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rels" ContentType="application/vnd.openxmlformats-package.relationships+xml"/>
  <Default Extension="mov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notesSlides/notesSlide6.xml" ContentType="application/vnd.openxmlformats-officedocument.presentationml.notesSlide+xml"/>
  <Override PartName="/ppt/tags/tag4.xml" ContentType="application/vnd.openxmlformats-officedocument.presentationml.tags+xml"/>
  <Override PartName="/ppt/notesSlides/notesSlide7.xml" ContentType="application/vnd.openxmlformats-officedocument.presentationml.notesSlide+xml"/>
  <Override PartName="/ppt/tags/tag5.xml" ContentType="application/vnd.openxmlformats-officedocument.presentationml.tags+xml"/>
  <Override PartName="/ppt/notesSlides/notesSlide8.xml" ContentType="application/vnd.openxmlformats-officedocument.presentationml.notesSlide+xml"/>
  <Override PartName="/ppt/tags/tag6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76" r:id="rId3"/>
    <p:sldId id="271" r:id="rId4"/>
    <p:sldId id="260" r:id="rId5"/>
    <p:sldId id="261" r:id="rId6"/>
    <p:sldId id="262" r:id="rId7"/>
    <p:sldId id="275" r:id="rId8"/>
    <p:sldId id="264" r:id="rId9"/>
    <p:sldId id="265" r:id="rId10"/>
    <p:sldId id="272" r:id="rId11"/>
    <p:sldId id="277" r:id="rId12"/>
    <p:sldId id="278" r:id="rId13"/>
    <p:sldId id="269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9933"/>
    <a:srgbClr val="CC6600"/>
    <a:srgbClr val="FF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4" autoAdjust="0"/>
    <p:restoredTop sz="82802" autoAdjust="0"/>
  </p:normalViewPr>
  <p:slideViewPr>
    <p:cSldViewPr snapToGrid="0" snapToObjects="1">
      <p:cViewPr>
        <p:scale>
          <a:sx n="110" d="100"/>
          <a:sy n="110" d="100"/>
        </p:scale>
        <p:origin x="-1392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08" d="100"/>
          <a:sy n="108" d="100"/>
        </p:scale>
        <p:origin x="-2480" y="-10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0215F1-AB9E-8D43-972E-CE9B7F4B63CE}" type="datetimeFigureOut">
              <a:rPr lang="en-US" smtClean="0"/>
              <a:t>8/28/13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785CD-661F-7E4A-9A8B-DDBDCB516B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45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Welcome, Name</a:t>
            </a:r>
          </a:p>
          <a:p>
            <a:r>
              <a:rPr lang="en-US" dirty="0" err="1" smtClean="0"/>
              <a:t>Projectorkit</a:t>
            </a:r>
            <a:r>
              <a:rPr lang="en-US" dirty="0" smtClean="0"/>
              <a:t> a toolkit to</a:t>
            </a:r>
            <a:r>
              <a:rPr lang="en-US" baseline="0" dirty="0" smtClean="0"/>
              <a:t> ease rapid prototyping of interactive applications for mobile projectors</a:t>
            </a:r>
          </a:p>
          <a:p>
            <a:r>
              <a:rPr lang="en-US" baseline="0" dirty="0" smtClean="0"/>
              <a:t>This research was part of my internship</a:t>
            </a:r>
          </a:p>
          <a:p>
            <a:r>
              <a:rPr lang="en-US" baseline="0" dirty="0" smtClean="0"/>
              <a:t>University of Calgary</a:t>
            </a:r>
          </a:p>
          <a:p>
            <a:r>
              <a:rPr lang="en-US" baseline="0" dirty="0" smtClean="0"/>
              <a:t>Sebastian Boring, Jürgen </a:t>
            </a:r>
            <a:r>
              <a:rPr lang="en-US" baseline="0" dirty="0" err="1" smtClean="0"/>
              <a:t>Steimle</a:t>
            </a:r>
            <a:r>
              <a:rPr lang="en-US" baseline="0" dirty="0" smtClean="0"/>
              <a:t>, Nicolai Marquardt, Saul Greenberg and Anthony Tang.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56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Recently</a:t>
            </a:r>
            <a:r>
              <a:rPr lang="en-US" baseline="0" dirty="0" smtClean="0"/>
              <a:t> many devices embedded mobile projectors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Bring digital</a:t>
            </a:r>
            <a:r>
              <a:rPr lang="en-US" baseline="0" dirty="0" smtClean="0"/>
              <a:t> information into the real-world</a:t>
            </a:r>
          </a:p>
          <a:p>
            <a:r>
              <a:rPr lang="en-US" baseline="0" dirty="0" smtClean="0"/>
              <a:t>Directly share them with other people</a:t>
            </a:r>
          </a:p>
          <a:p>
            <a:endParaRPr lang="en-US" baseline="0" dirty="0" smtClean="0"/>
          </a:p>
          <a:p>
            <a:r>
              <a:rPr lang="en-US" baseline="0" dirty="0" smtClean="0"/>
              <a:t>A lot of research was done. </a:t>
            </a:r>
          </a:p>
          <a:p>
            <a:r>
              <a:rPr lang="en-US" baseline="0" dirty="0" smtClean="0"/>
              <a:t>Huge undiscovered space interaction techniques</a:t>
            </a:r>
          </a:p>
          <a:p>
            <a:r>
              <a:rPr lang="en-US" baseline="0" dirty="0" smtClean="0"/>
              <a:t>Still, most programming environments are </a:t>
            </a:r>
          </a:p>
          <a:p>
            <a:r>
              <a:rPr lang="en-US" baseline="0" dirty="0" smtClean="0"/>
              <a:t>	still based on 2D interactions</a:t>
            </a:r>
          </a:p>
          <a:p>
            <a:r>
              <a:rPr lang="en-US" baseline="0" dirty="0" smtClean="0"/>
              <a:t>	Lack support of mobile projectors</a:t>
            </a:r>
          </a:p>
          <a:p>
            <a:endParaRPr lang="en-US" baseline="0" dirty="0" smtClean="0"/>
          </a:p>
          <a:p>
            <a:r>
              <a:rPr lang="en-US" baseline="0" dirty="0" smtClean="0"/>
              <a:t>Programmed from scratch -&gt; time-consuming and complex task</a:t>
            </a:r>
          </a:p>
          <a:p>
            <a:r>
              <a:rPr lang="en-US" baseline="0" dirty="0" smtClean="0"/>
              <a:t>It takes a long time to get from an initial idea to a first working prototype.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8698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smtClean="0"/>
              <a:t>To solve this problem we contribute an open-source toolkit that eases rapid prototyping of interaction techniques with mobile projectors. We call this toolkit “</a:t>
            </a:r>
            <a:r>
              <a:rPr lang="en-US" baseline="0" dirty="0" err="1" smtClean="0"/>
              <a:t>ProjectorKit</a:t>
            </a:r>
            <a:r>
              <a:rPr lang="en-US" baseline="0" dirty="0" smtClean="0"/>
              <a:t>”.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Based upon Proximity Toolkit</a:t>
            </a:r>
          </a:p>
          <a:p>
            <a:r>
              <a:rPr lang="en-US" dirty="0" smtClean="0"/>
              <a:t>Tracks spatial</a:t>
            </a:r>
            <a:r>
              <a:rPr lang="en-US" baseline="0" dirty="0" smtClean="0"/>
              <a:t> relationships between physical objects</a:t>
            </a:r>
          </a:p>
          <a:p>
            <a:r>
              <a:rPr lang="en-US" baseline="0" dirty="0" smtClean="0"/>
              <a:t>Uses client-server structure</a:t>
            </a:r>
          </a:p>
          <a:p>
            <a:r>
              <a:rPr lang="en-US" baseline="0" dirty="0" smtClean="0"/>
              <a:t>	multiple mobile projectors connect to the same application.</a:t>
            </a:r>
          </a:p>
          <a:p>
            <a:r>
              <a:rPr lang="en-US" baseline="0" dirty="0" smtClean="0"/>
              <a:t>	fast development-testing cycle</a:t>
            </a:r>
          </a:p>
          <a:p>
            <a:r>
              <a:rPr lang="en-US" baseline="0" dirty="0" smtClean="0"/>
              <a:t>	easy debugging</a:t>
            </a:r>
          </a:p>
          <a:p>
            <a:r>
              <a:rPr lang="en-US" baseline="0" dirty="0" smtClean="0"/>
              <a:t>Similar to 2D GUI: Event driven programming</a:t>
            </a:r>
          </a:p>
          <a:p>
            <a:r>
              <a:rPr lang="en-US" baseline="0" dirty="0" smtClean="0"/>
              <a:t>	developer binds events</a:t>
            </a:r>
          </a:p>
          <a:p>
            <a:r>
              <a:rPr lang="en-US" baseline="0" dirty="0" smtClean="0"/>
              <a:t>	automatically notified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383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Analyzed prior</a:t>
            </a:r>
            <a:r>
              <a:rPr lang="en-US" baseline="0" dirty="0"/>
              <a:t> </a:t>
            </a:r>
            <a:r>
              <a:rPr lang="en-US" baseline="0" dirty="0" smtClean="0"/>
              <a:t>work</a:t>
            </a:r>
          </a:p>
          <a:p>
            <a:r>
              <a:rPr lang="en-US" baseline="0" dirty="0" smtClean="0"/>
              <a:t>Identified 5 requirements</a:t>
            </a:r>
          </a:p>
          <a:p>
            <a:r>
              <a:rPr lang="en-US" baseline="0" dirty="0" smtClean="0"/>
              <a:t>Guided the toolkit</a:t>
            </a:r>
          </a:p>
          <a:p>
            <a:endParaRPr lang="en-US" baseline="0" dirty="0" smtClean="0"/>
          </a:p>
          <a:p>
            <a:r>
              <a:rPr lang="en-US" baseline="0" dirty="0" smtClean="0"/>
              <a:t>Furthermore we had two prototyping workshops and two long-term student projects.</a:t>
            </a:r>
          </a:p>
          <a:p>
            <a:r>
              <a:rPr lang="en-US" baseline="0" dirty="0" smtClean="0"/>
              <a:t>Let us have a look at the identified requirements.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18472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thing you might be interested: project a picture from the </a:t>
            </a:r>
            <a:r>
              <a:rPr lang="en-US" dirty="0" err="1" smtClean="0"/>
              <a:t>Frauenkirche</a:t>
            </a:r>
            <a:r>
              <a:rPr lang="en-US" baseline="0" dirty="0" smtClean="0"/>
              <a:t> here in Munich</a:t>
            </a:r>
          </a:p>
          <a:p>
            <a:r>
              <a:rPr lang="en-US" dirty="0" smtClean="0"/>
              <a:t>Handheld devices have no fixed location or orientation</a:t>
            </a:r>
          </a:p>
          <a:p>
            <a:r>
              <a:rPr lang="en-US" dirty="0" smtClean="0"/>
              <a:t>This might introduce keystone effects</a:t>
            </a:r>
          </a:p>
          <a:p>
            <a:r>
              <a:rPr lang="en-US" dirty="0" smtClean="0"/>
              <a:t>The</a:t>
            </a:r>
            <a:r>
              <a:rPr lang="en-US" baseline="0" dirty="0" smtClean="0"/>
              <a:t> picture is not rectangular anymore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FIX: fit rectangular picture into the projection</a:t>
            </a:r>
          </a:p>
          <a:p>
            <a:r>
              <a:rPr lang="en-US" dirty="0" smtClean="0"/>
              <a:t>Cumbersome</a:t>
            </a:r>
            <a:r>
              <a:rPr lang="en-US" baseline="0" dirty="0" smtClean="0"/>
              <a:t> and redundant task</a:t>
            </a:r>
          </a:p>
          <a:p>
            <a:r>
              <a:rPr lang="en-US" baseline="0" dirty="0" smtClean="0"/>
              <a:t>Let us do this in three lines: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First we get the tracked projector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Second we load the </a:t>
            </a:r>
            <a:r>
              <a:rPr lang="en-US" baseline="0" dirty="0" err="1" smtClean="0"/>
              <a:t>frauenkirche</a:t>
            </a:r>
            <a:endParaRPr lang="en-US" baseline="0" dirty="0" smtClean="0"/>
          </a:p>
          <a:p>
            <a:pPr marL="171450" indent="-171450">
              <a:buFontTx/>
              <a:buChar char="-"/>
            </a:pPr>
            <a:r>
              <a:rPr lang="en-US" baseline="0" dirty="0" smtClean="0"/>
              <a:t>Third we project it. Done!</a:t>
            </a:r>
          </a:p>
          <a:p>
            <a:pPr marL="171450" indent="-171450">
              <a:buFontTx/>
              <a:buChar char="-"/>
            </a:pPr>
            <a:endParaRPr lang="en-US" baseline="0" dirty="0" smtClean="0"/>
          </a:p>
          <a:p>
            <a:pPr marL="0" indent="0">
              <a:buFontTx/>
              <a:buNone/>
            </a:pPr>
            <a:r>
              <a:rPr lang="en-US" baseline="0" dirty="0" smtClean="0"/>
              <a:t>Let us move on to the next requirement.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6854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Next</a:t>
            </a:r>
            <a:r>
              <a:rPr lang="en-US" baseline="0" dirty="0" smtClean="0"/>
              <a:t> let us create an augmented reality application.</a:t>
            </a:r>
          </a:p>
          <a:p>
            <a:r>
              <a:rPr lang="en-US" baseline="0" dirty="0" smtClean="0"/>
              <a:t>This binds digital information onto physical objects</a:t>
            </a:r>
          </a:p>
          <a:p>
            <a:r>
              <a:rPr lang="en-US" baseline="0" dirty="0" smtClean="0"/>
              <a:t>Here </a:t>
            </a:r>
            <a:r>
              <a:rPr lang="en-US" baseline="0" dirty="0" err="1" smtClean="0"/>
              <a:t>Raskar</a:t>
            </a:r>
            <a:r>
              <a:rPr lang="en-US" baseline="0" dirty="0" smtClean="0"/>
              <a:t> augmented the power outlets with digital information.</a:t>
            </a:r>
          </a:p>
          <a:p>
            <a:r>
              <a:rPr lang="en-US" baseline="0" dirty="0" smtClean="0"/>
              <a:t>Todays projectors are a bit smaller, but let us rebuild the example.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we load the outlet, than we load the outlet information picture</a:t>
            </a:r>
          </a:p>
          <a:p>
            <a:r>
              <a:rPr lang="en-US" baseline="0" dirty="0" smtClean="0"/>
              <a:t>Afterwards we position it on the outlet, so that the information is displayed on its left side.</a:t>
            </a:r>
          </a:p>
          <a:p>
            <a:r>
              <a:rPr lang="en-US" baseline="0" dirty="0" smtClean="0"/>
              <a:t>Finally we add it to the scene.</a:t>
            </a:r>
          </a:p>
          <a:p>
            <a:r>
              <a:rPr lang="en-US" baseline="0" dirty="0" smtClean="0"/>
              <a:t>Projected automatically if any projector shines fully or partially on the outlet.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See, four lines of code and were done.</a:t>
            </a:r>
            <a:endParaRPr lang="en-US" dirty="0" smtClean="0"/>
          </a:p>
          <a:p>
            <a:endParaRPr lang="en-US" baseline="0" dirty="0" smtClean="0"/>
          </a:p>
          <a:p>
            <a:r>
              <a:rPr lang="en-US" baseline="0" dirty="0" smtClean="0"/>
              <a:t>Btw.: Toolkit supports 2D positioning for novice and lazy users and 3D positioning for advanced users.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30678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Highlights a</a:t>
            </a:r>
            <a:r>
              <a:rPr lang="en-US" baseline="0" dirty="0" smtClean="0"/>
              <a:t> point of interest of the user.</a:t>
            </a:r>
          </a:p>
          <a:p>
            <a:r>
              <a:rPr lang="en-US" baseline="0" dirty="0" err="1" smtClean="0"/>
              <a:t>PICOntrol</a:t>
            </a:r>
            <a:r>
              <a:rPr lang="en-US" baseline="0" dirty="0" smtClean="0"/>
              <a:t>: Selecting lamp with projected on/off turns lamp on or off</a:t>
            </a:r>
          </a:p>
          <a:p>
            <a:r>
              <a:rPr lang="en-US" baseline="0" dirty="0" smtClean="0"/>
              <a:t>Let us rebuild it:</a:t>
            </a:r>
          </a:p>
          <a:p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Create a Selection-object with projector, the on-circle and specify the lamp as the selected-object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Bind a callback to the changed-event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Implement the callback which is automatically triggered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Again we used only 3 lines of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1020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Besides selection, more interaction</a:t>
            </a:r>
            <a:r>
              <a:rPr lang="en-US" baseline="0" dirty="0" smtClean="0"/>
              <a:t> is required</a:t>
            </a:r>
          </a:p>
          <a:p>
            <a:r>
              <a:rPr lang="en-US" dirty="0" smtClean="0"/>
              <a:t>App</a:t>
            </a:r>
            <a:r>
              <a:rPr lang="en-US" baseline="0" dirty="0" smtClean="0"/>
              <a:t> is changed by rotating a mug</a:t>
            </a:r>
          </a:p>
          <a:p>
            <a:r>
              <a:rPr lang="en-US" baseline="0" dirty="0" smtClean="0"/>
              <a:t>Let us do the same with </a:t>
            </a:r>
            <a:r>
              <a:rPr lang="en-US" baseline="0" dirty="0" err="1" smtClean="0"/>
              <a:t>Projectorkit</a:t>
            </a:r>
            <a:endParaRPr lang="en-US" baseline="0" dirty="0" smtClean="0"/>
          </a:p>
          <a:p>
            <a:endParaRPr lang="en-US" baseline="0" dirty="0" smtClean="0"/>
          </a:p>
          <a:p>
            <a:pPr marL="228600" indent="-228600">
              <a:buAutoNum type="arabicPeriod"/>
            </a:pPr>
            <a:r>
              <a:rPr lang="en-US" baseline="0" dirty="0" smtClean="0"/>
              <a:t>Create rotation gesture for the mug that fires after 10 degrees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Bind a callback method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Change the applications in it</a:t>
            </a:r>
          </a:p>
          <a:p>
            <a:pPr marL="228600" indent="-228600">
              <a:buAutoNum type="arabicPeriod"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 smtClean="0"/>
              <a:t>Again three lines of code.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067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Projections can overlap and share the same display space</a:t>
            </a:r>
          </a:p>
          <a:p>
            <a:r>
              <a:rPr lang="en-US" dirty="0" smtClean="0"/>
              <a:t>Here: The closer user creates </a:t>
            </a:r>
            <a:r>
              <a:rPr lang="en-US" baseline="0" dirty="0" smtClean="0"/>
              <a:t>a magic lens on the projected car</a:t>
            </a:r>
          </a:p>
          <a:p>
            <a:endParaRPr lang="en-US" baseline="0" dirty="0" smtClean="0"/>
          </a:p>
          <a:p>
            <a:r>
              <a:rPr lang="en-US" baseline="0" dirty="0" smtClean="0"/>
              <a:t>Let us build it: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Create </a:t>
            </a:r>
            <a:r>
              <a:rPr lang="en-US" baseline="0" dirty="0" err="1" smtClean="0"/>
              <a:t>OverlappingDisplays</a:t>
            </a:r>
            <a:r>
              <a:rPr lang="en-US" baseline="0" dirty="0" smtClean="0"/>
              <a:t> Event between two projectors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Bind a method to the callback</a:t>
            </a:r>
          </a:p>
          <a:p>
            <a:pPr marL="228600" indent="-228600">
              <a:buAutoNum type="arabicPeriod"/>
            </a:pPr>
            <a:r>
              <a:rPr lang="en-US" baseline="0" dirty="0" smtClean="0"/>
              <a:t>Check which projector is closer using the event arguments</a:t>
            </a:r>
          </a:p>
          <a:p>
            <a:pPr marL="0" indent="0">
              <a:buNone/>
            </a:pPr>
            <a:r>
              <a:rPr lang="en-US" baseline="0" dirty="0" smtClean="0"/>
              <a:t>	Available for all callbacks </a:t>
            </a:r>
          </a:p>
          <a:p>
            <a:pPr marL="0" indent="0">
              <a:buNone/>
            </a:pPr>
            <a:r>
              <a:rPr lang="en-US" baseline="0" dirty="0" smtClean="0"/>
              <a:t>	Interesting parameters of the event, e.g. pixel density, overlapping percentage, overlapping regions, and so on.</a:t>
            </a:r>
          </a:p>
          <a:p>
            <a:pPr marL="0" indent="0">
              <a:buNone/>
            </a:pPr>
            <a:r>
              <a:rPr lang="en-US" baseline="0" dirty="0" smtClean="0"/>
              <a:t>4. Create the magic lens</a:t>
            </a:r>
          </a:p>
          <a:p>
            <a:pPr marL="0" indent="0">
              <a:buNone/>
            </a:pPr>
            <a:endParaRPr lang="en-US" baseline="0" dirty="0" smtClean="0"/>
          </a:p>
          <a:p>
            <a:pPr marL="0" indent="0">
              <a:buNone/>
            </a:pPr>
            <a:r>
              <a:rPr lang="en-US" baseline="0" dirty="0" smtClean="0"/>
              <a:t>Again, done.</a:t>
            </a:r>
          </a:p>
          <a:p>
            <a:pPr marL="0" indent="0">
              <a:buNone/>
            </a:pPr>
            <a:r>
              <a:rPr lang="en-US" baseline="0" dirty="0" smtClean="0"/>
              <a:t>Does not only work with projectors</a:t>
            </a:r>
          </a:p>
          <a:p>
            <a:pPr marL="0" indent="0">
              <a:buNone/>
            </a:pPr>
            <a:r>
              <a:rPr lang="en-US" baseline="0" dirty="0" smtClean="0"/>
              <a:t>Here a video of one example application.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43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Combined </a:t>
            </a:r>
            <a:r>
              <a:rPr lang="en-US" dirty="0" err="1" smtClean="0"/>
              <a:t>smartboard</a:t>
            </a:r>
            <a:r>
              <a:rPr lang="en-US" dirty="0" smtClean="0"/>
              <a:t> and projector to F+C display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18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Combined </a:t>
            </a:r>
            <a:r>
              <a:rPr lang="en-US" dirty="0" err="1" smtClean="0"/>
              <a:t>smartboard</a:t>
            </a:r>
            <a:r>
              <a:rPr lang="en-US" dirty="0" smtClean="0"/>
              <a:t> and projector to F+C display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18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Combined </a:t>
            </a:r>
            <a:r>
              <a:rPr lang="en-US" dirty="0" err="1" smtClean="0"/>
              <a:t>smartboard</a:t>
            </a:r>
            <a:r>
              <a:rPr lang="en-US" dirty="0" smtClean="0"/>
              <a:t> and projector to F+C display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818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summary,</a:t>
            </a:r>
            <a:r>
              <a:rPr lang="en-US" baseline="0" dirty="0" smtClean="0"/>
              <a:t> I presented </a:t>
            </a:r>
            <a:r>
              <a:rPr lang="en-US" baseline="0" dirty="0" err="1" smtClean="0"/>
              <a:t>projectorkit</a:t>
            </a:r>
            <a:r>
              <a:rPr lang="en-US" baseline="0" dirty="0" smtClean="0"/>
              <a:t>, a toolkit that allows for rapid-prototyping of interaction techniques that use mobile projectors.</a:t>
            </a:r>
          </a:p>
          <a:p>
            <a:r>
              <a:rPr lang="en-US" baseline="0" dirty="0" smtClean="0"/>
              <a:t>It is available open-source. </a:t>
            </a:r>
          </a:p>
          <a:p>
            <a:r>
              <a:rPr lang="en-US" baseline="0" dirty="0" smtClean="0"/>
              <a:t>Follow QR code or the link or have a look into the paper</a:t>
            </a:r>
          </a:p>
          <a:p>
            <a:r>
              <a:rPr lang="en-US" baseline="0" dirty="0" smtClean="0"/>
              <a:t>Thank you </a:t>
            </a:r>
            <a:r>
              <a:rPr lang="en-US" baseline="0" smtClean="0"/>
              <a:t>for listening!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E785CD-661F-7E4A-9A8B-DDBDCB516BC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419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0228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41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162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770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32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985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520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2297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829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17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62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B980-B756-DA4E-AD5F-19E22F79D736}" type="datetimeFigureOut">
              <a:rPr lang="en-US" smtClean="0"/>
              <a:t>8/28/13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27364-EA89-1544-B580-89FFB8F0BB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02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4.jp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15.jpg"/><Relationship Id="rId7" Type="http://schemas.openxmlformats.org/officeDocument/2006/relationships/image" Target="../media/image16.jp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4" Type="http://schemas.openxmlformats.org/officeDocument/2006/relationships/image" Target="../media/image11.png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video" Target="../media/media1.mo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7.xml"/><Relationship Id="rId6" Type="http://schemas.openxmlformats.org/officeDocument/2006/relationships/image" Target="../media/image17.png"/><Relationship Id="rId1" Type="http://schemas.openxmlformats.org/officeDocument/2006/relationships/tags" Target="../tags/tag4.xml"/><Relationship Id="rId2" Type="http://schemas.microsoft.com/office/2007/relationships/media" Target="../media/media1.mo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video" Target="../media/media2.mov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<Relationship Id="rId6" Type="http://schemas.openxmlformats.org/officeDocument/2006/relationships/image" Target="../media/image18.png"/><Relationship Id="rId1" Type="http://schemas.openxmlformats.org/officeDocument/2006/relationships/tags" Target="../tags/tag5.xml"/><Relationship Id="rId2" Type="http://schemas.microsoft.com/office/2007/relationships/media" Target="../media/media2.mo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0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0.xml"/><Relationship Id="rId5" Type="http://schemas.openxmlformats.org/officeDocument/2006/relationships/image" Target="../media/image19.png"/><Relationship Id="rId1" Type="http://schemas.microsoft.com/office/2007/relationships/media" Target="../media/media3.mov"/><Relationship Id="rId2" Type="http://schemas.openxmlformats.org/officeDocument/2006/relationships/video" Target="../media/media3.mo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1.xml"/><Relationship Id="rId5" Type="http://schemas.openxmlformats.org/officeDocument/2006/relationships/image" Target="../media/image20.png"/><Relationship Id="rId1" Type="http://schemas.microsoft.com/office/2007/relationships/media" Target="../media/media4.mov"/><Relationship Id="rId2" Type="http://schemas.openxmlformats.org/officeDocument/2006/relationships/video" Target="../media/media4.mo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2.xml"/><Relationship Id="rId5" Type="http://schemas.openxmlformats.org/officeDocument/2006/relationships/image" Target="../media/image21.png"/><Relationship Id="rId1" Type="http://schemas.microsoft.com/office/2007/relationships/media" Target="../media/media5.mov"/><Relationship Id="rId2" Type="http://schemas.openxmlformats.org/officeDocument/2006/relationships/video" Target="../media/media5.mo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4" Type="http://schemas.openxmlformats.org/officeDocument/2006/relationships/image" Target="../media/image1.png"/><Relationship Id="rId5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257949"/>
            <a:ext cx="7772400" cy="1954000"/>
          </a:xfrm>
        </p:spPr>
        <p:txBody>
          <a:bodyPr>
            <a:normAutofit fontScale="90000"/>
          </a:bodyPr>
          <a:lstStyle/>
          <a:p>
            <a:r>
              <a:rPr lang="en-US" sz="8000" b="1" dirty="0" err="1" smtClean="0"/>
              <a:t>ProjectorKit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3600" b="1" dirty="0" smtClean="0"/>
              <a:t>Easing </a:t>
            </a:r>
            <a:r>
              <a:rPr lang="en-US" sz="3600" b="1" dirty="0"/>
              <a:t>Rapid Prototyping of Interactive Applications for Mobile Projectors </a:t>
            </a:r>
            <a:r>
              <a:rPr lang="en-US" sz="3600" dirty="0" smtClean="0"/>
              <a:t/>
            </a:r>
            <a:br>
              <a:rPr lang="en-US" sz="3600" dirty="0" smtClean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4796" y="4741169"/>
            <a:ext cx="8458200" cy="851405"/>
          </a:xfrm>
        </p:spPr>
        <p:txBody>
          <a:bodyPr>
            <a:noAutofit/>
          </a:bodyPr>
          <a:lstStyle/>
          <a:p>
            <a:r>
              <a:rPr lang="en-US" sz="2400" b="1" dirty="0"/>
              <a:t>Martin </a:t>
            </a:r>
            <a:r>
              <a:rPr lang="en-US" sz="2400" b="1" dirty="0" smtClean="0"/>
              <a:t>Weigel</a:t>
            </a:r>
            <a:r>
              <a:rPr lang="en-US" sz="2400" dirty="0" smtClean="0"/>
              <a:t>, </a:t>
            </a:r>
            <a:r>
              <a:rPr lang="en-US" sz="2400" dirty="0"/>
              <a:t>Sebastian </a:t>
            </a:r>
            <a:r>
              <a:rPr lang="en-US" sz="2400" dirty="0" smtClean="0"/>
              <a:t>Boring, Jürgen </a:t>
            </a:r>
            <a:r>
              <a:rPr lang="en-US" sz="2400" dirty="0" err="1" smtClean="0"/>
              <a:t>Steimle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Nicolai Marquardt, Saul Greenberg </a:t>
            </a:r>
            <a:r>
              <a:rPr lang="en-US" sz="2400" dirty="0"/>
              <a:t>and Anthony </a:t>
            </a:r>
            <a:r>
              <a:rPr lang="en-US" sz="2400" dirty="0" smtClean="0"/>
              <a:t>Tang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/>
          </a:p>
          <a:p>
            <a:endParaRPr lang="en-US" sz="2400" dirty="0"/>
          </a:p>
        </p:txBody>
      </p:sp>
      <p:pic>
        <p:nvPicPr>
          <p:cNvPr id="4" name="Picture 3" descr="Logo_MPII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2307" y="5849559"/>
            <a:ext cx="2932994" cy="803017"/>
          </a:xfrm>
          <a:prstGeom prst="rect">
            <a:avLst/>
          </a:prstGeom>
        </p:spPr>
      </p:pic>
      <p:pic>
        <p:nvPicPr>
          <p:cNvPr id="6" name="Picture 5" descr="University_of_Calgary_Logo_Fin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46" y="5832713"/>
            <a:ext cx="2980707" cy="818233"/>
          </a:xfrm>
          <a:prstGeom prst="rect">
            <a:avLst/>
          </a:prstGeom>
        </p:spPr>
      </p:pic>
      <p:pic>
        <p:nvPicPr>
          <p:cNvPr id="5" name="Picture 4" descr="uni_copenhagen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2253" y="5691783"/>
            <a:ext cx="880020" cy="1145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793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Projectors</a:t>
            </a:r>
            <a:endParaRPr lang="en-US" dirty="0"/>
          </a:p>
        </p:txBody>
      </p:sp>
      <p:pic>
        <p:nvPicPr>
          <p:cNvPr id="6" name="Picture 5" descr="showwx_blue_hand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89" y="1219562"/>
            <a:ext cx="2247988" cy="1573590"/>
          </a:xfrm>
          <a:prstGeom prst="rect">
            <a:avLst/>
          </a:prstGeom>
        </p:spPr>
      </p:pic>
      <p:pic>
        <p:nvPicPr>
          <p:cNvPr id="4" name="Picture 3" descr="Screen Shot 2013-08-26 at 4.30.31 P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29" y="3104759"/>
            <a:ext cx="2082864" cy="1573590"/>
          </a:xfrm>
          <a:prstGeom prst="rect">
            <a:avLst/>
          </a:prstGeom>
        </p:spPr>
      </p:pic>
      <p:pic>
        <p:nvPicPr>
          <p:cNvPr id="5" name="Picture 4" descr="Screen Shot 2013-08-26 at 4.28.32 PM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54" r="-13354"/>
          <a:stretch/>
        </p:blipFill>
        <p:spPr>
          <a:xfrm>
            <a:off x="-6189" y="4989956"/>
            <a:ext cx="2420396" cy="15735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7" y="2707179"/>
            <a:ext cx="2782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MicroVision</a:t>
            </a:r>
            <a:r>
              <a:rPr lang="en-US" dirty="0" smtClean="0"/>
              <a:t> </a:t>
            </a:r>
            <a:r>
              <a:rPr lang="en-US" dirty="0" err="1" smtClean="0"/>
              <a:t>ShowWX</a:t>
            </a:r>
            <a:r>
              <a:rPr lang="en-US" dirty="0" smtClean="0"/>
              <a:t>+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0" y="4592376"/>
            <a:ext cx="2782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Samsung Galaxy Beam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-6" y="6465700"/>
            <a:ext cx="2782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Nikon Coolpix</a:t>
            </a:r>
            <a:endParaRPr lang="en-US" dirty="0"/>
          </a:p>
        </p:txBody>
      </p:sp>
      <p:pic>
        <p:nvPicPr>
          <p:cNvPr id="10" name="Picture 9" descr="Screen Shot 2013-08-23 at 2.24.15 PM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96" y="3426874"/>
            <a:ext cx="2225004" cy="12665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00425" y="4637354"/>
            <a:ext cx="22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[Willis, CHI’11]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167165" y="4562292"/>
            <a:ext cx="22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[Huber, MUM’12]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6167165" y="2690336"/>
            <a:ext cx="1627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[Cao, UIST’06]</a:t>
            </a:r>
            <a:endParaRPr lang="en-US" dirty="0"/>
          </a:p>
        </p:txBody>
      </p:sp>
      <p:pic>
        <p:nvPicPr>
          <p:cNvPr id="15" name="Picture 14" descr="Screen Shot 2013-08-23 at 2.31.49 PM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96" y="5236254"/>
            <a:ext cx="3215326" cy="121822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219536" y="6381307"/>
            <a:ext cx="226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[Schmidt, UIST’12]</a:t>
            </a:r>
            <a:endParaRPr lang="en-US" dirty="0"/>
          </a:p>
        </p:txBody>
      </p:sp>
      <p:pic>
        <p:nvPicPr>
          <p:cNvPr id="17" name="Picture 16" descr="Screen Shot 2013-08-23 at 2.43.11 P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526" y="3394148"/>
            <a:ext cx="2427274" cy="1241491"/>
          </a:xfrm>
          <a:prstGeom prst="rect">
            <a:avLst/>
          </a:prstGeom>
        </p:spPr>
      </p:pic>
      <p:pic>
        <p:nvPicPr>
          <p:cNvPr id="18" name="Picture 17" descr="Screen Shot 2013-08-23 at 2.22.36 PM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9526" y="1305001"/>
            <a:ext cx="2359058" cy="1488151"/>
          </a:xfrm>
          <a:prstGeom prst="rect">
            <a:avLst/>
          </a:prstGeom>
        </p:spPr>
      </p:pic>
      <p:pic>
        <p:nvPicPr>
          <p:cNvPr id="19" name="Picture 18" descr="Screen Shot 2013-08-23 at 3.14.54 PM.pn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1896" y="1304636"/>
            <a:ext cx="1974273" cy="147662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177335" y="2688902"/>
            <a:ext cx="2410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</a:t>
            </a:r>
            <a:r>
              <a:rPr lang="en-US" dirty="0" err="1" smtClean="0"/>
              <a:t>Raskar</a:t>
            </a:r>
            <a:r>
              <a:rPr lang="en-US" dirty="0" smtClean="0"/>
              <a:t>, SIGGRAPH’03]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2678539" y="1304636"/>
            <a:ext cx="0" cy="53669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796167" y="5167498"/>
            <a:ext cx="18906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dirty="0" smtClean="0"/>
              <a:t>…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99347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000"/>
    </mc:Choice>
    <mc:Fallback>
      <p:transition xmlns:p14="http://schemas.microsoft.com/office/powerpoint/2010/main" spd="slow" advTm="43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  <p:bldP spid="12" grpId="0"/>
      <p:bldP spid="14" grpId="0"/>
      <p:bldP spid="16" grpId="0"/>
      <p:bldP spid="20" grpId="0"/>
      <p:bldP spid="2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ProjectorKit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rapid prototyping toolkit for mobile projectors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Architecture</a:t>
            </a:r>
          </a:p>
          <a:p>
            <a:r>
              <a:rPr lang="en-US" dirty="0"/>
              <a:t>Based on </a:t>
            </a:r>
            <a:r>
              <a:rPr lang="en-US" i="1" dirty="0"/>
              <a:t>Proximity Toolkit </a:t>
            </a:r>
            <a:r>
              <a:rPr lang="en-US" sz="1900" dirty="0" smtClean="0"/>
              <a:t>[Marquardt, UIST’11]</a:t>
            </a:r>
            <a:endParaRPr lang="en-US" sz="1900" dirty="0"/>
          </a:p>
          <a:p>
            <a:r>
              <a:rPr lang="en-US" dirty="0" smtClean="0"/>
              <a:t>Client</a:t>
            </a:r>
            <a:r>
              <a:rPr lang="en-US" dirty="0"/>
              <a:t>-server architecture</a:t>
            </a:r>
          </a:p>
          <a:p>
            <a:r>
              <a:rPr lang="en-US" dirty="0" smtClean="0"/>
              <a:t>Event</a:t>
            </a:r>
            <a:r>
              <a:rPr lang="en-US" dirty="0"/>
              <a:t>-driven </a:t>
            </a:r>
            <a:r>
              <a:rPr lang="en-US" dirty="0" smtClean="0"/>
              <a:t>programming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088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614334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Guided the development of </a:t>
            </a:r>
            <a:r>
              <a:rPr lang="en-US" dirty="0" err="1" smtClean="0"/>
              <a:t>ProjectorKit</a:t>
            </a:r>
            <a:endParaRPr lang="en-US" dirty="0"/>
          </a:p>
        </p:txBody>
      </p:sp>
      <p:pic>
        <p:nvPicPr>
          <p:cNvPr id="4" name="Picture 3" descr="Screen Shot 2013-08-22 at 4.34.1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1534"/>
            <a:ext cx="9144000" cy="153576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7747" y="2822202"/>
            <a:ext cx="156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Project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03270" y="2822202"/>
            <a:ext cx="19217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Augment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825039" y="2822202"/>
            <a:ext cx="1887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Select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09204" y="2822202"/>
            <a:ext cx="1475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Command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0877" y="2822202"/>
            <a:ext cx="15631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Share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5218652"/>
            <a:ext cx="82296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Early Feedback</a:t>
            </a:r>
          </a:p>
          <a:p>
            <a:r>
              <a:rPr lang="en-US" sz="2400" dirty="0" smtClean="0"/>
              <a:t>Two </a:t>
            </a:r>
            <a:r>
              <a:rPr lang="en-US" sz="2400" dirty="0"/>
              <a:t>prototyping workshops</a:t>
            </a:r>
          </a:p>
          <a:p>
            <a:r>
              <a:rPr lang="en-US" sz="2400" dirty="0"/>
              <a:t>Two long-term student projects</a:t>
            </a:r>
          </a:p>
        </p:txBody>
      </p:sp>
    </p:spTree>
    <p:extLst>
      <p:ext uri="{BB962C8B-B14F-4D97-AF65-F5344CB8AC3E}">
        <p14:creationId xmlns:p14="http://schemas.microsoft.com/office/powerpoint/2010/main" val="3324900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9291"/>
    </mc:Choice>
    <mc:Fallback>
      <p:transition xmlns:p14="http://schemas.microsoft.com/office/powerpoint/2010/main" spd="slow" advTm="2929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5" descr="keystone_origin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582" y="5011806"/>
            <a:ext cx="1840104" cy="1148222"/>
          </a:xfrm>
          <a:prstGeom prst="rect">
            <a:avLst/>
          </a:prstGeom>
        </p:spPr>
      </p:pic>
      <p:pic>
        <p:nvPicPr>
          <p:cNvPr id="67" name="Picture 66" descr="keystone_origin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74" y="4814078"/>
            <a:ext cx="1818105" cy="1134497"/>
          </a:xfrm>
          <a:prstGeom prst="rect">
            <a:avLst/>
          </a:prstGeom>
        </p:spPr>
      </p:pic>
      <p:pic>
        <p:nvPicPr>
          <p:cNvPr id="68" name="Picture 67" descr="keystone_origina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4060" y="4802533"/>
            <a:ext cx="1818105" cy="11344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 smtClean="0"/>
              <a:t>Requirement</a:t>
            </a:r>
            <a:br>
              <a:rPr lang="en-US" sz="1800" dirty="0" smtClean="0"/>
            </a:br>
            <a:r>
              <a:rPr lang="en-US" dirty="0" smtClean="0"/>
              <a:t>Project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649581" y="2082984"/>
            <a:ext cx="181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Code </a:t>
            </a:r>
            <a:r>
              <a:rPr lang="en-US" b="1" dirty="0" smtClean="0"/>
              <a:t>Example</a:t>
            </a:r>
            <a:endParaRPr lang="en-US" dirty="0"/>
          </a:p>
        </p:txBody>
      </p:sp>
      <p:pic>
        <p:nvPicPr>
          <p:cNvPr id="6" name="Picture 5" descr="keystone1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4449" y="1918403"/>
            <a:ext cx="2667561" cy="1588542"/>
          </a:xfrm>
          <a:prstGeom prst="rect">
            <a:avLst/>
          </a:prstGeom>
        </p:spPr>
      </p:pic>
      <p:pic>
        <p:nvPicPr>
          <p:cNvPr id="9" name="Picture 8" descr="keystone2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644" y="1918402"/>
            <a:ext cx="2620927" cy="1560771"/>
          </a:xfrm>
          <a:prstGeom prst="rect">
            <a:avLst/>
          </a:prstGeom>
        </p:spPr>
      </p:pic>
      <p:pic>
        <p:nvPicPr>
          <p:cNvPr id="12" name="Picture 11" descr="keystone3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918403"/>
            <a:ext cx="2545740" cy="1588542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457200" y="1918402"/>
            <a:ext cx="0" cy="15885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57200" y="3209636"/>
            <a:ext cx="2545740" cy="2973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3002940" y="2216727"/>
            <a:ext cx="0" cy="99290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 flipV="1">
            <a:off x="457200" y="1918402"/>
            <a:ext cx="2545740" cy="2983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 flipV="1">
            <a:off x="5467686" y="1918402"/>
            <a:ext cx="494324" cy="158854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 flipV="1">
            <a:off x="3821545" y="1918402"/>
            <a:ext cx="1646141" cy="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flipH="1">
            <a:off x="3294449" y="1918403"/>
            <a:ext cx="527096" cy="158854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294449" y="3506945"/>
            <a:ext cx="266756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135644" y="1902799"/>
            <a:ext cx="2620927" cy="26505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8756571" y="1902799"/>
            <a:ext cx="0" cy="157637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6135644" y="2167858"/>
            <a:ext cx="0" cy="104177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6135644" y="3209636"/>
            <a:ext cx="2620927" cy="26953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>
            <a:off x="387429" y="4599257"/>
            <a:ext cx="0" cy="158854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 flipV="1">
            <a:off x="387429" y="5890491"/>
            <a:ext cx="2545740" cy="29730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>
            <a:off x="2933169" y="4897582"/>
            <a:ext cx="0" cy="99290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387429" y="4599257"/>
            <a:ext cx="2545740" cy="2983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 flipH="1" flipV="1">
            <a:off x="5397915" y="4599257"/>
            <a:ext cx="494324" cy="158854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H="1" flipV="1">
            <a:off x="3751774" y="4599257"/>
            <a:ext cx="1646141" cy="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H="1">
            <a:off x="3224678" y="4599258"/>
            <a:ext cx="527096" cy="1588542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224678" y="6187800"/>
            <a:ext cx="2667561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V="1">
            <a:off x="6065873" y="4583654"/>
            <a:ext cx="2620927" cy="265059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8686800" y="4583654"/>
            <a:ext cx="0" cy="157637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065873" y="4848713"/>
            <a:ext cx="0" cy="1041778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6065873" y="5890491"/>
            <a:ext cx="2620927" cy="26953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348673" y="1417638"/>
            <a:ext cx="280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Projected Keystone Effects</a:t>
            </a:r>
            <a:endParaRPr lang="en-US" dirty="0"/>
          </a:p>
        </p:txBody>
      </p:sp>
      <p:sp>
        <p:nvSpPr>
          <p:cNvPr id="70" name="TextBox 69"/>
          <p:cNvSpPr txBox="1"/>
          <p:nvPr/>
        </p:nvSpPr>
        <p:spPr>
          <a:xfrm>
            <a:off x="348673" y="4075402"/>
            <a:ext cx="28066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Corrected Projection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729789" y="2455166"/>
            <a:ext cx="4957011" cy="224676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</a:rPr>
              <a:t>var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dirty="0" smtClean="0"/>
              <a:t>projector = </a:t>
            </a:r>
            <a:r>
              <a:rPr lang="en-US" sz="2000" dirty="0" err="1" smtClean="0"/>
              <a:t>env.World.Get</a:t>
            </a:r>
            <a:r>
              <a:rPr lang="en-US" sz="2000" dirty="0" smtClean="0"/>
              <a:t>(“projector”);</a:t>
            </a:r>
          </a:p>
          <a:p>
            <a:r>
              <a:rPr lang="en-US" sz="2000" dirty="0" smtClean="0"/>
              <a:t> </a:t>
            </a:r>
          </a:p>
          <a:p>
            <a:r>
              <a:rPr lang="en-US" sz="2000" dirty="0" err="1" smtClean="0">
                <a:solidFill>
                  <a:srgbClr val="948A54"/>
                </a:solidFill>
              </a:rPr>
              <a:t>var</a:t>
            </a:r>
            <a:r>
              <a:rPr lang="en-US" sz="2000" dirty="0" smtClean="0">
                <a:solidFill>
                  <a:srgbClr val="948A54"/>
                </a:solidFill>
              </a:rPr>
              <a:t> </a:t>
            </a:r>
            <a:r>
              <a:rPr lang="en-US" sz="2000" dirty="0" smtClean="0"/>
              <a:t>image = </a:t>
            </a:r>
            <a:r>
              <a:rPr lang="en-US" sz="2000" dirty="0" smtClean="0">
                <a:solidFill>
                  <a:srgbClr val="CC9933"/>
                </a:solidFill>
              </a:rPr>
              <a:t>new</a:t>
            </a:r>
            <a:endParaRPr lang="en-US" sz="2000" dirty="0"/>
          </a:p>
          <a:p>
            <a:r>
              <a:rPr lang="en-US" sz="2000" dirty="0" smtClean="0">
                <a:solidFill>
                  <a:srgbClr val="000000"/>
                </a:solidFill>
              </a:rPr>
              <a:t>	</a:t>
            </a:r>
            <a:r>
              <a:rPr lang="en-US" sz="2000" dirty="0" err="1" smtClean="0">
                <a:solidFill>
                  <a:srgbClr val="000000"/>
                </a:solidFill>
              </a:rPr>
              <a:t>ImageElement</a:t>
            </a:r>
            <a:r>
              <a:rPr lang="en-US" sz="2000" dirty="0" smtClean="0"/>
              <a:t>(@”</a:t>
            </a:r>
            <a:r>
              <a:rPr lang="en-US" sz="2000" dirty="0" err="1" smtClean="0"/>
              <a:t>frauenkirche.jpg</a:t>
            </a:r>
            <a:r>
              <a:rPr lang="en-US" sz="2000" dirty="0" smtClean="0"/>
              <a:t>");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env.World.ProjectElement</a:t>
            </a:r>
            <a:r>
              <a:rPr lang="en-US" sz="2000" dirty="0" smtClean="0"/>
              <a:t>(</a:t>
            </a:r>
          </a:p>
          <a:p>
            <a:r>
              <a:rPr lang="en-US" sz="2000" dirty="0"/>
              <a:t>	</a:t>
            </a:r>
            <a:r>
              <a:rPr lang="en-US" sz="2000" dirty="0" smtClean="0"/>
              <a:t>image, projector, x, y, width, height);</a:t>
            </a: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5183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69" grpId="0"/>
      <p:bldP spid="70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3-08-23 at 3.14.54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545" y="1692513"/>
            <a:ext cx="6271126" cy="46903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04640" y="6325178"/>
            <a:ext cx="349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</a:t>
            </a:r>
            <a:r>
              <a:rPr lang="en-US" dirty="0" err="1" smtClean="0"/>
              <a:t>Raskar</a:t>
            </a:r>
            <a:r>
              <a:rPr lang="en-US" dirty="0" smtClean="0"/>
              <a:t>, SIGGRAPH’03]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/>
              <a:t>Requirement</a:t>
            </a:r>
            <a:r>
              <a:rPr lang="en-US" dirty="0"/>
              <a:t/>
            </a:r>
            <a:br>
              <a:rPr lang="en-US" dirty="0"/>
            </a:br>
            <a:r>
              <a:rPr lang="en-US" sz="4900" dirty="0" smtClean="0"/>
              <a:t>Augment</a:t>
            </a:r>
            <a:endParaRPr lang="en-US" sz="4900" dirty="0"/>
          </a:p>
        </p:txBody>
      </p:sp>
      <p:sp>
        <p:nvSpPr>
          <p:cNvPr id="12" name="Rectangle 11"/>
          <p:cNvSpPr/>
          <p:nvPr/>
        </p:nvSpPr>
        <p:spPr>
          <a:xfrm>
            <a:off x="3729789" y="2666727"/>
            <a:ext cx="4957011" cy="255454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000" dirty="0" err="1" smtClean="0">
                <a:solidFill>
                  <a:schemeClr val="bg2">
                    <a:lumMod val="50000"/>
                  </a:schemeClr>
                </a:solidFill>
              </a:rPr>
              <a:t>var</a:t>
            </a:r>
            <a:r>
              <a:rPr lang="en-US" sz="2000" dirty="0" smtClean="0">
                <a:solidFill>
                  <a:schemeClr val="bg2">
                    <a:lumMod val="50000"/>
                  </a:schemeClr>
                </a:solidFill>
              </a:rPr>
              <a:t> </a:t>
            </a:r>
            <a:r>
              <a:rPr lang="en-US" sz="2000" dirty="0" smtClean="0"/>
              <a:t>outlet = </a:t>
            </a:r>
            <a:r>
              <a:rPr lang="en-US" sz="2000" dirty="0" err="1" smtClean="0"/>
              <a:t>env.World.Get</a:t>
            </a:r>
            <a:r>
              <a:rPr lang="en-US" sz="2000" dirty="0" smtClean="0"/>
              <a:t>(“outlet”);</a:t>
            </a:r>
          </a:p>
          <a:p>
            <a:r>
              <a:rPr lang="en-US" sz="2000" dirty="0" smtClean="0"/>
              <a:t> </a:t>
            </a:r>
          </a:p>
          <a:p>
            <a:r>
              <a:rPr lang="en-US" sz="2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// Load image with size 250x100mm</a:t>
            </a:r>
            <a:endParaRPr lang="en-US" sz="2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2000" dirty="0" err="1" smtClean="0">
                <a:solidFill>
                  <a:srgbClr val="948A54"/>
                </a:solidFill>
              </a:rPr>
              <a:t>var</a:t>
            </a:r>
            <a:r>
              <a:rPr lang="en-US" sz="2000" dirty="0" smtClean="0">
                <a:solidFill>
                  <a:srgbClr val="948A54"/>
                </a:solidFill>
              </a:rPr>
              <a:t> </a:t>
            </a:r>
            <a:r>
              <a:rPr lang="en-US" sz="2000" dirty="0" smtClean="0"/>
              <a:t>image = </a:t>
            </a:r>
            <a:r>
              <a:rPr lang="en-US" sz="2000" dirty="0" smtClean="0">
                <a:solidFill>
                  <a:srgbClr val="CC9933"/>
                </a:solidFill>
              </a:rPr>
              <a:t>new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000000"/>
                </a:solidFill>
              </a:rPr>
              <a:t>ImageElement</a:t>
            </a:r>
            <a:r>
              <a:rPr lang="en-US" sz="2000" dirty="0" smtClean="0"/>
              <a:t>(</a:t>
            </a:r>
          </a:p>
          <a:p>
            <a:r>
              <a:rPr lang="en-US" sz="2000" dirty="0" smtClean="0"/>
              <a:t>	</a:t>
            </a:r>
            <a:r>
              <a:rPr lang="en-US" sz="2000" dirty="0" smtClean="0">
                <a:solidFill>
                  <a:srgbClr val="E46C0A"/>
                </a:solidFill>
              </a:rPr>
              <a:t>250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E46C0A"/>
                </a:solidFill>
              </a:rPr>
              <a:t>100</a:t>
            </a:r>
            <a:r>
              <a:rPr lang="en-US" sz="2000" dirty="0" smtClean="0"/>
              <a:t>, @”</a:t>
            </a:r>
            <a:r>
              <a:rPr lang="en-US" sz="2000" dirty="0" err="1" smtClean="0"/>
              <a:t>outlet_information.jpg</a:t>
            </a:r>
            <a:r>
              <a:rPr lang="en-US" sz="2000" dirty="0" smtClean="0"/>
              <a:t>");</a:t>
            </a:r>
          </a:p>
          <a:p>
            <a:endParaRPr lang="en-US" sz="2000" dirty="0" smtClean="0"/>
          </a:p>
          <a:p>
            <a:r>
              <a:rPr lang="en-US" sz="2000" dirty="0" err="1" smtClean="0"/>
              <a:t>image.PositionOn</a:t>
            </a:r>
            <a:r>
              <a:rPr lang="en-US" sz="2000" dirty="0" smtClean="0"/>
              <a:t>(outlet, -</a:t>
            </a:r>
            <a:r>
              <a:rPr lang="en-US" sz="2000" dirty="0" smtClean="0">
                <a:solidFill>
                  <a:schemeClr val="accent6">
                    <a:lumMod val="75000"/>
                  </a:schemeClr>
                </a:solidFill>
              </a:rPr>
              <a:t>250</a:t>
            </a:r>
            <a:r>
              <a:rPr lang="en-US" sz="2000" dirty="0" smtClean="0"/>
              <a:t>, </a:t>
            </a:r>
            <a:r>
              <a:rPr lang="en-US" sz="2000" dirty="0" smtClean="0">
                <a:solidFill>
                  <a:srgbClr val="E46C0A"/>
                </a:solidFill>
              </a:rPr>
              <a:t>0</a:t>
            </a:r>
            <a:r>
              <a:rPr lang="en-US" sz="2000" dirty="0" smtClean="0"/>
              <a:t>);</a:t>
            </a:r>
          </a:p>
          <a:p>
            <a:r>
              <a:rPr lang="en-US" sz="2000" dirty="0" err="1" smtClean="0"/>
              <a:t>env.World.Add</a:t>
            </a:r>
            <a:r>
              <a:rPr lang="en-US" sz="2000" dirty="0" smtClean="0"/>
              <a:t>(image);</a:t>
            </a: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649581" y="2294541"/>
            <a:ext cx="181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Code </a:t>
            </a:r>
            <a:r>
              <a:rPr lang="en-US" b="1" dirty="0" smtClean="0"/>
              <a:t>Example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0428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-0.30573 -0.02014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95" y="-101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07407E-6 L -0.11893 -0.19537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55" y="-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2" grpId="0" animBg="1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3649581" y="1938422"/>
            <a:ext cx="181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Code </a:t>
            </a:r>
            <a:r>
              <a:rPr lang="en-US" b="1" dirty="0" smtClean="0"/>
              <a:t>Example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/>
              <a:t>Requirement</a:t>
            </a:r>
            <a:r>
              <a:rPr lang="en-US" dirty="0"/>
              <a:t/>
            </a:r>
            <a:br>
              <a:rPr lang="en-US" dirty="0"/>
            </a:br>
            <a:r>
              <a:rPr lang="en-US" sz="4900" dirty="0" smtClean="0"/>
              <a:t>Select</a:t>
            </a:r>
            <a:endParaRPr lang="en-US" sz="4900" dirty="0"/>
          </a:p>
        </p:txBody>
      </p:sp>
      <p:sp>
        <p:nvSpPr>
          <p:cNvPr id="12" name="TextBox 11"/>
          <p:cNvSpPr txBox="1"/>
          <p:nvPr/>
        </p:nvSpPr>
        <p:spPr>
          <a:xfrm>
            <a:off x="1041033" y="5998063"/>
            <a:ext cx="4127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[Schmidt, UIST’12]</a:t>
            </a:r>
            <a:endParaRPr lang="en-US" dirty="0"/>
          </a:p>
        </p:txBody>
      </p:sp>
      <p:pic>
        <p:nvPicPr>
          <p:cNvPr id="13" name="PICOntrol.mov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1033" y="1924129"/>
            <a:ext cx="7006150" cy="3965746"/>
          </a:xfrm>
          <a:prstGeom prst="rect">
            <a:avLst/>
          </a:prstGeom>
        </p:spPr>
      </p:pic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3729789" y="2326105"/>
            <a:ext cx="4957011" cy="3305985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 smtClean="0">
                <a:solidFill>
                  <a:srgbClr val="948A54"/>
                </a:solidFill>
              </a:rPr>
              <a:t>var</a:t>
            </a:r>
            <a:r>
              <a:rPr lang="en-US" sz="2000" dirty="0" smtClean="0">
                <a:solidFill>
                  <a:srgbClr val="948A54"/>
                </a:solidFill>
              </a:rPr>
              <a:t> </a:t>
            </a:r>
            <a:r>
              <a:rPr lang="en-US" sz="2000" dirty="0"/>
              <a:t>selection </a:t>
            </a:r>
            <a:r>
              <a:rPr lang="en-US" sz="2000" dirty="0" smtClean="0"/>
              <a:t>= </a:t>
            </a:r>
            <a:r>
              <a:rPr lang="en-US" sz="2000" dirty="0" smtClean="0">
                <a:solidFill>
                  <a:srgbClr val="CC9933"/>
                </a:solidFill>
              </a:rPr>
              <a:t>new</a:t>
            </a:r>
            <a:r>
              <a:rPr lang="en-US" sz="2000" dirty="0" smtClean="0"/>
              <a:t> </a:t>
            </a:r>
            <a:r>
              <a:rPr lang="en-US" sz="2000" dirty="0">
                <a:solidFill>
                  <a:schemeClr val="tx1"/>
                </a:solidFill>
              </a:rPr>
              <a:t>Selection</a:t>
            </a:r>
            <a:r>
              <a:rPr lang="en-US" sz="2000" dirty="0" smtClean="0"/>
              <a:t>(</a:t>
            </a:r>
          </a:p>
          <a:p>
            <a:pPr marL="0" indent="0">
              <a:buNone/>
            </a:pPr>
            <a:r>
              <a:rPr lang="en-US" sz="2000" dirty="0" smtClean="0"/>
              <a:t>	projector, on-circle, lamp)</a:t>
            </a:r>
            <a:r>
              <a:rPr lang="en-US" sz="2000" dirty="0"/>
              <a:t>;</a:t>
            </a:r>
          </a:p>
          <a:p>
            <a:pPr marL="0" indent="0">
              <a:buNone/>
            </a:pPr>
            <a:r>
              <a:rPr lang="en-US" sz="2000" dirty="0" err="1"/>
              <a:t>selection.Changed</a:t>
            </a:r>
            <a:r>
              <a:rPr lang="en-US" sz="2000" dirty="0"/>
              <a:t> += </a:t>
            </a:r>
            <a:r>
              <a:rPr lang="en-US" sz="2000" dirty="0" err="1"/>
              <a:t>SelectionEvent</a:t>
            </a:r>
            <a:r>
              <a:rPr lang="en-US" sz="2000" dirty="0" smtClean="0"/>
              <a:t>;</a:t>
            </a:r>
          </a:p>
          <a:p>
            <a:pPr marL="0" indent="0">
              <a:buNone/>
            </a:pPr>
            <a:r>
              <a:rPr lang="en-US" sz="2000" dirty="0" smtClean="0"/>
              <a:t> </a:t>
            </a: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CC9933"/>
                </a:solidFill>
              </a:rPr>
              <a:t>void</a:t>
            </a:r>
            <a:r>
              <a:rPr lang="en-US" sz="2000" dirty="0"/>
              <a:t> </a:t>
            </a:r>
            <a:r>
              <a:rPr lang="en-US" sz="2000" dirty="0" err="1"/>
              <a:t>SelectionEvent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CC9933"/>
                </a:solidFill>
              </a:rPr>
              <a:t>object </a:t>
            </a:r>
            <a:r>
              <a:rPr lang="en-US" sz="2000" dirty="0"/>
              <a:t>sender, </a:t>
            </a:r>
            <a:r>
              <a:rPr lang="en-US" sz="2000" dirty="0" smtClean="0"/>
              <a:t>	</a:t>
            </a:r>
            <a:r>
              <a:rPr lang="en-US" sz="2000" dirty="0" err="1" smtClean="0">
                <a:solidFill>
                  <a:srgbClr val="CC9933"/>
                </a:solidFill>
              </a:rPr>
              <a:t>SelectionEventArgs</a:t>
            </a:r>
            <a:r>
              <a:rPr lang="en-US" sz="2000" dirty="0" smtClean="0">
                <a:solidFill>
                  <a:srgbClr val="CC9933"/>
                </a:solidFill>
              </a:rPr>
              <a:t> </a:t>
            </a:r>
            <a:r>
              <a:rPr lang="en-US" sz="2000" dirty="0"/>
              <a:t>e) 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i="1" dirty="0" smtClean="0">
                <a:solidFill>
                  <a:srgbClr val="7F7F7F"/>
                </a:solidFill>
              </a:rPr>
              <a:t>	/</a:t>
            </a:r>
            <a:r>
              <a:rPr lang="en-US" sz="2000" i="1" dirty="0">
                <a:solidFill>
                  <a:srgbClr val="7F7F7F"/>
                </a:solidFill>
              </a:rPr>
              <a:t>* </a:t>
            </a:r>
            <a:r>
              <a:rPr lang="en-US" sz="2000" i="1" dirty="0" smtClean="0">
                <a:solidFill>
                  <a:srgbClr val="7F7F7F"/>
                </a:solidFill>
              </a:rPr>
              <a:t>Turn lamp on </a:t>
            </a:r>
            <a:r>
              <a:rPr lang="en-US" sz="2000" dirty="0" smtClean="0">
                <a:solidFill>
                  <a:srgbClr val="7F7F7F"/>
                </a:solidFill>
              </a:rPr>
              <a:t>*</a:t>
            </a:r>
            <a:r>
              <a:rPr lang="en-US" sz="2000" dirty="0">
                <a:solidFill>
                  <a:srgbClr val="7F7F7F"/>
                </a:solidFill>
              </a:rPr>
              <a:t>/</a:t>
            </a:r>
            <a:r>
              <a:rPr lang="en-US" sz="2000" dirty="0"/>
              <a:t> </a:t>
            </a: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}</a:t>
            </a:r>
            <a:endParaRPr lang="en-US" sz="2000" dirty="0"/>
          </a:p>
          <a:p>
            <a:pPr marL="0" indent="0">
              <a:buNone/>
            </a:pPr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87528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07407E-6 L -0.28924 -0.00024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462" y="-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0.10607 -0.16343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-8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45" repeatCount="indefinite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0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4" grpId="0"/>
      <p:bldP spid="12" grpId="0"/>
      <p:bldP spid="11" grpId="0" build="p" animBg="1"/>
    </p:bldLst>
  </p:timing>
  <p:extLst mod="1">
    <p:ext uri="{E180D4A7-C9FB-4DFB-919C-405C955672EB}">
      <p14:showEvtLst xmlns:p14="http://schemas.microsoft.com/office/powerpoint/2010/main">
        <p14:playEvt time="0" objId="13"/>
        <p14:playEvt time="11817" objId="13"/>
        <p14:playEvt time="23417" objId="13"/>
        <p14:playEvt time="35020" objId="13"/>
        <p14:playEvt time="46622" objId="13"/>
        <p14:stopEvt time="53546" objId="13"/>
      </p14:showEvt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/>
              <a:t>Requirement</a:t>
            </a:r>
            <a:r>
              <a:rPr lang="en-US" dirty="0"/>
              <a:t/>
            </a:r>
            <a:br>
              <a:rPr lang="en-US" dirty="0"/>
            </a:br>
            <a:r>
              <a:rPr lang="en-US" sz="4900" dirty="0" smtClean="0"/>
              <a:t>Command</a:t>
            </a:r>
            <a:endParaRPr lang="en-US" sz="4900" dirty="0"/>
          </a:p>
        </p:txBody>
      </p:sp>
      <p:sp>
        <p:nvSpPr>
          <p:cNvPr id="10" name="TextBox 9"/>
          <p:cNvSpPr txBox="1"/>
          <p:nvPr/>
        </p:nvSpPr>
        <p:spPr>
          <a:xfrm>
            <a:off x="934570" y="5808289"/>
            <a:ext cx="33793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[Huber, MUM’12]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649581" y="1925054"/>
            <a:ext cx="181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Code </a:t>
            </a:r>
            <a:r>
              <a:rPr lang="en-US" b="1" dirty="0" smtClean="0"/>
              <a:t>Example</a:t>
            </a:r>
            <a:endParaRPr lang="en-US" dirty="0"/>
          </a:p>
        </p:txBody>
      </p:sp>
      <p:pic>
        <p:nvPicPr>
          <p:cNvPr id="6" name="LightBeam.mov">
            <a:hlinkClick r:id="" action="ppaction://media"/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41033" y="1925054"/>
            <a:ext cx="7006150" cy="3940960"/>
          </a:xfrm>
          <a:prstGeom prst="rect">
            <a:avLst/>
          </a:prstGeom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729790" y="2292478"/>
            <a:ext cx="4957010" cy="341583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 smtClean="0">
                <a:solidFill>
                  <a:srgbClr val="948A54"/>
                </a:solidFill>
              </a:rPr>
              <a:t>var</a:t>
            </a:r>
            <a:r>
              <a:rPr lang="en-US" sz="2000" dirty="0" smtClean="0">
                <a:solidFill>
                  <a:srgbClr val="948A54"/>
                </a:solidFill>
              </a:rPr>
              <a:t> </a:t>
            </a:r>
            <a:r>
              <a:rPr lang="en-US" sz="2000" dirty="0" smtClean="0">
                <a:solidFill>
                  <a:schemeClr val="tx1"/>
                </a:solidFill>
              </a:rPr>
              <a:t>rotating = 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chemeClr val="tx1"/>
                </a:solidFill>
              </a:rPr>
              <a:t>	</a:t>
            </a:r>
            <a:r>
              <a:rPr lang="en-US" sz="2000" dirty="0" smtClean="0">
                <a:solidFill>
                  <a:srgbClr val="CC9933"/>
                </a:solidFill>
              </a:rPr>
              <a:t>new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RotatingGesture</a:t>
            </a:r>
            <a:r>
              <a:rPr lang="en-US" sz="2000" dirty="0" smtClean="0">
                <a:solidFill>
                  <a:schemeClr val="tx1"/>
                </a:solidFill>
              </a:rPr>
              <a:t>(mug, </a:t>
            </a:r>
            <a:r>
              <a:rPr lang="en-US" sz="2000" dirty="0" smtClean="0">
                <a:solidFill>
                  <a:srgbClr val="E46C0A"/>
                </a:solidFill>
              </a:rPr>
              <a:t>10</a:t>
            </a:r>
            <a:r>
              <a:rPr lang="en-US" sz="2000" dirty="0" smtClean="0"/>
              <a:t>);</a:t>
            </a:r>
            <a:endParaRPr lang="en-US" sz="20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000" dirty="0" err="1" smtClean="0">
                <a:solidFill>
                  <a:schemeClr val="tx1"/>
                </a:solidFill>
              </a:rPr>
              <a:t>rotating.RotationChanged</a:t>
            </a:r>
            <a:r>
              <a:rPr lang="en-US" sz="2000" dirty="0" smtClean="0">
                <a:solidFill>
                  <a:schemeClr val="tx1"/>
                </a:solidFill>
              </a:rPr>
              <a:t> += 	</a:t>
            </a:r>
            <a:r>
              <a:rPr lang="en-US" sz="2000" dirty="0" err="1" smtClean="0">
                <a:solidFill>
                  <a:schemeClr val="tx1"/>
                </a:solidFill>
              </a:rPr>
              <a:t>RotatingEvent</a:t>
            </a:r>
            <a:r>
              <a:rPr lang="en-US" sz="2000" dirty="0" smtClean="0">
                <a:solidFill>
                  <a:schemeClr val="tx1"/>
                </a:solidFill>
              </a:rPr>
              <a:t>;</a:t>
            </a:r>
            <a:r>
              <a:rPr lang="en-US" sz="2000" dirty="0" smtClean="0"/>
              <a:t> </a:t>
            </a:r>
          </a:p>
          <a:p>
            <a:pPr marL="0" indent="0">
              <a:buNone/>
            </a:pPr>
            <a:r>
              <a:rPr lang="en-US" sz="2000" dirty="0" smtClean="0"/>
              <a:t> </a:t>
            </a:r>
          </a:p>
          <a:p>
            <a:pPr marL="0" indent="0">
              <a:buNone/>
            </a:pPr>
            <a:r>
              <a:rPr lang="en-US" sz="2000" dirty="0" smtClean="0">
                <a:solidFill>
                  <a:srgbClr val="CC9933"/>
                </a:solidFill>
              </a:rPr>
              <a:t>void</a:t>
            </a:r>
            <a:r>
              <a:rPr lang="en-US" sz="2000" dirty="0" smtClean="0">
                <a:solidFill>
                  <a:srgbClr val="CC6600"/>
                </a:solidFill>
              </a:rPr>
              <a:t> </a:t>
            </a:r>
            <a:r>
              <a:rPr lang="en-US" sz="2000" dirty="0" err="1" smtClean="0"/>
              <a:t>RotatingEvent</a:t>
            </a:r>
            <a:r>
              <a:rPr lang="en-US" sz="2000" dirty="0" smtClean="0"/>
              <a:t> (</a:t>
            </a:r>
            <a:r>
              <a:rPr lang="en-US" sz="2000" dirty="0" smtClean="0">
                <a:solidFill>
                  <a:srgbClr val="CC9933"/>
                </a:solidFill>
              </a:rPr>
              <a:t>object </a:t>
            </a:r>
            <a:r>
              <a:rPr lang="en-US" sz="2000" dirty="0" smtClean="0"/>
              <a:t>sender, 	</a:t>
            </a:r>
            <a:r>
              <a:rPr lang="en-US" sz="2000" dirty="0" err="1" smtClean="0">
                <a:solidFill>
                  <a:srgbClr val="CC9933"/>
                </a:solidFill>
              </a:rPr>
              <a:t>RotatingEventArgs</a:t>
            </a:r>
            <a:r>
              <a:rPr lang="en-US" sz="2000" dirty="0" smtClean="0">
                <a:solidFill>
                  <a:srgbClr val="CC9933"/>
                </a:solidFill>
              </a:rPr>
              <a:t> </a:t>
            </a:r>
            <a:r>
              <a:rPr lang="en-US" sz="2000" dirty="0" smtClean="0"/>
              <a:t>e)</a:t>
            </a:r>
          </a:p>
          <a:p>
            <a:pPr marL="0" indent="0">
              <a:buNone/>
            </a:pPr>
            <a:r>
              <a:rPr lang="en-US" sz="2000" dirty="0" smtClean="0"/>
              <a:t>{ </a:t>
            </a:r>
          </a:p>
          <a:p>
            <a:pPr marL="0" indent="0">
              <a:buNone/>
            </a:pPr>
            <a:r>
              <a:rPr lang="en-US" sz="2000" i="1" dirty="0" smtClean="0">
                <a:solidFill>
                  <a:srgbClr val="7F7F7F"/>
                </a:solidFill>
              </a:rPr>
              <a:t>	/* Change Applications */ </a:t>
            </a:r>
          </a:p>
          <a:p>
            <a:pPr marL="0" indent="0">
              <a:buNone/>
            </a:pPr>
            <a:r>
              <a:rPr lang="en-US" sz="2000" dirty="0" smtClean="0"/>
              <a:t>}</a:t>
            </a:r>
          </a:p>
          <a:p>
            <a:pPr marL="0" indent="0">
              <a:buNone/>
            </a:pPr>
            <a:endParaRPr lang="en-US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749038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1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2.59259E-6 L -0.08299 -0.1393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149" y="-6968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4.44444E-6 L -0.29289 0.00162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53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5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9" grpId="0" build="p" animBg="1"/>
    </p:bldLst>
  </p:timing>
  <p:extLst mod="1">
    <p:ext uri="{E180D4A7-C9FB-4DFB-919C-405C955672EB}">
      <p14:showEvtLst xmlns:p14="http://schemas.microsoft.com/office/powerpoint/2010/main">
        <p14:playEvt time="0" objId="6"/>
        <p14:playEvt time="4451" objId="6"/>
        <p14:playEvt time="13193" objId="6"/>
        <p14:playEvt time="17623" objId="6"/>
        <p14:playEvt time="22045" objId="6"/>
        <p14:playEvt time="30764" objId="6"/>
        <p14:playEvt time="35193" objId="6"/>
        <p14:stopEvt time="38233" objId="6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000" dirty="0" smtClean="0"/>
              <a:t>Requirement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900" dirty="0" smtClean="0"/>
              <a:t>Sharing</a:t>
            </a:r>
            <a:endParaRPr lang="en-US" sz="4900" dirty="0"/>
          </a:p>
        </p:txBody>
      </p:sp>
      <p:pic>
        <p:nvPicPr>
          <p:cNvPr id="5" name="Picture 4" descr="Screen Shot 2013-08-23 at 2.22.36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033" y="1960451"/>
            <a:ext cx="7006150" cy="441964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76743" y="6312345"/>
            <a:ext cx="35435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[Cao, UIST’06]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3729790" y="2085474"/>
            <a:ext cx="4957010" cy="416061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err="1" smtClean="0">
                <a:solidFill>
                  <a:srgbClr val="948A54"/>
                </a:solidFill>
              </a:rPr>
              <a:t>var</a:t>
            </a:r>
            <a:r>
              <a:rPr lang="en-US" sz="2000" dirty="0" smtClean="0">
                <a:solidFill>
                  <a:srgbClr val="948A54"/>
                </a:solidFill>
              </a:rPr>
              <a:t> </a:t>
            </a:r>
            <a:r>
              <a:rPr lang="en-US" sz="2000" dirty="0"/>
              <a:t>overlap = </a:t>
            </a:r>
            <a:r>
              <a:rPr lang="en-US" sz="2000" dirty="0">
                <a:solidFill>
                  <a:srgbClr val="CC9933"/>
                </a:solidFill>
              </a:rPr>
              <a:t>new</a:t>
            </a:r>
            <a:r>
              <a:rPr lang="en-US" sz="2000" dirty="0"/>
              <a:t> </a:t>
            </a:r>
            <a:r>
              <a:rPr lang="en-US" sz="2000" dirty="0" smtClean="0"/>
              <a:t>	</a:t>
            </a:r>
            <a:r>
              <a:rPr lang="en-US" sz="2000" dirty="0" err="1" smtClean="0">
                <a:solidFill>
                  <a:srgbClr val="000000"/>
                </a:solidFill>
              </a:rPr>
              <a:t>OverlappingDisplays</a:t>
            </a:r>
            <a:r>
              <a:rPr lang="en-US" sz="2000" dirty="0"/>
              <a:t>(projector, p2);</a:t>
            </a:r>
          </a:p>
          <a:p>
            <a:pPr marL="0" indent="0">
              <a:buNone/>
            </a:pPr>
            <a:r>
              <a:rPr lang="en-US" sz="2000" dirty="0" err="1"/>
              <a:t>overlap.OverlappingChanged</a:t>
            </a:r>
            <a:r>
              <a:rPr lang="en-US" sz="2000" dirty="0"/>
              <a:t> +</a:t>
            </a:r>
            <a:r>
              <a:rPr lang="en-US" sz="2000" dirty="0" smtClean="0"/>
              <a:t>= 	</a:t>
            </a:r>
            <a:r>
              <a:rPr lang="en-US" sz="2000" dirty="0" err="1" smtClean="0"/>
              <a:t>OverlappingEvent</a:t>
            </a:r>
            <a:r>
              <a:rPr lang="en-US" sz="2000" dirty="0"/>
              <a:t>;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>
                <a:solidFill>
                  <a:srgbClr val="CC9933"/>
                </a:solidFill>
              </a:rPr>
              <a:t>void </a:t>
            </a:r>
            <a:r>
              <a:rPr lang="en-US" sz="2000" dirty="0" err="1"/>
              <a:t>OverlappingEvent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CC9933"/>
                </a:solidFill>
              </a:rPr>
              <a:t>object </a:t>
            </a:r>
            <a:r>
              <a:rPr lang="en-US" sz="2000" dirty="0"/>
              <a:t>s, </a:t>
            </a:r>
            <a:r>
              <a:rPr lang="en-US" sz="2000" dirty="0" smtClean="0"/>
              <a:t>	</a:t>
            </a:r>
            <a:r>
              <a:rPr lang="en-US" sz="2000" dirty="0" err="1" smtClean="0">
                <a:solidFill>
                  <a:srgbClr val="CC9933"/>
                </a:solidFill>
              </a:rPr>
              <a:t>OverlappingEventArgs</a:t>
            </a:r>
            <a:r>
              <a:rPr lang="en-US" sz="2000" dirty="0" smtClean="0">
                <a:solidFill>
                  <a:srgbClr val="CC9933"/>
                </a:solidFill>
              </a:rPr>
              <a:t> </a:t>
            </a:r>
            <a:r>
              <a:rPr lang="en-US" sz="2000" dirty="0"/>
              <a:t>e) </a:t>
            </a:r>
          </a:p>
          <a:p>
            <a:pPr marL="0" indent="0">
              <a:buNone/>
            </a:pPr>
            <a:r>
              <a:rPr lang="en-US" sz="2000" dirty="0" smtClean="0"/>
              <a:t>{</a:t>
            </a:r>
          </a:p>
          <a:p>
            <a:pPr marL="0" indent="0">
              <a:buNone/>
            </a:pPr>
            <a:r>
              <a:rPr lang="en-US" sz="2000" dirty="0"/>
              <a:t>	</a:t>
            </a:r>
            <a:r>
              <a:rPr lang="en-US" sz="2000" dirty="0" smtClean="0"/>
              <a:t>if (e.Display1.Distance &lt;= 					     e.Display2.Distance)</a:t>
            </a:r>
          </a:p>
          <a:p>
            <a:pPr marL="0" indent="0">
              <a:buNone/>
            </a:pPr>
            <a:r>
              <a:rPr lang="en-US" sz="2000" i="1" dirty="0" smtClean="0">
                <a:solidFill>
                  <a:srgbClr val="7F7F7F"/>
                </a:solidFill>
              </a:rPr>
              <a:t>	</a:t>
            </a:r>
            <a:r>
              <a:rPr lang="en-US" sz="2000" i="1" dirty="0">
                <a:solidFill>
                  <a:srgbClr val="7F7F7F"/>
                </a:solidFill>
              </a:rPr>
              <a:t>	</a:t>
            </a:r>
            <a:r>
              <a:rPr lang="en-US" sz="2000" i="1" dirty="0" smtClean="0">
                <a:solidFill>
                  <a:srgbClr val="7F7F7F"/>
                </a:solidFill>
              </a:rPr>
              <a:t>/</a:t>
            </a:r>
            <a:r>
              <a:rPr lang="en-US" sz="2000" i="1" dirty="0">
                <a:solidFill>
                  <a:srgbClr val="7F7F7F"/>
                </a:solidFill>
              </a:rPr>
              <a:t>* </a:t>
            </a:r>
            <a:r>
              <a:rPr lang="en-US" sz="2000" i="1" dirty="0" smtClean="0">
                <a:solidFill>
                  <a:srgbClr val="7F7F7F"/>
                </a:solidFill>
              </a:rPr>
              <a:t>Create a magic lens */</a:t>
            </a:r>
            <a:endParaRPr lang="en-US" sz="2000" dirty="0">
              <a:solidFill>
                <a:srgbClr val="7F7F7F"/>
              </a:solidFill>
            </a:endParaRPr>
          </a:p>
          <a:p>
            <a:pPr marL="0" indent="0">
              <a:buNone/>
            </a:pPr>
            <a:r>
              <a:rPr lang="en-US" sz="2000" dirty="0" smtClean="0"/>
              <a:t>} 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3649581" y="1716143"/>
            <a:ext cx="1818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Code </a:t>
            </a:r>
            <a:r>
              <a:rPr lang="en-US" b="1" dirty="0" smtClean="0"/>
              <a:t>Example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678925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5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1.85185E-6 L -0.29671 -1.85185E-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844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2.22222E-6 L -0.10035 -0.15671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17" y="-78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 build="p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art1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856528"/>
            <a:ext cx="9144000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4005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000"/>
    </mc:Choice>
    <mc:Fallback>
      <p:transition xmlns:p14="http://schemas.microsoft.com/office/powerpoint/2010/main" spd="slow" advTm="14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6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2"/>
        <p14:stopEvt time="13945" objId="2"/>
      </p14:showEvt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rt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857393"/>
            <a:ext cx="9144001" cy="514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394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000"/>
    </mc:Choice>
    <mc:Fallback>
      <p:transition xmlns:p14="http://schemas.microsoft.com/office/powerpoint/2010/main" spd="slow" advTm="12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"/>
        <p14:stopEvt time="6360" objId="3"/>
      </p14:showEvt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art3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" y="799668"/>
            <a:ext cx="914400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715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000"/>
    </mc:Choice>
    <mc:Fallback>
      <p:transition xmlns:p14="http://schemas.microsoft.com/office/powerpoint/2010/main" spd="slow" advTm="11000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:p14="http://schemas.microsoft.com/office/powerpoint/2010/main">
        <p14:playEvt time="0" objId="3"/>
        <p14:stopEvt time="9355" objId="3"/>
      </p14:showEvt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4681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 err="1" smtClean="0"/>
              <a:t>ProjectorKit</a:t>
            </a:r>
            <a:r>
              <a:rPr lang="en-US" sz="2800" b="1" dirty="0" smtClean="0"/>
              <a:t> </a:t>
            </a:r>
            <a:r>
              <a:rPr lang="en-US" sz="2800" dirty="0" smtClean="0"/>
              <a:t>supports rapid-prototyping to speed up and ease further research on mobile projectors</a:t>
            </a: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2746322" y="5333601"/>
            <a:ext cx="5549698" cy="131714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sz="2400" b="1" dirty="0" smtClean="0"/>
              <a:t>Martin Weigel</a:t>
            </a:r>
          </a:p>
          <a:p>
            <a:pPr marL="0" indent="0">
              <a:buFont typeface="Arial"/>
              <a:buNone/>
            </a:pPr>
            <a:r>
              <a:rPr lang="en-US" sz="2400" dirty="0" err="1" smtClean="0"/>
              <a:t>mweigel@mpi-inf.mpg.de</a:t>
            </a:r>
            <a:endParaRPr lang="en-US" sz="2400" dirty="0" smtClean="0"/>
          </a:p>
          <a:p>
            <a:pPr marL="0" indent="0">
              <a:buFont typeface="Arial"/>
              <a:buNone/>
            </a:pPr>
            <a:r>
              <a:rPr lang="en-US" sz="2400" dirty="0" smtClean="0"/>
              <a:t>http://</a:t>
            </a:r>
            <a:r>
              <a:rPr lang="en-US" sz="2400" dirty="0" err="1" smtClean="0"/>
              <a:t>embodied.mpi-inf.mpg.de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746322" y="3174795"/>
            <a:ext cx="56554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/>
              <a:t>Download</a:t>
            </a:r>
          </a:p>
          <a:p>
            <a:r>
              <a:rPr lang="en-US" sz="2400" dirty="0" smtClean="0"/>
              <a:t>http://</a:t>
            </a:r>
            <a:r>
              <a:rPr lang="en-US" sz="2400" dirty="0" err="1" smtClean="0"/>
              <a:t>grouplab.cpsc.ucalgary.ca</a:t>
            </a:r>
            <a:r>
              <a:rPr lang="en-US" sz="2400" dirty="0" smtClean="0"/>
              <a:t>/cookbook/</a:t>
            </a:r>
            <a:r>
              <a:rPr lang="en-US" sz="2400" dirty="0" err="1" smtClean="0"/>
              <a:t>index.php</a:t>
            </a:r>
            <a:r>
              <a:rPr lang="en-US" sz="2400" dirty="0" smtClean="0"/>
              <a:t>/Toolkits/</a:t>
            </a:r>
            <a:r>
              <a:rPr lang="en-US" sz="2400" dirty="0" err="1" smtClean="0"/>
              <a:t>ProjectorKit</a:t>
            </a:r>
            <a:endParaRPr lang="en-US" sz="2400" dirty="0"/>
          </a:p>
        </p:txBody>
      </p:sp>
      <p:pic>
        <p:nvPicPr>
          <p:cNvPr id="12" name="Picture 11" descr="api.qrserver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6" y="3016668"/>
            <a:ext cx="1644248" cy="1644248"/>
          </a:xfrm>
          <a:prstGeom prst="rect">
            <a:avLst/>
          </a:prstGeom>
        </p:spPr>
      </p:pic>
      <p:pic>
        <p:nvPicPr>
          <p:cNvPr id="13" name="Picture 12" descr="Logo_MPII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6" y="5992176"/>
            <a:ext cx="1797818" cy="492220"/>
          </a:xfrm>
          <a:prstGeom prst="rect">
            <a:avLst/>
          </a:prstGeom>
        </p:spPr>
      </p:pic>
      <p:pic>
        <p:nvPicPr>
          <p:cNvPr id="14" name="Picture 13" descr="University_of_Calgary_Logo_Fina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06" y="5390150"/>
            <a:ext cx="1797818" cy="493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644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957"/>
    </mc:Choice>
    <mc:Fallback>
      <p:transition xmlns:p14="http://schemas.microsoft.com/office/powerpoint/2010/main" spd="slow" advTm="1595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3.2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8.6|17.3|16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5019</TotalTime>
  <Words>875</Words>
  <Application>Microsoft Macintosh PowerPoint</Application>
  <PresentationFormat>On-screen Show (4:3)</PresentationFormat>
  <Paragraphs>204</Paragraphs>
  <Slides>13</Slides>
  <Notes>13</Notes>
  <HiddenSlides>0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ProjectorKit Easing Rapid Prototyping of Interactive Applications for Mobile Projectors  </vt:lpstr>
      <vt:lpstr>Mobile Projectors</vt:lpstr>
      <vt:lpstr>ProjectorKit</vt:lpstr>
      <vt:lpstr>Requirements</vt:lpstr>
      <vt:lpstr>Requirement Project</vt:lpstr>
      <vt:lpstr>Requirement Augment</vt:lpstr>
      <vt:lpstr>Requirement Select</vt:lpstr>
      <vt:lpstr>Requirement Command</vt:lpstr>
      <vt:lpstr>Requirement Sharing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ProjectorKit Easing Rapid Prototyping of Interactive Applications for Mobile Projectors  </dc:title>
  <dc:creator>Martin Weigel</dc:creator>
  <cp:lastModifiedBy>Martin Weigel</cp:lastModifiedBy>
  <cp:revision>228</cp:revision>
  <dcterms:created xsi:type="dcterms:W3CDTF">2013-08-20T12:29:56Z</dcterms:created>
  <dcterms:modified xsi:type="dcterms:W3CDTF">2013-08-28T18:19:58Z</dcterms:modified>
</cp:coreProperties>
</file>