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3" r:id="rId5"/>
    <p:sldId id="264" r:id="rId6"/>
    <p:sldId id="270" r:id="rId7"/>
    <p:sldId id="265" r:id="rId8"/>
    <p:sldId id="260" r:id="rId9"/>
    <p:sldId id="273" r:id="rId10"/>
    <p:sldId id="261" r:id="rId11"/>
    <p:sldId id="266" r:id="rId12"/>
    <p:sldId id="267" r:id="rId13"/>
    <p:sldId id="269" r:id="rId14"/>
    <p:sldId id="268" r:id="rId15"/>
    <p:sldId id="276" r:id="rId16"/>
    <p:sldId id="272" r:id="rId17"/>
    <p:sldId id="274" r:id="rId18"/>
    <p:sldId id="275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6" d="100"/>
          <a:sy n="136" d="100"/>
        </p:scale>
        <p:origin x="-72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342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578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424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8746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513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4643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8856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649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653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07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057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1B88-7B29-4E80-B861-CDE471464DDA}" type="datetimeFigureOut">
              <a:rPr lang="en-CA" smtClean="0"/>
              <a:t>31/05/2013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57C4B-3C26-42DF-B60C-4811440589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021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 Neue" pitchFamily="5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Helvetica Neue" pitchFamily="5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Helvetica Neue" pitchFamily="5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Helvetica Neue" pitchFamily="5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Helvetica Neue" pitchFamily="5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Helvetica Neue" pitchFamily="5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1.jpe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63"/>
            <a:ext cx="9140898" cy="685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48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David\Dropbox\OneSpace CHI\Slides\Autho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5005"/>
            <a:ext cx="9008109" cy="675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38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avid\Dropbox\OneSpace CHI\Slides\figureRemoteCollocat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05" y="2078831"/>
            <a:ext cx="8537575" cy="365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557808"/>
            <a:ext cx="8229600" cy="1143000"/>
          </a:xfrm>
        </p:spPr>
        <p:txBody>
          <a:bodyPr/>
          <a:lstStyle/>
          <a:p>
            <a:pPr algn="l"/>
            <a:r>
              <a:rPr lang="en-CA" b="1" dirty="0" smtClean="0">
                <a:latin typeface="+mn-lt"/>
              </a:rPr>
              <a:t>Communication</a:t>
            </a:r>
            <a:endParaRPr lang="en-CA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284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kypeassets.com/content/dam/scom/images/media-gallery/mobile/devices/desktop-window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0" r="9281"/>
          <a:stretch/>
        </p:blipFill>
        <p:spPr bwMode="auto">
          <a:xfrm>
            <a:off x="899286" y="908720"/>
            <a:ext cx="7398327" cy="51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98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en-CA" sz="4400" dirty="0" smtClean="0">
                <a:latin typeface="+mn-lt"/>
              </a:rPr>
              <a:t>How can we create engaging remote interactions among users that go beyond talking heads</a:t>
            </a:r>
            <a:r>
              <a:rPr lang="en-CA" sz="4400" dirty="0" smtClean="0"/>
              <a:t>?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33867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" y="917848"/>
            <a:ext cx="8579296" cy="1143000"/>
          </a:xfrm>
        </p:spPr>
        <p:txBody>
          <a:bodyPr>
            <a:normAutofit/>
          </a:bodyPr>
          <a:lstStyle/>
          <a:p>
            <a:r>
              <a:rPr lang="en-CA" b="1" dirty="0" smtClean="0">
                <a:latin typeface="+mn-lt"/>
              </a:rPr>
              <a:t>Current Remote Communications</a:t>
            </a:r>
            <a:endParaRPr lang="en-CA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4400" dirty="0" smtClean="0">
                <a:latin typeface="+mn-lt"/>
              </a:rPr>
              <a:t>Portals </a:t>
            </a:r>
            <a:r>
              <a:rPr lang="en-CA" sz="2400" dirty="0" smtClean="0">
                <a:latin typeface="+mn-lt"/>
              </a:rPr>
              <a:t>(e.g. Skype)</a:t>
            </a:r>
          </a:p>
          <a:p>
            <a:pPr marL="0" indent="0">
              <a:buNone/>
            </a:pPr>
            <a:r>
              <a:rPr lang="en-CA" sz="4400" dirty="0" smtClean="0">
                <a:latin typeface="+mn-lt"/>
              </a:rPr>
              <a:t>Shared Workspaces </a:t>
            </a:r>
            <a:r>
              <a:rPr lang="en-CA" sz="2400" dirty="0" smtClean="0">
                <a:latin typeface="+mn-lt"/>
              </a:rPr>
              <a:t>(e.g. </a:t>
            </a:r>
            <a:r>
              <a:rPr lang="en-CA" sz="2400" dirty="0" err="1" smtClean="0">
                <a:latin typeface="+mn-lt"/>
              </a:rPr>
              <a:t>ClearBoard</a:t>
            </a:r>
            <a:r>
              <a:rPr lang="en-CA" sz="2400" dirty="0" smtClean="0">
                <a:latin typeface="+mn-lt"/>
              </a:rPr>
              <a:t>)</a:t>
            </a:r>
          </a:p>
          <a:p>
            <a:pPr marL="0" indent="0">
              <a:buNone/>
            </a:pPr>
            <a:r>
              <a:rPr lang="en-CA" sz="4400" dirty="0" smtClean="0">
                <a:latin typeface="+mn-lt"/>
              </a:rPr>
              <a:t>Shared Stages </a:t>
            </a:r>
            <a:r>
              <a:rPr lang="en-CA" sz="2400" dirty="0" smtClean="0">
                <a:latin typeface="+mn-lt"/>
              </a:rPr>
              <a:t>(e.g. </a:t>
            </a:r>
            <a:r>
              <a:rPr lang="en-CA" sz="2400" dirty="0" err="1" smtClean="0">
                <a:latin typeface="+mn-lt"/>
              </a:rPr>
              <a:t>HyperMirror</a:t>
            </a:r>
            <a:r>
              <a:rPr lang="en-CA" sz="2400" dirty="0" smtClean="0">
                <a:latin typeface="+mn-lt"/>
              </a:rPr>
              <a:t>)</a:t>
            </a:r>
            <a:endParaRPr lang="en-CA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917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icasso.hus.osaka-u.ac.jp/lab/hypermirror/item/shakehands-h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2856" r="2951" b="3260"/>
          <a:stretch/>
        </p:blipFill>
        <p:spPr bwMode="auto">
          <a:xfrm>
            <a:off x="899593" y="332656"/>
            <a:ext cx="3770788" cy="251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eb.media.mit.edu/~x_x/mirrorfugue/mockup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8" r="8692" b="17774"/>
          <a:stretch/>
        </p:blipFill>
        <p:spPr bwMode="auto">
          <a:xfrm>
            <a:off x="886864" y="3356994"/>
            <a:ext cx="7141520" cy="28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90.146.8.18/bilderclient/FE_2001_m_003_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941" y="332656"/>
            <a:ext cx="3093443" cy="251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8857" y="2852936"/>
            <a:ext cx="378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 smtClean="0"/>
              <a:t>HyperMirror</a:t>
            </a:r>
            <a:r>
              <a:rPr lang="en-CA" dirty="0" smtClean="0"/>
              <a:t> (</a:t>
            </a:r>
            <a:r>
              <a:rPr lang="en-CA" dirty="0" err="1" smtClean="0"/>
              <a:t>Morikawa</a:t>
            </a:r>
            <a:r>
              <a:rPr lang="en-CA" dirty="0" smtClean="0"/>
              <a:t> et. al)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4893313" y="2852936"/>
            <a:ext cx="378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 smtClean="0"/>
              <a:t>ClearBoard</a:t>
            </a:r>
            <a:r>
              <a:rPr lang="en-CA" dirty="0" smtClean="0"/>
              <a:t> (Ishii et. al)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827584" y="6228020"/>
            <a:ext cx="378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 smtClean="0"/>
              <a:t>MirrorFugue</a:t>
            </a:r>
            <a:r>
              <a:rPr lang="en-CA" dirty="0" smtClean="0"/>
              <a:t> (Xiao et. al)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6142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981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sz="6600" dirty="0" err="1" smtClean="0">
                <a:latin typeface="+mn-lt"/>
              </a:rPr>
              <a:t>One</a:t>
            </a:r>
            <a:r>
              <a:rPr lang="en-CA" sz="6600" b="1" dirty="0" err="1" smtClean="0">
                <a:latin typeface="+mn-lt"/>
              </a:rPr>
              <a:t>Space</a:t>
            </a:r>
            <a:endParaRPr lang="en-CA" sz="6600" b="1" dirty="0">
              <a:latin typeface="+mn-lt"/>
            </a:endParaRPr>
          </a:p>
        </p:txBody>
      </p:sp>
      <p:pic>
        <p:nvPicPr>
          <p:cNvPr id="4098" name="Picture 2" descr="C:\Users\David\Dropbox\OneSpace CHI\Slides\Figure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43" y="2005213"/>
            <a:ext cx="7639881" cy="401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2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5192" y="2215405"/>
            <a:ext cx="85072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4800" dirty="0" smtClean="0">
                <a:latin typeface="+mn-lt"/>
              </a:rPr>
              <a:t>1.	exploration </a:t>
            </a:r>
            <a:r>
              <a:rPr lang="en-CA" sz="4800" dirty="0">
                <a:latin typeface="+mn-lt"/>
              </a:rPr>
              <a:t>of virtual </a:t>
            </a:r>
            <a:r>
              <a:rPr lang="en-CA" sz="4800" dirty="0" smtClean="0">
                <a:latin typeface="+mn-lt"/>
              </a:rPr>
              <a:t>space</a:t>
            </a:r>
            <a:br>
              <a:rPr lang="en-CA" sz="4800" dirty="0" smtClean="0">
                <a:latin typeface="+mn-lt"/>
              </a:rPr>
            </a:br>
            <a:r>
              <a:rPr lang="en-CA" sz="4800" dirty="0" smtClean="0">
                <a:latin typeface="+mn-lt"/>
              </a:rPr>
              <a:t/>
            </a:r>
            <a:br>
              <a:rPr lang="en-CA" sz="4800" dirty="0" smtClean="0">
                <a:latin typeface="+mn-lt"/>
              </a:rPr>
            </a:br>
            <a:r>
              <a:rPr lang="en-CA" sz="4800" dirty="0" smtClean="0">
                <a:latin typeface="+mn-lt"/>
              </a:rPr>
              <a:t>2. 	preservation </a:t>
            </a:r>
            <a:r>
              <a:rPr lang="en-CA" sz="4800" dirty="0">
                <a:latin typeface="+mn-lt"/>
              </a:rPr>
              <a:t>of spatial </a:t>
            </a:r>
            <a:r>
              <a:rPr lang="en-CA" sz="4800" dirty="0" smtClean="0">
                <a:latin typeface="+mn-lt"/>
              </a:rPr>
              <a:t>     	relations </a:t>
            </a:r>
            <a:r>
              <a:rPr lang="en-CA" sz="4800" dirty="0">
                <a:latin typeface="+mn-lt"/>
              </a:rPr>
              <a:t>between </a:t>
            </a:r>
            <a:r>
              <a:rPr lang="en-CA" sz="4800" dirty="0" smtClean="0">
                <a:latin typeface="+mn-lt"/>
              </a:rPr>
              <a:t>people</a:t>
            </a:r>
            <a:endParaRPr lang="en-CA" sz="4800" dirty="0">
              <a:latin typeface="+mn-lt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536" y="485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sz="6600" dirty="0" err="1" smtClean="0">
                <a:latin typeface="+mn-lt"/>
              </a:rPr>
              <a:t>One</a:t>
            </a:r>
            <a:r>
              <a:rPr lang="en-CA" sz="6600" b="1" dirty="0" err="1" smtClean="0">
                <a:latin typeface="+mn-lt"/>
              </a:rPr>
              <a:t>Space</a:t>
            </a:r>
            <a:endParaRPr lang="en-CA" sz="6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644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vid\Dropbox\OneSpace CHI\New Figures\Fig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633867" cy="529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80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772816"/>
            <a:ext cx="5400600" cy="430834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smtClean="0">
                <a:latin typeface="+mn-lt"/>
              </a:rPr>
              <a:t>Environment Effects</a:t>
            </a:r>
            <a:endParaRPr lang="en-US" sz="4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715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smtClean="0">
                <a:latin typeface="+mn-lt"/>
              </a:rPr>
              <a:t>Silhouettes and Traces</a:t>
            </a:r>
            <a:endParaRPr lang="en-US" sz="4800" b="1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507" y="1656184"/>
            <a:ext cx="6871747" cy="506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9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smtClean="0">
                <a:latin typeface="+mn-lt"/>
              </a:rPr>
              <a:t>Preliminary Observations</a:t>
            </a:r>
            <a:endParaRPr lang="en-US" sz="4800" b="1" dirty="0">
              <a:latin typeface="+mn-lt"/>
            </a:endParaRPr>
          </a:p>
        </p:txBody>
      </p:sp>
      <p:pic>
        <p:nvPicPr>
          <p:cNvPr id="4" name="Picture 2" descr="C:\Users\David\Dropbox\OneSpace CHI\New Figures\Fig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t="3182" r="2988" b="52800"/>
          <a:stretch/>
        </p:blipFill>
        <p:spPr bwMode="auto">
          <a:xfrm>
            <a:off x="128865" y="2060849"/>
            <a:ext cx="4581995" cy="289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avid\Dropbox\OneSpace CHI\New Figures\Fig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t="47696" r="2988" b="3794"/>
          <a:stretch/>
        </p:blipFill>
        <p:spPr bwMode="auto">
          <a:xfrm>
            <a:off x="4830104" y="1988840"/>
            <a:ext cx="420639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49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avid\Dropbox\OneSpace CHI\New Figures\Fig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t="47696" r="2988" b="3794"/>
          <a:stretch/>
        </p:blipFill>
        <p:spPr bwMode="auto">
          <a:xfrm>
            <a:off x="539552" y="764704"/>
            <a:ext cx="8208912" cy="576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00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8092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sz="6600" b="1" dirty="0" smtClean="0">
                <a:latin typeface="+mn-lt"/>
              </a:rPr>
              <a:t>Future Directions</a:t>
            </a:r>
            <a:endParaRPr lang="en-CA" sz="6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364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7018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sz="4800" b="1" dirty="0" smtClean="0">
                <a:latin typeface="+mn-lt"/>
              </a:rPr>
              <a:t>Physiotherapy</a:t>
            </a:r>
            <a:endParaRPr lang="en-CA" sz="4800" b="1" dirty="0">
              <a:latin typeface="+mn-lt"/>
            </a:endParaRPr>
          </a:p>
        </p:txBody>
      </p:sp>
      <p:pic>
        <p:nvPicPr>
          <p:cNvPr id="1026" name="Picture 2" descr="C:\Users\David\Dropbox\OneSpace Images\OneSpaceAndSkypePractice-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7" t="5157" r="56465" b="6059"/>
          <a:stretch/>
        </p:blipFill>
        <p:spPr bwMode="auto">
          <a:xfrm>
            <a:off x="179512" y="2132856"/>
            <a:ext cx="4270473" cy="318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avid\Dropbox\OneSpace Images\OneSpaceAndSkypePractice-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1" t="5918" r="5371" b="6431"/>
          <a:stretch/>
        </p:blipFill>
        <p:spPr bwMode="auto">
          <a:xfrm>
            <a:off x="4572000" y="2155969"/>
            <a:ext cx="4392488" cy="314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55976" y="537321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800" dirty="0" err="1" smtClean="0"/>
              <a:t>Dillman</a:t>
            </a:r>
            <a:r>
              <a:rPr lang="en-CA" sz="2800" dirty="0" smtClean="0"/>
              <a:t>, K., Tang, A.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65593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7018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sz="4800" b="1" dirty="0" smtClean="0">
                <a:latin typeface="+mn-lt"/>
              </a:rPr>
              <a:t>Physiotherapy</a:t>
            </a:r>
            <a:endParaRPr lang="en-CA" sz="48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944" y="537321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800" dirty="0" err="1" smtClean="0"/>
              <a:t>Dillman</a:t>
            </a:r>
            <a:r>
              <a:rPr lang="en-CA" sz="2800" dirty="0" smtClean="0"/>
              <a:t>, K., Tang, A.</a:t>
            </a:r>
            <a:endParaRPr lang="en-CA" sz="2800" dirty="0"/>
          </a:p>
        </p:txBody>
      </p:sp>
      <p:pic>
        <p:nvPicPr>
          <p:cNvPr id="2050" name="Picture 2" descr="C:\Users\David\Dropbox\OneSpace Images\therapistStyles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988840"/>
            <a:ext cx="8700147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99992" y="1844824"/>
            <a:ext cx="360040" cy="37444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95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sz="4800" b="1" dirty="0" smtClean="0">
                <a:latin typeface="+mn-lt"/>
              </a:rPr>
              <a:t>Free Play for Children</a:t>
            </a:r>
            <a:endParaRPr lang="en-CA" sz="48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5884530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err="1" smtClean="0"/>
              <a:t>Dillman</a:t>
            </a:r>
            <a:r>
              <a:rPr lang="en-CA" sz="2800" dirty="0" smtClean="0"/>
              <a:t>, K., MacLeod, H., Tang, A.</a:t>
            </a:r>
            <a:endParaRPr lang="en-CA" sz="2800" dirty="0"/>
          </a:p>
        </p:txBody>
      </p:sp>
      <p:sp>
        <p:nvSpPr>
          <p:cNvPr id="5" name="Rectangle 4"/>
          <p:cNvSpPr/>
          <p:nvPr/>
        </p:nvSpPr>
        <p:spPr>
          <a:xfrm>
            <a:off x="4499992" y="1844824"/>
            <a:ext cx="360040" cy="37444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074" name="Picture 2" descr="C:\Users\David\Dropbox\OneSpace Images\FreePla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5162176" cy="44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10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CA" sz="6600" dirty="0" smtClean="0">
                <a:latin typeface="+mn-lt"/>
              </a:rPr>
              <a:t>Wrap-up</a:t>
            </a:r>
            <a:endParaRPr lang="en-CA" sz="6600" b="1" dirty="0">
              <a:latin typeface="+mn-lt"/>
            </a:endParaRPr>
          </a:p>
        </p:txBody>
      </p:sp>
      <p:pic>
        <p:nvPicPr>
          <p:cNvPr id="6" name="Picture 2" descr="C:\Users\David\Dropbox\OneSpace Images\FreePl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479" y="4017744"/>
            <a:ext cx="1902009" cy="164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avid\Dropbox\OneSpace CHI\Slides\figureRemoteCollocated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1" t="18505" r="4565" b="3566"/>
          <a:stretch/>
        </p:blipFill>
        <p:spPr bwMode="auto">
          <a:xfrm>
            <a:off x="251520" y="2101688"/>
            <a:ext cx="1598279" cy="159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90.146.8.18/bilderclient/FE_2001_m_003_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058555"/>
            <a:ext cx="2002494" cy="172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David\Dropbox\OneSpace CHI\Slides\Figure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241232"/>
            <a:ext cx="4824536" cy="2547808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David\Dropbox\OneSpace Images\therapistStyles-01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5" t="505" r="51990"/>
          <a:stretch/>
        </p:blipFill>
        <p:spPr bwMode="auto">
          <a:xfrm>
            <a:off x="2339752" y="4062802"/>
            <a:ext cx="1880873" cy="1598446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/>
          <a:srcRect l="10499" t="2063" r="10321" b="12526"/>
          <a:stretch/>
        </p:blipFill>
        <p:spPr>
          <a:xfrm>
            <a:off x="251520" y="4048632"/>
            <a:ext cx="2026324" cy="1612616"/>
          </a:xfrm>
          <a:prstGeom prst="rect">
            <a:avLst/>
          </a:prstGeom>
        </p:spPr>
      </p:pic>
      <p:pic>
        <p:nvPicPr>
          <p:cNvPr id="12" name="Picture 2" descr="C:\Users\David\Dropbox\OneSpace CHI\New Figures\Fig4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t="3182" r="7891" b="52800"/>
          <a:stretch/>
        </p:blipFill>
        <p:spPr bwMode="auto">
          <a:xfrm>
            <a:off x="4355976" y="4005064"/>
            <a:ext cx="2544371" cy="16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35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63"/>
            <a:ext cx="9140898" cy="685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06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108</Words>
  <Application>Microsoft Office PowerPoint</Application>
  <PresentationFormat>On-screen Show (4:3)</PresentationFormat>
  <Paragraphs>23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Communication</vt:lpstr>
      <vt:lpstr>PowerPoint Presentation</vt:lpstr>
      <vt:lpstr>PowerPoint Presentation</vt:lpstr>
      <vt:lpstr>Current Remote Communications</vt:lpstr>
      <vt:lpstr>PowerPoint Presentation</vt:lpstr>
      <vt:lpstr>OneSpace</vt:lpstr>
      <vt:lpstr>OneSpace</vt:lpstr>
      <vt:lpstr>PowerPoint Presentation</vt:lpstr>
      <vt:lpstr>Environment Effects</vt:lpstr>
      <vt:lpstr>Silhouettes and Traces</vt:lpstr>
      <vt:lpstr>Preliminary Observations</vt:lpstr>
      <vt:lpstr>PowerPoint Presentation</vt:lpstr>
      <vt:lpstr>Future Directions</vt:lpstr>
      <vt:lpstr>Physiotherapy</vt:lpstr>
      <vt:lpstr>Physiotherapy</vt:lpstr>
      <vt:lpstr>Free Play for Children</vt:lpstr>
      <vt:lpstr>Wrap-up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</dc:creator>
  <cp:lastModifiedBy>Saul Greenberg</cp:lastModifiedBy>
  <cp:revision>13</cp:revision>
  <dcterms:created xsi:type="dcterms:W3CDTF">2013-04-21T23:57:32Z</dcterms:created>
  <dcterms:modified xsi:type="dcterms:W3CDTF">2013-05-31T19:43:45Z</dcterms:modified>
</cp:coreProperties>
</file>