
<file path=[Content_Types].xml><?xml version="1.0" encoding="utf-8"?>
<Types xmlns="http://schemas.openxmlformats.org/package/2006/content-types">
  <Default Extension="jpeg" ContentType="image/jpeg"/>
  <Default Extension="mov" ContentType="video/quicktime"/>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5"/>
  </p:notesMasterIdLst>
  <p:sldIdLst>
    <p:sldId id="496" r:id="rId2"/>
    <p:sldId id="905" r:id="rId3"/>
    <p:sldId id="864" r:id="rId4"/>
    <p:sldId id="850" r:id="rId5"/>
    <p:sldId id="861" r:id="rId6"/>
    <p:sldId id="902" r:id="rId7"/>
    <p:sldId id="798" r:id="rId8"/>
    <p:sldId id="862" r:id="rId9"/>
    <p:sldId id="858" r:id="rId10"/>
    <p:sldId id="803" r:id="rId11"/>
    <p:sldId id="865" r:id="rId12"/>
    <p:sldId id="805" r:id="rId13"/>
    <p:sldId id="883" r:id="rId14"/>
    <p:sldId id="884" r:id="rId15"/>
    <p:sldId id="882" r:id="rId16"/>
    <p:sldId id="901" r:id="rId17"/>
    <p:sldId id="896" r:id="rId18"/>
    <p:sldId id="898" r:id="rId19"/>
    <p:sldId id="897" r:id="rId20"/>
    <p:sldId id="809" r:id="rId21"/>
    <p:sldId id="815" r:id="rId22"/>
    <p:sldId id="887" r:id="rId23"/>
    <p:sldId id="866" r:id="rId24"/>
    <p:sldId id="889" r:id="rId25"/>
    <p:sldId id="824" r:id="rId26"/>
    <p:sldId id="888" r:id="rId27"/>
    <p:sldId id="867" r:id="rId28"/>
    <p:sldId id="890" r:id="rId29"/>
    <p:sldId id="891" r:id="rId30"/>
    <p:sldId id="872" r:id="rId31"/>
    <p:sldId id="826" r:id="rId32"/>
    <p:sldId id="829" r:id="rId33"/>
    <p:sldId id="838" r:id="rId34"/>
    <p:sldId id="840" r:id="rId35"/>
    <p:sldId id="834" r:id="rId36"/>
    <p:sldId id="873" r:id="rId37"/>
    <p:sldId id="831" r:id="rId38"/>
    <p:sldId id="818" r:id="rId39"/>
    <p:sldId id="819" r:id="rId40"/>
    <p:sldId id="868" r:id="rId41"/>
    <p:sldId id="878" r:id="rId42"/>
    <p:sldId id="820" r:id="rId43"/>
    <p:sldId id="869" r:id="rId44"/>
    <p:sldId id="870" r:id="rId45"/>
    <p:sldId id="879" r:id="rId46"/>
    <p:sldId id="821" r:id="rId47"/>
    <p:sldId id="871" r:id="rId48"/>
    <p:sldId id="880" r:id="rId49"/>
    <p:sldId id="886" r:id="rId50"/>
    <p:sldId id="832" r:id="rId51"/>
    <p:sldId id="875" r:id="rId52"/>
    <p:sldId id="833" r:id="rId53"/>
    <p:sldId id="874" r:id="rId54"/>
    <p:sldId id="837" r:id="rId55"/>
    <p:sldId id="841" r:id="rId56"/>
    <p:sldId id="876" r:id="rId57"/>
    <p:sldId id="877" r:id="rId58"/>
    <p:sldId id="842" r:id="rId59"/>
    <p:sldId id="845" r:id="rId60"/>
    <p:sldId id="843" r:id="rId61"/>
    <p:sldId id="849" r:id="rId62"/>
    <p:sldId id="852" r:id="rId63"/>
    <p:sldId id="846" r:id="rId64"/>
    <p:sldId id="893" r:id="rId65"/>
    <p:sldId id="892" r:id="rId66"/>
    <p:sldId id="847" r:id="rId67"/>
    <p:sldId id="848" r:id="rId68"/>
    <p:sldId id="885" r:id="rId69"/>
    <p:sldId id="900" r:id="rId70"/>
    <p:sldId id="895" r:id="rId71"/>
    <p:sldId id="899" r:id="rId72"/>
    <p:sldId id="855" r:id="rId73"/>
    <p:sldId id="904" r:id="rId7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313" autoAdjust="0"/>
    <p:restoredTop sz="85147" autoAdjust="0"/>
  </p:normalViewPr>
  <p:slideViewPr>
    <p:cSldViewPr>
      <p:cViewPr>
        <p:scale>
          <a:sx n="116" d="100"/>
          <a:sy n="116" d="100"/>
        </p:scale>
        <p:origin x="436" y="68"/>
      </p:cViewPr>
      <p:guideLst>
        <p:guide orient="horz" pos="2160"/>
        <p:guide pos="2880"/>
      </p:guideLst>
    </p:cSldViewPr>
  </p:slideViewPr>
  <p:notesTextViewPr>
    <p:cViewPr>
      <p:scale>
        <a:sx n="100" d="100"/>
        <a:sy n="100" d="100"/>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4B61923-BEF3-484E-8911-5488C162A2C6}" type="datetimeFigureOut">
              <a:rPr lang="en-US" smtClean="0"/>
              <a:pPr/>
              <a:t>10/29/2026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688791C-45D0-40CB-957F-AC892582CA2A}" type="slidenum">
              <a:rPr lang="en-US" smtClean="0"/>
              <a:pPr/>
              <a:t>‹#›</a:t>
            </a:fld>
            <a:endParaRPr lang="en-US"/>
          </a:p>
        </p:txBody>
      </p:sp>
    </p:spTree>
    <p:extLst>
      <p:ext uri="{BB962C8B-B14F-4D97-AF65-F5344CB8AC3E}">
        <p14:creationId xmlns:p14="http://schemas.microsoft.com/office/powerpoint/2010/main" val="35628158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688791C-45D0-40CB-957F-AC892582CA2A}"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Briefly say:  there has been a</a:t>
            </a:r>
            <a:r>
              <a:rPr lang="en-US" baseline="0" dirty="0"/>
              <a:t> bunch of work studying </a:t>
            </a:r>
            <a:r>
              <a:rPr lang="en-US" baseline="0" dirty="0" err="1"/>
              <a:t>skype</a:t>
            </a:r>
            <a:r>
              <a:rPr lang="en-US" baseline="0" dirty="0"/>
              <a:t> and new video systems over the last few years, but nobody has studied long distance couples and video chat</a:t>
            </a:r>
            <a:endParaRPr lang="en-US" dirty="0"/>
          </a:p>
        </p:txBody>
      </p:sp>
      <p:sp>
        <p:nvSpPr>
          <p:cNvPr id="4" name="Slide Number Placeholder 3"/>
          <p:cNvSpPr>
            <a:spLocks noGrp="1"/>
          </p:cNvSpPr>
          <p:nvPr>
            <p:ph type="sldNum" sz="quarter" idx="10"/>
          </p:nvPr>
        </p:nvSpPr>
        <p:spPr/>
        <p:txBody>
          <a:bodyPr/>
          <a:lstStyle/>
          <a:p>
            <a:fld id="{0688791C-45D0-40CB-957F-AC892582CA2A}" type="slidenum">
              <a:rPr lang="en-US" smtClean="0"/>
              <a:pPr/>
              <a:t>11</a:t>
            </a:fld>
            <a:endParaRPr lang="en-US"/>
          </a:p>
        </p:txBody>
      </p:sp>
    </p:spTree>
    <p:extLst>
      <p:ext uri="{BB962C8B-B14F-4D97-AF65-F5344CB8AC3E}">
        <p14:creationId xmlns:p14="http://schemas.microsoft.com/office/powerpoint/2010/main" val="28182359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 FAST THROUGH THIS PART</a:t>
            </a:r>
          </a:p>
        </p:txBody>
      </p:sp>
      <p:sp>
        <p:nvSpPr>
          <p:cNvPr id="4" name="Slide Number Placeholder 3"/>
          <p:cNvSpPr>
            <a:spLocks noGrp="1"/>
          </p:cNvSpPr>
          <p:nvPr>
            <p:ph type="sldNum" sz="quarter" idx="10"/>
          </p:nvPr>
        </p:nvSpPr>
        <p:spPr/>
        <p:txBody>
          <a:bodyPr/>
          <a:lstStyle/>
          <a:p>
            <a:fld id="{0688791C-45D0-40CB-957F-AC892582CA2A}" type="slidenum">
              <a:rPr lang="en-US" smtClean="0"/>
              <a:pPr/>
              <a:t>13</a:t>
            </a:fld>
            <a:endParaRPr lang="en-US"/>
          </a:p>
        </p:txBody>
      </p:sp>
    </p:spTree>
    <p:extLst>
      <p:ext uri="{BB962C8B-B14F-4D97-AF65-F5344CB8AC3E}">
        <p14:creationId xmlns:p14="http://schemas.microsoft.com/office/powerpoint/2010/main" val="25367292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i'm</a:t>
            </a:r>
            <a:r>
              <a:rPr lang="en-US" dirty="0"/>
              <a:t> going to briefly mention… by way of contrast, these are other technologies used for very different things</a:t>
            </a:r>
          </a:p>
        </p:txBody>
      </p:sp>
      <p:sp>
        <p:nvSpPr>
          <p:cNvPr id="4" name="Slide Number Placeholder 3"/>
          <p:cNvSpPr>
            <a:spLocks noGrp="1"/>
          </p:cNvSpPr>
          <p:nvPr>
            <p:ph type="sldNum" sz="quarter" idx="10"/>
          </p:nvPr>
        </p:nvSpPr>
        <p:spPr/>
        <p:txBody>
          <a:bodyPr/>
          <a:lstStyle/>
          <a:p>
            <a:fld id="{0688791C-45D0-40CB-957F-AC892582CA2A}" type="slidenum">
              <a:rPr lang="en-US" smtClean="0"/>
              <a:pPr/>
              <a:t>17</a:t>
            </a:fld>
            <a:endParaRPr lang="en-US"/>
          </a:p>
        </p:txBody>
      </p:sp>
    </p:spTree>
    <p:extLst>
      <p:ext uri="{BB962C8B-B14F-4D97-AF65-F5344CB8AC3E}">
        <p14:creationId xmlns:p14="http://schemas.microsoft.com/office/powerpoint/2010/main" val="22891447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i'm</a:t>
            </a:r>
            <a:r>
              <a:rPr lang="en-US" dirty="0"/>
              <a:t> going to briefly mention… by way of contrast, these are other technologies used for very different things</a:t>
            </a:r>
          </a:p>
        </p:txBody>
      </p:sp>
      <p:sp>
        <p:nvSpPr>
          <p:cNvPr id="4" name="Slide Number Placeholder 3"/>
          <p:cNvSpPr>
            <a:spLocks noGrp="1"/>
          </p:cNvSpPr>
          <p:nvPr>
            <p:ph type="sldNum" sz="quarter" idx="10"/>
          </p:nvPr>
        </p:nvSpPr>
        <p:spPr/>
        <p:txBody>
          <a:bodyPr/>
          <a:lstStyle/>
          <a:p>
            <a:fld id="{0688791C-45D0-40CB-957F-AC892582CA2A}" type="slidenum">
              <a:rPr lang="en-US" smtClean="0"/>
              <a:pPr/>
              <a:t>18</a:t>
            </a:fld>
            <a:endParaRPr lang="en-US"/>
          </a:p>
        </p:txBody>
      </p:sp>
    </p:spTree>
    <p:extLst>
      <p:ext uri="{BB962C8B-B14F-4D97-AF65-F5344CB8AC3E}">
        <p14:creationId xmlns:p14="http://schemas.microsoft.com/office/powerpoint/2010/main" val="22891447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i'm</a:t>
            </a:r>
            <a:r>
              <a:rPr lang="en-US" dirty="0"/>
              <a:t> going to briefly mention… by way of contrast, these are other technologies used for very different things</a:t>
            </a:r>
          </a:p>
        </p:txBody>
      </p:sp>
      <p:sp>
        <p:nvSpPr>
          <p:cNvPr id="4" name="Slide Number Placeholder 3"/>
          <p:cNvSpPr>
            <a:spLocks noGrp="1"/>
          </p:cNvSpPr>
          <p:nvPr>
            <p:ph type="sldNum" sz="quarter" idx="10"/>
          </p:nvPr>
        </p:nvSpPr>
        <p:spPr/>
        <p:txBody>
          <a:bodyPr/>
          <a:lstStyle/>
          <a:p>
            <a:fld id="{0688791C-45D0-40CB-957F-AC892582CA2A}" type="slidenum">
              <a:rPr lang="en-US" smtClean="0"/>
              <a:pPr/>
              <a:t>19</a:t>
            </a:fld>
            <a:endParaRPr lang="en-US"/>
          </a:p>
        </p:txBody>
      </p:sp>
    </p:spTree>
    <p:extLst>
      <p:ext uri="{BB962C8B-B14F-4D97-AF65-F5344CB8AC3E}">
        <p14:creationId xmlns:p14="http://schemas.microsoft.com/office/powerpoint/2010/main" val="22891447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i'm</a:t>
            </a:r>
            <a:r>
              <a:rPr lang="en-US" dirty="0"/>
              <a:t> going to briefly mention… by way of contrast, these are other technologies used for very different things</a:t>
            </a:r>
          </a:p>
        </p:txBody>
      </p:sp>
      <p:sp>
        <p:nvSpPr>
          <p:cNvPr id="4" name="Slide Number Placeholder 3"/>
          <p:cNvSpPr>
            <a:spLocks noGrp="1"/>
          </p:cNvSpPr>
          <p:nvPr>
            <p:ph type="sldNum" sz="quarter" idx="10"/>
          </p:nvPr>
        </p:nvSpPr>
        <p:spPr/>
        <p:txBody>
          <a:bodyPr/>
          <a:lstStyle/>
          <a:p>
            <a:fld id="{0688791C-45D0-40CB-957F-AC892582CA2A}" type="slidenum">
              <a:rPr lang="en-US" smtClean="0"/>
              <a:pPr/>
              <a:t>20</a:t>
            </a:fld>
            <a:endParaRPr lang="en-US"/>
          </a:p>
        </p:txBody>
      </p:sp>
    </p:spTree>
    <p:extLst>
      <p:ext uri="{BB962C8B-B14F-4D97-AF65-F5344CB8AC3E}">
        <p14:creationId xmlns:p14="http://schemas.microsoft.com/office/powerpoint/2010/main" val="22891447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it’s not just talking heads</a:t>
            </a:r>
          </a:p>
        </p:txBody>
      </p:sp>
      <p:sp>
        <p:nvSpPr>
          <p:cNvPr id="4" name="Slide Number Placeholder 3"/>
          <p:cNvSpPr>
            <a:spLocks noGrp="1"/>
          </p:cNvSpPr>
          <p:nvPr>
            <p:ph type="sldNum" sz="quarter" idx="10"/>
          </p:nvPr>
        </p:nvSpPr>
        <p:spPr/>
        <p:txBody>
          <a:bodyPr/>
          <a:lstStyle/>
          <a:p>
            <a:fld id="{0688791C-45D0-40CB-957F-AC892582CA2A}" type="slidenum">
              <a:rPr lang="en-US" smtClean="0"/>
              <a:pPr/>
              <a:t>23</a:t>
            </a:fld>
            <a:endParaRPr lang="en-US"/>
          </a:p>
        </p:txBody>
      </p:sp>
    </p:spTree>
    <p:extLst>
      <p:ext uri="{BB962C8B-B14F-4D97-AF65-F5344CB8AC3E}">
        <p14:creationId xmlns:p14="http://schemas.microsoft.com/office/powerpoint/2010/main" val="42883754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most important thing we saw that created intimacy</a:t>
            </a:r>
            <a:r>
              <a:rPr lang="en-US" baseline="0" dirty="0"/>
              <a:t> was this idea of day-to-day sharing and it happened in a variety of ways that I am going to go through now</a:t>
            </a:r>
          </a:p>
          <a:p>
            <a:endParaRPr lang="en-US" baseline="0" dirty="0"/>
          </a:p>
          <a:p>
            <a:r>
              <a:rPr lang="en-US" baseline="0" dirty="0"/>
              <a:t>in each, I will also point out some challenges, but there are more in the paper</a:t>
            </a:r>
            <a:endParaRPr lang="en-US" dirty="0"/>
          </a:p>
        </p:txBody>
      </p:sp>
      <p:sp>
        <p:nvSpPr>
          <p:cNvPr id="4" name="Slide Number Placeholder 3"/>
          <p:cNvSpPr>
            <a:spLocks noGrp="1"/>
          </p:cNvSpPr>
          <p:nvPr>
            <p:ph type="sldNum" sz="quarter" idx="10"/>
          </p:nvPr>
        </p:nvSpPr>
        <p:spPr/>
        <p:txBody>
          <a:bodyPr/>
          <a:lstStyle/>
          <a:p>
            <a:fld id="{0688791C-45D0-40CB-957F-AC892582CA2A}" type="slidenum">
              <a:rPr lang="en-US" smtClean="0"/>
              <a:pPr/>
              <a:t>24</a:t>
            </a:fld>
            <a:endParaRPr lang="en-US"/>
          </a:p>
        </p:txBody>
      </p:sp>
    </p:spTree>
    <p:extLst>
      <p:ext uri="{BB962C8B-B14F-4D97-AF65-F5344CB8AC3E}">
        <p14:creationId xmlns:p14="http://schemas.microsoft.com/office/powerpoint/2010/main" val="28546313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e.g., have a photo with a desktop computer with lots of cords, a really old laptop, new mac laptop, iPhone - put a box around the old stuff saying this is the reality</a:t>
            </a:r>
          </a:p>
          <a:p>
            <a:r>
              <a:rPr lang="en-US" dirty="0"/>
              <a:t>wires are everywhere, they are tethered</a:t>
            </a:r>
          </a:p>
        </p:txBody>
      </p:sp>
      <p:sp>
        <p:nvSpPr>
          <p:cNvPr id="4" name="Slide Number Placeholder 3"/>
          <p:cNvSpPr>
            <a:spLocks noGrp="1"/>
          </p:cNvSpPr>
          <p:nvPr>
            <p:ph type="sldNum" sz="quarter" idx="10"/>
          </p:nvPr>
        </p:nvSpPr>
        <p:spPr/>
        <p:txBody>
          <a:bodyPr/>
          <a:lstStyle/>
          <a:p>
            <a:fld id="{0688791C-45D0-40CB-957F-AC892582CA2A}" type="slidenum">
              <a:rPr lang="en-US" smtClean="0"/>
              <a:pPr/>
              <a:t>29</a:t>
            </a:fld>
            <a:endParaRPr lang="en-US"/>
          </a:p>
        </p:txBody>
      </p:sp>
    </p:spTree>
    <p:extLst>
      <p:ext uri="{BB962C8B-B14F-4D97-AF65-F5344CB8AC3E}">
        <p14:creationId xmlns:p14="http://schemas.microsoft.com/office/powerpoint/2010/main" val="40067343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showing</a:t>
            </a:r>
            <a:r>
              <a:rPr lang="en-US" baseline="0" dirty="0"/>
              <a:t> affection is important. some thought it was silly, but for others it expressed their feelings despite being awkward</a:t>
            </a:r>
            <a:endParaRPr lang="en-US" dirty="0"/>
          </a:p>
        </p:txBody>
      </p:sp>
      <p:sp>
        <p:nvSpPr>
          <p:cNvPr id="4" name="Slide Number Placeholder 3"/>
          <p:cNvSpPr>
            <a:spLocks noGrp="1"/>
          </p:cNvSpPr>
          <p:nvPr>
            <p:ph type="sldNum" sz="quarter" idx="10"/>
          </p:nvPr>
        </p:nvSpPr>
        <p:spPr/>
        <p:txBody>
          <a:bodyPr/>
          <a:lstStyle/>
          <a:p>
            <a:fld id="{0688791C-45D0-40CB-957F-AC892582CA2A}" type="slidenum">
              <a:rPr lang="en-US" smtClean="0"/>
              <a:pPr/>
              <a:t>55</a:t>
            </a:fld>
            <a:endParaRPr lang="en-US"/>
          </a:p>
        </p:txBody>
      </p:sp>
    </p:spTree>
    <p:extLst>
      <p:ext uri="{BB962C8B-B14F-4D97-AF65-F5344CB8AC3E}">
        <p14:creationId xmlns:p14="http://schemas.microsoft.com/office/powerpoint/2010/main" val="2125916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had two that engaged in full cyber sex. concerns about privacy, awkwardness… </a:t>
            </a:r>
          </a:p>
          <a:p>
            <a:endParaRPr lang="en-US" dirty="0"/>
          </a:p>
          <a:p>
            <a:endParaRPr lang="en-US" dirty="0"/>
          </a:p>
          <a:p>
            <a:r>
              <a:rPr lang="en-US" dirty="0"/>
              <a:t>intimate acts: in our small sample, we didn't see much but we know it exists, but it's not about that, it's about how people felt about expressing their intimate feelings - kissing, hugging, etc. - the technology got in the way</a:t>
            </a:r>
          </a:p>
          <a:p>
            <a:endParaRPr lang="en-US" dirty="0"/>
          </a:p>
          <a:p>
            <a:r>
              <a:rPr lang="en-US" dirty="0"/>
              <a:t>while awkward, it is important</a:t>
            </a:r>
          </a:p>
          <a:p>
            <a:r>
              <a:rPr lang="en-US" dirty="0"/>
              <a:t>what people really want to do is express intimacy</a:t>
            </a:r>
          </a:p>
          <a:p>
            <a:r>
              <a:rPr lang="en-US" dirty="0"/>
              <a:t>make it all about intimacy</a:t>
            </a:r>
          </a:p>
          <a:p>
            <a:r>
              <a:rPr lang="en-US" dirty="0"/>
              <a:t>make kiss more real</a:t>
            </a:r>
          </a:p>
          <a:p>
            <a:r>
              <a:rPr lang="en-US" dirty="0"/>
              <a:t>don't be goofy</a:t>
            </a:r>
          </a:p>
          <a:p>
            <a:endParaRPr lang="en-US" dirty="0"/>
          </a:p>
        </p:txBody>
      </p:sp>
      <p:sp>
        <p:nvSpPr>
          <p:cNvPr id="4" name="Slide Number Placeholder 3"/>
          <p:cNvSpPr>
            <a:spLocks noGrp="1"/>
          </p:cNvSpPr>
          <p:nvPr>
            <p:ph type="sldNum" sz="quarter" idx="10"/>
          </p:nvPr>
        </p:nvSpPr>
        <p:spPr/>
        <p:txBody>
          <a:bodyPr/>
          <a:lstStyle/>
          <a:p>
            <a:fld id="{0688791C-45D0-40CB-957F-AC892582CA2A}" type="slidenum">
              <a:rPr lang="en-US" smtClean="0"/>
              <a:pPr/>
              <a:t>64</a:t>
            </a:fld>
            <a:endParaRPr lang="en-US"/>
          </a:p>
        </p:txBody>
      </p:sp>
    </p:spTree>
    <p:extLst>
      <p:ext uri="{BB962C8B-B14F-4D97-AF65-F5344CB8AC3E}">
        <p14:creationId xmlns:p14="http://schemas.microsoft.com/office/powerpoint/2010/main" val="21191747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cybersex, I overemphasize the negative of it.  we had two that engaged in full cyber sex.  put some bullets up, concerns about privacy, awkwardness… </a:t>
            </a:r>
          </a:p>
        </p:txBody>
      </p:sp>
      <p:sp>
        <p:nvSpPr>
          <p:cNvPr id="4" name="Slide Number Placeholder 3"/>
          <p:cNvSpPr>
            <a:spLocks noGrp="1"/>
          </p:cNvSpPr>
          <p:nvPr>
            <p:ph type="sldNum" sz="quarter" idx="10"/>
          </p:nvPr>
        </p:nvSpPr>
        <p:spPr/>
        <p:txBody>
          <a:bodyPr/>
          <a:lstStyle/>
          <a:p>
            <a:fld id="{0688791C-45D0-40CB-957F-AC892582CA2A}" type="slidenum">
              <a:rPr lang="en-US" smtClean="0"/>
              <a:pPr/>
              <a:t>67</a:t>
            </a:fld>
            <a:endParaRPr lang="en-US"/>
          </a:p>
        </p:txBody>
      </p:sp>
    </p:spTree>
    <p:extLst>
      <p:ext uri="{BB962C8B-B14F-4D97-AF65-F5344CB8AC3E}">
        <p14:creationId xmlns:p14="http://schemas.microsoft.com/office/powerpoint/2010/main" val="20442429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emphasize shared living, you can't get that over the other channels</a:t>
            </a:r>
          </a:p>
          <a:p>
            <a:r>
              <a:rPr lang="en-US" dirty="0"/>
              <a:t>richness comes in the small nuances, don't leave that out when simplifying for the presentation</a:t>
            </a:r>
          </a:p>
          <a:p>
            <a:endParaRPr lang="en-US" dirty="0"/>
          </a:p>
          <a:p>
            <a:r>
              <a:rPr lang="en-US" dirty="0"/>
              <a:t>here's how you get the intimacy</a:t>
            </a:r>
          </a:p>
          <a:p>
            <a:r>
              <a:rPr lang="en-US" dirty="0"/>
              <a:t>here's how you get the shared living</a:t>
            </a:r>
          </a:p>
          <a:p>
            <a:r>
              <a:rPr lang="en-US" dirty="0"/>
              <a:t>intimacy comes from many things: seeing each other, shared activities, parallel activities, etc.</a:t>
            </a:r>
          </a:p>
          <a:p>
            <a:r>
              <a:rPr lang="en-US" dirty="0"/>
              <a:t>you can't do these over the other channels</a:t>
            </a:r>
          </a:p>
          <a:p>
            <a:r>
              <a:rPr lang="en-US" dirty="0"/>
              <a:t>put those key things under the message</a:t>
            </a:r>
          </a:p>
          <a:p>
            <a:endParaRPr lang="en-US" dirty="0"/>
          </a:p>
        </p:txBody>
      </p:sp>
      <p:sp>
        <p:nvSpPr>
          <p:cNvPr id="4" name="Slide Number Placeholder 3"/>
          <p:cNvSpPr>
            <a:spLocks noGrp="1"/>
          </p:cNvSpPr>
          <p:nvPr>
            <p:ph type="sldNum" sz="quarter" idx="10"/>
          </p:nvPr>
        </p:nvSpPr>
        <p:spPr/>
        <p:txBody>
          <a:bodyPr/>
          <a:lstStyle/>
          <a:p>
            <a:fld id="{0688791C-45D0-40CB-957F-AC892582CA2A}" type="slidenum">
              <a:rPr lang="en-US" smtClean="0"/>
              <a:pPr/>
              <a:t>68</a:t>
            </a:fld>
            <a:endParaRPr lang="en-US"/>
          </a:p>
        </p:txBody>
      </p:sp>
    </p:spTree>
    <p:extLst>
      <p:ext uri="{BB962C8B-B14F-4D97-AF65-F5344CB8AC3E}">
        <p14:creationId xmlns:p14="http://schemas.microsoft.com/office/powerpoint/2010/main" val="7178603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emphasize shared living, you can't get that over the other channels</a:t>
            </a:r>
          </a:p>
          <a:p>
            <a:r>
              <a:rPr lang="en-US" dirty="0"/>
              <a:t>richness comes in the small nuances, don't leave that out when simplifying for the presentation</a:t>
            </a:r>
          </a:p>
          <a:p>
            <a:endParaRPr lang="en-US" dirty="0"/>
          </a:p>
          <a:p>
            <a:r>
              <a:rPr lang="en-US" dirty="0"/>
              <a:t>here's how you get the intimacy</a:t>
            </a:r>
          </a:p>
          <a:p>
            <a:r>
              <a:rPr lang="en-US" dirty="0"/>
              <a:t>here's how you get the shared living</a:t>
            </a:r>
          </a:p>
          <a:p>
            <a:r>
              <a:rPr lang="en-US" dirty="0"/>
              <a:t>intimacy comes from many things: seeing each other, shared activities, parallel activities, etc.</a:t>
            </a:r>
          </a:p>
          <a:p>
            <a:r>
              <a:rPr lang="en-US" dirty="0"/>
              <a:t>you can't do these over the other channels</a:t>
            </a:r>
          </a:p>
          <a:p>
            <a:r>
              <a:rPr lang="en-US" dirty="0"/>
              <a:t>put those key things under the message</a:t>
            </a:r>
          </a:p>
          <a:p>
            <a:endParaRPr lang="en-US" dirty="0"/>
          </a:p>
        </p:txBody>
      </p:sp>
      <p:sp>
        <p:nvSpPr>
          <p:cNvPr id="4" name="Slide Number Placeholder 3"/>
          <p:cNvSpPr>
            <a:spLocks noGrp="1"/>
          </p:cNvSpPr>
          <p:nvPr>
            <p:ph type="sldNum" sz="quarter" idx="10"/>
          </p:nvPr>
        </p:nvSpPr>
        <p:spPr/>
        <p:txBody>
          <a:bodyPr/>
          <a:lstStyle/>
          <a:p>
            <a:fld id="{0688791C-45D0-40CB-957F-AC892582CA2A}" type="slidenum">
              <a:rPr lang="en-US" smtClean="0"/>
              <a:pPr/>
              <a:t>69</a:t>
            </a:fld>
            <a:endParaRPr lang="en-US"/>
          </a:p>
        </p:txBody>
      </p:sp>
    </p:spTree>
    <p:extLst>
      <p:ext uri="{BB962C8B-B14F-4D97-AF65-F5344CB8AC3E}">
        <p14:creationId xmlns:p14="http://schemas.microsoft.com/office/powerpoint/2010/main" val="7178603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emphasize shared living, you can't get that over the other channels</a:t>
            </a:r>
          </a:p>
          <a:p>
            <a:r>
              <a:rPr lang="en-US" dirty="0"/>
              <a:t>richness comes in the small nuances, don't leave that out when simplifying for the presentation</a:t>
            </a:r>
          </a:p>
          <a:p>
            <a:endParaRPr lang="en-US" dirty="0"/>
          </a:p>
          <a:p>
            <a:r>
              <a:rPr lang="en-US" dirty="0"/>
              <a:t>here's how you get the intimacy</a:t>
            </a:r>
          </a:p>
          <a:p>
            <a:r>
              <a:rPr lang="en-US" dirty="0"/>
              <a:t>here's how you get the shared living</a:t>
            </a:r>
          </a:p>
          <a:p>
            <a:r>
              <a:rPr lang="en-US" dirty="0"/>
              <a:t>intimacy comes from many things: seeing each other, shared activities, parallel activities, etc.</a:t>
            </a:r>
          </a:p>
          <a:p>
            <a:r>
              <a:rPr lang="en-US" dirty="0"/>
              <a:t>you can't do these over the other channels</a:t>
            </a:r>
          </a:p>
          <a:p>
            <a:r>
              <a:rPr lang="en-US" dirty="0"/>
              <a:t>put those key things under the message</a:t>
            </a:r>
          </a:p>
          <a:p>
            <a:endParaRPr lang="en-US" dirty="0"/>
          </a:p>
        </p:txBody>
      </p:sp>
      <p:sp>
        <p:nvSpPr>
          <p:cNvPr id="4" name="Slide Number Placeholder 3"/>
          <p:cNvSpPr>
            <a:spLocks noGrp="1"/>
          </p:cNvSpPr>
          <p:nvPr>
            <p:ph type="sldNum" sz="quarter" idx="10"/>
          </p:nvPr>
        </p:nvSpPr>
        <p:spPr/>
        <p:txBody>
          <a:bodyPr/>
          <a:lstStyle/>
          <a:p>
            <a:fld id="{0688791C-45D0-40CB-957F-AC892582CA2A}" type="slidenum">
              <a:rPr lang="en-US" smtClean="0"/>
              <a:pPr/>
              <a:t>70</a:t>
            </a:fld>
            <a:endParaRPr lang="en-US"/>
          </a:p>
        </p:txBody>
      </p:sp>
    </p:spTree>
    <p:extLst>
      <p:ext uri="{BB962C8B-B14F-4D97-AF65-F5344CB8AC3E}">
        <p14:creationId xmlns:p14="http://schemas.microsoft.com/office/powerpoint/2010/main" val="7178603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emphasize shared living, you can't get that over the other channels</a:t>
            </a:r>
          </a:p>
          <a:p>
            <a:r>
              <a:rPr lang="en-US" dirty="0"/>
              <a:t>richness comes in the small nuances, don't leave that out when simplifying for the presentation</a:t>
            </a:r>
          </a:p>
          <a:p>
            <a:endParaRPr lang="en-US" dirty="0"/>
          </a:p>
          <a:p>
            <a:r>
              <a:rPr lang="en-US" dirty="0"/>
              <a:t>here's how you get the intimacy</a:t>
            </a:r>
          </a:p>
          <a:p>
            <a:r>
              <a:rPr lang="en-US" dirty="0"/>
              <a:t>here's how you get the shared living</a:t>
            </a:r>
          </a:p>
          <a:p>
            <a:r>
              <a:rPr lang="en-US" dirty="0"/>
              <a:t>intimacy comes from many things: seeing each other, shared activities, parallel activities, etc.</a:t>
            </a:r>
          </a:p>
          <a:p>
            <a:r>
              <a:rPr lang="en-US" dirty="0"/>
              <a:t>you can't do these over the other channels</a:t>
            </a:r>
          </a:p>
          <a:p>
            <a:r>
              <a:rPr lang="en-US" dirty="0"/>
              <a:t>put those key things under the message</a:t>
            </a:r>
          </a:p>
          <a:p>
            <a:endParaRPr lang="en-US" dirty="0"/>
          </a:p>
        </p:txBody>
      </p:sp>
      <p:sp>
        <p:nvSpPr>
          <p:cNvPr id="4" name="Slide Number Placeholder 3"/>
          <p:cNvSpPr>
            <a:spLocks noGrp="1"/>
          </p:cNvSpPr>
          <p:nvPr>
            <p:ph type="sldNum" sz="quarter" idx="10"/>
          </p:nvPr>
        </p:nvSpPr>
        <p:spPr/>
        <p:txBody>
          <a:bodyPr/>
          <a:lstStyle/>
          <a:p>
            <a:fld id="{0688791C-45D0-40CB-957F-AC892582CA2A}" type="slidenum">
              <a:rPr lang="en-US" smtClean="0"/>
              <a:pPr/>
              <a:t>71</a:t>
            </a:fld>
            <a:endParaRPr lang="en-US"/>
          </a:p>
        </p:txBody>
      </p:sp>
    </p:spTree>
    <p:extLst>
      <p:ext uri="{BB962C8B-B14F-4D97-AF65-F5344CB8AC3E}">
        <p14:creationId xmlns:p14="http://schemas.microsoft.com/office/powerpoint/2010/main" val="7178603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0" y="2130425"/>
            <a:ext cx="9144000" cy="1470025"/>
          </a:xfrm>
        </p:spPr>
        <p:txBody>
          <a:bodyPr/>
          <a:lstStyle>
            <a:lvl1pPr algn="ctr">
              <a:defRPr>
                <a:solidFill>
                  <a:srgbClr val="000000"/>
                </a:solidFill>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41CC37FB-D32E-41A5-AEE6-7B253567FF6A}" type="datetimeFigureOut">
              <a:rPr lang="en-US" smtClean="0"/>
              <a:pPr/>
              <a:t>10/29/2026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811FF0-68F7-4731-9D33-8E2530EAA06C}" type="slidenum">
              <a:rPr lang="en-US" smtClean="0"/>
              <a:pPr/>
              <a:t>‹#›</a:t>
            </a:fld>
            <a:endParaRPr lang="en-US"/>
          </a:p>
        </p:txBody>
      </p:sp>
    </p:spTree>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990600"/>
            <a:ext cx="8229600" cy="1143000"/>
          </a:xfrm>
        </p:spPr>
        <p:txBody>
          <a:bodyPr>
            <a:normAutofit/>
          </a:bodyPr>
          <a:lstStyle>
            <a:lvl1pPr algn="l">
              <a:defRPr sz="3200">
                <a:solidFill>
                  <a:srgbClr val="000000"/>
                </a:solidFill>
              </a:defRPr>
            </a:lvl1pPr>
          </a:lstStyle>
          <a:p>
            <a:r>
              <a:rPr lang="en-US" dirty="0"/>
              <a:t>Click to edit Master title style</a:t>
            </a:r>
          </a:p>
        </p:txBody>
      </p:sp>
      <p:sp>
        <p:nvSpPr>
          <p:cNvPr id="3" name="Content Placeholder 2"/>
          <p:cNvSpPr>
            <a:spLocks noGrp="1"/>
          </p:cNvSpPr>
          <p:nvPr>
            <p:ph idx="1"/>
          </p:nvPr>
        </p:nvSpPr>
        <p:spPr>
          <a:xfrm>
            <a:off x="381000" y="2286000"/>
            <a:ext cx="8229600" cy="3230563"/>
          </a:xfrm>
        </p:spPr>
        <p:txBody>
          <a:bodyPr>
            <a:normAutofit/>
          </a:bodyPr>
          <a:lstStyle>
            <a:lvl1pPr marL="0" indent="0" algn="l">
              <a:spcBef>
                <a:spcPts val="0"/>
              </a:spcBef>
              <a:buFont typeface="Arial"/>
              <a:buNone/>
              <a:defRPr sz="3200">
                <a:solidFill>
                  <a:schemeClr val="tx1"/>
                </a:solidFill>
              </a:defRPr>
            </a:lvl1pPr>
            <a:lvl2pPr marL="457200" indent="0">
              <a:spcBef>
                <a:spcPts val="0"/>
              </a:spcBef>
              <a:buFont typeface="Arial"/>
              <a:buNone/>
              <a:defRPr>
                <a:solidFill>
                  <a:schemeClr val="bg1">
                    <a:lumMod val="50000"/>
                  </a:schemeClr>
                </a:solidFill>
              </a:defRPr>
            </a:lvl2pPr>
            <a:lvl3pPr marL="914400" indent="0">
              <a:spcBef>
                <a:spcPts val="0"/>
              </a:spcBef>
              <a:buFont typeface="Arial"/>
              <a:buNone/>
              <a:defRPr>
                <a:solidFill>
                  <a:schemeClr val="bg1">
                    <a:lumMod val="50000"/>
                  </a:schemeClr>
                </a:solidFill>
              </a:defRPr>
            </a:lvl3pPr>
            <a:lvl4pPr marL="1371600" indent="0">
              <a:spcBef>
                <a:spcPts val="0"/>
              </a:spcBef>
              <a:buFont typeface="Arial"/>
              <a:buNone/>
              <a:defRPr>
                <a:solidFill>
                  <a:schemeClr val="bg1">
                    <a:lumMod val="50000"/>
                  </a:schemeClr>
                </a:solidFill>
              </a:defRPr>
            </a:lvl4pPr>
            <a:lvl5pPr marL="1828800" indent="0">
              <a:spcBef>
                <a:spcPts val="0"/>
              </a:spcBef>
              <a:buFont typeface="Arial"/>
              <a:buNone/>
              <a:defRPr>
                <a:solidFill>
                  <a:schemeClr val="bg1">
                    <a:lumMod val="50000"/>
                  </a:schemeClr>
                </a:solidFill>
              </a:defRPr>
            </a:lvl5pPr>
          </a:lstStyle>
          <a:p>
            <a:pPr lvl="0"/>
            <a:r>
              <a:rPr lang="en-US" dirty="0"/>
              <a:t>Click to edit Master text styles</a:t>
            </a:r>
          </a:p>
        </p:txBody>
      </p:sp>
      <p:sp>
        <p:nvSpPr>
          <p:cNvPr id="4" name="Date Placeholder 3"/>
          <p:cNvSpPr>
            <a:spLocks noGrp="1"/>
          </p:cNvSpPr>
          <p:nvPr>
            <p:ph type="dt" sz="half" idx="10"/>
          </p:nvPr>
        </p:nvSpPr>
        <p:spPr/>
        <p:txBody>
          <a:bodyPr/>
          <a:lstStyle/>
          <a:p>
            <a:fld id="{41CC37FB-D32E-41A5-AEE6-7B253567FF6A}" type="datetimeFigureOut">
              <a:rPr lang="en-US" smtClean="0"/>
              <a:pPr/>
              <a:t>10/29/2026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811FF0-68F7-4731-9D33-8E2530EAA06C}"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xmlns:p14="http://schemas.microsoft.com/office/powerpoint/2010/mai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No Animated Bullets">
    <p:spTree>
      <p:nvGrpSpPr>
        <p:cNvPr id="1" name=""/>
        <p:cNvGrpSpPr/>
        <p:nvPr/>
      </p:nvGrpSpPr>
      <p:grpSpPr>
        <a:xfrm>
          <a:off x="0" y="0"/>
          <a:ext cx="0" cy="0"/>
          <a:chOff x="0" y="0"/>
          <a:chExt cx="0" cy="0"/>
        </a:xfrm>
      </p:grpSpPr>
      <p:sp>
        <p:nvSpPr>
          <p:cNvPr id="2" name="Title 1"/>
          <p:cNvSpPr>
            <a:spLocks noGrp="1"/>
          </p:cNvSpPr>
          <p:nvPr>
            <p:ph type="title"/>
          </p:nvPr>
        </p:nvSpPr>
        <p:spPr>
          <a:xfrm>
            <a:off x="457200" y="1600200"/>
            <a:ext cx="8229600" cy="1143000"/>
          </a:xfrm>
        </p:spPr>
        <p:txBody>
          <a:bodyPr/>
          <a:lstStyle/>
          <a:p>
            <a:r>
              <a:rPr lang="en-US" dirty="0"/>
              <a:t>Click to edit Master title style</a:t>
            </a:r>
          </a:p>
        </p:txBody>
      </p:sp>
      <p:sp>
        <p:nvSpPr>
          <p:cNvPr id="3" name="Content Placeholder 2"/>
          <p:cNvSpPr>
            <a:spLocks noGrp="1"/>
          </p:cNvSpPr>
          <p:nvPr>
            <p:ph idx="1"/>
          </p:nvPr>
        </p:nvSpPr>
        <p:spPr>
          <a:xfrm>
            <a:off x="457200" y="2895600"/>
            <a:ext cx="8077200" cy="3230563"/>
          </a:xfrm>
        </p:spPr>
        <p:txBody>
          <a:bodyPr/>
          <a:lstStyle>
            <a:lvl1pPr marL="0" indent="0">
              <a:spcBef>
                <a:spcPts val="0"/>
              </a:spcBef>
              <a:defRPr>
                <a:solidFill>
                  <a:schemeClr val="bg1">
                    <a:lumMod val="65000"/>
                  </a:schemeClr>
                </a:solidFill>
              </a:defRPr>
            </a:lvl1pPr>
            <a:lvl2pPr>
              <a:spcBef>
                <a:spcPts val="0"/>
              </a:spcBef>
              <a:defRPr>
                <a:solidFill>
                  <a:schemeClr val="bg1">
                    <a:lumMod val="65000"/>
                  </a:schemeClr>
                </a:solidFill>
              </a:defRPr>
            </a:lvl2pPr>
            <a:lvl3pPr>
              <a:spcBef>
                <a:spcPts val="0"/>
              </a:spcBef>
              <a:defRPr>
                <a:solidFill>
                  <a:schemeClr val="bg1">
                    <a:lumMod val="65000"/>
                  </a:schemeClr>
                </a:solidFill>
              </a:defRPr>
            </a:lvl3pPr>
            <a:lvl4pPr>
              <a:spcBef>
                <a:spcPts val="0"/>
              </a:spcBef>
              <a:defRPr>
                <a:solidFill>
                  <a:schemeClr val="bg1">
                    <a:lumMod val="65000"/>
                  </a:schemeClr>
                </a:solidFill>
              </a:defRPr>
            </a:lvl4pPr>
            <a:lvl5pPr>
              <a:spcBef>
                <a:spcPts val="0"/>
              </a:spcBef>
              <a:defRPr>
                <a:solidFill>
                  <a:schemeClr val="bg1">
                    <a:lumMod val="6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41CC37FB-D32E-41A5-AEE6-7B253567FF6A}" type="datetimeFigureOut">
              <a:rPr lang="en-US" smtClean="0"/>
              <a:pPr/>
              <a:t>10/29/2026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811FF0-68F7-4731-9D33-8E2530EAA06C}"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xmlns:p14="http://schemas.microsoft.com/office/powerpoint/2010/mai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1CC37FB-D32E-41A5-AEE6-7B253567FF6A}" type="datetimeFigureOut">
              <a:rPr lang="en-US" smtClean="0"/>
              <a:pPr/>
              <a:t>10/29/2026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811FF0-68F7-4731-9D33-8E2530EAA06C}" type="slidenum">
              <a:rPr lang="en-US" smtClean="0"/>
              <a:pPr/>
              <a:t>‹#›</a:t>
            </a:fld>
            <a:endParaRPr lang="en-US"/>
          </a:p>
        </p:txBody>
      </p:sp>
    </p:spTree>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1CC37FB-D32E-41A5-AEE6-7B253567FF6A}" type="datetimeFigureOut">
              <a:rPr lang="en-US" smtClean="0"/>
              <a:pPr/>
              <a:t>10/29/2026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B811FF0-68F7-4731-9D33-8E2530EAA06C}" type="slidenum">
              <a:rPr lang="en-US" smtClean="0"/>
              <a:pPr/>
              <a:t>‹#›</a:t>
            </a:fld>
            <a:endParaRPr lang="en-US"/>
          </a:p>
        </p:txBody>
      </p:sp>
    </p:spTree>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1CC37FB-D32E-41A5-AEE6-7B253567FF6A}" type="datetimeFigureOut">
              <a:rPr lang="en-US" smtClean="0"/>
              <a:pPr/>
              <a:t>10/29/2026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B811FF0-68F7-4731-9D33-8E2530EAA06C}" type="slidenum">
              <a:rPr lang="en-US" smtClean="0"/>
              <a:pPr/>
              <a:t>‹#›</a:t>
            </a:fld>
            <a:endParaRPr lang="en-US"/>
          </a:p>
        </p:txBody>
      </p:sp>
    </p:spTree>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1CC37FB-D32E-41A5-AEE6-7B253567FF6A}" type="datetimeFigureOut">
              <a:rPr lang="en-US" smtClean="0"/>
              <a:pPr/>
              <a:t>10/29/2026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B811FF0-68F7-4731-9D33-8E2530EAA06C}" type="slidenum">
              <a:rPr lang="en-US" smtClean="0"/>
              <a:pPr/>
              <a:t>‹#›</a:t>
            </a:fld>
            <a:endParaRPr lang="en-US"/>
          </a:p>
        </p:txBody>
      </p:sp>
    </p:spTree>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1CC37FB-D32E-41A5-AEE6-7B253567FF6A}" type="datetimeFigureOut">
              <a:rPr lang="en-US" smtClean="0"/>
              <a:pPr/>
              <a:t>10/29/2026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B811FF0-68F7-4731-9D33-8E2530EAA06C}" type="slidenum">
              <a:rPr lang="en-US" smtClean="0"/>
              <a:pPr/>
              <a:t>‹#›</a:t>
            </a:fld>
            <a:endParaRPr lang="en-US"/>
          </a:p>
        </p:txBody>
      </p:sp>
    </p:spTree>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1CC37FB-D32E-41A5-AEE6-7B253567FF6A}" type="datetimeFigureOut">
              <a:rPr lang="en-US" smtClean="0"/>
              <a:pPr/>
              <a:t>10/29/2026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B811FF0-68F7-4731-9D33-8E2530EAA06C}" type="slidenum">
              <a:rPr lang="en-US" smtClean="0"/>
              <a:pPr/>
              <a:t>‹#›</a:t>
            </a:fld>
            <a:endParaRPr lang="en-US"/>
          </a:p>
        </p:txBody>
      </p:sp>
    </p:spTree>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1CC37FB-D32E-41A5-AEE6-7B253567FF6A}" type="datetimeFigureOut">
              <a:rPr lang="en-US" smtClean="0"/>
              <a:pPr/>
              <a:t>10/29/2026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B811FF0-68F7-4731-9D33-8E2530EAA06C}" type="slidenum">
              <a:rPr lang="en-US" smtClean="0"/>
              <a:pPr/>
              <a:t>‹#›</a:t>
            </a:fld>
            <a:endParaRPr lang="en-US"/>
          </a:p>
        </p:txBody>
      </p:sp>
    </p:spTree>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1CC37FB-D32E-41A5-AEE6-7B253567FF6A}" type="datetimeFigureOut">
              <a:rPr lang="en-US" smtClean="0"/>
              <a:pPr/>
              <a:t>10/29/2026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811FF0-68F7-4731-9D33-8E2530EAA06C}" type="slidenum">
              <a:rPr lang="en-US" smtClean="0"/>
              <a:pPr/>
              <a:t>‹#›</a:t>
            </a:fld>
            <a:endParaRPr lang="en-US"/>
          </a:p>
        </p:txBody>
      </p:sp>
    </p:spTree>
  </p:cSld>
  <p:clrMapOvr>
    <a:masterClrMapping/>
  </p:clrMapOvr>
  <p:transition spd="med">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1CC37FB-D32E-41A5-AEE6-7B253567FF6A}" type="datetimeFigureOut">
              <a:rPr lang="en-US" smtClean="0"/>
              <a:pPr/>
              <a:t>10/29/2026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811FF0-68F7-4731-9D33-8E2530EAA06C}" type="slidenum">
              <a:rPr lang="en-US" smtClean="0"/>
              <a:pPr/>
              <a:t>‹#›</a:t>
            </a:fld>
            <a:endParaRPr lang="en-US"/>
          </a:p>
        </p:txBody>
      </p:sp>
    </p:spTree>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CC37FB-D32E-41A5-AEE6-7B253567FF6A}" type="datetimeFigureOut">
              <a:rPr lang="en-US" smtClean="0"/>
              <a:pPr/>
              <a:t>10/29/2026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B811FF0-68F7-4731-9D33-8E2530EAA06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ransition spd="med">
    <p:fade/>
  </p:transition>
  <p:txStyles>
    <p:titleStyle>
      <a:lvl1pPr algn="l" defTabSz="914400" rtl="0" eaLnBrk="1" latinLnBrk="0" hangingPunct="1">
        <a:spcBef>
          <a:spcPct val="0"/>
        </a:spcBef>
        <a:buNone/>
        <a:defRPr sz="4400" kern="1200">
          <a:solidFill>
            <a:srgbClr val="000000"/>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None/>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ov"/><Relationship Id="rId1" Type="http://schemas.microsoft.com/office/2007/relationships/media" Target="../media/media1.mov"/><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microsoft.com/office/2007/relationships/media" Target="../media/media3.MOV"/><Relationship Id="rId7" Type="http://schemas.openxmlformats.org/officeDocument/2006/relationships/image" Target="../media/image27.png"/><Relationship Id="rId2" Type="http://schemas.openxmlformats.org/officeDocument/2006/relationships/video" Target="../media/media2.mov"/><Relationship Id="rId1" Type="http://schemas.microsoft.com/office/2007/relationships/media" Target="../media/media2.mov"/><Relationship Id="rId6" Type="http://schemas.openxmlformats.org/officeDocument/2006/relationships/image" Target="../media/image26.png"/><Relationship Id="rId5" Type="http://schemas.openxmlformats.org/officeDocument/2006/relationships/slideLayout" Target="../slideLayouts/slideLayout2.xml"/><Relationship Id="rId4" Type="http://schemas.openxmlformats.org/officeDocument/2006/relationships/video" Target="../media/media3.MOV"/></Relationships>
</file>

<file path=ppt/slides/_rels/slide57.xml.rels><?xml version="1.0" encoding="UTF-8" standalone="yes"?>
<Relationships xmlns="http://schemas.openxmlformats.org/package/2006/relationships"><Relationship Id="rId3" Type="http://schemas.microsoft.com/office/2007/relationships/media" Target="../media/media5.MOV"/><Relationship Id="rId7" Type="http://schemas.openxmlformats.org/officeDocument/2006/relationships/image" Target="../media/image29.png"/><Relationship Id="rId2" Type="http://schemas.openxmlformats.org/officeDocument/2006/relationships/video" Target="../media/media4.mov"/><Relationship Id="rId1" Type="http://schemas.microsoft.com/office/2007/relationships/media" Target="../media/media4.mov"/><Relationship Id="rId6" Type="http://schemas.openxmlformats.org/officeDocument/2006/relationships/image" Target="../media/image28.png"/><Relationship Id="rId5" Type="http://schemas.openxmlformats.org/officeDocument/2006/relationships/slideLayout" Target="../slideLayouts/slideLayout2.xml"/><Relationship Id="rId4" Type="http://schemas.openxmlformats.org/officeDocument/2006/relationships/video" Target="../media/media5.MOV"/></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0" y="0"/>
            <a:ext cx="9144000" cy="6858000"/>
          </a:xfrm>
          <a:prstGeom prst="rect">
            <a:avLst/>
          </a:prstGeom>
        </p:spPr>
      </p:pic>
      <p:sp>
        <p:nvSpPr>
          <p:cNvPr id="2" name="Title 1"/>
          <p:cNvSpPr>
            <a:spLocks noGrp="1"/>
          </p:cNvSpPr>
          <p:nvPr>
            <p:ph type="ctrTitle"/>
          </p:nvPr>
        </p:nvSpPr>
        <p:spPr>
          <a:xfrm>
            <a:off x="228600" y="3178175"/>
            <a:ext cx="8763000" cy="1470025"/>
          </a:xfrm>
        </p:spPr>
        <p:txBody>
          <a:bodyPr>
            <a:normAutofit/>
          </a:bodyPr>
          <a:lstStyle/>
          <a:p>
            <a:pPr algn="l"/>
            <a:r>
              <a:rPr lang="en-US" sz="3600" b="1" dirty="0">
                <a:solidFill>
                  <a:schemeClr val="bg1"/>
                </a:solidFill>
              </a:rPr>
              <a:t>intimacy in long distance</a:t>
            </a:r>
            <a:br>
              <a:rPr lang="en-US" sz="3600" b="1" dirty="0">
                <a:solidFill>
                  <a:schemeClr val="bg1"/>
                </a:solidFill>
              </a:rPr>
            </a:br>
            <a:r>
              <a:rPr lang="en-US" sz="3600" b="1" dirty="0">
                <a:solidFill>
                  <a:schemeClr val="bg1"/>
                </a:solidFill>
              </a:rPr>
              <a:t>relationships over video chat</a:t>
            </a:r>
          </a:p>
        </p:txBody>
      </p:sp>
      <p:sp>
        <p:nvSpPr>
          <p:cNvPr id="3" name="Subtitle 2"/>
          <p:cNvSpPr>
            <a:spLocks noGrp="1"/>
          </p:cNvSpPr>
          <p:nvPr>
            <p:ph type="subTitle" idx="1"/>
          </p:nvPr>
        </p:nvSpPr>
        <p:spPr>
          <a:xfrm>
            <a:off x="304800" y="4876800"/>
            <a:ext cx="3788401" cy="1676400"/>
          </a:xfrm>
        </p:spPr>
        <p:txBody>
          <a:bodyPr>
            <a:noAutofit/>
          </a:bodyPr>
          <a:lstStyle/>
          <a:p>
            <a:pPr algn="l">
              <a:spcBef>
                <a:spcPts val="0"/>
              </a:spcBef>
            </a:pPr>
            <a:r>
              <a:rPr lang="en-US" sz="2000" dirty="0" err="1">
                <a:solidFill>
                  <a:srgbClr val="FFFFFF"/>
                </a:solidFill>
              </a:rPr>
              <a:t>carman</a:t>
            </a:r>
            <a:r>
              <a:rPr lang="en-US" sz="2000" dirty="0">
                <a:solidFill>
                  <a:srgbClr val="FFFFFF"/>
                </a:solidFill>
              </a:rPr>
              <a:t> </a:t>
            </a:r>
            <a:r>
              <a:rPr lang="en-US" sz="2000" dirty="0" err="1">
                <a:solidFill>
                  <a:srgbClr val="FFFFFF"/>
                </a:solidFill>
              </a:rPr>
              <a:t>neustaedter</a:t>
            </a:r>
            <a:endParaRPr lang="en-US" sz="2000" dirty="0">
              <a:solidFill>
                <a:srgbClr val="FFFFFF"/>
              </a:solidFill>
            </a:endParaRPr>
          </a:p>
          <a:p>
            <a:pPr algn="l">
              <a:spcBef>
                <a:spcPts val="0"/>
              </a:spcBef>
            </a:pPr>
            <a:r>
              <a:rPr lang="en-US" sz="2000" dirty="0" err="1">
                <a:solidFill>
                  <a:srgbClr val="FFFFFF"/>
                </a:solidFill>
              </a:rPr>
              <a:t>simon</a:t>
            </a:r>
            <a:r>
              <a:rPr lang="en-US" sz="2000" dirty="0">
                <a:solidFill>
                  <a:srgbClr val="FFFFFF"/>
                </a:solidFill>
              </a:rPr>
              <a:t> </a:t>
            </a:r>
            <a:r>
              <a:rPr lang="en-US" sz="2000" dirty="0" err="1">
                <a:solidFill>
                  <a:srgbClr val="FFFFFF"/>
                </a:solidFill>
              </a:rPr>
              <a:t>fraser</a:t>
            </a:r>
            <a:r>
              <a:rPr lang="en-US" sz="2000" dirty="0">
                <a:solidFill>
                  <a:srgbClr val="FFFFFF"/>
                </a:solidFill>
              </a:rPr>
              <a:t> university</a:t>
            </a:r>
          </a:p>
          <a:p>
            <a:pPr algn="l">
              <a:spcBef>
                <a:spcPts val="0"/>
              </a:spcBef>
            </a:pPr>
            <a:endParaRPr lang="en-US" sz="2000" dirty="0">
              <a:solidFill>
                <a:srgbClr val="FFFFFF"/>
              </a:solidFill>
            </a:endParaRPr>
          </a:p>
          <a:p>
            <a:pPr algn="l">
              <a:spcBef>
                <a:spcPts val="0"/>
              </a:spcBef>
            </a:pPr>
            <a:r>
              <a:rPr lang="en-US" sz="2000" dirty="0" err="1">
                <a:solidFill>
                  <a:srgbClr val="FFFFFF"/>
                </a:solidFill>
              </a:rPr>
              <a:t>saul</a:t>
            </a:r>
            <a:r>
              <a:rPr lang="en-US" sz="2000" dirty="0">
                <a:solidFill>
                  <a:srgbClr val="FFFFFF"/>
                </a:solidFill>
              </a:rPr>
              <a:t> </a:t>
            </a:r>
            <a:r>
              <a:rPr lang="en-US" sz="2000" dirty="0" err="1">
                <a:solidFill>
                  <a:srgbClr val="FFFFFF"/>
                </a:solidFill>
              </a:rPr>
              <a:t>greenberg</a:t>
            </a:r>
            <a:endParaRPr lang="en-US" sz="2000" dirty="0">
              <a:solidFill>
                <a:srgbClr val="FFFFFF"/>
              </a:solidFill>
            </a:endParaRPr>
          </a:p>
          <a:p>
            <a:pPr algn="l">
              <a:spcBef>
                <a:spcPts val="0"/>
              </a:spcBef>
            </a:pPr>
            <a:r>
              <a:rPr lang="en-US" sz="2000" dirty="0">
                <a:solidFill>
                  <a:srgbClr val="FFFFFF"/>
                </a:solidFill>
              </a:rPr>
              <a:t>university of </a:t>
            </a:r>
            <a:r>
              <a:rPr lang="en-US" sz="2000" dirty="0" err="1">
                <a:solidFill>
                  <a:srgbClr val="FFFFFF"/>
                </a:solidFill>
              </a:rPr>
              <a:t>calgary</a:t>
            </a:r>
            <a:endParaRPr lang="en-US" sz="2000" dirty="0">
              <a:solidFill>
                <a:srgbClr val="FFFFFF"/>
              </a:solidFill>
            </a:endParaRPr>
          </a:p>
        </p:txBody>
      </p:sp>
    </p:spTree>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AEA955D-5362-44E8-61CE-7D00D3D5AA18}"/>
              </a:ext>
            </a:extLst>
          </p:cNvPr>
          <p:cNvSpPr>
            <a:spLocks noGrp="1"/>
          </p:cNvSpPr>
          <p:nvPr>
            <p:ph idx="1"/>
          </p:nvPr>
        </p:nvSpPr>
        <p:spPr/>
        <p:txBody>
          <a:bodyPr/>
          <a:lstStyle/>
          <a:p>
            <a:r>
              <a:rPr lang="en-CA" dirty="0"/>
              <a:t>Note: this deck includes extra slides not shown at the actual presentation due to time constraints. </a:t>
            </a:r>
          </a:p>
          <a:p>
            <a:endParaRPr lang="en-CA"/>
          </a:p>
          <a:p>
            <a:r>
              <a:rPr lang="en-CA"/>
              <a:t>These </a:t>
            </a:r>
            <a:r>
              <a:rPr lang="en-CA" dirty="0"/>
              <a:t>extra slides are included but </a:t>
            </a:r>
            <a:r>
              <a:rPr lang="en-CA"/>
              <a:t>marked as hidden</a:t>
            </a:r>
            <a:r>
              <a:rPr lang="en-CA" dirty="0"/>
              <a:t>.</a:t>
            </a:r>
            <a:endParaRPr lang="LID4096" dirty="0"/>
          </a:p>
        </p:txBody>
      </p:sp>
    </p:spTree>
    <p:extLst>
      <p:ext uri="{BB962C8B-B14F-4D97-AF65-F5344CB8AC3E}">
        <p14:creationId xmlns:p14="http://schemas.microsoft.com/office/powerpoint/2010/main" val="5064073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xmlns:p14="http://schemas.microsoft.com/office/powerpoint/2010/mai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5562600"/>
            <a:ext cx="8229600" cy="1143000"/>
          </a:xfrm>
        </p:spPr>
        <p:txBody>
          <a:bodyPr/>
          <a:lstStyle/>
          <a:p>
            <a:r>
              <a:rPr lang="en-US" b="1" dirty="0"/>
              <a:t>The Big Bang Theory</a:t>
            </a:r>
            <a:r>
              <a:rPr lang="en-US" dirty="0"/>
              <a:t>, Season 5, Episode 2</a:t>
            </a:r>
          </a:p>
        </p:txBody>
      </p:sp>
      <p:pic>
        <p:nvPicPr>
          <p:cNvPr id="3" name="LDR Start of talk2.mo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381000"/>
            <a:ext cx="9144000" cy="5143500"/>
          </a:xfrm>
          <a:prstGeom prst="rect">
            <a:avLst/>
          </a:prstGeom>
        </p:spPr>
      </p:pic>
      <p:sp>
        <p:nvSpPr>
          <p:cNvPr id="4" name="TextBox 3">
            <a:extLst>
              <a:ext uri="{FF2B5EF4-FFF2-40B4-BE49-F238E27FC236}">
                <a16:creationId xmlns:a16="http://schemas.microsoft.com/office/drawing/2014/main" id="{D1ECFE60-18D1-F7E9-1E07-EE7F3BA46057}"/>
              </a:ext>
            </a:extLst>
          </p:cNvPr>
          <p:cNvSpPr txBox="1"/>
          <p:nvPr/>
        </p:nvSpPr>
        <p:spPr>
          <a:xfrm>
            <a:off x="7010400" y="36503"/>
            <a:ext cx="1872500" cy="369332"/>
          </a:xfrm>
          <a:prstGeom prst="rect">
            <a:avLst/>
          </a:prstGeom>
          <a:noFill/>
        </p:spPr>
        <p:txBody>
          <a:bodyPr wrap="none" rtlCol="0">
            <a:spAutoFit/>
          </a:bodyPr>
          <a:lstStyle/>
          <a:p>
            <a:r>
              <a:rPr lang="en-CA" dirty="0">
                <a:solidFill>
                  <a:srgbClr val="FF0000"/>
                </a:solidFill>
              </a:rPr>
              <a:t>Click to play video</a:t>
            </a:r>
            <a:endParaRPr lang="LID4096" dirty="0">
              <a:solidFill>
                <a:srgbClr val="FF0000"/>
              </a:solidFill>
            </a:endParaRPr>
          </a:p>
        </p:txBody>
      </p:sp>
    </p:spTree>
    <p:extLst>
      <p:ext uri="{BB962C8B-B14F-4D97-AF65-F5344CB8AC3E}">
        <p14:creationId xmlns:p14="http://schemas.microsoft.com/office/powerpoint/2010/main" val="20141692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the message</a:t>
            </a:r>
          </a:p>
        </p:txBody>
      </p:sp>
      <p:sp>
        <p:nvSpPr>
          <p:cNvPr id="3" name="Content Placeholder 2"/>
          <p:cNvSpPr>
            <a:spLocks noGrp="1"/>
          </p:cNvSpPr>
          <p:nvPr>
            <p:ph idx="1"/>
          </p:nvPr>
        </p:nvSpPr>
        <p:spPr/>
        <p:txBody>
          <a:bodyPr/>
          <a:lstStyle/>
          <a:p>
            <a:r>
              <a:rPr lang="en-US" b="1" dirty="0"/>
              <a:t>video</a:t>
            </a:r>
            <a:r>
              <a:rPr lang="en-US" dirty="0"/>
              <a:t> </a:t>
            </a:r>
            <a:r>
              <a:rPr lang="en-US" b="1" dirty="0"/>
              <a:t>chat </a:t>
            </a:r>
            <a:r>
              <a:rPr lang="en-US" dirty="0"/>
              <a:t>affords </a:t>
            </a:r>
            <a:r>
              <a:rPr lang="en-US" b="1" dirty="0"/>
              <a:t>shared living</a:t>
            </a:r>
            <a:r>
              <a:rPr lang="en-US" dirty="0"/>
              <a:t>, which in turn provides </a:t>
            </a:r>
            <a:r>
              <a:rPr lang="en-US" b="1" dirty="0"/>
              <a:t>intimacy</a:t>
            </a:r>
          </a:p>
        </p:txBody>
      </p:sp>
    </p:spTree>
    <p:extLst>
      <p:ext uri="{BB962C8B-B14F-4D97-AF65-F5344CB8AC3E}">
        <p14:creationId xmlns:p14="http://schemas.microsoft.com/office/powerpoint/2010/main" val="14838056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xmlns:p14="http://schemas.microsoft.com/office/powerpoint/2010/mai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before I move on…</a:t>
            </a:r>
            <a:br>
              <a:rPr lang="en-US" dirty="0"/>
            </a:br>
            <a:r>
              <a:rPr lang="en-US" dirty="0"/>
              <a:t> </a:t>
            </a:r>
          </a:p>
        </p:txBody>
      </p:sp>
    </p:spTree>
    <p:extLst>
      <p:ext uri="{BB962C8B-B14F-4D97-AF65-F5344CB8AC3E}">
        <p14:creationId xmlns:p14="http://schemas.microsoft.com/office/powerpoint/2010/main" val="21288833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xmlns:p14="http://schemas.microsoft.com/office/powerpoint/2010/mai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before I move on…</a:t>
            </a:r>
            <a:br>
              <a:rPr lang="en-US" dirty="0"/>
            </a:br>
            <a:r>
              <a:rPr lang="en-US" dirty="0" err="1"/>
              <a:t>i</a:t>
            </a:r>
            <a:r>
              <a:rPr lang="en-US" dirty="0"/>
              <a:t> am </a:t>
            </a:r>
            <a:r>
              <a:rPr lang="en-US" b="1" dirty="0"/>
              <a:t>not</a:t>
            </a:r>
            <a:r>
              <a:rPr lang="en-US" dirty="0"/>
              <a:t> a couples’ therapist</a:t>
            </a:r>
          </a:p>
        </p:txBody>
      </p:sp>
      <p:sp>
        <p:nvSpPr>
          <p:cNvPr id="3" name="Content Placeholder 2"/>
          <p:cNvSpPr>
            <a:spLocks noGrp="1"/>
          </p:cNvSpPr>
          <p:nvPr>
            <p:ph idx="1"/>
          </p:nvPr>
        </p:nvSpPr>
        <p:spPr/>
        <p:txBody>
          <a:bodyPr/>
          <a:lstStyle/>
          <a:p>
            <a:r>
              <a:rPr lang="en-US" dirty="0"/>
              <a:t>but there is lots of other research</a:t>
            </a:r>
            <a:br>
              <a:rPr lang="en-US" dirty="0"/>
            </a:br>
            <a:r>
              <a:rPr lang="en-US" sz="2000" dirty="0"/>
              <a:t>e.g., Laura Stafford and others</a:t>
            </a:r>
            <a:endParaRPr lang="en-US" dirty="0"/>
          </a:p>
        </p:txBody>
      </p:sp>
    </p:spTree>
    <p:extLst>
      <p:ext uri="{BB962C8B-B14F-4D97-AF65-F5344CB8AC3E}">
        <p14:creationId xmlns:p14="http://schemas.microsoft.com/office/powerpoint/2010/main" val="23324376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b="8462"/>
          <a:stretch/>
        </p:blipFill>
        <p:spPr>
          <a:xfrm>
            <a:off x="-11906" y="1295400"/>
            <a:ext cx="9232106" cy="4737341"/>
          </a:xfrm>
          <a:prstGeom prst="rect">
            <a:avLst/>
          </a:prstGeom>
        </p:spPr>
      </p:pic>
      <p:sp>
        <p:nvSpPr>
          <p:cNvPr id="2" name="Title 1"/>
          <p:cNvSpPr>
            <a:spLocks noGrp="1"/>
          </p:cNvSpPr>
          <p:nvPr>
            <p:ph type="title"/>
          </p:nvPr>
        </p:nvSpPr>
        <p:spPr>
          <a:xfrm>
            <a:off x="381000" y="0"/>
            <a:ext cx="8229600" cy="1143000"/>
          </a:xfrm>
        </p:spPr>
        <p:txBody>
          <a:bodyPr/>
          <a:lstStyle/>
          <a:p>
            <a:r>
              <a:rPr lang="en-US" b="1" dirty="0"/>
              <a:t>long distance </a:t>
            </a:r>
            <a:r>
              <a:rPr lang="en-US" dirty="0"/>
              <a:t>relationships</a:t>
            </a:r>
          </a:p>
        </p:txBody>
      </p:sp>
    </p:spTree>
    <p:extLst>
      <p:ext uri="{BB962C8B-B14F-4D97-AF65-F5344CB8AC3E}">
        <p14:creationId xmlns:p14="http://schemas.microsoft.com/office/powerpoint/2010/main" val="25612885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xmlns:p14="http://schemas.microsoft.com/office/powerpoint/2010/mai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b="8462"/>
          <a:stretch/>
        </p:blipFill>
        <p:spPr>
          <a:xfrm>
            <a:off x="-11906" y="1295400"/>
            <a:ext cx="9232106" cy="4737341"/>
          </a:xfrm>
          <a:prstGeom prst="rect">
            <a:avLst/>
          </a:prstGeom>
        </p:spPr>
      </p:pic>
      <p:sp>
        <p:nvSpPr>
          <p:cNvPr id="2" name="Title 1"/>
          <p:cNvSpPr>
            <a:spLocks noGrp="1"/>
          </p:cNvSpPr>
          <p:nvPr>
            <p:ph type="title"/>
          </p:nvPr>
        </p:nvSpPr>
        <p:spPr>
          <a:xfrm>
            <a:off x="381000" y="0"/>
            <a:ext cx="8229600" cy="1143000"/>
          </a:xfrm>
        </p:spPr>
        <p:txBody>
          <a:bodyPr/>
          <a:lstStyle/>
          <a:p>
            <a:r>
              <a:rPr lang="en-US" b="1" dirty="0"/>
              <a:t>long distance </a:t>
            </a:r>
            <a:r>
              <a:rPr lang="en-US" dirty="0"/>
              <a:t>relationships</a:t>
            </a:r>
          </a:p>
        </p:txBody>
      </p:sp>
      <p:sp>
        <p:nvSpPr>
          <p:cNvPr id="6" name="Rectangle 5"/>
          <p:cNvSpPr/>
          <p:nvPr/>
        </p:nvSpPr>
        <p:spPr>
          <a:xfrm>
            <a:off x="0" y="1295400"/>
            <a:ext cx="4267200" cy="4724400"/>
          </a:xfrm>
          <a:prstGeom prst="rect">
            <a:avLst/>
          </a:prstGeom>
          <a:solidFill>
            <a:schemeClr val="tx1">
              <a:lumMod val="50000"/>
              <a:lumOff val="50000"/>
              <a:alpha val="5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Content Placeholder 2"/>
          <p:cNvSpPr>
            <a:spLocks noGrp="1"/>
          </p:cNvSpPr>
          <p:nvPr>
            <p:ph idx="1"/>
          </p:nvPr>
        </p:nvSpPr>
        <p:spPr>
          <a:xfrm>
            <a:off x="457200" y="1828800"/>
            <a:ext cx="8229600" cy="3230563"/>
          </a:xfrm>
        </p:spPr>
        <p:txBody>
          <a:bodyPr>
            <a:normAutofit/>
          </a:bodyPr>
          <a:lstStyle/>
          <a:p>
            <a:r>
              <a:rPr lang="en-US" dirty="0">
                <a:solidFill>
                  <a:schemeClr val="bg1"/>
                </a:solidFill>
              </a:rPr>
              <a:t>college students</a:t>
            </a:r>
            <a:br>
              <a:rPr lang="en-US" dirty="0">
                <a:solidFill>
                  <a:schemeClr val="bg1"/>
                </a:solidFill>
              </a:rPr>
            </a:br>
            <a:r>
              <a:rPr lang="en-US" dirty="0">
                <a:solidFill>
                  <a:schemeClr val="bg1"/>
                </a:solidFill>
              </a:rPr>
              <a:t>‘two-body’ problems</a:t>
            </a:r>
            <a:br>
              <a:rPr lang="en-US" dirty="0">
                <a:solidFill>
                  <a:schemeClr val="bg1"/>
                </a:solidFill>
              </a:rPr>
            </a:br>
            <a:r>
              <a:rPr lang="en-US" dirty="0">
                <a:solidFill>
                  <a:schemeClr val="bg1"/>
                </a:solidFill>
              </a:rPr>
              <a:t>dual careers</a:t>
            </a:r>
            <a:br>
              <a:rPr lang="en-US" dirty="0">
                <a:solidFill>
                  <a:schemeClr val="bg1"/>
                </a:solidFill>
              </a:rPr>
            </a:br>
            <a:r>
              <a:rPr lang="en-US" dirty="0">
                <a:solidFill>
                  <a:schemeClr val="bg1"/>
                </a:solidFill>
              </a:rPr>
              <a:t>professional athletes</a:t>
            </a:r>
            <a:br>
              <a:rPr lang="en-US" dirty="0">
                <a:solidFill>
                  <a:schemeClr val="bg1"/>
                </a:solidFill>
              </a:rPr>
            </a:br>
            <a:r>
              <a:rPr lang="en-US" dirty="0">
                <a:solidFill>
                  <a:schemeClr val="bg1"/>
                </a:solidFill>
              </a:rPr>
              <a:t>offshore oil workers</a:t>
            </a:r>
            <a:br>
              <a:rPr lang="en-US" dirty="0">
                <a:solidFill>
                  <a:schemeClr val="bg1"/>
                </a:solidFill>
              </a:rPr>
            </a:br>
            <a:r>
              <a:rPr lang="en-US" dirty="0">
                <a:solidFill>
                  <a:schemeClr val="bg1"/>
                </a:solidFill>
              </a:rPr>
              <a:t>military</a:t>
            </a:r>
          </a:p>
        </p:txBody>
      </p:sp>
    </p:spTree>
    <p:extLst>
      <p:ext uri="{BB962C8B-B14F-4D97-AF65-F5344CB8AC3E}">
        <p14:creationId xmlns:p14="http://schemas.microsoft.com/office/powerpoint/2010/main" val="42097820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xmlns:p14="http://schemas.microsoft.com/office/powerpoint/2010/mai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relationships</a:t>
            </a:r>
          </a:p>
        </p:txBody>
      </p:sp>
      <p:sp>
        <p:nvSpPr>
          <p:cNvPr id="3" name="Content Placeholder 2"/>
          <p:cNvSpPr>
            <a:spLocks noGrp="1"/>
          </p:cNvSpPr>
          <p:nvPr>
            <p:ph idx="1"/>
          </p:nvPr>
        </p:nvSpPr>
        <p:spPr/>
        <p:txBody>
          <a:bodyPr>
            <a:normAutofit/>
          </a:bodyPr>
          <a:lstStyle/>
          <a:p>
            <a:r>
              <a:rPr lang="en-US" sz="2800" dirty="0"/>
              <a:t>positivity, openness</a:t>
            </a:r>
          </a:p>
          <a:p>
            <a:r>
              <a:rPr lang="en-US" sz="2800" dirty="0"/>
              <a:t>providing assurances</a:t>
            </a:r>
          </a:p>
          <a:p>
            <a:r>
              <a:rPr lang="en-US" sz="2800" dirty="0"/>
              <a:t>physical expressions of love</a:t>
            </a:r>
          </a:p>
          <a:p>
            <a:r>
              <a:rPr lang="en-US" sz="2800" dirty="0"/>
              <a:t>managing conflicts</a:t>
            </a:r>
          </a:p>
          <a:p>
            <a:r>
              <a:rPr lang="en-US" sz="2800" dirty="0"/>
              <a:t>sharing tasks and chores</a:t>
            </a:r>
          </a:p>
        </p:txBody>
      </p:sp>
      <p:sp>
        <p:nvSpPr>
          <p:cNvPr id="4" name="TextBox 3"/>
          <p:cNvSpPr txBox="1"/>
          <p:nvPr/>
        </p:nvSpPr>
        <p:spPr>
          <a:xfrm>
            <a:off x="304800" y="6172200"/>
            <a:ext cx="5562600" cy="369332"/>
          </a:xfrm>
          <a:prstGeom prst="rect">
            <a:avLst/>
          </a:prstGeom>
          <a:noFill/>
        </p:spPr>
        <p:txBody>
          <a:bodyPr wrap="square" rtlCol="0">
            <a:spAutoFit/>
          </a:bodyPr>
          <a:lstStyle/>
          <a:p>
            <a:r>
              <a:rPr lang="en-US" dirty="0" err="1">
                <a:solidFill>
                  <a:schemeClr val="bg1">
                    <a:lumMod val="50000"/>
                  </a:schemeClr>
                </a:solidFill>
              </a:rPr>
              <a:t>stafford</a:t>
            </a:r>
            <a:r>
              <a:rPr lang="en-US" dirty="0">
                <a:solidFill>
                  <a:schemeClr val="bg1">
                    <a:lumMod val="50000"/>
                  </a:schemeClr>
                </a:solidFill>
              </a:rPr>
              <a:t> et al</a:t>
            </a:r>
          </a:p>
        </p:txBody>
      </p:sp>
      <p:pic>
        <p:nvPicPr>
          <p:cNvPr id="5" name="Picture 4"/>
          <p:cNvPicPr>
            <a:picLocks noChangeAspect="1"/>
          </p:cNvPicPr>
          <p:nvPr/>
        </p:nvPicPr>
        <p:blipFill>
          <a:blip r:embed="rId2"/>
          <a:stretch>
            <a:fillRect/>
          </a:stretch>
        </p:blipFill>
        <p:spPr>
          <a:xfrm>
            <a:off x="4801939" y="0"/>
            <a:ext cx="5485061" cy="6858000"/>
          </a:xfrm>
          <a:prstGeom prst="rect">
            <a:avLst/>
          </a:prstGeom>
        </p:spPr>
      </p:pic>
      <p:sp>
        <p:nvSpPr>
          <p:cNvPr id="6" name="TextBox 5"/>
          <p:cNvSpPr txBox="1"/>
          <p:nvPr/>
        </p:nvSpPr>
        <p:spPr>
          <a:xfrm>
            <a:off x="4953000" y="6248400"/>
            <a:ext cx="1758226" cy="369332"/>
          </a:xfrm>
          <a:prstGeom prst="rect">
            <a:avLst/>
          </a:prstGeom>
          <a:noFill/>
        </p:spPr>
        <p:txBody>
          <a:bodyPr wrap="none" rtlCol="0">
            <a:spAutoFit/>
          </a:bodyPr>
          <a:lstStyle/>
          <a:p>
            <a:r>
              <a:rPr lang="en-US" dirty="0" err="1">
                <a:solidFill>
                  <a:schemeClr val="bg1">
                    <a:lumMod val="75000"/>
                  </a:schemeClr>
                </a:solidFill>
              </a:rPr>
              <a:t>Justglamgirls.org</a:t>
            </a:r>
            <a:endParaRPr lang="en-US" dirty="0">
              <a:solidFill>
                <a:schemeClr val="bg1">
                  <a:lumMod val="75000"/>
                </a:schemeClr>
              </a:solidFill>
            </a:endParaRPr>
          </a:p>
        </p:txBody>
      </p:sp>
    </p:spTree>
    <p:extLst>
      <p:ext uri="{BB962C8B-B14F-4D97-AF65-F5344CB8AC3E}">
        <p14:creationId xmlns:p14="http://schemas.microsoft.com/office/powerpoint/2010/main" val="35331489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xmlns:p14="http://schemas.microsoft.com/office/powerpoint/2010/mai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838200" y="1574800"/>
            <a:ext cx="7467600" cy="3695700"/>
          </a:xfrm>
          <a:prstGeom prst="rect">
            <a:avLst/>
          </a:prstGeom>
        </p:spPr>
      </p:pic>
      <p:sp>
        <p:nvSpPr>
          <p:cNvPr id="2" name="Title 1"/>
          <p:cNvSpPr>
            <a:spLocks noGrp="1"/>
          </p:cNvSpPr>
          <p:nvPr>
            <p:ph type="title"/>
          </p:nvPr>
        </p:nvSpPr>
        <p:spPr>
          <a:xfrm>
            <a:off x="381000" y="0"/>
            <a:ext cx="8229600" cy="1143000"/>
          </a:xfrm>
        </p:spPr>
        <p:txBody>
          <a:bodyPr/>
          <a:lstStyle/>
          <a:p>
            <a:r>
              <a:rPr lang="en-US" b="1" dirty="0"/>
              <a:t>how do couples maintain their relationship?</a:t>
            </a:r>
            <a:endParaRPr lang="en-US" dirty="0"/>
          </a:p>
        </p:txBody>
      </p:sp>
      <p:sp>
        <p:nvSpPr>
          <p:cNvPr id="5" name="TextBox 4"/>
          <p:cNvSpPr txBox="1"/>
          <p:nvPr/>
        </p:nvSpPr>
        <p:spPr>
          <a:xfrm>
            <a:off x="6477000" y="1600200"/>
            <a:ext cx="1831714" cy="369332"/>
          </a:xfrm>
          <a:prstGeom prst="rect">
            <a:avLst/>
          </a:prstGeom>
          <a:noFill/>
        </p:spPr>
        <p:txBody>
          <a:bodyPr wrap="none" rtlCol="0">
            <a:spAutoFit/>
          </a:bodyPr>
          <a:lstStyle/>
          <a:p>
            <a:r>
              <a:rPr lang="en-US" dirty="0" err="1">
                <a:solidFill>
                  <a:schemeClr val="bg1">
                    <a:lumMod val="75000"/>
                  </a:schemeClr>
                </a:solidFill>
              </a:rPr>
              <a:t>venturebeat.com</a:t>
            </a:r>
            <a:endParaRPr lang="en-US" dirty="0">
              <a:solidFill>
                <a:schemeClr val="bg1">
                  <a:lumMod val="75000"/>
                </a:schemeClr>
              </a:solidFill>
            </a:endParaRPr>
          </a:p>
        </p:txBody>
      </p:sp>
    </p:spTree>
    <p:extLst>
      <p:ext uri="{BB962C8B-B14F-4D97-AF65-F5344CB8AC3E}">
        <p14:creationId xmlns:p14="http://schemas.microsoft.com/office/powerpoint/2010/main" val="84028824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xmlns:p14="http://schemas.microsoft.com/office/powerpoint/2010/mai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9759"/>
            <a:ext cx="8229600" cy="1143000"/>
          </a:xfrm>
        </p:spPr>
        <p:txBody>
          <a:bodyPr/>
          <a:lstStyle/>
          <a:p>
            <a:r>
              <a:rPr lang="en-US" b="1" dirty="0"/>
              <a:t>existing research</a:t>
            </a:r>
          </a:p>
        </p:txBody>
      </p:sp>
      <p:pic>
        <p:nvPicPr>
          <p:cNvPr id="6" name="Picture 5" descr="101_0927.JPG"/>
          <p:cNvPicPr>
            <a:picLocks noChangeAspect="1"/>
          </p:cNvPicPr>
          <p:nvPr/>
        </p:nvPicPr>
        <p:blipFill>
          <a:blip r:embed="rId3"/>
          <a:stretch>
            <a:fillRect/>
          </a:stretch>
        </p:blipFill>
        <p:spPr>
          <a:xfrm>
            <a:off x="1371600" y="1066800"/>
            <a:ext cx="6287359" cy="4724400"/>
          </a:xfrm>
          <a:prstGeom prst="rect">
            <a:avLst/>
          </a:prstGeom>
          <a:ln>
            <a:noFill/>
          </a:ln>
          <a:effectLst>
            <a:softEdge rad="112500"/>
          </a:effectLst>
        </p:spPr>
      </p:pic>
      <p:sp>
        <p:nvSpPr>
          <p:cNvPr id="7" name="TextBox 6"/>
          <p:cNvSpPr txBox="1"/>
          <p:nvPr/>
        </p:nvSpPr>
        <p:spPr>
          <a:xfrm>
            <a:off x="2133600" y="5903893"/>
            <a:ext cx="2326278" cy="954107"/>
          </a:xfrm>
          <a:prstGeom prst="rect">
            <a:avLst/>
          </a:prstGeom>
          <a:noFill/>
        </p:spPr>
        <p:txBody>
          <a:bodyPr wrap="none" rtlCol="0">
            <a:spAutoFit/>
          </a:bodyPr>
          <a:lstStyle/>
          <a:p>
            <a:r>
              <a:rPr lang="en-US" sz="1400" dirty="0"/>
              <a:t>Judge and Neustaedter, 2010 </a:t>
            </a:r>
          </a:p>
          <a:p>
            <a:r>
              <a:rPr lang="en-US" sz="1400" dirty="0"/>
              <a:t>Kirk et al., 2010</a:t>
            </a:r>
            <a:br>
              <a:rPr lang="en-US" sz="1400" dirty="0"/>
            </a:br>
            <a:r>
              <a:rPr lang="en-US" sz="1400" dirty="0"/>
              <a:t>Ames et al., 2010</a:t>
            </a:r>
            <a:br>
              <a:rPr lang="en-US" sz="1400" dirty="0"/>
            </a:br>
            <a:endParaRPr lang="en-US" sz="1400" dirty="0"/>
          </a:p>
        </p:txBody>
      </p:sp>
      <p:sp>
        <p:nvSpPr>
          <p:cNvPr id="8" name="TextBox 7"/>
          <p:cNvSpPr txBox="1"/>
          <p:nvPr/>
        </p:nvSpPr>
        <p:spPr>
          <a:xfrm>
            <a:off x="4459878" y="5903893"/>
            <a:ext cx="1906304" cy="954107"/>
          </a:xfrm>
          <a:prstGeom prst="rect">
            <a:avLst/>
          </a:prstGeom>
          <a:noFill/>
        </p:spPr>
        <p:txBody>
          <a:bodyPr wrap="none" rtlCol="0">
            <a:spAutoFit/>
          </a:bodyPr>
          <a:lstStyle/>
          <a:p>
            <a:r>
              <a:rPr lang="en-US" sz="1400" dirty="0"/>
              <a:t>Judge et al., 2010, 2011 </a:t>
            </a:r>
          </a:p>
          <a:p>
            <a:r>
              <a:rPr lang="en-US" sz="1400" dirty="0"/>
              <a:t>Raffle et al., 2010, 2011</a:t>
            </a:r>
            <a:br>
              <a:rPr lang="en-US" sz="1400" dirty="0"/>
            </a:br>
            <a:r>
              <a:rPr lang="en-US" sz="1400" dirty="0" err="1"/>
              <a:t>Yarosh</a:t>
            </a:r>
            <a:r>
              <a:rPr lang="en-US" sz="1400" dirty="0"/>
              <a:t> et al., 2009</a:t>
            </a:r>
            <a:br>
              <a:rPr lang="en-US" sz="1400" dirty="0"/>
            </a:br>
            <a:endParaRPr lang="en-US" sz="1400" dirty="0"/>
          </a:p>
        </p:txBody>
      </p:sp>
    </p:spTree>
    <p:extLst>
      <p:ext uri="{BB962C8B-B14F-4D97-AF65-F5344CB8AC3E}">
        <p14:creationId xmlns:p14="http://schemas.microsoft.com/office/powerpoint/2010/main" val="39674589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xmlns:p14="http://schemas.microsoft.com/office/powerpoint/2010/mai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interview study</a:t>
            </a:r>
          </a:p>
        </p:txBody>
      </p:sp>
      <p:sp>
        <p:nvSpPr>
          <p:cNvPr id="3" name="Content Placeholder 2"/>
          <p:cNvSpPr>
            <a:spLocks noGrp="1"/>
          </p:cNvSpPr>
          <p:nvPr>
            <p:ph idx="1"/>
          </p:nvPr>
        </p:nvSpPr>
        <p:spPr/>
        <p:txBody>
          <a:bodyPr>
            <a:normAutofit/>
          </a:bodyPr>
          <a:lstStyle/>
          <a:p>
            <a:r>
              <a:rPr lang="en-US" sz="2800" dirty="0"/>
              <a:t>14 people; aged 19 to 35 years</a:t>
            </a:r>
          </a:p>
          <a:p>
            <a:r>
              <a:rPr lang="en-US" sz="2800" dirty="0"/>
              <a:t>across north </a:t>
            </a:r>
            <a:r>
              <a:rPr lang="en-US" sz="2800" dirty="0" err="1"/>
              <a:t>america</a:t>
            </a:r>
            <a:endParaRPr lang="en-US" sz="2800" dirty="0"/>
          </a:p>
          <a:p>
            <a:r>
              <a:rPr lang="en-US" sz="2800" dirty="0"/>
              <a:t>serious relationships</a:t>
            </a:r>
          </a:p>
          <a:p>
            <a:endParaRPr lang="en-US" sz="2800" dirty="0"/>
          </a:p>
          <a:p>
            <a:r>
              <a:rPr lang="en-US" sz="2800" dirty="0"/>
              <a:t>open, axial, and selecting coding</a:t>
            </a:r>
          </a:p>
        </p:txBody>
      </p:sp>
      <p:pic>
        <p:nvPicPr>
          <p:cNvPr id="4" name="Picture 3"/>
          <p:cNvPicPr>
            <a:picLocks noChangeAspect="1"/>
          </p:cNvPicPr>
          <p:nvPr/>
        </p:nvPicPr>
        <p:blipFill>
          <a:blip r:embed="rId2"/>
          <a:stretch>
            <a:fillRect/>
          </a:stretch>
        </p:blipFill>
        <p:spPr>
          <a:xfrm>
            <a:off x="5943600" y="1143000"/>
            <a:ext cx="3048000" cy="5080000"/>
          </a:xfrm>
          <a:prstGeom prst="rect">
            <a:avLst/>
          </a:prstGeom>
        </p:spPr>
      </p:pic>
      <p:sp>
        <p:nvSpPr>
          <p:cNvPr id="5" name="TextBox 4"/>
          <p:cNvSpPr txBox="1"/>
          <p:nvPr/>
        </p:nvSpPr>
        <p:spPr>
          <a:xfrm>
            <a:off x="6477000" y="1143000"/>
            <a:ext cx="2057400" cy="369332"/>
          </a:xfrm>
          <a:prstGeom prst="rect">
            <a:avLst/>
          </a:prstGeom>
          <a:noFill/>
        </p:spPr>
        <p:txBody>
          <a:bodyPr wrap="square" rtlCol="0">
            <a:spAutoFit/>
          </a:bodyPr>
          <a:lstStyle/>
          <a:p>
            <a:pPr algn="r"/>
            <a:r>
              <a:rPr lang="en-US" dirty="0" err="1">
                <a:solidFill>
                  <a:schemeClr val="bg1">
                    <a:lumMod val="75000"/>
                  </a:schemeClr>
                </a:solidFill>
              </a:rPr>
              <a:t>googleblog.com</a:t>
            </a:r>
            <a:endParaRPr lang="en-US" dirty="0">
              <a:solidFill>
                <a:schemeClr val="bg1">
                  <a:lumMod val="75000"/>
                </a:schemeClr>
              </a:solidFill>
            </a:endParaRPr>
          </a:p>
        </p:txBody>
      </p:sp>
    </p:spTree>
    <p:extLst>
      <p:ext uri="{BB962C8B-B14F-4D97-AF65-F5344CB8AC3E}">
        <p14:creationId xmlns:p14="http://schemas.microsoft.com/office/powerpoint/2010/main" val="31802827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xmlns:p14="http://schemas.microsoft.com/office/powerpoint/2010/mai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pic>
        <p:nvPicPr>
          <p:cNvPr id="5" name="Picture 4"/>
          <p:cNvPicPr>
            <a:picLocks noChangeAspect="1"/>
          </p:cNvPicPr>
          <p:nvPr/>
        </p:nvPicPr>
        <p:blipFill>
          <a:blip r:embed="rId3"/>
          <a:stretch>
            <a:fillRect/>
          </a:stretch>
        </p:blipFill>
        <p:spPr>
          <a:xfrm>
            <a:off x="0" y="711200"/>
            <a:ext cx="9144000" cy="5421730"/>
          </a:xfrm>
          <a:prstGeom prst="rect">
            <a:avLst/>
          </a:prstGeom>
        </p:spPr>
      </p:pic>
      <p:cxnSp>
        <p:nvCxnSpPr>
          <p:cNvPr id="7" name="Straight Arrow Connector 6"/>
          <p:cNvCxnSpPr/>
          <p:nvPr/>
        </p:nvCxnSpPr>
        <p:spPr>
          <a:xfrm>
            <a:off x="7543800" y="3276600"/>
            <a:ext cx="304800" cy="0"/>
          </a:xfrm>
          <a:prstGeom prst="straightConnector1">
            <a:avLst/>
          </a:prstGeom>
          <a:ln>
            <a:solidFill>
              <a:srgbClr val="FFFF00"/>
            </a:solidFill>
            <a:headEnd type="oval" w="lg" len="lg"/>
            <a:tailEnd type="oval" w="lg" len="lg"/>
          </a:ln>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7010400" y="2667000"/>
            <a:ext cx="1957237" cy="461665"/>
          </a:xfrm>
          <a:prstGeom prst="rect">
            <a:avLst/>
          </a:prstGeom>
          <a:noFill/>
        </p:spPr>
        <p:txBody>
          <a:bodyPr wrap="none" rtlCol="0">
            <a:spAutoFit/>
          </a:bodyPr>
          <a:lstStyle/>
          <a:p>
            <a:r>
              <a:rPr lang="en-US" sz="2400" dirty="0">
                <a:solidFill>
                  <a:srgbClr val="FFFF00"/>
                </a:solidFill>
              </a:rPr>
              <a:t>short distance</a:t>
            </a:r>
          </a:p>
        </p:txBody>
      </p:sp>
    </p:spTree>
    <p:extLst>
      <p:ext uri="{BB962C8B-B14F-4D97-AF65-F5344CB8AC3E}">
        <p14:creationId xmlns:p14="http://schemas.microsoft.com/office/powerpoint/2010/main" val="5291215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xmlns:p14="http://schemas.microsoft.com/office/powerpoint/2010/mai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pic>
        <p:nvPicPr>
          <p:cNvPr id="5" name="Picture 4"/>
          <p:cNvPicPr>
            <a:picLocks noChangeAspect="1"/>
          </p:cNvPicPr>
          <p:nvPr/>
        </p:nvPicPr>
        <p:blipFill>
          <a:blip r:embed="rId2"/>
          <a:stretch>
            <a:fillRect/>
          </a:stretch>
        </p:blipFill>
        <p:spPr>
          <a:xfrm>
            <a:off x="0" y="711200"/>
            <a:ext cx="9144000" cy="5421730"/>
          </a:xfrm>
          <a:prstGeom prst="rect">
            <a:avLst/>
          </a:prstGeom>
        </p:spPr>
      </p:pic>
      <p:cxnSp>
        <p:nvCxnSpPr>
          <p:cNvPr id="7" name="Straight Arrow Connector 6"/>
          <p:cNvCxnSpPr/>
          <p:nvPr/>
        </p:nvCxnSpPr>
        <p:spPr>
          <a:xfrm>
            <a:off x="7543800" y="3276600"/>
            <a:ext cx="304800" cy="0"/>
          </a:xfrm>
          <a:prstGeom prst="straightConnector1">
            <a:avLst/>
          </a:prstGeom>
          <a:ln>
            <a:solidFill>
              <a:srgbClr val="FFFF00"/>
            </a:solidFill>
            <a:headEnd type="oval" w="lg" len="lg"/>
            <a:tailEnd type="oval" w="lg" len="lg"/>
          </a:ln>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7010400" y="2667000"/>
            <a:ext cx="1957237" cy="461665"/>
          </a:xfrm>
          <a:prstGeom prst="rect">
            <a:avLst/>
          </a:prstGeom>
          <a:noFill/>
        </p:spPr>
        <p:txBody>
          <a:bodyPr wrap="none" rtlCol="0">
            <a:spAutoFit/>
          </a:bodyPr>
          <a:lstStyle/>
          <a:p>
            <a:r>
              <a:rPr lang="en-US" sz="2400" dirty="0">
                <a:solidFill>
                  <a:srgbClr val="FFFF00"/>
                </a:solidFill>
              </a:rPr>
              <a:t>short distance</a:t>
            </a:r>
          </a:p>
        </p:txBody>
      </p:sp>
      <p:cxnSp>
        <p:nvCxnSpPr>
          <p:cNvPr id="10" name="Straight Arrow Connector 9"/>
          <p:cNvCxnSpPr/>
          <p:nvPr/>
        </p:nvCxnSpPr>
        <p:spPr>
          <a:xfrm>
            <a:off x="5715000" y="3505200"/>
            <a:ext cx="2133600" cy="0"/>
          </a:xfrm>
          <a:prstGeom prst="straightConnector1">
            <a:avLst/>
          </a:prstGeom>
          <a:ln>
            <a:solidFill>
              <a:srgbClr val="FFFF00"/>
            </a:solidFill>
            <a:headEnd type="oval" w="lg" len="lg"/>
            <a:tailEnd type="oval" w="lg" len="lg"/>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4648200" y="2971800"/>
            <a:ext cx="2247430" cy="461665"/>
          </a:xfrm>
          <a:prstGeom prst="rect">
            <a:avLst/>
          </a:prstGeom>
          <a:noFill/>
        </p:spPr>
        <p:txBody>
          <a:bodyPr wrap="none" rtlCol="0">
            <a:spAutoFit/>
          </a:bodyPr>
          <a:lstStyle/>
          <a:p>
            <a:r>
              <a:rPr lang="en-US" sz="2400" dirty="0">
                <a:solidFill>
                  <a:srgbClr val="FFFF00"/>
                </a:solidFill>
              </a:rPr>
              <a:t>across continent</a:t>
            </a:r>
          </a:p>
        </p:txBody>
      </p:sp>
    </p:spTree>
    <p:extLst>
      <p:ext uri="{BB962C8B-B14F-4D97-AF65-F5344CB8AC3E}">
        <p14:creationId xmlns:p14="http://schemas.microsoft.com/office/powerpoint/2010/main" val="400967671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xmlns:p14="http://schemas.microsoft.com/office/powerpoint/2010/mai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pic>
        <p:nvPicPr>
          <p:cNvPr id="5" name="Picture 4"/>
          <p:cNvPicPr>
            <a:picLocks noChangeAspect="1"/>
          </p:cNvPicPr>
          <p:nvPr/>
        </p:nvPicPr>
        <p:blipFill>
          <a:blip r:embed="rId2"/>
          <a:stretch>
            <a:fillRect/>
          </a:stretch>
        </p:blipFill>
        <p:spPr>
          <a:xfrm>
            <a:off x="0" y="711200"/>
            <a:ext cx="9144000" cy="5421730"/>
          </a:xfrm>
          <a:prstGeom prst="rect">
            <a:avLst/>
          </a:prstGeom>
        </p:spPr>
      </p:pic>
      <p:cxnSp>
        <p:nvCxnSpPr>
          <p:cNvPr id="7" name="Straight Arrow Connector 6"/>
          <p:cNvCxnSpPr/>
          <p:nvPr/>
        </p:nvCxnSpPr>
        <p:spPr>
          <a:xfrm>
            <a:off x="7543800" y="3276600"/>
            <a:ext cx="304800" cy="0"/>
          </a:xfrm>
          <a:prstGeom prst="straightConnector1">
            <a:avLst/>
          </a:prstGeom>
          <a:ln>
            <a:solidFill>
              <a:srgbClr val="FFFF00"/>
            </a:solidFill>
            <a:headEnd type="oval" w="lg" len="lg"/>
            <a:tailEnd type="oval" w="lg" len="lg"/>
          </a:ln>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7010400" y="2667000"/>
            <a:ext cx="1957237" cy="461665"/>
          </a:xfrm>
          <a:prstGeom prst="rect">
            <a:avLst/>
          </a:prstGeom>
          <a:noFill/>
        </p:spPr>
        <p:txBody>
          <a:bodyPr wrap="none" rtlCol="0">
            <a:spAutoFit/>
          </a:bodyPr>
          <a:lstStyle/>
          <a:p>
            <a:r>
              <a:rPr lang="en-US" sz="2400" dirty="0">
                <a:solidFill>
                  <a:srgbClr val="FFFF00"/>
                </a:solidFill>
              </a:rPr>
              <a:t>short distance</a:t>
            </a:r>
          </a:p>
        </p:txBody>
      </p:sp>
      <p:cxnSp>
        <p:nvCxnSpPr>
          <p:cNvPr id="10" name="Straight Arrow Connector 9"/>
          <p:cNvCxnSpPr/>
          <p:nvPr/>
        </p:nvCxnSpPr>
        <p:spPr>
          <a:xfrm>
            <a:off x="5715000" y="3505200"/>
            <a:ext cx="2133600" cy="0"/>
          </a:xfrm>
          <a:prstGeom prst="straightConnector1">
            <a:avLst/>
          </a:prstGeom>
          <a:ln>
            <a:solidFill>
              <a:srgbClr val="FFFF00"/>
            </a:solidFill>
            <a:headEnd type="oval" w="lg" len="lg"/>
            <a:tailEnd type="oval" w="lg" len="lg"/>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4648200" y="2971800"/>
            <a:ext cx="2247430" cy="461665"/>
          </a:xfrm>
          <a:prstGeom prst="rect">
            <a:avLst/>
          </a:prstGeom>
          <a:noFill/>
        </p:spPr>
        <p:txBody>
          <a:bodyPr wrap="none" rtlCol="0">
            <a:spAutoFit/>
          </a:bodyPr>
          <a:lstStyle/>
          <a:p>
            <a:r>
              <a:rPr lang="en-US" sz="2400" dirty="0">
                <a:solidFill>
                  <a:srgbClr val="FFFF00"/>
                </a:solidFill>
              </a:rPr>
              <a:t>across continent</a:t>
            </a:r>
          </a:p>
        </p:txBody>
      </p:sp>
      <p:cxnSp>
        <p:nvCxnSpPr>
          <p:cNvPr id="9" name="Straight Arrow Connector 8"/>
          <p:cNvCxnSpPr/>
          <p:nvPr/>
        </p:nvCxnSpPr>
        <p:spPr>
          <a:xfrm flipV="1">
            <a:off x="1371600" y="3733800"/>
            <a:ext cx="6324600" cy="76200"/>
          </a:xfrm>
          <a:prstGeom prst="straightConnector1">
            <a:avLst/>
          </a:prstGeom>
          <a:ln>
            <a:solidFill>
              <a:srgbClr val="FFFF00"/>
            </a:solidFill>
            <a:headEnd type="oval" w="lg" len="lg"/>
            <a:tailEnd type="oval" w="lg" len="lg"/>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1905000" y="3276600"/>
            <a:ext cx="2251638" cy="461665"/>
          </a:xfrm>
          <a:prstGeom prst="rect">
            <a:avLst/>
          </a:prstGeom>
          <a:noFill/>
        </p:spPr>
        <p:txBody>
          <a:bodyPr wrap="none" rtlCol="0">
            <a:spAutoFit/>
          </a:bodyPr>
          <a:lstStyle/>
          <a:p>
            <a:r>
              <a:rPr lang="en-US" sz="2400" dirty="0">
                <a:solidFill>
                  <a:srgbClr val="FFFF00"/>
                </a:solidFill>
              </a:rPr>
              <a:t>across the world</a:t>
            </a:r>
          </a:p>
        </p:txBody>
      </p:sp>
    </p:spTree>
    <p:extLst>
      <p:ext uri="{BB962C8B-B14F-4D97-AF65-F5344CB8AC3E}">
        <p14:creationId xmlns:p14="http://schemas.microsoft.com/office/powerpoint/2010/main" val="7913309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xmlns:p14="http://schemas.microsoft.com/office/powerpoint/2010/mai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outline</a:t>
            </a:r>
            <a:endParaRPr lang="en-US" dirty="0"/>
          </a:p>
        </p:txBody>
      </p:sp>
      <p:sp>
        <p:nvSpPr>
          <p:cNvPr id="3" name="Content Placeholder 2"/>
          <p:cNvSpPr>
            <a:spLocks noGrp="1"/>
          </p:cNvSpPr>
          <p:nvPr>
            <p:ph idx="1"/>
          </p:nvPr>
        </p:nvSpPr>
        <p:spPr/>
        <p:txBody>
          <a:bodyPr/>
          <a:lstStyle/>
          <a:p>
            <a:r>
              <a:rPr lang="en-US" dirty="0"/>
              <a:t>why video chat?</a:t>
            </a:r>
          </a:p>
          <a:p>
            <a:r>
              <a:rPr lang="en-US" dirty="0"/>
              <a:t>aspects of shared living</a:t>
            </a:r>
          </a:p>
          <a:p>
            <a:r>
              <a:rPr lang="en-US" dirty="0"/>
              <a:t>discussion</a:t>
            </a:r>
          </a:p>
        </p:txBody>
      </p:sp>
    </p:spTree>
    <p:extLst>
      <p:ext uri="{BB962C8B-B14F-4D97-AF65-F5344CB8AC3E}">
        <p14:creationId xmlns:p14="http://schemas.microsoft.com/office/powerpoint/2010/main" val="18854435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xmlns:p14="http://schemas.microsoft.com/office/powerpoint/2010/mai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reasons for other </a:t>
            </a:r>
            <a:r>
              <a:rPr lang="en-US" b="1"/>
              <a:t>technology usage</a:t>
            </a:r>
            <a:endParaRPr lang="en-US" b="1" dirty="0"/>
          </a:p>
        </p:txBody>
      </p:sp>
    </p:spTree>
    <p:extLst>
      <p:ext uri="{BB962C8B-B14F-4D97-AF65-F5344CB8AC3E}">
        <p14:creationId xmlns:p14="http://schemas.microsoft.com/office/powerpoint/2010/main" val="42887086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xmlns:p14="http://schemas.microsoft.com/office/powerpoint/2010/mai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reasons for other </a:t>
            </a:r>
            <a:r>
              <a:rPr lang="en-US" b="1"/>
              <a:t>technology usage</a:t>
            </a:r>
            <a:endParaRPr lang="en-US" b="1" dirty="0"/>
          </a:p>
        </p:txBody>
      </p:sp>
      <p:pic>
        <p:nvPicPr>
          <p:cNvPr id="4" name="Picture 3"/>
          <p:cNvPicPr>
            <a:picLocks noChangeAspect="1"/>
          </p:cNvPicPr>
          <p:nvPr/>
        </p:nvPicPr>
        <p:blipFill rotWithShape="1">
          <a:blip r:embed="rId3"/>
          <a:srcRect l="48310" r="9004"/>
          <a:stretch/>
        </p:blipFill>
        <p:spPr>
          <a:xfrm>
            <a:off x="304799" y="2286000"/>
            <a:ext cx="2386995" cy="2743200"/>
          </a:xfrm>
          <a:prstGeom prst="rect">
            <a:avLst/>
          </a:prstGeom>
        </p:spPr>
      </p:pic>
      <p:sp>
        <p:nvSpPr>
          <p:cNvPr id="5" name="TextBox 4"/>
          <p:cNvSpPr txBox="1"/>
          <p:nvPr/>
        </p:nvSpPr>
        <p:spPr>
          <a:xfrm>
            <a:off x="457200" y="5562600"/>
            <a:ext cx="2189684" cy="923330"/>
          </a:xfrm>
          <a:prstGeom prst="rect">
            <a:avLst/>
          </a:prstGeom>
          <a:noFill/>
        </p:spPr>
        <p:txBody>
          <a:bodyPr wrap="none" rtlCol="0">
            <a:spAutoFit/>
          </a:bodyPr>
          <a:lstStyle/>
          <a:p>
            <a:r>
              <a:rPr lang="en-US" dirty="0"/>
              <a:t>greetings</a:t>
            </a:r>
          </a:p>
          <a:p>
            <a:r>
              <a:rPr lang="en-US" dirty="0"/>
              <a:t>terms of endearment</a:t>
            </a:r>
          </a:p>
          <a:p>
            <a:r>
              <a:rPr lang="en-US" dirty="0"/>
              <a:t>coordination</a:t>
            </a:r>
          </a:p>
        </p:txBody>
      </p:sp>
    </p:spTree>
    <p:extLst>
      <p:ext uri="{BB962C8B-B14F-4D97-AF65-F5344CB8AC3E}">
        <p14:creationId xmlns:p14="http://schemas.microsoft.com/office/powerpoint/2010/main" val="42332220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xmlns:p14="http://schemas.microsoft.com/office/powerpoint/2010/mai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reasons for other </a:t>
            </a:r>
            <a:r>
              <a:rPr lang="en-US" b="1"/>
              <a:t>technology usage</a:t>
            </a:r>
            <a:endParaRPr lang="en-US" b="1" dirty="0"/>
          </a:p>
        </p:txBody>
      </p:sp>
      <p:pic>
        <p:nvPicPr>
          <p:cNvPr id="4" name="Picture 3"/>
          <p:cNvPicPr>
            <a:picLocks noChangeAspect="1"/>
          </p:cNvPicPr>
          <p:nvPr/>
        </p:nvPicPr>
        <p:blipFill rotWithShape="1">
          <a:blip r:embed="rId3"/>
          <a:srcRect l="48310" r="9004"/>
          <a:stretch/>
        </p:blipFill>
        <p:spPr>
          <a:xfrm>
            <a:off x="304799" y="2286000"/>
            <a:ext cx="2386995" cy="2743200"/>
          </a:xfrm>
          <a:prstGeom prst="rect">
            <a:avLst/>
          </a:prstGeom>
        </p:spPr>
      </p:pic>
      <p:sp>
        <p:nvSpPr>
          <p:cNvPr id="5" name="TextBox 4"/>
          <p:cNvSpPr txBox="1"/>
          <p:nvPr/>
        </p:nvSpPr>
        <p:spPr>
          <a:xfrm>
            <a:off x="457200" y="5562600"/>
            <a:ext cx="2189684" cy="923330"/>
          </a:xfrm>
          <a:prstGeom prst="rect">
            <a:avLst/>
          </a:prstGeom>
          <a:noFill/>
        </p:spPr>
        <p:txBody>
          <a:bodyPr wrap="none" rtlCol="0">
            <a:spAutoFit/>
          </a:bodyPr>
          <a:lstStyle/>
          <a:p>
            <a:r>
              <a:rPr lang="en-US" dirty="0"/>
              <a:t>greetings</a:t>
            </a:r>
          </a:p>
          <a:p>
            <a:r>
              <a:rPr lang="en-US" dirty="0"/>
              <a:t>terms of endearment</a:t>
            </a:r>
          </a:p>
          <a:p>
            <a:r>
              <a:rPr lang="en-US" dirty="0"/>
              <a:t>coordination</a:t>
            </a:r>
          </a:p>
        </p:txBody>
      </p:sp>
      <p:pic>
        <p:nvPicPr>
          <p:cNvPr id="6" name="Picture 5"/>
          <p:cNvPicPr>
            <a:picLocks noChangeAspect="1"/>
          </p:cNvPicPr>
          <p:nvPr/>
        </p:nvPicPr>
        <p:blipFill rotWithShape="1">
          <a:blip r:embed="rId4"/>
          <a:srcRect r="54961"/>
          <a:stretch/>
        </p:blipFill>
        <p:spPr>
          <a:xfrm>
            <a:off x="3048000" y="2286000"/>
            <a:ext cx="2869031" cy="3048000"/>
          </a:xfrm>
          <a:prstGeom prst="rect">
            <a:avLst/>
          </a:prstGeom>
          <a:ln>
            <a:solidFill>
              <a:schemeClr val="tx1"/>
            </a:solidFill>
          </a:ln>
        </p:spPr>
      </p:pic>
      <p:sp>
        <p:nvSpPr>
          <p:cNvPr id="7" name="TextBox 6"/>
          <p:cNvSpPr txBox="1"/>
          <p:nvPr/>
        </p:nvSpPr>
        <p:spPr>
          <a:xfrm>
            <a:off x="3962400" y="5486400"/>
            <a:ext cx="813043" cy="923330"/>
          </a:xfrm>
          <a:prstGeom prst="rect">
            <a:avLst/>
          </a:prstGeom>
          <a:noFill/>
        </p:spPr>
        <p:txBody>
          <a:bodyPr wrap="none" rtlCol="0">
            <a:spAutoFit/>
          </a:bodyPr>
          <a:lstStyle/>
          <a:p>
            <a:r>
              <a:rPr lang="en-US" dirty="0"/>
              <a:t>stories</a:t>
            </a:r>
          </a:p>
          <a:p>
            <a:r>
              <a:rPr lang="en-US" dirty="0"/>
              <a:t>funny</a:t>
            </a:r>
          </a:p>
          <a:p>
            <a:r>
              <a:rPr lang="en-US" dirty="0"/>
              <a:t>tasks</a:t>
            </a:r>
          </a:p>
        </p:txBody>
      </p:sp>
    </p:spTree>
    <p:extLst>
      <p:ext uri="{BB962C8B-B14F-4D97-AF65-F5344CB8AC3E}">
        <p14:creationId xmlns:p14="http://schemas.microsoft.com/office/powerpoint/2010/main" val="25805404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xmlns:p14="http://schemas.microsoft.com/office/powerpoint/2010/mai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reasons for other </a:t>
            </a:r>
            <a:r>
              <a:rPr lang="en-US" b="1"/>
              <a:t>technology usage</a:t>
            </a:r>
            <a:endParaRPr lang="en-US" b="1" dirty="0"/>
          </a:p>
        </p:txBody>
      </p:sp>
      <p:sp>
        <p:nvSpPr>
          <p:cNvPr id="3" name="Content Placeholder 2"/>
          <p:cNvSpPr>
            <a:spLocks noGrp="1"/>
          </p:cNvSpPr>
          <p:nvPr>
            <p:ph idx="1"/>
          </p:nvPr>
        </p:nvSpPr>
        <p:spPr/>
        <p:txBody>
          <a:bodyPr/>
          <a:lstStyle/>
          <a:p>
            <a:endParaRPr lang="en-US" b="1" dirty="0"/>
          </a:p>
        </p:txBody>
      </p:sp>
      <p:pic>
        <p:nvPicPr>
          <p:cNvPr id="4" name="Picture 3"/>
          <p:cNvPicPr>
            <a:picLocks noChangeAspect="1"/>
          </p:cNvPicPr>
          <p:nvPr/>
        </p:nvPicPr>
        <p:blipFill rotWithShape="1">
          <a:blip r:embed="rId3"/>
          <a:srcRect l="48310" r="9004"/>
          <a:stretch/>
        </p:blipFill>
        <p:spPr>
          <a:xfrm>
            <a:off x="304799" y="2286000"/>
            <a:ext cx="2386995" cy="2743200"/>
          </a:xfrm>
          <a:prstGeom prst="rect">
            <a:avLst/>
          </a:prstGeom>
        </p:spPr>
      </p:pic>
      <p:sp>
        <p:nvSpPr>
          <p:cNvPr id="5" name="TextBox 4"/>
          <p:cNvSpPr txBox="1"/>
          <p:nvPr/>
        </p:nvSpPr>
        <p:spPr>
          <a:xfrm>
            <a:off x="457200" y="5562600"/>
            <a:ext cx="2189684" cy="923330"/>
          </a:xfrm>
          <a:prstGeom prst="rect">
            <a:avLst/>
          </a:prstGeom>
          <a:noFill/>
        </p:spPr>
        <p:txBody>
          <a:bodyPr wrap="none" rtlCol="0">
            <a:spAutoFit/>
          </a:bodyPr>
          <a:lstStyle/>
          <a:p>
            <a:r>
              <a:rPr lang="en-US" dirty="0"/>
              <a:t>greetings</a:t>
            </a:r>
          </a:p>
          <a:p>
            <a:r>
              <a:rPr lang="en-US" dirty="0"/>
              <a:t>terms of endearment</a:t>
            </a:r>
          </a:p>
          <a:p>
            <a:r>
              <a:rPr lang="en-US" dirty="0"/>
              <a:t>coordination</a:t>
            </a:r>
          </a:p>
        </p:txBody>
      </p:sp>
      <p:pic>
        <p:nvPicPr>
          <p:cNvPr id="6" name="Picture 5"/>
          <p:cNvPicPr>
            <a:picLocks noChangeAspect="1"/>
          </p:cNvPicPr>
          <p:nvPr/>
        </p:nvPicPr>
        <p:blipFill rotWithShape="1">
          <a:blip r:embed="rId4"/>
          <a:srcRect r="54961"/>
          <a:stretch/>
        </p:blipFill>
        <p:spPr>
          <a:xfrm>
            <a:off x="3048000" y="2286000"/>
            <a:ext cx="2869031" cy="3048000"/>
          </a:xfrm>
          <a:prstGeom prst="rect">
            <a:avLst/>
          </a:prstGeom>
          <a:ln>
            <a:solidFill>
              <a:schemeClr val="tx1"/>
            </a:solidFill>
          </a:ln>
        </p:spPr>
      </p:pic>
      <p:sp>
        <p:nvSpPr>
          <p:cNvPr id="7" name="TextBox 6"/>
          <p:cNvSpPr txBox="1"/>
          <p:nvPr/>
        </p:nvSpPr>
        <p:spPr>
          <a:xfrm>
            <a:off x="3962400" y="5486400"/>
            <a:ext cx="813043" cy="923330"/>
          </a:xfrm>
          <a:prstGeom prst="rect">
            <a:avLst/>
          </a:prstGeom>
          <a:noFill/>
        </p:spPr>
        <p:txBody>
          <a:bodyPr wrap="none" rtlCol="0">
            <a:spAutoFit/>
          </a:bodyPr>
          <a:lstStyle/>
          <a:p>
            <a:r>
              <a:rPr lang="en-US" dirty="0"/>
              <a:t>stories</a:t>
            </a:r>
          </a:p>
          <a:p>
            <a:r>
              <a:rPr lang="en-US" dirty="0"/>
              <a:t>funny</a:t>
            </a:r>
          </a:p>
          <a:p>
            <a:r>
              <a:rPr lang="en-US" dirty="0"/>
              <a:t>tasks</a:t>
            </a:r>
          </a:p>
        </p:txBody>
      </p:sp>
      <p:pic>
        <p:nvPicPr>
          <p:cNvPr id="8" name="Picture 7"/>
          <p:cNvPicPr>
            <a:picLocks noChangeAspect="1"/>
          </p:cNvPicPr>
          <p:nvPr/>
        </p:nvPicPr>
        <p:blipFill rotWithShape="1">
          <a:blip r:embed="rId5"/>
          <a:srcRect r="25413"/>
          <a:stretch/>
        </p:blipFill>
        <p:spPr>
          <a:xfrm>
            <a:off x="6248400" y="2514600"/>
            <a:ext cx="2553487" cy="2272574"/>
          </a:xfrm>
          <a:prstGeom prst="rect">
            <a:avLst/>
          </a:prstGeom>
          <a:ln>
            <a:solidFill>
              <a:schemeClr val="tx1"/>
            </a:solidFill>
          </a:ln>
        </p:spPr>
      </p:pic>
      <p:sp>
        <p:nvSpPr>
          <p:cNvPr id="9" name="TextBox 8"/>
          <p:cNvSpPr txBox="1"/>
          <p:nvPr/>
        </p:nvSpPr>
        <p:spPr>
          <a:xfrm>
            <a:off x="6705600" y="5486400"/>
            <a:ext cx="2012052" cy="369332"/>
          </a:xfrm>
          <a:prstGeom prst="rect">
            <a:avLst/>
          </a:prstGeom>
          <a:noFill/>
        </p:spPr>
        <p:txBody>
          <a:bodyPr wrap="none" rtlCol="0">
            <a:spAutoFit/>
          </a:bodyPr>
          <a:lstStyle/>
          <a:p>
            <a:r>
              <a:rPr lang="en-US" dirty="0"/>
              <a:t>deep conversations</a:t>
            </a:r>
          </a:p>
        </p:txBody>
      </p:sp>
    </p:spTree>
    <p:extLst>
      <p:ext uri="{BB962C8B-B14F-4D97-AF65-F5344CB8AC3E}">
        <p14:creationId xmlns:p14="http://schemas.microsoft.com/office/powerpoint/2010/main" val="37301407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xmlns:p14="http://schemas.microsoft.com/office/powerpoint/2010/mai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1143000"/>
          </a:xfrm>
        </p:spPr>
        <p:txBody>
          <a:bodyPr/>
          <a:lstStyle/>
          <a:p>
            <a:r>
              <a:rPr lang="en-US" b="1" dirty="0"/>
              <a:t>seeing for emotional closeness</a:t>
            </a:r>
            <a:endParaRPr lang="en-US" dirty="0"/>
          </a:p>
        </p:txBody>
      </p:sp>
      <p:pic>
        <p:nvPicPr>
          <p:cNvPr id="3" name="Picture 2"/>
          <p:cNvPicPr>
            <a:picLocks noChangeAspect="1"/>
          </p:cNvPicPr>
          <p:nvPr/>
        </p:nvPicPr>
        <p:blipFill>
          <a:blip r:embed="rId2"/>
          <a:stretch>
            <a:fillRect/>
          </a:stretch>
        </p:blipFill>
        <p:spPr>
          <a:xfrm>
            <a:off x="685800" y="1143000"/>
            <a:ext cx="3048000" cy="5080000"/>
          </a:xfrm>
          <a:prstGeom prst="rect">
            <a:avLst/>
          </a:prstGeom>
        </p:spPr>
      </p:pic>
      <p:sp>
        <p:nvSpPr>
          <p:cNvPr id="6" name="TextBox 5"/>
          <p:cNvSpPr txBox="1"/>
          <p:nvPr/>
        </p:nvSpPr>
        <p:spPr>
          <a:xfrm>
            <a:off x="1143000" y="1143000"/>
            <a:ext cx="2057400" cy="369332"/>
          </a:xfrm>
          <a:prstGeom prst="rect">
            <a:avLst/>
          </a:prstGeom>
          <a:noFill/>
        </p:spPr>
        <p:txBody>
          <a:bodyPr wrap="square" rtlCol="0">
            <a:spAutoFit/>
          </a:bodyPr>
          <a:lstStyle/>
          <a:p>
            <a:pPr algn="r"/>
            <a:r>
              <a:rPr lang="en-US" dirty="0" err="1">
                <a:solidFill>
                  <a:schemeClr val="bg1">
                    <a:lumMod val="75000"/>
                  </a:schemeClr>
                </a:solidFill>
              </a:rPr>
              <a:t>googleblog.com</a:t>
            </a:r>
            <a:endParaRPr lang="en-US" dirty="0">
              <a:solidFill>
                <a:schemeClr val="bg1">
                  <a:lumMod val="75000"/>
                </a:schemeClr>
              </a:solidFill>
            </a:endParaRPr>
          </a:p>
        </p:txBody>
      </p:sp>
      <p:sp>
        <p:nvSpPr>
          <p:cNvPr id="5" name="Content Placeholder 2"/>
          <p:cNvSpPr>
            <a:spLocks noGrp="1"/>
          </p:cNvSpPr>
          <p:nvPr>
            <p:ph idx="1"/>
          </p:nvPr>
        </p:nvSpPr>
        <p:spPr>
          <a:xfrm>
            <a:off x="4419600" y="1600200"/>
            <a:ext cx="4191000" cy="3230563"/>
          </a:xfrm>
        </p:spPr>
        <p:txBody>
          <a:bodyPr>
            <a:normAutofit/>
          </a:bodyPr>
          <a:lstStyle/>
          <a:p>
            <a:r>
              <a:rPr lang="en-US" sz="2800" i="1" dirty="0"/>
              <a:t>"…she can see that I’m smiling, she can see that I’m being supportive, she can see that I’m not frowning or being angry at her…"</a:t>
            </a:r>
            <a:endParaRPr lang="en-US" dirty="0"/>
          </a:p>
        </p:txBody>
      </p:sp>
    </p:spTree>
    <p:extLst>
      <p:ext uri="{BB962C8B-B14F-4D97-AF65-F5344CB8AC3E}">
        <p14:creationId xmlns:p14="http://schemas.microsoft.com/office/powerpoint/2010/main" val="2065237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dissolve">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1143000"/>
          </a:xfrm>
        </p:spPr>
        <p:txBody>
          <a:bodyPr/>
          <a:lstStyle/>
          <a:p>
            <a:r>
              <a:rPr lang="en-US" b="1" dirty="0"/>
              <a:t>seeing for emotional closeness</a:t>
            </a:r>
            <a:endParaRPr lang="en-US" dirty="0"/>
          </a:p>
        </p:txBody>
      </p:sp>
      <p:pic>
        <p:nvPicPr>
          <p:cNvPr id="3" name="Picture 2"/>
          <p:cNvPicPr>
            <a:picLocks noChangeAspect="1"/>
          </p:cNvPicPr>
          <p:nvPr/>
        </p:nvPicPr>
        <p:blipFill>
          <a:blip r:embed="rId2"/>
          <a:stretch>
            <a:fillRect/>
          </a:stretch>
        </p:blipFill>
        <p:spPr>
          <a:xfrm>
            <a:off x="685800" y="1143000"/>
            <a:ext cx="3048000" cy="5080000"/>
          </a:xfrm>
          <a:prstGeom prst="rect">
            <a:avLst/>
          </a:prstGeom>
        </p:spPr>
      </p:pic>
      <p:sp>
        <p:nvSpPr>
          <p:cNvPr id="6" name="TextBox 5"/>
          <p:cNvSpPr txBox="1"/>
          <p:nvPr/>
        </p:nvSpPr>
        <p:spPr>
          <a:xfrm>
            <a:off x="1143000" y="1143000"/>
            <a:ext cx="2057400" cy="369332"/>
          </a:xfrm>
          <a:prstGeom prst="rect">
            <a:avLst/>
          </a:prstGeom>
          <a:noFill/>
        </p:spPr>
        <p:txBody>
          <a:bodyPr wrap="square" rtlCol="0">
            <a:spAutoFit/>
          </a:bodyPr>
          <a:lstStyle/>
          <a:p>
            <a:pPr algn="r"/>
            <a:r>
              <a:rPr lang="en-US" dirty="0" err="1">
                <a:solidFill>
                  <a:schemeClr val="bg1">
                    <a:lumMod val="75000"/>
                  </a:schemeClr>
                </a:solidFill>
              </a:rPr>
              <a:t>googleblog.com</a:t>
            </a:r>
            <a:endParaRPr lang="en-US" dirty="0">
              <a:solidFill>
                <a:schemeClr val="bg1">
                  <a:lumMod val="75000"/>
                </a:schemeClr>
              </a:solidFill>
            </a:endParaRPr>
          </a:p>
        </p:txBody>
      </p:sp>
      <p:sp>
        <p:nvSpPr>
          <p:cNvPr id="5" name="Content Placeholder 2"/>
          <p:cNvSpPr>
            <a:spLocks noGrp="1"/>
          </p:cNvSpPr>
          <p:nvPr>
            <p:ph idx="1"/>
          </p:nvPr>
        </p:nvSpPr>
        <p:spPr>
          <a:xfrm>
            <a:off x="4419600" y="1600200"/>
            <a:ext cx="4191000" cy="3230563"/>
          </a:xfrm>
        </p:spPr>
        <p:txBody>
          <a:bodyPr>
            <a:normAutofit lnSpcReduction="10000"/>
          </a:bodyPr>
          <a:lstStyle/>
          <a:p>
            <a:r>
              <a:rPr lang="en-US" sz="2800" i="1" dirty="0"/>
              <a:t>“I could not stand not seeing my husband, I mean, I needed him, I needed to see him, and actually everyday we also talk by our cell phone but it’s not enough for us.  I need to see his face.”</a:t>
            </a:r>
            <a:r>
              <a:rPr lang="en-US" dirty="0"/>
              <a:t>  </a:t>
            </a:r>
          </a:p>
        </p:txBody>
      </p:sp>
    </p:spTree>
    <p:extLst>
      <p:ext uri="{BB962C8B-B14F-4D97-AF65-F5344CB8AC3E}">
        <p14:creationId xmlns:p14="http://schemas.microsoft.com/office/powerpoint/2010/main" val="12440193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dissolve">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1143000"/>
          </a:xfrm>
        </p:spPr>
        <p:txBody>
          <a:bodyPr/>
          <a:lstStyle/>
          <a:p>
            <a:r>
              <a:rPr lang="en-US" b="1" dirty="0"/>
              <a:t>seeing for emotional closeness</a:t>
            </a:r>
            <a:endParaRPr lang="en-US" dirty="0"/>
          </a:p>
        </p:txBody>
      </p:sp>
      <p:pic>
        <p:nvPicPr>
          <p:cNvPr id="3" name="Picture 2"/>
          <p:cNvPicPr>
            <a:picLocks noChangeAspect="1"/>
          </p:cNvPicPr>
          <p:nvPr/>
        </p:nvPicPr>
        <p:blipFill>
          <a:blip r:embed="rId3"/>
          <a:stretch>
            <a:fillRect/>
          </a:stretch>
        </p:blipFill>
        <p:spPr>
          <a:xfrm>
            <a:off x="685800" y="1143000"/>
            <a:ext cx="3048000" cy="5080000"/>
          </a:xfrm>
          <a:prstGeom prst="rect">
            <a:avLst/>
          </a:prstGeom>
        </p:spPr>
      </p:pic>
      <p:sp>
        <p:nvSpPr>
          <p:cNvPr id="6" name="TextBox 5"/>
          <p:cNvSpPr txBox="1"/>
          <p:nvPr/>
        </p:nvSpPr>
        <p:spPr>
          <a:xfrm>
            <a:off x="1143000" y="1143000"/>
            <a:ext cx="2057400" cy="369332"/>
          </a:xfrm>
          <a:prstGeom prst="rect">
            <a:avLst/>
          </a:prstGeom>
          <a:noFill/>
        </p:spPr>
        <p:txBody>
          <a:bodyPr wrap="square" rtlCol="0">
            <a:spAutoFit/>
          </a:bodyPr>
          <a:lstStyle/>
          <a:p>
            <a:pPr algn="r"/>
            <a:r>
              <a:rPr lang="en-US" dirty="0" err="1">
                <a:solidFill>
                  <a:schemeClr val="bg1">
                    <a:lumMod val="75000"/>
                  </a:schemeClr>
                </a:solidFill>
              </a:rPr>
              <a:t>googleblog.com</a:t>
            </a:r>
            <a:endParaRPr lang="en-US" dirty="0">
              <a:solidFill>
                <a:schemeClr val="bg1">
                  <a:lumMod val="75000"/>
                </a:schemeClr>
              </a:solidFill>
            </a:endParaRPr>
          </a:p>
        </p:txBody>
      </p:sp>
      <p:sp>
        <p:nvSpPr>
          <p:cNvPr id="5" name="Content Placeholder 2"/>
          <p:cNvSpPr>
            <a:spLocks noGrp="1"/>
          </p:cNvSpPr>
          <p:nvPr>
            <p:ph idx="1"/>
          </p:nvPr>
        </p:nvSpPr>
        <p:spPr>
          <a:xfrm>
            <a:off x="4419600" y="1600200"/>
            <a:ext cx="4191000" cy="3230563"/>
          </a:xfrm>
        </p:spPr>
        <p:txBody>
          <a:bodyPr>
            <a:normAutofit/>
          </a:bodyPr>
          <a:lstStyle/>
          <a:p>
            <a:r>
              <a:rPr lang="en-US" sz="2800" i="1" dirty="0"/>
              <a:t>“its just that if you see someone you feel its real … you see their reaction instantly.  With audio, it’s harder to get the same information of how someone feels.”</a:t>
            </a:r>
            <a:endParaRPr lang="en-US" sz="2800" dirty="0"/>
          </a:p>
        </p:txBody>
      </p:sp>
    </p:spTree>
    <p:extLst>
      <p:ext uri="{BB962C8B-B14F-4D97-AF65-F5344CB8AC3E}">
        <p14:creationId xmlns:p14="http://schemas.microsoft.com/office/powerpoint/2010/main" val="33120864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dissolve">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day-to-day shared living</a:t>
            </a:r>
          </a:p>
        </p:txBody>
      </p:sp>
    </p:spTree>
    <p:extLst>
      <p:ext uri="{BB962C8B-B14F-4D97-AF65-F5344CB8AC3E}">
        <p14:creationId xmlns:p14="http://schemas.microsoft.com/office/powerpoint/2010/main" val="17328502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xmlns:p14="http://schemas.microsoft.com/office/powerpoint/2010/mai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1143000"/>
          </a:xfrm>
        </p:spPr>
        <p:txBody>
          <a:bodyPr/>
          <a:lstStyle/>
          <a:p>
            <a:r>
              <a:rPr lang="en-US" b="1" dirty="0"/>
              <a:t>parallel activities</a:t>
            </a:r>
            <a:endParaRPr lang="en-US" dirty="0"/>
          </a:p>
        </p:txBody>
      </p:sp>
      <p:sp>
        <p:nvSpPr>
          <p:cNvPr id="4" name="Rectangle 3"/>
          <p:cNvSpPr/>
          <p:nvPr/>
        </p:nvSpPr>
        <p:spPr>
          <a:xfrm>
            <a:off x="4953000" y="1676400"/>
            <a:ext cx="3581400" cy="3785652"/>
          </a:xfrm>
          <a:prstGeom prst="rect">
            <a:avLst/>
          </a:prstGeom>
        </p:spPr>
        <p:txBody>
          <a:bodyPr wrap="square">
            <a:spAutoFit/>
          </a:bodyPr>
          <a:lstStyle/>
          <a:p>
            <a:r>
              <a:rPr lang="en-US" sz="2400" dirty="0"/>
              <a:t>“</a:t>
            </a:r>
            <a:r>
              <a:rPr lang="en-US" sz="2400" i="1" dirty="0"/>
              <a:t>We use video as a method to simulate shared living.  Even if we aren’t talking, the video channel is open.  In fact, even when open it is on mute most of the time … We do things we would normally do if we were together and can see one another doing it.”</a:t>
            </a:r>
            <a:endParaRPr lang="en-US" sz="2400" dirty="0"/>
          </a:p>
        </p:txBody>
      </p:sp>
      <p:pic>
        <p:nvPicPr>
          <p:cNvPr id="11" name="Picture 10"/>
          <p:cNvPicPr>
            <a:picLocks noChangeAspect="1"/>
          </p:cNvPicPr>
          <p:nvPr/>
        </p:nvPicPr>
        <p:blipFill>
          <a:blip r:embed="rId2"/>
          <a:stretch>
            <a:fillRect/>
          </a:stretch>
        </p:blipFill>
        <p:spPr>
          <a:xfrm>
            <a:off x="0" y="1143000"/>
            <a:ext cx="4439355" cy="5943600"/>
          </a:xfrm>
          <a:prstGeom prst="rect">
            <a:avLst/>
          </a:prstGeom>
        </p:spPr>
      </p:pic>
    </p:spTree>
    <p:extLst>
      <p:ext uri="{BB962C8B-B14F-4D97-AF65-F5344CB8AC3E}">
        <p14:creationId xmlns:p14="http://schemas.microsoft.com/office/powerpoint/2010/main" val="31625941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brightnessContrast contrast="-40000"/>
                    </a14:imgEffect>
                  </a14:imgLayer>
                </a14:imgProps>
              </a:ext>
            </a:extLst>
          </a:blip>
          <a:stretch>
            <a:fillRect/>
          </a:stretch>
        </p:blipFill>
        <p:spPr>
          <a:xfrm>
            <a:off x="-37785" y="1"/>
            <a:ext cx="9181785" cy="6858000"/>
          </a:xfrm>
          <a:prstGeom prst="rect">
            <a:avLst/>
          </a:prstGeom>
        </p:spPr>
      </p:pic>
    </p:spTree>
    <p:extLst>
      <p:ext uri="{BB962C8B-B14F-4D97-AF65-F5344CB8AC3E}">
        <p14:creationId xmlns:p14="http://schemas.microsoft.com/office/powerpoint/2010/main" val="266883594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xmlns:p14="http://schemas.microsoft.com/office/powerpoint/2010/mai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34783" y="-76200"/>
            <a:ext cx="9283805" cy="6934200"/>
          </a:xfrm>
          <a:prstGeom prst="rect">
            <a:avLst/>
          </a:prstGeom>
        </p:spPr>
      </p:pic>
    </p:spTree>
    <p:extLst>
      <p:ext uri="{BB962C8B-B14F-4D97-AF65-F5344CB8AC3E}">
        <p14:creationId xmlns:p14="http://schemas.microsoft.com/office/powerpoint/2010/main" val="33857605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xmlns:p14="http://schemas.microsoft.com/office/powerpoint/2010/mai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ideal</a:t>
            </a:r>
          </a:p>
        </p:txBody>
      </p:sp>
      <p:pic>
        <p:nvPicPr>
          <p:cNvPr id="5" name="Picture 4"/>
          <p:cNvPicPr>
            <a:picLocks noChangeAspect="1"/>
          </p:cNvPicPr>
          <p:nvPr/>
        </p:nvPicPr>
        <p:blipFill>
          <a:blip r:embed="rId2"/>
          <a:stretch>
            <a:fillRect/>
          </a:stretch>
        </p:blipFill>
        <p:spPr>
          <a:xfrm>
            <a:off x="685800" y="2286000"/>
            <a:ext cx="4165600" cy="3124200"/>
          </a:xfrm>
          <a:prstGeom prst="rect">
            <a:avLst/>
          </a:prstGeom>
        </p:spPr>
      </p:pic>
      <p:pic>
        <p:nvPicPr>
          <p:cNvPr id="6" name="Picture 5"/>
          <p:cNvPicPr>
            <a:picLocks noChangeAspect="1"/>
          </p:cNvPicPr>
          <p:nvPr/>
        </p:nvPicPr>
        <p:blipFill>
          <a:blip r:embed="rId3"/>
          <a:stretch>
            <a:fillRect/>
          </a:stretch>
        </p:blipFill>
        <p:spPr>
          <a:xfrm>
            <a:off x="5105400" y="2362200"/>
            <a:ext cx="3907366" cy="2705100"/>
          </a:xfrm>
          <a:prstGeom prst="rect">
            <a:avLst/>
          </a:prstGeom>
          <a:ln>
            <a:noFill/>
          </a:ln>
          <a:effectLst>
            <a:softEdge rad="112500"/>
          </a:effectLst>
        </p:spPr>
      </p:pic>
    </p:spTree>
    <p:extLst>
      <p:ext uri="{BB962C8B-B14F-4D97-AF65-F5344CB8AC3E}">
        <p14:creationId xmlns:p14="http://schemas.microsoft.com/office/powerpoint/2010/main" val="1239798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xmlns:p14="http://schemas.microsoft.com/office/powerpoint/2010/mai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a:t>
            </a:r>
            <a:r>
              <a:rPr lang="en-US" b="1" dirty="0"/>
              <a:t>reality: </a:t>
            </a:r>
            <a:r>
              <a:rPr lang="en-US" dirty="0"/>
              <a:t>mobility and location issues</a:t>
            </a:r>
          </a:p>
        </p:txBody>
      </p:sp>
      <p:pic>
        <p:nvPicPr>
          <p:cNvPr id="3" name="Picture 2"/>
          <p:cNvPicPr>
            <a:picLocks noChangeAspect="1"/>
          </p:cNvPicPr>
          <p:nvPr/>
        </p:nvPicPr>
        <p:blipFill>
          <a:blip r:embed="rId3"/>
          <a:stretch>
            <a:fillRect/>
          </a:stretch>
        </p:blipFill>
        <p:spPr>
          <a:xfrm>
            <a:off x="381000" y="2438400"/>
            <a:ext cx="4572000" cy="3429000"/>
          </a:xfrm>
          <a:prstGeom prst="rect">
            <a:avLst/>
          </a:prstGeom>
          <a:ln>
            <a:noFill/>
          </a:ln>
          <a:effectLst>
            <a:softEdge rad="112500"/>
          </a:effectLst>
        </p:spPr>
      </p:pic>
      <p:pic>
        <p:nvPicPr>
          <p:cNvPr id="4" name="Picture 3"/>
          <p:cNvPicPr>
            <a:picLocks noChangeAspect="1"/>
          </p:cNvPicPr>
          <p:nvPr/>
        </p:nvPicPr>
        <p:blipFill rotWithShape="1">
          <a:blip r:embed="rId4"/>
          <a:srcRect l="42742" t="16125" r="8770" b="45560"/>
          <a:stretch/>
        </p:blipFill>
        <p:spPr>
          <a:xfrm>
            <a:off x="5257800" y="2438400"/>
            <a:ext cx="3599604" cy="2133311"/>
          </a:xfrm>
          <a:prstGeom prst="rect">
            <a:avLst/>
          </a:prstGeom>
          <a:ln>
            <a:noFill/>
          </a:ln>
          <a:effectLst>
            <a:softEdge rad="112500"/>
          </a:effectLst>
        </p:spPr>
      </p:pic>
    </p:spTree>
    <p:extLst>
      <p:ext uri="{BB962C8B-B14F-4D97-AF65-F5344CB8AC3E}">
        <p14:creationId xmlns:p14="http://schemas.microsoft.com/office/powerpoint/2010/main" val="20487033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xmlns:p14="http://schemas.microsoft.com/office/powerpoint/2010/mai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1143000"/>
          </a:xfrm>
        </p:spPr>
        <p:txBody>
          <a:bodyPr/>
          <a:lstStyle/>
          <a:p>
            <a:r>
              <a:rPr lang="en-US" b="1" dirty="0"/>
              <a:t>parallel activities</a:t>
            </a:r>
            <a:endParaRPr lang="en-US" dirty="0"/>
          </a:p>
        </p:txBody>
      </p:sp>
      <p:sp>
        <p:nvSpPr>
          <p:cNvPr id="4" name="Rectangle 3"/>
          <p:cNvSpPr/>
          <p:nvPr/>
        </p:nvSpPr>
        <p:spPr>
          <a:xfrm>
            <a:off x="5105400" y="1219200"/>
            <a:ext cx="3581400" cy="4893647"/>
          </a:xfrm>
          <a:prstGeom prst="rect">
            <a:avLst/>
          </a:prstGeom>
        </p:spPr>
        <p:txBody>
          <a:bodyPr wrap="square">
            <a:spAutoFit/>
          </a:bodyPr>
          <a:lstStyle/>
          <a:p>
            <a:r>
              <a:rPr lang="en-US" sz="2400" i="1" dirty="0"/>
              <a:t>“At home, a lot of times at night, he likes to put on his </a:t>
            </a:r>
            <a:r>
              <a:rPr lang="en-US" sz="2400" i="1" dirty="0" err="1"/>
              <a:t>pjs</a:t>
            </a:r>
            <a:r>
              <a:rPr lang="en-US" sz="2400" i="1" dirty="0"/>
              <a:t> and turn out all the lights and sit there with a snack and, you know, watch TV.  So sometimes it’s hard to see him but other than that, as long as you can see the form of somebody that’s a nice thing. I think it’s just the comfort of knowing that they’re there.”</a:t>
            </a:r>
          </a:p>
        </p:txBody>
      </p:sp>
      <p:pic>
        <p:nvPicPr>
          <p:cNvPr id="5" name="Picture 4"/>
          <p:cNvPicPr>
            <a:picLocks noChangeAspect="1"/>
          </p:cNvPicPr>
          <p:nvPr/>
        </p:nvPicPr>
        <p:blipFill rotWithShape="1">
          <a:blip r:embed="rId2"/>
          <a:srcRect l="29496" t="-393" r="10930" b="1356"/>
          <a:stretch/>
        </p:blipFill>
        <p:spPr>
          <a:xfrm>
            <a:off x="0" y="1065903"/>
            <a:ext cx="4692912" cy="5790546"/>
          </a:xfrm>
          <a:prstGeom prst="rect">
            <a:avLst/>
          </a:prstGeom>
        </p:spPr>
      </p:pic>
    </p:spTree>
    <p:extLst>
      <p:ext uri="{BB962C8B-B14F-4D97-AF65-F5344CB8AC3E}">
        <p14:creationId xmlns:p14="http://schemas.microsoft.com/office/powerpoint/2010/main" val="26556997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periodic conversation</a:t>
            </a:r>
          </a:p>
        </p:txBody>
      </p:sp>
      <p:sp>
        <p:nvSpPr>
          <p:cNvPr id="3" name="Content Placeholder 2"/>
          <p:cNvSpPr>
            <a:spLocks noGrp="1"/>
          </p:cNvSpPr>
          <p:nvPr>
            <p:ph idx="1"/>
          </p:nvPr>
        </p:nvSpPr>
        <p:spPr/>
        <p:txBody>
          <a:bodyPr>
            <a:normAutofit lnSpcReduction="10000"/>
          </a:bodyPr>
          <a:lstStyle/>
          <a:p>
            <a:r>
              <a:rPr lang="en-US" i="1" dirty="0"/>
              <a:t>“I would sometimes be reading or something while we’d be on video … we’d just have [Skype] open, and sometimes we’d not really say anything for like 15 minutes, 20 minutes you know but I’d be able to talk to her.  So it was </a:t>
            </a:r>
            <a:r>
              <a:rPr lang="en-US" i="1" dirty="0" err="1"/>
              <a:t>kinda</a:t>
            </a:r>
            <a:r>
              <a:rPr lang="en-US" i="1" dirty="0"/>
              <a:t> like being in the same room as her but not necessarily interacting actively.”</a:t>
            </a:r>
          </a:p>
        </p:txBody>
      </p:sp>
    </p:spTree>
    <p:extLst>
      <p:ext uri="{BB962C8B-B14F-4D97-AF65-F5344CB8AC3E}">
        <p14:creationId xmlns:p14="http://schemas.microsoft.com/office/powerpoint/2010/main" val="6157891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xmlns:p14="http://schemas.microsoft.com/office/powerpoint/2010/mai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r="40786"/>
          <a:stretch/>
        </p:blipFill>
        <p:spPr>
          <a:xfrm>
            <a:off x="533401" y="1524000"/>
            <a:ext cx="3664944" cy="4127500"/>
          </a:xfrm>
          <a:prstGeom prst="rect">
            <a:avLst/>
          </a:prstGeom>
        </p:spPr>
      </p:pic>
      <p:sp>
        <p:nvSpPr>
          <p:cNvPr id="2" name="Title 1"/>
          <p:cNvSpPr>
            <a:spLocks noGrp="1"/>
          </p:cNvSpPr>
          <p:nvPr>
            <p:ph type="title"/>
          </p:nvPr>
        </p:nvSpPr>
        <p:spPr>
          <a:xfrm>
            <a:off x="381000" y="0"/>
            <a:ext cx="8229600" cy="1143000"/>
          </a:xfrm>
        </p:spPr>
        <p:txBody>
          <a:bodyPr/>
          <a:lstStyle/>
          <a:p>
            <a:r>
              <a:rPr lang="en-US" b="1" dirty="0"/>
              <a:t>shared activities</a:t>
            </a:r>
            <a:endParaRPr lang="en-US" dirty="0"/>
          </a:p>
        </p:txBody>
      </p:sp>
      <p:sp>
        <p:nvSpPr>
          <p:cNvPr id="7" name="TextBox 6"/>
          <p:cNvSpPr txBox="1"/>
          <p:nvPr/>
        </p:nvSpPr>
        <p:spPr>
          <a:xfrm>
            <a:off x="5334000" y="4800600"/>
            <a:ext cx="1749886" cy="369332"/>
          </a:xfrm>
          <a:prstGeom prst="rect">
            <a:avLst/>
          </a:prstGeom>
          <a:noFill/>
        </p:spPr>
        <p:txBody>
          <a:bodyPr wrap="none" rtlCol="0">
            <a:spAutoFit/>
          </a:bodyPr>
          <a:lstStyle/>
          <a:p>
            <a:r>
              <a:rPr lang="en-US" dirty="0" err="1">
                <a:solidFill>
                  <a:schemeClr val="bg1">
                    <a:lumMod val="75000"/>
                  </a:schemeClr>
                </a:solidFill>
              </a:rPr>
              <a:t>antheaanka.com</a:t>
            </a:r>
            <a:endParaRPr lang="en-US" dirty="0">
              <a:solidFill>
                <a:schemeClr val="bg1">
                  <a:lumMod val="75000"/>
                </a:schemeClr>
              </a:solidFill>
            </a:endParaRPr>
          </a:p>
        </p:txBody>
      </p:sp>
      <p:pic>
        <p:nvPicPr>
          <p:cNvPr id="8" name="Picture 7"/>
          <p:cNvPicPr>
            <a:picLocks noChangeAspect="1"/>
          </p:cNvPicPr>
          <p:nvPr/>
        </p:nvPicPr>
        <p:blipFill rotWithShape="1">
          <a:blip r:embed="rId3"/>
          <a:srcRect l="21781" t="-393" r="3743" b="1356"/>
          <a:stretch/>
        </p:blipFill>
        <p:spPr>
          <a:xfrm>
            <a:off x="4514637" y="1507329"/>
            <a:ext cx="4185843" cy="4131471"/>
          </a:xfrm>
          <a:prstGeom prst="rect">
            <a:avLst/>
          </a:prstGeom>
        </p:spPr>
      </p:pic>
      <p:sp>
        <p:nvSpPr>
          <p:cNvPr id="5" name="TextBox 4"/>
          <p:cNvSpPr txBox="1"/>
          <p:nvPr/>
        </p:nvSpPr>
        <p:spPr>
          <a:xfrm>
            <a:off x="7391400" y="5181600"/>
            <a:ext cx="1284501" cy="369332"/>
          </a:xfrm>
          <a:prstGeom prst="rect">
            <a:avLst/>
          </a:prstGeom>
          <a:noFill/>
        </p:spPr>
        <p:txBody>
          <a:bodyPr wrap="none" rtlCol="0">
            <a:spAutoFit/>
          </a:bodyPr>
          <a:lstStyle/>
          <a:p>
            <a:r>
              <a:rPr lang="en-US" dirty="0" err="1">
                <a:solidFill>
                  <a:schemeClr val="bg1">
                    <a:lumMod val="75000"/>
                  </a:schemeClr>
                </a:solidFill>
              </a:rPr>
              <a:t>virginia.edu</a:t>
            </a:r>
            <a:endParaRPr lang="en-US" dirty="0">
              <a:solidFill>
                <a:schemeClr val="bg1">
                  <a:lumMod val="75000"/>
                </a:schemeClr>
              </a:solidFill>
            </a:endParaRPr>
          </a:p>
        </p:txBody>
      </p:sp>
    </p:spTree>
    <p:extLst>
      <p:ext uri="{BB962C8B-B14F-4D97-AF65-F5344CB8AC3E}">
        <p14:creationId xmlns:p14="http://schemas.microsoft.com/office/powerpoint/2010/main" val="5027820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xmlns:p14="http://schemas.microsoft.com/office/powerpoint/2010/main">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1143000"/>
          </a:xfrm>
        </p:spPr>
        <p:txBody>
          <a:bodyPr/>
          <a:lstStyle/>
          <a:p>
            <a:r>
              <a:rPr lang="en-US" b="1" dirty="0"/>
              <a:t>shared activities</a:t>
            </a:r>
            <a:endParaRPr lang="en-US" dirty="0"/>
          </a:p>
        </p:txBody>
      </p:sp>
      <p:sp>
        <p:nvSpPr>
          <p:cNvPr id="7" name="Rectangle 6"/>
          <p:cNvSpPr/>
          <p:nvPr/>
        </p:nvSpPr>
        <p:spPr>
          <a:xfrm>
            <a:off x="5105400" y="1676400"/>
            <a:ext cx="3581400" cy="3416320"/>
          </a:xfrm>
          <a:prstGeom prst="rect">
            <a:avLst/>
          </a:prstGeom>
        </p:spPr>
        <p:txBody>
          <a:bodyPr wrap="square">
            <a:spAutoFit/>
          </a:bodyPr>
          <a:lstStyle/>
          <a:p>
            <a:r>
              <a:rPr lang="en-US" sz="2400" i="1" dirty="0"/>
              <a:t>“We video </a:t>
            </a:r>
            <a:r>
              <a:rPr lang="en-US" sz="2400" i="1" dirty="0" err="1"/>
              <a:t>Skyped</a:t>
            </a:r>
            <a:r>
              <a:rPr lang="en-US" sz="2400" i="1" dirty="0"/>
              <a:t> while we both had this movie and we watched it at the same time … we could see each other’s reaction … it was nice … I could see him laugh at the funny parts or I could see his reaction to something ridiculous.”</a:t>
            </a:r>
          </a:p>
        </p:txBody>
      </p:sp>
      <p:pic>
        <p:nvPicPr>
          <p:cNvPr id="4" name="Picture 3"/>
          <p:cNvPicPr>
            <a:picLocks noChangeAspect="1"/>
          </p:cNvPicPr>
          <p:nvPr/>
        </p:nvPicPr>
        <p:blipFill>
          <a:blip r:embed="rId2"/>
          <a:stretch>
            <a:fillRect/>
          </a:stretch>
        </p:blipFill>
        <p:spPr>
          <a:xfrm>
            <a:off x="-1" y="1066800"/>
            <a:ext cx="4325525" cy="5791200"/>
          </a:xfrm>
          <a:prstGeom prst="rect">
            <a:avLst/>
          </a:prstGeom>
        </p:spPr>
      </p:pic>
    </p:spTree>
    <p:extLst>
      <p:ext uri="{BB962C8B-B14F-4D97-AF65-F5344CB8AC3E}">
        <p14:creationId xmlns:p14="http://schemas.microsoft.com/office/powerpoint/2010/main" val="39545546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1143000"/>
          </a:xfrm>
        </p:spPr>
        <p:txBody>
          <a:bodyPr/>
          <a:lstStyle/>
          <a:p>
            <a:r>
              <a:rPr lang="en-US" b="1" dirty="0"/>
              <a:t>video challenges</a:t>
            </a:r>
            <a:endParaRPr lang="en-US" dirty="0"/>
          </a:p>
        </p:txBody>
      </p:sp>
      <p:pic>
        <p:nvPicPr>
          <p:cNvPr id="4" name="Picture 3"/>
          <p:cNvPicPr>
            <a:picLocks noChangeAspect="1"/>
          </p:cNvPicPr>
          <p:nvPr/>
        </p:nvPicPr>
        <p:blipFill rotWithShape="1">
          <a:blip r:embed="rId2"/>
          <a:srcRect t="7827" b="6454"/>
          <a:stretch/>
        </p:blipFill>
        <p:spPr>
          <a:xfrm>
            <a:off x="0" y="1018842"/>
            <a:ext cx="9144000" cy="4898821"/>
          </a:xfrm>
          <a:prstGeom prst="rect">
            <a:avLst/>
          </a:prstGeom>
        </p:spPr>
      </p:pic>
    </p:spTree>
    <p:extLst>
      <p:ext uri="{BB962C8B-B14F-4D97-AF65-F5344CB8AC3E}">
        <p14:creationId xmlns:p14="http://schemas.microsoft.com/office/powerpoint/2010/main" val="3045753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xmlns:p14="http://schemas.microsoft.com/office/powerpoint/2010/main">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1143000"/>
          </a:xfrm>
        </p:spPr>
        <p:txBody>
          <a:bodyPr/>
          <a:lstStyle/>
          <a:p>
            <a:r>
              <a:rPr lang="en-US" b="1" dirty="0"/>
              <a:t>audio challenges</a:t>
            </a:r>
            <a:endParaRPr lang="en-US" dirty="0"/>
          </a:p>
        </p:txBody>
      </p:sp>
      <p:pic>
        <p:nvPicPr>
          <p:cNvPr id="6" name="Picture 5"/>
          <p:cNvPicPr>
            <a:picLocks noChangeAspect="1"/>
          </p:cNvPicPr>
          <p:nvPr/>
        </p:nvPicPr>
        <p:blipFill rotWithShape="1">
          <a:blip r:embed="rId2"/>
          <a:srcRect l="1720" r="53644" b="2999"/>
          <a:stretch/>
        </p:blipFill>
        <p:spPr>
          <a:xfrm>
            <a:off x="1600200" y="1219200"/>
            <a:ext cx="4090168" cy="5131053"/>
          </a:xfrm>
          <a:prstGeom prst="rect">
            <a:avLst/>
          </a:prstGeom>
        </p:spPr>
      </p:pic>
      <p:pic>
        <p:nvPicPr>
          <p:cNvPr id="5" name="Picture 4"/>
          <p:cNvPicPr>
            <a:picLocks noChangeAspect="1"/>
          </p:cNvPicPr>
          <p:nvPr/>
        </p:nvPicPr>
        <p:blipFill rotWithShape="1">
          <a:blip r:embed="rId3"/>
          <a:srcRect l="80934" t="56286" r="599" b="6454"/>
          <a:stretch/>
        </p:blipFill>
        <p:spPr>
          <a:xfrm>
            <a:off x="6248400" y="2590800"/>
            <a:ext cx="1688625" cy="2129408"/>
          </a:xfrm>
          <a:prstGeom prst="rect">
            <a:avLst/>
          </a:prstGeom>
        </p:spPr>
      </p:pic>
    </p:spTree>
    <p:extLst>
      <p:ext uri="{BB962C8B-B14F-4D97-AF65-F5344CB8AC3E}">
        <p14:creationId xmlns:p14="http://schemas.microsoft.com/office/powerpoint/2010/main" val="32246152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xmlns:p14="http://schemas.microsoft.com/office/powerpoint/2010/main">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1143000"/>
          </a:xfrm>
        </p:spPr>
        <p:txBody>
          <a:bodyPr/>
          <a:lstStyle/>
          <a:p>
            <a:r>
              <a:rPr lang="en-US" b="1" dirty="0"/>
              <a:t>shared activities</a:t>
            </a:r>
            <a:endParaRPr lang="en-US" dirty="0"/>
          </a:p>
        </p:txBody>
      </p:sp>
      <p:pic>
        <p:nvPicPr>
          <p:cNvPr id="3" name="Picture 2"/>
          <p:cNvPicPr>
            <a:picLocks noChangeAspect="1"/>
          </p:cNvPicPr>
          <p:nvPr/>
        </p:nvPicPr>
        <p:blipFill rotWithShape="1">
          <a:blip r:embed="rId2"/>
          <a:srcRect l="651" t="652" r="49050" b="-652"/>
          <a:stretch/>
        </p:blipFill>
        <p:spPr>
          <a:xfrm>
            <a:off x="1267578" y="1219200"/>
            <a:ext cx="3232288" cy="4279900"/>
          </a:xfrm>
          <a:prstGeom prst="rect">
            <a:avLst/>
          </a:prstGeom>
        </p:spPr>
      </p:pic>
      <p:pic>
        <p:nvPicPr>
          <p:cNvPr id="9" name="Picture 8"/>
          <p:cNvPicPr>
            <a:picLocks noChangeAspect="1"/>
          </p:cNvPicPr>
          <p:nvPr/>
        </p:nvPicPr>
        <p:blipFill rotWithShape="1">
          <a:blip r:embed="rId2"/>
          <a:srcRect l="53793"/>
          <a:stretch/>
        </p:blipFill>
        <p:spPr>
          <a:xfrm>
            <a:off x="5029200" y="1219200"/>
            <a:ext cx="2969377" cy="4279900"/>
          </a:xfrm>
          <a:prstGeom prst="rect">
            <a:avLst/>
          </a:prstGeom>
        </p:spPr>
      </p:pic>
      <p:sp>
        <p:nvSpPr>
          <p:cNvPr id="5" name="TextBox 4"/>
          <p:cNvSpPr txBox="1"/>
          <p:nvPr/>
        </p:nvSpPr>
        <p:spPr>
          <a:xfrm>
            <a:off x="6019800" y="5105400"/>
            <a:ext cx="1865527" cy="369332"/>
          </a:xfrm>
          <a:prstGeom prst="rect">
            <a:avLst/>
          </a:prstGeom>
          <a:noFill/>
        </p:spPr>
        <p:txBody>
          <a:bodyPr wrap="none" rtlCol="0">
            <a:spAutoFit/>
          </a:bodyPr>
          <a:lstStyle/>
          <a:p>
            <a:r>
              <a:rPr lang="en-US" dirty="0" err="1">
                <a:solidFill>
                  <a:schemeClr val="bg1">
                    <a:lumMod val="75000"/>
                  </a:schemeClr>
                </a:solidFill>
              </a:rPr>
              <a:t>collegecandy.com</a:t>
            </a:r>
            <a:endParaRPr lang="en-US" dirty="0">
              <a:solidFill>
                <a:schemeClr val="bg1">
                  <a:lumMod val="75000"/>
                </a:schemeClr>
              </a:solidFill>
            </a:endParaRPr>
          </a:p>
        </p:txBody>
      </p:sp>
    </p:spTree>
    <p:extLst>
      <p:ext uri="{BB962C8B-B14F-4D97-AF65-F5344CB8AC3E}">
        <p14:creationId xmlns:p14="http://schemas.microsoft.com/office/powerpoint/2010/main" val="8403678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xmlns:p14="http://schemas.microsoft.com/office/powerpoint/2010/main">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shared meals</a:t>
            </a:r>
          </a:p>
        </p:txBody>
      </p:sp>
      <p:sp>
        <p:nvSpPr>
          <p:cNvPr id="3" name="Content Placeholder 2"/>
          <p:cNvSpPr>
            <a:spLocks noGrp="1"/>
          </p:cNvSpPr>
          <p:nvPr>
            <p:ph idx="1"/>
          </p:nvPr>
        </p:nvSpPr>
        <p:spPr/>
        <p:txBody>
          <a:bodyPr>
            <a:normAutofit lnSpcReduction="10000"/>
          </a:bodyPr>
          <a:lstStyle/>
          <a:p>
            <a:r>
              <a:rPr lang="en-US" i="1" dirty="0"/>
              <a:t>“This year we started video chatting and having dinner, which has been nice … it’ll be a sushi night and we’ll get sushi … as much as we can sort of normalize this ridiculous long distance relationship, we try … in a way we both know it’s not a date, it’s just we’re having dinner together in front of Skype.”</a:t>
            </a:r>
          </a:p>
        </p:txBody>
      </p:sp>
    </p:spTree>
    <p:extLst>
      <p:ext uri="{BB962C8B-B14F-4D97-AF65-F5344CB8AC3E}">
        <p14:creationId xmlns:p14="http://schemas.microsoft.com/office/powerpoint/2010/main" val="18800116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xmlns:p14="http://schemas.microsoft.com/office/powerpoint/2010/main">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b="1" dirty="0"/>
              <a:t>a matter of routine</a:t>
            </a:r>
          </a:p>
        </p:txBody>
      </p:sp>
    </p:spTree>
    <p:extLst>
      <p:ext uri="{BB962C8B-B14F-4D97-AF65-F5344CB8AC3E}">
        <p14:creationId xmlns:p14="http://schemas.microsoft.com/office/powerpoint/2010/main" val="37391356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xmlns:p14="http://schemas.microsoft.com/office/powerpoint/2010/main">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1143000"/>
          </a:xfrm>
        </p:spPr>
        <p:txBody>
          <a:bodyPr/>
          <a:lstStyle/>
          <a:p>
            <a:r>
              <a:rPr lang="en-US" dirty="0"/>
              <a:t>short distance: </a:t>
            </a:r>
            <a:r>
              <a:rPr lang="en-US" b="1" dirty="0"/>
              <a:t>evenings after work</a:t>
            </a:r>
            <a:endParaRPr lang="en-US" dirty="0"/>
          </a:p>
        </p:txBody>
      </p:sp>
      <p:sp>
        <p:nvSpPr>
          <p:cNvPr id="4" name="Rectangle 3"/>
          <p:cNvSpPr/>
          <p:nvPr/>
        </p:nvSpPr>
        <p:spPr>
          <a:xfrm>
            <a:off x="2438400" y="-609600"/>
            <a:ext cx="3505200" cy="3810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 name="Straight Connector 5"/>
          <p:cNvCxnSpPr/>
          <p:nvPr/>
        </p:nvCxnSpPr>
        <p:spPr>
          <a:xfrm>
            <a:off x="914400" y="6059269"/>
            <a:ext cx="73914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685800" y="6135469"/>
            <a:ext cx="596625" cy="646331"/>
          </a:xfrm>
          <a:prstGeom prst="rect">
            <a:avLst/>
          </a:prstGeom>
          <a:noFill/>
        </p:spPr>
        <p:txBody>
          <a:bodyPr wrap="none" rtlCol="0">
            <a:spAutoFit/>
          </a:bodyPr>
          <a:lstStyle/>
          <a:p>
            <a:r>
              <a:rPr lang="en-US" dirty="0"/>
              <a:t>8am</a:t>
            </a:r>
            <a:br>
              <a:rPr lang="en-US" dirty="0"/>
            </a:br>
            <a:endParaRPr lang="en-US" dirty="0"/>
          </a:p>
        </p:txBody>
      </p:sp>
      <p:sp>
        <p:nvSpPr>
          <p:cNvPr id="9" name="TextBox 8"/>
          <p:cNvSpPr txBox="1"/>
          <p:nvPr/>
        </p:nvSpPr>
        <p:spPr>
          <a:xfrm>
            <a:off x="4191000" y="6135469"/>
            <a:ext cx="670676" cy="369332"/>
          </a:xfrm>
          <a:prstGeom prst="rect">
            <a:avLst/>
          </a:prstGeom>
          <a:noFill/>
        </p:spPr>
        <p:txBody>
          <a:bodyPr wrap="none" rtlCol="0">
            <a:spAutoFit/>
          </a:bodyPr>
          <a:lstStyle/>
          <a:p>
            <a:r>
              <a:rPr lang="en-US" dirty="0"/>
              <a:t>noon</a:t>
            </a:r>
          </a:p>
        </p:txBody>
      </p:sp>
      <p:sp>
        <p:nvSpPr>
          <p:cNvPr id="10" name="TextBox 9"/>
          <p:cNvSpPr txBox="1"/>
          <p:nvPr/>
        </p:nvSpPr>
        <p:spPr>
          <a:xfrm>
            <a:off x="7772400" y="6135469"/>
            <a:ext cx="1024815" cy="369332"/>
          </a:xfrm>
          <a:prstGeom prst="rect">
            <a:avLst/>
          </a:prstGeom>
          <a:noFill/>
        </p:spPr>
        <p:txBody>
          <a:bodyPr wrap="none" rtlCol="0">
            <a:spAutoFit/>
          </a:bodyPr>
          <a:lstStyle/>
          <a:p>
            <a:r>
              <a:rPr lang="en-US" dirty="0"/>
              <a:t>midnight</a:t>
            </a:r>
          </a:p>
        </p:txBody>
      </p:sp>
      <p:pic>
        <p:nvPicPr>
          <p:cNvPr id="11" name="Picture 10"/>
          <p:cNvPicPr>
            <a:picLocks noChangeAspect="1"/>
          </p:cNvPicPr>
          <p:nvPr/>
        </p:nvPicPr>
        <p:blipFill rotWithShape="1">
          <a:blip r:embed="rId2"/>
          <a:srcRect t="23030" b="33351"/>
          <a:stretch/>
        </p:blipFill>
        <p:spPr>
          <a:xfrm>
            <a:off x="0" y="1143000"/>
            <a:ext cx="9144000" cy="2364922"/>
          </a:xfrm>
          <a:prstGeom prst="rect">
            <a:avLst/>
          </a:prstGeom>
        </p:spPr>
      </p:pic>
      <p:cxnSp>
        <p:nvCxnSpPr>
          <p:cNvPr id="12" name="Straight Arrow Connector 11"/>
          <p:cNvCxnSpPr/>
          <p:nvPr/>
        </p:nvCxnSpPr>
        <p:spPr>
          <a:xfrm>
            <a:off x="7543800" y="2459780"/>
            <a:ext cx="304800" cy="0"/>
          </a:xfrm>
          <a:prstGeom prst="straightConnector1">
            <a:avLst/>
          </a:prstGeom>
          <a:ln>
            <a:solidFill>
              <a:srgbClr val="FFFF00"/>
            </a:solidFill>
            <a:headEnd type="oval" w="lg" len="lg"/>
            <a:tailEnd type="oval" w="lg" len="lg"/>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7010400" y="1850180"/>
            <a:ext cx="1957237" cy="461665"/>
          </a:xfrm>
          <a:prstGeom prst="rect">
            <a:avLst/>
          </a:prstGeom>
          <a:noFill/>
        </p:spPr>
        <p:txBody>
          <a:bodyPr wrap="none" rtlCol="0">
            <a:spAutoFit/>
          </a:bodyPr>
          <a:lstStyle/>
          <a:p>
            <a:r>
              <a:rPr lang="en-US" sz="2400" dirty="0">
                <a:solidFill>
                  <a:srgbClr val="FFFF00"/>
                </a:solidFill>
              </a:rPr>
              <a:t>short distance</a:t>
            </a:r>
          </a:p>
        </p:txBody>
      </p:sp>
    </p:spTree>
    <p:extLst>
      <p:ext uri="{BB962C8B-B14F-4D97-AF65-F5344CB8AC3E}">
        <p14:creationId xmlns:p14="http://schemas.microsoft.com/office/powerpoint/2010/main" val="20156548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xmlns:p14="http://schemas.microsoft.com/office/powerpoint/2010/main">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1143000"/>
          </a:xfrm>
        </p:spPr>
        <p:txBody>
          <a:bodyPr/>
          <a:lstStyle/>
          <a:p>
            <a:r>
              <a:rPr lang="en-US" b="1" dirty="0"/>
              <a:t>evenings after work</a:t>
            </a:r>
            <a:endParaRPr lang="en-US" dirty="0"/>
          </a:p>
        </p:txBody>
      </p:sp>
      <p:sp>
        <p:nvSpPr>
          <p:cNvPr id="4" name="Rectangle 3"/>
          <p:cNvSpPr/>
          <p:nvPr/>
        </p:nvSpPr>
        <p:spPr>
          <a:xfrm>
            <a:off x="6477000" y="5486400"/>
            <a:ext cx="1524000" cy="381000"/>
          </a:xfrm>
          <a:prstGeom prst="rect">
            <a:avLst/>
          </a:prstGeom>
          <a:solidFill>
            <a:srgbClr val="008000">
              <a:alpha val="51000"/>
            </a:srgbClr>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 name="Straight Connector 5"/>
          <p:cNvCxnSpPr/>
          <p:nvPr/>
        </p:nvCxnSpPr>
        <p:spPr>
          <a:xfrm>
            <a:off x="914400" y="6059269"/>
            <a:ext cx="73914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685800" y="6135469"/>
            <a:ext cx="596625" cy="646331"/>
          </a:xfrm>
          <a:prstGeom prst="rect">
            <a:avLst/>
          </a:prstGeom>
          <a:noFill/>
        </p:spPr>
        <p:txBody>
          <a:bodyPr wrap="none" rtlCol="0">
            <a:spAutoFit/>
          </a:bodyPr>
          <a:lstStyle/>
          <a:p>
            <a:r>
              <a:rPr lang="en-US" dirty="0"/>
              <a:t>8am</a:t>
            </a:r>
            <a:br>
              <a:rPr lang="en-US" dirty="0"/>
            </a:br>
            <a:endParaRPr lang="en-US" dirty="0"/>
          </a:p>
        </p:txBody>
      </p:sp>
      <p:sp>
        <p:nvSpPr>
          <p:cNvPr id="9" name="TextBox 8"/>
          <p:cNvSpPr txBox="1"/>
          <p:nvPr/>
        </p:nvSpPr>
        <p:spPr>
          <a:xfrm>
            <a:off x="4191000" y="6135469"/>
            <a:ext cx="670676" cy="369332"/>
          </a:xfrm>
          <a:prstGeom prst="rect">
            <a:avLst/>
          </a:prstGeom>
          <a:noFill/>
        </p:spPr>
        <p:txBody>
          <a:bodyPr wrap="none" rtlCol="0">
            <a:spAutoFit/>
          </a:bodyPr>
          <a:lstStyle/>
          <a:p>
            <a:r>
              <a:rPr lang="en-US" dirty="0"/>
              <a:t>noon</a:t>
            </a:r>
          </a:p>
        </p:txBody>
      </p:sp>
      <p:sp>
        <p:nvSpPr>
          <p:cNvPr id="10" name="TextBox 9"/>
          <p:cNvSpPr txBox="1"/>
          <p:nvPr/>
        </p:nvSpPr>
        <p:spPr>
          <a:xfrm>
            <a:off x="7772400" y="6135469"/>
            <a:ext cx="1024815" cy="369332"/>
          </a:xfrm>
          <a:prstGeom prst="rect">
            <a:avLst/>
          </a:prstGeom>
          <a:noFill/>
        </p:spPr>
        <p:txBody>
          <a:bodyPr wrap="none" rtlCol="0">
            <a:spAutoFit/>
          </a:bodyPr>
          <a:lstStyle/>
          <a:p>
            <a:r>
              <a:rPr lang="en-US" dirty="0"/>
              <a:t>midnight</a:t>
            </a:r>
          </a:p>
        </p:txBody>
      </p:sp>
      <p:sp>
        <p:nvSpPr>
          <p:cNvPr id="11" name="TextBox 10"/>
          <p:cNvSpPr txBox="1"/>
          <p:nvPr/>
        </p:nvSpPr>
        <p:spPr>
          <a:xfrm>
            <a:off x="6553200" y="5486400"/>
            <a:ext cx="1069524" cy="369332"/>
          </a:xfrm>
          <a:prstGeom prst="rect">
            <a:avLst/>
          </a:prstGeom>
          <a:noFill/>
        </p:spPr>
        <p:txBody>
          <a:bodyPr wrap="none" rtlCol="0">
            <a:spAutoFit/>
          </a:bodyPr>
          <a:lstStyle/>
          <a:p>
            <a:r>
              <a:rPr lang="en-US" dirty="0"/>
              <a:t>Partner B</a:t>
            </a:r>
          </a:p>
        </p:txBody>
      </p:sp>
      <p:sp>
        <p:nvSpPr>
          <p:cNvPr id="12" name="Rectangle 11"/>
          <p:cNvSpPr/>
          <p:nvPr/>
        </p:nvSpPr>
        <p:spPr>
          <a:xfrm>
            <a:off x="6629400" y="5029200"/>
            <a:ext cx="1524000" cy="381000"/>
          </a:xfrm>
          <a:prstGeom prst="rect">
            <a:avLst/>
          </a:prstGeom>
          <a:solidFill>
            <a:srgbClr val="008000">
              <a:alpha val="51000"/>
            </a:srgbClr>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TextBox 12"/>
          <p:cNvSpPr txBox="1"/>
          <p:nvPr/>
        </p:nvSpPr>
        <p:spPr>
          <a:xfrm>
            <a:off x="6705600" y="5029200"/>
            <a:ext cx="1069524" cy="369332"/>
          </a:xfrm>
          <a:prstGeom prst="rect">
            <a:avLst/>
          </a:prstGeom>
          <a:noFill/>
        </p:spPr>
        <p:txBody>
          <a:bodyPr wrap="none" rtlCol="0">
            <a:spAutoFit/>
          </a:bodyPr>
          <a:lstStyle/>
          <a:p>
            <a:r>
              <a:rPr lang="en-US" dirty="0"/>
              <a:t>Partner A</a:t>
            </a:r>
          </a:p>
        </p:txBody>
      </p:sp>
      <p:pic>
        <p:nvPicPr>
          <p:cNvPr id="14" name="Picture 13"/>
          <p:cNvPicPr>
            <a:picLocks noChangeAspect="1"/>
          </p:cNvPicPr>
          <p:nvPr/>
        </p:nvPicPr>
        <p:blipFill rotWithShape="1">
          <a:blip r:embed="rId2"/>
          <a:srcRect t="23030" b="33351"/>
          <a:stretch/>
        </p:blipFill>
        <p:spPr>
          <a:xfrm>
            <a:off x="0" y="1143000"/>
            <a:ext cx="9144000" cy="2364922"/>
          </a:xfrm>
          <a:prstGeom prst="rect">
            <a:avLst/>
          </a:prstGeom>
        </p:spPr>
      </p:pic>
      <p:cxnSp>
        <p:nvCxnSpPr>
          <p:cNvPr id="15" name="Straight Arrow Connector 14"/>
          <p:cNvCxnSpPr/>
          <p:nvPr/>
        </p:nvCxnSpPr>
        <p:spPr>
          <a:xfrm>
            <a:off x="7543800" y="2459780"/>
            <a:ext cx="304800" cy="0"/>
          </a:xfrm>
          <a:prstGeom prst="straightConnector1">
            <a:avLst/>
          </a:prstGeom>
          <a:ln>
            <a:solidFill>
              <a:srgbClr val="FFFF00"/>
            </a:solidFill>
            <a:headEnd type="oval" w="lg" len="lg"/>
            <a:tailEnd type="oval" w="lg" len="lg"/>
          </a:ln>
        </p:spPr>
        <p:style>
          <a:lnRef idx="2">
            <a:schemeClr val="accent1"/>
          </a:lnRef>
          <a:fillRef idx="0">
            <a:schemeClr val="accent1"/>
          </a:fillRef>
          <a:effectRef idx="1">
            <a:schemeClr val="accent1"/>
          </a:effectRef>
          <a:fontRef idx="minor">
            <a:schemeClr val="tx1"/>
          </a:fontRef>
        </p:style>
      </p:cxnSp>
      <p:sp>
        <p:nvSpPr>
          <p:cNvPr id="16" name="TextBox 15"/>
          <p:cNvSpPr txBox="1"/>
          <p:nvPr/>
        </p:nvSpPr>
        <p:spPr>
          <a:xfrm>
            <a:off x="7010400" y="1850180"/>
            <a:ext cx="1957237" cy="461665"/>
          </a:xfrm>
          <a:prstGeom prst="rect">
            <a:avLst/>
          </a:prstGeom>
          <a:noFill/>
        </p:spPr>
        <p:txBody>
          <a:bodyPr wrap="none" rtlCol="0">
            <a:spAutoFit/>
          </a:bodyPr>
          <a:lstStyle/>
          <a:p>
            <a:r>
              <a:rPr lang="en-US" sz="2400" dirty="0">
                <a:solidFill>
                  <a:srgbClr val="FFFF00"/>
                </a:solidFill>
              </a:rPr>
              <a:t>short distance</a:t>
            </a:r>
          </a:p>
        </p:txBody>
      </p:sp>
    </p:spTree>
    <p:extLst>
      <p:ext uri="{BB962C8B-B14F-4D97-AF65-F5344CB8AC3E}">
        <p14:creationId xmlns:p14="http://schemas.microsoft.com/office/powerpoint/2010/main" val="18837757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xmlns:p14="http://schemas.microsoft.com/office/powerpoint/2010/main">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1143000"/>
          </a:xfrm>
        </p:spPr>
        <p:txBody>
          <a:bodyPr/>
          <a:lstStyle/>
          <a:p>
            <a:r>
              <a:rPr lang="en-US" b="1" dirty="0"/>
              <a:t>evenings after work</a:t>
            </a:r>
            <a:endParaRPr lang="en-US" dirty="0"/>
          </a:p>
        </p:txBody>
      </p:sp>
      <p:sp>
        <p:nvSpPr>
          <p:cNvPr id="4" name="Rectangle 3"/>
          <p:cNvSpPr/>
          <p:nvPr/>
        </p:nvSpPr>
        <p:spPr>
          <a:xfrm>
            <a:off x="6477000" y="5486400"/>
            <a:ext cx="1524000" cy="381000"/>
          </a:xfrm>
          <a:prstGeom prst="rect">
            <a:avLst/>
          </a:prstGeom>
          <a:solidFill>
            <a:srgbClr val="008000">
              <a:alpha val="51000"/>
            </a:srgbClr>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 name="Straight Connector 5"/>
          <p:cNvCxnSpPr/>
          <p:nvPr/>
        </p:nvCxnSpPr>
        <p:spPr>
          <a:xfrm>
            <a:off x="914400" y="6059269"/>
            <a:ext cx="73914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685800" y="6135469"/>
            <a:ext cx="596625" cy="646331"/>
          </a:xfrm>
          <a:prstGeom prst="rect">
            <a:avLst/>
          </a:prstGeom>
          <a:noFill/>
        </p:spPr>
        <p:txBody>
          <a:bodyPr wrap="none" rtlCol="0">
            <a:spAutoFit/>
          </a:bodyPr>
          <a:lstStyle/>
          <a:p>
            <a:r>
              <a:rPr lang="en-US" dirty="0"/>
              <a:t>8am</a:t>
            </a:r>
            <a:br>
              <a:rPr lang="en-US" dirty="0"/>
            </a:br>
            <a:endParaRPr lang="en-US" dirty="0"/>
          </a:p>
        </p:txBody>
      </p:sp>
      <p:sp>
        <p:nvSpPr>
          <p:cNvPr id="9" name="TextBox 8"/>
          <p:cNvSpPr txBox="1"/>
          <p:nvPr/>
        </p:nvSpPr>
        <p:spPr>
          <a:xfrm>
            <a:off x="4191000" y="6135469"/>
            <a:ext cx="670676" cy="369332"/>
          </a:xfrm>
          <a:prstGeom prst="rect">
            <a:avLst/>
          </a:prstGeom>
          <a:noFill/>
        </p:spPr>
        <p:txBody>
          <a:bodyPr wrap="none" rtlCol="0">
            <a:spAutoFit/>
          </a:bodyPr>
          <a:lstStyle/>
          <a:p>
            <a:r>
              <a:rPr lang="en-US" dirty="0"/>
              <a:t>noon</a:t>
            </a:r>
          </a:p>
        </p:txBody>
      </p:sp>
      <p:sp>
        <p:nvSpPr>
          <p:cNvPr id="10" name="TextBox 9"/>
          <p:cNvSpPr txBox="1"/>
          <p:nvPr/>
        </p:nvSpPr>
        <p:spPr>
          <a:xfrm>
            <a:off x="7772400" y="6135469"/>
            <a:ext cx="1024815" cy="369332"/>
          </a:xfrm>
          <a:prstGeom prst="rect">
            <a:avLst/>
          </a:prstGeom>
          <a:noFill/>
        </p:spPr>
        <p:txBody>
          <a:bodyPr wrap="none" rtlCol="0">
            <a:spAutoFit/>
          </a:bodyPr>
          <a:lstStyle/>
          <a:p>
            <a:r>
              <a:rPr lang="en-US" dirty="0"/>
              <a:t>midnight</a:t>
            </a:r>
          </a:p>
        </p:txBody>
      </p:sp>
      <p:sp>
        <p:nvSpPr>
          <p:cNvPr id="11" name="TextBox 10"/>
          <p:cNvSpPr txBox="1"/>
          <p:nvPr/>
        </p:nvSpPr>
        <p:spPr>
          <a:xfrm>
            <a:off x="6553200" y="5486400"/>
            <a:ext cx="1069524" cy="369332"/>
          </a:xfrm>
          <a:prstGeom prst="rect">
            <a:avLst/>
          </a:prstGeom>
          <a:noFill/>
        </p:spPr>
        <p:txBody>
          <a:bodyPr wrap="none" rtlCol="0">
            <a:spAutoFit/>
          </a:bodyPr>
          <a:lstStyle/>
          <a:p>
            <a:r>
              <a:rPr lang="en-US" dirty="0"/>
              <a:t>Partner B</a:t>
            </a:r>
          </a:p>
        </p:txBody>
      </p:sp>
      <p:sp>
        <p:nvSpPr>
          <p:cNvPr id="12" name="Rectangle 11"/>
          <p:cNvSpPr/>
          <p:nvPr/>
        </p:nvSpPr>
        <p:spPr>
          <a:xfrm>
            <a:off x="6629400" y="5029200"/>
            <a:ext cx="1524000" cy="381000"/>
          </a:xfrm>
          <a:prstGeom prst="rect">
            <a:avLst/>
          </a:prstGeom>
          <a:solidFill>
            <a:srgbClr val="008000">
              <a:alpha val="51000"/>
            </a:srgbClr>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TextBox 12"/>
          <p:cNvSpPr txBox="1"/>
          <p:nvPr/>
        </p:nvSpPr>
        <p:spPr>
          <a:xfrm>
            <a:off x="6705600" y="5029200"/>
            <a:ext cx="1069524" cy="369332"/>
          </a:xfrm>
          <a:prstGeom prst="rect">
            <a:avLst/>
          </a:prstGeom>
          <a:noFill/>
        </p:spPr>
        <p:txBody>
          <a:bodyPr wrap="none" rtlCol="0">
            <a:spAutoFit/>
          </a:bodyPr>
          <a:lstStyle/>
          <a:p>
            <a:r>
              <a:rPr lang="en-US" dirty="0"/>
              <a:t>Partner A</a:t>
            </a:r>
          </a:p>
        </p:txBody>
      </p:sp>
      <p:sp>
        <p:nvSpPr>
          <p:cNvPr id="14" name="Rectangle 13"/>
          <p:cNvSpPr/>
          <p:nvPr/>
        </p:nvSpPr>
        <p:spPr>
          <a:xfrm>
            <a:off x="6629400" y="4876800"/>
            <a:ext cx="1371600" cy="1143000"/>
          </a:xfrm>
          <a:prstGeom prst="rect">
            <a:avLst/>
          </a:prstGeom>
          <a:solidFill>
            <a:srgbClr val="FF0000">
              <a:alpha val="26000"/>
            </a:srgbClr>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5" name="Picture 14"/>
          <p:cNvPicPr>
            <a:picLocks noChangeAspect="1"/>
          </p:cNvPicPr>
          <p:nvPr/>
        </p:nvPicPr>
        <p:blipFill rotWithShape="1">
          <a:blip r:embed="rId2"/>
          <a:srcRect t="23030" b="33351"/>
          <a:stretch/>
        </p:blipFill>
        <p:spPr>
          <a:xfrm>
            <a:off x="0" y="1143000"/>
            <a:ext cx="9144000" cy="2364922"/>
          </a:xfrm>
          <a:prstGeom prst="rect">
            <a:avLst/>
          </a:prstGeom>
        </p:spPr>
      </p:pic>
      <p:cxnSp>
        <p:nvCxnSpPr>
          <p:cNvPr id="16" name="Straight Arrow Connector 15"/>
          <p:cNvCxnSpPr/>
          <p:nvPr/>
        </p:nvCxnSpPr>
        <p:spPr>
          <a:xfrm>
            <a:off x="7543800" y="2459780"/>
            <a:ext cx="304800" cy="0"/>
          </a:xfrm>
          <a:prstGeom prst="straightConnector1">
            <a:avLst/>
          </a:prstGeom>
          <a:ln>
            <a:solidFill>
              <a:srgbClr val="FFFF00"/>
            </a:solidFill>
            <a:headEnd type="oval" w="lg" len="lg"/>
            <a:tailEnd type="oval" w="lg" len="lg"/>
          </a:ln>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7010400" y="1850180"/>
            <a:ext cx="1957237" cy="461665"/>
          </a:xfrm>
          <a:prstGeom prst="rect">
            <a:avLst/>
          </a:prstGeom>
          <a:noFill/>
        </p:spPr>
        <p:txBody>
          <a:bodyPr wrap="none" rtlCol="0">
            <a:spAutoFit/>
          </a:bodyPr>
          <a:lstStyle/>
          <a:p>
            <a:r>
              <a:rPr lang="en-US" sz="2400" dirty="0">
                <a:solidFill>
                  <a:srgbClr val="FFFF00"/>
                </a:solidFill>
              </a:rPr>
              <a:t>short distance</a:t>
            </a:r>
          </a:p>
        </p:txBody>
      </p:sp>
    </p:spTree>
    <p:extLst>
      <p:ext uri="{BB962C8B-B14F-4D97-AF65-F5344CB8AC3E}">
        <p14:creationId xmlns:p14="http://schemas.microsoft.com/office/powerpoint/2010/main" val="42421296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xmlns:p14="http://schemas.microsoft.com/office/powerpoint/2010/main">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1143000"/>
          </a:xfrm>
        </p:spPr>
        <p:txBody>
          <a:bodyPr/>
          <a:lstStyle/>
          <a:p>
            <a:r>
              <a:rPr lang="en-US" b="1" dirty="0"/>
              <a:t>evenings after work, limited time</a:t>
            </a:r>
            <a:endParaRPr lang="en-US" dirty="0"/>
          </a:p>
        </p:txBody>
      </p:sp>
      <p:cxnSp>
        <p:nvCxnSpPr>
          <p:cNvPr id="5" name="Straight Connector 4"/>
          <p:cNvCxnSpPr/>
          <p:nvPr/>
        </p:nvCxnSpPr>
        <p:spPr>
          <a:xfrm>
            <a:off x="914400" y="6059269"/>
            <a:ext cx="73914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685800" y="6135469"/>
            <a:ext cx="596625" cy="646331"/>
          </a:xfrm>
          <a:prstGeom prst="rect">
            <a:avLst/>
          </a:prstGeom>
          <a:noFill/>
        </p:spPr>
        <p:txBody>
          <a:bodyPr wrap="none" rtlCol="0">
            <a:spAutoFit/>
          </a:bodyPr>
          <a:lstStyle/>
          <a:p>
            <a:r>
              <a:rPr lang="en-US" dirty="0"/>
              <a:t>8am</a:t>
            </a:r>
            <a:br>
              <a:rPr lang="en-US" dirty="0"/>
            </a:br>
            <a:endParaRPr lang="en-US" dirty="0"/>
          </a:p>
        </p:txBody>
      </p:sp>
      <p:sp>
        <p:nvSpPr>
          <p:cNvPr id="8" name="TextBox 7"/>
          <p:cNvSpPr txBox="1"/>
          <p:nvPr/>
        </p:nvSpPr>
        <p:spPr>
          <a:xfrm>
            <a:off x="4191000" y="6135469"/>
            <a:ext cx="670676" cy="369332"/>
          </a:xfrm>
          <a:prstGeom prst="rect">
            <a:avLst/>
          </a:prstGeom>
          <a:noFill/>
        </p:spPr>
        <p:txBody>
          <a:bodyPr wrap="none" rtlCol="0">
            <a:spAutoFit/>
          </a:bodyPr>
          <a:lstStyle/>
          <a:p>
            <a:r>
              <a:rPr lang="en-US" dirty="0"/>
              <a:t>noon</a:t>
            </a:r>
          </a:p>
        </p:txBody>
      </p:sp>
      <p:sp>
        <p:nvSpPr>
          <p:cNvPr id="9" name="TextBox 8"/>
          <p:cNvSpPr txBox="1"/>
          <p:nvPr/>
        </p:nvSpPr>
        <p:spPr>
          <a:xfrm>
            <a:off x="7772400" y="6135469"/>
            <a:ext cx="1024815" cy="369332"/>
          </a:xfrm>
          <a:prstGeom prst="rect">
            <a:avLst/>
          </a:prstGeom>
          <a:noFill/>
        </p:spPr>
        <p:txBody>
          <a:bodyPr wrap="none" rtlCol="0">
            <a:spAutoFit/>
          </a:bodyPr>
          <a:lstStyle/>
          <a:p>
            <a:r>
              <a:rPr lang="en-US" dirty="0"/>
              <a:t>midnight</a:t>
            </a:r>
          </a:p>
        </p:txBody>
      </p:sp>
      <p:pic>
        <p:nvPicPr>
          <p:cNvPr id="10" name="Picture 9"/>
          <p:cNvPicPr>
            <a:picLocks noChangeAspect="1"/>
          </p:cNvPicPr>
          <p:nvPr/>
        </p:nvPicPr>
        <p:blipFill rotWithShape="1">
          <a:blip r:embed="rId2"/>
          <a:srcRect t="23030" b="33351"/>
          <a:stretch/>
        </p:blipFill>
        <p:spPr>
          <a:xfrm>
            <a:off x="0" y="1143000"/>
            <a:ext cx="9144000" cy="2364922"/>
          </a:xfrm>
          <a:prstGeom prst="rect">
            <a:avLst/>
          </a:prstGeom>
        </p:spPr>
      </p:pic>
      <p:cxnSp>
        <p:nvCxnSpPr>
          <p:cNvPr id="13" name="Straight Arrow Connector 12"/>
          <p:cNvCxnSpPr/>
          <p:nvPr/>
        </p:nvCxnSpPr>
        <p:spPr>
          <a:xfrm>
            <a:off x="5715000" y="2688380"/>
            <a:ext cx="2133600" cy="0"/>
          </a:xfrm>
          <a:prstGeom prst="straightConnector1">
            <a:avLst/>
          </a:prstGeom>
          <a:ln>
            <a:solidFill>
              <a:srgbClr val="FFFF00"/>
            </a:solidFill>
            <a:headEnd type="oval" w="lg" len="lg"/>
            <a:tailEnd type="oval" w="lg" len="lg"/>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4648200" y="2154980"/>
            <a:ext cx="2247430" cy="461665"/>
          </a:xfrm>
          <a:prstGeom prst="rect">
            <a:avLst/>
          </a:prstGeom>
          <a:noFill/>
        </p:spPr>
        <p:txBody>
          <a:bodyPr wrap="none" rtlCol="0">
            <a:spAutoFit/>
          </a:bodyPr>
          <a:lstStyle/>
          <a:p>
            <a:r>
              <a:rPr lang="en-US" sz="2400" dirty="0">
                <a:solidFill>
                  <a:srgbClr val="FFFF00"/>
                </a:solidFill>
              </a:rPr>
              <a:t>across continent</a:t>
            </a:r>
          </a:p>
        </p:txBody>
      </p:sp>
    </p:spTree>
    <p:extLst>
      <p:ext uri="{BB962C8B-B14F-4D97-AF65-F5344CB8AC3E}">
        <p14:creationId xmlns:p14="http://schemas.microsoft.com/office/powerpoint/2010/main" val="20142545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xmlns:p14="http://schemas.microsoft.com/office/powerpoint/2010/main">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1143000"/>
          </a:xfrm>
        </p:spPr>
        <p:txBody>
          <a:bodyPr/>
          <a:lstStyle/>
          <a:p>
            <a:r>
              <a:rPr lang="en-US" b="1" dirty="0"/>
              <a:t>evenings after work, limited time</a:t>
            </a:r>
            <a:endParaRPr lang="en-US" dirty="0"/>
          </a:p>
        </p:txBody>
      </p:sp>
      <p:cxnSp>
        <p:nvCxnSpPr>
          <p:cNvPr id="5" name="Straight Connector 4"/>
          <p:cNvCxnSpPr/>
          <p:nvPr/>
        </p:nvCxnSpPr>
        <p:spPr>
          <a:xfrm>
            <a:off x="914400" y="6059269"/>
            <a:ext cx="73914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685800" y="6135469"/>
            <a:ext cx="596625" cy="646331"/>
          </a:xfrm>
          <a:prstGeom prst="rect">
            <a:avLst/>
          </a:prstGeom>
          <a:noFill/>
        </p:spPr>
        <p:txBody>
          <a:bodyPr wrap="none" rtlCol="0">
            <a:spAutoFit/>
          </a:bodyPr>
          <a:lstStyle/>
          <a:p>
            <a:r>
              <a:rPr lang="en-US" dirty="0"/>
              <a:t>8am</a:t>
            </a:r>
            <a:br>
              <a:rPr lang="en-US" dirty="0"/>
            </a:br>
            <a:endParaRPr lang="en-US" dirty="0"/>
          </a:p>
        </p:txBody>
      </p:sp>
      <p:sp>
        <p:nvSpPr>
          <p:cNvPr id="8" name="TextBox 7"/>
          <p:cNvSpPr txBox="1"/>
          <p:nvPr/>
        </p:nvSpPr>
        <p:spPr>
          <a:xfrm>
            <a:off x="4191000" y="6135469"/>
            <a:ext cx="670676" cy="369332"/>
          </a:xfrm>
          <a:prstGeom prst="rect">
            <a:avLst/>
          </a:prstGeom>
          <a:noFill/>
        </p:spPr>
        <p:txBody>
          <a:bodyPr wrap="none" rtlCol="0">
            <a:spAutoFit/>
          </a:bodyPr>
          <a:lstStyle/>
          <a:p>
            <a:r>
              <a:rPr lang="en-US" dirty="0"/>
              <a:t>noon</a:t>
            </a:r>
          </a:p>
        </p:txBody>
      </p:sp>
      <p:sp>
        <p:nvSpPr>
          <p:cNvPr id="9" name="TextBox 8"/>
          <p:cNvSpPr txBox="1"/>
          <p:nvPr/>
        </p:nvSpPr>
        <p:spPr>
          <a:xfrm>
            <a:off x="7772400" y="6135469"/>
            <a:ext cx="1024815" cy="369332"/>
          </a:xfrm>
          <a:prstGeom prst="rect">
            <a:avLst/>
          </a:prstGeom>
          <a:noFill/>
        </p:spPr>
        <p:txBody>
          <a:bodyPr wrap="none" rtlCol="0">
            <a:spAutoFit/>
          </a:bodyPr>
          <a:lstStyle/>
          <a:p>
            <a:r>
              <a:rPr lang="en-US" dirty="0"/>
              <a:t>midnight</a:t>
            </a:r>
          </a:p>
        </p:txBody>
      </p:sp>
      <p:sp>
        <p:nvSpPr>
          <p:cNvPr id="10" name="Rectangle 9"/>
          <p:cNvSpPr/>
          <p:nvPr/>
        </p:nvSpPr>
        <p:spPr>
          <a:xfrm>
            <a:off x="6629400" y="5486400"/>
            <a:ext cx="1524000" cy="381000"/>
          </a:xfrm>
          <a:prstGeom prst="rect">
            <a:avLst/>
          </a:prstGeom>
          <a:solidFill>
            <a:srgbClr val="008000">
              <a:alpha val="51000"/>
            </a:srgbClr>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TextBox 10"/>
          <p:cNvSpPr txBox="1"/>
          <p:nvPr/>
        </p:nvSpPr>
        <p:spPr>
          <a:xfrm>
            <a:off x="6705600" y="5486400"/>
            <a:ext cx="1069524" cy="369332"/>
          </a:xfrm>
          <a:prstGeom prst="rect">
            <a:avLst/>
          </a:prstGeom>
          <a:noFill/>
        </p:spPr>
        <p:txBody>
          <a:bodyPr wrap="none" rtlCol="0">
            <a:spAutoFit/>
          </a:bodyPr>
          <a:lstStyle/>
          <a:p>
            <a:r>
              <a:rPr lang="en-US" dirty="0"/>
              <a:t>Partner A</a:t>
            </a:r>
          </a:p>
        </p:txBody>
      </p:sp>
      <p:pic>
        <p:nvPicPr>
          <p:cNvPr id="12" name="Picture 11"/>
          <p:cNvPicPr>
            <a:picLocks noChangeAspect="1"/>
          </p:cNvPicPr>
          <p:nvPr/>
        </p:nvPicPr>
        <p:blipFill rotWithShape="1">
          <a:blip r:embed="rId2"/>
          <a:srcRect t="23030" b="33351"/>
          <a:stretch/>
        </p:blipFill>
        <p:spPr>
          <a:xfrm>
            <a:off x="0" y="1143000"/>
            <a:ext cx="9144000" cy="2364922"/>
          </a:xfrm>
          <a:prstGeom prst="rect">
            <a:avLst/>
          </a:prstGeom>
        </p:spPr>
      </p:pic>
      <p:cxnSp>
        <p:nvCxnSpPr>
          <p:cNvPr id="19" name="Straight Arrow Connector 18"/>
          <p:cNvCxnSpPr/>
          <p:nvPr/>
        </p:nvCxnSpPr>
        <p:spPr>
          <a:xfrm>
            <a:off x="5715000" y="2688380"/>
            <a:ext cx="2133600" cy="0"/>
          </a:xfrm>
          <a:prstGeom prst="straightConnector1">
            <a:avLst/>
          </a:prstGeom>
          <a:ln>
            <a:solidFill>
              <a:srgbClr val="FFFF00"/>
            </a:solidFill>
            <a:headEnd type="oval" w="lg" len="lg"/>
            <a:tailEnd type="oval" w="lg" len="lg"/>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4648200" y="2154980"/>
            <a:ext cx="2247430" cy="461665"/>
          </a:xfrm>
          <a:prstGeom prst="rect">
            <a:avLst/>
          </a:prstGeom>
          <a:noFill/>
        </p:spPr>
        <p:txBody>
          <a:bodyPr wrap="none" rtlCol="0">
            <a:spAutoFit/>
          </a:bodyPr>
          <a:lstStyle/>
          <a:p>
            <a:r>
              <a:rPr lang="en-US" sz="2400" dirty="0">
                <a:solidFill>
                  <a:srgbClr val="FFFF00"/>
                </a:solidFill>
              </a:rPr>
              <a:t>across continent</a:t>
            </a:r>
          </a:p>
        </p:txBody>
      </p:sp>
    </p:spTree>
    <p:extLst>
      <p:ext uri="{BB962C8B-B14F-4D97-AF65-F5344CB8AC3E}">
        <p14:creationId xmlns:p14="http://schemas.microsoft.com/office/powerpoint/2010/main" val="42316339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xmlns:p14="http://schemas.microsoft.com/office/powerpoint/2010/main">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1143000"/>
          </a:xfrm>
        </p:spPr>
        <p:txBody>
          <a:bodyPr/>
          <a:lstStyle/>
          <a:p>
            <a:r>
              <a:rPr lang="en-US" b="1" dirty="0"/>
              <a:t>evenings after work, limited time</a:t>
            </a:r>
            <a:endParaRPr lang="en-US" dirty="0"/>
          </a:p>
        </p:txBody>
      </p:sp>
      <p:cxnSp>
        <p:nvCxnSpPr>
          <p:cNvPr id="5" name="Straight Connector 4"/>
          <p:cNvCxnSpPr/>
          <p:nvPr/>
        </p:nvCxnSpPr>
        <p:spPr>
          <a:xfrm>
            <a:off x="914400" y="6059269"/>
            <a:ext cx="73914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685800" y="6135469"/>
            <a:ext cx="596625" cy="646331"/>
          </a:xfrm>
          <a:prstGeom prst="rect">
            <a:avLst/>
          </a:prstGeom>
          <a:noFill/>
        </p:spPr>
        <p:txBody>
          <a:bodyPr wrap="none" rtlCol="0">
            <a:spAutoFit/>
          </a:bodyPr>
          <a:lstStyle/>
          <a:p>
            <a:r>
              <a:rPr lang="en-US" dirty="0"/>
              <a:t>8am</a:t>
            </a:r>
            <a:br>
              <a:rPr lang="en-US" dirty="0"/>
            </a:br>
            <a:endParaRPr lang="en-US" dirty="0"/>
          </a:p>
        </p:txBody>
      </p:sp>
      <p:sp>
        <p:nvSpPr>
          <p:cNvPr id="8" name="TextBox 7"/>
          <p:cNvSpPr txBox="1"/>
          <p:nvPr/>
        </p:nvSpPr>
        <p:spPr>
          <a:xfrm>
            <a:off x="4191000" y="6135469"/>
            <a:ext cx="670676" cy="369332"/>
          </a:xfrm>
          <a:prstGeom prst="rect">
            <a:avLst/>
          </a:prstGeom>
          <a:noFill/>
        </p:spPr>
        <p:txBody>
          <a:bodyPr wrap="none" rtlCol="0">
            <a:spAutoFit/>
          </a:bodyPr>
          <a:lstStyle/>
          <a:p>
            <a:r>
              <a:rPr lang="en-US" dirty="0"/>
              <a:t>noon</a:t>
            </a:r>
          </a:p>
        </p:txBody>
      </p:sp>
      <p:sp>
        <p:nvSpPr>
          <p:cNvPr id="9" name="TextBox 8"/>
          <p:cNvSpPr txBox="1"/>
          <p:nvPr/>
        </p:nvSpPr>
        <p:spPr>
          <a:xfrm>
            <a:off x="7772400" y="6135469"/>
            <a:ext cx="1024815" cy="369332"/>
          </a:xfrm>
          <a:prstGeom prst="rect">
            <a:avLst/>
          </a:prstGeom>
          <a:noFill/>
        </p:spPr>
        <p:txBody>
          <a:bodyPr wrap="none" rtlCol="0">
            <a:spAutoFit/>
          </a:bodyPr>
          <a:lstStyle/>
          <a:p>
            <a:r>
              <a:rPr lang="en-US" dirty="0"/>
              <a:t>midnight</a:t>
            </a:r>
          </a:p>
        </p:txBody>
      </p:sp>
      <p:sp>
        <p:nvSpPr>
          <p:cNvPr id="10" name="Rectangle 9"/>
          <p:cNvSpPr/>
          <p:nvPr/>
        </p:nvSpPr>
        <p:spPr>
          <a:xfrm>
            <a:off x="6629400" y="5486400"/>
            <a:ext cx="1524000" cy="381000"/>
          </a:xfrm>
          <a:prstGeom prst="rect">
            <a:avLst/>
          </a:prstGeom>
          <a:solidFill>
            <a:srgbClr val="008000">
              <a:alpha val="51000"/>
            </a:srgbClr>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TextBox 10"/>
          <p:cNvSpPr txBox="1"/>
          <p:nvPr/>
        </p:nvSpPr>
        <p:spPr>
          <a:xfrm>
            <a:off x="6705600" y="5486400"/>
            <a:ext cx="1069524" cy="369332"/>
          </a:xfrm>
          <a:prstGeom prst="rect">
            <a:avLst/>
          </a:prstGeom>
          <a:noFill/>
        </p:spPr>
        <p:txBody>
          <a:bodyPr wrap="none" rtlCol="0">
            <a:spAutoFit/>
          </a:bodyPr>
          <a:lstStyle/>
          <a:p>
            <a:r>
              <a:rPr lang="en-US" dirty="0"/>
              <a:t>Partner A</a:t>
            </a:r>
          </a:p>
        </p:txBody>
      </p:sp>
      <p:cxnSp>
        <p:nvCxnSpPr>
          <p:cNvPr id="12" name="Straight Connector 11"/>
          <p:cNvCxnSpPr/>
          <p:nvPr/>
        </p:nvCxnSpPr>
        <p:spPr>
          <a:xfrm>
            <a:off x="1828800" y="5297269"/>
            <a:ext cx="73914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1600200" y="5373469"/>
            <a:ext cx="596625" cy="646331"/>
          </a:xfrm>
          <a:prstGeom prst="rect">
            <a:avLst/>
          </a:prstGeom>
          <a:noFill/>
        </p:spPr>
        <p:txBody>
          <a:bodyPr wrap="none" rtlCol="0">
            <a:spAutoFit/>
          </a:bodyPr>
          <a:lstStyle/>
          <a:p>
            <a:r>
              <a:rPr lang="en-US" dirty="0"/>
              <a:t>8am</a:t>
            </a:r>
            <a:br>
              <a:rPr lang="en-US" dirty="0"/>
            </a:br>
            <a:endParaRPr lang="en-US" dirty="0"/>
          </a:p>
        </p:txBody>
      </p:sp>
      <p:sp>
        <p:nvSpPr>
          <p:cNvPr id="14" name="TextBox 13"/>
          <p:cNvSpPr txBox="1"/>
          <p:nvPr/>
        </p:nvSpPr>
        <p:spPr>
          <a:xfrm>
            <a:off x="5105400" y="5373469"/>
            <a:ext cx="670676" cy="369332"/>
          </a:xfrm>
          <a:prstGeom prst="rect">
            <a:avLst/>
          </a:prstGeom>
          <a:noFill/>
        </p:spPr>
        <p:txBody>
          <a:bodyPr wrap="none" rtlCol="0">
            <a:spAutoFit/>
          </a:bodyPr>
          <a:lstStyle/>
          <a:p>
            <a:r>
              <a:rPr lang="en-US" dirty="0"/>
              <a:t>noon</a:t>
            </a:r>
          </a:p>
        </p:txBody>
      </p:sp>
      <p:sp>
        <p:nvSpPr>
          <p:cNvPr id="16" name="Rectangle 15"/>
          <p:cNvSpPr/>
          <p:nvPr/>
        </p:nvSpPr>
        <p:spPr>
          <a:xfrm>
            <a:off x="7543800" y="4724400"/>
            <a:ext cx="1524000" cy="381000"/>
          </a:xfrm>
          <a:prstGeom prst="rect">
            <a:avLst/>
          </a:prstGeom>
          <a:solidFill>
            <a:srgbClr val="008000">
              <a:alpha val="51000"/>
            </a:srgbClr>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7620000" y="4724400"/>
            <a:ext cx="1069524" cy="369332"/>
          </a:xfrm>
          <a:prstGeom prst="rect">
            <a:avLst/>
          </a:prstGeom>
          <a:noFill/>
        </p:spPr>
        <p:txBody>
          <a:bodyPr wrap="none" rtlCol="0">
            <a:spAutoFit/>
          </a:bodyPr>
          <a:lstStyle/>
          <a:p>
            <a:r>
              <a:rPr lang="en-US" dirty="0"/>
              <a:t>Partner B</a:t>
            </a:r>
          </a:p>
        </p:txBody>
      </p:sp>
      <p:pic>
        <p:nvPicPr>
          <p:cNvPr id="15" name="Picture 14"/>
          <p:cNvPicPr>
            <a:picLocks noChangeAspect="1"/>
          </p:cNvPicPr>
          <p:nvPr/>
        </p:nvPicPr>
        <p:blipFill rotWithShape="1">
          <a:blip r:embed="rId2"/>
          <a:srcRect t="23030" b="33351"/>
          <a:stretch/>
        </p:blipFill>
        <p:spPr>
          <a:xfrm>
            <a:off x="0" y="1143000"/>
            <a:ext cx="9144000" cy="2364922"/>
          </a:xfrm>
          <a:prstGeom prst="rect">
            <a:avLst/>
          </a:prstGeom>
        </p:spPr>
      </p:pic>
      <p:cxnSp>
        <p:nvCxnSpPr>
          <p:cNvPr id="24" name="Straight Arrow Connector 23"/>
          <p:cNvCxnSpPr/>
          <p:nvPr/>
        </p:nvCxnSpPr>
        <p:spPr>
          <a:xfrm>
            <a:off x="5715000" y="2688380"/>
            <a:ext cx="2133600" cy="0"/>
          </a:xfrm>
          <a:prstGeom prst="straightConnector1">
            <a:avLst/>
          </a:prstGeom>
          <a:ln>
            <a:solidFill>
              <a:srgbClr val="FFFF00"/>
            </a:solidFill>
            <a:headEnd type="oval" w="lg" len="lg"/>
            <a:tailEnd type="oval" w="lg" len="lg"/>
          </a:ln>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4648200" y="2154980"/>
            <a:ext cx="2247430" cy="461665"/>
          </a:xfrm>
          <a:prstGeom prst="rect">
            <a:avLst/>
          </a:prstGeom>
          <a:noFill/>
        </p:spPr>
        <p:txBody>
          <a:bodyPr wrap="none" rtlCol="0">
            <a:spAutoFit/>
          </a:bodyPr>
          <a:lstStyle/>
          <a:p>
            <a:r>
              <a:rPr lang="en-US" sz="2400" dirty="0">
                <a:solidFill>
                  <a:srgbClr val="FFFF00"/>
                </a:solidFill>
              </a:rPr>
              <a:t>across continent</a:t>
            </a:r>
          </a:p>
        </p:txBody>
      </p:sp>
    </p:spTree>
    <p:extLst>
      <p:ext uri="{BB962C8B-B14F-4D97-AF65-F5344CB8AC3E}">
        <p14:creationId xmlns:p14="http://schemas.microsoft.com/office/powerpoint/2010/main" val="7799312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xmlns:p14="http://schemas.microsoft.com/office/powerpoint/2010/main">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1143000"/>
          </a:xfrm>
        </p:spPr>
        <p:txBody>
          <a:bodyPr/>
          <a:lstStyle/>
          <a:p>
            <a:r>
              <a:rPr lang="en-US" b="1" dirty="0"/>
              <a:t>evenings after work</a:t>
            </a:r>
            <a:endParaRPr lang="en-US" dirty="0"/>
          </a:p>
        </p:txBody>
      </p:sp>
      <p:cxnSp>
        <p:nvCxnSpPr>
          <p:cNvPr id="5" name="Straight Connector 4"/>
          <p:cNvCxnSpPr/>
          <p:nvPr/>
        </p:nvCxnSpPr>
        <p:spPr>
          <a:xfrm>
            <a:off x="914400" y="6059269"/>
            <a:ext cx="73914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685800" y="6135469"/>
            <a:ext cx="596625" cy="646331"/>
          </a:xfrm>
          <a:prstGeom prst="rect">
            <a:avLst/>
          </a:prstGeom>
          <a:noFill/>
        </p:spPr>
        <p:txBody>
          <a:bodyPr wrap="none" rtlCol="0">
            <a:spAutoFit/>
          </a:bodyPr>
          <a:lstStyle/>
          <a:p>
            <a:r>
              <a:rPr lang="en-US" dirty="0"/>
              <a:t>8am</a:t>
            </a:r>
            <a:br>
              <a:rPr lang="en-US" dirty="0"/>
            </a:br>
            <a:endParaRPr lang="en-US" dirty="0"/>
          </a:p>
        </p:txBody>
      </p:sp>
      <p:sp>
        <p:nvSpPr>
          <p:cNvPr id="8" name="TextBox 7"/>
          <p:cNvSpPr txBox="1"/>
          <p:nvPr/>
        </p:nvSpPr>
        <p:spPr>
          <a:xfrm>
            <a:off x="4191000" y="6135469"/>
            <a:ext cx="670676" cy="369332"/>
          </a:xfrm>
          <a:prstGeom prst="rect">
            <a:avLst/>
          </a:prstGeom>
          <a:noFill/>
        </p:spPr>
        <p:txBody>
          <a:bodyPr wrap="none" rtlCol="0">
            <a:spAutoFit/>
          </a:bodyPr>
          <a:lstStyle/>
          <a:p>
            <a:r>
              <a:rPr lang="en-US" dirty="0"/>
              <a:t>noon</a:t>
            </a:r>
          </a:p>
        </p:txBody>
      </p:sp>
      <p:sp>
        <p:nvSpPr>
          <p:cNvPr id="9" name="TextBox 8"/>
          <p:cNvSpPr txBox="1"/>
          <p:nvPr/>
        </p:nvSpPr>
        <p:spPr>
          <a:xfrm>
            <a:off x="7772400" y="6135469"/>
            <a:ext cx="1024815" cy="369332"/>
          </a:xfrm>
          <a:prstGeom prst="rect">
            <a:avLst/>
          </a:prstGeom>
          <a:noFill/>
        </p:spPr>
        <p:txBody>
          <a:bodyPr wrap="none" rtlCol="0">
            <a:spAutoFit/>
          </a:bodyPr>
          <a:lstStyle/>
          <a:p>
            <a:r>
              <a:rPr lang="en-US" dirty="0"/>
              <a:t>midnight</a:t>
            </a:r>
          </a:p>
        </p:txBody>
      </p:sp>
      <p:sp>
        <p:nvSpPr>
          <p:cNvPr id="10" name="Rectangle 9"/>
          <p:cNvSpPr/>
          <p:nvPr/>
        </p:nvSpPr>
        <p:spPr>
          <a:xfrm>
            <a:off x="6629400" y="5486400"/>
            <a:ext cx="1524000" cy="381000"/>
          </a:xfrm>
          <a:prstGeom prst="rect">
            <a:avLst/>
          </a:prstGeom>
          <a:solidFill>
            <a:srgbClr val="008000">
              <a:alpha val="51000"/>
            </a:srgbClr>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TextBox 10"/>
          <p:cNvSpPr txBox="1"/>
          <p:nvPr/>
        </p:nvSpPr>
        <p:spPr>
          <a:xfrm>
            <a:off x="6705600" y="5486400"/>
            <a:ext cx="1069524" cy="369332"/>
          </a:xfrm>
          <a:prstGeom prst="rect">
            <a:avLst/>
          </a:prstGeom>
          <a:noFill/>
        </p:spPr>
        <p:txBody>
          <a:bodyPr wrap="none" rtlCol="0">
            <a:spAutoFit/>
          </a:bodyPr>
          <a:lstStyle/>
          <a:p>
            <a:r>
              <a:rPr lang="en-US" dirty="0"/>
              <a:t>Partner A</a:t>
            </a:r>
          </a:p>
        </p:txBody>
      </p:sp>
      <p:cxnSp>
        <p:nvCxnSpPr>
          <p:cNvPr id="12" name="Straight Connector 11"/>
          <p:cNvCxnSpPr/>
          <p:nvPr/>
        </p:nvCxnSpPr>
        <p:spPr>
          <a:xfrm>
            <a:off x="1828800" y="5297269"/>
            <a:ext cx="73914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1600200" y="5373469"/>
            <a:ext cx="596625" cy="646331"/>
          </a:xfrm>
          <a:prstGeom prst="rect">
            <a:avLst/>
          </a:prstGeom>
          <a:noFill/>
        </p:spPr>
        <p:txBody>
          <a:bodyPr wrap="none" rtlCol="0">
            <a:spAutoFit/>
          </a:bodyPr>
          <a:lstStyle/>
          <a:p>
            <a:r>
              <a:rPr lang="en-US" dirty="0"/>
              <a:t>8am</a:t>
            </a:r>
            <a:br>
              <a:rPr lang="en-US" dirty="0"/>
            </a:br>
            <a:endParaRPr lang="en-US" dirty="0"/>
          </a:p>
        </p:txBody>
      </p:sp>
      <p:sp>
        <p:nvSpPr>
          <p:cNvPr id="14" name="TextBox 13"/>
          <p:cNvSpPr txBox="1"/>
          <p:nvPr/>
        </p:nvSpPr>
        <p:spPr>
          <a:xfrm>
            <a:off x="5105400" y="5373469"/>
            <a:ext cx="670676" cy="369332"/>
          </a:xfrm>
          <a:prstGeom prst="rect">
            <a:avLst/>
          </a:prstGeom>
          <a:noFill/>
        </p:spPr>
        <p:txBody>
          <a:bodyPr wrap="none" rtlCol="0">
            <a:spAutoFit/>
          </a:bodyPr>
          <a:lstStyle/>
          <a:p>
            <a:r>
              <a:rPr lang="en-US" dirty="0"/>
              <a:t>noon</a:t>
            </a:r>
          </a:p>
        </p:txBody>
      </p:sp>
      <p:sp>
        <p:nvSpPr>
          <p:cNvPr id="16" name="Rectangle 15"/>
          <p:cNvSpPr/>
          <p:nvPr/>
        </p:nvSpPr>
        <p:spPr>
          <a:xfrm>
            <a:off x="7543800" y="4724400"/>
            <a:ext cx="1524000" cy="381000"/>
          </a:xfrm>
          <a:prstGeom prst="rect">
            <a:avLst/>
          </a:prstGeom>
          <a:solidFill>
            <a:srgbClr val="008000">
              <a:alpha val="51000"/>
            </a:srgbClr>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7620000" y="4724400"/>
            <a:ext cx="1069524" cy="369332"/>
          </a:xfrm>
          <a:prstGeom prst="rect">
            <a:avLst/>
          </a:prstGeom>
          <a:noFill/>
        </p:spPr>
        <p:txBody>
          <a:bodyPr wrap="none" rtlCol="0">
            <a:spAutoFit/>
          </a:bodyPr>
          <a:lstStyle/>
          <a:p>
            <a:r>
              <a:rPr lang="en-US" dirty="0"/>
              <a:t>Partner B</a:t>
            </a:r>
          </a:p>
        </p:txBody>
      </p:sp>
      <p:sp>
        <p:nvSpPr>
          <p:cNvPr id="15" name="Rectangle 14"/>
          <p:cNvSpPr/>
          <p:nvPr/>
        </p:nvSpPr>
        <p:spPr>
          <a:xfrm>
            <a:off x="7543800" y="4495800"/>
            <a:ext cx="609600" cy="1524000"/>
          </a:xfrm>
          <a:prstGeom prst="rect">
            <a:avLst/>
          </a:prstGeom>
          <a:solidFill>
            <a:srgbClr val="FF0000">
              <a:alpha val="26000"/>
            </a:srgbClr>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8" name="Picture 17"/>
          <p:cNvPicPr>
            <a:picLocks noChangeAspect="1"/>
          </p:cNvPicPr>
          <p:nvPr/>
        </p:nvPicPr>
        <p:blipFill rotWithShape="1">
          <a:blip r:embed="rId2"/>
          <a:srcRect t="23030" b="33351"/>
          <a:stretch/>
        </p:blipFill>
        <p:spPr>
          <a:xfrm>
            <a:off x="0" y="1143000"/>
            <a:ext cx="9144000" cy="2364922"/>
          </a:xfrm>
          <a:prstGeom prst="rect">
            <a:avLst/>
          </a:prstGeom>
        </p:spPr>
      </p:pic>
      <p:cxnSp>
        <p:nvCxnSpPr>
          <p:cNvPr id="25" name="Straight Arrow Connector 24"/>
          <p:cNvCxnSpPr/>
          <p:nvPr/>
        </p:nvCxnSpPr>
        <p:spPr>
          <a:xfrm>
            <a:off x="5715000" y="2688380"/>
            <a:ext cx="2133600" cy="0"/>
          </a:xfrm>
          <a:prstGeom prst="straightConnector1">
            <a:avLst/>
          </a:prstGeom>
          <a:ln>
            <a:solidFill>
              <a:srgbClr val="FFFF00"/>
            </a:solidFill>
            <a:headEnd type="oval" w="lg" len="lg"/>
            <a:tailEnd type="oval" w="lg" len="lg"/>
          </a:ln>
        </p:spPr>
        <p:style>
          <a:lnRef idx="2">
            <a:schemeClr val="accent1"/>
          </a:lnRef>
          <a:fillRef idx="0">
            <a:schemeClr val="accent1"/>
          </a:fillRef>
          <a:effectRef idx="1">
            <a:schemeClr val="accent1"/>
          </a:effectRef>
          <a:fontRef idx="minor">
            <a:schemeClr val="tx1"/>
          </a:fontRef>
        </p:style>
      </p:cxnSp>
      <p:sp>
        <p:nvSpPr>
          <p:cNvPr id="26" name="TextBox 25"/>
          <p:cNvSpPr txBox="1"/>
          <p:nvPr/>
        </p:nvSpPr>
        <p:spPr>
          <a:xfrm>
            <a:off x="4648200" y="2154980"/>
            <a:ext cx="2247430" cy="461665"/>
          </a:xfrm>
          <a:prstGeom prst="rect">
            <a:avLst/>
          </a:prstGeom>
          <a:noFill/>
        </p:spPr>
        <p:txBody>
          <a:bodyPr wrap="none" rtlCol="0">
            <a:spAutoFit/>
          </a:bodyPr>
          <a:lstStyle/>
          <a:p>
            <a:r>
              <a:rPr lang="en-US" sz="2400" dirty="0">
                <a:solidFill>
                  <a:srgbClr val="FFFF00"/>
                </a:solidFill>
              </a:rPr>
              <a:t>across continent</a:t>
            </a:r>
          </a:p>
        </p:txBody>
      </p:sp>
    </p:spTree>
    <p:extLst>
      <p:ext uri="{BB962C8B-B14F-4D97-AF65-F5344CB8AC3E}">
        <p14:creationId xmlns:p14="http://schemas.microsoft.com/office/powerpoint/2010/main" val="18302424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xmlns:p14="http://schemas.microsoft.com/office/powerpoint/2010/main">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1143000"/>
          </a:xfrm>
        </p:spPr>
        <p:txBody>
          <a:bodyPr/>
          <a:lstStyle/>
          <a:p>
            <a:r>
              <a:rPr lang="en-US" b="1" dirty="0"/>
              <a:t>evening to morning</a:t>
            </a:r>
            <a:endParaRPr lang="en-US" dirty="0"/>
          </a:p>
        </p:txBody>
      </p:sp>
      <p:cxnSp>
        <p:nvCxnSpPr>
          <p:cNvPr id="4" name="Straight Connector 3"/>
          <p:cNvCxnSpPr/>
          <p:nvPr/>
        </p:nvCxnSpPr>
        <p:spPr>
          <a:xfrm>
            <a:off x="914400" y="6059269"/>
            <a:ext cx="73914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685800" y="6135469"/>
            <a:ext cx="596625" cy="646331"/>
          </a:xfrm>
          <a:prstGeom prst="rect">
            <a:avLst/>
          </a:prstGeom>
          <a:noFill/>
        </p:spPr>
        <p:txBody>
          <a:bodyPr wrap="none" rtlCol="0">
            <a:spAutoFit/>
          </a:bodyPr>
          <a:lstStyle/>
          <a:p>
            <a:r>
              <a:rPr lang="en-US" dirty="0"/>
              <a:t>8am</a:t>
            </a:r>
            <a:br>
              <a:rPr lang="en-US" dirty="0"/>
            </a:br>
            <a:endParaRPr lang="en-US" dirty="0"/>
          </a:p>
        </p:txBody>
      </p:sp>
      <p:sp>
        <p:nvSpPr>
          <p:cNvPr id="6" name="TextBox 5"/>
          <p:cNvSpPr txBox="1"/>
          <p:nvPr/>
        </p:nvSpPr>
        <p:spPr>
          <a:xfrm>
            <a:off x="4191000" y="6135469"/>
            <a:ext cx="670676" cy="369332"/>
          </a:xfrm>
          <a:prstGeom prst="rect">
            <a:avLst/>
          </a:prstGeom>
          <a:noFill/>
        </p:spPr>
        <p:txBody>
          <a:bodyPr wrap="none" rtlCol="0">
            <a:spAutoFit/>
          </a:bodyPr>
          <a:lstStyle/>
          <a:p>
            <a:r>
              <a:rPr lang="en-US" dirty="0"/>
              <a:t>noon</a:t>
            </a:r>
          </a:p>
        </p:txBody>
      </p:sp>
      <p:sp>
        <p:nvSpPr>
          <p:cNvPr id="7" name="TextBox 6"/>
          <p:cNvSpPr txBox="1"/>
          <p:nvPr/>
        </p:nvSpPr>
        <p:spPr>
          <a:xfrm>
            <a:off x="7772400" y="6135469"/>
            <a:ext cx="1024815" cy="369332"/>
          </a:xfrm>
          <a:prstGeom prst="rect">
            <a:avLst/>
          </a:prstGeom>
          <a:noFill/>
        </p:spPr>
        <p:txBody>
          <a:bodyPr wrap="none" rtlCol="0">
            <a:spAutoFit/>
          </a:bodyPr>
          <a:lstStyle/>
          <a:p>
            <a:r>
              <a:rPr lang="en-US" dirty="0"/>
              <a:t>midnight</a:t>
            </a:r>
          </a:p>
        </p:txBody>
      </p:sp>
      <p:sp>
        <p:nvSpPr>
          <p:cNvPr id="8" name="Rectangle 7"/>
          <p:cNvSpPr/>
          <p:nvPr/>
        </p:nvSpPr>
        <p:spPr>
          <a:xfrm>
            <a:off x="6629400" y="5486400"/>
            <a:ext cx="1524000" cy="381000"/>
          </a:xfrm>
          <a:prstGeom prst="rect">
            <a:avLst/>
          </a:prstGeom>
          <a:solidFill>
            <a:srgbClr val="008000">
              <a:alpha val="51000"/>
            </a:srgbClr>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p:cNvSpPr txBox="1"/>
          <p:nvPr/>
        </p:nvSpPr>
        <p:spPr>
          <a:xfrm>
            <a:off x="6705600" y="5486400"/>
            <a:ext cx="1069524" cy="369332"/>
          </a:xfrm>
          <a:prstGeom prst="rect">
            <a:avLst/>
          </a:prstGeom>
          <a:noFill/>
        </p:spPr>
        <p:txBody>
          <a:bodyPr wrap="none" rtlCol="0">
            <a:spAutoFit/>
          </a:bodyPr>
          <a:lstStyle/>
          <a:p>
            <a:r>
              <a:rPr lang="en-US" dirty="0"/>
              <a:t>Partner A</a:t>
            </a:r>
          </a:p>
        </p:txBody>
      </p:sp>
      <p:pic>
        <p:nvPicPr>
          <p:cNvPr id="10" name="Picture 9"/>
          <p:cNvPicPr>
            <a:picLocks noChangeAspect="1"/>
          </p:cNvPicPr>
          <p:nvPr/>
        </p:nvPicPr>
        <p:blipFill rotWithShape="1">
          <a:blip r:embed="rId2"/>
          <a:srcRect t="23030" b="33351"/>
          <a:stretch/>
        </p:blipFill>
        <p:spPr>
          <a:xfrm>
            <a:off x="0" y="1143000"/>
            <a:ext cx="9144000" cy="2364922"/>
          </a:xfrm>
          <a:prstGeom prst="rect">
            <a:avLst/>
          </a:prstGeom>
        </p:spPr>
      </p:pic>
      <p:cxnSp>
        <p:nvCxnSpPr>
          <p:cNvPr id="15" name="Straight Arrow Connector 14"/>
          <p:cNvCxnSpPr/>
          <p:nvPr/>
        </p:nvCxnSpPr>
        <p:spPr>
          <a:xfrm flipV="1">
            <a:off x="1371600" y="2916980"/>
            <a:ext cx="6324600" cy="76200"/>
          </a:xfrm>
          <a:prstGeom prst="straightConnector1">
            <a:avLst/>
          </a:prstGeom>
          <a:ln>
            <a:solidFill>
              <a:srgbClr val="FFFF00"/>
            </a:solidFill>
            <a:headEnd type="oval" w="lg" len="lg"/>
            <a:tailEnd type="oval" w="lg" len="lg"/>
          </a:ln>
        </p:spPr>
        <p:style>
          <a:lnRef idx="2">
            <a:schemeClr val="accent1"/>
          </a:lnRef>
          <a:fillRef idx="0">
            <a:schemeClr val="accent1"/>
          </a:fillRef>
          <a:effectRef idx="1">
            <a:schemeClr val="accent1"/>
          </a:effectRef>
          <a:fontRef idx="minor">
            <a:schemeClr val="tx1"/>
          </a:fontRef>
        </p:style>
      </p:cxnSp>
      <p:sp>
        <p:nvSpPr>
          <p:cNvPr id="16" name="TextBox 15"/>
          <p:cNvSpPr txBox="1"/>
          <p:nvPr/>
        </p:nvSpPr>
        <p:spPr>
          <a:xfrm>
            <a:off x="1905000" y="2459780"/>
            <a:ext cx="2251638" cy="461665"/>
          </a:xfrm>
          <a:prstGeom prst="rect">
            <a:avLst/>
          </a:prstGeom>
          <a:noFill/>
        </p:spPr>
        <p:txBody>
          <a:bodyPr wrap="none" rtlCol="0">
            <a:spAutoFit/>
          </a:bodyPr>
          <a:lstStyle/>
          <a:p>
            <a:r>
              <a:rPr lang="en-US" sz="2400" dirty="0">
                <a:solidFill>
                  <a:srgbClr val="FFFF00"/>
                </a:solidFill>
              </a:rPr>
              <a:t>across the world</a:t>
            </a:r>
          </a:p>
        </p:txBody>
      </p:sp>
    </p:spTree>
    <p:extLst>
      <p:ext uri="{BB962C8B-B14F-4D97-AF65-F5344CB8AC3E}">
        <p14:creationId xmlns:p14="http://schemas.microsoft.com/office/powerpoint/2010/main" val="3881325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xmlns:p14="http://schemas.microsoft.com/office/powerpoint/2010/main">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1143000"/>
          </a:xfrm>
        </p:spPr>
        <p:txBody>
          <a:bodyPr/>
          <a:lstStyle/>
          <a:p>
            <a:r>
              <a:rPr lang="en-US" b="1" dirty="0"/>
              <a:t>evening to morning</a:t>
            </a:r>
            <a:endParaRPr lang="en-US" dirty="0"/>
          </a:p>
        </p:txBody>
      </p:sp>
      <p:cxnSp>
        <p:nvCxnSpPr>
          <p:cNvPr id="4" name="Straight Connector 3"/>
          <p:cNvCxnSpPr/>
          <p:nvPr/>
        </p:nvCxnSpPr>
        <p:spPr>
          <a:xfrm>
            <a:off x="914400" y="6059269"/>
            <a:ext cx="73914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685800" y="6135469"/>
            <a:ext cx="596625" cy="646331"/>
          </a:xfrm>
          <a:prstGeom prst="rect">
            <a:avLst/>
          </a:prstGeom>
          <a:noFill/>
        </p:spPr>
        <p:txBody>
          <a:bodyPr wrap="none" rtlCol="0">
            <a:spAutoFit/>
          </a:bodyPr>
          <a:lstStyle/>
          <a:p>
            <a:r>
              <a:rPr lang="en-US" dirty="0"/>
              <a:t>8am</a:t>
            </a:r>
            <a:br>
              <a:rPr lang="en-US" dirty="0"/>
            </a:br>
            <a:endParaRPr lang="en-US" dirty="0"/>
          </a:p>
        </p:txBody>
      </p:sp>
      <p:sp>
        <p:nvSpPr>
          <p:cNvPr id="6" name="TextBox 5"/>
          <p:cNvSpPr txBox="1"/>
          <p:nvPr/>
        </p:nvSpPr>
        <p:spPr>
          <a:xfrm>
            <a:off x="4191000" y="6135469"/>
            <a:ext cx="670676" cy="369332"/>
          </a:xfrm>
          <a:prstGeom prst="rect">
            <a:avLst/>
          </a:prstGeom>
          <a:noFill/>
        </p:spPr>
        <p:txBody>
          <a:bodyPr wrap="none" rtlCol="0">
            <a:spAutoFit/>
          </a:bodyPr>
          <a:lstStyle/>
          <a:p>
            <a:r>
              <a:rPr lang="en-US" dirty="0"/>
              <a:t>noon</a:t>
            </a:r>
          </a:p>
        </p:txBody>
      </p:sp>
      <p:sp>
        <p:nvSpPr>
          <p:cNvPr id="7" name="TextBox 6"/>
          <p:cNvSpPr txBox="1"/>
          <p:nvPr/>
        </p:nvSpPr>
        <p:spPr>
          <a:xfrm>
            <a:off x="7772400" y="6135469"/>
            <a:ext cx="1024815" cy="369332"/>
          </a:xfrm>
          <a:prstGeom prst="rect">
            <a:avLst/>
          </a:prstGeom>
          <a:noFill/>
        </p:spPr>
        <p:txBody>
          <a:bodyPr wrap="none" rtlCol="0">
            <a:spAutoFit/>
          </a:bodyPr>
          <a:lstStyle/>
          <a:p>
            <a:r>
              <a:rPr lang="en-US" dirty="0"/>
              <a:t>midnight</a:t>
            </a:r>
          </a:p>
        </p:txBody>
      </p:sp>
      <p:sp>
        <p:nvSpPr>
          <p:cNvPr id="8" name="Rectangle 7"/>
          <p:cNvSpPr/>
          <p:nvPr/>
        </p:nvSpPr>
        <p:spPr>
          <a:xfrm>
            <a:off x="6629400" y="5486400"/>
            <a:ext cx="1524000" cy="381000"/>
          </a:xfrm>
          <a:prstGeom prst="rect">
            <a:avLst/>
          </a:prstGeom>
          <a:solidFill>
            <a:srgbClr val="008000">
              <a:alpha val="51000"/>
            </a:srgbClr>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p:cNvSpPr txBox="1"/>
          <p:nvPr/>
        </p:nvSpPr>
        <p:spPr>
          <a:xfrm>
            <a:off x="6705600" y="5486400"/>
            <a:ext cx="1069524" cy="369332"/>
          </a:xfrm>
          <a:prstGeom prst="rect">
            <a:avLst/>
          </a:prstGeom>
          <a:noFill/>
        </p:spPr>
        <p:txBody>
          <a:bodyPr wrap="none" rtlCol="0">
            <a:spAutoFit/>
          </a:bodyPr>
          <a:lstStyle/>
          <a:p>
            <a:r>
              <a:rPr lang="en-US" dirty="0"/>
              <a:t>Partner A</a:t>
            </a:r>
          </a:p>
        </p:txBody>
      </p:sp>
      <p:cxnSp>
        <p:nvCxnSpPr>
          <p:cNvPr id="10" name="Straight Connector 9"/>
          <p:cNvCxnSpPr/>
          <p:nvPr/>
        </p:nvCxnSpPr>
        <p:spPr>
          <a:xfrm>
            <a:off x="6137985" y="5144869"/>
            <a:ext cx="73914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5909385" y="5221069"/>
            <a:ext cx="596625" cy="646331"/>
          </a:xfrm>
          <a:prstGeom prst="rect">
            <a:avLst/>
          </a:prstGeom>
          <a:noFill/>
        </p:spPr>
        <p:txBody>
          <a:bodyPr wrap="none" rtlCol="0">
            <a:spAutoFit/>
          </a:bodyPr>
          <a:lstStyle/>
          <a:p>
            <a:r>
              <a:rPr lang="en-US" dirty="0"/>
              <a:t>8am</a:t>
            </a:r>
            <a:br>
              <a:rPr lang="en-US" dirty="0"/>
            </a:br>
            <a:endParaRPr lang="en-US" dirty="0"/>
          </a:p>
        </p:txBody>
      </p:sp>
      <p:sp>
        <p:nvSpPr>
          <p:cNvPr id="12" name="TextBox 11"/>
          <p:cNvSpPr txBox="1"/>
          <p:nvPr/>
        </p:nvSpPr>
        <p:spPr>
          <a:xfrm>
            <a:off x="9414585" y="5221069"/>
            <a:ext cx="670676" cy="369332"/>
          </a:xfrm>
          <a:prstGeom prst="rect">
            <a:avLst/>
          </a:prstGeom>
          <a:noFill/>
        </p:spPr>
        <p:txBody>
          <a:bodyPr wrap="none" rtlCol="0">
            <a:spAutoFit/>
          </a:bodyPr>
          <a:lstStyle/>
          <a:p>
            <a:r>
              <a:rPr lang="en-US" dirty="0"/>
              <a:t>noon</a:t>
            </a:r>
          </a:p>
        </p:txBody>
      </p:sp>
      <p:sp>
        <p:nvSpPr>
          <p:cNvPr id="13" name="TextBox 12"/>
          <p:cNvSpPr txBox="1"/>
          <p:nvPr/>
        </p:nvSpPr>
        <p:spPr>
          <a:xfrm>
            <a:off x="12995985" y="4840069"/>
            <a:ext cx="1024815" cy="369332"/>
          </a:xfrm>
          <a:prstGeom prst="rect">
            <a:avLst/>
          </a:prstGeom>
          <a:noFill/>
        </p:spPr>
        <p:txBody>
          <a:bodyPr wrap="none" rtlCol="0">
            <a:spAutoFit/>
          </a:bodyPr>
          <a:lstStyle/>
          <a:p>
            <a:r>
              <a:rPr lang="en-US" dirty="0"/>
              <a:t>midnight</a:t>
            </a:r>
          </a:p>
        </p:txBody>
      </p:sp>
      <p:sp>
        <p:nvSpPr>
          <p:cNvPr id="14" name="Rectangle 13"/>
          <p:cNvSpPr/>
          <p:nvPr/>
        </p:nvSpPr>
        <p:spPr>
          <a:xfrm>
            <a:off x="6781800" y="4572000"/>
            <a:ext cx="1524000" cy="381000"/>
          </a:xfrm>
          <a:prstGeom prst="rect">
            <a:avLst/>
          </a:prstGeom>
          <a:solidFill>
            <a:srgbClr val="008000">
              <a:alpha val="51000"/>
            </a:srgbClr>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TextBox 14"/>
          <p:cNvSpPr txBox="1"/>
          <p:nvPr/>
        </p:nvSpPr>
        <p:spPr>
          <a:xfrm>
            <a:off x="6858000" y="4572000"/>
            <a:ext cx="1069524" cy="369332"/>
          </a:xfrm>
          <a:prstGeom prst="rect">
            <a:avLst/>
          </a:prstGeom>
          <a:noFill/>
        </p:spPr>
        <p:txBody>
          <a:bodyPr wrap="none" rtlCol="0">
            <a:spAutoFit/>
          </a:bodyPr>
          <a:lstStyle/>
          <a:p>
            <a:r>
              <a:rPr lang="en-US" dirty="0"/>
              <a:t>Partner B</a:t>
            </a:r>
          </a:p>
        </p:txBody>
      </p:sp>
      <p:pic>
        <p:nvPicPr>
          <p:cNvPr id="16" name="Picture 15"/>
          <p:cNvPicPr>
            <a:picLocks noChangeAspect="1"/>
          </p:cNvPicPr>
          <p:nvPr/>
        </p:nvPicPr>
        <p:blipFill rotWithShape="1">
          <a:blip r:embed="rId2"/>
          <a:srcRect t="23030" b="33351"/>
          <a:stretch/>
        </p:blipFill>
        <p:spPr>
          <a:xfrm>
            <a:off x="0" y="1143000"/>
            <a:ext cx="9144000" cy="2364922"/>
          </a:xfrm>
          <a:prstGeom prst="rect">
            <a:avLst/>
          </a:prstGeom>
        </p:spPr>
      </p:pic>
      <p:cxnSp>
        <p:nvCxnSpPr>
          <p:cNvPr id="21" name="Straight Arrow Connector 20"/>
          <p:cNvCxnSpPr/>
          <p:nvPr/>
        </p:nvCxnSpPr>
        <p:spPr>
          <a:xfrm flipV="1">
            <a:off x="1371600" y="2916980"/>
            <a:ext cx="6324600" cy="76200"/>
          </a:xfrm>
          <a:prstGeom prst="straightConnector1">
            <a:avLst/>
          </a:prstGeom>
          <a:ln>
            <a:solidFill>
              <a:srgbClr val="FFFF00"/>
            </a:solidFill>
            <a:headEnd type="oval" w="lg" len="lg"/>
            <a:tailEnd type="oval" w="lg" len="lg"/>
          </a:ln>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1905000" y="2459780"/>
            <a:ext cx="2251638" cy="461665"/>
          </a:xfrm>
          <a:prstGeom prst="rect">
            <a:avLst/>
          </a:prstGeom>
          <a:noFill/>
        </p:spPr>
        <p:txBody>
          <a:bodyPr wrap="none" rtlCol="0">
            <a:spAutoFit/>
          </a:bodyPr>
          <a:lstStyle/>
          <a:p>
            <a:r>
              <a:rPr lang="en-US" sz="2400" dirty="0">
                <a:solidFill>
                  <a:srgbClr val="FFFF00"/>
                </a:solidFill>
              </a:rPr>
              <a:t>across the world</a:t>
            </a:r>
          </a:p>
        </p:txBody>
      </p:sp>
    </p:spTree>
    <p:extLst>
      <p:ext uri="{BB962C8B-B14F-4D97-AF65-F5344CB8AC3E}">
        <p14:creationId xmlns:p14="http://schemas.microsoft.com/office/powerpoint/2010/main" val="40410100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xmlns:p14="http://schemas.microsoft.com/office/powerpoint/2010/main">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1143000"/>
          </a:xfrm>
        </p:spPr>
        <p:txBody>
          <a:bodyPr/>
          <a:lstStyle/>
          <a:p>
            <a:r>
              <a:rPr lang="en-US" b="1" dirty="0"/>
              <a:t>evening to morning</a:t>
            </a:r>
            <a:endParaRPr lang="en-US" dirty="0"/>
          </a:p>
        </p:txBody>
      </p:sp>
      <p:cxnSp>
        <p:nvCxnSpPr>
          <p:cNvPr id="4" name="Straight Connector 3"/>
          <p:cNvCxnSpPr/>
          <p:nvPr/>
        </p:nvCxnSpPr>
        <p:spPr>
          <a:xfrm>
            <a:off x="914400" y="6059269"/>
            <a:ext cx="73914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685800" y="6135469"/>
            <a:ext cx="596625" cy="646331"/>
          </a:xfrm>
          <a:prstGeom prst="rect">
            <a:avLst/>
          </a:prstGeom>
          <a:noFill/>
        </p:spPr>
        <p:txBody>
          <a:bodyPr wrap="none" rtlCol="0">
            <a:spAutoFit/>
          </a:bodyPr>
          <a:lstStyle/>
          <a:p>
            <a:r>
              <a:rPr lang="en-US" dirty="0"/>
              <a:t>8am</a:t>
            </a:r>
            <a:br>
              <a:rPr lang="en-US" dirty="0"/>
            </a:br>
            <a:endParaRPr lang="en-US" dirty="0"/>
          </a:p>
        </p:txBody>
      </p:sp>
      <p:sp>
        <p:nvSpPr>
          <p:cNvPr id="6" name="TextBox 5"/>
          <p:cNvSpPr txBox="1"/>
          <p:nvPr/>
        </p:nvSpPr>
        <p:spPr>
          <a:xfrm>
            <a:off x="4191000" y="6135469"/>
            <a:ext cx="670676" cy="369332"/>
          </a:xfrm>
          <a:prstGeom prst="rect">
            <a:avLst/>
          </a:prstGeom>
          <a:noFill/>
        </p:spPr>
        <p:txBody>
          <a:bodyPr wrap="none" rtlCol="0">
            <a:spAutoFit/>
          </a:bodyPr>
          <a:lstStyle/>
          <a:p>
            <a:r>
              <a:rPr lang="en-US" dirty="0"/>
              <a:t>noon</a:t>
            </a:r>
          </a:p>
        </p:txBody>
      </p:sp>
      <p:sp>
        <p:nvSpPr>
          <p:cNvPr id="7" name="TextBox 6"/>
          <p:cNvSpPr txBox="1"/>
          <p:nvPr/>
        </p:nvSpPr>
        <p:spPr>
          <a:xfrm>
            <a:off x="7772400" y="6135469"/>
            <a:ext cx="1024815" cy="369332"/>
          </a:xfrm>
          <a:prstGeom prst="rect">
            <a:avLst/>
          </a:prstGeom>
          <a:noFill/>
        </p:spPr>
        <p:txBody>
          <a:bodyPr wrap="none" rtlCol="0">
            <a:spAutoFit/>
          </a:bodyPr>
          <a:lstStyle/>
          <a:p>
            <a:r>
              <a:rPr lang="en-US" dirty="0"/>
              <a:t>midnight</a:t>
            </a:r>
          </a:p>
        </p:txBody>
      </p:sp>
      <p:sp>
        <p:nvSpPr>
          <p:cNvPr id="8" name="Rectangle 7"/>
          <p:cNvSpPr/>
          <p:nvPr/>
        </p:nvSpPr>
        <p:spPr>
          <a:xfrm>
            <a:off x="6629400" y="5486400"/>
            <a:ext cx="1524000" cy="381000"/>
          </a:xfrm>
          <a:prstGeom prst="rect">
            <a:avLst/>
          </a:prstGeom>
          <a:solidFill>
            <a:srgbClr val="008000">
              <a:alpha val="51000"/>
            </a:srgbClr>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p:cNvSpPr txBox="1"/>
          <p:nvPr/>
        </p:nvSpPr>
        <p:spPr>
          <a:xfrm>
            <a:off x="6705600" y="5486400"/>
            <a:ext cx="1069524" cy="369332"/>
          </a:xfrm>
          <a:prstGeom prst="rect">
            <a:avLst/>
          </a:prstGeom>
          <a:noFill/>
        </p:spPr>
        <p:txBody>
          <a:bodyPr wrap="none" rtlCol="0">
            <a:spAutoFit/>
          </a:bodyPr>
          <a:lstStyle/>
          <a:p>
            <a:r>
              <a:rPr lang="en-US" dirty="0"/>
              <a:t>Partner A</a:t>
            </a:r>
          </a:p>
        </p:txBody>
      </p:sp>
      <p:sp>
        <p:nvSpPr>
          <p:cNvPr id="13" name="TextBox 12"/>
          <p:cNvSpPr txBox="1"/>
          <p:nvPr/>
        </p:nvSpPr>
        <p:spPr>
          <a:xfrm>
            <a:off x="12995985" y="4840069"/>
            <a:ext cx="1024815" cy="369332"/>
          </a:xfrm>
          <a:prstGeom prst="rect">
            <a:avLst/>
          </a:prstGeom>
          <a:noFill/>
        </p:spPr>
        <p:txBody>
          <a:bodyPr wrap="none" rtlCol="0">
            <a:spAutoFit/>
          </a:bodyPr>
          <a:lstStyle/>
          <a:p>
            <a:r>
              <a:rPr lang="en-US" dirty="0"/>
              <a:t>midnight</a:t>
            </a:r>
          </a:p>
        </p:txBody>
      </p:sp>
      <p:cxnSp>
        <p:nvCxnSpPr>
          <p:cNvPr id="16" name="Straight Connector 15"/>
          <p:cNvCxnSpPr/>
          <p:nvPr/>
        </p:nvCxnSpPr>
        <p:spPr>
          <a:xfrm>
            <a:off x="6137985" y="5144869"/>
            <a:ext cx="73914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5909385" y="5221069"/>
            <a:ext cx="596625" cy="646331"/>
          </a:xfrm>
          <a:prstGeom prst="rect">
            <a:avLst/>
          </a:prstGeom>
          <a:noFill/>
        </p:spPr>
        <p:txBody>
          <a:bodyPr wrap="none" rtlCol="0">
            <a:spAutoFit/>
          </a:bodyPr>
          <a:lstStyle/>
          <a:p>
            <a:r>
              <a:rPr lang="en-US" dirty="0"/>
              <a:t>8am</a:t>
            </a:r>
            <a:br>
              <a:rPr lang="en-US" dirty="0"/>
            </a:br>
            <a:endParaRPr lang="en-US" dirty="0"/>
          </a:p>
        </p:txBody>
      </p:sp>
      <p:sp>
        <p:nvSpPr>
          <p:cNvPr id="18" name="TextBox 17"/>
          <p:cNvSpPr txBox="1"/>
          <p:nvPr/>
        </p:nvSpPr>
        <p:spPr>
          <a:xfrm>
            <a:off x="9414585" y="5221069"/>
            <a:ext cx="670676" cy="369332"/>
          </a:xfrm>
          <a:prstGeom prst="rect">
            <a:avLst/>
          </a:prstGeom>
          <a:noFill/>
        </p:spPr>
        <p:txBody>
          <a:bodyPr wrap="none" rtlCol="0">
            <a:spAutoFit/>
          </a:bodyPr>
          <a:lstStyle/>
          <a:p>
            <a:r>
              <a:rPr lang="en-US" dirty="0"/>
              <a:t>noon</a:t>
            </a:r>
          </a:p>
        </p:txBody>
      </p:sp>
      <p:sp>
        <p:nvSpPr>
          <p:cNvPr id="19" name="Rectangle 18"/>
          <p:cNvSpPr/>
          <p:nvPr/>
        </p:nvSpPr>
        <p:spPr>
          <a:xfrm>
            <a:off x="6781800" y="4572000"/>
            <a:ext cx="1524000" cy="381000"/>
          </a:xfrm>
          <a:prstGeom prst="rect">
            <a:avLst/>
          </a:prstGeom>
          <a:solidFill>
            <a:srgbClr val="008000">
              <a:alpha val="51000"/>
            </a:srgbClr>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TextBox 19"/>
          <p:cNvSpPr txBox="1"/>
          <p:nvPr/>
        </p:nvSpPr>
        <p:spPr>
          <a:xfrm>
            <a:off x="6858000" y="4572000"/>
            <a:ext cx="1069524" cy="369332"/>
          </a:xfrm>
          <a:prstGeom prst="rect">
            <a:avLst/>
          </a:prstGeom>
          <a:noFill/>
        </p:spPr>
        <p:txBody>
          <a:bodyPr wrap="none" rtlCol="0">
            <a:spAutoFit/>
          </a:bodyPr>
          <a:lstStyle/>
          <a:p>
            <a:r>
              <a:rPr lang="en-US" dirty="0"/>
              <a:t>Partner B</a:t>
            </a:r>
          </a:p>
        </p:txBody>
      </p:sp>
      <p:sp>
        <p:nvSpPr>
          <p:cNvPr id="21" name="Rectangle 20"/>
          <p:cNvSpPr/>
          <p:nvPr/>
        </p:nvSpPr>
        <p:spPr>
          <a:xfrm>
            <a:off x="6781800" y="4343400"/>
            <a:ext cx="1371600" cy="1676400"/>
          </a:xfrm>
          <a:prstGeom prst="rect">
            <a:avLst/>
          </a:prstGeom>
          <a:solidFill>
            <a:srgbClr val="FF0000">
              <a:alpha val="26000"/>
            </a:srgbClr>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2" name="Picture 21"/>
          <p:cNvPicPr>
            <a:picLocks noChangeAspect="1"/>
          </p:cNvPicPr>
          <p:nvPr/>
        </p:nvPicPr>
        <p:blipFill rotWithShape="1">
          <a:blip r:embed="rId2"/>
          <a:srcRect t="23030" b="33351"/>
          <a:stretch/>
        </p:blipFill>
        <p:spPr>
          <a:xfrm>
            <a:off x="0" y="1143000"/>
            <a:ext cx="9144000" cy="2364922"/>
          </a:xfrm>
          <a:prstGeom prst="rect">
            <a:avLst/>
          </a:prstGeom>
        </p:spPr>
      </p:pic>
      <p:cxnSp>
        <p:nvCxnSpPr>
          <p:cNvPr id="27" name="Straight Arrow Connector 26"/>
          <p:cNvCxnSpPr/>
          <p:nvPr/>
        </p:nvCxnSpPr>
        <p:spPr>
          <a:xfrm flipV="1">
            <a:off x="1371600" y="2916980"/>
            <a:ext cx="6324600" cy="76200"/>
          </a:xfrm>
          <a:prstGeom prst="straightConnector1">
            <a:avLst/>
          </a:prstGeom>
          <a:ln>
            <a:solidFill>
              <a:srgbClr val="FFFF00"/>
            </a:solidFill>
            <a:headEnd type="oval" w="lg" len="lg"/>
            <a:tailEnd type="oval" w="lg" len="lg"/>
          </a:ln>
        </p:spPr>
        <p:style>
          <a:lnRef idx="2">
            <a:schemeClr val="accent1"/>
          </a:lnRef>
          <a:fillRef idx="0">
            <a:schemeClr val="accent1"/>
          </a:fillRef>
          <a:effectRef idx="1">
            <a:schemeClr val="accent1"/>
          </a:effectRef>
          <a:fontRef idx="minor">
            <a:schemeClr val="tx1"/>
          </a:fontRef>
        </p:style>
      </p:cxnSp>
      <p:sp>
        <p:nvSpPr>
          <p:cNvPr id="28" name="TextBox 27"/>
          <p:cNvSpPr txBox="1"/>
          <p:nvPr/>
        </p:nvSpPr>
        <p:spPr>
          <a:xfrm>
            <a:off x="1905000" y="2459780"/>
            <a:ext cx="2251638" cy="461665"/>
          </a:xfrm>
          <a:prstGeom prst="rect">
            <a:avLst/>
          </a:prstGeom>
          <a:noFill/>
        </p:spPr>
        <p:txBody>
          <a:bodyPr wrap="none" rtlCol="0">
            <a:spAutoFit/>
          </a:bodyPr>
          <a:lstStyle/>
          <a:p>
            <a:r>
              <a:rPr lang="en-US" sz="2400" dirty="0">
                <a:solidFill>
                  <a:srgbClr val="FFFF00"/>
                </a:solidFill>
              </a:rPr>
              <a:t>across the world</a:t>
            </a:r>
          </a:p>
        </p:txBody>
      </p:sp>
    </p:spTree>
    <p:extLst>
      <p:ext uri="{BB962C8B-B14F-4D97-AF65-F5344CB8AC3E}">
        <p14:creationId xmlns:p14="http://schemas.microsoft.com/office/powerpoint/2010/main" val="3309115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xmlns:p14="http://schemas.microsoft.com/office/powerpoint/2010/main">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people went </a:t>
            </a:r>
            <a:r>
              <a:rPr lang="en-US" b="1" dirty="0"/>
              <a:t>out of their way</a:t>
            </a:r>
          </a:p>
        </p:txBody>
      </p:sp>
      <p:sp>
        <p:nvSpPr>
          <p:cNvPr id="3" name="Content Placeholder 2"/>
          <p:cNvSpPr>
            <a:spLocks noGrp="1"/>
          </p:cNvSpPr>
          <p:nvPr>
            <p:ph idx="1"/>
          </p:nvPr>
        </p:nvSpPr>
        <p:spPr/>
        <p:txBody>
          <a:bodyPr/>
          <a:lstStyle/>
          <a:p>
            <a:r>
              <a:rPr lang="en-US" dirty="0"/>
              <a:t>modify work hours</a:t>
            </a:r>
          </a:p>
          <a:p>
            <a:r>
              <a:rPr lang="en-US" dirty="0"/>
              <a:t>change sleep times</a:t>
            </a:r>
          </a:p>
          <a:p>
            <a:r>
              <a:rPr lang="en-US" dirty="0"/>
              <a:t>move meal times</a:t>
            </a:r>
          </a:p>
          <a:p>
            <a:r>
              <a:rPr lang="en-US" dirty="0"/>
              <a:t>avoid friends/family</a:t>
            </a:r>
          </a:p>
          <a:p>
            <a:r>
              <a:rPr lang="en-US" dirty="0"/>
              <a:t>…</a:t>
            </a:r>
          </a:p>
        </p:txBody>
      </p:sp>
    </p:spTree>
    <p:extLst>
      <p:ext uri="{BB962C8B-B14F-4D97-AF65-F5344CB8AC3E}">
        <p14:creationId xmlns:p14="http://schemas.microsoft.com/office/powerpoint/2010/main" val="7902585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xmlns:p14="http://schemas.microsoft.com/office/powerpoint/2010/main">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conversation </a:t>
            </a:r>
            <a:r>
              <a:rPr lang="en-US" dirty="0"/>
              <a:t>and </a:t>
            </a:r>
            <a:r>
              <a:rPr lang="en-US" b="1" dirty="0"/>
              <a:t>conflict</a:t>
            </a:r>
          </a:p>
        </p:txBody>
      </p:sp>
    </p:spTree>
    <p:extLst>
      <p:ext uri="{BB962C8B-B14F-4D97-AF65-F5344CB8AC3E}">
        <p14:creationId xmlns:p14="http://schemas.microsoft.com/office/powerpoint/2010/main" val="5129188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xmlns:p14="http://schemas.microsoft.com/office/powerpoint/2010/main">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
          <a:srcRect l="45040"/>
          <a:stretch/>
        </p:blipFill>
        <p:spPr>
          <a:xfrm>
            <a:off x="4495800" y="1066800"/>
            <a:ext cx="4822518" cy="5791200"/>
          </a:xfrm>
          <a:prstGeom prst="rect">
            <a:avLst/>
          </a:prstGeom>
        </p:spPr>
      </p:pic>
      <p:sp>
        <p:nvSpPr>
          <p:cNvPr id="2" name="Title 1"/>
          <p:cNvSpPr>
            <a:spLocks noGrp="1"/>
          </p:cNvSpPr>
          <p:nvPr>
            <p:ph type="title"/>
          </p:nvPr>
        </p:nvSpPr>
        <p:spPr>
          <a:xfrm>
            <a:off x="914400" y="0"/>
            <a:ext cx="8229600" cy="1143000"/>
          </a:xfrm>
        </p:spPr>
        <p:txBody>
          <a:bodyPr/>
          <a:lstStyle/>
          <a:p>
            <a:pPr algn="r"/>
            <a:r>
              <a:rPr lang="en-US" b="1" dirty="0"/>
              <a:t>conversation (and conflict)</a:t>
            </a:r>
            <a:endParaRPr lang="en-US" dirty="0"/>
          </a:p>
        </p:txBody>
      </p:sp>
      <p:sp>
        <p:nvSpPr>
          <p:cNvPr id="5" name="TextBox 4"/>
          <p:cNvSpPr txBox="1"/>
          <p:nvPr/>
        </p:nvSpPr>
        <p:spPr>
          <a:xfrm>
            <a:off x="6880858" y="6453830"/>
            <a:ext cx="2228908" cy="369332"/>
          </a:xfrm>
          <a:prstGeom prst="rect">
            <a:avLst/>
          </a:prstGeom>
          <a:noFill/>
        </p:spPr>
        <p:txBody>
          <a:bodyPr wrap="none" rtlCol="0">
            <a:spAutoFit/>
          </a:bodyPr>
          <a:lstStyle/>
          <a:p>
            <a:r>
              <a:rPr lang="en-US" dirty="0" err="1">
                <a:solidFill>
                  <a:schemeClr val="bg1">
                    <a:lumMod val="75000"/>
                  </a:schemeClr>
                </a:solidFill>
              </a:rPr>
              <a:t>clutchmagonline.com</a:t>
            </a:r>
            <a:endParaRPr lang="en-US" dirty="0">
              <a:solidFill>
                <a:schemeClr val="bg1">
                  <a:lumMod val="75000"/>
                </a:schemeClr>
              </a:solidFill>
            </a:endParaRPr>
          </a:p>
        </p:txBody>
      </p:sp>
    </p:spTree>
    <p:extLst>
      <p:ext uri="{BB962C8B-B14F-4D97-AF65-F5344CB8AC3E}">
        <p14:creationId xmlns:p14="http://schemas.microsoft.com/office/powerpoint/2010/main" val="103052803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xmlns:p14="http://schemas.microsoft.com/office/powerpoint/2010/main">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
          <a:srcRect l="45040"/>
          <a:stretch/>
        </p:blipFill>
        <p:spPr>
          <a:xfrm>
            <a:off x="4495800" y="1066800"/>
            <a:ext cx="4822518" cy="5791200"/>
          </a:xfrm>
          <a:prstGeom prst="rect">
            <a:avLst/>
          </a:prstGeom>
        </p:spPr>
      </p:pic>
      <p:sp>
        <p:nvSpPr>
          <p:cNvPr id="2" name="Title 1"/>
          <p:cNvSpPr>
            <a:spLocks noGrp="1"/>
          </p:cNvSpPr>
          <p:nvPr>
            <p:ph type="title"/>
          </p:nvPr>
        </p:nvSpPr>
        <p:spPr>
          <a:xfrm>
            <a:off x="914400" y="0"/>
            <a:ext cx="8229600" cy="1143000"/>
          </a:xfrm>
        </p:spPr>
        <p:txBody>
          <a:bodyPr/>
          <a:lstStyle/>
          <a:p>
            <a:pPr algn="r"/>
            <a:r>
              <a:rPr lang="en-US" b="1" dirty="0"/>
              <a:t>conversation (and conflict)</a:t>
            </a:r>
            <a:endParaRPr lang="en-US" dirty="0"/>
          </a:p>
        </p:txBody>
      </p:sp>
      <p:sp>
        <p:nvSpPr>
          <p:cNvPr id="5" name="TextBox 4"/>
          <p:cNvSpPr txBox="1"/>
          <p:nvPr/>
        </p:nvSpPr>
        <p:spPr>
          <a:xfrm>
            <a:off x="6880858" y="6453830"/>
            <a:ext cx="2228908" cy="369332"/>
          </a:xfrm>
          <a:prstGeom prst="rect">
            <a:avLst/>
          </a:prstGeom>
          <a:noFill/>
        </p:spPr>
        <p:txBody>
          <a:bodyPr wrap="none" rtlCol="0">
            <a:spAutoFit/>
          </a:bodyPr>
          <a:lstStyle/>
          <a:p>
            <a:r>
              <a:rPr lang="en-US" dirty="0" err="1">
                <a:solidFill>
                  <a:schemeClr val="bg1">
                    <a:lumMod val="75000"/>
                  </a:schemeClr>
                </a:solidFill>
              </a:rPr>
              <a:t>clutchmagonline.com</a:t>
            </a:r>
            <a:endParaRPr lang="en-US" dirty="0">
              <a:solidFill>
                <a:schemeClr val="bg1">
                  <a:lumMod val="75000"/>
                </a:schemeClr>
              </a:solidFill>
            </a:endParaRPr>
          </a:p>
        </p:txBody>
      </p:sp>
      <p:sp>
        <p:nvSpPr>
          <p:cNvPr id="9" name="Rectangle 8"/>
          <p:cNvSpPr/>
          <p:nvPr/>
        </p:nvSpPr>
        <p:spPr>
          <a:xfrm>
            <a:off x="457200" y="762000"/>
            <a:ext cx="3581400" cy="4524315"/>
          </a:xfrm>
          <a:prstGeom prst="rect">
            <a:avLst/>
          </a:prstGeom>
        </p:spPr>
        <p:txBody>
          <a:bodyPr wrap="square">
            <a:spAutoFit/>
          </a:bodyPr>
          <a:lstStyle/>
          <a:p>
            <a:r>
              <a:rPr lang="en-US" sz="2400" i="1" dirty="0"/>
              <a:t>“Even when we fight we prefer to fight online and see each because we can see the facial expressions of the other person … I think in some cases it can make it worse.  In some cases, it can soften it, depending on our reactions.  If say I get so upset I’m bursting into tears, he calms down.”</a:t>
            </a:r>
          </a:p>
        </p:txBody>
      </p:sp>
    </p:spTree>
    <p:extLst>
      <p:ext uri="{BB962C8B-B14F-4D97-AF65-F5344CB8AC3E}">
        <p14:creationId xmlns:p14="http://schemas.microsoft.com/office/powerpoint/2010/main" val="23512669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
          <a:srcRect l="45040"/>
          <a:stretch/>
        </p:blipFill>
        <p:spPr>
          <a:xfrm>
            <a:off x="4495800" y="1066800"/>
            <a:ext cx="4822518" cy="5791200"/>
          </a:xfrm>
          <a:prstGeom prst="rect">
            <a:avLst/>
          </a:prstGeom>
        </p:spPr>
      </p:pic>
      <p:sp>
        <p:nvSpPr>
          <p:cNvPr id="2" name="Title 1"/>
          <p:cNvSpPr>
            <a:spLocks noGrp="1"/>
          </p:cNvSpPr>
          <p:nvPr>
            <p:ph type="title"/>
          </p:nvPr>
        </p:nvSpPr>
        <p:spPr>
          <a:xfrm>
            <a:off x="914400" y="0"/>
            <a:ext cx="8229600" cy="1143000"/>
          </a:xfrm>
        </p:spPr>
        <p:txBody>
          <a:bodyPr/>
          <a:lstStyle/>
          <a:p>
            <a:pPr algn="r"/>
            <a:r>
              <a:rPr lang="en-US" b="1" dirty="0"/>
              <a:t>conversation (and conflict)</a:t>
            </a:r>
            <a:endParaRPr lang="en-US" dirty="0"/>
          </a:p>
        </p:txBody>
      </p:sp>
      <p:sp>
        <p:nvSpPr>
          <p:cNvPr id="5" name="TextBox 4"/>
          <p:cNvSpPr txBox="1"/>
          <p:nvPr/>
        </p:nvSpPr>
        <p:spPr>
          <a:xfrm>
            <a:off x="6880858" y="6453830"/>
            <a:ext cx="2228908" cy="369332"/>
          </a:xfrm>
          <a:prstGeom prst="rect">
            <a:avLst/>
          </a:prstGeom>
          <a:noFill/>
        </p:spPr>
        <p:txBody>
          <a:bodyPr wrap="none" rtlCol="0">
            <a:spAutoFit/>
          </a:bodyPr>
          <a:lstStyle/>
          <a:p>
            <a:r>
              <a:rPr lang="en-US" dirty="0" err="1">
                <a:solidFill>
                  <a:schemeClr val="bg1">
                    <a:lumMod val="75000"/>
                  </a:schemeClr>
                </a:solidFill>
              </a:rPr>
              <a:t>clutchmagonline.com</a:t>
            </a:r>
            <a:endParaRPr lang="en-US" dirty="0">
              <a:solidFill>
                <a:schemeClr val="bg1">
                  <a:lumMod val="75000"/>
                </a:schemeClr>
              </a:solidFill>
            </a:endParaRPr>
          </a:p>
        </p:txBody>
      </p:sp>
      <p:sp>
        <p:nvSpPr>
          <p:cNvPr id="9" name="Rectangle 8"/>
          <p:cNvSpPr/>
          <p:nvPr/>
        </p:nvSpPr>
        <p:spPr>
          <a:xfrm>
            <a:off x="304800" y="838200"/>
            <a:ext cx="3581400" cy="4154983"/>
          </a:xfrm>
          <a:prstGeom prst="rect">
            <a:avLst/>
          </a:prstGeom>
        </p:spPr>
        <p:txBody>
          <a:bodyPr wrap="square">
            <a:spAutoFit/>
          </a:bodyPr>
          <a:lstStyle/>
          <a:p>
            <a:r>
              <a:rPr lang="en-US" sz="2400" i="1" dirty="0"/>
              <a:t>“I would never have an argument on Skype.  I’d much rather have an argument over the telephone… when you’re on Skype, you are expected to look straight into the camera.  A lot of my argument style involves not looking at the other person.”</a:t>
            </a:r>
          </a:p>
        </p:txBody>
      </p:sp>
    </p:spTree>
    <p:extLst>
      <p:ext uri="{BB962C8B-B14F-4D97-AF65-F5344CB8AC3E}">
        <p14:creationId xmlns:p14="http://schemas.microsoft.com/office/powerpoint/2010/main" val="4573396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intimate </a:t>
            </a:r>
            <a:r>
              <a:rPr lang="en-US" dirty="0"/>
              <a:t>and</a:t>
            </a:r>
            <a:r>
              <a:rPr lang="en-US" b="1" dirty="0"/>
              <a:t> sexual acts</a:t>
            </a:r>
            <a:endParaRPr lang="en-US" dirty="0"/>
          </a:p>
        </p:txBody>
      </p:sp>
    </p:spTree>
    <p:extLst>
      <p:ext uri="{BB962C8B-B14F-4D97-AF65-F5344CB8AC3E}">
        <p14:creationId xmlns:p14="http://schemas.microsoft.com/office/powerpoint/2010/main" val="16636440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xmlns:p14="http://schemas.microsoft.com/office/powerpoint/2010/main">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1143000"/>
          </a:xfrm>
        </p:spPr>
        <p:txBody>
          <a:bodyPr/>
          <a:lstStyle/>
          <a:p>
            <a:r>
              <a:rPr lang="en-US" b="1" dirty="0"/>
              <a:t>kissing </a:t>
            </a:r>
            <a:r>
              <a:rPr lang="en-US" dirty="0"/>
              <a:t>and</a:t>
            </a:r>
            <a:r>
              <a:rPr lang="en-US" b="1" dirty="0"/>
              <a:t> hugging</a:t>
            </a:r>
            <a:endParaRPr lang="en-US" dirty="0"/>
          </a:p>
        </p:txBody>
      </p:sp>
    </p:spTree>
    <p:extLst>
      <p:ext uri="{BB962C8B-B14F-4D97-AF65-F5344CB8AC3E}">
        <p14:creationId xmlns:p14="http://schemas.microsoft.com/office/powerpoint/2010/main" val="22094475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xmlns:p14="http://schemas.microsoft.com/office/powerpoint/2010/main">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1143000"/>
          </a:xfrm>
        </p:spPr>
        <p:txBody>
          <a:bodyPr/>
          <a:lstStyle/>
          <a:p>
            <a:r>
              <a:rPr lang="en-US" b="1" dirty="0"/>
              <a:t>kissing </a:t>
            </a:r>
            <a:r>
              <a:rPr lang="en-US" dirty="0"/>
              <a:t>and</a:t>
            </a:r>
            <a:r>
              <a:rPr lang="en-US" b="1" dirty="0"/>
              <a:t> hugging</a:t>
            </a:r>
            <a:endParaRPr lang="en-US" dirty="0"/>
          </a:p>
        </p:txBody>
      </p:sp>
      <p:pic>
        <p:nvPicPr>
          <p:cNvPr id="5" name="Hug2.mov">
            <a:hlinkClick r:id="" action="ppaction://media"/>
            <a:hlinkHover r:id="" action="ppaction://ole?verb=0"/>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4267200" y="2209800"/>
            <a:ext cx="4445000" cy="2958704"/>
          </a:xfrm>
          <a:prstGeom prst="rect">
            <a:avLst/>
          </a:prstGeom>
        </p:spPr>
      </p:pic>
      <p:pic>
        <p:nvPicPr>
          <p:cNvPr id="7" name="IMG_1574.MOV">
            <a:hlinkClick r:id="" action="ppaction://media"/>
            <a:hlinkHover r:id="" action="ppaction://ole?verb=0"/>
          </p:cNvPr>
          <p:cNvPicPr>
            <a:picLocks noChangeAspect="1"/>
          </p:cNvPicPr>
          <p:nvPr>
            <a:videoFile r:link="rId4"/>
            <p:extLst>
              <p:ext uri="{DAA4B4D4-6D71-4841-9C94-3DE7FCFB9230}">
                <p14:media xmlns:p14="http://schemas.microsoft.com/office/powerpoint/2010/main" r:embed="rId3"/>
              </p:ext>
            </p:extLst>
          </p:nvPr>
        </p:nvPicPr>
        <p:blipFill>
          <a:blip r:embed="rId7"/>
          <a:stretch>
            <a:fillRect/>
          </a:stretch>
        </p:blipFill>
        <p:spPr>
          <a:xfrm>
            <a:off x="1143000" y="1143000"/>
            <a:ext cx="2946400" cy="5199529"/>
          </a:xfrm>
          <a:prstGeom prst="rect">
            <a:avLst/>
          </a:prstGeom>
        </p:spPr>
      </p:pic>
      <p:sp>
        <p:nvSpPr>
          <p:cNvPr id="8" name="TextBox 7">
            <a:extLst>
              <a:ext uri="{FF2B5EF4-FFF2-40B4-BE49-F238E27FC236}">
                <a16:creationId xmlns:a16="http://schemas.microsoft.com/office/drawing/2014/main" id="{980E0567-3133-4ED5-9C6F-BDE9320B7602}"/>
              </a:ext>
            </a:extLst>
          </p:cNvPr>
          <p:cNvSpPr txBox="1"/>
          <p:nvPr/>
        </p:nvSpPr>
        <p:spPr>
          <a:xfrm>
            <a:off x="6324600" y="76200"/>
            <a:ext cx="2667590" cy="369332"/>
          </a:xfrm>
          <a:prstGeom prst="rect">
            <a:avLst/>
          </a:prstGeom>
          <a:noFill/>
        </p:spPr>
        <p:txBody>
          <a:bodyPr wrap="none" rtlCol="0">
            <a:spAutoFit/>
          </a:bodyPr>
          <a:lstStyle/>
          <a:p>
            <a:r>
              <a:rPr lang="en-CA" dirty="0">
                <a:solidFill>
                  <a:srgbClr val="FF0000"/>
                </a:solidFill>
              </a:rPr>
              <a:t>Click on each to play video</a:t>
            </a:r>
            <a:endParaRPr lang="LID4096" dirty="0">
              <a:solidFill>
                <a:srgbClr val="FF0000"/>
              </a:solidFill>
            </a:endParaRPr>
          </a:p>
        </p:txBody>
      </p:sp>
    </p:spTree>
    <p:extLst>
      <p:ext uri="{BB962C8B-B14F-4D97-AF65-F5344CB8AC3E}">
        <p14:creationId xmlns:p14="http://schemas.microsoft.com/office/powerpoint/2010/main" val="35754263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video>
              <p:cMediaNode vol="80000">
                <p:cTn id="13" fill="hold" display="0">
                  <p:stCondLst>
                    <p:cond delay="indefinite"/>
                  </p:stCondLst>
                </p:cTn>
                <p:tgtEl>
                  <p:spTgt spid="7"/>
                </p:tgtEl>
              </p:cMediaNode>
            </p:video>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1143000"/>
          </a:xfrm>
        </p:spPr>
        <p:txBody>
          <a:bodyPr/>
          <a:lstStyle/>
          <a:p>
            <a:r>
              <a:rPr lang="en-US" b="1" dirty="0"/>
              <a:t>kissing </a:t>
            </a:r>
            <a:r>
              <a:rPr lang="en-US" dirty="0"/>
              <a:t>and</a:t>
            </a:r>
            <a:r>
              <a:rPr lang="en-US" b="1" dirty="0"/>
              <a:t> hugging</a:t>
            </a:r>
            <a:endParaRPr lang="en-US" dirty="0"/>
          </a:p>
        </p:txBody>
      </p:sp>
      <p:pic>
        <p:nvPicPr>
          <p:cNvPr id="3" name="Kiss3.mov">
            <a:hlinkClick r:id="" action="ppaction://media"/>
            <a:hlinkHover r:id="" action="ppaction://ole?verb=0"/>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4800600" y="2362200"/>
            <a:ext cx="3911600" cy="2603659"/>
          </a:xfrm>
          <a:prstGeom prst="rect">
            <a:avLst/>
          </a:prstGeom>
        </p:spPr>
      </p:pic>
      <p:pic>
        <p:nvPicPr>
          <p:cNvPr id="4" name="IMG_1575.MOV">
            <a:hlinkClick r:id="" action="ppaction://media"/>
            <a:hlinkHover r:id="" action="ppaction://ole?verb=0"/>
          </p:cNvPr>
          <p:cNvPicPr>
            <a:picLocks noChangeAspect="1"/>
          </p:cNvPicPr>
          <p:nvPr>
            <a:videoFile r:link="rId4"/>
            <p:extLst>
              <p:ext uri="{DAA4B4D4-6D71-4841-9C94-3DE7FCFB9230}">
                <p14:media xmlns:p14="http://schemas.microsoft.com/office/powerpoint/2010/main" r:embed="rId3"/>
              </p:ext>
            </p:extLst>
          </p:nvPr>
        </p:nvPicPr>
        <p:blipFill>
          <a:blip r:embed="rId7"/>
          <a:stretch>
            <a:fillRect/>
          </a:stretch>
        </p:blipFill>
        <p:spPr>
          <a:xfrm>
            <a:off x="1295400" y="1143000"/>
            <a:ext cx="2979420" cy="5257800"/>
          </a:xfrm>
          <a:prstGeom prst="rect">
            <a:avLst/>
          </a:prstGeom>
        </p:spPr>
      </p:pic>
      <p:sp>
        <p:nvSpPr>
          <p:cNvPr id="6" name="TextBox 5">
            <a:extLst>
              <a:ext uri="{FF2B5EF4-FFF2-40B4-BE49-F238E27FC236}">
                <a16:creationId xmlns:a16="http://schemas.microsoft.com/office/drawing/2014/main" id="{C7FB4080-5273-D8CC-94E1-66D0BFE42315}"/>
              </a:ext>
            </a:extLst>
          </p:cNvPr>
          <p:cNvSpPr txBox="1"/>
          <p:nvPr/>
        </p:nvSpPr>
        <p:spPr>
          <a:xfrm>
            <a:off x="6324600" y="76200"/>
            <a:ext cx="2667590" cy="369332"/>
          </a:xfrm>
          <a:prstGeom prst="rect">
            <a:avLst/>
          </a:prstGeom>
          <a:noFill/>
        </p:spPr>
        <p:txBody>
          <a:bodyPr wrap="none" rtlCol="0">
            <a:spAutoFit/>
          </a:bodyPr>
          <a:lstStyle/>
          <a:p>
            <a:r>
              <a:rPr lang="en-CA" dirty="0">
                <a:solidFill>
                  <a:srgbClr val="FF0000"/>
                </a:solidFill>
              </a:rPr>
              <a:t>Click on each to play video</a:t>
            </a:r>
            <a:endParaRPr lang="LID4096" dirty="0">
              <a:solidFill>
                <a:srgbClr val="FF0000"/>
              </a:solidFill>
            </a:endParaRPr>
          </a:p>
        </p:txBody>
      </p:sp>
    </p:spTree>
    <p:extLst>
      <p:ext uri="{BB962C8B-B14F-4D97-AF65-F5344CB8AC3E}">
        <p14:creationId xmlns:p14="http://schemas.microsoft.com/office/powerpoint/2010/main" val="41111853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video>
              <p:cMediaNode vol="80000">
                <p:cTn id="13" fill="hold" display="0">
                  <p:stCondLst>
                    <p:cond delay="indefinite"/>
                  </p:stCondLst>
                </p:cTn>
                <p:tgtEl>
                  <p:spTgt spid="4"/>
                </p:tgtEl>
              </p:cMediaNode>
            </p:video>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position mismatch</a:t>
            </a:r>
          </a:p>
        </p:txBody>
      </p:sp>
      <p:sp>
        <p:nvSpPr>
          <p:cNvPr id="3" name="Content Placeholder 2"/>
          <p:cNvSpPr>
            <a:spLocks noGrp="1"/>
          </p:cNvSpPr>
          <p:nvPr>
            <p:ph idx="1"/>
          </p:nvPr>
        </p:nvSpPr>
        <p:spPr/>
        <p:txBody>
          <a:bodyPr>
            <a:normAutofit/>
          </a:bodyPr>
          <a:lstStyle/>
          <a:p>
            <a:r>
              <a:rPr lang="en-US" i="1" dirty="0"/>
              <a:t>“Every now and then like every night we’ll typically sign off by giving each other kisses, which is actually like kissing the webcam so it actually looks like you’re kissing.  If you kiss the screen, you get the other person’s forehead.”</a:t>
            </a:r>
          </a:p>
        </p:txBody>
      </p:sp>
    </p:spTree>
    <p:extLst>
      <p:ext uri="{BB962C8B-B14F-4D97-AF65-F5344CB8AC3E}">
        <p14:creationId xmlns:p14="http://schemas.microsoft.com/office/powerpoint/2010/main" val="14077825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xmlns:p14="http://schemas.microsoft.com/office/powerpoint/2010/main">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1143000"/>
          </a:xfrm>
        </p:spPr>
        <p:txBody>
          <a:bodyPr/>
          <a:lstStyle/>
          <a:p>
            <a:r>
              <a:rPr lang="en-US" b="1" dirty="0"/>
              <a:t>going to bed</a:t>
            </a:r>
          </a:p>
        </p:txBody>
      </p:sp>
      <p:pic>
        <p:nvPicPr>
          <p:cNvPr id="4" name="Picture 3"/>
          <p:cNvPicPr>
            <a:picLocks noChangeAspect="1"/>
          </p:cNvPicPr>
          <p:nvPr/>
        </p:nvPicPr>
        <p:blipFill rotWithShape="1">
          <a:blip r:embed="rId2"/>
          <a:srcRect l="8472" r="21919"/>
          <a:stretch/>
        </p:blipFill>
        <p:spPr>
          <a:xfrm>
            <a:off x="-457200" y="1066800"/>
            <a:ext cx="5397178" cy="5791200"/>
          </a:xfrm>
          <a:prstGeom prst="rect">
            <a:avLst/>
          </a:prstGeom>
        </p:spPr>
      </p:pic>
      <p:sp>
        <p:nvSpPr>
          <p:cNvPr id="9" name="Content Placeholder 2"/>
          <p:cNvSpPr>
            <a:spLocks noGrp="1"/>
          </p:cNvSpPr>
          <p:nvPr>
            <p:ph idx="1"/>
          </p:nvPr>
        </p:nvSpPr>
        <p:spPr>
          <a:xfrm>
            <a:off x="5486400" y="1447800"/>
            <a:ext cx="3429000" cy="4876800"/>
          </a:xfrm>
        </p:spPr>
        <p:txBody>
          <a:bodyPr>
            <a:normAutofit fontScale="77500" lnSpcReduction="20000"/>
          </a:bodyPr>
          <a:lstStyle/>
          <a:p>
            <a:r>
              <a:rPr lang="en-US" i="1" dirty="0"/>
              <a:t>“I will move [the laptop] to my bedroom, the light is on normally because if I don’t turn it on he can’t see me … and he normally cuts his voice off so I don’t wake up from his phone calls or him talking to people.  And at some point in time the computer goes to sleep so it cuts it off … it’s on the bedside table and I normally position it towards my face.”</a:t>
            </a:r>
          </a:p>
        </p:txBody>
      </p:sp>
    </p:spTree>
    <p:extLst>
      <p:ext uri="{BB962C8B-B14F-4D97-AF65-F5344CB8AC3E}">
        <p14:creationId xmlns:p14="http://schemas.microsoft.com/office/powerpoint/2010/main" val="37428346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dissolve">
                                      <p:cBhvr>
                                        <p:cTn id="7"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1143000"/>
          </a:xfrm>
        </p:spPr>
        <p:txBody>
          <a:bodyPr/>
          <a:lstStyle/>
          <a:p>
            <a:r>
              <a:rPr lang="en-US" b="1" dirty="0"/>
              <a:t>heat </a:t>
            </a:r>
            <a:r>
              <a:rPr lang="en-US" dirty="0"/>
              <a:t>and</a:t>
            </a:r>
            <a:r>
              <a:rPr lang="en-US" b="1" dirty="0"/>
              <a:t> positioning issues</a:t>
            </a:r>
            <a:endParaRPr lang="en-US" dirty="0"/>
          </a:p>
        </p:txBody>
      </p:sp>
      <p:pic>
        <p:nvPicPr>
          <p:cNvPr id="6" name="Picture 5"/>
          <p:cNvPicPr>
            <a:picLocks noChangeAspect="1"/>
          </p:cNvPicPr>
          <p:nvPr/>
        </p:nvPicPr>
        <p:blipFill>
          <a:blip r:embed="rId2"/>
          <a:stretch>
            <a:fillRect/>
          </a:stretch>
        </p:blipFill>
        <p:spPr>
          <a:xfrm>
            <a:off x="685800" y="1052688"/>
            <a:ext cx="7772400" cy="5805312"/>
          </a:xfrm>
          <a:prstGeom prst="rect">
            <a:avLst/>
          </a:prstGeom>
        </p:spPr>
      </p:pic>
    </p:spTree>
    <p:extLst>
      <p:ext uri="{BB962C8B-B14F-4D97-AF65-F5344CB8AC3E}">
        <p14:creationId xmlns:p14="http://schemas.microsoft.com/office/powerpoint/2010/main" val="17887979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xmlns:p14="http://schemas.microsoft.com/office/powerpoint/2010/main">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1143000"/>
          </a:xfrm>
        </p:spPr>
        <p:txBody>
          <a:bodyPr/>
          <a:lstStyle/>
          <a:p>
            <a:r>
              <a:rPr lang="en-US" b="1" dirty="0"/>
              <a:t>nudity</a:t>
            </a:r>
            <a:endParaRPr lang="en-US" dirty="0"/>
          </a:p>
        </p:txBody>
      </p:sp>
      <p:pic>
        <p:nvPicPr>
          <p:cNvPr id="3" name="Picture 2"/>
          <p:cNvPicPr>
            <a:picLocks noChangeAspect="1"/>
          </p:cNvPicPr>
          <p:nvPr/>
        </p:nvPicPr>
        <p:blipFill>
          <a:blip r:embed="rId2"/>
          <a:stretch>
            <a:fillRect/>
          </a:stretch>
        </p:blipFill>
        <p:spPr>
          <a:xfrm>
            <a:off x="2209800" y="1085583"/>
            <a:ext cx="4332021" cy="5772417"/>
          </a:xfrm>
          <a:prstGeom prst="rect">
            <a:avLst/>
          </a:prstGeom>
        </p:spPr>
      </p:pic>
      <p:sp>
        <p:nvSpPr>
          <p:cNvPr id="4" name="TextBox 3"/>
          <p:cNvSpPr txBox="1"/>
          <p:nvPr/>
        </p:nvSpPr>
        <p:spPr>
          <a:xfrm>
            <a:off x="4648200" y="6488668"/>
            <a:ext cx="1895847" cy="369332"/>
          </a:xfrm>
          <a:prstGeom prst="rect">
            <a:avLst/>
          </a:prstGeom>
          <a:noFill/>
        </p:spPr>
        <p:txBody>
          <a:bodyPr wrap="none" rtlCol="0">
            <a:spAutoFit/>
          </a:bodyPr>
          <a:lstStyle/>
          <a:p>
            <a:r>
              <a:rPr lang="en-US" dirty="0" err="1">
                <a:solidFill>
                  <a:schemeClr val="bg1">
                    <a:lumMod val="75000"/>
                  </a:schemeClr>
                </a:solidFill>
              </a:rPr>
              <a:t>crookedbrains.net</a:t>
            </a:r>
            <a:endParaRPr lang="en-US" dirty="0">
              <a:solidFill>
                <a:schemeClr val="bg1">
                  <a:lumMod val="75000"/>
                </a:schemeClr>
              </a:solidFill>
            </a:endParaRPr>
          </a:p>
        </p:txBody>
      </p:sp>
    </p:spTree>
    <p:extLst>
      <p:ext uri="{BB962C8B-B14F-4D97-AF65-F5344CB8AC3E}">
        <p14:creationId xmlns:p14="http://schemas.microsoft.com/office/powerpoint/2010/main" val="37323672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xmlns:p14="http://schemas.microsoft.com/office/powerpoint/2010/main">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non-sexual</a:t>
            </a:r>
          </a:p>
        </p:txBody>
      </p:sp>
      <p:sp>
        <p:nvSpPr>
          <p:cNvPr id="3" name="Content Placeholder 2"/>
          <p:cNvSpPr>
            <a:spLocks noGrp="1"/>
          </p:cNvSpPr>
          <p:nvPr>
            <p:ph idx="1"/>
          </p:nvPr>
        </p:nvSpPr>
        <p:spPr/>
        <p:txBody>
          <a:bodyPr>
            <a:normAutofit/>
          </a:bodyPr>
          <a:lstStyle/>
          <a:p>
            <a:r>
              <a:rPr lang="en-US" i="1" dirty="0"/>
              <a:t>“There were a few times where if I was changing or whatever if I was putting my pajamas on I’d just pull off my clothes and not bother to turn the camera off.  It wasn’t in a sexual context … and she does the same thing.”</a:t>
            </a:r>
          </a:p>
        </p:txBody>
      </p:sp>
    </p:spTree>
    <p:extLst>
      <p:ext uri="{BB962C8B-B14F-4D97-AF65-F5344CB8AC3E}">
        <p14:creationId xmlns:p14="http://schemas.microsoft.com/office/powerpoint/2010/main" val="1320593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xmlns:p14="http://schemas.microsoft.com/office/powerpoint/2010/main">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1143000"/>
          </a:xfrm>
        </p:spPr>
        <p:txBody>
          <a:bodyPr/>
          <a:lstStyle/>
          <a:p>
            <a:r>
              <a:rPr lang="en-US" b="1" dirty="0"/>
              <a:t>cybersex</a:t>
            </a:r>
            <a:endParaRPr lang="en-US" dirty="0"/>
          </a:p>
        </p:txBody>
      </p:sp>
      <p:pic>
        <p:nvPicPr>
          <p:cNvPr id="6" name="Picture 5"/>
          <p:cNvPicPr>
            <a:picLocks noChangeAspect="1"/>
          </p:cNvPicPr>
          <p:nvPr/>
        </p:nvPicPr>
        <p:blipFill rotWithShape="1">
          <a:blip r:embed="rId2"/>
          <a:srcRect r="11490"/>
          <a:stretch/>
        </p:blipFill>
        <p:spPr>
          <a:xfrm>
            <a:off x="-1371600" y="1143000"/>
            <a:ext cx="6076043" cy="5791200"/>
          </a:xfrm>
          <a:prstGeom prst="rect">
            <a:avLst/>
          </a:prstGeom>
        </p:spPr>
      </p:pic>
      <p:sp>
        <p:nvSpPr>
          <p:cNvPr id="4" name="Content Placeholder 2"/>
          <p:cNvSpPr>
            <a:spLocks noGrp="1"/>
          </p:cNvSpPr>
          <p:nvPr>
            <p:ph idx="1"/>
          </p:nvPr>
        </p:nvSpPr>
        <p:spPr>
          <a:xfrm>
            <a:off x="5029200" y="1219200"/>
            <a:ext cx="3733800" cy="4953000"/>
          </a:xfrm>
        </p:spPr>
        <p:txBody>
          <a:bodyPr>
            <a:normAutofit/>
          </a:bodyPr>
          <a:lstStyle/>
          <a:p>
            <a:r>
              <a:rPr lang="en-US" i="1" dirty="0"/>
              <a:t>“I feel it goes back to that culture thing, the shyness… you feel like it’s not right. Maybe he feels more distant when he’s on the video.”</a:t>
            </a:r>
          </a:p>
        </p:txBody>
      </p:sp>
    </p:spTree>
    <p:extLst>
      <p:ext uri="{BB962C8B-B14F-4D97-AF65-F5344CB8AC3E}">
        <p14:creationId xmlns:p14="http://schemas.microsoft.com/office/powerpoint/2010/main" val="166414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dissolve">
                                      <p:cBhvr>
                                        <p:cTn id="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1143000"/>
          </a:xfrm>
        </p:spPr>
        <p:txBody>
          <a:bodyPr/>
          <a:lstStyle/>
          <a:p>
            <a:r>
              <a:rPr lang="en-US" b="1" dirty="0"/>
              <a:t>cybersex</a:t>
            </a:r>
            <a:endParaRPr lang="en-US" dirty="0"/>
          </a:p>
        </p:txBody>
      </p:sp>
      <p:pic>
        <p:nvPicPr>
          <p:cNvPr id="6" name="Picture 5"/>
          <p:cNvPicPr>
            <a:picLocks noChangeAspect="1"/>
          </p:cNvPicPr>
          <p:nvPr/>
        </p:nvPicPr>
        <p:blipFill rotWithShape="1">
          <a:blip r:embed="rId3"/>
          <a:srcRect r="11490"/>
          <a:stretch/>
        </p:blipFill>
        <p:spPr>
          <a:xfrm>
            <a:off x="-1371600" y="1143000"/>
            <a:ext cx="6076043" cy="5791200"/>
          </a:xfrm>
          <a:prstGeom prst="rect">
            <a:avLst/>
          </a:prstGeom>
        </p:spPr>
      </p:pic>
      <p:sp>
        <p:nvSpPr>
          <p:cNvPr id="4" name="Content Placeholder 2"/>
          <p:cNvSpPr>
            <a:spLocks noGrp="1"/>
          </p:cNvSpPr>
          <p:nvPr>
            <p:ph idx="1"/>
          </p:nvPr>
        </p:nvSpPr>
        <p:spPr>
          <a:xfrm>
            <a:off x="5029200" y="1219200"/>
            <a:ext cx="3733800" cy="4953000"/>
          </a:xfrm>
        </p:spPr>
        <p:txBody>
          <a:bodyPr>
            <a:normAutofit fontScale="92500" lnSpcReduction="20000"/>
          </a:bodyPr>
          <a:lstStyle/>
          <a:p>
            <a:r>
              <a:rPr lang="en-US" i="1" dirty="0"/>
              <a:t>“But I did like to just strip tease and have this fun with the video and just showing parts of clothing or parts of skin. Like playing with the frame… I’d step away and just show my bra…or showing my back so not really showing everything but still teasing.”</a:t>
            </a:r>
          </a:p>
        </p:txBody>
      </p:sp>
    </p:spTree>
    <p:extLst>
      <p:ext uri="{BB962C8B-B14F-4D97-AF65-F5344CB8AC3E}">
        <p14:creationId xmlns:p14="http://schemas.microsoft.com/office/powerpoint/2010/main" val="6370719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dissolve">
                                      <p:cBhvr>
                                        <p:cTn id="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1143000"/>
          </a:xfrm>
        </p:spPr>
        <p:txBody>
          <a:bodyPr/>
          <a:lstStyle/>
          <a:p>
            <a:r>
              <a:rPr lang="en-US" b="1" dirty="0"/>
              <a:t>cybersex</a:t>
            </a:r>
            <a:endParaRPr lang="en-US" dirty="0"/>
          </a:p>
        </p:txBody>
      </p:sp>
      <p:pic>
        <p:nvPicPr>
          <p:cNvPr id="6" name="Picture 5"/>
          <p:cNvPicPr>
            <a:picLocks noChangeAspect="1"/>
          </p:cNvPicPr>
          <p:nvPr/>
        </p:nvPicPr>
        <p:blipFill rotWithShape="1">
          <a:blip r:embed="rId2"/>
          <a:srcRect r="11490"/>
          <a:stretch/>
        </p:blipFill>
        <p:spPr>
          <a:xfrm>
            <a:off x="-1371600" y="1143000"/>
            <a:ext cx="6076043" cy="5791200"/>
          </a:xfrm>
          <a:prstGeom prst="rect">
            <a:avLst/>
          </a:prstGeom>
        </p:spPr>
      </p:pic>
      <p:sp>
        <p:nvSpPr>
          <p:cNvPr id="4" name="Content Placeholder 2"/>
          <p:cNvSpPr>
            <a:spLocks noGrp="1"/>
          </p:cNvSpPr>
          <p:nvPr>
            <p:ph idx="1"/>
          </p:nvPr>
        </p:nvSpPr>
        <p:spPr>
          <a:xfrm>
            <a:off x="5029200" y="1219200"/>
            <a:ext cx="3733800" cy="4953000"/>
          </a:xfrm>
        </p:spPr>
        <p:txBody>
          <a:bodyPr>
            <a:normAutofit fontScale="85000" lnSpcReduction="10000"/>
          </a:bodyPr>
          <a:lstStyle/>
          <a:p>
            <a:r>
              <a:rPr lang="en-US" i="1" dirty="0"/>
              <a:t>“Maybe it’s like I’m being watched or something. A lot of times when people ask do you have intimate stuff going on online I always think to myself that they are talking about a porn movie.  I don’t want to be in a porn movie for my boyfriend … there’s no real intimacy after that.”</a:t>
            </a:r>
          </a:p>
        </p:txBody>
      </p:sp>
    </p:spTree>
    <p:extLst>
      <p:ext uri="{BB962C8B-B14F-4D97-AF65-F5344CB8AC3E}">
        <p14:creationId xmlns:p14="http://schemas.microsoft.com/office/powerpoint/2010/main" val="17948810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xmlns:p14="http://schemas.microsoft.com/office/powerpoint/2010/mai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dissolve">
                                      <p:cBhvr>
                                        <p:cTn id="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discomfort</a:t>
            </a:r>
          </a:p>
        </p:txBody>
      </p:sp>
      <p:sp>
        <p:nvSpPr>
          <p:cNvPr id="3" name="Content Placeholder 2"/>
          <p:cNvSpPr>
            <a:spLocks noGrp="1"/>
          </p:cNvSpPr>
          <p:nvPr>
            <p:ph idx="1"/>
          </p:nvPr>
        </p:nvSpPr>
        <p:spPr/>
        <p:txBody>
          <a:bodyPr>
            <a:normAutofit/>
          </a:bodyPr>
          <a:lstStyle/>
          <a:p>
            <a:r>
              <a:rPr lang="en-US" i="1" dirty="0"/>
              <a:t>“You feel like it’s not right.  Maybe he feels more distant when he’s on video.”</a:t>
            </a:r>
          </a:p>
          <a:p>
            <a:endParaRPr lang="en-US" i="1" dirty="0"/>
          </a:p>
          <a:p>
            <a:r>
              <a:rPr lang="en-US" i="1" dirty="0"/>
              <a:t>“I didn’t feel very comfortable or in the mood.”</a:t>
            </a:r>
          </a:p>
        </p:txBody>
      </p:sp>
    </p:spTree>
    <p:extLst>
      <p:ext uri="{BB962C8B-B14F-4D97-AF65-F5344CB8AC3E}">
        <p14:creationId xmlns:p14="http://schemas.microsoft.com/office/powerpoint/2010/main" val="27404860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xmlns:p14="http://schemas.microsoft.com/office/powerpoint/2010/main">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being watched</a:t>
            </a:r>
          </a:p>
        </p:txBody>
      </p:sp>
      <p:sp>
        <p:nvSpPr>
          <p:cNvPr id="3" name="Content Placeholder 2"/>
          <p:cNvSpPr>
            <a:spLocks noGrp="1"/>
          </p:cNvSpPr>
          <p:nvPr>
            <p:ph idx="1"/>
          </p:nvPr>
        </p:nvSpPr>
        <p:spPr>
          <a:xfrm>
            <a:off x="609600" y="2286000"/>
            <a:ext cx="8001000" cy="3230563"/>
          </a:xfrm>
        </p:spPr>
        <p:txBody>
          <a:bodyPr>
            <a:normAutofit lnSpcReduction="10000"/>
          </a:bodyPr>
          <a:lstStyle/>
          <a:p>
            <a:r>
              <a:rPr lang="en-US" i="1" dirty="0"/>
              <a:t>“Maybe it’s like I’m being watched or something. A lot of times when people ask do you have intimate stuff going on online I always think to myself that they are talking about a porn movie.  I don’t want to be in a porn movie for my boyfriend … there’s no real intimacy after that.”</a:t>
            </a:r>
          </a:p>
        </p:txBody>
      </p:sp>
    </p:spTree>
    <p:extLst>
      <p:ext uri="{BB962C8B-B14F-4D97-AF65-F5344CB8AC3E}">
        <p14:creationId xmlns:p14="http://schemas.microsoft.com/office/powerpoint/2010/main" val="27404860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xmlns:p14="http://schemas.microsoft.com/office/powerpoint/2010/main">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the message</a:t>
            </a:r>
          </a:p>
        </p:txBody>
      </p:sp>
      <p:sp>
        <p:nvSpPr>
          <p:cNvPr id="3" name="Content Placeholder 2"/>
          <p:cNvSpPr>
            <a:spLocks noGrp="1"/>
          </p:cNvSpPr>
          <p:nvPr>
            <p:ph idx="1"/>
          </p:nvPr>
        </p:nvSpPr>
        <p:spPr>
          <a:xfrm>
            <a:off x="381000" y="2286000"/>
            <a:ext cx="8229600" cy="4343400"/>
          </a:xfrm>
        </p:spPr>
        <p:txBody>
          <a:bodyPr>
            <a:normAutofit/>
          </a:bodyPr>
          <a:lstStyle/>
          <a:p>
            <a:r>
              <a:rPr lang="en-US" b="1" dirty="0"/>
              <a:t>video</a:t>
            </a:r>
            <a:r>
              <a:rPr lang="en-US" dirty="0"/>
              <a:t> </a:t>
            </a:r>
            <a:r>
              <a:rPr lang="en-US" b="1" dirty="0"/>
              <a:t>chat </a:t>
            </a:r>
            <a:r>
              <a:rPr lang="en-US" dirty="0"/>
              <a:t>affords </a:t>
            </a:r>
            <a:r>
              <a:rPr lang="en-US" b="1" dirty="0"/>
              <a:t>shared living</a:t>
            </a:r>
            <a:r>
              <a:rPr lang="en-US" dirty="0"/>
              <a:t>, which in turn </a:t>
            </a:r>
            <a:r>
              <a:rPr lang="en-US"/>
              <a:t>provides </a:t>
            </a:r>
            <a:r>
              <a:rPr lang="en-US" b="1"/>
              <a:t>intimacy</a:t>
            </a:r>
            <a:endParaRPr lang="en-US" b="1" dirty="0"/>
          </a:p>
          <a:p>
            <a:endParaRPr lang="en-US" b="1" dirty="0"/>
          </a:p>
          <a:p>
            <a:endParaRPr lang="en-US" b="1" dirty="0"/>
          </a:p>
          <a:p>
            <a:endParaRPr lang="en-US" b="1" dirty="0"/>
          </a:p>
        </p:txBody>
      </p:sp>
    </p:spTree>
    <p:extLst>
      <p:ext uri="{BB962C8B-B14F-4D97-AF65-F5344CB8AC3E}">
        <p14:creationId xmlns:p14="http://schemas.microsoft.com/office/powerpoint/2010/main" val="15596925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xmlns:p14="http://schemas.microsoft.com/office/powerpoint/2010/main">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the message</a:t>
            </a:r>
          </a:p>
        </p:txBody>
      </p:sp>
      <p:sp>
        <p:nvSpPr>
          <p:cNvPr id="3" name="Content Placeholder 2"/>
          <p:cNvSpPr>
            <a:spLocks noGrp="1"/>
          </p:cNvSpPr>
          <p:nvPr>
            <p:ph idx="1"/>
          </p:nvPr>
        </p:nvSpPr>
        <p:spPr>
          <a:xfrm>
            <a:off x="381000" y="2286000"/>
            <a:ext cx="8229600" cy="4343400"/>
          </a:xfrm>
        </p:spPr>
        <p:txBody>
          <a:bodyPr>
            <a:normAutofit/>
          </a:bodyPr>
          <a:lstStyle/>
          <a:p>
            <a:r>
              <a:rPr lang="en-US" b="1" dirty="0"/>
              <a:t>video</a:t>
            </a:r>
            <a:r>
              <a:rPr lang="en-US" dirty="0"/>
              <a:t> </a:t>
            </a:r>
            <a:r>
              <a:rPr lang="en-US" b="1" dirty="0"/>
              <a:t>chat </a:t>
            </a:r>
            <a:r>
              <a:rPr lang="en-US" dirty="0"/>
              <a:t>affords </a:t>
            </a:r>
            <a:r>
              <a:rPr lang="en-US" b="1" dirty="0"/>
              <a:t>shared living</a:t>
            </a:r>
            <a:r>
              <a:rPr lang="en-US" dirty="0"/>
              <a:t>, which in turn provides </a:t>
            </a:r>
            <a:r>
              <a:rPr lang="en-US" b="1" dirty="0"/>
              <a:t>intimacy</a:t>
            </a:r>
          </a:p>
          <a:p>
            <a:endParaRPr lang="en-US" b="1" dirty="0"/>
          </a:p>
          <a:p>
            <a:r>
              <a:rPr lang="en-US" dirty="0"/>
              <a:t>not a </a:t>
            </a:r>
            <a:r>
              <a:rPr lang="en-US" b="1" dirty="0"/>
              <a:t>phone call</a:t>
            </a:r>
          </a:p>
          <a:p>
            <a:r>
              <a:rPr lang="en-US" dirty="0"/>
              <a:t>not </a:t>
            </a:r>
            <a:r>
              <a:rPr lang="en-US" b="1" dirty="0"/>
              <a:t>talking heads</a:t>
            </a:r>
          </a:p>
          <a:p>
            <a:r>
              <a:rPr lang="en-US" dirty="0"/>
              <a:t>day-to-day </a:t>
            </a:r>
            <a:r>
              <a:rPr lang="en-US" b="1" dirty="0"/>
              <a:t>companionship</a:t>
            </a:r>
          </a:p>
          <a:p>
            <a:endParaRPr lang="en-US" b="1" dirty="0"/>
          </a:p>
          <a:p>
            <a:endParaRPr lang="en-US" b="1" dirty="0"/>
          </a:p>
          <a:p>
            <a:endParaRPr lang="en-US" b="1" dirty="0"/>
          </a:p>
          <a:p>
            <a:endParaRPr lang="en-US" b="1" dirty="0"/>
          </a:p>
        </p:txBody>
      </p:sp>
    </p:spTree>
    <p:extLst>
      <p:ext uri="{BB962C8B-B14F-4D97-AF65-F5344CB8AC3E}">
        <p14:creationId xmlns:p14="http://schemas.microsoft.com/office/powerpoint/2010/main" val="21125929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xmlns:p14="http://schemas.microsoft.com/office/powerpoint/2010/main">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28600"/>
            <a:ext cx="8229600" cy="4343400"/>
          </a:xfrm>
        </p:spPr>
        <p:txBody>
          <a:bodyPr>
            <a:normAutofit/>
          </a:bodyPr>
          <a:lstStyle/>
          <a:p>
            <a:r>
              <a:rPr lang="en-US" b="1" dirty="0"/>
              <a:t>shared living is about:</a:t>
            </a:r>
          </a:p>
          <a:p>
            <a:r>
              <a:rPr lang="en-US" dirty="0"/>
              <a:t>seeing each other</a:t>
            </a:r>
          </a:p>
          <a:p>
            <a:r>
              <a:rPr lang="en-US" dirty="0"/>
              <a:t>shared activities</a:t>
            </a:r>
          </a:p>
          <a:p>
            <a:r>
              <a:rPr lang="en-US" dirty="0"/>
              <a:t>parallel activities</a:t>
            </a:r>
          </a:p>
          <a:p>
            <a:r>
              <a:rPr lang="en-US" dirty="0"/>
              <a:t>physical and sexual acts</a:t>
            </a:r>
          </a:p>
          <a:p>
            <a:endParaRPr lang="en-US" b="1" dirty="0"/>
          </a:p>
        </p:txBody>
      </p:sp>
    </p:spTree>
    <p:extLst>
      <p:ext uri="{BB962C8B-B14F-4D97-AF65-F5344CB8AC3E}">
        <p14:creationId xmlns:p14="http://schemas.microsoft.com/office/powerpoint/2010/main" val="3638204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xmlns:p14="http://schemas.microsoft.com/office/powerpoint/2010/main">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28600"/>
            <a:ext cx="8229600" cy="4343400"/>
          </a:xfrm>
        </p:spPr>
        <p:txBody>
          <a:bodyPr>
            <a:normAutofit/>
          </a:bodyPr>
          <a:lstStyle/>
          <a:p>
            <a:r>
              <a:rPr lang="en-US" b="1" dirty="0"/>
              <a:t>shared living is about:</a:t>
            </a:r>
          </a:p>
          <a:p>
            <a:r>
              <a:rPr lang="en-US" dirty="0"/>
              <a:t>seeing each other</a:t>
            </a:r>
          </a:p>
          <a:p>
            <a:r>
              <a:rPr lang="en-US" dirty="0"/>
              <a:t>shared activities</a:t>
            </a:r>
          </a:p>
          <a:p>
            <a:r>
              <a:rPr lang="en-US" dirty="0"/>
              <a:t>parallel activities</a:t>
            </a:r>
          </a:p>
          <a:p>
            <a:r>
              <a:rPr lang="en-US" dirty="0"/>
              <a:t>physical and sexual acts</a:t>
            </a:r>
          </a:p>
          <a:p>
            <a:endParaRPr lang="en-US" b="1" dirty="0"/>
          </a:p>
        </p:txBody>
      </p:sp>
      <p:pic>
        <p:nvPicPr>
          <p:cNvPr id="4" name="Picture 3"/>
          <p:cNvPicPr>
            <a:picLocks noChangeAspect="1"/>
          </p:cNvPicPr>
          <p:nvPr/>
        </p:nvPicPr>
        <p:blipFill rotWithShape="1">
          <a:blip r:embed="rId3"/>
          <a:srcRect l="48310" r="9004"/>
          <a:stretch/>
        </p:blipFill>
        <p:spPr>
          <a:xfrm>
            <a:off x="304800" y="3429000"/>
            <a:ext cx="2386995" cy="2743200"/>
          </a:xfrm>
          <a:prstGeom prst="rect">
            <a:avLst/>
          </a:prstGeom>
        </p:spPr>
      </p:pic>
      <p:pic>
        <p:nvPicPr>
          <p:cNvPr id="5" name="Picture 4"/>
          <p:cNvPicPr>
            <a:picLocks noChangeAspect="1"/>
          </p:cNvPicPr>
          <p:nvPr/>
        </p:nvPicPr>
        <p:blipFill rotWithShape="1">
          <a:blip r:embed="rId4"/>
          <a:srcRect r="54961"/>
          <a:stretch/>
        </p:blipFill>
        <p:spPr>
          <a:xfrm>
            <a:off x="3048000" y="3429000"/>
            <a:ext cx="2869031" cy="3048000"/>
          </a:xfrm>
          <a:prstGeom prst="rect">
            <a:avLst/>
          </a:prstGeom>
          <a:ln>
            <a:solidFill>
              <a:schemeClr val="tx1"/>
            </a:solidFill>
          </a:ln>
        </p:spPr>
      </p:pic>
      <p:pic>
        <p:nvPicPr>
          <p:cNvPr id="6" name="Picture 5"/>
          <p:cNvPicPr>
            <a:picLocks noChangeAspect="1"/>
          </p:cNvPicPr>
          <p:nvPr/>
        </p:nvPicPr>
        <p:blipFill rotWithShape="1">
          <a:blip r:embed="rId5"/>
          <a:srcRect r="25413"/>
          <a:stretch/>
        </p:blipFill>
        <p:spPr>
          <a:xfrm>
            <a:off x="6248400" y="3429000"/>
            <a:ext cx="2553487" cy="2272574"/>
          </a:xfrm>
          <a:prstGeom prst="rect">
            <a:avLst/>
          </a:prstGeom>
          <a:ln>
            <a:solidFill>
              <a:schemeClr val="tx1"/>
            </a:solidFill>
          </a:ln>
        </p:spPr>
      </p:pic>
      <p:cxnSp>
        <p:nvCxnSpPr>
          <p:cNvPr id="10" name="Straight Connector 9"/>
          <p:cNvCxnSpPr/>
          <p:nvPr/>
        </p:nvCxnSpPr>
        <p:spPr>
          <a:xfrm>
            <a:off x="609600" y="3200400"/>
            <a:ext cx="7924800" cy="3048000"/>
          </a:xfrm>
          <a:prstGeom prst="line">
            <a:avLst/>
          </a:prstGeom>
          <a:ln w="381000">
            <a:solidFill>
              <a:srgbClr val="FF0000">
                <a:alpha val="50000"/>
              </a:srgb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V="1">
            <a:off x="381000" y="3200400"/>
            <a:ext cx="8458200" cy="3200400"/>
          </a:xfrm>
          <a:prstGeom prst="line">
            <a:avLst/>
          </a:prstGeom>
          <a:ln w="381000">
            <a:solidFill>
              <a:srgbClr val="FF0000">
                <a:alpha val="50000"/>
              </a:srgb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416361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xmlns:p14="http://schemas.microsoft.com/office/powerpoint/2010/main">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challenges</a:t>
            </a:r>
          </a:p>
        </p:txBody>
      </p:sp>
      <p:sp>
        <p:nvSpPr>
          <p:cNvPr id="3" name="Content Placeholder 2"/>
          <p:cNvSpPr>
            <a:spLocks noGrp="1"/>
          </p:cNvSpPr>
          <p:nvPr>
            <p:ph idx="1"/>
          </p:nvPr>
        </p:nvSpPr>
        <p:spPr/>
        <p:txBody>
          <a:bodyPr/>
          <a:lstStyle/>
          <a:p>
            <a:r>
              <a:rPr lang="en-US" b="1" dirty="0"/>
              <a:t>mobility </a:t>
            </a:r>
            <a:r>
              <a:rPr lang="en-US" dirty="0"/>
              <a:t>in the home</a:t>
            </a:r>
            <a:endParaRPr lang="en-US" b="1" dirty="0"/>
          </a:p>
          <a:p>
            <a:r>
              <a:rPr lang="en-US" b="1" dirty="0"/>
              <a:t>location </a:t>
            </a:r>
            <a:r>
              <a:rPr lang="en-US" dirty="0"/>
              <a:t>complexities</a:t>
            </a:r>
          </a:p>
          <a:p>
            <a:r>
              <a:rPr lang="en-US" b="1" dirty="0"/>
              <a:t>video </a:t>
            </a:r>
            <a:r>
              <a:rPr lang="en-US" dirty="0"/>
              <a:t>and </a:t>
            </a:r>
            <a:r>
              <a:rPr lang="en-US" b="1" dirty="0"/>
              <a:t>audio</a:t>
            </a:r>
          </a:p>
          <a:p>
            <a:r>
              <a:rPr lang="en-US" b="1" dirty="0"/>
              <a:t>time zones</a:t>
            </a:r>
          </a:p>
          <a:p>
            <a:r>
              <a:rPr lang="en-US" b="1" dirty="0"/>
              <a:t>physicality </a:t>
            </a:r>
            <a:r>
              <a:rPr lang="en-US" dirty="0"/>
              <a:t>for sexual acts</a:t>
            </a:r>
            <a:endParaRPr lang="en-US" b="1" dirty="0"/>
          </a:p>
        </p:txBody>
      </p:sp>
    </p:spTree>
    <p:extLst>
      <p:ext uri="{BB962C8B-B14F-4D97-AF65-F5344CB8AC3E}">
        <p14:creationId xmlns:p14="http://schemas.microsoft.com/office/powerpoint/2010/main" val="25469958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xmlns:p14="http://schemas.microsoft.com/office/powerpoint/2010/main">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Content Placeholder 2"/>
          <p:cNvSpPr>
            <a:spLocks noGrp="1"/>
          </p:cNvSpPr>
          <p:nvPr>
            <p:ph idx="1"/>
          </p:nvPr>
        </p:nvSpPr>
        <p:spPr/>
        <p:txBody>
          <a:bodyPr>
            <a:normAutofit lnSpcReduction="10000"/>
          </a:bodyPr>
          <a:lstStyle/>
          <a:p>
            <a:r>
              <a:rPr lang="en-US" b="1" dirty="0"/>
              <a:t>More Information:</a:t>
            </a:r>
          </a:p>
          <a:p>
            <a:r>
              <a:rPr lang="en-US" dirty="0" err="1"/>
              <a:t>clab.iat.sfu.ca</a:t>
            </a:r>
            <a:endParaRPr lang="en-US" dirty="0"/>
          </a:p>
          <a:p>
            <a:r>
              <a:rPr lang="en-US" dirty="0" err="1"/>
              <a:t>grouplab.cpsc.ucalgary.ca</a:t>
            </a:r>
            <a:endParaRPr lang="en-US" dirty="0"/>
          </a:p>
          <a:p>
            <a:endParaRPr lang="en-US" dirty="0"/>
          </a:p>
          <a:p>
            <a:r>
              <a:rPr lang="en-US" b="1" dirty="0"/>
              <a:t>GROUP 2012 Workshop</a:t>
            </a:r>
          </a:p>
          <a:p>
            <a:r>
              <a:rPr lang="en-US" sz="2600" b="1" dirty="0"/>
              <a:t>Moving Beyond Talking Heads to Shared Experiences</a:t>
            </a:r>
          </a:p>
          <a:p>
            <a:r>
              <a:rPr lang="en-US" sz="2400" dirty="0"/>
              <a:t>Watch for it!</a:t>
            </a:r>
          </a:p>
          <a:p>
            <a:endParaRPr lang="en-US" dirty="0"/>
          </a:p>
        </p:txBody>
      </p:sp>
    </p:spTree>
    <p:extLst>
      <p:ext uri="{BB962C8B-B14F-4D97-AF65-F5344CB8AC3E}">
        <p14:creationId xmlns:p14="http://schemas.microsoft.com/office/powerpoint/2010/main" val="10886639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xmlns:p14="http://schemas.microsoft.com/office/powerpoint/2010/main">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29969</TotalTime>
  <Words>2339</Words>
  <Application>Microsoft Office PowerPoint</Application>
  <PresentationFormat>On-screen Show (4:3)</PresentationFormat>
  <Paragraphs>324</Paragraphs>
  <Slides>73</Slides>
  <Notes>17</Notes>
  <HiddenSlides>26</HiddenSlides>
  <MMClips>5</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73</vt:i4>
      </vt:variant>
    </vt:vector>
  </HeadingPairs>
  <TitlesOfParts>
    <vt:vector size="76" baseType="lpstr">
      <vt:lpstr>Arial</vt:lpstr>
      <vt:lpstr>Calibri</vt:lpstr>
      <vt:lpstr>Office Theme</vt:lpstr>
      <vt:lpstr>intimacy in long distance relationships over video chat</vt:lpstr>
      <vt:lpstr>PowerPoint Presentation</vt:lpstr>
      <vt:lpstr>The Big Bang Theory, Season 5, Episode 2</vt:lpstr>
      <vt:lpstr>the message</vt:lpstr>
      <vt:lpstr>before I move on…  </vt:lpstr>
      <vt:lpstr>before I move on… i am not a couples’ therapist</vt:lpstr>
      <vt:lpstr>long distance relationships</vt:lpstr>
      <vt:lpstr>long distance relationships</vt:lpstr>
      <vt:lpstr>relationships</vt:lpstr>
      <vt:lpstr>how do couples maintain their relationship?</vt:lpstr>
      <vt:lpstr>existing research</vt:lpstr>
      <vt:lpstr>interview study</vt:lpstr>
      <vt:lpstr>PowerPoint Presentation</vt:lpstr>
      <vt:lpstr>PowerPoint Presentation</vt:lpstr>
      <vt:lpstr>PowerPoint Presentation</vt:lpstr>
      <vt:lpstr>outline</vt:lpstr>
      <vt:lpstr>reasons for other technology usage</vt:lpstr>
      <vt:lpstr>reasons for other technology usage</vt:lpstr>
      <vt:lpstr>reasons for other technology usage</vt:lpstr>
      <vt:lpstr>reasons for other technology usage</vt:lpstr>
      <vt:lpstr>seeing for emotional closeness</vt:lpstr>
      <vt:lpstr>seeing for emotional closeness</vt:lpstr>
      <vt:lpstr>seeing for emotional closeness</vt:lpstr>
      <vt:lpstr>day-to-day shared living</vt:lpstr>
      <vt:lpstr>parallel activities</vt:lpstr>
      <vt:lpstr>PowerPoint Presentation</vt:lpstr>
      <vt:lpstr>PowerPoint Presentation</vt:lpstr>
      <vt:lpstr>the ideal</vt:lpstr>
      <vt:lpstr>the reality: mobility and location issues</vt:lpstr>
      <vt:lpstr>parallel activities</vt:lpstr>
      <vt:lpstr>periodic conversation</vt:lpstr>
      <vt:lpstr>shared activities</vt:lpstr>
      <vt:lpstr>shared activities</vt:lpstr>
      <vt:lpstr>video challenges</vt:lpstr>
      <vt:lpstr>audio challenges</vt:lpstr>
      <vt:lpstr>shared activities</vt:lpstr>
      <vt:lpstr>shared meals</vt:lpstr>
      <vt:lpstr>PowerPoint Presentation</vt:lpstr>
      <vt:lpstr>short distance: evenings after work</vt:lpstr>
      <vt:lpstr>evenings after work</vt:lpstr>
      <vt:lpstr>evenings after work</vt:lpstr>
      <vt:lpstr>evenings after work, limited time</vt:lpstr>
      <vt:lpstr>evenings after work, limited time</vt:lpstr>
      <vt:lpstr>evenings after work, limited time</vt:lpstr>
      <vt:lpstr>evenings after work</vt:lpstr>
      <vt:lpstr>evening to morning</vt:lpstr>
      <vt:lpstr>evening to morning</vt:lpstr>
      <vt:lpstr>evening to morning</vt:lpstr>
      <vt:lpstr>people went out of their way</vt:lpstr>
      <vt:lpstr>conversation and conflict</vt:lpstr>
      <vt:lpstr>conversation (and conflict)</vt:lpstr>
      <vt:lpstr>conversation (and conflict)</vt:lpstr>
      <vt:lpstr>conversation (and conflict)</vt:lpstr>
      <vt:lpstr>intimate and sexual acts</vt:lpstr>
      <vt:lpstr>kissing and hugging</vt:lpstr>
      <vt:lpstr>kissing and hugging</vt:lpstr>
      <vt:lpstr>kissing and hugging</vt:lpstr>
      <vt:lpstr>position mismatch</vt:lpstr>
      <vt:lpstr>going to bed</vt:lpstr>
      <vt:lpstr>heat and positioning issues</vt:lpstr>
      <vt:lpstr>nudity</vt:lpstr>
      <vt:lpstr>non-sexual</vt:lpstr>
      <vt:lpstr>cybersex</vt:lpstr>
      <vt:lpstr>cybersex</vt:lpstr>
      <vt:lpstr>cybersex</vt:lpstr>
      <vt:lpstr>discomfort</vt:lpstr>
      <vt:lpstr>being watched</vt:lpstr>
      <vt:lpstr>the message</vt:lpstr>
      <vt:lpstr>the message</vt:lpstr>
      <vt:lpstr>PowerPoint Presentation</vt:lpstr>
      <vt:lpstr>PowerPoint Presentation</vt:lpstr>
      <vt:lpstr>challenges</vt:lpstr>
      <vt:lpstr>PowerPoint Presentation</vt:lpstr>
    </vt:vector>
  </TitlesOfParts>
  <Company>Eastman Kodak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it’s a virtual world out there</dc:title>
  <dc:creator>Carman Neustaedter</dc:creator>
  <cp:lastModifiedBy>Saul Greenberg</cp:lastModifiedBy>
  <cp:revision>357</cp:revision>
  <dcterms:created xsi:type="dcterms:W3CDTF">2010-10-13T19:55:02Z</dcterms:created>
  <dcterms:modified xsi:type="dcterms:W3CDTF">2026-10-30T01:21:34Z</dcterms:modified>
</cp:coreProperties>
</file>