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341" r:id="rId5"/>
    <p:sldId id="343" r:id="rId6"/>
    <p:sldId id="340" r:id="rId7"/>
    <p:sldId id="261" r:id="rId8"/>
    <p:sldId id="339" r:id="rId9"/>
    <p:sldId id="323" r:id="rId10"/>
    <p:sldId id="265" r:id="rId11"/>
    <p:sldId id="266" r:id="rId12"/>
    <p:sldId id="271" r:id="rId13"/>
    <p:sldId id="342" r:id="rId14"/>
    <p:sldId id="273" r:id="rId15"/>
    <p:sldId id="274" r:id="rId16"/>
    <p:sldId id="275" r:id="rId17"/>
    <p:sldId id="326" r:id="rId18"/>
    <p:sldId id="327" r:id="rId19"/>
    <p:sldId id="328" r:id="rId20"/>
    <p:sldId id="329" r:id="rId21"/>
    <p:sldId id="330" r:id="rId22"/>
    <p:sldId id="288" r:id="rId23"/>
    <p:sldId id="293" r:id="rId24"/>
    <p:sldId id="295" r:id="rId25"/>
    <p:sldId id="296" r:id="rId26"/>
    <p:sldId id="331" r:id="rId27"/>
    <p:sldId id="294" r:id="rId28"/>
    <p:sldId id="297" r:id="rId29"/>
    <p:sldId id="332" r:id="rId30"/>
    <p:sldId id="299" r:id="rId31"/>
    <p:sldId id="334" r:id="rId32"/>
    <p:sldId id="289" r:id="rId33"/>
    <p:sldId id="333" r:id="rId34"/>
    <p:sldId id="290" r:id="rId35"/>
    <p:sldId id="291" r:id="rId36"/>
    <p:sldId id="292" r:id="rId37"/>
    <p:sldId id="304" r:id="rId38"/>
    <p:sldId id="302" r:id="rId39"/>
    <p:sldId id="305" r:id="rId40"/>
    <p:sldId id="303" r:id="rId41"/>
    <p:sldId id="335" r:id="rId42"/>
    <p:sldId id="306" r:id="rId43"/>
    <p:sldId id="336" r:id="rId44"/>
    <p:sldId id="310" r:id="rId45"/>
    <p:sldId id="307" r:id="rId46"/>
    <p:sldId id="308" r:id="rId47"/>
    <p:sldId id="311" r:id="rId48"/>
    <p:sldId id="318" r:id="rId49"/>
    <p:sldId id="319" r:id="rId50"/>
    <p:sldId id="309" r:id="rId51"/>
    <p:sldId id="312" r:id="rId52"/>
    <p:sldId id="313" r:id="rId53"/>
    <p:sldId id="337" r:id="rId54"/>
    <p:sldId id="314" r:id="rId55"/>
    <p:sldId id="315" r:id="rId56"/>
    <p:sldId id="316" r:id="rId57"/>
    <p:sldId id="317" r:id="rId58"/>
    <p:sldId id="338" r:id="rId59"/>
    <p:sldId id="324" r:id="rId60"/>
    <p:sldId id="325" r:id="rId61"/>
    <p:sldId id="32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0300"/>
    <a:srgbClr val="B50400"/>
    <a:srgbClr val="9E0F09"/>
    <a:srgbClr val="EE7C25"/>
    <a:srgbClr val="AE231B"/>
    <a:srgbClr val="5D5D5D"/>
    <a:srgbClr val="C70010"/>
    <a:srgbClr val="9900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84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2D8AE-8B80-EA45-9AEB-7CC3607EB86C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5681-1710-3048-8D2F-6F9FC0D5F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4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We’re talking about </a:t>
            </a:r>
            <a:r>
              <a:rPr lang="en-US" dirty="0" err="1"/>
              <a:t>haptics</a:t>
            </a:r>
            <a:r>
              <a:rPr lang="en-US" dirty="0"/>
              <a:t>, and the truth is that we touch</a:t>
            </a:r>
            <a:r>
              <a:rPr lang="en-US" baseline="0" dirty="0"/>
              <a:t> things, we feel things.</a:t>
            </a:r>
          </a:p>
          <a:p>
            <a:r>
              <a:rPr lang="en-US" baseline="0" dirty="0" err="1"/>
              <a:t>Haptics</a:t>
            </a:r>
            <a:r>
              <a:rPr lang="en-US" baseline="0" dirty="0"/>
              <a:t> represent a major sensorial channel in interaction with every day physical objects.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work that has been done before trying to look</a:t>
            </a:r>
            <a:r>
              <a:rPr lang="en-US" baseline="0" dirty="0"/>
              <a:t> at haptic feedback for two dimensional surfaces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85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is work that has been done before trying to look</a:t>
            </a:r>
            <a:r>
              <a:rPr lang="en-US" baseline="0" dirty="0"/>
              <a:t> at haptic feedback for two dimensional surfaces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0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is work that has been done before trying to look</a:t>
            </a:r>
            <a:r>
              <a:rPr lang="en-US" baseline="0" dirty="0"/>
              <a:t> at haptic feedback for two dimensional surfaces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6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</a:t>
            </a:r>
            <a:r>
              <a:rPr lang="en-US" baseline="0" dirty="0"/>
              <a:t> Haptic Tabletop Puck, developed in our lab and presented at ITS 2009 is a</a:t>
            </a:r>
          </a:p>
          <a:p>
            <a:r>
              <a:rPr lang="en-US" baseline="0" dirty="0"/>
              <a:t>Cheap do it yourself alternative.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0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is that we have a physical devic</a:t>
            </a:r>
            <a:r>
              <a:rPr lang="en-US" baseline="0" dirty="0"/>
              <a:t>e that provides tactile feedback on a two dimensional surface.</a:t>
            </a:r>
          </a:p>
          <a:p>
            <a:r>
              <a:rPr lang="en-US" baseline="0" dirty="0"/>
              <a:t>But how does it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22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the HTP</a:t>
            </a:r>
            <a:r>
              <a:rPr lang="en-US" baseline="0" dirty="0"/>
              <a:t> is difficult to program</a:t>
            </a:r>
          </a:p>
          <a:p>
            <a:r>
              <a:rPr lang="en-US" baseline="0" dirty="0"/>
              <a:t>One has to understand and put together the different hardware 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06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baseline="0" dirty="0"/>
              <a:t>Programs are familiar with it</a:t>
            </a:r>
          </a:p>
          <a:p>
            <a:pPr marL="228600" indent="-228600">
              <a:buAutoNum type="arabicParenBoth"/>
            </a:pPr>
            <a:r>
              <a:rPr lang="en-US" baseline="0" dirty="0"/>
              <a:t>It fits the two dimensional constraints of an interactive surface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12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/>
              <a:t>We want a simple </a:t>
            </a:r>
            <a:r>
              <a:rPr lang="en-US" dirty="0" err="1"/>
              <a:t>haptics</a:t>
            </a:r>
            <a:r>
              <a:rPr lang="en-US" dirty="0"/>
              <a:t> interface for development</a:t>
            </a:r>
          </a:p>
          <a:p>
            <a:pPr marL="228600" indent="-228600">
              <a:buAutoNum type="arabicParenBoth"/>
            </a:pPr>
            <a:r>
              <a:rPr lang="en-US" dirty="0"/>
              <a:t>We</a:t>
            </a:r>
            <a:r>
              <a:rPr lang="en-US" baseline="0" dirty="0"/>
              <a:t> want people to have flexibility from physical control to interaction paradigms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45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Visible</a:t>
            </a:r>
            <a:r>
              <a:rPr lang="en-US" baseline="0" dirty="0"/>
              <a:t> image to the user</a:t>
            </a:r>
          </a:p>
          <a:p>
            <a:r>
              <a:rPr lang="en-US" baseline="0" dirty="0"/>
              <a:t>Images for the programmer map the different behavior parameters (black is 0, white is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470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Visible</a:t>
            </a:r>
            <a:r>
              <a:rPr lang="en-US" baseline="0" dirty="0"/>
              <a:t> image to the user</a:t>
            </a:r>
          </a:p>
          <a:p>
            <a:r>
              <a:rPr lang="en-US" baseline="0" dirty="0"/>
              <a:t>Images for the programmer map the different behavior parameters (black is 0, white is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94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gave our toolkit to 3 people,</a:t>
            </a:r>
            <a:r>
              <a:rPr lang="en-US" baseline="0" dirty="0"/>
              <a:t> as a primary exploration</a:t>
            </a:r>
            <a:endParaRPr lang="en-US" dirty="0"/>
          </a:p>
          <a:p>
            <a:r>
              <a:rPr lang="en-US" dirty="0"/>
              <a:t>Little</a:t>
            </a:r>
            <a:r>
              <a:rPr lang="en-US" baseline="0" dirty="0"/>
              <a:t> training, access to our documentation</a:t>
            </a:r>
          </a:p>
          <a:p>
            <a:r>
              <a:rPr lang="en-US" baseline="0" dirty="0"/>
              <a:t>Cool stuff in 3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07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gave our toolkit to 3 people</a:t>
            </a:r>
          </a:p>
          <a:p>
            <a:r>
              <a:rPr lang="en-US" dirty="0"/>
              <a:t>Little</a:t>
            </a:r>
            <a:r>
              <a:rPr lang="en-US" baseline="0" dirty="0"/>
              <a:t> training, access to our documentation</a:t>
            </a:r>
          </a:p>
          <a:p>
            <a:r>
              <a:rPr lang="en-US" baseline="0" dirty="0"/>
              <a:t>Cool stuff in 3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25681-1710-3048-8D2F-6F9FC0D5F812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0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1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69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5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2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075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7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7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6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7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6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85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1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36" y="-1"/>
            <a:ext cx="9153036" cy="68647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9C57-76D6-AB48-8272-2856CC14AC5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3FC54-86F5-D14F-80CE-FBD182EDB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6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9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2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4" Type="http://schemas.openxmlformats.org/officeDocument/2006/relationships/image" Target="../media/image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4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llaborator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5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8049" y="1807536"/>
            <a:ext cx="8737723" cy="4907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The </a:t>
            </a:r>
            <a:r>
              <a:rPr lang="en-US" sz="4400" cap="small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HapticTouch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Toolkit provides a way to </a:t>
            </a: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rapidly prototype 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rich </a:t>
            </a: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 applications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without the need to know the underlying hardware details</a:t>
            </a:r>
          </a:p>
        </p:txBody>
      </p:sp>
    </p:spTree>
    <p:extLst>
      <p:ext uri="{BB962C8B-B14F-4D97-AF65-F5344CB8AC3E}">
        <p14:creationId xmlns:p14="http://schemas.microsoft.com/office/powerpoint/2010/main" val="41355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405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pic>
        <p:nvPicPr>
          <p:cNvPr id="2" name="motiva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72" y="860778"/>
            <a:ext cx="9137728" cy="513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00071"/>
            <a:ext cx="9144000" cy="77723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5900165"/>
            <a:ext cx="4572001" cy="5995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Leithinger</a:t>
            </a:r>
            <a: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et al. (TEI </a:t>
            </a:r>
            <a:r>
              <a:rPr lang="fr-FR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/>
              <a:t>Relief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215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78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132667" y="5900165"/>
            <a:ext cx="6011333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Poupyrev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et al. (SIGGRAPH ‘04)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/>
              <a:t>Lumen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156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udPad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" r="1362"/>
          <a:stretch/>
        </p:blipFill>
        <p:spPr>
          <a:xfrm>
            <a:off x="3" y="0"/>
            <a:ext cx="9129886" cy="68519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4108" y="-6079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30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80000" y="5900165"/>
            <a:ext cx="4064000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Jansen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et al. (ITS </a:t>
            </a:r>
            <a:r>
              <a:rPr lang="fr-FR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2425" y="196453"/>
            <a:ext cx="3339843" cy="599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CA" b="1" dirty="0" err="1"/>
              <a:t>MudPad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178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8" y="2722258"/>
            <a:ext cx="9062932" cy="1526627"/>
          </a:xfrm>
        </p:spPr>
        <p:txBody>
          <a:bodyPr>
            <a:noAutofit/>
          </a:bodyPr>
          <a:lstStyle/>
          <a:p>
            <a:r>
              <a:rPr lang="en-US" sz="7200" dirty="0"/>
              <a:t>Haptic Tabletop Puck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47441" y="5900165"/>
            <a:ext cx="5348111" cy="599597"/>
          </a:xfrm>
        </p:spPr>
        <p:txBody>
          <a:bodyPr/>
          <a:lstStyle/>
          <a:p>
            <a:pPr marL="0" indent="0">
              <a:buNone/>
            </a:pPr>
            <a:r>
              <a:rPr lang="da-DK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Marquardt 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et al. (ITS </a:t>
            </a:r>
            <a:r>
              <a:rPr lang="fr-FR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’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09)</a:t>
            </a:r>
          </a:p>
        </p:txBody>
      </p:sp>
    </p:spTree>
    <p:extLst>
      <p:ext uri="{BB962C8B-B14F-4D97-AF65-F5344CB8AC3E}">
        <p14:creationId xmlns:p14="http://schemas.microsoft.com/office/powerpoint/2010/main" val="2689776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take hom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914400"/>
            <a:ext cx="9138869" cy="5026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1D7D76-BB28-518F-40A8-93E8D9E3262B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10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TP main view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3168" r="1660"/>
          <a:stretch>
            <a:fillRect/>
          </a:stretch>
        </p:blipFill>
        <p:spPr>
          <a:xfrm>
            <a:off x="2723149" y="1587574"/>
            <a:ext cx="6303820" cy="4070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Tabletop Puck (HTP)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440257" y="2793652"/>
            <a:ext cx="2938280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558" y="2457359"/>
            <a:ext cx="2121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Vertical Rod</a:t>
            </a:r>
          </a:p>
        </p:txBody>
      </p:sp>
      <p:sp>
        <p:nvSpPr>
          <p:cNvPr id="7" name="Right Arrow 6"/>
          <p:cNvSpPr/>
          <p:nvPr/>
        </p:nvSpPr>
        <p:spPr>
          <a:xfrm rot="19800000">
            <a:off x="900756" y="4011409"/>
            <a:ext cx="3875405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186" y="5135104"/>
            <a:ext cx="2736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 Sensor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E593FE-B381-0483-44CC-7A37AAA52F68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TP bottom view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7022"/>
          <a:stretch>
            <a:fillRect/>
          </a:stretch>
        </p:blipFill>
        <p:spPr>
          <a:xfrm>
            <a:off x="1984230" y="1352560"/>
            <a:ext cx="6744365" cy="447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Tabletop Puck (HTP)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724141" y="3104382"/>
            <a:ext cx="2631744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10514" y="6249179"/>
            <a:ext cx="2645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Rubber Surface</a:t>
            </a:r>
          </a:p>
        </p:txBody>
      </p:sp>
      <p:sp>
        <p:nvSpPr>
          <p:cNvPr id="7" name="Right Arrow 6"/>
          <p:cNvSpPr/>
          <p:nvPr/>
        </p:nvSpPr>
        <p:spPr>
          <a:xfrm rot="16200000">
            <a:off x="4656503" y="5163328"/>
            <a:ext cx="1873760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525" y="2591760"/>
            <a:ext cx="1538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Byte Tag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C52E4A-7372-4B35-366C-083442B3C24F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9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eight malleability and fric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940F1-5AF5-6063-6105-68FC0B21B509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61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8" y="2722258"/>
            <a:ext cx="8701496" cy="1526627"/>
          </a:xfrm>
        </p:spPr>
        <p:txBody>
          <a:bodyPr>
            <a:noAutofit/>
          </a:bodyPr>
          <a:lstStyle/>
          <a:p>
            <a:r>
              <a:rPr lang="en-US" sz="7200" cap="small" dirty="0" err="1"/>
              <a:t>HapticTouch</a:t>
            </a:r>
            <a:r>
              <a:rPr lang="en-US" sz="7200" dirty="0"/>
              <a:t> Toolkit</a:t>
            </a:r>
          </a:p>
        </p:txBody>
      </p:sp>
    </p:spTree>
    <p:extLst>
      <p:ext uri="{BB962C8B-B14F-4D97-AF65-F5344CB8AC3E}">
        <p14:creationId xmlns:p14="http://schemas.microsoft.com/office/powerpoint/2010/main" val="284329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123"/>
            <a:ext cx="7614227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/>
              <a:t>GUI Model</a:t>
            </a:r>
          </a:p>
        </p:txBody>
      </p:sp>
    </p:spTree>
    <p:extLst>
      <p:ext uri="{BB962C8B-B14F-4D97-AF65-F5344CB8AC3E}">
        <p14:creationId xmlns:p14="http://schemas.microsoft.com/office/powerpoint/2010/main" val="3308064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02123"/>
            <a:ext cx="8503497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/>
              <a:t>3-Layer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93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</p:spTree>
    <p:extLst>
      <p:ext uri="{BB962C8B-B14F-4D97-AF65-F5344CB8AC3E}">
        <p14:creationId xmlns:p14="http://schemas.microsoft.com/office/powerpoint/2010/main" val="585095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9797"/>
            <a:ext cx="9144000" cy="467016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12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689964"/>
            <a:ext cx="9144000" cy="2168036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336147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54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ID</a:t>
            </a:r>
          </a:p>
          <a:p>
            <a:r>
              <a:rPr lang="en-US" sz="4000" b="1" dirty="0"/>
              <a:t>Height</a:t>
            </a:r>
          </a:p>
          <a:p>
            <a:r>
              <a:rPr lang="en-US" sz="4000" b="1" dirty="0"/>
              <a:t>Friction</a:t>
            </a:r>
          </a:p>
          <a:p>
            <a:r>
              <a:rPr lang="en-US" sz="4000" b="1" dirty="0"/>
              <a:t>Pressure</a:t>
            </a:r>
          </a:p>
          <a:p>
            <a:r>
              <a:rPr lang="en-US" sz="4000" b="1" dirty="0"/>
              <a:t>Location</a:t>
            </a:r>
          </a:p>
          <a:p>
            <a:r>
              <a:rPr lang="en-US" sz="4000" b="1" dirty="0"/>
              <a:t>Orientation</a:t>
            </a:r>
          </a:p>
          <a:p>
            <a:endParaRPr lang="en-US" sz="4000" b="1" dirty="0"/>
          </a:p>
        </p:txBody>
      </p:sp>
      <p:pic>
        <p:nvPicPr>
          <p:cNvPr id="4" name="Picture 3" descr="relief-htp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/>
          <a:stretch/>
        </p:blipFill>
        <p:spPr>
          <a:xfrm>
            <a:off x="3796496" y="1600199"/>
            <a:ext cx="5347503" cy="427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78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3215099"/>
            <a:ext cx="9144000" cy="36429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1886611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820412" y="1865401"/>
            <a:ext cx="5458797" cy="134969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86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</p:spTree>
    <p:extLst>
      <p:ext uri="{BB962C8B-B14F-4D97-AF65-F5344CB8AC3E}">
        <p14:creationId xmlns:p14="http://schemas.microsoft.com/office/powerpoint/2010/main" val="3953308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</p:spTree>
    <p:extLst>
      <p:ext uri="{BB962C8B-B14F-4D97-AF65-F5344CB8AC3E}">
        <p14:creationId xmlns:p14="http://schemas.microsoft.com/office/powerpoint/2010/main" val="1036497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</p:spTree>
    <p:extLst>
      <p:ext uri="{BB962C8B-B14F-4D97-AF65-F5344CB8AC3E}">
        <p14:creationId xmlns:p14="http://schemas.microsoft.com/office/powerpoint/2010/main" val="1167506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</p:spTree>
    <p:extLst>
      <p:ext uri="{BB962C8B-B14F-4D97-AF65-F5344CB8AC3E}">
        <p14:creationId xmlns:p14="http://schemas.microsoft.com/office/powerpoint/2010/main" val="1167506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  <p:sp>
        <p:nvSpPr>
          <p:cNvPr id="3" name="Right Bracket 2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06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97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049082" y="3054777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06034" y="261033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</a:p>
        </p:txBody>
      </p:sp>
      <p:sp>
        <p:nvSpPr>
          <p:cNvPr id="14" name="Right Bracket 13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08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090007" y="2356927"/>
            <a:ext cx="2959075" cy="1793883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Haptic Behavior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33055" y="3068628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5655" y="2963876"/>
            <a:ext cx="155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5502" y="234872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502" y="3627590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049082" y="3054777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6200000">
            <a:off x="4065113" y="4438989"/>
            <a:ext cx="1025618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306034" y="2610337"/>
            <a:ext cx="1269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Height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96871" y="5167958"/>
            <a:ext cx="32511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External Factors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(time, location,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etc</a:t>
            </a: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)</a:t>
            </a:r>
          </a:p>
        </p:txBody>
      </p:sp>
      <p:sp>
        <p:nvSpPr>
          <p:cNvPr id="14" name="Right Bracket 13"/>
          <p:cNvSpPr/>
          <p:nvPr/>
        </p:nvSpPr>
        <p:spPr>
          <a:xfrm>
            <a:off x="1634632" y="2566583"/>
            <a:ext cx="211651" cy="1468508"/>
          </a:xfrm>
          <a:prstGeom prst="rightBracket">
            <a:avLst/>
          </a:prstGeom>
          <a:ln w="3810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69797" y="3313875"/>
            <a:ext cx="141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Friction</a:t>
            </a:r>
          </a:p>
        </p:txBody>
      </p:sp>
    </p:spTree>
    <p:extLst>
      <p:ext uri="{BB962C8B-B14F-4D97-AF65-F5344CB8AC3E}">
        <p14:creationId xmlns:p14="http://schemas.microsoft.com/office/powerpoint/2010/main" val="2722941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ehaviors Improve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3F311A-B2F2-848A-99F9-90C3595D6F35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07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ehaviors Fricti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914400"/>
            <a:ext cx="9137785" cy="5025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829AF2-D316-CA0C-5F2E-A8DECCBB18BE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04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Softness</a:t>
            </a:r>
          </a:p>
          <a:p>
            <a:endParaRPr lang="en-US" sz="4000" b="1" dirty="0"/>
          </a:p>
          <a:p>
            <a:r>
              <a:rPr lang="en-US" sz="4000" b="1" dirty="0" err="1"/>
              <a:t>Breakiness</a:t>
            </a:r>
            <a:endParaRPr lang="en-US" sz="4000" b="1" dirty="0"/>
          </a:p>
          <a:p>
            <a:endParaRPr lang="en-US" sz="4000" b="1" dirty="0"/>
          </a:p>
          <a:p>
            <a:r>
              <a:rPr lang="en-US" sz="4000" b="1" dirty="0"/>
              <a:t>Oscillation</a:t>
            </a:r>
          </a:p>
          <a:p>
            <a:endParaRPr lang="en-US" sz="4000" b="1" dirty="0"/>
          </a:p>
          <a:p>
            <a:r>
              <a:rPr lang="en-US" sz="4000" b="1" dirty="0"/>
              <a:t>Static</a:t>
            </a:r>
          </a:p>
        </p:txBody>
      </p:sp>
    </p:spTree>
    <p:extLst>
      <p:ext uri="{BB962C8B-B14F-4D97-AF65-F5344CB8AC3E}">
        <p14:creationId xmlns:p14="http://schemas.microsoft.com/office/powerpoint/2010/main" val="192841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Softness</a:t>
            </a:r>
          </a:p>
          <a:p>
            <a:endParaRPr lang="en-US" sz="4000" b="1" dirty="0"/>
          </a:p>
          <a:p>
            <a:r>
              <a:rPr lang="en-US" sz="4000" b="1" dirty="0" err="1"/>
              <a:t>Breakiness</a:t>
            </a:r>
            <a:endParaRPr lang="en-US" sz="4000" b="1" dirty="0"/>
          </a:p>
          <a:p>
            <a:endParaRPr lang="en-US" sz="4000" b="1" dirty="0"/>
          </a:p>
          <a:p>
            <a:r>
              <a:rPr lang="en-US" sz="4000" b="1" dirty="0"/>
              <a:t>Oscillation</a:t>
            </a:r>
          </a:p>
          <a:p>
            <a:endParaRPr lang="en-US" sz="4000" b="1" dirty="0"/>
          </a:p>
          <a:p>
            <a:r>
              <a:rPr lang="en-US" sz="4000" b="1" dirty="0"/>
              <a:t>Static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</a:p>
        </p:txBody>
      </p:sp>
    </p:spTree>
    <p:extLst>
      <p:ext uri="{BB962C8B-B14F-4D97-AF65-F5344CB8AC3E}">
        <p14:creationId xmlns:p14="http://schemas.microsoft.com/office/powerpoint/2010/main" val="270946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Softness</a:t>
            </a:r>
          </a:p>
          <a:p>
            <a:endParaRPr lang="en-US" sz="4000" b="1" dirty="0"/>
          </a:p>
          <a:p>
            <a:r>
              <a:rPr lang="en-US" sz="4000" b="1" dirty="0" err="1"/>
              <a:t>Breakiness</a:t>
            </a:r>
            <a:endParaRPr lang="en-US" sz="4000" b="1" dirty="0"/>
          </a:p>
          <a:p>
            <a:endParaRPr lang="en-US" sz="4000" b="1" dirty="0"/>
          </a:p>
          <a:p>
            <a:r>
              <a:rPr lang="en-US" sz="4000" b="1" dirty="0"/>
              <a:t>Oscillation</a:t>
            </a:r>
          </a:p>
          <a:p>
            <a:endParaRPr lang="en-US" sz="4000" b="1" dirty="0"/>
          </a:p>
          <a:p>
            <a:r>
              <a:rPr lang="en-US" sz="4000" b="1" dirty="0"/>
              <a:t>Static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Softness</a:t>
            </a:r>
          </a:p>
          <a:p>
            <a:endParaRPr lang="en-US" sz="4000" b="1" dirty="0"/>
          </a:p>
          <a:p>
            <a:r>
              <a:rPr lang="en-US" sz="4000" b="1" dirty="0" err="1"/>
              <a:t>Breakiness</a:t>
            </a:r>
            <a:endParaRPr lang="en-US" sz="4000" b="1" dirty="0"/>
          </a:p>
          <a:p>
            <a:endParaRPr lang="en-US" sz="4000" b="1" dirty="0"/>
          </a:p>
          <a:p>
            <a:r>
              <a:rPr lang="en-US" sz="4000" b="1" dirty="0"/>
              <a:t>Oscillation</a:t>
            </a:r>
          </a:p>
          <a:p>
            <a:endParaRPr lang="en-US" sz="4000" b="1" dirty="0"/>
          </a:p>
          <a:p>
            <a:r>
              <a:rPr lang="en-US" sz="4000" b="1" dirty="0"/>
              <a:t>Static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08825" y="483533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9437" y="4832928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Low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1991" y="480065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High Frequency</a:t>
            </a: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Softness</a:t>
            </a:r>
          </a:p>
          <a:p>
            <a:endParaRPr lang="en-US" sz="4000" b="1" dirty="0"/>
          </a:p>
          <a:p>
            <a:r>
              <a:rPr lang="en-US" sz="4000" b="1" dirty="0" err="1"/>
              <a:t>Breakiness</a:t>
            </a:r>
            <a:endParaRPr lang="en-US" sz="4000" b="1" dirty="0"/>
          </a:p>
          <a:p>
            <a:endParaRPr lang="en-US" sz="4000" b="1" dirty="0"/>
          </a:p>
          <a:p>
            <a:r>
              <a:rPr lang="en-US" sz="4000" b="1" dirty="0"/>
              <a:t>Oscillation</a:t>
            </a:r>
          </a:p>
          <a:p>
            <a:endParaRPr lang="en-US" sz="4000" b="1" dirty="0"/>
          </a:p>
          <a:p>
            <a:r>
              <a:rPr lang="en-US" sz="4000" b="1" dirty="0"/>
              <a:t>Static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608825" y="2095046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08825" y="343427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08825" y="4835337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08825" y="6149469"/>
            <a:ext cx="3469713" cy="0"/>
          </a:xfrm>
          <a:prstGeom prst="line">
            <a:avLst/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80246" y="2065518"/>
            <a:ext cx="857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8326" y="2095378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4153" y="341648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Single Breakpoint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4887" y="3422446"/>
            <a:ext cx="2685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Many Breakpoints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9437" y="4832928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Low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1991" y="480065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High Frequency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38953" y="6126163"/>
            <a:ext cx="1504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Minimum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2361" y="6139257"/>
            <a:ext cx="1561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Maximum</a:t>
            </a:r>
          </a:p>
        </p:txBody>
      </p:sp>
    </p:spTree>
    <p:extLst>
      <p:ext uri="{BB962C8B-B14F-4D97-AF65-F5344CB8AC3E}">
        <p14:creationId xmlns:p14="http://schemas.microsoft.com/office/powerpoint/2010/main" val="3926316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</a:p>
        </p:txBody>
      </p:sp>
    </p:spTree>
    <p:extLst>
      <p:ext uri="{BB962C8B-B14F-4D97-AF65-F5344CB8AC3E}">
        <p14:creationId xmlns:p14="http://schemas.microsoft.com/office/powerpoint/2010/main" val="1679395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375186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</a:p>
        </p:txBody>
      </p:sp>
    </p:spTree>
    <p:extLst>
      <p:ext uri="{BB962C8B-B14F-4D97-AF65-F5344CB8AC3E}">
        <p14:creationId xmlns:p14="http://schemas.microsoft.com/office/powerpoint/2010/main" val="512406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661" y="3928210"/>
            <a:ext cx="3286407" cy="2068859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025935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/>
          <p:cNvSpPr/>
          <p:nvPr/>
        </p:nvSpPr>
        <p:spPr>
          <a:xfrm>
            <a:off x="4294587" y="3971134"/>
            <a:ext cx="602289" cy="2025935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375186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5654" y="4622631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</a:p>
        </p:txBody>
      </p:sp>
    </p:spTree>
    <p:extLst>
      <p:ext uri="{BB962C8B-B14F-4D97-AF65-F5344CB8AC3E}">
        <p14:creationId xmlns:p14="http://schemas.microsoft.com/office/powerpoint/2010/main" val="12096844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Haptic 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661" y="4766228"/>
            <a:ext cx="3286407" cy="1348686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Softness Behavior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4661" y="1705864"/>
            <a:ext cx="3286407" cy="2916767"/>
          </a:xfrm>
          <a:prstGeom prst="rect">
            <a:avLst/>
          </a:prstGeom>
          <a:solidFill>
            <a:srgbClr val="000000">
              <a:alpha val="64000"/>
            </a:srgbClr>
          </a:solidFill>
          <a:ln w="38100" cmpd="sng">
            <a:solidFill>
              <a:srgbClr val="FFFFFF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yriad Pro"/>
                <a:cs typeface="Myriad Pro"/>
              </a:rPr>
              <a:t>Oscillation Behavior</a:t>
            </a:r>
          </a:p>
        </p:txBody>
      </p:sp>
      <p:sp>
        <p:nvSpPr>
          <p:cNvPr id="6" name="Right Bracket 5"/>
          <p:cNvSpPr/>
          <p:nvPr/>
        </p:nvSpPr>
        <p:spPr>
          <a:xfrm>
            <a:off x="4294587" y="1705864"/>
            <a:ext cx="602289" cy="2916767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/>
          <p:cNvSpPr/>
          <p:nvPr/>
        </p:nvSpPr>
        <p:spPr>
          <a:xfrm>
            <a:off x="4294587" y="4766228"/>
            <a:ext cx="602289" cy="1348686"/>
          </a:xfrm>
          <a:prstGeom prst="rightBracket">
            <a:avLst>
              <a:gd name="adj" fmla="val 34422"/>
            </a:avLst>
          </a:prstGeom>
          <a:ln w="57150" cmpd="sng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7277" y="2833477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5654" y="4622631"/>
            <a:ext cx="237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Weight = 1</a:t>
            </a:r>
          </a:p>
        </p:txBody>
      </p:sp>
    </p:spTree>
    <p:extLst>
      <p:ext uri="{BB962C8B-B14F-4D97-AF65-F5344CB8AC3E}">
        <p14:creationId xmlns:p14="http://schemas.microsoft.com/office/powerpoint/2010/main" val="10269280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3215099"/>
            <a:ext cx="9144000" cy="364290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5807184" cy="3236308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3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ehavior lab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06B6A9-8452-48DD-1146-161134D9766B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8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753463"/>
            <a:ext cx="9144000" cy="510453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-21209"/>
            <a:ext cx="9144000" cy="42497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807184" y="403764"/>
            <a:ext cx="5458797" cy="1461637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03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3" y="2802123"/>
            <a:ext cx="4129284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/>
              <a:t>Haptic Shapes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>
                <a:latin typeface="Arial"/>
                <a:cs typeface="Arial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591763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hapes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7740B8-C60B-B98E-3DC6-5237F388B585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3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etter shape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C8BC9B-E1CB-82FC-6C94-18E0791DCF77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3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2" y="2802123"/>
            <a:ext cx="5018555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/>
              <a:t>Haptic Images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>
                <a:latin typeface="Arial"/>
                <a:cs typeface="Arial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987362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Im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75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Im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831409" y="5674340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36237" y="5569588"/>
            <a:ext cx="1095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Static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983809" y="3443625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26409" y="3338873"/>
            <a:ext cx="1559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Softness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983809" y="1414050"/>
            <a:ext cx="1256952" cy="432319"/>
          </a:xfrm>
          <a:prstGeom prst="rightArrow">
            <a:avLst>
              <a:gd name="adj1" fmla="val 31443"/>
              <a:gd name="adj2" fmla="val 98752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93549" y="1309298"/>
            <a:ext cx="1890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yriad Pro"/>
                <a:cs typeface="Myriad Pro"/>
              </a:rPr>
              <a:t>Oscillation</a:t>
            </a:r>
          </a:p>
        </p:txBody>
      </p:sp>
    </p:spTree>
    <p:extLst>
      <p:ext uri="{BB962C8B-B14F-4D97-AF65-F5344CB8AC3E}">
        <p14:creationId xmlns:p14="http://schemas.microsoft.com/office/powerpoint/2010/main" val="30708243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s and mapping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579B36-AD66-1A54-B00C-3AD48E4ED704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0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142" y="2802123"/>
            <a:ext cx="5018555" cy="3415698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sz="6600" b="1" dirty="0"/>
              <a:t>Haptic</a:t>
            </a:r>
          </a:p>
          <a:p>
            <a:pPr marL="0" indent="0">
              <a:buSzPct val="200000"/>
              <a:buNone/>
            </a:pPr>
            <a:r>
              <a:rPr lang="en-US" sz="6600" b="1" dirty="0"/>
              <a:t>Widgets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83941"/>
            <a:ext cx="4557516" cy="1143000"/>
          </a:xfrm>
        </p:spPr>
        <p:txBody>
          <a:bodyPr>
            <a:noAutofit/>
          </a:bodyPr>
          <a:lstStyle/>
          <a:p>
            <a:r>
              <a:rPr lang="en-US" sz="28700" dirty="0">
                <a:latin typeface="Arial"/>
                <a:cs typeface="Arial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6574440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utto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54D767-1BD8-B2F6-20F3-05B2365BB5CE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5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4880" y="4823364"/>
            <a:ext cx="8730904" cy="16856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4880" y="3340267"/>
            <a:ext cx="8730904" cy="1349697"/>
          </a:xfrm>
          <a:prstGeom prst="rect">
            <a:avLst/>
          </a:prstGeom>
          <a:solidFill>
            <a:srgbClr val="8D0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-Down Arrow 5"/>
          <p:cNvSpPr/>
          <p:nvPr/>
        </p:nvSpPr>
        <p:spPr>
          <a:xfrm>
            <a:off x="4603420" y="4326146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4880" y="1865402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4880" y="403766"/>
            <a:ext cx="5582304" cy="1349697"/>
          </a:xfrm>
          <a:prstGeom prst="rect">
            <a:avLst/>
          </a:prstGeom>
          <a:solidFill>
            <a:srgbClr val="9E0F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39464" y="403766"/>
            <a:ext cx="3016320" cy="2811333"/>
          </a:xfrm>
          <a:prstGeom prst="rect">
            <a:avLst/>
          </a:prstGeom>
          <a:solidFill>
            <a:srgbClr val="AE23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/>
          <p:cNvSpPr/>
          <p:nvPr/>
        </p:nvSpPr>
        <p:spPr>
          <a:xfrm>
            <a:off x="4623827" y="291691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-Down Arrow 11"/>
          <p:cNvSpPr/>
          <p:nvPr/>
        </p:nvSpPr>
        <p:spPr>
          <a:xfrm>
            <a:off x="4624115" y="13695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 rot="5400000">
            <a:off x="5662904" y="609087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 rot="5400000">
            <a:off x="5662904" y="2143744"/>
            <a:ext cx="397131" cy="846705"/>
          </a:xfrm>
          <a:prstGeom prst="upDownArrow">
            <a:avLst/>
          </a:prstGeom>
          <a:solidFill>
            <a:srgbClr val="EE7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433595" y="5223843"/>
            <a:ext cx="4910267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Myriad Pro"/>
                <a:cs typeface="Myriad Pro"/>
              </a:rPr>
              <a:t>Low Level Details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89" y="3537301"/>
            <a:ext cx="227498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Raw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453" y="2013427"/>
            <a:ext cx="326243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 Layer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89" y="664503"/>
            <a:ext cx="5032147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Graphical </a:t>
            </a:r>
            <a:r>
              <a:rPr lang="en-US" sz="3600" b="1" dirty="0" err="1">
                <a:solidFill>
                  <a:schemeClr val="bg1"/>
                </a:solidFill>
                <a:latin typeface="Myriad Pro"/>
                <a:cs typeface="Myriad Pro"/>
              </a:rPr>
              <a:t>Haptics</a:t>
            </a:r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0410" y="1153298"/>
            <a:ext cx="2031786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Behavior</a:t>
            </a:r>
          </a:p>
          <a:p>
            <a:r>
              <a:rPr lang="en-US" sz="3600" b="1" dirty="0">
                <a:solidFill>
                  <a:schemeClr val="bg1"/>
                </a:solidFill>
                <a:latin typeface="Myriad Pro"/>
                <a:cs typeface="Myriad Pro"/>
              </a:rPr>
              <a:t>Lab</a:t>
            </a:r>
          </a:p>
        </p:txBody>
      </p:sp>
    </p:spTree>
    <p:extLst>
      <p:ext uri="{BB962C8B-B14F-4D97-AF65-F5344CB8AC3E}">
        <p14:creationId xmlns:p14="http://schemas.microsoft.com/office/powerpoint/2010/main" val="17205462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676" y="4140806"/>
            <a:ext cx="8701496" cy="1526627"/>
          </a:xfrm>
        </p:spPr>
        <p:txBody>
          <a:bodyPr>
            <a:noAutofit/>
          </a:bodyPr>
          <a:lstStyle/>
          <a:p>
            <a:r>
              <a:rPr lang="en-US" sz="7200" dirty="0"/>
              <a:t>Sample Applications</a:t>
            </a:r>
          </a:p>
        </p:txBody>
      </p:sp>
    </p:spTree>
    <p:extLst>
      <p:ext uri="{BB962C8B-B14F-4D97-AF65-F5344CB8AC3E}">
        <p14:creationId xmlns:p14="http://schemas.microsoft.com/office/powerpoint/2010/main" val="38000672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aptic ve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1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8670B4-C06B-88D3-DC60-DEC0B58E4BEF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uija board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AAE96-7936-E69F-D303-56274064ADC3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haptic music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805" y="912857"/>
            <a:ext cx="9146805" cy="50307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946456-B27B-9C3D-016E-1CBE7509C3C7}"/>
              </a:ext>
            </a:extLst>
          </p:cNvPr>
          <p:cNvSpPr txBox="1"/>
          <p:nvPr/>
        </p:nvSpPr>
        <p:spPr>
          <a:xfrm>
            <a:off x="6997147" y="61057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668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310" y="5184399"/>
            <a:ext cx="8737723" cy="793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Search: “</a:t>
            </a:r>
            <a:r>
              <a:rPr lang="en-US" sz="4400" b="1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iLab</a:t>
            </a: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Cookbook”</a:t>
            </a:r>
          </a:p>
        </p:txBody>
      </p:sp>
      <p:pic>
        <p:nvPicPr>
          <p:cNvPr id="2" name="Picture 1" descr="Screen Shot 2012-02-15 at 4.39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380"/>
            <a:ext cx="9144000" cy="391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62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7000">
                <a:schemeClr val="tx1">
                  <a:alpha val="94000"/>
                </a:schemeClr>
              </a:gs>
              <a:gs pos="0">
                <a:srgbClr val="FFFFFF">
                  <a:alpha val="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88049" y="1807536"/>
            <a:ext cx="8737723" cy="4907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The </a:t>
            </a:r>
            <a:r>
              <a:rPr lang="en-US" sz="4400" cap="small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HapticTouch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Toolkit provides a way to </a:t>
            </a: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rapidly prototype 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rich </a:t>
            </a:r>
            <a:r>
              <a:rPr lang="en-US" sz="4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haptic applications</a:t>
            </a:r>
            <a:r>
              <a:rPr lang="en-US" sz="44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Apple gothic"/>
                <a:ea typeface="AppleGothic"/>
                <a:cs typeface="Apple gothic"/>
              </a:rPr>
              <a:t> without the need to know the underlying hardware details</a:t>
            </a:r>
          </a:p>
        </p:txBody>
      </p:sp>
    </p:spTree>
    <p:extLst>
      <p:ext uri="{BB962C8B-B14F-4D97-AF65-F5344CB8AC3E}">
        <p14:creationId xmlns:p14="http://schemas.microsoft.com/office/powerpoint/2010/main" val="1049277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21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5404</TotalTime>
  <Words>754</Words>
  <Application>Microsoft Office PowerPoint</Application>
  <PresentationFormat>On-screen Show (4:3)</PresentationFormat>
  <Paragraphs>253</Paragraphs>
  <Slides>61</Slides>
  <Notes>13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Apple gothic</vt:lpstr>
      <vt:lpstr>Arial</vt:lpstr>
      <vt:lpstr>Calibri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Haptic Tabletop Puck</vt:lpstr>
      <vt:lpstr>PowerPoint Presentation</vt:lpstr>
      <vt:lpstr>Haptic Tabletop Puck (HTP)</vt:lpstr>
      <vt:lpstr>Haptic Tabletop Puck (HTP)</vt:lpstr>
      <vt:lpstr>PowerPoint Presentation</vt:lpstr>
      <vt:lpstr>HapticTouch Toolkit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Raw Layer</vt:lpstr>
      <vt:lpstr>PowerPoint Presentation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PowerPoint Presentation</vt:lpstr>
      <vt:lpstr>PowerPoint Presentation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Haptic Behaviors</vt:lpstr>
      <vt:lpstr>PowerPoint Presentation</vt:lpstr>
      <vt:lpstr>PowerPoint Presentation</vt:lpstr>
      <vt:lpstr>PowerPoint Presentation</vt:lpstr>
      <vt:lpstr>1.</vt:lpstr>
      <vt:lpstr>PowerPoint Presentation</vt:lpstr>
      <vt:lpstr>PowerPoint Presentation</vt:lpstr>
      <vt:lpstr>2.</vt:lpstr>
      <vt:lpstr>PowerPoint Presentation</vt:lpstr>
      <vt:lpstr>PowerPoint Presentation</vt:lpstr>
      <vt:lpstr>PowerPoint Presentation</vt:lpstr>
      <vt:lpstr>3.</vt:lpstr>
      <vt:lpstr>PowerPoint Presentation</vt:lpstr>
      <vt:lpstr>PowerPoint Presentation</vt:lpstr>
      <vt:lpstr>Sample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Ledo</dc:creator>
  <cp:lastModifiedBy>Saul Greenberg</cp:lastModifiedBy>
  <cp:revision>66</cp:revision>
  <dcterms:created xsi:type="dcterms:W3CDTF">2012-02-06T02:01:33Z</dcterms:created>
  <dcterms:modified xsi:type="dcterms:W3CDTF">2026-10-30T02:26:15Z</dcterms:modified>
</cp:coreProperties>
</file>