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310" r:id="rId3"/>
    <p:sldId id="311" r:id="rId4"/>
    <p:sldId id="292" r:id="rId5"/>
    <p:sldId id="259" r:id="rId6"/>
    <p:sldId id="269" r:id="rId7"/>
    <p:sldId id="318" r:id="rId8"/>
    <p:sldId id="317" r:id="rId9"/>
    <p:sldId id="298" r:id="rId10"/>
    <p:sldId id="299" r:id="rId11"/>
    <p:sldId id="321" r:id="rId12"/>
    <p:sldId id="300" r:id="rId13"/>
    <p:sldId id="286" r:id="rId14"/>
    <p:sldId id="287" r:id="rId15"/>
    <p:sldId id="288" r:id="rId16"/>
    <p:sldId id="289" r:id="rId17"/>
    <p:sldId id="290" r:id="rId18"/>
    <p:sldId id="293" r:id="rId19"/>
    <p:sldId id="301" r:id="rId20"/>
    <p:sldId id="264" r:id="rId21"/>
    <p:sldId id="284" r:id="rId22"/>
    <p:sldId id="283" r:id="rId23"/>
    <p:sldId id="282" r:id="rId24"/>
    <p:sldId id="271" r:id="rId25"/>
    <p:sldId id="326" r:id="rId26"/>
    <p:sldId id="291" r:id="rId27"/>
    <p:sldId id="302" r:id="rId28"/>
    <p:sldId id="274" r:id="rId29"/>
    <p:sldId id="285" r:id="rId30"/>
    <p:sldId id="306" r:id="rId31"/>
    <p:sldId id="325" r:id="rId32"/>
    <p:sldId id="327" r:id="rId33"/>
    <p:sldId id="303" r:id="rId34"/>
    <p:sldId id="314" r:id="rId35"/>
    <p:sldId id="328" r:id="rId36"/>
    <p:sldId id="304" r:id="rId37"/>
    <p:sldId id="313" r:id="rId38"/>
    <p:sldId id="295" r:id="rId39"/>
    <p:sldId id="331" r:id="rId40"/>
    <p:sldId id="307" r:id="rId41"/>
    <p:sldId id="315" r:id="rId42"/>
    <p:sldId id="329" r:id="rId43"/>
    <p:sldId id="323" r:id="rId44"/>
    <p:sldId id="324" r:id="rId45"/>
    <p:sldId id="330" r:id="rId46"/>
    <p:sldId id="308" r:id="rId47"/>
    <p:sldId id="322" r:id="rId48"/>
    <p:sldId id="309" r:id="rId49"/>
    <p:sldId id="332" r:id="rId50"/>
    <p:sldId id="281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B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2" autoAdjust="0"/>
    <p:restoredTop sz="87227" autoAdjust="0"/>
  </p:normalViewPr>
  <p:slideViewPr>
    <p:cSldViewPr>
      <p:cViewPr varScale="1">
        <p:scale>
          <a:sx n="142" d="100"/>
          <a:sy n="142" d="100"/>
        </p:scale>
        <p:origin x="396" y="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12" units="in"/>
          <inkml:channel name="Y" type="integer" max="16520" units="in"/>
          <inkml:channel name="F" type="integer" max="255" units="dev"/>
        </inkml:traceFormat>
        <inkml:channelProperties>
          <inkml:channelProperty channel="X" name="resolution" value="2540.01343" units="1/in"/>
          <inkml:channelProperty channel="Y" name="resolution" value="2540.36597" units="1/in"/>
          <inkml:channelProperty channel="F" name="resolution" value="6.33226E-7" units="1/dev"/>
        </inkml:channelProperties>
      </inkml:inkSource>
      <inkml:timestamp xml:id="ts0" timeString="2010-10-24T02:06:20.845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 contextRef="#ctx0" brushRef="#br0">52 537 32,'0'0'23,"0"0"1,0 0 1,0 0-5,0 0-1,-10 20-2,10-20-5,0 0-3,0 0 1,22-8-2,9-6 0,32 3-2,26-9-1,40 0-2,37-8 1,39-2-1,38-11-3,29 1 1,25-4 0,15-1-1,-4 1 0,-2 2 0,-20 1 0,-13 5-1,-32 10 1,-26 6-1,-35 5 1,-32 3-1,-32 6 1,-29 4 0,-25 2 0,-25 0 0,-37 0 1,0 0-1,-22-4 0,-17 2 1,-18 0 0,-14 0-1,-14 0 1,-18 6-1,-18 2 0,-17 8 1,-20 7-1,-27 5 0,-19 12 1,-27 8-1,-16 5 0,-10 1 0,-7 5 0,3-1 0,6 1 0,10-1 0,18-7-1,26-1 1,19-2 0,26-3 0,28-9 0,23-4 0,24-10-1,26 1 1,19-11 1,16-4-1,20-6 0,0 0 0,20-14 1,2 1-1,6 7 1,1-4-1,5 4 0,3 0 0,7 0 1,11 4-1,18-4 0,24-2 0,29-6 0,34-6 1,34-8 0,47-5 0,37-5 0,28-2 0,18-5 0,4 5 0,-10 2 0,-10 3 0,-29 1-1,-38 6 0,-46 4 0,-41 5 0,-43 3 0,-32 4 0,-26 2 0,-23 4-1,-30 6 2,18-2-1,-18 2 1,0 0-1,0 0 0,0 0 0,0 0 0,0 0 0,0 0 0,0 0 0,0 0 0,0 0 0,0 0 0,0 0 0,0 0 0,0 0 0,0 0-1,-22 6 1,22-6-3,-28 8-1,28-8-3,-39 12-7,19-2-19,-6-4-2,-1-6 1,1 2-1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12" units="in"/>
          <inkml:channel name="Y" type="integer" max="16520" units="in"/>
          <inkml:channel name="F" type="integer" max="255" units="dev"/>
        </inkml:traceFormat>
        <inkml:channelProperties>
          <inkml:channelProperty channel="X" name="resolution" value="2540.01343" units="1/in"/>
          <inkml:channelProperty channel="Y" name="resolution" value="2540.36597" units="1/in"/>
          <inkml:channelProperty channel="F" name="resolution" value="6.33226E-7" units="1/dev"/>
        </inkml:channelProperties>
      </inkml:inkSource>
      <inkml:timestamp xml:id="ts0" timeString="2010-10-24T02:06:45.050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 contextRef="#ctx0" brushRef="#br0">-7 820 18,'0'0'20,"0"0"1,0 0 1,0 0-1,0 0-2,-6 18 0,6-18-3,0 0-4,0 0-1,0 0-2,0 0 0,0 0 0,0 0-2,0 0-1,0 0 0,0 0 0,0 0-2,0 0 0,0 0-1,0 0-1,0 0-1,0 0 1,0 0-1,0 0-1,0 0 1,4-24-1,4 4 1,5-4 0,1-4 0,2-5 0,2-5 1,0-2-2,3 1 0,-7 1 0,2 2 0,0-2-2,1-1 2,-1-1-1,2 6 1,0 1 0,-2 1 1,1 4-1,1 2 0,-6 1 0,0 3 0,-2 4 2,-10 18-2,16-32 0,-16 32 0,11-24 0,-11 24 0,8-19 0,-8 19 0,0 0 0,0 0 0,0 0 0,0 0 0,16-22 0,-16 22 0,8-18 0,-8 18 0,10-22 0,-10 22 0,8-26 0,-8 26 0,0 0 0,6-20 0,-6 20 0,0 0 0,0 0 0,0 0 0,0 0 0,0 0 0,0 0 0,0 0 0,0 0 0,0 0 0,0 0 0,0 0 0,0 0 0,0 0 0,0 0 0,0 0 0,0 0 0,0 0 0,0 0 0,0 0 0,6 20 0,-6-20-2,9 34 2,-1-10 0,-2 6 0,6 5 0,-2 1 0,2 2 0,2 3 0,-2-3 0,5 0 0,-1-3 0,2-1 0,-6-2 0,4 0 2,-3-1-2,1-3 0,-2 0 0,-2-4 0,0-1 0,-4-1 0,2-4 0,-8-18 0,13 26 0,-13-26 0,6 20 0,-6-20 0,6 18 0,-6-18 0,4 21 0,-4-21 0,8 20 0,-8-20 0,10 20 0,-10-20 0,0 0 0,14 24 0,-14-24 0,0 0 0,14 22 0,-14-22 0,0 0 0,12 26 0,-12-26 0,9 19 0,-9-19 0,6 18 0,-6-18 0,6 18 0,-6-18 0,0 0 0,10 22 0,-10-22 0,0 0 0,8 18 0,-8-18 0,0 0 0,0 0 0,0 0 0,0 0 0,0 0 0,0 0 0,0 0 0,0 0 0,0 0 0,0 0 0,0 0 0,0 0 0,0 0 0,0 0 0,0 0 0,0 0 0,0 0 0,0 0 0,0 0 0,0 0 0,0 0 0,0 0 0,0 0 0,0 0-17,0 0-18,2-18-2,-2 18 0,0 0 0</inkml:trace>
  <inkml:trace contextRef="#ctx0" brushRef="#br0" timeOffset="1595.09">-732 1480 68,'0'0'30,"2"-18"-1,-2 18 1,-4-19-6,4 19-6,0 0-6,0 0-4,0 0-1,0 0-2,0 0-2,0 0 0,0 0-1,0 0-1,0 0 0,0 0-1,-8 25 1,4-7-1,0 8-1,-2 2 1,4 8 0,0 5 0,-2 3-1,4 1 2,2 5 0,2 0 0,2-1 1,-2-1-1,2 1 1,0-3-1,-2-2 0,2-1 0,-2-9-1,0-6 0,0-4 0,-2-6 0,-2-18 0,3 25 0,-3-25 0,0 0 0,0 0 1,0 0-1,0 0 1,0 0 1,0 0-2,0 0-2,6-21 0,-8 3-5,2 18-4,6-30-15,-2 8-8,0-4-1,0 2 1,-2-3 0</inkml:trace>
  <inkml:trace contextRef="#ctx0" brushRef="#br0" timeOffset="2710.15">-766 1504 48,'0'0'25,"6"-24"2,-6 24 0,0 0-5,8-27-4,-8 27-3,0 0-7,0 0-2,0 0-1,0 0-2,0 0 0,0 0 0,0 0 0,0 0-1,-2 19 1,2-19-1,0 18 1,0-18-1,8 24 1,-8-24-1,8 30-1,-8-30 1,18 34-1,-5-13 0,-1-1-1,2 4 1,0-4-1,2 2 0,0 1 0,1-3 0,-1 0 0,0-2 0,0 0 0,-16-18 1,31 28 1,-31-28-2,28 23 2,-28-23-1,20 16 1,-20-16-2,0 0 2,19 10-2,-19-10 0,0 0 0,0 0 0,0 0 0,0 0 0,0 0 1,0 0-1,0 0 1,0 0-3,0 0 2,20-20-1,-20 20 2,18-35-2,-8 11 1,2-4-1,2-4 1,1-3 0,-3 1 1,-2 0-1,0 4 0,-4-1 0,0 5 0,0 4 1,-4 4-1,-2 18 0,6-28 0,-6 28 0,0 0 0,0 0 0,0 0 0,0 0 0,0 0 0,0 0-1,0 0 1,0 0-1,0 0 1,0 0 0,0 0-1,4 28 1,-8-8 0,2 2 0,-2 4 0,4 3 0,-4-1 0,2 0-1,0 0 2,2 2-2,-2-1 1,2-1 2,2 4-1,-2 2 1,2 1-1,0-1 1,0 2-1,0 1 1,0-3 0,0 2-2,2-8 0,-2 1 0,0-3 0,3-4 0,-1-2 0,-4-20 0,8 30 0,-8-30 0,6 25 0,-6-25 0,0 0-2,8 20 2,-8-20 2,0 0-2,0 0 0,0 0 0,0 0 0,0 0 0,6 18-3,-6-18-1,0 0-3,6 18-5,-6-18-14,0 0-7,0 0-2,0-22 2,0 4-1</inkml:trace>
  <inkml:trace contextRef="#ctx0" brushRef="#br0" timeOffset="3760.21">-154 1520 20,'0'0'18,"0"0"3,0 0 2,0 0 0,0 0-2,0 0-3,0 0-1,0 0-2,0 0-3,0 0-3,0 0-2,0 0-2,0 0-2,0 0 0,0 0-1,0 0-1,-9 26 1,9-26-1,2 37 0,1-13 0,1 6 1,-4 0-1,2 4 0,0 1 1,0 7 0,0-2 0,-2 3-1,2-1 1,0 0-1,2-3 0,2-1 0,2-4-1,-4-7 1,6-3-2,2-4 1,-2-2 0,-10-18 0,23 26-1,-23-26 1,24 16 0,-24-16 1,24 9-1,-24-9 0,23 2 0,-23-2 1,20-5-1,-20 5 0,0 0 1,24-12-1,-24 12 0,16-20 1,-16 20-1,23-26 1,-11 8-1,2-2 1,0-2-1,-2-3 0,0-1 1,3-6 0,-7-4-2,2-1 1,-4-1-1,-2 0 1,-2-1-1,0 5 1,-2 0-1,0 8 1,-2-1 0,0 5 0,0 2 0,0 0 1,0 2-1,-2 0 0,4-1 0,-2 1 1,2 18-1,-4-32 0,4 32 1,-4-22-1,4 22 0,0 0 0,0 0-2,0 0-1,-4 22-4,4-22-7,-6 42-19,4-11-2,4 5 2,4 2-2</inkml:trace>
  <inkml:trace contextRef="#ctx0" brushRef="#br0" timeOffset="4714.26">431 1548 49,'0'0'25,"0"0"2,4-26 1,-4 26-6,0 0-1,-10-20-5,10 20-5,0 0-3,0 0-1,0 0-2,0 0 0,-20-2-2,20 2-1,0 0-1,0 0 0,0 0-1,-10 18 0,10-18 1,-3 20-1,3-20 0,-6 34 0,2-9-1,0-1 1,4 6 0,-2 0 0,-2 1 0,4 1 0,-2 4 1,4-2 0,2 1 1,-2-1-1,-4-2 0,4 0 1,0-1-1,-2-1 0,0-6-1,2-2 0,-2 1 0,-2-1 0,4-4 0,-2 0 0,0-18-1,0 28 1,0-28 0,0 20 0,0-20 0,0 0 0,0 0 0,0 0 0,0 0 0,0 0 0,0 0 0,0 0 1,0 0-1,19 4 0,-19-4 1,0 0-1,20-12 0,-20 12 0,26-10 0,-26 10 1,35-14-1,-13 6 0,0 2 0,2 0 0,-1 0 0,-1 2 0,2 0 0,1 0 0,-5 0 0,2 2 0,-4 0 0,1 2 0,-19 0 0,26 0 0,-26 0 0,18 2 0,-18-2 0,0 0 1,0 0-1,0 0 0,0 0 0,0 0 1,0 0-1,0 0-1,0 0-2,0 0-4,0 0-5,0 0-20,0 0-2,0 0 1,0 0-1</inkml:trace>
  <inkml:trace contextRef="#ctx0" brushRef="#br0" timeOffset="5837.33">747 1431 81,'-24'0'31,"24"0"-2,-19 4 0,19-4-11,0 0-5,0 0-5,0 0-3,0 0 0,19 4-1,1-12-1,10 4 1,3-8-1,9 4 1,-3-6-1,7 4-1,-3-2 0,-3 2-1,-3 0-1,1 4 0,1 0 0,-5 1 0,1 1 0,-5-2 0,-2 4 1,-3-2-1,-5 2 0,-20 2 0,20 0 0,-20 0-1,0 0 1,0 0-1,0 0-1,0 0 0,0 0-1,0 0-3,0 0-3,0 0-7,0 0-17,0 0-1,-10 18 2,10-18-2</inkml:trace>
  <inkml:trace contextRef="#ctx0" brushRef="#br0" timeOffset="5500.31">943 1520 53,'9'-20'26,"-9"20"4,0 0-1,0 0-5,-7-22-3,7 22-5,0 0-7,0 0-1,0 0-2,0 0-3,0 0 0,0 0-1,0 0-1,0 0 0,0 0 0,0 0-1,0 0 1,0 0-1,0 0 0,11 18 0,-11-18 1,4 22-1,-4-22 0,4 38 1,-2-11 0,2 5-1,-2 2 1,0 4-1,0 1 2,-2 3-1,0 2 1,0 1-1,0-1 1,0-2-1,-2-1 1,2-3-1,-2-2-1,2-5 1,-2-5-1,2-6 0,0-20 1,0 28-1,0-28 0,0 0-1,0 0 0,0 0-2,0 0-4,-2-26-5,12-2-21,-8-8-2,0-9 1,-2-5 0</inkml:trace>
  <inkml:trace contextRef="#ctx0" brushRef="#br0" timeOffset="6595.37">1373 1405 60,'0'0'28,"0"0"1,0 0 0,0 0-4,0 0-6,0 0-8,0 0-3,0 0-1,0 0-2,0 0-1,0 0 0,0 0-2,0 0 0,4 18 0,-4-18-1,0 26 0,-4-5 0,4 3 0,0 4-1,0 6 1,2 1-1,0 1 1,0 0-1,0 2 1,2 5 1,2 1-1,0 1 0,0-3 1,0-4-1,0 3 0,0-5 1,1-2-1,-1-8-1,-2-3 0,0-1-1,-4-22 1,4 32 0,-4-32 0,4 20 0,-4-20 0,0 0 0,0 0 0,0 0-1,-2 22 2,2-22-1,0 0 0,0 0 0,-4 22 0,4-22 1,0 0-1,0 0 2,0 0-2,0 0 0,0 0 0,0 0-2,0 0-3,20-20-6,-20 20-21,4-28-3,-4 28-1,6-32 1</inkml:trace>
  <inkml:trace contextRef="#ctx0" brushRef="#br0" timeOffset="9884.56">1711 1766 40,'0'0'24,"0"0"2,0 0 0,0 0-6,0 0-4,0 0-5,20 6-6,-20-6 0,0 0-2,0 0 0,0 0 1,0 0-1,0 0 2,0 0-1,0 0 3,0 0-2,0 0 0,21-12 1,3 12-1,-24 0-1,43-10-1,-17 2-1,4 2 0,-1 0-2,-1 0 1,-4 2-1,1 0 0,-5 2 0,0 0 0,-20 2 0,28-4 0,-28 4 0,0 0 0,23 2 1,-23-2-1,0 0 0,0 0 0,0 0 0,0 0 0,0 0-1,0 0-1,0 0-2,0 0-2,0 0-5,0 0-9,0 0-13,0 0 0,0 0 1,0 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12" units="in"/>
          <inkml:channel name="Y" type="integer" max="16520" units="in"/>
          <inkml:channel name="F" type="integer" max="255" units="dev"/>
        </inkml:traceFormat>
        <inkml:channelProperties>
          <inkml:channelProperty channel="X" name="resolution" value="2540.01343" units="1/in"/>
          <inkml:channelProperty channel="Y" name="resolution" value="2540.36597" units="1/in"/>
          <inkml:channelProperty channel="F" name="resolution" value="6.33226E-7" units="1/dev"/>
        </inkml:channelProperties>
      </inkml:inkSource>
      <inkml:timestamp xml:id="ts0" timeString="2010-10-24T02:06:20.845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3AE36622-2142-457C-85EB-28F8080F8ADE}" emma:medium="tactile" emma:mode="ink">
          <msink:context xmlns:msink="http://schemas.microsoft.com/ink/2010/main" type="inkDrawing" rotatedBoundingBox="720,3076 4896,2476 4943,2801 767,3400" shapeName="Other"/>
        </emma:interpretation>
      </emma:emma>
    </inkml:annotationXML>
    <inkml:trace contextRef="#ctx0" brushRef="#br0">52 537 32,'0'0'23,"0"0"1,0 0 1,0 0-5,0 0-1,-10 20-2,10-20-5,0 0-3,0 0 1,22-8-2,9-6 0,32 3-2,26-9-1,40 0-2,37-8 1,39-2-1,38-11-3,29 1 1,25-4 0,15-1-1,-4 1 0,-2 2 0,-20 1 0,-13 5-1,-32 10 1,-26 6-1,-35 5 1,-32 3-1,-32 6 1,-29 4 0,-25 2 0,-25 0 0,-37 0 1,0 0-1,-22-4 0,-17 2 1,-18 0 0,-14 0-1,-14 0 1,-18 6-1,-18 2 0,-17 8 1,-20 7-1,-27 5 0,-19 12 1,-27 8-1,-16 5 0,-10 1 0,-7 5 0,3-1 0,6 1 0,10-1 0,18-7-1,26-1 1,19-2 0,26-3 0,28-9 0,23-4 0,24-10-1,26 1 1,19-11 1,16-4-1,20-6 0,0 0 0,20-14 1,2 1-1,6 7 1,1-4-1,5 4 0,3 0 0,7 0 1,11 4-1,18-4 0,24-2 0,29-6 0,34-6 1,34-8 0,47-5 0,37-5 0,28-2 0,18-5 0,4 5 0,-10 2 0,-10 3 0,-29 1-1,-38 6 0,-46 4 0,-41 5 0,-43 3 0,-32 4 0,-26 2 0,-23 4-1,-30 6 2,18-2-1,-18 2 1,0 0-1,0 0 0,0 0 0,0 0 0,0 0 0,0 0 0,0 0 0,0 0 0,0 0 0,0 0 0,0 0 0,0 0 0,0 0 0,0 0-1,-22 6 1,22-6-3,-28 8-1,28-8-3,-39 12-7,19-2-19,-6-4-2,-1-6 1,1 2-1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312" units="in"/>
          <inkml:channel name="Y" type="integer" max="16520" units="in"/>
          <inkml:channel name="F" type="integer" max="255" units="dev"/>
        </inkml:traceFormat>
        <inkml:channelProperties>
          <inkml:channelProperty channel="X" name="resolution" value="2540.01343" units="1/in"/>
          <inkml:channelProperty channel="Y" name="resolution" value="2540.36597" units="1/in"/>
          <inkml:channelProperty channel="F" name="resolution" value="6.33226E-7" units="1/dev"/>
        </inkml:channelProperties>
      </inkml:inkSource>
      <inkml:timestamp xml:id="ts0" timeString="2010-10-24T02:06:45.050"/>
    </inkml:context>
    <inkml:brush xml:id="br0">
      <inkml:brushProperty name="width" value="0.06667" units="cm"/>
      <inkml:brushProperty name="height" value="0.066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0FCD9423-389F-4182-B36A-7300248218D7}" emma:medium="tactile" emma:mode="ink">
          <msink:context xmlns:msink="http://schemas.microsoft.com/ink/2010/main" type="writingRegion" rotatedBoundingBox="3883,3622 6715,3522 6794,5770 3962,5870"/>
        </emma:interpretation>
      </emma:emma>
    </inkml:annotationXML>
    <inkml:traceGroup>
      <inkml:annotationXML>
        <emma:emma xmlns:emma="http://www.w3.org/2003/04/emma" version="1.0">
          <emma:interpretation id="{D75B5D5F-A931-412A-80B7-1CF68EE4EAED}" emma:medium="tactile" emma:mode="ink">
            <msink:context xmlns:msink="http://schemas.microsoft.com/ink/2010/main" type="paragraph" rotatedBoundingBox="4693,3580 5457,3580 5457,4513 4693,451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1F788F7-987B-42DF-821C-F434285466EC}" emma:medium="tactile" emma:mode="ink">
              <msink:context xmlns:msink="http://schemas.microsoft.com/ink/2010/main" type="inkBullet" rotatedBoundingBox="5088,3580 5485,4499 4847,4775 4449,3855"/>
            </emma:interpretation>
            <emma:one-of disjunction-type="recognition" id="oneOf0">
              <emma:interpretation id="interp0" emma:lang="en-CA" emma:confidence="1">
                <emma:literal>^</emma:literal>
              </emma:interpretation>
              <emma:interpretation id="interp1" emma:lang="en-CA" emma:confidence="1">
                <emma:literal>^</emma:literal>
              </emma:interpretation>
              <emma:interpretation id="interp2" emma:lang="en-CA" emma:confidence="1">
                <emma:literal>^</emma:literal>
              </emma:interpretation>
              <emma:interpretation id="interp3" emma:lang="en-CA" emma:confidence="1">
                <emma:literal>^</emma:literal>
              </emma:interpretation>
              <emma:interpretation id="interp4" emma:lang="en-CA" emma:confidence="1">
                <emma:literal>^</emma:literal>
              </emma:interpretation>
            </emma:one-of>
          </emma:emma>
        </inkml:annotationXML>
        <inkml:trace contextRef="#ctx0" brushRef="#br0">-7 820 18,'0'0'20,"0"0"1,0 0 1,0 0-1,0 0-2,-6 18 0,6-18-3,0 0-4,0 0-1,0 0-2,0 0 0,0 0 0,0 0-2,0 0-1,0 0 0,0 0 0,0 0-2,0 0 0,0 0-1,0 0-1,0 0-1,0 0 1,0 0-1,0 0-1,0 0 1,4-24-1,4 4 1,5-4 0,1-4 0,2-5 0,2-5 1,0-2-2,3 1 0,-7 1 0,2 2 0,0-2-2,1-1 2,-1-1-1,2 6 1,0 1 0,-2 1 1,1 4-1,1 2 0,-6 1 0,0 3 0,-2 4 2,-10 18-2,16-32 0,-16 32 0,11-24 0,-11 24 0,8-19 0,-8 19 0,0 0 0,0 0 0,0 0 0,0 0 0,16-22 0,-16 22 0,8-18 0,-8 18 0,10-22 0,-10 22 0,8-26 0,-8 26 0,0 0 0,6-20 0,-6 20 0,0 0 0,0 0 0,0 0 0,0 0 0,0 0 0,0 0 0,0 0 0,0 0 0,0 0 0,0 0 0,0 0 0,0 0 0,0 0 0,0 0 0,0 0 0,0 0 0,0 0 0,0 0 0,0 0 0,6 20 0,-6-20-2,9 34 2,-1-10 0,-2 6 0,6 5 0,-2 1 0,2 2 0,2 3 0,-2-3 0,5 0 0,-1-3 0,2-1 0,-6-2 0,4 0 2,-3-1-2,1-3 0,-2 0 0,-2-4 0,0-1 0,-4-1 0,2-4 0,-8-18 0,13 26 0,-13-26 0,6 20 0,-6-20 0,6 18 0,-6-18 0,4 21 0,-4-21 0,8 20 0,-8-20 0,10 20 0,-10-20 0,0 0 0,14 24 0,-14-24 0,0 0 0,14 22 0,-14-22 0,0 0 0,12 26 0,-12-26 0,9 19 0,-9-19 0,6 18 0,-6-18 0,6 18 0,-6-18 0,0 0 0,10 22 0,-10-22 0,0 0 0,8 18 0,-8-18 0,0 0 0,0 0 0,0 0 0,0 0 0,0 0 0,0 0 0,0 0 0,0 0 0,0 0 0,0 0 0,0 0 0,0 0 0,0 0 0,0 0 0,0 0 0,0 0 0,0 0 0,0 0 0,0 0 0,0 0 0,0 0 0,0 0 0,0 0 0,0 0-17,0 0-18,2-18-2,-2 18 0,0 0 0</inkml:trace>
      </inkml:traceGroup>
    </inkml:traceGroup>
    <inkml:traceGroup>
      <inkml:annotationXML>
        <emma:emma xmlns:emma="http://www.w3.org/2003/04/emma" version="1.0">
          <emma:interpretation id="{1676115C-04F2-4FB2-A5A6-F6437836E79C}" emma:medium="tactile" emma:mode="ink">
            <msink:context xmlns:msink="http://schemas.microsoft.com/ink/2010/main" type="paragraph" rotatedBoundingBox="3930,4969 6763,4869 6794,5770 3962,58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081854-1547-4DAB-8F2F-B302A3AF983E}" emma:medium="tactile" emma:mode="ink">
              <msink:context xmlns:msink="http://schemas.microsoft.com/ink/2010/main" type="line" rotatedBoundingBox="3930,4969 6763,4869 6794,5770 3962,5870"/>
            </emma:interpretation>
          </emma:emma>
        </inkml:annotationXML>
        <inkml:traceGroup>
          <inkml:annotationXML>
            <emma:emma xmlns:emma="http://www.w3.org/2003/04/emma" version="1.0">
              <emma:interpretation id="{EABD88AA-FC2A-4DB5-B1C1-D04259C24257}" emma:medium="tactile" emma:mode="ink">
                <msink:context xmlns:msink="http://schemas.microsoft.com/ink/2010/main" type="inkWord" rotatedBoundingBox="3930,4969 6763,4869 6794,5770 3962,5870"/>
              </emma:interpretation>
              <emma:one-of disjunction-type="recognition" id="oneOf1">
                <emma:interpretation id="interp5" emma:lang="en-CA" emma:confidence="0">
                  <emma:literal>MULTI</emma:literal>
                </emma:interpretation>
                <emma:interpretation id="interp6" emma:lang="en-CA" emma:confidence="0">
                  <emma:literal>MULTI -</emma:literal>
                </emma:interpretation>
                <emma:interpretation id="interp7" emma:lang="en-CA" emma:confidence="0">
                  <emma:literal>MULTI -</emma:literal>
                </emma:interpretation>
                <emma:interpretation id="interp8" emma:lang="en-CA" emma:confidence="0">
                  <emma:literal>MULTI -</emma:literal>
                </emma:interpretation>
                <emma:interpretation id="interp9" emma:lang="en-CA" emma:confidence="0">
                  <emma:literal>MULTI -</emma:literal>
                </emma:interpretation>
              </emma:one-of>
            </emma:emma>
          </inkml:annotationXML>
          <inkml:trace contextRef="#ctx0" brushRef="#br0" timeOffset="1595.09">-732 1480 68,'0'0'30,"2"-18"-1,-2 18 1,-4-19-6,4 19-6,0 0-6,0 0-4,0 0-1,0 0-2,0 0-2,0 0 0,0 0-1,0 0-1,0 0 0,0 0-1,-8 25 1,4-7-1,0 8-1,-2 2 1,4 8 0,0 5 0,-2 3-1,4 1 2,2 5 0,2 0 0,2-1 1,-2-1-1,2 1 1,0-3-1,-2-2 0,2-1 0,-2-9-1,0-6 0,0-4 0,-2-6 0,-2-18 0,3 25 0,-3-25 0,0 0 0,0 0 1,0 0-1,0 0 1,0 0 1,0 0-2,0 0-2,6-21 0,-8 3-5,2 18-4,6-30-15,-2 8-8,0-4-1,0 2 1,-2-3 0</inkml:trace>
          <inkml:trace contextRef="#ctx0" brushRef="#br0" timeOffset="2710.15">-766 1504 48,'0'0'25,"6"-24"2,-6 24 0,0 0-5,8-27-4,-8 27-3,0 0-7,0 0-2,0 0-1,0 0-2,0 0 0,0 0 0,0 0 0,0 0-1,-2 19 1,2-19-1,0 18 1,0-18-1,8 24 1,-8-24-1,8 30-1,-8-30 1,18 34-1,-5-13 0,-1-1-1,2 4 1,0-4-1,2 2 0,0 1 0,1-3 0,-1 0 0,0-2 0,0 0 0,-16-18 1,31 28 1,-31-28-2,28 23 2,-28-23-1,20 16 1,-20-16-2,0 0 2,19 10-2,-19-10 0,0 0 0,0 0 0,0 0 0,0 0 0,0 0 1,0 0-1,0 0 1,0 0-3,0 0 2,20-20-1,-20 20 2,18-35-2,-8 11 1,2-4-1,2-4 1,1-3 0,-3 1 1,-2 0-1,0 4 0,-4-1 0,0 5 0,0 4 1,-4 4-1,-2 18 0,6-28 0,-6 28 0,0 0 0,0 0 0,0 0 0,0 0 0,0 0 0,0 0-1,0 0 1,0 0-1,0 0 1,0 0 0,0 0-1,4 28 1,-8-8 0,2 2 0,-2 4 0,4 3 0,-4-1 0,2 0-1,0 0 2,2 2-2,-2-1 1,2-1 2,2 4-1,-2 2 1,2 1-1,0-1 1,0 2-1,0 1 1,0-3 0,0 2-2,2-8 0,-2 1 0,0-3 0,3-4 0,-1-2 0,-4-20 0,8 30 0,-8-30 0,6 25 0,-6-25 0,0 0-2,8 20 2,-8-20 2,0 0-2,0 0 0,0 0 0,0 0 0,0 0 0,6 18-3,-6-18-1,0 0-3,6 18-5,-6-18-14,0 0-7,0 0-2,0-22 2,0 4-1</inkml:trace>
          <inkml:trace contextRef="#ctx0" brushRef="#br0" timeOffset="3760.21">-154 1520 20,'0'0'18,"0"0"3,0 0 2,0 0 0,0 0-2,0 0-3,0 0-1,0 0-2,0 0-3,0 0-3,0 0-2,0 0-2,0 0-2,0 0 0,0 0-1,0 0-1,-9 26 1,9-26-1,2 37 0,1-13 0,1 6 1,-4 0-1,2 4 0,0 1 1,0 7 0,0-2 0,-2 3-1,2-1 1,0 0-1,2-3 0,2-1 0,2-4-1,-4-7 1,6-3-2,2-4 1,-2-2 0,-10-18 0,23 26-1,-23-26 1,24 16 0,-24-16 1,24 9-1,-24-9 0,23 2 0,-23-2 1,20-5-1,-20 5 0,0 0 1,24-12-1,-24 12 0,16-20 1,-16 20-1,23-26 1,-11 8-1,2-2 1,0-2-1,-2-3 0,0-1 1,3-6 0,-7-4-2,2-1 1,-4-1-1,-2 0 1,-2-1-1,0 5 1,-2 0-1,0 8 1,-2-1 0,0 5 0,0 2 0,0 0 1,0 2-1,-2 0 0,4-1 0,-2 1 1,2 18-1,-4-32 0,4 32 1,-4-22-1,4 22 0,0 0 0,0 0-2,0 0-1,-4 22-4,4-22-7,-6 42-19,4-11-2,4 5 2,4 2-2</inkml:trace>
          <inkml:trace contextRef="#ctx0" brushRef="#br0" timeOffset="4714.26">431 1548 49,'0'0'25,"0"0"2,4-26 1,-4 26-6,0 0-1,-10-20-5,10 20-5,0 0-3,0 0-1,0 0-2,0 0 0,-20-2-2,20 2-1,0 0-1,0 0 0,0 0-1,-10 18 0,10-18 1,-3 20-1,3-20 0,-6 34 0,2-9-1,0-1 1,4 6 0,-2 0 0,-2 1 0,4 1 0,-2 4 1,4-2 0,2 1 1,-2-1-1,-4-2 0,4 0 1,0-1-1,-2-1 0,0-6-1,2-2 0,-2 1 0,-2-1 0,4-4 0,-2 0 0,0-18-1,0 28 1,0-28 0,0 20 0,0-20 0,0 0 0,0 0 0,0 0 0,0 0 0,0 0 0,0 0 0,0 0 1,0 0-1,19 4 0,-19-4 1,0 0-1,20-12 0,-20 12 0,26-10 0,-26 10 1,35-14-1,-13 6 0,0 2 0,2 0 0,-1 0 0,-1 2 0,2 0 0,1 0 0,-5 0 0,2 2 0,-4 0 0,1 2 0,-19 0 0,26 0 0,-26 0 0,18 2 0,-18-2 0,0 0 1,0 0-1,0 0 0,0 0 0,0 0 1,0 0-1,0 0-1,0 0-2,0 0-4,0 0-5,0 0-20,0 0-2,0 0 1,0 0-1</inkml:trace>
          <inkml:trace contextRef="#ctx0" brushRef="#br0" timeOffset="5837.33">747 1431 81,'-24'0'31,"24"0"-2,-19 4 0,19-4-11,0 0-5,0 0-5,0 0-3,0 0 0,19 4-1,1-12-1,10 4 1,3-8-1,9 4 1,-3-6-1,7 4-1,-3-2 0,-3 2-1,-3 0-1,1 4 0,1 0 0,-5 1 0,1 1 0,-5-2 0,-2 4 1,-3-2-1,-5 2 0,-20 2 0,20 0 0,-20 0-1,0 0 1,0 0-1,0 0-1,0 0 0,0 0-1,0 0-3,0 0-3,0 0-7,0 0-17,0 0-1,-10 18 2,10-18-2</inkml:trace>
          <inkml:trace contextRef="#ctx0" brushRef="#br0" timeOffset="5500.31">943 1520 53,'9'-20'26,"-9"20"4,0 0-1,0 0-5,-7-22-3,7 22-5,0 0-7,0 0-1,0 0-2,0 0-3,0 0 0,0 0-1,0 0-1,0 0 0,0 0 0,0 0-1,0 0 1,0 0-1,0 0 0,11 18 0,-11-18 1,4 22-1,-4-22 0,4 38 1,-2-11 0,2 5-1,-2 2 1,0 4-1,0 1 2,-2 3-1,0 2 1,0 1-1,0-1 1,0-2-1,-2-1 1,2-3-1,-2-2-1,2-5 1,-2-5-1,2-6 0,0-20 1,0 28-1,0-28 0,0 0-1,0 0 0,0 0-2,0 0-4,-2-26-5,12-2-21,-8-8-2,0-9 1,-2-5 0</inkml:trace>
          <inkml:trace contextRef="#ctx0" brushRef="#br0" timeOffset="6595.37">1373 1405 60,'0'0'28,"0"0"1,0 0 0,0 0-4,0 0-6,0 0-8,0 0-3,0 0-1,0 0-2,0 0-1,0 0 0,0 0-2,0 0 0,4 18 0,-4-18-1,0 26 0,-4-5 0,4 3 0,0 4-1,0 6 1,2 1-1,0 1 1,0 0-1,0 2 1,2 5 1,2 1-1,0 1 0,0-3 1,0-4-1,0 3 0,0-5 1,1-2-1,-1-8-1,-2-3 0,0-1-1,-4-22 1,4 32 0,-4-32 0,4 20 0,-4-20 0,0 0 0,0 0 0,0 0-1,-2 22 2,2-22-1,0 0 0,0 0 0,-4 22 0,4-22 1,0 0-1,0 0 2,0 0-2,0 0 0,0 0 0,0 0-2,0 0-3,20-20-6,-20 20-21,4-28-3,-4 28-1,6-32 1</inkml:trace>
          <inkml:trace contextRef="#ctx0" brushRef="#br0" timeOffset="9884.56">1711 1766 40,'0'0'24,"0"0"2,0 0 0,0 0-6,0 0-4,0 0-5,20 6-6,-20-6 0,0 0-2,0 0 0,0 0 1,0 0-1,0 0 2,0 0-1,0 0 3,0 0-2,0 0 0,21-12 1,3 12-1,-24 0-1,43-10-1,-17 2-1,4 2 0,-1 0-2,-1 0 1,-4 2-1,1 0 0,-5 2 0,0 0 0,-20 2 0,28-4 0,-28 4 0,0 0 0,23 2 1,-23-2-1,0 0 0,0 0 0,0 0 0,0 0 0,0 0-1,0 0-1,0 0-2,0 0-2,0 0-5,0 0-9,0 0-13,0 0 0,0 0 1,0 0-1</inkml:trace>
        </inkml:traceGroup>
      </inkml:traceGroup>
    </inkml:traceGroup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662FD-9131-47EB-B888-B341AD50EC2B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58540-EB74-4EA5-BF9F-0C1DF758D0BE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58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728D40-7983-4B9B-9095-6B0CAC95EC0A}" type="slidenum">
              <a:rPr lang="en-GB" smtClean="0"/>
              <a:pPr>
                <a:defRPr/>
              </a:pPr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457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2F94E-B2E2-4E75-BA05-B4BC01005CC5}" type="slidenum">
              <a:rPr lang="en-CA" smtClean="0"/>
              <a:pPr/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2F94E-B2E2-4E75-BA05-B4BC01005CC5}" type="slidenum">
              <a:rPr lang="en-CA" smtClean="0"/>
              <a:pPr/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2F94E-B2E2-4E75-BA05-B4BC01005CC5}" type="slidenum">
              <a:rPr lang="en-CA" smtClean="0"/>
              <a:pPr/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2F94E-B2E2-4E75-BA05-B4BC01005CC5}" type="slidenum">
              <a:rPr lang="en-CA" smtClean="0"/>
              <a:pPr/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22F94E-B2E2-4E75-BA05-B4BC01005CC5}" type="slidenum">
              <a:rPr lang="en-CA" smtClean="0"/>
              <a:pPr/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56917" algn="l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1200" dirty="0">
                <a:solidFill>
                  <a:srgbClr val="FF0000"/>
                </a:solidFill>
                <a:latin typeface="Engel Light" pitchFamily="34" charset="0"/>
                <a:sym typeface="Goudita Sans Light SF" pitchFamily="2" charset="0"/>
              </a:rPr>
              <a:t>Others addressed this problem….</a:t>
            </a:r>
          </a:p>
          <a:p>
            <a:pPr marL="56917" algn="l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1200" dirty="0">
                <a:solidFill>
                  <a:srgbClr val="FF0000"/>
                </a:solidFill>
                <a:latin typeface="Engel Light" pitchFamily="34" charset="0"/>
                <a:sym typeface="Goudita Sans Light SF" pitchFamily="2" charset="0"/>
              </a:rPr>
              <a:t>Current techniques: computer vision</a:t>
            </a:r>
          </a:p>
          <a:p>
            <a:pPr algn="l"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baseline="0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0E0681E4-0EC8-43F6-8C25-5523B5C49481}" type="slidenum">
              <a:rPr lang="en-US" smtClean="0"/>
              <a:pPr eaLnBrk="1" hangingPunct="1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06882FA-8D40-4699-90F1-7615CF04299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GB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728D40-7983-4B9B-9095-6B0CAC95EC0A}" type="slidenum">
              <a:rPr lang="en-GB" smtClean="0"/>
              <a:pPr>
                <a:defRPr/>
              </a:pPr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45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8860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1517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155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260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094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91293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0015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561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915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18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788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9C3AA-DB06-4271-AF34-2ACC6D734E45}" type="datetimeFigureOut">
              <a:rPr lang="en-CA" smtClean="0"/>
              <a:pPr/>
              <a:t>2026-10-28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045A5-EA75-48BE-A595-764390BD4D6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398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customXml" Target="../ink/ink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5" Type="http://schemas.openxmlformats.org/officeDocument/2006/relationships/image" Target="../media/image8.emf"/><Relationship Id="rId4" Type="http://schemas.openxmlformats.org/officeDocument/2006/relationships/customXml" Target="../ink/ink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3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4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4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4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4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"/>
          <a:stretch/>
        </p:blipFill>
        <p:spPr>
          <a:xfrm>
            <a:off x="0" y="-27383"/>
            <a:ext cx="9252520" cy="7263658"/>
          </a:xfrm>
          <a:prstGeom prst="rect">
            <a:avLst/>
          </a:prstGeom>
        </p:spPr>
      </p:pic>
      <p:sp>
        <p:nvSpPr>
          <p:cNvPr id="3077" name="Rectangle 15"/>
          <p:cNvSpPr>
            <a:spLocks/>
          </p:cNvSpPr>
          <p:nvPr/>
        </p:nvSpPr>
        <p:spPr bwMode="auto">
          <a:xfrm>
            <a:off x="-1" y="164855"/>
            <a:ext cx="4211961" cy="17454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76190" tIns="76190" rIns="133983" bIns="76190" anchor="b"/>
          <a:lstStyle/>
          <a:p>
            <a:pPr marL="56917">
              <a:spcBef>
                <a:spcPts val="2302"/>
              </a:spcBef>
            </a:pPr>
            <a:r>
              <a:rPr lang="en-US" sz="5100" dirty="0">
                <a:solidFill>
                  <a:srgbClr val="FFFFFF"/>
                </a:solidFill>
                <a:latin typeface="Engel Medium" pitchFamily="34" charset="0"/>
                <a:sym typeface="Goudita Sans SF"/>
              </a:rPr>
              <a:t>What caused that touch?</a:t>
            </a:r>
            <a:endParaRPr lang="en-US" sz="4200" dirty="0">
              <a:solidFill>
                <a:srgbClr val="FFFFFF"/>
              </a:solidFill>
              <a:latin typeface="Engel Medium" pitchFamily="34" charset="0"/>
              <a:sym typeface="Goudita Sans SF"/>
            </a:endParaRPr>
          </a:p>
        </p:txBody>
      </p:sp>
      <p:sp>
        <p:nvSpPr>
          <p:cNvPr id="3081" name="Rectangle 17"/>
          <p:cNvSpPr>
            <a:spLocks noChangeArrowheads="1"/>
          </p:cNvSpPr>
          <p:nvPr/>
        </p:nvSpPr>
        <p:spPr bwMode="auto">
          <a:xfrm>
            <a:off x="0" y="5085184"/>
            <a:ext cx="4788024" cy="1296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80000" tIns="32141" rIns="144000" bIns="32141" anchor="ctr"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Nicolai Marquardt  </a:t>
            </a:r>
            <a:r>
              <a:rPr lang="en-US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(University of Calgary)</a:t>
            </a:r>
          </a:p>
          <a:p>
            <a:r>
              <a:rPr lang="en-US" sz="24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Johannes Kiemer  </a:t>
            </a:r>
            <a:r>
              <a:rPr lang="en-US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(LMU Munich)</a:t>
            </a:r>
          </a:p>
          <a:p>
            <a:r>
              <a:rPr lang="en-US" sz="24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Saul Greenberg  </a:t>
            </a:r>
            <a:r>
              <a:rPr lang="en-US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(University of Calgary)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7092280" y="164855"/>
            <a:ext cx="1904256" cy="762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2" tIns="32141" rIns="64282" bIns="32141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2" name="Picture 12" descr="Z:\iLab Logo\ilab_logo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451" y="241067"/>
            <a:ext cx="469716" cy="62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C:\Documents and Settings\Nic\My Documents\My Dropbox\PhD\iLab Logo\university-logo-b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642" y="275936"/>
            <a:ext cx="1221898" cy="52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910337"/>
            <a:ext cx="8633110" cy="630782"/>
          </a:xfrm>
          <a:prstGeom prst="rect">
            <a:avLst/>
          </a:prstGeom>
          <a:solidFill>
            <a:schemeClr val="tx1"/>
          </a:solidFill>
        </p:spPr>
        <p:txBody>
          <a:bodyPr wrap="square" lIns="64282" tIns="32141" rIns="180000" bIns="32141" anchor="ctr">
            <a:noAutofit/>
          </a:bodyPr>
          <a:lstStyle/>
          <a:p>
            <a:pPr marL="56917">
              <a:spcBef>
                <a:spcPts val="2302"/>
              </a:spcBef>
            </a:pPr>
            <a:r>
              <a:rPr lang="en-CA" sz="2300" dirty="0">
                <a:solidFill>
                  <a:srgbClr val="FFFFFF"/>
                </a:solidFill>
                <a:latin typeface="Engel Light" pitchFamily="34" charset="0"/>
                <a:sym typeface="Goudita Sans SF"/>
              </a:rPr>
              <a:t>Expressive Interaction with a Surface through Fiduciary-Tagged Gloves</a:t>
            </a:r>
            <a:endParaRPr lang="en-US" sz="2300" dirty="0">
              <a:solidFill>
                <a:srgbClr val="FFFFFF"/>
              </a:solidFill>
              <a:latin typeface="Engel Light" pitchFamily="34" charset="0"/>
              <a:sym typeface="Goudita Sans SF"/>
            </a:endParaRPr>
          </a:p>
        </p:txBody>
      </p:sp>
    </p:spTree>
    <p:extLst>
      <p:ext uri="{BB962C8B-B14F-4D97-AF65-F5344CB8AC3E}">
        <p14:creationId xmlns:p14="http://schemas.microsoft.com/office/powerpoint/2010/main" val="137531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5" t="1604" r="21821" b="14351"/>
          <a:stretch/>
        </p:blipFill>
        <p:spPr bwMode="auto">
          <a:xfrm rot="181079">
            <a:off x="791923" y="3436825"/>
            <a:ext cx="2856349" cy="2935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 r="60400" b="8391"/>
          <a:stretch/>
        </p:blipFill>
        <p:spPr bwMode="auto">
          <a:xfrm rot="21167199">
            <a:off x="504631" y="513782"/>
            <a:ext cx="2771799" cy="3059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090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898286" y="1628800"/>
            <a:ext cx="4066202" cy="4464496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 algn="r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200" dirty="0">
                <a:solidFill>
                  <a:schemeClr val="bg1"/>
                </a:solidFill>
                <a:latin typeface="Engel Medium" pitchFamily="34" charset="0"/>
                <a:sym typeface="Goudita Sans Light SF" pitchFamily="2" charset="0"/>
              </a:rPr>
              <a:t>Expressive </a:t>
            </a:r>
            <a:r>
              <a:rPr lang="en-US" sz="4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multi-touch interaction</a:t>
            </a:r>
            <a:r>
              <a:rPr lang="en-US" sz="4200" dirty="0">
                <a:solidFill>
                  <a:schemeClr val="bg1"/>
                </a:solidFill>
                <a:latin typeface="Engel Medium" pitchFamily="34" charset="0"/>
                <a:sym typeface="Goudita Sans Light SF" pitchFamily="2" charset="0"/>
              </a:rPr>
              <a:t> </a:t>
            </a:r>
            <a:r>
              <a:rPr lang="en-US" sz="4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with </a:t>
            </a:r>
            <a:r>
              <a:rPr lang="en-US" sz="4200" dirty="0">
                <a:solidFill>
                  <a:schemeClr val="bg1"/>
                </a:solidFill>
                <a:latin typeface="Engel Medium" pitchFamily="34" charset="0"/>
                <a:sym typeface="Goudita Sans Light SF" pitchFamily="2" charset="0"/>
              </a:rPr>
              <a:t>all parts of the hand</a:t>
            </a:r>
            <a:r>
              <a:rPr lang="en-US" sz="4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.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3851920" y="2636912"/>
            <a:ext cx="1368152" cy="1993762"/>
          </a:xfrm>
          <a:prstGeom prst="rect">
            <a:avLst/>
          </a:prstGeom>
          <a:noFill/>
          <a:ln>
            <a:noFill/>
          </a:ln>
        </p:spPr>
        <p:txBody>
          <a:bodyPr lIns="76190" tIns="76190" rIns="133983" bIns="76190"/>
          <a:lstStyle/>
          <a:p>
            <a:pPr marL="56917" algn="ctr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8000" dirty="0">
                <a:solidFill>
                  <a:schemeClr val="bg1"/>
                </a:solidFill>
                <a:latin typeface="Engel Light" pitchFamily="34" charset="0"/>
                <a:sym typeface="Wingdings" pitchFamily="2" charset="2"/>
              </a:rPr>
              <a:t></a:t>
            </a:r>
            <a:endParaRPr lang="en-US" sz="8000" dirty="0">
              <a:solidFill>
                <a:schemeClr val="bg1"/>
              </a:solidFill>
              <a:latin typeface="Engel Light" pitchFamily="34" charset="0"/>
              <a:sym typeface="Goudita Sans Light SF" pitchFamily="2" charset="0"/>
            </a:endParaRPr>
          </a:p>
        </p:txBody>
      </p:sp>
      <p:pic>
        <p:nvPicPr>
          <p:cNvPr id="6" name="Picture 5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5" t="1604" r="21821" b="14351"/>
          <a:stretch/>
        </p:blipFill>
        <p:spPr bwMode="auto">
          <a:xfrm rot="181079">
            <a:off x="791923" y="3436825"/>
            <a:ext cx="2856349" cy="2935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 r="60400" b="8391"/>
          <a:stretch/>
        </p:blipFill>
        <p:spPr bwMode="auto">
          <a:xfrm rot="21167199">
            <a:off x="504631" y="513782"/>
            <a:ext cx="2771799" cy="3059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1028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3284984"/>
            <a:ext cx="8388424" cy="134688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8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19509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ic\Documents\My Dropbox\Photos\Research\Cheap Touches\Photos\CIMG4213 [1024x768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9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0" y="1475"/>
            <a:ext cx="9131950" cy="684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/>
          </p:cNvSpPr>
          <p:nvPr/>
        </p:nvSpPr>
        <p:spPr bwMode="auto">
          <a:xfrm>
            <a:off x="0" y="476672"/>
            <a:ext cx="5364088" cy="10081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8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Interactive Surfaces</a:t>
            </a:r>
          </a:p>
        </p:txBody>
      </p:sp>
    </p:spTree>
    <p:extLst>
      <p:ext uri="{BB962C8B-B14F-4D97-AF65-F5344CB8AC3E}">
        <p14:creationId xmlns:p14="http://schemas.microsoft.com/office/powerpoint/2010/main" val="185884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476672"/>
            <a:ext cx="8388424" cy="127487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8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Single Touch Interaction</a:t>
            </a:r>
          </a:p>
        </p:txBody>
      </p:sp>
      <p:pic>
        <p:nvPicPr>
          <p:cNvPr id="5" name="Picture 4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51920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186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476672"/>
            <a:ext cx="8388424" cy="127487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8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Single Touch Interaction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9" name="Ink 28"/>
              <p14:cNvContentPartPr/>
              <p14:nvPr/>
            </p14:nvContentPartPr>
            <p14:xfrm>
              <a:off x="274509" y="917197"/>
              <a:ext cx="1499400" cy="28188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74509" y="917197"/>
                <a:ext cx="14994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2" name="Ink 41"/>
              <p14:cNvContentPartPr/>
              <p14:nvPr/>
            </p14:nvContentPartPr>
            <p14:xfrm>
              <a:off x="1418589" y="1289077"/>
              <a:ext cx="1022040" cy="8157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418589" y="1289077"/>
                <a:ext cx="1022040" cy="81576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 descr="indexfinger.pn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3851920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669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476672"/>
            <a:ext cx="8388424" cy="127487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8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Single Touch Interaction</a:t>
            </a:r>
          </a:p>
        </p:txBody>
      </p:sp>
      <p:pic>
        <p:nvPicPr>
          <p:cNvPr id="7" name="Picture 6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95536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4" name="Picture 3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23728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5" name="Picture 4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51920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8" name="Picture 7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580112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/>
              <p14:cNvContentPartPr/>
              <p14:nvPr/>
            </p14:nvContentPartPr>
            <p14:xfrm>
              <a:off x="274509" y="917197"/>
              <a:ext cx="1499400" cy="281880"/>
            </p14:xfrm>
          </p:contentPart>
        </mc:Choice>
        <mc:Fallback xmlns="">
          <p:pic>
            <p:nvPicPr>
              <p:cNvPr id="29" name="Ink 28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74509" y="917197"/>
                <a:ext cx="1499400" cy="28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2" name="Ink 41"/>
              <p14:cNvContentPartPr/>
              <p14:nvPr/>
            </p14:nvContentPartPr>
            <p14:xfrm>
              <a:off x="1418589" y="1289077"/>
              <a:ext cx="1022040" cy="815760"/>
            </p14:xfrm>
          </p:contentPart>
        </mc:Choice>
        <mc:Fallback xmlns="">
          <p:pic>
            <p:nvPicPr>
              <p:cNvPr id="42" name="Ink 41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1418589" y="1289077"/>
                <a:ext cx="1022040" cy="81576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308304" y="2852936"/>
            <a:ext cx="1512168" cy="1512168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8531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ic\Documents\My Dropbox\Photos\Research\Cheap Touches\Photos\CIMG4216 [1024x768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4000" contras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56" b="15482"/>
          <a:stretch/>
        </p:blipFill>
        <p:spPr bwMode="auto">
          <a:xfrm>
            <a:off x="0" y="-6068"/>
            <a:ext cx="9144000" cy="686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/>
          </p:cNvSpPr>
          <p:nvPr/>
        </p:nvSpPr>
        <p:spPr bwMode="auto">
          <a:xfrm>
            <a:off x="0" y="188640"/>
            <a:ext cx="5580112" cy="864096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…The Rest of the Hand?</a:t>
            </a:r>
          </a:p>
        </p:txBody>
      </p:sp>
    </p:spTree>
    <p:extLst>
      <p:ext uri="{BB962C8B-B14F-4D97-AF65-F5344CB8AC3E}">
        <p14:creationId xmlns:p14="http://schemas.microsoft.com/office/powerpoint/2010/main" val="49110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908720"/>
            <a:ext cx="8388424" cy="372314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8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Problem: </a:t>
            </a:r>
            <a:br>
              <a:rPr lang="en-US" sz="8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</a:br>
            <a:r>
              <a:rPr lang="en-US" sz="54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What most multi-touch tables see…</a:t>
            </a:r>
          </a:p>
        </p:txBody>
      </p:sp>
    </p:spTree>
    <p:extLst>
      <p:ext uri="{BB962C8B-B14F-4D97-AF65-F5344CB8AC3E}">
        <p14:creationId xmlns:p14="http://schemas.microsoft.com/office/powerpoint/2010/main" val="193343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:\nicolai.marquardt\ITS 2010 presentations\Surface Input Screenshots\TwoHand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1" t="5673" r="6064" b="4492"/>
          <a:stretch/>
        </p:blipFill>
        <p:spPr bwMode="auto">
          <a:xfrm>
            <a:off x="0" y="0"/>
            <a:ext cx="9144000" cy="682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2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urface_screenshot.jpg"/>
          <p:cNvPicPr>
            <a:picLocks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79512" y="441112"/>
            <a:ext cx="2746892" cy="2771864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grpSp>
        <p:nvGrpSpPr>
          <p:cNvPr id="2" name="Group 1"/>
          <p:cNvGrpSpPr/>
          <p:nvPr/>
        </p:nvGrpSpPr>
        <p:grpSpPr>
          <a:xfrm>
            <a:off x="3203848" y="441112"/>
            <a:ext cx="2746892" cy="2771864"/>
            <a:chOff x="1115616" y="2132856"/>
            <a:chExt cx="3960000" cy="3996000"/>
          </a:xfrm>
        </p:grpSpPr>
        <p:pic>
          <p:nvPicPr>
            <p:cNvPr id="4" name="Picture 3" descr="surface_screenshot.jpg"/>
            <p:cNvPicPr>
              <a:picLocks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115616" y="2132856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5" name="Picture 4" descr="surface_screenshot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051280" y="3392552"/>
              <a:ext cx="1584176" cy="129540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6156176" y="441112"/>
            <a:ext cx="2746892" cy="2771864"/>
            <a:chOff x="4644448" y="1449224"/>
            <a:chExt cx="3960000" cy="3996000"/>
          </a:xfrm>
        </p:grpSpPr>
        <p:pic>
          <p:nvPicPr>
            <p:cNvPr id="8" name="Picture 7" descr="surface_screenshot.jpg"/>
            <p:cNvPicPr>
              <a:picLocks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644448" y="1449224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9" name="Picture 8" descr="surface_screenshot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5796136" y="2708920"/>
              <a:ext cx="1296144" cy="1295400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1691680" y="3537456"/>
            <a:ext cx="2746892" cy="2771864"/>
            <a:chOff x="4644448" y="1449224"/>
            <a:chExt cx="3960000" cy="3996000"/>
          </a:xfrm>
        </p:grpSpPr>
        <p:pic>
          <p:nvPicPr>
            <p:cNvPr id="11" name="Picture 10" descr="surface_screenshot.jpg"/>
            <p:cNvPicPr>
              <a:picLocks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644448" y="1449224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2" name="Picture 11" descr="surface_screenshot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5652120" y="2276872"/>
              <a:ext cx="1584176" cy="2232248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4716016" y="3537456"/>
            <a:ext cx="2746892" cy="2771864"/>
            <a:chOff x="4644448" y="1449224"/>
            <a:chExt cx="3960000" cy="3996000"/>
          </a:xfrm>
        </p:grpSpPr>
        <p:pic>
          <p:nvPicPr>
            <p:cNvPr id="14" name="Picture 13" descr="surface_screenshot.jpg"/>
            <p:cNvPicPr>
              <a:picLocks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4644448" y="1449224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15" name="Picture 14" descr="surface_screenshot.png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5652120" y="2439696"/>
              <a:ext cx="1872208" cy="1637376"/>
            </a:xfrm>
            <a:prstGeom prst="rect">
              <a:avLst/>
            </a:prstGeom>
            <a:scene3d>
              <a:camera prst="orthographicFront">
                <a:rot lat="0" lon="0" rev="510000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131122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1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2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3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4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dexfinger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992" y="1456781"/>
            <a:ext cx="3960000" cy="396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9" name="Picture 8" descr="surface_screenshot.jpg"/>
          <p:cNvPicPr>
            <a:picLocks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44448" y="1449224"/>
            <a:ext cx="3960000" cy="3996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4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tilliumMaps29L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5776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humb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1456781"/>
            <a:ext cx="3960000" cy="396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8" name="Picture 7" descr="surface_screenshot.jpg"/>
          <p:cNvPicPr>
            <a:picLocks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644448" y="1449224"/>
            <a:ext cx="3960000" cy="3996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5" name="Picture 4" descr="surface_screenshot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5580112" y="2708920"/>
            <a:ext cx="1584176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2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nkie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1456781"/>
            <a:ext cx="3960000" cy="396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grpSp>
        <p:nvGrpSpPr>
          <p:cNvPr id="2" name="Group 1"/>
          <p:cNvGrpSpPr/>
          <p:nvPr/>
        </p:nvGrpSpPr>
        <p:grpSpPr>
          <a:xfrm>
            <a:off x="4644448" y="1449224"/>
            <a:ext cx="3960000" cy="3996000"/>
            <a:chOff x="4644448" y="1449224"/>
            <a:chExt cx="3960000" cy="3996000"/>
          </a:xfrm>
        </p:grpSpPr>
        <p:pic>
          <p:nvPicPr>
            <p:cNvPr id="8" name="Picture 7" descr="surface_screenshot.jpg"/>
            <p:cNvPicPr>
              <a:picLocks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644448" y="1449224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4" name="Picture 3" descr="surface_screenshot.png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5796136" y="2708920"/>
              <a:ext cx="1296144" cy="1295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6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knuckle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1456781"/>
            <a:ext cx="3960000" cy="396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grpSp>
        <p:nvGrpSpPr>
          <p:cNvPr id="2" name="Group 1"/>
          <p:cNvGrpSpPr/>
          <p:nvPr/>
        </p:nvGrpSpPr>
        <p:grpSpPr>
          <a:xfrm>
            <a:off x="4644448" y="1449224"/>
            <a:ext cx="3960000" cy="3996000"/>
            <a:chOff x="4644448" y="1449224"/>
            <a:chExt cx="3960000" cy="3996000"/>
          </a:xfrm>
        </p:grpSpPr>
        <p:pic>
          <p:nvPicPr>
            <p:cNvPr id="9" name="Picture 8" descr="surface_screenshot.jpg"/>
            <p:cNvPicPr>
              <a:picLocks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644448" y="1449224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4" name="Picture 3" descr="surface_screenshot.png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5652120" y="2276872"/>
              <a:ext cx="1584176" cy="22322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9241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ace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39552" y="1456781"/>
            <a:ext cx="3960000" cy="396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grpSp>
        <p:nvGrpSpPr>
          <p:cNvPr id="2" name="Group 1"/>
          <p:cNvGrpSpPr/>
          <p:nvPr/>
        </p:nvGrpSpPr>
        <p:grpSpPr>
          <a:xfrm>
            <a:off x="4644448" y="1449224"/>
            <a:ext cx="3960000" cy="3996000"/>
            <a:chOff x="4644448" y="1449224"/>
            <a:chExt cx="3960000" cy="3996000"/>
          </a:xfrm>
        </p:grpSpPr>
        <p:pic>
          <p:nvPicPr>
            <p:cNvPr id="10" name="Picture 9" descr="surface_screenshot.jpg"/>
            <p:cNvPicPr>
              <a:picLocks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4644448" y="1449224"/>
              <a:ext cx="3960000" cy="3996000"/>
            </a:xfrm>
            <a:prstGeom prst="rect">
              <a:avLst/>
            </a:prstGeom>
            <a:ln w="38100">
              <a:solidFill>
                <a:schemeClr val="bg1"/>
              </a:solidFill>
              <a:miter lim="800000"/>
            </a:ln>
            <a:effectLst>
              <a:outerShdw blurRad="63500" sx="101000" sy="101000" algn="ctr" rotWithShape="0">
                <a:prstClr val="black">
                  <a:alpha val="6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/>
            </a:scene3d>
          </p:spPr>
        </p:pic>
        <p:pic>
          <p:nvPicPr>
            <p:cNvPr id="4" name="Picture 3" descr="surface_screenshot.png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5652120" y="2439696"/>
              <a:ext cx="1872208" cy="1637376"/>
            </a:xfrm>
            <a:prstGeom prst="rect">
              <a:avLst/>
            </a:prstGeom>
            <a:scene3d>
              <a:camera prst="orthographicFront">
                <a:rot lat="0" lon="0" rev="510000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404640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1916832"/>
            <a:ext cx="8388424" cy="388843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Computer Vision Approaches</a:t>
            </a:r>
          </a:p>
        </p:txBody>
      </p:sp>
    </p:spTree>
    <p:extLst>
      <p:ext uri="{BB962C8B-B14F-4D97-AF65-F5344CB8AC3E}">
        <p14:creationId xmlns:p14="http://schemas.microsoft.com/office/powerpoint/2010/main" val="11364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053" y="1628800"/>
            <a:ext cx="9145053" cy="4536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52"/>
          <p:cNvSpPr>
            <a:spLocks/>
          </p:cNvSpPr>
          <p:nvPr/>
        </p:nvSpPr>
        <p:spPr bwMode="auto">
          <a:xfrm>
            <a:off x="0" y="645221"/>
            <a:ext cx="8388424" cy="91105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4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Hand Distinction in Computer Vision</a:t>
            </a:r>
            <a:endParaRPr lang="en-US" sz="2800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6" name="Rectangle 52"/>
          <p:cNvSpPr>
            <a:spLocks/>
          </p:cNvSpPr>
          <p:nvPr/>
        </p:nvSpPr>
        <p:spPr bwMode="auto">
          <a:xfrm>
            <a:off x="-1053" y="290923"/>
            <a:ext cx="2041522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Related Work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7" name="Rectangle 52"/>
          <p:cNvSpPr>
            <a:spLocks/>
          </p:cNvSpPr>
          <p:nvPr/>
        </p:nvSpPr>
        <p:spPr bwMode="auto">
          <a:xfrm>
            <a:off x="-1053" y="6309320"/>
            <a:ext cx="3348918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[Dang et al., ITS 2009]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677227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924944"/>
            <a:ext cx="3450841" cy="30841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094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8877"/>
            <a:ext cx="9144000" cy="595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2"/>
          <p:cNvSpPr>
            <a:spLocks/>
          </p:cNvSpPr>
          <p:nvPr/>
        </p:nvSpPr>
        <p:spPr bwMode="auto">
          <a:xfrm>
            <a:off x="0" y="645221"/>
            <a:ext cx="3851920" cy="91105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4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Shadow Guides</a:t>
            </a:r>
            <a:endParaRPr lang="en-US" sz="2800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6" name="Rectangle 52"/>
          <p:cNvSpPr>
            <a:spLocks/>
          </p:cNvSpPr>
          <p:nvPr/>
        </p:nvSpPr>
        <p:spPr bwMode="auto">
          <a:xfrm>
            <a:off x="-1053" y="290923"/>
            <a:ext cx="2041522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Related Work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7" name="Rectangle 52"/>
          <p:cNvSpPr>
            <a:spLocks/>
          </p:cNvSpPr>
          <p:nvPr/>
        </p:nvSpPr>
        <p:spPr bwMode="auto">
          <a:xfrm>
            <a:off x="-1053" y="6309320"/>
            <a:ext cx="3348918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[Freeman et al., ITS 2009]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28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2132856"/>
            <a:ext cx="8388424" cy="367240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Hardware </a:t>
            </a:r>
            <a:b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</a:br>
            <a: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Approaches</a:t>
            </a:r>
          </a:p>
        </p:txBody>
      </p:sp>
    </p:spTree>
    <p:extLst>
      <p:ext uri="{BB962C8B-B14F-4D97-AF65-F5344CB8AC3E}">
        <p14:creationId xmlns:p14="http://schemas.microsoft.com/office/powerpoint/2010/main" val="423889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" t="1414"/>
          <a:stretch/>
        </p:blipFill>
        <p:spPr bwMode="auto">
          <a:xfrm>
            <a:off x="-32791" y="0"/>
            <a:ext cx="917679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2"/>
          <p:cNvSpPr>
            <a:spLocks/>
          </p:cNvSpPr>
          <p:nvPr/>
        </p:nvSpPr>
        <p:spPr bwMode="auto">
          <a:xfrm>
            <a:off x="0" y="645221"/>
            <a:ext cx="3851920" cy="91105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4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Diamond Touch</a:t>
            </a:r>
            <a:endParaRPr lang="en-US" sz="2800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6" name="Rectangle 52"/>
          <p:cNvSpPr>
            <a:spLocks/>
          </p:cNvSpPr>
          <p:nvPr/>
        </p:nvSpPr>
        <p:spPr bwMode="auto">
          <a:xfrm>
            <a:off x="-1053" y="290923"/>
            <a:ext cx="2041522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Related Work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7" name="Rectangle 52"/>
          <p:cNvSpPr>
            <a:spLocks/>
          </p:cNvSpPr>
          <p:nvPr/>
        </p:nvSpPr>
        <p:spPr bwMode="auto">
          <a:xfrm>
            <a:off x="-1054" y="5949280"/>
            <a:ext cx="4285022" cy="76495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[Dietz and Leigh, UIST 2001]</a:t>
            </a:r>
            <a:b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</a:br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[Wu and Balakrishnan, UIST 2003]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747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2"/>
          <p:cNvSpPr>
            <a:spLocks/>
          </p:cNvSpPr>
          <p:nvPr/>
        </p:nvSpPr>
        <p:spPr bwMode="auto">
          <a:xfrm>
            <a:off x="0" y="645221"/>
            <a:ext cx="4716016" cy="91105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4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Muscle Sensing</a:t>
            </a:r>
            <a:endParaRPr lang="en-US" sz="2800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6" name="Rectangle 52"/>
          <p:cNvSpPr>
            <a:spLocks/>
          </p:cNvSpPr>
          <p:nvPr/>
        </p:nvSpPr>
        <p:spPr bwMode="auto">
          <a:xfrm>
            <a:off x="-1053" y="290923"/>
            <a:ext cx="2041522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Related Work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sp>
        <p:nvSpPr>
          <p:cNvPr id="7" name="Rectangle 52"/>
          <p:cNvSpPr>
            <a:spLocks/>
          </p:cNvSpPr>
          <p:nvPr/>
        </p:nvSpPr>
        <p:spPr bwMode="auto">
          <a:xfrm>
            <a:off x="-1053" y="6309320"/>
            <a:ext cx="3348918" cy="4049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3" bIns="0" anchor="ctr"/>
          <a:lstStyle/>
          <a:p>
            <a:pPr marL="256683"/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[</a:t>
            </a:r>
            <a:r>
              <a:rPr lang="en-US" sz="2200" dirty="0" err="1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Benko</a:t>
            </a:r>
            <a:r>
              <a:rPr lang="en-US" sz="2200" dirty="0">
                <a:solidFill>
                  <a:srgbClr val="FFFFFF"/>
                </a:solidFill>
                <a:latin typeface="Engel Light" pitchFamily="34" charset="0"/>
                <a:sym typeface="Goudita Sans SF" charset="0"/>
              </a:rPr>
              <a:t> et al., ITS 2009]</a:t>
            </a:r>
            <a:endParaRPr lang="en-US" dirty="0">
              <a:solidFill>
                <a:srgbClr val="FFFFFF"/>
              </a:solidFill>
              <a:latin typeface="Engel Light" pitchFamily="34" charset="0"/>
              <a:sym typeface="Goudita Sans SF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5" y="1628284"/>
            <a:ext cx="9131765" cy="453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92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9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2204864"/>
            <a:ext cx="8388424" cy="4176464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Our Solution:</a:t>
            </a:r>
            <a:b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</a:br>
            <a:r>
              <a:rPr lang="en-US" sz="6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Fiduciary-tagged Gloves</a:t>
            </a:r>
          </a:p>
        </p:txBody>
      </p:sp>
    </p:spTree>
    <p:extLst>
      <p:ext uri="{BB962C8B-B14F-4D97-AF65-F5344CB8AC3E}">
        <p14:creationId xmlns:p14="http://schemas.microsoft.com/office/powerpoint/2010/main" val="203308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65" b="1604"/>
          <a:stretch/>
        </p:blipFill>
        <p:spPr bwMode="auto">
          <a:xfrm>
            <a:off x="3605567" y="0"/>
            <a:ext cx="55057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0" y="548680"/>
            <a:ext cx="5004048" cy="18002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Attaching Fiduciary Tags to Gloves</a:t>
            </a:r>
          </a:p>
        </p:txBody>
      </p:sp>
    </p:spTree>
    <p:extLst>
      <p:ext uri="{BB962C8B-B14F-4D97-AF65-F5344CB8AC3E}">
        <p14:creationId xmlns:p14="http://schemas.microsoft.com/office/powerpoint/2010/main" val="233732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ideOfHand.pn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796136" y="2996952"/>
            <a:ext cx="2880000" cy="288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  <a:scene3d>
            <a:camera prst="orthographicFront">
              <a:rot lat="0" lon="0" rev="20999999"/>
            </a:camera>
            <a:lightRig rig="threePt" dir="t"/>
          </a:scene3d>
        </p:spPr>
      </p:pic>
      <p:pic>
        <p:nvPicPr>
          <p:cNvPr id="4" name="Picture 3" descr="backOfHand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131840" y="2060848"/>
            <a:ext cx="2880000" cy="2880000"/>
          </a:xfrm>
          <a:prstGeom prst="rect">
            <a:avLst/>
          </a:prstGeom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</p:spPr>
      </p:pic>
      <p:pic>
        <p:nvPicPr>
          <p:cNvPr id="5" name="Picture 4" descr="frontOfHand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83568" y="3284984"/>
            <a:ext cx="2880000" cy="288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60000"/>
              </a:prstClr>
            </a:outerShdw>
          </a:effectLst>
          <a:scene3d>
            <a:camera prst="orthographicFront">
              <a:rot lat="0" lon="0" rev="600000"/>
            </a:camera>
            <a:lightRig rig="threePt" dir="t"/>
          </a:scene3d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0" y="620688"/>
            <a:ext cx="824440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Tracking 15 Key Hand Parts</a:t>
            </a:r>
          </a:p>
        </p:txBody>
      </p:sp>
      <p:pic>
        <p:nvPicPr>
          <p:cNvPr id="9" name="Picture 3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4"/>
          <a:stretch/>
        </p:blipFill>
        <p:spPr bwMode="auto">
          <a:xfrm>
            <a:off x="0" y="1988840"/>
            <a:ext cx="9122893" cy="448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379146" y="2824226"/>
            <a:ext cx="2317821" cy="6312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6917">
              <a:lnSpc>
                <a:spcPct val="120000"/>
              </a:lnSpc>
              <a:spcAft>
                <a:spcPts val="600"/>
              </a:spcAft>
              <a:buSzPct val="120000"/>
            </a:pPr>
            <a:r>
              <a:rPr lang="en-US" sz="3200" dirty="0">
                <a:latin typeface="Engel Medium" pitchFamily="34" charset="0"/>
                <a:sym typeface="Goudita Sans Light SF" pitchFamily="2" charset="0"/>
              </a:rPr>
              <a:t>5x Fingers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71600" y="3429000"/>
            <a:ext cx="2676398" cy="6832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6917">
              <a:lnSpc>
                <a:spcPct val="120000"/>
              </a:lnSpc>
              <a:spcAft>
                <a:spcPts val="600"/>
              </a:spcAft>
              <a:buSzPct val="120000"/>
            </a:pPr>
            <a:r>
              <a:rPr lang="en-US" sz="3200" dirty="0">
                <a:latin typeface="Engel Medium" pitchFamily="34" charset="0"/>
                <a:sym typeface="Goudita Sans Light SF" pitchFamily="2" charset="0"/>
              </a:rPr>
              <a:t>5x Knuckles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259689" y="3799962"/>
            <a:ext cx="1884311" cy="6832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6917">
              <a:lnSpc>
                <a:spcPct val="120000"/>
              </a:lnSpc>
              <a:spcAft>
                <a:spcPts val="600"/>
              </a:spcAft>
              <a:buSzPct val="120000"/>
            </a:pPr>
            <a:r>
              <a:rPr lang="en-US" sz="3200" dirty="0">
                <a:latin typeface="Engel Medium" pitchFamily="34" charset="0"/>
                <a:sym typeface="Goudita Sans Light SF" pitchFamily="2" charset="0"/>
              </a:rPr>
              <a:t>2x Side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95901" y="4752083"/>
            <a:ext cx="1884310" cy="6312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6917">
              <a:lnSpc>
                <a:spcPct val="120000"/>
              </a:lnSpc>
              <a:spcAft>
                <a:spcPts val="600"/>
              </a:spcAft>
              <a:buSzPct val="120000"/>
            </a:pPr>
            <a:r>
              <a:rPr lang="en-US" sz="3200" dirty="0">
                <a:latin typeface="Engel Medium" pitchFamily="34" charset="0"/>
                <a:sym typeface="Goudita Sans Light SF" pitchFamily="2" charset="0"/>
              </a:rPr>
              <a:t>2x Palm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15616" y="5175600"/>
            <a:ext cx="1872208" cy="6312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56917">
              <a:lnSpc>
                <a:spcPct val="120000"/>
              </a:lnSpc>
              <a:spcAft>
                <a:spcPts val="600"/>
              </a:spcAft>
              <a:buSzPct val="120000"/>
            </a:pPr>
            <a:r>
              <a:rPr lang="en-US" sz="3200" dirty="0">
                <a:latin typeface="Engel Medium" pitchFamily="34" charset="0"/>
                <a:sym typeface="Goudita Sans Light SF" pitchFamily="2" charset="0"/>
              </a:rPr>
              <a:t>1x Back</a:t>
            </a:r>
          </a:p>
        </p:txBody>
      </p:sp>
    </p:spTree>
    <p:extLst>
      <p:ext uri="{BB962C8B-B14F-4D97-AF65-F5344CB8AC3E}">
        <p14:creationId xmlns:p14="http://schemas.microsoft.com/office/powerpoint/2010/main" val="267118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Nic\Documents\My Dropbox\Papers\Tabletop 2010 - Tagged Gloves\Figures\Figure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5"/>
          <a:stretch/>
        </p:blipFill>
        <p:spPr bwMode="auto">
          <a:xfrm>
            <a:off x="2046163" y="1"/>
            <a:ext cx="7097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/>
          </p:cNvSpPr>
          <p:nvPr/>
        </p:nvSpPr>
        <p:spPr bwMode="auto">
          <a:xfrm>
            <a:off x="0" y="188640"/>
            <a:ext cx="6156176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Detected by the surface</a:t>
            </a:r>
          </a:p>
        </p:txBody>
      </p:sp>
    </p:spTree>
    <p:extLst>
      <p:ext uri="{BB962C8B-B14F-4D97-AF65-F5344CB8AC3E}">
        <p14:creationId xmlns:p14="http://schemas.microsoft.com/office/powerpoint/2010/main" val="4108202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2564904"/>
            <a:ext cx="8388424" cy="331236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7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Exploring Expressive Touch Interactions </a:t>
            </a:r>
          </a:p>
        </p:txBody>
      </p:sp>
    </p:spTree>
    <p:extLst>
      <p:ext uri="{BB962C8B-B14F-4D97-AF65-F5344CB8AC3E}">
        <p14:creationId xmlns:p14="http://schemas.microsoft.com/office/powerpoint/2010/main" val="371068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ic\Documents\My Dropbox\Papers\Tabletop 2010 - Tagged Gloves\Figures\people-using-gloves-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" y="0"/>
            <a:ext cx="913014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7092280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Running Example Application</a:t>
            </a:r>
          </a:p>
        </p:txBody>
      </p:sp>
    </p:spTree>
    <p:extLst>
      <p:ext uri="{BB962C8B-B14F-4D97-AF65-F5344CB8AC3E}">
        <p14:creationId xmlns:p14="http://schemas.microsoft.com/office/powerpoint/2010/main" val="353671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32048" y="1628800"/>
            <a:ext cx="824440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32048" y="2609220"/>
            <a:ext cx="501546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432048" y="3617331"/>
            <a:ext cx="403244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432985" y="4625443"/>
            <a:ext cx="467958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</p:spTree>
    <p:extLst>
      <p:ext uri="{BB962C8B-B14F-4D97-AF65-F5344CB8AC3E}">
        <p14:creationId xmlns:p14="http://schemas.microsoft.com/office/powerpoint/2010/main" val="172415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32048" y="1628800"/>
            <a:ext cx="824440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32048" y="2609220"/>
            <a:ext cx="501546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432048" y="3617331"/>
            <a:ext cx="403244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432985" y="4625443"/>
            <a:ext cx="467958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2492896"/>
            <a:ext cx="8712968" cy="324036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2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1017" end="124196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794C2F-CF74-48AB-F17B-23C53D941385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977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1017" end="124196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D21F1-CC91-28E2-0A1E-1ABB17E36BA0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9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32048" y="1628800"/>
            <a:ext cx="824440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32048" y="2609220"/>
            <a:ext cx="501546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432048" y="3617331"/>
            <a:ext cx="403244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432985" y="4625443"/>
            <a:ext cx="467958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1520" y="3501008"/>
            <a:ext cx="8712968" cy="2232248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7504" y="188640"/>
            <a:ext cx="8989813" cy="2420580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1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9496" end="94133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ACD309-89B8-C5F0-F781-438684439ABA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9496" end="111161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E02134-068F-5383-F2B4-6289E7671147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8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Nic\Documents\My Dropbox\Papers\Tabletop 2010 - Tagged Gloves\Figures\Figure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8" y="2132856"/>
            <a:ext cx="9135081" cy="333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Postures With the Side of the Hand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04" y="4869160"/>
            <a:ext cx="216024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chemeClr val="bg1"/>
                </a:solidFill>
              </a:rPr>
              <a:t>Straight hand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11760" y="4869160"/>
            <a:ext cx="1503784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chemeClr val="bg1"/>
                </a:solidFill>
              </a:rPr>
              <a:t>L-shaped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4008" y="4869160"/>
            <a:ext cx="1584176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chemeClr val="bg1"/>
                </a:solidFill>
              </a:rPr>
              <a:t>C-shaped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04248" y="4869160"/>
            <a:ext cx="1224136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2800" dirty="0">
                <a:solidFill>
                  <a:schemeClr val="bg1"/>
                </a:solidFill>
              </a:rPr>
              <a:t>Fist</a:t>
            </a:r>
          </a:p>
        </p:txBody>
      </p:sp>
    </p:spTree>
    <p:extLst>
      <p:ext uri="{BB962C8B-B14F-4D97-AF65-F5344CB8AC3E}">
        <p14:creationId xmlns:p14="http://schemas.microsoft.com/office/powerpoint/2010/main" val="237552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Postures With the Side of the Hand</a:t>
            </a:r>
          </a:p>
        </p:txBody>
      </p:sp>
      <p:pic>
        <p:nvPicPr>
          <p:cNvPr id="4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6127" end="84732.622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2718C7-1C10-0963-A172-92B35B56AD36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43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Advanced Postures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7875" end="66248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5C495B-64DF-F153-B603-393C29CEC1C8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4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Advanced Postures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27875" end="66248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352EAAF-F2FB-A0DF-E738-FA2203E4AF71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38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32048" y="1628800"/>
            <a:ext cx="824440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32048" y="2609220"/>
            <a:ext cx="501546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432048" y="3617331"/>
            <a:ext cx="403244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432985" y="4625443"/>
            <a:ext cx="467958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08012" y="4608821"/>
            <a:ext cx="8712968" cy="2232248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7504" y="188640"/>
            <a:ext cx="8989813" cy="3212668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1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7036.0192" end="40046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695052-5DF6-1EF1-4A8F-BC0F60F68805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0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7036.0192" end="40046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E77A915-0ED7-8086-E594-D9B6CFD4FDCB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87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32048" y="1628800"/>
            <a:ext cx="824440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Separate Functions for Each Hand Part</a:t>
            </a:r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32048" y="2609220"/>
            <a:ext cx="501546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Gestures and Postures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432048" y="3617331"/>
            <a:ext cx="4032448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Identifying People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432985" y="4625443"/>
            <a:ext cx="4679583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  <p:sp>
        <p:nvSpPr>
          <p:cNvPr id="9" name="Rectangle 8"/>
          <p:cNvSpPr/>
          <p:nvPr/>
        </p:nvSpPr>
        <p:spPr>
          <a:xfrm>
            <a:off x="107504" y="188639"/>
            <a:ext cx="8989813" cy="4220779"/>
          </a:xfrm>
          <a:prstGeom prst="rect">
            <a:avLst/>
          </a:prstGeom>
          <a:solidFill>
            <a:schemeClr val="tx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1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3481" end="22556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8985FA-F894-EE98-AD97-378C9D39860D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1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/>
          </p:cNvSpPr>
          <p:nvPr/>
        </p:nvSpPr>
        <p:spPr bwMode="auto">
          <a:xfrm>
            <a:off x="0" y="620688"/>
            <a:ext cx="8964488" cy="99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Integrating Tangibles</a:t>
            </a:r>
          </a:p>
        </p:txBody>
      </p:sp>
      <p:pic>
        <p:nvPicPr>
          <p:cNvPr id="2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3481" end="22556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EA898E-B919-87CE-E66F-D09F921A2B09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13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48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/>
          </p:cNvSpPr>
          <p:nvPr/>
        </p:nvSpPr>
        <p:spPr bwMode="auto">
          <a:xfrm>
            <a:off x="4898286" y="1628800"/>
            <a:ext cx="4066202" cy="4464496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6190" tIns="76190" rIns="133983" bIns="76190"/>
          <a:lstStyle/>
          <a:p>
            <a:pPr marL="56917" algn="r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4200" dirty="0">
                <a:solidFill>
                  <a:schemeClr val="bg1"/>
                </a:solidFill>
                <a:latin typeface="Engel Medium" pitchFamily="34" charset="0"/>
                <a:sym typeface="Goudita Sans Light SF" pitchFamily="2" charset="0"/>
              </a:rPr>
              <a:t>Expressive </a:t>
            </a:r>
            <a:r>
              <a:rPr lang="en-US" sz="4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multi-touch interaction</a:t>
            </a:r>
            <a:r>
              <a:rPr lang="en-US" sz="4200" dirty="0">
                <a:solidFill>
                  <a:schemeClr val="bg1"/>
                </a:solidFill>
                <a:latin typeface="Engel Medium" pitchFamily="34" charset="0"/>
                <a:sym typeface="Goudita Sans Light SF" pitchFamily="2" charset="0"/>
              </a:rPr>
              <a:t> </a:t>
            </a:r>
            <a:r>
              <a:rPr lang="en-US" sz="4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with </a:t>
            </a:r>
            <a:r>
              <a:rPr lang="en-US" sz="4200" dirty="0">
                <a:solidFill>
                  <a:schemeClr val="bg1"/>
                </a:solidFill>
                <a:latin typeface="Engel Medium" pitchFamily="34" charset="0"/>
                <a:sym typeface="Goudita Sans Light SF" pitchFamily="2" charset="0"/>
              </a:rPr>
              <a:t>all parts of the hand</a:t>
            </a:r>
            <a:r>
              <a:rPr lang="en-US" sz="42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.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3851920" y="2636912"/>
            <a:ext cx="1368152" cy="1993762"/>
          </a:xfrm>
          <a:prstGeom prst="rect">
            <a:avLst/>
          </a:prstGeom>
          <a:noFill/>
          <a:ln>
            <a:noFill/>
          </a:ln>
        </p:spPr>
        <p:txBody>
          <a:bodyPr lIns="76190" tIns="76190" rIns="133983" bIns="76190"/>
          <a:lstStyle/>
          <a:p>
            <a:pPr marL="56917" algn="ctr">
              <a:lnSpc>
                <a:spcPct val="120000"/>
              </a:lnSpc>
              <a:spcBef>
                <a:spcPts val="773"/>
              </a:spcBef>
              <a:spcAft>
                <a:spcPts val="1687"/>
              </a:spcAft>
              <a:buSzPct val="120000"/>
            </a:pPr>
            <a:r>
              <a:rPr lang="en-US" sz="8000" dirty="0">
                <a:solidFill>
                  <a:schemeClr val="bg1"/>
                </a:solidFill>
                <a:latin typeface="Engel Light" pitchFamily="34" charset="0"/>
                <a:sym typeface="Wingdings" pitchFamily="2" charset="2"/>
              </a:rPr>
              <a:t></a:t>
            </a:r>
            <a:endParaRPr lang="en-US" sz="8000" dirty="0">
              <a:solidFill>
                <a:schemeClr val="bg1"/>
              </a:solidFill>
              <a:latin typeface="Engel Light" pitchFamily="34" charset="0"/>
              <a:sym typeface="Goudita Sans Light SF" pitchFamily="2" charset="0"/>
            </a:endParaRPr>
          </a:p>
        </p:txBody>
      </p:sp>
      <p:pic>
        <p:nvPicPr>
          <p:cNvPr id="6" name="Picture 5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25" t="1604" r="21821" b="14351"/>
          <a:stretch/>
        </p:blipFill>
        <p:spPr bwMode="auto">
          <a:xfrm rot="181079">
            <a:off x="791923" y="3436825"/>
            <a:ext cx="2856349" cy="29353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C:\Users\Nic\Documents\My Dropbox\Papers\Tabletop 2010 - Tagged Gloves\Figures\Figure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 r="60400" b="8391"/>
          <a:stretch/>
        </p:blipFill>
        <p:spPr bwMode="auto">
          <a:xfrm rot="21167199">
            <a:off x="504631" y="513782"/>
            <a:ext cx="2771799" cy="30593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2149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WhatCausedThatTouch_SubtitlesDeactivated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7374" end="12029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29344"/>
            <a:ext cx="9144000" cy="5143500"/>
          </a:xfrm>
          <a:prstGeom prst="rect">
            <a:avLst/>
          </a:prstGeom>
        </p:spPr>
      </p:pic>
      <p:sp>
        <p:nvSpPr>
          <p:cNvPr id="3077" name="Rectangle 15"/>
          <p:cNvSpPr>
            <a:spLocks/>
          </p:cNvSpPr>
          <p:nvPr/>
        </p:nvSpPr>
        <p:spPr bwMode="auto">
          <a:xfrm>
            <a:off x="0" y="3477766"/>
            <a:ext cx="4211960" cy="16233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lIns="76190" tIns="76190" rIns="133983" bIns="76190" anchor="b"/>
          <a:lstStyle/>
          <a:p>
            <a:pPr marL="56917">
              <a:spcBef>
                <a:spcPts val="2302"/>
              </a:spcBef>
            </a:pPr>
            <a:r>
              <a:rPr lang="en-US" sz="5100" dirty="0">
                <a:solidFill>
                  <a:srgbClr val="FFFFFF"/>
                </a:solidFill>
                <a:latin typeface="Engel Medium" pitchFamily="34" charset="0"/>
                <a:sym typeface="Goudita Sans SF"/>
              </a:rPr>
              <a:t>What caused that touch?</a:t>
            </a:r>
            <a:endParaRPr lang="en-US" sz="4200" dirty="0">
              <a:solidFill>
                <a:srgbClr val="FFFFFF"/>
              </a:solidFill>
              <a:latin typeface="Engel Medium" pitchFamily="34" charset="0"/>
              <a:sym typeface="Goudita Sans SF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8060" y="182842"/>
            <a:ext cx="1904256" cy="762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2" tIns="32141" rIns="64282" bIns="32141"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2" name="Picture 12" descr="Z:\iLab Logo\ilab_logo.bmp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31" y="259054"/>
            <a:ext cx="469716" cy="620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C:\Documents and Settings\Nic\My Documents\My Dropbox\PhD\iLab Logo\university-logo-bw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22" y="293923"/>
            <a:ext cx="1221898" cy="52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5067040"/>
            <a:ext cx="9144000" cy="494816"/>
          </a:xfrm>
          <a:prstGeom prst="rect">
            <a:avLst/>
          </a:prstGeom>
          <a:solidFill>
            <a:schemeClr val="tx1"/>
          </a:solidFill>
        </p:spPr>
        <p:txBody>
          <a:bodyPr wrap="square" lIns="64282" tIns="32141" rIns="64282" bIns="32141" anchor="ctr">
            <a:noAutofit/>
          </a:bodyPr>
          <a:lstStyle/>
          <a:p>
            <a:pPr marL="56917">
              <a:spcBef>
                <a:spcPts val="2302"/>
              </a:spcBef>
            </a:pPr>
            <a:r>
              <a:rPr lang="en-CA" sz="2300" dirty="0">
                <a:solidFill>
                  <a:srgbClr val="FFFFFF"/>
                </a:solidFill>
                <a:latin typeface="Engel Light" pitchFamily="34" charset="0"/>
                <a:sym typeface="Goudita Sans SF"/>
              </a:rPr>
              <a:t>Expressive Interaction with a Surface through Fiduciary-Tagged Gloves</a:t>
            </a:r>
            <a:endParaRPr lang="en-US" sz="2300" dirty="0">
              <a:solidFill>
                <a:srgbClr val="FFFFFF"/>
              </a:solidFill>
              <a:latin typeface="Engel Light" pitchFamily="34" charset="0"/>
              <a:sym typeface="Goudita Sans SF"/>
            </a:endParaRP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0" y="5561856"/>
            <a:ext cx="4788024" cy="129614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180000" tIns="32141" rIns="144000" bIns="32141" anchor="ctr">
            <a:no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Nicolai Marquardt  </a:t>
            </a:r>
            <a:r>
              <a:rPr lang="en-US" sz="1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(University of Calgary)</a:t>
            </a:r>
          </a:p>
          <a:p>
            <a:r>
              <a:rPr lang="en-US" sz="2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Johannes Kiemer  </a:t>
            </a:r>
            <a:r>
              <a:rPr lang="en-US" sz="1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(LMU Munich)</a:t>
            </a:r>
          </a:p>
          <a:p>
            <a:r>
              <a:rPr lang="en-US" sz="20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Saul Greenberg  </a:t>
            </a:r>
            <a:r>
              <a:rPr lang="en-US" sz="1600" dirty="0">
                <a:solidFill>
                  <a:schemeClr val="bg1"/>
                </a:solidFill>
                <a:latin typeface="Engel Light" pitchFamily="34" charset="0"/>
                <a:sym typeface="Goudita Sans Light SF" pitchFamily="2" charset="0"/>
              </a:rPr>
              <a:t>(University of Calgary)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186B3-7DC5-5B35-E2DB-CE73D5670782}"/>
              </a:ext>
            </a:extLst>
          </p:cNvPr>
          <p:cNvSpPr txBox="1"/>
          <p:nvPr/>
        </p:nvSpPr>
        <p:spPr>
          <a:xfrm>
            <a:off x="7061519" y="116632"/>
            <a:ext cx="187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Click to play video</a:t>
            </a:r>
            <a:endParaRPr lang="LID4096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87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7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2141</TotalTime>
  <Words>439</Words>
  <Application>Microsoft Office PowerPoint</Application>
  <PresentationFormat>On-screen Show (4:3)</PresentationFormat>
  <Paragraphs>144</Paragraphs>
  <Slides>50</Slides>
  <Notes>48</Notes>
  <HiddenSlides>1</HiddenSlides>
  <MMClips>12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Engel Light</vt:lpstr>
      <vt:lpstr>Engel Medium</vt:lpstr>
      <vt:lpstr>TitilliumMaps29L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Nicolai Marquardt</dc:creator>
  <cp:lastModifiedBy>Saul Greenberg</cp:lastModifiedBy>
  <cp:revision>85</cp:revision>
  <dcterms:created xsi:type="dcterms:W3CDTF">2010-10-16T22:34:53Z</dcterms:created>
  <dcterms:modified xsi:type="dcterms:W3CDTF">2026-10-28T20:02:59Z</dcterms:modified>
</cp:coreProperties>
</file>