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5.xml" ContentType="application/vnd.openxmlformats-officedocument.presentationml.notesSlide+xml"/>
  <Override PartName="/ppt/ink/ink5.xml" ContentType="application/inkml+xml"/>
  <Override PartName="/ppt/ink/ink6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handoutMasterIdLst>
    <p:handoutMasterId r:id="rId72"/>
  </p:handoutMasterIdLst>
  <p:sldIdLst>
    <p:sldId id="376" r:id="rId2"/>
    <p:sldId id="427" r:id="rId3"/>
    <p:sldId id="668" r:id="rId4"/>
    <p:sldId id="665" r:id="rId5"/>
    <p:sldId id="620" r:id="rId6"/>
    <p:sldId id="664" r:id="rId7"/>
    <p:sldId id="656" r:id="rId8"/>
    <p:sldId id="652" r:id="rId9"/>
    <p:sldId id="653" r:id="rId10"/>
    <p:sldId id="654" r:id="rId11"/>
    <p:sldId id="657" r:id="rId12"/>
    <p:sldId id="610" r:id="rId13"/>
    <p:sldId id="673" r:id="rId14"/>
    <p:sldId id="693" r:id="rId15"/>
    <p:sldId id="694" r:id="rId16"/>
    <p:sldId id="695" r:id="rId17"/>
    <p:sldId id="623" r:id="rId18"/>
    <p:sldId id="658" r:id="rId19"/>
    <p:sldId id="696" r:id="rId20"/>
    <p:sldId id="679" r:id="rId21"/>
    <p:sldId id="645" r:id="rId22"/>
    <p:sldId id="647" r:id="rId23"/>
    <p:sldId id="646" r:id="rId24"/>
    <p:sldId id="648" r:id="rId25"/>
    <p:sldId id="649" r:id="rId26"/>
    <p:sldId id="650" r:id="rId27"/>
    <p:sldId id="660" r:id="rId28"/>
    <p:sldId id="670" r:id="rId29"/>
    <p:sldId id="711" r:id="rId30"/>
    <p:sldId id="718" r:id="rId31"/>
    <p:sldId id="669" r:id="rId32"/>
    <p:sldId id="712" r:id="rId33"/>
    <p:sldId id="713" r:id="rId34"/>
    <p:sldId id="714" r:id="rId35"/>
    <p:sldId id="715" r:id="rId36"/>
    <p:sldId id="716" r:id="rId37"/>
    <p:sldId id="671" r:id="rId38"/>
    <p:sldId id="611" r:id="rId39"/>
    <p:sldId id="717" r:id="rId40"/>
    <p:sldId id="710" r:id="rId41"/>
    <p:sldId id="709" r:id="rId42"/>
    <p:sldId id="691" r:id="rId43"/>
    <p:sldId id="692" r:id="rId44"/>
    <p:sldId id="613" r:id="rId45"/>
    <p:sldId id="612" r:id="rId46"/>
    <p:sldId id="708" r:id="rId47"/>
    <p:sldId id="687" r:id="rId48"/>
    <p:sldId id="688" r:id="rId49"/>
    <p:sldId id="630" r:id="rId50"/>
    <p:sldId id="631" r:id="rId51"/>
    <p:sldId id="629" r:id="rId52"/>
    <p:sldId id="707" r:id="rId53"/>
    <p:sldId id="689" r:id="rId54"/>
    <p:sldId id="690" r:id="rId55"/>
    <p:sldId id="619" r:id="rId56"/>
    <p:sldId id="705" r:id="rId57"/>
    <p:sldId id="618" r:id="rId58"/>
    <p:sldId id="685" r:id="rId59"/>
    <p:sldId id="637" r:id="rId60"/>
    <p:sldId id="638" r:id="rId61"/>
    <p:sldId id="639" r:id="rId62"/>
    <p:sldId id="706" r:id="rId63"/>
    <p:sldId id="682" r:id="rId64"/>
    <p:sldId id="684" r:id="rId65"/>
    <p:sldId id="641" r:id="rId66"/>
    <p:sldId id="591" r:id="rId67"/>
    <p:sldId id="697" r:id="rId68"/>
    <p:sldId id="686" r:id="rId69"/>
    <p:sldId id="666" r:id="rId70"/>
  </p:sldIdLst>
  <p:sldSz cx="13004800" cy="9756775"/>
  <p:notesSz cx="6794500" cy="9918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649288" indent="-1920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1300163" indent="-3857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949450" indent="-5778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2600325" indent="-7715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073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AC2E"/>
    <a:srgbClr val="EFB011"/>
    <a:srgbClr val="FFFFFF"/>
    <a:srgbClr val="266FAC"/>
    <a:srgbClr val="5F9127"/>
    <a:srgbClr val="375517"/>
    <a:srgbClr val="4D7620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84" autoAdjust="0"/>
    <p:restoredTop sz="92773" autoAdjust="0"/>
  </p:normalViewPr>
  <p:slideViewPr>
    <p:cSldViewPr>
      <p:cViewPr varScale="1">
        <p:scale>
          <a:sx n="105" d="100"/>
          <a:sy n="105" d="100"/>
        </p:scale>
        <p:origin x="52" y="100"/>
      </p:cViewPr>
      <p:guideLst>
        <p:guide orient="horz" pos="3073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7134"/>
    </p:cViewPr>
  </p:sorterViewPr>
  <p:notesViewPr>
    <p:cSldViewPr>
      <p:cViewPr varScale="1">
        <p:scale>
          <a:sx n="52" d="100"/>
          <a:sy n="52" d="100"/>
        </p:scale>
        <p:origin x="-2580" y="-90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D2918EB-8D08-420B-91A7-187D370354EA}" type="datetimeFigureOut">
              <a:rPr lang="en-US"/>
              <a:pPr>
                <a:defRPr/>
              </a:pPr>
              <a:t>10/28/2026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0225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100" y="9420225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EB6618A-1E3C-40B0-977F-38C6423FC1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760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6312" units="in"/>
          <inkml:channel name="Y" type="integer" max="16520" units="in"/>
          <inkml:channel name="F" type="integer" max="255" units="dev"/>
        </inkml:traceFormat>
        <inkml:channelProperties>
          <inkml:channelProperty channel="X" name="resolution" value="2540.01343" units="1/in"/>
          <inkml:channelProperty channel="Y" name="resolution" value="2540.36597" units="1/in"/>
          <inkml:channelProperty channel="F" name="resolution" value="6.33226E-7" units="1/dev"/>
        </inkml:channelProperties>
      </inkml:inkSource>
      <inkml:timestamp xml:id="ts0" timeString="2010-10-16T20:08:46.470"/>
    </inkml:context>
    <inkml:brush xml:id="br0">
      <inkml:brushProperty name="width" value="0.15875" units="cm"/>
      <inkml:brushProperty name="height" value="0.15875" units="cm"/>
      <inkml:brushProperty name="fitToCurve" value="1"/>
    </inkml:brush>
  </inkml:definitions>
  <inkml:traceGroup>
    <inkml:annotationXML>
      <emma:emma xmlns:emma="http://www.w3.org/2003/04/emma" version="1.0">
        <emma:interpretation id="{2A5778DE-99DD-43C2-935E-5D7529EDB59F}" emma:medium="tactile" emma:mode="ink">
          <msink:context xmlns:msink="http://schemas.microsoft.com/ink/2010/main" type="inkDrawing" rotatedBoundingBox="9240,20099 11298,19372 11328,19456 9269,20183" semanticType="callout" shapeName="Other">
            <msink:sourceLink direction="with" ref="{FAC37A19-3992-44E6-B17B-F31CEF5E1F8C}"/>
          </msink:context>
        </emma:interpretation>
      </emma:emma>
    </inkml:annotationXML>
    <inkml:trace contextRef="#ctx0" brushRef="#br0">1971 618 46,'0'0'20,"0"0"2,20 50-1,-20-50-3,0 0-6,33 37-2,-33-37-1,0 0-1,33 26 1,-33-26-2,0 0-1,0 0 0,0 0-1,0 0-2,0 0 0,0 0-1,0 0-1,0 0-1,0 0 0,0 0 0,0 0 1,-50-6-1,17-18 1,-14 4 0,-13-10 1,-17-6-1,-10-11 0,-16 1 0,-11-4 0,-9 3 0,-4 1 0,0 3-1,0-1 1,7 4 0,3 4 0,7 6-1,10 0-1,9-7-3,-5 21-4,25-7-18,-9 3-5,7 3 0,9-6 0,4 3-1</inkml:trace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6312" units="in"/>
          <inkml:channel name="Y" type="integer" max="16520" units="in"/>
          <inkml:channel name="F" type="integer" max="255" units="dev"/>
        </inkml:traceFormat>
        <inkml:channelProperties>
          <inkml:channelProperty channel="X" name="resolution" value="2540.01343" units="1/in"/>
          <inkml:channelProperty channel="Y" name="resolution" value="2540.36597" units="1/in"/>
          <inkml:channelProperty channel="F" name="resolution" value="6.33226E-7" units="1/dev"/>
        </inkml:channelProperties>
      </inkml:inkSource>
      <inkml:timestamp xml:id="ts0" timeString="2010-10-16T20:08:45.573"/>
    </inkml:context>
    <inkml:brush xml:id="br0">
      <inkml:brushProperty name="width" value="0.15875" units="cm"/>
      <inkml:brushProperty name="height" value="0.15875" units="cm"/>
      <inkml:brushProperty name="fitToCurve" value="1"/>
    </inkml:brush>
  </inkml:definitions>
  <inkml:traceGroup>
    <inkml:annotationXML>
      <emma:emma xmlns:emma="http://www.w3.org/2003/04/emma" version="1.0">
        <emma:interpretation id="{FF545EF0-C8B4-4DE1-AFF3-202A2FE76FEB}" emma:medium="tactile" emma:mode="ink">
          <msink:context xmlns:msink="http://schemas.microsoft.com/ink/2010/main" type="inkDrawing" rotatedBoundingBox="9176,20056 10615,18575 10686,18644 9247,20125" semanticType="underline" shapeName="Other">
            <msink:sourceLink direction="with" ref="{78FDBE60-0072-4281-B708-D7C612DFCC8B}"/>
          </msink:context>
        </emma:interpretation>
      </emma:emma>
    </inkml:annotationXML>
    <inkml:trace contextRef="#ctx0" brushRef="#br0">1327 615 39,'0'0'19,"0"0"3,24 43 0,-24-43-5,0 0-4,0 0-3,0 0-2,0 0-3,30 20 0,-30-20-2,0 0 0,0 0 1,0 0 0,0 0 0,0 0 1,0 0 0,0 0 0,0 0 0,0 0 0,0 0-1,0 0-1,0 0 0,-14-43-1,14 43-2,-36-63 1,2 16-1,-9-19 1,-14-8-1,-16-9 0,-11-13-1,-9-10 0,-11-1 0,-3 1 0,0 3 0,1 10 0,12 6 0,11 7 0,6 17 2,17 10 0,6 10 0,14 3-1,7 10 0,3 10-3,30 20-3,-50-36-7,50 36-18,-27-34 2,27 34-2,-7-33 0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6312" units="in"/>
          <inkml:channel name="Y" type="integer" max="16520" units="in"/>
          <inkml:channel name="F" type="integer" max="255" units="dev"/>
        </inkml:traceFormat>
        <inkml:channelProperties>
          <inkml:channelProperty channel="X" name="resolution" value="2540.01343" units="1/in"/>
          <inkml:channelProperty channel="Y" name="resolution" value="2540.36597" units="1/in"/>
          <inkml:channelProperty channel="F" name="resolution" value="6.33226E-7" units="1/dev"/>
        </inkml:channelProperties>
      </inkml:inkSource>
      <inkml:timestamp xml:id="ts0" timeString="2010-10-16T20:10:24.463"/>
    </inkml:context>
    <inkml:brush xml:id="br0">
      <inkml:brushProperty name="width" value="0.15875" units="cm"/>
      <inkml:brushProperty name="height" value="0.15875" units="cm"/>
      <inkml:brushProperty name="fitToCurve" value="1"/>
    </inkml:brush>
  </inkml:definitions>
  <inkml:traceGroup>
    <inkml:annotationXML>
      <emma:emma xmlns:emma="http://www.w3.org/2003/04/emma" version="1.0">
        <emma:interpretation id="{71698F79-55B3-4EC1-B279-2636785AFD1B}" emma:medium="tactile" emma:mode="ink">
          <msink:context xmlns:msink="http://schemas.microsoft.com/ink/2010/main" type="writingRegion" rotatedBoundingBox="11260,12532 15900,12642 15844,14988 11204,14878"/>
        </emma:interpretation>
      </emma:emma>
    </inkml:annotationXML>
    <inkml:traceGroup>
      <inkml:annotationXML>
        <emma:emma xmlns:emma="http://www.w3.org/2003/04/emma" version="1.0">
          <emma:interpretation id="{83D273FF-D755-4C6F-A729-27476F7903D5}" emma:medium="tactile" emma:mode="ink">
            <msink:context xmlns:msink="http://schemas.microsoft.com/ink/2010/main" type="paragraph" rotatedBoundingBox="11260,12532 15900,12642 15844,14988 11204,1487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2229E26-FAA5-4507-94AC-FE516CE26377}" emma:medium="tactile" emma:mode="ink">
              <msink:context xmlns:msink="http://schemas.microsoft.com/ink/2010/main" type="line" rotatedBoundingBox="11260,12532 15900,12642 15844,14988 11204,14878"/>
            </emma:interpretation>
          </emma:emma>
        </inkml:annotationXML>
        <inkml:traceGroup>
          <inkml:annotationXML>
            <emma:emma xmlns:emma="http://www.w3.org/2003/04/emma" version="1.0">
              <emma:interpretation id="{FAC37A19-3992-44E6-B17B-F31CEF5E1F8C}" emma:medium="tactile" emma:mode="ink">
                <msink:context xmlns:msink="http://schemas.microsoft.com/ink/2010/main" type="inkWord" rotatedBoundingBox="11260,12532 15900,12642 15844,14988 11204,14878">
                  <msink:destinationLink direction="with" ref="{2A5778DE-99DD-43C2-935E-5D7529EDB59F}"/>
                </msink:context>
              </emma:interpretation>
              <emma:one-of disjunction-type="recognition" id="oneOf0">
                <emma:interpretation id="interp0" emma:lang="en-CA" emma:confidence="0">
                  <emma:literal>BILL</emma:literal>
                </emma:interpretation>
                <emma:interpretation id="interp1" emma:lang="en-CA" emma:confidence="0">
                  <emma:literal>BILL</emma:literal>
                </emma:interpretation>
                <emma:interpretation id="interp2" emma:lang="en-CA" emma:confidence="0">
                  <emma:literal>BILL</emma:literal>
                </emma:interpretation>
                <emma:interpretation id="interp3" emma:lang="en-CA" emma:confidence="0">
                  <emma:literal>BILL</emma:literal>
                </emma:interpretation>
                <emma:interpretation id="interp4" emma:lang="en-CA" emma:confidence="0">
                  <emma:literal>BILL</emma:literal>
                </emma:interpretation>
              </emma:one-of>
            </emma:emma>
          </inkml:annotationXML>
          <inkml:trace contextRef="#ctx0" brushRef="#br0">87 149 61,'-57'-20'27,"57"20"0,-36-17-2,36 17-9,0 0-7,0 0-2,40-20-3,-4 10-2,28 0-1,19-3-1,18-4 1,12-3-1,24 7 3,3 6-2,1 10 1,-8 11-2,-3 19 2,-23 4-1,-13 23 0,-27 10 1,-21 19-2,-36 1 1,-20 14 0,-30-1-1,-30 0 1,-23 3-1,-8-6 0,-9-13 0,3-17 1,4-17-1,13-13 1,16-17-1,24-16 0,50-7-1,-20-30 1,20 30-1,74-57 1,-4 31-1,16-4 0,18 7 1,6 3 0,7 6-1,-3 11 1,-14 6 0,-3 11 0,-21 9 0,-9 13 0,-20 14 0,-14 10 0,-13 7 0,-13 6 0,-10 4 0,-14 3 0,-10-7 0,-13 0 1,-10-10-1,-17 1 1,-13-11 0,-17 0-1,-9-3 2,-15-7-2,-2 4 1,-11-10-1,4-1 2,6-9-2,14-4 0,13-10 0,17 1-1,20-11-2,20-3-6,40 0-20,-33-33 0,63 13 0,0-30-1</inkml:trace>
          <inkml:trace contextRef="#ctx0" brushRef="#br0" timeOffset="-768.05">227 252 57,'0'0'29,"0"0"0,0 0 0,-10-30-6,10 30-7,0 0-5,0 0-5,0 0-1,0 0-3,0 46-1,10-9 0,4 20-2,2 13 1,8 23-1,-1 10 1,11 24-1,-4 2 2,10 1-2,0 0 1,0-3 0,0-11 0,0-16 0,-3-10 0,3-17-1,-10-20-3,10-3-14,-10-10-13,-30-40 2,37 27-1,-37-27-1</inkml:trace>
          <inkml:trace contextRef="#ctx0" brushRef="#br0" timeOffset="481.02">1867 105 55,'0'0'28,"-10"-43"-1,10 43 1,0 0-8,0 0-8,0 0-5,10 37-3,0 13-1,0 6-3,10 21 1,0 13 0,4 23 1,-1 7-1,-6 10 0,6 6 0,4 1 0,-7-4-1,3-7 1,-6-9-2,6-21-1,1-9-8,2-17-19,-12-40 2,16-7-2,-30-23 0</inkml:trace>
          <inkml:trace contextRef="#ctx0" brushRef="#br0" timeOffset="33208.89">2378 52 38,'0'0'23,"0"0"2,0 0-1,0 0-3,0 0-6,0 0-4,0 0-3,0 0-1,0 0-3,0 0-2,0 0-1,23 30 0,-23-30 0,4 40 0,-4-40 0,10 59 0,-4-22 0,8 16 0,-4 0 0,0 7 1,3 7-2,1 2 0,-1 8 0,4 3 1,-4 6-1,4-6 0,-4 6 0,4-3 1,-4-3-1,4-3 0,0-4 0,-1-10 0,1-6 0,0-4 0,3-10 0,-4-3 0,8-7 0,-24-33 0,43 53 0,-43-53 0,44 40 0,-44-40 0,46 27 0,-16-17 0,7-10 1,7-7-1,12-13 0,14-3 1,11-14-1,2 1 1,7-1-2,-6-9-4,6 9-19,-7 20-4,-29-3 1,6 27-3,-27-10 2</inkml:trace>
          <inkml:trace contextRef="#ctx0" brushRef="#br0" timeOffset="34369.96">3594-91 47,'-14'-30'25,"14"30"0,0 0 1,0 0-8,0 0-3,0 0-5,0 0-3,0 0-3,0 0-2,0 0-1,0 0-1,0 0 1,4 43-2,-1-13 2,0 3-2,-3 4 2,4 9 0,2 1 1,-2 13-1,-1-10 0,7 13 1,-7 0-2,4 3 1,3 8-1,0-1 0,0 6 0,3-5 1,1 9-1,3-7 0,-4 4 1,4-7-1,-4-6 0,4-8 0,-4-2 0,0-4 0,-3-13 0,4-7 0,-4-3 0,-10-30 0,23 43 0,-23-43 0,27 30 0,-27-30 1,37 10-1,-37-10 0,56-10 1,-22 4-1,9-8 0,11 1 1,-1 3-1,0 0-1,8 7-1,-8-4-3,10 17-6,-9-7-11,-14-9-6,10 16 0,-13-17-1,10 10 2</inkml:trace>
        </inkml:traceGroup>
      </inkml:traceGroup>
    </inkml:traceGroup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26312" units="in"/>
          <inkml:channel name="Y" type="integer" max="16520" units="in"/>
          <inkml:channel name="F" type="integer" max="255" units="dev"/>
        </inkml:traceFormat>
        <inkml:channelProperties>
          <inkml:channelProperty channel="X" name="resolution" value="2540.01343" units="1/in"/>
          <inkml:channelProperty channel="Y" name="resolution" value="2540.36597" units="1/in"/>
          <inkml:channelProperty channel="F" name="resolution" value="6.33226E-7" units="1/dev"/>
        </inkml:channelProperties>
      </inkml:inkSource>
      <inkml:timestamp xml:id="ts0" timeString="2010-10-16T20:08:44.230"/>
    </inkml:context>
    <inkml:brush xml:id="br0">
      <inkml:brushProperty name="width" value="0.15875" units="cm"/>
      <inkml:brushProperty name="height" value="0.15875" units="cm"/>
      <inkml:brushProperty name="fitToCurve" value="1"/>
    </inkml:brush>
  </inkml:definitions>
  <inkml:traceGroup>
    <inkml:annotationXML>
      <emma:emma xmlns:emma="http://www.w3.org/2003/04/emma" version="1.0">
        <emma:interpretation id="{78FDBE60-0072-4281-B708-D7C612DFCC8B}" emma:medium="tactile" emma:mode="ink">
          <msink:context xmlns:msink="http://schemas.microsoft.com/ink/2010/main" type="writingRegion" rotatedBoundingBox="9035,15270 13363,15270 13363,20167 9035,20167">
            <msink:destinationLink direction="with" ref="{FF545EF0-C8B4-4DE1-AFF3-202A2FE76FEB}"/>
          </msink:context>
        </emma:interpretation>
      </emma:emma>
    </inkml:annotationXML>
    <inkml:traceGroup>
      <inkml:annotationXML>
        <emma:emma xmlns:emma="http://www.w3.org/2003/04/emma" version="1.0">
          <emma:interpretation id="{8EBED149-4AA9-4D11-A835-54E2E5D5F56E}" emma:medium="tactile" emma:mode="ink">
            <msink:context xmlns:msink="http://schemas.microsoft.com/ink/2010/main" type="paragraph" rotatedBoundingBox="9035,15270 13363,15270 13363,20167 9035,2016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619CB9B-BE9D-40A3-95E3-19BCF1A11834}" emma:medium="tactile" emma:mode="ink">
              <msink:context xmlns:msink="http://schemas.microsoft.com/ink/2010/main" type="line" rotatedBoundingBox="9035,15270 13363,15270 13363,20167 9035,20167"/>
            </emma:interpretation>
          </emma:emma>
        </inkml:annotationXML>
        <inkml:traceGroup>
          <inkml:annotationXML>
            <emma:emma xmlns:emma="http://www.w3.org/2003/04/emma" version="1.0">
              <emma:interpretation id="{94A4CBEB-5956-446B-B038-202E236E6735}" emma:medium="tactile" emma:mode="ink">
                <msink:context xmlns:msink="http://schemas.microsoft.com/ink/2010/main" type="inkWord" rotatedBoundingBox="9035,15270 13363,15270 13363,20167 9035,20167"/>
              </emma:interpretation>
              <emma:one-of disjunction-type="recognition" id="oneOf0">
                <emma:interpretation id="interp0" emma:lang="en-CA" emma:confidence="0">
                  <emma:literal>,</emma:literal>
                </emma:interpretation>
                <emma:interpretation id="interp1" emma:lang="en-CA" emma:confidence="0">
                  <emma:literal>,</emma:literal>
                </emma:interpretation>
                <emma:interpretation id="interp2" emma:lang="en-CA" emma:confidence="0">
                  <emma:literal>,</emma:literal>
                </emma:interpretation>
                <emma:interpretation id="interp3" emma:lang="en-CA" emma:confidence="0">
                  <emma:literal>,</emma:literal>
                </emma:interpretation>
                <emma:interpretation id="interp4" emma:lang="en-CA" emma:confidence="0">
                  <emma:literal>,</emma:literal>
                </emma:interpretation>
              </emma:one-of>
            </emma:emma>
          </inkml:annotationXML>
          <inkml:trace contextRef="#ctx0" brushRef="#br0">-236-4172 60,'0'0'28,"0"0"-1,0 0 0,0 0-7,0 0-10,0 0-3,0 0-2,0 0-1,0 0-1,0 0 1,3 46 0,20-9 1,-6 23-1,20 13 0,-7 30 0,23 20 0,-3 20-1,21 13-1,-5 10 0,11 4 0,3 3 0,14 3 0,6 0 0,17-10-1,3 10 0,14 7 0,9 13 0,11 14-1,16 9 0,7 1 0,7 2 1,6 5 0,14-11 1,10-17-1,-4-19 1,4-24 0,-10-17-1,-7-16 1,-14-20-2,-19-16 0,-17-21 0,-27-6-1,-10-20-2,-33 7-5,-3-37-14,-24 10-11,-10-10-2,-10 10 1,-30-20-1</inkml:trace>
        </inkml:traceGroup>
      </inkml:traceGroup>
    </inkml:traceGroup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26312" units="in"/>
          <inkml:channel name="Y" type="integer" max="16520" units="in"/>
          <inkml:channel name="F" type="integer" max="255" units="dev"/>
        </inkml:traceFormat>
        <inkml:channelProperties>
          <inkml:channelProperty channel="X" name="resolution" value="2540.01343" units="1/in"/>
          <inkml:channelProperty channel="Y" name="resolution" value="2540.36597" units="1/in"/>
          <inkml:channelProperty channel="F" name="resolution" value="6.33226E-7" units="1/dev"/>
        </inkml:channelProperties>
      </inkml:inkSource>
      <inkml:timestamp xml:id="ts0" timeString="2010-10-16T20:13:44.646"/>
    </inkml:context>
    <inkml:brush xml:id="br0">
      <inkml:brushProperty name="width" value="0.15875" units="cm"/>
      <inkml:brushProperty name="height" value="0.15875" units="cm"/>
      <inkml:brushProperty name="color" value="#FFFFFF"/>
      <inkml:brushProperty name="fitToCurve" value="1"/>
    </inkml:brush>
  </inkml:definitions>
  <inkml:traceGroup>
    <inkml:annotationXML>
      <emma:emma xmlns:emma="http://www.w3.org/2003/04/emma" version="1.0">
        <emma:interpretation id="{7427F2B4-C343-4398-99E9-AFFB21E9BE47}" emma:medium="tactile" emma:mode="ink">
          <msink:context xmlns:msink="http://schemas.microsoft.com/ink/2010/main" type="inkDrawing" rotatedBoundingBox="25977,1003 31064,7928 28946,9485 23859,2559" semanticType="verticalRange" shapeName="Other">
            <msink:sourceLink direction="with" ref="{E44C6E34-A47F-4697-B6B6-294070D0E5A3}"/>
          </msink:context>
        </emma:interpretation>
      </emma:emma>
    </inkml:annotationXML>
    <inkml:trace contextRef="#ctx0" brushRef="#br0">4891 7116 57,'0'0'29,"0"0"-1,0 0 1,0 0-6,-4 36-6,4-36-6,0 0-3,0 0-2,0 0-2,0 0-1,0 0 0,0 0-2,0 0 1,0 0 0,0 0 0,0 0 1,34-46-1,-28 6 1,14-3 0,-6-17 0,9-3 0,-3-17 0,10 0-1,-10-13 1,14 7-1,-14-21-1,10 11 1,-13-7-2,3 6 0,-7-6 0,4 3 0,-7-6 0,-4 3 0,1 3 0,0 1 0,-4-11 0,4 7 0,-7-7 0,3 7 0,-3-7 0,-3 4 0,-1 3 0,-2 0 0,-11 6 0,7-2 0,-10 2 0,3-9 0,-6 3 0,3 3 0,-4-3 0,1 3 0,10 1 0,-11 2 0,4-3 0,0 14 0,-6 0 0,-1-1 0,-3 1 0,-4-1 0,-6 1 0,-3-7 0,-4-4 0,0-9 0,1-4 0,-1-3 0,0 4 0,-3-1 0,3 0 0,1 10 0,-1 4 0,-3 13 0,-10 3 0,3 7 0,0 3 0,0 4 0,-6-1 0,-4 1 0,4-1 0,2 4 0,1-3 0,7 6 0,-4 3 0,0 4 0,11 7 0,-1 2 0,7 8 0,0 2 0,0 5 0,3-5 0,0 4 0,0-3 0,-3 0 0,0-4 0,0 7 0,3-3 0,-3 13 0,4-3 0,-4 10 0,0-7 0,6 10 0,1 0 0,-1 0 0,-2-4 0,-1-5 0,-7 2 0,4-10 0,0 7 0,-3-3 0,-4-7 0,0 7 0,-3-4 0,0 4 0,3 3 0,-6 0 0,0 0 0,-1 0 0,4 4 0,-7-1 0,4-3 0,-1 3 0,-2 1 0,6-1 0,-1 4 0,1 0 0,4-1 0,-1 1 0,3 3 0,-6 3 0,10-3 0,-3 4 0,-1-4 0,4 3 0,4-3 0,2 4 0,-3-4 0,7 3 0,0-3 0,0 3 0,0 1 0,30 6 0,-53-10 0,53 10 0,-54-7 0,54 7 0,-46-10 0,16 7 0,30 3 0,-57-14 0,27 11 0,0 0 0,0-1 0,0 1 0,0 3 0,30 0 0,-57 0 0,57 0 0,-47 3 0,47-3 0,-50 4 0,50-4 0,-47 6 0,47-6 0,-47 4 0,47-4 0,-50 0 0,50 0 0,-46 0 0,46 0 0,-47-4 0,47 4 0,-50 0 0,50 0 0,-54 4 0,54-4 0,-56 6 0,22 1 0,1 0 0,3-4 0,30-3 0,-54 10 0,54-10 0,-47 3 0,47-3 0,-36 4 0,36-4 0,-30 0 0,30 0 0,0 0 0,0 0 0,-34 6 0,34-6 0,0 0 0,0 0 0,0 0 0,0 0 0,0 0 0,0 0 0,0 0 0,0 0 0,0 0 0,0 0 0,0 0 0,0 0 0,50 10-14,-50-10-24,77-30-2,-37 0 2,4 1-1</inkml:trace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26312" units="in"/>
          <inkml:channel name="Y" type="integer" max="16520" units="in"/>
          <inkml:channel name="F" type="integer" max="255" units="dev"/>
        </inkml:traceFormat>
        <inkml:channelProperties>
          <inkml:channelProperty channel="X" name="resolution" value="2540.01343" units="1/in"/>
          <inkml:channelProperty channel="Y" name="resolution" value="2540.36597" units="1/in"/>
          <inkml:channelProperty channel="F" name="resolution" value="6.33226E-7" units="1/dev"/>
        </inkml:channelProperties>
      </inkml:inkSource>
      <inkml:timestamp xml:id="ts0" timeString="2010-10-16T20:13:48.943"/>
    </inkml:context>
    <inkml:brush xml:id="br0">
      <inkml:brushProperty name="width" value="0.15875" units="cm"/>
      <inkml:brushProperty name="height" value="0.15875" units="cm"/>
      <inkml:brushProperty name="color" value="#FFFFFF"/>
      <inkml:brushProperty name="fitToCurve" value="1"/>
    </inkml:brush>
  </inkml:definitions>
  <inkml:traceGroup>
    <inkml:annotationXML>
      <emma:emma xmlns:emma="http://www.w3.org/2003/04/emma" version="1.0">
        <emma:interpretation id="{E44C6E34-A47F-4697-B6B6-294070D0E5A3}" emma:medium="tactile" emma:mode="ink">
          <msink:context xmlns:msink="http://schemas.microsoft.com/ink/2010/main" type="writingRegion" rotatedBoundingBox="24160,1884 26595,1975 26537,3507 24103,3416">
            <msink:destinationLink direction="with" ref="{7427F2B4-C343-4398-99E9-AFFB21E9BE47}"/>
          </msink:context>
        </emma:interpretation>
      </emma:emma>
    </inkml:annotationXML>
    <inkml:traceGroup>
      <inkml:annotationXML>
        <emma:emma xmlns:emma="http://www.w3.org/2003/04/emma" version="1.0">
          <emma:interpretation id="{D63049D3-B17A-4023-9802-138E5660525F}" emma:medium="tactile" emma:mode="ink">
            <msink:context xmlns:msink="http://schemas.microsoft.com/ink/2010/main" type="paragraph" rotatedBoundingBox="24160,1884 26595,1975 26537,3507 24103,341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99D5FA9-FB56-47A1-B4A5-A212F416FBE0}" emma:medium="tactile" emma:mode="ink">
              <msink:context xmlns:msink="http://schemas.microsoft.com/ink/2010/main" type="line" rotatedBoundingBox="24160,1884 26595,1975 26537,3507 24103,3416"/>
            </emma:interpretation>
          </emma:emma>
        </inkml:annotationXML>
        <inkml:traceGroup>
          <inkml:annotationXML>
            <emma:emma xmlns:emma="http://www.w3.org/2003/04/emma" version="1.0">
              <emma:interpretation id="{EEB4CF4D-0981-4606-B7A1-407F8F258416}" emma:medium="tactile" emma:mode="ink">
                <msink:context xmlns:msink="http://schemas.microsoft.com/ink/2010/main" type="inkWord" rotatedBoundingBox="24160,1884 26595,1975 26537,3507 24103,3416"/>
              </emma:interpretation>
              <emma:one-of disjunction-type="recognition" id="oneOf0">
                <emma:interpretation id="interp0" emma:lang="en-CA" emma:confidence="0">
                  <emma:literal>☹</emma:literal>
                </emma:interpretation>
                <emma:interpretation id="interp1" emma:lang="en-CA" emma:confidence="0">
                  <emma:literal>☹</emma:literal>
                </emma:interpretation>
                <emma:interpretation id="interp2" emma:lang="en-CA" emma:confidence="0">
                  <emma:literal>☹</emma:literal>
                </emma:interpretation>
                <emma:interpretation id="interp3" emma:lang="en-CA" emma:confidence="0">
                  <emma:literal>☹</emma:literal>
                </emma:interpretation>
                <emma:interpretation id="interp4" emma:lang="en-CA" emma:confidence="0">
                  <emma:literal>☹</emma:literal>
                </emma:interpretation>
              </emma:one-of>
            </emma:emma>
          </inkml:annotationXML>
          <inkml:trace contextRef="#ctx0" brushRef="#br0">41 19 46,'0'0'21,"7"-34"2,-7 34 0,0 0-5,0 0-4,0 0-4,0 0-2,0 0-3,0 0 1,0 0-3,0 0 0,0 0 0,0 0 1,0 0-1,0 0 1,0 0-1,0 0 1,0 0 0,-34 10-1,34-10-1,0 0 0,0 0-1,0 0 0,0 0 0,-33 27-1,33-27 1,0 0-1,0 0 1,0 0-1,0 0 1,0 0-1,0 0 1,0 0-1,0 0 0,0 0 0,0 0 0,0 0 0,0 0 0,0 0 0,0 0 0,0 0 0,47 27 1,-47-27-1,56 13 1,-19-6 0,3-1 0,4 1-1,6 3 0,-4-4 1,1 1-1,0 0 0,-4 3 0,-3 3 0,-3-3 0,-4 3 0,-33-13 0,57 27 0,-57-27 0,50 26 0,-50-26 0,54 24 0,-54-24 0,53 20 0,-53-20 1,60 20-1,-30-14 0,-30-6 0,57 17 0,-57-17 0,54 17 0,-54-17 0,46 16-1,-46-16 1,34 20 0,-34-20 0,36 20 1,-36-20-1,31 23 0,-31-23 0,30 24 0,-30-24 0,30 23 0,-30-23 0,40 23 0,-40-23 0,46 17 0,-46-17 0,51 20 1,-51-20-1,46 16 0,-46-16 0,37 17 1,-37-17-1,37 20 0,-37-20 0,30 23 0,-30-23 0,30 17 0,-30-17 0,30 13 1,-30-13-1,0 0 0,43 17 0,-43-17 0,30 16 0,-30-16 0,0 0 0,37 30 0,-37-30 0,0 0 0,37 30 0,-37-30 0,0 0 0,0 0 0,33 40 0,-33-40 0,0 0 0,30 37 0,-30-37 0,0 0 0,44 40-1,-44-40 1,30 19 0,-30-19 0,0 0 0,40 20 0,-40-20 0,0 0 0,37 17 0,-37-17 0,0 0 0,0 0 0,33 13 0,-33-13 0,0 0 0,0 0 0,0 0 0,0 0-1,0 0 1,0 0 0,0 0 0,30 20 0,-30-20 0,0 0 1,0 0-1,33 27 0,-33-27 0,31 13 0,-31-13 0,0 0 0,40 20 0,-40-20 0,0 0 0,33 13 0,-33-13 1,0 0-1,0 0 0,0 0 1,0 0-1,0 0 1,0 0 0,0 0 0,0 0 1,0 0-2,0 0-1,0 0-5,0 0-22,0 0-5,0 0 0,0 0-1,-43-49 0</inkml:trace>
          <inkml:trace contextRef="#ctx0" brushRef="#br0" timeOffset="-1798.11">21 49 41,'0'0'18,"0"0"2,-10 30 2,10-30-6,0 0-4,0 0 0,0 0 0,0 0-2,0 0 2,0 0-3,0 0-1,0 0-2,0 0-2,0 0 0,0 0-2,0 0-1,0 0-1,0 0 1,0 0 0,0 0 0,50-17 0,-17 10 0,7-6 1,10 3-1,1-7 1,15 4-1,-6-4 0,7 4-1,0 0 1,0 0-1,0-1 0,6 1 1,1-4-3,2 4 2,1-7-1,-3-3 1,2 6-2,-5-6 2,-1 3-1,-3 0 0,-4 3 1,0 1 0,-9 6 0,9 3 0,-13-3 0,4 7 0,-4 0 0,-3-1 0,-1 1 0,-9 3 0,3-3 0,-10-1 0,-30 4 0,47-3 0,-47 3 0,0 0 1,30-7-1,-30 7 1,0 0-1,0 0 0,0 0 1,0 0-1,0 0 0,0 0 0,0 0 1,37-13-1,-37 13 0,30-10 0,-30 10 0,30-10 0,-30 10 0,0 0-1,0 0 1,30-7 0,-30 7 0,0 0 0,0 0 0,0 0 0,0 0 0,0 0 0,0 0 0,0 0 0,40 0 0,-40 0 0,0 0 0,33-3 0,-33 3 0,0 0 0,0 0 0,0 0 1,0 0-1,0 0 1,0 0 1,0 0-1,0 0 0,0 0 0,0 0 0,0 0 0,0 0-1,0 0 1,0 0-1,0 0 0,0 0 0,0 0 0,0 0 0,0 0 0,0 0-1,0 0 1,0 0 1,0 0-1,0 0 0,0 0 0,0 0 0,0 0 0,0 0 0,0 0 0,0 0-1,0 0 1,0 0 0,0 0 0,0 0 0,0 0 0,0 0 1,0 0-1,0 0 0,0 0 0,0 0-3,0 0-5,0 0-22,0 0-4,-36 33 3,-1-19-2</inkml:trace>
          <inkml:trace contextRef="#ctx0" brushRef="#br0" timeOffset="1663.09">345 49 50,'0'0'24,"0"0"1,0 0 1,0 0-4,0 0-7,0 0-4,0 0-5,0 0-2,0 0-1,0 0-2,0 0 1,0 0 0,0 0 0,33 6 0,-33-6 1,50-16-1,-20 2 1,10 4-1,0-3 0,-3 3-1,0-3 0,3 3-1,-7 3 0,1 1 0,6 2 0,-3 1 0,3 0 0,3-1 0,4 1 0,0-4 0,-4 1 0,4-1 0,-7 0 0,-3 1 0,-4-1 0,-3 4 0,-30 3 0,47-4 0,-47 4 0,43 0 0,-43 0 0,44 4 0,-44-4 0,43-4 0,-43 4 0,47-3 0,-47 3 0,50-7 0,-50 7 0,40-10 0,-40 10 0,43-6 0,-43 6 0,40-4 0,-40 4 0,34-6 0,-34 6 0,33 0 0,-33 0-1,34-7 1,-34 7-1,40-10 1,-40 10 0,46-16 1,-12 6-2,-34 10 2,50-30 1,-50 30-2,50-30 1,-50 30 0,40-27-1,-40 27 0,34-20 0,-34 20 0,30-13 0,-30 13 0,30-7 0,-30 7 0,30-10 0,-30 10 0,0 0 0,40-6 0,-40 6 0,0 0 0,30-7 0,-30 7 0,0 0 0,30-3 0,-30 3 0,0 0 0,30-4 0,-30 4 0,0 0 0,30-6 0,-30 6 0,0 0 0,30-7 0,-30 7 0,0 0 0,0 0 0,30-10 0,-30 10 0,0 0 0,0 0 0,37-10 0,-37 10 0,0 0 0,30-10 0,-30 10 0,0 0 0,0 0 0,33-7 0,-33 7 0,0 0 0,0 0 0,30-10 0,-30 10 0,0 0 0,0 0 0,0 0 1,0 0-1,0 0 0,0 0 0,0 0 1,0 0-1,0 0 1,0 0-1,0 0 0,0 0 1,0 0-1,0 0 0,0 0 0,0 0 1,0 0-1,0 0 1,0 0-2,0 0-2,0 0-8,0 0-18,-33 14-3,3-11 2,-7 0-3</inkml:trace>
          <inkml:trace contextRef="#ctx0" brushRef="#br0" timeOffset="3647.2">288 178 61,'0'0'24,"0"0"-1,0 0 1,0 0-9,0 0-5,0 0-2,0 0-3,0 0-2,0 0 0,0 0-1,0 0 0,0 0 1,0 0-1,33 7 0,-33-7 1,0 0-1,34-7 1,-34 7 0,37-3-2,-37 3 1,36-3-1,-36 3-1,40-4 1,-40 4-1,37 4 0,-37-4 0,33 3 0,-33-3 0,34 7 0,-34-7 0,30 10 0,-30-10 0,30 13 0,-30-13 0,0 0 0,40 16 0,-40-16 0,30 14 0,-30-14 0,30 16 0,-30-16 0,30 20 0,-30-20 0,30 14 0,-30-14 0,0 0 0,44 23 0,-44-23 0,30 13 0,-30-13 0,0 0 0,43 17 0,-43-17 0,34 10 0,-34-10 0,30 13 0,-30-13 0,33 13 0,-33-13 1,30 10-1,-30-10 0,0 0 0,40 24 0,-40-24 0,0 0 0,40 16 0,-40-16 0,0 0 0,30 20 0,-30-20 0,0 0 0,34 20 0,-34-20 0,0 0 0,0 0 0,36 27 0,-36-27 0,0 0 0,0 0 0,30 30 0,-30-30 0,0 0 1,0 0-1,27 30 0,-27-30 0,0 0 0,0 0 1,0 0-1,30 20 0,-30-20 1,0 0-1,0 0 0,30 29 0,-30-29 1,0 0-1,0 0 0,37 34 0,-37-34 0,0 0 0,30 23 0,-30-23 0,0 0 0,40 33 1,-40-33-1,0 0 0,44 37 0,-44-37 0,0 0 0,40 36 0,-40-36 0,30 27 0,-30-27 0,0 0 0,30 30 0,-30-30 0,0 0 0,33 23 0,-33-23 0,0 0 0,30 20 0,-30-20 0,0 0 0,0 0 0,0 0 0,30 33 0,-30-33 0,0 0 0,0 0 0,30 27 0,-30-27 0,0 0 0,30 20 0,-30-20 0,0 0 0,40 23 0,-40-23 0,0 0 0,37 23 0,-37-23 0,0 0 1,37 20-1,-37-20 0,0 0 0,33 17 0,-33-17 0,0 0 0,34 20 0,-34-20 0,0 0 0,30 13 0,-30-13 0,0 0 0,0 0 0,0 0 0,33 23 0,-33-23 0,0 0 0,0 0 0,0 0 0,0 0 0,0 0 0,34 20 0,-34-20 0,0 0 0,0 0 0,0 0 0,33 14 0,-33-14 0,0 0 0,0 0-1,0 0 1,0 0 0,0 0 0,0 0 0,0 0 0,0 0 0,0 0 0,0 0 0,0 0 0,0 0 1,0 0-1,0 0 1,0 0-1,0 0 2,0 0-1,0 0 0,0 0 1,0 0-1,0 0-3,0 0-6,0 0-22,0 0-1,0 0 0,0 0-2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2907C2C-6322-4A92-8094-DED616E3B6C3}" type="datetimeFigureOut">
              <a:rPr lang="en-US"/>
              <a:pPr>
                <a:defRPr/>
              </a:pPr>
              <a:t>10/28/2026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2950"/>
            <a:ext cx="4956175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1700"/>
            <a:ext cx="5435600" cy="44624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1813"/>
            <a:ext cx="2944813" cy="49530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100" y="9421813"/>
            <a:ext cx="2944813" cy="49530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C728D40-7983-4B9B-9095-6B0CAC95EC0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636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9288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00163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49450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00325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51606" algn="l" defTabSz="1300643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01928" algn="l" defTabSz="1300643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552249" algn="l" defTabSz="1300643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02570" algn="l" defTabSz="1300643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GB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GB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GB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GB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//I will show you fife video clips that explain our example application and after each of them I will emphasize, wow the scenario illustrates our notion of proxemics for </a:t>
            </a:r>
            <a:r>
              <a:rPr lang="en-US" baseline="0" dirty="0" err="1"/>
              <a:t>ubicomp</a:t>
            </a:r>
            <a:r>
              <a:rPr lang="en-US" baseline="0" dirty="0"/>
              <a:t> environments.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/*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I’ll now walk you through an example application that we build.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It’s basically a media player for your living room that lets you browse and play your video selection.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But it has fine grained knowledge about spatial relationships between people, devices and objects.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and it Illustrates how we can use those </a:t>
            </a:r>
            <a:r>
              <a:rPr lang="en-US" baseline="0" dirty="0" err="1"/>
              <a:t>Proxemic</a:t>
            </a:r>
            <a:r>
              <a:rPr lang="en-US" baseline="0" dirty="0"/>
              <a:t> Dimensions, that </a:t>
            </a:r>
            <a:r>
              <a:rPr lang="en-US" baseline="0" dirty="0" err="1"/>
              <a:t>Nic</a:t>
            </a:r>
            <a:r>
              <a:rPr lang="en-US" baseline="0" dirty="0"/>
              <a:t> just talked about, to facilitate interaction.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Tx/>
              <a:buNone/>
            </a:pPr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Tx/>
              <a:buNone/>
            </a:pPr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baseline="0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GB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GB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44</a:t>
            </a:fld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eaLnBrk="1" hangingPunct="1">
              <a:buFontTx/>
              <a:buNone/>
            </a:pPr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baseline="0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GB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n-GB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baseline="0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en-GB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en-GB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55</a:t>
            </a:fld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56</a:t>
            </a:fld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57</a:t>
            </a:fld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58</a:t>
            </a:fld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59</a:t>
            </a:fld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60</a:t>
            </a:fld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61</a:t>
            </a:fld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baseline="0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E0681E4-0EC8-43F6-8C25-5523B5C49481}" type="slidenum">
              <a:rPr lang="en-US" smtClean="0"/>
              <a:pPr eaLnBrk="1" hangingPunct="1"/>
              <a:t>62</a:t>
            </a:fld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en-GB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64</a:t>
            </a:fld>
            <a:endParaRPr lang="en-GB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9D2B-D7D0-44B6-BFD0-1687435BF788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9D2B-D7D0-44B6-BFD0-1687435BF788}" type="slidenum">
              <a:rPr lang="en-US" smtClean="0"/>
              <a:pPr/>
              <a:t>66</a:t>
            </a:fld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9D2B-D7D0-44B6-BFD0-1687435BF788}" type="slidenum">
              <a:rPr lang="en-US" smtClean="0"/>
              <a:pPr/>
              <a:t>67</a:t>
            </a:fld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6882FA-8D40-4699-90F1-7615CF04299F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68</a:t>
            </a:fld>
            <a:endParaRPr lang="en-GB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728D40-7983-4B9B-9095-6B0CAC95EC0A}" type="slidenum">
              <a:rPr lang="en-GB" smtClean="0"/>
              <a:pPr>
                <a:defRPr/>
              </a:pPr>
              <a:t>69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457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873A-5A3B-43D3-B96E-42D64CD831CD}" type="datetimeFigureOut">
              <a:rPr lang="en-US"/>
              <a:pPr>
                <a:defRPr/>
              </a:pPr>
              <a:t>10/28/2026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DCF5E-82A9-42A6-98B9-C03415316D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240" y="2276581"/>
            <a:ext cx="5201920" cy="6439021"/>
          </a:xfrm>
          <a:prstGeom prst="rect">
            <a:avLst/>
          </a:prstGeom>
        </p:spPr>
        <p:txBody>
          <a:bodyPr/>
          <a:lstStyle>
            <a:lvl1pPr>
              <a:buFont typeface="Wingdings" pitchFamily="2" charset="2"/>
              <a:buChar char="§"/>
              <a:defRPr>
                <a:latin typeface="Frutiger LT 45 Light" pitchFamily="34" charset="0"/>
              </a:defRPr>
            </a:lvl1pPr>
            <a:lvl2pPr>
              <a:buFont typeface="Wingdings" pitchFamily="2" charset="2"/>
              <a:buChar char="§"/>
              <a:defRPr>
                <a:latin typeface="Frutiger LT 45 Light" pitchFamily="34" charset="0"/>
              </a:defRPr>
            </a:lvl2pPr>
            <a:lvl3pPr>
              <a:buFont typeface="Wingdings" pitchFamily="2" charset="2"/>
              <a:buChar char="§"/>
              <a:defRPr>
                <a:latin typeface="Frutiger LT 45 Light" pitchFamily="34" charset="0"/>
              </a:defRPr>
            </a:lvl3pPr>
            <a:lvl4pPr>
              <a:buFont typeface="Wingdings" pitchFamily="2" charset="2"/>
              <a:buChar char="§"/>
              <a:defRPr>
                <a:latin typeface="Frutiger LT 45 Light" pitchFamily="34" charset="0"/>
              </a:defRPr>
            </a:lvl4pPr>
            <a:lvl5pPr>
              <a:buFont typeface="Wingdings" pitchFamily="2" charset="2"/>
              <a:buChar char="§"/>
              <a:defRPr>
                <a:latin typeface="Frutiger LT 45 Light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0875" y="390525"/>
            <a:ext cx="1170305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0064" tIns="65032" rIns="130064" bIns="6503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0875" y="2276475"/>
            <a:ext cx="11703050" cy="64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0064" tIns="65032" rIns="130064" bIns="650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875" y="9042400"/>
            <a:ext cx="3033713" cy="520700"/>
          </a:xfrm>
          <a:prstGeom prst="rect">
            <a:avLst/>
          </a:prstGeom>
        </p:spPr>
        <p:txBody>
          <a:bodyPr vert="horz" lIns="130064" tIns="65032" rIns="130064" bIns="65032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28AAE4-DACE-4497-B477-406FE7847E17}" type="datetimeFigureOut">
              <a:rPr lang="en-US"/>
              <a:pPr>
                <a:defRPr/>
              </a:pPr>
              <a:t>10/28/2026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3413" y="9042400"/>
            <a:ext cx="4117975" cy="520700"/>
          </a:xfrm>
          <a:prstGeom prst="rect">
            <a:avLst/>
          </a:prstGeom>
        </p:spPr>
        <p:txBody>
          <a:bodyPr vert="horz" lIns="130064" tIns="65032" rIns="130064" bIns="65032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0213" y="9042400"/>
            <a:ext cx="3033712" cy="520700"/>
          </a:xfrm>
          <a:prstGeom prst="rect">
            <a:avLst/>
          </a:prstGeom>
        </p:spPr>
        <p:txBody>
          <a:bodyPr vert="horz" lIns="130064" tIns="65032" rIns="130064" bIns="65032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B0DFFB-A252-4741-B82E-BB3795972B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63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300">
          <a:solidFill>
            <a:schemeClr val="bg1"/>
          </a:solidFill>
          <a:latin typeface="Calibri" pitchFamily="34" charset="0"/>
        </a:defRPr>
      </a:lvl5pPr>
      <a:lvl6pPr marL="650321" algn="ctr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6pPr>
      <a:lvl7pPr marL="1300643" algn="ctr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7pPr>
      <a:lvl8pPr marL="1950964" algn="ctr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8pPr>
      <a:lvl9pPr marL="2601285" algn="ctr" rtl="0" fontAlgn="base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9pPr>
    </p:titleStyle>
    <p:bodyStyle>
      <a:lvl1pPr marL="487363" indent="-4873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600" kern="1200">
          <a:solidFill>
            <a:schemeClr val="bg1"/>
          </a:solidFill>
          <a:latin typeface="+mn-lt"/>
          <a:ea typeface="+mn-ea"/>
          <a:cs typeface="+mn-cs"/>
        </a:defRPr>
      </a:lvl1pPr>
      <a:lvl2pPr marL="1055688" indent="-4064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4000" kern="1200">
          <a:solidFill>
            <a:schemeClr val="bg1"/>
          </a:solidFill>
          <a:latin typeface="+mn-lt"/>
          <a:ea typeface="+mn-ea"/>
          <a:cs typeface="+mn-cs"/>
        </a:defRPr>
      </a:lvl2pPr>
      <a:lvl3pPr marL="1625600" indent="-3238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bg1"/>
          </a:solidFill>
          <a:latin typeface="+mn-lt"/>
          <a:ea typeface="+mn-ea"/>
          <a:cs typeface="+mn-cs"/>
        </a:defRPr>
      </a:lvl3pPr>
      <a:lvl4pPr marL="2274888" indent="-3238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4pPr>
      <a:lvl5pPr marL="2925763" indent="-3238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800" kern="1200">
          <a:solidFill>
            <a:schemeClr val="bg1"/>
          </a:solidFill>
          <a:latin typeface="+mn-lt"/>
          <a:ea typeface="+mn-ea"/>
          <a:cs typeface="+mn-cs"/>
        </a:defRPr>
      </a:lvl5pPr>
      <a:lvl6pPr marL="3576767" indent="-325161" algn="l" defTabSz="130064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7088" indent="-325161" algn="l" defTabSz="130064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7410" indent="-325161" algn="l" defTabSz="130064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7731" indent="-325161" algn="l" defTabSz="130064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321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643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964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1285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1606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1928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2249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2570" algn="l" defTabSz="130064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3" Type="http://schemas.openxmlformats.org/officeDocument/2006/relationships/image" Target="../media/image4.jpe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.xml"/><Relationship Id="rId11" Type="http://schemas.openxmlformats.org/officeDocument/2006/relationships/image" Target="../media/image7.emf"/><Relationship Id="rId5" Type="http://schemas.openxmlformats.org/officeDocument/2006/relationships/image" Target="../media/image5.emf"/><Relationship Id="rId10" Type="http://schemas.openxmlformats.org/officeDocument/2006/relationships/customXml" Target="../ink/ink4.xml"/><Relationship Id="rId4" Type="http://schemas.openxmlformats.org/officeDocument/2006/relationships/customXml" Target="../ink/ink1.xml"/><Relationship Id="rId9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customXml" Target="../ink/ink6.xml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5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5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5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5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4.png"/><Relationship Id="rId4" Type="http://schemas.openxmlformats.org/officeDocument/2006/relationships/image" Target="../media/image3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4.png"/><Relationship Id="rId4" Type="http://schemas.openxmlformats.org/officeDocument/2006/relationships/image" Target="../media/image32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6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6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Nic\Documents\My Dropbox\Photos\Research\Proxemics\Approach-to-display-gray-backgrou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3271153" cy="975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Rectangle 15"/>
          <p:cNvSpPr>
            <a:spLocks/>
          </p:cNvSpPr>
          <p:nvPr/>
        </p:nvSpPr>
        <p:spPr bwMode="auto">
          <a:xfrm>
            <a:off x="0" y="3870275"/>
            <a:ext cx="6214368" cy="27029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lIns="108379" tIns="108379" rIns="190587" bIns="108379" anchor="b"/>
          <a:lstStyle/>
          <a:p>
            <a:pPr marL="80963">
              <a:spcBef>
                <a:spcPts val="3275"/>
              </a:spcBef>
            </a:pPr>
            <a:r>
              <a:rPr lang="en-US" sz="7200" dirty="0">
                <a:solidFill>
                  <a:srgbClr val="FFFFFF"/>
                </a:solidFill>
                <a:latin typeface="Engel Medium" pitchFamily="34" charset="0"/>
                <a:sym typeface="Goudita Sans SF"/>
              </a:rPr>
              <a:t>PROXEMIC INTERACTION</a:t>
            </a:r>
            <a:endParaRPr lang="en-US" sz="6000" dirty="0">
              <a:solidFill>
                <a:srgbClr val="FFFFFF"/>
              </a:solidFill>
              <a:latin typeface="Engel Medium" pitchFamily="34" charset="0"/>
              <a:sym typeface="Goudita Sans SF"/>
            </a:endParaRPr>
          </a:p>
        </p:txBody>
      </p:sp>
      <p:sp>
        <p:nvSpPr>
          <p:cNvPr id="3081" name="Rectangle 17"/>
          <p:cNvSpPr>
            <a:spLocks noChangeArrowheads="1"/>
          </p:cNvSpPr>
          <p:nvPr/>
        </p:nvSpPr>
        <p:spPr bwMode="auto">
          <a:xfrm>
            <a:off x="-21929" y="7686699"/>
            <a:ext cx="6236297" cy="1800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 lIns="216000" anchor="ctr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Till Ballendat  </a:t>
            </a:r>
            <a:r>
              <a:rPr lang="en-US" sz="24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(LMU Munich) </a:t>
            </a:r>
          </a:p>
          <a:p>
            <a:r>
              <a:rPr lang="en-US" sz="3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Nicolai Marquardt  </a:t>
            </a:r>
            <a:r>
              <a:rPr lang="en-US" sz="24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(University of Calgary)</a:t>
            </a:r>
          </a:p>
          <a:p>
            <a:r>
              <a:rPr lang="en-US" sz="3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Saul Greenberg  </a:t>
            </a:r>
            <a:r>
              <a:rPr lang="en-US" sz="24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(University of Calgary)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324352" y="260126"/>
            <a:ext cx="2708275" cy="1084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2" name="Picture 12" descr="Z:\iLab Logo\ilab_logo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83" y="368552"/>
            <a:ext cx="668041" cy="883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5" descr="C:\Documents and Settings\Nic\My Documents\My Dropbox\PhD\iLab Logo\university-logo-bw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00" y="418159"/>
            <a:ext cx="1737810" cy="74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6573271"/>
            <a:ext cx="11686976" cy="897404"/>
          </a:xfrm>
          <a:prstGeom prst="rect">
            <a:avLst/>
          </a:prstGeom>
          <a:solidFill>
            <a:schemeClr val="tx1"/>
          </a:solidFill>
        </p:spPr>
        <p:txBody>
          <a:bodyPr wrap="square" anchor="ctr">
            <a:noAutofit/>
          </a:bodyPr>
          <a:lstStyle/>
          <a:p>
            <a:pPr marL="80963">
              <a:spcBef>
                <a:spcPts val="3275"/>
              </a:spcBef>
            </a:pPr>
            <a:r>
              <a:rPr lang="en-US" sz="36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Designing for a Proximity and Orientation-Aware Environment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 bwMode="auto">
          <a:xfrm>
            <a:off x="306195" y="2574131"/>
            <a:ext cx="12388893" cy="547260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 algn="ctr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Considering fine-grained </a:t>
            </a:r>
            <a:b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  <a:t>proxemic relationships </a:t>
            </a: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to </a:t>
            </a:r>
            <a:b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  <a:t>mediate seamless interactions </a:t>
            </a:r>
            <a:b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with digital surfaces and devices.</a:t>
            </a:r>
          </a:p>
        </p:txBody>
      </p:sp>
    </p:spTree>
    <p:extLst>
      <p:ext uri="{BB962C8B-B14F-4D97-AF65-F5344CB8AC3E}">
        <p14:creationId xmlns:p14="http://schemas.microsoft.com/office/powerpoint/2010/main" val="159550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306195" y="2574131"/>
            <a:ext cx="12388893" cy="547260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 algn="ctr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Considering knowledge of </a:t>
            </a:r>
            <a:b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  <a:t>proxemic relationships </a:t>
            </a: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to </a:t>
            </a:r>
            <a:b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  <a:t>mediate seamless interactions </a:t>
            </a:r>
            <a:b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with digital devices.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566019"/>
            <a:ext cx="11758984" cy="23042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29970" y="4950395"/>
            <a:ext cx="12665117" cy="23042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10174808" y="3366219"/>
            <a:ext cx="2024608" cy="23042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9238703" y="-162173"/>
            <a:ext cx="3456384" cy="5472608"/>
          </a:xfrm>
          <a:prstGeom prst="rect">
            <a:avLst/>
          </a:prstGeom>
          <a:noFill/>
          <a:ln>
            <a:noFill/>
          </a:ln>
        </p:spPr>
        <p:txBody>
          <a:bodyPr lIns="108379" tIns="108379" rIns="190587" bIns="108379"/>
          <a:lstStyle/>
          <a:p>
            <a:pPr marL="80963" algn="r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34400" dirty="0">
                <a:solidFill>
                  <a:schemeClr val="bg1"/>
                </a:solidFill>
                <a:latin typeface="Engel Bold" pitchFamily="34" charset="0"/>
                <a:sym typeface="Goudita Sans Light SF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9653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934169"/>
            <a:ext cx="13004800" cy="68226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52"/>
          <p:cNvSpPr>
            <a:spLocks/>
          </p:cNvSpPr>
          <p:nvPr/>
        </p:nvSpPr>
        <p:spPr bwMode="auto">
          <a:xfrm>
            <a:off x="3190032" y="1337709"/>
            <a:ext cx="5040560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A little story…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6" name="Rectangle 52"/>
          <p:cNvSpPr>
            <a:spLocks/>
          </p:cNvSpPr>
          <p:nvPr/>
        </p:nvSpPr>
        <p:spPr bwMode="auto">
          <a:xfrm>
            <a:off x="-12717" y="407988"/>
            <a:ext cx="10630419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Proxemics?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2050" name="Picture 2" descr="C:\Users\Nic\Documents\My Dropbox\07. Presentations\01. Conferences\Tabletop 2010 - Proxemics\bill-buxton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3136" r="17279"/>
          <a:stretch/>
        </p:blipFill>
        <p:spPr bwMode="auto">
          <a:xfrm>
            <a:off x="9742760" y="6314441"/>
            <a:ext cx="2321745" cy="344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23" name="Group 2122"/>
          <p:cNvGrpSpPr/>
          <p:nvPr/>
        </p:nvGrpSpPr>
        <p:grpSpPr>
          <a:xfrm>
            <a:off x="7568742" y="4081550"/>
            <a:ext cx="2449063" cy="2687555"/>
            <a:chOff x="4053337" y="4567096"/>
            <a:chExt cx="2449063" cy="2687555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2082" name="Ink 2081"/>
                <p14:cNvContentPartPr/>
                <p14:nvPr/>
              </p14:nvContentPartPr>
              <p14:xfrm flipH="1">
                <a:off x="5723180" y="6992931"/>
                <a:ext cx="739080" cy="261720"/>
              </p14:xfrm>
            </p:contentPart>
          </mc:Choice>
          <mc:Fallback xmlns="">
            <p:pic>
              <p:nvPicPr>
                <p:cNvPr id="2082" name="Ink 2081"/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 flipH="1">
                  <a:off x="5706260" y="6976011"/>
                  <a:ext cx="798120" cy="32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2083" name="Ink 2082"/>
                <p14:cNvContentPartPr/>
                <p14:nvPr/>
              </p14:nvContentPartPr>
              <p14:xfrm flipH="1">
                <a:off x="6000560" y="6714291"/>
                <a:ext cx="501840" cy="540360"/>
              </p14:xfrm>
            </p:contentPart>
          </mc:Choice>
          <mc:Fallback xmlns="">
            <p:pic>
              <p:nvPicPr>
                <p:cNvPr id="2083" name="Ink 2082"/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 flipH="1">
                  <a:off x="5973560" y="6695571"/>
                  <a:ext cx="571680" cy="60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2109" name="Ink 2108"/>
                <p14:cNvContentPartPr/>
                <p14:nvPr/>
              </p14:nvContentPartPr>
              <p14:xfrm>
                <a:off x="4053337" y="4567096"/>
                <a:ext cx="1658520" cy="792720"/>
              </p14:xfrm>
            </p:contentPart>
          </mc:Choice>
          <mc:Fallback xmlns="">
            <p:pic>
              <p:nvPicPr>
                <p:cNvPr id="2109" name="Ink 2108"/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4053337" y="4567096"/>
                  <a:ext cx="1658520" cy="79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122" name="Ink 2121"/>
                <p14:cNvContentPartPr/>
                <p14:nvPr/>
              </p14:nvContentPartPr>
              <p14:xfrm flipH="1">
                <a:off x="4943960" y="5425328"/>
                <a:ext cx="1558440" cy="1763280"/>
              </p14:xfrm>
            </p:contentPart>
          </mc:Choice>
          <mc:Fallback xmlns="">
            <p:pic>
              <p:nvPicPr>
                <p:cNvPr id="2122" name="Ink 2121"/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 flipH="1">
                  <a:off x="4904000" y="5385368"/>
                  <a:ext cx="1625040" cy="18306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1" name="Rectangle 52"/>
          <p:cNvSpPr>
            <a:spLocks/>
          </p:cNvSpPr>
          <p:nvPr/>
        </p:nvSpPr>
        <p:spPr bwMode="auto">
          <a:xfrm>
            <a:off x="7654528" y="1337708"/>
            <a:ext cx="5040560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from ITS 2009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85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42" presetClass="path" presetSubtype="0" ac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775E-6 2.81067E-6 L -0.53243 0.22251 " pathEditMode="relative" rAng="0" ptsTypes="AA">
                                      <p:cBhvr>
                                        <p:cTn id="34" dur="2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21" y="11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roup 80"/>
          <p:cNvGrpSpPr/>
          <p:nvPr/>
        </p:nvGrpSpPr>
        <p:grpSpPr>
          <a:xfrm>
            <a:off x="-12716" y="407988"/>
            <a:ext cx="16610788" cy="3886998"/>
            <a:chOff x="-12716" y="407988"/>
            <a:chExt cx="16610788" cy="3886998"/>
          </a:xfrm>
        </p:grpSpPr>
        <p:grpSp>
          <p:nvGrpSpPr>
            <p:cNvPr id="80" name="Group 79"/>
            <p:cNvGrpSpPr/>
            <p:nvPr/>
          </p:nvGrpSpPr>
          <p:grpSpPr>
            <a:xfrm>
              <a:off x="-12716" y="407988"/>
              <a:ext cx="16610788" cy="3886998"/>
              <a:chOff x="-12716" y="407988"/>
              <a:chExt cx="16610788" cy="3886998"/>
            </a:xfrm>
          </p:grpSpPr>
          <p:sp>
            <p:nvSpPr>
              <p:cNvPr id="4" name="Rectangle 52"/>
              <p:cNvSpPr>
                <a:spLocks/>
              </p:cNvSpPr>
              <p:nvPr/>
            </p:nvSpPr>
            <p:spPr bwMode="auto">
              <a:xfrm>
                <a:off x="-12716" y="407988"/>
                <a:ext cx="10630419" cy="97294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57799" bIns="0" anchor="ctr"/>
              <a:lstStyle/>
              <a:p>
                <a:pPr marL="365125"/>
                <a:r>
                  <a:rPr lang="en-US" sz="6000" dirty="0">
                    <a:solidFill>
                      <a:srgbClr val="FFFFFF"/>
                    </a:solidFill>
                    <a:latin typeface="Engel Light" pitchFamily="34" charset="0"/>
                    <a:sym typeface="Goudita Sans SF" charset="0"/>
                  </a:rPr>
                  <a:t>Hall`s Proxemic Theory</a:t>
                </a:r>
                <a:endParaRPr lang="en-US" sz="4000" dirty="0">
                  <a:solidFill>
                    <a:srgbClr val="FFFFFF"/>
                  </a:solidFill>
                  <a:latin typeface="Engel Light" pitchFamily="34" charset="0"/>
                  <a:sym typeface="Goudita Sans SF" charset="0"/>
                </a:endParaRPr>
              </a:p>
            </p:txBody>
          </p:sp>
          <p:sp>
            <p:nvSpPr>
              <p:cNvPr id="11" name="Rectangle 52"/>
              <p:cNvSpPr>
                <a:spLocks/>
              </p:cNvSpPr>
              <p:nvPr/>
            </p:nvSpPr>
            <p:spPr bwMode="auto">
              <a:xfrm>
                <a:off x="885776" y="1416538"/>
                <a:ext cx="10630419" cy="653537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57799" bIns="0" anchor="ctr"/>
              <a:lstStyle/>
              <a:p>
                <a:pPr marL="365125"/>
                <a:r>
                  <a:rPr lang="en-US" sz="4400" dirty="0">
                    <a:solidFill>
                      <a:srgbClr val="FFFFFF"/>
                    </a:solidFill>
                    <a:latin typeface="Engel Light" pitchFamily="34" charset="0"/>
                    <a:sym typeface="Goudita Sans SF" charset="0"/>
                  </a:rPr>
                  <a:t>Correlates physical to social distance</a:t>
                </a:r>
                <a:endParaRPr lang="en-US" sz="2800" dirty="0">
                  <a:solidFill>
                    <a:srgbClr val="FFFFFF"/>
                  </a:solidFill>
                  <a:latin typeface="Engel Light" pitchFamily="34" charset="0"/>
                  <a:sym typeface="Goudita Sans SF" charset="0"/>
                </a:endParaRPr>
              </a:p>
            </p:txBody>
          </p:sp>
          <mc:AlternateContent xmlns:mc="http://schemas.openxmlformats.org/markup-compatibility/2006" xmlns:p14="http://schemas.microsoft.com/office/powerpoint/2010/main">
            <mc:Choice Requires="p14">
              <p:contentPart p14:bwMode="auto" r:id="rId3">
                <p14:nvContentPartPr>
                  <p14:cNvPr id="74" name="Ink 73"/>
                  <p14:cNvContentPartPr/>
                  <p14:nvPr/>
                </p14:nvContentPartPr>
                <p14:xfrm>
                  <a:off x="14711312" y="1743306"/>
                  <a:ext cx="1886760" cy="2551680"/>
                </p14:xfrm>
              </p:contentPart>
            </mc:Choice>
            <mc:Fallback xmlns="">
              <p:pic>
                <p:nvPicPr>
                  <p:cNvPr id="74" name="Ink 73"/>
                  <p:cNvPicPr/>
                  <p:nvPr/>
                </p:nvPicPr>
                <p:blipFill>
                  <a:blip r:embed="rId4"/>
                  <a:stretch>
                    <a:fillRect/>
                  </a:stretch>
                </p:blipFill>
                <p:spPr>
                  <a:xfrm>
                    <a:off x="14711312" y="1743306"/>
                    <a:ext cx="1886760" cy="255168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79" name="Ink 78"/>
                <p14:cNvContentPartPr/>
                <p14:nvPr/>
              </p14:nvContentPartPr>
              <p14:xfrm>
                <a:off x="14274632" y="1526115"/>
                <a:ext cx="873360" cy="543960"/>
              </p14:xfrm>
            </p:contentPart>
          </mc:Choice>
          <mc:Fallback xmlns="">
            <p:pic>
              <p:nvPicPr>
                <p:cNvPr id="79" name="Ink 78"/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4274632" y="1526115"/>
                  <a:ext cx="873360" cy="5439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12809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0630419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Hall`s Proxemic Theory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11" name="Rectangle 52"/>
          <p:cNvSpPr>
            <a:spLocks/>
          </p:cNvSpPr>
          <p:nvPr/>
        </p:nvSpPr>
        <p:spPr bwMode="auto">
          <a:xfrm>
            <a:off x="885776" y="1416538"/>
            <a:ext cx="10630419" cy="65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44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Correlates physical to social distance</a:t>
            </a:r>
            <a:endParaRPr lang="en-US" sz="2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4" t="1246" r="6348" b="31052"/>
          <a:stretch/>
        </p:blipFill>
        <p:spPr bwMode="auto">
          <a:xfrm>
            <a:off x="-12716" y="3582243"/>
            <a:ext cx="5721586" cy="6188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66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934169"/>
            <a:ext cx="13004800" cy="68226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0630419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Hall`s Proxemic Theory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52"/>
          <p:cNvSpPr>
            <a:spLocks/>
          </p:cNvSpPr>
          <p:nvPr/>
        </p:nvSpPr>
        <p:spPr bwMode="auto">
          <a:xfrm>
            <a:off x="885776" y="1416538"/>
            <a:ext cx="10630419" cy="65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44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Correlates physical to social distance</a:t>
            </a:r>
            <a:endParaRPr lang="en-US" sz="2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94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934169"/>
            <a:ext cx="13004800" cy="68226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0630419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Hall`s Proxemic Theory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2"/>
          <p:cNvSpPr>
            <a:spLocks/>
          </p:cNvSpPr>
          <p:nvPr/>
        </p:nvSpPr>
        <p:spPr bwMode="auto">
          <a:xfrm>
            <a:off x="885776" y="1416538"/>
            <a:ext cx="10630419" cy="65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44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Correlates physical to social distance</a:t>
            </a:r>
            <a:endParaRPr lang="en-US" sz="2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72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934169"/>
            <a:ext cx="13004800" cy="68226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0630419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Hall`s Proxemic Theory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2"/>
          <p:cNvSpPr>
            <a:spLocks/>
          </p:cNvSpPr>
          <p:nvPr/>
        </p:nvSpPr>
        <p:spPr bwMode="auto">
          <a:xfrm>
            <a:off x="885776" y="1416538"/>
            <a:ext cx="10630419" cy="65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44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Correlates physical to social distance</a:t>
            </a:r>
            <a:endParaRPr lang="en-US" sz="2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72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934169"/>
            <a:ext cx="13004800" cy="68226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0630419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Hall`s Proxemic Theory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2"/>
          <p:cNvSpPr>
            <a:spLocks/>
          </p:cNvSpPr>
          <p:nvPr/>
        </p:nvSpPr>
        <p:spPr bwMode="auto">
          <a:xfrm>
            <a:off x="885776" y="1416538"/>
            <a:ext cx="10630419" cy="6535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44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Correlates physical to social distance</a:t>
            </a:r>
            <a:endParaRPr lang="en-US" sz="2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72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934169"/>
            <a:ext cx="13004800" cy="68226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25041" y="375311"/>
            <a:ext cx="10630419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Hall`s Proxemic Theory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08" y="4086299"/>
            <a:ext cx="1097280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4" t="328" r="30812" b="-1"/>
          <a:stretch/>
        </p:blipFill>
        <p:spPr bwMode="auto">
          <a:xfrm>
            <a:off x="10174808" y="1726766"/>
            <a:ext cx="1728192" cy="2414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5302493" y="1726766"/>
            <a:ext cx="2496051" cy="2414806"/>
            <a:chOff x="5302493" y="1726766"/>
            <a:chExt cx="2496051" cy="2414806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004" t="328" r="30812" b="-1"/>
            <a:stretch/>
          </p:blipFill>
          <p:spPr bwMode="auto">
            <a:xfrm>
              <a:off x="5782320" y="1726766"/>
              <a:ext cx="1728192" cy="24148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3" name="Straight Connector 2"/>
            <p:cNvCxnSpPr/>
            <p:nvPr/>
          </p:nvCxnSpPr>
          <p:spPr>
            <a:xfrm>
              <a:off x="5302493" y="1998067"/>
              <a:ext cx="2496051" cy="172819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V="1">
              <a:off x="5302493" y="1998067"/>
              <a:ext cx="2496051" cy="170783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7744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2"/>
          <p:cNvSpPr>
            <a:spLocks/>
          </p:cNvSpPr>
          <p:nvPr/>
        </p:nvSpPr>
        <p:spPr bwMode="auto">
          <a:xfrm>
            <a:off x="-12717" y="4086299"/>
            <a:ext cx="10630419" cy="166208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13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Proxemics</a:t>
            </a:r>
            <a:endParaRPr lang="en-US" sz="8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96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0" y="6030515"/>
            <a:ext cx="12025336" cy="187220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96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Ubiquitous Computing</a:t>
            </a:r>
            <a:endParaRPr lang="en-US" sz="66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81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ic\Documents\Cropper Captures\CropperCapture[39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693755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ic\Documents\Cropper Captures\CropperCapture[39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984" y="2587842"/>
            <a:ext cx="10246816" cy="716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Nic\Documents\Cropper Captures\CropperCapture[40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845111" y="7097514"/>
            <a:ext cx="1853849" cy="8902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27432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36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Engel Medium" pitchFamily="34" charset="0"/>
              </a:rPr>
              <a:t>People</a:t>
            </a:r>
            <a:endParaRPr kumimoji="0" lang="en-US" sz="8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Engel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122568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ic\Documents\Cropper Captures\CropperCapture[39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984" y="2587842"/>
            <a:ext cx="10246816" cy="716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Nic\Documents\Cropper Captures\CropperCapture[40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984" y="2587842"/>
            <a:ext cx="10246816" cy="716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Nic\Documents\Cropper Captures\CropperCapture[4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3004800" cy="975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845111" y="7097514"/>
            <a:ext cx="1853849" cy="890237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27432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36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Engel Medium" pitchFamily="34" charset="0"/>
              </a:rPr>
              <a:t>People</a:t>
            </a:r>
            <a:endParaRPr kumimoji="0" lang="en-US" sz="8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Engel Medium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682423" y="5568054"/>
            <a:ext cx="4086060" cy="1208507"/>
          </a:xfrm>
          <a:prstGeom prst="rect">
            <a:avLst/>
          </a:prstGeom>
          <a:solidFill>
            <a:srgbClr val="70AC2E"/>
          </a:solidFill>
          <a:ln>
            <a:noFill/>
          </a:ln>
        </p:spPr>
        <p:txBody>
          <a:bodyPr vert="horz" wrap="square" lIns="0" tIns="27432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36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Engel Medium" pitchFamily="34" charset="0"/>
              </a:rPr>
              <a:t>Portable personal devices</a:t>
            </a:r>
            <a:endParaRPr kumimoji="0" lang="en-US" sz="8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Engel Medium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0678864" y="3484123"/>
            <a:ext cx="2157259" cy="1466272"/>
          </a:xfrm>
          <a:prstGeom prst="rect">
            <a:avLst/>
          </a:prstGeom>
          <a:solidFill>
            <a:srgbClr val="70AC2E"/>
          </a:solidFill>
          <a:ln>
            <a:noFill/>
          </a:ln>
        </p:spPr>
        <p:txBody>
          <a:bodyPr vert="horz" wrap="square" lIns="0" tIns="27432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3600" dirty="0">
                <a:solidFill>
                  <a:srgbClr val="FFFFFF"/>
                </a:solidFill>
                <a:latin typeface="Engel Medium" pitchFamily="34" charset="0"/>
              </a:rPr>
              <a:t>D</a:t>
            </a:r>
            <a:r>
              <a:rPr kumimoji="0" lang="en-US" sz="360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Engel Medium" pitchFamily="34" charset="0"/>
              </a:rPr>
              <a:t>igital surfaces</a:t>
            </a:r>
            <a:endParaRPr kumimoji="0" lang="en-US" sz="8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Engel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734764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306195" y="2790155"/>
            <a:ext cx="12388893" cy="5184576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 algn="ctr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7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Technology that </a:t>
            </a:r>
            <a:br>
              <a:rPr lang="en-US" sz="7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</a:br>
            <a:r>
              <a:rPr lang="en-US" sz="7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understands and responds to people`s use of proxemics</a:t>
            </a:r>
          </a:p>
        </p:txBody>
      </p:sp>
    </p:spTree>
    <p:extLst>
      <p:ext uri="{BB962C8B-B14F-4D97-AF65-F5344CB8AC3E}">
        <p14:creationId xmlns:p14="http://schemas.microsoft.com/office/powerpoint/2010/main" val="286095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0" y="5775258"/>
            <a:ext cx="7798544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115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Research</a:t>
            </a:r>
            <a:endParaRPr lang="en-US" sz="72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15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0" y="989955"/>
            <a:ext cx="10534848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7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Binary Room Presence</a:t>
            </a:r>
            <a:endParaRPr lang="en-US" sz="4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56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0" y="989955"/>
            <a:ext cx="10534848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7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Binary Room Presence</a:t>
            </a:r>
            <a:endParaRPr lang="en-US" sz="4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15362" name="Picture 2" descr="http://www.cl.cam.ac.uk/Research/DTG/attarchive/videos/jpg/bad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9" b="2707"/>
          <a:stretch/>
        </p:blipFill>
        <p:spPr bwMode="auto">
          <a:xfrm>
            <a:off x="-8934" y="2502123"/>
            <a:ext cx="8887598" cy="728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2"/>
          <p:cNvSpPr>
            <a:spLocks/>
          </p:cNvSpPr>
          <p:nvPr/>
        </p:nvSpPr>
        <p:spPr bwMode="auto">
          <a:xfrm>
            <a:off x="309713" y="8806802"/>
            <a:ext cx="5184576" cy="72008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175" algn="ctr"/>
            <a:r>
              <a: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Active Badge [Want et al. 1992]</a:t>
            </a:r>
            <a:endParaRPr lang="en-US" sz="16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03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0" y="989955"/>
            <a:ext cx="10534848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7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Binary Room Presence</a:t>
            </a:r>
            <a:endParaRPr lang="en-US" sz="48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19133" r="5991" b="5735"/>
          <a:stretch/>
        </p:blipFill>
        <p:spPr bwMode="auto">
          <a:xfrm>
            <a:off x="0" y="2685272"/>
            <a:ext cx="12991621" cy="7060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2"/>
          <p:cNvSpPr>
            <a:spLocks/>
          </p:cNvSpPr>
          <p:nvPr/>
        </p:nvSpPr>
        <p:spPr bwMode="auto">
          <a:xfrm>
            <a:off x="7582520" y="3006179"/>
            <a:ext cx="5184576" cy="72008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175" algn="ctr"/>
            <a:r>
              <a: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Door mouse [Buxton et al. 1997]</a:t>
            </a:r>
            <a:endParaRPr lang="en-US" sz="16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53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1680" y="1250083"/>
            <a:ext cx="11665296" cy="8506692"/>
            <a:chOff x="21680" y="1250083"/>
            <a:chExt cx="11665296" cy="8506692"/>
          </a:xfrm>
        </p:grpSpPr>
        <p:pic>
          <p:nvPicPr>
            <p:cNvPr id="276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80" y="1250083"/>
              <a:ext cx="11665296" cy="85066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52"/>
            <p:cNvSpPr>
              <a:spLocks/>
            </p:cNvSpPr>
            <p:nvPr/>
          </p:nvSpPr>
          <p:spPr bwMode="auto">
            <a:xfrm>
              <a:off x="453728" y="8766819"/>
              <a:ext cx="5184576" cy="72008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57799" bIns="0" anchor="ctr"/>
            <a:lstStyle/>
            <a:p>
              <a:pPr marL="3175" algn="ctr"/>
              <a:r>
                <a:rPr lang="en-US" sz="2800" dirty="0">
                  <a:solidFill>
                    <a:srgbClr val="FFFFFF"/>
                  </a:solidFill>
                  <a:latin typeface="Engel Light" pitchFamily="34" charset="0"/>
                  <a:sym typeface="Goudita Sans SF" charset="0"/>
                </a:rPr>
                <a:t>VIDEOPLACE [Krueger et al. 1985]</a:t>
              </a:r>
              <a:endParaRPr lang="en-US" sz="16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endParaRPr>
            </a:p>
          </p:txBody>
        </p:sp>
      </p:grpSp>
      <p:sp>
        <p:nvSpPr>
          <p:cNvPr id="4" name="Rectangle 52"/>
          <p:cNvSpPr>
            <a:spLocks/>
          </p:cNvSpPr>
          <p:nvPr/>
        </p:nvSpPr>
        <p:spPr bwMode="auto">
          <a:xfrm>
            <a:off x="0" y="917947"/>
            <a:ext cx="12263040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Presence in Front of Vertical Surfaces 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4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3" t="2171" r="3001" b="14810"/>
          <a:stretch/>
        </p:blipFill>
        <p:spPr bwMode="auto">
          <a:xfrm>
            <a:off x="1" y="1998067"/>
            <a:ext cx="12972498" cy="775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0" y="917947"/>
            <a:ext cx="12263040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Presence in Front of Vertical Surfaces 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6" name="Rectangle 52"/>
          <p:cNvSpPr>
            <a:spLocks/>
          </p:cNvSpPr>
          <p:nvPr/>
        </p:nvSpPr>
        <p:spPr bwMode="auto">
          <a:xfrm>
            <a:off x="5854109" y="8766819"/>
            <a:ext cx="6840979" cy="72008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175" algn="ctr"/>
            <a:r>
              <a: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Shadow Reaching [Shoemaker et al. 2004]</a:t>
            </a:r>
            <a:endParaRPr lang="en-US" sz="16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5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7078"/>
            <a:ext cx="13004800" cy="6999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0" y="917947"/>
            <a:ext cx="12263040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Distance: 3-Phase Model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6" name="Rectangle 52"/>
          <p:cNvSpPr>
            <a:spLocks/>
          </p:cNvSpPr>
          <p:nvPr/>
        </p:nvSpPr>
        <p:spPr bwMode="auto">
          <a:xfrm>
            <a:off x="7654528" y="8838827"/>
            <a:ext cx="5112568" cy="72008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175" algn="ctr"/>
            <a:r>
              <a:rPr lang="en-US" sz="2800" dirty="0" err="1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Hello.Wall</a:t>
            </a:r>
            <a:r>
              <a: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 [</a:t>
            </a:r>
            <a:r>
              <a:rPr lang="en-US" sz="2800" dirty="0" err="1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Streitz</a:t>
            </a:r>
            <a:r>
              <a: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 et al. 2003]</a:t>
            </a:r>
            <a:endParaRPr lang="en-US" sz="16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82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178"/>
            <a:ext cx="13004800" cy="7542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0" y="917947"/>
            <a:ext cx="12263040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Distance: 4-Phase Model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8" name="Rectangle 52"/>
          <p:cNvSpPr>
            <a:spLocks/>
          </p:cNvSpPr>
          <p:nvPr/>
        </p:nvSpPr>
        <p:spPr bwMode="auto">
          <a:xfrm>
            <a:off x="237704" y="8622803"/>
            <a:ext cx="3528392" cy="93610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175" algn="ctr"/>
            <a:r>
              <a: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Public Ambient Displays [Vogel et al. 2004]</a:t>
            </a:r>
            <a:endParaRPr lang="en-US" sz="16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68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8568"/>
            <a:ext cx="13004800" cy="8188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0" y="917947"/>
            <a:ext cx="13004800" cy="12961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Distance: 4-Phase Model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3" name="Rectangle 52"/>
          <p:cNvSpPr>
            <a:spLocks/>
          </p:cNvSpPr>
          <p:nvPr/>
        </p:nvSpPr>
        <p:spPr bwMode="auto">
          <a:xfrm>
            <a:off x="-1497" y="413891"/>
            <a:ext cx="2903498" cy="57606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32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Related Work</a:t>
            </a:r>
            <a:endParaRPr lang="en-US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6" name="Rectangle 52"/>
          <p:cNvSpPr>
            <a:spLocks/>
          </p:cNvSpPr>
          <p:nvPr/>
        </p:nvSpPr>
        <p:spPr bwMode="auto">
          <a:xfrm>
            <a:off x="237704" y="8622803"/>
            <a:ext cx="3528392" cy="93610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175" algn="ctr"/>
            <a:r>
              <a: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Public Ambient Displays [Vogel et al. 2004]</a:t>
            </a:r>
            <a:endParaRPr lang="en-US" sz="16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72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49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306195" y="1998067"/>
            <a:ext cx="12388893" cy="568863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 algn="ctr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138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Proxemic Interaction</a:t>
            </a:r>
          </a:p>
        </p:txBody>
      </p:sp>
    </p:spTree>
    <p:extLst>
      <p:ext uri="{BB962C8B-B14F-4D97-AF65-F5344CB8AC3E}">
        <p14:creationId xmlns:p14="http://schemas.microsoft.com/office/powerpoint/2010/main" val="36708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3"/>
          <p:cNvSpPr>
            <a:spLocks/>
          </p:cNvSpPr>
          <p:nvPr/>
        </p:nvSpPr>
        <p:spPr bwMode="auto">
          <a:xfrm>
            <a:off x="1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6" bIns="0" anchor="ctr"/>
          <a:lstStyle/>
          <a:p>
            <a:pPr marL="365106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</p:spTree>
    <p:extLst>
      <p:ext uri="{BB962C8B-B14F-4D97-AF65-F5344CB8AC3E}">
        <p14:creationId xmlns:p14="http://schemas.microsoft.com/office/powerpoint/2010/main" val="213814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2442" y="3816216"/>
            <a:ext cx="13004800" cy="3828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/>
          </a:p>
        </p:txBody>
      </p:sp>
      <p:pic>
        <p:nvPicPr>
          <p:cNvPr id="4098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97" y="4161275"/>
            <a:ext cx="12659523" cy="306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3"/>
          <p:cNvSpPr>
            <a:spLocks/>
          </p:cNvSpPr>
          <p:nvPr/>
        </p:nvSpPr>
        <p:spPr bwMode="auto">
          <a:xfrm>
            <a:off x="1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6" bIns="0" anchor="ctr"/>
          <a:lstStyle/>
          <a:p>
            <a:pPr marL="365106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</p:spTree>
    <p:extLst>
      <p:ext uri="{BB962C8B-B14F-4D97-AF65-F5344CB8AC3E}">
        <p14:creationId xmlns:p14="http://schemas.microsoft.com/office/powerpoint/2010/main" val="425765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2441" y="2502123"/>
            <a:ext cx="13004800" cy="7254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3"/>
          <p:cNvSpPr>
            <a:spLocks/>
          </p:cNvSpPr>
          <p:nvPr/>
        </p:nvSpPr>
        <p:spPr bwMode="auto">
          <a:xfrm>
            <a:off x="0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  <p:pic>
        <p:nvPicPr>
          <p:cNvPr id="16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596"/>
          <a:stretch/>
        </p:blipFill>
        <p:spPr bwMode="auto">
          <a:xfrm>
            <a:off x="3478064" y="2583022"/>
            <a:ext cx="5976664" cy="709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29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2441" y="2502123"/>
            <a:ext cx="13004800" cy="7254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3"/>
          <p:cNvSpPr>
            <a:spLocks/>
          </p:cNvSpPr>
          <p:nvPr/>
        </p:nvSpPr>
        <p:spPr bwMode="auto">
          <a:xfrm>
            <a:off x="0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  <p:pic>
        <p:nvPicPr>
          <p:cNvPr id="16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11" t="-1143" r="59585" b="1143"/>
          <a:stretch/>
        </p:blipFill>
        <p:spPr bwMode="auto">
          <a:xfrm>
            <a:off x="3478064" y="2583022"/>
            <a:ext cx="5976664" cy="709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32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2441" y="2502123"/>
            <a:ext cx="13004800" cy="7254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3"/>
          <p:cNvSpPr>
            <a:spLocks/>
          </p:cNvSpPr>
          <p:nvPr/>
        </p:nvSpPr>
        <p:spPr bwMode="auto">
          <a:xfrm>
            <a:off x="0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  <p:pic>
        <p:nvPicPr>
          <p:cNvPr id="16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18" t="-1" r="39878" b="1"/>
          <a:stretch/>
        </p:blipFill>
        <p:spPr bwMode="auto">
          <a:xfrm>
            <a:off x="3478064" y="2583022"/>
            <a:ext cx="5976664" cy="709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77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2441" y="2502123"/>
            <a:ext cx="13004800" cy="7254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3"/>
          <p:cNvSpPr>
            <a:spLocks/>
          </p:cNvSpPr>
          <p:nvPr/>
        </p:nvSpPr>
        <p:spPr bwMode="auto">
          <a:xfrm>
            <a:off x="0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  <p:pic>
        <p:nvPicPr>
          <p:cNvPr id="16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29" t="1047" r="19467" b="-1047"/>
          <a:stretch/>
        </p:blipFill>
        <p:spPr bwMode="auto">
          <a:xfrm>
            <a:off x="3478064" y="2583022"/>
            <a:ext cx="5976664" cy="709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95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2441" y="2502123"/>
            <a:ext cx="13004800" cy="7254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3"/>
          <p:cNvSpPr>
            <a:spLocks/>
          </p:cNvSpPr>
          <p:nvPr/>
        </p:nvSpPr>
        <p:spPr bwMode="auto">
          <a:xfrm>
            <a:off x="0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  <p:pic>
        <p:nvPicPr>
          <p:cNvPr id="16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96" t="-282" b="282"/>
          <a:stretch/>
        </p:blipFill>
        <p:spPr bwMode="auto">
          <a:xfrm>
            <a:off x="3478064" y="2583022"/>
            <a:ext cx="5976664" cy="709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89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12442" y="3816216"/>
            <a:ext cx="13004800" cy="3828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/>
          </a:p>
        </p:txBody>
      </p:sp>
      <p:pic>
        <p:nvPicPr>
          <p:cNvPr id="4098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97" y="4161275"/>
            <a:ext cx="12659523" cy="306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3"/>
          <p:cNvSpPr>
            <a:spLocks/>
          </p:cNvSpPr>
          <p:nvPr/>
        </p:nvSpPr>
        <p:spPr bwMode="auto">
          <a:xfrm>
            <a:off x="1" y="341883"/>
            <a:ext cx="10574366" cy="205802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6" bIns="0" anchor="ctr"/>
          <a:lstStyle/>
          <a:p>
            <a:pPr marL="365106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/>
              </a:rPr>
              <a:t>Dimensions of Proxemic Relationships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/>
            </a:endParaRPr>
          </a:p>
        </p:txBody>
      </p:sp>
    </p:spTree>
    <p:extLst>
      <p:ext uri="{BB962C8B-B14F-4D97-AF65-F5344CB8AC3E}">
        <p14:creationId xmlns:p14="http://schemas.microsoft.com/office/powerpoint/2010/main" val="52160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/>
          </p:cNvSpPr>
          <p:nvPr/>
        </p:nvSpPr>
        <p:spPr bwMode="auto">
          <a:xfrm>
            <a:off x="306195" y="4158307"/>
            <a:ext cx="12388893" cy="475252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 algn="r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7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…considering these dimensions to mediate people`s implicit and explicit interaction.</a:t>
            </a:r>
          </a:p>
        </p:txBody>
      </p:sp>
    </p:spTree>
    <p:extLst>
      <p:ext uri="{BB962C8B-B14F-4D97-AF65-F5344CB8AC3E}">
        <p14:creationId xmlns:p14="http://schemas.microsoft.com/office/powerpoint/2010/main" val="331959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Nic\Documents\My Dropbox\Photos\Research\Proxemics\Approach-to-display-gray-backgrou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3271153" cy="975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0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Nic\Documents\My Dropbox\Photos\Research\Proxemics\Approach-to-display-gray-backgrou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3271153" cy="975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/>
          </p:cNvSpPr>
          <p:nvPr/>
        </p:nvSpPr>
        <p:spPr bwMode="auto">
          <a:xfrm>
            <a:off x="-50328" y="7830715"/>
            <a:ext cx="10243253" cy="142263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66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Proxemic-aware media player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-24682" y="6016973"/>
            <a:ext cx="8371046" cy="181374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88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Running example</a:t>
            </a:r>
          </a:p>
        </p:txBody>
      </p:sp>
    </p:spTree>
    <p:extLst>
      <p:ext uri="{BB962C8B-B14F-4D97-AF65-F5344CB8AC3E}">
        <p14:creationId xmlns:p14="http://schemas.microsoft.com/office/powerpoint/2010/main" val="374687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614468" y="1445449"/>
            <a:ext cx="7256084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Continuous or Discrete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614468" y="2888840"/>
            <a:ext cx="9560340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Interpreting Directed Attention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614468" y="4323064"/>
            <a:ext cx="5959940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Explicit Interaction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615802" y="7184433"/>
            <a:ext cx="9414990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From Awareness to Interaction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614468" y="5742483"/>
            <a:ext cx="10928492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Mediating Simultaneous Interaction</a:t>
            </a:r>
          </a:p>
        </p:txBody>
      </p:sp>
    </p:spTree>
    <p:extLst>
      <p:ext uri="{BB962C8B-B14F-4D97-AF65-F5344CB8AC3E}">
        <p14:creationId xmlns:p14="http://schemas.microsoft.com/office/powerpoint/2010/main" val="230111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614468" y="1445449"/>
            <a:ext cx="7256084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Continuous or Discrete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614468" y="2888840"/>
            <a:ext cx="95603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Interpreting Directed Attention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614468" y="4323064"/>
            <a:ext cx="59599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Explicit Interaction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615802" y="7184433"/>
            <a:ext cx="941499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From Awareness to Interaction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614468" y="5742483"/>
            <a:ext cx="10928492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Mediating Simultaneous Interaction</a:t>
            </a:r>
          </a:p>
        </p:txBody>
      </p:sp>
    </p:spTree>
    <p:extLst>
      <p:ext uri="{BB962C8B-B14F-4D97-AF65-F5344CB8AC3E}">
        <p14:creationId xmlns:p14="http://schemas.microsoft.com/office/powerpoint/2010/main" val="71406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38391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-14190" y="1520485"/>
            <a:ext cx="13017517" cy="8236290"/>
          </a:xfrm>
          <a:prstGeom prst="rect">
            <a:avLst/>
          </a:prstGeom>
        </p:spPr>
      </p:pic>
      <p:sp>
        <p:nvSpPr>
          <p:cNvPr id="3" name="Rectangle 52"/>
          <p:cNvSpPr>
            <a:spLocks/>
          </p:cNvSpPr>
          <p:nvPr/>
        </p:nvSpPr>
        <p:spPr bwMode="auto">
          <a:xfrm>
            <a:off x="-12716" y="407988"/>
            <a:ext cx="1112362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Continuous or Discrete 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15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38391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0" y="1531944"/>
            <a:ext cx="13017517" cy="8236290"/>
          </a:xfrm>
          <a:prstGeom prst="rect">
            <a:avLst/>
          </a:prstGeom>
        </p:spPr>
      </p:pic>
      <p:sp>
        <p:nvSpPr>
          <p:cNvPr id="3" name="Rectangle 52"/>
          <p:cNvSpPr>
            <a:spLocks/>
          </p:cNvSpPr>
          <p:nvPr/>
        </p:nvSpPr>
        <p:spPr bwMode="auto">
          <a:xfrm>
            <a:off x="-12716" y="407988"/>
            <a:ext cx="1112362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Continuous or Discrete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52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Nic\Documents\My Dropbox\Photos\Research\Proxemics\visio\sce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824" y="894459"/>
            <a:ext cx="9286976" cy="886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2541960" y="0"/>
            <a:ext cx="10462840" cy="9756775"/>
          </a:xfrm>
          <a:prstGeom prst="rect">
            <a:avLst/>
          </a:prstGeom>
          <a:solidFill>
            <a:schemeClr val="tx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7955276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Continuous or Discrete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510512" y="1188078"/>
            <a:ext cx="5040560" cy="4482397"/>
            <a:chOff x="7510512" y="1188078"/>
            <a:chExt cx="5040560" cy="4482397"/>
          </a:xfrm>
        </p:grpSpPr>
        <p:cxnSp>
          <p:nvCxnSpPr>
            <p:cNvPr id="10" name="Straight Arrow Connector 9"/>
            <p:cNvCxnSpPr/>
            <p:nvPr/>
          </p:nvCxnSpPr>
          <p:spPr>
            <a:xfrm flipH="1" flipV="1">
              <a:off x="7510512" y="3222203"/>
              <a:ext cx="3888432" cy="2448272"/>
            </a:xfrm>
            <a:prstGeom prst="straightConnector1">
              <a:avLst/>
            </a:prstGeom>
            <a:ln w="203200">
              <a:solidFill>
                <a:srgbClr val="FFC000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52"/>
            <p:cNvSpPr>
              <a:spLocks/>
            </p:cNvSpPr>
            <p:nvPr/>
          </p:nvSpPr>
          <p:spPr bwMode="auto">
            <a:xfrm>
              <a:off x="9419640" y="1188078"/>
              <a:ext cx="3131432" cy="1584508"/>
            </a:xfrm>
            <a:prstGeom prst="rect">
              <a:avLst/>
            </a:prstGeom>
            <a:solidFill>
              <a:srgbClr val="EFB011"/>
            </a:solidFill>
            <a:ln>
              <a:noFill/>
            </a:ln>
          </p:spPr>
          <p:txBody>
            <a:bodyPr lIns="0" tIns="0" rIns="57799" bIns="0" anchor="ctr"/>
            <a:lstStyle/>
            <a:p>
              <a:pPr marL="3175" algn="ctr"/>
              <a:r>
                <a:rPr lang="en-US" sz="4400" dirty="0">
                  <a:latin typeface="Engel Medium" pitchFamily="34" charset="0"/>
                  <a:sym typeface="Goudita Sans SF" charset="0"/>
                </a:rPr>
                <a:t>Continuous approach</a:t>
              </a:r>
              <a:endParaRPr lang="en-US" sz="2800" dirty="0">
                <a:latin typeface="Engel Medium" pitchFamily="34" charset="0"/>
                <a:sym typeface="Goudita Sans SF" charset="0"/>
              </a:endParaRPr>
            </a:p>
          </p:txBody>
        </p:sp>
      </p:grpSp>
      <p:sp>
        <p:nvSpPr>
          <p:cNvPr id="17" name="Rectangle 52"/>
          <p:cNvSpPr>
            <a:spLocks/>
          </p:cNvSpPr>
          <p:nvPr/>
        </p:nvSpPr>
        <p:spPr bwMode="auto">
          <a:xfrm>
            <a:off x="597744" y="2646139"/>
            <a:ext cx="4532473" cy="2142671"/>
          </a:xfrm>
          <a:prstGeom prst="rect">
            <a:avLst/>
          </a:prstGeom>
          <a:solidFill>
            <a:srgbClr val="70AC2E"/>
          </a:solidFill>
          <a:ln>
            <a:noFill/>
          </a:ln>
        </p:spPr>
        <p:txBody>
          <a:bodyPr lIns="0" tIns="0" rIns="57799" bIns="0" anchor="ctr"/>
          <a:lstStyle/>
          <a:p>
            <a:pPr marL="3175" algn="ctr"/>
            <a:r>
              <a:rPr lang="en-US" sz="4400" dirty="0">
                <a:latin typeface="Engel Medium" pitchFamily="34" charset="0"/>
                <a:sym typeface="Goudita Sans SF" charset="0"/>
              </a:rPr>
              <a:t>Discrete region</a:t>
            </a:r>
          </a:p>
          <a:p>
            <a:pPr marL="3175" algn="ctr"/>
            <a:r>
              <a:rPr lang="en-US" sz="4400" dirty="0">
                <a:latin typeface="Engel Medium" pitchFamily="34" charset="0"/>
                <a:sym typeface="Goudita Sans SF" charset="0"/>
              </a:rPr>
              <a:t>using direct touch</a:t>
            </a:r>
            <a:endParaRPr lang="en-US" sz="2800" dirty="0">
              <a:latin typeface="Engel Medium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3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Nic\Documents\My Dropbox\Photos\Research\Proxemics\visio\sce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824" y="894459"/>
            <a:ext cx="9286976" cy="886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974008" y="0"/>
            <a:ext cx="10030792" cy="9756775"/>
          </a:xfrm>
          <a:prstGeom prst="rect">
            <a:avLst/>
          </a:prstGeom>
          <a:solidFill>
            <a:schemeClr val="tx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0115516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Fixed- and Semi-Fixed Features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198144" y="6102523"/>
            <a:ext cx="3312368" cy="3312368"/>
          </a:xfrm>
          <a:prstGeom prst="ellipse">
            <a:avLst/>
          </a:prstGeom>
          <a:noFill/>
          <a:ln w="16192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74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614468" y="1445449"/>
            <a:ext cx="7256084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Continuous or Discrete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614468" y="2888840"/>
            <a:ext cx="9560340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Interpreting Directed Attention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614468" y="4323064"/>
            <a:ext cx="59599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Explicit Interaction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615802" y="7184433"/>
            <a:ext cx="941499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From Awareness to Interaction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614468" y="5742483"/>
            <a:ext cx="10928492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Mediating Simultaneous Interaction</a:t>
            </a:r>
          </a:p>
        </p:txBody>
      </p:sp>
    </p:spTree>
    <p:extLst>
      <p:ext uri="{BB962C8B-B14F-4D97-AF65-F5344CB8AC3E}">
        <p14:creationId xmlns:p14="http://schemas.microsoft.com/office/powerpoint/2010/main" val="225083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5869.1648" end="117403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3139852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Interpreting Directed Attention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5869.1648" end="117403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3017516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Interpreting Directed Attention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09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112362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Using Devices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8194" name="Picture 2" descr="C:\Users\Nic\Documents\My Dropbox\Photos\Research\Proxemics\visio\pho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896" y="1508190"/>
            <a:ext cx="9312918" cy="8248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56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112362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Interpreting Directed Attention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7170" name="Picture 2" descr="C:\Users\Nic\Documents\My Dropbox\Photos\Research\Proxemics\visio\attentio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043"/>
          <a:stretch/>
        </p:blipFill>
        <p:spPr bwMode="auto">
          <a:xfrm>
            <a:off x="3270" y="1638027"/>
            <a:ext cx="8875393" cy="813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3622080" y="6750595"/>
            <a:ext cx="3312368" cy="3312368"/>
          </a:xfrm>
          <a:prstGeom prst="ellipse">
            <a:avLst/>
          </a:prstGeom>
          <a:noFill/>
          <a:ln w="12382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5"/>
          <p:cNvSpPr/>
          <p:nvPr/>
        </p:nvSpPr>
        <p:spPr>
          <a:xfrm rot="18298009">
            <a:off x="5399889" y="8120880"/>
            <a:ext cx="394250" cy="813760"/>
          </a:xfrm>
          <a:custGeom>
            <a:avLst/>
            <a:gdLst>
              <a:gd name="connsiteX0" fmla="*/ 0 w 270834"/>
              <a:gd name="connsiteY0" fmla="*/ 944703 h 1080120"/>
              <a:gd name="connsiteX1" fmla="*/ 67709 w 270834"/>
              <a:gd name="connsiteY1" fmla="*/ 944703 h 1080120"/>
              <a:gd name="connsiteX2" fmla="*/ 67709 w 270834"/>
              <a:gd name="connsiteY2" fmla="*/ 0 h 1080120"/>
              <a:gd name="connsiteX3" fmla="*/ 203126 w 270834"/>
              <a:gd name="connsiteY3" fmla="*/ 0 h 1080120"/>
              <a:gd name="connsiteX4" fmla="*/ 203126 w 270834"/>
              <a:gd name="connsiteY4" fmla="*/ 944703 h 1080120"/>
              <a:gd name="connsiteX5" fmla="*/ 270834 w 270834"/>
              <a:gd name="connsiteY5" fmla="*/ 944703 h 1080120"/>
              <a:gd name="connsiteX6" fmla="*/ 135417 w 270834"/>
              <a:gd name="connsiteY6" fmla="*/ 1080120 h 1080120"/>
              <a:gd name="connsiteX7" fmla="*/ 0 w 270834"/>
              <a:gd name="connsiteY7" fmla="*/ 944703 h 1080120"/>
              <a:gd name="connsiteX0" fmla="*/ 0 w 411080"/>
              <a:gd name="connsiteY0" fmla="*/ 843726 h 1080120"/>
              <a:gd name="connsiteX1" fmla="*/ 207955 w 411080"/>
              <a:gd name="connsiteY1" fmla="*/ 944703 h 1080120"/>
              <a:gd name="connsiteX2" fmla="*/ 207955 w 411080"/>
              <a:gd name="connsiteY2" fmla="*/ 0 h 1080120"/>
              <a:gd name="connsiteX3" fmla="*/ 343372 w 411080"/>
              <a:gd name="connsiteY3" fmla="*/ 0 h 1080120"/>
              <a:gd name="connsiteX4" fmla="*/ 343372 w 411080"/>
              <a:gd name="connsiteY4" fmla="*/ 944703 h 1080120"/>
              <a:gd name="connsiteX5" fmla="*/ 411080 w 411080"/>
              <a:gd name="connsiteY5" fmla="*/ 944703 h 1080120"/>
              <a:gd name="connsiteX6" fmla="*/ 275663 w 411080"/>
              <a:gd name="connsiteY6" fmla="*/ 1080120 h 1080120"/>
              <a:gd name="connsiteX7" fmla="*/ 0 w 411080"/>
              <a:gd name="connsiteY7" fmla="*/ 843726 h 1080120"/>
              <a:gd name="connsiteX0" fmla="*/ 0 w 411080"/>
              <a:gd name="connsiteY0" fmla="*/ 843726 h 1080120"/>
              <a:gd name="connsiteX1" fmla="*/ 207955 w 411080"/>
              <a:gd name="connsiteY1" fmla="*/ 428600 h 1080120"/>
              <a:gd name="connsiteX2" fmla="*/ 207955 w 411080"/>
              <a:gd name="connsiteY2" fmla="*/ 0 h 1080120"/>
              <a:gd name="connsiteX3" fmla="*/ 343372 w 411080"/>
              <a:gd name="connsiteY3" fmla="*/ 0 h 1080120"/>
              <a:gd name="connsiteX4" fmla="*/ 343372 w 411080"/>
              <a:gd name="connsiteY4" fmla="*/ 944703 h 1080120"/>
              <a:gd name="connsiteX5" fmla="*/ 411080 w 411080"/>
              <a:gd name="connsiteY5" fmla="*/ 944703 h 1080120"/>
              <a:gd name="connsiteX6" fmla="*/ 275663 w 411080"/>
              <a:gd name="connsiteY6" fmla="*/ 1080120 h 1080120"/>
              <a:gd name="connsiteX7" fmla="*/ 0 w 411080"/>
              <a:gd name="connsiteY7" fmla="*/ 843726 h 1080120"/>
              <a:gd name="connsiteX0" fmla="*/ 0 w 332542"/>
              <a:gd name="connsiteY0" fmla="*/ 434210 h 1080120"/>
              <a:gd name="connsiteX1" fmla="*/ 129417 w 332542"/>
              <a:gd name="connsiteY1" fmla="*/ 428600 h 1080120"/>
              <a:gd name="connsiteX2" fmla="*/ 129417 w 332542"/>
              <a:gd name="connsiteY2" fmla="*/ 0 h 1080120"/>
              <a:gd name="connsiteX3" fmla="*/ 264834 w 332542"/>
              <a:gd name="connsiteY3" fmla="*/ 0 h 1080120"/>
              <a:gd name="connsiteX4" fmla="*/ 264834 w 332542"/>
              <a:gd name="connsiteY4" fmla="*/ 944703 h 1080120"/>
              <a:gd name="connsiteX5" fmla="*/ 332542 w 332542"/>
              <a:gd name="connsiteY5" fmla="*/ 944703 h 1080120"/>
              <a:gd name="connsiteX6" fmla="*/ 197125 w 332542"/>
              <a:gd name="connsiteY6" fmla="*/ 1080120 h 1080120"/>
              <a:gd name="connsiteX7" fmla="*/ 0 w 332542"/>
              <a:gd name="connsiteY7" fmla="*/ 434210 h 1080120"/>
              <a:gd name="connsiteX0" fmla="*/ 0 w 332542"/>
              <a:gd name="connsiteY0" fmla="*/ 434210 h 1080120"/>
              <a:gd name="connsiteX1" fmla="*/ 129417 w 332542"/>
              <a:gd name="connsiteY1" fmla="*/ 428600 h 1080120"/>
              <a:gd name="connsiteX2" fmla="*/ 129417 w 332542"/>
              <a:gd name="connsiteY2" fmla="*/ 0 h 1080120"/>
              <a:gd name="connsiteX3" fmla="*/ 264834 w 332542"/>
              <a:gd name="connsiteY3" fmla="*/ 0 h 1080120"/>
              <a:gd name="connsiteX4" fmla="*/ 276053 w 332542"/>
              <a:gd name="connsiteY4" fmla="*/ 428600 h 1080120"/>
              <a:gd name="connsiteX5" fmla="*/ 332542 w 332542"/>
              <a:gd name="connsiteY5" fmla="*/ 944703 h 1080120"/>
              <a:gd name="connsiteX6" fmla="*/ 197125 w 332542"/>
              <a:gd name="connsiteY6" fmla="*/ 1080120 h 1080120"/>
              <a:gd name="connsiteX7" fmla="*/ 0 w 332542"/>
              <a:gd name="connsiteY7" fmla="*/ 434210 h 1080120"/>
              <a:gd name="connsiteX0" fmla="*/ 0 w 383030"/>
              <a:gd name="connsiteY0" fmla="*/ 434210 h 1080120"/>
              <a:gd name="connsiteX1" fmla="*/ 129417 w 383030"/>
              <a:gd name="connsiteY1" fmla="*/ 428600 h 1080120"/>
              <a:gd name="connsiteX2" fmla="*/ 129417 w 383030"/>
              <a:gd name="connsiteY2" fmla="*/ 0 h 1080120"/>
              <a:gd name="connsiteX3" fmla="*/ 264834 w 383030"/>
              <a:gd name="connsiteY3" fmla="*/ 0 h 1080120"/>
              <a:gd name="connsiteX4" fmla="*/ 276053 w 383030"/>
              <a:gd name="connsiteY4" fmla="*/ 428600 h 1080120"/>
              <a:gd name="connsiteX5" fmla="*/ 383030 w 383030"/>
              <a:gd name="connsiteY5" fmla="*/ 445430 h 1080120"/>
              <a:gd name="connsiteX6" fmla="*/ 197125 w 383030"/>
              <a:gd name="connsiteY6" fmla="*/ 1080120 h 1080120"/>
              <a:gd name="connsiteX7" fmla="*/ 0 w 383030"/>
              <a:gd name="connsiteY7" fmla="*/ 434210 h 1080120"/>
              <a:gd name="connsiteX0" fmla="*/ 0 w 383030"/>
              <a:gd name="connsiteY0" fmla="*/ 434210 h 1080120"/>
              <a:gd name="connsiteX1" fmla="*/ 129417 w 383030"/>
              <a:gd name="connsiteY1" fmla="*/ 428600 h 1080120"/>
              <a:gd name="connsiteX2" fmla="*/ 129417 w 383030"/>
              <a:gd name="connsiteY2" fmla="*/ 0 h 1080120"/>
              <a:gd name="connsiteX3" fmla="*/ 264834 w 383030"/>
              <a:gd name="connsiteY3" fmla="*/ 0 h 1080120"/>
              <a:gd name="connsiteX4" fmla="*/ 276053 w 383030"/>
              <a:gd name="connsiteY4" fmla="*/ 428600 h 1080120"/>
              <a:gd name="connsiteX5" fmla="*/ 383030 w 383030"/>
              <a:gd name="connsiteY5" fmla="*/ 389332 h 1080120"/>
              <a:gd name="connsiteX6" fmla="*/ 197125 w 383030"/>
              <a:gd name="connsiteY6" fmla="*/ 1080120 h 1080120"/>
              <a:gd name="connsiteX7" fmla="*/ 0 w 383030"/>
              <a:gd name="connsiteY7" fmla="*/ 434210 h 1080120"/>
              <a:gd name="connsiteX0" fmla="*/ 0 w 394250"/>
              <a:gd name="connsiteY0" fmla="*/ 434210 h 1080120"/>
              <a:gd name="connsiteX1" fmla="*/ 129417 w 394250"/>
              <a:gd name="connsiteY1" fmla="*/ 428600 h 1080120"/>
              <a:gd name="connsiteX2" fmla="*/ 129417 w 394250"/>
              <a:gd name="connsiteY2" fmla="*/ 0 h 1080120"/>
              <a:gd name="connsiteX3" fmla="*/ 264834 w 394250"/>
              <a:gd name="connsiteY3" fmla="*/ 0 h 1080120"/>
              <a:gd name="connsiteX4" fmla="*/ 276053 w 394250"/>
              <a:gd name="connsiteY4" fmla="*/ 428600 h 1080120"/>
              <a:gd name="connsiteX5" fmla="*/ 394250 w 394250"/>
              <a:gd name="connsiteY5" fmla="*/ 428600 h 1080120"/>
              <a:gd name="connsiteX6" fmla="*/ 197125 w 394250"/>
              <a:gd name="connsiteY6" fmla="*/ 1080120 h 1080120"/>
              <a:gd name="connsiteX7" fmla="*/ 0 w 394250"/>
              <a:gd name="connsiteY7" fmla="*/ 434210 h 1080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4250" h="1080120">
                <a:moveTo>
                  <a:pt x="0" y="434210"/>
                </a:moveTo>
                <a:lnTo>
                  <a:pt x="129417" y="428600"/>
                </a:lnTo>
                <a:lnTo>
                  <a:pt x="129417" y="0"/>
                </a:lnTo>
                <a:lnTo>
                  <a:pt x="264834" y="0"/>
                </a:lnTo>
                <a:lnTo>
                  <a:pt x="276053" y="428600"/>
                </a:lnTo>
                <a:lnTo>
                  <a:pt x="394250" y="428600"/>
                </a:lnTo>
                <a:lnTo>
                  <a:pt x="197125" y="1080120"/>
                </a:lnTo>
                <a:lnTo>
                  <a:pt x="0" y="43421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965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0979612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Interpreting Directed Attention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5" name="Picture 2" descr="C:\Users\Nic\Documents\My Dropbox\Photos\Research\Proxemics\visio\attentio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50" t="-357" r="1693" b="357"/>
          <a:stretch/>
        </p:blipFill>
        <p:spPr bwMode="auto">
          <a:xfrm>
            <a:off x="4250804" y="1638805"/>
            <a:ext cx="8747364" cy="811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27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614468" y="1445449"/>
            <a:ext cx="7256084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Continuous or Discrete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614468" y="2888840"/>
            <a:ext cx="95603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Interpreting Directed Attention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614468" y="4323064"/>
            <a:ext cx="5959940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Explicit Interaction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615802" y="7184433"/>
            <a:ext cx="941499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From Awareness to Interaction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614468" y="5742483"/>
            <a:ext cx="10928492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Mediating Simultaneous Interaction</a:t>
            </a:r>
          </a:p>
        </p:txBody>
      </p:sp>
    </p:spTree>
    <p:extLst>
      <p:ext uri="{BB962C8B-B14F-4D97-AF65-F5344CB8AC3E}">
        <p14:creationId xmlns:p14="http://schemas.microsoft.com/office/powerpoint/2010/main" val="55470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2"/>
          <p:cNvSpPr>
            <a:spLocks/>
          </p:cNvSpPr>
          <p:nvPr/>
        </p:nvSpPr>
        <p:spPr bwMode="auto">
          <a:xfrm>
            <a:off x="-12716" y="407988"/>
            <a:ext cx="10115516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Explicit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6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6250.9312" end="101516.8736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42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6250.9312" end="101516.8736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  <p:sp>
        <p:nvSpPr>
          <p:cNvPr id="5" name="Rectangle 52"/>
          <p:cNvSpPr>
            <a:spLocks/>
          </p:cNvSpPr>
          <p:nvPr/>
        </p:nvSpPr>
        <p:spPr bwMode="auto">
          <a:xfrm>
            <a:off x="-12716" y="407988"/>
            <a:ext cx="10619572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Explicit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72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:\till.ballendat\proxapp_v2_photos\for paper\final_figures\figure_4.jpg"/>
          <p:cNvPicPr/>
          <p:nvPr/>
        </p:nvPicPr>
        <p:blipFill rotWithShape="1">
          <a:blip r:embed="rId3"/>
          <a:srcRect l="43661" t="25907" r="24566" b="33096"/>
          <a:stretch/>
        </p:blipFill>
        <p:spPr bwMode="auto">
          <a:xfrm>
            <a:off x="7676208" y="2266215"/>
            <a:ext cx="5328592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2"/>
          <p:cNvSpPr>
            <a:spLocks/>
          </p:cNvSpPr>
          <p:nvPr/>
        </p:nvSpPr>
        <p:spPr bwMode="auto">
          <a:xfrm>
            <a:off x="4846216" y="4086299"/>
            <a:ext cx="3240360" cy="2016224"/>
          </a:xfrm>
          <a:prstGeom prst="rect">
            <a:avLst/>
          </a:prstGeom>
          <a:noFill/>
          <a:ln>
            <a:noFill/>
          </a:ln>
        </p:spPr>
        <p:txBody>
          <a:bodyPr lIns="0" tIns="0" rIns="57799" bIns="0" anchor="ctr"/>
          <a:lstStyle/>
          <a:p>
            <a:pPr marL="365125" algn="ctr"/>
            <a:r>
              <a:rPr lang="en-US" sz="13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vs.</a:t>
            </a:r>
            <a:endParaRPr lang="en-US" sz="8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8" name="Picture 2" descr="C:\Users\Nic\Documents\My Dropbox\Photos\Research\Proxemics\visio\phon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6" r="3482"/>
          <a:stretch/>
        </p:blipFill>
        <p:spPr bwMode="auto">
          <a:xfrm>
            <a:off x="-12716" y="2266215"/>
            <a:ext cx="5362988" cy="5420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8806656" y="4612877"/>
            <a:ext cx="3528392" cy="2550214"/>
            <a:chOff x="8806656" y="5280833"/>
            <a:chExt cx="3528392" cy="2550214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9490732" y="5280833"/>
              <a:ext cx="2160240" cy="360040"/>
            </a:xfrm>
            <a:prstGeom prst="straightConnector1">
              <a:avLst/>
            </a:prstGeom>
            <a:ln w="152400">
              <a:solidFill>
                <a:schemeClr val="bg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52"/>
            <p:cNvSpPr>
              <a:spLocks/>
            </p:cNvSpPr>
            <p:nvPr/>
          </p:nvSpPr>
          <p:spPr bwMode="auto">
            <a:xfrm>
              <a:off x="8806656" y="6246539"/>
              <a:ext cx="3528392" cy="158450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57799" bIns="0" anchor="ctr"/>
            <a:lstStyle/>
            <a:p>
              <a:pPr marL="3175" algn="ctr"/>
              <a:r>
                <a:rPr lang="en-US" sz="4400" dirty="0">
                  <a:solidFill>
                    <a:srgbClr val="FFFFFF"/>
                  </a:solidFill>
                  <a:latin typeface="Engel Light" pitchFamily="34" charset="0"/>
                  <a:sym typeface="Goudita Sans SF" charset="0"/>
                </a:rPr>
                <a:t>Distance and orientation</a:t>
              </a:r>
              <a:endPara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119853" y="5094411"/>
            <a:ext cx="3962179" cy="3168684"/>
            <a:chOff x="1017929" y="5914119"/>
            <a:chExt cx="3962179" cy="3168684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1017929" y="5914119"/>
              <a:ext cx="990059" cy="648072"/>
            </a:xfrm>
            <a:prstGeom prst="straightConnector1">
              <a:avLst/>
            </a:prstGeom>
            <a:ln w="152400">
              <a:solidFill>
                <a:schemeClr val="bg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52"/>
            <p:cNvSpPr>
              <a:spLocks/>
            </p:cNvSpPr>
            <p:nvPr/>
          </p:nvSpPr>
          <p:spPr bwMode="auto">
            <a:xfrm>
              <a:off x="1451716" y="7498295"/>
              <a:ext cx="3528392" cy="158450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57799" bIns="0" anchor="ctr"/>
            <a:lstStyle/>
            <a:p>
              <a:pPr marL="3175" algn="ctr"/>
              <a:r>
                <a:rPr lang="en-US" sz="4400" dirty="0">
                  <a:solidFill>
                    <a:srgbClr val="FFFFFF"/>
                  </a:solidFill>
                  <a:latin typeface="Engel Light" pitchFamily="34" charset="0"/>
                  <a:sym typeface="Goudita Sans SF" charset="0"/>
                </a:rPr>
                <a:t>Distance and orientation</a:t>
              </a:r>
              <a:endParaRPr lang="en-US" sz="28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966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614468" y="1445449"/>
            <a:ext cx="7256084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Continuous or Discrete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614468" y="2888840"/>
            <a:ext cx="95603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Interpreting Directed Attention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614468" y="4323064"/>
            <a:ext cx="59599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Explicit Interaction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615802" y="7184433"/>
            <a:ext cx="941499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From Awareness to Interaction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614468" y="5742483"/>
            <a:ext cx="10928492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Mediating Simultaneous Interaction</a:t>
            </a:r>
          </a:p>
        </p:txBody>
      </p:sp>
    </p:spTree>
    <p:extLst>
      <p:ext uri="{BB962C8B-B14F-4D97-AF65-F5344CB8AC3E}">
        <p14:creationId xmlns:p14="http://schemas.microsoft.com/office/powerpoint/2010/main" val="70111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5456.8256" end="70972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5732140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Mediating Simultaneous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88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5456.8256" end="70972"/>
                </p14:media>
              </p:ext>
            </p:extLst>
          </p:nvPr>
        </p:nvPicPr>
        <p:blipFill rotWithShape="1">
          <a:blip r:embed="rId5"/>
          <a:srcRect l="7911" r="3185"/>
          <a:stretch>
            <a:fillRect/>
          </a:stretch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148366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Mediating Simultaneous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Nic\Documents\My Dropbox\Photos\Research\Proxemics\visio\figure-multiple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032"/>
          <a:stretch/>
        </p:blipFill>
        <p:spPr bwMode="auto">
          <a:xfrm>
            <a:off x="7672309" y="1710035"/>
            <a:ext cx="5332491" cy="696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2"/>
          <p:cNvSpPr>
            <a:spLocks/>
          </p:cNvSpPr>
          <p:nvPr/>
        </p:nvSpPr>
        <p:spPr bwMode="auto">
          <a:xfrm>
            <a:off x="-12716" y="407988"/>
            <a:ext cx="1148366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Mediating Simultaneous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0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Nic\Documents\My Dropbox\Photos\Research\Proxemics\visio\figure-multiple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84" t="568" r="30272" b="1275"/>
          <a:stretch/>
        </p:blipFill>
        <p:spPr bwMode="auto">
          <a:xfrm>
            <a:off x="8014568" y="1764147"/>
            <a:ext cx="4972451" cy="801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2"/>
          <p:cNvSpPr>
            <a:spLocks/>
          </p:cNvSpPr>
          <p:nvPr/>
        </p:nvSpPr>
        <p:spPr bwMode="auto">
          <a:xfrm>
            <a:off x="-12716" y="407988"/>
            <a:ext cx="1148366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Mediating Simultaneous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72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C:\Users\Nic\Documents\My Dropbox\Photos\Research\Proxemics\visio\figure-multiple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21" t="568" r="235" b="-568"/>
          <a:stretch/>
        </p:blipFill>
        <p:spPr bwMode="auto">
          <a:xfrm>
            <a:off x="8086576" y="1837857"/>
            <a:ext cx="4918225" cy="793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68" y="3078187"/>
            <a:ext cx="63531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2"/>
          <p:cNvSpPr>
            <a:spLocks/>
          </p:cNvSpPr>
          <p:nvPr/>
        </p:nvSpPr>
        <p:spPr bwMode="auto">
          <a:xfrm>
            <a:off x="-12716" y="407988"/>
            <a:ext cx="1148366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Mediating Simultaneous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21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614468" y="1445449"/>
            <a:ext cx="7256084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Continuous or Discrete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 bwMode="auto">
          <a:xfrm>
            <a:off x="614468" y="2888840"/>
            <a:ext cx="95603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Interpreting Directed Attention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 bwMode="auto">
          <a:xfrm>
            <a:off x="614468" y="4323064"/>
            <a:ext cx="5959940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Explicit Interaction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 bwMode="auto">
          <a:xfrm>
            <a:off x="615802" y="7184433"/>
            <a:ext cx="9414990" cy="11268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From Awareness to Interaction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614468" y="5742483"/>
            <a:ext cx="10928492" cy="112689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lIns="108373" tIns="108373" rIns="190577" bIns="108373"/>
          <a:lstStyle/>
          <a:p>
            <a:pPr marL="80959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5700" dirty="0">
                <a:latin typeface="Engel Light" pitchFamily="34" charset="0"/>
                <a:sym typeface="Goudita Sans Light SF" pitchFamily="2" charset="0"/>
              </a:rPr>
              <a:t>Mediating Simultaneous Interaction</a:t>
            </a:r>
          </a:p>
        </p:txBody>
      </p:sp>
    </p:spTree>
    <p:extLst>
      <p:ext uri="{BB962C8B-B14F-4D97-AF65-F5344CB8AC3E}">
        <p14:creationId xmlns:p14="http://schemas.microsoft.com/office/powerpoint/2010/main" val="19190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20351" end="1375"/>
                </p14:media>
              </p:ext>
            </p:extLst>
          </p:nvPr>
        </p:nvPicPr>
        <p:blipFill rotWithShape="1">
          <a:blip r:embed="rId5"/>
          <a:srcRect l="7911" r="3185"/>
          <a:stretch/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  <p:sp>
        <p:nvSpPr>
          <p:cNvPr id="3" name="Rectangle 52"/>
          <p:cNvSpPr>
            <a:spLocks/>
          </p:cNvSpPr>
          <p:nvPr/>
        </p:nvSpPr>
        <p:spPr bwMode="auto">
          <a:xfrm>
            <a:off x="-12716" y="407988"/>
            <a:ext cx="13017516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From Awareness to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22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oxemic_interactions_its_no_text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20351" end="1375"/>
                </p14:media>
              </p:ext>
            </p:extLst>
          </p:nvPr>
        </p:nvPicPr>
        <p:blipFill rotWithShape="1">
          <a:blip r:embed="rId5"/>
          <a:srcRect l="7911" r="3185"/>
          <a:stretch/>
        </p:blipFill>
        <p:spPr>
          <a:xfrm>
            <a:off x="-12717" y="1515382"/>
            <a:ext cx="13017517" cy="8236290"/>
          </a:xfrm>
          <a:prstGeom prst="rect">
            <a:avLst/>
          </a:prstGeom>
        </p:spPr>
      </p:pic>
      <p:sp>
        <p:nvSpPr>
          <p:cNvPr id="3" name="Rectangle 52"/>
          <p:cNvSpPr>
            <a:spLocks/>
          </p:cNvSpPr>
          <p:nvPr/>
        </p:nvSpPr>
        <p:spPr bwMode="auto">
          <a:xfrm>
            <a:off x="-12716" y="407988"/>
            <a:ext cx="1364390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From Awareness to Interaction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72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ilab.cpsc.ucalgary.ca\innernet\till.ballendat\proxapp_v2_photos\for Saul\proxemic_interaction_shot_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96"/>
          <a:stretch/>
        </p:blipFill>
        <p:spPr bwMode="auto">
          <a:xfrm>
            <a:off x="-12716" y="0"/>
            <a:ext cx="13017516" cy="975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27076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2"/>
          <p:cNvSpPr>
            <a:spLocks/>
          </p:cNvSpPr>
          <p:nvPr/>
        </p:nvSpPr>
        <p:spPr bwMode="auto">
          <a:xfrm>
            <a:off x="895575" y="2214091"/>
            <a:ext cx="11172080" cy="309634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1222375" indent="-857250">
              <a:buFont typeface="Wingdings" pitchFamily="2" charset="2"/>
              <a:buChar char="§"/>
            </a:pPr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Rules of behavior</a:t>
            </a:r>
          </a:p>
          <a:p>
            <a:pPr marL="1222375" indent="-857250">
              <a:buFont typeface="Wingdings" pitchFamily="2" charset="2"/>
              <a:buChar char="§"/>
            </a:pPr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Manual override</a:t>
            </a:r>
          </a:p>
          <a:p>
            <a:pPr marL="1222375" indent="-857250">
              <a:buFont typeface="Wingdings" pitchFamily="2" charset="2"/>
              <a:buChar char="§"/>
            </a:pPr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Tracking technology</a:t>
            </a:r>
          </a:p>
        </p:txBody>
      </p:sp>
      <p:sp>
        <p:nvSpPr>
          <p:cNvPr id="4" name="Rectangle 52"/>
          <p:cNvSpPr>
            <a:spLocks/>
          </p:cNvSpPr>
          <p:nvPr/>
        </p:nvSpPr>
        <p:spPr bwMode="auto">
          <a:xfrm>
            <a:off x="-12716" y="407988"/>
            <a:ext cx="11483668" cy="97294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Discussion and Limitations</a:t>
            </a:r>
            <a:endParaRPr lang="en-US" sz="4000" dirty="0">
              <a:solidFill>
                <a:srgbClr val="FFFFFF"/>
              </a:solidFill>
              <a:latin typeface="Engel Light" pitchFamily="34" charset="0"/>
              <a:sym typeface="Goudita Sans SF" charset="0"/>
            </a:endParaRPr>
          </a:p>
        </p:txBody>
      </p:sp>
      <p:pic>
        <p:nvPicPr>
          <p:cNvPr id="5" name="Picture 3" descr="C:\Users\Till\Documents\My Dropbox\MyDocuments\Projektarbeit\project thesis\images\vicon_0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5"/>
          <a:stretch/>
        </p:blipFill>
        <p:spPr bwMode="auto">
          <a:xfrm>
            <a:off x="4126136" y="5959885"/>
            <a:ext cx="8878664" cy="379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455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4056" y="2718147"/>
            <a:ext cx="4630192" cy="703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52"/>
          <p:cNvSpPr>
            <a:spLocks/>
          </p:cNvSpPr>
          <p:nvPr/>
        </p:nvSpPr>
        <p:spPr bwMode="auto">
          <a:xfrm>
            <a:off x="0" y="-6792"/>
            <a:ext cx="11830992" cy="171682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57799" bIns="0" anchor="ctr"/>
          <a:lstStyle/>
          <a:p>
            <a:pPr marL="365125"/>
            <a:r>
              <a:rPr lang="en-US" sz="6000" dirty="0">
                <a:solidFill>
                  <a:srgbClr val="FFFFFF"/>
                </a:solidFill>
                <a:latin typeface="Engel Light" pitchFamily="34" charset="0"/>
                <a:sym typeface="Goudita Sans SF" charset="0"/>
              </a:rPr>
              <a:t>Wrapping up</a:t>
            </a:r>
          </a:p>
        </p:txBody>
      </p:sp>
      <p:pic>
        <p:nvPicPr>
          <p:cNvPr id="3" name="Picture 2" descr="\\ilab.cpsc.ucalgary.ca\innernet\till.ballendat\proxapp_v2_photos\for Saul\proxemic_interaction_shot_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064" y="4610872"/>
            <a:ext cx="3405736" cy="279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3"/>
          <p:cNvSpPr>
            <a:spLocks/>
          </p:cNvSpPr>
          <p:nvPr/>
        </p:nvSpPr>
        <p:spPr bwMode="auto">
          <a:xfrm rot="5400000">
            <a:off x="3288538" y="-1277993"/>
            <a:ext cx="945914" cy="67779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vert="vert270" lIns="0" tIns="0" rIns="0" bIns="0" anchor="ctr"/>
          <a:lstStyle/>
          <a:p>
            <a:r>
              <a:rPr lang="en-US" sz="4800" dirty="0">
                <a:solidFill>
                  <a:schemeClr val="bg1"/>
                </a:solidFill>
                <a:latin typeface="Engel Light" pitchFamily="34" charset="0"/>
                <a:sym typeface="Goudita Sans SF"/>
              </a:rPr>
              <a:t>Proxemic Dimensions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710312" y="4230315"/>
            <a:ext cx="3251200" cy="3429658"/>
            <a:chOff x="6575379" y="4010111"/>
            <a:chExt cx="3251200" cy="3429658"/>
          </a:xfrm>
        </p:grpSpPr>
        <p:sp>
          <p:nvSpPr>
            <p:cNvPr id="29" name="Right Arrow 28"/>
            <p:cNvSpPr/>
            <p:nvPr/>
          </p:nvSpPr>
          <p:spPr>
            <a:xfrm>
              <a:off x="6575379" y="4010111"/>
              <a:ext cx="3251200" cy="3429658"/>
            </a:xfrm>
            <a:prstGeom prst="rightArrow">
              <a:avLst>
                <a:gd name="adj1" fmla="val 73495"/>
                <a:gd name="adj2" fmla="val 26024"/>
              </a:avLst>
            </a:prstGeom>
            <a:solidFill>
              <a:schemeClr val="tx1"/>
            </a:solidFill>
            <a:ln>
              <a:solidFill>
                <a:schemeClr val="bg1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CA">
                <a:solidFill>
                  <a:schemeClr val="bg1"/>
                </a:solidFill>
              </a:endParaRPr>
            </a:p>
          </p:txBody>
        </p:sp>
        <p:sp>
          <p:nvSpPr>
            <p:cNvPr id="39" name="Rectangle 3"/>
            <p:cNvSpPr>
              <a:spLocks/>
            </p:cNvSpPr>
            <p:nvPr/>
          </p:nvSpPr>
          <p:spPr bwMode="auto">
            <a:xfrm>
              <a:off x="6658227" y="5106715"/>
              <a:ext cx="2752617" cy="122494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 anchor="ctr"/>
            <a:lstStyle/>
            <a:p>
              <a:r>
                <a:rPr lang="en-US" sz="4800" dirty="0">
                  <a:solidFill>
                    <a:schemeClr val="bg1"/>
                  </a:solidFill>
                  <a:latin typeface="Engel Light" pitchFamily="34" charset="0"/>
                  <a:sym typeface="Goudita Sans SF"/>
                </a:rPr>
                <a:t>Implicit &amp; explicit</a:t>
              </a:r>
            </a:p>
            <a:p>
              <a:r>
                <a:rPr lang="en-US" sz="4800" dirty="0">
                  <a:solidFill>
                    <a:schemeClr val="bg1"/>
                  </a:solidFill>
                  <a:latin typeface="Engel Light" pitchFamily="34" charset="0"/>
                  <a:sym typeface="Goudita Sans SF"/>
                </a:rPr>
                <a:t>interaction</a:t>
              </a:r>
            </a:p>
          </p:txBody>
        </p:sp>
      </p:grpSp>
      <p:pic>
        <p:nvPicPr>
          <p:cNvPr id="20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759"/>
          <a:stretch/>
        </p:blipFill>
        <p:spPr bwMode="auto">
          <a:xfrm>
            <a:off x="762633" y="2934172"/>
            <a:ext cx="186601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9" t="448" r="59977" b="-448"/>
          <a:stretch/>
        </p:blipFill>
        <p:spPr bwMode="auto">
          <a:xfrm>
            <a:off x="853740" y="5176427"/>
            <a:ext cx="176022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80" t="75" r="39880" b="-75"/>
          <a:stretch/>
        </p:blipFill>
        <p:spPr bwMode="auto">
          <a:xfrm>
            <a:off x="762633" y="7408675"/>
            <a:ext cx="186601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64" t="3369" r="19795" b="-3369"/>
          <a:stretch/>
        </p:blipFill>
        <p:spPr bwMode="auto">
          <a:xfrm>
            <a:off x="2827048" y="4067681"/>
            <a:ext cx="186601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Nic\Documents\My Dropbox\07. Presentations\01. Conferences\Tabletop 2010 - DocSymp\5-Proxemic-Dimension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60"/>
          <a:stretch/>
        </p:blipFill>
        <p:spPr bwMode="auto">
          <a:xfrm>
            <a:off x="2840791" y="6352656"/>
            <a:ext cx="186601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65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 bwMode="auto">
          <a:xfrm>
            <a:off x="306195" y="2574131"/>
            <a:ext cx="12388893" cy="547260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379" tIns="108379" rIns="190587" bIns="108379"/>
          <a:lstStyle/>
          <a:p>
            <a:pPr marL="80963" algn="ctr">
              <a:lnSpc>
                <a:spcPct val="120000"/>
              </a:lnSpc>
              <a:spcBef>
                <a:spcPts val="1100"/>
              </a:spcBef>
              <a:spcAft>
                <a:spcPts val="2400"/>
              </a:spcAft>
              <a:buSzPct val="120000"/>
            </a:pP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Considering fine-grained </a:t>
            </a:r>
            <a:b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  <a:t>proxemic relationships </a:t>
            </a: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to </a:t>
            </a:r>
            <a:b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  <a:t>mediate seamless interactions </a:t>
            </a:r>
            <a:br>
              <a:rPr lang="en-US" sz="6000" dirty="0">
                <a:solidFill>
                  <a:schemeClr val="bg1"/>
                </a:solidFill>
                <a:latin typeface="Engel Medium" pitchFamily="34" charset="0"/>
                <a:sym typeface="Goudita Sans Light SF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with digital surfaces and devices.</a:t>
            </a:r>
          </a:p>
        </p:txBody>
      </p:sp>
    </p:spTree>
    <p:extLst>
      <p:ext uri="{BB962C8B-B14F-4D97-AF65-F5344CB8AC3E}">
        <p14:creationId xmlns:p14="http://schemas.microsoft.com/office/powerpoint/2010/main" val="4341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Nic\Documents\My Dropbox\Photos\Research\Proxemics\Approach-to-display-gray-backgrou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3271153" cy="975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 bwMode="auto">
          <a:xfrm>
            <a:off x="324352" y="260126"/>
            <a:ext cx="2708275" cy="1084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2" name="Picture 12" descr="Z:\iLab Logo\ilab_logo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83" y="368552"/>
            <a:ext cx="668041" cy="883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5" descr="C:\Documents and Settings\Nic\My Documents\My Dropbox\PhD\iLab Logo\university-logo-bw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00" y="418159"/>
            <a:ext cx="1737810" cy="74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42"/>
          <a:stretch/>
        </p:blipFill>
        <p:spPr bwMode="auto">
          <a:xfrm>
            <a:off x="-3268378" y="86819"/>
            <a:ext cx="1069723" cy="107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67"/>
          <a:stretch/>
        </p:blipFill>
        <p:spPr bwMode="auto">
          <a:xfrm>
            <a:off x="-2138560" y="86819"/>
            <a:ext cx="1066894" cy="107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-21928" y="3870275"/>
            <a:ext cx="11708904" cy="5616624"/>
            <a:chOff x="-21928" y="3870275"/>
            <a:chExt cx="11708904" cy="5616624"/>
          </a:xfrm>
        </p:grpSpPr>
        <p:grpSp>
          <p:nvGrpSpPr>
            <p:cNvPr id="4" name="Group 3"/>
            <p:cNvGrpSpPr/>
            <p:nvPr/>
          </p:nvGrpSpPr>
          <p:grpSpPr>
            <a:xfrm>
              <a:off x="-21928" y="6573271"/>
              <a:ext cx="11708904" cy="2913628"/>
              <a:chOff x="-21928" y="6573271"/>
              <a:chExt cx="11708904" cy="2913628"/>
            </a:xfrm>
          </p:grpSpPr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-21928" y="7686699"/>
                <a:ext cx="6927895" cy="18002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txBody>
              <a:bodyPr wrap="square" anchor="ctr">
                <a:noAutofit/>
              </a:bodyPr>
              <a:lstStyle/>
              <a:p>
                <a:r>
                  <a:rPr lang="en-US" sz="3200" dirty="0">
                    <a:solidFill>
                      <a:schemeClr val="bg1"/>
                    </a:solidFill>
                    <a:latin typeface="Engel Light" pitchFamily="34" charset="0"/>
                    <a:sym typeface="Goudita Sans Light SF" pitchFamily="2" charset="0"/>
                  </a:rPr>
                  <a:t>Till Ballendat  </a:t>
                </a:r>
                <a:r>
                  <a:rPr lang="en-US" sz="2400" dirty="0">
                    <a:solidFill>
                      <a:schemeClr val="bg1"/>
                    </a:solidFill>
                    <a:latin typeface="Engel Light" pitchFamily="34" charset="0"/>
                    <a:sym typeface="Goudita Sans Light SF" pitchFamily="2" charset="0"/>
                  </a:rPr>
                  <a:t>(LMU Munich) </a:t>
                </a:r>
              </a:p>
              <a:p>
                <a:r>
                  <a:rPr lang="en-US" sz="3200" dirty="0">
                    <a:solidFill>
                      <a:schemeClr val="bg1"/>
                    </a:solidFill>
                    <a:latin typeface="Engel Light" pitchFamily="34" charset="0"/>
                    <a:sym typeface="Goudita Sans Light SF" pitchFamily="2" charset="0"/>
                  </a:rPr>
                  <a:t>Nicolai Marquardt  </a:t>
                </a:r>
                <a:r>
                  <a:rPr lang="en-US" sz="2400" dirty="0">
                    <a:solidFill>
                      <a:schemeClr val="bg1"/>
                    </a:solidFill>
                    <a:latin typeface="Engel Light" pitchFamily="34" charset="0"/>
                    <a:sym typeface="Goudita Sans Light SF" pitchFamily="2" charset="0"/>
                  </a:rPr>
                  <a:t>(University of Calgary)</a:t>
                </a:r>
              </a:p>
              <a:p>
                <a:r>
                  <a:rPr lang="en-US" sz="3200" dirty="0">
                    <a:solidFill>
                      <a:schemeClr val="bg1"/>
                    </a:solidFill>
                    <a:latin typeface="Engel Light" pitchFamily="34" charset="0"/>
                    <a:sym typeface="Goudita Sans Light SF" pitchFamily="2" charset="0"/>
                  </a:rPr>
                  <a:t>Saul Greenberg  </a:t>
                </a:r>
                <a:r>
                  <a:rPr lang="en-US" sz="2400" dirty="0">
                    <a:solidFill>
                      <a:schemeClr val="bg1"/>
                    </a:solidFill>
                    <a:latin typeface="Engel Light" pitchFamily="34" charset="0"/>
                    <a:sym typeface="Goudita Sans Light SF" pitchFamily="2" charset="0"/>
                  </a:rPr>
                  <a:t>(University of Calgary)</a:t>
                </a: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0" y="6573271"/>
                <a:ext cx="11686976" cy="897404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anchor="ctr">
                <a:noAutofit/>
              </a:bodyPr>
              <a:lstStyle/>
              <a:p>
                <a:pPr marL="80963">
                  <a:spcBef>
                    <a:spcPts val="3275"/>
                  </a:spcBef>
                </a:pPr>
                <a:r>
                  <a:rPr lang="en-US" sz="3600" dirty="0">
                    <a:solidFill>
                      <a:srgbClr val="FFFFFF"/>
                    </a:solidFill>
                    <a:latin typeface="Engel Light" pitchFamily="34" charset="0"/>
                    <a:sym typeface="Goudita Sans SF"/>
                  </a:rPr>
                  <a:t>Designing for a Proximity and Orientation-Aware Environment</a:t>
                </a:r>
                <a:endParaRPr lang="en-US" sz="4000" dirty="0">
                  <a:solidFill>
                    <a:srgbClr val="FFFFFF"/>
                  </a:solidFill>
                  <a:latin typeface="Engel Light" pitchFamily="34" charset="0"/>
                  <a:sym typeface="Goudita Sans SF"/>
                </a:endParaRPr>
              </a:p>
            </p:txBody>
          </p:sp>
        </p:grpSp>
        <p:sp>
          <p:nvSpPr>
            <p:cNvPr id="21" name="Rectangle 15"/>
            <p:cNvSpPr>
              <a:spLocks/>
            </p:cNvSpPr>
            <p:nvPr/>
          </p:nvSpPr>
          <p:spPr bwMode="auto">
            <a:xfrm>
              <a:off x="0" y="3870275"/>
              <a:ext cx="6214368" cy="270299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lIns="108379" tIns="108379" rIns="190587" bIns="108379" anchor="b"/>
            <a:lstStyle/>
            <a:p>
              <a:pPr marL="80963">
                <a:spcBef>
                  <a:spcPts val="3275"/>
                </a:spcBef>
              </a:pPr>
              <a:r>
                <a:rPr lang="en-US" sz="7200" dirty="0">
                  <a:solidFill>
                    <a:srgbClr val="FFFFFF"/>
                  </a:solidFill>
                  <a:latin typeface="Engel Medium" pitchFamily="34" charset="0"/>
                  <a:sym typeface="Goudita Sans SF"/>
                </a:rPr>
                <a:t>PROXEMIC INTERACTION</a:t>
              </a:r>
              <a:endParaRPr lang="en-US" sz="6000" dirty="0">
                <a:solidFill>
                  <a:srgbClr val="FFFFFF"/>
                </a:solidFill>
                <a:latin typeface="Engel Medium" pitchFamily="34" charset="0"/>
                <a:sym typeface="Goudita Sans SF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108883" y="3826593"/>
            <a:ext cx="7281949" cy="1699866"/>
            <a:chOff x="3344385" y="3719643"/>
            <a:chExt cx="5330793" cy="1699866"/>
          </a:xfrm>
        </p:grpSpPr>
        <p:sp>
          <p:nvSpPr>
            <p:cNvPr id="16" name="Rectangle 13"/>
            <p:cNvSpPr>
              <a:spLocks/>
            </p:cNvSpPr>
            <p:nvPr/>
          </p:nvSpPr>
          <p:spPr bwMode="auto">
            <a:xfrm>
              <a:off x="3344385" y="3719643"/>
              <a:ext cx="5060532" cy="16998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30055" tIns="65028" rIns="130055" bIns="65028"/>
            <a:lstStyle/>
            <a:p>
              <a:endParaRPr lang="en-US" sz="1600" dirty="0">
                <a:latin typeface="Engel Regular" pitchFamily="34" charset="0"/>
              </a:endParaRPr>
            </a:p>
          </p:txBody>
        </p:sp>
        <p:sp>
          <p:nvSpPr>
            <p:cNvPr id="17" name="Rectangle 16"/>
            <p:cNvSpPr>
              <a:spLocks/>
            </p:cNvSpPr>
            <p:nvPr/>
          </p:nvSpPr>
          <p:spPr bwMode="auto">
            <a:xfrm>
              <a:off x="3572947" y="3719643"/>
              <a:ext cx="5102231" cy="16998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379" tIns="108379" rIns="190587" bIns="108379"/>
            <a:lstStyle/>
            <a:p>
              <a:pPr marL="80963">
                <a:spcBef>
                  <a:spcPts val="3275"/>
                </a:spcBef>
              </a:pPr>
              <a:r>
                <a:rPr lang="en-US" sz="9600" dirty="0">
                  <a:solidFill>
                    <a:srgbClr val="FFFFFF"/>
                  </a:solidFill>
                  <a:latin typeface="Engel Medium" pitchFamily="34" charset="0"/>
                  <a:sym typeface="Goudita Sans SF"/>
                </a:rPr>
                <a:t>Thank You!</a:t>
              </a:r>
              <a:endParaRPr lang="en-US" sz="8000" dirty="0">
                <a:solidFill>
                  <a:srgbClr val="FFFFFF"/>
                </a:solidFill>
                <a:latin typeface="Engel Medium" pitchFamily="34" charset="0"/>
                <a:sym typeface="Goudita Sans SF"/>
              </a:endParaRPr>
            </a:p>
          </p:txBody>
        </p:sp>
      </p:grp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-7841410" y="4676526"/>
            <a:ext cx="6236297" cy="1800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 lIns="216000" anchor="ctr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Till Ballendat  </a:t>
            </a:r>
            <a:r>
              <a:rPr lang="en-US" sz="24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(LMU Munich) </a:t>
            </a:r>
          </a:p>
          <a:p>
            <a:r>
              <a:rPr lang="en-US" sz="3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Nicolai Marquardt  </a:t>
            </a:r>
            <a:r>
              <a:rPr lang="en-US" sz="24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(University of Calgary)</a:t>
            </a:r>
          </a:p>
          <a:p>
            <a:r>
              <a:rPr lang="en-US" sz="32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Saul Greenberg  </a:t>
            </a:r>
            <a:r>
              <a:rPr lang="en-US" sz="2400" dirty="0">
                <a:solidFill>
                  <a:schemeClr val="bg1"/>
                </a:solidFill>
                <a:latin typeface="Engel Light" pitchFamily="34" charset="0"/>
                <a:sym typeface="Goudita Sans Light SF" pitchFamily="2" charset="0"/>
              </a:rPr>
              <a:t>(University of Calgary)</a:t>
            </a:r>
          </a:p>
        </p:txBody>
      </p:sp>
    </p:spTree>
    <p:extLst>
      <p:ext uri="{BB962C8B-B14F-4D97-AF65-F5344CB8AC3E}">
        <p14:creationId xmlns:p14="http://schemas.microsoft.com/office/powerpoint/2010/main" val="31270238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38306</TotalTime>
  <Words>747</Words>
  <Application>Microsoft Office PowerPoint</Application>
  <PresentationFormat>Custom</PresentationFormat>
  <Paragraphs>216</Paragraphs>
  <Slides>69</Slides>
  <Notes>69</Notes>
  <HiddenSlides>0</HiddenSlides>
  <MMClips>10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8" baseType="lpstr">
      <vt:lpstr>Arial</vt:lpstr>
      <vt:lpstr>Calibri</vt:lpstr>
      <vt:lpstr>Engel Bold</vt:lpstr>
      <vt:lpstr>Engel Light</vt:lpstr>
      <vt:lpstr>Engel Medium</vt:lpstr>
      <vt:lpstr>Engel Regular</vt:lpstr>
      <vt:lpstr>Frutiger LT 45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Nicolai Marquardt</dc:creator>
  <cp:lastModifiedBy>Saul Greenberg</cp:lastModifiedBy>
  <cp:revision>1820</cp:revision>
  <dcterms:created xsi:type="dcterms:W3CDTF">2008-07-18T14:58:29Z</dcterms:created>
  <dcterms:modified xsi:type="dcterms:W3CDTF">2026-10-28T17:49:42Z</dcterms:modified>
</cp:coreProperties>
</file>