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7"/>
  </p:notesMasterIdLst>
  <p:sldIdLst>
    <p:sldId id="256" r:id="rId3"/>
    <p:sldId id="272" r:id="rId4"/>
    <p:sldId id="258" r:id="rId5"/>
    <p:sldId id="273" r:id="rId6"/>
    <p:sldId id="259" r:id="rId7"/>
    <p:sldId id="274" r:id="rId8"/>
    <p:sldId id="278" r:id="rId9"/>
    <p:sldId id="276" r:id="rId10"/>
    <p:sldId id="277" r:id="rId11"/>
    <p:sldId id="275" r:id="rId12"/>
    <p:sldId id="262" r:id="rId13"/>
    <p:sldId id="263" r:id="rId14"/>
    <p:sldId id="264" r:id="rId15"/>
    <p:sldId id="265" r:id="rId16"/>
    <p:sldId id="266" r:id="rId17"/>
    <p:sldId id="267" r:id="rId18"/>
    <p:sldId id="268" r:id="rId19"/>
    <p:sldId id="269" r:id="rId20"/>
    <p:sldId id="270" r:id="rId21"/>
    <p:sldId id="279" r:id="rId22"/>
    <p:sldId id="281" r:id="rId23"/>
    <p:sldId id="282" r:id="rId24"/>
    <p:sldId id="283"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176" autoAdjust="0"/>
  </p:normalViewPr>
  <p:slideViewPr>
    <p:cSldViewPr>
      <p:cViewPr varScale="1">
        <p:scale>
          <a:sx n="122" d="100"/>
          <a:sy n="122" d="100"/>
        </p:scale>
        <p:origin x="968" y="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CE84BA-F816-455A-B744-9886C34A45B6}" type="datetimeFigureOut">
              <a:rPr lang="en-CA" smtClean="0"/>
              <a:pPr/>
              <a:t>2026-10-28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24F9D6-2A1E-42C0-AFDD-204F6819BEF1}" type="slidenum">
              <a:rPr lang="en-CA" smtClean="0"/>
              <a:pPr/>
              <a:t>‹#›</a:t>
            </a:fld>
            <a:endParaRPr lang="en-CA"/>
          </a:p>
        </p:txBody>
      </p:sp>
    </p:spTree>
    <p:extLst>
      <p:ext uri="{BB962C8B-B14F-4D97-AF65-F5344CB8AC3E}">
        <p14:creationId xmlns:p14="http://schemas.microsoft.com/office/powerpoint/2010/main" val="3674747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Good afternoon. I’m going to present some work by Yibo Sun as part of his </a:t>
            </a:r>
            <a:r>
              <a:rPr lang="en-US" baseline="0" dirty="0" err="1"/>
              <a:t>MSc</a:t>
            </a:r>
            <a:r>
              <a:rPr lang="en-US" baseline="0" dirty="0"/>
              <a:t> research, and Saul Greenberg his supervisor, both from the University of Calgary. </a:t>
            </a:r>
          </a:p>
          <a:p>
            <a:r>
              <a:rPr lang="en-US" baseline="0" dirty="0"/>
              <a:t>Mr. Sun, who was going to present this work, had visa issues entering the US, while Dr. Greenberg had a commitment in Europe. </a:t>
            </a:r>
          </a:p>
          <a:p>
            <a:endParaRPr lang="en-US" baseline="0" dirty="0"/>
          </a:p>
          <a:p>
            <a:r>
              <a:rPr lang="en-US" baseline="0" dirty="0"/>
              <a:t>I will be presenting the design of Come Together, a new groupware system that creates places for light-weight group meetings.  </a:t>
            </a:r>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1</a:t>
            </a:fld>
            <a:endParaRPr lang="en-CA"/>
          </a:p>
        </p:txBody>
      </p:sp>
    </p:spTree>
    <p:extLst>
      <p:ext uri="{BB962C8B-B14F-4D97-AF65-F5344CB8AC3E}">
        <p14:creationId xmlns:p14="http://schemas.microsoft.com/office/powerpoint/2010/main" val="983175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main message of this presentation is our believe that,</a:t>
            </a:r>
            <a:r>
              <a:rPr lang="en-CA" baseline="0" dirty="0"/>
              <a:t> through </a:t>
            </a:r>
            <a:r>
              <a:rPr lang="en-CA" dirty="0"/>
              <a:t>groupware</a:t>
            </a:r>
            <a:r>
              <a:rPr lang="en-CA" baseline="0" dirty="0"/>
              <a:t>, p</a:t>
            </a:r>
            <a:r>
              <a:rPr lang="en-US" dirty="0" err="1"/>
              <a:t>eople</a:t>
            </a:r>
            <a:r>
              <a:rPr lang="en-US" dirty="0"/>
              <a:t> must be able to quickly bring together other people and their things to form a place for light-weight meetings.</a:t>
            </a:r>
          </a:p>
          <a:p>
            <a:endParaRPr lang="en-US" dirty="0"/>
          </a:p>
          <a:p>
            <a:r>
              <a:rPr lang="en-US" dirty="0"/>
              <a:t>To deliver this message, </a:t>
            </a:r>
          </a:p>
          <a:p>
            <a:pPr>
              <a:buFontTx/>
              <a:buChar char="-"/>
            </a:pPr>
            <a:r>
              <a:rPr lang="en-US" dirty="0"/>
              <a:t>I’ll explain</a:t>
            </a:r>
            <a:r>
              <a:rPr lang="en-US" baseline="0" dirty="0"/>
              <a:t> what I mean by lightweight meetings</a:t>
            </a:r>
            <a:endParaRPr lang="en-US" dirty="0"/>
          </a:p>
          <a:p>
            <a:pPr>
              <a:buFontTx/>
              <a:buChar char="-"/>
            </a:pPr>
            <a:r>
              <a:rPr lang="en-US" dirty="0"/>
              <a:t>I’ll talk about some of the strengths and weaknesses</a:t>
            </a:r>
            <a:r>
              <a:rPr lang="en-US" baseline="0" dirty="0"/>
              <a:t> </a:t>
            </a:r>
            <a:r>
              <a:rPr lang="en-US" dirty="0"/>
              <a:t>in other groupware systems.</a:t>
            </a:r>
          </a:p>
          <a:p>
            <a:pPr>
              <a:buFontTx/>
              <a:buChar char="-"/>
            </a:pPr>
            <a:r>
              <a:rPr lang="en-US" dirty="0"/>
              <a:t>I’ll illustrate our design of the</a:t>
            </a:r>
            <a:r>
              <a:rPr lang="en-US" baseline="0" dirty="0"/>
              <a:t> working </a:t>
            </a:r>
            <a:r>
              <a:rPr lang="en-US" baseline="0" dirty="0" err="1"/>
              <a:t>ComeTogether</a:t>
            </a:r>
            <a:r>
              <a:rPr lang="en-US" baseline="0" dirty="0"/>
              <a:t> system, mostly via videos,</a:t>
            </a:r>
          </a:p>
          <a:p>
            <a:pPr>
              <a:buFontTx/>
              <a:buChar char="-"/>
            </a:pPr>
            <a:r>
              <a:rPr lang="en-US" baseline="0" dirty="0"/>
              <a:t>I’ll present some highlights from a user-based design critique, which isn’t reported in the paper.</a:t>
            </a:r>
          </a:p>
          <a:p>
            <a:pPr>
              <a:buFontTx/>
              <a:buNone/>
            </a:pPr>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2</a:t>
            </a:fld>
            <a:endParaRPr lang="en-CA"/>
          </a:p>
        </p:txBody>
      </p:sp>
    </p:spTree>
    <p:extLst>
      <p:ext uri="{BB962C8B-B14F-4D97-AF65-F5344CB8AC3E}">
        <p14:creationId xmlns:p14="http://schemas.microsoft.com/office/powerpoint/2010/main" val="1579042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r>
              <a:rPr lang="en-US" altLang="zh-CN" baseline="0" dirty="0">
                <a:ea typeface="宋体" pitchFamily="2" charset="-122"/>
              </a:rPr>
              <a:t>Lightweight meetings sit somewhere between brief casual interactions and formal meetings.</a:t>
            </a:r>
          </a:p>
          <a:p>
            <a:pPr marL="228600" indent="-228600" eaLnBrk="1" hangingPunct="1"/>
            <a:r>
              <a:rPr lang="en-US" altLang="zh-CN" baseline="0" dirty="0">
                <a:ea typeface="宋体" pitchFamily="2" charset="-122"/>
              </a:rPr>
              <a:t>Every day, p</a:t>
            </a:r>
            <a:r>
              <a:rPr lang="en-US" altLang="zh-CN" dirty="0">
                <a:ea typeface="宋体" pitchFamily="2" charset="-122"/>
              </a:rPr>
              <a:t>eople constantly meet in small social groups. While some gatherings happen via scheduling formal meetings, </a:t>
            </a:r>
            <a:br>
              <a:rPr lang="en-US" altLang="zh-CN" dirty="0">
                <a:ea typeface="宋体" pitchFamily="2" charset="-122"/>
              </a:rPr>
            </a:br>
            <a:r>
              <a:rPr lang="en-US" altLang="zh-CN" dirty="0">
                <a:ea typeface="宋体" pitchFamily="2" charset="-122"/>
              </a:rPr>
              <a:t>the vast majority are informal, casual, opportunistic, somewhat ad hoc, and have</a:t>
            </a:r>
            <a:r>
              <a:rPr lang="en-US" altLang="zh-CN" baseline="0" dirty="0">
                <a:ea typeface="宋体" pitchFamily="2" charset="-122"/>
              </a:rPr>
              <a:t> some degree of continuity, or persistence, over time</a:t>
            </a:r>
            <a:r>
              <a:rPr lang="en-US" altLang="zh-CN" dirty="0">
                <a:ea typeface="宋体" pitchFamily="2" charset="-122"/>
              </a:rPr>
              <a:t>. </a:t>
            </a:r>
          </a:p>
          <a:p>
            <a:pPr marL="228600" indent="-228600" eaLnBrk="1" hangingPunct="1"/>
            <a:r>
              <a:rPr lang="en-US" altLang="zh-CN" dirty="0">
                <a:ea typeface="宋体" pitchFamily="2" charset="-122"/>
              </a:rPr>
              <a:t>For such meetings to work, several things</a:t>
            </a:r>
            <a:r>
              <a:rPr lang="en-US" altLang="zh-CN" baseline="0" dirty="0">
                <a:ea typeface="宋体" pitchFamily="2" charset="-122"/>
              </a:rPr>
              <a:t> must happen. </a:t>
            </a:r>
            <a:endParaRPr lang="en-US" altLang="zh-CN" dirty="0">
              <a:ea typeface="宋体" pitchFamily="2" charset="-122"/>
            </a:endParaRPr>
          </a:p>
          <a:p>
            <a:pPr marL="228600" indent="-228600" eaLnBrk="1" hangingPunct="1"/>
            <a:r>
              <a:rPr lang="en-US" altLang="zh-CN" dirty="0">
                <a:ea typeface="宋体" pitchFamily="2" charset="-122"/>
              </a:rPr>
              <a:t>1. People need to know about presence, activity and availability of each other to trigger meeting opportunities.</a:t>
            </a:r>
          </a:p>
          <a:p>
            <a:pPr marL="228600" indent="-228600" eaLnBrk="1" hangingPunct="1"/>
            <a:r>
              <a:rPr lang="en-US" altLang="zh-CN" dirty="0">
                <a:ea typeface="宋体" pitchFamily="2" charset="-122"/>
              </a:rPr>
              <a:t>2. People need to easily engage, leave and re-enter into</a:t>
            </a:r>
            <a:r>
              <a:rPr lang="en-US" altLang="zh-CN" baseline="0" dirty="0">
                <a:ea typeface="宋体" pitchFamily="2" charset="-122"/>
              </a:rPr>
              <a:t> </a:t>
            </a:r>
            <a:r>
              <a:rPr lang="en-US" altLang="zh-CN" dirty="0">
                <a:ea typeface="宋体" pitchFamily="2" charset="-122"/>
              </a:rPr>
              <a:t>such meetings with very low</a:t>
            </a:r>
            <a:r>
              <a:rPr lang="en-US" altLang="zh-CN" baseline="0" dirty="0">
                <a:ea typeface="宋体" pitchFamily="2" charset="-122"/>
              </a:rPr>
              <a:t> cost.</a:t>
            </a:r>
            <a:endParaRPr lang="en-US" altLang="zh-CN" dirty="0">
              <a:ea typeface="宋体" pitchFamily="2" charset="-122"/>
            </a:endParaRPr>
          </a:p>
          <a:p>
            <a:pPr marL="228600" indent="-228600" eaLnBrk="1" hangingPunct="1"/>
            <a:r>
              <a:rPr lang="en-US" altLang="zh-CN" dirty="0">
                <a:ea typeface="宋体" pitchFamily="2" charset="-122"/>
              </a:rPr>
              <a:t>3. Its not just about talk. People should be able to share </a:t>
            </a:r>
            <a:r>
              <a:rPr lang="en-US" altLang="zh-CN" dirty="0" err="1">
                <a:ea typeface="宋体" pitchFamily="2" charset="-122"/>
              </a:rPr>
              <a:t>artefacts</a:t>
            </a:r>
            <a:r>
              <a:rPr lang="en-US" altLang="zh-CN" dirty="0">
                <a:ea typeface="宋体" pitchFamily="2" charset="-122"/>
              </a:rPr>
              <a:t> and tools.</a:t>
            </a:r>
          </a:p>
          <a:p>
            <a:pPr marL="228600" indent="-228600" eaLnBrk="1" hangingPunct="1"/>
            <a:r>
              <a:rPr lang="en-US" altLang="zh-CN" dirty="0">
                <a:ea typeface="宋体" pitchFamily="2" charset="-122"/>
              </a:rPr>
              <a:t>4.</a:t>
            </a:r>
            <a:r>
              <a:rPr lang="en-US" altLang="zh-CN" baseline="0" dirty="0">
                <a:ea typeface="宋体" pitchFamily="2" charset="-122"/>
              </a:rPr>
              <a:t> It usually occurs in a social place, </a:t>
            </a:r>
            <a:r>
              <a:rPr lang="en-US" altLang="zh-CN" dirty="0">
                <a:ea typeface="宋体" pitchFamily="2" charset="-122"/>
              </a:rPr>
              <a:t>where the proximity</a:t>
            </a:r>
            <a:r>
              <a:rPr lang="en-US" altLang="zh-CN" baseline="0" dirty="0">
                <a:ea typeface="宋体" pitchFamily="2" charset="-122"/>
              </a:rPr>
              <a:t> of people and artifacts in a social place make all the above happen within a context infused with social meanings.</a:t>
            </a:r>
          </a:p>
          <a:p>
            <a:pPr marL="228600" indent="-228600" eaLnBrk="1" hangingPunct="1"/>
            <a:r>
              <a:rPr lang="en-US" altLang="zh-CN" baseline="0" dirty="0">
                <a:ea typeface="宋体" pitchFamily="2" charset="-122"/>
              </a:rPr>
              <a:t>5. That place  - including the </a:t>
            </a:r>
            <a:r>
              <a:rPr lang="en-US" altLang="zh-CN" baseline="0" dirty="0" err="1">
                <a:ea typeface="宋体" pitchFamily="2" charset="-122"/>
              </a:rPr>
              <a:t>artefacts</a:t>
            </a:r>
            <a:r>
              <a:rPr lang="en-US" altLang="zh-CN" baseline="0" dirty="0">
                <a:ea typeface="宋体" pitchFamily="2" charset="-122"/>
              </a:rPr>
              <a:t> and people involved – can persist over a series of meetings, where the meeting context can be restored when needed.</a:t>
            </a:r>
            <a:endParaRPr lang="en-US" altLang="zh-CN" dirty="0">
              <a:ea typeface="宋体" pitchFamily="2" charset="-122"/>
            </a:endParaRPr>
          </a:p>
          <a:p>
            <a:pPr marL="228600" indent="-228600" eaLnBrk="1" hangingPunct="1"/>
            <a:r>
              <a:rPr lang="en-US" altLang="zh-CN" dirty="0">
                <a:ea typeface="宋体" pitchFamily="2" charset="-122"/>
              </a:rPr>
              <a:t>6.</a:t>
            </a:r>
            <a:r>
              <a:rPr lang="en-US" altLang="zh-CN" baseline="0" dirty="0">
                <a:ea typeface="宋体" pitchFamily="2" charset="-122"/>
              </a:rPr>
              <a:t>  </a:t>
            </a:r>
            <a:r>
              <a:rPr lang="en-US" altLang="zh-CN" dirty="0">
                <a:ea typeface="宋体" pitchFamily="2" charset="-122"/>
              </a:rPr>
              <a:t>Finally, people can have varying degrees of involvement</a:t>
            </a:r>
            <a:r>
              <a:rPr lang="en-US" altLang="zh-CN" baseline="0" dirty="0">
                <a:ea typeface="宋体" pitchFamily="2" charset="-122"/>
              </a:rPr>
              <a:t> within that place</a:t>
            </a:r>
            <a:endParaRPr lang="en-US" altLang="zh-CN" dirty="0">
              <a:ea typeface="宋体" pitchFamily="2" charset="-122"/>
            </a:endParaRPr>
          </a:p>
          <a:p>
            <a:endParaRPr lang="en-CA" dirty="0"/>
          </a:p>
          <a:p>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3</a:t>
            </a:fld>
            <a:endParaRPr lang="en-CA"/>
          </a:p>
        </p:txBody>
      </p:sp>
    </p:spTree>
    <p:extLst>
      <p:ext uri="{BB962C8B-B14F-4D97-AF65-F5344CB8AC3E}">
        <p14:creationId xmlns:p14="http://schemas.microsoft.com/office/powerpoint/2010/main" val="833372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r>
              <a:rPr lang="en-CA" altLang="zh-CN" baseline="0" dirty="0">
                <a:ea typeface="宋体" pitchFamily="2" charset="-122"/>
              </a:rPr>
              <a:t>Although I won’t discuss it any further, all these attributes are reflected in </a:t>
            </a:r>
            <a:r>
              <a:rPr lang="en-CA" altLang="zh-CN" baseline="0" dirty="0" err="1">
                <a:ea typeface="宋体" pitchFamily="2" charset="-122"/>
              </a:rPr>
              <a:t>Geralidine</a:t>
            </a:r>
            <a:r>
              <a:rPr lang="en-CA" altLang="zh-CN" baseline="0" dirty="0">
                <a:ea typeface="宋体" pitchFamily="2" charset="-122"/>
              </a:rPr>
              <a:t> Fitzpatrick’s Locales Framework, which (as explained in the paper) became the theoretical foundation behind our system design. For brevity, I’ll use every-day terms to explain our design rather than the constructs described by the Locales Framework.</a:t>
            </a:r>
            <a:endParaRPr lang="en-CA" dirty="0"/>
          </a:p>
          <a:p>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4</a:t>
            </a:fld>
            <a:endParaRPr lang="en-CA"/>
          </a:p>
        </p:txBody>
      </p:sp>
    </p:spTree>
    <p:extLst>
      <p:ext uri="{BB962C8B-B14F-4D97-AF65-F5344CB8AC3E}">
        <p14:creationId xmlns:p14="http://schemas.microsoft.com/office/powerpoint/2010/main" val="833372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zh-CN" dirty="0">
                <a:ea typeface="宋体" pitchFamily="2" charset="-122"/>
              </a:rPr>
              <a:t>The question</a:t>
            </a:r>
            <a:r>
              <a:rPr lang="en-US" altLang="zh-CN" baseline="0" dirty="0">
                <a:ea typeface="宋体" pitchFamily="2" charset="-122"/>
              </a:rPr>
              <a:t> is how w</a:t>
            </a:r>
            <a:r>
              <a:rPr lang="en-US" altLang="zh-CN" dirty="0">
                <a:ea typeface="宋体" pitchFamily="2" charset="-122"/>
              </a:rPr>
              <a:t>e can use groupware systems to support these elements for light-weight meetings between distance separated people. The problem</a:t>
            </a:r>
            <a:r>
              <a:rPr lang="en-US" altLang="zh-CN" baseline="0" dirty="0">
                <a:ea typeface="宋体" pitchFamily="2" charset="-122"/>
              </a:rPr>
              <a:t> is that </a:t>
            </a:r>
            <a:r>
              <a:rPr lang="en-US" altLang="zh-CN" dirty="0">
                <a:ea typeface="宋体" pitchFamily="2" charset="-122"/>
              </a:rPr>
              <a:t>most existing systems only support some of them. </a:t>
            </a:r>
          </a:p>
          <a:p>
            <a:pPr eaLnBrk="1" hangingPunct="1"/>
            <a:endParaRPr lang="en-US" altLang="zh-CN" dirty="0">
              <a:ea typeface="宋体" pitchFamily="2" charset="-122"/>
            </a:endParaRPr>
          </a:p>
          <a:p>
            <a:pPr eaLnBrk="1" hangingPunct="1"/>
            <a:r>
              <a:rPr lang="en-US" altLang="zh-CN" dirty="0">
                <a:ea typeface="宋体" pitchFamily="2" charset="-122"/>
              </a:rPr>
              <a:t>Instant messengers are a good example of  light-weight meeting system. </a:t>
            </a:r>
          </a:p>
          <a:p>
            <a:pPr eaLnBrk="1" hangingPunct="1"/>
            <a:r>
              <a:rPr lang="en-US" altLang="zh-CN" dirty="0">
                <a:ea typeface="宋体" pitchFamily="2" charset="-122"/>
              </a:rPr>
              <a:t>They provide</a:t>
            </a:r>
            <a:r>
              <a:rPr lang="en-US" altLang="zh-CN" baseline="0" dirty="0">
                <a:ea typeface="宋体" pitchFamily="2" charset="-122"/>
              </a:rPr>
              <a:t> </a:t>
            </a:r>
            <a:r>
              <a:rPr lang="en-US" altLang="zh-CN" dirty="0">
                <a:ea typeface="宋体" pitchFamily="2" charset="-122"/>
              </a:rPr>
              <a:t>rudimentary awareness</a:t>
            </a:r>
            <a:r>
              <a:rPr lang="en-US" altLang="zh-CN" baseline="0" dirty="0">
                <a:ea typeface="宋体" pitchFamily="2" charset="-122"/>
              </a:rPr>
              <a:t> of others via a </a:t>
            </a:r>
            <a:r>
              <a:rPr lang="en-US" altLang="zh-CN" dirty="0">
                <a:ea typeface="宋体" pitchFamily="2" charset="-122"/>
              </a:rPr>
              <a:t>status indicator</a:t>
            </a:r>
            <a:r>
              <a:rPr lang="en-US" altLang="zh-CN" baseline="0" dirty="0">
                <a:ea typeface="宋体" pitchFamily="2" charset="-122"/>
              </a:rPr>
              <a:t> for people on the buddy list.</a:t>
            </a:r>
            <a:r>
              <a:rPr lang="en-US" altLang="zh-CN" dirty="0">
                <a:ea typeface="宋体" pitchFamily="2" charset="-122"/>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ea typeface="宋体" pitchFamily="2" charset="-122"/>
              </a:rPr>
              <a:t>E</a:t>
            </a:r>
            <a:r>
              <a:rPr lang="en-US" altLang="zh-CN" baseline="0" dirty="0">
                <a:ea typeface="宋体" pitchFamily="2" charset="-122"/>
              </a:rPr>
              <a:t>ngaging into a conversation is just a quick double click away. </a:t>
            </a:r>
          </a:p>
          <a:p>
            <a:pPr eaLnBrk="1" hangingPunct="1"/>
            <a:endParaRPr lang="en-US" altLang="zh-CN" dirty="0">
              <a:ea typeface="宋体" pitchFamily="2" charset="-122"/>
            </a:endParaRPr>
          </a:p>
          <a:p>
            <a:pPr eaLnBrk="1" hangingPunct="1"/>
            <a:r>
              <a:rPr lang="en-US" altLang="zh-CN" dirty="0">
                <a:ea typeface="宋体" pitchFamily="2" charset="-122"/>
              </a:rPr>
              <a:t>However, other aspects of Instant Messengers are more rudimentary.</a:t>
            </a:r>
            <a:r>
              <a:rPr lang="en-US" altLang="zh-CN" baseline="0" dirty="0">
                <a:ea typeface="宋体" pitchFamily="2" charset="-122"/>
              </a:rPr>
              <a:t> </a:t>
            </a:r>
          </a:p>
          <a:p>
            <a:pPr eaLnBrk="1" hangingPunct="1"/>
            <a:r>
              <a:rPr lang="en-US" altLang="zh-CN" baseline="0" dirty="0">
                <a:ea typeface="宋体" pitchFamily="2" charset="-122"/>
              </a:rPr>
              <a:t>They usually have only</a:t>
            </a:r>
            <a:r>
              <a:rPr lang="en-US" altLang="zh-CN" dirty="0">
                <a:ea typeface="宋体" pitchFamily="2" charset="-122"/>
              </a:rPr>
              <a:t> simple mechanisms for </a:t>
            </a:r>
            <a:r>
              <a:rPr lang="en-US" altLang="zh-CN" dirty="0" err="1">
                <a:ea typeface="宋体" pitchFamily="2" charset="-122"/>
              </a:rPr>
              <a:t>artefact</a:t>
            </a:r>
            <a:r>
              <a:rPr lang="en-US" altLang="zh-CN" dirty="0">
                <a:ea typeface="宋体" pitchFamily="2" charset="-122"/>
              </a:rPr>
              <a:t> sharing,</a:t>
            </a:r>
            <a:r>
              <a:rPr lang="en-US" altLang="zh-CN" baseline="0" dirty="0">
                <a:ea typeface="宋体" pitchFamily="2" charset="-122"/>
              </a:rPr>
              <a:t> such as file transfers or access to out of band groupware tools.</a:t>
            </a:r>
          </a:p>
          <a:p>
            <a:pPr eaLnBrk="1" hangingPunct="1"/>
            <a:r>
              <a:rPr lang="en-US" altLang="zh-CN" dirty="0">
                <a:ea typeface="宋体" pitchFamily="2" charset="-122"/>
              </a:rPr>
              <a:t>Social</a:t>
            </a:r>
            <a:r>
              <a:rPr lang="en-US" altLang="zh-CN" baseline="0" dirty="0">
                <a:ea typeface="宋体" pitchFamily="2" charset="-122"/>
              </a:rPr>
              <a:t> context is totally individual centered around one’s buddy list; others outside the conversation have no awareness of it. </a:t>
            </a:r>
          </a:p>
          <a:p>
            <a:pPr eaLnBrk="1" hangingPunct="1"/>
            <a:r>
              <a:rPr lang="en-US" altLang="zh-CN" dirty="0">
                <a:ea typeface="宋体" pitchFamily="2" charset="-122"/>
              </a:rPr>
              <a:t>The </a:t>
            </a:r>
            <a:r>
              <a:rPr lang="en-US" altLang="zh-CN" baseline="0" dirty="0">
                <a:ea typeface="宋体" pitchFamily="2" charset="-122"/>
              </a:rPr>
              <a:t>meeting context does not persist beyond a conversation except as a chat script. </a:t>
            </a:r>
          </a:p>
          <a:p>
            <a:pPr eaLnBrk="1" hangingPunct="1"/>
            <a:r>
              <a:rPr lang="en-US" altLang="zh-CN" baseline="0" dirty="0">
                <a:ea typeface="宋体" pitchFamily="2" charset="-122"/>
              </a:rPr>
              <a:t>Participants are either involved or not in a conversation; there is no middle ground.</a:t>
            </a:r>
            <a:endParaRPr lang="en-US" altLang="zh-CN" dirty="0">
              <a:ea typeface="宋体" pitchFamily="2" charset="-122"/>
            </a:endParaRPr>
          </a:p>
          <a:p>
            <a:pPr eaLnBrk="1" hangingPunct="1"/>
            <a:endParaRPr lang="en-US" altLang="zh-CN" dirty="0">
              <a:ea typeface="宋体" pitchFamily="2" charset="-122"/>
            </a:endParaRPr>
          </a:p>
          <a:p>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5</a:t>
            </a:fld>
            <a:endParaRPr lang="en-CA"/>
          </a:p>
        </p:txBody>
      </p:sp>
    </p:spTree>
    <p:extLst>
      <p:ext uri="{BB962C8B-B14F-4D97-AF65-F5344CB8AC3E}">
        <p14:creationId xmlns:p14="http://schemas.microsoft.com/office/powerpoint/2010/main" val="1506418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zh-CN" dirty="0">
                <a:ea typeface="宋体" pitchFamily="2" charset="-122"/>
              </a:rPr>
              <a:t>Media spaces  are another good example of  light-weight meeting system. </a:t>
            </a:r>
          </a:p>
          <a:p>
            <a:pPr eaLnBrk="1" hangingPunct="1"/>
            <a:r>
              <a:rPr lang="en-US" altLang="zh-CN" dirty="0">
                <a:ea typeface="宋体" pitchFamily="2" charset="-122"/>
              </a:rPr>
              <a:t>Through the</a:t>
            </a:r>
            <a:r>
              <a:rPr lang="en-US" altLang="zh-CN" baseline="0" dirty="0">
                <a:ea typeface="宋体" pitchFamily="2" charset="-122"/>
              </a:rPr>
              <a:t> video link, th</a:t>
            </a:r>
            <a:r>
              <a:rPr lang="en-US" altLang="zh-CN" dirty="0">
                <a:ea typeface="宋体" pitchFamily="2" charset="-122"/>
              </a:rPr>
              <a:t>ey too</a:t>
            </a:r>
            <a:r>
              <a:rPr lang="en-US" altLang="zh-CN" baseline="0" dirty="0">
                <a:ea typeface="宋体" pitchFamily="2" charset="-122"/>
              </a:rPr>
              <a:t> </a:t>
            </a:r>
            <a:r>
              <a:rPr lang="en-US" altLang="zh-CN" dirty="0">
                <a:ea typeface="宋体" pitchFamily="2" charset="-122"/>
              </a:rPr>
              <a:t>provide</a:t>
            </a:r>
            <a:r>
              <a:rPr lang="en-US" altLang="zh-CN" baseline="0" dirty="0">
                <a:ea typeface="宋体" pitchFamily="2" charset="-122"/>
              </a:rPr>
              <a:t> </a:t>
            </a:r>
            <a:r>
              <a:rPr lang="en-US" altLang="zh-CN" dirty="0">
                <a:ea typeface="宋体" pitchFamily="2" charset="-122"/>
              </a:rPr>
              <a:t>awareness</a:t>
            </a:r>
            <a:r>
              <a:rPr lang="en-US" altLang="zh-CN" baseline="0" dirty="0">
                <a:ea typeface="宋体" pitchFamily="2" charset="-122"/>
              </a:rPr>
              <a:t> of others and rapid engagement simply by talking.</a:t>
            </a:r>
          </a:p>
          <a:p>
            <a:pPr eaLnBrk="1" hangingPunct="1"/>
            <a:endParaRPr lang="en-US" altLang="zh-CN" dirty="0">
              <a:ea typeface="宋体" pitchFamily="2" charset="-122"/>
            </a:endParaRPr>
          </a:p>
          <a:p>
            <a:pPr eaLnBrk="1" hangingPunct="1"/>
            <a:r>
              <a:rPr lang="en-US" altLang="zh-CN" dirty="0">
                <a:ea typeface="宋体" pitchFamily="2" charset="-122"/>
              </a:rPr>
              <a:t>However, </a:t>
            </a:r>
            <a:r>
              <a:rPr lang="en-US" altLang="zh-CN" baseline="0" dirty="0">
                <a:ea typeface="宋体" pitchFamily="2" charset="-122"/>
              </a:rPr>
              <a:t> most do not integrate </a:t>
            </a:r>
            <a:r>
              <a:rPr lang="en-US" altLang="zh-CN" dirty="0" err="1">
                <a:ea typeface="宋体" pitchFamily="2" charset="-122"/>
              </a:rPr>
              <a:t>artefact</a:t>
            </a:r>
            <a:r>
              <a:rPr lang="en-US" altLang="zh-CN" dirty="0">
                <a:ea typeface="宋体" pitchFamily="2" charset="-122"/>
              </a:rPr>
              <a:t> sharing</a:t>
            </a:r>
          </a:p>
          <a:p>
            <a:pPr eaLnBrk="1" hangingPunct="1"/>
            <a:r>
              <a:rPr lang="en-US" altLang="zh-CN" baseline="0" dirty="0">
                <a:ea typeface="宋体" pitchFamily="2" charset="-122"/>
              </a:rPr>
              <a:t>Also, because they are so heavily tied to the physical space viewed in the video channel, the other three aspects are limited to only what is happening between those spaces. For example, one’s involvement can only happen if one is actually present in the physical space. </a:t>
            </a:r>
          </a:p>
          <a:p>
            <a:pPr eaLnBrk="1" hangingPunct="1"/>
            <a:endParaRPr lang="en-US" altLang="zh-CN" dirty="0">
              <a:ea typeface="宋体" pitchFamily="2" charset="-122"/>
            </a:endParaRPr>
          </a:p>
          <a:p>
            <a:pPr eaLnBrk="1" hangingPunct="1"/>
            <a:endParaRPr lang="en-US" altLang="zh-CN" dirty="0">
              <a:ea typeface="宋体" pitchFamily="2" charset="-122"/>
            </a:endParaRPr>
          </a:p>
          <a:p>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6</a:t>
            </a:fld>
            <a:endParaRPr lang="en-CA"/>
          </a:p>
        </p:txBody>
      </p:sp>
    </p:spTree>
    <p:extLst>
      <p:ext uri="{BB962C8B-B14F-4D97-AF65-F5344CB8AC3E}">
        <p14:creationId xmlns:p14="http://schemas.microsoft.com/office/powerpoint/2010/main" val="1506418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zh-CN" sz="1200" baseline="0" dirty="0">
                <a:ea typeface="宋体" pitchFamily="2" charset="-122"/>
              </a:rPr>
              <a:t>Our own research is primarily inspired the Community Bar, which i</a:t>
            </a:r>
            <a:r>
              <a:rPr lang="en-US" altLang="zh-CN" sz="1200" dirty="0">
                <a:ea typeface="宋体" pitchFamily="2" charset="-122"/>
              </a:rPr>
              <a:t>s a groupware sidebar located at the periphery of the screen. </a:t>
            </a:r>
          </a:p>
          <a:p>
            <a:pPr eaLnBrk="1" hangingPunct="1">
              <a:lnSpc>
                <a:spcPct val="80000"/>
              </a:lnSpc>
            </a:pPr>
            <a:endParaRPr lang="en-US" altLang="zh-CN" sz="1200" dirty="0">
              <a:ea typeface="宋体" pitchFamily="2" charset="-122"/>
            </a:endParaRPr>
          </a:p>
        </p:txBody>
      </p:sp>
      <p:sp>
        <p:nvSpPr>
          <p:cNvPr id="4" name="Slide Number Placeholder 3"/>
          <p:cNvSpPr>
            <a:spLocks noGrp="1"/>
          </p:cNvSpPr>
          <p:nvPr>
            <p:ph type="sldNum" sz="quarter" idx="10"/>
          </p:nvPr>
        </p:nvSpPr>
        <p:spPr/>
        <p:txBody>
          <a:bodyPr/>
          <a:lstStyle/>
          <a:p>
            <a:fld id="{A724F9D6-2A1E-42C0-AFDD-204F6819BEF1}" type="slidenum">
              <a:rPr lang="en-CA" smtClean="0"/>
              <a:pPr/>
              <a:t>7</a:t>
            </a:fld>
            <a:endParaRPr lang="en-CA"/>
          </a:p>
        </p:txBody>
      </p:sp>
    </p:spTree>
    <p:extLst>
      <p:ext uri="{BB962C8B-B14F-4D97-AF65-F5344CB8AC3E}">
        <p14:creationId xmlns:p14="http://schemas.microsoft.com/office/powerpoint/2010/main" val="59793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80000"/>
              </a:lnSpc>
              <a:spcBef>
                <a:spcPts val="0"/>
              </a:spcBef>
              <a:spcAft>
                <a:spcPts val="0"/>
              </a:spcAft>
              <a:buClrTx/>
              <a:buSzTx/>
              <a:buFontTx/>
              <a:buNone/>
              <a:tabLst/>
              <a:defRPr/>
            </a:pPr>
            <a:r>
              <a:rPr lang="en-US" altLang="zh-CN" sz="1200" dirty="0">
                <a:ea typeface="宋体" pitchFamily="2" charset="-122"/>
              </a:rPr>
              <a:t>The sidebar organizes people and </a:t>
            </a:r>
            <a:r>
              <a:rPr lang="en-US" altLang="zh-CN" sz="1200" dirty="0" err="1">
                <a:ea typeface="宋体" pitchFamily="2" charset="-122"/>
              </a:rPr>
              <a:t>artefacts</a:t>
            </a:r>
            <a:r>
              <a:rPr lang="en-US" altLang="zh-CN" sz="1200" baseline="0" dirty="0">
                <a:ea typeface="宋体" pitchFamily="2" charset="-122"/>
              </a:rPr>
              <a:t> into multiple meeting places, - a site and means for people to do their interactions -  and we see 4 places here. Any person can create a place using a pop-up dialog box. </a:t>
            </a:r>
            <a:r>
              <a:rPr lang="en-US" altLang="zh-CN" sz="1200" dirty="0">
                <a:ea typeface="宋体" pitchFamily="2" charset="-122"/>
              </a:rPr>
              <a:t>Once a place is created, people can be invited in. Afterward, the person has to accept the invitation to join. People can then populate</a:t>
            </a:r>
            <a:r>
              <a:rPr lang="en-US" altLang="zh-CN" sz="1200" baseline="0" dirty="0">
                <a:ea typeface="宋体" pitchFamily="2" charset="-122"/>
              </a:rPr>
              <a:t> that place with things.</a:t>
            </a:r>
            <a:endParaRPr lang="en-US" altLang="zh-CN" sz="1200" dirty="0">
              <a:ea typeface="宋体" pitchFamily="2" charset="-122"/>
            </a:endParaRPr>
          </a:p>
          <a:p>
            <a:pPr eaLnBrk="1" hangingPunct="1">
              <a:lnSpc>
                <a:spcPct val="80000"/>
              </a:lnSpc>
            </a:pPr>
            <a:endParaRPr lang="en-US" altLang="zh-CN" sz="1200" baseline="0" dirty="0">
              <a:ea typeface="宋体" pitchFamily="2" charset="-122"/>
            </a:endParaRPr>
          </a:p>
          <a:p>
            <a:pPr eaLnBrk="1" hangingPunct="1">
              <a:lnSpc>
                <a:spcPct val="80000"/>
              </a:lnSpc>
            </a:pPr>
            <a:endParaRPr lang="en-US" altLang="zh-CN" sz="1200" baseline="0" dirty="0">
              <a:ea typeface="宋体" pitchFamily="2" charset="-122"/>
            </a:endParaRPr>
          </a:p>
        </p:txBody>
      </p:sp>
      <p:sp>
        <p:nvSpPr>
          <p:cNvPr id="4" name="Slide Number Placeholder 3"/>
          <p:cNvSpPr>
            <a:spLocks noGrp="1"/>
          </p:cNvSpPr>
          <p:nvPr>
            <p:ph type="sldNum" sz="quarter" idx="10"/>
          </p:nvPr>
        </p:nvSpPr>
        <p:spPr/>
        <p:txBody>
          <a:bodyPr/>
          <a:lstStyle/>
          <a:p>
            <a:fld id="{A724F9D6-2A1E-42C0-AFDD-204F6819BEF1}" type="slidenum">
              <a:rPr lang="en-CA" smtClean="0"/>
              <a:pPr/>
              <a:t>8</a:t>
            </a:fld>
            <a:endParaRPr lang="en-CA"/>
          </a:p>
        </p:txBody>
      </p:sp>
    </p:spTree>
    <p:extLst>
      <p:ext uri="{BB962C8B-B14F-4D97-AF65-F5344CB8AC3E}">
        <p14:creationId xmlns:p14="http://schemas.microsoft.com/office/powerpoint/2010/main" val="59793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zh-CN" sz="1200" dirty="0">
                <a:ea typeface="宋体" pitchFamily="2" charset="-122"/>
              </a:rPr>
              <a:t>The small tiles within a place are media items representing</a:t>
            </a:r>
            <a:r>
              <a:rPr lang="en-US" altLang="zh-CN" sz="1200" baseline="0" dirty="0">
                <a:ea typeface="宋体" pitchFamily="2" charset="-122"/>
              </a:rPr>
              <a:t> people (live video), things (e.g., pictures, web pages, shared screens), and conversations (e.g.,  text chat).</a:t>
            </a:r>
          </a:p>
          <a:p>
            <a:pPr eaLnBrk="1" hangingPunct="1">
              <a:lnSpc>
                <a:spcPct val="80000"/>
              </a:lnSpc>
            </a:pPr>
            <a:endParaRPr lang="en-US" altLang="zh-CN" sz="1200" dirty="0">
              <a:ea typeface="宋体" pitchFamily="2" charset="-122"/>
            </a:endParaRPr>
          </a:p>
          <a:p>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9</a:t>
            </a:fld>
            <a:endParaRPr lang="en-CA"/>
          </a:p>
        </p:txBody>
      </p:sp>
    </p:spTree>
    <p:extLst>
      <p:ext uri="{BB962C8B-B14F-4D97-AF65-F5344CB8AC3E}">
        <p14:creationId xmlns:p14="http://schemas.microsoft.com/office/powerpoint/2010/main" val="59793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zh-CN" sz="1200" dirty="0">
                <a:ea typeface="宋体" pitchFamily="2" charset="-122"/>
              </a:rPr>
              <a:t>A person can drill down into a media</a:t>
            </a:r>
            <a:r>
              <a:rPr lang="en-US" altLang="zh-CN" sz="1200" baseline="0" dirty="0">
                <a:ea typeface="宋体" pitchFamily="2" charset="-122"/>
              </a:rPr>
              <a:t> item by </a:t>
            </a:r>
            <a:r>
              <a:rPr lang="en-US" altLang="zh-CN" sz="1200" dirty="0">
                <a:ea typeface="宋体" pitchFamily="2" charset="-122"/>
              </a:rPr>
              <a:t>raising a </a:t>
            </a:r>
            <a:r>
              <a:rPr lang="en-US" altLang="zh-CN" sz="1200" dirty="0" err="1">
                <a:ea typeface="宋体" pitchFamily="2" charset="-122"/>
              </a:rPr>
              <a:t>transeint</a:t>
            </a:r>
            <a:r>
              <a:rPr lang="en-US" altLang="zh-CN" sz="1200" baseline="0" dirty="0">
                <a:ea typeface="宋体" pitchFamily="2" charset="-122"/>
              </a:rPr>
              <a:t> </a:t>
            </a:r>
            <a:r>
              <a:rPr lang="en-US" altLang="zh-CN" sz="1200" dirty="0">
                <a:ea typeface="宋体" pitchFamily="2" charset="-122"/>
              </a:rPr>
              <a:t>tooltip </a:t>
            </a:r>
            <a:r>
              <a:rPr lang="en-US" altLang="zh-CN" sz="1200" dirty="0" err="1">
                <a:ea typeface="宋体" pitchFamily="2" charset="-122"/>
              </a:rPr>
              <a:t>grande</a:t>
            </a:r>
            <a:r>
              <a:rPr lang="en-US" altLang="zh-CN" sz="1200" dirty="0">
                <a:ea typeface="宋体" pitchFamily="2" charset="-122"/>
              </a:rPr>
              <a:t> or a larger full view window, each providing more awareness,</a:t>
            </a:r>
            <a:r>
              <a:rPr lang="en-US" altLang="zh-CN" sz="1200" baseline="0" dirty="0">
                <a:ea typeface="宋体" pitchFamily="2" charset="-122"/>
              </a:rPr>
              <a:t> </a:t>
            </a:r>
            <a:r>
              <a:rPr lang="en-US" altLang="zh-CN" sz="1200" dirty="0">
                <a:ea typeface="宋体" pitchFamily="2" charset="-122"/>
              </a:rPr>
              <a:t>detail and interaction possibilities</a:t>
            </a:r>
            <a:r>
              <a:rPr lang="en-US" altLang="zh-CN" sz="1200" baseline="0" dirty="0">
                <a:ea typeface="宋体" pitchFamily="2" charset="-122"/>
              </a:rPr>
              <a:t> </a:t>
            </a:r>
            <a:r>
              <a:rPr lang="en-US" altLang="zh-CN" sz="1200" dirty="0">
                <a:ea typeface="宋体" pitchFamily="2" charset="-122"/>
              </a:rPr>
              <a:t>of  a person,</a:t>
            </a:r>
            <a:r>
              <a:rPr lang="en-US" altLang="zh-CN" sz="1200" baseline="0" dirty="0">
                <a:ea typeface="宋体" pitchFamily="2" charset="-122"/>
              </a:rPr>
              <a:t> </a:t>
            </a:r>
            <a:r>
              <a:rPr lang="en-US" altLang="zh-CN" sz="1200" dirty="0" err="1">
                <a:ea typeface="宋体" pitchFamily="2" charset="-122"/>
              </a:rPr>
              <a:t>artefact</a:t>
            </a:r>
            <a:r>
              <a:rPr lang="en-US" altLang="zh-CN" sz="1200" dirty="0">
                <a:ea typeface="宋体" pitchFamily="2" charset="-122"/>
              </a:rPr>
              <a:t> or conversation. </a:t>
            </a:r>
          </a:p>
          <a:p>
            <a:pPr eaLnBrk="1" hangingPunct="1">
              <a:lnSpc>
                <a:spcPct val="80000"/>
              </a:lnSpc>
            </a:pPr>
            <a:endParaRPr lang="en-US" altLang="zh-CN" sz="1200" dirty="0">
              <a:ea typeface="宋体" pitchFamily="2" charset="-122"/>
            </a:endParaRPr>
          </a:p>
          <a:p>
            <a:pPr eaLnBrk="1" hangingPunct="1">
              <a:lnSpc>
                <a:spcPct val="80000"/>
              </a:lnSpc>
            </a:pPr>
            <a:r>
              <a:rPr lang="en-US" altLang="zh-CN" sz="1200" dirty="0">
                <a:ea typeface="宋体" pitchFamily="2" charset="-122"/>
              </a:rPr>
              <a:t>While</a:t>
            </a:r>
            <a:r>
              <a:rPr lang="en-US" altLang="zh-CN" sz="1200" baseline="0" dirty="0">
                <a:ea typeface="宋体" pitchFamily="2" charset="-122"/>
              </a:rPr>
              <a:t> Community Bar was designed for lightweight meetings and succeeded in many ways, a field deployment and study also revealed where it failed. </a:t>
            </a:r>
            <a:endParaRPr lang="en-US" altLang="zh-CN" sz="1200" dirty="0">
              <a:ea typeface="宋体" pitchFamily="2" charset="-122"/>
            </a:endParaRPr>
          </a:p>
          <a:p>
            <a:pPr eaLnBrk="1" hangingPunct="1">
              <a:lnSpc>
                <a:spcPct val="80000"/>
              </a:lnSpc>
            </a:pPr>
            <a:r>
              <a:rPr lang="en-US" altLang="zh-CN" sz="1200" baseline="0" dirty="0">
                <a:ea typeface="宋体" pitchFamily="2" charset="-122"/>
              </a:rPr>
              <a:t>In particular, </a:t>
            </a:r>
            <a:r>
              <a:rPr lang="en-US" altLang="zh-CN" sz="1200" dirty="0">
                <a:ea typeface="宋体" pitchFamily="2" charset="-122"/>
              </a:rPr>
              <a:t>people using the system ended up in only one single place. They</a:t>
            </a:r>
            <a:r>
              <a:rPr lang="en-US" altLang="zh-CN" sz="1200" baseline="0" dirty="0">
                <a:ea typeface="宋体" pitchFamily="2" charset="-122"/>
              </a:rPr>
              <a:t> rarely </a:t>
            </a:r>
            <a:r>
              <a:rPr lang="en-US" altLang="zh-CN" sz="1200" dirty="0">
                <a:ea typeface="宋体" pitchFamily="2" charset="-122"/>
              </a:rPr>
              <a:t>create new places,</a:t>
            </a:r>
            <a:r>
              <a:rPr lang="en-US" altLang="zh-CN" sz="1200" baseline="0" dirty="0">
                <a:ea typeface="宋体" pitchFamily="2" charset="-122"/>
              </a:rPr>
              <a:t> mostly because place creation and the invitation process was </a:t>
            </a:r>
            <a:r>
              <a:rPr lang="en-US" altLang="zh-CN" sz="1200" dirty="0">
                <a:ea typeface="宋体" pitchFamily="2" charset="-122"/>
              </a:rPr>
              <a:t>heavy-weight.</a:t>
            </a:r>
          </a:p>
          <a:p>
            <a:pPr eaLnBrk="1" hangingPunct="1">
              <a:lnSpc>
                <a:spcPct val="80000"/>
              </a:lnSpc>
            </a:pPr>
            <a:r>
              <a:rPr lang="en-US" altLang="zh-CN" sz="1200" dirty="0">
                <a:ea typeface="宋体" pitchFamily="2" charset="-122"/>
              </a:rPr>
              <a:t>Another issues is that </a:t>
            </a:r>
            <a:r>
              <a:rPr lang="en-US" altLang="zh-CN" sz="1200" dirty="0" err="1">
                <a:ea typeface="宋体" pitchFamily="2" charset="-122"/>
              </a:rPr>
              <a:t>artefacts</a:t>
            </a:r>
            <a:r>
              <a:rPr lang="en-US" altLang="zh-CN" sz="1200" dirty="0">
                <a:ea typeface="宋体" pitchFamily="2" charset="-122"/>
              </a:rPr>
              <a:t> could only be created within the scope of a place. This</a:t>
            </a:r>
            <a:r>
              <a:rPr lang="en-US" altLang="zh-CN" sz="1200" baseline="0" dirty="0">
                <a:ea typeface="宋体" pitchFamily="2" charset="-122"/>
              </a:rPr>
              <a:t> meant that things created previously could not be added in easily, that they could not be shared across places, and that – if a place was destroyed – it could not persist afterwards. </a:t>
            </a:r>
          </a:p>
          <a:p>
            <a:pPr eaLnBrk="1" hangingPunct="1">
              <a:lnSpc>
                <a:spcPct val="80000"/>
              </a:lnSpc>
            </a:pPr>
            <a:endParaRPr lang="en-US" altLang="zh-CN" sz="1200" baseline="0" dirty="0">
              <a:ea typeface="宋体" pitchFamily="2" charset="-122"/>
            </a:endParaRPr>
          </a:p>
          <a:p>
            <a:pPr eaLnBrk="1" hangingPunct="1">
              <a:lnSpc>
                <a:spcPct val="80000"/>
              </a:lnSpc>
            </a:pPr>
            <a:r>
              <a:rPr lang="en-US" altLang="zh-CN" sz="1200" baseline="0" dirty="0">
                <a:ea typeface="宋体" pitchFamily="2" charset="-122"/>
              </a:rPr>
              <a:t>We then set a new research goal: to use the best features of Community Bar and Instant Messengers, while improving over those that failed. The result was Come Together.</a:t>
            </a:r>
            <a:endParaRPr lang="en-US" altLang="zh-CN" sz="1200" dirty="0">
              <a:ea typeface="宋体" pitchFamily="2" charset="-122"/>
            </a:endParaRPr>
          </a:p>
          <a:p>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10</a:t>
            </a:fld>
            <a:endParaRPr lang="en-CA"/>
          </a:p>
        </p:txBody>
      </p:sp>
    </p:spTree>
    <p:extLst>
      <p:ext uri="{BB962C8B-B14F-4D97-AF65-F5344CB8AC3E}">
        <p14:creationId xmlns:p14="http://schemas.microsoft.com/office/powerpoint/2010/main" val="59793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a:t>Come Together is designed specifically to support light-weight meeting places, concentrating on meetings and group membership that are somewhat impromptu and ad hoc, and where the level of people’s involvement and likelihood of continuing a meeting in the future are highly variable. It has several primary constructs: media items as in Community bar, a console that collects independent media items and places, a place window that creates a place containing media items, and a place strip that lets people set a place at the periphery of their attention.</a:t>
            </a:r>
          </a:p>
          <a:p>
            <a:endParaRPr lang="en-CA" baseline="0" dirty="0"/>
          </a:p>
          <a:p>
            <a:r>
              <a:rPr lang="en-CA" baseline="0" dirty="0"/>
              <a:t>I’ll use several video </a:t>
            </a:r>
            <a:r>
              <a:rPr lang="en-CA" baseline="0" dirty="0" err="1"/>
              <a:t>scences</a:t>
            </a:r>
            <a:r>
              <a:rPr lang="en-CA" baseline="0" dirty="0"/>
              <a:t> to illustrate the primary features of Come Together.</a:t>
            </a:r>
            <a:r>
              <a:rPr lang="en-CA" dirty="0"/>
              <a:t> In all scenes, I use </a:t>
            </a:r>
            <a:r>
              <a:rPr lang="en-CA" baseline="0" dirty="0"/>
              <a:t>a deliberately trivial example of a meeting, as I want to illustrate the method rather than the meeting itself. </a:t>
            </a:r>
          </a:p>
          <a:p>
            <a:endParaRPr lang="en-CA" baseline="0" dirty="0"/>
          </a:p>
          <a:p>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11</a:t>
            </a:fld>
            <a:endParaRPr lang="en-CA"/>
          </a:p>
        </p:txBody>
      </p:sp>
    </p:spTree>
    <p:extLst>
      <p:ext uri="{BB962C8B-B14F-4D97-AF65-F5344CB8AC3E}">
        <p14:creationId xmlns:p14="http://schemas.microsoft.com/office/powerpoint/2010/main" val="736705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aseline="0" dirty="0"/>
          </a:p>
          <a:p>
            <a:r>
              <a:rPr lang="en-CA" dirty="0"/>
              <a:t>In this first scene, you will see three important</a:t>
            </a:r>
            <a:r>
              <a:rPr lang="en-CA" baseline="0" dirty="0"/>
              <a:t> things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dirty="0"/>
              <a:t>How</a:t>
            </a:r>
            <a:r>
              <a:rPr lang="en-CA" baseline="0" dirty="0"/>
              <a:t> a console window collects people and things, similar to a buddy list in Instant </a:t>
            </a:r>
            <a:r>
              <a:rPr lang="en-CA" baseline="0" dirty="0" err="1"/>
              <a:t>Messnger</a:t>
            </a:r>
            <a:endParaRPr lang="en-CA" baseline="0" dirty="0"/>
          </a:p>
          <a:p>
            <a:pPr>
              <a:buFont typeface="Arial" charset="0"/>
              <a:buChar char="•"/>
            </a:pPr>
            <a:r>
              <a:rPr lang="en-CA" dirty="0"/>
              <a:t>how a meeting place is created simply by bringing people and</a:t>
            </a:r>
            <a:r>
              <a:rPr lang="en-CA" baseline="0" dirty="0"/>
              <a:t> </a:t>
            </a:r>
            <a:r>
              <a:rPr lang="en-CA" dirty="0"/>
              <a:t>existing artefacts together</a:t>
            </a:r>
          </a:p>
          <a:p>
            <a:pPr>
              <a:buFont typeface="Arial" charset="0"/>
              <a:buChar char="•"/>
            </a:pPr>
            <a:r>
              <a:rPr lang="en-CA" dirty="0"/>
              <a:t>how one can drill down to get details about people and things </a:t>
            </a:r>
          </a:p>
          <a:p>
            <a:r>
              <a:rPr lang="en-CA" dirty="0"/>
              <a:t>&lt;SHOW VIDEO&gt;</a:t>
            </a:r>
          </a:p>
          <a:p>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12</a:t>
            </a:fld>
            <a:endParaRPr lang="en-CA"/>
          </a:p>
        </p:txBody>
      </p:sp>
    </p:spTree>
    <p:extLst>
      <p:ext uri="{BB962C8B-B14F-4D97-AF65-F5344CB8AC3E}">
        <p14:creationId xmlns:p14="http://schemas.microsoft.com/office/powerpoint/2010/main" val="3049437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At the same time</a:t>
            </a:r>
            <a:r>
              <a:rPr lang="en-CA" baseline="0" dirty="0"/>
              <a:t>, the other participant sees this meeting place in a very similar way.</a:t>
            </a:r>
          </a:p>
          <a:p>
            <a:r>
              <a:rPr lang="en-CA" baseline="0" dirty="0"/>
              <a:t>What you will see in this scene is:</a:t>
            </a:r>
          </a:p>
          <a:p>
            <a:pPr>
              <a:buFont typeface="Arial" charset="0"/>
              <a:buChar char="•"/>
            </a:pPr>
            <a:r>
              <a:rPr lang="en-CA" baseline="0" dirty="0"/>
              <a:t>The easy way people know that they have been added to a place, and how they can immediately enter and manipulate things within it</a:t>
            </a:r>
          </a:p>
          <a:p>
            <a:pPr>
              <a:buFont typeface="Arial" charset="0"/>
              <a:buNone/>
            </a:pPr>
            <a:r>
              <a:rPr lang="en-CA" baseline="0" dirty="0"/>
              <a:t>&lt;Show Video&gt;</a:t>
            </a:r>
          </a:p>
          <a:p>
            <a:pPr>
              <a:buFont typeface="Arial" charset="0"/>
              <a:buNone/>
            </a:pPr>
            <a:endParaRPr lang="en-CA" baseline="0" dirty="0"/>
          </a:p>
          <a:p>
            <a:pPr>
              <a:buFont typeface="Arial" charset="0"/>
              <a:buNone/>
            </a:pPr>
            <a:r>
              <a:rPr lang="en-CA" baseline="0" dirty="0"/>
              <a:t>While that scene didn’t show it, I should mention that the picture viewer is groupware, where </a:t>
            </a:r>
            <a:r>
              <a:rPr lang="en-CA" baseline="0" dirty="0" err="1"/>
              <a:t>helen</a:t>
            </a:r>
            <a:r>
              <a:rPr lang="en-CA" baseline="0" dirty="0"/>
              <a:t> and </a:t>
            </a:r>
            <a:r>
              <a:rPr lang="en-CA" baseline="0" dirty="0" err="1"/>
              <a:t>yibo</a:t>
            </a:r>
            <a:r>
              <a:rPr lang="en-CA" baseline="0" dirty="0"/>
              <a:t> could have linked it (by a checkbox) so that the slides changed simultaneously on both sides.</a:t>
            </a:r>
          </a:p>
        </p:txBody>
      </p:sp>
      <p:sp>
        <p:nvSpPr>
          <p:cNvPr id="4" name="Slide Number Placeholder 3"/>
          <p:cNvSpPr>
            <a:spLocks noGrp="1"/>
          </p:cNvSpPr>
          <p:nvPr>
            <p:ph type="sldNum" sz="quarter" idx="10"/>
          </p:nvPr>
        </p:nvSpPr>
        <p:spPr/>
        <p:txBody>
          <a:bodyPr/>
          <a:lstStyle/>
          <a:p>
            <a:fld id="{A724F9D6-2A1E-42C0-AFDD-204F6819BEF1}" type="slidenum">
              <a:rPr lang="en-CA" smtClean="0"/>
              <a:pPr/>
              <a:t>13</a:t>
            </a:fld>
            <a:endParaRPr lang="en-CA"/>
          </a:p>
        </p:txBody>
      </p:sp>
    </p:spTree>
    <p:extLst>
      <p:ext uri="{BB962C8B-B14F-4D97-AF65-F5344CB8AC3E}">
        <p14:creationId xmlns:p14="http://schemas.microsoft.com/office/powerpoint/2010/main" val="1519620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Our third scene</a:t>
            </a:r>
            <a:r>
              <a:rPr lang="en-CA" baseline="0" dirty="0"/>
              <a:t> reveals a bit more about the structure of a place. You will see how:</a:t>
            </a:r>
          </a:p>
          <a:p>
            <a:pPr>
              <a:buFont typeface="Arial" charset="0"/>
              <a:buChar char="•"/>
            </a:pPr>
            <a:r>
              <a:rPr lang="en-CA" baseline="0" dirty="0"/>
              <a:t>people, things and communication channels are collected in media items</a:t>
            </a:r>
          </a:p>
          <a:p>
            <a:pPr>
              <a:buFont typeface="Arial" charset="0"/>
              <a:buChar char="•"/>
            </a:pPr>
            <a:r>
              <a:rPr lang="en-CA" baseline="0" dirty="0"/>
              <a:t> people can adjust the presentation– and thus their interest - in these media items</a:t>
            </a:r>
          </a:p>
          <a:p>
            <a:pPr>
              <a:buFont typeface="Arial" charset="0"/>
              <a:buChar char="•"/>
            </a:pPr>
            <a:r>
              <a:rPr lang="en-CA" baseline="0" dirty="0"/>
              <a:t>Although all can see the same thing, each individual can customize their own views of items. </a:t>
            </a:r>
          </a:p>
          <a:p>
            <a:pPr>
              <a:buFont typeface="Arial" charset="0"/>
              <a:buNone/>
            </a:pPr>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14</a:t>
            </a:fld>
            <a:endParaRPr lang="en-CA"/>
          </a:p>
        </p:txBody>
      </p:sp>
    </p:spTree>
    <p:extLst>
      <p:ext uri="{BB962C8B-B14F-4D97-AF65-F5344CB8AC3E}">
        <p14:creationId xmlns:p14="http://schemas.microsoft.com/office/powerpoint/2010/main" val="1116209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scene shows you other aspects of places. You’ll see :</a:t>
            </a:r>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a:t>another way</a:t>
            </a:r>
            <a:r>
              <a:rPr lang="en-US" baseline="0" dirty="0"/>
              <a:t> to create a place simply by dragging files atop of people</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a:t>How places can also support </a:t>
            </a:r>
            <a:r>
              <a:rPr lang="en-US" baseline="0" dirty="0" err="1"/>
              <a:t>asynchonous</a:t>
            </a:r>
            <a:r>
              <a:rPr lang="en-US" baseline="0" dirty="0"/>
              <a:t> interaction and persistence</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a:t>Another media item, in this case a groupware document viewer</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a:t>How awareness of a place can be adjusted by moving it to the screen’s periphery as a border strip.</a:t>
            </a:r>
          </a:p>
        </p:txBody>
      </p:sp>
      <p:sp>
        <p:nvSpPr>
          <p:cNvPr id="4" name="Slide Number Placeholder 3"/>
          <p:cNvSpPr>
            <a:spLocks noGrp="1"/>
          </p:cNvSpPr>
          <p:nvPr>
            <p:ph type="sldNum" sz="quarter" idx="10"/>
          </p:nvPr>
        </p:nvSpPr>
        <p:spPr/>
        <p:txBody>
          <a:bodyPr/>
          <a:lstStyle/>
          <a:p>
            <a:fld id="{A724F9D6-2A1E-42C0-AFDD-204F6819BEF1}" type="slidenum">
              <a:rPr lang="en-CA" smtClean="0"/>
              <a:pPr/>
              <a:t>15</a:t>
            </a:fld>
            <a:endParaRPr lang="en-CA"/>
          </a:p>
        </p:txBody>
      </p:sp>
    </p:spTree>
    <p:extLst>
      <p:ext uri="{BB962C8B-B14F-4D97-AF65-F5344CB8AC3E}">
        <p14:creationId xmlns:p14="http://schemas.microsoft.com/office/powerpoint/2010/main" val="2266424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next scene shows the many ways that one can leave a place.  We will see how </a:t>
            </a:r>
          </a:p>
          <a:p>
            <a:endParaRPr lang="en-US" baseline="0" dirty="0"/>
          </a:p>
          <a:p>
            <a:r>
              <a:rPr lang="en-US" baseline="0" dirty="0"/>
              <a:t>* people can adjust how the place, their things in that place, and their involvement persists over time. </a:t>
            </a:r>
            <a:endParaRPr lang="en-US" dirty="0"/>
          </a:p>
          <a:p>
            <a:endParaRPr lang="en-CA" b="1"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16</a:t>
            </a:fld>
            <a:endParaRPr lang="en-CA"/>
          </a:p>
        </p:txBody>
      </p:sp>
    </p:spTree>
    <p:extLst>
      <p:ext uri="{BB962C8B-B14F-4D97-AF65-F5344CB8AC3E}">
        <p14:creationId xmlns:p14="http://schemas.microsoft.com/office/powerpoint/2010/main" val="3434091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next scene shows a more complex place. You will see that:</a:t>
            </a:r>
          </a:p>
          <a:p>
            <a:r>
              <a:rPr lang="en-US" baseline="0" dirty="0"/>
              <a:t>-People and things can exist outside of a place as individual entities in a console window</a:t>
            </a:r>
          </a:p>
          <a:p>
            <a:pPr>
              <a:buFontTx/>
              <a:buChar char="-"/>
            </a:pPr>
            <a:r>
              <a:rPr lang="en-US" baseline="0" dirty="0"/>
              <a:t>A place can contain many people and things, where they can be added (and removed) dynamically</a:t>
            </a:r>
          </a:p>
          <a:p>
            <a:pPr>
              <a:buFontTx/>
              <a:buChar char="-"/>
            </a:pPr>
            <a:r>
              <a:rPr lang="en-US" baseline="0" dirty="0"/>
              <a:t>That there are many types of media items</a:t>
            </a:r>
          </a:p>
          <a:p>
            <a:pPr>
              <a:buFontTx/>
              <a:buNone/>
            </a:pPr>
            <a:endParaRPr lang="en-US" baseline="0" dirty="0"/>
          </a:p>
          <a:p>
            <a:pPr>
              <a:buFontTx/>
              <a:buNone/>
            </a:pPr>
            <a:r>
              <a:rPr lang="en-US" baseline="0" dirty="0"/>
              <a:t>&lt;SHOW VIDEO&gt;</a:t>
            </a:r>
          </a:p>
          <a:p>
            <a:pPr>
              <a:buFontTx/>
              <a:buNone/>
            </a:pPr>
            <a:endParaRPr lang="en-US" baseline="0" dirty="0"/>
          </a:p>
          <a:p>
            <a:pPr>
              <a:buFontTx/>
              <a:buNone/>
            </a:pPr>
            <a:r>
              <a:rPr lang="en-US" baseline="0" dirty="0"/>
              <a:t>I should </a:t>
            </a:r>
            <a:r>
              <a:rPr lang="en-US" baseline="0" dirty="0" err="1"/>
              <a:t>emphasise</a:t>
            </a:r>
            <a:r>
              <a:rPr lang="en-US" baseline="0" dirty="0"/>
              <a:t> the last point. Come Together is not just a system, but a toolkit, where programmers can create and populate this extensible system with their own media items.</a:t>
            </a:r>
          </a:p>
          <a:p>
            <a:pPr>
              <a:buFontTx/>
              <a:buChar char="-"/>
            </a:pPr>
            <a:endParaRPr lang="en-US" baseline="0"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17</a:t>
            </a:fld>
            <a:endParaRPr lang="en-CA"/>
          </a:p>
        </p:txBody>
      </p:sp>
    </p:spTree>
    <p:extLst>
      <p:ext uri="{BB962C8B-B14F-4D97-AF65-F5344CB8AC3E}">
        <p14:creationId xmlns:p14="http://schemas.microsoft.com/office/powerpoint/2010/main" val="183489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final scene shows how people can adjust how public or private a</a:t>
            </a:r>
            <a:r>
              <a:rPr lang="en-US" baseline="0" dirty="0"/>
              <a:t> place is. You will see that they can set:</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a:t>The level of visibility of things in a place to outsiders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a:t>The visibility of the place itself</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In closing, what these video segments have illustrated  is that </a:t>
            </a:r>
            <a:r>
              <a:rPr lang="en-CA" baseline="0" dirty="0"/>
              <a:t>Come Together merges the merits of both instant messengers and the Community Bar. </a:t>
            </a:r>
          </a:p>
          <a:p>
            <a:r>
              <a:rPr lang="en-CA" baseline="0" dirty="0"/>
              <a:t>- Through the console window, it extends the buddy list idea to capture the people, things and places a person is interested in</a:t>
            </a:r>
          </a:p>
          <a:p>
            <a:pPr>
              <a:buFontTx/>
              <a:buChar char="-"/>
            </a:pPr>
            <a:r>
              <a:rPr lang="en-CA" baseline="0" dirty="0"/>
              <a:t> Place creation is literally a single click or drag and drop away</a:t>
            </a:r>
          </a:p>
          <a:p>
            <a:pPr>
              <a:buFontTx/>
              <a:buChar char="-"/>
            </a:pPr>
            <a:r>
              <a:rPr lang="en-CA" baseline="0" dirty="0"/>
              <a:t> It keeps the tiered drill-down design of media items to support different levels of engagement</a:t>
            </a:r>
            <a:endParaRPr lang="en-CA"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18</a:t>
            </a:fld>
            <a:endParaRPr lang="en-CA"/>
          </a:p>
        </p:txBody>
      </p:sp>
    </p:spTree>
    <p:extLst>
      <p:ext uri="{BB962C8B-B14F-4D97-AF65-F5344CB8AC3E}">
        <p14:creationId xmlns:p14="http://schemas.microsoft.com/office/powerpoint/2010/main" val="1214240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While the paper doesn’t cover it, we conducted</a:t>
            </a:r>
            <a:r>
              <a:rPr lang="en-CA" baseline="0" dirty="0"/>
              <a:t> a preliminary evaluation of Come Together.</a:t>
            </a:r>
          </a:p>
          <a:p>
            <a:r>
              <a:rPr lang="en-CA" baseline="0" dirty="0"/>
              <a:t>We </a:t>
            </a:r>
            <a:r>
              <a:rPr lang="en-CA" dirty="0"/>
              <a:t>recruited 12 HCI</a:t>
            </a:r>
            <a:r>
              <a:rPr lang="en-CA" baseline="0" dirty="0"/>
              <a:t> expert, where</a:t>
            </a:r>
            <a:r>
              <a:rPr lang="en-CA" dirty="0"/>
              <a:t> each individual</a:t>
            </a:r>
            <a:r>
              <a:rPr lang="en-CA" baseline="0" dirty="0"/>
              <a:t> </a:t>
            </a:r>
            <a:r>
              <a:rPr lang="en-CA" dirty="0"/>
              <a:t>saw and experienced the system’s main features </a:t>
            </a:r>
            <a:r>
              <a:rPr lang="en-US" sz="1200" dirty="0">
                <a:ea typeface="宋体" pitchFamily="2" charset="-122"/>
              </a:rPr>
              <a:t>using a combination of think-aloud,</a:t>
            </a:r>
            <a:r>
              <a:rPr lang="en-US" sz="1200" baseline="0" dirty="0">
                <a:ea typeface="宋体" pitchFamily="2" charset="-122"/>
              </a:rPr>
              <a:t> </a:t>
            </a:r>
            <a:r>
              <a:rPr lang="en-US" sz="1200" dirty="0">
                <a:ea typeface="宋体" pitchFamily="2" charset="-122"/>
              </a:rPr>
              <a:t>discussion, and usage scenarios</a:t>
            </a:r>
            <a:r>
              <a:rPr lang="en-CA" dirty="0"/>
              <a:t>. </a:t>
            </a:r>
          </a:p>
          <a:p>
            <a:endParaRPr lang="en-CA" dirty="0"/>
          </a:p>
          <a:p>
            <a:r>
              <a:rPr lang="en-CA" dirty="0"/>
              <a:t>Overall, we gathered quite positive reactions that the actual design of CB meets our main</a:t>
            </a:r>
            <a:r>
              <a:rPr lang="en-CA" baseline="0" dirty="0"/>
              <a:t> </a:t>
            </a:r>
            <a:r>
              <a:rPr lang="en-CA" dirty="0"/>
              <a:t>goal: light-weight formation of persistent meeting places </a:t>
            </a:r>
            <a:r>
              <a:rPr lang="en-CA" baseline="0" dirty="0"/>
              <a:t>and easy customization of adjustable awareness and involvement in a meeting place.</a:t>
            </a:r>
          </a:p>
          <a:p>
            <a:endParaRPr lang="en-CA" baseline="0" dirty="0"/>
          </a:p>
          <a:p>
            <a:r>
              <a:rPr lang="en-CA" dirty="0"/>
              <a:t>However, </a:t>
            </a:r>
            <a:r>
              <a:rPr lang="en-US" baseline="0" dirty="0"/>
              <a:t>there were several areas that could be improved</a:t>
            </a:r>
          </a:p>
          <a:p>
            <a:endParaRPr lang="en-US" baseline="0" dirty="0"/>
          </a:p>
          <a:p>
            <a:r>
              <a:rPr lang="en-US" baseline="0" dirty="0"/>
              <a:t>First, while entering a place was easy, leaving it was too heavy-weight, where one had to decide how the place should be configured on departure (see image)</a:t>
            </a:r>
          </a:p>
          <a:p>
            <a:endParaRPr lang="en-US" baseline="0" dirty="0"/>
          </a:p>
          <a:p>
            <a:r>
              <a:rPr lang="en-US" baseline="0" dirty="0"/>
              <a:t>Second, we set the a place to be open and public by default, as our design philosophy is not to impose any heavy-weight and unnecessary restrictions, controls, or formal procedures between intimate collaborators in a small community. Many found this questionable, as it would depend on the actual community. They suggested that these setting should be site-specific. </a:t>
            </a:r>
            <a:endParaRPr lang="en-US" dirty="0"/>
          </a:p>
          <a:p>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19</a:t>
            </a:fld>
            <a:endParaRPr lang="en-CA"/>
          </a:p>
        </p:txBody>
      </p:sp>
    </p:spTree>
    <p:extLst>
      <p:ext uri="{BB962C8B-B14F-4D97-AF65-F5344CB8AC3E}">
        <p14:creationId xmlns:p14="http://schemas.microsoft.com/office/powerpoint/2010/main" val="2303615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To close, I would like to</a:t>
            </a:r>
            <a:r>
              <a:rPr lang="en-CA" baseline="0" dirty="0"/>
              <a:t> return to my main message: </a:t>
            </a:r>
          </a:p>
          <a:p>
            <a:endParaRPr lang="en-US" dirty="0"/>
          </a:p>
          <a:p>
            <a:r>
              <a:rPr lang="en-US" dirty="0"/>
              <a:t>People must be able to quickly bring together other people and their things to form a place for light-weight meeting</a:t>
            </a:r>
          </a:p>
          <a:p>
            <a:endParaRPr lang="en-US" baseline="0" dirty="0"/>
          </a:p>
          <a:p>
            <a:r>
              <a:rPr lang="en-US" baseline="0" dirty="0"/>
              <a:t>Come together illustrates one way that this can be done. </a:t>
            </a:r>
            <a:endParaRPr lang="en-CA" baseline="0" dirty="0"/>
          </a:p>
          <a:p>
            <a:endParaRPr lang="en-US" baseline="0" dirty="0"/>
          </a:p>
          <a:p>
            <a:pPr>
              <a:buFontTx/>
              <a:buNone/>
            </a:pPr>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20</a:t>
            </a:fld>
            <a:endParaRPr lang="en-CA"/>
          </a:p>
        </p:txBody>
      </p:sp>
    </p:spTree>
    <p:extLst>
      <p:ext uri="{BB962C8B-B14F-4D97-AF65-F5344CB8AC3E}">
        <p14:creationId xmlns:p14="http://schemas.microsoft.com/office/powerpoint/2010/main" val="15790428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The primary design</a:t>
            </a:r>
            <a:r>
              <a:rPr lang="en-CA" baseline="0" dirty="0"/>
              <a:t> elements in Come Together that makes this happen are:</a:t>
            </a:r>
          </a:p>
          <a:p>
            <a:r>
              <a:rPr lang="en-CA" baseline="0" dirty="0"/>
              <a:t>&lt;animate&gt;</a:t>
            </a:r>
          </a:p>
          <a:p>
            <a:pPr>
              <a:buFont typeface="Arial" charset="0"/>
              <a:buChar char="•"/>
            </a:pPr>
            <a:r>
              <a:rPr lang="en-CA" baseline="0" dirty="0"/>
              <a:t>A console that acts as a buddy list containing people, places and things</a:t>
            </a:r>
          </a:p>
          <a:p>
            <a:pPr>
              <a:buFont typeface="Arial" charset="0"/>
              <a:buChar char="•"/>
            </a:pPr>
            <a:r>
              <a:rPr lang="en-CA" baseline="0" dirty="0"/>
              <a:t>&lt;animate&gt;</a:t>
            </a:r>
          </a:p>
        </p:txBody>
      </p:sp>
      <p:sp>
        <p:nvSpPr>
          <p:cNvPr id="4" name="Slide Number Placeholder 3"/>
          <p:cNvSpPr>
            <a:spLocks noGrp="1"/>
          </p:cNvSpPr>
          <p:nvPr>
            <p:ph type="sldNum" sz="quarter" idx="10"/>
          </p:nvPr>
        </p:nvSpPr>
        <p:spPr/>
        <p:txBody>
          <a:bodyPr/>
          <a:lstStyle/>
          <a:p>
            <a:fld id="{A724F9D6-2A1E-42C0-AFDD-204F6819BEF1}" type="slidenum">
              <a:rPr lang="en-CA" smtClean="0"/>
              <a:pPr/>
              <a:t>21</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charset="0"/>
              <a:buChar char="•"/>
            </a:pPr>
            <a:r>
              <a:rPr lang="en-CA" baseline="0" dirty="0"/>
              <a:t>Rapid construction of places by simply dragging people and things together</a:t>
            </a:r>
          </a:p>
          <a:p>
            <a:pPr>
              <a:buFont typeface="Arial" charset="0"/>
              <a:buChar char="•"/>
            </a:pPr>
            <a:r>
              <a:rPr lang="en-CA" baseline="0" dirty="0"/>
              <a:t>&lt;animate&gt;</a:t>
            </a:r>
          </a:p>
          <a:p>
            <a:pPr>
              <a:buFont typeface="Arial" charset="0"/>
              <a:buChar char="•"/>
            </a:pPr>
            <a:r>
              <a:rPr lang="en-CA" baseline="0" dirty="0"/>
              <a:t>Control of awareness and involvement by adjusting how and where places appear</a:t>
            </a:r>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22</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charset="0"/>
              <a:buChar char="•"/>
            </a:pPr>
            <a:r>
              <a:rPr lang="en-CA" baseline="0" dirty="0"/>
              <a:t>Rapid construction of places by simply dragging people and things together</a:t>
            </a:r>
          </a:p>
          <a:p>
            <a:pPr>
              <a:buFont typeface="Arial" charset="0"/>
              <a:buChar char="•"/>
            </a:pPr>
            <a:r>
              <a:rPr lang="en-CA" baseline="0" dirty="0"/>
              <a:t>&lt;animate&gt;</a:t>
            </a:r>
          </a:p>
          <a:p>
            <a:pPr>
              <a:buFont typeface="Arial" charset="0"/>
              <a:buChar char="•"/>
            </a:pPr>
            <a:r>
              <a:rPr lang="en-CA" baseline="0" dirty="0"/>
              <a:t>Control of ones involvement and awareness at the center or periphery by adjusting how and where places appear, and how media items appear within it</a:t>
            </a:r>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23</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Collectively, these features support the key needs</a:t>
            </a:r>
            <a:r>
              <a:rPr lang="en-CA" baseline="0" dirty="0"/>
              <a:t> that make light-weight meetings work, and I hope the video scenarios </a:t>
            </a:r>
            <a:r>
              <a:rPr lang="en-CA" baseline="0" dirty="0" err="1"/>
              <a:t>illustarated</a:t>
            </a:r>
            <a:r>
              <a:rPr lang="en-CA" baseline="0" dirty="0"/>
              <a:t> that</a:t>
            </a:r>
            <a:endParaRPr lang="en-CA" dirty="0"/>
          </a:p>
        </p:txBody>
      </p:sp>
      <p:sp>
        <p:nvSpPr>
          <p:cNvPr id="4" name="Slide Number Placeholder 3"/>
          <p:cNvSpPr>
            <a:spLocks noGrp="1"/>
          </p:cNvSpPr>
          <p:nvPr>
            <p:ph type="sldNum" sz="quarter" idx="10"/>
          </p:nvPr>
        </p:nvSpPr>
        <p:spPr/>
        <p:txBody>
          <a:bodyPr/>
          <a:lstStyle/>
          <a:p>
            <a:fld id="{A724F9D6-2A1E-42C0-AFDD-204F6819BEF1}" type="slidenum">
              <a:rPr lang="en-CA" smtClean="0"/>
              <a:pPr/>
              <a:t>24</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CA"/>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85800" y="2286000"/>
            <a:ext cx="7772400" cy="1143000"/>
          </a:xfrm>
        </p:spPr>
        <p:txBody>
          <a:bodyPr anchor="ctr"/>
          <a:lstStyle>
            <a:lvl1pPr algn="ctr">
              <a:defRPr sz="3600"/>
            </a:lvl1pPr>
          </a:lstStyle>
          <a:p>
            <a:r>
              <a:rPr lang="en-US"/>
              <a:t>Click to edit Master title style</a:t>
            </a:r>
            <a:endParaRPr lang="en-CA"/>
          </a:p>
        </p:txBody>
      </p:sp>
      <p:sp>
        <p:nvSpPr>
          <p:cNvPr id="5123" name="Rectangle 3"/>
          <p:cNvSpPr>
            <a:spLocks noGrp="1" noChangeArrowheads="1"/>
          </p:cNvSpPr>
          <p:nvPr>
            <p:ph type="subTitle" idx="1"/>
          </p:nvPr>
        </p:nvSpPr>
        <p:spPr>
          <a:xfrm>
            <a:off x="1371600" y="3886200"/>
            <a:ext cx="6400800" cy="1752600"/>
          </a:xfrm>
        </p:spPr>
        <p:txBody>
          <a:bodyPr/>
          <a:lstStyle>
            <a:lvl1pPr algn="ctr">
              <a:defRPr/>
            </a:lvl1pPr>
          </a:lstStyle>
          <a:p>
            <a:r>
              <a:rPr lang="en-US"/>
              <a:t>Click to edit Master subtitle style</a:t>
            </a:r>
            <a:endParaRPr lang="en-C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524000"/>
            <a:ext cx="38481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457700" y="1524000"/>
            <a:ext cx="38481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228600"/>
            <a:ext cx="2076450" cy="6248400"/>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28600"/>
            <a:ext cx="6076950" cy="6248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838200"/>
          </a:xfrm>
        </p:spPr>
        <p:txBody>
          <a:bodyPr/>
          <a:lstStyle/>
          <a:p>
            <a:r>
              <a:rPr lang="en-US"/>
              <a:t>Click to edit Master title style</a:t>
            </a:r>
            <a:endParaRPr lang="en-CA"/>
          </a:p>
        </p:txBody>
      </p:sp>
      <p:sp>
        <p:nvSpPr>
          <p:cNvPr id="3" name="Text Placeholder 2"/>
          <p:cNvSpPr>
            <a:spLocks noGrp="1"/>
          </p:cNvSpPr>
          <p:nvPr>
            <p:ph type="body" sz="half" idx="1"/>
          </p:nvPr>
        </p:nvSpPr>
        <p:spPr>
          <a:xfrm>
            <a:off x="457200" y="1524000"/>
            <a:ext cx="38481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quarter" idx="2"/>
          </p:nvPr>
        </p:nvSpPr>
        <p:spPr>
          <a:xfrm>
            <a:off x="4457700" y="1524000"/>
            <a:ext cx="3848100" cy="2400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Content Placeholder 4"/>
          <p:cNvSpPr>
            <a:spLocks noGrp="1"/>
          </p:cNvSpPr>
          <p:nvPr>
            <p:ph sz="quarter" idx="3"/>
          </p:nvPr>
        </p:nvSpPr>
        <p:spPr>
          <a:xfrm>
            <a:off x="4457700" y="4076700"/>
            <a:ext cx="3848100" cy="2400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838200"/>
          </a:xfrm>
        </p:spPr>
        <p:txBody>
          <a:bodyPr/>
          <a:lstStyle/>
          <a:p>
            <a:r>
              <a:rPr lang="en-US"/>
              <a:t>Click to edit Master title style</a:t>
            </a:r>
            <a:endParaRPr lang="en-CA"/>
          </a:p>
        </p:txBody>
      </p:sp>
      <p:sp>
        <p:nvSpPr>
          <p:cNvPr id="3" name="Text Placeholder 2"/>
          <p:cNvSpPr>
            <a:spLocks noGrp="1"/>
          </p:cNvSpPr>
          <p:nvPr>
            <p:ph type="body" sz="half" idx="1"/>
          </p:nvPr>
        </p:nvSpPr>
        <p:spPr>
          <a:xfrm>
            <a:off x="457200" y="1524000"/>
            <a:ext cx="38481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457700" y="1524000"/>
            <a:ext cx="38481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CC"/>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28600"/>
            <a:ext cx="8305800" cy="838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CA"/>
          </a:p>
        </p:txBody>
      </p:sp>
      <p:sp>
        <p:nvSpPr>
          <p:cNvPr id="4099" name="Rectangle 3"/>
          <p:cNvSpPr>
            <a:spLocks noGrp="1" noChangeArrowheads="1"/>
          </p:cNvSpPr>
          <p:nvPr>
            <p:ph type="body" idx="1"/>
          </p:nvPr>
        </p:nvSpPr>
        <p:spPr bwMode="auto">
          <a:xfrm>
            <a:off x="457200" y="1524000"/>
            <a:ext cx="7848600" cy="495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100" name="Line 4"/>
          <p:cNvSpPr>
            <a:spLocks noChangeShapeType="1"/>
          </p:cNvSpPr>
          <p:nvPr/>
        </p:nvSpPr>
        <p:spPr bwMode="auto">
          <a:xfrm>
            <a:off x="457200" y="1066800"/>
            <a:ext cx="8305800" cy="0"/>
          </a:xfrm>
          <a:prstGeom prst="line">
            <a:avLst/>
          </a:prstGeom>
          <a:noFill/>
          <a:ln w="57150">
            <a:solidFill>
              <a:srgbClr val="CC0000"/>
            </a:solidFill>
            <a:round/>
            <a:headEnd/>
            <a:tailEnd/>
          </a:ln>
          <a:effectLst/>
        </p:spPr>
        <p:txBody>
          <a:bodyPr/>
          <a:lstStyle/>
          <a:p>
            <a:endParaRPr lang="en-C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rtl="0" eaLnBrk="1" fontAlgn="base" hangingPunct="1">
        <a:spcBef>
          <a:spcPct val="0"/>
        </a:spcBef>
        <a:spcAft>
          <a:spcPct val="0"/>
        </a:spcAft>
        <a:defRPr sz="2800" b="1">
          <a:solidFill>
            <a:srgbClr val="000066"/>
          </a:solidFill>
          <a:latin typeface="+mj-lt"/>
          <a:ea typeface="+mj-ea"/>
          <a:cs typeface="+mj-cs"/>
        </a:defRPr>
      </a:lvl1pPr>
      <a:lvl2pPr algn="l" rtl="0" eaLnBrk="1" fontAlgn="base" hangingPunct="1">
        <a:spcBef>
          <a:spcPct val="0"/>
        </a:spcBef>
        <a:spcAft>
          <a:spcPct val="0"/>
        </a:spcAft>
        <a:defRPr sz="2800" b="1">
          <a:solidFill>
            <a:srgbClr val="000066"/>
          </a:solidFill>
          <a:latin typeface="Verdana" pitchFamily="34" charset="0"/>
        </a:defRPr>
      </a:lvl2pPr>
      <a:lvl3pPr algn="l" rtl="0" eaLnBrk="1" fontAlgn="base" hangingPunct="1">
        <a:spcBef>
          <a:spcPct val="0"/>
        </a:spcBef>
        <a:spcAft>
          <a:spcPct val="0"/>
        </a:spcAft>
        <a:defRPr sz="2800" b="1">
          <a:solidFill>
            <a:srgbClr val="000066"/>
          </a:solidFill>
          <a:latin typeface="Verdana" pitchFamily="34" charset="0"/>
        </a:defRPr>
      </a:lvl3pPr>
      <a:lvl4pPr algn="l" rtl="0" eaLnBrk="1" fontAlgn="base" hangingPunct="1">
        <a:spcBef>
          <a:spcPct val="0"/>
        </a:spcBef>
        <a:spcAft>
          <a:spcPct val="0"/>
        </a:spcAft>
        <a:defRPr sz="2800" b="1">
          <a:solidFill>
            <a:srgbClr val="000066"/>
          </a:solidFill>
          <a:latin typeface="Verdana" pitchFamily="34" charset="0"/>
        </a:defRPr>
      </a:lvl4pPr>
      <a:lvl5pPr algn="l" rtl="0" eaLnBrk="1" fontAlgn="base" hangingPunct="1">
        <a:spcBef>
          <a:spcPct val="0"/>
        </a:spcBef>
        <a:spcAft>
          <a:spcPct val="0"/>
        </a:spcAft>
        <a:defRPr sz="2800" b="1">
          <a:solidFill>
            <a:srgbClr val="000066"/>
          </a:solidFill>
          <a:latin typeface="Verdana" pitchFamily="34" charset="0"/>
        </a:defRPr>
      </a:lvl5pPr>
      <a:lvl6pPr marL="457200" algn="l" rtl="0" eaLnBrk="1" fontAlgn="base" hangingPunct="1">
        <a:spcBef>
          <a:spcPct val="0"/>
        </a:spcBef>
        <a:spcAft>
          <a:spcPct val="0"/>
        </a:spcAft>
        <a:defRPr sz="2800" b="1">
          <a:solidFill>
            <a:srgbClr val="000066"/>
          </a:solidFill>
          <a:latin typeface="Verdana" pitchFamily="34" charset="0"/>
        </a:defRPr>
      </a:lvl6pPr>
      <a:lvl7pPr marL="914400" algn="l" rtl="0" eaLnBrk="1" fontAlgn="base" hangingPunct="1">
        <a:spcBef>
          <a:spcPct val="0"/>
        </a:spcBef>
        <a:spcAft>
          <a:spcPct val="0"/>
        </a:spcAft>
        <a:defRPr sz="2800" b="1">
          <a:solidFill>
            <a:srgbClr val="000066"/>
          </a:solidFill>
          <a:latin typeface="Verdana" pitchFamily="34" charset="0"/>
        </a:defRPr>
      </a:lvl7pPr>
      <a:lvl8pPr marL="1371600" algn="l" rtl="0" eaLnBrk="1" fontAlgn="base" hangingPunct="1">
        <a:spcBef>
          <a:spcPct val="0"/>
        </a:spcBef>
        <a:spcAft>
          <a:spcPct val="0"/>
        </a:spcAft>
        <a:defRPr sz="2800" b="1">
          <a:solidFill>
            <a:srgbClr val="000066"/>
          </a:solidFill>
          <a:latin typeface="Verdana" pitchFamily="34" charset="0"/>
        </a:defRPr>
      </a:lvl8pPr>
      <a:lvl9pPr marL="1828800" algn="l" rtl="0" eaLnBrk="1" fontAlgn="base" hangingPunct="1">
        <a:spcBef>
          <a:spcPct val="0"/>
        </a:spcBef>
        <a:spcAft>
          <a:spcPct val="0"/>
        </a:spcAft>
        <a:defRPr sz="2800" b="1">
          <a:solidFill>
            <a:srgbClr val="000066"/>
          </a:solidFill>
          <a:latin typeface="Verdana" pitchFamily="34" charset="0"/>
        </a:defRPr>
      </a:lvl9pPr>
    </p:titleStyle>
    <p:bodyStyle>
      <a:lvl1pPr algn="l" defTabSz="879475" rtl="0" eaLnBrk="1" fontAlgn="base" hangingPunct="1">
        <a:spcBef>
          <a:spcPct val="20000"/>
        </a:spcBef>
        <a:spcAft>
          <a:spcPct val="0"/>
        </a:spcAft>
        <a:defRPr sz="2800">
          <a:solidFill>
            <a:srgbClr val="000066"/>
          </a:solidFill>
          <a:latin typeface="+mn-lt"/>
          <a:ea typeface="+mn-ea"/>
          <a:cs typeface="+mn-cs"/>
        </a:defRPr>
      </a:lvl1pPr>
      <a:lvl2pPr marL="449263" indent="-269875" algn="l" defTabSz="879475" rtl="0" eaLnBrk="1" fontAlgn="base" hangingPunct="1">
        <a:spcBef>
          <a:spcPct val="20000"/>
        </a:spcBef>
        <a:spcAft>
          <a:spcPct val="0"/>
        </a:spcAft>
        <a:buChar char="–"/>
        <a:defRPr sz="2400">
          <a:solidFill>
            <a:srgbClr val="000066"/>
          </a:solidFill>
          <a:latin typeface="+mn-lt"/>
        </a:defRPr>
      </a:lvl2pPr>
      <a:lvl3pPr marL="895350" indent="-266700" algn="l" defTabSz="879475" rtl="0" eaLnBrk="1" fontAlgn="base" hangingPunct="1">
        <a:spcBef>
          <a:spcPct val="20000"/>
        </a:spcBef>
        <a:spcAft>
          <a:spcPct val="0"/>
        </a:spcAft>
        <a:buChar char="•"/>
        <a:defRPr>
          <a:solidFill>
            <a:srgbClr val="000066"/>
          </a:solidFill>
          <a:latin typeface="+mn-lt"/>
        </a:defRPr>
      </a:lvl3pPr>
      <a:lvl4pPr marL="1344613" indent="-269875" algn="l" defTabSz="879475" rtl="0" eaLnBrk="1" fontAlgn="base" hangingPunct="1">
        <a:spcBef>
          <a:spcPct val="20000"/>
        </a:spcBef>
        <a:spcAft>
          <a:spcPct val="0"/>
        </a:spcAft>
        <a:buChar char="–"/>
        <a:defRPr sz="1600">
          <a:solidFill>
            <a:srgbClr val="000066"/>
          </a:solidFill>
          <a:latin typeface="+mn-lt"/>
        </a:defRPr>
      </a:lvl4pPr>
      <a:lvl5pPr marL="1793875" indent="-269875" algn="l" defTabSz="879475" rtl="0" eaLnBrk="1" fontAlgn="base" hangingPunct="1">
        <a:spcBef>
          <a:spcPct val="20000"/>
        </a:spcBef>
        <a:spcAft>
          <a:spcPct val="0"/>
        </a:spcAft>
        <a:buChar char="»"/>
        <a:defRPr sz="1600">
          <a:solidFill>
            <a:srgbClr val="000066"/>
          </a:solidFill>
          <a:latin typeface="+mn-lt"/>
        </a:defRPr>
      </a:lvl5pPr>
      <a:lvl6pPr marL="2251075" indent="-269875" algn="l" defTabSz="879475" rtl="0" eaLnBrk="1" fontAlgn="base" hangingPunct="1">
        <a:spcBef>
          <a:spcPct val="20000"/>
        </a:spcBef>
        <a:spcAft>
          <a:spcPct val="0"/>
        </a:spcAft>
        <a:buChar char="»"/>
        <a:defRPr sz="1600">
          <a:solidFill>
            <a:srgbClr val="000066"/>
          </a:solidFill>
          <a:latin typeface="+mn-lt"/>
        </a:defRPr>
      </a:lvl6pPr>
      <a:lvl7pPr marL="2708275" indent="-269875" algn="l" defTabSz="879475" rtl="0" eaLnBrk="1" fontAlgn="base" hangingPunct="1">
        <a:spcBef>
          <a:spcPct val="20000"/>
        </a:spcBef>
        <a:spcAft>
          <a:spcPct val="0"/>
        </a:spcAft>
        <a:buChar char="»"/>
        <a:defRPr sz="1600">
          <a:solidFill>
            <a:srgbClr val="000066"/>
          </a:solidFill>
          <a:latin typeface="+mn-lt"/>
        </a:defRPr>
      </a:lvl7pPr>
      <a:lvl8pPr marL="3165475" indent="-269875" algn="l" defTabSz="879475" rtl="0" eaLnBrk="1" fontAlgn="base" hangingPunct="1">
        <a:spcBef>
          <a:spcPct val="20000"/>
        </a:spcBef>
        <a:spcAft>
          <a:spcPct val="0"/>
        </a:spcAft>
        <a:buChar char="»"/>
        <a:defRPr sz="1600">
          <a:solidFill>
            <a:srgbClr val="000066"/>
          </a:solidFill>
          <a:latin typeface="+mn-lt"/>
        </a:defRPr>
      </a:lvl8pPr>
      <a:lvl9pPr marL="3622675" indent="-269875" algn="l" defTabSz="879475" rtl="0" eaLnBrk="1" fontAlgn="base" hangingPunct="1">
        <a:spcBef>
          <a:spcPct val="20000"/>
        </a:spcBef>
        <a:spcAft>
          <a:spcPct val="0"/>
        </a:spcAft>
        <a:buChar char="»"/>
        <a:defRPr sz="1600">
          <a:solidFill>
            <a:srgbClr val="0000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gif"/></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6.gif"/></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6.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7.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8.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9.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20.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2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564904"/>
            <a:ext cx="7772400" cy="1143000"/>
          </a:xfrm>
        </p:spPr>
        <p:txBody>
          <a:bodyPr/>
          <a:lstStyle/>
          <a:p>
            <a:pPr algn="l"/>
            <a:r>
              <a:rPr lang="en-CA" dirty="0"/>
              <a:t>The D</a:t>
            </a:r>
            <a:r>
              <a:rPr lang="en-US" dirty="0" err="1"/>
              <a:t>esign</a:t>
            </a:r>
            <a:r>
              <a:rPr lang="en-US" dirty="0"/>
              <a:t> of Come Together </a:t>
            </a:r>
            <a:r>
              <a:rPr lang="en-US" sz="2400" dirty="0"/>
              <a:t>Places for light-weight group meetings</a:t>
            </a:r>
            <a:br>
              <a:rPr lang="en-US" dirty="0"/>
            </a:br>
            <a:endParaRPr lang="en-CA" dirty="0"/>
          </a:p>
        </p:txBody>
      </p:sp>
      <p:sp>
        <p:nvSpPr>
          <p:cNvPr id="3" name="Subtitle 2"/>
          <p:cNvSpPr>
            <a:spLocks noGrp="1"/>
          </p:cNvSpPr>
          <p:nvPr>
            <p:ph type="subTitle" idx="1"/>
          </p:nvPr>
        </p:nvSpPr>
        <p:spPr>
          <a:xfrm>
            <a:off x="683568" y="4149080"/>
            <a:ext cx="6400800" cy="1752600"/>
          </a:xfrm>
        </p:spPr>
        <p:txBody>
          <a:bodyPr/>
          <a:lstStyle/>
          <a:p>
            <a:pPr algn="l"/>
            <a:r>
              <a:rPr lang="en-US" sz="2400" b="1" dirty="0"/>
              <a:t>Yibo Sun and Saul Greenberg</a:t>
            </a:r>
          </a:p>
          <a:p>
            <a:pPr algn="l"/>
            <a:r>
              <a:rPr lang="en-US" sz="2400" b="1" dirty="0"/>
              <a:t>University of Calgary</a:t>
            </a:r>
            <a:endParaRPr lang="en-CA" sz="2400" b="1" dirty="0"/>
          </a:p>
        </p:txBody>
      </p:sp>
      <p:pic>
        <p:nvPicPr>
          <p:cNvPr id="1030" name="Picture 6" descr="C:\Users\saul\AppData\Local\Temp\SNAGHTML4bae83.PNG"/>
          <p:cNvPicPr>
            <a:picLocks noChangeAspect="1" noChangeArrowheads="1"/>
          </p:cNvPicPr>
          <p:nvPr/>
        </p:nvPicPr>
        <p:blipFill>
          <a:blip r:embed="rId3" cstate="print"/>
          <a:srcRect/>
          <a:stretch>
            <a:fillRect/>
          </a:stretch>
        </p:blipFill>
        <p:spPr bwMode="auto">
          <a:xfrm>
            <a:off x="5883897" y="3501008"/>
            <a:ext cx="3152599" cy="3356992"/>
          </a:xfrm>
          <a:prstGeom prst="rect">
            <a:avLst/>
          </a:prstGeom>
          <a:noFill/>
        </p:spPr>
      </p:pic>
    </p:spTree>
    <p:extLst>
      <p:ext uri="{BB962C8B-B14F-4D97-AF65-F5344CB8AC3E}">
        <p14:creationId xmlns:p14="http://schemas.microsoft.com/office/powerpoint/2010/main" val="283983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message</a:t>
            </a:r>
            <a:endParaRPr lang="en-CA" dirty="0"/>
          </a:p>
        </p:txBody>
      </p:sp>
      <p:sp>
        <p:nvSpPr>
          <p:cNvPr id="3" name="Content Placeholder 2"/>
          <p:cNvSpPr>
            <a:spLocks noGrp="1"/>
          </p:cNvSpPr>
          <p:nvPr>
            <p:ph idx="1"/>
          </p:nvPr>
        </p:nvSpPr>
        <p:spPr/>
        <p:txBody>
          <a:bodyPr/>
          <a:lstStyle/>
          <a:p>
            <a:r>
              <a:rPr lang="en-US" dirty="0"/>
              <a:t>People must be able to quickly bring together other people and their things to form a place for light-weight meetings</a:t>
            </a:r>
          </a:p>
        </p:txBody>
      </p:sp>
      <p:pic>
        <p:nvPicPr>
          <p:cNvPr id="46082" name="Picture 2"/>
          <p:cNvPicPr>
            <a:picLocks noChangeAspect="1" noChangeArrowheads="1"/>
          </p:cNvPicPr>
          <p:nvPr/>
        </p:nvPicPr>
        <p:blipFill>
          <a:blip r:embed="rId3" cstate="print"/>
          <a:srcRect/>
          <a:stretch>
            <a:fillRect/>
          </a:stretch>
        </p:blipFill>
        <p:spPr bwMode="auto">
          <a:xfrm>
            <a:off x="3563888" y="3140968"/>
            <a:ext cx="5168690" cy="3717032"/>
          </a:xfrm>
          <a:prstGeom prst="rect">
            <a:avLst/>
          </a:prstGeom>
          <a:noFill/>
          <a:ln w="9525">
            <a:noFill/>
            <a:miter lim="800000"/>
            <a:headEnd/>
            <a:tailEnd/>
          </a:ln>
        </p:spPr>
      </p:pic>
    </p:spTree>
    <p:extLst>
      <p:ext uri="{BB962C8B-B14F-4D97-AF65-F5344CB8AC3E}">
        <p14:creationId xmlns:p14="http://schemas.microsoft.com/office/powerpoint/2010/main" val="749638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Light-weight meetings</a:t>
            </a:r>
          </a:p>
        </p:txBody>
      </p:sp>
      <p:sp>
        <p:nvSpPr>
          <p:cNvPr id="3" name="Content Placeholder 2"/>
          <p:cNvSpPr>
            <a:spLocks noGrp="1"/>
          </p:cNvSpPr>
          <p:nvPr>
            <p:ph idx="1"/>
          </p:nvPr>
        </p:nvSpPr>
        <p:spPr/>
        <p:txBody>
          <a:bodyPr>
            <a:normAutofit/>
          </a:bodyPr>
          <a:lstStyle/>
          <a:p>
            <a:r>
              <a:rPr lang="en-US" dirty="0">
                <a:latin typeface="Arial" pitchFamily="34" charset="0"/>
                <a:cs typeface="Arial" pitchFamily="34" charset="0"/>
              </a:rPr>
              <a:t>Informal, casual, opportunistic and somewhat ad-hoc</a:t>
            </a:r>
            <a:br>
              <a:rPr lang="en-US" dirty="0">
                <a:latin typeface="Arial" pitchFamily="34" charset="0"/>
                <a:cs typeface="Arial" pitchFamily="34" charset="0"/>
              </a:rPr>
            </a:br>
            <a:endParaRPr lang="en-US" dirty="0">
              <a:latin typeface="Arial" pitchFamily="34" charset="0"/>
              <a:cs typeface="Arial" pitchFamily="34" charset="0"/>
            </a:endParaRPr>
          </a:p>
          <a:p>
            <a:pPr lvl="1"/>
            <a:r>
              <a:rPr lang="en-US" dirty="0">
                <a:latin typeface="Arial" pitchFamily="34" charset="0"/>
                <a:cs typeface="Arial" pitchFamily="34" charset="0"/>
              </a:rPr>
              <a:t>awareness of people</a:t>
            </a:r>
          </a:p>
          <a:p>
            <a:pPr lvl="1"/>
            <a:r>
              <a:rPr lang="en-US" dirty="0">
                <a:latin typeface="Arial" pitchFamily="34" charset="0"/>
                <a:cs typeface="Arial" pitchFamily="34" charset="0"/>
              </a:rPr>
              <a:t>easy engagement with little cost</a:t>
            </a:r>
          </a:p>
          <a:p>
            <a:pPr lvl="1"/>
            <a:r>
              <a:rPr lang="en-US" dirty="0">
                <a:latin typeface="Arial" pitchFamily="34" charset="0"/>
                <a:cs typeface="Arial" pitchFamily="34" charset="0"/>
              </a:rPr>
              <a:t>involves </a:t>
            </a:r>
            <a:r>
              <a:rPr lang="en-US" dirty="0" err="1">
                <a:latin typeface="Arial" pitchFamily="34" charset="0"/>
                <a:cs typeface="Arial" pitchFamily="34" charset="0"/>
              </a:rPr>
              <a:t>artefacts</a:t>
            </a:r>
            <a:r>
              <a:rPr lang="en-US" dirty="0">
                <a:latin typeface="Arial" pitchFamily="34" charset="0"/>
                <a:cs typeface="Arial" pitchFamily="34" charset="0"/>
              </a:rPr>
              <a:t> and tools</a:t>
            </a:r>
          </a:p>
          <a:p>
            <a:pPr lvl="1"/>
            <a:r>
              <a:rPr lang="en-US" dirty="0">
                <a:latin typeface="Arial" pitchFamily="34" charset="0"/>
                <a:cs typeface="Arial" pitchFamily="34" charset="0"/>
              </a:rPr>
              <a:t>persistence of meeting places</a:t>
            </a:r>
          </a:p>
          <a:p>
            <a:pPr lvl="1"/>
            <a:r>
              <a:rPr lang="en-US" dirty="0">
                <a:latin typeface="Arial" pitchFamily="34" charset="0"/>
                <a:cs typeface="Arial" pitchFamily="34" charset="0"/>
              </a:rPr>
              <a:t>proximity and social context</a:t>
            </a:r>
          </a:p>
          <a:p>
            <a:pPr lvl="1"/>
            <a:r>
              <a:rPr lang="en-US" dirty="0">
                <a:latin typeface="Arial" pitchFamily="34" charset="0"/>
                <a:cs typeface="Arial" pitchFamily="34" charset="0"/>
              </a:rPr>
              <a:t>centre/peripheral involvement</a:t>
            </a:r>
          </a:p>
          <a:p>
            <a:endParaRPr lang="en-CA" dirty="0"/>
          </a:p>
        </p:txBody>
      </p:sp>
      <p:pic>
        <p:nvPicPr>
          <p:cNvPr id="44034" name="Picture 2" descr="http://www.iisd.ca/climate/sb22/images/Day6/wed2505twox-tn.jpg"/>
          <p:cNvPicPr>
            <a:picLocks noChangeAspect="1" noChangeArrowheads="1"/>
          </p:cNvPicPr>
          <p:nvPr/>
        </p:nvPicPr>
        <p:blipFill>
          <a:blip r:embed="rId3" cstate="print"/>
          <a:srcRect/>
          <a:stretch>
            <a:fillRect/>
          </a:stretch>
        </p:blipFill>
        <p:spPr bwMode="auto">
          <a:xfrm>
            <a:off x="5580112" y="2996952"/>
            <a:ext cx="3333750" cy="2476501"/>
          </a:xfrm>
          <a:prstGeom prst="rect">
            <a:avLst/>
          </a:prstGeom>
          <a:noFill/>
        </p:spPr>
      </p:pic>
      <p:sp>
        <p:nvSpPr>
          <p:cNvPr id="5" name="Rectangle 4"/>
          <p:cNvSpPr/>
          <p:nvPr/>
        </p:nvSpPr>
        <p:spPr>
          <a:xfrm>
            <a:off x="5508104" y="5445224"/>
            <a:ext cx="3275856" cy="230832"/>
          </a:xfrm>
          <a:prstGeom prst="rect">
            <a:avLst/>
          </a:prstGeom>
        </p:spPr>
        <p:txBody>
          <a:bodyPr wrap="square">
            <a:spAutoFit/>
          </a:bodyPr>
          <a:lstStyle/>
          <a:p>
            <a:r>
              <a:rPr lang="en-CA" sz="900" dirty="0">
                <a:solidFill>
                  <a:schemeClr val="bg2">
                    <a:lumMod val="60000"/>
                    <a:lumOff val="40000"/>
                  </a:schemeClr>
                </a:solidFill>
              </a:rPr>
              <a:t>http://www.iisd.ca/climate/sb22/wed2505.html</a:t>
            </a:r>
          </a:p>
        </p:txBody>
      </p:sp>
    </p:spTree>
    <p:extLst>
      <p:ext uri="{BB962C8B-B14F-4D97-AF65-F5344CB8AC3E}">
        <p14:creationId xmlns:p14="http://schemas.microsoft.com/office/powerpoint/2010/main" val="2968404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Light-weight meetings</a:t>
            </a:r>
          </a:p>
        </p:txBody>
      </p:sp>
      <p:sp>
        <p:nvSpPr>
          <p:cNvPr id="3" name="Content Placeholder 2"/>
          <p:cNvSpPr>
            <a:spLocks noGrp="1"/>
          </p:cNvSpPr>
          <p:nvPr>
            <p:ph idx="1"/>
          </p:nvPr>
        </p:nvSpPr>
        <p:spPr/>
        <p:txBody>
          <a:bodyPr>
            <a:normAutofit/>
          </a:bodyPr>
          <a:lstStyle/>
          <a:p>
            <a:r>
              <a:rPr lang="en-US" dirty="0">
                <a:latin typeface="Arial" pitchFamily="34" charset="0"/>
                <a:cs typeface="Arial" pitchFamily="34" charset="0"/>
              </a:rPr>
              <a:t>Locales Framework (Fitzpatrick)</a:t>
            </a:r>
            <a:br>
              <a:rPr lang="en-US" dirty="0">
                <a:latin typeface="Arial" pitchFamily="34" charset="0"/>
                <a:cs typeface="Arial" pitchFamily="34" charset="0"/>
              </a:rPr>
            </a:br>
            <a:endParaRPr lang="en-US" dirty="0">
              <a:latin typeface="Arial" pitchFamily="34" charset="0"/>
              <a:cs typeface="Arial" pitchFamily="34" charset="0"/>
            </a:endParaRPr>
          </a:p>
          <a:p>
            <a:pPr lvl="1"/>
            <a:r>
              <a:rPr lang="en-US" dirty="0">
                <a:latin typeface="Arial" pitchFamily="34" charset="0"/>
                <a:cs typeface="Arial" pitchFamily="34" charset="0"/>
              </a:rPr>
              <a:t>locales: social worlds, sites &amp; means</a:t>
            </a:r>
          </a:p>
          <a:p>
            <a:pPr lvl="1"/>
            <a:r>
              <a:rPr lang="en-US" dirty="0">
                <a:latin typeface="Arial" pitchFamily="34" charset="0"/>
                <a:cs typeface="Arial" pitchFamily="34" charset="0"/>
              </a:rPr>
              <a:t>center/periphery principle</a:t>
            </a:r>
          </a:p>
          <a:p>
            <a:pPr lvl="1"/>
            <a:r>
              <a:rPr lang="en-US" dirty="0">
                <a:latin typeface="Arial" pitchFamily="34" charset="0"/>
                <a:cs typeface="Arial" pitchFamily="34" charset="0"/>
              </a:rPr>
              <a:t>mutuality and awareness</a:t>
            </a:r>
          </a:p>
          <a:p>
            <a:pPr lvl="1"/>
            <a:r>
              <a:rPr lang="en-US" dirty="0">
                <a:latin typeface="Arial" pitchFamily="34" charset="0"/>
                <a:cs typeface="Arial" pitchFamily="34" charset="0"/>
              </a:rPr>
              <a:t>individual views</a:t>
            </a:r>
          </a:p>
          <a:p>
            <a:pPr lvl="1"/>
            <a:r>
              <a:rPr lang="en-US" dirty="0">
                <a:latin typeface="Arial" pitchFamily="34" charset="0"/>
                <a:cs typeface="Arial" pitchFamily="34" charset="0"/>
              </a:rPr>
              <a:t>interaction trajectories</a:t>
            </a:r>
          </a:p>
          <a:p>
            <a:pPr lvl="1"/>
            <a:r>
              <a:rPr lang="en-US" dirty="0">
                <a:latin typeface="Arial" pitchFamily="34" charset="0"/>
                <a:cs typeface="Arial" pitchFamily="34" charset="0"/>
              </a:rPr>
              <a:t>Civic structure</a:t>
            </a:r>
          </a:p>
          <a:p>
            <a:endParaRPr lang="en-CA" dirty="0"/>
          </a:p>
        </p:txBody>
      </p:sp>
      <p:pic>
        <p:nvPicPr>
          <p:cNvPr id="41986" name="Picture 2" descr="http://ecx.images-amazon.com/images/I/41jWZhXA8tL._SS500_.jpg"/>
          <p:cNvPicPr>
            <a:picLocks noChangeAspect="1" noChangeArrowheads="1"/>
          </p:cNvPicPr>
          <p:nvPr/>
        </p:nvPicPr>
        <p:blipFill>
          <a:blip r:embed="rId3" cstate="print"/>
          <a:srcRect l="18144" r="18353"/>
          <a:stretch>
            <a:fillRect/>
          </a:stretch>
        </p:blipFill>
        <p:spPr bwMode="auto">
          <a:xfrm>
            <a:off x="6012160" y="1628800"/>
            <a:ext cx="2795699" cy="4402460"/>
          </a:xfrm>
          <a:prstGeom prst="rect">
            <a:avLst/>
          </a:prstGeom>
          <a:noFill/>
        </p:spPr>
      </p:pic>
    </p:spTree>
    <p:extLst>
      <p:ext uri="{BB962C8B-B14F-4D97-AF65-F5344CB8AC3E}">
        <p14:creationId xmlns:p14="http://schemas.microsoft.com/office/powerpoint/2010/main" val="2968404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Instant Messengers</a:t>
            </a:r>
          </a:p>
        </p:txBody>
      </p:sp>
      <p:sp>
        <p:nvSpPr>
          <p:cNvPr id="3" name="Content Placeholder 2"/>
          <p:cNvSpPr>
            <a:spLocks noGrp="1"/>
          </p:cNvSpPr>
          <p:nvPr>
            <p:ph idx="1"/>
          </p:nvPr>
        </p:nvSpPr>
        <p:spPr/>
        <p:txBody>
          <a:bodyPr/>
          <a:lstStyle/>
          <a:p>
            <a:r>
              <a:rPr lang="en-US" dirty="0">
                <a:latin typeface="Arial" pitchFamily="34" charset="0"/>
                <a:cs typeface="Arial" pitchFamily="34" charset="0"/>
              </a:rPr>
              <a:t>People-focused awareness</a:t>
            </a:r>
          </a:p>
          <a:p>
            <a:endParaRPr lang="en-US" dirty="0">
              <a:latin typeface="Arial" pitchFamily="34" charset="0"/>
              <a:cs typeface="Arial" pitchFamily="34" charset="0"/>
            </a:endParaRPr>
          </a:p>
          <a:p>
            <a:pPr lvl="1">
              <a:buBlip>
                <a:blip r:embed="rId3"/>
              </a:buBlip>
            </a:pPr>
            <a:r>
              <a:rPr lang="en-US" dirty="0">
                <a:latin typeface="Arial" pitchFamily="34" charset="0"/>
                <a:cs typeface="Arial" pitchFamily="34" charset="0"/>
              </a:rPr>
              <a:t>awareness of people</a:t>
            </a:r>
          </a:p>
          <a:p>
            <a:pPr lvl="1">
              <a:buBlip>
                <a:blip r:embed="rId3"/>
              </a:buBlip>
            </a:pPr>
            <a:r>
              <a:rPr lang="en-US" dirty="0">
                <a:latin typeface="Arial" pitchFamily="34" charset="0"/>
                <a:cs typeface="Arial" pitchFamily="34" charset="0"/>
              </a:rPr>
              <a:t>easy engagement with little cost</a:t>
            </a:r>
          </a:p>
          <a:p>
            <a:pPr lvl="1"/>
            <a:r>
              <a:rPr lang="en-US" dirty="0">
                <a:latin typeface="Arial" pitchFamily="34" charset="0"/>
                <a:cs typeface="Arial" pitchFamily="34" charset="0"/>
              </a:rPr>
              <a:t>involves </a:t>
            </a:r>
            <a:r>
              <a:rPr lang="en-US" dirty="0" err="1">
                <a:latin typeface="Arial" pitchFamily="34" charset="0"/>
                <a:cs typeface="Arial" pitchFamily="34" charset="0"/>
              </a:rPr>
              <a:t>artefacts</a:t>
            </a:r>
            <a:r>
              <a:rPr lang="en-US" dirty="0">
                <a:latin typeface="Arial" pitchFamily="34" charset="0"/>
                <a:cs typeface="Arial" pitchFamily="34" charset="0"/>
              </a:rPr>
              <a:t> and tools</a:t>
            </a:r>
          </a:p>
          <a:p>
            <a:pPr lvl="1"/>
            <a:r>
              <a:rPr lang="en-US" dirty="0">
                <a:latin typeface="Arial" pitchFamily="34" charset="0"/>
                <a:cs typeface="Arial" pitchFamily="34" charset="0"/>
              </a:rPr>
              <a:t>proximity and social context</a:t>
            </a:r>
          </a:p>
          <a:p>
            <a:pPr lvl="1">
              <a:buBlip>
                <a:blip r:embed="rId4"/>
              </a:buBlip>
            </a:pPr>
            <a:r>
              <a:rPr lang="en-US" dirty="0">
                <a:latin typeface="Arial" pitchFamily="34" charset="0"/>
                <a:cs typeface="Arial" pitchFamily="34" charset="0"/>
              </a:rPr>
              <a:t>persistence of meeting places</a:t>
            </a:r>
          </a:p>
          <a:p>
            <a:pPr lvl="1">
              <a:buBlip>
                <a:blip r:embed="rId4"/>
              </a:buBlip>
            </a:pPr>
            <a:r>
              <a:rPr lang="en-US" dirty="0">
                <a:latin typeface="Arial" pitchFamily="34" charset="0"/>
                <a:cs typeface="Arial" pitchFamily="34" charset="0"/>
              </a:rPr>
              <a:t>centre/peripheral involvement</a:t>
            </a:r>
          </a:p>
        </p:txBody>
      </p:sp>
      <p:pic>
        <p:nvPicPr>
          <p:cNvPr id="1028" name="Picture 4"/>
          <p:cNvPicPr>
            <a:picLocks noChangeAspect="1" noChangeArrowheads="1"/>
          </p:cNvPicPr>
          <p:nvPr/>
        </p:nvPicPr>
        <p:blipFill>
          <a:blip r:embed="rId5" cstate="print"/>
          <a:srcRect/>
          <a:stretch>
            <a:fillRect/>
          </a:stretch>
        </p:blipFill>
        <p:spPr bwMode="auto">
          <a:xfrm>
            <a:off x="5652120" y="0"/>
            <a:ext cx="3491880" cy="6826232"/>
          </a:xfrm>
          <a:prstGeom prst="rect">
            <a:avLst/>
          </a:prstGeom>
          <a:noFill/>
          <a:ln w="9525">
            <a:noFill/>
            <a:miter lim="800000"/>
            <a:headEnd/>
            <a:tailEnd/>
          </a:ln>
        </p:spPr>
      </p:pic>
    </p:spTree>
    <p:extLst>
      <p:ext uri="{BB962C8B-B14F-4D97-AF65-F5344CB8AC3E}">
        <p14:creationId xmlns:p14="http://schemas.microsoft.com/office/powerpoint/2010/main" val="3255326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Media Spaces</a:t>
            </a:r>
          </a:p>
        </p:txBody>
      </p:sp>
      <p:sp>
        <p:nvSpPr>
          <p:cNvPr id="3" name="Content Placeholder 2"/>
          <p:cNvSpPr>
            <a:spLocks noGrp="1"/>
          </p:cNvSpPr>
          <p:nvPr>
            <p:ph idx="1"/>
          </p:nvPr>
        </p:nvSpPr>
        <p:spPr>
          <a:xfrm>
            <a:off x="467544" y="1556792"/>
            <a:ext cx="7848600" cy="4953000"/>
          </a:xfrm>
        </p:spPr>
        <p:txBody>
          <a:bodyPr/>
          <a:lstStyle/>
          <a:p>
            <a:r>
              <a:rPr lang="en-US" dirty="0">
                <a:latin typeface="Arial" pitchFamily="34" charset="0"/>
                <a:cs typeface="Arial" pitchFamily="34" charset="0"/>
              </a:rPr>
              <a:t>People-focused awareness</a:t>
            </a:r>
          </a:p>
          <a:p>
            <a:endParaRPr lang="en-US" dirty="0">
              <a:latin typeface="Arial" pitchFamily="34" charset="0"/>
              <a:cs typeface="Arial" pitchFamily="34" charset="0"/>
            </a:endParaRPr>
          </a:p>
          <a:p>
            <a:pPr lvl="1">
              <a:buBlip>
                <a:blip r:embed="rId3"/>
              </a:buBlip>
            </a:pPr>
            <a:r>
              <a:rPr lang="en-US" dirty="0">
                <a:latin typeface="Arial" pitchFamily="34" charset="0"/>
                <a:cs typeface="Arial" pitchFamily="34" charset="0"/>
              </a:rPr>
              <a:t>awareness of people</a:t>
            </a:r>
          </a:p>
          <a:p>
            <a:pPr lvl="1">
              <a:buBlip>
                <a:blip r:embed="rId3"/>
              </a:buBlip>
            </a:pPr>
            <a:r>
              <a:rPr lang="en-US" dirty="0">
                <a:latin typeface="Arial" pitchFamily="34" charset="0"/>
                <a:cs typeface="Arial" pitchFamily="34" charset="0"/>
              </a:rPr>
              <a:t>easy engagement with little cost</a:t>
            </a:r>
          </a:p>
          <a:p>
            <a:pPr lvl="1">
              <a:buBlip>
                <a:blip r:embed="rId4"/>
              </a:buBlip>
            </a:pPr>
            <a:r>
              <a:rPr lang="en-US" dirty="0">
                <a:latin typeface="Arial" pitchFamily="34" charset="0"/>
                <a:cs typeface="Arial" pitchFamily="34" charset="0"/>
              </a:rPr>
              <a:t>involves </a:t>
            </a:r>
            <a:r>
              <a:rPr lang="en-US" dirty="0" err="1">
                <a:latin typeface="Arial" pitchFamily="34" charset="0"/>
                <a:cs typeface="Arial" pitchFamily="34" charset="0"/>
              </a:rPr>
              <a:t>artefacts</a:t>
            </a:r>
            <a:r>
              <a:rPr lang="en-US" dirty="0">
                <a:latin typeface="Arial" pitchFamily="34" charset="0"/>
                <a:cs typeface="Arial" pitchFamily="34" charset="0"/>
              </a:rPr>
              <a:t> and tools</a:t>
            </a:r>
          </a:p>
          <a:p>
            <a:pPr lvl="1"/>
            <a:r>
              <a:rPr lang="en-US" dirty="0">
                <a:latin typeface="Arial" pitchFamily="34" charset="0"/>
                <a:cs typeface="Arial" pitchFamily="34" charset="0"/>
              </a:rPr>
              <a:t>proximity and social context</a:t>
            </a:r>
          </a:p>
          <a:p>
            <a:pPr lvl="1"/>
            <a:r>
              <a:rPr lang="en-US" dirty="0">
                <a:latin typeface="Arial" pitchFamily="34" charset="0"/>
                <a:cs typeface="Arial" pitchFamily="34" charset="0"/>
              </a:rPr>
              <a:t>persistence of meeting places</a:t>
            </a:r>
          </a:p>
          <a:p>
            <a:pPr lvl="1"/>
            <a:r>
              <a:rPr lang="en-US" dirty="0">
                <a:latin typeface="Arial" pitchFamily="34" charset="0"/>
                <a:cs typeface="Arial" pitchFamily="34" charset="0"/>
              </a:rPr>
              <a:t>centre/peripheral involvement</a:t>
            </a:r>
          </a:p>
        </p:txBody>
      </p:sp>
      <p:pic>
        <p:nvPicPr>
          <p:cNvPr id="5" name="Picture 4"/>
          <p:cNvPicPr/>
          <p:nvPr/>
        </p:nvPicPr>
        <p:blipFill>
          <a:blip r:embed="rId5" cstate="print"/>
          <a:srcRect/>
          <a:stretch>
            <a:fillRect/>
          </a:stretch>
        </p:blipFill>
        <p:spPr bwMode="auto">
          <a:xfrm>
            <a:off x="4900442" y="0"/>
            <a:ext cx="4243558" cy="2664296"/>
          </a:xfrm>
          <a:prstGeom prst="rect">
            <a:avLst/>
          </a:prstGeom>
          <a:noFill/>
          <a:ln w="9525">
            <a:noFill/>
            <a:miter lim="800000"/>
            <a:headEnd/>
            <a:tailEnd/>
          </a:ln>
        </p:spPr>
      </p:pic>
    </p:spTree>
    <p:extLst>
      <p:ext uri="{BB962C8B-B14F-4D97-AF65-F5344CB8AC3E}">
        <p14:creationId xmlns:p14="http://schemas.microsoft.com/office/powerpoint/2010/main" val="3255326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a:solidFill>
                  <a:srgbClr val="FFC000"/>
                </a:solidFill>
              </a:rPr>
              <a:t>Community Bar </a:t>
            </a:r>
            <a:r>
              <a:rPr lang="en-CA" sz="1800" dirty="0" err="1">
                <a:solidFill>
                  <a:srgbClr val="FFC000"/>
                </a:solidFill>
              </a:rPr>
              <a:t>McEwan</a:t>
            </a:r>
            <a:r>
              <a:rPr lang="en-CA" sz="1800" dirty="0">
                <a:solidFill>
                  <a:srgbClr val="FFC000"/>
                </a:solidFill>
              </a:rPr>
              <a:t>, 2006</a:t>
            </a:r>
          </a:p>
        </p:txBody>
      </p:sp>
      <p:sp>
        <p:nvSpPr>
          <p:cNvPr id="6" name="Content Placeholder 5"/>
          <p:cNvSpPr>
            <a:spLocks noGrp="1"/>
          </p:cNvSpPr>
          <p:nvPr>
            <p:ph idx="1"/>
          </p:nvPr>
        </p:nvSpPr>
        <p:spPr/>
        <p:txBody>
          <a:bodyPr/>
          <a:lstStyle/>
          <a:p>
            <a:endParaRPr lang="en-CA" dirty="0"/>
          </a:p>
        </p:txBody>
      </p:sp>
      <p:pic>
        <p:nvPicPr>
          <p:cNvPr id="7" name="Picture 9" descr="full-bar"/>
          <p:cNvPicPr>
            <a:picLocks noChangeAspect="1" noChangeArrowheads="1"/>
          </p:cNvPicPr>
          <p:nvPr/>
        </p:nvPicPr>
        <p:blipFill>
          <a:blip r:embed="rId3" cstate="print"/>
          <a:srcRect/>
          <a:stretch>
            <a:fillRect/>
          </a:stretch>
        </p:blipFill>
        <p:spPr bwMode="auto">
          <a:xfrm>
            <a:off x="7478017" y="116632"/>
            <a:ext cx="533823" cy="5943600"/>
          </a:xfrm>
          <a:prstGeom prst="rect">
            <a:avLst/>
          </a:prstGeom>
          <a:noFill/>
          <a:ln w="9525">
            <a:noFill/>
            <a:miter lim="800000"/>
            <a:headEnd/>
            <a:tailEnd/>
          </a:ln>
        </p:spPr>
      </p:pic>
      <p:sp>
        <p:nvSpPr>
          <p:cNvPr id="13" name="Content Placeholder 2"/>
          <p:cNvSpPr txBox="1">
            <a:spLocks/>
          </p:cNvSpPr>
          <p:nvPr/>
        </p:nvSpPr>
        <p:spPr>
          <a:xfrm>
            <a:off x="457200" y="1524000"/>
            <a:ext cx="7848600" cy="4953000"/>
          </a:xfrm>
          <a:prstGeom prst="rect">
            <a:avLst/>
          </a:prstGeom>
        </p:spPr>
        <p:txBody>
          <a:bodyPr/>
          <a:lstStyle/>
          <a:p>
            <a:pPr marL="0" marR="0" lvl="0" indent="0" algn="l" defTabSz="879475"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a:ln>
                  <a:noFill/>
                </a:ln>
                <a:solidFill>
                  <a:srgbClr val="FFC000"/>
                </a:solidFill>
                <a:effectLst/>
                <a:uLnTx/>
                <a:uFillTx/>
                <a:latin typeface="Arial" pitchFamily="34" charset="0"/>
                <a:ea typeface="+mn-ea"/>
                <a:cs typeface="Arial" pitchFamily="34" charset="0"/>
              </a:rPr>
              <a:t>Sidebar</a:t>
            </a:r>
            <a:r>
              <a:rPr kumimoji="0" lang="en-US" sz="2800" b="0" i="0" u="none" strike="noStrike" kern="0" cap="none" spc="0" normalizeH="0" noProof="0" dirty="0">
                <a:ln>
                  <a:noFill/>
                </a:ln>
                <a:solidFill>
                  <a:srgbClr val="FFC000"/>
                </a:solidFill>
                <a:effectLst/>
                <a:uLnTx/>
                <a:uFillTx/>
                <a:latin typeface="Arial" pitchFamily="34" charset="0"/>
                <a:ea typeface="+mn-ea"/>
                <a:cs typeface="Arial" pitchFamily="34" charset="0"/>
              </a:rPr>
              <a:t> metaphor</a:t>
            </a:r>
            <a:endParaRPr kumimoji="0" lang="en-US" sz="2800" b="0" i="0" u="none" strike="noStrike" kern="0" cap="none" spc="0" normalizeH="0" baseline="0" noProof="0" dirty="0">
              <a:ln>
                <a:noFill/>
              </a:ln>
              <a:solidFill>
                <a:srgbClr val="FFC000"/>
              </a:solidFill>
              <a:effectLst/>
              <a:uLnTx/>
              <a:uFillTx/>
              <a:latin typeface="Arial" pitchFamily="34" charset="0"/>
              <a:ea typeface="+mn-ea"/>
              <a:cs typeface="Arial" pitchFamily="34" charset="0"/>
            </a:endParaRPr>
          </a:p>
          <a:p>
            <a:pPr marL="0" marR="0" lvl="0" indent="0" algn="l" defTabSz="879475" rtl="0" eaLnBrk="1" fontAlgn="base" latinLnBrk="0" hangingPunct="1">
              <a:lnSpc>
                <a:spcPct val="100000"/>
              </a:lnSpc>
              <a:spcBef>
                <a:spcPct val="20000"/>
              </a:spcBef>
              <a:spcAft>
                <a:spcPct val="0"/>
              </a:spcAft>
              <a:buClrTx/>
              <a:buSzTx/>
              <a:buFontTx/>
              <a:buNone/>
              <a:tabLst/>
              <a:defRPr/>
            </a:pPr>
            <a:endParaRPr kumimoji="0" lang="en-US" sz="2800" b="0" i="0" u="none" strike="noStrike" kern="0" cap="none" spc="0" normalizeH="0" baseline="0" noProof="0" dirty="0">
              <a:ln>
                <a:noFill/>
              </a:ln>
              <a:solidFill>
                <a:srgbClr val="FFC00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749353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a:solidFill>
                  <a:srgbClr val="FFC000"/>
                </a:solidFill>
              </a:rPr>
              <a:t>Community Bar </a:t>
            </a:r>
            <a:r>
              <a:rPr lang="en-CA" sz="1800" dirty="0" err="1">
                <a:solidFill>
                  <a:srgbClr val="FFC000"/>
                </a:solidFill>
              </a:rPr>
              <a:t>McEwan</a:t>
            </a:r>
            <a:r>
              <a:rPr lang="en-CA" sz="1800" dirty="0">
                <a:solidFill>
                  <a:srgbClr val="FFC000"/>
                </a:solidFill>
              </a:rPr>
              <a:t>, 2006</a:t>
            </a:r>
          </a:p>
        </p:txBody>
      </p:sp>
      <p:sp>
        <p:nvSpPr>
          <p:cNvPr id="24" name="Content Placeholder 23"/>
          <p:cNvSpPr>
            <a:spLocks noGrp="1"/>
          </p:cNvSpPr>
          <p:nvPr>
            <p:ph idx="1"/>
          </p:nvPr>
        </p:nvSpPr>
        <p:spPr/>
        <p:txBody>
          <a:bodyPr/>
          <a:lstStyle/>
          <a:p>
            <a:endParaRPr lang="en-CA" dirty="0"/>
          </a:p>
        </p:txBody>
      </p:sp>
      <p:grpSp>
        <p:nvGrpSpPr>
          <p:cNvPr id="3" name="Group 8"/>
          <p:cNvGrpSpPr>
            <a:grpSpLocks/>
          </p:cNvGrpSpPr>
          <p:nvPr/>
        </p:nvGrpSpPr>
        <p:grpSpPr bwMode="auto">
          <a:xfrm>
            <a:off x="7478017" y="116632"/>
            <a:ext cx="1854623" cy="5943600"/>
            <a:chOff x="4412" y="0"/>
            <a:chExt cx="1348" cy="4320"/>
          </a:xfrm>
        </p:grpSpPr>
        <p:pic>
          <p:nvPicPr>
            <p:cNvPr id="7" name="Picture 9" descr="full-bar"/>
            <p:cNvPicPr>
              <a:picLocks noChangeAspect="1" noChangeArrowheads="1"/>
            </p:cNvPicPr>
            <p:nvPr/>
          </p:nvPicPr>
          <p:blipFill>
            <a:blip r:embed="rId3" cstate="print"/>
            <a:srcRect/>
            <a:stretch>
              <a:fillRect/>
            </a:stretch>
          </p:blipFill>
          <p:spPr bwMode="auto">
            <a:xfrm>
              <a:off x="4412" y="0"/>
              <a:ext cx="388" cy="4320"/>
            </a:xfrm>
            <a:prstGeom prst="rect">
              <a:avLst/>
            </a:prstGeom>
            <a:noFill/>
            <a:ln w="9525">
              <a:solidFill>
                <a:srgbClr val="FFC000"/>
              </a:solidFill>
              <a:miter lim="800000"/>
              <a:headEnd/>
              <a:tailEnd/>
            </a:ln>
          </p:spPr>
        </p:pic>
        <p:sp>
          <p:nvSpPr>
            <p:cNvPr id="8" name="Line 10"/>
            <p:cNvSpPr>
              <a:spLocks noChangeShapeType="1"/>
            </p:cNvSpPr>
            <p:nvPr/>
          </p:nvSpPr>
          <p:spPr bwMode="auto">
            <a:xfrm>
              <a:off x="4807" y="188"/>
              <a:ext cx="478" cy="0"/>
            </a:xfrm>
            <a:prstGeom prst="line">
              <a:avLst/>
            </a:prstGeom>
            <a:noFill/>
            <a:ln w="9525">
              <a:solidFill>
                <a:srgbClr val="FFC000"/>
              </a:solidFill>
              <a:round/>
              <a:headEnd/>
              <a:tailEnd/>
            </a:ln>
          </p:spPr>
          <p:txBody>
            <a:bodyPr/>
            <a:lstStyle/>
            <a:p>
              <a:endParaRPr lang="en-US">
                <a:solidFill>
                  <a:srgbClr val="FFC000"/>
                </a:solidFill>
              </a:endParaRPr>
            </a:p>
          </p:txBody>
        </p:sp>
        <p:sp>
          <p:nvSpPr>
            <p:cNvPr id="9" name="Line 11"/>
            <p:cNvSpPr>
              <a:spLocks noChangeShapeType="1"/>
            </p:cNvSpPr>
            <p:nvPr/>
          </p:nvSpPr>
          <p:spPr bwMode="auto">
            <a:xfrm>
              <a:off x="4812" y="1786"/>
              <a:ext cx="470" cy="0"/>
            </a:xfrm>
            <a:prstGeom prst="line">
              <a:avLst/>
            </a:prstGeom>
            <a:noFill/>
            <a:ln w="9525">
              <a:solidFill>
                <a:srgbClr val="FFC000"/>
              </a:solidFill>
              <a:round/>
              <a:headEnd/>
              <a:tailEnd/>
            </a:ln>
          </p:spPr>
          <p:txBody>
            <a:bodyPr/>
            <a:lstStyle/>
            <a:p>
              <a:endParaRPr lang="en-US">
                <a:solidFill>
                  <a:srgbClr val="FFC000"/>
                </a:solidFill>
              </a:endParaRPr>
            </a:p>
          </p:txBody>
        </p:sp>
        <p:sp>
          <p:nvSpPr>
            <p:cNvPr id="10" name="Line 12"/>
            <p:cNvSpPr>
              <a:spLocks noChangeShapeType="1"/>
            </p:cNvSpPr>
            <p:nvPr/>
          </p:nvSpPr>
          <p:spPr bwMode="auto">
            <a:xfrm>
              <a:off x="4809" y="1413"/>
              <a:ext cx="478" cy="0"/>
            </a:xfrm>
            <a:prstGeom prst="line">
              <a:avLst/>
            </a:prstGeom>
            <a:noFill/>
            <a:ln w="9525">
              <a:solidFill>
                <a:srgbClr val="FFC000"/>
              </a:solidFill>
              <a:round/>
              <a:headEnd/>
              <a:tailEnd/>
            </a:ln>
          </p:spPr>
          <p:txBody>
            <a:bodyPr/>
            <a:lstStyle/>
            <a:p>
              <a:endParaRPr lang="en-US">
                <a:solidFill>
                  <a:srgbClr val="FFC000"/>
                </a:solidFill>
              </a:endParaRPr>
            </a:p>
          </p:txBody>
        </p:sp>
        <p:sp>
          <p:nvSpPr>
            <p:cNvPr id="11" name="Line 13"/>
            <p:cNvSpPr>
              <a:spLocks noChangeShapeType="1"/>
            </p:cNvSpPr>
            <p:nvPr/>
          </p:nvSpPr>
          <p:spPr bwMode="auto">
            <a:xfrm>
              <a:off x="4812" y="2624"/>
              <a:ext cx="470" cy="0"/>
            </a:xfrm>
            <a:prstGeom prst="line">
              <a:avLst/>
            </a:prstGeom>
            <a:noFill/>
            <a:ln w="9525">
              <a:solidFill>
                <a:srgbClr val="FFC000"/>
              </a:solidFill>
              <a:round/>
              <a:headEnd/>
              <a:tailEnd/>
            </a:ln>
          </p:spPr>
          <p:txBody>
            <a:bodyPr/>
            <a:lstStyle/>
            <a:p>
              <a:endParaRPr lang="en-US">
                <a:solidFill>
                  <a:srgbClr val="FFC000"/>
                </a:solidFill>
              </a:endParaRPr>
            </a:p>
          </p:txBody>
        </p:sp>
        <p:sp>
          <p:nvSpPr>
            <p:cNvPr id="12" name="Line 14"/>
            <p:cNvSpPr>
              <a:spLocks noChangeShapeType="1"/>
            </p:cNvSpPr>
            <p:nvPr/>
          </p:nvSpPr>
          <p:spPr bwMode="auto">
            <a:xfrm>
              <a:off x="4792" y="4284"/>
              <a:ext cx="478" cy="0"/>
            </a:xfrm>
            <a:prstGeom prst="line">
              <a:avLst/>
            </a:prstGeom>
            <a:noFill/>
            <a:ln w="9525">
              <a:solidFill>
                <a:srgbClr val="FFC000"/>
              </a:solidFill>
              <a:round/>
              <a:headEnd/>
              <a:tailEnd/>
            </a:ln>
          </p:spPr>
          <p:txBody>
            <a:bodyPr/>
            <a:lstStyle/>
            <a:p>
              <a:endParaRPr lang="en-US">
                <a:solidFill>
                  <a:srgbClr val="FFC000"/>
                </a:solidFill>
              </a:endParaRPr>
            </a:p>
          </p:txBody>
        </p:sp>
        <p:sp>
          <p:nvSpPr>
            <p:cNvPr id="13" name="Text Box 15"/>
            <p:cNvSpPr txBox="1">
              <a:spLocks noChangeArrowheads="1"/>
            </p:cNvSpPr>
            <p:nvPr/>
          </p:nvSpPr>
          <p:spPr bwMode="auto">
            <a:xfrm>
              <a:off x="4784" y="3108"/>
              <a:ext cx="976" cy="671"/>
            </a:xfrm>
            <a:prstGeom prst="rect">
              <a:avLst/>
            </a:prstGeom>
            <a:noFill/>
            <a:ln w="9525">
              <a:noFill/>
              <a:miter lim="800000"/>
              <a:headEnd/>
              <a:tailEnd/>
            </a:ln>
          </p:spPr>
          <p:txBody>
            <a:bodyPr>
              <a:spAutoFit/>
            </a:bodyPr>
            <a:lstStyle/>
            <a:p>
              <a:pPr algn="ctr"/>
              <a:r>
                <a:rPr lang="en-US" sz="1800">
                  <a:solidFill>
                    <a:srgbClr val="FFC000"/>
                  </a:solidFill>
                  <a:latin typeface="Verdana" pitchFamily="34" charset="0"/>
                </a:rPr>
                <a:t>Place</a:t>
              </a:r>
            </a:p>
            <a:p>
              <a:pPr algn="ctr"/>
              <a:r>
                <a:rPr lang="en-US" sz="1800">
                  <a:solidFill>
                    <a:srgbClr val="FFC000"/>
                  </a:solidFill>
                  <a:latin typeface="Verdana" pitchFamily="34" charset="0"/>
                </a:rPr>
                <a:t>“mike test”</a:t>
              </a:r>
            </a:p>
          </p:txBody>
        </p:sp>
        <p:sp>
          <p:nvSpPr>
            <p:cNvPr id="14" name="Line 16"/>
            <p:cNvSpPr>
              <a:spLocks noChangeShapeType="1"/>
            </p:cNvSpPr>
            <p:nvPr/>
          </p:nvSpPr>
          <p:spPr bwMode="auto">
            <a:xfrm flipV="1">
              <a:off x="5267" y="2630"/>
              <a:ext cx="0" cy="472"/>
            </a:xfrm>
            <a:prstGeom prst="line">
              <a:avLst/>
            </a:prstGeom>
            <a:noFill/>
            <a:ln w="9525">
              <a:solidFill>
                <a:srgbClr val="FFC000"/>
              </a:solidFill>
              <a:round/>
              <a:headEnd/>
              <a:tailEnd type="triangle" w="med" len="med"/>
            </a:ln>
          </p:spPr>
          <p:txBody>
            <a:bodyPr/>
            <a:lstStyle/>
            <a:p>
              <a:endParaRPr lang="en-US">
                <a:solidFill>
                  <a:srgbClr val="FFC000"/>
                </a:solidFill>
              </a:endParaRPr>
            </a:p>
          </p:txBody>
        </p:sp>
        <p:sp>
          <p:nvSpPr>
            <p:cNvPr id="15" name="Line 17"/>
            <p:cNvSpPr>
              <a:spLocks noChangeShapeType="1"/>
            </p:cNvSpPr>
            <p:nvPr/>
          </p:nvSpPr>
          <p:spPr bwMode="auto">
            <a:xfrm>
              <a:off x="5265" y="3520"/>
              <a:ext cx="0" cy="752"/>
            </a:xfrm>
            <a:prstGeom prst="line">
              <a:avLst/>
            </a:prstGeom>
            <a:noFill/>
            <a:ln w="9525">
              <a:solidFill>
                <a:srgbClr val="FFC000"/>
              </a:solidFill>
              <a:round/>
              <a:headEnd/>
              <a:tailEnd type="triangle" w="med" len="med"/>
            </a:ln>
          </p:spPr>
          <p:txBody>
            <a:bodyPr/>
            <a:lstStyle/>
            <a:p>
              <a:endParaRPr lang="en-US">
                <a:solidFill>
                  <a:srgbClr val="FFC000"/>
                </a:solidFill>
              </a:endParaRPr>
            </a:p>
          </p:txBody>
        </p:sp>
        <p:sp>
          <p:nvSpPr>
            <p:cNvPr id="16" name="Text Box 18"/>
            <p:cNvSpPr txBox="1">
              <a:spLocks noChangeArrowheads="1"/>
            </p:cNvSpPr>
            <p:nvPr/>
          </p:nvSpPr>
          <p:spPr bwMode="auto">
            <a:xfrm>
              <a:off x="4777" y="1993"/>
              <a:ext cx="983" cy="470"/>
            </a:xfrm>
            <a:prstGeom prst="rect">
              <a:avLst/>
            </a:prstGeom>
            <a:noFill/>
            <a:ln w="9525">
              <a:noFill/>
              <a:miter lim="800000"/>
              <a:headEnd/>
              <a:tailEnd/>
            </a:ln>
          </p:spPr>
          <p:txBody>
            <a:bodyPr>
              <a:spAutoFit/>
            </a:bodyPr>
            <a:lstStyle/>
            <a:p>
              <a:pPr algn="ctr"/>
              <a:r>
                <a:rPr lang="en-US" sz="1800" dirty="0">
                  <a:solidFill>
                    <a:srgbClr val="FFC000"/>
                  </a:solidFill>
                  <a:latin typeface="Verdana" pitchFamily="34" charset="0"/>
                </a:rPr>
                <a:t>Place</a:t>
              </a:r>
            </a:p>
            <a:p>
              <a:pPr algn="ctr"/>
              <a:r>
                <a:rPr lang="en-US" sz="1800" dirty="0">
                  <a:solidFill>
                    <a:srgbClr val="FFC000"/>
                  </a:solidFill>
                  <a:latin typeface="Verdana" pitchFamily="34" charset="0"/>
                </a:rPr>
                <a:t>“</a:t>
              </a:r>
              <a:r>
                <a:rPr lang="en-US" sz="1800" dirty="0" err="1">
                  <a:solidFill>
                    <a:srgbClr val="FFC000"/>
                  </a:solidFill>
                  <a:latin typeface="Verdana" pitchFamily="34" charset="0"/>
                </a:rPr>
                <a:t>ilab</a:t>
              </a:r>
              <a:r>
                <a:rPr lang="en-US" sz="1800" dirty="0">
                  <a:solidFill>
                    <a:srgbClr val="FFC000"/>
                  </a:solidFill>
                  <a:latin typeface="Verdana" pitchFamily="34" charset="0"/>
                </a:rPr>
                <a:t>”</a:t>
              </a:r>
            </a:p>
          </p:txBody>
        </p:sp>
        <p:sp>
          <p:nvSpPr>
            <p:cNvPr id="17" name="Line 19"/>
            <p:cNvSpPr>
              <a:spLocks noChangeShapeType="1"/>
            </p:cNvSpPr>
            <p:nvPr/>
          </p:nvSpPr>
          <p:spPr bwMode="auto">
            <a:xfrm flipV="1">
              <a:off x="5263" y="1788"/>
              <a:ext cx="0" cy="218"/>
            </a:xfrm>
            <a:prstGeom prst="line">
              <a:avLst/>
            </a:prstGeom>
            <a:noFill/>
            <a:ln w="9525">
              <a:solidFill>
                <a:srgbClr val="FFC000"/>
              </a:solidFill>
              <a:round/>
              <a:headEnd/>
              <a:tailEnd type="triangle" w="med" len="med"/>
            </a:ln>
          </p:spPr>
          <p:txBody>
            <a:bodyPr/>
            <a:lstStyle/>
            <a:p>
              <a:endParaRPr lang="en-US">
                <a:solidFill>
                  <a:srgbClr val="FFC000"/>
                </a:solidFill>
              </a:endParaRPr>
            </a:p>
          </p:txBody>
        </p:sp>
        <p:sp>
          <p:nvSpPr>
            <p:cNvPr id="18" name="Line 20"/>
            <p:cNvSpPr>
              <a:spLocks noChangeShapeType="1"/>
            </p:cNvSpPr>
            <p:nvPr/>
          </p:nvSpPr>
          <p:spPr bwMode="auto">
            <a:xfrm>
              <a:off x="5267" y="2402"/>
              <a:ext cx="0" cy="214"/>
            </a:xfrm>
            <a:prstGeom prst="line">
              <a:avLst/>
            </a:prstGeom>
            <a:noFill/>
            <a:ln w="9525">
              <a:solidFill>
                <a:srgbClr val="FFC000"/>
              </a:solidFill>
              <a:round/>
              <a:headEnd/>
              <a:tailEnd type="triangle" w="med" len="med"/>
            </a:ln>
          </p:spPr>
          <p:txBody>
            <a:bodyPr/>
            <a:lstStyle/>
            <a:p>
              <a:endParaRPr lang="en-US">
                <a:solidFill>
                  <a:srgbClr val="FFC000"/>
                </a:solidFill>
              </a:endParaRPr>
            </a:p>
          </p:txBody>
        </p:sp>
        <p:sp>
          <p:nvSpPr>
            <p:cNvPr id="19" name="Text Box 21"/>
            <p:cNvSpPr txBox="1">
              <a:spLocks noChangeArrowheads="1"/>
            </p:cNvSpPr>
            <p:nvPr/>
          </p:nvSpPr>
          <p:spPr bwMode="auto">
            <a:xfrm>
              <a:off x="4776" y="1375"/>
              <a:ext cx="984" cy="470"/>
            </a:xfrm>
            <a:prstGeom prst="rect">
              <a:avLst/>
            </a:prstGeom>
            <a:noFill/>
            <a:ln w="9525">
              <a:noFill/>
              <a:miter lim="800000"/>
              <a:headEnd/>
              <a:tailEnd/>
            </a:ln>
          </p:spPr>
          <p:txBody>
            <a:bodyPr>
              <a:spAutoFit/>
            </a:bodyPr>
            <a:lstStyle/>
            <a:p>
              <a:pPr algn="ctr"/>
              <a:r>
                <a:rPr lang="en-US" sz="1800" dirty="0">
                  <a:solidFill>
                    <a:srgbClr val="FFC000"/>
                  </a:solidFill>
                  <a:latin typeface="Verdana" pitchFamily="34" charset="0"/>
                </a:rPr>
                <a:t>Place</a:t>
              </a:r>
            </a:p>
            <a:p>
              <a:pPr algn="ctr"/>
              <a:r>
                <a:rPr lang="en-US" sz="1800" dirty="0">
                  <a:solidFill>
                    <a:srgbClr val="FFC000"/>
                  </a:solidFill>
                  <a:latin typeface="Verdana" pitchFamily="34" charset="0"/>
                </a:rPr>
                <a:t>“G-place”</a:t>
              </a:r>
            </a:p>
          </p:txBody>
        </p:sp>
        <p:sp>
          <p:nvSpPr>
            <p:cNvPr id="20" name="Text Box 22"/>
            <p:cNvSpPr txBox="1">
              <a:spLocks noChangeArrowheads="1"/>
            </p:cNvSpPr>
            <p:nvPr/>
          </p:nvSpPr>
          <p:spPr bwMode="auto">
            <a:xfrm>
              <a:off x="4771" y="433"/>
              <a:ext cx="989" cy="604"/>
            </a:xfrm>
            <a:prstGeom prst="rect">
              <a:avLst/>
            </a:prstGeom>
            <a:noFill/>
            <a:ln w="9525">
              <a:noFill/>
              <a:miter lim="800000"/>
              <a:headEnd/>
              <a:tailEnd/>
            </a:ln>
          </p:spPr>
          <p:txBody>
            <a:bodyPr>
              <a:spAutoFit/>
            </a:bodyPr>
            <a:lstStyle/>
            <a:p>
              <a:pPr algn="ctr"/>
              <a:r>
                <a:rPr lang="en-US" sz="1600" dirty="0">
                  <a:solidFill>
                    <a:srgbClr val="FFC000"/>
                  </a:solidFill>
                  <a:latin typeface="Verdana" pitchFamily="34" charset="0"/>
                </a:rPr>
                <a:t>Place</a:t>
              </a:r>
            </a:p>
            <a:p>
              <a:pPr algn="ctr"/>
              <a:r>
                <a:rPr lang="en-US" sz="1600" dirty="0">
                  <a:solidFill>
                    <a:srgbClr val="FFC000"/>
                  </a:solidFill>
                  <a:latin typeface="Verdana" pitchFamily="34" charset="0"/>
                </a:rPr>
                <a:t>“CSCW class”</a:t>
              </a:r>
            </a:p>
          </p:txBody>
        </p:sp>
        <p:sp>
          <p:nvSpPr>
            <p:cNvPr id="21" name="Line 23"/>
            <p:cNvSpPr>
              <a:spLocks noChangeShapeType="1"/>
            </p:cNvSpPr>
            <p:nvPr/>
          </p:nvSpPr>
          <p:spPr bwMode="auto">
            <a:xfrm>
              <a:off x="5267" y="807"/>
              <a:ext cx="0" cy="604"/>
            </a:xfrm>
            <a:prstGeom prst="line">
              <a:avLst/>
            </a:prstGeom>
            <a:noFill/>
            <a:ln w="9525">
              <a:solidFill>
                <a:srgbClr val="FFC000"/>
              </a:solidFill>
              <a:round/>
              <a:headEnd/>
              <a:tailEnd type="triangle" w="med" len="med"/>
            </a:ln>
          </p:spPr>
          <p:txBody>
            <a:bodyPr/>
            <a:lstStyle/>
            <a:p>
              <a:endParaRPr lang="en-US">
                <a:solidFill>
                  <a:srgbClr val="FFC000"/>
                </a:solidFill>
              </a:endParaRPr>
            </a:p>
          </p:txBody>
        </p:sp>
        <p:sp>
          <p:nvSpPr>
            <p:cNvPr id="22" name="Line 24"/>
            <p:cNvSpPr>
              <a:spLocks noChangeShapeType="1"/>
            </p:cNvSpPr>
            <p:nvPr/>
          </p:nvSpPr>
          <p:spPr bwMode="auto">
            <a:xfrm flipV="1">
              <a:off x="5271" y="184"/>
              <a:ext cx="0" cy="267"/>
            </a:xfrm>
            <a:prstGeom prst="line">
              <a:avLst/>
            </a:prstGeom>
            <a:noFill/>
            <a:ln w="9525">
              <a:solidFill>
                <a:srgbClr val="FFC000"/>
              </a:solidFill>
              <a:round/>
              <a:headEnd/>
              <a:tailEnd type="triangle" w="med" len="med"/>
            </a:ln>
          </p:spPr>
          <p:txBody>
            <a:bodyPr/>
            <a:lstStyle/>
            <a:p>
              <a:endParaRPr lang="en-US">
                <a:solidFill>
                  <a:srgbClr val="FFC000"/>
                </a:solidFill>
              </a:endParaRPr>
            </a:p>
          </p:txBody>
        </p:sp>
      </p:grpSp>
      <p:pic>
        <p:nvPicPr>
          <p:cNvPr id="23" name="Picture 4"/>
          <p:cNvPicPr>
            <a:picLocks noChangeAspect="1" noChangeArrowheads="1"/>
          </p:cNvPicPr>
          <p:nvPr/>
        </p:nvPicPr>
        <p:blipFill>
          <a:blip r:embed="rId4" cstate="print"/>
          <a:srcRect/>
          <a:stretch>
            <a:fillRect/>
          </a:stretch>
        </p:blipFill>
        <p:spPr bwMode="auto">
          <a:xfrm>
            <a:off x="3563888" y="2420888"/>
            <a:ext cx="2428875" cy="1390650"/>
          </a:xfrm>
          <a:prstGeom prst="rect">
            <a:avLst/>
          </a:prstGeom>
          <a:noFill/>
          <a:ln w="9525">
            <a:noFill/>
            <a:miter lim="800000"/>
            <a:headEnd/>
            <a:tailEnd/>
          </a:ln>
        </p:spPr>
      </p:pic>
      <p:sp>
        <p:nvSpPr>
          <p:cNvPr id="26" name="Content Placeholder 2"/>
          <p:cNvSpPr txBox="1">
            <a:spLocks/>
          </p:cNvSpPr>
          <p:nvPr/>
        </p:nvSpPr>
        <p:spPr>
          <a:xfrm>
            <a:off x="457200" y="1524000"/>
            <a:ext cx="7848600" cy="4953000"/>
          </a:xfrm>
          <a:prstGeom prst="rect">
            <a:avLst/>
          </a:prstGeom>
        </p:spPr>
        <p:txBody>
          <a:bodyPr/>
          <a:lstStyle/>
          <a:p>
            <a:pPr marL="0" marR="0" lvl="0" indent="0" algn="l" defTabSz="879475"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a:ln>
                  <a:noFill/>
                </a:ln>
                <a:solidFill>
                  <a:srgbClr val="FFC000"/>
                </a:solidFill>
                <a:effectLst/>
                <a:uLnTx/>
                <a:uFillTx/>
                <a:latin typeface="Arial" pitchFamily="34" charset="0"/>
                <a:ea typeface="+mn-ea"/>
                <a:cs typeface="Arial" pitchFamily="34" charset="0"/>
              </a:rPr>
              <a:t>Groupware places</a:t>
            </a:r>
          </a:p>
          <a:p>
            <a:pPr marL="0" marR="0" lvl="0" indent="0" algn="l" defTabSz="879475" rtl="0" eaLnBrk="1" fontAlgn="base" latinLnBrk="0" hangingPunct="1">
              <a:lnSpc>
                <a:spcPct val="100000"/>
              </a:lnSpc>
              <a:spcBef>
                <a:spcPct val="20000"/>
              </a:spcBef>
              <a:spcAft>
                <a:spcPct val="0"/>
              </a:spcAft>
              <a:buClrTx/>
              <a:buSzTx/>
              <a:buFontTx/>
              <a:buNone/>
              <a:tabLst/>
              <a:defRPr/>
            </a:pPr>
            <a:endParaRPr kumimoji="0" lang="en-US" sz="2800" b="0" i="0" u="none" strike="noStrike" kern="0" cap="none" spc="0" normalizeH="0" baseline="0" noProof="0" dirty="0">
              <a:ln>
                <a:noFill/>
              </a:ln>
              <a:solidFill>
                <a:srgbClr val="FFC000"/>
              </a:solidFill>
              <a:effectLst/>
              <a:uLnTx/>
              <a:uFillTx/>
              <a:latin typeface="Arial" pitchFamily="34" charset="0"/>
              <a:ea typeface="+mn-ea"/>
              <a:cs typeface="Arial" pitchFamily="34" charset="0"/>
            </a:endParaRPr>
          </a:p>
        </p:txBody>
      </p:sp>
      <p:cxnSp>
        <p:nvCxnSpPr>
          <p:cNvPr id="27" name="Straight Arrow Connector 26"/>
          <p:cNvCxnSpPr/>
          <p:nvPr/>
        </p:nvCxnSpPr>
        <p:spPr>
          <a:xfrm rot="5400000" flipH="1" flipV="1">
            <a:off x="5256076" y="1088740"/>
            <a:ext cx="2880320" cy="1368152"/>
          </a:xfrm>
          <a:prstGeom prst="straightConnector1">
            <a:avLst/>
          </a:prstGeom>
          <a:ln w="635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9353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a:solidFill>
                  <a:srgbClr val="FFC000"/>
                </a:solidFill>
              </a:rPr>
              <a:t>Community Bar </a:t>
            </a:r>
            <a:r>
              <a:rPr lang="en-CA" sz="1800" dirty="0" err="1">
                <a:solidFill>
                  <a:srgbClr val="FFC000"/>
                </a:solidFill>
              </a:rPr>
              <a:t>McEwan</a:t>
            </a:r>
            <a:r>
              <a:rPr lang="en-CA" sz="1800" dirty="0">
                <a:solidFill>
                  <a:srgbClr val="FFC000"/>
                </a:solidFill>
              </a:rPr>
              <a:t>, 2006</a:t>
            </a:r>
          </a:p>
        </p:txBody>
      </p:sp>
      <p:sp>
        <p:nvSpPr>
          <p:cNvPr id="14" name="Content Placeholder 13"/>
          <p:cNvSpPr>
            <a:spLocks noGrp="1"/>
          </p:cNvSpPr>
          <p:nvPr>
            <p:ph idx="1"/>
          </p:nvPr>
        </p:nvSpPr>
        <p:spPr/>
        <p:txBody>
          <a:bodyPr/>
          <a:lstStyle/>
          <a:p>
            <a:endParaRPr lang="en-CA" dirty="0"/>
          </a:p>
        </p:txBody>
      </p:sp>
      <p:pic>
        <p:nvPicPr>
          <p:cNvPr id="7" name="Picture 9" descr="full-bar"/>
          <p:cNvPicPr>
            <a:picLocks noChangeAspect="1" noChangeArrowheads="1"/>
          </p:cNvPicPr>
          <p:nvPr/>
        </p:nvPicPr>
        <p:blipFill>
          <a:blip r:embed="rId3" cstate="print"/>
          <a:srcRect/>
          <a:stretch>
            <a:fillRect/>
          </a:stretch>
        </p:blipFill>
        <p:spPr bwMode="auto">
          <a:xfrm>
            <a:off x="7478017" y="116632"/>
            <a:ext cx="533823" cy="5943600"/>
          </a:xfrm>
          <a:prstGeom prst="rect">
            <a:avLst/>
          </a:prstGeom>
          <a:noFill/>
          <a:ln w="9525">
            <a:noFill/>
            <a:miter lim="800000"/>
            <a:headEnd/>
            <a:tailEnd/>
          </a:ln>
        </p:spPr>
      </p:pic>
      <p:sp>
        <p:nvSpPr>
          <p:cNvPr id="13" name="Content Placeholder 2"/>
          <p:cNvSpPr txBox="1">
            <a:spLocks/>
          </p:cNvSpPr>
          <p:nvPr/>
        </p:nvSpPr>
        <p:spPr>
          <a:xfrm>
            <a:off x="457200" y="1524000"/>
            <a:ext cx="7848600" cy="4953000"/>
          </a:xfrm>
          <a:prstGeom prst="rect">
            <a:avLst/>
          </a:prstGeom>
        </p:spPr>
        <p:txBody>
          <a:bodyPr/>
          <a:lstStyle/>
          <a:p>
            <a:pPr marL="0" marR="0" lvl="0" indent="0" algn="l" defTabSz="879475"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a:ln>
                  <a:noFill/>
                </a:ln>
                <a:solidFill>
                  <a:srgbClr val="FFC000"/>
                </a:solidFill>
                <a:effectLst/>
                <a:uLnTx/>
                <a:uFillTx/>
                <a:latin typeface="Arial" pitchFamily="34" charset="0"/>
                <a:ea typeface="+mn-ea"/>
                <a:cs typeface="Arial" pitchFamily="34" charset="0"/>
              </a:rPr>
              <a:t>Places collect people &amp;</a:t>
            </a:r>
            <a:r>
              <a:rPr lang="en-US" sz="2800" kern="0" dirty="0">
                <a:solidFill>
                  <a:srgbClr val="FFC000"/>
                </a:solidFill>
                <a:latin typeface="Arial" pitchFamily="34" charset="0"/>
                <a:cs typeface="Arial" pitchFamily="34" charset="0"/>
              </a:rPr>
              <a:t> </a:t>
            </a:r>
            <a:r>
              <a:rPr kumimoji="0" lang="en-US" sz="2800" b="0" i="0" u="none" strike="noStrike" kern="0" cap="none" spc="0" normalizeH="0" baseline="0" noProof="0" dirty="0">
                <a:ln>
                  <a:noFill/>
                </a:ln>
                <a:solidFill>
                  <a:srgbClr val="FFC000"/>
                </a:solidFill>
                <a:effectLst/>
                <a:uLnTx/>
                <a:uFillTx/>
                <a:latin typeface="Arial" pitchFamily="34" charset="0"/>
                <a:ea typeface="+mn-ea"/>
                <a:cs typeface="Arial" pitchFamily="34" charset="0"/>
              </a:rPr>
              <a:t>things</a:t>
            </a:r>
          </a:p>
        </p:txBody>
      </p:sp>
      <p:pic>
        <p:nvPicPr>
          <p:cNvPr id="22" name="Picture 9" descr="full-bar"/>
          <p:cNvPicPr>
            <a:picLocks noChangeAspect="1" noChangeArrowheads="1"/>
          </p:cNvPicPr>
          <p:nvPr/>
        </p:nvPicPr>
        <p:blipFill>
          <a:blip r:embed="rId3" cstate="print"/>
          <a:srcRect t="86834"/>
          <a:stretch>
            <a:fillRect/>
          </a:stretch>
        </p:blipFill>
        <p:spPr bwMode="auto">
          <a:xfrm>
            <a:off x="5508104" y="4005064"/>
            <a:ext cx="1800200" cy="2638986"/>
          </a:xfrm>
          <a:prstGeom prst="rect">
            <a:avLst/>
          </a:prstGeom>
          <a:noFill/>
          <a:ln w="9525">
            <a:noFill/>
            <a:miter lim="800000"/>
            <a:headEnd/>
            <a:tailEnd/>
          </a:ln>
        </p:spPr>
      </p:pic>
      <p:pic>
        <p:nvPicPr>
          <p:cNvPr id="23" name="Picture 9" descr="full-bar"/>
          <p:cNvPicPr>
            <a:picLocks noChangeAspect="1" noChangeArrowheads="1"/>
          </p:cNvPicPr>
          <p:nvPr/>
        </p:nvPicPr>
        <p:blipFill>
          <a:blip r:embed="rId3" cstate="print"/>
          <a:srcRect t="17065" b="76981"/>
          <a:stretch>
            <a:fillRect/>
          </a:stretch>
        </p:blipFill>
        <p:spPr bwMode="auto">
          <a:xfrm>
            <a:off x="5508104" y="1124744"/>
            <a:ext cx="1800200" cy="1193410"/>
          </a:xfrm>
          <a:prstGeom prst="rect">
            <a:avLst/>
          </a:prstGeom>
          <a:noFill/>
          <a:ln w="9525">
            <a:noFill/>
            <a:miter lim="800000"/>
            <a:headEnd/>
            <a:tailEnd/>
          </a:ln>
        </p:spPr>
      </p:pic>
      <p:cxnSp>
        <p:nvCxnSpPr>
          <p:cNvPr id="25" name="Straight Arrow Connector 24"/>
          <p:cNvCxnSpPr/>
          <p:nvPr/>
        </p:nvCxnSpPr>
        <p:spPr>
          <a:xfrm rot="5400000" flipH="1" flipV="1">
            <a:off x="6949058" y="1773610"/>
            <a:ext cx="862508" cy="144016"/>
          </a:xfrm>
          <a:prstGeom prst="straightConnector1">
            <a:avLst/>
          </a:prstGeom>
          <a:ln w="635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16200000" flipH="1">
            <a:off x="6804248" y="4581128"/>
            <a:ext cx="1224136" cy="216024"/>
          </a:xfrm>
          <a:prstGeom prst="straightConnector1">
            <a:avLst/>
          </a:prstGeom>
          <a:ln w="635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5400000" flipH="1" flipV="1">
            <a:off x="7020272" y="6237312"/>
            <a:ext cx="648072" cy="216024"/>
          </a:xfrm>
          <a:prstGeom prst="straightConnector1">
            <a:avLst/>
          </a:prstGeom>
          <a:ln w="635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16200000" flipV="1">
            <a:off x="7236296" y="1196752"/>
            <a:ext cx="288032" cy="144016"/>
          </a:xfrm>
          <a:prstGeom prst="straightConnector1">
            <a:avLst/>
          </a:prstGeom>
          <a:ln w="635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9353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a:solidFill>
                  <a:srgbClr val="FFC000"/>
                </a:solidFill>
              </a:rPr>
              <a:t>Community Bar </a:t>
            </a:r>
            <a:r>
              <a:rPr lang="en-CA" sz="1800" dirty="0" err="1">
                <a:solidFill>
                  <a:srgbClr val="FFC000"/>
                </a:solidFill>
              </a:rPr>
              <a:t>McEwan</a:t>
            </a:r>
            <a:r>
              <a:rPr lang="en-CA" sz="1800" dirty="0">
                <a:solidFill>
                  <a:srgbClr val="FFC000"/>
                </a:solidFill>
              </a:rPr>
              <a:t>, 2006</a:t>
            </a:r>
          </a:p>
        </p:txBody>
      </p:sp>
      <p:sp>
        <p:nvSpPr>
          <p:cNvPr id="12" name="Content Placeholder 11"/>
          <p:cNvSpPr>
            <a:spLocks noGrp="1"/>
          </p:cNvSpPr>
          <p:nvPr>
            <p:ph idx="1"/>
          </p:nvPr>
        </p:nvSpPr>
        <p:spPr/>
        <p:txBody>
          <a:bodyPr/>
          <a:lstStyle/>
          <a:p>
            <a:r>
              <a:rPr lang="en-CA" dirty="0">
                <a:solidFill>
                  <a:srgbClr val="FFC000"/>
                </a:solidFill>
              </a:rPr>
              <a:t>Drill down awareness</a:t>
            </a:r>
          </a:p>
        </p:txBody>
      </p:sp>
      <p:pic>
        <p:nvPicPr>
          <p:cNvPr id="4" name="Picture 5" descr="presence-full-slave"/>
          <p:cNvPicPr>
            <a:picLocks noChangeAspect="1" noChangeArrowheads="1"/>
          </p:cNvPicPr>
          <p:nvPr/>
        </p:nvPicPr>
        <p:blipFill>
          <a:blip r:embed="rId3" cstate="print"/>
          <a:srcRect/>
          <a:stretch>
            <a:fillRect/>
          </a:stretch>
        </p:blipFill>
        <p:spPr bwMode="auto">
          <a:xfrm>
            <a:off x="611560" y="3259038"/>
            <a:ext cx="4513480" cy="2762250"/>
          </a:xfrm>
          <a:prstGeom prst="rect">
            <a:avLst/>
          </a:prstGeom>
          <a:noFill/>
          <a:ln w="9525">
            <a:noFill/>
            <a:miter lim="800000"/>
            <a:headEnd/>
            <a:tailEnd/>
          </a:ln>
        </p:spPr>
      </p:pic>
      <p:pic>
        <p:nvPicPr>
          <p:cNvPr id="5" name="Picture 7" descr="presence-transient-slave"/>
          <p:cNvPicPr>
            <a:picLocks noChangeAspect="1" noChangeArrowheads="1"/>
          </p:cNvPicPr>
          <p:nvPr/>
        </p:nvPicPr>
        <p:blipFill>
          <a:blip r:embed="rId4" cstate="print"/>
          <a:srcRect/>
          <a:stretch>
            <a:fillRect/>
          </a:stretch>
        </p:blipFill>
        <p:spPr bwMode="auto">
          <a:xfrm>
            <a:off x="6300192" y="3743672"/>
            <a:ext cx="1019175" cy="1428750"/>
          </a:xfrm>
          <a:prstGeom prst="rect">
            <a:avLst/>
          </a:prstGeom>
          <a:noFill/>
          <a:ln w="9525">
            <a:noFill/>
            <a:miter lim="800000"/>
            <a:headEnd/>
            <a:tailEnd/>
          </a:ln>
        </p:spPr>
      </p:pic>
      <p:pic>
        <p:nvPicPr>
          <p:cNvPr id="7" name="Picture 9" descr="full-bar"/>
          <p:cNvPicPr>
            <a:picLocks noChangeAspect="1" noChangeArrowheads="1"/>
          </p:cNvPicPr>
          <p:nvPr/>
        </p:nvPicPr>
        <p:blipFill>
          <a:blip r:embed="rId5" cstate="print"/>
          <a:srcRect/>
          <a:stretch>
            <a:fillRect/>
          </a:stretch>
        </p:blipFill>
        <p:spPr bwMode="auto">
          <a:xfrm>
            <a:off x="7478017" y="116632"/>
            <a:ext cx="533823" cy="5943600"/>
          </a:xfrm>
          <a:prstGeom prst="rect">
            <a:avLst/>
          </a:prstGeom>
          <a:noFill/>
          <a:ln w="9525">
            <a:noFill/>
            <a:miter lim="800000"/>
            <a:headEnd/>
            <a:tailEnd/>
          </a:ln>
        </p:spPr>
      </p:pic>
      <p:cxnSp>
        <p:nvCxnSpPr>
          <p:cNvPr id="24" name="Straight Arrow Connector 23"/>
          <p:cNvCxnSpPr/>
          <p:nvPr/>
        </p:nvCxnSpPr>
        <p:spPr>
          <a:xfrm>
            <a:off x="5004048" y="4463752"/>
            <a:ext cx="1521693" cy="1"/>
          </a:xfrm>
          <a:prstGeom prst="straightConnector1">
            <a:avLst/>
          </a:prstGeom>
          <a:ln w="635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6948264" y="4463752"/>
            <a:ext cx="720080" cy="1588"/>
          </a:xfrm>
          <a:prstGeom prst="straightConnector1">
            <a:avLst/>
          </a:prstGeom>
          <a:ln w="635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7464519" y="6372036"/>
            <a:ext cx="941283" cy="369332"/>
          </a:xfrm>
          <a:prstGeom prst="rect">
            <a:avLst/>
          </a:prstGeom>
        </p:spPr>
        <p:txBody>
          <a:bodyPr wrap="none">
            <a:spAutoFit/>
          </a:bodyPr>
          <a:lstStyle/>
          <a:p>
            <a:r>
              <a:rPr lang="en-CA" dirty="0">
                <a:solidFill>
                  <a:srgbClr val="FFC000"/>
                </a:solidFill>
              </a:rPr>
              <a:t>sidebar</a:t>
            </a:r>
          </a:p>
        </p:txBody>
      </p:sp>
      <p:sp>
        <p:nvSpPr>
          <p:cNvPr id="27" name="Rectangle 26"/>
          <p:cNvSpPr/>
          <p:nvPr/>
        </p:nvSpPr>
        <p:spPr>
          <a:xfrm>
            <a:off x="6240383" y="6095037"/>
            <a:ext cx="902811" cy="646331"/>
          </a:xfrm>
          <a:prstGeom prst="rect">
            <a:avLst/>
          </a:prstGeom>
        </p:spPr>
        <p:txBody>
          <a:bodyPr wrap="none">
            <a:spAutoFit/>
          </a:bodyPr>
          <a:lstStyle/>
          <a:p>
            <a:r>
              <a:rPr lang="en-CA" dirty="0">
                <a:solidFill>
                  <a:srgbClr val="FFC000"/>
                </a:solidFill>
              </a:rPr>
              <a:t>tooltip</a:t>
            </a:r>
            <a:br>
              <a:rPr lang="en-CA" dirty="0">
                <a:solidFill>
                  <a:srgbClr val="FFC000"/>
                </a:solidFill>
              </a:rPr>
            </a:br>
            <a:r>
              <a:rPr lang="en-CA" dirty="0" err="1">
                <a:solidFill>
                  <a:srgbClr val="FFC000"/>
                </a:solidFill>
              </a:rPr>
              <a:t>grande</a:t>
            </a:r>
            <a:endParaRPr lang="en-CA" dirty="0">
              <a:solidFill>
                <a:srgbClr val="FFC000"/>
              </a:solidFill>
            </a:endParaRPr>
          </a:p>
        </p:txBody>
      </p:sp>
      <p:sp>
        <p:nvSpPr>
          <p:cNvPr id="29" name="Rectangle 28"/>
          <p:cNvSpPr/>
          <p:nvPr/>
        </p:nvSpPr>
        <p:spPr>
          <a:xfrm>
            <a:off x="3936127" y="6372036"/>
            <a:ext cx="1005403" cy="369332"/>
          </a:xfrm>
          <a:prstGeom prst="rect">
            <a:avLst/>
          </a:prstGeom>
        </p:spPr>
        <p:txBody>
          <a:bodyPr wrap="none">
            <a:spAutoFit/>
          </a:bodyPr>
          <a:lstStyle/>
          <a:p>
            <a:r>
              <a:rPr lang="en-CA" dirty="0">
                <a:solidFill>
                  <a:srgbClr val="FFC000"/>
                </a:solidFill>
              </a:rPr>
              <a:t>full view</a:t>
            </a:r>
          </a:p>
        </p:txBody>
      </p:sp>
    </p:spTree>
    <p:extLst>
      <p:ext uri="{BB962C8B-B14F-4D97-AF65-F5344CB8AC3E}">
        <p14:creationId xmlns:p14="http://schemas.microsoft.com/office/powerpoint/2010/main" val="1749353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a:solidFill>
                  <a:srgbClr val="FFC000"/>
                </a:solidFill>
              </a:rPr>
              <a:t>Come Together</a:t>
            </a:r>
          </a:p>
        </p:txBody>
      </p:sp>
      <p:sp>
        <p:nvSpPr>
          <p:cNvPr id="10" name="Content Placeholder 9"/>
          <p:cNvSpPr>
            <a:spLocks noGrp="1"/>
          </p:cNvSpPr>
          <p:nvPr>
            <p:ph idx="1"/>
          </p:nvPr>
        </p:nvSpPr>
        <p:spPr/>
        <p:txBody>
          <a:bodyPr/>
          <a:lstStyle/>
          <a:p>
            <a:endParaRPr lang="en-CA" dirty="0"/>
          </a:p>
        </p:txBody>
      </p:sp>
      <p:pic>
        <p:nvPicPr>
          <p:cNvPr id="8" name="Picture 7"/>
          <p:cNvPicPr/>
          <p:nvPr/>
        </p:nvPicPr>
        <p:blipFill>
          <a:blip r:embed="rId3" cstate="print"/>
          <a:srcRect/>
          <a:stretch>
            <a:fillRect/>
          </a:stretch>
        </p:blipFill>
        <p:spPr bwMode="auto">
          <a:xfrm>
            <a:off x="395536" y="1628800"/>
            <a:ext cx="3096344" cy="4452367"/>
          </a:xfrm>
          <a:prstGeom prst="rect">
            <a:avLst/>
          </a:prstGeom>
          <a:noFill/>
          <a:ln w="9525">
            <a:noFill/>
            <a:miter lim="800000"/>
            <a:headEnd/>
            <a:tailEnd/>
          </a:ln>
        </p:spPr>
      </p:pic>
      <p:pic>
        <p:nvPicPr>
          <p:cNvPr id="9" name="Picture 8"/>
          <p:cNvPicPr/>
          <p:nvPr/>
        </p:nvPicPr>
        <p:blipFill>
          <a:blip r:embed="rId4" cstate="print"/>
          <a:srcRect/>
          <a:stretch>
            <a:fillRect/>
          </a:stretch>
        </p:blipFill>
        <p:spPr bwMode="auto">
          <a:xfrm rot="5400000">
            <a:off x="6768243" y="3681029"/>
            <a:ext cx="3779911" cy="971600"/>
          </a:xfrm>
          <a:prstGeom prst="rect">
            <a:avLst/>
          </a:prstGeom>
          <a:noFill/>
          <a:ln w="9525">
            <a:noFill/>
            <a:miter lim="800000"/>
            <a:headEnd/>
            <a:tailEnd/>
          </a:ln>
        </p:spPr>
      </p:pic>
      <p:pic>
        <p:nvPicPr>
          <p:cNvPr id="7" name="Picture 6" descr="C:\Users\saul\AppData\Local\Temp\SNAGHTML4bae83.PNG"/>
          <p:cNvPicPr>
            <a:picLocks noChangeAspect="1" noChangeArrowheads="1"/>
          </p:cNvPicPr>
          <p:nvPr/>
        </p:nvPicPr>
        <p:blipFill>
          <a:blip r:embed="rId5" cstate="print"/>
          <a:srcRect/>
          <a:stretch>
            <a:fillRect/>
          </a:stretch>
        </p:blipFill>
        <p:spPr bwMode="auto">
          <a:xfrm>
            <a:off x="3707904" y="1628800"/>
            <a:ext cx="4166955" cy="4437112"/>
          </a:xfrm>
          <a:prstGeom prst="rect">
            <a:avLst/>
          </a:prstGeom>
          <a:noFill/>
        </p:spPr>
      </p:pic>
      <p:sp>
        <p:nvSpPr>
          <p:cNvPr id="11" name="Rectangle 10"/>
          <p:cNvSpPr/>
          <p:nvPr/>
        </p:nvSpPr>
        <p:spPr>
          <a:xfrm>
            <a:off x="755576" y="6298287"/>
            <a:ext cx="2304256" cy="369332"/>
          </a:xfrm>
          <a:prstGeom prst="rect">
            <a:avLst/>
          </a:prstGeom>
        </p:spPr>
        <p:txBody>
          <a:bodyPr wrap="square">
            <a:spAutoFit/>
          </a:bodyPr>
          <a:lstStyle/>
          <a:p>
            <a:r>
              <a:rPr lang="en-CA" dirty="0">
                <a:solidFill>
                  <a:srgbClr val="FFC000"/>
                </a:solidFill>
              </a:rPr>
              <a:t>console / buddy list</a:t>
            </a:r>
          </a:p>
        </p:txBody>
      </p:sp>
      <p:sp>
        <p:nvSpPr>
          <p:cNvPr id="12" name="Rectangle 11"/>
          <p:cNvSpPr/>
          <p:nvPr/>
        </p:nvSpPr>
        <p:spPr>
          <a:xfrm>
            <a:off x="4788024" y="6298287"/>
            <a:ext cx="2304256" cy="369332"/>
          </a:xfrm>
          <a:prstGeom prst="rect">
            <a:avLst/>
          </a:prstGeom>
        </p:spPr>
        <p:txBody>
          <a:bodyPr wrap="square">
            <a:spAutoFit/>
          </a:bodyPr>
          <a:lstStyle/>
          <a:p>
            <a:r>
              <a:rPr lang="en-CA" dirty="0">
                <a:solidFill>
                  <a:srgbClr val="FFC000"/>
                </a:solidFill>
              </a:rPr>
              <a:t>Place window</a:t>
            </a:r>
          </a:p>
        </p:txBody>
      </p:sp>
      <p:sp>
        <p:nvSpPr>
          <p:cNvPr id="13" name="Rectangle 12"/>
          <p:cNvSpPr/>
          <p:nvPr/>
        </p:nvSpPr>
        <p:spPr>
          <a:xfrm>
            <a:off x="8351912" y="6021288"/>
            <a:ext cx="792088" cy="646331"/>
          </a:xfrm>
          <a:prstGeom prst="rect">
            <a:avLst/>
          </a:prstGeom>
        </p:spPr>
        <p:txBody>
          <a:bodyPr wrap="square">
            <a:spAutoFit/>
          </a:bodyPr>
          <a:lstStyle/>
          <a:p>
            <a:r>
              <a:rPr lang="en-CA" dirty="0">
                <a:solidFill>
                  <a:srgbClr val="FFC000"/>
                </a:solidFill>
              </a:rPr>
              <a:t>Place strip</a:t>
            </a:r>
          </a:p>
        </p:txBody>
      </p:sp>
      <p:sp>
        <p:nvSpPr>
          <p:cNvPr id="14" name="Rectangle 13"/>
          <p:cNvSpPr/>
          <p:nvPr/>
        </p:nvSpPr>
        <p:spPr>
          <a:xfrm>
            <a:off x="2339752" y="1124744"/>
            <a:ext cx="2304256" cy="369332"/>
          </a:xfrm>
          <a:prstGeom prst="rect">
            <a:avLst/>
          </a:prstGeom>
        </p:spPr>
        <p:txBody>
          <a:bodyPr wrap="square">
            <a:spAutoFit/>
          </a:bodyPr>
          <a:lstStyle/>
          <a:p>
            <a:r>
              <a:rPr lang="en-CA" dirty="0">
                <a:solidFill>
                  <a:srgbClr val="FFC000"/>
                </a:solidFill>
              </a:rPr>
              <a:t>media items</a:t>
            </a:r>
          </a:p>
        </p:txBody>
      </p:sp>
      <p:cxnSp>
        <p:nvCxnSpPr>
          <p:cNvPr id="16" name="Straight Arrow Connector 15"/>
          <p:cNvCxnSpPr/>
          <p:nvPr/>
        </p:nvCxnSpPr>
        <p:spPr bwMode="auto">
          <a:xfrm rot="16200000" flipH="1">
            <a:off x="3599892" y="1664804"/>
            <a:ext cx="936104" cy="432048"/>
          </a:xfrm>
          <a:prstGeom prst="straightConnector1">
            <a:avLst/>
          </a:prstGeom>
          <a:noFill/>
          <a:ln w="9525" cap="flat" cmpd="sng" algn="ctr">
            <a:noFill/>
            <a:prstDash val="solid"/>
            <a:round/>
            <a:headEnd type="none" w="med" len="med"/>
            <a:tailEnd type="arrow"/>
          </a:ln>
          <a:effectLst/>
        </p:spPr>
      </p:cxnSp>
      <p:cxnSp>
        <p:nvCxnSpPr>
          <p:cNvPr id="18" name="Straight Arrow Connector 17"/>
          <p:cNvCxnSpPr/>
          <p:nvPr/>
        </p:nvCxnSpPr>
        <p:spPr bwMode="auto">
          <a:xfrm>
            <a:off x="3779912" y="1340768"/>
            <a:ext cx="1008112" cy="792088"/>
          </a:xfrm>
          <a:prstGeom prst="straightConnector1">
            <a:avLst/>
          </a:prstGeom>
          <a:noFill/>
          <a:ln w="38100" cap="flat" cmpd="sng" algn="ctr">
            <a:solidFill>
              <a:srgbClr val="FFC000"/>
            </a:solidFill>
            <a:prstDash val="solid"/>
            <a:round/>
            <a:headEnd type="none" w="med" len="med"/>
            <a:tailEnd type="arrow"/>
          </a:ln>
          <a:effectLst/>
        </p:spPr>
      </p:cxnSp>
      <p:cxnSp>
        <p:nvCxnSpPr>
          <p:cNvPr id="20" name="Straight Arrow Connector 19"/>
          <p:cNvCxnSpPr/>
          <p:nvPr/>
        </p:nvCxnSpPr>
        <p:spPr bwMode="auto">
          <a:xfrm rot="16200000" flipH="1">
            <a:off x="3347864" y="1844824"/>
            <a:ext cx="1728192" cy="864096"/>
          </a:xfrm>
          <a:prstGeom prst="straightConnector1">
            <a:avLst/>
          </a:prstGeom>
          <a:noFill/>
          <a:ln w="38100" cap="flat" cmpd="sng" algn="ctr">
            <a:solidFill>
              <a:srgbClr val="FFC000"/>
            </a:solidFill>
            <a:prstDash val="solid"/>
            <a:round/>
            <a:headEnd type="none" w="med" len="med"/>
            <a:tailEnd type="arrow"/>
          </a:ln>
          <a:effectLst/>
        </p:spPr>
      </p:cxnSp>
      <p:cxnSp>
        <p:nvCxnSpPr>
          <p:cNvPr id="23" name="Straight Arrow Connector 22"/>
          <p:cNvCxnSpPr/>
          <p:nvPr/>
        </p:nvCxnSpPr>
        <p:spPr bwMode="auto">
          <a:xfrm rot="5400000">
            <a:off x="1295636" y="1952836"/>
            <a:ext cx="1656184" cy="720080"/>
          </a:xfrm>
          <a:prstGeom prst="straightConnector1">
            <a:avLst/>
          </a:prstGeom>
          <a:noFill/>
          <a:ln w="38100" cap="flat" cmpd="sng" algn="ctr">
            <a:solidFill>
              <a:srgbClr val="FFC000"/>
            </a:solidFill>
            <a:prstDash val="solid"/>
            <a:round/>
            <a:headEnd type="none" w="med" len="med"/>
            <a:tailEnd type="arrow"/>
          </a:ln>
          <a:effectLst/>
        </p:spPr>
      </p:cxnSp>
      <p:cxnSp>
        <p:nvCxnSpPr>
          <p:cNvPr id="25" name="Straight Arrow Connector 24"/>
          <p:cNvCxnSpPr/>
          <p:nvPr/>
        </p:nvCxnSpPr>
        <p:spPr bwMode="auto">
          <a:xfrm rot="5400000">
            <a:off x="1511660" y="2168860"/>
            <a:ext cx="1728192" cy="360040"/>
          </a:xfrm>
          <a:prstGeom prst="straightConnector1">
            <a:avLst/>
          </a:prstGeom>
          <a:noFill/>
          <a:ln w="38100" cap="flat" cmpd="sng" algn="ctr">
            <a:solidFill>
              <a:srgbClr val="FFC000"/>
            </a:solidFill>
            <a:prstDash val="solid"/>
            <a:round/>
            <a:headEnd type="none" w="med" len="med"/>
            <a:tailEnd type="arrow"/>
          </a:ln>
          <a:effectLst/>
        </p:spPr>
      </p:cxnSp>
      <p:cxnSp>
        <p:nvCxnSpPr>
          <p:cNvPr id="28" name="Straight Arrow Connector 27"/>
          <p:cNvCxnSpPr/>
          <p:nvPr/>
        </p:nvCxnSpPr>
        <p:spPr bwMode="auto">
          <a:xfrm rot="5400000">
            <a:off x="971600" y="1700808"/>
            <a:ext cx="1656184" cy="1224136"/>
          </a:xfrm>
          <a:prstGeom prst="straightConnector1">
            <a:avLst/>
          </a:prstGeom>
          <a:noFill/>
          <a:ln w="38100" cap="flat" cmpd="sng" algn="ctr">
            <a:solidFill>
              <a:srgbClr val="FFC000"/>
            </a:solidFill>
            <a:prstDash val="solid"/>
            <a:round/>
            <a:headEnd type="none" w="med" len="med"/>
            <a:tailEnd type="arrow"/>
          </a:ln>
          <a:effectLst/>
        </p:spPr>
      </p:cxnSp>
    </p:spTree>
    <p:extLst>
      <p:ext uri="{BB962C8B-B14F-4D97-AF65-F5344CB8AC3E}">
        <p14:creationId xmlns:p14="http://schemas.microsoft.com/office/powerpoint/2010/main" val="570231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Creating a Light-weight Meeting</a:t>
            </a:r>
          </a:p>
        </p:txBody>
      </p:sp>
      <p:pic>
        <p:nvPicPr>
          <p:cNvPr id="4" name="2010-ComeTogetherVideo.Report.excerpt1.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36512" y="476672"/>
            <a:ext cx="9073008" cy="6048672"/>
          </a:xfrm>
          <a:prstGeom prst="rect">
            <a:avLst/>
          </a:prstGeom>
        </p:spPr>
      </p:pic>
    </p:spTree>
    <p:extLst>
      <p:ext uri="{BB962C8B-B14F-4D97-AF65-F5344CB8AC3E}">
        <p14:creationId xmlns:p14="http://schemas.microsoft.com/office/powerpoint/2010/main" val="2403963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19256" cy="1210146"/>
          </a:xfrm>
        </p:spPr>
        <p:txBody>
          <a:bodyPr/>
          <a:lstStyle/>
          <a:p>
            <a:pPr algn="l"/>
            <a:r>
              <a:rPr lang="en-CA" dirty="0">
                <a:solidFill>
                  <a:srgbClr val="FFC000"/>
                </a:solidFill>
              </a:rPr>
              <a:t>What the other person sees</a:t>
            </a:r>
          </a:p>
        </p:txBody>
      </p:sp>
      <p:pic>
        <p:nvPicPr>
          <p:cNvPr id="4" name="2010-ComeTogetherVideo.Report.excerpt2.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0" y="884717"/>
            <a:ext cx="9001000" cy="6000667"/>
          </a:xfrm>
          <a:prstGeom prst="rect">
            <a:avLst/>
          </a:prstGeom>
        </p:spPr>
      </p:pic>
      <p:sp>
        <p:nvSpPr>
          <p:cNvPr id="5" name="TextBox 4">
            <a:extLst>
              <a:ext uri="{FF2B5EF4-FFF2-40B4-BE49-F238E27FC236}">
                <a16:creationId xmlns:a16="http://schemas.microsoft.com/office/drawing/2014/main" id="{2864297D-6322-F903-A58F-2DC3836FC176}"/>
              </a:ext>
            </a:extLst>
          </p:cNvPr>
          <p:cNvSpPr txBox="1"/>
          <p:nvPr/>
        </p:nvSpPr>
        <p:spPr>
          <a:xfrm>
            <a:off x="6869223" y="89972"/>
            <a:ext cx="2044149" cy="369332"/>
          </a:xfrm>
          <a:prstGeom prst="rect">
            <a:avLst/>
          </a:prstGeom>
          <a:noFill/>
        </p:spPr>
        <p:txBody>
          <a:bodyPr wrap="none" rtlCol="0">
            <a:spAutoFit/>
          </a:bodyPr>
          <a:lstStyle/>
          <a:p>
            <a:r>
              <a:rPr lang="en-CA" dirty="0">
                <a:solidFill>
                  <a:srgbClr val="FF0000"/>
                </a:solidFill>
              </a:rPr>
              <a:t>Click to play video</a:t>
            </a:r>
            <a:endParaRPr lang="LID4096" dirty="0">
              <a:solidFill>
                <a:srgbClr val="FF0000"/>
              </a:solidFill>
            </a:endParaRPr>
          </a:p>
        </p:txBody>
      </p:sp>
    </p:spTree>
    <p:extLst>
      <p:ext uri="{BB962C8B-B14F-4D97-AF65-F5344CB8AC3E}">
        <p14:creationId xmlns:p14="http://schemas.microsoft.com/office/powerpoint/2010/main" val="17712882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010-ComeTogetherVideo.Report.excerpt3.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0" y="789384"/>
            <a:ext cx="9144000" cy="6096000"/>
          </a:xfrm>
          <a:prstGeom prst="rect">
            <a:avLst/>
          </a:prstGeom>
        </p:spPr>
      </p:pic>
      <p:sp>
        <p:nvSpPr>
          <p:cNvPr id="2" name="Title 1"/>
          <p:cNvSpPr>
            <a:spLocks noGrp="1"/>
          </p:cNvSpPr>
          <p:nvPr>
            <p:ph type="title"/>
          </p:nvPr>
        </p:nvSpPr>
        <p:spPr/>
        <p:txBody>
          <a:bodyPr/>
          <a:lstStyle/>
          <a:p>
            <a:pPr algn="l"/>
            <a:r>
              <a:rPr lang="en-CA" dirty="0">
                <a:solidFill>
                  <a:srgbClr val="FFC000"/>
                </a:solidFill>
              </a:rPr>
              <a:t>Structure of a meeting place</a:t>
            </a:r>
          </a:p>
        </p:txBody>
      </p:sp>
      <p:sp>
        <p:nvSpPr>
          <p:cNvPr id="5" name="TextBox 4">
            <a:extLst>
              <a:ext uri="{FF2B5EF4-FFF2-40B4-BE49-F238E27FC236}">
                <a16:creationId xmlns:a16="http://schemas.microsoft.com/office/drawing/2014/main" id="{1E7EF2F2-44D7-99B2-D615-6F0580CA6307}"/>
              </a:ext>
            </a:extLst>
          </p:cNvPr>
          <p:cNvSpPr txBox="1"/>
          <p:nvPr/>
        </p:nvSpPr>
        <p:spPr>
          <a:xfrm>
            <a:off x="6869223" y="89972"/>
            <a:ext cx="2044149" cy="369332"/>
          </a:xfrm>
          <a:prstGeom prst="rect">
            <a:avLst/>
          </a:prstGeom>
          <a:noFill/>
        </p:spPr>
        <p:txBody>
          <a:bodyPr wrap="none" rtlCol="0">
            <a:spAutoFit/>
          </a:bodyPr>
          <a:lstStyle/>
          <a:p>
            <a:r>
              <a:rPr lang="en-CA" dirty="0">
                <a:solidFill>
                  <a:srgbClr val="FF0000"/>
                </a:solidFill>
              </a:rPr>
              <a:t>Click to play video</a:t>
            </a:r>
            <a:endParaRPr lang="LID4096" dirty="0">
              <a:solidFill>
                <a:srgbClr val="FF0000"/>
              </a:solidFill>
            </a:endParaRPr>
          </a:p>
        </p:txBody>
      </p:sp>
    </p:spTree>
    <p:extLst>
      <p:ext uri="{BB962C8B-B14F-4D97-AF65-F5344CB8AC3E}">
        <p14:creationId xmlns:p14="http://schemas.microsoft.com/office/powerpoint/2010/main" val="35905302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010-ComeTogetherVideo.Report.excerpt4.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0" y="764704"/>
            <a:ext cx="9139944" cy="6093296"/>
          </a:xfrm>
          <a:prstGeom prst="rect">
            <a:avLst/>
          </a:prstGeom>
        </p:spPr>
      </p:pic>
      <p:sp>
        <p:nvSpPr>
          <p:cNvPr id="2" name="Title 1"/>
          <p:cNvSpPr>
            <a:spLocks noGrp="1"/>
          </p:cNvSpPr>
          <p:nvPr>
            <p:ph type="title"/>
          </p:nvPr>
        </p:nvSpPr>
        <p:spPr/>
        <p:txBody>
          <a:bodyPr/>
          <a:lstStyle/>
          <a:p>
            <a:pPr algn="l"/>
            <a:r>
              <a:rPr lang="en-CA" dirty="0">
                <a:solidFill>
                  <a:srgbClr val="FFC000"/>
                </a:solidFill>
              </a:rPr>
              <a:t>Another Light-weight Place</a:t>
            </a:r>
          </a:p>
        </p:txBody>
      </p:sp>
      <p:sp>
        <p:nvSpPr>
          <p:cNvPr id="5" name="TextBox 4">
            <a:extLst>
              <a:ext uri="{FF2B5EF4-FFF2-40B4-BE49-F238E27FC236}">
                <a16:creationId xmlns:a16="http://schemas.microsoft.com/office/drawing/2014/main" id="{00672055-C63F-DEBA-B349-0FC2C6CD564D}"/>
              </a:ext>
            </a:extLst>
          </p:cNvPr>
          <p:cNvSpPr txBox="1"/>
          <p:nvPr/>
        </p:nvSpPr>
        <p:spPr>
          <a:xfrm>
            <a:off x="6869223" y="89972"/>
            <a:ext cx="2044149" cy="369332"/>
          </a:xfrm>
          <a:prstGeom prst="rect">
            <a:avLst/>
          </a:prstGeom>
          <a:noFill/>
        </p:spPr>
        <p:txBody>
          <a:bodyPr wrap="none" rtlCol="0">
            <a:spAutoFit/>
          </a:bodyPr>
          <a:lstStyle/>
          <a:p>
            <a:r>
              <a:rPr lang="en-CA" dirty="0">
                <a:solidFill>
                  <a:srgbClr val="FF0000"/>
                </a:solidFill>
              </a:rPr>
              <a:t>Click to play video</a:t>
            </a:r>
            <a:endParaRPr lang="LID4096" dirty="0">
              <a:solidFill>
                <a:srgbClr val="FF0000"/>
              </a:solidFill>
            </a:endParaRPr>
          </a:p>
        </p:txBody>
      </p:sp>
    </p:spTree>
    <p:extLst>
      <p:ext uri="{BB962C8B-B14F-4D97-AF65-F5344CB8AC3E}">
        <p14:creationId xmlns:p14="http://schemas.microsoft.com/office/powerpoint/2010/main" val="10729549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2010-ComeTogetherVideo.Report.excerpt5.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1" y="764704"/>
            <a:ext cx="9139945" cy="6093296"/>
          </a:xfrm>
          <a:prstGeom prst="rect">
            <a:avLst/>
          </a:prstGeom>
        </p:spPr>
      </p:pic>
      <p:sp>
        <p:nvSpPr>
          <p:cNvPr id="2" name="Title 1"/>
          <p:cNvSpPr>
            <a:spLocks noGrp="1"/>
          </p:cNvSpPr>
          <p:nvPr>
            <p:ph type="title"/>
          </p:nvPr>
        </p:nvSpPr>
        <p:spPr/>
        <p:txBody>
          <a:bodyPr/>
          <a:lstStyle/>
          <a:p>
            <a:pPr algn="l"/>
            <a:r>
              <a:rPr lang="en-CA" dirty="0">
                <a:solidFill>
                  <a:srgbClr val="FFC000"/>
                </a:solidFill>
              </a:rPr>
              <a:t>Leaving a Place</a:t>
            </a:r>
          </a:p>
        </p:txBody>
      </p:sp>
      <p:sp>
        <p:nvSpPr>
          <p:cNvPr id="3" name="TextBox 2">
            <a:extLst>
              <a:ext uri="{FF2B5EF4-FFF2-40B4-BE49-F238E27FC236}">
                <a16:creationId xmlns:a16="http://schemas.microsoft.com/office/drawing/2014/main" id="{DB6CA455-937B-5874-629E-8E7C9B06E106}"/>
              </a:ext>
            </a:extLst>
          </p:cNvPr>
          <p:cNvSpPr txBox="1"/>
          <p:nvPr/>
        </p:nvSpPr>
        <p:spPr>
          <a:xfrm>
            <a:off x="6869223" y="89972"/>
            <a:ext cx="2044149" cy="369332"/>
          </a:xfrm>
          <a:prstGeom prst="rect">
            <a:avLst/>
          </a:prstGeom>
          <a:noFill/>
        </p:spPr>
        <p:txBody>
          <a:bodyPr wrap="none" rtlCol="0">
            <a:spAutoFit/>
          </a:bodyPr>
          <a:lstStyle/>
          <a:p>
            <a:r>
              <a:rPr lang="en-CA" dirty="0">
                <a:solidFill>
                  <a:srgbClr val="FF0000"/>
                </a:solidFill>
              </a:rPr>
              <a:t>Click to play video</a:t>
            </a:r>
            <a:endParaRPr lang="LID4096" dirty="0">
              <a:solidFill>
                <a:srgbClr val="FF0000"/>
              </a:solidFill>
            </a:endParaRPr>
          </a:p>
        </p:txBody>
      </p:sp>
    </p:spTree>
    <p:extLst>
      <p:ext uri="{BB962C8B-B14F-4D97-AF65-F5344CB8AC3E}">
        <p14:creationId xmlns:p14="http://schemas.microsoft.com/office/powerpoint/2010/main" val="9517851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010-ComeTogetherVideo.Report.excerpt6.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0" y="813048"/>
            <a:ext cx="9144000" cy="6096000"/>
          </a:xfrm>
          <a:prstGeom prst="rect">
            <a:avLst/>
          </a:prstGeom>
        </p:spPr>
      </p:pic>
      <p:sp>
        <p:nvSpPr>
          <p:cNvPr id="2" name="Title 1"/>
          <p:cNvSpPr>
            <a:spLocks noGrp="1"/>
          </p:cNvSpPr>
          <p:nvPr>
            <p:ph type="title"/>
          </p:nvPr>
        </p:nvSpPr>
        <p:spPr/>
        <p:txBody>
          <a:bodyPr>
            <a:normAutofit/>
          </a:bodyPr>
          <a:lstStyle/>
          <a:p>
            <a:pPr algn="l"/>
            <a:r>
              <a:rPr lang="en-CA" dirty="0">
                <a:solidFill>
                  <a:srgbClr val="FFC000"/>
                </a:solidFill>
              </a:rPr>
              <a:t>A Bigger Place</a:t>
            </a:r>
          </a:p>
        </p:txBody>
      </p:sp>
      <p:sp>
        <p:nvSpPr>
          <p:cNvPr id="5" name="TextBox 4">
            <a:extLst>
              <a:ext uri="{FF2B5EF4-FFF2-40B4-BE49-F238E27FC236}">
                <a16:creationId xmlns:a16="http://schemas.microsoft.com/office/drawing/2014/main" id="{5FB50C18-0E41-7E4D-F56C-D8FF5A2572D7}"/>
              </a:ext>
            </a:extLst>
          </p:cNvPr>
          <p:cNvSpPr txBox="1"/>
          <p:nvPr/>
        </p:nvSpPr>
        <p:spPr>
          <a:xfrm>
            <a:off x="6869223" y="89972"/>
            <a:ext cx="2044149" cy="369332"/>
          </a:xfrm>
          <a:prstGeom prst="rect">
            <a:avLst/>
          </a:prstGeom>
          <a:noFill/>
        </p:spPr>
        <p:txBody>
          <a:bodyPr wrap="none" rtlCol="0">
            <a:spAutoFit/>
          </a:bodyPr>
          <a:lstStyle/>
          <a:p>
            <a:r>
              <a:rPr lang="en-CA" dirty="0">
                <a:solidFill>
                  <a:srgbClr val="FF0000"/>
                </a:solidFill>
              </a:rPr>
              <a:t>Click to play video</a:t>
            </a:r>
            <a:endParaRPr lang="LID4096" dirty="0">
              <a:solidFill>
                <a:srgbClr val="FF0000"/>
              </a:solidFill>
            </a:endParaRPr>
          </a:p>
        </p:txBody>
      </p:sp>
    </p:spTree>
    <p:extLst>
      <p:ext uri="{BB962C8B-B14F-4D97-AF65-F5344CB8AC3E}">
        <p14:creationId xmlns:p14="http://schemas.microsoft.com/office/powerpoint/2010/main" val="30217979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010-ComeTogetherVideo.Report.excerpt7.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0" y="762000"/>
            <a:ext cx="9144000" cy="6096000"/>
          </a:xfrm>
          <a:prstGeom prst="rect">
            <a:avLst/>
          </a:prstGeom>
        </p:spPr>
      </p:pic>
      <p:sp>
        <p:nvSpPr>
          <p:cNvPr id="2" name="Title 1"/>
          <p:cNvSpPr>
            <a:spLocks noGrp="1"/>
          </p:cNvSpPr>
          <p:nvPr>
            <p:ph type="title"/>
          </p:nvPr>
        </p:nvSpPr>
        <p:spPr/>
        <p:txBody>
          <a:bodyPr/>
          <a:lstStyle/>
          <a:p>
            <a:pPr algn="l"/>
            <a:r>
              <a:rPr lang="en-CA" dirty="0">
                <a:solidFill>
                  <a:srgbClr val="FFC000"/>
                </a:solidFill>
              </a:rPr>
              <a:t>From Public to Private Places</a:t>
            </a:r>
          </a:p>
        </p:txBody>
      </p:sp>
      <p:sp>
        <p:nvSpPr>
          <p:cNvPr id="5" name="TextBox 4">
            <a:extLst>
              <a:ext uri="{FF2B5EF4-FFF2-40B4-BE49-F238E27FC236}">
                <a16:creationId xmlns:a16="http://schemas.microsoft.com/office/drawing/2014/main" id="{015DC36D-4E89-C212-9808-081CFE16C9EC}"/>
              </a:ext>
            </a:extLst>
          </p:cNvPr>
          <p:cNvSpPr txBox="1"/>
          <p:nvPr/>
        </p:nvSpPr>
        <p:spPr>
          <a:xfrm>
            <a:off x="6869223" y="89972"/>
            <a:ext cx="2044149" cy="369332"/>
          </a:xfrm>
          <a:prstGeom prst="rect">
            <a:avLst/>
          </a:prstGeom>
          <a:noFill/>
        </p:spPr>
        <p:txBody>
          <a:bodyPr wrap="none" rtlCol="0">
            <a:spAutoFit/>
          </a:bodyPr>
          <a:lstStyle/>
          <a:p>
            <a:r>
              <a:rPr lang="en-CA" dirty="0">
                <a:solidFill>
                  <a:srgbClr val="FF0000"/>
                </a:solidFill>
              </a:rPr>
              <a:t>Click to play video</a:t>
            </a:r>
            <a:endParaRPr lang="LID4096" dirty="0">
              <a:solidFill>
                <a:srgbClr val="FF0000"/>
              </a:solidFill>
            </a:endParaRPr>
          </a:p>
        </p:txBody>
      </p:sp>
    </p:spTree>
    <p:extLst>
      <p:ext uri="{BB962C8B-B14F-4D97-AF65-F5344CB8AC3E}">
        <p14:creationId xmlns:p14="http://schemas.microsoft.com/office/powerpoint/2010/main" val="27527362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chemeClr val="tx1"/>
                </a:solidFill>
              </a:rPr>
              <a:t>Preliminary Evaluation</a:t>
            </a:r>
          </a:p>
        </p:txBody>
      </p:sp>
      <p:sp>
        <p:nvSpPr>
          <p:cNvPr id="3" name="Content Placeholder 2"/>
          <p:cNvSpPr>
            <a:spLocks noGrp="1"/>
          </p:cNvSpPr>
          <p:nvPr>
            <p:ph idx="1"/>
          </p:nvPr>
        </p:nvSpPr>
        <p:spPr>
          <a:xfrm>
            <a:off x="457200" y="1524000"/>
            <a:ext cx="8291264" cy="4953000"/>
          </a:xfrm>
        </p:spPr>
        <p:txBody>
          <a:bodyPr/>
          <a:lstStyle/>
          <a:p>
            <a:pPr>
              <a:buNone/>
            </a:pPr>
            <a:r>
              <a:rPr lang="en-CA" sz="2400" dirty="0">
                <a:solidFill>
                  <a:schemeClr val="tx1"/>
                </a:solidFill>
              </a:rPr>
              <a:t>12 individual participants</a:t>
            </a:r>
          </a:p>
          <a:p>
            <a:pPr lvl="1"/>
            <a:r>
              <a:rPr lang="en-CA" sz="2000" dirty="0">
                <a:solidFill>
                  <a:schemeClr val="tx1"/>
                </a:solidFill>
              </a:rPr>
              <a:t>scenario walkthrough: think-aloud</a:t>
            </a:r>
          </a:p>
          <a:p>
            <a:pPr lvl="1"/>
            <a:r>
              <a:rPr lang="en-CA" sz="2000" dirty="0">
                <a:solidFill>
                  <a:schemeClr val="tx1"/>
                </a:solidFill>
              </a:rPr>
              <a:t>interview</a:t>
            </a:r>
          </a:p>
          <a:p>
            <a:pPr>
              <a:buNone/>
            </a:pPr>
            <a:endParaRPr lang="en-CA" sz="2400" dirty="0">
              <a:solidFill>
                <a:schemeClr val="tx1"/>
              </a:solidFill>
            </a:endParaRPr>
          </a:p>
          <a:p>
            <a:pPr>
              <a:buNone/>
            </a:pPr>
            <a:r>
              <a:rPr lang="en-CA" sz="2400" dirty="0">
                <a:solidFill>
                  <a:schemeClr val="tx1"/>
                </a:solidFill>
              </a:rPr>
              <a:t>Results</a:t>
            </a:r>
          </a:p>
          <a:p>
            <a:pPr lvl="1"/>
            <a:r>
              <a:rPr lang="en-CA" sz="2000" dirty="0">
                <a:solidFill>
                  <a:schemeClr val="tx1"/>
                </a:solidFill>
              </a:rPr>
              <a:t>generally positive</a:t>
            </a:r>
          </a:p>
          <a:p>
            <a:pPr lvl="1"/>
            <a:r>
              <a:rPr lang="en-CA" sz="2000" dirty="0">
                <a:solidFill>
                  <a:schemeClr val="tx1"/>
                </a:solidFill>
              </a:rPr>
              <a:t>could improve</a:t>
            </a:r>
          </a:p>
          <a:p>
            <a:pPr lvl="2"/>
            <a:r>
              <a:rPr lang="en-CA" dirty="0">
                <a:solidFill>
                  <a:schemeClr val="tx1"/>
                </a:solidFill>
              </a:rPr>
              <a:t>withdrawal process too heavy-weight</a:t>
            </a:r>
          </a:p>
          <a:p>
            <a:pPr lvl="2"/>
            <a:r>
              <a:rPr lang="en-CA" dirty="0">
                <a:solidFill>
                  <a:schemeClr val="tx1"/>
                </a:solidFill>
              </a:rPr>
              <a:t>public nature of a place only works with certain communities</a:t>
            </a:r>
          </a:p>
          <a:p>
            <a:endParaRPr lang="en-CA" sz="2400" dirty="0">
              <a:solidFill>
                <a:schemeClr val="tx1"/>
              </a:solidFill>
            </a:endParaRPr>
          </a:p>
          <a:p>
            <a:pPr marL="457200" lvl="1" indent="0">
              <a:buNone/>
            </a:pPr>
            <a:endParaRPr lang="en-CA" sz="2000" dirty="0">
              <a:solidFill>
                <a:schemeClr val="tx1"/>
              </a:solidFill>
            </a:endParaRPr>
          </a:p>
          <a:p>
            <a:pPr lvl="1"/>
            <a:endParaRPr lang="en-CA" sz="2000" dirty="0">
              <a:solidFill>
                <a:schemeClr val="tx1"/>
              </a:solidFill>
            </a:endParaRPr>
          </a:p>
        </p:txBody>
      </p:sp>
      <p:pic>
        <p:nvPicPr>
          <p:cNvPr id="4" name="Picture 2"/>
          <p:cNvPicPr>
            <a:picLocks noChangeAspect="1" noChangeArrowheads="1"/>
          </p:cNvPicPr>
          <p:nvPr/>
        </p:nvPicPr>
        <p:blipFill>
          <a:blip r:embed="rId3" cstate="print"/>
          <a:srcRect/>
          <a:stretch>
            <a:fillRect/>
          </a:stretch>
        </p:blipFill>
        <p:spPr bwMode="auto">
          <a:xfrm>
            <a:off x="3629615" y="5229200"/>
            <a:ext cx="5514385" cy="1628800"/>
          </a:xfrm>
          <a:prstGeom prst="rect">
            <a:avLst/>
          </a:prstGeom>
          <a:noFill/>
          <a:ln w="9525">
            <a:noFill/>
            <a:miter lim="800000"/>
            <a:headEnd/>
            <a:tailEnd/>
          </a:ln>
        </p:spPr>
      </p:pic>
    </p:spTree>
    <p:extLst>
      <p:ext uri="{BB962C8B-B14F-4D97-AF65-F5344CB8AC3E}">
        <p14:creationId xmlns:p14="http://schemas.microsoft.com/office/powerpoint/2010/main" val="2363445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Summary</a:t>
            </a:r>
            <a:endParaRPr lang="en-CA" dirty="0"/>
          </a:p>
        </p:txBody>
      </p:sp>
      <p:sp>
        <p:nvSpPr>
          <p:cNvPr id="3" name="Content Placeholder 2"/>
          <p:cNvSpPr>
            <a:spLocks noGrp="1"/>
          </p:cNvSpPr>
          <p:nvPr>
            <p:ph idx="1"/>
          </p:nvPr>
        </p:nvSpPr>
        <p:spPr/>
        <p:txBody>
          <a:bodyPr/>
          <a:lstStyle/>
          <a:p>
            <a:r>
              <a:rPr lang="en-US" dirty="0"/>
              <a:t>People must be able to quickly bring together other people and their things to form a place for light-weight meetings</a:t>
            </a:r>
          </a:p>
        </p:txBody>
      </p:sp>
    </p:spTree>
    <p:extLst>
      <p:ext uri="{BB962C8B-B14F-4D97-AF65-F5344CB8AC3E}">
        <p14:creationId xmlns:p14="http://schemas.microsoft.com/office/powerpoint/2010/main" val="749638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a:solidFill>
                  <a:srgbClr val="FFC000"/>
                </a:solidFill>
              </a:rPr>
              <a:t>Console</a:t>
            </a:r>
          </a:p>
        </p:txBody>
      </p:sp>
      <p:sp>
        <p:nvSpPr>
          <p:cNvPr id="4" name="Content Placeholder 3"/>
          <p:cNvSpPr>
            <a:spLocks noGrp="1"/>
          </p:cNvSpPr>
          <p:nvPr>
            <p:ph idx="1"/>
          </p:nvPr>
        </p:nvSpPr>
        <p:spPr/>
        <p:txBody>
          <a:bodyPr/>
          <a:lstStyle/>
          <a:p>
            <a:endParaRPr lang="en-CA" dirty="0"/>
          </a:p>
        </p:txBody>
      </p:sp>
      <p:pic>
        <p:nvPicPr>
          <p:cNvPr id="5" name="Picture 4"/>
          <p:cNvPicPr/>
          <p:nvPr/>
        </p:nvPicPr>
        <p:blipFill>
          <a:blip r:embed="rId3" cstate="print"/>
          <a:srcRect/>
          <a:stretch>
            <a:fillRect/>
          </a:stretch>
        </p:blipFill>
        <p:spPr bwMode="auto">
          <a:xfrm>
            <a:off x="395536" y="1484784"/>
            <a:ext cx="3371850" cy="452437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a:solidFill>
                  <a:srgbClr val="FFC000"/>
                </a:solidFill>
              </a:rPr>
              <a:t>Rapid Place Creation</a:t>
            </a:r>
          </a:p>
        </p:txBody>
      </p:sp>
      <p:sp>
        <p:nvSpPr>
          <p:cNvPr id="3" name="Content Placeholder 2"/>
          <p:cNvSpPr>
            <a:spLocks noGrp="1"/>
          </p:cNvSpPr>
          <p:nvPr>
            <p:ph idx="1"/>
          </p:nvPr>
        </p:nvSpPr>
        <p:spPr/>
        <p:txBody>
          <a:bodyPr/>
          <a:lstStyle/>
          <a:p>
            <a:endParaRPr lang="en-CA" dirty="0"/>
          </a:p>
        </p:txBody>
      </p:sp>
      <p:pic>
        <p:nvPicPr>
          <p:cNvPr id="4" name="Picture 2"/>
          <p:cNvPicPr>
            <a:picLocks noChangeAspect="1" noChangeArrowheads="1"/>
          </p:cNvPicPr>
          <p:nvPr/>
        </p:nvPicPr>
        <p:blipFill>
          <a:blip r:embed="rId3" cstate="print"/>
          <a:srcRect/>
          <a:stretch>
            <a:fillRect/>
          </a:stretch>
        </p:blipFill>
        <p:spPr bwMode="auto">
          <a:xfrm>
            <a:off x="683568" y="1916832"/>
            <a:ext cx="5168690" cy="3717032"/>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a:solidFill>
                  <a:srgbClr val="FFC000"/>
                </a:solidFill>
              </a:rPr>
              <a:t>Center / Periphery Awareness</a:t>
            </a:r>
          </a:p>
        </p:txBody>
      </p:sp>
      <p:sp>
        <p:nvSpPr>
          <p:cNvPr id="3" name="Content Placeholder 2"/>
          <p:cNvSpPr>
            <a:spLocks noGrp="1"/>
          </p:cNvSpPr>
          <p:nvPr>
            <p:ph idx="1"/>
          </p:nvPr>
        </p:nvSpPr>
        <p:spPr/>
        <p:txBody>
          <a:bodyPr/>
          <a:lstStyle/>
          <a:p>
            <a:endParaRPr lang="en-CA" dirty="0"/>
          </a:p>
        </p:txBody>
      </p:sp>
      <p:pic>
        <p:nvPicPr>
          <p:cNvPr id="5" name="Picture 4"/>
          <p:cNvPicPr/>
          <p:nvPr/>
        </p:nvPicPr>
        <p:blipFill>
          <a:blip r:embed="rId3" cstate="print"/>
          <a:srcRect/>
          <a:stretch>
            <a:fillRect/>
          </a:stretch>
        </p:blipFill>
        <p:spPr bwMode="auto">
          <a:xfrm rot="5400000">
            <a:off x="6336196" y="3320988"/>
            <a:ext cx="3779911" cy="971600"/>
          </a:xfrm>
          <a:prstGeom prst="rect">
            <a:avLst/>
          </a:prstGeom>
          <a:noFill/>
          <a:ln w="9525">
            <a:noFill/>
            <a:miter lim="800000"/>
            <a:headEnd/>
            <a:tailEnd/>
          </a:ln>
        </p:spPr>
      </p:pic>
      <p:pic>
        <p:nvPicPr>
          <p:cNvPr id="6" name="Picture 5" descr="C:\Users\saul\AppData\Local\Temp\SNAGHTML4bae83.PNG"/>
          <p:cNvPicPr>
            <a:picLocks noChangeAspect="1" noChangeArrowheads="1"/>
          </p:cNvPicPr>
          <p:nvPr/>
        </p:nvPicPr>
        <p:blipFill>
          <a:blip r:embed="rId4" cstate="print"/>
          <a:srcRect/>
          <a:stretch>
            <a:fillRect/>
          </a:stretch>
        </p:blipFill>
        <p:spPr bwMode="auto">
          <a:xfrm>
            <a:off x="3456806" y="2132856"/>
            <a:ext cx="3625965" cy="3861048"/>
          </a:xfrm>
          <a:prstGeom prst="rect">
            <a:avLst/>
          </a:prstGeom>
          <a:noFill/>
        </p:spPr>
      </p:pic>
      <p:sp>
        <p:nvSpPr>
          <p:cNvPr id="8" name="Curved Right Arrow 7"/>
          <p:cNvSpPr/>
          <p:nvPr/>
        </p:nvSpPr>
        <p:spPr bwMode="auto">
          <a:xfrm rot="17850794" flipH="1">
            <a:off x="4062359" y="2050446"/>
            <a:ext cx="418423" cy="728387"/>
          </a:xfrm>
          <a:prstGeom prst="curvedRightArrow">
            <a:avLst>
              <a:gd name="adj1" fmla="val 25000"/>
              <a:gd name="adj2" fmla="val 50000"/>
              <a:gd name="adj3" fmla="val 28444"/>
            </a:avLst>
          </a:prstGeom>
          <a:solidFill>
            <a:srgbClr val="FF00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49263" marR="0" indent="-269875" algn="l" defTabSz="879475" rtl="0" eaLnBrk="1" fontAlgn="base" latinLnBrk="0" hangingPunct="1">
              <a:lnSpc>
                <a:spcPct val="100000"/>
              </a:lnSpc>
              <a:spcBef>
                <a:spcPct val="20000"/>
              </a:spcBef>
              <a:spcAft>
                <a:spcPct val="0"/>
              </a:spcAft>
              <a:buClrTx/>
              <a:buSzTx/>
              <a:buFontTx/>
              <a:buChar char="–"/>
              <a:tabLst/>
            </a:pPr>
            <a:endParaRPr kumimoji="0" lang="en-CA" sz="2400" b="0" i="0" u="none" strike="noStrike" cap="none" normalizeH="0" baseline="0" dirty="0">
              <a:ln>
                <a:noFill/>
              </a:ln>
              <a:solidFill>
                <a:srgbClr val="000066"/>
              </a:solidFill>
              <a:effectLst/>
              <a:latin typeface="Verdana" pitchFamily="34" charset="0"/>
            </a:endParaRPr>
          </a:p>
        </p:txBody>
      </p:sp>
      <p:sp>
        <p:nvSpPr>
          <p:cNvPr id="9" name="Curved Right Arrow 8"/>
          <p:cNvSpPr/>
          <p:nvPr/>
        </p:nvSpPr>
        <p:spPr bwMode="auto">
          <a:xfrm rot="17850794" flipH="1">
            <a:off x="5087018" y="2415535"/>
            <a:ext cx="628141" cy="1055310"/>
          </a:xfrm>
          <a:prstGeom prst="curvedRightArrow">
            <a:avLst>
              <a:gd name="adj1" fmla="val 25000"/>
              <a:gd name="adj2" fmla="val 50000"/>
              <a:gd name="adj3" fmla="val 26848"/>
            </a:avLst>
          </a:prstGeom>
          <a:solidFill>
            <a:srgbClr val="FF00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49263" marR="0" indent="-269875" algn="l" defTabSz="879475" rtl="0" eaLnBrk="1" fontAlgn="base" latinLnBrk="0" hangingPunct="1">
              <a:lnSpc>
                <a:spcPct val="100000"/>
              </a:lnSpc>
              <a:spcBef>
                <a:spcPct val="20000"/>
              </a:spcBef>
              <a:spcAft>
                <a:spcPct val="0"/>
              </a:spcAft>
              <a:buClrTx/>
              <a:buSzTx/>
              <a:buFontTx/>
              <a:buChar char="–"/>
              <a:tabLst/>
            </a:pPr>
            <a:endParaRPr kumimoji="0" lang="en-CA" sz="2400" b="0" i="0" u="none" strike="noStrike" cap="none" normalizeH="0" baseline="0" dirty="0">
              <a:ln>
                <a:noFill/>
              </a:ln>
              <a:solidFill>
                <a:srgbClr val="000066"/>
              </a:solidFill>
              <a:effectLst/>
              <a:latin typeface="Verdana" pitchFamily="34" charset="0"/>
            </a:endParaRPr>
          </a:p>
        </p:txBody>
      </p:sp>
      <p:sp>
        <p:nvSpPr>
          <p:cNvPr id="11" name="Down Arrow 10"/>
          <p:cNvSpPr/>
          <p:nvPr/>
        </p:nvSpPr>
        <p:spPr bwMode="auto">
          <a:xfrm rot="16200000">
            <a:off x="7291291" y="3734045"/>
            <a:ext cx="250637" cy="1224723"/>
          </a:xfrm>
          <a:prstGeom prst="downArrow">
            <a:avLst>
              <a:gd name="adj1" fmla="val 50000"/>
              <a:gd name="adj2" fmla="val 38776"/>
            </a:avLst>
          </a:prstGeom>
          <a:solidFill>
            <a:srgbClr val="FF00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49263" marR="0" indent="-269875" algn="l" defTabSz="879475" rtl="0" eaLnBrk="1" fontAlgn="base" latinLnBrk="0" hangingPunct="1">
              <a:lnSpc>
                <a:spcPct val="100000"/>
              </a:lnSpc>
              <a:spcBef>
                <a:spcPct val="20000"/>
              </a:spcBef>
              <a:spcAft>
                <a:spcPct val="0"/>
              </a:spcAft>
              <a:buClrTx/>
              <a:buSzTx/>
              <a:buFontTx/>
              <a:buChar char="–"/>
              <a:tabLst/>
            </a:pPr>
            <a:endParaRPr kumimoji="0" lang="en-CA" sz="2400" b="0" i="0" u="none" strike="noStrike" cap="none" normalizeH="0" baseline="0">
              <a:ln>
                <a:noFill/>
              </a:ln>
              <a:solidFill>
                <a:srgbClr val="000066"/>
              </a:solidFill>
              <a:effectLst/>
              <a:latin typeface="Verdana" pitchFamily="34" charset="0"/>
            </a:endParaRPr>
          </a:p>
        </p:txBody>
      </p:sp>
      <p:pic>
        <p:nvPicPr>
          <p:cNvPr id="12" name="Picture 11"/>
          <p:cNvPicPr/>
          <p:nvPr/>
        </p:nvPicPr>
        <p:blipFill>
          <a:blip r:embed="rId5" cstate="print"/>
          <a:srcRect/>
          <a:stretch>
            <a:fillRect/>
          </a:stretch>
        </p:blipFill>
        <p:spPr bwMode="auto">
          <a:xfrm>
            <a:off x="539552" y="2060848"/>
            <a:ext cx="2232248" cy="3948311"/>
          </a:xfrm>
          <a:prstGeom prst="rect">
            <a:avLst/>
          </a:prstGeom>
          <a:noFill/>
          <a:ln w="9525">
            <a:noFill/>
            <a:miter lim="800000"/>
            <a:headEnd/>
            <a:tailEnd/>
          </a:ln>
        </p:spPr>
      </p:pic>
      <p:sp>
        <p:nvSpPr>
          <p:cNvPr id="13" name="Down Arrow 12"/>
          <p:cNvSpPr/>
          <p:nvPr/>
        </p:nvSpPr>
        <p:spPr bwMode="auto">
          <a:xfrm rot="16200000">
            <a:off x="3114533" y="3302290"/>
            <a:ext cx="250637" cy="2232248"/>
          </a:xfrm>
          <a:prstGeom prst="downArrow">
            <a:avLst>
              <a:gd name="adj1" fmla="val 50000"/>
              <a:gd name="adj2" fmla="val 38776"/>
            </a:avLst>
          </a:prstGeom>
          <a:solidFill>
            <a:srgbClr val="FF00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49263" marR="0" indent="-269875" algn="l" defTabSz="879475" rtl="0" eaLnBrk="1" fontAlgn="base" latinLnBrk="0" hangingPunct="1">
              <a:lnSpc>
                <a:spcPct val="100000"/>
              </a:lnSpc>
              <a:spcBef>
                <a:spcPct val="20000"/>
              </a:spcBef>
              <a:spcAft>
                <a:spcPct val="0"/>
              </a:spcAft>
              <a:buClrTx/>
              <a:buSzTx/>
              <a:buFontTx/>
              <a:buChar char="–"/>
              <a:tabLst/>
            </a:pPr>
            <a:endParaRPr kumimoji="0" lang="en-CA" sz="2400" b="0" i="0" u="none" strike="noStrike" cap="none" normalizeH="0" baseline="0">
              <a:ln>
                <a:noFill/>
              </a:ln>
              <a:solidFill>
                <a:srgbClr val="000066"/>
              </a:solidFill>
              <a:effectLst/>
              <a:latin typeface="Verdana"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Come Together</a:t>
            </a:r>
          </a:p>
        </p:txBody>
      </p:sp>
      <p:sp>
        <p:nvSpPr>
          <p:cNvPr id="4" name="Content Placeholder 2"/>
          <p:cNvSpPr txBox="1">
            <a:spLocks/>
          </p:cNvSpPr>
          <p:nvPr/>
        </p:nvSpPr>
        <p:spPr>
          <a:xfrm>
            <a:off x="467544" y="1556792"/>
            <a:ext cx="7848600" cy="4953000"/>
          </a:xfrm>
          <a:prstGeom prst="rect">
            <a:avLst/>
          </a:prstGeom>
        </p:spPr>
        <p:txBody>
          <a:bodyPr/>
          <a:lstStyle/>
          <a:p>
            <a:pPr marL="0" marR="0" lvl="0" indent="0" algn="l" defTabSz="879475"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a:ln>
                  <a:noFill/>
                </a:ln>
                <a:solidFill>
                  <a:srgbClr val="000066"/>
                </a:solidFill>
                <a:effectLst/>
                <a:uLnTx/>
                <a:uFillTx/>
                <a:latin typeface="Arial" pitchFamily="34" charset="0"/>
                <a:ea typeface="+mn-ea"/>
                <a:cs typeface="Arial" pitchFamily="34" charset="0"/>
              </a:rPr>
              <a:t>People- and </a:t>
            </a:r>
            <a:r>
              <a:rPr kumimoji="0" lang="en-US" sz="2800" b="0" i="0" u="none" strike="noStrike" kern="0" cap="none" spc="0" normalizeH="0" baseline="0" noProof="0" dirty="0" err="1">
                <a:ln>
                  <a:noFill/>
                </a:ln>
                <a:solidFill>
                  <a:srgbClr val="000066"/>
                </a:solidFill>
                <a:effectLst/>
                <a:uLnTx/>
                <a:uFillTx/>
                <a:latin typeface="Arial" pitchFamily="34" charset="0"/>
                <a:ea typeface="+mn-ea"/>
                <a:cs typeface="Arial" pitchFamily="34" charset="0"/>
              </a:rPr>
              <a:t>artefact</a:t>
            </a:r>
            <a:r>
              <a:rPr kumimoji="0" lang="en-US" sz="2800" b="0" i="0" u="none" strike="noStrike" kern="0" cap="none" spc="0" normalizeH="0" noProof="0" dirty="0">
                <a:ln>
                  <a:noFill/>
                </a:ln>
                <a:solidFill>
                  <a:srgbClr val="000066"/>
                </a:solidFill>
                <a:effectLst/>
                <a:uLnTx/>
                <a:uFillTx/>
                <a:latin typeface="Arial" pitchFamily="34" charset="0"/>
                <a:ea typeface="+mn-ea"/>
                <a:cs typeface="Arial" pitchFamily="34" charset="0"/>
              </a:rPr>
              <a:t> </a:t>
            </a:r>
            <a:r>
              <a:rPr kumimoji="0" lang="en-US" sz="2800" b="0" i="0" u="none" strike="noStrike" kern="0" cap="none" spc="0" normalizeH="0" baseline="0" noProof="0" dirty="0">
                <a:ln>
                  <a:noFill/>
                </a:ln>
                <a:solidFill>
                  <a:srgbClr val="000066"/>
                </a:solidFill>
                <a:effectLst/>
                <a:uLnTx/>
                <a:uFillTx/>
                <a:latin typeface="Arial" pitchFamily="34" charset="0"/>
                <a:ea typeface="+mn-ea"/>
                <a:cs typeface="Arial" pitchFamily="34" charset="0"/>
              </a:rPr>
              <a:t>focused awareness</a:t>
            </a:r>
          </a:p>
          <a:p>
            <a:pPr marL="0" marR="0" lvl="0" indent="0" algn="l" defTabSz="879475" rtl="0" eaLnBrk="1" fontAlgn="base" latinLnBrk="0" hangingPunct="1">
              <a:lnSpc>
                <a:spcPct val="100000"/>
              </a:lnSpc>
              <a:spcBef>
                <a:spcPct val="20000"/>
              </a:spcBef>
              <a:spcAft>
                <a:spcPct val="0"/>
              </a:spcAft>
              <a:buClrTx/>
              <a:buSzTx/>
              <a:buFontTx/>
              <a:buNone/>
              <a:tabLst/>
              <a:defRPr/>
            </a:pPr>
            <a:endParaRPr kumimoji="0" lang="en-US" sz="2800" b="0" i="0" u="none" strike="noStrike" kern="0" cap="none" spc="0" normalizeH="0" baseline="0" noProof="0" dirty="0">
              <a:ln>
                <a:noFill/>
              </a:ln>
              <a:solidFill>
                <a:srgbClr val="000066"/>
              </a:solidFill>
              <a:effectLst/>
              <a:uLnTx/>
              <a:uFillTx/>
              <a:latin typeface="Arial" pitchFamily="34" charset="0"/>
              <a:ea typeface="+mn-ea"/>
              <a:cs typeface="Arial" pitchFamily="34" charset="0"/>
            </a:endParaRPr>
          </a:p>
          <a:p>
            <a:pPr marL="449263" marR="0" lvl="1" indent="-269875" algn="l" defTabSz="879475" rtl="0" eaLnBrk="1" fontAlgn="base" latinLnBrk="0" hangingPunct="1">
              <a:lnSpc>
                <a:spcPct val="100000"/>
              </a:lnSpc>
              <a:spcBef>
                <a:spcPct val="20000"/>
              </a:spcBef>
              <a:spcAft>
                <a:spcPct val="0"/>
              </a:spcAft>
              <a:buClrTx/>
              <a:buSzTx/>
              <a:buFontTx/>
              <a:buBlip>
                <a:blip r:embed="rId3"/>
              </a:buBlip>
              <a:tabLst/>
              <a:defRPr/>
            </a:pPr>
            <a:r>
              <a:rPr kumimoji="0" lang="en-US" sz="2400" b="0" i="0" u="none" strike="noStrike" kern="0" cap="none" spc="0" normalizeH="0" baseline="0" noProof="0" dirty="0">
                <a:ln>
                  <a:noFill/>
                </a:ln>
                <a:solidFill>
                  <a:srgbClr val="000066"/>
                </a:solidFill>
                <a:effectLst/>
                <a:uLnTx/>
                <a:uFillTx/>
                <a:latin typeface="Arial" pitchFamily="34" charset="0"/>
                <a:cs typeface="Arial" pitchFamily="34" charset="0"/>
              </a:rPr>
              <a:t>awareness of people,</a:t>
            </a:r>
            <a:r>
              <a:rPr kumimoji="0" lang="en-US" sz="2400" b="0" i="0" u="none" strike="noStrike" kern="0" cap="none" spc="0" normalizeH="0" noProof="0" dirty="0">
                <a:ln>
                  <a:noFill/>
                </a:ln>
                <a:solidFill>
                  <a:srgbClr val="000066"/>
                </a:solidFill>
                <a:effectLst/>
                <a:uLnTx/>
                <a:uFillTx/>
                <a:latin typeface="Arial" pitchFamily="34" charset="0"/>
                <a:cs typeface="Arial" pitchFamily="34" charset="0"/>
              </a:rPr>
              <a:t> things and places</a:t>
            </a:r>
            <a:endParaRPr kumimoji="0" lang="en-US" sz="2400" b="0" i="0" u="none" strike="noStrike" kern="0" cap="none" spc="0" normalizeH="0" baseline="0" noProof="0" dirty="0">
              <a:ln>
                <a:noFill/>
              </a:ln>
              <a:solidFill>
                <a:srgbClr val="000066"/>
              </a:solidFill>
              <a:effectLst/>
              <a:uLnTx/>
              <a:uFillTx/>
              <a:latin typeface="Arial" pitchFamily="34" charset="0"/>
              <a:cs typeface="Arial" pitchFamily="34" charset="0"/>
            </a:endParaRPr>
          </a:p>
          <a:p>
            <a:pPr marL="449263" marR="0" lvl="1" indent="-269875" algn="l" defTabSz="879475" rtl="0" eaLnBrk="1" fontAlgn="base" latinLnBrk="0" hangingPunct="1">
              <a:lnSpc>
                <a:spcPct val="100000"/>
              </a:lnSpc>
              <a:spcBef>
                <a:spcPct val="20000"/>
              </a:spcBef>
              <a:spcAft>
                <a:spcPct val="0"/>
              </a:spcAft>
              <a:buClrTx/>
              <a:buSzTx/>
              <a:buFontTx/>
              <a:buBlip>
                <a:blip r:embed="rId3"/>
              </a:buBlip>
              <a:tabLst/>
              <a:defRPr/>
            </a:pPr>
            <a:r>
              <a:rPr kumimoji="0" lang="en-US" sz="2400" b="0" i="0" u="none" strike="noStrike" kern="0" cap="none" spc="0" normalizeH="0" baseline="0" noProof="0" dirty="0">
                <a:ln>
                  <a:noFill/>
                </a:ln>
                <a:solidFill>
                  <a:srgbClr val="000066"/>
                </a:solidFill>
                <a:effectLst/>
                <a:uLnTx/>
                <a:uFillTx/>
                <a:latin typeface="Arial" pitchFamily="34" charset="0"/>
                <a:cs typeface="Arial" pitchFamily="34" charset="0"/>
              </a:rPr>
              <a:t>easy engagement with little cost</a:t>
            </a:r>
          </a:p>
          <a:p>
            <a:pPr marL="449263" lvl="1" indent="-269875" defTabSz="879475" fontAlgn="base">
              <a:spcBef>
                <a:spcPct val="20000"/>
              </a:spcBef>
              <a:spcAft>
                <a:spcPct val="0"/>
              </a:spcAft>
              <a:buBlip>
                <a:blip r:embed="rId3"/>
              </a:buBlip>
              <a:defRPr/>
            </a:pPr>
            <a:r>
              <a:rPr kumimoji="0" lang="en-US" sz="2400" b="0" i="0" u="none" strike="noStrike" kern="0" cap="none" spc="0" normalizeH="0" baseline="0" noProof="0" dirty="0">
                <a:ln>
                  <a:noFill/>
                </a:ln>
                <a:solidFill>
                  <a:srgbClr val="000066"/>
                </a:solidFill>
                <a:effectLst/>
                <a:uLnTx/>
                <a:uFillTx/>
                <a:latin typeface="Arial" pitchFamily="34" charset="0"/>
                <a:cs typeface="Arial" pitchFamily="34" charset="0"/>
              </a:rPr>
              <a:t>involves </a:t>
            </a:r>
            <a:r>
              <a:rPr kumimoji="0" lang="en-US" sz="2400" b="0" i="0" u="none" strike="noStrike" kern="0" cap="none" spc="0" normalizeH="0" baseline="0" noProof="0" dirty="0" err="1">
                <a:ln>
                  <a:noFill/>
                </a:ln>
                <a:solidFill>
                  <a:srgbClr val="000066"/>
                </a:solidFill>
                <a:effectLst/>
                <a:uLnTx/>
                <a:uFillTx/>
                <a:latin typeface="Arial" pitchFamily="34" charset="0"/>
                <a:cs typeface="Arial" pitchFamily="34" charset="0"/>
              </a:rPr>
              <a:t>artefacts</a:t>
            </a:r>
            <a:r>
              <a:rPr kumimoji="0" lang="en-US" sz="2400" b="0" i="0" u="none" strike="noStrike" kern="0" cap="none" spc="0" normalizeH="0" baseline="0" noProof="0" dirty="0">
                <a:ln>
                  <a:noFill/>
                </a:ln>
                <a:solidFill>
                  <a:srgbClr val="000066"/>
                </a:solidFill>
                <a:effectLst/>
                <a:uLnTx/>
                <a:uFillTx/>
                <a:latin typeface="Arial" pitchFamily="34" charset="0"/>
                <a:cs typeface="Arial" pitchFamily="34" charset="0"/>
              </a:rPr>
              <a:t> </a:t>
            </a:r>
            <a:r>
              <a:rPr lang="en-US" sz="2400" kern="0" dirty="0">
                <a:solidFill>
                  <a:srgbClr val="000066"/>
                </a:solidFill>
                <a:latin typeface="Arial" pitchFamily="34" charset="0"/>
                <a:cs typeface="Arial" pitchFamily="34" charset="0"/>
              </a:rPr>
              <a:t>and tools</a:t>
            </a:r>
          </a:p>
          <a:p>
            <a:pPr marL="449263" lvl="1" indent="-269875" defTabSz="879475" fontAlgn="base">
              <a:spcBef>
                <a:spcPct val="20000"/>
              </a:spcBef>
              <a:spcAft>
                <a:spcPct val="0"/>
              </a:spcAft>
              <a:buBlip>
                <a:blip r:embed="rId3"/>
              </a:buBlip>
              <a:defRPr/>
            </a:pPr>
            <a:r>
              <a:rPr kumimoji="0" lang="en-US" sz="2400" b="0" i="0" u="none" strike="noStrike" kern="0" cap="none" spc="0" normalizeH="0" baseline="0" noProof="0" dirty="0">
                <a:ln>
                  <a:noFill/>
                </a:ln>
                <a:solidFill>
                  <a:srgbClr val="000066"/>
                </a:solidFill>
                <a:effectLst/>
                <a:uLnTx/>
                <a:uFillTx/>
                <a:latin typeface="Arial" pitchFamily="34" charset="0"/>
                <a:cs typeface="Arial" pitchFamily="34" charset="0"/>
              </a:rPr>
              <a:t>proximity and </a:t>
            </a:r>
            <a:r>
              <a:rPr lang="en-US" sz="2400" kern="0" dirty="0">
                <a:solidFill>
                  <a:srgbClr val="000066"/>
                </a:solidFill>
                <a:latin typeface="Arial" pitchFamily="34" charset="0"/>
                <a:cs typeface="Arial" pitchFamily="34" charset="0"/>
              </a:rPr>
              <a:t>social context</a:t>
            </a:r>
          </a:p>
          <a:p>
            <a:pPr marL="449263" lvl="1" indent="-269875" defTabSz="879475" fontAlgn="base">
              <a:spcBef>
                <a:spcPct val="20000"/>
              </a:spcBef>
              <a:spcAft>
                <a:spcPct val="0"/>
              </a:spcAft>
              <a:buBlip>
                <a:blip r:embed="rId3"/>
              </a:buBlip>
              <a:defRPr/>
            </a:pPr>
            <a:r>
              <a:rPr kumimoji="0" lang="en-US" sz="2400" b="0" i="0" u="none" strike="noStrike" kern="0" cap="none" spc="0" normalizeH="0" baseline="0" noProof="0" dirty="0">
                <a:ln>
                  <a:noFill/>
                </a:ln>
                <a:solidFill>
                  <a:srgbClr val="000066"/>
                </a:solidFill>
                <a:effectLst/>
                <a:uLnTx/>
                <a:uFillTx/>
                <a:latin typeface="Arial" pitchFamily="34" charset="0"/>
                <a:cs typeface="Arial" pitchFamily="34" charset="0"/>
              </a:rPr>
              <a:t>persistence of </a:t>
            </a:r>
            <a:r>
              <a:rPr lang="en-US" sz="2400" kern="0" dirty="0">
                <a:solidFill>
                  <a:srgbClr val="000066"/>
                </a:solidFill>
                <a:latin typeface="Arial" pitchFamily="34" charset="0"/>
                <a:cs typeface="Arial" pitchFamily="34" charset="0"/>
              </a:rPr>
              <a:t>meeting places</a:t>
            </a:r>
          </a:p>
          <a:p>
            <a:pPr marL="449263" lvl="1" indent="-269875" defTabSz="879475" fontAlgn="base">
              <a:spcBef>
                <a:spcPct val="20000"/>
              </a:spcBef>
              <a:spcAft>
                <a:spcPct val="0"/>
              </a:spcAft>
              <a:buBlip>
                <a:blip r:embed="rId3"/>
              </a:buBlip>
              <a:defRPr/>
            </a:pPr>
            <a:r>
              <a:rPr kumimoji="0" lang="en-US" sz="2400" b="0" i="0" u="none" strike="noStrike" kern="0" cap="none" spc="0" normalizeH="0" baseline="0" noProof="0" dirty="0">
                <a:ln>
                  <a:noFill/>
                </a:ln>
                <a:solidFill>
                  <a:srgbClr val="000066"/>
                </a:solidFill>
                <a:effectLst/>
                <a:uLnTx/>
                <a:uFillTx/>
                <a:latin typeface="Arial" pitchFamily="34" charset="0"/>
                <a:cs typeface="Arial" pitchFamily="34" charset="0"/>
              </a:rPr>
              <a:t>centre/peripheral involvement</a:t>
            </a:r>
            <a:endParaRPr lang="en-US" sz="2400" kern="0" dirty="0">
              <a:solidFill>
                <a:srgbClr val="000066"/>
              </a:solidFill>
              <a:latin typeface="Arial" pitchFamily="34" charset="0"/>
              <a:cs typeface="Arial" pitchFamily="34" charset="0"/>
            </a:endParaRPr>
          </a:p>
        </p:txBody>
      </p:sp>
    </p:spTree>
  </p:cSld>
  <p:clrMapOvr>
    <a:masterClrMapping/>
  </p:clrMapOvr>
  <p:transition/>
</p:sld>
</file>

<file path=ppt/theme/theme1.xml><?xml version="1.0" encoding="utf-8"?>
<a:theme xmlns:a="http://schemas.openxmlformats.org/drawingml/2006/main" name="Video Master">
  <a:themeElements>
    <a:clrScheme name="Video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ideo 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49263" marR="0" indent="-269875" algn="l" defTabSz="879475"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rgbClr val="000066"/>
            </a:solidFill>
            <a:effectLst/>
            <a:latin typeface="Verdan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49263" marR="0" indent="-269875" algn="l" defTabSz="879475"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rgbClr val="000066"/>
            </a:solidFill>
            <a:effectLst/>
            <a:latin typeface="Verdana" pitchFamily="34" charset="0"/>
          </a:defRPr>
        </a:defPPr>
      </a:lstStyle>
    </a:lnDef>
  </a:objectDefaults>
  <a:extraClrSchemeLst>
    <a:extraClrScheme>
      <a:clrScheme name="Video 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ideo 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ideo 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ideo 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ideo 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ideo 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ideo 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ideo 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ideo 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ideo 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ideo 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ideo 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hidgets">
  <a:themeElements>
    <a:clrScheme name="">
      <a:dk1>
        <a:srgbClr val="000000"/>
      </a:dk1>
      <a:lt1>
        <a:srgbClr val="FFFFAF"/>
      </a:lt1>
      <a:dk2>
        <a:srgbClr val="000000"/>
      </a:dk2>
      <a:lt2>
        <a:srgbClr val="808080"/>
      </a:lt2>
      <a:accent1>
        <a:srgbClr val="00CC99"/>
      </a:accent1>
      <a:accent2>
        <a:srgbClr val="3333CC"/>
      </a:accent2>
      <a:accent3>
        <a:srgbClr val="FFFFD4"/>
      </a:accent3>
      <a:accent4>
        <a:srgbClr val="000000"/>
      </a:accent4>
      <a:accent5>
        <a:srgbClr val="AAE2CA"/>
      </a:accent5>
      <a:accent6>
        <a:srgbClr val="2D2DB9"/>
      </a:accent6>
      <a:hlink>
        <a:srgbClr val="CCCCFF"/>
      </a:hlink>
      <a:folHlink>
        <a:srgbClr val="B2B2B2"/>
      </a:folHlink>
    </a:clrScheme>
    <a:fontScheme name="phidge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49263" marR="0" indent="-269875" algn="l" defTabSz="879475"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rgbClr val="000066"/>
            </a:solidFill>
            <a:effectLst/>
            <a:latin typeface="Verdan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49263" marR="0" indent="-269875" algn="l" defTabSz="879475"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rgbClr val="000066"/>
            </a:solidFill>
            <a:effectLst/>
            <a:latin typeface="Verdana" pitchFamily="34" charset="0"/>
          </a:defRPr>
        </a:defPPr>
      </a:lstStyle>
    </a:lnDef>
  </a:objectDefaults>
  <a:extraClrSchemeLst>
    <a:extraClrScheme>
      <a:clrScheme name="phidget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hidget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hidget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hidget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hidget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hidget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hidget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2010-09-Stanfordv2</Template>
  <TotalTime>883</TotalTime>
  <Words>2449</Words>
  <Application>Microsoft Office PowerPoint</Application>
  <PresentationFormat>On-screen Show (4:3)</PresentationFormat>
  <Paragraphs>243</Paragraphs>
  <Slides>24</Slides>
  <Notes>24</Notes>
  <HiddenSlides>1</HiddenSlides>
  <MMClips>7</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宋体</vt:lpstr>
      <vt:lpstr>Arial</vt:lpstr>
      <vt:lpstr>Calibri</vt:lpstr>
      <vt:lpstr>Verdana</vt:lpstr>
      <vt:lpstr>Video Master</vt:lpstr>
      <vt:lpstr>phidgets</vt:lpstr>
      <vt:lpstr>The Design of Come Together Places for light-weight group meetings </vt:lpstr>
      <vt:lpstr>The message</vt:lpstr>
      <vt:lpstr>Light-weight meetings</vt:lpstr>
      <vt:lpstr>Light-weight meetings</vt:lpstr>
      <vt:lpstr>Instant Messengers</vt:lpstr>
      <vt:lpstr>Media Spaces</vt:lpstr>
      <vt:lpstr>Community Bar McEwan, 2006</vt:lpstr>
      <vt:lpstr>Community Bar McEwan, 2006</vt:lpstr>
      <vt:lpstr>Community Bar McEwan, 2006</vt:lpstr>
      <vt:lpstr>Community Bar McEwan, 2006</vt:lpstr>
      <vt:lpstr>Come Together</vt:lpstr>
      <vt:lpstr>Creating a Light-weight Meeting</vt:lpstr>
      <vt:lpstr>What the other person sees</vt:lpstr>
      <vt:lpstr>Structure of a meeting place</vt:lpstr>
      <vt:lpstr>Another Light-weight Place</vt:lpstr>
      <vt:lpstr>Leaving a Place</vt:lpstr>
      <vt:lpstr>A Bigger Place</vt:lpstr>
      <vt:lpstr>From Public to Private Places</vt:lpstr>
      <vt:lpstr>Preliminary Evaluation</vt:lpstr>
      <vt:lpstr>Summary</vt:lpstr>
      <vt:lpstr>Console</vt:lpstr>
      <vt:lpstr>Rapid Place Creation</vt:lpstr>
      <vt:lpstr>Center / Periphery Awareness</vt:lpstr>
      <vt:lpstr>Come Together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Acer Customer</dc:creator>
  <cp:lastModifiedBy>Saul Greenberg</cp:lastModifiedBy>
  <cp:revision>115</cp:revision>
  <dcterms:created xsi:type="dcterms:W3CDTF">2010-10-16T20:48:46Z</dcterms:created>
  <dcterms:modified xsi:type="dcterms:W3CDTF">2026-10-28T20:26:40Z</dcterms:modified>
</cp:coreProperties>
</file>