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</p:sldMasterIdLst>
  <p:notesMasterIdLst>
    <p:notesMasterId r:id="rId45"/>
  </p:notesMasterIdLst>
  <p:sldIdLst>
    <p:sldId id="256" r:id="rId3"/>
    <p:sldId id="329" r:id="rId4"/>
    <p:sldId id="321" r:id="rId5"/>
    <p:sldId id="361" r:id="rId6"/>
    <p:sldId id="363" r:id="rId7"/>
    <p:sldId id="335" r:id="rId8"/>
    <p:sldId id="336" r:id="rId9"/>
    <p:sldId id="370" r:id="rId10"/>
    <p:sldId id="337" r:id="rId11"/>
    <p:sldId id="331" r:id="rId12"/>
    <p:sldId id="333" r:id="rId13"/>
    <p:sldId id="338" r:id="rId14"/>
    <p:sldId id="332" r:id="rId15"/>
    <p:sldId id="339" r:id="rId16"/>
    <p:sldId id="340" r:id="rId17"/>
    <p:sldId id="341" r:id="rId18"/>
    <p:sldId id="342" r:id="rId19"/>
    <p:sldId id="343" r:id="rId20"/>
    <p:sldId id="360" r:id="rId21"/>
    <p:sldId id="345" r:id="rId22"/>
    <p:sldId id="365" r:id="rId23"/>
    <p:sldId id="347" r:id="rId24"/>
    <p:sldId id="349" r:id="rId25"/>
    <p:sldId id="348" r:id="rId26"/>
    <p:sldId id="350" r:id="rId27"/>
    <p:sldId id="354" r:id="rId28"/>
    <p:sldId id="351" r:id="rId29"/>
    <p:sldId id="355" r:id="rId30"/>
    <p:sldId id="352" r:id="rId31"/>
    <p:sldId id="356" r:id="rId32"/>
    <p:sldId id="374" r:id="rId33"/>
    <p:sldId id="371" r:id="rId34"/>
    <p:sldId id="372" r:id="rId35"/>
    <p:sldId id="359" r:id="rId36"/>
    <p:sldId id="366" r:id="rId37"/>
    <p:sldId id="367" r:id="rId38"/>
    <p:sldId id="373" r:id="rId39"/>
    <p:sldId id="368" r:id="rId40"/>
    <p:sldId id="353" r:id="rId41"/>
    <p:sldId id="357" r:id="rId42"/>
    <p:sldId id="358" r:id="rId43"/>
    <p:sldId id="364" r:id="rId4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–"/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–"/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–"/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–"/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–"/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000066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5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3366"/>
    <a:srgbClr val="003300"/>
    <a:srgbClr val="FFFFFF"/>
    <a:srgbClr val="FF0000"/>
    <a:srgbClr val="CC3300"/>
    <a:srgbClr val="CC0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78167" autoAdjust="0"/>
  </p:normalViewPr>
  <p:slideViewPr>
    <p:cSldViewPr>
      <p:cViewPr varScale="1">
        <p:scale>
          <a:sx n="127" d="100"/>
          <a:sy n="127" d="100"/>
        </p:scale>
        <p:origin x="8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2640" y="-108"/>
      </p:cViewPr>
      <p:guideLst>
        <p:guide orient="horz" pos="3025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>
            <a:extLst>
              <a:ext uri="{FF2B5EF4-FFF2-40B4-BE49-F238E27FC236}">
                <a16:creationId xmlns:a16="http://schemas.microsoft.com/office/drawing/2014/main" id="{FF6FF82F-BB7A-7F91-E344-0E1D62EC20F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838325" y="342900"/>
            <a:ext cx="3684588" cy="2763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B4DEF28-10CC-C26A-DC97-83173A0066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3425" y="3314700"/>
            <a:ext cx="584835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7" tIns="49508" rIns="99017" bIns="495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6FE70FD-6E7B-57C3-39AD-474EE445A2B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F349950-46E5-8F13-8577-9CAF61A3B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3314700"/>
            <a:ext cx="5365750" cy="594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B0A8E8BA-EF79-CB91-8EBF-29AE739372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D655290-A819-58AF-7D59-BBDF734C1C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9ADEBB7-313D-8CE0-7E95-0C03131657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4CBB828-CD4E-10F3-CD7D-00141F432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3314700"/>
            <a:ext cx="5365750" cy="594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A5EF2C3B-6D02-0C11-FE52-C9931CF66D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96C04878-C056-7D7B-48A6-D5867E773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LID4096">
                <a:latin typeface="Arial" panose="020B0604020202020204" pitchFamily="34" charset="0"/>
              </a:rPr>
              <a:t>Groupware – small groups of 2 - ~ 10 </a:t>
            </a:r>
          </a:p>
          <a:p>
            <a:r>
              <a:rPr lang="en-CA" altLang="LID4096">
                <a:latin typeface="Arial" panose="020B0604020202020204" pitchFamily="34" charset="0"/>
              </a:rPr>
              <a:t>intimate collaborators - people with common goals and needs to work together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664F76B3-0361-4BF1-5606-33E994D504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CE259B43-69BF-034F-6B7D-BC244309A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8BEFB09D-A469-AB69-825D-C420DE0AF7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F8A49974-8206-D9C6-1CDB-EB6B371CC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LID4096">
                <a:latin typeface="Arial" panose="020B0604020202020204" pitchFamily="34" charset="0"/>
              </a:rPr>
              <a:t>-the glue behind casual interactions [Whittaker, Kraut]</a:t>
            </a:r>
          </a:p>
          <a:p>
            <a:r>
              <a:rPr lang="en-CA" altLang="LID4096">
                <a:latin typeface="Arial" panose="020B0604020202020204" pitchFamily="34" charset="0"/>
              </a:rPr>
              <a:t>-creates opportunities, helps continuity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7AF60D17-F9A0-5C7E-9B54-5687E58F58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17899CA7-39D1-42CB-B6A7-6968A616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LID4096">
                <a:latin typeface="Arial" panose="020B0604020202020204" pitchFamily="34" charset="0"/>
              </a:rPr>
              <a:t>Groupware for sharing artifacts - Screen sharing, document editor</a:t>
            </a:r>
            <a:endParaRPr lang="en-CA" altLang="LID4096" sz="1400">
              <a:latin typeface="Arial" panose="020B0604020202020204" pitchFamily="34" charset="0"/>
            </a:endParaRPr>
          </a:p>
          <a:p>
            <a:pPr lvl="1"/>
            <a:r>
              <a:rPr lang="en-CA" altLang="LID4096">
                <a:latin typeface="Arial" panose="020B0604020202020204" pitchFamily="34" charset="0"/>
              </a:rPr>
              <a:t>-coordinating joint activities</a:t>
            </a:r>
          </a:p>
          <a:p>
            <a:pPr lvl="1"/>
            <a:r>
              <a:rPr lang="en-CA" altLang="LID4096">
                <a:latin typeface="Arial" panose="020B0604020202020204" pitchFamily="34" charset="0"/>
              </a:rPr>
              <a:t>-monitoring progress</a:t>
            </a:r>
          </a:p>
          <a:p>
            <a:pPr lvl="1"/>
            <a:r>
              <a:rPr lang="en-CA" altLang="LID4096">
                <a:latin typeface="Arial" panose="020B0604020202020204" pitchFamily="34" charset="0"/>
              </a:rPr>
              <a:t>-determining availability</a:t>
            </a:r>
          </a:p>
          <a:p>
            <a:pPr lvl="1"/>
            <a:r>
              <a:rPr lang="en-CA" altLang="LID4096">
                <a:latin typeface="Arial" panose="020B0604020202020204" pitchFamily="34" charset="0"/>
              </a:rPr>
              <a:t>-creating opportunities</a:t>
            </a:r>
          </a:p>
          <a:p>
            <a:pPr lvl="1"/>
            <a:r>
              <a:rPr lang="en-CA" altLang="LID4096">
                <a:latin typeface="Arial" panose="020B0604020202020204" pitchFamily="34" charset="0"/>
              </a:rPr>
              <a:t>-Triggering  mutual interests,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F4BF4ED4-11CA-9747-0C0B-47ED3E9EB2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E74B3709-96B1-4465-63BF-46ADF3529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LID4096">
                <a:latin typeface="Arial" panose="020B0604020202020204" pitchFamily="34" charset="0"/>
              </a:rPr>
              <a:t>Groupware for doing both, i.e., having people communicate over shared artifacts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5755C8F7-443B-41E9-E34A-3C76A360F8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5A96D107-9910-A990-6AD0-59EFE3356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LID4096">
                <a:latin typeface="Arial" panose="020B0604020202020204" pitchFamily="34" charset="0"/>
              </a:rPr>
              <a:t>History of work. </a:t>
            </a:r>
          </a:p>
          <a:p>
            <a:r>
              <a:rPr lang="en-CA" altLang="LID4096">
                <a:latin typeface="Arial" panose="020B0604020202020204" pitchFamily="34" charset="0"/>
              </a:rPr>
              <a:t>Primary idea with many variations: create a local or place where people and artifacts interconnect and persist</a:t>
            </a:r>
          </a:p>
          <a:p>
            <a:r>
              <a:rPr lang="en-CA" altLang="LID4096">
                <a:latin typeface="Arial" panose="020B0604020202020204" pitchFamily="34" charset="0"/>
              </a:rPr>
              <a:t>Perspective: real time system that provide for semi- or asynch interaction via persistence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2DD86B6B-D427-5496-DC1B-31F0BEBB1B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88691109-F1CB-0E48-7E71-0BBAE5ABC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AC164AFD-25C5-57D0-18B4-1B22EBC5D8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05954D21-9D44-7D04-33C7-A4B5B25FD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E53EBDD1-51CC-BD4A-49E4-CAE07255C1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D9BB18CC-1535-E356-D054-EDF37EADA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7389B37B-11CD-FB6D-410B-528B45BE51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A61CDE1A-877A-B1E5-7DB5-96287F860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1C933948-737D-13E0-BB3F-9D49E7CF26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CA2956A0-FC54-F535-A2F6-C1F8F7560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F23028F4-617E-11B2-FEEF-0C3155B231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8ED95934-9A33-A3D5-6CE4-7AD810055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F92063C5-CE00-68C0-6F21-F80BF58A2E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55D3B30-80A3-A137-6BAB-4EAE50EFB4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3314700"/>
            <a:ext cx="5365750" cy="5943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3730D1BF-36FA-418A-19F0-6B85D2E96E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4C63F8CF-9241-EDA6-3C5F-8AC9BC139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CA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C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5656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541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724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38481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57700" y="1524000"/>
            <a:ext cx="38481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979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7322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12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4196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0272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290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1284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28600"/>
            <a:ext cx="207645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76950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2994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38481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57700" y="1524000"/>
            <a:ext cx="38481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57700" y="4076700"/>
            <a:ext cx="38481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3138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838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38481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57700" y="1524000"/>
            <a:ext cx="38481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9399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3300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3131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9256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0072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6479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3484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612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587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852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9582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099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A3540E3-6939-A3B9-F571-3ED68CE8E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305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F3DEF29-74A2-40AB-4F9D-A1FF92660E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7848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text styles</a:t>
            </a:r>
          </a:p>
          <a:p>
            <a:pPr lvl="1"/>
            <a:r>
              <a:rPr lang="en-CA" altLang="LID4096"/>
              <a:t>Second level</a:t>
            </a:r>
          </a:p>
          <a:p>
            <a:pPr lvl="2"/>
            <a:r>
              <a:rPr lang="en-CA" altLang="LID4096"/>
              <a:t>Third level</a:t>
            </a:r>
          </a:p>
          <a:p>
            <a:pPr lvl="3"/>
            <a:r>
              <a:rPr lang="en-CA" altLang="LID4096"/>
              <a:t>Fourth level</a:t>
            </a:r>
          </a:p>
          <a:p>
            <a:pPr lvl="4"/>
            <a:r>
              <a:rPr lang="en-CA" altLang="LID4096"/>
              <a:t>Fifth level</a:t>
            </a:r>
          </a:p>
        </p:txBody>
      </p:sp>
      <p:sp>
        <p:nvSpPr>
          <p:cNvPr id="4100" name="Line 4">
            <a:extLst>
              <a:ext uri="{FF2B5EF4-FFF2-40B4-BE49-F238E27FC236}">
                <a16:creationId xmlns:a16="http://schemas.microsoft.com/office/drawing/2014/main" id="{0F8BCEB6-81A7-56F5-61F1-E93842B10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0668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9pPr>
    </p:titleStyle>
    <p:bodyStyle>
      <a:lvl1pPr marL="342900" indent="-342900" algn="l" defTabSz="879475" rtl="0" eaLnBrk="0" fontAlgn="base" hangingPunct="0">
        <a:spcBef>
          <a:spcPct val="20000"/>
        </a:spcBef>
        <a:spcAft>
          <a:spcPct val="0"/>
        </a:spcAft>
        <a:defRPr sz="2800">
          <a:solidFill>
            <a:srgbClr val="000066"/>
          </a:solidFill>
          <a:latin typeface="+mn-lt"/>
          <a:ea typeface="+mn-ea"/>
          <a:cs typeface="+mn-cs"/>
        </a:defRPr>
      </a:lvl1pPr>
      <a:lvl2pPr marL="449263" indent="-269875" algn="l" defTabSz="87947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0066"/>
          </a:solidFill>
          <a:latin typeface="+mn-lt"/>
        </a:defRPr>
      </a:lvl2pPr>
      <a:lvl3pPr marL="895350" indent="-266700" algn="l" defTabSz="879475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00066"/>
          </a:solidFill>
          <a:latin typeface="+mn-lt"/>
        </a:defRPr>
      </a:lvl3pPr>
      <a:lvl4pPr marL="1344613" indent="-269875" algn="l" defTabSz="879475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0066"/>
          </a:solidFill>
          <a:latin typeface="+mn-lt"/>
        </a:defRPr>
      </a:lvl4pPr>
      <a:lvl5pPr marL="1793875" indent="-269875" algn="l" defTabSz="879475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5pPr>
      <a:lvl6pPr marL="2251075" indent="-269875" algn="l" defTabSz="879475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6pPr>
      <a:lvl7pPr marL="2708275" indent="-269875" algn="l" defTabSz="879475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7pPr>
      <a:lvl8pPr marL="3165475" indent="-269875" algn="l" defTabSz="879475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8pPr>
      <a:lvl9pPr marL="3622675" indent="-269875" algn="l" defTabSz="879475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6.jpeg"/><Relationship Id="rId3" Type="http://schemas.openxmlformats.org/officeDocument/2006/relationships/image" Target="../media/image4.jpeg"/><Relationship Id="rId21" Type="http://schemas.openxmlformats.org/officeDocument/2006/relationships/image" Target="../media/image22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4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hyperlink" Target="http://www.freewebs.com/helenhe/images/Photography/selfportrait_piano.jpg" TargetMode="External"/><Relationship Id="rId28" Type="http://schemas.openxmlformats.org/officeDocument/2006/relationships/image" Target="../media/image28.jpe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6.jpeg"/><Relationship Id="rId21" Type="http://schemas.openxmlformats.org/officeDocument/2006/relationships/image" Target="../media/image22.jpeg"/><Relationship Id="rId34" Type="http://schemas.openxmlformats.org/officeDocument/2006/relationships/image" Target="../media/image3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5.jpe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4.jpe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hyperlink" Target="http://www.freewebs.com/helenhe/images/Photography/selfportrait_piano.jpg" TargetMode="External"/><Relationship Id="rId28" Type="http://schemas.openxmlformats.org/officeDocument/2006/relationships/image" Target="../media/image28.jpeg"/><Relationship Id="rId36" Type="http://schemas.openxmlformats.org/officeDocument/2006/relationships/image" Target="../media/image36.pn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31" Type="http://schemas.openxmlformats.org/officeDocument/2006/relationships/image" Target="../media/image3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7.jpe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image" Target="../media/image9.jpeg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6643CC4-6200-078D-A2CE-AEE416E1E59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28625" y="11430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altLang="LID4096" sz="4000"/>
              <a:t>Artifacts as Instant Messaging Buddies</a:t>
            </a:r>
            <a:br>
              <a:rPr lang="en-US" altLang="LID4096" sz="4000"/>
            </a:br>
            <a:endParaRPr lang="en-CA" altLang="LID4096" sz="1800" b="0" i="1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556048C-9305-F877-FA23-A29A4A24E3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00063" y="3643313"/>
            <a:ext cx="7239000" cy="1143000"/>
          </a:xfrm>
        </p:spPr>
        <p:txBody>
          <a:bodyPr/>
          <a:lstStyle/>
          <a:p>
            <a:pPr marL="0" indent="0" algn="l" eaLnBrk="1" hangingPunct="1"/>
            <a:r>
              <a:rPr lang="en-US" altLang="LID4096" sz="2400" b="1"/>
              <a:t>Saul Greenberg</a:t>
            </a:r>
          </a:p>
          <a:p>
            <a:pPr marL="0" indent="0" algn="l" eaLnBrk="1" hangingPunct="1"/>
            <a:r>
              <a:rPr lang="en-US" altLang="LID4096" sz="2400" b="1"/>
              <a:t>Stephen Voida</a:t>
            </a:r>
          </a:p>
          <a:p>
            <a:pPr marL="0" indent="0" algn="l" eaLnBrk="1" hangingPunct="1"/>
            <a:r>
              <a:rPr lang="en-US" altLang="LID4096" sz="2400" b="1"/>
              <a:t>Nathan Stehr</a:t>
            </a:r>
          </a:p>
          <a:p>
            <a:pPr marL="0" indent="0" algn="l" eaLnBrk="1" hangingPunct="1"/>
            <a:r>
              <a:rPr lang="en-US" altLang="LID4096" sz="2400" b="1"/>
              <a:t>Kimberly Tee </a:t>
            </a:r>
            <a:br>
              <a:rPr lang="en-US" altLang="LID4096" sz="2400" b="1"/>
            </a:br>
            <a:br>
              <a:rPr lang="en-US" altLang="LID4096" sz="2400" b="1"/>
            </a:br>
            <a:r>
              <a:rPr lang="en-US" altLang="LID4096" sz="2400" i="1"/>
              <a:t>University of Calgary</a:t>
            </a:r>
            <a:endParaRPr lang="en-CA" altLang="LID4096" sz="2400" i="1"/>
          </a:p>
        </p:txBody>
      </p:sp>
      <p:pic>
        <p:nvPicPr>
          <p:cNvPr id="4100" name="Picture 5" descr="Figure 2.png">
            <a:extLst>
              <a:ext uri="{FF2B5EF4-FFF2-40B4-BE49-F238E27FC236}">
                <a16:creationId xmlns:a16="http://schemas.microsoft.com/office/drawing/2014/main" id="{F0B91A1D-A544-0FA8-2867-B277365F8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276475"/>
            <a:ext cx="3786188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" descr="C:\Users\Saul\Documents\papers\2010\2010-ArtifactBuddy.HICSS\source\Images\Figure 3.png">
            <a:extLst>
              <a:ext uri="{FF2B5EF4-FFF2-40B4-BE49-F238E27FC236}">
                <a16:creationId xmlns:a16="http://schemas.microsoft.com/office/drawing/2014/main" id="{E14654B6-018D-7921-7B76-B4BCF70E8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071563"/>
            <a:ext cx="2643187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06Mar-Cathedral-66-0000">
            <a:extLst>
              <a:ext uri="{FF2B5EF4-FFF2-40B4-BE49-F238E27FC236}">
                <a16:creationId xmlns:a16="http://schemas.microsoft.com/office/drawing/2014/main" id="{EA18EA64-EADD-F2EF-63A0-9D6AFFF59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4BEBA1F-16A5-F5AC-FD57-33DD8F358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The Message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8148105-E94D-7EC5-FB91-0BA310628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139113" cy="4953000"/>
          </a:xfrm>
        </p:spPr>
        <p:txBody>
          <a:bodyPr/>
          <a:lstStyle/>
          <a:p>
            <a:pPr marL="0" indent="0" eaLnBrk="1" hangingPunct="1"/>
            <a:r>
              <a:rPr lang="en-US" altLang="LID4096"/>
              <a:t>What if artifacts – documents - could be 1</a:t>
            </a:r>
            <a:r>
              <a:rPr lang="en-US" altLang="LID4096" baseline="30000"/>
              <a:t>st</a:t>
            </a:r>
            <a:r>
              <a:rPr lang="en-US" altLang="LID4096"/>
              <a:t> class “buddies” in instant messaging?</a:t>
            </a:r>
          </a:p>
          <a:p>
            <a:pPr marL="0" indent="0" eaLnBrk="1" hangingPunct="1"/>
            <a:endParaRPr lang="en-US" altLang="LID4096"/>
          </a:p>
          <a:p>
            <a:pPr marL="0" indent="0" eaLnBrk="1" hangingPunct="1"/>
            <a:endParaRPr lang="en-US" altLang="LID4096"/>
          </a:p>
          <a:p>
            <a:pPr marL="0" indent="0" eaLnBrk="1" hangingPunct="1"/>
            <a:endParaRPr lang="en-US" altLang="LID4096"/>
          </a:p>
          <a:p>
            <a:pPr marL="0" indent="0" eaLnBrk="1" hangingPunct="1"/>
            <a:r>
              <a:rPr lang="en-US" altLang="LID4096"/>
              <a:t>Artifact Buddy: leverages IM where</a:t>
            </a:r>
          </a:p>
          <a:p>
            <a:pPr lvl="1" eaLnBrk="1" hangingPunct="1"/>
            <a:r>
              <a:rPr lang="en-US" altLang="LID4096"/>
              <a:t>documents equivalent to people</a:t>
            </a:r>
          </a:p>
          <a:p>
            <a:pPr lvl="1" eaLnBrk="1" hangingPunct="1"/>
            <a:r>
              <a:rPr lang="en-US" altLang="LID4096"/>
              <a:t>awareness of both people &amp; document status</a:t>
            </a:r>
          </a:p>
          <a:p>
            <a:pPr lvl="1" eaLnBrk="1" hangingPunct="1"/>
            <a:r>
              <a:rPr lang="en-US" altLang="LID4096"/>
              <a:t>people &amp; documents can converse</a:t>
            </a:r>
          </a:p>
          <a:p>
            <a:pPr lvl="1" eaLnBrk="1" hangingPunct="1"/>
            <a:endParaRPr lang="en-US" altLang="LID4096"/>
          </a:p>
          <a:p>
            <a:pPr lvl="1" eaLnBrk="1" hangingPunct="1">
              <a:buFontTx/>
              <a:buNone/>
            </a:pPr>
            <a:endParaRPr lang="en-US" altLang="LID4096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>
            <a:extLst>
              <a:ext uri="{FF2B5EF4-FFF2-40B4-BE49-F238E27FC236}">
                <a16:creationId xmlns:a16="http://schemas.microsoft.com/office/drawing/2014/main" id="{8E111CE2-EC10-85F4-8B2C-E980291BF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7171" name="Rectangle 10">
            <a:extLst>
              <a:ext uri="{FF2B5EF4-FFF2-40B4-BE49-F238E27FC236}">
                <a16:creationId xmlns:a16="http://schemas.microsoft.com/office/drawing/2014/main" id="{36672385-96A1-21B8-E281-54251FC5C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7172" name="TextBox 8">
            <a:extLst>
              <a:ext uri="{FF2B5EF4-FFF2-40B4-BE49-F238E27FC236}">
                <a16:creationId xmlns:a16="http://schemas.microsoft.com/office/drawing/2014/main" id="{0009A47A-1FE9-AD82-C198-8EA57C072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74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CA" altLang="LID4096" sz="3600" b="1">
                <a:solidFill>
                  <a:srgbClr val="FFC000"/>
                </a:solidFill>
              </a:rPr>
              <a:t>Groupware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>
            <a:extLst>
              <a:ext uri="{FF2B5EF4-FFF2-40B4-BE49-F238E27FC236}">
                <a16:creationId xmlns:a16="http://schemas.microsoft.com/office/drawing/2014/main" id="{77EA5AA4-E7F9-CEC3-062A-B59984A68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8195" name="Rectangle 10">
            <a:extLst>
              <a:ext uri="{FF2B5EF4-FFF2-40B4-BE49-F238E27FC236}">
                <a16:creationId xmlns:a16="http://schemas.microsoft.com/office/drawing/2014/main" id="{3E48BEDA-180E-D402-1971-047EF3C6F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8196" name="TextBox 8">
            <a:extLst>
              <a:ext uri="{FF2B5EF4-FFF2-40B4-BE49-F238E27FC236}">
                <a16:creationId xmlns:a16="http://schemas.microsoft.com/office/drawing/2014/main" id="{BE38371D-A139-D299-958A-973B8BA5F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74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CA" altLang="LID4096" sz="3600" b="1">
                <a:solidFill>
                  <a:srgbClr val="FFC000"/>
                </a:solidFill>
              </a:rPr>
              <a:t>Communication, Work &amp; Play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1446FA91-F8B2-239E-7AA8-57EBE6CD3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9219" name="Rectangle 10">
            <a:extLst>
              <a:ext uri="{FF2B5EF4-FFF2-40B4-BE49-F238E27FC236}">
                <a16:creationId xmlns:a16="http://schemas.microsoft.com/office/drawing/2014/main" id="{CC22007C-C23A-C5F4-E691-97E1B2701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pic>
        <p:nvPicPr>
          <p:cNvPr id="9220" name="Picture 5" descr="nicolai-marquardt">
            <a:extLst>
              <a:ext uri="{FF2B5EF4-FFF2-40B4-BE49-F238E27FC236}">
                <a16:creationId xmlns:a16="http://schemas.microsoft.com/office/drawing/2014/main" id="{608AA1FA-9701-7D14-0069-2AB6AADCA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788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>
            <a:extLst>
              <a:ext uri="{FF2B5EF4-FFF2-40B4-BE49-F238E27FC236}">
                <a16:creationId xmlns:a16="http://schemas.microsoft.com/office/drawing/2014/main" id="{27E0845D-B18C-9B2A-7CB6-BDE06C7DB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0"/>
            <a:ext cx="1236663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7">
            <a:extLst>
              <a:ext uri="{FF2B5EF4-FFF2-40B4-BE49-F238E27FC236}">
                <a16:creationId xmlns:a16="http://schemas.microsoft.com/office/drawing/2014/main" id="{5F7EE03F-939A-605B-8744-5C32FA652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50975"/>
            <a:ext cx="12763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8">
            <a:extLst>
              <a:ext uri="{FF2B5EF4-FFF2-40B4-BE49-F238E27FC236}">
                <a16:creationId xmlns:a16="http://schemas.microsoft.com/office/drawing/2014/main" id="{10A2C684-44E5-C848-A2C8-8B02DAAD6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0"/>
            <a:ext cx="12573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9">
            <a:extLst>
              <a:ext uri="{FF2B5EF4-FFF2-40B4-BE49-F238E27FC236}">
                <a16:creationId xmlns:a16="http://schemas.microsoft.com/office/drawing/2014/main" id="{9B3C9BE6-D63B-C2DD-CAEC-DB83FB08E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9738"/>
            <a:ext cx="12319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0">
            <a:extLst>
              <a:ext uri="{FF2B5EF4-FFF2-40B4-BE49-F238E27FC236}">
                <a16:creationId xmlns:a16="http://schemas.microsoft.com/office/drawing/2014/main" id="{FDA87CEB-7DDA-435C-3B94-3D8DA91DD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1455738"/>
            <a:ext cx="1254125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1">
            <a:extLst>
              <a:ext uri="{FF2B5EF4-FFF2-40B4-BE49-F238E27FC236}">
                <a16:creationId xmlns:a16="http://schemas.microsoft.com/office/drawing/2014/main" id="{060AFD0D-09A8-4679-A517-A2426F9CA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8" y="0"/>
            <a:ext cx="1344612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2">
            <a:extLst>
              <a:ext uri="{FF2B5EF4-FFF2-40B4-BE49-F238E27FC236}">
                <a16:creationId xmlns:a16="http://schemas.microsoft.com/office/drawing/2014/main" id="{3F9E02DF-F3D9-7AAF-662D-08F796BFC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0" y="1731963"/>
            <a:ext cx="1379538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3">
            <a:extLst>
              <a:ext uri="{FF2B5EF4-FFF2-40B4-BE49-F238E27FC236}">
                <a16:creationId xmlns:a16="http://schemas.microsoft.com/office/drawing/2014/main" id="{F508B672-74C3-1147-9720-4AC5DF902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1674813"/>
            <a:ext cx="1127125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4">
            <a:extLst>
              <a:ext uri="{FF2B5EF4-FFF2-40B4-BE49-F238E27FC236}">
                <a16:creationId xmlns:a16="http://schemas.microsoft.com/office/drawing/2014/main" id="{3FF7F4FC-1718-28E6-275A-6A089D946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3114675"/>
            <a:ext cx="130016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5">
            <a:extLst>
              <a:ext uri="{FF2B5EF4-FFF2-40B4-BE49-F238E27FC236}">
                <a16:creationId xmlns:a16="http://schemas.microsoft.com/office/drawing/2014/main" id="{74E81CDF-20AD-AC20-47F4-B08990574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3160713"/>
            <a:ext cx="1247775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6">
            <a:extLst>
              <a:ext uri="{FF2B5EF4-FFF2-40B4-BE49-F238E27FC236}">
                <a16:creationId xmlns:a16="http://schemas.microsoft.com/office/drawing/2014/main" id="{3F76E0D1-3042-B379-C272-D20B09338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0"/>
            <a:ext cx="1366837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17">
            <a:extLst>
              <a:ext uri="{FF2B5EF4-FFF2-40B4-BE49-F238E27FC236}">
                <a16:creationId xmlns:a16="http://schemas.microsoft.com/office/drawing/2014/main" id="{E0EB7B56-4DA8-3F92-4E73-325E0EECF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0"/>
            <a:ext cx="1103312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8">
            <a:extLst>
              <a:ext uri="{FF2B5EF4-FFF2-40B4-BE49-F238E27FC236}">
                <a16:creationId xmlns:a16="http://schemas.microsoft.com/office/drawing/2014/main" id="{F3588369-3393-F067-8372-DB6C628D4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3" y="4918075"/>
            <a:ext cx="1285875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19">
            <a:extLst>
              <a:ext uri="{FF2B5EF4-FFF2-40B4-BE49-F238E27FC236}">
                <a16:creationId xmlns:a16="http://schemas.microsoft.com/office/drawing/2014/main" id="{BE6FA14E-E693-9B41-9E60-0ACFE42D1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7825"/>
            <a:ext cx="14001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22">
            <a:extLst>
              <a:ext uri="{FF2B5EF4-FFF2-40B4-BE49-F238E27FC236}">
                <a16:creationId xmlns:a16="http://schemas.microsoft.com/office/drawing/2014/main" id="{CD5342D3-4626-9F8B-C93E-FD95EFB14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0"/>
            <a:ext cx="1068387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3">
            <a:extLst>
              <a:ext uri="{FF2B5EF4-FFF2-40B4-BE49-F238E27FC236}">
                <a16:creationId xmlns:a16="http://schemas.microsoft.com/office/drawing/2014/main" id="{7F6201EA-F902-10D0-D636-04EB4E2DB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5049838"/>
            <a:ext cx="1322387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Picture 26">
            <a:extLst>
              <a:ext uri="{FF2B5EF4-FFF2-40B4-BE49-F238E27FC236}">
                <a16:creationId xmlns:a16="http://schemas.microsoft.com/office/drawing/2014/main" id="{04013561-6987-AA2D-FCF5-20A19E80E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1603375"/>
            <a:ext cx="1365250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Picture 25" descr="Ed - Ilab Fun Picture">
            <a:extLst>
              <a:ext uri="{FF2B5EF4-FFF2-40B4-BE49-F238E27FC236}">
                <a16:creationId xmlns:a16="http://schemas.microsoft.com/office/drawing/2014/main" id="{887CE2EE-2B95-87C6-44F5-A1CC89B6E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825" y="3549650"/>
            <a:ext cx="3940175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Picture 27">
            <a:extLst>
              <a:ext uri="{FF2B5EF4-FFF2-40B4-BE49-F238E27FC236}">
                <a16:creationId xmlns:a16="http://schemas.microsoft.com/office/drawing/2014/main" id="{7B1D1767-AA7A-7E90-12DF-20C9D5FD4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17900"/>
            <a:ext cx="1246188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Picture 29" descr="selfportrait_piano_small">
            <a:hlinkClick r:id="rId23"/>
            <a:extLst>
              <a:ext uri="{FF2B5EF4-FFF2-40B4-BE49-F238E27FC236}">
                <a16:creationId xmlns:a16="http://schemas.microsoft.com/office/drawing/2014/main" id="{B23852A6-7E0D-3A04-3214-938F39FE1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1616075"/>
            <a:ext cx="102870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1" name="Picture 31" descr="tauyeung">
            <a:extLst>
              <a:ext uri="{FF2B5EF4-FFF2-40B4-BE49-F238E27FC236}">
                <a16:creationId xmlns:a16="http://schemas.microsoft.com/office/drawing/2014/main" id="{F6A58A4A-F3DD-358D-91B9-6A252F87E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200" y="3500438"/>
            <a:ext cx="1243013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2" name="Picture 33" descr="Jeroen">
            <a:extLst>
              <a:ext uri="{FF2B5EF4-FFF2-40B4-BE49-F238E27FC236}">
                <a16:creationId xmlns:a16="http://schemas.microsoft.com/office/drawing/2014/main" id="{593593B9-B439-35D6-72D5-5AA6CB4F1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5638800"/>
            <a:ext cx="107791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3" name="Picture 35" descr="eric2">
            <a:extLst>
              <a:ext uri="{FF2B5EF4-FFF2-40B4-BE49-F238E27FC236}">
                <a16:creationId xmlns:a16="http://schemas.microsoft.com/office/drawing/2014/main" id="{4867CCD8-9C61-7DFA-D57B-94A2E5429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8" y="4973638"/>
            <a:ext cx="12065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4" name="Picture 37" descr="Jeremy P. Birnholtz">
            <a:extLst>
              <a:ext uri="{FF2B5EF4-FFF2-40B4-BE49-F238E27FC236}">
                <a16:creationId xmlns:a16="http://schemas.microsoft.com/office/drawing/2014/main" id="{260DC410-9C21-897C-D037-FB8F90AD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8" y="5629275"/>
            <a:ext cx="1192212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CC45A0E-1FC7-F218-4F60-1BF724A4B984}"/>
              </a:ext>
            </a:extLst>
          </p:cNvPr>
          <p:cNvSpPr txBox="1"/>
          <p:nvPr/>
        </p:nvSpPr>
        <p:spPr>
          <a:xfrm>
            <a:off x="0" y="2357438"/>
            <a:ext cx="9144000" cy="1150937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CA" sz="40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Interpersonal Awareness</a:t>
            </a:r>
          </a:p>
          <a:p>
            <a:pPr algn="ctr">
              <a:buFontTx/>
              <a:buNone/>
              <a:defRPr/>
            </a:pPr>
            <a:r>
              <a:rPr lang="en-CA" b="1" i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up to the moment knowledge of group members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6">
            <a:extLst>
              <a:ext uri="{FF2B5EF4-FFF2-40B4-BE49-F238E27FC236}">
                <a16:creationId xmlns:a16="http://schemas.microsoft.com/office/drawing/2014/main" id="{18BD72FF-0849-F351-462D-FE298B330B20}"/>
              </a:ext>
            </a:extLst>
          </p:cNvPr>
          <p:cNvGrpSpPr>
            <a:grpSpLocks/>
          </p:cNvGrpSpPr>
          <p:nvPr/>
        </p:nvGrpSpPr>
        <p:grpSpPr bwMode="auto">
          <a:xfrm>
            <a:off x="928688" y="214313"/>
            <a:ext cx="7769225" cy="6643687"/>
            <a:chOff x="928662" y="214290"/>
            <a:chExt cx="7769522" cy="6643710"/>
          </a:xfrm>
        </p:grpSpPr>
        <p:pic>
          <p:nvPicPr>
            <p:cNvPr id="15" name="Picture 10">
              <a:extLst>
                <a:ext uri="{FF2B5EF4-FFF2-40B4-BE49-F238E27FC236}">
                  <a16:creationId xmlns:a16="http://schemas.microsoft.com/office/drawing/2014/main" id="{0FB6E18F-67C1-4845-8F9B-A8FB8C320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01163" y="2428860"/>
              <a:ext cx="1058902" cy="136684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3491" name="Picture 3">
              <a:extLst>
                <a:ext uri="{FF2B5EF4-FFF2-40B4-BE49-F238E27FC236}">
                  <a16:creationId xmlns:a16="http://schemas.microsoft.com/office/drawing/2014/main" id="{1FC74AFC-7B34-516B-7FDB-9AFF57F710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00265" y="3714739"/>
              <a:ext cx="1143044" cy="127000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Picture 3">
              <a:extLst>
                <a:ext uri="{FF2B5EF4-FFF2-40B4-BE49-F238E27FC236}">
                  <a16:creationId xmlns:a16="http://schemas.microsoft.com/office/drawing/2014/main" id="{92CC1CD1-C2E8-638B-02FC-A8747628C1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500184" y="4214804"/>
              <a:ext cx="1285924" cy="142875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247" name="Picture 6">
              <a:extLst>
                <a:ext uri="{FF2B5EF4-FFF2-40B4-BE49-F238E27FC236}">
                  <a16:creationId xmlns:a16="http://schemas.microsoft.com/office/drawing/2014/main" id="{D879F5BA-2999-D190-9998-D833EE19AB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330" y="214290"/>
              <a:ext cx="1625854" cy="1357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0" name="Picture 2">
              <a:extLst>
                <a:ext uri="{FF2B5EF4-FFF2-40B4-BE49-F238E27FC236}">
                  <a16:creationId xmlns:a16="http://schemas.microsoft.com/office/drawing/2014/main" id="{2C1F65FF-2175-8C29-CF17-CC879234C4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l="9000" r="12999"/>
            <a:stretch>
              <a:fillRect/>
            </a:stretch>
          </p:blipFill>
          <p:spPr bwMode="auto">
            <a:xfrm>
              <a:off x="3714831" y="571478"/>
              <a:ext cx="1857446" cy="238125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3492" name="Picture 4">
              <a:extLst>
                <a:ext uri="{FF2B5EF4-FFF2-40B4-BE49-F238E27FC236}">
                  <a16:creationId xmlns:a16="http://schemas.microsoft.com/office/drawing/2014/main" id="{DBA6463E-02B2-6472-5434-207449545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215239" y="4643430"/>
              <a:ext cx="2419442" cy="180975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3493" name="Picture 5">
              <a:extLst>
                <a:ext uri="{FF2B5EF4-FFF2-40B4-BE49-F238E27FC236}">
                  <a16:creationId xmlns:a16="http://schemas.microsoft.com/office/drawing/2014/main" id="{2D2B0286-E804-B86F-637D-346CBBE75A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357793" y="1095355"/>
              <a:ext cx="2152732" cy="239078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251" name="Picture 6">
              <a:extLst>
                <a:ext uri="{FF2B5EF4-FFF2-40B4-BE49-F238E27FC236}">
                  <a16:creationId xmlns:a16="http://schemas.microsoft.com/office/drawing/2014/main" id="{5A67A2FC-7D32-2D3C-99DD-382CEB36D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578" y="571480"/>
              <a:ext cx="1625854" cy="1357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5" name="Picture 7">
              <a:extLst>
                <a:ext uri="{FF2B5EF4-FFF2-40B4-BE49-F238E27FC236}">
                  <a16:creationId xmlns:a16="http://schemas.microsoft.com/office/drawing/2014/main" id="{7A21161C-E784-261A-FD38-FC2F1B7E84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714831" y="4786306"/>
              <a:ext cx="1673289" cy="171450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3496" name="Picture 8">
              <a:extLst>
                <a:ext uri="{FF2B5EF4-FFF2-40B4-BE49-F238E27FC236}">
                  <a16:creationId xmlns:a16="http://schemas.microsoft.com/office/drawing/2014/main" id="{352E9176-4625-1678-97A8-DBFAD609BC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928662" y="285727"/>
              <a:ext cx="1481194" cy="19335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3497" name="Picture 9">
              <a:extLst>
                <a:ext uri="{FF2B5EF4-FFF2-40B4-BE49-F238E27FC236}">
                  <a16:creationId xmlns:a16="http://schemas.microsoft.com/office/drawing/2014/main" id="{320E4672-89A2-69F4-A0EE-8FF8112BB8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214423" y="857229"/>
              <a:ext cx="1828870" cy="235268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8C50F6FB-C7DB-4AEC-0EF3-ADCB970269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0102" y="4643430"/>
              <a:ext cx="1428805" cy="158750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CB337B49-9A5B-64C6-3BA8-F7AC39800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15402" y="2571735"/>
              <a:ext cx="1201783" cy="155099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3498" name="Picture 10">
              <a:extLst>
                <a:ext uri="{FF2B5EF4-FFF2-40B4-BE49-F238E27FC236}">
                  <a16:creationId xmlns:a16="http://schemas.microsoft.com/office/drawing/2014/main" id="{1C9B0946-BFE7-E246-128F-EA1CF31383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929641" y="2786049"/>
              <a:ext cx="1335138" cy="172403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725DDFB0-84E6-1046-A6DA-2E2E68D0A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858037" y="5048244"/>
              <a:ext cx="2419442" cy="180975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572E0C2-B653-7667-32E3-B9C0F96E5561}"/>
              </a:ext>
            </a:extLst>
          </p:cNvPr>
          <p:cNvSpPr txBox="1"/>
          <p:nvPr/>
        </p:nvSpPr>
        <p:spPr>
          <a:xfrm>
            <a:off x="0" y="2357438"/>
            <a:ext cx="9144000" cy="1889125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CA" sz="4000" b="1" dirty="0" err="1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Artifact</a:t>
            </a:r>
            <a:r>
              <a:rPr lang="en-CA" sz="40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 Awareness</a:t>
            </a:r>
          </a:p>
          <a:p>
            <a:pPr algn="ctr">
              <a:buFontTx/>
              <a:buNone/>
              <a:defRPr/>
            </a:pPr>
            <a:r>
              <a:rPr lang="en-CA" b="1" i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up to the moment knowledge of group </a:t>
            </a:r>
            <a:r>
              <a:rPr lang="en-CA" b="1" i="1" dirty="0" err="1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artifacts</a:t>
            </a:r>
            <a:endParaRPr lang="en-CA" b="1" i="1" dirty="0">
              <a:solidFill>
                <a:srgbClr val="FFC000"/>
              </a:solidFill>
              <a:effectLst>
                <a:outerShdw blurRad="292100" dist="101600" dir="5400000" algn="t" rotWithShape="0">
                  <a:prstClr val="black"/>
                </a:outerShdw>
              </a:effectLst>
            </a:endParaRPr>
          </a:p>
          <a:p>
            <a:pPr algn="ctr">
              <a:buFontTx/>
              <a:buNone/>
              <a:defRPr/>
            </a:pPr>
            <a:endParaRPr lang="en-CA" sz="4000" b="1" dirty="0">
              <a:solidFill>
                <a:srgbClr val="FFC000"/>
              </a:solidFill>
              <a:effectLst>
                <a:outerShdw blurRad="292100" dist="101600" dir="5400000" algn="t" rotWithShape="0">
                  <a:prstClr val="black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7554520A-D165-4314-DF58-71049EB6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Artifact Awareness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C713FF37-98A2-ED45-1467-C3C393B19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None/>
            </a:pPr>
            <a:r>
              <a:rPr lang="en-CA" altLang="LID4096"/>
              <a:t>&gt;½  of all casual interactions involves</a:t>
            </a:r>
            <a:br>
              <a:rPr lang="en-CA" altLang="LID4096"/>
            </a:br>
            <a:r>
              <a:rPr lang="en-CA" altLang="LID4096"/>
              <a:t>document sharing </a:t>
            </a:r>
            <a:r>
              <a:rPr lang="en-CA" altLang="LID4096" sz="1400"/>
              <a:t>[Whittaker et. al.]</a:t>
            </a:r>
          </a:p>
          <a:p>
            <a:pPr lvl="1"/>
            <a:endParaRPr lang="en-CA" altLang="LID4096" sz="1400"/>
          </a:p>
          <a:p>
            <a:pPr lvl="1">
              <a:buFontTx/>
              <a:buNone/>
            </a:pPr>
            <a:endParaRPr lang="en-CA" altLang="LID4096"/>
          </a:p>
          <a:p>
            <a:pPr lvl="1">
              <a:buFontTx/>
              <a:buNone/>
            </a:pPr>
            <a:endParaRPr lang="en-CA" altLang="LID4096" b="1"/>
          </a:p>
          <a:p>
            <a:pPr lvl="1">
              <a:buFontTx/>
              <a:buNone/>
            </a:pPr>
            <a:r>
              <a:rPr lang="en-CA" altLang="LID4096" b="1"/>
              <a:t>Artifact awareness</a:t>
            </a:r>
            <a:r>
              <a:rPr lang="en-CA" altLang="LID4096"/>
              <a:t>: Why? </a:t>
            </a:r>
            <a:r>
              <a:rPr lang="en-CA" altLang="LID4096" sz="1400"/>
              <a:t>[Tee et. al]</a:t>
            </a:r>
          </a:p>
          <a:p>
            <a:pPr lvl="1"/>
            <a:r>
              <a:rPr lang="en-CA" altLang="LID4096"/>
              <a:t>coordinating joint activities</a:t>
            </a:r>
          </a:p>
          <a:p>
            <a:pPr lvl="1"/>
            <a:r>
              <a:rPr lang="en-CA" altLang="LID4096"/>
              <a:t>monitoring progress</a:t>
            </a:r>
          </a:p>
          <a:p>
            <a:pPr lvl="1"/>
            <a:r>
              <a:rPr lang="en-CA" altLang="LID4096"/>
              <a:t>determining availability</a:t>
            </a:r>
          </a:p>
          <a:p>
            <a:pPr lvl="1"/>
            <a:r>
              <a:rPr lang="en-CA" altLang="LID4096"/>
              <a:t>creating opportunities</a:t>
            </a:r>
          </a:p>
          <a:p>
            <a:pPr lvl="1"/>
            <a:r>
              <a:rPr lang="en-CA" altLang="LID4096"/>
              <a:t>triggering interests</a:t>
            </a:r>
          </a:p>
        </p:txBody>
      </p:sp>
      <p:grpSp>
        <p:nvGrpSpPr>
          <p:cNvPr id="11268" name="Group 8">
            <a:extLst>
              <a:ext uri="{FF2B5EF4-FFF2-40B4-BE49-F238E27FC236}">
                <a16:creationId xmlns:a16="http://schemas.microsoft.com/office/drawing/2014/main" id="{4DC52C30-F8A4-EC7D-6544-173D29AA5E9B}"/>
              </a:ext>
            </a:extLst>
          </p:cNvPr>
          <p:cNvGrpSpPr>
            <a:grpSpLocks/>
          </p:cNvGrpSpPr>
          <p:nvPr/>
        </p:nvGrpSpPr>
        <p:grpSpPr bwMode="auto">
          <a:xfrm>
            <a:off x="6500813" y="3571875"/>
            <a:ext cx="2286000" cy="3000375"/>
            <a:chOff x="6215074" y="3571876"/>
            <a:chExt cx="2659782" cy="3286124"/>
          </a:xfrm>
        </p:grpSpPr>
        <p:pic>
          <p:nvPicPr>
            <p:cNvPr id="8" name="Picture 10">
              <a:extLst>
                <a:ext uri="{FF2B5EF4-FFF2-40B4-BE49-F238E27FC236}">
                  <a16:creationId xmlns:a16="http://schemas.microsoft.com/office/drawing/2014/main" id="{8AD67765-30BC-04A4-D11E-90AD064559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14339" y="3571876"/>
              <a:ext cx="1660517" cy="214380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0758430D-C957-4BF0-4FB4-202A26D45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785818" y="4015242"/>
              <a:ext cx="1765800" cy="227072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D7F06D22-2ADA-AF4A-978C-6FFFA1985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15074" y="4467302"/>
              <a:ext cx="2151837" cy="239069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1269" name="Freeform 11">
            <a:extLst>
              <a:ext uri="{FF2B5EF4-FFF2-40B4-BE49-F238E27FC236}">
                <a16:creationId xmlns:a16="http://schemas.microsoft.com/office/drawing/2014/main" id="{A41E8117-C0A9-524A-B69F-F4AC3C52BC67}"/>
              </a:ext>
            </a:extLst>
          </p:cNvPr>
          <p:cNvSpPr>
            <a:spLocks/>
          </p:cNvSpPr>
          <p:nvPr/>
        </p:nvSpPr>
        <p:spPr bwMode="auto">
          <a:xfrm>
            <a:off x="4189413" y="3051175"/>
            <a:ext cx="28575" cy="11113"/>
          </a:xfrm>
          <a:custGeom>
            <a:avLst/>
            <a:gdLst>
              <a:gd name="T0" fmla="*/ 2147483647 w 33"/>
              <a:gd name="T1" fmla="*/ 2147483647 h 11"/>
              <a:gd name="T2" fmla="*/ 2147483647 w 33"/>
              <a:gd name="T3" fmla="*/ 0 h 11"/>
              <a:gd name="T4" fmla="*/ 0 w 33"/>
              <a:gd name="T5" fmla="*/ 2147483647 h 11"/>
              <a:gd name="T6" fmla="*/ 2147483647 w 33"/>
              <a:gd name="T7" fmla="*/ 2147483647 h 11"/>
              <a:gd name="T8" fmla="*/ 2147483647 w 33"/>
              <a:gd name="T9" fmla="*/ 2147483647 h 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11"/>
              <a:gd name="T17" fmla="*/ 33 w 33"/>
              <a:gd name="T18" fmla="*/ 11 h 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11">
                <a:moveTo>
                  <a:pt x="33" y="7"/>
                </a:moveTo>
                <a:lnTo>
                  <a:pt x="1" y="0"/>
                </a:lnTo>
                <a:lnTo>
                  <a:pt x="0" y="3"/>
                </a:lnTo>
                <a:lnTo>
                  <a:pt x="22" y="11"/>
                </a:lnTo>
                <a:lnTo>
                  <a:pt x="33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8">
            <a:extLst>
              <a:ext uri="{FF2B5EF4-FFF2-40B4-BE49-F238E27FC236}">
                <a16:creationId xmlns:a16="http://schemas.microsoft.com/office/drawing/2014/main" id="{174AD4EE-E95E-0503-C9A0-B09EFB2D96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308" name="Rectangle 8">
              <a:extLst>
                <a:ext uri="{FF2B5EF4-FFF2-40B4-BE49-F238E27FC236}">
                  <a16:creationId xmlns:a16="http://schemas.microsoft.com/office/drawing/2014/main" id="{EFB7FEDC-0A38-3D5B-6FF6-3AA7C2E90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en-CA" altLang="LID4096"/>
            </a:p>
          </p:txBody>
        </p:sp>
        <p:sp>
          <p:nvSpPr>
            <p:cNvPr id="12309" name="Rectangle 10">
              <a:extLst>
                <a:ext uri="{FF2B5EF4-FFF2-40B4-BE49-F238E27FC236}">
                  <a16:creationId xmlns:a16="http://schemas.microsoft.com/office/drawing/2014/main" id="{F3D24749-9FCD-06F5-D201-A8539B285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en-CA" altLang="LID4096"/>
            </a:p>
          </p:txBody>
        </p:sp>
        <p:pic>
          <p:nvPicPr>
            <p:cNvPr id="12310" name="Picture 5" descr="nicolai-marquardt">
              <a:extLst>
                <a:ext uri="{FF2B5EF4-FFF2-40B4-BE49-F238E27FC236}">
                  <a16:creationId xmlns:a16="http://schemas.microsoft.com/office/drawing/2014/main" id="{6FE5A35D-857F-FD83-840F-471415F4B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20788" cy="165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1" name="Picture 6">
              <a:extLst>
                <a:ext uri="{FF2B5EF4-FFF2-40B4-BE49-F238E27FC236}">
                  <a16:creationId xmlns:a16="http://schemas.microsoft.com/office/drawing/2014/main" id="{2BF978D7-CCA1-DCAB-2A5E-812AEF741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325" y="0"/>
              <a:ext cx="1236663" cy="134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2" name="Picture 7">
              <a:extLst>
                <a:ext uri="{FF2B5EF4-FFF2-40B4-BE49-F238E27FC236}">
                  <a16:creationId xmlns:a16="http://schemas.microsoft.com/office/drawing/2014/main" id="{FCFBAFA6-79D0-CD5D-CB9E-7B6E5F8741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1450975"/>
              <a:ext cx="1276350" cy="16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3" name="Picture 8">
              <a:extLst>
                <a:ext uri="{FF2B5EF4-FFF2-40B4-BE49-F238E27FC236}">
                  <a16:creationId xmlns:a16="http://schemas.microsoft.com/office/drawing/2014/main" id="{3853B7C8-448D-DA48-01C3-40207BAB2C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6525" y="0"/>
              <a:ext cx="1257300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4" name="Picture 9">
              <a:extLst>
                <a:ext uri="{FF2B5EF4-FFF2-40B4-BE49-F238E27FC236}">
                  <a16:creationId xmlns:a16="http://schemas.microsoft.com/office/drawing/2014/main" id="{9F7E78F6-37C2-FDA5-2E61-B7B35A3D39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contrast="-42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09738"/>
              <a:ext cx="1231900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5" name="Picture 10">
              <a:extLst>
                <a:ext uri="{FF2B5EF4-FFF2-40B4-BE49-F238E27FC236}">
                  <a16:creationId xmlns:a16="http://schemas.microsoft.com/office/drawing/2014/main" id="{791B29BE-FE5C-F09E-0466-6A348E71C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2875" y="1455738"/>
              <a:ext cx="1254125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6" name="Picture 11">
              <a:extLst>
                <a:ext uri="{FF2B5EF4-FFF2-40B4-BE49-F238E27FC236}">
                  <a16:creationId xmlns:a16="http://schemas.microsoft.com/office/drawing/2014/main" id="{1D7BA673-34CE-E183-1B74-8A4D9B66B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1138" y="0"/>
              <a:ext cx="1344612" cy="155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7" name="Picture 12">
              <a:extLst>
                <a:ext uri="{FF2B5EF4-FFF2-40B4-BE49-F238E27FC236}">
                  <a16:creationId xmlns:a16="http://schemas.microsoft.com/office/drawing/2014/main" id="{1B0FEF21-8094-D1F3-7EE5-2D4C626731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6550" y="1731963"/>
              <a:ext cx="1379538" cy="173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8" name="Picture 13">
              <a:extLst>
                <a:ext uri="{FF2B5EF4-FFF2-40B4-BE49-F238E27FC236}">
                  <a16:creationId xmlns:a16="http://schemas.microsoft.com/office/drawing/2014/main" id="{C3DB2D2C-C827-A780-6B25-FFA782943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2288" y="1674813"/>
              <a:ext cx="1127125" cy="1768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9" name="Picture 14">
              <a:extLst>
                <a:ext uri="{FF2B5EF4-FFF2-40B4-BE49-F238E27FC236}">
                  <a16:creationId xmlns:a16="http://schemas.microsoft.com/office/drawing/2014/main" id="{4B3230C2-E1A9-2AB4-D810-20EBE21E8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800" y="3114675"/>
              <a:ext cx="1300163" cy="189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0" name="Picture 15">
              <a:extLst>
                <a:ext uri="{FF2B5EF4-FFF2-40B4-BE49-F238E27FC236}">
                  <a16:creationId xmlns:a16="http://schemas.microsoft.com/office/drawing/2014/main" id="{E503D076-3873-A759-6BFD-C4989D9B27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8750" y="3160713"/>
              <a:ext cx="1247775" cy="167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1" name="Picture 16">
              <a:extLst>
                <a:ext uri="{FF2B5EF4-FFF2-40B4-BE49-F238E27FC236}">
                  <a16:creationId xmlns:a16="http://schemas.microsoft.com/office/drawing/2014/main" id="{96561844-9B15-3B5B-2499-D166F5192D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9888" y="0"/>
              <a:ext cx="1366837" cy="1662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2" name="Picture 17">
              <a:extLst>
                <a:ext uri="{FF2B5EF4-FFF2-40B4-BE49-F238E27FC236}">
                  <a16:creationId xmlns:a16="http://schemas.microsoft.com/office/drawing/2014/main" id="{4F634DD9-4635-3C64-F001-F1D250F802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0688" y="0"/>
              <a:ext cx="1103312" cy="156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3" name="Picture 18">
              <a:extLst>
                <a:ext uri="{FF2B5EF4-FFF2-40B4-BE49-F238E27FC236}">
                  <a16:creationId xmlns:a16="http://schemas.microsoft.com/office/drawing/2014/main" id="{5008B027-B950-82A1-E5FB-2F9341A808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5413" y="4918075"/>
              <a:ext cx="1285875" cy="154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4" name="Picture 19">
              <a:extLst>
                <a:ext uri="{FF2B5EF4-FFF2-40B4-BE49-F238E27FC236}">
                  <a16:creationId xmlns:a16="http://schemas.microsoft.com/office/drawing/2014/main" id="{7355A63F-42BA-3D02-F097-37D775F7A6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457825"/>
              <a:ext cx="1400175" cy="1400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5" name="Picture 22">
              <a:extLst>
                <a:ext uri="{FF2B5EF4-FFF2-40B4-BE49-F238E27FC236}">
                  <a16:creationId xmlns:a16="http://schemas.microsoft.com/office/drawing/2014/main" id="{CEC00245-DE78-7887-A4A4-5F6CFAB5D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7688" y="0"/>
              <a:ext cx="1068387" cy="1620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6" name="Picture 23">
              <a:extLst>
                <a:ext uri="{FF2B5EF4-FFF2-40B4-BE49-F238E27FC236}">
                  <a16:creationId xmlns:a16="http://schemas.microsoft.com/office/drawing/2014/main" id="{C53B1819-B7D4-24B5-A2F8-C0E2B8F10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3338" y="5049838"/>
              <a:ext cx="1322387" cy="1808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7" name="Picture 26">
              <a:extLst>
                <a:ext uri="{FF2B5EF4-FFF2-40B4-BE49-F238E27FC236}">
                  <a16:creationId xmlns:a16="http://schemas.microsoft.com/office/drawing/2014/main" id="{59291F05-E206-9530-EE3E-416DB5CD0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8750" y="1603375"/>
              <a:ext cx="1365250" cy="183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8" name="Picture 25" descr="Ed - Ilab Fun Picture">
              <a:extLst>
                <a:ext uri="{FF2B5EF4-FFF2-40B4-BE49-F238E27FC236}">
                  <a16:creationId xmlns:a16="http://schemas.microsoft.com/office/drawing/2014/main" id="{6449EAD3-A23E-F077-1327-62CB18838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825" y="3549650"/>
              <a:ext cx="3940175" cy="276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9" name="Picture 27">
              <a:extLst>
                <a:ext uri="{FF2B5EF4-FFF2-40B4-BE49-F238E27FC236}">
                  <a16:creationId xmlns:a16="http://schemas.microsoft.com/office/drawing/2014/main" id="{F75B11B6-0CDD-CFDE-0226-03AF0DA05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17900"/>
              <a:ext cx="1246188" cy="181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0" name="Picture 29" descr="selfportrait_piano_small">
              <a:hlinkClick r:id="rId23"/>
              <a:extLst>
                <a:ext uri="{FF2B5EF4-FFF2-40B4-BE49-F238E27FC236}">
                  <a16:creationId xmlns:a16="http://schemas.microsoft.com/office/drawing/2014/main" id="{939EABFB-54ED-3AC5-8795-A81D7504A5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300" y="1616075"/>
              <a:ext cx="1028700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1" name="Picture 31" descr="tauyeung">
              <a:extLst>
                <a:ext uri="{FF2B5EF4-FFF2-40B4-BE49-F238E27FC236}">
                  <a16:creationId xmlns:a16="http://schemas.microsoft.com/office/drawing/2014/main" id="{D88C7AB1-469B-36C1-80E9-C2C297D93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3200" y="3500438"/>
              <a:ext cx="1243013" cy="1404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2" name="Picture 33" descr="Jeroen">
              <a:extLst>
                <a:ext uri="{FF2B5EF4-FFF2-40B4-BE49-F238E27FC236}">
                  <a16:creationId xmlns:a16="http://schemas.microsoft.com/office/drawing/2014/main" id="{4C5D9151-AF11-2DCC-E264-A500004E89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6088" y="5638800"/>
              <a:ext cx="1077912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3" name="Picture 35" descr="eric2">
              <a:extLst>
                <a:ext uri="{FF2B5EF4-FFF2-40B4-BE49-F238E27FC236}">
                  <a16:creationId xmlns:a16="http://schemas.microsoft.com/office/drawing/2014/main" id="{1C3B3FA9-4A8B-3605-A0B8-6DF609D2C2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1138" y="4973638"/>
              <a:ext cx="1206500" cy="167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4" name="Picture 37" descr="Jeremy P. Birnholtz">
              <a:extLst>
                <a:ext uri="{FF2B5EF4-FFF2-40B4-BE49-F238E27FC236}">
                  <a16:creationId xmlns:a16="http://schemas.microsoft.com/office/drawing/2014/main" id="{796A0CD5-D245-2051-AABF-29F5E7F82C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lum contrast="-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1488" y="5629275"/>
              <a:ext cx="1192212" cy="1228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291" name="Group 45">
            <a:extLst>
              <a:ext uri="{FF2B5EF4-FFF2-40B4-BE49-F238E27FC236}">
                <a16:creationId xmlns:a16="http://schemas.microsoft.com/office/drawing/2014/main" id="{A4A17FFE-90FF-CFDB-7965-42C17EE683F3}"/>
              </a:ext>
            </a:extLst>
          </p:cNvPr>
          <p:cNvGrpSpPr>
            <a:grpSpLocks/>
          </p:cNvGrpSpPr>
          <p:nvPr/>
        </p:nvGrpSpPr>
        <p:grpSpPr bwMode="auto">
          <a:xfrm>
            <a:off x="928688" y="214313"/>
            <a:ext cx="7769225" cy="6643687"/>
            <a:chOff x="928662" y="214290"/>
            <a:chExt cx="7769522" cy="6643710"/>
          </a:xfrm>
        </p:grpSpPr>
        <p:pic>
          <p:nvPicPr>
            <p:cNvPr id="47" name="Picture 10">
              <a:extLst>
                <a:ext uri="{FF2B5EF4-FFF2-40B4-BE49-F238E27FC236}">
                  <a16:creationId xmlns:a16="http://schemas.microsoft.com/office/drawing/2014/main" id="{A9926382-24E1-9682-56DF-6985CB590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lum contrast="-30000"/>
            </a:blip>
            <a:srcRect/>
            <a:stretch>
              <a:fillRect/>
            </a:stretch>
          </p:blipFill>
          <p:spPr bwMode="auto">
            <a:xfrm>
              <a:off x="7501163" y="2428860"/>
              <a:ext cx="1058902" cy="136684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8" name="Picture 3">
              <a:extLst>
                <a:ext uri="{FF2B5EF4-FFF2-40B4-BE49-F238E27FC236}">
                  <a16:creationId xmlns:a16="http://schemas.microsoft.com/office/drawing/2014/main" id="{4747D8BE-6EB6-08A1-533A-7855BB7DE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lum contrast="-30000"/>
            </a:blip>
            <a:srcRect/>
            <a:stretch>
              <a:fillRect/>
            </a:stretch>
          </p:blipFill>
          <p:spPr bwMode="auto">
            <a:xfrm>
              <a:off x="2000265" y="3714739"/>
              <a:ext cx="1143044" cy="127000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9" name="Picture 3">
              <a:extLst>
                <a:ext uri="{FF2B5EF4-FFF2-40B4-BE49-F238E27FC236}">
                  <a16:creationId xmlns:a16="http://schemas.microsoft.com/office/drawing/2014/main" id="{040A81D5-7914-423B-1CB0-80C3545E7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lum contrast="-30000"/>
            </a:blip>
            <a:srcRect/>
            <a:stretch>
              <a:fillRect/>
            </a:stretch>
          </p:blipFill>
          <p:spPr bwMode="auto">
            <a:xfrm>
              <a:off x="1500184" y="4214804"/>
              <a:ext cx="1285924" cy="142875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296" name="Picture 6">
              <a:extLst>
                <a:ext uri="{FF2B5EF4-FFF2-40B4-BE49-F238E27FC236}">
                  <a16:creationId xmlns:a16="http://schemas.microsoft.com/office/drawing/2014/main" id="{7A02AD4D-DF84-9233-3330-1B9E1F7E6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lum contrast="-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330" y="214290"/>
              <a:ext cx="1625854" cy="1357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2">
              <a:extLst>
                <a:ext uri="{FF2B5EF4-FFF2-40B4-BE49-F238E27FC236}">
                  <a16:creationId xmlns:a16="http://schemas.microsoft.com/office/drawing/2014/main" id="{C8808F5F-7AB7-92CF-FC9F-064D004CE1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lum contrast="-30000"/>
            </a:blip>
            <a:srcRect l="9000" r="12999"/>
            <a:stretch>
              <a:fillRect/>
            </a:stretch>
          </p:blipFill>
          <p:spPr bwMode="auto">
            <a:xfrm>
              <a:off x="3714831" y="571478"/>
              <a:ext cx="1857446" cy="238125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2" name="Picture 4">
              <a:extLst>
                <a:ext uri="{FF2B5EF4-FFF2-40B4-BE49-F238E27FC236}">
                  <a16:creationId xmlns:a16="http://schemas.microsoft.com/office/drawing/2014/main" id="{759AF00E-3A91-3AC9-6381-92A8142CED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lum contrast="-30000"/>
            </a:blip>
            <a:srcRect/>
            <a:stretch>
              <a:fillRect/>
            </a:stretch>
          </p:blipFill>
          <p:spPr bwMode="auto">
            <a:xfrm>
              <a:off x="6215239" y="4643430"/>
              <a:ext cx="2419442" cy="180975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3" name="Picture 5">
              <a:extLst>
                <a:ext uri="{FF2B5EF4-FFF2-40B4-BE49-F238E27FC236}">
                  <a16:creationId xmlns:a16="http://schemas.microsoft.com/office/drawing/2014/main" id="{B0853037-6B8D-58F7-E632-010DE13506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lum contrast="-30000"/>
            </a:blip>
            <a:srcRect/>
            <a:stretch>
              <a:fillRect/>
            </a:stretch>
          </p:blipFill>
          <p:spPr bwMode="auto">
            <a:xfrm>
              <a:off x="4357793" y="1095355"/>
              <a:ext cx="2152732" cy="239078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300" name="Picture 6">
              <a:extLst>
                <a:ext uri="{FF2B5EF4-FFF2-40B4-BE49-F238E27FC236}">
                  <a16:creationId xmlns:a16="http://schemas.microsoft.com/office/drawing/2014/main" id="{C90150F8-76FB-1D1E-F63E-36BFA556B1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lum contrast="-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578" y="571480"/>
              <a:ext cx="1625854" cy="1357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7">
              <a:extLst>
                <a:ext uri="{FF2B5EF4-FFF2-40B4-BE49-F238E27FC236}">
                  <a16:creationId xmlns:a16="http://schemas.microsoft.com/office/drawing/2014/main" id="{B7E2AD18-47C6-E334-6417-44C29128FC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lum contrast="-30000"/>
            </a:blip>
            <a:srcRect/>
            <a:stretch>
              <a:fillRect/>
            </a:stretch>
          </p:blipFill>
          <p:spPr bwMode="auto">
            <a:xfrm>
              <a:off x="3714831" y="4786306"/>
              <a:ext cx="1673289" cy="171450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6" name="Picture 8">
              <a:extLst>
                <a:ext uri="{FF2B5EF4-FFF2-40B4-BE49-F238E27FC236}">
                  <a16:creationId xmlns:a16="http://schemas.microsoft.com/office/drawing/2014/main" id="{4C730203-4BFE-2A52-EA19-9D9FAE1BC2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lum contrast="-30000"/>
            </a:blip>
            <a:srcRect/>
            <a:stretch>
              <a:fillRect/>
            </a:stretch>
          </p:blipFill>
          <p:spPr bwMode="auto">
            <a:xfrm>
              <a:off x="928662" y="285727"/>
              <a:ext cx="1481194" cy="193358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7" name="Picture 9">
              <a:extLst>
                <a:ext uri="{FF2B5EF4-FFF2-40B4-BE49-F238E27FC236}">
                  <a16:creationId xmlns:a16="http://schemas.microsoft.com/office/drawing/2014/main" id="{3FFEB0DC-E860-F70B-67E9-604E74E71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lum contrast="-30000"/>
            </a:blip>
            <a:srcRect/>
            <a:stretch>
              <a:fillRect/>
            </a:stretch>
          </p:blipFill>
          <p:spPr bwMode="auto">
            <a:xfrm>
              <a:off x="1214423" y="857229"/>
              <a:ext cx="1828870" cy="235268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8" name="Picture 3">
              <a:extLst>
                <a:ext uri="{FF2B5EF4-FFF2-40B4-BE49-F238E27FC236}">
                  <a16:creationId xmlns:a16="http://schemas.microsoft.com/office/drawing/2014/main" id="{42C13EBC-FDAC-2575-6FAF-9ED96CD20C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lum contrast="-30000"/>
            </a:blip>
            <a:srcRect/>
            <a:stretch>
              <a:fillRect/>
            </a:stretch>
          </p:blipFill>
          <p:spPr bwMode="auto">
            <a:xfrm>
              <a:off x="1000102" y="4643430"/>
              <a:ext cx="1428805" cy="158750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9" name="Picture 10">
              <a:extLst>
                <a:ext uri="{FF2B5EF4-FFF2-40B4-BE49-F238E27FC236}">
                  <a16:creationId xmlns:a16="http://schemas.microsoft.com/office/drawing/2014/main" id="{578E933A-A693-D1A1-FC31-0007258AA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lum contrast="-30000"/>
            </a:blip>
            <a:srcRect/>
            <a:stretch>
              <a:fillRect/>
            </a:stretch>
          </p:blipFill>
          <p:spPr bwMode="auto">
            <a:xfrm>
              <a:off x="7215402" y="2571735"/>
              <a:ext cx="1201783" cy="155099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0" name="Picture 10">
              <a:extLst>
                <a:ext uri="{FF2B5EF4-FFF2-40B4-BE49-F238E27FC236}">
                  <a16:creationId xmlns:a16="http://schemas.microsoft.com/office/drawing/2014/main" id="{C9E7FD42-1A23-962F-C651-C6A415B3D4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lum contrast="-30000"/>
            </a:blip>
            <a:srcRect/>
            <a:stretch>
              <a:fillRect/>
            </a:stretch>
          </p:blipFill>
          <p:spPr bwMode="auto">
            <a:xfrm>
              <a:off x="6929641" y="2786049"/>
              <a:ext cx="1335138" cy="172403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1" name="Picture 4">
              <a:extLst>
                <a:ext uri="{FF2B5EF4-FFF2-40B4-BE49-F238E27FC236}">
                  <a16:creationId xmlns:a16="http://schemas.microsoft.com/office/drawing/2014/main" id="{D071D5B8-AAE6-D916-3C2F-805F6ECE4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lum contrast="-30000"/>
            </a:blip>
            <a:srcRect/>
            <a:stretch>
              <a:fillRect/>
            </a:stretch>
          </p:blipFill>
          <p:spPr bwMode="auto">
            <a:xfrm>
              <a:off x="5858037" y="5048244"/>
              <a:ext cx="2419442" cy="180975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C89B9A8-F368-9E42-54DF-4C6401AA5D77}"/>
              </a:ext>
            </a:extLst>
          </p:cNvPr>
          <p:cNvSpPr txBox="1"/>
          <p:nvPr/>
        </p:nvSpPr>
        <p:spPr>
          <a:xfrm>
            <a:off x="0" y="2357438"/>
            <a:ext cx="9144000" cy="708025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CA" sz="40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Can we do both?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3" descr="CommunityBar.png">
            <a:extLst>
              <a:ext uri="{FF2B5EF4-FFF2-40B4-BE49-F238E27FC236}">
                <a16:creationId xmlns:a16="http://schemas.microsoft.com/office/drawing/2014/main" id="{9CA4C8CB-55D9-9331-789D-77078B4E0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6981825" y="0"/>
            <a:ext cx="2162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1" descr="C:\Users\Saul\Documents\papers\1998\1998-RoomMetaphor.Report1998-611-02\src\original figures\room1.gif">
            <a:extLst>
              <a:ext uri="{FF2B5EF4-FFF2-40B4-BE49-F238E27FC236}">
                <a16:creationId xmlns:a16="http://schemas.microsoft.com/office/drawing/2014/main" id="{18F24B05-1D4F-98B2-4942-3BF3FD8E1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214313"/>
            <a:ext cx="4281487" cy="525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barimage-oneusedv2">
            <a:extLst>
              <a:ext uri="{FF2B5EF4-FFF2-40B4-BE49-F238E27FC236}">
                <a16:creationId xmlns:a16="http://schemas.microsoft.com/office/drawing/2014/main" id="{43A6F318-00F8-76C4-5627-D318FBE17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"/>
            <a:ext cx="1428750" cy="692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8">
            <a:extLst>
              <a:ext uri="{FF2B5EF4-FFF2-40B4-BE49-F238E27FC236}">
                <a16:creationId xmlns:a16="http://schemas.microsoft.com/office/drawing/2014/main" id="{55F2BECD-BA68-8FAA-1C68-E4DA965163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1CB437B3-8AFA-2DB9-65DD-ACFE12F7C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graphicFrame>
        <p:nvGraphicFramePr>
          <p:cNvPr id="1026" name="Object 9">
            <a:extLst>
              <a:ext uri="{FF2B5EF4-FFF2-40B4-BE49-F238E27FC236}">
                <a16:creationId xmlns:a16="http://schemas.microsoft.com/office/drawing/2014/main" id="{EDF50EC0-9A30-18D1-519D-FCB0B8432F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0313" y="2500313"/>
          <a:ext cx="5553075" cy="400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6" imgW="6373368" imgH="4591812" progId="Word.Picture.8">
                  <p:embed/>
                </p:oleObj>
              </mc:Choice>
              <mc:Fallback>
                <p:oleObj name="Picture" r:id="rId6" imgW="6373368" imgH="4591812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2500313"/>
                        <a:ext cx="5553075" cy="40005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3" name="Picture 13">
            <a:extLst>
              <a:ext uri="{FF2B5EF4-FFF2-40B4-BE49-F238E27FC236}">
                <a16:creationId xmlns:a16="http://schemas.microsoft.com/office/drawing/2014/main" id="{B575C738-E055-D9AA-4EDC-ACD0CAAFC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214813"/>
            <a:ext cx="2500312" cy="2403475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0831C8-FFB3-0F04-8577-5EDC9C8392A8}"/>
              </a:ext>
            </a:extLst>
          </p:cNvPr>
          <p:cNvSpPr txBox="1"/>
          <p:nvPr/>
        </p:nvSpPr>
        <p:spPr>
          <a:xfrm>
            <a:off x="1928813" y="1500188"/>
            <a:ext cx="3429000" cy="646112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CA" sz="3600" b="1" dirty="0" err="1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TeamRooms</a:t>
            </a:r>
            <a:endParaRPr lang="en-CA" sz="3600" b="1" dirty="0">
              <a:solidFill>
                <a:srgbClr val="FFC000"/>
              </a:solidFill>
              <a:effectLst>
                <a:outerShdw blurRad="292100" dist="101600" dir="5400000" algn="t" rotWithShape="0">
                  <a:prstClr val="black"/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7D55EC-2466-6CC8-5200-2ECB8934707A}"/>
              </a:ext>
            </a:extLst>
          </p:cNvPr>
          <p:cNvSpPr txBox="1"/>
          <p:nvPr/>
        </p:nvSpPr>
        <p:spPr>
          <a:xfrm>
            <a:off x="3643313" y="3286125"/>
            <a:ext cx="3286125" cy="1200150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Notification</a:t>
            </a:r>
            <a:b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</a:br>
            <a: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Collage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B7F6F6-DBF2-EDFF-B281-3BE3EE62A888}"/>
              </a:ext>
            </a:extLst>
          </p:cNvPr>
          <p:cNvSpPr txBox="1"/>
          <p:nvPr/>
        </p:nvSpPr>
        <p:spPr>
          <a:xfrm>
            <a:off x="857250" y="4903788"/>
            <a:ext cx="2214563" cy="1200150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 algn="r">
              <a:buFontTx/>
              <a:buNone/>
              <a:defRPr/>
            </a:pPr>
            <a: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ME-</a:t>
            </a:r>
            <a:r>
              <a:rPr lang="en-CA" sz="3600" b="1" dirty="0" err="1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dia</a:t>
            </a:r>
            <a:b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</a:br>
            <a: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space</a:t>
            </a:r>
          </a:p>
        </p:txBody>
      </p:sp>
      <p:grpSp>
        <p:nvGrpSpPr>
          <p:cNvPr id="1037" name="Group 14">
            <a:extLst>
              <a:ext uri="{FF2B5EF4-FFF2-40B4-BE49-F238E27FC236}">
                <a16:creationId xmlns:a16="http://schemas.microsoft.com/office/drawing/2014/main" id="{5AF0343E-6E5F-546F-6AB1-99940E6466B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2714625" cy="1289050"/>
            <a:chOff x="0" y="0"/>
            <a:chExt cx="2714612" cy="12892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781126D-47DE-0496-8AA6-36D8C14015C1}"/>
                </a:ext>
              </a:extLst>
            </p:cNvPr>
            <p:cNvSpPr txBox="1"/>
            <p:nvPr/>
          </p:nvSpPr>
          <p:spPr>
            <a:xfrm>
              <a:off x="0" y="0"/>
              <a:ext cx="2714612" cy="646213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sz="3600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Transient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6ADD91C-4593-E2E5-12D7-ACCB1B07D0B9}"/>
                </a:ext>
              </a:extLst>
            </p:cNvPr>
            <p:cNvSpPr txBox="1"/>
            <p:nvPr/>
          </p:nvSpPr>
          <p:spPr>
            <a:xfrm>
              <a:off x="0" y="643037"/>
              <a:ext cx="1204907" cy="646212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sz="3600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Life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E57FA4F-158B-565E-0148-70DBF0C60693}"/>
              </a:ext>
            </a:extLst>
          </p:cNvPr>
          <p:cNvSpPr txBox="1"/>
          <p:nvPr/>
        </p:nvSpPr>
        <p:spPr>
          <a:xfrm>
            <a:off x="0" y="0"/>
            <a:ext cx="2714625" cy="1200150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Transient</a:t>
            </a:r>
            <a:b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</a:br>
            <a:r>
              <a:rPr lang="en-CA" sz="36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Life</a:t>
            </a:r>
          </a:p>
        </p:txBody>
      </p:sp>
      <p:grpSp>
        <p:nvGrpSpPr>
          <p:cNvPr id="1039" name="Group 17">
            <a:extLst>
              <a:ext uri="{FF2B5EF4-FFF2-40B4-BE49-F238E27FC236}">
                <a16:creationId xmlns:a16="http://schemas.microsoft.com/office/drawing/2014/main" id="{578ACC7D-CBD4-4EA3-CBD9-D23E7F5AC354}"/>
              </a:ext>
            </a:extLst>
          </p:cNvPr>
          <p:cNvGrpSpPr>
            <a:grpSpLocks/>
          </p:cNvGrpSpPr>
          <p:nvPr/>
        </p:nvGrpSpPr>
        <p:grpSpPr bwMode="auto">
          <a:xfrm>
            <a:off x="5572125" y="214313"/>
            <a:ext cx="3571875" cy="1289050"/>
            <a:chOff x="5572132" y="214290"/>
            <a:chExt cx="3571868" cy="128927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C02C50-F75B-5F77-1123-CA092F0D7DF4}"/>
                </a:ext>
              </a:extLst>
            </p:cNvPr>
            <p:cNvSpPr txBox="1"/>
            <p:nvPr/>
          </p:nvSpPr>
          <p:spPr>
            <a:xfrm>
              <a:off x="5572132" y="214290"/>
              <a:ext cx="3571868" cy="646224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 algn="r">
                <a:buFontTx/>
                <a:buNone/>
                <a:defRPr/>
              </a:pPr>
              <a:r>
                <a:rPr lang="en-CA" sz="3600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Community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A0DE51-AB4C-9332-EE29-2F411C521489}"/>
                </a:ext>
              </a:extLst>
            </p:cNvPr>
            <p:cNvSpPr txBox="1"/>
            <p:nvPr/>
          </p:nvSpPr>
          <p:spPr>
            <a:xfrm>
              <a:off x="8001002" y="857338"/>
              <a:ext cx="1142998" cy="646225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 algn="r">
                <a:buFontTx/>
                <a:buNone/>
                <a:defRPr/>
              </a:pPr>
              <a:r>
                <a:rPr lang="en-CA" sz="3600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Bar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>
            <a:extLst>
              <a:ext uri="{FF2B5EF4-FFF2-40B4-BE49-F238E27FC236}">
                <a16:creationId xmlns:a16="http://schemas.microsoft.com/office/drawing/2014/main" id="{905F85D5-3424-ADE7-79BE-8F3510174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3315" name="Rectangle 10">
            <a:extLst>
              <a:ext uri="{FF2B5EF4-FFF2-40B4-BE49-F238E27FC236}">
                <a16:creationId xmlns:a16="http://schemas.microsoft.com/office/drawing/2014/main" id="{370CCFF7-4678-BF2B-1A75-59A720149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3316" name="TextBox 8">
            <a:extLst>
              <a:ext uri="{FF2B5EF4-FFF2-40B4-BE49-F238E27FC236}">
                <a16:creationId xmlns:a16="http://schemas.microsoft.com/office/drawing/2014/main" id="{40BB6B34-6392-5C13-BECD-282D5AFE3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74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CA" altLang="LID4096" sz="3600" b="1">
                <a:solidFill>
                  <a:srgbClr val="FFC000"/>
                </a:solidFill>
              </a:rPr>
              <a:t>New ideas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>
            <a:extLst>
              <a:ext uri="{FF2B5EF4-FFF2-40B4-BE49-F238E27FC236}">
                <a16:creationId xmlns:a16="http://schemas.microsoft.com/office/drawing/2014/main" id="{EA883335-2786-81D1-C915-791721AF3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4339" name="Rectangle 10">
            <a:extLst>
              <a:ext uri="{FF2B5EF4-FFF2-40B4-BE49-F238E27FC236}">
                <a16:creationId xmlns:a16="http://schemas.microsoft.com/office/drawing/2014/main" id="{7CC763B3-4F95-014B-C0B3-C2E8C7322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4340" name="TextBox 8">
            <a:extLst>
              <a:ext uri="{FF2B5EF4-FFF2-40B4-BE49-F238E27FC236}">
                <a16:creationId xmlns:a16="http://schemas.microsoft.com/office/drawing/2014/main" id="{C832CC14-DA74-6C4F-4BC7-871CBAA56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74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CA" altLang="LID4096" sz="3600" b="1">
                <a:solidFill>
                  <a:srgbClr val="FFC000"/>
                </a:solidFill>
              </a:rPr>
              <a:t>lightly used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1">
            <a:extLst>
              <a:ext uri="{FF2B5EF4-FFF2-40B4-BE49-F238E27FC236}">
                <a16:creationId xmlns:a16="http://schemas.microsoft.com/office/drawing/2014/main" id="{B6682BF2-183E-2B80-F75B-E745FFF51FA7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0"/>
            <a:ext cx="9072562" cy="6811963"/>
            <a:chOff x="71406" y="0"/>
            <a:chExt cx="9072594" cy="6811778"/>
          </a:xfrm>
        </p:grpSpPr>
        <p:pic>
          <p:nvPicPr>
            <p:cNvPr id="15363" name="Picture 7">
              <a:extLst>
                <a:ext uri="{FF2B5EF4-FFF2-40B4-BE49-F238E27FC236}">
                  <a16:creationId xmlns:a16="http://schemas.microsoft.com/office/drawing/2014/main" id="{9B7C7923-45A6-754B-9404-E0F11E8033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293"/>
            <a:stretch>
              <a:fillRect/>
            </a:stretch>
          </p:blipFill>
          <p:spPr bwMode="auto">
            <a:xfrm>
              <a:off x="71406" y="4286280"/>
              <a:ext cx="5604544" cy="252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4" name="Picture 6">
              <a:extLst>
                <a:ext uri="{FF2B5EF4-FFF2-40B4-BE49-F238E27FC236}">
                  <a16:creationId xmlns:a16="http://schemas.microsoft.com/office/drawing/2014/main" id="{2C5128F0-B164-6303-26AE-C2E44A9197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5984" y="571480"/>
              <a:ext cx="5214974" cy="4531487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5" name="Picture 3">
              <a:extLst>
                <a:ext uri="{FF2B5EF4-FFF2-40B4-BE49-F238E27FC236}">
                  <a16:creationId xmlns:a16="http://schemas.microsoft.com/office/drawing/2014/main" id="{C48D6801-CDB9-CBB0-1809-BDB7397354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997" y="0"/>
              <a:ext cx="1726003" cy="4452931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6" name="Picture 5">
              <a:extLst>
                <a:ext uri="{FF2B5EF4-FFF2-40B4-BE49-F238E27FC236}">
                  <a16:creationId xmlns:a16="http://schemas.microsoft.com/office/drawing/2014/main" id="{607A9B00-5F9A-B325-D9CE-54EA4060C3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87" y="44283"/>
              <a:ext cx="4391037" cy="3923925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7" name="Picture 4">
              <a:extLst>
                <a:ext uri="{FF2B5EF4-FFF2-40B4-BE49-F238E27FC236}">
                  <a16:creationId xmlns:a16="http://schemas.microsoft.com/office/drawing/2014/main" id="{E9E9E892-F0ED-2ADF-55DA-28CD8F10B9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633" y="1428697"/>
              <a:ext cx="4325789" cy="4643344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8" name="Picture 2">
              <a:extLst>
                <a:ext uri="{FF2B5EF4-FFF2-40B4-BE49-F238E27FC236}">
                  <a16:creationId xmlns:a16="http://schemas.microsoft.com/office/drawing/2014/main" id="{7A07AF64-3801-FD49-A75E-352C99D176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0681" y="2428802"/>
              <a:ext cx="2857530" cy="4370339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8">
            <a:extLst>
              <a:ext uri="{FF2B5EF4-FFF2-40B4-BE49-F238E27FC236}">
                <a16:creationId xmlns:a16="http://schemas.microsoft.com/office/drawing/2014/main" id="{BB37336C-8EBC-11C8-3E3C-3954C6965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6387" name="Rectangle 10">
            <a:extLst>
              <a:ext uri="{FF2B5EF4-FFF2-40B4-BE49-F238E27FC236}">
                <a16:creationId xmlns:a16="http://schemas.microsoft.com/office/drawing/2014/main" id="{E6DD2F3E-1FCE-8147-6FFD-EB0187C78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6388" name="TextBox 8">
            <a:extLst>
              <a:ext uri="{FF2B5EF4-FFF2-40B4-BE49-F238E27FC236}">
                <a16:creationId xmlns:a16="http://schemas.microsoft.com/office/drawing/2014/main" id="{C284625C-33C1-35A0-99FA-4B7278FC9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74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CA" altLang="LID4096" sz="3600" b="1">
                <a:solidFill>
                  <a:srgbClr val="FFC000"/>
                </a:solidFill>
              </a:rPr>
              <a:t>Established ideas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>
            <a:extLst>
              <a:ext uri="{FF2B5EF4-FFF2-40B4-BE49-F238E27FC236}">
                <a16:creationId xmlns:a16="http://schemas.microsoft.com/office/drawing/2014/main" id="{2B6F1AB2-C9CF-3BFF-CBCA-3955093CA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7411" name="Rectangle 10">
            <a:extLst>
              <a:ext uri="{FF2B5EF4-FFF2-40B4-BE49-F238E27FC236}">
                <a16:creationId xmlns:a16="http://schemas.microsoft.com/office/drawing/2014/main" id="{9FE358D9-C33C-8133-52C2-27A01F277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7412" name="TextBox 8">
            <a:extLst>
              <a:ext uri="{FF2B5EF4-FFF2-40B4-BE49-F238E27FC236}">
                <a16:creationId xmlns:a16="http://schemas.microsoft.com/office/drawing/2014/main" id="{E88BEEBC-499F-DE15-74F9-8ADB07175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74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CA" altLang="LID4096" sz="3600" b="1">
                <a:solidFill>
                  <a:srgbClr val="FFC000"/>
                </a:solidFill>
              </a:rPr>
              <a:t>heavily used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foxnews.com/images/163036/5_21_051005_bush4.jpg">
            <a:extLst>
              <a:ext uri="{FF2B5EF4-FFF2-40B4-BE49-F238E27FC236}">
                <a16:creationId xmlns:a16="http://schemas.microsoft.com/office/drawing/2014/main" id="{85BDF158-7C6F-E861-057C-CBD484EA8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-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8">
            <a:extLst>
              <a:ext uri="{FF2B5EF4-FFF2-40B4-BE49-F238E27FC236}">
                <a16:creationId xmlns:a16="http://schemas.microsoft.com/office/drawing/2014/main" id="{6DAA3ECC-44BF-C98D-412A-6A6F8B9FF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8436" name="Rectangle 10">
            <a:extLst>
              <a:ext uri="{FF2B5EF4-FFF2-40B4-BE49-F238E27FC236}">
                <a16:creationId xmlns:a16="http://schemas.microsoft.com/office/drawing/2014/main" id="{194AA192-3D29-7F82-B870-CC4C1001E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705C78-96BF-5A20-C3F7-3DE59B4F090F}"/>
              </a:ext>
            </a:extLst>
          </p:cNvPr>
          <p:cNvSpPr txBox="1"/>
          <p:nvPr/>
        </p:nvSpPr>
        <p:spPr>
          <a:xfrm>
            <a:off x="0" y="2357438"/>
            <a:ext cx="9144000" cy="708025"/>
          </a:xfrm>
          <a:prstGeom prst="rect">
            <a:avLst/>
          </a:prstGeom>
          <a:solidFill>
            <a:srgbClr val="003366">
              <a:alpha val="20000"/>
            </a:srgbClr>
          </a:solidFill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CA" sz="4000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How do we get critical mass?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7180AF9-7F71-732F-99CC-73C58FE71522}"/>
              </a:ext>
            </a:extLst>
          </p:cNvPr>
          <p:cNvCxnSpPr/>
          <p:nvPr/>
        </p:nvCxnSpPr>
        <p:spPr bwMode="auto">
          <a:xfrm rot="5400000" flipH="1" flipV="1">
            <a:off x="5393532" y="2321719"/>
            <a:ext cx="2500312" cy="114300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101600" sx="95000" sy="95000" algn="l" rotWithShape="0">
              <a:srgbClr val="FFFFFF"/>
            </a:outerShdw>
          </a:effectLst>
        </p:spPr>
      </p:cxnSp>
      <p:pic>
        <p:nvPicPr>
          <p:cNvPr id="19459" name="Picture 9" descr="viral.png">
            <a:extLst>
              <a:ext uri="{FF2B5EF4-FFF2-40B4-BE49-F238E27FC236}">
                <a16:creationId xmlns:a16="http://schemas.microsoft.com/office/drawing/2014/main" id="{75CA4D21-474A-9A48-AF3F-51E8816C4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357563"/>
            <a:ext cx="4421187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8">
            <a:extLst>
              <a:ext uri="{FF2B5EF4-FFF2-40B4-BE49-F238E27FC236}">
                <a16:creationId xmlns:a16="http://schemas.microsoft.com/office/drawing/2014/main" id="{64244FAA-8D4F-C676-C078-C9D036492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19461" name="Rectangle 10">
            <a:extLst>
              <a:ext uri="{FF2B5EF4-FFF2-40B4-BE49-F238E27FC236}">
                <a16:creationId xmlns:a16="http://schemas.microsoft.com/office/drawing/2014/main" id="{44F5B9FF-B35A-FA2B-47B7-9D7664846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D44AD3-4191-3973-ED97-0C14EBED4120}"/>
              </a:ext>
            </a:extLst>
          </p:cNvPr>
          <p:cNvSpPr txBox="1"/>
          <p:nvPr/>
        </p:nvSpPr>
        <p:spPr>
          <a:xfrm>
            <a:off x="142875" y="2357438"/>
            <a:ext cx="81438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sz="3600" b="1" dirty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1. Hope our systems go viral</a:t>
            </a:r>
          </a:p>
        </p:txBody>
      </p:sp>
      <p:pic>
        <p:nvPicPr>
          <p:cNvPr id="19463" name="Picture 10" descr="viral.png">
            <a:extLst>
              <a:ext uri="{FF2B5EF4-FFF2-40B4-BE49-F238E27FC236}">
                <a16:creationId xmlns:a16="http://schemas.microsoft.com/office/drawing/2014/main" id="{F806EE6D-C197-21D4-FFE5-BBE4A10AC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3"/>
          <a:stretch>
            <a:fillRect/>
          </a:stretch>
        </p:blipFill>
        <p:spPr bwMode="auto">
          <a:xfrm>
            <a:off x="8215313" y="0"/>
            <a:ext cx="928687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1" descr="viral.png">
            <a:extLst>
              <a:ext uri="{FF2B5EF4-FFF2-40B4-BE49-F238E27FC236}">
                <a16:creationId xmlns:a16="http://schemas.microsoft.com/office/drawing/2014/main" id="{5CB0C8DD-D89E-1D3B-F835-C0267D1F5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3"/>
          <a:stretch>
            <a:fillRect/>
          </a:stretch>
        </p:blipFill>
        <p:spPr bwMode="auto">
          <a:xfrm>
            <a:off x="7715250" y="2357438"/>
            <a:ext cx="928688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2" descr="viral.png">
            <a:extLst>
              <a:ext uri="{FF2B5EF4-FFF2-40B4-BE49-F238E27FC236}">
                <a16:creationId xmlns:a16="http://schemas.microsoft.com/office/drawing/2014/main" id="{6260BC6D-42A0-4FE3-8D6E-BF608410A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3"/>
          <a:stretch>
            <a:fillRect/>
          </a:stretch>
        </p:blipFill>
        <p:spPr bwMode="auto">
          <a:xfrm>
            <a:off x="8215313" y="3643313"/>
            <a:ext cx="928687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66" name="Straight Arrow Connector 14">
            <a:extLst>
              <a:ext uri="{FF2B5EF4-FFF2-40B4-BE49-F238E27FC236}">
                <a16:creationId xmlns:a16="http://schemas.microsoft.com/office/drawing/2014/main" id="{10224142-AFDC-6FEB-BEF2-1BFEB071671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286500" y="3714750"/>
            <a:ext cx="571500" cy="57150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 type="arrow" w="med" len="med"/>
              </a14:hiddenLine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02828F-D710-22F0-55D3-08C8660E16FB}"/>
              </a:ext>
            </a:extLst>
          </p:cNvPr>
          <p:cNvCxnSpPr/>
          <p:nvPr/>
        </p:nvCxnSpPr>
        <p:spPr bwMode="auto">
          <a:xfrm flipV="1">
            <a:off x="6215063" y="3286125"/>
            <a:ext cx="1500187" cy="114300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101600" sx="95000" sy="95000" algn="l" rotWithShape="0">
              <a:srgbClr val="FFFFFF"/>
            </a:outerShdw>
          </a:effec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E338C6-4DAC-4085-0D14-F1973A280197}"/>
              </a:ext>
            </a:extLst>
          </p:cNvPr>
          <p:cNvCxnSpPr/>
          <p:nvPr/>
        </p:nvCxnSpPr>
        <p:spPr bwMode="auto">
          <a:xfrm flipV="1">
            <a:off x="6215063" y="4286250"/>
            <a:ext cx="1571625" cy="57150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101600" sx="95000" sy="95000" algn="l" rotWithShape="0">
              <a:srgbClr val="FFFFFF"/>
            </a:outerShdw>
          </a:effec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3BE5378-1D43-A85A-3410-C958945F5DDE}"/>
              </a:ext>
            </a:extLst>
          </p:cNvPr>
          <p:cNvCxnSpPr/>
          <p:nvPr/>
        </p:nvCxnSpPr>
        <p:spPr bwMode="auto">
          <a:xfrm>
            <a:off x="6357938" y="5143500"/>
            <a:ext cx="1714500" cy="642938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101600" sx="95000" sy="95000" algn="l" rotWithShape="0">
              <a:srgbClr val="FFFFFF"/>
            </a:outerShdw>
          </a:effectLst>
        </p:spPr>
      </p:cxnSp>
      <p:pic>
        <p:nvPicPr>
          <p:cNvPr id="19470" name="Picture 25" descr="viral.png">
            <a:extLst>
              <a:ext uri="{FF2B5EF4-FFF2-40B4-BE49-F238E27FC236}">
                <a16:creationId xmlns:a16="http://schemas.microsoft.com/office/drawing/2014/main" id="{DB8C93EA-CD25-B9C0-10CF-49E854C20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3"/>
          <a:stretch>
            <a:fillRect/>
          </a:stretch>
        </p:blipFill>
        <p:spPr bwMode="auto">
          <a:xfrm>
            <a:off x="8215313" y="1928813"/>
            <a:ext cx="928687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1" name="Picture 26" descr="viral.png">
            <a:extLst>
              <a:ext uri="{FF2B5EF4-FFF2-40B4-BE49-F238E27FC236}">
                <a16:creationId xmlns:a16="http://schemas.microsoft.com/office/drawing/2014/main" id="{FE1A47F5-98A6-C93A-8BCB-1D3FE0098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3"/>
          <a:stretch>
            <a:fillRect/>
          </a:stretch>
        </p:blipFill>
        <p:spPr bwMode="auto">
          <a:xfrm>
            <a:off x="7643813" y="0"/>
            <a:ext cx="928687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Picture 28" descr="viral.png">
            <a:extLst>
              <a:ext uri="{FF2B5EF4-FFF2-40B4-BE49-F238E27FC236}">
                <a16:creationId xmlns:a16="http://schemas.microsoft.com/office/drawing/2014/main" id="{77625D1E-5B79-21A4-1AF3-65B94C6EE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3" t="18874"/>
          <a:stretch>
            <a:fillRect/>
          </a:stretch>
        </p:blipFill>
        <p:spPr bwMode="auto">
          <a:xfrm>
            <a:off x="7215188" y="0"/>
            <a:ext cx="928687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11">
            <a:extLst>
              <a:ext uri="{FF2B5EF4-FFF2-40B4-BE49-F238E27FC236}">
                <a16:creationId xmlns:a16="http://schemas.microsoft.com/office/drawing/2014/main" id="{E47B1D2B-D67A-D815-82E2-138D0F67EF01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0"/>
            <a:ext cx="9072562" cy="6811963"/>
            <a:chOff x="71406" y="0"/>
            <a:chExt cx="9072594" cy="6811778"/>
          </a:xfrm>
        </p:grpSpPr>
        <p:pic>
          <p:nvPicPr>
            <p:cNvPr id="20486" name="Picture 7">
              <a:extLst>
                <a:ext uri="{FF2B5EF4-FFF2-40B4-BE49-F238E27FC236}">
                  <a16:creationId xmlns:a16="http://schemas.microsoft.com/office/drawing/2014/main" id="{D43AB7A8-3ADB-5CA7-E474-1ABDD65988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contrast="-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293"/>
            <a:stretch>
              <a:fillRect/>
            </a:stretch>
          </p:blipFill>
          <p:spPr bwMode="auto">
            <a:xfrm>
              <a:off x="71406" y="4286280"/>
              <a:ext cx="5604544" cy="252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7" name="Picture 6">
              <a:extLst>
                <a:ext uri="{FF2B5EF4-FFF2-40B4-BE49-F238E27FC236}">
                  <a16:creationId xmlns:a16="http://schemas.microsoft.com/office/drawing/2014/main" id="{50DF5DE7-B212-49E8-82C3-D3A433B872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-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5984" y="571480"/>
              <a:ext cx="5214974" cy="4531487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8" name="Picture 3">
              <a:extLst>
                <a:ext uri="{FF2B5EF4-FFF2-40B4-BE49-F238E27FC236}">
                  <a16:creationId xmlns:a16="http://schemas.microsoft.com/office/drawing/2014/main" id="{DA7FB856-093E-0222-18E9-56954F5342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contrast="-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997" y="0"/>
              <a:ext cx="1726003" cy="4452931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9" name="Picture 5">
              <a:extLst>
                <a:ext uri="{FF2B5EF4-FFF2-40B4-BE49-F238E27FC236}">
                  <a16:creationId xmlns:a16="http://schemas.microsoft.com/office/drawing/2014/main" id="{18F7445F-6AA4-0E17-D212-8A5D866815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contrast="-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87" y="44283"/>
              <a:ext cx="4391037" cy="3923925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0" name="Picture 4">
              <a:extLst>
                <a:ext uri="{FF2B5EF4-FFF2-40B4-BE49-F238E27FC236}">
                  <a16:creationId xmlns:a16="http://schemas.microsoft.com/office/drawing/2014/main" id="{4966D12A-22F4-A5F6-DA85-B5C0BE3BF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contrast="-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917" y="2090772"/>
              <a:ext cx="4149857" cy="4454496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1" name="Picture 2">
              <a:extLst>
                <a:ext uri="{FF2B5EF4-FFF2-40B4-BE49-F238E27FC236}">
                  <a16:creationId xmlns:a16="http://schemas.microsoft.com/office/drawing/2014/main" id="{52F5D3EC-6397-A2FA-D4DF-FADC28733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contrast="-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50" y="3143248"/>
              <a:ext cx="2266950" cy="3467100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483" name="Rectangle 8">
            <a:extLst>
              <a:ext uri="{FF2B5EF4-FFF2-40B4-BE49-F238E27FC236}">
                <a16:creationId xmlns:a16="http://schemas.microsoft.com/office/drawing/2014/main" id="{A09B9341-7337-BB2C-CC20-28515A04C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20484" name="Rectangle 10">
            <a:extLst>
              <a:ext uri="{FF2B5EF4-FFF2-40B4-BE49-F238E27FC236}">
                <a16:creationId xmlns:a16="http://schemas.microsoft.com/office/drawing/2014/main" id="{2F342FCD-128C-C807-3D3B-E33946426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542A3F-C0F9-AAFB-E8EE-EFDB35DEE40B}"/>
              </a:ext>
            </a:extLst>
          </p:cNvPr>
          <p:cNvSpPr txBox="1"/>
          <p:nvPr/>
        </p:nvSpPr>
        <p:spPr>
          <a:xfrm>
            <a:off x="142875" y="2357438"/>
            <a:ext cx="9001125" cy="1976437"/>
          </a:xfrm>
          <a:prstGeom prst="rect">
            <a:avLst/>
          </a:prstGeom>
          <a:solidFill>
            <a:srgbClr val="003300">
              <a:alpha val="25098"/>
            </a:srgb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sz="3600" b="1" dirty="0">
                <a:solidFill>
                  <a:srgbClr val="FFC000"/>
                </a:solidFill>
              </a:rPr>
              <a:t>2. Appropriate existing systems</a:t>
            </a:r>
          </a:p>
          <a:p>
            <a:pPr lvl="1">
              <a:defRPr/>
            </a:pPr>
            <a:r>
              <a:rPr lang="en-CA" sz="3600" b="1" dirty="0">
                <a:solidFill>
                  <a:srgbClr val="FFC000"/>
                </a:solidFill>
              </a:rPr>
              <a:t>	</a:t>
            </a:r>
            <a:r>
              <a:rPr lang="en-CA" sz="2800" b="1" dirty="0">
                <a:solidFill>
                  <a:srgbClr val="FFC000"/>
                </a:solidFill>
              </a:rPr>
              <a:t>good for interpersonal awareness</a:t>
            </a:r>
            <a:endParaRPr lang="en-CA" sz="3600" b="1" dirty="0">
              <a:solidFill>
                <a:srgbClr val="FFC000"/>
              </a:solidFill>
            </a:endParaRPr>
          </a:p>
          <a:p>
            <a:pPr lvl="1">
              <a:defRPr/>
            </a:pPr>
            <a:r>
              <a:rPr lang="en-CA" sz="3600" b="1" dirty="0">
                <a:solidFill>
                  <a:srgbClr val="FFC000"/>
                </a:solidFill>
              </a:rPr>
              <a:t>	</a:t>
            </a:r>
            <a:r>
              <a:rPr lang="en-CA" sz="2800" b="1" dirty="0">
                <a:solidFill>
                  <a:srgbClr val="FFC000"/>
                </a:solidFill>
              </a:rPr>
              <a:t>add </a:t>
            </a:r>
            <a:r>
              <a:rPr lang="en-CA" sz="2800" b="1" dirty="0" err="1">
                <a:solidFill>
                  <a:srgbClr val="FFC000"/>
                </a:solidFill>
              </a:rPr>
              <a:t>artifact</a:t>
            </a:r>
            <a:r>
              <a:rPr lang="en-CA" sz="2800" b="1" dirty="0">
                <a:solidFill>
                  <a:srgbClr val="FFC000"/>
                </a:solidFill>
              </a:rPr>
              <a:t> awareness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Saul\Documents\papers\2010\2010-ArtifactBuddy.HICSS\Presentation\InstantMessaging.png">
            <a:extLst>
              <a:ext uri="{FF2B5EF4-FFF2-40B4-BE49-F238E27FC236}">
                <a16:creationId xmlns:a16="http://schemas.microsoft.com/office/drawing/2014/main" id="{4D6901B5-5AAD-5F3C-D804-8EB0DD1DC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7188"/>
            <a:ext cx="7618413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CB75D4D-B926-C46C-48A3-1EA71154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Artifact Buddy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2555D043-FE03-6E1F-14AA-C9777B904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500188"/>
            <a:ext cx="7848600" cy="4953000"/>
          </a:xfrm>
        </p:spPr>
        <p:txBody>
          <a:bodyPr/>
          <a:lstStyle/>
          <a:p>
            <a:r>
              <a:rPr lang="en-CA" altLang="LID4096"/>
              <a:t>Adds artifacts to IM as buddies</a:t>
            </a:r>
          </a:p>
          <a:p>
            <a:pPr lvl="1">
              <a:buFontTx/>
              <a:buNone/>
            </a:pPr>
            <a:endParaRPr lang="en-CA" altLang="LID4096"/>
          </a:p>
        </p:txBody>
      </p:sp>
      <p:pic>
        <p:nvPicPr>
          <p:cNvPr id="22532" name="Picture 2" descr="C:\Users\Saul\Documents\papers\2010\2010-ArtifactBuddy.HICSS\source\Images\Figure 3.png">
            <a:extLst>
              <a:ext uri="{FF2B5EF4-FFF2-40B4-BE49-F238E27FC236}">
                <a16:creationId xmlns:a16="http://schemas.microsoft.com/office/drawing/2014/main" id="{708C41B9-F6E2-1015-5F80-B28699BBD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1990725"/>
            <a:ext cx="45720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12B16315-2015-B9C4-7170-B2DAA8124283}"/>
              </a:ext>
            </a:extLst>
          </p:cNvPr>
          <p:cNvSpPr/>
          <p:nvPr/>
        </p:nvSpPr>
        <p:spPr bwMode="auto">
          <a:xfrm>
            <a:off x="428625" y="4857750"/>
            <a:ext cx="4071938" cy="1000125"/>
          </a:xfrm>
          <a:prstGeom prst="rightArrow">
            <a:avLst/>
          </a:prstGeom>
          <a:solidFill>
            <a:srgbClr val="FF9900"/>
          </a:solidFill>
          <a:ln w="9525" cap="flat" cmpd="sng" algn="ctr">
            <a:solidFill>
              <a:schemeClr val="bg1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49263" indent="-269875" defTabSz="879475">
              <a:defRPr/>
            </a:pPr>
            <a:endParaRPr lang="en-CA"/>
          </a:p>
        </p:txBody>
      </p:sp>
      <p:sp>
        <p:nvSpPr>
          <p:cNvPr id="22534" name="Rectangle 7">
            <a:extLst>
              <a:ext uri="{FF2B5EF4-FFF2-40B4-BE49-F238E27FC236}">
                <a16:creationId xmlns:a16="http://schemas.microsoft.com/office/drawing/2014/main" id="{2085C5A1-4748-B397-411C-FE528EC69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5143500"/>
            <a:ext cx="35004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buFontTx/>
              <a:buNone/>
            </a:pPr>
            <a:r>
              <a:rPr lang="en-CA" altLang="LID4096"/>
              <a:t>MS Word document</a:t>
            </a:r>
            <a:br>
              <a:rPr lang="en-CA" altLang="LID4096"/>
            </a:br>
            <a:endParaRPr lang="en-CA" altLang="LID4096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BFE01EAF-71B5-C6C7-D42A-C61A61ADD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8" y="1357313"/>
            <a:ext cx="8401050" cy="4953000"/>
          </a:xfrm>
        </p:spPr>
        <p:txBody>
          <a:bodyPr/>
          <a:lstStyle/>
          <a:p>
            <a:pPr lvl="1">
              <a:buFontTx/>
              <a:buNone/>
            </a:pPr>
            <a:r>
              <a:rPr lang="en-CA" altLang="LID4096"/>
              <a:t>a single ‘helper app’ wraps MS Live Messenger API</a:t>
            </a:r>
          </a:p>
          <a:p>
            <a:pPr lvl="1"/>
            <a:endParaRPr lang="en-CA" altLang="LID409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2EA45F-A816-67B2-B1ED-3B77EEC0F68C}"/>
              </a:ext>
            </a:extLst>
          </p:cNvPr>
          <p:cNvSpPr/>
          <p:nvPr/>
        </p:nvSpPr>
        <p:spPr bwMode="auto">
          <a:xfrm>
            <a:off x="357188" y="2000250"/>
            <a:ext cx="2714625" cy="46434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49263" indent="-269875" defTabSz="879475">
              <a:defRPr/>
            </a:pPr>
            <a:endParaRPr lang="en-CA"/>
          </a:p>
        </p:txBody>
      </p:sp>
      <p:sp>
        <p:nvSpPr>
          <p:cNvPr id="23556" name="Title 1">
            <a:extLst>
              <a:ext uri="{FF2B5EF4-FFF2-40B4-BE49-F238E27FC236}">
                <a16:creationId xmlns:a16="http://schemas.microsoft.com/office/drawing/2014/main" id="{908E1A2A-B849-368B-BEA4-B21E853E6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Artifact Buddy</a:t>
            </a:r>
          </a:p>
        </p:txBody>
      </p:sp>
      <p:pic>
        <p:nvPicPr>
          <p:cNvPr id="2" name="Picture 2" descr="C:\Users\Saul\Documents\papers\2010\2010-ArtifactBuddy.HICSS\source\Images\Figure 3.png">
            <a:extLst>
              <a:ext uri="{FF2B5EF4-FFF2-40B4-BE49-F238E27FC236}">
                <a16:creationId xmlns:a16="http://schemas.microsoft.com/office/drawing/2014/main" id="{67D7329B-1C71-04CC-BB68-1642F63F0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88" y="5000625"/>
            <a:ext cx="1476375" cy="1571625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Figure 2.png">
            <a:extLst>
              <a:ext uri="{FF2B5EF4-FFF2-40B4-BE49-F238E27FC236}">
                <a16:creationId xmlns:a16="http://schemas.microsoft.com/office/drawing/2014/main" id="{3FEB302D-73B4-F2C1-DA14-380890D37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486025"/>
            <a:ext cx="1936750" cy="2014538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AF3678E4-B3B0-F77A-C3F7-13AB98236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2500313"/>
            <a:ext cx="665163" cy="785812"/>
          </a:xfrm>
          <a:prstGeom prst="rect">
            <a:avLst/>
          </a:prstGeom>
          <a:ln w="3175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C52B81-DD01-3606-EA0D-8BDD9F7C1E17}"/>
              </a:ext>
            </a:extLst>
          </p:cNvPr>
          <p:cNvSpPr txBox="1"/>
          <p:nvPr/>
        </p:nvSpPr>
        <p:spPr>
          <a:xfrm>
            <a:off x="357188" y="2000250"/>
            <a:ext cx="2786062" cy="461963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Kim’s machine</a:t>
            </a:r>
          </a:p>
        </p:txBody>
      </p:sp>
      <p:grpSp>
        <p:nvGrpSpPr>
          <p:cNvPr id="23561" name="Group 24">
            <a:extLst>
              <a:ext uri="{FF2B5EF4-FFF2-40B4-BE49-F238E27FC236}">
                <a16:creationId xmlns:a16="http://schemas.microsoft.com/office/drawing/2014/main" id="{D5C8712D-1074-B90F-B62E-8293556B9838}"/>
              </a:ext>
            </a:extLst>
          </p:cNvPr>
          <p:cNvGrpSpPr>
            <a:grpSpLocks/>
          </p:cNvGrpSpPr>
          <p:nvPr/>
        </p:nvGrpSpPr>
        <p:grpSpPr bwMode="auto">
          <a:xfrm>
            <a:off x="6643688" y="3643313"/>
            <a:ext cx="2143125" cy="2571750"/>
            <a:chOff x="6572250" y="3643313"/>
            <a:chExt cx="2143125" cy="257175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AFFD59-7A25-C10D-7069-68AEEDA69E78}"/>
                </a:ext>
              </a:extLst>
            </p:cNvPr>
            <p:cNvSpPr/>
            <p:nvPr/>
          </p:nvSpPr>
          <p:spPr bwMode="auto">
            <a:xfrm>
              <a:off x="6572250" y="3643313"/>
              <a:ext cx="2143125" cy="25717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49263" indent="-269875" defTabSz="879475">
                <a:defRPr/>
              </a:pPr>
              <a:endParaRPr lang="en-CA"/>
            </a:p>
          </p:txBody>
        </p:sp>
        <p:pic>
          <p:nvPicPr>
            <p:cNvPr id="17" name="Picture 2" descr="C:\Users\Saul\Documents\papers\2010\2010-ArtifactBuddy.HICSS\Presentation\InstantMessaging.png">
              <a:extLst>
                <a:ext uri="{FF2B5EF4-FFF2-40B4-BE49-F238E27FC236}">
                  <a16:creationId xmlns:a16="http://schemas.microsoft.com/office/drawing/2014/main" id="{A4AFEBBE-9488-4878-2733-B7322B961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r="62492" b="61009"/>
            <a:stretch>
              <a:fillRect/>
            </a:stretch>
          </p:blipFill>
          <p:spPr bwMode="auto">
            <a:xfrm>
              <a:off x="6643687" y="4572000"/>
              <a:ext cx="1765300" cy="1500188"/>
            </a:xfrm>
            <a:prstGeom prst="rect">
              <a:avLst/>
            </a:prstGeom>
            <a:noFill/>
            <a:ln w="28575">
              <a:solidFill>
                <a:schemeClr val="bg1">
                  <a:lumMod val="10000"/>
                </a:schemeClr>
              </a:solidFill>
              <a:miter lim="800000"/>
              <a:headEnd/>
              <a:tailEnd/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13B5D7-33EF-43F0-A0A6-CDEC3A56AE0F}"/>
                </a:ext>
              </a:extLst>
            </p:cNvPr>
            <p:cNvSpPr txBox="1"/>
            <p:nvPr/>
          </p:nvSpPr>
          <p:spPr>
            <a:xfrm>
              <a:off x="6572250" y="3643313"/>
              <a:ext cx="2143125" cy="830262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Nathan’s machine</a:t>
              </a:r>
            </a:p>
          </p:txBody>
        </p:sp>
      </p:grpSp>
      <p:grpSp>
        <p:nvGrpSpPr>
          <p:cNvPr id="23562" name="Group 23">
            <a:extLst>
              <a:ext uri="{FF2B5EF4-FFF2-40B4-BE49-F238E27FC236}">
                <a16:creationId xmlns:a16="http://schemas.microsoft.com/office/drawing/2014/main" id="{79975216-075D-DC45-AE83-F94FA232CA80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000250"/>
            <a:ext cx="1714500" cy="2714625"/>
            <a:chOff x="3429001" y="2000250"/>
            <a:chExt cx="1714504" cy="271463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CF3A5F-630C-8CD7-99A8-5DB5E6F895AF}"/>
                </a:ext>
              </a:extLst>
            </p:cNvPr>
            <p:cNvSpPr/>
            <p:nvPr/>
          </p:nvSpPr>
          <p:spPr bwMode="auto">
            <a:xfrm>
              <a:off x="3429001" y="2000250"/>
              <a:ext cx="1714504" cy="271463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49263" indent="-269875" defTabSz="879475">
                <a:defRPr/>
              </a:pPr>
              <a:endParaRPr lang="en-CA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4F1E46-F76B-3ED4-4868-94D4DA97C9A4}"/>
                </a:ext>
              </a:extLst>
            </p:cNvPr>
            <p:cNvSpPr txBox="1"/>
            <p:nvPr/>
          </p:nvSpPr>
          <p:spPr>
            <a:xfrm>
              <a:off x="3429001" y="2000250"/>
              <a:ext cx="1714504" cy="830266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Saul’s </a:t>
              </a:r>
              <a:b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</a:b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machine</a:t>
              </a:r>
            </a:p>
          </p:txBody>
        </p:sp>
        <p:grpSp>
          <p:nvGrpSpPr>
            <p:cNvPr id="23573" name="Group 22">
              <a:extLst>
                <a:ext uri="{FF2B5EF4-FFF2-40B4-BE49-F238E27FC236}">
                  <a16:creationId xmlns:a16="http://schemas.microsoft.com/office/drawing/2014/main" id="{4DAADC06-F57C-572D-7D08-8A8DB96350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2928945"/>
              <a:ext cx="1476375" cy="1571625"/>
              <a:chOff x="3571875" y="2571744"/>
              <a:chExt cx="1476375" cy="1571625"/>
            </a:xfrm>
          </p:grpSpPr>
          <p:grpSp>
            <p:nvGrpSpPr>
              <p:cNvPr id="23574" name="Group 20">
                <a:extLst>
                  <a:ext uri="{FF2B5EF4-FFF2-40B4-BE49-F238E27FC236}">
                    <a16:creationId xmlns:a16="http://schemas.microsoft.com/office/drawing/2014/main" id="{62C05665-F8AB-0BCF-2E38-BDE8DFDCC4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875" y="2571744"/>
                <a:ext cx="1476375" cy="1571625"/>
                <a:chOff x="3571875" y="2571750"/>
                <a:chExt cx="1476375" cy="1571625"/>
              </a:xfrm>
            </p:grpSpPr>
            <p:pic>
              <p:nvPicPr>
                <p:cNvPr id="20" name="Picture 2" descr="C:\Users\Saul\Documents\papers\2010\2010-ArtifactBuddy.HICSS\source\Images\Figure 3.png">
                  <a:extLst>
                    <a:ext uri="{FF2B5EF4-FFF2-40B4-BE49-F238E27FC236}">
                      <a16:creationId xmlns:a16="http://schemas.microsoft.com/office/drawing/2014/main" id="{62AC622B-EEAE-93A9-CB8C-FBB107A8BF0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571884" y="2571746"/>
                  <a:ext cx="1476378" cy="1571630"/>
                </a:xfrm>
                <a:prstGeom prst="rect">
                  <a:avLst/>
                </a:prstGeom>
                <a:noFill/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3577" name="Picture 20" descr="DSCN0042.JPG">
                  <a:extLst>
                    <a:ext uri="{FF2B5EF4-FFF2-40B4-BE49-F238E27FC236}">
                      <a16:creationId xmlns:a16="http://schemas.microsoft.com/office/drawing/2014/main" id="{55C82BA6-B783-1F63-F79D-78287F1216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875" t="41667" r="65627" b="39583"/>
                <a:stretch>
                  <a:fillRect/>
                </a:stretch>
              </p:blipFill>
              <p:spPr bwMode="auto">
                <a:xfrm>
                  <a:off x="3643313" y="2786063"/>
                  <a:ext cx="254000" cy="285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0B164D-D71C-67D7-52CD-0DC77B51DB65}"/>
                  </a:ext>
                </a:extLst>
              </p:cNvPr>
              <p:cNvSpPr txBox="1"/>
              <p:nvPr/>
            </p:nvSpPr>
            <p:spPr>
              <a:xfrm>
                <a:off x="3857635" y="2728902"/>
                <a:ext cx="1000127" cy="20002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CA" sz="700" b="1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rPr>
                  <a:t>Saul  (online)</a:t>
                </a:r>
              </a:p>
            </p:txBody>
          </p:sp>
        </p:grpSp>
      </p:grpSp>
      <p:sp>
        <p:nvSpPr>
          <p:cNvPr id="23563" name="Explosion 2 25">
            <a:extLst>
              <a:ext uri="{FF2B5EF4-FFF2-40B4-BE49-F238E27FC236}">
                <a16:creationId xmlns:a16="http://schemas.microsoft.com/office/drawing/2014/main" id="{E238BC7B-973E-7AEC-6704-58FF040EA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5286375"/>
            <a:ext cx="3571875" cy="1285875"/>
          </a:xfrm>
          <a:prstGeom prst="irregularSeal2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449263" indent="-269875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CA" altLang="LID4096"/>
              <a:t>IM Hub</a:t>
            </a:r>
          </a:p>
        </p:txBody>
      </p:sp>
      <p:cxnSp>
        <p:nvCxnSpPr>
          <p:cNvPr id="23564" name="Straight Arrow Connector 27">
            <a:extLst>
              <a:ext uri="{FF2B5EF4-FFF2-40B4-BE49-F238E27FC236}">
                <a16:creationId xmlns:a16="http://schemas.microsoft.com/office/drawing/2014/main" id="{DA5B1D2C-9E00-94B6-FDF3-EEE787379B7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001375" y="5429250"/>
            <a:ext cx="914400" cy="91440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 type="arrow" w="med" len="med"/>
              </a14:hiddenLine>
            </a:ext>
          </a:extLst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EF6BA82-5A03-717C-5751-DFFBEFFEC6BE}"/>
              </a:ext>
            </a:extLst>
          </p:cNvPr>
          <p:cNvCxnSpPr/>
          <p:nvPr/>
        </p:nvCxnSpPr>
        <p:spPr bwMode="auto">
          <a:xfrm>
            <a:off x="357188" y="4714875"/>
            <a:ext cx="2714625" cy="0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566" name="Straight Arrow Connector 34">
            <a:extLst>
              <a:ext uri="{FF2B5EF4-FFF2-40B4-BE49-F238E27FC236}">
                <a16:creationId xmlns:a16="http://schemas.microsoft.com/office/drawing/2014/main" id="{253B3302-B3A9-6AD7-9F3F-12BC091E82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65375" y="3494088"/>
            <a:ext cx="2063750" cy="2149475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7" name="Straight Arrow Connector 36">
            <a:extLst>
              <a:ext uri="{FF2B5EF4-FFF2-40B4-BE49-F238E27FC236}">
                <a16:creationId xmlns:a16="http://schemas.microsoft.com/office/drawing/2014/main" id="{A45046CB-C569-7A85-5D18-566DE07AD91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500313" y="6000750"/>
            <a:ext cx="1500187" cy="21431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8" name="Straight Arrow Connector 39">
            <a:extLst>
              <a:ext uri="{FF2B5EF4-FFF2-40B4-BE49-F238E27FC236}">
                <a16:creationId xmlns:a16="http://schemas.microsoft.com/office/drawing/2014/main" id="{59E81283-0E23-5EF4-C85C-269E3F66BE6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929313" y="5572125"/>
            <a:ext cx="1500187" cy="21431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69" name="Straight Arrow Connector 40">
            <a:extLst>
              <a:ext uri="{FF2B5EF4-FFF2-40B4-BE49-F238E27FC236}">
                <a16:creationId xmlns:a16="http://schemas.microsoft.com/office/drawing/2014/main" id="{3A30FD6B-A5F5-512D-59E9-DFE807259E43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714875" y="4786313"/>
            <a:ext cx="1285875" cy="142875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DBF1BE4B-C047-25A6-3B4B-951BDA8777F0}"/>
              </a:ext>
            </a:extLst>
          </p:cNvPr>
          <p:cNvSpPr/>
          <p:nvPr/>
        </p:nvSpPr>
        <p:spPr>
          <a:xfrm>
            <a:off x="357188" y="2857500"/>
            <a:ext cx="20669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chemeClr val="tx1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Helper app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>
            <a:extLst>
              <a:ext uri="{FF2B5EF4-FFF2-40B4-BE49-F238E27FC236}">
                <a16:creationId xmlns:a16="http://schemas.microsoft.com/office/drawing/2014/main" id="{7ECCB1BB-2510-0678-204F-42E5600D8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24579" name="Rectangle 10">
            <a:extLst>
              <a:ext uri="{FF2B5EF4-FFF2-40B4-BE49-F238E27FC236}">
                <a16:creationId xmlns:a16="http://schemas.microsoft.com/office/drawing/2014/main" id="{5789EB8E-DDF7-7F1B-528D-D1DAACFAB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24580" name="TextBox 8">
            <a:extLst>
              <a:ext uri="{FF2B5EF4-FFF2-40B4-BE49-F238E27FC236}">
                <a16:creationId xmlns:a16="http://schemas.microsoft.com/office/drawing/2014/main" id="{6E15754C-8B7D-D77B-E522-F19F4DEDE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4313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CA" altLang="LID4096" sz="3600" b="1">
                <a:solidFill>
                  <a:srgbClr val="FFC000"/>
                </a:solidFill>
              </a:rPr>
              <a:t>Scenario</a:t>
            </a:r>
          </a:p>
        </p:txBody>
      </p:sp>
      <p:pic>
        <p:nvPicPr>
          <p:cNvPr id="24581" name="Picture 2" descr="C:\Users\Saul\Documents\papers\2010\2010-ArtifactBuddy.HICSS\Presentation\P1000053.JPG">
            <a:extLst>
              <a:ext uri="{FF2B5EF4-FFF2-40B4-BE49-F238E27FC236}">
                <a16:creationId xmlns:a16="http://schemas.microsoft.com/office/drawing/2014/main" id="{63B3AFE4-567B-B82C-9F3E-0A747FF97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22" b="18900"/>
          <a:stretch>
            <a:fillRect/>
          </a:stretch>
        </p:blipFill>
        <p:spPr bwMode="auto">
          <a:xfrm>
            <a:off x="214313" y="2928938"/>
            <a:ext cx="2935287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5" descr="DSCN0081.JPG">
            <a:extLst>
              <a:ext uri="{FF2B5EF4-FFF2-40B4-BE49-F238E27FC236}">
                <a16:creationId xmlns:a16="http://schemas.microsoft.com/office/drawing/2014/main" id="{3857B879-3A24-1BE0-96B0-8D22E206F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428625"/>
            <a:ext cx="2922588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4">
            <a:extLst>
              <a:ext uri="{FF2B5EF4-FFF2-40B4-BE49-F238E27FC236}">
                <a16:creationId xmlns:a16="http://schemas.microsoft.com/office/drawing/2014/main" id="{3F504255-EF59-AD2D-ABC7-4C6188EE5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857375"/>
            <a:ext cx="2679700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1E02A8B-8578-7C16-6B9C-889CB6A2A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9000" r="12999"/>
          <a:stretch>
            <a:fillRect/>
          </a:stretch>
        </p:blipFill>
        <p:spPr bwMode="auto">
          <a:xfrm>
            <a:off x="6286500" y="3429000"/>
            <a:ext cx="2500313" cy="3205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B1EFA75E-B207-2071-B099-344F0D8B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Setting Up Artifact Buddy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A5705A7C-7AAB-3921-A433-BAF1768DC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953000"/>
          </a:xfrm>
        </p:spPr>
        <p:txBody>
          <a:bodyPr/>
          <a:lstStyle/>
          <a:p>
            <a:pPr marL="514350" indent="-514350">
              <a:buFont typeface="Verdana" panose="020B0604030504040204" pitchFamily="34" charset="0"/>
              <a:buAutoNum type="arabicPeriod"/>
            </a:pPr>
            <a:r>
              <a:rPr lang="en-CA" altLang="LID4096" sz="2400"/>
              <a:t>Create a Live Messenger account for the document</a:t>
            </a:r>
            <a:br>
              <a:rPr lang="en-CA" altLang="LID4096" sz="2400"/>
            </a:br>
            <a:endParaRPr lang="en-CA" altLang="LID4096" sz="2400"/>
          </a:p>
          <a:p>
            <a:pPr marL="514350" indent="-514350">
              <a:buFont typeface="Verdana" panose="020B0604030504040204" pitchFamily="34" charset="0"/>
              <a:buAutoNum type="arabicPeriod"/>
            </a:pPr>
            <a:r>
              <a:rPr lang="en-CA" altLang="LID4096" sz="2400"/>
              <a:t>Enter IM account credentials into Artifact Buddy</a:t>
            </a:r>
            <a:br>
              <a:rPr lang="en-CA" altLang="LID4096" sz="2400"/>
            </a:br>
            <a:endParaRPr lang="en-CA" altLang="LID4096" sz="2400"/>
          </a:p>
          <a:p>
            <a:pPr marL="514350" indent="-514350">
              <a:buFont typeface="Verdana" panose="020B0604030504040204" pitchFamily="34" charset="0"/>
              <a:buAutoNum type="arabicPeriod"/>
            </a:pPr>
            <a:r>
              <a:rPr lang="en-CA" altLang="LID4096" sz="2400"/>
              <a:t>Drag &amp; Drop document into Artifact Buddy</a:t>
            </a:r>
            <a:br>
              <a:rPr lang="en-CA" altLang="LID4096"/>
            </a:br>
            <a:endParaRPr lang="en-CA" altLang="LID4096"/>
          </a:p>
          <a:p>
            <a:pPr marL="514350" indent="-514350">
              <a:buFont typeface="Verdana" panose="020B0604030504040204" pitchFamily="34" charset="0"/>
              <a:buAutoNum type="arabicPeriod"/>
            </a:pPr>
            <a:r>
              <a:rPr lang="en-CA" altLang="LID4096" sz="2400"/>
              <a:t>Add collaborators as ‘buddies’ to Artifact Buddy</a:t>
            </a:r>
          </a:p>
          <a:p>
            <a:pPr marL="1066800" lvl="2" indent="-514350"/>
            <a:endParaRPr lang="en-CA" altLang="LID4096"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>
            <a:extLst>
              <a:ext uri="{FF2B5EF4-FFF2-40B4-BE49-F238E27FC236}">
                <a16:creationId xmlns:a16="http://schemas.microsoft.com/office/drawing/2014/main" id="{1612ACE8-BBFD-2894-89B5-96ADC5850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26627" name="Rectangle 10">
            <a:extLst>
              <a:ext uri="{FF2B5EF4-FFF2-40B4-BE49-F238E27FC236}">
                <a16:creationId xmlns:a16="http://schemas.microsoft.com/office/drawing/2014/main" id="{6FD3EB63-484A-5167-B96E-FBE0730C8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pic>
        <p:nvPicPr>
          <p:cNvPr id="6" name="1-SettingUpArtifactBuddy.avi">
            <a:hlinkClick r:id="" action="ppaction://media"/>
            <a:extLst>
              <a:ext uri="{FF2B5EF4-FFF2-40B4-BE49-F238E27FC236}">
                <a16:creationId xmlns:a16="http://schemas.microsoft.com/office/drawing/2014/main" id="{5885F8E1-19B5-6671-4706-4CAF070056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AE2D29-68C8-CEF8-8FD7-A3C615A584D8}"/>
              </a:ext>
            </a:extLst>
          </p:cNvPr>
          <p:cNvSpPr txBox="1"/>
          <p:nvPr/>
        </p:nvSpPr>
        <p:spPr>
          <a:xfrm>
            <a:off x="6660232" y="11663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1800" dirty="0">
                <a:solidFill>
                  <a:srgbClr val="FF0000"/>
                </a:solidFill>
              </a:rPr>
              <a:t>Click to play video</a:t>
            </a:r>
            <a:endParaRPr lang="LID4096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0F3233CE-EAE8-EA1B-FCA8-5A838E4DD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Basic Artifact Awareness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C7C3D909-9A8D-2E46-B410-81A33BC7B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953000"/>
          </a:xfrm>
        </p:spPr>
        <p:txBody>
          <a:bodyPr/>
          <a:lstStyle/>
          <a:p>
            <a:pPr marL="514350" indent="-514350"/>
            <a:r>
              <a:rPr lang="en-CA" altLang="LID4096" sz="2400"/>
              <a:t>As Nathan edits the document </a:t>
            </a:r>
          </a:p>
          <a:p>
            <a:pPr marL="620713" lvl="1" indent="-514350"/>
            <a:r>
              <a:rPr lang="en-CA" altLang="LID4096" sz="2000"/>
              <a:t>Artifact Buddy monitors document activities</a:t>
            </a:r>
          </a:p>
          <a:p>
            <a:pPr marL="620713" lvl="1" indent="-514350"/>
            <a:r>
              <a:rPr lang="en-CA" altLang="LID4096" sz="2000"/>
              <a:t>updates document display name and status to reflect this</a:t>
            </a:r>
          </a:p>
          <a:p>
            <a:pPr marL="620713" lvl="1" indent="-514350"/>
            <a:r>
              <a:rPr lang="en-CA" altLang="LID4096" sz="2000"/>
              <a:t>others see this as they use IM as normal</a:t>
            </a:r>
          </a:p>
          <a:p>
            <a:pPr marL="620713" lvl="1" indent="-514350">
              <a:buFontTx/>
              <a:buNone/>
            </a:pPr>
            <a:br>
              <a:rPr lang="en-CA" altLang="LID4096" sz="2000"/>
            </a:br>
            <a:endParaRPr lang="en-CA" altLang="LID4096" sz="2000"/>
          </a:p>
        </p:txBody>
      </p:sp>
      <p:pic>
        <p:nvPicPr>
          <p:cNvPr id="27652" name="Picture 4" descr="Figure 1.png">
            <a:extLst>
              <a:ext uri="{FF2B5EF4-FFF2-40B4-BE49-F238E27FC236}">
                <a16:creationId xmlns:a16="http://schemas.microsoft.com/office/drawing/2014/main" id="{7E385C04-0E24-E9D2-0F60-8EDC31181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3143250"/>
            <a:ext cx="39973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B200E50-CCDE-867D-FB7C-5C46EBA3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9000" r="12999"/>
          <a:stretch>
            <a:fillRect/>
          </a:stretch>
        </p:blipFill>
        <p:spPr bwMode="auto">
          <a:xfrm>
            <a:off x="0" y="4476750"/>
            <a:ext cx="1857375" cy="238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654" name="Left Arrow 6">
            <a:extLst>
              <a:ext uri="{FF2B5EF4-FFF2-40B4-BE49-F238E27FC236}">
                <a16:creationId xmlns:a16="http://schemas.microsoft.com/office/drawing/2014/main" id="{6952288A-2D3B-02E4-94B2-79AF315A8A8B}"/>
              </a:ext>
            </a:extLst>
          </p:cNvPr>
          <p:cNvSpPr>
            <a:spLocks noChangeArrowheads="1"/>
          </p:cNvSpPr>
          <p:nvPr/>
        </p:nvSpPr>
        <p:spPr bwMode="auto">
          <a:xfrm rot="20334854" flipH="1">
            <a:off x="1355725" y="5243513"/>
            <a:ext cx="1897063" cy="785812"/>
          </a:xfrm>
          <a:prstGeom prst="leftArrow">
            <a:avLst>
              <a:gd name="adj1" fmla="val 50000"/>
              <a:gd name="adj2" fmla="val 50038"/>
            </a:avLst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449263" indent="-269875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CA" altLang="LID4096"/>
              <a:t>monitor</a:t>
            </a:r>
          </a:p>
        </p:txBody>
      </p:sp>
      <p:pic>
        <p:nvPicPr>
          <p:cNvPr id="27655" name="Picture 2" descr="C:\Users\Saul\Documents\papers\2010\2010-ArtifactBuddy.HICSS\source\Images\Figure 3.png">
            <a:extLst>
              <a:ext uri="{FF2B5EF4-FFF2-40B4-BE49-F238E27FC236}">
                <a16:creationId xmlns:a16="http://schemas.microsoft.com/office/drawing/2014/main" id="{5C381C50-09C7-4ABF-63F0-36027C14A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857500"/>
            <a:ext cx="2643187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Left Arrow 11">
            <a:extLst>
              <a:ext uri="{FF2B5EF4-FFF2-40B4-BE49-F238E27FC236}">
                <a16:creationId xmlns:a16="http://schemas.microsoft.com/office/drawing/2014/main" id="{433212BF-94D0-4CB3-4B09-903CA6D49D23}"/>
              </a:ext>
            </a:extLst>
          </p:cNvPr>
          <p:cNvSpPr>
            <a:spLocks noChangeArrowheads="1"/>
          </p:cNvSpPr>
          <p:nvPr/>
        </p:nvSpPr>
        <p:spPr bwMode="auto">
          <a:xfrm rot="20969901" flipH="1">
            <a:off x="4840288" y="4670425"/>
            <a:ext cx="2025650" cy="785813"/>
          </a:xfrm>
          <a:prstGeom prst="leftArrow">
            <a:avLst>
              <a:gd name="adj1" fmla="val 50000"/>
              <a:gd name="adj2" fmla="val 50028"/>
            </a:avLst>
          </a:prstGeom>
          <a:solidFill>
            <a:srgbClr val="FF99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449263" indent="-269875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CA" altLang="LID4096"/>
              <a:t>update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>
            <a:extLst>
              <a:ext uri="{FF2B5EF4-FFF2-40B4-BE49-F238E27FC236}">
                <a16:creationId xmlns:a16="http://schemas.microsoft.com/office/drawing/2014/main" id="{33571BD9-8915-1BB7-07C1-F148233C3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28675" name="Rectangle 10">
            <a:extLst>
              <a:ext uri="{FF2B5EF4-FFF2-40B4-BE49-F238E27FC236}">
                <a16:creationId xmlns:a16="http://schemas.microsoft.com/office/drawing/2014/main" id="{6BB0D1A8-FB79-1A91-C60C-BB3D76F75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pic>
        <p:nvPicPr>
          <p:cNvPr id="5" name="2-AwarenessViaDisplayNames.avi">
            <a:hlinkClick r:id="" action="ppaction://media"/>
            <a:extLst>
              <a:ext uri="{FF2B5EF4-FFF2-40B4-BE49-F238E27FC236}">
                <a16:creationId xmlns:a16="http://schemas.microsoft.com/office/drawing/2014/main" id="{3E1AE247-D0F4-AA72-3CCC-D57F20A1E0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1F32F5-3687-CF47-2CB7-3A54074C82C7}"/>
              </a:ext>
            </a:extLst>
          </p:cNvPr>
          <p:cNvSpPr txBox="1"/>
          <p:nvPr/>
        </p:nvSpPr>
        <p:spPr>
          <a:xfrm>
            <a:off x="6660232" y="11663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1800" dirty="0">
                <a:solidFill>
                  <a:srgbClr val="FF0000"/>
                </a:solidFill>
              </a:rPr>
              <a:t>Click to play video</a:t>
            </a:r>
            <a:endParaRPr lang="LID4096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BE40C8BB-D6E4-0E5E-F9AF-1D5B642F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Version Control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7DC9B294-BA93-1FAC-9346-EADCA8F6B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953000"/>
          </a:xfrm>
        </p:spPr>
        <p:txBody>
          <a:bodyPr/>
          <a:lstStyle/>
          <a:p>
            <a:pPr marL="514350" indent="-514350"/>
            <a:r>
              <a:rPr lang="en-CA" altLang="LID4096" sz="2400"/>
              <a:t>As the document is revised, Artifact Buddy:</a:t>
            </a:r>
          </a:p>
          <a:p>
            <a:pPr marL="620713" lvl="1" indent="-514350"/>
            <a:r>
              <a:rPr lang="en-CA" altLang="LID4096" sz="2000"/>
              <a:t>stores multiple versions</a:t>
            </a:r>
          </a:p>
          <a:p>
            <a:pPr marL="620713" lvl="1" indent="-514350"/>
            <a:r>
              <a:rPr lang="en-CA" altLang="LID4096" sz="2000"/>
              <a:t>notifies others that a new version is available</a:t>
            </a:r>
          </a:p>
          <a:p>
            <a:pPr marL="620713" lvl="1" indent="-514350"/>
            <a:r>
              <a:rPr lang="en-CA" altLang="LID4096" sz="2000"/>
              <a:t>lets others retrieve particular versions through IM chat</a:t>
            </a:r>
            <a:br>
              <a:rPr lang="en-CA" altLang="LID4096" sz="2000"/>
            </a:br>
            <a:br>
              <a:rPr lang="en-CA" altLang="LID4096" sz="2000"/>
            </a:br>
            <a:r>
              <a:rPr lang="en-CA" altLang="LID4096" sz="2000" b="1" i="1"/>
              <a:t>Get Latest </a:t>
            </a:r>
            <a:br>
              <a:rPr lang="en-CA" altLang="LID4096" sz="2000"/>
            </a:br>
            <a:r>
              <a:rPr lang="en-CA" altLang="LID4096" sz="2000"/>
              <a:t>  - Artifact buddy sends latest version via IM file transfer</a:t>
            </a:r>
            <a:endParaRPr lang="en-CA" altLang="LID4096" sz="1400"/>
          </a:p>
          <a:p>
            <a:pPr marL="620713" lvl="1" indent="-514350">
              <a:buFontTx/>
              <a:buNone/>
            </a:pPr>
            <a:endParaRPr lang="en-CA" altLang="LID4096" sz="2000"/>
          </a:p>
          <a:p>
            <a:pPr marL="620713" lvl="1" indent="-514350">
              <a:buFontTx/>
              <a:buNone/>
            </a:pPr>
            <a:br>
              <a:rPr lang="en-CA" altLang="LID4096" sz="2000"/>
            </a:br>
            <a:endParaRPr lang="en-CA" altLang="LID4096"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>
            <a:extLst>
              <a:ext uri="{FF2B5EF4-FFF2-40B4-BE49-F238E27FC236}">
                <a16:creationId xmlns:a16="http://schemas.microsoft.com/office/drawing/2014/main" id="{21B0CC16-0A7A-3CC1-088A-D874278AA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30723" name="Rectangle 10">
            <a:extLst>
              <a:ext uri="{FF2B5EF4-FFF2-40B4-BE49-F238E27FC236}">
                <a16:creationId xmlns:a16="http://schemas.microsoft.com/office/drawing/2014/main" id="{7D8788C0-B3DA-75EA-7F04-D7F3E16A9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pic>
        <p:nvPicPr>
          <p:cNvPr id="8" name="3-VersionControl.avi">
            <a:hlinkClick r:id="" action="ppaction://media"/>
            <a:extLst>
              <a:ext uri="{FF2B5EF4-FFF2-40B4-BE49-F238E27FC236}">
                <a16:creationId xmlns:a16="http://schemas.microsoft.com/office/drawing/2014/main" id="{BD068849-3E9F-4EA2-CD61-375BF7293B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CEB355-EF84-F038-5A7A-D8D6A39BB6C2}"/>
              </a:ext>
            </a:extLst>
          </p:cNvPr>
          <p:cNvSpPr txBox="1"/>
          <p:nvPr/>
        </p:nvSpPr>
        <p:spPr>
          <a:xfrm>
            <a:off x="6660232" y="11663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1800" dirty="0">
                <a:solidFill>
                  <a:srgbClr val="FF0000"/>
                </a:solidFill>
              </a:rPr>
              <a:t>Click to play video</a:t>
            </a:r>
            <a:endParaRPr lang="LID4096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055A97C4-E966-75B2-BDB4-FE7ED4617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Conversing with Artifacts via Chat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EFDB12FE-82C5-4F25-964C-C3B553F64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313"/>
            <a:ext cx="8258175" cy="4953000"/>
          </a:xfrm>
        </p:spPr>
        <p:txBody>
          <a:bodyPr/>
          <a:lstStyle/>
          <a:p>
            <a:pPr>
              <a:defRPr/>
            </a:pPr>
            <a:r>
              <a:rPr lang="en-CA" sz="2400" dirty="0"/>
              <a:t>Versions</a:t>
            </a:r>
          </a:p>
          <a:p>
            <a:pPr lvl="1">
              <a:defRPr/>
            </a:pPr>
            <a:r>
              <a:rPr lang="en-CA" sz="2000" dirty="0"/>
              <a:t>list of available document versions</a:t>
            </a:r>
            <a:br>
              <a:rPr lang="en-CA" sz="2000" dirty="0"/>
            </a:br>
            <a:endParaRPr lang="en-CA" sz="1000" dirty="0"/>
          </a:p>
          <a:p>
            <a:pPr>
              <a:defRPr/>
            </a:pPr>
            <a:r>
              <a:rPr lang="en-CA" sz="2400" dirty="0"/>
              <a:t>Get &lt;version #&gt;  </a:t>
            </a:r>
            <a:r>
              <a:rPr lang="en-CA" sz="2400" i="1" dirty="0"/>
              <a:t>or</a:t>
            </a:r>
            <a:r>
              <a:rPr lang="en-CA" sz="2400" dirty="0"/>
              <a:t>  &lt;original&gt; </a:t>
            </a:r>
            <a:r>
              <a:rPr lang="en-CA" sz="2400" i="1" dirty="0"/>
              <a:t>or</a:t>
            </a:r>
            <a:r>
              <a:rPr lang="en-CA" sz="2400" dirty="0"/>
              <a:t> &lt;latest&gt;</a:t>
            </a:r>
          </a:p>
          <a:p>
            <a:pPr lvl="1">
              <a:defRPr/>
            </a:pPr>
            <a:r>
              <a:rPr lang="en-CA" sz="2000" dirty="0"/>
              <a:t>get a particular version, sent via file transfer</a:t>
            </a:r>
            <a:br>
              <a:rPr lang="en-CA" sz="2000" dirty="0"/>
            </a:br>
            <a:endParaRPr lang="en-CA" sz="1000" dirty="0"/>
          </a:p>
          <a:p>
            <a:pPr>
              <a:defRPr/>
            </a:pPr>
            <a:r>
              <a:rPr lang="en-CA" sz="2400" dirty="0"/>
              <a:t>Free form text</a:t>
            </a:r>
          </a:p>
          <a:p>
            <a:pPr lvl="1">
              <a:defRPr/>
            </a:pPr>
            <a:r>
              <a:rPr lang="en-CA" sz="2000" dirty="0"/>
              <a:t>relayed to team members</a:t>
            </a:r>
          </a:p>
          <a:p>
            <a:pPr lvl="1">
              <a:defRPr/>
            </a:pPr>
            <a:r>
              <a:rPr lang="en-CA" sz="2000" dirty="0"/>
              <a:t>saved as a persistent transcript</a:t>
            </a:r>
            <a:br>
              <a:rPr lang="en-CA" sz="2000" dirty="0"/>
            </a:br>
            <a:endParaRPr lang="en-CA" sz="1000" dirty="0"/>
          </a:p>
          <a:p>
            <a:pPr>
              <a:defRPr/>
            </a:pPr>
            <a:r>
              <a:rPr lang="en-CA" sz="2400" dirty="0"/>
              <a:t>Get transcript</a:t>
            </a:r>
          </a:p>
          <a:p>
            <a:pPr lvl="1">
              <a:defRPr/>
            </a:pPr>
            <a:r>
              <a:rPr lang="en-CA" sz="2000" dirty="0"/>
              <a:t>gets a transcript of all activity / discussion around the document </a:t>
            </a:r>
            <a:br>
              <a:rPr lang="en-CA" sz="2000" dirty="0"/>
            </a:br>
            <a:endParaRPr lang="en-CA" sz="1000" dirty="0"/>
          </a:p>
          <a:p>
            <a:pPr>
              <a:defRPr/>
            </a:pPr>
            <a:r>
              <a:rPr lang="en-CA" sz="2400" dirty="0"/>
              <a:t>File </a:t>
            </a:r>
            <a:r>
              <a:rPr lang="en-CA" sz="2400" dirty="0" err="1"/>
              <a:t>tranfer</a:t>
            </a:r>
            <a:r>
              <a:rPr lang="en-CA" sz="2400" dirty="0"/>
              <a:t> to document</a:t>
            </a:r>
          </a:p>
          <a:p>
            <a:pPr marL="342900" lvl="1" indent="-342900">
              <a:buFontTx/>
              <a:buNone/>
              <a:defRPr/>
            </a:pPr>
            <a:r>
              <a:rPr lang="en-CA" sz="2000" dirty="0"/>
              <a:t>	stores it as a sub-version</a:t>
            </a:r>
          </a:p>
          <a:p>
            <a:pPr>
              <a:defRPr/>
            </a:pPr>
            <a:br>
              <a:rPr lang="en-CA" dirty="0"/>
            </a:br>
            <a:endParaRPr lang="en-C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>
            <a:extLst>
              <a:ext uri="{FF2B5EF4-FFF2-40B4-BE49-F238E27FC236}">
                <a16:creationId xmlns:a16="http://schemas.microsoft.com/office/drawing/2014/main" id="{2F8203E7-B503-9530-36E3-B4C8E4F04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32771" name="Rectangle 10">
            <a:extLst>
              <a:ext uri="{FF2B5EF4-FFF2-40B4-BE49-F238E27FC236}">
                <a16:creationId xmlns:a16="http://schemas.microsoft.com/office/drawing/2014/main" id="{6BC71A81-5DF3-2165-E44D-04B0AD6DE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pic>
        <p:nvPicPr>
          <p:cNvPr id="5" name="4-ConversingWithArtifacts.avi">
            <a:hlinkClick r:id="" action="ppaction://media"/>
            <a:extLst>
              <a:ext uri="{FF2B5EF4-FFF2-40B4-BE49-F238E27FC236}">
                <a16:creationId xmlns:a16="http://schemas.microsoft.com/office/drawing/2014/main" id="{4CCCF607-A82B-7AD1-D137-5C6919DF69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293901-6881-40DB-FE1B-9EC323FF6FDD}"/>
              </a:ext>
            </a:extLst>
          </p:cNvPr>
          <p:cNvSpPr txBox="1"/>
          <p:nvPr/>
        </p:nvSpPr>
        <p:spPr>
          <a:xfrm>
            <a:off x="6660232" y="11663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1800" dirty="0">
                <a:solidFill>
                  <a:srgbClr val="FF0000"/>
                </a:solidFill>
              </a:rPr>
              <a:t>Click to play video</a:t>
            </a:r>
            <a:endParaRPr lang="LID4096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Figure 2.png">
            <a:extLst>
              <a:ext uri="{FF2B5EF4-FFF2-40B4-BE49-F238E27FC236}">
                <a16:creationId xmlns:a16="http://schemas.microsoft.com/office/drawing/2014/main" id="{A853F7C1-9F2D-6F38-247C-8FAD2ED13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642938"/>
            <a:ext cx="5572125" cy="579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1B13E5-1F42-B6C6-4EC1-9176355D8056}"/>
              </a:ext>
            </a:extLst>
          </p:cNvPr>
          <p:cNvSpPr txBox="1"/>
          <p:nvPr/>
        </p:nvSpPr>
        <p:spPr>
          <a:xfrm>
            <a:off x="6660232" y="11663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1800" dirty="0">
                <a:solidFill>
                  <a:srgbClr val="FF0000"/>
                </a:solidFill>
              </a:rPr>
              <a:t>Click to play video</a:t>
            </a:r>
            <a:endParaRPr lang="LID4096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7EF5B101-28B3-7CB8-E4F5-3C5D86D2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Migrating Control of Artifacts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747C011C-13B8-808C-F667-E3758775F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313"/>
            <a:ext cx="8686800" cy="4953000"/>
          </a:xfrm>
        </p:spPr>
        <p:txBody>
          <a:bodyPr/>
          <a:lstStyle/>
          <a:p>
            <a:pPr marL="514350" indent="-514350"/>
            <a:r>
              <a:rPr lang="en-CA" altLang="LID4096" sz="2400"/>
              <a:t>Request control via chat to migrate system &amp; versions</a:t>
            </a:r>
          </a:p>
          <a:p>
            <a:pPr marL="514350" indent="-514350"/>
            <a:endParaRPr lang="en-CA" altLang="LID4096" sz="2400"/>
          </a:p>
          <a:p>
            <a:pPr marL="514350" indent="-514350"/>
            <a:r>
              <a:rPr lang="en-CA" altLang="LID4096" sz="2400"/>
              <a:t>Blah</a:t>
            </a:r>
          </a:p>
          <a:p>
            <a:pPr marL="620713" lvl="1" indent="-514350">
              <a:buFont typeface="Arial" panose="020B0604020202020204" pitchFamily="34" charset="0"/>
              <a:buChar char="•"/>
            </a:pPr>
            <a:r>
              <a:rPr lang="en-CA" altLang="LID4096" sz="2000"/>
              <a:t>Blah</a:t>
            </a:r>
          </a:p>
          <a:p>
            <a:pPr marL="620713" lvl="1" indent="-514350">
              <a:buFontTx/>
              <a:buNone/>
            </a:pPr>
            <a:br>
              <a:rPr lang="en-CA" altLang="LID4096" sz="2000"/>
            </a:br>
            <a:endParaRPr lang="en-CA" altLang="LID4096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9A1BA6-D1C1-FC39-86E2-8C51FD5CB1A8}"/>
              </a:ext>
            </a:extLst>
          </p:cNvPr>
          <p:cNvSpPr/>
          <p:nvPr/>
        </p:nvSpPr>
        <p:spPr bwMode="auto">
          <a:xfrm>
            <a:off x="357188" y="2000250"/>
            <a:ext cx="2714625" cy="46434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49263" indent="-269875" defTabSz="879475">
              <a:defRPr/>
            </a:pPr>
            <a:endParaRPr lang="en-CA"/>
          </a:p>
        </p:txBody>
      </p:sp>
      <p:pic>
        <p:nvPicPr>
          <p:cNvPr id="5" name="Picture 2" descr="C:\Users\Saul\Documents\papers\2010\2010-ArtifactBuddy.HICSS\source\Images\Figure 3.png">
            <a:extLst>
              <a:ext uri="{FF2B5EF4-FFF2-40B4-BE49-F238E27FC236}">
                <a16:creationId xmlns:a16="http://schemas.microsoft.com/office/drawing/2014/main" id="{7B92038A-86C5-5156-81E3-FF73ED5D2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88" y="5000625"/>
            <a:ext cx="1476375" cy="1571625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Figure 2.png">
            <a:extLst>
              <a:ext uri="{FF2B5EF4-FFF2-40B4-BE49-F238E27FC236}">
                <a16:creationId xmlns:a16="http://schemas.microsoft.com/office/drawing/2014/main" id="{833D102B-41C9-2CDB-D010-C366D5F13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486025"/>
            <a:ext cx="1936750" cy="2014538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66F013B-D346-8C24-8807-D42A4EC03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2500313"/>
            <a:ext cx="665163" cy="785812"/>
          </a:xfrm>
          <a:prstGeom prst="rect">
            <a:avLst/>
          </a:prstGeom>
          <a:ln w="3175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78C24F-2F5C-844A-B31B-A4651309457E}"/>
              </a:ext>
            </a:extLst>
          </p:cNvPr>
          <p:cNvSpPr txBox="1"/>
          <p:nvPr/>
        </p:nvSpPr>
        <p:spPr>
          <a:xfrm>
            <a:off x="357188" y="2000250"/>
            <a:ext cx="2786062" cy="461963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Kim’s machine</a:t>
            </a:r>
          </a:p>
        </p:txBody>
      </p:sp>
      <p:grpSp>
        <p:nvGrpSpPr>
          <p:cNvPr id="34825" name="Group 8">
            <a:extLst>
              <a:ext uri="{FF2B5EF4-FFF2-40B4-BE49-F238E27FC236}">
                <a16:creationId xmlns:a16="http://schemas.microsoft.com/office/drawing/2014/main" id="{037CA562-3916-2BF2-E3B1-340D4915BBA1}"/>
              </a:ext>
            </a:extLst>
          </p:cNvPr>
          <p:cNvGrpSpPr>
            <a:grpSpLocks/>
          </p:cNvGrpSpPr>
          <p:nvPr/>
        </p:nvGrpSpPr>
        <p:grpSpPr bwMode="auto">
          <a:xfrm>
            <a:off x="6643688" y="3643313"/>
            <a:ext cx="2143125" cy="2571750"/>
            <a:chOff x="6572250" y="3643313"/>
            <a:chExt cx="2143125" cy="25717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5F05DF-6F2E-31AD-9FD8-91436A918014}"/>
                </a:ext>
              </a:extLst>
            </p:cNvPr>
            <p:cNvSpPr/>
            <p:nvPr/>
          </p:nvSpPr>
          <p:spPr bwMode="auto">
            <a:xfrm>
              <a:off x="6572250" y="3643313"/>
              <a:ext cx="2143125" cy="25717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49263" indent="-269875" defTabSz="879475">
                <a:defRPr/>
              </a:pPr>
              <a:endParaRPr lang="en-CA"/>
            </a:p>
          </p:txBody>
        </p:sp>
        <p:pic>
          <p:nvPicPr>
            <p:cNvPr id="11" name="Picture 2" descr="C:\Users\Saul\Documents\papers\2010\2010-ArtifactBuddy.HICSS\Presentation\InstantMessaging.png">
              <a:extLst>
                <a:ext uri="{FF2B5EF4-FFF2-40B4-BE49-F238E27FC236}">
                  <a16:creationId xmlns:a16="http://schemas.microsoft.com/office/drawing/2014/main" id="{DB1AC550-26F3-B747-22E8-1F475408DF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r="62492" b="61009"/>
            <a:stretch>
              <a:fillRect/>
            </a:stretch>
          </p:blipFill>
          <p:spPr bwMode="auto">
            <a:xfrm>
              <a:off x="6643687" y="4572000"/>
              <a:ext cx="1765300" cy="1500188"/>
            </a:xfrm>
            <a:prstGeom prst="rect">
              <a:avLst/>
            </a:prstGeom>
            <a:noFill/>
            <a:ln w="28575">
              <a:solidFill>
                <a:schemeClr val="bg1">
                  <a:lumMod val="10000"/>
                </a:schemeClr>
              </a:solidFill>
              <a:miter lim="800000"/>
              <a:headEnd/>
              <a:tailEnd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DECC02-71E1-1EEB-2660-C32DCD8346CA}"/>
                </a:ext>
              </a:extLst>
            </p:cNvPr>
            <p:cNvSpPr txBox="1"/>
            <p:nvPr/>
          </p:nvSpPr>
          <p:spPr>
            <a:xfrm>
              <a:off x="6572250" y="3643313"/>
              <a:ext cx="2143125" cy="830262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Nathan’s machine</a:t>
              </a:r>
            </a:p>
          </p:txBody>
        </p:sp>
      </p:grpSp>
      <p:grpSp>
        <p:nvGrpSpPr>
          <p:cNvPr id="34826" name="Group 12">
            <a:extLst>
              <a:ext uri="{FF2B5EF4-FFF2-40B4-BE49-F238E27FC236}">
                <a16:creationId xmlns:a16="http://schemas.microsoft.com/office/drawing/2014/main" id="{7DBF9D96-AFF4-787E-B573-E400744CD7BB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000250"/>
            <a:ext cx="1714500" cy="2714625"/>
            <a:chOff x="3429001" y="2000250"/>
            <a:chExt cx="1714504" cy="271463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A906F5A-0A6E-B77E-05D0-43E09C001DFA}"/>
                </a:ext>
              </a:extLst>
            </p:cNvPr>
            <p:cNvSpPr/>
            <p:nvPr/>
          </p:nvSpPr>
          <p:spPr bwMode="auto">
            <a:xfrm>
              <a:off x="3429001" y="2000250"/>
              <a:ext cx="1714504" cy="271463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49263" indent="-269875" defTabSz="879475">
                <a:defRPr/>
              </a:pPr>
              <a:endParaRPr lang="en-CA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8024FC-9703-15BB-CA41-EF020049A98A}"/>
                </a:ext>
              </a:extLst>
            </p:cNvPr>
            <p:cNvSpPr txBox="1"/>
            <p:nvPr/>
          </p:nvSpPr>
          <p:spPr>
            <a:xfrm>
              <a:off x="3429001" y="2000250"/>
              <a:ext cx="1714504" cy="830266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Saul’s </a:t>
              </a:r>
              <a:b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</a:b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machine</a:t>
              </a:r>
            </a:p>
          </p:txBody>
        </p:sp>
        <p:grpSp>
          <p:nvGrpSpPr>
            <p:cNvPr id="34836" name="Group 22">
              <a:extLst>
                <a:ext uri="{FF2B5EF4-FFF2-40B4-BE49-F238E27FC236}">
                  <a16:creationId xmlns:a16="http://schemas.microsoft.com/office/drawing/2014/main" id="{B4D2F798-E9D6-4791-ADA0-D7465D8042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2928945"/>
              <a:ext cx="1476375" cy="1571625"/>
              <a:chOff x="3571875" y="2571744"/>
              <a:chExt cx="1476375" cy="1571625"/>
            </a:xfrm>
          </p:grpSpPr>
          <p:grpSp>
            <p:nvGrpSpPr>
              <p:cNvPr id="34837" name="Group 20">
                <a:extLst>
                  <a:ext uri="{FF2B5EF4-FFF2-40B4-BE49-F238E27FC236}">
                    <a16:creationId xmlns:a16="http://schemas.microsoft.com/office/drawing/2014/main" id="{B0561C9F-A961-513B-6CC3-10E99C018B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875" y="2571744"/>
                <a:ext cx="1476375" cy="1571625"/>
                <a:chOff x="3571875" y="2571750"/>
                <a:chExt cx="1476375" cy="1571625"/>
              </a:xfrm>
            </p:grpSpPr>
            <p:pic>
              <p:nvPicPr>
                <p:cNvPr id="19" name="Picture 2" descr="C:\Users\Saul\Documents\papers\2010\2010-ArtifactBuddy.HICSS\source\Images\Figure 3.png">
                  <a:extLst>
                    <a:ext uri="{FF2B5EF4-FFF2-40B4-BE49-F238E27FC236}">
                      <a16:creationId xmlns:a16="http://schemas.microsoft.com/office/drawing/2014/main" id="{C44BE4F6-772B-817E-D1B4-FFE850E36A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571884" y="2571746"/>
                  <a:ext cx="1476378" cy="1571630"/>
                </a:xfrm>
                <a:prstGeom prst="rect">
                  <a:avLst/>
                </a:prstGeom>
                <a:noFill/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34840" name="Picture 20" descr="DSCN0042.JPG">
                  <a:extLst>
                    <a:ext uri="{FF2B5EF4-FFF2-40B4-BE49-F238E27FC236}">
                      <a16:creationId xmlns:a16="http://schemas.microsoft.com/office/drawing/2014/main" id="{91A3C1CC-DD0F-C236-6CD7-B4F9FCFB60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875" t="41667" r="65627" b="39583"/>
                <a:stretch>
                  <a:fillRect/>
                </a:stretch>
              </p:blipFill>
              <p:spPr bwMode="auto">
                <a:xfrm>
                  <a:off x="3643313" y="2786063"/>
                  <a:ext cx="254000" cy="285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3AA50BB-AD9F-7D08-BE91-9A14AA5946AA}"/>
                  </a:ext>
                </a:extLst>
              </p:cNvPr>
              <p:cNvSpPr txBox="1"/>
              <p:nvPr/>
            </p:nvSpPr>
            <p:spPr>
              <a:xfrm>
                <a:off x="3857635" y="2728902"/>
                <a:ext cx="1000127" cy="20002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CA" sz="700" b="1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rPr>
                  <a:t>Saul  (online)</a:t>
                </a:r>
              </a:p>
            </p:txBody>
          </p:sp>
        </p:grpSp>
      </p:grpSp>
      <p:sp>
        <p:nvSpPr>
          <p:cNvPr id="34827" name="Explosion 2 20">
            <a:extLst>
              <a:ext uri="{FF2B5EF4-FFF2-40B4-BE49-F238E27FC236}">
                <a16:creationId xmlns:a16="http://schemas.microsoft.com/office/drawing/2014/main" id="{1EE12E1A-8378-4BB5-67F4-355F39E6D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5286375"/>
            <a:ext cx="3571875" cy="1285875"/>
          </a:xfrm>
          <a:prstGeom prst="irregularSeal2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449263" indent="-269875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CA" altLang="LID4096"/>
              <a:t>IM Hub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732131-4712-97DC-27FC-3781C4C941C0}"/>
              </a:ext>
            </a:extLst>
          </p:cNvPr>
          <p:cNvCxnSpPr/>
          <p:nvPr/>
        </p:nvCxnSpPr>
        <p:spPr bwMode="auto">
          <a:xfrm>
            <a:off x="357188" y="4714875"/>
            <a:ext cx="2714625" cy="0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829" name="Straight Arrow Connector 22">
            <a:extLst>
              <a:ext uri="{FF2B5EF4-FFF2-40B4-BE49-F238E27FC236}">
                <a16:creationId xmlns:a16="http://schemas.microsoft.com/office/drawing/2014/main" id="{4F4918B5-270A-AB32-F2B8-BC3DD1DCF6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65375" y="3494088"/>
            <a:ext cx="2063750" cy="2149475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0" name="Straight Arrow Connector 23">
            <a:extLst>
              <a:ext uri="{FF2B5EF4-FFF2-40B4-BE49-F238E27FC236}">
                <a16:creationId xmlns:a16="http://schemas.microsoft.com/office/drawing/2014/main" id="{41049209-B888-2679-1B5B-E0AF360E4B1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500313" y="6000750"/>
            <a:ext cx="1500187" cy="21431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1" name="Straight Arrow Connector 24">
            <a:extLst>
              <a:ext uri="{FF2B5EF4-FFF2-40B4-BE49-F238E27FC236}">
                <a16:creationId xmlns:a16="http://schemas.microsoft.com/office/drawing/2014/main" id="{EFD6E1C0-E6ED-6066-DACD-0D9277A6B0C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929313" y="5572125"/>
            <a:ext cx="1500187" cy="21431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2" name="Straight Arrow Connector 25">
            <a:extLst>
              <a:ext uri="{FF2B5EF4-FFF2-40B4-BE49-F238E27FC236}">
                <a16:creationId xmlns:a16="http://schemas.microsoft.com/office/drawing/2014/main" id="{EF23A6C1-37FA-129E-0372-AB12B8D16A0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714875" y="4786313"/>
            <a:ext cx="1285875" cy="142875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6D00B20-E683-EC95-7283-FC7E8DF51D7E}"/>
              </a:ext>
            </a:extLst>
          </p:cNvPr>
          <p:cNvSpPr/>
          <p:nvPr/>
        </p:nvSpPr>
        <p:spPr>
          <a:xfrm>
            <a:off x="357188" y="2857500"/>
            <a:ext cx="20669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chemeClr val="tx1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Helper app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ED1B24D-AE1A-E034-11C9-7E6350FD75B9}"/>
              </a:ext>
            </a:extLst>
          </p:cNvPr>
          <p:cNvSpPr/>
          <p:nvPr/>
        </p:nvSpPr>
        <p:spPr bwMode="auto">
          <a:xfrm>
            <a:off x="3643313" y="2000250"/>
            <a:ext cx="2571750" cy="335756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49263" indent="-269875" defTabSz="879475">
              <a:defRPr/>
            </a:pPr>
            <a:endParaRPr lang="en-CA"/>
          </a:p>
        </p:txBody>
      </p:sp>
      <p:sp>
        <p:nvSpPr>
          <p:cNvPr id="35843" name="Title 1">
            <a:extLst>
              <a:ext uri="{FF2B5EF4-FFF2-40B4-BE49-F238E27FC236}">
                <a16:creationId xmlns:a16="http://schemas.microsoft.com/office/drawing/2014/main" id="{E1947C9E-CB59-2ADE-6817-EFCC4FBED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Migrating Control of Artifacts</a:t>
            </a:r>
          </a:p>
        </p:txBody>
      </p:sp>
      <p:sp>
        <p:nvSpPr>
          <p:cNvPr id="35844" name="Content Placeholder 2">
            <a:extLst>
              <a:ext uri="{FF2B5EF4-FFF2-40B4-BE49-F238E27FC236}">
                <a16:creationId xmlns:a16="http://schemas.microsoft.com/office/drawing/2014/main" id="{A0EF19ED-C5ED-AD61-F938-82D090519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313"/>
            <a:ext cx="8686800" cy="4953000"/>
          </a:xfrm>
        </p:spPr>
        <p:txBody>
          <a:bodyPr/>
          <a:lstStyle/>
          <a:p>
            <a:pPr marL="514350" indent="-514350"/>
            <a:r>
              <a:rPr lang="en-CA" altLang="LID4096" sz="2400"/>
              <a:t>Request control via chat to migrate system &amp; versions</a:t>
            </a:r>
          </a:p>
          <a:p>
            <a:pPr marL="514350" indent="-514350"/>
            <a:endParaRPr lang="en-CA" altLang="LID4096" sz="2400"/>
          </a:p>
          <a:p>
            <a:pPr marL="514350" indent="-514350"/>
            <a:r>
              <a:rPr lang="en-CA" altLang="LID4096" sz="2400"/>
              <a:t>Blah</a:t>
            </a:r>
          </a:p>
          <a:p>
            <a:pPr marL="620713" lvl="1" indent="-514350">
              <a:buFont typeface="Arial" panose="020B0604020202020204" pitchFamily="34" charset="0"/>
              <a:buChar char="•"/>
            </a:pPr>
            <a:r>
              <a:rPr lang="en-CA" altLang="LID4096" sz="2000"/>
              <a:t>Blah</a:t>
            </a:r>
          </a:p>
          <a:p>
            <a:pPr marL="620713" lvl="1" indent="-514350">
              <a:buFontTx/>
              <a:buNone/>
            </a:pPr>
            <a:br>
              <a:rPr lang="en-CA" altLang="LID4096" sz="2000"/>
            </a:br>
            <a:endParaRPr lang="en-CA" altLang="LID4096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5260DB-AA9A-64CD-9746-5F93DAEECA20}"/>
              </a:ext>
            </a:extLst>
          </p:cNvPr>
          <p:cNvSpPr/>
          <p:nvPr/>
        </p:nvSpPr>
        <p:spPr bwMode="auto">
          <a:xfrm>
            <a:off x="357188" y="2000250"/>
            <a:ext cx="2143125" cy="26431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49263" indent="-269875" defTabSz="879475">
              <a:defRPr/>
            </a:pPr>
            <a:endParaRPr lang="en-CA"/>
          </a:p>
        </p:txBody>
      </p:sp>
      <p:pic>
        <p:nvPicPr>
          <p:cNvPr id="5" name="Picture 2" descr="C:\Users\Saul\Documents\papers\2010\2010-ArtifactBuddy.HICSS\source\Images\Figure 3.png">
            <a:extLst>
              <a:ext uri="{FF2B5EF4-FFF2-40B4-BE49-F238E27FC236}">
                <a16:creationId xmlns:a16="http://schemas.microsoft.com/office/drawing/2014/main" id="{B8AE2C0B-969E-02EE-7105-7018D07FF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000375"/>
            <a:ext cx="1476375" cy="1571625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Figure 2.png">
            <a:extLst>
              <a:ext uri="{FF2B5EF4-FFF2-40B4-BE49-F238E27FC236}">
                <a16:creationId xmlns:a16="http://schemas.microsoft.com/office/drawing/2014/main" id="{96EEC2D5-9976-5839-2149-31B7095B3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2857500"/>
            <a:ext cx="1936750" cy="2014538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E46ACB28-AED8-B8C3-AE87-6F240D04F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2857500"/>
            <a:ext cx="665162" cy="785813"/>
          </a:xfrm>
          <a:prstGeom prst="rect">
            <a:avLst/>
          </a:prstGeom>
          <a:ln w="3175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6684B6-0788-8EE2-5545-136F526CCBD5}"/>
              </a:ext>
            </a:extLst>
          </p:cNvPr>
          <p:cNvSpPr txBox="1"/>
          <p:nvPr/>
        </p:nvSpPr>
        <p:spPr>
          <a:xfrm>
            <a:off x="357188" y="2000250"/>
            <a:ext cx="2143125" cy="830263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Kim’s machine</a:t>
            </a:r>
          </a:p>
        </p:txBody>
      </p:sp>
      <p:grpSp>
        <p:nvGrpSpPr>
          <p:cNvPr id="35850" name="Group 8">
            <a:extLst>
              <a:ext uri="{FF2B5EF4-FFF2-40B4-BE49-F238E27FC236}">
                <a16:creationId xmlns:a16="http://schemas.microsoft.com/office/drawing/2014/main" id="{9A06203D-38A5-82A4-FD94-0E4830202C59}"/>
              </a:ext>
            </a:extLst>
          </p:cNvPr>
          <p:cNvGrpSpPr>
            <a:grpSpLocks/>
          </p:cNvGrpSpPr>
          <p:nvPr/>
        </p:nvGrpSpPr>
        <p:grpSpPr bwMode="auto">
          <a:xfrm>
            <a:off x="6643688" y="3643313"/>
            <a:ext cx="2143125" cy="2571750"/>
            <a:chOff x="6572250" y="3643313"/>
            <a:chExt cx="2143125" cy="25717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F43BB8-EFE4-D6D3-7B6A-82EA506698E9}"/>
                </a:ext>
              </a:extLst>
            </p:cNvPr>
            <p:cNvSpPr/>
            <p:nvPr/>
          </p:nvSpPr>
          <p:spPr bwMode="auto">
            <a:xfrm>
              <a:off x="6572250" y="3643313"/>
              <a:ext cx="2143125" cy="25717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49263" indent="-269875" defTabSz="879475">
                <a:defRPr/>
              </a:pPr>
              <a:endParaRPr lang="en-CA"/>
            </a:p>
          </p:txBody>
        </p:sp>
        <p:pic>
          <p:nvPicPr>
            <p:cNvPr id="11" name="Picture 2" descr="C:\Users\Saul\Documents\papers\2010\2010-ArtifactBuddy.HICSS\Presentation\InstantMessaging.png">
              <a:extLst>
                <a:ext uri="{FF2B5EF4-FFF2-40B4-BE49-F238E27FC236}">
                  <a16:creationId xmlns:a16="http://schemas.microsoft.com/office/drawing/2014/main" id="{0E9CB64B-96BF-7CA5-6EDE-860A7CA195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r="62492" b="61009"/>
            <a:stretch>
              <a:fillRect/>
            </a:stretch>
          </p:blipFill>
          <p:spPr bwMode="auto">
            <a:xfrm>
              <a:off x="6643687" y="4572000"/>
              <a:ext cx="1765300" cy="1500188"/>
            </a:xfrm>
            <a:prstGeom prst="rect">
              <a:avLst/>
            </a:prstGeom>
            <a:noFill/>
            <a:ln w="28575">
              <a:solidFill>
                <a:schemeClr val="bg1">
                  <a:lumMod val="10000"/>
                </a:schemeClr>
              </a:solidFill>
              <a:miter lim="800000"/>
              <a:headEnd/>
              <a:tailEnd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37AA396-82D5-23BB-2C56-C43F52F7F85C}"/>
                </a:ext>
              </a:extLst>
            </p:cNvPr>
            <p:cNvSpPr txBox="1"/>
            <p:nvPr/>
          </p:nvSpPr>
          <p:spPr>
            <a:xfrm>
              <a:off x="6572250" y="3643313"/>
              <a:ext cx="2143125" cy="830262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Nathan’s machine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BF3F43E-D634-23A4-49CE-BCAFEFD07CFD}"/>
              </a:ext>
            </a:extLst>
          </p:cNvPr>
          <p:cNvSpPr txBox="1"/>
          <p:nvPr/>
        </p:nvSpPr>
        <p:spPr>
          <a:xfrm>
            <a:off x="3643313" y="2000250"/>
            <a:ext cx="2571750" cy="830263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Saul’s </a:t>
            </a:r>
            <a:br>
              <a:rPr lang="en-CA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</a:br>
            <a:r>
              <a:rPr lang="en-CA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machine</a:t>
            </a:r>
          </a:p>
        </p:txBody>
      </p:sp>
      <p:grpSp>
        <p:nvGrpSpPr>
          <p:cNvPr id="35852" name="Group 22">
            <a:extLst>
              <a:ext uri="{FF2B5EF4-FFF2-40B4-BE49-F238E27FC236}">
                <a16:creationId xmlns:a16="http://schemas.microsoft.com/office/drawing/2014/main" id="{B1143B8C-17E8-B207-4E33-796A3D6907F6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3643313"/>
            <a:ext cx="1476375" cy="1571625"/>
            <a:chOff x="3571875" y="2571744"/>
            <a:chExt cx="1476375" cy="1571625"/>
          </a:xfrm>
        </p:grpSpPr>
        <p:grpSp>
          <p:nvGrpSpPr>
            <p:cNvPr id="35858" name="Group 20">
              <a:extLst>
                <a:ext uri="{FF2B5EF4-FFF2-40B4-BE49-F238E27FC236}">
                  <a16:creationId xmlns:a16="http://schemas.microsoft.com/office/drawing/2014/main" id="{A07D69E6-0FA9-FE9C-957A-7DA180581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1875" y="2571744"/>
              <a:ext cx="1476375" cy="1571625"/>
              <a:chOff x="3571875" y="2571750"/>
              <a:chExt cx="1476375" cy="1571625"/>
            </a:xfrm>
          </p:grpSpPr>
          <p:pic>
            <p:nvPicPr>
              <p:cNvPr id="19" name="Picture 2" descr="C:\Users\Saul\Documents\papers\2010\2010-ArtifactBuddy.HICSS\source\Images\Figure 3.png">
                <a:extLst>
                  <a:ext uri="{FF2B5EF4-FFF2-40B4-BE49-F238E27FC236}">
                    <a16:creationId xmlns:a16="http://schemas.microsoft.com/office/drawing/2014/main" id="{8E5A5F9C-0C95-0F42-71A0-05381D799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571875" y="2571750"/>
                <a:ext cx="1476375" cy="1571625"/>
              </a:xfrm>
              <a:prstGeom prst="rect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35861" name="Picture 20" descr="DSCN0042.JPG">
                <a:extLst>
                  <a:ext uri="{FF2B5EF4-FFF2-40B4-BE49-F238E27FC236}">
                    <a16:creationId xmlns:a16="http://schemas.microsoft.com/office/drawing/2014/main" id="{2A761036-6903-5E36-E9B2-3D8677A0C4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75" t="41667" r="65627" b="39583"/>
              <a:stretch>
                <a:fillRect/>
              </a:stretch>
            </p:blipFill>
            <p:spPr bwMode="auto">
              <a:xfrm>
                <a:off x="3643313" y="2786063"/>
                <a:ext cx="254000" cy="285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75F9AAF-FE8D-7F78-968D-BDE5F722EB23}"/>
                </a:ext>
              </a:extLst>
            </p:cNvPr>
            <p:cNvSpPr txBox="1"/>
            <p:nvPr/>
          </p:nvSpPr>
          <p:spPr>
            <a:xfrm>
              <a:off x="3857625" y="2728906"/>
              <a:ext cx="1000125" cy="2000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sz="700" b="1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Saul  (online)</a:t>
              </a:r>
            </a:p>
          </p:txBody>
        </p:sp>
      </p:grpSp>
      <p:sp>
        <p:nvSpPr>
          <p:cNvPr id="35853" name="Explosion 2 20">
            <a:extLst>
              <a:ext uri="{FF2B5EF4-FFF2-40B4-BE49-F238E27FC236}">
                <a16:creationId xmlns:a16="http://schemas.microsoft.com/office/drawing/2014/main" id="{7B3DEC42-0CE9-2769-5B7E-2626C39FB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5286375"/>
            <a:ext cx="3571875" cy="1285875"/>
          </a:xfrm>
          <a:prstGeom prst="irregularSeal2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449263" indent="-269875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CA" altLang="LID4096"/>
              <a:t>IM Hub</a:t>
            </a:r>
          </a:p>
        </p:txBody>
      </p:sp>
      <p:cxnSp>
        <p:nvCxnSpPr>
          <p:cNvPr id="35854" name="Straight Arrow Connector 22">
            <a:extLst>
              <a:ext uri="{FF2B5EF4-FFF2-40B4-BE49-F238E27FC236}">
                <a16:creationId xmlns:a16="http://schemas.microsoft.com/office/drawing/2014/main" id="{F023C608-0FBB-64B9-12A5-F4497A7B227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675982" y="5247481"/>
            <a:ext cx="1079500" cy="1587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5" name="Straight Arrow Connector 23">
            <a:extLst>
              <a:ext uri="{FF2B5EF4-FFF2-40B4-BE49-F238E27FC236}">
                <a16:creationId xmlns:a16="http://schemas.microsoft.com/office/drawing/2014/main" id="{C87774AA-AB35-5129-3C4B-4F5613F73D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57375" y="4214813"/>
            <a:ext cx="2143125" cy="1785937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6" name="Straight Arrow Connector 24">
            <a:extLst>
              <a:ext uri="{FF2B5EF4-FFF2-40B4-BE49-F238E27FC236}">
                <a16:creationId xmlns:a16="http://schemas.microsoft.com/office/drawing/2014/main" id="{40060A89-E616-3ADF-E925-59E53489DB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929313" y="5572125"/>
            <a:ext cx="1500187" cy="21431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7" name="Straight Arrow Connector 25">
            <a:extLst>
              <a:ext uri="{FF2B5EF4-FFF2-40B4-BE49-F238E27FC236}">
                <a16:creationId xmlns:a16="http://schemas.microsoft.com/office/drawing/2014/main" id="{07E96EF3-C109-B610-A6B4-8ACAD47DBCD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535363" y="5108575"/>
            <a:ext cx="1500188" cy="1587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>
            <a:extLst>
              <a:ext uri="{FF2B5EF4-FFF2-40B4-BE49-F238E27FC236}">
                <a16:creationId xmlns:a16="http://schemas.microsoft.com/office/drawing/2014/main" id="{4B2F833E-EB86-B38D-9369-5DD7EED7D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36867" name="Rectangle 10">
            <a:extLst>
              <a:ext uri="{FF2B5EF4-FFF2-40B4-BE49-F238E27FC236}">
                <a16:creationId xmlns:a16="http://schemas.microsoft.com/office/drawing/2014/main" id="{276FB3E6-C980-AF66-E1B7-4C984714E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pic>
        <p:nvPicPr>
          <p:cNvPr id="7" name="6-DistributingArtifactControl.avi">
            <a:hlinkClick r:id="" action="ppaction://media"/>
            <a:extLst>
              <a:ext uri="{FF2B5EF4-FFF2-40B4-BE49-F238E27FC236}">
                <a16:creationId xmlns:a16="http://schemas.microsoft.com/office/drawing/2014/main" id="{E8DF5DB2-A734-FC49-EDF3-F85D84C959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AD477A-EDEA-B992-5EB0-B47A9F8D4ACA}"/>
              </a:ext>
            </a:extLst>
          </p:cNvPr>
          <p:cNvSpPr txBox="1"/>
          <p:nvPr/>
        </p:nvSpPr>
        <p:spPr>
          <a:xfrm>
            <a:off x="6660232" y="11663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1800" dirty="0">
                <a:solidFill>
                  <a:srgbClr val="FF0000"/>
                </a:solidFill>
              </a:rPr>
              <a:t>Click to play video</a:t>
            </a:r>
            <a:endParaRPr lang="LID4096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D13A3B3A-DD44-EE18-4662-70E37FDEA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Advantages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32DDEF9B-C7B0-BEAF-1628-4EC50BAC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LID4096"/>
              <a:t>Adds artifact awareness functionality to IM</a:t>
            </a:r>
          </a:p>
          <a:p>
            <a:pPr lvl="1">
              <a:buFontTx/>
              <a:buNone/>
            </a:pPr>
            <a:endParaRPr lang="en-CA" altLang="LID4096" sz="1000"/>
          </a:p>
          <a:p>
            <a:r>
              <a:rPr lang="en-CA" altLang="LID4096"/>
              <a:t>Exploits</a:t>
            </a:r>
          </a:p>
          <a:p>
            <a:pPr lvl="1"/>
            <a:r>
              <a:rPr lang="en-CA" altLang="LID4096"/>
              <a:t>critical mass of commercial IM use</a:t>
            </a:r>
          </a:p>
          <a:p>
            <a:pPr lvl="1"/>
            <a:r>
              <a:rPr lang="en-CA" altLang="LID4096"/>
              <a:t>previously learnt mechanisms</a:t>
            </a:r>
          </a:p>
          <a:p>
            <a:pPr lvl="1"/>
            <a:r>
              <a:rPr lang="en-CA" altLang="LID4096"/>
              <a:t>robust account maintenance and security</a:t>
            </a:r>
          </a:p>
          <a:p>
            <a:pPr lvl="1"/>
            <a:r>
              <a:rPr lang="en-CA" altLang="LID4096"/>
              <a:t>robust IM communications hub and infrastructure</a:t>
            </a:r>
          </a:p>
          <a:p>
            <a:pPr lvl="1"/>
            <a:endParaRPr lang="en-CA" altLang="LID4096" sz="1000"/>
          </a:p>
          <a:p>
            <a:r>
              <a:rPr lang="en-CA" altLang="LID4096"/>
              <a:t>Only one person needs to set it up</a:t>
            </a:r>
          </a:p>
          <a:p>
            <a:pPr lvl="1"/>
            <a:r>
              <a:rPr lang="en-CA" altLang="LID4096"/>
              <a:t>primary document author gets the benefit</a:t>
            </a:r>
          </a:p>
          <a:p>
            <a:pPr lvl="1"/>
            <a:r>
              <a:rPr lang="en-CA" altLang="LID4096"/>
              <a:t>others only have to do modest work</a:t>
            </a:r>
          </a:p>
          <a:p>
            <a:pPr lvl="1"/>
            <a:endParaRPr lang="en-CA" altLang="LID4096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2F35032B-9A6E-206A-8686-B79F439C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Disadvantages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3239FD10-3992-3271-D252-4B9FD52EB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LID4096"/>
              <a:t>Restricted to IM capabilities</a:t>
            </a:r>
          </a:p>
          <a:p>
            <a:pPr lvl="1"/>
            <a:r>
              <a:rPr lang="en-CA" altLang="LID4096"/>
              <a:t>requires open API</a:t>
            </a:r>
          </a:p>
          <a:p>
            <a:pPr lvl="1"/>
            <a:r>
              <a:rPr lang="en-CA" altLang="LID4096"/>
              <a:t>some things require workarounds</a:t>
            </a:r>
          </a:p>
          <a:p>
            <a:pPr lvl="1"/>
            <a:r>
              <a:rPr lang="en-CA" altLang="LID4096"/>
              <a:t>some things not possible</a:t>
            </a:r>
          </a:p>
          <a:p>
            <a:pPr lvl="1">
              <a:buFontTx/>
              <a:buNone/>
            </a:pPr>
            <a:endParaRPr lang="en-CA" altLang="LID4096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E1E5E34-2667-F14F-90F3-4F82F3466D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The Message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BB9A7CA1-1166-5B76-3038-C64DD11B5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139113" cy="4953000"/>
          </a:xfrm>
        </p:spPr>
        <p:txBody>
          <a:bodyPr/>
          <a:lstStyle/>
          <a:p>
            <a:pPr marL="0" indent="0" eaLnBrk="1" hangingPunct="1"/>
            <a:r>
              <a:rPr lang="en-US" altLang="LID4096"/>
              <a:t>What if artifacts – documents - could be 1</a:t>
            </a:r>
            <a:r>
              <a:rPr lang="en-US" altLang="LID4096" baseline="30000"/>
              <a:t>st</a:t>
            </a:r>
            <a:r>
              <a:rPr lang="en-US" altLang="LID4096"/>
              <a:t> class “buddies” in instant messaging?</a:t>
            </a:r>
          </a:p>
          <a:p>
            <a:pPr marL="0" indent="0" eaLnBrk="1" hangingPunct="1"/>
            <a:endParaRPr lang="en-US" altLang="LID4096"/>
          </a:p>
          <a:p>
            <a:pPr marL="0" indent="0" eaLnBrk="1" hangingPunct="1"/>
            <a:endParaRPr lang="en-US" altLang="LID4096"/>
          </a:p>
          <a:p>
            <a:pPr marL="0" indent="0" eaLnBrk="1" hangingPunct="1"/>
            <a:endParaRPr lang="en-US" altLang="LID4096"/>
          </a:p>
          <a:p>
            <a:pPr marL="0" indent="0" eaLnBrk="1" hangingPunct="1"/>
            <a:r>
              <a:rPr lang="en-US" altLang="LID4096"/>
              <a:t>Artifact Buddy: leverages IM where</a:t>
            </a:r>
          </a:p>
          <a:p>
            <a:pPr lvl="1" eaLnBrk="1" hangingPunct="1"/>
            <a:r>
              <a:rPr lang="en-US" altLang="LID4096"/>
              <a:t>documents equivalent to people</a:t>
            </a:r>
          </a:p>
          <a:p>
            <a:pPr lvl="1" eaLnBrk="1" hangingPunct="1"/>
            <a:r>
              <a:rPr lang="en-US" altLang="LID4096"/>
              <a:t>awareness of both people &amp; document status</a:t>
            </a:r>
          </a:p>
          <a:p>
            <a:pPr lvl="1" eaLnBrk="1" hangingPunct="1"/>
            <a:r>
              <a:rPr lang="en-US" altLang="LID4096"/>
              <a:t>people &amp; documents can converse</a:t>
            </a:r>
          </a:p>
          <a:p>
            <a:pPr lvl="1" eaLnBrk="1" hangingPunct="1"/>
            <a:endParaRPr lang="en-US" altLang="LID4096"/>
          </a:p>
          <a:p>
            <a:pPr lvl="1" eaLnBrk="1" hangingPunct="1">
              <a:buFontTx/>
              <a:buNone/>
            </a:pPr>
            <a:endParaRPr lang="en-US" altLang="LID4096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01A7D9E2-BB21-EDEC-C5AA-5F3A1B5F0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Its more than IM ...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4ADF925F-4F8C-BC06-C8F7-B2DC61E9C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LID4096"/>
              <a:t>Artifact as your Facebook friend?</a:t>
            </a:r>
          </a:p>
          <a:p>
            <a:pPr lvl="1">
              <a:buFontTx/>
              <a:buNone/>
            </a:pPr>
            <a:endParaRPr lang="en-CA" altLang="LID4096"/>
          </a:p>
          <a:p>
            <a:pPr lvl="1"/>
            <a:endParaRPr lang="en-CA" altLang="LID4096"/>
          </a:p>
          <a:p>
            <a:pPr lvl="1"/>
            <a:endParaRPr lang="en-CA" altLang="LID4096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85370886-9A70-8A87-13F3-E6961DD7D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Sharing Control of Artifacts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69C173A7-F713-6C31-9891-6A9A65DC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953000"/>
          </a:xfrm>
        </p:spPr>
        <p:txBody>
          <a:bodyPr/>
          <a:lstStyle/>
          <a:p>
            <a:pPr marL="514350" indent="-514350"/>
            <a:r>
              <a:rPr lang="en-CA" altLang="LID4096" sz="2400"/>
              <a:t>Announce Editing / Editing Done</a:t>
            </a:r>
          </a:p>
          <a:p>
            <a:pPr marL="514350" indent="-514350"/>
            <a:endParaRPr lang="en-CA" altLang="LID4096" sz="2400"/>
          </a:p>
          <a:p>
            <a:pPr marL="514350" indent="-514350"/>
            <a:r>
              <a:rPr lang="en-CA" altLang="LID4096" sz="2400"/>
              <a:t>Blah</a:t>
            </a:r>
          </a:p>
          <a:p>
            <a:pPr marL="620713" lvl="1" indent="-514350">
              <a:buFont typeface="Arial" panose="020B0604020202020204" pitchFamily="34" charset="0"/>
              <a:buChar char="•"/>
            </a:pPr>
            <a:r>
              <a:rPr lang="en-CA" altLang="LID4096" sz="2000"/>
              <a:t>Blah</a:t>
            </a:r>
          </a:p>
          <a:p>
            <a:pPr marL="620713" lvl="1" indent="-514350">
              <a:buFontTx/>
              <a:buNone/>
            </a:pPr>
            <a:br>
              <a:rPr lang="en-CA" altLang="LID4096" sz="2000"/>
            </a:br>
            <a:endParaRPr lang="en-CA" altLang="LID4096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BD143-8474-799C-B1EA-AD7320D29D1B}"/>
              </a:ext>
            </a:extLst>
          </p:cNvPr>
          <p:cNvSpPr/>
          <p:nvPr/>
        </p:nvSpPr>
        <p:spPr bwMode="auto">
          <a:xfrm>
            <a:off x="357188" y="2000250"/>
            <a:ext cx="2714625" cy="464343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49263" indent="-269875" defTabSz="879475">
              <a:defRPr/>
            </a:pPr>
            <a:endParaRPr lang="en-CA"/>
          </a:p>
        </p:txBody>
      </p:sp>
      <p:pic>
        <p:nvPicPr>
          <p:cNvPr id="5" name="Picture 2" descr="C:\Users\Saul\Documents\papers\2010\2010-ArtifactBuddy.HICSS\source\Images\Figure 3.png">
            <a:extLst>
              <a:ext uri="{FF2B5EF4-FFF2-40B4-BE49-F238E27FC236}">
                <a16:creationId xmlns:a16="http://schemas.microsoft.com/office/drawing/2014/main" id="{3E8FBAEF-487D-C063-0794-3C845B1D3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88" y="5000625"/>
            <a:ext cx="1476375" cy="1571625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Figure 2.png">
            <a:extLst>
              <a:ext uri="{FF2B5EF4-FFF2-40B4-BE49-F238E27FC236}">
                <a16:creationId xmlns:a16="http://schemas.microsoft.com/office/drawing/2014/main" id="{55C907AE-A7D8-64A1-9620-034EA7FB3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486025"/>
            <a:ext cx="1936750" cy="2014538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325941D-A6F8-DECB-C879-9FA93FCC2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2500313"/>
            <a:ext cx="665163" cy="785812"/>
          </a:xfrm>
          <a:prstGeom prst="rect">
            <a:avLst/>
          </a:prstGeom>
          <a:ln w="3175" cap="sq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1FFD4D-D062-BE63-B2C1-CEA346688581}"/>
              </a:ext>
            </a:extLst>
          </p:cNvPr>
          <p:cNvSpPr txBox="1"/>
          <p:nvPr/>
        </p:nvSpPr>
        <p:spPr>
          <a:xfrm>
            <a:off x="357188" y="2000250"/>
            <a:ext cx="2786062" cy="461963"/>
          </a:xfrm>
          <a:prstGeom prst="rect">
            <a:avLst/>
          </a:prstGeom>
          <a:solidFill>
            <a:srgbClr val="003366">
              <a:alpha val="50196"/>
            </a:srgbClr>
          </a:solidFill>
        </p:spPr>
        <p:txBody>
          <a:bodyPr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rgbClr val="FFC000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Kim’s machine</a:t>
            </a:r>
          </a:p>
        </p:txBody>
      </p:sp>
      <p:grpSp>
        <p:nvGrpSpPr>
          <p:cNvPr id="41993" name="Group 8">
            <a:extLst>
              <a:ext uri="{FF2B5EF4-FFF2-40B4-BE49-F238E27FC236}">
                <a16:creationId xmlns:a16="http://schemas.microsoft.com/office/drawing/2014/main" id="{7DBF459F-0AF8-2407-C9EF-699C826AFC23}"/>
              </a:ext>
            </a:extLst>
          </p:cNvPr>
          <p:cNvGrpSpPr>
            <a:grpSpLocks/>
          </p:cNvGrpSpPr>
          <p:nvPr/>
        </p:nvGrpSpPr>
        <p:grpSpPr bwMode="auto">
          <a:xfrm>
            <a:off x="6643688" y="3643313"/>
            <a:ext cx="2143125" cy="2571750"/>
            <a:chOff x="6572250" y="3643313"/>
            <a:chExt cx="2143125" cy="25717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BD2A41-1E36-13D7-CF4E-EAEA27B2EA8C}"/>
                </a:ext>
              </a:extLst>
            </p:cNvPr>
            <p:cNvSpPr/>
            <p:nvPr/>
          </p:nvSpPr>
          <p:spPr bwMode="auto">
            <a:xfrm>
              <a:off x="6572250" y="3643313"/>
              <a:ext cx="2143125" cy="25717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49263" indent="-269875" defTabSz="879475">
                <a:defRPr/>
              </a:pPr>
              <a:endParaRPr lang="en-CA"/>
            </a:p>
          </p:txBody>
        </p:sp>
        <p:pic>
          <p:nvPicPr>
            <p:cNvPr id="11" name="Picture 2" descr="C:\Users\Saul\Documents\papers\2010\2010-ArtifactBuddy.HICSS\Presentation\InstantMessaging.png">
              <a:extLst>
                <a:ext uri="{FF2B5EF4-FFF2-40B4-BE49-F238E27FC236}">
                  <a16:creationId xmlns:a16="http://schemas.microsoft.com/office/drawing/2014/main" id="{8B34E345-0FFE-1860-9D9E-044190A742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 r="62492" b="61009"/>
            <a:stretch>
              <a:fillRect/>
            </a:stretch>
          </p:blipFill>
          <p:spPr bwMode="auto">
            <a:xfrm>
              <a:off x="6643687" y="4572000"/>
              <a:ext cx="1765300" cy="1500188"/>
            </a:xfrm>
            <a:prstGeom prst="rect">
              <a:avLst/>
            </a:prstGeom>
            <a:noFill/>
            <a:ln w="28575">
              <a:solidFill>
                <a:schemeClr val="bg1">
                  <a:lumMod val="10000"/>
                </a:schemeClr>
              </a:solidFill>
              <a:miter lim="800000"/>
              <a:headEnd/>
              <a:tailEnd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181EF4-0331-6AC9-D1DC-DEA42943B8B8}"/>
                </a:ext>
              </a:extLst>
            </p:cNvPr>
            <p:cNvSpPr txBox="1"/>
            <p:nvPr/>
          </p:nvSpPr>
          <p:spPr>
            <a:xfrm>
              <a:off x="6572250" y="3643313"/>
              <a:ext cx="2143125" cy="830262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Nathan’s machine</a:t>
              </a:r>
            </a:p>
          </p:txBody>
        </p:sp>
      </p:grpSp>
      <p:grpSp>
        <p:nvGrpSpPr>
          <p:cNvPr id="41994" name="Group 12">
            <a:extLst>
              <a:ext uri="{FF2B5EF4-FFF2-40B4-BE49-F238E27FC236}">
                <a16:creationId xmlns:a16="http://schemas.microsoft.com/office/drawing/2014/main" id="{A261B07A-B399-310F-5CE3-7C8055FD3CB8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000250"/>
            <a:ext cx="1714500" cy="2714625"/>
            <a:chOff x="3429001" y="2000250"/>
            <a:chExt cx="1714504" cy="271463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DB69A6-08E5-C600-CE1E-BFBE57B0CA85}"/>
                </a:ext>
              </a:extLst>
            </p:cNvPr>
            <p:cNvSpPr/>
            <p:nvPr/>
          </p:nvSpPr>
          <p:spPr bwMode="auto">
            <a:xfrm>
              <a:off x="3429001" y="2000250"/>
              <a:ext cx="1714504" cy="2714634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49263" indent="-269875" defTabSz="879475">
                <a:defRPr/>
              </a:pPr>
              <a:endParaRPr lang="en-CA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855E79-1A19-8B98-9F4B-11B278B8E182}"/>
                </a:ext>
              </a:extLst>
            </p:cNvPr>
            <p:cNvSpPr txBox="1"/>
            <p:nvPr/>
          </p:nvSpPr>
          <p:spPr>
            <a:xfrm>
              <a:off x="3429001" y="2000250"/>
              <a:ext cx="1714504" cy="830266"/>
            </a:xfrm>
            <a:prstGeom prst="rect">
              <a:avLst/>
            </a:prstGeom>
            <a:solidFill>
              <a:srgbClr val="003366">
                <a:alpha val="50196"/>
              </a:srgbClr>
            </a:solidFill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Saul’s </a:t>
              </a:r>
              <a:b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</a:br>
              <a:r>
                <a:rPr lang="en-CA" b="1" dirty="0">
                  <a:solidFill>
                    <a:srgbClr val="FFC000"/>
                  </a:solidFill>
                  <a:effectLst>
                    <a:outerShdw blurRad="292100" dist="101600" dir="5400000" algn="t" rotWithShape="0">
                      <a:prstClr val="black"/>
                    </a:outerShdw>
                  </a:effectLst>
                </a:rPr>
                <a:t>machine</a:t>
              </a:r>
            </a:p>
          </p:txBody>
        </p:sp>
        <p:grpSp>
          <p:nvGrpSpPr>
            <p:cNvPr id="42004" name="Group 22">
              <a:extLst>
                <a:ext uri="{FF2B5EF4-FFF2-40B4-BE49-F238E27FC236}">
                  <a16:creationId xmlns:a16="http://schemas.microsoft.com/office/drawing/2014/main" id="{E46346E3-058D-7D8C-DAFF-3A33D9CBC9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2928945"/>
              <a:ext cx="1476375" cy="1571625"/>
              <a:chOff x="3571875" y="2571744"/>
              <a:chExt cx="1476375" cy="1571625"/>
            </a:xfrm>
          </p:grpSpPr>
          <p:grpSp>
            <p:nvGrpSpPr>
              <p:cNvPr id="42005" name="Group 20">
                <a:extLst>
                  <a:ext uri="{FF2B5EF4-FFF2-40B4-BE49-F238E27FC236}">
                    <a16:creationId xmlns:a16="http://schemas.microsoft.com/office/drawing/2014/main" id="{30A2F23A-149E-0DE3-3277-169A9F744F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875" y="2571744"/>
                <a:ext cx="1476375" cy="1571625"/>
                <a:chOff x="3571875" y="2571750"/>
                <a:chExt cx="1476375" cy="1571625"/>
              </a:xfrm>
            </p:grpSpPr>
            <p:pic>
              <p:nvPicPr>
                <p:cNvPr id="19" name="Picture 2" descr="C:\Users\Saul\Documents\papers\2010\2010-ArtifactBuddy.HICSS\source\Images\Figure 3.png">
                  <a:extLst>
                    <a:ext uri="{FF2B5EF4-FFF2-40B4-BE49-F238E27FC236}">
                      <a16:creationId xmlns:a16="http://schemas.microsoft.com/office/drawing/2014/main" id="{B7341F9D-077D-C2DA-7E3A-0A595679B8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571884" y="2571746"/>
                  <a:ext cx="1476378" cy="1571630"/>
                </a:xfrm>
                <a:prstGeom prst="rect">
                  <a:avLst/>
                </a:prstGeom>
                <a:noFill/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42008" name="Picture 20" descr="DSCN0042.JPG">
                  <a:extLst>
                    <a:ext uri="{FF2B5EF4-FFF2-40B4-BE49-F238E27FC236}">
                      <a16:creationId xmlns:a16="http://schemas.microsoft.com/office/drawing/2014/main" id="{118174AE-93AB-8D9B-DEFE-F62BCB7697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875" t="41667" r="65627" b="39583"/>
                <a:stretch>
                  <a:fillRect/>
                </a:stretch>
              </p:blipFill>
              <p:spPr bwMode="auto">
                <a:xfrm>
                  <a:off x="3643313" y="2786063"/>
                  <a:ext cx="254000" cy="285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D6CC9C-93A0-9D0A-E2AC-793EC56F9A09}"/>
                  </a:ext>
                </a:extLst>
              </p:cNvPr>
              <p:cNvSpPr txBox="1"/>
              <p:nvPr/>
            </p:nvSpPr>
            <p:spPr>
              <a:xfrm>
                <a:off x="3857635" y="2728902"/>
                <a:ext cx="1000127" cy="20002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CA" sz="700" b="1" dirty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rPr>
                  <a:t>Saul  (online)</a:t>
                </a:r>
              </a:p>
            </p:txBody>
          </p:sp>
        </p:grpSp>
      </p:grpSp>
      <p:sp>
        <p:nvSpPr>
          <p:cNvPr id="41995" name="Explosion 2 20">
            <a:extLst>
              <a:ext uri="{FF2B5EF4-FFF2-40B4-BE49-F238E27FC236}">
                <a16:creationId xmlns:a16="http://schemas.microsoft.com/office/drawing/2014/main" id="{A27DAC00-0CB6-F10A-9A13-E1CE2969B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5286375"/>
            <a:ext cx="3571875" cy="1285875"/>
          </a:xfrm>
          <a:prstGeom prst="irregularSeal2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449263" indent="-269875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defTabSz="879475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defTabSz="879475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CA" altLang="LID4096"/>
              <a:t>IM Hub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8D0638B-517C-0FE6-7C07-F60B7AD47121}"/>
              </a:ext>
            </a:extLst>
          </p:cNvPr>
          <p:cNvCxnSpPr/>
          <p:nvPr/>
        </p:nvCxnSpPr>
        <p:spPr bwMode="auto">
          <a:xfrm>
            <a:off x="357188" y="4714875"/>
            <a:ext cx="2714625" cy="0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997" name="Straight Arrow Connector 22">
            <a:extLst>
              <a:ext uri="{FF2B5EF4-FFF2-40B4-BE49-F238E27FC236}">
                <a16:creationId xmlns:a16="http://schemas.microsoft.com/office/drawing/2014/main" id="{54770A29-1869-9405-CEBE-7E3345A679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65375" y="3494088"/>
            <a:ext cx="2063750" cy="2149475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8" name="Straight Arrow Connector 23">
            <a:extLst>
              <a:ext uri="{FF2B5EF4-FFF2-40B4-BE49-F238E27FC236}">
                <a16:creationId xmlns:a16="http://schemas.microsoft.com/office/drawing/2014/main" id="{A032030A-2F09-8773-C4D7-E5845E10097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500313" y="6000750"/>
            <a:ext cx="1500187" cy="21431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9" name="Straight Arrow Connector 24">
            <a:extLst>
              <a:ext uri="{FF2B5EF4-FFF2-40B4-BE49-F238E27FC236}">
                <a16:creationId xmlns:a16="http://schemas.microsoft.com/office/drawing/2014/main" id="{F59DE17B-1186-C598-D45A-C6415BCB0C0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929313" y="5572125"/>
            <a:ext cx="1500187" cy="21431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0" name="Straight Arrow Connector 25">
            <a:extLst>
              <a:ext uri="{FF2B5EF4-FFF2-40B4-BE49-F238E27FC236}">
                <a16:creationId xmlns:a16="http://schemas.microsoft.com/office/drawing/2014/main" id="{640FA597-5F34-5767-BF93-BF3F7D08331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714875" y="4786313"/>
            <a:ext cx="1285875" cy="142875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0F191C5-EFD1-8E2B-6D89-8C51062FAB59}"/>
              </a:ext>
            </a:extLst>
          </p:cNvPr>
          <p:cNvSpPr/>
          <p:nvPr/>
        </p:nvSpPr>
        <p:spPr>
          <a:xfrm>
            <a:off x="357188" y="2857500"/>
            <a:ext cx="20669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en-CA" b="1" dirty="0">
                <a:solidFill>
                  <a:schemeClr val="tx1"/>
                </a:solidFill>
                <a:effectLst>
                  <a:outerShdw blurRad="292100" dist="101600" dir="5400000" algn="t" rotWithShape="0">
                    <a:prstClr val="black"/>
                  </a:outerShdw>
                </a:effectLst>
              </a:rPr>
              <a:t>Helper app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>
            <a:extLst>
              <a:ext uri="{FF2B5EF4-FFF2-40B4-BE49-F238E27FC236}">
                <a16:creationId xmlns:a16="http://schemas.microsoft.com/office/drawing/2014/main" id="{0E6C3054-E5F0-60EA-B8B8-1C7C14AF8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sp>
        <p:nvSpPr>
          <p:cNvPr id="43011" name="Rectangle 10">
            <a:extLst>
              <a:ext uri="{FF2B5EF4-FFF2-40B4-BE49-F238E27FC236}">
                <a16:creationId xmlns:a16="http://schemas.microsoft.com/office/drawing/2014/main" id="{B3507E8E-4B3A-E0B8-D0EC-70D0B5D9C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CA" altLang="LID4096"/>
          </a:p>
        </p:txBody>
      </p:sp>
      <p:pic>
        <p:nvPicPr>
          <p:cNvPr id="6" name="5-SharingArtifactControl.avi">
            <a:hlinkClick r:id="" action="ppaction://media"/>
            <a:extLst>
              <a:ext uri="{FF2B5EF4-FFF2-40B4-BE49-F238E27FC236}">
                <a16:creationId xmlns:a16="http://schemas.microsoft.com/office/drawing/2014/main" id="{00492407-F67C-3219-3D9C-2C10C636EF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85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670E11-13EB-5A7B-0386-8C8D44A0321C}"/>
              </a:ext>
            </a:extLst>
          </p:cNvPr>
          <p:cNvSpPr txBox="1"/>
          <p:nvPr/>
        </p:nvSpPr>
        <p:spPr>
          <a:xfrm>
            <a:off x="6660232" y="116632"/>
            <a:ext cx="231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1800" dirty="0">
                <a:solidFill>
                  <a:srgbClr val="FF0000"/>
                </a:solidFill>
              </a:rPr>
              <a:t>Click to play video</a:t>
            </a:r>
            <a:endParaRPr lang="LID4096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624FE6AD-6253-9389-2CD6-DA4F6DD8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Migrating Control of Artifacts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5FEAF483-C4B4-C6B2-8E6B-3A467F247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329613" cy="4953000"/>
          </a:xfrm>
        </p:spPr>
        <p:txBody>
          <a:bodyPr/>
          <a:lstStyle/>
          <a:p>
            <a:pPr marL="514350" indent="-514350"/>
            <a:r>
              <a:rPr lang="en-CA" altLang="LID4096" sz="2400"/>
              <a:t>People can take control by </a:t>
            </a:r>
          </a:p>
          <a:p>
            <a:pPr marL="620713" lvl="1" indent="-514350"/>
            <a:r>
              <a:rPr lang="en-CA" altLang="LID4096" sz="2000"/>
              <a:t>requesting control via chat</a:t>
            </a:r>
          </a:p>
          <a:p>
            <a:pPr marL="620713" lvl="1" indent="-514350"/>
            <a:r>
              <a:rPr lang="en-CA" altLang="LID4096" sz="2000"/>
              <a:t>Artifact Buddy migrates itself and its documents to that person’s machine</a:t>
            </a:r>
          </a:p>
          <a:p>
            <a:pPr marL="514350" indent="-514350"/>
            <a:endParaRPr lang="en-CA" altLang="LID4096" sz="2400"/>
          </a:p>
          <a:p>
            <a:pPr marL="620713" lvl="1" indent="-514350">
              <a:buFontTx/>
              <a:buNone/>
            </a:pPr>
            <a:br>
              <a:rPr lang="en-CA" altLang="LID4096" sz="2000"/>
            </a:br>
            <a:endParaRPr lang="en-CA" altLang="LID4096" sz="200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7477B0A4-0EB2-0A58-75C5-28ACD6DDB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altLang="LID4096"/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7B416076-2449-8244-FEF0-287A35731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altLang="LID4096"/>
          </a:p>
        </p:txBody>
      </p:sp>
      <p:pic>
        <p:nvPicPr>
          <p:cNvPr id="45060" name="Picture 5" descr="Figure 2.png">
            <a:extLst>
              <a:ext uri="{FF2B5EF4-FFF2-40B4-BE49-F238E27FC236}">
                <a16:creationId xmlns:a16="http://schemas.microsoft.com/office/drawing/2014/main" id="{E4854FF0-8D61-65BF-C326-E1C553C0B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143125"/>
            <a:ext cx="3522662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4" descr="Figure 1.png">
            <a:extLst>
              <a:ext uri="{FF2B5EF4-FFF2-40B4-BE49-F238E27FC236}">
                <a16:creationId xmlns:a16="http://schemas.microsoft.com/office/drawing/2014/main" id="{A4D3D668-2CE9-F4A4-59C6-FAB7B5C98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357313"/>
            <a:ext cx="43053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phidgets">
  <a:themeElements>
    <a:clrScheme name="">
      <a:dk1>
        <a:srgbClr val="000000"/>
      </a:dk1>
      <a:lt1>
        <a:srgbClr val="FFFFA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D4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hidge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49263" marR="0" indent="-269875" algn="l" defTabSz="879475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49263" marR="0" indent="-269875" algn="l" defTabSz="879475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hidget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hidget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ideo Master">
  <a:themeElements>
    <a:clrScheme name="Video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deo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49263" marR="0" indent="-269875" algn="l" defTabSz="879475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49263" marR="0" indent="-269875" algn="l" defTabSz="879475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Video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deo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deo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deo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deo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deo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deo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deo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deo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deo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deo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deo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3134</TotalTime>
  <Words>786</Words>
  <Application>Microsoft Office PowerPoint</Application>
  <PresentationFormat>On-screen Show (4:3)</PresentationFormat>
  <Paragraphs>185</Paragraphs>
  <Slides>42</Slides>
  <Notes>17</Notes>
  <HiddenSlides>4</HiddenSlides>
  <MMClips>6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Verdana</vt:lpstr>
      <vt:lpstr>Arial</vt:lpstr>
      <vt:lpstr>Times New Roman</vt:lpstr>
      <vt:lpstr>phidgets</vt:lpstr>
      <vt:lpstr>Video Master</vt:lpstr>
      <vt:lpstr>Microsoft Word Picture</vt:lpstr>
      <vt:lpstr>Artifacts as Instant Messaging Buddies </vt:lpstr>
      <vt:lpstr>PowerPoint Presentation</vt:lpstr>
      <vt:lpstr>The Message</vt:lpstr>
      <vt:lpstr>PowerPoint Presentation</vt:lpstr>
      <vt:lpstr>PowerPoint Presentation</vt:lpstr>
      <vt:lpstr>PowerPoint Presentation</vt:lpstr>
      <vt:lpstr>PowerPoint Presentation</vt:lpstr>
      <vt:lpstr>Artifact Awareness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Artifact Buddy</vt:lpstr>
      <vt:lpstr>Artifact Buddy</vt:lpstr>
      <vt:lpstr>PowerPoint Presentation</vt:lpstr>
      <vt:lpstr>Setting Up Artifact Buddy</vt:lpstr>
      <vt:lpstr>PowerPoint Presentation</vt:lpstr>
      <vt:lpstr>Basic Artifact Awareness</vt:lpstr>
      <vt:lpstr>PowerPoint Presentation</vt:lpstr>
      <vt:lpstr>Version Control</vt:lpstr>
      <vt:lpstr>PowerPoint Presentation</vt:lpstr>
      <vt:lpstr>Conversing with Artifacts via Chat</vt:lpstr>
      <vt:lpstr>PowerPoint Presentation</vt:lpstr>
      <vt:lpstr>PowerPoint Presentation</vt:lpstr>
      <vt:lpstr>Migrating Control of Artifacts</vt:lpstr>
      <vt:lpstr>Migrating Control of Artifacts</vt:lpstr>
      <vt:lpstr>PowerPoint Presentation</vt:lpstr>
      <vt:lpstr>Advantages</vt:lpstr>
      <vt:lpstr>Disadvantages</vt:lpstr>
      <vt:lpstr>The Message</vt:lpstr>
      <vt:lpstr>Its more than IM ...</vt:lpstr>
      <vt:lpstr>Sharing Control of Artifacts</vt:lpstr>
      <vt:lpstr>PowerPoint Presentation</vt:lpstr>
      <vt:lpstr>Migrating Control of Artifacts</vt:lpstr>
      <vt:lpstr>PowerPoint Presentation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Creativity  with Groupware Toolkits</dc:title>
  <dc:creator>Saul Greenberg</dc:creator>
  <cp:lastModifiedBy>Saul Greenberg</cp:lastModifiedBy>
  <cp:revision>304</cp:revision>
  <dcterms:created xsi:type="dcterms:W3CDTF">2003-09-02T19:23:45Z</dcterms:created>
  <dcterms:modified xsi:type="dcterms:W3CDTF">2026-10-28T18:44:21Z</dcterms:modified>
</cp:coreProperties>
</file>