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1"/>
  </p:notesMasterIdLst>
  <p:sldIdLst>
    <p:sldId id="256" r:id="rId2"/>
    <p:sldId id="300" r:id="rId3"/>
    <p:sldId id="301" r:id="rId4"/>
    <p:sldId id="307" r:id="rId5"/>
    <p:sldId id="302" r:id="rId6"/>
    <p:sldId id="303" r:id="rId7"/>
    <p:sldId id="304" r:id="rId8"/>
    <p:sldId id="305" r:id="rId9"/>
    <p:sldId id="306" r:id="rId10"/>
    <p:sldId id="310" r:id="rId11"/>
    <p:sldId id="308" r:id="rId12"/>
    <p:sldId id="309" r:id="rId13"/>
    <p:sldId id="312" r:id="rId14"/>
    <p:sldId id="311" r:id="rId15"/>
    <p:sldId id="257" r:id="rId16"/>
    <p:sldId id="258" r:id="rId17"/>
    <p:sldId id="259" r:id="rId18"/>
    <p:sldId id="260" r:id="rId19"/>
    <p:sldId id="262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CC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preferSingleView="1">
    <p:restoredLeft sz="34580"/>
    <p:restoredTop sz="86410"/>
  </p:normalViewPr>
  <p:slideViewPr>
    <p:cSldViewPr>
      <p:cViewPr varScale="1">
        <p:scale>
          <a:sx n="77" d="100"/>
          <a:sy n="77" d="100"/>
        </p:scale>
        <p:origin x="80" y="380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-106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62AD1AB6-6BC7-62D5-7679-A6BF0FEA2F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LID4096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1974FB06-D41D-B5C0-2700-32680E1891D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altLang="LID4096"/>
          </a:p>
        </p:txBody>
      </p:sp>
      <p:sp>
        <p:nvSpPr>
          <p:cNvPr id="80900" name="Rectangle 4">
            <a:extLst>
              <a:ext uri="{FF2B5EF4-FFF2-40B4-BE49-F238E27FC236}">
                <a16:creationId xmlns:a16="http://schemas.microsoft.com/office/drawing/2014/main" id="{29C6CAD7-5412-AFD4-8108-F25FA05CDAE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id="{E9246DF2-8A22-E89F-0344-360677DFC1A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80902" name="Rectangle 6">
            <a:extLst>
              <a:ext uri="{FF2B5EF4-FFF2-40B4-BE49-F238E27FC236}">
                <a16:creationId xmlns:a16="http://schemas.microsoft.com/office/drawing/2014/main" id="{F3EBF707-BC41-2509-D9BD-ADAD2C7949F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LID4096"/>
          </a:p>
        </p:txBody>
      </p:sp>
      <p:sp>
        <p:nvSpPr>
          <p:cNvPr id="80903" name="Rectangle 7">
            <a:extLst>
              <a:ext uri="{FF2B5EF4-FFF2-40B4-BE49-F238E27FC236}">
                <a16:creationId xmlns:a16="http://schemas.microsoft.com/office/drawing/2014/main" id="{E641BBE5-4903-CB0C-52BA-53F4AD58B4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10BAA4E0-B12E-4537-95E7-937DC036EE9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B35C39-E5DA-CB45-0B91-9F20CE1427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E44518-FE52-47FD-A1A4-D70B660E90E1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E292E594-189C-BE82-1192-FD82D43BA4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3ED1FA62-227E-8A59-282B-232AA49E14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8AF3815-A75A-BF9A-203D-1CE57C8DF4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62907A-5203-40AC-ACC0-10F6756CC7F2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CE951335-E1D7-157E-291C-CB8F4B8F31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2FAD1C6F-78C0-E3C1-A65F-C0B6114C5B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1A2F980-7E52-027C-7503-C1B4E20927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453E96-75D0-43B5-BB86-66239FE69765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158722" name="Rectangle 1026">
            <a:extLst>
              <a:ext uri="{FF2B5EF4-FFF2-40B4-BE49-F238E27FC236}">
                <a16:creationId xmlns:a16="http://schemas.microsoft.com/office/drawing/2014/main" id="{85F39E73-AEE2-D4C4-81C4-0D6024F4E9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1027">
            <a:extLst>
              <a:ext uri="{FF2B5EF4-FFF2-40B4-BE49-F238E27FC236}">
                <a16:creationId xmlns:a16="http://schemas.microsoft.com/office/drawing/2014/main" id="{88CC3F17-34B2-E8E3-D18D-F62FACBB9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C14C08F-400F-FC1A-6377-823A5A98A9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113FEC-29E4-4732-9F62-BE9AE3CF02A0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165890" name="Rectangle 1026">
            <a:extLst>
              <a:ext uri="{FF2B5EF4-FFF2-40B4-BE49-F238E27FC236}">
                <a16:creationId xmlns:a16="http://schemas.microsoft.com/office/drawing/2014/main" id="{F5914B7D-0B90-B81B-9180-723C299634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1027">
            <a:extLst>
              <a:ext uri="{FF2B5EF4-FFF2-40B4-BE49-F238E27FC236}">
                <a16:creationId xmlns:a16="http://schemas.microsoft.com/office/drawing/2014/main" id="{E3C516E9-7504-A928-CABA-0604935B46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D19CC8C-9484-9B8F-CA05-0BC9D8C5E9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737D16-5A29-469F-84AB-7A6F9819C6B5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59746" name="Rectangle 1026">
            <a:extLst>
              <a:ext uri="{FF2B5EF4-FFF2-40B4-BE49-F238E27FC236}">
                <a16:creationId xmlns:a16="http://schemas.microsoft.com/office/drawing/2014/main" id="{E35E50EB-7560-71FF-3AC1-09F4906096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1027">
            <a:extLst>
              <a:ext uri="{FF2B5EF4-FFF2-40B4-BE49-F238E27FC236}">
                <a16:creationId xmlns:a16="http://schemas.microsoft.com/office/drawing/2014/main" id="{93BA5E59-2078-A6D9-DDE3-F2C38F77A5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5FA0416-EF5D-5AE1-EFC3-1774B118F0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0A170A-FBFF-42DE-9C2C-2A0B3C7C8B88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BD2A3B22-B3F2-315E-AE4D-96BA9378E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5AFBFC7A-59C4-037D-F8F5-B40738336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8AC6346-0F6E-DBE9-4823-46921348E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5EB561-414E-4020-8B8A-425DCC5DEFC3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4F86FC19-0B6E-89CB-0282-99FCD2D9F2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03CBDA69-C952-A67A-58B8-454E1350F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5BF564-A5DC-2A44-4496-B84B02DB36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D04D76-E739-4D4B-B2C8-43C52175E556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8A6DE331-7F4D-D406-4CC9-D8ACFD14D2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0CB3AD93-FE32-EDF1-B5AE-DF78E1247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222DB2-4D95-9C19-3A35-B5D8CEEE31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F4DFC-F708-491E-9277-EA0C0DC052FD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1C552BC2-759F-FAF7-AB00-EF903C373B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58140F05-D2F8-8700-04A4-B24806446D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EE1DEC-D5E6-006F-AEFD-3C5CDCE497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514F88-2C97-4A49-A7AC-0730E78FF95E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173058" name="Rectangle 2">
            <a:extLst>
              <a:ext uri="{FF2B5EF4-FFF2-40B4-BE49-F238E27FC236}">
                <a16:creationId xmlns:a16="http://schemas.microsoft.com/office/drawing/2014/main" id="{04F20667-ED32-8FEA-2127-F9D4E3A5C7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4976CB6D-21CC-E980-546F-F383013304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1BABC9-7085-2DBB-F64A-E015E448DF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78811F-9A76-4ABC-8F01-185D0DA89DF0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6828AB21-8949-5680-D3DD-9C2E48D310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A43409FA-A336-2AD3-D54C-8CC691644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4" name="Rectangle 16">
            <a:extLst>
              <a:ext uri="{FF2B5EF4-FFF2-40B4-BE49-F238E27FC236}">
                <a16:creationId xmlns:a16="http://schemas.microsoft.com/office/drawing/2014/main" id="{CCE41CD3-81E5-1661-303A-7CFB3A5CA0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185" name="Rectangle 17">
            <a:extLst>
              <a:ext uri="{FF2B5EF4-FFF2-40B4-BE49-F238E27FC236}">
                <a16:creationId xmlns:a16="http://schemas.microsoft.com/office/drawing/2014/main" id="{9BD862C4-4F8F-5387-2DEF-1C2E0D33C6F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186" name="Rectangle 18">
            <a:extLst>
              <a:ext uri="{FF2B5EF4-FFF2-40B4-BE49-F238E27FC236}">
                <a16:creationId xmlns:a16="http://schemas.microsoft.com/office/drawing/2014/main" id="{F87E2F4B-DAAF-435A-C74D-39D9C814C2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80E774E-9EBB-462D-A6C7-3B1A55B4D2DC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7187" name="Rectangle 19">
            <a:extLst>
              <a:ext uri="{FF2B5EF4-FFF2-40B4-BE49-F238E27FC236}">
                <a16:creationId xmlns:a16="http://schemas.microsoft.com/office/drawing/2014/main" id="{88FC4CAA-4A94-2870-ABB3-48792E4610F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7188" name="Rectangle 20">
            <a:extLst>
              <a:ext uri="{FF2B5EF4-FFF2-40B4-BE49-F238E27FC236}">
                <a16:creationId xmlns:a16="http://schemas.microsoft.com/office/drawing/2014/main" id="{21128091-468E-506D-367A-DD9D46140A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1242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graphicFrame>
        <p:nvGraphicFramePr>
          <p:cNvPr id="7190" name="Object 22">
            <a:extLst>
              <a:ext uri="{FF2B5EF4-FFF2-40B4-BE49-F238E27FC236}">
                <a16:creationId xmlns:a16="http://schemas.microsoft.com/office/drawing/2014/main" id="{12149DED-B237-48C2-4CC6-2E707740091D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381000" y="5791200"/>
          <a:ext cx="3657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4431746" imgH="1383639" progId="Photoshop.Image.10">
                  <p:embed/>
                </p:oleObj>
              </mc:Choice>
              <mc:Fallback>
                <p:oleObj name="Image" r:id="rId2" imgW="4431746" imgH="1383639" progId="Photoshop.Image.10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-50000" b="-20000"/>
                      <a:stretch>
                        <a:fillRect/>
                      </a:stretch>
                    </p:blipFill>
                    <p:spPr bwMode="auto">
                      <a:xfrm>
                        <a:off x="381000" y="5791200"/>
                        <a:ext cx="3657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51822-4F90-A307-099E-2E52DA1E7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3C950-3254-82A9-6FF2-0696C059F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D2F0C9-D1CE-D4C8-27C2-474228C94F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C0881-2603-6E64-BDEB-696FB6FCA1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AE6F007-BC2D-414E-BC75-C23412EA950B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B2FB3FD-E1FF-0026-F9BD-92636A56818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27701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535EB-EB3B-FA36-E26D-6EDC0FE5A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E8D5A-ACB5-1B27-A280-588CBB731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3B0ACA-5984-368C-D5C5-D8F5EEAA18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0B60C4-4F54-9296-9779-0F4AF72FC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3C5424-5F44-43DD-BF62-126F97A42424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490781-83A7-7D46-6208-8A790E10735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722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FE17A-0A5E-0633-88CC-6B890995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C4A00-CAD0-FC61-6AB7-B67E8FDD9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CC64D-26BC-AB73-08C4-D476B92AB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09308-8199-8255-4E66-26CECDAA5E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2DAE4-05C2-93D7-ECAE-C3F5E7B37B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C9A212-B0EA-4A4D-8F32-51470643BA46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66B817-0147-9406-EEFB-561707DB2CD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2625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37691-C82B-454B-EC70-27C1759A8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381CC-ABA8-D317-00D8-09B67AC38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F7644E-D5AA-FB59-644B-330A6CF021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E85C4C-F6E9-4D93-BA0A-508EAD77B6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4A9C1D-7602-D077-7FE6-23B87A988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52DCB8-5F90-AB67-E7EA-28652E1BB4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85CFF29-62DC-3353-B805-E40016A5C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6C2077-6F24-4F7B-AFF8-7CFC1DD8C13D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77F185A-7F72-0921-E7AC-455B7E5F7BD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62714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39971-706D-9A7C-0358-BAC120431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BB0E03-C2F2-0F88-7D99-0575A175C9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80C8F-C581-1BD6-9B29-3333775936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BD2B63-F5D0-426C-BB55-975027FBD81B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54445-4D34-2745-4AF9-EF5A497688B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084686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31638E7-9D60-12B6-43B6-FCDE25E87B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2D6E99-FB65-8F80-5C4E-6A5CD6AB8C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A6EE3C-A092-427A-9C54-2471ED3E2549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622C2-DCD9-2BE9-BDE9-C7650713A63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81084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522C-CCF7-1E2C-5A93-FC586455F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0B325-B31C-CBF7-1878-81F10DD02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C4949-952E-3BEB-2EF8-69329ADE9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5B680-53A4-FAE8-4F4D-B36439B5AF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38EE1-3994-9B99-55BE-9656CD6C6D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B424C16-B82A-4A2B-BE97-2C9C4A89C305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91CAA5-AC2F-6A9A-2BBF-4AC3A000262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23868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1FC79-0601-84E8-56C7-44F6CEC0A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09A32E-A792-9E9B-63B7-C84CE7CDA95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F4916-ED4E-7558-A48D-9C277FBC8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2BE4B-4AFB-46E5-A45D-7A992B969A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6E136-29BF-020B-BD5E-01381B5742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74BC46-AD8C-428E-88A7-E893316AA0DE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15AB23-AA1A-CE47-AD7F-BC3C1181AEF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7247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AD0D7-076D-916C-66E1-A808FF99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E8C44-DCD5-D60E-9CC6-8BA82CEA7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CF01F6-79EB-20D2-7907-9B6BE1F3C8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1B6529-99AA-CD46-C569-647D52D61F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0AD0AF-0823-402E-A9A7-9C947484C1E0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364197F-3032-908A-5A52-EFA11775C5A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06034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8C1BD3-3637-A59B-EA36-32DA0357E3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00850" y="457200"/>
            <a:ext cx="211455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9CBC0F-06D4-18CF-88B3-15764AFA5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19125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B01023-6041-3979-7DAB-037B382440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23272-2DF8-3671-7E3C-E594F785BE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17F99EB-E268-4AAD-8C74-DF9404B1419E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03775E-47C6-C5EF-9B77-DD91DCF02DC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924927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B426C58-6E25-84AC-F462-BA79DCB1458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/>
            </a:lvl1pPr>
          </a:lstStyle>
          <a:p>
            <a:endParaRPr lang="en-US" altLang="LID4096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163292A-677D-CBB8-7115-B829AE71AC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 Black" panose="020B0A04020102020204" pitchFamily="34" charset="0"/>
              </a:defRPr>
            </a:lvl1pPr>
          </a:lstStyle>
          <a:p>
            <a:fld id="{0A47F17A-7A3A-4B1A-8D0F-DDD74177F84D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6158" name="Rectangle 14">
            <a:extLst>
              <a:ext uri="{FF2B5EF4-FFF2-40B4-BE49-F238E27FC236}">
                <a16:creationId xmlns:a16="http://schemas.microsoft.com/office/drawing/2014/main" id="{A373CEE2-737C-E225-3240-26A8EDC3D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6159" name="Rectangle 15">
            <a:extLst>
              <a:ext uri="{FF2B5EF4-FFF2-40B4-BE49-F238E27FC236}">
                <a16:creationId xmlns:a16="http://schemas.microsoft.com/office/drawing/2014/main" id="{6935D511-EE28-51FA-0D39-783D511F2D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6160" name="Rectangle 16">
            <a:extLst>
              <a:ext uri="{FF2B5EF4-FFF2-40B4-BE49-F238E27FC236}">
                <a16:creationId xmlns:a16="http://schemas.microsoft.com/office/drawing/2014/main" id="{28483ACE-B5CF-A9F1-318E-189C234823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LID4096"/>
          </a:p>
        </p:txBody>
      </p:sp>
      <p:graphicFrame>
        <p:nvGraphicFramePr>
          <p:cNvPr id="6163" name="Object 19">
            <a:extLst>
              <a:ext uri="{FF2B5EF4-FFF2-40B4-BE49-F238E27FC236}">
                <a16:creationId xmlns:a16="http://schemas.microsoft.com/office/drawing/2014/main" id="{728EF67C-C465-D7A3-4956-6150009B8654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8153400" y="59436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3" imgW="4431746" imgH="1383639" progId="Photoshop.Image.10">
                  <p:embed/>
                </p:oleObj>
              </mc:Choice>
              <mc:Fallback>
                <p:oleObj name="Image" r:id="rId13" imgW="4431746" imgH="1383639" progId="Photoshop.Image.10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62500" b="-20000"/>
                      <a:stretch>
                        <a:fillRect/>
                      </a:stretch>
                    </p:blipFill>
                    <p:spPr bwMode="auto">
                      <a:xfrm>
                        <a:off x="8153400" y="59436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jpeg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2.png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11.png"/><Relationship Id="rId5" Type="http://schemas.openxmlformats.org/officeDocument/2006/relationships/image" Target="../media/image24.png"/><Relationship Id="rId10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7.jpe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8.jpe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9.jpeg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3" name="Picture 15">
            <a:extLst>
              <a:ext uri="{FF2B5EF4-FFF2-40B4-BE49-F238E27FC236}">
                <a16:creationId xmlns:a16="http://schemas.microsoft.com/office/drawing/2014/main" id="{5BA98B47-CCC3-3898-D5E3-AD342BB20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8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899DE359-7660-848F-B434-C76A4BB1FC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81200" y="1371600"/>
            <a:ext cx="6477000" cy="2209800"/>
          </a:xfrm>
        </p:spPr>
        <p:txBody>
          <a:bodyPr/>
          <a:lstStyle/>
          <a:p>
            <a:r>
              <a:rPr lang="en-US" altLang="LID4096" sz="3600" b="1">
                <a:solidFill>
                  <a:schemeClr val="tx1"/>
                </a:solidFill>
              </a:rPr>
              <a:t>Attention by Proxy? </a:t>
            </a:r>
            <a:br>
              <a:rPr lang="en-US" altLang="LID4096" sz="3600" b="1">
                <a:solidFill>
                  <a:schemeClr val="tx1"/>
                </a:solidFill>
              </a:rPr>
            </a:br>
            <a:r>
              <a:rPr lang="en-US" altLang="LID4096" sz="2400" b="1">
                <a:solidFill>
                  <a:schemeClr val="tx1"/>
                </a:solidFill>
              </a:rPr>
              <a:t>Issues in Audience Awareness for Webcasts to Distributed Groups</a:t>
            </a:r>
            <a:endParaRPr lang="en-US" altLang="LID4096" sz="2800" b="1">
              <a:solidFill>
                <a:schemeClr val="tx1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480C347-B16E-E208-E2BD-08F39653ADF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2438400" cy="76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LID4096" sz="2000" b="1"/>
              <a:t>Jeremy Birnholtz</a:t>
            </a:r>
          </a:p>
          <a:p>
            <a:pPr>
              <a:lnSpc>
                <a:spcPct val="80000"/>
              </a:lnSpc>
            </a:pPr>
            <a:r>
              <a:rPr lang="en-US" altLang="LID4096" sz="2000" b="1"/>
              <a:t>Clarissa Mak</a:t>
            </a:r>
          </a:p>
          <a:p>
            <a:pPr>
              <a:lnSpc>
                <a:spcPct val="80000"/>
              </a:lnSpc>
            </a:pPr>
            <a:r>
              <a:rPr lang="en-US" altLang="LID4096" sz="2000" b="1"/>
              <a:t>Saul Greenberg</a:t>
            </a:r>
          </a:p>
          <a:p>
            <a:pPr>
              <a:lnSpc>
                <a:spcPct val="80000"/>
              </a:lnSpc>
            </a:pPr>
            <a:r>
              <a:rPr lang="en-US" altLang="LID4096" sz="2000" b="1"/>
              <a:t>Ron Baecker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1DD28539-EA6E-4F78-0ECB-715FAEE39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3417888"/>
            <a:ext cx="12700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>
            <a:extLst>
              <a:ext uri="{FF2B5EF4-FFF2-40B4-BE49-F238E27FC236}">
                <a16:creationId xmlns:a16="http://schemas.microsoft.com/office/drawing/2014/main" id="{16699FBD-EA78-913B-0DBE-A1A811721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570288"/>
            <a:ext cx="12700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>
            <a:extLst>
              <a:ext uri="{FF2B5EF4-FFF2-40B4-BE49-F238E27FC236}">
                <a16:creationId xmlns:a16="http://schemas.microsoft.com/office/drawing/2014/main" id="{73F4130C-6061-6455-C660-12FB31CEF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83" b="25569"/>
          <a:stretch>
            <a:fillRect/>
          </a:stretch>
        </p:blipFill>
        <p:spPr bwMode="auto">
          <a:xfrm>
            <a:off x="609600" y="5791200"/>
            <a:ext cx="2133600" cy="68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4F61C4D5-EE2A-8B5D-11E1-2D05751A9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13" y="5257800"/>
            <a:ext cx="941387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064" name="Object 16">
            <a:extLst>
              <a:ext uri="{FF2B5EF4-FFF2-40B4-BE49-F238E27FC236}">
                <a16:creationId xmlns:a16="http://schemas.microsoft.com/office/drawing/2014/main" id="{A3FBFC19-073D-C19B-5135-39CA631906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33800" y="5715000"/>
          <a:ext cx="3657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4431746" imgH="1383639" progId="Photoshop.Image.10">
                  <p:embed/>
                </p:oleObj>
              </mc:Choice>
              <mc:Fallback>
                <p:oleObj name="Image" r:id="rId7" imgW="4431746" imgH="1383639" progId="Photoshop.Image.10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-50000" b="-20000"/>
                      <a:stretch>
                        <a:fillRect/>
                      </a:stretch>
                    </p:blipFill>
                    <p:spPr bwMode="auto">
                      <a:xfrm>
                        <a:off x="3733800" y="5715000"/>
                        <a:ext cx="3657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>
            <a:extLst>
              <a:ext uri="{FF2B5EF4-FFF2-40B4-BE49-F238E27FC236}">
                <a16:creationId xmlns:a16="http://schemas.microsoft.com/office/drawing/2014/main" id="{24263718-3D66-5119-BEA0-3EE6DB2D4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27" r="82" b="-1433"/>
          <a:stretch>
            <a:fillRect/>
          </a:stretch>
        </p:blipFill>
        <p:spPr bwMode="auto">
          <a:xfrm>
            <a:off x="0" y="-228600"/>
            <a:ext cx="9144000" cy="717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1" name="Rectangle 5">
            <a:extLst>
              <a:ext uri="{FF2B5EF4-FFF2-40B4-BE49-F238E27FC236}">
                <a16:creationId xmlns:a16="http://schemas.microsoft.com/office/drawing/2014/main" id="{9F63B446-C598-9E53-C0A3-7BC7A44DB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04800"/>
            <a:ext cx="6477000" cy="502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427C0E9A-83F7-8D6F-0012-47317F3A4B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6400800" cy="1371600"/>
          </a:xfrm>
        </p:spPr>
        <p:txBody>
          <a:bodyPr/>
          <a:lstStyle/>
          <a:p>
            <a:r>
              <a:rPr lang="en-US" altLang="LID4096" sz="3600"/>
              <a:t>Motivation:</a:t>
            </a:r>
            <a:br>
              <a:rPr lang="en-US" altLang="LID4096" sz="3600"/>
            </a:br>
            <a:r>
              <a:rPr lang="en-US" altLang="LID4096" sz="3600"/>
              <a:t>Are webcasts interactive?</a:t>
            </a:r>
            <a:endParaRPr lang="en-US" altLang="LID4096" sz="4000"/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1C23265B-D032-0F51-7E99-E5C9D94A4A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057400"/>
            <a:ext cx="6019800" cy="16764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800"/>
              <a:t>Interaction affects:</a:t>
            </a:r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en-US" altLang="LID4096" sz="2800"/>
              <a:t> Effectiveness </a:t>
            </a:r>
            <a:r>
              <a:rPr lang="en-US" altLang="LID4096" sz="1600"/>
              <a:t>(Anderson, 2003)</a:t>
            </a:r>
            <a:endParaRPr lang="en-US" altLang="LID4096" sz="2800"/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en-US" altLang="LID4096" sz="2800"/>
              <a:t> Satisfaction </a:t>
            </a:r>
            <a:r>
              <a:rPr lang="en-US" altLang="LID4096" sz="1600"/>
              <a:t>(Shea, et al. 2005)</a:t>
            </a:r>
            <a:endParaRPr lang="en-US" altLang="LID4096" sz="2800"/>
          </a:p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LID4096" sz="2800"/>
          </a:p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800"/>
              <a:t>How do we provide audience awareness?</a:t>
            </a:r>
          </a:p>
          <a:p>
            <a:pPr marL="0" indent="0">
              <a:lnSpc>
                <a:spcPct val="90000"/>
              </a:lnSpc>
            </a:pPr>
            <a:endParaRPr lang="en-US" altLang="LID4096" sz="2800"/>
          </a:p>
          <a:p>
            <a:pPr marL="0" indent="0">
              <a:lnSpc>
                <a:spcPct val="90000"/>
              </a:lnSpc>
            </a:pPr>
            <a:endParaRPr lang="en-US" altLang="LID4096" sz="2800"/>
          </a:p>
          <a:p>
            <a:pPr marL="0" indent="0">
              <a:lnSpc>
                <a:spcPct val="90000"/>
              </a:lnSpc>
            </a:pPr>
            <a:endParaRPr lang="en-US" altLang="LID4096" sz="2800"/>
          </a:p>
          <a:p>
            <a:pPr marL="0" indent="0">
              <a:lnSpc>
                <a:spcPct val="90000"/>
              </a:lnSpc>
            </a:pPr>
            <a:endParaRPr lang="en-US" altLang="LID4096" sz="2800"/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7C66A494-A553-F684-A8E8-14474123C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1905000" cy="152400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3" name="Rectangle 7">
            <a:extLst>
              <a:ext uri="{FF2B5EF4-FFF2-40B4-BE49-F238E27FC236}">
                <a16:creationId xmlns:a16="http://schemas.microsoft.com/office/drawing/2014/main" id="{C4A9EBAC-A841-55C4-887B-C7123E3CD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200400"/>
            <a:ext cx="1219200" cy="137160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5" name="Line 9">
            <a:extLst>
              <a:ext uri="{FF2B5EF4-FFF2-40B4-BE49-F238E27FC236}">
                <a16:creationId xmlns:a16="http://schemas.microsoft.com/office/drawing/2014/main" id="{C58F758B-2657-E4C0-46D8-3C41A878056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62200" y="2286000"/>
            <a:ext cx="685800" cy="2286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6" name="Line 10">
            <a:extLst>
              <a:ext uri="{FF2B5EF4-FFF2-40B4-BE49-F238E27FC236}">
                <a16:creationId xmlns:a16="http://schemas.microsoft.com/office/drawing/2014/main" id="{4DAF109B-B821-D73A-390B-53B5BB9BF5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8800" y="3657600"/>
            <a:ext cx="762000" cy="2286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7" name="Rectangle 11">
            <a:extLst>
              <a:ext uri="{FF2B5EF4-FFF2-40B4-BE49-F238E27FC236}">
                <a16:creationId xmlns:a16="http://schemas.microsoft.com/office/drawing/2014/main" id="{4E2D2BE3-C0AD-3779-D8CC-CB7C67157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04800"/>
            <a:ext cx="6477000" cy="518160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8" name="Rectangle 12">
            <a:extLst>
              <a:ext uri="{FF2B5EF4-FFF2-40B4-BE49-F238E27FC236}">
                <a16:creationId xmlns:a16="http://schemas.microsoft.com/office/drawing/2014/main" id="{EDC23FEF-B776-15CB-A755-EF34EC0A0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86400"/>
            <a:ext cx="7848600" cy="137160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0669" name="Line 13">
            <a:extLst>
              <a:ext uri="{FF2B5EF4-FFF2-40B4-BE49-F238E27FC236}">
                <a16:creationId xmlns:a16="http://schemas.microsoft.com/office/drawing/2014/main" id="{3B336DDD-D297-8C33-67BF-93C43C52C51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4800600"/>
            <a:ext cx="609600" cy="533400"/>
          </a:xfrm>
          <a:prstGeom prst="line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8E70F2DA-C512-092A-2A0F-CAEC4D25B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762000"/>
          </a:xfrm>
        </p:spPr>
        <p:txBody>
          <a:bodyPr/>
          <a:lstStyle/>
          <a:p>
            <a:r>
              <a:rPr lang="en-US" altLang="LID4096"/>
              <a:t>Background</a:t>
            </a:r>
          </a:p>
        </p:txBody>
      </p:sp>
      <p:pic>
        <p:nvPicPr>
          <p:cNvPr id="152580" name="Picture 4">
            <a:extLst>
              <a:ext uri="{FF2B5EF4-FFF2-40B4-BE49-F238E27FC236}">
                <a16:creationId xmlns:a16="http://schemas.microsoft.com/office/drawing/2014/main" id="{C83CD5CD-260A-0F55-F2C8-57DF3DBDE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4343400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2582" name="Picture 6">
            <a:extLst>
              <a:ext uri="{FF2B5EF4-FFF2-40B4-BE49-F238E27FC236}">
                <a16:creationId xmlns:a16="http://schemas.microsoft.com/office/drawing/2014/main" id="{FB946AF6-8D89-045E-5E13-7CA575C76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1" r="17500"/>
          <a:stretch>
            <a:fillRect/>
          </a:stretch>
        </p:blipFill>
        <p:spPr bwMode="auto">
          <a:xfrm>
            <a:off x="685800" y="2819400"/>
            <a:ext cx="5105400" cy="330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583" name="Text Box 7">
            <a:extLst>
              <a:ext uri="{FF2B5EF4-FFF2-40B4-BE49-F238E27FC236}">
                <a16:creationId xmlns:a16="http://schemas.microsoft.com/office/drawing/2014/main" id="{42C427A4-F006-6E25-DC83-54505B972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110288"/>
            <a:ext cx="2895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(Chen, 2001-3)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CB046784-70FE-E5AD-FA79-7EE9F4595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4196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(Jancke, et al., 2000)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1026">
            <a:extLst>
              <a:ext uri="{FF2B5EF4-FFF2-40B4-BE49-F238E27FC236}">
                <a16:creationId xmlns:a16="http://schemas.microsoft.com/office/drawing/2014/main" id="{33F7AC3C-07EC-F57A-7726-959309D95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2819400" cy="1828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867" name="Rectangle 1027">
            <a:extLst>
              <a:ext uri="{FF2B5EF4-FFF2-40B4-BE49-F238E27FC236}">
                <a16:creationId xmlns:a16="http://schemas.microsoft.com/office/drawing/2014/main" id="{17D89AA5-A756-ECE1-805D-CEF94D208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18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aphicFrame>
        <p:nvGraphicFramePr>
          <p:cNvPr id="164868" name="Object 1028">
            <a:extLst>
              <a:ext uri="{FF2B5EF4-FFF2-40B4-BE49-F238E27FC236}">
                <a16:creationId xmlns:a16="http://schemas.microsoft.com/office/drawing/2014/main" id="{51BAE8B7-90B5-8EF8-E2D8-0300F763E3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287963"/>
          <a:ext cx="6248400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2742973" imgH="688674" progId="Photoshop.Image.10">
                  <p:embed/>
                </p:oleObj>
              </mc:Choice>
              <mc:Fallback>
                <p:oleObj name="Image" r:id="rId3" imgW="2742973" imgH="688674" progId="Photoshop.Image.10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87963"/>
                        <a:ext cx="6248400" cy="157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869" name="Line 1029">
            <a:extLst>
              <a:ext uri="{FF2B5EF4-FFF2-40B4-BE49-F238E27FC236}">
                <a16:creationId xmlns:a16="http://schemas.microsoft.com/office/drawing/2014/main" id="{3C6D9536-23EC-6B4C-A898-887CB8CA65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181600"/>
            <a:ext cx="0" cy="167640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4870" name="Text Box 1030">
            <a:extLst>
              <a:ext uri="{FF2B5EF4-FFF2-40B4-BE49-F238E27FC236}">
                <a16:creationId xmlns:a16="http://schemas.microsoft.com/office/drawing/2014/main" id="{EDCEBDD5-8168-7FCE-A46A-BEC526A50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181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b="0">
                <a:solidFill>
                  <a:schemeClr val="folHlink"/>
                </a:solidFill>
              </a:rPr>
              <a:t>LIVE</a:t>
            </a:r>
          </a:p>
        </p:txBody>
      </p:sp>
      <p:graphicFrame>
        <p:nvGraphicFramePr>
          <p:cNvPr id="164871" name="Object 1031">
            <a:extLst>
              <a:ext uri="{FF2B5EF4-FFF2-40B4-BE49-F238E27FC236}">
                <a16:creationId xmlns:a16="http://schemas.microsoft.com/office/drawing/2014/main" id="{B67F390B-CA85-3752-6BAE-427CCA10F4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257800"/>
          <a:ext cx="7747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990476" imgH="2044444" progId="Photoshop.Image.10">
                  <p:embed/>
                </p:oleObj>
              </mc:Choice>
              <mc:Fallback>
                <p:oleObj name="Image" r:id="rId5" imgW="990476" imgH="2044444" progId="Photoshop.Image.10">
                  <p:embed/>
                  <p:pic>
                    <p:nvPicPr>
                      <p:cNvPr id="0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7747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872" name="Picture 1032">
            <a:extLst>
              <a:ext uri="{FF2B5EF4-FFF2-40B4-BE49-F238E27FC236}">
                <a16:creationId xmlns:a16="http://schemas.microsoft.com/office/drawing/2014/main" id="{D887AF5A-D827-EBDA-10CD-A6D1CA44D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8288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873" name="Line 1033">
            <a:extLst>
              <a:ext uri="{FF2B5EF4-FFF2-40B4-BE49-F238E27FC236}">
                <a16:creationId xmlns:a16="http://schemas.microsoft.com/office/drawing/2014/main" id="{D960C858-4602-1D54-83D4-5CB720E7A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181600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164874" name="Picture 1034">
            <a:extLst>
              <a:ext uri="{FF2B5EF4-FFF2-40B4-BE49-F238E27FC236}">
                <a16:creationId xmlns:a16="http://schemas.microsoft.com/office/drawing/2014/main" id="{ADC0A702-35F6-E2B7-044D-4BD248328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76200"/>
            <a:ext cx="91535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75" name="Rectangle 1035">
            <a:extLst>
              <a:ext uri="{FF2B5EF4-FFF2-40B4-BE49-F238E27FC236}">
                <a16:creationId xmlns:a16="http://schemas.microsoft.com/office/drawing/2014/main" id="{1494C0F0-4B9D-9C84-D3C6-28DB5A9A1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6200"/>
            <a:ext cx="9144000" cy="6934200"/>
          </a:xfrm>
          <a:prstGeom prst="rect">
            <a:avLst/>
          </a:prstGeom>
          <a:solidFill>
            <a:schemeClr val="tx1">
              <a:alpha val="6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876" name="Text Box 1036">
            <a:extLst>
              <a:ext uri="{FF2B5EF4-FFF2-40B4-BE49-F238E27FC236}">
                <a16:creationId xmlns:a16="http://schemas.microsoft.com/office/drawing/2014/main" id="{421FEBA3-A09B-D2F9-D49E-7FF8622B3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"/>
            <a:ext cx="8001000" cy="572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4800">
                <a:solidFill>
                  <a:schemeClr val="bg1"/>
                </a:solidFill>
                <a:latin typeface="Arial Black" panose="020B0A04020102020204" pitchFamily="34" charset="0"/>
              </a:rPr>
              <a:t>What do instructors want to see?</a:t>
            </a:r>
          </a:p>
          <a:p>
            <a:pPr>
              <a:spcBef>
                <a:spcPct val="50000"/>
              </a:spcBef>
            </a:pPr>
            <a:endParaRPr lang="en-US" altLang="LID4096" sz="480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LID4096" sz="4800">
                <a:solidFill>
                  <a:schemeClr val="bg1"/>
                </a:solidFill>
                <a:latin typeface="Arial Black" panose="020B0A04020102020204" pitchFamily="34" charset="0"/>
              </a:rPr>
              <a:t>What information do we provide?</a:t>
            </a:r>
            <a:endParaRPr lang="en-US" altLang="LID4096"/>
          </a:p>
          <a:p>
            <a:pPr>
              <a:spcBef>
                <a:spcPct val="50000"/>
              </a:spcBef>
            </a:pPr>
            <a:endParaRPr lang="en-US" altLang="LID4096"/>
          </a:p>
          <a:p>
            <a:pPr>
              <a:spcBef>
                <a:spcPct val="50000"/>
              </a:spcBef>
            </a:pPr>
            <a:endParaRPr lang="en-US" altLang="LID4096"/>
          </a:p>
          <a:p>
            <a:pPr>
              <a:spcBef>
                <a:spcPct val="50000"/>
              </a:spcBef>
            </a:pPr>
            <a:endParaRPr lang="en-US" altLang="LID4096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4" name="Picture 4">
            <a:extLst>
              <a:ext uri="{FF2B5EF4-FFF2-40B4-BE49-F238E27FC236}">
                <a16:creationId xmlns:a16="http://schemas.microsoft.com/office/drawing/2014/main" id="{213F2D71-09C8-6F63-E999-F0D0F1048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4000" contrast="-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15600" cy="691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>
            <a:extLst>
              <a:ext uri="{FF2B5EF4-FFF2-40B4-BE49-F238E27FC236}">
                <a16:creationId xmlns:a16="http://schemas.microsoft.com/office/drawing/2014/main" id="{CD34D2E7-7ABF-DEAC-E061-54BC76445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An Exploratory Study of </a:t>
            </a:r>
            <a:br>
              <a:rPr lang="en-US" altLang="LID4096"/>
            </a:br>
            <a:r>
              <a:rPr lang="en-US" altLang="LID4096"/>
              <a:t>Face-to-Face Instructors</a:t>
            </a: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CDEF7311-3085-1AB3-F35E-9CFF7C7865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sz="2800"/>
              <a:t>Interviews</a:t>
            </a:r>
          </a:p>
          <a:p>
            <a:pPr lvl="1">
              <a:lnSpc>
                <a:spcPct val="90000"/>
              </a:lnSpc>
            </a:pPr>
            <a:r>
              <a:rPr lang="en-US" altLang="LID4096" sz="2400"/>
              <a:t> 20 instructors</a:t>
            </a:r>
          </a:p>
          <a:p>
            <a:pPr lvl="1">
              <a:lnSpc>
                <a:spcPct val="90000"/>
              </a:lnSpc>
            </a:pPr>
            <a:r>
              <a:rPr lang="en-US" altLang="LID4096" sz="2400"/>
              <a:t> 9 disciplines</a:t>
            </a:r>
          </a:p>
          <a:p>
            <a:pPr lvl="1">
              <a:lnSpc>
                <a:spcPct val="90000"/>
              </a:lnSpc>
            </a:pPr>
            <a:r>
              <a:rPr lang="en-US" altLang="LID4096" sz="2400"/>
              <a:t> Class sizes 2 - 1,400</a:t>
            </a:r>
          </a:p>
          <a:p>
            <a:pPr lvl="1">
              <a:lnSpc>
                <a:spcPct val="90000"/>
              </a:lnSpc>
            </a:pPr>
            <a:endParaRPr lang="en-US" altLang="LID4096" sz="2400"/>
          </a:p>
          <a:p>
            <a:pPr>
              <a:lnSpc>
                <a:spcPct val="90000"/>
              </a:lnSpc>
            </a:pPr>
            <a:r>
              <a:rPr lang="en-US" altLang="LID4096" sz="2800"/>
              <a:t>Observations</a:t>
            </a:r>
          </a:p>
          <a:p>
            <a:pPr lvl="1">
              <a:lnSpc>
                <a:spcPct val="90000"/>
              </a:lnSpc>
            </a:pPr>
            <a:r>
              <a:rPr lang="en-US" altLang="LID4096" sz="2400"/>
              <a:t> 26 hours</a:t>
            </a:r>
          </a:p>
          <a:p>
            <a:pPr lvl="1">
              <a:lnSpc>
                <a:spcPct val="90000"/>
              </a:lnSpc>
            </a:pPr>
            <a:r>
              <a:rPr lang="en-US" altLang="LID4096" sz="2400"/>
              <a:t> 4 visits to 4 classes</a:t>
            </a:r>
          </a:p>
          <a:p>
            <a:pPr lvl="1">
              <a:lnSpc>
                <a:spcPct val="90000"/>
              </a:lnSpc>
            </a:pPr>
            <a:r>
              <a:rPr lang="en-US" altLang="LID4096" sz="2400"/>
              <a:t>Detailed field notes</a:t>
            </a:r>
          </a:p>
          <a:p>
            <a:pPr lvl="1">
              <a:lnSpc>
                <a:spcPct val="90000"/>
              </a:lnSpc>
            </a:pPr>
            <a:endParaRPr lang="en-US" altLang="LID4096" sz="2400"/>
          </a:p>
          <a:p>
            <a:pPr lvl="1">
              <a:lnSpc>
                <a:spcPct val="90000"/>
              </a:lnSpc>
            </a:pPr>
            <a:endParaRPr lang="en-US" altLang="LID4096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8" name="Picture 4">
            <a:extLst>
              <a:ext uri="{FF2B5EF4-FFF2-40B4-BE49-F238E27FC236}">
                <a16:creationId xmlns:a16="http://schemas.microsoft.com/office/drawing/2014/main" id="{7CBDB87D-E227-AB30-A25F-206EA5669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6000" contrast="-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6" name="Rectangle 2">
            <a:extLst>
              <a:ext uri="{FF2B5EF4-FFF2-40B4-BE49-F238E27FC236}">
                <a16:creationId xmlns:a16="http://schemas.microsoft.com/office/drawing/2014/main" id="{6917EFB7-8D54-6D2E-1E82-43DD84A149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Theme 1:</a:t>
            </a:r>
            <a:br>
              <a:rPr lang="en-US" altLang="LID4096"/>
            </a:br>
            <a:r>
              <a:rPr lang="en-US" altLang="LID4096"/>
              <a:t>Looking around the room</a:t>
            </a:r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D4099784-2136-7670-AAFC-0157F2EBB5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229600" cy="3886200"/>
          </a:xfrm>
        </p:spPr>
        <p:txBody>
          <a:bodyPr/>
          <a:lstStyle/>
          <a:p>
            <a:r>
              <a:rPr lang="en-US" altLang="LID4096" sz="2800"/>
              <a:t>“…moving from head to head the whole time”</a:t>
            </a:r>
          </a:p>
          <a:p>
            <a:endParaRPr lang="en-US" altLang="LID4096" sz="2800"/>
          </a:p>
          <a:p>
            <a:r>
              <a:rPr lang="en-US" altLang="LID4096" sz="2800"/>
              <a:t>“…machine-gunning the audience with my eyes”</a:t>
            </a:r>
          </a:p>
          <a:p>
            <a:endParaRPr lang="en-US" altLang="LID4096" sz="2800"/>
          </a:p>
          <a:p>
            <a:r>
              <a:rPr lang="en-US" altLang="LID4096" sz="2800"/>
              <a:t>Making comments to students in different locations</a:t>
            </a:r>
          </a:p>
          <a:p>
            <a:endParaRPr lang="en-US" altLang="LID4096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2" name="Picture 4">
            <a:extLst>
              <a:ext uri="{FF2B5EF4-FFF2-40B4-BE49-F238E27FC236}">
                <a16:creationId xmlns:a16="http://schemas.microsoft.com/office/drawing/2014/main" id="{AC22E7B7-DF8E-5E85-7A06-2C872FF4A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44000" contrast="-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6" t="34782" r="11957"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650" name="Rectangle 2">
            <a:extLst>
              <a:ext uri="{FF2B5EF4-FFF2-40B4-BE49-F238E27FC236}">
                <a16:creationId xmlns:a16="http://schemas.microsoft.com/office/drawing/2014/main" id="{C70278C6-CAAA-20AE-3D2A-8A159D6579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Theme 2:</a:t>
            </a:r>
            <a:br>
              <a:rPr lang="en-US" altLang="LID4096"/>
            </a:br>
            <a:r>
              <a:rPr lang="en-US" altLang="LID4096"/>
              <a:t>Focusing on a subset	</a:t>
            </a:r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E758B92E-CF53-5F57-D0BD-1AA33558D6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sz="2800"/>
              <a:t>“I’m probably looking at, you know, 3 or 4 individuals who are actually looking at me.”</a:t>
            </a:r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r>
              <a:rPr lang="en-US" altLang="LID4096" sz="2800"/>
              <a:t>“if you have one of these people in different parts of the room, you get good coverage…” </a:t>
            </a:r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r>
              <a:rPr lang="en-US" altLang="LID4096" sz="2800"/>
              <a:t>“…because normally you’re getting one kind of feedback and now you’re getting a different kind… which may stand in for feedback from the whole class.”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6" name="Picture 4">
            <a:extLst>
              <a:ext uri="{FF2B5EF4-FFF2-40B4-BE49-F238E27FC236}">
                <a16:creationId xmlns:a16="http://schemas.microsoft.com/office/drawing/2014/main" id="{1C56F70F-341F-1D41-6491-F00755FB5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2000" contrast="-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55" b="110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74" name="Rectangle 2">
            <a:extLst>
              <a:ext uri="{FF2B5EF4-FFF2-40B4-BE49-F238E27FC236}">
                <a16:creationId xmlns:a16="http://schemas.microsoft.com/office/drawing/2014/main" id="{9BC83D28-7185-7C29-91CB-8440F298D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Theme 3:</a:t>
            </a:r>
            <a:br>
              <a:rPr lang="en-US" altLang="LID4096"/>
            </a:br>
            <a:r>
              <a:rPr lang="en-US" altLang="LID4096"/>
              <a:t>Chunking of the room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D6442C89-2BA6-6AB3-ED7B-88F8B2A7E4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“I try to look at sections…side, side, side, and back, front, side.”</a:t>
            </a:r>
          </a:p>
          <a:p>
            <a:endParaRPr lang="en-US" altLang="LID4096"/>
          </a:p>
          <a:p>
            <a:r>
              <a:rPr lang="en-US" altLang="LID4096"/>
              <a:t>“I’m concerned about those who sit midway or beyond.”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704" name="Picture 8">
            <a:extLst>
              <a:ext uri="{FF2B5EF4-FFF2-40B4-BE49-F238E27FC236}">
                <a16:creationId xmlns:a16="http://schemas.microsoft.com/office/drawing/2014/main" id="{0FF153CB-505F-2674-31CD-1BB0DF39D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52000" contrast="-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2" b="17281"/>
          <a:stretch>
            <a:fillRect/>
          </a:stretch>
        </p:blipFill>
        <p:spPr bwMode="auto">
          <a:xfrm>
            <a:off x="-4763" y="0"/>
            <a:ext cx="9224963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8" name="Rectangle 2">
            <a:extLst>
              <a:ext uri="{FF2B5EF4-FFF2-40B4-BE49-F238E27FC236}">
                <a16:creationId xmlns:a16="http://schemas.microsoft.com/office/drawing/2014/main" id="{5A608000-E309-6132-8FB1-B273231C1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Key Implication:</a:t>
            </a:r>
            <a:br>
              <a:rPr lang="en-US" altLang="LID4096"/>
            </a:br>
            <a:r>
              <a:rPr lang="en-US" altLang="LID4096"/>
              <a:t>Attention is Ambiguous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41ED1A3F-79E5-4D4E-254D-3BD59C234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3733800" cy="3886200"/>
          </a:xfrm>
        </p:spPr>
        <p:txBody>
          <a:bodyPr/>
          <a:lstStyle/>
          <a:p>
            <a:r>
              <a:rPr lang="en-US" altLang="LID4096"/>
              <a:t>Proxy approach?</a:t>
            </a:r>
          </a:p>
          <a:p>
            <a:endParaRPr lang="en-US" altLang="LID4096"/>
          </a:p>
          <a:p>
            <a:r>
              <a:rPr lang="en-US" altLang="LID4096"/>
              <a:t>Private focus</a:t>
            </a:r>
          </a:p>
          <a:p>
            <a:endParaRPr lang="en-US" altLang="LID4096"/>
          </a:p>
        </p:txBody>
      </p:sp>
      <p:pic>
        <p:nvPicPr>
          <p:cNvPr id="157701" name="Picture 5">
            <a:extLst>
              <a:ext uri="{FF2B5EF4-FFF2-40B4-BE49-F238E27FC236}">
                <a16:creationId xmlns:a16="http://schemas.microsoft.com/office/drawing/2014/main" id="{27393995-5BDF-AEA0-4E46-579B8298E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2" r="13339" b="50533"/>
          <a:stretch>
            <a:fillRect/>
          </a:stretch>
        </p:blipFill>
        <p:spPr bwMode="auto">
          <a:xfrm>
            <a:off x="4648200" y="2286000"/>
            <a:ext cx="4043363" cy="273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08-AttentionProxy-CHI">
            <a:hlinkClick r:id="" action="ppaction://media"/>
            <a:extLst>
              <a:ext uri="{FF2B5EF4-FFF2-40B4-BE49-F238E27FC236}">
                <a16:creationId xmlns:a16="http://schemas.microsoft.com/office/drawing/2014/main" id="{CDD4C12A-1CE7-2B74-B6D6-2E80ADBE2B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568" y="332656"/>
            <a:ext cx="7920880" cy="594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5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918" name="Object 6">
            <a:extLst>
              <a:ext uri="{FF2B5EF4-FFF2-40B4-BE49-F238E27FC236}">
                <a16:creationId xmlns:a16="http://schemas.microsoft.com/office/drawing/2014/main" id="{FA071F7A-AD34-8D29-6845-7E2FC53A7F79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0158730" imgH="7619048" progId="Photoshop.Image.10">
                  <p:embed/>
                </p:oleObj>
              </mc:Choice>
              <mc:Fallback>
                <p:oleObj name="Image" r:id="rId3" imgW="10158730" imgH="7619048" progId="Photoshop.Image.1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14" name="Rectangle 2">
            <a:extLst>
              <a:ext uri="{FF2B5EF4-FFF2-40B4-BE49-F238E27FC236}">
                <a16:creationId xmlns:a16="http://schemas.microsoft.com/office/drawing/2014/main" id="{E48D9858-7283-78D4-0321-2437D8EB1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Future Work</a:t>
            </a:r>
          </a:p>
        </p:txBody>
      </p:sp>
      <p:sp>
        <p:nvSpPr>
          <p:cNvPr id="166920" name="Rectangle 8">
            <a:extLst>
              <a:ext uri="{FF2B5EF4-FFF2-40B4-BE49-F238E27FC236}">
                <a16:creationId xmlns:a16="http://schemas.microsoft.com/office/drawing/2014/main" id="{0F505759-3F4C-0FC1-D5B5-FB9D4E718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LID4096" b="0"/>
              <a:t>Private instructor display</a:t>
            </a:r>
          </a:p>
          <a:p>
            <a:pPr lvl="1"/>
            <a:r>
              <a:rPr lang="en-US" altLang="LID4096" b="0"/>
              <a:t> Wearable?</a:t>
            </a:r>
          </a:p>
          <a:p>
            <a:pPr lvl="1"/>
            <a:r>
              <a:rPr lang="en-US" altLang="LID4096" b="0"/>
              <a:t> Podium PC</a:t>
            </a:r>
          </a:p>
          <a:p>
            <a:endParaRPr lang="en-US" altLang="LID4096" b="0"/>
          </a:p>
          <a:p>
            <a:r>
              <a:rPr lang="en-US" altLang="LID4096" b="0"/>
              <a:t>Focus plus context</a:t>
            </a:r>
          </a:p>
          <a:p>
            <a:pPr lvl="1"/>
            <a:r>
              <a:rPr lang="en-US" altLang="LID4096" b="0"/>
              <a:t>How to display the whole class?</a:t>
            </a:r>
          </a:p>
          <a:p>
            <a:pPr lvl="1"/>
            <a:r>
              <a:rPr lang="en-US" altLang="LID4096" b="0"/>
              <a:t>Indicators of class attention?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LID4096" b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4" name="Picture 4">
            <a:extLst>
              <a:ext uri="{FF2B5EF4-FFF2-40B4-BE49-F238E27FC236}">
                <a16:creationId xmlns:a16="http://schemas.microsoft.com/office/drawing/2014/main" id="{44698FE6-393B-FD12-51C3-E41B4465B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8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2" name="Rectangle 2">
            <a:extLst>
              <a:ext uri="{FF2B5EF4-FFF2-40B4-BE49-F238E27FC236}">
                <a16:creationId xmlns:a16="http://schemas.microsoft.com/office/drawing/2014/main" id="{CDC27EA8-2210-311D-FB42-EFEADA3658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4600" y="457200"/>
            <a:ext cx="5334000" cy="1371600"/>
          </a:xfrm>
        </p:spPr>
        <p:txBody>
          <a:bodyPr/>
          <a:lstStyle/>
          <a:p>
            <a:pPr algn="r"/>
            <a:r>
              <a:rPr lang="en-US" altLang="LID4096" dirty="0"/>
              <a:t>Questions?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B5E96402-3251-16A0-ECC1-15A05609AB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705C9-A59C-7231-5D43-1A01C594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484784"/>
            <a:ext cx="8229600" cy="1371600"/>
          </a:xfrm>
        </p:spPr>
        <p:txBody>
          <a:bodyPr/>
          <a:lstStyle/>
          <a:p>
            <a:r>
              <a:rPr lang="en-CA" dirty="0"/>
              <a:t>The following slides were shown as part of the minute madness presentation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91203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Rectangle 17">
            <a:extLst>
              <a:ext uri="{FF2B5EF4-FFF2-40B4-BE49-F238E27FC236}">
                <a16:creationId xmlns:a16="http://schemas.microsoft.com/office/drawing/2014/main" id="{C9460193-AB3C-FE39-6853-AFA3A2019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2819400" cy="1828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CB0C43A4-2CAD-B780-52BF-11CDBBAA8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18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414A83E-2CAF-3E08-D4E9-EB9EB331E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5"/>
          <a:stretch>
            <a:fillRect/>
          </a:stretch>
        </p:blipFill>
        <p:spPr bwMode="auto">
          <a:xfrm>
            <a:off x="3124200" y="304800"/>
            <a:ext cx="28956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77AE9006-F21E-AD81-7270-DABC8281F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304800"/>
            <a:ext cx="2925762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FC4863B1-41D0-8522-815C-CCFBD8692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b="4762"/>
          <a:stretch>
            <a:fillRect/>
          </a:stretch>
        </p:blipFill>
        <p:spPr bwMode="auto">
          <a:xfrm>
            <a:off x="3124200" y="2743200"/>
            <a:ext cx="2895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D606C509-638B-6B21-FF21-33FAF21D3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2" t="28735" r="20689" b="4597"/>
          <a:stretch>
            <a:fillRect/>
          </a:stretch>
        </p:blipFill>
        <p:spPr bwMode="auto">
          <a:xfrm>
            <a:off x="152400" y="2743200"/>
            <a:ext cx="28956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FE8B3DFC-C393-FD47-96FD-60BBA7E62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2380"/>
          <a:stretch>
            <a:fillRect/>
          </a:stretch>
        </p:blipFill>
        <p:spPr bwMode="auto">
          <a:xfrm rot="-21600000">
            <a:off x="6096000" y="304800"/>
            <a:ext cx="28956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059" name="Object 11">
            <a:extLst>
              <a:ext uri="{FF2B5EF4-FFF2-40B4-BE49-F238E27FC236}">
                <a16:creationId xmlns:a16="http://schemas.microsoft.com/office/drawing/2014/main" id="{3D9C6236-2736-D90E-26E3-99866A0086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287963"/>
          <a:ext cx="6248400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2742973" imgH="688674" progId="Photoshop.Image.10">
                  <p:embed/>
                </p:oleObj>
              </mc:Choice>
              <mc:Fallback>
                <p:oleObj name="Image" r:id="rId7" imgW="2742973" imgH="688674" progId="Photoshop.Image.10">
                  <p:embed/>
                  <p:pic>
                    <p:nvPicPr>
                      <p:cNvPr id="2059" name="Object 11">
                        <a:extLst>
                          <a:ext uri="{FF2B5EF4-FFF2-40B4-BE49-F238E27FC236}">
                            <a16:creationId xmlns:a16="http://schemas.microsoft.com/office/drawing/2014/main" id="{3D9C6236-2736-D90E-26E3-99866A0086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87963"/>
                        <a:ext cx="6248400" cy="157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1" name="Line 13">
            <a:extLst>
              <a:ext uri="{FF2B5EF4-FFF2-40B4-BE49-F238E27FC236}">
                <a16:creationId xmlns:a16="http://schemas.microsoft.com/office/drawing/2014/main" id="{CD9100FF-AB46-726C-481B-B6459646681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181600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63" name="Line 15">
            <a:extLst>
              <a:ext uri="{FF2B5EF4-FFF2-40B4-BE49-F238E27FC236}">
                <a16:creationId xmlns:a16="http://schemas.microsoft.com/office/drawing/2014/main" id="{B75CAB22-2FD4-58F2-E4D3-81AA938ACC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181600"/>
            <a:ext cx="0" cy="167640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64" name="Text Box 16">
            <a:extLst>
              <a:ext uri="{FF2B5EF4-FFF2-40B4-BE49-F238E27FC236}">
                <a16:creationId xmlns:a16="http://schemas.microsoft.com/office/drawing/2014/main" id="{09B66797-7848-2539-4242-74B9BE7A4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181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LIVE</a:t>
            </a:r>
          </a:p>
        </p:txBody>
      </p:sp>
      <p:graphicFrame>
        <p:nvGraphicFramePr>
          <p:cNvPr id="2066" name="Object 18">
            <a:extLst>
              <a:ext uri="{FF2B5EF4-FFF2-40B4-BE49-F238E27FC236}">
                <a16:creationId xmlns:a16="http://schemas.microsoft.com/office/drawing/2014/main" id="{C5C0FEDE-2D1A-5029-9F8D-E9D3E7FC6B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257800"/>
          <a:ext cx="7747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9" imgW="990476" imgH="2044444" progId="Photoshop.Image.10">
                  <p:embed/>
                </p:oleObj>
              </mc:Choice>
              <mc:Fallback>
                <p:oleObj name="Image" r:id="rId9" imgW="990476" imgH="2044444" progId="Photoshop.Image.10">
                  <p:embed/>
                  <p:pic>
                    <p:nvPicPr>
                      <p:cNvPr id="2066" name="Object 18">
                        <a:extLst>
                          <a:ext uri="{FF2B5EF4-FFF2-40B4-BE49-F238E27FC236}">
                            <a16:creationId xmlns:a16="http://schemas.microsoft.com/office/drawing/2014/main" id="{C5C0FEDE-2D1A-5029-9F8D-E9D3E7FC6B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7747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7" name="Picture 19">
            <a:extLst>
              <a:ext uri="{FF2B5EF4-FFF2-40B4-BE49-F238E27FC236}">
                <a16:creationId xmlns:a16="http://schemas.microsoft.com/office/drawing/2014/main" id="{CD280920-936F-0EA5-C867-6BFFA3C84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8288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165F3FAA-70B2-9CB9-BF1B-098EC65C8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3" t="8456" r="36559" b="26062"/>
          <a:stretch>
            <a:fillRect/>
          </a:stretch>
        </p:blipFill>
        <p:spPr bwMode="auto">
          <a:xfrm>
            <a:off x="6096000" y="2743200"/>
            <a:ext cx="2895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47334"/>
      </p:ext>
    </p:extLst>
  </p:cSld>
  <p:clrMapOvr>
    <a:masterClrMapping/>
  </p:clrMapOvr>
  <p:transition advClick="0" advTm="1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61CC911-25E9-8EF6-48C8-3EB9AFA11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2819400" cy="1828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BCE1254-6893-EA9C-18D3-A1D310B96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18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aphicFrame>
        <p:nvGraphicFramePr>
          <p:cNvPr id="3082" name="Object 10">
            <a:extLst>
              <a:ext uri="{FF2B5EF4-FFF2-40B4-BE49-F238E27FC236}">
                <a16:creationId xmlns:a16="http://schemas.microsoft.com/office/drawing/2014/main" id="{125D9567-5135-95BB-AF46-7AADA6861B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287963"/>
          <a:ext cx="6248400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742973" imgH="688674" progId="Photoshop.Image.10">
                  <p:embed/>
                </p:oleObj>
              </mc:Choice>
              <mc:Fallback>
                <p:oleObj name="Image" r:id="rId2" imgW="2742973" imgH="688674" progId="Photoshop.Image.10">
                  <p:embed/>
                  <p:pic>
                    <p:nvPicPr>
                      <p:cNvPr id="3082" name="Object 10">
                        <a:extLst>
                          <a:ext uri="{FF2B5EF4-FFF2-40B4-BE49-F238E27FC236}">
                            <a16:creationId xmlns:a16="http://schemas.microsoft.com/office/drawing/2014/main" id="{125D9567-5135-95BB-AF46-7AADA6861B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87963"/>
                        <a:ext cx="6248400" cy="157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3" name="Line 11">
            <a:extLst>
              <a:ext uri="{FF2B5EF4-FFF2-40B4-BE49-F238E27FC236}">
                <a16:creationId xmlns:a16="http://schemas.microsoft.com/office/drawing/2014/main" id="{475DE50B-BF4D-28DC-46B9-E86CE8872AD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181600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084" name="Line 12">
            <a:extLst>
              <a:ext uri="{FF2B5EF4-FFF2-40B4-BE49-F238E27FC236}">
                <a16:creationId xmlns:a16="http://schemas.microsoft.com/office/drawing/2014/main" id="{FC9F9CFB-A6C0-8E7C-E0C9-CA69B90E05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181600"/>
            <a:ext cx="0" cy="167640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CFAF8780-2C49-C069-0C3D-62A9A5A6D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181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LIVE</a:t>
            </a:r>
          </a:p>
        </p:txBody>
      </p:sp>
      <p:graphicFrame>
        <p:nvGraphicFramePr>
          <p:cNvPr id="3086" name="Object 14">
            <a:extLst>
              <a:ext uri="{FF2B5EF4-FFF2-40B4-BE49-F238E27FC236}">
                <a16:creationId xmlns:a16="http://schemas.microsoft.com/office/drawing/2014/main" id="{5FC5DE03-415B-738D-B593-D9F7A345B5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257800"/>
          <a:ext cx="7747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990476" imgH="2044444" progId="Photoshop.Image.10">
                  <p:embed/>
                </p:oleObj>
              </mc:Choice>
              <mc:Fallback>
                <p:oleObj name="Image" r:id="rId4" imgW="990476" imgH="2044444" progId="Photoshop.Image.10">
                  <p:embed/>
                  <p:pic>
                    <p:nvPicPr>
                      <p:cNvPr id="3086" name="Object 14">
                        <a:extLst>
                          <a:ext uri="{FF2B5EF4-FFF2-40B4-BE49-F238E27FC236}">
                            <a16:creationId xmlns:a16="http://schemas.microsoft.com/office/drawing/2014/main" id="{5FC5DE03-415B-738D-B593-D9F7A345B5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7747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7" name="Picture 15">
            <a:extLst>
              <a:ext uri="{FF2B5EF4-FFF2-40B4-BE49-F238E27FC236}">
                <a16:creationId xmlns:a16="http://schemas.microsoft.com/office/drawing/2014/main" id="{A0424438-1B3E-C7F4-1C54-40A56C8A6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8288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5" name="Picture 23">
            <a:extLst>
              <a:ext uri="{FF2B5EF4-FFF2-40B4-BE49-F238E27FC236}">
                <a16:creationId xmlns:a16="http://schemas.microsoft.com/office/drawing/2014/main" id="{568DC47E-B217-32B9-B6EE-415FD053D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" t="2803"/>
          <a:stretch>
            <a:fillRect/>
          </a:stretch>
        </p:blipFill>
        <p:spPr bwMode="auto">
          <a:xfrm>
            <a:off x="76200" y="152400"/>
            <a:ext cx="90678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17757"/>
      </p:ext>
    </p:extLst>
  </p:cSld>
  <p:clrMapOvr>
    <a:masterClrMapping/>
  </p:clrMapOvr>
  <p:transition spd="med" advTm="2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7EE6A56-0278-D48A-186C-F397F1026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2819400" cy="1828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BEE3DD3-9FE5-D10E-4171-478E50F30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18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aphicFrame>
        <p:nvGraphicFramePr>
          <p:cNvPr id="4106" name="Object 10">
            <a:extLst>
              <a:ext uri="{FF2B5EF4-FFF2-40B4-BE49-F238E27FC236}">
                <a16:creationId xmlns:a16="http://schemas.microsoft.com/office/drawing/2014/main" id="{70D4BB09-A288-0293-B1CA-4C37EE947A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287963"/>
          <a:ext cx="6248400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742973" imgH="688674" progId="Photoshop.Image.10">
                  <p:embed/>
                </p:oleObj>
              </mc:Choice>
              <mc:Fallback>
                <p:oleObj name="Image" r:id="rId2" imgW="2742973" imgH="688674" progId="Photoshop.Image.10">
                  <p:embed/>
                  <p:pic>
                    <p:nvPicPr>
                      <p:cNvPr id="4106" name="Object 10">
                        <a:extLst>
                          <a:ext uri="{FF2B5EF4-FFF2-40B4-BE49-F238E27FC236}">
                            <a16:creationId xmlns:a16="http://schemas.microsoft.com/office/drawing/2014/main" id="{70D4BB09-A288-0293-B1CA-4C37EE947A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87963"/>
                        <a:ext cx="6248400" cy="157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7" name="Line 11">
            <a:extLst>
              <a:ext uri="{FF2B5EF4-FFF2-40B4-BE49-F238E27FC236}">
                <a16:creationId xmlns:a16="http://schemas.microsoft.com/office/drawing/2014/main" id="{18AEAB55-F659-588D-494C-72A56BBBA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181600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108" name="Line 12">
            <a:extLst>
              <a:ext uri="{FF2B5EF4-FFF2-40B4-BE49-F238E27FC236}">
                <a16:creationId xmlns:a16="http://schemas.microsoft.com/office/drawing/2014/main" id="{DC748A1A-40D5-68F8-B977-F05D9BF045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181600"/>
            <a:ext cx="0" cy="167640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109" name="Text Box 13">
            <a:extLst>
              <a:ext uri="{FF2B5EF4-FFF2-40B4-BE49-F238E27FC236}">
                <a16:creationId xmlns:a16="http://schemas.microsoft.com/office/drawing/2014/main" id="{419F5461-C9F8-2EA2-64CF-96CED401A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181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LIVE</a:t>
            </a:r>
          </a:p>
        </p:txBody>
      </p:sp>
      <p:graphicFrame>
        <p:nvGraphicFramePr>
          <p:cNvPr id="4110" name="Object 14">
            <a:extLst>
              <a:ext uri="{FF2B5EF4-FFF2-40B4-BE49-F238E27FC236}">
                <a16:creationId xmlns:a16="http://schemas.microsoft.com/office/drawing/2014/main" id="{36B34905-F900-C30E-040F-7295A086E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257800"/>
          <a:ext cx="7747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990476" imgH="2044444" progId="Photoshop.Image.10">
                  <p:embed/>
                </p:oleObj>
              </mc:Choice>
              <mc:Fallback>
                <p:oleObj name="Image" r:id="rId4" imgW="990476" imgH="2044444" progId="Photoshop.Image.10">
                  <p:embed/>
                  <p:pic>
                    <p:nvPicPr>
                      <p:cNvPr id="4110" name="Object 14">
                        <a:extLst>
                          <a:ext uri="{FF2B5EF4-FFF2-40B4-BE49-F238E27FC236}">
                            <a16:creationId xmlns:a16="http://schemas.microsoft.com/office/drawing/2014/main" id="{36B34905-F900-C30E-040F-7295A086ED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7747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1" name="Picture 15">
            <a:extLst>
              <a:ext uri="{FF2B5EF4-FFF2-40B4-BE49-F238E27FC236}">
                <a16:creationId xmlns:a16="http://schemas.microsoft.com/office/drawing/2014/main" id="{18D0C0BE-1FF4-E117-A6D4-4E3D48853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8288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7" name="Picture 31">
            <a:extLst>
              <a:ext uri="{FF2B5EF4-FFF2-40B4-BE49-F238E27FC236}">
                <a16:creationId xmlns:a16="http://schemas.microsoft.com/office/drawing/2014/main" id="{5C9DD3E7-8765-0344-83F4-84CB67992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-76200"/>
            <a:ext cx="9182100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611812"/>
      </p:ext>
    </p:extLst>
  </p:cSld>
  <p:clrMapOvr>
    <a:masterClrMapping/>
  </p:clrMapOvr>
  <p:transition spd="med" advClick="0" advTm="2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18D2CC4-A48B-6CB4-03E5-791C3410C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2819400" cy="1828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2CAE5F1-B131-E0F1-3493-AE79244DA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18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aphicFrame>
        <p:nvGraphicFramePr>
          <p:cNvPr id="5130" name="Object 10">
            <a:extLst>
              <a:ext uri="{FF2B5EF4-FFF2-40B4-BE49-F238E27FC236}">
                <a16:creationId xmlns:a16="http://schemas.microsoft.com/office/drawing/2014/main" id="{60F43898-BA68-F5BD-DC5A-4F39D5BCCC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287963"/>
          <a:ext cx="6248400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742973" imgH="688674" progId="Photoshop.Image.10">
                  <p:embed/>
                </p:oleObj>
              </mc:Choice>
              <mc:Fallback>
                <p:oleObj name="Image" r:id="rId2" imgW="2742973" imgH="688674" progId="Photoshop.Image.10">
                  <p:embed/>
                  <p:pic>
                    <p:nvPicPr>
                      <p:cNvPr id="5130" name="Object 10">
                        <a:extLst>
                          <a:ext uri="{FF2B5EF4-FFF2-40B4-BE49-F238E27FC236}">
                            <a16:creationId xmlns:a16="http://schemas.microsoft.com/office/drawing/2014/main" id="{60F43898-BA68-F5BD-DC5A-4F39D5BCCC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87963"/>
                        <a:ext cx="6248400" cy="157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Line 11">
            <a:extLst>
              <a:ext uri="{FF2B5EF4-FFF2-40B4-BE49-F238E27FC236}">
                <a16:creationId xmlns:a16="http://schemas.microsoft.com/office/drawing/2014/main" id="{86005003-79CF-64E0-D020-D07B86CC4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181600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5132" name="Line 12">
            <a:extLst>
              <a:ext uri="{FF2B5EF4-FFF2-40B4-BE49-F238E27FC236}">
                <a16:creationId xmlns:a16="http://schemas.microsoft.com/office/drawing/2014/main" id="{06DA4FBA-AC43-CF27-74ED-43DF35CE8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181600"/>
            <a:ext cx="0" cy="167640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5133" name="Text Box 13">
            <a:extLst>
              <a:ext uri="{FF2B5EF4-FFF2-40B4-BE49-F238E27FC236}">
                <a16:creationId xmlns:a16="http://schemas.microsoft.com/office/drawing/2014/main" id="{0D9401C9-B179-13CD-7F5C-7842AA6D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181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LIVE</a:t>
            </a:r>
          </a:p>
        </p:txBody>
      </p:sp>
      <p:graphicFrame>
        <p:nvGraphicFramePr>
          <p:cNvPr id="5134" name="Object 14">
            <a:extLst>
              <a:ext uri="{FF2B5EF4-FFF2-40B4-BE49-F238E27FC236}">
                <a16:creationId xmlns:a16="http://schemas.microsoft.com/office/drawing/2014/main" id="{0E383B25-8939-0CB5-614D-D6FA88AE9B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257800"/>
          <a:ext cx="7747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990476" imgH="2044444" progId="Photoshop.Image.10">
                  <p:embed/>
                </p:oleObj>
              </mc:Choice>
              <mc:Fallback>
                <p:oleObj name="Image" r:id="rId4" imgW="990476" imgH="2044444" progId="Photoshop.Image.10">
                  <p:embed/>
                  <p:pic>
                    <p:nvPicPr>
                      <p:cNvPr id="5134" name="Object 14">
                        <a:extLst>
                          <a:ext uri="{FF2B5EF4-FFF2-40B4-BE49-F238E27FC236}">
                            <a16:creationId xmlns:a16="http://schemas.microsoft.com/office/drawing/2014/main" id="{0E383B25-8939-0CB5-614D-D6FA88AE9B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7747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35" name="Picture 15">
            <a:extLst>
              <a:ext uri="{FF2B5EF4-FFF2-40B4-BE49-F238E27FC236}">
                <a16:creationId xmlns:a16="http://schemas.microsoft.com/office/drawing/2014/main" id="{30AF6BF6-21CB-5534-2B3F-64C52C422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8288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61" name="Picture 41">
            <a:extLst>
              <a:ext uri="{FF2B5EF4-FFF2-40B4-BE49-F238E27FC236}">
                <a16:creationId xmlns:a16="http://schemas.microsoft.com/office/drawing/2014/main" id="{8CD9C476-0BCD-7C4A-3981-7AD24E02E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534400" cy="497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98686"/>
      </p:ext>
    </p:extLst>
  </p:cSld>
  <p:clrMapOvr>
    <a:masterClrMapping/>
  </p:clrMapOvr>
  <p:transition spd="med" advTm="2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F1D71F7-8125-0D27-346E-FF4BD0E43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2819400" cy="1828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CFD72FC-B98A-C49E-29FB-9B649AA49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18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aphicFrame>
        <p:nvGraphicFramePr>
          <p:cNvPr id="6154" name="Object 10">
            <a:extLst>
              <a:ext uri="{FF2B5EF4-FFF2-40B4-BE49-F238E27FC236}">
                <a16:creationId xmlns:a16="http://schemas.microsoft.com/office/drawing/2014/main" id="{CB192D60-A3EF-FE6B-F799-13C27008A8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287963"/>
          <a:ext cx="6248400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742973" imgH="688674" progId="Photoshop.Image.10">
                  <p:embed/>
                </p:oleObj>
              </mc:Choice>
              <mc:Fallback>
                <p:oleObj name="Image" r:id="rId2" imgW="2742973" imgH="688674" progId="Photoshop.Image.10">
                  <p:embed/>
                  <p:pic>
                    <p:nvPicPr>
                      <p:cNvPr id="6154" name="Object 10">
                        <a:extLst>
                          <a:ext uri="{FF2B5EF4-FFF2-40B4-BE49-F238E27FC236}">
                            <a16:creationId xmlns:a16="http://schemas.microsoft.com/office/drawing/2014/main" id="{CB192D60-A3EF-FE6B-F799-13C27008A8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87963"/>
                        <a:ext cx="6248400" cy="157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Line 12">
            <a:extLst>
              <a:ext uri="{FF2B5EF4-FFF2-40B4-BE49-F238E27FC236}">
                <a16:creationId xmlns:a16="http://schemas.microsoft.com/office/drawing/2014/main" id="{911217B2-AB03-A694-C214-43BDEA31C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181600"/>
            <a:ext cx="0" cy="167640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20773B86-BAE3-A441-3D5D-4D84FB6FF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181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LIVE</a:t>
            </a:r>
          </a:p>
        </p:txBody>
      </p:sp>
      <p:graphicFrame>
        <p:nvGraphicFramePr>
          <p:cNvPr id="6158" name="Object 14">
            <a:extLst>
              <a:ext uri="{FF2B5EF4-FFF2-40B4-BE49-F238E27FC236}">
                <a16:creationId xmlns:a16="http://schemas.microsoft.com/office/drawing/2014/main" id="{9AAC30A4-9011-13A2-DF1C-85B63D0326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257800"/>
          <a:ext cx="7747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990476" imgH="2044444" progId="Photoshop.Image.10">
                  <p:embed/>
                </p:oleObj>
              </mc:Choice>
              <mc:Fallback>
                <p:oleObj name="Image" r:id="rId4" imgW="990476" imgH="2044444" progId="Photoshop.Image.10">
                  <p:embed/>
                  <p:pic>
                    <p:nvPicPr>
                      <p:cNvPr id="6158" name="Object 14">
                        <a:extLst>
                          <a:ext uri="{FF2B5EF4-FFF2-40B4-BE49-F238E27FC236}">
                            <a16:creationId xmlns:a16="http://schemas.microsoft.com/office/drawing/2014/main" id="{9AAC30A4-9011-13A2-DF1C-85B63D0326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7747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9" name="Picture 15">
            <a:extLst>
              <a:ext uri="{FF2B5EF4-FFF2-40B4-BE49-F238E27FC236}">
                <a16:creationId xmlns:a16="http://schemas.microsoft.com/office/drawing/2014/main" id="{383CAB2F-5EDB-9681-047F-ED6150DB6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8288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5" name="Line 11">
            <a:extLst>
              <a:ext uri="{FF2B5EF4-FFF2-40B4-BE49-F238E27FC236}">
                <a16:creationId xmlns:a16="http://schemas.microsoft.com/office/drawing/2014/main" id="{95E08193-6419-60F0-076E-74E18C232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181600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6205" name="Picture 61">
            <a:extLst>
              <a:ext uri="{FF2B5EF4-FFF2-40B4-BE49-F238E27FC236}">
                <a16:creationId xmlns:a16="http://schemas.microsoft.com/office/drawing/2014/main" id="{8269C3F7-9FB7-0547-7651-800CB7969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76200"/>
            <a:ext cx="91535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820535"/>
      </p:ext>
    </p:extLst>
  </p:cSld>
  <p:clrMapOvr>
    <a:masterClrMapping/>
  </p:clrMapOvr>
  <p:transition spd="med" advClick="0" advTm="4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7D31DFC-08E1-F3F0-F010-A40BEFF4C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2819400" cy="1828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677A396-1F42-390B-2B3C-39B69DB7A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181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B08CB033-4B60-FEBF-AF12-57B5272D40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287963"/>
          <a:ext cx="6248400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742973" imgH="688674" progId="Photoshop.Image.10">
                  <p:embed/>
                </p:oleObj>
              </mc:Choice>
              <mc:Fallback>
                <p:oleObj name="Image" r:id="rId2" imgW="2742973" imgH="688674" progId="Photoshop.Image.10">
                  <p:embed/>
                  <p:pic>
                    <p:nvPicPr>
                      <p:cNvPr id="8196" name="Object 4">
                        <a:extLst>
                          <a:ext uri="{FF2B5EF4-FFF2-40B4-BE49-F238E27FC236}">
                            <a16:creationId xmlns:a16="http://schemas.microsoft.com/office/drawing/2014/main" id="{B08CB033-4B60-FEBF-AF12-57B5272D40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287963"/>
                        <a:ext cx="6248400" cy="157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Line 5">
            <a:extLst>
              <a:ext uri="{FF2B5EF4-FFF2-40B4-BE49-F238E27FC236}">
                <a16:creationId xmlns:a16="http://schemas.microsoft.com/office/drawing/2014/main" id="{F6CC11BF-FE6F-DB86-B19D-3174737BFD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181600"/>
            <a:ext cx="0" cy="167640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6165128E-B9DD-D637-6E8A-14E18F130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181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LIVE</a:t>
            </a:r>
          </a:p>
        </p:txBody>
      </p:sp>
      <p:graphicFrame>
        <p:nvGraphicFramePr>
          <p:cNvPr id="8199" name="Object 7">
            <a:extLst>
              <a:ext uri="{FF2B5EF4-FFF2-40B4-BE49-F238E27FC236}">
                <a16:creationId xmlns:a16="http://schemas.microsoft.com/office/drawing/2014/main" id="{34A9BADA-4D63-0BBB-C4F1-E0596DD6D0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5257800"/>
          <a:ext cx="7747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990476" imgH="2044444" progId="Photoshop.Image.10">
                  <p:embed/>
                </p:oleObj>
              </mc:Choice>
              <mc:Fallback>
                <p:oleObj name="Image" r:id="rId4" imgW="990476" imgH="2044444" progId="Photoshop.Image.10">
                  <p:embed/>
                  <p:pic>
                    <p:nvPicPr>
                      <p:cNvPr id="8199" name="Object 7">
                        <a:extLst>
                          <a:ext uri="{FF2B5EF4-FFF2-40B4-BE49-F238E27FC236}">
                            <a16:creationId xmlns:a16="http://schemas.microsoft.com/office/drawing/2014/main" id="{34A9BADA-4D63-0BBB-C4F1-E0596DD6D0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257800"/>
                        <a:ext cx="7747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00" name="Picture 8">
            <a:extLst>
              <a:ext uri="{FF2B5EF4-FFF2-40B4-BE49-F238E27FC236}">
                <a16:creationId xmlns:a16="http://schemas.microsoft.com/office/drawing/2014/main" id="{F5F1CA57-B08F-C896-1C96-98504E61C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8288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01" name="Line 9">
            <a:extLst>
              <a:ext uri="{FF2B5EF4-FFF2-40B4-BE49-F238E27FC236}">
                <a16:creationId xmlns:a16="http://schemas.microsoft.com/office/drawing/2014/main" id="{102C7ADF-5FDB-C558-3ACC-F531CF053A1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181600"/>
            <a:ext cx="9144000" cy="0"/>
          </a:xfrm>
          <a:prstGeom prst="line">
            <a:avLst/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8202" name="Picture 10">
            <a:extLst>
              <a:ext uri="{FF2B5EF4-FFF2-40B4-BE49-F238E27FC236}">
                <a16:creationId xmlns:a16="http://schemas.microsoft.com/office/drawing/2014/main" id="{870D95F6-F45D-5382-1336-8E402E181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76200"/>
            <a:ext cx="91535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Rectangle 11">
            <a:extLst>
              <a:ext uri="{FF2B5EF4-FFF2-40B4-BE49-F238E27FC236}">
                <a16:creationId xmlns:a16="http://schemas.microsoft.com/office/drawing/2014/main" id="{FC51604D-7402-C8DD-BC92-021167AE8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448800" cy="6858000"/>
          </a:xfrm>
          <a:prstGeom prst="rect">
            <a:avLst/>
          </a:prstGeom>
          <a:solidFill>
            <a:schemeClr val="tx1">
              <a:alpha val="6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204" name="Text Box 12">
            <a:extLst>
              <a:ext uri="{FF2B5EF4-FFF2-40B4-BE49-F238E27FC236}">
                <a16:creationId xmlns:a16="http://schemas.microsoft.com/office/drawing/2014/main" id="{0511E88D-D748-FC02-1784-B9366BCB1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733800"/>
            <a:ext cx="838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 b="1">
                <a:solidFill>
                  <a:schemeClr val="bg1"/>
                </a:solidFill>
                <a:latin typeface="Arial Unicode MS" pitchFamily="34" charset="-128"/>
              </a:rPr>
              <a:t>Jeremy Birnholtz, Clarissa Mak,</a:t>
            </a:r>
            <a:br>
              <a:rPr lang="en-US" altLang="LID4096" sz="3200" b="1">
                <a:solidFill>
                  <a:schemeClr val="bg1"/>
                </a:solidFill>
                <a:latin typeface="Arial Unicode MS" pitchFamily="34" charset="-128"/>
              </a:rPr>
            </a:br>
            <a:r>
              <a:rPr lang="en-US" altLang="LID4096" sz="3200" b="1">
                <a:solidFill>
                  <a:schemeClr val="bg1"/>
                </a:solidFill>
                <a:latin typeface="Arial Unicode MS" pitchFamily="34" charset="-128"/>
              </a:rPr>
              <a:t>Saul Greenberg, Ron Baecker</a:t>
            </a:r>
          </a:p>
        </p:txBody>
      </p:sp>
      <p:sp>
        <p:nvSpPr>
          <p:cNvPr id="8205" name="Rectangle 13">
            <a:extLst>
              <a:ext uri="{FF2B5EF4-FFF2-40B4-BE49-F238E27FC236}">
                <a16:creationId xmlns:a16="http://schemas.microsoft.com/office/drawing/2014/main" id="{61778607-6B38-AF88-42DC-B83525C04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493838"/>
            <a:ext cx="6781800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solidFill>
                  <a:schemeClr val="bg1"/>
                </a:solidFill>
                <a:latin typeface="Arial Black" panose="020B0A04020102020204" pitchFamily="34" charset="0"/>
              </a:rPr>
              <a:t>Exploring audience awareness for presentations to distributed groups</a:t>
            </a:r>
          </a:p>
        </p:txBody>
      </p:sp>
      <p:sp>
        <p:nvSpPr>
          <p:cNvPr id="8206" name="Text Box 14">
            <a:extLst>
              <a:ext uri="{FF2B5EF4-FFF2-40B4-BE49-F238E27FC236}">
                <a16:creationId xmlns:a16="http://schemas.microsoft.com/office/drawing/2014/main" id="{E51A7DDE-639A-D97B-39DE-32783A710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7338"/>
            <a:ext cx="8001000" cy="192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4800">
                <a:solidFill>
                  <a:srgbClr val="FFFF00"/>
                </a:solidFill>
                <a:latin typeface="Arial Black" panose="020B0A04020102020204" pitchFamily="34" charset="0"/>
              </a:rPr>
              <a:t>Attention by  Proxy?</a:t>
            </a:r>
          </a:p>
          <a:p>
            <a:pPr>
              <a:spcBef>
                <a:spcPct val="50000"/>
              </a:spcBef>
            </a:pPr>
            <a:endParaRPr lang="en-US" altLang="LID4096" sz="480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00571"/>
      </p:ext>
    </p:extLst>
  </p:cSld>
  <p:clrMapOvr>
    <a:masterClrMapping/>
  </p:clrMapOvr>
  <p:transition spd="med" advClick="0" advTm="4000">
    <p:fade/>
  </p:transition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7386</TotalTime>
  <Words>360</Words>
  <Application>Microsoft Office PowerPoint</Application>
  <PresentationFormat>On-screen Show (4:3)</PresentationFormat>
  <Paragraphs>81</Paragraphs>
  <Slides>19</Slides>
  <Notes>11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 Unicode MS</vt:lpstr>
      <vt:lpstr>Arial</vt:lpstr>
      <vt:lpstr>Arial Black</vt:lpstr>
      <vt:lpstr>Wingdings</vt:lpstr>
      <vt:lpstr>Pixel</vt:lpstr>
      <vt:lpstr>Image</vt:lpstr>
      <vt:lpstr>Adobe Photoshop Image</vt:lpstr>
      <vt:lpstr>Attention by Proxy?  Issues in Audience Awareness for Webcasts to Distributed Groups</vt:lpstr>
      <vt:lpstr>Motivation: Are webcasts interactive?</vt:lpstr>
      <vt:lpstr>Background</vt:lpstr>
      <vt:lpstr>PowerPoint Presentation</vt:lpstr>
      <vt:lpstr>An Exploratory Study of  Face-to-Face Instructors</vt:lpstr>
      <vt:lpstr>Theme 1: Looking around the room</vt:lpstr>
      <vt:lpstr>Theme 2: Focusing on a subset </vt:lpstr>
      <vt:lpstr>Theme 3: Chunking of the room</vt:lpstr>
      <vt:lpstr>Key Implication: Attention is Ambiguous</vt:lpstr>
      <vt:lpstr>PowerPoint Presentation</vt:lpstr>
      <vt:lpstr>Future Work</vt:lpstr>
      <vt:lpstr>Questions?</vt:lpstr>
      <vt:lpstr>The following slides were shown as part of the minute madness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UofT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Jeremy P. Birnholtz</dc:creator>
  <cp:lastModifiedBy>Saul Greenberg</cp:lastModifiedBy>
  <cp:revision>131</cp:revision>
  <dcterms:created xsi:type="dcterms:W3CDTF">2006-03-20T20:41:48Z</dcterms:created>
  <dcterms:modified xsi:type="dcterms:W3CDTF">2026-10-24T18:34:22Z</dcterms:modified>
</cp:coreProperties>
</file>