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8" r:id="rId4"/>
    <p:sldId id="285" r:id="rId5"/>
    <p:sldId id="286" r:id="rId6"/>
    <p:sldId id="287" r:id="rId7"/>
    <p:sldId id="260" r:id="rId8"/>
    <p:sldId id="276" r:id="rId9"/>
    <p:sldId id="275" r:id="rId10"/>
    <p:sldId id="262" r:id="rId11"/>
    <p:sldId id="277" r:id="rId12"/>
    <p:sldId id="263" r:id="rId13"/>
    <p:sldId id="264" r:id="rId14"/>
    <p:sldId id="265" r:id="rId15"/>
    <p:sldId id="267" r:id="rId16"/>
    <p:sldId id="280" r:id="rId17"/>
    <p:sldId id="278" r:id="rId18"/>
    <p:sldId id="281" r:id="rId19"/>
    <p:sldId id="279" r:id="rId20"/>
    <p:sldId id="273" r:id="rId21"/>
    <p:sldId id="282" r:id="rId22"/>
  </p:sldIdLst>
  <p:sldSz cx="9144000" cy="6858000" type="screen4x3"/>
  <p:notesSz cx="6997700" cy="9283700"/>
  <p:defaultTextStyle>
    <a:defPPr>
      <a:defRPr lang="en-US"/>
    </a:defPPr>
    <a:lvl1pPr algn="l" rtl="0" fontAlgn="base">
      <a:spcBef>
        <a:spcPct val="0"/>
      </a:spcBef>
      <a:spcAft>
        <a:spcPct val="0"/>
      </a:spcAft>
      <a:defRPr sz="1600"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sz="1600"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sz="1600"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sz="1600"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sz="16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16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16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16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16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E53"/>
    <a:srgbClr val="F7E2BB"/>
    <a:srgbClr val="FEF5CE"/>
    <a:srgbClr val="FFCC00"/>
    <a:srgbClr val="000000"/>
    <a:srgbClr val="292929"/>
    <a:srgbClr val="333333"/>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7" d="100"/>
          <a:sy n="97" d="100"/>
        </p:scale>
        <p:origin x="84" y="14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CD7B248F-A75B-ABE4-99ED-67A456BE6318}"/>
              </a:ext>
            </a:extLst>
          </p:cNvPr>
          <p:cNvSpPr>
            <a:spLocks noGrp="1" noChangeArrowheads="1"/>
          </p:cNvSpPr>
          <p:nvPr>
            <p:ph type="hdr" sz="quarter"/>
          </p:nvPr>
        </p:nvSpPr>
        <p:spPr bwMode="auto">
          <a:xfrm>
            <a:off x="0"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defTabSz="930275">
              <a:defRPr sz="1200">
                <a:latin typeface="Arial" charset="0"/>
                <a:cs typeface="Arial" charset="0"/>
              </a:defRPr>
            </a:lvl1pPr>
          </a:lstStyle>
          <a:p>
            <a:pPr>
              <a:defRPr/>
            </a:pPr>
            <a:endParaRPr lang="en-US"/>
          </a:p>
        </p:txBody>
      </p:sp>
      <p:sp>
        <p:nvSpPr>
          <p:cNvPr id="26627" name="Rectangle 3">
            <a:extLst>
              <a:ext uri="{FF2B5EF4-FFF2-40B4-BE49-F238E27FC236}">
                <a16:creationId xmlns:a16="http://schemas.microsoft.com/office/drawing/2014/main" id="{7D9EC2C5-D42B-2E1C-0FAF-698EB8FD3725}"/>
              </a:ext>
            </a:extLst>
          </p:cNvPr>
          <p:cNvSpPr>
            <a:spLocks noGrp="1" noChangeArrowheads="1"/>
          </p:cNvSpPr>
          <p:nvPr>
            <p:ph type="dt" idx="1"/>
          </p:nvPr>
        </p:nvSpPr>
        <p:spPr bwMode="auto">
          <a:xfrm>
            <a:off x="3963988" y="0"/>
            <a:ext cx="3032125" cy="463550"/>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lvl1pPr algn="r" defTabSz="930275">
              <a:defRPr sz="1200">
                <a:latin typeface="Arial" charset="0"/>
                <a:cs typeface="Arial" charset="0"/>
              </a:defRPr>
            </a:lvl1pPr>
          </a:lstStyle>
          <a:p>
            <a:pPr>
              <a:defRPr/>
            </a:pPr>
            <a:endParaRPr lang="en-US"/>
          </a:p>
        </p:txBody>
      </p:sp>
      <p:sp>
        <p:nvSpPr>
          <p:cNvPr id="23556" name="Rectangle 4">
            <a:extLst>
              <a:ext uri="{FF2B5EF4-FFF2-40B4-BE49-F238E27FC236}">
                <a16:creationId xmlns:a16="http://schemas.microsoft.com/office/drawing/2014/main" id="{356015DA-F613-D18E-C6F7-FB14C64943CE}"/>
              </a:ext>
            </a:extLst>
          </p:cNvPr>
          <p:cNvSpPr>
            <a:spLocks noGrp="1" noRot="1" noChangeAspect="1" noChangeArrowheads="1" noTextEdit="1"/>
          </p:cNvSpPr>
          <p:nvPr>
            <p:ph type="sldImg" idx="2"/>
          </p:nvPr>
        </p:nvSpPr>
        <p:spPr bwMode="auto">
          <a:xfrm>
            <a:off x="1177925" y="696913"/>
            <a:ext cx="4641850" cy="34813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a:extLst>
              <a:ext uri="{FF2B5EF4-FFF2-40B4-BE49-F238E27FC236}">
                <a16:creationId xmlns:a16="http://schemas.microsoft.com/office/drawing/2014/main" id="{42E270F8-083D-57DE-ACA2-CE3ACB1741B7}"/>
              </a:ext>
            </a:extLst>
          </p:cNvPr>
          <p:cNvSpPr>
            <a:spLocks noGrp="1" noChangeArrowheads="1"/>
          </p:cNvSpPr>
          <p:nvPr>
            <p:ph type="body" sz="quarter" idx="3"/>
          </p:nvPr>
        </p:nvSpPr>
        <p:spPr bwMode="auto">
          <a:xfrm>
            <a:off x="700088" y="4410075"/>
            <a:ext cx="5597525" cy="4176713"/>
          </a:xfrm>
          <a:prstGeom prst="rect">
            <a:avLst/>
          </a:prstGeom>
          <a:noFill/>
          <a:ln w="9525">
            <a:noFill/>
            <a:miter lim="800000"/>
            <a:headEnd/>
            <a:tailEnd/>
          </a:ln>
          <a:effectLst/>
        </p:spPr>
        <p:txBody>
          <a:bodyPr vert="horz" wrap="square" lIns="93031" tIns="46516" rIns="93031" bIns="4651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630" name="Rectangle 6">
            <a:extLst>
              <a:ext uri="{FF2B5EF4-FFF2-40B4-BE49-F238E27FC236}">
                <a16:creationId xmlns:a16="http://schemas.microsoft.com/office/drawing/2014/main" id="{0EE4C2C5-485C-3D45-7CC1-5984A1F8D8DF}"/>
              </a:ext>
            </a:extLst>
          </p:cNvPr>
          <p:cNvSpPr>
            <a:spLocks noGrp="1" noChangeArrowheads="1"/>
          </p:cNvSpPr>
          <p:nvPr>
            <p:ph type="ftr" sz="quarter" idx="4"/>
          </p:nvPr>
        </p:nvSpPr>
        <p:spPr bwMode="auto">
          <a:xfrm>
            <a:off x="0"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defTabSz="930275">
              <a:defRPr sz="1200">
                <a:latin typeface="Arial" charset="0"/>
                <a:cs typeface="Arial" charset="0"/>
              </a:defRPr>
            </a:lvl1pPr>
          </a:lstStyle>
          <a:p>
            <a:pPr>
              <a:defRPr/>
            </a:pPr>
            <a:endParaRPr lang="en-US"/>
          </a:p>
        </p:txBody>
      </p:sp>
      <p:sp>
        <p:nvSpPr>
          <p:cNvPr id="26631" name="Rectangle 7">
            <a:extLst>
              <a:ext uri="{FF2B5EF4-FFF2-40B4-BE49-F238E27FC236}">
                <a16:creationId xmlns:a16="http://schemas.microsoft.com/office/drawing/2014/main" id="{A4EDE25D-8AE7-0A24-52A1-1B0A4A293978}"/>
              </a:ext>
            </a:extLst>
          </p:cNvPr>
          <p:cNvSpPr>
            <a:spLocks noGrp="1" noChangeArrowheads="1"/>
          </p:cNvSpPr>
          <p:nvPr>
            <p:ph type="sldNum" sz="quarter" idx="5"/>
          </p:nvPr>
        </p:nvSpPr>
        <p:spPr bwMode="auto">
          <a:xfrm>
            <a:off x="3963988" y="8818563"/>
            <a:ext cx="3032125" cy="463550"/>
          </a:xfrm>
          <a:prstGeom prst="rect">
            <a:avLst/>
          </a:prstGeom>
          <a:noFill/>
          <a:ln w="9525">
            <a:noFill/>
            <a:miter lim="800000"/>
            <a:headEnd/>
            <a:tailEnd/>
          </a:ln>
          <a:effectLst/>
        </p:spPr>
        <p:txBody>
          <a:bodyPr vert="horz" wrap="square" lIns="93031" tIns="46516" rIns="93031" bIns="46516" numCol="1" anchor="b" anchorCtr="0" compatLnSpc="1">
            <a:prstTxWarp prst="textNoShape">
              <a:avLst/>
            </a:prstTxWarp>
          </a:bodyPr>
          <a:lstStyle>
            <a:lvl1pPr algn="r" defTabSz="930275">
              <a:defRPr sz="1200"/>
            </a:lvl1pPr>
          </a:lstStyle>
          <a:p>
            <a:fld id="{53BF0637-48CE-4B82-ADA2-6CF1116DC1A0}" type="slidenum">
              <a:rPr lang="en-US" altLang="LID4096"/>
              <a:pPr/>
              <a:t>‹#›</a:t>
            </a:fld>
            <a:endParaRPr lang="en-US" altLang="LID4096"/>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a:extLst>
              <a:ext uri="{FF2B5EF4-FFF2-40B4-BE49-F238E27FC236}">
                <a16:creationId xmlns:a16="http://schemas.microsoft.com/office/drawing/2014/main" id="{BD9D5E31-BA7F-CE11-1F87-D8B1F26E3A0D}"/>
              </a:ext>
            </a:extLst>
          </p:cNvPr>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31" tIns="46516" rIns="93031" bIns="46516" anchor="b"/>
          <a:lstStyle>
            <a:lvl1pPr defTabSz="930275" eaLnBrk="0" hangingPunct="0">
              <a:defRPr sz="1600">
                <a:solidFill>
                  <a:schemeClr val="tx1"/>
                </a:solidFill>
                <a:latin typeface="Arial" panose="020B0604020202020204" pitchFamily="34" charset="0"/>
                <a:cs typeface="Arial" panose="020B0604020202020204" pitchFamily="34" charset="0"/>
              </a:defRPr>
            </a:lvl1pPr>
            <a:lvl2pPr marL="742950" indent="-285750" defTabSz="930275" eaLnBrk="0" hangingPunct="0">
              <a:defRPr sz="1600">
                <a:solidFill>
                  <a:schemeClr val="tx1"/>
                </a:solidFill>
                <a:latin typeface="Arial" panose="020B0604020202020204" pitchFamily="34" charset="0"/>
                <a:cs typeface="Arial" panose="020B0604020202020204" pitchFamily="34" charset="0"/>
              </a:defRPr>
            </a:lvl2pPr>
            <a:lvl3pPr marL="1143000" indent="-228600" defTabSz="930275" eaLnBrk="0" hangingPunct="0">
              <a:defRPr sz="1600">
                <a:solidFill>
                  <a:schemeClr val="tx1"/>
                </a:solidFill>
                <a:latin typeface="Arial" panose="020B0604020202020204" pitchFamily="34" charset="0"/>
                <a:cs typeface="Arial" panose="020B0604020202020204" pitchFamily="34" charset="0"/>
              </a:defRPr>
            </a:lvl3pPr>
            <a:lvl4pPr marL="1600200" indent="-228600" defTabSz="930275" eaLnBrk="0" hangingPunct="0">
              <a:defRPr sz="1600">
                <a:solidFill>
                  <a:schemeClr val="tx1"/>
                </a:solidFill>
                <a:latin typeface="Arial" panose="020B0604020202020204" pitchFamily="34" charset="0"/>
                <a:cs typeface="Arial" panose="020B0604020202020204" pitchFamily="34" charset="0"/>
              </a:defRPr>
            </a:lvl4pPr>
            <a:lvl5pPr marL="2057400" indent="-228600" defTabSz="930275" eaLnBrk="0" hangingPunct="0">
              <a:defRPr sz="1600">
                <a:solidFill>
                  <a:schemeClr val="tx1"/>
                </a:solidFill>
                <a:latin typeface="Arial" panose="020B0604020202020204" pitchFamily="34" charset="0"/>
                <a:cs typeface="Arial" panose="020B0604020202020204" pitchFamily="34" charset="0"/>
              </a:defRPr>
            </a:lvl5pPr>
            <a:lvl6pPr marL="25146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r" eaLnBrk="1" hangingPunct="1"/>
            <a:fld id="{0FF5DF63-17E0-4EAA-B7B7-58F6F294D645}" type="slidenum">
              <a:rPr lang="en-US" altLang="LID4096" sz="1200"/>
              <a:pPr algn="r" eaLnBrk="1" hangingPunct="1"/>
              <a:t>1</a:t>
            </a:fld>
            <a:endParaRPr lang="en-US" altLang="LID4096" sz="1200"/>
          </a:p>
        </p:txBody>
      </p:sp>
      <p:sp>
        <p:nvSpPr>
          <p:cNvPr id="24579" name="Rectangle 2">
            <a:extLst>
              <a:ext uri="{FF2B5EF4-FFF2-40B4-BE49-F238E27FC236}">
                <a16:creationId xmlns:a16="http://schemas.microsoft.com/office/drawing/2014/main" id="{4F2184AD-85FC-FBDE-32FC-79962EFDEAD1}"/>
              </a:ext>
            </a:extLst>
          </p:cNvPr>
          <p:cNvSpPr>
            <a:spLocks noGrp="1" noRot="1" noChangeAspect="1" noChangeArrowheads="1" noTextEdit="1"/>
          </p:cNvSpPr>
          <p:nvPr>
            <p:ph type="sldImg"/>
          </p:nvPr>
        </p:nvSpPr>
        <p:spPr>
          <a:ln/>
        </p:spPr>
      </p:sp>
      <p:sp>
        <p:nvSpPr>
          <p:cNvPr id="24580" name="Rectangle 3">
            <a:extLst>
              <a:ext uri="{FF2B5EF4-FFF2-40B4-BE49-F238E27FC236}">
                <a16:creationId xmlns:a16="http://schemas.microsoft.com/office/drawing/2014/main" id="{03647758-89D2-5C6A-BB16-0640DE3CEE2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LID4096"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8550D6EF-1626-F7DC-EF18-9D809374AB6C}"/>
              </a:ext>
            </a:extLst>
          </p:cNvPr>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31" tIns="46516" rIns="93031" bIns="46516" anchor="b"/>
          <a:lstStyle>
            <a:lvl1pPr defTabSz="930275" eaLnBrk="0" hangingPunct="0">
              <a:defRPr sz="1600">
                <a:solidFill>
                  <a:schemeClr val="tx1"/>
                </a:solidFill>
                <a:latin typeface="Arial" panose="020B0604020202020204" pitchFamily="34" charset="0"/>
                <a:cs typeface="Arial" panose="020B0604020202020204" pitchFamily="34" charset="0"/>
              </a:defRPr>
            </a:lvl1pPr>
            <a:lvl2pPr marL="742950" indent="-285750" defTabSz="930275" eaLnBrk="0" hangingPunct="0">
              <a:defRPr sz="1600">
                <a:solidFill>
                  <a:schemeClr val="tx1"/>
                </a:solidFill>
                <a:latin typeface="Arial" panose="020B0604020202020204" pitchFamily="34" charset="0"/>
                <a:cs typeface="Arial" panose="020B0604020202020204" pitchFamily="34" charset="0"/>
              </a:defRPr>
            </a:lvl2pPr>
            <a:lvl3pPr marL="1143000" indent="-228600" defTabSz="930275" eaLnBrk="0" hangingPunct="0">
              <a:defRPr sz="1600">
                <a:solidFill>
                  <a:schemeClr val="tx1"/>
                </a:solidFill>
                <a:latin typeface="Arial" panose="020B0604020202020204" pitchFamily="34" charset="0"/>
                <a:cs typeface="Arial" panose="020B0604020202020204" pitchFamily="34" charset="0"/>
              </a:defRPr>
            </a:lvl3pPr>
            <a:lvl4pPr marL="1600200" indent="-228600" defTabSz="930275" eaLnBrk="0" hangingPunct="0">
              <a:defRPr sz="1600">
                <a:solidFill>
                  <a:schemeClr val="tx1"/>
                </a:solidFill>
                <a:latin typeface="Arial" panose="020B0604020202020204" pitchFamily="34" charset="0"/>
                <a:cs typeface="Arial" panose="020B0604020202020204" pitchFamily="34" charset="0"/>
              </a:defRPr>
            </a:lvl4pPr>
            <a:lvl5pPr marL="2057400" indent="-228600" defTabSz="930275" eaLnBrk="0" hangingPunct="0">
              <a:defRPr sz="1600">
                <a:solidFill>
                  <a:schemeClr val="tx1"/>
                </a:solidFill>
                <a:latin typeface="Arial" panose="020B0604020202020204" pitchFamily="34" charset="0"/>
                <a:cs typeface="Arial" panose="020B0604020202020204" pitchFamily="34" charset="0"/>
              </a:defRPr>
            </a:lvl5pPr>
            <a:lvl6pPr marL="25146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r" eaLnBrk="1" hangingPunct="1"/>
            <a:fld id="{64F70D74-D7FA-4F7D-96B2-38AA2DAD2A31}" type="slidenum">
              <a:rPr lang="en-US" altLang="LID4096" sz="1200"/>
              <a:pPr algn="r" eaLnBrk="1" hangingPunct="1"/>
              <a:t>2</a:t>
            </a:fld>
            <a:endParaRPr lang="en-US" altLang="LID4096" sz="1200"/>
          </a:p>
        </p:txBody>
      </p:sp>
      <p:sp>
        <p:nvSpPr>
          <p:cNvPr id="25603" name="Rectangle 2">
            <a:extLst>
              <a:ext uri="{FF2B5EF4-FFF2-40B4-BE49-F238E27FC236}">
                <a16:creationId xmlns:a16="http://schemas.microsoft.com/office/drawing/2014/main" id="{668B5D88-E108-E980-71A2-0BCB58963A57}"/>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5E2800DE-E19A-8E27-3B26-08E66D8E83D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cs typeface="Arial" panose="020B0604020202020204" pitchFamily="34" charset="0"/>
              </a:rPr>
              <a:t>…</a:t>
            </a:r>
            <a:endParaRPr lang="en-US"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8514CB5F-8012-80FA-3428-1DD74609E4B4}"/>
              </a:ext>
            </a:extLst>
          </p:cNvPr>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31" tIns="46516" rIns="93031" bIns="46516" anchor="b"/>
          <a:lstStyle>
            <a:lvl1pPr defTabSz="930275" eaLnBrk="0" hangingPunct="0">
              <a:defRPr sz="1600">
                <a:solidFill>
                  <a:schemeClr val="tx1"/>
                </a:solidFill>
                <a:latin typeface="Arial" panose="020B0604020202020204" pitchFamily="34" charset="0"/>
                <a:cs typeface="Arial" panose="020B0604020202020204" pitchFamily="34" charset="0"/>
              </a:defRPr>
            </a:lvl1pPr>
            <a:lvl2pPr marL="742950" indent="-285750" defTabSz="930275" eaLnBrk="0" hangingPunct="0">
              <a:defRPr sz="1600">
                <a:solidFill>
                  <a:schemeClr val="tx1"/>
                </a:solidFill>
                <a:latin typeface="Arial" panose="020B0604020202020204" pitchFamily="34" charset="0"/>
                <a:cs typeface="Arial" panose="020B0604020202020204" pitchFamily="34" charset="0"/>
              </a:defRPr>
            </a:lvl2pPr>
            <a:lvl3pPr marL="1143000" indent="-228600" defTabSz="930275" eaLnBrk="0" hangingPunct="0">
              <a:defRPr sz="1600">
                <a:solidFill>
                  <a:schemeClr val="tx1"/>
                </a:solidFill>
                <a:latin typeface="Arial" panose="020B0604020202020204" pitchFamily="34" charset="0"/>
                <a:cs typeface="Arial" panose="020B0604020202020204" pitchFamily="34" charset="0"/>
              </a:defRPr>
            </a:lvl3pPr>
            <a:lvl4pPr marL="1600200" indent="-228600" defTabSz="930275" eaLnBrk="0" hangingPunct="0">
              <a:defRPr sz="1600">
                <a:solidFill>
                  <a:schemeClr val="tx1"/>
                </a:solidFill>
                <a:latin typeface="Arial" panose="020B0604020202020204" pitchFamily="34" charset="0"/>
                <a:cs typeface="Arial" panose="020B0604020202020204" pitchFamily="34" charset="0"/>
              </a:defRPr>
            </a:lvl4pPr>
            <a:lvl5pPr marL="2057400" indent="-228600" defTabSz="930275" eaLnBrk="0" hangingPunct="0">
              <a:defRPr sz="1600">
                <a:solidFill>
                  <a:schemeClr val="tx1"/>
                </a:solidFill>
                <a:latin typeface="Arial" panose="020B0604020202020204" pitchFamily="34" charset="0"/>
                <a:cs typeface="Arial" panose="020B0604020202020204" pitchFamily="34" charset="0"/>
              </a:defRPr>
            </a:lvl5pPr>
            <a:lvl6pPr marL="25146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r" eaLnBrk="1" hangingPunct="1"/>
            <a:fld id="{ACE03001-BFEB-4161-A012-D260BCBB4564}" type="slidenum">
              <a:rPr lang="en-US" altLang="LID4096" sz="1200"/>
              <a:pPr algn="r" eaLnBrk="1" hangingPunct="1"/>
              <a:t>3</a:t>
            </a:fld>
            <a:endParaRPr lang="en-US" altLang="LID4096" sz="1200"/>
          </a:p>
        </p:txBody>
      </p:sp>
      <p:sp>
        <p:nvSpPr>
          <p:cNvPr id="26627" name="Rectangle 2">
            <a:extLst>
              <a:ext uri="{FF2B5EF4-FFF2-40B4-BE49-F238E27FC236}">
                <a16:creationId xmlns:a16="http://schemas.microsoft.com/office/drawing/2014/main" id="{5B376ABB-1BB1-ACF5-9921-8CE104C39BB6}"/>
              </a:ext>
            </a:extLst>
          </p:cNvPr>
          <p:cNvSpPr>
            <a:spLocks noGrp="1" noRot="1" noChangeAspect="1" noChangeArrowheads="1" noTextEdit="1"/>
          </p:cNvSpPr>
          <p:nvPr>
            <p:ph type="sldImg"/>
          </p:nvPr>
        </p:nvSpPr>
        <p:spPr>
          <a:ln/>
        </p:spPr>
      </p:sp>
      <p:sp>
        <p:nvSpPr>
          <p:cNvPr id="26628" name="Rectangle 3">
            <a:extLst>
              <a:ext uri="{FF2B5EF4-FFF2-40B4-BE49-F238E27FC236}">
                <a16:creationId xmlns:a16="http://schemas.microsoft.com/office/drawing/2014/main" id="{FB510A00-3C3D-B514-CC26-A2F76BAE0DE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cs typeface="Arial" panose="020B0604020202020204" pitchFamily="34" charset="0"/>
              </a:rPr>
              <a:t>Our original motivation for investigating video traces – promoting awareness in video media spaces.</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In the everyday environment we are able to gain awareness of the presence and activities of coworkers – examples: hearing them come and go, monitors on, coats, office doors open, documents out, etc.</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We are able to gather this awareness through our background attention as a result of being in the same place</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Always-on video media spaces attempt to provide a similar awareness of coworkers through the use of a video link. However, this awareness can only be gained by foreground attention – one must deliberately look at the video feed to see what is happening, and will likely only do so periodically.</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Thus the sense of awareness in a VMS is comparatively poor. Narrow field of view, typically a head shot, provided by the webcam stream. Glancing at this occasionally will only give an indication of weather someone is in or out, rather than having a sense of the patterns of activity over the course of the day.</a:t>
            </a:r>
            <a:endParaRPr lang="en-US"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41440EC1-2537-2314-5C01-B03F9920C27B}"/>
              </a:ext>
            </a:extLst>
          </p:cNvPr>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31" tIns="46516" rIns="93031" bIns="46516" anchor="b"/>
          <a:lstStyle>
            <a:lvl1pPr defTabSz="930275" eaLnBrk="0" hangingPunct="0">
              <a:defRPr sz="1600">
                <a:solidFill>
                  <a:schemeClr val="tx1"/>
                </a:solidFill>
                <a:latin typeface="Arial" panose="020B0604020202020204" pitchFamily="34" charset="0"/>
                <a:cs typeface="Arial" panose="020B0604020202020204" pitchFamily="34" charset="0"/>
              </a:defRPr>
            </a:lvl1pPr>
            <a:lvl2pPr marL="742950" indent="-285750" defTabSz="930275" eaLnBrk="0" hangingPunct="0">
              <a:defRPr sz="1600">
                <a:solidFill>
                  <a:schemeClr val="tx1"/>
                </a:solidFill>
                <a:latin typeface="Arial" panose="020B0604020202020204" pitchFamily="34" charset="0"/>
                <a:cs typeface="Arial" panose="020B0604020202020204" pitchFamily="34" charset="0"/>
              </a:defRPr>
            </a:lvl2pPr>
            <a:lvl3pPr marL="1143000" indent="-228600" defTabSz="930275" eaLnBrk="0" hangingPunct="0">
              <a:defRPr sz="1600">
                <a:solidFill>
                  <a:schemeClr val="tx1"/>
                </a:solidFill>
                <a:latin typeface="Arial" panose="020B0604020202020204" pitchFamily="34" charset="0"/>
                <a:cs typeface="Arial" panose="020B0604020202020204" pitchFamily="34" charset="0"/>
              </a:defRPr>
            </a:lvl3pPr>
            <a:lvl4pPr marL="1600200" indent="-228600" defTabSz="930275" eaLnBrk="0" hangingPunct="0">
              <a:defRPr sz="1600">
                <a:solidFill>
                  <a:schemeClr val="tx1"/>
                </a:solidFill>
                <a:latin typeface="Arial" panose="020B0604020202020204" pitchFamily="34" charset="0"/>
                <a:cs typeface="Arial" panose="020B0604020202020204" pitchFamily="34" charset="0"/>
              </a:defRPr>
            </a:lvl4pPr>
            <a:lvl5pPr marL="2057400" indent="-228600" defTabSz="930275" eaLnBrk="0" hangingPunct="0">
              <a:defRPr sz="1600">
                <a:solidFill>
                  <a:schemeClr val="tx1"/>
                </a:solidFill>
                <a:latin typeface="Arial" panose="020B0604020202020204" pitchFamily="34" charset="0"/>
                <a:cs typeface="Arial" panose="020B0604020202020204" pitchFamily="34" charset="0"/>
              </a:defRPr>
            </a:lvl5pPr>
            <a:lvl6pPr marL="25146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r" eaLnBrk="1" hangingPunct="1"/>
            <a:fld id="{8E928DBD-47EC-4F5F-9FF5-23F6733DE535}" type="slidenum">
              <a:rPr lang="en-US" altLang="LID4096" sz="1200"/>
              <a:pPr algn="r" eaLnBrk="1" hangingPunct="1"/>
              <a:t>4</a:t>
            </a:fld>
            <a:endParaRPr lang="en-US" altLang="LID4096" sz="1200"/>
          </a:p>
        </p:txBody>
      </p:sp>
      <p:sp>
        <p:nvSpPr>
          <p:cNvPr id="27651" name="Rectangle 2">
            <a:extLst>
              <a:ext uri="{FF2B5EF4-FFF2-40B4-BE49-F238E27FC236}">
                <a16:creationId xmlns:a16="http://schemas.microsoft.com/office/drawing/2014/main" id="{EF2B9DCA-7258-C41E-1E01-29F883388049}"/>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FE5C7251-9623-06B7-68BD-4607FDA6EDE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cs typeface="Arial" panose="020B0604020202020204" pitchFamily="34" charset="0"/>
              </a:rPr>
              <a:t>It has been suggested that this rich awareness of the patterns of activity of coworkers is useful in gauging when it is appropriate to interact with them.</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Some researchers have suggested providing history of activity in a VMS with the goal of promoting awareness. (Hudson &amp; Smith, etc…)</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Examples</a:t>
            </a:r>
          </a:p>
          <a:p>
            <a:pPr eaLnBrk="1" hangingPunct="1">
              <a:buFontTx/>
              <a:buChar char="-"/>
            </a:pPr>
            <a:r>
              <a:rPr lang="en-CA" altLang="LID4096">
                <a:latin typeface="Arial" panose="020B0604020202020204" pitchFamily="34" charset="0"/>
                <a:cs typeface="Arial" panose="020B0604020202020204" pitchFamily="34" charset="0"/>
              </a:rPr>
              <a:t>Activity graph, one recently returned, one been out for at least 1h</a:t>
            </a:r>
          </a:p>
          <a:p>
            <a:pPr eaLnBrk="1" hangingPunct="1">
              <a:buFontTx/>
              <a:buChar char="-"/>
            </a:pPr>
            <a:r>
              <a:rPr lang="en-CA" altLang="LID4096">
                <a:latin typeface="Arial" panose="020B0604020202020204" pitchFamily="34" charset="0"/>
                <a:cs typeface="Arial" panose="020B0604020202020204" pitchFamily="34" charset="0"/>
              </a:rPr>
              <a:t>Cumulative graph of activity patterns</a:t>
            </a:r>
          </a:p>
          <a:p>
            <a:pPr eaLnBrk="1" hangingPunct="1">
              <a:buFontTx/>
              <a:buChar char="-"/>
            </a:pPr>
            <a:r>
              <a:rPr lang="en-CA" altLang="LID4096">
                <a:latin typeface="Arial" panose="020B0604020202020204" pitchFamily="34" charset="0"/>
                <a:cs typeface="Arial" panose="020B0604020202020204" pitchFamily="34" charset="0"/>
              </a:rPr>
              <a:t>Several snapshots showing visual changes</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We sought to further explore this idea by considering ways of visualizing the history of a video stream – we call these systems Video Traces.</a:t>
            </a:r>
            <a:endParaRPr lang="en-US"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a:extLst>
              <a:ext uri="{FF2B5EF4-FFF2-40B4-BE49-F238E27FC236}">
                <a16:creationId xmlns:a16="http://schemas.microsoft.com/office/drawing/2014/main" id="{D8C93BE9-7F47-FA2E-CAB7-EAB89D74C298}"/>
              </a:ext>
            </a:extLst>
          </p:cNvPr>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31" tIns="46516" rIns="93031" bIns="46516" anchor="b"/>
          <a:lstStyle>
            <a:lvl1pPr defTabSz="930275" eaLnBrk="0" hangingPunct="0">
              <a:defRPr sz="1600">
                <a:solidFill>
                  <a:schemeClr val="tx1"/>
                </a:solidFill>
                <a:latin typeface="Arial" panose="020B0604020202020204" pitchFamily="34" charset="0"/>
                <a:cs typeface="Arial" panose="020B0604020202020204" pitchFamily="34" charset="0"/>
              </a:defRPr>
            </a:lvl1pPr>
            <a:lvl2pPr marL="742950" indent="-285750" defTabSz="930275" eaLnBrk="0" hangingPunct="0">
              <a:defRPr sz="1600">
                <a:solidFill>
                  <a:schemeClr val="tx1"/>
                </a:solidFill>
                <a:latin typeface="Arial" panose="020B0604020202020204" pitchFamily="34" charset="0"/>
                <a:cs typeface="Arial" panose="020B0604020202020204" pitchFamily="34" charset="0"/>
              </a:defRPr>
            </a:lvl2pPr>
            <a:lvl3pPr marL="1143000" indent="-228600" defTabSz="930275" eaLnBrk="0" hangingPunct="0">
              <a:defRPr sz="1600">
                <a:solidFill>
                  <a:schemeClr val="tx1"/>
                </a:solidFill>
                <a:latin typeface="Arial" panose="020B0604020202020204" pitchFamily="34" charset="0"/>
                <a:cs typeface="Arial" panose="020B0604020202020204" pitchFamily="34" charset="0"/>
              </a:defRPr>
            </a:lvl3pPr>
            <a:lvl4pPr marL="1600200" indent="-228600" defTabSz="930275" eaLnBrk="0" hangingPunct="0">
              <a:defRPr sz="1600">
                <a:solidFill>
                  <a:schemeClr val="tx1"/>
                </a:solidFill>
                <a:latin typeface="Arial" panose="020B0604020202020204" pitchFamily="34" charset="0"/>
                <a:cs typeface="Arial" panose="020B0604020202020204" pitchFamily="34" charset="0"/>
              </a:defRPr>
            </a:lvl4pPr>
            <a:lvl5pPr marL="2057400" indent="-228600" defTabSz="930275" eaLnBrk="0" hangingPunct="0">
              <a:defRPr sz="1600">
                <a:solidFill>
                  <a:schemeClr val="tx1"/>
                </a:solidFill>
                <a:latin typeface="Arial" panose="020B0604020202020204" pitchFamily="34" charset="0"/>
                <a:cs typeface="Arial" panose="020B0604020202020204" pitchFamily="34" charset="0"/>
              </a:defRPr>
            </a:lvl5pPr>
            <a:lvl6pPr marL="25146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r" eaLnBrk="1" hangingPunct="1"/>
            <a:fld id="{D85CEA8D-F49E-41DB-987C-7E2C6C6FA8B6}" type="slidenum">
              <a:rPr lang="en-US" altLang="LID4096" sz="1200"/>
              <a:pPr algn="r" eaLnBrk="1" hangingPunct="1"/>
              <a:t>5</a:t>
            </a:fld>
            <a:endParaRPr lang="en-US" altLang="LID4096" sz="1200"/>
          </a:p>
        </p:txBody>
      </p:sp>
      <p:sp>
        <p:nvSpPr>
          <p:cNvPr id="28675" name="Rectangle 2">
            <a:extLst>
              <a:ext uri="{FF2B5EF4-FFF2-40B4-BE49-F238E27FC236}">
                <a16:creationId xmlns:a16="http://schemas.microsoft.com/office/drawing/2014/main" id="{215C2699-A6C4-BDEE-7A88-00B90AB7F471}"/>
              </a:ext>
            </a:extLst>
          </p:cNvPr>
          <p:cNvSpPr>
            <a:spLocks noGrp="1" noRot="1" noChangeAspect="1" noChangeArrowheads="1" noTextEdit="1"/>
          </p:cNvSpPr>
          <p:nvPr>
            <p:ph type="sldImg"/>
          </p:nvPr>
        </p:nvSpPr>
        <p:spPr>
          <a:ln/>
        </p:spPr>
      </p:sp>
      <p:sp>
        <p:nvSpPr>
          <p:cNvPr id="28676" name="Rectangle 3">
            <a:extLst>
              <a:ext uri="{FF2B5EF4-FFF2-40B4-BE49-F238E27FC236}">
                <a16:creationId xmlns:a16="http://schemas.microsoft.com/office/drawing/2014/main" id="{0B48E316-8533-C7F7-3A24-56782E24876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cs typeface="Arial" panose="020B0604020202020204" pitchFamily="34" charset="0"/>
              </a:rPr>
              <a:t>It has been suggested that this rich awareness of the patterns of activity of coworkers is useful in gauging when it is appropriate to interact with them.</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Some researchers have suggested providing history of activity in a VMS with the goal of promoting awareness. (Hudson &amp; Smith, etc…)</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Examples</a:t>
            </a:r>
          </a:p>
          <a:p>
            <a:pPr eaLnBrk="1" hangingPunct="1">
              <a:buFontTx/>
              <a:buChar char="-"/>
            </a:pPr>
            <a:r>
              <a:rPr lang="en-CA" altLang="LID4096">
                <a:latin typeface="Arial" panose="020B0604020202020204" pitchFamily="34" charset="0"/>
                <a:cs typeface="Arial" panose="020B0604020202020204" pitchFamily="34" charset="0"/>
              </a:rPr>
              <a:t>Activity graph, one recently returned, one been out for at least 1h</a:t>
            </a:r>
          </a:p>
          <a:p>
            <a:pPr eaLnBrk="1" hangingPunct="1">
              <a:buFontTx/>
              <a:buChar char="-"/>
            </a:pPr>
            <a:r>
              <a:rPr lang="en-CA" altLang="LID4096">
                <a:latin typeface="Arial" panose="020B0604020202020204" pitchFamily="34" charset="0"/>
                <a:cs typeface="Arial" panose="020B0604020202020204" pitchFamily="34" charset="0"/>
              </a:rPr>
              <a:t>Cumulative graph of activity patterns</a:t>
            </a:r>
          </a:p>
          <a:p>
            <a:pPr eaLnBrk="1" hangingPunct="1">
              <a:buFontTx/>
              <a:buChar char="-"/>
            </a:pPr>
            <a:r>
              <a:rPr lang="en-CA" altLang="LID4096">
                <a:latin typeface="Arial" panose="020B0604020202020204" pitchFamily="34" charset="0"/>
                <a:cs typeface="Arial" panose="020B0604020202020204" pitchFamily="34" charset="0"/>
              </a:rPr>
              <a:t>Several snapshots showing visual changes</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We sought to further explore this idea by considering ways of visualizing the history of a video stream – we call these systems Video Traces.</a:t>
            </a:r>
            <a:endParaRPr lang="en-US"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BA4F96DA-11A5-E9F6-FF8C-0C081AEAD6EF}"/>
              </a:ext>
            </a:extLst>
          </p:cNvPr>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31" tIns="46516" rIns="93031" bIns="46516" anchor="b"/>
          <a:lstStyle>
            <a:lvl1pPr defTabSz="930275" eaLnBrk="0" hangingPunct="0">
              <a:defRPr sz="1600">
                <a:solidFill>
                  <a:schemeClr val="tx1"/>
                </a:solidFill>
                <a:latin typeface="Arial" panose="020B0604020202020204" pitchFamily="34" charset="0"/>
                <a:cs typeface="Arial" panose="020B0604020202020204" pitchFamily="34" charset="0"/>
              </a:defRPr>
            </a:lvl1pPr>
            <a:lvl2pPr marL="742950" indent="-285750" defTabSz="930275" eaLnBrk="0" hangingPunct="0">
              <a:defRPr sz="1600">
                <a:solidFill>
                  <a:schemeClr val="tx1"/>
                </a:solidFill>
                <a:latin typeface="Arial" panose="020B0604020202020204" pitchFamily="34" charset="0"/>
                <a:cs typeface="Arial" panose="020B0604020202020204" pitchFamily="34" charset="0"/>
              </a:defRPr>
            </a:lvl2pPr>
            <a:lvl3pPr marL="1143000" indent="-228600" defTabSz="930275" eaLnBrk="0" hangingPunct="0">
              <a:defRPr sz="1600">
                <a:solidFill>
                  <a:schemeClr val="tx1"/>
                </a:solidFill>
                <a:latin typeface="Arial" panose="020B0604020202020204" pitchFamily="34" charset="0"/>
                <a:cs typeface="Arial" panose="020B0604020202020204" pitchFamily="34" charset="0"/>
              </a:defRPr>
            </a:lvl3pPr>
            <a:lvl4pPr marL="1600200" indent="-228600" defTabSz="930275" eaLnBrk="0" hangingPunct="0">
              <a:defRPr sz="1600">
                <a:solidFill>
                  <a:schemeClr val="tx1"/>
                </a:solidFill>
                <a:latin typeface="Arial" panose="020B0604020202020204" pitchFamily="34" charset="0"/>
                <a:cs typeface="Arial" panose="020B0604020202020204" pitchFamily="34" charset="0"/>
              </a:defRPr>
            </a:lvl4pPr>
            <a:lvl5pPr marL="2057400" indent="-228600" defTabSz="930275" eaLnBrk="0" hangingPunct="0">
              <a:defRPr sz="1600">
                <a:solidFill>
                  <a:schemeClr val="tx1"/>
                </a:solidFill>
                <a:latin typeface="Arial" panose="020B0604020202020204" pitchFamily="34" charset="0"/>
                <a:cs typeface="Arial" panose="020B0604020202020204" pitchFamily="34" charset="0"/>
              </a:defRPr>
            </a:lvl5pPr>
            <a:lvl6pPr marL="25146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r" eaLnBrk="1" hangingPunct="1"/>
            <a:fld id="{71C77921-14B5-42EE-9E6F-539CAA375105}" type="slidenum">
              <a:rPr lang="en-US" altLang="LID4096" sz="1200"/>
              <a:pPr algn="r" eaLnBrk="1" hangingPunct="1"/>
              <a:t>6</a:t>
            </a:fld>
            <a:endParaRPr lang="en-US" altLang="LID4096" sz="1200"/>
          </a:p>
        </p:txBody>
      </p:sp>
      <p:sp>
        <p:nvSpPr>
          <p:cNvPr id="29699" name="Rectangle 2">
            <a:extLst>
              <a:ext uri="{FF2B5EF4-FFF2-40B4-BE49-F238E27FC236}">
                <a16:creationId xmlns:a16="http://schemas.microsoft.com/office/drawing/2014/main" id="{3B3659E0-D398-86F6-AA70-F72DD9640E7D}"/>
              </a:ext>
            </a:extLst>
          </p:cNvPr>
          <p:cNvSpPr>
            <a:spLocks noGrp="1" noRot="1" noChangeAspect="1" noChangeArrowheads="1" noTextEdit="1"/>
          </p:cNvSpPr>
          <p:nvPr>
            <p:ph type="sldImg"/>
          </p:nvPr>
        </p:nvSpPr>
        <p:spPr>
          <a:ln/>
        </p:spPr>
      </p:sp>
      <p:sp>
        <p:nvSpPr>
          <p:cNvPr id="29700" name="Rectangle 3">
            <a:extLst>
              <a:ext uri="{FF2B5EF4-FFF2-40B4-BE49-F238E27FC236}">
                <a16:creationId xmlns:a16="http://schemas.microsoft.com/office/drawing/2014/main" id="{D0A3A5FF-E29D-75F7-2583-2F2CC633C42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cs typeface="Arial" panose="020B0604020202020204" pitchFamily="34" charset="0"/>
              </a:rPr>
              <a:t>It has been suggested that this rich awareness of the patterns of activity of coworkers is useful in gauging when it is appropriate to interact with them.</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Some researchers have suggested providing history of activity in a VMS with the goal of promoting awareness. (Hudson &amp; Smith, etc…)</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Examples</a:t>
            </a:r>
          </a:p>
          <a:p>
            <a:pPr eaLnBrk="1" hangingPunct="1">
              <a:buFontTx/>
              <a:buChar char="-"/>
            </a:pPr>
            <a:r>
              <a:rPr lang="en-CA" altLang="LID4096">
                <a:latin typeface="Arial" panose="020B0604020202020204" pitchFamily="34" charset="0"/>
                <a:cs typeface="Arial" panose="020B0604020202020204" pitchFamily="34" charset="0"/>
              </a:rPr>
              <a:t>Activity graph, one recently returned, one been out for at least 1h</a:t>
            </a:r>
          </a:p>
          <a:p>
            <a:pPr eaLnBrk="1" hangingPunct="1">
              <a:buFontTx/>
              <a:buChar char="-"/>
            </a:pPr>
            <a:r>
              <a:rPr lang="en-CA" altLang="LID4096">
                <a:latin typeface="Arial" panose="020B0604020202020204" pitchFamily="34" charset="0"/>
                <a:cs typeface="Arial" panose="020B0604020202020204" pitchFamily="34" charset="0"/>
              </a:rPr>
              <a:t>Cumulative graph of activity patterns</a:t>
            </a:r>
          </a:p>
          <a:p>
            <a:pPr eaLnBrk="1" hangingPunct="1">
              <a:buFontTx/>
              <a:buChar char="-"/>
            </a:pPr>
            <a:r>
              <a:rPr lang="en-CA" altLang="LID4096">
                <a:latin typeface="Arial" panose="020B0604020202020204" pitchFamily="34" charset="0"/>
                <a:cs typeface="Arial" panose="020B0604020202020204" pitchFamily="34" charset="0"/>
              </a:rPr>
              <a:t>Several snapshots showing visual changes</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We sought to further explore this idea by considering ways of visualizing the history of a video stream – we call these systems Video Traces.</a:t>
            </a:r>
            <a:endParaRPr lang="en-US"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a:extLst>
              <a:ext uri="{FF2B5EF4-FFF2-40B4-BE49-F238E27FC236}">
                <a16:creationId xmlns:a16="http://schemas.microsoft.com/office/drawing/2014/main" id="{C8768A98-13F2-37B9-C0FE-52CE8B7FF8CB}"/>
              </a:ext>
            </a:extLst>
          </p:cNvPr>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31" tIns="46516" rIns="93031" bIns="46516" anchor="b"/>
          <a:lstStyle>
            <a:lvl1pPr defTabSz="930275" eaLnBrk="0" hangingPunct="0">
              <a:defRPr sz="1600">
                <a:solidFill>
                  <a:schemeClr val="tx1"/>
                </a:solidFill>
                <a:latin typeface="Arial" panose="020B0604020202020204" pitchFamily="34" charset="0"/>
                <a:cs typeface="Arial" panose="020B0604020202020204" pitchFamily="34" charset="0"/>
              </a:defRPr>
            </a:lvl1pPr>
            <a:lvl2pPr marL="742950" indent="-285750" defTabSz="930275" eaLnBrk="0" hangingPunct="0">
              <a:defRPr sz="1600">
                <a:solidFill>
                  <a:schemeClr val="tx1"/>
                </a:solidFill>
                <a:latin typeface="Arial" panose="020B0604020202020204" pitchFamily="34" charset="0"/>
                <a:cs typeface="Arial" panose="020B0604020202020204" pitchFamily="34" charset="0"/>
              </a:defRPr>
            </a:lvl2pPr>
            <a:lvl3pPr marL="1143000" indent="-228600" defTabSz="930275" eaLnBrk="0" hangingPunct="0">
              <a:defRPr sz="1600">
                <a:solidFill>
                  <a:schemeClr val="tx1"/>
                </a:solidFill>
                <a:latin typeface="Arial" panose="020B0604020202020204" pitchFamily="34" charset="0"/>
                <a:cs typeface="Arial" panose="020B0604020202020204" pitchFamily="34" charset="0"/>
              </a:defRPr>
            </a:lvl3pPr>
            <a:lvl4pPr marL="1600200" indent="-228600" defTabSz="930275" eaLnBrk="0" hangingPunct="0">
              <a:defRPr sz="1600">
                <a:solidFill>
                  <a:schemeClr val="tx1"/>
                </a:solidFill>
                <a:latin typeface="Arial" panose="020B0604020202020204" pitchFamily="34" charset="0"/>
                <a:cs typeface="Arial" panose="020B0604020202020204" pitchFamily="34" charset="0"/>
              </a:defRPr>
            </a:lvl4pPr>
            <a:lvl5pPr marL="2057400" indent="-228600" defTabSz="930275" eaLnBrk="0" hangingPunct="0">
              <a:defRPr sz="1600">
                <a:solidFill>
                  <a:schemeClr val="tx1"/>
                </a:solidFill>
                <a:latin typeface="Arial" panose="020B0604020202020204" pitchFamily="34" charset="0"/>
                <a:cs typeface="Arial" panose="020B0604020202020204" pitchFamily="34" charset="0"/>
              </a:defRPr>
            </a:lvl5pPr>
            <a:lvl6pPr marL="25146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r" eaLnBrk="1" hangingPunct="1"/>
            <a:fld id="{E7F50306-621C-4785-B011-C8F7A78F89A8}" type="slidenum">
              <a:rPr lang="en-US" altLang="LID4096" sz="1200"/>
              <a:pPr algn="r" eaLnBrk="1" hangingPunct="1"/>
              <a:t>7</a:t>
            </a:fld>
            <a:endParaRPr lang="en-US" altLang="LID4096" sz="1200"/>
          </a:p>
        </p:txBody>
      </p:sp>
      <p:sp>
        <p:nvSpPr>
          <p:cNvPr id="30723" name="Rectangle 2">
            <a:extLst>
              <a:ext uri="{FF2B5EF4-FFF2-40B4-BE49-F238E27FC236}">
                <a16:creationId xmlns:a16="http://schemas.microsoft.com/office/drawing/2014/main" id="{FFD0DB79-E412-2902-2077-9C6A9FA22241}"/>
              </a:ext>
            </a:extLst>
          </p:cNvPr>
          <p:cNvSpPr>
            <a:spLocks noGrp="1" noRot="1" noChangeAspect="1" noChangeArrowheads="1" noTextEdit="1"/>
          </p:cNvSpPr>
          <p:nvPr>
            <p:ph type="sldImg"/>
          </p:nvPr>
        </p:nvSpPr>
        <p:spPr>
          <a:ln/>
        </p:spPr>
      </p:sp>
      <p:sp>
        <p:nvSpPr>
          <p:cNvPr id="30724" name="Rectangle 3">
            <a:extLst>
              <a:ext uri="{FF2B5EF4-FFF2-40B4-BE49-F238E27FC236}">
                <a16:creationId xmlns:a16="http://schemas.microsoft.com/office/drawing/2014/main" id="{3DCF9BE9-B9B0-559B-B1B6-7AB35DFB449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sz="1000">
                <a:latin typeface="Arial" panose="020B0604020202020204" pitchFamily="34" charset="0"/>
                <a:cs typeface="Arial" panose="020B0604020202020204" pitchFamily="34" charset="0"/>
              </a:rPr>
              <a:t>We explored several techniques for video trace systems, early investigations were:</a:t>
            </a:r>
          </a:p>
          <a:p>
            <a:pPr eaLnBrk="1" hangingPunct="1"/>
            <a:endParaRPr lang="en-CA" altLang="LID4096" sz="1000">
              <a:latin typeface="Arial" panose="020B0604020202020204" pitchFamily="34" charset="0"/>
              <a:cs typeface="Arial" panose="020B0604020202020204" pitchFamily="34" charset="0"/>
            </a:endParaRPr>
          </a:p>
          <a:p>
            <a:pPr eaLnBrk="1" hangingPunct="1"/>
            <a:r>
              <a:rPr lang="en-CA" altLang="LID4096" sz="1000">
                <a:latin typeface="Arial" panose="020B0604020202020204" pitchFamily="34" charset="0"/>
                <a:cs typeface="Arial" panose="020B0604020202020204" pitchFamily="34" charset="0"/>
              </a:rPr>
              <a:t>Rapid playback:</a:t>
            </a:r>
          </a:p>
          <a:p>
            <a:pPr eaLnBrk="1" hangingPunct="1">
              <a:buFontTx/>
              <a:buChar char="-"/>
            </a:pPr>
            <a:r>
              <a:rPr lang="en-CA" altLang="LID4096" sz="1000">
                <a:latin typeface="Arial" panose="020B0604020202020204" pitchFamily="34" charset="0"/>
                <a:cs typeface="Arial" panose="020B0604020202020204" pitchFamily="34" charset="0"/>
              </a:rPr>
              <a:t>Sequence of recent frames are replayed sped up</a:t>
            </a:r>
          </a:p>
          <a:p>
            <a:pPr eaLnBrk="1" hangingPunct="1">
              <a:buFontTx/>
              <a:buChar char="-"/>
            </a:pPr>
            <a:r>
              <a:rPr lang="en-CA" altLang="LID4096" sz="1000">
                <a:latin typeface="Arial" panose="020B0604020202020204" pitchFamily="34" charset="0"/>
                <a:cs typeface="Arial" panose="020B0604020202020204" pitchFamily="34" charset="0"/>
              </a:rPr>
              <a:t>Length can be adjusted to provide longer or shorter sequences</a:t>
            </a:r>
          </a:p>
          <a:p>
            <a:pPr eaLnBrk="1" hangingPunct="1">
              <a:buFontTx/>
              <a:buChar char="-"/>
            </a:pPr>
            <a:r>
              <a:rPr lang="en-CA" altLang="LID4096" sz="1000">
                <a:latin typeface="Arial" panose="020B0604020202020204" pitchFamily="34" charset="0"/>
                <a:cs typeface="Arial" panose="020B0604020202020204" pitchFamily="34" charset="0"/>
              </a:rPr>
              <a:t>Must explicitly check the playback, might not if you don’t know something has happened.</a:t>
            </a:r>
          </a:p>
          <a:p>
            <a:pPr eaLnBrk="1" hangingPunct="1"/>
            <a:endParaRPr lang="en-CA" altLang="LID4096" sz="1000">
              <a:latin typeface="Arial" panose="020B0604020202020204" pitchFamily="34" charset="0"/>
              <a:cs typeface="Arial" panose="020B0604020202020204" pitchFamily="34" charset="0"/>
            </a:endParaRPr>
          </a:p>
          <a:p>
            <a:pPr eaLnBrk="1" hangingPunct="1"/>
            <a:r>
              <a:rPr lang="en-CA" altLang="LID4096" sz="1000">
                <a:latin typeface="Arial" panose="020B0604020202020204" pitchFamily="34" charset="0"/>
                <a:cs typeface="Arial" panose="020B0604020202020204" pitchFamily="34" charset="0"/>
              </a:rPr>
              <a:t>Alpha blend</a:t>
            </a:r>
          </a:p>
          <a:p>
            <a:pPr eaLnBrk="1" hangingPunct="1">
              <a:buFontTx/>
              <a:buChar char="-"/>
            </a:pPr>
            <a:r>
              <a:rPr lang="en-CA" altLang="LID4096" sz="1000">
                <a:latin typeface="Arial" panose="020B0604020202020204" pitchFamily="34" charset="0"/>
                <a:cs typeface="Arial" panose="020B0604020202020204" pitchFamily="34" charset="0"/>
              </a:rPr>
              <a:t>Several recent frames blended together in a single frame</a:t>
            </a:r>
          </a:p>
          <a:p>
            <a:pPr eaLnBrk="1" hangingPunct="1">
              <a:buFontTx/>
              <a:buChar char="-"/>
            </a:pPr>
            <a:r>
              <a:rPr lang="en-CA" altLang="LID4096" sz="1000">
                <a:latin typeface="Arial" panose="020B0604020202020204" pitchFamily="34" charset="0"/>
                <a:cs typeface="Arial" panose="020B0604020202020204" pitchFamily="34" charset="0"/>
              </a:rPr>
              <a:t>Displays recent activity at a glance</a:t>
            </a:r>
          </a:p>
          <a:p>
            <a:pPr eaLnBrk="1" hangingPunct="1">
              <a:buFontTx/>
              <a:buChar char="-"/>
            </a:pPr>
            <a:r>
              <a:rPr lang="en-CA" altLang="LID4096" sz="1000">
                <a:latin typeface="Arial" panose="020B0604020202020204" pitchFamily="34" charset="0"/>
                <a:cs typeface="Arial" panose="020B0604020202020204" pitchFamily="34" charset="0"/>
              </a:rPr>
              <a:t>Difficult to show long periods of time</a:t>
            </a:r>
          </a:p>
          <a:p>
            <a:pPr eaLnBrk="1" hangingPunct="1">
              <a:buFontTx/>
              <a:buChar char="-"/>
            </a:pPr>
            <a:endParaRPr lang="en-CA" altLang="LID4096" sz="1000">
              <a:latin typeface="Arial" panose="020B0604020202020204" pitchFamily="34" charset="0"/>
              <a:cs typeface="Arial" panose="020B0604020202020204" pitchFamily="34" charset="0"/>
            </a:endParaRPr>
          </a:p>
          <a:p>
            <a:pPr eaLnBrk="1" hangingPunct="1"/>
            <a:r>
              <a:rPr lang="en-CA" altLang="LID4096" sz="1000">
                <a:latin typeface="Arial" panose="020B0604020202020204" pitchFamily="34" charset="0"/>
                <a:cs typeface="Arial" panose="020B0604020202020204" pitchFamily="34" charset="0"/>
              </a:rPr>
              <a:t>Random pixel blend</a:t>
            </a:r>
          </a:p>
          <a:p>
            <a:pPr eaLnBrk="1" hangingPunct="1">
              <a:buFontTx/>
              <a:buChar char="-"/>
            </a:pPr>
            <a:r>
              <a:rPr lang="en-CA" altLang="LID4096" sz="1000">
                <a:latin typeface="Arial" panose="020B0604020202020204" pitchFamily="34" charset="0"/>
                <a:cs typeface="Arial" panose="020B0604020202020204" pitchFamily="34" charset="0"/>
              </a:rPr>
              <a:t>Pixels of the frame randomly updated</a:t>
            </a:r>
          </a:p>
          <a:p>
            <a:pPr eaLnBrk="1" hangingPunct="1">
              <a:buFontTx/>
              <a:buChar char="-"/>
            </a:pPr>
            <a:r>
              <a:rPr lang="en-CA" altLang="LID4096" sz="1000">
                <a:latin typeface="Arial" panose="020B0604020202020204" pitchFamily="34" charset="0"/>
                <a:cs typeface="Arial" panose="020B0604020202020204" pitchFamily="34" charset="0"/>
              </a:rPr>
              <a:t>Similar to alpha blend, difficult to use for long periods of time</a:t>
            </a:r>
          </a:p>
          <a:p>
            <a:pPr eaLnBrk="1" hangingPunct="1">
              <a:buFontTx/>
              <a:buChar char="-"/>
            </a:pPr>
            <a:endParaRPr lang="en-CA" altLang="LID4096" sz="1000">
              <a:latin typeface="Arial" panose="020B0604020202020204" pitchFamily="34" charset="0"/>
              <a:cs typeface="Arial" panose="020B0604020202020204" pitchFamily="34" charset="0"/>
            </a:endParaRPr>
          </a:p>
          <a:p>
            <a:pPr eaLnBrk="1" hangingPunct="1"/>
            <a:r>
              <a:rPr lang="en-CA" altLang="LID4096" sz="1000">
                <a:latin typeface="Arial" panose="020B0604020202020204" pitchFamily="34" charset="0"/>
                <a:cs typeface="Arial" panose="020B0604020202020204" pitchFamily="34" charset="0"/>
              </a:rPr>
              <a:t>Storyboard</a:t>
            </a:r>
          </a:p>
          <a:p>
            <a:pPr eaLnBrk="1" hangingPunct="1">
              <a:buFontTx/>
              <a:buChar char="-"/>
            </a:pPr>
            <a:r>
              <a:rPr lang="en-CA" altLang="LID4096" sz="1000">
                <a:latin typeface="Arial" panose="020B0604020202020204" pitchFamily="34" charset="0"/>
                <a:cs typeface="Arial" panose="020B0604020202020204" pitchFamily="34" charset="0"/>
              </a:rPr>
              <a:t>Multiple miniature frames periodically updated to show a storyboard of recent activity</a:t>
            </a:r>
          </a:p>
          <a:p>
            <a:pPr eaLnBrk="1" hangingPunct="1">
              <a:buFontTx/>
              <a:buChar char="-"/>
            </a:pPr>
            <a:r>
              <a:rPr lang="en-CA" altLang="LID4096" sz="1000">
                <a:latin typeface="Arial" panose="020B0604020202020204" pitchFamily="34" charset="0"/>
                <a:cs typeface="Arial" panose="020B0604020202020204" pitchFamily="34" charset="0"/>
              </a:rPr>
              <a:t>Can be adjusted for longer or shorter periods of time</a:t>
            </a:r>
          </a:p>
          <a:p>
            <a:pPr eaLnBrk="1" hangingPunct="1">
              <a:buFontTx/>
              <a:buChar char="-"/>
            </a:pPr>
            <a:r>
              <a:rPr lang="en-CA" altLang="LID4096" sz="1000">
                <a:latin typeface="Arial" panose="020B0604020202020204" pitchFamily="34" charset="0"/>
                <a:cs typeface="Arial" panose="020B0604020202020204" pitchFamily="34" charset="0"/>
              </a:rPr>
              <a:t>Many small frames, difficult to read in detail</a:t>
            </a:r>
            <a:endParaRPr lang="en-US" altLang="LID4096" sz="1000">
              <a:latin typeface="Arial" panose="020B0604020202020204" pitchFamily="34" charset="0"/>
              <a:cs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AB06118B-8F7A-5E04-26B7-C6823F938FB2}"/>
              </a:ext>
            </a:extLst>
          </p:cNvPr>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31" tIns="46516" rIns="93031" bIns="46516" anchor="b"/>
          <a:lstStyle>
            <a:lvl1pPr defTabSz="930275" eaLnBrk="0" hangingPunct="0">
              <a:defRPr sz="1600">
                <a:solidFill>
                  <a:schemeClr val="tx1"/>
                </a:solidFill>
                <a:latin typeface="Arial" panose="020B0604020202020204" pitchFamily="34" charset="0"/>
                <a:cs typeface="Arial" panose="020B0604020202020204" pitchFamily="34" charset="0"/>
              </a:defRPr>
            </a:lvl1pPr>
            <a:lvl2pPr marL="742950" indent="-285750" defTabSz="930275" eaLnBrk="0" hangingPunct="0">
              <a:defRPr sz="1600">
                <a:solidFill>
                  <a:schemeClr val="tx1"/>
                </a:solidFill>
                <a:latin typeface="Arial" panose="020B0604020202020204" pitchFamily="34" charset="0"/>
                <a:cs typeface="Arial" panose="020B0604020202020204" pitchFamily="34" charset="0"/>
              </a:defRPr>
            </a:lvl2pPr>
            <a:lvl3pPr marL="1143000" indent="-228600" defTabSz="930275" eaLnBrk="0" hangingPunct="0">
              <a:defRPr sz="1600">
                <a:solidFill>
                  <a:schemeClr val="tx1"/>
                </a:solidFill>
                <a:latin typeface="Arial" panose="020B0604020202020204" pitchFamily="34" charset="0"/>
                <a:cs typeface="Arial" panose="020B0604020202020204" pitchFamily="34" charset="0"/>
              </a:defRPr>
            </a:lvl3pPr>
            <a:lvl4pPr marL="1600200" indent="-228600" defTabSz="930275" eaLnBrk="0" hangingPunct="0">
              <a:defRPr sz="1600">
                <a:solidFill>
                  <a:schemeClr val="tx1"/>
                </a:solidFill>
                <a:latin typeface="Arial" panose="020B0604020202020204" pitchFamily="34" charset="0"/>
                <a:cs typeface="Arial" panose="020B0604020202020204" pitchFamily="34" charset="0"/>
              </a:defRPr>
            </a:lvl4pPr>
            <a:lvl5pPr marL="2057400" indent="-228600" defTabSz="930275" eaLnBrk="0" hangingPunct="0">
              <a:defRPr sz="1600">
                <a:solidFill>
                  <a:schemeClr val="tx1"/>
                </a:solidFill>
                <a:latin typeface="Arial" panose="020B0604020202020204" pitchFamily="34" charset="0"/>
                <a:cs typeface="Arial" panose="020B0604020202020204" pitchFamily="34" charset="0"/>
              </a:defRPr>
            </a:lvl5pPr>
            <a:lvl6pPr marL="25146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r" eaLnBrk="1" hangingPunct="1"/>
            <a:fld id="{36AB232C-1F01-406D-BAFF-92937B8E353B}" type="slidenum">
              <a:rPr lang="en-US" altLang="LID4096" sz="1200"/>
              <a:pPr algn="r" eaLnBrk="1" hangingPunct="1"/>
              <a:t>8</a:t>
            </a:fld>
            <a:endParaRPr lang="en-US" altLang="LID4096" sz="1200"/>
          </a:p>
        </p:txBody>
      </p:sp>
      <p:sp>
        <p:nvSpPr>
          <p:cNvPr id="31747" name="Rectangle 2">
            <a:extLst>
              <a:ext uri="{FF2B5EF4-FFF2-40B4-BE49-F238E27FC236}">
                <a16:creationId xmlns:a16="http://schemas.microsoft.com/office/drawing/2014/main" id="{4BA2C5D4-249A-3188-D5EE-C62604E90203}"/>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62D2D99C-736A-71CB-2525-BD71CAA26BFF}"/>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cs typeface="Arial" panose="020B0604020202020204" pitchFamily="34" charset="0"/>
              </a:rPr>
              <a:t>The basis for the timeline visualiztion is a technique known in photography as slit scanning. In this technique a narrow slit from the scene is exposed creating an image of a narrow slit over time.</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Video slicing is the application of this technique to video streams.</a:t>
            </a:r>
          </a:p>
          <a:p>
            <a:pPr eaLnBrk="1" hangingPunct="1"/>
            <a:endParaRPr lang="en-US"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a:extLst>
              <a:ext uri="{FF2B5EF4-FFF2-40B4-BE49-F238E27FC236}">
                <a16:creationId xmlns:a16="http://schemas.microsoft.com/office/drawing/2014/main" id="{AC95F442-1D06-8F5D-9BE6-6ED8DE5FDB8B}"/>
              </a:ext>
            </a:extLst>
          </p:cNvPr>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31" tIns="46516" rIns="93031" bIns="46516" anchor="b"/>
          <a:lstStyle>
            <a:lvl1pPr defTabSz="930275" eaLnBrk="0" hangingPunct="0">
              <a:defRPr sz="1600">
                <a:solidFill>
                  <a:schemeClr val="tx1"/>
                </a:solidFill>
                <a:latin typeface="Arial" panose="020B0604020202020204" pitchFamily="34" charset="0"/>
                <a:cs typeface="Arial" panose="020B0604020202020204" pitchFamily="34" charset="0"/>
              </a:defRPr>
            </a:lvl1pPr>
            <a:lvl2pPr marL="742950" indent="-285750" defTabSz="930275" eaLnBrk="0" hangingPunct="0">
              <a:defRPr sz="1600">
                <a:solidFill>
                  <a:schemeClr val="tx1"/>
                </a:solidFill>
                <a:latin typeface="Arial" panose="020B0604020202020204" pitchFamily="34" charset="0"/>
                <a:cs typeface="Arial" panose="020B0604020202020204" pitchFamily="34" charset="0"/>
              </a:defRPr>
            </a:lvl2pPr>
            <a:lvl3pPr marL="1143000" indent="-228600" defTabSz="930275" eaLnBrk="0" hangingPunct="0">
              <a:defRPr sz="1600">
                <a:solidFill>
                  <a:schemeClr val="tx1"/>
                </a:solidFill>
                <a:latin typeface="Arial" panose="020B0604020202020204" pitchFamily="34" charset="0"/>
                <a:cs typeface="Arial" panose="020B0604020202020204" pitchFamily="34" charset="0"/>
              </a:defRPr>
            </a:lvl3pPr>
            <a:lvl4pPr marL="1600200" indent="-228600" defTabSz="930275" eaLnBrk="0" hangingPunct="0">
              <a:defRPr sz="1600">
                <a:solidFill>
                  <a:schemeClr val="tx1"/>
                </a:solidFill>
                <a:latin typeface="Arial" panose="020B0604020202020204" pitchFamily="34" charset="0"/>
                <a:cs typeface="Arial" panose="020B0604020202020204" pitchFamily="34" charset="0"/>
              </a:defRPr>
            </a:lvl4pPr>
            <a:lvl5pPr marL="2057400" indent="-228600" defTabSz="930275" eaLnBrk="0" hangingPunct="0">
              <a:defRPr sz="1600">
                <a:solidFill>
                  <a:schemeClr val="tx1"/>
                </a:solidFill>
                <a:latin typeface="Arial" panose="020B0604020202020204" pitchFamily="34" charset="0"/>
                <a:cs typeface="Arial" panose="020B0604020202020204" pitchFamily="34" charset="0"/>
              </a:defRPr>
            </a:lvl5pPr>
            <a:lvl6pPr marL="25146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r" eaLnBrk="1" hangingPunct="1"/>
            <a:fld id="{4E4596A7-8233-47F9-88A6-697A7096CEF3}" type="slidenum">
              <a:rPr lang="en-US" altLang="LID4096" sz="1200"/>
              <a:pPr algn="r" eaLnBrk="1" hangingPunct="1"/>
              <a:t>9</a:t>
            </a:fld>
            <a:endParaRPr lang="en-US" altLang="LID4096" sz="1200"/>
          </a:p>
        </p:txBody>
      </p:sp>
      <p:sp>
        <p:nvSpPr>
          <p:cNvPr id="32771" name="Rectangle 2">
            <a:extLst>
              <a:ext uri="{FF2B5EF4-FFF2-40B4-BE49-F238E27FC236}">
                <a16:creationId xmlns:a16="http://schemas.microsoft.com/office/drawing/2014/main" id="{9DD99BB7-CD46-68D8-E992-7AC8DB53BC72}"/>
              </a:ext>
            </a:extLst>
          </p:cNvPr>
          <p:cNvSpPr>
            <a:spLocks noGrp="1" noRot="1" noChangeAspect="1" noChangeArrowheads="1" noTextEdit="1"/>
          </p:cNvSpPr>
          <p:nvPr>
            <p:ph type="sldImg"/>
          </p:nvPr>
        </p:nvSpPr>
        <p:spPr>
          <a:ln/>
        </p:spPr>
      </p:sp>
      <p:sp>
        <p:nvSpPr>
          <p:cNvPr id="32772" name="Rectangle 3">
            <a:extLst>
              <a:ext uri="{FF2B5EF4-FFF2-40B4-BE49-F238E27FC236}">
                <a16:creationId xmlns:a16="http://schemas.microsoft.com/office/drawing/2014/main" id="{5D6C7A55-CE48-ABFC-BF7F-115B24F2FEAC}"/>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cs typeface="Arial" panose="020B0604020202020204" pitchFamily="34" charset="0"/>
              </a:rPr>
              <a:t>Following these early investigations we created the Timeline system:</a:t>
            </a:r>
          </a:p>
          <a:p>
            <a:pPr eaLnBrk="1" hangingPunct="1"/>
            <a:endParaRPr lang="en-CA" altLang="LID4096">
              <a:latin typeface="Arial" panose="020B0604020202020204" pitchFamily="34" charset="0"/>
              <a:cs typeface="Arial" panose="020B0604020202020204" pitchFamily="34" charset="0"/>
            </a:endParaRPr>
          </a:p>
          <a:p>
            <a:pPr eaLnBrk="1" hangingPunct="1">
              <a:buFontTx/>
              <a:buChar char="-"/>
            </a:pPr>
            <a:r>
              <a:rPr lang="en-CA" altLang="LID4096">
                <a:latin typeface="Arial" panose="020B0604020202020204" pitchFamily="34" charset="0"/>
                <a:cs typeface="Arial" panose="020B0604020202020204" pitchFamily="34" charset="0"/>
              </a:rPr>
              <a:t>Highly revealing system allowing rapid exploration of a video history</a:t>
            </a:r>
          </a:p>
          <a:p>
            <a:pPr eaLnBrk="1" hangingPunct="1">
              <a:buFontTx/>
              <a:buChar char="-"/>
            </a:pPr>
            <a:r>
              <a:rPr lang="en-CA" altLang="LID4096">
                <a:latin typeface="Arial" panose="020B0604020202020204" pitchFamily="34" charset="0"/>
                <a:cs typeface="Arial" panose="020B0604020202020204" pitchFamily="34" charset="0"/>
              </a:rPr>
              <a:t>Uses overview and detail approach applied to slit-scanning</a:t>
            </a:r>
          </a:p>
          <a:p>
            <a:pPr eaLnBrk="1" hangingPunct="1">
              <a:buFontTx/>
              <a:buChar char="-"/>
            </a:pPr>
            <a:r>
              <a:rPr lang="en-CA" altLang="LID4096">
                <a:latin typeface="Arial" panose="020B0604020202020204" pitchFamily="34" charset="0"/>
                <a:cs typeface="Arial" panose="020B0604020202020204" pitchFamily="34" charset="0"/>
              </a:rPr>
              <a:t>Represents a powerful and extreme example of what could be done with video trace systems</a:t>
            </a:r>
          </a:p>
          <a:p>
            <a:pPr eaLnBrk="1" hangingPunct="1">
              <a:buFontTx/>
              <a:buChar char="-"/>
            </a:pPr>
            <a:r>
              <a:rPr lang="en-CA" altLang="LID4096">
                <a:latin typeface="Arial" panose="020B0604020202020204" pitchFamily="34" charset="0"/>
                <a:cs typeface="Arial" panose="020B0604020202020204" pitchFamily="34" charset="0"/>
              </a:rPr>
              <a:t>With the ease of capturing video, such a system is relatively easy to create.</a:t>
            </a:r>
          </a:p>
          <a:p>
            <a:pPr eaLnBrk="1" hangingPunct="1">
              <a:buFontTx/>
              <a:buChar char="-"/>
            </a:pPr>
            <a:r>
              <a:rPr lang="en-CA" altLang="LID4096">
                <a:latin typeface="Arial" panose="020B0604020202020204" pitchFamily="34" charset="0"/>
                <a:cs typeface="Arial" panose="020B0604020202020204" pitchFamily="34" charset="0"/>
              </a:rPr>
              <a:t>As such we wish to use the timeline system to encourage debate over video trace systems as we believe video trace systems will appear in the near future.</a:t>
            </a:r>
          </a:p>
          <a:p>
            <a:pPr eaLnBrk="1" hangingPunct="1">
              <a:buFontTx/>
              <a:buChar char="-"/>
            </a:pPr>
            <a:r>
              <a:rPr lang="en-CA" altLang="LID4096">
                <a:latin typeface="Arial" panose="020B0604020202020204" pitchFamily="34" charset="0"/>
                <a:cs typeface="Arial" panose="020B0604020202020204" pitchFamily="34" charset="0"/>
              </a:rPr>
              <a:t>To begin I will describe how our timeline system works, as well as show a live demonstration.</a:t>
            </a:r>
          </a:p>
          <a:p>
            <a:pPr eaLnBrk="1" hangingPunct="1">
              <a:buFontTx/>
              <a:buChar char="-"/>
            </a:pPr>
            <a:r>
              <a:rPr lang="en-CA" altLang="LID4096">
                <a:latin typeface="Arial" panose="020B0604020202020204" pitchFamily="34" charset="0"/>
                <a:cs typeface="Arial" panose="020B0604020202020204" pitchFamily="34" charset="0"/>
              </a:rPr>
              <a:t>Begin the debate by discussing preliminary reflections and reactions to this system.</a:t>
            </a:r>
            <a:endParaRPr lang="en-US"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4808E1D9-13B8-A8F8-87B3-D8E702295171}"/>
              </a:ext>
            </a:extLst>
          </p:cNvPr>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31" tIns="46516" rIns="93031" bIns="46516" anchor="b"/>
          <a:lstStyle>
            <a:lvl1pPr defTabSz="930275" eaLnBrk="0" hangingPunct="0">
              <a:defRPr sz="1600">
                <a:solidFill>
                  <a:schemeClr val="tx1"/>
                </a:solidFill>
                <a:latin typeface="Arial" panose="020B0604020202020204" pitchFamily="34" charset="0"/>
                <a:cs typeface="Arial" panose="020B0604020202020204" pitchFamily="34" charset="0"/>
              </a:defRPr>
            </a:lvl1pPr>
            <a:lvl2pPr marL="742950" indent="-285750" defTabSz="930275" eaLnBrk="0" hangingPunct="0">
              <a:defRPr sz="1600">
                <a:solidFill>
                  <a:schemeClr val="tx1"/>
                </a:solidFill>
                <a:latin typeface="Arial" panose="020B0604020202020204" pitchFamily="34" charset="0"/>
                <a:cs typeface="Arial" panose="020B0604020202020204" pitchFamily="34" charset="0"/>
              </a:defRPr>
            </a:lvl2pPr>
            <a:lvl3pPr marL="1143000" indent="-228600" defTabSz="930275" eaLnBrk="0" hangingPunct="0">
              <a:defRPr sz="1600">
                <a:solidFill>
                  <a:schemeClr val="tx1"/>
                </a:solidFill>
                <a:latin typeface="Arial" panose="020B0604020202020204" pitchFamily="34" charset="0"/>
                <a:cs typeface="Arial" panose="020B0604020202020204" pitchFamily="34" charset="0"/>
              </a:defRPr>
            </a:lvl3pPr>
            <a:lvl4pPr marL="1600200" indent="-228600" defTabSz="930275" eaLnBrk="0" hangingPunct="0">
              <a:defRPr sz="1600">
                <a:solidFill>
                  <a:schemeClr val="tx1"/>
                </a:solidFill>
                <a:latin typeface="Arial" panose="020B0604020202020204" pitchFamily="34" charset="0"/>
                <a:cs typeface="Arial" panose="020B0604020202020204" pitchFamily="34" charset="0"/>
              </a:defRPr>
            </a:lvl4pPr>
            <a:lvl5pPr marL="2057400" indent="-228600" defTabSz="930275" eaLnBrk="0" hangingPunct="0">
              <a:defRPr sz="1600">
                <a:solidFill>
                  <a:schemeClr val="tx1"/>
                </a:solidFill>
                <a:latin typeface="Arial" panose="020B0604020202020204" pitchFamily="34" charset="0"/>
                <a:cs typeface="Arial" panose="020B0604020202020204" pitchFamily="34" charset="0"/>
              </a:defRPr>
            </a:lvl5pPr>
            <a:lvl6pPr marL="25146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r" eaLnBrk="1" hangingPunct="1"/>
            <a:fld id="{7267F83A-4A94-4102-B9E7-DE2B9CB34F0F}" type="slidenum">
              <a:rPr lang="en-US" altLang="LID4096" sz="1200"/>
              <a:pPr algn="r" eaLnBrk="1" hangingPunct="1"/>
              <a:t>10</a:t>
            </a:fld>
            <a:endParaRPr lang="en-US" altLang="LID4096" sz="1200"/>
          </a:p>
        </p:txBody>
      </p:sp>
      <p:sp>
        <p:nvSpPr>
          <p:cNvPr id="33795" name="Rectangle 2">
            <a:extLst>
              <a:ext uri="{FF2B5EF4-FFF2-40B4-BE49-F238E27FC236}">
                <a16:creationId xmlns:a16="http://schemas.microsoft.com/office/drawing/2014/main" id="{BE728EB4-D9B8-78C3-D2DD-C2C15DFEE14E}"/>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9302DF7A-4595-E6DA-F41B-E4563DE1C0A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cs typeface="Arial" panose="020B0604020202020204" pitchFamily="34" charset="0"/>
              </a:rPr>
              <a:t>A column from the incoming frame is sampled and abutted to create a visualization showing the activity under the column over time.</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Because this technique visualizes activity using the actual video data, it is easy to recognize people and patterns. For example scans of faces can appear in the visualization as people move across the scene.</a:t>
            </a:r>
            <a:endParaRPr lang="en-US"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a:extLst>
              <a:ext uri="{FF2B5EF4-FFF2-40B4-BE49-F238E27FC236}">
                <a16:creationId xmlns:a16="http://schemas.microsoft.com/office/drawing/2014/main" id="{0B3AAC51-C845-B532-8183-9E2A31AA969E}"/>
              </a:ext>
            </a:extLst>
          </p:cNvPr>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31" tIns="46516" rIns="93031" bIns="46516" anchor="b"/>
          <a:lstStyle>
            <a:lvl1pPr defTabSz="930275" eaLnBrk="0" hangingPunct="0">
              <a:defRPr sz="1600">
                <a:solidFill>
                  <a:schemeClr val="tx1"/>
                </a:solidFill>
                <a:latin typeface="Arial" panose="020B0604020202020204" pitchFamily="34" charset="0"/>
                <a:cs typeface="Arial" panose="020B0604020202020204" pitchFamily="34" charset="0"/>
              </a:defRPr>
            </a:lvl1pPr>
            <a:lvl2pPr marL="742950" indent="-285750" defTabSz="930275" eaLnBrk="0" hangingPunct="0">
              <a:defRPr sz="1600">
                <a:solidFill>
                  <a:schemeClr val="tx1"/>
                </a:solidFill>
                <a:latin typeface="Arial" panose="020B0604020202020204" pitchFamily="34" charset="0"/>
                <a:cs typeface="Arial" panose="020B0604020202020204" pitchFamily="34" charset="0"/>
              </a:defRPr>
            </a:lvl2pPr>
            <a:lvl3pPr marL="1143000" indent="-228600" defTabSz="930275" eaLnBrk="0" hangingPunct="0">
              <a:defRPr sz="1600">
                <a:solidFill>
                  <a:schemeClr val="tx1"/>
                </a:solidFill>
                <a:latin typeface="Arial" panose="020B0604020202020204" pitchFamily="34" charset="0"/>
                <a:cs typeface="Arial" panose="020B0604020202020204" pitchFamily="34" charset="0"/>
              </a:defRPr>
            </a:lvl3pPr>
            <a:lvl4pPr marL="1600200" indent="-228600" defTabSz="930275" eaLnBrk="0" hangingPunct="0">
              <a:defRPr sz="1600">
                <a:solidFill>
                  <a:schemeClr val="tx1"/>
                </a:solidFill>
                <a:latin typeface="Arial" panose="020B0604020202020204" pitchFamily="34" charset="0"/>
                <a:cs typeface="Arial" panose="020B0604020202020204" pitchFamily="34" charset="0"/>
              </a:defRPr>
            </a:lvl4pPr>
            <a:lvl5pPr marL="2057400" indent="-228600" defTabSz="930275" eaLnBrk="0" hangingPunct="0">
              <a:defRPr sz="1600">
                <a:solidFill>
                  <a:schemeClr val="tx1"/>
                </a:solidFill>
                <a:latin typeface="Arial" panose="020B0604020202020204" pitchFamily="34" charset="0"/>
                <a:cs typeface="Arial" panose="020B0604020202020204" pitchFamily="34" charset="0"/>
              </a:defRPr>
            </a:lvl5pPr>
            <a:lvl6pPr marL="25146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r" eaLnBrk="1" hangingPunct="1"/>
            <a:fld id="{5341112B-A157-4CE0-976A-52A9A0868209}" type="slidenum">
              <a:rPr lang="en-US" altLang="LID4096" sz="1200"/>
              <a:pPr algn="r" eaLnBrk="1" hangingPunct="1"/>
              <a:t>12</a:t>
            </a:fld>
            <a:endParaRPr lang="en-US" altLang="LID4096" sz="1200"/>
          </a:p>
        </p:txBody>
      </p:sp>
      <p:sp>
        <p:nvSpPr>
          <p:cNvPr id="34819" name="Rectangle 2">
            <a:extLst>
              <a:ext uri="{FF2B5EF4-FFF2-40B4-BE49-F238E27FC236}">
                <a16:creationId xmlns:a16="http://schemas.microsoft.com/office/drawing/2014/main" id="{6CEBD2AB-E250-0895-D0F8-32022C5D656F}"/>
              </a:ext>
            </a:extLst>
          </p:cNvPr>
          <p:cNvSpPr>
            <a:spLocks noGrp="1" noRot="1" noChangeAspect="1" noChangeArrowheads="1" noTextEdit="1"/>
          </p:cNvSpPr>
          <p:nvPr>
            <p:ph type="sldImg"/>
          </p:nvPr>
        </p:nvSpPr>
        <p:spPr>
          <a:ln/>
        </p:spPr>
      </p:sp>
      <p:sp>
        <p:nvSpPr>
          <p:cNvPr id="34820" name="Rectangle 3">
            <a:extLst>
              <a:ext uri="{FF2B5EF4-FFF2-40B4-BE49-F238E27FC236}">
                <a16:creationId xmlns:a16="http://schemas.microsoft.com/office/drawing/2014/main" id="{512804FB-C1E7-609B-F31B-F6269E05BF9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cs typeface="Arial" panose="020B0604020202020204" pitchFamily="34" charset="0"/>
              </a:rPr>
              <a:t>Similar to last clock, timelines offers multiple views forming a time piece</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By adjusting the rate at which new columns are sampled, visualization lines are displayed showing the last minute, hour, day, and week of video data</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This offers several granularities at which patterns of activity can be observed (short-long term.)</a:t>
            </a:r>
          </a:p>
          <a:p>
            <a:pPr eaLnBrk="1" hangingPunct="1"/>
            <a:endParaRPr lang="en-US"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E73F32BD-5B8C-753E-BC63-2578015A2133}"/>
              </a:ext>
            </a:extLst>
          </p:cNvPr>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31" tIns="46516" rIns="93031" bIns="46516" anchor="b"/>
          <a:lstStyle>
            <a:lvl1pPr defTabSz="930275" eaLnBrk="0" hangingPunct="0">
              <a:defRPr sz="1600">
                <a:solidFill>
                  <a:schemeClr val="tx1"/>
                </a:solidFill>
                <a:latin typeface="Arial" panose="020B0604020202020204" pitchFamily="34" charset="0"/>
                <a:cs typeface="Arial" panose="020B0604020202020204" pitchFamily="34" charset="0"/>
              </a:defRPr>
            </a:lvl1pPr>
            <a:lvl2pPr marL="742950" indent="-285750" defTabSz="930275" eaLnBrk="0" hangingPunct="0">
              <a:defRPr sz="1600">
                <a:solidFill>
                  <a:schemeClr val="tx1"/>
                </a:solidFill>
                <a:latin typeface="Arial" panose="020B0604020202020204" pitchFamily="34" charset="0"/>
                <a:cs typeface="Arial" panose="020B0604020202020204" pitchFamily="34" charset="0"/>
              </a:defRPr>
            </a:lvl2pPr>
            <a:lvl3pPr marL="1143000" indent="-228600" defTabSz="930275" eaLnBrk="0" hangingPunct="0">
              <a:defRPr sz="1600">
                <a:solidFill>
                  <a:schemeClr val="tx1"/>
                </a:solidFill>
                <a:latin typeface="Arial" panose="020B0604020202020204" pitchFamily="34" charset="0"/>
                <a:cs typeface="Arial" panose="020B0604020202020204" pitchFamily="34" charset="0"/>
              </a:defRPr>
            </a:lvl3pPr>
            <a:lvl4pPr marL="1600200" indent="-228600" defTabSz="930275" eaLnBrk="0" hangingPunct="0">
              <a:defRPr sz="1600">
                <a:solidFill>
                  <a:schemeClr val="tx1"/>
                </a:solidFill>
                <a:latin typeface="Arial" panose="020B0604020202020204" pitchFamily="34" charset="0"/>
                <a:cs typeface="Arial" panose="020B0604020202020204" pitchFamily="34" charset="0"/>
              </a:defRPr>
            </a:lvl4pPr>
            <a:lvl5pPr marL="2057400" indent="-228600" defTabSz="930275" eaLnBrk="0" hangingPunct="0">
              <a:defRPr sz="1600">
                <a:solidFill>
                  <a:schemeClr val="tx1"/>
                </a:solidFill>
                <a:latin typeface="Arial" panose="020B0604020202020204" pitchFamily="34" charset="0"/>
                <a:cs typeface="Arial" panose="020B0604020202020204" pitchFamily="34" charset="0"/>
              </a:defRPr>
            </a:lvl5pPr>
            <a:lvl6pPr marL="25146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r" eaLnBrk="1" hangingPunct="1"/>
            <a:fld id="{80C93712-1D4A-40F4-BF02-F39910E71B35}" type="slidenum">
              <a:rPr lang="en-US" altLang="LID4096" sz="1200"/>
              <a:pPr algn="r" eaLnBrk="1" hangingPunct="1"/>
              <a:t>13</a:t>
            </a:fld>
            <a:endParaRPr lang="en-US" altLang="LID4096" sz="1200"/>
          </a:p>
        </p:txBody>
      </p:sp>
      <p:sp>
        <p:nvSpPr>
          <p:cNvPr id="35843" name="Rectangle 2">
            <a:extLst>
              <a:ext uri="{FF2B5EF4-FFF2-40B4-BE49-F238E27FC236}">
                <a16:creationId xmlns:a16="http://schemas.microsoft.com/office/drawing/2014/main" id="{B74590E1-C69A-1619-89CC-A0D705E28385}"/>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636BD00C-3B09-3A24-C871-3E4212BCB74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cs typeface="Arial" panose="020B0604020202020204" pitchFamily="34" charset="0"/>
              </a:rPr>
              <a:t>An extension on previous slit-scan systems that is present in timelines is that the slit column can be interactively adjusted.</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The red line seen in the video window indicates the current column, by clicking in the video window this column is changed, and the entire visualization is updated to show this.</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By dragging over the frame, can find areas of activity</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Or place over an area of interest (ex doorway)</a:t>
            </a:r>
            <a:endParaRPr lang="en-US"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a:extLst>
              <a:ext uri="{FF2B5EF4-FFF2-40B4-BE49-F238E27FC236}">
                <a16:creationId xmlns:a16="http://schemas.microsoft.com/office/drawing/2014/main" id="{B159AC11-AC43-99DB-447A-CF0A9C957629}"/>
              </a:ext>
            </a:extLst>
          </p:cNvPr>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31" tIns="46516" rIns="93031" bIns="46516" anchor="b"/>
          <a:lstStyle>
            <a:lvl1pPr defTabSz="930275" eaLnBrk="0" hangingPunct="0">
              <a:defRPr sz="1600">
                <a:solidFill>
                  <a:schemeClr val="tx1"/>
                </a:solidFill>
                <a:latin typeface="Arial" panose="020B0604020202020204" pitchFamily="34" charset="0"/>
                <a:cs typeface="Arial" panose="020B0604020202020204" pitchFamily="34" charset="0"/>
              </a:defRPr>
            </a:lvl1pPr>
            <a:lvl2pPr marL="742950" indent="-285750" defTabSz="930275" eaLnBrk="0" hangingPunct="0">
              <a:defRPr sz="1600">
                <a:solidFill>
                  <a:schemeClr val="tx1"/>
                </a:solidFill>
                <a:latin typeface="Arial" panose="020B0604020202020204" pitchFamily="34" charset="0"/>
                <a:cs typeface="Arial" panose="020B0604020202020204" pitchFamily="34" charset="0"/>
              </a:defRPr>
            </a:lvl2pPr>
            <a:lvl3pPr marL="1143000" indent="-228600" defTabSz="930275" eaLnBrk="0" hangingPunct="0">
              <a:defRPr sz="1600">
                <a:solidFill>
                  <a:schemeClr val="tx1"/>
                </a:solidFill>
                <a:latin typeface="Arial" panose="020B0604020202020204" pitchFamily="34" charset="0"/>
                <a:cs typeface="Arial" panose="020B0604020202020204" pitchFamily="34" charset="0"/>
              </a:defRPr>
            </a:lvl3pPr>
            <a:lvl4pPr marL="1600200" indent="-228600" defTabSz="930275" eaLnBrk="0" hangingPunct="0">
              <a:defRPr sz="1600">
                <a:solidFill>
                  <a:schemeClr val="tx1"/>
                </a:solidFill>
                <a:latin typeface="Arial" panose="020B0604020202020204" pitchFamily="34" charset="0"/>
                <a:cs typeface="Arial" panose="020B0604020202020204" pitchFamily="34" charset="0"/>
              </a:defRPr>
            </a:lvl4pPr>
            <a:lvl5pPr marL="2057400" indent="-228600" defTabSz="930275" eaLnBrk="0" hangingPunct="0">
              <a:defRPr sz="1600">
                <a:solidFill>
                  <a:schemeClr val="tx1"/>
                </a:solidFill>
                <a:latin typeface="Arial" panose="020B0604020202020204" pitchFamily="34" charset="0"/>
                <a:cs typeface="Arial" panose="020B0604020202020204" pitchFamily="34" charset="0"/>
              </a:defRPr>
            </a:lvl5pPr>
            <a:lvl6pPr marL="25146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r" eaLnBrk="1" hangingPunct="1"/>
            <a:fld id="{766F147F-D17E-4EB9-9BC8-E0FBE96E0EF9}" type="slidenum">
              <a:rPr lang="en-US" altLang="LID4096" sz="1200"/>
              <a:pPr algn="r" eaLnBrk="1" hangingPunct="1"/>
              <a:t>14</a:t>
            </a:fld>
            <a:endParaRPr lang="en-US" altLang="LID4096" sz="1200"/>
          </a:p>
        </p:txBody>
      </p:sp>
      <p:sp>
        <p:nvSpPr>
          <p:cNvPr id="36867" name="Rectangle 2">
            <a:extLst>
              <a:ext uri="{FF2B5EF4-FFF2-40B4-BE49-F238E27FC236}">
                <a16:creationId xmlns:a16="http://schemas.microsoft.com/office/drawing/2014/main" id="{0B46414D-E213-FCF4-C39F-E6DF48CE8154}"/>
              </a:ext>
            </a:extLst>
          </p:cNvPr>
          <p:cNvSpPr>
            <a:spLocks noGrp="1" noRot="1" noChangeAspect="1" noChangeArrowheads="1" noTextEdit="1"/>
          </p:cNvSpPr>
          <p:nvPr>
            <p:ph type="sldImg"/>
          </p:nvPr>
        </p:nvSpPr>
        <p:spPr>
          <a:ln/>
        </p:spPr>
      </p:sp>
      <p:sp>
        <p:nvSpPr>
          <p:cNvPr id="36868" name="Rectangle 3">
            <a:extLst>
              <a:ext uri="{FF2B5EF4-FFF2-40B4-BE49-F238E27FC236}">
                <a16:creationId xmlns:a16="http://schemas.microsoft.com/office/drawing/2014/main" id="{3CD9F8FF-C6A8-3595-2258-034CA6C2D48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cs typeface="Arial" panose="020B0604020202020204" pitchFamily="34" charset="0"/>
              </a:rPr>
              <a:t>Another addition to timelines is that the visualization lines can be used to rapidly playback the video history.</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By scrubbing over a visualization line, the underlying video frames are played back in the video window.</a:t>
            </a:r>
          </a:p>
          <a:p>
            <a:pPr eaLnBrk="1" hangingPunct="1"/>
            <a:endParaRPr lang="en-CA" altLang="LID4096">
              <a:latin typeface="Arial" panose="020B0604020202020204" pitchFamily="34" charset="0"/>
              <a:cs typeface="Arial" panose="020B0604020202020204" pitchFamily="34" charset="0"/>
            </a:endParaRPr>
          </a:p>
          <a:p>
            <a:pPr eaLnBrk="1" hangingPunct="1"/>
            <a:r>
              <a:rPr lang="en-CA" altLang="LID4096">
                <a:latin typeface="Arial" panose="020B0604020202020204" pitchFamily="34" charset="0"/>
                <a:cs typeface="Arial" panose="020B0604020202020204" pitchFamily="34" charset="0"/>
              </a:rPr>
              <a:t>Moments of activity can be spotted easily with the visualization, scrubbing allows to see what happened that caused disturbances in the visualization</a:t>
            </a:r>
            <a:endParaRPr lang="en-US"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03560258-F1DA-3FCA-8C6F-588B8E9E1A6A}"/>
              </a:ext>
            </a:extLst>
          </p:cNvPr>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31" tIns="46516" rIns="93031" bIns="46516" anchor="b"/>
          <a:lstStyle>
            <a:lvl1pPr defTabSz="930275" eaLnBrk="0" hangingPunct="0">
              <a:defRPr sz="1600">
                <a:solidFill>
                  <a:schemeClr val="tx1"/>
                </a:solidFill>
                <a:latin typeface="Arial" panose="020B0604020202020204" pitchFamily="34" charset="0"/>
                <a:cs typeface="Arial" panose="020B0604020202020204" pitchFamily="34" charset="0"/>
              </a:defRPr>
            </a:lvl1pPr>
            <a:lvl2pPr marL="742950" indent="-285750" defTabSz="930275" eaLnBrk="0" hangingPunct="0">
              <a:defRPr sz="1600">
                <a:solidFill>
                  <a:schemeClr val="tx1"/>
                </a:solidFill>
                <a:latin typeface="Arial" panose="020B0604020202020204" pitchFamily="34" charset="0"/>
                <a:cs typeface="Arial" panose="020B0604020202020204" pitchFamily="34" charset="0"/>
              </a:defRPr>
            </a:lvl2pPr>
            <a:lvl3pPr marL="1143000" indent="-228600" defTabSz="930275" eaLnBrk="0" hangingPunct="0">
              <a:defRPr sz="1600">
                <a:solidFill>
                  <a:schemeClr val="tx1"/>
                </a:solidFill>
                <a:latin typeface="Arial" panose="020B0604020202020204" pitchFamily="34" charset="0"/>
                <a:cs typeface="Arial" panose="020B0604020202020204" pitchFamily="34" charset="0"/>
              </a:defRPr>
            </a:lvl3pPr>
            <a:lvl4pPr marL="1600200" indent="-228600" defTabSz="930275" eaLnBrk="0" hangingPunct="0">
              <a:defRPr sz="1600">
                <a:solidFill>
                  <a:schemeClr val="tx1"/>
                </a:solidFill>
                <a:latin typeface="Arial" panose="020B0604020202020204" pitchFamily="34" charset="0"/>
                <a:cs typeface="Arial" panose="020B0604020202020204" pitchFamily="34" charset="0"/>
              </a:defRPr>
            </a:lvl4pPr>
            <a:lvl5pPr marL="2057400" indent="-228600" defTabSz="930275" eaLnBrk="0" hangingPunct="0">
              <a:defRPr sz="1600">
                <a:solidFill>
                  <a:schemeClr val="tx1"/>
                </a:solidFill>
                <a:latin typeface="Arial" panose="020B0604020202020204" pitchFamily="34" charset="0"/>
                <a:cs typeface="Arial" panose="020B0604020202020204" pitchFamily="34" charset="0"/>
              </a:defRPr>
            </a:lvl5pPr>
            <a:lvl6pPr marL="25146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r" eaLnBrk="1" hangingPunct="1"/>
            <a:fld id="{472F55B7-8254-4A66-934D-7AB6F38C4C46}" type="slidenum">
              <a:rPr lang="en-US" altLang="LID4096" sz="1200"/>
              <a:pPr algn="r" eaLnBrk="1" hangingPunct="1"/>
              <a:t>15</a:t>
            </a:fld>
            <a:endParaRPr lang="en-US" altLang="LID4096" sz="1200"/>
          </a:p>
        </p:txBody>
      </p:sp>
      <p:sp>
        <p:nvSpPr>
          <p:cNvPr id="37891" name="Rectangle 2">
            <a:extLst>
              <a:ext uri="{FF2B5EF4-FFF2-40B4-BE49-F238E27FC236}">
                <a16:creationId xmlns:a16="http://schemas.microsoft.com/office/drawing/2014/main" id="{152F5F84-7793-D37F-0F27-14BA84FFDDA0}"/>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9B18097D-FB5F-C23A-B60A-EE14B9A0B0C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cs typeface="Arial" panose="020B0604020202020204" pitchFamily="34" charset="0"/>
              </a:rPr>
              <a:t>Demonstrate…</a:t>
            </a:r>
            <a:endParaRPr lang="en-US"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80484084-ED8C-DAD8-CDF1-5297BB581842}"/>
              </a:ext>
            </a:extLst>
          </p:cNvPr>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31" tIns="46516" rIns="93031" bIns="46516" anchor="b"/>
          <a:lstStyle>
            <a:lvl1pPr defTabSz="930275" eaLnBrk="0" hangingPunct="0">
              <a:defRPr sz="1600">
                <a:solidFill>
                  <a:schemeClr val="tx1"/>
                </a:solidFill>
                <a:latin typeface="Arial" panose="020B0604020202020204" pitchFamily="34" charset="0"/>
                <a:cs typeface="Arial" panose="020B0604020202020204" pitchFamily="34" charset="0"/>
              </a:defRPr>
            </a:lvl1pPr>
            <a:lvl2pPr marL="742950" indent="-285750" defTabSz="930275" eaLnBrk="0" hangingPunct="0">
              <a:defRPr sz="1600">
                <a:solidFill>
                  <a:schemeClr val="tx1"/>
                </a:solidFill>
                <a:latin typeface="Arial" panose="020B0604020202020204" pitchFamily="34" charset="0"/>
                <a:cs typeface="Arial" panose="020B0604020202020204" pitchFamily="34" charset="0"/>
              </a:defRPr>
            </a:lvl2pPr>
            <a:lvl3pPr marL="1143000" indent="-228600" defTabSz="930275" eaLnBrk="0" hangingPunct="0">
              <a:defRPr sz="1600">
                <a:solidFill>
                  <a:schemeClr val="tx1"/>
                </a:solidFill>
                <a:latin typeface="Arial" panose="020B0604020202020204" pitchFamily="34" charset="0"/>
                <a:cs typeface="Arial" panose="020B0604020202020204" pitchFamily="34" charset="0"/>
              </a:defRPr>
            </a:lvl3pPr>
            <a:lvl4pPr marL="1600200" indent="-228600" defTabSz="930275" eaLnBrk="0" hangingPunct="0">
              <a:defRPr sz="1600">
                <a:solidFill>
                  <a:schemeClr val="tx1"/>
                </a:solidFill>
                <a:latin typeface="Arial" panose="020B0604020202020204" pitchFamily="34" charset="0"/>
                <a:cs typeface="Arial" panose="020B0604020202020204" pitchFamily="34" charset="0"/>
              </a:defRPr>
            </a:lvl4pPr>
            <a:lvl5pPr marL="2057400" indent="-228600" defTabSz="930275" eaLnBrk="0" hangingPunct="0">
              <a:defRPr sz="1600">
                <a:solidFill>
                  <a:schemeClr val="tx1"/>
                </a:solidFill>
                <a:latin typeface="Arial" panose="020B0604020202020204" pitchFamily="34" charset="0"/>
                <a:cs typeface="Arial" panose="020B0604020202020204" pitchFamily="34" charset="0"/>
              </a:defRPr>
            </a:lvl5pPr>
            <a:lvl6pPr marL="25146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r" eaLnBrk="1" hangingPunct="1"/>
            <a:fld id="{3AD873D3-819D-4145-8287-8FE50585D3D9}" type="slidenum">
              <a:rPr lang="en-US" altLang="LID4096" sz="1200"/>
              <a:pPr algn="r" eaLnBrk="1" hangingPunct="1"/>
              <a:t>16</a:t>
            </a:fld>
            <a:endParaRPr lang="en-US" altLang="LID4096" sz="1200"/>
          </a:p>
        </p:txBody>
      </p:sp>
      <p:sp>
        <p:nvSpPr>
          <p:cNvPr id="38915" name="Rectangle 2">
            <a:extLst>
              <a:ext uri="{FF2B5EF4-FFF2-40B4-BE49-F238E27FC236}">
                <a16:creationId xmlns:a16="http://schemas.microsoft.com/office/drawing/2014/main" id="{F1558AFB-B8B4-6CD9-EF82-9D22F4D0D707}"/>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02C7027E-67E3-BFDC-850E-5D4235B9010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90000"/>
              </a:lnSpc>
            </a:pPr>
            <a:r>
              <a:rPr lang="en-CA" altLang="LID4096" sz="1000">
                <a:latin typeface="Arial" panose="020B0604020202020204" pitchFamily="34" charset="0"/>
                <a:cs typeface="Arial" panose="020B0604020202020204" pitchFamily="34" charset="0"/>
              </a:rPr>
              <a:t>Yet, there are positive aspects of the timeline system</a:t>
            </a:r>
          </a:p>
          <a:p>
            <a:pPr eaLnBrk="1" hangingPunct="1">
              <a:lnSpc>
                <a:spcPct val="90000"/>
              </a:lnSpc>
            </a:pPr>
            <a:endParaRPr lang="en-CA" altLang="LID4096" sz="1000">
              <a:latin typeface="Arial" panose="020B0604020202020204" pitchFamily="34" charset="0"/>
              <a:cs typeface="Arial" panose="020B0604020202020204" pitchFamily="34" charset="0"/>
            </a:endParaRPr>
          </a:p>
          <a:p>
            <a:pPr eaLnBrk="1" hangingPunct="1">
              <a:lnSpc>
                <a:spcPct val="90000"/>
              </a:lnSpc>
              <a:buFontTx/>
              <a:buChar char="•"/>
            </a:pPr>
            <a:r>
              <a:rPr lang="en-CA" altLang="LID4096" sz="1000">
                <a:latin typeface="Arial" panose="020B0604020202020204" pitchFamily="34" charset="0"/>
                <a:cs typeface="Arial" panose="020B0604020202020204" pitchFamily="34" charset="0"/>
              </a:rPr>
              <a:t>Have used it numerous times as a live installation for demonstration, and in self trials. All as video mirror, not broadcast.</a:t>
            </a:r>
          </a:p>
          <a:p>
            <a:pPr eaLnBrk="1" hangingPunct="1">
              <a:lnSpc>
                <a:spcPct val="90000"/>
              </a:lnSpc>
              <a:buFontTx/>
              <a:buChar char="•"/>
            </a:pPr>
            <a:endParaRPr lang="en-CA" altLang="LID4096" sz="1000">
              <a:latin typeface="Arial" panose="020B0604020202020204" pitchFamily="34" charset="0"/>
              <a:cs typeface="Arial" panose="020B0604020202020204" pitchFamily="34" charset="0"/>
            </a:endParaRPr>
          </a:p>
          <a:p>
            <a:pPr eaLnBrk="1" hangingPunct="1">
              <a:lnSpc>
                <a:spcPct val="90000"/>
              </a:lnSpc>
              <a:buFontTx/>
              <a:buChar char="•"/>
            </a:pPr>
            <a:r>
              <a:rPr lang="en-CA" altLang="LID4096" sz="1000">
                <a:latin typeface="Arial" panose="020B0604020202020204" pitchFamily="34" charset="0"/>
                <a:cs typeface="Arial" panose="020B0604020202020204" pitchFamily="34" charset="0"/>
              </a:rPr>
              <a:t>Readability – quickly understood how to read the system,- used the video data itself - see live how actions are reflected, - can explore what is seen</a:t>
            </a:r>
          </a:p>
          <a:p>
            <a:pPr eaLnBrk="1" hangingPunct="1">
              <a:lnSpc>
                <a:spcPct val="90000"/>
              </a:lnSpc>
              <a:buFontTx/>
              <a:buChar char="•"/>
            </a:pPr>
            <a:r>
              <a:rPr lang="en-CA" altLang="LID4096" sz="1000">
                <a:latin typeface="Arial" panose="020B0604020202020204" pitchFamily="34" charset="0"/>
                <a:cs typeface="Arial" panose="020B0604020202020204" pitchFamily="34" charset="0"/>
              </a:rPr>
              <a:t>Self-Reflection &amp; playfulness: playful attitude shown toward the system, people tried to “leave their mark”</a:t>
            </a:r>
          </a:p>
          <a:p>
            <a:pPr eaLnBrk="1" hangingPunct="1">
              <a:lnSpc>
                <a:spcPct val="90000"/>
              </a:lnSpc>
              <a:buFontTx/>
              <a:buChar char="•"/>
            </a:pPr>
            <a:r>
              <a:rPr lang="en-CA" altLang="LID4096" sz="1000">
                <a:latin typeface="Arial" panose="020B0604020202020204" pitchFamily="34" charset="0"/>
                <a:cs typeface="Arial" panose="020B0604020202020204" pitchFamily="34" charset="0"/>
              </a:rPr>
              <a:t>Voyeurism: also enjoyed voyeuristic properties, being able to find and replay the actions of others in the system</a:t>
            </a:r>
          </a:p>
          <a:p>
            <a:pPr eaLnBrk="1" hangingPunct="1">
              <a:lnSpc>
                <a:spcPct val="90000"/>
              </a:lnSpc>
              <a:buFontTx/>
              <a:buChar char="•"/>
            </a:pPr>
            <a:r>
              <a:rPr lang="en-CA" altLang="LID4096" sz="1000">
                <a:latin typeface="Arial" panose="020B0604020202020204" pitchFamily="34" charset="0"/>
                <a:cs typeface="Arial" panose="020B0604020202020204" pitchFamily="34" charset="0"/>
              </a:rPr>
              <a:t>Rhythm: commented on the aesthetic presentation of activity rhythms</a:t>
            </a:r>
          </a:p>
          <a:p>
            <a:pPr eaLnBrk="1" hangingPunct="1">
              <a:lnSpc>
                <a:spcPct val="90000"/>
              </a:lnSpc>
              <a:buFontTx/>
              <a:buChar char="•"/>
            </a:pPr>
            <a:endParaRPr lang="en-CA" altLang="LID4096" sz="1000">
              <a:latin typeface="Arial" panose="020B0604020202020204" pitchFamily="34" charset="0"/>
              <a:cs typeface="Arial" panose="020B0604020202020204" pitchFamily="34" charset="0"/>
            </a:endParaRPr>
          </a:p>
          <a:p>
            <a:pPr eaLnBrk="1" hangingPunct="1">
              <a:lnSpc>
                <a:spcPct val="90000"/>
              </a:lnSpc>
              <a:buFontTx/>
              <a:buChar char="•"/>
            </a:pPr>
            <a:r>
              <a:rPr lang="en-CA" altLang="LID4096" sz="1000">
                <a:latin typeface="Arial" panose="020B0604020202020204" pitchFamily="34" charset="0"/>
                <a:cs typeface="Arial" panose="020B0604020202020204" pitchFamily="34" charset="0"/>
              </a:rPr>
              <a:t>Also, is possible to some degree to control what is captured as a measure for privacy protection</a:t>
            </a:r>
          </a:p>
          <a:p>
            <a:pPr eaLnBrk="1" hangingPunct="1">
              <a:lnSpc>
                <a:spcPct val="90000"/>
              </a:lnSpc>
              <a:buFontTx/>
              <a:buChar char="•"/>
            </a:pPr>
            <a:r>
              <a:rPr lang="en-CA" altLang="LID4096" sz="1000">
                <a:latin typeface="Arial" panose="020B0604020202020204" pitchFamily="34" charset="0"/>
                <a:cs typeface="Arial" panose="020B0604020202020204" pitchFamily="34" charset="0"/>
              </a:rPr>
              <a:t>Point at desk?</a:t>
            </a:r>
          </a:p>
          <a:p>
            <a:pPr eaLnBrk="1" hangingPunct="1">
              <a:lnSpc>
                <a:spcPct val="90000"/>
              </a:lnSpc>
              <a:buFontTx/>
              <a:buChar char="•"/>
            </a:pPr>
            <a:r>
              <a:rPr lang="en-CA" altLang="LID4096" sz="1000">
                <a:latin typeface="Arial" panose="020B0604020202020204" pitchFamily="34" charset="0"/>
                <a:cs typeface="Arial" panose="020B0604020202020204" pitchFamily="34" charset="0"/>
              </a:rPr>
              <a:t>Outside office door?</a:t>
            </a:r>
          </a:p>
          <a:p>
            <a:pPr eaLnBrk="1" hangingPunct="1">
              <a:lnSpc>
                <a:spcPct val="90000"/>
              </a:lnSpc>
              <a:buFontTx/>
              <a:buChar char="•"/>
            </a:pPr>
            <a:endParaRPr lang="en-CA" altLang="LID4096" sz="1000">
              <a:latin typeface="Arial" panose="020B0604020202020204" pitchFamily="34" charset="0"/>
              <a:cs typeface="Arial" panose="020B0604020202020204" pitchFamily="34" charset="0"/>
            </a:endParaRPr>
          </a:p>
          <a:p>
            <a:pPr eaLnBrk="1" hangingPunct="1">
              <a:lnSpc>
                <a:spcPct val="90000"/>
              </a:lnSpc>
              <a:buFontTx/>
              <a:buChar char="•"/>
            </a:pPr>
            <a:r>
              <a:rPr lang="en-CA" altLang="LID4096" sz="1000">
                <a:latin typeface="Arial" panose="020B0604020202020204" pitchFamily="34" charset="0"/>
                <a:cs typeface="Arial" panose="020B0604020202020204" pitchFamily="34" charset="0"/>
              </a:rPr>
              <a:t>Potential practical applications were suggested: </a:t>
            </a:r>
          </a:p>
          <a:p>
            <a:pPr eaLnBrk="1" hangingPunct="1">
              <a:lnSpc>
                <a:spcPct val="90000"/>
              </a:lnSpc>
            </a:pPr>
            <a:r>
              <a:rPr lang="en-CA" altLang="LID4096" sz="1000">
                <a:latin typeface="Arial" panose="020B0604020202020204" pitchFamily="34" charset="0"/>
                <a:cs typeface="Arial" panose="020B0604020202020204" pitchFamily="34" charset="0"/>
              </a:rPr>
              <a:t>Surveillance</a:t>
            </a:r>
          </a:p>
          <a:p>
            <a:pPr eaLnBrk="1" hangingPunct="1">
              <a:lnSpc>
                <a:spcPct val="90000"/>
              </a:lnSpc>
            </a:pPr>
            <a:r>
              <a:rPr lang="en-CA" altLang="LID4096" sz="1000">
                <a:latin typeface="Arial" panose="020B0604020202020204" pitchFamily="34" charset="0"/>
                <a:cs typeface="Arial" panose="020B0604020202020204" pitchFamily="34" charset="0"/>
              </a:rPr>
              <a:t>Analysis Tool</a:t>
            </a:r>
          </a:p>
          <a:p>
            <a:pPr eaLnBrk="1" hangingPunct="1">
              <a:lnSpc>
                <a:spcPct val="90000"/>
              </a:lnSpc>
            </a:pPr>
            <a:r>
              <a:rPr lang="en-CA" altLang="LID4096" sz="1000">
                <a:latin typeface="Arial" panose="020B0604020202020204" pitchFamily="34" charset="0"/>
                <a:cs typeface="Arial" panose="020B0604020202020204" pitchFamily="34" charset="0"/>
              </a:rPr>
              <a:t>Video Editing</a:t>
            </a:r>
          </a:p>
          <a:p>
            <a:pPr eaLnBrk="1" hangingPunct="1">
              <a:lnSpc>
                <a:spcPct val="90000"/>
              </a:lnSpc>
            </a:pPr>
            <a:r>
              <a:rPr lang="en-CA" altLang="LID4096" sz="1000">
                <a:latin typeface="Arial" panose="020B0604020202020204" pitchFamily="34" charset="0"/>
                <a:cs typeface="Arial" panose="020B0604020202020204" pitchFamily="34" charset="0"/>
              </a:rPr>
              <a:t>Low-bandwidth ambient distributed awareness</a:t>
            </a:r>
            <a:endParaRPr lang="en-US" altLang="LID4096" sz="1000">
              <a:latin typeface="Arial" panose="020B0604020202020204" pitchFamily="34" charset="0"/>
              <a:cs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23BA8724-55FB-1450-B89B-EB223BF298F0}"/>
              </a:ext>
            </a:extLst>
          </p:cNvPr>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31" tIns="46516" rIns="93031" bIns="46516" anchor="b"/>
          <a:lstStyle>
            <a:lvl1pPr defTabSz="930275" eaLnBrk="0" hangingPunct="0">
              <a:defRPr sz="1600">
                <a:solidFill>
                  <a:schemeClr val="tx1"/>
                </a:solidFill>
                <a:latin typeface="Arial" panose="020B0604020202020204" pitchFamily="34" charset="0"/>
                <a:cs typeface="Arial" panose="020B0604020202020204" pitchFamily="34" charset="0"/>
              </a:defRPr>
            </a:lvl1pPr>
            <a:lvl2pPr marL="742950" indent="-285750" defTabSz="930275" eaLnBrk="0" hangingPunct="0">
              <a:defRPr sz="1600">
                <a:solidFill>
                  <a:schemeClr val="tx1"/>
                </a:solidFill>
                <a:latin typeface="Arial" panose="020B0604020202020204" pitchFamily="34" charset="0"/>
                <a:cs typeface="Arial" panose="020B0604020202020204" pitchFamily="34" charset="0"/>
              </a:defRPr>
            </a:lvl2pPr>
            <a:lvl3pPr marL="1143000" indent="-228600" defTabSz="930275" eaLnBrk="0" hangingPunct="0">
              <a:defRPr sz="1600">
                <a:solidFill>
                  <a:schemeClr val="tx1"/>
                </a:solidFill>
                <a:latin typeface="Arial" panose="020B0604020202020204" pitchFamily="34" charset="0"/>
                <a:cs typeface="Arial" panose="020B0604020202020204" pitchFamily="34" charset="0"/>
              </a:defRPr>
            </a:lvl3pPr>
            <a:lvl4pPr marL="1600200" indent="-228600" defTabSz="930275" eaLnBrk="0" hangingPunct="0">
              <a:defRPr sz="1600">
                <a:solidFill>
                  <a:schemeClr val="tx1"/>
                </a:solidFill>
                <a:latin typeface="Arial" panose="020B0604020202020204" pitchFamily="34" charset="0"/>
                <a:cs typeface="Arial" panose="020B0604020202020204" pitchFamily="34" charset="0"/>
              </a:defRPr>
            </a:lvl4pPr>
            <a:lvl5pPr marL="2057400" indent="-228600" defTabSz="930275" eaLnBrk="0" hangingPunct="0">
              <a:defRPr sz="1600">
                <a:solidFill>
                  <a:schemeClr val="tx1"/>
                </a:solidFill>
                <a:latin typeface="Arial" panose="020B0604020202020204" pitchFamily="34" charset="0"/>
                <a:cs typeface="Arial" panose="020B0604020202020204" pitchFamily="34" charset="0"/>
              </a:defRPr>
            </a:lvl5pPr>
            <a:lvl6pPr marL="25146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r" eaLnBrk="1" hangingPunct="1"/>
            <a:fld id="{BD7A727C-F98C-477E-B761-C3EFACA599B5}" type="slidenum">
              <a:rPr lang="en-US" altLang="LID4096" sz="1200"/>
              <a:pPr algn="r" eaLnBrk="1" hangingPunct="1"/>
              <a:t>17</a:t>
            </a:fld>
            <a:endParaRPr lang="en-US" altLang="LID4096" sz="1200"/>
          </a:p>
        </p:txBody>
      </p:sp>
      <p:sp>
        <p:nvSpPr>
          <p:cNvPr id="39939" name="Rectangle 2">
            <a:extLst>
              <a:ext uri="{FF2B5EF4-FFF2-40B4-BE49-F238E27FC236}">
                <a16:creationId xmlns:a16="http://schemas.microsoft.com/office/drawing/2014/main" id="{78B30FEC-CF25-54C7-6369-029E56C3157E}"/>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01272543-44E3-FD32-2677-4AFE8DD4825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cs typeface="Arial" panose="020B0604020202020204" pitchFamily="34" charset="0"/>
              </a:rPr>
              <a:t>* We designed the Timeline system with the intention of using it to promote awareness. </a:t>
            </a:r>
          </a:p>
          <a:p>
            <a:pPr eaLnBrk="1" hangingPunct="1"/>
            <a:endParaRPr lang="en-CA" altLang="LID4096">
              <a:latin typeface="Arial" panose="020B0604020202020204" pitchFamily="34" charset="0"/>
              <a:cs typeface="Arial" panose="020B0604020202020204" pitchFamily="34" charset="0"/>
            </a:endParaRPr>
          </a:p>
          <a:p>
            <a:pPr eaLnBrk="1" hangingPunct="1">
              <a:buFontTx/>
              <a:buChar char="•"/>
            </a:pPr>
            <a:r>
              <a:rPr lang="en-CA" altLang="LID4096">
                <a:latin typeface="Arial" panose="020B0604020202020204" pitchFamily="34" charset="0"/>
                <a:cs typeface="Arial" panose="020B0604020202020204" pitchFamily="34" charset="0"/>
              </a:rPr>
              <a:t>However, we encountered a problem – the system works too well.</a:t>
            </a:r>
          </a:p>
          <a:p>
            <a:pPr eaLnBrk="1" hangingPunct="1">
              <a:buFontTx/>
              <a:buChar char="•"/>
            </a:pPr>
            <a:endParaRPr lang="en-CA" altLang="LID4096">
              <a:latin typeface="Arial" panose="020B0604020202020204" pitchFamily="34" charset="0"/>
              <a:cs typeface="Arial" panose="020B0604020202020204" pitchFamily="34" charset="0"/>
            </a:endParaRPr>
          </a:p>
          <a:p>
            <a:pPr eaLnBrk="1" hangingPunct="1">
              <a:buFontTx/>
              <a:buChar char="•"/>
            </a:pPr>
            <a:r>
              <a:rPr lang="en-CA" altLang="LID4096">
                <a:latin typeface="Arial" panose="020B0604020202020204" pitchFamily="34" charset="0"/>
                <a:cs typeface="Arial" panose="020B0604020202020204" pitchFamily="34" charset="0"/>
              </a:rPr>
              <a:t>Authors – one commuter works several days of the week at home, conceptually a good test</a:t>
            </a:r>
          </a:p>
          <a:p>
            <a:pPr eaLnBrk="1" hangingPunct="1">
              <a:buFontTx/>
              <a:buChar char="•"/>
            </a:pPr>
            <a:endParaRPr lang="en-CA" altLang="LID4096">
              <a:latin typeface="Arial" panose="020B0604020202020204" pitchFamily="34" charset="0"/>
              <a:cs typeface="Arial" panose="020B0604020202020204" pitchFamily="34" charset="0"/>
            </a:endParaRPr>
          </a:p>
          <a:p>
            <a:pPr eaLnBrk="1" hangingPunct="1">
              <a:buFontTx/>
              <a:buChar char="•"/>
            </a:pPr>
            <a:r>
              <a:rPr lang="en-CA" altLang="LID4096">
                <a:latin typeface="Arial" panose="020B0604020202020204" pitchFamily="34" charset="0"/>
                <a:cs typeface="Arial" panose="020B0604020202020204" pitchFamily="34" charset="0"/>
              </a:rPr>
              <a:t>Problems with using the system in this way</a:t>
            </a:r>
          </a:p>
          <a:p>
            <a:pPr eaLnBrk="1" hangingPunct="1">
              <a:buFontTx/>
              <a:buChar char="•"/>
            </a:pPr>
            <a:r>
              <a:rPr lang="en-CA" altLang="LID4096">
                <a:latin typeface="Arial" panose="020B0604020202020204" pitchFamily="34" charset="0"/>
                <a:cs typeface="Arial" panose="020B0604020202020204" pitchFamily="34" charset="0"/>
              </a:rPr>
              <a:t>Home office – other family members are around/object to being captured. Behaviours appropriate for home broadcast and discoverable</a:t>
            </a:r>
          </a:p>
          <a:p>
            <a:pPr eaLnBrk="1" hangingPunct="1">
              <a:buFontTx/>
              <a:buChar char="•"/>
            </a:pPr>
            <a:r>
              <a:rPr lang="en-CA" altLang="LID4096">
                <a:latin typeface="Arial" panose="020B0604020202020204" pitchFamily="34" charset="0"/>
                <a:cs typeface="Arial" panose="020B0604020202020204" pitchFamily="34" charset="0"/>
              </a:rPr>
              <a:t>Research lab – uneasy about recording and broadcast, risk of unintended capture</a:t>
            </a:r>
          </a:p>
          <a:p>
            <a:pPr eaLnBrk="1" hangingPunct="1">
              <a:buFontTx/>
              <a:buChar char="•"/>
            </a:pPr>
            <a:endParaRPr lang="en-CA" altLang="LID4096">
              <a:latin typeface="Arial" panose="020B0604020202020204" pitchFamily="34" charset="0"/>
              <a:cs typeface="Arial" panose="020B0604020202020204" pitchFamily="34" charset="0"/>
            </a:endParaRPr>
          </a:p>
          <a:p>
            <a:pPr eaLnBrk="1" hangingPunct="1">
              <a:buFontTx/>
              <a:buChar char="•"/>
            </a:pPr>
            <a:r>
              <a:rPr lang="en-CA" altLang="LID4096">
                <a:latin typeface="Arial" panose="020B0604020202020204" pitchFamily="34" charset="0"/>
                <a:cs typeface="Arial" panose="020B0604020202020204" pitchFamily="34" charset="0"/>
              </a:rPr>
              <a:t>Tradeoff between privacy and awareness has been the subject of prior research. The timeline system is so effective it becomes a surveillance system, although unintended.</a:t>
            </a:r>
          </a:p>
          <a:p>
            <a:pPr eaLnBrk="1" hangingPunct="1">
              <a:buFontTx/>
              <a:buChar char="•"/>
            </a:pPr>
            <a:r>
              <a:rPr lang="en-CA" altLang="LID4096">
                <a:latin typeface="Arial" panose="020B0604020202020204" pitchFamily="34" charset="0"/>
                <a:cs typeface="Arial" panose="020B0604020202020204" pitchFamily="34" charset="0"/>
              </a:rPr>
              <a:t>Question arises as to weather we should be presenting and researching such a system at all</a:t>
            </a:r>
            <a:endParaRPr lang="en-US"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9429C874-13A1-94DB-8B89-3945B431B955}"/>
              </a:ext>
            </a:extLst>
          </p:cNvPr>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31" tIns="46516" rIns="93031" bIns="46516" anchor="b"/>
          <a:lstStyle>
            <a:lvl1pPr defTabSz="930275" eaLnBrk="0" hangingPunct="0">
              <a:defRPr sz="1600">
                <a:solidFill>
                  <a:schemeClr val="tx1"/>
                </a:solidFill>
                <a:latin typeface="Arial" panose="020B0604020202020204" pitchFamily="34" charset="0"/>
                <a:cs typeface="Arial" panose="020B0604020202020204" pitchFamily="34" charset="0"/>
              </a:defRPr>
            </a:lvl1pPr>
            <a:lvl2pPr marL="742950" indent="-285750" defTabSz="930275" eaLnBrk="0" hangingPunct="0">
              <a:defRPr sz="1600">
                <a:solidFill>
                  <a:schemeClr val="tx1"/>
                </a:solidFill>
                <a:latin typeface="Arial" panose="020B0604020202020204" pitchFamily="34" charset="0"/>
                <a:cs typeface="Arial" panose="020B0604020202020204" pitchFamily="34" charset="0"/>
              </a:defRPr>
            </a:lvl2pPr>
            <a:lvl3pPr marL="1143000" indent="-228600" defTabSz="930275" eaLnBrk="0" hangingPunct="0">
              <a:defRPr sz="1600">
                <a:solidFill>
                  <a:schemeClr val="tx1"/>
                </a:solidFill>
                <a:latin typeface="Arial" panose="020B0604020202020204" pitchFamily="34" charset="0"/>
                <a:cs typeface="Arial" panose="020B0604020202020204" pitchFamily="34" charset="0"/>
              </a:defRPr>
            </a:lvl3pPr>
            <a:lvl4pPr marL="1600200" indent="-228600" defTabSz="930275" eaLnBrk="0" hangingPunct="0">
              <a:defRPr sz="1600">
                <a:solidFill>
                  <a:schemeClr val="tx1"/>
                </a:solidFill>
                <a:latin typeface="Arial" panose="020B0604020202020204" pitchFamily="34" charset="0"/>
                <a:cs typeface="Arial" panose="020B0604020202020204" pitchFamily="34" charset="0"/>
              </a:defRPr>
            </a:lvl4pPr>
            <a:lvl5pPr marL="2057400" indent="-228600" defTabSz="930275" eaLnBrk="0" hangingPunct="0">
              <a:defRPr sz="1600">
                <a:solidFill>
                  <a:schemeClr val="tx1"/>
                </a:solidFill>
                <a:latin typeface="Arial" panose="020B0604020202020204" pitchFamily="34" charset="0"/>
                <a:cs typeface="Arial" panose="020B0604020202020204" pitchFamily="34" charset="0"/>
              </a:defRPr>
            </a:lvl5pPr>
            <a:lvl6pPr marL="25146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r" eaLnBrk="1" hangingPunct="1"/>
            <a:fld id="{06672010-1B65-4BCB-8456-73D583B983A5}" type="slidenum">
              <a:rPr lang="en-US" altLang="LID4096" sz="1200"/>
              <a:pPr algn="r" eaLnBrk="1" hangingPunct="1"/>
              <a:t>18</a:t>
            </a:fld>
            <a:endParaRPr lang="en-US" altLang="LID4096" sz="1200"/>
          </a:p>
        </p:txBody>
      </p:sp>
      <p:sp>
        <p:nvSpPr>
          <p:cNvPr id="40963" name="Rectangle 2">
            <a:extLst>
              <a:ext uri="{FF2B5EF4-FFF2-40B4-BE49-F238E27FC236}">
                <a16:creationId xmlns:a16="http://schemas.microsoft.com/office/drawing/2014/main" id="{56745788-1E7B-F192-9828-6AF5954C9E6E}"/>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36C752C4-CFDE-287A-559E-EBA99BAECEA1}"/>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cs typeface="Arial" panose="020B0604020202020204" pitchFamily="34" charset="0"/>
              </a:rPr>
              <a:t>* We designed the Timeline system with the intention of using it to promote awareness. </a:t>
            </a:r>
          </a:p>
          <a:p>
            <a:pPr eaLnBrk="1" hangingPunct="1"/>
            <a:endParaRPr lang="en-CA" altLang="LID4096">
              <a:latin typeface="Arial" panose="020B0604020202020204" pitchFamily="34" charset="0"/>
              <a:cs typeface="Arial" panose="020B0604020202020204" pitchFamily="34" charset="0"/>
            </a:endParaRPr>
          </a:p>
          <a:p>
            <a:pPr eaLnBrk="1" hangingPunct="1">
              <a:buFontTx/>
              <a:buChar char="•"/>
            </a:pPr>
            <a:r>
              <a:rPr lang="en-CA" altLang="LID4096">
                <a:latin typeface="Arial" panose="020B0604020202020204" pitchFamily="34" charset="0"/>
                <a:cs typeface="Arial" panose="020B0604020202020204" pitchFamily="34" charset="0"/>
              </a:rPr>
              <a:t>However, we encountered a problem – the system works too well.</a:t>
            </a:r>
          </a:p>
          <a:p>
            <a:pPr eaLnBrk="1" hangingPunct="1">
              <a:buFontTx/>
              <a:buChar char="•"/>
            </a:pPr>
            <a:endParaRPr lang="en-CA" altLang="LID4096">
              <a:latin typeface="Arial" panose="020B0604020202020204" pitchFamily="34" charset="0"/>
              <a:cs typeface="Arial" panose="020B0604020202020204" pitchFamily="34" charset="0"/>
            </a:endParaRPr>
          </a:p>
          <a:p>
            <a:pPr eaLnBrk="1" hangingPunct="1">
              <a:buFontTx/>
              <a:buChar char="•"/>
            </a:pPr>
            <a:r>
              <a:rPr lang="en-CA" altLang="LID4096">
                <a:latin typeface="Arial" panose="020B0604020202020204" pitchFamily="34" charset="0"/>
                <a:cs typeface="Arial" panose="020B0604020202020204" pitchFamily="34" charset="0"/>
              </a:rPr>
              <a:t>Authors – one commuter works several days of the week at home, conceptually a good test</a:t>
            </a:r>
          </a:p>
          <a:p>
            <a:pPr eaLnBrk="1" hangingPunct="1">
              <a:buFontTx/>
              <a:buChar char="•"/>
            </a:pPr>
            <a:endParaRPr lang="en-CA" altLang="LID4096">
              <a:latin typeface="Arial" panose="020B0604020202020204" pitchFamily="34" charset="0"/>
              <a:cs typeface="Arial" panose="020B0604020202020204" pitchFamily="34" charset="0"/>
            </a:endParaRPr>
          </a:p>
          <a:p>
            <a:pPr eaLnBrk="1" hangingPunct="1">
              <a:buFontTx/>
              <a:buChar char="•"/>
            </a:pPr>
            <a:r>
              <a:rPr lang="en-CA" altLang="LID4096">
                <a:latin typeface="Arial" panose="020B0604020202020204" pitchFamily="34" charset="0"/>
                <a:cs typeface="Arial" panose="020B0604020202020204" pitchFamily="34" charset="0"/>
              </a:rPr>
              <a:t>Problems with using the system in this way</a:t>
            </a:r>
          </a:p>
          <a:p>
            <a:pPr eaLnBrk="1" hangingPunct="1">
              <a:buFontTx/>
              <a:buChar char="•"/>
            </a:pPr>
            <a:r>
              <a:rPr lang="en-CA" altLang="LID4096">
                <a:latin typeface="Arial" panose="020B0604020202020204" pitchFamily="34" charset="0"/>
                <a:cs typeface="Arial" panose="020B0604020202020204" pitchFamily="34" charset="0"/>
              </a:rPr>
              <a:t>Home office – other family members are around/object to being captured. Behaviours appropriate for home broadcast and discoverable</a:t>
            </a:r>
          </a:p>
          <a:p>
            <a:pPr eaLnBrk="1" hangingPunct="1">
              <a:buFontTx/>
              <a:buChar char="•"/>
            </a:pPr>
            <a:r>
              <a:rPr lang="en-CA" altLang="LID4096">
                <a:latin typeface="Arial" panose="020B0604020202020204" pitchFamily="34" charset="0"/>
                <a:cs typeface="Arial" panose="020B0604020202020204" pitchFamily="34" charset="0"/>
              </a:rPr>
              <a:t>Research lab – uneasy about recording and broadcast, risk of unintended capture</a:t>
            </a:r>
          </a:p>
          <a:p>
            <a:pPr eaLnBrk="1" hangingPunct="1">
              <a:buFontTx/>
              <a:buChar char="•"/>
            </a:pPr>
            <a:endParaRPr lang="en-CA" altLang="LID4096">
              <a:latin typeface="Arial" panose="020B0604020202020204" pitchFamily="34" charset="0"/>
              <a:cs typeface="Arial" panose="020B0604020202020204" pitchFamily="34" charset="0"/>
            </a:endParaRPr>
          </a:p>
          <a:p>
            <a:pPr eaLnBrk="1" hangingPunct="1">
              <a:buFontTx/>
              <a:buChar char="•"/>
            </a:pPr>
            <a:r>
              <a:rPr lang="en-CA" altLang="LID4096">
                <a:latin typeface="Arial" panose="020B0604020202020204" pitchFamily="34" charset="0"/>
                <a:cs typeface="Arial" panose="020B0604020202020204" pitchFamily="34" charset="0"/>
              </a:rPr>
              <a:t>Tradeoff between privacy and awareness has been the subject of prior research. The timeline system is so effective it becomes a surveillance system, although unintended.</a:t>
            </a:r>
          </a:p>
          <a:p>
            <a:pPr eaLnBrk="1" hangingPunct="1">
              <a:buFontTx/>
              <a:buChar char="•"/>
            </a:pPr>
            <a:r>
              <a:rPr lang="en-CA" altLang="LID4096">
                <a:latin typeface="Arial" panose="020B0604020202020204" pitchFamily="34" charset="0"/>
                <a:cs typeface="Arial" panose="020B0604020202020204" pitchFamily="34" charset="0"/>
              </a:rPr>
              <a:t>Question arises as to weather we should be presenting and researching such a system at all</a:t>
            </a:r>
            <a:endParaRPr lang="en-US"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B5CF2A78-EFF8-CCB9-EDA3-45EC9B024EF2}"/>
              </a:ext>
            </a:extLst>
          </p:cNvPr>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31" tIns="46516" rIns="93031" bIns="46516" anchor="b"/>
          <a:lstStyle>
            <a:lvl1pPr defTabSz="930275" eaLnBrk="0" hangingPunct="0">
              <a:defRPr sz="1600">
                <a:solidFill>
                  <a:schemeClr val="tx1"/>
                </a:solidFill>
                <a:latin typeface="Arial" panose="020B0604020202020204" pitchFamily="34" charset="0"/>
                <a:cs typeface="Arial" panose="020B0604020202020204" pitchFamily="34" charset="0"/>
              </a:defRPr>
            </a:lvl1pPr>
            <a:lvl2pPr marL="742950" indent="-285750" defTabSz="930275" eaLnBrk="0" hangingPunct="0">
              <a:defRPr sz="1600">
                <a:solidFill>
                  <a:schemeClr val="tx1"/>
                </a:solidFill>
                <a:latin typeface="Arial" panose="020B0604020202020204" pitchFamily="34" charset="0"/>
                <a:cs typeface="Arial" panose="020B0604020202020204" pitchFamily="34" charset="0"/>
              </a:defRPr>
            </a:lvl2pPr>
            <a:lvl3pPr marL="1143000" indent="-228600" defTabSz="930275" eaLnBrk="0" hangingPunct="0">
              <a:defRPr sz="1600">
                <a:solidFill>
                  <a:schemeClr val="tx1"/>
                </a:solidFill>
                <a:latin typeface="Arial" panose="020B0604020202020204" pitchFamily="34" charset="0"/>
                <a:cs typeface="Arial" panose="020B0604020202020204" pitchFamily="34" charset="0"/>
              </a:defRPr>
            </a:lvl3pPr>
            <a:lvl4pPr marL="1600200" indent="-228600" defTabSz="930275" eaLnBrk="0" hangingPunct="0">
              <a:defRPr sz="1600">
                <a:solidFill>
                  <a:schemeClr val="tx1"/>
                </a:solidFill>
                <a:latin typeface="Arial" panose="020B0604020202020204" pitchFamily="34" charset="0"/>
                <a:cs typeface="Arial" panose="020B0604020202020204" pitchFamily="34" charset="0"/>
              </a:defRPr>
            </a:lvl4pPr>
            <a:lvl5pPr marL="2057400" indent="-228600" defTabSz="930275" eaLnBrk="0" hangingPunct="0">
              <a:defRPr sz="1600">
                <a:solidFill>
                  <a:schemeClr val="tx1"/>
                </a:solidFill>
                <a:latin typeface="Arial" panose="020B0604020202020204" pitchFamily="34" charset="0"/>
                <a:cs typeface="Arial" panose="020B0604020202020204" pitchFamily="34" charset="0"/>
              </a:defRPr>
            </a:lvl5pPr>
            <a:lvl6pPr marL="25146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r" eaLnBrk="1" hangingPunct="1"/>
            <a:fld id="{41E27C2D-F1C8-4CB0-9E1A-831488A83803}" type="slidenum">
              <a:rPr lang="en-US" altLang="LID4096" sz="1200"/>
              <a:pPr algn="r" eaLnBrk="1" hangingPunct="1"/>
              <a:t>19</a:t>
            </a:fld>
            <a:endParaRPr lang="en-US" altLang="LID4096" sz="1200"/>
          </a:p>
        </p:txBody>
      </p:sp>
      <p:sp>
        <p:nvSpPr>
          <p:cNvPr id="41987" name="Rectangle 2">
            <a:extLst>
              <a:ext uri="{FF2B5EF4-FFF2-40B4-BE49-F238E27FC236}">
                <a16:creationId xmlns:a16="http://schemas.microsoft.com/office/drawing/2014/main" id="{5DDABC6B-9652-867B-D2A3-5E3353235CFC}"/>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0C3B3BA0-9CE8-56E9-9851-30D57AC5A458}"/>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en-CA" altLang="LID4096">
                <a:latin typeface="Arial" panose="020B0604020202020204" pitchFamily="34" charset="0"/>
                <a:cs typeface="Arial" panose="020B0604020202020204" pitchFamily="34" charset="0"/>
              </a:rPr>
              <a:t>However, we wish to use the timeline system as an extreme example to open the debate on video trace systems </a:t>
            </a:r>
          </a:p>
          <a:p>
            <a:pPr eaLnBrk="1" hangingPunct="1">
              <a:buFontTx/>
              <a:buChar char="•"/>
            </a:pPr>
            <a:endParaRPr lang="en-CA" altLang="LID4096">
              <a:latin typeface="Arial" panose="020B0604020202020204" pitchFamily="34" charset="0"/>
              <a:cs typeface="Arial" panose="020B0604020202020204" pitchFamily="34" charset="0"/>
            </a:endParaRPr>
          </a:p>
          <a:p>
            <a:pPr eaLnBrk="1" hangingPunct="1">
              <a:buFontTx/>
              <a:buChar char="•"/>
            </a:pPr>
            <a:r>
              <a:rPr lang="en-CA" altLang="LID4096">
                <a:latin typeface="Arial" panose="020B0604020202020204" pitchFamily="34" charset="0"/>
                <a:cs typeface="Arial" panose="020B0604020202020204" pitchFamily="34" charset="0"/>
              </a:rPr>
              <a:t>This is important because:</a:t>
            </a:r>
          </a:p>
          <a:p>
            <a:pPr eaLnBrk="1" hangingPunct="1">
              <a:buFontTx/>
              <a:buChar char="•"/>
            </a:pPr>
            <a:endParaRPr lang="en-CA" altLang="LID4096">
              <a:latin typeface="Arial" panose="020B0604020202020204" pitchFamily="34" charset="0"/>
              <a:cs typeface="Arial" panose="020B0604020202020204" pitchFamily="34" charset="0"/>
            </a:endParaRPr>
          </a:p>
          <a:p>
            <a:pPr eaLnBrk="1" hangingPunct="1">
              <a:buFontTx/>
              <a:buChar char="•"/>
            </a:pPr>
            <a:r>
              <a:rPr lang="en-CA" altLang="LID4096">
                <a:latin typeface="Arial" panose="020B0604020202020204" pitchFamily="34" charset="0"/>
                <a:cs typeface="Arial" panose="020B0604020202020204" pitchFamily="34" charset="0"/>
              </a:rPr>
              <a:t>Video is ubiquitous – video conferencing applications are appearing, video included in IM systems, surveillance cameras are everywhere, even home monitoring systems/nanny-cams</a:t>
            </a:r>
          </a:p>
          <a:p>
            <a:pPr eaLnBrk="1" hangingPunct="1">
              <a:buFontTx/>
              <a:buChar char="•"/>
            </a:pPr>
            <a:r>
              <a:rPr lang="en-CA" altLang="LID4096">
                <a:latin typeface="Arial" panose="020B0604020202020204" pitchFamily="34" charset="0"/>
                <a:cs typeface="Arial" panose="020B0604020202020204" pitchFamily="34" charset="0"/>
              </a:rPr>
              <a:t>The capture of video and creation of video trace systems is easy – lab website documents an example video slice system which can be replicated in under ½ hour. Programmers could easily incorporate this kind of technology with video applications</a:t>
            </a:r>
          </a:p>
          <a:p>
            <a:pPr eaLnBrk="1" hangingPunct="1">
              <a:buFontTx/>
              <a:buChar char="•"/>
            </a:pPr>
            <a:endParaRPr lang="en-CA" altLang="LID4096">
              <a:latin typeface="Arial" panose="020B0604020202020204" pitchFamily="34" charset="0"/>
              <a:cs typeface="Arial" panose="020B0604020202020204" pitchFamily="34" charset="0"/>
            </a:endParaRPr>
          </a:p>
          <a:p>
            <a:pPr eaLnBrk="1" hangingPunct="1">
              <a:buFontTx/>
              <a:buChar char="•"/>
            </a:pPr>
            <a:r>
              <a:rPr lang="en-CA" altLang="LID4096">
                <a:latin typeface="Arial" panose="020B0604020202020204" pitchFamily="34" charset="0"/>
                <a:cs typeface="Arial" panose="020B0604020202020204" pitchFamily="34" charset="0"/>
              </a:rPr>
              <a:t>The real danger presented by the timeline system is that privacy is protected by the ephemeral nature of action</a:t>
            </a:r>
          </a:p>
          <a:p>
            <a:pPr eaLnBrk="1" hangingPunct="1">
              <a:buFontTx/>
              <a:buChar char="•"/>
            </a:pPr>
            <a:r>
              <a:rPr lang="en-CA" altLang="LID4096">
                <a:latin typeface="Arial" panose="020B0604020202020204" pitchFamily="34" charset="0"/>
                <a:cs typeface="Arial" panose="020B0604020202020204" pitchFamily="34" charset="0"/>
              </a:rPr>
              <a:t>Do not present any new information</a:t>
            </a:r>
          </a:p>
          <a:p>
            <a:pPr eaLnBrk="1" hangingPunct="1">
              <a:buFontTx/>
              <a:buChar char="•"/>
            </a:pPr>
            <a:r>
              <a:rPr lang="en-CA" altLang="LID4096">
                <a:latin typeface="Arial" panose="020B0604020202020204" pitchFamily="34" charset="0"/>
                <a:cs typeface="Arial" panose="020B0604020202020204" pitchFamily="34" charset="0"/>
              </a:rPr>
              <a:t>Simply provide a way of easily searching, even inviting it to be searched.</a:t>
            </a:r>
            <a:endParaRPr lang="en-US"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13BDE246-B45F-729B-0AEA-F0D5E2AC14D2}"/>
              </a:ext>
            </a:extLst>
          </p:cNvPr>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31" tIns="46516" rIns="93031" bIns="46516" anchor="b"/>
          <a:lstStyle>
            <a:lvl1pPr defTabSz="930275" eaLnBrk="0" hangingPunct="0">
              <a:defRPr sz="1600">
                <a:solidFill>
                  <a:schemeClr val="tx1"/>
                </a:solidFill>
                <a:latin typeface="Arial" panose="020B0604020202020204" pitchFamily="34" charset="0"/>
                <a:cs typeface="Arial" panose="020B0604020202020204" pitchFamily="34" charset="0"/>
              </a:defRPr>
            </a:lvl1pPr>
            <a:lvl2pPr marL="742950" indent="-285750" defTabSz="930275" eaLnBrk="0" hangingPunct="0">
              <a:defRPr sz="1600">
                <a:solidFill>
                  <a:schemeClr val="tx1"/>
                </a:solidFill>
                <a:latin typeface="Arial" panose="020B0604020202020204" pitchFamily="34" charset="0"/>
                <a:cs typeface="Arial" panose="020B0604020202020204" pitchFamily="34" charset="0"/>
              </a:defRPr>
            </a:lvl2pPr>
            <a:lvl3pPr marL="1143000" indent="-228600" defTabSz="930275" eaLnBrk="0" hangingPunct="0">
              <a:defRPr sz="1600">
                <a:solidFill>
                  <a:schemeClr val="tx1"/>
                </a:solidFill>
                <a:latin typeface="Arial" panose="020B0604020202020204" pitchFamily="34" charset="0"/>
                <a:cs typeface="Arial" panose="020B0604020202020204" pitchFamily="34" charset="0"/>
              </a:defRPr>
            </a:lvl3pPr>
            <a:lvl4pPr marL="1600200" indent="-228600" defTabSz="930275" eaLnBrk="0" hangingPunct="0">
              <a:defRPr sz="1600">
                <a:solidFill>
                  <a:schemeClr val="tx1"/>
                </a:solidFill>
                <a:latin typeface="Arial" panose="020B0604020202020204" pitchFamily="34" charset="0"/>
                <a:cs typeface="Arial" panose="020B0604020202020204" pitchFamily="34" charset="0"/>
              </a:defRPr>
            </a:lvl4pPr>
            <a:lvl5pPr marL="2057400" indent="-228600" defTabSz="930275" eaLnBrk="0" hangingPunct="0">
              <a:defRPr sz="1600">
                <a:solidFill>
                  <a:schemeClr val="tx1"/>
                </a:solidFill>
                <a:latin typeface="Arial" panose="020B0604020202020204" pitchFamily="34" charset="0"/>
                <a:cs typeface="Arial" panose="020B0604020202020204" pitchFamily="34" charset="0"/>
              </a:defRPr>
            </a:lvl5pPr>
            <a:lvl6pPr marL="25146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r" eaLnBrk="1" hangingPunct="1"/>
            <a:fld id="{31972BEB-A861-4358-B77D-0C876A5AE3BC}" type="slidenum">
              <a:rPr lang="en-US" altLang="LID4096" sz="1200"/>
              <a:pPr algn="r" eaLnBrk="1" hangingPunct="1"/>
              <a:t>20</a:t>
            </a:fld>
            <a:endParaRPr lang="en-US" altLang="LID4096" sz="1200"/>
          </a:p>
        </p:txBody>
      </p:sp>
      <p:sp>
        <p:nvSpPr>
          <p:cNvPr id="43011" name="Rectangle 2">
            <a:extLst>
              <a:ext uri="{FF2B5EF4-FFF2-40B4-BE49-F238E27FC236}">
                <a16:creationId xmlns:a16="http://schemas.microsoft.com/office/drawing/2014/main" id="{3CE4DA49-9CF2-0733-4541-014D379C2B3A}"/>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045092FB-819B-B305-4A89-1FF31DFE7553}"/>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buFontTx/>
              <a:buChar char="•"/>
            </a:pPr>
            <a:r>
              <a:rPr lang="en-CA" altLang="LID4096">
                <a:latin typeface="Arial" panose="020B0604020202020204" pitchFamily="34" charset="0"/>
                <a:cs typeface="Arial" panose="020B0604020202020204" pitchFamily="34" charset="0"/>
              </a:rPr>
              <a:t>Presented Timeline, consider it best used as an investigation in to the extreme possibilities for video trace systems</a:t>
            </a:r>
          </a:p>
          <a:p>
            <a:pPr eaLnBrk="1" hangingPunct="1">
              <a:buFontTx/>
              <a:buChar char="•"/>
            </a:pPr>
            <a:r>
              <a:rPr lang="en-CA" altLang="LID4096">
                <a:latin typeface="Arial" panose="020B0604020202020204" pitchFamily="34" charset="0"/>
                <a:cs typeface="Arial" panose="020B0604020202020204" pitchFamily="34" charset="0"/>
              </a:rPr>
              <a:t>Important to consider video trace systems and their use - likely to appear in the future</a:t>
            </a:r>
          </a:p>
          <a:p>
            <a:pPr eaLnBrk="1" hangingPunct="1">
              <a:buFontTx/>
              <a:buChar char="•"/>
            </a:pPr>
            <a:r>
              <a:rPr lang="en-CA" altLang="LID4096">
                <a:latin typeface="Arial" panose="020B0604020202020204" pitchFamily="34" charset="0"/>
                <a:cs typeface="Arial" panose="020B0604020202020204" pitchFamily="34" charset="0"/>
              </a:rPr>
              <a:t>Difficult to predict best usage/cultural practices for video trace system use – </a:t>
            </a:r>
          </a:p>
          <a:p>
            <a:pPr eaLnBrk="1" hangingPunct="1"/>
            <a:r>
              <a:rPr lang="en-CA" altLang="LID4096">
                <a:latin typeface="Arial" panose="020B0604020202020204" pitchFamily="34" charset="0"/>
                <a:cs typeface="Arial" panose="020B0604020202020204" pitchFamily="34" charset="0"/>
              </a:rPr>
              <a:t>suitable in public areas rather than private offices? </a:t>
            </a:r>
          </a:p>
          <a:p>
            <a:pPr eaLnBrk="1" hangingPunct="1"/>
            <a:r>
              <a:rPr lang="en-CA" altLang="LID4096">
                <a:latin typeface="Arial" panose="020B0604020202020204" pitchFamily="34" charset="0"/>
                <a:cs typeface="Arial" panose="020B0604020202020204" pitchFamily="34" charset="0"/>
              </a:rPr>
              <a:t>Tight teams/social intimates to stay connected? </a:t>
            </a:r>
          </a:p>
          <a:p>
            <a:pPr eaLnBrk="1" hangingPunct="1">
              <a:buFontTx/>
              <a:buChar char="•"/>
            </a:pPr>
            <a:r>
              <a:rPr lang="en-CA" altLang="LID4096">
                <a:latin typeface="Arial" panose="020B0604020202020204" pitchFamily="34" charset="0"/>
                <a:cs typeface="Arial" panose="020B0604020202020204" pitchFamily="34" charset="0"/>
              </a:rPr>
              <a:t>Or perhaps best used as a comparison to other approaches for awareness</a:t>
            </a:r>
          </a:p>
          <a:p>
            <a:pPr eaLnBrk="1" hangingPunct="1">
              <a:buFontTx/>
              <a:buChar char="•"/>
            </a:pPr>
            <a:endParaRPr lang="en-CA" altLang="LID4096">
              <a:latin typeface="Arial" panose="020B0604020202020204" pitchFamily="34" charset="0"/>
              <a:cs typeface="Arial" panose="020B0604020202020204" pitchFamily="34" charset="0"/>
            </a:endParaRPr>
          </a:p>
          <a:p>
            <a:pPr eaLnBrk="1" hangingPunct="1">
              <a:buFontTx/>
              <a:buChar char="•"/>
            </a:pPr>
            <a:r>
              <a:rPr lang="en-CA" altLang="LID4096">
                <a:latin typeface="Arial" panose="020B0604020202020204" pitchFamily="34" charset="0"/>
                <a:cs typeface="Arial" panose="020B0604020202020204" pitchFamily="34" charset="0"/>
              </a:rPr>
              <a:t>Perhaps potential outside of awareness, for security, interactive arts, or video analysis</a:t>
            </a:r>
            <a:endParaRPr lang="en-US" altLang="LID4096">
              <a:latin typeface="Arial" panose="020B0604020202020204" pitchFamily="34" charset="0"/>
              <a:cs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46A10503-0253-5264-328A-0137ABB61E67}"/>
              </a:ext>
            </a:extLst>
          </p:cNvPr>
          <p:cNvSpPr txBox="1">
            <a:spLocks noGrp="1" noChangeArrowheads="1"/>
          </p:cNvSpPr>
          <p:nvPr/>
        </p:nvSpPr>
        <p:spPr bwMode="auto">
          <a:xfrm>
            <a:off x="3963988" y="8818563"/>
            <a:ext cx="303212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031" tIns="46516" rIns="93031" bIns="46516" anchor="b"/>
          <a:lstStyle>
            <a:lvl1pPr defTabSz="930275" eaLnBrk="0" hangingPunct="0">
              <a:defRPr sz="1600">
                <a:solidFill>
                  <a:schemeClr val="tx1"/>
                </a:solidFill>
                <a:latin typeface="Arial" panose="020B0604020202020204" pitchFamily="34" charset="0"/>
                <a:cs typeface="Arial" panose="020B0604020202020204" pitchFamily="34" charset="0"/>
              </a:defRPr>
            </a:lvl1pPr>
            <a:lvl2pPr marL="742950" indent="-285750" defTabSz="930275" eaLnBrk="0" hangingPunct="0">
              <a:defRPr sz="1600">
                <a:solidFill>
                  <a:schemeClr val="tx1"/>
                </a:solidFill>
                <a:latin typeface="Arial" panose="020B0604020202020204" pitchFamily="34" charset="0"/>
                <a:cs typeface="Arial" panose="020B0604020202020204" pitchFamily="34" charset="0"/>
              </a:defRPr>
            </a:lvl2pPr>
            <a:lvl3pPr marL="1143000" indent="-228600" defTabSz="930275" eaLnBrk="0" hangingPunct="0">
              <a:defRPr sz="1600">
                <a:solidFill>
                  <a:schemeClr val="tx1"/>
                </a:solidFill>
                <a:latin typeface="Arial" panose="020B0604020202020204" pitchFamily="34" charset="0"/>
                <a:cs typeface="Arial" panose="020B0604020202020204" pitchFamily="34" charset="0"/>
              </a:defRPr>
            </a:lvl3pPr>
            <a:lvl4pPr marL="1600200" indent="-228600" defTabSz="930275" eaLnBrk="0" hangingPunct="0">
              <a:defRPr sz="1600">
                <a:solidFill>
                  <a:schemeClr val="tx1"/>
                </a:solidFill>
                <a:latin typeface="Arial" panose="020B0604020202020204" pitchFamily="34" charset="0"/>
                <a:cs typeface="Arial" panose="020B0604020202020204" pitchFamily="34" charset="0"/>
              </a:defRPr>
            </a:lvl4pPr>
            <a:lvl5pPr marL="2057400" indent="-228600" defTabSz="930275" eaLnBrk="0" hangingPunct="0">
              <a:defRPr sz="1600">
                <a:solidFill>
                  <a:schemeClr val="tx1"/>
                </a:solidFill>
                <a:latin typeface="Arial" panose="020B0604020202020204" pitchFamily="34" charset="0"/>
                <a:cs typeface="Arial" panose="020B0604020202020204" pitchFamily="34" charset="0"/>
              </a:defRPr>
            </a:lvl5pPr>
            <a:lvl6pPr marL="25146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defTabSz="930275"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algn="r" eaLnBrk="1" hangingPunct="1"/>
            <a:fld id="{296F7089-22FC-468F-8860-E63B25FFF05E}" type="slidenum">
              <a:rPr lang="en-US" altLang="LID4096" sz="1200"/>
              <a:pPr algn="r" eaLnBrk="1" hangingPunct="1"/>
              <a:t>21</a:t>
            </a:fld>
            <a:endParaRPr lang="en-US" altLang="LID4096" sz="1200"/>
          </a:p>
        </p:txBody>
      </p:sp>
      <p:sp>
        <p:nvSpPr>
          <p:cNvPr id="44035" name="Rectangle 2">
            <a:extLst>
              <a:ext uri="{FF2B5EF4-FFF2-40B4-BE49-F238E27FC236}">
                <a16:creationId xmlns:a16="http://schemas.microsoft.com/office/drawing/2014/main" id="{E6C1438D-5D9B-9D5F-BDA9-AEAB0D4DE49E}"/>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27B01386-23ED-C26C-B030-69F68053CE9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CA" altLang="LID4096">
                <a:latin typeface="Arial" panose="020B0604020202020204" pitchFamily="34" charset="0"/>
                <a:cs typeface="Arial" panose="020B0604020202020204" pitchFamily="34" charset="0"/>
              </a:rPr>
              <a:t>…</a:t>
            </a:r>
            <a:endParaRPr lang="en-US" altLang="LID4096">
              <a:latin typeface="Arial" panose="020B0604020202020204" pitchFamily="34" charset="0"/>
              <a:cs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C85C958A-5E1D-6A46-2DAB-446C6F5E828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BE8CEF7-2C76-5275-29A1-D6FB606FBB6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59BC190-E7B5-7797-B4EE-DA3E38309CDE}"/>
              </a:ext>
            </a:extLst>
          </p:cNvPr>
          <p:cNvSpPr>
            <a:spLocks noGrp="1" noChangeArrowheads="1"/>
          </p:cNvSpPr>
          <p:nvPr>
            <p:ph type="sldNum" sz="quarter" idx="12"/>
          </p:nvPr>
        </p:nvSpPr>
        <p:spPr>
          <a:ln/>
        </p:spPr>
        <p:txBody>
          <a:bodyPr/>
          <a:lstStyle>
            <a:lvl1pPr>
              <a:defRPr/>
            </a:lvl1pPr>
          </a:lstStyle>
          <a:p>
            <a:fld id="{035077DC-8484-4FF3-AD91-5B821149173D}" type="slidenum">
              <a:rPr lang="en-US" altLang="LID4096"/>
              <a:pPr/>
              <a:t>‹#›</a:t>
            </a:fld>
            <a:endParaRPr lang="en-US" altLang="LID4096"/>
          </a:p>
        </p:txBody>
      </p:sp>
    </p:spTree>
    <p:extLst>
      <p:ext uri="{BB962C8B-B14F-4D97-AF65-F5344CB8AC3E}">
        <p14:creationId xmlns:p14="http://schemas.microsoft.com/office/powerpoint/2010/main" val="30687311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3E41B67C-27CC-7736-F74F-A7FF43F31F6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956B749E-B0F1-EF29-12A4-C089055687B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44B5D37-31F3-10F1-D4E4-027866115C02}"/>
              </a:ext>
            </a:extLst>
          </p:cNvPr>
          <p:cNvSpPr>
            <a:spLocks noGrp="1" noChangeArrowheads="1"/>
          </p:cNvSpPr>
          <p:nvPr>
            <p:ph type="sldNum" sz="quarter" idx="12"/>
          </p:nvPr>
        </p:nvSpPr>
        <p:spPr>
          <a:ln/>
        </p:spPr>
        <p:txBody>
          <a:bodyPr/>
          <a:lstStyle>
            <a:lvl1pPr>
              <a:defRPr/>
            </a:lvl1pPr>
          </a:lstStyle>
          <a:p>
            <a:fld id="{7FE8B981-2668-4F41-82D0-80F78263E6F3}" type="slidenum">
              <a:rPr lang="en-US" altLang="LID4096"/>
              <a:pPr/>
              <a:t>‹#›</a:t>
            </a:fld>
            <a:endParaRPr lang="en-US" altLang="LID4096"/>
          </a:p>
        </p:txBody>
      </p:sp>
    </p:spTree>
    <p:extLst>
      <p:ext uri="{BB962C8B-B14F-4D97-AF65-F5344CB8AC3E}">
        <p14:creationId xmlns:p14="http://schemas.microsoft.com/office/powerpoint/2010/main" val="303978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EB4C2A65-25D2-0FC4-92A9-08CCABC086F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79915C3-9919-1942-6CD0-22741078285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436ED03-6E90-8B60-763B-F41C72A3EDB2}"/>
              </a:ext>
            </a:extLst>
          </p:cNvPr>
          <p:cNvSpPr>
            <a:spLocks noGrp="1" noChangeArrowheads="1"/>
          </p:cNvSpPr>
          <p:nvPr>
            <p:ph type="sldNum" sz="quarter" idx="12"/>
          </p:nvPr>
        </p:nvSpPr>
        <p:spPr>
          <a:ln/>
        </p:spPr>
        <p:txBody>
          <a:bodyPr/>
          <a:lstStyle>
            <a:lvl1pPr>
              <a:defRPr/>
            </a:lvl1pPr>
          </a:lstStyle>
          <a:p>
            <a:fld id="{53DB490F-ADC7-4ADC-9AC1-53D036EB3748}" type="slidenum">
              <a:rPr lang="en-US" altLang="LID4096"/>
              <a:pPr/>
              <a:t>‹#›</a:t>
            </a:fld>
            <a:endParaRPr lang="en-US" altLang="LID4096"/>
          </a:p>
        </p:txBody>
      </p:sp>
    </p:spTree>
    <p:extLst>
      <p:ext uri="{BB962C8B-B14F-4D97-AF65-F5344CB8AC3E}">
        <p14:creationId xmlns:p14="http://schemas.microsoft.com/office/powerpoint/2010/main" val="3681316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0" y="1600200"/>
            <a:ext cx="4495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495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A501596-BE8F-17B3-39DE-BB9CB96405CB}"/>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E0D6363-92C9-17FD-D655-C67E94C50FD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D248DFF-CBC3-4F26-6B35-64AECD2049AE}"/>
              </a:ext>
            </a:extLst>
          </p:cNvPr>
          <p:cNvSpPr>
            <a:spLocks noGrp="1" noChangeArrowheads="1"/>
          </p:cNvSpPr>
          <p:nvPr>
            <p:ph type="sldNum" sz="quarter" idx="12"/>
          </p:nvPr>
        </p:nvSpPr>
        <p:spPr>
          <a:ln/>
        </p:spPr>
        <p:txBody>
          <a:bodyPr/>
          <a:lstStyle>
            <a:lvl1pPr>
              <a:defRPr/>
            </a:lvl1pPr>
          </a:lstStyle>
          <a:p>
            <a:fld id="{FD99315E-3AE8-4111-A43F-07079516770D}" type="slidenum">
              <a:rPr lang="en-US" altLang="LID4096"/>
              <a:pPr/>
              <a:t>‹#›</a:t>
            </a:fld>
            <a:endParaRPr lang="en-US" altLang="LID4096"/>
          </a:p>
        </p:txBody>
      </p:sp>
    </p:spTree>
    <p:extLst>
      <p:ext uri="{BB962C8B-B14F-4D97-AF65-F5344CB8AC3E}">
        <p14:creationId xmlns:p14="http://schemas.microsoft.com/office/powerpoint/2010/main" val="287925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D717D091-318B-8DC9-D191-EF392441684D}"/>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A8633F24-873F-591D-28D9-D09A5E6817F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F808005-E80C-866A-CCD6-B275BDBD4FE3}"/>
              </a:ext>
            </a:extLst>
          </p:cNvPr>
          <p:cNvSpPr>
            <a:spLocks noGrp="1" noChangeArrowheads="1"/>
          </p:cNvSpPr>
          <p:nvPr>
            <p:ph type="sldNum" sz="quarter" idx="12"/>
          </p:nvPr>
        </p:nvSpPr>
        <p:spPr>
          <a:ln/>
        </p:spPr>
        <p:txBody>
          <a:bodyPr/>
          <a:lstStyle>
            <a:lvl1pPr>
              <a:defRPr/>
            </a:lvl1pPr>
          </a:lstStyle>
          <a:p>
            <a:fld id="{D8139EEA-BA9B-41DF-9764-2B331B466392}" type="slidenum">
              <a:rPr lang="en-US" altLang="LID4096"/>
              <a:pPr/>
              <a:t>‹#›</a:t>
            </a:fld>
            <a:endParaRPr lang="en-US" altLang="LID4096"/>
          </a:p>
        </p:txBody>
      </p:sp>
    </p:spTree>
    <p:extLst>
      <p:ext uri="{BB962C8B-B14F-4D97-AF65-F5344CB8AC3E}">
        <p14:creationId xmlns:p14="http://schemas.microsoft.com/office/powerpoint/2010/main" val="3305925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8913992-D51A-E9F1-CBC0-DC8EA41B3191}"/>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0DD77F1E-1595-C36C-7C4F-C1099B1DD0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1F9194B-ED4E-1B00-ECB5-1B1AE19768C3}"/>
              </a:ext>
            </a:extLst>
          </p:cNvPr>
          <p:cNvSpPr>
            <a:spLocks noGrp="1" noChangeArrowheads="1"/>
          </p:cNvSpPr>
          <p:nvPr>
            <p:ph type="sldNum" sz="quarter" idx="12"/>
          </p:nvPr>
        </p:nvSpPr>
        <p:spPr>
          <a:ln/>
        </p:spPr>
        <p:txBody>
          <a:bodyPr/>
          <a:lstStyle>
            <a:lvl1pPr>
              <a:defRPr/>
            </a:lvl1pPr>
          </a:lstStyle>
          <a:p>
            <a:fld id="{3A0F4952-0062-48F2-B38C-96D70F5AF3AE}" type="slidenum">
              <a:rPr lang="en-US" altLang="LID4096"/>
              <a:pPr/>
              <a:t>‹#›</a:t>
            </a:fld>
            <a:endParaRPr lang="en-US" altLang="LID4096"/>
          </a:p>
        </p:txBody>
      </p:sp>
    </p:spTree>
    <p:extLst>
      <p:ext uri="{BB962C8B-B14F-4D97-AF65-F5344CB8AC3E}">
        <p14:creationId xmlns:p14="http://schemas.microsoft.com/office/powerpoint/2010/main" val="22096652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8700DC2-E8DA-8DD3-749B-F83FB577308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4EBFFF20-F7A7-8E44-E030-7F5FCD73E6C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3912FEB2-E7B1-01C7-AFC8-01A82ABE52D6}"/>
              </a:ext>
            </a:extLst>
          </p:cNvPr>
          <p:cNvSpPr>
            <a:spLocks noGrp="1" noChangeArrowheads="1"/>
          </p:cNvSpPr>
          <p:nvPr>
            <p:ph type="sldNum" sz="quarter" idx="12"/>
          </p:nvPr>
        </p:nvSpPr>
        <p:spPr>
          <a:ln/>
        </p:spPr>
        <p:txBody>
          <a:bodyPr/>
          <a:lstStyle>
            <a:lvl1pPr>
              <a:defRPr/>
            </a:lvl1pPr>
          </a:lstStyle>
          <a:p>
            <a:fld id="{264DB364-FD56-4BCD-9C0D-C83FC3A2E7B9}" type="slidenum">
              <a:rPr lang="en-US" altLang="LID4096"/>
              <a:pPr/>
              <a:t>‹#›</a:t>
            </a:fld>
            <a:endParaRPr lang="en-US" altLang="LID4096"/>
          </a:p>
        </p:txBody>
      </p:sp>
    </p:spTree>
    <p:extLst>
      <p:ext uri="{BB962C8B-B14F-4D97-AF65-F5344CB8AC3E}">
        <p14:creationId xmlns:p14="http://schemas.microsoft.com/office/powerpoint/2010/main" val="2261919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29F351B-0E95-3C5C-C9BF-9E7328305E1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D078E22-0D32-B4A1-84D3-73FCF7E0C5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4CB8D70D-F86C-3827-0A4D-0DA063B075A9}"/>
              </a:ext>
            </a:extLst>
          </p:cNvPr>
          <p:cNvSpPr>
            <a:spLocks noGrp="1" noChangeArrowheads="1"/>
          </p:cNvSpPr>
          <p:nvPr>
            <p:ph type="sldNum" sz="quarter" idx="12"/>
          </p:nvPr>
        </p:nvSpPr>
        <p:spPr>
          <a:ln/>
        </p:spPr>
        <p:txBody>
          <a:bodyPr/>
          <a:lstStyle>
            <a:lvl1pPr>
              <a:defRPr/>
            </a:lvl1pPr>
          </a:lstStyle>
          <a:p>
            <a:fld id="{37A51786-B44E-40FB-BEBF-328D8E12744A}" type="slidenum">
              <a:rPr lang="en-US" altLang="LID4096"/>
              <a:pPr/>
              <a:t>‹#›</a:t>
            </a:fld>
            <a:endParaRPr lang="en-US" altLang="LID4096"/>
          </a:p>
        </p:txBody>
      </p:sp>
    </p:spTree>
    <p:extLst>
      <p:ext uri="{BB962C8B-B14F-4D97-AF65-F5344CB8AC3E}">
        <p14:creationId xmlns:p14="http://schemas.microsoft.com/office/powerpoint/2010/main" val="325353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E215DE18-F6AC-5A2A-D7CA-FEB86C97A63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FD4A35DD-25D3-19D9-84D5-F94F025F9FD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F66309C-5F6B-C29E-2088-3ADF216A274D}"/>
              </a:ext>
            </a:extLst>
          </p:cNvPr>
          <p:cNvSpPr>
            <a:spLocks noGrp="1" noChangeArrowheads="1"/>
          </p:cNvSpPr>
          <p:nvPr>
            <p:ph type="sldNum" sz="quarter" idx="12"/>
          </p:nvPr>
        </p:nvSpPr>
        <p:spPr>
          <a:ln/>
        </p:spPr>
        <p:txBody>
          <a:bodyPr/>
          <a:lstStyle>
            <a:lvl1pPr>
              <a:defRPr/>
            </a:lvl1pPr>
          </a:lstStyle>
          <a:p>
            <a:fld id="{241AB0BC-365A-451D-9B02-8A7B8CF88B0F}" type="slidenum">
              <a:rPr lang="en-US" altLang="LID4096"/>
              <a:pPr/>
              <a:t>‹#›</a:t>
            </a:fld>
            <a:endParaRPr lang="en-US" altLang="LID4096"/>
          </a:p>
        </p:txBody>
      </p:sp>
    </p:spTree>
    <p:extLst>
      <p:ext uri="{BB962C8B-B14F-4D97-AF65-F5344CB8AC3E}">
        <p14:creationId xmlns:p14="http://schemas.microsoft.com/office/powerpoint/2010/main" val="2249123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E99CEA5A-C605-992B-4A0C-7491241091F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E20BCAD-7FAF-0702-6A51-F91D5F062EE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80BA2FA-92A3-C0D5-AB94-3C3F86E27CA0}"/>
              </a:ext>
            </a:extLst>
          </p:cNvPr>
          <p:cNvSpPr>
            <a:spLocks noGrp="1" noChangeArrowheads="1"/>
          </p:cNvSpPr>
          <p:nvPr>
            <p:ph type="sldNum" sz="quarter" idx="12"/>
          </p:nvPr>
        </p:nvSpPr>
        <p:spPr>
          <a:ln/>
        </p:spPr>
        <p:txBody>
          <a:bodyPr/>
          <a:lstStyle>
            <a:lvl1pPr>
              <a:defRPr/>
            </a:lvl1pPr>
          </a:lstStyle>
          <a:p>
            <a:fld id="{ED7BB8CC-D834-4C73-A2FD-FCAAC629953D}" type="slidenum">
              <a:rPr lang="en-US" altLang="LID4096"/>
              <a:pPr/>
              <a:t>‹#›</a:t>
            </a:fld>
            <a:endParaRPr lang="en-US" altLang="LID4096"/>
          </a:p>
        </p:txBody>
      </p:sp>
    </p:spTree>
    <p:extLst>
      <p:ext uri="{BB962C8B-B14F-4D97-AF65-F5344CB8AC3E}">
        <p14:creationId xmlns:p14="http://schemas.microsoft.com/office/powerpoint/2010/main" val="1433585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8"/>
            <a:ext cx="22860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274638"/>
            <a:ext cx="67056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947DF45-60E0-8072-5468-1A36C247961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75148EA-4694-0C42-E51D-DCA5C9DA13B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0EAFFA7-9396-B3A0-C805-FC03708ACAD3}"/>
              </a:ext>
            </a:extLst>
          </p:cNvPr>
          <p:cNvSpPr>
            <a:spLocks noGrp="1" noChangeArrowheads="1"/>
          </p:cNvSpPr>
          <p:nvPr>
            <p:ph type="sldNum" sz="quarter" idx="12"/>
          </p:nvPr>
        </p:nvSpPr>
        <p:spPr>
          <a:ln/>
        </p:spPr>
        <p:txBody>
          <a:bodyPr/>
          <a:lstStyle>
            <a:lvl1pPr>
              <a:defRPr/>
            </a:lvl1pPr>
          </a:lstStyle>
          <a:p>
            <a:fld id="{2E198718-359A-4F96-BC70-A914D3FDDF4E}" type="slidenum">
              <a:rPr lang="en-US" altLang="LID4096"/>
              <a:pPr/>
              <a:t>‹#›</a:t>
            </a:fld>
            <a:endParaRPr lang="en-US" altLang="LID4096"/>
          </a:p>
        </p:txBody>
      </p:sp>
    </p:spTree>
    <p:extLst>
      <p:ext uri="{BB962C8B-B14F-4D97-AF65-F5344CB8AC3E}">
        <p14:creationId xmlns:p14="http://schemas.microsoft.com/office/powerpoint/2010/main" val="16449117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FEAD92A2-2C65-9E84-2654-51B9AA1B4EEB}"/>
              </a:ext>
            </a:extLst>
          </p:cNvPr>
          <p:cNvSpPr>
            <a:spLocks noGrp="1" noChangeArrowheads="1"/>
          </p:cNvSpPr>
          <p:nvPr>
            <p:ph type="title"/>
          </p:nvPr>
        </p:nvSpPr>
        <p:spPr bwMode="auto">
          <a:xfrm>
            <a:off x="0" y="274638"/>
            <a:ext cx="9144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LID4096"/>
              <a:t>Click to edit Master title style</a:t>
            </a:r>
          </a:p>
        </p:txBody>
      </p:sp>
      <p:sp>
        <p:nvSpPr>
          <p:cNvPr id="1027" name="Rectangle 3">
            <a:extLst>
              <a:ext uri="{FF2B5EF4-FFF2-40B4-BE49-F238E27FC236}">
                <a16:creationId xmlns:a16="http://schemas.microsoft.com/office/drawing/2014/main" id="{0FEEAE80-91B5-A52B-3905-1CCB6DA95EEB}"/>
              </a:ext>
            </a:extLst>
          </p:cNvPr>
          <p:cNvSpPr>
            <a:spLocks noGrp="1" noChangeArrowheads="1"/>
          </p:cNvSpPr>
          <p:nvPr>
            <p:ph type="body" idx="1"/>
          </p:nvPr>
        </p:nvSpPr>
        <p:spPr bwMode="auto">
          <a:xfrm>
            <a:off x="0" y="1600200"/>
            <a:ext cx="91440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LID4096"/>
              <a:t>Click to edit Master text styles</a:t>
            </a:r>
          </a:p>
          <a:p>
            <a:pPr lvl="1"/>
            <a:r>
              <a:rPr lang="en-US" altLang="LID4096"/>
              <a:t>Second level</a:t>
            </a:r>
          </a:p>
          <a:p>
            <a:pPr lvl="2"/>
            <a:r>
              <a:rPr lang="en-US" altLang="LID4096"/>
              <a:t>Third level</a:t>
            </a:r>
          </a:p>
          <a:p>
            <a:pPr lvl="3"/>
            <a:r>
              <a:rPr lang="en-US" altLang="LID4096"/>
              <a:t>Fourth level</a:t>
            </a:r>
          </a:p>
          <a:p>
            <a:pPr lvl="4"/>
            <a:r>
              <a:rPr lang="en-US" altLang="LID4096"/>
              <a:t>Fifth level</a:t>
            </a:r>
          </a:p>
        </p:txBody>
      </p:sp>
      <p:sp>
        <p:nvSpPr>
          <p:cNvPr id="1028" name="Rectangle 4">
            <a:extLst>
              <a:ext uri="{FF2B5EF4-FFF2-40B4-BE49-F238E27FC236}">
                <a16:creationId xmlns:a16="http://schemas.microsoft.com/office/drawing/2014/main" id="{BA3E1D03-F4B7-CD32-48E9-48E045C20625}"/>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charset="0"/>
                <a:cs typeface="Arial" charset="0"/>
              </a:defRPr>
            </a:lvl1pPr>
          </a:lstStyle>
          <a:p>
            <a:pPr>
              <a:defRPr/>
            </a:pPr>
            <a:endParaRPr lang="en-US"/>
          </a:p>
        </p:txBody>
      </p:sp>
      <p:sp>
        <p:nvSpPr>
          <p:cNvPr id="1029" name="Rectangle 5">
            <a:extLst>
              <a:ext uri="{FF2B5EF4-FFF2-40B4-BE49-F238E27FC236}">
                <a16:creationId xmlns:a16="http://schemas.microsoft.com/office/drawing/2014/main" id="{E2A8168C-B082-B203-34F1-953B59A32530}"/>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charset="0"/>
                <a:cs typeface="Arial" charset="0"/>
              </a:defRPr>
            </a:lvl1pPr>
          </a:lstStyle>
          <a:p>
            <a:pPr>
              <a:defRPr/>
            </a:pPr>
            <a:endParaRPr lang="en-US"/>
          </a:p>
        </p:txBody>
      </p:sp>
      <p:sp>
        <p:nvSpPr>
          <p:cNvPr id="1030" name="Rectangle 6">
            <a:extLst>
              <a:ext uri="{FF2B5EF4-FFF2-40B4-BE49-F238E27FC236}">
                <a16:creationId xmlns:a16="http://schemas.microsoft.com/office/drawing/2014/main" id="{8BD573EB-AF70-0EE1-683B-EBE0D9C3A207}"/>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F02F0D48-D2F8-4120-BC47-D760AC5C2198}" type="slidenum">
              <a:rPr lang="en-US" altLang="LID4096"/>
              <a:pPr/>
              <a:t>‹#›</a:t>
            </a:fld>
            <a:endParaRPr lang="en-US" altLang="LID4096"/>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marL="714375" indent="-714375" algn="l" rtl="0" eaLnBrk="0" fontAlgn="base" hangingPunct="0">
        <a:spcBef>
          <a:spcPct val="0"/>
        </a:spcBef>
        <a:spcAft>
          <a:spcPct val="0"/>
        </a:spcAft>
        <a:defRPr sz="4400">
          <a:solidFill>
            <a:srgbClr val="FFDE53"/>
          </a:solidFill>
          <a:latin typeface="+mj-lt"/>
          <a:ea typeface="+mj-ea"/>
          <a:cs typeface="+mj-cs"/>
        </a:defRPr>
      </a:lvl1pPr>
      <a:lvl2pPr marL="714375" indent="-714375" algn="l" rtl="0" eaLnBrk="0" fontAlgn="base" hangingPunct="0">
        <a:spcBef>
          <a:spcPct val="0"/>
        </a:spcBef>
        <a:spcAft>
          <a:spcPct val="0"/>
        </a:spcAft>
        <a:defRPr sz="4400">
          <a:solidFill>
            <a:srgbClr val="FFDE53"/>
          </a:solidFill>
          <a:latin typeface="Gill Sans MT" pitchFamily="34" charset="0"/>
          <a:cs typeface="Arial" charset="0"/>
        </a:defRPr>
      </a:lvl2pPr>
      <a:lvl3pPr marL="714375" indent="-714375" algn="l" rtl="0" eaLnBrk="0" fontAlgn="base" hangingPunct="0">
        <a:spcBef>
          <a:spcPct val="0"/>
        </a:spcBef>
        <a:spcAft>
          <a:spcPct val="0"/>
        </a:spcAft>
        <a:defRPr sz="4400">
          <a:solidFill>
            <a:srgbClr val="FFDE53"/>
          </a:solidFill>
          <a:latin typeface="Gill Sans MT" pitchFamily="34" charset="0"/>
          <a:cs typeface="Arial" charset="0"/>
        </a:defRPr>
      </a:lvl3pPr>
      <a:lvl4pPr marL="714375" indent="-714375" algn="l" rtl="0" eaLnBrk="0" fontAlgn="base" hangingPunct="0">
        <a:spcBef>
          <a:spcPct val="0"/>
        </a:spcBef>
        <a:spcAft>
          <a:spcPct val="0"/>
        </a:spcAft>
        <a:defRPr sz="4400">
          <a:solidFill>
            <a:srgbClr val="FFDE53"/>
          </a:solidFill>
          <a:latin typeface="Gill Sans MT" pitchFamily="34" charset="0"/>
          <a:cs typeface="Arial" charset="0"/>
        </a:defRPr>
      </a:lvl4pPr>
      <a:lvl5pPr marL="714375" indent="-714375" algn="l" rtl="0" eaLnBrk="0" fontAlgn="base" hangingPunct="0">
        <a:spcBef>
          <a:spcPct val="0"/>
        </a:spcBef>
        <a:spcAft>
          <a:spcPct val="0"/>
        </a:spcAft>
        <a:defRPr sz="4400">
          <a:solidFill>
            <a:srgbClr val="FFDE53"/>
          </a:solidFill>
          <a:latin typeface="Gill Sans MT" pitchFamily="34" charset="0"/>
          <a:cs typeface="Arial" charset="0"/>
        </a:defRPr>
      </a:lvl5pPr>
      <a:lvl6pPr marL="1171575" algn="l" rtl="0" eaLnBrk="0" fontAlgn="base" hangingPunct="0">
        <a:spcBef>
          <a:spcPct val="0"/>
        </a:spcBef>
        <a:spcAft>
          <a:spcPct val="0"/>
        </a:spcAft>
        <a:defRPr sz="4400">
          <a:solidFill>
            <a:srgbClr val="FFDE53"/>
          </a:solidFill>
          <a:latin typeface="Gill Sans MT" pitchFamily="34" charset="0"/>
          <a:cs typeface="Arial" charset="0"/>
        </a:defRPr>
      </a:lvl6pPr>
      <a:lvl7pPr marL="1628775" algn="l" rtl="0" eaLnBrk="0" fontAlgn="base" hangingPunct="0">
        <a:spcBef>
          <a:spcPct val="0"/>
        </a:spcBef>
        <a:spcAft>
          <a:spcPct val="0"/>
        </a:spcAft>
        <a:defRPr sz="4400">
          <a:solidFill>
            <a:srgbClr val="FFDE53"/>
          </a:solidFill>
          <a:latin typeface="Gill Sans MT" pitchFamily="34" charset="0"/>
          <a:cs typeface="Arial" charset="0"/>
        </a:defRPr>
      </a:lvl7pPr>
      <a:lvl8pPr marL="2085975" algn="l" rtl="0" eaLnBrk="0" fontAlgn="base" hangingPunct="0">
        <a:spcBef>
          <a:spcPct val="0"/>
        </a:spcBef>
        <a:spcAft>
          <a:spcPct val="0"/>
        </a:spcAft>
        <a:defRPr sz="4400">
          <a:solidFill>
            <a:srgbClr val="FFDE53"/>
          </a:solidFill>
          <a:latin typeface="Gill Sans MT" pitchFamily="34" charset="0"/>
          <a:cs typeface="Arial" charset="0"/>
        </a:defRPr>
      </a:lvl8pPr>
      <a:lvl9pPr marL="2543175" algn="l" rtl="0" eaLnBrk="0" fontAlgn="base" hangingPunct="0">
        <a:spcBef>
          <a:spcPct val="0"/>
        </a:spcBef>
        <a:spcAft>
          <a:spcPct val="0"/>
        </a:spcAft>
        <a:defRPr sz="4400">
          <a:solidFill>
            <a:srgbClr val="FFDE53"/>
          </a:solidFill>
          <a:latin typeface="Gill Sans MT" pitchFamily="34" charset="0"/>
          <a:cs typeface="Arial" charset="0"/>
        </a:defRPr>
      </a:lvl9pPr>
    </p:titleStyle>
    <p:bodyStyle>
      <a:lvl1pPr marL="342900" indent="-342900" algn="l" rtl="0" eaLnBrk="0" fontAlgn="base" hangingPunct="0">
        <a:spcBef>
          <a:spcPct val="20000"/>
        </a:spcBef>
        <a:spcAft>
          <a:spcPct val="0"/>
        </a:spcAft>
        <a:buChar char="•"/>
        <a:defRPr sz="3200">
          <a:solidFill>
            <a:srgbClr val="FFDE53"/>
          </a:solidFill>
          <a:latin typeface="+mn-lt"/>
          <a:ea typeface="+mn-ea"/>
          <a:cs typeface="+mn-cs"/>
        </a:defRPr>
      </a:lvl1pPr>
      <a:lvl2pPr marL="742950" indent="-285750" algn="l" rtl="0" eaLnBrk="0" fontAlgn="base" hangingPunct="0">
        <a:spcBef>
          <a:spcPct val="20000"/>
        </a:spcBef>
        <a:spcAft>
          <a:spcPct val="0"/>
        </a:spcAft>
        <a:buChar char="–"/>
        <a:defRPr sz="2800">
          <a:solidFill>
            <a:srgbClr val="FFDE53"/>
          </a:solidFill>
          <a:latin typeface="+mn-lt"/>
          <a:cs typeface="+mn-cs"/>
        </a:defRPr>
      </a:lvl2pPr>
      <a:lvl3pPr marL="1143000" indent="-228600" algn="l" rtl="0" eaLnBrk="0" fontAlgn="base" hangingPunct="0">
        <a:spcBef>
          <a:spcPct val="20000"/>
        </a:spcBef>
        <a:spcAft>
          <a:spcPct val="0"/>
        </a:spcAft>
        <a:buChar char="•"/>
        <a:defRPr sz="2400">
          <a:solidFill>
            <a:srgbClr val="FFDE53"/>
          </a:solidFill>
          <a:latin typeface="+mn-lt"/>
          <a:cs typeface="+mn-cs"/>
        </a:defRPr>
      </a:lvl3pPr>
      <a:lvl4pPr marL="1600200" indent="-228600" algn="l" rtl="0" eaLnBrk="0" fontAlgn="base" hangingPunct="0">
        <a:spcBef>
          <a:spcPct val="20000"/>
        </a:spcBef>
        <a:spcAft>
          <a:spcPct val="0"/>
        </a:spcAft>
        <a:buChar char="–"/>
        <a:defRPr sz="2000">
          <a:solidFill>
            <a:srgbClr val="FFDE53"/>
          </a:solidFill>
          <a:latin typeface="+mn-lt"/>
          <a:cs typeface="+mn-cs"/>
        </a:defRPr>
      </a:lvl4pPr>
      <a:lvl5pPr marL="2057400" indent="-228600" algn="l" rtl="0" eaLnBrk="0" fontAlgn="base" hangingPunct="0">
        <a:spcBef>
          <a:spcPct val="20000"/>
        </a:spcBef>
        <a:spcAft>
          <a:spcPct val="0"/>
        </a:spcAft>
        <a:buChar char="»"/>
        <a:defRPr sz="2000">
          <a:solidFill>
            <a:srgbClr val="FFDE53"/>
          </a:solidFill>
          <a:latin typeface="+mn-lt"/>
          <a:cs typeface="+mn-cs"/>
        </a:defRPr>
      </a:lvl5pPr>
      <a:lvl6pPr marL="2514600" indent="-228600" algn="l" rtl="0" eaLnBrk="0" fontAlgn="base" hangingPunct="0">
        <a:spcBef>
          <a:spcPct val="20000"/>
        </a:spcBef>
        <a:spcAft>
          <a:spcPct val="0"/>
        </a:spcAft>
        <a:buChar char="»"/>
        <a:defRPr sz="2000">
          <a:solidFill>
            <a:srgbClr val="FFDE53"/>
          </a:solidFill>
          <a:latin typeface="+mn-lt"/>
          <a:cs typeface="+mn-cs"/>
        </a:defRPr>
      </a:lvl6pPr>
      <a:lvl7pPr marL="2971800" indent="-228600" algn="l" rtl="0" eaLnBrk="0" fontAlgn="base" hangingPunct="0">
        <a:spcBef>
          <a:spcPct val="20000"/>
        </a:spcBef>
        <a:spcAft>
          <a:spcPct val="0"/>
        </a:spcAft>
        <a:buChar char="»"/>
        <a:defRPr sz="2000">
          <a:solidFill>
            <a:srgbClr val="FFDE53"/>
          </a:solidFill>
          <a:latin typeface="+mn-lt"/>
          <a:cs typeface="+mn-cs"/>
        </a:defRPr>
      </a:lvl7pPr>
      <a:lvl8pPr marL="3429000" indent="-228600" algn="l" rtl="0" eaLnBrk="0" fontAlgn="base" hangingPunct="0">
        <a:spcBef>
          <a:spcPct val="20000"/>
        </a:spcBef>
        <a:spcAft>
          <a:spcPct val="0"/>
        </a:spcAft>
        <a:buChar char="»"/>
        <a:defRPr sz="2000">
          <a:solidFill>
            <a:srgbClr val="FFDE53"/>
          </a:solidFill>
          <a:latin typeface="+mn-lt"/>
          <a:cs typeface="+mn-cs"/>
        </a:defRPr>
      </a:lvl8pPr>
      <a:lvl9pPr marL="3886200" indent="-228600" algn="l" rtl="0" eaLnBrk="0" fontAlgn="base" hangingPunct="0">
        <a:spcBef>
          <a:spcPct val="20000"/>
        </a:spcBef>
        <a:spcAft>
          <a:spcPct val="0"/>
        </a:spcAft>
        <a:buChar char="»"/>
        <a:defRPr sz="2000">
          <a:solidFill>
            <a:srgbClr val="FFDE53"/>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6.emf"/><Relationship Id="rId4" Type="http://schemas.openxmlformats.org/officeDocument/2006/relationships/image" Target="../media/image5.wmf"/></Relationships>
</file>

<file path=ppt/slides/_rels/slide5.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6.emf"/><Relationship Id="rId4" Type="http://schemas.openxmlformats.org/officeDocument/2006/relationships/image" Target="../media/image5.wmf"/></Relationships>
</file>

<file path=ppt/slides/_rels/slide6.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6.emf"/><Relationship Id="rId4" Type="http://schemas.openxmlformats.org/officeDocument/2006/relationships/image" Target="../media/image5.wmf"/></Relationships>
</file>

<file path=ppt/slides/_rels/slide7.xml.rels><?xml version="1.0" encoding="UTF-8" standalone="yes"?>
<Relationships xmlns="http://schemas.openxmlformats.org/package/2006/relationships"><Relationship Id="rId8" Type="http://schemas.openxmlformats.org/officeDocument/2006/relationships/notesSlide" Target="../notesSlides/notesSlide7.xml"/><Relationship Id="rId3" Type="http://schemas.microsoft.com/office/2007/relationships/media" Target="../media/media2.mp4"/><Relationship Id="rId7" Type="http://schemas.openxmlformats.org/officeDocument/2006/relationships/slideLayout" Target="../slideLayouts/slideLayout7.xml"/><Relationship Id="rId12" Type="http://schemas.openxmlformats.org/officeDocument/2006/relationships/image" Target="../media/image10.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video" Target="../media/media3.mp4"/><Relationship Id="rId11" Type="http://schemas.openxmlformats.org/officeDocument/2006/relationships/image" Target="../media/image9.png"/><Relationship Id="rId5" Type="http://schemas.microsoft.com/office/2007/relationships/media" Target="../media/media3.mp4"/><Relationship Id="rId10" Type="http://schemas.openxmlformats.org/officeDocument/2006/relationships/image" Target="../media/image8.png"/><Relationship Id="rId4" Type="http://schemas.openxmlformats.org/officeDocument/2006/relationships/video" Target="../media/media2.mp4"/><Relationship Id="rId9"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media" Target="../media/media6.mp4"/><Relationship Id="rId7" Type="http://schemas.openxmlformats.org/officeDocument/2006/relationships/image" Target="../media/image13.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notesSlide" Target="../notesSlides/notesSlide10.xml"/><Relationship Id="rId5" Type="http://schemas.openxmlformats.org/officeDocument/2006/relationships/slideLayout" Target="../slideLayouts/slideLayout7.xml"/><Relationship Id="rId4" Type="http://schemas.openxmlformats.org/officeDocument/2006/relationships/video" Target="../media/media6.mp4"/></Relationships>
</file>

<file path=ppt/slides/_rels/slide11.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17.png"/><Relationship Id="rId4"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18.png"/><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19.png"/><Relationship Id="rId4"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1F429300-41AB-9F49-B32A-436D1EED8004}"/>
              </a:ext>
            </a:extLst>
          </p:cNvPr>
          <p:cNvSpPr>
            <a:spLocks noGrp="1" noChangeArrowheads="1"/>
          </p:cNvSpPr>
          <p:nvPr>
            <p:ph type="ctrTitle" idx="4294967295"/>
          </p:nvPr>
        </p:nvSpPr>
        <p:spPr>
          <a:xfrm>
            <a:off x="0" y="549275"/>
            <a:ext cx="9144000" cy="1079500"/>
          </a:xfrm>
        </p:spPr>
        <p:txBody>
          <a:bodyPr/>
          <a:lstStyle/>
          <a:p>
            <a:pPr marL="542925" indent="0" eaLnBrk="1" hangingPunct="1"/>
            <a:r>
              <a:rPr lang="en-CA" altLang="LID4096" sz="6800"/>
              <a:t>What Did I Miss?</a:t>
            </a:r>
            <a:endParaRPr lang="en-US" altLang="LID4096" sz="6800"/>
          </a:p>
        </p:txBody>
      </p:sp>
      <p:sp>
        <p:nvSpPr>
          <p:cNvPr id="2051" name="Rectangle 3">
            <a:extLst>
              <a:ext uri="{FF2B5EF4-FFF2-40B4-BE49-F238E27FC236}">
                <a16:creationId xmlns:a16="http://schemas.microsoft.com/office/drawing/2014/main" id="{978DC476-2D64-AF01-5D21-531B0C97B4D8}"/>
              </a:ext>
            </a:extLst>
          </p:cNvPr>
          <p:cNvSpPr>
            <a:spLocks noGrp="1" noChangeArrowheads="1"/>
          </p:cNvSpPr>
          <p:nvPr>
            <p:ph type="subTitle" idx="4294967295"/>
          </p:nvPr>
        </p:nvSpPr>
        <p:spPr>
          <a:xfrm>
            <a:off x="0" y="1484313"/>
            <a:ext cx="9144000" cy="815975"/>
          </a:xfrm>
        </p:spPr>
        <p:txBody>
          <a:bodyPr/>
          <a:lstStyle/>
          <a:p>
            <a:pPr marL="0" indent="542925" eaLnBrk="1" hangingPunct="1">
              <a:buFontTx/>
              <a:buNone/>
            </a:pPr>
            <a:r>
              <a:rPr lang="en-CA" altLang="LID4096" sz="2800"/>
              <a:t>Visualizing the Past through Video Traces</a:t>
            </a:r>
            <a:endParaRPr lang="en-US" altLang="LID4096" sz="2800"/>
          </a:p>
        </p:txBody>
      </p:sp>
      <p:pic>
        <p:nvPicPr>
          <p:cNvPr id="2052" name="Picture 4" descr="weekline">
            <a:extLst>
              <a:ext uri="{FF2B5EF4-FFF2-40B4-BE49-F238E27FC236}">
                <a16:creationId xmlns:a16="http://schemas.microsoft.com/office/drawing/2014/main" id="{B38510C5-6CEB-1830-C698-FDF2FDD5B1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438" y="4756150"/>
            <a:ext cx="9467851" cy="1985963"/>
          </a:xfrm>
          <a:prstGeom prst="rect">
            <a:avLst/>
          </a:prstGeom>
          <a:noFill/>
          <a:ln w="25400">
            <a:solidFill>
              <a:srgbClr val="F8F8F8"/>
            </a:solidFill>
            <a:miter lim="800000"/>
            <a:headEnd/>
            <a:tailEnd/>
          </a:ln>
          <a:extLst>
            <a:ext uri="{909E8E84-426E-40DD-AFC4-6F175D3DCCD1}">
              <a14:hiddenFill xmlns:a14="http://schemas.microsoft.com/office/drawing/2010/main">
                <a:solidFill>
                  <a:srgbClr val="FFFFFF"/>
                </a:solidFill>
              </a14:hiddenFill>
            </a:ext>
          </a:extLst>
        </p:spPr>
      </p:pic>
      <p:sp>
        <p:nvSpPr>
          <p:cNvPr id="2053" name="Text Box 5">
            <a:extLst>
              <a:ext uri="{FF2B5EF4-FFF2-40B4-BE49-F238E27FC236}">
                <a16:creationId xmlns:a16="http://schemas.microsoft.com/office/drawing/2014/main" id="{2533C140-F42D-D444-9670-958E3B994D9D}"/>
              </a:ext>
            </a:extLst>
          </p:cNvPr>
          <p:cNvSpPr txBox="1">
            <a:spLocks noChangeArrowheads="1"/>
          </p:cNvSpPr>
          <p:nvPr/>
        </p:nvSpPr>
        <p:spPr bwMode="auto">
          <a:xfrm>
            <a:off x="0" y="2997200"/>
            <a:ext cx="9144000"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542925"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CA" altLang="LID4096" sz="2200">
                <a:solidFill>
                  <a:srgbClr val="FFDE53"/>
                </a:solidFill>
                <a:latin typeface="Gill Sans MT" panose="020B0502020104020203" pitchFamily="34" charset="0"/>
              </a:rPr>
              <a:t>Michael N. Nunes, Saul Greenberg, Sheelagh Carpendale</a:t>
            </a:r>
          </a:p>
          <a:p>
            <a:pPr eaLnBrk="1" hangingPunct="1"/>
            <a:r>
              <a:rPr lang="en-CA" altLang="LID4096" sz="1400">
                <a:solidFill>
                  <a:srgbClr val="FFDE53"/>
                </a:solidFill>
                <a:latin typeface="Gill Sans MT" panose="020B0502020104020203" pitchFamily="34" charset="0"/>
              </a:rPr>
              <a:t>University of Calgary</a:t>
            </a:r>
          </a:p>
          <a:p>
            <a:pPr eaLnBrk="1" hangingPunct="1"/>
            <a:endParaRPr lang="en-CA" altLang="LID4096" sz="1400">
              <a:solidFill>
                <a:srgbClr val="FFDE53"/>
              </a:solidFill>
              <a:latin typeface="Gill Sans MT" panose="020B0502020104020203" pitchFamily="34" charset="0"/>
            </a:endParaRPr>
          </a:p>
          <a:p>
            <a:pPr eaLnBrk="1" hangingPunct="1"/>
            <a:r>
              <a:rPr lang="en-CA" altLang="LID4096" sz="2200">
                <a:solidFill>
                  <a:srgbClr val="FFDE53"/>
                </a:solidFill>
                <a:latin typeface="Gill Sans MT" panose="020B0502020104020203" pitchFamily="34" charset="0"/>
              </a:rPr>
              <a:t>Carl Gutwin</a:t>
            </a:r>
          </a:p>
          <a:p>
            <a:pPr eaLnBrk="1" hangingPunct="1"/>
            <a:r>
              <a:rPr lang="en-CA" altLang="LID4096">
                <a:solidFill>
                  <a:srgbClr val="FFDE53"/>
                </a:solidFill>
                <a:latin typeface="Gill Sans MT" panose="020B0502020104020203" pitchFamily="34" charset="0"/>
              </a:rPr>
              <a:t>University of Saskachewan</a:t>
            </a:r>
            <a:endParaRPr lang="en-CA" altLang="LID4096" baseline="30000">
              <a:solidFill>
                <a:srgbClr val="FFDE53"/>
              </a:solidFill>
              <a:latin typeface="Gill Sans MT" panose="020B0502020104020203"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05F5279D-F862-1EF3-E059-91212630B961}"/>
              </a:ext>
            </a:extLst>
          </p:cNvPr>
          <p:cNvSpPr>
            <a:spLocks noGrp="1" noChangeArrowheads="1"/>
          </p:cNvSpPr>
          <p:nvPr>
            <p:ph type="title" idx="4294967295"/>
          </p:nvPr>
        </p:nvSpPr>
        <p:spPr/>
        <p:txBody>
          <a:bodyPr/>
          <a:lstStyle/>
          <a:p>
            <a:pPr marL="542925" indent="0" eaLnBrk="1" hangingPunct="1"/>
            <a:r>
              <a:rPr lang="en-CA" altLang="LID4096"/>
              <a:t>Message</a:t>
            </a:r>
            <a:endParaRPr lang="en-US" altLang="LID4096"/>
          </a:p>
        </p:txBody>
      </p:sp>
      <p:sp>
        <p:nvSpPr>
          <p:cNvPr id="3075" name="Rectangle 3">
            <a:extLst>
              <a:ext uri="{FF2B5EF4-FFF2-40B4-BE49-F238E27FC236}">
                <a16:creationId xmlns:a16="http://schemas.microsoft.com/office/drawing/2014/main" id="{196B5CEA-A6ED-9B41-F8A4-B32EF175AD7F}"/>
              </a:ext>
            </a:extLst>
          </p:cNvPr>
          <p:cNvSpPr>
            <a:spLocks noGrp="1" noChangeArrowheads="1"/>
          </p:cNvSpPr>
          <p:nvPr>
            <p:ph type="body" idx="4294967295"/>
          </p:nvPr>
        </p:nvSpPr>
        <p:spPr/>
        <p:txBody>
          <a:bodyPr/>
          <a:lstStyle/>
          <a:p>
            <a:pPr marL="542925" indent="0" eaLnBrk="1" hangingPunct="1">
              <a:buFontTx/>
              <a:buNone/>
            </a:pPr>
            <a:endParaRPr lang="en-CA" altLang="LID4096"/>
          </a:p>
          <a:p>
            <a:pPr marL="542925" indent="0" eaLnBrk="1" hangingPunct="1">
              <a:buFontTx/>
              <a:buNone/>
            </a:pPr>
            <a:r>
              <a:rPr lang="en-CA" altLang="LID4096"/>
              <a:t>Video trace systems let people easily explore captured video streams. </a:t>
            </a:r>
          </a:p>
          <a:p>
            <a:pPr marL="542925" indent="0" eaLnBrk="1" hangingPunct="1">
              <a:buFontTx/>
              <a:buNone/>
            </a:pPr>
            <a:endParaRPr lang="en-CA" altLang="LID4096"/>
          </a:p>
          <a:p>
            <a:pPr marL="542925" indent="0" eaLnBrk="1" hangingPunct="1">
              <a:buFontTx/>
              <a:buNone/>
            </a:pPr>
            <a:r>
              <a:rPr lang="en-CA" altLang="LID4096"/>
              <a:t>While they have benefits, they introduce privacy risks that must be debated.</a:t>
            </a:r>
            <a:endParaRPr lang="en-US" altLang="LID4096"/>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422889B2-B5DC-31F5-9C2C-8E0CEA973927}"/>
              </a:ext>
            </a:extLst>
          </p:cNvPr>
          <p:cNvSpPr>
            <a:spLocks noGrp="1" noChangeArrowheads="1"/>
          </p:cNvSpPr>
          <p:nvPr>
            <p:ph type="title" idx="4294967295"/>
          </p:nvPr>
        </p:nvSpPr>
        <p:spPr/>
        <p:txBody>
          <a:bodyPr/>
          <a:lstStyle/>
          <a:p>
            <a:pPr marL="542925" indent="0" eaLnBrk="1" hangingPunct="1"/>
            <a:r>
              <a:rPr lang="en-CA" altLang="LID4096"/>
              <a:t>Awareness and Attention</a:t>
            </a:r>
            <a:endParaRPr lang="en-US" altLang="LID4096"/>
          </a:p>
        </p:txBody>
      </p:sp>
      <p:sp>
        <p:nvSpPr>
          <p:cNvPr id="4099" name="Rectangle 3">
            <a:extLst>
              <a:ext uri="{FF2B5EF4-FFF2-40B4-BE49-F238E27FC236}">
                <a16:creationId xmlns:a16="http://schemas.microsoft.com/office/drawing/2014/main" id="{197FF95E-B071-CD88-5B2F-1C4692AFDC26}"/>
              </a:ext>
            </a:extLst>
          </p:cNvPr>
          <p:cNvSpPr>
            <a:spLocks noGrp="1" noChangeArrowheads="1"/>
          </p:cNvSpPr>
          <p:nvPr>
            <p:ph type="body" idx="4294967295"/>
          </p:nvPr>
        </p:nvSpPr>
        <p:spPr>
          <a:xfrm>
            <a:off x="468313" y="1452563"/>
            <a:ext cx="3970337" cy="4929187"/>
          </a:xfrm>
        </p:spPr>
        <p:txBody>
          <a:bodyPr/>
          <a:lstStyle/>
          <a:p>
            <a:pPr marL="0" indent="0" algn="r" eaLnBrk="1" hangingPunct="1">
              <a:buFontTx/>
              <a:buNone/>
            </a:pPr>
            <a:r>
              <a:rPr lang="en-CA" altLang="LID4096"/>
              <a:t>Everyday world </a:t>
            </a:r>
            <a:r>
              <a:rPr lang="en-CA" altLang="LID4096" b="1"/>
              <a:t>background attention</a:t>
            </a:r>
          </a:p>
          <a:p>
            <a:pPr marL="0" indent="0" algn="r" eaLnBrk="1" hangingPunct="1"/>
            <a:endParaRPr lang="en-CA" altLang="LID4096" b="1"/>
          </a:p>
          <a:p>
            <a:pPr marL="0" indent="0" algn="r" eaLnBrk="1" hangingPunct="1"/>
            <a:endParaRPr lang="en-CA" altLang="LID4096" b="1"/>
          </a:p>
          <a:p>
            <a:pPr marL="0" indent="0" algn="r" eaLnBrk="1" hangingPunct="1">
              <a:buFontTx/>
              <a:buNone/>
            </a:pPr>
            <a:r>
              <a:rPr lang="en-CA" altLang="LID4096"/>
              <a:t>Video media spaces  </a:t>
            </a:r>
            <a:r>
              <a:rPr lang="en-CA" altLang="LID4096" b="1"/>
              <a:t>foreground attention</a:t>
            </a:r>
            <a:endParaRPr lang="en-US" altLang="LID4096"/>
          </a:p>
        </p:txBody>
      </p:sp>
      <p:pic>
        <p:nvPicPr>
          <p:cNvPr id="4100" name="Picture 5" descr="office">
            <a:extLst>
              <a:ext uri="{FF2B5EF4-FFF2-40B4-BE49-F238E27FC236}">
                <a16:creationId xmlns:a16="http://schemas.microsoft.com/office/drawing/2014/main" id="{7311C482-42B2-9AD6-3951-7175EBC05D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3113" y="1414463"/>
            <a:ext cx="3311525"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 name="Picture 8" descr="headshot-crop">
            <a:extLst>
              <a:ext uri="{FF2B5EF4-FFF2-40B4-BE49-F238E27FC236}">
                <a16:creationId xmlns:a16="http://schemas.microsoft.com/office/drawing/2014/main" id="{9973BF1F-45D5-323A-908B-851990E331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83113" y="4221163"/>
            <a:ext cx="3311525" cy="251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a:extLst>
              <a:ext uri="{FF2B5EF4-FFF2-40B4-BE49-F238E27FC236}">
                <a16:creationId xmlns:a16="http://schemas.microsoft.com/office/drawing/2014/main" id="{FA7EB36B-CF65-8A04-5933-2923FC07787B}"/>
              </a:ext>
            </a:extLst>
          </p:cNvPr>
          <p:cNvSpPr>
            <a:spLocks noGrp="1" noChangeArrowheads="1"/>
          </p:cNvSpPr>
          <p:nvPr>
            <p:ph type="title" idx="4294967295"/>
          </p:nvPr>
        </p:nvSpPr>
        <p:spPr/>
        <p:txBody>
          <a:bodyPr/>
          <a:lstStyle/>
          <a:p>
            <a:pPr marL="542925" indent="0" eaLnBrk="1" hangingPunct="1"/>
            <a:r>
              <a:rPr lang="en-CA" altLang="LID4096"/>
              <a:t>Awareness of Activity</a:t>
            </a:r>
            <a:endParaRPr lang="en-US" altLang="LID4096"/>
          </a:p>
        </p:txBody>
      </p:sp>
      <p:sp>
        <p:nvSpPr>
          <p:cNvPr id="5123" name="Rectangle 3">
            <a:extLst>
              <a:ext uri="{FF2B5EF4-FFF2-40B4-BE49-F238E27FC236}">
                <a16:creationId xmlns:a16="http://schemas.microsoft.com/office/drawing/2014/main" id="{5E738D4B-BE44-BB12-C14B-0682A1675AB1}"/>
              </a:ext>
            </a:extLst>
          </p:cNvPr>
          <p:cNvSpPr>
            <a:spLocks noGrp="1" noChangeArrowheads="1"/>
          </p:cNvSpPr>
          <p:nvPr>
            <p:ph type="body" idx="4294967295"/>
          </p:nvPr>
        </p:nvSpPr>
        <p:spPr>
          <a:xfrm>
            <a:off x="0" y="1600200"/>
            <a:ext cx="3492500" cy="4205288"/>
          </a:xfrm>
        </p:spPr>
        <p:txBody>
          <a:bodyPr/>
          <a:lstStyle/>
          <a:p>
            <a:pPr marL="542925" indent="0" eaLnBrk="1" hangingPunct="1">
              <a:buFontTx/>
              <a:buNone/>
            </a:pPr>
            <a:r>
              <a:rPr lang="en-CA" altLang="LID4096" sz="2600"/>
              <a:t>Activity patterns over time</a:t>
            </a:r>
          </a:p>
          <a:p>
            <a:pPr marL="542925" indent="0" eaLnBrk="1" hangingPunct="1">
              <a:buFontTx/>
              <a:buNone/>
            </a:pPr>
            <a:endParaRPr lang="en-CA" altLang="LID4096" sz="2600"/>
          </a:p>
          <a:p>
            <a:pPr marL="542925" indent="0" eaLnBrk="1" hangingPunct="1">
              <a:buFontTx/>
              <a:buNone/>
            </a:pPr>
            <a:r>
              <a:rPr lang="en-CA" altLang="LID4096" sz="2600" b="1" i="1"/>
              <a:t>Video Traces</a:t>
            </a:r>
            <a:r>
              <a:rPr lang="en-CA" altLang="LID4096" sz="2600"/>
              <a:t> visualizations revealing the video history</a:t>
            </a:r>
            <a:endParaRPr lang="en-US" altLang="LID4096" sz="2600"/>
          </a:p>
        </p:txBody>
      </p:sp>
      <p:pic>
        <p:nvPicPr>
          <p:cNvPr id="5124" name="Picture 5">
            <a:extLst>
              <a:ext uri="{FF2B5EF4-FFF2-40B4-BE49-F238E27FC236}">
                <a16:creationId xmlns:a16="http://schemas.microsoft.com/office/drawing/2014/main" id="{6591D605-3B11-D909-E954-EB0ACF8854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4530725"/>
            <a:ext cx="6859588"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6">
            <a:extLst>
              <a:ext uri="{FF2B5EF4-FFF2-40B4-BE49-F238E27FC236}">
                <a16:creationId xmlns:a16="http://schemas.microsoft.com/office/drawing/2014/main" id="{4A16BD3F-06CE-F54A-B1EE-4FDBD15BE5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1038" y="1487488"/>
            <a:ext cx="3203575" cy="284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7">
            <a:extLst>
              <a:ext uri="{FF2B5EF4-FFF2-40B4-BE49-F238E27FC236}">
                <a16:creationId xmlns:a16="http://schemas.microsoft.com/office/drawing/2014/main" id="{0FEACF50-84D0-F17C-8789-C2518EC4259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57588" y="1485900"/>
            <a:ext cx="2022475"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7" name="Text Box 8">
            <a:extLst>
              <a:ext uri="{FF2B5EF4-FFF2-40B4-BE49-F238E27FC236}">
                <a16:creationId xmlns:a16="http://schemas.microsoft.com/office/drawing/2014/main" id="{803E773F-6CDC-4730-A2A4-9DC3D02B3B43}"/>
              </a:ext>
            </a:extLst>
          </p:cNvPr>
          <p:cNvSpPr txBox="1">
            <a:spLocks noChangeArrowheads="1"/>
          </p:cNvSpPr>
          <p:nvPr/>
        </p:nvSpPr>
        <p:spPr bwMode="auto">
          <a:xfrm>
            <a:off x="3484563" y="4292600"/>
            <a:ext cx="195103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CA" altLang="LID4096" sz="900">
                <a:solidFill>
                  <a:srgbClr val="FFDE53"/>
                </a:solidFill>
                <a:latin typeface="Gill Sans MT" panose="020B0502020104020203" pitchFamily="34" charset="0"/>
              </a:rPr>
              <a:t>Greenberg, S. and Kuzuoka, H. (2000)</a:t>
            </a:r>
            <a:endParaRPr lang="en-US" altLang="LID4096" sz="900">
              <a:solidFill>
                <a:srgbClr val="FFDE53"/>
              </a:solidFill>
              <a:latin typeface="Gill Sans MT" panose="020B0502020104020203" pitchFamily="34" charset="0"/>
            </a:endParaRPr>
          </a:p>
        </p:txBody>
      </p:sp>
      <p:sp>
        <p:nvSpPr>
          <p:cNvPr id="5128" name="Text Box 9">
            <a:extLst>
              <a:ext uri="{FF2B5EF4-FFF2-40B4-BE49-F238E27FC236}">
                <a16:creationId xmlns:a16="http://schemas.microsoft.com/office/drawing/2014/main" id="{7FC6ABC5-5B66-557D-4947-AEB13A713B56}"/>
              </a:ext>
            </a:extLst>
          </p:cNvPr>
          <p:cNvSpPr txBox="1">
            <a:spLocks noChangeArrowheads="1"/>
          </p:cNvSpPr>
          <p:nvPr/>
        </p:nvSpPr>
        <p:spPr bwMode="auto">
          <a:xfrm>
            <a:off x="5651500" y="4292600"/>
            <a:ext cx="116998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CA" altLang="LID4096" sz="900">
                <a:solidFill>
                  <a:srgbClr val="FFDE53"/>
                </a:solidFill>
                <a:latin typeface="Gill Sans MT" panose="020B0502020104020203" pitchFamily="34" charset="0"/>
              </a:rPr>
              <a:t>Begole, J. et al (2002)</a:t>
            </a:r>
            <a:endParaRPr lang="en-US" altLang="LID4096" sz="900">
              <a:solidFill>
                <a:srgbClr val="FFDE53"/>
              </a:solidFill>
              <a:latin typeface="Gill Sans MT" panose="020B0502020104020203" pitchFamily="34" charset="0"/>
            </a:endParaRPr>
          </a:p>
        </p:txBody>
      </p:sp>
      <p:sp>
        <p:nvSpPr>
          <p:cNvPr id="5129" name="Text Box 10">
            <a:extLst>
              <a:ext uri="{FF2B5EF4-FFF2-40B4-BE49-F238E27FC236}">
                <a16:creationId xmlns:a16="http://schemas.microsoft.com/office/drawing/2014/main" id="{43B32C55-EE42-2CBF-0B81-88218DE9790B}"/>
              </a:ext>
            </a:extLst>
          </p:cNvPr>
          <p:cNvSpPr txBox="1">
            <a:spLocks noChangeArrowheads="1"/>
          </p:cNvSpPr>
          <p:nvPr/>
        </p:nvSpPr>
        <p:spPr bwMode="auto">
          <a:xfrm>
            <a:off x="2047875" y="6656388"/>
            <a:ext cx="17319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CA" altLang="LID4096" sz="900">
                <a:solidFill>
                  <a:srgbClr val="FFDE53"/>
                </a:solidFill>
                <a:latin typeface="Gill Sans MT" panose="020B0502020104020203" pitchFamily="34" charset="0"/>
              </a:rPr>
              <a:t>Hudson, S. E. and Smith, I. (1996)</a:t>
            </a:r>
            <a:endParaRPr lang="en-US" altLang="LID4096" sz="900">
              <a:solidFill>
                <a:srgbClr val="FFDE53"/>
              </a:solidFill>
              <a:latin typeface="Gill Sans MT" panose="020B0502020104020203" pitchFamily="34" charset="0"/>
            </a:endParaRPr>
          </a:p>
        </p:txBody>
      </p:sp>
      <p:sp>
        <p:nvSpPr>
          <p:cNvPr id="5130" name="Rectangle 10">
            <a:extLst>
              <a:ext uri="{FF2B5EF4-FFF2-40B4-BE49-F238E27FC236}">
                <a16:creationId xmlns:a16="http://schemas.microsoft.com/office/drawing/2014/main" id="{77FF86AA-303D-0D00-FDD6-FCD946089908}"/>
              </a:ext>
            </a:extLst>
          </p:cNvPr>
          <p:cNvSpPr>
            <a:spLocks noChangeArrowheads="1"/>
          </p:cNvSpPr>
          <p:nvPr/>
        </p:nvSpPr>
        <p:spPr bwMode="auto">
          <a:xfrm>
            <a:off x="3563938" y="1484313"/>
            <a:ext cx="2016125" cy="2808287"/>
          </a:xfrm>
          <a:prstGeom prst="rect">
            <a:avLst/>
          </a:prstGeom>
          <a:noFill/>
          <a:ln w="63500">
            <a:solidFill>
              <a:srgbClr val="FFDE5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LID4096" altLang="LID4096"/>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6659BECD-4FAA-8CAC-D0CC-60AF02B8A19D}"/>
              </a:ext>
            </a:extLst>
          </p:cNvPr>
          <p:cNvSpPr>
            <a:spLocks noGrp="1" noChangeArrowheads="1"/>
          </p:cNvSpPr>
          <p:nvPr>
            <p:ph type="title" idx="4294967295"/>
          </p:nvPr>
        </p:nvSpPr>
        <p:spPr/>
        <p:txBody>
          <a:bodyPr/>
          <a:lstStyle/>
          <a:p>
            <a:pPr marL="542925" indent="0" eaLnBrk="1" hangingPunct="1"/>
            <a:r>
              <a:rPr lang="en-CA" altLang="LID4096"/>
              <a:t>Awareness of Activity</a:t>
            </a:r>
            <a:endParaRPr lang="en-US" altLang="LID4096"/>
          </a:p>
        </p:txBody>
      </p:sp>
      <p:sp>
        <p:nvSpPr>
          <p:cNvPr id="6147" name="Rectangle 3">
            <a:extLst>
              <a:ext uri="{FF2B5EF4-FFF2-40B4-BE49-F238E27FC236}">
                <a16:creationId xmlns:a16="http://schemas.microsoft.com/office/drawing/2014/main" id="{E8E37F4A-AF70-1E32-3972-A62E5B0A653A}"/>
              </a:ext>
            </a:extLst>
          </p:cNvPr>
          <p:cNvSpPr>
            <a:spLocks noGrp="1" noChangeArrowheads="1"/>
          </p:cNvSpPr>
          <p:nvPr>
            <p:ph type="body" idx="4294967295"/>
          </p:nvPr>
        </p:nvSpPr>
        <p:spPr>
          <a:xfrm>
            <a:off x="0" y="1600200"/>
            <a:ext cx="3492500" cy="4205288"/>
          </a:xfrm>
        </p:spPr>
        <p:txBody>
          <a:bodyPr/>
          <a:lstStyle/>
          <a:p>
            <a:pPr marL="542925" indent="0" eaLnBrk="1" hangingPunct="1">
              <a:buFontTx/>
              <a:buNone/>
            </a:pPr>
            <a:r>
              <a:rPr lang="en-CA" altLang="LID4096" sz="2600"/>
              <a:t>Activity patterns over time</a:t>
            </a:r>
          </a:p>
          <a:p>
            <a:pPr marL="542925" indent="0" eaLnBrk="1" hangingPunct="1">
              <a:buFontTx/>
              <a:buNone/>
            </a:pPr>
            <a:endParaRPr lang="en-CA" altLang="LID4096" sz="2600"/>
          </a:p>
          <a:p>
            <a:pPr marL="542925" indent="0" eaLnBrk="1" hangingPunct="1">
              <a:buFontTx/>
              <a:buNone/>
            </a:pPr>
            <a:r>
              <a:rPr lang="en-CA" altLang="LID4096" sz="2600" b="1" i="1"/>
              <a:t>Video Traces</a:t>
            </a:r>
            <a:r>
              <a:rPr lang="en-CA" altLang="LID4096" sz="2600"/>
              <a:t> visualizations revealing the video history</a:t>
            </a:r>
            <a:endParaRPr lang="en-US" altLang="LID4096" sz="2600"/>
          </a:p>
        </p:txBody>
      </p:sp>
      <p:pic>
        <p:nvPicPr>
          <p:cNvPr id="6148" name="Picture 5">
            <a:extLst>
              <a:ext uri="{FF2B5EF4-FFF2-40B4-BE49-F238E27FC236}">
                <a16:creationId xmlns:a16="http://schemas.microsoft.com/office/drawing/2014/main" id="{C1E6179D-F5CF-B8FA-A4F8-222F09241F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4530725"/>
            <a:ext cx="6859588"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6">
            <a:extLst>
              <a:ext uri="{FF2B5EF4-FFF2-40B4-BE49-F238E27FC236}">
                <a16:creationId xmlns:a16="http://schemas.microsoft.com/office/drawing/2014/main" id="{8CFE5186-D30F-EFD6-87DB-D26A41CB5A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1038" y="1484313"/>
            <a:ext cx="3203575" cy="284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7">
            <a:extLst>
              <a:ext uri="{FF2B5EF4-FFF2-40B4-BE49-F238E27FC236}">
                <a16:creationId xmlns:a16="http://schemas.microsoft.com/office/drawing/2014/main" id="{95B2644C-4210-0F34-0241-731C817C0A9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57588" y="1485900"/>
            <a:ext cx="2022475"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1" name="Text Box 8">
            <a:extLst>
              <a:ext uri="{FF2B5EF4-FFF2-40B4-BE49-F238E27FC236}">
                <a16:creationId xmlns:a16="http://schemas.microsoft.com/office/drawing/2014/main" id="{6BF649DB-3FDE-C3FB-9593-06C569CD02B7}"/>
              </a:ext>
            </a:extLst>
          </p:cNvPr>
          <p:cNvSpPr txBox="1">
            <a:spLocks noChangeArrowheads="1"/>
          </p:cNvSpPr>
          <p:nvPr/>
        </p:nvSpPr>
        <p:spPr bwMode="auto">
          <a:xfrm>
            <a:off x="3484563" y="4292600"/>
            <a:ext cx="195103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CA" altLang="LID4096" sz="900">
                <a:solidFill>
                  <a:srgbClr val="FFDE53"/>
                </a:solidFill>
                <a:latin typeface="Gill Sans MT" panose="020B0502020104020203" pitchFamily="34" charset="0"/>
              </a:rPr>
              <a:t>Greenberg, S. and Kuzuoka, H. (2000)</a:t>
            </a:r>
            <a:endParaRPr lang="en-US" altLang="LID4096" sz="900">
              <a:solidFill>
                <a:srgbClr val="FFDE53"/>
              </a:solidFill>
              <a:latin typeface="Gill Sans MT" panose="020B0502020104020203" pitchFamily="34" charset="0"/>
            </a:endParaRPr>
          </a:p>
        </p:txBody>
      </p:sp>
      <p:sp>
        <p:nvSpPr>
          <p:cNvPr id="6152" name="Text Box 9">
            <a:extLst>
              <a:ext uri="{FF2B5EF4-FFF2-40B4-BE49-F238E27FC236}">
                <a16:creationId xmlns:a16="http://schemas.microsoft.com/office/drawing/2014/main" id="{38D98F74-70C2-5F61-B4AE-0A825371506A}"/>
              </a:ext>
            </a:extLst>
          </p:cNvPr>
          <p:cNvSpPr txBox="1">
            <a:spLocks noChangeArrowheads="1"/>
          </p:cNvSpPr>
          <p:nvPr/>
        </p:nvSpPr>
        <p:spPr bwMode="auto">
          <a:xfrm>
            <a:off x="5651500" y="4292600"/>
            <a:ext cx="116998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CA" altLang="LID4096" sz="900">
                <a:solidFill>
                  <a:srgbClr val="FFDE53"/>
                </a:solidFill>
                <a:latin typeface="Gill Sans MT" panose="020B0502020104020203" pitchFamily="34" charset="0"/>
              </a:rPr>
              <a:t>Begole, J. et al (2002)</a:t>
            </a:r>
            <a:endParaRPr lang="en-US" altLang="LID4096" sz="900">
              <a:solidFill>
                <a:srgbClr val="FFDE53"/>
              </a:solidFill>
              <a:latin typeface="Gill Sans MT" panose="020B0502020104020203" pitchFamily="34" charset="0"/>
            </a:endParaRPr>
          </a:p>
        </p:txBody>
      </p:sp>
      <p:sp>
        <p:nvSpPr>
          <p:cNvPr id="6153" name="Text Box 10">
            <a:extLst>
              <a:ext uri="{FF2B5EF4-FFF2-40B4-BE49-F238E27FC236}">
                <a16:creationId xmlns:a16="http://schemas.microsoft.com/office/drawing/2014/main" id="{EF894ADC-709F-267D-60DA-4B9BE3352BC7}"/>
              </a:ext>
            </a:extLst>
          </p:cNvPr>
          <p:cNvSpPr txBox="1">
            <a:spLocks noChangeArrowheads="1"/>
          </p:cNvSpPr>
          <p:nvPr/>
        </p:nvSpPr>
        <p:spPr bwMode="auto">
          <a:xfrm>
            <a:off x="2047875" y="6656388"/>
            <a:ext cx="17319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CA" altLang="LID4096" sz="900">
                <a:solidFill>
                  <a:srgbClr val="FFDE53"/>
                </a:solidFill>
                <a:latin typeface="Gill Sans MT" panose="020B0502020104020203" pitchFamily="34" charset="0"/>
              </a:rPr>
              <a:t>Hudson, S. E. and Smith, I. (1996)</a:t>
            </a:r>
            <a:endParaRPr lang="en-US" altLang="LID4096" sz="900">
              <a:solidFill>
                <a:srgbClr val="FFDE53"/>
              </a:solidFill>
              <a:latin typeface="Gill Sans MT" panose="020B0502020104020203" pitchFamily="34" charset="0"/>
            </a:endParaRPr>
          </a:p>
        </p:txBody>
      </p:sp>
      <p:sp>
        <p:nvSpPr>
          <p:cNvPr id="6154" name="Rectangle 10">
            <a:extLst>
              <a:ext uri="{FF2B5EF4-FFF2-40B4-BE49-F238E27FC236}">
                <a16:creationId xmlns:a16="http://schemas.microsoft.com/office/drawing/2014/main" id="{0F1D2680-E010-08B6-05C0-B904F51A4F29}"/>
              </a:ext>
            </a:extLst>
          </p:cNvPr>
          <p:cNvSpPr>
            <a:spLocks noChangeArrowheads="1"/>
          </p:cNvSpPr>
          <p:nvPr/>
        </p:nvSpPr>
        <p:spPr bwMode="auto">
          <a:xfrm>
            <a:off x="5724525" y="1484313"/>
            <a:ext cx="3240088" cy="2809875"/>
          </a:xfrm>
          <a:prstGeom prst="rect">
            <a:avLst/>
          </a:prstGeom>
          <a:noFill/>
          <a:ln w="63500">
            <a:solidFill>
              <a:srgbClr val="FFDE5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LID4096" altLang="LID4096"/>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988E268D-3E84-BC71-1F5B-FAE221D57015}"/>
              </a:ext>
            </a:extLst>
          </p:cNvPr>
          <p:cNvSpPr>
            <a:spLocks noGrp="1" noChangeArrowheads="1"/>
          </p:cNvSpPr>
          <p:nvPr>
            <p:ph type="title" idx="4294967295"/>
          </p:nvPr>
        </p:nvSpPr>
        <p:spPr/>
        <p:txBody>
          <a:bodyPr/>
          <a:lstStyle/>
          <a:p>
            <a:pPr marL="542925" indent="0" eaLnBrk="1" hangingPunct="1"/>
            <a:r>
              <a:rPr lang="en-CA" altLang="LID4096"/>
              <a:t>Awareness of Activity</a:t>
            </a:r>
            <a:endParaRPr lang="en-US" altLang="LID4096"/>
          </a:p>
        </p:txBody>
      </p:sp>
      <p:sp>
        <p:nvSpPr>
          <p:cNvPr id="7171" name="Rectangle 3">
            <a:extLst>
              <a:ext uri="{FF2B5EF4-FFF2-40B4-BE49-F238E27FC236}">
                <a16:creationId xmlns:a16="http://schemas.microsoft.com/office/drawing/2014/main" id="{B2B277B2-CB59-8267-1946-DF1B9825C5C7}"/>
              </a:ext>
            </a:extLst>
          </p:cNvPr>
          <p:cNvSpPr>
            <a:spLocks noGrp="1" noChangeArrowheads="1"/>
          </p:cNvSpPr>
          <p:nvPr>
            <p:ph type="body" idx="4294967295"/>
          </p:nvPr>
        </p:nvSpPr>
        <p:spPr>
          <a:xfrm>
            <a:off x="0" y="1600200"/>
            <a:ext cx="3492500" cy="4205288"/>
          </a:xfrm>
        </p:spPr>
        <p:txBody>
          <a:bodyPr/>
          <a:lstStyle/>
          <a:p>
            <a:pPr marL="542925" indent="0" eaLnBrk="1" hangingPunct="1">
              <a:buFontTx/>
              <a:buNone/>
            </a:pPr>
            <a:r>
              <a:rPr lang="en-CA" altLang="LID4096" sz="2600"/>
              <a:t>Activity patterns over time</a:t>
            </a:r>
          </a:p>
          <a:p>
            <a:pPr marL="542925" indent="0" eaLnBrk="1" hangingPunct="1">
              <a:buFontTx/>
              <a:buNone/>
            </a:pPr>
            <a:endParaRPr lang="en-CA" altLang="LID4096" sz="2600"/>
          </a:p>
          <a:p>
            <a:pPr marL="542925" indent="0" eaLnBrk="1" hangingPunct="1">
              <a:buFontTx/>
              <a:buNone/>
            </a:pPr>
            <a:r>
              <a:rPr lang="en-CA" altLang="LID4096" sz="2600" b="1" i="1"/>
              <a:t>Video Traces</a:t>
            </a:r>
            <a:r>
              <a:rPr lang="en-CA" altLang="LID4096" sz="2600"/>
              <a:t> visualizations revealing the video history</a:t>
            </a:r>
            <a:endParaRPr lang="en-US" altLang="LID4096" sz="2600"/>
          </a:p>
        </p:txBody>
      </p:sp>
      <p:pic>
        <p:nvPicPr>
          <p:cNvPr id="7172" name="Picture 5">
            <a:extLst>
              <a:ext uri="{FF2B5EF4-FFF2-40B4-BE49-F238E27FC236}">
                <a16:creationId xmlns:a16="http://schemas.microsoft.com/office/drawing/2014/main" id="{BFD4E158-3871-F5DF-455E-584421F3FE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4075" y="4530725"/>
            <a:ext cx="6859588"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3" name="Picture 6">
            <a:extLst>
              <a:ext uri="{FF2B5EF4-FFF2-40B4-BE49-F238E27FC236}">
                <a16:creationId xmlns:a16="http://schemas.microsoft.com/office/drawing/2014/main" id="{B80F2387-09A0-4209-8EC4-281A9575FE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1038" y="1487488"/>
            <a:ext cx="3203575" cy="284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4" name="Picture 7">
            <a:extLst>
              <a:ext uri="{FF2B5EF4-FFF2-40B4-BE49-F238E27FC236}">
                <a16:creationId xmlns:a16="http://schemas.microsoft.com/office/drawing/2014/main" id="{394DE1F7-4491-49D0-81D1-B3A6159ED1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57588" y="1485900"/>
            <a:ext cx="2022475"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5" name="Text Box 8">
            <a:extLst>
              <a:ext uri="{FF2B5EF4-FFF2-40B4-BE49-F238E27FC236}">
                <a16:creationId xmlns:a16="http://schemas.microsoft.com/office/drawing/2014/main" id="{06D3DE3A-6B1F-4EC0-B8D2-E449A302A431}"/>
              </a:ext>
            </a:extLst>
          </p:cNvPr>
          <p:cNvSpPr txBox="1">
            <a:spLocks noChangeArrowheads="1"/>
          </p:cNvSpPr>
          <p:nvPr/>
        </p:nvSpPr>
        <p:spPr bwMode="auto">
          <a:xfrm>
            <a:off x="3484563" y="4279900"/>
            <a:ext cx="195103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CA" altLang="LID4096" sz="900">
                <a:solidFill>
                  <a:srgbClr val="FFDE53"/>
                </a:solidFill>
                <a:latin typeface="Gill Sans MT" panose="020B0502020104020203" pitchFamily="34" charset="0"/>
              </a:rPr>
              <a:t>Greenberg, S. and Kuzuoka, H. (2000)</a:t>
            </a:r>
            <a:endParaRPr lang="en-US" altLang="LID4096" sz="900">
              <a:solidFill>
                <a:srgbClr val="FFDE53"/>
              </a:solidFill>
              <a:latin typeface="Gill Sans MT" panose="020B0502020104020203" pitchFamily="34" charset="0"/>
            </a:endParaRPr>
          </a:p>
        </p:txBody>
      </p:sp>
      <p:sp>
        <p:nvSpPr>
          <p:cNvPr id="7176" name="Text Box 9">
            <a:extLst>
              <a:ext uri="{FF2B5EF4-FFF2-40B4-BE49-F238E27FC236}">
                <a16:creationId xmlns:a16="http://schemas.microsoft.com/office/drawing/2014/main" id="{5DBD49F1-E065-F6F2-5FC4-84D66B1AD21D}"/>
              </a:ext>
            </a:extLst>
          </p:cNvPr>
          <p:cNvSpPr txBox="1">
            <a:spLocks noChangeArrowheads="1"/>
          </p:cNvSpPr>
          <p:nvPr/>
        </p:nvSpPr>
        <p:spPr bwMode="auto">
          <a:xfrm>
            <a:off x="5651500" y="4292600"/>
            <a:ext cx="1169988"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CA" altLang="LID4096" sz="900">
                <a:solidFill>
                  <a:srgbClr val="FFDE53"/>
                </a:solidFill>
                <a:latin typeface="Gill Sans MT" panose="020B0502020104020203" pitchFamily="34" charset="0"/>
              </a:rPr>
              <a:t>Begole, J. et al (2002)</a:t>
            </a:r>
            <a:endParaRPr lang="en-US" altLang="LID4096" sz="900">
              <a:solidFill>
                <a:srgbClr val="FFDE53"/>
              </a:solidFill>
              <a:latin typeface="Gill Sans MT" panose="020B0502020104020203" pitchFamily="34" charset="0"/>
            </a:endParaRPr>
          </a:p>
        </p:txBody>
      </p:sp>
      <p:sp>
        <p:nvSpPr>
          <p:cNvPr id="7177" name="Text Box 10">
            <a:extLst>
              <a:ext uri="{FF2B5EF4-FFF2-40B4-BE49-F238E27FC236}">
                <a16:creationId xmlns:a16="http://schemas.microsoft.com/office/drawing/2014/main" id="{2603A678-99B2-D847-EC11-80AC543C781D}"/>
              </a:ext>
            </a:extLst>
          </p:cNvPr>
          <p:cNvSpPr txBox="1">
            <a:spLocks noChangeArrowheads="1"/>
          </p:cNvSpPr>
          <p:nvPr/>
        </p:nvSpPr>
        <p:spPr bwMode="auto">
          <a:xfrm>
            <a:off x="2047875" y="6656388"/>
            <a:ext cx="173196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CA" altLang="LID4096" sz="900">
                <a:solidFill>
                  <a:srgbClr val="FFDE53"/>
                </a:solidFill>
                <a:latin typeface="Gill Sans MT" panose="020B0502020104020203" pitchFamily="34" charset="0"/>
              </a:rPr>
              <a:t>Hudson, S. E. and Smith, I. (1996)</a:t>
            </a:r>
            <a:endParaRPr lang="en-US" altLang="LID4096" sz="900">
              <a:solidFill>
                <a:srgbClr val="FFDE53"/>
              </a:solidFill>
              <a:latin typeface="Gill Sans MT" panose="020B0502020104020203" pitchFamily="34" charset="0"/>
            </a:endParaRPr>
          </a:p>
        </p:txBody>
      </p:sp>
      <p:sp>
        <p:nvSpPr>
          <p:cNvPr id="7178" name="Rectangle 10">
            <a:extLst>
              <a:ext uri="{FF2B5EF4-FFF2-40B4-BE49-F238E27FC236}">
                <a16:creationId xmlns:a16="http://schemas.microsoft.com/office/drawing/2014/main" id="{9D3ECA5E-528A-AA43-762F-48080A3F4618}"/>
              </a:ext>
            </a:extLst>
          </p:cNvPr>
          <p:cNvSpPr>
            <a:spLocks noChangeArrowheads="1"/>
          </p:cNvSpPr>
          <p:nvPr/>
        </p:nvSpPr>
        <p:spPr bwMode="auto">
          <a:xfrm>
            <a:off x="2124075" y="4508500"/>
            <a:ext cx="6838950" cy="2160588"/>
          </a:xfrm>
          <a:prstGeom prst="rect">
            <a:avLst/>
          </a:prstGeom>
          <a:noFill/>
          <a:ln w="63500">
            <a:solidFill>
              <a:srgbClr val="FFDE53"/>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endParaRPr lang="LID4096" altLang="LID4096"/>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8A30178A-C054-3FCD-3D4C-3667BF870F55}"/>
              </a:ext>
            </a:extLst>
          </p:cNvPr>
          <p:cNvSpPr>
            <a:spLocks noGrp="1" noChangeArrowheads="1"/>
          </p:cNvSpPr>
          <p:nvPr>
            <p:ph type="title" idx="4294967295"/>
          </p:nvPr>
        </p:nvSpPr>
        <p:spPr/>
        <p:txBody>
          <a:bodyPr/>
          <a:lstStyle/>
          <a:p>
            <a:pPr marL="542925" indent="0" eaLnBrk="1" hangingPunct="1"/>
            <a:r>
              <a:rPr lang="en-CA" altLang="LID4096"/>
              <a:t>Early Investigations</a:t>
            </a:r>
            <a:endParaRPr lang="en-US" altLang="LID4096"/>
          </a:p>
        </p:txBody>
      </p:sp>
      <p:pic>
        <p:nvPicPr>
          <p:cNvPr id="8195" name="Picture 4" descr="MotionBlur1">
            <a:extLst>
              <a:ext uri="{FF2B5EF4-FFF2-40B4-BE49-F238E27FC236}">
                <a16:creationId xmlns:a16="http://schemas.microsoft.com/office/drawing/2014/main" id="{FF9BA627-4150-26CB-0FB0-A89B8767C90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29238" y="1268413"/>
            <a:ext cx="2482850" cy="252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9" name="Text Box 7">
            <a:extLst>
              <a:ext uri="{FF2B5EF4-FFF2-40B4-BE49-F238E27FC236}">
                <a16:creationId xmlns:a16="http://schemas.microsoft.com/office/drawing/2014/main" id="{BA984479-6163-4416-39BC-12E937D8A3C6}"/>
              </a:ext>
            </a:extLst>
          </p:cNvPr>
          <p:cNvSpPr txBox="1">
            <a:spLocks noChangeArrowheads="1"/>
          </p:cNvSpPr>
          <p:nvPr/>
        </p:nvSpPr>
        <p:spPr bwMode="auto">
          <a:xfrm>
            <a:off x="971550" y="3740150"/>
            <a:ext cx="13985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CA" altLang="LID4096" dirty="0">
                <a:solidFill>
                  <a:srgbClr val="FFDE53"/>
                </a:solidFill>
                <a:latin typeface="Gill Sans MT" panose="020B0502020104020203" pitchFamily="34" charset="0"/>
              </a:rPr>
              <a:t>Rapid Playback</a:t>
            </a:r>
            <a:endParaRPr lang="en-US" altLang="LID4096" dirty="0">
              <a:solidFill>
                <a:srgbClr val="FFDE53"/>
              </a:solidFill>
              <a:latin typeface="Gill Sans MT" panose="020B0502020104020203" pitchFamily="34" charset="0"/>
            </a:endParaRPr>
          </a:p>
        </p:txBody>
      </p:sp>
      <p:sp>
        <p:nvSpPr>
          <p:cNvPr id="8200" name="Text Box 8">
            <a:extLst>
              <a:ext uri="{FF2B5EF4-FFF2-40B4-BE49-F238E27FC236}">
                <a16:creationId xmlns:a16="http://schemas.microsoft.com/office/drawing/2014/main" id="{3FA15C4F-3CC0-0304-138D-7D4235D2562D}"/>
              </a:ext>
            </a:extLst>
          </p:cNvPr>
          <p:cNvSpPr txBox="1">
            <a:spLocks noChangeArrowheads="1"/>
          </p:cNvSpPr>
          <p:nvPr/>
        </p:nvSpPr>
        <p:spPr bwMode="auto">
          <a:xfrm>
            <a:off x="3022600" y="3719513"/>
            <a:ext cx="306228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CA" altLang="LID4096">
                <a:solidFill>
                  <a:srgbClr val="FFDE53"/>
                </a:solidFill>
                <a:latin typeface="Gill Sans MT" panose="020B0502020104020203" pitchFamily="34" charset="0"/>
              </a:rPr>
              <a:t>Random Pixel Blend &amp; Alpha Blend</a:t>
            </a:r>
            <a:endParaRPr lang="en-US" altLang="LID4096">
              <a:solidFill>
                <a:srgbClr val="FFDE53"/>
              </a:solidFill>
              <a:latin typeface="Gill Sans MT" panose="020B0502020104020203" pitchFamily="34" charset="0"/>
            </a:endParaRPr>
          </a:p>
        </p:txBody>
      </p:sp>
      <p:sp>
        <p:nvSpPr>
          <p:cNvPr id="8201" name="Text Box 9">
            <a:extLst>
              <a:ext uri="{FF2B5EF4-FFF2-40B4-BE49-F238E27FC236}">
                <a16:creationId xmlns:a16="http://schemas.microsoft.com/office/drawing/2014/main" id="{E1371244-01A8-1CA3-E7A1-7A0FF65FB431}"/>
              </a:ext>
            </a:extLst>
          </p:cNvPr>
          <p:cNvSpPr txBox="1">
            <a:spLocks noChangeArrowheads="1"/>
          </p:cNvSpPr>
          <p:nvPr/>
        </p:nvSpPr>
        <p:spPr bwMode="auto">
          <a:xfrm>
            <a:off x="971550" y="6524625"/>
            <a:ext cx="11144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CA" altLang="LID4096">
                <a:solidFill>
                  <a:srgbClr val="FFDE53"/>
                </a:solidFill>
                <a:latin typeface="Gill Sans MT" panose="020B0502020104020203" pitchFamily="34" charset="0"/>
              </a:rPr>
              <a:t>Storyboard</a:t>
            </a:r>
            <a:endParaRPr lang="en-US" altLang="LID4096">
              <a:solidFill>
                <a:srgbClr val="FFDE53"/>
              </a:solidFill>
              <a:latin typeface="Gill Sans MT" panose="020B0502020104020203" pitchFamily="34" charset="0"/>
            </a:endParaRPr>
          </a:p>
        </p:txBody>
      </p:sp>
      <p:pic>
        <p:nvPicPr>
          <p:cNvPr id="2" name="Playback">
            <a:hlinkClick r:id="" action="ppaction://media"/>
            <a:extLst>
              <a:ext uri="{FF2B5EF4-FFF2-40B4-BE49-F238E27FC236}">
                <a16:creationId xmlns:a16="http://schemas.microsoft.com/office/drawing/2014/main" id="{40A91BC7-D1ED-90A8-F63D-D8AA1495D7BA}"/>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997154" y="1268413"/>
            <a:ext cx="1702638" cy="2537894"/>
          </a:xfrm>
          <a:prstGeom prst="rect">
            <a:avLst/>
          </a:prstGeom>
        </p:spPr>
      </p:pic>
      <p:pic>
        <p:nvPicPr>
          <p:cNvPr id="3" name="Random">
            <a:hlinkClick r:id="" action="ppaction://media"/>
            <a:extLst>
              <a:ext uri="{FF2B5EF4-FFF2-40B4-BE49-F238E27FC236}">
                <a16:creationId xmlns:a16="http://schemas.microsoft.com/office/drawing/2014/main" id="{5ECC5B14-D282-2A80-C6BF-5AA9DB0D9667}"/>
              </a:ext>
            </a:extLst>
          </p:cNvPr>
          <p:cNvPicPr>
            <a:picLocks noChangeAspect="1"/>
          </p:cNvPicPr>
          <p:nvPr>
            <a:videoFile r:link="rId4"/>
            <p:extLst>
              <p:ext uri="{DAA4B4D4-6D71-4841-9C94-3DE7FCFB9230}">
                <p14:media xmlns:p14="http://schemas.microsoft.com/office/powerpoint/2010/main" r:embed="rId3"/>
              </p:ext>
            </p:extLst>
          </p:nvPr>
        </p:nvPicPr>
        <p:blipFill>
          <a:blip r:embed="rId11"/>
          <a:stretch>
            <a:fillRect/>
          </a:stretch>
        </p:blipFill>
        <p:spPr>
          <a:xfrm>
            <a:off x="2915816" y="1268412"/>
            <a:ext cx="2209316" cy="2555875"/>
          </a:xfrm>
          <a:prstGeom prst="rect">
            <a:avLst/>
          </a:prstGeom>
        </p:spPr>
      </p:pic>
      <p:pic>
        <p:nvPicPr>
          <p:cNvPr id="4" name="Storyboard">
            <a:hlinkClick r:id="" action="ppaction://media"/>
            <a:extLst>
              <a:ext uri="{FF2B5EF4-FFF2-40B4-BE49-F238E27FC236}">
                <a16:creationId xmlns:a16="http://schemas.microsoft.com/office/drawing/2014/main" id="{434B0FB6-F5FD-3C6E-5111-A797BC231017}"/>
              </a:ext>
            </a:extLst>
          </p:cNvPr>
          <p:cNvPicPr>
            <a:picLocks noChangeAspect="1"/>
          </p:cNvPicPr>
          <p:nvPr>
            <a:videoFile r:link="rId6"/>
            <p:extLst>
              <p:ext uri="{DAA4B4D4-6D71-4841-9C94-3DE7FCFB9230}">
                <p14:media xmlns:p14="http://schemas.microsoft.com/office/powerpoint/2010/main" r:embed="rId5"/>
              </p:ext>
            </p:extLst>
          </p:nvPr>
        </p:nvPicPr>
        <p:blipFill>
          <a:blip r:embed="rId12"/>
          <a:stretch>
            <a:fillRect/>
          </a:stretch>
        </p:blipFill>
        <p:spPr>
          <a:xfrm>
            <a:off x="997153" y="4138611"/>
            <a:ext cx="5851413" cy="238601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667"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34267" fill="hold"/>
                                        <p:tgtEl>
                                          <p:spTgt spid="3"/>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3026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2"/>
                </p:tgtEl>
              </p:cMediaNode>
            </p:video>
            <p:seq concurrent="1" nextAc="seek">
              <p:cTn id="16" restart="whenNotActive" fill="hold" evtFilter="cancelBubble" nodeType="interactiveSeq">
                <p:stCondLst>
                  <p:cond evt="onClick" delay="0">
                    <p:tgtEl>
                      <p:spTgt spid="2"/>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2"/>
                                        </p:tgtEl>
                                      </p:cBhvr>
                                    </p:cmd>
                                  </p:childTnLst>
                                </p:cTn>
                              </p:par>
                            </p:childTnLst>
                          </p:cTn>
                        </p:par>
                      </p:childTnLst>
                    </p:cTn>
                  </p:par>
                </p:childTnLst>
              </p:cTn>
              <p:nextCondLst>
                <p:cond evt="onClick" delay="0">
                  <p:tgtEl>
                    <p:spTgt spid="2"/>
                  </p:tgtEl>
                </p:cond>
              </p:nextCondLst>
            </p:seq>
            <p:video>
              <p:cMediaNode vol="80000">
                <p:cTn id="21" fill="hold" display="0">
                  <p:stCondLst>
                    <p:cond delay="indefinite"/>
                  </p:stCondLst>
                </p:cTn>
                <p:tgtEl>
                  <p:spTgt spid="3"/>
                </p:tgtEl>
              </p:cMediaNode>
            </p:video>
            <p:seq concurrent="1" nextAc="seek">
              <p:cTn id="22" restart="whenNotActive" fill="hold" evtFilter="cancelBubble" nodeType="interactiveSeq">
                <p:stCondLst>
                  <p:cond evt="onClick" delay="0">
                    <p:tgtEl>
                      <p:spTgt spid="3"/>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3"/>
                                        </p:tgtEl>
                                      </p:cBhvr>
                                    </p:cmd>
                                  </p:childTnLst>
                                </p:cTn>
                              </p:par>
                            </p:childTnLst>
                          </p:cTn>
                        </p:par>
                      </p:childTnLst>
                    </p:cTn>
                  </p:par>
                </p:childTnLst>
              </p:cTn>
              <p:nextCondLst>
                <p:cond evt="onClick" delay="0">
                  <p:tgtEl>
                    <p:spTgt spid="3"/>
                  </p:tgtEl>
                </p:cond>
              </p:nextCondLst>
            </p:seq>
            <p:video>
              <p:cMediaNode vol="80000">
                <p:cTn id="27" fill="hold" display="0">
                  <p:stCondLst>
                    <p:cond delay="indefinite"/>
                  </p:stCondLst>
                </p:cTn>
                <p:tgtEl>
                  <p:spTgt spid="4"/>
                </p:tgtEl>
              </p:cMediaNode>
            </p:video>
            <p:seq concurrent="1" nextAc="seek">
              <p:cTn id="28" restart="whenNotActive" fill="hold" evtFilter="cancelBubble" nodeType="interactiveSeq">
                <p:stCondLst>
                  <p:cond evt="onClick" delay="0">
                    <p:tgtEl>
                      <p:spTgt spid="4"/>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031BB356-37B7-BFD2-97FF-D975258316E8}"/>
              </a:ext>
            </a:extLst>
          </p:cNvPr>
          <p:cNvSpPr>
            <a:spLocks noGrp="1" noChangeArrowheads="1"/>
          </p:cNvSpPr>
          <p:nvPr>
            <p:ph type="title" idx="4294967295"/>
          </p:nvPr>
        </p:nvSpPr>
        <p:spPr/>
        <p:txBody>
          <a:bodyPr/>
          <a:lstStyle/>
          <a:p>
            <a:pPr marL="542925" indent="0" eaLnBrk="1" hangingPunct="1"/>
            <a:r>
              <a:rPr lang="en-CA" altLang="LID4096"/>
              <a:t>Slit-scanning</a:t>
            </a:r>
            <a:endParaRPr lang="en-US" altLang="LID4096"/>
          </a:p>
        </p:txBody>
      </p:sp>
      <p:pic>
        <p:nvPicPr>
          <p:cNvPr id="9219" name="Picture 5" descr="004">
            <a:extLst>
              <a:ext uri="{FF2B5EF4-FFF2-40B4-BE49-F238E27FC236}">
                <a16:creationId xmlns:a16="http://schemas.microsoft.com/office/drawing/2014/main" id="{A0223E57-05DB-C642-9959-77C873079937}"/>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1341438"/>
            <a:ext cx="7561262" cy="524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0" name="Text Box 6">
            <a:extLst>
              <a:ext uri="{FF2B5EF4-FFF2-40B4-BE49-F238E27FC236}">
                <a16:creationId xmlns:a16="http://schemas.microsoft.com/office/drawing/2014/main" id="{2ABB1A0F-C047-2CB4-A363-5DA85AEF8B59}"/>
              </a:ext>
            </a:extLst>
          </p:cNvPr>
          <p:cNvSpPr txBox="1">
            <a:spLocks noChangeArrowheads="1"/>
          </p:cNvSpPr>
          <p:nvPr/>
        </p:nvSpPr>
        <p:spPr bwMode="auto">
          <a:xfrm>
            <a:off x="746125" y="6584950"/>
            <a:ext cx="33940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CA" altLang="LID4096" sz="900">
                <a:solidFill>
                  <a:srgbClr val="FFDE53"/>
                </a:solidFill>
                <a:latin typeface="Gill Sans MT" panose="020B0502020104020203" pitchFamily="34" charset="0"/>
              </a:rPr>
              <a:t>“Hammer thrower” by George Silk: www.nga.gov.au/Silk/Gallery.htm</a:t>
            </a:r>
            <a:endParaRPr lang="en-US" altLang="LID4096" sz="900">
              <a:solidFill>
                <a:srgbClr val="FFDE53"/>
              </a:solidFill>
              <a:latin typeface="Gill Sans MT" panose="020B0502020104020203"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DC65498F-8BF8-41C2-68BA-280839CCA31B}"/>
              </a:ext>
            </a:extLst>
          </p:cNvPr>
          <p:cNvSpPr>
            <a:spLocks noGrp="1" noChangeArrowheads="1"/>
          </p:cNvSpPr>
          <p:nvPr>
            <p:ph type="title" idx="4294967295"/>
          </p:nvPr>
        </p:nvSpPr>
        <p:spPr/>
        <p:txBody>
          <a:bodyPr/>
          <a:lstStyle/>
          <a:p>
            <a:pPr marL="542925" indent="0" eaLnBrk="1" hangingPunct="1"/>
            <a:r>
              <a:rPr lang="en-CA" altLang="LID4096"/>
              <a:t>Timeline System</a:t>
            </a:r>
            <a:endParaRPr lang="en-US" altLang="LID4096"/>
          </a:p>
        </p:txBody>
      </p:sp>
      <p:sp>
        <p:nvSpPr>
          <p:cNvPr id="10244" name="TextBox 3">
            <a:extLst>
              <a:ext uri="{FF2B5EF4-FFF2-40B4-BE49-F238E27FC236}">
                <a16:creationId xmlns:a16="http://schemas.microsoft.com/office/drawing/2014/main" id="{1448C68E-5972-6DD7-EF67-825FDBC56E55}"/>
              </a:ext>
            </a:extLst>
          </p:cNvPr>
          <p:cNvSpPr txBox="1">
            <a:spLocks noChangeArrowheads="1"/>
          </p:cNvSpPr>
          <p:nvPr/>
        </p:nvSpPr>
        <p:spPr bwMode="auto">
          <a:xfrm>
            <a:off x="6715125" y="142875"/>
            <a:ext cx="2286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US" altLang="LID4096">
                <a:solidFill>
                  <a:schemeClr val="bg1"/>
                </a:solidFill>
              </a:rPr>
              <a:t>Video not included but shown at the conference</a:t>
            </a:r>
          </a:p>
        </p:txBody>
      </p:sp>
      <p:pic>
        <p:nvPicPr>
          <p:cNvPr id="2" name="Timeline_Example">
            <a:hlinkClick r:id="" action="ppaction://media"/>
            <a:extLst>
              <a:ext uri="{FF2B5EF4-FFF2-40B4-BE49-F238E27FC236}">
                <a16:creationId xmlns:a16="http://schemas.microsoft.com/office/drawing/2014/main" id="{4DF50E49-0339-D2EF-402A-0EA760C0D13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27584" y="1417638"/>
            <a:ext cx="6696744" cy="511853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7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F27FF3E9-68B9-2240-24AA-FE87D6608198}"/>
              </a:ext>
            </a:extLst>
          </p:cNvPr>
          <p:cNvSpPr>
            <a:spLocks noGrp="1" noChangeArrowheads="1"/>
          </p:cNvSpPr>
          <p:nvPr>
            <p:ph type="title" idx="4294967295"/>
          </p:nvPr>
        </p:nvSpPr>
        <p:spPr/>
        <p:txBody>
          <a:bodyPr/>
          <a:lstStyle/>
          <a:p>
            <a:pPr marL="542925" indent="0" eaLnBrk="1" hangingPunct="1"/>
            <a:r>
              <a:rPr lang="en-CA" altLang="LID4096"/>
              <a:t>Video Slicing</a:t>
            </a:r>
            <a:endParaRPr lang="en-US" altLang="LID4096"/>
          </a:p>
        </p:txBody>
      </p:sp>
      <p:sp>
        <p:nvSpPr>
          <p:cNvPr id="11267" name="Rectangle 4">
            <a:extLst>
              <a:ext uri="{FF2B5EF4-FFF2-40B4-BE49-F238E27FC236}">
                <a16:creationId xmlns:a16="http://schemas.microsoft.com/office/drawing/2014/main" id="{C9ED7FF0-B742-EF44-06FD-23ED9C58C13A}"/>
              </a:ext>
            </a:extLst>
          </p:cNvPr>
          <p:cNvSpPr>
            <a:spLocks noGrp="1" noChangeArrowheads="1"/>
          </p:cNvSpPr>
          <p:nvPr>
            <p:ph type="body" sz="half" idx="4294967295"/>
          </p:nvPr>
        </p:nvSpPr>
        <p:spPr>
          <a:xfrm>
            <a:off x="0" y="1887538"/>
            <a:ext cx="9144000" cy="604837"/>
          </a:xfrm>
        </p:spPr>
        <p:txBody>
          <a:bodyPr/>
          <a:lstStyle/>
          <a:p>
            <a:pPr marL="542925" indent="0" eaLnBrk="1" hangingPunct="1">
              <a:buFontTx/>
              <a:buNone/>
            </a:pPr>
            <a:r>
              <a:rPr lang="en-CA" altLang="LID4096" sz="2200"/>
              <a:t>A column from each incoming frame is abutted to a video slice image</a:t>
            </a:r>
            <a:endParaRPr lang="en-US" altLang="LID4096" sz="2200"/>
          </a:p>
        </p:txBody>
      </p:sp>
      <p:sp>
        <p:nvSpPr>
          <p:cNvPr id="11270" name="TextBox 5">
            <a:extLst>
              <a:ext uri="{FF2B5EF4-FFF2-40B4-BE49-F238E27FC236}">
                <a16:creationId xmlns:a16="http://schemas.microsoft.com/office/drawing/2014/main" id="{1C5508B0-0887-0872-A3B4-4D37A582CB26}"/>
              </a:ext>
            </a:extLst>
          </p:cNvPr>
          <p:cNvSpPr txBox="1">
            <a:spLocks noChangeArrowheads="1"/>
          </p:cNvSpPr>
          <p:nvPr/>
        </p:nvSpPr>
        <p:spPr bwMode="auto">
          <a:xfrm>
            <a:off x="6715125" y="142875"/>
            <a:ext cx="2286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US" altLang="LID4096">
                <a:solidFill>
                  <a:schemeClr val="bg1"/>
                </a:solidFill>
              </a:rPr>
              <a:t>Video not included but shown at the conference</a:t>
            </a:r>
          </a:p>
        </p:txBody>
      </p:sp>
      <p:pic>
        <p:nvPicPr>
          <p:cNvPr id="2" name="VideoSlice_Example">
            <a:hlinkClick r:id="" action="ppaction://media"/>
            <a:extLst>
              <a:ext uri="{FF2B5EF4-FFF2-40B4-BE49-F238E27FC236}">
                <a16:creationId xmlns:a16="http://schemas.microsoft.com/office/drawing/2014/main" id="{AF1DAFF4-5196-DB06-497A-379061AAB295}"/>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235292" y="3015034"/>
            <a:ext cx="4239471" cy="3240360"/>
          </a:xfrm>
          <a:prstGeom prst="rect">
            <a:avLst/>
          </a:prstGeom>
        </p:spPr>
      </p:pic>
      <p:pic>
        <p:nvPicPr>
          <p:cNvPr id="3" name="VideoSlice_Demo">
            <a:hlinkClick r:id="" action="ppaction://media"/>
            <a:extLst>
              <a:ext uri="{FF2B5EF4-FFF2-40B4-BE49-F238E27FC236}">
                <a16:creationId xmlns:a16="http://schemas.microsoft.com/office/drawing/2014/main" id="{B17CDA59-F08D-91DA-01DD-8737803B75AB}"/>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4694489" y="2997520"/>
            <a:ext cx="4262384" cy="325787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467"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641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video>
              <p:cMediaNode vol="80000">
                <p:cTn id="17" fill="hold" display="0">
                  <p:stCondLst>
                    <p:cond delay="indefinite"/>
                  </p:stCondLst>
                </p:cTn>
                <p:tgtEl>
                  <p:spTgt spid="3"/>
                </p:tgtEl>
              </p:cMediaNode>
            </p:video>
            <p:seq concurrent="1" nextAc="seek">
              <p:cTn id="18" restart="whenNotActive" fill="hold" evtFilter="cancelBubble" nodeType="interactiveSeq">
                <p:stCondLst>
                  <p:cond evt="onClick" delay="0">
                    <p:tgtEl>
                      <p:spTgt spid="3"/>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9C2E5B64-09AA-A084-1B93-DB3A61083711}"/>
              </a:ext>
            </a:extLst>
          </p:cNvPr>
          <p:cNvSpPr>
            <a:spLocks noGrp="1" noChangeArrowheads="1"/>
          </p:cNvSpPr>
          <p:nvPr>
            <p:ph type="title" idx="4294967295"/>
          </p:nvPr>
        </p:nvSpPr>
        <p:spPr/>
        <p:txBody>
          <a:bodyPr/>
          <a:lstStyle/>
          <a:p>
            <a:pPr marL="542925" indent="0" eaLnBrk="1" hangingPunct="1"/>
            <a:r>
              <a:rPr lang="en-CA" altLang="LID4096"/>
              <a:t>Video Slicing</a:t>
            </a:r>
            <a:endParaRPr lang="en-US" altLang="LID4096"/>
          </a:p>
        </p:txBody>
      </p:sp>
      <p:sp>
        <p:nvSpPr>
          <p:cNvPr id="12291" name="Rectangle 3">
            <a:extLst>
              <a:ext uri="{FF2B5EF4-FFF2-40B4-BE49-F238E27FC236}">
                <a16:creationId xmlns:a16="http://schemas.microsoft.com/office/drawing/2014/main" id="{75AEB48D-51E2-E7DF-1EAD-FCAAFF54F160}"/>
              </a:ext>
            </a:extLst>
          </p:cNvPr>
          <p:cNvSpPr>
            <a:spLocks noGrp="1" noChangeArrowheads="1"/>
          </p:cNvSpPr>
          <p:nvPr>
            <p:ph type="body" idx="4294967295"/>
          </p:nvPr>
        </p:nvSpPr>
        <p:spPr>
          <a:xfrm>
            <a:off x="0" y="1600200"/>
            <a:ext cx="4572000" cy="4525963"/>
          </a:xfrm>
        </p:spPr>
        <p:txBody>
          <a:bodyPr/>
          <a:lstStyle/>
          <a:p>
            <a:pPr marL="542925" indent="0" eaLnBrk="1" hangingPunct="1">
              <a:buFontTx/>
              <a:buNone/>
            </a:pPr>
            <a:r>
              <a:rPr lang="en-CA" altLang="LID4096"/>
              <a:t>Used in interactive arts to create dynamic images</a:t>
            </a:r>
            <a:endParaRPr lang="en-US" altLang="LID4096"/>
          </a:p>
        </p:txBody>
      </p:sp>
      <p:pic>
        <p:nvPicPr>
          <p:cNvPr id="12292" name="Picture 4">
            <a:extLst>
              <a:ext uri="{FF2B5EF4-FFF2-40B4-BE49-F238E27FC236}">
                <a16:creationId xmlns:a16="http://schemas.microsoft.com/office/drawing/2014/main" id="{37692380-AB6C-B838-7944-8D0BAB186B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3438" y="2133600"/>
            <a:ext cx="4356100" cy="434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3" name="Text Box 5">
            <a:extLst>
              <a:ext uri="{FF2B5EF4-FFF2-40B4-BE49-F238E27FC236}">
                <a16:creationId xmlns:a16="http://schemas.microsoft.com/office/drawing/2014/main" id="{4ABC2AE8-3090-9D88-F007-1448B0CEC693}"/>
              </a:ext>
            </a:extLst>
          </p:cNvPr>
          <p:cNvSpPr txBox="1">
            <a:spLocks noChangeArrowheads="1"/>
          </p:cNvSpPr>
          <p:nvPr/>
        </p:nvSpPr>
        <p:spPr bwMode="auto">
          <a:xfrm>
            <a:off x="4572000" y="6453188"/>
            <a:ext cx="2195513"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CA" altLang="LID4096" sz="900">
                <a:solidFill>
                  <a:schemeClr val="bg2"/>
                </a:solidFill>
                <a:latin typeface="Gill Sans MT" panose="020B0502020104020203" pitchFamily="34" charset="0"/>
              </a:rPr>
              <a:t>“Last Clock” Angesleva and Cooper (2005)</a:t>
            </a:r>
            <a:endParaRPr lang="en-US" altLang="LID4096" sz="900">
              <a:solidFill>
                <a:schemeClr val="bg2"/>
              </a:solidFill>
              <a:latin typeface="Gill Sans MT" panose="020B0502020104020203" pitchFamily="34" charset="0"/>
            </a:endParaRPr>
          </a:p>
        </p:txBody>
      </p:sp>
      <p:pic>
        <p:nvPicPr>
          <p:cNvPr id="12294" name="Picture 6">
            <a:extLst>
              <a:ext uri="{FF2B5EF4-FFF2-40B4-BE49-F238E27FC236}">
                <a16:creationId xmlns:a16="http://schemas.microsoft.com/office/drawing/2014/main" id="{1CF7FACC-200B-72B9-0F97-2B666D6E61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25" y="3532188"/>
            <a:ext cx="4105275" cy="292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5" name="Text Box 7">
            <a:extLst>
              <a:ext uri="{FF2B5EF4-FFF2-40B4-BE49-F238E27FC236}">
                <a16:creationId xmlns:a16="http://schemas.microsoft.com/office/drawing/2014/main" id="{70A4F347-D495-9878-038C-DA37BB95D7F6}"/>
              </a:ext>
            </a:extLst>
          </p:cNvPr>
          <p:cNvSpPr txBox="1">
            <a:spLocks noChangeArrowheads="1"/>
          </p:cNvSpPr>
          <p:nvPr/>
        </p:nvSpPr>
        <p:spPr bwMode="auto">
          <a:xfrm>
            <a:off x="195263" y="6440488"/>
            <a:ext cx="2505075"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CA" altLang="LID4096" sz="900">
                <a:solidFill>
                  <a:schemeClr val="bg2"/>
                </a:solidFill>
                <a:latin typeface="Gill Sans MT" panose="020B0502020104020203" pitchFamily="34" charset="0"/>
              </a:rPr>
              <a:t>“Artifacts of the Presence Era” Viegas et al (2004)</a:t>
            </a:r>
            <a:endParaRPr lang="en-US" altLang="LID4096" sz="900">
              <a:solidFill>
                <a:schemeClr val="bg2"/>
              </a:solidFill>
              <a:latin typeface="Gill Sans MT" panose="020B0502020104020203"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96E101C4-2569-D149-81EB-5B1EC8524051}"/>
              </a:ext>
            </a:extLst>
          </p:cNvPr>
          <p:cNvSpPr>
            <a:spLocks noGrp="1" noChangeArrowheads="1"/>
          </p:cNvSpPr>
          <p:nvPr>
            <p:ph type="title" idx="4294967295"/>
          </p:nvPr>
        </p:nvSpPr>
        <p:spPr/>
        <p:txBody>
          <a:bodyPr/>
          <a:lstStyle/>
          <a:p>
            <a:pPr marL="542925" indent="0" eaLnBrk="1" hangingPunct="1"/>
            <a:r>
              <a:rPr lang="en-CA" altLang="LID4096"/>
              <a:t>Time Piece</a:t>
            </a:r>
            <a:endParaRPr lang="en-US" altLang="LID4096"/>
          </a:p>
        </p:txBody>
      </p:sp>
      <p:sp>
        <p:nvSpPr>
          <p:cNvPr id="13316" name="TextBox 3">
            <a:extLst>
              <a:ext uri="{FF2B5EF4-FFF2-40B4-BE49-F238E27FC236}">
                <a16:creationId xmlns:a16="http://schemas.microsoft.com/office/drawing/2014/main" id="{F62EB574-B02C-F33C-E562-C4724C2EDF9D}"/>
              </a:ext>
            </a:extLst>
          </p:cNvPr>
          <p:cNvSpPr txBox="1">
            <a:spLocks noChangeArrowheads="1"/>
          </p:cNvSpPr>
          <p:nvPr/>
        </p:nvSpPr>
        <p:spPr bwMode="auto">
          <a:xfrm>
            <a:off x="6715125" y="142875"/>
            <a:ext cx="2286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US" altLang="LID4096">
                <a:solidFill>
                  <a:schemeClr val="bg1"/>
                </a:solidFill>
              </a:rPr>
              <a:t>Video not included but shown at the conference</a:t>
            </a:r>
          </a:p>
        </p:txBody>
      </p:sp>
      <p:pic>
        <p:nvPicPr>
          <p:cNvPr id="2" name="Timepiece-Example">
            <a:hlinkClick r:id="" action="ppaction://media"/>
            <a:extLst>
              <a:ext uri="{FF2B5EF4-FFF2-40B4-BE49-F238E27FC236}">
                <a16:creationId xmlns:a16="http://schemas.microsoft.com/office/drawing/2014/main" id="{D586FD9A-F6CB-1772-698C-5D9DD4259E2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28980" y="1341438"/>
            <a:ext cx="6607316" cy="505017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DDEEE814-B3DD-80A6-1E63-897B731AC109}"/>
              </a:ext>
            </a:extLst>
          </p:cNvPr>
          <p:cNvSpPr>
            <a:spLocks noGrp="1" noChangeArrowheads="1"/>
          </p:cNvSpPr>
          <p:nvPr>
            <p:ph type="title" idx="4294967295"/>
          </p:nvPr>
        </p:nvSpPr>
        <p:spPr/>
        <p:txBody>
          <a:bodyPr/>
          <a:lstStyle/>
          <a:p>
            <a:pPr marL="542925" indent="0" eaLnBrk="1" hangingPunct="1"/>
            <a:r>
              <a:rPr lang="en-CA" altLang="LID4096"/>
              <a:t>Adjusting the Slit</a:t>
            </a:r>
            <a:endParaRPr lang="en-US" altLang="LID4096"/>
          </a:p>
        </p:txBody>
      </p:sp>
      <p:sp>
        <p:nvSpPr>
          <p:cNvPr id="14340" name="TextBox 3">
            <a:extLst>
              <a:ext uri="{FF2B5EF4-FFF2-40B4-BE49-F238E27FC236}">
                <a16:creationId xmlns:a16="http://schemas.microsoft.com/office/drawing/2014/main" id="{04978316-11E9-C89E-E67C-80556D1459D4}"/>
              </a:ext>
            </a:extLst>
          </p:cNvPr>
          <p:cNvSpPr txBox="1">
            <a:spLocks noChangeArrowheads="1"/>
          </p:cNvSpPr>
          <p:nvPr/>
        </p:nvSpPr>
        <p:spPr bwMode="auto">
          <a:xfrm>
            <a:off x="6715125" y="142875"/>
            <a:ext cx="2286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US" altLang="LID4096">
                <a:solidFill>
                  <a:schemeClr val="bg1"/>
                </a:solidFill>
              </a:rPr>
              <a:t>Video not included but shown at the conference</a:t>
            </a:r>
          </a:p>
        </p:txBody>
      </p:sp>
      <p:pic>
        <p:nvPicPr>
          <p:cNvPr id="2" name="Refocus_Example">
            <a:hlinkClick r:id="" action="ppaction://media"/>
            <a:extLst>
              <a:ext uri="{FF2B5EF4-FFF2-40B4-BE49-F238E27FC236}">
                <a16:creationId xmlns:a16="http://schemas.microsoft.com/office/drawing/2014/main" id="{D4F05C95-9BF5-6DBE-210C-863EB77DA92C}"/>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584200" y="1340767"/>
            <a:ext cx="6724104" cy="513944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5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06CC23BC-83B2-4C0E-2580-4FDD8AAB4F43}"/>
              </a:ext>
            </a:extLst>
          </p:cNvPr>
          <p:cNvSpPr>
            <a:spLocks noGrp="1" noChangeArrowheads="1"/>
          </p:cNvSpPr>
          <p:nvPr>
            <p:ph type="title" idx="4294967295"/>
          </p:nvPr>
        </p:nvSpPr>
        <p:spPr/>
        <p:txBody>
          <a:bodyPr/>
          <a:lstStyle/>
          <a:p>
            <a:pPr marL="542925" indent="0" eaLnBrk="1" hangingPunct="1"/>
            <a:r>
              <a:rPr lang="en-CA" altLang="LID4096"/>
              <a:t>Rapid Replay</a:t>
            </a:r>
            <a:endParaRPr lang="en-US" altLang="LID4096"/>
          </a:p>
        </p:txBody>
      </p:sp>
      <p:sp>
        <p:nvSpPr>
          <p:cNvPr id="15363" name="Line 6">
            <a:extLst>
              <a:ext uri="{FF2B5EF4-FFF2-40B4-BE49-F238E27FC236}">
                <a16:creationId xmlns:a16="http://schemas.microsoft.com/office/drawing/2014/main" id="{2D42B807-2C13-4663-9638-86114453042F}"/>
              </a:ext>
            </a:extLst>
          </p:cNvPr>
          <p:cNvSpPr>
            <a:spLocks noChangeShapeType="1"/>
          </p:cNvSpPr>
          <p:nvPr/>
        </p:nvSpPr>
        <p:spPr bwMode="auto">
          <a:xfrm flipH="1" flipV="1">
            <a:off x="6443663" y="1773238"/>
            <a:ext cx="144462" cy="144462"/>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LID4096"/>
          </a:p>
        </p:txBody>
      </p:sp>
      <p:sp>
        <p:nvSpPr>
          <p:cNvPr id="15365" name="TextBox 4">
            <a:extLst>
              <a:ext uri="{FF2B5EF4-FFF2-40B4-BE49-F238E27FC236}">
                <a16:creationId xmlns:a16="http://schemas.microsoft.com/office/drawing/2014/main" id="{9204F518-5159-EC16-7C7C-5008920FF479}"/>
              </a:ext>
            </a:extLst>
          </p:cNvPr>
          <p:cNvSpPr txBox="1">
            <a:spLocks noChangeArrowheads="1"/>
          </p:cNvSpPr>
          <p:nvPr/>
        </p:nvSpPr>
        <p:spPr bwMode="auto">
          <a:xfrm>
            <a:off x="6715125" y="142875"/>
            <a:ext cx="22860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US" altLang="LID4096">
                <a:solidFill>
                  <a:schemeClr val="bg1"/>
                </a:solidFill>
              </a:rPr>
              <a:t>Video not included but shown at the conference</a:t>
            </a:r>
          </a:p>
        </p:txBody>
      </p:sp>
      <p:pic>
        <p:nvPicPr>
          <p:cNvPr id="2" name="Scrubbing_Example">
            <a:hlinkClick r:id="" action="ppaction://media"/>
            <a:extLst>
              <a:ext uri="{FF2B5EF4-FFF2-40B4-BE49-F238E27FC236}">
                <a16:creationId xmlns:a16="http://schemas.microsoft.com/office/drawing/2014/main" id="{733FE12E-FF66-0A39-EC40-FF5BB773A00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755650" y="1268760"/>
            <a:ext cx="6696670" cy="511847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208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FEEAA94A-131E-3212-8EF7-69E8107453F4}"/>
              </a:ext>
            </a:extLst>
          </p:cNvPr>
          <p:cNvSpPr>
            <a:spLocks noGrp="1" noChangeArrowheads="1"/>
          </p:cNvSpPr>
          <p:nvPr>
            <p:ph type="title" idx="4294967295"/>
          </p:nvPr>
        </p:nvSpPr>
        <p:spPr/>
        <p:txBody>
          <a:bodyPr/>
          <a:lstStyle/>
          <a:p>
            <a:pPr indent="0" eaLnBrk="1" hangingPunct="1"/>
            <a:r>
              <a:rPr lang="en-CA" altLang="LID4096"/>
              <a:t>Demonstration</a:t>
            </a:r>
            <a:endParaRPr lang="en-US" altLang="LID4096"/>
          </a:p>
        </p:txBody>
      </p:sp>
      <p:pic>
        <p:nvPicPr>
          <p:cNvPr id="16387" name="Picture 4" descr="tl13">
            <a:extLst>
              <a:ext uri="{FF2B5EF4-FFF2-40B4-BE49-F238E27FC236}">
                <a16:creationId xmlns:a16="http://schemas.microsoft.com/office/drawing/2014/main" id="{CB141627-B014-14FF-0D9A-5F042D177EE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088" y="1341438"/>
            <a:ext cx="7561262" cy="5240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pic>
      <p:sp>
        <p:nvSpPr>
          <p:cNvPr id="16388" name="TextBox 3">
            <a:extLst>
              <a:ext uri="{FF2B5EF4-FFF2-40B4-BE49-F238E27FC236}">
                <a16:creationId xmlns:a16="http://schemas.microsoft.com/office/drawing/2014/main" id="{894B38F6-DC7D-84AE-42BB-54C2CCE29AB7}"/>
              </a:ext>
            </a:extLst>
          </p:cNvPr>
          <p:cNvSpPr txBox="1">
            <a:spLocks noChangeArrowheads="1"/>
          </p:cNvSpPr>
          <p:nvPr/>
        </p:nvSpPr>
        <p:spPr bwMode="auto">
          <a:xfrm>
            <a:off x="6715125" y="142875"/>
            <a:ext cx="2286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600">
                <a:solidFill>
                  <a:schemeClr val="tx1"/>
                </a:solidFill>
                <a:latin typeface="Arial" panose="020B0604020202020204" pitchFamily="34" charset="0"/>
                <a:cs typeface="Arial" panose="020B0604020202020204" pitchFamily="34" charset="0"/>
              </a:defRPr>
            </a:lvl1pPr>
            <a:lvl2pPr marL="742950" indent="-285750" eaLnBrk="0" hangingPunct="0">
              <a:defRPr sz="1600">
                <a:solidFill>
                  <a:schemeClr val="tx1"/>
                </a:solidFill>
                <a:latin typeface="Arial" panose="020B0604020202020204" pitchFamily="34" charset="0"/>
                <a:cs typeface="Arial" panose="020B0604020202020204" pitchFamily="34" charset="0"/>
              </a:defRPr>
            </a:lvl2pPr>
            <a:lvl3pPr marL="1143000" indent="-228600" eaLnBrk="0" hangingPunct="0">
              <a:defRPr sz="1600">
                <a:solidFill>
                  <a:schemeClr val="tx1"/>
                </a:solidFill>
                <a:latin typeface="Arial" panose="020B0604020202020204" pitchFamily="34" charset="0"/>
                <a:cs typeface="Arial" panose="020B0604020202020204" pitchFamily="34" charset="0"/>
              </a:defRPr>
            </a:lvl3pPr>
            <a:lvl4pPr marL="1600200" indent="-228600" eaLnBrk="0" hangingPunct="0">
              <a:defRPr sz="1600">
                <a:solidFill>
                  <a:schemeClr val="tx1"/>
                </a:solidFill>
                <a:latin typeface="Arial" panose="020B0604020202020204" pitchFamily="34" charset="0"/>
                <a:cs typeface="Arial" panose="020B0604020202020204" pitchFamily="34" charset="0"/>
              </a:defRPr>
            </a:lvl4pPr>
            <a:lvl5pPr marL="2057400" indent="-228600" eaLnBrk="0" hangingPunct="0">
              <a:defRPr sz="16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cs typeface="Arial" panose="020B0604020202020204" pitchFamily="34" charset="0"/>
              </a:defRPr>
            </a:lvl9pPr>
          </a:lstStyle>
          <a:p>
            <a:pPr eaLnBrk="1" hangingPunct="1"/>
            <a:r>
              <a:rPr lang="en-US" altLang="LID4096">
                <a:solidFill>
                  <a:schemeClr val="bg1"/>
                </a:solidFill>
              </a:rPr>
              <a:t>Demonstration shown at the conference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56EB7072-7E90-07FA-8B35-7890FEBD977E}"/>
              </a:ext>
            </a:extLst>
          </p:cNvPr>
          <p:cNvSpPr>
            <a:spLocks noGrp="1" noChangeArrowheads="1"/>
          </p:cNvSpPr>
          <p:nvPr>
            <p:ph type="title" idx="4294967295"/>
          </p:nvPr>
        </p:nvSpPr>
        <p:spPr/>
        <p:txBody>
          <a:bodyPr/>
          <a:lstStyle/>
          <a:p>
            <a:pPr marL="542925" indent="0" eaLnBrk="1" hangingPunct="1"/>
            <a:r>
              <a:rPr lang="en-CA" altLang="LID4096"/>
              <a:t>Positive Reactions</a:t>
            </a:r>
            <a:endParaRPr lang="en-US" altLang="LID4096"/>
          </a:p>
        </p:txBody>
      </p:sp>
      <p:sp>
        <p:nvSpPr>
          <p:cNvPr id="17411" name="Rectangle 3">
            <a:extLst>
              <a:ext uri="{FF2B5EF4-FFF2-40B4-BE49-F238E27FC236}">
                <a16:creationId xmlns:a16="http://schemas.microsoft.com/office/drawing/2014/main" id="{CB02ACAC-05AB-3C6A-CB95-2CF466C6D521}"/>
              </a:ext>
            </a:extLst>
          </p:cNvPr>
          <p:cNvSpPr>
            <a:spLocks noGrp="1" noChangeArrowheads="1"/>
          </p:cNvSpPr>
          <p:nvPr>
            <p:ph type="body" idx="4294967295"/>
          </p:nvPr>
        </p:nvSpPr>
        <p:spPr>
          <a:xfrm>
            <a:off x="0" y="1600200"/>
            <a:ext cx="5772150" cy="4525963"/>
          </a:xfrm>
        </p:spPr>
        <p:txBody>
          <a:bodyPr/>
          <a:lstStyle/>
          <a:p>
            <a:pPr marL="542925" indent="0" eaLnBrk="1" hangingPunct="1">
              <a:buFontTx/>
              <a:buNone/>
            </a:pPr>
            <a:r>
              <a:rPr lang="en-CA" altLang="LID4096"/>
              <a:t>Readability</a:t>
            </a:r>
          </a:p>
          <a:p>
            <a:pPr marL="542925" indent="0" eaLnBrk="1" hangingPunct="1">
              <a:buFontTx/>
              <a:buNone/>
            </a:pPr>
            <a:r>
              <a:rPr lang="en-CA" altLang="LID4096"/>
              <a:t>Playfulness</a:t>
            </a:r>
          </a:p>
          <a:p>
            <a:pPr marL="542925" indent="0" eaLnBrk="1" hangingPunct="1">
              <a:buFontTx/>
              <a:buNone/>
            </a:pPr>
            <a:r>
              <a:rPr lang="en-CA" altLang="LID4096"/>
              <a:t>Voyeurism</a:t>
            </a:r>
          </a:p>
          <a:p>
            <a:pPr marL="542925" indent="0" eaLnBrk="1" hangingPunct="1">
              <a:buFontTx/>
              <a:buNone/>
            </a:pPr>
            <a:r>
              <a:rPr lang="en-CA" altLang="LID4096"/>
              <a:t>Rhythms</a:t>
            </a:r>
          </a:p>
          <a:p>
            <a:pPr marL="542925" indent="0" eaLnBrk="1" hangingPunct="1">
              <a:buFontTx/>
              <a:buNone/>
            </a:pPr>
            <a:r>
              <a:rPr lang="en-CA" altLang="LID4096"/>
              <a:t>Control what is captured</a:t>
            </a:r>
          </a:p>
          <a:p>
            <a:pPr marL="542925" indent="0" eaLnBrk="1" hangingPunct="1">
              <a:buFontTx/>
              <a:buNone/>
            </a:pPr>
            <a:r>
              <a:rPr lang="en-CA" altLang="LID4096"/>
              <a:t>Practical applications</a:t>
            </a:r>
            <a:endParaRPr lang="en-US" altLang="LID4096"/>
          </a:p>
        </p:txBody>
      </p:sp>
      <p:pic>
        <p:nvPicPr>
          <p:cNvPr id="17412" name="Picture 4" descr="CIMG1170">
            <a:extLst>
              <a:ext uri="{FF2B5EF4-FFF2-40B4-BE49-F238E27FC236}">
                <a16:creationId xmlns:a16="http://schemas.microsoft.com/office/drawing/2014/main" id="{037FF31B-668F-5D9F-E29F-0AEF2B31DD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5963" y="1412875"/>
            <a:ext cx="2951162" cy="221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5" descr="deskshot2">
            <a:extLst>
              <a:ext uri="{FF2B5EF4-FFF2-40B4-BE49-F238E27FC236}">
                <a16:creationId xmlns:a16="http://schemas.microsoft.com/office/drawing/2014/main" id="{28EED073-1553-8136-4093-B49776ED4C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92725" y="3857625"/>
            <a:ext cx="3454400"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EC265D1E-BBA4-415B-513A-0716603DA658}"/>
              </a:ext>
            </a:extLst>
          </p:cNvPr>
          <p:cNvSpPr>
            <a:spLocks noGrp="1" noChangeArrowheads="1"/>
          </p:cNvSpPr>
          <p:nvPr>
            <p:ph type="title" idx="4294967295"/>
          </p:nvPr>
        </p:nvSpPr>
        <p:spPr/>
        <p:txBody>
          <a:bodyPr/>
          <a:lstStyle/>
          <a:p>
            <a:pPr marL="542925" indent="0" eaLnBrk="1" hangingPunct="1"/>
            <a:r>
              <a:rPr lang="en-CA" altLang="LID4096"/>
              <a:t>Concerns</a:t>
            </a:r>
            <a:endParaRPr lang="en-US" altLang="LID4096"/>
          </a:p>
        </p:txBody>
      </p:sp>
      <p:sp>
        <p:nvSpPr>
          <p:cNvPr id="18435" name="Rectangle 3">
            <a:extLst>
              <a:ext uri="{FF2B5EF4-FFF2-40B4-BE49-F238E27FC236}">
                <a16:creationId xmlns:a16="http://schemas.microsoft.com/office/drawing/2014/main" id="{7151A0AD-7567-512A-8964-78B4727171E9}"/>
              </a:ext>
            </a:extLst>
          </p:cNvPr>
          <p:cNvSpPr>
            <a:spLocks noGrp="1" noChangeArrowheads="1"/>
          </p:cNvSpPr>
          <p:nvPr>
            <p:ph type="body" idx="4294967295"/>
          </p:nvPr>
        </p:nvSpPr>
        <p:spPr>
          <a:xfrm>
            <a:off x="0" y="1600200"/>
            <a:ext cx="9144000" cy="2405063"/>
          </a:xfrm>
        </p:spPr>
        <p:txBody>
          <a:bodyPr/>
          <a:lstStyle/>
          <a:p>
            <a:pPr marL="542925" indent="0" eaLnBrk="1" hangingPunct="1">
              <a:buFontTx/>
              <a:buNone/>
            </a:pPr>
            <a:r>
              <a:rPr lang="en-CA" altLang="LID4096"/>
              <a:t>The system works too well</a:t>
            </a:r>
          </a:p>
          <a:p>
            <a:pPr marL="542925" indent="0" eaLnBrk="1" hangingPunct="1">
              <a:buFontTx/>
              <a:buNone/>
            </a:pPr>
            <a:endParaRPr lang="en-CA" altLang="LID4096" sz="2400"/>
          </a:p>
          <a:p>
            <a:pPr marL="542925" indent="0" eaLnBrk="1" hangingPunct="1">
              <a:buFontTx/>
              <a:buNone/>
            </a:pPr>
            <a:r>
              <a:rPr lang="en-CA" altLang="LID4096" sz="2400"/>
              <a:t>Home office: </a:t>
            </a:r>
          </a:p>
          <a:p>
            <a:pPr marL="542925" indent="0" eaLnBrk="1" hangingPunct="1">
              <a:buFontTx/>
              <a:buNone/>
            </a:pPr>
            <a:r>
              <a:rPr lang="en-CA" altLang="LID4096" sz="2400"/>
              <a:t>	- other family members</a:t>
            </a:r>
          </a:p>
          <a:p>
            <a:pPr marL="542925" indent="0" eaLnBrk="1" hangingPunct="1">
              <a:buFontTx/>
              <a:buNone/>
            </a:pPr>
            <a:r>
              <a:rPr lang="en-CA" altLang="LID4096" sz="2400"/>
              <a:t>	- appropriate behaviour for home/office</a:t>
            </a:r>
          </a:p>
        </p:txBody>
      </p:sp>
      <p:pic>
        <p:nvPicPr>
          <p:cNvPr id="18436" name="Picture 5" descr="homeuse">
            <a:extLst>
              <a:ext uri="{FF2B5EF4-FFF2-40B4-BE49-F238E27FC236}">
                <a16:creationId xmlns:a16="http://schemas.microsoft.com/office/drawing/2014/main" id="{2BD9C6A5-DA58-CCB3-6AA6-6F46744FBE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3" y="4076700"/>
            <a:ext cx="7416800" cy="249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B8819586-D5A9-2FC2-4F7B-3ACFCA885944}"/>
              </a:ext>
            </a:extLst>
          </p:cNvPr>
          <p:cNvSpPr>
            <a:spLocks noGrp="1" noChangeArrowheads="1"/>
          </p:cNvSpPr>
          <p:nvPr>
            <p:ph type="title" idx="4294967295"/>
          </p:nvPr>
        </p:nvSpPr>
        <p:spPr/>
        <p:txBody>
          <a:bodyPr/>
          <a:lstStyle/>
          <a:p>
            <a:pPr marL="542925" indent="0" eaLnBrk="1" hangingPunct="1"/>
            <a:r>
              <a:rPr lang="en-CA" altLang="LID4096"/>
              <a:t>Concerns</a:t>
            </a:r>
            <a:endParaRPr lang="en-US" altLang="LID4096"/>
          </a:p>
        </p:txBody>
      </p:sp>
      <p:sp>
        <p:nvSpPr>
          <p:cNvPr id="19459" name="Rectangle 3">
            <a:extLst>
              <a:ext uri="{FF2B5EF4-FFF2-40B4-BE49-F238E27FC236}">
                <a16:creationId xmlns:a16="http://schemas.microsoft.com/office/drawing/2014/main" id="{732A964E-A698-5F1B-0FAC-B83BA2FE1289}"/>
              </a:ext>
            </a:extLst>
          </p:cNvPr>
          <p:cNvSpPr>
            <a:spLocks noGrp="1" noChangeArrowheads="1"/>
          </p:cNvSpPr>
          <p:nvPr>
            <p:ph type="body" idx="4294967295"/>
          </p:nvPr>
        </p:nvSpPr>
        <p:spPr>
          <a:xfrm>
            <a:off x="0" y="1600200"/>
            <a:ext cx="8388350" cy="2476500"/>
          </a:xfrm>
        </p:spPr>
        <p:txBody>
          <a:bodyPr/>
          <a:lstStyle/>
          <a:p>
            <a:pPr marL="542925" indent="0" eaLnBrk="1" hangingPunct="1">
              <a:buFontTx/>
              <a:buNone/>
            </a:pPr>
            <a:r>
              <a:rPr lang="en-CA" altLang="LID4096"/>
              <a:t>The system works too well</a:t>
            </a:r>
          </a:p>
          <a:p>
            <a:pPr marL="542925" indent="0" eaLnBrk="1" hangingPunct="1">
              <a:buFontTx/>
              <a:buNone/>
            </a:pPr>
            <a:endParaRPr lang="en-CA" altLang="LID4096" sz="2400"/>
          </a:p>
          <a:p>
            <a:pPr marL="542925" indent="0" eaLnBrk="1" hangingPunct="1">
              <a:buFontTx/>
              <a:buNone/>
            </a:pPr>
            <a:r>
              <a:rPr lang="en-CA" altLang="LID4096" sz="2400"/>
              <a:t>Research lab:</a:t>
            </a:r>
          </a:p>
          <a:p>
            <a:pPr marL="542925" indent="0" eaLnBrk="1" hangingPunct="1">
              <a:buFontTx/>
              <a:buNone/>
            </a:pPr>
            <a:r>
              <a:rPr lang="en-CA" altLang="LID4096" sz="2400"/>
              <a:t>	- uneasy about recording/unintended capture</a:t>
            </a:r>
          </a:p>
          <a:p>
            <a:pPr marL="542925" indent="0" eaLnBrk="1" hangingPunct="1">
              <a:buFontTx/>
              <a:buNone/>
            </a:pPr>
            <a:r>
              <a:rPr lang="en-CA" altLang="LID4096" sz="2400"/>
              <a:t>Should we bring this system to the research community?</a:t>
            </a:r>
            <a:endParaRPr lang="en-US" altLang="LID4096" sz="2400"/>
          </a:p>
          <a:p>
            <a:pPr marL="542925" indent="0" eaLnBrk="1" hangingPunct="1">
              <a:buFontTx/>
              <a:buNone/>
            </a:pPr>
            <a:endParaRPr lang="en-CA" altLang="LID4096"/>
          </a:p>
        </p:txBody>
      </p:sp>
      <p:pic>
        <p:nvPicPr>
          <p:cNvPr id="19460" name="Picture 4" descr="capture">
            <a:extLst>
              <a:ext uri="{FF2B5EF4-FFF2-40B4-BE49-F238E27FC236}">
                <a16:creationId xmlns:a16="http://schemas.microsoft.com/office/drawing/2014/main" id="{261783D1-9B4E-F2A7-BE1A-A9B1F45A7B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1188" y="4221163"/>
            <a:ext cx="7777162" cy="208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61" name="Line 5">
            <a:extLst>
              <a:ext uri="{FF2B5EF4-FFF2-40B4-BE49-F238E27FC236}">
                <a16:creationId xmlns:a16="http://schemas.microsoft.com/office/drawing/2014/main" id="{A044F3D0-18F5-F1A3-9D48-AA7291D268AB}"/>
              </a:ext>
            </a:extLst>
          </p:cNvPr>
          <p:cNvSpPr>
            <a:spLocks noChangeShapeType="1"/>
          </p:cNvSpPr>
          <p:nvPr/>
        </p:nvSpPr>
        <p:spPr bwMode="auto">
          <a:xfrm flipH="1" flipV="1">
            <a:off x="2124075" y="5516563"/>
            <a:ext cx="144463" cy="144462"/>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LID4096"/>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F663BD4B-21E1-3571-7A19-9E4E56FA7443}"/>
              </a:ext>
            </a:extLst>
          </p:cNvPr>
          <p:cNvSpPr>
            <a:spLocks noGrp="1" noChangeArrowheads="1"/>
          </p:cNvSpPr>
          <p:nvPr>
            <p:ph type="title" idx="4294967295"/>
          </p:nvPr>
        </p:nvSpPr>
        <p:spPr/>
        <p:txBody>
          <a:bodyPr/>
          <a:lstStyle/>
          <a:p>
            <a:pPr marL="542925" indent="0" eaLnBrk="1" hangingPunct="1"/>
            <a:r>
              <a:rPr lang="en-CA" altLang="LID4096"/>
              <a:t>Debate</a:t>
            </a:r>
            <a:endParaRPr lang="en-US" altLang="LID4096"/>
          </a:p>
        </p:txBody>
      </p:sp>
      <p:sp>
        <p:nvSpPr>
          <p:cNvPr id="20483" name="Rectangle 3">
            <a:extLst>
              <a:ext uri="{FF2B5EF4-FFF2-40B4-BE49-F238E27FC236}">
                <a16:creationId xmlns:a16="http://schemas.microsoft.com/office/drawing/2014/main" id="{A1D49C75-8F29-7965-16FB-3ECA848609FD}"/>
              </a:ext>
            </a:extLst>
          </p:cNvPr>
          <p:cNvSpPr>
            <a:spLocks noGrp="1" noChangeArrowheads="1"/>
          </p:cNvSpPr>
          <p:nvPr>
            <p:ph type="body" idx="4294967295"/>
          </p:nvPr>
        </p:nvSpPr>
        <p:spPr/>
        <p:txBody>
          <a:bodyPr/>
          <a:lstStyle/>
          <a:p>
            <a:pPr marL="714375" indent="-352425" eaLnBrk="1" hangingPunct="1"/>
            <a:r>
              <a:rPr lang="en-CA" altLang="LID4096"/>
              <a:t>Video is ubiquitous</a:t>
            </a:r>
          </a:p>
          <a:p>
            <a:pPr marL="1179513" lvl="1" eaLnBrk="1" hangingPunct="1"/>
            <a:r>
              <a:rPr lang="en-CA" altLang="LID4096"/>
              <a:t>IM, surveillance, nanny-cams</a:t>
            </a:r>
          </a:p>
          <a:p>
            <a:pPr marL="714375" indent="-352425" eaLnBrk="1" hangingPunct="1"/>
            <a:r>
              <a:rPr lang="en-CA" altLang="LID4096"/>
              <a:t>Creating video traces is easy</a:t>
            </a:r>
          </a:p>
          <a:p>
            <a:pPr marL="1179513" lvl="1" eaLnBrk="1" hangingPunct="1"/>
            <a:r>
              <a:rPr lang="en-CA" altLang="LID4096"/>
              <a:t>Basic program: ½ hour</a:t>
            </a:r>
          </a:p>
          <a:p>
            <a:pPr marL="1179513" lvl="1" eaLnBrk="1" hangingPunct="1"/>
            <a:endParaRPr lang="en-CA" altLang="LID4096"/>
          </a:p>
          <a:p>
            <a:pPr marL="714375" indent="-352425" eaLnBrk="1" hangingPunct="1"/>
            <a:r>
              <a:rPr lang="en-CA" altLang="LID4096"/>
              <a:t>Privacy is protected by ephemeral properties of action</a:t>
            </a:r>
            <a:endParaRPr lang="en-US" altLang="LID4096"/>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DD4A0276-AB53-40B0-1379-DA1C271ED4D9}"/>
              </a:ext>
            </a:extLst>
          </p:cNvPr>
          <p:cNvSpPr>
            <a:spLocks noGrp="1" noChangeArrowheads="1"/>
          </p:cNvSpPr>
          <p:nvPr>
            <p:ph type="title" idx="4294967295"/>
          </p:nvPr>
        </p:nvSpPr>
        <p:spPr/>
        <p:txBody>
          <a:bodyPr/>
          <a:lstStyle/>
          <a:p>
            <a:pPr marL="542925" indent="0" eaLnBrk="1" hangingPunct="1"/>
            <a:r>
              <a:rPr lang="en-CA" altLang="LID4096"/>
              <a:t>Conclusion</a:t>
            </a:r>
            <a:endParaRPr lang="en-US" altLang="LID4096"/>
          </a:p>
        </p:txBody>
      </p:sp>
      <p:sp>
        <p:nvSpPr>
          <p:cNvPr id="21507" name="Rectangle 3">
            <a:extLst>
              <a:ext uri="{FF2B5EF4-FFF2-40B4-BE49-F238E27FC236}">
                <a16:creationId xmlns:a16="http://schemas.microsoft.com/office/drawing/2014/main" id="{D35D919A-A045-56AE-85E2-E7CBA123E7E4}"/>
              </a:ext>
            </a:extLst>
          </p:cNvPr>
          <p:cNvSpPr>
            <a:spLocks noGrp="1" noChangeArrowheads="1"/>
          </p:cNvSpPr>
          <p:nvPr>
            <p:ph type="body" idx="4294967295"/>
          </p:nvPr>
        </p:nvSpPr>
        <p:spPr/>
        <p:txBody>
          <a:bodyPr/>
          <a:lstStyle/>
          <a:p>
            <a:pPr marL="714375" indent="-352425" eaLnBrk="1" hangingPunct="1"/>
            <a:r>
              <a:rPr lang="en-CA" altLang="LID4096"/>
              <a:t>Timeline system: investigation into the extreme</a:t>
            </a:r>
          </a:p>
          <a:p>
            <a:pPr marL="714375" indent="-352425" eaLnBrk="1" hangingPunct="1"/>
            <a:r>
              <a:rPr lang="en-CA" altLang="LID4096"/>
              <a:t>Difficult to predict best usage &amp; cultural practices</a:t>
            </a:r>
          </a:p>
          <a:p>
            <a:pPr marL="714375" indent="-352425" eaLnBrk="1" hangingPunct="1"/>
            <a:r>
              <a:rPr lang="en-CA" altLang="LID4096"/>
              <a:t>Comparison to other awareness approaches</a:t>
            </a:r>
          </a:p>
          <a:p>
            <a:pPr marL="714375" indent="-352425" eaLnBrk="1" hangingPunct="1"/>
            <a:r>
              <a:rPr lang="en-CA" altLang="LID4096"/>
              <a:t>Security, art, or video analysis</a:t>
            </a:r>
          </a:p>
          <a:p>
            <a:pPr marL="714375" indent="-352425" eaLnBrk="1" hangingPunct="1"/>
            <a:endParaRPr lang="en-US" altLang="LID4096"/>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59EA3EC2-D1E0-6639-94F7-7B849523201D}"/>
              </a:ext>
            </a:extLst>
          </p:cNvPr>
          <p:cNvSpPr>
            <a:spLocks noGrp="1" noChangeArrowheads="1"/>
          </p:cNvSpPr>
          <p:nvPr>
            <p:ph type="title" idx="4294967295"/>
          </p:nvPr>
        </p:nvSpPr>
        <p:spPr/>
        <p:txBody>
          <a:bodyPr/>
          <a:lstStyle/>
          <a:p>
            <a:pPr marL="542925" indent="0" eaLnBrk="1" hangingPunct="1"/>
            <a:r>
              <a:rPr lang="en-CA" altLang="LID4096"/>
              <a:t>Message</a:t>
            </a:r>
            <a:endParaRPr lang="en-US" altLang="LID4096"/>
          </a:p>
        </p:txBody>
      </p:sp>
      <p:sp>
        <p:nvSpPr>
          <p:cNvPr id="22531" name="Rectangle 3">
            <a:extLst>
              <a:ext uri="{FF2B5EF4-FFF2-40B4-BE49-F238E27FC236}">
                <a16:creationId xmlns:a16="http://schemas.microsoft.com/office/drawing/2014/main" id="{0E9D3C59-427D-4E31-1AA4-D169B69F707E}"/>
              </a:ext>
            </a:extLst>
          </p:cNvPr>
          <p:cNvSpPr>
            <a:spLocks noGrp="1" noChangeArrowheads="1"/>
          </p:cNvSpPr>
          <p:nvPr>
            <p:ph type="body" idx="4294967295"/>
          </p:nvPr>
        </p:nvSpPr>
        <p:spPr/>
        <p:txBody>
          <a:bodyPr/>
          <a:lstStyle/>
          <a:p>
            <a:pPr marL="542925" indent="0" eaLnBrk="1" hangingPunct="1">
              <a:buFontTx/>
              <a:buNone/>
            </a:pPr>
            <a:endParaRPr lang="en-CA" altLang="LID4096"/>
          </a:p>
          <a:p>
            <a:pPr marL="542925" indent="0" eaLnBrk="1" hangingPunct="1">
              <a:buFontTx/>
              <a:buNone/>
            </a:pPr>
            <a:r>
              <a:rPr lang="en-CA" altLang="LID4096"/>
              <a:t>Video trace systems let people easily explore captured video streams. </a:t>
            </a:r>
          </a:p>
          <a:p>
            <a:pPr marL="542925" indent="0" eaLnBrk="1" hangingPunct="1">
              <a:buFontTx/>
              <a:buNone/>
            </a:pPr>
            <a:endParaRPr lang="en-CA" altLang="LID4096"/>
          </a:p>
          <a:p>
            <a:pPr marL="542925" indent="0" eaLnBrk="1" hangingPunct="1">
              <a:buFontTx/>
              <a:buNone/>
            </a:pPr>
            <a:r>
              <a:rPr lang="en-CA" altLang="LID4096"/>
              <a:t>While they have benefits, they introduce privacy risks that must be debated.</a:t>
            </a:r>
            <a:endParaRPr lang="en-US" altLang="LID4096"/>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Gill Sans MT"/>
        <a:ea typeface=""/>
        <a:cs typeface="Arial"/>
      </a:majorFont>
      <a:minorFont>
        <a:latin typeface="Gill Sans MT"/>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TotalTime>
  <Words>2218</Words>
  <Application>Microsoft Office PowerPoint</Application>
  <PresentationFormat>On-screen Show (4:3)</PresentationFormat>
  <Paragraphs>271</Paragraphs>
  <Slides>21</Slides>
  <Notes>20</Notes>
  <HiddenSlides>0</HiddenSlides>
  <MMClips>9</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Gill Sans MT</vt:lpstr>
      <vt:lpstr>Default Design</vt:lpstr>
      <vt:lpstr>What Did I Miss?</vt:lpstr>
      <vt:lpstr>Message</vt:lpstr>
      <vt:lpstr>Awareness and Attention</vt:lpstr>
      <vt:lpstr>Awareness of Activity</vt:lpstr>
      <vt:lpstr>Awareness of Activity</vt:lpstr>
      <vt:lpstr>Awareness of Activity</vt:lpstr>
      <vt:lpstr>Early Investigations</vt:lpstr>
      <vt:lpstr>Slit-scanning</vt:lpstr>
      <vt:lpstr>Timeline System</vt:lpstr>
      <vt:lpstr>Video Slicing</vt:lpstr>
      <vt:lpstr>Video Slicing</vt:lpstr>
      <vt:lpstr>Time Piece</vt:lpstr>
      <vt:lpstr>Adjusting the Slit</vt:lpstr>
      <vt:lpstr>Rapid Replay</vt:lpstr>
      <vt:lpstr>Demonstration</vt:lpstr>
      <vt:lpstr>Positive Reactions</vt:lpstr>
      <vt:lpstr>Concerns</vt:lpstr>
      <vt:lpstr>Concerns</vt:lpstr>
      <vt:lpstr>Debate</vt:lpstr>
      <vt:lpstr>Conclusion</vt:lpstr>
      <vt:lpstr>Message</vt:lpstr>
    </vt:vector>
  </TitlesOfParts>
  <Company>University of Calgary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Did I Miss?</dc:title>
  <dc:creator>Michael Nunes</dc:creator>
  <cp:lastModifiedBy>Saul Greenberg</cp:lastModifiedBy>
  <cp:revision>56</cp:revision>
  <dcterms:created xsi:type="dcterms:W3CDTF">2007-09-21T22:19:12Z</dcterms:created>
  <dcterms:modified xsi:type="dcterms:W3CDTF">2026-10-23T20:03:25Z</dcterms:modified>
</cp:coreProperties>
</file>