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handoutMasterIdLst>
    <p:handoutMasterId r:id="rId48"/>
  </p:handoutMasterIdLst>
  <p:sldIdLst>
    <p:sldId id="256" r:id="rId2"/>
    <p:sldId id="257" r:id="rId3"/>
    <p:sldId id="300" r:id="rId4"/>
    <p:sldId id="302" r:id="rId5"/>
    <p:sldId id="303" r:id="rId6"/>
    <p:sldId id="304" r:id="rId7"/>
    <p:sldId id="333" r:id="rId8"/>
    <p:sldId id="312" r:id="rId9"/>
    <p:sldId id="335" r:id="rId10"/>
    <p:sldId id="338" r:id="rId11"/>
    <p:sldId id="337" r:id="rId12"/>
    <p:sldId id="339" r:id="rId13"/>
    <p:sldId id="344" r:id="rId14"/>
    <p:sldId id="345" r:id="rId15"/>
    <p:sldId id="342" r:id="rId16"/>
    <p:sldId id="341" r:id="rId17"/>
    <p:sldId id="340" r:id="rId18"/>
    <p:sldId id="343" r:id="rId19"/>
    <p:sldId id="346" r:id="rId20"/>
    <p:sldId id="355" r:id="rId21"/>
    <p:sldId id="356" r:id="rId22"/>
    <p:sldId id="373" r:id="rId23"/>
    <p:sldId id="376" r:id="rId24"/>
    <p:sldId id="365" r:id="rId25"/>
    <p:sldId id="366" r:id="rId26"/>
    <p:sldId id="368" r:id="rId27"/>
    <p:sldId id="369" r:id="rId28"/>
    <p:sldId id="370" r:id="rId29"/>
    <p:sldId id="371" r:id="rId30"/>
    <p:sldId id="372" r:id="rId31"/>
    <p:sldId id="377" r:id="rId32"/>
    <p:sldId id="324" r:id="rId33"/>
    <p:sldId id="282" r:id="rId34"/>
    <p:sldId id="293" r:id="rId35"/>
    <p:sldId id="334" r:id="rId36"/>
    <p:sldId id="260" r:id="rId37"/>
    <p:sldId id="374" r:id="rId38"/>
    <p:sldId id="375" r:id="rId39"/>
    <p:sldId id="358" r:id="rId40"/>
    <p:sldId id="359" r:id="rId41"/>
    <p:sldId id="360" r:id="rId42"/>
    <p:sldId id="361" r:id="rId43"/>
    <p:sldId id="362" r:id="rId44"/>
    <p:sldId id="363" r:id="rId45"/>
    <p:sldId id="364" r:id="rId4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hlink"/>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99CC"/>
    <a:srgbClr val="CC0000"/>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3165" autoAdjust="0"/>
    <p:restoredTop sz="77924" autoAdjust="0"/>
  </p:normalViewPr>
  <p:slideViewPr>
    <p:cSldViewPr>
      <p:cViewPr varScale="1">
        <p:scale>
          <a:sx n="44" d="100"/>
          <a:sy n="44" d="100"/>
        </p:scale>
        <p:origin x="40" y="876"/>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2818" name="Rectangle 2">
            <a:extLst>
              <a:ext uri="{FF2B5EF4-FFF2-40B4-BE49-F238E27FC236}">
                <a16:creationId xmlns:a16="http://schemas.microsoft.com/office/drawing/2014/main" id="{4ED95ACB-CD10-DA09-7D2A-E8B24853CD02}"/>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p>
        </p:txBody>
      </p:sp>
      <p:sp>
        <p:nvSpPr>
          <p:cNvPr id="162819" name="Rectangle 3">
            <a:extLst>
              <a:ext uri="{FF2B5EF4-FFF2-40B4-BE49-F238E27FC236}">
                <a16:creationId xmlns:a16="http://schemas.microsoft.com/office/drawing/2014/main" id="{644CD493-13E7-74E7-A096-150BEEE1D064}"/>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p>
        </p:txBody>
      </p:sp>
      <p:sp>
        <p:nvSpPr>
          <p:cNvPr id="162820" name="Rectangle 4">
            <a:extLst>
              <a:ext uri="{FF2B5EF4-FFF2-40B4-BE49-F238E27FC236}">
                <a16:creationId xmlns:a16="http://schemas.microsoft.com/office/drawing/2014/main" id="{7732D217-6ED4-0152-AD2E-7F786FA0108B}"/>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p>
        </p:txBody>
      </p:sp>
      <p:sp>
        <p:nvSpPr>
          <p:cNvPr id="162821" name="Rectangle 5">
            <a:extLst>
              <a:ext uri="{FF2B5EF4-FFF2-40B4-BE49-F238E27FC236}">
                <a16:creationId xmlns:a16="http://schemas.microsoft.com/office/drawing/2014/main" id="{148B2313-E4D4-B333-4AFD-EBEB00BCC6DC}"/>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5E97E66-9B07-4CD2-B801-A6AC086F19D5}" type="slidenum">
              <a:rPr lang="en-US" altLang="LID4096"/>
              <a:pPr/>
              <a:t>‹#›</a:t>
            </a:fld>
            <a:endParaRPr lang="en-US" altLang="LID4096"/>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DC386AB2-12CD-E157-7754-206034E3C7E2}"/>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p>
        </p:txBody>
      </p:sp>
      <p:sp>
        <p:nvSpPr>
          <p:cNvPr id="6147" name="Rectangle 3">
            <a:extLst>
              <a:ext uri="{FF2B5EF4-FFF2-40B4-BE49-F238E27FC236}">
                <a16:creationId xmlns:a16="http://schemas.microsoft.com/office/drawing/2014/main" id="{12571F66-156E-5F2A-75DF-F9F6A0B37188}"/>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p>
        </p:txBody>
      </p:sp>
      <p:sp>
        <p:nvSpPr>
          <p:cNvPr id="50180" name="Rectangle 4">
            <a:extLst>
              <a:ext uri="{FF2B5EF4-FFF2-40B4-BE49-F238E27FC236}">
                <a16:creationId xmlns:a16="http://schemas.microsoft.com/office/drawing/2014/main" id="{E0B49A93-8FB0-FA84-B7C2-0A4BA8BE4786}"/>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a:extLst>
              <a:ext uri="{FF2B5EF4-FFF2-40B4-BE49-F238E27FC236}">
                <a16:creationId xmlns:a16="http://schemas.microsoft.com/office/drawing/2014/main" id="{5BDC16F5-B128-677A-ED6B-96FDC0DA8650}"/>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a:extLst>
              <a:ext uri="{FF2B5EF4-FFF2-40B4-BE49-F238E27FC236}">
                <a16:creationId xmlns:a16="http://schemas.microsoft.com/office/drawing/2014/main" id="{05E45071-D819-173A-B047-0F24659399D2}"/>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p>
        </p:txBody>
      </p:sp>
      <p:sp>
        <p:nvSpPr>
          <p:cNvPr id="6151" name="Rectangle 7">
            <a:extLst>
              <a:ext uri="{FF2B5EF4-FFF2-40B4-BE49-F238E27FC236}">
                <a16:creationId xmlns:a16="http://schemas.microsoft.com/office/drawing/2014/main" id="{276D4D3E-2AE9-5F68-0C3F-B6689DF5FA50}"/>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79E709A-2C6E-4D1E-9FD6-76E50E9BC48C}" type="slidenum">
              <a:rPr lang="en-US" altLang="LID4096"/>
              <a:pPr/>
              <a:t>‹#›</a:t>
            </a:fld>
            <a:endParaRPr lang="en-US" altLang="LID4096"/>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CD8FD2C0-CC65-0D3B-FF93-165548D4F99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B9DB7A0-8DD7-4CC1-975F-699B927A70DF}" type="slidenum">
              <a:rPr lang="en-US" altLang="LID4096"/>
              <a:pPr eaLnBrk="1" hangingPunct="1"/>
              <a:t>1</a:t>
            </a:fld>
            <a:endParaRPr lang="en-US" altLang="LID4096"/>
          </a:p>
        </p:txBody>
      </p:sp>
      <p:sp>
        <p:nvSpPr>
          <p:cNvPr id="51203" name="Rectangle 2">
            <a:extLst>
              <a:ext uri="{FF2B5EF4-FFF2-40B4-BE49-F238E27FC236}">
                <a16:creationId xmlns:a16="http://schemas.microsoft.com/office/drawing/2014/main" id="{E81FE474-C8F6-92EB-0113-1B6756FBA9FB}"/>
              </a:ext>
            </a:extLst>
          </p:cNvPr>
          <p:cNvSpPr>
            <a:spLocks noRot="1" noChangeArrowheads="1" noTextEdit="1"/>
          </p:cNvSpPr>
          <p:nvPr>
            <p:ph type="sldImg"/>
          </p:nvPr>
        </p:nvSpPr>
        <p:spPr>
          <a:ln/>
        </p:spPr>
      </p:sp>
      <p:sp>
        <p:nvSpPr>
          <p:cNvPr id="51204" name="Rectangle 3">
            <a:extLst>
              <a:ext uri="{FF2B5EF4-FFF2-40B4-BE49-F238E27FC236}">
                <a16:creationId xmlns:a16="http://schemas.microsoft.com/office/drawing/2014/main" id="{C77E3A12-94FB-3358-99B2-E2C437BDF91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LID4096" altLang="LID4096">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87DE6DBE-E262-FBA4-E77E-25999860F87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B965B61-0299-499F-AF1A-EAC509C7E673}" type="slidenum">
              <a:rPr lang="en-US" altLang="LID4096"/>
              <a:pPr eaLnBrk="1" hangingPunct="1"/>
              <a:t>2</a:t>
            </a:fld>
            <a:endParaRPr lang="en-US" altLang="LID4096"/>
          </a:p>
        </p:txBody>
      </p:sp>
      <p:sp>
        <p:nvSpPr>
          <p:cNvPr id="52227" name="Rectangle 2">
            <a:extLst>
              <a:ext uri="{FF2B5EF4-FFF2-40B4-BE49-F238E27FC236}">
                <a16:creationId xmlns:a16="http://schemas.microsoft.com/office/drawing/2014/main" id="{C1EB0882-0A69-EA33-C3FC-5832A1D77EF5}"/>
              </a:ext>
            </a:extLst>
          </p:cNvPr>
          <p:cNvSpPr>
            <a:spLocks noRot="1" noChangeArrowheads="1" noTextEdit="1"/>
          </p:cNvSpPr>
          <p:nvPr>
            <p:ph type="sldImg"/>
          </p:nvPr>
        </p:nvSpPr>
        <p:spPr>
          <a:ln/>
        </p:spPr>
      </p:sp>
      <p:sp>
        <p:nvSpPr>
          <p:cNvPr id="52228" name="Rectangle 3">
            <a:extLst>
              <a:ext uri="{FF2B5EF4-FFF2-40B4-BE49-F238E27FC236}">
                <a16:creationId xmlns:a16="http://schemas.microsoft.com/office/drawing/2014/main" id="{B91AA898-0247-010C-6C74-7ECA43717B8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The main message I would like to get across in this talk is that location dependent information appliances allow digital information to be incorporated into the context and routines of the household. </a:t>
            </a:r>
          </a:p>
          <a:p>
            <a:pPr eaLnBrk="1" hangingPunct="1"/>
            <a:endParaRPr lang="en-US" altLang="LID4096">
              <a:latin typeface="Arial" panose="020B0604020202020204" pitchFamily="34" charset="0"/>
            </a:endParaRPr>
          </a:p>
          <a:p>
            <a:pPr eaLnBrk="1" hangingPunct="1"/>
            <a:r>
              <a:rPr lang="en-US" altLang="LID4096">
                <a:latin typeface="Arial" panose="020B0604020202020204" pitchFamily="34" charset="0"/>
              </a:rPr>
              <a:t>I will first talk about how people currently use location to manage information in their homes and how digital information is not able to support this. Then I will introduce our location dependent information appliances and discuss how they seek to bridge that gap.</a:t>
            </a:r>
          </a:p>
          <a:p>
            <a:pPr eaLnBrk="1" hangingPunct="1"/>
            <a:endParaRPr lang="en-US" altLang="LID4096">
              <a:latin typeface="Arial" panose="020B0604020202020204" pitchFamily="34" charset="0"/>
            </a:endParaRPr>
          </a:p>
          <a:p>
            <a:pPr eaLnBrk="1" hangingPunct="1"/>
            <a:endParaRPr lang="en-US" altLang="LID4096" i="1">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52701346-095C-DEAF-B372-0B294694054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5F312A4-C0DB-4329-B94D-55491E9B0F6A}" type="slidenum">
              <a:rPr lang="en-US" altLang="LID4096"/>
              <a:pPr eaLnBrk="1" hangingPunct="1"/>
              <a:t>3</a:t>
            </a:fld>
            <a:endParaRPr lang="en-US" altLang="LID4096"/>
          </a:p>
        </p:txBody>
      </p:sp>
      <p:sp>
        <p:nvSpPr>
          <p:cNvPr id="53251" name="Rectangle 2">
            <a:extLst>
              <a:ext uri="{FF2B5EF4-FFF2-40B4-BE49-F238E27FC236}">
                <a16:creationId xmlns:a16="http://schemas.microsoft.com/office/drawing/2014/main" id="{36CB87AF-45C3-1808-B07D-547BDBB0C055}"/>
              </a:ext>
            </a:extLst>
          </p:cNvPr>
          <p:cNvSpPr>
            <a:spLocks noRot="1" noChangeArrowheads="1" noTextEdit="1"/>
          </p:cNvSpPr>
          <p:nvPr>
            <p:ph type="sldImg"/>
          </p:nvPr>
        </p:nvSpPr>
        <p:spPr>
          <a:ln/>
        </p:spPr>
      </p:sp>
      <p:sp>
        <p:nvSpPr>
          <p:cNvPr id="53252" name="Rectangle 3">
            <a:extLst>
              <a:ext uri="{FF2B5EF4-FFF2-40B4-BE49-F238E27FC236}">
                <a16:creationId xmlns:a16="http://schemas.microsoft.com/office/drawing/2014/main" id="{D979BF63-6F5F-2010-D623-7713459D18A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The motivation for our work comes from what you see in this image. Currently, computers in the home more often than not look like this: a machine designed for the office, that is tucked away in a bedroom or corner, isolated from the real “life” of the household. This consequently also means that all the electronic information of interest to households: things like emails, IMs, web pages, schedules, digital pictures etc. are also tucked away in a corner accessible only through this single box.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45B7081D-B181-1C63-8609-649F4185160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0A150C4-9C12-4049-95BF-39EE114DB442}" type="slidenum">
              <a:rPr lang="en-US" altLang="LID4096"/>
              <a:pPr eaLnBrk="1" hangingPunct="1"/>
              <a:t>4</a:t>
            </a:fld>
            <a:endParaRPr lang="en-US" altLang="LID4096"/>
          </a:p>
        </p:txBody>
      </p:sp>
      <p:sp>
        <p:nvSpPr>
          <p:cNvPr id="54275" name="Rectangle 2">
            <a:extLst>
              <a:ext uri="{FF2B5EF4-FFF2-40B4-BE49-F238E27FC236}">
                <a16:creationId xmlns:a16="http://schemas.microsoft.com/office/drawing/2014/main" id="{D9447F46-3AA7-28ED-2EF6-96111428AF84}"/>
              </a:ext>
            </a:extLst>
          </p:cNvPr>
          <p:cNvSpPr>
            <a:spLocks noRot="1" noChangeArrowheads="1" noTextEdit="1"/>
          </p:cNvSpPr>
          <p:nvPr>
            <p:ph type="sldImg"/>
          </p:nvPr>
        </p:nvSpPr>
        <p:spPr>
          <a:ln/>
        </p:spPr>
      </p:sp>
      <p:sp>
        <p:nvSpPr>
          <p:cNvPr id="54276" name="Rectangle 3">
            <a:extLst>
              <a:ext uri="{FF2B5EF4-FFF2-40B4-BE49-F238E27FC236}">
                <a16:creationId xmlns:a16="http://schemas.microsoft.com/office/drawing/2014/main" id="{65C9166B-FF87-247E-15B8-288F7D7F1CC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We know however, that this is not how households manage information. Many researchers, including ourselves, have looked at how information is actually managed in the home, and have found that the practices surrounding it are rich, subtle and most importantly, distributed throughout the home. Information moves from one place to another as it is needed or used, and as the household moves through it’s routines.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6CAABAED-B902-47C6-3A39-B847159877F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F5B8A78-A380-44FA-80FF-81DEE3D2B258}" type="slidenum">
              <a:rPr lang="en-US" altLang="LID4096"/>
              <a:pPr eaLnBrk="1" hangingPunct="1"/>
              <a:t>5</a:t>
            </a:fld>
            <a:endParaRPr lang="en-US" altLang="LID4096"/>
          </a:p>
        </p:txBody>
      </p:sp>
      <p:sp>
        <p:nvSpPr>
          <p:cNvPr id="55299" name="Rectangle 2">
            <a:extLst>
              <a:ext uri="{FF2B5EF4-FFF2-40B4-BE49-F238E27FC236}">
                <a16:creationId xmlns:a16="http://schemas.microsoft.com/office/drawing/2014/main" id="{5A187A30-2C88-9DB6-50E2-4440CF9C5FB5}"/>
              </a:ext>
            </a:extLst>
          </p:cNvPr>
          <p:cNvSpPr>
            <a:spLocks noRot="1" noChangeArrowheads="1" noTextEdit="1"/>
          </p:cNvSpPr>
          <p:nvPr>
            <p:ph type="sldImg"/>
          </p:nvPr>
        </p:nvSpPr>
        <p:spPr>
          <a:ln/>
        </p:spPr>
      </p:sp>
      <p:sp>
        <p:nvSpPr>
          <p:cNvPr id="55300" name="Rectangle 3">
            <a:extLst>
              <a:ext uri="{FF2B5EF4-FFF2-40B4-BE49-F238E27FC236}">
                <a16:creationId xmlns:a16="http://schemas.microsoft.com/office/drawing/2014/main" id="{7976A1DD-0E20-678C-C509-A28A986B635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And these routines are so well-understood by household members, that their knowledge of them imbues locations in the home with rich meaning. Location is not only interwoven with the activities and actions surrounding a message, but also with a complex set of context. This context means that locations in the home are more than just places, but are full of subtle understandings and meta-data.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a:extLst>
              <a:ext uri="{FF2B5EF4-FFF2-40B4-BE49-F238E27FC236}">
                <a16:creationId xmlns:a16="http://schemas.microsoft.com/office/drawing/2014/main" id="{FEF486AE-74FF-11B8-494D-D55BCFD7D40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926E539-074F-441F-957F-B603E3B66103}" type="slidenum">
              <a:rPr lang="en-US" altLang="LID4096"/>
              <a:pPr eaLnBrk="1" hangingPunct="1"/>
              <a:t>6</a:t>
            </a:fld>
            <a:endParaRPr lang="en-US" altLang="LID4096"/>
          </a:p>
        </p:txBody>
      </p:sp>
      <p:sp>
        <p:nvSpPr>
          <p:cNvPr id="56323" name="Rectangle 2">
            <a:extLst>
              <a:ext uri="{FF2B5EF4-FFF2-40B4-BE49-F238E27FC236}">
                <a16:creationId xmlns:a16="http://schemas.microsoft.com/office/drawing/2014/main" id="{8E4B5AF4-7682-C9AD-14E4-0D2B7AF8729B}"/>
              </a:ext>
            </a:extLst>
          </p:cNvPr>
          <p:cNvSpPr>
            <a:spLocks noRot="1" noChangeArrowheads="1" noTextEdit="1"/>
          </p:cNvSpPr>
          <p:nvPr>
            <p:ph type="sldImg"/>
          </p:nvPr>
        </p:nvSpPr>
        <p:spPr>
          <a:ln/>
        </p:spPr>
      </p:sp>
      <p:sp>
        <p:nvSpPr>
          <p:cNvPr id="56324" name="Rectangle 3">
            <a:extLst>
              <a:ext uri="{FF2B5EF4-FFF2-40B4-BE49-F238E27FC236}">
                <a16:creationId xmlns:a16="http://schemas.microsoft.com/office/drawing/2014/main" id="{01F3F5AA-673B-9CE8-1638-1CE8CCFAB9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Our own previous work showed that people use placement to manage and filter the communication information in their homes, and to provide time, ownership and awareness meta-data about this information. Where a message is placed tells them who it is for, what needs to be done with it, when it should be seen along with additional rich awareness information such as who is home or if a message has been seen yet. </a:t>
            </a:r>
          </a:p>
          <a:p>
            <a:pPr eaLnBrk="1" hangingPunct="1"/>
            <a:endParaRPr lang="en-US" altLang="LID4096">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6A0E8FF4-C139-3039-FF12-B991309AAEB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D8243F2-3A34-4FA0-964F-073B821770A0}" type="slidenum">
              <a:rPr lang="en-US" altLang="LID4096"/>
              <a:pPr eaLnBrk="1" hangingPunct="1"/>
              <a:t>7</a:t>
            </a:fld>
            <a:endParaRPr lang="en-US" altLang="LID4096"/>
          </a:p>
        </p:txBody>
      </p:sp>
      <p:sp>
        <p:nvSpPr>
          <p:cNvPr id="57347" name="Rectangle 2">
            <a:extLst>
              <a:ext uri="{FF2B5EF4-FFF2-40B4-BE49-F238E27FC236}">
                <a16:creationId xmlns:a16="http://schemas.microsoft.com/office/drawing/2014/main" id="{19E37540-3CCC-2B14-B755-45559092966C}"/>
              </a:ext>
            </a:extLst>
          </p:cNvPr>
          <p:cNvSpPr>
            <a:spLocks noRot="1" noChangeArrowheads="1" noTextEdit="1"/>
          </p:cNvSpPr>
          <p:nvPr>
            <p:ph type="sldImg"/>
          </p:nvPr>
        </p:nvSpPr>
        <p:spPr>
          <a:ln/>
        </p:spPr>
      </p:sp>
      <p:sp>
        <p:nvSpPr>
          <p:cNvPr id="57348" name="Rectangle 3">
            <a:extLst>
              <a:ext uri="{FF2B5EF4-FFF2-40B4-BE49-F238E27FC236}">
                <a16:creationId xmlns:a16="http://schemas.microsoft.com/office/drawing/2014/main" id="{38A10EB0-8928-EAFF-50F4-CEE58B46FBB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The goal of our project is to allow digital information to be placed in these locations, so that it can fit naturally into home routines and benefit from the context and meaning these routines provide.</a:t>
            </a:r>
          </a:p>
          <a:p>
            <a:pPr eaLnBrk="1" hangingPunct="1"/>
            <a:endParaRPr lang="en-US" altLang="LID4096">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0564B89B-F02E-C288-AF43-888E25BFFEF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478BDD7-AEED-400D-95A4-65212AE458BF}" type="slidenum">
              <a:rPr lang="en-US" altLang="LID4096"/>
              <a:pPr eaLnBrk="1" hangingPunct="1"/>
              <a:t>8</a:t>
            </a:fld>
            <a:endParaRPr lang="en-US" altLang="LID4096"/>
          </a:p>
        </p:txBody>
      </p:sp>
      <p:sp>
        <p:nvSpPr>
          <p:cNvPr id="58371" name="Rectangle 2">
            <a:extLst>
              <a:ext uri="{FF2B5EF4-FFF2-40B4-BE49-F238E27FC236}">
                <a16:creationId xmlns:a16="http://schemas.microsoft.com/office/drawing/2014/main" id="{105C6A81-525B-6696-5216-A8F8EE62B9F9}"/>
              </a:ext>
            </a:extLst>
          </p:cNvPr>
          <p:cNvSpPr>
            <a:spLocks noRot="1" noChangeArrowheads="1" noTextEdit="1"/>
          </p:cNvSpPr>
          <p:nvPr>
            <p:ph type="sldImg"/>
          </p:nvPr>
        </p:nvSpPr>
        <p:spPr>
          <a:ln/>
        </p:spPr>
      </p:sp>
      <p:sp>
        <p:nvSpPr>
          <p:cNvPr id="58372" name="Rectangle 3">
            <a:extLst>
              <a:ext uri="{FF2B5EF4-FFF2-40B4-BE49-F238E27FC236}">
                <a16:creationId xmlns:a16="http://schemas.microsoft.com/office/drawing/2014/main" id="{49757D29-1C52-D61B-6311-E0966B2AE52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We intend to do this by extending an existing set of flexible ambient display devices to be location-dependent. Flexible ambient displays are tangible devices that have been designed around two specific goals: first, they allow for flexible information sources – that is, any of these devices can be mapped to a wide variety of data. Second, each device provides a smooth transition from awareness to interaction – the ambient qualities of the device provide awareness, but more details can be requested by simply touching the device.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980F4792-A2CF-87BC-F88F-35E98137545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227F441-6A85-4089-BBF4-F8D80057EF15}" type="slidenum">
              <a:rPr lang="en-US" altLang="LID4096"/>
              <a:pPr eaLnBrk="1" hangingPunct="1"/>
              <a:t>9</a:t>
            </a:fld>
            <a:endParaRPr lang="en-US" altLang="LID4096"/>
          </a:p>
        </p:txBody>
      </p:sp>
      <p:sp>
        <p:nvSpPr>
          <p:cNvPr id="59395" name="Rectangle 2">
            <a:extLst>
              <a:ext uri="{FF2B5EF4-FFF2-40B4-BE49-F238E27FC236}">
                <a16:creationId xmlns:a16="http://schemas.microsoft.com/office/drawing/2014/main" id="{2237DC8B-2451-74BB-09B7-509F9FB0B87F}"/>
              </a:ext>
            </a:extLst>
          </p:cNvPr>
          <p:cNvSpPr>
            <a:spLocks noRot="1" noChangeArrowheads="1" noTextEdit="1"/>
          </p:cNvSpPr>
          <p:nvPr>
            <p:ph type="sldImg"/>
          </p:nvPr>
        </p:nvSpPr>
        <p:spPr>
          <a:ln/>
        </p:spPr>
      </p:sp>
      <p:sp>
        <p:nvSpPr>
          <p:cNvPr id="59396" name="Rectangle 3">
            <a:extLst>
              <a:ext uri="{FF2B5EF4-FFF2-40B4-BE49-F238E27FC236}">
                <a16:creationId xmlns:a16="http://schemas.microsoft.com/office/drawing/2014/main" id="{004F91E1-689A-F2E6-C63C-9631441CBAA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We believe that these flexible ambient displays can be especially valuable in the home. People are not usually sitting in front of a computer when they are at home, so ambient displays provide people with the ability to both be aware of dynamic digital information and to request more details without having to go to the computer. The displays flexibility means that they could be used to display the specific, personalized information the household is interested in. The aesthetics and physicality of these devices means that they may fit more naturally into the home than traditional computer displays. Finally, the abstraction provided by such displays means that only the household will know how to interpret them providing a natural way to protect the households privacy will still being able to display information.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45BAB22E-121B-4693-5DC1-81CA2F65660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7619E3E-FFAA-4748-B7D3-F61EEEDB603A}" type="slidenum">
              <a:rPr lang="en-US" altLang="LID4096"/>
              <a:pPr eaLnBrk="1" hangingPunct="1"/>
              <a:t>10</a:t>
            </a:fld>
            <a:endParaRPr lang="en-US" altLang="LID4096"/>
          </a:p>
        </p:txBody>
      </p:sp>
      <p:sp>
        <p:nvSpPr>
          <p:cNvPr id="60419" name="Rectangle 2">
            <a:extLst>
              <a:ext uri="{FF2B5EF4-FFF2-40B4-BE49-F238E27FC236}">
                <a16:creationId xmlns:a16="http://schemas.microsoft.com/office/drawing/2014/main" id="{3EBD2F5D-D6A9-B9BE-B0B6-82AF6C8EFF38}"/>
              </a:ext>
            </a:extLst>
          </p:cNvPr>
          <p:cNvSpPr>
            <a:spLocks noRot="1" noChangeArrowheads="1" noTextEdit="1"/>
          </p:cNvSpPr>
          <p:nvPr>
            <p:ph type="sldImg"/>
          </p:nvPr>
        </p:nvSpPr>
        <p:spPr>
          <a:ln/>
        </p:spPr>
      </p:sp>
      <p:sp>
        <p:nvSpPr>
          <p:cNvPr id="60420" name="Rectangle 3">
            <a:extLst>
              <a:ext uri="{FF2B5EF4-FFF2-40B4-BE49-F238E27FC236}">
                <a16:creationId xmlns:a16="http://schemas.microsoft.com/office/drawing/2014/main" id="{B6AD9181-4F40-54D0-45C2-2810AA75780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Since we know that location is such a huge part of how people manage the information in their homes, what we want to do is to take these ambient displays and extend them to use these locations in an easy, natural way. To do this we need to be able to place information easily, move information easily, and to display information easily – as easily as moving or glancing at a piece of paper. To put this in more technical terms, we want to make it easy to assign information to a location, easy to move information from one location to another and easy to move and assign one of our ambient displays to a location and to an information source.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EC81BE0F-CD2D-C50C-C0B8-D07ED42C37B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856B605-6277-4695-9C11-7AE1FE0C2142}" type="slidenum">
              <a:rPr lang="en-US" altLang="LID4096"/>
              <a:pPr eaLnBrk="1" hangingPunct="1"/>
              <a:t>11</a:t>
            </a:fld>
            <a:endParaRPr lang="en-US" altLang="LID4096"/>
          </a:p>
        </p:txBody>
      </p:sp>
      <p:sp>
        <p:nvSpPr>
          <p:cNvPr id="61443" name="Rectangle 2">
            <a:extLst>
              <a:ext uri="{FF2B5EF4-FFF2-40B4-BE49-F238E27FC236}">
                <a16:creationId xmlns:a16="http://schemas.microsoft.com/office/drawing/2014/main" id="{AA44350B-9E68-FFB9-E3E9-F86AE2E781AF}"/>
              </a:ext>
            </a:extLst>
          </p:cNvPr>
          <p:cNvSpPr>
            <a:spLocks noRot="1" noChangeArrowheads="1" noTextEdit="1"/>
          </p:cNvSpPr>
          <p:nvPr>
            <p:ph type="sldImg"/>
          </p:nvPr>
        </p:nvSpPr>
        <p:spPr>
          <a:ln/>
        </p:spPr>
      </p:sp>
      <p:sp>
        <p:nvSpPr>
          <p:cNvPr id="61444" name="Rectangle 3">
            <a:extLst>
              <a:ext uri="{FF2B5EF4-FFF2-40B4-BE49-F238E27FC236}">
                <a16:creationId xmlns:a16="http://schemas.microsoft.com/office/drawing/2014/main" id="{D1F423D9-A0C4-2003-D791-DC480880747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We did this by taking our flexible ambient displays and making them into location-dependent information appliances, thus allowing digital information to benefit from the indispensable context that location provides. By doing this, we allow people to bring the dynamic digital information they are interested in out of the isolated home PC and to incorporate it into their daily routines the same way they would paper information.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94B27DF7-CE2D-1B41-F99A-E643BB11B83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D165E3E-0AE3-48D1-919F-D5452A850188}" type="slidenum">
              <a:rPr lang="en-US" altLang="LID4096"/>
              <a:pPr eaLnBrk="1" hangingPunct="1"/>
              <a:t>12</a:t>
            </a:fld>
            <a:endParaRPr lang="en-US" altLang="LID4096"/>
          </a:p>
        </p:txBody>
      </p:sp>
      <p:sp>
        <p:nvSpPr>
          <p:cNvPr id="62467" name="Rectangle 2">
            <a:extLst>
              <a:ext uri="{FF2B5EF4-FFF2-40B4-BE49-F238E27FC236}">
                <a16:creationId xmlns:a16="http://schemas.microsoft.com/office/drawing/2014/main" id="{DBF29B47-AF61-FFED-155A-04C0A1EBBB11}"/>
              </a:ext>
            </a:extLst>
          </p:cNvPr>
          <p:cNvSpPr>
            <a:spLocks noRot="1" noChangeArrowheads="1" noTextEdit="1"/>
          </p:cNvSpPr>
          <p:nvPr>
            <p:ph type="sldImg"/>
          </p:nvPr>
        </p:nvSpPr>
        <p:spPr>
          <a:ln/>
        </p:spPr>
      </p:sp>
      <p:sp>
        <p:nvSpPr>
          <p:cNvPr id="62468" name="Rectangle 3">
            <a:extLst>
              <a:ext uri="{FF2B5EF4-FFF2-40B4-BE49-F238E27FC236}">
                <a16:creationId xmlns:a16="http://schemas.microsoft.com/office/drawing/2014/main" id="{2816DE1C-77A8-4C0C-EF73-C9C387C240A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We first extended our existing set of flexible ambient displays to include six prototype appliances, With the exception of the picture frame, the appliances were all built using phidgets. Each of these appliances  can display a different kind of information. </a:t>
            </a:r>
          </a:p>
          <a:p>
            <a:pPr eaLnBrk="1" hangingPunct="1"/>
            <a:endParaRPr lang="en-US" altLang="LID4096">
              <a:latin typeface="Arial" panose="020B0604020202020204" pitchFamily="34" charset="0"/>
            </a:endParaRPr>
          </a:p>
          <a:p>
            <a:pPr eaLnBrk="1" hangingPunct="1"/>
            <a:r>
              <a:rPr lang="en-US" altLang="LID4096">
                <a:latin typeface="Arial" panose="020B0604020202020204" pitchFamily="34" charset="0"/>
              </a:rPr>
              <a:t>(5 mins to here)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CE4DB4FB-7B4A-FB71-8AE8-5049A695875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19D66E7-C69E-4A23-B3CE-80BFBBF079E0}" type="slidenum">
              <a:rPr lang="en-US" altLang="LID4096"/>
              <a:pPr eaLnBrk="1" hangingPunct="1"/>
              <a:t>13</a:t>
            </a:fld>
            <a:endParaRPr lang="en-US" altLang="LID4096"/>
          </a:p>
        </p:txBody>
      </p:sp>
      <p:sp>
        <p:nvSpPr>
          <p:cNvPr id="63491" name="Rectangle 2">
            <a:extLst>
              <a:ext uri="{FF2B5EF4-FFF2-40B4-BE49-F238E27FC236}">
                <a16:creationId xmlns:a16="http://schemas.microsoft.com/office/drawing/2014/main" id="{08CA787A-8494-6014-4183-58670EC42643}"/>
              </a:ext>
            </a:extLst>
          </p:cNvPr>
          <p:cNvSpPr>
            <a:spLocks noRot="1" noChangeArrowheads="1" noTextEdit="1"/>
          </p:cNvSpPr>
          <p:nvPr>
            <p:ph type="sldImg"/>
          </p:nvPr>
        </p:nvSpPr>
        <p:spPr>
          <a:ln/>
        </p:spPr>
      </p:sp>
      <p:sp>
        <p:nvSpPr>
          <p:cNvPr id="63492" name="Rectangle 3">
            <a:extLst>
              <a:ext uri="{FF2B5EF4-FFF2-40B4-BE49-F238E27FC236}">
                <a16:creationId xmlns:a16="http://schemas.microsoft.com/office/drawing/2014/main" id="{D3069DB3-E6C6-BB3F-E322-5DE45AA53B3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the text lcd shows simple textual information</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9E9CEEFF-9C69-9D24-B1A8-AEA60997A00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67F5545-47BF-4736-BDE0-0A9A513474F8}" type="slidenum">
              <a:rPr lang="en-US" altLang="LID4096"/>
              <a:pPr eaLnBrk="1" hangingPunct="1"/>
              <a:t>14</a:t>
            </a:fld>
            <a:endParaRPr lang="en-US" altLang="LID4096"/>
          </a:p>
        </p:txBody>
      </p:sp>
      <p:sp>
        <p:nvSpPr>
          <p:cNvPr id="64515" name="Rectangle 2">
            <a:extLst>
              <a:ext uri="{FF2B5EF4-FFF2-40B4-BE49-F238E27FC236}">
                <a16:creationId xmlns:a16="http://schemas.microsoft.com/office/drawing/2014/main" id="{8A3A720A-85BF-49C7-BB86-D89E7E6FCB71}"/>
              </a:ext>
            </a:extLst>
          </p:cNvPr>
          <p:cNvSpPr>
            <a:spLocks noRot="1" noChangeArrowheads="1" noTextEdit="1"/>
          </p:cNvSpPr>
          <p:nvPr>
            <p:ph type="sldImg"/>
          </p:nvPr>
        </p:nvSpPr>
        <p:spPr>
          <a:ln/>
        </p:spPr>
      </p:sp>
      <p:sp>
        <p:nvSpPr>
          <p:cNvPr id="64516" name="Rectangle 3">
            <a:extLst>
              <a:ext uri="{FF2B5EF4-FFF2-40B4-BE49-F238E27FC236}">
                <a16:creationId xmlns:a16="http://schemas.microsoft.com/office/drawing/2014/main" id="{8F60F8D6-9684-83CE-8B84-FB2004A7BBB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the flower in bloom, originally designed by Susannah McPhail, display continuous information. The largest white blossom opens and closes slowly according to the information stream.</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a:extLst>
              <a:ext uri="{FF2B5EF4-FFF2-40B4-BE49-F238E27FC236}">
                <a16:creationId xmlns:a16="http://schemas.microsoft.com/office/drawing/2014/main" id="{B4897E19-3811-D54C-BDC5-B1851F84292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177D865-95A7-45A8-95C7-62CFA969E7D4}" type="slidenum">
              <a:rPr lang="en-US" altLang="LID4096"/>
              <a:pPr eaLnBrk="1" hangingPunct="1"/>
              <a:t>15</a:t>
            </a:fld>
            <a:endParaRPr lang="en-US" altLang="LID4096"/>
          </a:p>
        </p:txBody>
      </p:sp>
      <p:sp>
        <p:nvSpPr>
          <p:cNvPr id="65539" name="Rectangle 2">
            <a:extLst>
              <a:ext uri="{FF2B5EF4-FFF2-40B4-BE49-F238E27FC236}">
                <a16:creationId xmlns:a16="http://schemas.microsoft.com/office/drawing/2014/main" id="{876CCF9B-9E2C-1BD1-3B1F-1D7899BAC302}"/>
              </a:ext>
            </a:extLst>
          </p:cNvPr>
          <p:cNvSpPr>
            <a:spLocks noRot="1" noChangeArrowheads="1" noTextEdit="1"/>
          </p:cNvSpPr>
          <p:nvPr>
            <p:ph type="sldImg"/>
          </p:nvPr>
        </p:nvSpPr>
        <p:spPr>
          <a:ln/>
        </p:spPr>
      </p:sp>
      <p:sp>
        <p:nvSpPr>
          <p:cNvPr id="65540" name="Rectangle 3">
            <a:extLst>
              <a:ext uri="{FF2B5EF4-FFF2-40B4-BE49-F238E27FC236}">
                <a16:creationId xmlns:a16="http://schemas.microsoft.com/office/drawing/2014/main" id="{B0DAA029-DD2B-2931-9EE2-957D2664406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the picture frame is a multimedia display.</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0023DC5B-658B-984B-DAEC-7BCCD011C2D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931000A-E552-4E5F-89B0-D59B01A9FDE3}" type="slidenum">
              <a:rPr lang="en-US" altLang="LID4096"/>
              <a:pPr eaLnBrk="1" hangingPunct="1"/>
              <a:t>16</a:t>
            </a:fld>
            <a:endParaRPr lang="en-US" altLang="LID4096"/>
          </a:p>
        </p:txBody>
      </p:sp>
      <p:sp>
        <p:nvSpPr>
          <p:cNvPr id="66563" name="Rectangle 2">
            <a:extLst>
              <a:ext uri="{FF2B5EF4-FFF2-40B4-BE49-F238E27FC236}">
                <a16:creationId xmlns:a16="http://schemas.microsoft.com/office/drawing/2014/main" id="{2F2AAC31-B6BD-7CE5-8E47-FDE7A6913BF9}"/>
              </a:ext>
            </a:extLst>
          </p:cNvPr>
          <p:cNvSpPr>
            <a:spLocks noRot="1" noChangeArrowheads="1" noTextEdit="1"/>
          </p:cNvSpPr>
          <p:nvPr>
            <p:ph type="sldImg"/>
          </p:nvPr>
        </p:nvSpPr>
        <p:spPr>
          <a:ln/>
        </p:spPr>
      </p:sp>
      <p:sp>
        <p:nvSpPr>
          <p:cNvPr id="66564" name="Rectangle 3">
            <a:extLst>
              <a:ext uri="{FF2B5EF4-FFF2-40B4-BE49-F238E27FC236}">
                <a16:creationId xmlns:a16="http://schemas.microsoft.com/office/drawing/2014/main" id="{6F64A8CB-ED15-CFE7-EFB9-F73AAB5BF17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the flowerbud can display binary information through an LED light in the centre of the flower.</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AC66955E-0AB5-3822-5104-1B02E30B751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BCB420AA-D790-4B1C-B8DB-BF7B31B27182}" type="slidenum">
              <a:rPr lang="en-US" altLang="LID4096"/>
              <a:pPr eaLnBrk="1" hangingPunct="1"/>
              <a:t>17</a:t>
            </a:fld>
            <a:endParaRPr lang="en-US" altLang="LID4096"/>
          </a:p>
        </p:txBody>
      </p:sp>
      <p:sp>
        <p:nvSpPr>
          <p:cNvPr id="67587" name="Rectangle 2">
            <a:extLst>
              <a:ext uri="{FF2B5EF4-FFF2-40B4-BE49-F238E27FC236}">
                <a16:creationId xmlns:a16="http://schemas.microsoft.com/office/drawing/2014/main" id="{ED2650CC-77F4-2E83-849B-7946F7E5F857}"/>
              </a:ext>
            </a:extLst>
          </p:cNvPr>
          <p:cNvSpPr>
            <a:spLocks noRot="1" noChangeArrowheads="1" noTextEdit="1"/>
          </p:cNvSpPr>
          <p:nvPr>
            <p:ph type="sldImg"/>
          </p:nvPr>
        </p:nvSpPr>
        <p:spPr>
          <a:ln/>
        </p:spPr>
      </p:sp>
      <p:sp>
        <p:nvSpPr>
          <p:cNvPr id="67588" name="Rectangle 3">
            <a:extLst>
              <a:ext uri="{FF2B5EF4-FFF2-40B4-BE49-F238E27FC236}">
                <a16:creationId xmlns:a16="http://schemas.microsoft.com/office/drawing/2014/main" id="{99DF22BC-7F26-6BBC-648A-B9775C0D2C5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the flowerpot displays discrete state information by lighting any combination of its 8 red and green LEDs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456FEA96-A21C-EAE8-ECB1-23A4266E25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4250695-8809-4A58-B148-C9B574C548BE}" type="slidenum">
              <a:rPr lang="en-US" altLang="LID4096"/>
              <a:pPr eaLnBrk="1" hangingPunct="1"/>
              <a:t>18</a:t>
            </a:fld>
            <a:endParaRPr lang="en-US" altLang="LID4096"/>
          </a:p>
        </p:txBody>
      </p:sp>
      <p:sp>
        <p:nvSpPr>
          <p:cNvPr id="68611" name="Rectangle 2">
            <a:extLst>
              <a:ext uri="{FF2B5EF4-FFF2-40B4-BE49-F238E27FC236}">
                <a16:creationId xmlns:a16="http://schemas.microsoft.com/office/drawing/2014/main" id="{C4EC6D93-71D2-E4DA-6F3E-4F473C18DD67}"/>
              </a:ext>
            </a:extLst>
          </p:cNvPr>
          <p:cNvSpPr>
            <a:spLocks noRot="1" noChangeArrowheads="1" noTextEdit="1"/>
          </p:cNvSpPr>
          <p:nvPr>
            <p:ph type="sldImg"/>
          </p:nvPr>
        </p:nvSpPr>
        <p:spPr>
          <a:ln/>
        </p:spPr>
      </p:sp>
      <p:sp>
        <p:nvSpPr>
          <p:cNvPr id="68612" name="Rectangle 3">
            <a:extLst>
              <a:ext uri="{FF2B5EF4-FFF2-40B4-BE49-F238E27FC236}">
                <a16:creationId xmlns:a16="http://schemas.microsoft.com/office/drawing/2014/main" id="{A5B6F844-6222-58CA-9B57-43BCDF335DA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the glolamp also displays discrete state information through a rotating shade with five different coloured panels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a:extLst>
              <a:ext uri="{FF2B5EF4-FFF2-40B4-BE49-F238E27FC236}">
                <a16:creationId xmlns:a16="http://schemas.microsoft.com/office/drawing/2014/main" id="{E7DD2EBC-E54D-14B4-F0D8-30B6B659030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306CBEB-6B9C-49B7-AF61-51DD7D35510E}" type="slidenum">
              <a:rPr lang="en-US" altLang="LID4096"/>
              <a:pPr eaLnBrk="1" hangingPunct="1"/>
              <a:t>19</a:t>
            </a:fld>
            <a:endParaRPr lang="en-US" altLang="LID4096"/>
          </a:p>
        </p:txBody>
      </p:sp>
      <p:sp>
        <p:nvSpPr>
          <p:cNvPr id="69635" name="Rectangle 2">
            <a:extLst>
              <a:ext uri="{FF2B5EF4-FFF2-40B4-BE49-F238E27FC236}">
                <a16:creationId xmlns:a16="http://schemas.microsoft.com/office/drawing/2014/main" id="{D3B8CF6B-47B7-0A22-D53A-EFC9740A0825}"/>
              </a:ext>
            </a:extLst>
          </p:cNvPr>
          <p:cNvSpPr>
            <a:spLocks noRot="1" noChangeArrowheads="1" noTextEdit="1"/>
          </p:cNvSpPr>
          <p:nvPr>
            <p:ph type="sldImg"/>
          </p:nvPr>
        </p:nvSpPr>
        <p:spPr>
          <a:ln/>
        </p:spPr>
      </p:sp>
      <p:sp>
        <p:nvSpPr>
          <p:cNvPr id="69636" name="Rectangle 3">
            <a:extLst>
              <a:ext uri="{FF2B5EF4-FFF2-40B4-BE49-F238E27FC236}">
                <a16:creationId xmlns:a16="http://schemas.microsoft.com/office/drawing/2014/main" id="{F39E7133-9123-E313-5637-83CD1251360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Each of these displays also allows people to request more information through a simple touch. This could include more details, simply more information – such as tomorrow’s forecast instead of today’s, or the subject line and sender of new messages. We call this on demand information.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a:extLst>
              <a:ext uri="{FF2B5EF4-FFF2-40B4-BE49-F238E27FC236}">
                <a16:creationId xmlns:a16="http://schemas.microsoft.com/office/drawing/2014/main" id="{3F606C9C-F97F-F2CD-1C51-CB4DC66B1F2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5632DD8-AD81-480B-9F87-81932EA910E6}" type="slidenum">
              <a:rPr lang="en-US" altLang="LID4096"/>
              <a:pPr eaLnBrk="1" hangingPunct="1"/>
              <a:t>20</a:t>
            </a:fld>
            <a:endParaRPr lang="en-US" altLang="LID4096"/>
          </a:p>
        </p:txBody>
      </p:sp>
      <p:sp>
        <p:nvSpPr>
          <p:cNvPr id="70659" name="Rectangle 2">
            <a:extLst>
              <a:ext uri="{FF2B5EF4-FFF2-40B4-BE49-F238E27FC236}">
                <a16:creationId xmlns:a16="http://schemas.microsoft.com/office/drawing/2014/main" id="{32E371B9-B2F3-4D21-D8AF-DCF180FFFA8E}"/>
              </a:ext>
            </a:extLst>
          </p:cNvPr>
          <p:cNvSpPr>
            <a:spLocks noRot="1" noChangeArrowheads="1" noTextEdit="1"/>
          </p:cNvSpPr>
          <p:nvPr>
            <p:ph type="sldImg"/>
          </p:nvPr>
        </p:nvSpPr>
        <p:spPr>
          <a:ln/>
        </p:spPr>
      </p:sp>
      <p:sp>
        <p:nvSpPr>
          <p:cNvPr id="70660" name="Rectangle 3">
            <a:extLst>
              <a:ext uri="{FF2B5EF4-FFF2-40B4-BE49-F238E27FC236}">
                <a16:creationId xmlns:a16="http://schemas.microsoft.com/office/drawing/2014/main" id="{792E0312-EA12-75C8-92E8-403E8591A85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In order to connect locations, information and appliances, we use a smart location base. This base is basically a flat platform containing a USB hub and an RFID reader. These bases can be placed anywhere in the home. They are currently tied to USB because of the use of phidgets to build our prototypes, but one could imagine these becoming wireless and even becoming charging stations for future battery powered information appliances.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F8C79F3A-42BE-EBA4-718D-71E304EFD99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77E1594-86A3-40B3-84DF-4D98DB373241}" type="slidenum">
              <a:rPr lang="en-US" altLang="LID4096"/>
              <a:pPr eaLnBrk="1" hangingPunct="1"/>
              <a:t>21</a:t>
            </a:fld>
            <a:endParaRPr lang="en-US" altLang="LID4096"/>
          </a:p>
        </p:txBody>
      </p:sp>
      <p:sp>
        <p:nvSpPr>
          <p:cNvPr id="71683" name="Rectangle 2">
            <a:extLst>
              <a:ext uri="{FF2B5EF4-FFF2-40B4-BE49-F238E27FC236}">
                <a16:creationId xmlns:a16="http://schemas.microsoft.com/office/drawing/2014/main" id="{E4D70750-150B-6D35-930B-D4E007E189F4}"/>
              </a:ext>
            </a:extLst>
          </p:cNvPr>
          <p:cNvSpPr>
            <a:spLocks noRot="1" noChangeArrowheads="1" noTextEdit="1"/>
          </p:cNvSpPr>
          <p:nvPr>
            <p:ph type="sldImg"/>
          </p:nvPr>
        </p:nvSpPr>
        <p:spPr>
          <a:ln/>
        </p:spPr>
      </p:sp>
      <p:sp>
        <p:nvSpPr>
          <p:cNvPr id="71684" name="Rectangle 3">
            <a:extLst>
              <a:ext uri="{FF2B5EF4-FFF2-40B4-BE49-F238E27FC236}">
                <a16:creationId xmlns:a16="http://schemas.microsoft.com/office/drawing/2014/main" id="{1D9445E3-2043-C073-426A-F7C6E5DBD1C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Information sources are represented by RFID tags. Information is assigned to a location by swiping or placing the appropriate tag over the location base. These tags can be left in the location they are assigned to, or they could be kept as a collective set, somewhat like paint chip sets created for color selection.</a:t>
            </a:r>
          </a:p>
          <a:p>
            <a:pPr eaLnBrk="1" hangingPunct="1"/>
            <a:endParaRPr lang="en-US" altLang="LID4096">
              <a:latin typeface="Arial" panose="020B0604020202020204" pitchFamily="34" charset="0"/>
            </a:endParaRPr>
          </a:p>
          <a:p>
            <a:pPr eaLnBrk="1" hangingPunct="1"/>
            <a:r>
              <a:rPr lang="en-US" altLang="LID4096">
                <a:latin typeface="Arial" panose="020B0604020202020204" pitchFamily="34" charset="0"/>
              </a:rPr>
              <a:t>Data is collected from its source by a small data stream processing program that takes the information and converts it into our five information types (binary, discrete, continuous, text and multimedia). It then places the information in a central server.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139CD0FE-225B-6442-5545-E449EBD357F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D58A417-30CE-402F-BB6A-D79F733572DA}" type="slidenum">
              <a:rPr lang="en-US" altLang="LID4096"/>
              <a:pPr eaLnBrk="1" hangingPunct="1"/>
              <a:t>22</a:t>
            </a:fld>
            <a:endParaRPr lang="en-US" altLang="LID4096"/>
          </a:p>
        </p:txBody>
      </p:sp>
      <p:sp>
        <p:nvSpPr>
          <p:cNvPr id="72707" name="Rectangle 2">
            <a:extLst>
              <a:ext uri="{FF2B5EF4-FFF2-40B4-BE49-F238E27FC236}">
                <a16:creationId xmlns:a16="http://schemas.microsoft.com/office/drawing/2014/main" id="{081D1797-6A54-89F3-B0A6-68662BF8338F}"/>
              </a:ext>
            </a:extLst>
          </p:cNvPr>
          <p:cNvSpPr>
            <a:spLocks noRot="1" noChangeArrowheads="1" noTextEdit="1"/>
          </p:cNvSpPr>
          <p:nvPr>
            <p:ph type="sldImg"/>
          </p:nvPr>
        </p:nvSpPr>
        <p:spPr>
          <a:ln/>
        </p:spPr>
      </p:sp>
      <p:sp>
        <p:nvSpPr>
          <p:cNvPr id="72708" name="Rectangle 3">
            <a:extLst>
              <a:ext uri="{FF2B5EF4-FFF2-40B4-BE49-F238E27FC236}">
                <a16:creationId xmlns:a16="http://schemas.microsoft.com/office/drawing/2014/main" id="{AE98F091-0FC2-5E7A-BA25-B5A3251AF0B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Each appliance also contains an RFID tag, so the location base knows what device is connected to it, so that it can request the right information type from the server (text, binary, discrete etc.) and send it to the display. The display does not know what data stream it is displaying or where it is located – all the “smarts” are in the location base.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a:extLst>
              <a:ext uri="{FF2B5EF4-FFF2-40B4-BE49-F238E27FC236}">
                <a16:creationId xmlns:a16="http://schemas.microsoft.com/office/drawing/2014/main" id="{B5E57530-D790-F7F5-269B-C243F279991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708255A-1FA3-4246-8723-52B747636A76}" type="slidenum">
              <a:rPr lang="en-US" altLang="LID4096"/>
              <a:pPr eaLnBrk="1" hangingPunct="1"/>
              <a:t>23</a:t>
            </a:fld>
            <a:endParaRPr lang="en-US" altLang="LID4096"/>
          </a:p>
        </p:txBody>
      </p:sp>
      <p:sp>
        <p:nvSpPr>
          <p:cNvPr id="73731" name="Rectangle 2">
            <a:extLst>
              <a:ext uri="{FF2B5EF4-FFF2-40B4-BE49-F238E27FC236}">
                <a16:creationId xmlns:a16="http://schemas.microsoft.com/office/drawing/2014/main" id="{5460398E-8CFC-1F78-0E4E-34ADB1AF2C8C}"/>
              </a:ext>
            </a:extLst>
          </p:cNvPr>
          <p:cNvSpPr>
            <a:spLocks noRot="1" noChangeArrowheads="1" noTextEdit="1"/>
          </p:cNvSpPr>
          <p:nvPr>
            <p:ph type="sldImg"/>
          </p:nvPr>
        </p:nvSpPr>
        <p:spPr>
          <a:ln/>
        </p:spPr>
      </p:sp>
      <p:sp>
        <p:nvSpPr>
          <p:cNvPr id="73732" name="Rectangle 3">
            <a:extLst>
              <a:ext uri="{FF2B5EF4-FFF2-40B4-BE49-F238E27FC236}">
                <a16:creationId xmlns:a16="http://schemas.microsoft.com/office/drawing/2014/main" id="{C2A368D1-0EDD-3274-AD21-30126B98F45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This video shows how these smart bases make it very easy to swap out devices and to change information sources.</a:t>
            </a:r>
          </a:p>
          <a:p>
            <a:pPr eaLnBrk="1" hangingPunct="1"/>
            <a:endParaRPr lang="en-US" altLang="LID4096">
              <a:latin typeface="Arial" panose="020B0604020202020204" pitchFamily="34" charset="0"/>
            </a:endParaRPr>
          </a:p>
          <a:p>
            <a:pPr eaLnBrk="1" hangingPunct="1"/>
            <a:r>
              <a:rPr lang="en-US" altLang="LID4096">
                <a:latin typeface="Arial" panose="020B0604020202020204" pitchFamily="34" charset="0"/>
              </a:rPr>
              <a:t>Switching a display is as easy as unplugging it and plugging in the new one. Here we have the flowerbud displaying the weather forecast. To switch to the text lcd, you just unplug the flower and plug in the text lcd. </a:t>
            </a:r>
          </a:p>
          <a:p>
            <a:pPr eaLnBrk="1" hangingPunct="1"/>
            <a:endParaRPr lang="en-US" altLang="LID4096">
              <a:latin typeface="Arial" panose="020B0604020202020204" pitchFamily="34" charset="0"/>
            </a:endParaRPr>
          </a:p>
          <a:p>
            <a:pPr eaLnBrk="1" hangingPunct="1"/>
            <a:r>
              <a:rPr lang="en-US" altLang="LID4096">
                <a:latin typeface="Arial" panose="020B0604020202020204" pitchFamily="34" charset="0"/>
              </a:rPr>
              <a:t>Changing the information displayed in a particular location is as simple as swiping a new tag over the base. The display will immediately reflect the new information.  Here we are switching from the weather display, to a to-do list.</a:t>
            </a:r>
          </a:p>
          <a:p>
            <a:pPr eaLnBrk="1" hangingPunct="1"/>
            <a:endParaRPr lang="en-US" altLang="LID4096">
              <a:latin typeface="Arial" panose="020B0604020202020204" pitchFamily="34" charset="0"/>
            </a:endParaRPr>
          </a:p>
          <a:p>
            <a:pPr eaLnBrk="1" hangingPunct="1"/>
            <a:r>
              <a:rPr lang="en-US" altLang="LID4096">
                <a:latin typeface="Arial" panose="020B0604020202020204" pitchFamily="34" charset="0"/>
              </a:rPr>
              <a:t>(video, :22, no sound)</a:t>
            </a:r>
          </a:p>
        </p:txBody>
      </p:sp>
    </p:spTree>
    <p:extLst>
      <p:ext uri="{BB962C8B-B14F-4D97-AF65-F5344CB8AC3E}">
        <p14:creationId xmlns:p14="http://schemas.microsoft.com/office/powerpoint/2010/main" val="3163466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9187BE64-7384-A4A6-5AB0-4132ED15E38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FDF6A1F-33E1-4D6B-AA53-0F0A3C2D6D98}" type="slidenum">
              <a:rPr lang="en-US" altLang="LID4096"/>
              <a:pPr eaLnBrk="1" hangingPunct="1"/>
              <a:t>24</a:t>
            </a:fld>
            <a:endParaRPr lang="en-US" altLang="LID4096"/>
          </a:p>
        </p:txBody>
      </p:sp>
      <p:sp>
        <p:nvSpPr>
          <p:cNvPr id="74755" name="Rectangle 2">
            <a:extLst>
              <a:ext uri="{FF2B5EF4-FFF2-40B4-BE49-F238E27FC236}">
                <a16:creationId xmlns:a16="http://schemas.microsoft.com/office/drawing/2014/main" id="{30E75FF3-DA22-7FEB-8C23-5195AEB0923A}"/>
              </a:ext>
            </a:extLst>
          </p:cNvPr>
          <p:cNvSpPr>
            <a:spLocks noRot="1" noChangeArrowheads="1" noTextEdit="1"/>
          </p:cNvSpPr>
          <p:nvPr>
            <p:ph type="sldImg"/>
          </p:nvPr>
        </p:nvSpPr>
        <p:spPr>
          <a:ln/>
        </p:spPr>
      </p:sp>
      <p:sp>
        <p:nvSpPr>
          <p:cNvPr id="74756" name="Rectangle 3">
            <a:extLst>
              <a:ext uri="{FF2B5EF4-FFF2-40B4-BE49-F238E27FC236}">
                <a16:creationId xmlns:a16="http://schemas.microsoft.com/office/drawing/2014/main" id="{406F4BB4-9772-316F-58F6-913C6C11D6A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To envision how these displays might be used in a real household, imagine a busy family of four. They have several locations within their home that they use for displaying digital information.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92235A79-1C85-7718-19AF-883F2C27163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2BA6D0D-42C8-4745-ACD5-C43452AD8008}" type="slidenum">
              <a:rPr lang="en-US" altLang="LID4096"/>
              <a:pPr eaLnBrk="1" hangingPunct="1"/>
              <a:t>25</a:t>
            </a:fld>
            <a:endParaRPr lang="en-US" altLang="LID4096"/>
          </a:p>
        </p:txBody>
      </p:sp>
      <p:sp>
        <p:nvSpPr>
          <p:cNvPr id="75779" name="Rectangle 2">
            <a:extLst>
              <a:ext uri="{FF2B5EF4-FFF2-40B4-BE49-F238E27FC236}">
                <a16:creationId xmlns:a16="http://schemas.microsoft.com/office/drawing/2014/main" id="{C91D3BB1-D03D-DEE3-C12A-E314C22C7F79}"/>
              </a:ext>
            </a:extLst>
          </p:cNvPr>
          <p:cNvSpPr>
            <a:spLocks noRot="1" noChangeArrowheads="1" noTextEdit="1"/>
          </p:cNvSpPr>
          <p:nvPr>
            <p:ph type="sldImg"/>
          </p:nvPr>
        </p:nvSpPr>
        <p:spPr>
          <a:ln/>
        </p:spPr>
      </p:sp>
      <p:sp>
        <p:nvSpPr>
          <p:cNvPr id="75780" name="Rectangle 3">
            <a:extLst>
              <a:ext uri="{FF2B5EF4-FFF2-40B4-BE49-F238E27FC236}">
                <a16:creationId xmlns:a16="http://schemas.microsoft.com/office/drawing/2014/main" id="{21521523-C84C-FC1A-5070-6DA7173B6BC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The flowerbud is placed by the phone desk and glows to indicate when there have been updates to the kids’ soccer schedules. By touching the device, mom and dad can listen to the changes and copy them to the calendar. </a:t>
            </a:r>
          </a:p>
          <a:p>
            <a:pPr eaLnBrk="1" hangingPunct="1"/>
            <a:endParaRPr lang="en-US" altLang="LID4096">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5250C6F6-72C6-7078-3893-B04320A4BF2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82C19E6-A95E-44A4-888C-65153AA80E54}" type="slidenum">
              <a:rPr lang="en-US" altLang="LID4096"/>
              <a:pPr eaLnBrk="1" hangingPunct="1"/>
              <a:t>26</a:t>
            </a:fld>
            <a:endParaRPr lang="en-US" altLang="LID4096"/>
          </a:p>
        </p:txBody>
      </p:sp>
      <p:sp>
        <p:nvSpPr>
          <p:cNvPr id="76803" name="Rectangle 2">
            <a:extLst>
              <a:ext uri="{FF2B5EF4-FFF2-40B4-BE49-F238E27FC236}">
                <a16:creationId xmlns:a16="http://schemas.microsoft.com/office/drawing/2014/main" id="{52403EDF-BE0C-791C-CB86-67E532DC4763}"/>
              </a:ext>
            </a:extLst>
          </p:cNvPr>
          <p:cNvSpPr>
            <a:spLocks noRot="1" noChangeArrowheads="1" noTextEdit="1"/>
          </p:cNvSpPr>
          <p:nvPr>
            <p:ph type="sldImg"/>
          </p:nvPr>
        </p:nvSpPr>
        <p:spPr>
          <a:ln/>
        </p:spPr>
      </p:sp>
      <p:sp>
        <p:nvSpPr>
          <p:cNvPr id="76804" name="Rectangle 3">
            <a:extLst>
              <a:ext uri="{FF2B5EF4-FFF2-40B4-BE49-F238E27FC236}">
                <a16:creationId xmlns:a16="http://schemas.microsoft.com/office/drawing/2014/main" id="{80210319-36EB-D3C3-98BA-20CE7DC5CE6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when the season gets really busy, they put the Text LCD there instead so they can see more detailed changes at a glance.</a:t>
            </a:r>
          </a:p>
          <a:p>
            <a:pPr eaLnBrk="1" hangingPunct="1"/>
            <a:endParaRPr lang="en-US" altLang="LID4096">
              <a:latin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05C15365-4BDE-CB59-C7A9-4B41C284910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D2991CD-BD5E-4482-B990-30F120A8EFC5}" type="slidenum">
              <a:rPr lang="en-US" altLang="LID4096"/>
              <a:pPr eaLnBrk="1" hangingPunct="1"/>
              <a:t>27</a:t>
            </a:fld>
            <a:endParaRPr lang="en-US" altLang="LID4096"/>
          </a:p>
        </p:txBody>
      </p:sp>
      <p:sp>
        <p:nvSpPr>
          <p:cNvPr id="77827" name="Rectangle 2">
            <a:extLst>
              <a:ext uri="{FF2B5EF4-FFF2-40B4-BE49-F238E27FC236}">
                <a16:creationId xmlns:a16="http://schemas.microsoft.com/office/drawing/2014/main" id="{59BBB931-80C9-F6CA-B20C-CE69FBA3C384}"/>
              </a:ext>
            </a:extLst>
          </p:cNvPr>
          <p:cNvSpPr>
            <a:spLocks noRot="1" noChangeArrowheads="1" noTextEdit="1"/>
          </p:cNvSpPr>
          <p:nvPr>
            <p:ph type="sldImg"/>
          </p:nvPr>
        </p:nvSpPr>
        <p:spPr>
          <a:ln/>
        </p:spPr>
      </p:sp>
      <p:sp>
        <p:nvSpPr>
          <p:cNvPr id="77828" name="Rectangle 3">
            <a:extLst>
              <a:ext uri="{FF2B5EF4-FFF2-40B4-BE49-F238E27FC236}">
                <a16:creationId xmlns:a16="http://schemas.microsoft.com/office/drawing/2014/main" id="{F5B32E1F-F83C-3117-A5B3-88D55645A2D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The flowerpot sits by the front door where flowers glow to indicate rental videos and library books that are due or overdue to be returned. Touching the device reads off the titles.</a:t>
            </a:r>
          </a:p>
          <a:p>
            <a:pPr eaLnBrk="1" hangingPunct="1"/>
            <a:endParaRPr lang="en-US" altLang="LID4096">
              <a:latin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EDF3A9A1-6AB5-D188-B94C-A4D7D41E51B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6939528-7729-4AD8-9FFF-A51150B6AC41}" type="slidenum">
              <a:rPr lang="en-US" altLang="LID4096"/>
              <a:pPr eaLnBrk="1" hangingPunct="1"/>
              <a:t>28</a:t>
            </a:fld>
            <a:endParaRPr lang="en-US" altLang="LID4096"/>
          </a:p>
        </p:txBody>
      </p:sp>
      <p:sp>
        <p:nvSpPr>
          <p:cNvPr id="78851" name="Rectangle 2">
            <a:extLst>
              <a:ext uri="{FF2B5EF4-FFF2-40B4-BE49-F238E27FC236}">
                <a16:creationId xmlns:a16="http://schemas.microsoft.com/office/drawing/2014/main" id="{E26D1380-7D30-B7DF-3B6B-87C53CB572F3}"/>
              </a:ext>
            </a:extLst>
          </p:cNvPr>
          <p:cNvSpPr>
            <a:spLocks noRot="1" noChangeArrowheads="1" noTextEdit="1"/>
          </p:cNvSpPr>
          <p:nvPr>
            <p:ph type="sldImg"/>
          </p:nvPr>
        </p:nvSpPr>
        <p:spPr>
          <a:ln/>
        </p:spPr>
      </p:sp>
      <p:sp>
        <p:nvSpPr>
          <p:cNvPr id="78852" name="Rectangle 3">
            <a:extLst>
              <a:ext uri="{FF2B5EF4-FFF2-40B4-BE49-F238E27FC236}">
                <a16:creationId xmlns:a16="http://schemas.microsoft.com/office/drawing/2014/main" id="{BEF997AA-3208-3896-31B8-711BC706725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The flower in bloom sits in the family room near pictures of grandma. The bloom of the flower reflects her activity level, so the family is aware of how she’s doing.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0AAED106-5BC7-14A6-CCFB-DC29BFA444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9326682-5D72-449D-B92F-60034964458D}" type="slidenum">
              <a:rPr lang="en-US" altLang="LID4096"/>
              <a:pPr eaLnBrk="1" hangingPunct="1"/>
              <a:t>29</a:t>
            </a:fld>
            <a:endParaRPr lang="en-US" altLang="LID4096"/>
          </a:p>
        </p:txBody>
      </p:sp>
      <p:sp>
        <p:nvSpPr>
          <p:cNvPr id="79875" name="Rectangle 2">
            <a:extLst>
              <a:ext uri="{FF2B5EF4-FFF2-40B4-BE49-F238E27FC236}">
                <a16:creationId xmlns:a16="http://schemas.microsoft.com/office/drawing/2014/main" id="{70736C0F-944D-639B-E4A5-67623F37D10F}"/>
              </a:ext>
            </a:extLst>
          </p:cNvPr>
          <p:cNvSpPr>
            <a:spLocks noRot="1" noChangeArrowheads="1" noTextEdit="1"/>
          </p:cNvSpPr>
          <p:nvPr>
            <p:ph type="sldImg"/>
          </p:nvPr>
        </p:nvSpPr>
        <p:spPr>
          <a:ln/>
        </p:spPr>
      </p:sp>
      <p:sp>
        <p:nvSpPr>
          <p:cNvPr id="79876" name="Rectangle 3">
            <a:extLst>
              <a:ext uri="{FF2B5EF4-FFF2-40B4-BE49-F238E27FC236}">
                <a16:creationId xmlns:a16="http://schemas.microsoft.com/office/drawing/2014/main" id="{E486C3F6-FDBF-5520-6F3C-481B76D085B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Finally, when dad is away on business, the family moves the flowerbud to his place at the dinner table, where it glows to indicate that he’s emailed them. Touching it reads off the email so they can all share it over dinner.</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4FC46CE2-5F77-9CB4-6CFE-8F0727C0664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C8ABBED-B379-47E3-B5F3-B9656059695D}" type="slidenum">
              <a:rPr lang="en-US" altLang="LID4096"/>
              <a:pPr eaLnBrk="1" hangingPunct="1"/>
              <a:t>30</a:t>
            </a:fld>
            <a:endParaRPr lang="en-US" altLang="LID4096"/>
          </a:p>
        </p:txBody>
      </p:sp>
      <p:sp>
        <p:nvSpPr>
          <p:cNvPr id="80899" name="Rectangle 2">
            <a:extLst>
              <a:ext uri="{FF2B5EF4-FFF2-40B4-BE49-F238E27FC236}">
                <a16:creationId xmlns:a16="http://schemas.microsoft.com/office/drawing/2014/main" id="{8D593E11-A264-944A-C0C3-259FA8532526}"/>
              </a:ext>
            </a:extLst>
          </p:cNvPr>
          <p:cNvSpPr>
            <a:spLocks noRot="1" noChangeArrowheads="1" noTextEdit="1"/>
          </p:cNvSpPr>
          <p:nvPr>
            <p:ph type="sldImg"/>
          </p:nvPr>
        </p:nvSpPr>
        <p:spPr>
          <a:ln/>
        </p:spPr>
      </p:sp>
      <p:sp>
        <p:nvSpPr>
          <p:cNvPr id="80900" name="Rectangle 3">
            <a:extLst>
              <a:ext uri="{FF2B5EF4-FFF2-40B4-BE49-F238E27FC236}">
                <a16:creationId xmlns:a16="http://schemas.microsoft.com/office/drawing/2014/main" id="{DEBED8D7-6414-261B-97B3-1E1E03E986D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In this way, the appliances become more valuable in the domestic setting when they are location-dependant, as they are customized to fit into the family’s natural routines and pathways through the home. It is through the family’s evolved use that each member learns and understands the meanings of the appliances and locations. They then become part of the family’s normal communication exchanges, and their locations help that information make sense.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a:extLst>
              <a:ext uri="{FF2B5EF4-FFF2-40B4-BE49-F238E27FC236}">
                <a16:creationId xmlns:a16="http://schemas.microsoft.com/office/drawing/2014/main" id="{3EBEE04D-5253-2176-48CF-F7A4BFF4270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A547902-6EAB-4868-8BDC-E43EC5C4D6F1}" type="slidenum">
              <a:rPr lang="en-US" altLang="LID4096"/>
              <a:pPr eaLnBrk="1" hangingPunct="1"/>
              <a:t>31</a:t>
            </a:fld>
            <a:endParaRPr lang="en-US" altLang="LID4096"/>
          </a:p>
        </p:txBody>
      </p:sp>
      <p:sp>
        <p:nvSpPr>
          <p:cNvPr id="81923" name="Rectangle 2">
            <a:extLst>
              <a:ext uri="{FF2B5EF4-FFF2-40B4-BE49-F238E27FC236}">
                <a16:creationId xmlns:a16="http://schemas.microsoft.com/office/drawing/2014/main" id="{6D0381BB-EB21-93AD-1809-98A47BC11BC7}"/>
              </a:ext>
            </a:extLst>
          </p:cNvPr>
          <p:cNvSpPr>
            <a:spLocks noRot="1" noChangeArrowheads="1" noTextEdit="1"/>
          </p:cNvSpPr>
          <p:nvPr>
            <p:ph type="sldImg"/>
          </p:nvPr>
        </p:nvSpPr>
        <p:spPr>
          <a:ln/>
        </p:spPr>
      </p:sp>
      <p:sp>
        <p:nvSpPr>
          <p:cNvPr id="81924" name="Rectangle 3">
            <a:extLst>
              <a:ext uri="{FF2B5EF4-FFF2-40B4-BE49-F238E27FC236}">
                <a16:creationId xmlns:a16="http://schemas.microsoft.com/office/drawing/2014/main" id="{557078E1-7EE7-96B0-6377-637663C859E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So now I’m going to show a short video of two other quick scenarios for the use of these appliances, that also demonstrates how easy they are to move as part of a household’s natural routines and rhythms. </a:t>
            </a:r>
          </a:p>
          <a:p>
            <a:pPr eaLnBrk="1" hangingPunct="1"/>
            <a:endParaRPr lang="en-US" altLang="LID4096">
              <a:latin typeface="Arial" panose="020B0604020202020204" pitchFamily="34" charset="0"/>
            </a:endParaRPr>
          </a:p>
          <a:p>
            <a:pPr eaLnBrk="1" hangingPunct="1"/>
            <a:r>
              <a:rPr lang="en-US" altLang="LID4096">
                <a:latin typeface="Arial" panose="020B0604020202020204" pitchFamily="34" charset="0"/>
              </a:rPr>
              <a:t>(video, 1:20)</a:t>
            </a:r>
          </a:p>
          <a:p>
            <a:pPr eaLnBrk="1" hangingPunct="1"/>
            <a:endParaRPr lang="en-US" altLang="LID4096">
              <a:latin typeface="Arial" panose="020B0604020202020204" pitchFamily="34" charset="0"/>
            </a:endParaRPr>
          </a:p>
          <a:p>
            <a:pPr eaLnBrk="1" hangingPunct="1"/>
            <a:r>
              <a:rPr lang="en-US" altLang="LID4096">
                <a:latin typeface="Arial" panose="020B0604020202020204" pitchFamily="34" charset="0"/>
              </a:rPr>
              <a:t>(~11 min to here)</a:t>
            </a:r>
          </a:p>
        </p:txBody>
      </p:sp>
    </p:spTree>
    <p:extLst>
      <p:ext uri="{BB962C8B-B14F-4D97-AF65-F5344CB8AC3E}">
        <p14:creationId xmlns:p14="http://schemas.microsoft.com/office/powerpoint/2010/main" val="21589909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B547E3CB-2DD9-C316-A22C-94014D37322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A78855F-FBFB-4879-BC26-E7272ABE8896}" type="slidenum">
              <a:rPr lang="en-US" altLang="LID4096"/>
              <a:pPr eaLnBrk="1" hangingPunct="1"/>
              <a:t>32</a:t>
            </a:fld>
            <a:endParaRPr lang="en-US" altLang="LID4096"/>
          </a:p>
        </p:txBody>
      </p:sp>
      <p:sp>
        <p:nvSpPr>
          <p:cNvPr id="82947" name="Rectangle 2">
            <a:extLst>
              <a:ext uri="{FF2B5EF4-FFF2-40B4-BE49-F238E27FC236}">
                <a16:creationId xmlns:a16="http://schemas.microsoft.com/office/drawing/2014/main" id="{0DD50BDE-9D5F-7504-FC96-122C54FFC696}"/>
              </a:ext>
            </a:extLst>
          </p:cNvPr>
          <p:cNvSpPr>
            <a:spLocks noRot="1" noChangeArrowheads="1" noTextEdit="1"/>
          </p:cNvSpPr>
          <p:nvPr>
            <p:ph type="sldImg"/>
          </p:nvPr>
        </p:nvSpPr>
        <p:spPr>
          <a:ln/>
        </p:spPr>
      </p:sp>
      <p:sp>
        <p:nvSpPr>
          <p:cNvPr id="82948" name="Rectangle 3">
            <a:extLst>
              <a:ext uri="{FF2B5EF4-FFF2-40B4-BE49-F238E27FC236}">
                <a16:creationId xmlns:a16="http://schemas.microsoft.com/office/drawing/2014/main" id="{E5828A65-0D96-AEF8-C3DF-099AD011E33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So our location dependent information appliances allow households to use their understandings of routines to place digital information it will be seen by the right person, at the right time, and in the right context – they allow people to still use the locations they already know and understand, and to still take advantage of the priceless context provided by these locations. The appliances therefore bring the digital information that households use and understand out of the single personal computer “box” and allows it to be part of the life of the household, without requiring them to go to the computer. </a:t>
            </a:r>
          </a:p>
          <a:p>
            <a:pPr eaLnBrk="1" hangingPunct="1"/>
            <a:r>
              <a:rPr lang="en-US" altLang="LID4096">
                <a:latin typeface="Arial" panose="020B0604020202020204" pitchFamily="34" charset="0"/>
              </a:rPr>
              <a:t>And they does it in such a way that this digital information becomes easy to place, easy to move and easy to display. And by being flexible ambient displays, the appliances also provide both an awareness of the information and the ability to request details on demand.</a:t>
            </a:r>
          </a:p>
          <a:p>
            <a:pPr eaLnBrk="1" hangingPunct="1"/>
            <a:endParaRPr lang="en-US" altLang="LID4096">
              <a:latin typeface="Arial" panose="020B0604020202020204" pitchFamily="34" charset="0"/>
            </a:endParaRPr>
          </a:p>
          <a:p>
            <a:pPr eaLnBrk="1" hangingPunct="1"/>
            <a:r>
              <a:rPr lang="en-US" altLang="LID4096">
                <a:latin typeface="Arial" panose="020B0604020202020204" pitchFamily="34" charset="0"/>
              </a:rPr>
              <a:t>(about 11 minutes to here)</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A8A25E7D-B70D-41AE-9249-7E4E519F0FB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85F8435-5FC1-4CFE-BC16-00B0FFB11A33}" type="slidenum">
              <a:rPr lang="en-US" altLang="LID4096"/>
              <a:pPr eaLnBrk="1" hangingPunct="1"/>
              <a:t>33</a:t>
            </a:fld>
            <a:endParaRPr lang="en-US" altLang="LID4096"/>
          </a:p>
        </p:txBody>
      </p:sp>
      <p:sp>
        <p:nvSpPr>
          <p:cNvPr id="83971" name="Rectangle 2">
            <a:extLst>
              <a:ext uri="{FF2B5EF4-FFF2-40B4-BE49-F238E27FC236}">
                <a16:creationId xmlns:a16="http://schemas.microsoft.com/office/drawing/2014/main" id="{ECDB85AE-2D33-99F5-3A3E-565F4B82EA87}"/>
              </a:ext>
            </a:extLst>
          </p:cNvPr>
          <p:cNvSpPr>
            <a:spLocks noRot="1" noChangeArrowheads="1" noTextEdit="1"/>
          </p:cNvSpPr>
          <p:nvPr>
            <p:ph type="sldImg"/>
          </p:nvPr>
        </p:nvSpPr>
        <p:spPr>
          <a:ln/>
        </p:spPr>
      </p:sp>
      <p:sp>
        <p:nvSpPr>
          <p:cNvPr id="83972" name="Rectangle 3">
            <a:extLst>
              <a:ext uri="{FF2B5EF4-FFF2-40B4-BE49-F238E27FC236}">
                <a16:creationId xmlns:a16="http://schemas.microsoft.com/office/drawing/2014/main" id="{3895FD0A-365F-DFE1-09C1-F47C74D0A75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We strongly believe LDIAs to also be valuable as a way to </a:t>
            </a:r>
            <a:r>
              <a:rPr lang="en-US" altLang="LID4096" i="1">
                <a:latin typeface="Arial" panose="020B0604020202020204" pitchFamily="34" charset="0"/>
              </a:rPr>
              <a:t>reflect</a:t>
            </a:r>
            <a:r>
              <a:rPr lang="en-US" altLang="LID4096">
                <a:latin typeface="Arial" panose="020B0604020202020204" pitchFamily="34" charset="0"/>
              </a:rPr>
              <a:t> on location-based design of domestic technology, to show how findings from ethnographic studies about domestic routines can be translated to the design of technology, as a proof of concept prototype, a domestic technology case study, and as a tool to reflect on the design of location-based technology.</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3911882B-56EE-700D-BEEF-C3B142E9FF5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11E9283-05B9-4C72-B906-9F16F5458D4C}" type="slidenum">
              <a:rPr lang="en-US" altLang="LID4096"/>
              <a:pPr eaLnBrk="1" hangingPunct="1"/>
              <a:t>34</a:t>
            </a:fld>
            <a:endParaRPr lang="en-US" altLang="LID4096"/>
          </a:p>
        </p:txBody>
      </p:sp>
      <p:sp>
        <p:nvSpPr>
          <p:cNvPr id="84995" name="Rectangle 2">
            <a:extLst>
              <a:ext uri="{FF2B5EF4-FFF2-40B4-BE49-F238E27FC236}">
                <a16:creationId xmlns:a16="http://schemas.microsoft.com/office/drawing/2014/main" id="{7FDF45AE-6AD0-D185-3075-13B08F75222E}"/>
              </a:ext>
            </a:extLst>
          </p:cNvPr>
          <p:cNvSpPr>
            <a:spLocks noRot="1" noChangeArrowheads="1" noTextEdit="1"/>
          </p:cNvSpPr>
          <p:nvPr>
            <p:ph type="sldImg"/>
          </p:nvPr>
        </p:nvSpPr>
        <p:spPr>
          <a:ln/>
        </p:spPr>
      </p:sp>
      <p:sp>
        <p:nvSpPr>
          <p:cNvPr id="84996" name="Rectangle 3">
            <a:extLst>
              <a:ext uri="{FF2B5EF4-FFF2-40B4-BE49-F238E27FC236}">
                <a16:creationId xmlns:a16="http://schemas.microsoft.com/office/drawing/2014/main" id="{D389C094-DD27-667C-AF36-D3A42F3DE5E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Our next steps start with extending and refining the design based on our critique. There are several extensions possible – one could be to use time to change the information displayed. For example, weather info is of most use in the morning when choosing clothes for the day. So perhaps in the evening, the same location could be used to display the family’s schedule for tomorrow. A second extension could see these appliances integrated with other home technology systems, such as a home messaging system like StickySpots or HomeNote, or with a family calendar like LINC.</a:t>
            </a:r>
          </a:p>
          <a:p>
            <a:pPr eaLnBrk="1" hangingPunct="1"/>
            <a:endParaRPr lang="en-US" altLang="LID4096">
              <a:latin typeface="Arial" panose="020B0604020202020204" pitchFamily="34" charset="0"/>
            </a:endParaRPr>
          </a:p>
          <a:p>
            <a:pPr eaLnBrk="1" hangingPunct="1"/>
            <a:r>
              <a:rPr lang="en-US" altLang="LID4096">
                <a:latin typeface="Arial" panose="020B0604020202020204" pitchFamily="34" charset="0"/>
              </a:rPr>
              <a:t>Following that, we would like to use these appliances as a technology probe to explore the idea of location-based technology and ambient information with real households. This would feed back into the design of a new system, along with extensive technical improvements to both the aesthetic quality of the prototypes and to use battery power and wireless connections instead of phidgets. These prototypes would at that point be intended for a full field evaluation. Hopefully, this work could eventually lead to the development of guidelines or heuristics for location-based appliances.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a:extLst>
              <a:ext uri="{FF2B5EF4-FFF2-40B4-BE49-F238E27FC236}">
                <a16:creationId xmlns:a16="http://schemas.microsoft.com/office/drawing/2014/main" id="{8D0E2556-4EB5-7D4C-7775-31B3EDF50D7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7FA3BF83-0E49-420A-90A0-746F64494CCB}" type="slidenum">
              <a:rPr lang="en-US" altLang="LID4096"/>
              <a:pPr eaLnBrk="1" hangingPunct="1"/>
              <a:t>35</a:t>
            </a:fld>
            <a:endParaRPr lang="en-US" altLang="LID4096"/>
          </a:p>
        </p:txBody>
      </p:sp>
      <p:sp>
        <p:nvSpPr>
          <p:cNvPr id="86019" name="Rectangle 2">
            <a:extLst>
              <a:ext uri="{FF2B5EF4-FFF2-40B4-BE49-F238E27FC236}">
                <a16:creationId xmlns:a16="http://schemas.microsoft.com/office/drawing/2014/main" id="{80E356B2-8E41-E421-0F38-F63FE31E1037}"/>
              </a:ext>
            </a:extLst>
          </p:cNvPr>
          <p:cNvSpPr>
            <a:spLocks noRot="1" noChangeArrowheads="1" noTextEdit="1"/>
          </p:cNvSpPr>
          <p:nvPr>
            <p:ph type="sldImg"/>
          </p:nvPr>
        </p:nvSpPr>
        <p:spPr>
          <a:ln/>
        </p:spPr>
      </p:sp>
      <p:sp>
        <p:nvSpPr>
          <p:cNvPr id="86020" name="Rectangle 3">
            <a:extLst>
              <a:ext uri="{FF2B5EF4-FFF2-40B4-BE49-F238E27FC236}">
                <a16:creationId xmlns:a16="http://schemas.microsoft.com/office/drawing/2014/main" id="{28662B12-3415-F278-2B48-20DD1FFC5A1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The main message that I hope I got across in this talk is that location dependent information appliances allow digital information to be incorporated into the context and routines of the household. </a:t>
            </a:r>
          </a:p>
          <a:p>
            <a:pPr eaLnBrk="1" hangingPunct="1"/>
            <a:endParaRPr lang="en-US" altLang="LID4096">
              <a:latin typeface="Arial" panose="020B0604020202020204" pitchFamily="34" charset="0"/>
            </a:endParaRPr>
          </a:p>
          <a:p>
            <a:pPr eaLnBrk="1" hangingPunct="1"/>
            <a:endParaRPr lang="en-US" altLang="LID4096">
              <a:latin typeface="Arial" panose="020B060402020202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8987CD87-BBB7-2C64-6478-4E05D46247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3C922DA8-7D2C-4EAF-A086-3CADE2BDF118}" type="slidenum">
              <a:rPr lang="en-US" altLang="LID4096"/>
              <a:pPr eaLnBrk="1" hangingPunct="1"/>
              <a:t>36</a:t>
            </a:fld>
            <a:endParaRPr lang="en-US" altLang="LID4096"/>
          </a:p>
        </p:txBody>
      </p:sp>
      <p:sp>
        <p:nvSpPr>
          <p:cNvPr id="87043" name="Rectangle 2">
            <a:extLst>
              <a:ext uri="{FF2B5EF4-FFF2-40B4-BE49-F238E27FC236}">
                <a16:creationId xmlns:a16="http://schemas.microsoft.com/office/drawing/2014/main" id="{A641F58A-F42C-2CA4-DCAA-B28266A59A89}"/>
              </a:ext>
            </a:extLst>
          </p:cNvPr>
          <p:cNvSpPr>
            <a:spLocks noRot="1" noChangeArrowheads="1" noTextEdit="1"/>
          </p:cNvSpPr>
          <p:nvPr>
            <p:ph type="sldImg"/>
          </p:nvPr>
        </p:nvSpPr>
        <p:spPr>
          <a:ln/>
        </p:spPr>
      </p:sp>
      <p:sp>
        <p:nvSpPr>
          <p:cNvPr id="87044" name="Rectangle 3">
            <a:extLst>
              <a:ext uri="{FF2B5EF4-FFF2-40B4-BE49-F238E27FC236}">
                <a16:creationId xmlns:a16="http://schemas.microsoft.com/office/drawing/2014/main" id="{231ABCE9-43DF-E742-1695-4AC9F392BC9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LID4096" altLang="LID4096">
              <a:latin typeface="Arial" panose="020B060402020202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a:extLst>
              <a:ext uri="{FF2B5EF4-FFF2-40B4-BE49-F238E27FC236}">
                <a16:creationId xmlns:a16="http://schemas.microsoft.com/office/drawing/2014/main" id="{B64A7E0E-0B32-4B28-C679-ACECB7FD29A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AB862559-F5BE-4180-904A-62B1C01C0545}" type="slidenum">
              <a:rPr lang="en-US" altLang="LID4096"/>
              <a:pPr eaLnBrk="1" hangingPunct="1"/>
              <a:t>37</a:t>
            </a:fld>
            <a:endParaRPr lang="en-US" altLang="LID4096"/>
          </a:p>
        </p:txBody>
      </p:sp>
      <p:sp>
        <p:nvSpPr>
          <p:cNvPr id="88067" name="Rectangle 2">
            <a:extLst>
              <a:ext uri="{FF2B5EF4-FFF2-40B4-BE49-F238E27FC236}">
                <a16:creationId xmlns:a16="http://schemas.microsoft.com/office/drawing/2014/main" id="{D13B51BE-08C2-E819-CD8F-3C73BCD8880A}"/>
              </a:ext>
            </a:extLst>
          </p:cNvPr>
          <p:cNvSpPr>
            <a:spLocks noRot="1" noChangeArrowheads="1" noTextEdit="1"/>
          </p:cNvSpPr>
          <p:nvPr>
            <p:ph type="sldImg"/>
          </p:nvPr>
        </p:nvSpPr>
        <p:spPr>
          <a:ln/>
        </p:spPr>
      </p:sp>
      <p:sp>
        <p:nvSpPr>
          <p:cNvPr id="88068" name="Rectangle 3">
            <a:extLst>
              <a:ext uri="{FF2B5EF4-FFF2-40B4-BE49-F238E27FC236}">
                <a16:creationId xmlns:a16="http://schemas.microsoft.com/office/drawing/2014/main" id="{332CECF7-9B09-7E42-B4FD-B9CD52AA3E1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sz="1000">
                <a:latin typeface="Arial" panose="020B0604020202020204" pitchFamily="34" charset="0"/>
              </a:rPr>
              <a:t>There are several ways this work could be extended. The first is to allow people to change the information displayed not only by location, but also by time. Currently this can be done by simply keeping a few data stream tags near a location and swapping them out at different times. This could be extended to allow for automatic shifts – for instance weather information is most important in the morning when selecting clothing for the day.  Perhaps that device could change in the evening to show the schedule for the following day. </a:t>
            </a:r>
          </a:p>
          <a:p>
            <a:pPr eaLnBrk="1" hangingPunct="1"/>
            <a:endParaRPr lang="en-US" altLang="LID4096" sz="1000">
              <a:latin typeface="Arial" panose="020B0604020202020204" pitchFamily="34" charset="0"/>
            </a:endParaRPr>
          </a:p>
          <a:p>
            <a:pPr eaLnBrk="1" hangingPunct="1"/>
            <a:r>
              <a:rPr lang="en-US" altLang="LID4096" sz="1000">
                <a:latin typeface="Arial" panose="020B0604020202020204" pitchFamily="34" charset="0"/>
              </a:rPr>
              <a:t>The second extension involves creating new and improved appliances. Our current prototypes are just examples of what might be, and are limited by the fact that they use phidgets (which ties them to USB) and by the fact that they are made of prototype materials: cardboard, tape, etc. To really have value in the home, one would imagine that such devices should be wireless, and truly aesthetically pleasing. The example here is a weather beacon – a commercially available wireless ambient display. </a:t>
            </a:r>
          </a:p>
          <a:p>
            <a:pPr eaLnBrk="1" hangingPunct="1"/>
            <a:endParaRPr lang="en-US" altLang="LID4096" sz="1000">
              <a:latin typeface="Arial" panose="020B0604020202020204" pitchFamily="34" charset="0"/>
            </a:endParaRPr>
          </a:p>
          <a:p>
            <a:pPr eaLnBrk="1" hangingPunct="1"/>
            <a:r>
              <a:rPr lang="en-US" altLang="LID4096" sz="1000">
                <a:latin typeface="Arial" panose="020B0604020202020204" pitchFamily="34" charset="0"/>
              </a:rPr>
              <a:t>Finally, LDIAs could be extended by being combined with other home technologies. For instance, if used in conjunction with a home messaging system like StickySpots or HomeNote,  a display could be used to extend such a system to another location by indicating when new messages arrive and could provide details of the messages when touched.</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DA4A482F-A516-8E3E-C598-8F6B2D07EAE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ECAB87F-37D8-4131-A6FC-F46D9DF0B922}" type="slidenum">
              <a:rPr lang="en-US" altLang="LID4096"/>
              <a:pPr eaLnBrk="1" hangingPunct="1"/>
              <a:t>38</a:t>
            </a:fld>
            <a:endParaRPr lang="en-US" altLang="LID4096"/>
          </a:p>
        </p:txBody>
      </p:sp>
      <p:sp>
        <p:nvSpPr>
          <p:cNvPr id="89091" name="Rectangle 2">
            <a:extLst>
              <a:ext uri="{FF2B5EF4-FFF2-40B4-BE49-F238E27FC236}">
                <a16:creationId xmlns:a16="http://schemas.microsoft.com/office/drawing/2014/main" id="{8D84B9D8-4AAA-6B82-33EE-FA4D92A0CDA5}"/>
              </a:ext>
            </a:extLst>
          </p:cNvPr>
          <p:cNvSpPr>
            <a:spLocks noRot="1" noChangeArrowheads="1" noTextEdit="1"/>
          </p:cNvSpPr>
          <p:nvPr>
            <p:ph type="sldImg"/>
          </p:nvPr>
        </p:nvSpPr>
        <p:spPr>
          <a:ln/>
        </p:spPr>
      </p:sp>
      <p:sp>
        <p:nvSpPr>
          <p:cNvPr id="89092" name="Rectangle 3">
            <a:extLst>
              <a:ext uri="{FF2B5EF4-FFF2-40B4-BE49-F238E27FC236}">
                <a16:creationId xmlns:a16="http://schemas.microsoft.com/office/drawing/2014/main" id="{7D7A3623-1438-9313-7383-DDFD8524C04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So why haven’t we deployed it to a real home and evaluated it? We have intentionally left our LDIAs unevaluated for several reasons. First, deploying such a system to the home is extremely costly and difficult. You need very robust software, a solid infrastructure, a good network, and expensive hardware including a variety of high-quality appliances. Second, you would need to evaluate the system for a very lengthy period to get any meaningful information – at least several months – as the system would only become truly valuable once it was fully integrated into routines, so we could see how it changes or enhances such routines, and what social changes such a system might introduce. </a:t>
            </a:r>
          </a:p>
          <a:p>
            <a:pPr eaLnBrk="1" hangingPunct="1"/>
            <a:endParaRPr lang="en-US" altLang="LID4096">
              <a:latin typeface="Arial" panose="020B0604020202020204" pitchFamily="34" charset="0"/>
            </a:endParaRPr>
          </a:p>
          <a:p>
            <a:pPr eaLnBrk="1" hangingPunct="1"/>
            <a:r>
              <a:rPr lang="en-US" altLang="LID4096">
                <a:latin typeface="Arial" panose="020B0604020202020204" pitchFamily="34" charset="0"/>
              </a:rPr>
              <a:t>Both requirements are unreasonable for early prototype testing. While we absolutely believe that such an evaluation (while difficult) is important, such a costly deployment is better suited for a more mature point in the design. </a:t>
            </a:r>
          </a:p>
          <a:p>
            <a:pPr eaLnBrk="1" hangingPunct="1"/>
            <a:endParaRPr lang="en-US" altLang="LID4096">
              <a:latin typeface="Arial" panose="020B060402020202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a:extLst>
              <a:ext uri="{FF2B5EF4-FFF2-40B4-BE49-F238E27FC236}">
                <a16:creationId xmlns:a16="http://schemas.microsoft.com/office/drawing/2014/main" id="{29C5F0DA-9132-3200-3767-13003C98392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2EDC4CCE-848A-4E68-B3E7-BFB6C53EF8B3}" type="slidenum">
              <a:rPr lang="en-US" altLang="LID4096"/>
              <a:pPr eaLnBrk="1" hangingPunct="1"/>
              <a:t>39</a:t>
            </a:fld>
            <a:endParaRPr lang="en-US" altLang="LID4096"/>
          </a:p>
        </p:txBody>
      </p:sp>
      <p:sp>
        <p:nvSpPr>
          <p:cNvPr id="90115" name="Rectangle 2">
            <a:extLst>
              <a:ext uri="{FF2B5EF4-FFF2-40B4-BE49-F238E27FC236}">
                <a16:creationId xmlns:a16="http://schemas.microsoft.com/office/drawing/2014/main" id="{B3B8CBAD-7F85-B383-0939-9CF02723F963}"/>
              </a:ext>
            </a:extLst>
          </p:cNvPr>
          <p:cNvSpPr>
            <a:spLocks noRot="1" noChangeArrowheads="1" noTextEdit="1"/>
          </p:cNvSpPr>
          <p:nvPr>
            <p:ph type="sldImg"/>
          </p:nvPr>
        </p:nvSpPr>
        <p:spPr>
          <a:ln/>
        </p:spPr>
      </p:sp>
      <p:sp>
        <p:nvSpPr>
          <p:cNvPr id="90116" name="Rectangle 3">
            <a:extLst>
              <a:ext uri="{FF2B5EF4-FFF2-40B4-BE49-F238E27FC236}">
                <a16:creationId xmlns:a16="http://schemas.microsoft.com/office/drawing/2014/main" id="{0E4ECD12-DE6F-EFF8-19B6-D3B886CB828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the system works as follows, each data source is collected by a small data stream processor program, which parses the information and then sends it to the server (in our case a shared dictionary) in all five information representations.</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20237AA1-F1BF-1D6C-1D05-017EDB2D865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195AACB-4625-4BF6-BC8D-7E544F459B80}" type="slidenum">
              <a:rPr lang="en-US" altLang="LID4096"/>
              <a:pPr eaLnBrk="1" hangingPunct="1"/>
              <a:t>40</a:t>
            </a:fld>
            <a:endParaRPr lang="en-US" altLang="LID4096"/>
          </a:p>
        </p:txBody>
      </p:sp>
      <p:sp>
        <p:nvSpPr>
          <p:cNvPr id="91139" name="Rectangle 2">
            <a:extLst>
              <a:ext uri="{FF2B5EF4-FFF2-40B4-BE49-F238E27FC236}">
                <a16:creationId xmlns:a16="http://schemas.microsoft.com/office/drawing/2014/main" id="{02ECECD5-416E-6ACD-ED77-1621DE8A4E8A}"/>
              </a:ext>
            </a:extLst>
          </p:cNvPr>
          <p:cNvSpPr>
            <a:spLocks noRot="1" noChangeArrowheads="1" noTextEdit="1"/>
          </p:cNvSpPr>
          <p:nvPr>
            <p:ph type="sldImg"/>
          </p:nvPr>
        </p:nvSpPr>
        <p:spPr>
          <a:ln/>
        </p:spPr>
      </p:sp>
      <p:sp>
        <p:nvSpPr>
          <p:cNvPr id="91140" name="Rectangle 3">
            <a:extLst>
              <a:ext uri="{FF2B5EF4-FFF2-40B4-BE49-F238E27FC236}">
                <a16:creationId xmlns:a16="http://schemas.microsoft.com/office/drawing/2014/main" id="{7CA78588-72C7-8923-FC05-9C909B691B1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so for example, for a weather forecast data source, the processor would send “worse than yesterday” for binary information, a state of “rain” for the discrete information, “+4” for continuous information, a text description of the forecast, and a satellite image and a detailed webpage forecast as multimedia information. The processor also sends “on demand” information – in this case, tomorrow’s forecast - in the same five formats.</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a:extLst>
              <a:ext uri="{FF2B5EF4-FFF2-40B4-BE49-F238E27FC236}">
                <a16:creationId xmlns:a16="http://schemas.microsoft.com/office/drawing/2014/main" id="{D3F2DA8B-67C5-DE15-6223-1B56FE13002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90C8DA2-AF9E-43F3-9225-008007847AFD}" type="slidenum">
              <a:rPr lang="en-US" altLang="LID4096"/>
              <a:pPr eaLnBrk="1" hangingPunct="1"/>
              <a:t>41</a:t>
            </a:fld>
            <a:endParaRPr lang="en-US" altLang="LID4096"/>
          </a:p>
        </p:txBody>
      </p:sp>
      <p:sp>
        <p:nvSpPr>
          <p:cNvPr id="92163" name="Rectangle 2">
            <a:extLst>
              <a:ext uri="{FF2B5EF4-FFF2-40B4-BE49-F238E27FC236}">
                <a16:creationId xmlns:a16="http://schemas.microsoft.com/office/drawing/2014/main" id="{350051A8-0BA6-1F70-82A0-AC0FB0582B7E}"/>
              </a:ext>
            </a:extLst>
          </p:cNvPr>
          <p:cNvSpPr>
            <a:spLocks noRot="1" noChangeArrowheads="1" noTextEdit="1"/>
          </p:cNvSpPr>
          <p:nvPr>
            <p:ph type="sldImg"/>
          </p:nvPr>
        </p:nvSpPr>
        <p:spPr>
          <a:ln/>
        </p:spPr>
      </p:sp>
      <p:sp>
        <p:nvSpPr>
          <p:cNvPr id="92164" name="Rectangle 3">
            <a:extLst>
              <a:ext uri="{FF2B5EF4-FFF2-40B4-BE49-F238E27FC236}">
                <a16:creationId xmlns:a16="http://schemas.microsoft.com/office/drawing/2014/main" id="{8CCCF33D-A086-E344-E6BA-0A25B0722EE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Second we have the location client, aka the smart location base. The location reads the data tag and the appliance tag in order to identify what appliance is currently located there, and what data source should be displayed. </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97B7EBAE-77E0-DBE7-EEC6-B1C0239D385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59E662D-4056-4353-8685-8E62351B6174}" type="slidenum">
              <a:rPr lang="en-US" altLang="LID4096"/>
              <a:pPr eaLnBrk="1" hangingPunct="1"/>
              <a:t>42</a:t>
            </a:fld>
            <a:endParaRPr lang="en-US" altLang="LID4096"/>
          </a:p>
        </p:txBody>
      </p:sp>
      <p:sp>
        <p:nvSpPr>
          <p:cNvPr id="93187" name="Rectangle 2">
            <a:extLst>
              <a:ext uri="{FF2B5EF4-FFF2-40B4-BE49-F238E27FC236}">
                <a16:creationId xmlns:a16="http://schemas.microsoft.com/office/drawing/2014/main" id="{732C869C-21ED-4A2C-767B-D451A52617D7}"/>
              </a:ext>
            </a:extLst>
          </p:cNvPr>
          <p:cNvSpPr>
            <a:spLocks noRot="1" noChangeArrowheads="1" noTextEdit="1"/>
          </p:cNvSpPr>
          <p:nvPr>
            <p:ph type="sldImg"/>
          </p:nvPr>
        </p:nvSpPr>
        <p:spPr>
          <a:ln/>
        </p:spPr>
      </p:sp>
      <p:sp>
        <p:nvSpPr>
          <p:cNvPr id="93188" name="Rectangle 3">
            <a:extLst>
              <a:ext uri="{FF2B5EF4-FFF2-40B4-BE49-F238E27FC236}">
                <a16:creationId xmlns:a16="http://schemas.microsoft.com/office/drawing/2014/main" id="{4B097B06-D63B-70B7-8041-465233FBCC8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So in our example, it would detect the weather information tag, and the text LCD device.</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70C61B2E-E2B0-EC09-BC71-348B2A40D14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E7C7483-A8AB-4061-B3CF-378EB1BDBBC8}" type="slidenum">
              <a:rPr lang="en-US" altLang="LID4096"/>
              <a:pPr eaLnBrk="1" hangingPunct="1"/>
              <a:t>43</a:t>
            </a:fld>
            <a:endParaRPr lang="en-US" altLang="LID4096"/>
          </a:p>
        </p:txBody>
      </p:sp>
      <p:sp>
        <p:nvSpPr>
          <p:cNvPr id="94211" name="Rectangle 2">
            <a:extLst>
              <a:ext uri="{FF2B5EF4-FFF2-40B4-BE49-F238E27FC236}">
                <a16:creationId xmlns:a16="http://schemas.microsoft.com/office/drawing/2014/main" id="{65F3A2A3-1199-9C4B-B0F0-E97A7ECFC568}"/>
              </a:ext>
            </a:extLst>
          </p:cNvPr>
          <p:cNvSpPr>
            <a:spLocks noRot="1" noChangeArrowheads="1" noTextEdit="1"/>
          </p:cNvSpPr>
          <p:nvPr>
            <p:ph type="sldImg"/>
          </p:nvPr>
        </p:nvSpPr>
        <p:spPr>
          <a:ln/>
        </p:spPr>
      </p:sp>
      <p:sp>
        <p:nvSpPr>
          <p:cNvPr id="94212" name="Rectangle 3">
            <a:extLst>
              <a:ext uri="{FF2B5EF4-FFF2-40B4-BE49-F238E27FC236}">
                <a16:creationId xmlns:a16="http://schemas.microsoft.com/office/drawing/2014/main" id="{F65A5416-2437-4862-62F5-93FF996FC95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The location client then subscribes to the right data stream in the right format. The server then sends out the information, and notifies with new information any time it is updated. The base then keeps the device updated with information. </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a:extLst>
              <a:ext uri="{FF2B5EF4-FFF2-40B4-BE49-F238E27FC236}">
                <a16:creationId xmlns:a16="http://schemas.microsoft.com/office/drawing/2014/main" id="{98EE5966-0E19-4859-2A8C-CB1A771DE4B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4C061F2-A4B3-4C4F-9629-620A87CAFC01}" type="slidenum">
              <a:rPr lang="en-US" altLang="LID4096"/>
              <a:pPr eaLnBrk="1" hangingPunct="1"/>
              <a:t>44</a:t>
            </a:fld>
            <a:endParaRPr lang="en-US" altLang="LID4096"/>
          </a:p>
        </p:txBody>
      </p:sp>
      <p:sp>
        <p:nvSpPr>
          <p:cNvPr id="95235" name="Rectangle 2">
            <a:extLst>
              <a:ext uri="{FF2B5EF4-FFF2-40B4-BE49-F238E27FC236}">
                <a16:creationId xmlns:a16="http://schemas.microsoft.com/office/drawing/2014/main" id="{353C6168-7922-E435-D274-68C3E204CF34}"/>
              </a:ext>
            </a:extLst>
          </p:cNvPr>
          <p:cNvSpPr>
            <a:spLocks noRot="1" noChangeArrowheads="1" noTextEdit="1"/>
          </p:cNvSpPr>
          <p:nvPr>
            <p:ph type="sldImg"/>
          </p:nvPr>
        </p:nvSpPr>
        <p:spPr>
          <a:ln/>
        </p:spPr>
      </p:sp>
      <p:sp>
        <p:nvSpPr>
          <p:cNvPr id="95236" name="Rectangle 3">
            <a:extLst>
              <a:ext uri="{FF2B5EF4-FFF2-40B4-BE49-F238E27FC236}">
                <a16:creationId xmlns:a16="http://schemas.microsoft.com/office/drawing/2014/main" id="{F89F1273-D7D2-7F6E-7DC2-F657E4654D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So in our example the base would subscribe to the text version of the weather, and the server would send out the appropriate information, which the base would send to the device.</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66DC6027-2951-D302-298F-24A2E483AAB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9BED001-192A-42D1-9078-603632D35BE6}" type="slidenum">
              <a:rPr lang="en-US" altLang="LID4096"/>
              <a:pPr eaLnBrk="1" hangingPunct="1"/>
              <a:t>45</a:t>
            </a:fld>
            <a:endParaRPr lang="en-US" altLang="LID4096"/>
          </a:p>
        </p:txBody>
      </p:sp>
      <p:sp>
        <p:nvSpPr>
          <p:cNvPr id="96259" name="Rectangle 2">
            <a:extLst>
              <a:ext uri="{FF2B5EF4-FFF2-40B4-BE49-F238E27FC236}">
                <a16:creationId xmlns:a16="http://schemas.microsoft.com/office/drawing/2014/main" id="{052C50DC-0892-E610-C39A-30364F2051DE}"/>
              </a:ext>
            </a:extLst>
          </p:cNvPr>
          <p:cNvSpPr>
            <a:spLocks noRot="1" noChangeArrowheads="1" noTextEdit="1"/>
          </p:cNvSpPr>
          <p:nvPr>
            <p:ph type="sldImg"/>
          </p:nvPr>
        </p:nvSpPr>
        <p:spPr>
          <a:ln/>
        </p:spPr>
      </p:sp>
      <p:sp>
        <p:nvSpPr>
          <p:cNvPr id="96260" name="Rectangle 3">
            <a:extLst>
              <a:ext uri="{FF2B5EF4-FFF2-40B4-BE49-F238E27FC236}">
                <a16:creationId xmlns:a16="http://schemas.microsoft.com/office/drawing/2014/main" id="{80700538-52D3-23E3-AF3C-0EADAF3E32C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LID4096">
                <a:latin typeface="Arial" panose="020B0604020202020204" pitchFamily="34" charset="0"/>
              </a:rPr>
              <a:t>So the end result would be a text display of the weather forecast.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2133600"/>
            <a:ext cx="7772400" cy="1470025"/>
          </a:xfrm>
        </p:spPr>
        <p:txBody>
          <a:bodyPr/>
          <a:lstStyle>
            <a:lvl1pPr>
              <a:defRPr/>
            </a:lvl1pPr>
          </a:lstStyle>
          <a:p>
            <a:r>
              <a:rPr lang="en-US"/>
              <a:t>Click to edit Master title style</a:t>
            </a:r>
          </a:p>
        </p:txBody>
      </p:sp>
      <p:sp>
        <p:nvSpPr>
          <p:cNvPr id="4099"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Tree>
    <p:extLst>
      <p:ext uri="{BB962C8B-B14F-4D97-AF65-F5344CB8AC3E}">
        <p14:creationId xmlns:p14="http://schemas.microsoft.com/office/powerpoint/2010/main" val="201015607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a:extLst>
              <a:ext uri="{FF2B5EF4-FFF2-40B4-BE49-F238E27FC236}">
                <a16:creationId xmlns:a16="http://schemas.microsoft.com/office/drawing/2014/main" id="{8BE3CDF7-3EE6-2A11-A831-2B2AD0E7CFF6}"/>
              </a:ext>
            </a:extLst>
          </p:cNvPr>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031341940"/>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9">
            <a:extLst>
              <a:ext uri="{FF2B5EF4-FFF2-40B4-BE49-F238E27FC236}">
                <a16:creationId xmlns:a16="http://schemas.microsoft.com/office/drawing/2014/main" id="{9572D063-DD52-1701-5738-78B986FB914C}"/>
              </a:ext>
            </a:extLst>
          </p:cNvPr>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311258821"/>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95400"/>
            <a:ext cx="40386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95400"/>
            <a:ext cx="40386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a:extLst>
              <a:ext uri="{FF2B5EF4-FFF2-40B4-BE49-F238E27FC236}">
                <a16:creationId xmlns:a16="http://schemas.microsoft.com/office/drawing/2014/main" id="{1747A206-0A25-3BDB-FAFB-459313DE29AE}"/>
              </a:ext>
            </a:extLst>
          </p:cNvPr>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280732903"/>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9">
            <a:extLst>
              <a:ext uri="{FF2B5EF4-FFF2-40B4-BE49-F238E27FC236}">
                <a16:creationId xmlns:a16="http://schemas.microsoft.com/office/drawing/2014/main" id="{077DD84B-B4A7-5192-9618-24314A726F7E}"/>
              </a:ext>
            </a:extLst>
          </p:cNvPr>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6180883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9">
            <a:extLst>
              <a:ext uri="{FF2B5EF4-FFF2-40B4-BE49-F238E27FC236}">
                <a16:creationId xmlns:a16="http://schemas.microsoft.com/office/drawing/2014/main" id="{97CD1158-9B20-C605-F8AE-758EF00B61F7}"/>
              </a:ext>
            </a:extLst>
          </p:cNvPr>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877424887"/>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a:extLst>
              <a:ext uri="{FF2B5EF4-FFF2-40B4-BE49-F238E27FC236}">
                <a16:creationId xmlns:a16="http://schemas.microsoft.com/office/drawing/2014/main" id="{28C4C86F-71AB-F8F5-5FFE-2CB5BEDDB01D}"/>
              </a:ext>
            </a:extLst>
          </p:cNvPr>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067591844"/>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a:extLst>
              <a:ext uri="{FF2B5EF4-FFF2-40B4-BE49-F238E27FC236}">
                <a16:creationId xmlns:a16="http://schemas.microsoft.com/office/drawing/2014/main" id="{7047D754-75A1-0734-39A4-51575B8E356D}"/>
              </a:ext>
            </a:extLst>
          </p:cNvPr>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95111546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a:extLst>
              <a:ext uri="{FF2B5EF4-FFF2-40B4-BE49-F238E27FC236}">
                <a16:creationId xmlns:a16="http://schemas.microsoft.com/office/drawing/2014/main" id="{5E4B2F3A-B57F-55FB-8E38-3BC15A326DB3}"/>
              </a:ext>
            </a:extLst>
          </p:cNvPr>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388668578"/>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a:extLst>
              <a:ext uri="{FF2B5EF4-FFF2-40B4-BE49-F238E27FC236}">
                <a16:creationId xmlns:a16="http://schemas.microsoft.com/office/drawing/2014/main" id="{1AD225E9-BF74-3D34-9245-021E26940F9A}"/>
              </a:ext>
            </a:extLst>
          </p:cNvPr>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213712272"/>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274638"/>
            <a:ext cx="2114550" cy="60499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191250" cy="60499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9">
            <a:extLst>
              <a:ext uri="{FF2B5EF4-FFF2-40B4-BE49-F238E27FC236}">
                <a16:creationId xmlns:a16="http://schemas.microsoft.com/office/drawing/2014/main" id="{25249A92-D08B-C5D4-DE2D-D33CA84B8AAA}"/>
              </a:ext>
            </a:extLst>
          </p:cNvPr>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79296227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5B80A3F0-C0EA-8BFA-566B-C235C292D9E9}"/>
              </a:ext>
            </a:extLst>
          </p:cNvPr>
          <p:cNvSpPr>
            <a:spLocks noGrp="1" noChangeArrowheads="1"/>
          </p:cNvSpPr>
          <p:nvPr>
            <p:ph type="title"/>
          </p:nvPr>
        </p:nvSpPr>
        <p:spPr bwMode="auto">
          <a:xfrm>
            <a:off x="457200" y="274638"/>
            <a:ext cx="8458200"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LID4096"/>
              <a:t>Click to edit Master title style</a:t>
            </a:r>
          </a:p>
        </p:txBody>
      </p:sp>
      <p:sp>
        <p:nvSpPr>
          <p:cNvPr id="1027" name="Rectangle 3">
            <a:extLst>
              <a:ext uri="{FF2B5EF4-FFF2-40B4-BE49-F238E27FC236}">
                <a16:creationId xmlns:a16="http://schemas.microsoft.com/office/drawing/2014/main" id="{9AF18AA6-5D49-CD46-474E-1287364ADD36}"/>
              </a:ext>
            </a:extLst>
          </p:cNvPr>
          <p:cNvSpPr>
            <a:spLocks noGrp="1" noChangeArrowheads="1"/>
          </p:cNvSpPr>
          <p:nvPr>
            <p:ph type="body" idx="1"/>
          </p:nvPr>
        </p:nvSpPr>
        <p:spPr bwMode="auto">
          <a:xfrm>
            <a:off x="457200" y="12954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LID4096"/>
              <a:t>Click to edit Master text styles</a:t>
            </a:r>
          </a:p>
          <a:p>
            <a:pPr lvl="1"/>
            <a:r>
              <a:rPr lang="en-US" altLang="LID4096"/>
              <a:t>Second level</a:t>
            </a:r>
          </a:p>
          <a:p>
            <a:pPr lvl="2"/>
            <a:r>
              <a:rPr lang="en-US" altLang="LID4096"/>
              <a:t>Third level</a:t>
            </a:r>
          </a:p>
          <a:p>
            <a:pPr lvl="3"/>
            <a:r>
              <a:rPr lang="en-US" altLang="LID4096"/>
              <a:t>Fourth level</a:t>
            </a:r>
          </a:p>
          <a:p>
            <a:pPr lvl="4"/>
            <a:r>
              <a:rPr lang="en-US" altLang="LID4096"/>
              <a:t>Fifth level</a:t>
            </a:r>
          </a:p>
        </p:txBody>
      </p:sp>
      <p:sp>
        <p:nvSpPr>
          <p:cNvPr id="1033" name="Rectangle 9">
            <a:extLst>
              <a:ext uri="{FF2B5EF4-FFF2-40B4-BE49-F238E27FC236}">
                <a16:creationId xmlns:a16="http://schemas.microsoft.com/office/drawing/2014/main" id="{2EF86983-0BA7-C9ED-B3B0-227F3AB2F443}"/>
              </a:ext>
            </a:extLst>
          </p:cNvPr>
          <p:cNvSpPr>
            <a:spLocks noGrp="1" noChangeArrowheads="1"/>
          </p:cNvSpPr>
          <p:nvPr>
            <p:ph type="ftr" sz="quarter" idx="3"/>
          </p:nvPr>
        </p:nvSpPr>
        <p:spPr bwMode="auto">
          <a:xfrm>
            <a:off x="76200" y="6477000"/>
            <a:ext cx="88392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i="1">
                <a:solidFill>
                  <a:srgbClr val="C0C0C0"/>
                </a:solidFill>
                <a:latin typeface="Arial" charset="0"/>
              </a:defRPr>
            </a:lvl1pPr>
          </a:lstStyle>
          <a:p>
            <a:pPr>
              <a:defRPr/>
            </a:pPr>
            <a:endParaRPr lang="en-US"/>
          </a:p>
        </p:txBody>
      </p:sp>
    </p:spTree>
  </p:cSld>
  <p:clrMap bg1="lt1" tx1="dk1" bg2="lt2" tx2="dk2" accent1="accent1" accent2="accent2" accent3="accent3" accent4="accent4" accent5="accent5" accent6="accent6" hlink="hlink" folHlink="folHlink"/>
  <p:sldLayoutIdLst>
    <p:sldLayoutId id="2147483683"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ransition>
    <p:fade/>
  </p:transition>
  <p:txStyles>
    <p:titleStyle>
      <a:lvl1pPr algn="r" rtl="0" eaLnBrk="0" fontAlgn="base" hangingPunct="0">
        <a:spcBef>
          <a:spcPct val="0"/>
        </a:spcBef>
        <a:spcAft>
          <a:spcPct val="0"/>
        </a:spcAft>
        <a:defRPr sz="4000">
          <a:solidFill>
            <a:schemeClr val="bg1"/>
          </a:solidFill>
          <a:latin typeface="+mj-lt"/>
          <a:ea typeface="+mj-ea"/>
          <a:cs typeface="+mj-cs"/>
        </a:defRPr>
      </a:lvl1pPr>
      <a:lvl2pPr algn="r" rtl="0" eaLnBrk="0" fontAlgn="base" hangingPunct="0">
        <a:spcBef>
          <a:spcPct val="0"/>
        </a:spcBef>
        <a:spcAft>
          <a:spcPct val="0"/>
        </a:spcAft>
        <a:defRPr sz="4000">
          <a:solidFill>
            <a:schemeClr val="bg1"/>
          </a:solidFill>
          <a:latin typeface="Century Gothic" pitchFamily="34" charset="0"/>
        </a:defRPr>
      </a:lvl2pPr>
      <a:lvl3pPr algn="r" rtl="0" eaLnBrk="0" fontAlgn="base" hangingPunct="0">
        <a:spcBef>
          <a:spcPct val="0"/>
        </a:spcBef>
        <a:spcAft>
          <a:spcPct val="0"/>
        </a:spcAft>
        <a:defRPr sz="4000">
          <a:solidFill>
            <a:schemeClr val="bg1"/>
          </a:solidFill>
          <a:latin typeface="Century Gothic" pitchFamily="34" charset="0"/>
        </a:defRPr>
      </a:lvl3pPr>
      <a:lvl4pPr algn="r" rtl="0" eaLnBrk="0" fontAlgn="base" hangingPunct="0">
        <a:spcBef>
          <a:spcPct val="0"/>
        </a:spcBef>
        <a:spcAft>
          <a:spcPct val="0"/>
        </a:spcAft>
        <a:defRPr sz="4000">
          <a:solidFill>
            <a:schemeClr val="bg1"/>
          </a:solidFill>
          <a:latin typeface="Century Gothic" pitchFamily="34" charset="0"/>
        </a:defRPr>
      </a:lvl4pPr>
      <a:lvl5pPr algn="r" rtl="0" eaLnBrk="0" fontAlgn="base" hangingPunct="0">
        <a:spcBef>
          <a:spcPct val="0"/>
        </a:spcBef>
        <a:spcAft>
          <a:spcPct val="0"/>
        </a:spcAft>
        <a:defRPr sz="4000">
          <a:solidFill>
            <a:schemeClr val="bg1"/>
          </a:solidFill>
          <a:latin typeface="Century Gothic" pitchFamily="34" charset="0"/>
        </a:defRPr>
      </a:lvl5pPr>
      <a:lvl6pPr marL="457200" algn="r" rtl="0" fontAlgn="base">
        <a:spcBef>
          <a:spcPct val="0"/>
        </a:spcBef>
        <a:spcAft>
          <a:spcPct val="0"/>
        </a:spcAft>
        <a:defRPr sz="4000">
          <a:solidFill>
            <a:schemeClr val="bg1"/>
          </a:solidFill>
          <a:latin typeface="Century Gothic" pitchFamily="34" charset="0"/>
        </a:defRPr>
      </a:lvl6pPr>
      <a:lvl7pPr marL="914400" algn="r" rtl="0" fontAlgn="base">
        <a:spcBef>
          <a:spcPct val="0"/>
        </a:spcBef>
        <a:spcAft>
          <a:spcPct val="0"/>
        </a:spcAft>
        <a:defRPr sz="4000">
          <a:solidFill>
            <a:schemeClr val="bg1"/>
          </a:solidFill>
          <a:latin typeface="Century Gothic" pitchFamily="34" charset="0"/>
        </a:defRPr>
      </a:lvl7pPr>
      <a:lvl8pPr marL="1371600" algn="r" rtl="0" fontAlgn="base">
        <a:spcBef>
          <a:spcPct val="0"/>
        </a:spcBef>
        <a:spcAft>
          <a:spcPct val="0"/>
        </a:spcAft>
        <a:defRPr sz="4000">
          <a:solidFill>
            <a:schemeClr val="bg1"/>
          </a:solidFill>
          <a:latin typeface="Century Gothic" pitchFamily="34" charset="0"/>
        </a:defRPr>
      </a:lvl8pPr>
      <a:lvl9pPr marL="1828800" algn="r" rtl="0" fontAlgn="base">
        <a:spcBef>
          <a:spcPct val="0"/>
        </a:spcBef>
        <a:spcAft>
          <a:spcPct val="0"/>
        </a:spcAft>
        <a:defRPr sz="4000">
          <a:solidFill>
            <a:schemeClr val="bg1"/>
          </a:solidFill>
          <a:latin typeface="Century Gothic" pitchFamily="34" charset="0"/>
        </a:defRPr>
      </a:lvl9pPr>
    </p:titleStyle>
    <p:body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defRPr>
      </a:lvl2pPr>
      <a:lvl3pPr marL="1143000" indent="-228600" algn="l" rtl="0" eaLnBrk="0" fontAlgn="base" hangingPunct="0">
        <a:spcBef>
          <a:spcPct val="20000"/>
        </a:spcBef>
        <a:spcAft>
          <a:spcPct val="0"/>
        </a:spcAft>
        <a:buChar char="•"/>
        <a:defRPr sz="2400">
          <a:solidFill>
            <a:schemeClr val="bg1"/>
          </a:solidFill>
          <a:latin typeface="+mn-lt"/>
        </a:defRPr>
      </a:lvl3pPr>
      <a:lvl4pPr marL="1600200" indent="-228600" algn="l" rtl="0" eaLnBrk="0" fontAlgn="base" hangingPunct="0">
        <a:spcBef>
          <a:spcPct val="20000"/>
        </a:spcBef>
        <a:spcAft>
          <a:spcPct val="0"/>
        </a:spcAft>
        <a:buChar char="–"/>
        <a:defRPr sz="2000">
          <a:solidFill>
            <a:schemeClr val="bg1"/>
          </a:solidFill>
          <a:latin typeface="+mn-lt"/>
        </a:defRPr>
      </a:lvl4pPr>
      <a:lvl5pPr marL="2057400" indent="-228600" algn="l" rtl="0" eaLnBrk="0" fontAlgn="base" hangingPunct="0">
        <a:spcBef>
          <a:spcPct val="20000"/>
        </a:spcBef>
        <a:spcAft>
          <a:spcPct val="0"/>
        </a:spcAft>
        <a:buChar char="»"/>
        <a:defRPr sz="2000">
          <a:solidFill>
            <a:schemeClr val="bg1"/>
          </a:solidFill>
          <a:latin typeface="+mn-lt"/>
        </a:defRPr>
      </a:lvl5pPr>
      <a:lvl6pPr marL="2514600" indent="-228600" algn="l" rtl="0" fontAlgn="base">
        <a:spcBef>
          <a:spcPct val="20000"/>
        </a:spcBef>
        <a:spcAft>
          <a:spcPct val="0"/>
        </a:spcAft>
        <a:buChar char="»"/>
        <a:defRPr sz="2000">
          <a:solidFill>
            <a:schemeClr val="bg1"/>
          </a:solidFill>
          <a:latin typeface="+mn-lt"/>
        </a:defRPr>
      </a:lvl6pPr>
      <a:lvl7pPr marL="2971800" indent="-228600" algn="l" rtl="0" fontAlgn="base">
        <a:spcBef>
          <a:spcPct val="20000"/>
        </a:spcBef>
        <a:spcAft>
          <a:spcPct val="0"/>
        </a:spcAft>
        <a:buChar char="»"/>
        <a:defRPr sz="2000">
          <a:solidFill>
            <a:schemeClr val="bg1"/>
          </a:solidFill>
          <a:latin typeface="+mn-lt"/>
        </a:defRPr>
      </a:lvl7pPr>
      <a:lvl8pPr marL="3429000" indent="-228600" algn="l" rtl="0" fontAlgn="base">
        <a:spcBef>
          <a:spcPct val="20000"/>
        </a:spcBef>
        <a:spcAft>
          <a:spcPct val="0"/>
        </a:spcAft>
        <a:buChar char="»"/>
        <a:defRPr sz="2000">
          <a:solidFill>
            <a:schemeClr val="bg1"/>
          </a:solidFill>
          <a:latin typeface="+mn-lt"/>
        </a:defRPr>
      </a:lvl8pPr>
      <a:lvl9pPr marL="3886200" indent="-228600" algn="l" rtl="0" fontAlgn="base">
        <a:spcBef>
          <a:spcPct val="20000"/>
        </a:spcBef>
        <a:spcAft>
          <a:spcPct val="0"/>
        </a:spcAft>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4.wmf"/><Relationship Id="rId7"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34.jpeg"/></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36.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7.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png"/><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0.png"/><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42.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43.jpeg"/><Relationship Id="rId7"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29.jpeg"/></Relationships>
</file>

<file path=ppt/slides/_rels/slide29.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44.jpeg"/><Relationship Id="rId7" Type="http://schemas.openxmlformats.org/officeDocument/2006/relationships/image" Target="../media/image39.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29.jpeg"/><Relationship Id="rId4" Type="http://schemas.openxmlformats.org/officeDocument/2006/relationships/image" Target="../media/image43.jpeg"/><Relationship Id="rId9" Type="http://schemas.openxmlformats.org/officeDocument/2006/relationships/image" Target="../media/image42.jpeg"/></Relationships>
</file>

<file path=ppt/slides/_rels/slide3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44.jpeg"/><Relationship Id="rId7"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29.jpeg"/><Relationship Id="rId4" Type="http://schemas.openxmlformats.org/officeDocument/2006/relationships/image" Target="../media/image43.jpeg"/><Relationship Id="rId9" Type="http://schemas.openxmlformats.org/officeDocument/2006/relationships/image" Target="../media/image42.jpe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45.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6.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1.png"/><Relationship Id="rId7" Type="http://schemas.openxmlformats.org/officeDocument/2006/relationships/image" Target="../media/image48.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hyperlink" Target="http://www.trlabs.ca/" TargetMode="External"/><Relationship Id="rId11" Type="http://schemas.openxmlformats.org/officeDocument/2006/relationships/image" Target="../media/image51.png"/><Relationship Id="rId5" Type="http://schemas.openxmlformats.org/officeDocument/2006/relationships/image" Target="../media/image47.png"/><Relationship Id="rId10" Type="http://schemas.openxmlformats.org/officeDocument/2006/relationships/image" Target="../media/image50.png"/><Relationship Id="rId4" Type="http://schemas.openxmlformats.org/officeDocument/2006/relationships/hyperlink" Target="http://www.cpsc.ucalgary.ca/grouplab/" TargetMode="External"/><Relationship Id="rId9" Type="http://schemas.openxmlformats.org/officeDocument/2006/relationships/hyperlink" Target="http://www.icore.ca/index.html"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s>
</file>

<file path=ppt/slides/_rels/slide3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0.xml"/><Relationship Id="rId1" Type="http://schemas.openxmlformats.org/officeDocument/2006/relationships/slideLayout" Target="../slideLayouts/slideLayout6.xml"/><Relationship Id="rId5" Type="http://schemas.openxmlformats.org/officeDocument/2006/relationships/image" Target="../media/image59.png"/><Relationship Id="rId4" Type="http://schemas.openxmlformats.org/officeDocument/2006/relationships/image" Target="../media/image58.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2.xml"/><Relationship Id="rId1" Type="http://schemas.openxmlformats.org/officeDocument/2006/relationships/slideLayout" Target="../slideLayouts/slideLayout6.xml"/><Relationship Id="rId4" Type="http://schemas.openxmlformats.org/officeDocument/2006/relationships/image" Target="../media/image61.jpeg"/></Relationships>
</file>

<file path=ppt/slides/_rels/slide4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3.xml"/><Relationship Id="rId1" Type="http://schemas.openxmlformats.org/officeDocument/2006/relationships/slideLayout" Target="../slideLayouts/slideLayout6.xml"/><Relationship Id="rId4" Type="http://schemas.openxmlformats.org/officeDocument/2006/relationships/image" Target="../media/image63.png"/></Relationships>
</file>

<file path=ppt/slides/_rels/slide4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4.xml"/><Relationship Id="rId1" Type="http://schemas.openxmlformats.org/officeDocument/2006/relationships/slideLayout" Target="../slideLayouts/slideLayout6.xml"/><Relationship Id="rId4" Type="http://schemas.openxmlformats.org/officeDocument/2006/relationships/image" Target="../media/image63.png"/></Relationships>
</file>

<file path=ppt/slides/_rels/slide4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8">
            <a:extLst>
              <a:ext uri="{FF2B5EF4-FFF2-40B4-BE49-F238E27FC236}">
                <a16:creationId xmlns:a16="http://schemas.microsoft.com/office/drawing/2014/main" id="{18446109-B859-0F31-5E55-104E51E9A7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347" t="6522" r="3479" b="6522"/>
          <a:stretch>
            <a:fillRect/>
          </a:stretch>
        </p:blipFill>
        <p:spPr bwMode="auto">
          <a:xfrm>
            <a:off x="76200" y="0"/>
            <a:ext cx="8991600" cy="678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Rectangle 7">
            <a:extLst>
              <a:ext uri="{FF2B5EF4-FFF2-40B4-BE49-F238E27FC236}">
                <a16:creationId xmlns:a16="http://schemas.microsoft.com/office/drawing/2014/main" id="{CBC2AACD-DBBE-22F8-1702-F4C378742F85}"/>
              </a:ext>
            </a:extLst>
          </p:cNvPr>
          <p:cNvSpPr>
            <a:spLocks noChangeArrowheads="1"/>
          </p:cNvSpPr>
          <p:nvPr/>
        </p:nvSpPr>
        <p:spPr bwMode="auto">
          <a:xfrm>
            <a:off x="0" y="0"/>
            <a:ext cx="9144000" cy="6858000"/>
          </a:xfrm>
          <a:prstGeom prst="rect">
            <a:avLst/>
          </a:prstGeom>
          <a:solidFill>
            <a:srgbClr val="333333">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3076" name="Rectangle 3">
            <a:extLst>
              <a:ext uri="{FF2B5EF4-FFF2-40B4-BE49-F238E27FC236}">
                <a16:creationId xmlns:a16="http://schemas.microsoft.com/office/drawing/2014/main" id="{5B440829-EF17-7CC0-595E-4FB731A222E0}"/>
              </a:ext>
            </a:extLst>
          </p:cNvPr>
          <p:cNvSpPr>
            <a:spLocks noGrp="1" noChangeArrowheads="1"/>
          </p:cNvSpPr>
          <p:nvPr>
            <p:ph type="subTitle" idx="1"/>
          </p:nvPr>
        </p:nvSpPr>
        <p:spPr>
          <a:xfrm>
            <a:off x="76200" y="4648200"/>
            <a:ext cx="8382000" cy="1447800"/>
          </a:xfrm>
        </p:spPr>
        <p:txBody>
          <a:bodyPr/>
          <a:lstStyle/>
          <a:p>
            <a:pPr algn="l" eaLnBrk="1" hangingPunct="1"/>
            <a:r>
              <a:rPr lang="en-US" altLang="LID4096" sz="4000"/>
              <a:t>Location-Dependent Information Appliances for the Home</a:t>
            </a:r>
          </a:p>
        </p:txBody>
      </p:sp>
      <p:sp>
        <p:nvSpPr>
          <p:cNvPr id="3077" name="Rectangle 6">
            <a:extLst>
              <a:ext uri="{FF2B5EF4-FFF2-40B4-BE49-F238E27FC236}">
                <a16:creationId xmlns:a16="http://schemas.microsoft.com/office/drawing/2014/main" id="{E2F41D66-5EF7-A368-AE5C-220233D72316}"/>
              </a:ext>
            </a:extLst>
          </p:cNvPr>
          <p:cNvSpPr>
            <a:spLocks noChangeArrowheads="1"/>
          </p:cNvSpPr>
          <p:nvPr/>
        </p:nvSpPr>
        <p:spPr bwMode="auto">
          <a:xfrm>
            <a:off x="0" y="6019800"/>
            <a:ext cx="9144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spcBef>
                <a:spcPct val="20000"/>
              </a:spcBef>
            </a:pPr>
            <a:r>
              <a:rPr lang="en-US" altLang="LID4096">
                <a:solidFill>
                  <a:schemeClr val="bg1"/>
                </a:solidFill>
                <a:latin typeface="Century Gothic" panose="020B0502020202020204" pitchFamily="34" charset="0"/>
              </a:rPr>
              <a:t>Kathryn Elliot Rounding, Mark Watson, Carman Neustaedter &amp; Saul Greenberg</a:t>
            </a:r>
          </a:p>
          <a:p>
            <a:pPr algn="r" eaLnBrk="1" hangingPunct="1">
              <a:spcBef>
                <a:spcPct val="20000"/>
              </a:spcBef>
            </a:pPr>
            <a:r>
              <a:rPr lang="en-US" altLang="LID4096">
                <a:solidFill>
                  <a:schemeClr val="bg1"/>
                </a:solidFill>
                <a:latin typeface="Century Gothic" panose="020B0502020202020204" pitchFamily="34" charset="0"/>
              </a:rPr>
              <a:t>Interactions Lab, University of Calgary</a:t>
            </a:r>
          </a:p>
        </p:txBody>
      </p:sp>
      <p:sp>
        <p:nvSpPr>
          <p:cNvPr id="3078" name="TextBox 5">
            <a:extLst>
              <a:ext uri="{FF2B5EF4-FFF2-40B4-BE49-F238E27FC236}">
                <a16:creationId xmlns:a16="http://schemas.microsoft.com/office/drawing/2014/main" id="{5426BBE9-28B8-AF5D-654B-C3FE6CC53659}"/>
              </a:ext>
            </a:extLst>
          </p:cNvPr>
          <p:cNvSpPr txBox="1">
            <a:spLocks noChangeArrowheads="1"/>
          </p:cNvSpPr>
          <p:nvPr/>
        </p:nvSpPr>
        <p:spPr bwMode="auto">
          <a:xfrm>
            <a:off x="5791200" y="304800"/>
            <a:ext cx="3048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LID4096" sz="1400" i="1">
                <a:solidFill>
                  <a:schemeClr val="bg1"/>
                </a:solidFill>
              </a:rPr>
              <a:t>Note: several videos were shown as part of this presentation, but are not included here</a:t>
            </a:r>
            <a:r>
              <a:rPr lang="en-US" altLang="LID4096" sz="1400">
                <a:solidFill>
                  <a:schemeClr val="bg1"/>
                </a:solidFill>
              </a:rPr>
              <a:t>.</a:t>
            </a:r>
            <a:r>
              <a:rPr lang="en-US" altLang="LID4096" sz="1400" i="1">
                <a:solidFill>
                  <a:schemeClr val="bg1"/>
                </a:solidFill>
              </a:rPr>
              <a:t> The full video was published at Pervasive 2005.</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8">
            <a:extLst>
              <a:ext uri="{FF2B5EF4-FFF2-40B4-BE49-F238E27FC236}">
                <a16:creationId xmlns:a16="http://schemas.microsoft.com/office/drawing/2014/main" id="{7DA381AC-E53F-940D-4778-3B597B424783}"/>
              </a:ext>
            </a:extLst>
          </p:cNvPr>
          <p:cNvSpPr>
            <a:spLocks noChangeArrowheads="1"/>
          </p:cNvSpPr>
          <p:nvPr/>
        </p:nvSpPr>
        <p:spPr bwMode="auto">
          <a:xfrm>
            <a:off x="0" y="1447800"/>
            <a:ext cx="9144000" cy="1752600"/>
          </a:xfrm>
          <a:prstGeom prst="rect">
            <a:avLst/>
          </a:prstGeom>
          <a:solidFill>
            <a:srgbClr val="333333">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4099" name="Rectangle 2">
            <a:extLst>
              <a:ext uri="{FF2B5EF4-FFF2-40B4-BE49-F238E27FC236}">
                <a16:creationId xmlns:a16="http://schemas.microsoft.com/office/drawing/2014/main" id="{499F8D13-536C-FBC6-A517-8C1E4C689557}"/>
              </a:ext>
            </a:extLst>
          </p:cNvPr>
          <p:cNvSpPr>
            <a:spLocks noGrp="1" noChangeArrowheads="1"/>
          </p:cNvSpPr>
          <p:nvPr>
            <p:ph type="title"/>
          </p:nvPr>
        </p:nvSpPr>
        <p:spPr/>
        <p:txBody>
          <a:bodyPr/>
          <a:lstStyle/>
          <a:p>
            <a:pPr eaLnBrk="1" hangingPunct="1"/>
            <a:r>
              <a:rPr lang="en-US" altLang="LID4096"/>
              <a:t>message</a:t>
            </a:r>
          </a:p>
        </p:txBody>
      </p:sp>
      <p:sp>
        <p:nvSpPr>
          <p:cNvPr id="4100" name="Rectangle 3">
            <a:extLst>
              <a:ext uri="{FF2B5EF4-FFF2-40B4-BE49-F238E27FC236}">
                <a16:creationId xmlns:a16="http://schemas.microsoft.com/office/drawing/2014/main" id="{C2F7E959-BFAC-F2C6-3BEB-8CFC27D58694}"/>
              </a:ext>
            </a:extLst>
          </p:cNvPr>
          <p:cNvSpPr>
            <a:spLocks noGrp="1" noChangeArrowheads="1"/>
          </p:cNvSpPr>
          <p:nvPr>
            <p:ph type="body" idx="1"/>
          </p:nvPr>
        </p:nvSpPr>
        <p:spPr>
          <a:xfrm>
            <a:off x="0" y="1600200"/>
            <a:ext cx="9144000" cy="1752600"/>
          </a:xfrm>
        </p:spPr>
        <p:txBody>
          <a:bodyPr/>
          <a:lstStyle/>
          <a:p>
            <a:pPr eaLnBrk="1" hangingPunct="1">
              <a:buFontTx/>
              <a:buNone/>
            </a:pPr>
            <a:r>
              <a:rPr lang="en-US" altLang="LID4096" sz="2800"/>
              <a:t>   Location-dependent information appliances allow digital information to be incorporated into the </a:t>
            </a:r>
            <a:r>
              <a:rPr lang="en-US" altLang="LID4096" sz="2800" b="1">
                <a:solidFill>
                  <a:srgbClr val="0099CC"/>
                </a:solidFill>
              </a:rPr>
              <a:t>context &amp; routines</a:t>
            </a:r>
            <a:r>
              <a:rPr lang="en-US" altLang="LID4096" sz="2800"/>
              <a:t> of the household.</a:t>
            </a:r>
          </a:p>
          <a:p>
            <a:pPr eaLnBrk="1" hangingPunct="1"/>
            <a:endParaRPr lang="en-US" altLang="LID4096" sz="2800"/>
          </a:p>
        </p:txBody>
      </p:sp>
      <p:pic>
        <p:nvPicPr>
          <p:cNvPr id="4101" name="Picture 6" descr="IMG_1939">
            <a:extLst>
              <a:ext uri="{FF2B5EF4-FFF2-40B4-BE49-F238E27FC236}">
                <a16:creationId xmlns:a16="http://schemas.microsoft.com/office/drawing/2014/main" id="{D2D8644E-79B8-9498-CD3E-A4E6D6183A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402" t="4651" r="25581"/>
          <a:stretch>
            <a:fillRect/>
          </a:stretch>
        </p:blipFill>
        <p:spPr bwMode="auto">
          <a:xfrm>
            <a:off x="4876800" y="3505200"/>
            <a:ext cx="30480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7" descr="p6 001">
            <a:extLst>
              <a:ext uri="{FF2B5EF4-FFF2-40B4-BE49-F238E27FC236}">
                <a16:creationId xmlns:a16="http://schemas.microsoft.com/office/drawing/2014/main" id="{CFB11782-144B-613C-172A-7989B328B3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0194" r="14563" b="28662"/>
          <a:stretch>
            <a:fillRect/>
          </a:stretch>
        </p:blipFill>
        <p:spPr bwMode="auto">
          <a:xfrm>
            <a:off x="1371600" y="3505200"/>
            <a:ext cx="3276600" cy="312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E8EB594B-646A-34EA-21D1-5AC87B3AB2E6}"/>
              </a:ext>
            </a:extLst>
          </p:cNvPr>
          <p:cNvSpPr>
            <a:spLocks noGrp="1" noChangeArrowheads="1"/>
          </p:cNvSpPr>
          <p:nvPr>
            <p:ph type="title"/>
          </p:nvPr>
        </p:nvSpPr>
        <p:spPr/>
        <p:txBody>
          <a:bodyPr/>
          <a:lstStyle/>
          <a:p>
            <a:pPr eaLnBrk="1" hangingPunct="1"/>
            <a:r>
              <a:rPr lang="en-US" altLang="LID4096"/>
              <a:t>motivation</a:t>
            </a:r>
          </a:p>
        </p:txBody>
      </p:sp>
      <p:pic>
        <p:nvPicPr>
          <p:cNvPr id="5123" name="Picture 4" descr="p8 006">
            <a:extLst>
              <a:ext uri="{FF2B5EF4-FFF2-40B4-BE49-F238E27FC236}">
                <a16:creationId xmlns:a16="http://schemas.microsoft.com/office/drawing/2014/main" id="{75D84F84-FC48-A47F-3BC8-692A0D83D8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219200"/>
            <a:ext cx="6934200" cy="520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948FFF59-9123-0272-AD01-2488D32F3E54}"/>
              </a:ext>
            </a:extLst>
          </p:cNvPr>
          <p:cNvSpPr>
            <a:spLocks noGrp="1" noChangeArrowheads="1"/>
          </p:cNvSpPr>
          <p:nvPr>
            <p:ph type="title"/>
          </p:nvPr>
        </p:nvSpPr>
        <p:spPr/>
        <p:txBody>
          <a:bodyPr/>
          <a:lstStyle/>
          <a:p>
            <a:pPr eaLnBrk="1" hangingPunct="1"/>
            <a:r>
              <a:rPr lang="en-US" altLang="LID4096"/>
              <a:t>motivation</a:t>
            </a:r>
          </a:p>
        </p:txBody>
      </p:sp>
      <p:grpSp>
        <p:nvGrpSpPr>
          <p:cNvPr id="6147" name="Group 9">
            <a:extLst>
              <a:ext uri="{FF2B5EF4-FFF2-40B4-BE49-F238E27FC236}">
                <a16:creationId xmlns:a16="http://schemas.microsoft.com/office/drawing/2014/main" id="{AA79B898-9EF7-12D4-1006-601B82F709F2}"/>
              </a:ext>
            </a:extLst>
          </p:cNvPr>
          <p:cNvGrpSpPr>
            <a:grpSpLocks/>
          </p:cNvGrpSpPr>
          <p:nvPr/>
        </p:nvGrpSpPr>
        <p:grpSpPr bwMode="auto">
          <a:xfrm>
            <a:off x="1304925" y="1143000"/>
            <a:ext cx="6391275" cy="5486400"/>
            <a:chOff x="720" y="672"/>
            <a:chExt cx="4122" cy="3552"/>
          </a:xfrm>
        </p:grpSpPr>
        <p:pic>
          <p:nvPicPr>
            <p:cNvPr id="6148" name="Picture 5" descr="p6 002">
              <a:extLst>
                <a:ext uri="{FF2B5EF4-FFF2-40B4-BE49-F238E27FC236}">
                  <a16:creationId xmlns:a16="http://schemas.microsoft.com/office/drawing/2014/main" id="{6DB426BA-6913-6638-81B6-154C2A0DFC6B}"/>
                </a:ext>
              </a:extLst>
            </p:cNvPr>
            <p:cNvPicPr>
              <a:picLocks noChangeArrowheads="1"/>
            </p:cNvPicPr>
            <p:nvPr/>
          </p:nvPicPr>
          <p:blipFill>
            <a:blip r:embed="rId3">
              <a:extLst>
                <a:ext uri="{28A0092B-C50C-407E-A947-70E740481C1C}">
                  <a14:useLocalDpi xmlns:a14="http://schemas.microsoft.com/office/drawing/2010/main" val="0"/>
                </a:ext>
              </a:extLst>
            </a:blip>
            <a:srcRect l="28688" t="11250" r="10574" b="19949"/>
            <a:stretch>
              <a:fillRect/>
            </a:stretch>
          </p:blipFill>
          <p:spPr bwMode="auto">
            <a:xfrm>
              <a:off x="2832" y="672"/>
              <a:ext cx="2010" cy="1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6" descr="p8 004">
              <a:extLst>
                <a:ext uri="{FF2B5EF4-FFF2-40B4-BE49-F238E27FC236}">
                  <a16:creationId xmlns:a16="http://schemas.microsoft.com/office/drawing/2014/main" id="{FDF8C9D7-CB8D-AF7C-59E2-2B27EEF94C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0589" t="16855" r="10588" b="12616"/>
            <a:stretch>
              <a:fillRect/>
            </a:stretch>
          </p:blipFill>
          <p:spPr bwMode="auto">
            <a:xfrm>
              <a:off x="720" y="2448"/>
              <a:ext cx="2065" cy="1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7" descr="p6 004">
              <a:extLst>
                <a:ext uri="{FF2B5EF4-FFF2-40B4-BE49-F238E27FC236}">
                  <a16:creationId xmlns:a16="http://schemas.microsoft.com/office/drawing/2014/main" id="{60C8EED3-BF2E-8078-A11F-1E6862C504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29375"/>
            <a:stretch>
              <a:fillRect/>
            </a:stretch>
          </p:blipFill>
          <p:spPr bwMode="auto">
            <a:xfrm>
              <a:off x="2832" y="2448"/>
              <a:ext cx="2007" cy="1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Picture 8" descr="p5 004">
              <a:extLst>
                <a:ext uri="{FF2B5EF4-FFF2-40B4-BE49-F238E27FC236}">
                  <a16:creationId xmlns:a16="http://schemas.microsoft.com/office/drawing/2014/main" id="{5B130E5F-573C-AF51-C267-8BA453D3E66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25000" t="35106" b="18437"/>
            <a:stretch>
              <a:fillRect/>
            </a:stretch>
          </p:blipFill>
          <p:spPr bwMode="auto">
            <a:xfrm>
              <a:off x="720" y="672"/>
              <a:ext cx="2065" cy="1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BE060BFD-AE45-1960-2D87-28BF1299E220}"/>
              </a:ext>
            </a:extLst>
          </p:cNvPr>
          <p:cNvSpPr>
            <a:spLocks noGrp="1" noChangeArrowheads="1"/>
          </p:cNvSpPr>
          <p:nvPr>
            <p:ph type="title"/>
          </p:nvPr>
        </p:nvSpPr>
        <p:spPr/>
        <p:txBody>
          <a:bodyPr/>
          <a:lstStyle/>
          <a:p>
            <a:pPr eaLnBrk="1" hangingPunct="1"/>
            <a:r>
              <a:rPr lang="en-US" altLang="LID4096"/>
              <a:t>motivation</a:t>
            </a:r>
          </a:p>
        </p:txBody>
      </p:sp>
      <p:pic>
        <p:nvPicPr>
          <p:cNvPr id="7171" name="Picture 6" descr="p5 003">
            <a:extLst>
              <a:ext uri="{FF2B5EF4-FFF2-40B4-BE49-F238E27FC236}">
                <a16:creationId xmlns:a16="http://schemas.microsoft.com/office/drawing/2014/main" id="{04E7AF8B-312A-73C8-3E5A-CAFD72D8A0B4}"/>
              </a:ext>
            </a:extLst>
          </p:cNvPr>
          <p:cNvPicPr>
            <a:picLocks noChangeArrowheads="1"/>
          </p:cNvPicPr>
          <p:nvPr/>
        </p:nvPicPr>
        <p:blipFill>
          <a:blip r:embed="rId3">
            <a:extLst>
              <a:ext uri="{28A0092B-C50C-407E-A947-70E740481C1C}">
                <a14:useLocalDpi xmlns:a14="http://schemas.microsoft.com/office/drawing/2010/main" val="0"/>
              </a:ext>
            </a:extLst>
          </a:blip>
          <a:srcRect l="36717" b="13405"/>
          <a:stretch>
            <a:fillRect/>
          </a:stretch>
        </p:blipFill>
        <p:spPr bwMode="auto">
          <a:xfrm>
            <a:off x="1903413" y="1412875"/>
            <a:ext cx="2592387" cy="331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Picture 7" descr="p5 004">
            <a:extLst>
              <a:ext uri="{FF2B5EF4-FFF2-40B4-BE49-F238E27FC236}">
                <a16:creationId xmlns:a16="http://schemas.microsoft.com/office/drawing/2014/main" id="{006B7B1B-5B52-ED1F-74A8-561DB030A6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7553" t="11914" b="18106"/>
          <a:stretch>
            <a:fillRect/>
          </a:stretch>
        </p:blipFill>
        <p:spPr bwMode="auto">
          <a:xfrm>
            <a:off x="4643438" y="1870075"/>
            <a:ext cx="2511425" cy="323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3" name="Text Box 8">
            <a:extLst>
              <a:ext uri="{FF2B5EF4-FFF2-40B4-BE49-F238E27FC236}">
                <a16:creationId xmlns:a16="http://schemas.microsoft.com/office/drawing/2014/main" id="{5C08EF5F-39EC-4A6C-9381-C75A0086AA18}"/>
              </a:ext>
            </a:extLst>
          </p:cNvPr>
          <p:cNvSpPr txBox="1">
            <a:spLocks noChangeArrowheads="1"/>
          </p:cNvSpPr>
          <p:nvPr/>
        </p:nvSpPr>
        <p:spPr bwMode="auto">
          <a:xfrm>
            <a:off x="381000" y="3200400"/>
            <a:ext cx="15240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LID4096" sz="2000">
                <a:solidFill>
                  <a:schemeClr val="bg1"/>
                </a:solidFill>
                <a:latin typeface="Century Gothic" panose="020B0502020202020204" pitchFamily="34" charset="0"/>
              </a:rPr>
              <a:t>these </a:t>
            </a:r>
          </a:p>
          <a:p>
            <a:r>
              <a:rPr lang="en-US" altLang="LID4096" sz="2000">
                <a:solidFill>
                  <a:schemeClr val="bg1"/>
                </a:solidFill>
                <a:latin typeface="Century Gothic" panose="020B0502020202020204" pitchFamily="34" charset="0"/>
              </a:rPr>
              <a:t>are new messages</a:t>
            </a:r>
          </a:p>
        </p:txBody>
      </p:sp>
      <p:sp>
        <p:nvSpPr>
          <p:cNvPr id="7174" name="Text Box 9">
            <a:extLst>
              <a:ext uri="{FF2B5EF4-FFF2-40B4-BE49-F238E27FC236}">
                <a16:creationId xmlns:a16="http://schemas.microsoft.com/office/drawing/2014/main" id="{5E4FD9EF-DD1B-479E-46F4-8EE948F6B4EF}"/>
              </a:ext>
            </a:extLst>
          </p:cNvPr>
          <p:cNvSpPr txBox="1">
            <a:spLocks noChangeArrowheads="1"/>
          </p:cNvSpPr>
          <p:nvPr/>
        </p:nvSpPr>
        <p:spPr bwMode="auto">
          <a:xfrm>
            <a:off x="990600" y="457200"/>
            <a:ext cx="29718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LID4096" sz="2000">
                <a:solidFill>
                  <a:schemeClr val="bg1"/>
                </a:solidFill>
                <a:latin typeface="Century Gothic" panose="020B0502020202020204" pitchFamily="34" charset="0"/>
              </a:rPr>
              <a:t>this is the cupboard above the phone</a:t>
            </a:r>
          </a:p>
        </p:txBody>
      </p:sp>
      <p:sp>
        <p:nvSpPr>
          <p:cNvPr id="7175" name="Text Box 10">
            <a:extLst>
              <a:ext uri="{FF2B5EF4-FFF2-40B4-BE49-F238E27FC236}">
                <a16:creationId xmlns:a16="http://schemas.microsoft.com/office/drawing/2014/main" id="{D7B6711B-5524-A976-A5EE-529DEE4D9CC9}"/>
              </a:ext>
            </a:extLst>
          </p:cNvPr>
          <p:cNvSpPr txBox="1">
            <a:spLocks noChangeArrowheads="1"/>
          </p:cNvSpPr>
          <p:nvPr/>
        </p:nvSpPr>
        <p:spPr bwMode="auto">
          <a:xfrm>
            <a:off x="2819400" y="5562600"/>
            <a:ext cx="32766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LID4096" sz="2000">
                <a:solidFill>
                  <a:schemeClr val="bg1"/>
                </a:solidFill>
                <a:latin typeface="Century Gothic" panose="020B0502020202020204" pitchFamily="34" charset="0"/>
              </a:rPr>
              <a:t>mom checks here when she gets home</a:t>
            </a:r>
          </a:p>
        </p:txBody>
      </p:sp>
      <p:sp>
        <p:nvSpPr>
          <p:cNvPr id="7176" name="Text Box 11">
            <a:extLst>
              <a:ext uri="{FF2B5EF4-FFF2-40B4-BE49-F238E27FC236}">
                <a16:creationId xmlns:a16="http://schemas.microsoft.com/office/drawing/2014/main" id="{597CA1BA-2A42-3D80-BE8D-27A133984371}"/>
              </a:ext>
            </a:extLst>
          </p:cNvPr>
          <p:cNvSpPr txBox="1">
            <a:spLocks noChangeArrowheads="1"/>
          </p:cNvSpPr>
          <p:nvPr/>
        </p:nvSpPr>
        <p:spPr bwMode="auto">
          <a:xfrm>
            <a:off x="304800" y="4876800"/>
            <a:ext cx="33528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LID4096" sz="2000">
                <a:solidFill>
                  <a:schemeClr val="bg1"/>
                </a:solidFill>
                <a:latin typeface="Century Gothic" panose="020B0502020202020204" pitchFamily="34" charset="0"/>
              </a:rPr>
              <a:t>dad checks here while he eats breakfast</a:t>
            </a:r>
          </a:p>
        </p:txBody>
      </p:sp>
      <p:sp>
        <p:nvSpPr>
          <p:cNvPr id="7177" name="Text Box 13">
            <a:extLst>
              <a:ext uri="{FF2B5EF4-FFF2-40B4-BE49-F238E27FC236}">
                <a16:creationId xmlns:a16="http://schemas.microsoft.com/office/drawing/2014/main" id="{F4581488-9CBA-5BF6-3F4F-DA943906209B}"/>
              </a:ext>
            </a:extLst>
          </p:cNvPr>
          <p:cNvSpPr txBox="1">
            <a:spLocks noChangeArrowheads="1"/>
          </p:cNvSpPr>
          <p:nvPr/>
        </p:nvSpPr>
        <p:spPr bwMode="auto">
          <a:xfrm>
            <a:off x="6477000" y="5257800"/>
            <a:ext cx="23622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LID4096" sz="2000">
                <a:solidFill>
                  <a:schemeClr val="bg1"/>
                </a:solidFill>
                <a:latin typeface="Century Gothic" panose="020B0502020202020204" pitchFamily="34" charset="0"/>
              </a:rPr>
              <a:t>the messages are mostly for mom or dad</a:t>
            </a:r>
          </a:p>
        </p:txBody>
      </p:sp>
      <p:sp>
        <p:nvSpPr>
          <p:cNvPr id="7178" name="Text Box 15">
            <a:extLst>
              <a:ext uri="{FF2B5EF4-FFF2-40B4-BE49-F238E27FC236}">
                <a16:creationId xmlns:a16="http://schemas.microsoft.com/office/drawing/2014/main" id="{4278ED26-928E-D7A7-67DF-B0D57F90DF43}"/>
              </a:ext>
            </a:extLst>
          </p:cNvPr>
          <p:cNvSpPr txBox="1">
            <a:spLocks noChangeArrowheads="1"/>
          </p:cNvSpPr>
          <p:nvPr/>
        </p:nvSpPr>
        <p:spPr bwMode="auto">
          <a:xfrm>
            <a:off x="304800" y="1676400"/>
            <a:ext cx="16764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LID4096" sz="2000">
                <a:solidFill>
                  <a:schemeClr val="bg1"/>
                </a:solidFill>
                <a:latin typeface="Century Gothic" panose="020B0502020202020204" pitchFamily="34" charset="0"/>
              </a:rPr>
              <a:t>telephone messages go here</a:t>
            </a:r>
          </a:p>
        </p:txBody>
      </p:sp>
      <p:sp>
        <p:nvSpPr>
          <p:cNvPr id="7179" name="Text Box 5">
            <a:extLst>
              <a:ext uri="{FF2B5EF4-FFF2-40B4-BE49-F238E27FC236}">
                <a16:creationId xmlns:a16="http://schemas.microsoft.com/office/drawing/2014/main" id="{76BD44B8-8F9C-B64A-5F09-101D51648B1B}"/>
              </a:ext>
            </a:extLst>
          </p:cNvPr>
          <p:cNvSpPr txBox="1">
            <a:spLocks noChangeArrowheads="1"/>
          </p:cNvSpPr>
          <p:nvPr/>
        </p:nvSpPr>
        <p:spPr bwMode="auto">
          <a:xfrm>
            <a:off x="7315200" y="2774950"/>
            <a:ext cx="1600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LID4096" sz="2000">
                <a:solidFill>
                  <a:schemeClr val="bg1"/>
                </a:solidFill>
                <a:latin typeface="Century Gothic" panose="020B0502020202020204" pitchFamily="34" charset="0"/>
              </a:rPr>
              <a:t>these are ‘keeper’ messages</a:t>
            </a:r>
            <a:r>
              <a:rPr lang="en-US" altLang="LID4096" sz="2400">
                <a:solidFill>
                  <a:schemeClr val="bg1"/>
                </a:solidFill>
              </a:rPr>
              <a:t> </a:t>
            </a:r>
          </a:p>
        </p:txBody>
      </p:sp>
      <p:sp>
        <p:nvSpPr>
          <p:cNvPr id="7180" name="Line 16">
            <a:extLst>
              <a:ext uri="{FF2B5EF4-FFF2-40B4-BE49-F238E27FC236}">
                <a16:creationId xmlns:a16="http://schemas.microsoft.com/office/drawing/2014/main" id="{0B9D480B-ADB5-7B8E-538D-85BF1E317292}"/>
              </a:ext>
            </a:extLst>
          </p:cNvPr>
          <p:cNvSpPr>
            <a:spLocks noChangeShapeType="1"/>
          </p:cNvSpPr>
          <p:nvPr/>
        </p:nvSpPr>
        <p:spPr bwMode="auto">
          <a:xfrm flipV="1">
            <a:off x="1600200" y="2971800"/>
            <a:ext cx="1219200" cy="45720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a:lstStyle/>
          <a:p>
            <a:endParaRPr lang="LID4096"/>
          </a:p>
        </p:txBody>
      </p:sp>
      <p:sp>
        <p:nvSpPr>
          <p:cNvPr id="7181" name="Line 17">
            <a:extLst>
              <a:ext uri="{FF2B5EF4-FFF2-40B4-BE49-F238E27FC236}">
                <a16:creationId xmlns:a16="http://schemas.microsoft.com/office/drawing/2014/main" id="{5768048B-B18A-C292-6E48-45358B733EA8}"/>
              </a:ext>
            </a:extLst>
          </p:cNvPr>
          <p:cNvSpPr>
            <a:spLocks noChangeShapeType="1"/>
          </p:cNvSpPr>
          <p:nvPr/>
        </p:nvSpPr>
        <p:spPr bwMode="auto">
          <a:xfrm flipV="1">
            <a:off x="6248400" y="3200400"/>
            <a:ext cx="1066800" cy="457200"/>
          </a:xfrm>
          <a:prstGeom prst="line">
            <a:avLst/>
          </a:prstGeom>
          <a:noFill/>
          <a:ln w="38100">
            <a:solidFill>
              <a:schemeClr val="bg1"/>
            </a:solidFill>
            <a:round/>
            <a:headEnd/>
            <a:tailEnd/>
          </a:ln>
          <a:extLst>
            <a:ext uri="{909E8E84-426E-40DD-AFC4-6F175D3DCCD1}">
              <a14:hiddenFill xmlns:a14="http://schemas.microsoft.com/office/drawing/2010/main">
                <a:noFill/>
              </a14:hiddenFill>
            </a:ext>
          </a:extLst>
        </p:spPr>
        <p:txBody>
          <a:bodyPr/>
          <a:lstStyle/>
          <a:p>
            <a:endParaRPr lang="LID4096"/>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B7C68FF4-3F8C-DA3F-004C-DCAEC200B927}"/>
              </a:ext>
            </a:extLst>
          </p:cNvPr>
          <p:cNvSpPr>
            <a:spLocks noGrp="1" noChangeArrowheads="1"/>
          </p:cNvSpPr>
          <p:nvPr>
            <p:ph type="title"/>
          </p:nvPr>
        </p:nvSpPr>
        <p:spPr/>
        <p:txBody>
          <a:bodyPr/>
          <a:lstStyle/>
          <a:p>
            <a:pPr eaLnBrk="1" hangingPunct="1"/>
            <a:r>
              <a:rPr lang="en-US" altLang="LID4096"/>
              <a:t>motivation</a:t>
            </a:r>
          </a:p>
        </p:txBody>
      </p:sp>
      <p:sp>
        <p:nvSpPr>
          <p:cNvPr id="8195" name="Text Box 4">
            <a:extLst>
              <a:ext uri="{FF2B5EF4-FFF2-40B4-BE49-F238E27FC236}">
                <a16:creationId xmlns:a16="http://schemas.microsoft.com/office/drawing/2014/main" id="{0DFE977F-E921-33A0-C7C9-AAAC0837C0EE}"/>
              </a:ext>
            </a:extLst>
          </p:cNvPr>
          <p:cNvSpPr txBox="1">
            <a:spLocks noChangeArrowheads="1"/>
          </p:cNvSpPr>
          <p:nvPr/>
        </p:nvSpPr>
        <p:spPr bwMode="auto">
          <a:xfrm>
            <a:off x="0" y="6324600"/>
            <a:ext cx="91440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LID4096" sz="1400" i="1">
                <a:solidFill>
                  <a:srgbClr val="C0C0C0"/>
                </a:solidFill>
                <a:latin typeface="Century Gothic" panose="020B0502020202020204" pitchFamily="34" charset="0"/>
              </a:rPr>
              <a:t>Elliot, Neustaedter and Greenberg. Time, Ownership and Awareness: The Value of Contextual Locations in the Home. Proceedings of Ubicomp 2005.</a:t>
            </a:r>
            <a:r>
              <a:rPr lang="en-US" altLang="LID4096">
                <a:solidFill>
                  <a:srgbClr val="C0C0C0"/>
                </a:solidFill>
              </a:rPr>
              <a:t> </a:t>
            </a:r>
          </a:p>
        </p:txBody>
      </p:sp>
      <p:pic>
        <p:nvPicPr>
          <p:cNvPr id="8196" name="Picture 11" descr="p5 001-blurred">
            <a:extLst>
              <a:ext uri="{FF2B5EF4-FFF2-40B4-BE49-F238E27FC236}">
                <a16:creationId xmlns:a16="http://schemas.microsoft.com/office/drawing/2014/main" id="{94E44E15-B564-E47F-C89D-B32918F6BE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3223" t="19835" b="5234"/>
          <a:stretch>
            <a:fillRect/>
          </a:stretch>
        </p:blipFill>
        <p:spPr bwMode="auto">
          <a:xfrm>
            <a:off x="2743200" y="3886200"/>
            <a:ext cx="3733800" cy="241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7" name="Text Box 12">
            <a:extLst>
              <a:ext uri="{FF2B5EF4-FFF2-40B4-BE49-F238E27FC236}">
                <a16:creationId xmlns:a16="http://schemas.microsoft.com/office/drawing/2014/main" id="{1EB2D3B5-7420-1A10-738E-69229DF73683}"/>
              </a:ext>
            </a:extLst>
          </p:cNvPr>
          <p:cNvSpPr txBox="1">
            <a:spLocks noChangeArrowheads="1"/>
          </p:cNvSpPr>
          <p:nvPr/>
        </p:nvSpPr>
        <p:spPr bwMode="auto">
          <a:xfrm>
            <a:off x="4724400" y="5867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LID4096" sz="2400">
                <a:solidFill>
                  <a:schemeClr val="bg1"/>
                </a:solidFill>
                <a:latin typeface="Century Gothic" panose="020B0502020202020204" pitchFamily="34" charset="0"/>
              </a:rPr>
              <a:t>Ownership</a:t>
            </a:r>
          </a:p>
        </p:txBody>
      </p:sp>
      <p:pic>
        <p:nvPicPr>
          <p:cNvPr id="8198" name="Picture 14" descr="p5 011">
            <a:extLst>
              <a:ext uri="{FF2B5EF4-FFF2-40B4-BE49-F238E27FC236}">
                <a16:creationId xmlns:a16="http://schemas.microsoft.com/office/drawing/2014/main" id="{D6B6B481-DD8D-49EF-803F-437374644095}"/>
              </a:ext>
            </a:extLst>
          </p:cNvPr>
          <p:cNvPicPr>
            <a:picLocks noChangeAspect="1" noChangeArrowheads="1"/>
          </p:cNvPicPr>
          <p:nvPr/>
        </p:nvPicPr>
        <p:blipFill>
          <a:blip r:embed="rId4">
            <a:lum bright="18000" contrast="12000"/>
            <a:extLst>
              <a:ext uri="{28A0092B-C50C-407E-A947-70E740481C1C}">
                <a14:useLocalDpi xmlns:a14="http://schemas.microsoft.com/office/drawing/2010/main" val="0"/>
              </a:ext>
            </a:extLst>
          </a:blip>
          <a:srcRect l="13162"/>
          <a:stretch>
            <a:fillRect/>
          </a:stretch>
        </p:blipFill>
        <p:spPr bwMode="auto">
          <a:xfrm>
            <a:off x="4648200" y="1128713"/>
            <a:ext cx="3349625" cy="261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9" name="Text Box 15">
            <a:extLst>
              <a:ext uri="{FF2B5EF4-FFF2-40B4-BE49-F238E27FC236}">
                <a16:creationId xmlns:a16="http://schemas.microsoft.com/office/drawing/2014/main" id="{08C3D542-666E-A799-37FE-60968AA65821}"/>
              </a:ext>
            </a:extLst>
          </p:cNvPr>
          <p:cNvSpPr txBox="1">
            <a:spLocks noChangeArrowheads="1"/>
          </p:cNvSpPr>
          <p:nvPr/>
        </p:nvSpPr>
        <p:spPr bwMode="auto">
          <a:xfrm>
            <a:off x="6248400" y="3352800"/>
            <a:ext cx="19478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LID4096" sz="2400">
                <a:solidFill>
                  <a:schemeClr val="bg1"/>
                </a:solidFill>
                <a:latin typeface="Century Gothic" panose="020B0502020202020204" pitchFamily="34" charset="0"/>
              </a:rPr>
              <a:t>Awareness</a:t>
            </a:r>
          </a:p>
        </p:txBody>
      </p:sp>
      <p:pic>
        <p:nvPicPr>
          <p:cNvPr id="8200" name="Picture 17" descr="p2 001">
            <a:extLst>
              <a:ext uri="{FF2B5EF4-FFF2-40B4-BE49-F238E27FC236}">
                <a16:creationId xmlns:a16="http://schemas.microsoft.com/office/drawing/2014/main" id="{6085C971-CEA1-0C52-E285-7F7AABB730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7227" t="20468" r="29608" b="16927"/>
          <a:stretch>
            <a:fillRect/>
          </a:stretch>
        </p:blipFill>
        <p:spPr bwMode="auto">
          <a:xfrm>
            <a:off x="1066800" y="1143000"/>
            <a:ext cx="3446463" cy="262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1" name="Text Box 18">
            <a:extLst>
              <a:ext uri="{FF2B5EF4-FFF2-40B4-BE49-F238E27FC236}">
                <a16:creationId xmlns:a16="http://schemas.microsoft.com/office/drawing/2014/main" id="{3B07F030-66E1-6282-C544-6275A761A86E}"/>
              </a:ext>
            </a:extLst>
          </p:cNvPr>
          <p:cNvSpPr txBox="1">
            <a:spLocks noChangeArrowheads="1"/>
          </p:cNvSpPr>
          <p:nvPr/>
        </p:nvSpPr>
        <p:spPr bwMode="auto">
          <a:xfrm>
            <a:off x="3657600" y="3352800"/>
            <a:ext cx="10763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LID4096" sz="2400">
                <a:solidFill>
                  <a:schemeClr val="bg1"/>
                </a:solidFill>
                <a:latin typeface="Century Gothic" panose="020B0502020202020204" pitchFamily="34" charset="0"/>
              </a:rPr>
              <a:t>Time</a:t>
            </a: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Line 19">
            <a:extLst>
              <a:ext uri="{FF2B5EF4-FFF2-40B4-BE49-F238E27FC236}">
                <a16:creationId xmlns:a16="http://schemas.microsoft.com/office/drawing/2014/main" id="{BBD76950-3857-A3D1-7E26-845707EE2486}"/>
              </a:ext>
            </a:extLst>
          </p:cNvPr>
          <p:cNvSpPr>
            <a:spLocks noChangeShapeType="1"/>
          </p:cNvSpPr>
          <p:nvPr/>
        </p:nvSpPr>
        <p:spPr bwMode="auto">
          <a:xfrm flipH="1">
            <a:off x="4267200" y="3962400"/>
            <a:ext cx="3810000" cy="0"/>
          </a:xfrm>
          <a:prstGeom prst="line">
            <a:avLst/>
          </a:prstGeom>
          <a:noFill/>
          <a:ln w="38100">
            <a:solidFill>
              <a:srgbClr val="0099CC"/>
            </a:solidFill>
            <a:round/>
            <a:headEnd/>
            <a:tailEnd/>
          </a:ln>
          <a:extLst>
            <a:ext uri="{909E8E84-426E-40DD-AFC4-6F175D3DCCD1}">
              <a14:hiddenFill xmlns:a14="http://schemas.microsoft.com/office/drawing/2010/main">
                <a:noFill/>
              </a14:hiddenFill>
            </a:ext>
          </a:extLst>
        </p:spPr>
        <p:txBody>
          <a:bodyPr/>
          <a:lstStyle/>
          <a:p>
            <a:endParaRPr lang="LID4096"/>
          </a:p>
        </p:txBody>
      </p:sp>
      <p:sp>
        <p:nvSpPr>
          <p:cNvPr id="9219" name="Line 22">
            <a:extLst>
              <a:ext uri="{FF2B5EF4-FFF2-40B4-BE49-F238E27FC236}">
                <a16:creationId xmlns:a16="http://schemas.microsoft.com/office/drawing/2014/main" id="{366E6ED5-BE94-4775-3191-018225B7975D}"/>
              </a:ext>
            </a:extLst>
          </p:cNvPr>
          <p:cNvSpPr>
            <a:spLocks noChangeShapeType="1"/>
          </p:cNvSpPr>
          <p:nvPr/>
        </p:nvSpPr>
        <p:spPr bwMode="auto">
          <a:xfrm flipH="1" flipV="1">
            <a:off x="2133600" y="4114800"/>
            <a:ext cx="2209800" cy="0"/>
          </a:xfrm>
          <a:prstGeom prst="line">
            <a:avLst/>
          </a:prstGeom>
          <a:noFill/>
          <a:ln w="38100">
            <a:solidFill>
              <a:srgbClr val="0099CC"/>
            </a:solidFill>
            <a:round/>
            <a:headEnd/>
            <a:tailEnd/>
          </a:ln>
          <a:extLst>
            <a:ext uri="{909E8E84-426E-40DD-AFC4-6F175D3DCCD1}">
              <a14:hiddenFill xmlns:a14="http://schemas.microsoft.com/office/drawing/2010/main">
                <a:noFill/>
              </a14:hiddenFill>
            </a:ext>
          </a:extLst>
        </p:spPr>
        <p:txBody>
          <a:bodyPr/>
          <a:lstStyle/>
          <a:p>
            <a:endParaRPr lang="LID4096"/>
          </a:p>
        </p:txBody>
      </p:sp>
      <p:sp>
        <p:nvSpPr>
          <p:cNvPr id="9220" name="Line 21">
            <a:extLst>
              <a:ext uri="{FF2B5EF4-FFF2-40B4-BE49-F238E27FC236}">
                <a16:creationId xmlns:a16="http://schemas.microsoft.com/office/drawing/2014/main" id="{944EFF4F-B3F5-C0AD-CD2C-A500B31BDF18}"/>
              </a:ext>
            </a:extLst>
          </p:cNvPr>
          <p:cNvSpPr>
            <a:spLocks noChangeShapeType="1"/>
          </p:cNvSpPr>
          <p:nvPr/>
        </p:nvSpPr>
        <p:spPr bwMode="auto">
          <a:xfrm>
            <a:off x="3886200" y="1219200"/>
            <a:ext cx="0" cy="2209800"/>
          </a:xfrm>
          <a:prstGeom prst="line">
            <a:avLst/>
          </a:prstGeom>
          <a:noFill/>
          <a:ln w="38100">
            <a:solidFill>
              <a:srgbClr val="0099CC"/>
            </a:solidFill>
            <a:round/>
            <a:headEnd/>
            <a:tailEnd/>
          </a:ln>
          <a:extLst>
            <a:ext uri="{909E8E84-426E-40DD-AFC4-6F175D3DCCD1}">
              <a14:hiddenFill xmlns:a14="http://schemas.microsoft.com/office/drawing/2010/main">
                <a:noFill/>
              </a14:hiddenFill>
            </a:ext>
          </a:extLst>
        </p:spPr>
        <p:txBody>
          <a:bodyPr/>
          <a:lstStyle/>
          <a:p>
            <a:endParaRPr lang="LID4096"/>
          </a:p>
        </p:txBody>
      </p:sp>
      <p:pic>
        <p:nvPicPr>
          <p:cNvPr id="9221" name="Picture 24" descr="MCj04247900000[1]">
            <a:extLst>
              <a:ext uri="{FF2B5EF4-FFF2-40B4-BE49-F238E27FC236}">
                <a16:creationId xmlns:a16="http://schemas.microsoft.com/office/drawing/2014/main" id="{821F05EA-5DA5-1071-43A1-AFA1A7BBAF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2743200"/>
            <a:ext cx="1552575"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26" descr="p8 006">
            <a:extLst>
              <a:ext uri="{FF2B5EF4-FFF2-40B4-BE49-F238E27FC236}">
                <a16:creationId xmlns:a16="http://schemas.microsoft.com/office/drawing/2014/main" id="{8472B6A5-CBD6-F223-C16D-09811E803A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6484" t="13187" r="26633" b="26740"/>
          <a:stretch>
            <a:fillRect/>
          </a:stretch>
        </p:blipFill>
        <p:spPr bwMode="auto">
          <a:xfrm>
            <a:off x="2590800" y="2057400"/>
            <a:ext cx="36576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3" name="Rectangle 2">
            <a:extLst>
              <a:ext uri="{FF2B5EF4-FFF2-40B4-BE49-F238E27FC236}">
                <a16:creationId xmlns:a16="http://schemas.microsoft.com/office/drawing/2014/main" id="{323C6B52-D1CB-6FA5-885C-B52CEC8F591C}"/>
              </a:ext>
            </a:extLst>
          </p:cNvPr>
          <p:cNvSpPr>
            <a:spLocks noGrp="1" noChangeArrowheads="1"/>
          </p:cNvSpPr>
          <p:nvPr>
            <p:ph type="title"/>
          </p:nvPr>
        </p:nvSpPr>
        <p:spPr/>
        <p:txBody>
          <a:bodyPr/>
          <a:lstStyle/>
          <a:p>
            <a:pPr eaLnBrk="1" hangingPunct="1"/>
            <a:r>
              <a:rPr lang="en-US" altLang="LID4096"/>
              <a:t>motivation</a:t>
            </a:r>
          </a:p>
        </p:txBody>
      </p:sp>
      <p:pic>
        <p:nvPicPr>
          <p:cNvPr id="9224" name="Picture 4" descr="p5 001-blurred">
            <a:extLst>
              <a:ext uri="{FF2B5EF4-FFF2-40B4-BE49-F238E27FC236}">
                <a16:creationId xmlns:a16="http://schemas.microsoft.com/office/drawing/2014/main" id="{C8219048-2680-CBDB-3363-D6E17A4C1A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3223" t="19835" b="5234"/>
          <a:stretch>
            <a:fillRect/>
          </a:stretch>
        </p:blipFill>
        <p:spPr bwMode="auto">
          <a:xfrm>
            <a:off x="1295400" y="4732338"/>
            <a:ext cx="3048000" cy="197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5" name="Picture 6" descr="p5 011">
            <a:extLst>
              <a:ext uri="{FF2B5EF4-FFF2-40B4-BE49-F238E27FC236}">
                <a16:creationId xmlns:a16="http://schemas.microsoft.com/office/drawing/2014/main" id="{751BD1CD-A27A-7B3E-B081-4207E7D9227B}"/>
              </a:ext>
            </a:extLst>
          </p:cNvPr>
          <p:cNvPicPr>
            <a:picLocks noChangeAspect="1" noChangeArrowheads="1"/>
          </p:cNvPicPr>
          <p:nvPr/>
        </p:nvPicPr>
        <p:blipFill>
          <a:blip r:embed="rId6">
            <a:lum bright="18000" contrast="12000"/>
            <a:extLst>
              <a:ext uri="{28A0092B-C50C-407E-A947-70E740481C1C}">
                <a14:useLocalDpi xmlns:a14="http://schemas.microsoft.com/office/drawing/2010/main" val="0"/>
              </a:ext>
            </a:extLst>
          </a:blip>
          <a:srcRect l="13162"/>
          <a:stretch>
            <a:fillRect/>
          </a:stretch>
        </p:blipFill>
        <p:spPr bwMode="auto">
          <a:xfrm>
            <a:off x="6019800" y="1219200"/>
            <a:ext cx="27432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6" name="Picture 8" descr="p2 001">
            <a:extLst>
              <a:ext uri="{FF2B5EF4-FFF2-40B4-BE49-F238E27FC236}">
                <a16:creationId xmlns:a16="http://schemas.microsoft.com/office/drawing/2014/main" id="{1562F5F9-B3F2-2CD1-038A-276E92D90C6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7227" t="20468" r="29608" b="16927"/>
          <a:stretch>
            <a:fillRect/>
          </a:stretch>
        </p:blipFill>
        <p:spPr bwMode="auto">
          <a:xfrm>
            <a:off x="228600" y="228600"/>
            <a:ext cx="2971800" cy="226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7" name="Oval 14">
            <a:extLst>
              <a:ext uri="{FF2B5EF4-FFF2-40B4-BE49-F238E27FC236}">
                <a16:creationId xmlns:a16="http://schemas.microsoft.com/office/drawing/2014/main" id="{E2D3DAC1-EFE8-55D9-2D5A-897FF2FF96D9}"/>
              </a:ext>
            </a:extLst>
          </p:cNvPr>
          <p:cNvSpPr>
            <a:spLocks noChangeArrowheads="1"/>
          </p:cNvSpPr>
          <p:nvPr/>
        </p:nvSpPr>
        <p:spPr bwMode="auto">
          <a:xfrm>
            <a:off x="8001000" y="2819400"/>
            <a:ext cx="158750" cy="166688"/>
          </a:xfrm>
          <a:prstGeom prst="ellipse">
            <a:avLst/>
          </a:prstGeom>
          <a:noFill/>
          <a:ln w="28575">
            <a:solidFill>
              <a:srgbClr val="0099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9228" name="Line 15">
            <a:extLst>
              <a:ext uri="{FF2B5EF4-FFF2-40B4-BE49-F238E27FC236}">
                <a16:creationId xmlns:a16="http://schemas.microsoft.com/office/drawing/2014/main" id="{CA64A460-1798-BAF3-2F89-639AE1E034D4}"/>
              </a:ext>
            </a:extLst>
          </p:cNvPr>
          <p:cNvSpPr>
            <a:spLocks noChangeShapeType="1"/>
          </p:cNvSpPr>
          <p:nvPr/>
        </p:nvSpPr>
        <p:spPr bwMode="auto">
          <a:xfrm flipV="1">
            <a:off x="2133600" y="4114800"/>
            <a:ext cx="0" cy="914400"/>
          </a:xfrm>
          <a:prstGeom prst="line">
            <a:avLst/>
          </a:prstGeom>
          <a:noFill/>
          <a:ln w="38100">
            <a:solidFill>
              <a:srgbClr val="0099CC"/>
            </a:solidFill>
            <a:round/>
            <a:headEnd/>
            <a:tailEnd/>
          </a:ln>
          <a:extLst>
            <a:ext uri="{909E8E84-426E-40DD-AFC4-6F175D3DCCD1}">
              <a14:hiddenFill xmlns:a14="http://schemas.microsoft.com/office/drawing/2010/main">
                <a:noFill/>
              </a14:hiddenFill>
            </a:ext>
          </a:extLst>
        </p:spPr>
        <p:txBody>
          <a:bodyPr/>
          <a:lstStyle/>
          <a:p>
            <a:endParaRPr lang="LID4096"/>
          </a:p>
        </p:txBody>
      </p:sp>
      <p:sp>
        <p:nvSpPr>
          <p:cNvPr id="9229" name="Oval 16">
            <a:extLst>
              <a:ext uri="{FF2B5EF4-FFF2-40B4-BE49-F238E27FC236}">
                <a16:creationId xmlns:a16="http://schemas.microsoft.com/office/drawing/2014/main" id="{384E6A40-E476-7621-8072-20A25ADFAAB1}"/>
              </a:ext>
            </a:extLst>
          </p:cNvPr>
          <p:cNvSpPr>
            <a:spLocks noChangeArrowheads="1"/>
          </p:cNvSpPr>
          <p:nvPr/>
        </p:nvSpPr>
        <p:spPr bwMode="auto">
          <a:xfrm>
            <a:off x="2057400" y="5029200"/>
            <a:ext cx="158750" cy="166688"/>
          </a:xfrm>
          <a:prstGeom prst="ellipse">
            <a:avLst/>
          </a:prstGeom>
          <a:noFill/>
          <a:ln w="28575">
            <a:solidFill>
              <a:srgbClr val="0099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9230" name="Line 17">
            <a:extLst>
              <a:ext uri="{FF2B5EF4-FFF2-40B4-BE49-F238E27FC236}">
                <a16:creationId xmlns:a16="http://schemas.microsoft.com/office/drawing/2014/main" id="{A57B0000-588E-040B-1F3F-D39E17B4FE36}"/>
              </a:ext>
            </a:extLst>
          </p:cNvPr>
          <p:cNvSpPr>
            <a:spLocks noChangeShapeType="1"/>
          </p:cNvSpPr>
          <p:nvPr/>
        </p:nvSpPr>
        <p:spPr bwMode="auto">
          <a:xfrm>
            <a:off x="2438400" y="1219200"/>
            <a:ext cx="1447800" cy="0"/>
          </a:xfrm>
          <a:prstGeom prst="line">
            <a:avLst/>
          </a:prstGeom>
          <a:noFill/>
          <a:ln w="38100">
            <a:solidFill>
              <a:srgbClr val="0099CC"/>
            </a:solidFill>
            <a:round/>
            <a:headEnd/>
            <a:tailEnd/>
          </a:ln>
          <a:extLst>
            <a:ext uri="{909E8E84-426E-40DD-AFC4-6F175D3DCCD1}">
              <a14:hiddenFill xmlns:a14="http://schemas.microsoft.com/office/drawing/2010/main">
                <a:noFill/>
              </a14:hiddenFill>
            </a:ext>
          </a:extLst>
        </p:spPr>
        <p:txBody>
          <a:bodyPr/>
          <a:lstStyle/>
          <a:p>
            <a:endParaRPr lang="LID4096"/>
          </a:p>
        </p:txBody>
      </p:sp>
      <p:sp>
        <p:nvSpPr>
          <p:cNvPr id="9231" name="Oval 18">
            <a:extLst>
              <a:ext uri="{FF2B5EF4-FFF2-40B4-BE49-F238E27FC236}">
                <a16:creationId xmlns:a16="http://schemas.microsoft.com/office/drawing/2014/main" id="{7187CD40-B5C0-F48F-354A-60BF212E8165}"/>
              </a:ext>
            </a:extLst>
          </p:cNvPr>
          <p:cNvSpPr>
            <a:spLocks noChangeArrowheads="1"/>
          </p:cNvSpPr>
          <p:nvPr/>
        </p:nvSpPr>
        <p:spPr bwMode="auto">
          <a:xfrm>
            <a:off x="2286000" y="1143000"/>
            <a:ext cx="158750" cy="166688"/>
          </a:xfrm>
          <a:prstGeom prst="ellipse">
            <a:avLst/>
          </a:prstGeom>
          <a:noFill/>
          <a:ln w="28575">
            <a:solidFill>
              <a:srgbClr val="0099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9232" name="Line 23">
            <a:extLst>
              <a:ext uri="{FF2B5EF4-FFF2-40B4-BE49-F238E27FC236}">
                <a16:creationId xmlns:a16="http://schemas.microsoft.com/office/drawing/2014/main" id="{A21DE631-E785-DD18-537F-5262AA0DD3B6}"/>
              </a:ext>
            </a:extLst>
          </p:cNvPr>
          <p:cNvSpPr>
            <a:spLocks noChangeShapeType="1"/>
          </p:cNvSpPr>
          <p:nvPr/>
        </p:nvSpPr>
        <p:spPr bwMode="auto">
          <a:xfrm flipV="1">
            <a:off x="8077200" y="2971800"/>
            <a:ext cx="0" cy="990600"/>
          </a:xfrm>
          <a:prstGeom prst="line">
            <a:avLst/>
          </a:prstGeom>
          <a:noFill/>
          <a:ln w="38100">
            <a:solidFill>
              <a:srgbClr val="0099CC"/>
            </a:solidFill>
            <a:round/>
            <a:headEnd/>
            <a:tailEnd/>
          </a:ln>
          <a:extLst>
            <a:ext uri="{909E8E84-426E-40DD-AFC4-6F175D3DCCD1}">
              <a14:hiddenFill xmlns:a14="http://schemas.microsoft.com/office/drawing/2010/main">
                <a:noFill/>
              </a14:hiddenFill>
            </a:ext>
          </a:extLst>
        </p:spPr>
        <p:txBody>
          <a:bodyPr/>
          <a:lstStyle/>
          <a:p>
            <a:endParaRPr lang="LID4096"/>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6DA62F7F-429D-71F9-A717-7578ACB83FD7}"/>
              </a:ext>
            </a:extLst>
          </p:cNvPr>
          <p:cNvSpPr>
            <a:spLocks noGrp="1" noChangeArrowheads="1"/>
          </p:cNvSpPr>
          <p:nvPr>
            <p:ph type="title"/>
          </p:nvPr>
        </p:nvSpPr>
        <p:spPr/>
        <p:txBody>
          <a:bodyPr/>
          <a:lstStyle/>
          <a:p>
            <a:pPr eaLnBrk="1" hangingPunct="1"/>
            <a:r>
              <a:rPr lang="en-US" altLang="LID4096"/>
              <a:t>flexible ambient displays</a:t>
            </a:r>
          </a:p>
        </p:txBody>
      </p:sp>
      <p:pic>
        <p:nvPicPr>
          <p:cNvPr id="10243" name="Picture 6" descr="ambient_garden 010">
            <a:extLst>
              <a:ext uri="{FF2B5EF4-FFF2-40B4-BE49-F238E27FC236}">
                <a16:creationId xmlns:a16="http://schemas.microsoft.com/office/drawing/2014/main" id="{8BBCD578-B666-EA2D-AE3C-507E38BABB41}"/>
              </a:ext>
            </a:extLst>
          </p:cNvPr>
          <p:cNvPicPr>
            <a:picLocks noChangeAspect="1" noChangeArrowheads="1"/>
          </p:cNvPicPr>
          <p:nvPr/>
        </p:nvPicPr>
        <p:blipFill>
          <a:blip r:embed="rId3">
            <a:lum bright="12000" contrast="12000"/>
            <a:extLst>
              <a:ext uri="{28A0092B-C50C-407E-A947-70E740481C1C}">
                <a14:useLocalDpi xmlns:a14="http://schemas.microsoft.com/office/drawing/2010/main" val="0"/>
              </a:ext>
            </a:extLst>
          </a:blip>
          <a:srcRect l="4613" r="5063"/>
          <a:stretch>
            <a:fillRect/>
          </a:stretch>
        </p:blipFill>
        <p:spPr bwMode="auto">
          <a:xfrm>
            <a:off x="228600" y="1524000"/>
            <a:ext cx="5410200" cy="455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Picture 7" descr="glow_lamp 012">
            <a:extLst>
              <a:ext uri="{FF2B5EF4-FFF2-40B4-BE49-F238E27FC236}">
                <a16:creationId xmlns:a16="http://schemas.microsoft.com/office/drawing/2014/main" id="{F6E0091A-B4B5-10C1-2F82-4B0D133EE0A3}"/>
              </a:ext>
            </a:extLst>
          </p:cNvPr>
          <p:cNvPicPr>
            <a:picLocks noChangeAspect="1" noChangeArrowheads="1"/>
          </p:cNvPicPr>
          <p:nvPr/>
        </p:nvPicPr>
        <p:blipFill>
          <a:blip r:embed="rId4">
            <a:lum bright="12000" contrast="12000"/>
            <a:extLst>
              <a:ext uri="{28A0092B-C50C-407E-A947-70E740481C1C}">
                <a14:useLocalDpi xmlns:a14="http://schemas.microsoft.com/office/drawing/2010/main" val="0"/>
              </a:ext>
            </a:extLst>
          </a:blip>
          <a:srcRect r="16251" b="9688"/>
          <a:stretch>
            <a:fillRect/>
          </a:stretch>
        </p:blipFill>
        <p:spPr bwMode="auto">
          <a:xfrm>
            <a:off x="5734050" y="1524000"/>
            <a:ext cx="318135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Rectangle 9">
            <a:extLst>
              <a:ext uri="{FF2B5EF4-FFF2-40B4-BE49-F238E27FC236}">
                <a16:creationId xmlns:a16="http://schemas.microsoft.com/office/drawing/2014/main" id="{F195570E-3214-10C1-08DA-E8B4D3453454}"/>
              </a:ext>
            </a:extLst>
          </p:cNvPr>
          <p:cNvSpPr>
            <a:spLocks noChangeArrowheads="1"/>
          </p:cNvSpPr>
          <p:nvPr/>
        </p:nvSpPr>
        <p:spPr bwMode="auto">
          <a:xfrm>
            <a:off x="0" y="4724400"/>
            <a:ext cx="9144000" cy="1143000"/>
          </a:xfrm>
          <a:prstGeom prst="rect">
            <a:avLst/>
          </a:prstGeom>
          <a:solidFill>
            <a:srgbClr val="333333">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10246" name="Rectangle 11">
            <a:extLst>
              <a:ext uri="{FF2B5EF4-FFF2-40B4-BE49-F238E27FC236}">
                <a16:creationId xmlns:a16="http://schemas.microsoft.com/office/drawing/2014/main" id="{6F311FDC-1DBD-0C94-3674-94237EBA4A92}"/>
              </a:ext>
            </a:extLst>
          </p:cNvPr>
          <p:cNvSpPr>
            <a:spLocks noGrp="1" noChangeArrowheads="1"/>
          </p:cNvSpPr>
          <p:nvPr>
            <p:ph type="body" idx="1"/>
          </p:nvPr>
        </p:nvSpPr>
        <p:spPr>
          <a:xfrm>
            <a:off x="0" y="4800600"/>
            <a:ext cx="9144000" cy="990600"/>
          </a:xfrm>
          <a:noFill/>
        </p:spPr>
        <p:txBody>
          <a:bodyPr/>
          <a:lstStyle/>
          <a:p>
            <a:pPr eaLnBrk="1" hangingPunct="1">
              <a:lnSpc>
                <a:spcPct val="90000"/>
              </a:lnSpc>
              <a:buFont typeface="Century Gothic" panose="020B0502020202020204" pitchFamily="34" charset="0"/>
              <a:buChar char="―"/>
            </a:pPr>
            <a:r>
              <a:rPr lang="en-US" altLang="LID4096" sz="2800"/>
              <a:t>flexible information sources</a:t>
            </a:r>
          </a:p>
          <a:p>
            <a:pPr eaLnBrk="1" hangingPunct="1">
              <a:lnSpc>
                <a:spcPct val="90000"/>
              </a:lnSpc>
              <a:buFont typeface="Century Gothic" panose="020B0502020202020204" pitchFamily="34" charset="0"/>
              <a:buChar char="―"/>
            </a:pPr>
            <a:r>
              <a:rPr lang="en-US" altLang="LID4096" sz="2800"/>
              <a:t>smooth transition from awareness to interaction</a:t>
            </a:r>
          </a:p>
          <a:p>
            <a:pPr eaLnBrk="1" hangingPunct="1">
              <a:lnSpc>
                <a:spcPct val="90000"/>
              </a:lnSpc>
              <a:buFont typeface="Century Gothic" panose="020B0502020202020204" pitchFamily="34" charset="0"/>
              <a:buChar char="―"/>
            </a:pPr>
            <a:endParaRPr lang="en-US" altLang="LID4096" sz="2800"/>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7" descr="j0431627">
            <a:extLst>
              <a:ext uri="{FF2B5EF4-FFF2-40B4-BE49-F238E27FC236}">
                <a16:creationId xmlns:a16="http://schemas.microsoft.com/office/drawing/2014/main" id="{024DC6A1-2BE0-383E-E9CC-CEFA812996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7143"/>
          <a:stretch>
            <a:fillRect/>
          </a:stretch>
        </p:blipFill>
        <p:spPr bwMode="auto">
          <a:xfrm>
            <a:off x="5443538" y="2971800"/>
            <a:ext cx="3395662"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Rectangle 4">
            <a:extLst>
              <a:ext uri="{FF2B5EF4-FFF2-40B4-BE49-F238E27FC236}">
                <a16:creationId xmlns:a16="http://schemas.microsoft.com/office/drawing/2014/main" id="{4F88110D-2337-230C-0B6F-D92BAED18F2D}"/>
              </a:ext>
            </a:extLst>
          </p:cNvPr>
          <p:cNvSpPr>
            <a:spLocks noGrp="1" noChangeArrowheads="1"/>
          </p:cNvSpPr>
          <p:nvPr>
            <p:ph type="title"/>
          </p:nvPr>
        </p:nvSpPr>
        <p:spPr/>
        <p:txBody>
          <a:bodyPr/>
          <a:lstStyle/>
          <a:p>
            <a:pPr eaLnBrk="1" hangingPunct="1"/>
            <a:r>
              <a:rPr lang="en-US" altLang="LID4096"/>
              <a:t>ambient displays in the home</a:t>
            </a:r>
          </a:p>
        </p:txBody>
      </p:sp>
      <p:sp>
        <p:nvSpPr>
          <p:cNvPr id="11268" name="Rectangle 6">
            <a:extLst>
              <a:ext uri="{FF2B5EF4-FFF2-40B4-BE49-F238E27FC236}">
                <a16:creationId xmlns:a16="http://schemas.microsoft.com/office/drawing/2014/main" id="{B6B9DE1F-562A-4494-383B-4DE852F2AA19}"/>
              </a:ext>
            </a:extLst>
          </p:cNvPr>
          <p:cNvSpPr>
            <a:spLocks noChangeArrowheads="1"/>
          </p:cNvSpPr>
          <p:nvPr/>
        </p:nvSpPr>
        <p:spPr bwMode="auto">
          <a:xfrm>
            <a:off x="0" y="1219200"/>
            <a:ext cx="9144000" cy="2209800"/>
          </a:xfrm>
          <a:prstGeom prst="rect">
            <a:avLst/>
          </a:prstGeom>
          <a:solidFill>
            <a:srgbClr val="333333">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11269" name="Rectangle 5">
            <a:extLst>
              <a:ext uri="{FF2B5EF4-FFF2-40B4-BE49-F238E27FC236}">
                <a16:creationId xmlns:a16="http://schemas.microsoft.com/office/drawing/2014/main" id="{BCFBC829-6F10-BBAE-1C26-5D3661C3AA8E}"/>
              </a:ext>
            </a:extLst>
          </p:cNvPr>
          <p:cNvSpPr>
            <a:spLocks noChangeArrowheads="1"/>
          </p:cNvSpPr>
          <p:nvPr/>
        </p:nvSpPr>
        <p:spPr bwMode="auto">
          <a:xfrm>
            <a:off x="152400" y="1371600"/>
            <a:ext cx="87630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Char char="―"/>
            </a:pPr>
            <a:r>
              <a:rPr lang="en-US" altLang="LID4096" sz="2800">
                <a:solidFill>
                  <a:schemeClr val="bg1"/>
                </a:solidFill>
                <a:latin typeface="Century Gothic" panose="020B0502020202020204" pitchFamily="34" charset="0"/>
              </a:rPr>
              <a:t>awareness without going to the computer</a:t>
            </a:r>
          </a:p>
          <a:p>
            <a:pPr eaLnBrk="1" hangingPunct="1">
              <a:lnSpc>
                <a:spcPct val="90000"/>
              </a:lnSpc>
              <a:spcBef>
                <a:spcPct val="20000"/>
              </a:spcBef>
              <a:buFont typeface="Century Gothic" panose="020B0502020202020204" pitchFamily="34" charset="0"/>
              <a:buChar char="―"/>
            </a:pPr>
            <a:r>
              <a:rPr lang="en-US" altLang="LID4096" sz="2800">
                <a:solidFill>
                  <a:schemeClr val="bg1"/>
                </a:solidFill>
                <a:latin typeface="Century Gothic" panose="020B0502020202020204" pitchFamily="34" charset="0"/>
              </a:rPr>
              <a:t>can display personalized information</a:t>
            </a:r>
          </a:p>
          <a:p>
            <a:pPr eaLnBrk="1" hangingPunct="1">
              <a:lnSpc>
                <a:spcPct val="90000"/>
              </a:lnSpc>
              <a:spcBef>
                <a:spcPct val="20000"/>
              </a:spcBef>
              <a:buFont typeface="Century Gothic" panose="020B0502020202020204" pitchFamily="34" charset="0"/>
              <a:buChar char="―"/>
            </a:pPr>
            <a:r>
              <a:rPr lang="en-US" altLang="LID4096" sz="2800">
                <a:solidFill>
                  <a:schemeClr val="bg1"/>
                </a:solidFill>
                <a:latin typeface="Century Gothic" panose="020B0502020202020204" pitchFamily="34" charset="0"/>
              </a:rPr>
              <a:t>aesthetics and physicality</a:t>
            </a:r>
          </a:p>
          <a:p>
            <a:pPr eaLnBrk="1" hangingPunct="1">
              <a:lnSpc>
                <a:spcPct val="90000"/>
              </a:lnSpc>
              <a:spcBef>
                <a:spcPct val="20000"/>
              </a:spcBef>
              <a:buFont typeface="Century Gothic" panose="020B0502020202020204" pitchFamily="34" charset="0"/>
              <a:buChar char="―"/>
            </a:pPr>
            <a:r>
              <a:rPr lang="en-US" altLang="LID4096" sz="2800">
                <a:solidFill>
                  <a:schemeClr val="bg1"/>
                </a:solidFill>
                <a:latin typeface="Century Gothic" panose="020B0502020202020204" pitchFamily="34" charset="0"/>
              </a:rPr>
              <a:t>abstraction provides natural privacy</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7" descr="p6 004">
            <a:extLst>
              <a:ext uri="{FF2B5EF4-FFF2-40B4-BE49-F238E27FC236}">
                <a16:creationId xmlns:a16="http://schemas.microsoft.com/office/drawing/2014/main" id="{191C146E-C861-57D4-4255-E05D45C4E9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29375"/>
          <a:stretch>
            <a:fillRect/>
          </a:stretch>
        </p:blipFill>
        <p:spPr bwMode="auto">
          <a:xfrm>
            <a:off x="5638800" y="1065213"/>
            <a:ext cx="3200400" cy="282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Rectangle 2">
            <a:extLst>
              <a:ext uri="{FF2B5EF4-FFF2-40B4-BE49-F238E27FC236}">
                <a16:creationId xmlns:a16="http://schemas.microsoft.com/office/drawing/2014/main" id="{32CDBBE9-61DF-4AA6-B2BB-0753C76F7B80}"/>
              </a:ext>
            </a:extLst>
          </p:cNvPr>
          <p:cNvSpPr>
            <a:spLocks noGrp="1" noChangeArrowheads="1"/>
          </p:cNvSpPr>
          <p:nvPr>
            <p:ph type="title"/>
          </p:nvPr>
        </p:nvSpPr>
        <p:spPr/>
        <p:txBody>
          <a:bodyPr/>
          <a:lstStyle/>
          <a:p>
            <a:pPr eaLnBrk="1" hangingPunct="1"/>
            <a:r>
              <a:rPr lang="en-US" altLang="LID4096"/>
              <a:t>ambient displays + locations</a:t>
            </a:r>
          </a:p>
        </p:txBody>
      </p:sp>
      <p:pic>
        <p:nvPicPr>
          <p:cNvPr id="12292" name="Picture 5" descr="p6 002">
            <a:extLst>
              <a:ext uri="{FF2B5EF4-FFF2-40B4-BE49-F238E27FC236}">
                <a16:creationId xmlns:a16="http://schemas.microsoft.com/office/drawing/2014/main" id="{96D92F62-FF32-15C4-DE92-1E3E5F0B1496}"/>
              </a:ext>
            </a:extLst>
          </p:cNvPr>
          <p:cNvPicPr>
            <a:picLocks noChangeArrowheads="1"/>
          </p:cNvPicPr>
          <p:nvPr/>
        </p:nvPicPr>
        <p:blipFill>
          <a:blip r:embed="rId4">
            <a:extLst>
              <a:ext uri="{28A0092B-C50C-407E-A947-70E740481C1C}">
                <a14:useLocalDpi xmlns:a14="http://schemas.microsoft.com/office/drawing/2010/main" val="0"/>
              </a:ext>
            </a:extLst>
          </a:blip>
          <a:srcRect l="28688" t="11250" r="10574" b="19949"/>
          <a:stretch>
            <a:fillRect/>
          </a:stretch>
        </p:blipFill>
        <p:spPr bwMode="auto">
          <a:xfrm>
            <a:off x="3741738" y="4038600"/>
            <a:ext cx="3116262" cy="26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9" descr="ambient_garden 010">
            <a:extLst>
              <a:ext uri="{FF2B5EF4-FFF2-40B4-BE49-F238E27FC236}">
                <a16:creationId xmlns:a16="http://schemas.microsoft.com/office/drawing/2014/main" id="{5690F453-D72C-CB16-F5B6-86A8EFFE919B}"/>
              </a:ext>
            </a:extLst>
          </p:cNvPr>
          <p:cNvPicPr>
            <a:picLocks noChangeAspect="1" noChangeArrowheads="1"/>
          </p:cNvPicPr>
          <p:nvPr/>
        </p:nvPicPr>
        <p:blipFill>
          <a:blip r:embed="rId5">
            <a:lum bright="12000" contrast="12000"/>
            <a:extLst>
              <a:ext uri="{28A0092B-C50C-407E-A947-70E740481C1C}">
                <a14:useLocalDpi xmlns:a14="http://schemas.microsoft.com/office/drawing/2010/main" val="0"/>
              </a:ext>
            </a:extLst>
          </a:blip>
          <a:srcRect l="4613" r="5063"/>
          <a:stretch>
            <a:fillRect/>
          </a:stretch>
        </p:blipFill>
        <p:spPr bwMode="auto">
          <a:xfrm>
            <a:off x="457200" y="4038600"/>
            <a:ext cx="30480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10" descr="glow_lamp 012">
            <a:extLst>
              <a:ext uri="{FF2B5EF4-FFF2-40B4-BE49-F238E27FC236}">
                <a16:creationId xmlns:a16="http://schemas.microsoft.com/office/drawing/2014/main" id="{B2AE13DA-44B4-E28C-6BB0-45212CCC4F31}"/>
              </a:ext>
            </a:extLst>
          </p:cNvPr>
          <p:cNvPicPr>
            <a:picLocks noChangeAspect="1" noChangeArrowheads="1"/>
          </p:cNvPicPr>
          <p:nvPr/>
        </p:nvPicPr>
        <p:blipFill>
          <a:blip r:embed="rId6">
            <a:lum bright="12000" contrast="12000"/>
            <a:extLst>
              <a:ext uri="{28A0092B-C50C-407E-A947-70E740481C1C}">
                <a14:useLocalDpi xmlns:a14="http://schemas.microsoft.com/office/drawing/2010/main" val="0"/>
              </a:ext>
            </a:extLst>
          </a:blip>
          <a:srcRect r="16251" b="9688"/>
          <a:stretch>
            <a:fillRect/>
          </a:stretch>
        </p:blipFill>
        <p:spPr bwMode="auto">
          <a:xfrm>
            <a:off x="7035800" y="4038600"/>
            <a:ext cx="18034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5" name="Rectangle 11">
            <a:extLst>
              <a:ext uri="{FF2B5EF4-FFF2-40B4-BE49-F238E27FC236}">
                <a16:creationId xmlns:a16="http://schemas.microsoft.com/office/drawing/2014/main" id="{9B803547-FAF5-AD2B-FFE4-28A4C0320065}"/>
              </a:ext>
            </a:extLst>
          </p:cNvPr>
          <p:cNvSpPr>
            <a:spLocks noChangeArrowheads="1"/>
          </p:cNvSpPr>
          <p:nvPr/>
        </p:nvSpPr>
        <p:spPr bwMode="auto">
          <a:xfrm>
            <a:off x="0" y="1752600"/>
            <a:ext cx="9144000" cy="1676400"/>
          </a:xfrm>
          <a:prstGeom prst="rect">
            <a:avLst/>
          </a:prstGeom>
          <a:solidFill>
            <a:srgbClr val="333333">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12296" name="Rectangle 12">
            <a:extLst>
              <a:ext uri="{FF2B5EF4-FFF2-40B4-BE49-F238E27FC236}">
                <a16:creationId xmlns:a16="http://schemas.microsoft.com/office/drawing/2014/main" id="{016FD1F2-C08F-12D1-FDAA-BC19F9977E55}"/>
              </a:ext>
            </a:extLst>
          </p:cNvPr>
          <p:cNvSpPr>
            <a:spLocks noChangeArrowheads="1"/>
          </p:cNvSpPr>
          <p:nvPr/>
        </p:nvSpPr>
        <p:spPr bwMode="auto">
          <a:xfrm>
            <a:off x="304800" y="1905000"/>
            <a:ext cx="8305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Char char="―"/>
            </a:pPr>
            <a:r>
              <a:rPr lang="en-US" altLang="LID4096" sz="2800">
                <a:solidFill>
                  <a:schemeClr val="bg1"/>
                </a:solidFill>
                <a:latin typeface="Century Gothic" panose="020B0502020202020204" pitchFamily="34" charset="0"/>
              </a:rPr>
              <a:t>place information easily</a:t>
            </a:r>
          </a:p>
          <a:p>
            <a:pPr eaLnBrk="1" hangingPunct="1">
              <a:lnSpc>
                <a:spcPct val="90000"/>
              </a:lnSpc>
              <a:spcBef>
                <a:spcPct val="20000"/>
              </a:spcBef>
              <a:buFont typeface="Century Gothic" panose="020B0502020202020204" pitchFamily="34" charset="0"/>
              <a:buChar char="―"/>
            </a:pPr>
            <a:r>
              <a:rPr lang="en-US" altLang="LID4096" sz="2800">
                <a:solidFill>
                  <a:schemeClr val="bg1"/>
                </a:solidFill>
                <a:latin typeface="Century Gothic" panose="020B0502020202020204" pitchFamily="34" charset="0"/>
              </a:rPr>
              <a:t>move information easily</a:t>
            </a:r>
          </a:p>
          <a:p>
            <a:pPr eaLnBrk="1" hangingPunct="1">
              <a:lnSpc>
                <a:spcPct val="90000"/>
              </a:lnSpc>
              <a:spcBef>
                <a:spcPct val="20000"/>
              </a:spcBef>
              <a:buFont typeface="Century Gothic" panose="020B0502020202020204" pitchFamily="34" charset="0"/>
              <a:buChar char="―"/>
            </a:pPr>
            <a:r>
              <a:rPr lang="en-US" altLang="LID4096" sz="2800">
                <a:solidFill>
                  <a:schemeClr val="bg1"/>
                </a:solidFill>
                <a:latin typeface="Century Gothic" panose="020B0502020202020204" pitchFamily="34" charset="0"/>
              </a:rPr>
              <a:t>display information easily</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6" descr="flowerpot-livingroom2">
            <a:extLst>
              <a:ext uri="{FF2B5EF4-FFF2-40B4-BE49-F238E27FC236}">
                <a16:creationId xmlns:a16="http://schemas.microsoft.com/office/drawing/2014/main" id="{DF2335DB-0CD7-A40F-237C-390014F277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556" t="5229" r="5556" b="3268"/>
          <a:stretch>
            <a:fillRect/>
          </a:stretch>
        </p:blipFill>
        <p:spPr bwMode="auto">
          <a:xfrm>
            <a:off x="4572000" y="3886200"/>
            <a:ext cx="38862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Picture 7" descr="flowerpot-phone1">
            <a:extLst>
              <a:ext uri="{FF2B5EF4-FFF2-40B4-BE49-F238E27FC236}">
                <a16:creationId xmlns:a16="http://schemas.microsoft.com/office/drawing/2014/main" id="{6F18F62A-1773-8E2C-DC26-BDB67FF1AB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556" r="5556" b="8496"/>
          <a:stretch>
            <a:fillRect/>
          </a:stretch>
        </p:blipFill>
        <p:spPr bwMode="auto">
          <a:xfrm>
            <a:off x="685800" y="3886200"/>
            <a:ext cx="38862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8" descr="flowerpot-bureau1">
            <a:extLst>
              <a:ext uri="{FF2B5EF4-FFF2-40B4-BE49-F238E27FC236}">
                <a16:creationId xmlns:a16="http://schemas.microsoft.com/office/drawing/2014/main" id="{FCA792CE-A27D-8060-7BAE-7ADEBEA3E5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5556" r="5556" b="13725"/>
          <a:stretch>
            <a:fillRect/>
          </a:stretch>
        </p:blipFill>
        <p:spPr bwMode="auto">
          <a:xfrm>
            <a:off x="685800" y="1371600"/>
            <a:ext cx="38862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9" descr="flowerpot-desk1">
            <a:extLst>
              <a:ext uri="{FF2B5EF4-FFF2-40B4-BE49-F238E27FC236}">
                <a16:creationId xmlns:a16="http://schemas.microsoft.com/office/drawing/2014/main" id="{C1CCF5D1-99B9-65AF-A166-4BB3DCE4FC7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5556" r="5556" b="13725"/>
          <a:stretch>
            <a:fillRect/>
          </a:stretch>
        </p:blipFill>
        <p:spPr bwMode="auto">
          <a:xfrm>
            <a:off x="4572000" y="1371600"/>
            <a:ext cx="38862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8" name="Rectangle 3">
            <a:extLst>
              <a:ext uri="{FF2B5EF4-FFF2-40B4-BE49-F238E27FC236}">
                <a16:creationId xmlns:a16="http://schemas.microsoft.com/office/drawing/2014/main" id="{94B1D4DE-1142-430C-7E52-CBEC88387DF5}"/>
              </a:ext>
            </a:extLst>
          </p:cNvPr>
          <p:cNvSpPr>
            <a:spLocks noGrp="1" noChangeArrowheads="1"/>
          </p:cNvSpPr>
          <p:nvPr>
            <p:ph type="title"/>
          </p:nvPr>
        </p:nvSpPr>
        <p:spPr>
          <a:xfrm>
            <a:off x="0" y="274638"/>
            <a:ext cx="8915400" cy="868362"/>
          </a:xfrm>
        </p:spPr>
        <p:txBody>
          <a:bodyPr/>
          <a:lstStyle/>
          <a:p>
            <a:pPr eaLnBrk="1" hangingPunct="1"/>
            <a:r>
              <a:rPr lang="en-US" altLang="LID4096" sz="3600"/>
              <a:t>location-dependent </a:t>
            </a:r>
            <a:br>
              <a:rPr lang="en-US" altLang="LID4096" sz="3600"/>
            </a:br>
            <a:r>
              <a:rPr lang="en-US" altLang="LID4096" sz="3600"/>
              <a:t>information appliances</a:t>
            </a:r>
          </a:p>
        </p:txBody>
      </p:sp>
      <p:sp>
        <p:nvSpPr>
          <p:cNvPr id="13319" name="Rectangle 4">
            <a:extLst>
              <a:ext uri="{FF2B5EF4-FFF2-40B4-BE49-F238E27FC236}">
                <a16:creationId xmlns:a16="http://schemas.microsoft.com/office/drawing/2014/main" id="{BF15856B-4C03-860E-3463-2BB7CD43812F}"/>
              </a:ext>
            </a:extLst>
          </p:cNvPr>
          <p:cNvSpPr>
            <a:spLocks noChangeArrowheads="1"/>
          </p:cNvSpPr>
          <p:nvPr/>
        </p:nvSpPr>
        <p:spPr bwMode="auto">
          <a:xfrm>
            <a:off x="0" y="3352800"/>
            <a:ext cx="9144000" cy="990600"/>
          </a:xfrm>
          <a:prstGeom prst="rect">
            <a:avLst/>
          </a:prstGeom>
          <a:solidFill>
            <a:srgbClr val="333333">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13320" name="Rectangle 5">
            <a:extLst>
              <a:ext uri="{FF2B5EF4-FFF2-40B4-BE49-F238E27FC236}">
                <a16:creationId xmlns:a16="http://schemas.microsoft.com/office/drawing/2014/main" id="{99F239B3-1F8E-4BB6-EAD2-7B9760245175}"/>
              </a:ext>
            </a:extLst>
          </p:cNvPr>
          <p:cNvSpPr>
            <a:spLocks noChangeArrowheads="1"/>
          </p:cNvSpPr>
          <p:nvPr/>
        </p:nvSpPr>
        <p:spPr bwMode="auto">
          <a:xfrm>
            <a:off x="304800" y="3429000"/>
            <a:ext cx="8458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None/>
            </a:pPr>
            <a:r>
              <a:rPr lang="en-US" altLang="LID4096" sz="2800">
                <a:solidFill>
                  <a:schemeClr val="bg1"/>
                </a:solidFill>
                <a:latin typeface="Century Gothic" panose="020B0502020202020204" pitchFamily="34" charset="0"/>
              </a:rPr>
              <a:t>   allow digital information to benefit from the indispensable context that location provides</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623BE312-3E83-A829-AF3F-5C183535CBA0}"/>
              </a:ext>
            </a:extLst>
          </p:cNvPr>
          <p:cNvSpPr>
            <a:spLocks noGrp="1" noChangeArrowheads="1"/>
          </p:cNvSpPr>
          <p:nvPr>
            <p:ph type="title"/>
          </p:nvPr>
        </p:nvSpPr>
        <p:spPr/>
        <p:txBody>
          <a:bodyPr/>
          <a:lstStyle/>
          <a:p>
            <a:pPr eaLnBrk="1" hangingPunct="1"/>
            <a:r>
              <a:rPr lang="en-US" altLang="LID4096"/>
              <a:t>appliances</a:t>
            </a:r>
          </a:p>
        </p:txBody>
      </p:sp>
      <p:pic>
        <p:nvPicPr>
          <p:cNvPr id="14339" name="Picture 4">
            <a:extLst>
              <a:ext uri="{FF2B5EF4-FFF2-40B4-BE49-F238E27FC236}">
                <a16:creationId xmlns:a16="http://schemas.microsoft.com/office/drawing/2014/main" id="{3FCD19CB-23C8-3D36-FDC2-CB7FE09B1B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347" t="6522" r="3479" b="6522"/>
          <a:stretch>
            <a:fillRect/>
          </a:stretch>
        </p:blipFill>
        <p:spPr bwMode="auto">
          <a:xfrm>
            <a:off x="685800" y="1150938"/>
            <a:ext cx="7467600" cy="563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AA49E66B-C0F1-F76B-79FB-E43C85E3855B}"/>
              </a:ext>
            </a:extLst>
          </p:cNvPr>
          <p:cNvSpPr>
            <a:spLocks noGrp="1" noChangeArrowheads="1"/>
          </p:cNvSpPr>
          <p:nvPr>
            <p:ph type="title"/>
          </p:nvPr>
        </p:nvSpPr>
        <p:spPr/>
        <p:txBody>
          <a:bodyPr/>
          <a:lstStyle/>
          <a:p>
            <a:pPr eaLnBrk="1" hangingPunct="1"/>
            <a:r>
              <a:rPr lang="en-US" altLang="LID4096"/>
              <a:t>appliances</a:t>
            </a:r>
          </a:p>
        </p:txBody>
      </p:sp>
      <p:pic>
        <p:nvPicPr>
          <p:cNvPr id="15363" name="Picture 3">
            <a:extLst>
              <a:ext uri="{FF2B5EF4-FFF2-40B4-BE49-F238E27FC236}">
                <a16:creationId xmlns:a16="http://schemas.microsoft.com/office/drawing/2014/main" id="{56E534C4-53EF-287B-6E46-495D4A20EE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347" t="6522" r="3479" b="6522"/>
          <a:stretch>
            <a:fillRect/>
          </a:stretch>
        </p:blipFill>
        <p:spPr bwMode="auto">
          <a:xfrm>
            <a:off x="685800" y="1150938"/>
            <a:ext cx="7467600" cy="563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Rectangle 4">
            <a:extLst>
              <a:ext uri="{FF2B5EF4-FFF2-40B4-BE49-F238E27FC236}">
                <a16:creationId xmlns:a16="http://schemas.microsoft.com/office/drawing/2014/main" id="{D87735F2-96A9-BE79-EA6F-4D3B4916B6D8}"/>
              </a:ext>
            </a:extLst>
          </p:cNvPr>
          <p:cNvSpPr>
            <a:spLocks noChangeArrowheads="1"/>
          </p:cNvSpPr>
          <p:nvPr/>
        </p:nvSpPr>
        <p:spPr bwMode="auto">
          <a:xfrm>
            <a:off x="0" y="2968625"/>
            <a:ext cx="9144000" cy="3886200"/>
          </a:xfrm>
          <a:prstGeom prst="rect">
            <a:avLst/>
          </a:prstGeom>
          <a:solidFill>
            <a:srgbClr val="333333">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15365" name="Rectangle 5">
            <a:extLst>
              <a:ext uri="{FF2B5EF4-FFF2-40B4-BE49-F238E27FC236}">
                <a16:creationId xmlns:a16="http://schemas.microsoft.com/office/drawing/2014/main" id="{D141F643-D3E6-3F5E-18E9-9DB4481F1493}"/>
              </a:ext>
            </a:extLst>
          </p:cNvPr>
          <p:cNvSpPr>
            <a:spLocks noChangeArrowheads="1"/>
          </p:cNvSpPr>
          <p:nvPr/>
        </p:nvSpPr>
        <p:spPr bwMode="auto">
          <a:xfrm>
            <a:off x="3200400" y="1143000"/>
            <a:ext cx="5943600" cy="1828800"/>
          </a:xfrm>
          <a:prstGeom prst="rect">
            <a:avLst/>
          </a:prstGeom>
          <a:solidFill>
            <a:srgbClr val="333333">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15366" name="Rectangle 6">
            <a:extLst>
              <a:ext uri="{FF2B5EF4-FFF2-40B4-BE49-F238E27FC236}">
                <a16:creationId xmlns:a16="http://schemas.microsoft.com/office/drawing/2014/main" id="{E6BA9F36-7204-98B1-DF6E-23E0093C7C53}"/>
              </a:ext>
            </a:extLst>
          </p:cNvPr>
          <p:cNvSpPr>
            <a:spLocks noChangeArrowheads="1"/>
          </p:cNvSpPr>
          <p:nvPr/>
        </p:nvSpPr>
        <p:spPr bwMode="auto">
          <a:xfrm>
            <a:off x="685800" y="2971800"/>
            <a:ext cx="6248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None/>
            </a:pPr>
            <a:r>
              <a:rPr lang="en-US" altLang="LID4096" sz="2800">
                <a:solidFill>
                  <a:schemeClr val="bg1"/>
                </a:solidFill>
                <a:latin typeface="Century Gothic" panose="020B0502020202020204" pitchFamily="34" charset="0"/>
              </a:rPr>
              <a:t>text lcd – textual information</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E708E25F-7288-C6A7-A325-7D719439A30B}"/>
              </a:ext>
            </a:extLst>
          </p:cNvPr>
          <p:cNvSpPr>
            <a:spLocks noGrp="1" noChangeArrowheads="1"/>
          </p:cNvSpPr>
          <p:nvPr>
            <p:ph type="title"/>
          </p:nvPr>
        </p:nvSpPr>
        <p:spPr/>
        <p:txBody>
          <a:bodyPr/>
          <a:lstStyle/>
          <a:p>
            <a:pPr eaLnBrk="1" hangingPunct="1"/>
            <a:r>
              <a:rPr lang="en-US" altLang="LID4096"/>
              <a:t>appliances</a:t>
            </a:r>
          </a:p>
        </p:txBody>
      </p:sp>
      <p:pic>
        <p:nvPicPr>
          <p:cNvPr id="16387" name="Picture 3">
            <a:extLst>
              <a:ext uri="{FF2B5EF4-FFF2-40B4-BE49-F238E27FC236}">
                <a16:creationId xmlns:a16="http://schemas.microsoft.com/office/drawing/2014/main" id="{FF2D1250-CE7D-EDD1-4EB7-AC363C98DD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347" t="6522" r="3479" b="6522"/>
          <a:stretch>
            <a:fillRect/>
          </a:stretch>
        </p:blipFill>
        <p:spPr bwMode="auto">
          <a:xfrm>
            <a:off x="685800" y="1150938"/>
            <a:ext cx="7467600" cy="563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Rectangle 4">
            <a:extLst>
              <a:ext uri="{FF2B5EF4-FFF2-40B4-BE49-F238E27FC236}">
                <a16:creationId xmlns:a16="http://schemas.microsoft.com/office/drawing/2014/main" id="{850A2909-9080-8987-2120-142979C49326}"/>
              </a:ext>
            </a:extLst>
          </p:cNvPr>
          <p:cNvSpPr>
            <a:spLocks noChangeArrowheads="1"/>
          </p:cNvSpPr>
          <p:nvPr/>
        </p:nvSpPr>
        <p:spPr bwMode="auto">
          <a:xfrm>
            <a:off x="3200400" y="2968625"/>
            <a:ext cx="5943600" cy="3886200"/>
          </a:xfrm>
          <a:prstGeom prst="rect">
            <a:avLst/>
          </a:prstGeom>
          <a:solidFill>
            <a:srgbClr val="333333">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16389" name="Rectangle 5">
            <a:extLst>
              <a:ext uri="{FF2B5EF4-FFF2-40B4-BE49-F238E27FC236}">
                <a16:creationId xmlns:a16="http://schemas.microsoft.com/office/drawing/2014/main" id="{57A8E0BA-581E-B7D5-6614-306B346BD878}"/>
              </a:ext>
            </a:extLst>
          </p:cNvPr>
          <p:cNvSpPr>
            <a:spLocks noChangeArrowheads="1"/>
          </p:cNvSpPr>
          <p:nvPr/>
        </p:nvSpPr>
        <p:spPr bwMode="auto">
          <a:xfrm>
            <a:off x="0" y="1143000"/>
            <a:ext cx="9144000" cy="1828800"/>
          </a:xfrm>
          <a:prstGeom prst="rect">
            <a:avLst/>
          </a:prstGeom>
          <a:solidFill>
            <a:srgbClr val="333333">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16390" name="Rectangle 6">
            <a:extLst>
              <a:ext uri="{FF2B5EF4-FFF2-40B4-BE49-F238E27FC236}">
                <a16:creationId xmlns:a16="http://schemas.microsoft.com/office/drawing/2014/main" id="{66A3C558-3E45-709A-671C-6BCB7CAA7853}"/>
              </a:ext>
            </a:extLst>
          </p:cNvPr>
          <p:cNvSpPr>
            <a:spLocks noChangeArrowheads="1"/>
          </p:cNvSpPr>
          <p:nvPr/>
        </p:nvSpPr>
        <p:spPr bwMode="auto">
          <a:xfrm>
            <a:off x="685800" y="2514600"/>
            <a:ext cx="7772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None/>
            </a:pPr>
            <a:r>
              <a:rPr lang="en-US" altLang="LID4096" sz="2800">
                <a:solidFill>
                  <a:schemeClr val="bg1"/>
                </a:solidFill>
                <a:latin typeface="Century Gothic" panose="020B0502020202020204" pitchFamily="34" charset="0"/>
              </a:rPr>
              <a:t>flower in bloom – continuous information</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CF310AF9-6E02-8E33-4AEF-20D3E9578CE9}"/>
              </a:ext>
            </a:extLst>
          </p:cNvPr>
          <p:cNvSpPr>
            <a:spLocks noGrp="1" noChangeArrowheads="1"/>
          </p:cNvSpPr>
          <p:nvPr>
            <p:ph type="title"/>
          </p:nvPr>
        </p:nvSpPr>
        <p:spPr/>
        <p:txBody>
          <a:bodyPr/>
          <a:lstStyle/>
          <a:p>
            <a:pPr eaLnBrk="1" hangingPunct="1"/>
            <a:r>
              <a:rPr lang="en-US" altLang="LID4096"/>
              <a:t>appliances</a:t>
            </a:r>
          </a:p>
        </p:txBody>
      </p:sp>
      <p:pic>
        <p:nvPicPr>
          <p:cNvPr id="17411" name="Picture 3">
            <a:extLst>
              <a:ext uri="{FF2B5EF4-FFF2-40B4-BE49-F238E27FC236}">
                <a16:creationId xmlns:a16="http://schemas.microsoft.com/office/drawing/2014/main" id="{FBB7742A-F0E5-6A68-C21C-B2621394FF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347" t="6522" r="3479" b="6522"/>
          <a:stretch>
            <a:fillRect/>
          </a:stretch>
        </p:blipFill>
        <p:spPr bwMode="auto">
          <a:xfrm>
            <a:off x="685800" y="1150938"/>
            <a:ext cx="7467600" cy="563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Rectangle 4">
            <a:extLst>
              <a:ext uri="{FF2B5EF4-FFF2-40B4-BE49-F238E27FC236}">
                <a16:creationId xmlns:a16="http://schemas.microsoft.com/office/drawing/2014/main" id="{AE983079-A235-EA1F-0CBC-8276E0073555}"/>
              </a:ext>
            </a:extLst>
          </p:cNvPr>
          <p:cNvSpPr>
            <a:spLocks noChangeArrowheads="1"/>
          </p:cNvSpPr>
          <p:nvPr/>
        </p:nvSpPr>
        <p:spPr bwMode="auto">
          <a:xfrm>
            <a:off x="0" y="4724400"/>
            <a:ext cx="9144000" cy="2133600"/>
          </a:xfrm>
          <a:prstGeom prst="rect">
            <a:avLst/>
          </a:prstGeom>
          <a:solidFill>
            <a:srgbClr val="333333">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17413" name="Rectangle 5">
            <a:extLst>
              <a:ext uri="{FF2B5EF4-FFF2-40B4-BE49-F238E27FC236}">
                <a16:creationId xmlns:a16="http://schemas.microsoft.com/office/drawing/2014/main" id="{1F2BDAE9-B189-C770-234E-DB235450D346}"/>
              </a:ext>
            </a:extLst>
          </p:cNvPr>
          <p:cNvSpPr>
            <a:spLocks noChangeArrowheads="1"/>
          </p:cNvSpPr>
          <p:nvPr/>
        </p:nvSpPr>
        <p:spPr bwMode="auto">
          <a:xfrm>
            <a:off x="0" y="1143000"/>
            <a:ext cx="3200400" cy="3581400"/>
          </a:xfrm>
          <a:prstGeom prst="rect">
            <a:avLst/>
          </a:prstGeom>
          <a:solidFill>
            <a:srgbClr val="333333">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17414" name="Rectangle 6">
            <a:extLst>
              <a:ext uri="{FF2B5EF4-FFF2-40B4-BE49-F238E27FC236}">
                <a16:creationId xmlns:a16="http://schemas.microsoft.com/office/drawing/2014/main" id="{B40D47EC-3DC5-187E-A91B-758594E70593}"/>
              </a:ext>
            </a:extLst>
          </p:cNvPr>
          <p:cNvSpPr>
            <a:spLocks noChangeArrowheads="1"/>
          </p:cNvSpPr>
          <p:nvPr/>
        </p:nvSpPr>
        <p:spPr bwMode="auto">
          <a:xfrm>
            <a:off x="609600" y="4724400"/>
            <a:ext cx="7467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None/>
            </a:pPr>
            <a:r>
              <a:rPr lang="en-US" altLang="LID4096" sz="2800">
                <a:solidFill>
                  <a:schemeClr val="bg1"/>
                </a:solidFill>
                <a:latin typeface="Century Gothic" panose="020B0502020202020204" pitchFamily="34" charset="0"/>
              </a:rPr>
              <a:t>   picture frame – multimedia information</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
        <p:nvSpPr>
          <p:cNvPr id="17415" name="Rectangle 7">
            <a:extLst>
              <a:ext uri="{FF2B5EF4-FFF2-40B4-BE49-F238E27FC236}">
                <a16:creationId xmlns:a16="http://schemas.microsoft.com/office/drawing/2014/main" id="{862B670D-CF00-1B5C-66B6-09E8FBB2C9CD}"/>
              </a:ext>
            </a:extLst>
          </p:cNvPr>
          <p:cNvSpPr>
            <a:spLocks noChangeArrowheads="1"/>
          </p:cNvSpPr>
          <p:nvPr/>
        </p:nvSpPr>
        <p:spPr bwMode="auto">
          <a:xfrm>
            <a:off x="5638800" y="1143000"/>
            <a:ext cx="3505200" cy="3581400"/>
          </a:xfrm>
          <a:prstGeom prst="rect">
            <a:avLst/>
          </a:prstGeom>
          <a:solidFill>
            <a:srgbClr val="333333">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914DB6B7-E04A-3EF6-C291-6CE009117F46}"/>
              </a:ext>
            </a:extLst>
          </p:cNvPr>
          <p:cNvSpPr>
            <a:spLocks noGrp="1" noChangeArrowheads="1"/>
          </p:cNvSpPr>
          <p:nvPr>
            <p:ph type="title"/>
          </p:nvPr>
        </p:nvSpPr>
        <p:spPr/>
        <p:txBody>
          <a:bodyPr/>
          <a:lstStyle/>
          <a:p>
            <a:pPr eaLnBrk="1" hangingPunct="1"/>
            <a:r>
              <a:rPr lang="en-US" altLang="LID4096"/>
              <a:t>appliances</a:t>
            </a:r>
          </a:p>
        </p:txBody>
      </p:sp>
      <p:pic>
        <p:nvPicPr>
          <p:cNvPr id="18435" name="Picture 3">
            <a:extLst>
              <a:ext uri="{FF2B5EF4-FFF2-40B4-BE49-F238E27FC236}">
                <a16:creationId xmlns:a16="http://schemas.microsoft.com/office/drawing/2014/main" id="{5773A375-CDFC-ACD7-9B61-0FB69209E8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347" t="6522" r="3479" b="6522"/>
          <a:stretch>
            <a:fillRect/>
          </a:stretch>
        </p:blipFill>
        <p:spPr bwMode="auto">
          <a:xfrm>
            <a:off x="685800" y="1150938"/>
            <a:ext cx="7467600" cy="563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Rectangle 4">
            <a:extLst>
              <a:ext uri="{FF2B5EF4-FFF2-40B4-BE49-F238E27FC236}">
                <a16:creationId xmlns:a16="http://schemas.microsoft.com/office/drawing/2014/main" id="{DF547051-A2FE-CF9E-9C23-29D0561E0270}"/>
              </a:ext>
            </a:extLst>
          </p:cNvPr>
          <p:cNvSpPr>
            <a:spLocks noChangeArrowheads="1"/>
          </p:cNvSpPr>
          <p:nvPr/>
        </p:nvSpPr>
        <p:spPr bwMode="auto">
          <a:xfrm>
            <a:off x="0" y="1143000"/>
            <a:ext cx="9144000" cy="3581400"/>
          </a:xfrm>
          <a:prstGeom prst="rect">
            <a:avLst/>
          </a:prstGeom>
          <a:solidFill>
            <a:srgbClr val="333333">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18437" name="Rectangle 5">
            <a:extLst>
              <a:ext uri="{FF2B5EF4-FFF2-40B4-BE49-F238E27FC236}">
                <a16:creationId xmlns:a16="http://schemas.microsoft.com/office/drawing/2014/main" id="{7528861E-4B89-07B9-7DF9-D5BA1C4A2384}"/>
              </a:ext>
            </a:extLst>
          </p:cNvPr>
          <p:cNvSpPr>
            <a:spLocks noChangeArrowheads="1"/>
          </p:cNvSpPr>
          <p:nvPr/>
        </p:nvSpPr>
        <p:spPr bwMode="auto">
          <a:xfrm>
            <a:off x="0" y="4721225"/>
            <a:ext cx="3200400" cy="2133600"/>
          </a:xfrm>
          <a:prstGeom prst="rect">
            <a:avLst/>
          </a:prstGeom>
          <a:solidFill>
            <a:srgbClr val="333333">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18438" name="Rectangle 6">
            <a:extLst>
              <a:ext uri="{FF2B5EF4-FFF2-40B4-BE49-F238E27FC236}">
                <a16:creationId xmlns:a16="http://schemas.microsoft.com/office/drawing/2014/main" id="{AF18A51A-8CB3-5B5C-4F05-087F9776BB87}"/>
              </a:ext>
            </a:extLst>
          </p:cNvPr>
          <p:cNvSpPr>
            <a:spLocks noChangeArrowheads="1"/>
          </p:cNvSpPr>
          <p:nvPr/>
        </p:nvSpPr>
        <p:spPr bwMode="auto">
          <a:xfrm>
            <a:off x="5638800" y="4724400"/>
            <a:ext cx="3505200" cy="2133600"/>
          </a:xfrm>
          <a:prstGeom prst="rect">
            <a:avLst/>
          </a:prstGeom>
          <a:solidFill>
            <a:srgbClr val="333333">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18439" name="Rectangle 7">
            <a:extLst>
              <a:ext uri="{FF2B5EF4-FFF2-40B4-BE49-F238E27FC236}">
                <a16:creationId xmlns:a16="http://schemas.microsoft.com/office/drawing/2014/main" id="{4F62677C-C4E9-C587-D7FB-E10029CDA909}"/>
              </a:ext>
            </a:extLst>
          </p:cNvPr>
          <p:cNvSpPr>
            <a:spLocks noChangeArrowheads="1"/>
          </p:cNvSpPr>
          <p:nvPr/>
        </p:nvSpPr>
        <p:spPr bwMode="auto">
          <a:xfrm>
            <a:off x="1219200" y="4191000"/>
            <a:ext cx="6248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None/>
            </a:pPr>
            <a:r>
              <a:rPr lang="en-US" altLang="LID4096" sz="2800">
                <a:solidFill>
                  <a:schemeClr val="bg1"/>
                </a:solidFill>
                <a:latin typeface="Century Gothic" panose="020B0502020202020204" pitchFamily="34" charset="0"/>
              </a:rPr>
              <a:t>   flowerbud – binary information</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C8EE55BB-4726-99C7-1484-171B5A3EE677}"/>
              </a:ext>
            </a:extLst>
          </p:cNvPr>
          <p:cNvSpPr>
            <a:spLocks noGrp="1" noChangeArrowheads="1"/>
          </p:cNvSpPr>
          <p:nvPr>
            <p:ph type="title"/>
          </p:nvPr>
        </p:nvSpPr>
        <p:spPr/>
        <p:txBody>
          <a:bodyPr/>
          <a:lstStyle/>
          <a:p>
            <a:pPr eaLnBrk="1" hangingPunct="1"/>
            <a:r>
              <a:rPr lang="en-US" altLang="LID4096"/>
              <a:t>appliances</a:t>
            </a:r>
          </a:p>
        </p:txBody>
      </p:sp>
      <p:pic>
        <p:nvPicPr>
          <p:cNvPr id="19459" name="Picture 3">
            <a:extLst>
              <a:ext uri="{FF2B5EF4-FFF2-40B4-BE49-F238E27FC236}">
                <a16:creationId xmlns:a16="http://schemas.microsoft.com/office/drawing/2014/main" id="{210BBFB2-B490-7921-B1C8-B4BE39B387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347" t="6522" r="3479" b="6522"/>
          <a:stretch>
            <a:fillRect/>
          </a:stretch>
        </p:blipFill>
        <p:spPr bwMode="auto">
          <a:xfrm>
            <a:off x="685800" y="1150938"/>
            <a:ext cx="7467600" cy="563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0" name="Rectangle 4">
            <a:extLst>
              <a:ext uri="{FF2B5EF4-FFF2-40B4-BE49-F238E27FC236}">
                <a16:creationId xmlns:a16="http://schemas.microsoft.com/office/drawing/2014/main" id="{D97EB3CA-0AAD-B2C6-3286-2DF5F014160F}"/>
              </a:ext>
            </a:extLst>
          </p:cNvPr>
          <p:cNvSpPr>
            <a:spLocks noChangeArrowheads="1"/>
          </p:cNvSpPr>
          <p:nvPr/>
        </p:nvSpPr>
        <p:spPr bwMode="auto">
          <a:xfrm>
            <a:off x="0" y="3276600"/>
            <a:ext cx="9144000" cy="3581400"/>
          </a:xfrm>
          <a:prstGeom prst="rect">
            <a:avLst/>
          </a:prstGeom>
          <a:solidFill>
            <a:srgbClr val="333333">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19461" name="Rectangle 6">
            <a:extLst>
              <a:ext uri="{FF2B5EF4-FFF2-40B4-BE49-F238E27FC236}">
                <a16:creationId xmlns:a16="http://schemas.microsoft.com/office/drawing/2014/main" id="{21F4B27D-0DDA-CFDB-B714-91653E2E5648}"/>
              </a:ext>
            </a:extLst>
          </p:cNvPr>
          <p:cNvSpPr>
            <a:spLocks noChangeArrowheads="1"/>
          </p:cNvSpPr>
          <p:nvPr/>
        </p:nvSpPr>
        <p:spPr bwMode="auto">
          <a:xfrm>
            <a:off x="0" y="1143000"/>
            <a:ext cx="5638800" cy="2133600"/>
          </a:xfrm>
          <a:prstGeom prst="rect">
            <a:avLst/>
          </a:prstGeom>
          <a:solidFill>
            <a:srgbClr val="333333">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19462" name="Rectangle 7">
            <a:extLst>
              <a:ext uri="{FF2B5EF4-FFF2-40B4-BE49-F238E27FC236}">
                <a16:creationId xmlns:a16="http://schemas.microsoft.com/office/drawing/2014/main" id="{561F0E5B-A766-6E5B-43E3-45E077F83C25}"/>
              </a:ext>
            </a:extLst>
          </p:cNvPr>
          <p:cNvSpPr>
            <a:spLocks noChangeArrowheads="1"/>
          </p:cNvSpPr>
          <p:nvPr/>
        </p:nvSpPr>
        <p:spPr bwMode="auto">
          <a:xfrm>
            <a:off x="2209800" y="3276600"/>
            <a:ext cx="6248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None/>
            </a:pPr>
            <a:r>
              <a:rPr lang="en-US" altLang="LID4096" sz="2800">
                <a:solidFill>
                  <a:schemeClr val="bg1"/>
                </a:solidFill>
                <a:latin typeface="Century Gothic" panose="020B0502020202020204" pitchFamily="34" charset="0"/>
              </a:rPr>
              <a:t>   flowerpot – discrete information</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518297FE-FA4A-527B-2E58-2E0B19528C86}"/>
              </a:ext>
            </a:extLst>
          </p:cNvPr>
          <p:cNvSpPr>
            <a:spLocks noGrp="1" noChangeArrowheads="1"/>
          </p:cNvSpPr>
          <p:nvPr>
            <p:ph type="title"/>
          </p:nvPr>
        </p:nvSpPr>
        <p:spPr/>
        <p:txBody>
          <a:bodyPr/>
          <a:lstStyle/>
          <a:p>
            <a:pPr eaLnBrk="1" hangingPunct="1"/>
            <a:r>
              <a:rPr lang="en-US" altLang="LID4096"/>
              <a:t>appliances</a:t>
            </a:r>
          </a:p>
        </p:txBody>
      </p:sp>
      <p:pic>
        <p:nvPicPr>
          <p:cNvPr id="20483" name="Picture 3">
            <a:extLst>
              <a:ext uri="{FF2B5EF4-FFF2-40B4-BE49-F238E27FC236}">
                <a16:creationId xmlns:a16="http://schemas.microsoft.com/office/drawing/2014/main" id="{EB6FA164-363F-60A6-086A-1FE0576FEC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347" t="6522" r="3479" b="6522"/>
          <a:stretch>
            <a:fillRect/>
          </a:stretch>
        </p:blipFill>
        <p:spPr bwMode="auto">
          <a:xfrm>
            <a:off x="685800" y="1150938"/>
            <a:ext cx="7467600" cy="563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Rectangle 4">
            <a:extLst>
              <a:ext uri="{FF2B5EF4-FFF2-40B4-BE49-F238E27FC236}">
                <a16:creationId xmlns:a16="http://schemas.microsoft.com/office/drawing/2014/main" id="{051F50B9-9999-3A18-7A40-CA201AD1D971}"/>
              </a:ext>
            </a:extLst>
          </p:cNvPr>
          <p:cNvSpPr>
            <a:spLocks noChangeArrowheads="1"/>
          </p:cNvSpPr>
          <p:nvPr/>
        </p:nvSpPr>
        <p:spPr bwMode="auto">
          <a:xfrm>
            <a:off x="0" y="3276600"/>
            <a:ext cx="5638800" cy="3581400"/>
          </a:xfrm>
          <a:prstGeom prst="rect">
            <a:avLst/>
          </a:prstGeom>
          <a:solidFill>
            <a:srgbClr val="333333">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20485" name="Rectangle 5">
            <a:extLst>
              <a:ext uri="{FF2B5EF4-FFF2-40B4-BE49-F238E27FC236}">
                <a16:creationId xmlns:a16="http://schemas.microsoft.com/office/drawing/2014/main" id="{D3C32933-CFA9-9B23-D2B1-3D5F873F4EAD}"/>
              </a:ext>
            </a:extLst>
          </p:cNvPr>
          <p:cNvSpPr>
            <a:spLocks noChangeArrowheads="1"/>
          </p:cNvSpPr>
          <p:nvPr/>
        </p:nvSpPr>
        <p:spPr bwMode="auto">
          <a:xfrm>
            <a:off x="0" y="1143000"/>
            <a:ext cx="9144000" cy="2133600"/>
          </a:xfrm>
          <a:prstGeom prst="rect">
            <a:avLst/>
          </a:prstGeom>
          <a:solidFill>
            <a:srgbClr val="333333">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20486" name="Rectangle 6">
            <a:extLst>
              <a:ext uri="{FF2B5EF4-FFF2-40B4-BE49-F238E27FC236}">
                <a16:creationId xmlns:a16="http://schemas.microsoft.com/office/drawing/2014/main" id="{9F915AAF-9DE1-36B1-1752-0536B8CC07CE}"/>
              </a:ext>
            </a:extLst>
          </p:cNvPr>
          <p:cNvSpPr>
            <a:spLocks noChangeArrowheads="1"/>
          </p:cNvSpPr>
          <p:nvPr/>
        </p:nvSpPr>
        <p:spPr bwMode="auto">
          <a:xfrm>
            <a:off x="1524000" y="2743200"/>
            <a:ext cx="678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None/>
            </a:pPr>
            <a:r>
              <a:rPr lang="en-US" altLang="LID4096" sz="2800">
                <a:solidFill>
                  <a:schemeClr val="bg1"/>
                </a:solidFill>
                <a:latin typeface="Century Gothic" panose="020B0502020202020204" pitchFamily="34" charset="0"/>
              </a:rPr>
              <a:t>   glolamp – discrete state information</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90A87F90-8BE9-E505-7529-FFB40DFE2692}"/>
              </a:ext>
            </a:extLst>
          </p:cNvPr>
          <p:cNvSpPr>
            <a:spLocks noGrp="1" noChangeArrowheads="1"/>
          </p:cNvSpPr>
          <p:nvPr>
            <p:ph type="title"/>
          </p:nvPr>
        </p:nvSpPr>
        <p:spPr/>
        <p:txBody>
          <a:bodyPr/>
          <a:lstStyle/>
          <a:p>
            <a:pPr eaLnBrk="1" hangingPunct="1"/>
            <a:r>
              <a:rPr lang="en-US" altLang="LID4096"/>
              <a:t>on demand</a:t>
            </a:r>
          </a:p>
        </p:txBody>
      </p:sp>
      <p:pic>
        <p:nvPicPr>
          <p:cNvPr id="21507" name="Picture 4" descr="bloom-desk1-touch">
            <a:extLst>
              <a:ext uri="{FF2B5EF4-FFF2-40B4-BE49-F238E27FC236}">
                <a16:creationId xmlns:a16="http://schemas.microsoft.com/office/drawing/2014/main" id="{C725A54B-05EC-76B9-9284-E5217F53A8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048" r="5714"/>
          <a:stretch>
            <a:fillRect/>
          </a:stretch>
        </p:blipFill>
        <p:spPr bwMode="auto">
          <a:xfrm>
            <a:off x="1447800" y="1143000"/>
            <a:ext cx="6324600" cy="546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68B389D4-4307-D3AF-4B86-229FC9341C29}"/>
              </a:ext>
            </a:extLst>
          </p:cNvPr>
          <p:cNvSpPr>
            <a:spLocks noGrp="1" noChangeArrowheads="1"/>
          </p:cNvSpPr>
          <p:nvPr>
            <p:ph type="title"/>
          </p:nvPr>
        </p:nvSpPr>
        <p:spPr/>
        <p:txBody>
          <a:bodyPr/>
          <a:lstStyle/>
          <a:p>
            <a:pPr eaLnBrk="1" hangingPunct="1"/>
            <a:r>
              <a:rPr lang="en-US" altLang="LID4096"/>
              <a:t>smart locations</a:t>
            </a:r>
          </a:p>
        </p:txBody>
      </p:sp>
      <p:pic>
        <p:nvPicPr>
          <p:cNvPr id="22531" name="Picture 4" descr="IMG_1919">
            <a:extLst>
              <a:ext uri="{FF2B5EF4-FFF2-40B4-BE49-F238E27FC236}">
                <a16:creationId xmlns:a16="http://schemas.microsoft.com/office/drawing/2014/main" id="{32D77FB4-3ADF-6B46-2FCA-D9CC8C34539F}"/>
              </a:ext>
            </a:extLst>
          </p:cNvPr>
          <p:cNvPicPr>
            <a:picLocks noChangeAspect="1" noChangeArrowheads="1"/>
          </p:cNvPicPr>
          <p:nvPr/>
        </p:nvPicPr>
        <p:blipFill>
          <a:blip r:embed="rId3">
            <a:lum bright="12000" contrast="12000"/>
            <a:extLst>
              <a:ext uri="{28A0092B-C50C-407E-A947-70E740481C1C}">
                <a14:useLocalDpi xmlns:a14="http://schemas.microsoft.com/office/drawing/2010/main" val="0"/>
              </a:ext>
            </a:extLst>
          </a:blip>
          <a:srcRect l="15001" t="12500" r="21667" b="12500"/>
          <a:stretch>
            <a:fillRect/>
          </a:stretch>
        </p:blipFill>
        <p:spPr bwMode="auto">
          <a:xfrm>
            <a:off x="838200" y="1143000"/>
            <a:ext cx="6781800"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5" descr="IMG_1925">
            <a:extLst>
              <a:ext uri="{FF2B5EF4-FFF2-40B4-BE49-F238E27FC236}">
                <a16:creationId xmlns:a16="http://schemas.microsoft.com/office/drawing/2014/main" id="{6E3D85C9-3FCF-1542-0E48-698149BF47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2037" b="11111"/>
          <a:stretch>
            <a:fillRect/>
          </a:stretch>
        </p:blipFill>
        <p:spPr bwMode="auto">
          <a:xfrm>
            <a:off x="5486400" y="1600200"/>
            <a:ext cx="30480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9BB47515-8C50-6306-8D3F-EB71758D8281}"/>
              </a:ext>
            </a:extLst>
          </p:cNvPr>
          <p:cNvSpPr>
            <a:spLocks noGrp="1" noChangeArrowheads="1"/>
          </p:cNvSpPr>
          <p:nvPr>
            <p:ph type="title"/>
          </p:nvPr>
        </p:nvSpPr>
        <p:spPr/>
        <p:txBody>
          <a:bodyPr/>
          <a:lstStyle/>
          <a:p>
            <a:pPr eaLnBrk="1" hangingPunct="1"/>
            <a:r>
              <a:rPr lang="en-US" altLang="LID4096"/>
              <a:t>data streams</a:t>
            </a:r>
          </a:p>
        </p:txBody>
      </p:sp>
      <p:pic>
        <p:nvPicPr>
          <p:cNvPr id="23555" name="Picture 5" descr="IMG_1933">
            <a:extLst>
              <a:ext uri="{FF2B5EF4-FFF2-40B4-BE49-F238E27FC236}">
                <a16:creationId xmlns:a16="http://schemas.microsoft.com/office/drawing/2014/main" id="{A67079A5-14C8-E0F7-A6EB-67DFC60AD8EB}"/>
              </a:ext>
            </a:extLst>
          </p:cNvPr>
          <p:cNvPicPr>
            <a:picLocks noChangeAspect="1" noChangeArrowheads="1"/>
          </p:cNvPicPr>
          <p:nvPr/>
        </p:nvPicPr>
        <p:blipFill>
          <a:blip r:embed="rId3">
            <a:lum bright="12000" contrast="12000"/>
            <a:extLst>
              <a:ext uri="{28A0092B-C50C-407E-A947-70E740481C1C}">
                <a14:useLocalDpi xmlns:a14="http://schemas.microsoft.com/office/drawing/2010/main" val="0"/>
              </a:ext>
            </a:extLst>
          </a:blip>
          <a:srcRect l="7143" r="17143" b="5714"/>
          <a:stretch>
            <a:fillRect/>
          </a:stretch>
        </p:blipFill>
        <p:spPr bwMode="auto">
          <a:xfrm>
            <a:off x="381000" y="762000"/>
            <a:ext cx="3962400" cy="322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6" name="Picture 7" descr="tags-counter1">
            <a:extLst>
              <a:ext uri="{FF2B5EF4-FFF2-40B4-BE49-F238E27FC236}">
                <a16:creationId xmlns:a16="http://schemas.microsoft.com/office/drawing/2014/main" id="{C593E971-8BB7-7398-5545-F25B48515F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6667" t="3334" r="15555" b="10001"/>
          <a:stretch>
            <a:fillRect/>
          </a:stretch>
        </p:blipFill>
        <p:spPr bwMode="auto">
          <a:xfrm>
            <a:off x="4114800" y="3121025"/>
            <a:ext cx="4724400" cy="350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C0CBCF14-ACFE-DC2B-D6DD-7F48BB374561}"/>
              </a:ext>
            </a:extLst>
          </p:cNvPr>
          <p:cNvSpPr>
            <a:spLocks noGrp="1" noChangeArrowheads="1"/>
          </p:cNvSpPr>
          <p:nvPr>
            <p:ph type="title"/>
          </p:nvPr>
        </p:nvSpPr>
        <p:spPr/>
        <p:txBody>
          <a:bodyPr/>
          <a:lstStyle/>
          <a:p>
            <a:pPr eaLnBrk="1" hangingPunct="1"/>
            <a:r>
              <a:rPr lang="en-US" altLang="LID4096"/>
              <a:t>appliance tags</a:t>
            </a:r>
          </a:p>
        </p:txBody>
      </p:sp>
      <p:pic>
        <p:nvPicPr>
          <p:cNvPr id="24579" name="Picture 3" descr="IMG_1939">
            <a:extLst>
              <a:ext uri="{FF2B5EF4-FFF2-40B4-BE49-F238E27FC236}">
                <a16:creationId xmlns:a16="http://schemas.microsoft.com/office/drawing/2014/main" id="{B36C3E9E-F8A9-3E23-3B16-6D701D5E6B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402" t="4651" r="25581"/>
          <a:stretch>
            <a:fillRect/>
          </a:stretch>
        </p:blipFill>
        <p:spPr bwMode="auto">
          <a:xfrm>
            <a:off x="3962400" y="1600200"/>
            <a:ext cx="4757738"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Picture 5" descr="IMG_1921">
            <a:extLst>
              <a:ext uri="{FF2B5EF4-FFF2-40B4-BE49-F238E27FC236}">
                <a16:creationId xmlns:a16="http://schemas.microsoft.com/office/drawing/2014/main" id="{518C3C93-B06E-49F5-4EF5-B2C3797275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125" t="25333" r="7687" b="20042"/>
          <a:stretch>
            <a:fillRect/>
          </a:stretch>
        </p:blipFill>
        <p:spPr bwMode="auto">
          <a:xfrm>
            <a:off x="457200" y="381000"/>
            <a:ext cx="4038600" cy="365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7F6D338C-033D-F8FF-7874-7E477DD1D1CC}"/>
              </a:ext>
            </a:extLst>
          </p:cNvPr>
          <p:cNvSpPr>
            <a:spLocks noGrp="1" noChangeArrowheads="1"/>
          </p:cNvSpPr>
          <p:nvPr>
            <p:ph type="title"/>
          </p:nvPr>
        </p:nvSpPr>
        <p:spPr/>
        <p:txBody>
          <a:bodyPr/>
          <a:lstStyle/>
          <a:p>
            <a:pPr eaLnBrk="1" hangingPunct="1"/>
            <a:r>
              <a:rPr lang="en-US" altLang="LID4096"/>
              <a:t>easily moved</a:t>
            </a:r>
          </a:p>
        </p:txBody>
      </p:sp>
      <p:sp>
        <p:nvSpPr>
          <p:cNvPr id="25604" name="Rectangle 3">
            <a:extLst>
              <a:ext uri="{FF2B5EF4-FFF2-40B4-BE49-F238E27FC236}">
                <a16:creationId xmlns:a16="http://schemas.microsoft.com/office/drawing/2014/main" id="{D75F09F0-6C09-78E1-0D9A-89B98ABF0035}"/>
              </a:ext>
            </a:extLst>
          </p:cNvPr>
          <p:cNvSpPr>
            <a:spLocks noChangeArrowheads="1"/>
          </p:cNvSpPr>
          <p:nvPr/>
        </p:nvSpPr>
        <p:spPr bwMode="auto">
          <a:xfrm>
            <a:off x="0" y="0"/>
            <a:ext cx="4572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LID4096" i="1">
                <a:solidFill>
                  <a:schemeClr val="bg1"/>
                </a:solidFill>
              </a:rPr>
              <a:t>Note: video clip shown here. See the full video, published at Pervasive 2005.</a:t>
            </a:r>
          </a:p>
        </p:txBody>
      </p:sp>
      <p:pic>
        <p:nvPicPr>
          <p:cNvPr id="3" name="2007-LocationDependentVideo.Pervasive-Switching">
            <a:hlinkClick r:id="" action="ppaction://media"/>
            <a:extLst>
              <a:ext uri="{FF2B5EF4-FFF2-40B4-BE49-F238E27FC236}">
                <a16:creationId xmlns:a16="http://schemas.microsoft.com/office/drawing/2014/main" id="{C731329F-A391-66FD-BEE4-1AAA3A03B8C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337328" y="1066800"/>
            <a:ext cx="6697944" cy="5686934"/>
          </a:xfrm>
          <a:prstGeom prst="rect">
            <a:avLst/>
          </a:prstGeom>
        </p:spPr>
      </p:pic>
    </p:spTree>
    <p:extLst>
      <p:ext uri="{BB962C8B-B14F-4D97-AF65-F5344CB8AC3E}">
        <p14:creationId xmlns:p14="http://schemas.microsoft.com/office/powerpoint/2010/main" val="1755990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05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FF821378-D3E4-613A-B8F5-3E13757B9D86}"/>
              </a:ext>
            </a:extLst>
          </p:cNvPr>
          <p:cNvSpPr>
            <a:spLocks noGrp="1" noChangeArrowheads="1"/>
          </p:cNvSpPr>
          <p:nvPr>
            <p:ph type="title"/>
          </p:nvPr>
        </p:nvSpPr>
        <p:spPr/>
        <p:txBody>
          <a:bodyPr/>
          <a:lstStyle/>
          <a:p>
            <a:pPr eaLnBrk="1" hangingPunct="1"/>
            <a:r>
              <a:rPr lang="en-US" altLang="LID4096"/>
              <a:t>scenario</a:t>
            </a:r>
          </a:p>
        </p:txBody>
      </p:sp>
      <p:pic>
        <p:nvPicPr>
          <p:cNvPr id="26627" name="Picture 4" descr="j0431641">
            <a:extLst>
              <a:ext uri="{FF2B5EF4-FFF2-40B4-BE49-F238E27FC236}">
                <a16:creationId xmlns:a16="http://schemas.microsoft.com/office/drawing/2014/main" id="{135D943E-C6A6-2A0B-8EB2-403B60593E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9413" y="1905000"/>
            <a:ext cx="3227387" cy="322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Picture 6" descr="j0431640">
            <a:extLst>
              <a:ext uri="{FF2B5EF4-FFF2-40B4-BE49-F238E27FC236}">
                <a16:creationId xmlns:a16="http://schemas.microsoft.com/office/drawing/2014/main" id="{61DE5E9F-1F61-B4A7-8B4E-9AC5BC0BF8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828800"/>
            <a:ext cx="3530600" cy="353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5" descr="j0431615">
            <a:extLst>
              <a:ext uri="{FF2B5EF4-FFF2-40B4-BE49-F238E27FC236}">
                <a16:creationId xmlns:a16="http://schemas.microsoft.com/office/drawing/2014/main" id="{94816C10-6707-1C2E-357C-0CDD6974A2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2590800"/>
            <a:ext cx="3429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3AA9C3BC-5785-8DC0-356E-E1119786868C}"/>
              </a:ext>
            </a:extLst>
          </p:cNvPr>
          <p:cNvSpPr>
            <a:spLocks noGrp="1" noChangeArrowheads="1"/>
          </p:cNvSpPr>
          <p:nvPr>
            <p:ph type="title"/>
          </p:nvPr>
        </p:nvSpPr>
        <p:spPr/>
        <p:txBody>
          <a:bodyPr/>
          <a:lstStyle/>
          <a:p>
            <a:pPr eaLnBrk="1" hangingPunct="1"/>
            <a:r>
              <a:rPr lang="en-US" altLang="LID4096"/>
              <a:t>scenario</a:t>
            </a:r>
          </a:p>
        </p:txBody>
      </p:sp>
      <p:pic>
        <p:nvPicPr>
          <p:cNvPr id="27651" name="Picture 3" descr="j0431641">
            <a:extLst>
              <a:ext uri="{FF2B5EF4-FFF2-40B4-BE49-F238E27FC236}">
                <a16:creationId xmlns:a16="http://schemas.microsoft.com/office/drawing/2014/main" id="{F23731CF-01D5-9EAA-3512-12DDEC2665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4532313"/>
            <a:ext cx="1792288" cy="179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4" descr="j0431640">
            <a:extLst>
              <a:ext uri="{FF2B5EF4-FFF2-40B4-BE49-F238E27FC236}">
                <a16:creationId xmlns:a16="http://schemas.microsoft.com/office/drawing/2014/main" id="{7F66FEE2-9DD6-1A59-8EAF-E8B33B7348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35238" y="4495800"/>
            <a:ext cx="1960562" cy="196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5" descr="j0431615">
            <a:extLst>
              <a:ext uri="{FF2B5EF4-FFF2-40B4-BE49-F238E27FC236}">
                <a16:creationId xmlns:a16="http://schemas.microsoft.com/office/drawing/2014/main" id="{D43B08CD-091A-5868-3B35-7DFDC5AB2DB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0" y="5029200"/>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6" descr="bud-phone1">
            <a:extLst>
              <a:ext uri="{FF2B5EF4-FFF2-40B4-BE49-F238E27FC236}">
                <a16:creationId xmlns:a16="http://schemas.microsoft.com/office/drawing/2014/main" id="{CC7F2733-0861-D143-859D-A26B11DE68B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8889" r="6667" b="5000"/>
          <a:stretch>
            <a:fillRect/>
          </a:stretch>
        </p:blipFill>
        <p:spPr bwMode="auto">
          <a:xfrm>
            <a:off x="533400" y="457200"/>
            <a:ext cx="4724400" cy="382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5" name="Rectangle 13">
            <a:extLst>
              <a:ext uri="{FF2B5EF4-FFF2-40B4-BE49-F238E27FC236}">
                <a16:creationId xmlns:a16="http://schemas.microsoft.com/office/drawing/2014/main" id="{C5D84CC1-2A07-68A5-D3EC-AA09DF4F8E2C}"/>
              </a:ext>
            </a:extLst>
          </p:cNvPr>
          <p:cNvSpPr>
            <a:spLocks noChangeArrowheads="1"/>
          </p:cNvSpPr>
          <p:nvPr/>
        </p:nvSpPr>
        <p:spPr bwMode="auto">
          <a:xfrm>
            <a:off x="2286000" y="3581400"/>
            <a:ext cx="2819400" cy="609600"/>
          </a:xfrm>
          <a:prstGeom prst="rect">
            <a:avLst/>
          </a:prstGeom>
          <a:solidFill>
            <a:srgbClr val="333333">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27656" name="Rectangle 14">
            <a:extLst>
              <a:ext uri="{FF2B5EF4-FFF2-40B4-BE49-F238E27FC236}">
                <a16:creationId xmlns:a16="http://schemas.microsoft.com/office/drawing/2014/main" id="{5154A9CD-DACF-1043-579F-1A1EF11FABFC}"/>
              </a:ext>
            </a:extLst>
          </p:cNvPr>
          <p:cNvSpPr>
            <a:spLocks noChangeArrowheads="1"/>
          </p:cNvSpPr>
          <p:nvPr/>
        </p:nvSpPr>
        <p:spPr bwMode="auto">
          <a:xfrm>
            <a:off x="2286000" y="3657600"/>
            <a:ext cx="2819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None/>
            </a:pPr>
            <a:r>
              <a:rPr lang="en-US" altLang="LID4096" sz="2400">
                <a:solidFill>
                  <a:schemeClr val="bg1"/>
                </a:solidFill>
                <a:latin typeface="Century Gothic" panose="020B0502020202020204" pitchFamily="34" charset="0"/>
              </a:rPr>
              <a:t>soccer schedules</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Tree>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E7B4CAF2-83E6-A42A-AD0A-3248C6BF20E4}"/>
              </a:ext>
            </a:extLst>
          </p:cNvPr>
          <p:cNvSpPr>
            <a:spLocks noGrp="1" noChangeArrowheads="1"/>
          </p:cNvSpPr>
          <p:nvPr>
            <p:ph type="title"/>
          </p:nvPr>
        </p:nvSpPr>
        <p:spPr/>
        <p:txBody>
          <a:bodyPr/>
          <a:lstStyle/>
          <a:p>
            <a:pPr eaLnBrk="1" hangingPunct="1"/>
            <a:r>
              <a:rPr lang="en-US" altLang="LID4096"/>
              <a:t>scenario</a:t>
            </a:r>
          </a:p>
        </p:txBody>
      </p:sp>
      <p:pic>
        <p:nvPicPr>
          <p:cNvPr id="28675" name="Picture 3" descr="j0431641">
            <a:extLst>
              <a:ext uri="{FF2B5EF4-FFF2-40B4-BE49-F238E27FC236}">
                <a16:creationId xmlns:a16="http://schemas.microsoft.com/office/drawing/2014/main" id="{F97135FF-C23E-A0EA-E5D6-4A644D5A7D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4532313"/>
            <a:ext cx="1792288" cy="179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6" name="Picture 4" descr="j0431640">
            <a:extLst>
              <a:ext uri="{FF2B5EF4-FFF2-40B4-BE49-F238E27FC236}">
                <a16:creationId xmlns:a16="http://schemas.microsoft.com/office/drawing/2014/main" id="{056C51F0-CF09-C515-8335-BE65672F1A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35238" y="4495800"/>
            <a:ext cx="1960562" cy="196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Picture 5" descr="j0431615">
            <a:extLst>
              <a:ext uri="{FF2B5EF4-FFF2-40B4-BE49-F238E27FC236}">
                <a16:creationId xmlns:a16="http://schemas.microsoft.com/office/drawing/2014/main" id="{315AEB01-C9AC-18D0-BB69-3337A9E071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0" y="5029200"/>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9" descr="text-phone-1">
            <a:extLst>
              <a:ext uri="{FF2B5EF4-FFF2-40B4-BE49-F238E27FC236}">
                <a16:creationId xmlns:a16="http://schemas.microsoft.com/office/drawing/2014/main" id="{08F70B1B-E582-657E-F786-1A3852CC616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8889" t="3334" r="6667" b="8333"/>
          <a:stretch>
            <a:fillRect/>
          </a:stretch>
        </p:blipFill>
        <p:spPr bwMode="auto">
          <a:xfrm>
            <a:off x="533400" y="457200"/>
            <a:ext cx="47244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9" name="Rectangle 7">
            <a:extLst>
              <a:ext uri="{FF2B5EF4-FFF2-40B4-BE49-F238E27FC236}">
                <a16:creationId xmlns:a16="http://schemas.microsoft.com/office/drawing/2014/main" id="{56A521D9-1265-5AF7-18E2-3241A005F628}"/>
              </a:ext>
            </a:extLst>
          </p:cNvPr>
          <p:cNvSpPr>
            <a:spLocks noChangeArrowheads="1"/>
          </p:cNvSpPr>
          <p:nvPr/>
        </p:nvSpPr>
        <p:spPr bwMode="auto">
          <a:xfrm>
            <a:off x="2286000" y="3581400"/>
            <a:ext cx="2819400" cy="609600"/>
          </a:xfrm>
          <a:prstGeom prst="rect">
            <a:avLst/>
          </a:prstGeom>
          <a:solidFill>
            <a:srgbClr val="333333">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28680" name="Rectangle 8">
            <a:extLst>
              <a:ext uri="{FF2B5EF4-FFF2-40B4-BE49-F238E27FC236}">
                <a16:creationId xmlns:a16="http://schemas.microsoft.com/office/drawing/2014/main" id="{6E7DB626-BF67-C8B4-3118-989215A79058}"/>
              </a:ext>
            </a:extLst>
          </p:cNvPr>
          <p:cNvSpPr>
            <a:spLocks noChangeArrowheads="1"/>
          </p:cNvSpPr>
          <p:nvPr/>
        </p:nvSpPr>
        <p:spPr bwMode="auto">
          <a:xfrm>
            <a:off x="2286000" y="3657600"/>
            <a:ext cx="2819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None/>
            </a:pPr>
            <a:r>
              <a:rPr lang="en-US" altLang="LID4096" sz="2400">
                <a:solidFill>
                  <a:schemeClr val="bg1"/>
                </a:solidFill>
                <a:latin typeface="Century Gothic" panose="020B0502020202020204" pitchFamily="34" charset="0"/>
              </a:rPr>
              <a:t>soccer schedules</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Tree>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11" descr="flowerpot-desk1">
            <a:extLst>
              <a:ext uri="{FF2B5EF4-FFF2-40B4-BE49-F238E27FC236}">
                <a16:creationId xmlns:a16="http://schemas.microsoft.com/office/drawing/2014/main" id="{0236D92F-1A7F-FD34-67C8-96DD016138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556" r="5556"/>
          <a:stretch>
            <a:fillRect/>
          </a:stretch>
        </p:blipFill>
        <p:spPr bwMode="auto">
          <a:xfrm>
            <a:off x="1143000" y="457200"/>
            <a:ext cx="4191000"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Rectangle 2">
            <a:extLst>
              <a:ext uri="{FF2B5EF4-FFF2-40B4-BE49-F238E27FC236}">
                <a16:creationId xmlns:a16="http://schemas.microsoft.com/office/drawing/2014/main" id="{F348174B-5649-7ED6-1507-7F5443FABBFD}"/>
              </a:ext>
            </a:extLst>
          </p:cNvPr>
          <p:cNvSpPr>
            <a:spLocks noGrp="1" noChangeArrowheads="1"/>
          </p:cNvSpPr>
          <p:nvPr>
            <p:ph type="title"/>
          </p:nvPr>
        </p:nvSpPr>
        <p:spPr/>
        <p:txBody>
          <a:bodyPr/>
          <a:lstStyle/>
          <a:p>
            <a:pPr eaLnBrk="1" hangingPunct="1"/>
            <a:r>
              <a:rPr lang="en-US" altLang="LID4096"/>
              <a:t>scenario</a:t>
            </a:r>
          </a:p>
        </p:txBody>
      </p:sp>
      <p:pic>
        <p:nvPicPr>
          <p:cNvPr id="29700" name="Picture 3" descr="j0431641">
            <a:extLst>
              <a:ext uri="{FF2B5EF4-FFF2-40B4-BE49-F238E27FC236}">
                <a16:creationId xmlns:a16="http://schemas.microsoft.com/office/drawing/2014/main" id="{0C09FED1-3118-4477-5A54-4DD2F52AC1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4532313"/>
            <a:ext cx="1792288" cy="179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4" descr="j0431640">
            <a:extLst>
              <a:ext uri="{FF2B5EF4-FFF2-40B4-BE49-F238E27FC236}">
                <a16:creationId xmlns:a16="http://schemas.microsoft.com/office/drawing/2014/main" id="{5A1E05C1-0151-A649-0BA8-A92702C6EB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35238" y="4495800"/>
            <a:ext cx="1960562" cy="196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5" descr="j0431615">
            <a:extLst>
              <a:ext uri="{FF2B5EF4-FFF2-40B4-BE49-F238E27FC236}">
                <a16:creationId xmlns:a16="http://schemas.microsoft.com/office/drawing/2014/main" id="{4BBE4847-436B-7E92-2DB1-435F1C8B57E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0000" y="5029200"/>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3" name="Picture 6" descr="text-phone-1">
            <a:extLst>
              <a:ext uri="{FF2B5EF4-FFF2-40B4-BE49-F238E27FC236}">
                <a16:creationId xmlns:a16="http://schemas.microsoft.com/office/drawing/2014/main" id="{D0B3652C-CA84-2F35-C69B-3C3512D37A3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8889" t="3334" r="6667" b="8333"/>
          <a:stretch>
            <a:fillRect/>
          </a:stretch>
        </p:blipFill>
        <p:spPr bwMode="auto">
          <a:xfrm>
            <a:off x="381000" y="3429000"/>
            <a:ext cx="1981200"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4" name="Rectangle 9">
            <a:extLst>
              <a:ext uri="{FF2B5EF4-FFF2-40B4-BE49-F238E27FC236}">
                <a16:creationId xmlns:a16="http://schemas.microsoft.com/office/drawing/2014/main" id="{D058A598-185C-99C4-9649-D166501147D5}"/>
              </a:ext>
            </a:extLst>
          </p:cNvPr>
          <p:cNvSpPr>
            <a:spLocks noChangeArrowheads="1"/>
          </p:cNvSpPr>
          <p:nvPr/>
        </p:nvSpPr>
        <p:spPr bwMode="auto">
          <a:xfrm>
            <a:off x="3505200" y="2895600"/>
            <a:ext cx="1676400" cy="609600"/>
          </a:xfrm>
          <a:prstGeom prst="rect">
            <a:avLst/>
          </a:prstGeom>
          <a:solidFill>
            <a:srgbClr val="333333">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29705" name="Rectangle 10">
            <a:extLst>
              <a:ext uri="{FF2B5EF4-FFF2-40B4-BE49-F238E27FC236}">
                <a16:creationId xmlns:a16="http://schemas.microsoft.com/office/drawing/2014/main" id="{C60BC28C-E743-A5EA-1DA3-BFADED0894CF}"/>
              </a:ext>
            </a:extLst>
          </p:cNvPr>
          <p:cNvSpPr>
            <a:spLocks noChangeArrowheads="1"/>
          </p:cNvSpPr>
          <p:nvPr/>
        </p:nvSpPr>
        <p:spPr bwMode="auto">
          <a:xfrm>
            <a:off x="3505200" y="2971800"/>
            <a:ext cx="1752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None/>
            </a:pPr>
            <a:r>
              <a:rPr lang="en-US" altLang="LID4096" sz="2400">
                <a:solidFill>
                  <a:schemeClr val="bg1"/>
                </a:solidFill>
                <a:latin typeface="Century Gothic" panose="020B0502020202020204" pitchFamily="34" charset="0"/>
              </a:rPr>
              <a:t>reminders</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
        <p:nvSpPr>
          <p:cNvPr id="29706" name="Rectangle 12">
            <a:extLst>
              <a:ext uri="{FF2B5EF4-FFF2-40B4-BE49-F238E27FC236}">
                <a16:creationId xmlns:a16="http://schemas.microsoft.com/office/drawing/2014/main" id="{FAB037A6-ABE1-6DCB-070C-7F594FDC7CDA}"/>
              </a:ext>
            </a:extLst>
          </p:cNvPr>
          <p:cNvSpPr>
            <a:spLocks noChangeArrowheads="1"/>
          </p:cNvSpPr>
          <p:nvPr/>
        </p:nvSpPr>
        <p:spPr bwMode="auto">
          <a:xfrm>
            <a:off x="76200" y="4876800"/>
            <a:ext cx="2819400" cy="609600"/>
          </a:xfrm>
          <a:prstGeom prst="rect">
            <a:avLst/>
          </a:prstGeom>
          <a:solidFill>
            <a:srgbClr val="333333">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29707" name="Rectangle 13">
            <a:extLst>
              <a:ext uri="{FF2B5EF4-FFF2-40B4-BE49-F238E27FC236}">
                <a16:creationId xmlns:a16="http://schemas.microsoft.com/office/drawing/2014/main" id="{430F3F8B-56D5-EA76-072C-94D28E4CAB45}"/>
              </a:ext>
            </a:extLst>
          </p:cNvPr>
          <p:cNvSpPr>
            <a:spLocks noChangeArrowheads="1"/>
          </p:cNvSpPr>
          <p:nvPr/>
        </p:nvSpPr>
        <p:spPr bwMode="auto">
          <a:xfrm>
            <a:off x="76200" y="4953000"/>
            <a:ext cx="2819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None/>
            </a:pPr>
            <a:r>
              <a:rPr lang="en-US" altLang="LID4096" sz="2400">
                <a:solidFill>
                  <a:schemeClr val="bg1"/>
                </a:solidFill>
                <a:latin typeface="Century Gothic" panose="020B0502020202020204" pitchFamily="34" charset="0"/>
              </a:rPr>
              <a:t>soccer schedules</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Tree>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12" descr="bloom-tv2">
            <a:extLst>
              <a:ext uri="{FF2B5EF4-FFF2-40B4-BE49-F238E27FC236}">
                <a16:creationId xmlns:a16="http://schemas.microsoft.com/office/drawing/2014/main" id="{0632A495-2123-0FBC-5758-B4F6680B38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0000" t="8333" r="6667"/>
          <a:stretch>
            <a:fillRect/>
          </a:stretch>
        </p:blipFill>
        <p:spPr bwMode="auto">
          <a:xfrm>
            <a:off x="3429000" y="203200"/>
            <a:ext cx="4419600" cy="368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3" name="Picture 2" descr="flowerpot-desk1">
            <a:extLst>
              <a:ext uri="{FF2B5EF4-FFF2-40B4-BE49-F238E27FC236}">
                <a16:creationId xmlns:a16="http://schemas.microsoft.com/office/drawing/2014/main" id="{E97E7D31-FDE3-0B77-37EA-D84862578A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556" r="5556"/>
          <a:stretch>
            <a:fillRect/>
          </a:stretch>
        </p:blipFill>
        <p:spPr bwMode="auto">
          <a:xfrm>
            <a:off x="685800" y="1447800"/>
            <a:ext cx="24384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4" name="Rectangle 3">
            <a:extLst>
              <a:ext uri="{FF2B5EF4-FFF2-40B4-BE49-F238E27FC236}">
                <a16:creationId xmlns:a16="http://schemas.microsoft.com/office/drawing/2014/main" id="{7A08CEB0-ADF8-F0DA-C04B-4D486670151B}"/>
              </a:ext>
            </a:extLst>
          </p:cNvPr>
          <p:cNvSpPr>
            <a:spLocks noGrp="1" noChangeArrowheads="1"/>
          </p:cNvSpPr>
          <p:nvPr>
            <p:ph type="title"/>
          </p:nvPr>
        </p:nvSpPr>
        <p:spPr/>
        <p:txBody>
          <a:bodyPr/>
          <a:lstStyle/>
          <a:p>
            <a:pPr eaLnBrk="1" hangingPunct="1"/>
            <a:r>
              <a:rPr lang="en-US" altLang="LID4096"/>
              <a:t>scenario</a:t>
            </a:r>
          </a:p>
        </p:txBody>
      </p:sp>
      <p:pic>
        <p:nvPicPr>
          <p:cNvPr id="30725" name="Picture 4" descr="j0431641">
            <a:extLst>
              <a:ext uri="{FF2B5EF4-FFF2-40B4-BE49-F238E27FC236}">
                <a16:creationId xmlns:a16="http://schemas.microsoft.com/office/drawing/2014/main" id="{C713557C-407E-6B5C-269E-F53197522D8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5400" y="4532313"/>
            <a:ext cx="1792288" cy="179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Picture 5" descr="j0431640">
            <a:extLst>
              <a:ext uri="{FF2B5EF4-FFF2-40B4-BE49-F238E27FC236}">
                <a16:creationId xmlns:a16="http://schemas.microsoft.com/office/drawing/2014/main" id="{3CE24220-214A-4A7F-49DC-0D76187D395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35238" y="4495800"/>
            <a:ext cx="1960562" cy="196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7" name="Picture 6" descr="j0431615">
            <a:extLst>
              <a:ext uri="{FF2B5EF4-FFF2-40B4-BE49-F238E27FC236}">
                <a16:creationId xmlns:a16="http://schemas.microsoft.com/office/drawing/2014/main" id="{3BE9D5EB-F16C-4066-EDF0-E57911BA083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0" y="5029200"/>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8" name="Picture 7" descr="text-phone-1">
            <a:extLst>
              <a:ext uri="{FF2B5EF4-FFF2-40B4-BE49-F238E27FC236}">
                <a16:creationId xmlns:a16="http://schemas.microsoft.com/office/drawing/2014/main" id="{00662182-173C-3337-7BB5-E9FFEAD2BA3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18889" t="3334" r="6667" b="8333"/>
          <a:stretch>
            <a:fillRect/>
          </a:stretch>
        </p:blipFill>
        <p:spPr bwMode="auto">
          <a:xfrm>
            <a:off x="381000" y="3429000"/>
            <a:ext cx="1981200"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9" name="Rectangle 8">
            <a:extLst>
              <a:ext uri="{FF2B5EF4-FFF2-40B4-BE49-F238E27FC236}">
                <a16:creationId xmlns:a16="http://schemas.microsoft.com/office/drawing/2014/main" id="{7E670623-8309-1480-73C1-38DCE67F36DA}"/>
              </a:ext>
            </a:extLst>
          </p:cNvPr>
          <p:cNvSpPr>
            <a:spLocks noChangeArrowheads="1"/>
          </p:cNvSpPr>
          <p:nvPr/>
        </p:nvSpPr>
        <p:spPr bwMode="auto">
          <a:xfrm>
            <a:off x="76200" y="4876800"/>
            <a:ext cx="2819400" cy="609600"/>
          </a:xfrm>
          <a:prstGeom prst="rect">
            <a:avLst/>
          </a:prstGeom>
          <a:solidFill>
            <a:srgbClr val="333333">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30730" name="Rectangle 9">
            <a:extLst>
              <a:ext uri="{FF2B5EF4-FFF2-40B4-BE49-F238E27FC236}">
                <a16:creationId xmlns:a16="http://schemas.microsoft.com/office/drawing/2014/main" id="{8F7C6DD6-4D9D-EB84-77ED-85E08B418ABD}"/>
              </a:ext>
            </a:extLst>
          </p:cNvPr>
          <p:cNvSpPr>
            <a:spLocks noChangeArrowheads="1"/>
          </p:cNvSpPr>
          <p:nvPr/>
        </p:nvSpPr>
        <p:spPr bwMode="auto">
          <a:xfrm>
            <a:off x="76200" y="4953000"/>
            <a:ext cx="2819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None/>
            </a:pPr>
            <a:r>
              <a:rPr lang="en-US" altLang="LID4096" sz="2400">
                <a:solidFill>
                  <a:schemeClr val="bg1"/>
                </a:solidFill>
                <a:latin typeface="Century Gothic" panose="020B0502020202020204" pitchFamily="34" charset="0"/>
              </a:rPr>
              <a:t>soccer schedules</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
        <p:nvSpPr>
          <p:cNvPr id="30731" name="Rectangle 10">
            <a:extLst>
              <a:ext uri="{FF2B5EF4-FFF2-40B4-BE49-F238E27FC236}">
                <a16:creationId xmlns:a16="http://schemas.microsoft.com/office/drawing/2014/main" id="{00153F76-208F-8A2C-9002-D038DDF214B0}"/>
              </a:ext>
            </a:extLst>
          </p:cNvPr>
          <p:cNvSpPr>
            <a:spLocks noChangeArrowheads="1"/>
          </p:cNvSpPr>
          <p:nvPr/>
        </p:nvSpPr>
        <p:spPr bwMode="auto">
          <a:xfrm>
            <a:off x="228600" y="2743200"/>
            <a:ext cx="1676400" cy="609600"/>
          </a:xfrm>
          <a:prstGeom prst="rect">
            <a:avLst/>
          </a:prstGeom>
          <a:solidFill>
            <a:srgbClr val="333333">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30732" name="Rectangle 11">
            <a:extLst>
              <a:ext uri="{FF2B5EF4-FFF2-40B4-BE49-F238E27FC236}">
                <a16:creationId xmlns:a16="http://schemas.microsoft.com/office/drawing/2014/main" id="{D50B57D4-5B68-5819-3AC4-0EA08448C5EA}"/>
              </a:ext>
            </a:extLst>
          </p:cNvPr>
          <p:cNvSpPr>
            <a:spLocks noChangeArrowheads="1"/>
          </p:cNvSpPr>
          <p:nvPr/>
        </p:nvSpPr>
        <p:spPr bwMode="auto">
          <a:xfrm>
            <a:off x="228600" y="2819400"/>
            <a:ext cx="1752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None/>
            </a:pPr>
            <a:r>
              <a:rPr lang="en-US" altLang="LID4096" sz="2400">
                <a:solidFill>
                  <a:schemeClr val="bg1"/>
                </a:solidFill>
                <a:latin typeface="Century Gothic" panose="020B0502020202020204" pitchFamily="34" charset="0"/>
              </a:rPr>
              <a:t>reminders</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
        <p:nvSpPr>
          <p:cNvPr id="30733" name="Rectangle 13">
            <a:extLst>
              <a:ext uri="{FF2B5EF4-FFF2-40B4-BE49-F238E27FC236}">
                <a16:creationId xmlns:a16="http://schemas.microsoft.com/office/drawing/2014/main" id="{9C34263A-642D-F404-5DCD-75D76BF99CDF}"/>
              </a:ext>
            </a:extLst>
          </p:cNvPr>
          <p:cNvSpPr>
            <a:spLocks noChangeArrowheads="1"/>
          </p:cNvSpPr>
          <p:nvPr/>
        </p:nvSpPr>
        <p:spPr bwMode="auto">
          <a:xfrm>
            <a:off x="6019800" y="3124200"/>
            <a:ext cx="1676400" cy="609600"/>
          </a:xfrm>
          <a:prstGeom prst="rect">
            <a:avLst/>
          </a:prstGeom>
          <a:solidFill>
            <a:srgbClr val="333333">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30734" name="Rectangle 14">
            <a:extLst>
              <a:ext uri="{FF2B5EF4-FFF2-40B4-BE49-F238E27FC236}">
                <a16:creationId xmlns:a16="http://schemas.microsoft.com/office/drawing/2014/main" id="{BEF4CF0C-313F-4CF8-1380-286500AC3671}"/>
              </a:ext>
            </a:extLst>
          </p:cNvPr>
          <p:cNvSpPr>
            <a:spLocks noChangeArrowheads="1"/>
          </p:cNvSpPr>
          <p:nvPr/>
        </p:nvSpPr>
        <p:spPr bwMode="auto">
          <a:xfrm>
            <a:off x="6019800" y="3200400"/>
            <a:ext cx="1752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None/>
            </a:pPr>
            <a:r>
              <a:rPr lang="en-US" altLang="LID4096" sz="2400">
                <a:solidFill>
                  <a:schemeClr val="bg1"/>
                </a:solidFill>
                <a:latin typeface="Century Gothic" panose="020B0502020202020204" pitchFamily="34" charset="0"/>
              </a:rPr>
              <a:t>grandma</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Tree>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15" descr="bud-counter1">
            <a:extLst>
              <a:ext uri="{FF2B5EF4-FFF2-40B4-BE49-F238E27FC236}">
                <a16:creationId xmlns:a16="http://schemas.microsoft.com/office/drawing/2014/main" id="{5D6EE2AF-D952-77DE-C3F0-C17E24CCDF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556" t="6589" r="25764" b="14999"/>
          <a:stretch>
            <a:fillRect/>
          </a:stretch>
        </p:blipFill>
        <p:spPr bwMode="auto">
          <a:xfrm>
            <a:off x="5105400" y="1925638"/>
            <a:ext cx="3733800" cy="284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7" name="Picture 2" descr="bloom-tv2">
            <a:extLst>
              <a:ext uri="{FF2B5EF4-FFF2-40B4-BE49-F238E27FC236}">
                <a16:creationId xmlns:a16="http://schemas.microsoft.com/office/drawing/2014/main" id="{E3ED7A6F-8705-EF26-42D1-3EA6C0E215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0000" t="8333" r="6667"/>
          <a:stretch>
            <a:fillRect/>
          </a:stretch>
        </p:blipFill>
        <p:spPr bwMode="auto">
          <a:xfrm>
            <a:off x="3276600" y="609600"/>
            <a:ext cx="2362200"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Picture 3" descr="flowerpot-desk1">
            <a:extLst>
              <a:ext uri="{FF2B5EF4-FFF2-40B4-BE49-F238E27FC236}">
                <a16:creationId xmlns:a16="http://schemas.microsoft.com/office/drawing/2014/main" id="{FF0EB233-AA25-0201-C3F2-31C5E1A249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5556" r="5556"/>
          <a:stretch>
            <a:fillRect/>
          </a:stretch>
        </p:blipFill>
        <p:spPr bwMode="auto">
          <a:xfrm>
            <a:off x="685800" y="1447800"/>
            <a:ext cx="24384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Rectangle 4">
            <a:extLst>
              <a:ext uri="{FF2B5EF4-FFF2-40B4-BE49-F238E27FC236}">
                <a16:creationId xmlns:a16="http://schemas.microsoft.com/office/drawing/2014/main" id="{F81D77AC-076A-8DBD-F28E-71FD7F8DAEAB}"/>
              </a:ext>
            </a:extLst>
          </p:cNvPr>
          <p:cNvSpPr>
            <a:spLocks noGrp="1" noChangeArrowheads="1"/>
          </p:cNvSpPr>
          <p:nvPr>
            <p:ph type="title"/>
          </p:nvPr>
        </p:nvSpPr>
        <p:spPr/>
        <p:txBody>
          <a:bodyPr/>
          <a:lstStyle/>
          <a:p>
            <a:pPr eaLnBrk="1" hangingPunct="1"/>
            <a:r>
              <a:rPr lang="en-US" altLang="LID4096"/>
              <a:t>scenario</a:t>
            </a:r>
          </a:p>
        </p:txBody>
      </p:sp>
      <p:pic>
        <p:nvPicPr>
          <p:cNvPr id="31750" name="Picture 5" descr="j0431641">
            <a:extLst>
              <a:ext uri="{FF2B5EF4-FFF2-40B4-BE49-F238E27FC236}">
                <a16:creationId xmlns:a16="http://schemas.microsoft.com/office/drawing/2014/main" id="{30F0FD0E-084A-9633-01E6-3C10EFC0282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5400" y="4532313"/>
            <a:ext cx="1792288" cy="179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1" name="Picture 6" descr="j0431640">
            <a:extLst>
              <a:ext uri="{FF2B5EF4-FFF2-40B4-BE49-F238E27FC236}">
                <a16:creationId xmlns:a16="http://schemas.microsoft.com/office/drawing/2014/main" id="{E0C1231B-B0E4-EA52-9366-4711CBBB58B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35238" y="4495800"/>
            <a:ext cx="1960562" cy="196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2" name="Picture 7" descr="j0431615">
            <a:extLst>
              <a:ext uri="{FF2B5EF4-FFF2-40B4-BE49-F238E27FC236}">
                <a16:creationId xmlns:a16="http://schemas.microsoft.com/office/drawing/2014/main" id="{4FD4DBE8-A5B8-CBAD-A06C-CADB74670B0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0000" y="5029200"/>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3" name="Picture 8" descr="text-phone-1">
            <a:extLst>
              <a:ext uri="{FF2B5EF4-FFF2-40B4-BE49-F238E27FC236}">
                <a16:creationId xmlns:a16="http://schemas.microsoft.com/office/drawing/2014/main" id="{7F21D77D-D3CE-B8DC-422F-DB00EBEDA0F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18889" t="3334" r="6667" b="8333"/>
          <a:stretch>
            <a:fillRect/>
          </a:stretch>
        </p:blipFill>
        <p:spPr bwMode="auto">
          <a:xfrm>
            <a:off x="381000" y="3429000"/>
            <a:ext cx="1981200"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4" name="Rectangle 9">
            <a:extLst>
              <a:ext uri="{FF2B5EF4-FFF2-40B4-BE49-F238E27FC236}">
                <a16:creationId xmlns:a16="http://schemas.microsoft.com/office/drawing/2014/main" id="{B529D9C6-7F72-9BB4-DD73-2C61BBE47A71}"/>
              </a:ext>
            </a:extLst>
          </p:cNvPr>
          <p:cNvSpPr>
            <a:spLocks noChangeArrowheads="1"/>
          </p:cNvSpPr>
          <p:nvPr/>
        </p:nvSpPr>
        <p:spPr bwMode="auto">
          <a:xfrm>
            <a:off x="76200" y="4876800"/>
            <a:ext cx="2819400" cy="609600"/>
          </a:xfrm>
          <a:prstGeom prst="rect">
            <a:avLst/>
          </a:prstGeom>
          <a:solidFill>
            <a:srgbClr val="333333">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31755" name="Rectangle 10">
            <a:extLst>
              <a:ext uri="{FF2B5EF4-FFF2-40B4-BE49-F238E27FC236}">
                <a16:creationId xmlns:a16="http://schemas.microsoft.com/office/drawing/2014/main" id="{AF906F59-F5C5-854D-2D97-39B93F0F7051}"/>
              </a:ext>
            </a:extLst>
          </p:cNvPr>
          <p:cNvSpPr>
            <a:spLocks noChangeArrowheads="1"/>
          </p:cNvSpPr>
          <p:nvPr/>
        </p:nvSpPr>
        <p:spPr bwMode="auto">
          <a:xfrm>
            <a:off x="76200" y="4953000"/>
            <a:ext cx="2819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None/>
            </a:pPr>
            <a:r>
              <a:rPr lang="en-US" altLang="LID4096" sz="2400">
                <a:solidFill>
                  <a:schemeClr val="bg1"/>
                </a:solidFill>
                <a:latin typeface="Century Gothic" panose="020B0502020202020204" pitchFamily="34" charset="0"/>
              </a:rPr>
              <a:t>soccer schedules</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
        <p:nvSpPr>
          <p:cNvPr id="31756" name="Rectangle 11">
            <a:extLst>
              <a:ext uri="{FF2B5EF4-FFF2-40B4-BE49-F238E27FC236}">
                <a16:creationId xmlns:a16="http://schemas.microsoft.com/office/drawing/2014/main" id="{F9FFB950-B59A-85E9-DCF4-27B0811737D6}"/>
              </a:ext>
            </a:extLst>
          </p:cNvPr>
          <p:cNvSpPr>
            <a:spLocks noChangeArrowheads="1"/>
          </p:cNvSpPr>
          <p:nvPr/>
        </p:nvSpPr>
        <p:spPr bwMode="auto">
          <a:xfrm>
            <a:off x="228600" y="2743200"/>
            <a:ext cx="1676400" cy="609600"/>
          </a:xfrm>
          <a:prstGeom prst="rect">
            <a:avLst/>
          </a:prstGeom>
          <a:solidFill>
            <a:srgbClr val="333333">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31757" name="Rectangle 12">
            <a:extLst>
              <a:ext uri="{FF2B5EF4-FFF2-40B4-BE49-F238E27FC236}">
                <a16:creationId xmlns:a16="http://schemas.microsoft.com/office/drawing/2014/main" id="{E29621F6-C1EA-0995-9988-98260A51964B}"/>
              </a:ext>
            </a:extLst>
          </p:cNvPr>
          <p:cNvSpPr>
            <a:spLocks noChangeArrowheads="1"/>
          </p:cNvSpPr>
          <p:nvPr/>
        </p:nvSpPr>
        <p:spPr bwMode="auto">
          <a:xfrm>
            <a:off x="228600" y="2819400"/>
            <a:ext cx="1752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None/>
            </a:pPr>
            <a:r>
              <a:rPr lang="en-US" altLang="LID4096" sz="2400">
                <a:solidFill>
                  <a:schemeClr val="bg1"/>
                </a:solidFill>
                <a:latin typeface="Century Gothic" panose="020B0502020202020204" pitchFamily="34" charset="0"/>
              </a:rPr>
              <a:t>reminders</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
        <p:nvSpPr>
          <p:cNvPr id="31758" name="Rectangle 13">
            <a:extLst>
              <a:ext uri="{FF2B5EF4-FFF2-40B4-BE49-F238E27FC236}">
                <a16:creationId xmlns:a16="http://schemas.microsoft.com/office/drawing/2014/main" id="{8079890D-16E2-583B-4460-9319496C6AC0}"/>
              </a:ext>
            </a:extLst>
          </p:cNvPr>
          <p:cNvSpPr>
            <a:spLocks noChangeArrowheads="1"/>
          </p:cNvSpPr>
          <p:nvPr/>
        </p:nvSpPr>
        <p:spPr bwMode="auto">
          <a:xfrm>
            <a:off x="3200400" y="2286000"/>
            <a:ext cx="1676400" cy="609600"/>
          </a:xfrm>
          <a:prstGeom prst="rect">
            <a:avLst/>
          </a:prstGeom>
          <a:solidFill>
            <a:srgbClr val="333333">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31759" name="Rectangle 14">
            <a:extLst>
              <a:ext uri="{FF2B5EF4-FFF2-40B4-BE49-F238E27FC236}">
                <a16:creationId xmlns:a16="http://schemas.microsoft.com/office/drawing/2014/main" id="{52FFCF9A-076F-99A4-F17B-064023111901}"/>
              </a:ext>
            </a:extLst>
          </p:cNvPr>
          <p:cNvSpPr>
            <a:spLocks noChangeArrowheads="1"/>
          </p:cNvSpPr>
          <p:nvPr/>
        </p:nvSpPr>
        <p:spPr bwMode="auto">
          <a:xfrm>
            <a:off x="3200400" y="2362200"/>
            <a:ext cx="1752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None/>
            </a:pPr>
            <a:r>
              <a:rPr lang="en-US" altLang="LID4096" sz="2400">
                <a:solidFill>
                  <a:schemeClr val="bg1"/>
                </a:solidFill>
                <a:latin typeface="Century Gothic" panose="020B0502020202020204" pitchFamily="34" charset="0"/>
              </a:rPr>
              <a:t>grandma</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
        <p:nvSpPr>
          <p:cNvPr id="31760" name="Rectangle 16">
            <a:extLst>
              <a:ext uri="{FF2B5EF4-FFF2-40B4-BE49-F238E27FC236}">
                <a16:creationId xmlns:a16="http://schemas.microsoft.com/office/drawing/2014/main" id="{63E00C93-C135-7657-4479-C605DCC4C278}"/>
              </a:ext>
            </a:extLst>
          </p:cNvPr>
          <p:cNvSpPr>
            <a:spLocks noChangeArrowheads="1"/>
          </p:cNvSpPr>
          <p:nvPr/>
        </p:nvSpPr>
        <p:spPr bwMode="auto">
          <a:xfrm>
            <a:off x="4419600" y="3886200"/>
            <a:ext cx="3276600" cy="609600"/>
          </a:xfrm>
          <a:prstGeom prst="rect">
            <a:avLst/>
          </a:prstGeom>
          <a:solidFill>
            <a:srgbClr val="333333">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31761" name="Rectangle 17">
            <a:extLst>
              <a:ext uri="{FF2B5EF4-FFF2-40B4-BE49-F238E27FC236}">
                <a16:creationId xmlns:a16="http://schemas.microsoft.com/office/drawing/2014/main" id="{1495B893-8C76-DF27-7130-ACAEDE85B81C}"/>
              </a:ext>
            </a:extLst>
          </p:cNvPr>
          <p:cNvSpPr>
            <a:spLocks noChangeArrowheads="1"/>
          </p:cNvSpPr>
          <p:nvPr/>
        </p:nvSpPr>
        <p:spPr bwMode="auto">
          <a:xfrm>
            <a:off x="4495800" y="3962400"/>
            <a:ext cx="3505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None/>
            </a:pPr>
            <a:r>
              <a:rPr lang="en-US" altLang="LID4096" sz="2400">
                <a:solidFill>
                  <a:schemeClr val="bg1"/>
                </a:solidFill>
                <a:latin typeface="Century Gothic" panose="020B0502020202020204" pitchFamily="34" charset="0"/>
              </a:rPr>
              <a:t>messages from dad</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Tree>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18" descr="bud-counter1">
            <a:extLst>
              <a:ext uri="{FF2B5EF4-FFF2-40B4-BE49-F238E27FC236}">
                <a16:creationId xmlns:a16="http://schemas.microsoft.com/office/drawing/2014/main" id="{387349B4-6418-1976-52D2-998EF75CEF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556" t="6589" r="25764" b="14999"/>
          <a:stretch>
            <a:fillRect/>
          </a:stretch>
        </p:blipFill>
        <p:spPr bwMode="auto">
          <a:xfrm>
            <a:off x="5105400" y="1925638"/>
            <a:ext cx="3733800" cy="284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1" name="Picture 3" descr="bloom-tv2">
            <a:extLst>
              <a:ext uri="{FF2B5EF4-FFF2-40B4-BE49-F238E27FC236}">
                <a16:creationId xmlns:a16="http://schemas.microsoft.com/office/drawing/2014/main" id="{D557C405-E78D-3C75-43B7-1D30A0F516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0000" t="8333" r="6667"/>
          <a:stretch>
            <a:fillRect/>
          </a:stretch>
        </p:blipFill>
        <p:spPr bwMode="auto">
          <a:xfrm>
            <a:off x="3276600" y="609600"/>
            <a:ext cx="2362200" cy="196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2" name="Picture 4" descr="flowerpot-desk1">
            <a:extLst>
              <a:ext uri="{FF2B5EF4-FFF2-40B4-BE49-F238E27FC236}">
                <a16:creationId xmlns:a16="http://schemas.microsoft.com/office/drawing/2014/main" id="{6B24300B-3A3C-CE61-AAAA-6888564298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5556" r="5556"/>
          <a:stretch>
            <a:fillRect/>
          </a:stretch>
        </p:blipFill>
        <p:spPr bwMode="auto">
          <a:xfrm>
            <a:off x="685800" y="1447800"/>
            <a:ext cx="24384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3" name="Rectangle 5">
            <a:extLst>
              <a:ext uri="{FF2B5EF4-FFF2-40B4-BE49-F238E27FC236}">
                <a16:creationId xmlns:a16="http://schemas.microsoft.com/office/drawing/2014/main" id="{FD6EBF6D-D7DE-DFA6-70AF-7014FA04D987}"/>
              </a:ext>
            </a:extLst>
          </p:cNvPr>
          <p:cNvSpPr>
            <a:spLocks noGrp="1" noChangeArrowheads="1"/>
          </p:cNvSpPr>
          <p:nvPr>
            <p:ph type="title"/>
          </p:nvPr>
        </p:nvSpPr>
        <p:spPr/>
        <p:txBody>
          <a:bodyPr/>
          <a:lstStyle/>
          <a:p>
            <a:pPr eaLnBrk="1" hangingPunct="1"/>
            <a:r>
              <a:rPr lang="en-US" altLang="LID4096"/>
              <a:t>scenario</a:t>
            </a:r>
          </a:p>
        </p:txBody>
      </p:sp>
      <p:pic>
        <p:nvPicPr>
          <p:cNvPr id="32774" name="Picture 6" descr="j0431641">
            <a:extLst>
              <a:ext uri="{FF2B5EF4-FFF2-40B4-BE49-F238E27FC236}">
                <a16:creationId xmlns:a16="http://schemas.microsoft.com/office/drawing/2014/main" id="{B1FE8DB2-E8CD-6BBE-E08D-DA2BEF6BE62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5400" y="4532313"/>
            <a:ext cx="1792288" cy="179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5" name="Picture 7" descr="j0431640">
            <a:extLst>
              <a:ext uri="{FF2B5EF4-FFF2-40B4-BE49-F238E27FC236}">
                <a16:creationId xmlns:a16="http://schemas.microsoft.com/office/drawing/2014/main" id="{634D41CF-9519-BF1D-CDC8-48293052633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35238" y="4495800"/>
            <a:ext cx="1960562" cy="196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6" name="Picture 8" descr="j0431615">
            <a:extLst>
              <a:ext uri="{FF2B5EF4-FFF2-40B4-BE49-F238E27FC236}">
                <a16:creationId xmlns:a16="http://schemas.microsoft.com/office/drawing/2014/main" id="{F8D66F7F-FAF9-7E0C-16CC-2B1B15AFF93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0000" y="5029200"/>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7" name="Picture 9" descr="text-phone-1">
            <a:extLst>
              <a:ext uri="{FF2B5EF4-FFF2-40B4-BE49-F238E27FC236}">
                <a16:creationId xmlns:a16="http://schemas.microsoft.com/office/drawing/2014/main" id="{D773F39D-A01A-F052-140B-6F9BECA68F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l="18889" t="3334" r="6667" b="8333"/>
          <a:stretch>
            <a:fillRect/>
          </a:stretch>
        </p:blipFill>
        <p:spPr bwMode="auto">
          <a:xfrm>
            <a:off x="381000" y="3429000"/>
            <a:ext cx="1981200"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8" name="Rectangle 16">
            <a:extLst>
              <a:ext uri="{FF2B5EF4-FFF2-40B4-BE49-F238E27FC236}">
                <a16:creationId xmlns:a16="http://schemas.microsoft.com/office/drawing/2014/main" id="{0B1D458E-E85D-735B-A8FB-CAFA209A6E17}"/>
              </a:ext>
            </a:extLst>
          </p:cNvPr>
          <p:cNvSpPr>
            <a:spLocks noChangeArrowheads="1"/>
          </p:cNvSpPr>
          <p:nvPr/>
        </p:nvSpPr>
        <p:spPr bwMode="auto">
          <a:xfrm>
            <a:off x="0" y="2819400"/>
            <a:ext cx="9144000" cy="1371600"/>
          </a:xfrm>
          <a:prstGeom prst="rect">
            <a:avLst/>
          </a:prstGeom>
          <a:solidFill>
            <a:srgbClr val="333333">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32779" name="Rectangle 17">
            <a:extLst>
              <a:ext uri="{FF2B5EF4-FFF2-40B4-BE49-F238E27FC236}">
                <a16:creationId xmlns:a16="http://schemas.microsoft.com/office/drawing/2014/main" id="{29A0ECDD-4CC4-BFE4-9D60-B35BBC4385D2}"/>
              </a:ext>
            </a:extLst>
          </p:cNvPr>
          <p:cNvSpPr>
            <a:spLocks noChangeArrowheads="1"/>
          </p:cNvSpPr>
          <p:nvPr/>
        </p:nvSpPr>
        <p:spPr bwMode="auto">
          <a:xfrm>
            <a:off x="304800" y="2971800"/>
            <a:ext cx="8382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None/>
            </a:pPr>
            <a:r>
              <a:rPr lang="en-US" altLang="LID4096" sz="2400">
                <a:solidFill>
                  <a:schemeClr val="bg1"/>
                </a:solidFill>
                <a:latin typeface="Century Gothic" panose="020B0502020202020204" pitchFamily="34" charset="0"/>
              </a:rPr>
              <a:t>    the devices become more valuable when they are </a:t>
            </a:r>
            <a:r>
              <a:rPr lang="en-US" altLang="LID4096" sz="2400" b="1">
                <a:solidFill>
                  <a:srgbClr val="0099CC"/>
                </a:solidFill>
                <a:latin typeface="Century Gothic" panose="020B0502020202020204" pitchFamily="34" charset="0"/>
              </a:rPr>
              <a:t>location-dependent</a:t>
            </a:r>
            <a:r>
              <a:rPr lang="en-US" altLang="LID4096" sz="2400">
                <a:solidFill>
                  <a:schemeClr val="bg1"/>
                </a:solidFill>
                <a:latin typeface="Century Gothic" panose="020B0502020202020204" pitchFamily="34" charset="0"/>
              </a:rPr>
              <a:t> and fit into the household’s natural routines and pathways.</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Tree>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438535E0-1C22-FE39-6FBB-F04D9014D84D}"/>
              </a:ext>
            </a:extLst>
          </p:cNvPr>
          <p:cNvSpPr>
            <a:spLocks noGrp="1" noChangeArrowheads="1"/>
          </p:cNvSpPr>
          <p:nvPr>
            <p:ph type="title"/>
          </p:nvPr>
        </p:nvSpPr>
        <p:spPr/>
        <p:txBody>
          <a:bodyPr/>
          <a:lstStyle/>
          <a:p>
            <a:pPr eaLnBrk="1" hangingPunct="1"/>
            <a:r>
              <a:rPr lang="en-US" altLang="LID4096"/>
              <a:t>scenario</a:t>
            </a:r>
          </a:p>
        </p:txBody>
      </p:sp>
      <p:sp>
        <p:nvSpPr>
          <p:cNvPr id="33796" name="Rectangle 3">
            <a:extLst>
              <a:ext uri="{FF2B5EF4-FFF2-40B4-BE49-F238E27FC236}">
                <a16:creationId xmlns:a16="http://schemas.microsoft.com/office/drawing/2014/main" id="{971BAAA9-4894-9159-709C-7F420E4EF80E}"/>
              </a:ext>
            </a:extLst>
          </p:cNvPr>
          <p:cNvSpPr>
            <a:spLocks noChangeArrowheads="1"/>
          </p:cNvSpPr>
          <p:nvPr/>
        </p:nvSpPr>
        <p:spPr bwMode="auto">
          <a:xfrm>
            <a:off x="0" y="0"/>
            <a:ext cx="4572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LID4096" i="1">
                <a:solidFill>
                  <a:schemeClr val="bg1"/>
                </a:solidFill>
              </a:rPr>
              <a:t>Note: video clip shown here. See the full video, published at Pervasive 2005.</a:t>
            </a:r>
          </a:p>
        </p:txBody>
      </p:sp>
      <p:pic>
        <p:nvPicPr>
          <p:cNvPr id="3" name="2007-LocationDependentVideo.Pervasive-Scenario">
            <a:hlinkClick r:id="" action="ppaction://media"/>
            <a:extLst>
              <a:ext uri="{FF2B5EF4-FFF2-40B4-BE49-F238E27FC236}">
                <a16:creationId xmlns:a16="http://schemas.microsoft.com/office/drawing/2014/main" id="{6EFBD12F-5BEC-1FBE-4055-6A3A90BA8AC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295400" y="990600"/>
            <a:ext cx="5922962" cy="5029200"/>
          </a:xfrm>
        </p:spPr>
      </p:pic>
    </p:spTree>
    <p:extLst>
      <p:ext uri="{BB962C8B-B14F-4D97-AF65-F5344CB8AC3E}">
        <p14:creationId xmlns:p14="http://schemas.microsoft.com/office/powerpoint/2010/main" val="8365024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861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834C2A66-8F97-014A-8AE2-EC79B9DF84E4}"/>
              </a:ext>
            </a:extLst>
          </p:cNvPr>
          <p:cNvSpPr>
            <a:spLocks noGrp="1" noChangeArrowheads="1"/>
          </p:cNvSpPr>
          <p:nvPr>
            <p:ph type="title"/>
          </p:nvPr>
        </p:nvSpPr>
        <p:spPr/>
        <p:txBody>
          <a:bodyPr/>
          <a:lstStyle/>
          <a:p>
            <a:pPr eaLnBrk="1" hangingPunct="1"/>
            <a:r>
              <a:rPr lang="en-US" altLang="LID4096"/>
              <a:t>LDIAs</a:t>
            </a:r>
          </a:p>
        </p:txBody>
      </p:sp>
      <p:sp>
        <p:nvSpPr>
          <p:cNvPr id="34819" name="Rectangle 14">
            <a:extLst>
              <a:ext uri="{FF2B5EF4-FFF2-40B4-BE49-F238E27FC236}">
                <a16:creationId xmlns:a16="http://schemas.microsoft.com/office/drawing/2014/main" id="{58F9425F-8B35-B286-B050-6093E7F3A330}"/>
              </a:ext>
            </a:extLst>
          </p:cNvPr>
          <p:cNvSpPr>
            <a:spLocks noChangeArrowheads="1"/>
          </p:cNvSpPr>
          <p:nvPr/>
        </p:nvSpPr>
        <p:spPr bwMode="auto">
          <a:xfrm>
            <a:off x="0" y="1219200"/>
            <a:ext cx="9144000" cy="1981200"/>
          </a:xfrm>
          <a:prstGeom prst="rect">
            <a:avLst/>
          </a:prstGeom>
          <a:solidFill>
            <a:srgbClr val="333333">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34820" name="Rectangle 15">
            <a:extLst>
              <a:ext uri="{FF2B5EF4-FFF2-40B4-BE49-F238E27FC236}">
                <a16:creationId xmlns:a16="http://schemas.microsoft.com/office/drawing/2014/main" id="{0A6A2F7D-74F2-B10C-7776-8A88F512AA51}"/>
              </a:ext>
            </a:extLst>
          </p:cNvPr>
          <p:cNvSpPr>
            <a:spLocks noChangeArrowheads="1"/>
          </p:cNvSpPr>
          <p:nvPr/>
        </p:nvSpPr>
        <p:spPr bwMode="auto">
          <a:xfrm>
            <a:off x="228600" y="1295400"/>
            <a:ext cx="89154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Char char="―"/>
            </a:pPr>
            <a:r>
              <a:rPr lang="en-US" altLang="LID4096" sz="2800">
                <a:solidFill>
                  <a:schemeClr val="bg1"/>
                </a:solidFill>
                <a:latin typeface="Century Gothic" panose="020B0502020202020204" pitchFamily="34" charset="0"/>
              </a:rPr>
              <a:t>exploit understanding of locations and routines</a:t>
            </a:r>
          </a:p>
          <a:p>
            <a:pPr eaLnBrk="1" hangingPunct="1">
              <a:lnSpc>
                <a:spcPct val="90000"/>
              </a:lnSpc>
              <a:spcBef>
                <a:spcPct val="20000"/>
              </a:spcBef>
              <a:buFont typeface="Century Gothic" panose="020B0502020202020204" pitchFamily="34" charset="0"/>
              <a:buChar char="―"/>
            </a:pPr>
            <a:r>
              <a:rPr lang="en-US" altLang="LID4096" sz="2800">
                <a:solidFill>
                  <a:schemeClr val="bg1"/>
                </a:solidFill>
                <a:latin typeface="Century Gothic" panose="020B0502020202020204" pitchFamily="34" charset="0"/>
              </a:rPr>
              <a:t>bring digital information out of the “box”</a:t>
            </a:r>
          </a:p>
          <a:p>
            <a:pPr eaLnBrk="1" hangingPunct="1">
              <a:lnSpc>
                <a:spcPct val="90000"/>
              </a:lnSpc>
              <a:spcBef>
                <a:spcPct val="20000"/>
              </a:spcBef>
              <a:buFont typeface="Century Gothic" panose="020B0502020202020204" pitchFamily="34" charset="0"/>
              <a:buChar char="―"/>
            </a:pPr>
            <a:r>
              <a:rPr lang="en-US" altLang="LID4096" sz="2800">
                <a:solidFill>
                  <a:schemeClr val="bg1"/>
                </a:solidFill>
                <a:latin typeface="Century Gothic" panose="020B0502020202020204" pitchFamily="34" charset="0"/>
              </a:rPr>
              <a:t>are easy to place, easy to move, easy to display</a:t>
            </a:r>
          </a:p>
          <a:p>
            <a:pPr eaLnBrk="1" hangingPunct="1">
              <a:lnSpc>
                <a:spcPct val="90000"/>
              </a:lnSpc>
              <a:spcBef>
                <a:spcPct val="20000"/>
              </a:spcBef>
              <a:buFont typeface="Century Gothic" panose="020B0502020202020204" pitchFamily="34" charset="0"/>
              <a:buChar char="―"/>
            </a:pPr>
            <a:r>
              <a:rPr lang="en-US" altLang="LID4096" sz="2800">
                <a:solidFill>
                  <a:schemeClr val="bg1"/>
                </a:solidFill>
                <a:latin typeface="Century Gothic" panose="020B0502020202020204" pitchFamily="34" charset="0"/>
              </a:rPr>
              <a:t>provide awareness and on demand information</a:t>
            </a:r>
          </a:p>
        </p:txBody>
      </p:sp>
      <p:pic>
        <p:nvPicPr>
          <p:cNvPr id="34821" name="Picture 17" descr="flowerpot-livingroom2">
            <a:extLst>
              <a:ext uri="{FF2B5EF4-FFF2-40B4-BE49-F238E27FC236}">
                <a16:creationId xmlns:a16="http://schemas.microsoft.com/office/drawing/2014/main" id="{E186B11E-5DF5-5A5A-EB8E-EE878D8DD5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556" t="5229" r="5556" b="3268"/>
          <a:stretch>
            <a:fillRect/>
          </a:stretch>
        </p:blipFill>
        <p:spPr bwMode="auto">
          <a:xfrm>
            <a:off x="228600" y="3505200"/>
            <a:ext cx="42672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20" descr="bloom-desk1">
            <a:extLst>
              <a:ext uri="{FF2B5EF4-FFF2-40B4-BE49-F238E27FC236}">
                <a16:creationId xmlns:a16="http://schemas.microsoft.com/office/drawing/2014/main" id="{8AA6E1F4-298C-F933-909F-C73B3A4DC8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556" t="4704" r="6667" b="3577"/>
          <a:stretch>
            <a:fillRect/>
          </a:stretch>
        </p:blipFill>
        <p:spPr bwMode="auto">
          <a:xfrm>
            <a:off x="4724400" y="3505200"/>
            <a:ext cx="42672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8">
            <a:extLst>
              <a:ext uri="{FF2B5EF4-FFF2-40B4-BE49-F238E27FC236}">
                <a16:creationId xmlns:a16="http://schemas.microsoft.com/office/drawing/2014/main" id="{E7C05364-8493-BCB3-88BF-54EA70A1C1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347" t="6522" r="3479" b="6522"/>
          <a:stretch>
            <a:fillRect/>
          </a:stretch>
        </p:blipFill>
        <p:spPr bwMode="auto">
          <a:xfrm>
            <a:off x="914400" y="1165225"/>
            <a:ext cx="7239000" cy="546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Rectangle 4">
            <a:extLst>
              <a:ext uri="{FF2B5EF4-FFF2-40B4-BE49-F238E27FC236}">
                <a16:creationId xmlns:a16="http://schemas.microsoft.com/office/drawing/2014/main" id="{DC740EB9-63BB-C7AB-2034-A72915416BF9}"/>
              </a:ext>
            </a:extLst>
          </p:cNvPr>
          <p:cNvSpPr>
            <a:spLocks noChangeArrowheads="1"/>
          </p:cNvSpPr>
          <p:nvPr/>
        </p:nvSpPr>
        <p:spPr bwMode="auto">
          <a:xfrm>
            <a:off x="0" y="1676400"/>
            <a:ext cx="9144000" cy="2057400"/>
          </a:xfrm>
          <a:prstGeom prst="rect">
            <a:avLst/>
          </a:prstGeom>
          <a:solidFill>
            <a:srgbClr val="333333">
              <a:alpha val="7686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35844" name="Rectangle 6">
            <a:extLst>
              <a:ext uri="{FF2B5EF4-FFF2-40B4-BE49-F238E27FC236}">
                <a16:creationId xmlns:a16="http://schemas.microsoft.com/office/drawing/2014/main" id="{5C99F692-47D8-1E81-A7FD-5C11B2895DAA}"/>
              </a:ext>
            </a:extLst>
          </p:cNvPr>
          <p:cNvSpPr>
            <a:spLocks noChangeArrowheads="1"/>
          </p:cNvSpPr>
          <p:nvPr/>
        </p:nvSpPr>
        <p:spPr bwMode="auto">
          <a:xfrm>
            <a:off x="685800" y="1752600"/>
            <a:ext cx="75438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Char char="―"/>
            </a:pPr>
            <a:r>
              <a:rPr lang="en-US" altLang="LID4096" sz="2800">
                <a:solidFill>
                  <a:schemeClr val="bg1"/>
                </a:solidFill>
                <a:latin typeface="Century Gothic" panose="020B0502020202020204" pitchFamily="34" charset="0"/>
              </a:rPr>
              <a:t>from ethnography to design</a:t>
            </a:r>
          </a:p>
          <a:p>
            <a:pPr eaLnBrk="1" hangingPunct="1">
              <a:lnSpc>
                <a:spcPct val="90000"/>
              </a:lnSpc>
              <a:spcBef>
                <a:spcPct val="20000"/>
              </a:spcBef>
              <a:buFont typeface="Century Gothic" panose="020B0502020202020204" pitchFamily="34" charset="0"/>
              <a:buChar char="―"/>
            </a:pPr>
            <a:r>
              <a:rPr lang="en-US" altLang="LID4096" sz="2800">
                <a:solidFill>
                  <a:schemeClr val="bg1"/>
                </a:solidFill>
                <a:latin typeface="Century Gothic" panose="020B0502020202020204" pitchFamily="34" charset="0"/>
              </a:rPr>
              <a:t>proof of concept prototype</a:t>
            </a:r>
          </a:p>
          <a:p>
            <a:pPr eaLnBrk="1" hangingPunct="1">
              <a:lnSpc>
                <a:spcPct val="90000"/>
              </a:lnSpc>
              <a:spcBef>
                <a:spcPct val="20000"/>
              </a:spcBef>
              <a:buFont typeface="Century Gothic" panose="020B0502020202020204" pitchFamily="34" charset="0"/>
              <a:buChar char="―"/>
            </a:pPr>
            <a:r>
              <a:rPr lang="en-US" altLang="LID4096" sz="2800">
                <a:solidFill>
                  <a:schemeClr val="bg1"/>
                </a:solidFill>
                <a:latin typeface="Century Gothic" panose="020B0502020202020204" pitchFamily="34" charset="0"/>
              </a:rPr>
              <a:t>domestic technology case study</a:t>
            </a:r>
          </a:p>
          <a:p>
            <a:pPr eaLnBrk="1" hangingPunct="1">
              <a:lnSpc>
                <a:spcPct val="90000"/>
              </a:lnSpc>
              <a:spcBef>
                <a:spcPct val="20000"/>
              </a:spcBef>
              <a:buFont typeface="Century Gothic" panose="020B0502020202020204" pitchFamily="34" charset="0"/>
              <a:buChar char="―"/>
            </a:pPr>
            <a:r>
              <a:rPr lang="en-US" altLang="LID4096" sz="2800">
                <a:solidFill>
                  <a:schemeClr val="bg1"/>
                </a:solidFill>
                <a:latin typeface="Century Gothic" panose="020B0502020202020204" pitchFamily="34" charset="0"/>
              </a:rPr>
              <a:t>use to reflect on design ideas</a:t>
            </a:r>
          </a:p>
        </p:txBody>
      </p:sp>
      <p:sp>
        <p:nvSpPr>
          <p:cNvPr id="35845" name="Rectangle 2">
            <a:extLst>
              <a:ext uri="{FF2B5EF4-FFF2-40B4-BE49-F238E27FC236}">
                <a16:creationId xmlns:a16="http://schemas.microsoft.com/office/drawing/2014/main" id="{785B441F-8D15-94CF-FDC2-DAB45C5D9CDD}"/>
              </a:ext>
            </a:extLst>
          </p:cNvPr>
          <p:cNvSpPr>
            <a:spLocks noGrp="1" noChangeArrowheads="1"/>
          </p:cNvSpPr>
          <p:nvPr>
            <p:ph type="title"/>
          </p:nvPr>
        </p:nvSpPr>
        <p:spPr/>
        <p:txBody>
          <a:bodyPr/>
          <a:lstStyle/>
          <a:p>
            <a:pPr eaLnBrk="1" hangingPunct="1"/>
            <a:r>
              <a:rPr lang="en-US" altLang="LID4096"/>
              <a:t>value</a:t>
            </a:r>
          </a:p>
        </p:txBody>
      </p:sp>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6">
            <a:extLst>
              <a:ext uri="{FF2B5EF4-FFF2-40B4-BE49-F238E27FC236}">
                <a16:creationId xmlns:a16="http://schemas.microsoft.com/office/drawing/2014/main" id="{BB71CBBA-0AEC-A6BC-3AD5-B86AB42A99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347" t="6522" r="3479" b="6522"/>
          <a:stretch>
            <a:fillRect/>
          </a:stretch>
        </p:blipFill>
        <p:spPr bwMode="auto">
          <a:xfrm>
            <a:off x="914400" y="1165225"/>
            <a:ext cx="7239000" cy="546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Rectangle 2">
            <a:extLst>
              <a:ext uri="{FF2B5EF4-FFF2-40B4-BE49-F238E27FC236}">
                <a16:creationId xmlns:a16="http://schemas.microsoft.com/office/drawing/2014/main" id="{3290C6DE-433B-52DF-22A7-11861E099C86}"/>
              </a:ext>
            </a:extLst>
          </p:cNvPr>
          <p:cNvSpPr>
            <a:spLocks noGrp="1" noChangeArrowheads="1"/>
          </p:cNvSpPr>
          <p:nvPr>
            <p:ph type="title"/>
          </p:nvPr>
        </p:nvSpPr>
        <p:spPr/>
        <p:txBody>
          <a:bodyPr/>
          <a:lstStyle/>
          <a:p>
            <a:pPr eaLnBrk="1" hangingPunct="1"/>
            <a:r>
              <a:rPr lang="en-US" altLang="LID4096"/>
              <a:t>next steps</a:t>
            </a:r>
          </a:p>
        </p:txBody>
      </p:sp>
      <p:sp>
        <p:nvSpPr>
          <p:cNvPr id="36868" name="Rectangle 7">
            <a:extLst>
              <a:ext uri="{FF2B5EF4-FFF2-40B4-BE49-F238E27FC236}">
                <a16:creationId xmlns:a16="http://schemas.microsoft.com/office/drawing/2014/main" id="{A551C1AF-E71D-B1A7-BE79-0B5415765ADA}"/>
              </a:ext>
            </a:extLst>
          </p:cNvPr>
          <p:cNvSpPr>
            <a:spLocks noChangeArrowheads="1"/>
          </p:cNvSpPr>
          <p:nvPr/>
        </p:nvSpPr>
        <p:spPr bwMode="auto">
          <a:xfrm>
            <a:off x="0" y="3733800"/>
            <a:ext cx="9144000" cy="2362200"/>
          </a:xfrm>
          <a:prstGeom prst="rect">
            <a:avLst/>
          </a:prstGeom>
          <a:solidFill>
            <a:srgbClr val="333333">
              <a:alpha val="76862"/>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36869" name="Rectangle 8">
            <a:extLst>
              <a:ext uri="{FF2B5EF4-FFF2-40B4-BE49-F238E27FC236}">
                <a16:creationId xmlns:a16="http://schemas.microsoft.com/office/drawing/2014/main" id="{655CED1D-F87A-5A49-4D8A-EDF2FF0573E6}"/>
              </a:ext>
            </a:extLst>
          </p:cNvPr>
          <p:cNvSpPr>
            <a:spLocks noChangeArrowheads="1"/>
          </p:cNvSpPr>
          <p:nvPr/>
        </p:nvSpPr>
        <p:spPr bwMode="auto">
          <a:xfrm>
            <a:off x="685800" y="3733800"/>
            <a:ext cx="73914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Char char="―"/>
            </a:pPr>
            <a:r>
              <a:rPr lang="en-US" altLang="LID4096" sz="2800">
                <a:solidFill>
                  <a:schemeClr val="bg1"/>
                </a:solidFill>
                <a:latin typeface="Century Gothic" panose="020B0502020202020204" pitchFamily="34" charset="0"/>
              </a:rPr>
              <a:t>redesign and extend</a:t>
            </a:r>
          </a:p>
          <a:p>
            <a:pPr eaLnBrk="1" hangingPunct="1">
              <a:lnSpc>
                <a:spcPct val="90000"/>
              </a:lnSpc>
              <a:spcBef>
                <a:spcPct val="20000"/>
              </a:spcBef>
              <a:buFont typeface="Century Gothic" panose="020B0502020202020204" pitchFamily="34" charset="0"/>
              <a:buChar char="―"/>
            </a:pPr>
            <a:r>
              <a:rPr lang="en-US" altLang="LID4096" sz="2800">
                <a:solidFill>
                  <a:schemeClr val="bg1"/>
                </a:solidFill>
                <a:latin typeface="Century Gothic" panose="020B0502020202020204" pitchFamily="34" charset="0"/>
              </a:rPr>
              <a:t>deploy as a technology probe</a:t>
            </a:r>
          </a:p>
          <a:p>
            <a:pPr eaLnBrk="1" hangingPunct="1">
              <a:lnSpc>
                <a:spcPct val="90000"/>
              </a:lnSpc>
              <a:spcBef>
                <a:spcPct val="20000"/>
              </a:spcBef>
              <a:buFont typeface="Century Gothic" panose="020B0502020202020204" pitchFamily="34" charset="0"/>
              <a:buChar char="―"/>
            </a:pPr>
            <a:r>
              <a:rPr lang="en-US" altLang="LID4096" sz="2800">
                <a:solidFill>
                  <a:schemeClr val="bg1"/>
                </a:solidFill>
                <a:latin typeface="Century Gothic" panose="020B0502020202020204" pitchFamily="34" charset="0"/>
              </a:rPr>
              <a:t>technical improvements</a:t>
            </a:r>
          </a:p>
          <a:p>
            <a:pPr eaLnBrk="1" hangingPunct="1">
              <a:lnSpc>
                <a:spcPct val="90000"/>
              </a:lnSpc>
              <a:spcBef>
                <a:spcPct val="20000"/>
              </a:spcBef>
              <a:buFont typeface="Century Gothic" panose="020B0502020202020204" pitchFamily="34" charset="0"/>
              <a:buChar char="―"/>
            </a:pPr>
            <a:r>
              <a:rPr lang="en-US" altLang="LID4096" sz="2800">
                <a:solidFill>
                  <a:schemeClr val="bg1"/>
                </a:solidFill>
                <a:latin typeface="Century Gothic" panose="020B0502020202020204" pitchFamily="34" charset="0"/>
              </a:rPr>
              <a:t>field evaluation</a:t>
            </a:r>
          </a:p>
          <a:p>
            <a:pPr eaLnBrk="1" hangingPunct="1">
              <a:lnSpc>
                <a:spcPct val="90000"/>
              </a:lnSpc>
              <a:spcBef>
                <a:spcPct val="20000"/>
              </a:spcBef>
              <a:buFont typeface="Century Gothic" panose="020B0502020202020204" pitchFamily="34" charset="0"/>
              <a:buChar char="―"/>
            </a:pPr>
            <a:r>
              <a:rPr lang="en-US" altLang="LID4096" sz="2800">
                <a:solidFill>
                  <a:schemeClr val="bg1"/>
                </a:solidFill>
                <a:latin typeface="Century Gothic" panose="020B0502020202020204" pitchFamily="34" charset="0"/>
              </a:rPr>
              <a:t>development of guidelines</a:t>
            </a:r>
            <a:endParaRPr lang="en-US" altLang="LID4096" sz="3200">
              <a:solidFill>
                <a:schemeClr val="bg1"/>
              </a:solidFill>
              <a:latin typeface="Century Gothic" panose="020B0502020202020204" pitchFamily="34" charset="0"/>
            </a:endParaRPr>
          </a:p>
        </p:txBody>
      </p:sp>
    </p:spTree>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06BE1FBD-7F0A-0BC4-D5B9-7354AE7E1D7C}"/>
              </a:ext>
            </a:extLst>
          </p:cNvPr>
          <p:cNvSpPr>
            <a:spLocks noChangeArrowheads="1"/>
          </p:cNvSpPr>
          <p:nvPr/>
        </p:nvSpPr>
        <p:spPr bwMode="auto">
          <a:xfrm>
            <a:off x="0" y="1447800"/>
            <a:ext cx="9144000" cy="1752600"/>
          </a:xfrm>
          <a:prstGeom prst="rect">
            <a:avLst/>
          </a:prstGeom>
          <a:solidFill>
            <a:srgbClr val="333333">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37891" name="Rectangle 3">
            <a:extLst>
              <a:ext uri="{FF2B5EF4-FFF2-40B4-BE49-F238E27FC236}">
                <a16:creationId xmlns:a16="http://schemas.microsoft.com/office/drawing/2014/main" id="{64BAAEE4-CE99-A77E-B6D3-7902841F30FC}"/>
              </a:ext>
            </a:extLst>
          </p:cNvPr>
          <p:cNvSpPr>
            <a:spLocks noGrp="1" noChangeArrowheads="1"/>
          </p:cNvSpPr>
          <p:nvPr>
            <p:ph type="title"/>
          </p:nvPr>
        </p:nvSpPr>
        <p:spPr/>
        <p:txBody>
          <a:bodyPr/>
          <a:lstStyle/>
          <a:p>
            <a:pPr eaLnBrk="1" hangingPunct="1"/>
            <a:r>
              <a:rPr lang="en-US" altLang="LID4096"/>
              <a:t>message</a:t>
            </a:r>
          </a:p>
        </p:txBody>
      </p:sp>
      <p:sp>
        <p:nvSpPr>
          <p:cNvPr id="37892" name="Rectangle 4">
            <a:extLst>
              <a:ext uri="{FF2B5EF4-FFF2-40B4-BE49-F238E27FC236}">
                <a16:creationId xmlns:a16="http://schemas.microsoft.com/office/drawing/2014/main" id="{10545047-E1F0-ED7E-55A5-C426AD293D96}"/>
              </a:ext>
            </a:extLst>
          </p:cNvPr>
          <p:cNvSpPr>
            <a:spLocks noGrp="1" noChangeArrowheads="1"/>
          </p:cNvSpPr>
          <p:nvPr>
            <p:ph type="body" idx="1"/>
          </p:nvPr>
        </p:nvSpPr>
        <p:spPr>
          <a:xfrm>
            <a:off x="0" y="1600200"/>
            <a:ext cx="9144000" cy="1752600"/>
          </a:xfrm>
        </p:spPr>
        <p:txBody>
          <a:bodyPr/>
          <a:lstStyle/>
          <a:p>
            <a:pPr eaLnBrk="1" hangingPunct="1">
              <a:buFontTx/>
              <a:buNone/>
            </a:pPr>
            <a:r>
              <a:rPr lang="en-US" altLang="LID4096" sz="2800"/>
              <a:t>   Location-dependent information appliances allow digital information to be incorporated into the </a:t>
            </a:r>
            <a:r>
              <a:rPr lang="en-US" altLang="LID4096" sz="2800" b="1">
                <a:solidFill>
                  <a:srgbClr val="0099CC"/>
                </a:solidFill>
              </a:rPr>
              <a:t>context &amp; routines</a:t>
            </a:r>
            <a:r>
              <a:rPr lang="en-US" altLang="LID4096" sz="2800"/>
              <a:t> of the household.</a:t>
            </a:r>
          </a:p>
          <a:p>
            <a:pPr eaLnBrk="1" hangingPunct="1"/>
            <a:endParaRPr lang="en-US" altLang="LID4096" sz="2800"/>
          </a:p>
        </p:txBody>
      </p:sp>
      <p:pic>
        <p:nvPicPr>
          <p:cNvPr id="37893" name="Picture 5" descr="IMG_1939">
            <a:extLst>
              <a:ext uri="{FF2B5EF4-FFF2-40B4-BE49-F238E27FC236}">
                <a16:creationId xmlns:a16="http://schemas.microsoft.com/office/drawing/2014/main" id="{3B479791-A0C4-90FF-18EB-2F6C834F10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402" t="4651" r="25581"/>
          <a:stretch>
            <a:fillRect/>
          </a:stretch>
        </p:blipFill>
        <p:spPr bwMode="auto">
          <a:xfrm>
            <a:off x="4876800" y="3505200"/>
            <a:ext cx="30480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4" name="Picture 6" descr="p6 001">
            <a:extLst>
              <a:ext uri="{FF2B5EF4-FFF2-40B4-BE49-F238E27FC236}">
                <a16:creationId xmlns:a16="http://schemas.microsoft.com/office/drawing/2014/main" id="{8DC72AE8-56D9-E1DA-85E6-68CC001367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0194" r="14563" b="28662"/>
          <a:stretch>
            <a:fillRect/>
          </a:stretch>
        </p:blipFill>
        <p:spPr bwMode="auto">
          <a:xfrm>
            <a:off x="1371600" y="3505200"/>
            <a:ext cx="3276600" cy="312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15">
            <a:extLst>
              <a:ext uri="{FF2B5EF4-FFF2-40B4-BE49-F238E27FC236}">
                <a16:creationId xmlns:a16="http://schemas.microsoft.com/office/drawing/2014/main" id="{B875F3EA-7A73-1FA1-E94D-E109A0B89E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347" t="6522" r="3479" b="6522"/>
          <a:stretch>
            <a:fillRect/>
          </a:stretch>
        </p:blipFill>
        <p:spPr bwMode="auto">
          <a:xfrm>
            <a:off x="76200" y="0"/>
            <a:ext cx="8991600" cy="678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5" name="Rectangle 3">
            <a:extLst>
              <a:ext uri="{FF2B5EF4-FFF2-40B4-BE49-F238E27FC236}">
                <a16:creationId xmlns:a16="http://schemas.microsoft.com/office/drawing/2014/main" id="{6ADB876D-F2F0-E83D-9315-448EA1560A98}"/>
              </a:ext>
            </a:extLst>
          </p:cNvPr>
          <p:cNvSpPr>
            <a:spLocks noChangeArrowheads="1"/>
          </p:cNvSpPr>
          <p:nvPr/>
        </p:nvSpPr>
        <p:spPr bwMode="auto">
          <a:xfrm>
            <a:off x="0" y="0"/>
            <a:ext cx="9144000" cy="6858000"/>
          </a:xfrm>
          <a:prstGeom prst="rect">
            <a:avLst/>
          </a:prstGeom>
          <a:solidFill>
            <a:srgbClr val="333333">
              <a:alpha val="6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38916" name="Rectangle 4">
            <a:extLst>
              <a:ext uri="{FF2B5EF4-FFF2-40B4-BE49-F238E27FC236}">
                <a16:creationId xmlns:a16="http://schemas.microsoft.com/office/drawing/2014/main" id="{2173637F-581C-5595-EE57-C268580CFF1A}"/>
              </a:ext>
            </a:extLst>
          </p:cNvPr>
          <p:cNvSpPr>
            <a:spLocks noGrp="1" noChangeArrowheads="1"/>
          </p:cNvSpPr>
          <p:nvPr>
            <p:ph type="ctrTitle"/>
          </p:nvPr>
        </p:nvSpPr>
        <p:spPr>
          <a:xfrm>
            <a:off x="76200" y="4702175"/>
            <a:ext cx="7772400" cy="1470025"/>
          </a:xfrm>
        </p:spPr>
        <p:txBody>
          <a:bodyPr/>
          <a:lstStyle/>
          <a:p>
            <a:pPr algn="l" eaLnBrk="1" hangingPunct="1"/>
            <a:r>
              <a:rPr lang="en-US" altLang="LID4096" sz="5400" b="1"/>
              <a:t>Thank you!</a:t>
            </a:r>
            <a:r>
              <a:rPr lang="en-US" altLang="LID4096" sz="4800"/>
              <a:t> </a:t>
            </a:r>
          </a:p>
        </p:txBody>
      </p:sp>
      <p:sp>
        <p:nvSpPr>
          <p:cNvPr id="38917" name="Rectangle 6">
            <a:extLst>
              <a:ext uri="{FF2B5EF4-FFF2-40B4-BE49-F238E27FC236}">
                <a16:creationId xmlns:a16="http://schemas.microsoft.com/office/drawing/2014/main" id="{4D3A07DD-AB15-B4A0-B433-C2EF7E1133DE}"/>
              </a:ext>
            </a:extLst>
          </p:cNvPr>
          <p:cNvSpPr>
            <a:spLocks noChangeArrowheads="1"/>
          </p:cNvSpPr>
          <p:nvPr/>
        </p:nvSpPr>
        <p:spPr bwMode="auto">
          <a:xfrm>
            <a:off x="152400" y="5867400"/>
            <a:ext cx="7239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lang="en-US" altLang="LID4096" sz="2000">
                <a:solidFill>
                  <a:schemeClr val="bg1"/>
                </a:solidFill>
                <a:latin typeface="Century Gothic" panose="020B0502020202020204" pitchFamily="34" charset="0"/>
              </a:rPr>
              <a:t>For more information: </a:t>
            </a:r>
            <a:r>
              <a:rPr lang="en-US" altLang="LID4096" sz="2000" b="1">
                <a:solidFill>
                  <a:srgbClr val="0099CC"/>
                </a:solidFill>
                <a:latin typeface="Century Gothic" panose="020B0502020202020204" pitchFamily="34" charset="0"/>
                <a:hlinkClick r:id="rId4"/>
              </a:rPr>
              <a:t>www.cpsc.ucalgary.ca/grouplab/</a:t>
            </a:r>
            <a:endParaRPr lang="en-US" altLang="LID4096" sz="2000">
              <a:solidFill>
                <a:schemeClr val="bg1"/>
              </a:solidFill>
              <a:latin typeface="Century Gothic" panose="020B0502020202020204" pitchFamily="34" charset="0"/>
            </a:endParaRPr>
          </a:p>
          <a:p>
            <a:pPr eaLnBrk="1" hangingPunct="1">
              <a:spcBef>
                <a:spcPct val="20000"/>
              </a:spcBef>
            </a:pPr>
            <a:r>
              <a:rPr lang="en-US" altLang="LID4096" sz="2000">
                <a:solidFill>
                  <a:schemeClr val="bg1"/>
                </a:solidFill>
                <a:latin typeface="Century Gothic" panose="020B0502020202020204" pitchFamily="34" charset="0"/>
              </a:rPr>
              <a:t>elliotk </a:t>
            </a:r>
            <a:r>
              <a:rPr lang="en-US" altLang="LID4096" sz="2000" i="1">
                <a:solidFill>
                  <a:schemeClr val="bg1"/>
                </a:solidFill>
                <a:latin typeface="Century Gothic" panose="020B0502020202020204" pitchFamily="34" charset="0"/>
              </a:rPr>
              <a:t>or</a:t>
            </a:r>
            <a:r>
              <a:rPr lang="en-US" altLang="LID4096" sz="2000">
                <a:solidFill>
                  <a:schemeClr val="bg1"/>
                </a:solidFill>
                <a:latin typeface="Century Gothic" panose="020B0502020202020204" pitchFamily="34" charset="0"/>
              </a:rPr>
              <a:t> mwatson </a:t>
            </a:r>
            <a:r>
              <a:rPr lang="en-US" altLang="LID4096" sz="2000" i="1">
                <a:solidFill>
                  <a:schemeClr val="bg1"/>
                </a:solidFill>
                <a:latin typeface="Century Gothic" panose="020B0502020202020204" pitchFamily="34" charset="0"/>
              </a:rPr>
              <a:t>or </a:t>
            </a:r>
            <a:r>
              <a:rPr lang="en-US" altLang="LID4096" sz="2000">
                <a:solidFill>
                  <a:schemeClr val="bg1"/>
                </a:solidFill>
                <a:latin typeface="Century Gothic" panose="020B0502020202020204" pitchFamily="34" charset="0"/>
              </a:rPr>
              <a:t>carman </a:t>
            </a:r>
            <a:r>
              <a:rPr lang="en-US" altLang="LID4096" sz="2000" i="1">
                <a:solidFill>
                  <a:schemeClr val="bg1"/>
                </a:solidFill>
                <a:latin typeface="Century Gothic" panose="020B0502020202020204" pitchFamily="34" charset="0"/>
              </a:rPr>
              <a:t>or</a:t>
            </a:r>
            <a:r>
              <a:rPr lang="en-US" altLang="LID4096" sz="2000">
                <a:solidFill>
                  <a:schemeClr val="bg1"/>
                </a:solidFill>
                <a:latin typeface="Century Gothic" panose="020B0502020202020204" pitchFamily="34" charset="0"/>
              </a:rPr>
              <a:t> saul@cpsc.ucalgary.ca</a:t>
            </a:r>
          </a:p>
          <a:p>
            <a:pPr algn="r" eaLnBrk="1" hangingPunct="1">
              <a:spcBef>
                <a:spcPct val="20000"/>
              </a:spcBef>
            </a:pPr>
            <a:endParaRPr lang="en-US" altLang="LID4096" sz="2000">
              <a:solidFill>
                <a:schemeClr val="bg1"/>
              </a:solidFill>
              <a:latin typeface="Century Gothic" panose="020B0502020202020204" pitchFamily="34" charset="0"/>
            </a:endParaRPr>
          </a:p>
        </p:txBody>
      </p:sp>
      <p:pic>
        <p:nvPicPr>
          <p:cNvPr id="38918" name="Picture 7" descr="Logo">
            <a:extLst>
              <a:ext uri="{FF2B5EF4-FFF2-40B4-BE49-F238E27FC236}">
                <a16:creationId xmlns:a16="http://schemas.microsoft.com/office/drawing/2014/main" id="{326C3210-2555-F6C6-399E-606A700D6D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34200" y="3338513"/>
            <a:ext cx="2057400" cy="54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9" name="Picture 8" descr="TRLabs: People and Technology for the Future">
            <a:hlinkClick r:id="rId6"/>
            <a:extLst>
              <a:ext uri="{FF2B5EF4-FFF2-40B4-BE49-F238E27FC236}">
                <a16:creationId xmlns:a16="http://schemas.microsoft.com/office/drawing/2014/main" id="{7F93F3C0-F96C-95F8-02B6-F0024F6A622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67600" y="5791200"/>
            <a:ext cx="1447800" cy="85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0" name="Picture 9" descr="nserc_crsng_high_bw">
            <a:extLst>
              <a:ext uri="{FF2B5EF4-FFF2-40B4-BE49-F238E27FC236}">
                <a16:creationId xmlns:a16="http://schemas.microsoft.com/office/drawing/2014/main" id="{2854D5B1-ED75-AE03-AC9B-581D1649A0C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34200" y="4038600"/>
            <a:ext cx="2057400"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1" name="Picture 10" descr="icore_logo">
            <a:hlinkClick r:id="rId9"/>
            <a:extLst>
              <a:ext uri="{FF2B5EF4-FFF2-40B4-BE49-F238E27FC236}">
                <a16:creationId xmlns:a16="http://schemas.microsoft.com/office/drawing/2014/main" id="{B1B33F23-0F45-EB02-7157-0A9090620D2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934200" y="5105400"/>
            <a:ext cx="2057400"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2" name="Picture 14">
            <a:extLst>
              <a:ext uri="{FF2B5EF4-FFF2-40B4-BE49-F238E27FC236}">
                <a16:creationId xmlns:a16="http://schemas.microsoft.com/office/drawing/2014/main" id="{86296A31-B80A-B897-52D3-F78B69AEB98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l="40625" t="48898" r="18124" b="27054"/>
          <a:stretch>
            <a:fillRect/>
          </a:stretch>
        </p:blipFill>
        <p:spPr bwMode="auto">
          <a:xfrm>
            <a:off x="6934200" y="2209800"/>
            <a:ext cx="2057400" cy="969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06436E32-6214-EDCA-2489-330C160716B0}"/>
              </a:ext>
            </a:extLst>
          </p:cNvPr>
          <p:cNvSpPr>
            <a:spLocks noGrp="1" noChangeArrowheads="1"/>
          </p:cNvSpPr>
          <p:nvPr>
            <p:ph type="title"/>
          </p:nvPr>
        </p:nvSpPr>
        <p:spPr/>
        <p:txBody>
          <a:bodyPr/>
          <a:lstStyle/>
          <a:p>
            <a:pPr eaLnBrk="1" hangingPunct="1"/>
            <a:r>
              <a:rPr lang="en-US" altLang="LID4096"/>
              <a:t>extensions</a:t>
            </a:r>
          </a:p>
        </p:txBody>
      </p:sp>
      <p:sp>
        <p:nvSpPr>
          <p:cNvPr id="39939" name="Rectangle 3">
            <a:extLst>
              <a:ext uri="{FF2B5EF4-FFF2-40B4-BE49-F238E27FC236}">
                <a16:creationId xmlns:a16="http://schemas.microsoft.com/office/drawing/2014/main" id="{BFD4A587-69AB-9AA3-D421-E16454FC6DDB}"/>
              </a:ext>
            </a:extLst>
          </p:cNvPr>
          <p:cNvSpPr>
            <a:spLocks noChangeArrowheads="1"/>
          </p:cNvSpPr>
          <p:nvPr/>
        </p:nvSpPr>
        <p:spPr bwMode="auto">
          <a:xfrm>
            <a:off x="0" y="1066800"/>
            <a:ext cx="9144000" cy="1600200"/>
          </a:xfrm>
          <a:prstGeom prst="rect">
            <a:avLst/>
          </a:prstGeom>
          <a:solidFill>
            <a:srgbClr val="333333">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39940" name="Rectangle 4">
            <a:extLst>
              <a:ext uri="{FF2B5EF4-FFF2-40B4-BE49-F238E27FC236}">
                <a16:creationId xmlns:a16="http://schemas.microsoft.com/office/drawing/2014/main" id="{1DD8BC38-48BF-3B30-84BF-4B2F60144337}"/>
              </a:ext>
            </a:extLst>
          </p:cNvPr>
          <p:cNvSpPr>
            <a:spLocks noChangeArrowheads="1"/>
          </p:cNvSpPr>
          <p:nvPr/>
        </p:nvSpPr>
        <p:spPr bwMode="auto">
          <a:xfrm>
            <a:off x="228600" y="1219200"/>
            <a:ext cx="89154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Char char="―"/>
            </a:pPr>
            <a:r>
              <a:rPr lang="en-US" altLang="LID4096" sz="2800">
                <a:solidFill>
                  <a:schemeClr val="bg1"/>
                </a:solidFill>
                <a:latin typeface="Century Gothic" panose="020B0502020202020204" pitchFamily="34" charset="0"/>
              </a:rPr>
              <a:t>change information by time</a:t>
            </a:r>
          </a:p>
          <a:p>
            <a:pPr eaLnBrk="1" hangingPunct="1">
              <a:lnSpc>
                <a:spcPct val="90000"/>
              </a:lnSpc>
              <a:spcBef>
                <a:spcPct val="20000"/>
              </a:spcBef>
              <a:buFont typeface="Century Gothic" panose="020B0502020202020204" pitchFamily="34" charset="0"/>
              <a:buChar char="―"/>
            </a:pPr>
            <a:r>
              <a:rPr lang="en-US" altLang="LID4096" sz="2800">
                <a:solidFill>
                  <a:schemeClr val="bg1"/>
                </a:solidFill>
                <a:latin typeface="Century Gothic" panose="020B0502020202020204" pitchFamily="34" charset="0"/>
              </a:rPr>
              <a:t>new, improved appliances</a:t>
            </a:r>
          </a:p>
          <a:p>
            <a:pPr eaLnBrk="1" hangingPunct="1">
              <a:lnSpc>
                <a:spcPct val="90000"/>
              </a:lnSpc>
              <a:spcBef>
                <a:spcPct val="20000"/>
              </a:spcBef>
              <a:buFont typeface="Century Gothic" panose="020B0502020202020204" pitchFamily="34" charset="0"/>
              <a:buChar char="―"/>
            </a:pPr>
            <a:r>
              <a:rPr lang="en-US" altLang="LID4096" sz="2800">
                <a:solidFill>
                  <a:schemeClr val="bg1"/>
                </a:solidFill>
                <a:latin typeface="Century Gothic" panose="020B0502020202020204" pitchFamily="34" charset="0"/>
              </a:rPr>
              <a:t>combine with other systems</a:t>
            </a:r>
          </a:p>
        </p:txBody>
      </p:sp>
      <p:pic>
        <p:nvPicPr>
          <p:cNvPr id="39941" name="Picture 5" descr="kitchen">
            <a:extLst>
              <a:ext uri="{FF2B5EF4-FFF2-40B4-BE49-F238E27FC236}">
                <a16:creationId xmlns:a16="http://schemas.microsoft.com/office/drawing/2014/main" id="{BB22058B-CDDD-6ACE-54DF-57B71CAF93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2971800"/>
            <a:ext cx="3429000"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2" name="Picture 6" descr="j0431586">
            <a:extLst>
              <a:ext uri="{FF2B5EF4-FFF2-40B4-BE49-F238E27FC236}">
                <a16:creationId xmlns:a16="http://schemas.microsoft.com/office/drawing/2014/main" id="{3E1252B4-8CEE-F926-D54E-5C0C03BB66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0480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3" name="Picture 7">
            <a:extLst>
              <a:ext uri="{FF2B5EF4-FFF2-40B4-BE49-F238E27FC236}">
                <a16:creationId xmlns:a16="http://schemas.microsoft.com/office/drawing/2014/main" id="{A63C5BC1-F4F4-31A8-4FB8-610C8B4C9AD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3886200"/>
            <a:ext cx="2220913"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D6B18-7671-EBF5-C6F5-91467C9FE4C5}"/>
              </a:ext>
            </a:extLst>
          </p:cNvPr>
          <p:cNvSpPr>
            <a:spLocks noGrp="1" noChangeArrowheads="1"/>
          </p:cNvSpPr>
          <p:nvPr>
            <p:ph type="title"/>
          </p:nvPr>
        </p:nvSpPr>
        <p:spPr/>
        <p:txBody>
          <a:bodyPr/>
          <a:lstStyle/>
          <a:p>
            <a:pPr eaLnBrk="1" hangingPunct="1"/>
            <a:r>
              <a:rPr lang="en-US" altLang="LID4096"/>
              <a:t>why no evaluation?</a:t>
            </a:r>
          </a:p>
        </p:txBody>
      </p:sp>
      <p:sp>
        <p:nvSpPr>
          <p:cNvPr id="40963" name="Rectangle 3">
            <a:extLst>
              <a:ext uri="{FF2B5EF4-FFF2-40B4-BE49-F238E27FC236}">
                <a16:creationId xmlns:a16="http://schemas.microsoft.com/office/drawing/2014/main" id="{5B98A4ED-7747-4960-EC53-096047D8FB0E}"/>
              </a:ext>
            </a:extLst>
          </p:cNvPr>
          <p:cNvSpPr>
            <a:spLocks noChangeArrowheads="1"/>
          </p:cNvSpPr>
          <p:nvPr/>
        </p:nvSpPr>
        <p:spPr bwMode="auto">
          <a:xfrm>
            <a:off x="0" y="1295400"/>
            <a:ext cx="9144000" cy="1600200"/>
          </a:xfrm>
          <a:prstGeom prst="rect">
            <a:avLst/>
          </a:prstGeom>
          <a:solidFill>
            <a:srgbClr val="333333">
              <a:alpha val="63136"/>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40964" name="Rectangle 4">
            <a:extLst>
              <a:ext uri="{FF2B5EF4-FFF2-40B4-BE49-F238E27FC236}">
                <a16:creationId xmlns:a16="http://schemas.microsoft.com/office/drawing/2014/main" id="{7B13E5B0-01B3-EC74-7E6E-8660D9F64175}"/>
              </a:ext>
            </a:extLst>
          </p:cNvPr>
          <p:cNvSpPr>
            <a:spLocks noChangeArrowheads="1"/>
          </p:cNvSpPr>
          <p:nvPr/>
        </p:nvSpPr>
        <p:spPr bwMode="auto">
          <a:xfrm>
            <a:off x="228600" y="1371600"/>
            <a:ext cx="89154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Char char="―"/>
            </a:pPr>
            <a:r>
              <a:rPr lang="en-US" altLang="LID4096" sz="2800">
                <a:solidFill>
                  <a:schemeClr val="bg1"/>
                </a:solidFill>
                <a:latin typeface="Century Gothic" panose="020B0502020202020204" pitchFamily="34" charset="0"/>
              </a:rPr>
              <a:t>intentionally unevaluated</a:t>
            </a:r>
          </a:p>
          <a:p>
            <a:pPr lvl="1" eaLnBrk="1" hangingPunct="1">
              <a:lnSpc>
                <a:spcPct val="90000"/>
              </a:lnSpc>
              <a:spcBef>
                <a:spcPct val="20000"/>
              </a:spcBef>
              <a:buFont typeface="Century Gothic" panose="020B0502020202020204" pitchFamily="34" charset="0"/>
              <a:buChar char="―"/>
            </a:pPr>
            <a:r>
              <a:rPr lang="en-US" altLang="LID4096" sz="2800">
                <a:solidFill>
                  <a:schemeClr val="bg1"/>
                </a:solidFill>
                <a:latin typeface="Century Gothic" panose="020B0502020202020204" pitchFamily="34" charset="0"/>
              </a:rPr>
              <a:t>costly deployment</a:t>
            </a:r>
          </a:p>
          <a:p>
            <a:pPr lvl="1" eaLnBrk="1" hangingPunct="1">
              <a:lnSpc>
                <a:spcPct val="90000"/>
              </a:lnSpc>
              <a:spcBef>
                <a:spcPct val="20000"/>
              </a:spcBef>
              <a:buFont typeface="Century Gothic" panose="020B0502020202020204" pitchFamily="34" charset="0"/>
              <a:buChar char="―"/>
            </a:pPr>
            <a:r>
              <a:rPr lang="en-US" altLang="LID4096" sz="2800">
                <a:solidFill>
                  <a:schemeClr val="bg1"/>
                </a:solidFill>
                <a:latin typeface="Century Gothic" panose="020B0502020202020204" pitchFamily="34" charset="0"/>
              </a:rPr>
              <a:t>extended study time</a:t>
            </a:r>
          </a:p>
        </p:txBody>
      </p:sp>
      <p:pic>
        <p:nvPicPr>
          <p:cNvPr id="40965" name="Picture 5" descr="associating2">
            <a:extLst>
              <a:ext uri="{FF2B5EF4-FFF2-40B4-BE49-F238E27FC236}">
                <a16:creationId xmlns:a16="http://schemas.microsoft.com/office/drawing/2014/main" id="{30AE5980-DB4E-9344-350C-15BE7D0565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556" r="5556"/>
          <a:stretch>
            <a:fillRect/>
          </a:stretch>
        </p:blipFill>
        <p:spPr bwMode="auto">
          <a:xfrm>
            <a:off x="4724400" y="3352800"/>
            <a:ext cx="4038600"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6" name="Picture 6" descr="flowerpot-bureau-touch1">
            <a:extLst>
              <a:ext uri="{FF2B5EF4-FFF2-40B4-BE49-F238E27FC236}">
                <a16:creationId xmlns:a16="http://schemas.microsoft.com/office/drawing/2014/main" id="{4070C420-4F9C-F61C-E82F-0F3897A3B9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556" r="5556"/>
          <a:stretch>
            <a:fillRect/>
          </a:stretch>
        </p:blipFill>
        <p:spPr bwMode="auto">
          <a:xfrm>
            <a:off x="457200" y="3352800"/>
            <a:ext cx="4038600" cy="302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5CF0E0A6-5EA0-0BE0-F14B-1EEEB832554E}"/>
              </a:ext>
            </a:extLst>
          </p:cNvPr>
          <p:cNvSpPr>
            <a:spLocks noGrp="1" noChangeArrowheads="1"/>
          </p:cNvSpPr>
          <p:nvPr>
            <p:ph type="title"/>
          </p:nvPr>
        </p:nvSpPr>
        <p:spPr/>
        <p:txBody>
          <a:bodyPr/>
          <a:lstStyle/>
          <a:p>
            <a:pPr eaLnBrk="1" hangingPunct="1"/>
            <a:r>
              <a:rPr lang="en-US" altLang="LID4096"/>
              <a:t>data streams</a:t>
            </a:r>
          </a:p>
        </p:txBody>
      </p:sp>
      <p:sp>
        <p:nvSpPr>
          <p:cNvPr id="41987" name="Rectangle 3">
            <a:extLst>
              <a:ext uri="{FF2B5EF4-FFF2-40B4-BE49-F238E27FC236}">
                <a16:creationId xmlns:a16="http://schemas.microsoft.com/office/drawing/2014/main" id="{A4C92577-E5E8-6BED-0622-CF9304B79783}"/>
              </a:ext>
            </a:extLst>
          </p:cNvPr>
          <p:cNvSpPr>
            <a:spLocks noChangeArrowheads="1"/>
          </p:cNvSpPr>
          <p:nvPr/>
        </p:nvSpPr>
        <p:spPr bwMode="auto">
          <a:xfrm>
            <a:off x="5943600" y="2286000"/>
            <a:ext cx="2514600" cy="3276600"/>
          </a:xfrm>
          <a:prstGeom prst="rect">
            <a:avLst/>
          </a:prstGeom>
          <a:noFill/>
          <a:ln w="38100">
            <a:solidFill>
              <a:srgbClr val="0099CC"/>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41988" name="Line 4">
            <a:extLst>
              <a:ext uri="{FF2B5EF4-FFF2-40B4-BE49-F238E27FC236}">
                <a16:creationId xmlns:a16="http://schemas.microsoft.com/office/drawing/2014/main" id="{C5F0325C-BA8D-3765-FA34-0F3DF5CED35E}"/>
              </a:ext>
            </a:extLst>
          </p:cNvPr>
          <p:cNvSpPr>
            <a:spLocks noChangeShapeType="1"/>
          </p:cNvSpPr>
          <p:nvPr/>
        </p:nvSpPr>
        <p:spPr bwMode="auto">
          <a:xfrm>
            <a:off x="1447800" y="1524000"/>
            <a:ext cx="457200" cy="685800"/>
          </a:xfrm>
          <a:prstGeom prst="line">
            <a:avLst/>
          </a:prstGeom>
          <a:noFill/>
          <a:ln w="34925">
            <a:solidFill>
              <a:srgbClr val="0099CC"/>
            </a:solidFill>
            <a:round/>
            <a:headEnd/>
            <a:tailEnd type="triangle" w="lg" len="med"/>
          </a:ln>
          <a:extLst>
            <a:ext uri="{909E8E84-426E-40DD-AFC4-6F175D3DCCD1}">
              <a14:hiddenFill xmlns:a14="http://schemas.microsoft.com/office/drawing/2010/main">
                <a:noFill/>
              </a14:hiddenFill>
            </a:ext>
          </a:extLst>
        </p:spPr>
        <p:txBody>
          <a:bodyPr/>
          <a:lstStyle/>
          <a:p>
            <a:endParaRPr lang="LID4096"/>
          </a:p>
        </p:txBody>
      </p:sp>
      <p:sp>
        <p:nvSpPr>
          <p:cNvPr id="41989" name="Rectangle 5">
            <a:extLst>
              <a:ext uri="{FF2B5EF4-FFF2-40B4-BE49-F238E27FC236}">
                <a16:creationId xmlns:a16="http://schemas.microsoft.com/office/drawing/2014/main" id="{409090BF-1238-92C4-202F-97AE162F820D}"/>
              </a:ext>
            </a:extLst>
          </p:cNvPr>
          <p:cNvSpPr>
            <a:spLocks noChangeArrowheads="1"/>
          </p:cNvSpPr>
          <p:nvPr/>
        </p:nvSpPr>
        <p:spPr bwMode="auto">
          <a:xfrm>
            <a:off x="762000" y="2209800"/>
            <a:ext cx="2438400" cy="2133600"/>
          </a:xfrm>
          <a:prstGeom prst="rect">
            <a:avLst/>
          </a:prstGeom>
          <a:noFill/>
          <a:ln w="38100">
            <a:solidFill>
              <a:srgbClr val="0099CC"/>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41990" name="Line 6">
            <a:extLst>
              <a:ext uri="{FF2B5EF4-FFF2-40B4-BE49-F238E27FC236}">
                <a16:creationId xmlns:a16="http://schemas.microsoft.com/office/drawing/2014/main" id="{6AE8D072-17F4-D450-3DB5-BCC29AE3C57F}"/>
              </a:ext>
            </a:extLst>
          </p:cNvPr>
          <p:cNvSpPr>
            <a:spLocks noChangeShapeType="1"/>
          </p:cNvSpPr>
          <p:nvPr/>
        </p:nvSpPr>
        <p:spPr bwMode="auto">
          <a:xfrm>
            <a:off x="3200400" y="4267200"/>
            <a:ext cx="2743200" cy="0"/>
          </a:xfrm>
          <a:prstGeom prst="line">
            <a:avLst/>
          </a:prstGeom>
          <a:noFill/>
          <a:ln w="34925">
            <a:solidFill>
              <a:srgbClr val="0099CC"/>
            </a:solidFill>
            <a:round/>
            <a:headEnd/>
            <a:tailEnd type="triangle" w="lg" len="med"/>
          </a:ln>
          <a:extLst>
            <a:ext uri="{909E8E84-426E-40DD-AFC4-6F175D3DCCD1}">
              <a14:hiddenFill xmlns:a14="http://schemas.microsoft.com/office/drawing/2010/main">
                <a:noFill/>
              </a14:hiddenFill>
            </a:ext>
          </a:extLst>
        </p:spPr>
        <p:txBody>
          <a:bodyPr/>
          <a:lstStyle/>
          <a:p>
            <a:endParaRPr lang="LID4096"/>
          </a:p>
        </p:txBody>
      </p:sp>
      <p:sp>
        <p:nvSpPr>
          <p:cNvPr id="41991" name="Line 7">
            <a:extLst>
              <a:ext uri="{FF2B5EF4-FFF2-40B4-BE49-F238E27FC236}">
                <a16:creationId xmlns:a16="http://schemas.microsoft.com/office/drawing/2014/main" id="{0DA6DC3A-08D8-D3DE-963D-D45E4AC6E4A8}"/>
              </a:ext>
            </a:extLst>
          </p:cNvPr>
          <p:cNvSpPr>
            <a:spLocks noChangeShapeType="1"/>
          </p:cNvSpPr>
          <p:nvPr/>
        </p:nvSpPr>
        <p:spPr bwMode="auto">
          <a:xfrm>
            <a:off x="3200400" y="3810000"/>
            <a:ext cx="2743200" cy="0"/>
          </a:xfrm>
          <a:prstGeom prst="line">
            <a:avLst/>
          </a:prstGeom>
          <a:noFill/>
          <a:ln w="34925">
            <a:solidFill>
              <a:srgbClr val="0099CC"/>
            </a:solidFill>
            <a:round/>
            <a:headEnd/>
            <a:tailEnd type="triangle" w="lg" len="med"/>
          </a:ln>
          <a:extLst>
            <a:ext uri="{909E8E84-426E-40DD-AFC4-6F175D3DCCD1}">
              <a14:hiddenFill xmlns:a14="http://schemas.microsoft.com/office/drawing/2010/main">
                <a:noFill/>
              </a14:hiddenFill>
            </a:ext>
          </a:extLst>
        </p:spPr>
        <p:txBody>
          <a:bodyPr/>
          <a:lstStyle/>
          <a:p>
            <a:endParaRPr lang="LID4096"/>
          </a:p>
        </p:txBody>
      </p:sp>
      <p:sp>
        <p:nvSpPr>
          <p:cNvPr id="41992" name="Line 8">
            <a:extLst>
              <a:ext uri="{FF2B5EF4-FFF2-40B4-BE49-F238E27FC236}">
                <a16:creationId xmlns:a16="http://schemas.microsoft.com/office/drawing/2014/main" id="{FAD4A2F4-0DED-B661-A59F-0D8E44919622}"/>
              </a:ext>
            </a:extLst>
          </p:cNvPr>
          <p:cNvSpPr>
            <a:spLocks noChangeShapeType="1"/>
          </p:cNvSpPr>
          <p:nvPr/>
        </p:nvSpPr>
        <p:spPr bwMode="auto">
          <a:xfrm>
            <a:off x="3200400" y="3352800"/>
            <a:ext cx="2743200" cy="0"/>
          </a:xfrm>
          <a:prstGeom prst="line">
            <a:avLst/>
          </a:prstGeom>
          <a:noFill/>
          <a:ln w="34925">
            <a:solidFill>
              <a:srgbClr val="0099CC"/>
            </a:solidFill>
            <a:round/>
            <a:headEnd/>
            <a:tailEnd type="triangle" w="lg" len="med"/>
          </a:ln>
          <a:extLst>
            <a:ext uri="{909E8E84-426E-40DD-AFC4-6F175D3DCCD1}">
              <a14:hiddenFill xmlns:a14="http://schemas.microsoft.com/office/drawing/2010/main">
                <a:noFill/>
              </a14:hiddenFill>
            </a:ext>
          </a:extLst>
        </p:spPr>
        <p:txBody>
          <a:bodyPr/>
          <a:lstStyle/>
          <a:p>
            <a:endParaRPr lang="LID4096"/>
          </a:p>
        </p:txBody>
      </p:sp>
      <p:sp>
        <p:nvSpPr>
          <p:cNvPr id="41993" name="Line 9">
            <a:extLst>
              <a:ext uri="{FF2B5EF4-FFF2-40B4-BE49-F238E27FC236}">
                <a16:creationId xmlns:a16="http://schemas.microsoft.com/office/drawing/2014/main" id="{77CA3937-7FF4-1082-677C-B8A9CAD7AB27}"/>
              </a:ext>
            </a:extLst>
          </p:cNvPr>
          <p:cNvSpPr>
            <a:spLocks noChangeShapeType="1"/>
          </p:cNvSpPr>
          <p:nvPr/>
        </p:nvSpPr>
        <p:spPr bwMode="auto">
          <a:xfrm>
            <a:off x="3200400" y="2895600"/>
            <a:ext cx="2743200" cy="0"/>
          </a:xfrm>
          <a:prstGeom prst="line">
            <a:avLst/>
          </a:prstGeom>
          <a:noFill/>
          <a:ln w="34925">
            <a:solidFill>
              <a:srgbClr val="0099CC"/>
            </a:solidFill>
            <a:round/>
            <a:headEnd/>
            <a:tailEnd type="triangle" w="lg" len="med"/>
          </a:ln>
          <a:extLst>
            <a:ext uri="{909E8E84-426E-40DD-AFC4-6F175D3DCCD1}">
              <a14:hiddenFill xmlns:a14="http://schemas.microsoft.com/office/drawing/2010/main">
                <a:noFill/>
              </a14:hiddenFill>
            </a:ext>
          </a:extLst>
        </p:spPr>
        <p:txBody>
          <a:bodyPr/>
          <a:lstStyle/>
          <a:p>
            <a:endParaRPr lang="LID4096"/>
          </a:p>
        </p:txBody>
      </p:sp>
      <p:sp>
        <p:nvSpPr>
          <p:cNvPr id="41994" name="Line 10">
            <a:extLst>
              <a:ext uri="{FF2B5EF4-FFF2-40B4-BE49-F238E27FC236}">
                <a16:creationId xmlns:a16="http://schemas.microsoft.com/office/drawing/2014/main" id="{25896236-D4D1-E8AB-D841-76444C62B93A}"/>
              </a:ext>
            </a:extLst>
          </p:cNvPr>
          <p:cNvSpPr>
            <a:spLocks noChangeShapeType="1"/>
          </p:cNvSpPr>
          <p:nvPr/>
        </p:nvSpPr>
        <p:spPr bwMode="auto">
          <a:xfrm>
            <a:off x="3200400" y="2438400"/>
            <a:ext cx="2743200" cy="0"/>
          </a:xfrm>
          <a:prstGeom prst="line">
            <a:avLst/>
          </a:prstGeom>
          <a:noFill/>
          <a:ln w="34925">
            <a:solidFill>
              <a:srgbClr val="0099CC"/>
            </a:solidFill>
            <a:round/>
            <a:headEnd/>
            <a:tailEnd type="triangle" w="lg" len="med"/>
          </a:ln>
          <a:extLst>
            <a:ext uri="{909E8E84-426E-40DD-AFC4-6F175D3DCCD1}">
              <a14:hiddenFill xmlns:a14="http://schemas.microsoft.com/office/drawing/2010/main">
                <a:noFill/>
              </a14:hiddenFill>
            </a:ext>
          </a:extLst>
        </p:spPr>
        <p:txBody>
          <a:bodyPr/>
          <a:lstStyle/>
          <a:p>
            <a:endParaRPr lang="LID4096"/>
          </a:p>
        </p:txBody>
      </p:sp>
      <p:sp>
        <p:nvSpPr>
          <p:cNvPr id="41995" name="Rectangle 11">
            <a:extLst>
              <a:ext uri="{FF2B5EF4-FFF2-40B4-BE49-F238E27FC236}">
                <a16:creationId xmlns:a16="http://schemas.microsoft.com/office/drawing/2014/main" id="{56ED47F0-010E-D790-CD2D-13A174607F77}"/>
              </a:ext>
            </a:extLst>
          </p:cNvPr>
          <p:cNvSpPr>
            <a:spLocks noChangeArrowheads="1"/>
          </p:cNvSpPr>
          <p:nvPr/>
        </p:nvSpPr>
        <p:spPr bwMode="auto">
          <a:xfrm>
            <a:off x="533400" y="990600"/>
            <a:ext cx="2438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None/>
            </a:pPr>
            <a:r>
              <a:rPr lang="en-US" altLang="LID4096" sz="2800">
                <a:solidFill>
                  <a:schemeClr val="bg1"/>
                </a:solidFill>
                <a:latin typeface="Century Gothic" panose="020B0502020202020204" pitchFamily="34" charset="0"/>
              </a:rPr>
              <a:t>data source</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
        <p:nvSpPr>
          <p:cNvPr id="41996" name="Rectangle 12">
            <a:extLst>
              <a:ext uri="{FF2B5EF4-FFF2-40B4-BE49-F238E27FC236}">
                <a16:creationId xmlns:a16="http://schemas.microsoft.com/office/drawing/2014/main" id="{48F07892-818A-55F4-10E1-66E83E8264AF}"/>
              </a:ext>
            </a:extLst>
          </p:cNvPr>
          <p:cNvSpPr>
            <a:spLocks noChangeArrowheads="1"/>
          </p:cNvSpPr>
          <p:nvPr/>
        </p:nvSpPr>
        <p:spPr bwMode="auto">
          <a:xfrm>
            <a:off x="762000" y="2819400"/>
            <a:ext cx="2438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90000"/>
              </a:lnSpc>
              <a:spcBef>
                <a:spcPct val="20000"/>
              </a:spcBef>
              <a:buFont typeface="Century Gothic" panose="020B0502020202020204" pitchFamily="34" charset="0"/>
              <a:buNone/>
            </a:pPr>
            <a:r>
              <a:rPr lang="en-US" altLang="LID4096" sz="2800">
                <a:solidFill>
                  <a:schemeClr val="bg1"/>
                </a:solidFill>
                <a:latin typeface="Century Gothic" panose="020B0502020202020204" pitchFamily="34" charset="0"/>
              </a:rPr>
              <a:t>data stream</a:t>
            </a:r>
          </a:p>
          <a:p>
            <a:pPr algn="ctr" eaLnBrk="1" hangingPunct="1">
              <a:lnSpc>
                <a:spcPct val="90000"/>
              </a:lnSpc>
              <a:spcBef>
                <a:spcPct val="20000"/>
              </a:spcBef>
              <a:buFont typeface="Century Gothic" panose="020B0502020202020204" pitchFamily="34" charset="0"/>
              <a:buNone/>
            </a:pPr>
            <a:r>
              <a:rPr lang="en-US" altLang="LID4096" sz="2800">
                <a:solidFill>
                  <a:schemeClr val="bg1"/>
                </a:solidFill>
                <a:latin typeface="Century Gothic" panose="020B0502020202020204" pitchFamily="34" charset="0"/>
              </a:rPr>
              <a:t>processor</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
        <p:nvSpPr>
          <p:cNvPr id="41997" name="Rectangle 13">
            <a:extLst>
              <a:ext uri="{FF2B5EF4-FFF2-40B4-BE49-F238E27FC236}">
                <a16:creationId xmlns:a16="http://schemas.microsoft.com/office/drawing/2014/main" id="{93CA115D-180F-B601-BA3A-16909629465F}"/>
              </a:ext>
            </a:extLst>
          </p:cNvPr>
          <p:cNvSpPr>
            <a:spLocks noChangeArrowheads="1"/>
          </p:cNvSpPr>
          <p:nvPr/>
        </p:nvSpPr>
        <p:spPr bwMode="auto">
          <a:xfrm>
            <a:off x="6019800" y="2971800"/>
            <a:ext cx="2286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90000"/>
              </a:lnSpc>
              <a:spcBef>
                <a:spcPct val="20000"/>
              </a:spcBef>
              <a:buFont typeface="Century Gothic" panose="020B0502020202020204" pitchFamily="34" charset="0"/>
              <a:buNone/>
            </a:pPr>
            <a:r>
              <a:rPr lang="en-US" altLang="LID4096" sz="2800">
                <a:solidFill>
                  <a:schemeClr val="bg1"/>
                </a:solidFill>
                <a:latin typeface="Century Gothic" panose="020B0502020202020204" pitchFamily="34" charset="0"/>
              </a:rPr>
              <a:t>shared</a:t>
            </a:r>
          </a:p>
          <a:p>
            <a:pPr algn="ctr" eaLnBrk="1" hangingPunct="1">
              <a:lnSpc>
                <a:spcPct val="90000"/>
              </a:lnSpc>
              <a:spcBef>
                <a:spcPct val="20000"/>
              </a:spcBef>
              <a:buFont typeface="Century Gothic" panose="020B0502020202020204" pitchFamily="34" charset="0"/>
              <a:buNone/>
            </a:pPr>
            <a:r>
              <a:rPr lang="en-US" altLang="LID4096" sz="2800">
                <a:solidFill>
                  <a:schemeClr val="bg1"/>
                </a:solidFill>
                <a:latin typeface="Century Gothic" panose="020B0502020202020204" pitchFamily="34" charset="0"/>
              </a:rPr>
              <a:t> dictionary</a:t>
            </a:r>
          </a:p>
          <a:p>
            <a:pPr algn="ctr" eaLnBrk="1" hangingPunct="1">
              <a:lnSpc>
                <a:spcPct val="90000"/>
              </a:lnSpc>
              <a:spcBef>
                <a:spcPct val="20000"/>
              </a:spcBef>
              <a:buFont typeface="Century Gothic" panose="020B0502020202020204" pitchFamily="34" charset="0"/>
              <a:buNone/>
            </a:pPr>
            <a:r>
              <a:rPr lang="en-US" altLang="LID4096" sz="2800">
                <a:solidFill>
                  <a:schemeClr val="bg1"/>
                </a:solidFill>
                <a:latin typeface="Century Gothic" panose="020B0502020202020204" pitchFamily="34" charset="0"/>
              </a:rPr>
              <a:t>server</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
        <p:nvSpPr>
          <p:cNvPr id="41998" name="Rectangle 14">
            <a:extLst>
              <a:ext uri="{FF2B5EF4-FFF2-40B4-BE49-F238E27FC236}">
                <a16:creationId xmlns:a16="http://schemas.microsoft.com/office/drawing/2014/main" id="{A1469E67-744A-6598-8393-7F21CE569E10}"/>
              </a:ext>
            </a:extLst>
          </p:cNvPr>
          <p:cNvSpPr>
            <a:spLocks noChangeArrowheads="1"/>
          </p:cNvSpPr>
          <p:nvPr/>
        </p:nvSpPr>
        <p:spPr bwMode="auto">
          <a:xfrm>
            <a:off x="3200400" y="1981200"/>
            <a:ext cx="2438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None/>
            </a:pPr>
            <a:r>
              <a:rPr lang="en-US" altLang="LID4096" sz="2800">
                <a:solidFill>
                  <a:schemeClr val="bg1"/>
                </a:solidFill>
                <a:latin typeface="Century Gothic" panose="020B0502020202020204" pitchFamily="34" charset="0"/>
              </a:rPr>
              <a:t>binary</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
        <p:nvSpPr>
          <p:cNvPr id="41999" name="Rectangle 15">
            <a:extLst>
              <a:ext uri="{FF2B5EF4-FFF2-40B4-BE49-F238E27FC236}">
                <a16:creationId xmlns:a16="http://schemas.microsoft.com/office/drawing/2014/main" id="{65987FBE-B7E6-A51E-ED0B-D10D35454313}"/>
              </a:ext>
            </a:extLst>
          </p:cNvPr>
          <p:cNvSpPr>
            <a:spLocks noChangeArrowheads="1"/>
          </p:cNvSpPr>
          <p:nvPr/>
        </p:nvSpPr>
        <p:spPr bwMode="auto">
          <a:xfrm>
            <a:off x="3200400" y="2438400"/>
            <a:ext cx="2438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None/>
            </a:pPr>
            <a:r>
              <a:rPr lang="en-US" altLang="LID4096" sz="2800">
                <a:solidFill>
                  <a:schemeClr val="bg1"/>
                </a:solidFill>
                <a:latin typeface="Century Gothic" panose="020B0502020202020204" pitchFamily="34" charset="0"/>
              </a:rPr>
              <a:t>discrete</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
        <p:nvSpPr>
          <p:cNvPr id="42000" name="Rectangle 16">
            <a:extLst>
              <a:ext uri="{FF2B5EF4-FFF2-40B4-BE49-F238E27FC236}">
                <a16:creationId xmlns:a16="http://schemas.microsoft.com/office/drawing/2014/main" id="{6D85CF3E-8C24-4685-6023-7F9CD5B6D2A9}"/>
              </a:ext>
            </a:extLst>
          </p:cNvPr>
          <p:cNvSpPr>
            <a:spLocks noChangeArrowheads="1"/>
          </p:cNvSpPr>
          <p:nvPr/>
        </p:nvSpPr>
        <p:spPr bwMode="auto">
          <a:xfrm>
            <a:off x="3200400" y="2895600"/>
            <a:ext cx="2438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None/>
            </a:pPr>
            <a:r>
              <a:rPr lang="en-US" altLang="LID4096" sz="2800">
                <a:solidFill>
                  <a:schemeClr val="bg1"/>
                </a:solidFill>
                <a:latin typeface="Century Gothic" panose="020B0502020202020204" pitchFamily="34" charset="0"/>
              </a:rPr>
              <a:t>continuous</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
        <p:nvSpPr>
          <p:cNvPr id="42001" name="Rectangle 17">
            <a:extLst>
              <a:ext uri="{FF2B5EF4-FFF2-40B4-BE49-F238E27FC236}">
                <a16:creationId xmlns:a16="http://schemas.microsoft.com/office/drawing/2014/main" id="{A74A1DC8-D724-BB64-562C-4E1D58A500D9}"/>
              </a:ext>
            </a:extLst>
          </p:cNvPr>
          <p:cNvSpPr>
            <a:spLocks noChangeArrowheads="1"/>
          </p:cNvSpPr>
          <p:nvPr/>
        </p:nvSpPr>
        <p:spPr bwMode="auto">
          <a:xfrm>
            <a:off x="3200400" y="3352800"/>
            <a:ext cx="2438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None/>
            </a:pPr>
            <a:r>
              <a:rPr lang="en-US" altLang="LID4096" sz="2800">
                <a:solidFill>
                  <a:schemeClr val="bg1"/>
                </a:solidFill>
                <a:latin typeface="Century Gothic" panose="020B0502020202020204" pitchFamily="34" charset="0"/>
              </a:rPr>
              <a:t>text</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
        <p:nvSpPr>
          <p:cNvPr id="42002" name="Rectangle 18">
            <a:extLst>
              <a:ext uri="{FF2B5EF4-FFF2-40B4-BE49-F238E27FC236}">
                <a16:creationId xmlns:a16="http://schemas.microsoft.com/office/drawing/2014/main" id="{EC7A3F18-1336-4089-1603-9054C6A3C5DE}"/>
              </a:ext>
            </a:extLst>
          </p:cNvPr>
          <p:cNvSpPr>
            <a:spLocks noChangeArrowheads="1"/>
          </p:cNvSpPr>
          <p:nvPr/>
        </p:nvSpPr>
        <p:spPr bwMode="auto">
          <a:xfrm>
            <a:off x="3200400" y="3810000"/>
            <a:ext cx="2438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None/>
            </a:pPr>
            <a:r>
              <a:rPr lang="en-US" altLang="LID4096" sz="2800">
                <a:solidFill>
                  <a:schemeClr val="bg1"/>
                </a:solidFill>
                <a:latin typeface="Century Gothic" panose="020B0502020202020204" pitchFamily="34" charset="0"/>
              </a:rPr>
              <a:t>multimedia</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AF539392-F086-90AC-A0CE-44EB9FE9B17B}"/>
              </a:ext>
            </a:extLst>
          </p:cNvPr>
          <p:cNvSpPr>
            <a:spLocks noGrp="1" noChangeArrowheads="1"/>
          </p:cNvSpPr>
          <p:nvPr>
            <p:ph type="title"/>
          </p:nvPr>
        </p:nvSpPr>
        <p:spPr/>
        <p:txBody>
          <a:bodyPr/>
          <a:lstStyle/>
          <a:p>
            <a:pPr eaLnBrk="1" hangingPunct="1"/>
            <a:r>
              <a:rPr lang="en-US" altLang="LID4096"/>
              <a:t>data streams</a:t>
            </a:r>
          </a:p>
        </p:txBody>
      </p:sp>
      <p:sp>
        <p:nvSpPr>
          <p:cNvPr id="43011" name="Rectangle 3">
            <a:extLst>
              <a:ext uri="{FF2B5EF4-FFF2-40B4-BE49-F238E27FC236}">
                <a16:creationId xmlns:a16="http://schemas.microsoft.com/office/drawing/2014/main" id="{DD1189C9-7609-257A-A574-1E2BA65B8A4E}"/>
              </a:ext>
            </a:extLst>
          </p:cNvPr>
          <p:cNvSpPr>
            <a:spLocks noChangeArrowheads="1"/>
          </p:cNvSpPr>
          <p:nvPr/>
        </p:nvSpPr>
        <p:spPr bwMode="auto">
          <a:xfrm>
            <a:off x="5943600" y="2133600"/>
            <a:ext cx="2514600" cy="3276600"/>
          </a:xfrm>
          <a:prstGeom prst="rect">
            <a:avLst/>
          </a:prstGeom>
          <a:noFill/>
          <a:ln w="38100">
            <a:solidFill>
              <a:srgbClr val="0099CC"/>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43012" name="Line 4">
            <a:extLst>
              <a:ext uri="{FF2B5EF4-FFF2-40B4-BE49-F238E27FC236}">
                <a16:creationId xmlns:a16="http://schemas.microsoft.com/office/drawing/2014/main" id="{75CBF53C-0F26-A95B-0EAF-90B5C7B9C0E9}"/>
              </a:ext>
            </a:extLst>
          </p:cNvPr>
          <p:cNvSpPr>
            <a:spLocks noChangeShapeType="1"/>
          </p:cNvSpPr>
          <p:nvPr/>
        </p:nvSpPr>
        <p:spPr bwMode="auto">
          <a:xfrm>
            <a:off x="1447800" y="1524000"/>
            <a:ext cx="457200" cy="685800"/>
          </a:xfrm>
          <a:prstGeom prst="line">
            <a:avLst/>
          </a:prstGeom>
          <a:noFill/>
          <a:ln w="34925">
            <a:solidFill>
              <a:srgbClr val="0099CC"/>
            </a:solidFill>
            <a:round/>
            <a:headEnd/>
            <a:tailEnd type="triangle" w="lg" len="med"/>
          </a:ln>
          <a:extLst>
            <a:ext uri="{909E8E84-426E-40DD-AFC4-6F175D3DCCD1}">
              <a14:hiddenFill xmlns:a14="http://schemas.microsoft.com/office/drawing/2010/main">
                <a:noFill/>
              </a14:hiddenFill>
            </a:ext>
          </a:extLst>
        </p:spPr>
        <p:txBody>
          <a:bodyPr/>
          <a:lstStyle/>
          <a:p>
            <a:endParaRPr lang="LID4096"/>
          </a:p>
        </p:txBody>
      </p:sp>
      <p:sp>
        <p:nvSpPr>
          <p:cNvPr id="43013" name="Rectangle 5">
            <a:extLst>
              <a:ext uri="{FF2B5EF4-FFF2-40B4-BE49-F238E27FC236}">
                <a16:creationId xmlns:a16="http://schemas.microsoft.com/office/drawing/2014/main" id="{EF40B311-7FC9-4C90-5CDA-31D3FB59D41C}"/>
              </a:ext>
            </a:extLst>
          </p:cNvPr>
          <p:cNvSpPr>
            <a:spLocks noChangeArrowheads="1"/>
          </p:cNvSpPr>
          <p:nvPr/>
        </p:nvSpPr>
        <p:spPr bwMode="auto">
          <a:xfrm>
            <a:off x="762000" y="2209800"/>
            <a:ext cx="2438400" cy="2133600"/>
          </a:xfrm>
          <a:prstGeom prst="rect">
            <a:avLst/>
          </a:prstGeom>
          <a:noFill/>
          <a:ln w="38100">
            <a:solidFill>
              <a:srgbClr val="0099CC"/>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43014" name="Line 6">
            <a:extLst>
              <a:ext uri="{FF2B5EF4-FFF2-40B4-BE49-F238E27FC236}">
                <a16:creationId xmlns:a16="http://schemas.microsoft.com/office/drawing/2014/main" id="{62E5ABAD-AB0C-5690-A0B4-FCCB3E34118A}"/>
              </a:ext>
            </a:extLst>
          </p:cNvPr>
          <p:cNvSpPr>
            <a:spLocks noChangeShapeType="1"/>
          </p:cNvSpPr>
          <p:nvPr/>
        </p:nvSpPr>
        <p:spPr bwMode="auto">
          <a:xfrm>
            <a:off x="2971800" y="4800600"/>
            <a:ext cx="2971800" cy="0"/>
          </a:xfrm>
          <a:prstGeom prst="line">
            <a:avLst/>
          </a:prstGeom>
          <a:noFill/>
          <a:ln w="34925">
            <a:solidFill>
              <a:srgbClr val="0099CC"/>
            </a:solidFill>
            <a:round/>
            <a:headEnd/>
            <a:tailEnd type="triangle" w="lg" len="med"/>
          </a:ln>
          <a:extLst>
            <a:ext uri="{909E8E84-426E-40DD-AFC4-6F175D3DCCD1}">
              <a14:hiddenFill xmlns:a14="http://schemas.microsoft.com/office/drawing/2010/main">
                <a:noFill/>
              </a14:hiddenFill>
            </a:ext>
          </a:extLst>
        </p:spPr>
        <p:txBody>
          <a:bodyPr/>
          <a:lstStyle/>
          <a:p>
            <a:endParaRPr lang="LID4096"/>
          </a:p>
        </p:txBody>
      </p:sp>
      <p:sp>
        <p:nvSpPr>
          <p:cNvPr id="43015" name="Line 7">
            <a:extLst>
              <a:ext uri="{FF2B5EF4-FFF2-40B4-BE49-F238E27FC236}">
                <a16:creationId xmlns:a16="http://schemas.microsoft.com/office/drawing/2014/main" id="{6BEB4753-B148-462B-E044-2EB9C5CE97D7}"/>
              </a:ext>
            </a:extLst>
          </p:cNvPr>
          <p:cNvSpPr>
            <a:spLocks noChangeShapeType="1"/>
          </p:cNvSpPr>
          <p:nvPr/>
        </p:nvSpPr>
        <p:spPr bwMode="auto">
          <a:xfrm>
            <a:off x="3200400" y="4267200"/>
            <a:ext cx="2743200" cy="0"/>
          </a:xfrm>
          <a:prstGeom prst="line">
            <a:avLst/>
          </a:prstGeom>
          <a:noFill/>
          <a:ln w="34925">
            <a:solidFill>
              <a:srgbClr val="0099CC"/>
            </a:solidFill>
            <a:round/>
            <a:headEnd/>
            <a:tailEnd type="triangle" w="lg" len="med"/>
          </a:ln>
          <a:extLst>
            <a:ext uri="{909E8E84-426E-40DD-AFC4-6F175D3DCCD1}">
              <a14:hiddenFill xmlns:a14="http://schemas.microsoft.com/office/drawing/2010/main">
                <a:noFill/>
              </a14:hiddenFill>
            </a:ext>
          </a:extLst>
        </p:spPr>
        <p:txBody>
          <a:bodyPr/>
          <a:lstStyle/>
          <a:p>
            <a:endParaRPr lang="LID4096"/>
          </a:p>
        </p:txBody>
      </p:sp>
      <p:sp>
        <p:nvSpPr>
          <p:cNvPr id="43016" name="Line 8">
            <a:extLst>
              <a:ext uri="{FF2B5EF4-FFF2-40B4-BE49-F238E27FC236}">
                <a16:creationId xmlns:a16="http://schemas.microsoft.com/office/drawing/2014/main" id="{7AF39B4B-3A01-09DE-8AAC-6D02897F54E8}"/>
              </a:ext>
            </a:extLst>
          </p:cNvPr>
          <p:cNvSpPr>
            <a:spLocks noChangeShapeType="1"/>
          </p:cNvSpPr>
          <p:nvPr/>
        </p:nvSpPr>
        <p:spPr bwMode="auto">
          <a:xfrm>
            <a:off x="3200400" y="3352800"/>
            <a:ext cx="2743200" cy="0"/>
          </a:xfrm>
          <a:prstGeom prst="line">
            <a:avLst/>
          </a:prstGeom>
          <a:noFill/>
          <a:ln w="34925">
            <a:solidFill>
              <a:srgbClr val="0099CC"/>
            </a:solidFill>
            <a:round/>
            <a:headEnd/>
            <a:tailEnd type="triangle" w="lg" len="med"/>
          </a:ln>
          <a:extLst>
            <a:ext uri="{909E8E84-426E-40DD-AFC4-6F175D3DCCD1}">
              <a14:hiddenFill xmlns:a14="http://schemas.microsoft.com/office/drawing/2010/main">
                <a:noFill/>
              </a14:hiddenFill>
            </a:ext>
          </a:extLst>
        </p:spPr>
        <p:txBody>
          <a:bodyPr/>
          <a:lstStyle/>
          <a:p>
            <a:endParaRPr lang="LID4096"/>
          </a:p>
        </p:txBody>
      </p:sp>
      <p:sp>
        <p:nvSpPr>
          <p:cNvPr id="43017" name="Line 9">
            <a:extLst>
              <a:ext uri="{FF2B5EF4-FFF2-40B4-BE49-F238E27FC236}">
                <a16:creationId xmlns:a16="http://schemas.microsoft.com/office/drawing/2014/main" id="{3E4AF4F4-B575-4B8D-B576-DDEB083FD46B}"/>
              </a:ext>
            </a:extLst>
          </p:cNvPr>
          <p:cNvSpPr>
            <a:spLocks noChangeShapeType="1"/>
          </p:cNvSpPr>
          <p:nvPr/>
        </p:nvSpPr>
        <p:spPr bwMode="auto">
          <a:xfrm>
            <a:off x="3200400" y="2895600"/>
            <a:ext cx="2743200" cy="0"/>
          </a:xfrm>
          <a:prstGeom prst="line">
            <a:avLst/>
          </a:prstGeom>
          <a:noFill/>
          <a:ln w="34925">
            <a:solidFill>
              <a:srgbClr val="0099CC"/>
            </a:solidFill>
            <a:round/>
            <a:headEnd/>
            <a:tailEnd type="triangle" w="lg" len="med"/>
          </a:ln>
          <a:extLst>
            <a:ext uri="{909E8E84-426E-40DD-AFC4-6F175D3DCCD1}">
              <a14:hiddenFill xmlns:a14="http://schemas.microsoft.com/office/drawing/2010/main">
                <a:noFill/>
              </a14:hiddenFill>
            </a:ext>
          </a:extLst>
        </p:spPr>
        <p:txBody>
          <a:bodyPr/>
          <a:lstStyle/>
          <a:p>
            <a:endParaRPr lang="LID4096"/>
          </a:p>
        </p:txBody>
      </p:sp>
      <p:sp>
        <p:nvSpPr>
          <p:cNvPr id="43018" name="Line 10">
            <a:extLst>
              <a:ext uri="{FF2B5EF4-FFF2-40B4-BE49-F238E27FC236}">
                <a16:creationId xmlns:a16="http://schemas.microsoft.com/office/drawing/2014/main" id="{97B3D459-35DD-7D69-801A-C9E380676F81}"/>
              </a:ext>
            </a:extLst>
          </p:cNvPr>
          <p:cNvSpPr>
            <a:spLocks noChangeShapeType="1"/>
          </p:cNvSpPr>
          <p:nvPr/>
        </p:nvSpPr>
        <p:spPr bwMode="auto">
          <a:xfrm>
            <a:off x="3200400" y="2286000"/>
            <a:ext cx="2743200" cy="0"/>
          </a:xfrm>
          <a:prstGeom prst="line">
            <a:avLst/>
          </a:prstGeom>
          <a:noFill/>
          <a:ln w="34925">
            <a:solidFill>
              <a:srgbClr val="0099CC"/>
            </a:solidFill>
            <a:round/>
            <a:headEnd/>
            <a:tailEnd type="triangle" w="lg" len="med"/>
          </a:ln>
          <a:extLst>
            <a:ext uri="{909E8E84-426E-40DD-AFC4-6F175D3DCCD1}">
              <a14:hiddenFill xmlns:a14="http://schemas.microsoft.com/office/drawing/2010/main">
                <a:noFill/>
              </a14:hiddenFill>
            </a:ext>
          </a:extLst>
        </p:spPr>
        <p:txBody>
          <a:bodyPr/>
          <a:lstStyle/>
          <a:p>
            <a:endParaRPr lang="LID4096"/>
          </a:p>
        </p:txBody>
      </p:sp>
      <p:sp>
        <p:nvSpPr>
          <p:cNvPr id="43019" name="Rectangle 11">
            <a:extLst>
              <a:ext uri="{FF2B5EF4-FFF2-40B4-BE49-F238E27FC236}">
                <a16:creationId xmlns:a16="http://schemas.microsoft.com/office/drawing/2014/main" id="{52265010-8C22-A3D7-EA84-C058B3700D1C}"/>
              </a:ext>
            </a:extLst>
          </p:cNvPr>
          <p:cNvSpPr>
            <a:spLocks noChangeArrowheads="1"/>
          </p:cNvSpPr>
          <p:nvPr/>
        </p:nvSpPr>
        <p:spPr bwMode="auto">
          <a:xfrm>
            <a:off x="533400" y="1066800"/>
            <a:ext cx="2438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None/>
            </a:pPr>
            <a:r>
              <a:rPr lang="en-US" altLang="LID4096" sz="2800">
                <a:solidFill>
                  <a:schemeClr val="bg1"/>
                </a:solidFill>
                <a:latin typeface="Century Gothic" panose="020B0502020202020204" pitchFamily="34" charset="0"/>
              </a:rPr>
              <a:t>weather</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
        <p:nvSpPr>
          <p:cNvPr id="43020" name="Rectangle 12">
            <a:extLst>
              <a:ext uri="{FF2B5EF4-FFF2-40B4-BE49-F238E27FC236}">
                <a16:creationId xmlns:a16="http://schemas.microsoft.com/office/drawing/2014/main" id="{1036070B-F1D3-421F-27DD-5392D1904778}"/>
              </a:ext>
            </a:extLst>
          </p:cNvPr>
          <p:cNvSpPr>
            <a:spLocks noChangeArrowheads="1"/>
          </p:cNvSpPr>
          <p:nvPr/>
        </p:nvSpPr>
        <p:spPr bwMode="auto">
          <a:xfrm>
            <a:off x="762000" y="2819400"/>
            <a:ext cx="2438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90000"/>
              </a:lnSpc>
              <a:spcBef>
                <a:spcPct val="20000"/>
              </a:spcBef>
              <a:buFont typeface="Century Gothic" panose="020B0502020202020204" pitchFamily="34" charset="0"/>
              <a:buNone/>
            </a:pPr>
            <a:r>
              <a:rPr lang="en-US" altLang="LID4096" sz="2800">
                <a:solidFill>
                  <a:schemeClr val="bg1"/>
                </a:solidFill>
                <a:latin typeface="Century Gothic" panose="020B0502020202020204" pitchFamily="34" charset="0"/>
              </a:rPr>
              <a:t>data stream</a:t>
            </a:r>
          </a:p>
          <a:p>
            <a:pPr algn="ctr" eaLnBrk="1" hangingPunct="1">
              <a:lnSpc>
                <a:spcPct val="90000"/>
              </a:lnSpc>
              <a:spcBef>
                <a:spcPct val="20000"/>
              </a:spcBef>
              <a:buFont typeface="Century Gothic" panose="020B0502020202020204" pitchFamily="34" charset="0"/>
              <a:buNone/>
            </a:pPr>
            <a:r>
              <a:rPr lang="en-US" altLang="LID4096" sz="2800">
                <a:solidFill>
                  <a:schemeClr val="bg1"/>
                </a:solidFill>
                <a:latin typeface="Century Gothic" panose="020B0502020202020204" pitchFamily="34" charset="0"/>
              </a:rPr>
              <a:t>processor</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
        <p:nvSpPr>
          <p:cNvPr id="43021" name="Rectangle 13">
            <a:extLst>
              <a:ext uri="{FF2B5EF4-FFF2-40B4-BE49-F238E27FC236}">
                <a16:creationId xmlns:a16="http://schemas.microsoft.com/office/drawing/2014/main" id="{7AF30968-72AB-8D99-76C7-61070217CE5C}"/>
              </a:ext>
            </a:extLst>
          </p:cNvPr>
          <p:cNvSpPr>
            <a:spLocks noChangeArrowheads="1"/>
          </p:cNvSpPr>
          <p:nvPr/>
        </p:nvSpPr>
        <p:spPr bwMode="auto">
          <a:xfrm>
            <a:off x="6019800" y="2971800"/>
            <a:ext cx="2286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90000"/>
              </a:lnSpc>
              <a:spcBef>
                <a:spcPct val="20000"/>
              </a:spcBef>
              <a:buFont typeface="Century Gothic" panose="020B0502020202020204" pitchFamily="34" charset="0"/>
              <a:buNone/>
            </a:pPr>
            <a:r>
              <a:rPr lang="en-US" altLang="LID4096" sz="2800">
                <a:solidFill>
                  <a:schemeClr val="bg1"/>
                </a:solidFill>
                <a:latin typeface="Century Gothic" panose="020B0502020202020204" pitchFamily="34" charset="0"/>
              </a:rPr>
              <a:t>shared</a:t>
            </a:r>
          </a:p>
          <a:p>
            <a:pPr algn="ctr" eaLnBrk="1" hangingPunct="1">
              <a:lnSpc>
                <a:spcPct val="90000"/>
              </a:lnSpc>
              <a:spcBef>
                <a:spcPct val="20000"/>
              </a:spcBef>
              <a:buFont typeface="Century Gothic" panose="020B0502020202020204" pitchFamily="34" charset="0"/>
              <a:buNone/>
            </a:pPr>
            <a:r>
              <a:rPr lang="en-US" altLang="LID4096" sz="2800">
                <a:solidFill>
                  <a:schemeClr val="bg1"/>
                </a:solidFill>
                <a:latin typeface="Century Gothic" panose="020B0502020202020204" pitchFamily="34" charset="0"/>
              </a:rPr>
              <a:t> dictionary</a:t>
            </a:r>
          </a:p>
          <a:p>
            <a:pPr algn="ctr" eaLnBrk="1" hangingPunct="1">
              <a:lnSpc>
                <a:spcPct val="90000"/>
              </a:lnSpc>
              <a:spcBef>
                <a:spcPct val="20000"/>
              </a:spcBef>
              <a:buFont typeface="Century Gothic" panose="020B0502020202020204" pitchFamily="34" charset="0"/>
              <a:buNone/>
            </a:pPr>
            <a:r>
              <a:rPr lang="en-US" altLang="LID4096" sz="2800">
                <a:solidFill>
                  <a:schemeClr val="bg1"/>
                </a:solidFill>
                <a:latin typeface="Century Gothic" panose="020B0502020202020204" pitchFamily="34" charset="0"/>
              </a:rPr>
              <a:t>server</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
        <p:nvSpPr>
          <p:cNvPr id="43022" name="Rectangle 14">
            <a:extLst>
              <a:ext uri="{FF2B5EF4-FFF2-40B4-BE49-F238E27FC236}">
                <a16:creationId xmlns:a16="http://schemas.microsoft.com/office/drawing/2014/main" id="{B8181007-1DC8-72DC-E5E9-323B65AA0652}"/>
              </a:ext>
            </a:extLst>
          </p:cNvPr>
          <p:cNvSpPr>
            <a:spLocks noChangeArrowheads="1"/>
          </p:cNvSpPr>
          <p:nvPr/>
        </p:nvSpPr>
        <p:spPr bwMode="auto">
          <a:xfrm>
            <a:off x="3200400" y="1905000"/>
            <a:ext cx="2438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None/>
            </a:pPr>
            <a:r>
              <a:rPr lang="en-US" altLang="LID4096" sz="2400">
                <a:solidFill>
                  <a:schemeClr val="bg1"/>
                </a:solidFill>
                <a:latin typeface="Century Gothic" panose="020B0502020202020204" pitchFamily="34" charset="0"/>
              </a:rPr>
              <a:t>worse</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
        <p:nvSpPr>
          <p:cNvPr id="43023" name="Rectangle 15">
            <a:extLst>
              <a:ext uri="{FF2B5EF4-FFF2-40B4-BE49-F238E27FC236}">
                <a16:creationId xmlns:a16="http://schemas.microsoft.com/office/drawing/2014/main" id="{D3229902-9D29-5BBC-BEA9-2808EF755714}"/>
              </a:ext>
            </a:extLst>
          </p:cNvPr>
          <p:cNvSpPr>
            <a:spLocks noChangeArrowheads="1"/>
          </p:cNvSpPr>
          <p:nvPr/>
        </p:nvSpPr>
        <p:spPr bwMode="auto">
          <a:xfrm>
            <a:off x="3200400" y="2438400"/>
            <a:ext cx="2438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None/>
            </a:pPr>
            <a:endParaRPr lang="en-US" altLang="LID4096" sz="2400">
              <a:solidFill>
                <a:schemeClr val="bg1"/>
              </a:solidFill>
              <a:latin typeface="Century Gothic" panose="020B0502020202020204" pitchFamily="34" charset="0"/>
            </a:endParaRP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
        <p:nvSpPr>
          <p:cNvPr id="43024" name="Rectangle 16">
            <a:extLst>
              <a:ext uri="{FF2B5EF4-FFF2-40B4-BE49-F238E27FC236}">
                <a16:creationId xmlns:a16="http://schemas.microsoft.com/office/drawing/2014/main" id="{97A02B94-0BC7-1F07-C954-D6866FEAEF8A}"/>
              </a:ext>
            </a:extLst>
          </p:cNvPr>
          <p:cNvSpPr>
            <a:spLocks noChangeArrowheads="1"/>
          </p:cNvSpPr>
          <p:nvPr/>
        </p:nvSpPr>
        <p:spPr bwMode="auto">
          <a:xfrm>
            <a:off x="3200400" y="2971800"/>
            <a:ext cx="2438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None/>
            </a:pPr>
            <a:r>
              <a:rPr lang="en-US" altLang="LID4096" sz="2400">
                <a:solidFill>
                  <a:schemeClr val="bg1"/>
                </a:solidFill>
                <a:latin typeface="Century Gothic" panose="020B0502020202020204" pitchFamily="34" charset="0"/>
              </a:rPr>
              <a:t>+4</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
        <p:nvSpPr>
          <p:cNvPr id="43025" name="Rectangle 17">
            <a:extLst>
              <a:ext uri="{FF2B5EF4-FFF2-40B4-BE49-F238E27FC236}">
                <a16:creationId xmlns:a16="http://schemas.microsoft.com/office/drawing/2014/main" id="{B5E604AB-F28E-E1DA-4124-B12EF038AA2F}"/>
              </a:ext>
            </a:extLst>
          </p:cNvPr>
          <p:cNvSpPr>
            <a:spLocks noChangeArrowheads="1"/>
          </p:cNvSpPr>
          <p:nvPr/>
        </p:nvSpPr>
        <p:spPr bwMode="auto">
          <a:xfrm>
            <a:off x="3200400" y="3429000"/>
            <a:ext cx="2667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None/>
            </a:pPr>
            <a:r>
              <a:rPr lang="en-US" altLang="LID4096" sz="2400">
                <a:solidFill>
                  <a:schemeClr val="bg1"/>
                </a:solidFill>
                <a:latin typeface="Century Gothic" panose="020B0502020202020204" pitchFamily="34" charset="0"/>
              </a:rPr>
              <a:t>“sunny, 12</a:t>
            </a:r>
          </a:p>
          <a:p>
            <a:pPr eaLnBrk="1" hangingPunct="1">
              <a:lnSpc>
                <a:spcPct val="90000"/>
              </a:lnSpc>
              <a:spcBef>
                <a:spcPct val="20000"/>
              </a:spcBef>
              <a:buFont typeface="Century Gothic" panose="020B0502020202020204" pitchFamily="34" charset="0"/>
              <a:buNone/>
            </a:pPr>
            <a:r>
              <a:rPr lang="en-US" altLang="LID4096" sz="2400">
                <a:solidFill>
                  <a:schemeClr val="bg1"/>
                </a:solidFill>
                <a:latin typeface="Century Gothic" panose="020B0502020202020204" pitchFamily="34" charset="0"/>
              </a:rPr>
              <a:t>  high 15” </a:t>
            </a:r>
          </a:p>
          <a:p>
            <a:pPr eaLnBrk="1" hangingPunct="1">
              <a:lnSpc>
                <a:spcPct val="90000"/>
              </a:lnSpc>
              <a:spcBef>
                <a:spcPct val="20000"/>
              </a:spcBef>
              <a:buFont typeface="Century Gothic" panose="020B0502020202020204" pitchFamily="34" charset="0"/>
              <a:buChar char="―"/>
            </a:pPr>
            <a:endParaRPr lang="en-US" altLang="LID4096" sz="2400">
              <a:solidFill>
                <a:schemeClr val="bg1"/>
              </a:solidFill>
              <a:latin typeface="Century Gothic" panose="020B0502020202020204" pitchFamily="34" charset="0"/>
            </a:endParaRPr>
          </a:p>
        </p:txBody>
      </p:sp>
      <p:pic>
        <p:nvPicPr>
          <p:cNvPr id="43026" name="Picture 18">
            <a:extLst>
              <a:ext uri="{FF2B5EF4-FFF2-40B4-BE49-F238E27FC236}">
                <a16:creationId xmlns:a16="http://schemas.microsoft.com/office/drawing/2014/main" id="{85C02C62-13B7-23ED-4D14-F8CCED01D0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6886" r="3999" b="6886"/>
          <a:stretch>
            <a:fillRect/>
          </a:stretch>
        </p:blipFill>
        <p:spPr bwMode="auto">
          <a:xfrm>
            <a:off x="2743200" y="4953000"/>
            <a:ext cx="1447800"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7" name="Picture 19">
            <a:extLst>
              <a:ext uri="{FF2B5EF4-FFF2-40B4-BE49-F238E27FC236}">
                <a16:creationId xmlns:a16="http://schemas.microsoft.com/office/drawing/2014/main" id="{7E288130-1BA6-B74D-2F79-D245B37D2F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5625" t="15292" r="30000" b="29175"/>
          <a:stretch>
            <a:fillRect/>
          </a:stretch>
        </p:blipFill>
        <p:spPr bwMode="auto">
          <a:xfrm>
            <a:off x="4343400" y="4953000"/>
            <a:ext cx="1371600" cy="108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28" name="Line 20">
            <a:extLst>
              <a:ext uri="{FF2B5EF4-FFF2-40B4-BE49-F238E27FC236}">
                <a16:creationId xmlns:a16="http://schemas.microsoft.com/office/drawing/2014/main" id="{CF95C7F2-3AAB-C624-508A-8776D065BB8B}"/>
              </a:ext>
            </a:extLst>
          </p:cNvPr>
          <p:cNvSpPr>
            <a:spLocks noChangeShapeType="1"/>
          </p:cNvSpPr>
          <p:nvPr/>
        </p:nvSpPr>
        <p:spPr bwMode="auto">
          <a:xfrm flipH="1" flipV="1">
            <a:off x="2971800" y="4343400"/>
            <a:ext cx="0" cy="457200"/>
          </a:xfrm>
          <a:prstGeom prst="line">
            <a:avLst/>
          </a:prstGeom>
          <a:noFill/>
          <a:ln w="38100">
            <a:solidFill>
              <a:srgbClr val="0099CC"/>
            </a:solidFill>
            <a:round/>
            <a:headEnd/>
            <a:tailEnd/>
          </a:ln>
          <a:extLst>
            <a:ext uri="{909E8E84-426E-40DD-AFC4-6F175D3DCCD1}">
              <a14:hiddenFill xmlns:a14="http://schemas.microsoft.com/office/drawing/2010/main">
                <a:noFill/>
              </a14:hiddenFill>
            </a:ext>
          </a:extLst>
        </p:spPr>
        <p:txBody>
          <a:bodyPr/>
          <a:lstStyle/>
          <a:p>
            <a:endParaRPr lang="LID4096"/>
          </a:p>
        </p:txBody>
      </p:sp>
      <p:pic>
        <p:nvPicPr>
          <p:cNvPr id="43029" name="Picture 21" descr="j0432588">
            <a:extLst>
              <a:ext uri="{FF2B5EF4-FFF2-40B4-BE49-F238E27FC236}">
                <a16:creationId xmlns:a16="http://schemas.microsoft.com/office/drawing/2014/main" id="{674D51CD-4754-CE0E-5E19-3A4E4CE4551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b="16667"/>
          <a:stretch>
            <a:fillRect/>
          </a:stretch>
        </p:blipFill>
        <p:spPr bwMode="auto">
          <a:xfrm>
            <a:off x="3276600" y="2197100"/>
            <a:ext cx="8382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D7D5F3DE-80C6-E384-0761-3B12ABAFB7CA}"/>
              </a:ext>
            </a:extLst>
          </p:cNvPr>
          <p:cNvSpPr>
            <a:spLocks noGrp="1" noChangeArrowheads="1"/>
          </p:cNvSpPr>
          <p:nvPr>
            <p:ph type="title"/>
          </p:nvPr>
        </p:nvSpPr>
        <p:spPr/>
        <p:txBody>
          <a:bodyPr/>
          <a:lstStyle/>
          <a:p>
            <a:pPr eaLnBrk="1" hangingPunct="1"/>
            <a:r>
              <a:rPr lang="en-US" altLang="LID4096"/>
              <a:t>location clients</a:t>
            </a:r>
          </a:p>
        </p:txBody>
      </p:sp>
      <p:sp>
        <p:nvSpPr>
          <p:cNvPr id="44035" name="Rectangle 3">
            <a:extLst>
              <a:ext uri="{FF2B5EF4-FFF2-40B4-BE49-F238E27FC236}">
                <a16:creationId xmlns:a16="http://schemas.microsoft.com/office/drawing/2014/main" id="{AF67430D-E737-69E6-8A55-04A507E0DCAA}"/>
              </a:ext>
            </a:extLst>
          </p:cNvPr>
          <p:cNvSpPr>
            <a:spLocks noChangeArrowheads="1"/>
          </p:cNvSpPr>
          <p:nvPr/>
        </p:nvSpPr>
        <p:spPr bwMode="auto">
          <a:xfrm>
            <a:off x="4724400" y="4876800"/>
            <a:ext cx="3505200" cy="1295400"/>
          </a:xfrm>
          <a:prstGeom prst="rect">
            <a:avLst/>
          </a:prstGeom>
          <a:noFill/>
          <a:ln w="38100">
            <a:solidFill>
              <a:srgbClr val="0099CC"/>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44036" name="Rectangle 4">
            <a:extLst>
              <a:ext uri="{FF2B5EF4-FFF2-40B4-BE49-F238E27FC236}">
                <a16:creationId xmlns:a16="http://schemas.microsoft.com/office/drawing/2014/main" id="{E969D889-D15D-0D5F-6B01-747280AA4997}"/>
              </a:ext>
            </a:extLst>
          </p:cNvPr>
          <p:cNvSpPr>
            <a:spLocks noChangeArrowheads="1"/>
          </p:cNvSpPr>
          <p:nvPr/>
        </p:nvSpPr>
        <p:spPr bwMode="auto">
          <a:xfrm>
            <a:off x="4724400" y="5105400"/>
            <a:ext cx="3200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90000"/>
              </a:lnSpc>
              <a:spcBef>
                <a:spcPct val="20000"/>
              </a:spcBef>
              <a:buFont typeface="Century Gothic" panose="020B0502020202020204" pitchFamily="34" charset="0"/>
              <a:buNone/>
            </a:pPr>
            <a:r>
              <a:rPr lang="en-US" altLang="LID4096" sz="2800">
                <a:solidFill>
                  <a:schemeClr val="bg1"/>
                </a:solidFill>
                <a:latin typeface="Century Gothic" panose="020B0502020202020204" pitchFamily="34" charset="0"/>
              </a:rPr>
              <a:t>location client (base)</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
        <p:nvSpPr>
          <p:cNvPr id="44037" name="Line 5">
            <a:extLst>
              <a:ext uri="{FF2B5EF4-FFF2-40B4-BE49-F238E27FC236}">
                <a16:creationId xmlns:a16="http://schemas.microsoft.com/office/drawing/2014/main" id="{7BA44D6C-4F9B-2DA8-9FA2-E08493BD802F}"/>
              </a:ext>
            </a:extLst>
          </p:cNvPr>
          <p:cNvSpPr>
            <a:spLocks noChangeShapeType="1"/>
          </p:cNvSpPr>
          <p:nvPr/>
        </p:nvSpPr>
        <p:spPr bwMode="auto">
          <a:xfrm flipV="1">
            <a:off x="7315200" y="3200400"/>
            <a:ext cx="0" cy="1676400"/>
          </a:xfrm>
          <a:prstGeom prst="line">
            <a:avLst/>
          </a:prstGeom>
          <a:noFill/>
          <a:ln w="34925">
            <a:solidFill>
              <a:srgbClr val="0099CC"/>
            </a:solidFill>
            <a:round/>
            <a:headEnd/>
            <a:tailEnd type="triangle" w="lg" len="med"/>
          </a:ln>
          <a:extLst>
            <a:ext uri="{909E8E84-426E-40DD-AFC4-6F175D3DCCD1}">
              <a14:hiddenFill xmlns:a14="http://schemas.microsoft.com/office/drawing/2010/main">
                <a:noFill/>
              </a14:hiddenFill>
            </a:ext>
          </a:extLst>
        </p:spPr>
        <p:txBody>
          <a:bodyPr/>
          <a:lstStyle/>
          <a:p>
            <a:endParaRPr lang="LID4096"/>
          </a:p>
        </p:txBody>
      </p:sp>
      <p:sp>
        <p:nvSpPr>
          <p:cNvPr id="44038" name="Oval 6">
            <a:extLst>
              <a:ext uri="{FF2B5EF4-FFF2-40B4-BE49-F238E27FC236}">
                <a16:creationId xmlns:a16="http://schemas.microsoft.com/office/drawing/2014/main" id="{5E795A15-25B2-6EE2-FF26-54F98ECF7B08}"/>
              </a:ext>
            </a:extLst>
          </p:cNvPr>
          <p:cNvSpPr>
            <a:spLocks noChangeArrowheads="1"/>
          </p:cNvSpPr>
          <p:nvPr/>
        </p:nvSpPr>
        <p:spPr bwMode="auto">
          <a:xfrm>
            <a:off x="6324600" y="1447800"/>
            <a:ext cx="1905000" cy="1752600"/>
          </a:xfrm>
          <a:prstGeom prst="ellipse">
            <a:avLst/>
          </a:prstGeom>
          <a:noFill/>
          <a:ln w="38100">
            <a:solidFill>
              <a:srgbClr val="0099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44039" name="Rectangle 7">
            <a:extLst>
              <a:ext uri="{FF2B5EF4-FFF2-40B4-BE49-F238E27FC236}">
                <a16:creationId xmlns:a16="http://schemas.microsoft.com/office/drawing/2014/main" id="{2BAE307E-2536-A953-4727-A5853B389EDA}"/>
              </a:ext>
            </a:extLst>
          </p:cNvPr>
          <p:cNvSpPr>
            <a:spLocks noChangeArrowheads="1"/>
          </p:cNvSpPr>
          <p:nvPr/>
        </p:nvSpPr>
        <p:spPr bwMode="auto">
          <a:xfrm>
            <a:off x="6400800" y="2057400"/>
            <a:ext cx="1752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90000"/>
              </a:lnSpc>
              <a:spcBef>
                <a:spcPct val="20000"/>
              </a:spcBef>
              <a:buFont typeface="Century Gothic" panose="020B0502020202020204" pitchFamily="34" charset="0"/>
              <a:buNone/>
            </a:pPr>
            <a:r>
              <a:rPr lang="en-US" altLang="LID4096" sz="2800">
                <a:solidFill>
                  <a:schemeClr val="bg1"/>
                </a:solidFill>
                <a:latin typeface="Century Gothic" panose="020B0502020202020204" pitchFamily="34" charset="0"/>
              </a:rPr>
              <a:t>LDIA tag</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
        <p:nvSpPr>
          <p:cNvPr id="44040" name="Oval 8">
            <a:extLst>
              <a:ext uri="{FF2B5EF4-FFF2-40B4-BE49-F238E27FC236}">
                <a16:creationId xmlns:a16="http://schemas.microsoft.com/office/drawing/2014/main" id="{E6D45645-7091-5B5D-63D6-479ABFB8401E}"/>
              </a:ext>
            </a:extLst>
          </p:cNvPr>
          <p:cNvSpPr>
            <a:spLocks noChangeArrowheads="1"/>
          </p:cNvSpPr>
          <p:nvPr/>
        </p:nvSpPr>
        <p:spPr bwMode="auto">
          <a:xfrm>
            <a:off x="838200" y="4572000"/>
            <a:ext cx="1905000" cy="1752600"/>
          </a:xfrm>
          <a:prstGeom prst="ellipse">
            <a:avLst/>
          </a:prstGeom>
          <a:noFill/>
          <a:ln w="38100">
            <a:solidFill>
              <a:srgbClr val="0099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44041" name="Rectangle 9">
            <a:extLst>
              <a:ext uri="{FF2B5EF4-FFF2-40B4-BE49-F238E27FC236}">
                <a16:creationId xmlns:a16="http://schemas.microsoft.com/office/drawing/2014/main" id="{EED30F14-C5A3-6E19-3575-4120F6171E3E}"/>
              </a:ext>
            </a:extLst>
          </p:cNvPr>
          <p:cNvSpPr>
            <a:spLocks noChangeArrowheads="1"/>
          </p:cNvSpPr>
          <p:nvPr/>
        </p:nvSpPr>
        <p:spPr bwMode="auto">
          <a:xfrm>
            <a:off x="838200" y="5257800"/>
            <a:ext cx="1752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90000"/>
              </a:lnSpc>
              <a:spcBef>
                <a:spcPct val="20000"/>
              </a:spcBef>
              <a:buFont typeface="Century Gothic" panose="020B0502020202020204" pitchFamily="34" charset="0"/>
              <a:buNone/>
            </a:pPr>
            <a:r>
              <a:rPr lang="en-US" altLang="LID4096" sz="2800">
                <a:solidFill>
                  <a:schemeClr val="bg1"/>
                </a:solidFill>
                <a:latin typeface="Century Gothic" panose="020B0502020202020204" pitchFamily="34" charset="0"/>
              </a:rPr>
              <a:t>data tag</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
        <p:nvSpPr>
          <p:cNvPr id="44042" name="Line 10">
            <a:extLst>
              <a:ext uri="{FF2B5EF4-FFF2-40B4-BE49-F238E27FC236}">
                <a16:creationId xmlns:a16="http://schemas.microsoft.com/office/drawing/2014/main" id="{9EE33887-1236-55D2-0AB7-3C6AB3B781E2}"/>
              </a:ext>
            </a:extLst>
          </p:cNvPr>
          <p:cNvSpPr>
            <a:spLocks noChangeShapeType="1"/>
          </p:cNvSpPr>
          <p:nvPr/>
        </p:nvSpPr>
        <p:spPr bwMode="auto">
          <a:xfrm flipH="1" flipV="1">
            <a:off x="2743200" y="5486400"/>
            <a:ext cx="1981200" cy="0"/>
          </a:xfrm>
          <a:prstGeom prst="line">
            <a:avLst/>
          </a:prstGeom>
          <a:noFill/>
          <a:ln w="34925">
            <a:solidFill>
              <a:srgbClr val="0099CC"/>
            </a:solidFill>
            <a:round/>
            <a:headEnd/>
            <a:tailEnd type="triangle" w="lg" len="med"/>
          </a:ln>
          <a:extLst>
            <a:ext uri="{909E8E84-426E-40DD-AFC4-6F175D3DCCD1}">
              <a14:hiddenFill xmlns:a14="http://schemas.microsoft.com/office/drawing/2010/main">
                <a:noFill/>
              </a14:hiddenFill>
            </a:ext>
          </a:extLst>
        </p:spPr>
        <p:txBody>
          <a:bodyPr/>
          <a:lstStyle/>
          <a:p>
            <a:endParaRPr lang="LID4096"/>
          </a:p>
        </p:txBody>
      </p:sp>
      <p:sp>
        <p:nvSpPr>
          <p:cNvPr id="44043" name="Rectangle 11">
            <a:extLst>
              <a:ext uri="{FF2B5EF4-FFF2-40B4-BE49-F238E27FC236}">
                <a16:creationId xmlns:a16="http://schemas.microsoft.com/office/drawing/2014/main" id="{B2189933-82EB-26EE-12C7-CB7FC9FD5567}"/>
              </a:ext>
            </a:extLst>
          </p:cNvPr>
          <p:cNvSpPr>
            <a:spLocks noChangeArrowheads="1"/>
          </p:cNvSpPr>
          <p:nvPr/>
        </p:nvSpPr>
        <p:spPr bwMode="auto">
          <a:xfrm>
            <a:off x="7391400" y="3810000"/>
            <a:ext cx="1600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None/>
            </a:pPr>
            <a:r>
              <a:rPr lang="en-US" altLang="LID4096" sz="2800">
                <a:solidFill>
                  <a:schemeClr val="bg1"/>
                </a:solidFill>
                <a:latin typeface="Century Gothic" panose="020B0502020202020204" pitchFamily="34" charset="0"/>
              </a:rPr>
              <a:t>reads to </a:t>
            </a:r>
          </a:p>
          <a:p>
            <a:pPr eaLnBrk="1" hangingPunct="1">
              <a:lnSpc>
                <a:spcPct val="90000"/>
              </a:lnSpc>
              <a:spcBef>
                <a:spcPct val="20000"/>
              </a:spcBef>
              <a:buFont typeface="Century Gothic" panose="020B0502020202020204" pitchFamily="34" charset="0"/>
              <a:buNone/>
            </a:pPr>
            <a:r>
              <a:rPr lang="en-US" altLang="LID4096" sz="2800">
                <a:solidFill>
                  <a:schemeClr val="bg1"/>
                </a:solidFill>
                <a:latin typeface="Century Gothic" panose="020B0502020202020204" pitchFamily="34" charset="0"/>
              </a:rPr>
              <a:t>identify</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
        <p:nvSpPr>
          <p:cNvPr id="44044" name="Rectangle 12">
            <a:extLst>
              <a:ext uri="{FF2B5EF4-FFF2-40B4-BE49-F238E27FC236}">
                <a16:creationId xmlns:a16="http://schemas.microsoft.com/office/drawing/2014/main" id="{E0CBAB42-9681-90A1-024E-619F1F4187C6}"/>
              </a:ext>
            </a:extLst>
          </p:cNvPr>
          <p:cNvSpPr>
            <a:spLocks noChangeArrowheads="1"/>
          </p:cNvSpPr>
          <p:nvPr/>
        </p:nvSpPr>
        <p:spPr bwMode="auto">
          <a:xfrm>
            <a:off x="2895600" y="5562600"/>
            <a:ext cx="1600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lnSpc>
                <a:spcPct val="90000"/>
              </a:lnSpc>
              <a:spcBef>
                <a:spcPct val="20000"/>
              </a:spcBef>
              <a:buFont typeface="Century Gothic" panose="020B0502020202020204" pitchFamily="34" charset="0"/>
              <a:buNone/>
            </a:pPr>
            <a:r>
              <a:rPr lang="en-US" altLang="LID4096" sz="2800">
                <a:solidFill>
                  <a:schemeClr val="bg1"/>
                </a:solidFill>
                <a:latin typeface="Century Gothic" panose="020B0502020202020204" pitchFamily="34" charset="0"/>
              </a:rPr>
              <a:t>reads to </a:t>
            </a:r>
          </a:p>
          <a:p>
            <a:pPr algn="r" eaLnBrk="1" hangingPunct="1">
              <a:lnSpc>
                <a:spcPct val="90000"/>
              </a:lnSpc>
              <a:spcBef>
                <a:spcPct val="20000"/>
              </a:spcBef>
              <a:buFont typeface="Century Gothic" panose="020B0502020202020204" pitchFamily="34" charset="0"/>
              <a:buNone/>
            </a:pPr>
            <a:r>
              <a:rPr lang="en-US" altLang="LID4096" sz="2800">
                <a:solidFill>
                  <a:schemeClr val="bg1"/>
                </a:solidFill>
                <a:latin typeface="Century Gothic" panose="020B0502020202020204" pitchFamily="34" charset="0"/>
              </a:rPr>
              <a:t>identify</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8FDB4284-1460-88E8-4B4A-A366CDE08C07}"/>
              </a:ext>
            </a:extLst>
          </p:cNvPr>
          <p:cNvSpPr>
            <a:spLocks noGrp="1" noChangeArrowheads="1"/>
          </p:cNvSpPr>
          <p:nvPr>
            <p:ph type="title"/>
          </p:nvPr>
        </p:nvSpPr>
        <p:spPr/>
        <p:txBody>
          <a:bodyPr/>
          <a:lstStyle/>
          <a:p>
            <a:pPr eaLnBrk="1" hangingPunct="1"/>
            <a:r>
              <a:rPr lang="en-US" altLang="LID4096"/>
              <a:t>location clients</a:t>
            </a:r>
          </a:p>
        </p:txBody>
      </p:sp>
      <p:sp>
        <p:nvSpPr>
          <p:cNvPr id="45059" name="Rectangle 3">
            <a:extLst>
              <a:ext uri="{FF2B5EF4-FFF2-40B4-BE49-F238E27FC236}">
                <a16:creationId xmlns:a16="http://schemas.microsoft.com/office/drawing/2014/main" id="{ECE3A3B8-9E36-7AEC-6603-68128E8A1749}"/>
              </a:ext>
            </a:extLst>
          </p:cNvPr>
          <p:cNvSpPr>
            <a:spLocks noChangeArrowheads="1"/>
          </p:cNvSpPr>
          <p:nvPr/>
        </p:nvSpPr>
        <p:spPr bwMode="auto">
          <a:xfrm>
            <a:off x="4724400" y="4876800"/>
            <a:ext cx="3505200" cy="1295400"/>
          </a:xfrm>
          <a:prstGeom prst="rect">
            <a:avLst/>
          </a:prstGeom>
          <a:noFill/>
          <a:ln w="38100">
            <a:solidFill>
              <a:srgbClr val="0099CC"/>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45060" name="Rectangle 4">
            <a:extLst>
              <a:ext uri="{FF2B5EF4-FFF2-40B4-BE49-F238E27FC236}">
                <a16:creationId xmlns:a16="http://schemas.microsoft.com/office/drawing/2014/main" id="{84546A8F-9ACF-5872-FD60-2BDDDDDDA19E}"/>
              </a:ext>
            </a:extLst>
          </p:cNvPr>
          <p:cNvSpPr>
            <a:spLocks noChangeArrowheads="1"/>
          </p:cNvSpPr>
          <p:nvPr/>
        </p:nvSpPr>
        <p:spPr bwMode="auto">
          <a:xfrm>
            <a:off x="4724400" y="5105400"/>
            <a:ext cx="3200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90000"/>
              </a:lnSpc>
              <a:spcBef>
                <a:spcPct val="20000"/>
              </a:spcBef>
              <a:buFont typeface="Century Gothic" panose="020B0502020202020204" pitchFamily="34" charset="0"/>
              <a:buNone/>
            </a:pPr>
            <a:r>
              <a:rPr lang="en-US" altLang="LID4096" sz="2800">
                <a:solidFill>
                  <a:schemeClr val="bg1"/>
                </a:solidFill>
                <a:latin typeface="Century Gothic" panose="020B0502020202020204" pitchFamily="34" charset="0"/>
              </a:rPr>
              <a:t>location client (base)</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
        <p:nvSpPr>
          <p:cNvPr id="45061" name="Line 5">
            <a:extLst>
              <a:ext uri="{FF2B5EF4-FFF2-40B4-BE49-F238E27FC236}">
                <a16:creationId xmlns:a16="http://schemas.microsoft.com/office/drawing/2014/main" id="{FAA85773-339A-3E81-9BB0-60EAE273428A}"/>
              </a:ext>
            </a:extLst>
          </p:cNvPr>
          <p:cNvSpPr>
            <a:spLocks noChangeShapeType="1"/>
          </p:cNvSpPr>
          <p:nvPr/>
        </p:nvSpPr>
        <p:spPr bwMode="auto">
          <a:xfrm flipV="1">
            <a:off x="7315200" y="3200400"/>
            <a:ext cx="0" cy="1676400"/>
          </a:xfrm>
          <a:prstGeom prst="line">
            <a:avLst/>
          </a:prstGeom>
          <a:noFill/>
          <a:ln w="34925">
            <a:solidFill>
              <a:srgbClr val="0099CC"/>
            </a:solidFill>
            <a:round/>
            <a:headEnd/>
            <a:tailEnd type="triangle" w="lg" len="med"/>
          </a:ln>
          <a:extLst>
            <a:ext uri="{909E8E84-426E-40DD-AFC4-6F175D3DCCD1}">
              <a14:hiddenFill xmlns:a14="http://schemas.microsoft.com/office/drawing/2010/main">
                <a:noFill/>
              </a14:hiddenFill>
            </a:ext>
          </a:extLst>
        </p:spPr>
        <p:txBody>
          <a:bodyPr/>
          <a:lstStyle/>
          <a:p>
            <a:endParaRPr lang="LID4096"/>
          </a:p>
        </p:txBody>
      </p:sp>
      <p:sp>
        <p:nvSpPr>
          <p:cNvPr id="45062" name="Oval 6">
            <a:extLst>
              <a:ext uri="{FF2B5EF4-FFF2-40B4-BE49-F238E27FC236}">
                <a16:creationId xmlns:a16="http://schemas.microsoft.com/office/drawing/2014/main" id="{B81A321C-9668-118D-6948-7F3CC803ADE1}"/>
              </a:ext>
            </a:extLst>
          </p:cNvPr>
          <p:cNvSpPr>
            <a:spLocks noChangeArrowheads="1"/>
          </p:cNvSpPr>
          <p:nvPr/>
        </p:nvSpPr>
        <p:spPr bwMode="auto">
          <a:xfrm>
            <a:off x="6324600" y="1447800"/>
            <a:ext cx="1905000" cy="1752600"/>
          </a:xfrm>
          <a:prstGeom prst="ellipse">
            <a:avLst/>
          </a:prstGeom>
          <a:noFill/>
          <a:ln w="38100">
            <a:solidFill>
              <a:srgbClr val="0099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45063" name="Oval 7">
            <a:extLst>
              <a:ext uri="{FF2B5EF4-FFF2-40B4-BE49-F238E27FC236}">
                <a16:creationId xmlns:a16="http://schemas.microsoft.com/office/drawing/2014/main" id="{FE48CFB8-92FC-378A-976D-63A2F55B0257}"/>
              </a:ext>
            </a:extLst>
          </p:cNvPr>
          <p:cNvSpPr>
            <a:spLocks noChangeArrowheads="1"/>
          </p:cNvSpPr>
          <p:nvPr/>
        </p:nvSpPr>
        <p:spPr bwMode="auto">
          <a:xfrm>
            <a:off x="838200" y="4572000"/>
            <a:ext cx="1905000" cy="1752600"/>
          </a:xfrm>
          <a:prstGeom prst="ellipse">
            <a:avLst/>
          </a:prstGeom>
          <a:noFill/>
          <a:ln w="38100">
            <a:solidFill>
              <a:srgbClr val="0099CC"/>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LID4096" altLang="LID4096"/>
          </a:p>
        </p:txBody>
      </p:sp>
      <p:sp>
        <p:nvSpPr>
          <p:cNvPr id="45064" name="Line 8">
            <a:extLst>
              <a:ext uri="{FF2B5EF4-FFF2-40B4-BE49-F238E27FC236}">
                <a16:creationId xmlns:a16="http://schemas.microsoft.com/office/drawing/2014/main" id="{317B22AF-8431-4EAC-CB2D-E58F58D22643}"/>
              </a:ext>
            </a:extLst>
          </p:cNvPr>
          <p:cNvSpPr>
            <a:spLocks noChangeShapeType="1"/>
          </p:cNvSpPr>
          <p:nvPr/>
        </p:nvSpPr>
        <p:spPr bwMode="auto">
          <a:xfrm flipH="1" flipV="1">
            <a:off x="2743200" y="5486400"/>
            <a:ext cx="1981200" cy="0"/>
          </a:xfrm>
          <a:prstGeom prst="line">
            <a:avLst/>
          </a:prstGeom>
          <a:noFill/>
          <a:ln w="34925">
            <a:solidFill>
              <a:srgbClr val="0099CC"/>
            </a:solidFill>
            <a:round/>
            <a:headEnd/>
            <a:tailEnd type="triangle" w="lg" len="med"/>
          </a:ln>
          <a:extLst>
            <a:ext uri="{909E8E84-426E-40DD-AFC4-6F175D3DCCD1}">
              <a14:hiddenFill xmlns:a14="http://schemas.microsoft.com/office/drawing/2010/main">
                <a:noFill/>
              </a14:hiddenFill>
            </a:ext>
          </a:extLst>
        </p:spPr>
        <p:txBody>
          <a:bodyPr/>
          <a:lstStyle/>
          <a:p>
            <a:endParaRPr lang="LID4096"/>
          </a:p>
        </p:txBody>
      </p:sp>
      <p:sp>
        <p:nvSpPr>
          <p:cNvPr id="45065" name="Rectangle 9">
            <a:extLst>
              <a:ext uri="{FF2B5EF4-FFF2-40B4-BE49-F238E27FC236}">
                <a16:creationId xmlns:a16="http://schemas.microsoft.com/office/drawing/2014/main" id="{4C9D6EFD-A1AE-C936-DD17-44DD7E1C3CE2}"/>
              </a:ext>
            </a:extLst>
          </p:cNvPr>
          <p:cNvSpPr>
            <a:spLocks noChangeArrowheads="1"/>
          </p:cNvSpPr>
          <p:nvPr/>
        </p:nvSpPr>
        <p:spPr bwMode="auto">
          <a:xfrm>
            <a:off x="7391400" y="3810000"/>
            <a:ext cx="1600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None/>
            </a:pPr>
            <a:r>
              <a:rPr lang="en-US" altLang="LID4096" sz="2800">
                <a:solidFill>
                  <a:schemeClr val="bg1"/>
                </a:solidFill>
                <a:latin typeface="Century Gothic" panose="020B0502020202020204" pitchFamily="34" charset="0"/>
              </a:rPr>
              <a:t>reads to </a:t>
            </a:r>
          </a:p>
          <a:p>
            <a:pPr eaLnBrk="1" hangingPunct="1">
              <a:lnSpc>
                <a:spcPct val="90000"/>
              </a:lnSpc>
              <a:spcBef>
                <a:spcPct val="20000"/>
              </a:spcBef>
              <a:buFont typeface="Century Gothic" panose="020B0502020202020204" pitchFamily="34" charset="0"/>
              <a:buNone/>
            </a:pPr>
            <a:r>
              <a:rPr lang="en-US" altLang="LID4096" sz="2800">
                <a:solidFill>
                  <a:schemeClr val="bg1"/>
                </a:solidFill>
                <a:latin typeface="Century Gothic" panose="020B0502020202020204" pitchFamily="34" charset="0"/>
              </a:rPr>
              <a:t>identify</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
        <p:nvSpPr>
          <p:cNvPr id="45066" name="Rectangle 10">
            <a:extLst>
              <a:ext uri="{FF2B5EF4-FFF2-40B4-BE49-F238E27FC236}">
                <a16:creationId xmlns:a16="http://schemas.microsoft.com/office/drawing/2014/main" id="{51631519-C702-9CC7-738F-9FEBB727770E}"/>
              </a:ext>
            </a:extLst>
          </p:cNvPr>
          <p:cNvSpPr>
            <a:spLocks noChangeArrowheads="1"/>
          </p:cNvSpPr>
          <p:nvPr/>
        </p:nvSpPr>
        <p:spPr bwMode="auto">
          <a:xfrm>
            <a:off x="2895600" y="5562600"/>
            <a:ext cx="1600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lnSpc>
                <a:spcPct val="90000"/>
              </a:lnSpc>
              <a:spcBef>
                <a:spcPct val="20000"/>
              </a:spcBef>
              <a:buFont typeface="Century Gothic" panose="020B0502020202020204" pitchFamily="34" charset="0"/>
              <a:buNone/>
            </a:pPr>
            <a:r>
              <a:rPr lang="en-US" altLang="LID4096" sz="2800">
                <a:solidFill>
                  <a:schemeClr val="bg1"/>
                </a:solidFill>
                <a:latin typeface="Century Gothic" panose="020B0502020202020204" pitchFamily="34" charset="0"/>
              </a:rPr>
              <a:t>reads to </a:t>
            </a:r>
          </a:p>
          <a:p>
            <a:pPr algn="r" eaLnBrk="1" hangingPunct="1">
              <a:lnSpc>
                <a:spcPct val="90000"/>
              </a:lnSpc>
              <a:spcBef>
                <a:spcPct val="20000"/>
              </a:spcBef>
              <a:buFont typeface="Century Gothic" panose="020B0502020202020204" pitchFamily="34" charset="0"/>
              <a:buNone/>
            </a:pPr>
            <a:r>
              <a:rPr lang="en-US" altLang="LID4096" sz="2800">
                <a:solidFill>
                  <a:schemeClr val="bg1"/>
                </a:solidFill>
                <a:latin typeface="Century Gothic" panose="020B0502020202020204" pitchFamily="34" charset="0"/>
              </a:rPr>
              <a:t>identify</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pic>
        <p:nvPicPr>
          <p:cNvPr id="45067" name="Picture 11" descr="IMG_1935">
            <a:extLst>
              <a:ext uri="{FF2B5EF4-FFF2-40B4-BE49-F238E27FC236}">
                <a16:creationId xmlns:a16="http://schemas.microsoft.com/office/drawing/2014/main" id="{FA97D607-4FBA-02D4-3F56-68C9AB1EB7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629" t="20833" r="43906" b="34306"/>
          <a:stretch>
            <a:fillRect/>
          </a:stretch>
        </p:blipFill>
        <p:spPr bwMode="auto">
          <a:xfrm>
            <a:off x="1219200" y="4876800"/>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8" name="Picture 12" descr="IMG_1893">
            <a:extLst>
              <a:ext uri="{FF2B5EF4-FFF2-40B4-BE49-F238E27FC236}">
                <a16:creationId xmlns:a16="http://schemas.microsoft.com/office/drawing/2014/main" id="{9E0A7988-C377-04CA-8975-A6016E3C10D5}"/>
              </a:ext>
            </a:extLst>
          </p:cNvPr>
          <p:cNvPicPr>
            <a:picLocks noChangeAspect="1" noChangeArrowheads="1"/>
          </p:cNvPicPr>
          <p:nvPr/>
        </p:nvPicPr>
        <p:blipFill>
          <a:blip r:embed="rId4">
            <a:lum contrast="18000"/>
            <a:extLst>
              <a:ext uri="{28A0092B-C50C-407E-A947-70E740481C1C}">
                <a14:useLocalDpi xmlns:a14="http://schemas.microsoft.com/office/drawing/2010/main" val="0"/>
              </a:ext>
            </a:extLst>
          </a:blip>
          <a:srcRect t="7692" r="10257"/>
          <a:stretch>
            <a:fillRect/>
          </a:stretch>
        </p:blipFill>
        <p:spPr bwMode="auto">
          <a:xfrm>
            <a:off x="6553200" y="1801813"/>
            <a:ext cx="1447800" cy="101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6082" name="Picture 2">
            <a:extLst>
              <a:ext uri="{FF2B5EF4-FFF2-40B4-BE49-F238E27FC236}">
                <a16:creationId xmlns:a16="http://schemas.microsoft.com/office/drawing/2014/main" id="{E3D155A8-1C5C-45C0-21C0-755E419CC5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124" t="23247" r="22501" b="28857"/>
          <a:stretch>
            <a:fillRect/>
          </a:stretch>
        </p:blipFill>
        <p:spPr bwMode="auto">
          <a:xfrm>
            <a:off x="152400" y="411163"/>
            <a:ext cx="4800600" cy="301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3" name="Picture 3">
            <a:extLst>
              <a:ext uri="{FF2B5EF4-FFF2-40B4-BE49-F238E27FC236}">
                <a16:creationId xmlns:a16="http://schemas.microsoft.com/office/drawing/2014/main" id="{4681B79A-1A66-A1CA-6C7E-874C21EF9A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9376" t="25652" r="20000" b="24649"/>
          <a:stretch>
            <a:fillRect/>
          </a:stretch>
        </p:blipFill>
        <p:spPr bwMode="auto">
          <a:xfrm>
            <a:off x="3505200" y="3149600"/>
            <a:ext cx="5562600" cy="355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4" name="Rectangle 4">
            <a:extLst>
              <a:ext uri="{FF2B5EF4-FFF2-40B4-BE49-F238E27FC236}">
                <a16:creationId xmlns:a16="http://schemas.microsoft.com/office/drawing/2014/main" id="{D728BD3C-F7DB-C05F-4454-BDFAABE6E9A2}"/>
              </a:ext>
            </a:extLst>
          </p:cNvPr>
          <p:cNvSpPr>
            <a:spLocks noGrp="1" noChangeArrowheads="1"/>
          </p:cNvSpPr>
          <p:nvPr>
            <p:ph type="title"/>
          </p:nvPr>
        </p:nvSpPr>
        <p:spPr/>
        <p:txBody>
          <a:bodyPr/>
          <a:lstStyle/>
          <a:p>
            <a:pPr eaLnBrk="1" hangingPunct="1"/>
            <a:r>
              <a:rPr lang="en-US" altLang="LID4096"/>
              <a:t>connections</a:t>
            </a:r>
          </a:p>
        </p:txBody>
      </p:sp>
      <p:sp>
        <p:nvSpPr>
          <p:cNvPr id="46085" name="Line 5">
            <a:extLst>
              <a:ext uri="{FF2B5EF4-FFF2-40B4-BE49-F238E27FC236}">
                <a16:creationId xmlns:a16="http://schemas.microsoft.com/office/drawing/2014/main" id="{2566E515-9569-4334-BCCF-3740D5B17EDC}"/>
              </a:ext>
            </a:extLst>
          </p:cNvPr>
          <p:cNvSpPr>
            <a:spLocks noChangeShapeType="1"/>
          </p:cNvSpPr>
          <p:nvPr/>
        </p:nvSpPr>
        <p:spPr bwMode="auto">
          <a:xfrm flipH="1" flipV="1">
            <a:off x="3810000" y="3048000"/>
            <a:ext cx="2362200" cy="2819400"/>
          </a:xfrm>
          <a:prstGeom prst="line">
            <a:avLst/>
          </a:prstGeom>
          <a:noFill/>
          <a:ln w="34925">
            <a:solidFill>
              <a:srgbClr val="0099CC"/>
            </a:solidFill>
            <a:round/>
            <a:headEnd/>
            <a:tailEnd type="triangle" w="lg" len="med"/>
          </a:ln>
          <a:extLst>
            <a:ext uri="{909E8E84-426E-40DD-AFC4-6F175D3DCCD1}">
              <a14:hiddenFill xmlns:a14="http://schemas.microsoft.com/office/drawing/2010/main">
                <a:noFill/>
              </a14:hiddenFill>
            </a:ext>
          </a:extLst>
        </p:spPr>
        <p:txBody>
          <a:bodyPr/>
          <a:lstStyle/>
          <a:p>
            <a:endParaRPr lang="LID4096"/>
          </a:p>
        </p:txBody>
      </p:sp>
      <p:sp>
        <p:nvSpPr>
          <p:cNvPr id="46086" name="Line 6">
            <a:extLst>
              <a:ext uri="{FF2B5EF4-FFF2-40B4-BE49-F238E27FC236}">
                <a16:creationId xmlns:a16="http://schemas.microsoft.com/office/drawing/2014/main" id="{2045CEC8-9C2F-D61B-65DE-9472F77F4544}"/>
              </a:ext>
            </a:extLst>
          </p:cNvPr>
          <p:cNvSpPr>
            <a:spLocks noChangeShapeType="1"/>
          </p:cNvSpPr>
          <p:nvPr/>
        </p:nvSpPr>
        <p:spPr bwMode="auto">
          <a:xfrm>
            <a:off x="4038600" y="3048000"/>
            <a:ext cx="2133600" cy="2590800"/>
          </a:xfrm>
          <a:prstGeom prst="line">
            <a:avLst/>
          </a:prstGeom>
          <a:noFill/>
          <a:ln w="34925">
            <a:solidFill>
              <a:srgbClr val="0099CC"/>
            </a:solidFill>
            <a:round/>
            <a:headEnd/>
            <a:tailEnd type="triangle" w="lg" len="med"/>
          </a:ln>
          <a:extLst>
            <a:ext uri="{909E8E84-426E-40DD-AFC4-6F175D3DCCD1}">
              <a14:hiddenFill xmlns:a14="http://schemas.microsoft.com/office/drawing/2010/main">
                <a:noFill/>
              </a14:hiddenFill>
            </a:ext>
          </a:extLst>
        </p:spPr>
        <p:txBody>
          <a:bodyPr/>
          <a:lstStyle/>
          <a:p>
            <a:endParaRPr lang="LID4096"/>
          </a:p>
        </p:txBody>
      </p:sp>
      <p:sp>
        <p:nvSpPr>
          <p:cNvPr id="46087" name="Rectangle 7">
            <a:extLst>
              <a:ext uri="{FF2B5EF4-FFF2-40B4-BE49-F238E27FC236}">
                <a16:creationId xmlns:a16="http://schemas.microsoft.com/office/drawing/2014/main" id="{AC076CA6-0451-87DA-E87F-7BB460FA67ED}"/>
              </a:ext>
            </a:extLst>
          </p:cNvPr>
          <p:cNvSpPr>
            <a:spLocks noChangeArrowheads="1"/>
          </p:cNvSpPr>
          <p:nvPr/>
        </p:nvSpPr>
        <p:spPr bwMode="auto">
          <a:xfrm>
            <a:off x="5486400" y="4572000"/>
            <a:ext cx="2209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lnSpc>
                <a:spcPct val="90000"/>
              </a:lnSpc>
              <a:spcBef>
                <a:spcPct val="20000"/>
              </a:spcBef>
              <a:buFont typeface="Century Gothic" panose="020B0502020202020204" pitchFamily="34" charset="0"/>
              <a:buNone/>
            </a:pPr>
            <a:r>
              <a:rPr lang="en-US" altLang="LID4096" sz="2400">
                <a:solidFill>
                  <a:schemeClr val="bg1"/>
                </a:solidFill>
                <a:latin typeface="Century Gothic" panose="020B0502020202020204" pitchFamily="34" charset="0"/>
              </a:rPr>
              <a:t>sends data to device</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
        <p:nvSpPr>
          <p:cNvPr id="46088" name="Rectangle 8">
            <a:extLst>
              <a:ext uri="{FF2B5EF4-FFF2-40B4-BE49-F238E27FC236}">
                <a16:creationId xmlns:a16="http://schemas.microsoft.com/office/drawing/2014/main" id="{69F76C40-84FA-5DEA-5AB1-F5B742F5F87F}"/>
              </a:ext>
            </a:extLst>
          </p:cNvPr>
          <p:cNvSpPr>
            <a:spLocks noChangeArrowheads="1"/>
          </p:cNvSpPr>
          <p:nvPr/>
        </p:nvSpPr>
        <p:spPr bwMode="auto">
          <a:xfrm>
            <a:off x="4267200" y="3048000"/>
            <a:ext cx="3733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None/>
            </a:pPr>
            <a:r>
              <a:rPr lang="en-US" altLang="LID4096" sz="2400">
                <a:solidFill>
                  <a:schemeClr val="bg1"/>
                </a:solidFill>
                <a:latin typeface="Century Gothic" panose="020B0502020202020204" pitchFamily="34" charset="0"/>
              </a:rPr>
              <a:t>  notifies on    subscriptions</a:t>
            </a:r>
          </a:p>
          <a:p>
            <a:pPr eaLnBrk="1" hangingPunct="1">
              <a:lnSpc>
                <a:spcPct val="90000"/>
              </a:lnSpc>
              <a:spcBef>
                <a:spcPct val="20000"/>
              </a:spcBef>
              <a:buFont typeface="Century Gothic" panose="020B0502020202020204" pitchFamily="34" charset="0"/>
              <a:buChar char="―"/>
            </a:pPr>
            <a:endParaRPr lang="en-US" altLang="LID4096" sz="2400">
              <a:solidFill>
                <a:schemeClr val="bg1"/>
              </a:solidFill>
              <a:latin typeface="Century Gothic" panose="020B0502020202020204" pitchFamily="34" charset="0"/>
            </a:endParaRPr>
          </a:p>
        </p:txBody>
      </p:sp>
      <p:sp>
        <p:nvSpPr>
          <p:cNvPr id="46089" name="Line 9">
            <a:extLst>
              <a:ext uri="{FF2B5EF4-FFF2-40B4-BE49-F238E27FC236}">
                <a16:creationId xmlns:a16="http://schemas.microsoft.com/office/drawing/2014/main" id="{C1FC09AC-8E7E-BEF1-24B4-756D85B959F4}"/>
              </a:ext>
            </a:extLst>
          </p:cNvPr>
          <p:cNvSpPr>
            <a:spLocks noChangeShapeType="1"/>
          </p:cNvSpPr>
          <p:nvPr/>
        </p:nvSpPr>
        <p:spPr bwMode="auto">
          <a:xfrm flipV="1">
            <a:off x="7696200" y="4343400"/>
            <a:ext cx="0" cy="1143000"/>
          </a:xfrm>
          <a:prstGeom prst="line">
            <a:avLst/>
          </a:prstGeom>
          <a:noFill/>
          <a:ln w="34925">
            <a:solidFill>
              <a:srgbClr val="0099CC"/>
            </a:solidFill>
            <a:round/>
            <a:headEnd/>
            <a:tailEnd type="triangle" w="lg" len="med"/>
          </a:ln>
          <a:extLst>
            <a:ext uri="{909E8E84-426E-40DD-AFC4-6F175D3DCCD1}">
              <a14:hiddenFill xmlns:a14="http://schemas.microsoft.com/office/drawing/2010/main">
                <a:noFill/>
              </a14:hiddenFill>
            </a:ext>
          </a:extLst>
        </p:spPr>
        <p:txBody>
          <a:bodyPr/>
          <a:lstStyle/>
          <a:p>
            <a:endParaRPr lang="LID4096"/>
          </a:p>
        </p:txBody>
      </p:sp>
      <p:sp>
        <p:nvSpPr>
          <p:cNvPr id="46090" name="Rectangle 10">
            <a:extLst>
              <a:ext uri="{FF2B5EF4-FFF2-40B4-BE49-F238E27FC236}">
                <a16:creationId xmlns:a16="http://schemas.microsoft.com/office/drawing/2014/main" id="{9FD37C30-A778-9879-3422-531FA541F206}"/>
              </a:ext>
            </a:extLst>
          </p:cNvPr>
          <p:cNvSpPr>
            <a:spLocks noChangeArrowheads="1"/>
          </p:cNvSpPr>
          <p:nvPr/>
        </p:nvSpPr>
        <p:spPr bwMode="auto">
          <a:xfrm>
            <a:off x="2971800" y="4114800"/>
            <a:ext cx="2209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None/>
            </a:pPr>
            <a:r>
              <a:rPr lang="en-US" altLang="LID4096" sz="2400">
                <a:solidFill>
                  <a:schemeClr val="bg1"/>
                </a:solidFill>
                <a:latin typeface="Century Gothic" panose="020B0502020202020204" pitchFamily="34" charset="0"/>
              </a:rPr>
              <a:t>subscribes   to data</a:t>
            </a:r>
          </a:p>
          <a:p>
            <a:pPr eaLnBrk="1" hangingPunct="1">
              <a:lnSpc>
                <a:spcPct val="90000"/>
              </a:lnSpc>
              <a:spcBef>
                <a:spcPct val="20000"/>
              </a:spcBef>
              <a:buFont typeface="Century Gothic" panose="020B0502020202020204" pitchFamily="34" charset="0"/>
              <a:buChar char="―"/>
            </a:pPr>
            <a:endParaRPr lang="en-US" altLang="LID4096" sz="2800">
              <a:solidFill>
                <a:schemeClr val="bg1"/>
              </a:solidFill>
              <a:latin typeface="Century Gothic" panose="020B0502020202020204" pitchFamily="34" charset="0"/>
            </a:endParaRPr>
          </a:p>
        </p:txBody>
      </p:sp>
    </p:spTree>
  </p:cSld>
  <p:clrMapOvr>
    <a:masterClrMapping/>
  </p:clrMapOvr>
  <p:transition>
    <p:fade/>
  </p:transition>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7106" name="Picture 2">
            <a:extLst>
              <a:ext uri="{FF2B5EF4-FFF2-40B4-BE49-F238E27FC236}">
                <a16:creationId xmlns:a16="http://schemas.microsoft.com/office/drawing/2014/main" id="{8C03B36C-0326-0D47-3C5B-997013D6AE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124" t="23247" r="22501" b="28857"/>
          <a:stretch>
            <a:fillRect/>
          </a:stretch>
        </p:blipFill>
        <p:spPr bwMode="auto">
          <a:xfrm>
            <a:off x="152400" y="411163"/>
            <a:ext cx="4800600" cy="301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7" name="Picture 3">
            <a:extLst>
              <a:ext uri="{FF2B5EF4-FFF2-40B4-BE49-F238E27FC236}">
                <a16:creationId xmlns:a16="http://schemas.microsoft.com/office/drawing/2014/main" id="{0D9370E9-F17C-85FD-63D7-CEDBF19280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9376" t="25652" r="20000" b="24649"/>
          <a:stretch>
            <a:fillRect/>
          </a:stretch>
        </p:blipFill>
        <p:spPr bwMode="auto">
          <a:xfrm>
            <a:off x="3505200" y="3149600"/>
            <a:ext cx="5562600" cy="355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8" name="Rectangle 4">
            <a:extLst>
              <a:ext uri="{FF2B5EF4-FFF2-40B4-BE49-F238E27FC236}">
                <a16:creationId xmlns:a16="http://schemas.microsoft.com/office/drawing/2014/main" id="{A55B9E1E-693A-875A-809A-10358E0E5AA7}"/>
              </a:ext>
            </a:extLst>
          </p:cNvPr>
          <p:cNvSpPr>
            <a:spLocks noGrp="1" noChangeArrowheads="1"/>
          </p:cNvSpPr>
          <p:nvPr>
            <p:ph type="title"/>
          </p:nvPr>
        </p:nvSpPr>
        <p:spPr/>
        <p:txBody>
          <a:bodyPr/>
          <a:lstStyle/>
          <a:p>
            <a:pPr eaLnBrk="1" hangingPunct="1"/>
            <a:r>
              <a:rPr lang="en-US" altLang="LID4096"/>
              <a:t>connections</a:t>
            </a:r>
          </a:p>
        </p:txBody>
      </p:sp>
      <p:sp>
        <p:nvSpPr>
          <p:cNvPr id="47109" name="Line 5">
            <a:extLst>
              <a:ext uri="{FF2B5EF4-FFF2-40B4-BE49-F238E27FC236}">
                <a16:creationId xmlns:a16="http://schemas.microsoft.com/office/drawing/2014/main" id="{86175F15-431A-E8EB-4A7E-B60B8E646AB5}"/>
              </a:ext>
            </a:extLst>
          </p:cNvPr>
          <p:cNvSpPr>
            <a:spLocks noChangeShapeType="1"/>
          </p:cNvSpPr>
          <p:nvPr/>
        </p:nvSpPr>
        <p:spPr bwMode="auto">
          <a:xfrm flipH="1" flipV="1">
            <a:off x="3810000" y="3048000"/>
            <a:ext cx="2362200" cy="2819400"/>
          </a:xfrm>
          <a:prstGeom prst="line">
            <a:avLst/>
          </a:prstGeom>
          <a:noFill/>
          <a:ln w="34925">
            <a:solidFill>
              <a:srgbClr val="0099CC"/>
            </a:solidFill>
            <a:round/>
            <a:headEnd/>
            <a:tailEnd type="triangle" w="lg" len="med"/>
          </a:ln>
          <a:extLst>
            <a:ext uri="{909E8E84-426E-40DD-AFC4-6F175D3DCCD1}">
              <a14:hiddenFill xmlns:a14="http://schemas.microsoft.com/office/drawing/2010/main">
                <a:noFill/>
              </a14:hiddenFill>
            </a:ext>
          </a:extLst>
        </p:spPr>
        <p:txBody>
          <a:bodyPr/>
          <a:lstStyle/>
          <a:p>
            <a:endParaRPr lang="LID4096"/>
          </a:p>
        </p:txBody>
      </p:sp>
      <p:sp>
        <p:nvSpPr>
          <p:cNvPr id="47110" name="Line 6">
            <a:extLst>
              <a:ext uri="{FF2B5EF4-FFF2-40B4-BE49-F238E27FC236}">
                <a16:creationId xmlns:a16="http://schemas.microsoft.com/office/drawing/2014/main" id="{4D6E4BE2-6AAE-3602-717C-2BF17BEAEAFF}"/>
              </a:ext>
            </a:extLst>
          </p:cNvPr>
          <p:cNvSpPr>
            <a:spLocks noChangeShapeType="1"/>
          </p:cNvSpPr>
          <p:nvPr/>
        </p:nvSpPr>
        <p:spPr bwMode="auto">
          <a:xfrm>
            <a:off x="4038600" y="3048000"/>
            <a:ext cx="2133600" cy="2590800"/>
          </a:xfrm>
          <a:prstGeom prst="line">
            <a:avLst/>
          </a:prstGeom>
          <a:noFill/>
          <a:ln w="34925">
            <a:solidFill>
              <a:srgbClr val="0099CC"/>
            </a:solidFill>
            <a:round/>
            <a:headEnd/>
            <a:tailEnd type="triangle" w="lg" len="med"/>
          </a:ln>
          <a:extLst>
            <a:ext uri="{909E8E84-426E-40DD-AFC4-6F175D3DCCD1}">
              <a14:hiddenFill xmlns:a14="http://schemas.microsoft.com/office/drawing/2010/main">
                <a:noFill/>
              </a14:hiddenFill>
            </a:ext>
          </a:extLst>
        </p:spPr>
        <p:txBody>
          <a:bodyPr/>
          <a:lstStyle/>
          <a:p>
            <a:endParaRPr lang="LID4096"/>
          </a:p>
        </p:txBody>
      </p:sp>
      <p:sp>
        <p:nvSpPr>
          <p:cNvPr id="47111" name="Rectangle 7">
            <a:extLst>
              <a:ext uri="{FF2B5EF4-FFF2-40B4-BE49-F238E27FC236}">
                <a16:creationId xmlns:a16="http://schemas.microsoft.com/office/drawing/2014/main" id="{0B03955F-7687-91DA-3FCD-E61B6DC92A73}"/>
              </a:ext>
            </a:extLst>
          </p:cNvPr>
          <p:cNvSpPr>
            <a:spLocks noChangeArrowheads="1"/>
          </p:cNvSpPr>
          <p:nvPr/>
        </p:nvSpPr>
        <p:spPr bwMode="auto">
          <a:xfrm>
            <a:off x="4267200" y="3276600"/>
            <a:ext cx="3733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None/>
            </a:pPr>
            <a:r>
              <a:rPr lang="en-US" altLang="LID4096" sz="2400">
                <a:solidFill>
                  <a:schemeClr val="bg1"/>
                </a:solidFill>
                <a:latin typeface="Century Gothic" panose="020B0502020202020204" pitchFamily="34" charset="0"/>
              </a:rPr>
              <a:t>  “sunny, 12</a:t>
            </a:r>
          </a:p>
          <a:p>
            <a:pPr eaLnBrk="1" hangingPunct="1">
              <a:lnSpc>
                <a:spcPct val="90000"/>
              </a:lnSpc>
              <a:spcBef>
                <a:spcPct val="20000"/>
              </a:spcBef>
              <a:buFont typeface="Century Gothic" panose="020B0502020202020204" pitchFamily="34" charset="0"/>
              <a:buNone/>
            </a:pPr>
            <a:r>
              <a:rPr lang="en-US" altLang="LID4096" sz="2400">
                <a:solidFill>
                  <a:schemeClr val="bg1"/>
                </a:solidFill>
                <a:latin typeface="Century Gothic" panose="020B0502020202020204" pitchFamily="34" charset="0"/>
              </a:rPr>
              <a:t>        high 15”</a:t>
            </a:r>
          </a:p>
          <a:p>
            <a:pPr eaLnBrk="1" hangingPunct="1">
              <a:lnSpc>
                <a:spcPct val="90000"/>
              </a:lnSpc>
              <a:spcBef>
                <a:spcPct val="20000"/>
              </a:spcBef>
              <a:buFont typeface="Century Gothic" panose="020B0502020202020204" pitchFamily="34" charset="0"/>
              <a:buChar char="―"/>
            </a:pPr>
            <a:endParaRPr lang="en-US" altLang="LID4096" sz="2400">
              <a:solidFill>
                <a:schemeClr val="bg1"/>
              </a:solidFill>
              <a:latin typeface="Century Gothic" panose="020B0502020202020204" pitchFamily="34" charset="0"/>
            </a:endParaRPr>
          </a:p>
        </p:txBody>
      </p:sp>
      <p:sp>
        <p:nvSpPr>
          <p:cNvPr id="47112" name="Line 8">
            <a:extLst>
              <a:ext uri="{FF2B5EF4-FFF2-40B4-BE49-F238E27FC236}">
                <a16:creationId xmlns:a16="http://schemas.microsoft.com/office/drawing/2014/main" id="{29A58DE5-3D52-C4B9-E3BD-6AEB3ACC412D}"/>
              </a:ext>
            </a:extLst>
          </p:cNvPr>
          <p:cNvSpPr>
            <a:spLocks noChangeShapeType="1"/>
          </p:cNvSpPr>
          <p:nvPr/>
        </p:nvSpPr>
        <p:spPr bwMode="auto">
          <a:xfrm flipV="1">
            <a:off x="7696200" y="4343400"/>
            <a:ext cx="0" cy="1143000"/>
          </a:xfrm>
          <a:prstGeom prst="line">
            <a:avLst/>
          </a:prstGeom>
          <a:noFill/>
          <a:ln w="34925">
            <a:solidFill>
              <a:srgbClr val="0099CC"/>
            </a:solidFill>
            <a:round/>
            <a:headEnd/>
            <a:tailEnd type="triangle" w="lg" len="med"/>
          </a:ln>
          <a:extLst>
            <a:ext uri="{909E8E84-426E-40DD-AFC4-6F175D3DCCD1}">
              <a14:hiddenFill xmlns:a14="http://schemas.microsoft.com/office/drawing/2010/main">
                <a:noFill/>
              </a14:hiddenFill>
            </a:ext>
          </a:extLst>
        </p:spPr>
        <p:txBody>
          <a:bodyPr/>
          <a:lstStyle/>
          <a:p>
            <a:endParaRPr lang="LID4096"/>
          </a:p>
        </p:txBody>
      </p:sp>
      <p:sp>
        <p:nvSpPr>
          <p:cNvPr id="47113" name="Rectangle 9">
            <a:extLst>
              <a:ext uri="{FF2B5EF4-FFF2-40B4-BE49-F238E27FC236}">
                <a16:creationId xmlns:a16="http://schemas.microsoft.com/office/drawing/2014/main" id="{01787930-D7A3-D71E-88D4-124BE8A26913}"/>
              </a:ext>
            </a:extLst>
          </p:cNvPr>
          <p:cNvSpPr>
            <a:spLocks noChangeArrowheads="1"/>
          </p:cNvSpPr>
          <p:nvPr/>
        </p:nvSpPr>
        <p:spPr bwMode="auto">
          <a:xfrm>
            <a:off x="3124200" y="4648200"/>
            <a:ext cx="2209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spcBef>
                <a:spcPct val="20000"/>
              </a:spcBef>
              <a:buFont typeface="Century Gothic" panose="020B0502020202020204" pitchFamily="34" charset="0"/>
              <a:buNone/>
            </a:pPr>
            <a:r>
              <a:rPr lang="en-US" altLang="LID4096" sz="2400">
                <a:solidFill>
                  <a:schemeClr val="bg1"/>
                </a:solidFill>
                <a:latin typeface="Century Gothic" panose="020B0502020202020204" pitchFamily="34" charset="0"/>
              </a:rPr>
              <a:t>text weather</a:t>
            </a:r>
            <a:endParaRPr lang="en-US" altLang="LID4096" sz="2800">
              <a:solidFill>
                <a:schemeClr val="bg1"/>
              </a:solidFill>
              <a:latin typeface="Century Gothic" panose="020B0502020202020204" pitchFamily="34" charset="0"/>
            </a:endParaRPr>
          </a:p>
        </p:txBody>
      </p:sp>
      <p:sp>
        <p:nvSpPr>
          <p:cNvPr id="47114" name="Rectangle 10">
            <a:extLst>
              <a:ext uri="{FF2B5EF4-FFF2-40B4-BE49-F238E27FC236}">
                <a16:creationId xmlns:a16="http://schemas.microsoft.com/office/drawing/2014/main" id="{EDD04636-62BC-7157-3B58-53B52EEC268A}"/>
              </a:ext>
            </a:extLst>
          </p:cNvPr>
          <p:cNvSpPr>
            <a:spLocks noChangeArrowheads="1"/>
          </p:cNvSpPr>
          <p:nvPr/>
        </p:nvSpPr>
        <p:spPr bwMode="auto">
          <a:xfrm>
            <a:off x="5638800" y="4572000"/>
            <a:ext cx="2057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lnSpc>
                <a:spcPct val="90000"/>
              </a:lnSpc>
              <a:spcBef>
                <a:spcPct val="20000"/>
              </a:spcBef>
              <a:buFont typeface="Century Gothic" panose="020B0502020202020204" pitchFamily="34" charset="0"/>
              <a:buNone/>
            </a:pPr>
            <a:r>
              <a:rPr lang="en-US" altLang="LID4096" sz="2400">
                <a:solidFill>
                  <a:schemeClr val="bg1"/>
                </a:solidFill>
                <a:latin typeface="Century Gothic" panose="020B0502020202020204" pitchFamily="34" charset="0"/>
              </a:rPr>
              <a:t>  “sunny, 12</a:t>
            </a:r>
          </a:p>
          <a:p>
            <a:pPr algn="r" eaLnBrk="1" hangingPunct="1">
              <a:lnSpc>
                <a:spcPct val="90000"/>
              </a:lnSpc>
              <a:spcBef>
                <a:spcPct val="20000"/>
              </a:spcBef>
              <a:buFont typeface="Century Gothic" panose="020B0502020202020204" pitchFamily="34" charset="0"/>
              <a:buNone/>
            </a:pPr>
            <a:r>
              <a:rPr lang="en-US" altLang="LID4096" sz="2400">
                <a:solidFill>
                  <a:schemeClr val="bg1"/>
                </a:solidFill>
                <a:latin typeface="Century Gothic" panose="020B0502020202020204" pitchFamily="34" charset="0"/>
              </a:rPr>
              <a:t>       high 15”</a:t>
            </a:r>
          </a:p>
          <a:p>
            <a:pPr eaLnBrk="1" hangingPunct="1">
              <a:lnSpc>
                <a:spcPct val="90000"/>
              </a:lnSpc>
              <a:spcBef>
                <a:spcPct val="20000"/>
              </a:spcBef>
              <a:buFont typeface="Century Gothic" panose="020B0502020202020204" pitchFamily="34" charset="0"/>
              <a:buChar char="―"/>
            </a:pPr>
            <a:endParaRPr lang="en-US" altLang="LID4096" sz="2400">
              <a:solidFill>
                <a:schemeClr val="bg1"/>
              </a:solidFill>
              <a:latin typeface="Century Gothic" panose="020B0502020202020204" pitchFamily="34" charset="0"/>
            </a:endParaRPr>
          </a:p>
        </p:txBody>
      </p:sp>
    </p:spTree>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908BA68C-E275-EB6E-7F87-8B534ADAFC25}"/>
              </a:ext>
            </a:extLst>
          </p:cNvPr>
          <p:cNvSpPr>
            <a:spLocks noGrp="1" noChangeArrowheads="1"/>
          </p:cNvSpPr>
          <p:nvPr>
            <p:ph type="title"/>
          </p:nvPr>
        </p:nvSpPr>
        <p:spPr/>
        <p:txBody>
          <a:bodyPr/>
          <a:lstStyle/>
          <a:p>
            <a:pPr eaLnBrk="1" hangingPunct="1"/>
            <a:r>
              <a:rPr lang="en-US" altLang="LID4096"/>
              <a:t>weather</a:t>
            </a:r>
          </a:p>
        </p:txBody>
      </p:sp>
      <p:pic>
        <p:nvPicPr>
          <p:cNvPr id="48131" name="Picture 3" descr="text-weather1">
            <a:extLst>
              <a:ext uri="{FF2B5EF4-FFF2-40B4-BE49-F238E27FC236}">
                <a16:creationId xmlns:a16="http://schemas.microsoft.com/office/drawing/2014/main" id="{08B5FA38-CA53-2CA1-871B-8F64400AF2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186" r="5154"/>
          <a:stretch>
            <a:fillRect/>
          </a:stretch>
        </p:blipFill>
        <p:spPr bwMode="auto">
          <a:xfrm>
            <a:off x="1295400" y="1295400"/>
            <a:ext cx="6705600" cy="504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5386</TotalTime>
  <Words>3592</Words>
  <Application>Microsoft Office PowerPoint</Application>
  <PresentationFormat>On-screen Show (4:3)</PresentationFormat>
  <Paragraphs>269</Paragraphs>
  <Slides>45</Slides>
  <Notes>45</Notes>
  <HiddenSlides>9</HiddenSlides>
  <MMClips>2</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Century Gothic</vt:lpstr>
      <vt:lpstr>Default Design</vt:lpstr>
      <vt:lpstr>PowerPoint Presentation</vt:lpstr>
      <vt:lpstr>message</vt:lpstr>
      <vt:lpstr>motivation</vt:lpstr>
      <vt:lpstr>motivation</vt:lpstr>
      <vt:lpstr>motivation</vt:lpstr>
      <vt:lpstr>motivation</vt:lpstr>
      <vt:lpstr>motivation</vt:lpstr>
      <vt:lpstr>flexible ambient displays</vt:lpstr>
      <vt:lpstr>ambient displays in the home</vt:lpstr>
      <vt:lpstr>ambient displays + locations</vt:lpstr>
      <vt:lpstr>location-dependent  information appliances</vt:lpstr>
      <vt:lpstr>appliances</vt:lpstr>
      <vt:lpstr>appliances</vt:lpstr>
      <vt:lpstr>appliances</vt:lpstr>
      <vt:lpstr>appliances</vt:lpstr>
      <vt:lpstr>appliances</vt:lpstr>
      <vt:lpstr>appliances</vt:lpstr>
      <vt:lpstr>appliances</vt:lpstr>
      <vt:lpstr>on demand</vt:lpstr>
      <vt:lpstr>smart locations</vt:lpstr>
      <vt:lpstr>data streams</vt:lpstr>
      <vt:lpstr>appliance tags</vt:lpstr>
      <vt:lpstr>easily moved</vt:lpstr>
      <vt:lpstr>scenario</vt:lpstr>
      <vt:lpstr>scenario</vt:lpstr>
      <vt:lpstr>scenario</vt:lpstr>
      <vt:lpstr>scenario</vt:lpstr>
      <vt:lpstr>scenario</vt:lpstr>
      <vt:lpstr>scenario</vt:lpstr>
      <vt:lpstr>scenario</vt:lpstr>
      <vt:lpstr>scenario</vt:lpstr>
      <vt:lpstr>LDIAs</vt:lpstr>
      <vt:lpstr>value</vt:lpstr>
      <vt:lpstr>next steps</vt:lpstr>
      <vt:lpstr>message</vt:lpstr>
      <vt:lpstr>Thank you! </vt:lpstr>
      <vt:lpstr>extensions</vt:lpstr>
      <vt:lpstr>why no evaluation?</vt:lpstr>
      <vt:lpstr>data streams</vt:lpstr>
      <vt:lpstr>data streams</vt:lpstr>
      <vt:lpstr>location clients</vt:lpstr>
      <vt:lpstr>location clients</vt:lpstr>
      <vt:lpstr>connections</vt:lpstr>
      <vt:lpstr>connections</vt:lpstr>
      <vt:lpstr>weather</vt:lpstr>
    </vt:vector>
  </TitlesOfParts>
  <Company>Interactions Lab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StickySpots: </dc:title>
  <dc:creator>Kathryn Elliot</dc:creator>
  <cp:lastModifiedBy>Saul Greenberg</cp:lastModifiedBy>
  <cp:revision>270</cp:revision>
  <dcterms:created xsi:type="dcterms:W3CDTF">2007-02-11T20:11:22Z</dcterms:created>
  <dcterms:modified xsi:type="dcterms:W3CDTF">2026-10-23T19:45:43Z</dcterms:modified>
</cp:coreProperties>
</file>