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3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256" r:id="rId2"/>
    <p:sldId id="257" r:id="rId3"/>
    <p:sldId id="453" r:id="rId4"/>
    <p:sldId id="707" r:id="rId5"/>
    <p:sldId id="456" r:id="rId6"/>
    <p:sldId id="457" r:id="rId7"/>
    <p:sldId id="459" r:id="rId8"/>
    <p:sldId id="462" r:id="rId9"/>
    <p:sldId id="681" r:id="rId10"/>
    <p:sldId id="645" r:id="rId11"/>
    <p:sldId id="705" r:id="rId12"/>
    <p:sldId id="463" r:id="rId13"/>
    <p:sldId id="646" r:id="rId14"/>
    <p:sldId id="647" r:id="rId15"/>
    <p:sldId id="648" r:id="rId16"/>
    <p:sldId id="649" r:id="rId17"/>
    <p:sldId id="650" r:id="rId18"/>
    <p:sldId id="651" r:id="rId19"/>
    <p:sldId id="653" r:id="rId20"/>
    <p:sldId id="655" r:id="rId21"/>
    <p:sldId id="676" r:id="rId22"/>
    <p:sldId id="692" r:id="rId23"/>
    <p:sldId id="693" r:id="rId24"/>
    <p:sldId id="694" r:id="rId25"/>
    <p:sldId id="695" r:id="rId26"/>
    <p:sldId id="669" r:id="rId27"/>
    <p:sldId id="665" r:id="rId28"/>
    <p:sldId id="579" r:id="rId29"/>
    <p:sldId id="643" r:id="rId30"/>
    <p:sldId id="582" r:id="rId31"/>
    <p:sldId id="702" r:id="rId32"/>
    <p:sldId id="706" r:id="rId33"/>
    <p:sldId id="586" r:id="rId34"/>
    <p:sldId id="683" r:id="rId35"/>
    <p:sldId id="587" r:id="rId36"/>
    <p:sldId id="588" r:id="rId37"/>
    <p:sldId id="684" r:id="rId38"/>
    <p:sldId id="703" r:id="rId39"/>
    <p:sldId id="590" r:id="rId40"/>
    <p:sldId id="591" r:id="rId41"/>
    <p:sldId id="592" r:id="rId42"/>
    <p:sldId id="685" r:id="rId43"/>
    <p:sldId id="704" r:id="rId44"/>
    <p:sldId id="596" r:id="rId45"/>
    <p:sldId id="597" r:id="rId46"/>
    <p:sldId id="686" r:id="rId47"/>
    <p:sldId id="598" r:id="rId48"/>
    <p:sldId id="687" r:id="rId49"/>
    <p:sldId id="691" r:id="rId50"/>
    <p:sldId id="689" r:id="rId51"/>
    <p:sldId id="690" r:id="rId52"/>
    <p:sldId id="601" r:id="rId53"/>
    <p:sldId id="700" r:id="rId54"/>
    <p:sldId id="701" r:id="rId55"/>
    <p:sldId id="708" r:id="rId56"/>
    <p:sldId id="709" r:id="rId57"/>
    <p:sldId id="710" r:id="rId58"/>
    <p:sldId id="711" r:id="rId59"/>
    <p:sldId id="450" r:id="rId60"/>
    <p:sldId id="696" r:id="rId61"/>
    <p:sldId id="697" r:id="rId62"/>
    <p:sldId id="698" r:id="rId63"/>
    <p:sldId id="699" r:id="rId64"/>
  </p:sldIdLst>
  <p:sldSz cx="9144000" cy="6858000" type="screen4x3"/>
  <p:notesSz cx="6858000" cy="9144000"/>
  <p:defaultTextStyle>
    <a:defPPr>
      <a:defRPr lang="en-CA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C1C1C"/>
    <a:srgbClr val="CC6600"/>
    <a:srgbClr val="CC3300"/>
    <a:srgbClr val="FFCC00"/>
    <a:srgbClr val="003399"/>
    <a:srgbClr val="24486C"/>
    <a:srgbClr val="3366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2" y="7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69722BB3-4862-DB1B-12DE-610DABEAC13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 altLang="LID4096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D71F6112-4AD9-F5E1-6CF1-FF1633B1B0C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 altLang="LID4096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A21F7508-3052-B147-9CD0-941675A4ADB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340A74DC-4209-6484-1D4B-371BE778F7B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7AC9C27F-2CC1-C11F-821E-4507C7FF547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 altLang="LID4096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E9D8C78B-CB3C-26DD-D69D-AD25668EDA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70C1392-5A97-4FCD-8E5A-00820356A5DC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1823B62-E876-0338-FB55-87FDA2F675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D7F3AD-A97F-42F2-B4FB-64F02CC16FFA}" type="slidenum">
              <a:rPr lang="en-US" altLang="LID4096"/>
              <a:pPr/>
              <a:t>1</a:t>
            </a:fld>
            <a:endParaRPr lang="en-US" altLang="LID4096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1975937A-F51D-5C60-88F1-D4332B181D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CA9E346E-7DAA-7C25-7D41-E8972DCED8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71E9626-804B-80DD-6C17-9E172854AF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9A389C-8461-4BD8-8D1A-45FAA6E0DFCA}" type="slidenum">
              <a:rPr lang="en-US" altLang="LID4096"/>
              <a:pPr/>
              <a:t>2</a:t>
            </a:fld>
            <a:endParaRPr lang="en-US" altLang="LID4096"/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79946E91-78F5-243D-E332-F27B59C584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7891FF35-4F84-C3BE-1CC5-52D738B3A3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AE99E57-9608-2DE9-5508-B0CE5290F9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E46D41-A3F9-4580-AC93-7FFB00AD2B41}" type="slidenum">
              <a:rPr lang="en-US" altLang="LID4096"/>
              <a:pPr/>
              <a:t>3</a:t>
            </a:fld>
            <a:endParaRPr lang="en-US" altLang="LID4096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3671261E-215D-3FFC-4420-0A01A55608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A68F8738-30A8-B092-3A4C-6D9C78D82E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Families face many coordination challenges on a daily basis:</a:t>
            </a:r>
          </a:p>
          <a:p>
            <a:endParaRPr lang="en-US" altLang="LID4096"/>
          </a:p>
          <a:p>
            <a:pPr>
              <a:buFontTx/>
              <a:buChar char="-"/>
            </a:pPr>
            <a:r>
              <a:rPr lang="en-US" altLang="LID4096"/>
              <a:t>Planning day care or preschool</a:t>
            </a:r>
          </a:p>
          <a:p>
            <a:pPr>
              <a:buFontTx/>
              <a:buChar char="-"/>
            </a:pPr>
            <a:r>
              <a:rPr lang="en-US" altLang="LID4096"/>
              <a:t>School events like PTA meetings, clubs, and more</a:t>
            </a:r>
          </a:p>
          <a:p>
            <a:pPr>
              <a:buFontTx/>
              <a:buChar char="-"/>
            </a:pPr>
            <a:r>
              <a:rPr lang="en-US" altLang="LID4096"/>
              <a:t>Extra curricular events like ballet practices and recitals, soccer games</a:t>
            </a:r>
          </a:p>
          <a:p>
            <a:pPr>
              <a:buFontTx/>
              <a:buChar char="-"/>
            </a:pPr>
            <a:r>
              <a:rPr lang="en-US" altLang="LID4096"/>
              <a:t>Driving kids to and from all of these</a:t>
            </a:r>
          </a:p>
          <a:p>
            <a:pPr>
              <a:buFontTx/>
              <a:buChar char="-"/>
            </a:pPr>
            <a:r>
              <a:rPr lang="en-US" altLang="LID4096"/>
              <a:t>Doctor appointments, orthodontists, and the like</a:t>
            </a:r>
          </a:p>
          <a:p>
            <a:pPr>
              <a:buFontTx/>
              <a:buChar char="-"/>
            </a:pPr>
            <a:r>
              <a:rPr lang="en-US" altLang="LID4096"/>
              <a:t>And on top of it all, your work schedule that is affected each and every day by family events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09EA2B4-E15C-0377-901D-6592122E11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137807-0650-4F65-BC32-B194D5FCE9B1}" type="slidenum">
              <a:rPr lang="en-US" altLang="LID4096"/>
              <a:pPr/>
              <a:t>5</a:t>
            </a:fld>
            <a:endParaRPr lang="en-US" altLang="LID4096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EB4E3F4B-AD7C-937E-6565-D9E878F34D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7BDC297E-6A0D-B37D-8100-DA484D950E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D85B3DD-856F-3C8F-DE06-E4C95B2E84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346C07-C61C-43F8-9821-1BF4B39C7359}" type="slidenum">
              <a:rPr lang="en-US" altLang="LID4096"/>
              <a:pPr/>
              <a:t>6</a:t>
            </a:fld>
            <a:endParaRPr lang="en-US" altLang="LID4096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5C9008EB-0A54-490F-2076-A7ECED9531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DA3D2C8C-8D08-FF2B-FA85-27B5AE2F82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F6E77E0-1531-4BA0-64ED-3D050688D9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1C39C8-22C1-4BC0-ABD7-8021F62A765E}" type="slidenum">
              <a:rPr lang="en-US" altLang="LID4096"/>
              <a:pPr/>
              <a:t>7</a:t>
            </a:fld>
            <a:endParaRPr lang="en-US" altLang="LID4096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E54F5EE9-0A9A-6091-8B01-B4518C3B16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D1B76D45-F0AB-7030-83E0-C52FC89D42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Paper calendars present families with many benefits to meet their routines, go through each briefly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6DD39B7-C499-AC4C-EC4E-C3DA3F587E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3BA729-3B90-426A-A9A3-95259F8BCA1F}" type="slidenum">
              <a:rPr lang="en-US" altLang="LID4096"/>
              <a:pPr/>
              <a:t>8</a:t>
            </a:fld>
            <a:endParaRPr lang="en-US" altLang="LID4096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9D4D06FE-8508-A67F-D4FC-81BD705047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12B3ED87-E057-FF0E-1893-317BFEFCA2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Digital calendars do exist….. Work calendar, other web calendars, some of which are designed specifically for families, PDAs….</a:t>
            </a:r>
          </a:p>
          <a:p>
            <a:endParaRPr lang="en-US" altLang="LID4096"/>
          </a:p>
          <a:p>
            <a:r>
              <a:rPr lang="en-US" altLang="LID4096"/>
              <a:t>Yet they are often complicated to use and do not necessarily fit within families’ everyday routines (which I hope to highlight in more detail for you)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DDD948C-B757-9E78-1A74-284DBFB6F4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24A453-4C2F-4052-905A-1B8CAE533684}" type="slidenum">
              <a:rPr lang="en-US" altLang="LID4096"/>
              <a:pPr/>
              <a:t>9</a:t>
            </a:fld>
            <a:endParaRPr lang="en-US" altLang="LID4096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2A3731E4-8B98-65E5-383A-CEE7B90098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ABA99821-6A64-E55E-099A-E37BCECEB8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Digital calendars do exist….. Work calendar, other web calendars, some of which are designed specifically for families, PDAs….</a:t>
            </a:r>
          </a:p>
          <a:p>
            <a:endParaRPr lang="en-US" altLang="LID4096"/>
          </a:p>
          <a:p>
            <a:r>
              <a:rPr lang="en-US" altLang="LID4096"/>
              <a:t>Yet they are often complicated to use and do not necessarily fit within families’ everyday routines (which I hope to highlight in more detail for you)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03489B8-7758-1BD9-226B-B828E37AC3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C36446-82F5-40B3-945E-80D19B7E2E5F}" type="slidenum">
              <a:rPr lang="en-US" altLang="LID4096"/>
              <a:pPr/>
              <a:t>10</a:t>
            </a:fld>
            <a:endParaRPr lang="en-US" altLang="LID4096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098D6789-710E-72FF-C0FA-280952A3C9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129BAA31-2E3A-3DD5-5C25-BD49A0215F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93E9F56-7A58-F0DB-1FFF-ECFF97339A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BABB0B-AF3B-44EF-BAF4-56D1C10CEC0D}" type="slidenum">
              <a:rPr lang="en-US" altLang="LID4096"/>
              <a:pPr/>
              <a:t>11</a:t>
            </a:fld>
            <a:endParaRPr lang="en-US" altLang="LID4096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8D3CD3AF-7112-920D-721C-90766549AD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A51E8982-00B9-633C-39CC-21CE078D6F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D3060BA-CA96-5C30-0713-47437C6225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7D2F8F-23D3-43B8-9C7E-5C55CC43D122}" type="slidenum">
              <a:rPr lang="en-US" altLang="LID4096"/>
              <a:pPr/>
              <a:t>12</a:t>
            </a:fld>
            <a:endParaRPr lang="en-US" altLang="LID4096"/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00E58565-9FCF-8C47-5FC9-89A3A35051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C28F7252-6378-7FBD-45B4-B23443984C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Thus our research goal was two fold:</a:t>
            </a:r>
          </a:p>
          <a:p>
            <a:endParaRPr lang="en-US" altLang="LID4096"/>
          </a:p>
          <a:p>
            <a:pPr>
              <a:buFontTx/>
              <a:buChar char="-"/>
            </a:pPr>
            <a:r>
              <a:rPr lang="en-US" altLang="LID4096"/>
              <a:t>Design a digital calendar that is as simple to use as a paper calendar  …. Or why would people move from paper to digital if it was harder to use?</a:t>
            </a:r>
          </a:p>
          <a:p>
            <a:pPr>
              <a:buFontTx/>
              <a:buChar char="-"/>
            </a:pPr>
            <a:r>
              <a:rPr lang="en-US" altLang="LID4096"/>
              <a:t>Leverage technology by making calendar information digital, which can then, in future work, be presented in multiple locations where it is needed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BD7EB71-FE4C-43CA-C5B1-9DDD8C5358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77D263-50FC-4F5D-A433-018E7AE4E967}" type="slidenum">
              <a:rPr lang="en-US" altLang="LID4096"/>
              <a:pPr/>
              <a:t>17</a:t>
            </a:fld>
            <a:endParaRPr lang="en-US" altLang="LID4096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24BD4371-558A-5E3C-4100-AEBB71C87D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A0F7E1EC-813B-7025-90E9-C9F4D2ACC8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A14B454-1C30-235C-4295-C2E2ADFAD7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1F9E9F-3816-4853-8A67-9EC6FA21E7F6}" type="slidenum">
              <a:rPr lang="en-US" altLang="LID4096"/>
              <a:pPr/>
              <a:t>26</a:t>
            </a:fld>
            <a:endParaRPr lang="en-US" altLang="LID4096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1232C1BB-88D0-1F34-A998-7F97C6B481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15F118CD-001E-7336-B7C6-163E48131B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B4363B9-808D-642C-81DC-06197DFFF8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9D9DE0-D1A1-447D-A7D6-F223BADA49F2}" type="slidenum">
              <a:rPr lang="en-US" altLang="LID4096"/>
              <a:pPr/>
              <a:t>27</a:t>
            </a:fld>
            <a:endParaRPr lang="en-US" altLang="LID4096"/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3D35EFEB-256D-7040-A1B8-7E4E6B35B1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D4663E7F-EEA8-BF4C-5FAF-A6A1D398A9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FA22357-8241-57D2-DCAD-196B6A42B6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DF9A3C-754B-4713-B3A1-6AAB4FBAB654}" type="slidenum">
              <a:rPr lang="en-US" altLang="LID4096"/>
              <a:pPr/>
              <a:t>28</a:t>
            </a:fld>
            <a:endParaRPr lang="en-US" altLang="LID4096"/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4F0604AB-9BE1-2CBA-2E3C-6D5883790C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CA370B2D-0B41-B283-096F-C84B750571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DD5AA07-6868-80CB-6079-EB49C35C06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009183-861D-45DD-A600-D39EA3A26302}" type="slidenum">
              <a:rPr lang="en-US" altLang="LID4096"/>
              <a:pPr/>
              <a:t>29</a:t>
            </a:fld>
            <a:endParaRPr lang="en-US" altLang="LID4096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A99B6F47-62DE-C613-0798-79CD54D1B1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E865E566-4F55-FD11-DD79-070E27E3A9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A9624BA-821E-5C05-B87F-F1DF205A26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99EB9A-1C6C-4912-95EC-726A4E430EC7}" type="slidenum">
              <a:rPr lang="en-US" altLang="LID4096"/>
              <a:pPr/>
              <a:t>30</a:t>
            </a:fld>
            <a:endParaRPr lang="en-US" altLang="LID4096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DD360B78-7DAB-0FF1-E6C0-ADB84F77BE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6FD35BBA-898C-F523-E512-0B212E5A83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FFBCC90-049C-7C2C-82F9-BE190B56FB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01B0D2-BC5E-490E-969D-80D1FB6FEF50}" type="slidenum">
              <a:rPr lang="en-US" altLang="LID4096"/>
              <a:pPr/>
              <a:t>31</a:t>
            </a:fld>
            <a:endParaRPr lang="en-US" altLang="LID4096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E1B191AC-6E4A-1700-B321-50B14B9311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B31A0945-1387-8F46-4874-DEE25E83A5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1B56B96-8A93-87E6-FF9D-EFCD965BFD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3B85FD-2F38-4709-A42E-5D9DC0BD8183}" type="slidenum">
              <a:rPr lang="en-US" altLang="LID4096"/>
              <a:pPr/>
              <a:t>32</a:t>
            </a:fld>
            <a:endParaRPr lang="en-US" altLang="LID4096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514F880C-BE1F-9AE9-5184-BAFE392DEA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2F9B7ADF-3A2E-A802-3F03-3F5127D2BE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450E623-A017-28FF-1DED-D077287A13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13089D-0333-4D17-A366-7873159628B8}" type="slidenum">
              <a:rPr lang="en-US" altLang="LID4096"/>
              <a:pPr/>
              <a:t>33</a:t>
            </a:fld>
            <a:endParaRPr lang="en-US" altLang="LID4096"/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594A2026-7A28-7E87-9AE3-19CFDE8CE5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B7F47FEF-C6D3-60E0-E347-0B17BCC580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24DC05F-7919-97D7-B4F6-CEC67C6D1E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5416FA-9762-4E1E-88CA-C12F8CAF46AE}" type="slidenum">
              <a:rPr lang="en-US" altLang="LID4096"/>
              <a:pPr/>
              <a:t>34</a:t>
            </a:fld>
            <a:endParaRPr lang="en-US" altLang="LID4096"/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02968A53-1DAC-C65C-7CBB-7D8CA0C563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FAF7B568-FC85-7212-53A7-D980BFA818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09CA5F7-E42C-EB44-0C20-8CB8041539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7BBA90-C809-47B5-92FC-A73A47E81B29}" type="slidenum">
              <a:rPr lang="en-US" altLang="LID4096"/>
              <a:pPr/>
              <a:t>35</a:t>
            </a:fld>
            <a:endParaRPr lang="en-US" altLang="LID4096"/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E0E3A575-4D69-647A-4ED6-2F7977A3EF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F9B74FB2-4183-DFC5-0751-D06217DE1B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BF21CE5-9063-FA29-9C95-FD7B3AC5E5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D69998-61DF-45F7-8036-05F32C65BC6A}" type="slidenum">
              <a:rPr lang="en-US" altLang="LID4096"/>
              <a:pPr/>
              <a:t>36</a:t>
            </a:fld>
            <a:endParaRPr lang="en-US" altLang="LID4096"/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75548C4F-EB52-29F9-97C2-B05113A155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6E1CD56C-CE3F-72E9-77A3-DAD031174C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4252506-307D-A23A-B263-10B832AFC1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381516-45DE-473A-B52D-8CA994BC6C58}" type="slidenum">
              <a:rPr lang="en-US" altLang="LID4096"/>
              <a:pPr/>
              <a:t>37</a:t>
            </a:fld>
            <a:endParaRPr lang="en-US" altLang="LID4096"/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648F462F-2475-37C0-5A97-BE470DD1BB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737CF7DE-F6F8-BC7D-A5D3-DF457C7B3F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960F5FE-9A29-48D0-E256-0E87E267D9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4E612E-89FD-46A8-8540-81B2115BFB5D}" type="slidenum">
              <a:rPr lang="en-US" altLang="LID4096"/>
              <a:pPr/>
              <a:t>38</a:t>
            </a:fld>
            <a:endParaRPr lang="en-US" altLang="LID4096"/>
          </a:p>
        </p:txBody>
      </p:sp>
      <p:sp>
        <p:nvSpPr>
          <p:cNvPr id="67586" name="Rectangle 2">
            <a:extLst>
              <a:ext uri="{FF2B5EF4-FFF2-40B4-BE49-F238E27FC236}">
                <a16:creationId xmlns:a16="http://schemas.microsoft.com/office/drawing/2014/main" id="{585D53F6-6445-5F20-DE2D-9252C3FE06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ED223BE1-8AC1-F7D4-FEF4-09CCBB90C4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4D87971-4BB5-1A15-D7FB-9497B21098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CD8582-C265-4B87-A0E9-E9EB31C54A99}" type="slidenum">
              <a:rPr lang="en-US" altLang="LID4096"/>
              <a:pPr/>
              <a:t>39</a:t>
            </a:fld>
            <a:endParaRPr lang="en-US" altLang="LID4096"/>
          </a:p>
        </p:txBody>
      </p:sp>
      <p:sp>
        <p:nvSpPr>
          <p:cNvPr id="69634" name="Rectangle 2">
            <a:extLst>
              <a:ext uri="{FF2B5EF4-FFF2-40B4-BE49-F238E27FC236}">
                <a16:creationId xmlns:a16="http://schemas.microsoft.com/office/drawing/2014/main" id="{30C4DD13-DCD0-A6DC-7F4D-3DA4396C36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6505B926-E31C-F136-2B34-CA6FB07E58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10F1DD0-2D6E-DCC0-580C-1AA71F3172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542710-FB94-438D-B6C1-700FCB796A5A}" type="slidenum">
              <a:rPr lang="en-US" altLang="LID4096"/>
              <a:pPr/>
              <a:t>40</a:t>
            </a:fld>
            <a:endParaRPr lang="en-US" altLang="LID4096"/>
          </a:p>
        </p:txBody>
      </p:sp>
      <p:sp>
        <p:nvSpPr>
          <p:cNvPr id="71682" name="Rectangle 2">
            <a:extLst>
              <a:ext uri="{FF2B5EF4-FFF2-40B4-BE49-F238E27FC236}">
                <a16:creationId xmlns:a16="http://schemas.microsoft.com/office/drawing/2014/main" id="{C7F38276-EAC0-22F2-C85C-FB7FFAE04F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78FF7E32-199C-DCCF-A061-C1BBB287B3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C33E50E-11AC-260C-75FF-D410ACAA6D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6A8F00-667B-4AA0-9EE2-693E8861AC17}" type="slidenum">
              <a:rPr lang="en-US" altLang="LID4096"/>
              <a:pPr/>
              <a:t>41</a:t>
            </a:fld>
            <a:endParaRPr lang="en-US" altLang="LID4096"/>
          </a:p>
        </p:txBody>
      </p:sp>
      <p:sp>
        <p:nvSpPr>
          <p:cNvPr id="73730" name="Rectangle 2">
            <a:extLst>
              <a:ext uri="{FF2B5EF4-FFF2-40B4-BE49-F238E27FC236}">
                <a16:creationId xmlns:a16="http://schemas.microsoft.com/office/drawing/2014/main" id="{76D4490A-CDE2-7DB8-3F89-074D99BC2B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74D10491-B197-8F21-728F-6C1D02636E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C5C3B3F-B0E7-17DE-AD54-FDC9386B8E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7714FE-060E-4F04-B085-01EC74AE4915}" type="slidenum">
              <a:rPr lang="en-US" altLang="LID4096"/>
              <a:pPr/>
              <a:t>42</a:t>
            </a:fld>
            <a:endParaRPr lang="en-US" altLang="LID4096"/>
          </a:p>
        </p:txBody>
      </p:sp>
      <p:sp>
        <p:nvSpPr>
          <p:cNvPr id="75778" name="Rectangle 2">
            <a:extLst>
              <a:ext uri="{FF2B5EF4-FFF2-40B4-BE49-F238E27FC236}">
                <a16:creationId xmlns:a16="http://schemas.microsoft.com/office/drawing/2014/main" id="{3F5ED5CA-2706-0EE4-5972-9A6FB24C02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B4B72ADE-9C07-E52A-5E72-13B74A24B1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3A928CE-F6BA-5C25-7BEC-7C0F79A16F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9360FE-E33E-43B9-A0B8-FBD9CEC1B427}" type="slidenum">
              <a:rPr lang="en-US" altLang="LID4096"/>
              <a:pPr/>
              <a:t>43</a:t>
            </a:fld>
            <a:endParaRPr lang="en-US" altLang="LID4096"/>
          </a:p>
        </p:txBody>
      </p:sp>
      <p:sp>
        <p:nvSpPr>
          <p:cNvPr id="77826" name="Rectangle 2">
            <a:extLst>
              <a:ext uri="{FF2B5EF4-FFF2-40B4-BE49-F238E27FC236}">
                <a16:creationId xmlns:a16="http://schemas.microsoft.com/office/drawing/2014/main" id="{DF20A1A5-A436-2242-4D35-B5100A41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08D78BC3-4CA3-8347-E59B-46ED2D7B88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3533FCD-0EA1-0F7E-5523-FE6E641D2C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2B5F6C-5C4F-4293-AA5D-5452F81D4A08}" type="slidenum">
              <a:rPr lang="en-US" altLang="LID4096"/>
              <a:pPr/>
              <a:t>44</a:t>
            </a:fld>
            <a:endParaRPr lang="en-US" altLang="LID4096"/>
          </a:p>
        </p:txBody>
      </p:sp>
      <p:sp>
        <p:nvSpPr>
          <p:cNvPr id="79874" name="Rectangle 2">
            <a:extLst>
              <a:ext uri="{FF2B5EF4-FFF2-40B4-BE49-F238E27FC236}">
                <a16:creationId xmlns:a16="http://schemas.microsoft.com/office/drawing/2014/main" id="{98A1CB0D-9265-A890-40E8-FB20A43F62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5D3CCEFC-2ED6-273F-D0FF-989A770DBA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ACF880E-FCF9-856A-20AD-4F5EFDE91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23BFC0-C9B3-4192-BC9A-3EFD9CA5CCD1}" type="slidenum">
              <a:rPr lang="en-US" altLang="LID4096"/>
              <a:pPr/>
              <a:t>45</a:t>
            </a:fld>
            <a:endParaRPr lang="en-US" altLang="LID4096"/>
          </a:p>
        </p:txBody>
      </p:sp>
      <p:sp>
        <p:nvSpPr>
          <p:cNvPr id="81922" name="Rectangle 2">
            <a:extLst>
              <a:ext uri="{FF2B5EF4-FFF2-40B4-BE49-F238E27FC236}">
                <a16:creationId xmlns:a16="http://schemas.microsoft.com/office/drawing/2014/main" id="{018B5D1E-C1D9-4AF7-02CB-F814D33B9C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8748BA6F-8F75-F022-D721-E744D05A56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BF8CA1B-9F73-CF07-B29F-4863FB6B5E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4E4B64-01C2-4C0D-B571-BE4181887FC2}" type="slidenum">
              <a:rPr lang="en-US" altLang="LID4096"/>
              <a:pPr/>
              <a:t>46</a:t>
            </a:fld>
            <a:endParaRPr lang="en-US" altLang="LID4096"/>
          </a:p>
        </p:txBody>
      </p:sp>
      <p:sp>
        <p:nvSpPr>
          <p:cNvPr id="83970" name="Rectangle 2">
            <a:extLst>
              <a:ext uri="{FF2B5EF4-FFF2-40B4-BE49-F238E27FC236}">
                <a16:creationId xmlns:a16="http://schemas.microsoft.com/office/drawing/2014/main" id="{59AE3A54-DA37-113F-E547-346E138762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6B0BB0BE-0B6B-D886-E93E-B472336922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195E663-2E96-3BCB-2F0E-203B3EE780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D2CF3C-4D88-439A-B45D-6E77D74E04FD}" type="slidenum">
              <a:rPr lang="en-US" altLang="LID4096"/>
              <a:pPr/>
              <a:t>47</a:t>
            </a:fld>
            <a:endParaRPr lang="en-US" altLang="LID4096"/>
          </a:p>
        </p:txBody>
      </p:sp>
      <p:sp>
        <p:nvSpPr>
          <p:cNvPr id="86018" name="Rectangle 2">
            <a:extLst>
              <a:ext uri="{FF2B5EF4-FFF2-40B4-BE49-F238E27FC236}">
                <a16:creationId xmlns:a16="http://schemas.microsoft.com/office/drawing/2014/main" id="{B1FD8F97-E2A9-AFF8-661C-177EE82CFA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F600ADA1-440F-0D71-D764-DAB2CB0AEC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1B14558-6DD2-A277-7F97-44E3C08028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10816C-9565-4197-875D-46DCBF5C9E8E}" type="slidenum">
              <a:rPr lang="en-US" altLang="LID4096"/>
              <a:pPr/>
              <a:t>48</a:t>
            </a:fld>
            <a:endParaRPr lang="en-US" altLang="LID4096"/>
          </a:p>
        </p:txBody>
      </p:sp>
      <p:sp>
        <p:nvSpPr>
          <p:cNvPr id="88066" name="Rectangle 2">
            <a:extLst>
              <a:ext uri="{FF2B5EF4-FFF2-40B4-BE49-F238E27FC236}">
                <a16:creationId xmlns:a16="http://schemas.microsoft.com/office/drawing/2014/main" id="{471377E8-B13C-E615-F5CA-E7638E9795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4E2F500B-7DED-9EB7-4F74-E8EBEED821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2528088-C31F-02DD-3D93-92D2A50D98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E0BDFE-76EF-4F9E-A5DD-56B5C513BE3B}" type="slidenum">
              <a:rPr lang="en-US" altLang="LID4096"/>
              <a:pPr/>
              <a:t>49</a:t>
            </a:fld>
            <a:endParaRPr lang="en-US" altLang="LID4096"/>
          </a:p>
        </p:txBody>
      </p:sp>
      <p:sp>
        <p:nvSpPr>
          <p:cNvPr id="90114" name="Rectangle 2">
            <a:extLst>
              <a:ext uri="{FF2B5EF4-FFF2-40B4-BE49-F238E27FC236}">
                <a16:creationId xmlns:a16="http://schemas.microsoft.com/office/drawing/2014/main" id="{95AE1453-6C67-079B-9ECB-7C05AFA12C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480625EC-41D9-1A17-EA28-BD379E776B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062E8BA-DF4A-FBDD-06E0-0DADE3065D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2DBA22-F54C-431C-8C02-E0245F7D3714}" type="slidenum">
              <a:rPr lang="en-US" altLang="LID4096"/>
              <a:pPr/>
              <a:t>50</a:t>
            </a:fld>
            <a:endParaRPr lang="en-US" altLang="LID4096"/>
          </a:p>
        </p:txBody>
      </p:sp>
      <p:sp>
        <p:nvSpPr>
          <p:cNvPr id="92162" name="Rectangle 2">
            <a:extLst>
              <a:ext uri="{FF2B5EF4-FFF2-40B4-BE49-F238E27FC236}">
                <a16:creationId xmlns:a16="http://schemas.microsoft.com/office/drawing/2014/main" id="{C5DF129F-4DFD-6D3D-E60B-A7AA32A675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3F823980-4A2E-3181-1B71-C9ACFCF79A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8167BC5-9B0A-ADED-4842-7ABEFF7F84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7CD6EF-8D9E-4305-B26E-F8C909DFF2F1}" type="slidenum">
              <a:rPr lang="en-US" altLang="LID4096"/>
              <a:pPr/>
              <a:t>51</a:t>
            </a:fld>
            <a:endParaRPr lang="en-US" altLang="LID4096"/>
          </a:p>
        </p:txBody>
      </p:sp>
      <p:sp>
        <p:nvSpPr>
          <p:cNvPr id="94210" name="Rectangle 2">
            <a:extLst>
              <a:ext uri="{FF2B5EF4-FFF2-40B4-BE49-F238E27FC236}">
                <a16:creationId xmlns:a16="http://schemas.microsoft.com/office/drawing/2014/main" id="{07C73698-E3AF-D4C1-1690-1674B76A83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77CD80A2-024B-7A15-359D-3ACC1ECD7E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E4BA19F-E10C-A883-7CA1-88A4BBDA1F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9D9C02-0CB0-4A2A-BE8A-A521D704D0A1}" type="slidenum">
              <a:rPr lang="en-US" altLang="LID4096"/>
              <a:pPr/>
              <a:t>52</a:t>
            </a:fld>
            <a:endParaRPr lang="en-US" altLang="LID4096"/>
          </a:p>
        </p:txBody>
      </p:sp>
      <p:sp>
        <p:nvSpPr>
          <p:cNvPr id="96258" name="Rectangle 2">
            <a:extLst>
              <a:ext uri="{FF2B5EF4-FFF2-40B4-BE49-F238E27FC236}">
                <a16:creationId xmlns:a16="http://schemas.microsoft.com/office/drawing/2014/main" id="{A4EB4B96-C294-6CD9-B931-314E762790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15C04E9D-0E15-3799-B9CA-22588E4058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FE434BC-9DBF-ED7E-4C9E-10D9BC9777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50CB0E-7108-4856-A8E2-4B93F2C241B5}" type="slidenum">
              <a:rPr lang="en-US" altLang="LID4096"/>
              <a:pPr/>
              <a:t>53</a:t>
            </a:fld>
            <a:endParaRPr lang="en-US" altLang="LID4096"/>
          </a:p>
        </p:txBody>
      </p:sp>
      <p:sp>
        <p:nvSpPr>
          <p:cNvPr id="98306" name="Rectangle 2">
            <a:extLst>
              <a:ext uri="{FF2B5EF4-FFF2-40B4-BE49-F238E27FC236}">
                <a16:creationId xmlns:a16="http://schemas.microsoft.com/office/drawing/2014/main" id="{15C3DED2-843F-B21E-B11C-6C6CE4A50C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B5DE0637-D062-9E02-F27E-9696B0C27D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8AC0E32-CF91-5C98-C8EA-17DF41F0EF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A861D5-8CAE-4211-9A38-0B8DE8D53B48}" type="slidenum">
              <a:rPr lang="en-US" altLang="LID4096"/>
              <a:pPr/>
              <a:t>59</a:t>
            </a:fld>
            <a:endParaRPr lang="en-US" altLang="LID4096"/>
          </a:p>
        </p:txBody>
      </p:sp>
      <p:sp>
        <p:nvSpPr>
          <p:cNvPr id="105474" name="Rectangle 2">
            <a:extLst>
              <a:ext uri="{FF2B5EF4-FFF2-40B4-BE49-F238E27FC236}">
                <a16:creationId xmlns:a16="http://schemas.microsoft.com/office/drawing/2014/main" id="{BACC2A28-7AFF-CFC0-2291-F6886C192E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E1A66B94-1131-65A4-4A05-C5A8D08738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C3674C59-ECC8-5677-EF45-B343E5CBC8B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371600" y="3124200"/>
            <a:ext cx="6248400" cy="91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LID4096" noProof="0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DFE10A7C-A688-DF08-A837-8F87CC47426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0" y="4495800"/>
            <a:ext cx="8839200" cy="685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LID4096" noProof="0"/>
              <a:t>Click to edit Master subtitle style</a:t>
            </a:r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82497F8F-9428-3BB1-AB88-C5A57265206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0" y="6689725"/>
            <a:ext cx="2133600" cy="168275"/>
          </a:xfrm>
        </p:spPr>
        <p:txBody>
          <a:bodyPr/>
          <a:lstStyle>
            <a:lvl1pPr>
              <a:defRPr b="0">
                <a:latin typeface="Arial Black" panose="020B0A04020102020204" pitchFamily="34" charset="0"/>
              </a:defRPr>
            </a:lvl1pPr>
          </a:lstStyle>
          <a:p>
            <a:endParaRPr lang="en-US" altLang="LID4096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BDCA6FF5-C7FB-1321-5468-4EF0BED59DE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b="0">
                <a:latin typeface="Arial Black" panose="020B0A04020102020204" pitchFamily="34" charset="0"/>
              </a:defRPr>
            </a:lvl1pPr>
          </a:lstStyle>
          <a:p>
            <a:endParaRPr lang="en-US" altLang="LID4096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5DFCE28D-C023-46A3-AB35-28A8CBBA88D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689725"/>
            <a:ext cx="2133600" cy="168275"/>
          </a:xfrm>
        </p:spPr>
        <p:txBody>
          <a:bodyPr/>
          <a:lstStyle>
            <a:lvl1pPr>
              <a:defRPr b="0">
                <a:latin typeface="Arial Black" panose="020B0A04020102020204" pitchFamily="34" charset="0"/>
              </a:defRPr>
            </a:lvl1pPr>
          </a:lstStyle>
          <a:p>
            <a:fld id="{F5ADA7F1-1E8A-4568-A5A5-0B69AE53B586}" type="slidenum">
              <a:rPr lang="en-US" altLang="LID4096"/>
              <a:pPr/>
              <a:t>‹#›</a:t>
            </a:fld>
            <a:endParaRPr lang="en-US" altLang="LID4096"/>
          </a:p>
        </p:txBody>
      </p:sp>
      <p:pic>
        <p:nvPicPr>
          <p:cNvPr id="2055" name="Picture 7">
            <a:extLst>
              <a:ext uri="{FF2B5EF4-FFF2-40B4-BE49-F238E27FC236}">
                <a16:creationId xmlns:a16="http://schemas.microsoft.com/office/drawing/2014/main" id="{6B541A9A-014E-765E-1038-EFF0BFB95AF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6" name="Rectangle 8">
            <a:extLst>
              <a:ext uri="{FF2B5EF4-FFF2-40B4-BE49-F238E27FC236}">
                <a16:creationId xmlns:a16="http://schemas.microsoft.com/office/drawing/2014/main" id="{5F51A365-3028-42B8-878C-2318E7B383A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220200" cy="6858000"/>
          </a:xfrm>
          <a:prstGeom prst="rect">
            <a:avLst/>
          </a:prstGeom>
          <a:solidFill>
            <a:srgbClr val="24486C">
              <a:alpha val="87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LID4096" altLang="LID4096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D164E-2EB7-4637-19A9-FB7AD0C49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50A2D1-E73F-0160-0534-FDBB79B98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AB16DD-CBE2-491D-6685-33F00CCCE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492C55-E84D-7629-2AC1-8A173EF61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E96184-76D3-3861-B864-35B3A7E2B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A1607A-9F22-404B-ACC5-AE4907AE3CFC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669760351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D28BA-4A35-C5E7-11E3-9B8272357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5855AB-1B58-A2E6-0C0B-5603F90524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07F1B2-E0DA-AC2C-BCC3-997C47041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6AFD0-33AA-0512-4BF0-6D1DE113D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E91765-A998-D955-3114-F4ADCF83A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4F91E1-C684-4728-8765-0119A86A946A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138848290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36837-8752-5CE6-3525-74B59032C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0F57D-D52E-0BC4-4DFC-04D74B5C01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1295400"/>
            <a:ext cx="42291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9C86E1-CBD2-120F-BA22-1054A43B93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14900" y="1295400"/>
            <a:ext cx="42291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CBE4CD-A90A-F355-8004-02C9C873B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E80170-DC08-06FE-E992-D3A08DED9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99E1D2-D476-7C96-55E0-DE3303ADA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DA3AFF-31DB-4531-88FC-CC2A45F06D64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964124654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988F3-83F7-AB30-FB2D-26EAFAC1B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22D325-2F13-7C7E-BD14-EF2098649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58A9FB-FC8E-451D-5BA6-8808605BE2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50F78A-7EFE-AC41-02B7-C0E0160AC6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53B604-A501-6566-8BCB-1219AD57A2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0D0AB8-C555-9D94-7AE9-F40AF705F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D8825B-BE3B-3577-25A8-96ECE8312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4419DB-7EA2-FC25-F03B-6D62BF000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16496E-6478-4352-86D0-2478D7D49BFD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834971872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4668F-B7A0-0BA5-301D-AFF766881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76E7C6-38C9-5FAE-69E3-E6C81C9C8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BC5139-3E47-5265-EE14-632CE8BE1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18BEC2-9370-71A3-FE3C-73F00F415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4D313B-1423-4A2C-BB6C-B8D8C30225BD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461628835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365F42-32AF-FE57-849A-7B71B93D7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33F9FB-1C76-2E63-DC11-66E70C123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0D1BBB-49F9-8273-CDFF-5A7177EF7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71EC5A-4A49-473B-BCA6-BD55778F4FE2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79688045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48DB5-C765-B5BD-1116-4C15F8A2B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65A304-1D08-FD26-3A08-3D7ADB70E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7E30FE-F864-8F5A-3135-C191934288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455443-7AEB-3E9A-CB0C-32B79A1A1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811BEC-CF4D-832E-447C-8CF71E52E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92C3CD-A54F-DFF6-1B10-51D77F755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D8F164-3EAB-4B34-A21B-B779A28528BD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411224048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0C0F4-3614-B523-C150-07095A3C6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56704A-3D91-A5D1-1052-4A6F4A231F2F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CA6793-4049-2416-12FB-DBFEA50627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5F3884-261A-4495-E670-58A4DF131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5A8FAF-C3B4-3195-6D92-125A8009F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E5F45C-7688-6021-5E3B-F29659D21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675BAB-5932-40B7-8781-A887F65F9599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30309330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75E09-60D5-4488-4A45-44ACC80CF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670471-1DFF-03A4-0CC8-238E0CB6FD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9FA11F-806C-7374-A505-C9B05EF0F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52ECC8-9CC1-C989-EBBA-A8587CEFF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F2A096-8F27-DFBB-6364-4C6D3FE1B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00DE7D-E710-4013-8E10-26E05DF775E2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255830317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5B47E9-F43A-29DB-8BE3-EDC554E424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915150" y="304800"/>
            <a:ext cx="2228850" cy="6248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83A35-CD80-32C9-4461-8094C00B25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28600" y="304800"/>
            <a:ext cx="6534150" cy="6248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53DDCF-9C37-415F-288B-9719A0958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C32D2F-BEF9-4B2B-28A4-C8E651E5D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76CE1E-1ADC-38D6-2A51-78A636E2D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51BFC3-BA41-4102-AB22-9CF2EE22378D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058536270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D24214A-81BF-0531-1E9F-52D8CDFBE6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304800"/>
            <a:ext cx="8915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87B3196-D23E-B3B2-E6E8-2051624734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95400"/>
            <a:ext cx="86106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01BEA9F-3B40-D518-6C31-C8BE00E5C09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61150"/>
            <a:ext cx="2133600" cy="19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b="1">
                <a:latin typeface="+mn-lt"/>
              </a:defRPr>
            </a:lvl1pPr>
          </a:lstStyle>
          <a:p>
            <a:endParaRPr lang="en-US" altLang="LID4096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ACDACA1-80D3-E180-190A-89F3010212C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89725"/>
            <a:ext cx="2895600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b="1">
                <a:latin typeface="+mn-lt"/>
              </a:defRPr>
            </a:lvl1pPr>
          </a:lstStyle>
          <a:p>
            <a:endParaRPr lang="en-US" altLang="LID4096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4F50FDB-CE24-BBF1-01F2-1127E567478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689725"/>
            <a:ext cx="2133600" cy="13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b="1">
                <a:latin typeface="+mn-lt"/>
              </a:defRPr>
            </a:lvl1pPr>
          </a:lstStyle>
          <a:p>
            <a:fld id="{2FF727C5-2914-4D62-971C-3D3C48DFD0FA}" type="slidenum">
              <a:rPr lang="en-US" altLang="LID4096"/>
              <a:pPr/>
              <a:t>‹#›</a:t>
            </a:fld>
            <a:endParaRPr lang="en-US" altLang="LID4096"/>
          </a:p>
        </p:txBody>
      </p:sp>
      <p:pic>
        <p:nvPicPr>
          <p:cNvPr id="1031" name="Picture 7">
            <a:extLst>
              <a:ext uri="{FF2B5EF4-FFF2-40B4-BE49-F238E27FC236}">
                <a16:creationId xmlns:a16="http://schemas.microsoft.com/office/drawing/2014/main" id="{35ABA0F4-D409-245E-7A06-F715E23C720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32" name="Rectangle 8">
            <a:extLst>
              <a:ext uri="{FF2B5EF4-FFF2-40B4-BE49-F238E27FC236}">
                <a16:creationId xmlns:a16="http://schemas.microsoft.com/office/drawing/2014/main" id="{2CFA25DD-5383-2FDF-F39A-442E405DA5A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220200" cy="6858000"/>
          </a:xfrm>
          <a:prstGeom prst="rect">
            <a:avLst/>
          </a:prstGeom>
          <a:solidFill>
            <a:srgbClr val="24486C">
              <a:alpha val="87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LID4096" altLang="LID4096">
              <a:solidFill>
                <a:srgbClr val="FFFFFF"/>
              </a:solidFill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rgbClr val="DDDDDD"/>
          </a:solidFill>
          <a:latin typeface="Tahoma" panose="020B060403050404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rgbClr val="DDDDDD"/>
          </a:solidFill>
          <a:latin typeface="Tahoma" panose="020B060403050404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rgbClr val="DDDDDD"/>
          </a:solidFill>
          <a:latin typeface="Tahoma" panose="020B060403050404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rgbClr val="DDDDDD"/>
          </a:solidFill>
          <a:latin typeface="Tahom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DDDDDD"/>
          </a:solidFill>
          <a:latin typeface="Tahom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DDDDDD"/>
          </a:solidFill>
          <a:latin typeface="Tahom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DDDDDD"/>
          </a:solidFill>
          <a:latin typeface="Tahom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DDDDDD"/>
          </a:solidFill>
          <a:latin typeface="Tahom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3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68FFC6B7-E465-4F3F-8E6D-C3C32CA29BE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8600" y="1828800"/>
            <a:ext cx="9288463" cy="1295400"/>
          </a:xfrm>
        </p:spPr>
        <p:txBody>
          <a:bodyPr/>
          <a:lstStyle/>
          <a:p>
            <a:r>
              <a:rPr lang="en-US" altLang="LID4096"/>
              <a:t>A Digital Family Calendar in the Home:</a:t>
            </a:r>
            <a:br>
              <a:rPr lang="en-US" altLang="LID4096"/>
            </a:br>
            <a:r>
              <a:rPr lang="en-US" altLang="LID4096" sz="3600"/>
              <a:t>Lessons from Field Trials of LINC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779CB6AB-5B44-7A9B-3945-D999EB7C344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69875" y="3702050"/>
            <a:ext cx="8763000" cy="762000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n-US" altLang="LID4096" sz="2400"/>
              <a:t>Carman Neustaedter</a:t>
            </a:r>
            <a:r>
              <a:rPr lang="en-US" altLang="LID4096" sz="2400" baseline="30000"/>
              <a:t>1</a:t>
            </a:r>
            <a:r>
              <a:rPr lang="en-US" altLang="LID4096" sz="2400"/>
              <a:t>, A.J. Brush</a:t>
            </a:r>
            <a:r>
              <a:rPr lang="en-US" altLang="LID4096" sz="2400" baseline="30000"/>
              <a:t>2</a:t>
            </a:r>
            <a:r>
              <a:rPr lang="en-US" altLang="LID4096" sz="2400"/>
              <a:t>, and Saul Greenberg</a:t>
            </a:r>
            <a:r>
              <a:rPr lang="en-US" altLang="LID4096" sz="2400" baseline="30000"/>
              <a:t>1</a:t>
            </a:r>
            <a:endParaRPr lang="en-US" altLang="LID4096" sz="2400"/>
          </a:p>
          <a:p>
            <a:pPr algn="l">
              <a:lnSpc>
                <a:spcPct val="90000"/>
              </a:lnSpc>
            </a:pPr>
            <a:r>
              <a:rPr lang="en-US" altLang="LID4096" sz="2000"/>
              <a:t>1:University of Calgary, Canada, 2: Microsoft Research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CEA3348F-A5BF-B955-585A-1C6AEFAA48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 message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773AE32A-5398-14F3-9FE9-7E13D79E3F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7620000" cy="5257800"/>
          </a:xfrm>
        </p:spPr>
        <p:txBody>
          <a:bodyPr/>
          <a:lstStyle/>
          <a:p>
            <a:r>
              <a:rPr lang="en-US" altLang="LID4096" sz="3600"/>
              <a:t>digital family calendars can provide a viable alternative for family coordination</a:t>
            </a: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DB26C459-EC64-0D45-9D04-D7F7F89FB9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coordination challenges</a:t>
            </a:r>
          </a:p>
        </p:txBody>
      </p:sp>
      <p:pic>
        <p:nvPicPr>
          <p:cNvPr id="8195" name="Picture 3">
            <a:extLst>
              <a:ext uri="{FF2B5EF4-FFF2-40B4-BE49-F238E27FC236}">
                <a16:creationId xmlns:a16="http://schemas.microsoft.com/office/drawing/2014/main" id="{397DC98C-C905-7516-5BCD-D1C8A8669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24000"/>
            <a:ext cx="1651000" cy="2474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76BBB811-F45C-6A88-C6E2-492501B92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905000"/>
            <a:ext cx="1651000" cy="2474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>
            <a:extLst>
              <a:ext uri="{FF2B5EF4-FFF2-40B4-BE49-F238E27FC236}">
                <a16:creationId xmlns:a16="http://schemas.microsoft.com/office/drawing/2014/main" id="{2BDE1571-C24A-DBB7-7497-8E0AED5CA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648200"/>
            <a:ext cx="2895600" cy="192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>
            <a:extLst>
              <a:ext uri="{FF2B5EF4-FFF2-40B4-BE49-F238E27FC236}">
                <a16:creationId xmlns:a16="http://schemas.microsoft.com/office/drawing/2014/main" id="{D20F62E7-F9E4-A89F-CB75-368BDFD67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267200"/>
            <a:ext cx="3048000" cy="20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>
            <a:extLst>
              <a:ext uri="{FF2B5EF4-FFF2-40B4-BE49-F238E27FC236}">
                <a16:creationId xmlns:a16="http://schemas.microsoft.com/office/drawing/2014/main" id="{C85D8A17-0E28-4A10-50B5-821F2638F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752600"/>
            <a:ext cx="2971800" cy="198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8">
            <a:extLst>
              <a:ext uri="{FF2B5EF4-FFF2-40B4-BE49-F238E27FC236}">
                <a16:creationId xmlns:a16="http://schemas.microsoft.com/office/drawing/2014/main" id="{69DD3336-3EAA-EEA5-B10A-823E7A1ABA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810000"/>
            <a:ext cx="227330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1" name="Picture 9">
            <a:extLst>
              <a:ext uri="{FF2B5EF4-FFF2-40B4-BE49-F238E27FC236}">
                <a16:creationId xmlns:a16="http://schemas.microsoft.com/office/drawing/2014/main" id="{25FA7410-5DD2-B5EA-85C4-978BD0A91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057400"/>
            <a:ext cx="3962400" cy="395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82311AD4-C40D-E9E3-40E7-C322136C50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LID4096" altLang="LID4096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244BAE65-045B-F331-E4A1-A6B647533A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95983BF2-7FF1-65AB-3EF5-344779B49F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5" r="827"/>
          <a:stretch>
            <a:fillRect/>
          </a:stretch>
        </p:blipFill>
        <p:spPr bwMode="auto">
          <a:xfrm>
            <a:off x="0" y="304800"/>
            <a:ext cx="9144000" cy="630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4AB1D68C-F599-2FBE-19C1-12B178AFC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2741613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7" name="Text Box 3">
            <a:extLst>
              <a:ext uri="{FF2B5EF4-FFF2-40B4-BE49-F238E27FC236}">
                <a16:creationId xmlns:a16="http://schemas.microsoft.com/office/drawing/2014/main" id="{B36F837E-0D08-7AAA-44F6-6829983990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2057400"/>
            <a:ext cx="50292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LID4096" sz="2400" i="1"/>
              <a:t>“[The family calendar] is extremely important, we are involved in so many different events I have to be able to map it out or we would forget places, dates, times.”</a:t>
            </a:r>
          </a:p>
          <a:p>
            <a:endParaRPr lang="en-US" altLang="LID4096" sz="2400" i="1"/>
          </a:p>
          <a:p>
            <a:r>
              <a:rPr lang="en-US" altLang="LID4096" sz="2400"/>
              <a:t>	– Mom and Teacher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>
            <a:extLst>
              <a:ext uri="{FF2B5EF4-FFF2-40B4-BE49-F238E27FC236}">
                <a16:creationId xmlns:a16="http://schemas.microsoft.com/office/drawing/2014/main" id="{0891AE5B-19B5-157F-E2B2-918C5AA3D7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133600"/>
            <a:ext cx="55626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LID4096" sz="2400" i="1"/>
              <a:t>“When you have kids in school you HAVE to have a schedule…there’s just too much…You can’t plan anything without looking at the calendar...” </a:t>
            </a:r>
          </a:p>
          <a:p>
            <a:endParaRPr lang="en-US" altLang="LID4096" sz="2400" i="1"/>
          </a:p>
          <a:p>
            <a:r>
              <a:rPr lang="en-US" altLang="LID4096" sz="2400"/>
              <a:t>	– Dad / Construction Manager</a:t>
            </a:r>
          </a:p>
        </p:txBody>
      </p:sp>
      <p:pic>
        <p:nvPicPr>
          <p:cNvPr id="13315" name="Picture 3">
            <a:extLst>
              <a:ext uri="{FF2B5EF4-FFF2-40B4-BE49-F238E27FC236}">
                <a16:creationId xmlns:a16="http://schemas.microsoft.com/office/drawing/2014/main" id="{FC4F1405-BAC0-39A0-BF28-B131223E1D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219200"/>
            <a:ext cx="3048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4358CE2F-BAE2-39B4-8F78-D6978BDA45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paper calendar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36F1EF90-C818-CED3-6BB2-3EFDDE395B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LID4096"/>
              <a:t>easy to use</a:t>
            </a:r>
          </a:p>
          <a:p>
            <a:pPr>
              <a:lnSpc>
                <a:spcPct val="90000"/>
              </a:lnSpc>
            </a:pPr>
            <a:endParaRPr lang="en-US" altLang="LID4096"/>
          </a:p>
          <a:p>
            <a:pPr>
              <a:lnSpc>
                <a:spcPct val="90000"/>
              </a:lnSpc>
            </a:pPr>
            <a:r>
              <a:rPr lang="en-US" altLang="LID4096"/>
              <a:t>but limited</a:t>
            </a:r>
          </a:p>
          <a:p>
            <a:pPr>
              <a:lnSpc>
                <a:spcPct val="90000"/>
              </a:lnSpc>
            </a:pPr>
            <a:endParaRPr lang="en-US" altLang="LID4096"/>
          </a:p>
        </p:txBody>
      </p:sp>
      <p:sp>
        <p:nvSpPr>
          <p:cNvPr id="15364" name="Text Box 4">
            <a:extLst>
              <a:ext uri="{FF2B5EF4-FFF2-40B4-BE49-F238E27FC236}">
                <a16:creationId xmlns:a16="http://schemas.microsoft.com/office/drawing/2014/main" id="{AFFE9519-495B-F326-3243-DFD524DF8F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0250" y="6248400"/>
            <a:ext cx="4603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/>
              <a:t>Brush and Turner, 2005, Neustaedter, 2007</a:t>
            </a:r>
          </a:p>
        </p:txBody>
      </p:sp>
      <p:pic>
        <p:nvPicPr>
          <p:cNvPr id="15365" name="Picture 5">
            <a:extLst>
              <a:ext uri="{FF2B5EF4-FFF2-40B4-BE49-F238E27FC236}">
                <a16:creationId xmlns:a16="http://schemas.microsoft.com/office/drawing/2014/main" id="{6259FA8A-CD7D-676E-F4DA-41D7C48C45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90500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2C8EEDBE-CE00-32D8-D659-85F4B2790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752600"/>
            <a:ext cx="3657600" cy="314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11" name="Rectangle 3">
            <a:extLst>
              <a:ext uri="{FF2B5EF4-FFF2-40B4-BE49-F238E27FC236}">
                <a16:creationId xmlns:a16="http://schemas.microsoft.com/office/drawing/2014/main" id="{D62211A1-8280-8EDC-D65A-2129A797AA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digital calendars exist</a:t>
            </a:r>
          </a:p>
        </p:txBody>
      </p:sp>
      <p:pic>
        <p:nvPicPr>
          <p:cNvPr id="17412" name="Picture 4">
            <a:extLst>
              <a:ext uri="{FF2B5EF4-FFF2-40B4-BE49-F238E27FC236}">
                <a16:creationId xmlns:a16="http://schemas.microsoft.com/office/drawing/2014/main" id="{45487891-43A0-00A0-DB03-FAD1C316D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590800"/>
            <a:ext cx="4191000" cy="3059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3" name="Picture 5">
            <a:extLst>
              <a:ext uri="{FF2B5EF4-FFF2-40B4-BE49-F238E27FC236}">
                <a16:creationId xmlns:a16="http://schemas.microsoft.com/office/drawing/2014/main" id="{5EAC954D-26B3-5DC2-3243-946FDE841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52800"/>
            <a:ext cx="3886200" cy="326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1530149D-801A-D23A-971F-C501F24E43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752600"/>
            <a:ext cx="3657600" cy="314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459" name="Rectangle 3">
            <a:extLst>
              <a:ext uri="{FF2B5EF4-FFF2-40B4-BE49-F238E27FC236}">
                <a16:creationId xmlns:a16="http://schemas.microsoft.com/office/drawing/2014/main" id="{34D5CA70-3E91-C497-A717-694D05C185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digital calendars exist</a:t>
            </a:r>
          </a:p>
        </p:txBody>
      </p:sp>
      <p:pic>
        <p:nvPicPr>
          <p:cNvPr id="19460" name="Picture 4">
            <a:extLst>
              <a:ext uri="{FF2B5EF4-FFF2-40B4-BE49-F238E27FC236}">
                <a16:creationId xmlns:a16="http://schemas.microsoft.com/office/drawing/2014/main" id="{E9F1779A-F5D7-9A2D-19D7-6A26EDC347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590800"/>
            <a:ext cx="4191000" cy="3059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1" name="Picture 5">
            <a:extLst>
              <a:ext uri="{FF2B5EF4-FFF2-40B4-BE49-F238E27FC236}">
                <a16:creationId xmlns:a16="http://schemas.microsoft.com/office/drawing/2014/main" id="{535C48AA-2D41-3F8C-1B2B-CD95DDFDB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52800"/>
            <a:ext cx="3886200" cy="326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2" name="AutoShape 6">
            <a:extLst>
              <a:ext uri="{FF2B5EF4-FFF2-40B4-BE49-F238E27FC236}">
                <a16:creationId xmlns:a16="http://schemas.microsoft.com/office/drawing/2014/main" id="{6A0369FD-F143-3CB1-AA91-A2D62B55ED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667000"/>
            <a:ext cx="8863013" cy="1905000"/>
          </a:xfrm>
          <a:prstGeom prst="roundRect">
            <a:avLst>
              <a:gd name="adj" fmla="val 16667"/>
            </a:avLst>
          </a:prstGeom>
          <a:solidFill>
            <a:srgbClr val="24486C">
              <a:alpha val="86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9463" name="Text Box 7">
            <a:extLst>
              <a:ext uri="{FF2B5EF4-FFF2-40B4-BE49-F238E27FC236}">
                <a16:creationId xmlns:a16="http://schemas.microsoft.com/office/drawing/2014/main" id="{A166FEDC-B8F1-F68C-2E36-26CEA9B60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200400"/>
            <a:ext cx="8458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4000">
                <a:solidFill>
                  <a:schemeClr val="hlink"/>
                </a:solidFill>
                <a:latin typeface="Tahoma" panose="020B0604030504040204" pitchFamily="34" charset="0"/>
              </a:rPr>
              <a:t>not designed to meet family needs</a:t>
            </a: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E3B49D7C-34ED-9755-7056-9B7F3C2445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LID4096" altLang="LID4096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E31F5FFA-63A4-C879-464B-289628ABAF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  <p:pic>
        <p:nvPicPr>
          <p:cNvPr id="21508" name="Picture 4">
            <a:extLst>
              <a:ext uri="{FF2B5EF4-FFF2-40B4-BE49-F238E27FC236}">
                <a16:creationId xmlns:a16="http://schemas.microsoft.com/office/drawing/2014/main" id="{22BD177F-F577-6010-1CE3-6A461692F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DCFF976A-6789-9EEE-6F32-E044677943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LID4096" altLang="LID4096"/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E6DA6B3C-1490-B9FA-B3C0-20D34A913D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  <p:pic>
        <p:nvPicPr>
          <p:cNvPr id="23556" name="Picture 4">
            <a:extLst>
              <a:ext uri="{FF2B5EF4-FFF2-40B4-BE49-F238E27FC236}">
                <a16:creationId xmlns:a16="http://schemas.microsoft.com/office/drawing/2014/main" id="{C303E613-8C04-0F6F-BA39-A8436F6436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7" name="AutoShape 5">
            <a:extLst>
              <a:ext uri="{FF2B5EF4-FFF2-40B4-BE49-F238E27FC236}">
                <a16:creationId xmlns:a16="http://schemas.microsoft.com/office/drawing/2014/main" id="{8C23E342-A205-E39A-158D-699BFF1BBF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" y="2667000"/>
            <a:ext cx="8863013" cy="1905000"/>
          </a:xfrm>
          <a:prstGeom prst="roundRect">
            <a:avLst>
              <a:gd name="adj" fmla="val 16667"/>
            </a:avLst>
          </a:prstGeom>
          <a:solidFill>
            <a:srgbClr val="24486C">
              <a:alpha val="86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558" name="Text Box 6">
            <a:extLst>
              <a:ext uri="{FF2B5EF4-FFF2-40B4-BE49-F238E27FC236}">
                <a16:creationId xmlns:a16="http://schemas.microsoft.com/office/drawing/2014/main" id="{2C939855-177B-BB92-810F-07A7972B5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63" y="2971800"/>
            <a:ext cx="76200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4000">
                <a:solidFill>
                  <a:schemeClr val="hlink"/>
                </a:solidFill>
                <a:latin typeface="Tahoma" panose="020B0604030504040204" pitchFamily="34" charset="0"/>
              </a:rPr>
              <a:t>design a digital calendar to meet real family needs</a:t>
            </a: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8867CE2E-6A2C-3D5C-5EB5-722D10DF21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research goal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5EAAADA5-525A-D2A8-3B61-24984BBA65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382000" cy="3962400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en-US" altLang="LID4096"/>
              <a:t>how to design a digital family calendar that:</a:t>
            </a:r>
          </a:p>
          <a:p>
            <a:pPr marL="609600" indent="-609600"/>
            <a:endParaRPr lang="en-US" altLang="LID4096"/>
          </a:p>
          <a:p>
            <a:pPr marL="990600" lvl="1" indent="-533400">
              <a:buFontTx/>
              <a:buAutoNum type="arabicPeriod"/>
            </a:pPr>
            <a:r>
              <a:rPr lang="en-US" altLang="LID4096" sz="3200"/>
              <a:t>fits within family routines</a:t>
            </a:r>
          </a:p>
          <a:p>
            <a:pPr marL="990600" lvl="1" indent="-533400">
              <a:buFontTx/>
              <a:buAutoNum type="arabicPeriod"/>
            </a:pPr>
            <a:r>
              <a:rPr lang="en-US" altLang="LID4096" sz="3200"/>
              <a:t>extends them to overcome challenges</a:t>
            </a:r>
          </a:p>
          <a:p>
            <a:pPr marL="609600" indent="-609600"/>
            <a:endParaRPr lang="en-US" altLang="LID4096" sz="3600"/>
          </a:p>
          <a:p>
            <a:pPr marL="609600" indent="-609600"/>
            <a:endParaRPr lang="en-US" altLang="LID4096"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7AA17752-B1A4-919A-8E09-587DE02483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LID4096"/>
              <a:t>project stages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DBDF87C8-E0E7-2896-2C2D-AA13CE6428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  <p:sp>
        <p:nvSpPr>
          <p:cNvPr id="27652" name="AutoShape 4">
            <a:extLst>
              <a:ext uri="{FF2B5EF4-FFF2-40B4-BE49-F238E27FC236}">
                <a16:creationId xmlns:a16="http://schemas.microsoft.com/office/drawing/2014/main" id="{8779AF9C-77A0-86B5-8197-895CDD6F7B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1600200"/>
            <a:ext cx="2133600" cy="39624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7653" name="AutoShape 5">
            <a:extLst>
              <a:ext uri="{FF2B5EF4-FFF2-40B4-BE49-F238E27FC236}">
                <a16:creationId xmlns:a16="http://schemas.microsoft.com/office/drawing/2014/main" id="{09A3CD57-D812-AC94-936B-E500F7C7D0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1600200"/>
            <a:ext cx="2133600" cy="39624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7654" name="AutoShape 6">
            <a:extLst>
              <a:ext uri="{FF2B5EF4-FFF2-40B4-BE49-F238E27FC236}">
                <a16:creationId xmlns:a16="http://schemas.microsoft.com/office/drawing/2014/main" id="{5CF427AA-1F00-A4CB-121A-5F5C28932A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1600200"/>
            <a:ext cx="2133600" cy="39624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7655" name="Text Box 7">
            <a:extLst>
              <a:ext uri="{FF2B5EF4-FFF2-40B4-BE49-F238E27FC236}">
                <a16:creationId xmlns:a16="http://schemas.microsoft.com/office/drawing/2014/main" id="{C9DFF5A2-B91E-677D-EBC3-BEDF69C236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1600200"/>
            <a:ext cx="213360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LID4096" sz="2600">
                <a:latin typeface="Tahoma" panose="020B0604030504040204" pitchFamily="34" charset="0"/>
              </a:rPr>
              <a:t>LINC digital calendar</a:t>
            </a:r>
          </a:p>
        </p:txBody>
      </p:sp>
      <p:sp>
        <p:nvSpPr>
          <p:cNvPr id="27656" name="Text Box 8">
            <a:extLst>
              <a:ext uri="{FF2B5EF4-FFF2-40B4-BE49-F238E27FC236}">
                <a16:creationId xmlns:a16="http://schemas.microsoft.com/office/drawing/2014/main" id="{C101FBB2-2055-4260-0A12-F7BFC6A5D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1600200"/>
            <a:ext cx="220980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LID4096" sz="2600">
                <a:latin typeface="Tahoma" panose="020B0604030504040204" pitchFamily="34" charset="0"/>
              </a:rPr>
              <a:t>LINC</a:t>
            </a:r>
            <a:br>
              <a:rPr lang="en-US" altLang="LID4096" sz="2600">
                <a:latin typeface="Tahoma" panose="020B0604030504040204" pitchFamily="34" charset="0"/>
              </a:rPr>
            </a:br>
            <a:r>
              <a:rPr lang="en-US" altLang="LID4096" sz="2600">
                <a:latin typeface="Tahoma" panose="020B0604030504040204" pitchFamily="34" charset="0"/>
              </a:rPr>
              <a:t>field trials</a:t>
            </a:r>
          </a:p>
        </p:txBody>
      </p:sp>
      <p:pic>
        <p:nvPicPr>
          <p:cNvPr id="27657" name="Picture 9">
            <a:extLst>
              <a:ext uri="{FF2B5EF4-FFF2-40B4-BE49-F238E27FC236}">
                <a16:creationId xmlns:a16="http://schemas.microsoft.com/office/drawing/2014/main" id="{FDC77219-67B1-D045-E5F5-DF429997CB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4" t="15909" r="10086" b="13441"/>
          <a:stretch>
            <a:fillRect/>
          </a:stretch>
        </p:blipFill>
        <p:spPr bwMode="auto">
          <a:xfrm>
            <a:off x="1566863" y="2651125"/>
            <a:ext cx="1905000" cy="277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8" name="Picture 10">
            <a:extLst>
              <a:ext uri="{FF2B5EF4-FFF2-40B4-BE49-F238E27FC236}">
                <a16:creationId xmlns:a16="http://schemas.microsoft.com/office/drawing/2014/main" id="{C825A186-C904-A06F-BEB3-15D6C2109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24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875" y="2684463"/>
            <a:ext cx="1371600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9" name="Picture 11">
            <a:extLst>
              <a:ext uri="{FF2B5EF4-FFF2-40B4-BE49-F238E27FC236}">
                <a16:creationId xmlns:a16="http://schemas.microsoft.com/office/drawing/2014/main" id="{9363348D-0F52-99F2-45B8-C5CE9B4C12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0" y="2897188"/>
            <a:ext cx="1371600" cy="95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60" name="Picture 12">
            <a:extLst>
              <a:ext uri="{FF2B5EF4-FFF2-40B4-BE49-F238E27FC236}">
                <a16:creationId xmlns:a16="http://schemas.microsoft.com/office/drawing/2014/main" id="{E85A9DD9-79A5-7434-16E1-C714BDCF43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997200"/>
            <a:ext cx="1371600" cy="102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661" name="Text Box 13">
            <a:extLst>
              <a:ext uri="{FF2B5EF4-FFF2-40B4-BE49-F238E27FC236}">
                <a16:creationId xmlns:a16="http://schemas.microsoft.com/office/drawing/2014/main" id="{A5B8317B-1CBF-B31E-8E17-AF6C8FB77B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1600200"/>
            <a:ext cx="213360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LID4096" sz="2600">
                <a:latin typeface="Tahoma" panose="020B0604030504040204" pitchFamily="34" charset="0"/>
              </a:rPr>
              <a:t>family</a:t>
            </a:r>
            <a:br>
              <a:rPr lang="en-US" altLang="LID4096" sz="2600">
                <a:latin typeface="Tahoma" panose="020B0604030504040204" pitchFamily="34" charset="0"/>
              </a:rPr>
            </a:br>
            <a:r>
              <a:rPr lang="en-US" altLang="LID4096" sz="2600">
                <a:latin typeface="Tahoma" panose="020B0604030504040204" pitchFamily="34" charset="0"/>
              </a:rPr>
              <a:t>calendaring</a:t>
            </a:r>
          </a:p>
        </p:txBody>
      </p:sp>
      <p:pic>
        <p:nvPicPr>
          <p:cNvPr id="27662" name="Picture 14">
            <a:extLst>
              <a:ext uri="{FF2B5EF4-FFF2-40B4-BE49-F238E27FC236}">
                <a16:creationId xmlns:a16="http://schemas.microsoft.com/office/drawing/2014/main" id="{C1C8962B-77B8-99C9-E17A-634DE070D6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10" t="43552" r="8429" b="14288"/>
          <a:stretch>
            <a:fillRect/>
          </a:stretch>
        </p:blipFill>
        <p:spPr bwMode="auto">
          <a:xfrm>
            <a:off x="6143625" y="4114800"/>
            <a:ext cx="1905000" cy="131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63" name="Picture 15">
            <a:extLst>
              <a:ext uri="{FF2B5EF4-FFF2-40B4-BE49-F238E27FC236}">
                <a16:creationId xmlns:a16="http://schemas.microsoft.com/office/drawing/2014/main" id="{815840F7-9F40-394F-58B2-3C0B5F002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t="30305" r="16251" b="2168"/>
          <a:stretch>
            <a:fillRect/>
          </a:stretch>
        </p:blipFill>
        <p:spPr bwMode="auto">
          <a:xfrm>
            <a:off x="6143625" y="2667000"/>
            <a:ext cx="1905000" cy="1385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64" name="Picture 16">
            <a:extLst>
              <a:ext uri="{FF2B5EF4-FFF2-40B4-BE49-F238E27FC236}">
                <a16:creationId xmlns:a16="http://schemas.microsoft.com/office/drawing/2014/main" id="{7EAC9F51-0F8F-2B79-EC72-06DA79A81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675" y="4360863"/>
            <a:ext cx="490538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65" name="Picture 17">
            <a:extLst>
              <a:ext uri="{FF2B5EF4-FFF2-40B4-BE49-F238E27FC236}">
                <a16:creationId xmlns:a16="http://schemas.microsoft.com/office/drawing/2014/main" id="{9FC25A38-DAE0-ED02-41D0-4DDD28D54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875" y="4284663"/>
            <a:ext cx="1352550" cy="114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66" name="Picture 18">
            <a:extLst>
              <a:ext uri="{FF2B5EF4-FFF2-40B4-BE49-F238E27FC236}">
                <a16:creationId xmlns:a16="http://schemas.microsoft.com/office/drawing/2014/main" id="{5B96C312-F8AA-AD7B-14E2-5F5599EBD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200" y="3168650"/>
            <a:ext cx="1371600" cy="10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B76FB9C6-B49A-56FC-C5DA-464430A529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LID4096"/>
              <a:t>project stages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FFE1508D-C152-13B9-B17C-14E9892601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  <p:sp>
        <p:nvSpPr>
          <p:cNvPr id="28676" name="AutoShape 4">
            <a:extLst>
              <a:ext uri="{FF2B5EF4-FFF2-40B4-BE49-F238E27FC236}">
                <a16:creationId xmlns:a16="http://schemas.microsoft.com/office/drawing/2014/main" id="{AC616490-F8C5-C284-C72C-888673573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1600200"/>
            <a:ext cx="2133600" cy="39624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8677" name="AutoShape 5">
            <a:extLst>
              <a:ext uri="{FF2B5EF4-FFF2-40B4-BE49-F238E27FC236}">
                <a16:creationId xmlns:a16="http://schemas.microsoft.com/office/drawing/2014/main" id="{39C9F78D-718B-F471-2C5D-78D017F224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1600200"/>
            <a:ext cx="2133600" cy="39624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8678" name="AutoShape 6">
            <a:extLst>
              <a:ext uri="{FF2B5EF4-FFF2-40B4-BE49-F238E27FC236}">
                <a16:creationId xmlns:a16="http://schemas.microsoft.com/office/drawing/2014/main" id="{8E2BE640-538F-F1DE-8C48-999E8D3A5A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1600200"/>
            <a:ext cx="2133600" cy="39624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8679" name="Text Box 7">
            <a:extLst>
              <a:ext uri="{FF2B5EF4-FFF2-40B4-BE49-F238E27FC236}">
                <a16:creationId xmlns:a16="http://schemas.microsoft.com/office/drawing/2014/main" id="{00A2F29B-88E4-0CD1-9608-C8F4A74F5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1600200"/>
            <a:ext cx="213360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LID4096" sz="2600">
                <a:latin typeface="Tahoma" panose="020B0604030504040204" pitchFamily="34" charset="0"/>
              </a:rPr>
              <a:t>LINC digital calendar</a:t>
            </a:r>
          </a:p>
        </p:txBody>
      </p:sp>
      <p:sp>
        <p:nvSpPr>
          <p:cNvPr id="28680" name="Text Box 8">
            <a:extLst>
              <a:ext uri="{FF2B5EF4-FFF2-40B4-BE49-F238E27FC236}">
                <a16:creationId xmlns:a16="http://schemas.microsoft.com/office/drawing/2014/main" id="{8CD397CD-3012-666B-7CE4-3044A30F1F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1600200"/>
            <a:ext cx="220980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LID4096" sz="2600">
                <a:latin typeface="Tahoma" panose="020B0604030504040204" pitchFamily="34" charset="0"/>
              </a:rPr>
              <a:t>LINC</a:t>
            </a:r>
            <a:br>
              <a:rPr lang="en-US" altLang="LID4096" sz="2600">
                <a:latin typeface="Tahoma" panose="020B0604030504040204" pitchFamily="34" charset="0"/>
              </a:rPr>
            </a:br>
            <a:r>
              <a:rPr lang="en-US" altLang="LID4096" sz="2600">
                <a:latin typeface="Tahoma" panose="020B0604030504040204" pitchFamily="34" charset="0"/>
              </a:rPr>
              <a:t>field trials</a:t>
            </a:r>
          </a:p>
        </p:txBody>
      </p:sp>
      <p:pic>
        <p:nvPicPr>
          <p:cNvPr id="28681" name="Picture 9">
            <a:extLst>
              <a:ext uri="{FF2B5EF4-FFF2-40B4-BE49-F238E27FC236}">
                <a16:creationId xmlns:a16="http://schemas.microsoft.com/office/drawing/2014/main" id="{8A9148F9-BC4A-D096-2314-D604E655F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4" t="15909" r="10086" b="13441"/>
          <a:stretch>
            <a:fillRect/>
          </a:stretch>
        </p:blipFill>
        <p:spPr bwMode="auto">
          <a:xfrm>
            <a:off x="1566863" y="2651125"/>
            <a:ext cx="1905000" cy="277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82" name="Picture 10">
            <a:extLst>
              <a:ext uri="{FF2B5EF4-FFF2-40B4-BE49-F238E27FC236}">
                <a16:creationId xmlns:a16="http://schemas.microsoft.com/office/drawing/2014/main" id="{47721478-2FD9-746B-9476-3997350DC9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24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875" y="2684463"/>
            <a:ext cx="1371600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83" name="Picture 11">
            <a:extLst>
              <a:ext uri="{FF2B5EF4-FFF2-40B4-BE49-F238E27FC236}">
                <a16:creationId xmlns:a16="http://schemas.microsoft.com/office/drawing/2014/main" id="{E4C4E472-F115-D535-CB79-29D36536F7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0" y="2897188"/>
            <a:ext cx="1371600" cy="95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84" name="Picture 12">
            <a:extLst>
              <a:ext uri="{FF2B5EF4-FFF2-40B4-BE49-F238E27FC236}">
                <a16:creationId xmlns:a16="http://schemas.microsoft.com/office/drawing/2014/main" id="{A3AB758F-CBBD-9521-F37B-CEDCD7B5A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997200"/>
            <a:ext cx="1371600" cy="102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685" name="Text Box 13">
            <a:extLst>
              <a:ext uri="{FF2B5EF4-FFF2-40B4-BE49-F238E27FC236}">
                <a16:creationId xmlns:a16="http://schemas.microsoft.com/office/drawing/2014/main" id="{FD649233-C622-68AB-5385-553FE489F4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1600200"/>
            <a:ext cx="213360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LID4096" sz="2600">
                <a:latin typeface="Tahoma" panose="020B0604030504040204" pitchFamily="34" charset="0"/>
              </a:rPr>
              <a:t>family</a:t>
            </a:r>
            <a:br>
              <a:rPr lang="en-US" altLang="LID4096" sz="2600">
                <a:latin typeface="Tahoma" panose="020B0604030504040204" pitchFamily="34" charset="0"/>
              </a:rPr>
            </a:br>
            <a:r>
              <a:rPr lang="en-US" altLang="LID4096" sz="2600">
                <a:latin typeface="Tahoma" panose="020B0604030504040204" pitchFamily="34" charset="0"/>
              </a:rPr>
              <a:t>calendaring</a:t>
            </a:r>
          </a:p>
        </p:txBody>
      </p:sp>
      <p:pic>
        <p:nvPicPr>
          <p:cNvPr id="28686" name="Picture 14">
            <a:extLst>
              <a:ext uri="{FF2B5EF4-FFF2-40B4-BE49-F238E27FC236}">
                <a16:creationId xmlns:a16="http://schemas.microsoft.com/office/drawing/2014/main" id="{93716936-49B4-CDDB-C723-85DBB4B3F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10" t="43552" r="8429" b="14288"/>
          <a:stretch>
            <a:fillRect/>
          </a:stretch>
        </p:blipFill>
        <p:spPr bwMode="auto">
          <a:xfrm>
            <a:off x="6143625" y="4114800"/>
            <a:ext cx="1905000" cy="131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87" name="Picture 15">
            <a:extLst>
              <a:ext uri="{FF2B5EF4-FFF2-40B4-BE49-F238E27FC236}">
                <a16:creationId xmlns:a16="http://schemas.microsoft.com/office/drawing/2014/main" id="{D064DBD6-38E0-E44B-7226-BFBC54623D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t="30305" r="16251" b="2168"/>
          <a:stretch>
            <a:fillRect/>
          </a:stretch>
        </p:blipFill>
        <p:spPr bwMode="auto">
          <a:xfrm>
            <a:off x="6143625" y="2667000"/>
            <a:ext cx="1905000" cy="1385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88" name="Picture 16">
            <a:extLst>
              <a:ext uri="{FF2B5EF4-FFF2-40B4-BE49-F238E27FC236}">
                <a16:creationId xmlns:a16="http://schemas.microsoft.com/office/drawing/2014/main" id="{B54FBB0A-8FCC-D4C7-65D1-D0E3D5EF9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675" y="4360863"/>
            <a:ext cx="490538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89" name="Picture 17">
            <a:extLst>
              <a:ext uri="{FF2B5EF4-FFF2-40B4-BE49-F238E27FC236}">
                <a16:creationId xmlns:a16="http://schemas.microsoft.com/office/drawing/2014/main" id="{6FC8AE87-EF24-6FB3-AA65-542BC3D51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875" y="4284663"/>
            <a:ext cx="1352550" cy="114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90" name="Picture 18">
            <a:extLst>
              <a:ext uri="{FF2B5EF4-FFF2-40B4-BE49-F238E27FC236}">
                <a16:creationId xmlns:a16="http://schemas.microsoft.com/office/drawing/2014/main" id="{3FE6A61A-1D5E-49CA-8CFC-658367A8C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200" y="3168650"/>
            <a:ext cx="1371600" cy="10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91" name="AutoShape 19">
            <a:extLst>
              <a:ext uri="{FF2B5EF4-FFF2-40B4-BE49-F238E27FC236}">
                <a16:creationId xmlns:a16="http://schemas.microsoft.com/office/drawing/2014/main" id="{50EA04C2-DF8E-08C6-927D-9F2D5FAB6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1600200"/>
            <a:ext cx="2133600" cy="3962400"/>
          </a:xfrm>
          <a:prstGeom prst="roundRect">
            <a:avLst>
              <a:gd name="adj" fmla="val 4477"/>
            </a:avLst>
          </a:prstGeom>
          <a:solidFill>
            <a:srgbClr val="24486C">
              <a:alpha val="89999"/>
            </a:srgb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8692" name="AutoShape 20">
            <a:extLst>
              <a:ext uri="{FF2B5EF4-FFF2-40B4-BE49-F238E27FC236}">
                <a16:creationId xmlns:a16="http://schemas.microsoft.com/office/drawing/2014/main" id="{43010C21-72E4-7615-7C08-47DBC9285B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1600200"/>
            <a:ext cx="2133600" cy="3962400"/>
          </a:xfrm>
          <a:prstGeom prst="roundRect">
            <a:avLst>
              <a:gd name="adj" fmla="val 4477"/>
            </a:avLst>
          </a:prstGeom>
          <a:solidFill>
            <a:srgbClr val="24486C">
              <a:alpha val="89999"/>
            </a:srgb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8693" name="Text Box 21">
            <a:extLst>
              <a:ext uri="{FF2B5EF4-FFF2-40B4-BE49-F238E27FC236}">
                <a16:creationId xmlns:a16="http://schemas.microsoft.com/office/drawing/2014/main" id="{274E4AC9-5DC7-0E9C-74E0-FEDD7A29E2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638800"/>
            <a:ext cx="2057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/>
              <a:t>journal article /</a:t>
            </a:r>
            <a:br>
              <a:rPr lang="en-US" altLang="LID4096"/>
            </a:br>
            <a:r>
              <a:rPr lang="en-US" altLang="LID4096"/>
              <a:t>dissertation</a:t>
            </a: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E45EA003-7B7B-9EAF-64FC-9A3D417763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LID4096"/>
              <a:t>project stages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BBE33332-E693-A279-480E-9BB55F2D76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  <p:sp>
        <p:nvSpPr>
          <p:cNvPr id="29700" name="AutoShape 4">
            <a:extLst>
              <a:ext uri="{FF2B5EF4-FFF2-40B4-BE49-F238E27FC236}">
                <a16:creationId xmlns:a16="http://schemas.microsoft.com/office/drawing/2014/main" id="{DC1A2D84-3579-D3A3-84E6-008348B7A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1600200"/>
            <a:ext cx="2133600" cy="39624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9701" name="AutoShape 5">
            <a:extLst>
              <a:ext uri="{FF2B5EF4-FFF2-40B4-BE49-F238E27FC236}">
                <a16:creationId xmlns:a16="http://schemas.microsoft.com/office/drawing/2014/main" id="{A36DFD8D-9535-0430-CFAB-7DAFC3C838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1600200"/>
            <a:ext cx="2133600" cy="39624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9702" name="AutoShape 6">
            <a:extLst>
              <a:ext uri="{FF2B5EF4-FFF2-40B4-BE49-F238E27FC236}">
                <a16:creationId xmlns:a16="http://schemas.microsoft.com/office/drawing/2014/main" id="{067B8365-52D8-ED0F-442E-C44A2C453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1600200"/>
            <a:ext cx="2133600" cy="39624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9703" name="Text Box 7">
            <a:extLst>
              <a:ext uri="{FF2B5EF4-FFF2-40B4-BE49-F238E27FC236}">
                <a16:creationId xmlns:a16="http://schemas.microsoft.com/office/drawing/2014/main" id="{A930A513-6557-567B-1A1D-55998D8316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1600200"/>
            <a:ext cx="213360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LID4096" sz="2600">
                <a:latin typeface="Tahoma" panose="020B0604030504040204" pitchFamily="34" charset="0"/>
              </a:rPr>
              <a:t>LINC digital calendar</a:t>
            </a:r>
          </a:p>
        </p:txBody>
      </p:sp>
      <p:sp>
        <p:nvSpPr>
          <p:cNvPr id="29704" name="Text Box 8">
            <a:extLst>
              <a:ext uri="{FF2B5EF4-FFF2-40B4-BE49-F238E27FC236}">
                <a16:creationId xmlns:a16="http://schemas.microsoft.com/office/drawing/2014/main" id="{074DD4A0-BD17-AF87-84A7-674BC6442C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1600200"/>
            <a:ext cx="220980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LID4096" sz="2600">
                <a:latin typeface="Tahoma" panose="020B0604030504040204" pitchFamily="34" charset="0"/>
              </a:rPr>
              <a:t>LINC</a:t>
            </a:r>
            <a:br>
              <a:rPr lang="en-US" altLang="LID4096" sz="2600">
                <a:latin typeface="Tahoma" panose="020B0604030504040204" pitchFamily="34" charset="0"/>
              </a:rPr>
            </a:br>
            <a:r>
              <a:rPr lang="en-US" altLang="LID4096" sz="2600">
                <a:latin typeface="Tahoma" panose="020B0604030504040204" pitchFamily="34" charset="0"/>
              </a:rPr>
              <a:t>field trials</a:t>
            </a:r>
          </a:p>
        </p:txBody>
      </p:sp>
      <p:pic>
        <p:nvPicPr>
          <p:cNvPr id="29705" name="Picture 9">
            <a:extLst>
              <a:ext uri="{FF2B5EF4-FFF2-40B4-BE49-F238E27FC236}">
                <a16:creationId xmlns:a16="http://schemas.microsoft.com/office/drawing/2014/main" id="{3B7CDE54-C1CB-05E2-C13D-5FF65564F8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4" t="15909" r="10086" b="13441"/>
          <a:stretch>
            <a:fillRect/>
          </a:stretch>
        </p:blipFill>
        <p:spPr bwMode="auto">
          <a:xfrm>
            <a:off x="1566863" y="2651125"/>
            <a:ext cx="1905000" cy="277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6" name="Picture 10">
            <a:extLst>
              <a:ext uri="{FF2B5EF4-FFF2-40B4-BE49-F238E27FC236}">
                <a16:creationId xmlns:a16="http://schemas.microsoft.com/office/drawing/2014/main" id="{E2924409-90B8-E7DB-8A83-7FDC2492B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24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875" y="2684463"/>
            <a:ext cx="1371600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7" name="Picture 11">
            <a:extLst>
              <a:ext uri="{FF2B5EF4-FFF2-40B4-BE49-F238E27FC236}">
                <a16:creationId xmlns:a16="http://schemas.microsoft.com/office/drawing/2014/main" id="{B32DFD42-FB3B-D92D-B3BF-5ED87A1C46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0" y="2897188"/>
            <a:ext cx="1371600" cy="95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8" name="Picture 12">
            <a:extLst>
              <a:ext uri="{FF2B5EF4-FFF2-40B4-BE49-F238E27FC236}">
                <a16:creationId xmlns:a16="http://schemas.microsoft.com/office/drawing/2014/main" id="{F76040E9-9457-2AEC-BE22-899C08B2B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997200"/>
            <a:ext cx="1371600" cy="102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709" name="Text Box 13">
            <a:extLst>
              <a:ext uri="{FF2B5EF4-FFF2-40B4-BE49-F238E27FC236}">
                <a16:creationId xmlns:a16="http://schemas.microsoft.com/office/drawing/2014/main" id="{0BF51053-919E-449C-A2ED-7665F96117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1600200"/>
            <a:ext cx="213360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LID4096" sz="2600">
                <a:latin typeface="Tahoma" panose="020B0604030504040204" pitchFamily="34" charset="0"/>
              </a:rPr>
              <a:t>family</a:t>
            </a:r>
            <a:br>
              <a:rPr lang="en-US" altLang="LID4096" sz="2600">
                <a:latin typeface="Tahoma" panose="020B0604030504040204" pitchFamily="34" charset="0"/>
              </a:rPr>
            </a:br>
            <a:r>
              <a:rPr lang="en-US" altLang="LID4096" sz="2600">
                <a:latin typeface="Tahoma" panose="020B0604030504040204" pitchFamily="34" charset="0"/>
              </a:rPr>
              <a:t>calendaring</a:t>
            </a:r>
          </a:p>
        </p:txBody>
      </p:sp>
      <p:pic>
        <p:nvPicPr>
          <p:cNvPr id="29710" name="Picture 14">
            <a:extLst>
              <a:ext uri="{FF2B5EF4-FFF2-40B4-BE49-F238E27FC236}">
                <a16:creationId xmlns:a16="http://schemas.microsoft.com/office/drawing/2014/main" id="{EF58A650-28A2-C649-0E10-E50ED24B8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10" t="43552" r="8429" b="14288"/>
          <a:stretch>
            <a:fillRect/>
          </a:stretch>
        </p:blipFill>
        <p:spPr bwMode="auto">
          <a:xfrm>
            <a:off x="6143625" y="4114800"/>
            <a:ext cx="1905000" cy="131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11" name="Picture 15">
            <a:extLst>
              <a:ext uri="{FF2B5EF4-FFF2-40B4-BE49-F238E27FC236}">
                <a16:creationId xmlns:a16="http://schemas.microsoft.com/office/drawing/2014/main" id="{C5EA25E4-FCBD-EB54-A8EA-9AF1A7719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t="30305" r="16251" b="2168"/>
          <a:stretch>
            <a:fillRect/>
          </a:stretch>
        </p:blipFill>
        <p:spPr bwMode="auto">
          <a:xfrm>
            <a:off x="6143625" y="2667000"/>
            <a:ext cx="1905000" cy="1385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12" name="Picture 16">
            <a:extLst>
              <a:ext uri="{FF2B5EF4-FFF2-40B4-BE49-F238E27FC236}">
                <a16:creationId xmlns:a16="http://schemas.microsoft.com/office/drawing/2014/main" id="{011C03E4-5BA6-812E-0808-F5E8E7F033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675" y="4360863"/>
            <a:ext cx="490538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13" name="Picture 17">
            <a:extLst>
              <a:ext uri="{FF2B5EF4-FFF2-40B4-BE49-F238E27FC236}">
                <a16:creationId xmlns:a16="http://schemas.microsoft.com/office/drawing/2014/main" id="{F74686E1-D199-3BEF-F53A-8D28675E1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875" y="4284663"/>
            <a:ext cx="1352550" cy="114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14" name="Picture 18">
            <a:extLst>
              <a:ext uri="{FF2B5EF4-FFF2-40B4-BE49-F238E27FC236}">
                <a16:creationId xmlns:a16="http://schemas.microsoft.com/office/drawing/2014/main" id="{25620602-69E0-F0AA-8FAE-6616D5A92B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200" y="3168650"/>
            <a:ext cx="1371600" cy="10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15" name="AutoShape 19">
            <a:extLst>
              <a:ext uri="{FF2B5EF4-FFF2-40B4-BE49-F238E27FC236}">
                <a16:creationId xmlns:a16="http://schemas.microsoft.com/office/drawing/2014/main" id="{0423CD6C-A757-0CC8-C1D8-0C48506F11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1600200"/>
            <a:ext cx="2133600" cy="3962400"/>
          </a:xfrm>
          <a:prstGeom prst="roundRect">
            <a:avLst>
              <a:gd name="adj" fmla="val 4477"/>
            </a:avLst>
          </a:prstGeom>
          <a:solidFill>
            <a:srgbClr val="24486C">
              <a:alpha val="89999"/>
            </a:srgb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9716" name="Text Box 20">
            <a:extLst>
              <a:ext uri="{FF2B5EF4-FFF2-40B4-BE49-F238E27FC236}">
                <a16:creationId xmlns:a16="http://schemas.microsoft.com/office/drawing/2014/main" id="{76044B9B-5C24-DBE6-EEFA-8BDE47306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56388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/>
              <a:t>CHI 2006</a:t>
            </a:r>
          </a:p>
        </p:txBody>
      </p:sp>
      <p:sp>
        <p:nvSpPr>
          <p:cNvPr id="29717" name="AutoShape 21">
            <a:extLst>
              <a:ext uri="{FF2B5EF4-FFF2-40B4-BE49-F238E27FC236}">
                <a16:creationId xmlns:a16="http://schemas.microsoft.com/office/drawing/2014/main" id="{7E76526F-39A2-CB77-B44E-39EC195743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1600200"/>
            <a:ext cx="2133600" cy="3962400"/>
          </a:xfrm>
          <a:prstGeom prst="roundRect">
            <a:avLst>
              <a:gd name="adj" fmla="val 4477"/>
            </a:avLst>
          </a:prstGeom>
          <a:solidFill>
            <a:srgbClr val="24486C">
              <a:alpha val="89999"/>
            </a:srgb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9A760EFE-271D-800F-DC0C-2E50794F1E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LID4096"/>
              <a:t>project stages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B20C6B73-0843-E733-51C7-77B5D34576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  <p:sp>
        <p:nvSpPr>
          <p:cNvPr id="30724" name="AutoShape 4">
            <a:extLst>
              <a:ext uri="{FF2B5EF4-FFF2-40B4-BE49-F238E27FC236}">
                <a16:creationId xmlns:a16="http://schemas.microsoft.com/office/drawing/2014/main" id="{17395F20-E5D3-ECDA-90D8-2D70DA892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1600200"/>
            <a:ext cx="2133600" cy="39624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0725" name="AutoShape 5">
            <a:extLst>
              <a:ext uri="{FF2B5EF4-FFF2-40B4-BE49-F238E27FC236}">
                <a16:creationId xmlns:a16="http://schemas.microsoft.com/office/drawing/2014/main" id="{CE5C8166-F0D8-8AAF-C511-79836E0008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1600200"/>
            <a:ext cx="2133600" cy="39624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0726" name="AutoShape 6">
            <a:extLst>
              <a:ext uri="{FF2B5EF4-FFF2-40B4-BE49-F238E27FC236}">
                <a16:creationId xmlns:a16="http://schemas.microsoft.com/office/drawing/2014/main" id="{9EAD5C5D-A9A1-D35A-20B7-BB287AB69D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1600200"/>
            <a:ext cx="2133600" cy="39624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0727" name="Text Box 7">
            <a:extLst>
              <a:ext uri="{FF2B5EF4-FFF2-40B4-BE49-F238E27FC236}">
                <a16:creationId xmlns:a16="http://schemas.microsoft.com/office/drawing/2014/main" id="{E4B4D9DB-9DF0-615F-3A0E-11919F0C2D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1600200"/>
            <a:ext cx="213360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LID4096" sz="2600">
                <a:latin typeface="Tahoma" panose="020B0604030504040204" pitchFamily="34" charset="0"/>
              </a:rPr>
              <a:t>LINC digital calendar</a:t>
            </a:r>
          </a:p>
        </p:txBody>
      </p:sp>
      <p:sp>
        <p:nvSpPr>
          <p:cNvPr id="30728" name="Text Box 8">
            <a:extLst>
              <a:ext uri="{FF2B5EF4-FFF2-40B4-BE49-F238E27FC236}">
                <a16:creationId xmlns:a16="http://schemas.microsoft.com/office/drawing/2014/main" id="{D7763148-06C8-056A-57A8-B479A32560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1600200"/>
            <a:ext cx="220980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LID4096" sz="2600">
                <a:latin typeface="Tahoma" panose="020B0604030504040204" pitchFamily="34" charset="0"/>
              </a:rPr>
              <a:t>LINC</a:t>
            </a:r>
            <a:br>
              <a:rPr lang="en-US" altLang="LID4096" sz="2600">
                <a:latin typeface="Tahoma" panose="020B0604030504040204" pitchFamily="34" charset="0"/>
              </a:rPr>
            </a:br>
            <a:r>
              <a:rPr lang="en-US" altLang="LID4096" sz="2600">
                <a:latin typeface="Tahoma" panose="020B0604030504040204" pitchFamily="34" charset="0"/>
              </a:rPr>
              <a:t>field trials</a:t>
            </a:r>
          </a:p>
        </p:txBody>
      </p:sp>
      <p:pic>
        <p:nvPicPr>
          <p:cNvPr id="30729" name="Picture 9">
            <a:extLst>
              <a:ext uri="{FF2B5EF4-FFF2-40B4-BE49-F238E27FC236}">
                <a16:creationId xmlns:a16="http://schemas.microsoft.com/office/drawing/2014/main" id="{D64A7E9E-8BA8-B336-24C2-C736967E49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4" t="15909" r="10086" b="13441"/>
          <a:stretch>
            <a:fillRect/>
          </a:stretch>
        </p:blipFill>
        <p:spPr bwMode="auto">
          <a:xfrm>
            <a:off x="1566863" y="2651125"/>
            <a:ext cx="1905000" cy="277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0" name="Picture 10">
            <a:extLst>
              <a:ext uri="{FF2B5EF4-FFF2-40B4-BE49-F238E27FC236}">
                <a16:creationId xmlns:a16="http://schemas.microsoft.com/office/drawing/2014/main" id="{705CCA72-E046-DA70-C281-180A6D068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24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875" y="2684463"/>
            <a:ext cx="1371600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31" name="Picture 11">
            <a:extLst>
              <a:ext uri="{FF2B5EF4-FFF2-40B4-BE49-F238E27FC236}">
                <a16:creationId xmlns:a16="http://schemas.microsoft.com/office/drawing/2014/main" id="{669D2EA9-E877-73B5-4AFC-EC9D955E8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0" y="2897188"/>
            <a:ext cx="1371600" cy="95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32" name="Picture 12">
            <a:extLst>
              <a:ext uri="{FF2B5EF4-FFF2-40B4-BE49-F238E27FC236}">
                <a16:creationId xmlns:a16="http://schemas.microsoft.com/office/drawing/2014/main" id="{77884DA7-9F41-6A62-C6B7-FE24EEF458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550" y="2997200"/>
            <a:ext cx="1371600" cy="102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33" name="Text Box 13">
            <a:extLst>
              <a:ext uri="{FF2B5EF4-FFF2-40B4-BE49-F238E27FC236}">
                <a16:creationId xmlns:a16="http://schemas.microsoft.com/office/drawing/2014/main" id="{22E59A6B-F83E-1B2B-3898-252D9B5F5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1600200"/>
            <a:ext cx="213360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LID4096" sz="2600">
                <a:latin typeface="Tahoma" panose="020B0604030504040204" pitchFamily="34" charset="0"/>
              </a:rPr>
              <a:t>family</a:t>
            </a:r>
            <a:br>
              <a:rPr lang="en-US" altLang="LID4096" sz="2600">
                <a:latin typeface="Tahoma" panose="020B0604030504040204" pitchFamily="34" charset="0"/>
              </a:rPr>
            </a:br>
            <a:r>
              <a:rPr lang="en-US" altLang="LID4096" sz="2600">
                <a:latin typeface="Tahoma" panose="020B0604030504040204" pitchFamily="34" charset="0"/>
              </a:rPr>
              <a:t>calendaring</a:t>
            </a:r>
          </a:p>
        </p:txBody>
      </p:sp>
      <p:pic>
        <p:nvPicPr>
          <p:cNvPr id="30734" name="Picture 14">
            <a:extLst>
              <a:ext uri="{FF2B5EF4-FFF2-40B4-BE49-F238E27FC236}">
                <a16:creationId xmlns:a16="http://schemas.microsoft.com/office/drawing/2014/main" id="{B27EB62F-3FCC-41D1-FFB9-EEE3CC40D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10" t="43552" r="8429" b="14288"/>
          <a:stretch>
            <a:fillRect/>
          </a:stretch>
        </p:blipFill>
        <p:spPr bwMode="auto">
          <a:xfrm>
            <a:off x="6143625" y="4114800"/>
            <a:ext cx="1905000" cy="131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5" name="Picture 15">
            <a:extLst>
              <a:ext uri="{FF2B5EF4-FFF2-40B4-BE49-F238E27FC236}">
                <a16:creationId xmlns:a16="http://schemas.microsoft.com/office/drawing/2014/main" id="{4915458A-D693-CF3D-D357-8B47FF8D00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t="30305" r="16251" b="2168"/>
          <a:stretch>
            <a:fillRect/>
          </a:stretch>
        </p:blipFill>
        <p:spPr bwMode="auto">
          <a:xfrm>
            <a:off x="6143625" y="2667000"/>
            <a:ext cx="1905000" cy="1385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6" name="Picture 16">
            <a:extLst>
              <a:ext uri="{FF2B5EF4-FFF2-40B4-BE49-F238E27FC236}">
                <a16:creationId xmlns:a16="http://schemas.microsoft.com/office/drawing/2014/main" id="{4DB894BE-B0BC-757C-10C4-2F3119F58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675" y="4360863"/>
            <a:ext cx="490538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7" name="Picture 17">
            <a:extLst>
              <a:ext uri="{FF2B5EF4-FFF2-40B4-BE49-F238E27FC236}">
                <a16:creationId xmlns:a16="http://schemas.microsoft.com/office/drawing/2014/main" id="{C3B41693-6D3D-CC4D-0FA8-2FC50DAF9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875" y="4284663"/>
            <a:ext cx="1352550" cy="114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8" name="Picture 18">
            <a:extLst>
              <a:ext uri="{FF2B5EF4-FFF2-40B4-BE49-F238E27FC236}">
                <a16:creationId xmlns:a16="http://schemas.microsoft.com/office/drawing/2014/main" id="{B6357739-1AA4-D0FD-6B4A-45218712B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200" y="3168650"/>
            <a:ext cx="1371600" cy="10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39" name="AutoShape 19">
            <a:extLst>
              <a:ext uri="{FF2B5EF4-FFF2-40B4-BE49-F238E27FC236}">
                <a16:creationId xmlns:a16="http://schemas.microsoft.com/office/drawing/2014/main" id="{5D387862-E8D2-48DF-6A90-D417DEF71D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1600200"/>
            <a:ext cx="2133600" cy="3962400"/>
          </a:xfrm>
          <a:prstGeom prst="roundRect">
            <a:avLst>
              <a:gd name="adj" fmla="val 4477"/>
            </a:avLst>
          </a:prstGeom>
          <a:solidFill>
            <a:srgbClr val="24486C">
              <a:alpha val="89999"/>
            </a:srgb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0740" name="AutoShape 20">
            <a:extLst>
              <a:ext uri="{FF2B5EF4-FFF2-40B4-BE49-F238E27FC236}">
                <a16:creationId xmlns:a16="http://schemas.microsoft.com/office/drawing/2014/main" id="{163E8B91-FB1B-7187-E436-3BF9921ED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1600200"/>
            <a:ext cx="2133600" cy="3962400"/>
          </a:xfrm>
          <a:prstGeom prst="roundRect">
            <a:avLst>
              <a:gd name="adj" fmla="val 4477"/>
            </a:avLst>
          </a:prstGeom>
          <a:solidFill>
            <a:srgbClr val="24486C">
              <a:alpha val="89999"/>
            </a:srgb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27E52ED8-299C-6AE5-92AE-A18177F4C7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DC41BF53-3E53-97F1-C1AC-FDDF54A3CA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LID4096" altLang="LID4096"/>
          </a:p>
        </p:txBody>
      </p:sp>
      <p:sp>
        <p:nvSpPr>
          <p:cNvPr id="31748" name="Text Box 4">
            <a:extLst>
              <a:ext uri="{FF2B5EF4-FFF2-40B4-BE49-F238E27FC236}">
                <a16:creationId xmlns:a16="http://schemas.microsoft.com/office/drawing/2014/main" id="{521FFFB7-72F0-CE84-6BF7-357A5ADD22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43200"/>
            <a:ext cx="9144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LID4096" sz="4000">
                <a:latin typeface="Tahoma" panose="020B0604030504040204" pitchFamily="34" charset="0"/>
              </a:rPr>
              <a:t>digital calendar design</a:t>
            </a: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1CE86885-BC49-796D-4733-38BB33CB55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LID4096"/>
              <a:t>paper prototyping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28FBE465-9954-91BF-536A-1B994DF177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  <p:pic>
        <p:nvPicPr>
          <p:cNvPr id="33796" name="Picture 4">
            <a:extLst>
              <a:ext uri="{FF2B5EF4-FFF2-40B4-BE49-F238E27FC236}">
                <a16:creationId xmlns:a16="http://schemas.microsoft.com/office/drawing/2014/main" id="{4F129FF1-4DE8-33D7-630D-F7461336C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9200"/>
            <a:ext cx="39624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7" name="Picture 5">
            <a:extLst>
              <a:ext uri="{FF2B5EF4-FFF2-40B4-BE49-F238E27FC236}">
                <a16:creationId xmlns:a16="http://schemas.microsoft.com/office/drawing/2014/main" id="{F4CB99B0-FAE7-B093-0BFF-B16D15764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505200"/>
            <a:ext cx="419100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8" name="Picture 6">
            <a:extLst>
              <a:ext uri="{FF2B5EF4-FFF2-40B4-BE49-F238E27FC236}">
                <a16:creationId xmlns:a16="http://schemas.microsoft.com/office/drawing/2014/main" id="{EFEB33CA-252D-AC0B-8C2D-1E96C2BB13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143000"/>
            <a:ext cx="3074988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D4C0CB30-4998-8E29-3FC7-09D0BF88DE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LID4096"/>
              <a:t>medium-fi prototype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C0244437-7CC9-CAA5-2462-3F3D097E59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  <p:pic>
        <p:nvPicPr>
          <p:cNvPr id="34820" name="Picture 4">
            <a:extLst>
              <a:ext uri="{FF2B5EF4-FFF2-40B4-BE49-F238E27FC236}">
                <a16:creationId xmlns:a16="http://schemas.microsoft.com/office/drawing/2014/main" id="{4FE05B9E-FB94-80A7-5D37-6D1CA84830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143000"/>
            <a:ext cx="70104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21" name="Picture 5">
            <a:extLst>
              <a:ext uri="{FF2B5EF4-FFF2-40B4-BE49-F238E27FC236}">
                <a16:creationId xmlns:a16="http://schemas.microsoft.com/office/drawing/2014/main" id="{41421F56-F6C1-E0B1-E3EA-B74B130636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572000"/>
            <a:ext cx="28194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>
            <a:extLst>
              <a:ext uri="{FF2B5EF4-FFF2-40B4-BE49-F238E27FC236}">
                <a16:creationId xmlns:a16="http://schemas.microsoft.com/office/drawing/2014/main" id="{1DA1243B-30B5-7FF2-03A5-76326CAD17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6096000"/>
            <a:ext cx="2673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CA" altLang="LID4096"/>
              <a:t>full video at CSCW 2006</a:t>
            </a:r>
          </a:p>
        </p:txBody>
      </p:sp>
      <p:sp>
        <p:nvSpPr>
          <p:cNvPr id="35844" name="Text Box 4">
            <a:extLst>
              <a:ext uri="{FF2B5EF4-FFF2-40B4-BE49-F238E27FC236}">
                <a16:creationId xmlns:a16="http://schemas.microsoft.com/office/drawing/2014/main" id="{0D5FDF51-A65B-D452-4154-0C04081325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876800"/>
            <a:ext cx="37512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CA" altLang="LID4096" sz="2000" b="1">
                <a:solidFill>
                  <a:srgbClr val="1C1C1C"/>
                </a:solidFill>
              </a:rPr>
              <a:t>video excerpts, 1 min 30 secs</a:t>
            </a:r>
          </a:p>
        </p:txBody>
      </p:sp>
      <p:pic>
        <p:nvPicPr>
          <p:cNvPr id="3" name="LINC_TheVideo_Trimmed_More">
            <a:hlinkClick r:id="" action="ppaction://media"/>
            <a:extLst>
              <a:ext uri="{FF2B5EF4-FFF2-40B4-BE49-F238E27FC236}">
                <a16:creationId xmlns:a16="http://schemas.microsoft.com/office/drawing/2014/main" id="{7854AA2E-A185-B9A8-5690-E843EF6A253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6800" y="395287"/>
            <a:ext cx="7010400" cy="5257800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2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>
            <a:extLst>
              <a:ext uri="{FF2B5EF4-FFF2-40B4-BE49-F238E27FC236}">
                <a16:creationId xmlns:a16="http://schemas.microsoft.com/office/drawing/2014/main" id="{C0EC4F0D-2311-CB50-B673-1278962A31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9624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EDC822CF-D5CB-664F-DFBA-EABD2B1DEA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design features</a:t>
            </a:r>
            <a:endParaRPr lang="en-CA" altLang="LID4096"/>
          </a:p>
        </p:txBody>
      </p:sp>
      <p:sp>
        <p:nvSpPr>
          <p:cNvPr id="36868" name="AutoShape 4">
            <a:extLst>
              <a:ext uri="{FF2B5EF4-FFF2-40B4-BE49-F238E27FC236}">
                <a16:creationId xmlns:a16="http://schemas.microsoft.com/office/drawing/2014/main" id="{4F722A0D-37B5-8739-57D6-14F6736E1D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14478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6869" name="AutoShape 5">
            <a:extLst>
              <a:ext uri="{FF2B5EF4-FFF2-40B4-BE49-F238E27FC236}">
                <a16:creationId xmlns:a16="http://schemas.microsoft.com/office/drawing/2014/main" id="{C588918D-0626-AD5B-3BF2-AA551093BA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4478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6870" name="AutoShape 6">
            <a:extLst>
              <a:ext uri="{FF2B5EF4-FFF2-40B4-BE49-F238E27FC236}">
                <a16:creationId xmlns:a16="http://schemas.microsoft.com/office/drawing/2014/main" id="{2FE7A97B-B914-4DF7-DA5C-29C57ECA89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39624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6871" name="Text Box 7">
            <a:extLst>
              <a:ext uri="{FF2B5EF4-FFF2-40B4-BE49-F238E27FC236}">
                <a16:creationId xmlns:a16="http://schemas.microsoft.com/office/drawing/2014/main" id="{0F9341AE-94F5-EF51-3419-A980248E41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352800"/>
            <a:ext cx="266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 sz="2000"/>
              <a:t>always-on / public</a:t>
            </a:r>
          </a:p>
        </p:txBody>
      </p:sp>
      <p:sp>
        <p:nvSpPr>
          <p:cNvPr id="36872" name="Text Box 8">
            <a:extLst>
              <a:ext uri="{FF2B5EF4-FFF2-40B4-BE49-F238E27FC236}">
                <a16:creationId xmlns:a16="http://schemas.microsoft.com/office/drawing/2014/main" id="{81028008-6CD9-3A39-5B98-16A9041B29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3352800"/>
            <a:ext cx="2895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 sz="2000"/>
              <a:t>simple interaction</a:t>
            </a:r>
          </a:p>
        </p:txBody>
      </p:sp>
      <p:sp>
        <p:nvSpPr>
          <p:cNvPr id="36873" name="Text Box 9">
            <a:extLst>
              <a:ext uri="{FF2B5EF4-FFF2-40B4-BE49-F238E27FC236}">
                <a16:creationId xmlns:a16="http://schemas.microsoft.com/office/drawing/2014/main" id="{6C509A7C-928A-F640-8386-CC242A1EF1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5867400"/>
            <a:ext cx="2667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/>
              <a:t>at-a-glance awareness</a:t>
            </a:r>
          </a:p>
        </p:txBody>
      </p:sp>
      <p:sp>
        <p:nvSpPr>
          <p:cNvPr id="36874" name="Text Box 10">
            <a:extLst>
              <a:ext uri="{FF2B5EF4-FFF2-40B4-BE49-F238E27FC236}">
                <a16:creationId xmlns:a16="http://schemas.microsoft.com/office/drawing/2014/main" id="{BF07E9DC-D5E1-4B7F-38B7-841ED64B2F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5867400"/>
            <a:ext cx="266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 sz="2000"/>
              <a:t>ubiquitous access</a:t>
            </a:r>
          </a:p>
        </p:txBody>
      </p:sp>
      <p:pic>
        <p:nvPicPr>
          <p:cNvPr id="36875" name="Picture 11">
            <a:extLst>
              <a:ext uri="{FF2B5EF4-FFF2-40B4-BE49-F238E27FC236}">
                <a16:creationId xmlns:a16="http://schemas.microsoft.com/office/drawing/2014/main" id="{5BEDF4FC-D9BE-8CD2-C36B-FCA17B916E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0"/>
          <a:stretch>
            <a:fillRect/>
          </a:stretch>
        </p:blipFill>
        <p:spPr bwMode="auto">
          <a:xfrm>
            <a:off x="4826000" y="4122738"/>
            <a:ext cx="22860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76" name="Picture 12">
            <a:extLst>
              <a:ext uri="{FF2B5EF4-FFF2-40B4-BE49-F238E27FC236}">
                <a16:creationId xmlns:a16="http://schemas.microsoft.com/office/drawing/2014/main" id="{F0543EC3-7E5B-ACAF-0D2F-4BD14B9E2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83" t="28464" r="5173"/>
          <a:stretch>
            <a:fillRect/>
          </a:stretch>
        </p:blipFill>
        <p:spPr bwMode="auto">
          <a:xfrm>
            <a:off x="1981200" y="1600200"/>
            <a:ext cx="22860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77" name="Picture 13">
            <a:extLst>
              <a:ext uri="{FF2B5EF4-FFF2-40B4-BE49-F238E27FC236}">
                <a16:creationId xmlns:a16="http://schemas.microsoft.com/office/drawing/2014/main" id="{63DA6F54-6554-F1ED-4B47-C4BAB85AA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84" t="52252" r="42822" b="22403"/>
          <a:stretch>
            <a:fillRect/>
          </a:stretch>
        </p:blipFill>
        <p:spPr bwMode="auto">
          <a:xfrm>
            <a:off x="2057400" y="4114800"/>
            <a:ext cx="22098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78" name="Picture 14">
            <a:extLst>
              <a:ext uri="{FF2B5EF4-FFF2-40B4-BE49-F238E27FC236}">
                <a16:creationId xmlns:a16="http://schemas.microsoft.com/office/drawing/2014/main" id="{10E296E3-C9A8-6029-9164-62273C8E6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60" r="76637" b="35599"/>
          <a:stretch>
            <a:fillRect/>
          </a:stretch>
        </p:blipFill>
        <p:spPr bwMode="auto">
          <a:xfrm>
            <a:off x="4800600" y="1600200"/>
            <a:ext cx="2362200" cy="173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>
            <a:extLst>
              <a:ext uri="{FF2B5EF4-FFF2-40B4-BE49-F238E27FC236}">
                <a16:creationId xmlns:a16="http://schemas.microsoft.com/office/drawing/2014/main" id="{797F76E7-E0BB-386B-8305-B7FECF07B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9624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A39B6229-1BEF-9D70-C5B0-91AFE36FBC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design features</a:t>
            </a:r>
            <a:endParaRPr lang="en-CA" altLang="LID4096"/>
          </a:p>
        </p:txBody>
      </p:sp>
      <p:sp>
        <p:nvSpPr>
          <p:cNvPr id="37892" name="AutoShape 4">
            <a:extLst>
              <a:ext uri="{FF2B5EF4-FFF2-40B4-BE49-F238E27FC236}">
                <a16:creationId xmlns:a16="http://schemas.microsoft.com/office/drawing/2014/main" id="{EBB9E8AF-4033-23CA-6FFD-0691423E19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14478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7893" name="AutoShape 5">
            <a:extLst>
              <a:ext uri="{FF2B5EF4-FFF2-40B4-BE49-F238E27FC236}">
                <a16:creationId xmlns:a16="http://schemas.microsoft.com/office/drawing/2014/main" id="{BC8D7322-748F-912C-470A-2BBDAF0CF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4478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7894" name="AutoShape 6">
            <a:extLst>
              <a:ext uri="{FF2B5EF4-FFF2-40B4-BE49-F238E27FC236}">
                <a16:creationId xmlns:a16="http://schemas.microsoft.com/office/drawing/2014/main" id="{63E7E972-10E7-4B25-B7D3-0DB2DF2C7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39624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7895" name="Text Box 7">
            <a:extLst>
              <a:ext uri="{FF2B5EF4-FFF2-40B4-BE49-F238E27FC236}">
                <a16:creationId xmlns:a16="http://schemas.microsoft.com/office/drawing/2014/main" id="{11E26043-3C56-9D16-F08A-FA5A522841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352800"/>
            <a:ext cx="266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 sz="2000"/>
              <a:t>always-on / public</a:t>
            </a:r>
          </a:p>
        </p:txBody>
      </p:sp>
      <p:sp>
        <p:nvSpPr>
          <p:cNvPr id="37896" name="Text Box 8">
            <a:extLst>
              <a:ext uri="{FF2B5EF4-FFF2-40B4-BE49-F238E27FC236}">
                <a16:creationId xmlns:a16="http://schemas.microsoft.com/office/drawing/2014/main" id="{FC4671C1-5350-78D9-B6FB-64C6CC7D68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3352800"/>
            <a:ext cx="2895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 sz="2000"/>
              <a:t>simple interaction</a:t>
            </a:r>
          </a:p>
        </p:txBody>
      </p:sp>
      <p:sp>
        <p:nvSpPr>
          <p:cNvPr id="37897" name="Text Box 9">
            <a:extLst>
              <a:ext uri="{FF2B5EF4-FFF2-40B4-BE49-F238E27FC236}">
                <a16:creationId xmlns:a16="http://schemas.microsoft.com/office/drawing/2014/main" id="{675F1246-B575-7966-7B45-175583E29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5867400"/>
            <a:ext cx="2667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/>
              <a:t>at-a-glance awareness</a:t>
            </a:r>
          </a:p>
        </p:txBody>
      </p:sp>
      <p:sp>
        <p:nvSpPr>
          <p:cNvPr id="37898" name="Text Box 10">
            <a:extLst>
              <a:ext uri="{FF2B5EF4-FFF2-40B4-BE49-F238E27FC236}">
                <a16:creationId xmlns:a16="http://schemas.microsoft.com/office/drawing/2014/main" id="{E05A08CB-6343-471B-8325-CCD4B2A6F9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5867400"/>
            <a:ext cx="266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 sz="2000"/>
              <a:t>ubiquitous access</a:t>
            </a:r>
          </a:p>
        </p:txBody>
      </p:sp>
      <p:pic>
        <p:nvPicPr>
          <p:cNvPr id="37899" name="Picture 11">
            <a:extLst>
              <a:ext uri="{FF2B5EF4-FFF2-40B4-BE49-F238E27FC236}">
                <a16:creationId xmlns:a16="http://schemas.microsoft.com/office/drawing/2014/main" id="{3000AF16-0991-650A-8FD0-9355365EC1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0"/>
          <a:stretch>
            <a:fillRect/>
          </a:stretch>
        </p:blipFill>
        <p:spPr bwMode="auto">
          <a:xfrm>
            <a:off x="4826000" y="4122738"/>
            <a:ext cx="22860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900" name="Picture 12">
            <a:extLst>
              <a:ext uri="{FF2B5EF4-FFF2-40B4-BE49-F238E27FC236}">
                <a16:creationId xmlns:a16="http://schemas.microsoft.com/office/drawing/2014/main" id="{9F38DC75-0D6E-D063-5CF8-A0F18045B2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83" t="28464" r="5173"/>
          <a:stretch>
            <a:fillRect/>
          </a:stretch>
        </p:blipFill>
        <p:spPr bwMode="auto">
          <a:xfrm>
            <a:off x="1981200" y="1600200"/>
            <a:ext cx="22860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01" name="Picture 13">
            <a:extLst>
              <a:ext uri="{FF2B5EF4-FFF2-40B4-BE49-F238E27FC236}">
                <a16:creationId xmlns:a16="http://schemas.microsoft.com/office/drawing/2014/main" id="{D4972FF9-60FB-CD0A-5757-2E9BB652A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84" t="52252" r="42822" b="22403"/>
          <a:stretch>
            <a:fillRect/>
          </a:stretch>
        </p:blipFill>
        <p:spPr bwMode="auto">
          <a:xfrm>
            <a:off x="2057400" y="4114800"/>
            <a:ext cx="22098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02" name="Picture 14">
            <a:extLst>
              <a:ext uri="{FF2B5EF4-FFF2-40B4-BE49-F238E27FC236}">
                <a16:creationId xmlns:a16="http://schemas.microsoft.com/office/drawing/2014/main" id="{4A212A5B-4FC2-BBA3-88F7-370F0DE63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60" r="76637" b="35599"/>
          <a:stretch>
            <a:fillRect/>
          </a:stretch>
        </p:blipFill>
        <p:spPr bwMode="auto">
          <a:xfrm>
            <a:off x="4800600" y="1600200"/>
            <a:ext cx="2362200" cy="173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903" name="AutoShape 15">
            <a:extLst>
              <a:ext uri="{FF2B5EF4-FFF2-40B4-BE49-F238E27FC236}">
                <a16:creationId xmlns:a16="http://schemas.microsoft.com/office/drawing/2014/main" id="{8B9DF0E7-1A0A-ABE9-3487-66FE9FB6BF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14478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24486C">
              <a:alpha val="89999"/>
            </a:srgb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7904" name="AutoShape 16">
            <a:extLst>
              <a:ext uri="{FF2B5EF4-FFF2-40B4-BE49-F238E27FC236}">
                <a16:creationId xmlns:a16="http://schemas.microsoft.com/office/drawing/2014/main" id="{E1372E22-4DF4-6582-43A7-4EEE5CAF1B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9624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24486C">
              <a:alpha val="89999"/>
            </a:srgb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7905" name="AutoShape 17">
            <a:extLst>
              <a:ext uri="{FF2B5EF4-FFF2-40B4-BE49-F238E27FC236}">
                <a16:creationId xmlns:a16="http://schemas.microsoft.com/office/drawing/2014/main" id="{D2F1BAE6-27E3-9A30-68AE-D9837EF3D0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39624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24486C">
              <a:alpha val="89999"/>
            </a:srgb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2">
            <a:extLst>
              <a:ext uri="{FF2B5EF4-FFF2-40B4-BE49-F238E27FC236}">
                <a16:creationId xmlns:a16="http://schemas.microsoft.com/office/drawing/2014/main" id="{5E6E33C3-2C98-D2A0-4679-108277E576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9624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70ADB138-0E7B-50C6-5BEA-0CEF7ADE2E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design features</a:t>
            </a:r>
            <a:endParaRPr lang="en-CA" altLang="LID4096"/>
          </a:p>
        </p:txBody>
      </p:sp>
      <p:sp>
        <p:nvSpPr>
          <p:cNvPr id="38916" name="AutoShape 4">
            <a:extLst>
              <a:ext uri="{FF2B5EF4-FFF2-40B4-BE49-F238E27FC236}">
                <a16:creationId xmlns:a16="http://schemas.microsoft.com/office/drawing/2014/main" id="{6A3A1631-D36A-942B-E399-FD1A60F924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14478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8917" name="AutoShape 5">
            <a:extLst>
              <a:ext uri="{FF2B5EF4-FFF2-40B4-BE49-F238E27FC236}">
                <a16:creationId xmlns:a16="http://schemas.microsoft.com/office/drawing/2014/main" id="{9B3CCDCB-5C66-E60E-07E2-5FD6AF78CD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4478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8918" name="AutoShape 6">
            <a:extLst>
              <a:ext uri="{FF2B5EF4-FFF2-40B4-BE49-F238E27FC236}">
                <a16:creationId xmlns:a16="http://schemas.microsoft.com/office/drawing/2014/main" id="{C2711027-417A-EFB5-EDBE-A27139A400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39624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8919" name="Text Box 7">
            <a:extLst>
              <a:ext uri="{FF2B5EF4-FFF2-40B4-BE49-F238E27FC236}">
                <a16:creationId xmlns:a16="http://schemas.microsoft.com/office/drawing/2014/main" id="{493FCC68-1119-6405-7C53-96016F4437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352800"/>
            <a:ext cx="266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 sz="2000"/>
              <a:t>always-on / public</a:t>
            </a:r>
          </a:p>
        </p:txBody>
      </p:sp>
      <p:sp>
        <p:nvSpPr>
          <p:cNvPr id="38920" name="Text Box 8">
            <a:extLst>
              <a:ext uri="{FF2B5EF4-FFF2-40B4-BE49-F238E27FC236}">
                <a16:creationId xmlns:a16="http://schemas.microsoft.com/office/drawing/2014/main" id="{7F458C0A-0C93-DF66-4CD6-F86C801AE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3352800"/>
            <a:ext cx="2895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 sz="2000"/>
              <a:t>simple interaction</a:t>
            </a:r>
          </a:p>
        </p:txBody>
      </p:sp>
      <p:sp>
        <p:nvSpPr>
          <p:cNvPr id="38921" name="Text Box 9">
            <a:extLst>
              <a:ext uri="{FF2B5EF4-FFF2-40B4-BE49-F238E27FC236}">
                <a16:creationId xmlns:a16="http://schemas.microsoft.com/office/drawing/2014/main" id="{3F0475F8-FB27-2289-EB77-BFEC8F6F28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5867400"/>
            <a:ext cx="2667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/>
              <a:t>at-a-glance awareness</a:t>
            </a:r>
          </a:p>
        </p:txBody>
      </p:sp>
      <p:sp>
        <p:nvSpPr>
          <p:cNvPr id="38922" name="Text Box 10">
            <a:extLst>
              <a:ext uri="{FF2B5EF4-FFF2-40B4-BE49-F238E27FC236}">
                <a16:creationId xmlns:a16="http://schemas.microsoft.com/office/drawing/2014/main" id="{B33A935F-31F3-3E04-33BF-90FFB98E5B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5867400"/>
            <a:ext cx="266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 sz="2000"/>
              <a:t>ubiquitous access</a:t>
            </a:r>
          </a:p>
        </p:txBody>
      </p:sp>
      <p:pic>
        <p:nvPicPr>
          <p:cNvPr id="38923" name="Picture 11">
            <a:extLst>
              <a:ext uri="{FF2B5EF4-FFF2-40B4-BE49-F238E27FC236}">
                <a16:creationId xmlns:a16="http://schemas.microsoft.com/office/drawing/2014/main" id="{31A7F969-0F98-C258-0240-757F724387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0"/>
          <a:stretch>
            <a:fillRect/>
          </a:stretch>
        </p:blipFill>
        <p:spPr bwMode="auto">
          <a:xfrm>
            <a:off x="4826000" y="4122738"/>
            <a:ext cx="22860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24" name="Picture 12">
            <a:extLst>
              <a:ext uri="{FF2B5EF4-FFF2-40B4-BE49-F238E27FC236}">
                <a16:creationId xmlns:a16="http://schemas.microsoft.com/office/drawing/2014/main" id="{329696BE-3068-095A-0970-B8216AE67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83" t="28464" r="5173"/>
          <a:stretch>
            <a:fillRect/>
          </a:stretch>
        </p:blipFill>
        <p:spPr bwMode="auto">
          <a:xfrm>
            <a:off x="1981200" y="1600200"/>
            <a:ext cx="22860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25" name="Picture 13">
            <a:extLst>
              <a:ext uri="{FF2B5EF4-FFF2-40B4-BE49-F238E27FC236}">
                <a16:creationId xmlns:a16="http://schemas.microsoft.com/office/drawing/2014/main" id="{F7048B18-ED8D-AD53-0F19-08467096D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84" t="52252" r="42822" b="22403"/>
          <a:stretch>
            <a:fillRect/>
          </a:stretch>
        </p:blipFill>
        <p:spPr bwMode="auto">
          <a:xfrm>
            <a:off x="2057400" y="4114800"/>
            <a:ext cx="22098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26" name="Picture 14">
            <a:extLst>
              <a:ext uri="{FF2B5EF4-FFF2-40B4-BE49-F238E27FC236}">
                <a16:creationId xmlns:a16="http://schemas.microsoft.com/office/drawing/2014/main" id="{CD3ED861-9AA4-03C5-3E7E-06764FCC7F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60" r="76637" b="35599"/>
          <a:stretch>
            <a:fillRect/>
          </a:stretch>
        </p:blipFill>
        <p:spPr bwMode="auto">
          <a:xfrm>
            <a:off x="4800600" y="1600200"/>
            <a:ext cx="2362200" cy="173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27" name="AutoShape 15">
            <a:extLst>
              <a:ext uri="{FF2B5EF4-FFF2-40B4-BE49-F238E27FC236}">
                <a16:creationId xmlns:a16="http://schemas.microsoft.com/office/drawing/2014/main" id="{03C1C5D6-CE9E-B113-0D6F-917BB0A014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4478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24486C">
              <a:alpha val="89999"/>
            </a:srgb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8928" name="AutoShape 16">
            <a:extLst>
              <a:ext uri="{FF2B5EF4-FFF2-40B4-BE49-F238E27FC236}">
                <a16:creationId xmlns:a16="http://schemas.microsoft.com/office/drawing/2014/main" id="{C152F4F6-A1AE-31FC-83E2-EB7F01D01C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9624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24486C">
              <a:alpha val="89999"/>
            </a:srgb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8929" name="AutoShape 17">
            <a:extLst>
              <a:ext uri="{FF2B5EF4-FFF2-40B4-BE49-F238E27FC236}">
                <a16:creationId xmlns:a16="http://schemas.microsoft.com/office/drawing/2014/main" id="{FF7DA445-7138-BF7D-F81D-93AB724C45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39624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24486C">
              <a:alpha val="89999"/>
            </a:srgb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2">
            <a:extLst>
              <a:ext uri="{FF2B5EF4-FFF2-40B4-BE49-F238E27FC236}">
                <a16:creationId xmlns:a16="http://schemas.microsoft.com/office/drawing/2014/main" id="{1C1EFFD3-0A41-B5A1-85A7-DA3E773C92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9624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1EA4C400-4DC4-A097-7E66-61B7AB0754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design features</a:t>
            </a:r>
            <a:endParaRPr lang="en-CA" altLang="LID4096"/>
          </a:p>
        </p:txBody>
      </p:sp>
      <p:sp>
        <p:nvSpPr>
          <p:cNvPr id="39940" name="AutoShape 4">
            <a:extLst>
              <a:ext uri="{FF2B5EF4-FFF2-40B4-BE49-F238E27FC236}">
                <a16:creationId xmlns:a16="http://schemas.microsoft.com/office/drawing/2014/main" id="{A3EEFEB5-0565-D01E-5CF8-352D272CEB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14478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9941" name="AutoShape 5">
            <a:extLst>
              <a:ext uri="{FF2B5EF4-FFF2-40B4-BE49-F238E27FC236}">
                <a16:creationId xmlns:a16="http://schemas.microsoft.com/office/drawing/2014/main" id="{895F4BC0-65BB-49A2-4105-57E2674961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4478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9942" name="AutoShape 6">
            <a:extLst>
              <a:ext uri="{FF2B5EF4-FFF2-40B4-BE49-F238E27FC236}">
                <a16:creationId xmlns:a16="http://schemas.microsoft.com/office/drawing/2014/main" id="{60DAF8B2-31FB-2470-857C-D1E8E0AADF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39624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9943" name="Text Box 7">
            <a:extLst>
              <a:ext uri="{FF2B5EF4-FFF2-40B4-BE49-F238E27FC236}">
                <a16:creationId xmlns:a16="http://schemas.microsoft.com/office/drawing/2014/main" id="{DF194FBE-A63D-40F8-15B3-73C40C2F88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352800"/>
            <a:ext cx="266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 sz="2000"/>
              <a:t>always-on / public</a:t>
            </a:r>
          </a:p>
        </p:txBody>
      </p:sp>
      <p:sp>
        <p:nvSpPr>
          <p:cNvPr id="39944" name="Text Box 8">
            <a:extLst>
              <a:ext uri="{FF2B5EF4-FFF2-40B4-BE49-F238E27FC236}">
                <a16:creationId xmlns:a16="http://schemas.microsoft.com/office/drawing/2014/main" id="{301A52A3-B94E-84F5-FDF0-A861B4B8E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3352800"/>
            <a:ext cx="2895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 sz="2000"/>
              <a:t>simple interaction</a:t>
            </a:r>
          </a:p>
        </p:txBody>
      </p:sp>
      <p:sp>
        <p:nvSpPr>
          <p:cNvPr id="39945" name="Text Box 9">
            <a:extLst>
              <a:ext uri="{FF2B5EF4-FFF2-40B4-BE49-F238E27FC236}">
                <a16:creationId xmlns:a16="http://schemas.microsoft.com/office/drawing/2014/main" id="{01BFD956-2A68-4999-4469-2232996F67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5867400"/>
            <a:ext cx="2667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/>
              <a:t>at-a-glance awareness</a:t>
            </a:r>
          </a:p>
        </p:txBody>
      </p:sp>
      <p:sp>
        <p:nvSpPr>
          <p:cNvPr id="39946" name="Text Box 10">
            <a:extLst>
              <a:ext uri="{FF2B5EF4-FFF2-40B4-BE49-F238E27FC236}">
                <a16:creationId xmlns:a16="http://schemas.microsoft.com/office/drawing/2014/main" id="{1A05E41A-0680-3AE6-219F-FA7593CADA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5867400"/>
            <a:ext cx="266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 sz="2000"/>
              <a:t>ubiquitous access</a:t>
            </a:r>
          </a:p>
        </p:txBody>
      </p:sp>
      <p:pic>
        <p:nvPicPr>
          <p:cNvPr id="39947" name="Picture 11">
            <a:extLst>
              <a:ext uri="{FF2B5EF4-FFF2-40B4-BE49-F238E27FC236}">
                <a16:creationId xmlns:a16="http://schemas.microsoft.com/office/drawing/2014/main" id="{251F0D67-BCAF-24C7-2C0D-DFD4ECA33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0"/>
          <a:stretch>
            <a:fillRect/>
          </a:stretch>
        </p:blipFill>
        <p:spPr bwMode="auto">
          <a:xfrm>
            <a:off x="4826000" y="4122738"/>
            <a:ext cx="22860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48" name="Picture 12">
            <a:extLst>
              <a:ext uri="{FF2B5EF4-FFF2-40B4-BE49-F238E27FC236}">
                <a16:creationId xmlns:a16="http://schemas.microsoft.com/office/drawing/2014/main" id="{5DE3F853-9C3C-503A-F853-9F6C04F5D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83" t="28464" r="5173"/>
          <a:stretch>
            <a:fillRect/>
          </a:stretch>
        </p:blipFill>
        <p:spPr bwMode="auto">
          <a:xfrm>
            <a:off x="1981200" y="1600200"/>
            <a:ext cx="22860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9" name="Picture 13">
            <a:extLst>
              <a:ext uri="{FF2B5EF4-FFF2-40B4-BE49-F238E27FC236}">
                <a16:creationId xmlns:a16="http://schemas.microsoft.com/office/drawing/2014/main" id="{D8B5D93C-2FE2-8A2B-7B08-ADF12A7D8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84" t="52252" r="42822" b="22403"/>
          <a:stretch>
            <a:fillRect/>
          </a:stretch>
        </p:blipFill>
        <p:spPr bwMode="auto">
          <a:xfrm>
            <a:off x="2057400" y="4114800"/>
            <a:ext cx="22098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50" name="Picture 14">
            <a:extLst>
              <a:ext uri="{FF2B5EF4-FFF2-40B4-BE49-F238E27FC236}">
                <a16:creationId xmlns:a16="http://schemas.microsoft.com/office/drawing/2014/main" id="{99D49634-6E3F-97A2-E640-C204C54DF4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60" r="76637" b="35599"/>
          <a:stretch>
            <a:fillRect/>
          </a:stretch>
        </p:blipFill>
        <p:spPr bwMode="auto">
          <a:xfrm>
            <a:off x="4800600" y="1600200"/>
            <a:ext cx="2362200" cy="173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51" name="AutoShape 15">
            <a:extLst>
              <a:ext uri="{FF2B5EF4-FFF2-40B4-BE49-F238E27FC236}">
                <a16:creationId xmlns:a16="http://schemas.microsoft.com/office/drawing/2014/main" id="{4F7696E7-4482-162C-1519-28093121CA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4478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24486C">
              <a:alpha val="89999"/>
            </a:srgb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9952" name="AutoShape 16">
            <a:extLst>
              <a:ext uri="{FF2B5EF4-FFF2-40B4-BE49-F238E27FC236}">
                <a16:creationId xmlns:a16="http://schemas.microsoft.com/office/drawing/2014/main" id="{55D0F05D-90B2-4C26-7F9C-034397BCFE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14478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24486C">
              <a:alpha val="89999"/>
            </a:srgb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9953" name="AutoShape 17">
            <a:extLst>
              <a:ext uri="{FF2B5EF4-FFF2-40B4-BE49-F238E27FC236}">
                <a16:creationId xmlns:a16="http://schemas.microsoft.com/office/drawing/2014/main" id="{E82D2387-15DF-3C1E-CBD7-F097F7F358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39624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24486C">
              <a:alpha val="89999"/>
            </a:srgb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2">
            <a:extLst>
              <a:ext uri="{FF2B5EF4-FFF2-40B4-BE49-F238E27FC236}">
                <a16:creationId xmlns:a16="http://schemas.microsoft.com/office/drawing/2014/main" id="{F05E9870-EBE4-1F4E-5C9F-9C49538494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9624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048D8496-6B67-FBF0-CF23-E53FC7B0C2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design features</a:t>
            </a:r>
            <a:endParaRPr lang="en-CA" altLang="LID4096"/>
          </a:p>
        </p:txBody>
      </p:sp>
      <p:sp>
        <p:nvSpPr>
          <p:cNvPr id="40964" name="AutoShape 4">
            <a:extLst>
              <a:ext uri="{FF2B5EF4-FFF2-40B4-BE49-F238E27FC236}">
                <a16:creationId xmlns:a16="http://schemas.microsoft.com/office/drawing/2014/main" id="{17BC8B51-1CEF-A07E-4727-DD63DC62F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14478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0965" name="AutoShape 5">
            <a:extLst>
              <a:ext uri="{FF2B5EF4-FFF2-40B4-BE49-F238E27FC236}">
                <a16:creationId xmlns:a16="http://schemas.microsoft.com/office/drawing/2014/main" id="{4CC7B327-15C4-F45B-84E4-8E74AA1B8F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4478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0966" name="AutoShape 6">
            <a:extLst>
              <a:ext uri="{FF2B5EF4-FFF2-40B4-BE49-F238E27FC236}">
                <a16:creationId xmlns:a16="http://schemas.microsoft.com/office/drawing/2014/main" id="{2BC77461-8A96-F5A0-23BB-35409E180C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39624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0967" name="Text Box 7">
            <a:extLst>
              <a:ext uri="{FF2B5EF4-FFF2-40B4-BE49-F238E27FC236}">
                <a16:creationId xmlns:a16="http://schemas.microsoft.com/office/drawing/2014/main" id="{1057B711-9882-7125-AC16-250D7AB307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352800"/>
            <a:ext cx="266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 sz="2000"/>
              <a:t>always-on / public</a:t>
            </a:r>
          </a:p>
        </p:txBody>
      </p:sp>
      <p:sp>
        <p:nvSpPr>
          <p:cNvPr id="40968" name="Text Box 8">
            <a:extLst>
              <a:ext uri="{FF2B5EF4-FFF2-40B4-BE49-F238E27FC236}">
                <a16:creationId xmlns:a16="http://schemas.microsoft.com/office/drawing/2014/main" id="{19E77EE0-48E6-6B75-8B04-82D5E6F5FE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3352800"/>
            <a:ext cx="2895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 sz="2000"/>
              <a:t>simple interaction</a:t>
            </a:r>
          </a:p>
        </p:txBody>
      </p:sp>
      <p:sp>
        <p:nvSpPr>
          <p:cNvPr id="40969" name="Text Box 9">
            <a:extLst>
              <a:ext uri="{FF2B5EF4-FFF2-40B4-BE49-F238E27FC236}">
                <a16:creationId xmlns:a16="http://schemas.microsoft.com/office/drawing/2014/main" id="{F1866557-1D7B-B687-A823-FF0F209AD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5867400"/>
            <a:ext cx="2667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/>
              <a:t>at-a-glance awareness</a:t>
            </a:r>
          </a:p>
        </p:txBody>
      </p:sp>
      <p:sp>
        <p:nvSpPr>
          <p:cNvPr id="40970" name="Text Box 10">
            <a:extLst>
              <a:ext uri="{FF2B5EF4-FFF2-40B4-BE49-F238E27FC236}">
                <a16:creationId xmlns:a16="http://schemas.microsoft.com/office/drawing/2014/main" id="{0D3D98BE-A5CC-F6ED-D3A1-AB545B643E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5867400"/>
            <a:ext cx="266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 sz="2000"/>
              <a:t>ubiquitous access</a:t>
            </a:r>
          </a:p>
        </p:txBody>
      </p:sp>
      <p:pic>
        <p:nvPicPr>
          <p:cNvPr id="40971" name="Picture 11">
            <a:extLst>
              <a:ext uri="{FF2B5EF4-FFF2-40B4-BE49-F238E27FC236}">
                <a16:creationId xmlns:a16="http://schemas.microsoft.com/office/drawing/2014/main" id="{7FE0E870-5515-5106-A1DF-8336B4FE0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0"/>
          <a:stretch>
            <a:fillRect/>
          </a:stretch>
        </p:blipFill>
        <p:spPr bwMode="auto">
          <a:xfrm>
            <a:off x="4826000" y="4122738"/>
            <a:ext cx="22860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72" name="Picture 12">
            <a:extLst>
              <a:ext uri="{FF2B5EF4-FFF2-40B4-BE49-F238E27FC236}">
                <a16:creationId xmlns:a16="http://schemas.microsoft.com/office/drawing/2014/main" id="{1E46B88D-CE29-ACFA-1927-D14EF40DCB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83" t="28464" r="5173"/>
          <a:stretch>
            <a:fillRect/>
          </a:stretch>
        </p:blipFill>
        <p:spPr bwMode="auto">
          <a:xfrm>
            <a:off x="1981200" y="1600200"/>
            <a:ext cx="22860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3" name="Picture 13">
            <a:extLst>
              <a:ext uri="{FF2B5EF4-FFF2-40B4-BE49-F238E27FC236}">
                <a16:creationId xmlns:a16="http://schemas.microsoft.com/office/drawing/2014/main" id="{1D952EE1-E18E-6A0C-F09A-B056DC568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84" t="52252" r="42822" b="22403"/>
          <a:stretch>
            <a:fillRect/>
          </a:stretch>
        </p:blipFill>
        <p:spPr bwMode="auto">
          <a:xfrm>
            <a:off x="2057400" y="4114800"/>
            <a:ext cx="22098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4" name="Picture 14">
            <a:extLst>
              <a:ext uri="{FF2B5EF4-FFF2-40B4-BE49-F238E27FC236}">
                <a16:creationId xmlns:a16="http://schemas.microsoft.com/office/drawing/2014/main" id="{A98FA3C7-63CA-9E1A-01AB-99DF8A7BB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60" r="76637" b="35599"/>
          <a:stretch>
            <a:fillRect/>
          </a:stretch>
        </p:blipFill>
        <p:spPr bwMode="auto">
          <a:xfrm>
            <a:off x="4800600" y="1600200"/>
            <a:ext cx="2362200" cy="173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75" name="AutoShape 15">
            <a:extLst>
              <a:ext uri="{FF2B5EF4-FFF2-40B4-BE49-F238E27FC236}">
                <a16:creationId xmlns:a16="http://schemas.microsoft.com/office/drawing/2014/main" id="{D7844FDE-2C6D-C546-81F1-D85772579A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4478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24486C">
              <a:alpha val="89999"/>
            </a:srgb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0976" name="AutoShape 16">
            <a:extLst>
              <a:ext uri="{FF2B5EF4-FFF2-40B4-BE49-F238E27FC236}">
                <a16:creationId xmlns:a16="http://schemas.microsoft.com/office/drawing/2014/main" id="{87FF9C53-F45E-7279-619A-C34B31E898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14478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24486C">
              <a:alpha val="89999"/>
            </a:srgb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0977" name="AutoShape 17">
            <a:extLst>
              <a:ext uri="{FF2B5EF4-FFF2-40B4-BE49-F238E27FC236}">
                <a16:creationId xmlns:a16="http://schemas.microsoft.com/office/drawing/2014/main" id="{F1D86D43-264E-584C-718B-B8F004825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9624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24486C">
              <a:alpha val="89999"/>
            </a:srgb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0B9BCF19-D81A-ABFA-7697-105AFA3EF8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BB1C1C33-0B03-806F-4ED4-C55714A90A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LID4096" altLang="LID4096"/>
          </a:p>
        </p:txBody>
      </p:sp>
      <p:sp>
        <p:nvSpPr>
          <p:cNvPr id="41988" name="Text Box 4">
            <a:extLst>
              <a:ext uri="{FF2B5EF4-FFF2-40B4-BE49-F238E27FC236}">
                <a16:creationId xmlns:a16="http://schemas.microsoft.com/office/drawing/2014/main" id="{89F6E37A-7029-7F92-770B-1E714C675F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43200"/>
            <a:ext cx="9144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LID4096" sz="4000">
                <a:latin typeface="Tahoma" panose="020B0604030504040204" pitchFamily="34" charset="0"/>
              </a:rPr>
              <a:t>digital calendar evaluation</a:t>
            </a:r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96AD6D1E-712D-F35F-7447-34EDC77B67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field trials of LINC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CC38AEDC-1564-A324-88C8-64C33D36C9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6308725" cy="5257800"/>
          </a:xfrm>
        </p:spPr>
        <p:txBody>
          <a:bodyPr/>
          <a:lstStyle/>
          <a:p>
            <a:endParaRPr lang="en-US" altLang="LID4096"/>
          </a:p>
          <a:p>
            <a:r>
              <a:rPr lang="en-US" altLang="LID4096"/>
              <a:t>4 families for 4 weeks</a:t>
            </a:r>
          </a:p>
          <a:p>
            <a:endParaRPr lang="en-US" altLang="LID4096"/>
          </a:p>
          <a:p>
            <a:r>
              <a:rPr lang="en-US" altLang="LID4096"/>
              <a:t>used LINC as primary calendar</a:t>
            </a:r>
          </a:p>
          <a:p>
            <a:endParaRPr lang="en-US" altLang="LID4096"/>
          </a:p>
          <a:p>
            <a:r>
              <a:rPr lang="en-US" altLang="LID4096"/>
              <a:t>diaries / weekly interviews </a:t>
            </a:r>
          </a:p>
          <a:p>
            <a:endParaRPr lang="en-US" altLang="LID4096"/>
          </a:p>
          <a:p>
            <a:endParaRPr lang="en-US" altLang="LID4096" sz="2800"/>
          </a:p>
        </p:txBody>
      </p:sp>
      <p:pic>
        <p:nvPicPr>
          <p:cNvPr id="44036" name="Picture 4">
            <a:extLst>
              <a:ext uri="{FF2B5EF4-FFF2-40B4-BE49-F238E27FC236}">
                <a16:creationId xmlns:a16="http://schemas.microsoft.com/office/drawing/2014/main" id="{E2240D4C-60F2-E234-747B-BCD439773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533400"/>
            <a:ext cx="3378200" cy="225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>
            <a:extLst>
              <a:ext uri="{FF2B5EF4-FFF2-40B4-BE49-F238E27FC236}">
                <a16:creationId xmlns:a16="http://schemas.microsoft.com/office/drawing/2014/main" id="{D7AB38EB-2C92-7EDC-C6D0-04CA2DC6D0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04"/>
          <a:stretch>
            <a:fillRect/>
          </a:stretch>
        </p:blipFill>
        <p:spPr bwMode="auto">
          <a:xfrm>
            <a:off x="4800600" y="4191000"/>
            <a:ext cx="3352800" cy="2487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3" name="Picture 3">
            <a:extLst>
              <a:ext uri="{FF2B5EF4-FFF2-40B4-BE49-F238E27FC236}">
                <a16:creationId xmlns:a16="http://schemas.microsoft.com/office/drawing/2014/main" id="{D01484A3-C2BB-86A9-385E-D50CEE903D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04"/>
          <a:stretch>
            <a:fillRect/>
          </a:stretch>
        </p:blipFill>
        <p:spPr bwMode="auto">
          <a:xfrm>
            <a:off x="1295400" y="4191000"/>
            <a:ext cx="3352800" cy="2487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4" name="Picture 4">
            <a:extLst>
              <a:ext uri="{FF2B5EF4-FFF2-40B4-BE49-F238E27FC236}">
                <a16:creationId xmlns:a16="http://schemas.microsoft.com/office/drawing/2014/main" id="{DF24218A-C1F3-CD3D-0B60-D9B4B7F6D1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600200"/>
            <a:ext cx="3352800" cy="245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5" name="Picture 5">
            <a:extLst>
              <a:ext uri="{FF2B5EF4-FFF2-40B4-BE49-F238E27FC236}">
                <a16:creationId xmlns:a16="http://schemas.microsoft.com/office/drawing/2014/main" id="{F43A72EE-07FB-AA1A-EBB6-B47570F51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8" r="25000"/>
          <a:stretch>
            <a:fillRect/>
          </a:stretch>
        </p:blipFill>
        <p:spPr bwMode="auto">
          <a:xfrm>
            <a:off x="1295400" y="1600200"/>
            <a:ext cx="33528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086" name="Rectangle 6">
            <a:extLst>
              <a:ext uri="{FF2B5EF4-FFF2-40B4-BE49-F238E27FC236}">
                <a16:creationId xmlns:a16="http://schemas.microsoft.com/office/drawing/2014/main" id="{72C7D6D3-6527-D01A-EA0F-75E316125D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study families</a:t>
            </a:r>
          </a:p>
        </p:txBody>
      </p:sp>
      <p:sp>
        <p:nvSpPr>
          <p:cNvPr id="46087" name="Text Box 7">
            <a:extLst>
              <a:ext uri="{FF2B5EF4-FFF2-40B4-BE49-F238E27FC236}">
                <a16:creationId xmlns:a16="http://schemas.microsoft.com/office/drawing/2014/main" id="{D78B6CF1-68A9-E4E1-F27C-F7743BA1E7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549400"/>
            <a:ext cx="15890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2800" b="1"/>
              <a:t>Leonard</a:t>
            </a:r>
          </a:p>
        </p:txBody>
      </p:sp>
      <p:sp>
        <p:nvSpPr>
          <p:cNvPr id="46088" name="Text Box 8">
            <a:extLst>
              <a:ext uri="{FF2B5EF4-FFF2-40B4-BE49-F238E27FC236}">
                <a16:creationId xmlns:a16="http://schemas.microsoft.com/office/drawing/2014/main" id="{5865C2B7-F718-F56A-DD7D-F1EA21503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1549400"/>
            <a:ext cx="12747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2800" b="1"/>
              <a:t>Isaacs</a:t>
            </a:r>
          </a:p>
        </p:txBody>
      </p:sp>
      <p:sp>
        <p:nvSpPr>
          <p:cNvPr id="46089" name="Text Box 9">
            <a:extLst>
              <a:ext uri="{FF2B5EF4-FFF2-40B4-BE49-F238E27FC236}">
                <a16:creationId xmlns:a16="http://schemas.microsoft.com/office/drawing/2014/main" id="{3A2619D3-1EAB-B18E-40BA-8C7F5588DB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191000"/>
            <a:ext cx="1981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LID4096" sz="2800" b="1"/>
              <a:t>Newman</a:t>
            </a:r>
          </a:p>
        </p:txBody>
      </p:sp>
      <p:sp>
        <p:nvSpPr>
          <p:cNvPr id="46090" name="Text Box 10">
            <a:extLst>
              <a:ext uri="{FF2B5EF4-FFF2-40B4-BE49-F238E27FC236}">
                <a16:creationId xmlns:a16="http://schemas.microsoft.com/office/drawing/2014/main" id="{B754B1CA-0E6C-E3D4-93CA-6ED334BF48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4140200"/>
            <a:ext cx="19256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2800" b="1"/>
              <a:t>Chambers</a:t>
            </a:r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02135C40-7F44-09C4-02A8-9F8C69CF88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adoption and use</a:t>
            </a:r>
          </a:p>
        </p:txBody>
      </p:sp>
      <p:pic>
        <p:nvPicPr>
          <p:cNvPr id="48131" name="Picture 3">
            <a:extLst>
              <a:ext uri="{FF2B5EF4-FFF2-40B4-BE49-F238E27FC236}">
                <a16:creationId xmlns:a16="http://schemas.microsoft.com/office/drawing/2014/main" id="{932B9D74-93C1-F104-5A44-30E399457C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191000"/>
            <a:ext cx="33528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2" name="Picture 4">
            <a:extLst>
              <a:ext uri="{FF2B5EF4-FFF2-40B4-BE49-F238E27FC236}">
                <a16:creationId xmlns:a16="http://schemas.microsoft.com/office/drawing/2014/main" id="{21FC0DE7-DCEF-F325-F3DA-F48F5E39F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600200"/>
            <a:ext cx="335280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3" name="Picture 5">
            <a:extLst>
              <a:ext uri="{FF2B5EF4-FFF2-40B4-BE49-F238E27FC236}">
                <a16:creationId xmlns:a16="http://schemas.microsoft.com/office/drawing/2014/main" id="{90655AA3-B65C-6ABD-9596-776B5E20E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00200"/>
            <a:ext cx="3352800" cy="245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4" name="Picture 6">
            <a:extLst>
              <a:ext uri="{FF2B5EF4-FFF2-40B4-BE49-F238E27FC236}">
                <a16:creationId xmlns:a16="http://schemas.microsoft.com/office/drawing/2014/main" id="{B1A42E66-35F4-87F7-BF04-2520D6200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191000"/>
            <a:ext cx="33528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135" name="Text Box 7">
            <a:extLst>
              <a:ext uri="{FF2B5EF4-FFF2-40B4-BE49-F238E27FC236}">
                <a16:creationId xmlns:a16="http://schemas.microsoft.com/office/drawing/2014/main" id="{A1FEE57A-A963-EF72-9671-C1F6FA9D50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3657600"/>
            <a:ext cx="1385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2400" b="1">
                <a:solidFill>
                  <a:srgbClr val="000000"/>
                </a:solidFill>
              </a:rPr>
              <a:t>Leonard</a:t>
            </a:r>
          </a:p>
        </p:txBody>
      </p:sp>
      <p:sp>
        <p:nvSpPr>
          <p:cNvPr id="48136" name="Text Box 8">
            <a:extLst>
              <a:ext uri="{FF2B5EF4-FFF2-40B4-BE49-F238E27FC236}">
                <a16:creationId xmlns:a16="http://schemas.microsoft.com/office/drawing/2014/main" id="{2A715B01-4507-6947-56F7-70863C72A7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3657600"/>
            <a:ext cx="111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2400" b="1">
                <a:solidFill>
                  <a:srgbClr val="000000"/>
                </a:solidFill>
              </a:rPr>
              <a:t>Isaacs</a:t>
            </a:r>
          </a:p>
        </p:txBody>
      </p:sp>
      <p:sp>
        <p:nvSpPr>
          <p:cNvPr id="48137" name="Text Box 9">
            <a:extLst>
              <a:ext uri="{FF2B5EF4-FFF2-40B4-BE49-F238E27FC236}">
                <a16:creationId xmlns:a16="http://schemas.microsoft.com/office/drawing/2014/main" id="{DF14C2CC-76DA-EB05-2A37-6BA37CB922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6248400"/>
            <a:ext cx="1438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LID4096" sz="2400" b="1">
                <a:solidFill>
                  <a:srgbClr val="000000"/>
                </a:solidFill>
              </a:rPr>
              <a:t>Newman</a:t>
            </a:r>
          </a:p>
        </p:txBody>
      </p:sp>
      <p:sp>
        <p:nvSpPr>
          <p:cNvPr id="48138" name="Text Box 10">
            <a:extLst>
              <a:ext uri="{FF2B5EF4-FFF2-40B4-BE49-F238E27FC236}">
                <a16:creationId xmlns:a16="http://schemas.microsoft.com/office/drawing/2014/main" id="{BFEFD713-CA3E-E76F-B926-D6FE021F04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6248400"/>
            <a:ext cx="167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2400" b="1">
                <a:solidFill>
                  <a:srgbClr val="000000"/>
                </a:solidFill>
              </a:rPr>
              <a:t>Chambers</a:t>
            </a:r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9B065DB1-9EBC-4B80-E424-6FC9E11C1F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public location: leonards</a:t>
            </a:r>
          </a:p>
        </p:txBody>
      </p:sp>
      <p:pic>
        <p:nvPicPr>
          <p:cNvPr id="50179" name="Picture 3">
            <a:extLst>
              <a:ext uri="{FF2B5EF4-FFF2-40B4-BE49-F238E27FC236}">
                <a16:creationId xmlns:a16="http://schemas.microsoft.com/office/drawing/2014/main" id="{A8477871-6D21-C244-0059-5ADC9D378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42672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180" name="Text Box 4">
            <a:extLst>
              <a:ext uri="{FF2B5EF4-FFF2-40B4-BE49-F238E27FC236}">
                <a16:creationId xmlns:a16="http://schemas.microsoft.com/office/drawing/2014/main" id="{4AB45B20-2DAE-314A-DCF2-FB5B61EFAD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1524000"/>
            <a:ext cx="4114800" cy="420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LID4096" sz="2400" i="1"/>
              <a:t>“It makes me more interested in paying attention to the home calendar…I never really accessed the AOL calendar much. [LINC] was something I could access easily without spending a whole bunch of time looking for it…it was very much more visible…”</a:t>
            </a:r>
          </a:p>
          <a:p>
            <a:pPr algn="just"/>
            <a:endParaRPr lang="en-US" altLang="LID4096" sz="1000" i="1"/>
          </a:p>
          <a:p>
            <a:r>
              <a:rPr lang="en-US" altLang="LID4096" sz="2000"/>
              <a:t>	– Leonard Dad</a:t>
            </a:r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80403697-7965-F960-A3CD-1107E84F9A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public location: leonards</a:t>
            </a:r>
          </a:p>
        </p:txBody>
      </p:sp>
      <p:pic>
        <p:nvPicPr>
          <p:cNvPr id="52227" name="Picture 3">
            <a:extLst>
              <a:ext uri="{FF2B5EF4-FFF2-40B4-BE49-F238E27FC236}">
                <a16:creationId xmlns:a16="http://schemas.microsoft.com/office/drawing/2014/main" id="{9DF0AFF7-2FA7-81E9-A97D-F6B33A8A70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42672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28" name="Text Box 4">
            <a:extLst>
              <a:ext uri="{FF2B5EF4-FFF2-40B4-BE49-F238E27FC236}">
                <a16:creationId xmlns:a16="http://schemas.microsoft.com/office/drawing/2014/main" id="{CD096D86-866C-E578-FE7D-E5F2B9650A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1524000"/>
            <a:ext cx="4114800" cy="420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LID4096" sz="2400" i="1"/>
              <a:t>“It makes me more interested in paying attention to the home calendar…I never really accessed the AOL calendar much. [LINC] was something I could access easily without spending a whole bunch of time looking for it…it was very much more visible…”</a:t>
            </a:r>
          </a:p>
          <a:p>
            <a:pPr algn="just"/>
            <a:endParaRPr lang="en-US" altLang="LID4096" sz="1000" i="1"/>
          </a:p>
          <a:p>
            <a:r>
              <a:rPr lang="en-US" altLang="LID4096" sz="2000"/>
              <a:t>	– Leonard Dad</a:t>
            </a:r>
          </a:p>
        </p:txBody>
      </p:sp>
      <p:sp>
        <p:nvSpPr>
          <p:cNvPr id="52229" name="AutoShape 5">
            <a:extLst>
              <a:ext uri="{FF2B5EF4-FFF2-40B4-BE49-F238E27FC236}">
                <a16:creationId xmlns:a16="http://schemas.microsoft.com/office/drawing/2014/main" id="{BC664DC8-6E6A-2B6C-A6E6-83633070BD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667000"/>
            <a:ext cx="8863013" cy="1905000"/>
          </a:xfrm>
          <a:prstGeom prst="roundRect">
            <a:avLst>
              <a:gd name="adj" fmla="val 16667"/>
            </a:avLst>
          </a:prstGeom>
          <a:solidFill>
            <a:srgbClr val="24486C">
              <a:alpha val="86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52230" name="Text Box 6">
            <a:extLst>
              <a:ext uri="{FF2B5EF4-FFF2-40B4-BE49-F238E27FC236}">
                <a16:creationId xmlns:a16="http://schemas.microsoft.com/office/drawing/2014/main" id="{78740888-06AE-7673-60F6-C28C1386FA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971800"/>
            <a:ext cx="8458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3200">
                <a:solidFill>
                  <a:schemeClr val="hlink"/>
                </a:solidFill>
                <a:latin typeface="Tahoma" panose="020B0604030504040204" pitchFamily="34" charset="0"/>
              </a:rPr>
              <a:t>lesson: public availability can increase family involvement</a:t>
            </a:r>
          </a:p>
        </p:txBody>
      </p: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5BE11666-3896-228C-8AC8-2D4F4D34BD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LID4096" altLang="LID4096"/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35C91144-578F-7394-59BA-75CA663DFD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  <p:pic>
        <p:nvPicPr>
          <p:cNvPr id="54276" name="Picture 4">
            <a:extLst>
              <a:ext uri="{FF2B5EF4-FFF2-40B4-BE49-F238E27FC236}">
                <a16:creationId xmlns:a16="http://schemas.microsoft.com/office/drawing/2014/main" id="{3A871856-08AD-BE1E-C00B-529FDD3F2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72600" cy="702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70C89A6B-D056-F795-BB67-3EB67C12A0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mobile location: chambers</a:t>
            </a:r>
          </a:p>
        </p:txBody>
      </p:sp>
      <p:pic>
        <p:nvPicPr>
          <p:cNvPr id="56323" name="Picture 3">
            <a:extLst>
              <a:ext uri="{FF2B5EF4-FFF2-40B4-BE49-F238E27FC236}">
                <a16:creationId xmlns:a16="http://schemas.microsoft.com/office/drawing/2014/main" id="{FFFC7BE4-35AC-14BD-B470-6658F626B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828800"/>
            <a:ext cx="2217738" cy="1970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324" name="Text Box 4">
            <a:extLst>
              <a:ext uri="{FF2B5EF4-FFF2-40B4-BE49-F238E27FC236}">
                <a16:creationId xmlns:a16="http://schemas.microsoft.com/office/drawing/2014/main" id="{24379D2B-9E3E-7DF6-0488-8072EA0A76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1905000"/>
            <a:ext cx="5715000" cy="362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2400" i="1"/>
              <a:t>“Honestly if I didn’t have the tablet I know I wouldn’t use it because it’d be on my computer in the other room and why would I go in there…I’m not going to go in [to the other room] to check it because I have kids in here... Mobility is very important, that’s why I like the wireless and the tablet…</a:t>
            </a:r>
            <a:r>
              <a:rPr lang="en-US" altLang="LID4096" sz="2400"/>
              <a:t>”</a:t>
            </a:r>
          </a:p>
          <a:p>
            <a:endParaRPr lang="en-US" altLang="LID4096" sz="2000" i="1"/>
          </a:p>
          <a:p>
            <a:r>
              <a:rPr lang="en-US" altLang="LID4096" sz="2000"/>
              <a:t>	– Chambers Mom</a:t>
            </a:r>
          </a:p>
        </p:txBody>
      </p:sp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22BF7678-668E-529A-E943-616FB82948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mobile location: chambers</a:t>
            </a:r>
          </a:p>
        </p:txBody>
      </p:sp>
      <p:pic>
        <p:nvPicPr>
          <p:cNvPr id="58371" name="Picture 3">
            <a:extLst>
              <a:ext uri="{FF2B5EF4-FFF2-40B4-BE49-F238E27FC236}">
                <a16:creationId xmlns:a16="http://schemas.microsoft.com/office/drawing/2014/main" id="{D26B0ADB-994A-DD68-CA30-B906281119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828800"/>
            <a:ext cx="2217738" cy="1970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372" name="Text Box 4">
            <a:extLst>
              <a:ext uri="{FF2B5EF4-FFF2-40B4-BE49-F238E27FC236}">
                <a16:creationId xmlns:a16="http://schemas.microsoft.com/office/drawing/2014/main" id="{EE3DE768-B4BE-28F1-BBF1-A9BD0E707C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1905000"/>
            <a:ext cx="5715000" cy="362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2400" i="1"/>
              <a:t>“Honestly if I didn’t have the tablet I know I wouldn’t use it because it’d be on my computer in the other room and why would I go in there…I’m not going to go in [to the other room] to check it because I have kids in here... Mobility is very important, that’s why I like the wireless and the tablet…</a:t>
            </a:r>
            <a:r>
              <a:rPr lang="en-US" altLang="LID4096" sz="2400"/>
              <a:t>”</a:t>
            </a:r>
          </a:p>
          <a:p>
            <a:endParaRPr lang="en-US" altLang="LID4096" sz="2000" i="1"/>
          </a:p>
          <a:p>
            <a:r>
              <a:rPr lang="en-US" altLang="LID4096" sz="2000"/>
              <a:t>	– Chambers Mom</a:t>
            </a:r>
          </a:p>
        </p:txBody>
      </p:sp>
      <p:sp>
        <p:nvSpPr>
          <p:cNvPr id="58373" name="Text Box 5">
            <a:extLst>
              <a:ext uri="{FF2B5EF4-FFF2-40B4-BE49-F238E27FC236}">
                <a16:creationId xmlns:a16="http://schemas.microsoft.com/office/drawing/2014/main" id="{04FAC5E0-D8CD-7F7E-4518-3864DB2013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971800"/>
            <a:ext cx="8458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3200">
                <a:solidFill>
                  <a:schemeClr val="hlink"/>
                </a:solidFill>
                <a:latin typeface="Tahoma" panose="020B0604030504040204" pitchFamily="34" charset="0"/>
              </a:rPr>
              <a:t>lesson: designs should support mobility within the home</a:t>
            </a:r>
          </a:p>
        </p:txBody>
      </p:sp>
      <p:sp>
        <p:nvSpPr>
          <p:cNvPr id="58374" name="AutoShape 6">
            <a:extLst>
              <a:ext uri="{FF2B5EF4-FFF2-40B4-BE49-F238E27FC236}">
                <a16:creationId xmlns:a16="http://schemas.microsoft.com/office/drawing/2014/main" id="{35A3A7CC-B4F3-F15C-CDCF-5717195B40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325" y="2667000"/>
            <a:ext cx="8863013" cy="1905000"/>
          </a:xfrm>
          <a:prstGeom prst="roundRect">
            <a:avLst>
              <a:gd name="adj" fmla="val 16667"/>
            </a:avLst>
          </a:prstGeom>
          <a:solidFill>
            <a:srgbClr val="24486C">
              <a:alpha val="91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58375" name="Text Box 7">
            <a:extLst>
              <a:ext uri="{FF2B5EF4-FFF2-40B4-BE49-F238E27FC236}">
                <a16:creationId xmlns:a16="http://schemas.microsoft.com/office/drawing/2014/main" id="{2C7FD3EE-CB5D-C482-9101-5AA47E4665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971800"/>
            <a:ext cx="8458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3200">
                <a:solidFill>
                  <a:schemeClr val="hlink"/>
                </a:solidFill>
                <a:latin typeface="Tahoma" panose="020B0604030504040204" pitchFamily="34" charset="0"/>
              </a:rPr>
              <a:t>lesson: designs should support mobility within the home</a:t>
            </a:r>
          </a:p>
        </p:txBody>
      </p:sp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3D48813B-5152-D917-883E-497A134A5A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always-on calendar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DCEE0C35-0DD2-9036-2AB2-505D507267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4603750" cy="5257800"/>
          </a:xfrm>
          <a:noFill/>
          <a:ln/>
        </p:spPr>
        <p:txBody>
          <a:bodyPr/>
          <a:lstStyle/>
          <a:p>
            <a:r>
              <a:rPr lang="en-US" altLang="LID4096"/>
              <a:t>mixed reviews</a:t>
            </a:r>
          </a:p>
          <a:p>
            <a:endParaRPr lang="en-US" altLang="LID4096"/>
          </a:p>
          <a:p>
            <a:r>
              <a:rPr lang="en-US" altLang="LID4096"/>
              <a:t>walk-up and use</a:t>
            </a:r>
          </a:p>
          <a:p>
            <a:endParaRPr lang="en-US" altLang="LID4096"/>
          </a:p>
          <a:p>
            <a:endParaRPr lang="en-US" altLang="LID4096"/>
          </a:p>
          <a:p>
            <a:endParaRPr lang="en-US" altLang="LID4096"/>
          </a:p>
          <a:p>
            <a:endParaRPr lang="en-US" altLang="LID4096"/>
          </a:p>
        </p:txBody>
      </p:sp>
      <p:pic>
        <p:nvPicPr>
          <p:cNvPr id="60420" name="Picture 4">
            <a:extLst>
              <a:ext uri="{FF2B5EF4-FFF2-40B4-BE49-F238E27FC236}">
                <a16:creationId xmlns:a16="http://schemas.microsoft.com/office/drawing/2014/main" id="{4D806883-894C-340D-EE15-9E5A5E051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03" t="13438"/>
          <a:stretch>
            <a:fillRect/>
          </a:stretch>
        </p:blipFill>
        <p:spPr bwMode="auto">
          <a:xfrm>
            <a:off x="4800600" y="2743200"/>
            <a:ext cx="3810000" cy="272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421" name="Rectangle 5">
            <a:extLst>
              <a:ext uri="{FF2B5EF4-FFF2-40B4-BE49-F238E27FC236}">
                <a16:creationId xmlns:a16="http://schemas.microsoft.com/office/drawing/2014/main" id="{F0BD4151-7368-72B7-76B1-2E037AEB62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2743200"/>
            <a:ext cx="3810000" cy="2743200"/>
          </a:xfrm>
          <a:prstGeom prst="rect">
            <a:avLst/>
          </a:prstGeom>
          <a:solidFill>
            <a:srgbClr val="0000FF">
              <a:alpha val="41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60422" name="Text Box 6">
            <a:extLst>
              <a:ext uri="{FF2B5EF4-FFF2-40B4-BE49-F238E27FC236}">
                <a16:creationId xmlns:a16="http://schemas.microsoft.com/office/drawing/2014/main" id="{D647BBDC-65F5-92DB-37EF-6A1A25134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5562600"/>
            <a:ext cx="2219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2400"/>
              <a:t>newman family</a:t>
            </a:r>
          </a:p>
        </p:txBody>
      </p: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59FDEF6B-C472-BBBD-E64B-8F59799927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always-on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C56CD915-98B1-E0EC-434F-AB8E8816DC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7502525" cy="5257800"/>
          </a:xfrm>
          <a:noFill/>
          <a:ln/>
        </p:spPr>
        <p:txBody>
          <a:bodyPr/>
          <a:lstStyle/>
          <a:p>
            <a:r>
              <a:rPr lang="en-US" altLang="LID4096"/>
              <a:t>multi-purpose device is beneficial</a:t>
            </a:r>
          </a:p>
          <a:p>
            <a:endParaRPr lang="en-US" altLang="LID4096"/>
          </a:p>
          <a:p>
            <a:endParaRPr lang="en-US" altLang="LID4096"/>
          </a:p>
          <a:p>
            <a:endParaRPr lang="en-US" altLang="LID4096"/>
          </a:p>
          <a:p>
            <a:endParaRPr lang="en-US" altLang="LID4096"/>
          </a:p>
        </p:txBody>
      </p:sp>
      <p:pic>
        <p:nvPicPr>
          <p:cNvPr id="62468" name="Picture 4">
            <a:extLst>
              <a:ext uri="{FF2B5EF4-FFF2-40B4-BE49-F238E27FC236}">
                <a16:creationId xmlns:a16="http://schemas.microsoft.com/office/drawing/2014/main" id="{08363FFB-42BB-4397-D388-7C268BAFBC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67000"/>
            <a:ext cx="2217738" cy="1970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469" name="Picture 5">
            <a:extLst>
              <a:ext uri="{FF2B5EF4-FFF2-40B4-BE49-F238E27FC236}">
                <a16:creationId xmlns:a16="http://schemas.microsoft.com/office/drawing/2014/main" id="{8867C22D-84E0-D3C8-2338-505CB450B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667000"/>
            <a:ext cx="26162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2470" name="AutoShape 6">
            <a:extLst>
              <a:ext uri="{FF2B5EF4-FFF2-40B4-BE49-F238E27FC236}">
                <a16:creationId xmlns:a16="http://schemas.microsoft.com/office/drawing/2014/main" id="{AA46B743-39ED-7DD0-7BD2-B2B7DD3491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429000"/>
            <a:ext cx="1219200" cy="457200"/>
          </a:xfrm>
          <a:prstGeom prst="leftRightArrow">
            <a:avLst>
              <a:gd name="adj1" fmla="val 50000"/>
              <a:gd name="adj2" fmla="val 5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pic>
        <p:nvPicPr>
          <p:cNvPr id="62471" name="Picture 7">
            <a:extLst>
              <a:ext uri="{FF2B5EF4-FFF2-40B4-BE49-F238E27FC236}">
                <a16:creationId xmlns:a16="http://schemas.microsoft.com/office/drawing/2014/main" id="{EAD15747-81C0-A436-DE26-0B774CD770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667000"/>
            <a:ext cx="2628900" cy="2005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2472" name="AutoShape 8">
            <a:extLst>
              <a:ext uri="{FF2B5EF4-FFF2-40B4-BE49-F238E27FC236}">
                <a16:creationId xmlns:a16="http://schemas.microsoft.com/office/drawing/2014/main" id="{5001A998-BE0F-401D-9964-9962E8D506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3429000"/>
            <a:ext cx="1219200" cy="457200"/>
          </a:xfrm>
          <a:prstGeom prst="leftRightArrow">
            <a:avLst>
              <a:gd name="adj1" fmla="val 50000"/>
              <a:gd name="adj2" fmla="val 5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D17C48C2-A4CE-4699-66C8-E4086B5AC0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always-on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7505CE54-0992-E3FA-D897-E3FCFDB2AB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7502525" cy="5257800"/>
          </a:xfrm>
          <a:noFill/>
          <a:ln/>
        </p:spPr>
        <p:txBody>
          <a:bodyPr/>
          <a:lstStyle/>
          <a:p>
            <a:r>
              <a:rPr lang="en-US" altLang="LID4096"/>
              <a:t>multi-purpose device is beneficial</a:t>
            </a:r>
          </a:p>
          <a:p>
            <a:endParaRPr lang="en-US" altLang="LID4096"/>
          </a:p>
          <a:p>
            <a:endParaRPr lang="en-US" altLang="LID4096"/>
          </a:p>
          <a:p>
            <a:endParaRPr lang="en-US" altLang="LID4096"/>
          </a:p>
          <a:p>
            <a:endParaRPr lang="en-US" altLang="LID4096"/>
          </a:p>
        </p:txBody>
      </p:sp>
      <p:pic>
        <p:nvPicPr>
          <p:cNvPr id="64516" name="Picture 4">
            <a:extLst>
              <a:ext uri="{FF2B5EF4-FFF2-40B4-BE49-F238E27FC236}">
                <a16:creationId xmlns:a16="http://schemas.microsoft.com/office/drawing/2014/main" id="{7A4ED9DB-48EA-89D9-CD1A-D9DD0EE6E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67000"/>
            <a:ext cx="2217738" cy="1970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17" name="Picture 5">
            <a:extLst>
              <a:ext uri="{FF2B5EF4-FFF2-40B4-BE49-F238E27FC236}">
                <a16:creationId xmlns:a16="http://schemas.microsoft.com/office/drawing/2014/main" id="{CC0A1E6A-3367-796F-0E13-5057E67DF1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667000"/>
            <a:ext cx="26162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518" name="AutoShape 6">
            <a:extLst>
              <a:ext uri="{FF2B5EF4-FFF2-40B4-BE49-F238E27FC236}">
                <a16:creationId xmlns:a16="http://schemas.microsoft.com/office/drawing/2014/main" id="{9C5A3F53-DA7B-1F55-248F-69B493CE06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429000"/>
            <a:ext cx="1219200" cy="457200"/>
          </a:xfrm>
          <a:prstGeom prst="leftRightArrow">
            <a:avLst>
              <a:gd name="adj1" fmla="val 50000"/>
              <a:gd name="adj2" fmla="val 5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pic>
        <p:nvPicPr>
          <p:cNvPr id="64519" name="Picture 7">
            <a:extLst>
              <a:ext uri="{FF2B5EF4-FFF2-40B4-BE49-F238E27FC236}">
                <a16:creationId xmlns:a16="http://schemas.microsoft.com/office/drawing/2014/main" id="{A3791EF5-AA7E-FBAD-ACBD-E5A62D877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667000"/>
            <a:ext cx="2628900" cy="2005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520" name="AutoShape 8">
            <a:extLst>
              <a:ext uri="{FF2B5EF4-FFF2-40B4-BE49-F238E27FC236}">
                <a16:creationId xmlns:a16="http://schemas.microsoft.com/office/drawing/2014/main" id="{CEA69A1A-E6E6-A4D1-98E0-AF0E519E87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3429000"/>
            <a:ext cx="1219200" cy="457200"/>
          </a:xfrm>
          <a:prstGeom prst="leftRightArrow">
            <a:avLst>
              <a:gd name="adj1" fmla="val 50000"/>
              <a:gd name="adj2" fmla="val 5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64521" name="AutoShape 9">
            <a:extLst>
              <a:ext uri="{FF2B5EF4-FFF2-40B4-BE49-F238E27FC236}">
                <a16:creationId xmlns:a16="http://schemas.microsoft.com/office/drawing/2014/main" id="{655C4734-9204-6B78-02A3-CFEB55440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575" y="2667000"/>
            <a:ext cx="8863013" cy="2057400"/>
          </a:xfrm>
          <a:prstGeom prst="roundRect">
            <a:avLst>
              <a:gd name="adj" fmla="val 16667"/>
            </a:avLst>
          </a:prstGeom>
          <a:solidFill>
            <a:srgbClr val="24486C">
              <a:alpha val="86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64522" name="Text Box 10">
            <a:extLst>
              <a:ext uri="{FF2B5EF4-FFF2-40B4-BE49-F238E27FC236}">
                <a16:creationId xmlns:a16="http://schemas.microsoft.com/office/drawing/2014/main" id="{67476D44-058F-C032-4E6C-B914F6CF33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971800"/>
            <a:ext cx="8458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3200">
                <a:solidFill>
                  <a:schemeClr val="hlink"/>
                </a:solidFill>
                <a:latin typeface="Tahoma" panose="020B0604030504040204" pitchFamily="34" charset="0"/>
              </a:rPr>
              <a:t>lesson: designs should balance always-on with easily-accessible</a:t>
            </a:r>
          </a:p>
        </p:txBody>
      </p:sp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61F38998-A554-DCF3-F375-D6417F3B6A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LID4096" altLang="LID4096"/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0FE9CE17-29A8-F1F5-1A3E-03CE78BF83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  <p:pic>
        <p:nvPicPr>
          <p:cNvPr id="66564" name="Picture 4">
            <a:extLst>
              <a:ext uri="{FF2B5EF4-FFF2-40B4-BE49-F238E27FC236}">
                <a16:creationId xmlns:a16="http://schemas.microsoft.com/office/drawing/2014/main" id="{EE104F7C-CD27-CE25-1A36-A69542F7C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"/>
            <a:ext cx="9677400" cy="644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E9D86672-DF98-355D-8CA5-28526E5429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interaction / awareness</a:t>
            </a:r>
          </a:p>
        </p:txBody>
      </p:sp>
      <p:pic>
        <p:nvPicPr>
          <p:cNvPr id="68611" name="Picture 3">
            <a:extLst>
              <a:ext uri="{FF2B5EF4-FFF2-40B4-BE49-F238E27FC236}">
                <a16:creationId xmlns:a16="http://schemas.microsoft.com/office/drawing/2014/main" id="{878E5CA6-A3A2-F2C5-3A18-DE19D32201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4000"/>
            <a:ext cx="6858000" cy="5065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612" name="Rectangle 4">
            <a:extLst>
              <a:ext uri="{FF2B5EF4-FFF2-40B4-BE49-F238E27FC236}">
                <a16:creationId xmlns:a16="http://schemas.microsoft.com/office/drawing/2014/main" id="{A5C5648F-FAD1-4C22-7B84-B916B3784B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D6B85DC1-866D-8469-76B3-7F3F282776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at-a-glance awareness</a:t>
            </a:r>
          </a:p>
        </p:txBody>
      </p:sp>
      <p:pic>
        <p:nvPicPr>
          <p:cNvPr id="70659" name="Picture 3">
            <a:extLst>
              <a:ext uri="{FF2B5EF4-FFF2-40B4-BE49-F238E27FC236}">
                <a16:creationId xmlns:a16="http://schemas.microsoft.com/office/drawing/2014/main" id="{63546646-516A-D062-A788-91D9B7BAD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28800"/>
            <a:ext cx="46482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660" name="Text Box 4">
            <a:extLst>
              <a:ext uri="{FF2B5EF4-FFF2-40B4-BE49-F238E27FC236}">
                <a16:creationId xmlns:a16="http://schemas.microsoft.com/office/drawing/2014/main" id="{0ABED299-4A04-B9BF-4872-53D73B3FF4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2209800"/>
            <a:ext cx="3581400" cy="295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2400" i="1"/>
              <a:t>“I just come down in the morning, I look, if there’s no colors on there I don’t worry about the day.  If there’s a color on there I know.”</a:t>
            </a:r>
            <a:r>
              <a:rPr lang="en-US" altLang="LID4096" sz="2400"/>
              <a:t> </a:t>
            </a:r>
          </a:p>
          <a:p>
            <a:endParaRPr lang="en-US" altLang="LID4096" sz="2400" i="1"/>
          </a:p>
          <a:p>
            <a:r>
              <a:rPr lang="en-US" altLang="LID4096" sz="2000"/>
              <a:t>	– Chambers Dad</a:t>
            </a:r>
          </a:p>
        </p:txBody>
      </p:sp>
    </p:spTree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2E7D0E17-676A-E612-6F20-EBFAA06CEE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interaction</a:t>
            </a:r>
          </a:p>
        </p:txBody>
      </p:sp>
      <p:sp>
        <p:nvSpPr>
          <p:cNvPr id="72707" name="Text Box 3">
            <a:extLst>
              <a:ext uri="{FF2B5EF4-FFF2-40B4-BE49-F238E27FC236}">
                <a16:creationId xmlns:a16="http://schemas.microsoft.com/office/drawing/2014/main" id="{F364AD91-4685-9F49-57D9-0721856A58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905000"/>
            <a:ext cx="3124200" cy="222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2400"/>
              <a:t>“</a:t>
            </a:r>
            <a:r>
              <a:rPr lang="en-CA" altLang="LID4096" sz="2400" i="1"/>
              <a:t>I liked the colors…</a:t>
            </a:r>
            <a:br>
              <a:rPr lang="en-CA" altLang="LID4096" sz="2400" i="1"/>
            </a:br>
            <a:r>
              <a:rPr lang="en-CA" altLang="LID4096" sz="2400" i="1"/>
              <a:t>I liked how you could draw…it really does look a lot more fun.”</a:t>
            </a:r>
            <a:r>
              <a:rPr lang="en-CA" altLang="LID4096"/>
              <a:t> </a:t>
            </a:r>
          </a:p>
          <a:p>
            <a:endParaRPr lang="en-US" altLang="LID4096" sz="2400" i="1"/>
          </a:p>
          <a:p>
            <a:r>
              <a:rPr lang="en-US" altLang="LID4096" sz="2000"/>
              <a:t>	– Leonard Mom</a:t>
            </a:r>
          </a:p>
        </p:txBody>
      </p:sp>
      <p:pic>
        <p:nvPicPr>
          <p:cNvPr id="72708" name="Picture 4">
            <a:extLst>
              <a:ext uri="{FF2B5EF4-FFF2-40B4-BE49-F238E27FC236}">
                <a16:creationId xmlns:a16="http://schemas.microsoft.com/office/drawing/2014/main" id="{CFEB23FF-DCD4-070C-408D-5D64FEA80C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371600"/>
            <a:ext cx="4953000" cy="3630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0DDD54EF-47A4-00C6-BA5C-E643BE02AA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interaction</a:t>
            </a:r>
          </a:p>
        </p:txBody>
      </p:sp>
      <p:sp>
        <p:nvSpPr>
          <p:cNvPr id="74755" name="Text Box 3">
            <a:extLst>
              <a:ext uri="{FF2B5EF4-FFF2-40B4-BE49-F238E27FC236}">
                <a16:creationId xmlns:a16="http://schemas.microsoft.com/office/drawing/2014/main" id="{2EF728A5-295D-914F-1D66-1A6809CF4E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905000"/>
            <a:ext cx="3124200" cy="222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2400"/>
              <a:t>“</a:t>
            </a:r>
            <a:r>
              <a:rPr lang="en-CA" altLang="LID4096" sz="2400" i="1"/>
              <a:t>I liked the colors…</a:t>
            </a:r>
            <a:br>
              <a:rPr lang="en-CA" altLang="LID4096" sz="2400" i="1"/>
            </a:br>
            <a:r>
              <a:rPr lang="en-CA" altLang="LID4096" sz="2400" i="1"/>
              <a:t>I liked how you could draw…it really does look a lot more fun.”</a:t>
            </a:r>
            <a:r>
              <a:rPr lang="en-CA" altLang="LID4096"/>
              <a:t> </a:t>
            </a:r>
          </a:p>
          <a:p>
            <a:endParaRPr lang="en-US" altLang="LID4096" sz="2400" i="1"/>
          </a:p>
          <a:p>
            <a:r>
              <a:rPr lang="en-US" altLang="LID4096" sz="2000"/>
              <a:t>	– Leonard Mom</a:t>
            </a:r>
          </a:p>
        </p:txBody>
      </p:sp>
      <p:pic>
        <p:nvPicPr>
          <p:cNvPr id="74756" name="Picture 4">
            <a:extLst>
              <a:ext uri="{FF2B5EF4-FFF2-40B4-BE49-F238E27FC236}">
                <a16:creationId xmlns:a16="http://schemas.microsoft.com/office/drawing/2014/main" id="{D1FF9564-53D7-5A6F-0043-EEE8D14F6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371600"/>
            <a:ext cx="4953000" cy="3630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757" name="Text Box 5">
            <a:extLst>
              <a:ext uri="{FF2B5EF4-FFF2-40B4-BE49-F238E27FC236}">
                <a16:creationId xmlns:a16="http://schemas.microsoft.com/office/drawing/2014/main" id="{B6A351B8-A21A-4C0E-C879-9D0C23D503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971800"/>
            <a:ext cx="8458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3200">
                <a:solidFill>
                  <a:schemeClr val="hlink"/>
                </a:solidFill>
                <a:latin typeface="Tahoma" panose="020B0604030504040204" pitchFamily="34" charset="0"/>
              </a:rPr>
              <a:t>lesson: flexible interaction to aid at-a-glance awareness is very important</a:t>
            </a:r>
          </a:p>
        </p:txBody>
      </p:sp>
      <p:sp>
        <p:nvSpPr>
          <p:cNvPr id="74758" name="AutoShape 6">
            <a:extLst>
              <a:ext uri="{FF2B5EF4-FFF2-40B4-BE49-F238E27FC236}">
                <a16:creationId xmlns:a16="http://schemas.microsoft.com/office/drawing/2014/main" id="{0F6F765B-4908-03FD-66BA-6606A44F58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113" y="2667000"/>
            <a:ext cx="8863012" cy="1905000"/>
          </a:xfrm>
          <a:prstGeom prst="roundRect">
            <a:avLst>
              <a:gd name="adj" fmla="val 16667"/>
            </a:avLst>
          </a:prstGeom>
          <a:solidFill>
            <a:srgbClr val="24486C">
              <a:alpha val="91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74759" name="Text Box 7">
            <a:extLst>
              <a:ext uri="{FF2B5EF4-FFF2-40B4-BE49-F238E27FC236}">
                <a16:creationId xmlns:a16="http://schemas.microsoft.com/office/drawing/2014/main" id="{2ED9DFD1-842B-8855-FDFE-7B46C75A84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971800"/>
            <a:ext cx="8458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3200">
                <a:solidFill>
                  <a:schemeClr val="hlink"/>
                </a:solidFill>
                <a:latin typeface="Tahoma" panose="020B0604030504040204" pitchFamily="34" charset="0"/>
              </a:rPr>
              <a:t>lesson: flexible interaction to aid at-a-glance awareness is very important</a:t>
            </a:r>
          </a:p>
        </p:txBody>
      </p:sp>
    </p:spTree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>
            <a:extLst>
              <a:ext uri="{FF2B5EF4-FFF2-40B4-BE49-F238E27FC236}">
                <a16:creationId xmlns:a16="http://schemas.microsoft.com/office/drawing/2014/main" id="{AB9C1592-915F-669F-E2B9-47D17210C5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9144000" cy="5630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803" name="Rectangle 3">
            <a:extLst>
              <a:ext uri="{FF2B5EF4-FFF2-40B4-BE49-F238E27FC236}">
                <a16:creationId xmlns:a16="http://schemas.microsoft.com/office/drawing/2014/main" id="{3B1B6492-8C08-8A36-4838-705B437E67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E218BCC4-30FA-21C8-06E4-00E0E7F578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work access beneficial</a:t>
            </a:r>
          </a:p>
        </p:txBody>
      </p:sp>
      <p:sp>
        <p:nvSpPr>
          <p:cNvPr id="78851" name="Text Box 3">
            <a:extLst>
              <a:ext uri="{FF2B5EF4-FFF2-40B4-BE49-F238E27FC236}">
                <a16:creationId xmlns:a16="http://schemas.microsoft.com/office/drawing/2014/main" id="{81739329-4AF6-8631-584D-D099D3E4DE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1752600"/>
            <a:ext cx="3962400" cy="216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2400" i="1"/>
              <a:t>“I think what works well is that I can pull it up on my work computer.  That was definitely a nice thing.”</a:t>
            </a:r>
            <a:r>
              <a:rPr lang="en-CA" altLang="LID4096"/>
              <a:t> </a:t>
            </a:r>
            <a:endParaRPr lang="en-CA" altLang="LID4096" sz="2400" i="1"/>
          </a:p>
          <a:p>
            <a:endParaRPr lang="en-US" altLang="LID4096" sz="2000" i="1"/>
          </a:p>
          <a:p>
            <a:r>
              <a:rPr lang="en-US" altLang="LID4096" sz="2000"/>
              <a:t>   – Isaacs Dad</a:t>
            </a:r>
          </a:p>
        </p:txBody>
      </p:sp>
      <p:sp>
        <p:nvSpPr>
          <p:cNvPr id="78852" name="Text Box 4">
            <a:extLst>
              <a:ext uri="{FF2B5EF4-FFF2-40B4-BE49-F238E27FC236}">
                <a16:creationId xmlns:a16="http://schemas.microsoft.com/office/drawing/2014/main" id="{5B00CFFE-CD3A-6672-E525-CE923EDAD6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4191000"/>
            <a:ext cx="3962400" cy="149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2400" i="1"/>
              <a:t>“It pulled you into being a part of it more.”</a:t>
            </a:r>
            <a:r>
              <a:rPr lang="en-CA" altLang="LID4096" sz="2400"/>
              <a:t> </a:t>
            </a:r>
          </a:p>
          <a:p>
            <a:endParaRPr lang="en-US" altLang="LID4096" sz="2400" i="1"/>
          </a:p>
          <a:p>
            <a:r>
              <a:rPr lang="en-US" altLang="LID4096" sz="2000"/>
              <a:t>   – Isaacs Mom</a:t>
            </a:r>
          </a:p>
        </p:txBody>
      </p:sp>
      <p:pic>
        <p:nvPicPr>
          <p:cNvPr id="78853" name="Picture 5">
            <a:extLst>
              <a:ext uri="{FF2B5EF4-FFF2-40B4-BE49-F238E27FC236}">
                <a16:creationId xmlns:a16="http://schemas.microsoft.com/office/drawing/2014/main" id="{64471303-BD89-FB51-906B-111665AAC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752600"/>
            <a:ext cx="358140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F2E396DE-4592-BDC6-2129-2C4E277ADE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work access limiting</a:t>
            </a:r>
          </a:p>
        </p:txBody>
      </p:sp>
      <p:sp>
        <p:nvSpPr>
          <p:cNvPr id="80899" name="Text Box 3">
            <a:extLst>
              <a:ext uri="{FF2B5EF4-FFF2-40B4-BE49-F238E27FC236}">
                <a16:creationId xmlns:a16="http://schemas.microsoft.com/office/drawing/2014/main" id="{95B5D7E1-4577-8714-4447-3EAF3B66C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438400"/>
            <a:ext cx="3962400" cy="216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2400" i="1"/>
              <a:t>Chambers Dad wanted to integrate the family calendar with his iPaq calendar…</a:t>
            </a:r>
          </a:p>
          <a:p>
            <a:endParaRPr lang="en-US" altLang="LID4096" sz="2000" i="1"/>
          </a:p>
          <a:p>
            <a:r>
              <a:rPr lang="en-US" altLang="LID4096" sz="2000"/>
              <a:t>   – Chambers Dad</a:t>
            </a:r>
          </a:p>
        </p:txBody>
      </p:sp>
      <p:pic>
        <p:nvPicPr>
          <p:cNvPr id="80900" name="Picture 4">
            <a:extLst>
              <a:ext uri="{FF2B5EF4-FFF2-40B4-BE49-F238E27FC236}">
                <a16:creationId xmlns:a16="http://schemas.microsoft.com/office/drawing/2014/main" id="{BAE28131-83EE-273C-5589-67CE67328E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18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600200"/>
            <a:ext cx="2708275" cy="40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483842D8-7F22-C2D1-FF02-FE8A396202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work access limiting</a:t>
            </a:r>
          </a:p>
        </p:txBody>
      </p:sp>
      <p:sp>
        <p:nvSpPr>
          <p:cNvPr id="82947" name="Text Box 3">
            <a:extLst>
              <a:ext uri="{FF2B5EF4-FFF2-40B4-BE49-F238E27FC236}">
                <a16:creationId xmlns:a16="http://schemas.microsoft.com/office/drawing/2014/main" id="{8E974F27-F71E-B7FE-02A8-B89964F50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438400"/>
            <a:ext cx="3962400" cy="216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2400" i="1"/>
              <a:t>Chambers Dad wanted to integrate the family calendar with his iPaq calendar…</a:t>
            </a:r>
          </a:p>
          <a:p>
            <a:endParaRPr lang="en-US" altLang="LID4096" sz="2000" i="1"/>
          </a:p>
          <a:p>
            <a:r>
              <a:rPr lang="en-US" altLang="LID4096" sz="2000"/>
              <a:t>   – Chambers Dad</a:t>
            </a:r>
          </a:p>
        </p:txBody>
      </p:sp>
      <p:pic>
        <p:nvPicPr>
          <p:cNvPr id="82948" name="Picture 4">
            <a:extLst>
              <a:ext uri="{FF2B5EF4-FFF2-40B4-BE49-F238E27FC236}">
                <a16:creationId xmlns:a16="http://schemas.microsoft.com/office/drawing/2014/main" id="{62B3E670-CCEC-E8C6-2066-12F8DB54B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18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600200"/>
            <a:ext cx="2708275" cy="40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949" name="AutoShape 5">
            <a:extLst>
              <a:ext uri="{FF2B5EF4-FFF2-40B4-BE49-F238E27FC236}">
                <a16:creationId xmlns:a16="http://schemas.microsoft.com/office/drawing/2014/main" id="{7C87C678-D861-F9C4-10BE-54A2ABD85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575" y="2667000"/>
            <a:ext cx="8863013" cy="1905000"/>
          </a:xfrm>
          <a:prstGeom prst="roundRect">
            <a:avLst>
              <a:gd name="adj" fmla="val 16667"/>
            </a:avLst>
          </a:prstGeom>
          <a:solidFill>
            <a:srgbClr val="24486C">
              <a:alpha val="91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82950" name="Text Box 6">
            <a:extLst>
              <a:ext uri="{FF2B5EF4-FFF2-40B4-BE49-F238E27FC236}">
                <a16:creationId xmlns:a16="http://schemas.microsoft.com/office/drawing/2014/main" id="{F5E80306-F8C7-52FA-6FCD-9E648E7321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971800"/>
            <a:ext cx="8458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3200">
                <a:solidFill>
                  <a:schemeClr val="hlink"/>
                </a:solidFill>
                <a:latin typeface="Tahoma" panose="020B0604030504040204" pitchFamily="34" charset="0"/>
              </a:rPr>
              <a:t>lesson: work access can increase family involvement / better integration is needed</a:t>
            </a:r>
          </a:p>
        </p:txBody>
      </p:sp>
    </p:spTree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B088FF3E-E388-9365-4EDB-3542F98B75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mobile access</a:t>
            </a:r>
          </a:p>
        </p:txBody>
      </p:sp>
      <p:pic>
        <p:nvPicPr>
          <p:cNvPr id="84995" name="Picture 3">
            <a:extLst>
              <a:ext uri="{FF2B5EF4-FFF2-40B4-BE49-F238E27FC236}">
                <a16:creationId xmlns:a16="http://schemas.microsoft.com/office/drawing/2014/main" id="{4B94C938-491C-94F3-6ABA-061A876AAA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981200"/>
            <a:ext cx="1797050" cy="401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996" name="Text Box 4">
            <a:extLst>
              <a:ext uri="{FF2B5EF4-FFF2-40B4-BE49-F238E27FC236}">
                <a16:creationId xmlns:a16="http://schemas.microsoft.com/office/drawing/2014/main" id="{5F09C486-5777-F279-0202-14392BA2C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057400"/>
            <a:ext cx="4648200" cy="404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2400" i="1"/>
              <a:t>“I’m going to need something bigger [when outside the home]…I’ve seen those PDAs, but I’m not sure about the size. I’m used to carrying binders…but thinking about the grocery store I’m not sure I’d want to carry [a tablet]…if I have a PTA meeting I’d take it…”</a:t>
            </a:r>
            <a:r>
              <a:rPr lang="en-CA" altLang="LID4096" sz="2400"/>
              <a:t> </a:t>
            </a:r>
          </a:p>
          <a:p>
            <a:endParaRPr lang="en-US" altLang="LID4096" sz="2400" i="1"/>
          </a:p>
          <a:p>
            <a:r>
              <a:rPr lang="en-US" altLang="LID4096" sz="2000"/>
              <a:t>   – Isaacs Mom</a:t>
            </a:r>
          </a:p>
        </p:txBody>
      </p:sp>
    </p:spTree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FF292D1A-228E-6BAD-FCE7-3707AA3341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mobile access</a:t>
            </a:r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2265E84A-DF25-B3A9-5078-1B45ADB783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4603750" cy="5257800"/>
          </a:xfrm>
          <a:noFill/>
          <a:ln/>
        </p:spPr>
        <p:txBody>
          <a:bodyPr/>
          <a:lstStyle/>
          <a:p>
            <a:endParaRPr lang="en-US" altLang="LID4096"/>
          </a:p>
          <a:p>
            <a:r>
              <a:rPr lang="en-US" altLang="LID4096"/>
              <a:t>flexible form factor</a:t>
            </a:r>
          </a:p>
          <a:p>
            <a:endParaRPr lang="en-US" altLang="LID4096"/>
          </a:p>
          <a:p>
            <a:r>
              <a:rPr lang="en-US" altLang="LID4096"/>
              <a:t>full calendar not always needed</a:t>
            </a:r>
          </a:p>
          <a:p>
            <a:endParaRPr lang="en-US" altLang="LID4096"/>
          </a:p>
          <a:p>
            <a:endParaRPr lang="en-US" altLang="LID4096"/>
          </a:p>
          <a:p>
            <a:endParaRPr lang="en-US" altLang="LID4096"/>
          </a:p>
          <a:p>
            <a:endParaRPr lang="en-US" altLang="LID4096"/>
          </a:p>
        </p:txBody>
      </p:sp>
      <p:pic>
        <p:nvPicPr>
          <p:cNvPr id="87044" name="Picture 4">
            <a:extLst>
              <a:ext uri="{FF2B5EF4-FFF2-40B4-BE49-F238E27FC236}">
                <a16:creationId xmlns:a16="http://schemas.microsoft.com/office/drawing/2014/main" id="{91ACA310-B5C6-34D5-9F83-F3DE8C0B9F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981200"/>
            <a:ext cx="1797050" cy="401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1CC598DF-9BC9-9A53-72A2-B8DECE5C35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mobile access</a:t>
            </a:r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1700D3D0-7464-D70A-D2B1-5BE047AE71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4603750" cy="5257800"/>
          </a:xfrm>
          <a:noFill/>
          <a:ln/>
        </p:spPr>
        <p:txBody>
          <a:bodyPr/>
          <a:lstStyle/>
          <a:p>
            <a:endParaRPr lang="en-US" altLang="LID4096"/>
          </a:p>
          <a:p>
            <a:r>
              <a:rPr lang="en-US" altLang="LID4096"/>
              <a:t>flexible form factor</a:t>
            </a:r>
          </a:p>
          <a:p>
            <a:endParaRPr lang="en-US" altLang="LID4096"/>
          </a:p>
          <a:p>
            <a:r>
              <a:rPr lang="en-US" altLang="LID4096"/>
              <a:t>full calendar not always needed</a:t>
            </a:r>
          </a:p>
          <a:p>
            <a:endParaRPr lang="en-US" altLang="LID4096"/>
          </a:p>
          <a:p>
            <a:endParaRPr lang="en-US" altLang="LID4096"/>
          </a:p>
          <a:p>
            <a:endParaRPr lang="en-US" altLang="LID4096"/>
          </a:p>
          <a:p>
            <a:endParaRPr lang="en-US" altLang="LID4096"/>
          </a:p>
        </p:txBody>
      </p:sp>
      <p:pic>
        <p:nvPicPr>
          <p:cNvPr id="89092" name="Picture 4">
            <a:extLst>
              <a:ext uri="{FF2B5EF4-FFF2-40B4-BE49-F238E27FC236}">
                <a16:creationId xmlns:a16="http://schemas.microsoft.com/office/drawing/2014/main" id="{5785CADD-2E4C-1E3F-A0F7-44DFB59C7E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981200"/>
            <a:ext cx="1797050" cy="401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093" name="AutoShape 5">
            <a:extLst>
              <a:ext uri="{FF2B5EF4-FFF2-40B4-BE49-F238E27FC236}">
                <a16:creationId xmlns:a16="http://schemas.microsoft.com/office/drawing/2014/main" id="{8D6B83D4-3C2B-F196-5E40-D50313C237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988" y="2667000"/>
            <a:ext cx="8863012" cy="1905000"/>
          </a:xfrm>
          <a:prstGeom prst="roundRect">
            <a:avLst>
              <a:gd name="adj" fmla="val 16667"/>
            </a:avLst>
          </a:prstGeom>
          <a:solidFill>
            <a:srgbClr val="24486C">
              <a:alpha val="92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89094" name="Text Box 6">
            <a:extLst>
              <a:ext uri="{FF2B5EF4-FFF2-40B4-BE49-F238E27FC236}">
                <a16:creationId xmlns:a16="http://schemas.microsoft.com/office/drawing/2014/main" id="{6A77855D-CDA4-7F8C-4655-C57FEFB27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971800"/>
            <a:ext cx="8458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3200">
                <a:solidFill>
                  <a:schemeClr val="hlink"/>
                </a:solidFill>
                <a:latin typeface="Tahoma" panose="020B0604030504040204" pitchFamily="34" charset="0"/>
              </a:rPr>
              <a:t>lesson: families need flexibility when choosing a mobile device</a:t>
            </a:r>
          </a:p>
        </p:txBody>
      </p:sp>
    </p:spTree>
  </p:cSld>
  <p:clrMapOvr>
    <a:masterClrMapping/>
  </p:clrMapOvr>
  <p:transition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B8C925BC-F395-01D0-4538-6275CC7492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multiple home locations</a:t>
            </a:r>
          </a:p>
        </p:txBody>
      </p:sp>
      <p:sp>
        <p:nvSpPr>
          <p:cNvPr id="91139" name="Text Box 3">
            <a:extLst>
              <a:ext uri="{FF2B5EF4-FFF2-40B4-BE49-F238E27FC236}">
                <a16:creationId xmlns:a16="http://schemas.microsoft.com/office/drawing/2014/main" id="{5716B141-0100-D471-663B-8FCB420B1A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752600"/>
            <a:ext cx="4648200" cy="477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LID4096" sz="2400" i="1"/>
              <a:t>“Having [LINC] upstairs also was terrific because if things came in email I could modify them right away…I think if anything [multiple locations] helped enhance [our routine] because I am in different locations…I didn’t have to scramble and go and find that paper calendar which may not always be in the place I thought.” </a:t>
            </a:r>
          </a:p>
          <a:p>
            <a:pPr algn="just"/>
            <a:endParaRPr lang="en-US" altLang="LID4096" sz="2400" i="1"/>
          </a:p>
          <a:p>
            <a:pPr algn="just"/>
            <a:r>
              <a:rPr lang="en-US" altLang="LID4096" sz="2000"/>
              <a:t>	– Isaacs Mom</a:t>
            </a:r>
          </a:p>
        </p:txBody>
      </p:sp>
      <p:sp>
        <p:nvSpPr>
          <p:cNvPr id="91140" name="Text Box 4">
            <a:extLst>
              <a:ext uri="{FF2B5EF4-FFF2-40B4-BE49-F238E27FC236}">
                <a16:creationId xmlns:a16="http://schemas.microsoft.com/office/drawing/2014/main" id="{D4C67615-160B-7680-B5E1-A68AB7320B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752600"/>
            <a:ext cx="4648200" cy="477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LID4096" sz="2400" i="1"/>
              <a:t>“Having [LINC] upstairs also was terrific because if things came in email I could modify them right away…I think if anything [multiple locations] helped enhance [our routine] because I am in different locations…I didn’t have to scramble and go and find that paper calendar which may not always be in the place I thought.” </a:t>
            </a:r>
          </a:p>
          <a:p>
            <a:pPr algn="just"/>
            <a:endParaRPr lang="en-US" altLang="LID4096" sz="2400" i="1"/>
          </a:p>
          <a:p>
            <a:pPr algn="just"/>
            <a:r>
              <a:rPr lang="en-US" altLang="LID4096" sz="2000"/>
              <a:t>	– Isaacs Mom</a:t>
            </a:r>
          </a:p>
        </p:txBody>
      </p:sp>
      <p:pic>
        <p:nvPicPr>
          <p:cNvPr id="91141" name="Picture 5">
            <a:extLst>
              <a:ext uri="{FF2B5EF4-FFF2-40B4-BE49-F238E27FC236}">
                <a16:creationId xmlns:a16="http://schemas.microsoft.com/office/drawing/2014/main" id="{2610BFEA-C564-2BA8-E216-FC87FDB2A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24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71" r="20430" b="16129"/>
          <a:stretch>
            <a:fillRect/>
          </a:stretch>
        </p:blipFill>
        <p:spPr bwMode="auto">
          <a:xfrm>
            <a:off x="5410200" y="1371600"/>
            <a:ext cx="28194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142" name="Picture 6">
            <a:extLst>
              <a:ext uri="{FF2B5EF4-FFF2-40B4-BE49-F238E27FC236}">
                <a16:creationId xmlns:a16="http://schemas.microsoft.com/office/drawing/2014/main" id="{35CE5BFF-929B-230A-07A7-056F5FA0ED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30" t="27322" r="22951" b="6010"/>
          <a:stretch>
            <a:fillRect/>
          </a:stretch>
        </p:blipFill>
        <p:spPr bwMode="auto">
          <a:xfrm>
            <a:off x="6248400" y="3954463"/>
            <a:ext cx="2590800" cy="254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>
            <a:extLst>
              <a:ext uri="{FF2B5EF4-FFF2-40B4-BE49-F238E27FC236}">
                <a16:creationId xmlns:a16="http://schemas.microsoft.com/office/drawing/2014/main" id="{9510109D-082A-F5B1-A86A-0A7217B76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24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71" r="20430" b="16129"/>
          <a:stretch>
            <a:fillRect/>
          </a:stretch>
        </p:blipFill>
        <p:spPr bwMode="auto">
          <a:xfrm>
            <a:off x="5410200" y="1371600"/>
            <a:ext cx="28194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187" name="Picture 3">
            <a:extLst>
              <a:ext uri="{FF2B5EF4-FFF2-40B4-BE49-F238E27FC236}">
                <a16:creationId xmlns:a16="http://schemas.microsoft.com/office/drawing/2014/main" id="{4AE1713A-7A5F-2ED1-6683-A92577CC0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30" t="27322" r="22951" b="6010"/>
          <a:stretch>
            <a:fillRect/>
          </a:stretch>
        </p:blipFill>
        <p:spPr bwMode="auto">
          <a:xfrm>
            <a:off x="6248400" y="3954463"/>
            <a:ext cx="2590800" cy="254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188" name="Rectangle 4">
            <a:extLst>
              <a:ext uri="{FF2B5EF4-FFF2-40B4-BE49-F238E27FC236}">
                <a16:creationId xmlns:a16="http://schemas.microsoft.com/office/drawing/2014/main" id="{1E554BA6-5C62-BB53-BF1E-6210AA1E71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multiple home locations</a:t>
            </a:r>
          </a:p>
        </p:txBody>
      </p:sp>
      <p:sp>
        <p:nvSpPr>
          <p:cNvPr id="93189" name="Text Box 5">
            <a:extLst>
              <a:ext uri="{FF2B5EF4-FFF2-40B4-BE49-F238E27FC236}">
                <a16:creationId xmlns:a16="http://schemas.microsoft.com/office/drawing/2014/main" id="{1F1D0FA8-2639-0338-5117-2566DD964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752600"/>
            <a:ext cx="4648200" cy="477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LID4096" sz="2400" i="1"/>
              <a:t>“Having [LINC] upstairs also was terrific because if things came in email I could modify them right away…I think if anything [multiple locations] helped enhance [our routine] because I am in different locations…I didn’t have to scramble and go and find that paper calendar which may not always be in the place I thought.” </a:t>
            </a:r>
          </a:p>
          <a:p>
            <a:pPr algn="just"/>
            <a:endParaRPr lang="en-US" altLang="LID4096" sz="2400" i="1"/>
          </a:p>
          <a:p>
            <a:pPr algn="just"/>
            <a:r>
              <a:rPr lang="en-US" altLang="LID4096" sz="2000"/>
              <a:t>	– Isaacs Mom</a:t>
            </a:r>
          </a:p>
        </p:txBody>
      </p:sp>
      <p:sp>
        <p:nvSpPr>
          <p:cNvPr id="93190" name="Text Box 6">
            <a:extLst>
              <a:ext uri="{FF2B5EF4-FFF2-40B4-BE49-F238E27FC236}">
                <a16:creationId xmlns:a16="http://schemas.microsoft.com/office/drawing/2014/main" id="{68A64F6C-8A9D-332A-C721-19F4808F9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752600"/>
            <a:ext cx="4648200" cy="477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LID4096" sz="2400" i="1"/>
              <a:t>“Having [LINC] upstairs also was terrific because if things came in email I could modify them right away…I think if anything [multiple locations] helped enhance [our routine] because I am in different locations…I didn’t have to scramble and go and find that paper calendar which may not always be in the place I thought.” </a:t>
            </a:r>
          </a:p>
          <a:p>
            <a:pPr algn="just"/>
            <a:endParaRPr lang="en-US" altLang="LID4096" sz="2400" i="1"/>
          </a:p>
          <a:p>
            <a:pPr algn="just"/>
            <a:r>
              <a:rPr lang="en-US" altLang="LID4096" sz="2000"/>
              <a:t>	– Isaacs Mom</a:t>
            </a:r>
          </a:p>
        </p:txBody>
      </p:sp>
      <p:sp>
        <p:nvSpPr>
          <p:cNvPr id="93191" name="AutoShape 7">
            <a:extLst>
              <a:ext uri="{FF2B5EF4-FFF2-40B4-BE49-F238E27FC236}">
                <a16:creationId xmlns:a16="http://schemas.microsoft.com/office/drawing/2014/main" id="{1DFC9E87-ABEE-4BD4-9911-6FC9202F60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700" y="2651125"/>
            <a:ext cx="8863013" cy="1905000"/>
          </a:xfrm>
          <a:prstGeom prst="roundRect">
            <a:avLst>
              <a:gd name="adj" fmla="val 16667"/>
            </a:avLst>
          </a:prstGeom>
          <a:solidFill>
            <a:srgbClr val="24486C">
              <a:alpha val="92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93192" name="Text Box 8">
            <a:extLst>
              <a:ext uri="{FF2B5EF4-FFF2-40B4-BE49-F238E27FC236}">
                <a16:creationId xmlns:a16="http://schemas.microsoft.com/office/drawing/2014/main" id="{4E11347A-8B2D-92AB-857F-637DF556DA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913" y="2955925"/>
            <a:ext cx="8458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CA" altLang="LID4096" sz="3200">
                <a:solidFill>
                  <a:schemeClr val="hlink"/>
                </a:solidFill>
                <a:latin typeface="Tahoma" panose="020B0604030504040204" pitchFamily="34" charset="0"/>
              </a:rPr>
              <a:t>lesson: families benefit from multiple fixed locations within the home</a:t>
            </a:r>
          </a:p>
        </p:txBody>
      </p:sp>
    </p:spTree>
  </p:cSld>
  <p:clrMapOvr>
    <a:masterClrMapping/>
  </p:clrMapOvr>
  <p:transition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CC8FC1A1-8FC7-85C5-4F88-3787B2DDBA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summary</a:t>
            </a:r>
          </a:p>
        </p:txBody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0D33533C-5932-9215-B587-C91313EE3F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828800"/>
            <a:ext cx="7924800" cy="3962400"/>
          </a:xfrm>
        </p:spPr>
        <p:txBody>
          <a:bodyPr/>
          <a:lstStyle/>
          <a:p>
            <a:r>
              <a:rPr lang="en-US" altLang="LID4096" sz="3600"/>
              <a:t>paper-like attributes let family calendars fit within routines</a:t>
            </a:r>
          </a:p>
          <a:p>
            <a:endParaRPr lang="en-US" altLang="LID4096" sz="3600"/>
          </a:p>
          <a:p>
            <a:r>
              <a:rPr lang="en-US" altLang="LID4096" sz="3600"/>
              <a:t>ubiquity increased family involvement</a:t>
            </a:r>
          </a:p>
        </p:txBody>
      </p:sp>
    </p:spTree>
  </p:cSld>
  <p:clrMapOvr>
    <a:masterClrMapping/>
  </p:clrMapOvr>
  <p:transition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8242E6BE-AAC0-049A-CCE2-B2165FD809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 message</a:t>
            </a:r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88C7DE76-81DA-7D7A-0FD0-366F7478D6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7620000" cy="5257800"/>
          </a:xfrm>
        </p:spPr>
        <p:txBody>
          <a:bodyPr/>
          <a:lstStyle/>
          <a:p>
            <a:r>
              <a:rPr lang="en-US" altLang="LID4096" sz="3600"/>
              <a:t>digital family calendars can provide a viable alternative for family coordination</a:t>
            </a:r>
          </a:p>
        </p:txBody>
      </p:sp>
    </p:spTree>
  </p:cSld>
  <p:clrMapOvr>
    <a:masterClrMapping/>
  </p:clrMapOvr>
  <p:transition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AutoShape 2">
            <a:extLst>
              <a:ext uri="{FF2B5EF4-FFF2-40B4-BE49-F238E27FC236}">
                <a16:creationId xmlns:a16="http://schemas.microsoft.com/office/drawing/2014/main" id="{D2FE3D56-8D49-688C-56DA-8379B4E651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9624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97BC68C7-AB98-D723-DAFA-26260B9461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key factors</a:t>
            </a:r>
            <a:endParaRPr lang="en-CA" altLang="LID4096"/>
          </a:p>
        </p:txBody>
      </p:sp>
      <p:sp>
        <p:nvSpPr>
          <p:cNvPr id="99332" name="AutoShape 4">
            <a:extLst>
              <a:ext uri="{FF2B5EF4-FFF2-40B4-BE49-F238E27FC236}">
                <a16:creationId xmlns:a16="http://schemas.microsoft.com/office/drawing/2014/main" id="{FF7485C5-FBD1-9E6D-C612-9325AB1BDB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14478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99333" name="AutoShape 5">
            <a:extLst>
              <a:ext uri="{FF2B5EF4-FFF2-40B4-BE49-F238E27FC236}">
                <a16:creationId xmlns:a16="http://schemas.microsoft.com/office/drawing/2014/main" id="{113F60D1-42CC-2B8C-E4D6-E44B1A37F8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4478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99334" name="AutoShape 6">
            <a:extLst>
              <a:ext uri="{FF2B5EF4-FFF2-40B4-BE49-F238E27FC236}">
                <a16:creationId xmlns:a16="http://schemas.microsoft.com/office/drawing/2014/main" id="{44B54386-3623-C276-5B44-B4A7CEF398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39624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99335" name="Text Box 7">
            <a:extLst>
              <a:ext uri="{FF2B5EF4-FFF2-40B4-BE49-F238E27FC236}">
                <a16:creationId xmlns:a16="http://schemas.microsoft.com/office/drawing/2014/main" id="{184D052B-DD42-D376-F152-72D4067BD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352800"/>
            <a:ext cx="266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 sz="2000"/>
              <a:t> public / accessible</a:t>
            </a:r>
          </a:p>
        </p:txBody>
      </p:sp>
      <p:sp>
        <p:nvSpPr>
          <p:cNvPr id="99336" name="Text Box 8">
            <a:extLst>
              <a:ext uri="{FF2B5EF4-FFF2-40B4-BE49-F238E27FC236}">
                <a16:creationId xmlns:a16="http://schemas.microsoft.com/office/drawing/2014/main" id="{5777174A-19BD-E971-928A-5F564E1C0C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3352800"/>
            <a:ext cx="2895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 sz="2000"/>
              <a:t>simple interaction</a:t>
            </a:r>
          </a:p>
        </p:txBody>
      </p:sp>
      <p:sp>
        <p:nvSpPr>
          <p:cNvPr id="99337" name="Text Box 9">
            <a:extLst>
              <a:ext uri="{FF2B5EF4-FFF2-40B4-BE49-F238E27FC236}">
                <a16:creationId xmlns:a16="http://schemas.microsoft.com/office/drawing/2014/main" id="{1D6861AF-DDF2-EB32-B6D2-D08DF66B3D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5867400"/>
            <a:ext cx="2667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/>
              <a:t>at-a-glance awareness</a:t>
            </a:r>
          </a:p>
        </p:txBody>
      </p:sp>
      <p:sp>
        <p:nvSpPr>
          <p:cNvPr id="99338" name="Text Box 10">
            <a:extLst>
              <a:ext uri="{FF2B5EF4-FFF2-40B4-BE49-F238E27FC236}">
                <a16:creationId xmlns:a16="http://schemas.microsoft.com/office/drawing/2014/main" id="{6A125213-ED60-8030-EE31-AA214CB3F9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5867400"/>
            <a:ext cx="266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 sz="2000"/>
              <a:t>ubiquitous access</a:t>
            </a:r>
          </a:p>
        </p:txBody>
      </p:sp>
      <p:pic>
        <p:nvPicPr>
          <p:cNvPr id="99339" name="Picture 11">
            <a:extLst>
              <a:ext uri="{FF2B5EF4-FFF2-40B4-BE49-F238E27FC236}">
                <a16:creationId xmlns:a16="http://schemas.microsoft.com/office/drawing/2014/main" id="{32C77D1A-5F51-3513-77C6-CB2F2375E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0"/>
          <a:stretch>
            <a:fillRect/>
          </a:stretch>
        </p:blipFill>
        <p:spPr bwMode="auto">
          <a:xfrm>
            <a:off x="4826000" y="4122738"/>
            <a:ext cx="22860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9340" name="Picture 12">
            <a:extLst>
              <a:ext uri="{FF2B5EF4-FFF2-40B4-BE49-F238E27FC236}">
                <a16:creationId xmlns:a16="http://schemas.microsoft.com/office/drawing/2014/main" id="{D22AFA30-8611-2261-7E46-C5AEBFF14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83" t="28464" r="5173"/>
          <a:stretch>
            <a:fillRect/>
          </a:stretch>
        </p:blipFill>
        <p:spPr bwMode="auto">
          <a:xfrm>
            <a:off x="1981200" y="1600200"/>
            <a:ext cx="22860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341" name="Picture 13">
            <a:extLst>
              <a:ext uri="{FF2B5EF4-FFF2-40B4-BE49-F238E27FC236}">
                <a16:creationId xmlns:a16="http://schemas.microsoft.com/office/drawing/2014/main" id="{6C1D0FF7-5B51-30C8-5AED-5B94F3867C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84" t="52252" r="42822" b="22403"/>
          <a:stretch>
            <a:fillRect/>
          </a:stretch>
        </p:blipFill>
        <p:spPr bwMode="auto">
          <a:xfrm>
            <a:off x="2057400" y="4114800"/>
            <a:ext cx="22098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342" name="Picture 14">
            <a:extLst>
              <a:ext uri="{FF2B5EF4-FFF2-40B4-BE49-F238E27FC236}">
                <a16:creationId xmlns:a16="http://schemas.microsoft.com/office/drawing/2014/main" id="{8B20CED2-E803-B316-FE9E-CC2AF88A5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60" r="76637" b="35599"/>
          <a:stretch>
            <a:fillRect/>
          </a:stretch>
        </p:blipFill>
        <p:spPr bwMode="auto">
          <a:xfrm>
            <a:off x="4800600" y="1600200"/>
            <a:ext cx="2362200" cy="173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AutoShape 2">
            <a:extLst>
              <a:ext uri="{FF2B5EF4-FFF2-40B4-BE49-F238E27FC236}">
                <a16:creationId xmlns:a16="http://schemas.microsoft.com/office/drawing/2014/main" id="{BAB56868-8F09-FA31-D52C-0B251A8B2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9624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60E8F8AB-4CAA-0AAA-80B5-147A1EEC46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key factors</a:t>
            </a:r>
            <a:endParaRPr lang="en-CA" altLang="LID4096"/>
          </a:p>
        </p:txBody>
      </p:sp>
      <p:sp>
        <p:nvSpPr>
          <p:cNvPr id="100356" name="AutoShape 4">
            <a:extLst>
              <a:ext uri="{FF2B5EF4-FFF2-40B4-BE49-F238E27FC236}">
                <a16:creationId xmlns:a16="http://schemas.microsoft.com/office/drawing/2014/main" id="{0D75278C-52FB-B754-B7CB-E3D798C277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14478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0357" name="AutoShape 5">
            <a:extLst>
              <a:ext uri="{FF2B5EF4-FFF2-40B4-BE49-F238E27FC236}">
                <a16:creationId xmlns:a16="http://schemas.microsoft.com/office/drawing/2014/main" id="{1B4A0F53-8B78-07C4-291F-A3F70AE9FC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4478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0358" name="AutoShape 6">
            <a:extLst>
              <a:ext uri="{FF2B5EF4-FFF2-40B4-BE49-F238E27FC236}">
                <a16:creationId xmlns:a16="http://schemas.microsoft.com/office/drawing/2014/main" id="{F21DFC7B-BF54-2075-E517-AE5965FB10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39624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0359" name="Text Box 7">
            <a:extLst>
              <a:ext uri="{FF2B5EF4-FFF2-40B4-BE49-F238E27FC236}">
                <a16:creationId xmlns:a16="http://schemas.microsoft.com/office/drawing/2014/main" id="{7C8F22E8-1AF7-19D3-3FF8-092CDA0327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352800"/>
            <a:ext cx="266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 sz="2000"/>
              <a:t> public / accessible</a:t>
            </a:r>
          </a:p>
        </p:txBody>
      </p:sp>
      <p:sp>
        <p:nvSpPr>
          <p:cNvPr id="100360" name="Text Box 8">
            <a:extLst>
              <a:ext uri="{FF2B5EF4-FFF2-40B4-BE49-F238E27FC236}">
                <a16:creationId xmlns:a16="http://schemas.microsoft.com/office/drawing/2014/main" id="{745F653A-99B4-F849-4E3A-90C9C363A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3352800"/>
            <a:ext cx="2895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 sz="2000"/>
              <a:t>simple interaction</a:t>
            </a:r>
          </a:p>
        </p:txBody>
      </p:sp>
      <p:sp>
        <p:nvSpPr>
          <p:cNvPr id="100361" name="Text Box 9">
            <a:extLst>
              <a:ext uri="{FF2B5EF4-FFF2-40B4-BE49-F238E27FC236}">
                <a16:creationId xmlns:a16="http://schemas.microsoft.com/office/drawing/2014/main" id="{4FF75BA1-F593-2BC1-3145-6B7FF9D05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5867400"/>
            <a:ext cx="2667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/>
              <a:t>at-a-glance awareness</a:t>
            </a:r>
          </a:p>
        </p:txBody>
      </p:sp>
      <p:sp>
        <p:nvSpPr>
          <p:cNvPr id="100362" name="Text Box 10">
            <a:extLst>
              <a:ext uri="{FF2B5EF4-FFF2-40B4-BE49-F238E27FC236}">
                <a16:creationId xmlns:a16="http://schemas.microsoft.com/office/drawing/2014/main" id="{5002138F-79E3-7B51-E539-8F5B3B7311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5867400"/>
            <a:ext cx="266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 sz="2000"/>
              <a:t>ubiquitous access</a:t>
            </a:r>
          </a:p>
        </p:txBody>
      </p:sp>
      <p:pic>
        <p:nvPicPr>
          <p:cNvPr id="100363" name="Picture 11">
            <a:extLst>
              <a:ext uri="{FF2B5EF4-FFF2-40B4-BE49-F238E27FC236}">
                <a16:creationId xmlns:a16="http://schemas.microsoft.com/office/drawing/2014/main" id="{EDFB9074-0758-C022-6BB9-EDFAF7DB47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0"/>
          <a:stretch>
            <a:fillRect/>
          </a:stretch>
        </p:blipFill>
        <p:spPr bwMode="auto">
          <a:xfrm>
            <a:off x="4826000" y="4122738"/>
            <a:ext cx="22860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0364" name="Picture 12">
            <a:extLst>
              <a:ext uri="{FF2B5EF4-FFF2-40B4-BE49-F238E27FC236}">
                <a16:creationId xmlns:a16="http://schemas.microsoft.com/office/drawing/2014/main" id="{56409DC0-B382-5357-6CA1-7B936F5CBE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83" t="28464" r="5173"/>
          <a:stretch>
            <a:fillRect/>
          </a:stretch>
        </p:blipFill>
        <p:spPr bwMode="auto">
          <a:xfrm>
            <a:off x="1981200" y="1600200"/>
            <a:ext cx="22860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365" name="Picture 13">
            <a:extLst>
              <a:ext uri="{FF2B5EF4-FFF2-40B4-BE49-F238E27FC236}">
                <a16:creationId xmlns:a16="http://schemas.microsoft.com/office/drawing/2014/main" id="{05074A01-798D-F3D6-1735-F4D8166ED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84" t="52252" r="42822" b="22403"/>
          <a:stretch>
            <a:fillRect/>
          </a:stretch>
        </p:blipFill>
        <p:spPr bwMode="auto">
          <a:xfrm>
            <a:off x="2057400" y="4114800"/>
            <a:ext cx="22098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366" name="Picture 14">
            <a:extLst>
              <a:ext uri="{FF2B5EF4-FFF2-40B4-BE49-F238E27FC236}">
                <a16:creationId xmlns:a16="http://schemas.microsoft.com/office/drawing/2014/main" id="{2FA90A39-9502-C6B7-D2EA-D9D625F12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60" r="76637" b="35599"/>
          <a:stretch>
            <a:fillRect/>
          </a:stretch>
        </p:blipFill>
        <p:spPr bwMode="auto">
          <a:xfrm>
            <a:off x="4800600" y="1600200"/>
            <a:ext cx="2362200" cy="173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367" name="AutoShape 15">
            <a:extLst>
              <a:ext uri="{FF2B5EF4-FFF2-40B4-BE49-F238E27FC236}">
                <a16:creationId xmlns:a16="http://schemas.microsoft.com/office/drawing/2014/main" id="{818896D2-6B09-878A-753E-5257215F8C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9624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24486C">
              <a:alpha val="89999"/>
            </a:srgb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0368" name="AutoShape 16">
            <a:extLst>
              <a:ext uri="{FF2B5EF4-FFF2-40B4-BE49-F238E27FC236}">
                <a16:creationId xmlns:a16="http://schemas.microsoft.com/office/drawing/2014/main" id="{F5215E9B-4A6D-428B-9811-A813FA37CF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39624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24486C">
              <a:alpha val="89999"/>
            </a:srgb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0369" name="AutoShape 17">
            <a:extLst>
              <a:ext uri="{FF2B5EF4-FFF2-40B4-BE49-F238E27FC236}">
                <a16:creationId xmlns:a16="http://schemas.microsoft.com/office/drawing/2014/main" id="{95A592B0-AAD3-DF6A-B306-52A4E2F306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14478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24486C">
              <a:alpha val="89999"/>
            </a:srgb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AutoShape 2">
            <a:extLst>
              <a:ext uri="{FF2B5EF4-FFF2-40B4-BE49-F238E27FC236}">
                <a16:creationId xmlns:a16="http://schemas.microsoft.com/office/drawing/2014/main" id="{F12CE1B9-1FA1-8C4E-FBFD-A871FBA14B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9624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05CB3391-DD63-7510-32C6-8ECBA56AEF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key factors</a:t>
            </a:r>
            <a:endParaRPr lang="en-CA" altLang="LID4096"/>
          </a:p>
        </p:txBody>
      </p:sp>
      <p:sp>
        <p:nvSpPr>
          <p:cNvPr id="101380" name="AutoShape 4">
            <a:extLst>
              <a:ext uri="{FF2B5EF4-FFF2-40B4-BE49-F238E27FC236}">
                <a16:creationId xmlns:a16="http://schemas.microsoft.com/office/drawing/2014/main" id="{195B92FE-E71C-C8E4-E199-610095261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14478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1381" name="AutoShape 5">
            <a:extLst>
              <a:ext uri="{FF2B5EF4-FFF2-40B4-BE49-F238E27FC236}">
                <a16:creationId xmlns:a16="http://schemas.microsoft.com/office/drawing/2014/main" id="{BD3D0697-2467-3FB2-E6B8-1FC4BC0DDE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4478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1382" name="AutoShape 6">
            <a:extLst>
              <a:ext uri="{FF2B5EF4-FFF2-40B4-BE49-F238E27FC236}">
                <a16:creationId xmlns:a16="http://schemas.microsoft.com/office/drawing/2014/main" id="{AFFD0596-5756-7C09-0283-214D1CC74A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39624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1383" name="Text Box 7">
            <a:extLst>
              <a:ext uri="{FF2B5EF4-FFF2-40B4-BE49-F238E27FC236}">
                <a16:creationId xmlns:a16="http://schemas.microsoft.com/office/drawing/2014/main" id="{6E0A65AF-D49E-B04A-26E7-5B7DB086BC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352800"/>
            <a:ext cx="266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 sz="2000"/>
              <a:t> public / accessible</a:t>
            </a:r>
          </a:p>
        </p:txBody>
      </p:sp>
      <p:sp>
        <p:nvSpPr>
          <p:cNvPr id="101384" name="Text Box 8">
            <a:extLst>
              <a:ext uri="{FF2B5EF4-FFF2-40B4-BE49-F238E27FC236}">
                <a16:creationId xmlns:a16="http://schemas.microsoft.com/office/drawing/2014/main" id="{676FA3C6-D1B8-653E-E761-CA6FFF05CF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3352800"/>
            <a:ext cx="2895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 sz="2000"/>
              <a:t>simple interaction</a:t>
            </a:r>
          </a:p>
        </p:txBody>
      </p:sp>
      <p:sp>
        <p:nvSpPr>
          <p:cNvPr id="101385" name="Text Box 9">
            <a:extLst>
              <a:ext uri="{FF2B5EF4-FFF2-40B4-BE49-F238E27FC236}">
                <a16:creationId xmlns:a16="http://schemas.microsoft.com/office/drawing/2014/main" id="{9EBF4FFB-0884-650B-DCAA-BF410D220A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5867400"/>
            <a:ext cx="2667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/>
              <a:t>at-a-glance awareness</a:t>
            </a:r>
          </a:p>
        </p:txBody>
      </p:sp>
      <p:sp>
        <p:nvSpPr>
          <p:cNvPr id="101386" name="Text Box 10">
            <a:extLst>
              <a:ext uri="{FF2B5EF4-FFF2-40B4-BE49-F238E27FC236}">
                <a16:creationId xmlns:a16="http://schemas.microsoft.com/office/drawing/2014/main" id="{9F46BC20-CA7E-0BC7-533A-D7FC159026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5867400"/>
            <a:ext cx="266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 sz="2000"/>
              <a:t>ubiquitous access</a:t>
            </a:r>
          </a:p>
        </p:txBody>
      </p:sp>
      <p:pic>
        <p:nvPicPr>
          <p:cNvPr id="101387" name="Picture 11">
            <a:extLst>
              <a:ext uri="{FF2B5EF4-FFF2-40B4-BE49-F238E27FC236}">
                <a16:creationId xmlns:a16="http://schemas.microsoft.com/office/drawing/2014/main" id="{1EFBF3D8-5BE9-1AA7-3C16-F4F01F2FF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0"/>
          <a:stretch>
            <a:fillRect/>
          </a:stretch>
        </p:blipFill>
        <p:spPr bwMode="auto">
          <a:xfrm>
            <a:off x="4826000" y="4122738"/>
            <a:ext cx="22860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1388" name="Picture 12">
            <a:extLst>
              <a:ext uri="{FF2B5EF4-FFF2-40B4-BE49-F238E27FC236}">
                <a16:creationId xmlns:a16="http://schemas.microsoft.com/office/drawing/2014/main" id="{59B82B70-ABD9-E783-AB4F-4CF284AAB8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83" t="28464" r="5173"/>
          <a:stretch>
            <a:fillRect/>
          </a:stretch>
        </p:blipFill>
        <p:spPr bwMode="auto">
          <a:xfrm>
            <a:off x="1981200" y="1600200"/>
            <a:ext cx="22860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389" name="Picture 13">
            <a:extLst>
              <a:ext uri="{FF2B5EF4-FFF2-40B4-BE49-F238E27FC236}">
                <a16:creationId xmlns:a16="http://schemas.microsoft.com/office/drawing/2014/main" id="{8020B603-E394-583A-8D4D-8EFDB5601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84" t="52252" r="42822" b="22403"/>
          <a:stretch>
            <a:fillRect/>
          </a:stretch>
        </p:blipFill>
        <p:spPr bwMode="auto">
          <a:xfrm>
            <a:off x="2057400" y="4114800"/>
            <a:ext cx="22098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390" name="Picture 14">
            <a:extLst>
              <a:ext uri="{FF2B5EF4-FFF2-40B4-BE49-F238E27FC236}">
                <a16:creationId xmlns:a16="http://schemas.microsoft.com/office/drawing/2014/main" id="{DB68D269-EB64-4789-2FE0-25DC36821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60" r="76637" b="35599"/>
          <a:stretch>
            <a:fillRect/>
          </a:stretch>
        </p:blipFill>
        <p:spPr bwMode="auto">
          <a:xfrm>
            <a:off x="4800600" y="1600200"/>
            <a:ext cx="2362200" cy="173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391" name="AutoShape 15">
            <a:extLst>
              <a:ext uri="{FF2B5EF4-FFF2-40B4-BE49-F238E27FC236}">
                <a16:creationId xmlns:a16="http://schemas.microsoft.com/office/drawing/2014/main" id="{6A8CBEEF-27CC-712B-6A01-5D9670302A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9624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24486C">
              <a:alpha val="89999"/>
            </a:srgb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1392" name="AutoShape 16">
            <a:extLst>
              <a:ext uri="{FF2B5EF4-FFF2-40B4-BE49-F238E27FC236}">
                <a16:creationId xmlns:a16="http://schemas.microsoft.com/office/drawing/2014/main" id="{FE175451-6406-9C3C-4E7C-A85A7FF4B9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39624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24486C">
              <a:alpha val="89999"/>
            </a:srgb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1393" name="AutoShape 17">
            <a:extLst>
              <a:ext uri="{FF2B5EF4-FFF2-40B4-BE49-F238E27FC236}">
                <a16:creationId xmlns:a16="http://schemas.microsoft.com/office/drawing/2014/main" id="{FE596F6C-7F9F-BDCB-874A-20B2FA3527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4478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24486C">
              <a:alpha val="89999"/>
            </a:srgb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AutoShape 2">
            <a:extLst>
              <a:ext uri="{FF2B5EF4-FFF2-40B4-BE49-F238E27FC236}">
                <a16:creationId xmlns:a16="http://schemas.microsoft.com/office/drawing/2014/main" id="{F09C0CC0-C1B5-C227-0272-064043ACF1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9624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5209457F-D506-7674-B439-BF12BC748C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key factors</a:t>
            </a:r>
            <a:endParaRPr lang="en-CA" altLang="LID4096"/>
          </a:p>
        </p:txBody>
      </p:sp>
      <p:sp>
        <p:nvSpPr>
          <p:cNvPr id="102404" name="AutoShape 4">
            <a:extLst>
              <a:ext uri="{FF2B5EF4-FFF2-40B4-BE49-F238E27FC236}">
                <a16:creationId xmlns:a16="http://schemas.microsoft.com/office/drawing/2014/main" id="{4F2040CA-3F6D-EE49-6D29-5311FFE985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14478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2405" name="AutoShape 5">
            <a:extLst>
              <a:ext uri="{FF2B5EF4-FFF2-40B4-BE49-F238E27FC236}">
                <a16:creationId xmlns:a16="http://schemas.microsoft.com/office/drawing/2014/main" id="{4056CAFC-3D2E-C0DB-D969-F690AC7438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4478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2406" name="AutoShape 6">
            <a:extLst>
              <a:ext uri="{FF2B5EF4-FFF2-40B4-BE49-F238E27FC236}">
                <a16:creationId xmlns:a16="http://schemas.microsoft.com/office/drawing/2014/main" id="{DBE21A57-182B-F28F-4657-4831878DD0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39624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2407" name="Text Box 7">
            <a:extLst>
              <a:ext uri="{FF2B5EF4-FFF2-40B4-BE49-F238E27FC236}">
                <a16:creationId xmlns:a16="http://schemas.microsoft.com/office/drawing/2014/main" id="{7186277A-52F5-17EB-2C29-9A5C5FAA5B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352800"/>
            <a:ext cx="266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 sz="2000"/>
              <a:t> public / accessible</a:t>
            </a:r>
          </a:p>
        </p:txBody>
      </p:sp>
      <p:sp>
        <p:nvSpPr>
          <p:cNvPr id="102408" name="Text Box 8">
            <a:extLst>
              <a:ext uri="{FF2B5EF4-FFF2-40B4-BE49-F238E27FC236}">
                <a16:creationId xmlns:a16="http://schemas.microsoft.com/office/drawing/2014/main" id="{89B6A469-F502-37A0-8EA1-0888FFC9E9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3352800"/>
            <a:ext cx="2895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 sz="2000"/>
              <a:t>simple interaction</a:t>
            </a:r>
          </a:p>
        </p:txBody>
      </p:sp>
      <p:sp>
        <p:nvSpPr>
          <p:cNvPr id="102409" name="Text Box 9">
            <a:extLst>
              <a:ext uri="{FF2B5EF4-FFF2-40B4-BE49-F238E27FC236}">
                <a16:creationId xmlns:a16="http://schemas.microsoft.com/office/drawing/2014/main" id="{4B98F5F4-1C4A-ADF7-AC76-BD9C929E5C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5867400"/>
            <a:ext cx="2667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/>
              <a:t>at-a-glance awareness</a:t>
            </a:r>
          </a:p>
        </p:txBody>
      </p:sp>
      <p:sp>
        <p:nvSpPr>
          <p:cNvPr id="102410" name="Text Box 10">
            <a:extLst>
              <a:ext uri="{FF2B5EF4-FFF2-40B4-BE49-F238E27FC236}">
                <a16:creationId xmlns:a16="http://schemas.microsoft.com/office/drawing/2014/main" id="{8648617A-9251-A4CE-914E-AA479A47E4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5867400"/>
            <a:ext cx="266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 sz="2000"/>
              <a:t>ubiquitous access</a:t>
            </a:r>
          </a:p>
        </p:txBody>
      </p:sp>
      <p:pic>
        <p:nvPicPr>
          <p:cNvPr id="102411" name="Picture 11">
            <a:extLst>
              <a:ext uri="{FF2B5EF4-FFF2-40B4-BE49-F238E27FC236}">
                <a16:creationId xmlns:a16="http://schemas.microsoft.com/office/drawing/2014/main" id="{28DBAADD-593C-CFA3-D1F9-B23DCC837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0"/>
          <a:stretch>
            <a:fillRect/>
          </a:stretch>
        </p:blipFill>
        <p:spPr bwMode="auto">
          <a:xfrm>
            <a:off x="4826000" y="4122738"/>
            <a:ext cx="22860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12" name="Picture 12">
            <a:extLst>
              <a:ext uri="{FF2B5EF4-FFF2-40B4-BE49-F238E27FC236}">
                <a16:creationId xmlns:a16="http://schemas.microsoft.com/office/drawing/2014/main" id="{FA7DD15A-ECAB-F3D8-7D87-131130F09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83" t="28464" r="5173"/>
          <a:stretch>
            <a:fillRect/>
          </a:stretch>
        </p:blipFill>
        <p:spPr bwMode="auto">
          <a:xfrm>
            <a:off x="1981200" y="1600200"/>
            <a:ext cx="22860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13" name="Picture 13">
            <a:extLst>
              <a:ext uri="{FF2B5EF4-FFF2-40B4-BE49-F238E27FC236}">
                <a16:creationId xmlns:a16="http://schemas.microsoft.com/office/drawing/2014/main" id="{B7F8606A-9720-C89A-D7BD-1826BFAA60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84" t="52252" r="42822" b="22403"/>
          <a:stretch>
            <a:fillRect/>
          </a:stretch>
        </p:blipFill>
        <p:spPr bwMode="auto">
          <a:xfrm>
            <a:off x="2057400" y="4114800"/>
            <a:ext cx="22098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14" name="Picture 14">
            <a:extLst>
              <a:ext uri="{FF2B5EF4-FFF2-40B4-BE49-F238E27FC236}">
                <a16:creationId xmlns:a16="http://schemas.microsoft.com/office/drawing/2014/main" id="{C336C639-8999-88FC-38C4-6E05B73C1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60" r="76637" b="35599"/>
          <a:stretch>
            <a:fillRect/>
          </a:stretch>
        </p:blipFill>
        <p:spPr bwMode="auto">
          <a:xfrm>
            <a:off x="4800600" y="1600200"/>
            <a:ext cx="2362200" cy="173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15" name="AutoShape 15">
            <a:extLst>
              <a:ext uri="{FF2B5EF4-FFF2-40B4-BE49-F238E27FC236}">
                <a16:creationId xmlns:a16="http://schemas.microsoft.com/office/drawing/2014/main" id="{14EA8425-6BC0-1B44-4304-58F5A0DBC2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14478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24486C">
              <a:alpha val="89999"/>
            </a:srgb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2416" name="AutoShape 16">
            <a:extLst>
              <a:ext uri="{FF2B5EF4-FFF2-40B4-BE49-F238E27FC236}">
                <a16:creationId xmlns:a16="http://schemas.microsoft.com/office/drawing/2014/main" id="{42B27F2A-4743-ECD4-D2FE-5E4183D0FE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39624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24486C">
              <a:alpha val="89999"/>
            </a:srgb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2417" name="AutoShape 17">
            <a:extLst>
              <a:ext uri="{FF2B5EF4-FFF2-40B4-BE49-F238E27FC236}">
                <a16:creationId xmlns:a16="http://schemas.microsoft.com/office/drawing/2014/main" id="{6D9EFFE9-A32C-75D9-2B49-26486F0391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4478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24486C">
              <a:alpha val="89999"/>
            </a:srgb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AutoShape 2">
            <a:extLst>
              <a:ext uri="{FF2B5EF4-FFF2-40B4-BE49-F238E27FC236}">
                <a16:creationId xmlns:a16="http://schemas.microsoft.com/office/drawing/2014/main" id="{F9B8EA6C-73D0-BABA-C639-87F1C46269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9624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6FB4CF7A-FE26-44FF-8E91-0BD3292092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key factors</a:t>
            </a:r>
            <a:endParaRPr lang="en-CA" altLang="LID4096"/>
          </a:p>
        </p:txBody>
      </p:sp>
      <p:sp>
        <p:nvSpPr>
          <p:cNvPr id="103428" name="AutoShape 4">
            <a:extLst>
              <a:ext uri="{FF2B5EF4-FFF2-40B4-BE49-F238E27FC236}">
                <a16:creationId xmlns:a16="http://schemas.microsoft.com/office/drawing/2014/main" id="{3A3D9F91-311F-27BB-02DD-ABC3A2077D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14478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3429" name="AutoShape 5">
            <a:extLst>
              <a:ext uri="{FF2B5EF4-FFF2-40B4-BE49-F238E27FC236}">
                <a16:creationId xmlns:a16="http://schemas.microsoft.com/office/drawing/2014/main" id="{47DAF284-F9D1-C9BA-DA01-A8CA7D993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4478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3430" name="AutoShape 6">
            <a:extLst>
              <a:ext uri="{FF2B5EF4-FFF2-40B4-BE49-F238E27FC236}">
                <a16:creationId xmlns:a16="http://schemas.microsoft.com/office/drawing/2014/main" id="{712B3BFF-4360-1B51-544F-3AB880731E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39624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003399">
              <a:alpha val="24001"/>
            </a:srgbClr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3431" name="Text Box 7">
            <a:extLst>
              <a:ext uri="{FF2B5EF4-FFF2-40B4-BE49-F238E27FC236}">
                <a16:creationId xmlns:a16="http://schemas.microsoft.com/office/drawing/2014/main" id="{3020D06E-808B-E3F6-5C08-32CE35C394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352800"/>
            <a:ext cx="266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 sz="2000"/>
              <a:t> public / accessible</a:t>
            </a:r>
          </a:p>
        </p:txBody>
      </p:sp>
      <p:sp>
        <p:nvSpPr>
          <p:cNvPr id="103432" name="Text Box 8">
            <a:extLst>
              <a:ext uri="{FF2B5EF4-FFF2-40B4-BE49-F238E27FC236}">
                <a16:creationId xmlns:a16="http://schemas.microsoft.com/office/drawing/2014/main" id="{EE9B00E0-2087-79F6-16D0-0FBF2FF899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3352800"/>
            <a:ext cx="2895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 sz="2000"/>
              <a:t>simple interaction</a:t>
            </a:r>
          </a:p>
        </p:txBody>
      </p:sp>
      <p:sp>
        <p:nvSpPr>
          <p:cNvPr id="103433" name="Text Box 9">
            <a:extLst>
              <a:ext uri="{FF2B5EF4-FFF2-40B4-BE49-F238E27FC236}">
                <a16:creationId xmlns:a16="http://schemas.microsoft.com/office/drawing/2014/main" id="{71A379BA-2568-939B-1C5B-7E2A7B725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5867400"/>
            <a:ext cx="2667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/>
              <a:t>at-a-glance awareness</a:t>
            </a:r>
          </a:p>
        </p:txBody>
      </p:sp>
      <p:sp>
        <p:nvSpPr>
          <p:cNvPr id="103434" name="Text Box 10">
            <a:extLst>
              <a:ext uri="{FF2B5EF4-FFF2-40B4-BE49-F238E27FC236}">
                <a16:creationId xmlns:a16="http://schemas.microsoft.com/office/drawing/2014/main" id="{4DFDA064-D27D-26D9-05CB-D702DB3FF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5867400"/>
            <a:ext cx="266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LID4096" sz="2000"/>
              <a:t>ubiquitous access</a:t>
            </a:r>
          </a:p>
        </p:txBody>
      </p:sp>
      <p:pic>
        <p:nvPicPr>
          <p:cNvPr id="103435" name="Picture 11">
            <a:extLst>
              <a:ext uri="{FF2B5EF4-FFF2-40B4-BE49-F238E27FC236}">
                <a16:creationId xmlns:a16="http://schemas.microsoft.com/office/drawing/2014/main" id="{A197ADA9-A6AF-65FB-C3AD-F4A49D8EE8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0"/>
          <a:stretch>
            <a:fillRect/>
          </a:stretch>
        </p:blipFill>
        <p:spPr bwMode="auto">
          <a:xfrm>
            <a:off x="4826000" y="4122738"/>
            <a:ext cx="22860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36" name="Picture 12">
            <a:extLst>
              <a:ext uri="{FF2B5EF4-FFF2-40B4-BE49-F238E27FC236}">
                <a16:creationId xmlns:a16="http://schemas.microsoft.com/office/drawing/2014/main" id="{9BE2D5F5-2F7C-63F1-E5C2-0CFE15107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83" t="28464" r="5173"/>
          <a:stretch>
            <a:fillRect/>
          </a:stretch>
        </p:blipFill>
        <p:spPr bwMode="auto">
          <a:xfrm>
            <a:off x="1981200" y="1600200"/>
            <a:ext cx="22860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37" name="Picture 13">
            <a:extLst>
              <a:ext uri="{FF2B5EF4-FFF2-40B4-BE49-F238E27FC236}">
                <a16:creationId xmlns:a16="http://schemas.microsoft.com/office/drawing/2014/main" id="{56B0E18D-A745-D442-2DC2-651E6D8E3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84" t="52252" r="42822" b="22403"/>
          <a:stretch>
            <a:fillRect/>
          </a:stretch>
        </p:blipFill>
        <p:spPr bwMode="auto">
          <a:xfrm>
            <a:off x="2057400" y="4114800"/>
            <a:ext cx="22098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38" name="Picture 14">
            <a:extLst>
              <a:ext uri="{FF2B5EF4-FFF2-40B4-BE49-F238E27FC236}">
                <a16:creationId xmlns:a16="http://schemas.microsoft.com/office/drawing/2014/main" id="{C09F6E28-B648-2B42-63D2-497104683D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60" r="76637" b="35599"/>
          <a:stretch>
            <a:fillRect/>
          </a:stretch>
        </p:blipFill>
        <p:spPr bwMode="auto">
          <a:xfrm>
            <a:off x="4800600" y="1600200"/>
            <a:ext cx="2362200" cy="173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439" name="AutoShape 15">
            <a:extLst>
              <a:ext uri="{FF2B5EF4-FFF2-40B4-BE49-F238E27FC236}">
                <a16:creationId xmlns:a16="http://schemas.microsoft.com/office/drawing/2014/main" id="{DA3DF2EF-4D7A-EC87-7B15-FC754F87DC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14478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24486C">
              <a:alpha val="89999"/>
            </a:srgb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3440" name="AutoShape 16">
            <a:extLst>
              <a:ext uri="{FF2B5EF4-FFF2-40B4-BE49-F238E27FC236}">
                <a16:creationId xmlns:a16="http://schemas.microsoft.com/office/drawing/2014/main" id="{3005732A-45CE-96CF-53EA-BC185849E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9624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24486C">
              <a:alpha val="89999"/>
            </a:srgb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3441" name="AutoShape 17">
            <a:extLst>
              <a:ext uri="{FF2B5EF4-FFF2-40B4-BE49-F238E27FC236}">
                <a16:creationId xmlns:a16="http://schemas.microsoft.com/office/drawing/2014/main" id="{36184818-7FE2-76A8-A47A-DB1E14459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447800"/>
            <a:ext cx="2667000" cy="2362200"/>
          </a:xfrm>
          <a:prstGeom prst="roundRect">
            <a:avLst>
              <a:gd name="adj" fmla="val 4477"/>
            </a:avLst>
          </a:prstGeom>
          <a:solidFill>
            <a:srgbClr val="24486C">
              <a:alpha val="89999"/>
            </a:srgb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>
            <a:extLst>
              <a:ext uri="{FF2B5EF4-FFF2-40B4-BE49-F238E27FC236}">
                <a16:creationId xmlns:a16="http://schemas.microsoft.com/office/drawing/2014/main" id="{DB726F0D-27CF-6C29-D980-59067870FC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thank you!</a:t>
            </a:r>
          </a:p>
        </p:txBody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F1AAF9A7-8E07-288D-312F-B15A092EA3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 sz="2800"/>
              <a:t>Carman Neustaedter</a:t>
            </a:r>
            <a:br>
              <a:rPr lang="en-US" altLang="LID4096" sz="2800"/>
            </a:br>
            <a:r>
              <a:rPr lang="en-US" altLang="LID4096" sz="2000"/>
              <a:t>University of Calgary, Canada</a:t>
            </a:r>
            <a:br>
              <a:rPr lang="en-US" altLang="LID4096" sz="2000"/>
            </a:br>
            <a:r>
              <a:rPr lang="en-US" altLang="LID4096" sz="2000"/>
              <a:t>carman@cpsc.ucalgary.ca</a:t>
            </a:r>
          </a:p>
          <a:p>
            <a:endParaRPr lang="en-US" altLang="LID4096" sz="2000"/>
          </a:p>
          <a:p>
            <a:r>
              <a:rPr lang="en-US" altLang="LID4096" sz="2800"/>
              <a:t>A.J. Brush</a:t>
            </a:r>
            <a:br>
              <a:rPr lang="en-US" altLang="LID4096" sz="2800"/>
            </a:br>
            <a:r>
              <a:rPr lang="en-US" altLang="LID4096" sz="2000"/>
              <a:t>Microsoft Research</a:t>
            </a:r>
            <a:br>
              <a:rPr lang="en-US" altLang="LID4096" sz="2000"/>
            </a:br>
            <a:r>
              <a:rPr lang="en-US" altLang="LID4096" sz="2000"/>
              <a:t>ajbrush@microsoft.com</a:t>
            </a:r>
          </a:p>
          <a:p>
            <a:endParaRPr lang="en-US" altLang="LID4096" sz="2000"/>
          </a:p>
          <a:p>
            <a:r>
              <a:rPr lang="en-US" altLang="LID4096" sz="2800"/>
              <a:t>Saul Greenberg</a:t>
            </a:r>
            <a:br>
              <a:rPr lang="en-US" altLang="LID4096" sz="2800"/>
            </a:br>
            <a:r>
              <a:rPr lang="en-US" altLang="LID4096" sz="2000"/>
              <a:t>University of Calgary, Canada</a:t>
            </a:r>
            <a:br>
              <a:rPr lang="en-US" altLang="LID4096" sz="2000"/>
            </a:br>
            <a:r>
              <a:rPr lang="en-US" altLang="LID4096" sz="2000"/>
              <a:t>saul.greenberg@ucalgary.ca</a:t>
            </a:r>
            <a:br>
              <a:rPr lang="en-US" altLang="LID4096" sz="2000"/>
            </a:br>
            <a:br>
              <a:rPr lang="en-US" altLang="LID4096"/>
            </a:br>
            <a:endParaRPr lang="en-US" altLang="LID4096"/>
          </a:p>
          <a:p>
            <a:endParaRPr lang="en-US" altLang="LID4096"/>
          </a:p>
          <a:p>
            <a:endParaRPr lang="en-US" altLang="LID4096" sz="4000"/>
          </a:p>
          <a:p>
            <a:pPr>
              <a:buFontTx/>
              <a:buNone/>
            </a:pPr>
            <a:endParaRPr lang="en-US" altLang="LID4096" sz="4000"/>
          </a:p>
          <a:p>
            <a:pPr>
              <a:buFontTx/>
              <a:buNone/>
            </a:pPr>
            <a:endParaRPr lang="en-US" altLang="LID4096" sz="4000"/>
          </a:p>
        </p:txBody>
      </p:sp>
      <p:pic>
        <p:nvPicPr>
          <p:cNvPr id="104452" name="Picture 4">
            <a:extLst>
              <a:ext uri="{FF2B5EF4-FFF2-40B4-BE49-F238E27FC236}">
                <a16:creationId xmlns:a16="http://schemas.microsoft.com/office/drawing/2014/main" id="{2A55BC8D-DE8F-49E9-17DD-911FD3FF3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914400"/>
            <a:ext cx="3132138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>
            <a:extLst>
              <a:ext uri="{FF2B5EF4-FFF2-40B4-BE49-F238E27FC236}">
                <a16:creationId xmlns:a16="http://schemas.microsoft.com/office/drawing/2014/main" id="{88F8C453-4916-B799-EB96-7262D6225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33400"/>
            <a:ext cx="8001000" cy="600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499" name="Rectangle 3">
            <a:extLst>
              <a:ext uri="{FF2B5EF4-FFF2-40B4-BE49-F238E27FC236}">
                <a16:creationId xmlns:a16="http://schemas.microsoft.com/office/drawing/2014/main" id="{F1FB7ED4-1D32-DE9B-5C7C-3848BC3D07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LID4096" altLang="LID4096"/>
          </a:p>
        </p:txBody>
      </p:sp>
      <p:sp>
        <p:nvSpPr>
          <p:cNvPr id="106500" name="Rectangle 4">
            <a:extLst>
              <a:ext uri="{FF2B5EF4-FFF2-40B4-BE49-F238E27FC236}">
                <a16:creationId xmlns:a16="http://schemas.microsoft.com/office/drawing/2014/main" id="{1B90FFD3-E5F2-40B2-78FC-4AA0D121D6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  <p:transition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>
            <a:extLst>
              <a:ext uri="{FF2B5EF4-FFF2-40B4-BE49-F238E27FC236}">
                <a16:creationId xmlns:a16="http://schemas.microsoft.com/office/drawing/2014/main" id="{88A544F7-59F1-EDEB-7E4B-C95B686F79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LID4096" altLang="LID4096"/>
          </a:p>
        </p:txBody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4AAF7B9D-8D31-F89E-4EAB-EED5A7C9C3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  <p:pic>
        <p:nvPicPr>
          <p:cNvPr id="107524" name="Picture 4">
            <a:extLst>
              <a:ext uri="{FF2B5EF4-FFF2-40B4-BE49-F238E27FC236}">
                <a16:creationId xmlns:a16="http://schemas.microsoft.com/office/drawing/2014/main" id="{1AA2C2A1-FAA6-E4A6-7A19-80B5883C64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33400"/>
            <a:ext cx="8001000" cy="600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>
            <a:extLst>
              <a:ext uri="{FF2B5EF4-FFF2-40B4-BE49-F238E27FC236}">
                <a16:creationId xmlns:a16="http://schemas.microsoft.com/office/drawing/2014/main" id="{DD9676B5-7E25-D634-66A3-06ED9FCC1A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LID4096"/>
              <a:t>work prototype</a:t>
            </a:r>
          </a:p>
        </p:txBody>
      </p:sp>
      <p:pic>
        <p:nvPicPr>
          <p:cNvPr id="108547" name="Picture 3">
            <a:extLst>
              <a:ext uri="{FF2B5EF4-FFF2-40B4-BE49-F238E27FC236}">
                <a16:creationId xmlns:a16="http://schemas.microsoft.com/office/drawing/2014/main" id="{D481CA40-291E-A066-3A35-C4199D65C4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4038600" cy="288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548" name="Picture 4">
            <a:extLst>
              <a:ext uri="{FF2B5EF4-FFF2-40B4-BE49-F238E27FC236}">
                <a16:creationId xmlns:a16="http://schemas.microsoft.com/office/drawing/2014/main" id="{626D29DE-5CCD-6772-80A0-61257A1A8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819400"/>
            <a:ext cx="5133975" cy="3433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>
            <a:extLst>
              <a:ext uri="{FF2B5EF4-FFF2-40B4-BE49-F238E27FC236}">
                <a16:creationId xmlns:a16="http://schemas.microsoft.com/office/drawing/2014/main" id="{9C1A6E6D-15F3-6072-D560-DC1D9BFCCB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LID4096"/>
              <a:t>mobile prototype</a:t>
            </a:r>
          </a:p>
        </p:txBody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id="{D15BBC7D-51F8-1375-6881-D572768CB3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  <p:pic>
        <p:nvPicPr>
          <p:cNvPr id="109572" name="Picture 4">
            <a:extLst>
              <a:ext uri="{FF2B5EF4-FFF2-40B4-BE49-F238E27FC236}">
                <a16:creationId xmlns:a16="http://schemas.microsoft.com/office/drawing/2014/main" id="{0128449A-A122-D25F-3061-0BD212069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71600"/>
            <a:ext cx="8039100" cy="485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1.5|0.8|0.6|1.8|1.1|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2.3|4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8"/>
</p:tagLst>
</file>

<file path=ppt/theme/theme1.xml><?xml version="1.0" encoding="utf-8"?>
<a:theme xmlns:a="http://schemas.openxmlformats.org/drawingml/2006/main" name="Crimson landscape design template">
  <a:themeElements>
    <a:clrScheme name="Crimson landscape design template 7">
      <a:dk1>
        <a:srgbClr val="5C1F00"/>
      </a:dk1>
      <a:lt1>
        <a:srgbClr val="FFFFFF"/>
      </a:lt1>
      <a:dk2>
        <a:srgbClr val="800000"/>
      </a:dk2>
      <a:lt2>
        <a:srgbClr val="DFD293"/>
      </a:lt2>
      <a:accent1>
        <a:srgbClr val="CC3300"/>
      </a:accent1>
      <a:accent2>
        <a:srgbClr val="BE7960"/>
      </a:accent2>
      <a:accent3>
        <a:srgbClr val="C0AAAA"/>
      </a:accent3>
      <a:accent4>
        <a:srgbClr val="DADADA"/>
      </a:accent4>
      <a:accent5>
        <a:srgbClr val="E2ADAA"/>
      </a:accent5>
      <a:accent6>
        <a:srgbClr val="AC6D56"/>
      </a:accent6>
      <a:hlink>
        <a:srgbClr val="FFFF99"/>
      </a:hlink>
      <a:folHlink>
        <a:srgbClr val="D3A219"/>
      </a:folHlink>
    </a:clrScheme>
    <a:fontScheme name="Crimson landscape design templat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altLang="LID4096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altLang="LID4096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Crimson landscape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imson landscape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imson landscape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imson landscape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imson landscape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imson landscape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imson landscape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imson landscape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imson landscape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imson landscape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imson landscape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imson landscape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1727</Words>
  <Application>Microsoft Office PowerPoint</Application>
  <PresentationFormat>On-screen Show (4:3)</PresentationFormat>
  <Paragraphs>293</Paragraphs>
  <Slides>63</Slides>
  <Notes>41</Notes>
  <HiddenSlides>5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7" baseType="lpstr">
      <vt:lpstr>Arial</vt:lpstr>
      <vt:lpstr>Arial Black</vt:lpstr>
      <vt:lpstr>Tahoma</vt:lpstr>
      <vt:lpstr>Crimson landscape design template</vt:lpstr>
      <vt:lpstr>A Digital Family Calendar in the Home: Lessons from Field Trials of LINC</vt:lpstr>
      <vt:lpstr>the message</vt:lpstr>
      <vt:lpstr>coordination challenges</vt:lpstr>
      <vt:lpstr>PowerPoint Presentation</vt:lpstr>
      <vt:lpstr>PowerPoint Presentation</vt:lpstr>
      <vt:lpstr>PowerPoint Presentation</vt:lpstr>
      <vt:lpstr>paper calendar</vt:lpstr>
      <vt:lpstr>digital calendars exist</vt:lpstr>
      <vt:lpstr>digital calendars exist</vt:lpstr>
      <vt:lpstr>PowerPoint Presentation</vt:lpstr>
      <vt:lpstr>PowerPoint Presentation</vt:lpstr>
      <vt:lpstr>research goal</vt:lpstr>
      <vt:lpstr>project stages</vt:lpstr>
      <vt:lpstr>project stages</vt:lpstr>
      <vt:lpstr>project stages</vt:lpstr>
      <vt:lpstr>project stages</vt:lpstr>
      <vt:lpstr>PowerPoint Presentation</vt:lpstr>
      <vt:lpstr>paper prototyping</vt:lpstr>
      <vt:lpstr>medium-fi prototype</vt:lpstr>
      <vt:lpstr>PowerPoint Presentation</vt:lpstr>
      <vt:lpstr>design features</vt:lpstr>
      <vt:lpstr>design features</vt:lpstr>
      <vt:lpstr>design features</vt:lpstr>
      <vt:lpstr>design features</vt:lpstr>
      <vt:lpstr>design features</vt:lpstr>
      <vt:lpstr>PowerPoint Presentation</vt:lpstr>
      <vt:lpstr>field trials of LINC</vt:lpstr>
      <vt:lpstr>study families</vt:lpstr>
      <vt:lpstr>adoption and use</vt:lpstr>
      <vt:lpstr>public location: leonards</vt:lpstr>
      <vt:lpstr>public location: leonards</vt:lpstr>
      <vt:lpstr>PowerPoint Presentation</vt:lpstr>
      <vt:lpstr>mobile location: chambers</vt:lpstr>
      <vt:lpstr>mobile location: chambers</vt:lpstr>
      <vt:lpstr>always-on calendar</vt:lpstr>
      <vt:lpstr>always-on</vt:lpstr>
      <vt:lpstr>always-on</vt:lpstr>
      <vt:lpstr>PowerPoint Presentation</vt:lpstr>
      <vt:lpstr>interaction / awareness</vt:lpstr>
      <vt:lpstr>at-a-glance awareness</vt:lpstr>
      <vt:lpstr>interaction</vt:lpstr>
      <vt:lpstr>interaction</vt:lpstr>
      <vt:lpstr>PowerPoint Presentation</vt:lpstr>
      <vt:lpstr>work access beneficial</vt:lpstr>
      <vt:lpstr>work access limiting</vt:lpstr>
      <vt:lpstr>work access limiting</vt:lpstr>
      <vt:lpstr>mobile access</vt:lpstr>
      <vt:lpstr>mobile access</vt:lpstr>
      <vt:lpstr>mobile access</vt:lpstr>
      <vt:lpstr>multiple home locations</vt:lpstr>
      <vt:lpstr>multiple home locations</vt:lpstr>
      <vt:lpstr>summary</vt:lpstr>
      <vt:lpstr>the message</vt:lpstr>
      <vt:lpstr>key factors</vt:lpstr>
      <vt:lpstr>key factors</vt:lpstr>
      <vt:lpstr>key factors</vt:lpstr>
      <vt:lpstr>key factors</vt:lpstr>
      <vt:lpstr>key factors</vt:lpstr>
      <vt:lpstr>thank you!</vt:lpstr>
      <vt:lpstr>PowerPoint Presentation</vt:lpstr>
      <vt:lpstr>PowerPoint Presentation</vt:lpstr>
      <vt:lpstr>work prototype</vt:lpstr>
      <vt:lpstr>mobile prototype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Carman Neustaedter </dc:creator>
  <cp:keywords/>
  <dc:description/>
  <cp:lastModifiedBy>Saul Greenberg</cp:lastModifiedBy>
  <cp:revision>137</cp:revision>
  <dcterms:created xsi:type="dcterms:W3CDTF">2007-05-29T21:35:27Z</dcterms:created>
  <dcterms:modified xsi:type="dcterms:W3CDTF">2026-10-23T19:37:25Z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TC010900281033</vt:lpwstr>
  </property>
</Properties>
</file>