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sldIdLst>
    <p:sldId id="256" r:id="rId2"/>
    <p:sldId id="462" r:id="rId3"/>
    <p:sldId id="451" r:id="rId4"/>
    <p:sldId id="468" r:id="rId5"/>
    <p:sldId id="295" r:id="rId6"/>
    <p:sldId id="469" r:id="rId7"/>
    <p:sldId id="452" r:id="rId8"/>
    <p:sldId id="449" r:id="rId9"/>
    <p:sldId id="457" r:id="rId10"/>
    <p:sldId id="458" r:id="rId11"/>
    <p:sldId id="430" r:id="rId12"/>
    <p:sldId id="460" r:id="rId13"/>
    <p:sldId id="434" r:id="rId14"/>
    <p:sldId id="436" r:id="rId15"/>
    <p:sldId id="437" r:id="rId16"/>
    <p:sldId id="435" r:id="rId17"/>
    <p:sldId id="442" r:id="rId18"/>
    <p:sldId id="450" r:id="rId19"/>
    <p:sldId id="438" r:id="rId20"/>
    <p:sldId id="453" r:id="rId21"/>
    <p:sldId id="439" r:id="rId22"/>
    <p:sldId id="440" r:id="rId23"/>
    <p:sldId id="454" r:id="rId24"/>
    <p:sldId id="423" r:id="rId25"/>
    <p:sldId id="314" r:id="rId26"/>
    <p:sldId id="293" r:id="rId27"/>
    <p:sldId id="396" r:id="rId28"/>
    <p:sldId id="397" r:id="rId29"/>
    <p:sldId id="441" r:id="rId30"/>
    <p:sldId id="466" r:id="rId31"/>
    <p:sldId id="455" r:id="rId32"/>
    <p:sldId id="456" r:id="rId33"/>
    <p:sldId id="467" r:id="rId34"/>
    <p:sldId id="398" r:id="rId35"/>
    <p:sldId id="327" r:id="rId36"/>
  </p:sldIdLst>
  <p:sldSz cx="9144000" cy="6858000" type="screen4x3"/>
  <p:notesSz cx="6858000" cy="9144000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9FFC9"/>
    <a:srgbClr val="000066"/>
    <a:srgbClr val="FFFF99"/>
    <a:srgbClr val="CC3300"/>
    <a:srgbClr val="FF0000"/>
    <a:srgbClr val="FFFF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2" y="7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7606D22C-21A5-16A0-0A24-E7180638CE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41A13A1-13B3-6344-1808-C5B1D79F607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C90D22EA-A1CB-2C20-E3C1-5DA956A098E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29FAA731-B0C2-7E32-1869-D5D8FB19C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5A266C7C-FAC4-4E1C-EEAF-CE8ADCAE627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D2BA35A7-9C73-F7DA-4F8C-78BE4D497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495770C3-EC47-4C29-AEF8-BD7FF277875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3072325-1A1E-54C8-90F8-697BC46BCE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B660372-CA04-4D13-B558-A49F0568BE52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4702C842-D9BD-3361-292A-51992B6BA0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1D951D7D-2DC1-E88C-3CBF-7125792EA9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E6B98587-FDC2-418F-A963-822639387E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6DB4E9F-0983-4319-8FC0-82F9BAC02533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0A9078DC-6432-AF4F-5891-AA0DA691C2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9E86151-F969-C855-DD15-F0FB6EB7BD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Why evaluate? What did we evaluate? More detail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B13B231-EC74-7AED-1D45-30BDA2C445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8949874-67D2-4955-932A-8BC084647F77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0E77399-D0DC-BC58-8CC8-65B57A3DBC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B4AF4631-1598-8406-50AC-8D44494BD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Why evaluate? What did we evaluate? More detail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20289BAE-38C4-41BA-605E-E7DFFE759F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35C290C-06A7-43ED-96A3-475FC75A2A23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92260A47-85A6-89FB-A643-CF49A170667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D8B1ECA8-E2C1-2308-2095-59F51C683E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Set up what the talk is about before here</a:t>
            </a:r>
          </a:p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Have tool -&gt; evaluated</a:t>
            </a:r>
          </a:p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CB is not main message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924E06C3-878E-F0DB-3F88-1257FEBAF2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AEE9A0B-CE6C-4EF3-9A9A-13473632D407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7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8AD12F7-3DB1-733A-7DD9-3EC879DA48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397E27D0-2A1C-255A-B647-4005C93589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E7F2C08-F5F1-9672-4579-0853D87578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0E93295-AFD9-4499-84A3-AFC7F1BAA0E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8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B2914537-E6F5-2FF2-428A-2A599C4FE2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F2AB4AC2-EF39-5398-B1A9-2722475F7B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Why these theories?</a:t>
            </a:r>
          </a:p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Want to design an informal awareness tool (motivate this list)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B5FE1BC9-C2CC-3D0B-9E3E-3BCB45CEC9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260B010-9165-4AE4-9D6F-2B8203B86805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B9D68DBB-86A2-2B89-0941-CD55AEEE35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E1E55388-B614-4091-F9D3-B594179164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87E484B1-0541-EF8B-E256-3273522634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FA23235-B299-4D9C-A479-30B96086E7E4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19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C2A5E70-6CB6-1FE9-9A28-4A7CF07D5D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518790A0-D973-2891-34AE-396F751BC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83BFD8F-6CDA-B20D-D465-377829C277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05D8CE3-46AD-408D-AF29-8BA537661F9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FE9AAF81-0C83-57D6-DCB3-0C284CA197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478A7957-EB97-E39D-F331-8A97D3816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2084F317-AC2E-8667-CD8B-4102035E3C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60366F6-638D-4C74-9D0F-55BCAA128B61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80310232-07C8-DC2F-FB95-70386FD0D2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EDB4443-4AA1-6CE1-E79D-99D753615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57FEF4C8-EFBF-F4DE-B0E9-AC536B6888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3843C9D-0181-4ED3-9E0E-08FF41E44D08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26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E93858A2-611F-CBA9-D41D-121856B3FB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134E4B4-38A0-32F5-C712-DEBA5000A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F15C9334-79D1-A558-CB6A-2103C77FC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0E290394-06F2-4160-8837-EBDE3F33F57C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27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6FE535FE-D019-344B-2C63-E4C82731BC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E7FD2605-9C29-DAF4-B7F4-346BE7F46F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A49604B9-39F7-8EFC-A9F8-E0A8ABB723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E736485-8F7A-4D51-A9F4-D593A70D5742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28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FAAD2C2-9D09-8803-E625-3C14BCDD66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562DA5AB-0A53-53E7-33D7-69EDF679D5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75E5C7FA-5C28-1E41-ABA3-6D4A221035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2DF51D5-919A-44E5-B845-A3E73B4E9D88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32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1A70AE68-5228-4D1D-B73A-5D6F0F142C3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F9D7B0A-E3F5-F3CB-1B50-9894D1B44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AU" altLang="LID4096">
                <a:latin typeface="Arial" panose="020B0604020202020204" pitchFamily="34" charset="0"/>
              </a:rPr>
              <a:t>Summarise evaluation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723B5106-CE0E-40FF-E861-ECBEB1360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40140AC-6702-48FC-89BF-56A13A1778EC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1824EF27-1769-ABD6-CFEF-539ACD4D8E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6D89BB09-615E-FBB6-27F7-E8A461ACD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661C95EE-DA99-CCAF-0730-76887C1E27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C1AF3D4-AA64-46E6-A13B-0D07957F8F02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E282A102-61C6-470D-3F8A-898B359BC7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9A24ABD7-8FBE-969C-8EFE-892B26397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3375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91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43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585913"/>
            <a:ext cx="4060825" cy="487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585913"/>
            <a:ext cx="4062412" cy="487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19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4848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165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12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2506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316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8536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6388" y="660400"/>
            <a:ext cx="2068512" cy="5800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9263" y="660400"/>
            <a:ext cx="6054725" cy="5800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74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AF11ED7-B7F6-3C36-4343-1203734695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60400"/>
            <a:ext cx="825023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413A30F-4BE2-0DEF-519C-7EFA29EE9F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585913"/>
            <a:ext cx="8275637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Line 4">
            <a:extLst>
              <a:ext uri="{FF2B5EF4-FFF2-40B4-BE49-F238E27FC236}">
                <a16:creationId xmlns:a16="http://schemas.microsoft.com/office/drawing/2014/main" id="{DCE3B3AA-D2BC-07F6-AC07-ED86900AE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2DF4E7BC-F899-4F72-623B-442F4902C42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461963" indent="-476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376363" indent="-47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5pPr>
      <a:lvl6pPr marL="22860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7432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2004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657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65A7194-51AC-F292-1DA8-4B8C750159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671513"/>
            <a:ext cx="8148638" cy="1779587"/>
          </a:xfrm>
          <a:noFill/>
        </p:spPr>
        <p:txBody>
          <a:bodyPr/>
          <a:lstStyle/>
          <a:p>
            <a:pPr algn="ctr" eaLnBrk="1" hangingPunct="1"/>
            <a:r>
              <a:rPr lang="en-US" altLang="zh-CN" sz="3200">
                <a:ea typeface="宋体" panose="02010600030101010101" pitchFamily="2" charset="-122"/>
              </a:rPr>
              <a:t>A Field Study of Community Bar</a:t>
            </a:r>
            <a:br>
              <a:rPr lang="en-US" altLang="zh-CN" sz="4000">
                <a:ea typeface="宋体" panose="02010600030101010101" pitchFamily="2" charset="-122"/>
              </a:rPr>
            </a:br>
            <a:br>
              <a:rPr lang="en-US" altLang="zh-CN" sz="4000">
                <a:ea typeface="宋体" panose="02010600030101010101" pitchFamily="2" charset="-122"/>
              </a:rPr>
            </a:br>
            <a:r>
              <a:rPr lang="en-US" altLang="zh-CN" sz="2400">
                <a:ea typeface="宋体" panose="02010600030101010101" pitchFamily="2" charset="-122"/>
              </a:rPr>
              <a:t>(Mis)-matches between Theory and Practice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B32C626-9548-29D6-E88B-378809795A4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4146550"/>
            <a:ext cx="8001000" cy="4460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000">
                <a:ea typeface="宋体" panose="02010600030101010101" pitchFamily="2" charset="-122"/>
              </a:rPr>
              <a:t>Natalia Romero      </a:t>
            </a:r>
            <a:r>
              <a:rPr lang="en-US" altLang="zh-CN" sz="2000" u="sng">
                <a:ea typeface="宋体" panose="02010600030101010101" pitchFamily="2" charset="-122"/>
              </a:rPr>
              <a:t>Gregor McEwan</a:t>
            </a:r>
            <a:r>
              <a:rPr lang="en-US" altLang="zh-CN" sz="2000">
                <a:ea typeface="宋体" panose="02010600030101010101" pitchFamily="2" charset="-122"/>
              </a:rPr>
              <a:t>      Saul Greenberg</a:t>
            </a:r>
            <a:endParaRPr lang="en-US" altLang="zh-CN" sz="1600">
              <a:ea typeface="宋体" panose="02010600030101010101" pitchFamily="2" charset="-122"/>
            </a:endParaRPr>
          </a:p>
        </p:txBody>
      </p:sp>
      <p:pic>
        <p:nvPicPr>
          <p:cNvPr id="2052" name="Picture 4" descr="full-bar">
            <a:extLst>
              <a:ext uri="{FF2B5EF4-FFF2-40B4-BE49-F238E27FC236}">
                <a16:creationId xmlns:a16="http://schemas.microsoft.com/office/drawing/2014/main" id="{609DF97A-3BF5-68C9-C881-1D780CB0F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CCFAFAB9-A116-A537-D936-B9B40B7EF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8" y="4656138"/>
            <a:ext cx="27066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Eindhoven</a:t>
            </a:r>
          </a:p>
          <a:p>
            <a:pPr algn="ctr"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University of Technology</a:t>
            </a:r>
          </a:p>
        </p:txBody>
      </p:sp>
      <p:sp>
        <p:nvSpPr>
          <p:cNvPr id="2054" name="Text Box 6">
            <a:extLst>
              <a:ext uri="{FF2B5EF4-FFF2-40B4-BE49-F238E27FC236}">
                <a16:creationId xmlns:a16="http://schemas.microsoft.com/office/drawing/2014/main" id="{FFF59FCB-959C-C681-DB35-CEAE1EFCB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4325" y="4657725"/>
            <a:ext cx="24161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HxI Initiative</a:t>
            </a:r>
          </a:p>
          <a:p>
            <a:pPr algn="ctr"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National ICT Australia</a:t>
            </a:r>
          </a:p>
        </p:txBody>
      </p:sp>
      <p:sp>
        <p:nvSpPr>
          <p:cNvPr id="2055" name="Text Box 7">
            <a:extLst>
              <a:ext uri="{FF2B5EF4-FFF2-40B4-BE49-F238E27FC236}">
                <a16:creationId xmlns:a16="http://schemas.microsoft.com/office/drawing/2014/main" id="{E170DCF3-B898-AC36-7A4E-F4976039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638" y="4648200"/>
            <a:ext cx="2322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University of Calgary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945745D-8675-6D27-B0B1-75BF88204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Message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0E89889-8D8B-CEC2-A423-C71090513F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2025650"/>
            <a:ext cx="8275637" cy="4435475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altLang="LID4096" sz="3200"/>
              <a:t>We can use theory to inform concrete design, but details matter.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39D11DC-AA56-C6A1-39A3-FFA7599E67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Building Community Bar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5C2FF23-C839-D803-79D5-824E54605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528637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AU" altLang="LID4096" b="1"/>
              <a:t>Theory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158CCA8-4DEB-0254-F796-6C26016EB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0" y="2960688"/>
            <a:ext cx="2732088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Design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Principles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11EBE13B-BE8C-0DE3-E89E-745257C03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888" y="4849813"/>
            <a:ext cx="2546350" cy="979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Community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Bar</a:t>
            </a:r>
          </a:p>
        </p:txBody>
      </p:sp>
      <p:sp>
        <p:nvSpPr>
          <p:cNvPr id="4102" name="AutoShape 6">
            <a:extLst>
              <a:ext uri="{FF2B5EF4-FFF2-40B4-BE49-F238E27FC236}">
                <a16:creationId xmlns:a16="http://schemas.microsoft.com/office/drawing/2014/main" id="{E0EC0EA2-033D-B297-3A7B-6AA6D3403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170113"/>
            <a:ext cx="576262" cy="808037"/>
          </a:xfrm>
          <a:prstGeom prst="downArrow">
            <a:avLst>
              <a:gd name="adj1" fmla="val 50000"/>
              <a:gd name="adj2" fmla="val 3505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4103" name="AutoShape 7">
            <a:extLst>
              <a:ext uri="{FF2B5EF4-FFF2-40B4-BE49-F238E27FC236}">
                <a16:creationId xmlns:a16="http://schemas.microsoft.com/office/drawing/2014/main" id="{637ACECF-5DC3-4C04-7658-A91E358B2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0" y="3844925"/>
            <a:ext cx="576263" cy="892175"/>
          </a:xfrm>
          <a:prstGeom prst="downArrow">
            <a:avLst>
              <a:gd name="adj1" fmla="val 50000"/>
              <a:gd name="adj2" fmla="val 3870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D9FE785E-6637-FF8C-3D0F-BB12B6131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2909888"/>
            <a:ext cx="2732088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Notification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Collage</a:t>
            </a:r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9F7779BE-E59F-F952-5ABE-ACCD6240B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13" y="3336925"/>
            <a:ext cx="2732087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SideShow</a:t>
            </a:r>
          </a:p>
        </p:txBody>
      </p:sp>
      <p:sp>
        <p:nvSpPr>
          <p:cNvPr id="4106" name="AutoShape 10">
            <a:extLst>
              <a:ext uri="{FF2B5EF4-FFF2-40B4-BE49-F238E27FC236}">
                <a16:creationId xmlns:a16="http://schemas.microsoft.com/office/drawing/2014/main" id="{F086C2D5-BEA5-C54A-FB56-BD35AA32E8E2}"/>
              </a:ext>
            </a:extLst>
          </p:cNvPr>
          <p:cNvSpPr>
            <a:spLocks noChangeArrowheads="1"/>
          </p:cNvSpPr>
          <p:nvPr/>
        </p:nvSpPr>
        <p:spPr bwMode="auto">
          <a:xfrm rot="-2443456">
            <a:off x="2552700" y="3630613"/>
            <a:ext cx="576263" cy="1292225"/>
          </a:xfrm>
          <a:prstGeom prst="downArrow">
            <a:avLst>
              <a:gd name="adj1" fmla="val 50000"/>
              <a:gd name="adj2" fmla="val 5606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4107" name="AutoShape 11">
            <a:extLst>
              <a:ext uri="{FF2B5EF4-FFF2-40B4-BE49-F238E27FC236}">
                <a16:creationId xmlns:a16="http://schemas.microsoft.com/office/drawing/2014/main" id="{8E76C008-F846-3AD5-5FB7-612263C4A080}"/>
              </a:ext>
            </a:extLst>
          </p:cNvPr>
          <p:cNvSpPr>
            <a:spLocks noChangeArrowheads="1"/>
          </p:cNvSpPr>
          <p:nvPr/>
        </p:nvSpPr>
        <p:spPr bwMode="auto">
          <a:xfrm rot="2414219">
            <a:off x="6029325" y="3629025"/>
            <a:ext cx="576263" cy="1292225"/>
          </a:xfrm>
          <a:prstGeom prst="downArrow">
            <a:avLst>
              <a:gd name="adj1" fmla="val 50000"/>
              <a:gd name="adj2" fmla="val 56061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C7F8D4D-1DBB-AE18-0D40-570B8F6470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4290003-24BE-BBE6-9E77-940B2DF50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700213"/>
            <a:ext cx="9144000" cy="528637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AU" altLang="LID4096" b="1">
                <a:solidFill>
                  <a:schemeClr val="folHlink"/>
                </a:solidFill>
              </a:rPr>
              <a:t>Theory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95E76C60-9BE3-7666-EDF2-FCA34FA1B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0" y="2960688"/>
            <a:ext cx="2732088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Design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rgbClr val="000066"/>
                </a:solidFill>
                <a:latin typeface="Verdana" panose="020B0604030504040204" pitchFamily="34" charset="0"/>
              </a:rPr>
              <a:t>Principles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B1B82381-1904-A4F7-48BA-4684ED128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0888" y="4849813"/>
            <a:ext cx="2546350" cy="979487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chemeClr val="folHlink"/>
                </a:solidFill>
                <a:latin typeface="Verdana" panose="020B0604030504040204" pitchFamily="34" charset="0"/>
              </a:rPr>
              <a:t>Community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chemeClr val="folHlink"/>
                </a:solidFill>
                <a:latin typeface="Verdana" panose="020B0604030504040204" pitchFamily="34" charset="0"/>
              </a:rPr>
              <a:t>Bar</a:t>
            </a:r>
          </a:p>
        </p:txBody>
      </p:sp>
      <p:sp>
        <p:nvSpPr>
          <p:cNvPr id="5126" name="AutoShape 6">
            <a:extLst>
              <a:ext uri="{FF2B5EF4-FFF2-40B4-BE49-F238E27FC236}">
                <a16:creationId xmlns:a16="http://schemas.microsoft.com/office/drawing/2014/main" id="{0C3925BD-8DD4-2EFB-DB56-24AE64B67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963" y="2170113"/>
            <a:ext cx="576262" cy="808037"/>
          </a:xfrm>
          <a:prstGeom prst="downArrow">
            <a:avLst>
              <a:gd name="adj1" fmla="val 50000"/>
              <a:gd name="adj2" fmla="val 3505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5127" name="AutoShape 7">
            <a:extLst>
              <a:ext uri="{FF2B5EF4-FFF2-40B4-BE49-F238E27FC236}">
                <a16:creationId xmlns:a16="http://schemas.microsoft.com/office/drawing/2014/main" id="{32E6EEC1-446B-B55F-4AD1-602D90DD9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3550" y="3844925"/>
            <a:ext cx="576263" cy="892175"/>
          </a:xfrm>
          <a:prstGeom prst="downArrow">
            <a:avLst>
              <a:gd name="adj1" fmla="val 50000"/>
              <a:gd name="adj2" fmla="val 3870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0FA428DC-FD95-807E-C736-25F04FBB2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2909888"/>
            <a:ext cx="2732088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chemeClr val="folHlink"/>
                </a:solidFill>
                <a:latin typeface="Verdana" panose="020B0604030504040204" pitchFamily="34" charset="0"/>
              </a:rPr>
              <a:t>Notification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chemeClr val="folHlink"/>
                </a:solidFill>
                <a:latin typeface="Verdana" panose="020B0604030504040204" pitchFamily="34" charset="0"/>
              </a:rPr>
              <a:t>Collage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B100DA8E-4350-7837-92A9-C6A81BF17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2213" y="3336925"/>
            <a:ext cx="2732087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AU" altLang="LID4096" b="1">
                <a:solidFill>
                  <a:schemeClr val="folHlink"/>
                </a:solidFill>
                <a:latin typeface="Verdana" panose="020B0604030504040204" pitchFamily="34" charset="0"/>
              </a:rPr>
              <a:t>SideShow</a:t>
            </a:r>
          </a:p>
        </p:txBody>
      </p:sp>
      <p:sp>
        <p:nvSpPr>
          <p:cNvPr id="5130" name="AutoShape 10">
            <a:extLst>
              <a:ext uri="{FF2B5EF4-FFF2-40B4-BE49-F238E27FC236}">
                <a16:creationId xmlns:a16="http://schemas.microsoft.com/office/drawing/2014/main" id="{0B2B9853-EB48-0D4F-4785-89D4B04ACEE4}"/>
              </a:ext>
            </a:extLst>
          </p:cNvPr>
          <p:cNvSpPr>
            <a:spLocks noChangeArrowheads="1"/>
          </p:cNvSpPr>
          <p:nvPr/>
        </p:nvSpPr>
        <p:spPr bwMode="auto">
          <a:xfrm rot="-2443456">
            <a:off x="2552700" y="3630613"/>
            <a:ext cx="576263" cy="1292225"/>
          </a:xfrm>
          <a:prstGeom prst="downArrow">
            <a:avLst>
              <a:gd name="adj1" fmla="val 50000"/>
              <a:gd name="adj2" fmla="val 56061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5131" name="AutoShape 11">
            <a:extLst>
              <a:ext uri="{FF2B5EF4-FFF2-40B4-BE49-F238E27FC236}">
                <a16:creationId xmlns:a16="http://schemas.microsoft.com/office/drawing/2014/main" id="{AE8CB019-0317-167F-A6F4-CFF89B3DBA7E}"/>
              </a:ext>
            </a:extLst>
          </p:cNvPr>
          <p:cNvSpPr>
            <a:spLocks noChangeArrowheads="1"/>
          </p:cNvSpPr>
          <p:nvPr/>
        </p:nvSpPr>
        <p:spPr bwMode="auto">
          <a:xfrm rot="2414219">
            <a:off x="6029325" y="3629025"/>
            <a:ext cx="576263" cy="1292225"/>
          </a:xfrm>
          <a:prstGeom prst="downArrow">
            <a:avLst>
              <a:gd name="adj1" fmla="val 50000"/>
              <a:gd name="adj2" fmla="val 56061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5132" name="Oval 12">
            <a:extLst>
              <a:ext uri="{FF2B5EF4-FFF2-40B4-BE49-F238E27FC236}">
                <a16:creationId xmlns:a16="http://schemas.microsoft.com/office/drawing/2014/main" id="{0307BB12-0F15-46AF-BD69-2B2B001D1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788" y="1903413"/>
            <a:ext cx="2767012" cy="3041650"/>
          </a:xfrm>
          <a:prstGeom prst="ellipse">
            <a:avLst/>
          </a:prstGeom>
          <a:noFill/>
          <a:ln w="57150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3DBE317-46A7-9484-A65C-B929199EA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5600" y="660400"/>
            <a:ext cx="6481763" cy="5588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Community Bar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FCD0802-E2F2-157B-FF1C-7835F83C12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788" y="1700213"/>
            <a:ext cx="6838950" cy="10477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Support for distributed informal awareness and casual interaction</a:t>
            </a:r>
          </a:p>
        </p:txBody>
      </p:sp>
      <p:pic>
        <p:nvPicPr>
          <p:cNvPr id="6148" name="Picture 4" descr="full-bar">
            <a:extLst>
              <a:ext uri="{FF2B5EF4-FFF2-40B4-BE49-F238E27FC236}">
                <a16:creationId xmlns:a16="http://schemas.microsoft.com/office/drawing/2014/main" id="{6B6BA17E-6620-53C8-F470-E0A71E232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275" y="0"/>
            <a:ext cx="615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Line 5">
            <a:extLst>
              <a:ext uri="{FF2B5EF4-FFF2-40B4-BE49-F238E27FC236}">
                <a16:creationId xmlns:a16="http://schemas.microsoft.com/office/drawing/2014/main" id="{40B9C3E8-E059-FE31-9942-302304A49D2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59277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0BB87896-43A8-08E3-A507-88DF37778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6249988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6151" name="Group 7">
            <a:extLst>
              <a:ext uri="{FF2B5EF4-FFF2-40B4-BE49-F238E27FC236}">
                <a16:creationId xmlns:a16="http://schemas.microsoft.com/office/drawing/2014/main" id="{259BCF50-CE81-8991-C53B-DADFE2682453}"/>
              </a:ext>
            </a:extLst>
          </p:cNvPr>
          <p:cNvGrpSpPr>
            <a:grpSpLocks/>
          </p:cNvGrpSpPr>
          <p:nvPr/>
        </p:nvGrpSpPr>
        <p:grpSpPr bwMode="auto">
          <a:xfrm>
            <a:off x="1079500" y="3281363"/>
            <a:ext cx="4762500" cy="2914650"/>
            <a:chOff x="288" y="1979"/>
            <a:chExt cx="3000" cy="1836"/>
          </a:xfrm>
        </p:grpSpPr>
        <p:pic>
          <p:nvPicPr>
            <p:cNvPr id="6155" name="Picture 8" descr="presence-full-slave">
              <a:extLst>
                <a:ext uri="{FF2B5EF4-FFF2-40B4-BE49-F238E27FC236}">
                  <a16:creationId xmlns:a16="http://schemas.microsoft.com/office/drawing/2014/main" id="{DC80090E-EB2D-B08E-D9F4-344DC0FE42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" y="1979"/>
              <a:ext cx="3000" cy="1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6" name="Picture 9" descr="big-vid-me">
              <a:extLst>
                <a:ext uri="{FF2B5EF4-FFF2-40B4-BE49-F238E27FC236}">
                  <a16:creationId xmlns:a16="http://schemas.microsoft.com/office/drawing/2014/main" id="{4072DC75-90DA-C071-34AF-4EC53C21C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" y="2161"/>
              <a:ext cx="1802" cy="1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52" name="Group 10">
            <a:extLst>
              <a:ext uri="{FF2B5EF4-FFF2-40B4-BE49-F238E27FC236}">
                <a16:creationId xmlns:a16="http://schemas.microsoft.com/office/drawing/2014/main" id="{45E773C9-392C-3912-02A8-54DA51320483}"/>
              </a:ext>
            </a:extLst>
          </p:cNvPr>
          <p:cNvGrpSpPr>
            <a:grpSpLocks/>
          </p:cNvGrpSpPr>
          <p:nvPr/>
        </p:nvGrpSpPr>
        <p:grpSpPr bwMode="auto">
          <a:xfrm>
            <a:off x="6846888" y="4071938"/>
            <a:ext cx="1204912" cy="1689100"/>
            <a:chOff x="3657" y="2565"/>
            <a:chExt cx="759" cy="1064"/>
          </a:xfrm>
        </p:grpSpPr>
        <p:pic>
          <p:nvPicPr>
            <p:cNvPr id="6153" name="Picture 11" descr="presence-transient-slave">
              <a:extLst>
                <a:ext uri="{FF2B5EF4-FFF2-40B4-BE49-F238E27FC236}">
                  <a16:creationId xmlns:a16="http://schemas.microsoft.com/office/drawing/2014/main" id="{FE0D2CEA-7680-7131-1071-50D80D1F7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" y="2565"/>
              <a:ext cx="759" cy="1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4" name="Picture 12" descr="big-vid-me-50">
              <a:extLst>
                <a:ext uri="{FF2B5EF4-FFF2-40B4-BE49-F238E27FC236}">
                  <a16:creationId xmlns:a16="http://schemas.microsoft.com/office/drawing/2014/main" id="{426986CC-625A-8606-A782-C7CF07ED2D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0" y="2769"/>
              <a:ext cx="693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b-short">
            <a:hlinkClick r:id="" action="ppaction://media"/>
            <a:extLst>
              <a:ext uri="{FF2B5EF4-FFF2-40B4-BE49-F238E27FC236}">
                <a16:creationId xmlns:a16="http://schemas.microsoft.com/office/drawing/2014/main" id="{70A6E784-9FEF-FC4B-6FCD-18934954FE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194" y="116632"/>
            <a:ext cx="8601611" cy="653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A1E042D-8A96-4930-C25B-1799278466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Evaluation: Field Study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D46DAC0-3937-AEC0-8B30-A53FFD2192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76438"/>
            <a:ext cx="4791075" cy="19367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15 participants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3 time zones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5 sites (+ home locations)</a:t>
            </a:r>
          </a:p>
          <a:p>
            <a:pPr lvl="1" eaLnBrk="1" hangingPunct="1"/>
            <a:r>
              <a:rPr lang="en-US" altLang="zh-CN">
                <a:ea typeface="宋体" panose="02010600030101010101" pitchFamily="2" charset="-122"/>
              </a:rPr>
              <a:t>Calgary graduate student lab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F77B9BB-6206-8B16-058A-2A41E7664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" t="16725" r="1747" b="4976"/>
          <a:stretch>
            <a:fillRect/>
          </a:stretch>
        </p:blipFill>
        <p:spPr bwMode="auto">
          <a:xfrm>
            <a:off x="0" y="4187825"/>
            <a:ext cx="91440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Rectangle 5">
            <a:extLst>
              <a:ext uri="{FF2B5EF4-FFF2-40B4-BE49-F238E27FC236}">
                <a16:creationId xmlns:a16="http://schemas.microsoft.com/office/drawing/2014/main" id="{D35D2C00-7AEE-9378-14E3-D68A481F5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5" y="1979613"/>
            <a:ext cx="424497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61963" indent="-476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LID4096">
                <a:solidFill>
                  <a:srgbClr val="000066"/>
                </a:solidFill>
                <a:latin typeface="Verdana" panose="020B0604030504040204" pitchFamily="34" charset="0"/>
              </a:rPr>
              <a:t>Data collection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Server and client logging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Diary media items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Interviews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005E158-0FB9-D8E5-4216-5DF88C4EC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Theory and Design Principles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7C3C6C2A-06F8-698B-80BD-AFB6D6AEE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1958975"/>
            <a:ext cx="3432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Informal Awareness &amp; 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Casual Interaction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456C3E55-8782-4BCD-85B2-E7A6CFAFA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951288"/>
            <a:ext cx="297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2. Locales Framework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BCAFD87C-33F0-2326-E1D9-C56D5EC73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5373688"/>
            <a:ext cx="3494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3. Focus/Nimbus Model of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Awareness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7347293-C6E2-19B4-219A-F506606D6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Theory and Design Principles</a:t>
            </a: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583828E4-511B-CA4F-9C65-327C4737D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1958975"/>
            <a:ext cx="3432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Informal Awareness &amp; 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Casual Interaction</a:t>
            </a: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5661372F-CF14-151C-F67D-F856DC8F1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951288"/>
            <a:ext cx="297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2. Locales Framework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51715E06-C818-8923-000A-C895B373A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1362075"/>
            <a:ext cx="44069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1. Awareness information should be always visible at the periphery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F90ED68C-14B7-CAAF-CBBA-39408D092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363" y="1997075"/>
            <a:ext cx="43989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2.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Allow lightweight transitions from Awareness to Interaction</a:t>
            </a:r>
          </a:p>
        </p:txBody>
      </p:sp>
      <p:sp>
        <p:nvSpPr>
          <p:cNvPr id="10247" name="Text Box 7">
            <a:extLst>
              <a:ext uri="{FF2B5EF4-FFF2-40B4-BE49-F238E27FC236}">
                <a16:creationId xmlns:a16="http://schemas.microsoft.com/office/drawing/2014/main" id="{9B4655F5-5F7E-5084-B5B6-9545F47BA4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013" y="2562225"/>
            <a:ext cx="4405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3.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Support Groups of Intimate Collaborators</a:t>
            </a:r>
          </a:p>
        </p:txBody>
      </p:sp>
      <p:sp>
        <p:nvSpPr>
          <p:cNvPr id="10248" name="Text Box 8">
            <a:extLst>
              <a:ext uri="{FF2B5EF4-FFF2-40B4-BE49-F238E27FC236}">
                <a16:creationId xmlns:a16="http://schemas.microsoft.com/office/drawing/2014/main" id="{66A058FC-B7E0-E9D8-B0C9-07DFA1929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3152775"/>
            <a:ext cx="4422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4.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Provide Rich Information Sources and Communication Channels</a:t>
            </a:r>
          </a:p>
        </p:txBody>
      </p:sp>
      <p:sp>
        <p:nvSpPr>
          <p:cNvPr id="10249" name="Text Box 9">
            <a:extLst>
              <a:ext uri="{FF2B5EF4-FFF2-40B4-BE49-F238E27FC236}">
                <a16:creationId xmlns:a16="http://schemas.microsoft.com/office/drawing/2014/main" id="{3FCC5914-A8D8-EA51-FD29-4A41B10D6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3908425"/>
            <a:ext cx="4397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5.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Provide Locales</a:t>
            </a:r>
          </a:p>
        </p:txBody>
      </p:sp>
      <p:sp>
        <p:nvSpPr>
          <p:cNvPr id="10250" name="Text Box 10">
            <a:extLst>
              <a:ext uri="{FF2B5EF4-FFF2-40B4-BE49-F238E27FC236}">
                <a16:creationId xmlns:a16="http://schemas.microsoft.com/office/drawing/2014/main" id="{A1E3D120-F547-82E1-42C8-0580D35A3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538" y="4194175"/>
            <a:ext cx="4398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6.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Relate Locales to One Another</a:t>
            </a:r>
          </a:p>
        </p:txBody>
      </p:sp>
      <p:sp>
        <p:nvSpPr>
          <p:cNvPr id="10251" name="Text Box 11">
            <a:extLst>
              <a:ext uri="{FF2B5EF4-FFF2-40B4-BE49-F238E27FC236}">
                <a16:creationId xmlns:a16="http://schemas.microsoft.com/office/drawing/2014/main" id="{CD4AAA4F-44BE-B1CC-1F26-01B408B47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313" y="4492625"/>
            <a:ext cx="43973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7.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Allow People to Manage and stay aware of their evolving interactions over time</a:t>
            </a:r>
          </a:p>
        </p:txBody>
      </p:sp>
      <p:sp>
        <p:nvSpPr>
          <p:cNvPr id="10252" name="Text Box 12">
            <a:extLst>
              <a:ext uri="{FF2B5EF4-FFF2-40B4-BE49-F238E27FC236}">
                <a16:creationId xmlns:a16="http://schemas.microsoft.com/office/drawing/2014/main" id="{52DDF060-CBE6-5E11-44C2-A4CE91C32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6600" y="5421313"/>
            <a:ext cx="4051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8.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Provide methods for controlling focus</a:t>
            </a:r>
          </a:p>
        </p:txBody>
      </p:sp>
      <p:sp>
        <p:nvSpPr>
          <p:cNvPr id="10253" name="Text Box 13">
            <a:extLst>
              <a:ext uri="{FF2B5EF4-FFF2-40B4-BE49-F238E27FC236}">
                <a16:creationId xmlns:a16="http://schemas.microsoft.com/office/drawing/2014/main" id="{9A050C67-339C-20B4-00C4-6ECF9EF2B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5938838"/>
            <a:ext cx="4410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9.</a:t>
            </a: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Provide methods for controlling nimbus</a:t>
            </a:r>
          </a:p>
        </p:txBody>
      </p:sp>
      <p:sp>
        <p:nvSpPr>
          <p:cNvPr id="10254" name="Text Box 14">
            <a:extLst>
              <a:ext uri="{FF2B5EF4-FFF2-40B4-BE49-F238E27FC236}">
                <a16:creationId xmlns:a16="http://schemas.microsoft.com/office/drawing/2014/main" id="{5156FFF4-56A6-5DA6-3929-E56C49BE0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5373688"/>
            <a:ext cx="3494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3. Focus/Nimbus Model of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Awareness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C08045-63ED-E7C5-6855-F9C7963969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Theory and Design Principles</a:t>
            </a:r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85AD9F6B-B3C2-F368-2D6E-89A0D3968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8" y="1958975"/>
            <a:ext cx="3432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Informal Awareness &amp; 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Casual Interaction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7568DDC5-D56F-A15C-0982-145F0E8FD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3951288"/>
            <a:ext cx="29733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2. Locales Framework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8A519552-64B0-2DA8-B9FC-5A1E8B807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1362075"/>
            <a:ext cx="44069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1. Awareness information should be always visible at the periphery</a:t>
            </a:r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FA8310B1-F2D0-4A99-5838-65ADC8F4E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1363" y="1997075"/>
            <a:ext cx="43989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2.</a:t>
            </a:r>
            <a:r>
              <a:rPr lang="en-AU" altLang="LID4096" sz="2000" b="1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Allow lightweight transitions from Awareness to Interaction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F5CC6FCB-DD59-92F7-920D-03BBBBFF4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013" y="2562225"/>
            <a:ext cx="4405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3.</a:t>
            </a:r>
            <a:r>
              <a:rPr lang="en-AU" altLang="LID4096" sz="2000">
                <a:solidFill>
                  <a:schemeClr val="bg2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Support Groups of Intimate Collaborators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8D2EF110-AC51-C7C3-14B8-2D494D870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775" y="3152775"/>
            <a:ext cx="4422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4.</a:t>
            </a:r>
            <a:r>
              <a:rPr lang="en-AU" altLang="LID4096" sz="2000">
                <a:solidFill>
                  <a:schemeClr val="bg2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Provide Rich Information Sources and Communication Channels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FAEE6E4E-3B34-B287-6FF8-C24ECC2F4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4063" y="3908425"/>
            <a:ext cx="4397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5.</a:t>
            </a:r>
            <a:r>
              <a:rPr lang="en-AU" altLang="LID4096" sz="2000" b="1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Provide Locales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D6BDFF7E-5443-EB5F-A017-C92EB6741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538" y="4194175"/>
            <a:ext cx="4398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6.</a:t>
            </a:r>
            <a:r>
              <a:rPr lang="en-AU" altLang="LID4096" sz="2000">
                <a:solidFill>
                  <a:schemeClr val="bg2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Relate Locales to One Another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1B42973B-C887-C708-E029-7A10D7A7A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313" y="4492625"/>
            <a:ext cx="43973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7.</a:t>
            </a:r>
            <a:r>
              <a:rPr lang="en-AU" altLang="LID4096" sz="2000">
                <a:solidFill>
                  <a:schemeClr val="bg2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>
                <a:solidFill>
                  <a:schemeClr val="bg2"/>
                </a:solidFill>
                <a:latin typeface="Verdana" panose="020B0604030504040204" pitchFamily="34" charset="0"/>
              </a:rPr>
              <a:t>Allow People to Manage and stay aware of their evolving interactions over time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33778163-B1F7-2055-70AF-8FFD8643F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488" y="5402263"/>
            <a:ext cx="4051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8.</a:t>
            </a:r>
            <a:r>
              <a:rPr lang="en-AU" altLang="LID4096" sz="2000" b="1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Provide methods for controlling focus</a:t>
            </a:r>
          </a:p>
        </p:txBody>
      </p:sp>
      <p:sp>
        <p:nvSpPr>
          <p:cNvPr id="11277" name="Text Box 13">
            <a:extLst>
              <a:ext uri="{FF2B5EF4-FFF2-40B4-BE49-F238E27FC236}">
                <a16:creationId xmlns:a16="http://schemas.microsoft.com/office/drawing/2014/main" id="{4DF7E5B0-C02A-F9D4-4FB4-A337DBDCE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1838" y="5938838"/>
            <a:ext cx="44100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9.</a:t>
            </a:r>
            <a:r>
              <a:rPr lang="en-AU" altLang="LID4096" sz="2000" b="1">
                <a:solidFill>
                  <a:srgbClr val="000066"/>
                </a:solidFill>
                <a:latin typeface="Verdana" panose="020B0604030504040204" pitchFamily="34" charset="0"/>
              </a:rPr>
              <a:t> </a:t>
            </a:r>
            <a:r>
              <a:rPr lang="en-AU" altLang="LID4096" sz="1600" b="1">
                <a:solidFill>
                  <a:srgbClr val="000066"/>
                </a:solidFill>
                <a:latin typeface="Verdana" panose="020B0604030504040204" pitchFamily="34" charset="0"/>
              </a:rPr>
              <a:t>Provide methods for controlling nimbus</a:t>
            </a:r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0EEE1573-5ECD-0E03-AFFA-86CCD794F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5373688"/>
            <a:ext cx="3494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3. Focus/Nimbus Model of</a:t>
            </a:r>
          </a:p>
          <a:p>
            <a:pPr eaLnBrk="1" hangingPunct="1"/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	Awareness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C41FFFC-CF10-BF98-A1BE-01E9063742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7675" y="661988"/>
            <a:ext cx="8240713" cy="4579937"/>
          </a:xfrm>
        </p:spPr>
        <p:txBody>
          <a:bodyPr/>
          <a:lstStyle/>
          <a:p>
            <a:pPr eaLnBrk="1" hangingPunct="1"/>
            <a:r>
              <a:rPr lang="en-US" altLang="zh-CN" sz="3200">
                <a:ea typeface="宋体" panose="02010600030101010101" pitchFamily="2" charset="-122"/>
              </a:rPr>
              <a:t>Support Easy Transitions from</a:t>
            </a:r>
            <a:br>
              <a:rPr lang="en-US" altLang="zh-CN" sz="3200">
                <a:ea typeface="宋体" panose="02010600030101010101" pitchFamily="2" charset="-122"/>
              </a:rPr>
            </a:br>
            <a:r>
              <a:rPr lang="en-US" altLang="zh-CN" sz="3200">
                <a:ea typeface="宋体" panose="02010600030101010101" pitchFamily="2" charset="-122"/>
              </a:rPr>
              <a:t> </a:t>
            </a:r>
            <a:br>
              <a:rPr lang="en-US" altLang="zh-CN" sz="3200">
                <a:ea typeface="宋体" panose="02010600030101010101" pitchFamily="2" charset="-122"/>
              </a:rPr>
            </a:br>
            <a:r>
              <a:rPr lang="en-US" altLang="zh-CN" sz="3200">
                <a:ea typeface="宋体" panose="02010600030101010101" pitchFamily="2" charset="-122"/>
              </a:rPr>
              <a:t>Awareness to Casual Interaction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12BB503-50D6-0F54-2989-8F4814161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4068763"/>
            <a:ext cx="8156575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zh-CN" altLang="en-US" sz="2000">
              <a:solidFill>
                <a:srgbClr val="000066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llway-aware">
            <a:hlinkClick r:id="" action="ppaction://media"/>
            <a:extLst>
              <a:ext uri="{FF2B5EF4-FFF2-40B4-BE49-F238E27FC236}">
                <a16:creationId xmlns:a16="http://schemas.microsoft.com/office/drawing/2014/main" id="{67AB9510-17E6-352F-9DA9-67B49A7505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1520" y="260647"/>
            <a:ext cx="8640960" cy="6446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DA0F8B5-EF10-52FE-129C-F0469A1F0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Design</a:t>
            </a:r>
          </a:p>
        </p:txBody>
      </p:sp>
      <p:pic>
        <p:nvPicPr>
          <p:cNvPr id="15363" name="Picture 3" descr="chat-tile">
            <a:extLst>
              <a:ext uri="{FF2B5EF4-FFF2-40B4-BE49-F238E27FC236}">
                <a16:creationId xmlns:a16="http://schemas.microsoft.com/office/drawing/2014/main" id="{150F8FC3-5898-43C0-C151-509D0F3C5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743200"/>
            <a:ext cx="132873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Line 4">
            <a:extLst>
              <a:ext uri="{FF2B5EF4-FFF2-40B4-BE49-F238E27FC236}">
                <a16:creationId xmlns:a16="http://schemas.microsoft.com/office/drawing/2014/main" id="{14C1D304-F664-12A4-8458-74F7B7B0D5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0313" y="1936750"/>
            <a:ext cx="0" cy="30797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5365" name="Line 5">
            <a:extLst>
              <a:ext uri="{FF2B5EF4-FFF2-40B4-BE49-F238E27FC236}">
                <a16:creationId xmlns:a16="http://schemas.microsoft.com/office/drawing/2014/main" id="{92B6955E-91BC-D891-0D0D-7E8F8FE38248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7938" y="1860550"/>
            <a:ext cx="0" cy="31511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67B17F8-5EF9-975D-0402-FDC6BCCF86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Design</a:t>
            </a:r>
          </a:p>
        </p:txBody>
      </p:sp>
      <p:pic>
        <p:nvPicPr>
          <p:cNvPr id="16387" name="Picture 3" descr="chat-tile">
            <a:extLst>
              <a:ext uri="{FF2B5EF4-FFF2-40B4-BE49-F238E27FC236}">
                <a16:creationId xmlns:a16="http://schemas.microsoft.com/office/drawing/2014/main" id="{78E44CDD-FC3C-D7BB-5451-7E4A75C7F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743200"/>
            <a:ext cx="132873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chat-transient">
            <a:extLst>
              <a:ext uri="{FF2B5EF4-FFF2-40B4-BE49-F238E27FC236}">
                <a16:creationId xmlns:a16="http://schemas.microsoft.com/office/drawing/2014/main" id="{4D300665-B448-5CC6-04A6-471C6A505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575" y="225425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Line 5">
            <a:extLst>
              <a:ext uri="{FF2B5EF4-FFF2-40B4-BE49-F238E27FC236}">
                <a16:creationId xmlns:a16="http://schemas.microsoft.com/office/drawing/2014/main" id="{86D1BDFE-9FFE-1051-527A-54D66936E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0313" y="1936750"/>
            <a:ext cx="0" cy="30797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6390" name="Line 6">
            <a:extLst>
              <a:ext uri="{FF2B5EF4-FFF2-40B4-BE49-F238E27FC236}">
                <a16:creationId xmlns:a16="http://schemas.microsoft.com/office/drawing/2014/main" id="{9A507ED8-FF3E-917F-68D7-46CB412AC896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7938" y="1860550"/>
            <a:ext cx="0" cy="31511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>
            <a:extLst>
              <a:ext uri="{FF2B5EF4-FFF2-40B4-BE49-F238E27FC236}">
                <a16:creationId xmlns:a16="http://schemas.microsoft.com/office/drawing/2014/main" id="{8BC57C14-F2C8-E713-AF05-45162DF1F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0313" y="1936750"/>
            <a:ext cx="0" cy="30797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AE81C028-4A1F-48A8-EE40-66DFF2669A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Design</a:t>
            </a:r>
          </a:p>
        </p:txBody>
      </p:sp>
      <p:pic>
        <p:nvPicPr>
          <p:cNvPr id="17412" name="Picture 4" descr="chat-tile">
            <a:extLst>
              <a:ext uri="{FF2B5EF4-FFF2-40B4-BE49-F238E27FC236}">
                <a16:creationId xmlns:a16="http://schemas.microsoft.com/office/drawing/2014/main" id="{E4A74F88-577F-D32E-C7E4-8878ED6A5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743200"/>
            <a:ext cx="132873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chat-transient">
            <a:extLst>
              <a:ext uri="{FF2B5EF4-FFF2-40B4-BE49-F238E27FC236}">
                <a16:creationId xmlns:a16="http://schemas.microsoft.com/office/drawing/2014/main" id="{91824B5F-BEBC-653C-B8E8-C32ABE727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5163" y="225425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chat-full">
            <a:extLst>
              <a:ext uri="{FF2B5EF4-FFF2-40B4-BE49-F238E27FC236}">
                <a16:creationId xmlns:a16="http://schemas.microsoft.com/office/drawing/2014/main" id="{A53F2E42-2329-F064-5D97-04B882A0B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757363"/>
            <a:ext cx="5457825" cy="33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Line 7">
            <a:extLst>
              <a:ext uri="{FF2B5EF4-FFF2-40B4-BE49-F238E27FC236}">
                <a16:creationId xmlns:a16="http://schemas.microsoft.com/office/drawing/2014/main" id="{C94EDD08-D944-4061-9E74-D898E994C67F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7938" y="1860550"/>
            <a:ext cx="0" cy="31511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175BE8A-7D5C-0C9C-5542-8AFADB4169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Evaluation: The Chat Item works well</a:t>
            </a:r>
          </a:p>
        </p:txBody>
      </p:sp>
      <p:pic>
        <p:nvPicPr>
          <p:cNvPr id="18435" name="Picture 3" descr="chat-tile">
            <a:extLst>
              <a:ext uri="{FF2B5EF4-FFF2-40B4-BE49-F238E27FC236}">
                <a16:creationId xmlns:a16="http://schemas.microsoft.com/office/drawing/2014/main" id="{A024C6B3-8258-EB24-D5DD-B2AEBAB56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600" y="2743200"/>
            <a:ext cx="1328738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chat-transient">
            <a:extLst>
              <a:ext uri="{FF2B5EF4-FFF2-40B4-BE49-F238E27FC236}">
                <a16:creationId xmlns:a16="http://schemas.microsoft.com/office/drawing/2014/main" id="{AC3CFAEA-B373-65CE-FC17-FC73379FC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988" y="2241550"/>
            <a:ext cx="181610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chat-full">
            <a:extLst>
              <a:ext uri="{FF2B5EF4-FFF2-40B4-BE49-F238E27FC236}">
                <a16:creationId xmlns:a16="http://schemas.microsoft.com/office/drawing/2014/main" id="{45806AF5-34EB-E610-25DD-CF08A8C22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757363"/>
            <a:ext cx="5457825" cy="33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Rectangle 6">
            <a:extLst>
              <a:ext uri="{FF2B5EF4-FFF2-40B4-BE49-F238E27FC236}">
                <a16:creationId xmlns:a16="http://schemas.microsoft.com/office/drawing/2014/main" id="{D4FA5D29-AD01-D376-20BB-E786F2D0B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513" y="1762125"/>
            <a:ext cx="5419725" cy="3341688"/>
          </a:xfrm>
          <a:prstGeom prst="rect">
            <a:avLst/>
          </a:prstGeom>
          <a:solidFill>
            <a:srgbClr val="B2B2B2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A0611A8E-BE27-29F2-E6D9-DC30ED51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338" y="3024188"/>
            <a:ext cx="54244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4000" b="1">
                <a:solidFill>
                  <a:srgbClr val="FF3300"/>
                </a:solidFill>
              </a:rPr>
              <a:t>Long Conversation</a:t>
            </a:r>
          </a:p>
        </p:txBody>
      </p:sp>
      <p:sp>
        <p:nvSpPr>
          <p:cNvPr id="26632" name="Rectangle 8">
            <a:extLst>
              <a:ext uri="{FF2B5EF4-FFF2-40B4-BE49-F238E27FC236}">
                <a16:creationId xmlns:a16="http://schemas.microsoft.com/office/drawing/2014/main" id="{64C25F13-42CB-2AD9-BEF5-A5453CFA6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6275" y="2249488"/>
            <a:ext cx="1827213" cy="2536825"/>
          </a:xfrm>
          <a:prstGeom prst="rect">
            <a:avLst/>
          </a:prstGeom>
          <a:solidFill>
            <a:srgbClr val="B2B2B2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6633" name="Text Box 9">
            <a:extLst>
              <a:ext uri="{FF2B5EF4-FFF2-40B4-BE49-F238E27FC236}">
                <a16:creationId xmlns:a16="http://schemas.microsoft.com/office/drawing/2014/main" id="{529EC1D0-E3C9-B535-589E-B1C0F0C02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2767013"/>
            <a:ext cx="176530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4000" b="1">
                <a:solidFill>
                  <a:srgbClr val="FF3300"/>
                </a:solidFill>
              </a:rPr>
              <a:t>Short </a:t>
            </a:r>
          </a:p>
          <a:p>
            <a:pPr algn="ctr" eaLnBrk="1" hangingPunct="1"/>
            <a:r>
              <a:rPr lang="en-AU" altLang="LID4096" sz="4000" b="1">
                <a:solidFill>
                  <a:srgbClr val="FF3300"/>
                </a:solidFill>
              </a:rPr>
              <a:t>Replies</a:t>
            </a:r>
          </a:p>
        </p:txBody>
      </p:sp>
      <p:sp>
        <p:nvSpPr>
          <p:cNvPr id="26634" name="Rectangle 10">
            <a:extLst>
              <a:ext uri="{FF2B5EF4-FFF2-40B4-BE49-F238E27FC236}">
                <a16:creationId xmlns:a16="http://schemas.microsoft.com/office/drawing/2014/main" id="{F02FEC4D-3D8C-4DED-7A85-7C833BCF0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0475" y="2754313"/>
            <a:ext cx="1304925" cy="1347787"/>
          </a:xfrm>
          <a:prstGeom prst="rect">
            <a:avLst/>
          </a:prstGeom>
          <a:solidFill>
            <a:srgbClr val="B2B2B2">
              <a:alpha val="749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BE1CBE1F-8C97-5B1F-1A0A-4555A81E3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5388" y="3114675"/>
            <a:ext cx="14033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AU" altLang="LID4096" sz="3200" b="1">
                <a:solidFill>
                  <a:srgbClr val="FF3300"/>
                </a:solidFill>
              </a:rPr>
              <a:t>Glance</a:t>
            </a:r>
          </a:p>
        </p:txBody>
      </p:sp>
      <p:sp>
        <p:nvSpPr>
          <p:cNvPr id="18444" name="Line 12">
            <a:extLst>
              <a:ext uri="{FF2B5EF4-FFF2-40B4-BE49-F238E27FC236}">
                <a16:creationId xmlns:a16="http://schemas.microsoft.com/office/drawing/2014/main" id="{1FF70464-E602-1AF5-1E48-F85E4AD57E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7938" y="1860550"/>
            <a:ext cx="0" cy="31511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45" name="Line 13">
            <a:extLst>
              <a:ext uri="{FF2B5EF4-FFF2-40B4-BE49-F238E27FC236}">
                <a16:creationId xmlns:a16="http://schemas.microsoft.com/office/drawing/2014/main" id="{AA286FB9-4FB6-7AE9-E7E3-F387681A8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0313" y="1936750"/>
            <a:ext cx="0" cy="30797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/>
      <p:bldP spid="26632" grpId="0" animBg="1"/>
      <p:bldP spid="26633" grpId="0"/>
      <p:bldP spid="26634" grpId="0" animBg="1"/>
      <p:bldP spid="266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4B77128-0897-C64D-5259-0CBB56ADC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Evaluation: Others not so well…</a:t>
            </a:r>
          </a:p>
        </p:txBody>
      </p:sp>
      <p:pic>
        <p:nvPicPr>
          <p:cNvPr id="19459" name="Picture 3" descr="web-transient-2">
            <a:extLst>
              <a:ext uri="{FF2B5EF4-FFF2-40B4-BE49-F238E27FC236}">
                <a16:creationId xmlns:a16="http://schemas.microsoft.com/office/drawing/2014/main" id="{1C8616E1-4E5A-A4E0-CAD2-36EF35C2D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2973388"/>
            <a:ext cx="1524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web-full-2">
            <a:extLst>
              <a:ext uri="{FF2B5EF4-FFF2-40B4-BE49-F238E27FC236}">
                <a16:creationId xmlns:a16="http://schemas.microsoft.com/office/drawing/2014/main" id="{0DE60AD2-0AAB-F472-B0C7-6CFF46D80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2132013"/>
            <a:ext cx="5827712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web-tile-2">
            <a:extLst>
              <a:ext uri="{FF2B5EF4-FFF2-40B4-BE49-F238E27FC236}">
                <a16:creationId xmlns:a16="http://schemas.microsoft.com/office/drawing/2014/main" id="{5F36718C-D730-BB13-88CA-80528F388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00" y="3298825"/>
            <a:ext cx="1189038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Line 6">
            <a:extLst>
              <a:ext uri="{FF2B5EF4-FFF2-40B4-BE49-F238E27FC236}">
                <a16:creationId xmlns:a16="http://schemas.microsoft.com/office/drawing/2014/main" id="{0572B808-379B-B396-37A7-4E6BA7267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0963" y="2417763"/>
            <a:ext cx="0" cy="30797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63" name="Line 7">
            <a:extLst>
              <a:ext uri="{FF2B5EF4-FFF2-40B4-BE49-F238E27FC236}">
                <a16:creationId xmlns:a16="http://schemas.microsoft.com/office/drawing/2014/main" id="{F1044E37-AC38-C9A1-C9BC-CD9C99044593}"/>
              </a:ext>
            </a:extLst>
          </p:cNvPr>
          <p:cNvSpPr>
            <a:spLocks noChangeShapeType="1"/>
          </p:cNvSpPr>
          <p:nvPr/>
        </p:nvSpPr>
        <p:spPr bwMode="auto">
          <a:xfrm>
            <a:off x="8920163" y="2424113"/>
            <a:ext cx="0" cy="30670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FF5A8122-A95E-D0AD-DFC7-179CC5E7E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Implications for Design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4E8CE71-E28D-14CA-4D9C-0FFB3DAE6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700" y="6081713"/>
            <a:ext cx="3446463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*(Cadiz et al, 2002)</a:t>
            </a:r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9E2B39F9-64CC-1253-E46A-4646BCD7C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8" y="1571625"/>
            <a:ext cx="8275637" cy="487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 sz="2800">
                <a:solidFill>
                  <a:srgbClr val="000066"/>
                </a:solidFill>
                <a:latin typeface="Verdana" panose="020B0604030504040204" pitchFamily="34" charset="0"/>
              </a:rPr>
              <a:t>S</a:t>
            </a:r>
            <a:r>
              <a:rPr lang="en-AU" altLang="LID4096" sz="2600">
                <a:solidFill>
                  <a:srgbClr val="000066"/>
                </a:solidFill>
                <a:latin typeface="Verdana" panose="020B0604030504040204" pitchFamily="34" charset="0"/>
              </a:rPr>
              <a:t>imple drill-down and quick escape* works well</a:t>
            </a:r>
          </a:p>
          <a:p>
            <a:pPr eaLnBrk="1" hangingPunct="1">
              <a:spcBef>
                <a:spcPct val="20000"/>
              </a:spcBef>
            </a:pPr>
            <a:endParaRPr lang="en-AU" altLang="LID4096" sz="2600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AU" altLang="LID4096" sz="2600" b="1" u="sng">
                <a:solidFill>
                  <a:srgbClr val="000066"/>
                </a:solidFill>
                <a:latin typeface="Verdana" panose="020B0604030504040204" pitchFamily="34" charset="0"/>
              </a:rPr>
              <a:t>BUT</a:t>
            </a:r>
          </a:p>
          <a:p>
            <a:pPr eaLnBrk="1" hangingPunct="1">
              <a:spcBef>
                <a:spcPct val="20000"/>
              </a:spcBef>
            </a:pPr>
            <a:endParaRPr lang="en-AU" altLang="LID4096" sz="2600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 sz="2600">
                <a:solidFill>
                  <a:srgbClr val="000066"/>
                </a:solidFill>
                <a:latin typeface="Verdana" panose="020B0604030504040204" pitchFamily="34" charset="0"/>
              </a:rPr>
              <a:t> Presentation levels must match the type of 	information and interaction.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 sz="2600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 sz="2600">
                <a:solidFill>
                  <a:srgbClr val="000066"/>
                </a:solidFill>
                <a:latin typeface="Verdana" panose="020B0604030504040204" pitchFamily="34" charset="0"/>
              </a:rPr>
              <a:t> Each presentation must offer significant value 	over the others.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A9C7F15-2BFC-B424-268F-08B7ED4478B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34975" y="673100"/>
            <a:ext cx="8248650" cy="4824413"/>
          </a:xfrm>
        </p:spPr>
        <p:txBody>
          <a:bodyPr/>
          <a:lstStyle/>
          <a:p>
            <a:pPr algn="ctr" eaLnBrk="1" hangingPunct="1"/>
            <a:r>
              <a:rPr lang="en-US" altLang="zh-CN" sz="3200">
                <a:ea typeface="宋体" panose="02010600030101010101" pitchFamily="2" charset="-122"/>
              </a:rPr>
              <a:t>Provide Locales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1034D9A-10E3-B602-5939-AFEC9C424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88" y="2074863"/>
            <a:ext cx="82232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zh-CN" altLang="en-US" sz="2000">
              <a:solidFill>
                <a:srgbClr val="000066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AD43E30-FBCF-D6D3-4A6E-63363CD188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Theory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6A0323A-361F-62FB-0E49-7870027E22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Char char="§"/>
              <a:tabLst>
                <a:tab pos="265113" algn="l"/>
              </a:tabLst>
            </a:pPr>
            <a:r>
              <a:rPr lang="en-AU" altLang="LID4096"/>
              <a:t> </a:t>
            </a:r>
            <a:r>
              <a:rPr lang="en-AU" altLang="LID4096" sz="2800"/>
              <a:t>Collaboration occurs in groups</a:t>
            </a:r>
          </a:p>
          <a:p>
            <a:pPr marL="0" indent="0" eaLnBrk="1" hangingPunct="1">
              <a:buFont typeface="Wingdings" panose="05000000000000000000" pitchFamily="2" charset="2"/>
              <a:buChar char="§"/>
              <a:tabLst>
                <a:tab pos="265113" algn="l"/>
              </a:tabLst>
            </a:pPr>
            <a:endParaRPr lang="en-AU" altLang="LID4096" sz="2800"/>
          </a:p>
          <a:p>
            <a:pPr marL="0" indent="0" eaLnBrk="1" hangingPunct="1">
              <a:buFont typeface="Wingdings" panose="05000000000000000000" pitchFamily="2" charset="2"/>
              <a:buChar char="§"/>
              <a:tabLst>
                <a:tab pos="265113" algn="l"/>
              </a:tabLst>
            </a:pPr>
            <a:r>
              <a:rPr lang="en-AU" altLang="LID4096" sz="2800"/>
              <a:t> Individuals are active in multiple groups at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265113" algn="l"/>
              </a:tabLst>
            </a:pPr>
            <a:r>
              <a:rPr lang="en-AU" altLang="LID4096" sz="2800"/>
              <a:t>  the same time</a:t>
            </a:r>
          </a:p>
          <a:p>
            <a:pPr marL="0" indent="0" eaLnBrk="1" hangingPunct="1">
              <a:buFont typeface="Wingdings" panose="05000000000000000000" pitchFamily="2" charset="2"/>
              <a:buChar char="§"/>
              <a:tabLst>
                <a:tab pos="265113" algn="l"/>
              </a:tabLst>
            </a:pPr>
            <a:endParaRPr lang="en-AU" altLang="LID4096" sz="2800"/>
          </a:p>
          <a:p>
            <a:pPr marL="0" indent="0" eaLnBrk="1" hangingPunct="1">
              <a:buFont typeface="Wingdings" panose="05000000000000000000" pitchFamily="2" charset="2"/>
              <a:buChar char="§"/>
              <a:tabLst>
                <a:tab pos="265113" algn="l"/>
              </a:tabLst>
            </a:pPr>
            <a:r>
              <a:rPr lang="en-AU" altLang="LID4096" sz="2800"/>
              <a:t> A Locale is a group and its site and tools</a:t>
            </a:r>
          </a:p>
          <a:p>
            <a:pPr marL="0" indent="0" eaLnBrk="1" hangingPunct="1">
              <a:buFont typeface="Wingdings" panose="05000000000000000000" pitchFamily="2" charset="2"/>
              <a:buNone/>
              <a:tabLst>
                <a:tab pos="265113" algn="l"/>
              </a:tabLst>
            </a:pPr>
            <a:r>
              <a:rPr lang="en-AU" altLang="LID4096" sz="2800"/>
              <a:t>  for collaboration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902AA23-5663-7AB9-E760-D26EC2CC1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Design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B3319F7-5A71-B43A-E6DE-75AC9ADA1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16863" y="1219200"/>
            <a:ext cx="1227137" cy="457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altLang="LID4096" sz="2000"/>
              <a:t>Place 1</a:t>
            </a:r>
          </a:p>
        </p:txBody>
      </p:sp>
      <p:pic>
        <p:nvPicPr>
          <p:cNvPr id="23556" name="Picture 4" descr="full-bar">
            <a:extLst>
              <a:ext uri="{FF2B5EF4-FFF2-40B4-BE49-F238E27FC236}">
                <a16:creationId xmlns:a16="http://schemas.microsoft.com/office/drawing/2014/main" id="{767EBDD9-EB76-34F4-7762-25242923A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228600"/>
            <a:ext cx="5746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Oval 5">
            <a:extLst>
              <a:ext uri="{FF2B5EF4-FFF2-40B4-BE49-F238E27FC236}">
                <a16:creationId xmlns:a16="http://schemas.microsoft.com/office/drawing/2014/main" id="{3CFF82EC-8EA7-A277-A9E1-CD8907074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25" y="1490663"/>
            <a:ext cx="242888" cy="2317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3558" name="Oval 6">
            <a:extLst>
              <a:ext uri="{FF2B5EF4-FFF2-40B4-BE49-F238E27FC236}">
                <a16:creationId xmlns:a16="http://schemas.microsoft.com/office/drawing/2014/main" id="{48D7B9B5-EEB5-B66E-D470-C598E5145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25" y="2568575"/>
            <a:ext cx="242888" cy="2317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3559" name="Oval 7">
            <a:extLst>
              <a:ext uri="{FF2B5EF4-FFF2-40B4-BE49-F238E27FC236}">
                <a16:creationId xmlns:a16="http://schemas.microsoft.com/office/drawing/2014/main" id="{A16B1FFE-7F56-0D24-64FC-372868C2D3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1838" y="3481388"/>
            <a:ext cx="242887" cy="2317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3560" name="Oval 8">
            <a:extLst>
              <a:ext uri="{FF2B5EF4-FFF2-40B4-BE49-F238E27FC236}">
                <a16:creationId xmlns:a16="http://schemas.microsoft.com/office/drawing/2014/main" id="{A867BB2A-4550-6256-BDCA-527FF99B3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6125" y="4897438"/>
            <a:ext cx="242888" cy="2317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3561" name="Line 9">
            <a:extLst>
              <a:ext uri="{FF2B5EF4-FFF2-40B4-BE49-F238E27FC236}">
                <a16:creationId xmlns:a16="http://schemas.microsoft.com/office/drawing/2014/main" id="{21E1CD96-7081-D899-06D0-F68900CF99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54713" y="785813"/>
            <a:ext cx="1285875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24F86433-E955-460B-FAD9-3687956EF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37250" y="1130300"/>
            <a:ext cx="1303338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3" name="Line 11">
            <a:extLst>
              <a:ext uri="{FF2B5EF4-FFF2-40B4-BE49-F238E27FC236}">
                <a16:creationId xmlns:a16="http://schemas.microsoft.com/office/drawing/2014/main" id="{6436823E-9E69-E00E-7478-93E9562936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7250" y="1581150"/>
            <a:ext cx="12779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6B22FB32-085D-FEEC-F80D-C66BDD36A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7250" y="1593850"/>
            <a:ext cx="1290638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5" name="Line 13">
            <a:extLst>
              <a:ext uri="{FF2B5EF4-FFF2-40B4-BE49-F238E27FC236}">
                <a16:creationId xmlns:a16="http://schemas.microsoft.com/office/drawing/2014/main" id="{8595C654-FB3D-D988-2DD5-59363B7BC8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9950" y="1593850"/>
            <a:ext cx="1277938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6" name="Line 14">
            <a:extLst>
              <a:ext uri="{FF2B5EF4-FFF2-40B4-BE49-F238E27FC236}">
                <a16:creationId xmlns:a16="http://schemas.microsoft.com/office/drawing/2014/main" id="{0F7C5070-5D95-F059-1005-6D7B59C994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37250" y="2482850"/>
            <a:ext cx="1316038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7" name="Line 15">
            <a:extLst>
              <a:ext uri="{FF2B5EF4-FFF2-40B4-BE49-F238E27FC236}">
                <a16:creationId xmlns:a16="http://schemas.microsoft.com/office/drawing/2014/main" id="{783727C5-44E0-FCD3-F201-6933139EEA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37250" y="2620963"/>
            <a:ext cx="1327150" cy="63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8" name="Line 16">
            <a:extLst>
              <a:ext uri="{FF2B5EF4-FFF2-40B4-BE49-F238E27FC236}">
                <a16:creationId xmlns:a16="http://schemas.microsoft.com/office/drawing/2014/main" id="{5EF86413-092C-B2D8-57EC-A2EE4E370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4550" y="2671763"/>
            <a:ext cx="1316038" cy="112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69" name="Line 17">
            <a:extLst>
              <a:ext uri="{FF2B5EF4-FFF2-40B4-BE49-F238E27FC236}">
                <a16:creationId xmlns:a16="http://schemas.microsoft.com/office/drawing/2014/main" id="{62EF2114-3441-313E-D529-91643F0174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4550" y="3059113"/>
            <a:ext cx="1328738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0" name="Line 18">
            <a:extLst>
              <a:ext uri="{FF2B5EF4-FFF2-40B4-BE49-F238E27FC236}">
                <a16:creationId xmlns:a16="http://schemas.microsoft.com/office/drawing/2014/main" id="{89BDB044-7455-2D76-0285-FC9E4CF083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4550" y="3371850"/>
            <a:ext cx="1352550" cy="214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1" name="Line 19">
            <a:extLst>
              <a:ext uri="{FF2B5EF4-FFF2-40B4-BE49-F238E27FC236}">
                <a16:creationId xmlns:a16="http://schemas.microsoft.com/office/drawing/2014/main" id="{E5C255B7-C3A0-EF75-E664-F8190EBB20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4550" y="3573463"/>
            <a:ext cx="1339850" cy="174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2" name="Line 20">
            <a:extLst>
              <a:ext uri="{FF2B5EF4-FFF2-40B4-BE49-F238E27FC236}">
                <a16:creationId xmlns:a16="http://schemas.microsoft.com/office/drawing/2014/main" id="{FD47D81B-2634-393A-EFAD-B9E99DAE18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4550" y="3560763"/>
            <a:ext cx="1339850" cy="450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DF5BD495-84A5-9858-CF79-88CEC5F296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4550" y="4362450"/>
            <a:ext cx="1328738" cy="63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4" name="Line 22">
            <a:extLst>
              <a:ext uri="{FF2B5EF4-FFF2-40B4-BE49-F238E27FC236}">
                <a16:creationId xmlns:a16="http://schemas.microsoft.com/office/drawing/2014/main" id="{821345A9-E640-F5E9-A692-95621C883B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37250" y="4813300"/>
            <a:ext cx="1339850" cy="200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10D31384-5DE1-F381-A084-C1E8E1076D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37250" y="5000625"/>
            <a:ext cx="132715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6" name="Line 24">
            <a:extLst>
              <a:ext uri="{FF2B5EF4-FFF2-40B4-BE49-F238E27FC236}">
                <a16:creationId xmlns:a16="http://schemas.microsoft.com/office/drawing/2014/main" id="{683BEC49-5070-93AD-A3AA-AFD8C970DE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1850" y="5000625"/>
            <a:ext cx="1328738" cy="877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7" name="Line 25">
            <a:extLst>
              <a:ext uri="{FF2B5EF4-FFF2-40B4-BE49-F238E27FC236}">
                <a16:creationId xmlns:a16="http://schemas.microsoft.com/office/drawing/2014/main" id="{D5FD6532-4D5D-2450-2F0E-DFC2879B4B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9950" y="5026025"/>
            <a:ext cx="1303338" cy="1265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8" name="Line 26">
            <a:extLst>
              <a:ext uri="{FF2B5EF4-FFF2-40B4-BE49-F238E27FC236}">
                <a16:creationId xmlns:a16="http://schemas.microsoft.com/office/drawing/2014/main" id="{1CFDF0B0-40EA-DDEB-2702-74EE5DCAD34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5334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79" name="Line 27">
            <a:extLst>
              <a:ext uri="{FF2B5EF4-FFF2-40B4-BE49-F238E27FC236}">
                <a16:creationId xmlns:a16="http://schemas.microsoft.com/office/drawing/2014/main" id="{00F7B8DE-4FA8-A200-D849-CC62F300E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3622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80" name="Line 28">
            <a:extLst>
              <a:ext uri="{FF2B5EF4-FFF2-40B4-BE49-F238E27FC236}">
                <a16:creationId xmlns:a16="http://schemas.microsoft.com/office/drawing/2014/main" id="{6655D8CF-21DE-871D-3745-9718CE89941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28956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81" name="Line 29">
            <a:extLst>
              <a:ext uri="{FF2B5EF4-FFF2-40B4-BE49-F238E27FC236}">
                <a16:creationId xmlns:a16="http://schemas.microsoft.com/office/drawing/2014/main" id="{5342272E-A9DC-ED6C-8235-85758E442AB1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41148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82" name="Line 30">
            <a:extLst>
              <a:ext uri="{FF2B5EF4-FFF2-40B4-BE49-F238E27FC236}">
                <a16:creationId xmlns:a16="http://schemas.microsoft.com/office/drawing/2014/main" id="{21D36334-398F-536A-367B-CA641E7DE699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66294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3583" name="Rectangle 31">
            <a:extLst>
              <a:ext uri="{FF2B5EF4-FFF2-40B4-BE49-F238E27FC236}">
                <a16:creationId xmlns:a16="http://schemas.microsoft.com/office/drawing/2014/main" id="{EE23E42B-2ADA-47B9-A5AB-ECD93A56B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2438400"/>
            <a:ext cx="122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Place 2</a:t>
            </a:r>
          </a:p>
        </p:txBody>
      </p:sp>
      <p:sp>
        <p:nvSpPr>
          <p:cNvPr id="23584" name="Rectangle 32">
            <a:extLst>
              <a:ext uri="{FF2B5EF4-FFF2-40B4-BE49-F238E27FC236}">
                <a16:creationId xmlns:a16="http://schemas.microsoft.com/office/drawing/2014/main" id="{164B2905-6A3F-87AE-6DEE-1429745F6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3276600"/>
            <a:ext cx="122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Place 3</a:t>
            </a:r>
          </a:p>
        </p:txBody>
      </p:sp>
      <p:sp>
        <p:nvSpPr>
          <p:cNvPr id="23585" name="Rectangle 33">
            <a:extLst>
              <a:ext uri="{FF2B5EF4-FFF2-40B4-BE49-F238E27FC236}">
                <a16:creationId xmlns:a16="http://schemas.microsoft.com/office/drawing/2014/main" id="{C6D7E491-5FF0-45AE-CCC6-97D332CD8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4953000"/>
            <a:ext cx="122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Place 4</a:t>
            </a:r>
          </a:p>
        </p:txBody>
      </p:sp>
      <p:sp>
        <p:nvSpPr>
          <p:cNvPr id="23586" name="Rectangle 34">
            <a:extLst>
              <a:ext uri="{FF2B5EF4-FFF2-40B4-BE49-F238E27FC236}">
                <a16:creationId xmlns:a16="http://schemas.microsoft.com/office/drawing/2014/main" id="{14237608-C22C-CCAF-1A5B-F73D6DD6F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1352550"/>
            <a:ext cx="5148263" cy="483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Place = Locale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Easy to create and join 	multiple Places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Concurrent display of multiple 	Places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Each new interaction group 	will have a new Place</a:t>
            </a:r>
          </a:p>
        </p:txBody>
      </p:sp>
      <p:sp>
        <p:nvSpPr>
          <p:cNvPr id="23587" name="Line 35">
            <a:extLst>
              <a:ext uri="{FF2B5EF4-FFF2-40B4-BE49-F238E27FC236}">
                <a16:creationId xmlns:a16="http://schemas.microsoft.com/office/drawing/2014/main" id="{02DE2E38-FE23-8158-37AF-0D23B8E864F4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913" y="1193800"/>
            <a:ext cx="5283200" cy="0"/>
          </a:xfrm>
          <a:prstGeom prst="line">
            <a:avLst/>
          </a:prstGeom>
          <a:noFill/>
          <a:ln w="57150">
            <a:solidFill>
              <a:srgbClr val="B32D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E31CEDD-4836-AE9B-668F-111F362B1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</a:t>
            </a:r>
          </a:p>
        </p:txBody>
      </p:sp>
      <p:grpSp>
        <p:nvGrpSpPr>
          <p:cNvPr id="24579" name="Group 3">
            <a:extLst>
              <a:ext uri="{FF2B5EF4-FFF2-40B4-BE49-F238E27FC236}">
                <a16:creationId xmlns:a16="http://schemas.microsoft.com/office/drawing/2014/main" id="{0DABD3DC-8C77-8A92-62F9-28924B6C88F8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2500313" cy="6858000"/>
            <a:chOff x="3902" y="0"/>
            <a:chExt cx="1575" cy="4320"/>
          </a:xfrm>
        </p:grpSpPr>
        <p:pic>
          <p:nvPicPr>
            <p:cNvPr id="24586" name="Picture 4" descr="CB_bar-mod">
              <a:extLst>
                <a:ext uri="{FF2B5EF4-FFF2-40B4-BE49-F238E27FC236}">
                  <a16:creationId xmlns:a16="http://schemas.microsoft.com/office/drawing/2014/main" id="{75BCAB29-030D-9532-AE27-5EC89CD190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3" y="0"/>
              <a:ext cx="494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7" name="Line 5">
              <a:extLst>
                <a:ext uri="{FF2B5EF4-FFF2-40B4-BE49-F238E27FC236}">
                  <a16:creationId xmlns:a16="http://schemas.microsoft.com/office/drawing/2014/main" id="{D62140B5-7713-D011-79F8-FC5223EE4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2" y="1525"/>
              <a:ext cx="934" cy="14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88" name="Line 6">
              <a:extLst>
                <a:ext uri="{FF2B5EF4-FFF2-40B4-BE49-F238E27FC236}">
                  <a16:creationId xmlns:a16="http://schemas.microsoft.com/office/drawing/2014/main" id="{D5AF081B-D8B5-BA7F-C702-2A6BF5AE14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10" y="1065"/>
              <a:ext cx="933" cy="4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89" name="Line 7">
              <a:extLst>
                <a:ext uri="{FF2B5EF4-FFF2-40B4-BE49-F238E27FC236}">
                  <a16:creationId xmlns:a16="http://schemas.microsoft.com/office/drawing/2014/main" id="{6B922B24-8802-4438-E3D1-CD2BE4DC8D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03" y="619"/>
              <a:ext cx="933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0" name="Line 8">
              <a:extLst>
                <a:ext uri="{FF2B5EF4-FFF2-40B4-BE49-F238E27FC236}">
                  <a16:creationId xmlns:a16="http://schemas.microsoft.com/office/drawing/2014/main" id="{D5E0328D-7D2F-8D81-CC52-04C90C6490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6" y="729"/>
              <a:ext cx="977" cy="18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1" name="Line 9">
              <a:extLst>
                <a:ext uri="{FF2B5EF4-FFF2-40B4-BE49-F238E27FC236}">
                  <a16:creationId xmlns:a16="http://schemas.microsoft.com/office/drawing/2014/main" id="{A3A1B5D9-5E78-BAA2-9D68-07CB65A466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6" y="1137"/>
              <a:ext cx="977" cy="14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2" name="Line 10">
              <a:extLst>
                <a:ext uri="{FF2B5EF4-FFF2-40B4-BE49-F238E27FC236}">
                  <a16:creationId xmlns:a16="http://schemas.microsoft.com/office/drawing/2014/main" id="{8FE1AAE0-9C64-C7A0-DDB8-ADAFDBDB7F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6" y="1582"/>
              <a:ext cx="970" cy="10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3" name="Line 11">
              <a:extLst>
                <a:ext uri="{FF2B5EF4-FFF2-40B4-BE49-F238E27FC236}">
                  <a16:creationId xmlns:a16="http://schemas.microsoft.com/office/drawing/2014/main" id="{E2A05B7D-192B-F544-9202-6967AC819C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6" y="2056"/>
              <a:ext cx="98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4" name="Line 12">
              <a:extLst>
                <a:ext uri="{FF2B5EF4-FFF2-40B4-BE49-F238E27FC236}">
                  <a16:creationId xmlns:a16="http://schemas.microsoft.com/office/drawing/2014/main" id="{0910C6E2-BC50-14DB-3A61-BEA3539FA7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9" y="2610"/>
              <a:ext cx="955" cy="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5" name="Line 13">
              <a:extLst>
                <a:ext uri="{FF2B5EF4-FFF2-40B4-BE49-F238E27FC236}">
                  <a16:creationId xmlns:a16="http://schemas.microsoft.com/office/drawing/2014/main" id="{6E2AEEE2-B46E-2618-B5BE-554DA90FF6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9" y="2625"/>
              <a:ext cx="992" cy="14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24596" name="Oval 14">
              <a:extLst>
                <a:ext uri="{FF2B5EF4-FFF2-40B4-BE49-F238E27FC236}">
                  <a16:creationId xmlns:a16="http://schemas.microsoft.com/office/drawing/2014/main" id="{60287089-43EB-8598-1E1B-772EA2FF0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0" y="1458"/>
              <a:ext cx="153" cy="1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LID4096"/>
            </a:p>
          </p:txBody>
        </p:sp>
        <p:sp>
          <p:nvSpPr>
            <p:cNvPr id="24597" name="Oval 15">
              <a:extLst>
                <a:ext uri="{FF2B5EF4-FFF2-40B4-BE49-F238E27FC236}">
                  <a16:creationId xmlns:a16="http://schemas.microsoft.com/office/drawing/2014/main" id="{C80362B5-36EB-F826-7E09-0AC7B0C923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2" y="2553"/>
              <a:ext cx="153" cy="14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LID4096"/>
            </a:p>
          </p:txBody>
        </p:sp>
      </p:grpSp>
      <p:sp>
        <p:nvSpPr>
          <p:cNvPr id="24580" name="Line 16">
            <a:extLst>
              <a:ext uri="{FF2B5EF4-FFF2-40B4-BE49-F238E27FC236}">
                <a16:creationId xmlns:a16="http://schemas.microsoft.com/office/drawing/2014/main" id="{798D9544-561C-49C6-2E32-6FA731E81600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3810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581" name="Line 17">
            <a:extLst>
              <a:ext uri="{FF2B5EF4-FFF2-40B4-BE49-F238E27FC236}">
                <a16:creationId xmlns:a16="http://schemas.microsoft.com/office/drawing/2014/main" id="{F204A0A7-EAF3-DB29-E157-0C991CE70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8001000" y="6769100"/>
            <a:ext cx="7143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582" name="Rectangle 18">
            <a:extLst>
              <a:ext uri="{FF2B5EF4-FFF2-40B4-BE49-F238E27FC236}">
                <a16:creationId xmlns:a16="http://schemas.microsoft.com/office/drawing/2014/main" id="{76ADA6DF-F8CC-9229-0C82-B1CB6300E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3160713"/>
            <a:ext cx="122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Place 1</a:t>
            </a:r>
          </a:p>
        </p:txBody>
      </p:sp>
      <p:sp>
        <p:nvSpPr>
          <p:cNvPr id="24583" name="Line 19">
            <a:extLst>
              <a:ext uri="{FF2B5EF4-FFF2-40B4-BE49-F238E27FC236}">
                <a16:creationId xmlns:a16="http://schemas.microsoft.com/office/drawing/2014/main" id="{5F8EEC5E-0FEF-FBF2-6CA2-77207F77D0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37200" y="3970338"/>
            <a:ext cx="1552575" cy="188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584" name="Rectangle 20">
            <a:extLst>
              <a:ext uri="{FF2B5EF4-FFF2-40B4-BE49-F238E27FC236}">
                <a16:creationId xmlns:a16="http://schemas.microsoft.com/office/drawing/2014/main" id="{D0015FA9-C7AC-3834-05A3-EEA3821E4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347788"/>
            <a:ext cx="4897438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Locales more dynamic than 	Places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Places not used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Short lived dynamic sub-	groups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Mostly OK but some 	interactions are bothersome 	to others</a:t>
            </a:r>
          </a:p>
        </p:txBody>
      </p:sp>
      <p:sp>
        <p:nvSpPr>
          <p:cNvPr id="24585" name="Line 21">
            <a:extLst>
              <a:ext uri="{FF2B5EF4-FFF2-40B4-BE49-F238E27FC236}">
                <a16:creationId xmlns:a16="http://schemas.microsoft.com/office/drawing/2014/main" id="{2CA23167-62C8-9D51-5790-D1DA82D575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913" y="1193800"/>
            <a:ext cx="5283200" cy="0"/>
          </a:xfrm>
          <a:prstGeom prst="line">
            <a:avLst/>
          </a:prstGeom>
          <a:noFill/>
          <a:ln w="57150">
            <a:solidFill>
              <a:srgbClr val="B32D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349774DD-B5E1-3E8B-2186-FCCF158DA9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Implications for Design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676567B-C1AA-E815-41FA-9AFB4D86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1570038"/>
            <a:ext cx="8275638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There was simultaneous multi-group interaction</a:t>
            </a:r>
          </a:p>
          <a:p>
            <a:pPr eaLnBrk="1" hangingPunct="1">
              <a:spcBef>
                <a:spcPct val="20000"/>
              </a:spcBef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AU" altLang="LID4096" b="1" u="sng">
                <a:solidFill>
                  <a:srgbClr val="000066"/>
                </a:solidFill>
                <a:latin typeface="Verdana" panose="020B0604030504040204" pitchFamily="34" charset="0"/>
              </a:rPr>
              <a:t>BUT</a:t>
            </a:r>
          </a:p>
          <a:p>
            <a:pPr eaLnBrk="1" hangingPunct="1">
              <a:spcBef>
                <a:spcPct val="20000"/>
              </a:spcBef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CB Places are too “room-like” 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Remove explicit boundaries between Locales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Locale management must be even more dynamic, 	perhaps implicit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0BCA8EF2-75AD-3532-6D8F-892A58AEF4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7675" y="704850"/>
            <a:ext cx="8220075" cy="54610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Provide Methods for Controlling Focus</a:t>
            </a:r>
            <a:br>
              <a:rPr lang="en-US" altLang="zh-CN">
                <a:ea typeface="宋体" panose="02010600030101010101" pitchFamily="2" charset="-122"/>
              </a:rPr>
            </a:br>
            <a:br>
              <a:rPr lang="en-US" altLang="zh-CN">
                <a:ea typeface="宋体" panose="02010600030101010101" pitchFamily="2" charset="-122"/>
              </a:rPr>
            </a:br>
            <a:br>
              <a:rPr lang="en-US" altLang="zh-CN">
                <a:ea typeface="宋体" panose="02010600030101010101" pitchFamily="2" charset="-122"/>
              </a:rPr>
            </a:br>
            <a:r>
              <a:rPr lang="en-US" altLang="zh-CN">
                <a:ea typeface="宋体" panose="02010600030101010101" pitchFamily="2" charset="-122"/>
              </a:rPr>
              <a:t>Provide Methods for Controlling Nimbus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BC5796E-FE7B-9D1E-A07C-D4A781481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4068763"/>
            <a:ext cx="8156575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zh-CN" altLang="en-US" sz="2000">
              <a:solidFill>
                <a:srgbClr val="000066"/>
              </a:solidFill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>
            <a:extLst>
              <a:ext uri="{FF2B5EF4-FFF2-40B4-BE49-F238E27FC236}">
                <a16:creationId xmlns:a16="http://schemas.microsoft.com/office/drawing/2014/main" id="{BD6348BF-6132-81E6-A661-2F8AA72BE489}"/>
              </a:ext>
            </a:extLst>
          </p:cNvPr>
          <p:cNvSpPr>
            <a:spLocks/>
          </p:cNvSpPr>
          <p:nvPr/>
        </p:nvSpPr>
        <p:spPr bwMode="auto">
          <a:xfrm>
            <a:off x="4162425" y="3333750"/>
            <a:ext cx="4638675" cy="2686050"/>
          </a:xfrm>
          <a:custGeom>
            <a:avLst/>
            <a:gdLst>
              <a:gd name="T0" fmla="*/ 39 w 2922"/>
              <a:gd name="T1" fmla="*/ 0 h 1692"/>
              <a:gd name="T2" fmla="*/ 12 w 2922"/>
              <a:gd name="T3" fmla="*/ 147 h 1692"/>
              <a:gd name="T4" fmla="*/ 0 w 2922"/>
              <a:gd name="T5" fmla="*/ 279 h 1692"/>
              <a:gd name="T6" fmla="*/ 3 w 2922"/>
              <a:gd name="T7" fmla="*/ 354 h 1692"/>
              <a:gd name="T8" fmla="*/ 6 w 2922"/>
              <a:gd name="T9" fmla="*/ 456 h 1692"/>
              <a:gd name="T10" fmla="*/ 18 w 2922"/>
              <a:gd name="T11" fmla="*/ 570 h 1692"/>
              <a:gd name="T12" fmla="*/ 24 w 2922"/>
              <a:gd name="T13" fmla="*/ 606 h 1692"/>
              <a:gd name="T14" fmla="*/ 2046 w 2922"/>
              <a:gd name="T15" fmla="*/ 1692 h 1692"/>
              <a:gd name="T16" fmla="*/ 2160 w 2922"/>
              <a:gd name="T17" fmla="*/ 1644 h 1692"/>
              <a:gd name="T18" fmla="*/ 2298 w 2922"/>
              <a:gd name="T19" fmla="*/ 1566 h 1692"/>
              <a:gd name="T20" fmla="*/ 2481 w 2922"/>
              <a:gd name="T21" fmla="*/ 1431 h 1692"/>
              <a:gd name="T22" fmla="*/ 2577 w 2922"/>
              <a:gd name="T23" fmla="*/ 1338 h 1692"/>
              <a:gd name="T24" fmla="*/ 2694 w 2922"/>
              <a:gd name="T25" fmla="*/ 1200 h 1692"/>
              <a:gd name="T26" fmla="*/ 2790 w 2922"/>
              <a:gd name="T27" fmla="*/ 1053 h 1692"/>
              <a:gd name="T28" fmla="*/ 2868 w 2922"/>
              <a:gd name="T29" fmla="*/ 900 h 1692"/>
              <a:gd name="T30" fmla="*/ 2907 w 2922"/>
              <a:gd name="T31" fmla="*/ 792 h 1692"/>
              <a:gd name="T32" fmla="*/ 2922 w 2922"/>
              <a:gd name="T33" fmla="*/ 765 h 1692"/>
              <a:gd name="T34" fmla="*/ 39 w 2922"/>
              <a:gd name="T35" fmla="*/ 0 h 16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922"/>
              <a:gd name="T55" fmla="*/ 0 h 1692"/>
              <a:gd name="T56" fmla="*/ 2922 w 2922"/>
              <a:gd name="T57" fmla="*/ 1692 h 16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922" h="1692">
                <a:moveTo>
                  <a:pt x="39" y="0"/>
                </a:moveTo>
                <a:lnTo>
                  <a:pt x="12" y="147"/>
                </a:lnTo>
                <a:lnTo>
                  <a:pt x="0" y="279"/>
                </a:lnTo>
                <a:lnTo>
                  <a:pt x="3" y="354"/>
                </a:lnTo>
                <a:lnTo>
                  <a:pt x="6" y="456"/>
                </a:lnTo>
                <a:lnTo>
                  <a:pt x="18" y="570"/>
                </a:lnTo>
                <a:lnTo>
                  <a:pt x="24" y="606"/>
                </a:lnTo>
                <a:lnTo>
                  <a:pt x="2046" y="1692"/>
                </a:lnTo>
                <a:lnTo>
                  <a:pt x="2160" y="1644"/>
                </a:lnTo>
                <a:lnTo>
                  <a:pt x="2298" y="1566"/>
                </a:lnTo>
                <a:lnTo>
                  <a:pt x="2481" y="1431"/>
                </a:lnTo>
                <a:lnTo>
                  <a:pt x="2577" y="1338"/>
                </a:lnTo>
                <a:lnTo>
                  <a:pt x="2694" y="1200"/>
                </a:lnTo>
                <a:lnTo>
                  <a:pt x="2790" y="1053"/>
                </a:lnTo>
                <a:lnTo>
                  <a:pt x="2868" y="900"/>
                </a:lnTo>
                <a:lnTo>
                  <a:pt x="2907" y="792"/>
                </a:lnTo>
                <a:lnTo>
                  <a:pt x="2922" y="765"/>
                </a:lnTo>
                <a:lnTo>
                  <a:pt x="39" y="0"/>
                </a:lnTo>
                <a:close/>
              </a:path>
            </a:pathLst>
          </a:cu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0F72251-5AC7-44DE-B20D-E3BEA5B8C1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Theory</a:t>
            </a:r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062710EA-1CBF-0D3A-CB4F-489BBC688B4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76238" y="1122363"/>
            <a:ext cx="752633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F19120C7-1A09-D29D-848C-22883A9C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2112963"/>
            <a:ext cx="2762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 b="1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endParaRPr lang="en-US" altLang="LID4096" sz="2800">
              <a:latin typeface="Verdana" panose="020B0604030504040204" pitchFamily="34" charset="0"/>
            </a:endParaRP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0F0EFF81-0101-8BC7-2090-0A063BF6A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6850" y="3336925"/>
            <a:ext cx="2714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 b="1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  <a:endParaRPr lang="en-US" altLang="LID4096" sz="2800">
              <a:latin typeface="Verdana" panose="020B0604030504040204" pitchFamily="34" charset="0"/>
            </a:endParaRPr>
          </a:p>
        </p:txBody>
      </p:sp>
      <p:sp>
        <p:nvSpPr>
          <p:cNvPr id="27655" name="Oval 7">
            <a:extLst>
              <a:ext uri="{FF2B5EF4-FFF2-40B4-BE49-F238E27FC236}">
                <a16:creationId xmlns:a16="http://schemas.microsoft.com/office/drawing/2014/main" id="{26952DDC-713A-3FA7-C2B8-38F19DA41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1546225"/>
            <a:ext cx="4735512" cy="4643438"/>
          </a:xfrm>
          <a:prstGeom prst="ellips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7656" name="Rectangle 8">
            <a:extLst>
              <a:ext uri="{FF2B5EF4-FFF2-40B4-BE49-F238E27FC236}">
                <a16:creationId xmlns:a16="http://schemas.microsoft.com/office/drawing/2014/main" id="{AA0E06F3-FA8A-26BB-7339-D5B36DC24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2301875"/>
            <a:ext cx="9588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000000"/>
                </a:solidFill>
                <a:latin typeface="Verdana" panose="020B0604030504040204" pitchFamily="34" charset="0"/>
              </a:rPr>
              <a:t>Nimbus</a:t>
            </a:r>
            <a:endParaRPr lang="en-US" altLang="LID4096" sz="2000">
              <a:latin typeface="Verdana" panose="020B0604030504040204" pitchFamily="34" charset="0"/>
            </a:endParaRPr>
          </a:p>
        </p:txBody>
      </p:sp>
      <p:sp>
        <p:nvSpPr>
          <p:cNvPr id="27657" name="Rectangle 9">
            <a:extLst>
              <a:ext uri="{FF2B5EF4-FFF2-40B4-BE49-F238E27FC236}">
                <a16:creationId xmlns:a16="http://schemas.microsoft.com/office/drawing/2014/main" id="{E0D2DB8A-7928-3922-09F5-1313508CBE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7400" y="2439988"/>
            <a:ext cx="139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00"/>
                </a:solidFill>
                <a:latin typeface="Verdana" panose="020B0604030504040204" pitchFamily="34" charset="0"/>
              </a:rPr>
              <a:t>B</a:t>
            </a:r>
            <a:endParaRPr lang="en-US" altLang="LID4096" sz="1600">
              <a:latin typeface="Verdana" panose="020B0604030504040204" pitchFamily="34" charset="0"/>
            </a:endParaRPr>
          </a:p>
        </p:txBody>
      </p:sp>
      <p:sp>
        <p:nvSpPr>
          <p:cNvPr id="27658" name="Rectangle 10">
            <a:extLst>
              <a:ext uri="{FF2B5EF4-FFF2-40B4-BE49-F238E27FC236}">
                <a16:creationId xmlns:a16="http://schemas.microsoft.com/office/drawing/2014/main" id="{4A6969FA-F09C-21AE-DF18-3D03C418F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350" y="3141663"/>
            <a:ext cx="723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000000"/>
                </a:solidFill>
                <a:latin typeface="Verdana" panose="020B0604030504040204" pitchFamily="34" charset="0"/>
              </a:rPr>
              <a:t>Focus</a:t>
            </a:r>
            <a:endParaRPr lang="en-US" altLang="LID4096" sz="3200">
              <a:latin typeface="Verdana" panose="020B0604030504040204" pitchFamily="34" charset="0"/>
            </a:endParaRPr>
          </a:p>
        </p:txBody>
      </p:sp>
      <p:sp>
        <p:nvSpPr>
          <p:cNvPr id="27659" name="Rectangle 11">
            <a:extLst>
              <a:ext uri="{FF2B5EF4-FFF2-40B4-BE49-F238E27FC236}">
                <a16:creationId xmlns:a16="http://schemas.microsoft.com/office/drawing/2014/main" id="{EBA12E06-875C-2FB3-D8C5-46756502B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3314700"/>
            <a:ext cx="1397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00"/>
                </a:solidFill>
                <a:latin typeface="Verdana" panose="020B0604030504040204" pitchFamily="34" charset="0"/>
              </a:rPr>
              <a:t>A</a:t>
            </a:r>
            <a:endParaRPr lang="en-US" altLang="LID4096" sz="3600">
              <a:latin typeface="Verdana" panose="020B0604030504040204" pitchFamily="34" charset="0"/>
            </a:endParaRPr>
          </a:p>
        </p:txBody>
      </p:sp>
      <p:sp>
        <p:nvSpPr>
          <p:cNvPr id="27660" name="Rectangle 12">
            <a:extLst>
              <a:ext uri="{FF2B5EF4-FFF2-40B4-BE49-F238E27FC236}">
                <a16:creationId xmlns:a16="http://schemas.microsoft.com/office/drawing/2014/main" id="{514D93CF-A8D8-F8AD-8413-7CCCBFEDF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4362450"/>
            <a:ext cx="13668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FFFF99"/>
                </a:solidFill>
                <a:latin typeface="Verdana" panose="020B0604030504040204" pitchFamily="34" charset="0"/>
              </a:rPr>
              <a:t>Awareness</a:t>
            </a:r>
          </a:p>
        </p:txBody>
      </p:sp>
      <p:sp>
        <p:nvSpPr>
          <p:cNvPr id="27661" name="Rectangle 13">
            <a:extLst>
              <a:ext uri="{FF2B5EF4-FFF2-40B4-BE49-F238E27FC236}">
                <a16:creationId xmlns:a16="http://schemas.microsoft.com/office/drawing/2014/main" id="{85C7A20A-0717-D92A-BD70-4EC88BE50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6508750"/>
            <a:ext cx="4724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(Benford and Fahlen, 1993) (Rodden, 1996)</a:t>
            </a:r>
          </a:p>
        </p:txBody>
      </p:sp>
      <p:grpSp>
        <p:nvGrpSpPr>
          <p:cNvPr id="27662" name="Group 14">
            <a:extLst>
              <a:ext uri="{FF2B5EF4-FFF2-40B4-BE49-F238E27FC236}">
                <a16:creationId xmlns:a16="http://schemas.microsoft.com/office/drawing/2014/main" id="{68AF4C68-5FC9-2D31-6C7A-2C1733CDA8D9}"/>
              </a:ext>
            </a:extLst>
          </p:cNvPr>
          <p:cNvGrpSpPr>
            <a:grpSpLocks/>
          </p:cNvGrpSpPr>
          <p:nvPr/>
        </p:nvGrpSpPr>
        <p:grpSpPr bwMode="auto">
          <a:xfrm>
            <a:off x="6864350" y="4522788"/>
            <a:ext cx="493713" cy="244475"/>
            <a:chOff x="3724" y="2754"/>
            <a:chExt cx="311" cy="154"/>
          </a:xfrm>
        </p:grpSpPr>
        <p:sp>
          <p:nvSpPr>
            <p:cNvPr id="27665" name="Rectangle 15">
              <a:extLst>
                <a:ext uri="{FF2B5EF4-FFF2-40B4-BE49-F238E27FC236}">
                  <a16:creationId xmlns:a16="http://schemas.microsoft.com/office/drawing/2014/main" id="{7BFCC960-BEEE-B8A2-6B0B-164540CBD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4" y="2754"/>
              <a:ext cx="3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1600">
                  <a:solidFill>
                    <a:srgbClr val="FFFF99"/>
                  </a:solidFill>
                  <a:latin typeface="Verdana" panose="020B0604030504040204" pitchFamily="34" charset="0"/>
                </a:rPr>
                <a:t>A   B</a:t>
              </a:r>
            </a:p>
          </p:txBody>
        </p:sp>
        <p:sp>
          <p:nvSpPr>
            <p:cNvPr id="27666" name="Line 16">
              <a:extLst>
                <a:ext uri="{FF2B5EF4-FFF2-40B4-BE49-F238E27FC236}">
                  <a16:creationId xmlns:a16="http://schemas.microsoft.com/office/drawing/2014/main" id="{08D19735-59AC-B91F-49CD-EA6A7028D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7" y="2830"/>
              <a:ext cx="121" cy="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27663" name="Line 17">
            <a:extLst>
              <a:ext uri="{FF2B5EF4-FFF2-40B4-BE49-F238E27FC236}">
                <a16:creationId xmlns:a16="http://schemas.microsoft.com/office/drawing/2014/main" id="{71A8AA16-5FB0-5011-5432-2D1366409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6275" y="2379663"/>
            <a:ext cx="8467725" cy="225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7664" name="Line 18">
            <a:extLst>
              <a:ext uri="{FF2B5EF4-FFF2-40B4-BE49-F238E27FC236}">
                <a16:creationId xmlns:a16="http://schemas.microsoft.com/office/drawing/2014/main" id="{C005DE8E-74BB-9CC3-D577-ADD556D458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2392363"/>
            <a:ext cx="7753350" cy="417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1859E1D9-066B-71D5-7A5C-E6FD6C8580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Design</a:t>
            </a:r>
          </a:p>
        </p:txBody>
      </p:sp>
      <p:pic>
        <p:nvPicPr>
          <p:cNvPr id="28675" name="Picture 3" descr="IMGP2830">
            <a:extLst>
              <a:ext uri="{FF2B5EF4-FFF2-40B4-BE49-F238E27FC236}">
                <a16:creationId xmlns:a16="http://schemas.microsoft.com/office/drawing/2014/main" id="{019D20B0-8197-0BC6-397B-B9ACC7A73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441450"/>
            <a:ext cx="305276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 Box 4">
            <a:extLst>
              <a:ext uri="{FF2B5EF4-FFF2-40B4-BE49-F238E27FC236}">
                <a16:creationId xmlns:a16="http://schemas.microsoft.com/office/drawing/2014/main" id="{87339C6A-1B0D-CD74-530D-4678059B9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3" y="4343400"/>
            <a:ext cx="36766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High Focus</a:t>
            </a:r>
          </a:p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High Nimbus</a:t>
            </a:r>
          </a:p>
          <a:p>
            <a:pPr eaLnBrk="1" hangingPunct="1"/>
            <a:r>
              <a:rPr lang="en-US" altLang="LID4096">
                <a:sym typeface="Wingdings" panose="05000000000000000000" pitchFamily="2" charset="2"/>
              </a:rPr>
              <a:t></a:t>
            </a:r>
            <a:r>
              <a:rPr lang="en-US" altLang="LID4096">
                <a:latin typeface="Verdana" panose="020B0604030504040204" pitchFamily="34" charset="0"/>
              </a:rPr>
              <a:t> High Awareness</a:t>
            </a:r>
          </a:p>
        </p:txBody>
      </p:sp>
      <p:pic>
        <p:nvPicPr>
          <p:cNvPr id="28677" name="Picture 5" descr="greg1">
            <a:extLst>
              <a:ext uri="{FF2B5EF4-FFF2-40B4-BE49-F238E27FC236}">
                <a16:creationId xmlns:a16="http://schemas.microsoft.com/office/drawing/2014/main" id="{D41573F3-F003-A489-3F98-4D896F0AA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1593850"/>
            <a:ext cx="4200525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 descr="jim-high-bar">
            <a:extLst>
              <a:ext uri="{FF2B5EF4-FFF2-40B4-BE49-F238E27FC236}">
                <a16:creationId xmlns:a16="http://schemas.microsoft.com/office/drawing/2014/main" id="{80C38E44-E758-1E39-0681-D888FB748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763" y="4252913"/>
            <a:ext cx="12192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jim-highnimb-highfocus-transient">
            <a:extLst>
              <a:ext uri="{FF2B5EF4-FFF2-40B4-BE49-F238E27FC236}">
                <a16:creationId xmlns:a16="http://schemas.microsoft.com/office/drawing/2014/main" id="{CD537E84-D0C6-C423-6CEC-EF31B26FA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329113"/>
            <a:ext cx="1430338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Text Box 8">
            <a:extLst>
              <a:ext uri="{FF2B5EF4-FFF2-40B4-BE49-F238E27FC236}">
                <a16:creationId xmlns:a16="http://schemas.microsoft.com/office/drawing/2014/main" id="{CD213390-316A-6DA1-490A-1E3A15B87D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475" y="1254125"/>
            <a:ext cx="2306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Jim’s CB Nimbus</a:t>
            </a:r>
          </a:p>
        </p:txBody>
      </p:sp>
      <p:sp>
        <p:nvSpPr>
          <p:cNvPr id="28681" name="Text Box 9">
            <a:extLst>
              <a:ext uri="{FF2B5EF4-FFF2-40B4-BE49-F238E27FC236}">
                <a16:creationId xmlns:a16="http://schemas.microsoft.com/office/drawing/2014/main" id="{3B68C3B9-FBB9-78F8-67D1-5842AB5F0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14775"/>
            <a:ext cx="213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Kim’s CB Focus</a:t>
            </a:r>
          </a:p>
        </p:txBody>
      </p:sp>
      <p:sp>
        <p:nvSpPr>
          <p:cNvPr id="28682" name="Oval 10">
            <a:extLst>
              <a:ext uri="{FF2B5EF4-FFF2-40B4-BE49-F238E27FC236}">
                <a16:creationId xmlns:a16="http://schemas.microsoft.com/office/drawing/2014/main" id="{8398666D-99D1-C7E0-DACA-33733A556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525" y="3081338"/>
            <a:ext cx="382588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8683" name="Oval 11">
            <a:extLst>
              <a:ext uri="{FF2B5EF4-FFF2-40B4-BE49-F238E27FC236}">
                <a16:creationId xmlns:a16="http://schemas.microsoft.com/office/drawing/2014/main" id="{9E3CFCFC-C1A6-18EF-77F5-99272037C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5943600"/>
            <a:ext cx="382588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8684" name="Rectangle 12">
            <a:extLst>
              <a:ext uri="{FF2B5EF4-FFF2-40B4-BE49-F238E27FC236}">
                <a16:creationId xmlns:a16="http://schemas.microsoft.com/office/drawing/2014/main" id="{425C64B6-9468-708D-D2EC-BFC2BF9EB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975" y="5638800"/>
            <a:ext cx="1114425" cy="223838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GP2832">
            <a:extLst>
              <a:ext uri="{FF2B5EF4-FFF2-40B4-BE49-F238E27FC236}">
                <a16:creationId xmlns:a16="http://schemas.microsoft.com/office/drawing/2014/main" id="{45292FFA-0961-ABF7-DF45-16783E7A1F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355725"/>
            <a:ext cx="3101975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3">
            <a:extLst>
              <a:ext uri="{FF2B5EF4-FFF2-40B4-BE49-F238E27FC236}">
                <a16:creationId xmlns:a16="http://schemas.microsoft.com/office/drawing/2014/main" id="{2A4A319F-6E07-68A4-FEB3-FACBB93D4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Design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7BDDF90A-ADE8-5753-DA08-7BE9F5C1DE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613" y="4327525"/>
            <a:ext cx="29733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Low Focus</a:t>
            </a:r>
          </a:p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High Nimbus</a:t>
            </a:r>
          </a:p>
          <a:p>
            <a:pPr eaLnBrk="1" hangingPunct="1"/>
            <a:r>
              <a:rPr lang="en-US" altLang="LID4096">
                <a:sym typeface="Wingdings" panose="05000000000000000000" pitchFamily="2" charset="2"/>
              </a:rPr>
              <a:t></a:t>
            </a:r>
            <a:r>
              <a:rPr lang="en-US" altLang="LID4096">
                <a:latin typeface="Verdana" panose="020B0604030504040204" pitchFamily="34" charset="0"/>
              </a:rPr>
              <a:t> Low Awareness</a:t>
            </a:r>
          </a:p>
        </p:txBody>
      </p:sp>
      <p:pic>
        <p:nvPicPr>
          <p:cNvPr id="29701" name="Picture 5" descr="greg1">
            <a:extLst>
              <a:ext uri="{FF2B5EF4-FFF2-40B4-BE49-F238E27FC236}">
                <a16:creationId xmlns:a16="http://schemas.microsoft.com/office/drawing/2014/main" id="{E4592246-95A1-1D08-D82A-D0BBFF33F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1593850"/>
            <a:ext cx="41798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 descr="jim-highnim-lowfoc-transient">
            <a:extLst>
              <a:ext uri="{FF2B5EF4-FFF2-40B4-BE49-F238E27FC236}">
                <a16:creationId xmlns:a16="http://schemas.microsoft.com/office/drawing/2014/main" id="{BA1AA2F1-5302-8F52-73C5-99A9E0EFA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013" y="4346575"/>
            <a:ext cx="1430337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7" descr="jim-low-bar">
            <a:extLst>
              <a:ext uri="{FF2B5EF4-FFF2-40B4-BE49-F238E27FC236}">
                <a16:creationId xmlns:a16="http://schemas.microsoft.com/office/drawing/2014/main" id="{0F7B4471-6B53-71B3-8F61-E65C4D9FF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713" y="4303713"/>
            <a:ext cx="12192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Text Box 8">
            <a:extLst>
              <a:ext uri="{FF2B5EF4-FFF2-40B4-BE49-F238E27FC236}">
                <a16:creationId xmlns:a16="http://schemas.microsoft.com/office/drawing/2014/main" id="{AB5488B1-60B4-9654-4016-14751374B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475" y="1254125"/>
            <a:ext cx="2306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Jim’s CB Nimbus</a:t>
            </a:r>
          </a:p>
        </p:txBody>
      </p:sp>
      <p:sp>
        <p:nvSpPr>
          <p:cNvPr id="29705" name="Text Box 9">
            <a:extLst>
              <a:ext uri="{FF2B5EF4-FFF2-40B4-BE49-F238E27FC236}">
                <a16:creationId xmlns:a16="http://schemas.microsoft.com/office/drawing/2014/main" id="{8D9CA265-B1AD-655C-A3F7-5D8757081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65575"/>
            <a:ext cx="213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Kim’s CB Focus</a:t>
            </a:r>
          </a:p>
        </p:txBody>
      </p:sp>
      <p:sp>
        <p:nvSpPr>
          <p:cNvPr id="29706" name="Oval 10">
            <a:extLst>
              <a:ext uri="{FF2B5EF4-FFF2-40B4-BE49-F238E27FC236}">
                <a16:creationId xmlns:a16="http://schemas.microsoft.com/office/drawing/2014/main" id="{526C77C2-5A31-5F88-6C11-E35F1F9D2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1525" y="3081338"/>
            <a:ext cx="382588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9707" name="Oval 11">
            <a:extLst>
              <a:ext uri="{FF2B5EF4-FFF2-40B4-BE49-F238E27FC236}">
                <a16:creationId xmlns:a16="http://schemas.microsoft.com/office/drawing/2014/main" id="{3B712FF1-3EE6-B38A-C8FE-9B067CC7E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5943600"/>
            <a:ext cx="382587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29708" name="Rectangle 12">
            <a:extLst>
              <a:ext uri="{FF2B5EF4-FFF2-40B4-BE49-F238E27FC236}">
                <a16:creationId xmlns:a16="http://schemas.microsoft.com/office/drawing/2014/main" id="{BABB154A-7535-CF05-31CD-B1D7FF921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88" y="4953000"/>
            <a:ext cx="1114425" cy="223838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CA99358-7465-90D1-2743-CD623BD198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Design</a:t>
            </a: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25D71D94-F8B5-1B2C-CBAD-6B64CDDB0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863" y="4343400"/>
            <a:ext cx="29733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High Focus</a:t>
            </a:r>
          </a:p>
          <a:p>
            <a:pPr eaLnBrk="1" hangingPunct="1"/>
            <a:r>
              <a:rPr lang="en-US" altLang="LID4096">
                <a:latin typeface="Verdana" panose="020B0604030504040204" pitchFamily="34" charset="0"/>
              </a:rPr>
              <a:t>Low Nimbus</a:t>
            </a:r>
          </a:p>
          <a:p>
            <a:pPr eaLnBrk="1" hangingPunct="1"/>
            <a:r>
              <a:rPr lang="en-US" altLang="LID4096">
                <a:sym typeface="Wingdings" panose="05000000000000000000" pitchFamily="2" charset="2"/>
              </a:rPr>
              <a:t></a:t>
            </a:r>
            <a:r>
              <a:rPr lang="en-US" altLang="LID4096">
                <a:latin typeface="Verdana" panose="020B0604030504040204" pitchFamily="34" charset="0"/>
              </a:rPr>
              <a:t> Low Awareness</a:t>
            </a:r>
          </a:p>
        </p:txBody>
      </p:sp>
      <p:pic>
        <p:nvPicPr>
          <p:cNvPr id="30724" name="Picture 4" descr="IMGP2833">
            <a:extLst>
              <a:ext uri="{FF2B5EF4-FFF2-40B4-BE49-F238E27FC236}">
                <a16:creationId xmlns:a16="http://schemas.microsoft.com/office/drawing/2014/main" id="{52DF0A8C-73CD-C53D-44CC-AF9A674E9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" y="1365250"/>
            <a:ext cx="3094038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greg2">
            <a:extLst>
              <a:ext uri="{FF2B5EF4-FFF2-40B4-BE49-F238E27FC236}">
                <a16:creationId xmlns:a16="http://schemas.microsoft.com/office/drawing/2014/main" id="{7C160DAC-8F90-85E7-3B82-AAD5963C9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88" y="1606550"/>
            <a:ext cx="4149725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jim-low-bar">
            <a:extLst>
              <a:ext uri="{FF2B5EF4-FFF2-40B4-BE49-F238E27FC236}">
                <a16:creationId xmlns:a16="http://schemas.microsoft.com/office/drawing/2014/main" id="{B70464FF-D348-4518-1220-256A58B37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25" y="4294188"/>
            <a:ext cx="12192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 descr="jim-lownimb-highfoc-transient">
            <a:extLst>
              <a:ext uri="{FF2B5EF4-FFF2-40B4-BE49-F238E27FC236}">
                <a16:creationId xmlns:a16="http://schemas.microsoft.com/office/drawing/2014/main" id="{EA35F216-D8D4-AF62-868C-9740BA6AA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4344988"/>
            <a:ext cx="1428750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Text Box 8">
            <a:extLst>
              <a:ext uri="{FF2B5EF4-FFF2-40B4-BE49-F238E27FC236}">
                <a16:creationId xmlns:a16="http://schemas.microsoft.com/office/drawing/2014/main" id="{C342134D-AB36-88B9-1BB1-F508AB038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8475" y="1254125"/>
            <a:ext cx="23066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Jim’s CB Nimbus</a:t>
            </a:r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B686C136-7345-F417-4BBF-9CCDDACCB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948113"/>
            <a:ext cx="213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2000">
                <a:latin typeface="Verdana" panose="020B0604030504040204" pitchFamily="34" charset="0"/>
              </a:rPr>
              <a:t>Kim’s CB Focus</a:t>
            </a:r>
          </a:p>
        </p:txBody>
      </p:sp>
      <p:sp>
        <p:nvSpPr>
          <p:cNvPr id="30730" name="Oval 10">
            <a:extLst>
              <a:ext uri="{FF2B5EF4-FFF2-40B4-BE49-F238E27FC236}">
                <a16:creationId xmlns:a16="http://schemas.microsoft.com/office/drawing/2014/main" id="{F7DB59FE-240E-FA7E-E6F6-84A60D7AC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975" y="3081338"/>
            <a:ext cx="382588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30731" name="Oval 11">
            <a:extLst>
              <a:ext uri="{FF2B5EF4-FFF2-40B4-BE49-F238E27FC236}">
                <a16:creationId xmlns:a16="http://schemas.microsoft.com/office/drawing/2014/main" id="{8665B8FC-28B7-81A1-EBEC-7D0E2E8B2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2425" y="5943600"/>
            <a:ext cx="382588" cy="4064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96035241-0855-EB71-0061-190918A59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4688" y="4953000"/>
            <a:ext cx="1114425" cy="223838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LID4096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E0272C21-8BD3-A99D-CB95-086CD66CFC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9ECB75B-D228-8A74-8FF4-2D955D1CD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6563" y="2062163"/>
            <a:ext cx="8275637" cy="1031875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AU" altLang="LID4096"/>
              <a:t>Focus controls not used</a:t>
            </a:r>
          </a:p>
          <a:p>
            <a:pPr marL="838200" lvl="1" indent="-381000" eaLnBrk="1" hangingPunct="1">
              <a:buFont typeface="Times New Roman" panose="02020603050405020304" pitchFamily="18" charset="0"/>
              <a:buChar char="→"/>
            </a:pPr>
            <a:r>
              <a:rPr lang="en-AU" altLang="LID4096"/>
              <a:t> only when space is full to maximise videos</a:t>
            </a:r>
          </a:p>
        </p:txBody>
      </p:sp>
      <p:sp>
        <p:nvSpPr>
          <p:cNvPr id="31748" name="Text Box 4">
            <a:extLst>
              <a:ext uri="{FF2B5EF4-FFF2-40B4-BE49-F238E27FC236}">
                <a16:creationId xmlns:a16="http://schemas.microsoft.com/office/drawing/2014/main" id="{862FDA4A-8F34-4396-C7E2-FA66493A2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5063" y="3865563"/>
            <a:ext cx="6708775" cy="946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en-AU" altLang="LID4096" sz="2000" i="1">
                <a:solidFill>
                  <a:srgbClr val="000066"/>
                </a:solidFill>
                <a:latin typeface="Verdana" panose="020B0604030504040204" pitchFamily="34" charset="0"/>
              </a:rPr>
              <a:t>“lots of people log in and it makes everybody smaller … I would go back and make [them] bigger so that I could actually see them”</a:t>
            </a:r>
            <a:endParaRPr lang="en-AU" altLang="LID4096" sz="2000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6DC9872-9CCE-9AA4-2AED-16E651446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Evaluation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1E3A502-77C1-CA64-BA9B-C5E56678A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1382713"/>
            <a:ext cx="8275637" cy="1401762"/>
          </a:xfrm>
        </p:spPr>
        <p:txBody>
          <a:bodyPr/>
          <a:lstStyle/>
          <a:p>
            <a:pPr marL="838200" lvl="1" indent="-381000" eaLnBrk="1" hangingPunct="1">
              <a:buFontTx/>
              <a:buNone/>
            </a:pPr>
            <a:endParaRPr lang="en-AU" altLang="LID4096"/>
          </a:p>
          <a:p>
            <a:pPr marL="457200" indent="-457200" eaLnBrk="1" hangingPunct="1">
              <a:buFontTx/>
              <a:buNone/>
            </a:pPr>
            <a:r>
              <a:rPr lang="en-AU" altLang="LID4096"/>
              <a:t>Nimbus controls not used</a:t>
            </a:r>
          </a:p>
          <a:p>
            <a:pPr marL="838200" lvl="1" indent="-381000" eaLnBrk="1" hangingPunct="1">
              <a:buFont typeface="Times New Roman" panose="02020603050405020304" pitchFamily="18" charset="0"/>
              <a:buChar char="→"/>
            </a:pPr>
            <a:r>
              <a:rPr lang="en-AU" altLang="LID4096"/>
              <a:t>Group social norms discourage reducing nimbus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AC5173B9-561C-966E-A0CC-57EDED98E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9350" y="2725738"/>
            <a:ext cx="6708775" cy="855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8000" tIns="10800" rIns="18000" bIns="10800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spcBef>
                <a:spcPct val="20000"/>
              </a:spcBef>
            </a:pPr>
            <a:r>
              <a:rPr lang="en-AU" altLang="LID4096" sz="1800" i="1">
                <a:solidFill>
                  <a:srgbClr val="000066"/>
                </a:solidFill>
                <a:latin typeface="Verdana" panose="020B0604030504040204" pitchFamily="34" charset="0"/>
              </a:rPr>
              <a:t>“The social environment was such that it would be weird if you [reduced nimbus] … People may ask questions like why”</a:t>
            </a:r>
          </a:p>
        </p:txBody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5DC5575F-D8C6-A708-99C4-ABA7AAA52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" y="4241800"/>
            <a:ext cx="8275638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38200" indent="-3810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80000"/>
              </a:lnSpc>
              <a:spcBef>
                <a:spcPct val="20000"/>
              </a:spcBef>
            </a:pPr>
            <a:endParaRPr lang="en-AU" altLang="LID4096" sz="1800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But people did change their Nimbus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Changing camera focus, 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camera showing keyboard, </a:t>
            </a:r>
          </a:p>
          <a:p>
            <a:pPr lvl="1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AU" altLang="LID4096" sz="2000">
                <a:solidFill>
                  <a:srgbClr val="000066"/>
                </a:solidFill>
                <a:latin typeface="Verdana" panose="020B0604030504040204" pitchFamily="34" charset="0"/>
              </a:rPr>
              <a:t>not capturing passers-by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B45B0DC-F587-52DE-ACAA-25CD04840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Implications for Design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37E0D68-2023-7531-95B9-4A51A3171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8" y="1570038"/>
            <a:ext cx="8275637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Focus and Nimbus are important</a:t>
            </a:r>
          </a:p>
          <a:p>
            <a:pPr eaLnBrk="1" hangingPunct="1">
              <a:spcBef>
                <a:spcPct val="20000"/>
              </a:spcBef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AU" altLang="LID4096" b="1" u="sng">
                <a:solidFill>
                  <a:srgbClr val="000066"/>
                </a:solidFill>
                <a:latin typeface="Verdana" panose="020B0604030504040204" pitchFamily="34" charset="0"/>
              </a:rPr>
              <a:t>BUT</a:t>
            </a:r>
          </a:p>
          <a:p>
            <a:pPr eaLnBrk="1" hangingPunct="1">
              <a:spcBef>
                <a:spcPct val="20000"/>
              </a:spcBef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Awareness controls should be lightweight and 	implicit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Explicit focus and nimbus controls are not useful</a:t>
            </a: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AU" altLang="LID4096">
              <a:solidFill>
                <a:srgbClr val="000066"/>
              </a:solidFill>
              <a:latin typeface="Verdana" panose="020B0604030504040204" pitchFamily="34" charset="0"/>
            </a:endParaRPr>
          </a:p>
          <a:p>
            <a:pPr eaLnBrk="1" hangingPunct="1">
              <a:spcBef>
                <a:spcPct val="20000"/>
              </a:spcBef>
              <a:buFont typeface="Wingdings" panose="05000000000000000000" pitchFamily="2" charset="2"/>
              <a:buChar char="§"/>
            </a:pPr>
            <a:r>
              <a:rPr lang="en-AU" altLang="LID4096">
                <a:solidFill>
                  <a:srgbClr val="000066"/>
                </a:solidFill>
                <a:latin typeface="Verdana" panose="020B0604030504040204" pitchFamily="34" charset="0"/>
              </a:rPr>
              <a:t> Social structures and patterns determine 	behaviour more than interface functionality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D34E256-9E46-244E-314C-2E661C749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Summary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78CE776-649B-1DC9-CB50-55AAE9205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3388" y="1585913"/>
            <a:ext cx="8240712" cy="48752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altLang="LID4096"/>
              <a:t>Theory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predicts what we saw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little concrete guidance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AU" altLang="LID4096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AU" altLang="LID4096"/>
              <a:t>Design Principles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tell us what to do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don’t tell us how to do it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endParaRPr lang="en-AU" altLang="LID4096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AU" altLang="LID4096"/>
              <a:t>Implementation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demonstrates efficacy of theoretical themes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en-AU" altLang="LID4096"/>
              <a:t> concrete details are not always successful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BE81161-A426-9744-1CB4-7A5A2CD1E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LID4096"/>
              <a:t>Message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1A1B211-8FBD-F9D2-5C09-C77BC5A977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2025650"/>
            <a:ext cx="8275637" cy="4435475"/>
          </a:xfrm>
          <a:noFill/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AU" altLang="LID4096" sz="3200"/>
              <a:t>We can use theory to inform concrete design, but details matter.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2E25E2A-0892-280A-0257-8D4B9334B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Final words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080DCC8E-6521-B76A-84D0-CB6BC8EF68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8038" y="2713038"/>
            <a:ext cx="7645400" cy="1423987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CA" altLang="LID4096" i="1"/>
              <a:t>“I really lose out, mostly on this feeling of being connected … there’s no-one else around and it’s very isolating.”</a:t>
            </a:r>
            <a:endParaRPr lang="en-US" altLang="zh-CN" i="1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8BFE70D-638C-7A5B-2F32-C90533609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Download and use CB!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D57ACEDA-1173-670A-C4F5-44CF3548FA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3484563"/>
            <a:ext cx="8275637" cy="29765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zh-CN">
                <a:ea typeface="宋体" panose="02010600030101010101" pitchFamily="2" charset="-122"/>
              </a:rPr>
              <a:t>http://grouplab.cpsc.ucalgary.ca/CB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ualInteracton-EHCI2001">
  <a:themeElements>
    <a:clrScheme name="CasualInteracton-EHCI20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asualInteracton-EHCI20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sualInteracton-EHCI20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ualInteracton-EHCI20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CasualInteracton-EHCI2001</Template>
  <TotalTime>9</TotalTime>
  <Words>928</Words>
  <Application>Microsoft Office PowerPoint</Application>
  <PresentationFormat>On-screen Show (4:3)</PresentationFormat>
  <Paragraphs>229</Paragraphs>
  <Slides>35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Times New Roman</vt:lpstr>
      <vt:lpstr>Arial</vt:lpstr>
      <vt:lpstr>Verdana</vt:lpstr>
      <vt:lpstr>宋体</vt:lpstr>
      <vt:lpstr>Wingdings</vt:lpstr>
      <vt:lpstr>CasualInteracton-EHCI2001</vt:lpstr>
      <vt:lpstr>A Field Study of Community Bar  (Mis)-matches between Theory and Practice</vt:lpstr>
      <vt:lpstr>Message</vt:lpstr>
      <vt:lpstr>Building Community Bar</vt:lpstr>
      <vt:lpstr>Evaluation</vt:lpstr>
      <vt:lpstr>Community Bar</vt:lpstr>
      <vt:lpstr>PowerPoint Presentation</vt:lpstr>
      <vt:lpstr>Evaluation: Field Study</vt:lpstr>
      <vt:lpstr>Theory and Design Principles</vt:lpstr>
      <vt:lpstr>Theory and Design Principles</vt:lpstr>
      <vt:lpstr>Theory and Design Principles</vt:lpstr>
      <vt:lpstr>Support Easy Transitions from   Awareness to Casual Interaction</vt:lpstr>
      <vt:lpstr>PowerPoint Presentation</vt:lpstr>
      <vt:lpstr>Design</vt:lpstr>
      <vt:lpstr>Design</vt:lpstr>
      <vt:lpstr>Design</vt:lpstr>
      <vt:lpstr>Evaluation: The Chat Item works well</vt:lpstr>
      <vt:lpstr>Evaluation: Others not so well…</vt:lpstr>
      <vt:lpstr>Implications for Design</vt:lpstr>
      <vt:lpstr>Provide Locales</vt:lpstr>
      <vt:lpstr>Theory</vt:lpstr>
      <vt:lpstr>Design</vt:lpstr>
      <vt:lpstr>Evaluation</vt:lpstr>
      <vt:lpstr>Implications for Design</vt:lpstr>
      <vt:lpstr>Provide Methods for Controlling Focus   Provide Methods for Controlling Nimbus</vt:lpstr>
      <vt:lpstr>Theory</vt:lpstr>
      <vt:lpstr>Design</vt:lpstr>
      <vt:lpstr>Design</vt:lpstr>
      <vt:lpstr>Design</vt:lpstr>
      <vt:lpstr>Evaluation</vt:lpstr>
      <vt:lpstr>Evaluation</vt:lpstr>
      <vt:lpstr>Implications for Design</vt:lpstr>
      <vt:lpstr>Summary</vt:lpstr>
      <vt:lpstr>Message</vt:lpstr>
      <vt:lpstr>Final words</vt:lpstr>
      <vt:lpstr>Download and use CB!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Saul Greenberg</cp:lastModifiedBy>
  <cp:revision>143</cp:revision>
  <dcterms:created xsi:type="dcterms:W3CDTF">2007-10-31T22:26:54Z</dcterms:created>
  <dcterms:modified xsi:type="dcterms:W3CDTF">2026-10-23T19:31:29Z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