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5"/>
  </p:notesMasterIdLst>
  <p:sldIdLst>
    <p:sldId id="256" r:id="rId2"/>
    <p:sldId id="257" r:id="rId3"/>
    <p:sldId id="259" r:id="rId4"/>
    <p:sldId id="263" r:id="rId5"/>
    <p:sldId id="264" r:id="rId6"/>
    <p:sldId id="265" r:id="rId7"/>
    <p:sldId id="268" r:id="rId8"/>
    <p:sldId id="269" r:id="rId9"/>
    <p:sldId id="273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70" r:id="rId18"/>
    <p:sldId id="274" r:id="rId19"/>
    <p:sldId id="275" r:id="rId20"/>
    <p:sldId id="272" r:id="rId21"/>
    <p:sldId id="271" r:id="rId22"/>
    <p:sldId id="260" r:id="rId23"/>
    <p:sldId id="258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Times" panose="02020603050405020304" pitchFamily="18" charset="0"/>
        <a:cs typeface="Times" panose="02020603050405020304" pitchFamily="18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Times" panose="02020603050405020304" pitchFamily="18" charset="0"/>
        <a:cs typeface="Times" panose="02020603050405020304" pitchFamily="18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Times" panose="02020603050405020304" pitchFamily="18" charset="0"/>
        <a:cs typeface="Times" panose="02020603050405020304" pitchFamily="18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Times" panose="02020603050405020304" pitchFamily="18" charset="0"/>
        <a:cs typeface="Times" panose="02020603050405020304" pitchFamily="18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Times" panose="02020603050405020304" pitchFamily="18" charset="0"/>
        <a:cs typeface="Times" panose="02020603050405020304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Times" panose="02020603050405020304" pitchFamily="18" charset="0"/>
        <a:cs typeface="Times" panose="02020603050405020304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Times" panose="02020603050405020304" pitchFamily="18" charset="0"/>
        <a:cs typeface="Times" panose="02020603050405020304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Times" panose="02020603050405020304" pitchFamily="18" charset="0"/>
        <a:cs typeface="Times" panose="02020603050405020304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Times" panose="02020603050405020304" pitchFamily="18" charset="0"/>
        <a:cs typeface="Times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779">
          <p15:clr>
            <a:srgbClr val="A4A3A4"/>
          </p15:clr>
        </p15:guide>
        <p15:guide id="2" pos="342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7573"/>
    <a:srgbClr val="526260"/>
    <a:srgbClr val="F8F8F8"/>
    <a:srgbClr val="A2B2B1"/>
    <a:srgbClr val="EBDBD0"/>
    <a:srgbClr val="CCFFFF"/>
    <a:srgbClr val="FFCCCC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76" y="416"/>
      </p:cViewPr>
      <p:guideLst>
        <p:guide orient="horz" pos="1779"/>
        <p:guide pos="342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D6DA062C-60BF-E3B4-88C3-FD767FEE836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LID4096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A7B4C705-DFCA-C3A8-1F64-3F6D4A71311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LID4096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156F795C-15AA-B0A2-681B-E538C6A78960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240E8E58-E4F0-AE2A-BC59-8FA8A6FCADD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70257C01-BFB9-626A-590C-7E60575C1EE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LID4096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F901A493-A5C6-7527-B2FC-0E9AD613B3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133F275-A3A3-449B-B6B4-55B8B95441E8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7D2FC9F-5B90-2B18-C123-75DFF472CE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D37802-A2D4-49AC-8990-42E3E302FE2E}" type="slidenum">
              <a:rPr lang="en-US" altLang="LID4096"/>
              <a:pPr/>
              <a:t>23</a:t>
            </a:fld>
            <a:endParaRPr lang="en-US" altLang="LID4096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96B2BF6C-1EE0-2CD0-C851-F8111C72611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44B6219-4FE5-170F-A4EE-7C6C4DB4FE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LID4096"/>
              <a:t>Although I do want to acknowledge those agencies who have supported this research,</a:t>
            </a:r>
          </a:p>
          <a:p>
            <a:endParaRPr lang="en-CA" altLang="LID4096"/>
          </a:p>
          <a:p>
            <a:r>
              <a:rPr lang="en-CA" altLang="LID4096"/>
              <a:t>I want to leave you with our  message.</a:t>
            </a:r>
          </a:p>
          <a:p>
            <a:endParaRPr lang="en-CA" altLang="LID4096"/>
          </a:p>
          <a:p>
            <a:r>
              <a:rPr lang="en-CA" altLang="LID4096"/>
              <a:t>Thank you.</a:t>
            </a:r>
          </a:p>
          <a:p>
            <a:r>
              <a:rPr lang="en-CA" altLang="LID4096"/>
              <a:t>&lt;click&gt;</a:t>
            </a:r>
          </a:p>
          <a:p>
            <a:endParaRPr lang="en-US" altLang="LID4096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D9404DE3-5198-75A3-8C90-C026D67C2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356225"/>
            <a:ext cx="9144000" cy="12414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099" name="Line 3">
            <a:extLst>
              <a:ext uri="{FF2B5EF4-FFF2-40B4-BE49-F238E27FC236}">
                <a16:creationId xmlns:a16="http://schemas.microsoft.com/office/drawing/2014/main" id="{14E86197-6B7E-D9F6-4B10-0E41F56AD7F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5373688"/>
            <a:ext cx="9144000" cy="0"/>
          </a:xfrm>
          <a:prstGeom prst="line">
            <a:avLst/>
          </a:prstGeom>
          <a:noFill/>
          <a:ln w="38100">
            <a:solidFill>
              <a:srgbClr val="A2B2B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4AB931F6-C3A2-1F57-64BF-27E67DDF5D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0350"/>
            <a:ext cx="9144000" cy="14398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01" name="Line 5">
            <a:extLst>
              <a:ext uri="{FF2B5EF4-FFF2-40B4-BE49-F238E27FC236}">
                <a16:creationId xmlns:a16="http://schemas.microsoft.com/office/drawing/2014/main" id="{AA794B38-2CC8-B460-7CBA-561F95FEA83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700213"/>
            <a:ext cx="9144000" cy="0"/>
          </a:xfrm>
          <a:prstGeom prst="line">
            <a:avLst/>
          </a:prstGeom>
          <a:noFill/>
          <a:ln w="38100">
            <a:solidFill>
              <a:srgbClr val="A2B2B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91A6EF80-B8CF-56C6-9ABF-D78D313B1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597650"/>
            <a:ext cx="9144000" cy="260350"/>
          </a:xfrm>
          <a:prstGeom prst="rect">
            <a:avLst/>
          </a:prstGeom>
          <a:solidFill>
            <a:srgbClr val="EBDBD0"/>
          </a:solidFill>
          <a:ln w="9525">
            <a:solidFill>
              <a:srgbClr val="EBDBD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350D1E9C-A80F-9A9F-409C-4AF485A4C1C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05038"/>
            <a:ext cx="7772400" cy="1298575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LID4096" noProof="0"/>
              <a:t>Click to edit Master title style</a:t>
            </a:r>
          </a:p>
        </p:txBody>
      </p:sp>
      <p:sp>
        <p:nvSpPr>
          <p:cNvPr id="4104" name="Rectangle 8">
            <a:extLst>
              <a:ext uri="{FF2B5EF4-FFF2-40B4-BE49-F238E27FC236}">
                <a16:creationId xmlns:a16="http://schemas.microsoft.com/office/drawing/2014/main" id="{3B6FC708-F793-ABBA-032F-E418E19925F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7035800" cy="1146175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LID4096" noProof="0"/>
              <a:t>Click to edit Master subtitle style</a:t>
            </a:r>
          </a:p>
        </p:txBody>
      </p:sp>
      <p:sp>
        <p:nvSpPr>
          <p:cNvPr id="4105" name="Rectangle 9">
            <a:extLst>
              <a:ext uri="{FF2B5EF4-FFF2-40B4-BE49-F238E27FC236}">
                <a16:creationId xmlns:a16="http://schemas.microsoft.com/office/drawing/2014/main" id="{8726DA56-BF99-D286-454E-1A91ADF39CE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107950" y="638175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106" name="Rectangle 10">
            <a:extLst>
              <a:ext uri="{FF2B5EF4-FFF2-40B4-BE49-F238E27FC236}">
                <a16:creationId xmlns:a16="http://schemas.microsoft.com/office/drawing/2014/main" id="{89197CAA-2763-0BEB-9C0E-C2B64430BB9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87705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B09D377-8D01-4352-B1DE-D62E516B60AA}" type="slidenum">
              <a:rPr lang="en-US" altLang="LID4096"/>
              <a:pPr/>
              <a:t>‹#›</a:t>
            </a:fld>
            <a:endParaRPr lang="en-US" altLang="LID4096"/>
          </a:p>
        </p:txBody>
      </p:sp>
      <p:sp>
        <p:nvSpPr>
          <p:cNvPr id="4107" name="Rectangle 11">
            <a:extLst>
              <a:ext uri="{FF2B5EF4-FFF2-40B4-BE49-F238E27FC236}">
                <a16:creationId xmlns:a16="http://schemas.microsoft.com/office/drawing/2014/main" id="{5DE17D83-EE35-A5C2-4E69-98D18D1CFD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260350"/>
          </a:xfrm>
          <a:prstGeom prst="rect">
            <a:avLst/>
          </a:prstGeom>
          <a:solidFill>
            <a:srgbClr val="EBDBD0"/>
          </a:solidFill>
          <a:ln w="9525">
            <a:solidFill>
              <a:srgbClr val="EBDBD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08" name="Rectangle 12">
            <a:extLst>
              <a:ext uri="{FF2B5EF4-FFF2-40B4-BE49-F238E27FC236}">
                <a16:creationId xmlns:a16="http://schemas.microsoft.com/office/drawing/2014/main" id="{4248C047-DE76-E361-37D3-454C70BB1B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6700"/>
            <a:ext cx="88900" cy="6324600"/>
          </a:xfrm>
          <a:prstGeom prst="rect">
            <a:avLst/>
          </a:prstGeom>
          <a:solidFill>
            <a:srgbClr val="EBDBD0"/>
          </a:solidFill>
          <a:ln w="9525">
            <a:solidFill>
              <a:srgbClr val="EBDBD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09" name="Rectangle 13">
            <a:extLst>
              <a:ext uri="{FF2B5EF4-FFF2-40B4-BE49-F238E27FC236}">
                <a16:creationId xmlns:a16="http://schemas.microsoft.com/office/drawing/2014/main" id="{7D72DFC8-4015-4A3F-1E6A-53993848E2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55100" y="265113"/>
            <a:ext cx="88900" cy="6324600"/>
          </a:xfrm>
          <a:prstGeom prst="rect">
            <a:avLst/>
          </a:prstGeom>
          <a:solidFill>
            <a:srgbClr val="EBDBD0"/>
          </a:solidFill>
          <a:ln w="9525">
            <a:solidFill>
              <a:srgbClr val="EBDBD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10" name="Rectangle 14">
            <a:extLst>
              <a:ext uri="{FF2B5EF4-FFF2-40B4-BE49-F238E27FC236}">
                <a16:creationId xmlns:a16="http://schemas.microsoft.com/office/drawing/2014/main" id="{C2A3BDCD-F9D9-5FE7-A30A-9FA3EA449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113" y="1973263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FC08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LID4096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4F491-5D78-9D85-D7A0-946A86C59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5CF8C-6B5F-37DC-E58B-DB96656466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762093-4957-6932-C533-91E579A682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4FF325-B135-6C18-0FDA-417337EE94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17F11EA-38E8-481F-B3D8-A4BB8950881F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321952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D9D6B-2195-8829-CD78-D7F3CEB17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60EC5C-91E7-450D-9295-07A18A8EBC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A78C90-8CEF-7CC4-14EC-EE723FDB4E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BD423F-BFFE-5E54-0761-F503C5A04F1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0B6137C-724D-4A2A-BE26-9CE2E89F8AF5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277381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B2CE8-73B1-3FC6-4304-55F62CC43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606B2-6AA7-9FA3-8DDA-3F27C18739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071474-35FE-3C4C-E96B-86D5DC7E5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D8DB9C-6D37-B141-8BDB-69A7A3CE19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E49713-A0B8-C957-71E3-F2EDF72CD2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8CCFAED-9BF9-450E-8A80-A93ACE3A8E3F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4259084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2A207-B5D0-67E0-1C8A-A8C2DF2D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C45368-AEF7-ED88-65BE-0C1406AE1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50A27E-2696-1EBB-5B0E-153B607461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7A7518-EFD3-4904-6469-1488349417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3DB4C2-A414-C531-CEF4-9EEE9D5C26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89F1EDB-8924-D68C-6059-883F03ED4B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51CBB32-C3F2-3BE3-A6FC-0537BBB41D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0346893-488D-4234-B95D-35B8BCDA70E0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316737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D5EBF-F6D1-C033-80B3-0D399006F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E5287A-75C6-46F3-D848-BDF3D06323E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9E56FE-7B7C-1091-D912-76B366B1C3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4FF349C-19F1-42B2-A9FF-235A2376816D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106444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CF5F6EC-89CC-4FFE-EF75-50CC8C1C08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6DF801-0EE0-6101-8BBD-7012E08CD5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072476C-ED43-46F5-8E29-6922BCB86335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504877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FAEFD-879B-59F7-35C0-64BF53A88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2E199E-442D-A1D1-00E3-2672A21A9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C7955C-DDF3-B6DE-8E87-C9101A9F45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1989A9-99BB-2D7A-46AB-DB899ED69B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BBC08-EF6A-3A6B-6AC5-CE48F498483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DC6D4CC-25EF-48EF-A93B-18DDEBD41D1F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468294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A4896-D886-6EA2-1814-4D6735856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5F3774-E1E9-7744-3D67-863F8313C4EA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04B72D-1E7C-5417-2B3C-25A6928C8E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B85B62-400B-43D8-AF11-AC4EC66B77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FC1B6-02BF-79DB-0E03-A51722263CB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3C0C731-22CA-4F5D-B8E1-827C0DBEF46A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960918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FB361-F23E-4E31-3233-752C1E514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3B15BF-7FB0-A009-5A33-3D886AFF6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086059-E0D1-6124-B1B4-DC2CDBE304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5F5AFD-8E12-C32A-FF2F-15AB88BABF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C850629-CC5C-49D5-903D-7BE12683C0A4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777330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479DAD-2903-0995-E220-50B914865E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69F08D-E563-AE3D-C5C9-BC0C3F0403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2DC635-B04A-1099-21ED-BF090038FDB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81FA17-CEB0-BEF2-A8D1-C17A66A31C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2612017-B8ED-47A3-833D-6D15E6C70C0A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4021367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E1A20F8D-38D0-B757-D4E5-5926E9EB79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08725"/>
            <a:ext cx="9144000" cy="288925"/>
          </a:xfrm>
          <a:prstGeom prst="rect">
            <a:avLst/>
          </a:prstGeom>
          <a:solidFill>
            <a:schemeClr val="tx1"/>
          </a:solidFill>
          <a:ln w="9525">
            <a:solidFill>
              <a:srgbClr val="DFC08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D3C8FE2D-6F12-FB5B-5A4D-85E78EBAEB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597650"/>
            <a:ext cx="9144000" cy="260350"/>
          </a:xfrm>
          <a:prstGeom prst="rect">
            <a:avLst/>
          </a:prstGeom>
          <a:solidFill>
            <a:srgbClr val="EBDBD0"/>
          </a:solidFill>
          <a:ln w="9525">
            <a:solidFill>
              <a:srgbClr val="EBDBD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076" name="Line 4">
            <a:extLst>
              <a:ext uri="{FF2B5EF4-FFF2-40B4-BE49-F238E27FC236}">
                <a16:creationId xmlns:a16="http://schemas.microsoft.com/office/drawing/2014/main" id="{E730A6AA-49B0-433F-F559-BDEEAF0BC8CE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296025"/>
            <a:ext cx="9144000" cy="0"/>
          </a:xfrm>
          <a:prstGeom prst="line">
            <a:avLst/>
          </a:prstGeom>
          <a:noFill/>
          <a:ln w="38100">
            <a:solidFill>
              <a:srgbClr val="A2B2B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145827AF-8345-9684-43AC-0743E3B500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0350"/>
            <a:ext cx="9144000" cy="1152525"/>
          </a:xfrm>
          <a:prstGeom prst="rect">
            <a:avLst/>
          </a:prstGeom>
          <a:solidFill>
            <a:schemeClr val="tx1"/>
          </a:solidFill>
          <a:ln w="12700">
            <a:solidFill>
              <a:srgbClr val="DFC08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E4BB96A5-2F7B-9F55-063A-21208D8E27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title style</a:t>
            </a:r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FF2C9314-EB63-B59B-F4F5-EF0651653E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3080" name="Rectangle 8">
            <a:extLst>
              <a:ext uri="{FF2B5EF4-FFF2-40B4-BE49-F238E27FC236}">
                <a16:creationId xmlns:a16="http://schemas.microsoft.com/office/drawing/2014/main" id="{706959F9-6CDA-0C5A-6A7B-1B735CE1319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8313" y="6332538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A2B2B1"/>
                </a:solidFill>
                <a:latin typeface="+mn-lt"/>
              </a:defRPr>
            </a:lvl1pPr>
          </a:lstStyle>
          <a:p>
            <a:endParaRPr lang="en-US" altLang="LID4096"/>
          </a:p>
        </p:txBody>
      </p:sp>
      <p:sp>
        <p:nvSpPr>
          <p:cNvPr id="3081" name="Rectangle 9">
            <a:extLst>
              <a:ext uri="{FF2B5EF4-FFF2-40B4-BE49-F238E27FC236}">
                <a16:creationId xmlns:a16="http://schemas.microsoft.com/office/drawing/2014/main" id="{4F3C8BA6-1937-423A-A752-941A37BC5F3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62725" y="63246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A2B2B1"/>
                </a:solidFill>
                <a:latin typeface="+mn-lt"/>
              </a:defRPr>
            </a:lvl1pPr>
          </a:lstStyle>
          <a:p>
            <a:fld id="{ECA19287-C219-4833-B8C0-5D22B9796799}" type="slidenum">
              <a:rPr lang="en-US" altLang="LID4096"/>
              <a:pPr/>
              <a:t>‹#›</a:t>
            </a:fld>
            <a:endParaRPr lang="en-US" altLang="LID4096"/>
          </a:p>
        </p:txBody>
      </p:sp>
      <p:sp>
        <p:nvSpPr>
          <p:cNvPr id="3082" name="Rectangle 10">
            <a:extLst>
              <a:ext uri="{FF2B5EF4-FFF2-40B4-BE49-F238E27FC236}">
                <a16:creationId xmlns:a16="http://schemas.microsoft.com/office/drawing/2014/main" id="{098BA12F-B779-13E6-9861-A4EAC7C5DA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260350"/>
          </a:xfrm>
          <a:prstGeom prst="rect">
            <a:avLst/>
          </a:prstGeom>
          <a:solidFill>
            <a:srgbClr val="EBDBD0"/>
          </a:solidFill>
          <a:ln w="9525">
            <a:solidFill>
              <a:srgbClr val="EBDBD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LID4096" altLang="LID4096" sz="4400">
              <a:solidFill>
                <a:schemeClr val="accent1"/>
              </a:solidFill>
              <a:latin typeface="Trebuchet MS" panose="020B0603020202020204" pitchFamily="34" charset="0"/>
            </a:endParaRPr>
          </a:p>
        </p:txBody>
      </p:sp>
      <p:sp>
        <p:nvSpPr>
          <p:cNvPr id="3083" name="Line 11">
            <a:extLst>
              <a:ext uri="{FF2B5EF4-FFF2-40B4-BE49-F238E27FC236}">
                <a16:creationId xmlns:a16="http://schemas.microsoft.com/office/drawing/2014/main" id="{7296518E-8807-F5A6-B9FF-19A11849761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409700"/>
            <a:ext cx="9144000" cy="0"/>
          </a:xfrm>
          <a:prstGeom prst="line">
            <a:avLst/>
          </a:prstGeom>
          <a:noFill/>
          <a:ln w="38100">
            <a:solidFill>
              <a:srgbClr val="A2B2B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3084" name="Rectangle 12">
            <a:extLst>
              <a:ext uri="{FF2B5EF4-FFF2-40B4-BE49-F238E27FC236}">
                <a16:creationId xmlns:a16="http://schemas.microsoft.com/office/drawing/2014/main" id="{B0739112-04EE-4E25-DA5C-CF13575523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6700"/>
            <a:ext cx="88900" cy="6324600"/>
          </a:xfrm>
          <a:prstGeom prst="rect">
            <a:avLst/>
          </a:prstGeom>
          <a:solidFill>
            <a:srgbClr val="EBDBD0"/>
          </a:solidFill>
          <a:ln w="9525">
            <a:solidFill>
              <a:srgbClr val="EBDBD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085" name="Rectangle 13">
            <a:extLst>
              <a:ext uri="{FF2B5EF4-FFF2-40B4-BE49-F238E27FC236}">
                <a16:creationId xmlns:a16="http://schemas.microsoft.com/office/drawing/2014/main" id="{E92E06A9-CCD8-C406-103B-116A5C9D0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55100" y="265113"/>
            <a:ext cx="88900" cy="6324600"/>
          </a:xfrm>
          <a:prstGeom prst="rect">
            <a:avLst/>
          </a:prstGeom>
          <a:solidFill>
            <a:srgbClr val="EBDBD0"/>
          </a:solidFill>
          <a:ln w="9525">
            <a:solidFill>
              <a:srgbClr val="EBDBD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rgbClr val="A2B2B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rgbClr val="A2B2B1"/>
          </a:solidFill>
          <a:latin typeface="Trebuchet MS" panose="020B0603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rgbClr val="A2B2B1"/>
          </a:solidFill>
          <a:latin typeface="Trebuchet MS" panose="020B0603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rgbClr val="A2B2B1"/>
          </a:solidFill>
          <a:latin typeface="Trebuchet MS" panose="020B0603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rgbClr val="A2B2B1"/>
          </a:solidFill>
          <a:latin typeface="Trebuchet MS" panose="020B0603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A2B2B1"/>
          </a:solidFill>
          <a:latin typeface="Trebuchet MS" panose="020B0603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A2B2B1"/>
          </a:solidFill>
          <a:latin typeface="Trebuchet MS" panose="020B0603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A2B2B1"/>
          </a:solidFill>
          <a:latin typeface="Trebuchet MS" panose="020B0603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A2B2B1"/>
          </a:solidFill>
          <a:latin typeface="Trebuchet MS" panose="020B0603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5F6A7E"/>
        </a:buClr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5F6A7E"/>
        </a:buClr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5F6A7E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5F6A7E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5F6A7E"/>
        </a:buClr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8529C51-1191-46B0-70DD-F974D414AE5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1773238"/>
            <a:ext cx="7772400" cy="1298575"/>
          </a:xfrm>
        </p:spPr>
        <p:txBody>
          <a:bodyPr/>
          <a:lstStyle/>
          <a:p>
            <a:r>
              <a:rPr lang="en-CA" altLang="LID4096"/>
              <a:t>Transient Life:</a:t>
            </a:r>
            <a:endParaRPr lang="en-US" altLang="LID4096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BE4AC9BF-65F2-A9B2-1688-07B18883A10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09600" y="2924175"/>
            <a:ext cx="8353425" cy="720725"/>
          </a:xfrm>
        </p:spPr>
        <p:txBody>
          <a:bodyPr/>
          <a:lstStyle/>
          <a:p>
            <a:r>
              <a:rPr lang="en-AU" altLang="LID4096"/>
              <a:t>Collecting and sharing personal information</a:t>
            </a:r>
            <a:r>
              <a:rPr lang="en-US" altLang="LID4096"/>
              <a:t> </a:t>
            </a:r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FED08400-0966-D0DC-76BB-08BB05840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038" y="4292600"/>
            <a:ext cx="5256212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5F6A7E"/>
              </a:buClr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algn="ctr">
              <a:spcBef>
                <a:spcPct val="20000"/>
              </a:spcBef>
              <a:buClr>
                <a:srgbClr val="5F6A7E"/>
              </a:buClr>
              <a:defRPr sz="28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algn="ctr">
              <a:spcBef>
                <a:spcPct val="20000"/>
              </a:spcBef>
              <a:buClr>
                <a:srgbClr val="5F6A7E"/>
              </a:buClr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algn="ctr">
              <a:spcBef>
                <a:spcPct val="20000"/>
              </a:spcBef>
              <a:buClr>
                <a:srgbClr val="5F6A7E"/>
              </a:buClr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algn="ctr">
              <a:spcBef>
                <a:spcPct val="20000"/>
              </a:spcBef>
              <a:buClr>
                <a:srgbClr val="5F6A7E"/>
              </a:buClr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buClr>
                <a:srgbClr val="5F6A7E"/>
              </a:buClr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buClr>
                <a:srgbClr val="5F6A7E"/>
              </a:buClr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buClr>
                <a:srgbClr val="5F6A7E"/>
              </a:buClr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buClr>
                <a:srgbClr val="5F6A7E"/>
              </a:buClr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CA" altLang="LID4096" sz="2400"/>
              <a:t>Stephanie Smale and Saul Greenberg</a:t>
            </a:r>
          </a:p>
          <a:p>
            <a:pPr>
              <a:lnSpc>
                <a:spcPct val="80000"/>
              </a:lnSpc>
            </a:pPr>
            <a:r>
              <a:rPr lang="en-CA" altLang="LID4096" sz="2400"/>
              <a:t>     University of Calgary, Canada</a:t>
            </a:r>
            <a:endParaRPr lang="en-US" altLang="LID4096" sz="2400"/>
          </a:p>
        </p:txBody>
      </p:sp>
      <p:pic>
        <p:nvPicPr>
          <p:cNvPr id="2053" name="Picture 5">
            <a:extLst>
              <a:ext uri="{FF2B5EF4-FFF2-40B4-BE49-F238E27FC236}">
                <a16:creationId xmlns:a16="http://schemas.microsoft.com/office/drawing/2014/main" id="{9371C6FA-C409-E208-F768-2AC6DDD21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13" y="4679950"/>
            <a:ext cx="390525" cy="40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D3523E28-814C-EE02-5A2C-EE20E5E38B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Message</a:t>
            </a:r>
            <a:endParaRPr lang="en-US" altLang="LID4096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3E8D115E-CC5F-CD43-67D4-AB0D04AC5D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CA" altLang="LID4096"/>
          </a:p>
          <a:p>
            <a:pPr>
              <a:buFontTx/>
              <a:buNone/>
            </a:pPr>
            <a:endParaRPr lang="en-CA" altLang="LID4096"/>
          </a:p>
          <a:p>
            <a:pPr>
              <a:buFontTx/>
              <a:buNone/>
            </a:pPr>
            <a:r>
              <a:rPr lang="en-CA" altLang="LID4096"/>
              <a:t>Transient Life provides </a:t>
            </a:r>
            <a:r>
              <a:rPr lang="en-US" altLang="LID4096"/>
              <a:t>a single interface to </a:t>
            </a:r>
            <a:r>
              <a:rPr lang="en-US" altLang="LID4096" b="1"/>
              <a:t>collect, consolidate and publish</a:t>
            </a:r>
            <a:r>
              <a:rPr lang="en-US" altLang="LID4096"/>
              <a:t> personal information and daily tidbits of interest.</a:t>
            </a:r>
          </a:p>
          <a:p>
            <a:pPr>
              <a:buFontTx/>
              <a:buNone/>
            </a:pPr>
            <a:endParaRPr lang="en-US" altLang="LID4096"/>
          </a:p>
        </p:txBody>
      </p:sp>
      <p:sp>
        <p:nvSpPr>
          <p:cNvPr id="5125" name="Text Box 5">
            <a:extLst>
              <a:ext uri="{FF2B5EF4-FFF2-40B4-BE49-F238E27FC236}">
                <a16:creationId xmlns:a16="http://schemas.microsoft.com/office/drawing/2014/main" id="{11B50941-0C04-C810-6117-F88504B6D7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0725" y="0"/>
            <a:ext cx="7572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FC08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/>
            <a:r>
              <a:rPr lang="en-CA" altLang="LID4096" sz="1200" b="1">
                <a:latin typeface="Trebuchet MS" panose="020B0603020202020204" pitchFamily="34" charset="0"/>
              </a:rPr>
              <a:t>Message</a:t>
            </a:r>
            <a:endParaRPr lang="en-US" altLang="LID4096" sz="1200" b="1"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9" name="Picture 49">
            <a:extLst>
              <a:ext uri="{FF2B5EF4-FFF2-40B4-BE49-F238E27FC236}">
                <a16:creationId xmlns:a16="http://schemas.microsoft.com/office/drawing/2014/main" id="{84EA97F4-D610-3F69-A535-B848A19D4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1974850"/>
            <a:ext cx="4129088" cy="405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8" name="Picture 58">
            <a:extLst>
              <a:ext uri="{FF2B5EF4-FFF2-40B4-BE49-F238E27FC236}">
                <a16:creationId xmlns:a16="http://schemas.microsoft.com/office/drawing/2014/main" id="{760EB3CF-7B59-41B3-BE3B-565A72EFE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163" y="1814513"/>
            <a:ext cx="4014787" cy="43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9" name="Picture 59">
            <a:extLst>
              <a:ext uri="{FF2B5EF4-FFF2-40B4-BE49-F238E27FC236}">
                <a16:creationId xmlns:a16="http://schemas.microsoft.com/office/drawing/2014/main" id="{B192B993-0106-289C-D11A-FDED74B78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225" y="2371725"/>
            <a:ext cx="4011613" cy="319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2" name="Picture 62">
            <a:extLst>
              <a:ext uri="{FF2B5EF4-FFF2-40B4-BE49-F238E27FC236}">
                <a16:creationId xmlns:a16="http://schemas.microsoft.com/office/drawing/2014/main" id="{07DC21D8-8AAE-42A7-CC2B-E4BD031B0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075" y="1666875"/>
            <a:ext cx="2551113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1" name="Picture 51">
            <a:extLst>
              <a:ext uri="{FF2B5EF4-FFF2-40B4-BE49-F238E27FC236}">
                <a16:creationId xmlns:a16="http://schemas.microsoft.com/office/drawing/2014/main" id="{869C8011-67CF-7423-39F5-89136DDC93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413" y="1754188"/>
            <a:ext cx="3209925" cy="4446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2" name="Rectangle 2">
            <a:extLst>
              <a:ext uri="{FF2B5EF4-FFF2-40B4-BE49-F238E27FC236}">
                <a16:creationId xmlns:a16="http://schemas.microsoft.com/office/drawing/2014/main" id="{96E3F0D7-2C85-CE01-F056-1F3222897C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Motivation </a:t>
            </a:r>
            <a:endParaRPr lang="en-US" altLang="LID4096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0AE81750-F9D1-605C-A620-34C33F6A97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448175" cy="4525963"/>
          </a:xfrm>
        </p:spPr>
        <p:txBody>
          <a:bodyPr/>
          <a:lstStyle/>
          <a:p>
            <a:r>
              <a:rPr lang="en-CA" altLang="LID4096" sz="2800"/>
              <a:t>Many places in internet space where things are posted about self</a:t>
            </a:r>
          </a:p>
          <a:p>
            <a:pPr lvl="1">
              <a:spcBef>
                <a:spcPct val="40000"/>
              </a:spcBef>
            </a:pPr>
            <a:r>
              <a:rPr lang="en-CA" altLang="LID4096" sz="2400"/>
              <a:t>Home pages</a:t>
            </a:r>
          </a:p>
          <a:p>
            <a:pPr lvl="1"/>
            <a:r>
              <a:rPr lang="en-CA" altLang="LID4096" sz="2400"/>
              <a:t>Public profiles</a:t>
            </a:r>
          </a:p>
          <a:p>
            <a:pPr lvl="1"/>
            <a:r>
              <a:rPr lang="en-CA" altLang="LID4096" sz="2400"/>
              <a:t>Online galleries</a:t>
            </a:r>
          </a:p>
          <a:p>
            <a:pPr lvl="1"/>
            <a:r>
              <a:rPr lang="en-CA" altLang="LID4096" sz="2400"/>
              <a:t>Email </a:t>
            </a:r>
          </a:p>
          <a:p>
            <a:pPr lvl="1"/>
            <a:r>
              <a:rPr lang="en-CA" altLang="LID4096" sz="2400"/>
              <a:t>Blogs</a:t>
            </a:r>
          </a:p>
          <a:p>
            <a:pPr lvl="1"/>
            <a:r>
              <a:rPr lang="en-CA" altLang="LID4096" sz="2400"/>
              <a:t>IM &amp; Chat</a:t>
            </a:r>
            <a:endParaRPr lang="en-US" altLang="LID4096" sz="2400"/>
          </a:p>
        </p:txBody>
      </p:sp>
      <p:grpSp>
        <p:nvGrpSpPr>
          <p:cNvPr id="10294" name="Group 54">
            <a:extLst>
              <a:ext uri="{FF2B5EF4-FFF2-40B4-BE49-F238E27FC236}">
                <a16:creationId xmlns:a16="http://schemas.microsoft.com/office/drawing/2014/main" id="{D11EAB0D-D932-554E-A0D1-E90E9035E010}"/>
              </a:ext>
            </a:extLst>
          </p:cNvPr>
          <p:cNvGrpSpPr>
            <a:grpSpLocks/>
          </p:cNvGrpSpPr>
          <p:nvPr/>
        </p:nvGrpSpPr>
        <p:grpSpPr bwMode="auto">
          <a:xfrm>
            <a:off x="4857750" y="2038350"/>
            <a:ext cx="3990975" cy="3990975"/>
            <a:chOff x="2748" y="1152"/>
            <a:chExt cx="2514" cy="2514"/>
          </a:xfrm>
        </p:grpSpPr>
        <p:pic>
          <p:nvPicPr>
            <p:cNvPr id="10295" name="Picture 55">
              <a:extLst>
                <a:ext uri="{FF2B5EF4-FFF2-40B4-BE49-F238E27FC236}">
                  <a16:creationId xmlns:a16="http://schemas.microsoft.com/office/drawing/2014/main" id="{83F5B61B-F02A-DE4E-7DDD-BEAEF7BB1C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4" y="1158"/>
              <a:ext cx="2508" cy="2508"/>
            </a:xfrm>
            <a:prstGeom prst="rect">
              <a:avLst/>
            </a:prstGeom>
            <a:solidFill>
              <a:srgbClr val="EBDBD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296" name="Rectangle 56">
              <a:extLst>
                <a:ext uri="{FF2B5EF4-FFF2-40B4-BE49-F238E27FC236}">
                  <a16:creationId xmlns:a16="http://schemas.microsoft.com/office/drawing/2014/main" id="{D60E4579-0AA0-22DE-8C11-CF88669D2C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8" y="1152"/>
              <a:ext cx="2508" cy="2514"/>
            </a:xfrm>
            <a:prstGeom prst="rect">
              <a:avLst/>
            </a:prstGeom>
            <a:noFill/>
            <a:ln w="28575">
              <a:solidFill>
                <a:srgbClr val="EBDBD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pic>
        <p:nvPicPr>
          <p:cNvPr id="10300" name="Picture 60">
            <a:extLst>
              <a:ext uri="{FF2B5EF4-FFF2-40B4-BE49-F238E27FC236}">
                <a16:creationId xmlns:a16="http://schemas.microsoft.com/office/drawing/2014/main" id="{0CBBB84F-252D-8B1F-6D92-912045CB1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988" y="4013200"/>
            <a:ext cx="2563812" cy="208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03" name="Text Box 63">
            <a:extLst>
              <a:ext uri="{FF2B5EF4-FFF2-40B4-BE49-F238E27FC236}">
                <a16:creationId xmlns:a16="http://schemas.microsoft.com/office/drawing/2014/main" id="{5D6DF694-E9B6-0890-118D-098EE8B6E6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9438" y="0"/>
            <a:ext cx="93186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FC08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/>
            <a:r>
              <a:rPr lang="en-CA" altLang="LID4096" sz="1200" b="1">
                <a:latin typeface="Trebuchet MS" panose="020B0603020202020204" pitchFamily="34" charset="0"/>
              </a:rPr>
              <a:t>Motivation</a:t>
            </a:r>
            <a:endParaRPr lang="en-US" altLang="LID4096" sz="1200" b="1"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4CD5FC43-BA7A-B6C3-D9BE-0ACB49E2E7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IM Display Names</a:t>
            </a:r>
            <a:endParaRPr lang="en-US" altLang="LID4096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BBB909E5-E59B-5072-1FC8-7B01E5624F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42900" y="1619250"/>
            <a:ext cx="4098925" cy="46386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EBDBD0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120000"/>
              </a:lnSpc>
              <a:buFontTx/>
              <a:buNone/>
            </a:pPr>
            <a:r>
              <a:rPr lang="en-AU" altLang="LID4096" sz="2400">
                <a:solidFill>
                  <a:srgbClr val="617573"/>
                </a:solidFill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Content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AU" altLang="LID4096"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AU" altLang="LID4096">
                <a:ea typeface="Times" panose="02020603050405020304" pitchFamily="18" charset="0"/>
                <a:cs typeface="Times New Roman" panose="02020603050405020304" pitchFamily="18" charset="0"/>
              </a:rPr>
              <a:t>Brief surface information</a:t>
            </a:r>
          </a:p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AU" altLang="LID4096" sz="2400">
                <a:solidFill>
                  <a:srgbClr val="617573"/>
                </a:solidFill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Update frequency</a:t>
            </a:r>
            <a:r>
              <a:rPr lang="en-AU" altLang="LID4096" sz="2800"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AU" altLang="LID4096"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AU" altLang="LID4096">
                <a:ea typeface="Times" panose="02020603050405020304" pitchFamily="18" charset="0"/>
                <a:cs typeface="Times New Roman" panose="02020603050405020304" pitchFamily="18" charset="0"/>
              </a:rPr>
              <a:t>Up to several times a day</a:t>
            </a:r>
          </a:p>
          <a:p>
            <a:pPr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en-AU" altLang="LID4096" sz="2400">
                <a:solidFill>
                  <a:srgbClr val="617573"/>
                </a:solidFill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Audience</a:t>
            </a:r>
            <a:r>
              <a:rPr lang="en-AU" altLang="LID4096" sz="2800" b="1">
                <a:solidFill>
                  <a:srgbClr val="617573"/>
                </a:solidFill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AU" altLang="LID4096"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AU" altLang="LID4096">
                <a:ea typeface="Times" panose="02020603050405020304" pitchFamily="18" charset="0"/>
                <a:cs typeface="Times New Roman" panose="02020603050405020304" pitchFamily="18" charset="0"/>
              </a:rPr>
              <a:t>IM contact list only</a:t>
            </a:r>
            <a:endParaRPr lang="en-US" altLang="LID4096" sz="2800">
              <a:ea typeface="Times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7" name="Picture 9">
            <a:extLst>
              <a:ext uri="{FF2B5EF4-FFF2-40B4-BE49-F238E27FC236}">
                <a16:creationId xmlns:a16="http://schemas.microsoft.com/office/drawing/2014/main" id="{5CE9E9DB-F8EA-BDFB-9911-54791667D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8588" y="2420938"/>
            <a:ext cx="3606800" cy="293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8" name="Text Box 10">
            <a:extLst>
              <a:ext uri="{FF2B5EF4-FFF2-40B4-BE49-F238E27FC236}">
                <a16:creationId xmlns:a16="http://schemas.microsoft.com/office/drawing/2014/main" id="{5B1FB4B2-B5CE-202D-5300-3DEA66D95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8038" y="0"/>
            <a:ext cx="19700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FC08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/>
            <a:r>
              <a:rPr lang="en-CA" altLang="LID4096" sz="1200" b="1">
                <a:latin typeface="Trebuchet MS" panose="020B0603020202020204" pitchFamily="34" charset="0"/>
              </a:rPr>
              <a:t>Mechanisms &amp; Properties</a:t>
            </a:r>
            <a:endParaRPr lang="en-US" altLang="LID4096" sz="1200" b="1"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4F3B9F58-4F82-BDF7-82B9-C12DF5D0E6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Today Messages [email] </a:t>
            </a:r>
            <a:endParaRPr lang="en-US" altLang="LID4096"/>
          </a:p>
        </p:txBody>
      </p:sp>
      <p:sp>
        <p:nvSpPr>
          <p:cNvPr id="18442" name="Rectangle 10">
            <a:extLst>
              <a:ext uri="{FF2B5EF4-FFF2-40B4-BE49-F238E27FC236}">
                <a16:creationId xmlns:a16="http://schemas.microsoft.com/office/drawing/2014/main" id="{4657D1A7-CC9E-756F-036E-3A16D2AD84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25" y="1720850"/>
            <a:ext cx="4445000" cy="3824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DBD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LID4096" sz="2400">
                <a:solidFill>
                  <a:srgbClr val="617573"/>
                </a:solidFill>
                <a:cs typeface="Times New Roman" panose="02020603050405020304" pitchFamily="18" charset="0"/>
              </a:rPr>
              <a:t>Content</a:t>
            </a:r>
          </a:p>
          <a:p>
            <a:pPr>
              <a:lnSpc>
                <a:spcPct val="90000"/>
              </a:lnSpc>
            </a:pPr>
            <a:r>
              <a:rPr lang="en-AU" altLang="LID4096">
                <a:cs typeface="Times New Roman" panose="02020603050405020304" pitchFamily="18" charset="0"/>
              </a:rPr>
              <a:t>	</a:t>
            </a:r>
            <a:r>
              <a:rPr lang="en-AU" altLang="LID4096" sz="3200">
                <a:latin typeface="Trebuchet MS" panose="020B0603020202020204" pitchFamily="34" charset="0"/>
                <a:cs typeface="Times New Roman" panose="02020603050405020304" pitchFamily="18" charset="0"/>
              </a:rPr>
              <a:t>Detailed daily activity information</a:t>
            </a:r>
          </a:p>
          <a:p>
            <a:pPr>
              <a:lnSpc>
                <a:spcPct val="150000"/>
              </a:lnSpc>
            </a:pPr>
            <a:r>
              <a:rPr lang="en-AU" altLang="LID4096" sz="2400">
                <a:solidFill>
                  <a:srgbClr val="617573"/>
                </a:solidFill>
                <a:cs typeface="Times New Roman" panose="02020603050405020304" pitchFamily="18" charset="0"/>
              </a:rPr>
              <a:t>Update frequency</a:t>
            </a:r>
            <a:r>
              <a:rPr lang="en-AU" altLang="LID4096" sz="2400">
                <a:cs typeface="Times New Roman" panose="02020603050405020304" pitchFamily="18" charset="0"/>
              </a:rPr>
              <a:t>		</a:t>
            </a:r>
          </a:p>
          <a:p>
            <a:pPr>
              <a:lnSpc>
                <a:spcPct val="90000"/>
              </a:lnSpc>
            </a:pPr>
            <a:r>
              <a:rPr lang="en-AU" altLang="LID4096" sz="3200">
                <a:cs typeface="Times New Roman" panose="02020603050405020304" pitchFamily="18" charset="0"/>
              </a:rPr>
              <a:t>	</a:t>
            </a:r>
            <a:r>
              <a:rPr lang="en-AU" altLang="LID4096" sz="3200">
                <a:latin typeface="Trebuchet MS" panose="020B0603020202020204" pitchFamily="34" charset="0"/>
                <a:cs typeface="Times New Roman" panose="02020603050405020304" pitchFamily="18" charset="0"/>
              </a:rPr>
              <a:t>Daily/Every few days</a:t>
            </a:r>
          </a:p>
          <a:p>
            <a:pPr>
              <a:lnSpc>
                <a:spcPct val="150000"/>
              </a:lnSpc>
            </a:pPr>
            <a:r>
              <a:rPr lang="en-AU" altLang="LID4096" sz="2400">
                <a:solidFill>
                  <a:srgbClr val="617573"/>
                </a:solidFill>
                <a:cs typeface="Times New Roman" panose="02020603050405020304" pitchFamily="18" charset="0"/>
              </a:rPr>
              <a:t>Audience</a:t>
            </a:r>
            <a:r>
              <a:rPr lang="en-AU" altLang="LID4096">
                <a:solidFill>
                  <a:srgbClr val="617573"/>
                </a:solidFill>
                <a:cs typeface="Times New Roman" panose="02020603050405020304" pitchFamily="18" charset="0"/>
              </a:rPr>
              <a:t>		</a:t>
            </a:r>
          </a:p>
          <a:p>
            <a:pPr>
              <a:lnSpc>
                <a:spcPct val="90000"/>
              </a:lnSpc>
            </a:pPr>
            <a:r>
              <a:rPr lang="en-AU" altLang="LID4096">
                <a:cs typeface="Times New Roman" panose="02020603050405020304" pitchFamily="18" charset="0"/>
              </a:rPr>
              <a:t>	 </a:t>
            </a:r>
            <a:r>
              <a:rPr lang="en-AU" altLang="LID4096" sz="3200">
                <a:latin typeface="Trebuchet MS" panose="020B0603020202020204" pitchFamily="34" charset="0"/>
                <a:cs typeface="Times New Roman" panose="02020603050405020304" pitchFamily="18" charset="0"/>
              </a:rPr>
              <a:t>Specific email recipients, mail list</a:t>
            </a:r>
            <a:endParaRPr lang="en-US" altLang="LID4096" sz="320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504" name="Group 72">
            <a:extLst>
              <a:ext uri="{FF2B5EF4-FFF2-40B4-BE49-F238E27FC236}">
                <a16:creationId xmlns:a16="http://schemas.microsoft.com/office/drawing/2014/main" id="{06166A38-C4B2-28F5-8023-95DC102D85E7}"/>
              </a:ext>
            </a:extLst>
          </p:cNvPr>
          <p:cNvGrpSpPr>
            <a:grpSpLocks/>
          </p:cNvGrpSpPr>
          <p:nvPr/>
        </p:nvGrpSpPr>
        <p:grpSpPr bwMode="auto">
          <a:xfrm>
            <a:off x="5718175" y="2076450"/>
            <a:ext cx="2543175" cy="3095625"/>
            <a:chOff x="4020" y="996"/>
            <a:chExt cx="1602" cy="1950"/>
          </a:xfrm>
        </p:grpSpPr>
        <p:sp>
          <p:nvSpPr>
            <p:cNvPr id="18503" name="Rectangle 71">
              <a:extLst>
                <a:ext uri="{FF2B5EF4-FFF2-40B4-BE49-F238E27FC236}">
                  <a16:creationId xmlns:a16="http://schemas.microsoft.com/office/drawing/2014/main" id="{3B9596D8-F14A-11B4-9872-0E87212BC7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0" y="996"/>
              <a:ext cx="1602" cy="1950"/>
            </a:xfrm>
            <a:prstGeom prst="rect">
              <a:avLst/>
            </a:prstGeom>
            <a:solidFill>
              <a:srgbClr val="EBDBD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pic>
          <p:nvPicPr>
            <p:cNvPr id="18502" name="Picture 70">
              <a:extLst>
                <a:ext uri="{FF2B5EF4-FFF2-40B4-BE49-F238E27FC236}">
                  <a16:creationId xmlns:a16="http://schemas.microsoft.com/office/drawing/2014/main" id="{03284342-CF4E-CAEC-2C48-015703F4AC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8" y="1140"/>
              <a:ext cx="1308" cy="16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506" name="Text Box 74">
            <a:extLst>
              <a:ext uri="{FF2B5EF4-FFF2-40B4-BE49-F238E27FC236}">
                <a16:creationId xmlns:a16="http://schemas.microsoft.com/office/drawing/2014/main" id="{F860C0D0-3424-680D-FE4B-85AB40735D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8038" y="0"/>
            <a:ext cx="19700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FC08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/>
            <a:r>
              <a:rPr lang="en-CA" altLang="LID4096" sz="1200" b="1">
                <a:latin typeface="Trebuchet MS" panose="020B0603020202020204" pitchFamily="34" charset="0"/>
              </a:rPr>
              <a:t>Mechanisms &amp; Properties</a:t>
            </a:r>
            <a:endParaRPr lang="en-US" altLang="LID4096" sz="1200" b="1"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4AC2D2A2-4D2A-85A3-40BF-87952FBE0D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Blogs</a:t>
            </a:r>
            <a:endParaRPr lang="en-US" altLang="LID4096"/>
          </a:p>
        </p:txBody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84047A64-077C-420C-E57F-79A4A331D3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25" y="1543050"/>
            <a:ext cx="5418138" cy="4576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DBD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LID4096" sz="2400">
                <a:solidFill>
                  <a:srgbClr val="617573"/>
                </a:solidFill>
                <a:cs typeface="Times New Roman" panose="02020603050405020304" pitchFamily="18" charset="0"/>
              </a:rPr>
              <a:t>Content</a:t>
            </a:r>
          </a:p>
          <a:p>
            <a:pPr>
              <a:lnSpc>
                <a:spcPct val="90000"/>
              </a:lnSpc>
            </a:pPr>
            <a:r>
              <a:rPr lang="en-AU" altLang="LID4096">
                <a:cs typeface="Times New Roman" panose="02020603050405020304" pitchFamily="18" charset="0"/>
              </a:rPr>
              <a:t>	</a:t>
            </a:r>
            <a:r>
              <a:rPr lang="en-US" altLang="LID4096" sz="3200">
                <a:latin typeface="Trebuchet MS" panose="020B0603020202020204" pitchFamily="34" charset="0"/>
                <a:cs typeface="Times New Roman" panose="02020603050405020304" pitchFamily="18" charset="0"/>
              </a:rPr>
              <a:t>Detailed life events, activities and commentary</a:t>
            </a:r>
            <a:endParaRPr lang="en-AU" altLang="LID4096" sz="320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AU" altLang="LID4096" sz="2400">
                <a:solidFill>
                  <a:srgbClr val="617573"/>
                </a:solidFill>
                <a:cs typeface="Times New Roman" panose="02020603050405020304" pitchFamily="18" charset="0"/>
              </a:rPr>
              <a:t>Update frequency</a:t>
            </a:r>
            <a:r>
              <a:rPr lang="en-AU" altLang="LID4096" sz="2000">
                <a:cs typeface="Times New Roman" panose="02020603050405020304" pitchFamily="18" charset="0"/>
              </a:rPr>
              <a:t>		</a:t>
            </a:r>
          </a:p>
          <a:p>
            <a:pPr>
              <a:lnSpc>
                <a:spcPct val="90000"/>
              </a:lnSpc>
            </a:pPr>
            <a:r>
              <a:rPr lang="en-AU" altLang="LID4096">
                <a:cs typeface="Times New Roman" panose="02020603050405020304" pitchFamily="18" charset="0"/>
              </a:rPr>
              <a:t>	</a:t>
            </a:r>
            <a:r>
              <a:rPr lang="en-US" altLang="LID4096" sz="3200">
                <a:latin typeface="Trebuchet MS" panose="020B0603020202020204" pitchFamily="34" charset="0"/>
                <a:cs typeface="Times New Roman" panose="02020603050405020304" pitchFamily="18" charset="0"/>
              </a:rPr>
              <a:t>Daily to weekly to monthly</a:t>
            </a:r>
            <a:endParaRPr lang="en-AU" altLang="LID4096" sz="320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AU" altLang="LID4096" sz="2400">
                <a:solidFill>
                  <a:srgbClr val="617573"/>
                </a:solidFill>
                <a:cs typeface="Times New Roman" panose="02020603050405020304" pitchFamily="18" charset="0"/>
              </a:rPr>
              <a:t>Audience</a:t>
            </a:r>
            <a:r>
              <a:rPr lang="en-AU" altLang="LID4096">
                <a:solidFill>
                  <a:srgbClr val="617573"/>
                </a:solidFill>
                <a:cs typeface="Times New Roman" panose="02020603050405020304" pitchFamily="18" charset="0"/>
              </a:rPr>
              <a:t>		</a:t>
            </a:r>
          </a:p>
          <a:p>
            <a:pPr>
              <a:lnSpc>
                <a:spcPct val="90000"/>
              </a:lnSpc>
            </a:pPr>
            <a:r>
              <a:rPr lang="en-AU" altLang="LID4096">
                <a:cs typeface="Times New Roman" panose="02020603050405020304" pitchFamily="18" charset="0"/>
              </a:rPr>
              <a:t>	</a:t>
            </a:r>
            <a:r>
              <a:rPr lang="en-US" altLang="LID4096" sz="3200">
                <a:latin typeface="Trebuchet MS" panose="020B0603020202020204" pitchFamily="34" charset="0"/>
                <a:cs typeface="Times New Roman" panose="02020603050405020304" pitchFamily="18" charset="0"/>
              </a:rPr>
              <a:t>General internet public, unless specifically restricted</a:t>
            </a:r>
          </a:p>
        </p:txBody>
      </p:sp>
      <p:pic>
        <p:nvPicPr>
          <p:cNvPr id="19463" name="Picture 7">
            <a:extLst>
              <a:ext uri="{FF2B5EF4-FFF2-40B4-BE49-F238E27FC236}">
                <a16:creationId xmlns:a16="http://schemas.microsoft.com/office/drawing/2014/main" id="{55FC7322-3FBD-2C11-FB3F-196C4D88D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125" y="2105025"/>
            <a:ext cx="3049588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4" name="Text Box 8">
            <a:extLst>
              <a:ext uri="{FF2B5EF4-FFF2-40B4-BE49-F238E27FC236}">
                <a16:creationId xmlns:a16="http://schemas.microsoft.com/office/drawing/2014/main" id="{F70EA751-C45F-E790-B96B-EB6615BCBD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8038" y="0"/>
            <a:ext cx="19700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FC08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/>
            <a:r>
              <a:rPr lang="en-CA" altLang="LID4096" sz="1200" b="1">
                <a:latin typeface="Trebuchet MS" panose="020B0603020202020204" pitchFamily="34" charset="0"/>
              </a:rPr>
              <a:t>Mechanisms &amp; Properties</a:t>
            </a:r>
            <a:endParaRPr lang="en-US" altLang="LID4096" sz="1200" b="1"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24B6CF3E-7DEF-BAA2-F49A-CA3FC56D7F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Now what? – Design Premises</a:t>
            </a:r>
            <a:endParaRPr lang="en-US" altLang="LID4096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FFC5966C-EEB4-7E1C-673C-033C124E92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LID4096"/>
              <a:t>Spontaneous editing of personal status</a:t>
            </a:r>
          </a:p>
          <a:p>
            <a:r>
              <a:rPr lang="en-CA" altLang="LID4096"/>
              <a:t>Publish personal status info in IM</a:t>
            </a:r>
          </a:p>
          <a:p>
            <a:r>
              <a:rPr lang="en-CA" altLang="LID4096"/>
              <a:t>Activity logs and to-do lists</a:t>
            </a:r>
          </a:p>
          <a:p>
            <a:r>
              <a:rPr lang="en-CA" altLang="LID4096"/>
              <a:t>Gathering of information tidbits</a:t>
            </a:r>
          </a:p>
          <a:p>
            <a:r>
              <a:rPr lang="en-CA" altLang="LID4096"/>
              <a:t>Publish logs, to-do lists, collected tidbits</a:t>
            </a:r>
          </a:p>
          <a:p>
            <a:r>
              <a:rPr lang="en-CA" altLang="LID4096"/>
              <a:t>Blog entries</a:t>
            </a:r>
          </a:p>
          <a:p>
            <a:r>
              <a:rPr lang="en-CA" altLang="LID4096"/>
              <a:t>Access to history</a:t>
            </a:r>
            <a:endParaRPr lang="en-US" altLang="LID4096"/>
          </a:p>
        </p:txBody>
      </p:sp>
      <p:sp>
        <p:nvSpPr>
          <p:cNvPr id="25605" name="Text Box 5">
            <a:extLst>
              <a:ext uri="{FF2B5EF4-FFF2-40B4-BE49-F238E27FC236}">
                <a16:creationId xmlns:a16="http://schemas.microsoft.com/office/drawing/2014/main" id="{7C6A735A-BCD8-3DD8-4F2D-A4DE8AC6F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3988" y="0"/>
            <a:ext cx="13271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FC08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/>
            <a:r>
              <a:rPr lang="en-CA" altLang="LID4096" sz="1200" b="1">
                <a:latin typeface="Trebuchet MS" panose="020B0603020202020204" pitchFamily="34" charset="0"/>
              </a:rPr>
              <a:t>Design Premises</a:t>
            </a:r>
            <a:endParaRPr lang="en-US" altLang="LID4096" sz="1200" b="1"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055C1FFD-4FB3-5892-A642-40012E8CB8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Transient Life</a:t>
            </a:r>
            <a:endParaRPr lang="en-US" altLang="LID4096"/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2A076312-17DF-0B41-AB90-C1D195919C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599113" cy="4525963"/>
          </a:xfrm>
        </p:spPr>
        <p:txBody>
          <a:bodyPr/>
          <a:lstStyle/>
          <a:p>
            <a:r>
              <a:rPr lang="en-CA" altLang="LID4096"/>
              <a:t>Collect information as it occurs</a:t>
            </a:r>
          </a:p>
          <a:p>
            <a:r>
              <a:rPr lang="en-CA" altLang="LID4096"/>
              <a:t>Distribute information to various outlets</a:t>
            </a:r>
          </a:p>
          <a:p>
            <a:r>
              <a:rPr lang="en-CA" altLang="LID4096"/>
              <a:t>Simple interface controls</a:t>
            </a:r>
          </a:p>
          <a:p>
            <a:r>
              <a:rPr lang="en-CA" altLang="LID4096"/>
              <a:t>7 information tiles</a:t>
            </a:r>
            <a:endParaRPr lang="en-US" altLang="LID4096"/>
          </a:p>
        </p:txBody>
      </p:sp>
      <p:sp>
        <p:nvSpPr>
          <p:cNvPr id="26628" name="Rectangle 4">
            <a:extLst>
              <a:ext uri="{FF2B5EF4-FFF2-40B4-BE49-F238E27FC236}">
                <a16:creationId xmlns:a16="http://schemas.microsoft.com/office/drawing/2014/main" id="{BC0B810B-3218-DBD9-AA11-A7037E56FC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2363" y="265113"/>
            <a:ext cx="2852737" cy="60864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A2B2B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26629" name="Picture 5">
            <a:extLst>
              <a:ext uri="{FF2B5EF4-FFF2-40B4-BE49-F238E27FC236}">
                <a16:creationId xmlns:a16="http://schemas.microsoft.com/office/drawing/2014/main" id="{307417B9-F5F9-1D2E-267E-B3715E32B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00" y="311150"/>
            <a:ext cx="1287463" cy="623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Line 6">
            <a:extLst>
              <a:ext uri="{FF2B5EF4-FFF2-40B4-BE49-F238E27FC236}">
                <a16:creationId xmlns:a16="http://schemas.microsoft.com/office/drawing/2014/main" id="{CC402A47-D40A-D808-ED2D-63B5AEF46250}"/>
              </a:ext>
            </a:extLst>
          </p:cNvPr>
          <p:cNvSpPr>
            <a:spLocks noChangeShapeType="1"/>
          </p:cNvSpPr>
          <p:nvPr/>
        </p:nvSpPr>
        <p:spPr bwMode="auto">
          <a:xfrm>
            <a:off x="6164263" y="1428750"/>
            <a:ext cx="3175" cy="4846638"/>
          </a:xfrm>
          <a:prstGeom prst="line">
            <a:avLst/>
          </a:prstGeom>
          <a:noFill/>
          <a:ln w="76200">
            <a:solidFill>
              <a:srgbClr val="EBDBD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6631" name="Text Box 7">
            <a:extLst>
              <a:ext uri="{FF2B5EF4-FFF2-40B4-BE49-F238E27FC236}">
                <a16:creationId xmlns:a16="http://schemas.microsoft.com/office/drawing/2014/main" id="{D1ABE68E-0300-1421-63A2-5B2E8B8150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0675" y="0"/>
            <a:ext cx="11795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FC08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/>
            <a:r>
              <a:rPr lang="en-CA" altLang="LID4096" sz="1200" b="1">
                <a:latin typeface="Trebuchet MS" panose="020B0603020202020204" pitchFamily="34" charset="0"/>
              </a:rPr>
              <a:t>Transient Life</a:t>
            </a:r>
            <a:endParaRPr lang="en-US" altLang="LID4096" sz="1200" b="1"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>
            <a:extLst>
              <a:ext uri="{FF2B5EF4-FFF2-40B4-BE49-F238E27FC236}">
                <a16:creationId xmlns:a16="http://schemas.microsoft.com/office/drawing/2014/main" id="{7201ACEA-B2A1-D98D-D84C-1D19C81796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" y="1673225"/>
            <a:ext cx="5599113" cy="2738438"/>
          </a:xfrm>
          <a:solidFill>
            <a:schemeClr val="bg1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LID4096"/>
              <a:t>	Record personal status information as it changes</a:t>
            </a:r>
          </a:p>
          <a:p>
            <a:pPr>
              <a:buFontTx/>
              <a:buNone/>
            </a:pPr>
            <a:r>
              <a:rPr lang="en-US" altLang="LID4096" sz="2400" i="1"/>
              <a:t>	</a:t>
            </a:r>
          </a:p>
          <a:p>
            <a:pPr>
              <a:buFontTx/>
              <a:buNone/>
            </a:pPr>
            <a:r>
              <a:rPr lang="en-US" altLang="LID4096" sz="2400" i="1"/>
              <a:t>	</a:t>
            </a:r>
            <a:r>
              <a:rPr lang="en-US" altLang="LID4096" sz="2400" i="1">
                <a:solidFill>
                  <a:srgbClr val="526260"/>
                </a:solidFill>
              </a:rPr>
              <a:t>Mood	Location</a:t>
            </a:r>
          </a:p>
          <a:p>
            <a:pPr>
              <a:buFontTx/>
              <a:buNone/>
            </a:pPr>
            <a:r>
              <a:rPr lang="en-US" altLang="LID4096" sz="2400" i="1">
                <a:solidFill>
                  <a:srgbClr val="526260"/>
                </a:solidFill>
              </a:rPr>
              <a:t>	Activity	Personal Comments</a:t>
            </a:r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29F69DFE-877F-81C3-C7B4-AA297825EC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Today I am …</a:t>
            </a:r>
            <a:endParaRPr lang="en-US" altLang="LID4096"/>
          </a:p>
        </p:txBody>
      </p:sp>
      <p:sp>
        <p:nvSpPr>
          <p:cNvPr id="32772" name="Rectangle 4">
            <a:extLst>
              <a:ext uri="{FF2B5EF4-FFF2-40B4-BE49-F238E27FC236}">
                <a16:creationId xmlns:a16="http://schemas.microsoft.com/office/drawing/2014/main" id="{047BDF6D-7200-6782-FD18-C33FCCF11E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2363" y="265113"/>
            <a:ext cx="2852737" cy="60864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A2B2B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32773" name="Picture 5">
            <a:extLst>
              <a:ext uri="{FF2B5EF4-FFF2-40B4-BE49-F238E27FC236}">
                <a16:creationId xmlns:a16="http://schemas.microsoft.com/office/drawing/2014/main" id="{2D0BDCED-6C74-E573-CE96-5453A321E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00" y="311150"/>
            <a:ext cx="1287463" cy="623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Line 6">
            <a:extLst>
              <a:ext uri="{FF2B5EF4-FFF2-40B4-BE49-F238E27FC236}">
                <a16:creationId xmlns:a16="http://schemas.microsoft.com/office/drawing/2014/main" id="{2B26A881-4A39-9182-B3A5-1C3A3461E610}"/>
              </a:ext>
            </a:extLst>
          </p:cNvPr>
          <p:cNvSpPr>
            <a:spLocks noChangeShapeType="1"/>
          </p:cNvSpPr>
          <p:nvPr/>
        </p:nvSpPr>
        <p:spPr bwMode="auto">
          <a:xfrm>
            <a:off x="6164263" y="1428750"/>
            <a:ext cx="3175" cy="4846638"/>
          </a:xfrm>
          <a:prstGeom prst="line">
            <a:avLst/>
          </a:prstGeom>
          <a:noFill/>
          <a:ln w="76200">
            <a:solidFill>
              <a:srgbClr val="EBDBD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32779" name="Line 11">
            <a:extLst>
              <a:ext uri="{FF2B5EF4-FFF2-40B4-BE49-F238E27FC236}">
                <a16:creationId xmlns:a16="http://schemas.microsoft.com/office/drawing/2014/main" id="{5E482D4F-74C9-1FC2-B8C7-CE551142270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40363" y="1068388"/>
            <a:ext cx="1670050" cy="1755775"/>
          </a:xfrm>
          <a:prstGeom prst="line">
            <a:avLst/>
          </a:prstGeom>
          <a:noFill/>
          <a:ln w="57150">
            <a:solidFill>
              <a:srgbClr val="FF0066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32788" name="Text Box 20">
            <a:extLst>
              <a:ext uri="{FF2B5EF4-FFF2-40B4-BE49-F238E27FC236}">
                <a16:creationId xmlns:a16="http://schemas.microsoft.com/office/drawing/2014/main" id="{B7A9B707-549F-11C1-FEF9-BB659D19E6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0675" y="0"/>
            <a:ext cx="11795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FC08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/>
            <a:r>
              <a:rPr lang="en-CA" altLang="LID4096" sz="1200" b="1">
                <a:latin typeface="Trebuchet MS" panose="020B0603020202020204" pitchFamily="34" charset="0"/>
              </a:rPr>
              <a:t>Transient Life</a:t>
            </a:r>
            <a:endParaRPr lang="en-US" altLang="LID4096" sz="1200" b="1"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>
            <a:extLst>
              <a:ext uri="{FF2B5EF4-FFF2-40B4-BE49-F238E27FC236}">
                <a16:creationId xmlns:a16="http://schemas.microsoft.com/office/drawing/2014/main" id="{F82BE209-080A-F0E6-1360-90C1EB4C9B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1685925"/>
            <a:ext cx="5599113" cy="1978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5F6A7E"/>
              </a:buClr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5F6A7E"/>
              </a:buClr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5F6A7E"/>
              </a:buClr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5F6A7E"/>
              </a:buClr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5F6A7E"/>
              </a:buClr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5F6A7E"/>
              </a:buClr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5F6A7E"/>
              </a:buClr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5F6A7E"/>
              </a:buClr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5F6A7E"/>
              </a:buClr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LID4096"/>
              <a:t>	Gather information tidbits as they catch your interest</a:t>
            </a:r>
          </a:p>
          <a:p>
            <a:pPr>
              <a:buFontTx/>
              <a:buNone/>
            </a:pPr>
            <a:r>
              <a:rPr lang="en-US" altLang="LID4096" sz="2400" i="1">
                <a:solidFill>
                  <a:srgbClr val="526260"/>
                </a:solidFill>
              </a:rPr>
              <a:t>	</a:t>
            </a:r>
          </a:p>
          <a:p>
            <a:pPr>
              <a:buFontTx/>
              <a:buNone/>
            </a:pPr>
            <a:r>
              <a:rPr lang="en-US" altLang="LID4096" sz="2400" i="1">
                <a:solidFill>
                  <a:srgbClr val="526260"/>
                </a:solidFill>
              </a:rPr>
              <a:t>	Drag and drop web links and photos</a:t>
            </a:r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558F8792-CB07-4B5E-B04B-854996DEC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2363" y="265113"/>
            <a:ext cx="2852737" cy="60864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A2B2B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38918" name="Picture 6">
            <a:extLst>
              <a:ext uri="{FF2B5EF4-FFF2-40B4-BE49-F238E27FC236}">
                <a16:creationId xmlns:a16="http://schemas.microsoft.com/office/drawing/2014/main" id="{21F2383C-3539-2D08-AC3F-70AB8EB32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00" y="311150"/>
            <a:ext cx="1287463" cy="623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9" name="Line 7">
            <a:extLst>
              <a:ext uri="{FF2B5EF4-FFF2-40B4-BE49-F238E27FC236}">
                <a16:creationId xmlns:a16="http://schemas.microsoft.com/office/drawing/2014/main" id="{A17AA59B-3FE7-A43D-69E1-B819D287606A}"/>
              </a:ext>
            </a:extLst>
          </p:cNvPr>
          <p:cNvSpPr>
            <a:spLocks noChangeShapeType="1"/>
          </p:cNvSpPr>
          <p:nvPr/>
        </p:nvSpPr>
        <p:spPr bwMode="auto">
          <a:xfrm>
            <a:off x="6164263" y="1428750"/>
            <a:ext cx="3175" cy="4846638"/>
          </a:xfrm>
          <a:prstGeom prst="line">
            <a:avLst/>
          </a:prstGeom>
          <a:noFill/>
          <a:ln w="76200">
            <a:solidFill>
              <a:srgbClr val="EBDBD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38920" name="Line 8">
            <a:extLst>
              <a:ext uri="{FF2B5EF4-FFF2-40B4-BE49-F238E27FC236}">
                <a16:creationId xmlns:a16="http://schemas.microsoft.com/office/drawing/2014/main" id="{2EABBAB6-6FFF-A6F8-E0FE-C601ADCCECD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03850" y="1787525"/>
            <a:ext cx="1697038" cy="1050925"/>
          </a:xfrm>
          <a:prstGeom prst="line">
            <a:avLst/>
          </a:prstGeom>
          <a:noFill/>
          <a:ln w="57150">
            <a:solidFill>
              <a:srgbClr val="FF0066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38921" name="Line 9">
            <a:extLst>
              <a:ext uri="{FF2B5EF4-FFF2-40B4-BE49-F238E27FC236}">
                <a16:creationId xmlns:a16="http://schemas.microsoft.com/office/drawing/2014/main" id="{0E739CE2-5358-99F6-06FE-74CB39E1AB7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14963" y="2568575"/>
            <a:ext cx="1687512" cy="279400"/>
          </a:xfrm>
          <a:prstGeom prst="line">
            <a:avLst/>
          </a:prstGeom>
          <a:noFill/>
          <a:ln w="57150">
            <a:solidFill>
              <a:srgbClr val="FF0066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EDEE8BEF-EC12-5A67-DB00-BD7E6BD193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" y="274638"/>
            <a:ext cx="8229600" cy="1143000"/>
          </a:xfrm>
        </p:spPr>
        <p:txBody>
          <a:bodyPr/>
          <a:lstStyle/>
          <a:p>
            <a:r>
              <a:rPr lang="en-CA" altLang="LID4096"/>
              <a:t>Cool Links, Today’s Photos</a:t>
            </a:r>
            <a:endParaRPr lang="en-US" altLang="LID4096"/>
          </a:p>
        </p:txBody>
      </p:sp>
      <p:sp>
        <p:nvSpPr>
          <p:cNvPr id="38922" name="Text Box 10">
            <a:extLst>
              <a:ext uri="{FF2B5EF4-FFF2-40B4-BE49-F238E27FC236}">
                <a16:creationId xmlns:a16="http://schemas.microsoft.com/office/drawing/2014/main" id="{906F51F3-1361-5072-2512-071A05687B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0675" y="0"/>
            <a:ext cx="11795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FC08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/>
            <a:r>
              <a:rPr lang="en-CA" altLang="LID4096" sz="1200" b="1">
                <a:latin typeface="Trebuchet MS" panose="020B0603020202020204" pitchFamily="34" charset="0"/>
              </a:rPr>
              <a:t>Transient Life</a:t>
            </a:r>
            <a:endParaRPr lang="en-US" altLang="LID4096" sz="1200" b="1"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6015B53E-C483-8C05-9C3C-04CE485E89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Today I…,  To-Do List</a:t>
            </a:r>
            <a:endParaRPr lang="en-US" altLang="LID4096"/>
          </a:p>
        </p:txBody>
      </p:sp>
      <p:sp>
        <p:nvSpPr>
          <p:cNvPr id="39940" name="Rectangle 4">
            <a:extLst>
              <a:ext uri="{FF2B5EF4-FFF2-40B4-BE49-F238E27FC236}">
                <a16:creationId xmlns:a16="http://schemas.microsoft.com/office/drawing/2014/main" id="{415AB60E-0BC0-F52B-FE1B-5BCD0FF14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50" y="1701800"/>
            <a:ext cx="5599113" cy="239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5F6A7E"/>
              </a:buClr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5F6A7E"/>
              </a:buClr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5F6A7E"/>
              </a:buClr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5F6A7E"/>
              </a:buClr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5F6A7E"/>
              </a:buClr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5F6A7E"/>
              </a:buClr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5F6A7E"/>
              </a:buClr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5F6A7E"/>
              </a:buClr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5F6A7E"/>
              </a:buClr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LID4096">
                <a:solidFill>
                  <a:srgbClr val="526260"/>
                </a:solidFill>
              </a:rPr>
              <a:t>	</a:t>
            </a:r>
            <a:r>
              <a:rPr lang="en-US" altLang="LID4096"/>
              <a:t>Maintain activity logs and </a:t>
            </a:r>
          </a:p>
          <a:p>
            <a:pPr>
              <a:buFontTx/>
              <a:buNone/>
            </a:pPr>
            <a:r>
              <a:rPr lang="en-US" altLang="LID4096"/>
              <a:t>		to-do lists</a:t>
            </a:r>
          </a:p>
          <a:p>
            <a:pPr>
              <a:buFontTx/>
              <a:buNone/>
            </a:pPr>
            <a:r>
              <a:rPr lang="en-US" altLang="LID4096" sz="2400" i="1">
                <a:solidFill>
                  <a:srgbClr val="526260"/>
                </a:solidFill>
              </a:rPr>
              <a:t>	</a:t>
            </a:r>
          </a:p>
          <a:p>
            <a:pPr>
              <a:buFontTx/>
              <a:buNone/>
            </a:pPr>
            <a:r>
              <a:rPr lang="en-US" altLang="LID4096" sz="2400" i="1">
                <a:solidFill>
                  <a:srgbClr val="526260"/>
                </a:solidFill>
              </a:rPr>
              <a:t>	Record an activity as it is completed or add to-do items as they come up</a:t>
            </a:r>
          </a:p>
        </p:txBody>
      </p:sp>
      <p:sp>
        <p:nvSpPr>
          <p:cNvPr id="39941" name="Rectangle 5">
            <a:extLst>
              <a:ext uri="{FF2B5EF4-FFF2-40B4-BE49-F238E27FC236}">
                <a16:creationId xmlns:a16="http://schemas.microsoft.com/office/drawing/2014/main" id="{087E0D15-E703-F3E2-2354-5096207BA7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2363" y="265113"/>
            <a:ext cx="2852737" cy="60864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A2B2B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39942" name="Picture 6">
            <a:extLst>
              <a:ext uri="{FF2B5EF4-FFF2-40B4-BE49-F238E27FC236}">
                <a16:creationId xmlns:a16="http://schemas.microsoft.com/office/drawing/2014/main" id="{4E918C89-D37E-F85A-414E-351410D42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00" y="311150"/>
            <a:ext cx="1287463" cy="623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3" name="Line 7">
            <a:extLst>
              <a:ext uri="{FF2B5EF4-FFF2-40B4-BE49-F238E27FC236}">
                <a16:creationId xmlns:a16="http://schemas.microsoft.com/office/drawing/2014/main" id="{7C4EAC08-F516-F7C5-4345-BE63F6700E6B}"/>
              </a:ext>
            </a:extLst>
          </p:cNvPr>
          <p:cNvSpPr>
            <a:spLocks noChangeShapeType="1"/>
          </p:cNvSpPr>
          <p:nvPr/>
        </p:nvSpPr>
        <p:spPr bwMode="auto">
          <a:xfrm>
            <a:off x="6164263" y="1428750"/>
            <a:ext cx="3175" cy="4846638"/>
          </a:xfrm>
          <a:prstGeom prst="line">
            <a:avLst/>
          </a:prstGeom>
          <a:noFill/>
          <a:ln w="76200">
            <a:solidFill>
              <a:srgbClr val="EBDBD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39944" name="Line 8">
            <a:extLst>
              <a:ext uri="{FF2B5EF4-FFF2-40B4-BE49-F238E27FC236}">
                <a16:creationId xmlns:a16="http://schemas.microsoft.com/office/drawing/2014/main" id="{9FF3FE76-10F7-551C-2965-3AE90BEF4D6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440363" y="2824163"/>
            <a:ext cx="1655762" cy="523875"/>
          </a:xfrm>
          <a:prstGeom prst="line">
            <a:avLst/>
          </a:prstGeom>
          <a:noFill/>
          <a:ln w="57150">
            <a:solidFill>
              <a:srgbClr val="FF0066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39945" name="Line 9">
            <a:extLst>
              <a:ext uri="{FF2B5EF4-FFF2-40B4-BE49-F238E27FC236}">
                <a16:creationId xmlns:a16="http://schemas.microsoft.com/office/drawing/2014/main" id="{6DDC368E-F752-1F48-8E33-AA94B545C0A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440363" y="2824163"/>
            <a:ext cx="1687512" cy="1344612"/>
          </a:xfrm>
          <a:prstGeom prst="line">
            <a:avLst/>
          </a:prstGeom>
          <a:noFill/>
          <a:ln w="57150">
            <a:solidFill>
              <a:srgbClr val="FF0066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39946" name="Text Box 10">
            <a:extLst>
              <a:ext uri="{FF2B5EF4-FFF2-40B4-BE49-F238E27FC236}">
                <a16:creationId xmlns:a16="http://schemas.microsoft.com/office/drawing/2014/main" id="{9623B614-B5A4-E76F-8DB3-C77062C738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0675" y="0"/>
            <a:ext cx="11795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FC08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/>
            <a:r>
              <a:rPr lang="en-CA" altLang="LID4096" sz="1200" b="1">
                <a:latin typeface="Trebuchet MS" panose="020B0603020202020204" pitchFamily="34" charset="0"/>
              </a:rPr>
              <a:t>Transient Life</a:t>
            </a:r>
            <a:endParaRPr lang="en-US" altLang="LID4096" sz="1200" b="1"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>
            <a:extLst>
              <a:ext uri="{FF2B5EF4-FFF2-40B4-BE49-F238E27FC236}">
                <a16:creationId xmlns:a16="http://schemas.microsoft.com/office/drawing/2014/main" id="{C97E689F-CD2A-02AF-F959-6C10F776DC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1450" y="1704975"/>
            <a:ext cx="5497513" cy="2420938"/>
          </a:xfrm>
          <a:solidFill>
            <a:schemeClr val="bg1"/>
          </a:solidFill>
        </p:spPr>
        <p:txBody>
          <a:bodyPr/>
          <a:lstStyle/>
          <a:p>
            <a:pPr>
              <a:buFontTx/>
              <a:buNone/>
            </a:pPr>
            <a:r>
              <a:rPr lang="en-CA" altLang="LID4096"/>
              <a:t>	Create blog text entries</a:t>
            </a:r>
          </a:p>
          <a:p>
            <a:endParaRPr lang="en-CA" altLang="LID4096"/>
          </a:p>
          <a:p>
            <a:pPr>
              <a:buFontTx/>
              <a:buNone/>
            </a:pPr>
            <a:r>
              <a:rPr lang="en-AU" altLang="LID4096" sz="2400" i="1"/>
              <a:t>	</a:t>
            </a:r>
            <a:r>
              <a:rPr lang="en-AU" altLang="LID4096" sz="2400" i="1">
                <a:solidFill>
                  <a:srgbClr val="526260"/>
                </a:solidFill>
              </a:rPr>
              <a:t>Compose, add to, and edit a text essay over time</a:t>
            </a:r>
            <a:endParaRPr lang="en-US" altLang="LID4096" sz="2400" i="1">
              <a:solidFill>
                <a:srgbClr val="526260"/>
              </a:solidFill>
            </a:endParaRPr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4CCFA86F-EFAA-AF0D-622F-0B4D78405E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Blog Bits</a:t>
            </a:r>
            <a:endParaRPr lang="en-US" altLang="LID4096"/>
          </a:p>
        </p:txBody>
      </p:sp>
      <p:sp>
        <p:nvSpPr>
          <p:cNvPr id="40964" name="Text Box 4">
            <a:extLst>
              <a:ext uri="{FF2B5EF4-FFF2-40B4-BE49-F238E27FC236}">
                <a16:creationId xmlns:a16="http://schemas.microsoft.com/office/drawing/2014/main" id="{D3551EB7-0147-BCF1-8D55-CC4B27BE4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0675" y="0"/>
            <a:ext cx="11795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FC08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/>
            <a:r>
              <a:rPr lang="en-CA" altLang="LID4096" sz="1200" b="1">
                <a:latin typeface="Trebuchet MS" panose="020B0603020202020204" pitchFamily="34" charset="0"/>
              </a:rPr>
              <a:t>Transient Life</a:t>
            </a:r>
            <a:endParaRPr lang="en-US" altLang="LID4096" sz="1200" b="1">
              <a:latin typeface="Trebuchet MS" panose="020B0603020202020204" pitchFamily="34" charset="0"/>
            </a:endParaRPr>
          </a:p>
        </p:txBody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FF9960AC-B885-0B7D-7EB8-F16BF5286C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2363" y="265113"/>
            <a:ext cx="2852737" cy="60864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A2B2B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40966" name="Picture 6">
            <a:extLst>
              <a:ext uri="{FF2B5EF4-FFF2-40B4-BE49-F238E27FC236}">
                <a16:creationId xmlns:a16="http://schemas.microsoft.com/office/drawing/2014/main" id="{8065161F-785F-14D1-F8EE-193900D24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00" y="311150"/>
            <a:ext cx="1287463" cy="623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7" name="Line 7">
            <a:extLst>
              <a:ext uri="{FF2B5EF4-FFF2-40B4-BE49-F238E27FC236}">
                <a16:creationId xmlns:a16="http://schemas.microsoft.com/office/drawing/2014/main" id="{B3CE4CD5-C64B-2BB1-4FF0-A09586F101D7}"/>
              </a:ext>
            </a:extLst>
          </p:cNvPr>
          <p:cNvSpPr>
            <a:spLocks noChangeShapeType="1"/>
          </p:cNvSpPr>
          <p:nvPr/>
        </p:nvSpPr>
        <p:spPr bwMode="auto">
          <a:xfrm>
            <a:off x="6164263" y="1428750"/>
            <a:ext cx="3175" cy="4846638"/>
          </a:xfrm>
          <a:prstGeom prst="line">
            <a:avLst/>
          </a:prstGeom>
          <a:noFill/>
          <a:ln w="76200">
            <a:solidFill>
              <a:srgbClr val="EBDBD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40969" name="Line 9">
            <a:extLst>
              <a:ext uri="{FF2B5EF4-FFF2-40B4-BE49-F238E27FC236}">
                <a16:creationId xmlns:a16="http://schemas.microsoft.com/office/drawing/2014/main" id="{912D3C99-CEE0-4095-B9E3-0533B9BEEED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440363" y="2824163"/>
            <a:ext cx="1671637" cy="2219325"/>
          </a:xfrm>
          <a:prstGeom prst="line">
            <a:avLst/>
          </a:prstGeom>
          <a:noFill/>
          <a:ln w="57150">
            <a:solidFill>
              <a:srgbClr val="FF0066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8239D38E-E5EA-CAC3-8A2A-2E574D5D03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History Calendar</a:t>
            </a:r>
            <a:endParaRPr lang="en-US" altLang="LID4096"/>
          </a:p>
        </p:txBody>
      </p:sp>
      <p:sp>
        <p:nvSpPr>
          <p:cNvPr id="41988" name="Text Box 4">
            <a:extLst>
              <a:ext uri="{FF2B5EF4-FFF2-40B4-BE49-F238E27FC236}">
                <a16:creationId xmlns:a16="http://schemas.microsoft.com/office/drawing/2014/main" id="{D8DE1E71-712A-CB1B-5200-389A314B25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0675" y="0"/>
            <a:ext cx="11795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FC08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/>
            <a:r>
              <a:rPr lang="en-CA" altLang="LID4096" sz="1200" b="1">
                <a:latin typeface="Trebuchet MS" panose="020B0603020202020204" pitchFamily="34" charset="0"/>
              </a:rPr>
              <a:t>Transient Life</a:t>
            </a:r>
            <a:endParaRPr lang="en-US" altLang="LID4096" sz="1200" b="1">
              <a:latin typeface="Trebuchet MS" panose="020B0603020202020204" pitchFamily="34" charset="0"/>
            </a:endParaRPr>
          </a:p>
        </p:txBody>
      </p:sp>
      <p:sp>
        <p:nvSpPr>
          <p:cNvPr id="41989" name="Rectangle 5">
            <a:extLst>
              <a:ext uri="{FF2B5EF4-FFF2-40B4-BE49-F238E27FC236}">
                <a16:creationId xmlns:a16="http://schemas.microsoft.com/office/drawing/2014/main" id="{E3AC63A8-DA87-BDE5-48AF-51F9CA955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2363" y="265113"/>
            <a:ext cx="2852737" cy="60864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A2B2B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41990" name="Picture 6">
            <a:extLst>
              <a:ext uri="{FF2B5EF4-FFF2-40B4-BE49-F238E27FC236}">
                <a16:creationId xmlns:a16="http://schemas.microsoft.com/office/drawing/2014/main" id="{A0D9B16C-9732-45D3-F9CB-A663A60BB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00" y="311150"/>
            <a:ext cx="1287463" cy="623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1" name="Line 7">
            <a:extLst>
              <a:ext uri="{FF2B5EF4-FFF2-40B4-BE49-F238E27FC236}">
                <a16:creationId xmlns:a16="http://schemas.microsoft.com/office/drawing/2014/main" id="{1349670E-38D6-C782-1424-28754AC3D65C}"/>
              </a:ext>
            </a:extLst>
          </p:cNvPr>
          <p:cNvSpPr>
            <a:spLocks noChangeShapeType="1"/>
          </p:cNvSpPr>
          <p:nvPr/>
        </p:nvSpPr>
        <p:spPr bwMode="auto">
          <a:xfrm>
            <a:off x="6164263" y="1428750"/>
            <a:ext cx="3175" cy="4846638"/>
          </a:xfrm>
          <a:prstGeom prst="line">
            <a:avLst/>
          </a:prstGeom>
          <a:noFill/>
          <a:ln w="76200">
            <a:solidFill>
              <a:srgbClr val="EBDBD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41992" name="Rectangle 8">
            <a:extLst>
              <a:ext uri="{FF2B5EF4-FFF2-40B4-BE49-F238E27FC236}">
                <a16:creationId xmlns:a16="http://schemas.microsoft.com/office/drawing/2014/main" id="{84494FBF-B66B-1BED-4FD3-DF0A73DE27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50" y="1701800"/>
            <a:ext cx="5619750" cy="239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5F6A7E"/>
              </a:buClr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5F6A7E"/>
              </a:buClr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5F6A7E"/>
              </a:buClr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5F6A7E"/>
              </a:buClr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5F6A7E"/>
              </a:buClr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5F6A7E"/>
              </a:buClr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5F6A7E"/>
              </a:buClr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5F6A7E"/>
              </a:buClr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5F6A7E"/>
              </a:buClr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>
              <a:buFontTx/>
              <a:buNone/>
            </a:pPr>
            <a:r>
              <a:rPr lang="en-CA" altLang="LID4096"/>
              <a:t>	View a personal history of gathered information</a:t>
            </a:r>
          </a:p>
          <a:p>
            <a:pPr>
              <a:buFontTx/>
              <a:buNone/>
            </a:pPr>
            <a:r>
              <a:rPr lang="en-CA" altLang="LID4096" i="1"/>
              <a:t>	</a:t>
            </a:r>
          </a:p>
          <a:p>
            <a:pPr>
              <a:buFontTx/>
              <a:buNone/>
            </a:pPr>
            <a:r>
              <a:rPr lang="en-CA" altLang="LID4096" i="1"/>
              <a:t>	</a:t>
            </a:r>
            <a:r>
              <a:rPr lang="en-CA" altLang="LID4096" sz="2400" i="1">
                <a:solidFill>
                  <a:srgbClr val="526260"/>
                </a:solidFill>
              </a:rPr>
              <a:t>See status, links, photos and activities from a previous day</a:t>
            </a:r>
            <a:endParaRPr lang="en-US" altLang="LID4096" sz="2400" i="1">
              <a:solidFill>
                <a:srgbClr val="526260"/>
              </a:solidFill>
            </a:endParaRPr>
          </a:p>
          <a:p>
            <a:pPr>
              <a:spcBef>
                <a:spcPct val="40000"/>
              </a:spcBef>
              <a:buClrTx/>
              <a:buFontTx/>
              <a:buNone/>
            </a:pPr>
            <a:endParaRPr lang="en-US" altLang="LID4096" sz="2400" i="1">
              <a:solidFill>
                <a:srgbClr val="526260"/>
              </a:solidFill>
            </a:endParaRPr>
          </a:p>
        </p:txBody>
      </p:sp>
      <p:sp>
        <p:nvSpPr>
          <p:cNvPr id="41993" name="Line 9">
            <a:extLst>
              <a:ext uri="{FF2B5EF4-FFF2-40B4-BE49-F238E27FC236}">
                <a16:creationId xmlns:a16="http://schemas.microsoft.com/office/drawing/2014/main" id="{55936722-F70E-D755-8217-56C97B96538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440363" y="2824163"/>
            <a:ext cx="1752600" cy="3165475"/>
          </a:xfrm>
          <a:prstGeom prst="line">
            <a:avLst/>
          </a:prstGeom>
          <a:noFill/>
          <a:ln w="57150">
            <a:solidFill>
              <a:srgbClr val="FF0066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F1A5C25F-E1AD-8FE5-5B26-C0E6C8F83E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59063" y="274638"/>
            <a:ext cx="6027737" cy="1143000"/>
          </a:xfrm>
        </p:spPr>
        <p:txBody>
          <a:bodyPr/>
          <a:lstStyle/>
          <a:p>
            <a:r>
              <a:rPr lang="en-CA" altLang="LID4096"/>
              <a:t>Publish</a:t>
            </a:r>
            <a:endParaRPr lang="en-US" altLang="LID4096"/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F551DD0C-9BBB-E86A-3359-9167437DB3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787650" y="3686175"/>
            <a:ext cx="6122988" cy="2439988"/>
          </a:xfrm>
        </p:spPr>
        <p:txBody>
          <a:bodyPr/>
          <a:lstStyle/>
          <a:p>
            <a:pPr>
              <a:buFontTx/>
              <a:buNone/>
            </a:pPr>
            <a:r>
              <a:rPr lang="en-AU" altLang="LID4096"/>
              <a:t>	Publish personal status information to the display name field in MSN Messenger</a:t>
            </a:r>
            <a:endParaRPr lang="en-US" altLang="LID4096"/>
          </a:p>
        </p:txBody>
      </p:sp>
      <p:sp>
        <p:nvSpPr>
          <p:cNvPr id="43012" name="Text Box 4">
            <a:extLst>
              <a:ext uri="{FF2B5EF4-FFF2-40B4-BE49-F238E27FC236}">
                <a16:creationId xmlns:a16="http://schemas.microsoft.com/office/drawing/2014/main" id="{5BBD539D-D09B-31B3-4228-B1C64FD9A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0675" y="0"/>
            <a:ext cx="11795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FC08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/>
            <a:r>
              <a:rPr lang="en-CA" altLang="LID4096" sz="1200" b="1">
                <a:latin typeface="Trebuchet MS" panose="020B0603020202020204" pitchFamily="34" charset="0"/>
              </a:rPr>
              <a:t>Transient Life</a:t>
            </a:r>
            <a:endParaRPr lang="en-US" altLang="LID4096" sz="1200" b="1">
              <a:latin typeface="Trebuchet MS" panose="020B0603020202020204" pitchFamily="34" charset="0"/>
            </a:endParaRPr>
          </a:p>
        </p:txBody>
      </p:sp>
      <p:pic>
        <p:nvPicPr>
          <p:cNvPr id="43026" name="Picture 18">
            <a:extLst>
              <a:ext uri="{FF2B5EF4-FFF2-40B4-BE49-F238E27FC236}">
                <a16:creationId xmlns:a16="http://schemas.microsoft.com/office/drawing/2014/main" id="{CFDEE184-ABDF-4036-A9D0-5ADF33942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813" y="1855788"/>
            <a:ext cx="4938712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28" name="Rectangle 20">
            <a:extLst>
              <a:ext uri="{FF2B5EF4-FFF2-40B4-BE49-F238E27FC236}">
                <a16:creationId xmlns:a16="http://schemas.microsoft.com/office/drawing/2014/main" id="{51C7B726-0CCB-A703-34CF-55454AFB6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838" y="265113"/>
            <a:ext cx="2566987" cy="60864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A2B2B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43029" name="Picture 21">
            <a:extLst>
              <a:ext uri="{FF2B5EF4-FFF2-40B4-BE49-F238E27FC236}">
                <a16:creationId xmlns:a16="http://schemas.microsoft.com/office/drawing/2014/main" id="{BD0B284D-A070-E934-91F8-7222EF78B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" y="311150"/>
            <a:ext cx="1287463" cy="623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30" name="Line 22">
            <a:extLst>
              <a:ext uri="{FF2B5EF4-FFF2-40B4-BE49-F238E27FC236}">
                <a16:creationId xmlns:a16="http://schemas.microsoft.com/office/drawing/2014/main" id="{B7E6158E-3B51-C84F-451C-E4CCBA4901EA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7163" y="1428750"/>
            <a:ext cx="3175" cy="4846638"/>
          </a:xfrm>
          <a:prstGeom prst="line">
            <a:avLst/>
          </a:prstGeom>
          <a:noFill/>
          <a:ln w="76200">
            <a:solidFill>
              <a:srgbClr val="EBDBD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43027" name="Line 19">
            <a:extLst>
              <a:ext uri="{FF2B5EF4-FFF2-40B4-BE49-F238E27FC236}">
                <a16:creationId xmlns:a16="http://schemas.microsoft.com/office/drawing/2014/main" id="{8D61D976-BAC8-A10D-354A-A2337472D06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581150" y="923925"/>
            <a:ext cx="2827338" cy="1470025"/>
          </a:xfrm>
          <a:prstGeom prst="line">
            <a:avLst/>
          </a:prstGeom>
          <a:noFill/>
          <a:ln w="57150">
            <a:solidFill>
              <a:srgbClr val="FF0066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43" name="Picture 11">
            <a:extLst>
              <a:ext uri="{FF2B5EF4-FFF2-40B4-BE49-F238E27FC236}">
                <a16:creationId xmlns:a16="http://schemas.microsoft.com/office/drawing/2014/main" id="{2CC49D87-C327-C2D2-3A49-EC90D3BBC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700" y="1692275"/>
            <a:ext cx="1906588" cy="305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4" name="Rectangle 2">
            <a:extLst>
              <a:ext uri="{FF2B5EF4-FFF2-40B4-BE49-F238E27FC236}">
                <a16:creationId xmlns:a16="http://schemas.microsoft.com/office/drawing/2014/main" id="{C80184A8-0C55-6C84-DFCF-ACCB47B530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67000" y="274638"/>
            <a:ext cx="6019800" cy="1143000"/>
          </a:xfrm>
        </p:spPr>
        <p:txBody>
          <a:bodyPr/>
          <a:lstStyle/>
          <a:p>
            <a:r>
              <a:rPr lang="en-CA" altLang="LID4096"/>
              <a:t>Publish</a:t>
            </a:r>
            <a:endParaRPr lang="en-US" altLang="LID4096"/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52C276F0-9843-3C6B-4FF6-16025FCA0A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45013" y="1701800"/>
            <a:ext cx="4438650" cy="44243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LID4096"/>
              <a:t>	Have collected links automatically posted as a blog entry</a:t>
            </a:r>
          </a:p>
          <a:p>
            <a:pPr>
              <a:lnSpc>
                <a:spcPct val="90000"/>
              </a:lnSpc>
              <a:spcBef>
                <a:spcPct val="100000"/>
              </a:spcBef>
              <a:buFontTx/>
              <a:buNone/>
            </a:pPr>
            <a:r>
              <a:rPr lang="en-US" altLang="LID4096"/>
              <a:t>             OR</a:t>
            </a:r>
          </a:p>
          <a:p>
            <a:pPr>
              <a:lnSpc>
                <a:spcPct val="90000"/>
              </a:lnSpc>
              <a:spcBef>
                <a:spcPct val="100000"/>
              </a:spcBef>
              <a:buFontTx/>
              <a:buNone/>
            </a:pPr>
            <a:r>
              <a:rPr lang="en-US" altLang="LID4096"/>
              <a:t> 	Publish blog entries to an exiting blog site such as Blogger</a:t>
            </a:r>
          </a:p>
        </p:txBody>
      </p:sp>
      <p:sp>
        <p:nvSpPr>
          <p:cNvPr id="44036" name="Text Box 4">
            <a:extLst>
              <a:ext uri="{FF2B5EF4-FFF2-40B4-BE49-F238E27FC236}">
                <a16:creationId xmlns:a16="http://schemas.microsoft.com/office/drawing/2014/main" id="{E7DBF9AE-9E85-5BF6-C259-5A715C971F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0675" y="0"/>
            <a:ext cx="11795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FC08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/>
            <a:r>
              <a:rPr lang="en-CA" altLang="LID4096" sz="1200" b="1">
                <a:latin typeface="Trebuchet MS" panose="020B0603020202020204" pitchFamily="34" charset="0"/>
              </a:rPr>
              <a:t>Transient Life</a:t>
            </a:r>
            <a:endParaRPr lang="en-US" altLang="LID4096" sz="1200" b="1">
              <a:latin typeface="Trebuchet MS" panose="020B0603020202020204" pitchFamily="34" charset="0"/>
            </a:endParaRPr>
          </a:p>
        </p:txBody>
      </p:sp>
      <p:sp>
        <p:nvSpPr>
          <p:cNvPr id="44045" name="Rectangle 13">
            <a:extLst>
              <a:ext uri="{FF2B5EF4-FFF2-40B4-BE49-F238E27FC236}">
                <a16:creationId xmlns:a16="http://schemas.microsoft.com/office/drawing/2014/main" id="{A57997CC-A7DF-2C77-F1E9-A8133EFF3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838" y="265113"/>
            <a:ext cx="2566987" cy="60864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A2B2B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44046" name="Picture 14">
            <a:extLst>
              <a:ext uri="{FF2B5EF4-FFF2-40B4-BE49-F238E27FC236}">
                <a16:creationId xmlns:a16="http://schemas.microsoft.com/office/drawing/2014/main" id="{694C269C-7638-0C5A-B9CE-972E35B0D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" y="311150"/>
            <a:ext cx="1287463" cy="623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7" name="Line 15">
            <a:extLst>
              <a:ext uri="{FF2B5EF4-FFF2-40B4-BE49-F238E27FC236}">
                <a16:creationId xmlns:a16="http://schemas.microsoft.com/office/drawing/2014/main" id="{DB28CD58-D0D6-4BD1-5A19-01A9E01B5B60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7163" y="1428750"/>
            <a:ext cx="3175" cy="4846638"/>
          </a:xfrm>
          <a:prstGeom prst="line">
            <a:avLst/>
          </a:prstGeom>
          <a:noFill/>
          <a:ln w="76200">
            <a:solidFill>
              <a:srgbClr val="EBDBD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44044" name="Line 12">
            <a:extLst>
              <a:ext uri="{FF2B5EF4-FFF2-40B4-BE49-F238E27FC236}">
                <a16:creationId xmlns:a16="http://schemas.microsoft.com/office/drawing/2014/main" id="{2578D47E-6267-575D-C995-21869EE8F5F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92263" y="3770313"/>
            <a:ext cx="1328737" cy="1231900"/>
          </a:xfrm>
          <a:prstGeom prst="line">
            <a:avLst/>
          </a:prstGeom>
          <a:noFill/>
          <a:ln w="57150">
            <a:solidFill>
              <a:srgbClr val="FF0066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44041" name="Line 9">
            <a:extLst>
              <a:ext uri="{FF2B5EF4-FFF2-40B4-BE49-F238E27FC236}">
                <a16:creationId xmlns:a16="http://schemas.microsoft.com/office/drawing/2014/main" id="{2F5220B2-66FE-A8F0-A2EA-96040FB12E8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611313" y="1766888"/>
            <a:ext cx="1339850" cy="392112"/>
          </a:xfrm>
          <a:prstGeom prst="line">
            <a:avLst/>
          </a:prstGeom>
          <a:noFill/>
          <a:ln w="57150">
            <a:solidFill>
              <a:srgbClr val="FF0066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4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>
            <a:extLst>
              <a:ext uri="{FF2B5EF4-FFF2-40B4-BE49-F238E27FC236}">
                <a16:creationId xmlns:a16="http://schemas.microsoft.com/office/drawing/2014/main" id="{51545C8D-FE02-2CF8-FF5B-649131A972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57475" y="274638"/>
            <a:ext cx="6029325" cy="1143000"/>
          </a:xfrm>
        </p:spPr>
        <p:txBody>
          <a:bodyPr/>
          <a:lstStyle/>
          <a:p>
            <a:r>
              <a:rPr lang="en-CA" altLang="LID4096"/>
              <a:t>Publish</a:t>
            </a:r>
            <a:endParaRPr lang="en-US" altLang="LID4096"/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567A1EB1-DD41-3E06-5D8C-19C6B5B2E0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54725" y="1547813"/>
            <a:ext cx="2928938" cy="16383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CA" altLang="LID4096"/>
              <a:t>Generate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LID4096"/>
              <a:t>and send a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LID4096"/>
              <a:t>Today Message</a:t>
            </a:r>
          </a:p>
          <a:p>
            <a:endParaRPr lang="en-CA" altLang="LID4096" sz="2400" i="1">
              <a:solidFill>
                <a:srgbClr val="526260"/>
              </a:solidFill>
            </a:endParaRPr>
          </a:p>
        </p:txBody>
      </p:sp>
      <p:sp>
        <p:nvSpPr>
          <p:cNvPr id="45061" name="Text Box 5">
            <a:extLst>
              <a:ext uri="{FF2B5EF4-FFF2-40B4-BE49-F238E27FC236}">
                <a16:creationId xmlns:a16="http://schemas.microsoft.com/office/drawing/2014/main" id="{C1DAAE07-1439-1C4F-26F4-FC2DFE8E6C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0675" y="0"/>
            <a:ext cx="11795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FC08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/>
            <a:r>
              <a:rPr lang="en-CA" altLang="LID4096" sz="1200" b="1">
                <a:latin typeface="Trebuchet MS" panose="020B0603020202020204" pitchFamily="34" charset="0"/>
              </a:rPr>
              <a:t>Transient Life</a:t>
            </a:r>
            <a:endParaRPr lang="en-US" altLang="LID4096" sz="1200" b="1">
              <a:latin typeface="Trebuchet MS" panose="020B0603020202020204" pitchFamily="34" charset="0"/>
            </a:endParaRPr>
          </a:p>
        </p:txBody>
      </p:sp>
      <p:sp>
        <p:nvSpPr>
          <p:cNvPr id="45062" name="Rectangle 6">
            <a:extLst>
              <a:ext uri="{FF2B5EF4-FFF2-40B4-BE49-F238E27FC236}">
                <a16:creationId xmlns:a16="http://schemas.microsoft.com/office/drawing/2014/main" id="{043A71C3-CC3C-E0DD-27CA-EAB97748AE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838" y="265113"/>
            <a:ext cx="2566987" cy="60864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A2B2B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45063" name="Picture 7">
            <a:extLst>
              <a:ext uri="{FF2B5EF4-FFF2-40B4-BE49-F238E27FC236}">
                <a16:creationId xmlns:a16="http://schemas.microsoft.com/office/drawing/2014/main" id="{01BD115A-D73B-F5F2-29D0-70FA782D2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" y="311150"/>
            <a:ext cx="1287463" cy="623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4" name="Line 8">
            <a:extLst>
              <a:ext uri="{FF2B5EF4-FFF2-40B4-BE49-F238E27FC236}">
                <a16:creationId xmlns:a16="http://schemas.microsoft.com/office/drawing/2014/main" id="{35E637A7-8ADC-16F1-4F6E-25EF19F9D003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7163" y="1428750"/>
            <a:ext cx="3175" cy="4846638"/>
          </a:xfrm>
          <a:prstGeom prst="line">
            <a:avLst/>
          </a:prstGeom>
          <a:noFill/>
          <a:ln w="76200">
            <a:solidFill>
              <a:srgbClr val="EBDBD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pic>
        <p:nvPicPr>
          <p:cNvPr id="45077" name="Picture 21">
            <a:extLst>
              <a:ext uri="{FF2B5EF4-FFF2-40B4-BE49-F238E27FC236}">
                <a16:creationId xmlns:a16="http://schemas.microsoft.com/office/drawing/2014/main" id="{8A657B62-C429-525F-62FE-1D23DF093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638" y="1449388"/>
            <a:ext cx="3222625" cy="478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80" name="AutoShape 24">
            <a:extLst>
              <a:ext uri="{FF2B5EF4-FFF2-40B4-BE49-F238E27FC236}">
                <a16:creationId xmlns:a16="http://schemas.microsoft.com/office/drawing/2014/main" id="{5F95FFDA-3E31-90FD-E085-FCB84891BE2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-338932" y="3053557"/>
            <a:ext cx="5014913" cy="463550"/>
          </a:xfrm>
          <a:prstGeom prst="triangle">
            <a:avLst>
              <a:gd name="adj" fmla="val 50361"/>
            </a:avLst>
          </a:prstGeom>
          <a:solidFill>
            <a:srgbClr val="FF0066"/>
          </a:solidFill>
          <a:ln w="9525">
            <a:solidFill>
              <a:srgbClr val="FF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5081" name="Rectangle 25">
            <a:extLst>
              <a:ext uri="{FF2B5EF4-FFF2-40B4-BE49-F238E27FC236}">
                <a16:creationId xmlns:a16="http://schemas.microsoft.com/office/drawing/2014/main" id="{2E1D3A47-F5C1-F3EE-F740-01100D9322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7388" y="3705225"/>
            <a:ext cx="3216275" cy="2522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5F6A7E"/>
              </a:buClr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5F6A7E"/>
              </a:buClr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5F6A7E"/>
              </a:buClr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5F6A7E"/>
              </a:buClr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5F6A7E"/>
              </a:buClr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5F6A7E"/>
              </a:buClr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5F6A7E"/>
              </a:buClr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5F6A7E"/>
              </a:buClr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5F6A7E"/>
              </a:buClr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>
              <a:lnSpc>
                <a:spcPct val="80000"/>
              </a:lnSpc>
              <a:buFontTx/>
              <a:buNone/>
            </a:pPr>
            <a:r>
              <a:rPr lang="en-CA" altLang="LID4096" sz="2000" i="1">
                <a:solidFill>
                  <a:srgbClr val="526260"/>
                </a:solidFill>
              </a:rPr>
              <a:t>	Gathering all the information collected throughout the day, a rich, consolidated email is generated for sharing with contacts and collaborators</a:t>
            </a:r>
            <a:endParaRPr lang="en-US" altLang="LID4096" sz="2000" i="1">
              <a:solidFill>
                <a:srgbClr val="5262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8E20F483-4CCE-9E01-E23B-022B4FAF42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User Feedback</a:t>
            </a:r>
            <a:endParaRPr lang="en-US" altLang="LID4096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20F2CC26-F238-B37D-0705-110CC2A58C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LID4096"/>
              <a:t>Starter group</a:t>
            </a:r>
          </a:p>
          <a:p>
            <a:pPr lvl="1"/>
            <a:r>
              <a:rPr lang="en-CA" altLang="LID4096"/>
              <a:t>First surprise</a:t>
            </a:r>
          </a:p>
          <a:p>
            <a:r>
              <a:rPr lang="en-CA" altLang="LID4096"/>
              <a:t>Reports, suggestions, new ideas</a:t>
            </a:r>
          </a:p>
          <a:p>
            <a:pPr lvl="1"/>
            <a:r>
              <a:rPr lang="en-CA" altLang="LID4096"/>
              <a:t>New iterations</a:t>
            </a:r>
          </a:p>
          <a:p>
            <a:pPr lvl="1">
              <a:buFontTx/>
              <a:buNone/>
            </a:pPr>
            <a:endParaRPr lang="en-CA" altLang="LID4096"/>
          </a:p>
          <a:p>
            <a:pPr lvl="1">
              <a:buFontTx/>
              <a:buNone/>
            </a:pPr>
            <a:endParaRPr lang="en-CA" altLang="LID4096"/>
          </a:p>
          <a:p>
            <a:pPr lvl="1"/>
            <a:endParaRPr lang="en-US" altLang="LID4096"/>
          </a:p>
        </p:txBody>
      </p:sp>
      <p:sp>
        <p:nvSpPr>
          <p:cNvPr id="27653" name="Text Box 5">
            <a:extLst>
              <a:ext uri="{FF2B5EF4-FFF2-40B4-BE49-F238E27FC236}">
                <a16:creationId xmlns:a16="http://schemas.microsoft.com/office/drawing/2014/main" id="{680E2BD1-2F51-906A-EB10-2D31B18BE3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0"/>
            <a:ext cx="8651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FC08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/>
            <a:r>
              <a:rPr lang="en-CA" altLang="LID4096" sz="1200" b="1">
                <a:latin typeface="Trebuchet MS" panose="020B0603020202020204" pitchFamily="34" charset="0"/>
              </a:rPr>
              <a:t>Feedback</a:t>
            </a:r>
            <a:endParaRPr lang="en-US" altLang="LID4096" sz="1200" b="1">
              <a:latin typeface="Trebuchet MS" panose="020B0603020202020204" pitchFamily="34" charset="0"/>
            </a:endParaRPr>
          </a:p>
        </p:txBody>
      </p:sp>
      <p:pic>
        <p:nvPicPr>
          <p:cNvPr id="27654" name="Picture 6">
            <a:extLst>
              <a:ext uri="{FF2B5EF4-FFF2-40B4-BE49-F238E27FC236}">
                <a16:creationId xmlns:a16="http://schemas.microsoft.com/office/drawing/2014/main" id="{566F1A2D-98BD-7524-89A4-8B96A6DBE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138" y="3865563"/>
            <a:ext cx="2770187" cy="2055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F7A9731C-526E-C713-ADB5-3BCA94732C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Comments</a:t>
            </a:r>
            <a:endParaRPr lang="en-US" altLang="LID4096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E59CDEF1-7914-AE9A-1C09-54E43C8CD9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None/>
            </a:pPr>
            <a:r>
              <a:rPr lang="en-AU" altLang="LID4096" i="1"/>
              <a:t>"I think it is great that I am now able to bring together a variety of types of information into one repository that I can later use to send a Today message. One of the challenges I faced with Today messages was keeping it around throughout the day so I could add to it as things happened. Transient Life helps to solve this problem by keeping the repository for me."</a:t>
            </a:r>
            <a:r>
              <a:rPr lang="en-US" altLang="LID4096"/>
              <a:t> </a:t>
            </a:r>
            <a:endParaRPr lang="en-CA" altLang="LID4096"/>
          </a:p>
          <a:p>
            <a:pPr lvl="1">
              <a:buFontTx/>
              <a:buNone/>
            </a:pPr>
            <a:endParaRPr lang="en-CA" altLang="LID4096"/>
          </a:p>
          <a:p>
            <a:pPr lvl="1"/>
            <a:endParaRPr lang="en-US" altLang="LID4096"/>
          </a:p>
        </p:txBody>
      </p:sp>
      <p:sp>
        <p:nvSpPr>
          <p:cNvPr id="34821" name="Text Box 5">
            <a:extLst>
              <a:ext uri="{FF2B5EF4-FFF2-40B4-BE49-F238E27FC236}">
                <a16:creationId xmlns:a16="http://schemas.microsoft.com/office/drawing/2014/main" id="{09C70483-0115-3384-8D27-96AF10611F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0"/>
            <a:ext cx="8651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FC08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/>
            <a:r>
              <a:rPr lang="en-CA" altLang="LID4096" sz="1200" b="1">
                <a:latin typeface="Trebuchet MS" panose="020B0603020202020204" pitchFamily="34" charset="0"/>
              </a:rPr>
              <a:t>Feedback</a:t>
            </a:r>
            <a:endParaRPr lang="en-US" altLang="LID4096" sz="1200" b="1"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7537CE5F-7377-DEB8-D94B-86F054A9A7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Comments</a:t>
            </a:r>
            <a:endParaRPr lang="en-US" altLang="LID4096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0D16BFC9-B0DD-6F4D-AD80-54FF91BEAD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algn="just">
              <a:buFont typeface="Wingdings" panose="05000000000000000000" pitchFamily="2" charset="2"/>
              <a:buNone/>
            </a:pPr>
            <a:endParaRPr lang="en-AU" altLang="LID4096" i="1"/>
          </a:p>
          <a:p>
            <a:pPr lvl="1" algn="just">
              <a:buFont typeface="Wingdings" panose="05000000000000000000" pitchFamily="2" charset="2"/>
              <a:buNone/>
            </a:pPr>
            <a:endParaRPr lang="en-AU" altLang="LID4096" i="1"/>
          </a:p>
          <a:p>
            <a:pPr lvl="1" algn="just">
              <a:buFont typeface="Wingdings" panose="05000000000000000000" pitchFamily="2" charset="2"/>
              <a:buNone/>
            </a:pPr>
            <a:endParaRPr lang="en-AU" altLang="LID4096" i="1"/>
          </a:p>
          <a:p>
            <a:pPr algn="just">
              <a:buFont typeface="Wingdings" panose="05000000000000000000" pitchFamily="2" charset="2"/>
              <a:buNone/>
            </a:pPr>
            <a:r>
              <a:rPr lang="en-AU" altLang="LID4096" sz="2800" i="1"/>
              <a:t>	"I really enjoy navigating to the cool links provided by other people. Some of them are to links I would not have received elsewhere."</a:t>
            </a:r>
            <a:endParaRPr lang="en-CA" altLang="LID4096" sz="2800"/>
          </a:p>
          <a:p>
            <a:pPr lvl="1"/>
            <a:endParaRPr lang="en-US" altLang="LID4096"/>
          </a:p>
        </p:txBody>
      </p:sp>
      <p:sp>
        <p:nvSpPr>
          <p:cNvPr id="35846" name="Text Box 6">
            <a:extLst>
              <a:ext uri="{FF2B5EF4-FFF2-40B4-BE49-F238E27FC236}">
                <a16:creationId xmlns:a16="http://schemas.microsoft.com/office/drawing/2014/main" id="{18B0525C-8E80-6E09-1249-DA83DD9AC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0"/>
            <a:ext cx="8651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FC08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/>
            <a:r>
              <a:rPr lang="en-CA" altLang="LID4096" sz="1200" b="1">
                <a:latin typeface="Trebuchet MS" panose="020B0603020202020204" pitchFamily="34" charset="0"/>
              </a:rPr>
              <a:t>Feedback</a:t>
            </a:r>
            <a:endParaRPr lang="en-US" altLang="LID4096" sz="1200" b="1"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BFBDB7D7-CC10-F87C-F2D1-B9243DEB4C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Challenges</a:t>
            </a:r>
            <a:endParaRPr lang="en-US" altLang="LID4096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F043964D-B000-429B-1D28-7793117282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LID4096"/>
              <a:t>API and linking issues</a:t>
            </a:r>
            <a:r>
              <a:rPr lang="en-AU" altLang="LID4096" sz="2800" i="1"/>
              <a:t> </a:t>
            </a:r>
          </a:p>
          <a:p>
            <a:r>
              <a:rPr lang="en-CA" altLang="LID4096"/>
              <a:t>Conflicting desires</a:t>
            </a:r>
          </a:p>
          <a:p>
            <a:pPr lvl="1"/>
            <a:r>
              <a:rPr lang="en-CA" altLang="LID4096"/>
              <a:t>Awareness and privacy</a:t>
            </a:r>
            <a:endParaRPr lang="en-AU" altLang="LID4096" sz="2400" i="1"/>
          </a:p>
          <a:p>
            <a:pPr>
              <a:buFontTx/>
              <a:buNone/>
            </a:pPr>
            <a:endParaRPr lang="en-AU" altLang="LID4096" sz="2000" i="1"/>
          </a:p>
          <a:p>
            <a:pPr>
              <a:buFontTx/>
              <a:buNone/>
            </a:pPr>
            <a:r>
              <a:rPr lang="en-AU" altLang="LID4096" sz="2000" i="1"/>
              <a:t>"Instead of e-mailing today message, just add to a separate blog -- can tell people the RSS feed if they want to be updated".</a:t>
            </a:r>
          </a:p>
          <a:p>
            <a:pPr>
              <a:buFontTx/>
              <a:buNone/>
            </a:pPr>
            <a:endParaRPr lang="en-AU" altLang="LID4096" sz="2000" i="1"/>
          </a:p>
          <a:p>
            <a:pPr>
              <a:buFontTx/>
              <a:buNone/>
            </a:pPr>
            <a:r>
              <a:rPr lang="en-AU" altLang="LID4096" sz="2000" i="1"/>
              <a:t> "I would not want my today messages to be public. If on a blog then only read-protected, I would also want to know who is reading."</a:t>
            </a:r>
            <a:endParaRPr lang="en-CA" altLang="LID4096" sz="2000"/>
          </a:p>
        </p:txBody>
      </p:sp>
      <p:sp>
        <p:nvSpPr>
          <p:cNvPr id="29700" name="Text Box 4">
            <a:extLst>
              <a:ext uri="{FF2B5EF4-FFF2-40B4-BE49-F238E27FC236}">
                <a16:creationId xmlns:a16="http://schemas.microsoft.com/office/drawing/2014/main" id="{1EFB3656-ABD7-36D8-8E12-5DF584E41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9275" y="0"/>
            <a:ext cx="9413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FC08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/>
            <a:r>
              <a:rPr lang="en-CA" altLang="LID4096" sz="1200" b="1">
                <a:latin typeface="Trebuchet MS" panose="020B0603020202020204" pitchFamily="34" charset="0"/>
              </a:rPr>
              <a:t>Challenges</a:t>
            </a:r>
            <a:endParaRPr lang="en-US" altLang="LID4096" sz="1200" b="1"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2CD69A65-79EE-3C04-21C9-473DB0772B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Future Work</a:t>
            </a:r>
            <a:endParaRPr lang="en-US" altLang="LID4096"/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662C9C04-F19B-9726-7447-8614698D6E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LID4096"/>
              <a:t>Desire for multi- computer access</a:t>
            </a:r>
          </a:p>
          <a:p>
            <a:r>
              <a:rPr lang="en-CA" altLang="LID4096"/>
              <a:t>Plug-in architecture</a:t>
            </a:r>
          </a:p>
          <a:p>
            <a:r>
              <a:rPr lang="en-CA" altLang="LID4096"/>
              <a:t>Deploy to a larger audience</a:t>
            </a:r>
            <a:endParaRPr lang="en-US" altLang="LID4096"/>
          </a:p>
        </p:txBody>
      </p:sp>
      <p:sp>
        <p:nvSpPr>
          <p:cNvPr id="28676" name="Text Box 4">
            <a:extLst>
              <a:ext uri="{FF2B5EF4-FFF2-40B4-BE49-F238E27FC236}">
                <a16:creationId xmlns:a16="http://schemas.microsoft.com/office/drawing/2014/main" id="{437D2041-098F-AA96-87B7-668A30962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6238" y="0"/>
            <a:ext cx="10795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FC08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/>
            <a:r>
              <a:rPr lang="en-CA" altLang="LID4096" sz="1200" b="1">
                <a:latin typeface="Trebuchet MS" panose="020B0603020202020204" pitchFamily="34" charset="0"/>
              </a:rPr>
              <a:t>Future Work</a:t>
            </a:r>
            <a:endParaRPr lang="en-US" altLang="LID4096" sz="1200" b="1">
              <a:latin typeface="Trebuchet MS" panose="020B0603020202020204" pitchFamily="34" charset="0"/>
            </a:endParaRPr>
          </a:p>
        </p:txBody>
      </p:sp>
      <p:pic>
        <p:nvPicPr>
          <p:cNvPr id="28680" name="Picture 8">
            <a:extLst>
              <a:ext uri="{FF2B5EF4-FFF2-40B4-BE49-F238E27FC236}">
                <a16:creationId xmlns:a16="http://schemas.microsoft.com/office/drawing/2014/main" id="{6EC4FDC9-42C1-D74A-0D25-1161890E6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0" y="3589338"/>
            <a:ext cx="2179638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C448C874-1EF7-9610-35DD-E297511FD8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LID4096"/>
              <a:t>Message</a:t>
            </a:r>
            <a:endParaRPr lang="en-US" altLang="LID4096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787A5B17-32B8-ACE5-F894-74CC2119E8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CA" altLang="LID4096"/>
          </a:p>
          <a:p>
            <a:pPr>
              <a:buFontTx/>
              <a:buNone/>
            </a:pPr>
            <a:endParaRPr lang="en-CA" altLang="LID4096"/>
          </a:p>
          <a:p>
            <a:pPr>
              <a:buFontTx/>
              <a:buNone/>
            </a:pPr>
            <a:r>
              <a:rPr lang="en-CA" altLang="LID4096"/>
              <a:t>Transient Life provides </a:t>
            </a:r>
            <a:r>
              <a:rPr lang="en-US" altLang="LID4096"/>
              <a:t>a single interface to </a:t>
            </a:r>
            <a:r>
              <a:rPr lang="en-US" altLang="LID4096" b="1"/>
              <a:t>collect, consolidate and publish</a:t>
            </a:r>
            <a:r>
              <a:rPr lang="en-US" altLang="LID4096"/>
              <a:t> personal information and daily tidbits of interest.</a:t>
            </a:r>
          </a:p>
          <a:p>
            <a:pPr>
              <a:buFontTx/>
              <a:buNone/>
            </a:pPr>
            <a:endParaRPr lang="en-US" altLang="LID4096"/>
          </a:p>
        </p:txBody>
      </p:sp>
      <p:sp>
        <p:nvSpPr>
          <p:cNvPr id="11271" name="Text Box 7">
            <a:extLst>
              <a:ext uri="{FF2B5EF4-FFF2-40B4-BE49-F238E27FC236}">
                <a16:creationId xmlns:a16="http://schemas.microsoft.com/office/drawing/2014/main" id="{F575AAB7-19D8-7BA0-0D95-822BE32F1D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0725" y="0"/>
            <a:ext cx="7572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FC08D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/>
            <a:r>
              <a:rPr lang="en-CA" altLang="LID4096" sz="1200" b="1">
                <a:latin typeface="Trebuchet MS" panose="020B0603020202020204" pitchFamily="34" charset="0"/>
              </a:rPr>
              <a:t>Message</a:t>
            </a:r>
            <a:endParaRPr lang="en-US" altLang="LID4096" sz="1200" b="1"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E9CB6431-C78C-D9AE-5075-2A5377F29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2060575"/>
            <a:ext cx="2233612" cy="99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>
            <a:extLst>
              <a:ext uri="{FF2B5EF4-FFF2-40B4-BE49-F238E27FC236}">
                <a16:creationId xmlns:a16="http://schemas.microsoft.com/office/drawing/2014/main" id="{8883569C-5C1F-FD0A-303A-FE91EE7F8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688" y="3284538"/>
            <a:ext cx="3810000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C1D51649-5D3A-E390-74AC-B5C4B283A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4192588"/>
            <a:ext cx="1008062" cy="96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9" name="Rectangle 5">
            <a:extLst>
              <a:ext uri="{FF2B5EF4-FFF2-40B4-BE49-F238E27FC236}">
                <a16:creationId xmlns:a16="http://schemas.microsoft.com/office/drawing/2014/main" id="{5516F317-27E4-03C0-D5C6-55DFC54580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404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>
              <a:defRPr sz="4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sz="4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sz="4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sz="4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/>
            <a:r>
              <a:rPr lang="en-CA" altLang="LID4096">
                <a:solidFill>
                  <a:srgbClr val="A2B2B1"/>
                </a:solidFill>
              </a:rPr>
              <a:t>This work was funded in part by</a:t>
            </a:r>
            <a:endParaRPr lang="en-US" altLang="LID4096">
              <a:solidFill>
                <a:srgbClr val="A2B2B1"/>
              </a:solidFill>
            </a:endParaRPr>
          </a:p>
        </p:txBody>
      </p:sp>
      <p:sp>
        <p:nvSpPr>
          <p:cNvPr id="6150" name="Text Box 6">
            <a:extLst>
              <a:ext uri="{FF2B5EF4-FFF2-40B4-BE49-F238E27FC236}">
                <a16:creationId xmlns:a16="http://schemas.microsoft.com/office/drawing/2014/main" id="{6E0C3711-40DB-90AB-4373-012BB58716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7063" y="5661025"/>
            <a:ext cx="25114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CA" altLang="LID4096" sz="4000">
                <a:solidFill>
                  <a:srgbClr val="A2B2B1"/>
                </a:solidFill>
                <a:latin typeface="Trebuchet MS" panose="020B0603020202020204" pitchFamily="34" charset="0"/>
              </a:rPr>
              <a:t>Thank you</a:t>
            </a:r>
            <a:endParaRPr lang="en-US" altLang="LID4096" sz="4000">
              <a:solidFill>
                <a:srgbClr val="A2B2B1"/>
              </a:solidFill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ephOriginalVariation">
  <a:themeElements>
    <a:clrScheme name="StephOriginalVari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ephOriginalVariation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EBDBD0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Times" panose="02020603050405020304" pitchFamily="18" charset="0"/>
            <a:cs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EBDBD0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Times" panose="02020603050405020304" pitchFamily="18" charset="0"/>
            <a:cs typeface="Times New Roman" panose="02020603050405020304" pitchFamily="18" charset="0"/>
          </a:defRPr>
        </a:defPPr>
      </a:lstStyle>
    </a:lnDef>
  </a:objectDefaults>
  <a:extraClrSchemeLst>
    <a:extraClrScheme>
      <a:clrScheme name="StephOriginalVari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ephOriginalVari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ephOriginalVari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ephOriginalVari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ephOriginalVari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ephOriginalVari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ephOriginalVari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ephOriginalVari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ephOriginalVari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ephOriginalVari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ephOriginalVari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ephOriginalVari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StephOriginalVariation</Template>
  <TotalTime>913</TotalTime>
  <Words>698</Words>
  <Application>Microsoft Office PowerPoint</Application>
  <PresentationFormat>On-screen Show (4:3)</PresentationFormat>
  <Paragraphs>142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Trebuchet MS</vt:lpstr>
      <vt:lpstr>Times</vt:lpstr>
      <vt:lpstr>Times New Roman</vt:lpstr>
      <vt:lpstr>Wingdings</vt:lpstr>
      <vt:lpstr>StephOriginalVariation</vt:lpstr>
      <vt:lpstr>Transient Life:</vt:lpstr>
      <vt:lpstr>Message</vt:lpstr>
      <vt:lpstr>Motivation </vt:lpstr>
      <vt:lpstr>IM Display Names</vt:lpstr>
      <vt:lpstr>Today Messages [email] </vt:lpstr>
      <vt:lpstr>Blogs</vt:lpstr>
      <vt:lpstr>Now what? – Design Premises</vt:lpstr>
      <vt:lpstr>Transient Life</vt:lpstr>
      <vt:lpstr>Today I am …</vt:lpstr>
      <vt:lpstr>Cool Links, Today’s Photos</vt:lpstr>
      <vt:lpstr>Today I…,  To-Do List</vt:lpstr>
      <vt:lpstr>Blog Bits</vt:lpstr>
      <vt:lpstr>History Calendar</vt:lpstr>
      <vt:lpstr>Publish</vt:lpstr>
      <vt:lpstr>Publish</vt:lpstr>
      <vt:lpstr>Publish</vt:lpstr>
      <vt:lpstr>User Feedback</vt:lpstr>
      <vt:lpstr>Comments</vt:lpstr>
      <vt:lpstr>Comments</vt:lpstr>
      <vt:lpstr>Challenges</vt:lpstr>
      <vt:lpstr>Future Work</vt:lpstr>
      <vt:lpstr>Message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Stephanie Smale</dc:creator>
  <cp:lastModifiedBy>Saul Greenberg</cp:lastModifiedBy>
  <cp:revision>11</cp:revision>
  <dcterms:created xsi:type="dcterms:W3CDTF">2006-10-22T20:08:56Z</dcterms:created>
  <dcterms:modified xsi:type="dcterms:W3CDTF">2026-10-21T18:09:33Z</dcterms:modified>
</cp:coreProperties>
</file>