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43" r:id="rId2"/>
    <p:sldId id="368" r:id="rId3"/>
    <p:sldId id="394" r:id="rId4"/>
    <p:sldId id="372" r:id="rId5"/>
    <p:sldId id="356" r:id="rId6"/>
    <p:sldId id="388" r:id="rId7"/>
    <p:sldId id="389" r:id="rId8"/>
    <p:sldId id="352" r:id="rId9"/>
    <p:sldId id="391" r:id="rId10"/>
    <p:sldId id="346" r:id="rId11"/>
    <p:sldId id="351" r:id="rId12"/>
    <p:sldId id="383" r:id="rId13"/>
    <p:sldId id="363" r:id="rId14"/>
    <p:sldId id="370" r:id="rId15"/>
    <p:sldId id="382" r:id="rId16"/>
    <p:sldId id="371" r:id="rId17"/>
    <p:sldId id="367" r:id="rId18"/>
    <p:sldId id="392" r:id="rId19"/>
    <p:sldId id="362" r:id="rId20"/>
    <p:sldId id="347" r:id="rId21"/>
    <p:sldId id="364" r:id="rId22"/>
    <p:sldId id="393" r:id="rId23"/>
    <p:sldId id="350" r:id="rId24"/>
    <p:sldId id="349" r:id="rId25"/>
    <p:sldId id="380" r:id="rId26"/>
    <p:sldId id="378" r:id="rId27"/>
    <p:sldId id="366" r:id="rId28"/>
    <p:sldId id="365" r:id="rId29"/>
    <p:sldId id="329" r:id="rId30"/>
    <p:sldId id="387" r:id="rId31"/>
    <p:sldId id="384"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663">
          <p15:clr>
            <a:srgbClr val="A4A3A4"/>
          </p15:clr>
        </p15:guide>
        <p15:guide id="2" pos="2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a:srgbClr val="336699"/>
    <a:srgbClr val="3366CC"/>
    <a:srgbClr val="000099"/>
    <a:srgbClr val="663300"/>
    <a:srgbClr val="FF0000"/>
    <a:srgbClr val="FF99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99" autoAdjust="0"/>
    <p:restoredTop sz="75955" autoAdjust="0"/>
  </p:normalViewPr>
  <p:slideViewPr>
    <p:cSldViewPr>
      <p:cViewPr varScale="1">
        <p:scale>
          <a:sx n="101" d="100"/>
          <a:sy n="101" d="100"/>
        </p:scale>
        <p:origin x="876" y="48"/>
      </p:cViewPr>
      <p:guideLst>
        <p:guide orient="horz" pos="663"/>
        <p:guide pos="249"/>
      </p:guideLst>
    </p:cSldViewPr>
  </p:slideViewPr>
  <p:notesTextViewPr>
    <p:cViewPr>
      <p:scale>
        <a:sx n="100" d="100"/>
        <a:sy n="100" d="100"/>
      </p:scale>
      <p:origin x="0" y="0"/>
    </p:cViewPr>
  </p:notesTextViewPr>
  <p:sorterViewPr>
    <p:cViewPr>
      <p:scale>
        <a:sx n="66" d="100"/>
        <a:sy n="66" d="100"/>
      </p:scale>
      <p:origin x="0" y="10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FF616F34-DCEB-F54B-25DD-1D40A5537E1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LID4096"/>
          </a:p>
        </p:txBody>
      </p:sp>
      <p:sp>
        <p:nvSpPr>
          <p:cNvPr id="10243" name="Rectangle 3">
            <a:extLst>
              <a:ext uri="{FF2B5EF4-FFF2-40B4-BE49-F238E27FC236}">
                <a16:creationId xmlns:a16="http://schemas.microsoft.com/office/drawing/2014/main" id="{23E782A4-DF44-5499-370C-15D8E75358F5}"/>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LID4096"/>
          </a:p>
        </p:txBody>
      </p:sp>
      <p:sp>
        <p:nvSpPr>
          <p:cNvPr id="10244" name="Rectangle 4">
            <a:extLst>
              <a:ext uri="{FF2B5EF4-FFF2-40B4-BE49-F238E27FC236}">
                <a16:creationId xmlns:a16="http://schemas.microsoft.com/office/drawing/2014/main" id="{B7183476-221E-ED2A-005E-044E2B59789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a:extLst>
              <a:ext uri="{FF2B5EF4-FFF2-40B4-BE49-F238E27FC236}">
                <a16:creationId xmlns:a16="http://schemas.microsoft.com/office/drawing/2014/main" id="{46F12DE7-AEDA-14A7-7523-BADD1BA23E03}"/>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10246" name="Rectangle 6">
            <a:extLst>
              <a:ext uri="{FF2B5EF4-FFF2-40B4-BE49-F238E27FC236}">
                <a16:creationId xmlns:a16="http://schemas.microsoft.com/office/drawing/2014/main" id="{41211FB9-7155-BCEC-12C7-A9018070B432}"/>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LID4096"/>
          </a:p>
        </p:txBody>
      </p:sp>
      <p:sp>
        <p:nvSpPr>
          <p:cNvPr id="10247" name="Rectangle 7">
            <a:extLst>
              <a:ext uri="{FF2B5EF4-FFF2-40B4-BE49-F238E27FC236}">
                <a16:creationId xmlns:a16="http://schemas.microsoft.com/office/drawing/2014/main" id="{6BB283BD-93BB-2867-DB30-6DF14B709187}"/>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978A6815-2166-4614-93ED-6DF1D36F212B}"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58BE2EA-0C41-3AF1-F517-6AF887EAE08B}"/>
              </a:ext>
            </a:extLst>
          </p:cNvPr>
          <p:cNvSpPr>
            <a:spLocks noGrp="1" noChangeArrowheads="1"/>
          </p:cNvSpPr>
          <p:nvPr>
            <p:ph type="sldNum" sz="quarter" idx="5"/>
          </p:nvPr>
        </p:nvSpPr>
        <p:spPr>
          <a:ln/>
        </p:spPr>
        <p:txBody>
          <a:bodyPr/>
          <a:lstStyle/>
          <a:p>
            <a:fld id="{0FB04735-9169-4FA0-9D3D-0F2A83C2EE1A}" type="slidenum">
              <a:rPr lang="en-US" altLang="LID4096"/>
              <a:pPr/>
              <a:t>1</a:t>
            </a:fld>
            <a:endParaRPr lang="en-US" altLang="LID4096"/>
          </a:p>
        </p:txBody>
      </p:sp>
      <p:sp>
        <p:nvSpPr>
          <p:cNvPr id="210946" name="Rectangle 2">
            <a:extLst>
              <a:ext uri="{FF2B5EF4-FFF2-40B4-BE49-F238E27FC236}">
                <a16:creationId xmlns:a16="http://schemas.microsoft.com/office/drawing/2014/main" id="{B05A0157-9DC1-4AAB-402E-D35A27A02C08}"/>
              </a:ext>
            </a:extLst>
          </p:cNvPr>
          <p:cNvSpPr>
            <a:spLocks noGrp="1" noRot="1" noChangeAspect="1" noChangeArrowheads="1" noTextEdit="1"/>
          </p:cNvSpPr>
          <p:nvPr>
            <p:ph type="sldImg"/>
          </p:nvPr>
        </p:nvSpPr>
        <p:spPr>
          <a:ln/>
        </p:spPr>
      </p:sp>
      <p:sp>
        <p:nvSpPr>
          <p:cNvPr id="210947" name="Rectangle 3">
            <a:extLst>
              <a:ext uri="{FF2B5EF4-FFF2-40B4-BE49-F238E27FC236}">
                <a16:creationId xmlns:a16="http://schemas.microsoft.com/office/drawing/2014/main" id="{F05A5269-867C-CCE5-5C0D-B74FEB7B5606}"/>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C5989E9-225B-C460-A896-A1671B05128D}"/>
              </a:ext>
            </a:extLst>
          </p:cNvPr>
          <p:cNvSpPr>
            <a:spLocks noGrp="1" noChangeArrowheads="1"/>
          </p:cNvSpPr>
          <p:nvPr>
            <p:ph type="sldNum" sz="quarter" idx="5"/>
          </p:nvPr>
        </p:nvSpPr>
        <p:spPr>
          <a:ln/>
        </p:spPr>
        <p:txBody>
          <a:bodyPr/>
          <a:lstStyle/>
          <a:p>
            <a:fld id="{B01808E4-122A-4095-8ADB-2CB8A5151DE3}" type="slidenum">
              <a:rPr lang="en-US" altLang="LID4096"/>
              <a:pPr/>
              <a:t>2</a:t>
            </a:fld>
            <a:endParaRPr lang="en-US" altLang="LID4096"/>
          </a:p>
        </p:txBody>
      </p:sp>
      <p:sp>
        <p:nvSpPr>
          <p:cNvPr id="271362" name="Rectangle 2">
            <a:extLst>
              <a:ext uri="{FF2B5EF4-FFF2-40B4-BE49-F238E27FC236}">
                <a16:creationId xmlns:a16="http://schemas.microsoft.com/office/drawing/2014/main" id="{B9CB869F-FAE7-F3E5-740B-37541CEFD970}"/>
              </a:ext>
            </a:extLst>
          </p:cNvPr>
          <p:cNvSpPr>
            <a:spLocks noGrp="1" noRot="1" noChangeAspect="1" noChangeArrowheads="1" noTextEdit="1"/>
          </p:cNvSpPr>
          <p:nvPr>
            <p:ph type="sldImg"/>
          </p:nvPr>
        </p:nvSpPr>
        <p:spPr>
          <a:ln/>
        </p:spPr>
      </p:sp>
      <p:sp>
        <p:nvSpPr>
          <p:cNvPr id="271363" name="Rectangle 3">
            <a:extLst>
              <a:ext uri="{FF2B5EF4-FFF2-40B4-BE49-F238E27FC236}">
                <a16:creationId xmlns:a16="http://schemas.microsoft.com/office/drawing/2014/main" id="{4A8548A2-3D1E-B83E-5889-99AEDA46EF99}"/>
              </a:ext>
            </a:extLst>
          </p:cNvPr>
          <p:cNvSpPr>
            <a:spLocks noGrp="1" noChangeArrowheads="1"/>
          </p:cNvSpPr>
          <p:nvPr>
            <p:ph type="body" idx="1"/>
          </p:nvPr>
        </p:nvSpPr>
        <p:spPr/>
        <p:txBody>
          <a:bodyPr/>
          <a:lstStyle/>
          <a:p>
            <a:r>
              <a:rPr lang="en-US" altLang="LID4096"/>
              <a:t>GSI Demo is all about converting existing single user applications originally designed for a keyboard and a mouse (!) into a form that is suitable for collaborative interaction by multiple people on a digital table.  I’ll start by describing some of behavioural affordances of multi user multimodal interaction by showing a clip from our CSCW video.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C5989E9-225B-C460-A896-A1671B05128D}"/>
              </a:ext>
            </a:extLst>
          </p:cNvPr>
          <p:cNvSpPr>
            <a:spLocks noGrp="1" noChangeArrowheads="1"/>
          </p:cNvSpPr>
          <p:nvPr>
            <p:ph type="sldNum" sz="quarter" idx="5"/>
          </p:nvPr>
        </p:nvSpPr>
        <p:spPr>
          <a:ln/>
        </p:spPr>
        <p:txBody>
          <a:bodyPr/>
          <a:lstStyle/>
          <a:p>
            <a:fld id="{B01808E4-122A-4095-8ADB-2CB8A5151DE3}" type="slidenum">
              <a:rPr lang="en-US" altLang="LID4096"/>
              <a:pPr/>
              <a:t>3</a:t>
            </a:fld>
            <a:endParaRPr lang="en-US" altLang="LID4096"/>
          </a:p>
        </p:txBody>
      </p:sp>
      <p:sp>
        <p:nvSpPr>
          <p:cNvPr id="271362" name="Rectangle 2">
            <a:extLst>
              <a:ext uri="{FF2B5EF4-FFF2-40B4-BE49-F238E27FC236}">
                <a16:creationId xmlns:a16="http://schemas.microsoft.com/office/drawing/2014/main" id="{B9CB869F-FAE7-F3E5-740B-37541CEFD970}"/>
              </a:ext>
            </a:extLst>
          </p:cNvPr>
          <p:cNvSpPr>
            <a:spLocks noGrp="1" noRot="1" noChangeAspect="1" noChangeArrowheads="1" noTextEdit="1"/>
          </p:cNvSpPr>
          <p:nvPr>
            <p:ph type="sldImg"/>
          </p:nvPr>
        </p:nvSpPr>
        <p:spPr>
          <a:ln/>
        </p:spPr>
      </p:sp>
      <p:sp>
        <p:nvSpPr>
          <p:cNvPr id="271363" name="Rectangle 3">
            <a:extLst>
              <a:ext uri="{FF2B5EF4-FFF2-40B4-BE49-F238E27FC236}">
                <a16:creationId xmlns:a16="http://schemas.microsoft.com/office/drawing/2014/main" id="{4A8548A2-3D1E-B83E-5889-99AEDA46EF99}"/>
              </a:ext>
            </a:extLst>
          </p:cNvPr>
          <p:cNvSpPr>
            <a:spLocks noGrp="1" noChangeArrowheads="1"/>
          </p:cNvSpPr>
          <p:nvPr>
            <p:ph type="body" idx="1"/>
          </p:nvPr>
        </p:nvSpPr>
        <p:spPr/>
        <p:txBody>
          <a:bodyPr/>
          <a:lstStyle/>
          <a:p>
            <a:r>
              <a:rPr lang="en-US" altLang="LID4096"/>
              <a:t>GSI Demo is all about converting existing single user applications originally designed for a keyboard and a mouse (!) into a form that is suitable for collaborative interaction by multiple people on a digital table.  I’ll start by describing some of behavioural affordances of multi user multimodal interaction by showing a clip from our CSCW video.</a:t>
            </a:r>
          </a:p>
        </p:txBody>
      </p:sp>
    </p:spTree>
    <p:extLst>
      <p:ext uri="{BB962C8B-B14F-4D97-AF65-F5344CB8AC3E}">
        <p14:creationId xmlns:p14="http://schemas.microsoft.com/office/powerpoint/2010/main" val="832214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11DCD00-7249-287F-1F69-7F7E6CEA7D6B}"/>
              </a:ext>
            </a:extLst>
          </p:cNvPr>
          <p:cNvSpPr>
            <a:spLocks noGrp="1" noChangeArrowheads="1"/>
          </p:cNvSpPr>
          <p:nvPr>
            <p:ph type="sldNum" sz="quarter" idx="5"/>
          </p:nvPr>
        </p:nvSpPr>
        <p:spPr>
          <a:ln/>
        </p:spPr>
        <p:txBody>
          <a:bodyPr/>
          <a:lstStyle/>
          <a:p>
            <a:fld id="{9B001A52-0A93-4F52-BB41-6A4BAA35E52C}" type="slidenum">
              <a:rPr lang="en-US" altLang="LID4096"/>
              <a:pPr/>
              <a:t>4</a:t>
            </a:fld>
            <a:endParaRPr lang="en-US" altLang="LID4096"/>
          </a:p>
        </p:txBody>
      </p:sp>
      <p:sp>
        <p:nvSpPr>
          <p:cNvPr id="282626" name="Rectangle 2">
            <a:extLst>
              <a:ext uri="{FF2B5EF4-FFF2-40B4-BE49-F238E27FC236}">
                <a16:creationId xmlns:a16="http://schemas.microsoft.com/office/drawing/2014/main" id="{85725D90-D0A9-D391-9AB7-EE62A8D920AD}"/>
              </a:ext>
            </a:extLst>
          </p:cNvPr>
          <p:cNvSpPr>
            <a:spLocks noGrp="1" noRot="1" noChangeAspect="1" noChangeArrowheads="1" noTextEdit="1"/>
          </p:cNvSpPr>
          <p:nvPr>
            <p:ph type="sldImg"/>
          </p:nvPr>
        </p:nvSpPr>
        <p:spPr>
          <a:ln/>
        </p:spPr>
      </p:sp>
      <p:sp>
        <p:nvSpPr>
          <p:cNvPr id="282627" name="Rectangle 3">
            <a:extLst>
              <a:ext uri="{FF2B5EF4-FFF2-40B4-BE49-F238E27FC236}">
                <a16:creationId xmlns:a16="http://schemas.microsoft.com/office/drawing/2014/main" id="{A2F998E3-B5C5-3BC3-F40B-044425A97895}"/>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5AA809A-FB04-8CE4-ACFD-829577ECBF9F}"/>
              </a:ext>
            </a:extLst>
          </p:cNvPr>
          <p:cNvSpPr>
            <a:spLocks noGrp="1" noChangeArrowheads="1"/>
          </p:cNvSpPr>
          <p:nvPr>
            <p:ph type="sldNum" sz="quarter" idx="5"/>
          </p:nvPr>
        </p:nvSpPr>
        <p:spPr>
          <a:ln/>
        </p:spPr>
        <p:txBody>
          <a:bodyPr/>
          <a:lstStyle/>
          <a:p>
            <a:fld id="{A7EB0C4D-66F1-45CE-995F-E25E6F8BF03B}" type="slidenum">
              <a:rPr lang="en-US" altLang="LID4096"/>
              <a:pPr/>
              <a:t>5</a:t>
            </a:fld>
            <a:endParaRPr lang="en-US" altLang="LID4096"/>
          </a:p>
        </p:txBody>
      </p:sp>
      <p:sp>
        <p:nvSpPr>
          <p:cNvPr id="235522" name="Rectangle 2">
            <a:extLst>
              <a:ext uri="{FF2B5EF4-FFF2-40B4-BE49-F238E27FC236}">
                <a16:creationId xmlns:a16="http://schemas.microsoft.com/office/drawing/2014/main" id="{F8038618-1242-107B-F3FC-66B0DC16C0DF}"/>
              </a:ext>
            </a:extLst>
          </p:cNvPr>
          <p:cNvSpPr>
            <a:spLocks noGrp="1" noRot="1" noChangeAspect="1" noChangeArrowheads="1" noTextEdit="1"/>
          </p:cNvSpPr>
          <p:nvPr>
            <p:ph type="sldImg"/>
          </p:nvPr>
        </p:nvSpPr>
        <p:spPr>
          <a:ln/>
        </p:spPr>
      </p:sp>
      <p:sp>
        <p:nvSpPr>
          <p:cNvPr id="235523" name="Rectangle 3">
            <a:extLst>
              <a:ext uri="{FF2B5EF4-FFF2-40B4-BE49-F238E27FC236}">
                <a16:creationId xmlns:a16="http://schemas.microsoft.com/office/drawing/2014/main" id="{EF74BB20-F721-4ACB-24CA-0C06CC9B1424}"/>
              </a:ext>
            </a:extLst>
          </p:cNvPr>
          <p:cNvSpPr>
            <a:spLocks noGrp="1" noChangeArrowheads="1"/>
          </p:cNvSpPr>
          <p:nvPr>
            <p:ph type="body" idx="1"/>
          </p:nvPr>
        </p:nvSpPr>
        <p:spPr/>
        <p:txBody>
          <a:bodyPr/>
          <a:lstStyle/>
          <a:p>
            <a:r>
              <a:rPr lang="en-US" altLang="LID4096"/>
              <a:t>In our AVI paper this summer, we described the use of expressive hand postures that mimic the hand gestures used by people in real world settings over paper maps.  For example, this hand bracketing gesture was used over a paper map in a military commands and control situation, (!) we tried to replicate it over a digital surface over warcraft III.  These expressive hand gestures are designed as not only a command to the system but also as awareness to other collaborators.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54F7D2F-8703-7486-6031-04265681DE47}"/>
              </a:ext>
            </a:extLst>
          </p:cNvPr>
          <p:cNvSpPr>
            <a:spLocks noGrp="1" noChangeArrowheads="1"/>
          </p:cNvSpPr>
          <p:nvPr>
            <p:ph type="sldNum" sz="quarter" idx="5"/>
          </p:nvPr>
        </p:nvSpPr>
        <p:spPr>
          <a:ln/>
        </p:spPr>
        <p:txBody>
          <a:bodyPr/>
          <a:lstStyle/>
          <a:p>
            <a:fld id="{6BC63463-6107-46EE-8067-8FF758A0544A}" type="slidenum">
              <a:rPr lang="en-US" altLang="LID4096"/>
              <a:pPr/>
              <a:t>6</a:t>
            </a:fld>
            <a:endParaRPr lang="en-US" altLang="LID4096"/>
          </a:p>
        </p:txBody>
      </p:sp>
      <p:sp>
        <p:nvSpPr>
          <p:cNvPr id="332802" name="Rectangle 2">
            <a:extLst>
              <a:ext uri="{FF2B5EF4-FFF2-40B4-BE49-F238E27FC236}">
                <a16:creationId xmlns:a16="http://schemas.microsoft.com/office/drawing/2014/main" id="{490D90B2-2408-3EF8-B2C0-B841A1DF8FE2}"/>
              </a:ext>
            </a:extLst>
          </p:cNvPr>
          <p:cNvSpPr>
            <a:spLocks noGrp="1" noRot="1" noChangeAspect="1" noChangeArrowheads="1" noTextEdit="1"/>
          </p:cNvSpPr>
          <p:nvPr>
            <p:ph type="sldImg"/>
          </p:nvPr>
        </p:nvSpPr>
        <p:spPr>
          <a:ln/>
        </p:spPr>
      </p:sp>
      <p:sp>
        <p:nvSpPr>
          <p:cNvPr id="332803" name="Rectangle 3">
            <a:extLst>
              <a:ext uri="{FF2B5EF4-FFF2-40B4-BE49-F238E27FC236}">
                <a16:creationId xmlns:a16="http://schemas.microsoft.com/office/drawing/2014/main" id="{90A22B8F-9AC7-1B57-9136-A6F3454E078E}"/>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9193699-6A10-A97D-D211-06CAC0EF5806}"/>
              </a:ext>
            </a:extLst>
          </p:cNvPr>
          <p:cNvSpPr>
            <a:spLocks noGrp="1" noChangeArrowheads="1"/>
          </p:cNvSpPr>
          <p:nvPr>
            <p:ph type="sldNum" sz="quarter" idx="5"/>
          </p:nvPr>
        </p:nvSpPr>
        <p:spPr>
          <a:ln/>
        </p:spPr>
        <p:txBody>
          <a:bodyPr/>
          <a:lstStyle/>
          <a:p>
            <a:fld id="{7B5B45C6-B75C-4E48-9AB8-CA7998CB5CF9}" type="slidenum">
              <a:rPr lang="en-US" altLang="LID4096"/>
              <a:pPr/>
              <a:t>7</a:t>
            </a:fld>
            <a:endParaRPr lang="en-US" altLang="LID4096"/>
          </a:p>
        </p:txBody>
      </p:sp>
      <p:sp>
        <p:nvSpPr>
          <p:cNvPr id="333826" name="Rectangle 2">
            <a:extLst>
              <a:ext uri="{FF2B5EF4-FFF2-40B4-BE49-F238E27FC236}">
                <a16:creationId xmlns:a16="http://schemas.microsoft.com/office/drawing/2014/main" id="{7BCB0A04-EDA9-6A65-B6B5-D33D1E5B4C33}"/>
              </a:ext>
            </a:extLst>
          </p:cNvPr>
          <p:cNvSpPr>
            <a:spLocks noGrp="1" noRot="1" noChangeAspect="1" noChangeArrowheads="1" noTextEdit="1"/>
          </p:cNvSpPr>
          <p:nvPr>
            <p:ph type="sldImg"/>
          </p:nvPr>
        </p:nvSpPr>
        <p:spPr>
          <a:ln/>
        </p:spPr>
      </p:sp>
      <p:sp>
        <p:nvSpPr>
          <p:cNvPr id="333827" name="Rectangle 3">
            <a:extLst>
              <a:ext uri="{FF2B5EF4-FFF2-40B4-BE49-F238E27FC236}">
                <a16:creationId xmlns:a16="http://schemas.microsoft.com/office/drawing/2014/main" id="{BD660A68-7E50-9E07-C96A-BE7E1E971BDF}"/>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C864A3C-5427-CA36-61D2-A139FD96264E}"/>
              </a:ext>
            </a:extLst>
          </p:cNvPr>
          <p:cNvSpPr>
            <a:spLocks noGrp="1" noChangeArrowheads="1"/>
          </p:cNvSpPr>
          <p:nvPr>
            <p:ph type="sldNum" sz="quarter" idx="5"/>
          </p:nvPr>
        </p:nvSpPr>
        <p:spPr>
          <a:ln/>
        </p:spPr>
        <p:txBody>
          <a:bodyPr/>
          <a:lstStyle/>
          <a:p>
            <a:fld id="{ABB4CA2A-F181-4C35-B93E-9EEC1DBCA300}" type="slidenum">
              <a:rPr lang="en-US" altLang="LID4096"/>
              <a:pPr/>
              <a:t>8</a:t>
            </a:fld>
            <a:endParaRPr lang="en-US" altLang="LID4096"/>
          </a:p>
        </p:txBody>
      </p:sp>
      <p:sp>
        <p:nvSpPr>
          <p:cNvPr id="243714" name="Rectangle 2">
            <a:extLst>
              <a:ext uri="{FF2B5EF4-FFF2-40B4-BE49-F238E27FC236}">
                <a16:creationId xmlns:a16="http://schemas.microsoft.com/office/drawing/2014/main" id="{DE3FE515-866E-2D19-9851-EB7931C58E00}"/>
              </a:ext>
            </a:extLst>
          </p:cNvPr>
          <p:cNvSpPr>
            <a:spLocks noGrp="1" noRot="1" noChangeAspect="1" noChangeArrowheads="1" noTextEdit="1"/>
          </p:cNvSpPr>
          <p:nvPr>
            <p:ph type="sldImg"/>
          </p:nvPr>
        </p:nvSpPr>
        <p:spPr>
          <a:ln/>
        </p:spPr>
      </p:sp>
      <p:sp>
        <p:nvSpPr>
          <p:cNvPr id="243715" name="Rectangle 3">
            <a:extLst>
              <a:ext uri="{FF2B5EF4-FFF2-40B4-BE49-F238E27FC236}">
                <a16:creationId xmlns:a16="http://schemas.microsoft.com/office/drawing/2014/main" id="{3D08CDA8-A238-F2DC-E1AE-2AD59E7005D8}"/>
              </a:ext>
            </a:extLst>
          </p:cNvPr>
          <p:cNvSpPr>
            <a:spLocks noGrp="1" noChangeArrowheads="1"/>
          </p:cNvSpPr>
          <p:nvPr>
            <p:ph type="body" idx="1"/>
          </p:nvPr>
        </p:nvSpPr>
        <p:spPr/>
        <p:txBody>
          <a:bodyPr/>
          <a:lstStyle/>
          <a:p>
            <a:r>
              <a:rPr lang="en-US" altLang="LID4096"/>
              <a:t>Our Solution is GSI Demo.  GSI Demo creates a run-time wrapper around existing single user applications: it accepts and translates speech and gestures from multiple people into a single stream of keyboard and mouse inputs recognized by the application. It also lets people use multimodal demonstration – instead of programming – to quickly map their own speech and gestures to these keyboard/mouse inputs.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2EBAC76-30D6-6CA9-307B-7560DF9C7AEB}"/>
              </a:ext>
            </a:extLst>
          </p:cNvPr>
          <p:cNvSpPr>
            <a:spLocks noGrp="1" noChangeArrowheads="1"/>
          </p:cNvSpPr>
          <p:nvPr>
            <p:ph type="sldNum" sz="quarter" idx="5"/>
          </p:nvPr>
        </p:nvSpPr>
        <p:spPr>
          <a:ln/>
        </p:spPr>
        <p:txBody>
          <a:bodyPr/>
          <a:lstStyle/>
          <a:p>
            <a:fld id="{BAC161A5-03B0-4CFF-A835-81CC6FE6CE14}" type="slidenum">
              <a:rPr lang="en-US" altLang="LID4096"/>
              <a:pPr/>
              <a:t>9</a:t>
            </a:fld>
            <a:endParaRPr lang="en-US" altLang="LID4096"/>
          </a:p>
        </p:txBody>
      </p:sp>
      <p:sp>
        <p:nvSpPr>
          <p:cNvPr id="334850" name="Rectangle 2">
            <a:extLst>
              <a:ext uri="{FF2B5EF4-FFF2-40B4-BE49-F238E27FC236}">
                <a16:creationId xmlns:a16="http://schemas.microsoft.com/office/drawing/2014/main" id="{A46673EB-3602-56B7-3D6C-DE4D203BD5A2}"/>
              </a:ext>
            </a:extLst>
          </p:cNvPr>
          <p:cNvSpPr>
            <a:spLocks noGrp="1" noRot="1" noChangeAspect="1" noChangeArrowheads="1" noTextEdit="1"/>
          </p:cNvSpPr>
          <p:nvPr>
            <p:ph type="sldImg"/>
          </p:nvPr>
        </p:nvSpPr>
        <p:spPr>
          <a:ln/>
        </p:spPr>
      </p:sp>
      <p:sp>
        <p:nvSpPr>
          <p:cNvPr id="334851" name="Rectangle 3">
            <a:extLst>
              <a:ext uri="{FF2B5EF4-FFF2-40B4-BE49-F238E27FC236}">
                <a16:creationId xmlns:a16="http://schemas.microsoft.com/office/drawing/2014/main" id="{764DB275-CD4F-4F4B-BE46-F73BC8B693EF}"/>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CF03C0B-F40B-BFBC-64E3-044915406A16}"/>
              </a:ext>
            </a:extLst>
          </p:cNvPr>
          <p:cNvSpPr>
            <a:spLocks noGrp="1" noChangeArrowheads="1"/>
          </p:cNvSpPr>
          <p:nvPr>
            <p:ph type="sldNum" sz="quarter" idx="5"/>
          </p:nvPr>
        </p:nvSpPr>
        <p:spPr>
          <a:ln/>
        </p:spPr>
        <p:txBody>
          <a:bodyPr/>
          <a:lstStyle/>
          <a:p>
            <a:fld id="{5D1795FB-EB7D-4C1D-B3F8-9ED1F77724CF}" type="slidenum">
              <a:rPr lang="en-US" altLang="LID4096"/>
              <a:pPr/>
              <a:t>10</a:t>
            </a:fld>
            <a:endParaRPr lang="en-US" altLang="LID4096"/>
          </a:p>
        </p:txBody>
      </p:sp>
      <p:sp>
        <p:nvSpPr>
          <p:cNvPr id="220162" name="Rectangle 2">
            <a:extLst>
              <a:ext uri="{FF2B5EF4-FFF2-40B4-BE49-F238E27FC236}">
                <a16:creationId xmlns:a16="http://schemas.microsoft.com/office/drawing/2014/main" id="{4E22553F-FFD3-972A-4DB3-F40633CADA60}"/>
              </a:ext>
            </a:extLst>
          </p:cNvPr>
          <p:cNvSpPr>
            <a:spLocks noGrp="1" noRot="1" noChangeAspect="1" noChangeArrowheads="1" noTextEdit="1"/>
          </p:cNvSpPr>
          <p:nvPr>
            <p:ph type="sldImg"/>
          </p:nvPr>
        </p:nvSpPr>
        <p:spPr>
          <a:ln/>
        </p:spPr>
      </p:sp>
      <p:sp>
        <p:nvSpPr>
          <p:cNvPr id="220163" name="Rectangle 3">
            <a:extLst>
              <a:ext uri="{FF2B5EF4-FFF2-40B4-BE49-F238E27FC236}">
                <a16:creationId xmlns:a16="http://schemas.microsoft.com/office/drawing/2014/main" id="{EECD4875-31F8-5B6A-0E75-B7F9FB66C11D}"/>
              </a:ext>
            </a:extLst>
          </p:cNvPr>
          <p:cNvSpPr>
            <a:spLocks noGrp="1" noChangeArrowheads="1"/>
          </p:cNvSpPr>
          <p:nvPr>
            <p:ph type="body" idx="1"/>
          </p:nvPr>
        </p:nvSpPr>
        <p:spPr/>
        <p:txBody>
          <a:bodyPr/>
          <a:lstStyle/>
          <a:p>
            <a:r>
              <a:rPr lang="en-US" altLang="LID4096"/>
              <a:t>For example continuous gestures are trained by saying “Computer, when I do [one finger gesture], (!) you do [mouse drag]”.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BE69044-35D5-5AB5-A471-431A3FA01C33}"/>
              </a:ext>
            </a:extLst>
          </p:cNvPr>
          <p:cNvSpPr>
            <a:spLocks noGrp="1" noChangeArrowheads="1"/>
          </p:cNvSpPr>
          <p:nvPr>
            <p:ph type="sldNum" sz="quarter" idx="5"/>
          </p:nvPr>
        </p:nvSpPr>
        <p:spPr>
          <a:ln/>
        </p:spPr>
        <p:txBody>
          <a:bodyPr/>
          <a:lstStyle/>
          <a:p>
            <a:fld id="{717A155A-704E-4B24-9461-C2BC16E0E454}" type="slidenum">
              <a:rPr lang="en-US" altLang="LID4096"/>
              <a:pPr/>
              <a:t>11</a:t>
            </a:fld>
            <a:endParaRPr lang="en-US" altLang="LID4096"/>
          </a:p>
        </p:txBody>
      </p:sp>
      <p:sp>
        <p:nvSpPr>
          <p:cNvPr id="227330" name="Rectangle 2">
            <a:extLst>
              <a:ext uri="{FF2B5EF4-FFF2-40B4-BE49-F238E27FC236}">
                <a16:creationId xmlns:a16="http://schemas.microsoft.com/office/drawing/2014/main" id="{EEEEDDEA-8B68-6193-B2FE-0306668C018D}"/>
              </a:ext>
            </a:extLst>
          </p:cNvPr>
          <p:cNvSpPr>
            <a:spLocks noGrp="1" noRot="1" noChangeAspect="1" noChangeArrowheads="1" noTextEdit="1"/>
          </p:cNvSpPr>
          <p:nvPr>
            <p:ph type="sldImg"/>
          </p:nvPr>
        </p:nvSpPr>
        <p:spPr>
          <a:ln/>
        </p:spPr>
      </p:sp>
      <p:sp>
        <p:nvSpPr>
          <p:cNvPr id="227331" name="Rectangle 3">
            <a:extLst>
              <a:ext uri="{FF2B5EF4-FFF2-40B4-BE49-F238E27FC236}">
                <a16:creationId xmlns:a16="http://schemas.microsoft.com/office/drawing/2014/main" id="{8C9CBF4A-B834-177B-18FD-E54295EF0AFD}"/>
              </a:ext>
            </a:extLst>
          </p:cNvPr>
          <p:cNvSpPr>
            <a:spLocks noGrp="1" noChangeArrowheads="1"/>
          </p:cNvSpPr>
          <p:nvPr>
            <p:ph type="body" idx="1"/>
          </p:nvPr>
        </p:nvSpPr>
        <p:spPr/>
        <p:txBody>
          <a:bodyPr/>
          <a:lstStyle/>
          <a:p>
            <a:r>
              <a:rPr lang="en-US" altLang="LID4096"/>
              <a:t>Similarly, discrete speech commands can be trained by saying “Computer, when I say [layer bars] (!), you do [keyboard and mouse macro]”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EC1B10B-44B8-01B3-93D2-F23B155B4576}"/>
              </a:ext>
            </a:extLst>
          </p:cNvPr>
          <p:cNvSpPr>
            <a:spLocks noGrp="1" noChangeArrowheads="1"/>
          </p:cNvSpPr>
          <p:nvPr>
            <p:ph type="sldNum" sz="quarter" idx="5"/>
          </p:nvPr>
        </p:nvSpPr>
        <p:spPr>
          <a:ln/>
        </p:spPr>
        <p:txBody>
          <a:bodyPr/>
          <a:lstStyle/>
          <a:p>
            <a:fld id="{AB7AC980-F0C2-4DCB-AEA1-0FBA0EA38D75}" type="slidenum">
              <a:rPr lang="en-US" altLang="LID4096"/>
              <a:pPr/>
              <a:t>12</a:t>
            </a:fld>
            <a:endParaRPr lang="en-US" altLang="LID4096"/>
          </a:p>
        </p:txBody>
      </p:sp>
      <p:sp>
        <p:nvSpPr>
          <p:cNvPr id="318466" name="Rectangle 2">
            <a:extLst>
              <a:ext uri="{FF2B5EF4-FFF2-40B4-BE49-F238E27FC236}">
                <a16:creationId xmlns:a16="http://schemas.microsoft.com/office/drawing/2014/main" id="{CA565143-EBA5-11C1-3660-B16F540DFA1E}"/>
              </a:ext>
            </a:extLst>
          </p:cNvPr>
          <p:cNvSpPr>
            <a:spLocks noGrp="1" noRot="1" noChangeAspect="1" noChangeArrowheads="1" noTextEdit="1"/>
          </p:cNvSpPr>
          <p:nvPr>
            <p:ph type="sldImg"/>
          </p:nvPr>
        </p:nvSpPr>
        <p:spPr>
          <a:ln/>
        </p:spPr>
      </p:sp>
      <p:sp>
        <p:nvSpPr>
          <p:cNvPr id="318467" name="Rectangle 3">
            <a:extLst>
              <a:ext uri="{FF2B5EF4-FFF2-40B4-BE49-F238E27FC236}">
                <a16:creationId xmlns:a16="http://schemas.microsoft.com/office/drawing/2014/main" id="{15862C7A-6334-C476-70C2-0C49F1FD16BB}"/>
              </a:ext>
            </a:extLst>
          </p:cNvPr>
          <p:cNvSpPr>
            <a:spLocks noGrp="1" noChangeArrowheads="1"/>
          </p:cNvSpPr>
          <p:nvPr>
            <p:ph type="body" idx="1"/>
          </p:nvPr>
        </p:nvSpPr>
        <p:spPr/>
        <p:txBody>
          <a:bodyPr/>
          <a:lstStyle/>
          <a:p>
            <a:r>
              <a:rPr lang="en-US" altLang="LID4096"/>
              <a:t>We designed GSI Demo with several goals:  We wanted it to be usable by non-programmers, with a simple training interface that needed to provide at least enough functionality to recreate all of the existing wrappers that we had built for Google Earth, Warcraft, The Sims and Virtual Surgery.  Thus GSI demo provides a starting point based on the success of previous papers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E7D75C3-1E3C-3234-F9B8-8E082022A192}"/>
              </a:ext>
            </a:extLst>
          </p:cNvPr>
          <p:cNvSpPr>
            <a:spLocks noGrp="1" noChangeArrowheads="1"/>
          </p:cNvSpPr>
          <p:nvPr>
            <p:ph type="sldNum" sz="quarter" idx="5"/>
          </p:nvPr>
        </p:nvSpPr>
        <p:spPr>
          <a:ln/>
        </p:spPr>
        <p:txBody>
          <a:bodyPr/>
          <a:lstStyle/>
          <a:p>
            <a:fld id="{57BE6B8F-AB81-4CD2-B086-A4035B116A67}" type="slidenum">
              <a:rPr lang="en-US" altLang="LID4096"/>
              <a:pPr/>
              <a:t>13</a:t>
            </a:fld>
            <a:endParaRPr lang="en-US" altLang="LID4096"/>
          </a:p>
        </p:txBody>
      </p:sp>
      <p:sp>
        <p:nvSpPr>
          <p:cNvPr id="259074" name="Rectangle 2">
            <a:extLst>
              <a:ext uri="{FF2B5EF4-FFF2-40B4-BE49-F238E27FC236}">
                <a16:creationId xmlns:a16="http://schemas.microsoft.com/office/drawing/2014/main" id="{82AB8F7D-041D-6C48-AE18-60232C93844C}"/>
              </a:ext>
            </a:extLst>
          </p:cNvPr>
          <p:cNvSpPr>
            <a:spLocks noGrp="1" noRot="1" noChangeAspect="1" noChangeArrowheads="1" noTextEdit="1"/>
          </p:cNvSpPr>
          <p:nvPr>
            <p:ph type="sldImg"/>
          </p:nvPr>
        </p:nvSpPr>
        <p:spPr>
          <a:ln/>
        </p:spPr>
      </p:sp>
      <p:sp>
        <p:nvSpPr>
          <p:cNvPr id="259075" name="Rectangle 3">
            <a:extLst>
              <a:ext uri="{FF2B5EF4-FFF2-40B4-BE49-F238E27FC236}">
                <a16:creationId xmlns:a16="http://schemas.microsoft.com/office/drawing/2014/main" id="{4FED9F59-28CF-C61A-3AAC-CC9CD3DFFED6}"/>
              </a:ext>
            </a:extLst>
          </p:cNvPr>
          <p:cNvSpPr>
            <a:spLocks noGrp="1" noChangeArrowheads="1"/>
          </p:cNvSpPr>
          <p:nvPr>
            <p:ph type="body" idx="1"/>
          </p:nvPr>
        </p:nvSpPr>
        <p:spPr/>
        <p:txBody>
          <a:bodyPr/>
          <a:lstStyle/>
          <a:p>
            <a:r>
              <a:rPr lang="en-US" altLang="LID4096"/>
              <a:t>Macro system not a machine learning system.</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C068875-E298-A0E8-BDE0-0B4CADB8009C}"/>
              </a:ext>
            </a:extLst>
          </p:cNvPr>
          <p:cNvSpPr>
            <a:spLocks noGrp="1" noChangeArrowheads="1"/>
          </p:cNvSpPr>
          <p:nvPr>
            <p:ph type="sldNum" sz="quarter" idx="5"/>
          </p:nvPr>
        </p:nvSpPr>
        <p:spPr>
          <a:ln/>
        </p:spPr>
        <p:txBody>
          <a:bodyPr/>
          <a:lstStyle/>
          <a:p>
            <a:fld id="{D3429BE6-BC1B-4EC7-B9E0-C9916319AA0E}" type="slidenum">
              <a:rPr lang="en-US" altLang="LID4096"/>
              <a:pPr/>
              <a:t>14</a:t>
            </a:fld>
            <a:endParaRPr lang="en-US" altLang="LID4096"/>
          </a:p>
        </p:txBody>
      </p:sp>
      <p:sp>
        <p:nvSpPr>
          <p:cNvPr id="275458" name="Rectangle 2">
            <a:extLst>
              <a:ext uri="{FF2B5EF4-FFF2-40B4-BE49-F238E27FC236}">
                <a16:creationId xmlns:a16="http://schemas.microsoft.com/office/drawing/2014/main" id="{4471E3B3-F828-3570-969E-1F925EAF5E67}"/>
              </a:ext>
            </a:extLst>
          </p:cNvPr>
          <p:cNvSpPr>
            <a:spLocks noGrp="1" noRot="1" noChangeAspect="1" noChangeArrowheads="1" noTextEdit="1"/>
          </p:cNvSpPr>
          <p:nvPr>
            <p:ph type="sldImg"/>
          </p:nvPr>
        </p:nvSpPr>
        <p:spPr>
          <a:ln/>
        </p:spPr>
      </p:sp>
      <p:sp>
        <p:nvSpPr>
          <p:cNvPr id="275459" name="Rectangle 3">
            <a:extLst>
              <a:ext uri="{FF2B5EF4-FFF2-40B4-BE49-F238E27FC236}">
                <a16:creationId xmlns:a16="http://schemas.microsoft.com/office/drawing/2014/main" id="{83034968-0B14-8829-B474-755FADAD4093}"/>
              </a:ext>
            </a:extLst>
          </p:cNvPr>
          <p:cNvSpPr>
            <a:spLocks noGrp="1" noChangeArrowheads="1"/>
          </p:cNvSpPr>
          <p:nvPr>
            <p:ph type="body" idx="1"/>
          </p:nvPr>
        </p:nvSpPr>
        <p:spPr/>
        <p:txBody>
          <a:bodyPr/>
          <a:lstStyle/>
          <a:p>
            <a:r>
              <a:rPr lang="en-US" altLang="LID4096"/>
              <a:t>There are many systems that support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1455011-6A90-C1F9-43A1-662F20B7B8E3}"/>
              </a:ext>
            </a:extLst>
          </p:cNvPr>
          <p:cNvSpPr>
            <a:spLocks noGrp="1" noChangeArrowheads="1"/>
          </p:cNvSpPr>
          <p:nvPr>
            <p:ph type="sldNum" sz="quarter" idx="5"/>
          </p:nvPr>
        </p:nvSpPr>
        <p:spPr>
          <a:ln/>
        </p:spPr>
        <p:txBody>
          <a:bodyPr/>
          <a:lstStyle/>
          <a:p>
            <a:fld id="{EC8E6F06-1BFE-436E-91F2-18FAEF7DAC16}" type="slidenum">
              <a:rPr lang="en-US" altLang="LID4096"/>
              <a:pPr/>
              <a:t>15</a:t>
            </a:fld>
            <a:endParaRPr lang="en-US" altLang="LID4096"/>
          </a:p>
        </p:txBody>
      </p:sp>
      <p:sp>
        <p:nvSpPr>
          <p:cNvPr id="319490" name="Rectangle 2">
            <a:extLst>
              <a:ext uri="{FF2B5EF4-FFF2-40B4-BE49-F238E27FC236}">
                <a16:creationId xmlns:a16="http://schemas.microsoft.com/office/drawing/2014/main" id="{73F8A8F1-F418-6415-CAF8-948924D16125}"/>
              </a:ext>
            </a:extLst>
          </p:cNvPr>
          <p:cNvSpPr>
            <a:spLocks noGrp="1" noRot="1" noChangeAspect="1" noChangeArrowheads="1" noTextEdit="1"/>
          </p:cNvSpPr>
          <p:nvPr>
            <p:ph type="sldImg"/>
          </p:nvPr>
        </p:nvSpPr>
        <p:spPr>
          <a:ln/>
        </p:spPr>
      </p:sp>
      <p:sp>
        <p:nvSpPr>
          <p:cNvPr id="319491" name="Rectangle 3">
            <a:extLst>
              <a:ext uri="{FF2B5EF4-FFF2-40B4-BE49-F238E27FC236}">
                <a16:creationId xmlns:a16="http://schemas.microsoft.com/office/drawing/2014/main" id="{EE2D5300-6DE7-34C6-8F1E-90D7BF1F3265}"/>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6B104BC-84F6-0DC0-5E2D-DE5AFAD7B849}"/>
              </a:ext>
            </a:extLst>
          </p:cNvPr>
          <p:cNvSpPr>
            <a:spLocks noGrp="1" noChangeArrowheads="1"/>
          </p:cNvSpPr>
          <p:nvPr>
            <p:ph type="sldNum" sz="quarter" idx="5"/>
          </p:nvPr>
        </p:nvSpPr>
        <p:spPr>
          <a:ln/>
        </p:spPr>
        <p:txBody>
          <a:bodyPr/>
          <a:lstStyle/>
          <a:p>
            <a:fld id="{A9F958FA-B025-43B7-A086-F3BB77C44A37}" type="slidenum">
              <a:rPr lang="en-US" altLang="LID4096"/>
              <a:pPr/>
              <a:t>16</a:t>
            </a:fld>
            <a:endParaRPr lang="en-US" altLang="LID4096"/>
          </a:p>
        </p:txBody>
      </p:sp>
      <p:sp>
        <p:nvSpPr>
          <p:cNvPr id="277506" name="Rectangle 2">
            <a:extLst>
              <a:ext uri="{FF2B5EF4-FFF2-40B4-BE49-F238E27FC236}">
                <a16:creationId xmlns:a16="http://schemas.microsoft.com/office/drawing/2014/main" id="{B2393B3E-84B5-B438-8A69-56248F3C0D1E}"/>
              </a:ext>
            </a:extLst>
          </p:cNvPr>
          <p:cNvSpPr>
            <a:spLocks noGrp="1" noRot="1" noChangeAspect="1" noChangeArrowheads="1" noTextEdit="1"/>
          </p:cNvSpPr>
          <p:nvPr>
            <p:ph type="sldImg"/>
          </p:nvPr>
        </p:nvSpPr>
        <p:spPr>
          <a:ln/>
        </p:spPr>
      </p:sp>
      <p:sp>
        <p:nvSpPr>
          <p:cNvPr id="277507" name="Rectangle 3">
            <a:extLst>
              <a:ext uri="{FF2B5EF4-FFF2-40B4-BE49-F238E27FC236}">
                <a16:creationId xmlns:a16="http://schemas.microsoft.com/office/drawing/2014/main" id="{61673DAB-27BD-8194-9E0F-943036321F46}"/>
              </a:ext>
            </a:extLst>
          </p:cNvPr>
          <p:cNvSpPr>
            <a:spLocks noGrp="1" noChangeArrowheads="1"/>
          </p:cNvSpPr>
          <p:nvPr>
            <p:ph type="body" idx="1"/>
          </p:nvPr>
        </p:nvSpPr>
        <p:spPr/>
        <p:txBody>
          <a:bodyPr/>
          <a:lstStyle/>
          <a:p>
            <a:r>
              <a:rPr lang="en-US" altLang="LID4096"/>
              <a:t>Cross Weaver is another related system that allowed a programmer to create multimodal commands using the keyboard and the mouse.  The user could (!) draw a frame on the storyboard on the right and then (!) create multimodal transitions by adding links on the left side.  Our system extends the interactions provided by cross weaver by allowing programmers to interact with existing single user applications using multimodal input to program the system.</a:t>
            </a:r>
          </a:p>
          <a:p>
            <a:endParaRPr lang="en-US" altLang="LID4096"/>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AD0E680-210E-052D-20D3-0107B3FF7598}"/>
              </a:ext>
            </a:extLst>
          </p:cNvPr>
          <p:cNvSpPr>
            <a:spLocks noGrp="1" noChangeArrowheads="1"/>
          </p:cNvSpPr>
          <p:nvPr>
            <p:ph type="sldNum" sz="quarter" idx="5"/>
          </p:nvPr>
        </p:nvSpPr>
        <p:spPr>
          <a:ln/>
        </p:spPr>
        <p:txBody>
          <a:bodyPr/>
          <a:lstStyle/>
          <a:p>
            <a:fld id="{2B7802BE-FCD7-4C18-B61A-8CB37EC92097}" type="slidenum">
              <a:rPr lang="en-US" altLang="LID4096"/>
              <a:pPr/>
              <a:t>17</a:t>
            </a:fld>
            <a:endParaRPr lang="en-US" altLang="LID4096"/>
          </a:p>
        </p:txBody>
      </p:sp>
      <p:sp>
        <p:nvSpPr>
          <p:cNvPr id="264194" name="Rectangle 2">
            <a:extLst>
              <a:ext uri="{FF2B5EF4-FFF2-40B4-BE49-F238E27FC236}">
                <a16:creationId xmlns:a16="http://schemas.microsoft.com/office/drawing/2014/main" id="{04DF47D2-0D47-7DF4-7842-FB54D81494B0}"/>
              </a:ext>
            </a:extLst>
          </p:cNvPr>
          <p:cNvSpPr>
            <a:spLocks noGrp="1" noRot="1" noChangeAspect="1" noChangeArrowheads="1" noTextEdit="1"/>
          </p:cNvSpPr>
          <p:nvPr>
            <p:ph type="sldImg"/>
          </p:nvPr>
        </p:nvSpPr>
        <p:spPr>
          <a:ln/>
        </p:spPr>
      </p:sp>
      <p:sp>
        <p:nvSpPr>
          <p:cNvPr id="264195" name="Rectangle 3">
            <a:extLst>
              <a:ext uri="{FF2B5EF4-FFF2-40B4-BE49-F238E27FC236}">
                <a16:creationId xmlns:a16="http://schemas.microsoft.com/office/drawing/2014/main" id="{2FE9598F-AEA9-6BD3-662B-A3F318F06FB8}"/>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A0AC604-0207-3CF0-94DA-2664D9C3C51A}"/>
              </a:ext>
            </a:extLst>
          </p:cNvPr>
          <p:cNvSpPr>
            <a:spLocks noGrp="1" noChangeArrowheads="1"/>
          </p:cNvSpPr>
          <p:nvPr>
            <p:ph type="sldNum" sz="quarter" idx="5"/>
          </p:nvPr>
        </p:nvSpPr>
        <p:spPr>
          <a:ln/>
        </p:spPr>
        <p:txBody>
          <a:bodyPr/>
          <a:lstStyle/>
          <a:p>
            <a:fld id="{2174D794-EDE5-4AED-91C4-43BE8658ED05}" type="slidenum">
              <a:rPr lang="en-US" altLang="LID4096"/>
              <a:pPr/>
              <a:t>18</a:t>
            </a:fld>
            <a:endParaRPr lang="en-US" altLang="LID4096"/>
          </a:p>
        </p:txBody>
      </p:sp>
      <p:sp>
        <p:nvSpPr>
          <p:cNvPr id="337922" name="Rectangle 2">
            <a:extLst>
              <a:ext uri="{FF2B5EF4-FFF2-40B4-BE49-F238E27FC236}">
                <a16:creationId xmlns:a16="http://schemas.microsoft.com/office/drawing/2014/main" id="{C34079DB-2ECB-B27B-EAD2-74C4A45ECD59}"/>
              </a:ext>
            </a:extLst>
          </p:cNvPr>
          <p:cNvSpPr>
            <a:spLocks noGrp="1" noRot="1" noChangeAspect="1" noChangeArrowheads="1" noTextEdit="1"/>
          </p:cNvSpPr>
          <p:nvPr>
            <p:ph type="sldImg"/>
          </p:nvPr>
        </p:nvSpPr>
        <p:spPr>
          <a:ln/>
        </p:spPr>
      </p:sp>
      <p:sp>
        <p:nvSpPr>
          <p:cNvPr id="337923" name="Rectangle 3">
            <a:extLst>
              <a:ext uri="{FF2B5EF4-FFF2-40B4-BE49-F238E27FC236}">
                <a16:creationId xmlns:a16="http://schemas.microsoft.com/office/drawing/2014/main" id="{F633E066-F211-A3CB-E9F2-BD0D4855B33B}"/>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B910188-4DB8-C311-57FD-95E5F63B493A}"/>
              </a:ext>
            </a:extLst>
          </p:cNvPr>
          <p:cNvSpPr>
            <a:spLocks noGrp="1" noChangeArrowheads="1"/>
          </p:cNvSpPr>
          <p:nvPr>
            <p:ph type="sldNum" sz="quarter" idx="5"/>
          </p:nvPr>
        </p:nvSpPr>
        <p:spPr>
          <a:ln/>
        </p:spPr>
        <p:txBody>
          <a:bodyPr/>
          <a:lstStyle/>
          <a:p>
            <a:fld id="{9C340D78-4075-40EB-8F8D-2D454E9FD00E}" type="slidenum">
              <a:rPr lang="en-US" altLang="LID4096"/>
              <a:pPr/>
              <a:t>19</a:t>
            </a:fld>
            <a:endParaRPr lang="en-US" altLang="LID4096"/>
          </a:p>
        </p:txBody>
      </p:sp>
      <p:sp>
        <p:nvSpPr>
          <p:cNvPr id="252930" name="Rectangle 2">
            <a:extLst>
              <a:ext uri="{FF2B5EF4-FFF2-40B4-BE49-F238E27FC236}">
                <a16:creationId xmlns:a16="http://schemas.microsoft.com/office/drawing/2014/main" id="{C913437C-15D7-A3AA-8B61-D646A258D3B1}"/>
              </a:ext>
            </a:extLst>
          </p:cNvPr>
          <p:cNvSpPr>
            <a:spLocks noGrp="1" noRot="1" noChangeAspect="1" noChangeArrowheads="1" noTextEdit="1"/>
          </p:cNvSpPr>
          <p:nvPr>
            <p:ph type="sldImg"/>
          </p:nvPr>
        </p:nvSpPr>
        <p:spPr>
          <a:ln/>
        </p:spPr>
      </p:sp>
      <p:sp>
        <p:nvSpPr>
          <p:cNvPr id="252931" name="Rectangle 3">
            <a:extLst>
              <a:ext uri="{FF2B5EF4-FFF2-40B4-BE49-F238E27FC236}">
                <a16:creationId xmlns:a16="http://schemas.microsoft.com/office/drawing/2014/main" id="{4E5F7297-66CF-8751-7E7E-3924E94877D6}"/>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F64A961-6573-383D-617D-2E0358FEA1DE}"/>
              </a:ext>
            </a:extLst>
          </p:cNvPr>
          <p:cNvSpPr>
            <a:spLocks noGrp="1" noChangeArrowheads="1"/>
          </p:cNvSpPr>
          <p:nvPr>
            <p:ph type="sldNum" sz="quarter" idx="5"/>
          </p:nvPr>
        </p:nvSpPr>
        <p:spPr>
          <a:ln/>
        </p:spPr>
        <p:txBody>
          <a:bodyPr/>
          <a:lstStyle/>
          <a:p>
            <a:fld id="{DFE02D63-51F2-4E24-B68C-FEE35D3AD768}" type="slidenum">
              <a:rPr lang="en-US" altLang="LID4096"/>
              <a:pPr/>
              <a:t>20</a:t>
            </a:fld>
            <a:endParaRPr lang="en-US" altLang="LID4096"/>
          </a:p>
        </p:txBody>
      </p:sp>
      <p:sp>
        <p:nvSpPr>
          <p:cNvPr id="222210" name="Rectangle 2">
            <a:extLst>
              <a:ext uri="{FF2B5EF4-FFF2-40B4-BE49-F238E27FC236}">
                <a16:creationId xmlns:a16="http://schemas.microsoft.com/office/drawing/2014/main" id="{0C5C49FA-1BFE-2E2B-BAE7-D88E0EBB1FC9}"/>
              </a:ext>
            </a:extLst>
          </p:cNvPr>
          <p:cNvSpPr>
            <a:spLocks noGrp="1" noRot="1" noChangeAspect="1" noChangeArrowheads="1" noTextEdit="1"/>
          </p:cNvSpPr>
          <p:nvPr>
            <p:ph type="sldImg"/>
          </p:nvPr>
        </p:nvSpPr>
        <p:spPr>
          <a:ln/>
        </p:spPr>
      </p:sp>
      <p:sp>
        <p:nvSpPr>
          <p:cNvPr id="222211" name="Rectangle 3">
            <a:extLst>
              <a:ext uri="{FF2B5EF4-FFF2-40B4-BE49-F238E27FC236}">
                <a16:creationId xmlns:a16="http://schemas.microsoft.com/office/drawing/2014/main" id="{73C2A3D3-2C95-FFF8-F441-5D15AA6B6A01}"/>
              </a:ext>
            </a:extLst>
          </p:cNvPr>
          <p:cNvSpPr>
            <a:spLocks noGrp="1" noChangeArrowheads="1"/>
          </p:cNvSpPr>
          <p:nvPr>
            <p:ph type="body" idx="1"/>
          </p:nvPr>
        </p:nvSpPr>
        <p:spPr/>
        <p:txBody>
          <a:bodyPr/>
          <a:lstStyle/>
          <a:p>
            <a:r>
              <a:rPr lang="en-US" altLang="LID4096"/>
              <a:t>We designed our speech client using the Microsoft Speech API.  And provided support for multiple users by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5840BBA-071B-4E56-0AC4-DD6AB36FC754}"/>
              </a:ext>
            </a:extLst>
          </p:cNvPr>
          <p:cNvSpPr>
            <a:spLocks noGrp="1" noChangeArrowheads="1"/>
          </p:cNvSpPr>
          <p:nvPr>
            <p:ph type="sldNum" sz="quarter" idx="5"/>
          </p:nvPr>
        </p:nvSpPr>
        <p:spPr>
          <a:ln/>
        </p:spPr>
        <p:txBody>
          <a:bodyPr/>
          <a:lstStyle/>
          <a:p>
            <a:fld id="{07389236-66DF-4CE5-960C-5F8ECEC8E746}" type="slidenum">
              <a:rPr lang="en-US" altLang="LID4096"/>
              <a:pPr/>
              <a:t>21</a:t>
            </a:fld>
            <a:endParaRPr lang="en-US" altLang="LID4096"/>
          </a:p>
        </p:txBody>
      </p:sp>
      <p:sp>
        <p:nvSpPr>
          <p:cNvPr id="260098" name="Rectangle 2">
            <a:extLst>
              <a:ext uri="{FF2B5EF4-FFF2-40B4-BE49-F238E27FC236}">
                <a16:creationId xmlns:a16="http://schemas.microsoft.com/office/drawing/2014/main" id="{D093E0F7-15C4-F346-FBF0-358E04184109}"/>
              </a:ext>
            </a:extLst>
          </p:cNvPr>
          <p:cNvSpPr>
            <a:spLocks noGrp="1" noRot="1" noChangeAspect="1" noChangeArrowheads="1" noTextEdit="1"/>
          </p:cNvSpPr>
          <p:nvPr>
            <p:ph type="sldImg"/>
          </p:nvPr>
        </p:nvSpPr>
        <p:spPr>
          <a:ln/>
        </p:spPr>
      </p:sp>
      <p:sp>
        <p:nvSpPr>
          <p:cNvPr id="260099" name="Rectangle 3">
            <a:extLst>
              <a:ext uri="{FF2B5EF4-FFF2-40B4-BE49-F238E27FC236}">
                <a16:creationId xmlns:a16="http://schemas.microsoft.com/office/drawing/2014/main" id="{99F7DA90-CB42-C3D3-149F-4798253BBA47}"/>
              </a:ext>
            </a:extLst>
          </p:cNvPr>
          <p:cNvSpPr>
            <a:spLocks noGrp="1" noChangeArrowheads="1"/>
          </p:cNvSpPr>
          <p:nvPr>
            <p:ph type="body" idx="1"/>
          </p:nvPr>
        </p:nvSpPr>
        <p:spPr/>
        <p:txBody>
          <a:bodyPr/>
          <a:lstStyle/>
          <a:p>
            <a:r>
              <a:rPr lang="en-US" altLang="LID4096"/>
              <a:t>Using this same technique we can retrain different gestures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61E1088-C3D1-46AD-25C4-45F9122564B7}"/>
              </a:ext>
            </a:extLst>
          </p:cNvPr>
          <p:cNvSpPr>
            <a:spLocks noGrp="1" noChangeArrowheads="1"/>
          </p:cNvSpPr>
          <p:nvPr>
            <p:ph type="sldNum" sz="quarter" idx="5"/>
          </p:nvPr>
        </p:nvSpPr>
        <p:spPr>
          <a:ln/>
        </p:spPr>
        <p:txBody>
          <a:bodyPr/>
          <a:lstStyle/>
          <a:p>
            <a:fld id="{B5609452-7297-4940-A5D9-0C68E03F8B31}" type="slidenum">
              <a:rPr lang="en-US" altLang="LID4096"/>
              <a:pPr/>
              <a:t>22</a:t>
            </a:fld>
            <a:endParaRPr lang="en-US" altLang="LID4096"/>
          </a:p>
        </p:txBody>
      </p:sp>
      <p:sp>
        <p:nvSpPr>
          <p:cNvPr id="339970" name="Rectangle 2">
            <a:extLst>
              <a:ext uri="{FF2B5EF4-FFF2-40B4-BE49-F238E27FC236}">
                <a16:creationId xmlns:a16="http://schemas.microsoft.com/office/drawing/2014/main" id="{FE251D63-0D18-1C89-54CD-47019B36F639}"/>
              </a:ext>
            </a:extLst>
          </p:cNvPr>
          <p:cNvSpPr>
            <a:spLocks noGrp="1" noRot="1" noChangeAspect="1" noChangeArrowheads="1" noTextEdit="1"/>
          </p:cNvSpPr>
          <p:nvPr>
            <p:ph type="sldImg"/>
          </p:nvPr>
        </p:nvSpPr>
        <p:spPr>
          <a:ln/>
        </p:spPr>
      </p:sp>
      <p:sp>
        <p:nvSpPr>
          <p:cNvPr id="339971" name="Rectangle 3">
            <a:extLst>
              <a:ext uri="{FF2B5EF4-FFF2-40B4-BE49-F238E27FC236}">
                <a16:creationId xmlns:a16="http://schemas.microsoft.com/office/drawing/2014/main" id="{115589C7-BEDE-3556-3294-8A57FDD01D34}"/>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FB27D38-AE7C-0473-9727-486079BB1E36}"/>
              </a:ext>
            </a:extLst>
          </p:cNvPr>
          <p:cNvSpPr>
            <a:spLocks noGrp="1" noChangeArrowheads="1"/>
          </p:cNvSpPr>
          <p:nvPr>
            <p:ph type="sldNum" sz="quarter" idx="5"/>
          </p:nvPr>
        </p:nvSpPr>
        <p:spPr>
          <a:ln/>
        </p:spPr>
        <p:txBody>
          <a:bodyPr/>
          <a:lstStyle/>
          <a:p>
            <a:fld id="{662A3C11-8F72-4319-BDBF-D62BA7684D93}" type="slidenum">
              <a:rPr lang="en-US" altLang="LID4096"/>
              <a:pPr/>
              <a:t>23</a:t>
            </a:fld>
            <a:endParaRPr lang="en-US" altLang="LID4096"/>
          </a:p>
        </p:txBody>
      </p:sp>
      <p:sp>
        <p:nvSpPr>
          <p:cNvPr id="225282" name="Rectangle 2">
            <a:extLst>
              <a:ext uri="{FF2B5EF4-FFF2-40B4-BE49-F238E27FC236}">
                <a16:creationId xmlns:a16="http://schemas.microsoft.com/office/drawing/2014/main" id="{267719FA-4F58-8CA2-A007-D1930FC77F4B}"/>
              </a:ext>
            </a:extLst>
          </p:cNvPr>
          <p:cNvSpPr>
            <a:spLocks noGrp="1" noRot="1" noChangeAspect="1" noChangeArrowheads="1" noTextEdit="1"/>
          </p:cNvSpPr>
          <p:nvPr>
            <p:ph type="sldImg"/>
          </p:nvPr>
        </p:nvSpPr>
        <p:spPr>
          <a:ln/>
        </p:spPr>
      </p:sp>
      <p:sp>
        <p:nvSpPr>
          <p:cNvPr id="225283" name="Rectangle 3">
            <a:extLst>
              <a:ext uri="{FF2B5EF4-FFF2-40B4-BE49-F238E27FC236}">
                <a16:creationId xmlns:a16="http://schemas.microsoft.com/office/drawing/2014/main" id="{B0079FFF-0691-9DC4-24EE-9DE0B22C91FF}"/>
              </a:ext>
            </a:extLst>
          </p:cNvPr>
          <p:cNvSpPr>
            <a:spLocks noGrp="1" noChangeArrowheads="1"/>
          </p:cNvSpPr>
          <p:nvPr>
            <p:ph type="body" idx="1"/>
          </p:nvPr>
        </p:nvSpPr>
        <p:spPr/>
        <p:txBody>
          <a:bodyPr/>
          <a:lstStyle/>
          <a:p>
            <a:endParaRPr lang="LID4096" altLang="LID4096"/>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934A19F-1869-734A-4425-A63FCBA9DD7C}"/>
              </a:ext>
            </a:extLst>
          </p:cNvPr>
          <p:cNvSpPr>
            <a:spLocks noGrp="1" noChangeArrowheads="1"/>
          </p:cNvSpPr>
          <p:nvPr>
            <p:ph type="sldNum" sz="quarter" idx="5"/>
          </p:nvPr>
        </p:nvSpPr>
        <p:spPr>
          <a:ln/>
        </p:spPr>
        <p:txBody>
          <a:bodyPr/>
          <a:lstStyle/>
          <a:p>
            <a:fld id="{72E2762D-BCE9-47F4-A68C-E18CB860721E}" type="slidenum">
              <a:rPr lang="en-US" altLang="LID4096"/>
              <a:pPr/>
              <a:t>24</a:t>
            </a:fld>
            <a:endParaRPr lang="en-US" altLang="LID4096"/>
          </a:p>
        </p:txBody>
      </p:sp>
      <p:sp>
        <p:nvSpPr>
          <p:cNvPr id="224258" name="Rectangle 2">
            <a:extLst>
              <a:ext uri="{FF2B5EF4-FFF2-40B4-BE49-F238E27FC236}">
                <a16:creationId xmlns:a16="http://schemas.microsoft.com/office/drawing/2014/main" id="{51F1C249-A913-AA28-A800-82C35A2A75E7}"/>
              </a:ext>
            </a:extLst>
          </p:cNvPr>
          <p:cNvSpPr>
            <a:spLocks noGrp="1" noRot="1" noChangeAspect="1" noChangeArrowheads="1" noTextEdit="1"/>
          </p:cNvSpPr>
          <p:nvPr>
            <p:ph type="sldImg"/>
          </p:nvPr>
        </p:nvSpPr>
        <p:spPr>
          <a:ln/>
        </p:spPr>
      </p:sp>
      <p:sp>
        <p:nvSpPr>
          <p:cNvPr id="224259" name="Rectangle 3">
            <a:extLst>
              <a:ext uri="{FF2B5EF4-FFF2-40B4-BE49-F238E27FC236}">
                <a16:creationId xmlns:a16="http://schemas.microsoft.com/office/drawing/2014/main" id="{346B3F43-3A1C-272A-42D3-2767BB61AECF}"/>
              </a:ext>
            </a:extLst>
          </p:cNvPr>
          <p:cNvSpPr>
            <a:spLocks noGrp="1" noChangeArrowheads="1"/>
          </p:cNvSpPr>
          <p:nvPr>
            <p:ph type="body" idx="1"/>
          </p:nvPr>
        </p:nvSpPr>
        <p:spPr/>
        <p:txBody>
          <a:bodyPr/>
          <a:lstStyle/>
          <a:p>
            <a:r>
              <a:rPr lang="en-US" altLang="LID4096"/>
              <a:t>The Input recorder creates the mapping between speech and gestures and keyboard and mouse commands.  So, in google earth when someone says computer when I do a two finger gesture you do and mouse wheel zoom in both the multimodal and keyboard and mouse interactions are stored.</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AEE3D88-4E35-7DF4-62A1-424FFBB48797}"/>
              </a:ext>
            </a:extLst>
          </p:cNvPr>
          <p:cNvSpPr>
            <a:spLocks noGrp="1" noChangeArrowheads="1"/>
          </p:cNvSpPr>
          <p:nvPr>
            <p:ph type="sldNum" sz="quarter" idx="5"/>
          </p:nvPr>
        </p:nvSpPr>
        <p:spPr>
          <a:ln/>
        </p:spPr>
        <p:txBody>
          <a:bodyPr/>
          <a:lstStyle/>
          <a:p>
            <a:fld id="{ED6C0F00-E7C9-42F0-830D-9C3C871ABC56}" type="slidenum">
              <a:rPr lang="en-US" altLang="LID4096"/>
              <a:pPr/>
              <a:t>25</a:t>
            </a:fld>
            <a:endParaRPr lang="en-US" altLang="LID4096"/>
          </a:p>
        </p:txBody>
      </p:sp>
      <p:sp>
        <p:nvSpPr>
          <p:cNvPr id="312322" name="Rectangle 2">
            <a:extLst>
              <a:ext uri="{FF2B5EF4-FFF2-40B4-BE49-F238E27FC236}">
                <a16:creationId xmlns:a16="http://schemas.microsoft.com/office/drawing/2014/main" id="{486DBB7B-BB4E-50E4-4647-A9F5C8BE943C}"/>
              </a:ext>
            </a:extLst>
          </p:cNvPr>
          <p:cNvSpPr>
            <a:spLocks noGrp="1" noRot="1" noChangeAspect="1" noChangeArrowheads="1" noTextEdit="1"/>
          </p:cNvSpPr>
          <p:nvPr>
            <p:ph type="sldImg"/>
          </p:nvPr>
        </p:nvSpPr>
        <p:spPr>
          <a:ln/>
        </p:spPr>
      </p:sp>
      <p:sp>
        <p:nvSpPr>
          <p:cNvPr id="312323" name="Rectangle 3">
            <a:extLst>
              <a:ext uri="{FF2B5EF4-FFF2-40B4-BE49-F238E27FC236}">
                <a16:creationId xmlns:a16="http://schemas.microsoft.com/office/drawing/2014/main" id="{60F0CF81-ED09-5045-CFC2-E540A40D7451}"/>
              </a:ext>
            </a:extLst>
          </p:cNvPr>
          <p:cNvSpPr>
            <a:spLocks noGrp="1" noChangeArrowheads="1"/>
          </p:cNvSpPr>
          <p:nvPr>
            <p:ph type="body" idx="1"/>
          </p:nvPr>
        </p:nvSpPr>
        <p:spPr/>
        <p:txBody>
          <a:bodyPr/>
          <a:lstStyle/>
          <a:p>
            <a:r>
              <a:rPr lang="en-US" altLang="LID4096"/>
              <a:t>In programming by demonstration systems there is the challenge in determining what variables can be modified.  GSI Demo reduces this complexity by making simplifications on the types of variables supported.  For example, we assume that the location of a users touch is not important.  That is a one hand gesture on the bottom left edge of the table is the same (!) as a one hand gesture on the top right of the display.  Thus GSI Demo is more a multimodal tool for mapping keyboard and mouse MACROS than a learning by example system.</a:t>
            </a:r>
          </a:p>
          <a:p>
            <a:endParaRPr lang="en-US" altLang="LID4096"/>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73107C5-1B54-190E-786C-33BA8498CF99}"/>
              </a:ext>
            </a:extLst>
          </p:cNvPr>
          <p:cNvSpPr>
            <a:spLocks noGrp="1" noChangeArrowheads="1"/>
          </p:cNvSpPr>
          <p:nvPr>
            <p:ph type="sldNum" sz="quarter" idx="5"/>
          </p:nvPr>
        </p:nvSpPr>
        <p:spPr>
          <a:ln/>
        </p:spPr>
        <p:txBody>
          <a:bodyPr/>
          <a:lstStyle/>
          <a:p>
            <a:fld id="{3A6732E8-9B4A-47E0-BC14-DF876C9A5CBA}" type="slidenum">
              <a:rPr lang="en-US" altLang="LID4096"/>
              <a:pPr/>
              <a:t>26</a:t>
            </a:fld>
            <a:endParaRPr lang="en-US" altLang="LID4096"/>
          </a:p>
        </p:txBody>
      </p:sp>
      <p:sp>
        <p:nvSpPr>
          <p:cNvPr id="309250" name="Rectangle 2">
            <a:extLst>
              <a:ext uri="{FF2B5EF4-FFF2-40B4-BE49-F238E27FC236}">
                <a16:creationId xmlns:a16="http://schemas.microsoft.com/office/drawing/2014/main" id="{08CCF2F5-C350-9662-4A3F-EE454768CBE6}"/>
              </a:ext>
            </a:extLst>
          </p:cNvPr>
          <p:cNvSpPr>
            <a:spLocks noGrp="1" noRot="1" noChangeAspect="1" noChangeArrowheads="1" noTextEdit="1"/>
          </p:cNvSpPr>
          <p:nvPr>
            <p:ph type="sldImg"/>
          </p:nvPr>
        </p:nvSpPr>
        <p:spPr>
          <a:ln/>
        </p:spPr>
      </p:sp>
      <p:sp>
        <p:nvSpPr>
          <p:cNvPr id="309251" name="Rectangle 3">
            <a:extLst>
              <a:ext uri="{FF2B5EF4-FFF2-40B4-BE49-F238E27FC236}">
                <a16:creationId xmlns:a16="http://schemas.microsoft.com/office/drawing/2014/main" id="{C7A08077-A897-6BE2-36ED-5A5BC88525AB}"/>
              </a:ext>
            </a:extLst>
          </p:cNvPr>
          <p:cNvSpPr>
            <a:spLocks noGrp="1" noChangeArrowheads="1"/>
          </p:cNvSpPr>
          <p:nvPr>
            <p:ph type="body" idx="1"/>
          </p:nvPr>
        </p:nvSpPr>
        <p:spPr/>
        <p:txBody>
          <a:bodyPr/>
          <a:lstStyle/>
          <a:p>
            <a:r>
              <a:rPr lang="en-US" altLang="LID4096"/>
              <a:t>Similarly while we allow two handed gestures over a large area to be mapped to a drag selection, we do not provide a means for using the same gesture to perform a macro of keyboard commands because we assume that gestures will map onto keyboard and mouse commands.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7A7B2A6-A217-B2B9-4654-697E46F2BCDA}"/>
              </a:ext>
            </a:extLst>
          </p:cNvPr>
          <p:cNvSpPr>
            <a:spLocks noGrp="1" noChangeArrowheads="1"/>
          </p:cNvSpPr>
          <p:nvPr>
            <p:ph type="sldNum" sz="quarter" idx="5"/>
          </p:nvPr>
        </p:nvSpPr>
        <p:spPr>
          <a:ln/>
        </p:spPr>
        <p:txBody>
          <a:bodyPr/>
          <a:lstStyle/>
          <a:p>
            <a:fld id="{1D786563-ADC2-4281-BF4B-793CEA16040B}" type="slidenum">
              <a:rPr lang="en-US" altLang="LID4096"/>
              <a:pPr/>
              <a:t>27</a:t>
            </a:fld>
            <a:endParaRPr lang="en-US" altLang="LID4096"/>
          </a:p>
        </p:txBody>
      </p:sp>
      <p:sp>
        <p:nvSpPr>
          <p:cNvPr id="268290" name="Rectangle 2">
            <a:extLst>
              <a:ext uri="{FF2B5EF4-FFF2-40B4-BE49-F238E27FC236}">
                <a16:creationId xmlns:a16="http://schemas.microsoft.com/office/drawing/2014/main" id="{FFF3DECE-B166-804A-77DD-FA4F02BCEAA9}"/>
              </a:ext>
            </a:extLst>
          </p:cNvPr>
          <p:cNvSpPr>
            <a:spLocks noGrp="1" noRot="1" noChangeAspect="1" noChangeArrowheads="1" noTextEdit="1"/>
          </p:cNvSpPr>
          <p:nvPr>
            <p:ph type="sldImg"/>
          </p:nvPr>
        </p:nvSpPr>
        <p:spPr>
          <a:ln/>
        </p:spPr>
      </p:sp>
      <p:sp>
        <p:nvSpPr>
          <p:cNvPr id="268291" name="Rectangle 3">
            <a:extLst>
              <a:ext uri="{FF2B5EF4-FFF2-40B4-BE49-F238E27FC236}">
                <a16:creationId xmlns:a16="http://schemas.microsoft.com/office/drawing/2014/main" id="{F96B2590-52AD-8A42-3EE3-71253404D090}"/>
              </a:ext>
            </a:extLst>
          </p:cNvPr>
          <p:cNvSpPr>
            <a:spLocks noGrp="1" noChangeArrowheads="1"/>
          </p:cNvSpPr>
          <p:nvPr>
            <p:ph type="body" idx="1"/>
          </p:nvPr>
        </p:nvSpPr>
        <p:spPr/>
        <p:txBody>
          <a:bodyPr/>
          <a:lstStyle/>
          <a:p>
            <a:r>
              <a:rPr lang="en-US" altLang="LID4096" sz="1000"/>
              <a:t>GSI Demo is not perfect. First, it is limited by the single user applications it wraps. While some multi-user interaction can be performed by interleaving individual actions, the underlying application is oblivious to this fact. As well, the mechanics of invoking certain application actions have side-effects, e.g.,  if a speech command invokes a graphical menu selection, the menu may briefly flash on the display. </a:t>
            </a:r>
          </a:p>
          <a:p>
            <a:r>
              <a:rPr lang="en-US" altLang="LID4096" sz="1000"/>
              <a:t>Second, GSI Demo is a crude programming by demonstration system. It makes many simplifying assumptions on how gestures should be mapped to application actions, and makes no attempt to learn across examples as done in other programming by example systems [5] and even in other gesture recognition systems [2]. For example, it assumes that there will be a simple mapping between a gesture (e.g., a whole hand move) and a mouse click/drag. While this makes it easy to map a hand move to a mouse panning action, mapping a two finger touch to a double tap is not possible. Similarly, complex gestural shapes (e.g., drawing a flower) are not recognized. Of course, an obvious step in this work is to incorporate techniques forwarded by the machine learning and programming by demonstration communities [5][2].</a:t>
            </a:r>
          </a:p>
          <a:p>
            <a:r>
              <a:rPr lang="en-US" altLang="LID4096" sz="1000"/>
              <a:t>Third, multimodal mappings are currently limited. Only a simple speech + one gesture (e.g., finger, hand) can be mapped to a series of keyboard commands followed by a mouse click. Mouse click coordinates are remapped to the center position of the gesture. This means that complicated multimodal commands that involves clicking a menu before specifying a location would fail.</a:t>
            </a:r>
          </a:p>
          <a:p>
            <a:r>
              <a:rPr lang="en-US" altLang="LID4096" sz="1000"/>
              <a:t>Fourth, macros and mappings can be deleted and reconstructed, but not edited. This means that long sequences would have to be recreated, even though a small edit would fix it. Again, methods exist to edit macros, e.g., Halbert’s early SmallStar system [5].</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15CDB42-6E62-479A-7359-81967B26F984}"/>
              </a:ext>
            </a:extLst>
          </p:cNvPr>
          <p:cNvSpPr>
            <a:spLocks noGrp="1" noChangeArrowheads="1"/>
          </p:cNvSpPr>
          <p:nvPr>
            <p:ph type="sldNum" sz="quarter" idx="5"/>
          </p:nvPr>
        </p:nvSpPr>
        <p:spPr>
          <a:ln/>
        </p:spPr>
        <p:txBody>
          <a:bodyPr/>
          <a:lstStyle/>
          <a:p>
            <a:fld id="{7F83B2F6-700E-4C46-914D-A0E8F6ED2B97}" type="slidenum">
              <a:rPr lang="en-US" altLang="LID4096"/>
              <a:pPr/>
              <a:t>28</a:t>
            </a:fld>
            <a:endParaRPr lang="en-US" altLang="LID4096"/>
          </a:p>
        </p:txBody>
      </p:sp>
      <p:sp>
        <p:nvSpPr>
          <p:cNvPr id="265218" name="Rectangle 2">
            <a:extLst>
              <a:ext uri="{FF2B5EF4-FFF2-40B4-BE49-F238E27FC236}">
                <a16:creationId xmlns:a16="http://schemas.microsoft.com/office/drawing/2014/main" id="{636FB190-7605-7192-1C8C-457E49525FB2}"/>
              </a:ext>
            </a:extLst>
          </p:cNvPr>
          <p:cNvSpPr>
            <a:spLocks noGrp="1" noRot="1" noChangeAspect="1" noChangeArrowheads="1" noTextEdit="1"/>
          </p:cNvSpPr>
          <p:nvPr>
            <p:ph type="sldImg"/>
          </p:nvPr>
        </p:nvSpPr>
        <p:spPr>
          <a:ln/>
        </p:spPr>
      </p:sp>
      <p:sp>
        <p:nvSpPr>
          <p:cNvPr id="265219" name="Rectangle 3">
            <a:extLst>
              <a:ext uri="{FF2B5EF4-FFF2-40B4-BE49-F238E27FC236}">
                <a16:creationId xmlns:a16="http://schemas.microsoft.com/office/drawing/2014/main" id="{F2A82A19-8120-D606-CC4D-6CD325C78FEA}"/>
              </a:ext>
            </a:extLst>
          </p:cNvPr>
          <p:cNvSpPr>
            <a:spLocks noGrp="1" noChangeArrowheads="1"/>
          </p:cNvSpPr>
          <p:nvPr>
            <p:ph type="body" idx="1"/>
          </p:nvPr>
        </p:nvSpPr>
        <p:spPr/>
        <p:txBody>
          <a:bodyPr/>
          <a:lstStyle/>
          <a:p>
            <a:r>
              <a:rPr lang="en-US" altLang="LID4096"/>
              <a:t>In spite of these technical limitations, we were able to define a reasonable working set of rich, natural actions atop our single user applications. Perhaps this is because the actions people want to do when collaborating over a surface are simple and obvious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2788CFE-A5E2-E439-641B-8FE8E2CFAE3B}"/>
              </a:ext>
            </a:extLst>
          </p:cNvPr>
          <p:cNvSpPr>
            <a:spLocks noGrp="1" noChangeArrowheads="1"/>
          </p:cNvSpPr>
          <p:nvPr>
            <p:ph type="sldNum" sz="quarter" idx="5"/>
          </p:nvPr>
        </p:nvSpPr>
        <p:spPr>
          <a:ln/>
        </p:spPr>
        <p:txBody>
          <a:bodyPr/>
          <a:lstStyle/>
          <a:p>
            <a:fld id="{A01B34D0-C124-4055-BD29-420570868859}" type="slidenum">
              <a:rPr lang="en-US" altLang="LID4096"/>
              <a:pPr/>
              <a:t>29</a:t>
            </a:fld>
            <a:endParaRPr lang="en-US" altLang="LID4096"/>
          </a:p>
        </p:txBody>
      </p:sp>
      <p:sp>
        <p:nvSpPr>
          <p:cNvPr id="176130" name="Rectangle 2">
            <a:extLst>
              <a:ext uri="{FF2B5EF4-FFF2-40B4-BE49-F238E27FC236}">
                <a16:creationId xmlns:a16="http://schemas.microsoft.com/office/drawing/2014/main" id="{1A8C093B-F457-732F-3144-AF0F5AC873DD}"/>
              </a:ext>
            </a:extLst>
          </p:cNvPr>
          <p:cNvSpPr>
            <a:spLocks noGrp="1" noRot="1" noChangeAspect="1" noChangeArrowheads="1" noTextEdit="1"/>
          </p:cNvSpPr>
          <p:nvPr>
            <p:ph type="sldImg"/>
          </p:nvPr>
        </p:nvSpPr>
        <p:spPr>
          <a:ln/>
        </p:spPr>
      </p:sp>
      <p:sp>
        <p:nvSpPr>
          <p:cNvPr id="176131" name="Rectangle 3">
            <a:extLst>
              <a:ext uri="{FF2B5EF4-FFF2-40B4-BE49-F238E27FC236}">
                <a16:creationId xmlns:a16="http://schemas.microsoft.com/office/drawing/2014/main" id="{50CE9DD7-AFB0-FC1E-58CC-E70A7F4A4A85}"/>
              </a:ext>
            </a:extLst>
          </p:cNvPr>
          <p:cNvSpPr>
            <a:spLocks noGrp="1" noChangeArrowheads="1"/>
          </p:cNvSpPr>
          <p:nvPr>
            <p:ph type="body" idx="1"/>
          </p:nvPr>
        </p:nvSpPr>
        <p:spPr/>
        <p:txBody>
          <a:bodyPr/>
          <a:lstStyle/>
          <a:p>
            <a:r>
              <a:rPr lang="en-US" altLang="LID4096"/>
              <a:t>There are several different advanced mappings that we are considering:</a:t>
            </a:r>
          </a:p>
          <a:p>
            <a:endParaRPr lang="en-US" altLang="LID4096"/>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827479D-3C46-C55C-5741-31EFF11AFAAF}"/>
              </a:ext>
            </a:extLst>
          </p:cNvPr>
          <p:cNvSpPr>
            <a:spLocks noGrp="1" noChangeArrowheads="1"/>
          </p:cNvSpPr>
          <p:nvPr>
            <p:ph type="sldNum" sz="quarter" idx="5"/>
          </p:nvPr>
        </p:nvSpPr>
        <p:spPr>
          <a:ln/>
        </p:spPr>
        <p:txBody>
          <a:bodyPr/>
          <a:lstStyle/>
          <a:p>
            <a:fld id="{2E608FEF-F6E1-47DC-8FB9-8F17889F1991}" type="slidenum">
              <a:rPr lang="en-US" altLang="LID4096"/>
              <a:pPr/>
              <a:t>30</a:t>
            </a:fld>
            <a:endParaRPr lang="en-US" altLang="LID4096"/>
          </a:p>
        </p:txBody>
      </p:sp>
      <p:sp>
        <p:nvSpPr>
          <p:cNvPr id="326658" name="Rectangle 2">
            <a:extLst>
              <a:ext uri="{FF2B5EF4-FFF2-40B4-BE49-F238E27FC236}">
                <a16:creationId xmlns:a16="http://schemas.microsoft.com/office/drawing/2014/main" id="{D316327E-8304-8332-A8D5-FF805BF2B260}"/>
              </a:ext>
            </a:extLst>
          </p:cNvPr>
          <p:cNvSpPr>
            <a:spLocks noGrp="1" noRot="1" noChangeAspect="1" noChangeArrowheads="1" noTextEdit="1"/>
          </p:cNvSpPr>
          <p:nvPr>
            <p:ph type="sldImg"/>
          </p:nvPr>
        </p:nvSpPr>
        <p:spPr>
          <a:ln/>
        </p:spPr>
      </p:sp>
      <p:sp>
        <p:nvSpPr>
          <p:cNvPr id="326659" name="Rectangle 3">
            <a:extLst>
              <a:ext uri="{FF2B5EF4-FFF2-40B4-BE49-F238E27FC236}">
                <a16:creationId xmlns:a16="http://schemas.microsoft.com/office/drawing/2014/main" id="{77312790-6C58-7300-ED54-D9B9E510DBDC}"/>
              </a:ext>
            </a:extLst>
          </p:cNvPr>
          <p:cNvSpPr>
            <a:spLocks noGrp="1" noChangeArrowheads="1"/>
          </p:cNvSpPr>
          <p:nvPr>
            <p:ph type="body" idx="1"/>
          </p:nvPr>
        </p:nvSpPr>
        <p:spPr/>
        <p:txBody>
          <a:bodyPr/>
          <a:lstStyle/>
          <a:p>
            <a:r>
              <a:rPr lang="en-US" altLang="LID4096"/>
              <a:t>There are several different advanced mappings that we are considering:</a:t>
            </a:r>
          </a:p>
          <a:p>
            <a:endParaRPr lang="en-US" altLang="LID4096"/>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35F1C71-5040-AC18-1A52-666D0907A5D5}"/>
              </a:ext>
            </a:extLst>
          </p:cNvPr>
          <p:cNvSpPr>
            <a:spLocks noGrp="1" noChangeArrowheads="1"/>
          </p:cNvSpPr>
          <p:nvPr>
            <p:ph type="sldNum" sz="quarter" idx="5"/>
          </p:nvPr>
        </p:nvSpPr>
        <p:spPr>
          <a:ln/>
        </p:spPr>
        <p:txBody>
          <a:bodyPr/>
          <a:lstStyle/>
          <a:p>
            <a:fld id="{31750B21-0D85-4D08-87AF-DD68EFDCBA7C}" type="slidenum">
              <a:rPr lang="en-US" altLang="LID4096"/>
              <a:pPr/>
              <a:t>31</a:t>
            </a:fld>
            <a:endParaRPr lang="en-US" altLang="LID4096"/>
          </a:p>
        </p:txBody>
      </p:sp>
      <p:sp>
        <p:nvSpPr>
          <p:cNvPr id="321538" name="Rectangle 2">
            <a:extLst>
              <a:ext uri="{FF2B5EF4-FFF2-40B4-BE49-F238E27FC236}">
                <a16:creationId xmlns:a16="http://schemas.microsoft.com/office/drawing/2014/main" id="{4DFBD37A-4C99-BA6F-13E8-5C28EE2AA411}"/>
              </a:ext>
            </a:extLst>
          </p:cNvPr>
          <p:cNvSpPr>
            <a:spLocks noGrp="1" noRot="1" noChangeAspect="1" noChangeArrowheads="1" noTextEdit="1"/>
          </p:cNvSpPr>
          <p:nvPr>
            <p:ph type="sldImg"/>
          </p:nvPr>
        </p:nvSpPr>
        <p:spPr>
          <a:ln/>
        </p:spPr>
      </p:sp>
      <p:sp>
        <p:nvSpPr>
          <p:cNvPr id="321539" name="Rectangle 3">
            <a:extLst>
              <a:ext uri="{FF2B5EF4-FFF2-40B4-BE49-F238E27FC236}">
                <a16:creationId xmlns:a16="http://schemas.microsoft.com/office/drawing/2014/main" id="{38AE85FF-7594-272E-11C5-4EDBCB57E8F4}"/>
              </a:ext>
            </a:extLst>
          </p:cNvPr>
          <p:cNvSpPr>
            <a:spLocks noGrp="1" noChangeArrowheads="1"/>
          </p:cNvSpPr>
          <p:nvPr>
            <p:ph type="body" idx="1"/>
          </p:nvPr>
        </p:nvSpPr>
        <p:spPr/>
        <p:txBody>
          <a:bodyPr/>
          <a:lstStyle/>
          <a:p>
            <a:r>
              <a:rPr lang="en-US" altLang="LID4096"/>
              <a:t>GSI Demo is all about converting existing single user applications originally designed for a keyboard and a mouse (!) into a form that is suitable for collaborative interaction by multiple people on a digital table.  I’ll start by describing some of behavioural affordances of multi user multimodal interaction by showing a clip from our CSCW video.</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158" name="Picture 14">
            <a:extLst>
              <a:ext uri="{FF2B5EF4-FFF2-40B4-BE49-F238E27FC236}">
                <a16:creationId xmlns:a16="http://schemas.microsoft.com/office/drawing/2014/main" id="{25518EB1-7869-FB6A-CAE0-A46637A6E7B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147" name="Rectangle 3">
            <a:extLst>
              <a:ext uri="{FF2B5EF4-FFF2-40B4-BE49-F238E27FC236}">
                <a16:creationId xmlns:a16="http://schemas.microsoft.com/office/drawing/2014/main" id="{7DE78176-08AB-3E6F-C02C-2E2478BB3F2B}"/>
              </a:ext>
            </a:extLst>
          </p:cNvPr>
          <p:cNvSpPr>
            <a:spLocks noGrp="1" noChangeArrowheads="1"/>
          </p:cNvSpPr>
          <p:nvPr>
            <p:ph type="ctrTitle"/>
          </p:nvPr>
        </p:nvSpPr>
        <p:spPr>
          <a:xfrm>
            <a:off x="685800" y="2130425"/>
            <a:ext cx="7772400" cy="1470025"/>
          </a:xfrm>
        </p:spPr>
        <p:txBody>
          <a:bodyPr/>
          <a:lstStyle>
            <a:lvl1pPr>
              <a:defRPr sz="6600"/>
            </a:lvl1pPr>
          </a:lstStyle>
          <a:p>
            <a:pPr lvl="0"/>
            <a:r>
              <a:rPr lang="en-US" altLang="LID4096" noProof="0"/>
              <a:t>Master title</a:t>
            </a:r>
          </a:p>
        </p:txBody>
      </p:sp>
      <p:sp>
        <p:nvSpPr>
          <p:cNvPr id="6148" name="Rectangle 4">
            <a:extLst>
              <a:ext uri="{FF2B5EF4-FFF2-40B4-BE49-F238E27FC236}">
                <a16:creationId xmlns:a16="http://schemas.microsoft.com/office/drawing/2014/main" id="{78BCCE20-9471-6CFD-AB10-8D3D7C69F37D}"/>
              </a:ext>
            </a:extLst>
          </p:cNvPr>
          <p:cNvSpPr>
            <a:spLocks noGrp="1" noChangeArrowheads="1"/>
          </p:cNvSpPr>
          <p:nvPr>
            <p:ph type="subTitle" idx="1"/>
          </p:nvPr>
        </p:nvSpPr>
        <p:spPr>
          <a:xfrm>
            <a:off x="1371600" y="3886200"/>
            <a:ext cx="6400800" cy="1752600"/>
          </a:xfrm>
        </p:spPr>
        <p:txBody>
          <a:bodyPr/>
          <a:lstStyle>
            <a:lvl1pPr marL="0" indent="0">
              <a:buFontTx/>
              <a:buNone/>
              <a:defRPr sz="4800"/>
            </a:lvl1pPr>
          </a:lstStyle>
          <a:p>
            <a:pPr lvl="0"/>
            <a:r>
              <a:rPr lang="en-US" altLang="LID4096" noProof="0"/>
              <a:t>Master subtitle</a:t>
            </a:r>
          </a:p>
        </p:txBody>
      </p:sp>
      <p:sp>
        <p:nvSpPr>
          <p:cNvPr id="6149" name="Rectangle 5">
            <a:extLst>
              <a:ext uri="{FF2B5EF4-FFF2-40B4-BE49-F238E27FC236}">
                <a16:creationId xmlns:a16="http://schemas.microsoft.com/office/drawing/2014/main" id="{A55933B8-639F-F6E7-438E-E2A0806E0A0A}"/>
              </a:ext>
            </a:extLst>
          </p:cNvPr>
          <p:cNvSpPr>
            <a:spLocks noGrp="1" noChangeArrowheads="1"/>
          </p:cNvSpPr>
          <p:nvPr>
            <p:ph type="dt" sz="half" idx="2"/>
          </p:nvPr>
        </p:nvSpPr>
        <p:spPr/>
        <p:txBody>
          <a:bodyPr/>
          <a:lstStyle>
            <a:lvl1pPr>
              <a:defRPr/>
            </a:lvl1pPr>
          </a:lstStyle>
          <a:p>
            <a:endParaRPr lang="en-US" altLang="LID4096"/>
          </a:p>
        </p:txBody>
      </p:sp>
      <p:sp>
        <p:nvSpPr>
          <p:cNvPr id="6150" name="Rectangle 6">
            <a:extLst>
              <a:ext uri="{FF2B5EF4-FFF2-40B4-BE49-F238E27FC236}">
                <a16:creationId xmlns:a16="http://schemas.microsoft.com/office/drawing/2014/main" id="{4CF5B9E8-3D83-19D5-C9C4-6682137CB5A1}"/>
              </a:ext>
            </a:extLst>
          </p:cNvPr>
          <p:cNvSpPr>
            <a:spLocks noGrp="1" noChangeArrowheads="1"/>
          </p:cNvSpPr>
          <p:nvPr>
            <p:ph type="ftr" sz="quarter" idx="3"/>
          </p:nvPr>
        </p:nvSpPr>
        <p:spPr/>
        <p:txBody>
          <a:bodyPr/>
          <a:lstStyle>
            <a:lvl1pPr>
              <a:defRPr/>
            </a:lvl1pPr>
          </a:lstStyle>
          <a:p>
            <a:endParaRPr lang="en-US" altLang="LID4096"/>
          </a:p>
        </p:txBody>
      </p:sp>
      <p:sp>
        <p:nvSpPr>
          <p:cNvPr id="6151" name="Rectangle 7">
            <a:extLst>
              <a:ext uri="{FF2B5EF4-FFF2-40B4-BE49-F238E27FC236}">
                <a16:creationId xmlns:a16="http://schemas.microsoft.com/office/drawing/2014/main" id="{CAA8B4A4-8BDA-523F-5DEC-D43C293D842F}"/>
              </a:ext>
            </a:extLst>
          </p:cNvPr>
          <p:cNvSpPr>
            <a:spLocks noGrp="1" noChangeArrowheads="1"/>
          </p:cNvSpPr>
          <p:nvPr>
            <p:ph type="sldNum" sz="quarter" idx="4"/>
          </p:nvPr>
        </p:nvSpPr>
        <p:spPr/>
        <p:txBody>
          <a:bodyPr/>
          <a:lstStyle>
            <a:lvl1pPr>
              <a:defRPr/>
            </a:lvl1pPr>
          </a:lstStyle>
          <a:p>
            <a:fld id="{7C7F8C4E-B687-4E91-9073-278AFB7C4910}" type="slidenum">
              <a:rPr lang="en-US" altLang="LID4096"/>
              <a:pPr/>
              <a:t>‹#›</a:t>
            </a:fld>
            <a:endParaRPr lang="en-US" altLang="LID4096"/>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25143-DBFB-A1DA-616A-A7B8516B170C}"/>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B7605FD1-AE53-2D07-46DD-E9AA9EE388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7547115E-914A-16AA-40AE-CEFD4FD1048C}"/>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1CD8076F-FC11-3480-93A6-8FF4DD8D1CC4}"/>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14B753ED-1A65-47C2-8B01-7F7A206922AD}"/>
              </a:ext>
            </a:extLst>
          </p:cNvPr>
          <p:cNvSpPr>
            <a:spLocks noGrp="1"/>
          </p:cNvSpPr>
          <p:nvPr>
            <p:ph type="sldNum" sz="quarter" idx="12"/>
          </p:nvPr>
        </p:nvSpPr>
        <p:spPr/>
        <p:txBody>
          <a:bodyPr/>
          <a:lstStyle>
            <a:lvl1pPr>
              <a:defRPr/>
            </a:lvl1pPr>
          </a:lstStyle>
          <a:p>
            <a:fld id="{71DE17A4-A533-47B9-8893-5339C1BB85D4}" type="slidenum">
              <a:rPr lang="en-US" altLang="LID4096"/>
              <a:pPr/>
              <a:t>‹#›</a:t>
            </a:fld>
            <a:endParaRPr lang="en-US" altLang="LID4096"/>
          </a:p>
        </p:txBody>
      </p:sp>
    </p:spTree>
    <p:extLst>
      <p:ext uri="{BB962C8B-B14F-4D97-AF65-F5344CB8AC3E}">
        <p14:creationId xmlns:p14="http://schemas.microsoft.com/office/powerpoint/2010/main" val="2170628834"/>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06469-1589-E689-C3F6-DA2916FEA9E4}"/>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F622C115-8EC4-E95F-E5EE-7ED480EB6F21}"/>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3D36EA63-D8CB-DF85-77DF-17A9CE0CB1DF}"/>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9A10EB24-E514-C1EB-C0B7-B8FB70C2CFF8}"/>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8DE5A6D0-3AE4-92FE-0383-0F1F21DE4942}"/>
              </a:ext>
            </a:extLst>
          </p:cNvPr>
          <p:cNvSpPr>
            <a:spLocks noGrp="1"/>
          </p:cNvSpPr>
          <p:nvPr>
            <p:ph type="sldNum" sz="quarter" idx="12"/>
          </p:nvPr>
        </p:nvSpPr>
        <p:spPr/>
        <p:txBody>
          <a:bodyPr/>
          <a:lstStyle>
            <a:lvl1pPr>
              <a:defRPr/>
            </a:lvl1pPr>
          </a:lstStyle>
          <a:p>
            <a:fld id="{B0CCCFB9-5986-442E-8B2C-19DEF7EFAC78}" type="slidenum">
              <a:rPr lang="en-US" altLang="LID4096"/>
              <a:pPr/>
              <a:t>‹#›</a:t>
            </a:fld>
            <a:endParaRPr lang="en-US" altLang="LID4096"/>
          </a:p>
        </p:txBody>
      </p:sp>
    </p:spTree>
    <p:extLst>
      <p:ext uri="{BB962C8B-B14F-4D97-AF65-F5344CB8AC3E}">
        <p14:creationId xmlns:p14="http://schemas.microsoft.com/office/powerpoint/2010/main" val="830129377"/>
      </p:ext>
    </p:extLst>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84BA1-8D65-9019-12CF-B17245A1B783}"/>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3B0587A1-0919-C75C-334F-FFD7E845C70B}"/>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08989A57-A51D-0ABB-D891-7F43DA9131E9}"/>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82E72401-FF07-0E52-C654-AB57E9B2B9B8}"/>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0BC2174E-08B6-81C1-8C70-957102500358}"/>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9B14F386-7746-C0DA-CBE9-FCA4FDF64E35}"/>
              </a:ext>
            </a:extLst>
          </p:cNvPr>
          <p:cNvSpPr>
            <a:spLocks noGrp="1"/>
          </p:cNvSpPr>
          <p:nvPr>
            <p:ph type="sldNum" sz="quarter" idx="12"/>
          </p:nvPr>
        </p:nvSpPr>
        <p:spPr/>
        <p:txBody>
          <a:bodyPr/>
          <a:lstStyle>
            <a:lvl1pPr>
              <a:defRPr/>
            </a:lvl1pPr>
          </a:lstStyle>
          <a:p>
            <a:fld id="{E8FDFF53-90B1-49C2-BA18-A74902A2F14C}" type="slidenum">
              <a:rPr lang="en-US" altLang="LID4096"/>
              <a:pPr/>
              <a:t>‹#›</a:t>
            </a:fld>
            <a:endParaRPr lang="en-US" altLang="LID4096"/>
          </a:p>
        </p:txBody>
      </p:sp>
    </p:spTree>
    <p:extLst>
      <p:ext uri="{BB962C8B-B14F-4D97-AF65-F5344CB8AC3E}">
        <p14:creationId xmlns:p14="http://schemas.microsoft.com/office/powerpoint/2010/main" val="3277619839"/>
      </p:ext>
    </p:extLst>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B182E-278B-AB7B-AD16-1D378121B532}"/>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E72CE358-C328-4AD7-9B38-C11BD95F25B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B85301-5CFD-C169-35C8-67FFCB39B15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D98A6FAE-7633-5581-0DE7-78F19FF91EB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43F2CE-EEB7-2DFF-884E-7951FE22B7C7}"/>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4818628E-E360-AAE3-C007-39BA91BF7458}"/>
              </a:ext>
            </a:extLst>
          </p:cNvPr>
          <p:cNvSpPr>
            <a:spLocks noGrp="1"/>
          </p:cNvSpPr>
          <p:nvPr>
            <p:ph type="dt" sz="half" idx="10"/>
          </p:nvPr>
        </p:nvSpPr>
        <p:spPr/>
        <p:txBody>
          <a:bodyPr/>
          <a:lstStyle>
            <a:lvl1pPr>
              <a:defRPr/>
            </a:lvl1pPr>
          </a:lstStyle>
          <a:p>
            <a:endParaRPr lang="en-US" altLang="LID4096"/>
          </a:p>
        </p:txBody>
      </p:sp>
      <p:sp>
        <p:nvSpPr>
          <p:cNvPr id="8" name="Footer Placeholder 7">
            <a:extLst>
              <a:ext uri="{FF2B5EF4-FFF2-40B4-BE49-F238E27FC236}">
                <a16:creationId xmlns:a16="http://schemas.microsoft.com/office/drawing/2014/main" id="{BD1B2EDE-3B45-E492-3F41-C488C40BF933}"/>
              </a:ext>
            </a:extLst>
          </p:cNvPr>
          <p:cNvSpPr>
            <a:spLocks noGrp="1"/>
          </p:cNvSpPr>
          <p:nvPr>
            <p:ph type="ftr" sz="quarter" idx="11"/>
          </p:nvPr>
        </p:nvSpPr>
        <p:spPr/>
        <p:txBody>
          <a:bodyPr/>
          <a:lstStyle>
            <a:lvl1pPr>
              <a:defRPr/>
            </a:lvl1pPr>
          </a:lstStyle>
          <a:p>
            <a:endParaRPr lang="en-US" altLang="LID4096"/>
          </a:p>
        </p:txBody>
      </p:sp>
      <p:sp>
        <p:nvSpPr>
          <p:cNvPr id="9" name="Slide Number Placeholder 8">
            <a:extLst>
              <a:ext uri="{FF2B5EF4-FFF2-40B4-BE49-F238E27FC236}">
                <a16:creationId xmlns:a16="http://schemas.microsoft.com/office/drawing/2014/main" id="{33CA75EF-C1AF-6DBD-857B-7A981F30DF62}"/>
              </a:ext>
            </a:extLst>
          </p:cNvPr>
          <p:cNvSpPr>
            <a:spLocks noGrp="1"/>
          </p:cNvSpPr>
          <p:nvPr>
            <p:ph type="sldNum" sz="quarter" idx="12"/>
          </p:nvPr>
        </p:nvSpPr>
        <p:spPr/>
        <p:txBody>
          <a:bodyPr/>
          <a:lstStyle>
            <a:lvl1pPr>
              <a:defRPr/>
            </a:lvl1pPr>
          </a:lstStyle>
          <a:p>
            <a:fld id="{E9635C1B-1D5A-4A50-9145-85BF244C2A3E}" type="slidenum">
              <a:rPr lang="en-US" altLang="LID4096"/>
              <a:pPr/>
              <a:t>‹#›</a:t>
            </a:fld>
            <a:endParaRPr lang="en-US" altLang="LID4096"/>
          </a:p>
        </p:txBody>
      </p:sp>
    </p:spTree>
    <p:extLst>
      <p:ext uri="{BB962C8B-B14F-4D97-AF65-F5344CB8AC3E}">
        <p14:creationId xmlns:p14="http://schemas.microsoft.com/office/powerpoint/2010/main" val="3835298670"/>
      </p:ext>
    </p:extLst>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6E6D9-4E2D-9544-DD0D-296D31DC6551}"/>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9A488C05-8978-35E3-C519-53D1708B5DC9}"/>
              </a:ext>
            </a:extLst>
          </p:cNvPr>
          <p:cNvSpPr>
            <a:spLocks noGrp="1"/>
          </p:cNvSpPr>
          <p:nvPr>
            <p:ph type="dt" sz="half" idx="10"/>
          </p:nvPr>
        </p:nvSpPr>
        <p:spPr/>
        <p:txBody>
          <a:bodyPr/>
          <a:lstStyle>
            <a:lvl1pPr>
              <a:defRPr/>
            </a:lvl1pPr>
          </a:lstStyle>
          <a:p>
            <a:endParaRPr lang="en-US" altLang="LID4096"/>
          </a:p>
        </p:txBody>
      </p:sp>
      <p:sp>
        <p:nvSpPr>
          <p:cNvPr id="4" name="Footer Placeholder 3">
            <a:extLst>
              <a:ext uri="{FF2B5EF4-FFF2-40B4-BE49-F238E27FC236}">
                <a16:creationId xmlns:a16="http://schemas.microsoft.com/office/drawing/2014/main" id="{552EFA86-0A3D-5B0A-DB04-AE9B4A20613E}"/>
              </a:ext>
            </a:extLst>
          </p:cNvPr>
          <p:cNvSpPr>
            <a:spLocks noGrp="1"/>
          </p:cNvSpPr>
          <p:nvPr>
            <p:ph type="ftr" sz="quarter" idx="11"/>
          </p:nvPr>
        </p:nvSpPr>
        <p:spPr/>
        <p:txBody>
          <a:bodyPr/>
          <a:lstStyle>
            <a:lvl1pPr>
              <a:defRPr/>
            </a:lvl1pPr>
          </a:lstStyle>
          <a:p>
            <a:endParaRPr lang="en-US" altLang="LID4096"/>
          </a:p>
        </p:txBody>
      </p:sp>
      <p:sp>
        <p:nvSpPr>
          <p:cNvPr id="5" name="Slide Number Placeholder 4">
            <a:extLst>
              <a:ext uri="{FF2B5EF4-FFF2-40B4-BE49-F238E27FC236}">
                <a16:creationId xmlns:a16="http://schemas.microsoft.com/office/drawing/2014/main" id="{8CEDF516-1B07-B804-E450-83E2D32F9BB8}"/>
              </a:ext>
            </a:extLst>
          </p:cNvPr>
          <p:cNvSpPr>
            <a:spLocks noGrp="1"/>
          </p:cNvSpPr>
          <p:nvPr>
            <p:ph type="sldNum" sz="quarter" idx="12"/>
          </p:nvPr>
        </p:nvSpPr>
        <p:spPr/>
        <p:txBody>
          <a:bodyPr/>
          <a:lstStyle>
            <a:lvl1pPr>
              <a:defRPr/>
            </a:lvl1pPr>
          </a:lstStyle>
          <a:p>
            <a:fld id="{C1EF8396-F297-4B78-9D47-18C0AFADAEA5}" type="slidenum">
              <a:rPr lang="en-US" altLang="LID4096"/>
              <a:pPr/>
              <a:t>‹#›</a:t>
            </a:fld>
            <a:endParaRPr lang="en-US" altLang="LID4096"/>
          </a:p>
        </p:txBody>
      </p:sp>
    </p:spTree>
    <p:extLst>
      <p:ext uri="{BB962C8B-B14F-4D97-AF65-F5344CB8AC3E}">
        <p14:creationId xmlns:p14="http://schemas.microsoft.com/office/powerpoint/2010/main" val="1479647955"/>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FC2138-D470-943B-B53C-D52832903F9D}"/>
              </a:ext>
            </a:extLst>
          </p:cNvPr>
          <p:cNvSpPr>
            <a:spLocks noGrp="1"/>
          </p:cNvSpPr>
          <p:nvPr>
            <p:ph type="dt" sz="half" idx="10"/>
          </p:nvPr>
        </p:nvSpPr>
        <p:spPr/>
        <p:txBody>
          <a:bodyPr/>
          <a:lstStyle>
            <a:lvl1pPr>
              <a:defRPr/>
            </a:lvl1pPr>
          </a:lstStyle>
          <a:p>
            <a:endParaRPr lang="en-US" altLang="LID4096"/>
          </a:p>
        </p:txBody>
      </p:sp>
      <p:sp>
        <p:nvSpPr>
          <p:cNvPr id="3" name="Footer Placeholder 2">
            <a:extLst>
              <a:ext uri="{FF2B5EF4-FFF2-40B4-BE49-F238E27FC236}">
                <a16:creationId xmlns:a16="http://schemas.microsoft.com/office/drawing/2014/main" id="{E1B8C142-2E4B-300F-1DBB-9293A7BF5F69}"/>
              </a:ext>
            </a:extLst>
          </p:cNvPr>
          <p:cNvSpPr>
            <a:spLocks noGrp="1"/>
          </p:cNvSpPr>
          <p:nvPr>
            <p:ph type="ftr" sz="quarter" idx="11"/>
          </p:nvPr>
        </p:nvSpPr>
        <p:spPr/>
        <p:txBody>
          <a:bodyPr/>
          <a:lstStyle>
            <a:lvl1pPr>
              <a:defRPr/>
            </a:lvl1pPr>
          </a:lstStyle>
          <a:p>
            <a:endParaRPr lang="en-US" altLang="LID4096"/>
          </a:p>
        </p:txBody>
      </p:sp>
      <p:sp>
        <p:nvSpPr>
          <p:cNvPr id="4" name="Slide Number Placeholder 3">
            <a:extLst>
              <a:ext uri="{FF2B5EF4-FFF2-40B4-BE49-F238E27FC236}">
                <a16:creationId xmlns:a16="http://schemas.microsoft.com/office/drawing/2014/main" id="{A5B720B6-5CD6-FABB-F729-C511768F59D5}"/>
              </a:ext>
            </a:extLst>
          </p:cNvPr>
          <p:cNvSpPr>
            <a:spLocks noGrp="1"/>
          </p:cNvSpPr>
          <p:nvPr>
            <p:ph type="sldNum" sz="quarter" idx="12"/>
          </p:nvPr>
        </p:nvSpPr>
        <p:spPr/>
        <p:txBody>
          <a:bodyPr/>
          <a:lstStyle>
            <a:lvl1pPr>
              <a:defRPr/>
            </a:lvl1pPr>
          </a:lstStyle>
          <a:p>
            <a:fld id="{D5A60D49-DCED-4D12-9C13-7FF2FACEECC2}" type="slidenum">
              <a:rPr lang="en-US" altLang="LID4096"/>
              <a:pPr/>
              <a:t>‹#›</a:t>
            </a:fld>
            <a:endParaRPr lang="en-US" altLang="LID4096"/>
          </a:p>
        </p:txBody>
      </p:sp>
    </p:spTree>
    <p:extLst>
      <p:ext uri="{BB962C8B-B14F-4D97-AF65-F5344CB8AC3E}">
        <p14:creationId xmlns:p14="http://schemas.microsoft.com/office/powerpoint/2010/main" val="3419886018"/>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C0DE7-EB49-951C-C127-DF95E395AC5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6E1A90B8-9E3E-E0AC-8E00-A653D819778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1809FE6A-B808-27EF-DBE8-F5ED537C12C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557D06-9A81-9B46-D77B-5F07BDB33CB6}"/>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D8E668E3-FA0B-13E2-BDCA-2F7037861323}"/>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0B1CE623-24E8-6F64-0EE1-9B54249D4348}"/>
              </a:ext>
            </a:extLst>
          </p:cNvPr>
          <p:cNvSpPr>
            <a:spLocks noGrp="1"/>
          </p:cNvSpPr>
          <p:nvPr>
            <p:ph type="sldNum" sz="quarter" idx="12"/>
          </p:nvPr>
        </p:nvSpPr>
        <p:spPr/>
        <p:txBody>
          <a:bodyPr/>
          <a:lstStyle>
            <a:lvl1pPr>
              <a:defRPr/>
            </a:lvl1pPr>
          </a:lstStyle>
          <a:p>
            <a:fld id="{CE52A168-6CE3-40D2-8105-5E6FFB16C4CE}" type="slidenum">
              <a:rPr lang="en-US" altLang="LID4096"/>
              <a:pPr/>
              <a:t>‹#›</a:t>
            </a:fld>
            <a:endParaRPr lang="en-US" altLang="LID4096"/>
          </a:p>
        </p:txBody>
      </p:sp>
    </p:spTree>
    <p:extLst>
      <p:ext uri="{BB962C8B-B14F-4D97-AF65-F5344CB8AC3E}">
        <p14:creationId xmlns:p14="http://schemas.microsoft.com/office/powerpoint/2010/main" val="93652469"/>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1B8D2-45C0-A42D-321D-8ED13D03CC7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9E19328E-825C-F1B7-767E-1343698E47AF}"/>
              </a:ext>
            </a:extLst>
          </p:cNvPr>
          <p:cNvSpPr>
            <a:spLocks noGrp="1" noChangeAspect="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7245DF0-FBBB-5904-55F0-FA347B1F65E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401FD9-B7CE-C018-76AB-29D7714A8A9B}"/>
              </a:ext>
            </a:extLst>
          </p:cNvPr>
          <p:cNvSpPr>
            <a:spLocks noGrp="1"/>
          </p:cNvSpPr>
          <p:nvPr>
            <p:ph type="dt" sz="half" idx="10"/>
          </p:nvPr>
        </p:nvSpPr>
        <p:spPr/>
        <p:txBody>
          <a:bodyPr/>
          <a:lstStyle>
            <a:lvl1pPr>
              <a:defRPr/>
            </a:lvl1pPr>
          </a:lstStyle>
          <a:p>
            <a:endParaRPr lang="en-US" altLang="LID4096"/>
          </a:p>
        </p:txBody>
      </p:sp>
      <p:sp>
        <p:nvSpPr>
          <p:cNvPr id="6" name="Footer Placeholder 5">
            <a:extLst>
              <a:ext uri="{FF2B5EF4-FFF2-40B4-BE49-F238E27FC236}">
                <a16:creationId xmlns:a16="http://schemas.microsoft.com/office/drawing/2014/main" id="{2B3D72F6-2751-86A5-51A9-0FA099150E09}"/>
              </a:ext>
            </a:extLst>
          </p:cNvPr>
          <p:cNvSpPr>
            <a:spLocks noGrp="1"/>
          </p:cNvSpPr>
          <p:nvPr>
            <p:ph type="ftr" sz="quarter" idx="11"/>
          </p:nvPr>
        </p:nvSpPr>
        <p:spPr/>
        <p:txBody>
          <a:bodyPr/>
          <a:lstStyle>
            <a:lvl1pPr>
              <a:defRPr/>
            </a:lvl1pPr>
          </a:lstStyle>
          <a:p>
            <a:endParaRPr lang="en-US" altLang="LID4096"/>
          </a:p>
        </p:txBody>
      </p:sp>
      <p:sp>
        <p:nvSpPr>
          <p:cNvPr id="7" name="Slide Number Placeholder 6">
            <a:extLst>
              <a:ext uri="{FF2B5EF4-FFF2-40B4-BE49-F238E27FC236}">
                <a16:creationId xmlns:a16="http://schemas.microsoft.com/office/drawing/2014/main" id="{50711DF0-A1AE-E1A5-8410-B39D90712BD7}"/>
              </a:ext>
            </a:extLst>
          </p:cNvPr>
          <p:cNvSpPr>
            <a:spLocks noGrp="1"/>
          </p:cNvSpPr>
          <p:nvPr>
            <p:ph type="sldNum" sz="quarter" idx="12"/>
          </p:nvPr>
        </p:nvSpPr>
        <p:spPr/>
        <p:txBody>
          <a:bodyPr/>
          <a:lstStyle>
            <a:lvl1pPr>
              <a:defRPr/>
            </a:lvl1pPr>
          </a:lstStyle>
          <a:p>
            <a:fld id="{6325B381-B87D-463F-8B65-F24C608E7939}" type="slidenum">
              <a:rPr lang="en-US" altLang="LID4096"/>
              <a:pPr/>
              <a:t>‹#›</a:t>
            </a:fld>
            <a:endParaRPr lang="en-US" altLang="LID4096"/>
          </a:p>
        </p:txBody>
      </p:sp>
    </p:spTree>
    <p:extLst>
      <p:ext uri="{BB962C8B-B14F-4D97-AF65-F5344CB8AC3E}">
        <p14:creationId xmlns:p14="http://schemas.microsoft.com/office/powerpoint/2010/main" val="1295899898"/>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CEA9D-9FB2-0A2B-99A0-D45E3E340E75}"/>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F1F26679-4B03-C10F-687A-C5374F35F1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73D822EE-CF9B-C20B-B6BC-64CE848C800A}"/>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5C29C3D9-4C33-AC17-196F-D938E8718768}"/>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CE8B2419-FD17-9B16-DEC4-F7D5FC397550}"/>
              </a:ext>
            </a:extLst>
          </p:cNvPr>
          <p:cNvSpPr>
            <a:spLocks noGrp="1"/>
          </p:cNvSpPr>
          <p:nvPr>
            <p:ph type="sldNum" sz="quarter" idx="12"/>
          </p:nvPr>
        </p:nvSpPr>
        <p:spPr/>
        <p:txBody>
          <a:bodyPr/>
          <a:lstStyle>
            <a:lvl1pPr>
              <a:defRPr/>
            </a:lvl1pPr>
          </a:lstStyle>
          <a:p>
            <a:fld id="{B48BB972-3DBB-4295-9148-87F243982EFA}" type="slidenum">
              <a:rPr lang="en-US" altLang="LID4096"/>
              <a:pPr/>
              <a:t>‹#›</a:t>
            </a:fld>
            <a:endParaRPr lang="en-US" altLang="LID4096"/>
          </a:p>
        </p:txBody>
      </p:sp>
    </p:spTree>
    <p:extLst>
      <p:ext uri="{BB962C8B-B14F-4D97-AF65-F5344CB8AC3E}">
        <p14:creationId xmlns:p14="http://schemas.microsoft.com/office/powerpoint/2010/main" val="489536528"/>
      </p:ext>
    </p:extLst>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100814-C41F-EEE8-AB14-86F6CCC7807D}"/>
              </a:ext>
            </a:extLst>
          </p:cNvPr>
          <p:cNvSpPr>
            <a:spLocks noGrp="1"/>
          </p:cNvSpPr>
          <p:nvPr>
            <p:ph type="title" orient="vert"/>
          </p:nvPr>
        </p:nvSpPr>
        <p:spPr>
          <a:xfrm>
            <a:off x="6629400" y="274638"/>
            <a:ext cx="2057400" cy="5851525"/>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775A455B-2823-B41A-EE98-55A65C90A311}"/>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338E8A10-1286-9376-321E-B9B01F3B8186}"/>
              </a:ext>
            </a:extLst>
          </p:cNvPr>
          <p:cNvSpPr>
            <a:spLocks noGrp="1"/>
          </p:cNvSpPr>
          <p:nvPr>
            <p:ph type="dt" sz="half" idx="10"/>
          </p:nvPr>
        </p:nvSpPr>
        <p:spPr/>
        <p:txBody>
          <a:bodyPr/>
          <a:lstStyle>
            <a:lvl1pPr>
              <a:defRPr/>
            </a:lvl1pPr>
          </a:lstStyle>
          <a:p>
            <a:endParaRPr lang="en-US" altLang="LID4096"/>
          </a:p>
        </p:txBody>
      </p:sp>
      <p:sp>
        <p:nvSpPr>
          <p:cNvPr id="5" name="Footer Placeholder 4">
            <a:extLst>
              <a:ext uri="{FF2B5EF4-FFF2-40B4-BE49-F238E27FC236}">
                <a16:creationId xmlns:a16="http://schemas.microsoft.com/office/drawing/2014/main" id="{CD307CF7-1595-8CE3-1798-1722D6727F26}"/>
              </a:ext>
            </a:extLst>
          </p:cNvPr>
          <p:cNvSpPr>
            <a:spLocks noGrp="1"/>
          </p:cNvSpPr>
          <p:nvPr>
            <p:ph type="ftr" sz="quarter" idx="11"/>
          </p:nvPr>
        </p:nvSpPr>
        <p:spPr/>
        <p:txBody>
          <a:bodyPr/>
          <a:lstStyle>
            <a:lvl1pPr>
              <a:defRPr/>
            </a:lvl1pPr>
          </a:lstStyle>
          <a:p>
            <a:endParaRPr lang="en-US" altLang="LID4096"/>
          </a:p>
        </p:txBody>
      </p:sp>
      <p:sp>
        <p:nvSpPr>
          <p:cNvPr id="6" name="Slide Number Placeholder 5">
            <a:extLst>
              <a:ext uri="{FF2B5EF4-FFF2-40B4-BE49-F238E27FC236}">
                <a16:creationId xmlns:a16="http://schemas.microsoft.com/office/drawing/2014/main" id="{89B97557-0511-A372-FE48-B3CF9FB027D3}"/>
              </a:ext>
            </a:extLst>
          </p:cNvPr>
          <p:cNvSpPr>
            <a:spLocks noGrp="1"/>
          </p:cNvSpPr>
          <p:nvPr>
            <p:ph type="sldNum" sz="quarter" idx="12"/>
          </p:nvPr>
        </p:nvSpPr>
        <p:spPr/>
        <p:txBody>
          <a:bodyPr/>
          <a:lstStyle>
            <a:lvl1pPr>
              <a:defRPr/>
            </a:lvl1pPr>
          </a:lstStyle>
          <a:p>
            <a:fld id="{0004E561-14D6-4BA9-BCA8-DAF0D52D44D6}" type="slidenum">
              <a:rPr lang="en-US" altLang="LID4096"/>
              <a:pPr/>
              <a:t>‹#›</a:t>
            </a:fld>
            <a:endParaRPr lang="en-US" altLang="LID4096"/>
          </a:p>
        </p:txBody>
      </p:sp>
    </p:spTree>
    <p:extLst>
      <p:ext uri="{BB962C8B-B14F-4D97-AF65-F5344CB8AC3E}">
        <p14:creationId xmlns:p14="http://schemas.microsoft.com/office/powerpoint/2010/main" val="3379304865"/>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5" name="Picture 11">
            <a:extLst>
              <a:ext uri="{FF2B5EF4-FFF2-40B4-BE49-F238E27FC236}">
                <a16:creationId xmlns:a16="http://schemas.microsoft.com/office/drawing/2014/main" id="{763BD95A-A351-6DA8-D874-F2F35265EBD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3">
            <a:extLst>
              <a:ext uri="{FF2B5EF4-FFF2-40B4-BE49-F238E27FC236}">
                <a16:creationId xmlns:a16="http://schemas.microsoft.com/office/drawing/2014/main" id="{859D33D7-53C2-853B-505E-11C905A86AB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1028" name="Rectangle 4">
            <a:extLst>
              <a:ext uri="{FF2B5EF4-FFF2-40B4-BE49-F238E27FC236}">
                <a16:creationId xmlns:a16="http://schemas.microsoft.com/office/drawing/2014/main" id="{726CD485-8251-E875-A0C0-C14F117396DA}"/>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LID4096"/>
          </a:p>
        </p:txBody>
      </p:sp>
      <p:sp>
        <p:nvSpPr>
          <p:cNvPr id="1029" name="Rectangle 5">
            <a:extLst>
              <a:ext uri="{FF2B5EF4-FFF2-40B4-BE49-F238E27FC236}">
                <a16:creationId xmlns:a16="http://schemas.microsoft.com/office/drawing/2014/main" id="{F84823B5-FEFF-5898-00DC-974FA99A8DA4}"/>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LID4096"/>
          </a:p>
        </p:txBody>
      </p:sp>
      <p:sp>
        <p:nvSpPr>
          <p:cNvPr id="1030" name="Rectangle 6">
            <a:extLst>
              <a:ext uri="{FF2B5EF4-FFF2-40B4-BE49-F238E27FC236}">
                <a16:creationId xmlns:a16="http://schemas.microsoft.com/office/drawing/2014/main" id="{79B641E8-BAA5-D5C9-3CC8-916FC056588A}"/>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712ADDBC-E02D-4EC9-A77C-E54A7B5E0663}" type="slidenum">
              <a:rPr lang="en-US" altLang="LID4096"/>
              <a:pPr/>
              <a:t>‹#›</a:t>
            </a:fld>
            <a:endParaRPr lang="en-US" altLang="LID4096"/>
          </a:p>
        </p:txBody>
      </p:sp>
      <p:sp>
        <p:nvSpPr>
          <p:cNvPr id="1026" name="Rectangle 2">
            <a:extLst>
              <a:ext uri="{FF2B5EF4-FFF2-40B4-BE49-F238E27FC236}">
                <a16:creationId xmlns:a16="http://schemas.microsoft.com/office/drawing/2014/main" id="{8AECBCF6-7004-E594-77FF-EB18852FAC57}"/>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LID4096"/>
              <a:t>Master Title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thruBlk="1"/>
  </p:transition>
  <p:txStyles>
    <p:titleStyle>
      <a:lvl1pPr algn="l" rtl="0" fontAlgn="base">
        <a:spcBef>
          <a:spcPct val="0"/>
        </a:spcBef>
        <a:spcAft>
          <a:spcPct val="0"/>
        </a:spcAft>
        <a:defRPr sz="5400" kern="1200">
          <a:solidFill>
            <a:schemeClr val="tx2"/>
          </a:solidFill>
          <a:effectLst>
            <a:outerShdw blurRad="38100" dist="38100" dir="2700000" algn="tl">
              <a:srgbClr val="C0C0C0"/>
            </a:outerShdw>
          </a:effectLst>
          <a:latin typeface="+mj-lt"/>
          <a:ea typeface="+mj-ea"/>
          <a:cs typeface="+mj-cs"/>
        </a:defRPr>
      </a:lvl1pPr>
      <a:lvl2pPr algn="l" rtl="0" fontAlgn="base">
        <a:spcBef>
          <a:spcPct val="0"/>
        </a:spcBef>
        <a:spcAft>
          <a:spcPct val="0"/>
        </a:spcAft>
        <a:defRPr sz="5400">
          <a:solidFill>
            <a:schemeClr val="tx2"/>
          </a:solidFill>
          <a:effectLst>
            <a:outerShdw blurRad="38100" dist="38100" dir="2700000" algn="tl">
              <a:srgbClr val="C0C0C0"/>
            </a:outerShdw>
          </a:effectLst>
          <a:latin typeface="Arial" panose="020B0604020202020204" pitchFamily="34" charset="0"/>
        </a:defRPr>
      </a:lvl2pPr>
      <a:lvl3pPr algn="l" rtl="0" fontAlgn="base">
        <a:spcBef>
          <a:spcPct val="0"/>
        </a:spcBef>
        <a:spcAft>
          <a:spcPct val="0"/>
        </a:spcAft>
        <a:defRPr sz="5400">
          <a:solidFill>
            <a:schemeClr val="tx2"/>
          </a:solidFill>
          <a:effectLst>
            <a:outerShdw blurRad="38100" dist="38100" dir="2700000" algn="tl">
              <a:srgbClr val="C0C0C0"/>
            </a:outerShdw>
          </a:effectLst>
          <a:latin typeface="Arial" panose="020B0604020202020204" pitchFamily="34" charset="0"/>
        </a:defRPr>
      </a:lvl3pPr>
      <a:lvl4pPr algn="l" rtl="0" fontAlgn="base">
        <a:spcBef>
          <a:spcPct val="0"/>
        </a:spcBef>
        <a:spcAft>
          <a:spcPct val="0"/>
        </a:spcAft>
        <a:defRPr sz="5400">
          <a:solidFill>
            <a:schemeClr val="tx2"/>
          </a:solidFill>
          <a:effectLst>
            <a:outerShdw blurRad="38100" dist="38100" dir="2700000" algn="tl">
              <a:srgbClr val="C0C0C0"/>
            </a:outerShdw>
          </a:effectLst>
          <a:latin typeface="Arial" panose="020B0604020202020204" pitchFamily="34" charset="0"/>
        </a:defRPr>
      </a:lvl4pPr>
      <a:lvl5pPr algn="l" rtl="0" fontAlgn="base">
        <a:spcBef>
          <a:spcPct val="0"/>
        </a:spcBef>
        <a:spcAft>
          <a:spcPct val="0"/>
        </a:spcAft>
        <a:defRPr sz="5400">
          <a:solidFill>
            <a:schemeClr val="tx2"/>
          </a:solidFill>
          <a:effectLst>
            <a:outerShdw blurRad="38100" dist="38100" dir="2700000" algn="tl">
              <a:srgbClr val="C0C0C0"/>
            </a:outerShdw>
          </a:effectLst>
          <a:latin typeface="Arial" panose="020B0604020202020204" pitchFamily="34" charset="0"/>
        </a:defRPr>
      </a:lvl5pPr>
      <a:lvl6pPr marL="457200" algn="l" rtl="0" fontAlgn="base">
        <a:spcBef>
          <a:spcPct val="0"/>
        </a:spcBef>
        <a:spcAft>
          <a:spcPct val="0"/>
        </a:spcAft>
        <a:defRPr sz="5400">
          <a:solidFill>
            <a:schemeClr val="tx2"/>
          </a:solidFill>
          <a:effectLst>
            <a:outerShdw blurRad="38100" dist="38100" dir="2700000" algn="tl">
              <a:srgbClr val="C0C0C0"/>
            </a:outerShdw>
          </a:effectLst>
          <a:latin typeface="Arial" panose="020B0604020202020204" pitchFamily="34" charset="0"/>
        </a:defRPr>
      </a:lvl6pPr>
      <a:lvl7pPr marL="914400" algn="l" rtl="0" fontAlgn="base">
        <a:spcBef>
          <a:spcPct val="0"/>
        </a:spcBef>
        <a:spcAft>
          <a:spcPct val="0"/>
        </a:spcAft>
        <a:defRPr sz="5400">
          <a:solidFill>
            <a:schemeClr val="tx2"/>
          </a:solidFill>
          <a:effectLst>
            <a:outerShdw blurRad="38100" dist="38100" dir="2700000" algn="tl">
              <a:srgbClr val="C0C0C0"/>
            </a:outerShdw>
          </a:effectLst>
          <a:latin typeface="Arial" panose="020B0604020202020204" pitchFamily="34" charset="0"/>
        </a:defRPr>
      </a:lvl7pPr>
      <a:lvl8pPr marL="1371600" algn="l" rtl="0" fontAlgn="base">
        <a:spcBef>
          <a:spcPct val="0"/>
        </a:spcBef>
        <a:spcAft>
          <a:spcPct val="0"/>
        </a:spcAft>
        <a:defRPr sz="5400">
          <a:solidFill>
            <a:schemeClr val="tx2"/>
          </a:solidFill>
          <a:effectLst>
            <a:outerShdw blurRad="38100" dist="38100" dir="2700000" algn="tl">
              <a:srgbClr val="C0C0C0"/>
            </a:outerShdw>
          </a:effectLst>
          <a:latin typeface="Arial" panose="020B0604020202020204" pitchFamily="34" charset="0"/>
        </a:defRPr>
      </a:lvl8pPr>
      <a:lvl9pPr marL="1828800" algn="l" rtl="0" fontAlgn="base">
        <a:spcBef>
          <a:spcPct val="0"/>
        </a:spcBef>
        <a:spcAft>
          <a:spcPct val="0"/>
        </a:spcAft>
        <a:defRPr sz="5400">
          <a:solidFill>
            <a:schemeClr val="tx2"/>
          </a:solidFill>
          <a:effectLst>
            <a:outerShdw blurRad="38100" dist="38100" dir="2700000" algn="tl">
              <a:srgbClr val="C0C0C0"/>
            </a:outerShdw>
          </a:effectLst>
          <a:latin typeface="Arial" panose="020B0604020202020204" pitchFamily="34" charset="0"/>
        </a:defRPr>
      </a:lvl9pPr>
    </p:titleStyle>
    <p:bodyStyle>
      <a:lvl1pPr marL="342900" indent="-342900" algn="l" rtl="0" fontAlgn="base">
        <a:spcBef>
          <a:spcPct val="20000"/>
        </a:spcBef>
        <a:spcAft>
          <a:spcPct val="0"/>
        </a:spcAft>
        <a:buChar char="•"/>
        <a:defRPr sz="4400" kern="1200">
          <a:solidFill>
            <a:schemeClr val="tx1"/>
          </a:solidFill>
          <a:latin typeface="+mn-lt"/>
          <a:ea typeface="+mn-ea"/>
          <a:cs typeface="+mn-cs"/>
        </a:defRPr>
      </a:lvl1pPr>
      <a:lvl2pPr marL="742950" indent="-285750" algn="l" rtl="0" fontAlgn="base">
        <a:spcBef>
          <a:spcPct val="20000"/>
        </a:spcBef>
        <a:spcAft>
          <a:spcPct val="0"/>
        </a:spcAft>
        <a:buChar char="–"/>
        <a:defRPr sz="3200" kern="1200">
          <a:solidFill>
            <a:schemeClr val="tx1"/>
          </a:solidFill>
          <a:latin typeface="+mn-lt"/>
          <a:ea typeface="+mn-ea"/>
          <a:cs typeface="+mn-cs"/>
        </a:defRPr>
      </a:lvl2pPr>
      <a:lvl3pPr marL="1143000" indent="-228600" algn="l" rtl="0" fontAlgn="base">
        <a:spcBef>
          <a:spcPct val="20000"/>
        </a:spcBef>
        <a:spcAft>
          <a:spcPct val="0"/>
        </a:spcAft>
        <a:buChar char="•"/>
        <a:defRPr sz="28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3.jpeg"/><Relationship Id="rId5" Type="http://schemas.openxmlformats.org/officeDocument/2006/relationships/image" Target="../media/image18.png"/><Relationship Id="rId10" Type="http://schemas.openxmlformats.org/officeDocument/2006/relationships/image" Target="../media/image8.jpeg"/><Relationship Id="rId4" Type="http://schemas.openxmlformats.org/officeDocument/2006/relationships/image" Target="../media/image17.png"/><Relationship Id="rId9"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3" name="Rectangle 3">
            <a:extLst>
              <a:ext uri="{FF2B5EF4-FFF2-40B4-BE49-F238E27FC236}">
                <a16:creationId xmlns:a16="http://schemas.microsoft.com/office/drawing/2014/main" id="{CA70F077-529E-6DAD-C392-9B7866D7369A}"/>
              </a:ext>
            </a:extLst>
          </p:cNvPr>
          <p:cNvSpPr>
            <a:spLocks noGrp="1" noChangeArrowheads="1"/>
          </p:cNvSpPr>
          <p:nvPr>
            <p:ph type="ctrTitle"/>
          </p:nvPr>
        </p:nvSpPr>
        <p:spPr>
          <a:xfrm>
            <a:off x="142875" y="2508250"/>
            <a:ext cx="8893175" cy="2720975"/>
          </a:xfrm>
          <a:effectLst>
            <a:outerShdw dist="35921" dir="2700000" algn="ctr" rotWithShape="0">
              <a:schemeClr val="bg2">
                <a:alpha val="50000"/>
              </a:schemeClr>
            </a:outerShdw>
          </a:effectLst>
        </p:spPr>
        <p:txBody>
          <a:bodyPr/>
          <a:lstStyle/>
          <a:p>
            <a:pPr algn="ctr"/>
            <a:r>
              <a:rPr lang="en-US" altLang="LID4096" sz="4800"/>
              <a:t>Mapping Multi User Gesture and Speech Interaction by Demonstration </a:t>
            </a:r>
          </a:p>
        </p:txBody>
      </p:sp>
      <p:sp>
        <p:nvSpPr>
          <p:cNvPr id="209925" name="Rectangle 5">
            <a:extLst>
              <a:ext uri="{FF2B5EF4-FFF2-40B4-BE49-F238E27FC236}">
                <a16:creationId xmlns:a16="http://schemas.microsoft.com/office/drawing/2014/main" id="{0BCBEE93-D86B-DE26-8C7A-6A4DD3DDE3F5}"/>
              </a:ext>
            </a:extLst>
          </p:cNvPr>
          <p:cNvSpPr>
            <a:spLocks noChangeArrowheads="1"/>
          </p:cNvSpPr>
          <p:nvPr/>
        </p:nvSpPr>
        <p:spPr bwMode="auto">
          <a:xfrm>
            <a:off x="0" y="5373688"/>
            <a:ext cx="9088438" cy="152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defRPr sz="4800">
                <a:solidFill>
                  <a:schemeClr val="tx1"/>
                </a:solidFill>
                <a:latin typeface="Arial" panose="020B0604020202020204" pitchFamily="34" charset="0"/>
              </a:defRPr>
            </a:lvl1pPr>
            <a:lvl2pPr algn="ctr">
              <a:spcBef>
                <a:spcPct val="20000"/>
              </a:spcBef>
              <a:defRPr sz="3200">
                <a:solidFill>
                  <a:schemeClr val="tx1"/>
                </a:solidFill>
                <a:latin typeface="Arial" panose="020B0604020202020204" pitchFamily="34" charset="0"/>
              </a:defRPr>
            </a:lvl2pPr>
            <a:lvl3pPr algn="ctr">
              <a:spcBef>
                <a:spcPct val="20000"/>
              </a:spcBef>
              <a:defRPr sz="2800">
                <a:solidFill>
                  <a:schemeClr val="tx1"/>
                </a:solidFill>
                <a:latin typeface="Arial" panose="020B0604020202020204" pitchFamily="34" charset="0"/>
              </a:defRPr>
            </a:lvl3pPr>
            <a:lvl4pPr algn="ctr">
              <a:spcBef>
                <a:spcPct val="20000"/>
              </a:spcBef>
              <a:defRPr sz="2000">
                <a:solidFill>
                  <a:schemeClr val="tx1"/>
                </a:solidFill>
                <a:latin typeface="Arial" panose="020B0604020202020204" pitchFamily="34" charset="0"/>
              </a:defRPr>
            </a:lvl4pPr>
            <a:lvl5pPr algn="ctr">
              <a:spcBef>
                <a:spcPct val="20000"/>
              </a:spcBef>
              <a:defRPr sz="2000">
                <a:solidFill>
                  <a:schemeClr val="tx1"/>
                </a:solidFill>
                <a:latin typeface="Arial" panose="020B0604020202020204" pitchFamily="34" charset="0"/>
              </a:defRPr>
            </a:lvl5pPr>
            <a:lvl6pPr algn="ctr" fontAlgn="base">
              <a:spcBef>
                <a:spcPct val="20000"/>
              </a:spcBef>
              <a:spcAft>
                <a:spcPct val="0"/>
              </a:spcAft>
              <a:defRPr sz="2000">
                <a:solidFill>
                  <a:schemeClr val="tx1"/>
                </a:solidFill>
                <a:latin typeface="Arial" panose="020B0604020202020204" pitchFamily="34" charset="0"/>
              </a:defRPr>
            </a:lvl6pPr>
            <a:lvl7pPr algn="ctr" fontAlgn="base">
              <a:spcBef>
                <a:spcPct val="20000"/>
              </a:spcBef>
              <a:spcAft>
                <a:spcPct val="0"/>
              </a:spcAft>
              <a:defRPr sz="2000">
                <a:solidFill>
                  <a:schemeClr val="tx1"/>
                </a:solidFill>
                <a:latin typeface="Arial" panose="020B0604020202020204" pitchFamily="34" charset="0"/>
              </a:defRPr>
            </a:lvl7pPr>
            <a:lvl8pPr algn="ctr" fontAlgn="base">
              <a:spcBef>
                <a:spcPct val="20000"/>
              </a:spcBef>
              <a:spcAft>
                <a:spcPct val="0"/>
              </a:spcAft>
              <a:defRPr sz="2000">
                <a:solidFill>
                  <a:schemeClr val="tx1"/>
                </a:solidFill>
                <a:latin typeface="Arial" panose="020B0604020202020204" pitchFamily="34" charset="0"/>
              </a:defRPr>
            </a:lvl8pPr>
            <a:lvl9pPr algn="ctr" fontAlgn="base">
              <a:spcBef>
                <a:spcPct val="20000"/>
              </a:spcBef>
              <a:spcAft>
                <a:spcPct val="0"/>
              </a:spcAft>
              <a:defRPr sz="2000">
                <a:solidFill>
                  <a:schemeClr val="tx1"/>
                </a:solidFill>
                <a:latin typeface="Arial" panose="020B0604020202020204" pitchFamily="34" charset="0"/>
              </a:defRPr>
            </a:lvl9pPr>
          </a:lstStyle>
          <a:p>
            <a:pPr>
              <a:lnSpc>
                <a:spcPct val="95000"/>
              </a:lnSpc>
              <a:spcBef>
                <a:spcPct val="0"/>
              </a:spcBef>
              <a:spcAft>
                <a:spcPct val="50000"/>
              </a:spcAft>
            </a:pPr>
            <a:r>
              <a:rPr lang="en-US" altLang="LID4096" sz="2400"/>
              <a:t>Edward Tse, Saul Greenberg, Chia Shen</a:t>
            </a:r>
          </a:p>
          <a:p>
            <a:pPr>
              <a:lnSpc>
                <a:spcPct val="95000"/>
              </a:lnSpc>
              <a:spcBef>
                <a:spcPct val="0"/>
              </a:spcBef>
            </a:pPr>
            <a:r>
              <a:rPr lang="en-US" altLang="LID4096" sz="2400"/>
              <a:t>University of Calgary (Canada)</a:t>
            </a:r>
          </a:p>
          <a:p>
            <a:pPr>
              <a:lnSpc>
                <a:spcPct val="95000"/>
              </a:lnSpc>
              <a:spcBef>
                <a:spcPct val="0"/>
              </a:spcBef>
              <a:spcAft>
                <a:spcPct val="50000"/>
              </a:spcAft>
            </a:pPr>
            <a:r>
              <a:rPr lang="en-US" altLang="LID4096" sz="2400"/>
              <a:t>Mitsubishi Electric Research Laboratories (USA)</a:t>
            </a:r>
          </a:p>
        </p:txBody>
      </p:sp>
      <p:sp>
        <p:nvSpPr>
          <p:cNvPr id="209928" name="Rectangle 8">
            <a:extLst>
              <a:ext uri="{FF2B5EF4-FFF2-40B4-BE49-F238E27FC236}">
                <a16:creationId xmlns:a16="http://schemas.microsoft.com/office/drawing/2014/main" id="{DA87B4DA-38CA-83E9-3135-A52C4EEB22B1}"/>
              </a:ext>
            </a:extLst>
          </p:cNvPr>
          <p:cNvSpPr>
            <a:spLocks noChangeArrowheads="1"/>
          </p:cNvSpPr>
          <p:nvPr/>
        </p:nvSpPr>
        <p:spPr bwMode="auto">
          <a:xfrm>
            <a:off x="685800" y="1557338"/>
            <a:ext cx="777240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6600">
                <a:solidFill>
                  <a:schemeClr val="tx2"/>
                </a:solidFill>
                <a:effectLst>
                  <a:outerShdw blurRad="38100" dist="38100" dir="2700000" algn="tl">
                    <a:srgbClr val="C0C0C0"/>
                  </a:outerShdw>
                </a:effectLst>
                <a:latin typeface="Arial" panose="020B0604020202020204" pitchFamily="34" charset="0"/>
              </a:defRPr>
            </a:lvl1pPr>
            <a:lvl2pPr>
              <a:defRPr sz="6600">
                <a:solidFill>
                  <a:schemeClr val="tx2"/>
                </a:solidFill>
                <a:effectLst>
                  <a:outerShdw blurRad="38100" dist="38100" dir="2700000" algn="tl">
                    <a:srgbClr val="C0C0C0"/>
                  </a:outerShdw>
                </a:effectLst>
                <a:latin typeface="Arial" panose="020B0604020202020204" pitchFamily="34" charset="0"/>
              </a:defRPr>
            </a:lvl2pPr>
            <a:lvl3pPr>
              <a:defRPr sz="6600">
                <a:solidFill>
                  <a:schemeClr val="tx2"/>
                </a:solidFill>
                <a:effectLst>
                  <a:outerShdw blurRad="38100" dist="38100" dir="2700000" algn="tl">
                    <a:srgbClr val="C0C0C0"/>
                  </a:outerShdw>
                </a:effectLst>
                <a:latin typeface="Arial" panose="020B0604020202020204" pitchFamily="34" charset="0"/>
              </a:defRPr>
            </a:lvl3pPr>
            <a:lvl4pPr>
              <a:defRPr sz="6600">
                <a:solidFill>
                  <a:schemeClr val="tx2"/>
                </a:solidFill>
                <a:effectLst>
                  <a:outerShdw blurRad="38100" dist="38100" dir="2700000" algn="tl">
                    <a:srgbClr val="C0C0C0"/>
                  </a:outerShdw>
                </a:effectLst>
                <a:latin typeface="Arial" panose="020B0604020202020204" pitchFamily="34" charset="0"/>
              </a:defRPr>
            </a:lvl4pPr>
            <a:lvl5pPr>
              <a:defRPr sz="6600">
                <a:solidFill>
                  <a:schemeClr val="tx2"/>
                </a:solidFill>
                <a:effectLst>
                  <a:outerShdw blurRad="38100" dist="38100" dir="2700000" algn="tl">
                    <a:srgbClr val="C0C0C0"/>
                  </a:outerShdw>
                </a:effectLst>
                <a:latin typeface="Arial" panose="020B0604020202020204" pitchFamily="34" charset="0"/>
              </a:defRPr>
            </a:lvl5pPr>
            <a:lvl6pPr marL="457200" fontAlgn="base">
              <a:spcBef>
                <a:spcPct val="0"/>
              </a:spcBef>
              <a:spcAft>
                <a:spcPct val="0"/>
              </a:spcAft>
              <a:defRPr sz="6600">
                <a:solidFill>
                  <a:schemeClr val="tx2"/>
                </a:solidFill>
                <a:effectLst>
                  <a:outerShdw blurRad="38100" dist="38100" dir="2700000" algn="tl">
                    <a:srgbClr val="C0C0C0"/>
                  </a:outerShdw>
                </a:effectLst>
                <a:latin typeface="Arial" panose="020B0604020202020204" pitchFamily="34" charset="0"/>
              </a:defRPr>
            </a:lvl6pPr>
            <a:lvl7pPr marL="914400" fontAlgn="base">
              <a:spcBef>
                <a:spcPct val="0"/>
              </a:spcBef>
              <a:spcAft>
                <a:spcPct val="0"/>
              </a:spcAft>
              <a:defRPr sz="6600">
                <a:solidFill>
                  <a:schemeClr val="tx2"/>
                </a:solidFill>
                <a:effectLst>
                  <a:outerShdw blurRad="38100" dist="38100" dir="2700000" algn="tl">
                    <a:srgbClr val="C0C0C0"/>
                  </a:outerShdw>
                </a:effectLst>
                <a:latin typeface="Arial" panose="020B0604020202020204" pitchFamily="34" charset="0"/>
              </a:defRPr>
            </a:lvl7pPr>
            <a:lvl8pPr marL="1371600" fontAlgn="base">
              <a:spcBef>
                <a:spcPct val="0"/>
              </a:spcBef>
              <a:spcAft>
                <a:spcPct val="0"/>
              </a:spcAft>
              <a:defRPr sz="6600">
                <a:solidFill>
                  <a:schemeClr val="tx2"/>
                </a:solidFill>
                <a:effectLst>
                  <a:outerShdw blurRad="38100" dist="38100" dir="2700000" algn="tl">
                    <a:srgbClr val="C0C0C0"/>
                  </a:outerShdw>
                </a:effectLst>
                <a:latin typeface="Arial" panose="020B0604020202020204" pitchFamily="34" charset="0"/>
              </a:defRPr>
            </a:lvl8pPr>
            <a:lvl9pPr marL="1828800" fontAlgn="base">
              <a:spcBef>
                <a:spcPct val="0"/>
              </a:spcBef>
              <a:spcAft>
                <a:spcPct val="0"/>
              </a:spcAft>
              <a:defRPr sz="6600">
                <a:solidFill>
                  <a:schemeClr val="tx2"/>
                </a:solidFill>
                <a:effectLst>
                  <a:outerShdw blurRad="38100" dist="38100" dir="2700000" algn="tl">
                    <a:srgbClr val="C0C0C0"/>
                  </a:outerShdw>
                </a:effectLst>
                <a:latin typeface="Arial" panose="020B0604020202020204" pitchFamily="34" charset="0"/>
              </a:defRPr>
            </a:lvl9pPr>
          </a:lstStyle>
          <a:p>
            <a:pPr algn="ctr"/>
            <a:r>
              <a:rPr lang="en-US" altLang="LID4096">
                <a:latin typeface="CSI Cream Source Inside" pitchFamily="2" charset="0"/>
              </a:rPr>
              <a:t>GSI Demo</a:t>
            </a:r>
          </a:p>
        </p:txBody>
      </p:sp>
      <p:sp>
        <p:nvSpPr>
          <p:cNvPr id="209929" name="Text Box 9">
            <a:extLst>
              <a:ext uri="{FF2B5EF4-FFF2-40B4-BE49-F238E27FC236}">
                <a16:creationId xmlns:a16="http://schemas.microsoft.com/office/drawing/2014/main" id="{FC6712B1-845E-2CCD-D73D-AF0B6AA5189B}"/>
              </a:ext>
            </a:extLst>
          </p:cNvPr>
          <p:cNvSpPr txBox="1">
            <a:spLocks noChangeArrowheads="1"/>
          </p:cNvSpPr>
          <p:nvPr/>
        </p:nvSpPr>
        <p:spPr bwMode="auto">
          <a:xfrm>
            <a:off x="468313" y="404813"/>
            <a:ext cx="79914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b="1" dirty="0"/>
              <a:t>NOTE: Three videos were shown as part of this presentation</a:t>
            </a:r>
            <a:r>
              <a:rPr lang="en-US" altLang="LID4096" b="1"/>
              <a:t>. </a:t>
            </a:r>
            <a:endParaRPr lang="en-US" altLang="LID4096" b="1" dirty="0"/>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44" name="Picture 8">
            <a:extLst>
              <a:ext uri="{FF2B5EF4-FFF2-40B4-BE49-F238E27FC236}">
                <a16:creationId xmlns:a16="http://schemas.microsoft.com/office/drawing/2014/main" id="{4E7F24F3-0131-29FF-EC92-16394000C2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772" t="-900" r="365" b="285"/>
          <a:stretch>
            <a:fillRect/>
          </a:stretch>
        </p:blipFill>
        <p:spPr bwMode="auto">
          <a:xfrm>
            <a:off x="900113" y="-100013"/>
            <a:ext cx="7416800" cy="6996113"/>
          </a:xfrm>
          <a:prstGeom prst="rect">
            <a:avLst/>
          </a:prstGeom>
          <a:noFill/>
          <a:extLst>
            <a:ext uri="{909E8E84-426E-40DD-AFC4-6F175D3DCCD1}">
              <a14:hiddenFill xmlns:a14="http://schemas.microsoft.com/office/drawing/2010/main">
                <a:solidFill>
                  <a:srgbClr val="FFFFFF"/>
                </a:solidFill>
              </a14:hiddenFill>
            </a:ext>
          </a:extLst>
        </p:spPr>
      </p:pic>
      <p:sp>
        <p:nvSpPr>
          <p:cNvPr id="270338" name="Rectangle 2">
            <a:extLst>
              <a:ext uri="{FF2B5EF4-FFF2-40B4-BE49-F238E27FC236}">
                <a16:creationId xmlns:a16="http://schemas.microsoft.com/office/drawing/2014/main" id="{B6C59195-EE53-1A10-BA40-095729237F81}"/>
              </a:ext>
            </a:extLst>
          </p:cNvPr>
          <p:cNvSpPr>
            <a:spLocks noGrp="1" noChangeArrowheads="1"/>
          </p:cNvSpPr>
          <p:nvPr>
            <p:ph type="title"/>
          </p:nvPr>
        </p:nvSpPr>
        <p:spPr/>
        <p:txBody>
          <a:bodyPr/>
          <a:lstStyle/>
          <a:p>
            <a:r>
              <a:rPr lang="en-US" altLang="LID4096"/>
              <a:t>Message</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70344"/>
                                        </p:tgtEl>
                                        <p:attrNameLst>
                                          <p:attrName>style.visibility</p:attrName>
                                        </p:attrNameLst>
                                      </p:cBhvr>
                                      <p:to>
                                        <p:strVal val="visible"/>
                                      </p:to>
                                    </p:set>
                                    <p:animEffect transition="in" filter="fade">
                                      <p:cBhvr>
                                        <p:cTn id="7" dur="500"/>
                                        <p:tgtEl>
                                          <p:spTgt spid="270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44" name="Picture 8">
            <a:extLst>
              <a:ext uri="{FF2B5EF4-FFF2-40B4-BE49-F238E27FC236}">
                <a16:creationId xmlns:a16="http://schemas.microsoft.com/office/drawing/2014/main" id="{4E7F24F3-0131-29FF-EC92-16394000C2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9772" t="-900" r="365" b="285"/>
          <a:stretch>
            <a:fillRect/>
          </a:stretch>
        </p:blipFill>
        <p:spPr bwMode="auto">
          <a:xfrm>
            <a:off x="900113" y="-100013"/>
            <a:ext cx="7416800" cy="6996113"/>
          </a:xfrm>
          <a:prstGeom prst="rect">
            <a:avLst/>
          </a:prstGeom>
          <a:noFill/>
          <a:extLst>
            <a:ext uri="{909E8E84-426E-40DD-AFC4-6F175D3DCCD1}">
              <a14:hiddenFill xmlns:a14="http://schemas.microsoft.com/office/drawing/2010/main">
                <a:solidFill>
                  <a:srgbClr val="FFFFFF"/>
                </a:solidFill>
              </a14:hiddenFill>
            </a:ext>
          </a:extLst>
        </p:spPr>
      </p:pic>
      <p:sp>
        <p:nvSpPr>
          <p:cNvPr id="270338" name="Rectangle 2">
            <a:extLst>
              <a:ext uri="{FF2B5EF4-FFF2-40B4-BE49-F238E27FC236}">
                <a16:creationId xmlns:a16="http://schemas.microsoft.com/office/drawing/2014/main" id="{B6C59195-EE53-1A10-BA40-095729237F81}"/>
              </a:ext>
            </a:extLst>
          </p:cNvPr>
          <p:cNvSpPr>
            <a:spLocks noGrp="1" noChangeArrowheads="1"/>
          </p:cNvSpPr>
          <p:nvPr>
            <p:ph type="title"/>
          </p:nvPr>
        </p:nvSpPr>
        <p:spPr/>
        <p:txBody>
          <a:bodyPr/>
          <a:lstStyle/>
          <a:p>
            <a:r>
              <a:rPr lang="en-US" altLang="LID4096"/>
              <a:t>Message</a:t>
            </a:r>
          </a:p>
        </p:txBody>
      </p:sp>
      <p:pic>
        <p:nvPicPr>
          <p:cNvPr id="2" name="2006-GSIDemo-0.54">
            <a:hlinkClick r:id="" action="ppaction://media"/>
            <a:extLst>
              <a:ext uri="{FF2B5EF4-FFF2-40B4-BE49-F238E27FC236}">
                <a16:creationId xmlns:a16="http://schemas.microsoft.com/office/drawing/2014/main" id="{BE887CA5-0042-5148-1732-2DECAB4FE49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921084" y="764704"/>
            <a:ext cx="7910321" cy="6050388"/>
          </a:xfrm>
          <a:prstGeom prst="rect">
            <a:avLst/>
          </a:prstGeom>
        </p:spPr>
      </p:pic>
    </p:spTree>
    <p:extLst>
      <p:ext uri="{BB962C8B-B14F-4D97-AF65-F5344CB8AC3E}">
        <p14:creationId xmlns:p14="http://schemas.microsoft.com/office/powerpoint/2010/main" val="3250807068"/>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70344"/>
                                        </p:tgtEl>
                                        <p:attrNameLst>
                                          <p:attrName>style.visibility</p:attrName>
                                        </p:attrNameLst>
                                      </p:cBhvr>
                                      <p:to>
                                        <p:strVal val="visible"/>
                                      </p:to>
                                    </p:set>
                                    <p:animEffect transition="in" filter="fade">
                                      <p:cBhvr>
                                        <p:cTn id="7" dur="500"/>
                                        <p:tgtEl>
                                          <p:spTgt spid="27034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54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81" name="Rectangle 5">
            <a:extLst>
              <a:ext uri="{FF2B5EF4-FFF2-40B4-BE49-F238E27FC236}">
                <a16:creationId xmlns:a16="http://schemas.microsoft.com/office/drawing/2014/main" id="{D74EB9DE-9B0E-3DD3-6EE1-602316C26C03}"/>
              </a:ext>
            </a:extLst>
          </p:cNvPr>
          <p:cNvSpPr>
            <a:spLocks noGrp="1" noChangeArrowheads="1"/>
          </p:cNvSpPr>
          <p:nvPr>
            <p:ph type="title"/>
          </p:nvPr>
        </p:nvSpPr>
        <p:spPr/>
        <p:txBody>
          <a:bodyPr/>
          <a:lstStyle/>
          <a:p>
            <a:r>
              <a:rPr lang="en-US" altLang="LID4096"/>
              <a:t>Behavioural Foundations</a:t>
            </a:r>
          </a:p>
        </p:txBody>
      </p:sp>
      <p:pic>
        <p:nvPicPr>
          <p:cNvPr id="3" name="2006-Multimodal Tabletop-CSCW-1.52">
            <a:hlinkClick r:id="" action="ppaction://media"/>
            <a:extLst>
              <a:ext uri="{FF2B5EF4-FFF2-40B4-BE49-F238E27FC236}">
                <a16:creationId xmlns:a16="http://schemas.microsoft.com/office/drawing/2014/main" id="{E0627AAC-EE6D-96E0-E1E6-9FF2AD8BD5D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043608" y="1268760"/>
            <a:ext cx="6901699" cy="5263977"/>
          </a:xfrm>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75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a:extLst>
              <a:ext uri="{FF2B5EF4-FFF2-40B4-BE49-F238E27FC236}">
                <a16:creationId xmlns:a16="http://schemas.microsoft.com/office/drawing/2014/main" id="{9CFDBE51-A8B1-E5E2-E643-251220C3FD51}"/>
              </a:ext>
            </a:extLst>
          </p:cNvPr>
          <p:cNvSpPr>
            <a:spLocks noGrp="1" noChangeArrowheads="1"/>
          </p:cNvSpPr>
          <p:nvPr>
            <p:ph type="title"/>
          </p:nvPr>
        </p:nvSpPr>
        <p:spPr/>
        <p:txBody>
          <a:bodyPr/>
          <a:lstStyle/>
          <a:p>
            <a:r>
              <a:rPr lang="en-US" altLang="LID4096"/>
              <a:t>Hand Gestures/Postures</a:t>
            </a:r>
          </a:p>
        </p:txBody>
      </p:sp>
      <p:pic>
        <p:nvPicPr>
          <p:cNvPr id="234499" name="Picture 3">
            <a:extLst>
              <a:ext uri="{FF2B5EF4-FFF2-40B4-BE49-F238E27FC236}">
                <a16:creationId xmlns:a16="http://schemas.microsoft.com/office/drawing/2014/main" id="{B4EFC659-F3AC-BB3F-9782-09DC58A3C3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57300"/>
            <a:ext cx="9144000" cy="6096000"/>
          </a:xfrm>
          <a:prstGeom prst="rect">
            <a:avLst/>
          </a:prstGeom>
          <a:noFill/>
          <a:extLst>
            <a:ext uri="{909E8E84-426E-40DD-AFC4-6F175D3DCCD1}">
              <a14:hiddenFill xmlns:a14="http://schemas.microsoft.com/office/drawing/2010/main">
                <a:solidFill>
                  <a:srgbClr val="FFFFFF"/>
                </a:solidFill>
              </a14:hiddenFill>
            </a:ext>
          </a:extLst>
        </p:spPr>
      </p:pic>
      <p:grpSp>
        <p:nvGrpSpPr>
          <p:cNvPr id="234500" name="Group 4">
            <a:extLst>
              <a:ext uri="{FF2B5EF4-FFF2-40B4-BE49-F238E27FC236}">
                <a16:creationId xmlns:a16="http://schemas.microsoft.com/office/drawing/2014/main" id="{AB17DCE6-625E-2476-488B-E95D45BD07E8}"/>
              </a:ext>
            </a:extLst>
          </p:cNvPr>
          <p:cNvGrpSpPr>
            <a:grpSpLocks/>
          </p:cNvGrpSpPr>
          <p:nvPr/>
        </p:nvGrpSpPr>
        <p:grpSpPr bwMode="auto">
          <a:xfrm>
            <a:off x="1058863" y="1296988"/>
            <a:ext cx="6991350" cy="5505450"/>
            <a:chOff x="2784" y="1488"/>
            <a:chExt cx="2544" cy="1588"/>
          </a:xfrm>
        </p:grpSpPr>
        <p:graphicFrame>
          <p:nvGraphicFramePr>
            <p:cNvPr id="234501" name="Object 5">
              <a:extLst>
                <a:ext uri="{FF2B5EF4-FFF2-40B4-BE49-F238E27FC236}">
                  <a16:creationId xmlns:a16="http://schemas.microsoft.com/office/drawing/2014/main" id="{0185F8CF-CFB2-5349-F50B-857CAEB813A2}"/>
                </a:ext>
              </a:extLst>
            </p:cNvPr>
            <p:cNvGraphicFramePr>
              <a:graphicFrameLocks noChangeAspect="1"/>
            </p:cNvGraphicFramePr>
            <p:nvPr/>
          </p:nvGraphicFramePr>
          <p:xfrm>
            <a:off x="2784" y="1488"/>
            <a:ext cx="2544" cy="1588"/>
          </p:xfrm>
          <a:graphic>
            <a:graphicData uri="http://schemas.openxmlformats.org/presentationml/2006/ole">
              <mc:AlternateContent xmlns:mc="http://schemas.openxmlformats.org/markup-compatibility/2006">
                <mc:Choice xmlns:v="urn:schemas-microsoft-com:vml" Requires="v">
                  <p:oleObj name="Bitmap Image" r:id="rId4" imgW="5401429" imgH="3371429" progId="Paint.Picture">
                    <p:embed/>
                  </p:oleObj>
                </mc:Choice>
                <mc:Fallback>
                  <p:oleObj name="Bitmap Image" r:id="rId4" imgW="5401429" imgH="3371429" progId="Paint.Picture">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4" y="1488"/>
                          <a:ext cx="2544" cy="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4502" name="Oval 6">
              <a:extLst>
                <a:ext uri="{FF2B5EF4-FFF2-40B4-BE49-F238E27FC236}">
                  <a16:creationId xmlns:a16="http://schemas.microsoft.com/office/drawing/2014/main" id="{7C4A1FB2-1A2D-2D4B-A0F7-215A5D8FA564}"/>
                </a:ext>
              </a:extLst>
            </p:cNvPr>
            <p:cNvSpPr>
              <a:spLocks noChangeArrowheads="1"/>
            </p:cNvSpPr>
            <p:nvPr/>
          </p:nvSpPr>
          <p:spPr bwMode="auto">
            <a:xfrm>
              <a:off x="3100" y="1914"/>
              <a:ext cx="1231" cy="903"/>
            </a:xfrm>
            <a:prstGeom prst="ellipse">
              <a:avLst/>
            </a:prstGeom>
            <a:noFill/>
            <a:ln w="571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234503" name="Text Box 7">
            <a:extLst>
              <a:ext uri="{FF2B5EF4-FFF2-40B4-BE49-F238E27FC236}">
                <a16:creationId xmlns:a16="http://schemas.microsoft.com/office/drawing/2014/main" id="{0044044C-6170-3A8C-9B55-C604A883E898}"/>
              </a:ext>
            </a:extLst>
          </p:cNvPr>
          <p:cNvSpPr txBox="1">
            <a:spLocks noChangeArrowheads="1"/>
          </p:cNvSpPr>
          <p:nvPr/>
        </p:nvSpPr>
        <p:spPr bwMode="auto">
          <a:xfrm>
            <a:off x="5954713" y="6400800"/>
            <a:ext cx="31892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altLang="LID4096" sz="2400"/>
              <a:t>Tse, et al., 2006</a:t>
            </a:r>
          </a:p>
        </p:txBody>
      </p:sp>
      <p:sp>
        <p:nvSpPr>
          <p:cNvPr id="234504" name="Text Box 8">
            <a:extLst>
              <a:ext uri="{FF2B5EF4-FFF2-40B4-BE49-F238E27FC236}">
                <a16:creationId xmlns:a16="http://schemas.microsoft.com/office/drawing/2014/main" id="{305CCB3E-AB02-A7E2-8A9E-CF7295CB62BC}"/>
              </a:ext>
            </a:extLst>
          </p:cNvPr>
          <p:cNvSpPr txBox="1">
            <a:spLocks noChangeArrowheads="1"/>
          </p:cNvSpPr>
          <p:nvPr/>
        </p:nvSpPr>
        <p:spPr bwMode="auto">
          <a:xfrm>
            <a:off x="4889500" y="6456363"/>
            <a:ext cx="31892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altLang="LID4096">
                <a:solidFill>
                  <a:schemeClr val="bg1"/>
                </a:solidFill>
              </a:rPr>
              <a:t>Cohen, et al., 2002</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234500"/>
                                        </p:tgtEl>
                                      </p:cBhvr>
                                    </p:animEffect>
                                    <p:set>
                                      <p:cBhvr>
                                        <p:cTn id="7" dur="1" fill="hold">
                                          <p:stCondLst>
                                            <p:cond delay="499"/>
                                          </p:stCondLst>
                                        </p:cTn>
                                        <p:tgtEl>
                                          <p:spTgt spid="23450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34504"/>
                                        </p:tgtEl>
                                      </p:cBhvr>
                                    </p:animEffect>
                                    <p:set>
                                      <p:cBhvr>
                                        <p:cTn id="10" dur="1" fill="hold">
                                          <p:stCondLst>
                                            <p:cond delay="499"/>
                                          </p:stCondLst>
                                        </p:cTn>
                                        <p:tgtEl>
                                          <p:spTgt spid="234504"/>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234499"/>
                                        </p:tgtEl>
                                        <p:attrNameLst>
                                          <p:attrName>style.visibility</p:attrName>
                                        </p:attrNameLst>
                                      </p:cBhvr>
                                      <p:to>
                                        <p:strVal val="visible"/>
                                      </p:to>
                                    </p:set>
                                    <p:animEffect transition="in" filter="fade">
                                      <p:cBhvr>
                                        <p:cTn id="13" dur="500"/>
                                        <p:tgtEl>
                                          <p:spTgt spid="23449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4503"/>
                                        </p:tgtEl>
                                        <p:attrNameLst>
                                          <p:attrName>style.visibility</p:attrName>
                                        </p:attrNameLst>
                                      </p:cBhvr>
                                      <p:to>
                                        <p:strVal val="visible"/>
                                      </p:to>
                                    </p:set>
                                    <p:animEffect transition="in" filter="fade">
                                      <p:cBhvr>
                                        <p:cTn id="16" dur="500"/>
                                        <p:tgtEl>
                                          <p:spTgt spid="2345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503" grpId="0"/>
      <p:bldP spid="23450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a:extLst>
              <a:ext uri="{FF2B5EF4-FFF2-40B4-BE49-F238E27FC236}">
                <a16:creationId xmlns:a16="http://schemas.microsoft.com/office/drawing/2014/main" id="{BC905213-47C1-65DA-837A-047EA982DF5B}"/>
              </a:ext>
            </a:extLst>
          </p:cNvPr>
          <p:cNvSpPr>
            <a:spLocks noGrp="1" noChangeArrowheads="1"/>
          </p:cNvSpPr>
          <p:nvPr>
            <p:ph type="title"/>
          </p:nvPr>
        </p:nvSpPr>
        <p:spPr/>
        <p:txBody>
          <a:bodyPr/>
          <a:lstStyle/>
          <a:p>
            <a:r>
              <a:rPr lang="en-US" altLang="LID4096"/>
              <a:t>Problem</a:t>
            </a:r>
          </a:p>
        </p:txBody>
      </p:sp>
      <p:grpSp>
        <p:nvGrpSpPr>
          <p:cNvPr id="327700" name="Group 20">
            <a:extLst>
              <a:ext uri="{FF2B5EF4-FFF2-40B4-BE49-F238E27FC236}">
                <a16:creationId xmlns:a16="http://schemas.microsoft.com/office/drawing/2014/main" id="{A406E2F8-D446-22AB-4D70-61BBC7805209}"/>
              </a:ext>
            </a:extLst>
          </p:cNvPr>
          <p:cNvGrpSpPr>
            <a:grpSpLocks/>
          </p:cNvGrpSpPr>
          <p:nvPr/>
        </p:nvGrpSpPr>
        <p:grpSpPr bwMode="auto">
          <a:xfrm>
            <a:off x="5580063" y="1916113"/>
            <a:ext cx="3563937" cy="3817937"/>
            <a:chOff x="3515" y="1207"/>
            <a:chExt cx="2245" cy="2405"/>
          </a:xfrm>
        </p:grpSpPr>
        <p:pic>
          <p:nvPicPr>
            <p:cNvPr id="327684" name="Picture 4">
              <a:extLst>
                <a:ext uri="{FF2B5EF4-FFF2-40B4-BE49-F238E27FC236}">
                  <a16:creationId xmlns:a16="http://schemas.microsoft.com/office/drawing/2014/main" id="{BDC248A7-0630-4574-C533-C05AAF44EE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5" y="1901"/>
              <a:ext cx="2245" cy="1711"/>
            </a:xfrm>
            <a:prstGeom prst="rect">
              <a:avLst/>
            </a:prstGeom>
            <a:noFill/>
            <a:extLst>
              <a:ext uri="{909E8E84-426E-40DD-AFC4-6F175D3DCCD1}">
                <a14:hiddenFill xmlns:a14="http://schemas.microsoft.com/office/drawing/2010/main">
                  <a:solidFill>
                    <a:srgbClr val="FFFFFF"/>
                  </a:solidFill>
                </a14:hiddenFill>
              </a:ext>
            </a:extLst>
          </p:spPr>
        </p:pic>
        <p:sp>
          <p:nvSpPr>
            <p:cNvPr id="327689" name="Text Box 9">
              <a:extLst>
                <a:ext uri="{FF2B5EF4-FFF2-40B4-BE49-F238E27FC236}">
                  <a16:creationId xmlns:a16="http://schemas.microsoft.com/office/drawing/2014/main" id="{C5401267-56F0-D32A-287E-62194D504978}"/>
                </a:ext>
              </a:extLst>
            </p:cNvPr>
            <p:cNvSpPr txBox="1">
              <a:spLocks noChangeArrowheads="1"/>
            </p:cNvSpPr>
            <p:nvPr/>
          </p:nvSpPr>
          <p:spPr bwMode="auto">
            <a:xfrm>
              <a:off x="4059" y="1207"/>
              <a:ext cx="158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altLang="LID4096" sz="3200"/>
                <a:t>Single User Application</a:t>
              </a:r>
            </a:p>
          </p:txBody>
        </p:sp>
      </p:grpSp>
      <p:grpSp>
        <p:nvGrpSpPr>
          <p:cNvPr id="327691" name="Group 11">
            <a:extLst>
              <a:ext uri="{FF2B5EF4-FFF2-40B4-BE49-F238E27FC236}">
                <a16:creationId xmlns:a16="http://schemas.microsoft.com/office/drawing/2014/main" id="{2B200351-53E7-35CA-5296-B417A9A15766}"/>
              </a:ext>
            </a:extLst>
          </p:cNvPr>
          <p:cNvGrpSpPr>
            <a:grpSpLocks/>
          </p:cNvGrpSpPr>
          <p:nvPr/>
        </p:nvGrpSpPr>
        <p:grpSpPr bwMode="auto">
          <a:xfrm>
            <a:off x="0" y="1570038"/>
            <a:ext cx="3492500" cy="4306887"/>
            <a:chOff x="0" y="989"/>
            <a:chExt cx="2200" cy="2713"/>
          </a:xfrm>
        </p:grpSpPr>
        <p:pic>
          <p:nvPicPr>
            <p:cNvPr id="327686" name="Picture 6">
              <a:extLst>
                <a:ext uri="{FF2B5EF4-FFF2-40B4-BE49-F238E27FC236}">
                  <a16:creationId xmlns:a16="http://schemas.microsoft.com/office/drawing/2014/main" id="{BB0468F3-7935-0A20-27EB-58D5154575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772" t="-900" r="365" b="285"/>
            <a:stretch>
              <a:fillRect/>
            </a:stretch>
          </p:blipFill>
          <p:spPr bwMode="auto">
            <a:xfrm>
              <a:off x="0" y="1626"/>
              <a:ext cx="2200" cy="2076"/>
            </a:xfrm>
            <a:prstGeom prst="rect">
              <a:avLst/>
            </a:prstGeom>
            <a:noFill/>
            <a:extLst>
              <a:ext uri="{909E8E84-426E-40DD-AFC4-6F175D3DCCD1}">
                <a14:hiddenFill xmlns:a14="http://schemas.microsoft.com/office/drawing/2010/main">
                  <a:solidFill>
                    <a:srgbClr val="FFFFFF"/>
                  </a:solidFill>
                </a14:hiddenFill>
              </a:ext>
            </a:extLst>
          </p:spPr>
        </p:pic>
        <p:sp>
          <p:nvSpPr>
            <p:cNvPr id="327690" name="Text Box 10">
              <a:extLst>
                <a:ext uri="{FF2B5EF4-FFF2-40B4-BE49-F238E27FC236}">
                  <a16:creationId xmlns:a16="http://schemas.microsoft.com/office/drawing/2014/main" id="{3AC5799A-9C2C-8147-6B9B-3F661625DE64}"/>
                </a:ext>
              </a:extLst>
            </p:cNvPr>
            <p:cNvSpPr txBox="1">
              <a:spLocks noChangeArrowheads="1"/>
            </p:cNvSpPr>
            <p:nvPr/>
          </p:nvSpPr>
          <p:spPr bwMode="auto">
            <a:xfrm>
              <a:off x="113" y="989"/>
              <a:ext cx="1588"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3200"/>
                <a:t>Multi User Tabletop</a:t>
              </a:r>
            </a:p>
          </p:txBody>
        </p:sp>
      </p:grpSp>
      <p:sp>
        <p:nvSpPr>
          <p:cNvPr id="327687" name="Oval 7">
            <a:extLst>
              <a:ext uri="{FF2B5EF4-FFF2-40B4-BE49-F238E27FC236}">
                <a16:creationId xmlns:a16="http://schemas.microsoft.com/office/drawing/2014/main" id="{5EB84CDF-EE33-6FEF-2F43-1085BA84F1DA}"/>
              </a:ext>
            </a:extLst>
          </p:cNvPr>
          <p:cNvSpPr>
            <a:spLocks noChangeArrowheads="1"/>
          </p:cNvSpPr>
          <p:nvPr/>
        </p:nvSpPr>
        <p:spPr bwMode="auto">
          <a:xfrm>
            <a:off x="2268538" y="1916113"/>
            <a:ext cx="4608512" cy="4608512"/>
          </a:xfrm>
          <a:prstGeom prst="ellipse">
            <a:avLst/>
          </a:prstGeom>
          <a:solidFill>
            <a:srgbClr val="000080">
              <a:alpha val="60001"/>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327699" name="Group 19">
            <a:extLst>
              <a:ext uri="{FF2B5EF4-FFF2-40B4-BE49-F238E27FC236}">
                <a16:creationId xmlns:a16="http://schemas.microsoft.com/office/drawing/2014/main" id="{E78C9943-BB6B-39A7-645F-EBF0382A823D}"/>
              </a:ext>
            </a:extLst>
          </p:cNvPr>
          <p:cNvGrpSpPr>
            <a:grpSpLocks/>
          </p:cNvGrpSpPr>
          <p:nvPr/>
        </p:nvGrpSpPr>
        <p:grpSpPr bwMode="auto">
          <a:xfrm>
            <a:off x="2771775" y="2060575"/>
            <a:ext cx="3600450" cy="3559175"/>
            <a:chOff x="1746" y="1298"/>
            <a:chExt cx="2268" cy="2242"/>
          </a:xfrm>
        </p:grpSpPr>
        <p:pic>
          <p:nvPicPr>
            <p:cNvPr id="327685" name="Picture 5">
              <a:extLst>
                <a:ext uri="{FF2B5EF4-FFF2-40B4-BE49-F238E27FC236}">
                  <a16:creationId xmlns:a16="http://schemas.microsoft.com/office/drawing/2014/main" id="{8B1C8E5E-7557-F05A-2304-823BAEC548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6" y="1842"/>
              <a:ext cx="2268" cy="1698"/>
            </a:xfrm>
            <a:prstGeom prst="rect">
              <a:avLst/>
            </a:prstGeom>
            <a:noFill/>
            <a:extLst>
              <a:ext uri="{909E8E84-426E-40DD-AFC4-6F175D3DCCD1}">
                <a14:hiddenFill xmlns:a14="http://schemas.microsoft.com/office/drawing/2010/main">
                  <a:solidFill>
                    <a:srgbClr val="FFFFFF"/>
                  </a:solidFill>
                </a14:hiddenFill>
              </a:ext>
            </a:extLst>
          </p:spPr>
        </p:pic>
        <p:sp>
          <p:nvSpPr>
            <p:cNvPr id="327688" name="Text Box 8">
              <a:extLst>
                <a:ext uri="{FF2B5EF4-FFF2-40B4-BE49-F238E27FC236}">
                  <a16:creationId xmlns:a16="http://schemas.microsoft.com/office/drawing/2014/main" id="{CF44E948-310C-6D45-EA88-9C023B7BFBD6}"/>
                </a:ext>
              </a:extLst>
            </p:cNvPr>
            <p:cNvSpPr txBox="1">
              <a:spLocks noChangeArrowheads="1"/>
            </p:cNvSpPr>
            <p:nvPr/>
          </p:nvSpPr>
          <p:spPr bwMode="auto">
            <a:xfrm>
              <a:off x="1837" y="1298"/>
              <a:ext cx="208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3200">
                  <a:solidFill>
                    <a:schemeClr val="bg1"/>
                  </a:solidFill>
                </a:rPr>
                <a:t>Wrapper</a:t>
              </a:r>
            </a:p>
          </p:txBody>
        </p:sp>
      </p:grpSp>
      <p:sp>
        <p:nvSpPr>
          <p:cNvPr id="327697" name="Text Box 17">
            <a:extLst>
              <a:ext uri="{FF2B5EF4-FFF2-40B4-BE49-F238E27FC236}">
                <a16:creationId xmlns:a16="http://schemas.microsoft.com/office/drawing/2014/main" id="{58717240-F953-2CA3-2031-C2BAB3C7FFB5}"/>
              </a:ext>
            </a:extLst>
          </p:cNvPr>
          <p:cNvSpPr txBox="1">
            <a:spLocks noChangeArrowheads="1"/>
          </p:cNvSpPr>
          <p:nvPr/>
        </p:nvSpPr>
        <p:spPr bwMode="auto">
          <a:xfrm>
            <a:off x="6300788" y="3778250"/>
            <a:ext cx="1943100" cy="94615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LID4096" sz="2800">
                <a:solidFill>
                  <a:schemeClr val="bg1"/>
                </a:solidFill>
              </a:rPr>
              <a:t>KeyboardMouse</a:t>
            </a:r>
          </a:p>
        </p:txBody>
      </p:sp>
      <p:sp>
        <p:nvSpPr>
          <p:cNvPr id="327698" name="Text Box 18">
            <a:extLst>
              <a:ext uri="{FF2B5EF4-FFF2-40B4-BE49-F238E27FC236}">
                <a16:creationId xmlns:a16="http://schemas.microsoft.com/office/drawing/2014/main" id="{3D7C5EB4-6DFB-C915-6B1E-B4CA01543839}"/>
              </a:ext>
            </a:extLst>
          </p:cNvPr>
          <p:cNvSpPr txBox="1">
            <a:spLocks noChangeArrowheads="1"/>
          </p:cNvSpPr>
          <p:nvPr/>
        </p:nvSpPr>
        <p:spPr bwMode="auto">
          <a:xfrm>
            <a:off x="1042988" y="3706813"/>
            <a:ext cx="1943100" cy="94615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LID4096" sz="2800">
                <a:solidFill>
                  <a:schemeClr val="bg1"/>
                </a:solidFill>
              </a:rPr>
              <a:t>Speech Gestures</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27700"/>
                                        </p:tgtEl>
                                        <p:attrNameLst>
                                          <p:attrName>style.visibility</p:attrName>
                                        </p:attrNameLst>
                                      </p:cBhvr>
                                      <p:to>
                                        <p:strVal val="visible"/>
                                      </p:to>
                                    </p:set>
                                    <p:animEffect transition="in" filter="fade">
                                      <p:cBhvr>
                                        <p:cTn id="7" dur="500"/>
                                        <p:tgtEl>
                                          <p:spTgt spid="3277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7697"/>
                                        </p:tgtEl>
                                        <p:attrNameLst>
                                          <p:attrName>style.visibility</p:attrName>
                                        </p:attrNameLst>
                                      </p:cBhvr>
                                      <p:to>
                                        <p:strVal val="visible"/>
                                      </p:to>
                                    </p:set>
                                    <p:animEffect transition="in" filter="fade">
                                      <p:cBhvr>
                                        <p:cTn id="12" dur="500"/>
                                        <p:tgtEl>
                                          <p:spTgt spid="3276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27691"/>
                                        </p:tgtEl>
                                        <p:attrNameLst>
                                          <p:attrName>style.visibility</p:attrName>
                                        </p:attrNameLst>
                                      </p:cBhvr>
                                      <p:to>
                                        <p:strVal val="visible"/>
                                      </p:to>
                                    </p:set>
                                    <p:animEffect transition="in" filter="fade">
                                      <p:cBhvr>
                                        <p:cTn id="17" dur="500"/>
                                        <p:tgtEl>
                                          <p:spTgt spid="32769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7698"/>
                                        </p:tgtEl>
                                        <p:attrNameLst>
                                          <p:attrName>style.visibility</p:attrName>
                                        </p:attrNameLst>
                                      </p:cBhvr>
                                      <p:to>
                                        <p:strVal val="visible"/>
                                      </p:to>
                                    </p:set>
                                    <p:animEffect transition="in" filter="fade">
                                      <p:cBhvr>
                                        <p:cTn id="22" dur="500"/>
                                        <p:tgtEl>
                                          <p:spTgt spid="32769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327699"/>
                                        </p:tgtEl>
                                        <p:attrNameLst>
                                          <p:attrName>style.visibility</p:attrName>
                                        </p:attrNameLst>
                                      </p:cBhvr>
                                      <p:to>
                                        <p:strVal val="visible"/>
                                      </p:to>
                                    </p:set>
                                    <p:animEffect transition="in" filter="fade">
                                      <p:cBhvr>
                                        <p:cTn id="27" dur="500"/>
                                        <p:tgtEl>
                                          <p:spTgt spid="327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97" grpId="0"/>
      <p:bldP spid="32769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a:extLst>
              <a:ext uri="{FF2B5EF4-FFF2-40B4-BE49-F238E27FC236}">
                <a16:creationId xmlns:a16="http://schemas.microsoft.com/office/drawing/2014/main" id="{49B24391-4379-EE50-C51E-001CB951C924}"/>
              </a:ext>
            </a:extLst>
          </p:cNvPr>
          <p:cNvSpPr>
            <a:spLocks noGrp="1" noChangeArrowheads="1"/>
          </p:cNvSpPr>
          <p:nvPr>
            <p:ph type="title"/>
          </p:nvPr>
        </p:nvSpPr>
        <p:spPr/>
        <p:txBody>
          <a:bodyPr/>
          <a:lstStyle/>
          <a:p>
            <a:r>
              <a:rPr lang="en-US" altLang="LID4096"/>
              <a:t>Problem</a:t>
            </a:r>
          </a:p>
        </p:txBody>
      </p:sp>
      <p:pic>
        <p:nvPicPr>
          <p:cNvPr id="329732" name="Picture 4">
            <a:extLst>
              <a:ext uri="{FF2B5EF4-FFF2-40B4-BE49-F238E27FC236}">
                <a16:creationId xmlns:a16="http://schemas.microsoft.com/office/drawing/2014/main" id="{E720D02A-3C21-3232-4D03-64222DC611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3017838"/>
            <a:ext cx="3563937" cy="2716212"/>
          </a:xfrm>
          <a:prstGeom prst="rect">
            <a:avLst/>
          </a:prstGeom>
          <a:noFill/>
          <a:extLst>
            <a:ext uri="{909E8E84-426E-40DD-AFC4-6F175D3DCCD1}">
              <a14:hiddenFill xmlns:a14="http://schemas.microsoft.com/office/drawing/2010/main">
                <a:solidFill>
                  <a:srgbClr val="FFFFFF"/>
                </a:solidFill>
              </a14:hiddenFill>
            </a:ext>
          </a:extLst>
        </p:spPr>
      </p:pic>
      <p:pic>
        <p:nvPicPr>
          <p:cNvPr id="329735" name="Picture 7">
            <a:extLst>
              <a:ext uri="{FF2B5EF4-FFF2-40B4-BE49-F238E27FC236}">
                <a16:creationId xmlns:a16="http://schemas.microsoft.com/office/drawing/2014/main" id="{775E869C-4FE9-08DA-768D-5C55EE4334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772" t="-900" r="365" b="285"/>
          <a:stretch>
            <a:fillRect/>
          </a:stretch>
        </p:blipFill>
        <p:spPr bwMode="auto">
          <a:xfrm>
            <a:off x="0" y="2581275"/>
            <a:ext cx="3492500" cy="3295650"/>
          </a:xfrm>
          <a:prstGeom prst="rect">
            <a:avLst/>
          </a:prstGeom>
          <a:noFill/>
          <a:extLst>
            <a:ext uri="{909E8E84-426E-40DD-AFC4-6F175D3DCCD1}">
              <a14:hiddenFill xmlns:a14="http://schemas.microsoft.com/office/drawing/2010/main">
                <a:solidFill>
                  <a:srgbClr val="FFFFFF"/>
                </a:solidFill>
              </a14:hiddenFill>
            </a:ext>
          </a:extLst>
        </p:spPr>
      </p:pic>
      <p:sp>
        <p:nvSpPr>
          <p:cNvPr id="329737" name="Oval 9">
            <a:extLst>
              <a:ext uri="{FF2B5EF4-FFF2-40B4-BE49-F238E27FC236}">
                <a16:creationId xmlns:a16="http://schemas.microsoft.com/office/drawing/2014/main" id="{3A2700A4-DBBA-A98C-37F2-D62B98B41FF0}"/>
              </a:ext>
            </a:extLst>
          </p:cNvPr>
          <p:cNvSpPr>
            <a:spLocks noChangeArrowheads="1"/>
          </p:cNvSpPr>
          <p:nvPr/>
        </p:nvSpPr>
        <p:spPr bwMode="auto">
          <a:xfrm>
            <a:off x="2268538" y="1916113"/>
            <a:ext cx="4608512" cy="4608512"/>
          </a:xfrm>
          <a:prstGeom prst="ellipse">
            <a:avLst/>
          </a:prstGeom>
          <a:solidFill>
            <a:srgbClr val="000080">
              <a:alpha val="60001"/>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329739" name="Picture 11">
            <a:extLst>
              <a:ext uri="{FF2B5EF4-FFF2-40B4-BE49-F238E27FC236}">
                <a16:creationId xmlns:a16="http://schemas.microsoft.com/office/drawing/2014/main" id="{A5CD3206-0DB0-6F68-06EB-ABF1A00D1A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1775" y="2924175"/>
            <a:ext cx="3600450" cy="2695575"/>
          </a:xfrm>
          <a:prstGeom prst="rect">
            <a:avLst/>
          </a:prstGeom>
          <a:noFill/>
          <a:extLst>
            <a:ext uri="{909E8E84-426E-40DD-AFC4-6F175D3DCCD1}">
              <a14:hiddenFill xmlns:a14="http://schemas.microsoft.com/office/drawing/2010/main">
                <a:solidFill>
                  <a:srgbClr val="FFFFFF"/>
                </a:solidFill>
              </a14:hiddenFill>
            </a:ext>
          </a:extLst>
        </p:spPr>
      </p:pic>
      <p:sp>
        <p:nvSpPr>
          <p:cNvPr id="329743" name="Text Box 15">
            <a:extLst>
              <a:ext uri="{FF2B5EF4-FFF2-40B4-BE49-F238E27FC236}">
                <a16:creationId xmlns:a16="http://schemas.microsoft.com/office/drawing/2014/main" id="{28C64627-3020-BC86-E7CE-3A77D16107C4}"/>
              </a:ext>
            </a:extLst>
          </p:cNvPr>
          <p:cNvSpPr txBox="1">
            <a:spLocks noChangeArrowheads="1"/>
          </p:cNvSpPr>
          <p:nvPr/>
        </p:nvSpPr>
        <p:spPr bwMode="auto">
          <a:xfrm>
            <a:off x="0" y="2424113"/>
            <a:ext cx="9144000" cy="3381375"/>
          </a:xfrm>
          <a:prstGeom prst="rect">
            <a:avLst/>
          </a:prstGeom>
          <a:gradFill rotWithShape="1">
            <a:gsLst>
              <a:gs pos="0">
                <a:srgbClr val="3366CC">
                  <a:alpha val="84000"/>
                </a:srgbClr>
              </a:gs>
              <a:gs pos="100000">
                <a:srgbClr val="000099">
                  <a:alpha val="83000"/>
                </a:srgbClr>
              </a:gs>
            </a:gsLst>
            <a:path path="rect">
              <a:fillToRect r="100000" b="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altLang="LID4096" sz="5400">
                <a:solidFill>
                  <a:schemeClr val="bg1"/>
                </a:solidFill>
                <a:effectLst>
                  <a:outerShdw blurRad="38100" dist="38100" dir="2700000" algn="tl">
                    <a:srgbClr val="000000"/>
                  </a:outerShdw>
                </a:effectLst>
              </a:rPr>
              <a:t> 1500 – 4000 Lines of Code</a:t>
            </a:r>
          </a:p>
          <a:p>
            <a:pPr>
              <a:spcBef>
                <a:spcPct val="50000"/>
              </a:spcBef>
              <a:buFontTx/>
              <a:buChar char="•"/>
            </a:pPr>
            <a:r>
              <a:rPr lang="en-US" altLang="LID4096" sz="5400">
                <a:solidFill>
                  <a:schemeClr val="bg1"/>
                </a:solidFill>
                <a:effectLst>
                  <a:outerShdw blurRad="38100" dist="38100" dir="2700000" algn="tl">
                    <a:srgbClr val="000000"/>
                  </a:outerShdw>
                </a:effectLst>
              </a:rPr>
              <a:t> Programming Experience</a:t>
            </a:r>
          </a:p>
          <a:p>
            <a:pPr>
              <a:spcBef>
                <a:spcPct val="50000"/>
              </a:spcBef>
              <a:buFontTx/>
              <a:buChar char="•"/>
            </a:pPr>
            <a:r>
              <a:rPr lang="en-US" altLang="LID4096" sz="5400">
                <a:solidFill>
                  <a:schemeClr val="bg1"/>
                </a:solidFill>
                <a:effectLst>
                  <a:outerShdw blurRad="38100" dist="38100" dir="2700000" algn="tl">
                    <a:srgbClr val="000000"/>
                  </a:outerShdw>
                </a:effectLst>
              </a:rPr>
              <a:t> Difficult to Maintain </a:t>
            </a:r>
          </a:p>
        </p:txBody>
      </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a:extLst>
              <a:ext uri="{FF2B5EF4-FFF2-40B4-BE49-F238E27FC236}">
                <a16:creationId xmlns:a16="http://schemas.microsoft.com/office/drawing/2014/main" id="{05B2E906-B634-FE9E-DAFA-63EE0ABA70EA}"/>
              </a:ext>
            </a:extLst>
          </p:cNvPr>
          <p:cNvSpPr>
            <a:spLocks noGrp="1" noChangeArrowheads="1"/>
          </p:cNvSpPr>
          <p:nvPr>
            <p:ph type="ctrTitle"/>
          </p:nvPr>
        </p:nvSpPr>
        <p:spPr>
          <a:xfrm>
            <a:off x="685800" y="2205038"/>
            <a:ext cx="7772400" cy="1470025"/>
          </a:xfrm>
        </p:spPr>
        <p:txBody>
          <a:bodyPr/>
          <a:lstStyle/>
          <a:p>
            <a:pPr algn="ctr"/>
            <a:r>
              <a:rPr lang="en-US" altLang="LID4096" dirty="0">
                <a:latin typeface="CSI Cream Source Inside" pitchFamily="2" charset="0"/>
              </a:rPr>
              <a:t>GSI Demo</a:t>
            </a:r>
          </a:p>
        </p:txBody>
      </p:sp>
      <p:sp>
        <p:nvSpPr>
          <p:cNvPr id="228356" name="Text Box 4">
            <a:extLst>
              <a:ext uri="{FF2B5EF4-FFF2-40B4-BE49-F238E27FC236}">
                <a16:creationId xmlns:a16="http://schemas.microsoft.com/office/drawing/2014/main" id="{69602AB3-B7A1-D8BA-BEC4-7FD6564161FE}"/>
              </a:ext>
            </a:extLst>
          </p:cNvPr>
          <p:cNvSpPr txBox="1">
            <a:spLocks noChangeArrowheads="1"/>
          </p:cNvSpPr>
          <p:nvPr/>
        </p:nvSpPr>
        <p:spPr bwMode="auto">
          <a:xfrm>
            <a:off x="395288" y="3573463"/>
            <a:ext cx="82804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3600" dirty="0">
                <a:solidFill>
                  <a:schemeClr val="tx2"/>
                </a:solidFill>
                <a:effectLst>
                  <a:outerShdw blurRad="38100" dist="38100" dir="2700000" algn="tl">
                    <a:srgbClr val="C0C0C0"/>
                  </a:outerShdw>
                </a:effectLst>
              </a:rPr>
              <a:t>Gesture and Speech Interaction by Demonstration</a:t>
            </a:r>
          </a:p>
        </p:txBody>
      </p:sp>
      <p:sp>
        <p:nvSpPr>
          <p:cNvPr id="228357" name="Rectangle 5">
            <a:extLst>
              <a:ext uri="{FF2B5EF4-FFF2-40B4-BE49-F238E27FC236}">
                <a16:creationId xmlns:a16="http://schemas.microsoft.com/office/drawing/2014/main" id="{089DA211-9F92-D2FD-3F32-2327CCE2275D}"/>
              </a:ext>
            </a:extLst>
          </p:cNvPr>
          <p:cNvSpPr>
            <a:spLocks noChangeArrowheads="1"/>
          </p:cNvSpPr>
          <p:nvPr/>
        </p:nvSpPr>
        <p:spPr bwMode="auto">
          <a:xfrm>
            <a:off x="684213" y="2174875"/>
            <a:ext cx="7772400"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6600">
                <a:solidFill>
                  <a:schemeClr val="tx2"/>
                </a:solidFill>
                <a:effectLst>
                  <a:outerShdw blurRad="38100" dist="38100" dir="2700000" algn="tl">
                    <a:srgbClr val="C0C0C0"/>
                  </a:outerShdw>
                </a:effectLst>
                <a:latin typeface="Arial" panose="020B0604020202020204" pitchFamily="34" charset="0"/>
              </a:defRPr>
            </a:lvl1pPr>
            <a:lvl2pPr>
              <a:defRPr sz="6600">
                <a:solidFill>
                  <a:schemeClr val="tx2"/>
                </a:solidFill>
                <a:effectLst>
                  <a:outerShdw blurRad="38100" dist="38100" dir="2700000" algn="tl">
                    <a:srgbClr val="C0C0C0"/>
                  </a:outerShdw>
                </a:effectLst>
                <a:latin typeface="Arial" panose="020B0604020202020204" pitchFamily="34" charset="0"/>
              </a:defRPr>
            </a:lvl2pPr>
            <a:lvl3pPr>
              <a:defRPr sz="6600">
                <a:solidFill>
                  <a:schemeClr val="tx2"/>
                </a:solidFill>
                <a:effectLst>
                  <a:outerShdw blurRad="38100" dist="38100" dir="2700000" algn="tl">
                    <a:srgbClr val="C0C0C0"/>
                  </a:outerShdw>
                </a:effectLst>
                <a:latin typeface="Arial" panose="020B0604020202020204" pitchFamily="34" charset="0"/>
              </a:defRPr>
            </a:lvl3pPr>
            <a:lvl4pPr>
              <a:defRPr sz="6600">
                <a:solidFill>
                  <a:schemeClr val="tx2"/>
                </a:solidFill>
                <a:effectLst>
                  <a:outerShdw blurRad="38100" dist="38100" dir="2700000" algn="tl">
                    <a:srgbClr val="C0C0C0"/>
                  </a:outerShdw>
                </a:effectLst>
                <a:latin typeface="Arial" panose="020B0604020202020204" pitchFamily="34" charset="0"/>
              </a:defRPr>
            </a:lvl4pPr>
            <a:lvl5pPr>
              <a:defRPr sz="6600">
                <a:solidFill>
                  <a:schemeClr val="tx2"/>
                </a:solidFill>
                <a:effectLst>
                  <a:outerShdw blurRad="38100" dist="38100" dir="2700000" algn="tl">
                    <a:srgbClr val="C0C0C0"/>
                  </a:outerShdw>
                </a:effectLst>
                <a:latin typeface="Arial" panose="020B0604020202020204" pitchFamily="34" charset="0"/>
              </a:defRPr>
            </a:lvl5pPr>
            <a:lvl6pPr marL="457200" fontAlgn="base">
              <a:spcBef>
                <a:spcPct val="0"/>
              </a:spcBef>
              <a:spcAft>
                <a:spcPct val="0"/>
              </a:spcAft>
              <a:defRPr sz="6600">
                <a:solidFill>
                  <a:schemeClr val="tx2"/>
                </a:solidFill>
                <a:effectLst>
                  <a:outerShdw blurRad="38100" dist="38100" dir="2700000" algn="tl">
                    <a:srgbClr val="C0C0C0"/>
                  </a:outerShdw>
                </a:effectLst>
                <a:latin typeface="Arial" panose="020B0604020202020204" pitchFamily="34" charset="0"/>
              </a:defRPr>
            </a:lvl6pPr>
            <a:lvl7pPr marL="914400" fontAlgn="base">
              <a:spcBef>
                <a:spcPct val="0"/>
              </a:spcBef>
              <a:spcAft>
                <a:spcPct val="0"/>
              </a:spcAft>
              <a:defRPr sz="6600">
                <a:solidFill>
                  <a:schemeClr val="tx2"/>
                </a:solidFill>
                <a:effectLst>
                  <a:outerShdw blurRad="38100" dist="38100" dir="2700000" algn="tl">
                    <a:srgbClr val="C0C0C0"/>
                  </a:outerShdw>
                </a:effectLst>
                <a:latin typeface="Arial" panose="020B0604020202020204" pitchFamily="34" charset="0"/>
              </a:defRPr>
            </a:lvl7pPr>
            <a:lvl8pPr marL="1371600" fontAlgn="base">
              <a:spcBef>
                <a:spcPct val="0"/>
              </a:spcBef>
              <a:spcAft>
                <a:spcPct val="0"/>
              </a:spcAft>
              <a:defRPr sz="6600">
                <a:solidFill>
                  <a:schemeClr val="tx2"/>
                </a:solidFill>
                <a:effectLst>
                  <a:outerShdw blurRad="38100" dist="38100" dir="2700000" algn="tl">
                    <a:srgbClr val="C0C0C0"/>
                  </a:outerShdw>
                </a:effectLst>
                <a:latin typeface="Arial" panose="020B0604020202020204" pitchFamily="34" charset="0"/>
              </a:defRPr>
            </a:lvl8pPr>
            <a:lvl9pPr marL="1828800" fontAlgn="base">
              <a:spcBef>
                <a:spcPct val="0"/>
              </a:spcBef>
              <a:spcAft>
                <a:spcPct val="0"/>
              </a:spcAft>
              <a:defRPr sz="6600">
                <a:solidFill>
                  <a:schemeClr val="tx2"/>
                </a:solidFill>
                <a:effectLst>
                  <a:outerShdw blurRad="38100" dist="38100" dir="2700000" algn="tl">
                    <a:srgbClr val="C0C0C0"/>
                  </a:outerShdw>
                </a:effectLst>
                <a:latin typeface="Arial" panose="020B0604020202020204" pitchFamily="34" charset="0"/>
              </a:defRPr>
            </a:lvl9pPr>
          </a:lstStyle>
          <a:p>
            <a:pPr algn="ctr"/>
            <a:r>
              <a:rPr lang="en-US" altLang="LID4096" dirty="0">
                <a:latin typeface="CSI Cream Source Inside" pitchFamily="2" charset="0"/>
              </a:rPr>
              <a:t>GSI  </a:t>
            </a:r>
            <a:r>
              <a:rPr lang="en-US" altLang="LID4096" dirty="0">
                <a:solidFill>
                  <a:srgbClr val="000099"/>
                </a:solidFill>
                <a:latin typeface="CSI Cream Source Inside" pitchFamily="2" charset="0"/>
              </a:rPr>
              <a:t>by</a:t>
            </a:r>
            <a:r>
              <a:rPr lang="en-US" altLang="LID4096" dirty="0">
                <a:latin typeface="CSI Cream Source Inside" pitchFamily="2" charset="0"/>
              </a:rPr>
              <a:t> Demo</a:t>
            </a:r>
            <a:r>
              <a:rPr lang="en-US" altLang="LID4096" dirty="0">
                <a:solidFill>
                  <a:srgbClr val="000099"/>
                </a:solidFill>
                <a:latin typeface="CSI Cream Source Inside" pitchFamily="2" charset="0"/>
              </a:rPr>
              <a:t>nstration</a:t>
            </a:r>
          </a:p>
        </p:txBody>
      </p:sp>
      <p:sp>
        <p:nvSpPr>
          <p:cNvPr id="2" name="TextBox 1">
            <a:extLst>
              <a:ext uri="{FF2B5EF4-FFF2-40B4-BE49-F238E27FC236}">
                <a16:creationId xmlns:a16="http://schemas.microsoft.com/office/drawing/2014/main" id="{C4D24431-99A2-9F53-83A3-9B9D7413E53C}"/>
              </a:ext>
            </a:extLst>
          </p:cNvPr>
          <p:cNvSpPr txBox="1"/>
          <p:nvPr/>
        </p:nvSpPr>
        <p:spPr>
          <a:xfrm>
            <a:off x="2305318" y="1783724"/>
            <a:ext cx="184731" cy="369332"/>
          </a:xfrm>
          <a:prstGeom prst="rect">
            <a:avLst/>
          </a:prstGeom>
          <a:noFill/>
        </p:spPr>
        <p:txBody>
          <a:bodyPr wrap="none" rtlCol="0">
            <a:spAutoFit/>
          </a:bodyPr>
          <a:lstStyle/>
          <a:p>
            <a:endParaRPr lang="LID4096"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8357"/>
                                        </p:tgtEl>
                                        <p:attrNameLst>
                                          <p:attrName>style.visibility</p:attrName>
                                        </p:attrNameLst>
                                      </p:cBhvr>
                                      <p:to>
                                        <p:strVal val="visible"/>
                                      </p:to>
                                    </p:set>
                                    <p:animEffect transition="in" filter="fade">
                                      <p:cBhvr>
                                        <p:cTn id="7" dur="500"/>
                                        <p:tgtEl>
                                          <p:spTgt spid="228357"/>
                                        </p:tgtEl>
                                      </p:cBhvr>
                                    </p:animEffect>
                                  </p:childTnLst>
                                </p:cTn>
                              </p:par>
                              <p:par>
                                <p:cTn id="8" presetID="10" presetClass="exit" presetSubtype="0" fill="hold" grpId="0" nodeType="withEffect">
                                  <p:stCondLst>
                                    <p:cond delay="0"/>
                                  </p:stCondLst>
                                  <p:childTnLst>
                                    <p:animEffect transition="out" filter="fade">
                                      <p:cBhvr>
                                        <p:cTn id="9" dur="500"/>
                                        <p:tgtEl>
                                          <p:spTgt spid="228354"/>
                                        </p:tgtEl>
                                      </p:cBhvr>
                                    </p:animEffect>
                                    <p:set>
                                      <p:cBhvr>
                                        <p:cTn id="10" dur="1" fill="hold">
                                          <p:stCondLst>
                                            <p:cond delay="499"/>
                                          </p:stCondLst>
                                        </p:cTn>
                                        <p:tgtEl>
                                          <p:spTgt spid="2283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4" grpId="0"/>
      <p:bldP spid="22835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a:extLst>
              <a:ext uri="{FF2B5EF4-FFF2-40B4-BE49-F238E27FC236}">
                <a16:creationId xmlns:a16="http://schemas.microsoft.com/office/drawing/2014/main" id="{DBDA084F-4B0E-76CF-6F41-15327182553F}"/>
              </a:ext>
            </a:extLst>
          </p:cNvPr>
          <p:cNvSpPr>
            <a:spLocks noGrp="1" noChangeArrowheads="1"/>
          </p:cNvSpPr>
          <p:nvPr>
            <p:ph type="title"/>
          </p:nvPr>
        </p:nvSpPr>
        <p:spPr/>
        <p:txBody>
          <a:bodyPr/>
          <a:lstStyle/>
          <a:p>
            <a:r>
              <a:rPr lang="en-US" altLang="LID4096"/>
              <a:t>Solution</a:t>
            </a:r>
          </a:p>
        </p:txBody>
      </p:sp>
      <p:pic>
        <p:nvPicPr>
          <p:cNvPr id="331780" name="Picture 4">
            <a:extLst>
              <a:ext uri="{FF2B5EF4-FFF2-40B4-BE49-F238E27FC236}">
                <a16:creationId xmlns:a16="http://schemas.microsoft.com/office/drawing/2014/main" id="{7A3FBCC9-28D4-1C31-76D3-BC79402372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063" y="3017838"/>
            <a:ext cx="3563937" cy="2716212"/>
          </a:xfrm>
          <a:prstGeom prst="rect">
            <a:avLst/>
          </a:prstGeom>
          <a:noFill/>
          <a:extLst>
            <a:ext uri="{909E8E84-426E-40DD-AFC4-6F175D3DCCD1}">
              <a14:hiddenFill xmlns:a14="http://schemas.microsoft.com/office/drawing/2010/main">
                <a:solidFill>
                  <a:srgbClr val="FFFFFF"/>
                </a:solidFill>
              </a14:hiddenFill>
            </a:ext>
          </a:extLst>
        </p:spPr>
      </p:pic>
      <p:pic>
        <p:nvPicPr>
          <p:cNvPr id="331783" name="Picture 7">
            <a:extLst>
              <a:ext uri="{FF2B5EF4-FFF2-40B4-BE49-F238E27FC236}">
                <a16:creationId xmlns:a16="http://schemas.microsoft.com/office/drawing/2014/main" id="{490201E1-3F97-E89F-753B-6B4526C692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772" t="-900" r="365" b="285"/>
          <a:stretch>
            <a:fillRect/>
          </a:stretch>
        </p:blipFill>
        <p:spPr bwMode="auto">
          <a:xfrm>
            <a:off x="0" y="2581275"/>
            <a:ext cx="3492500" cy="3295650"/>
          </a:xfrm>
          <a:prstGeom prst="rect">
            <a:avLst/>
          </a:prstGeom>
          <a:noFill/>
          <a:extLst>
            <a:ext uri="{909E8E84-426E-40DD-AFC4-6F175D3DCCD1}">
              <a14:hiddenFill xmlns:a14="http://schemas.microsoft.com/office/drawing/2010/main">
                <a:solidFill>
                  <a:srgbClr val="FFFFFF"/>
                </a:solidFill>
              </a14:hiddenFill>
            </a:ext>
          </a:extLst>
        </p:spPr>
      </p:pic>
      <p:sp>
        <p:nvSpPr>
          <p:cNvPr id="331785" name="Oval 9">
            <a:extLst>
              <a:ext uri="{FF2B5EF4-FFF2-40B4-BE49-F238E27FC236}">
                <a16:creationId xmlns:a16="http://schemas.microsoft.com/office/drawing/2014/main" id="{FF09B467-B250-1A23-EE23-0393114DAD8B}"/>
              </a:ext>
            </a:extLst>
          </p:cNvPr>
          <p:cNvSpPr>
            <a:spLocks noChangeArrowheads="1"/>
          </p:cNvSpPr>
          <p:nvPr/>
        </p:nvSpPr>
        <p:spPr bwMode="auto">
          <a:xfrm>
            <a:off x="2268538" y="1916113"/>
            <a:ext cx="4608512" cy="4608512"/>
          </a:xfrm>
          <a:prstGeom prst="ellipse">
            <a:avLst/>
          </a:prstGeom>
          <a:solidFill>
            <a:srgbClr val="000080">
              <a:alpha val="60001"/>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331787" name="Picture 11">
            <a:extLst>
              <a:ext uri="{FF2B5EF4-FFF2-40B4-BE49-F238E27FC236}">
                <a16:creationId xmlns:a16="http://schemas.microsoft.com/office/drawing/2014/main" id="{A3BF1287-FC2C-B631-B1C0-3AB963975A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1775" y="2924175"/>
            <a:ext cx="3600450" cy="2695575"/>
          </a:xfrm>
          <a:prstGeom prst="rect">
            <a:avLst/>
          </a:prstGeom>
          <a:noFill/>
          <a:extLst>
            <a:ext uri="{909E8E84-426E-40DD-AFC4-6F175D3DCCD1}">
              <a14:hiddenFill xmlns:a14="http://schemas.microsoft.com/office/drawing/2010/main">
                <a:solidFill>
                  <a:srgbClr val="FFFFFF"/>
                </a:solidFill>
              </a14:hiddenFill>
            </a:ext>
          </a:extLst>
        </p:spPr>
      </p:pic>
      <p:sp>
        <p:nvSpPr>
          <p:cNvPr id="331788" name="Text Box 12">
            <a:extLst>
              <a:ext uri="{FF2B5EF4-FFF2-40B4-BE49-F238E27FC236}">
                <a16:creationId xmlns:a16="http://schemas.microsoft.com/office/drawing/2014/main" id="{C7B2CFDE-F312-1B93-6E6D-2FD7E23C5684}"/>
              </a:ext>
            </a:extLst>
          </p:cNvPr>
          <p:cNvSpPr txBox="1">
            <a:spLocks noChangeArrowheads="1"/>
          </p:cNvSpPr>
          <p:nvPr/>
        </p:nvSpPr>
        <p:spPr bwMode="auto">
          <a:xfrm>
            <a:off x="2916238" y="2060575"/>
            <a:ext cx="33131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3200">
                <a:solidFill>
                  <a:schemeClr val="bg1"/>
                </a:solidFill>
              </a:rPr>
              <a:t>Code</a:t>
            </a:r>
          </a:p>
        </p:txBody>
      </p:sp>
      <p:sp>
        <p:nvSpPr>
          <p:cNvPr id="331789" name="Text Box 13">
            <a:extLst>
              <a:ext uri="{FF2B5EF4-FFF2-40B4-BE49-F238E27FC236}">
                <a16:creationId xmlns:a16="http://schemas.microsoft.com/office/drawing/2014/main" id="{7CF328EF-C75C-290D-8F06-A3B07A6708AA}"/>
              </a:ext>
            </a:extLst>
          </p:cNvPr>
          <p:cNvSpPr txBox="1">
            <a:spLocks noChangeArrowheads="1"/>
          </p:cNvSpPr>
          <p:nvPr/>
        </p:nvSpPr>
        <p:spPr bwMode="auto">
          <a:xfrm>
            <a:off x="6300788" y="3778250"/>
            <a:ext cx="1943100" cy="94615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LID4096" sz="2800">
                <a:solidFill>
                  <a:schemeClr val="bg1"/>
                </a:solidFill>
              </a:rPr>
              <a:t>KeyboardMouse</a:t>
            </a:r>
          </a:p>
        </p:txBody>
      </p:sp>
      <p:sp>
        <p:nvSpPr>
          <p:cNvPr id="331790" name="Text Box 14">
            <a:extLst>
              <a:ext uri="{FF2B5EF4-FFF2-40B4-BE49-F238E27FC236}">
                <a16:creationId xmlns:a16="http://schemas.microsoft.com/office/drawing/2014/main" id="{7FCC80AA-D0BE-CFDB-B1AB-32B05AB33E2E}"/>
              </a:ext>
            </a:extLst>
          </p:cNvPr>
          <p:cNvSpPr txBox="1">
            <a:spLocks noChangeArrowheads="1"/>
          </p:cNvSpPr>
          <p:nvPr/>
        </p:nvSpPr>
        <p:spPr bwMode="auto">
          <a:xfrm>
            <a:off x="1042988" y="3706813"/>
            <a:ext cx="1943100" cy="94615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en-US" altLang="LID4096" sz="2800">
                <a:solidFill>
                  <a:schemeClr val="bg1"/>
                </a:solidFill>
              </a:rPr>
              <a:t>Speech Gestures</a:t>
            </a:r>
          </a:p>
        </p:txBody>
      </p:sp>
      <p:sp>
        <p:nvSpPr>
          <p:cNvPr id="331791" name="Text Box 15">
            <a:extLst>
              <a:ext uri="{FF2B5EF4-FFF2-40B4-BE49-F238E27FC236}">
                <a16:creationId xmlns:a16="http://schemas.microsoft.com/office/drawing/2014/main" id="{9E17C593-9FF9-0B71-2A6D-303733379122}"/>
              </a:ext>
            </a:extLst>
          </p:cNvPr>
          <p:cNvSpPr txBox="1">
            <a:spLocks noChangeArrowheads="1"/>
          </p:cNvSpPr>
          <p:nvPr/>
        </p:nvSpPr>
        <p:spPr bwMode="auto">
          <a:xfrm>
            <a:off x="2987675" y="2060575"/>
            <a:ext cx="33131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3200">
                <a:solidFill>
                  <a:schemeClr val="bg1"/>
                </a:solidFill>
              </a:rPr>
              <a:t>GSI Demo</a:t>
            </a:r>
          </a:p>
        </p:txBody>
      </p:sp>
      <p:pic>
        <p:nvPicPr>
          <p:cNvPr id="331792" name="Picture 16">
            <a:extLst>
              <a:ext uri="{FF2B5EF4-FFF2-40B4-BE49-F238E27FC236}">
                <a16:creationId xmlns:a16="http://schemas.microsoft.com/office/drawing/2014/main" id="{80C66BF3-3D74-A281-CE34-17CC265229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775" y="2924175"/>
            <a:ext cx="3600450" cy="2701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1791"/>
                                        </p:tgtEl>
                                        <p:attrNameLst>
                                          <p:attrName>style.visibility</p:attrName>
                                        </p:attrNameLst>
                                      </p:cBhvr>
                                      <p:to>
                                        <p:strVal val="visible"/>
                                      </p:to>
                                    </p:set>
                                    <p:animEffect transition="in" filter="fade">
                                      <p:cBhvr>
                                        <p:cTn id="7" dur="500"/>
                                        <p:tgtEl>
                                          <p:spTgt spid="331791"/>
                                        </p:tgtEl>
                                      </p:cBhvr>
                                    </p:animEffect>
                                  </p:childTnLst>
                                </p:cTn>
                              </p:par>
                              <p:par>
                                <p:cTn id="8" presetID="10" presetClass="exit" presetSubtype="0" fill="hold" grpId="0" nodeType="withEffect">
                                  <p:stCondLst>
                                    <p:cond delay="0"/>
                                  </p:stCondLst>
                                  <p:childTnLst>
                                    <p:animEffect transition="out" filter="fade">
                                      <p:cBhvr>
                                        <p:cTn id="9" dur="500"/>
                                        <p:tgtEl>
                                          <p:spTgt spid="331788"/>
                                        </p:tgtEl>
                                      </p:cBhvr>
                                    </p:animEffect>
                                    <p:set>
                                      <p:cBhvr>
                                        <p:cTn id="10" dur="1" fill="hold">
                                          <p:stCondLst>
                                            <p:cond delay="499"/>
                                          </p:stCondLst>
                                        </p:cTn>
                                        <p:tgtEl>
                                          <p:spTgt spid="331788"/>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331787"/>
                                        </p:tgtEl>
                                      </p:cBhvr>
                                    </p:animEffect>
                                    <p:set>
                                      <p:cBhvr>
                                        <p:cTn id="13" dur="1" fill="hold">
                                          <p:stCondLst>
                                            <p:cond delay="499"/>
                                          </p:stCondLst>
                                        </p:cTn>
                                        <p:tgtEl>
                                          <p:spTgt spid="331787"/>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331792"/>
                                        </p:tgtEl>
                                        <p:attrNameLst>
                                          <p:attrName>style.visibility</p:attrName>
                                        </p:attrNameLst>
                                      </p:cBhvr>
                                      <p:to>
                                        <p:strVal val="visible"/>
                                      </p:to>
                                    </p:set>
                                    <p:animEffect transition="in" filter="fade">
                                      <p:cBhvr>
                                        <p:cTn id="16" dur="500"/>
                                        <p:tgtEl>
                                          <p:spTgt spid="3317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88" grpId="0"/>
      <p:bldP spid="33179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a:extLst>
              <a:ext uri="{FF2B5EF4-FFF2-40B4-BE49-F238E27FC236}">
                <a16:creationId xmlns:a16="http://schemas.microsoft.com/office/drawing/2014/main" id="{7558AE04-3A95-06A5-39DA-E948F9B59AC6}"/>
              </a:ext>
            </a:extLst>
          </p:cNvPr>
          <p:cNvSpPr>
            <a:spLocks noGrp="1" noChangeArrowheads="1"/>
          </p:cNvSpPr>
          <p:nvPr>
            <p:ph type="title"/>
          </p:nvPr>
        </p:nvSpPr>
        <p:spPr/>
        <p:txBody>
          <a:bodyPr/>
          <a:lstStyle/>
          <a:p>
            <a:endParaRPr lang="LID4096" altLang="LID4096"/>
          </a:p>
        </p:txBody>
      </p:sp>
      <p:sp>
        <p:nvSpPr>
          <p:cNvPr id="215043" name="Rectangle 3">
            <a:extLst>
              <a:ext uri="{FF2B5EF4-FFF2-40B4-BE49-F238E27FC236}">
                <a16:creationId xmlns:a16="http://schemas.microsoft.com/office/drawing/2014/main" id="{0B55B03F-03AA-ED89-F7B9-CEC1D91A08FC}"/>
              </a:ext>
            </a:extLst>
          </p:cNvPr>
          <p:cNvSpPr>
            <a:spLocks noGrp="1" noChangeArrowheads="1"/>
          </p:cNvSpPr>
          <p:nvPr>
            <p:ph type="body" idx="1"/>
          </p:nvPr>
        </p:nvSpPr>
        <p:spPr/>
        <p:txBody>
          <a:bodyPr/>
          <a:lstStyle/>
          <a:p>
            <a:endParaRPr lang="LID4096" altLang="LID4096"/>
          </a:p>
        </p:txBody>
      </p:sp>
      <p:pic>
        <p:nvPicPr>
          <p:cNvPr id="215044" name="Picture 4">
            <a:extLst>
              <a:ext uri="{FF2B5EF4-FFF2-40B4-BE49-F238E27FC236}">
                <a16:creationId xmlns:a16="http://schemas.microsoft.com/office/drawing/2014/main" id="{7D969CD9-1D62-22D4-3D00-B75F4F9AAA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15050" name="Group 10">
            <a:extLst>
              <a:ext uri="{FF2B5EF4-FFF2-40B4-BE49-F238E27FC236}">
                <a16:creationId xmlns:a16="http://schemas.microsoft.com/office/drawing/2014/main" id="{CE1DF7CC-0AB5-E952-FB52-944B17CD34BB}"/>
              </a:ext>
            </a:extLst>
          </p:cNvPr>
          <p:cNvGrpSpPr>
            <a:grpSpLocks/>
          </p:cNvGrpSpPr>
          <p:nvPr/>
        </p:nvGrpSpPr>
        <p:grpSpPr bwMode="auto">
          <a:xfrm>
            <a:off x="179388" y="404813"/>
            <a:ext cx="6264275" cy="5199062"/>
            <a:chOff x="113" y="255"/>
            <a:chExt cx="3946" cy="3275"/>
          </a:xfrm>
        </p:grpSpPr>
        <p:sp>
          <p:nvSpPr>
            <p:cNvPr id="215045" name="AutoShape 5">
              <a:extLst>
                <a:ext uri="{FF2B5EF4-FFF2-40B4-BE49-F238E27FC236}">
                  <a16:creationId xmlns:a16="http://schemas.microsoft.com/office/drawing/2014/main" id="{9C4F78E5-F78D-4830-D64D-0B65FF74D2C8}"/>
                </a:ext>
              </a:extLst>
            </p:cNvPr>
            <p:cNvSpPr>
              <a:spLocks noChangeArrowheads="1"/>
            </p:cNvSpPr>
            <p:nvPr/>
          </p:nvSpPr>
          <p:spPr bwMode="auto">
            <a:xfrm>
              <a:off x="113" y="255"/>
              <a:ext cx="1383" cy="1043"/>
            </a:xfrm>
            <a:prstGeom prst="wedgeEllipseCallout">
              <a:avLst>
                <a:gd name="adj1" fmla="val 57088"/>
                <a:gd name="adj2" fmla="val 27181"/>
              </a:avLst>
            </a:prstGeom>
            <a:solidFill>
              <a:schemeClr val="bg1"/>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altLang="LID4096" sz="2400">
                  <a:latin typeface="Comic Sans MS" panose="030F0702030302020204" pitchFamily="66" charset="0"/>
                </a:rPr>
                <a:t>Computer When I do…</a:t>
              </a:r>
            </a:p>
          </p:txBody>
        </p:sp>
        <p:sp>
          <p:nvSpPr>
            <p:cNvPr id="215046" name="Text Box 6">
              <a:extLst>
                <a:ext uri="{FF2B5EF4-FFF2-40B4-BE49-F238E27FC236}">
                  <a16:creationId xmlns:a16="http://schemas.microsoft.com/office/drawing/2014/main" id="{10D8A503-B9EE-4B60-DF5D-213EADE18FB1}"/>
                </a:ext>
              </a:extLst>
            </p:cNvPr>
            <p:cNvSpPr txBox="1">
              <a:spLocks noChangeArrowheads="1"/>
            </p:cNvSpPr>
            <p:nvPr/>
          </p:nvSpPr>
          <p:spPr bwMode="auto">
            <a:xfrm>
              <a:off x="1156" y="3203"/>
              <a:ext cx="290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2800">
                  <a:solidFill>
                    <a:schemeClr val="bg1"/>
                  </a:solidFill>
                  <a:effectLst>
                    <a:outerShdw blurRad="38100" dist="38100" dir="2700000" algn="tl">
                      <a:srgbClr val="C0C0C0"/>
                    </a:outerShdw>
                  </a:effectLst>
                </a:rPr>
                <a:t>One Finger Gesture</a:t>
              </a:r>
            </a:p>
          </p:txBody>
        </p:sp>
      </p:grpSp>
      <p:grpSp>
        <p:nvGrpSpPr>
          <p:cNvPr id="215049" name="Group 9">
            <a:extLst>
              <a:ext uri="{FF2B5EF4-FFF2-40B4-BE49-F238E27FC236}">
                <a16:creationId xmlns:a16="http://schemas.microsoft.com/office/drawing/2014/main" id="{B816C432-C8AC-365B-B7B7-8ACAAE83BF4D}"/>
              </a:ext>
            </a:extLst>
          </p:cNvPr>
          <p:cNvGrpSpPr>
            <a:grpSpLocks/>
          </p:cNvGrpSpPr>
          <p:nvPr/>
        </p:nvGrpSpPr>
        <p:grpSpPr bwMode="auto">
          <a:xfrm>
            <a:off x="5075238" y="476250"/>
            <a:ext cx="3313112" cy="3903663"/>
            <a:chOff x="3197" y="300"/>
            <a:chExt cx="2087" cy="2459"/>
          </a:xfrm>
        </p:grpSpPr>
        <p:sp>
          <p:nvSpPr>
            <p:cNvPr id="215047" name="Text Box 7">
              <a:extLst>
                <a:ext uri="{FF2B5EF4-FFF2-40B4-BE49-F238E27FC236}">
                  <a16:creationId xmlns:a16="http://schemas.microsoft.com/office/drawing/2014/main" id="{7BCFF734-040F-70FA-074E-E4CD7CD3C684}"/>
                </a:ext>
              </a:extLst>
            </p:cNvPr>
            <p:cNvSpPr txBox="1">
              <a:spLocks noChangeArrowheads="1"/>
            </p:cNvSpPr>
            <p:nvPr/>
          </p:nvSpPr>
          <p:spPr bwMode="auto">
            <a:xfrm>
              <a:off x="3197" y="2432"/>
              <a:ext cx="136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2800">
                  <a:solidFill>
                    <a:schemeClr val="bg1"/>
                  </a:solidFill>
                  <a:effectLst>
                    <a:outerShdw blurRad="38100" dist="38100" dir="2700000" algn="tl">
                      <a:srgbClr val="C0C0C0"/>
                    </a:outerShdw>
                  </a:effectLst>
                </a:rPr>
                <a:t>Mouse Drag</a:t>
              </a:r>
            </a:p>
          </p:txBody>
        </p:sp>
        <p:sp>
          <p:nvSpPr>
            <p:cNvPr id="215048" name="AutoShape 8">
              <a:extLst>
                <a:ext uri="{FF2B5EF4-FFF2-40B4-BE49-F238E27FC236}">
                  <a16:creationId xmlns:a16="http://schemas.microsoft.com/office/drawing/2014/main" id="{93DA7F01-E218-4CEE-54DD-C4BF6BBA6DB2}"/>
                </a:ext>
              </a:extLst>
            </p:cNvPr>
            <p:cNvSpPr>
              <a:spLocks noChangeArrowheads="1"/>
            </p:cNvSpPr>
            <p:nvPr/>
          </p:nvSpPr>
          <p:spPr bwMode="auto">
            <a:xfrm>
              <a:off x="4105" y="300"/>
              <a:ext cx="1179" cy="816"/>
            </a:xfrm>
            <a:prstGeom prst="wedgeEllipseCallout">
              <a:avLst>
                <a:gd name="adj1" fmla="val -66880"/>
                <a:gd name="adj2" fmla="val 20222"/>
              </a:avLst>
            </a:prstGeom>
            <a:solidFill>
              <a:schemeClr val="bg1"/>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altLang="LID4096" sz="2400">
                  <a:latin typeface="Comic Sans MS" panose="030F0702030302020204" pitchFamily="66" charset="0"/>
                </a:rPr>
                <a:t>you do…</a:t>
              </a:r>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15049"/>
                                        </p:tgtEl>
                                        <p:attrNameLst>
                                          <p:attrName>style.visibility</p:attrName>
                                        </p:attrNameLst>
                                      </p:cBhvr>
                                      <p:to>
                                        <p:strVal val="visible"/>
                                      </p:to>
                                    </p:set>
                                    <p:animEffect transition="in" filter="fade">
                                      <p:cBhvr>
                                        <p:cTn id="7" dur="500"/>
                                        <p:tgtEl>
                                          <p:spTgt spid="215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a:extLst>
              <a:ext uri="{FF2B5EF4-FFF2-40B4-BE49-F238E27FC236}">
                <a16:creationId xmlns:a16="http://schemas.microsoft.com/office/drawing/2014/main" id="{30DE1121-3F01-908E-AE30-67F3FAC959A7}"/>
              </a:ext>
            </a:extLst>
          </p:cNvPr>
          <p:cNvSpPr>
            <a:spLocks noGrp="1" noChangeArrowheads="1"/>
          </p:cNvSpPr>
          <p:nvPr>
            <p:ph type="title"/>
          </p:nvPr>
        </p:nvSpPr>
        <p:spPr/>
        <p:txBody>
          <a:bodyPr/>
          <a:lstStyle/>
          <a:p>
            <a:endParaRPr lang="LID4096" altLang="LID4096"/>
          </a:p>
        </p:txBody>
      </p:sp>
      <p:sp>
        <p:nvSpPr>
          <p:cNvPr id="226307" name="Rectangle 3">
            <a:extLst>
              <a:ext uri="{FF2B5EF4-FFF2-40B4-BE49-F238E27FC236}">
                <a16:creationId xmlns:a16="http://schemas.microsoft.com/office/drawing/2014/main" id="{99345A48-D6FE-571F-939F-CB5E67683B96}"/>
              </a:ext>
            </a:extLst>
          </p:cNvPr>
          <p:cNvSpPr>
            <a:spLocks noGrp="1" noChangeArrowheads="1"/>
          </p:cNvSpPr>
          <p:nvPr>
            <p:ph type="body" idx="1"/>
          </p:nvPr>
        </p:nvSpPr>
        <p:spPr/>
        <p:txBody>
          <a:bodyPr/>
          <a:lstStyle/>
          <a:p>
            <a:endParaRPr lang="LID4096" altLang="LID4096"/>
          </a:p>
        </p:txBody>
      </p:sp>
      <p:pic>
        <p:nvPicPr>
          <p:cNvPr id="226308" name="Picture 4">
            <a:extLst>
              <a:ext uri="{FF2B5EF4-FFF2-40B4-BE49-F238E27FC236}">
                <a16:creationId xmlns:a16="http://schemas.microsoft.com/office/drawing/2014/main" id="{F259BA17-5E29-A204-0423-4683032B6C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6413"/>
          </a:xfrm>
          <a:prstGeom prst="rect">
            <a:avLst/>
          </a:prstGeom>
          <a:noFill/>
          <a:extLst>
            <a:ext uri="{909E8E84-426E-40DD-AFC4-6F175D3DCCD1}">
              <a14:hiddenFill xmlns:a14="http://schemas.microsoft.com/office/drawing/2010/main">
                <a:solidFill>
                  <a:srgbClr val="FFFFFF"/>
                </a:solidFill>
              </a14:hiddenFill>
            </a:ext>
          </a:extLst>
        </p:spPr>
      </p:pic>
      <p:sp>
        <p:nvSpPr>
          <p:cNvPr id="226309" name="AutoShape 5">
            <a:extLst>
              <a:ext uri="{FF2B5EF4-FFF2-40B4-BE49-F238E27FC236}">
                <a16:creationId xmlns:a16="http://schemas.microsoft.com/office/drawing/2014/main" id="{87FAA178-E993-FD50-780E-84274C51631B}"/>
              </a:ext>
            </a:extLst>
          </p:cNvPr>
          <p:cNvSpPr>
            <a:spLocks noChangeArrowheads="1"/>
          </p:cNvSpPr>
          <p:nvPr/>
        </p:nvSpPr>
        <p:spPr bwMode="auto">
          <a:xfrm>
            <a:off x="1258888" y="333375"/>
            <a:ext cx="3025775" cy="2663825"/>
          </a:xfrm>
          <a:prstGeom prst="wedgeEllipseCallout">
            <a:avLst>
              <a:gd name="adj1" fmla="val 81167"/>
              <a:gd name="adj2" fmla="val -5366"/>
            </a:avLst>
          </a:prstGeom>
          <a:solidFill>
            <a:schemeClr val="bg1"/>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altLang="LID4096" sz="2800">
                <a:latin typeface="Comic Sans MS" panose="030F0702030302020204" pitchFamily="66" charset="0"/>
              </a:rPr>
              <a:t>Computer, When I say layer bars</a:t>
            </a:r>
          </a:p>
        </p:txBody>
      </p:sp>
      <p:sp>
        <p:nvSpPr>
          <p:cNvPr id="226310" name="Text Box 6">
            <a:extLst>
              <a:ext uri="{FF2B5EF4-FFF2-40B4-BE49-F238E27FC236}">
                <a16:creationId xmlns:a16="http://schemas.microsoft.com/office/drawing/2014/main" id="{5CA54CD4-C00D-CCDB-DB84-0A4C3CF29349}"/>
              </a:ext>
            </a:extLst>
          </p:cNvPr>
          <p:cNvSpPr txBox="1">
            <a:spLocks noChangeArrowheads="1"/>
          </p:cNvSpPr>
          <p:nvPr/>
        </p:nvSpPr>
        <p:spPr bwMode="auto">
          <a:xfrm>
            <a:off x="4500563" y="3922713"/>
            <a:ext cx="2735262"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sz="2800">
                <a:solidFill>
                  <a:schemeClr val="bg1"/>
                </a:solidFill>
                <a:effectLst>
                  <a:outerShdw blurRad="38100" dist="38100" dir="2700000" algn="tl">
                    <a:srgbClr val="C0C0C0"/>
                  </a:outerShdw>
                </a:effectLst>
              </a:rPr>
              <a:t>Key And Mouse Macro</a:t>
            </a:r>
          </a:p>
        </p:txBody>
      </p:sp>
      <p:sp>
        <p:nvSpPr>
          <p:cNvPr id="226311" name="AutoShape 7">
            <a:extLst>
              <a:ext uri="{FF2B5EF4-FFF2-40B4-BE49-F238E27FC236}">
                <a16:creationId xmlns:a16="http://schemas.microsoft.com/office/drawing/2014/main" id="{387CBB89-E007-9E07-0575-DAB568BD9DE1}"/>
              </a:ext>
            </a:extLst>
          </p:cNvPr>
          <p:cNvSpPr>
            <a:spLocks noChangeArrowheads="1"/>
          </p:cNvSpPr>
          <p:nvPr/>
        </p:nvSpPr>
        <p:spPr bwMode="auto">
          <a:xfrm>
            <a:off x="1763713" y="908050"/>
            <a:ext cx="2303462" cy="1439863"/>
          </a:xfrm>
          <a:prstGeom prst="wedgeEllipseCallout">
            <a:avLst>
              <a:gd name="adj1" fmla="val 104306"/>
              <a:gd name="adj2" fmla="val -9097"/>
            </a:avLst>
          </a:prstGeom>
          <a:solidFill>
            <a:schemeClr val="bg1"/>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altLang="LID4096" sz="2800">
                <a:latin typeface="Comic Sans MS" panose="030F0702030302020204" pitchFamily="66" charset="0"/>
              </a:rPr>
              <a:t>you do…</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6310"/>
                                        </p:tgtEl>
                                        <p:attrNameLst>
                                          <p:attrName>style.visibility</p:attrName>
                                        </p:attrNameLst>
                                      </p:cBhvr>
                                      <p:to>
                                        <p:strVal val="visible"/>
                                      </p:to>
                                    </p:set>
                                    <p:animEffect transition="in" filter="fade">
                                      <p:cBhvr>
                                        <p:cTn id="7" dur="500"/>
                                        <p:tgtEl>
                                          <p:spTgt spid="226310"/>
                                        </p:tgtEl>
                                      </p:cBhvr>
                                    </p:animEffect>
                                  </p:childTnLst>
                                </p:cTn>
                              </p:par>
                              <p:par>
                                <p:cTn id="8" presetID="10" presetClass="exit" presetSubtype="0" fill="hold" grpId="0" nodeType="withEffect">
                                  <p:stCondLst>
                                    <p:cond delay="0"/>
                                  </p:stCondLst>
                                  <p:childTnLst>
                                    <p:animEffect transition="out" filter="fade">
                                      <p:cBhvr>
                                        <p:cTn id="9" dur="500"/>
                                        <p:tgtEl>
                                          <p:spTgt spid="226309"/>
                                        </p:tgtEl>
                                      </p:cBhvr>
                                    </p:animEffect>
                                    <p:set>
                                      <p:cBhvr>
                                        <p:cTn id="10" dur="1" fill="hold">
                                          <p:stCondLst>
                                            <p:cond delay="499"/>
                                          </p:stCondLst>
                                        </p:cTn>
                                        <p:tgtEl>
                                          <p:spTgt spid="226309"/>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26311"/>
                                        </p:tgtEl>
                                        <p:attrNameLst>
                                          <p:attrName>style.visibility</p:attrName>
                                        </p:attrNameLst>
                                      </p:cBhvr>
                                      <p:to>
                                        <p:strVal val="visible"/>
                                      </p:to>
                                    </p:set>
                                    <p:animEffect transition="in" filter="fade">
                                      <p:cBhvr>
                                        <p:cTn id="13" dur="500"/>
                                        <p:tgtEl>
                                          <p:spTgt spid="226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9" grpId="0" animBg="1"/>
      <p:bldP spid="226310" grpId="0"/>
      <p:bldP spid="2263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a:extLst>
              <a:ext uri="{FF2B5EF4-FFF2-40B4-BE49-F238E27FC236}">
                <a16:creationId xmlns:a16="http://schemas.microsoft.com/office/drawing/2014/main" id="{609C7D50-B810-82F0-C73F-64F2838D97C0}"/>
              </a:ext>
            </a:extLst>
          </p:cNvPr>
          <p:cNvSpPr>
            <a:spLocks noGrp="1" noChangeArrowheads="1"/>
          </p:cNvSpPr>
          <p:nvPr>
            <p:ph type="title"/>
          </p:nvPr>
        </p:nvSpPr>
        <p:spPr/>
        <p:txBody>
          <a:bodyPr/>
          <a:lstStyle/>
          <a:p>
            <a:r>
              <a:rPr lang="en-US" altLang="LID4096">
                <a:latin typeface="CSI Cream Source Inside" pitchFamily="2" charset="0"/>
              </a:rPr>
              <a:t>GSI Demo</a:t>
            </a:r>
            <a:r>
              <a:rPr lang="en-US" altLang="LID4096"/>
              <a:t> Goals</a:t>
            </a:r>
          </a:p>
        </p:txBody>
      </p:sp>
      <p:sp>
        <p:nvSpPr>
          <p:cNvPr id="317443" name="Rectangle 3">
            <a:extLst>
              <a:ext uri="{FF2B5EF4-FFF2-40B4-BE49-F238E27FC236}">
                <a16:creationId xmlns:a16="http://schemas.microsoft.com/office/drawing/2014/main" id="{22A1299B-3284-4830-EFEC-C8C37FDCBFF5}"/>
              </a:ext>
            </a:extLst>
          </p:cNvPr>
          <p:cNvSpPr>
            <a:spLocks noGrp="1" noChangeArrowheads="1"/>
          </p:cNvSpPr>
          <p:nvPr>
            <p:ph type="body" idx="1"/>
          </p:nvPr>
        </p:nvSpPr>
        <p:spPr/>
        <p:txBody>
          <a:bodyPr/>
          <a:lstStyle/>
          <a:p>
            <a:r>
              <a:rPr lang="en-US" altLang="LID4096"/>
              <a:t>Can be used by non-programmers</a:t>
            </a:r>
          </a:p>
          <a:p>
            <a:r>
              <a:rPr lang="en-US" altLang="LID4096"/>
              <a:t>Simple to Train</a:t>
            </a:r>
          </a:p>
          <a:p>
            <a:r>
              <a:rPr lang="en-US" altLang="LID4096"/>
              <a:t>Can recreate all existing wrappers rapidly</a:t>
            </a:r>
          </a:p>
        </p:txBody>
      </p:sp>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80" name="Rectangle 4">
            <a:extLst>
              <a:ext uri="{FF2B5EF4-FFF2-40B4-BE49-F238E27FC236}">
                <a16:creationId xmlns:a16="http://schemas.microsoft.com/office/drawing/2014/main" id="{291B9CA6-658A-B11C-D9CE-F14BB3C8BC33}"/>
              </a:ext>
            </a:extLst>
          </p:cNvPr>
          <p:cNvSpPr>
            <a:spLocks noGrp="1" noChangeArrowheads="1"/>
          </p:cNvSpPr>
          <p:nvPr>
            <p:ph type="title"/>
          </p:nvPr>
        </p:nvSpPr>
        <p:spPr/>
        <p:txBody>
          <a:bodyPr/>
          <a:lstStyle/>
          <a:p>
            <a:r>
              <a:rPr lang="en-US" altLang="LID4096" sz="4800"/>
              <a:t>Video</a:t>
            </a:r>
          </a:p>
        </p:txBody>
      </p:sp>
      <p:pic>
        <p:nvPicPr>
          <p:cNvPr id="4" name="2006-GSIDemo-2.23">
            <a:hlinkClick r:id="" action="ppaction://media"/>
            <a:extLst>
              <a:ext uri="{FF2B5EF4-FFF2-40B4-BE49-F238E27FC236}">
                <a16:creationId xmlns:a16="http://schemas.microsoft.com/office/drawing/2014/main" id="{F0A3E8F9-8FD8-26C5-C1C3-C8AB560C1CE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259632" y="1196752"/>
            <a:ext cx="6264696" cy="4698934"/>
          </a:xfrm>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3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a:extLst>
              <a:ext uri="{FF2B5EF4-FFF2-40B4-BE49-F238E27FC236}">
                <a16:creationId xmlns:a16="http://schemas.microsoft.com/office/drawing/2014/main" id="{4AAA1F84-7366-5E00-818B-D2B01F836B2F}"/>
              </a:ext>
            </a:extLst>
          </p:cNvPr>
          <p:cNvSpPr>
            <a:spLocks noGrp="1" noChangeArrowheads="1"/>
          </p:cNvSpPr>
          <p:nvPr>
            <p:ph type="title"/>
          </p:nvPr>
        </p:nvSpPr>
        <p:spPr>
          <a:xfrm>
            <a:off x="457200" y="125413"/>
            <a:ext cx="8435975" cy="1143000"/>
          </a:xfrm>
        </p:spPr>
        <p:txBody>
          <a:bodyPr/>
          <a:lstStyle/>
          <a:p>
            <a:r>
              <a:rPr lang="en-US" altLang="LID4096" sz="2400"/>
              <a:t>Related Work</a:t>
            </a:r>
            <a:br>
              <a:rPr lang="en-US" altLang="LID4096" sz="7200"/>
            </a:br>
            <a:r>
              <a:rPr lang="en-US" altLang="LID4096" sz="4400"/>
              <a:t>Programming by Demonstration</a:t>
            </a:r>
          </a:p>
        </p:txBody>
      </p:sp>
      <p:sp>
        <p:nvSpPr>
          <p:cNvPr id="274438" name="Text Box 6">
            <a:extLst>
              <a:ext uri="{FF2B5EF4-FFF2-40B4-BE49-F238E27FC236}">
                <a16:creationId xmlns:a16="http://schemas.microsoft.com/office/drawing/2014/main" id="{5874ADC6-DF3E-7349-7374-0DF455C17F8B}"/>
              </a:ext>
            </a:extLst>
          </p:cNvPr>
          <p:cNvSpPr txBox="1">
            <a:spLocks noChangeArrowheads="1"/>
          </p:cNvSpPr>
          <p:nvPr/>
        </p:nvSpPr>
        <p:spPr bwMode="auto">
          <a:xfrm>
            <a:off x="4932363" y="1773238"/>
            <a:ext cx="4032250" cy="453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en-US" altLang="LID4096" sz="2800"/>
              <a:t>Pygmalion, </a:t>
            </a:r>
          </a:p>
          <a:p>
            <a:pPr>
              <a:spcBef>
                <a:spcPct val="20000"/>
              </a:spcBef>
            </a:pPr>
            <a:r>
              <a:rPr lang="en-US" altLang="LID4096" sz="2800"/>
              <a:t>    Smith, D., 1975</a:t>
            </a:r>
          </a:p>
          <a:p>
            <a:pPr>
              <a:spcBef>
                <a:spcPct val="20000"/>
              </a:spcBef>
            </a:pPr>
            <a:r>
              <a:rPr lang="en-US" altLang="LID4096" sz="2800"/>
              <a:t>Xerox SmallStar, </a:t>
            </a:r>
          </a:p>
          <a:p>
            <a:pPr>
              <a:spcBef>
                <a:spcPct val="20000"/>
              </a:spcBef>
            </a:pPr>
            <a:r>
              <a:rPr lang="en-US" altLang="LID4096" sz="2800"/>
              <a:t>	Halbert, D., 1984</a:t>
            </a:r>
          </a:p>
          <a:p>
            <a:pPr>
              <a:spcBef>
                <a:spcPct val="20000"/>
              </a:spcBef>
            </a:pPr>
            <a:r>
              <a:rPr lang="en-US" altLang="LID4096" sz="2800"/>
              <a:t>Watch What I Do, </a:t>
            </a:r>
          </a:p>
          <a:p>
            <a:pPr>
              <a:spcBef>
                <a:spcPct val="20000"/>
              </a:spcBef>
            </a:pPr>
            <a:r>
              <a:rPr lang="en-US" altLang="LID4096" sz="2800"/>
              <a:t>    A. Cypher, 1993</a:t>
            </a:r>
          </a:p>
          <a:p>
            <a:pPr>
              <a:spcBef>
                <a:spcPct val="20000"/>
              </a:spcBef>
            </a:pPr>
            <a:r>
              <a:rPr lang="en-US" altLang="LID4096" sz="2800"/>
              <a:t>Your Wish is My Command</a:t>
            </a:r>
          </a:p>
          <a:p>
            <a:pPr>
              <a:spcBef>
                <a:spcPct val="20000"/>
              </a:spcBef>
            </a:pPr>
            <a:r>
              <a:rPr lang="en-US" altLang="LID4096" sz="2800"/>
              <a:t>    H. Lieberman, 2001</a:t>
            </a:r>
          </a:p>
        </p:txBody>
      </p:sp>
      <p:pic>
        <p:nvPicPr>
          <p:cNvPr id="274440" name="Picture 8">
            <a:extLst>
              <a:ext uri="{FF2B5EF4-FFF2-40B4-BE49-F238E27FC236}">
                <a16:creationId xmlns:a16="http://schemas.microsoft.com/office/drawing/2014/main" id="{9ADC937F-4A44-8109-FB91-E7D341B683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196975"/>
            <a:ext cx="4649787" cy="547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a:extLst>
              <a:ext uri="{FF2B5EF4-FFF2-40B4-BE49-F238E27FC236}">
                <a16:creationId xmlns:a16="http://schemas.microsoft.com/office/drawing/2014/main" id="{383A5EFB-CC0C-88E4-3E5E-AC25DB72E4AE}"/>
              </a:ext>
            </a:extLst>
          </p:cNvPr>
          <p:cNvSpPr>
            <a:spLocks noGrp="1" noChangeArrowheads="1"/>
          </p:cNvSpPr>
          <p:nvPr>
            <p:ph type="title"/>
          </p:nvPr>
        </p:nvSpPr>
        <p:spPr>
          <a:xfrm>
            <a:off x="457200" y="115888"/>
            <a:ext cx="8229600" cy="1143000"/>
          </a:xfrm>
        </p:spPr>
        <p:txBody>
          <a:bodyPr/>
          <a:lstStyle/>
          <a:p>
            <a:r>
              <a:rPr lang="en-US" altLang="LID4096" sz="2400"/>
              <a:t>Related Work</a:t>
            </a:r>
            <a:br>
              <a:rPr lang="en-US" altLang="LID4096" sz="4800"/>
            </a:br>
            <a:r>
              <a:rPr lang="en-US" altLang="LID4096" sz="4800"/>
              <a:t>Customizable User Interfaces</a:t>
            </a:r>
          </a:p>
        </p:txBody>
      </p:sp>
      <p:sp>
        <p:nvSpPr>
          <p:cNvPr id="315395" name="Rectangle 3">
            <a:extLst>
              <a:ext uri="{FF2B5EF4-FFF2-40B4-BE49-F238E27FC236}">
                <a16:creationId xmlns:a16="http://schemas.microsoft.com/office/drawing/2014/main" id="{A95D4350-C815-DEF9-205E-64FDDC5F0666}"/>
              </a:ext>
            </a:extLst>
          </p:cNvPr>
          <p:cNvSpPr>
            <a:spLocks noGrp="1" noChangeArrowheads="1"/>
          </p:cNvSpPr>
          <p:nvPr>
            <p:ph type="body" idx="1"/>
          </p:nvPr>
        </p:nvSpPr>
        <p:spPr/>
        <p:txBody>
          <a:bodyPr/>
          <a:lstStyle/>
          <a:p>
            <a:pPr>
              <a:lnSpc>
                <a:spcPct val="90000"/>
              </a:lnSpc>
            </a:pPr>
            <a:r>
              <a:rPr lang="en-US" altLang="LID4096" sz="4000"/>
              <a:t>Wincuts, Tan, D., 2003</a:t>
            </a:r>
          </a:p>
          <a:p>
            <a:pPr>
              <a:lnSpc>
                <a:spcPct val="90000"/>
              </a:lnSpc>
            </a:pPr>
            <a:r>
              <a:rPr lang="en-US" altLang="LID4096" sz="4000"/>
              <a:t>SUPPLE, Gajos, K., et al 2005</a:t>
            </a:r>
          </a:p>
          <a:p>
            <a:pPr>
              <a:lnSpc>
                <a:spcPct val="90000"/>
              </a:lnSpc>
            </a:pPr>
            <a:r>
              <a:rPr lang="en-US" altLang="LID4096" sz="4000"/>
              <a:t>SMARTedit Lau, T., 1998</a:t>
            </a:r>
          </a:p>
          <a:p>
            <a:pPr>
              <a:lnSpc>
                <a:spcPct val="90000"/>
              </a:lnSpc>
            </a:pPr>
            <a:r>
              <a:rPr lang="en-US" altLang="LID4096" sz="4000"/>
              <a:t>Multiple Interfaces, McGrenere, J., 2002</a:t>
            </a:r>
          </a:p>
          <a:p>
            <a:pPr>
              <a:lnSpc>
                <a:spcPct val="90000"/>
              </a:lnSpc>
            </a:pPr>
            <a:r>
              <a:rPr lang="en-US" altLang="LID4096" sz="4000"/>
              <a:t>Computer User as Toolsmith, Greenberg, S., 81</a:t>
            </a:r>
          </a:p>
          <a:p>
            <a:pPr>
              <a:lnSpc>
                <a:spcPct val="90000"/>
              </a:lnSpc>
            </a:pPr>
            <a:endParaRPr lang="en-US" altLang="LID4096" sz="4000"/>
          </a:p>
        </p:txBody>
      </p:sp>
    </p:spTree>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a:extLst>
              <a:ext uri="{FF2B5EF4-FFF2-40B4-BE49-F238E27FC236}">
                <a16:creationId xmlns:a16="http://schemas.microsoft.com/office/drawing/2014/main" id="{B33FCD2E-416C-EB20-B3AA-355375BFC069}"/>
              </a:ext>
            </a:extLst>
          </p:cNvPr>
          <p:cNvSpPr>
            <a:spLocks noGrp="1" noChangeArrowheads="1"/>
          </p:cNvSpPr>
          <p:nvPr>
            <p:ph type="title"/>
          </p:nvPr>
        </p:nvSpPr>
        <p:spPr>
          <a:xfrm>
            <a:off x="457200" y="115888"/>
            <a:ext cx="8229600" cy="1143000"/>
          </a:xfrm>
        </p:spPr>
        <p:txBody>
          <a:bodyPr/>
          <a:lstStyle/>
          <a:p>
            <a:r>
              <a:rPr lang="en-US" altLang="LID4096" sz="2400"/>
              <a:t>Related Work</a:t>
            </a:r>
            <a:br>
              <a:rPr lang="en-US" altLang="LID4096" sz="4800"/>
            </a:br>
            <a:r>
              <a:rPr lang="en-US" altLang="LID4096" sz="4800"/>
              <a:t>Multimodal</a:t>
            </a:r>
          </a:p>
        </p:txBody>
      </p:sp>
      <p:sp>
        <p:nvSpPr>
          <p:cNvPr id="276483" name="Rectangle 3">
            <a:extLst>
              <a:ext uri="{FF2B5EF4-FFF2-40B4-BE49-F238E27FC236}">
                <a16:creationId xmlns:a16="http://schemas.microsoft.com/office/drawing/2014/main" id="{0C46F147-7210-3E94-068B-6B4212F9999D}"/>
              </a:ext>
            </a:extLst>
          </p:cNvPr>
          <p:cNvSpPr>
            <a:spLocks noGrp="1" noChangeArrowheads="1"/>
          </p:cNvSpPr>
          <p:nvPr>
            <p:ph type="body" idx="1"/>
          </p:nvPr>
        </p:nvSpPr>
        <p:spPr/>
        <p:txBody>
          <a:bodyPr/>
          <a:lstStyle/>
          <a:p>
            <a:endParaRPr lang="LID4096" altLang="LID4096"/>
          </a:p>
        </p:txBody>
      </p:sp>
      <p:pic>
        <p:nvPicPr>
          <p:cNvPr id="276484" name="Picture 4">
            <a:extLst>
              <a:ext uri="{FF2B5EF4-FFF2-40B4-BE49-F238E27FC236}">
                <a16:creationId xmlns:a16="http://schemas.microsoft.com/office/drawing/2014/main" id="{ACD0A08B-335F-5DD2-6168-51E11259F5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246188"/>
            <a:ext cx="7886700" cy="549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485" name="Rectangle 5">
            <a:extLst>
              <a:ext uri="{FF2B5EF4-FFF2-40B4-BE49-F238E27FC236}">
                <a16:creationId xmlns:a16="http://schemas.microsoft.com/office/drawing/2014/main" id="{E67B8798-35F7-E0F1-8ED0-20A14C4C6E16}"/>
              </a:ext>
            </a:extLst>
          </p:cNvPr>
          <p:cNvSpPr>
            <a:spLocks noChangeArrowheads="1"/>
          </p:cNvSpPr>
          <p:nvPr/>
        </p:nvSpPr>
        <p:spPr bwMode="auto">
          <a:xfrm>
            <a:off x="4032250" y="2133600"/>
            <a:ext cx="4500563" cy="4581525"/>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76486" name="Rectangle 6">
            <a:extLst>
              <a:ext uri="{FF2B5EF4-FFF2-40B4-BE49-F238E27FC236}">
                <a16:creationId xmlns:a16="http://schemas.microsoft.com/office/drawing/2014/main" id="{930C7B41-F49E-052E-EE06-A7FE4458F0A3}"/>
              </a:ext>
            </a:extLst>
          </p:cNvPr>
          <p:cNvSpPr>
            <a:spLocks noChangeArrowheads="1"/>
          </p:cNvSpPr>
          <p:nvPr/>
        </p:nvSpPr>
        <p:spPr bwMode="auto">
          <a:xfrm>
            <a:off x="755650" y="2133600"/>
            <a:ext cx="3024188" cy="4583113"/>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76487" name="Text Box 7">
            <a:extLst>
              <a:ext uri="{FF2B5EF4-FFF2-40B4-BE49-F238E27FC236}">
                <a16:creationId xmlns:a16="http://schemas.microsoft.com/office/drawing/2014/main" id="{E75C0483-3DAE-A93C-B7B3-4FC755C8F48E}"/>
              </a:ext>
            </a:extLst>
          </p:cNvPr>
          <p:cNvSpPr txBox="1">
            <a:spLocks noChangeArrowheads="1"/>
          </p:cNvSpPr>
          <p:nvPr/>
        </p:nvSpPr>
        <p:spPr bwMode="auto">
          <a:xfrm>
            <a:off x="5364163" y="836613"/>
            <a:ext cx="34559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altLang="LID4096" sz="2400"/>
              <a:t>Sinha, Landay, 2003</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76485"/>
                                        </p:tgtEl>
                                        <p:attrNameLst>
                                          <p:attrName>style.visibility</p:attrName>
                                        </p:attrNameLst>
                                      </p:cBhvr>
                                      <p:to>
                                        <p:strVal val="visible"/>
                                      </p:to>
                                    </p:set>
                                    <p:animEffect transition="in" filter="fade">
                                      <p:cBhvr>
                                        <p:cTn id="7" dur="500"/>
                                        <p:tgtEl>
                                          <p:spTgt spid="2764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76486"/>
                                        </p:tgtEl>
                                        <p:attrNameLst>
                                          <p:attrName>style.visibility</p:attrName>
                                        </p:attrNameLst>
                                      </p:cBhvr>
                                      <p:to>
                                        <p:strVal val="visible"/>
                                      </p:to>
                                    </p:set>
                                    <p:animEffect transition="in" filter="fade">
                                      <p:cBhvr>
                                        <p:cTn id="12" dur="500"/>
                                        <p:tgtEl>
                                          <p:spTgt spid="276486"/>
                                        </p:tgtEl>
                                      </p:cBhvr>
                                    </p:animEffect>
                                  </p:childTnLst>
                                </p:cTn>
                              </p:par>
                              <p:par>
                                <p:cTn id="13" presetID="10" presetClass="exit" presetSubtype="0" fill="hold" nodeType="withEffect">
                                  <p:stCondLst>
                                    <p:cond delay="0"/>
                                  </p:stCondLst>
                                  <p:childTnLst>
                                    <p:animEffect transition="out" filter="fade">
                                      <p:cBhvr>
                                        <p:cTn id="14" dur="500"/>
                                        <p:tgtEl>
                                          <p:spTgt spid="276485"/>
                                        </p:tgtEl>
                                      </p:cBhvr>
                                    </p:animEffect>
                                    <p:set>
                                      <p:cBhvr>
                                        <p:cTn id="15" dur="1" fill="hold">
                                          <p:stCondLst>
                                            <p:cond delay="499"/>
                                          </p:stCondLst>
                                        </p:cTn>
                                        <p:tgtEl>
                                          <p:spTgt spid="2764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a:extLst>
              <a:ext uri="{FF2B5EF4-FFF2-40B4-BE49-F238E27FC236}">
                <a16:creationId xmlns:a16="http://schemas.microsoft.com/office/drawing/2014/main" id="{3C3B41DB-CF68-7968-134F-35580496D64F}"/>
              </a:ext>
            </a:extLst>
          </p:cNvPr>
          <p:cNvSpPr>
            <a:spLocks noGrp="1" noChangeArrowheads="1"/>
          </p:cNvSpPr>
          <p:nvPr>
            <p:ph type="ctrTitle"/>
          </p:nvPr>
        </p:nvSpPr>
        <p:spPr>
          <a:xfrm>
            <a:off x="685800" y="2679700"/>
            <a:ext cx="7772400" cy="1470025"/>
          </a:xfrm>
        </p:spPr>
        <p:txBody>
          <a:bodyPr/>
          <a:lstStyle/>
          <a:p>
            <a:pPr algn="ctr"/>
            <a:r>
              <a:rPr lang="en-US" altLang="LID4096"/>
              <a:t>How?</a:t>
            </a:r>
          </a:p>
        </p:txBody>
      </p:sp>
    </p:spTree>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a:extLst>
              <a:ext uri="{FF2B5EF4-FFF2-40B4-BE49-F238E27FC236}">
                <a16:creationId xmlns:a16="http://schemas.microsoft.com/office/drawing/2014/main" id="{5601C950-D706-F0DA-E1EE-2DE36604E897}"/>
              </a:ext>
            </a:extLst>
          </p:cNvPr>
          <p:cNvSpPr>
            <a:spLocks noGrp="1" noChangeArrowheads="1"/>
          </p:cNvSpPr>
          <p:nvPr>
            <p:ph type="title"/>
          </p:nvPr>
        </p:nvSpPr>
        <p:spPr/>
        <p:txBody>
          <a:bodyPr/>
          <a:lstStyle/>
          <a:p>
            <a:r>
              <a:rPr lang="en-US" altLang="LID4096"/>
              <a:t>Video</a:t>
            </a:r>
          </a:p>
        </p:txBody>
      </p:sp>
      <p:pic>
        <p:nvPicPr>
          <p:cNvPr id="4" name="2006-GSIDemo-0.54">
            <a:hlinkClick r:id="" action="ppaction://media"/>
            <a:extLst>
              <a:ext uri="{FF2B5EF4-FFF2-40B4-BE49-F238E27FC236}">
                <a16:creationId xmlns:a16="http://schemas.microsoft.com/office/drawing/2014/main" id="{5E6DDD5A-D64F-8174-AD63-AED12A163D1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614488" y="1600200"/>
            <a:ext cx="5916612" cy="4525963"/>
          </a:xfrm>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a:extLst>
              <a:ext uri="{FF2B5EF4-FFF2-40B4-BE49-F238E27FC236}">
                <a16:creationId xmlns:a16="http://schemas.microsoft.com/office/drawing/2014/main" id="{4DA78D23-ED68-490C-11E0-8A5D981DE52C}"/>
              </a:ext>
            </a:extLst>
          </p:cNvPr>
          <p:cNvSpPr>
            <a:spLocks noChangeArrowheads="1"/>
          </p:cNvSpPr>
          <p:nvPr/>
        </p:nvSpPr>
        <p:spPr bwMode="auto">
          <a:xfrm>
            <a:off x="0" y="3751263"/>
            <a:ext cx="9144000" cy="3106737"/>
          </a:xfrm>
          <a:prstGeom prst="rect">
            <a:avLst/>
          </a:prstGeom>
          <a:gradFill rotWithShape="1">
            <a:gsLst>
              <a:gs pos="0">
                <a:srgbClr val="660066"/>
              </a:gs>
              <a:gs pos="100000">
                <a:srgbClr val="CC0099">
                  <a:alpha val="21001"/>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51907" name="Rectangle 3">
            <a:extLst>
              <a:ext uri="{FF2B5EF4-FFF2-40B4-BE49-F238E27FC236}">
                <a16:creationId xmlns:a16="http://schemas.microsoft.com/office/drawing/2014/main" id="{94587EB8-C7EC-AAD8-D2B7-A20BFF728BF9}"/>
              </a:ext>
            </a:extLst>
          </p:cNvPr>
          <p:cNvSpPr>
            <a:spLocks noChangeArrowheads="1"/>
          </p:cNvSpPr>
          <p:nvPr/>
        </p:nvSpPr>
        <p:spPr bwMode="auto">
          <a:xfrm>
            <a:off x="0" y="1168400"/>
            <a:ext cx="9144000" cy="2589213"/>
          </a:xfrm>
          <a:prstGeom prst="rect">
            <a:avLst/>
          </a:prstGeom>
          <a:gradFill rotWithShape="1">
            <a:gsLst>
              <a:gs pos="0">
                <a:srgbClr val="008000"/>
              </a:gs>
              <a:gs pos="100000">
                <a:srgbClr val="33CC33">
                  <a:alpha val="60001"/>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51908" name="Rectangle 4">
            <a:extLst>
              <a:ext uri="{FF2B5EF4-FFF2-40B4-BE49-F238E27FC236}">
                <a16:creationId xmlns:a16="http://schemas.microsoft.com/office/drawing/2014/main" id="{BCC61305-6C6E-1B28-F443-CA517DE5CFF3}"/>
              </a:ext>
            </a:extLst>
          </p:cNvPr>
          <p:cNvSpPr>
            <a:spLocks noChangeArrowheads="1"/>
          </p:cNvSpPr>
          <p:nvPr/>
        </p:nvSpPr>
        <p:spPr bwMode="auto">
          <a:xfrm>
            <a:off x="0" y="0"/>
            <a:ext cx="9144000" cy="1174750"/>
          </a:xfrm>
          <a:prstGeom prst="rect">
            <a:avLst/>
          </a:prstGeom>
          <a:gradFill rotWithShape="1">
            <a:gsLst>
              <a:gs pos="0">
                <a:srgbClr val="F7D547"/>
              </a:gs>
              <a:gs pos="100000">
                <a:srgbClr val="FFFFCC"/>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251943" name="Group 39">
            <a:extLst>
              <a:ext uri="{FF2B5EF4-FFF2-40B4-BE49-F238E27FC236}">
                <a16:creationId xmlns:a16="http://schemas.microsoft.com/office/drawing/2014/main" id="{3430406F-FFD6-3F77-D9A3-8878AA3898E4}"/>
              </a:ext>
            </a:extLst>
          </p:cNvPr>
          <p:cNvGrpSpPr>
            <a:grpSpLocks/>
          </p:cNvGrpSpPr>
          <p:nvPr/>
        </p:nvGrpSpPr>
        <p:grpSpPr bwMode="auto">
          <a:xfrm>
            <a:off x="2859088" y="76200"/>
            <a:ext cx="3443287" cy="946150"/>
            <a:chOff x="2030" y="148"/>
            <a:chExt cx="2046" cy="561"/>
          </a:xfrm>
        </p:grpSpPr>
        <p:sp>
          <p:nvSpPr>
            <p:cNvPr id="251944" name="Rectangle 40">
              <a:extLst>
                <a:ext uri="{FF2B5EF4-FFF2-40B4-BE49-F238E27FC236}">
                  <a16:creationId xmlns:a16="http://schemas.microsoft.com/office/drawing/2014/main" id="{2030C05C-B9E1-47FE-ACC8-9D611103C279}"/>
                </a:ext>
              </a:extLst>
            </p:cNvPr>
            <p:cNvSpPr>
              <a:spLocks noChangeArrowheads="1"/>
            </p:cNvSpPr>
            <p:nvPr/>
          </p:nvSpPr>
          <p:spPr bwMode="auto">
            <a:xfrm>
              <a:off x="2030" y="148"/>
              <a:ext cx="2046" cy="561"/>
            </a:xfrm>
            <a:prstGeom prst="rect">
              <a:avLst/>
            </a:prstGeom>
            <a:gradFill rotWithShape="1">
              <a:gsLst>
                <a:gs pos="0">
                  <a:srgbClr val="000099"/>
                </a:gs>
                <a:gs pos="100000">
                  <a:srgbClr val="3366FF"/>
                </a:gs>
              </a:gsLst>
              <a:lin ang="2700000" scaled="1"/>
            </a:gra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Application    </a:t>
              </a:r>
            </a:p>
          </p:txBody>
        </p:sp>
        <p:pic>
          <p:nvPicPr>
            <p:cNvPr id="251945" name="Picture 41">
              <a:extLst>
                <a:ext uri="{FF2B5EF4-FFF2-40B4-BE49-F238E27FC236}">
                  <a16:creationId xmlns:a16="http://schemas.microsoft.com/office/drawing/2014/main" id="{93570C94-11CE-9492-4DD4-9E67977BE0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6" y="168"/>
              <a:ext cx="540" cy="54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2050" name="Group 146">
            <a:extLst>
              <a:ext uri="{FF2B5EF4-FFF2-40B4-BE49-F238E27FC236}">
                <a16:creationId xmlns:a16="http://schemas.microsoft.com/office/drawing/2014/main" id="{20896013-FACD-03F3-4DCD-D8D2116C59EF}"/>
              </a:ext>
            </a:extLst>
          </p:cNvPr>
          <p:cNvGrpSpPr>
            <a:grpSpLocks/>
          </p:cNvGrpSpPr>
          <p:nvPr/>
        </p:nvGrpSpPr>
        <p:grpSpPr bwMode="auto">
          <a:xfrm>
            <a:off x="34925" y="4602163"/>
            <a:ext cx="4106863" cy="2251075"/>
            <a:chOff x="22" y="2899"/>
            <a:chExt cx="2587" cy="1418"/>
          </a:xfrm>
        </p:grpSpPr>
        <p:sp>
          <p:nvSpPr>
            <p:cNvPr id="251918" name="Rectangle 14">
              <a:extLst>
                <a:ext uri="{FF2B5EF4-FFF2-40B4-BE49-F238E27FC236}">
                  <a16:creationId xmlns:a16="http://schemas.microsoft.com/office/drawing/2014/main" id="{9B6D1C8C-135E-FE17-9E01-10CEEE52C7A6}"/>
                </a:ext>
              </a:extLst>
            </p:cNvPr>
            <p:cNvSpPr>
              <a:spLocks noChangeArrowheads="1"/>
            </p:cNvSpPr>
            <p:nvPr/>
          </p:nvSpPr>
          <p:spPr bwMode="auto">
            <a:xfrm>
              <a:off x="30" y="2900"/>
              <a:ext cx="1256" cy="1125"/>
            </a:xfrm>
            <a:prstGeom prst="rect">
              <a:avLst/>
            </a:prstGeom>
            <a:gradFill rotWithShape="1">
              <a:gsLst>
                <a:gs pos="0">
                  <a:srgbClr val="000099"/>
                </a:gs>
                <a:gs pos="100000">
                  <a:srgbClr val="3366FF"/>
                </a:gs>
              </a:gsLst>
              <a:lin ang="2700000" scaled="1"/>
            </a:gra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Speech</a:t>
              </a:r>
            </a:p>
            <a:p>
              <a:pPr algn="ct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Client</a:t>
              </a:r>
            </a:p>
          </p:txBody>
        </p:sp>
        <p:grpSp>
          <p:nvGrpSpPr>
            <p:cNvPr id="251919" name="Group 15">
              <a:extLst>
                <a:ext uri="{FF2B5EF4-FFF2-40B4-BE49-F238E27FC236}">
                  <a16:creationId xmlns:a16="http://schemas.microsoft.com/office/drawing/2014/main" id="{7118C812-A196-5FC2-F6E9-005CCE2C760A}"/>
                </a:ext>
              </a:extLst>
            </p:cNvPr>
            <p:cNvGrpSpPr>
              <a:grpSpLocks/>
            </p:cNvGrpSpPr>
            <p:nvPr/>
          </p:nvGrpSpPr>
          <p:grpSpPr bwMode="auto">
            <a:xfrm>
              <a:off x="22" y="3306"/>
              <a:ext cx="1083" cy="1007"/>
              <a:chOff x="3354" y="7656"/>
              <a:chExt cx="1320" cy="1224"/>
            </a:xfrm>
          </p:grpSpPr>
          <p:pic>
            <p:nvPicPr>
              <p:cNvPr id="251920" name="Picture 16">
                <a:extLst>
                  <a:ext uri="{FF2B5EF4-FFF2-40B4-BE49-F238E27FC236}">
                    <a16:creationId xmlns:a16="http://schemas.microsoft.com/office/drawing/2014/main" id="{B0AA8E84-2A9E-827F-86D4-800F5ED8D5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6" y="8112"/>
                <a:ext cx="768" cy="768"/>
              </a:xfrm>
              <a:prstGeom prst="rect">
                <a:avLst/>
              </a:prstGeom>
              <a:noFill/>
              <a:extLst>
                <a:ext uri="{909E8E84-426E-40DD-AFC4-6F175D3DCCD1}">
                  <a14:hiddenFill xmlns:a14="http://schemas.microsoft.com/office/drawing/2010/main">
                    <a:solidFill>
                      <a:srgbClr val="FFFFFF"/>
                    </a:solidFill>
                  </a14:hiddenFill>
                </a:ext>
              </a:extLst>
            </p:spPr>
          </p:pic>
          <p:pic>
            <p:nvPicPr>
              <p:cNvPr id="251921" name="Picture 17">
                <a:extLst>
                  <a:ext uri="{FF2B5EF4-FFF2-40B4-BE49-F238E27FC236}">
                    <a16:creationId xmlns:a16="http://schemas.microsoft.com/office/drawing/2014/main" id="{722C1300-3C80-39BB-AF31-2954A13437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4" y="7656"/>
                <a:ext cx="768" cy="768"/>
              </a:xfrm>
              <a:prstGeom prst="rect">
                <a:avLst/>
              </a:prstGeom>
              <a:noFill/>
              <a:extLst>
                <a:ext uri="{909E8E84-426E-40DD-AFC4-6F175D3DCCD1}">
                  <a14:hiddenFill xmlns:a14="http://schemas.microsoft.com/office/drawing/2010/main">
                    <a:solidFill>
                      <a:srgbClr val="FFFFFF"/>
                    </a:solidFill>
                  </a14:hiddenFill>
                </a:ext>
              </a:extLst>
            </p:spPr>
          </p:pic>
        </p:grpSp>
        <p:sp>
          <p:nvSpPr>
            <p:cNvPr id="251933" name="Rectangle 29">
              <a:extLst>
                <a:ext uri="{FF2B5EF4-FFF2-40B4-BE49-F238E27FC236}">
                  <a16:creationId xmlns:a16="http://schemas.microsoft.com/office/drawing/2014/main" id="{E03402F6-DBB5-32C9-79DE-5F9A6EBF7F47}"/>
                </a:ext>
              </a:extLst>
            </p:cNvPr>
            <p:cNvSpPr>
              <a:spLocks noChangeArrowheads="1"/>
            </p:cNvSpPr>
            <p:nvPr/>
          </p:nvSpPr>
          <p:spPr bwMode="auto">
            <a:xfrm>
              <a:off x="1354" y="2899"/>
              <a:ext cx="1255" cy="1129"/>
            </a:xfrm>
            <a:prstGeom prst="rect">
              <a:avLst/>
            </a:prstGeom>
            <a:gradFill rotWithShape="1">
              <a:gsLst>
                <a:gs pos="0">
                  <a:srgbClr val="000099"/>
                </a:gs>
                <a:gs pos="100000">
                  <a:srgbClr val="3366FF"/>
                </a:gs>
              </a:gsLst>
              <a:lin ang="2700000" scaled="1"/>
            </a:gra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Speech</a:t>
              </a:r>
            </a:p>
            <a:p>
              <a:pPr algn="ct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Client</a:t>
              </a:r>
            </a:p>
          </p:txBody>
        </p:sp>
        <p:grpSp>
          <p:nvGrpSpPr>
            <p:cNvPr id="251946" name="Group 42">
              <a:extLst>
                <a:ext uri="{FF2B5EF4-FFF2-40B4-BE49-F238E27FC236}">
                  <a16:creationId xmlns:a16="http://schemas.microsoft.com/office/drawing/2014/main" id="{94948432-F1D1-69D1-84D9-E4BAD46FC48C}"/>
                </a:ext>
              </a:extLst>
            </p:cNvPr>
            <p:cNvGrpSpPr>
              <a:grpSpLocks/>
            </p:cNvGrpSpPr>
            <p:nvPr/>
          </p:nvGrpSpPr>
          <p:grpSpPr bwMode="auto">
            <a:xfrm>
              <a:off x="1371" y="3310"/>
              <a:ext cx="1083" cy="1007"/>
              <a:chOff x="3354" y="7656"/>
              <a:chExt cx="1320" cy="1224"/>
            </a:xfrm>
          </p:grpSpPr>
          <p:pic>
            <p:nvPicPr>
              <p:cNvPr id="251947" name="Picture 43">
                <a:extLst>
                  <a:ext uri="{FF2B5EF4-FFF2-40B4-BE49-F238E27FC236}">
                    <a16:creationId xmlns:a16="http://schemas.microsoft.com/office/drawing/2014/main" id="{BC848EFC-F8E8-B125-7652-70BC85FD6C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6" y="8112"/>
                <a:ext cx="768" cy="768"/>
              </a:xfrm>
              <a:prstGeom prst="rect">
                <a:avLst/>
              </a:prstGeom>
              <a:noFill/>
              <a:extLst>
                <a:ext uri="{909E8E84-426E-40DD-AFC4-6F175D3DCCD1}">
                  <a14:hiddenFill xmlns:a14="http://schemas.microsoft.com/office/drawing/2010/main">
                    <a:solidFill>
                      <a:srgbClr val="FFFFFF"/>
                    </a:solidFill>
                  </a14:hiddenFill>
                </a:ext>
              </a:extLst>
            </p:spPr>
          </p:pic>
          <p:pic>
            <p:nvPicPr>
              <p:cNvPr id="251948" name="Picture 44">
                <a:extLst>
                  <a:ext uri="{FF2B5EF4-FFF2-40B4-BE49-F238E27FC236}">
                    <a16:creationId xmlns:a16="http://schemas.microsoft.com/office/drawing/2014/main" id="{56464EF6-2B44-1313-CACA-8B913585AB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4" y="7656"/>
                <a:ext cx="768" cy="768"/>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52053" name="Group 149">
            <a:extLst>
              <a:ext uri="{FF2B5EF4-FFF2-40B4-BE49-F238E27FC236}">
                <a16:creationId xmlns:a16="http://schemas.microsoft.com/office/drawing/2014/main" id="{FC13BC7D-D695-1A30-2818-D3B76263304F}"/>
              </a:ext>
            </a:extLst>
          </p:cNvPr>
          <p:cNvGrpSpPr>
            <a:grpSpLocks/>
          </p:cNvGrpSpPr>
          <p:nvPr/>
        </p:nvGrpSpPr>
        <p:grpSpPr bwMode="auto">
          <a:xfrm>
            <a:off x="4410075" y="595313"/>
            <a:ext cx="3900488" cy="3330575"/>
            <a:chOff x="2778" y="375"/>
            <a:chExt cx="2457" cy="2098"/>
          </a:xfrm>
        </p:grpSpPr>
        <p:sp>
          <p:nvSpPr>
            <p:cNvPr id="251923" name="Arc 19">
              <a:extLst>
                <a:ext uri="{FF2B5EF4-FFF2-40B4-BE49-F238E27FC236}">
                  <a16:creationId xmlns:a16="http://schemas.microsoft.com/office/drawing/2014/main" id="{345CE964-6017-A06E-6769-05A31AB3660B}"/>
                </a:ext>
              </a:extLst>
            </p:cNvPr>
            <p:cNvSpPr>
              <a:spLocks/>
            </p:cNvSpPr>
            <p:nvPr/>
          </p:nvSpPr>
          <p:spPr bwMode="auto">
            <a:xfrm>
              <a:off x="3977" y="401"/>
              <a:ext cx="896" cy="102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chemeClr val="tx1"/>
              </a:solidFill>
              <a:round/>
              <a:headEnd type="triangle" w="lg" len="med"/>
              <a:tailEnd type="none" w="lg"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51930" name="Line 26">
              <a:extLst>
                <a:ext uri="{FF2B5EF4-FFF2-40B4-BE49-F238E27FC236}">
                  <a16:creationId xmlns:a16="http://schemas.microsoft.com/office/drawing/2014/main" id="{0DA5609F-FBAD-EF98-F76E-4EF7EB8CB435}"/>
                </a:ext>
              </a:extLst>
            </p:cNvPr>
            <p:cNvSpPr>
              <a:spLocks noChangeShapeType="1"/>
            </p:cNvSpPr>
            <p:nvPr/>
          </p:nvSpPr>
          <p:spPr bwMode="auto">
            <a:xfrm flipV="1">
              <a:off x="2968" y="2300"/>
              <a:ext cx="0" cy="17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251935" name="Group 31">
              <a:extLst>
                <a:ext uri="{FF2B5EF4-FFF2-40B4-BE49-F238E27FC236}">
                  <a16:creationId xmlns:a16="http://schemas.microsoft.com/office/drawing/2014/main" id="{C170C082-DE7D-E303-7947-36F4B3EB30A6}"/>
                </a:ext>
              </a:extLst>
            </p:cNvPr>
            <p:cNvGrpSpPr>
              <a:grpSpLocks/>
            </p:cNvGrpSpPr>
            <p:nvPr/>
          </p:nvGrpSpPr>
          <p:grpSpPr bwMode="auto">
            <a:xfrm>
              <a:off x="2778" y="1424"/>
              <a:ext cx="2457" cy="871"/>
              <a:chOff x="2844" y="1492"/>
              <a:chExt cx="2318" cy="820"/>
            </a:xfrm>
          </p:grpSpPr>
          <p:sp>
            <p:nvSpPr>
              <p:cNvPr id="251936" name="Rectangle 32">
                <a:extLst>
                  <a:ext uri="{FF2B5EF4-FFF2-40B4-BE49-F238E27FC236}">
                    <a16:creationId xmlns:a16="http://schemas.microsoft.com/office/drawing/2014/main" id="{466BB127-7EC0-D9E3-161D-0611C7AA4E05}"/>
                  </a:ext>
                </a:extLst>
              </p:cNvPr>
              <p:cNvSpPr>
                <a:spLocks noChangeArrowheads="1"/>
              </p:cNvSpPr>
              <p:nvPr/>
            </p:nvSpPr>
            <p:spPr bwMode="auto">
              <a:xfrm>
                <a:off x="2844" y="1492"/>
                <a:ext cx="2318" cy="820"/>
              </a:xfrm>
              <a:prstGeom prst="rect">
                <a:avLst/>
              </a:prstGeom>
              <a:gradFill rotWithShape="1">
                <a:gsLst>
                  <a:gs pos="0">
                    <a:srgbClr val="000099"/>
                  </a:gs>
                  <a:gs pos="100000">
                    <a:srgbClr val="3366FF"/>
                  </a:gs>
                </a:gsLst>
                <a:lin ang="2700000" scaled="1"/>
              </a:gra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Player      </a:t>
                </a:r>
              </a:p>
            </p:txBody>
          </p:sp>
          <p:pic>
            <p:nvPicPr>
              <p:cNvPr id="251937" name="Picture 33">
                <a:extLst>
                  <a:ext uri="{FF2B5EF4-FFF2-40B4-BE49-F238E27FC236}">
                    <a16:creationId xmlns:a16="http://schemas.microsoft.com/office/drawing/2014/main" id="{9CAE78B0-3F53-21A0-B53E-F2D37992C3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34" y="1518"/>
                <a:ext cx="768" cy="768"/>
              </a:xfrm>
              <a:prstGeom prst="rect">
                <a:avLst/>
              </a:prstGeom>
              <a:noFill/>
              <a:extLst>
                <a:ext uri="{909E8E84-426E-40DD-AFC4-6F175D3DCCD1}">
                  <a14:hiddenFill xmlns:a14="http://schemas.microsoft.com/office/drawing/2010/main">
                    <a:solidFill>
                      <a:srgbClr val="FFFFFF"/>
                    </a:solidFill>
                  </a14:hiddenFill>
                </a:ext>
              </a:extLst>
            </p:spPr>
          </p:pic>
        </p:grpSp>
        <p:pic>
          <p:nvPicPr>
            <p:cNvPr id="251996" name="Picture 92">
              <a:extLst>
                <a:ext uri="{FF2B5EF4-FFF2-40B4-BE49-F238E27FC236}">
                  <a16:creationId xmlns:a16="http://schemas.microsoft.com/office/drawing/2014/main" id="{3FAB82A8-F29D-77E7-C492-CDA9DA7C7BE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96" y="375"/>
              <a:ext cx="814" cy="8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2051" name="Group 147">
            <a:extLst>
              <a:ext uri="{FF2B5EF4-FFF2-40B4-BE49-F238E27FC236}">
                <a16:creationId xmlns:a16="http://schemas.microsoft.com/office/drawing/2014/main" id="{A24F3783-68C5-5ECD-D8EF-26454472679F}"/>
              </a:ext>
            </a:extLst>
          </p:cNvPr>
          <p:cNvGrpSpPr>
            <a:grpSpLocks/>
          </p:cNvGrpSpPr>
          <p:nvPr/>
        </p:nvGrpSpPr>
        <p:grpSpPr bwMode="auto">
          <a:xfrm>
            <a:off x="4249738" y="4600575"/>
            <a:ext cx="5143500" cy="2292350"/>
            <a:chOff x="2677" y="2898"/>
            <a:chExt cx="3240" cy="1444"/>
          </a:xfrm>
        </p:grpSpPr>
        <p:sp>
          <p:nvSpPr>
            <p:cNvPr id="251932" name="Rectangle 28">
              <a:extLst>
                <a:ext uri="{FF2B5EF4-FFF2-40B4-BE49-F238E27FC236}">
                  <a16:creationId xmlns:a16="http://schemas.microsoft.com/office/drawing/2014/main" id="{70DEA456-FCD3-339B-41B1-FC07488D07FA}"/>
                </a:ext>
              </a:extLst>
            </p:cNvPr>
            <p:cNvSpPr>
              <a:spLocks noChangeArrowheads="1"/>
            </p:cNvSpPr>
            <p:nvPr/>
          </p:nvSpPr>
          <p:spPr bwMode="auto">
            <a:xfrm>
              <a:off x="2677" y="2898"/>
              <a:ext cx="1697" cy="1127"/>
            </a:xfrm>
            <a:prstGeom prst="rect">
              <a:avLst/>
            </a:prstGeom>
            <a:gradFill rotWithShape="1">
              <a:gsLst>
                <a:gs pos="0">
                  <a:srgbClr val="000099"/>
                </a:gs>
                <a:gs pos="100000">
                  <a:srgbClr val="3366FF"/>
                </a:gs>
              </a:gsLst>
              <a:lin ang="2700000" scaled="1"/>
            </a:gra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144"/>
            <a:lstStyle/>
            <a:p>
              <a:pPr algn="ct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Diamond Touch</a:t>
              </a:r>
            </a:p>
            <a:p>
              <a:pPr algn="ct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Gesture Engine</a:t>
              </a:r>
            </a:p>
          </p:txBody>
        </p:sp>
        <p:sp>
          <p:nvSpPr>
            <p:cNvPr id="251934" name="Rectangle 30">
              <a:extLst>
                <a:ext uri="{FF2B5EF4-FFF2-40B4-BE49-F238E27FC236}">
                  <a16:creationId xmlns:a16="http://schemas.microsoft.com/office/drawing/2014/main" id="{10F585DB-3056-B9A2-08E6-85D0AD12B290}"/>
                </a:ext>
              </a:extLst>
            </p:cNvPr>
            <p:cNvSpPr>
              <a:spLocks noChangeArrowheads="1"/>
            </p:cNvSpPr>
            <p:nvPr/>
          </p:nvSpPr>
          <p:spPr bwMode="auto">
            <a:xfrm>
              <a:off x="4438" y="2898"/>
              <a:ext cx="1303" cy="1127"/>
            </a:xfrm>
            <a:prstGeom prst="rect">
              <a:avLst/>
            </a:prstGeom>
            <a:gradFill rotWithShape="1">
              <a:gsLst>
                <a:gs pos="0">
                  <a:srgbClr val="000099"/>
                </a:gs>
                <a:gs pos="100000">
                  <a:srgbClr val="3366FF"/>
                </a:gs>
              </a:gsLst>
              <a:lin ang="2700000" scaled="1"/>
            </a:gra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9144"/>
            <a:lstStyle/>
            <a:p>
              <a:pPr algn="ct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Smart DViT </a:t>
              </a:r>
            </a:p>
            <a:p>
              <a:pPr algn="ct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Gesture Engine</a:t>
              </a:r>
            </a:p>
          </p:txBody>
        </p:sp>
        <p:grpSp>
          <p:nvGrpSpPr>
            <p:cNvPr id="251949" name="Group 45">
              <a:extLst>
                <a:ext uri="{FF2B5EF4-FFF2-40B4-BE49-F238E27FC236}">
                  <a16:creationId xmlns:a16="http://schemas.microsoft.com/office/drawing/2014/main" id="{5BD2E2F4-392A-02D4-BF86-F1DF646E369F}"/>
                </a:ext>
              </a:extLst>
            </p:cNvPr>
            <p:cNvGrpSpPr>
              <a:grpSpLocks/>
            </p:cNvGrpSpPr>
            <p:nvPr/>
          </p:nvGrpSpPr>
          <p:grpSpPr bwMode="auto">
            <a:xfrm>
              <a:off x="2858" y="3523"/>
              <a:ext cx="1463" cy="819"/>
              <a:chOff x="2217" y="3540"/>
              <a:chExt cx="1017" cy="616"/>
            </a:xfrm>
          </p:grpSpPr>
          <p:sp>
            <p:nvSpPr>
              <p:cNvPr id="251950" name="Freeform 46">
                <a:extLst>
                  <a:ext uri="{FF2B5EF4-FFF2-40B4-BE49-F238E27FC236}">
                    <a16:creationId xmlns:a16="http://schemas.microsoft.com/office/drawing/2014/main" id="{8C95D92B-6205-78B9-4A6A-8D7BD2BDCF2B}"/>
                  </a:ext>
                </a:extLst>
              </p:cNvPr>
              <p:cNvSpPr>
                <a:spLocks/>
              </p:cNvSpPr>
              <p:nvPr/>
            </p:nvSpPr>
            <p:spPr bwMode="auto">
              <a:xfrm>
                <a:off x="2217" y="3554"/>
                <a:ext cx="879" cy="553"/>
              </a:xfrm>
              <a:custGeom>
                <a:avLst/>
                <a:gdLst>
                  <a:gd name="T0" fmla="*/ 329 w 879"/>
                  <a:gd name="T1" fmla="*/ 0 h 553"/>
                  <a:gd name="T2" fmla="*/ 18 w 879"/>
                  <a:gd name="T3" fmla="*/ 117 h 553"/>
                  <a:gd name="T4" fmla="*/ 0 w 879"/>
                  <a:gd name="T5" fmla="*/ 144 h 553"/>
                  <a:gd name="T6" fmla="*/ 27 w 879"/>
                  <a:gd name="T7" fmla="*/ 195 h 553"/>
                  <a:gd name="T8" fmla="*/ 29 w 879"/>
                  <a:gd name="T9" fmla="*/ 274 h 553"/>
                  <a:gd name="T10" fmla="*/ 32 w 879"/>
                  <a:gd name="T11" fmla="*/ 543 h 553"/>
                  <a:gd name="T12" fmla="*/ 66 w 879"/>
                  <a:gd name="T13" fmla="*/ 553 h 553"/>
                  <a:gd name="T14" fmla="*/ 89 w 879"/>
                  <a:gd name="T15" fmla="*/ 547 h 553"/>
                  <a:gd name="T16" fmla="*/ 105 w 879"/>
                  <a:gd name="T17" fmla="*/ 526 h 553"/>
                  <a:gd name="T18" fmla="*/ 132 w 879"/>
                  <a:gd name="T19" fmla="*/ 192 h 553"/>
                  <a:gd name="T20" fmla="*/ 573 w 879"/>
                  <a:gd name="T21" fmla="*/ 201 h 553"/>
                  <a:gd name="T22" fmla="*/ 578 w 879"/>
                  <a:gd name="T23" fmla="*/ 537 h 553"/>
                  <a:gd name="T24" fmla="*/ 615 w 879"/>
                  <a:gd name="T25" fmla="*/ 543 h 553"/>
                  <a:gd name="T26" fmla="*/ 659 w 879"/>
                  <a:gd name="T27" fmla="*/ 531 h 553"/>
                  <a:gd name="T28" fmla="*/ 674 w 879"/>
                  <a:gd name="T29" fmla="*/ 504 h 553"/>
                  <a:gd name="T30" fmla="*/ 702 w 879"/>
                  <a:gd name="T31" fmla="*/ 171 h 553"/>
                  <a:gd name="T32" fmla="*/ 777 w 879"/>
                  <a:gd name="T33" fmla="*/ 135 h 553"/>
                  <a:gd name="T34" fmla="*/ 779 w 879"/>
                  <a:gd name="T35" fmla="*/ 423 h 553"/>
                  <a:gd name="T36" fmla="*/ 813 w 879"/>
                  <a:gd name="T37" fmla="*/ 436 h 553"/>
                  <a:gd name="T38" fmla="*/ 843 w 879"/>
                  <a:gd name="T39" fmla="*/ 432 h 553"/>
                  <a:gd name="T40" fmla="*/ 873 w 879"/>
                  <a:gd name="T41" fmla="*/ 70 h 553"/>
                  <a:gd name="T42" fmla="*/ 879 w 879"/>
                  <a:gd name="T43" fmla="*/ 39 h 553"/>
                  <a:gd name="T44" fmla="*/ 878 w 879"/>
                  <a:gd name="T45" fmla="*/ 13 h 553"/>
                  <a:gd name="T46" fmla="*/ 867 w 879"/>
                  <a:gd name="T47" fmla="*/ 6 h 553"/>
                  <a:gd name="T48" fmla="*/ 846 w 879"/>
                  <a:gd name="T49" fmla="*/ 1 h 553"/>
                  <a:gd name="T50" fmla="*/ 329 w 879"/>
                  <a:gd name="T51" fmla="*/ 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79" h="553">
                    <a:moveTo>
                      <a:pt x="329" y="0"/>
                    </a:moveTo>
                    <a:lnTo>
                      <a:pt x="18" y="117"/>
                    </a:lnTo>
                    <a:lnTo>
                      <a:pt x="0" y="144"/>
                    </a:lnTo>
                    <a:lnTo>
                      <a:pt x="27" y="195"/>
                    </a:lnTo>
                    <a:lnTo>
                      <a:pt x="29" y="274"/>
                    </a:lnTo>
                    <a:lnTo>
                      <a:pt x="32" y="543"/>
                    </a:lnTo>
                    <a:lnTo>
                      <a:pt x="66" y="553"/>
                    </a:lnTo>
                    <a:lnTo>
                      <a:pt x="89" y="547"/>
                    </a:lnTo>
                    <a:lnTo>
                      <a:pt x="105" y="526"/>
                    </a:lnTo>
                    <a:lnTo>
                      <a:pt x="132" y="192"/>
                    </a:lnTo>
                    <a:lnTo>
                      <a:pt x="573" y="201"/>
                    </a:lnTo>
                    <a:lnTo>
                      <a:pt x="578" y="537"/>
                    </a:lnTo>
                    <a:lnTo>
                      <a:pt x="615" y="543"/>
                    </a:lnTo>
                    <a:lnTo>
                      <a:pt x="659" y="531"/>
                    </a:lnTo>
                    <a:lnTo>
                      <a:pt x="674" y="504"/>
                    </a:lnTo>
                    <a:lnTo>
                      <a:pt x="702" y="171"/>
                    </a:lnTo>
                    <a:lnTo>
                      <a:pt x="777" y="135"/>
                    </a:lnTo>
                    <a:lnTo>
                      <a:pt x="779" y="423"/>
                    </a:lnTo>
                    <a:lnTo>
                      <a:pt x="813" y="436"/>
                    </a:lnTo>
                    <a:lnTo>
                      <a:pt x="843" y="432"/>
                    </a:lnTo>
                    <a:lnTo>
                      <a:pt x="873" y="70"/>
                    </a:lnTo>
                    <a:lnTo>
                      <a:pt x="879" y="39"/>
                    </a:lnTo>
                    <a:lnTo>
                      <a:pt x="878" y="13"/>
                    </a:lnTo>
                    <a:lnTo>
                      <a:pt x="867" y="6"/>
                    </a:lnTo>
                    <a:lnTo>
                      <a:pt x="846" y="1"/>
                    </a:lnTo>
                    <a:lnTo>
                      <a:pt x="329" y="0"/>
                    </a:lnTo>
                    <a:close/>
                  </a:path>
                </a:pathLst>
              </a:custGeom>
              <a:solidFill>
                <a:srgbClr val="00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51951" name="AutoShape 47">
                <a:extLst>
                  <a:ext uri="{FF2B5EF4-FFF2-40B4-BE49-F238E27FC236}">
                    <a16:creationId xmlns:a16="http://schemas.microsoft.com/office/drawing/2014/main" id="{503E2DD9-01EC-7A0D-CCEE-D613D1F0E2DD}"/>
                  </a:ext>
                </a:extLst>
              </p:cNvPr>
              <p:cNvSpPr>
                <a:spLocks noChangeAspect="1" noChangeArrowheads="1" noTextEdit="1"/>
              </p:cNvSpPr>
              <p:nvPr/>
            </p:nvSpPr>
            <p:spPr bwMode="auto">
              <a:xfrm>
                <a:off x="2332" y="3540"/>
                <a:ext cx="902"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LID4096"/>
              </a:p>
            </p:txBody>
          </p:sp>
          <p:sp>
            <p:nvSpPr>
              <p:cNvPr id="251952" name="Freeform 48">
                <a:extLst>
                  <a:ext uri="{FF2B5EF4-FFF2-40B4-BE49-F238E27FC236}">
                    <a16:creationId xmlns:a16="http://schemas.microsoft.com/office/drawing/2014/main" id="{407E15C8-5AA0-60AD-FF08-BC5CFD5F18AF}"/>
                  </a:ext>
                </a:extLst>
              </p:cNvPr>
              <p:cNvSpPr>
                <a:spLocks/>
              </p:cNvSpPr>
              <p:nvPr/>
            </p:nvSpPr>
            <p:spPr bwMode="auto">
              <a:xfrm>
                <a:off x="3003" y="3599"/>
                <a:ext cx="66" cy="373"/>
              </a:xfrm>
              <a:custGeom>
                <a:avLst/>
                <a:gdLst>
                  <a:gd name="T0" fmla="*/ 191 w 191"/>
                  <a:gd name="T1" fmla="*/ 51 h 1091"/>
                  <a:gd name="T2" fmla="*/ 108 w 191"/>
                  <a:gd name="T3" fmla="*/ 1082 h 1091"/>
                  <a:gd name="T4" fmla="*/ 106 w 191"/>
                  <a:gd name="T5" fmla="*/ 1082 h 1091"/>
                  <a:gd name="T6" fmla="*/ 102 w 191"/>
                  <a:gd name="T7" fmla="*/ 1082 h 1091"/>
                  <a:gd name="T8" fmla="*/ 96 w 191"/>
                  <a:gd name="T9" fmla="*/ 1084 h 1091"/>
                  <a:gd name="T10" fmla="*/ 88 w 191"/>
                  <a:gd name="T11" fmla="*/ 1086 h 1091"/>
                  <a:gd name="T12" fmla="*/ 80 w 191"/>
                  <a:gd name="T13" fmla="*/ 1088 h 1091"/>
                  <a:gd name="T14" fmla="*/ 71 w 191"/>
                  <a:gd name="T15" fmla="*/ 1091 h 1091"/>
                  <a:gd name="T16" fmla="*/ 61 w 191"/>
                  <a:gd name="T17" fmla="*/ 1091 h 1091"/>
                  <a:gd name="T18" fmla="*/ 53 w 191"/>
                  <a:gd name="T19" fmla="*/ 1091 h 1091"/>
                  <a:gd name="T20" fmla="*/ 47 w 191"/>
                  <a:gd name="T21" fmla="*/ 1089 h 1091"/>
                  <a:gd name="T22" fmla="*/ 43 w 191"/>
                  <a:gd name="T23" fmla="*/ 1088 h 1091"/>
                  <a:gd name="T24" fmla="*/ 39 w 191"/>
                  <a:gd name="T25" fmla="*/ 1086 h 1091"/>
                  <a:gd name="T26" fmla="*/ 34 w 191"/>
                  <a:gd name="T27" fmla="*/ 1084 h 1091"/>
                  <a:gd name="T28" fmla="*/ 27 w 191"/>
                  <a:gd name="T29" fmla="*/ 1079 h 1091"/>
                  <a:gd name="T30" fmla="*/ 21 w 191"/>
                  <a:gd name="T31" fmla="*/ 1076 h 1091"/>
                  <a:gd name="T32" fmla="*/ 15 w 191"/>
                  <a:gd name="T33" fmla="*/ 1070 h 1091"/>
                  <a:gd name="T34" fmla="*/ 9 w 191"/>
                  <a:gd name="T35" fmla="*/ 1069 h 1091"/>
                  <a:gd name="T36" fmla="*/ 8 w 191"/>
                  <a:gd name="T37" fmla="*/ 1066 h 1091"/>
                  <a:gd name="T38" fmla="*/ 0 w 191"/>
                  <a:gd name="T39" fmla="*/ 120 h 1091"/>
                  <a:gd name="T40" fmla="*/ 140 w 191"/>
                  <a:gd name="T41" fmla="*/ 0 h 1091"/>
                  <a:gd name="T42" fmla="*/ 191 w 191"/>
                  <a:gd name="T43" fmla="*/ 51 h 1091"/>
                  <a:gd name="T44" fmla="*/ 191 w 191"/>
                  <a:gd name="T45" fmla="*/ 51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1" h="1091">
                    <a:moveTo>
                      <a:pt x="191" y="51"/>
                    </a:moveTo>
                    <a:lnTo>
                      <a:pt x="108" y="1082"/>
                    </a:lnTo>
                    <a:lnTo>
                      <a:pt x="106" y="1082"/>
                    </a:lnTo>
                    <a:lnTo>
                      <a:pt x="102" y="1082"/>
                    </a:lnTo>
                    <a:lnTo>
                      <a:pt x="96" y="1084"/>
                    </a:lnTo>
                    <a:lnTo>
                      <a:pt x="88" y="1086"/>
                    </a:lnTo>
                    <a:lnTo>
                      <a:pt x="80" y="1088"/>
                    </a:lnTo>
                    <a:lnTo>
                      <a:pt x="71" y="1091"/>
                    </a:lnTo>
                    <a:lnTo>
                      <a:pt x="61" y="1091"/>
                    </a:lnTo>
                    <a:lnTo>
                      <a:pt x="53" y="1091"/>
                    </a:lnTo>
                    <a:lnTo>
                      <a:pt x="47" y="1089"/>
                    </a:lnTo>
                    <a:lnTo>
                      <a:pt x="43" y="1088"/>
                    </a:lnTo>
                    <a:lnTo>
                      <a:pt x="39" y="1086"/>
                    </a:lnTo>
                    <a:lnTo>
                      <a:pt x="34" y="1084"/>
                    </a:lnTo>
                    <a:lnTo>
                      <a:pt x="27" y="1079"/>
                    </a:lnTo>
                    <a:lnTo>
                      <a:pt x="21" y="1076"/>
                    </a:lnTo>
                    <a:lnTo>
                      <a:pt x="15" y="1070"/>
                    </a:lnTo>
                    <a:lnTo>
                      <a:pt x="9" y="1069"/>
                    </a:lnTo>
                    <a:lnTo>
                      <a:pt x="8" y="1066"/>
                    </a:lnTo>
                    <a:lnTo>
                      <a:pt x="0" y="120"/>
                    </a:lnTo>
                    <a:lnTo>
                      <a:pt x="140" y="0"/>
                    </a:lnTo>
                    <a:lnTo>
                      <a:pt x="191" y="51"/>
                    </a:lnTo>
                    <a:lnTo>
                      <a:pt x="191" y="51"/>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53" name="Freeform 49">
                <a:extLst>
                  <a:ext uri="{FF2B5EF4-FFF2-40B4-BE49-F238E27FC236}">
                    <a16:creationId xmlns:a16="http://schemas.microsoft.com/office/drawing/2014/main" id="{611CA7B4-0C16-F065-CF8B-88BA7829E2F1}"/>
                  </a:ext>
                </a:extLst>
              </p:cNvPr>
              <p:cNvSpPr>
                <a:spLocks/>
              </p:cNvSpPr>
              <p:nvPr/>
            </p:nvSpPr>
            <p:spPr bwMode="auto">
              <a:xfrm>
                <a:off x="2835" y="3705"/>
                <a:ext cx="60" cy="369"/>
              </a:xfrm>
              <a:custGeom>
                <a:avLst/>
                <a:gdLst>
                  <a:gd name="T0" fmla="*/ 25 w 178"/>
                  <a:gd name="T1" fmla="*/ 1079 h 1079"/>
                  <a:gd name="T2" fmla="*/ 28 w 178"/>
                  <a:gd name="T3" fmla="*/ 1078 h 1079"/>
                  <a:gd name="T4" fmla="*/ 34 w 178"/>
                  <a:gd name="T5" fmla="*/ 1075 h 1079"/>
                  <a:gd name="T6" fmla="*/ 39 w 178"/>
                  <a:gd name="T7" fmla="*/ 1072 h 1079"/>
                  <a:gd name="T8" fmla="*/ 43 w 178"/>
                  <a:gd name="T9" fmla="*/ 1070 h 1079"/>
                  <a:gd name="T10" fmla="*/ 49 w 178"/>
                  <a:gd name="T11" fmla="*/ 1066 h 1079"/>
                  <a:gd name="T12" fmla="*/ 55 w 178"/>
                  <a:gd name="T13" fmla="*/ 1063 h 1079"/>
                  <a:gd name="T14" fmla="*/ 59 w 178"/>
                  <a:gd name="T15" fmla="*/ 1057 h 1079"/>
                  <a:gd name="T16" fmla="*/ 64 w 178"/>
                  <a:gd name="T17" fmla="*/ 1050 h 1079"/>
                  <a:gd name="T18" fmla="*/ 68 w 178"/>
                  <a:gd name="T19" fmla="*/ 1044 h 1079"/>
                  <a:gd name="T20" fmla="*/ 74 w 178"/>
                  <a:gd name="T21" fmla="*/ 1038 h 1079"/>
                  <a:gd name="T22" fmla="*/ 77 w 178"/>
                  <a:gd name="T23" fmla="*/ 1032 h 1079"/>
                  <a:gd name="T24" fmla="*/ 80 w 178"/>
                  <a:gd name="T25" fmla="*/ 1028 h 1079"/>
                  <a:gd name="T26" fmla="*/ 81 w 178"/>
                  <a:gd name="T27" fmla="*/ 1025 h 1079"/>
                  <a:gd name="T28" fmla="*/ 83 w 178"/>
                  <a:gd name="T29" fmla="*/ 1025 h 1079"/>
                  <a:gd name="T30" fmla="*/ 178 w 178"/>
                  <a:gd name="T31" fmla="*/ 0 h 1079"/>
                  <a:gd name="T32" fmla="*/ 0 w 178"/>
                  <a:gd name="T33" fmla="*/ 31 h 1079"/>
                  <a:gd name="T34" fmla="*/ 25 w 178"/>
                  <a:gd name="T35" fmla="*/ 1079 h 1079"/>
                  <a:gd name="T36" fmla="*/ 25 w 178"/>
                  <a:gd name="T37" fmla="*/ 1079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8" h="1079">
                    <a:moveTo>
                      <a:pt x="25" y="1079"/>
                    </a:moveTo>
                    <a:lnTo>
                      <a:pt x="28" y="1078"/>
                    </a:lnTo>
                    <a:lnTo>
                      <a:pt x="34" y="1075"/>
                    </a:lnTo>
                    <a:lnTo>
                      <a:pt x="39" y="1072"/>
                    </a:lnTo>
                    <a:lnTo>
                      <a:pt x="43" y="1070"/>
                    </a:lnTo>
                    <a:lnTo>
                      <a:pt x="49" y="1066"/>
                    </a:lnTo>
                    <a:lnTo>
                      <a:pt x="55" y="1063"/>
                    </a:lnTo>
                    <a:lnTo>
                      <a:pt x="59" y="1057"/>
                    </a:lnTo>
                    <a:lnTo>
                      <a:pt x="64" y="1050"/>
                    </a:lnTo>
                    <a:lnTo>
                      <a:pt x="68" y="1044"/>
                    </a:lnTo>
                    <a:lnTo>
                      <a:pt x="74" y="1038"/>
                    </a:lnTo>
                    <a:lnTo>
                      <a:pt x="77" y="1032"/>
                    </a:lnTo>
                    <a:lnTo>
                      <a:pt x="80" y="1028"/>
                    </a:lnTo>
                    <a:lnTo>
                      <a:pt x="81" y="1025"/>
                    </a:lnTo>
                    <a:lnTo>
                      <a:pt x="83" y="1025"/>
                    </a:lnTo>
                    <a:lnTo>
                      <a:pt x="178" y="0"/>
                    </a:lnTo>
                    <a:lnTo>
                      <a:pt x="0" y="31"/>
                    </a:lnTo>
                    <a:lnTo>
                      <a:pt x="25" y="1079"/>
                    </a:lnTo>
                    <a:lnTo>
                      <a:pt x="25" y="1079"/>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54" name="Freeform 50">
                <a:extLst>
                  <a:ext uri="{FF2B5EF4-FFF2-40B4-BE49-F238E27FC236}">
                    <a16:creationId xmlns:a16="http://schemas.microsoft.com/office/drawing/2014/main" id="{A0E3AD57-7FE8-09BA-88D4-4D9E12973E6B}"/>
                  </a:ext>
                </a:extLst>
              </p:cNvPr>
              <p:cNvSpPr>
                <a:spLocks/>
              </p:cNvSpPr>
              <p:nvPr/>
            </p:nvSpPr>
            <p:spPr bwMode="auto">
              <a:xfrm>
                <a:off x="2843" y="3571"/>
                <a:ext cx="234" cy="165"/>
              </a:xfrm>
              <a:custGeom>
                <a:avLst/>
                <a:gdLst>
                  <a:gd name="T0" fmla="*/ 48 w 682"/>
                  <a:gd name="T1" fmla="*/ 483 h 483"/>
                  <a:gd name="T2" fmla="*/ 660 w 682"/>
                  <a:gd name="T3" fmla="*/ 132 h 483"/>
                  <a:gd name="T4" fmla="*/ 660 w 682"/>
                  <a:gd name="T5" fmla="*/ 131 h 483"/>
                  <a:gd name="T6" fmla="*/ 663 w 682"/>
                  <a:gd name="T7" fmla="*/ 125 h 483"/>
                  <a:gd name="T8" fmla="*/ 665 w 682"/>
                  <a:gd name="T9" fmla="*/ 122 h 483"/>
                  <a:gd name="T10" fmla="*/ 666 w 682"/>
                  <a:gd name="T11" fmla="*/ 118 h 483"/>
                  <a:gd name="T12" fmla="*/ 669 w 682"/>
                  <a:gd name="T13" fmla="*/ 112 h 483"/>
                  <a:gd name="T14" fmla="*/ 670 w 682"/>
                  <a:gd name="T15" fmla="*/ 107 h 483"/>
                  <a:gd name="T16" fmla="*/ 673 w 682"/>
                  <a:gd name="T17" fmla="*/ 102 h 483"/>
                  <a:gd name="T18" fmla="*/ 675 w 682"/>
                  <a:gd name="T19" fmla="*/ 96 h 483"/>
                  <a:gd name="T20" fmla="*/ 676 w 682"/>
                  <a:gd name="T21" fmla="*/ 90 h 483"/>
                  <a:gd name="T22" fmla="*/ 678 w 682"/>
                  <a:gd name="T23" fmla="*/ 84 h 483"/>
                  <a:gd name="T24" fmla="*/ 679 w 682"/>
                  <a:gd name="T25" fmla="*/ 77 h 483"/>
                  <a:gd name="T26" fmla="*/ 679 w 682"/>
                  <a:gd name="T27" fmla="*/ 72 h 483"/>
                  <a:gd name="T28" fmla="*/ 681 w 682"/>
                  <a:gd name="T29" fmla="*/ 65 h 483"/>
                  <a:gd name="T30" fmla="*/ 682 w 682"/>
                  <a:gd name="T31" fmla="*/ 60 h 483"/>
                  <a:gd name="T32" fmla="*/ 681 w 682"/>
                  <a:gd name="T33" fmla="*/ 55 h 483"/>
                  <a:gd name="T34" fmla="*/ 681 w 682"/>
                  <a:gd name="T35" fmla="*/ 49 h 483"/>
                  <a:gd name="T36" fmla="*/ 679 w 682"/>
                  <a:gd name="T37" fmla="*/ 43 h 483"/>
                  <a:gd name="T38" fmla="*/ 679 w 682"/>
                  <a:gd name="T39" fmla="*/ 38 h 483"/>
                  <a:gd name="T40" fmla="*/ 676 w 682"/>
                  <a:gd name="T41" fmla="*/ 33 h 483"/>
                  <a:gd name="T42" fmla="*/ 675 w 682"/>
                  <a:gd name="T43" fmla="*/ 27 h 483"/>
                  <a:gd name="T44" fmla="*/ 673 w 682"/>
                  <a:gd name="T45" fmla="*/ 22 h 483"/>
                  <a:gd name="T46" fmla="*/ 670 w 682"/>
                  <a:gd name="T47" fmla="*/ 18 h 483"/>
                  <a:gd name="T48" fmla="*/ 666 w 682"/>
                  <a:gd name="T49" fmla="*/ 9 h 483"/>
                  <a:gd name="T50" fmla="*/ 663 w 682"/>
                  <a:gd name="T51" fmla="*/ 5 h 483"/>
                  <a:gd name="T52" fmla="*/ 660 w 682"/>
                  <a:gd name="T53" fmla="*/ 0 h 483"/>
                  <a:gd name="T54" fmla="*/ 660 w 682"/>
                  <a:gd name="T55" fmla="*/ 0 h 483"/>
                  <a:gd name="T56" fmla="*/ 147 w 682"/>
                  <a:gd name="T57" fmla="*/ 169 h 483"/>
                  <a:gd name="T58" fmla="*/ 0 w 682"/>
                  <a:gd name="T59" fmla="*/ 360 h 483"/>
                  <a:gd name="T60" fmla="*/ 48 w 682"/>
                  <a:gd name="T61" fmla="*/ 483 h 483"/>
                  <a:gd name="T62" fmla="*/ 48 w 682"/>
                  <a:gd name="T63" fmla="*/ 483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2" h="483">
                    <a:moveTo>
                      <a:pt x="48" y="483"/>
                    </a:moveTo>
                    <a:lnTo>
                      <a:pt x="660" y="132"/>
                    </a:lnTo>
                    <a:lnTo>
                      <a:pt x="660" y="131"/>
                    </a:lnTo>
                    <a:lnTo>
                      <a:pt x="663" y="125"/>
                    </a:lnTo>
                    <a:lnTo>
                      <a:pt x="665" y="122"/>
                    </a:lnTo>
                    <a:lnTo>
                      <a:pt x="666" y="118"/>
                    </a:lnTo>
                    <a:lnTo>
                      <a:pt x="669" y="112"/>
                    </a:lnTo>
                    <a:lnTo>
                      <a:pt x="670" y="107"/>
                    </a:lnTo>
                    <a:lnTo>
                      <a:pt x="673" y="102"/>
                    </a:lnTo>
                    <a:lnTo>
                      <a:pt x="675" y="96"/>
                    </a:lnTo>
                    <a:lnTo>
                      <a:pt x="676" y="90"/>
                    </a:lnTo>
                    <a:lnTo>
                      <a:pt x="678" y="84"/>
                    </a:lnTo>
                    <a:lnTo>
                      <a:pt x="679" y="77"/>
                    </a:lnTo>
                    <a:lnTo>
                      <a:pt x="679" y="72"/>
                    </a:lnTo>
                    <a:lnTo>
                      <a:pt x="681" y="65"/>
                    </a:lnTo>
                    <a:lnTo>
                      <a:pt x="682" y="60"/>
                    </a:lnTo>
                    <a:lnTo>
                      <a:pt x="681" y="55"/>
                    </a:lnTo>
                    <a:lnTo>
                      <a:pt x="681" y="49"/>
                    </a:lnTo>
                    <a:lnTo>
                      <a:pt x="679" y="43"/>
                    </a:lnTo>
                    <a:lnTo>
                      <a:pt x="679" y="38"/>
                    </a:lnTo>
                    <a:lnTo>
                      <a:pt x="676" y="33"/>
                    </a:lnTo>
                    <a:lnTo>
                      <a:pt x="675" y="27"/>
                    </a:lnTo>
                    <a:lnTo>
                      <a:pt x="673" y="22"/>
                    </a:lnTo>
                    <a:lnTo>
                      <a:pt x="670" y="18"/>
                    </a:lnTo>
                    <a:lnTo>
                      <a:pt x="666" y="9"/>
                    </a:lnTo>
                    <a:lnTo>
                      <a:pt x="663" y="5"/>
                    </a:lnTo>
                    <a:lnTo>
                      <a:pt x="660" y="0"/>
                    </a:lnTo>
                    <a:lnTo>
                      <a:pt x="660" y="0"/>
                    </a:lnTo>
                    <a:lnTo>
                      <a:pt x="147" y="169"/>
                    </a:lnTo>
                    <a:lnTo>
                      <a:pt x="0" y="360"/>
                    </a:lnTo>
                    <a:lnTo>
                      <a:pt x="48" y="483"/>
                    </a:lnTo>
                    <a:lnTo>
                      <a:pt x="48" y="483"/>
                    </a:lnTo>
                    <a:close/>
                  </a:path>
                </a:pathLst>
              </a:custGeom>
              <a:solidFill>
                <a:srgbClr val="D18C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55" name="Freeform 51">
                <a:extLst>
                  <a:ext uri="{FF2B5EF4-FFF2-40B4-BE49-F238E27FC236}">
                    <a16:creationId xmlns:a16="http://schemas.microsoft.com/office/drawing/2014/main" id="{DF21670E-8FB6-AC1C-FD91-304366850615}"/>
                  </a:ext>
                </a:extLst>
              </p:cNvPr>
              <p:cNvSpPr>
                <a:spLocks/>
              </p:cNvSpPr>
              <p:nvPr/>
            </p:nvSpPr>
            <p:spPr bwMode="auto">
              <a:xfrm>
                <a:off x="2261" y="3571"/>
                <a:ext cx="808" cy="127"/>
              </a:xfrm>
              <a:custGeom>
                <a:avLst/>
                <a:gdLst>
                  <a:gd name="T0" fmla="*/ 0 w 2363"/>
                  <a:gd name="T1" fmla="*/ 311 h 370"/>
                  <a:gd name="T2" fmla="*/ 861 w 2363"/>
                  <a:gd name="T3" fmla="*/ 0 h 370"/>
                  <a:gd name="T4" fmla="*/ 2363 w 2363"/>
                  <a:gd name="T5" fmla="*/ 0 h 370"/>
                  <a:gd name="T6" fmla="*/ 1747 w 2363"/>
                  <a:gd name="T7" fmla="*/ 323 h 370"/>
                  <a:gd name="T8" fmla="*/ 683 w 2363"/>
                  <a:gd name="T9" fmla="*/ 370 h 370"/>
                  <a:gd name="T10" fmla="*/ 0 w 2363"/>
                  <a:gd name="T11" fmla="*/ 311 h 370"/>
                  <a:gd name="T12" fmla="*/ 0 w 2363"/>
                  <a:gd name="T13" fmla="*/ 311 h 370"/>
                </a:gdLst>
                <a:ahLst/>
                <a:cxnLst>
                  <a:cxn ang="0">
                    <a:pos x="T0" y="T1"/>
                  </a:cxn>
                  <a:cxn ang="0">
                    <a:pos x="T2" y="T3"/>
                  </a:cxn>
                  <a:cxn ang="0">
                    <a:pos x="T4" y="T5"/>
                  </a:cxn>
                  <a:cxn ang="0">
                    <a:pos x="T6" y="T7"/>
                  </a:cxn>
                  <a:cxn ang="0">
                    <a:pos x="T8" y="T9"/>
                  </a:cxn>
                  <a:cxn ang="0">
                    <a:pos x="T10" y="T11"/>
                  </a:cxn>
                  <a:cxn ang="0">
                    <a:pos x="T12" y="T13"/>
                  </a:cxn>
                </a:cxnLst>
                <a:rect l="0" t="0" r="r" b="b"/>
                <a:pathLst>
                  <a:path w="2363" h="370">
                    <a:moveTo>
                      <a:pt x="0" y="311"/>
                    </a:moveTo>
                    <a:lnTo>
                      <a:pt x="861" y="0"/>
                    </a:lnTo>
                    <a:lnTo>
                      <a:pt x="2363" y="0"/>
                    </a:lnTo>
                    <a:lnTo>
                      <a:pt x="1747" y="323"/>
                    </a:lnTo>
                    <a:lnTo>
                      <a:pt x="683" y="370"/>
                    </a:lnTo>
                    <a:lnTo>
                      <a:pt x="0" y="311"/>
                    </a:lnTo>
                    <a:lnTo>
                      <a:pt x="0" y="311"/>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56" name="Freeform 52">
                <a:extLst>
                  <a:ext uri="{FF2B5EF4-FFF2-40B4-BE49-F238E27FC236}">
                    <a16:creationId xmlns:a16="http://schemas.microsoft.com/office/drawing/2014/main" id="{C152B7D2-DABD-77DB-935A-56D5016298AD}"/>
                  </a:ext>
                </a:extLst>
              </p:cNvPr>
              <p:cNvSpPr>
                <a:spLocks/>
              </p:cNvSpPr>
              <p:nvPr/>
            </p:nvSpPr>
            <p:spPr bwMode="auto">
              <a:xfrm>
                <a:off x="2264" y="3718"/>
                <a:ext cx="68" cy="362"/>
              </a:xfrm>
              <a:custGeom>
                <a:avLst/>
                <a:gdLst>
                  <a:gd name="T0" fmla="*/ 0 w 198"/>
                  <a:gd name="T1" fmla="*/ 32 h 1059"/>
                  <a:gd name="T2" fmla="*/ 6 w 198"/>
                  <a:gd name="T3" fmla="*/ 1044 h 1059"/>
                  <a:gd name="T4" fmla="*/ 7 w 198"/>
                  <a:gd name="T5" fmla="*/ 1044 h 1059"/>
                  <a:gd name="T6" fmla="*/ 10 w 198"/>
                  <a:gd name="T7" fmla="*/ 1045 h 1059"/>
                  <a:gd name="T8" fmla="*/ 14 w 198"/>
                  <a:gd name="T9" fmla="*/ 1048 h 1059"/>
                  <a:gd name="T10" fmla="*/ 22 w 198"/>
                  <a:gd name="T11" fmla="*/ 1051 h 1059"/>
                  <a:gd name="T12" fmla="*/ 31 w 198"/>
                  <a:gd name="T13" fmla="*/ 1054 h 1059"/>
                  <a:gd name="T14" fmla="*/ 39 w 198"/>
                  <a:gd name="T15" fmla="*/ 1057 h 1059"/>
                  <a:gd name="T16" fmla="*/ 44 w 198"/>
                  <a:gd name="T17" fmla="*/ 1057 h 1059"/>
                  <a:gd name="T18" fmla="*/ 50 w 198"/>
                  <a:gd name="T19" fmla="*/ 1057 h 1059"/>
                  <a:gd name="T20" fmla="*/ 54 w 198"/>
                  <a:gd name="T21" fmla="*/ 1059 h 1059"/>
                  <a:gd name="T22" fmla="*/ 60 w 198"/>
                  <a:gd name="T23" fmla="*/ 1059 h 1059"/>
                  <a:gd name="T24" fmla="*/ 69 w 198"/>
                  <a:gd name="T25" fmla="*/ 1057 h 1059"/>
                  <a:gd name="T26" fmla="*/ 78 w 198"/>
                  <a:gd name="T27" fmla="*/ 1057 h 1059"/>
                  <a:gd name="T28" fmla="*/ 85 w 198"/>
                  <a:gd name="T29" fmla="*/ 1054 h 1059"/>
                  <a:gd name="T30" fmla="*/ 94 w 198"/>
                  <a:gd name="T31" fmla="*/ 1051 h 1059"/>
                  <a:gd name="T32" fmla="*/ 98 w 198"/>
                  <a:gd name="T33" fmla="*/ 1048 h 1059"/>
                  <a:gd name="T34" fmla="*/ 104 w 198"/>
                  <a:gd name="T35" fmla="*/ 1045 h 1059"/>
                  <a:gd name="T36" fmla="*/ 107 w 198"/>
                  <a:gd name="T37" fmla="*/ 1044 h 1059"/>
                  <a:gd name="T38" fmla="*/ 108 w 198"/>
                  <a:gd name="T39" fmla="*/ 1044 h 1059"/>
                  <a:gd name="T40" fmla="*/ 198 w 198"/>
                  <a:gd name="T41" fmla="*/ 0 h 1059"/>
                  <a:gd name="T42" fmla="*/ 0 w 198"/>
                  <a:gd name="T43" fmla="*/ 32 h 1059"/>
                  <a:gd name="T44" fmla="*/ 0 w 198"/>
                  <a:gd name="T45" fmla="*/ 32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8" h="1059">
                    <a:moveTo>
                      <a:pt x="0" y="32"/>
                    </a:moveTo>
                    <a:lnTo>
                      <a:pt x="6" y="1044"/>
                    </a:lnTo>
                    <a:lnTo>
                      <a:pt x="7" y="1044"/>
                    </a:lnTo>
                    <a:lnTo>
                      <a:pt x="10" y="1045"/>
                    </a:lnTo>
                    <a:lnTo>
                      <a:pt x="14" y="1048"/>
                    </a:lnTo>
                    <a:lnTo>
                      <a:pt x="22" y="1051"/>
                    </a:lnTo>
                    <a:lnTo>
                      <a:pt x="31" y="1054"/>
                    </a:lnTo>
                    <a:lnTo>
                      <a:pt x="39" y="1057"/>
                    </a:lnTo>
                    <a:lnTo>
                      <a:pt x="44" y="1057"/>
                    </a:lnTo>
                    <a:lnTo>
                      <a:pt x="50" y="1057"/>
                    </a:lnTo>
                    <a:lnTo>
                      <a:pt x="54" y="1059"/>
                    </a:lnTo>
                    <a:lnTo>
                      <a:pt x="60" y="1059"/>
                    </a:lnTo>
                    <a:lnTo>
                      <a:pt x="69" y="1057"/>
                    </a:lnTo>
                    <a:lnTo>
                      <a:pt x="78" y="1057"/>
                    </a:lnTo>
                    <a:lnTo>
                      <a:pt x="85" y="1054"/>
                    </a:lnTo>
                    <a:lnTo>
                      <a:pt x="94" y="1051"/>
                    </a:lnTo>
                    <a:lnTo>
                      <a:pt x="98" y="1048"/>
                    </a:lnTo>
                    <a:lnTo>
                      <a:pt x="104" y="1045"/>
                    </a:lnTo>
                    <a:lnTo>
                      <a:pt x="107" y="1044"/>
                    </a:lnTo>
                    <a:lnTo>
                      <a:pt x="108" y="1044"/>
                    </a:lnTo>
                    <a:lnTo>
                      <a:pt x="198" y="0"/>
                    </a:lnTo>
                    <a:lnTo>
                      <a:pt x="0" y="32"/>
                    </a:lnTo>
                    <a:lnTo>
                      <a:pt x="0" y="32"/>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57" name="Freeform 53">
                <a:extLst>
                  <a:ext uri="{FF2B5EF4-FFF2-40B4-BE49-F238E27FC236}">
                    <a16:creationId xmlns:a16="http://schemas.microsoft.com/office/drawing/2014/main" id="{BF3C2993-1BFC-F44F-8F82-73A320B515DD}"/>
                  </a:ext>
                </a:extLst>
              </p:cNvPr>
              <p:cNvSpPr>
                <a:spLocks/>
              </p:cNvSpPr>
              <p:nvPr/>
            </p:nvSpPr>
            <p:spPr bwMode="auto">
              <a:xfrm>
                <a:off x="2804" y="3727"/>
                <a:ext cx="56" cy="351"/>
              </a:xfrm>
              <a:custGeom>
                <a:avLst/>
                <a:gdLst>
                  <a:gd name="T0" fmla="*/ 0 w 163"/>
                  <a:gd name="T1" fmla="*/ 0 h 1028"/>
                  <a:gd name="T2" fmla="*/ 163 w 163"/>
                  <a:gd name="T3" fmla="*/ 28 h 1028"/>
                  <a:gd name="T4" fmla="*/ 116 w 163"/>
                  <a:gd name="T5" fmla="*/ 1016 h 1028"/>
                  <a:gd name="T6" fmla="*/ 115 w 163"/>
                  <a:gd name="T7" fmla="*/ 1016 h 1028"/>
                  <a:gd name="T8" fmla="*/ 112 w 163"/>
                  <a:gd name="T9" fmla="*/ 1017 h 1028"/>
                  <a:gd name="T10" fmla="*/ 106 w 163"/>
                  <a:gd name="T11" fmla="*/ 1020 h 1028"/>
                  <a:gd name="T12" fmla="*/ 99 w 163"/>
                  <a:gd name="T13" fmla="*/ 1023 h 1028"/>
                  <a:gd name="T14" fmla="*/ 94 w 163"/>
                  <a:gd name="T15" fmla="*/ 1023 h 1028"/>
                  <a:gd name="T16" fmla="*/ 90 w 163"/>
                  <a:gd name="T17" fmla="*/ 1025 h 1028"/>
                  <a:gd name="T18" fmla="*/ 84 w 163"/>
                  <a:gd name="T19" fmla="*/ 1025 h 1028"/>
                  <a:gd name="T20" fmla="*/ 80 w 163"/>
                  <a:gd name="T21" fmla="*/ 1028 h 1028"/>
                  <a:gd name="T22" fmla="*/ 69 w 163"/>
                  <a:gd name="T23" fmla="*/ 1028 h 1028"/>
                  <a:gd name="T24" fmla="*/ 61 w 163"/>
                  <a:gd name="T25" fmla="*/ 1028 h 1028"/>
                  <a:gd name="T26" fmla="*/ 56 w 163"/>
                  <a:gd name="T27" fmla="*/ 1025 h 1028"/>
                  <a:gd name="T28" fmla="*/ 50 w 163"/>
                  <a:gd name="T29" fmla="*/ 1025 h 1028"/>
                  <a:gd name="T30" fmla="*/ 46 w 163"/>
                  <a:gd name="T31" fmla="*/ 1023 h 1028"/>
                  <a:gd name="T32" fmla="*/ 43 w 163"/>
                  <a:gd name="T33" fmla="*/ 1022 h 1028"/>
                  <a:gd name="T34" fmla="*/ 34 w 163"/>
                  <a:gd name="T35" fmla="*/ 1019 h 1028"/>
                  <a:gd name="T36" fmla="*/ 30 w 163"/>
                  <a:gd name="T37" fmla="*/ 1017 h 1028"/>
                  <a:gd name="T38" fmla="*/ 22 w 163"/>
                  <a:gd name="T39" fmla="*/ 1015 h 1028"/>
                  <a:gd name="T40" fmla="*/ 20 w 163"/>
                  <a:gd name="T41" fmla="*/ 1013 h 1028"/>
                  <a:gd name="T42" fmla="*/ 17 w 163"/>
                  <a:gd name="T43" fmla="*/ 1012 h 1028"/>
                  <a:gd name="T44" fmla="*/ 0 w 163"/>
                  <a:gd name="T45" fmla="*/ 0 h 1028"/>
                  <a:gd name="T46" fmla="*/ 0 w 163"/>
                  <a:gd name="T47" fmla="*/ 0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3" h="1028">
                    <a:moveTo>
                      <a:pt x="0" y="0"/>
                    </a:moveTo>
                    <a:lnTo>
                      <a:pt x="163" y="28"/>
                    </a:lnTo>
                    <a:lnTo>
                      <a:pt x="116" y="1016"/>
                    </a:lnTo>
                    <a:lnTo>
                      <a:pt x="115" y="1016"/>
                    </a:lnTo>
                    <a:lnTo>
                      <a:pt x="112" y="1017"/>
                    </a:lnTo>
                    <a:lnTo>
                      <a:pt x="106" y="1020"/>
                    </a:lnTo>
                    <a:lnTo>
                      <a:pt x="99" y="1023"/>
                    </a:lnTo>
                    <a:lnTo>
                      <a:pt x="94" y="1023"/>
                    </a:lnTo>
                    <a:lnTo>
                      <a:pt x="90" y="1025"/>
                    </a:lnTo>
                    <a:lnTo>
                      <a:pt x="84" y="1025"/>
                    </a:lnTo>
                    <a:lnTo>
                      <a:pt x="80" y="1028"/>
                    </a:lnTo>
                    <a:lnTo>
                      <a:pt x="69" y="1028"/>
                    </a:lnTo>
                    <a:lnTo>
                      <a:pt x="61" y="1028"/>
                    </a:lnTo>
                    <a:lnTo>
                      <a:pt x="56" y="1025"/>
                    </a:lnTo>
                    <a:lnTo>
                      <a:pt x="50" y="1025"/>
                    </a:lnTo>
                    <a:lnTo>
                      <a:pt x="46" y="1023"/>
                    </a:lnTo>
                    <a:lnTo>
                      <a:pt x="43" y="1022"/>
                    </a:lnTo>
                    <a:lnTo>
                      <a:pt x="34" y="1019"/>
                    </a:lnTo>
                    <a:lnTo>
                      <a:pt x="30" y="1017"/>
                    </a:lnTo>
                    <a:lnTo>
                      <a:pt x="22" y="1015"/>
                    </a:lnTo>
                    <a:lnTo>
                      <a:pt x="20" y="1013"/>
                    </a:lnTo>
                    <a:lnTo>
                      <a:pt x="17" y="1012"/>
                    </a:lnTo>
                    <a:lnTo>
                      <a:pt x="0" y="0"/>
                    </a:lnTo>
                    <a:lnTo>
                      <a:pt x="0" y="0"/>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58" name="Freeform 54">
                <a:extLst>
                  <a:ext uri="{FF2B5EF4-FFF2-40B4-BE49-F238E27FC236}">
                    <a16:creationId xmlns:a16="http://schemas.microsoft.com/office/drawing/2014/main" id="{1CCF0EFC-2E5D-791E-5EB1-E39449A4426B}"/>
                  </a:ext>
                </a:extLst>
              </p:cNvPr>
              <p:cNvSpPr>
                <a:spLocks/>
              </p:cNvSpPr>
              <p:nvPr/>
            </p:nvSpPr>
            <p:spPr bwMode="auto">
              <a:xfrm>
                <a:off x="2242" y="3678"/>
                <a:ext cx="628" cy="58"/>
              </a:xfrm>
              <a:custGeom>
                <a:avLst/>
                <a:gdLst>
                  <a:gd name="T0" fmla="*/ 56 w 1838"/>
                  <a:gd name="T1" fmla="*/ 0 h 172"/>
                  <a:gd name="T2" fmla="*/ 53 w 1838"/>
                  <a:gd name="T3" fmla="*/ 0 h 172"/>
                  <a:gd name="T4" fmla="*/ 48 w 1838"/>
                  <a:gd name="T5" fmla="*/ 5 h 172"/>
                  <a:gd name="T6" fmla="*/ 41 w 1838"/>
                  <a:gd name="T7" fmla="*/ 12 h 172"/>
                  <a:gd name="T8" fmla="*/ 34 w 1838"/>
                  <a:gd name="T9" fmla="*/ 21 h 172"/>
                  <a:gd name="T10" fmla="*/ 29 w 1838"/>
                  <a:gd name="T11" fmla="*/ 25 h 172"/>
                  <a:gd name="T12" fmla="*/ 25 w 1838"/>
                  <a:gd name="T13" fmla="*/ 30 h 172"/>
                  <a:gd name="T14" fmla="*/ 20 w 1838"/>
                  <a:gd name="T15" fmla="*/ 35 h 172"/>
                  <a:gd name="T16" fmla="*/ 17 w 1838"/>
                  <a:gd name="T17" fmla="*/ 43 h 172"/>
                  <a:gd name="T18" fmla="*/ 13 w 1838"/>
                  <a:gd name="T19" fmla="*/ 49 h 172"/>
                  <a:gd name="T20" fmla="*/ 9 w 1838"/>
                  <a:gd name="T21" fmla="*/ 56 h 172"/>
                  <a:gd name="T22" fmla="*/ 6 w 1838"/>
                  <a:gd name="T23" fmla="*/ 62 h 172"/>
                  <a:gd name="T24" fmla="*/ 4 w 1838"/>
                  <a:gd name="T25" fmla="*/ 69 h 172"/>
                  <a:gd name="T26" fmla="*/ 1 w 1838"/>
                  <a:gd name="T27" fmla="*/ 76 h 172"/>
                  <a:gd name="T28" fmla="*/ 1 w 1838"/>
                  <a:gd name="T29" fmla="*/ 82 h 172"/>
                  <a:gd name="T30" fmla="*/ 0 w 1838"/>
                  <a:gd name="T31" fmla="*/ 88 h 172"/>
                  <a:gd name="T32" fmla="*/ 1 w 1838"/>
                  <a:gd name="T33" fmla="*/ 95 h 172"/>
                  <a:gd name="T34" fmla="*/ 1 w 1838"/>
                  <a:gd name="T35" fmla="*/ 101 h 172"/>
                  <a:gd name="T36" fmla="*/ 4 w 1838"/>
                  <a:gd name="T37" fmla="*/ 107 h 172"/>
                  <a:gd name="T38" fmla="*/ 7 w 1838"/>
                  <a:gd name="T39" fmla="*/ 112 h 172"/>
                  <a:gd name="T40" fmla="*/ 10 w 1838"/>
                  <a:gd name="T41" fmla="*/ 119 h 172"/>
                  <a:gd name="T42" fmla="*/ 13 w 1838"/>
                  <a:gd name="T43" fmla="*/ 123 h 172"/>
                  <a:gd name="T44" fmla="*/ 16 w 1838"/>
                  <a:gd name="T45" fmla="*/ 128 h 172"/>
                  <a:gd name="T46" fmla="*/ 19 w 1838"/>
                  <a:gd name="T47" fmla="*/ 132 h 172"/>
                  <a:gd name="T48" fmla="*/ 23 w 1838"/>
                  <a:gd name="T49" fmla="*/ 137 h 172"/>
                  <a:gd name="T50" fmla="*/ 28 w 1838"/>
                  <a:gd name="T51" fmla="*/ 144 h 172"/>
                  <a:gd name="T52" fmla="*/ 32 w 1838"/>
                  <a:gd name="T53" fmla="*/ 151 h 172"/>
                  <a:gd name="T54" fmla="*/ 1807 w 1838"/>
                  <a:gd name="T55" fmla="*/ 172 h 172"/>
                  <a:gd name="T56" fmla="*/ 1812 w 1838"/>
                  <a:gd name="T57" fmla="*/ 166 h 172"/>
                  <a:gd name="T58" fmla="*/ 1816 w 1838"/>
                  <a:gd name="T59" fmla="*/ 160 h 172"/>
                  <a:gd name="T60" fmla="*/ 1821 w 1838"/>
                  <a:gd name="T61" fmla="*/ 154 h 172"/>
                  <a:gd name="T62" fmla="*/ 1825 w 1838"/>
                  <a:gd name="T63" fmla="*/ 150 h 172"/>
                  <a:gd name="T64" fmla="*/ 1829 w 1838"/>
                  <a:gd name="T65" fmla="*/ 141 h 172"/>
                  <a:gd name="T66" fmla="*/ 1835 w 1838"/>
                  <a:gd name="T67" fmla="*/ 132 h 172"/>
                  <a:gd name="T68" fmla="*/ 1837 w 1838"/>
                  <a:gd name="T69" fmla="*/ 123 h 172"/>
                  <a:gd name="T70" fmla="*/ 1838 w 1838"/>
                  <a:gd name="T71" fmla="*/ 115 h 172"/>
                  <a:gd name="T72" fmla="*/ 1838 w 1838"/>
                  <a:gd name="T73" fmla="*/ 107 h 172"/>
                  <a:gd name="T74" fmla="*/ 1838 w 1838"/>
                  <a:gd name="T75" fmla="*/ 103 h 172"/>
                  <a:gd name="T76" fmla="*/ 1837 w 1838"/>
                  <a:gd name="T77" fmla="*/ 97 h 172"/>
                  <a:gd name="T78" fmla="*/ 1837 w 1838"/>
                  <a:gd name="T79" fmla="*/ 90 h 172"/>
                  <a:gd name="T80" fmla="*/ 1834 w 1838"/>
                  <a:gd name="T81" fmla="*/ 82 h 172"/>
                  <a:gd name="T82" fmla="*/ 1832 w 1838"/>
                  <a:gd name="T83" fmla="*/ 75 h 172"/>
                  <a:gd name="T84" fmla="*/ 1829 w 1838"/>
                  <a:gd name="T85" fmla="*/ 68 h 172"/>
                  <a:gd name="T86" fmla="*/ 1828 w 1838"/>
                  <a:gd name="T87" fmla="*/ 62 h 172"/>
                  <a:gd name="T88" fmla="*/ 1825 w 1838"/>
                  <a:gd name="T89" fmla="*/ 54 h 172"/>
                  <a:gd name="T90" fmla="*/ 1823 w 1838"/>
                  <a:gd name="T91" fmla="*/ 47 h 172"/>
                  <a:gd name="T92" fmla="*/ 1821 w 1838"/>
                  <a:gd name="T93" fmla="*/ 41 h 172"/>
                  <a:gd name="T94" fmla="*/ 1818 w 1838"/>
                  <a:gd name="T95" fmla="*/ 35 h 172"/>
                  <a:gd name="T96" fmla="*/ 1815 w 1838"/>
                  <a:gd name="T97" fmla="*/ 30 h 172"/>
                  <a:gd name="T98" fmla="*/ 1812 w 1838"/>
                  <a:gd name="T99" fmla="*/ 25 h 172"/>
                  <a:gd name="T100" fmla="*/ 1810 w 1838"/>
                  <a:gd name="T101" fmla="*/ 21 h 172"/>
                  <a:gd name="T102" fmla="*/ 1807 w 1838"/>
                  <a:gd name="T103" fmla="*/ 18 h 172"/>
                  <a:gd name="T104" fmla="*/ 1804 w 1838"/>
                  <a:gd name="T105" fmla="*/ 12 h 172"/>
                  <a:gd name="T106" fmla="*/ 1803 w 1838"/>
                  <a:gd name="T107" fmla="*/ 12 h 172"/>
                  <a:gd name="T108" fmla="*/ 56 w 1838"/>
                  <a:gd name="T109" fmla="*/ 0 h 172"/>
                  <a:gd name="T110" fmla="*/ 56 w 1838"/>
                  <a:gd name="T111"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38" h="172">
                    <a:moveTo>
                      <a:pt x="56" y="0"/>
                    </a:moveTo>
                    <a:lnTo>
                      <a:pt x="53" y="0"/>
                    </a:lnTo>
                    <a:lnTo>
                      <a:pt x="48" y="5"/>
                    </a:lnTo>
                    <a:lnTo>
                      <a:pt x="41" y="12"/>
                    </a:lnTo>
                    <a:lnTo>
                      <a:pt x="34" y="21"/>
                    </a:lnTo>
                    <a:lnTo>
                      <a:pt x="29" y="25"/>
                    </a:lnTo>
                    <a:lnTo>
                      <a:pt x="25" y="30"/>
                    </a:lnTo>
                    <a:lnTo>
                      <a:pt x="20" y="35"/>
                    </a:lnTo>
                    <a:lnTo>
                      <a:pt x="17" y="43"/>
                    </a:lnTo>
                    <a:lnTo>
                      <a:pt x="13" y="49"/>
                    </a:lnTo>
                    <a:lnTo>
                      <a:pt x="9" y="56"/>
                    </a:lnTo>
                    <a:lnTo>
                      <a:pt x="6" y="62"/>
                    </a:lnTo>
                    <a:lnTo>
                      <a:pt x="4" y="69"/>
                    </a:lnTo>
                    <a:lnTo>
                      <a:pt x="1" y="76"/>
                    </a:lnTo>
                    <a:lnTo>
                      <a:pt x="1" y="82"/>
                    </a:lnTo>
                    <a:lnTo>
                      <a:pt x="0" y="88"/>
                    </a:lnTo>
                    <a:lnTo>
                      <a:pt x="1" y="95"/>
                    </a:lnTo>
                    <a:lnTo>
                      <a:pt x="1" y="101"/>
                    </a:lnTo>
                    <a:lnTo>
                      <a:pt x="4" y="107"/>
                    </a:lnTo>
                    <a:lnTo>
                      <a:pt x="7" y="112"/>
                    </a:lnTo>
                    <a:lnTo>
                      <a:pt x="10" y="119"/>
                    </a:lnTo>
                    <a:lnTo>
                      <a:pt x="13" y="123"/>
                    </a:lnTo>
                    <a:lnTo>
                      <a:pt x="16" y="128"/>
                    </a:lnTo>
                    <a:lnTo>
                      <a:pt x="19" y="132"/>
                    </a:lnTo>
                    <a:lnTo>
                      <a:pt x="23" y="137"/>
                    </a:lnTo>
                    <a:lnTo>
                      <a:pt x="28" y="144"/>
                    </a:lnTo>
                    <a:lnTo>
                      <a:pt x="32" y="151"/>
                    </a:lnTo>
                    <a:lnTo>
                      <a:pt x="1807" y="172"/>
                    </a:lnTo>
                    <a:lnTo>
                      <a:pt x="1812" y="166"/>
                    </a:lnTo>
                    <a:lnTo>
                      <a:pt x="1816" y="160"/>
                    </a:lnTo>
                    <a:lnTo>
                      <a:pt x="1821" y="154"/>
                    </a:lnTo>
                    <a:lnTo>
                      <a:pt x="1825" y="150"/>
                    </a:lnTo>
                    <a:lnTo>
                      <a:pt x="1829" y="141"/>
                    </a:lnTo>
                    <a:lnTo>
                      <a:pt x="1835" y="132"/>
                    </a:lnTo>
                    <a:lnTo>
                      <a:pt x="1837" y="123"/>
                    </a:lnTo>
                    <a:lnTo>
                      <a:pt x="1838" y="115"/>
                    </a:lnTo>
                    <a:lnTo>
                      <a:pt x="1838" y="107"/>
                    </a:lnTo>
                    <a:lnTo>
                      <a:pt x="1838" y="103"/>
                    </a:lnTo>
                    <a:lnTo>
                      <a:pt x="1837" y="97"/>
                    </a:lnTo>
                    <a:lnTo>
                      <a:pt x="1837" y="90"/>
                    </a:lnTo>
                    <a:lnTo>
                      <a:pt x="1834" y="82"/>
                    </a:lnTo>
                    <a:lnTo>
                      <a:pt x="1832" y="75"/>
                    </a:lnTo>
                    <a:lnTo>
                      <a:pt x="1829" y="68"/>
                    </a:lnTo>
                    <a:lnTo>
                      <a:pt x="1828" y="62"/>
                    </a:lnTo>
                    <a:lnTo>
                      <a:pt x="1825" y="54"/>
                    </a:lnTo>
                    <a:lnTo>
                      <a:pt x="1823" y="47"/>
                    </a:lnTo>
                    <a:lnTo>
                      <a:pt x="1821" y="41"/>
                    </a:lnTo>
                    <a:lnTo>
                      <a:pt x="1818" y="35"/>
                    </a:lnTo>
                    <a:lnTo>
                      <a:pt x="1815" y="30"/>
                    </a:lnTo>
                    <a:lnTo>
                      <a:pt x="1812" y="25"/>
                    </a:lnTo>
                    <a:lnTo>
                      <a:pt x="1810" y="21"/>
                    </a:lnTo>
                    <a:lnTo>
                      <a:pt x="1807" y="18"/>
                    </a:lnTo>
                    <a:lnTo>
                      <a:pt x="1804" y="12"/>
                    </a:lnTo>
                    <a:lnTo>
                      <a:pt x="1803" y="12"/>
                    </a:lnTo>
                    <a:lnTo>
                      <a:pt x="56" y="0"/>
                    </a:lnTo>
                    <a:lnTo>
                      <a:pt x="56" y="0"/>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59" name="Freeform 55">
                <a:extLst>
                  <a:ext uri="{FF2B5EF4-FFF2-40B4-BE49-F238E27FC236}">
                    <a16:creationId xmlns:a16="http://schemas.microsoft.com/office/drawing/2014/main" id="{99C20693-5CBD-87D7-064C-69904796FE8D}"/>
                  </a:ext>
                </a:extLst>
              </p:cNvPr>
              <p:cNvSpPr>
                <a:spLocks/>
              </p:cNvSpPr>
              <p:nvPr/>
            </p:nvSpPr>
            <p:spPr bwMode="auto">
              <a:xfrm>
                <a:off x="2268" y="3738"/>
                <a:ext cx="42" cy="158"/>
              </a:xfrm>
              <a:custGeom>
                <a:avLst/>
                <a:gdLst>
                  <a:gd name="T0" fmla="*/ 81 w 122"/>
                  <a:gd name="T1" fmla="*/ 454 h 464"/>
                  <a:gd name="T2" fmla="*/ 81 w 122"/>
                  <a:gd name="T3" fmla="*/ 435 h 464"/>
                  <a:gd name="T4" fmla="*/ 84 w 122"/>
                  <a:gd name="T5" fmla="*/ 415 h 464"/>
                  <a:gd name="T6" fmla="*/ 84 w 122"/>
                  <a:gd name="T7" fmla="*/ 391 h 464"/>
                  <a:gd name="T8" fmla="*/ 84 w 122"/>
                  <a:gd name="T9" fmla="*/ 366 h 464"/>
                  <a:gd name="T10" fmla="*/ 81 w 122"/>
                  <a:gd name="T11" fmla="*/ 340 h 464"/>
                  <a:gd name="T12" fmla="*/ 78 w 122"/>
                  <a:gd name="T13" fmla="*/ 312 h 464"/>
                  <a:gd name="T14" fmla="*/ 72 w 122"/>
                  <a:gd name="T15" fmla="*/ 289 h 464"/>
                  <a:gd name="T16" fmla="*/ 63 w 122"/>
                  <a:gd name="T17" fmla="*/ 267 h 464"/>
                  <a:gd name="T18" fmla="*/ 53 w 122"/>
                  <a:gd name="T19" fmla="*/ 246 h 464"/>
                  <a:gd name="T20" fmla="*/ 43 w 122"/>
                  <a:gd name="T21" fmla="*/ 225 h 464"/>
                  <a:gd name="T22" fmla="*/ 32 w 122"/>
                  <a:gd name="T23" fmla="*/ 205 h 464"/>
                  <a:gd name="T24" fmla="*/ 21 w 122"/>
                  <a:gd name="T25" fmla="*/ 184 h 464"/>
                  <a:gd name="T26" fmla="*/ 12 w 122"/>
                  <a:gd name="T27" fmla="*/ 165 h 464"/>
                  <a:gd name="T28" fmla="*/ 4 w 122"/>
                  <a:gd name="T29" fmla="*/ 145 h 464"/>
                  <a:gd name="T30" fmla="*/ 0 w 122"/>
                  <a:gd name="T31" fmla="*/ 123 h 464"/>
                  <a:gd name="T32" fmla="*/ 0 w 122"/>
                  <a:gd name="T33" fmla="*/ 101 h 464"/>
                  <a:gd name="T34" fmla="*/ 0 w 122"/>
                  <a:gd name="T35" fmla="*/ 77 h 464"/>
                  <a:gd name="T36" fmla="*/ 3 w 122"/>
                  <a:gd name="T37" fmla="*/ 57 h 464"/>
                  <a:gd name="T38" fmla="*/ 7 w 122"/>
                  <a:gd name="T39" fmla="*/ 26 h 464"/>
                  <a:gd name="T40" fmla="*/ 15 w 122"/>
                  <a:gd name="T41" fmla="*/ 11 h 464"/>
                  <a:gd name="T42" fmla="*/ 18 w 122"/>
                  <a:gd name="T43" fmla="*/ 19 h 464"/>
                  <a:gd name="T44" fmla="*/ 21 w 122"/>
                  <a:gd name="T45" fmla="*/ 42 h 464"/>
                  <a:gd name="T46" fmla="*/ 21 w 122"/>
                  <a:gd name="T47" fmla="*/ 63 h 464"/>
                  <a:gd name="T48" fmla="*/ 22 w 122"/>
                  <a:gd name="T49" fmla="*/ 83 h 464"/>
                  <a:gd name="T50" fmla="*/ 23 w 122"/>
                  <a:gd name="T51" fmla="*/ 105 h 464"/>
                  <a:gd name="T52" fmla="*/ 26 w 122"/>
                  <a:gd name="T53" fmla="*/ 129 h 464"/>
                  <a:gd name="T54" fmla="*/ 31 w 122"/>
                  <a:gd name="T55" fmla="*/ 151 h 464"/>
                  <a:gd name="T56" fmla="*/ 38 w 122"/>
                  <a:gd name="T57" fmla="*/ 174 h 464"/>
                  <a:gd name="T58" fmla="*/ 50 w 122"/>
                  <a:gd name="T59" fmla="*/ 208 h 464"/>
                  <a:gd name="T60" fmla="*/ 65 w 122"/>
                  <a:gd name="T61" fmla="*/ 228 h 464"/>
                  <a:gd name="T62" fmla="*/ 82 w 122"/>
                  <a:gd name="T63" fmla="*/ 237 h 464"/>
                  <a:gd name="T64" fmla="*/ 88 w 122"/>
                  <a:gd name="T65" fmla="*/ 220 h 464"/>
                  <a:gd name="T66" fmla="*/ 88 w 122"/>
                  <a:gd name="T67" fmla="*/ 198 h 464"/>
                  <a:gd name="T68" fmla="*/ 87 w 122"/>
                  <a:gd name="T69" fmla="*/ 173 h 464"/>
                  <a:gd name="T70" fmla="*/ 84 w 122"/>
                  <a:gd name="T71" fmla="*/ 146 h 464"/>
                  <a:gd name="T72" fmla="*/ 78 w 122"/>
                  <a:gd name="T73" fmla="*/ 123 h 464"/>
                  <a:gd name="T74" fmla="*/ 76 w 122"/>
                  <a:gd name="T75" fmla="*/ 99 h 464"/>
                  <a:gd name="T76" fmla="*/ 76 w 122"/>
                  <a:gd name="T77" fmla="*/ 76 h 464"/>
                  <a:gd name="T78" fmla="*/ 78 w 122"/>
                  <a:gd name="T79" fmla="*/ 50 h 464"/>
                  <a:gd name="T80" fmla="*/ 84 w 122"/>
                  <a:gd name="T81" fmla="*/ 26 h 464"/>
                  <a:gd name="T82" fmla="*/ 89 w 122"/>
                  <a:gd name="T83" fmla="*/ 8 h 464"/>
                  <a:gd name="T84" fmla="*/ 92 w 122"/>
                  <a:gd name="T85" fmla="*/ 0 h 464"/>
                  <a:gd name="T86" fmla="*/ 92 w 122"/>
                  <a:gd name="T87" fmla="*/ 19 h 464"/>
                  <a:gd name="T88" fmla="*/ 92 w 122"/>
                  <a:gd name="T89" fmla="*/ 44 h 464"/>
                  <a:gd name="T90" fmla="*/ 98 w 122"/>
                  <a:gd name="T91" fmla="*/ 76 h 464"/>
                  <a:gd name="T92" fmla="*/ 110 w 122"/>
                  <a:gd name="T93" fmla="*/ 110 h 464"/>
                  <a:gd name="T94" fmla="*/ 116 w 122"/>
                  <a:gd name="T95" fmla="*/ 140 h 464"/>
                  <a:gd name="T96" fmla="*/ 120 w 122"/>
                  <a:gd name="T97" fmla="*/ 159 h 464"/>
                  <a:gd name="T98" fmla="*/ 122 w 122"/>
                  <a:gd name="T99" fmla="*/ 180 h 464"/>
                  <a:gd name="T100" fmla="*/ 120 w 122"/>
                  <a:gd name="T101" fmla="*/ 203 h 464"/>
                  <a:gd name="T102" fmla="*/ 120 w 122"/>
                  <a:gd name="T103" fmla="*/ 230 h 464"/>
                  <a:gd name="T104" fmla="*/ 117 w 122"/>
                  <a:gd name="T105" fmla="*/ 261 h 464"/>
                  <a:gd name="T106" fmla="*/ 111 w 122"/>
                  <a:gd name="T107" fmla="*/ 294 h 464"/>
                  <a:gd name="T108" fmla="*/ 106 w 122"/>
                  <a:gd name="T109" fmla="*/ 330 h 464"/>
                  <a:gd name="T110" fmla="*/ 98 w 122"/>
                  <a:gd name="T111" fmla="*/ 365 h 464"/>
                  <a:gd name="T112" fmla="*/ 92 w 122"/>
                  <a:gd name="T113" fmla="*/ 397 h 464"/>
                  <a:gd name="T114" fmla="*/ 87 w 122"/>
                  <a:gd name="T115" fmla="*/ 425 h 464"/>
                  <a:gd name="T116" fmla="*/ 81 w 122"/>
                  <a:gd name="T117" fmla="*/ 451 h 464"/>
                  <a:gd name="T118" fmla="*/ 79 w 122"/>
                  <a:gd name="T119"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2" h="464">
                    <a:moveTo>
                      <a:pt x="79" y="464"/>
                    </a:moveTo>
                    <a:lnTo>
                      <a:pt x="79" y="462"/>
                    </a:lnTo>
                    <a:lnTo>
                      <a:pt x="79" y="460"/>
                    </a:lnTo>
                    <a:lnTo>
                      <a:pt x="81" y="454"/>
                    </a:lnTo>
                    <a:lnTo>
                      <a:pt x="81" y="448"/>
                    </a:lnTo>
                    <a:lnTo>
                      <a:pt x="81" y="444"/>
                    </a:lnTo>
                    <a:lnTo>
                      <a:pt x="81" y="440"/>
                    </a:lnTo>
                    <a:lnTo>
                      <a:pt x="81" y="435"/>
                    </a:lnTo>
                    <a:lnTo>
                      <a:pt x="82" y="431"/>
                    </a:lnTo>
                    <a:lnTo>
                      <a:pt x="82" y="426"/>
                    </a:lnTo>
                    <a:lnTo>
                      <a:pt x="84" y="420"/>
                    </a:lnTo>
                    <a:lnTo>
                      <a:pt x="84" y="415"/>
                    </a:lnTo>
                    <a:lnTo>
                      <a:pt x="84" y="410"/>
                    </a:lnTo>
                    <a:lnTo>
                      <a:pt x="84" y="404"/>
                    </a:lnTo>
                    <a:lnTo>
                      <a:pt x="84" y="397"/>
                    </a:lnTo>
                    <a:lnTo>
                      <a:pt x="84" y="391"/>
                    </a:lnTo>
                    <a:lnTo>
                      <a:pt x="84" y="385"/>
                    </a:lnTo>
                    <a:lnTo>
                      <a:pt x="84" y="378"/>
                    </a:lnTo>
                    <a:lnTo>
                      <a:pt x="84" y="372"/>
                    </a:lnTo>
                    <a:lnTo>
                      <a:pt x="84" y="366"/>
                    </a:lnTo>
                    <a:lnTo>
                      <a:pt x="84" y="359"/>
                    </a:lnTo>
                    <a:lnTo>
                      <a:pt x="84" y="353"/>
                    </a:lnTo>
                    <a:lnTo>
                      <a:pt x="82" y="346"/>
                    </a:lnTo>
                    <a:lnTo>
                      <a:pt x="81" y="340"/>
                    </a:lnTo>
                    <a:lnTo>
                      <a:pt x="81" y="333"/>
                    </a:lnTo>
                    <a:lnTo>
                      <a:pt x="79" y="327"/>
                    </a:lnTo>
                    <a:lnTo>
                      <a:pt x="78" y="319"/>
                    </a:lnTo>
                    <a:lnTo>
                      <a:pt x="78" y="312"/>
                    </a:lnTo>
                    <a:lnTo>
                      <a:pt x="76" y="308"/>
                    </a:lnTo>
                    <a:lnTo>
                      <a:pt x="75" y="300"/>
                    </a:lnTo>
                    <a:lnTo>
                      <a:pt x="73" y="294"/>
                    </a:lnTo>
                    <a:lnTo>
                      <a:pt x="72" y="289"/>
                    </a:lnTo>
                    <a:lnTo>
                      <a:pt x="69" y="283"/>
                    </a:lnTo>
                    <a:lnTo>
                      <a:pt x="67" y="277"/>
                    </a:lnTo>
                    <a:lnTo>
                      <a:pt x="65" y="272"/>
                    </a:lnTo>
                    <a:lnTo>
                      <a:pt x="63" y="267"/>
                    </a:lnTo>
                    <a:lnTo>
                      <a:pt x="60" y="261"/>
                    </a:lnTo>
                    <a:lnTo>
                      <a:pt x="59" y="256"/>
                    </a:lnTo>
                    <a:lnTo>
                      <a:pt x="56" y="250"/>
                    </a:lnTo>
                    <a:lnTo>
                      <a:pt x="53" y="246"/>
                    </a:lnTo>
                    <a:lnTo>
                      <a:pt x="50" y="240"/>
                    </a:lnTo>
                    <a:lnTo>
                      <a:pt x="47" y="234"/>
                    </a:lnTo>
                    <a:lnTo>
                      <a:pt x="45" y="230"/>
                    </a:lnTo>
                    <a:lnTo>
                      <a:pt x="43" y="225"/>
                    </a:lnTo>
                    <a:lnTo>
                      <a:pt x="41" y="221"/>
                    </a:lnTo>
                    <a:lnTo>
                      <a:pt x="37" y="215"/>
                    </a:lnTo>
                    <a:lnTo>
                      <a:pt x="34" y="209"/>
                    </a:lnTo>
                    <a:lnTo>
                      <a:pt x="32" y="205"/>
                    </a:lnTo>
                    <a:lnTo>
                      <a:pt x="29" y="201"/>
                    </a:lnTo>
                    <a:lnTo>
                      <a:pt x="26" y="195"/>
                    </a:lnTo>
                    <a:lnTo>
                      <a:pt x="23" y="190"/>
                    </a:lnTo>
                    <a:lnTo>
                      <a:pt x="21" y="184"/>
                    </a:lnTo>
                    <a:lnTo>
                      <a:pt x="19" y="180"/>
                    </a:lnTo>
                    <a:lnTo>
                      <a:pt x="16" y="176"/>
                    </a:lnTo>
                    <a:lnTo>
                      <a:pt x="13" y="170"/>
                    </a:lnTo>
                    <a:lnTo>
                      <a:pt x="12" y="165"/>
                    </a:lnTo>
                    <a:lnTo>
                      <a:pt x="10" y="161"/>
                    </a:lnTo>
                    <a:lnTo>
                      <a:pt x="7" y="155"/>
                    </a:lnTo>
                    <a:lnTo>
                      <a:pt x="7" y="149"/>
                    </a:lnTo>
                    <a:lnTo>
                      <a:pt x="4" y="145"/>
                    </a:lnTo>
                    <a:lnTo>
                      <a:pt x="4" y="140"/>
                    </a:lnTo>
                    <a:lnTo>
                      <a:pt x="3" y="135"/>
                    </a:lnTo>
                    <a:lnTo>
                      <a:pt x="3" y="129"/>
                    </a:lnTo>
                    <a:lnTo>
                      <a:pt x="0" y="123"/>
                    </a:lnTo>
                    <a:lnTo>
                      <a:pt x="0" y="117"/>
                    </a:lnTo>
                    <a:lnTo>
                      <a:pt x="0" y="111"/>
                    </a:lnTo>
                    <a:lnTo>
                      <a:pt x="0" y="105"/>
                    </a:lnTo>
                    <a:lnTo>
                      <a:pt x="0" y="101"/>
                    </a:lnTo>
                    <a:lnTo>
                      <a:pt x="0" y="95"/>
                    </a:lnTo>
                    <a:lnTo>
                      <a:pt x="0" y="89"/>
                    </a:lnTo>
                    <a:lnTo>
                      <a:pt x="0" y="83"/>
                    </a:lnTo>
                    <a:lnTo>
                      <a:pt x="0" y="77"/>
                    </a:lnTo>
                    <a:lnTo>
                      <a:pt x="0" y="72"/>
                    </a:lnTo>
                    <a:lnTo>
                      <a:pt x="0" y="67"/>
                    </a:lnTo>
                    <a:lnTo>
                      <a:pt x="1" y="61"/>
                    </a:lnTo>
                    <a:lnTo>
                      <a:pt x="3" y="57"/>
                    </a:lnTo>
                    <a:lnTo>
                      <a:pt x="3" y="52"/>
                    </a:lnTo>
                    <a:lnTo>
                      <a:pt x="4" y="42"/>
                    </a:lnTo>
                    <a:lnTo>
                      <a:pt x="6" y="35"/>
                    </a:lnTo>
                    <a:lnTo>
                      <a:pt x="7" y="26"/>
                    </a:lnTo>
                    <a:lnTo>
                      <a:pt x="9" y="22"/>
                    </a:lnTo>
                    <a:lnTo>
                      <a:pt x="12" y="16"/>
                    </a:lnTo>
                    <a:lnTo>
                      <a:pt x="13" y="13"/>
                    </a:lnTo>
                    <a:lnTo>
                      <a:pt x="15" y="11"/>
                    </a:lnTo>
                    <a:lnTo>
                      <a:pt x="16" y="11"/>
                    </a:lnTo>
                    <a:lnTo>
                      <a:pt x="18" y="11"/>
                    </a:lnTo>
                    <a:lnTo>
                      <a:pt x="18" y="16"/>
                    </a:lnTo>
                    <a:lnTo>
                      <a:pt x="18" y="19"/>
                    </a:lnTo>
                    <a:lnTo>
                      <a:pt x="19" y="25"/>
                    </a:lnTo>
                    <a:lnTo>
                      <a:pt x="19" y="30"/>
                    </a:lnTo>
                    <a:lnTo>
                      <a:pt x="21" y="39"/>
                    </a:lnTo>
                    <a:lnTo>
                      <a:pt x="21" y="42"/>
                    </a:lnTo>
                    <a:lnTo>
                      <a:pt x="21" y="47"/>
                    </a:lnTo>
                    <a:lnTo>
                      <a:pt x="21" y="52"/>
                    </a:lnTo>
                    <a:lnTo>
                      <a:pt x="21" y="58"/>
                    </a:lnTo>
                    <a:lnTo>
                      <a:pt x="21" y="63"/>
                    </a:lnTo>
                    <a:lnTo>
                      <a:pt x="21" y="67"/>
                    </a:lnTo>
                    <a:lnTo>
                      <a:pt x="21" y="73"/>
                    </a:lnTo>
                    <a:lnTo>
                      <a:pt x="22" y="77"/>
                    </a:lnTo>
                    <a:lnTo>
                      <a:pt x="22" y="83"/>
                    </a:lnTo>
                    <a:lnTo>
                      <a:pt x="23" y="89"/>
                    </a:lnTo>
                    <a:lnTo>
                      <a:pt x="23" y="94"/>
                    </a:lnTo>
                    <a:lnTo>
                      <a:pt x="23" y="101"/>
                    </a:lnTo>
                    <a:lnTo>
                      <a:pt x="23" y="105"/>
                    </a:lnTo>
                    <a:lnTo>
                      <a:pt x="25" y="111"/>
                    </a:lnTo>
                    <a:lnTo>
                      <a:pt x="25" y="117"/>
                    </a:lnTo>
                    <a:lnTo>
                      <a:pt x="26" y="123"/>
                    </a:lnTo>
                    <a:lnTo>
                      <a:pt x="26" y="129"/>
                    </a:lnTo>
                    <a:lnTo>
                      <a:pt x="28" y="135"/>
                    </a:lnTo>
                    <a:lnTo>
                      <a:pt x="29" y="140"/>
                    </a:lnTo>
                    <a:lnTo>
                      <a:pt x="31" y="146"/>
                    </a:lnTo>
                    <a:lnTo>
                      <a:pt x="31" y="151"/>
                    </a:lnTo>
                    <a:lnTo>
                      <a:pt x="32" y="157"/>
                    </a:lnTo>
                    <a:lnTo>
                      <a:pt x="34" y="161"/>
                    </a:lnTo>
                    <a:lnTo>
                      <a:pt x="35" y="165"/>
                    </a:lnTo>
                    <a:lnTo>
                      <a:pt x="38" y="174"/>
                    </a:lnTo>
                    <a:lnTo>
                      <a:pt x="41" y="184"/>
                    </a:lnTo>
                    <a:lnTo>
                      <a:pt x="44" y="192"/>
                    </a:lnTo>
                    <a:lnTo>
                      <a:pt x="47" y="201"/>
                    </a:lnTo>
                    <a:lnTo>
                      <a:pt x="50" y="208"/>
                    </a:lnTo>
                    <a:lnTo>
                      <a:pt x="54" y="214"/>
                    </a:lnTo>
                    <a:lnTo>
                      <a:pt x="57" y="220"/>
                    </a:lnTo>
                    <a:lnTo>
                      <a:pt x="60" y="225"/>
                    </a:lnTo>
                    <a:lnTo>
                      <a:pt x="65" y="228"/>
                    </a:lnTo>
                    <a:lnTo>
                      <a:pt x="67" y="233"/>
                    </a:lnTo>
                    <a:lnTo>
                      <a:pt x="73" y="237"/>
                    </a:lnTo>
                    <a:lnTo>
                      <a:pt x="79" y="240"/>
                    </a:lnTo>
                    <a:lnTo>
                      <a:pt x="82" y="237"/>
                    </a:lnTo>
                    <a:lnTo>
                      <a:pt x="85" y="233"/>
                    </a:lnTo>
                    <a:lnTo>
                      <a:pt x="85" y="228"/>
                    </a:lnTo>
                    <a:lnTo>
                      <a:pt x="87" y="225"/>
                    </a:lnTo>
                    <a:lnTo>
                      <a:pt x="88" y="220"/>
                    </a:lnTo>
                    <a:lnTo>
                      <a:pt x="88" y="215"/>
                    </a:lnTo>
                    <a:lnTo>
                      <a:pt x="88" y="209"/>
                    </a:lnTo>
                    <a:lnTo>
                      <a:pt x="88" y="203"/>
                    </a:lnTo>
                    <a:lnTo>
                      <a:pt x="88" y="198"/>
                    </a:lnTo>
                    <a:lnTo>
                      <a:pt x="88" y="192"/>
                    </a:lnTo>
                    <a:lnTo>
                      <a:pt x="87" y="184"/>
                    </a:lnTo>
                    <a:lnTo>
                      <a:pt x="87" y="179"/>
                    </a:lnTo>
                    <a:lnTo>
                      <a:pt x="87" y="173"/>
                    </a:lnTo>
                    <a:lnTo>
                      <a:pt x="87" y="167"/>
                    </a:lnTo>
                    <a:lnTo>
                      <a:pt x="85" y="161"/>
                    </a:lnTo>
                    <a:lnTo>
                      <a:pt x="84" y="154"/>
                    </a:lnTo>
                    <a:lnTo>
                      <a:pt x="84" y="146"/>
                    </a:lnTo>
                    <a:lnTo>
                      <a:pt x="82" y="142"/>
                    </a:lnTo>
                    <a:lnTo>
                      <a:pt x="81" y="136"/>
                    </a:lnTo>
                    <a:lnTo>
                      <a:pt x="81" y="129"/>
                    </a:lnTo>
                    <a:lnTo>
                      <a:pt x="78" y="123"/>
                    </a:lnTo>
                    <a:lnTo>
                      <a:pt x="78" y="118"/>
                    </a:lnTo>
                    <a:lnTo>
                      <a:pt x="78" y="111"/>
                    </a:lnTo>
                    <a:lnTo>
                      <a:pt x="76" y="105"/>
                    </a:lnTo>
                    <a:lnTo>
                      <a:pt x="76" y="99"/>
                    </a:lnTo>
                    <a:lnTo>
                      <a:pt x="76" y="94"/>
                    </a:lnTo>
                    <a:lnTo>
                      <a:pt x="76" y="88"/>
                    </a:lnTo>
                    <a:lnTo>
                      <a:pt x="76" y="82"/>
                    </a:lnTo>
                    <a:lnTo>
                      <a:pt x="76" y="76"/>
                    </a:lnTo>
                    <a:lnTo>
                      <a:pt x="76" y="69"/>
                    </a:lnTo>
                    <a:lnTo>
                      <a:pt x="76" y="63"/>
                    </a:lnTo>
                    <a:lnTo>
                      <a:pt x="78" y="57"/>
                    </a:lnTo>
                    <a:lnTo>
                      <a:pt x="78" y="50"/>
                    </a:lnTo>
                    <a:lnTo>
                      <a:pt x="79" y="44"/>
                    </a:lnTo>
                    <a:lnTo>
                      <a:pt x="81" y="38"/>
                    </a:lnTo>
                    <a:lnTo>
                      <a:pt x="82" y="32"/>
                    </a:lnTo>
                    <a:lnTo>
                      <a:pt x="84" y="26"/>
                    </a:lnTo>
                    <a:lnTo>
                      <a:pt x="85" y="22"/>
                    </a:lnTo>
                    <a:lnTo>
                      <a:pt x="87" y="17"/>
                    </a:lnTo>
                    <a:lnTo>
                      <a:pt x="88" y="13"/>
                    </a:lnTo>
                    <a:lnTo>
                      <a:pt x="89" y="8"/>
                    </a:lnTo>
                    <a:lnTo>
                      <a:pt x="91" y="6"/>
                    </a:lnTo>
                    <a:lnTo>
                      <a:pt x="92" y="0"/>
                    </a:lnTo>
                    <a:lnTo>
                      <a:pt x="94" y="0"/>
                    </a:lnTo>
                    <a:lnTo>
                      <a:pt x="92" y="0"/>
                    </a:lnTo>
                    <a:lnTo>
                      <a:pt x="92" y="6"/>
                    </a:lnTo>
                    <a:lnTo>
                      <a:pt x="92" y="8"/>
                    </a:lnTo>
                    <a:lnTo>
                      <a:pt x="92" y="13"/>
                    </a:lnTo>
                    <a:lnTo>
                      <a:pt x="92" y="19"/>
                    </a:lnTo>
                    <a:lnTo>
                      <a:pt x="92" y="25"/>
                    </a:lnTo>
                    <a:lnTo>
                      <a:pt x="92" y="30"/>
                    </a:lnTo>
                    <a:lnTo>
                      <a:pt x="92" y="38"/>
                    </a:lnTo>
                    <a:lnTo>
                      <a:pt x="92" y="44"/>
                    </a:lnTo>
                    <a:lnTo>
                      <a:pt x="94" y="52"/>
                    </a:lnTo>
                    <a:lnTo>
                      <a:pt x="94" y="60"/>
                    </a:lnTo>
                    <a:lnTo>
                      <a:pt x="97" y="67"/>
                    </a:lnTo>
                    <a:lnTo>
                      <a:pt x="98" y="76"/>
                    </a:lnTo>
                    <a:lnTo>
                      <a:pt x="103" y="86"/>
                    </a:lnTo>
                    <a:lnTo>
                      <a:pt x="104" y="94"/>
                    </a:lnTo>
                    <a:lnTo>
                      <a:pt x="107" y="102"/>
                    </a:lnTo>
                    <a:lnTo>
                      <a:pt x="110" y="110"/>
                    </a:lnTo>
                    <a:lnTo>
                      <a:pt x="111" y="118"/>
                    </a:lnTo>
                    <a:lnTo>
                      <a:pt x="114" y="127"/>
                    </a:lnTo>
                    <a:lnTo>
                      <a:pt x="116" y="136"/>
                    </a:lnTo>
                    <a:lnTo>
                      <a:pt x="116" y="140"/>
                    </a:lnTo>
                    <a:lnTo>
                      <a:pt x="119" y="145"/>
                    </a:lnTo>
                    <a:lnTo>
                      <a:pt x="119" y="149"/>
                    </a:lnTo>
                    <a:lnTo>
                      <a:pt x="120" y="155"/>
                    </a:lnTo>
                    <a:lnTo>
                      <a:pt x="120" y="159"/>
                    </a:lnTo>
                    <a:lnTo>
                      <a:pt x="120" y="164"/>
                    </a:lnTo>
                    <a:lnTo>
                      <a:pt x="120" y="170"/>
                    </a:lnTo>
                    <a:lnTo>
                      <a:pt x="122" y="174"/>
                    </a:lnTo>
                    <a:lnTo>
                      <a:pt x="122" y="180"/>
                    </a:lnTo>
                    <a:lnTo>
                      <a:pt x="122" y="184"/>
                    </a:lnTo>
                    <a:lnTo>
                      <a:pt x="122" y="192"/>
                    </a:lnTo>
                    <a:lnTo>
                      <a:pt x="122" y="198"/>
                    </a:lnTo>
                    <a:lnTo>
                      <a:pt x="120" y="203"/>
                    </a:lnTo>
                    <a:lnTo>
                      <a:pt x="120" y="209"/>
                    </a:lnTo>
                    <a:lnTo>
                      <a:pt x="120" y="217"/>
                    </a:lnTo>
                    <a:lnTo>
                      <a:pt x="120" y="224"/>
                    </a:lnTo>
                    <a:lnTo>
                      <a:pt x="120" y="230"/>
                    </a:lnTo>
                    <a:lnTo>
                      <a:pt x="120" y="239"/>
                    </a:lnTo>
                    <a:lnTo>
                      <a:pt x="119" y="246"/>
                    </a:lnTo>
                    <a:lnTo>
                      <a:pt x="119" y="255"/>
                    </a:lnTo>
                    <a:lnTo>
                      <a:pt x="117" y="261"/>
                    </a:lnTo>
                    <a:lnTo>
                      <a:pt x="116" y="269"/>
                    </a:lnTo>
                    <a:lnTo>
                      <a:pt x="114" y="277"/>
                    </a:lnTo>
                    <a:lnTo>
                      <a:pt x="113" y="286"/>
                    </a:lnTo>
                    <a:lnTo>
                      <a:pt x="111" y="294"/>
                    </a:lnTo>
                    <a:lnTo>
                      <a:pt x="110" y="303"/>
                    </a:lnTo>
                    <a:lnTo>
                      <a:pt x="109" y="312"/>
                    </a:lnTo>
                    <a:lnTo>
                      <a:pt x="107" y="321"/>
                    </a:lnTo>
                    <a:lnTo>
                      <a:pt x="106" y="330"/>
                    </a:lnTo>
                    <a:lnTo>
                      <a:pt x="104" y="340"/>
                    </a:lnTo>
                    <a:lnTo>
                      <a:pt x="101" y="347"/>
                    </a:lnTo>
                    <a:lnTo>
                      <a:pt x="101" y="357"/>
                    </a:lnTo>
                    <a:lnTo>
                      <a:pt x="98" y="365"/>
                    </a:lnTo>
                    <a:lnTo>
                      <a:pt x="97" y="374"/>
                    </a:lnTo>
                    <a:lnTo>
                      <a:pt x="95" y="382"/>
                    </a:lnTo>
                    <a:lnTo>
                      <a:pt x="94" y="391"/>
                    </a:lnTo>
                    <a:lnTo>
                      <a:pt x="92" y="397"/>
                    </a:lnTo>
                    <a:lnTo>
                      <a:pt x="91" y="404"/>
                    </a:lnTo>
                    <a:lnTo>
                      <a:pt x="89" y="412"/>
                    </a:lnTo>
                    <a:lnTo>
                      <a:pt x="88" y="419"/>
                    </a:lnTo>
                    <a:lnTo>
                      <a:pt x="87" y="425"/>
                    </a:lnTo>
                    <a:lnTo>
                      <a:pt x="85" y="431"/>
                    </a:lnTo>
                    <a:lnTo>
                      <a:pt x="84" y="437"/>
                    </a:lnTo>
                    <a:lnTo>
                      <a:pt x="84" y="442"/>
                    </a:lnTo>
                    <a:lnTo>
                      <a:pt x="81" y="451"/>
                    </a:lnTo>
                    <a:lnTo>
                      <a:pt x="81" y="457"/>
                    </a:lnTo>
                    <a:lnTo>
                      <a:pt x="79" y="462"/>
                    </a:lnTo>
                    <a:lnTo>
                      <a:pt x="79" y="464"/>
                    </a:lnTo>
                    <a:lnTo>
                      <a:pt x="79" y="464"/>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60" name="Freeform 56">
                <a:extLst>
                  <a:ext uri="{FF2B5EF4-FFF2-40B4-BE49-F238E27FC236}">
                    <a16:creationId xmlns:a16="http://schemas.microsoft.com/office/drawing/2014/main" id="{F7DB17A2-1542-53E9-A476-B78AA87DCA86}"/>
                  </a:ext>
                </a:extLst>
              </p:cNvPr>
              <p:cNvSpPr>
                <a:spLocks/>
              </p:cNvSpPr>
              <p:nvPr/>
            </p:nvSpPr>
            <p:spPr bwMode="auto">
              <a:xfrm>
                <a:off x="2270" y="3855"/>
                <a:ext cx="33" cy="216"/>
              </a:xfrm>
              <a:custGeom>
                <a:avLst/>
                <a:gdLst>
                  <a:gd name="T0" fmla="*/ 25 w 94"/>
                  <a:gd name="T1" fmla="*/ 10 h 630"/>
                  <a:gd name="T2" fmla="*/ 27 w 94"/>
                  <a:gd name="T3" fmla="*/ 36 h 630"/>
                  <a:gd name="T4" fmla="*/ 30 w 94"/>
                  <a:gd name="T5" fmla="*/ 72 h 630"/>
                  <a:gd name="T6" fmla="*/ 33 w 94"/>
                  <a:gd name="T7" fmla="*/ 113 h 630"/>
                  <a:gd name="T8" fmla="*/ 34 w 94"/>
                  <a:gd name="T9" fmla="*/ 158 h 630"/>
                  <a:gd name="T10" fmla="*/ 34 w 94"/>
                  <a:gd name="T11" fmla="*/ 201 h 630"/>
                  <a:gd name="T12" fmla="*/ 34 w 94"/>
                  <a:gd name="T13" fmla="*/ 240 h 630"/>
                  <a:gd name="T14" fmla="*/ 33 w 94"/>
                  <a:gd name="T15" fmla="*/ 275 h 630"/>
                  <a:gd name="T16" fmla="*/ 28 w 94"/>
                  <a:gd name="T17" fmla="*/ 308 h 630"/>
                  <a:gd name="T18" fmla="*/ 22 w 94"/>
                  <a:gd name="T19" fmla="*/ 336 h 630"/>
                  <a:gd name="T20" fmla="*/ 19 w 94"/>
                  <a:gd name="T21" fmla="*/ 362 h 630"/>
                  <a:gd name="T22" fmla="*/ 14 w 94"/>
                  <a:gd name="T23" fmla="*/ 388 h 630"/>
                  <a:gd name="T24" fmla="*/ 9 w 94"/>
                  <a:gd name="T25" fmla="*/ 413 h 630"/>
                  <a:gd name="T26" fmla="*/ 5 w 94"/>
                  <a:gd name="T27" fmla="*/ 438 h 630"/>
                  <a:gd name="T28" fmla="*/ 3 w 94"/>
                  <a:gd name="T29" fmla="*/ 465 h 630"/>
                  <a:gd name="T30" fmla="*/ 0 w 94"/>
                  <a:gd name="T31" fmla="*/ 494 h 630"/>
                  <a:gd name="T32" fmla="*/ 3 w 94"/>
                  <a:gd name="T33" fmla="*/ 523 h 630"/>
                  <a:gd name="T34" fmla="*/ 15 w 94"/>
                  <a:gd name="T35" fmla="*/ 564 h 630"/>
                  <a:gd name="T36" fmla="*/ 33 w 94"/>
                  <a:gd name="T37" fmla="*/ 599 h 630"/>
                  <a:gd name="T38" fmla="*/ 59 w 94"/>
                  <a:gd name="T39" fmla="*/ 629 h 630"/>
                  <a:gd name="T40" fmla="*/ 50 w 94"/>
                  <a:gd name="T41" fmla="*/ 611 h 630"/>
                  <a:gd name="T42" fmla="*/ 39 w 94"/>
                  <a:gd name="T43" fmla="*/ 582 h 630"/>
                  <a:gd name="T44" fmla="*/ 31 w 94"/>
                  <a:gd name="T45" fmla="*/ 542 h 630"/>
                  <a:gd name="T46" fmla="*/ 28 w 94"/>
                  <a:gd name="T47" fmla="*/ 509 h 630"/>
                  <a:gd name="T48" fmla="*/ 28 w 94"/>
                  <a:gd name="T49" fmla="*/ 475 h 630"/>
                  <a:gd name="T50" fmla="*/ 30 w 94"/>
                  <a:gd name="T51" fmla="*/ 440 h 630"/>
                  <a:gd name="T52" fmla="*/ 39 w 94"/>
                  <a:gd name="T53" fmla="*/ 404 h 630"/>
                  <a:gd name="T54" fmla="*/ 56 w 94"/>
                  <a:gd name="T55" fmla="*/ 374 h 630"/>
                  <a:gd name="T56" fmla="*/ 65 w 94"/>
                  <a:gd name="T57" fmla="*/ 374 h 630"/>
                  <a:gd name="T58" fmla="*/ 65 w 94"/>
                  <a:gd name="T59" fmla="*/ 400 h 630"/>
                  <a:gd name="T60" fmla="*/ 65 w 94"/>
                  <a:gd name="T61" fmla="*/ 426 h 630"/>
                  <a:gd name="T62" fmla="*/ 65 w 94"/>
                  <a:gd name="T63" fmla="*/ 453 h 630"/>
                  <a:gd name="T64" fmla="*/ 63 w 94"/>
                  <a:gd name="T65" fmla="*/ 481 h 630"/>
                  <a:gd name="T66" fmla="*/ 63 w 94"/>
                  <a:gd name="T67" fmla="*/ 510 h 630"/>
                  <a:gd name="T68" fmla="*/ 62 w 94"/>
                  <a:gd name="T69" fmla="*/ 538 h 630"/>
                  <a:gd name="T70" fmla="*/ 61 w 94"/>
                  <a:gd name="T71" fmla="*/ 560 h 630"/>
                  <a:gd name="T72" fmla="*/ 61 w 94"/>
                  <a:gd name="T73" fmla="*/ 575 h 630"/>
                  <a:gd name="T74" fmla="*/ 69 w 94"/>
                  <a:gd name="T75" fmla="*/ 547 h 630"/>
                  <a:gd name="T76" fmla="*/ 75 w 94"/>
                  <a:gd name="T77" fmla="*/ 520 h 630"/>
                  <a:gd name="T78" fmla="*/ 83 w 94"/>
                  <a:gd name="T79" fmla="*/ 491 h 630"/>
                  <a:gd name="T80" fmla="*/ 88 w 94"/>
                  <a:gd name="T81" fmla="*/ 460 h 630"/>
                  <a:gd name="T82" fmla="*/ 94 w 94"/>
                  <a:gd name="T83" fmla="*/ 432 h 630"/>
                  <a:gd name="T84" fmla="*/ 94 w 94"/>
                  <a:gd name="T85" fmla="*/ 403 h 630"/>
                  <a:gd name="T86" fmla="*/ 93 w 94"/>
                  <a:gd name="T87" fmla="*/ 371 h 630"/>
                  <a:gd name="T88" fmla="*/ 85 w 94"/>
                  <a:gd name="T89" fmla="*/ 331 h 630"/>
                  <a:gd name="T90" fmla="*/ 78 w 94"/>
                  <a:gd name="T91" fmla="*/ 292 h 630"/>
                  <a:gd name="T92" fmla="*/ 71 w 94"/>
                  <a:gd name="T93" fmla="*/ 250 h 630"/>
                  <a:gd name="T94" fmla="*/ 66 w 94"/>
                  <a:gd name="T95" fmla="*/ 218 h 630"/>
                  <a:gd name="T96" fmla="*/ 62 w 94"/>
                  <a:gd name="T97" fmla="*/ 190 h 630"/>
                  <a:gd name="T98" fmla="*/ 59 w 94"/>
                  <a:gd name="T99" fmla="*/ 164 h 630"/>
                  <a:gd name="T100" fmla="*/ 55 w 94"/>
                  <a:gd name="T101" fmla="*/ 138 h 630"/>
                  <a:gd name="T102" fmla="*/ 49 w 94"/>
                  <a:gd name="T103" fmla="*/ 108 h 630"/>
                  <a:gd name="T104" fmla="*/ 43 w 94"/>
                  <a:gd name="T105" fmla="*/ 79 h 630"/>
                  <a:gd name="T106" fmla="*/ 37 w 94"/>
                  <a:gd name="T107" fmla="*/ 53 h 630"/>
                  <a:gd name="T108" fmla="*/ 30 w 94"/>
                  <a:gd name="T109" fmla="*/ 28 h 630"/>
                  <a:gd name="T110" fmla="*/ 24 w 94"/>
                  <a:gd name="T111" fmla="*/ 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4" h="630">
                    <a:moveTo>
                      <a:pt x="24" y="0"/>
                    </a:moveTo>
                    <a:lnTo>
                      <a:pt x="24" y="1"/>
                    </a:lnTo>
                    <a:lnTo>
                      <a:pt x="24" y="4"/>
                    </a:lnTo>
                    <a:lnTo>
                      <a:pt x="24" y="7"/>
                    </a:lnTo>
                    <a:lnTo>
                      <a:pt x="25" y="10"/>
                    </a:lnTo>
                    <a:lnTo>
                      <a:pt x="25" y="14"/>
                    </a:lnTo>
                    <a:lnTo>
                      <a:pt x="25" y="20"/>
                    </a:lnTo>
                    <a:lnTo>
                      <a:pt x="25" y="25"/>
                    </a:lnTo>
                    <a:lnTo>
                      <a:pt x="25" y="31"/>
                    </a:lnTo>
                    <a:lnTo>
                      <a:pt x="27" y="36"/>
                    </a:lnTo>
                    <a:lnTo>
                      <a:pt x="28" y="44"/>
                    </a:lnTo>
                    <a:lnTo>
                      <a:pt x="28" y="50"/>
                    </a:lnTo>
                    <a:lnTo>
                      <a:pt x="28" y="57"/>
                    </a:lnTo>
                    <a:lnTo>
                      <a:pt x="30" y="64"/>
                    </a:lnTo>
                    <a:lnTo>
                      <a:pt x="30" y="72"/>
                    </a:lnTo>
                    <a:lnTo>
                      <a:pt x="30" y="79"/>
                    </a:lnTo>
                    <a:lnTo>
                      <a:pt x="31" y="88"/>
                    </a:lnTo>
                    <a:lnTo>
                      <a:pt x="31" y="95"/>
                    </a:lnTo>
                    <a:lnTo>
                      <a:pt x="33" y="104"/>
                    </a:lnTo>
                    <a:lnTo>
                      <a:pt x="33" y="113"/>
                    </a:lnTo>
                    <a:lnTo>
                      <a:pt x="33" y="121"/>
                    </a:lnTo>
                    <a:lnTo>
                      <a:pt x="33" y="130"/>
                    </a:lnTo>
                    <a:lnTo>
                      <a:pt x="34" y="139"/>
                    </a:lnTo>
                    <a:lnTo>
                      <a:pt x="34" y="148"/>
                    </a:lnTo>
                    <a:lnTo>
                      <a:pt x="34" y="158"/>
                    </a:lnTo>
                    <a:lnTo>
                      <a:pt x="34" y="165"/>
                    </a:lnTo>
                    <a:lnTo>
                      <a:pt x="34" y="176"/>
                    </a:lnTo>
                    <a:lnTo>
                      <a:pt x="34" y="183"/>
                    </a:lnTo>
                    <a:lnTo>
                      <a:pt x="34" y="192"/>
                    </a:lnTo>
                    <a:lnTo>
                      <a:pt x="34" y="201"/>
                    </a:lnTo>
                    <a:lnTo>
                      <a:pt x="36" y="209"/>
                    </a:lnTo>
                    <a:lnTo>
                      <a:pt x="34" y="217"/>
                    </a:lnTo>
                    <a:lnTo>
                      <a:pt x="34" y="224"/>
                    </a:lnTo>
                    <a:lnTo>
                      <a:pt x="34" y="233"/>
                    </a:lnTo>
                    <a:lnTo>
                      <a:pt x="34" y="240"/>
                    </a:lnTo>
                    <a:lnTo>
                      <a:pt x="34" y="248"/>
                    </a:lnTo>
                    <a:lnTo>
                      <a:pt x="34" y="255"/>
                    </a:lnTo>
                    <a:lnTo>
                      <a:pt x="33" y="262"/>
                    </a:lnTo>
                    <a:lnTo>
                      <a:pt x="33" y="270"/>
                    </a:lnTo>
                    <a:lnTo>
                      <a:pt x="33" y="275"/>
                    </a:lnTo>
                    <a:lnTo>
                      <a:pt x="31" y="281"/>
                    </a:lnTo>
                    <a:lnTo>
                      <a:pt x="30" y="287"/>
                    </a:lnTo>
                    <a:lnTo>
                      <a:pt x="30" y="294"/>
                    </a:lnTo>
                    <a:lnTo>
                      <a:pt x="28" y="300"/>
                    </a:lnTo>
                    <a:lnTo>
                      <a:pt x="28" y="308"/>
                    </a:lnTo>
                    <a:lnTo>
                      <a:pt x="27" y="314"/>
                    </a:lnTo>
                    <a:lnTo>
                      <a:pt x="27" y="319"/>
                    </a:lnTo>
                    <a:lnTo>
                      <a:pt x="25" y="325"/>
                    </a:lnTo>
                    <a:lnTo>
                      <a:pt x="24" y="330"/>
                    </a:lnTo>
                    <a:lnTo>
                      <a:pt x="22" y="336"/>
                    </a:lnTo>
                    <a:lnTo>
                      <a:pt x="22" y="340"/>
                    </a:lnTo>
                    <a:lnTo>
                      <a:pt x="21" y="346"/>
                    </a:lnTo>
                    <a:lnTo>
                      <a:pt x="21" y="352"/>
                    </a:lnTo>
                    <a:lnTo>
                      <a:pt x="19" y="356"/>
                    </a:lnTo>
                    <a:lnTo>
                      <a:pt x="19" y="362"/>
                    </a:lnTo>
                    <a:lnTo>
                      <a:pt x="18" y="366"/>
                    </a:lnTo>
                    <a:lnTo>
                      <a:pt x="17" y="372"/>
                    </a:lnTo>
                    <a:lnTo>
                      <a:pt x="17" y="377"/>
                    </a:lnTo>
                    <a:lnTo>
                      <a:pt x="15" y="382"/>
                    </a:lnTo>
                    <a:lnTo>
                      <a:pt x="14" y="388"/>
                    </a:lnTo>
                    <a:lnTo>
                      <a:pt x="14" y="393"/>
                    </a:lnTo>
                    <a:lnTo>
                      <a:pt x="12" y="399"/>
                    </a:lnTo>
                    <a:lnTo>
                      <a:pt x="12" y="403"/>
                    </a:lnTo>
                    <a:lnTo>
                      <a:pt x="11" y="407"/>
                    </a:lnTo>
                    <a:lnTo>
                      <a:pt x="9" y="413"/>
                    </a:lnTo>
                    <a:lnTo>
                      <a:pt x="9" y="418"/>
                    </a:lnTo>
                    <a:lnTo>
                      <a:pt x="8" y="424"/>
                    </a:lnTo>
                    <a:lnTo>
                      <a:pt x="8" y="428"/>
                    </a:lnTo>
                    <a:lnTo>
                      <a:pt x="6" y="434"/>
                    </a:lnTo>
                    <a:lnTo>
                      <a:pt x="5" y="438"/>
                    </a:lnTo>
                    <a:lnTo>
                      <a:pt x="5" y="444"/>
                    </a:lnTo>
                    <a:lnTo>
                      <a:pt x="5" y="448"/>
                    </a:lnTo>
                    <a:lnTo>
                      <a:pt x="3" y="454"/>
                    </a:lnTo>
                    <a:lnTo>
                      <a:pt x="3" y="459"/>
                    </a:lnTo>
                    <a:lnTo>
                      <a:pt x="3" y="465"/>
                    </a:lnTo>
                    <a:lnTo>
                      <a:pt x="2" y="469"/>
                    </a:lnTo>
                    <a:lnTo>
                      <a:pt x="2" y="475"/>
                    </a:lnTo>
                    <a:lnTo>
                      <a:pt x="2" y="479"/>
                    </a:lnTo>
                    <a:lnTo>
                      <a:pt x="2" y="485"/>
                    </a:lnTo>
                    <a:lnTo>
                      <a:pt x="0" y="494"/>
                    </a:lnTo>
                    <a:lnTo>
                      <a:pt x="0" y="504"/>
                    </a:lnTo>
                    <a:lnTo>
                      <a:pt x="0" y="509"/>
                    </a:lnTo>
                    <a:lnTo>
                      <a:pt x="2" y="513"/>
                    </a:lnTo>
                    <a:lnTo>
                      <a:pt x="2" y="517"/>
                    </a:lnTo>
                    <a:lnTo>
                      <a:pt x="3" y="523"/>
                    </a:lnTo>
                    <a:lnTo>
                      <a:pt x="3" y="532"/>
                    </a:lnTo>
                    <a:lnTo>
                      <a:pt x="6" y="541"/>
                    </a:lnTo>
                    <a:lnTo>
                      <a:pt x="9" y="548"/>
                    </a:lnTo>
                    <a:lnTo>
                      <a:pt x="12" y="557"/>
                    </a:lnTo>
                    <a:lnTo>
                      <a:pt x="15" y="564"/>
                    </a:lnTo>
                    <a:lnTo>
                      <a:pt x="18" y="573"/>
                    </a:lnTo>
                    <a:lnTo>
                      <a:pt x="21" y="580"/>
                    </a:lnTo>
                    <a:lnTo>
                      <a:pt x="25" y="586"/>
                    </a:lnTo>
                    <a:lnTo>
                      <a:pt x="28" y="594"/>
                    </a:lnTo>
                    <a:lnTo>
                      <a:pt x="33" y="599"/>
                    </a:lnTo>
                    <a:lnTo>
                      <a:pt x="37" y="604"/>
                    </a:lnTo>
                    <a:lnTo>
                      <a:pt x="41" y="610"/>
                    </a:lnTo>
                    <a:lnTo>
                      <a:pt x="49" y="619"/>
                    </a:lnTo>
                    <a:lnTo>
                      <a:pt x="55" y="624"/>
                    </a:lnTo>
                    <a:lnTo>
                      <a:pt x="59" y="629"/>
                    </a:lnTo>
                    <a:lnTo>
                      <a:pt x="61" y="630"/>
                    </a:lnTo>
                    <a:lnTo>
                      <a:pt x="59" y="629"/>
                    </a:lnTo>
                    <a:lnTo>
                      <a:pt x="58" y="624"/>
                    </a:lnTo>
                    <a:lnTo>
                      <a:pt x="55" y="619"/>
                    </a:lnTo>
                    <a:lnTo>
                      <a:pt x="50" y="611"/>
                    </a:lnTo>
                    <a:lnTo>
                      <a:pt x="47" y="607"/>
                    </a:lnTo>
                    <a:lnTo>
                      <a:pt x="46" y="601"/>
                    </a:lnTo>
                    <a:lnTo>
                      <a:pt x="43" y="595"/>
                    </a:lnTo>
                    <a:lnTo>
                      <a:pt x="41" y="589"/>
                    </a:lnTo>
                    <a:lnTo>
                      <a:pt x="39" y="582"/>
                    </a:lnTo>
                    <a:lnTo>
                      <a:pt x="37" y="575"/>
                    </a:lnTo>
                    <a:lnTo>
                      <a:pt x="34" y="567"/>
                    </a:lnTo>
                    <a:lnTo>
                      <a:pt x="34" y="560"/>
                    </a:lnTo>
                    <a:lnTo>
                      <a:pt x="33" y="551"/>
                    </a:lnTo>
                    <a:lnTo>
                      <a:pt x="31" y="542"/>
                    </a:lnTo>
                    <a:lnTo>
                      <a:pt x="30" y="532"/>
                    </a:lnTo>
                    <a:lnTo>
                      <a:pt x="30" y="523"/>
                    </a:lnTo>
                    <a:lnTo>
                      <a:pt x="28" y="519"/>
                    </a:lnTo>
                    <a:lnTo>
                      <a:pt x="28" y="514"/>
                    </a:lnTo>
                    <a:lnTo>
                      <a:pt x="28" y="509"/>
                    </a:lnTo>
                    <a:lnTo>
                      <a:pt x="28" y="504"/>
                    </a:lnTo>
                    <a:lnTo>
                      <a:pt x="28" y="495"/>
                    </a:lnTo>
                    <a:lnTo>
                      <a:pt x="28" y="485"/>
                    </a:lnTo>
                    <a:lnTo>
                      <a:pt x="28" y="481"/>
                    </a:lnTo>
                    <a:lnTo>
                      <a:pt x="28" y="475"/>
                    </a:lnTo>
                    <a:lnTo>
                      <a:pt x="28" y="470"/>
                    </a:lnTo>
                    <a:lnTo>
                      <a:pt x="28" y="466"/>
                    </a:lnTo>
                    <a:lnTo>
                      <a:pt x="28" y="457"/>
                    </a:lnTo>
                    <a:lnTo>
                      <a:pt x="30" y="448"/>
                    </a:lnTo>
                    <a:lnTo>
                      <a:pt x="30" y="440"/>
                    </a:lnTo>
                    <a:lnTo>
                      <a:pt x="33" y="432"/>
                    </a:lnTo>
                    <a:lnTo>
                      <a:pt x="33" y="424"/>
                    </a:lnTo>
                    <a:lnTo>
                      <a:pt x="36" y="418"/>
                    </a:lnTo>
                    <a:lnTo>
                      <a:pt x="37" y="410"/>
                    </a:lnTo>
                    <a:lnTo>
                      <a:pt x="39" y="404"/>
                    </a:lnTo>
                    <a:lnTo>
                      <a:pt x="41" y="399"/>
                    </a:lnTo>
                    <a:lnTo>
                      <a:pt x="43" y="394"/>
                    </a:lnTo>
                    <a:lnTo>
                      <a:pt x="47" y="385"/>
                    </a:lnTo>
                    <a:lnTo>
                      <a:pt x="53" y="378"/>
                    </a:lnTo>
                    <a:lnTo>
                      <a:pt x="56" y="374"/>
                    </a:lnTo>
                    <a:lnTo>
                      <a:pt x="61" y="371"/>
                    </a:lnTo>
                    <a:lnTo>
                      <a:pt x="62" y="369"/>
                    </a:lnTo>
                    <a:lnTo>
                      <a:pt x="63" y="369"/>
                    </a:lnTo>
                    <a:lnTo>
                      <a:pt x="63" y="371"/>
                    </a:lnTo>
                    <a:lnTo>
                      <a:pt x="65" y="374"/>
                    </a:lnTo>
                    <a:lnTo>
                      <a:pt x="65" y="381"/>
                    </a:lnTo>
                    <a:lnTo>
                      <a:pt x="65" y="382"/>
                    </a:lnTo>
                    <a:lnTo>
                      <a:pt x="65" y="388"/>
                    </a:lnTo>
                    <a:lnTo>
                      <a:pt x="65" y="393"/>
                    </a:lnTo>
                    <a:lnTo>
                      <a:pt x="65" y="400"/>
                    </a:lnTo>
                    <a:lnTo>
                      <a:pt x="65" y="406"/>
                    </a:lnTo>
                    <a:lnTo>
                      <a:pt x="65" y="413"/>
                    </a:lnTo>
                    <a:lnTo>
                      <a:pt x="65" y="416"/>
                    </a:lnTo>
                    <a:lnTo>
                      <a:pt x="65" y="421"/>
                    </a:lnTo>
                    <a:lnTo>
                      <a:pt x="65" y="426"/>
                    </a:lnTo>
                    <a:lnTo>
                      <a:pt x="65" y="432"/>
                    </a:lnTo>
                    <a:lnTo>
                      <a:pt x="65" y="437"/>
                    </a:lnTo>
                    <a:lnTo>
                      <a:pt x="65" y="441"/>
                    </a:lnTo>
                    <a:lnTo>
                      <a:pt x="65" y="446"/>
                    </a:lnTo>
                    <a:lnTo>
                      <a:pt x="65" y="453"/>
                    </a:lnTo>
                    <a:lnTo>
                      <a:pt x="63" y="457"/>
                    </a:lnTo>
                    <a:lnTo>
                      <a:pt x="63" y="463"/>
                    </a:lnTo>
                    <a:lnTo>
                      <a:pt x="63" y="469"/>
                    </a:lnTo>
                    <a:lnTo>
                      <a:pt x="63" y="475"/>
                    </a:lnTo>
                    <a:lnTo>
                      <a:pt x="63" y="481"/>
                    </a:lnTo>
                    <a:lnTo>
                      <a:pt x="63" y="487"/>
                    </a:lnTo>
                    <a:lnTo>
                      <a:pt x="63" y="492"/>
                    </a:lnTo>
                    <a:lnTo>
                      <a:pt x="63" y="500"/>
                    </a:lnTo>
                    <a:lnTo>
                      <a:pt x="63" y="504"/>
                    </a:lnTo>
                    <a:lnTo>
                      <a:pt x="63" y="510"/>
                    </a:lnTo>
                    <a:lnTo>
                      <a:pt x="63" y="517"/>
                    </a:lnTo>
                    <a:lnTo>
                      <a:pt x="63" y="523"/>
                    </a:lnTo>
                    <a:lnTo>
                      <a:pt x="62" y="528"/>
                    </a:lnTo>
                    <a:lnTo>
                      <a:pt x="62" y="532"/>
                    </a:lnTo>
                    <a:lnTo>
                      <a:pt x="62" y="538"/>
                    </a:lnTo>
                    <a:lnTo>
                      <a:pt x="62" y="542"/>
                    </a:lnTo>
                    <a:lnTo>
                      <a:pt x="61" y="547"/>
                    </a:lnTo>
                    <a:lnTo>
                      <a:pt x="61" y="551"/>
                    </a:lnTo>
                    <a:lnTo>
                      <a:pt x="61" y="555"/>
                    </a:lnTo>
                    <a:lnTo>
                      <a:pt x="61" y="560"/>
                    </a:lnTo>
                    <a:lnTo>
                      <a:pt x="61" y="566"/>
                    </a:lnTo>
                    <a:lnTo>
                      <a:pt x="61" y="572"/>
                    </a:lnTo>
                    <a:lnTo>
                      <a:pt x="61" y="575"/>
                    </a:lnTo>
                    <a:lnTo>
                      <a:pt x="61" y="576"/>
                    </a:lnTo>
                    <a:lnTo>
                      <a:pt x="61" y="575"/>
                    </a:lnTo>
                    <a:lnTo>
                      <a:pt x="61" y="572"/>
                    </a:lnTo>
                    <a:lnTo>
                      <a:pt x="62" y="567"/>
                    </a:lnTo>
                    <a:lnTo>
                      <a:pt x="65" y="561"/>
                    </a:lnTo>
                    <a:lnTo>
                      <a:pt x="66" y="554"/>
                    </a:lnTo>
                    <a:lnTo>
                      <a:pt x="69" y="547"/>
                    </a:lnTo>
                    <a:lnTo>
                      <a:pt x="71" y="541"/>
                    </a:lnTo>
                    <a:lnTo>
                      <a:pt x="72" y="536"/>
                    </a:lnTo>
                    <a:lnTo>
                      <a:pt x="72" y="531"/>
                    </a:lnTo>
                    <a:lnTo>
                      <a:pt x="74" y="526"/>
                    </a:lnTo>
                    <a:lnTo>
                      <a:pt x="75" y="520"/>
                    </a:lnTo>
                    <a:lnTo>
                      <a:pt x="77" y="514"/>
                    </a:lnTo>
                    <a:lnTo>
                      <a:pt x="78" y="509"/>
                    </a:lnTo>
                    <a:lnTo>
                      <a:pt x="80" y="503"/>
                    </a:lnTo>
                    <a:lnTo>
                      <a:pt x="81" y="497"/>
                    </a:lnTo>
                    <a:lnTo>
                      <a:pt x="83" y="491"/>
                    </a:lnTo>
                    <a:lnTo>
                      <a:pt x="84" y="484"/>
                    </a:lnTo>
                    <a:lnTo>
                      <a:pt x="85" y="479"/>
                    </a:lnTo>
                    <a:lnTo>
                      <a:pt x="85" y="472"/>
                    </a:lnTo>
                    <a:lnTo>
                      <a:pt x="87" y="466"/>
                    </a:lnTo>
                    <a:lnTo>
                      <a:pt x="88" y="460"/>
                    </a:lnTo>
                    <a:lnTo>
                      <a:pt x="90" y="454"/>
                    </a:lnTo>
                    <a:lnTo>
                      <a:pt x="90" y="448"/>
                    </a:lnTo>
                    <a:lnTo>
                      <a:pt x="91" y="443"/>
                    </a:lnTo>
                    <a:lnTo>
                      <a:pt x="93" y="437"/>
                    </a:lnTo>
                    <a:lnTo>
                      <a:pt x="94" y="432"/>
                    </a:lnTo>
                    <a:lnTo>
                      <a:pt x="94" y="425"/>
                    </a:lnTo>
                    <a:lnTo>
                      <a:pt x="94" y="419"/>
                    </a:lnTo>
                    <a:lnTo>
                      <a:pt x="94" y="415"/>
                    </a:lnTo>
                    <a:lnTo>
                      <a:pt x="94" y="409"/>
                    </a:lnTo>
                    <a:lnTo>
                      <a:pt x="94" y="403"/>
                    </a:lnTo>
                    <a:lnTo>
                      <a:pt x="94" y="399"/>
                    </a:lnTo>
                    <a:lnTo>
                      <a:pt x="94" y="394"/>
                    </a:lnTo>
                    <a:lnTo>
                      <a:pt x="94" y="390"/>
                    </a:lnTo>
                    <a:lnTo>
                      <a:pt x="94" y="380"/>
                    </a:lnTo>
                    <a:lnTo>
                      <a:pt x="93" y="371"/>
                    </a:lnTo>
                    <a:lnTo>
                      <a:pt x="93" y="363"/>
                    </a:lnTo>
                    <a:lnTo>
                      <a:pt x="91" y="355"/>
                    </a:lnTo>
                    <a:lnTo>
                      <a:pt x="88" y="347"/>
                    </a:lnTo>
                    <a:lnTo>
                      <a:pt x="87" y="338"/>
                    </a:lnTo>
                    <a:lnTo>
                      <a:pt x="85" y="331"/>
                    </a:lnTo>
                    <a:lnTo>
                      <a:pt x="84" y="322"/>
                    </a:lnTo>
                    <a:lnTo>
                      <a:pt x="81" y="315"/>
                    </a:lnTo>
                    <a:lnTo>
                      <a:pt x="81" y="308"/>
                    </a:lnTo>
                    <a:lnTo>
                      <a:pt x="80" y="299"/>
                    </a:lnTo>
                    <a:lnTo>
                      <a:pt x="78" y="292"/>
                    </a:lnTo>
                    <a:lnTo>
                      <a:pt x="75" y="283"/>
                    </a:lnTo>
                    <a:lnTo>
                      <a:pt x="74" y="274"/>
                    </a:lnTo>
                    <a:lnTo>
                      <a:pt x="72" y="265"/>
                    </a:lnTo>
                    <a:lnTo>
                      <a:pt x="71" y="255"/>
                    </a:lnTo>
                    <a:lnTo>
                      <a:pt x="71" y="250"/>
                    </a:lnTo>
                    <a:lnTo>
                      <a:pt x="69" y="246"/>
                    </a:lnTo>
                    <a:lnTo>
                      <a:pt x="68" y="240"/>
                    </a:lnTo>
                    <a:lnTo>
                      <a:pt x="68" y="236"/>
                    </a:lnTo>
                    <a:lnTo>
                      <a:pt x="68" y="227"/>
                    </a:lnTo>
                    <a:lnTo>
                      <a:pt x="66" y="218"/>
                    </a:lnTo>
                    <a:lnTo>
                      <a:pt x="65" y="212"/>
                    </a:lnTo>
                    <a:lnTo>
                      <a:pt x="65" y="207"/>
                    </a:lnTo>
                    <a:lnTo>
                      <a:pt x="63" y="202"/>
                    </a:lnTo>
                    <a:lnTo>
                      <a:pt x="63" y="196"/>
                    </a:lnTo>
                    <a:lnTo>
                      <a:pt x="62" y="190"/>
                    </a:lnTo>
                    <a:lnTo>
                      <a:pt x="61" y="186"/>
                    </a:lnTo>
                    <a:lnTo>
                      <a:pt x="61" y="180"/>
                    </a:lnTo>
                    <a:lnTo>
                      <a:pt x="61" y="176"/>
                    </a:lnTo>
                    <a:lnTo>
                      <a:pt x="59" y="170"/>
                    </a:lnTo>
                    <a:lnTo>
                      <a:pt x="59" y="164"/>
                    </a:lnTo>
                    <a:lnTo>
                      <a:pt x="58" y="160"/>
                    </a:lnTo>
                    <a:lnTo>
                      <a:pt x="56" y="154"/>
                    </a:lnTo>
                    <a:lnTo>
                      <a:pt x="56" y="148"/>
                    </a:lnTo>
                    <a:lnTo>
                      <a:pt x="55" y="143"/>
                    </a:lnTo>
                    <a:lnTo>
                      <a:pt x="55" y="138"/>
                    </a:lnTo>
                    <a:lnTo>
                      <a:pt x="55" y="133"/>
                    </a:lnTo>
                    <a:lnTo>
                      <a:pt x="52" y="126"/>
                    </a:lnTo>
                    <a:lnTo>
                      <a:pt x="52" y="120"/>
                    </a:lnTo>
                    <a:lnTo>
                      <a:pt x="50" y="114"/>
                    </a:lnTo>
                    <a:lnTo>
                      <a:pt x="49" y="108"/>
                    </a:lnTo>
                    <a:lnTo>
                      <a:pt x="47" y="102"/>
                    </a:lnTo>
                    <a:lnTo>
                      <a:pt x="46" y="97"/>
                    </a:lnTo>
                    <a:lnTo>
                      <a:pt x="44" y="91"/>
                    </a:lnTo>
                    <a:lnTo>
                      <a:pt x="44" y="86"/>
                    </a:lnTo>
                    <a:lnTo>
                      <a:pt x="43" y="79"/>
                    </a:lnTo>
                    <a:lnTo>
                      <a:pt x="41" y="75"/>
                    </a:lnTo>
                    <a:lnTo>
                      <a:pt x="40" y="67"/>
                    </a:lnTo>
                    <a:lnTo>
                      <a:pt x="39" y="63"/>
                    </a:lnTo>
                    <a:lnTo>
                      <a:pt x="37" y="57"/>
                    </a:lnTo>
                    <a:lnTo>
                      <a:pt x="37" y="53"/>
                    </a:lnTo>
                    <a:lnTo>
                      <a:pt x="34" y="48"/>
                    </a:lnTo>
                    <a:lnTo>
                      <a:pt x="34" y="44"/>
                    </a:lnTo>
                    <a:lnTo>
                      <a:pt x="33" y="38"/>
                    </a:lnTo>
                    <a:lnTo>
                      <a:pt x="33" y="32"/>
                    </a:lnTo>
                    <a:lnTo>
                      <a:pt x="30" y="28"/>
                    </a:lnTo>
                    <a:lnTo>
                      <a:pt x="30" y="25"/>
                    </a:lnTo>
                    <a:lnTo>
                      <a:pt x="28" y="16"/>
                    </a:lnTo>
                    <a:lnTo>
                      <a:pt x="27" y="11"/>
                    </a:lnTo>
                    <a:lnTo>
                      <a:pt x="25" y="6"/>
                    </a:lnTo>
                    <a:lnTo>
                      <a:pt x="24" y="3"/>
                    </a:lnTo>
                    <a:lnTo>
                      <a:pt x="24" y="0"/>
                    </a:lnTo>
                    <a:lnTo>
                      <a:pt x="24" y="0"/>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61" name="Freeform 57">
                <a:extLst>
                  <a:ext uri="{FF2B5EF4-FFF2-40B4-BE49-F238E27FC236}">
                    <a16:creationId xmlns:a16="http://schemas.microsoft.com/office/drawing/2014/main" id="{A2F52152-0408-9A35-4F7C-1027FDADD048}"/>
                  </a:ext>
                </a:extLst>
              </p:cNvPr>
              <p:cNvSpPr>
                <a:spLocks/>
              </p:cNvSpPr>
              <p:nvPr/>
            </p:nvSpPr>
            <p:spPr bwMode="auto">
              <a:xfrm>
                <a:off x="2278" y="3731"/>
                <a:ext cx="16" cy="74"/>
              </a:xfrm>
              <a:custGeom>
                <a:avLst/>
                <a:gdLst>
                  <a:gd name="T0" fmla="*/ 38 w 45"/>
                  <a:gd name="T1" fmla="*/ 217 h 219"/>
                  <a:gd name="T2" fmla="*/ 32 w 45"/>
                  <a:gd name="T3" fmla="*/ 207 h 219"/>
                  <a:gd name="T4" fmla="*/ 25 w 45"/>
                  <a:gd name="T5" fmla="*/ 195 h 219"/>
                  <a:gd name="T6" fmla="*/ 19 w 45"/>
                  <a:gd name="T7" fmla="*/ 183 h 219"/>
                  <a:gd name="T8" fmla="*/ 15 w 45"/>
                  <a:gd name="T9" fmla="*/ 172 h 219"/>
                  <a:gd name="T10" fmla="*/ 10 w 45"/>
                  <a:gd name="T11" fmla="*/ 158 h 219"/>
                  <a:gd name="T12" fmla="*/ 7 w 45"/>
                  <a:gd name="T13" fmla="*/ 142 h 219"/>
                  <a:gd name="T14" fmla="*/ 3 w 45"/>
                  <a:gd name="T15" fmla="*/ 126 h 219"/>
                  <a:gd name="T16" fmla="*/ 1 w 45"/>
                  <a:gd name="T17" fmla="*/ 107 h 219"/>
                  <a:gd name="T18" fmla="*/ 0 w 45"/>
                  <a:gd name="T19" fmla="*/ 90 h 219"/>
                  <a:gd name="T20" fmla="*/ 0 w 45"/>
                  <a:gd name="T21" fmla="*/ 72 h 219"/>
                  <a:gd name="T22" fmla="*/ 1 w 45"/>
                  <a:gd name="T23" fmla="*/ 56 h 219"/>
                  <a:gd name="T24" fmla="*/ 3 w 45"/>
                  <a:gd name="T25" fmla="*/ 41 h 219"/>
                  <a:gd name="T26" fmla="*/ 7 w 45"/>
                  <a:gd name="T27" fmla="*/ 28 h 219"/>
                  <a:gd name="T28" fmla="*/ 10 w 45"/>
                  <a:gd name="T29" fmla="*/ 16 h 219"/>
                  <a:gd name="T30" fmla="*/ 15 w 45"/>
                  <a:gd name="T31" fmla="*/ 9 h 219"/>
                  <a:gd name="T32" fmla="*/ 22 w 45"/>
                  <a:gd name="T33" fmla="*/ 2 h 219"/>
                  <a:gd name="T34" fmla="*/ 28 w 45"/>
                  <a:gd name="T35" fmla="*/ 2 h 219"/>
                  <a:gd name="T36" fmla="*/ 32 w 45"/>
                  <a:gd name="T37" fmla="*/ 9 h 219"/>
                  <a:gd name="T38" fmla="*/ 35 w 45"/>
                  <a:gd name="T39" fmla="*/ 18 h 219"/>
                  <a:gd name="T40" fmla="*/ 34 w 45"/>
                  <a:gd name="T41" fmla="*/ 28 h 219"/>
                  <a:gd name="T42" fmla="*/ 31 w 45"/>
                  <a:gd name="T43" fmla="*/ 38 h 219"/>
                  <a:gd name="T44" fmla="*/ 26 w 45"/>
                  <a:gd name="T45" fmla="*/ 50 h 219"/>
                  <a:gd name="T46" fmla="*/ 23 w 45"/>
                  <a:gd name="T47" fmla="*/ 65 h 219"/>
                  <a:gd name="T48" fmla="*/ 19 w 45"/>
                  <a:gd name="T49" fmla="*/ 78 h 219"/>
                  <a:gd name="T50" fmla="*/ 15 w 45"/>
                  <a:gd name="T51" fmla="*/ 90 h 219"/>
                  <a:gd name="T52" fmla="*/ 10 w 45"/>
                  <a:gd name="T53" fmla="*/ 101 h 219"/>
                  <a:gd name="T54" fmla="*/ 10 w 45"/>
                  <a:gd name="T55" fmla="*/ 110 h 219"/>
                  <a:gd name="T56" fmla="*/ 9 w 45"/>
                  <a:gd name="T57" fmla="*/ 117 h 219"/>
                  <a:gd name="T58" fmla="*/ 13 w 45"/>
                  <a:gd name="T59" fmla="*/ 119 h 219"/>
                  <a:gd name="T60" fmla="*/ 23 w 45"/>
                  <a:gd name="T61" fmla="*/ 117 h 219"/>
                  <a:gd name="T62" fmla="*/ 32 w 45"/>
                  <a:gd name="T63" fmla="*/ 117 h 219"/>
                  <a:gd name="T64" fmla="*/ 39 w 45"/>
                  <a:gd name="T65" fmla="*/ 128 h 219"/>
                  <a:gd name="T66" fmla="*/ 42 w 45"/>
                  <a:gd name="T67" fmla="*/ 141 h 219"/>
                  <a:gd name="T68" fmla="*/ 44 w 45"/>
                  <a:gd name="T69" fmla="*/ 151 h 219"/>
                  <a:gd name="T70" fmla="*/ 45 w 45"/>
                  <a:gd name="T71" fmla="*/ 163 h 219"/>
                  <a:gd name="T72" fmla="*/ 45 w 45"/>
                  <a:gd name="T73" fmla="*/ 175 h 219"/>
                  <a:gd name="T74" fmla="*/ 44 w 45"/>
                  <a:gd name="T75" fmla="*/ 185 h 219"/>
                  <a:gd name="T76" fmla="*/ 44 w 45"/>
                  <a:gd name="T77" fmla="*/ 195 h 219"/>
                  <a:gd name="T78" fmla="*/ 44 w 45"/>
                  <a:gd name="T79" fmla="*/ 205 h 219"/>
                  <a:gd name="T80" fmla="*/ 41 w 45"/>
                  <a:gd name="T81" fmla="*/ 214 h 219"/>
                  <a:gd name="T82" fmla="*/ 39 w 45"/>
                  <a:gd name="T83" fmla="*/ 217 h 219"/>
                  <a:gd name="T84" fmla="*/ 39 w 45"/>
                  <a:gd name="T85" fmla="*/ 21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219">
                    <a:moveTo>
                      <a:pt x="39" y="219"/>
                    </a:moveTo>
                    <a:lnTo>
                      <a:pt x="38" y="217"/>
                    </a:lnTo>
                    <a:lnTo>
                      <a:pt x="37" y="213"/>
                    </a:lnTo>
                    <a:lnTo>
                      <a:pt x="32" y="207"/>
                    </a:lnTo>
                    <a:lnTo>
                      <a:pt x="28" y="200"/>
                    </a:lnTo>
                    <a:lnTo>
                      <a:pt x="25" y="195"/>
                    </a:lnTo>
                    <a:lnTo>
                      <a:pt x="22" y="189"/>
                    </a:lnTo>
                    <a:lnTo>
                      <a:pt x="19" y="183"/>
                    </a:lnTo>
                    <a:lnTo>
                      <a:pt x="17" y="179"/>
                    </a:lnTo>
                    <a:lnTo>
                      <a:pt x="15" y="172"/>
                    </a:lnTo>
                    <a:lnTo>
                      <a:pt x="13" y="166"/>
                    </a:lnTo>
                    <a:lnTo>
                      <a:pt x="10" y="158"/>
                    </a:lnTo>
                    <a:lnTo>
                      <a:pt x="10" y="151"/>
                    </a:lnTo>
                    <a:lnTo>
                      <a:pt x="7" y="142"/>
                    </a:lnTo>
                    <a:lnTo>
                      <a:pt x="4" y="135"/>
                    </a:lnTo>
                    <a:lnTo>
                      <a:pt x="3" y="126"/>
                    </a:lnTo>
                    <a:lnTo>
                      <a:pt x="1" y="117"/>
                    </a:lnTo>
                    <a:lnTo>
                      <a:pt x="1" y="107"/>
                    </a:lnTo>
                    <a:lnTo>
                      <a:pt x="0" y="98"/>
                    </a:lnTo>
                    <a:lnTo>
                      <a:pt x="0" y="90"/>
                    </a:lnTo>
                    <a:lnTo>
                      <a:pt x="0" y="81"/>
                    </a:lnTo>
                    <a:lnTo>
                      <a:pt x="0" y="72"/>
                    </a:lnTo>
                    <a:lnTo>
                      <a:pt x="0" y="63"/>
                    </a:lnTo>
                    <a:lnTo>
                      <a:pt x="1" y="56"/>
                    </a:lnTo>
                    <a:lnTo>
                      <a:pt x="1" y="49"/>
                    </a:lnTo>
                    <a:lnTo>
                      <a:pt x="3" y="41"/>
                    </a:lnTo>
                    <a:lnTo>
                      <a:pt x="4" y="34"/>
                    </a:lnTo>
                    <a:lnTo>
                      <a:pt x="7" y="28"/>
                    </a:lnTo>
                    <a:lnTo>
                      <a:pt x="10" y="22"/>
                    </a:lnTo>
                    <a:lnTo>
                      <a:pt x="10" y="16"/>
                    </a:lnTo>
                    <a:lnTo>
                      <a:pt x="13" y="12"/>
                    </a:lnTo>
                    <a:lnTo>
                      <a:pt x="15" y="9"/>
                    </a:lnTo>
                    <a:lnTo>
                      <a:pt x="17" y="6"/>
                    </a:lnTo>
                    <a:lnTo>
                      <a:pt x="22" y="2"/>
                    </a:lnTo>
                    <a:lnTo>
                      <a:pt x="26" y="0"/>
                    </a:lnTo>
                    <a:lnTo>
                      <a:pt x="28" y="2"/>
                    </a:lnTo>
                    <a:lnTo>
                      <a:pt x="32" y="6"/>
                    </a:lnTo>
                    <a:lnTo>
                      <a:pt x="32" y="9"/>
                    </a:lnTo>
                    <a:lnTo>
                      <a:pt x="34" y="13"/>
                    </a:lnTo>
                    <a:lnTo>
                      <a:pt x="35" y="18"/>
                    </a:lnTo>
                    <a:lnTo>
                      <a:pt x="35" y="22"/>
                    </a:lnTo>
                    <a:lnTo>
                      <a:pt x="34" y="28"/>
                    </a:lnTo>
                    <a:lnTo>
                      <a:pt x="32" y="32"/>
                    </a:lnTo>
                    <a:lnTo>
                      <a:pt x="31" y="38"/>
                    </a:lnTo>
                    <a:lnTo>
                      <a:pt x="29" y="46"/>
                    </a:lnTo>
                    <a:lnTo>
                      <a:pt x="26" y="50"/>
                    </a:lnTo>
                    <a:lnTo>
                      <a:pt x="25" y="57"/>
                    </a:lnTo>
                    <a:lnTo>
                      <a:pt x="23" y="65"/>
                    </a:lnTo>
                    <a:lnTo>
                      <a:pt x="22" y="72"/>
                    </a:lnTo>
                    <a:lnTo>
                      <a:pt x="19" y="78"/>
                    </a:lnTo>
                    <a:lnTo>
                      <a:pt x="16" y="84"/>
                    </a:lnTo>
                    <a:lnTo>
                      <a:pt x="15" y="90"/>
                    </a:lnTo>
                    <a:lnTo>
                      <a:pt x="13" y="95"/>
                    </a:lnTo>
                    <a:lnTo>
                      <a:pt x="10" y="101"/>
                    </a:lnTo>
                    <a:lnTo>
                      <a:pt x="10" y="106"/>
                    </a:lnTo>
                    <a:lnTo>
                      <a:pt x="10" y="110"/>
                    </a:lnTo>
                    <a:lnTo>
                      <a:pt x="10" y="115"/>
                    </a:lnTo>
                    <a:lnTo>
                      <a:pt x="9" y="117"/>
                    </a:lnTo>
                    <a:lnTo>
                      <a:pt x="10" y="119"/>
                    </a:lnTo>
                    <a:lnTo>
                      <a:pt x="13" y="119"/>
                    </a:lnTo>
                    <a:lnTo>
                      <a:pt x="19" y="119"/>
                    </a:lnTo>
                    <a:lnTo>
                      <a:pt x="23" y="117"/>
                    </a:lnTo>
                    <a:lnTo>
                      <a:pt x="28" y="117"/>
                    </a:lnTo>
                    <a:lnTo>
                      <a:pt x="32" y="117"/>
                    </a:lnTo>
                    <a:lnTo>
                      <a:pt x="37" y="122"/>
                    </a:lnTo>
                    <a:lnTo>
                      <a:pt x="39" y="128"/>
                    </a:lnTo>
                    <a:lnTo>
                      <a:pt x="42" y="137"/>
                    </a:lnTo>
                    <a:lnTo>
                      <a:pt x="42" y="141"/>
                    </a:lnTo>
                    <a:lnTo>
                      <a:pt x="44" y="145"/>
                    </a:lnTo>
                    <a:lnTo>
                      <a:pt x="44" y="151"/>
                    </a:lnTo>
                    <a:lnTo>
                      <a:pt x="45" y="157"/>
                    </a:lnTo>
                    <a:lnTo>
                      <a:pt x="45" y="163"/>
                    </a:lnTo>
                    <a:lnTo>
                      <a:pt x="45" y="169"/>
                    </a:lnTo>
                    <a:lnTo>
                      <a:pt x="45" y="175"/>
                    </a:lnTo>
                    <a:lnTo>
                      <a:pt x="45" y="180"/>
                    </a:lnTo>
                    <a:lnTo>
                      <a:pt x="44" y="185"/>
                    </a:lnTo>
                    <a:lnTo>
                      <a:pt x="44" y="191"/>
                    </a:lnTo>
                    <a:lnTo>
                      <a:pt x="44" y="195"/>
                    </a:lnTo>
                    <a:lnTo>
                      <a:pt x="44" y="200"/>
                    </a:lnTo>
                    <a:lnTo>
                      <a:pt x="44" y="205"/>
                    </a:lnTo>
                    <a:lnTo>
                      <a:pt x="42" y="211"/>
                    </a:lnTo>
                    <a:lnTo>
                      <a:pt x="41" y="214"/>
                    </a:lnTo>
                    <a:lnTo>
                      <a:pt x="41" y="217"/>
                    </a:lnTo>
                    <a:lnTo>
                      <a:pt x="39" y="217"/>
                    </a:lnTo>
                    <a:lnTo>
                      <a:pt x="39" y="219"/>
                    </a:lnTo>
                    <a:lnTo>
                      <a:pt x="39" y="219"/>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62" name="Freeform 58">
                <a:extLst>
                  <a:ext uri="{FF2B5EF4-FFF2-40B4-BE49-F238E27FC236}">
                    <a16:creationId xmlns:a16="http://schemas.microsoft.com/office/drawing/2014/main" id="{0C991233-A535-E3C2-3DF7-40B5C743906F}"/>
                  </a:ext>
                </a:extLst>
              </p:cNvPr>
              <p:cNvSpPr>
                <a:spLocks/>
              </p:cNvSpPr>
              <p:nvPr/>
            </p:nvSpPr>
            <p:spPr bwMode="auto">
              <a:xfrm>
                <a:off x="2273" y="3821"/>
                <a:ext cx="17" cy="38"/>
              </a:xfrm>
              <a:custGeom>
                <a:avLst/>
                <a:gdLst>
                  <a:gd name="T0" fmla="*/ 0 w 50"/>
                  <a:gd name="T1" fmla="*/ 13 h 111"/>
                  <a:gd name="T2" fmla="*/ 0 w 50"/>
                  <a:gd name="T3" fmla="*/ 15 h 111"/>
                  <a:gd name="T4" fmla="*/ 2 w 50"/>
                  <a:gd name="T5" fmla="*/ 21 h 111"/>
                  <a:gd name="T6" fmla="*/ 2 w 50"/>
                  <a:gd name="T7" fmla="*/ 22 h 111"/>
                  <a:gd name="T8" fmla="*/ 3 w 50"/>
                  <a:gd name="T9" fmla="*/ 28 h 111"/>
                  <a:gd name="T10" fmla="*/ 3 w 50"/>
                  <a:gd name="T11" fmla="*/ 32 h 111"/>
                  <a:gd name="T12" fmla="*/ 5 w 50"/>
                  <a:gd name="T13" fmla="*/ 38 h 111"/>
                  <a:gd name="T14" fmla="*/ 5 w 50"/>
                  <a:gd name="T15" fmla="*/ 44 h 111"/>
                  <a:gd name="T16" fmla="*/ 8 w 50"/>
                  <a:gd name="T17" fmla="*/ 50 h 111"/>
                  <a:gd name="T18" fmla="*/ 8 w 50"/>
                  <a:gd name="T19" fmla="*/ 54 h 111"/>
                  <a:gd name="T20" fmla="*/ 10 w 50"/>
                  <a:gd name="T21" fmla="*/ 60 h 111"/>
                  <a:gd name="T22" fmla="*/ 12 w 50"/>
                  <a:gd name="T23" fmla="*/ 66 h 111"/>
                  <a:gd name="T24" fmla="*/ 13 w 50"/>
                  <a:gd name="T25" fmla="*/ 72 h 111"/>
                  <a:gd name="T26" fmla="*/ 15 w 50"/>
                  <a:gd name="T27" fmla="*/ 78 h 111"/>
                  <a:gd name="T28" fmla="*/ 18 w 50"/>
                  <a:gd name="T29" fmla="*/ 84 h 111"/>
                  <a:gd name="T30" fmla="*/ 21 w 50"/>
                  <a:gd name="T31" fmla="*/ 92 h 111"/>
                  <a:gd name="T32" fmla="*/ 25 w 50"/>
                  <a:gd name="T33" fmla="*/ 98 h 111"/>
                  <a:gd name="T34" fmla="*/ 30 w 50"/>
                  <a:gd name="T35" fmla="*/ 103 h 111"/>
                  <a:gd name="T36" fmla="*/ 34 w 50"/>
                  <a:gd name="T37" fmla="*/ 107 h 111"/>
                  <a:gd name="T38" fmla="*/ 40 w 50"/>
                  <a:gd name="T39" fmla="*/ 111 h 111"/>
                  <a:gd name="T40" fmla="*/ 46 w 50"/>
                  <a:gd name="T41" fmla="*/ 111 h 111"/>
                  <a:gd name="T42" fmla="*/ 47 w 50"/>
                  <a:gd name="T43" fmla="*/ 109 h 111"/>
                  <a:gd name="T44" fmla="*/ 49 w 50"/>
                  <a:gd name="T45" fmla="*/ 106 h 111"/>
                  <a:gd name="T46" fmla="*/ 50 w 50"/>
                  <a:gd name="T47" fmla="*/ 103 h 111"/>
                  <a:gd name="T48" fmla="*/ 50 w 50"/>
                  <a:gd name="T49" fmla="*/ 98 h 111"/>
                  <a:gd name="T50" fmla="*/ 50 w 50"/>
                  <a:gd name="T51" fmla="*/ 92 h 111"/>
                  <a:gd name="T52" fmla="*/ 49 w 50"/>
                  <a:gd name="T53" fmla="*/ 85 h 111"/>
                  <a:gd name="T54" fmla="*/ 47 w 50"/>
                  <a:gd name="T55" fmla="*/ 78 h 111"/>
                  <a:gd name="T56" fmla="*/ 46 w 50"/>
                  <a:gd name="T57" fmla="*/ 69 h 111"/>
                  <a:gd name="T58" fmla="*/ 43 w 50"/>
                  <a:gd name="T59" fmla="*/ 65 h 111"/>
                  <a:gd name="T60" fmla="*/ 41 w 50"/>
                  <a:gd name="T61" fmla="*/ 59 h 111"/>
                  <a:gd name="T62" fmla="*/ 40 w 50"/>
                  <a:gd name="T63" fmla="*/ 54 h 111"/>
                  <a:gd name="T64" fmla="*/ 38 w 50"/>
                  <a:gd name="T65" fmla="*/ 50 h 111"/>
                  <a:gd name="T66" fmla="*/ 37 w 50"/>
                  <a:gd name="T67" fmla="*/ 44 h 111"/>
                  <a:gd name="T68" fmla="*/ 34 w 50"/>
                  <a:gd name="T69" fmla="*/ 40 h 111"/>
                  <a:gd name="T70" fmla="*/ 32 w 50"/>
                  <a:gd name="T71" fmla="*/ 34 h 111"/>
                  <a:gd name="T72" fmla="*/ 31 w 50"/>
                  <a:gd name="T73" fmla="*/ 29 h 111"/>
                  <a:gd name="T74" fmla="*/ 27 w 50"/>
                  <a:gd name="T75" fmla="*/ 21 h 111"/>
                  <a:gd name="T76" fmla="*/ 22 w 50"/>
                  <a:gd name="T77" fmla="*/ 13 h 111"/>
                  <a:gd name="T78" fmla="*/ 18 w 50"/>
                  <a:gd name="T79" fmla="*/ 7 h 111"/>
                  <a:gd name="T80" fmla="*/ 15 w 50"/>
                  <a:gd name="T81" fmla="*/ 4 h 111"/>
                  <a:gd name="T82" fmla="*/ 8 w 50"/>
                  <a:gd name="T83" fmla="*/ 0 h 111"/>
                  <a:gd name="T84" fmla="*/ 3 w 50"/>
                  <a:gd name="T85" fmla="*/ 4 h 111"/>
                  <a:gd name="T86" fmla="*/ 0 w 50"/>
                  <a:gd name="T87" fmla="*/ 9 h 111"/>
                  <a:gd name="T88" fmla="*/ 0 w 50"/>
                  <a:gd name="T89" fmla="*/ 13 h 111"/>
                  <a:gd name="T90" fmla="*/ 0 w 50"/>
                  <a:gd name="T91"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111">
                    <a:moveTo>
                      <a:pt x="0" y="13"/>
                    </a:moveTo>
                    <a:lnTo>
                      <a:pt x="0" y="15"/>
                    </a:lnTo>
                    <a:lnTo>
                      <a:pt x="2" y="21"/>
                    </a:lnTo>
                    <a:lnTo>
                      <a:pt x="2" y="22"/>
                    </a:lnTo>
                    <a:lnTo>
                      <a:pt x="3" y="28"/>
                    </a:lnTo>
                    <a:lnTo>
                      <a:pt x="3" y="32"/>
                    </a:lnTo>
                    <a:lnTo>
                      <a:pt x="5" y="38"/>
                    </a:lnTo>
                    <a:lnTo>
                      <a:pt x="5" y="44"/>
                    </a:lnTo>
                    <a:lnTo>
                      <a:pt x="8" y="50"/>
                    </a:lnTo>
                    <a:lnTo>
                      <a:pt x="8" y="54"/>
                    </a:lnTo>
                    <a:lnTo>
                      <a:pt x="10" y="60"/>
                    </a:lnTo>
                    <a:lnTo>
                      <a:pt x="12" y="66"/>
                    </a:lnTo>
                    <a:lnTo>
                      <a:pt x="13" y="72"/>
                    </a:lnTo>
                    <a:lnTo>
                      <a:pt x="15" y="78"/>
                    </a:lnTo>
                    <a:lnTo>
                      <a:pt x="18" y="84"/>
                    </a:lnTo>
                    <a:lnTo>
                      <a:pt x="21" y="92"/>
                    </a:lnTo>
                    <a:lnTo>
                      <a:pt x="25" y="98"/>
                    </a:lnTo>
                    <a:lnTo>
                      <a:pt x="30" y="103"/>
                    </a:lnTo>
                    <a:lnTo>
                      <a:pt x="34" y="107"/>
                    </a:lnTo>
                    <a:lnTo>
                      <a:pt x="40" y="111"/>
                    </a:lnTo>
                    <a:lnTo>
                      <a:pt x="46" y="111"/>
                    </a:lnTo>
                    <a:lnTo>
                      <a:pt x="47" y="109"/>
                    </a:lnTo>
                    <a:lnTo>
                      <a:pt x="49" y="106"/>
                    </a:lnTo>
                    <a:lnTo>
                      <a:pt x="50" y="103"/>
                    </a:lnTo>
                    <a:lnTo>
                      <a:pt x="50" y="98"/>
                    </a:lnTo>
                    <a:lnTo>
                      <a:pt x="50" y="92"/>
                    </a:lnTo>
                    <a:lnTo>
                      <a:pt x="49" y="85"/>
                    </a:lnTo>
                    <a:lnTo>
                      <a:pt x="47" y="78"/>
                    </a:lnTo>
                    <a:lnTo>
                      <a:pt x="46" y="69"/>
                    </a:lnTo>
                    <a:lnTo>
                      <a:pt x="43" y="65"/>
                    </a:lnTo>
                    <a:lnTo>
                      <a:pt x="41" y="59"/>
                    </a:lnTo>
                    <a:lnTo>
                      <a:pt x="40" y="54"/>
                    </a:lnTo>
                    <a:lnTo>
                      <a:pt x="38" y="50"/>
                    </a:lnTo>
                    <a:lnTo>
                      <a:pt x="37" y="44"/>
                    </a:lnTo>
                    <a:lnTo>
                      <a:pt x="34" y="40"/>
                    </a:lnTo>
                    <a:lnTo>
                      <a:pt x="32" y="34"/>
                    </a:lnTo>
                    <a:lnTo>
                      <a:pt x="31" y="29"/>
                    </a:lnTo>
                    <a:lnTo>
                      <a:pt x="27" y="21"/>
                    </a:lnTo>
                    <a:lnTo>
                      <a:pt x="22" y="13"/>
                    </a:lnTo>
                    <a:lnTo>
                      <a:pt x="18" y="7"/>
                    </a:lnTo>
                    <a:lnTo>
                      <a:pt x="15" y="4"/>
                    </a:lnTo>
                    <a:lnTo>
                      <a:pt x="8" y="0"/>
                    </a:lnTo>
                    <a:lnTo>
                      <a:pt x="3" y="4"/>
                    </a:lnTo>
                    <a:lnTo>
                      <a:pt x="0" y="9"/>
                    </a:lnTo>
                    <a:lnTo>
                      <a:pt x="0" y="13"/>
                    </a:lnTo>
                    <a:lnTo>
                      <a:pt x="0" y="13"/>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63" name="Freeform 59">
                <a:extLst>
                  <a:ext uri="{FF2B5EF4-FFF2-40B4-BE49-F238E27FC236}">
                    <a16:creationId xmlns:a16="http://schemas.microsoft.com/office/drawing/2014/main" id="{C20A2BE1-481E-B118-1D10-CA8B48785C53}"/>
                  </a:ext>
                </a:extLst>
              </p:cNvPr>
              <p:cNvSpPr>
                <a:spLocks/>
              </p:cNvSpPr>
              <p:nvPr/>
            </p:nvSpPr>
            <p:spPr bwMode="auto">
              <a:xfrm>
                <a:off x="2297" y="3885"/>
                <a:ext cx="14" cy="62"/>
              </a:xfrm>
              <a:custGeom>
                <a:avLst/>
                <a:gdLst>
                  <a:gd name="T0" fmla="*/ 16 w 39"/>
                  <a:gd name="T1" fmla="*/ 28 h 182"/>
                  <a:gd name="T2" fmla="*/ 13 w 39"/>
                  <a:gd name="T3" fmla="*/ 33 h 182"/>
                  <a:gd name="T4" fmla="*/ 8 w 39"/>
                  <a:gd name="T5" fmla="*/ 43 h 182"/>
                  <a:gd name="T6" fmla="*/ 4 w 39"/>
                  <a:gd name="T7" fmla="*/ 55 h 182"/>
                  <a:gd name="T8" fmla="*/ 3 w 39"/>
                  <a:gd name="T9" fmla="*/ 65 h 182"/>
                  <a:gd name="T10" fmla="*/ 1 w 39"/>
                  <a:gd name="T11" fmla="*/ 78 h 182"/>
                  <a:gd name="T12" fmla="*/ 0 w 39"/>
                  <a:gd name="T13" fmla="*/ 94 h 182"/>
                  <a:gd name="T14" fmla="*/ 0 w 39"/>
                  <a:gd name="T15" fmla="*/ 109 h 182"/>
                  <a:gd name="T16" fmla="*/ 0 w 39"/>
                  <a:gd name="T17" fmla="*/ 125 h 182"/>
                  <a:gd name="T18" fmla="*/ 1 w 39"/>
                  <a:gd name="T19" fmla="*/ 141 h 182"/>
                  <a:gd name="T20" fmla="*/ 3 w 39"/>
                  <a:gd name="T21" fmla="*/ 154 h 182"/>
                  <a:gd name="T22" fmla="*/ 4 w 39"/>
                  <a:gd name="T23" fmla="*/ 167 h 182"/>
                  <a:gd name="T24" fmla="*/ 5 w 39"/>
                  <a:gd name="T25" fmla="*/ 176 h 182"/>
                  <a:gd name="T26" fmla="*/ 8 w 39"/>
                  <a:gd name="T27" fmla="*/ 182 h 182"/>
                  <a:gd name="T28" fmla="*/ 13 w 39"/>
                  <a:gd name="T29" fmla="*/ 179 h 182"/>
                  <a:gd name="T30" fmla="*/ 14 w 39"/>
                  <a:gd name="T31" fmla="*/ 169 h 182"/>
                  <a:gd name="T32" fmla="*/ 17 w 39"/>
                  <a:gd name="T33" fmla="*/ 160 h 182"/>
                  <a:gd name="T34" fmla="*/ 19 w 39"/>
                  <a:gd name="T35" fmla="*/ 151 h 182"/>
                  <a:gd name="T36" fmla="*/ 22 w 39"/>
                  <a:gd name="T37" fmla="*/ 141 h 182"/>
                  <a:gd name="T38" fmla="*/ 23 w 39"/>
                  <a:gd name="T39" fmla="*/ 129 h 182"/>
                  <a:gd name="T40" fmla="*/ 26 w 39"/>
                  <a:gd name="T41" fmla="*/ 119 h 182"/>
                  <a:gd name="T42" fmla="*/ 26 w 39"/>
                  <a:gd name="T43" fmla="*/ 109 h 182"/>
                  <a:gd name="T44" fmla="*/ 27 w 39"/>
                  <a:gd name="T45" fmla="*/ 99 h 182"/>
                  <a:gd name="T46" fmla="*/ 30 w 39"/>
                  <a:gd name="T47" fmla="*/ 87 h 182"/>
                  <a:gd name="T48" fmla="*/ 32 w 39"/>
                  <a:gd name="T49" fmla="*/ 77 h 182"/>
                  <a:gd name="T50" fmla="*/ 32 w 39"/>
                  <a:gd name="T51" fmla="*/ 66 h 182"/>
                  <a:gd name="T52" fmla="*/ 35 w 39"/>
                  <a:gd name="T53" fmla="*/ 56 h 182"/>
                  <a:gd name="T54" fmla="*/ 35 w 39"/>
                  <a:gd name="T55" fmla="*/ 47 h 182"/>
                  <a:gd name="T56" fmla="*/ 36 w 39"/>
                  <a:gd name="T57" fmla="*/ 35 h 182"/>
                  <a:gd name="T58" fmla="*/ 36 w 39"/>
                  <a:gd name="T59" fmla="*/ 22 h 182"/>
                  <a:gd name="T60" fmla="*/ 39 w 39"/>
                  <a:gd name="T61" fmla="*/ 9 h 182"/>
                  <a:gd name="T62" fmla="*/ 38 w 39"/>
                  <a:gd name="T63" fmla="*/ 0 h 182"/>
                  <a:gd name="T64" fmla="*/ 33 w 39"/>
                  <a:gd name="T65" fmla="*/ 2 h 182"/>
                  <a:gd name="T66" fmla="*/ 26 w 39"/>
                  <a:gd name="T67" fmla="*/ 9 h 182"/>
                  <a:gd name="T68" fmla="*/ 22 w 39"/>
                  <a:gd name="T69" fmla="*/ 19 h 182"/>
                  <a:gd name="T70" fmla="*/ 17 w 39"/>
                  <a:gd name="T71" fmla="*/ 27 h 182"/>
                  <a:gd name="T72" fmla="*/ 17 w 39"/>
                  <a:gd name="T73" fmla="*/ 2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 h="182">
                    <a:moveTo>
                      <a:pt x="17" y="28"/>
                    </a:moveTo>
                    <a:lnTo>
                      <a:pt x="16" y="28"/>
                    </a:lnTo>
                    <a:lnTo>
                      <a:pt x="14" y="30"/>
                    </a:lnTo>
                    <a:lnTo>
                      <a:pt x="13" y="33"/>
                    </a:lnTo>
                    <a:lnTo>
                      <a:pt x="10" y="38"/>
                    </a:lnTo>
                    <a:lnTo>
                      <a:pt x="8" y="43"/>
                    </a:lnTo>
                    <a:lnTo>
                      <a:pt x="5" y="52"/>
                    </a:lnTo>
                    <a:lnTo>
                      <a:pt x="4" y="55"/>
                    </a:lnTo>
                    <a:lnTo>
                      <a:pt x="3" y="60"/>
                    </a:lnTo>
                    <a:lnTo>
                      <a:pt x="3" y="65"/>
                    </a:lnTo>
                    <a:lnTo>
                      <a:pt x="3" y="72"/>
                    </a:lnTo>
                    <a:lnTo>
                      <a:pt x="1" y="78"/>
                    </a:lnTo>
                    <a:lnTo>
                      <a:pt x="0" y="85"/>
                    </a:lnTo>
                    <a:lnTo>
                      <a:pt x="0" y="94"/>
                    </a:lnTo>
                    <a:lnTo>
                      <a:pt x="0" y="101"/>
                    </a:lnTo>
                    <a:lnTo>
                      <a:pt x="0" y="109"/>
                    </a:lnTo>
                    <a:lnTo>
                      <a:pt x="0" y="118"/>
                    </a:lnTo>
                    <a:lnTo>
                      <a:pt x="0" y="125"/>
                    </a:lnTo>
                    <a:lnTo>
                      <a:pt x="1" y="134"/>
                    </a:lnTo>
                    <a:lnTo>
                      <a:pt x="1" y="141"/>
                    </a:lnTo>
                    <a:lnTo>
                      <a:pt x="1" y="148"/>
                    </a:lnTo>
                    <a:lnTo>
                      <a:pt x="3" y="154"/>
                    </a:lnTo>
                    <a:lnTo>
                      <a:pt x="4" y="162"/>
                    </a:lnTo>
                    <a:lnTo>
                      <a:pt x="4" y="167"/>
                    </a:lnTo>
                    <a:lnTo>
                      <a:pt x="4" y="172"/>
                    </a:lnTo>
                    <a:lnTo>
                      <a:pt x="5" y="176"/>
                    </a:lnTo>
                    <a:lnTo>
                      <a:pt x="7" y="181"/>
                    </a:lnTo>
                    <a:lnTo>
                      <a:pt x="8" y="182"/>
                    </a:lnTo>
                    <a:lnTo>
                      <a:pt x="10" y="182"/>
                    </a:lnTo>
                    <a:lnTo>
                      <a:pt x="13" y="179"/>
                    </a:lnTo>
                    <a:lnTo>
                      <a:pt x="14" y="175"/>
                    </a:lnTo>
                    <a:lnTo>
                      <a:pt x="14" y="169"/>
                    </a:lnTo>
                    <a:lnTo>
                      <a:pt x="17" y="166"/>
                    </a:lnTo>
                    <a:lnTo>
                      <a:pt x="17" y="160"/>
                    </a:lnTo>
                    <a:lnTo>
                      <a:pt x="19" y="156"/>
                    </a:lnTo>
                    <a:lnTo>
                      <a:pt x="19" y="151"/>
                    </a:lnTo>
                    <a:lnTo>
                      <a:pt x="22" y="145"/>
                    </a:lnTo>
                    <a:lnTo>
                      <a:pt x="22" y="141"/>
                    </a:lnTo>
                    <a:lnTo>
                      <a:pt x="23" y="135"/>
                    </a:lnTo>
                    <a:lnTo>
                      <a:pt x="23" y="129"/>
                    </a:lnTo>
                    <a:lnTo>
                      <a:pt x="25" y="125"/>
                    </a:lnTo>
                    <a:lnTo>
                      <a:pt x="26" y="119"/>
                    </a:lnTo>
                    <a:lnTo>
                      <a:pt x="26" y="113"/>
                    </a:lnTo>
                    <a:lnTo>
                      <a:pt x="26" y="109"/>
                    </a:lnTo>
                    <a:lnTo>
                      <a:pt x="27" y="103"/>
                    </a:lnTo>
                    <a:lnTo>
                      <a:pt x="27" y="99"/>
                    </a:lnTo>
                    <a:lnTo>
                      <a:pt x="30" y="93"/>
                    </a:lnTo>
                    <a:lnTo>
                      <a:pt x="30" y="87"/>
                    </a:lnTo>
                    <a:lnTo>
                      <a:pt x="30" y="82"/>
                    </a:lnTo>
                    <a:lnTo>
                      <a:pt x="32" y="77"/>
                    </a:lnTo>
                    <a:lnTo>
                      <a:pt x="32" y="72"/>
                    </a:lnTo>
                    <a:lnTo>
                      <a:pt x="32" y="66"/>
                    </a:lnTo>
                    <a:lnTo>
                      <a:pt x="33" y="60"/>
                    </a:lnTo>
                    <a:lnTo>
                      <a:pt x="35" y="56"/>
                    </a:lnTo>
                    <a:lnTo>
                      <a:pt x="35" y="52"/>
                    </a:lnTo>
                    <a:lnTo>
                      <a:pt x="35" y="47"/>
                    </a:lnTo>
                    <a:lnTo>
                      <a:pt x="35" y="41"/>
                    </a:lnTo>
                    <a:lnTo>
                      <a:pt x="36" y="35"/>
                    </a:lnTo>
                    <a:lnTo>
                      <a:pt x="36" y="31"/>
                    </a:lnTo>
                    <a:lnTo>
                      <a:pt x="36" y="22"/>
                    </a:lnTo>
                    <a:lnTo>
                      <a:pt x="39" y="15"/>
                    </a:lnTo>
                    <a:lnTo>
                      <a:pt x="39" y="9"/>
                    </a:lnTo>
                    <a:lnTo>
                      <a:pt x="39" y="5"/>
                    </a:lnTo>
                    <a:lnTo>
                      <a:pt x="38" y="0"/>
                    </a:lnTo>
                    <a:lnTo>
                      <a:pt x="36" y="0"/>
                    </a:lnTo>
                    <a:lnTo>
                      <a:pt x="33" y="2"/>
                    </a:lnTo>
                    <a:lnTo>
                      <a:pt x="30" y="5"/>
                    </a:lnTo>
                    <a:lnTo>
                      <a:pt x="26" y="9"/>
                    </a:lnTo>
                    <a:lnTo>
                      <a:pt x="23" y="15"/>
                    </a:lnTo>
                    <a:lnTo>
                      <a:pt x="22" y="19"/>
                    </a:lnTo>
                    <a:lnTo>
                      <a:pt x="19" y="24"/>
                    </a:lnTo>
                    <a:lnTo>
                      <a:pt x="17" y="27"/>
                    </a:lnTo>
                    <a:lnTo>
                      <a:pt x="17" y="28"/>
                    </a:lnTo>
                    <a:lnTo>
                      <a:pt x="17" y="28"/>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64" name="Freeform 60">
                <a:extLst>
                  <a:ext uri="{FF2B5EF4-FFF2-40B4-BE49-F238E27FC236}">
                    <a16:creationId xmlns:a16="http://schemas.microsoft.com/office/drawing/2014/main" id="{3FA938D0-ADD6-EDA5-FBE0-77236C952CA7}"/>
                  </a:ext>
                </a:extLst>
              </p:cNvPr>
              <p:cNvSpPr>
                <a:spLocks/>
              </p:cNvSpPr>
              <p:nvPr/>
            </p:nvSpPr>
            <p:spPr bwMode="auto">
              <a:xfrm>
                <a:off x="2283" y="3993"/>
                <a:ext cx="7" cy="50"/>
              </a:xfrm>
              <a:custGeom>
                <a:avLst/>
                <a:gdLst>
                  <a:gd name="T0" fmla="*/ 7 w 17"/>
                  <a:gd name="T1" fmla="*/ 15 h 148"/>
                  <a:gd name="T2" fmla="*/ 5 w 17"/>
                  <a:gd name="T3" fmla="*/ 16 h 148"/>
                  <a:gd name="T4" fmla="*/ 4 w 17"/>
                  <a:gd name="T5" fmla="*/ 19 h 148"/>
                  <a:gd name="T6" fmla="*/ 4 w 17"/>
                  <a:gd name="T7" fmla="*/ 25 h 148"/>
                  <a:gd name="T8" fmla="*/ 4 w 17"/>
                  <a:gd name="T9" fmla="*/ 32 h 148"/>
                  <a:gd name="T10" fmla="*/ 2 w 17"/>
                  <a:gd name="T11" fmla="*/ 35 h 148"/>
                  <a:gd name="T12" fmla="*/ 2 w 17"/>
                  <a:gd name="T13" fmla="*/ 41 h 148"/>
                  <a:gd name="T14" fmla="*/ 1 w 17"/>
                  <a:gd name="T15" fmla="*/ 47 h 148"/>
                  <a:gd name="T16" fmla="*/ 1 w 17"/>
                  <a:gd name="T17" fmla="*/ 51 h 148"/>
                  <a:gd name="T18" fmla="*/ 1 w 17"/>
                  <a:gd name="T19" fmla="*/ 57 h 148"/>
                  <a:gd name="T20" fmla="*/ 1 w 17"/>
                  <a:gd name="T21" fmla="*/ 63 h 148"/>
                  <a:gd name="T22" fmla="*/ 1 w 17"/>
                  <a:gd name="T23" fmla="*/ 69 h 148"/>
                  <a:gd name="T24" fmla="*/ 1 w 17"/>
                  <a:gd name="T25" fmla="*/ 75 h 148"/>
                  <a:gd name="T26" fmla="*/ 0 w 17"/>
                  <a:gd name="T27" fmla="*/ 81 h 148"/>
                  <a:gd name="T28" fmla="*/ 0 w 17"/>
                  <a:gd name="T29" fmla="*/ 86 h 148"/>
                  <a:gd name="T30" fmla="*/ 0 w 17"/>
                  <a:gd name="T31" fmla="*/ 92 h 148"/>
                  <a:gd name="T32" fmla="*/ 0 w 17"/>
                  <a:gd name="T33" fmla="*/ 100 h 148"/>
                  <a:gd name="T34" fmla="*/ 0 w 17"/>
                  <a:gd name="T35" fmla="*/ 106 h 148"/>
                  <a:gd name="T36" fmla="*/ 0 w 17"/>
                  <a:gd name="T37" fmla="*/ 111 h 148"/>
                  <a:gd name="T38" fmla="*/ 0 w 17"/>
                  <a:gd name="T39" fmla="*/ 116 h 148"/>
                  <a:gd name="T40" fmla="*/ 0 w 17"/>
                  <a:gd name="T41" fmla="*/ 123 h 148"/>
                  <a:gd name="T42" fmla="*/ 0 w 17"/>
                  <a:gd name="T43" fmla="*/ 128 h 148"/>
                  <a:gd name="T44" fmla="*/ 0 w 17"/>
                  <a:gd name="T45" fmla="*/ 132 h 148"/>
                  <a:gd name="T46" fmla="*/ 0 w 17"/>
                  <a:gd name="T47" fmla="*/ 136 h 148"/>
                  <a:gd name="T48" fmla="*/ 1 w 17"/>
                  <a:gd name="T49" fmla="*/ 141 h 148"/>
                  <a:gd name="T50" fmla="*/ 2 w 17"/>
                  <a:gd name="T51" fmla="*/ 145 h 148"/>
                  <a:gd name="T52" fmla="*/ 4 w 17"/>
                  <a:gd name="T53" fmla="*/ 148 h 148"/>
                  <a:gd name="T54" fmla="*/ 4 w 17"/>
                  <a:gd name="T55" fmla="*/ 145 h 148"/>
                  <a:gd name="T56" fmla="*/ 7 w 17"/>
                  <a:gd name="T57" fmla="*/ 141 h 148"/>
                  <a:gd name="T58" fmla="*/ 7 w 17"/>
                  <a:gd name="T59" fmla="*/ 136 h 148"/>
                  <a:gd name="T60" fmla="*/ 8 w 17"/>
                  <a:gd name="T61" fmla="*/ 132 h 148"/>
                  <a:gd name="T62" fmla="*/ 8 w 17"/>
                  <a:gd name="T63" fmla="*/ 128 h 148"/>
                  <a:gd name="T64" fmla="*/ 10 w 17"/>
                  <a:gd name="T65" fmla="*/ 123 h 148"/>
                  <a:gd name="T66" fmla="*/ 10 w 17"/>
                  <a:gd name="T67" fmla="*/ 116 h 148"/>
                  <a:gd name="T68" fmla="*/ 11 w 17"/>
                  <a:gd name="T69" fmla="*/ 110 h 148"/>
                  <a:gd name="T70" fmla="*/ 11 w 17"/>
                  <a:gd name="T71" fmla="*/ 104 h 148"/>
                  <a:gd name="T72" fmla="*/ 13 w 17"/>
                  <a:gd name="T73" fmla="*/ 98 h 148"/>
                  <a:gd name="T74" fmla="*/ 13 w 17"/>
                  <a:gd name="T75" fmla="*/ 92 h 148"/>
                  <a:gd name="T76" fmla="*/ 13 w 17"/>
                  <a:gd name="T77" fmla="*/ 85 h 148"/>
                  <a:gd name="T78" fmla="*/ 14 w 17"/>
                  <a:gd name="T79" fmla="*/ 79 h 148"/>
                  <a:gd name="T80" fmla="*/ 16 w 17"/>
                  <a:gd name="T81" fmla="*/ 73 h 148"/>
                  <a:gd name="T82" fmla="*/ 16 w 17"/>
                  <a:gd name="T83" fmla="*/ 66 h 148"/>
                  <a:gd name="T84" fmla="*/ 16 w 17"/>
                  <a:gd name="T85" fmla="*/ 60 h 148"/>
                  <a:gd name="T86" fmla="*/ 16 w 17"/>
                  <a:gd name="T87" fmla="*/ 53 h 148"/>
                  <a:gd name="T88" fmla="*/ 16 w 17"/>
                  <a:gd name="T89" fmla="*/ 47 h 148"/>
                  <a:gd name="T90" fmla="*/ 16 w 17"/>
                  <a:gd name="T91" fmla="*/ 41 h 148"/>
                  <a:gd name="T92" fmla="*/ 17 w 17"/>
                  <a:gd name="T93" fmla="*/ 35 h 148"/>
                  <a:gd name="T94" fmla="*/ 17 w 17"/>
                  <a:gd name="T95" fmla="*/ 31 h 148"/>
                  <a:gd name="T96" fmla="*/ 17 w 17"/>
                  <a:gd name="T97" fmla="*/ 26 h 148"/>
                  <a:gd name="T98" fmla="*/ 17 w 17"/>
                  <a:gd name="T99" fmla="*/ 21 h 148"/>
                  <a:gd name="T100" fmla="*/ 17 w 17"/>
                  <a:gd name="T101" fmla="*/ 16 h 148"/>
                  <a:gd name="T102" fmla="*/ 17 w 17"/>
                  <a:gd name="T103" fmla="*/ 12 h 148"/>
                  <a:gd name="T104" fmla="*/ 17 w 17"/>
                  <a:gd name="T105" fmla="*/ 9 h 148"/>
                  <a:gd name="T106" fmla="*/ 16 w 17"/>
                  <a:gd name="T107" fmla="*/ 3 h 148"/>
                  <a:gd name="T108" fmla="*/ 16 w 17"/>
                  <a:gd name="T109" fmla="*/ 0 h 148"/>
                  <a:gd name="T110" fmla="*/ 13 w 17"/>
                  <a:gd name="T111" fmla="*/ 0 h 148"/>
                  <a:gd name="T112" fmla="*/ 10 w 17"/>
                  <a:gd name="T113" fmla="*/ 6 h 148"/>
                  <a:gd name="T114" fmla="*/ 7 w 17"/>
                  <a:gd name="T115" fmla="*/ 12 h 148"/>
                  <a:gd name="T116" fmla="*/ 7 w 17"/>
                  <a:gd name="T117" fmla="*/ 15 h 148"/>
                  <a:gd name="T118" fmla="*/ 7 w 17"/>
                  <a:gd name="T119" fmla="*/ 1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 h="148">
                    <a:moveTo>
                      <a:pt x="7" y="15"/>
                    </a:moveTo>
                    <a:lnTo>
                      <a:pt x="5" y="16"/>
                    </a:lnTo>
                    <a:lnTo>
                      <a:pt x="4" y="19"/>
                    </a:lnTo>
                    <a:lnTo>
                      <a:pt x="4" y="25"/>
                    </a:lnTo>
                    <a:lnTo>
                      <a:pt x="4" y="32"/>
                    </a:lnTo>
                    <a:lnTo>
                      <a:pt x="2" y="35"/>
                    </a:lnTo>
                    <a:lnTo>
                      <a:pt x="2" y="41"/>
                    </a:lnTo>
                    <a:lnTo>
                      <a:pt x="1" y="47"/>
                    </a:lnTo>
                    <a:lnTo>
                      <a:pt x="1" y="51"/>
                    </a:lnTo>
                    <a:lnTo>
                      <a:pt x="1" y="57"/>
                    </a:lnTo>
                    <a:lnTo>
                      <a:pt x="1" y="63"/>
                    </a:lnTo>
                    <a:lnTo>
                      <a:pt x="1" y="69"/>
                    </a:lnTo>
                    <a:lnTo>
                      <a:pt x="1" y="75"/>
                    </a:lnTo>
                    <a:lnTo>
                      <a:pt x="0" y="81"/>
                    </a:lnTo>
                    <a:lnTo>
                      <a:pt x="0" y="86"/>
                    </a:lnTo>
                    <a:lnTo>
                      <a:pt x="0" y="92"/>
                    </a:lnTo>
                    <a:lnTo>
                      <a:pt x="0" y="100"/>
                    </a:lnTo>
                    <a:lnTo>
                      <a:pt x="0" y="106"/>
                    </a:lnTo>
                    <a:lnTo>
                      <a:pt x="0" y="111"/>
                    </a:lnTo>
                    <a:lnTo>
                      <a:pt x="0" y="116"/>
                    </a:lnTo>
                    <a:lnTo>
                      <a:pt x="0" y="123"/>
                    </a:lnTo>
                    <a:lnTo>
                      <a:pt x="0" y="128"/>
                    </a:lnTo>
                    <a:lnTo>
                      <a:pt x="0" y="132"/>
                    </a:lnTo>
                    <a:lnTo>
                      <a:pt x="0" y="136"/>
                    </a:lnTo>
                    <a:lnTo>
                      <a:pt x="1" y="141"/>
                    </a:lnTo>
                    <a:lnTo>
                      <a:pt x="2" y="145"/>
                    </a:lnTo>
                    <a:lnTo>
                      <a:pt x="4" y="148"/>
                    </a:lnTo>
                    <a:lnTo>
                      <a:pt x="4" y="145"/>
                    </a:lnTo>
                    <a:lnTo>
                      <a:pt x="7" y="141"/>
                    </a:lnTo>
                    <a:lnTo>
                      <a:pt x="7" y="136"/>
                    </a:lnTo>
                    <a:lnTo>
                      <a:pt x="8" y="132"/>
                    </a:lnTo>
                    <a:lnTo>
                      <a:pt x="8" y="128"/>
                    </a:lnTo>
                    <a:lnTo>
                      <a:pt x="10" y="123"/>
                    </a:lnTo>
                    <a:lnTo>
                      <a:pt x="10" y="116"/>
                    </a:lnTo>
                    <a:lnTo>
                      <a:pt x="11" y="110"/>
                    </a:lnTo>
                    <a:lnTo>
                      <a:pt x="11" y="104"/>
                    </a:lnTo>
                    <a:lnTo>
                      <a:pt x="13" y="98"/>
                    </a:lnTo>
                    <a:lnTo>
                      <a:pt x="13" y="92"/>
                    </a:lnTo>
                    <a:lnTo>
                      <a:pt x="13" y="85"/>
                    </a:lnTo>
                    <a:lnTo>
                      <a:pt x="14" y="79"/>
                    </a:lnTo>
                    <a:lnTo>
                      <a:pt x="16" y="73"/>
                    </a:lnTo>
                    <a:lnTo>
                      <a:pt x="16" y="66"/>
                    </a:lnTo>
                    <a:lnTo>
                      <a:pt x="16" y="60"/>
                    </a:lnTo>
                    <a:lnTo>
                      <a:pt x="16" y="53"/>
                    </a:lnTo>
                    <a:lnTo>
                      <a:pt x="16" y="47"/>
                    </a:lnTo>
                    <a:lnTo>
                      <a:pt x="16" y="41"/>
                    </a:lnTo>
                    <a:lnTo>
                      <a:pt x="17" y="35"/>
                    </a:lnTo>
                    <a:lnTo>
                      <a:pt x="17" y="31"/>
                    </a:lnTo>
                    <a:lnTo>
                      <a:pt x="17" y="26"/>
                    </a:lnTo>
                    <a:lnTo>
                      <a:pt x="17" y="21"/>
                    </a:lnTo>
                    <a:lnTo>
                      <a:pt x="17" y="16"/>
                    </a:lnTo>
                    <a:lnTo>
                      <a:pt x="17" y="12"/>
                    </a:lnTo>
                    <a:lnTo>
                      <a:pt x="17" y="9"/>
                    </a:lnTo>
                    <a:lnTo>
                      <a:pt x="16" y="3"/>
                    </a:lnTo>
                    <a:lnTo>
                      <a:pt x="16" y="0"/>
                    </a:lnTo>
                    <a:lnTo>
                      <a:pt x="13" y="0"/>
                    </a:lnTo>
                    <a:lnTo>
                      <a:pt x="10" y="6"/>
                    </a:lnTo>
                    <a:lnTo>
                      <a:pt x="7" y="12"/>
                    </a:lnTo>
                    <a:lnTo>
                      <a:pt x="7" y="15"/>
                    </a:lnTo>
                    <a:lnTo>
                      <a:pt x="7" y="15"/>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65" name="Freeform 61">
                <a:extLst>
                  <a:ext uri="{FF2B5EF4-FFF2-40B4-BE49-F238E27FC236}">
                    <a16:creationId xmlns:a16="http://schemas.microsoft.com/office/drawing/2014/main" id="{77F8EA9F-67DD-DE4B-59E0-D3B6B618CEAC}"/>
                  </a:ext>
                </a:extLst>
              </p:cNvPr>
              <p:cNvSpPr>
                <a:spLocks/>
              </p:cNvSpPr>
              <p:nvPr/>
            </p:nvSpPr>
            <p:spPr bwMode="auto">
              <a:xfrm>
                <a:off x="2813" y="3742"/>
                <a:ext cx="35" cy="143"/>
              </a:xfrm>
              <a:custGeom>
                <a:avLst/>
                <a:gdLst>
                  <a:gd name="T0" fmla="*/ 10 w 101"/>
                  <a:gd name="T1" fmla="*/ 224 h 418"/>
                  <a:gd name="T2" fmla="*/ 7 w 101"/>
                  <a:gd name="T3" fmla="*/ 208 h 418"/>
                  <a:gd name="T4" fmla="*/ 4 w 101"/>
                  <a:gd name="T5" fmla="*/ 188 h 418"/>
                  <a:gd name="T6" fmla="*/ 1 w 101"/>
                  <a:gd name="T7" fmla="*/ 158 h 418"/>
                  <a:gd name="T8" fmla="*/ 0 w 101"/>
                  <a:gd name="T9" fmla="*/ 139 h 418"/>
                  <a:gd name="T10" fmla="*/ 0 w 101"/>
                  <a:gd name="T11" fmla="*/ 122 h 418"/>
                  <a:gd name="T12" fmla="*/ 1 w 101"/>
                  <a:gd name="T13" fmla="*/ 97 h 418"/>
                  <a:gd name="T14" fmla="*/ 3 w 101"/>
                  <a:gd name="T15" fmla="*/ 75 h 418"/>
                  <a:gd name="T16" fmla="*/ 9 w 101"/>
                  <a:gd name="T17" fmla="*/ 59 h 418"/>
                  <a:gd name="T18" fmla="*/ 16 w 101"/>
                  <a:gd name="T19" fmla="*/ 44 h 418"/>
                  <a:gd name="T20" fmla="*/ 34 w 101"/>
                  <a:gd name="T21" fmla="*/ 26 h 418"/>
                  <a:gd name="T22" fmla="*/ 60 w 101"/>
                  <a:gd name="T23" fmla="*/ 7 h 418"/>
                  <a:gd name="T24" fmla="*/ 85 w 101"/>
                  <a:gd name="T25" fmla="*/ 0 h 418"/>
                  <a:gd name="T26" fmla="*/ 98 w 101"/>
                  <a:gd name="T27" fmla="*/ 10 h 418"/>
                  <a:gd name="T28" fmla="*/ 101 w 101"/>
                  <a:gd name="T29" fmla="*/ 25 h 418"/>
                  <a:gd name="T30" fmla="*/ 101 w 101"/>
                  <a:gd name="T31" fmla="*/ 44 h 418"/>
                  <a:gd name="T32" fmla="*/ 98 w 101"/>
                  <a:gd name="T33" fmla="*/ 69 h 418"/>
                  <a:gd name="T34" fmla="*/ 97 w 101"/>
                  <a:gd name="T35" fmla="*/ 83 h 418"/>
                  <a:gd name="T36" fmla="*/ 94 w 101"/>
                  <a:gd name="T37" fmla="*/ 100 h 418"/>
                  <a:gd name="T38" fmla="*/ 92 w 101"/>
                  <a:gd name="T39" fmla="*/ 116 h 418"/>
                  <a:gd name="T40" fmla="*/ 92 w 101"/>
                  <a:gd name="T41" fmla="*/ 136 h 418"/>
                  <a:gd name="T42" fmla="*/ 89 w 101"/>
                  <a:gd name="T43" fmla="*/ 154 h 418"/>
                  <a:gd name="T44" fmla="*/ 88 w 101"/>
                  <a:gd name="T45" fmla="*/ 174 h 418"/>
                  <a:gd name="T46" fmla="*/ 86 w 101"/>
                  <a:gd name="T47" fmla="*/ 195 h 418"/>
                  <a:gd name="T48" fmla="*/ 85 w 101"/>
                  <a:gd name="T49" fmla="*/ 214 h 418"/>
                  <a:gd name="T50" fmla="*/ 85 w 101"/>
                  <a:gd name="T51" fmla="*/ 234 h 418"/>
                  <a:gd name="T52" fmla="*/ 84 w 101"/>
                  <a:gd name="T53" fmla="*/ 255 h 418"/>
                  <a:gd name="T54" fmla="*/ 82 w 101"/>
                  <a:gd name="T55" fmla="*/ 276 h 418"/>
                  <a:gd name="T56" fmla="*/ 81 w 101"/>
                  <a:gd name="T57" fmla="*/ 295 h 418"/>
                  <a:gd name="T58" fmla="*/ 79 w 101"/>
                  <a:gd name="T59" fmla="*/ 314 h 418"/>
                  <a:gd name="T60" fmla="*/ 79 w 101"/>
                  <a:gd name="T61" fmla="*/ 330 h 418"/>
                  <a:gd name="T62" fmla="*/ 76 w 101"/>
                  <a:gd name="T63" fmla="*/ 350 h 418"/>
                  <a:gd name="T64" fmla="*/ 75 w 101"/>
                  <a:gd name="T65" fmla="*/ 375 h 418"/>
                  <a:gd name="T66" fmla="*/ 72 w 101"/>
                  <a:gd name="T67" fmla="*/ 394 h 418"/>
                  <a:gd name="T68" fmla="*/ 67 w 101"/>
                  <a:gd name="T69" fmla="*/ 413 h 418"/>
                  <a:gd name="T70" fmla="*/ 62 w 101"/>
                  <a:gd name="T71" fmla="*/ 416 h 418"/>
                  <a:gd name="T72" fmla="*/ 59 w 101"/>
                  <a:gd name="T73" fmla="*/ 397 h 418"/>
                  <a:gd name="T74" fmla="*/ 59 w 101"/>
                  <a:gd name="T75" fmla="*/ 378 h 418"/>
                  <a:gd name="T76" fmla="*/ 59 w 101"/>
                  <a:gd name="T77" fmla="*/ 355 h 418"/>
                  <a:gd name="T78" fmla="*/ 60 w 101"/>
                  <a:gd name="T79" fmla="*/ 331 h 418"/>
                  <a:gd name="T80" fmla="*/ 60 w 101"/>
                  <a:gd name="T81" fmla="*/ 314 h 418"/>
                  <a:gd name="T82" fmla="*/ 60 w 101"/>
                  <a:gd name="T83" fmla="*/ 295 h 418"/>
                  <a:gd name="T84" fmla="*/ 62 w 101"/>
                  <a:gd name="T85" fmla="*/ 277 h 418"/>
                  <a:gd name="T86" fmla="*/ 63 w 101"/>
                  <a:gd name="T87" fmla="*/ 258 h 418"/>
                  <a:gd name="T88" fmla="*/ 64 w 101"/>
                  <a:gd name="T89" fmla="*/ 240 h 418"/>
                  <a:gd name="T90" fmla="*/ 64 w 101"/>
                  <a:gd name="T91" fmla="*/ 221 h 418"/>
                  <a:gd name="T92" fmla="*/ 64 w 101"/>
                  <a:gd name="T93" fmla="*/ 204 h 418"/>
                  <a:gd name="T94" fmla="*/ 64 w 101"/>
                  <a:gd name="T95" fmla="*/ 186 h 418"/>
                  <a:gd name="T96" fmla="*/ 64 w 101"/>
                  <a:gd name="T97" fmla="*/ 171 h 418"/>
                  <a:gd name="T98" fmla="*/ 63 w 101"/>
                  <a:gd name="T99" fmla="*/ 145 h 418"/>
                  <a:gd name="T100" fmla="*/ 57 w 101"/>
                  <a:gd name="T101" fmla="*/ 127 h 418"/>
                  <a:gd name="T102" fmla="*/ 42 w 101"/>
                  <a:gd name="T103" fmla="*/ 117 h 418"/>
                  <a:gd name="T104" fmla="*/ 31 w 101"/>
                  <a:gd name="T105" fmla="*/ 127 h 418"/>
                  <a:gd name="T106" fmla="*/ 25 w 101"/>
                  <a:gd name="T107" fmla="*/ 144 h 418"/>
                  <a:gd name="T108" fmla="*/ 19 w 101"/>
                  <a:gd name="T109" fmla="*/ 163 h 418"/>
                  <a:gd name="T110" fmla="*/ 15 w 101"/>
                  <a:gd name="T111" fmla="*/ 185 h 418"/>
                  <a:gd name="T112" fmla="*/ 12 w 101"/>
                  <a:gd name="T113" fmla="*/ 205 h 418"/>
                  <a:gd name="T114" fmla="*/ 12 w 101"/>
                  <a:gd name="T115" fmla="*/ 224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 h="418">
                    <a:moveTo>
                      <a:pt x="12" y="227"/>
                    </a:moveTo>
                    <a:lnTo>
                      <a:pt x="10" y="226"/>
                    </a:lnTo>
                    <a:lnTo>
                      <a:pt x="10" y="224"/>
                    </a:lnTo>
                    <a:lnTo>
                      <a:pt x="10" y="218"/>
                    </a:lnTo>
                    <a:lnTo>
                      <a:pt x="9" y="214"/>
                    </a:lnTo>
                    <a:lnTo>
                      <a:pt x="7" y="208"/>
                    </a:lnTo>
                    <a:lnTo>
                      <a:pt x="7" y="202"/>
                    </a:lnTo>
                    <a:lnTo>
                      <a:pt x="4" y="195"/>
                    </a:lnTo>
                    <a:lnTo>
                      <a:pt x="4" y="188"/>
                    </a:lnTo>
                    <a:lnTo>
                      <a:pt x="3" y="177"/>
                    </a:lnTo>
                    <a:lnTo>
                      <a:pt x="3" y="168"/>
                    </a:lnTo>
                    <a:lnTo>
                      <a:pt x="1" y="158"/>
                    </a:lnTo>
                    <a:lnTo>
                      <a:pt x="1" y="149"/>
                    </a:lnTo>
                    <a:lnTo>
                      <a:pt x="0" y="145"/>
                    </a:lnTo>
                    <a:lnTo>
                      <a:pt x="0" y="139"/>
                    </a:lnTo>
                    <a:lnTo>
                      <a:pt x="0" y="135"/>
                    </a:lnTo>
                    <a:lnTo>
                      <a:pt x="0" y="130"/>
                    </a:lnTo>
                    <a:lnTo>
                      <a:pt x="0" y="122"/>
                    </a:lnTo>
                    <a:lnTo>
                      <a:pt x="1" y="113"/>
                    </a:lnTo>
                    <a:lnTo>
                      <a:pt x="1" y="103"/>
                    </a:lnTo>
                    <a:lnTo>
                      <a:pt x="1" y="97"/>
                    </a:lnTo>
                    <a:lnTo>
                      <a:pt x="1" y="88"/>
                    </a:lnTo>
                    <a:lnTo>
                      <a:pt x="3" y="82"/>
                    </a:lnTo>
                    <a:lnTo>
                      <a:pt x="3" y="75"/>
                    </a:lnTo>
                    <a:lnTo>
                      <a:pt x="4" y="69"/>
                    </a:lnTo>
                    <a:lnTo>
                      <a:pt x="6" y="63"/>
                    </a:lnTo>
                    <a:lnTo>
                      <a:pt x="9" y="59"/>
                    </a:lnTo>
                    <a:lnTo>
                      <a:pt x="10" y="54"/>
                    </a:lnTo>
                    <a:lnTo>
                      <a:pt x="13" y="48"/>
                    </a:lnTo>
                    <a:lnTo>
                      <a:pt x="16" y="44"/>
                    </a:lnTo>
                    <a:lnTo>
                      <a:pt x="19" y="41"/>
                    </a:lnTo>
                    <a:lnTo>
                      <a:pt x="25" y="32"/>
                    </a:lnTo>
                    <a:lnTo>
                      <a:pt x="34" y="26"/>
                    </a:lnTo>
                    <a:lnTo>
                      <a:pt x="42" y="17"/>
                    </a:lnTo>
                    <a:lnTo>
                      <a:pt x="51" y="12"/>
                    </a:lnTo>
                    <a:lnTo>
                      <a:pt x="60" y="7"/>
                    </a:lnTo>
                    <a:lnTo>
                      <a:pt x="70" y="3"/>
                    </a:lnTo>
                    <a:lnTo>
                      <a:pt x="78" y="0"/>
                    </a:lnTo>
                    <a:lnTo>
                      <a:pt x="85" y="0"/>
                    </a:lnTo>
                    <a:lnTo>
                      <a:pt x="92" y="3"/>
                    </a:lnTo>
                    <a:lnTo>
                      <a:pt x="97" y="7"/>
                    </a:lnTo>
                    <a:lnTo>
                      <a:pt x="98" y="10"/>
                    </a:lnTo>
                    <a:lnTo>
                      <a:pt x="100" y="15"/>
                    </a:lnTo>
                    <a:lnTo>
                      <a:pt x="101" y="19"/>
                    </a:lnTo>
                    <a:lnTo>
                      <a:pt x="101" y="25"/>
                    </a:lnTo>
                    <a:lnTo>
                      <a:pt x="101" y="29"/>
                    </a:lnTo>
                    <a:lnTo>
                      <a:pt x="101" y="37"/>
                    </a:lnTo>
                    <a:lnTo>
                      <a:pt x="101" y="44"/>
                    </a:lnTo>
                    <a:lnTo>
                      <a:pt x="101" y="53"/>
                    </a:lnTo>
                    <a:lnTo>
                      <a:pt x="98" y="60"/>
                    </a:lnTo>
                    <a:lnTo>
                      <a:pt x="98" y="69"/>
                    </a:lnTo>
                    <a:lnTo>
                      <a:pt x="97" y="75"/>
                    </a:lnTo>
                    <a:lnTo>
                      <a:pt x="97" y="78"/>
                    </a:lnTo>
                    <a:lnTo>
                      <a:pt x="97" y="83"/>
                    </a:lnTo>
                    <a:lnTo>
                      <a:pt x="97" y="89"/>
                    </a:lnTo>
                    <a:lnTo>
                      <a:pt x="95" y="94"/>
                    </a:lnTo>
                    <a:lnTo>
                      <a:pt x="94" y="100"/>
                    </a:lnTo>
                    <a:lnTo>
                      <a:pt x="94" y="105"/>
                    </a:lnTo>
                    <a:lnTo>
                      <a:pt x="94" y="111"/>
                    </a:lnTo>
                    <a:lnTo>
                      <a:pt x="92" y="116"/>
                    </a:lnTo>
                    <a:lnTo>
                      <a:pt x="92" y="123"/>
                    </a:lnTo>
                    <a:lnTo>
                      <a:pt x="92" y="129"/>
                    </a:lnTo>
                    <a:lnTo>
                      <a:pt x="92" y="136"/>
                    </a:lnTo>
                    <a:lnTo>
                      <a:pt x="92" y="141"/>
                    </a:lnTo>
                    <a:lnTo>
                      <a:pt x="91" y="148"/>
                    </a:lnTo>
                    <a:lnTo>
                      <a:pt x="89" y="154"/>
                    </a:lnTo>
                    <a:lnTo>
                      <a:pt x="89" y="161"/>
                    </a:lnTo>
                    <a:lnTo>
                      <a:pt x="89" y="167"/>
                    </a:lnTo>
                    <a:lnTo>
                      <a:pt x="88" y="174"/>
                    </a:lnTo>
                    <a:lnTo>
                      <a:pt x="88" y="180"/>
                    </a:lnTo>
                    <a:lnTo>
                      <a:pt x="88" y="188"/>
                    </a:lnTo>
                    <a:lnTo>
                      <a:pt x="86" y="195"/>
                    </a:lnTo>
                    <a:lnTo>
                      <a:pt x="86" y="201"/>
                    </a:lnTo>
                    <a:lnTo>
                      <a:pt x="85" y="208"/>
                    </a:lnTo>
                    <a:lnTo>
                      <a:pt x="85" y="214"/>
                    </a:lnTo>
                    <a:lnTo>
                      <a:pt x="85" y="221"/>
                    </a:lnTo>
                    <a:lnTo>
                      <a:pt x="85" y="229"/>
                    </a:lnTo>
                    <a:lnTo>
                      <a:pt x="85" y="234"/>
                    </a:lnTo>
                    <a:lnTo>
                      <a:pt x="85" y="243"/>
                    </a:lnTo>
                    <a:lnTo>
                      <a:pt x="84" y="249"/>
                    </a:lnTo>
                    <a:lnTo>
                      <a:pt x="84" y="255"/>
                    </a:lnTo>
                    <a:lnTo>
                      <a:pt x="84" y="261"/>
                    </a:lnTo>
                    <a:lnTo>
                      <a:pt x="84" y="268"/>
                    </a:lnTo>
                    <a:lnTo>
                      <a:pt x="82" y="276"/>
                    </a:lnTo>
                    <a:lnTo>
                      <a:pt x="82" y="281"/>
                    </a:lnTo>
                    <a:lnTo>
                      <a:pt x="81" y="289"/>
                    </a:lnTo>
                    <a:lnTo>
                      <a:pt x="81" y="295"/>
                    </a:lnTo>
                    <a:lnTo>
                      <a:pt x="81" y="300"/>
                    </a:lnTo>
                    <a:lnTo>
                      <a:pt x="81" y="306"/>
                    </a:lnTo>
                    <a:lnTo>
                      <a:pt x="79" y="314"/>
                    </a:lnTo>
                    <a:lnTo>
                      <a:pt x="79" y="320"/>
                    </a:lnTo>
                    <a:lnTo>
                      <a:pt x="79" y="324"/>
                    </a:lnTo>
                    <a:lnTo>
                      <a:pt x="79" y="330"/>
                    </a:lnTo>
                    <a:lnTo>
                      <a:pt x="79" y="336"/>
                    </a:lnTo>
                    <a:lnTo>
                      <a:pt x="79" y="341"/>
                    </a:lnTo>
                    <a:lnTo>
                      <a:pt x="76" y="350"/>
                    </a:lnTo>
                    <a:lnTo>
                      <a:pt x="76" y="361"/>
                    </a:lnTo>
                    <a:lnTo>
                      <a:pt x="75" y="368"/>
                    </a:lnTo>
                    <a:lnTo>
                      <a:pt x="75" y="375"/>
                    </a:lnTo>
                    <a:lnTo>
                      <a:pt x="73" y="383"/>
                    </a:lnTo>
                    <a:lnTo>
                      <a:pt x="72" y="388"/>
                    </a:lnTo>
                    <a:lnTo>
                      <a:pt x="72" y="394"/>
                    </a:lnTo>
                    <a:lnTo>
                      <a:pt x="72" y="400"/>
                    </a:lnTo>
                    <a:lnTo>
                      <a:pt x="69" y="409"/>
                    </a:lnTo>
                    <a:lnTo>
                      <a:pt x="67" y="413"/>
                    </a:lnTo>
                    <a:lnTo>
                      <a:pt x="64" y="416"/>
                    </a:lnTo>
                    <a:lnTo>
                      <a:pt x="64" y="418"/>
                    </a:lnTo>
                    <a:lnTo>
                      <a:pt x="62" y="416"/>
                    </a:lnTo>
                    <a:lnTo>
                      <a:pt x="60" y="412"/>
                    </a:lnTo>
                    <a:lnTo>
                      <a:pt x="59" y="405"/>
                    </a:lnTo>
                    <a:lnTo>
                      <a:pt x="59" y="397"/>
                    </a:lnTo>
                    <a:lnTo>
                      <a:pt x="59" y="391"/>
                    </a:lnTo>
                    <a:lnTo>
                      <a:pt x="59" y="385"/>
                    </a:lnTo>
                    <a:lnTo>
                      <a:pt x="59" y="378"/>
                    </a:lnTo>
                    <a:lnTo>
                      <a:pt x="59" y="371"/>
                    </a:lnTo>
                    <a:lnTo>
                      <a:pt x="59" y="363"/>
                    </a:lnTo>
                    <a:lnTo>
                      <a:pt x="59" y="355"/>
                    </a:lnTo>
                    <a:lnTo>
                      <a:pt x="59" y="346"/>
                    </a:lnTo>
                    <a:lnTo>
                      <a:pt x="60" y="337"/>
                    </a:lnTo>
                    <a:lnTo>
                      <a:pt x="60" y="331"/>
                    </a:lnTo>
                    <a:lnTo>
                      <a:pt x="60" y="325"/>
                    </a:lnTo>
                    <a:lnTo>
                      <a:pt x="60" y="320"/>
                    </a:lnTo>
                    <a:lnTo>
                      <a:pt x="60" y="314"/>
                    </a:lnTo>
                    <a:lnTo>
                      <a:pt x="60" y="308"/>
                    </a:lnTo>
                    <a:lnTo>
                      <a:pt x="60" y="302"/>
                    </a:lnTo>
                    <a:lnTo>
                      <a:pt x="60" y="295"/>
                    </a:lnTo>
                    <a:lnTo>
                      <a:pt x="62" y="290"/>
                    </a:lnTo>
                    <a:lnTo>
                      <a:pt x="62" y="283"/>
                    </a:lnTo>
                    <a:lnTo>
                      <a:pt x="62" y="277"/>
                    </a:lnTo>
                    <a:lnTo>
                      <a:pt x="63" y="271"/>
                    </a:lnTo>
                    <a:lnTo>
                      <a:pt x="63" y="265"/>
                    </a:lnTo>
                    <a:lnTo>
                      <a:pt x="63" y="258"/>
                    </a:lnTo>
                    <a:lnTo>
                      <a:pt x="63" y="252"/>
                    </a:lnTo>
                    <a:lnTo>
                      <a:pt x="64" y="246"/>
                    </a:lnTo>
                    <a:lnTo>
                      <a:pt x="64" y="240"/>
                    </a:lnTo>
                    <a:lnTo>
                      <a:pt x="64" y="233"/>
                    </a:lnTo>
                    <a:lnTo>
                      <a:pt x="64" y="227"/>
                    </a:lnTo>
                    <a:lnTo>
                      <a:pt x="64" y="221"/>
                    </a:lnTo>
                    <a:lnTo>
                      <a:pt x="64" y="214"/>
                    </a:lnTo>
                    <a:lnTo>
                      <a:pt x="64" y="208"/>
                    </a:lnTo>
                    <a:lnTo>
                      <a:pt x="64" y="204"/>
                    </a:lnTo>
                    <a:lnTo>
                      <a:pt x="64" y="198"/>
                    </a:lnTo>
                    <a:lnTo>
                      <a:pt x="66" y="192"/>
                    </a:lnTo>
                    <a:lnTo>
                      <a:pt x="64" y="186"/>
                    </a:lnTo>
                    <a:lnTo>
                      <a:pt x="64" y="180"/>
                    </a:lnTo>
                    <a:lnTo>
                      <a:pt x="64" y="176"/>
                    </a:lnTo>
                    <a:lnTo>
                      <a:pt x="64" y="171"/>
                    </a:lnTo>
                    <a:lnTo>
                      <a:pt x="64" y="163"/>
                    </a:lnTo>
                    <a:lnTo>
                      <a:pt x="64" y="154"/>
                    </a:lnTo>
                    <a:lnTo>
                      <a:pt x="63" y="145"/>
                    </a:lnTo>
                    <a:lnTo>
                      <a:pt x="60" y="139"/>
                    </a:lnTo>
                    <a:lnTo>
                      <a:pt x="59" y="132"/>
                    </a:lnTo>
                    <a:lnTo>
                      <a:pt x="57" y="127"/>
                    </a:lnTo>
                    <a:lnTo>
                      <a:pt x="53" y="122"/>
                    </a:lnTo>
                    <a:lnTo>
                      <a:pt x="48" y="119"/>
                    </a:lnTo>
                    <a:lnTo>
                      <a:pt x="42" y="117"/>
                    </a:lnTo>
                    <a:lnTo>
                      <a:pt x="37" y="122"/>
                    </a:lnTo>
                    <a:lnTo>
                      <a:pt x="34" y="123"/>
                    </a:lnTo>
                    <a:lnTo>
                      <a:pt x="31" y="127"/>
                    </a:lnTo>
                    <a:lnTo>
                      <a:pt x="29" y="132"/>
                    </a:lnTo>
                    <a:lnTo>
                      <a:pt x="28" y="139"/>
                    </a:lnTo>
                    <a:lnTo>
                      <a:pt x="25" y="144"/>
                    </a:lnTo>
                    <a:lnTo>
                      <a:pt x="22" y="149"/>
                    </a:lnTo>
                    <a:lnTo>
                      <a:pt x="20" y="155"/>
                    </a:lnTo>
                    <a:lnTo>
                      <a:pt x="19" y="163"/>
                    </a:lnTo>
                    <a:lnTo>
                      <a:pt x="17" y="170"/>
                    </a:lnTo>
                    <a:lnTo>
                      <a:pt x="16" y="177"/>
                    </a:lnTo>
                    <a:lnTo>
                      <a:pt x="15" y="185"/>
                    </a:lnTo>
                    <a:lnTo>
                      <a:pt x="15" y="192"/>
                    </a:lnTo>
                    <a:lnTo>
                      <a:pt x="13" y="199"/>
                    </a:lnTo>
                    <a:lnTo>
                      <a:pt x="12" y="205"/>
                    </a:lnTo>
                    <a:lnTo>
                      <a:pt x="12" y="210"/>
                    </a:lnTo>
                    <a:lnTo>
                      <a:pt x="12" y="217"/>
                    </a:lnTo>
                    <a:lnTo>
                      <a:pt x="12" y="224"/>
                    </a:lnTo>
                    <a:lnTo>
                      <a:pt x="12" y="227"/>
                    </a:lnTo>
                    <a:lnTo>
                      <a:pt x="12" y="227"/>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66" name="Freeform 62">
                <a:extLst>
                  <a:ext uri="{FF2B5EF4-FFF2-40B4-BE49-F238E27FC236}">
                    <a16:creationId xmlns:a16="http://schemas.microsoft.com/office/drawing/2014/main" id="{CF009C67-83E8-FEBB-BE12-1A0F32D1EA70}"/>
                  </a:ext>
                </a:extLst>
              </p:cNvPr>
              <p:cNvSpPr>
                <a:spLocks/>
              </p:cNvSpPr>
              <p:nvPr/>
            </p:nvSpPr>
            <p:spPr bwMode="auto">
              <a:xfrm>
                <a:off x="2811" y="3798"/>
                <a:ext cx="36" cy="115"/>
              </a:xfrm>
              <a:custGeom>
                <a:avLst/>
                <a:gdLst>
                  <a:gd name="T0" fmla="*/ 26 w 105"/>
                  <a:gd name="T1" fmla="*/ 70 h 334"/>
                  <a:gd name="T2" fmla="*/ 27 w 105"/>
                  <a:gd name="T3" fmla="*/ 57 h 334"/>
                  <a:gd name="T4" fmla="*/ 29 w 105"/>
                  <a:gd name="T5" fmla="*/ 41 h 334"/>
                  <a:gd name="T6" fmla="*/ 32 w 105"/>
                  <a:gd name="T7" fmla="*/ 25 h 334"/>
                  <a:gd name="T8" fmla="*/ 36 w 105"/>
                  <a:gd name="T9" fmla="*/ 12 h 334"/>
                  <a:gd name="T10" fmla="*/ 44 w 105"/>
                  <a:gd name="T11" fmla="*/ 0 h 334"/>
                  <a:gd name="T12" fmla="*/ 51 w 105"/>
                  <a:gd name="T13" fmla="*/ 9 h 334"/>
                  <a:gd name="T14" fmla="*/ 55 w 105"/>
                  <a:gd name="T15" fmla="*/ 26 h 334"/>
                  <a:gd name="T16" fmla="*/ 57 w 105"/>
                  <a:gd name="T17" fmla="*/ 41 h 334"/>
                  <a:gd name="T18" fmla="*/ 57 w 105"/>
                  <a:gd name="T19" fmla="*/ 57 h 334"/>
                  <a:gd name="T20" fmla="*/ 57 w 105"/>
                  <a:gd name="T21" fmla="*/ 78 h 334"/>
                  <a:gd name="T22" fmla="*/ 54 w 105"/>
                  <a:gd name="T23" fmla="*/ 101 h 334"/>
                  <a:gd name="T24" fmla="*/ 52 w 105"/>
                  <a:gd name="T25" fmla="*/ 120 h 334"/>
                  <a:gd name="T26" fmla="*/ 49 w 105"/>
                  <a:gd name="T27" fmla="*/ 135 h 334"/>
                  <a:gd name="T28" fmla="*/ 46 w 105"/>
                  <a:gd name="T29" fmla="*/ 150 h 334"/>
                  <a:gd name="T30" fmla="*/ 42 w 105"/>
                  <a:gd name="T31" fmla="*/ 166 h 334"/>
                  <a:gd name="T32" fmla="*/ 39 w 105"/>
                  <a:gd name="T33" fmla="*/ 182 h 334"/>
                  <a:gd name="T34" fmla="*/ 35 w 105"/>
                  <a:gd name="T35" fmla="*/ 198 h 334"/>
                  <a:gd name="T36" fmla="*/ 33 w 105"/>
                  <a:gd name="T37" fmla="*/ 216 h 334"/>
                  <a:gd name="T38" fmla="*/ 29 w 105"/>
                  <a:gd name="T39" fmla="*/ 232 h 334"/>
                  <a:gd name="T40" fmla="*/ 27 w 105"/>
                  <a:gd name="T41" fmla="*/ 255 h 334"/>
                  <a:gd name="T42" fmla="*/ 27 w 105"/>
                  <a:gd name="T43" fmla="*/ 279 h 334"/>
                  <a:gd name="T44" fmla="*/ 32 w 105"/>
                  <a:gd name="T45" fmla="*/ 293 h 334"/>
                  <a:gd name="T46" fmla="*/ 45 w 105"/>
                  <a:gd name="T47" fmla="*/ 301 h 334"/>
                  <a:gd name="T48" fmla="*/ 71 w 105"/>
                  <a:gd name="T49" fmla="*/ 290 h 334"/>
                  <a:gd name="T50" fmla="*/ 82 w 105"/>
                  <a:gd name="T51" fmla="*/ 276 h 334"/>
                  <a:gd name="T52" fmla="*/ 91 w 105"/>
                  <a:gd name="T53" fmla="*/ 257 h 334"/>
                  <a:gd name="T54" fmla="*/ 95 w 105"/>
                  <a:gd name="T55" fmla="*/ 236 h 334"/>
                  <a:gd name="T56" fmla="*/ 99 w 105"/>
                  <a:gd name="T57" fmla="*/ 216 h 334"/>
                  <a:gd name="T58" fmla="*/ 101 w 105"/>
                  <a:gd name="T59" fmla="*/ 198 h 334"/>
                  <a:gd name="T60" fmla="*/ 102 w 105"/>
                  <a:gd name="T61" fmla="*/ 188 h 334"/>
                  <a:gd name="T62" fmla="*/ 104 w 105"/>
                  <a:gd name="T63" fmla="*/ 199 h 334"/>
                  <a:gd name="T64" fmla="*/ 105 w 105"/>
                  <a:gd name="T65" fmla="*/ 220 h 334"/>
                  <a:gd name="T66" fmla="*/ 105 w 105"/>
                  <a:gd name="T67" fmla="*/ 241 h 334"/>
                  <a:gd name="T68" fmla="*/ 104 w 105"/>
                  <a:gd name="T69" fmla="*/ 263 h 334"/>
                  <a:gd name="T70" fmla="*/ 99 w 105"/>
                  <a:gd name="T71" fmla="*/ 285 h 334"/>
                  <a:gd name="T72" fmla="*/ 91 w 105"/>
                  <a:gd name="T73" fmla="*/ 302 h 334"/>
                  <a:gd name="T74" fmla="*/ 80 w 105"/>
                  <a:gd name="T75" fmla="*/ 315 h 334"/>
                  <a:gd name="T76" fmla="*/ 61 w 105"/>
                  <a:gd name="T77" fmla="*/ 330 h 334"/>
                  <a:gd name="T78" fmla="*/ 38 w 105"/>
                  <a:gd name="T79" fmla="*/ 331 h 334"/>
                  <a:gd name="T80" fmla="*/ 17 w 105"/>
                  <a:gd name="T81" fmla="*/ 318 h 334"/>
                  <a:gd name="T82" fmla="*/ 4 w 105"/>
                  <a:gd name="T83" fmla="*/ 296 h 334"/>
                  <a:gd name="T84" fmla="*/ 1 w 105"/>
                  <a:gd name="T85" fmla="*/ 280 h 334"/>
                  <a:gd name="T86" fmla="*/ 0 w 105"/>
                  <a:gd name="T87" fmla="*/ 258 h 334"/>
                  <a:gd name="T88" fmla="*/ 1 w 105"/>
                  <a:gd name="T89" fmla="*/ 236 h 334"/>
                  <a:gd name="T90" fmla="*/ 2 w 105"/>
                  <a:gd name="T91" fmla="*/ 214 h 334"/>
                  <a:gd name="T92" fmla="*/ 5 w 105"/>
                  <a:gd name="T93" fmla="*/ 191 h 334"/>
                  <a:gd name="T94" fmla="*/ 7 w 105"/>
                  <a:gd name="T95" fmla="*/ 169 h 334"/>
                  <a:gd name="T96" fmla="*/ 7 w 105"/>
                  <a:gd name="T97" fmla="*/ 150 h 334"/>
                  <a:gd name="T98" fmla="*/ 5 w 105"/>
                  <a:gd name="T99" fmla="*/ 131 h 334"/>
                  <a:gd name="T100" fmla="*/ 5 w 105"/>
                  <a:gd name="T101" fmla="*/ 117 h 334"/>
                  <a:gd name="T102" fmla="*/ 2 w 105"/>
                  <a:gd name="T103" fmla="*/ 101 h 334"/>
                  <a:gd name="T104" fmla="*/ 13 w 105"/>
                  <a:gd name="T105" fmla="*/ 109 h 334"/>
                  <a:gd name="T106" fmla="*/ 26 w 105"/>
                  <a:gd name="T107" fmla="*/ 113 h 334"/>
                  <a:gd name="T108" fmla="*/ 26 w 105"/>
                  <a:gd name="T109" fmla="*/ 95 h 334"/>
                  <a:gd name="T110" fmla="*/ 26 w 105"/>
                  <a:gd name="T111" fmla="*/ 7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5" h="334">
                    <a:moveTo>
                      <a:pt x="26" y="79"/>
                    </a:moveTo>
                    <a:lnTo>
                      <a:pt x="26" y="76"/>
                    </a:lnTo>
                    <a:lnTo>
                      <a:pt x="26" y="70"/>
                    </a:lnTo>
                    <a:lnTo>
                      <a:pt x="26" y="66"/>
                    </a:lnTo>
                    <a:lnTo>
                      <a:pt x="26" y="63"/>
                    </a:lnTo>
                    <a:lnTo>
                      <a:pt x="27" y="57"/>
                    </a:lnTo>
                    <a:lnTo>
                      <a:pt x="27" y="53"/>
                    </a:lnTo>
                    <a:lnTo>
                      <a:pt x="27" y="47"/>
                    </a:lnTo>
                    <a:lnTo>
                      <a:pt x="29" y="41"/>
                    </a:lnTo>
                    <a:lnTo>
                      <a:pt x="29" y="37"/>
                    </a:lnTo>
                    <a:lnTo>
                      <a:pt x="32" y="31"/>
                    </a:lnTo>
                    <a:lnTo>
                      <a:pt x="32" y="25"/>
                    </a:lnTo>
                    <a:lnTo>
                      <a:pt x="35" y="19"/>
                    </a:lnTo>
                    <a:lnTo>
                      <a:pt x="35" y="15"/>
                    </a:lnTo>
                    <a:lnTo>
                      <a:pt x="36" y="12"/>
                    </a:lnTo>
                    <a:lnTo>
                      <a:pt x="39" y="6"/>
                    </a:lnTo>
                    <a:lnTo>
                      <a:pt x="41" y="2"/>
                    </a:lnTo>
                    <a:lnTo>
                      <a:pt x="44" y="0"/>
                    </a:lnTo>
                    <a:lnTo>
                      <a:pt x="46" y="2"/>
                    </a:lnTo>
                    <a:lnTo>
                      <a:pt x="48" y="3"/>
                    </a:lnTo>
                    <a:lnTo>
                      <a:pt x="51" y="9"/>
                    </a:lnTo>
                    <a:lnTo>
                      <a:pt x="52" y="15"/>
                    </a:lnTo>
                    <a:lnTo>
                      <a:pt x="55" y="24"/>
                    </a:lnTo>
                    <a:lnTo>
                      <a:pt x="55" y="26"/>
                    </a:lnTo>
                    <a:lnTo>
                      <a:pt x="57" y="31"/>
                    </a:lnTo>
                    <a:lnTo>
                      <a:pt x="57" y="35"/>
                    </a:lnTo>
                    <a:lnTo>
                      <a:pt x="57" y="41"/>
                    </a:lnTo>
                    <a:lnTo>
                      <a:pt x="57" y="46"/>
                    </a:lnTo>
                    <a:lnTo>
                      <a:pt x="57" y="51"/>
                    </a:lnTo>
                    <a:lnTo>
                      <a:pt x="57" y="57"/>
                    </a:lnTo>
                    <a:lnTo>
                      <a:pt x="58" y="65"/>
                    </a:lnTo>
                    <a:lnTo>
                      <a:pt x="57" y="70"/>
                    </a:lnTo>
                    <a:lnTo>
                      <a:pt x="57" y="78"/>
                    </a:lnTo>
                    <a:lnTo>
                      <a:pt x="55" y="85"/>
                    </a:lnTo>
                    <a:lnTo>
                      <a:pt x="55" y="92"/>
                    </a:lnTo>
                    <a:lnTo>
                      <a:pt x="54" y="101"/>
                    </a:lnTo>
                    <a:lnTo>
                      <a:pt x="52" y="112"/>
                    </a:lnTo>
                    <a:lnTo>
                      <a:pt x="52" y="116"/>
                    </a:lnTo>
                    <a:lnTo>
                      <a:pt x="52" y="120"/>
                    </a:lnTo>
                    <a:lnTo>
                      <a:pt x="51" y="125"/>
                    </a:lnTo>
                    <a:lnTo>
                      <a:pt x="51" y="131"/>
                    </a:lnTo>
                    <a:lnTo>
                      <a:pt x="49" y="135"/>
                    </a:lnTo>
                    <a:lnTo>
                      <a:pt x="48" y="139"/>
                    </a:lnTo>
                    <a:lnTo>
                      <a:pt x="46" y="144"/>
                    </a:lnTo>
                    <a:lnTo>
                      <a:pt x="46" y="150"/>
                    </a:lnTo>
                    <a:lnTo>
                      <a:pt x="45" y="156"/>
                    </a:lnTo>
                    <a:lnTo>
                      <a:pt x="44" y="160"/>
                    </a:lnTo>
                    <a:lnTo>
                      <a:pt x="42" y="166"/>
                    </a:lnTo>
                    <a:lnTo>
                      <a:pt x="42" y="172"/>
                    </a:lnTo>
                    <a:lnTo>
                      <a:pt x="41" y="177"/>
                    </a:lnTo>
                    <a:lnTo>
                      <a:pt x="39" y="182"/>
                    </a:lnTo>
                    <a:lnTo>
                      <a:pt x="38" y="188"/>
                    </a:lnTo>
                    <a:lnTo>
                      <a:pt x="36" y="194"/>
                    </a:lnTo>
                    <a:lnTo>
                      <a:pt x="35" y="198"/>
                    </a:lnTo>
                    <a:lnTo>
                      <a:pt x="35" y="205"/>
                    </a:lnTo>
                    <a:lnTo>
                      <a:pt x="33" y="210"/>
                    </a:lnTo>
                    <a:lnTo>
                      <a:pt x="33" y="216"/>
                    </a:lnTo>
                    <a:lnTo>
                      <a:pt x="32" y="220"/>
                    </a:lnTo>
                    <a:lnTo>
                      <a:pt x="30" y="226"/>
                    </a:lnTo>
                    <a:lnTo>
                      <a:pt x="29" y="232"/>
                    </a:lnTo>
                    <a:lnTo>
                      <a:pt x="29" y="236"/>
                    </a:lnTo>
                    <a:lnTo>
                      <a:pt x="27" y="245"/>
                    </a:lnTo>
                    <a:lnTo>
                      <a:pt x="27" y="255"/>
                    </a:lnTo>
                    <a:lnTo>
                      <a:pt x="27" y="263"/>
                    </a:lnTo>
                    <a:lnTo>
                      <a:pt x="27" y="271"/>
                    </a:lnTo>
                    <a:lnTo>
                      <a:pt x="27" y="279"/>
                    </a:lnTo>
                    <a:lnTo>
                      <a:pt x="29" y="285"/>
                    </a:lnTo>
                    <a:lnTo>
                      <a:pt x="30" y="289"/>
                    </a:lnTo>
                    <a:lnTo>
                      <a:pt x="32" y="293"/>
                    </a:lnTo>
                    <a:lnTo>
                      <a:pt x="35" y="296"/>
                    </a:lnTo>
                    <a:lnTo>
                      <a:pt x="39" y="299"/>
                    </a:lnTo>
                    <a:lnTo>
                      <a:pt x="45" y="301"/>
                    </a:lnTo>
                    <a:lnTo>
                      <a:pt x="54" y="301"/>
                    </a:lnTo>
                    <a:lnTo>
                      <a:pt x="63" y="296"/>
                    </a:lnTo>
                    <a:lnTo>
                      <a:pt x="71" y="290"/>
                    </a:lnTo>
                    <a:lnTo>
                      <a:pt x="74" y="286"/>
                    </a:lnTo>
                    <a:lnTo>
                      <a:pt x="79" y="282"/>
                    </a:lnTo>
                    <a:lnTo>
                      <a:pt x="82" y="276"/>
                    </a:lnTo>
                    <a:lnTo>
                      <a:pt x="86" y="271"/>
                    </a:lnTo>
                    <a:lnTo>
                      <a:pt x="88" y="264"/>
                    </a:lnTo>
                    <a:lnTo>
                      <a:pt x="91" y="257"/>
                    </a:lnTo>
                    <a:lnTo>
                      <a:pt x="92" y="249"/>
                    </a:lnTo>
                    <a:lnTo>
                      <a:pt x="95" y="243"/>
                    </a:lnTo>
                    <a:lnTo>
                      <a:pt x="95" y="236"/>
                    </a:lnTo>
                    <a:lnTo>
                      <a:pt x="96" y="229"/>
                    </a:lnTo>
                    <a:lnTo>
                      <a:pt x="98" y="221"/>
                    </a:lnTo>
                    <a:lnTo>
                      <a:pt x="99" y="216"/>
                    </a:lnTo>
                    <a:lnTo>
                      <a:pt x="99" y="210"/>
                    </a:lnTo>
                    <a:lnTo>
                      <a:pt x="101" y="204"/>
                    </a:lnTo>
                    <a:lnTo>
                      <a:pt x="101" y="198"/>
                    </a:lnTo>
                    <a:lnTo>
                      <a:pt x="101" y="195"/>
                    </a:lnTo>
                    <a:lnTo>
                      <a:pt x="101" y="189"/>
                    </a:lnTo>
                    <a:lnTo>
                      <a:pt x="102" y="188"/>
                    </a:lnTo>
                    <a:lnTo>
                      <a:pt x="102" y="189"/>
                    </a:lnTo>
                    <a:lnTo>
                      <a:pt x="104" y="197"/>
                    </a:lnTo>
                    <a:lnTo>
                      <a:pt x="104" y="199"/>
                    </a:lnTo>
                    <a:lnTo>
                      <a:pt x="104" y="207"/>
                    </a:lnTo>
                    <a:lnTo>
                      <a:pt x="105" y="211"/>
                    </a:lnTo>
                    <a:lnTo>
                      <a:pt x="105" y="220"/>
                    </a:lnTo>
                    <a:lnTo>
                      <a:pt x="105" y="226"/>
                    </a:lnTo>
                    <a:lnTo>
                      <a:pt x="105" y="233"/>
                    </a:lnTo>
                    <a:lnTo>
                      <a:pt x="105" y="241"/>
                    </a:lnTo>
                    <a:lnTo>
                      <a:pt x="105" y="249"/>
                    </a:lnTo>
                    <a:lnTo>
                      <a:pt x="105" y="257"/>
                    </a:lnTo>
                    <a:lnTo>
                      <a:pt x="104" y="263"/>
                    </a:lnTo>
                    <a:lnTo>
                      <a:pt x="104" y="270"/>
                    </a:lnTo>
                    <a:lnTo>
                      <a:pt x="102" y="279"/>
                    </a:lnTo>
                    <a:lnTo>
                      <a:pt x="99" y="285"/>
                    </a:lnTo>
                    <a:lnTo>
                      <a:pt x="96" y="290"/>
                    </a:lnTo>
                    <a:lnTo>
                      <a:pt x="93" y="296"/>
                    </a:lnTo>
                    <a:lnTo>
                      <a:pt x="91" y="302"/>
                    </a:lnTo>
                    <a:lnTo>
                      <a:pt x="88" y="307"/>
                    </a:lnTo>
                    <a:lnTo>
                      <a:pt x="83" y="311"/>
                    </a:lnTo>
                    <a:lnTo>
                      <a:pt x="80" y="315"/>
                    </a:lnTo>
                    <a:lnTo>
                      <a:pt x="77" y="320"/>
                    </a:lnTo>
                    <a:lnTo>
                      <a:pt x="70" y="326"/>
                    </a:lnTo>
                    <a:lnTo>
                      <a:pt x="61" y="330"/>
                    </a:lnTo>
                    <a:lnTo>
                      <a:pt x="54" y="333"/>
                    </a:lnTo>
                    <a:lnTo>
                      <a:pt x="45" y="334"/>
                    </a:lnTo>
                    <a:lnTo>
                      <a:pt x="38" y="331"/>
                    </a:lnTo>
                    <a:lnTo>
                      <a:pt x="29" y="329"/>
                    </a:lnTo>
                    <a:lnTo>
                      <a:pt x="23" y="324"/>
                    </a:lnTo>
                    <a:lnTo>
                      <a:pt x="17" y="318"/>
                    </a:lnTo>
                    <a:lnTo>
                      <a:pt x="11" y="309"/>
                    </a:lnTo>
                    <a:lnTo>
                      <a:pt x="7" y="301"/>
                    </a:lnTo>
                    <a:lnTo>
                      <a:pt x="4" y="296"/>
                    </a:lnTo>
                    <a:lnTo>
                      <a:pt x="2" y="290"/>
                    </a:lnTo>
                    <a:lnTo>
                      <a:pt x="1" y="285"/>
                    </a:lnTo>
                    <a:lnTo>
                      <a:pt x="1" y="280"/>
                    </a:lnTo>
                    <a:lnTo>
                      <a:pt x="0" y="273"/>
                    </a:lnTo>
                    <a:lnTo>
                      <a:pt x="0" y="265"/>
                    </a:lnTo>
                    <a:lnTo>
                      <a:pt x="0" y="258"/>
                    </a:lnTo>
                    <a:lnTo>
                      <a:pt x="0" y="252"/>
                    </a:lnTo>
                    <a:lnTo>
                      <a:pt x="0" y="243"/>
                    </a:lnTo>
                    <a:lnTo>
                      <a:pt x="1" y="236"/>
                    </a:lnTo>
                    <a:lnTo>
                      <a:pt x="1" y="229"/>
                    </a:lnTo>
                    <a:lnTo>
                      <a:pt x="2" y="221"/>
                    </a:lnTo>
                    <a:lnTo>
                      <a:pt x="2" y="214"/>
                    </a:lnTo>
                    <a:lnTo>
                      <a:pt x="4" y="205"/>
                    </a:lnTo>
                    <a:lnTo>
                      <a:pt x="5" y="198"/>
                    </a:lnTo>
                    <a:lnTo>
                      <a:pt x="5" y="191"/>
                    </a:lnTo>
                    <a:lnTo>
                      <a:pt x="7" y="182"/>
                    </a:lnTo>
                    <a:lnTo>
                      <a:pt x="7" y="176"/>
                    </a:lnTo>
                    <a:lnTo>
                      <a:pt x="7" y="169"/>
                    </a:lnTo>
                    <a:lnTo>
                      <a:pt x="8" y="163"/>
                    </a:lnTo>
                    <a:lnTo>
                      <a:pt x="7" y="156"/>
                    </a:lnTo>
                    <a:lnTo>
                      <a:pt x="7" y="150"/>
                    </a:lnTo>
                    <a:lnTo>
                      <a:pt x="7" y="142"/>
                    </a:lnTo>
                    <a:lnTo>
                      <a:pt x="7" y="138"/>
                    </a:lnTo>
                    <a:lnTo>
                      <a:pt x="5" y="131"/>
                    </a:lnTo>
                    <a:lnTo>
                      <a:pt x="5" y="126"/>
                    </a:lnTo>
                    <a:lnTo>
                      <a:pt x="5" y="120"/>
                    </a:lnTo>
                    <a:lnTo>
                      <a:pt x="5" y="117"/>
                    </a:lnTo>
                    <a:lnTo>
                      <a:pt x="2" y="109"/>
                    </a:lnTo>
                    <a:lnTo>
                      <a:pt x="2" y="104"/>
                    </a:lnTo>
                    <a:lnTo>
                      <a:pt x="2" y="101"/>
                    </a:lnTo>
                    <a:lnTo>
                      <a:pt x="4" y="100"/>
                    </a:lnTo>
                    <a:lnTo>
                      <a:pt x="7" y="103"/>
                    </a:lnTo>
                    <a:lnTo>
                      <a:pt x="13" y="109"/>
                    </a:lnTo>
                    <a:lnTo>
                      <a:pt x="19" y="114"/>
                    </a:lnTo>
                    <a:lnTo>
                      <a:pt x="26" y="117"/>
                    </a:lnTo>
                    <a:lnTo>
                      <a:pt x="26" y="113"/>
                    </a:lnTo>
                    <a:lnTo>
                      <a:pt x="26" y="109"/>
                    </a:lnTo>
                    <a:lnTo>
                      <a:pt x="26" y="103"/>
                    </a:lnTo>
                    <a:lnTo>
                      <a:pt x="26" y="95"/>
                    </a:lnTo>
                    <a:lnTo>
                      <a:pt x="26" y="88"/>
                    </a:lnTo>
                    <a:lnTo>
                      <a:pt x="26" y="84"/>
                    </a:lnTo>
                    <a:lnTo>
                      <a:pt x="26" y="79"/>
                    </a:lnTo>
                    <a:lnTo>
                      <a:pt x="26" y="79"/>
                    </a:lnTo>
                    <a:lnTo>
                      <a:pt x="26" y="79"/>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67" name="Freeform 63">
                <a:extLst>
                  <a:ext uri="{FF2B5EF4-FFF2-40B4-BE49-F238E27FC236}">
                    <a16:creationId xmlns:a16="http://schemas.microsoft.com/office/drawing/2014/main" id="{7E65C4E3-0E09-C9E0-2B15-CE87FE1FEEA3}"/>
                  </a:ext>
                </a:extLst>
              </p:cNvPr>
              <p:cNvSpPr>
                <a:spLocks/>
              </p:cNvSpPr>
              <p:nvPr/>
            </p:nvSpPr>
            <p:spPr bwMode="auto">
              <a:xfrm>
                <a:off x="2811" y="3899"/>
                <a:ext cx="37" cy="74"/>
              </a:xfrm>
              <a:custGeom>
                <a:avLst/>
                <a:gdLst>
                  <a:gd name="T0" fmla="*/ 84 w 108"/>
                  <a:gd name="T1" fmla="*/ 57 h 215"/>
                  <a:gd name="T2" fmla="*/ 83 w 108"/>
                  <a:gd name="T3" fmla="*/ 79 h 215"/>
                  <a:gd name="T4" fmla="*/ 83 w 108"/>
                  <a:gd name="T5" fmla="*/ 94 h 215"/>
                  <a:gd name="T6" fmla="*/ 75 w 108"/>
                  <a:gd name="T7" fmla="*/ 107 h 215"/>
                  <a:gd name="T8" fmla="*/ 64 w 108"/>
                  <a:gd name="T9" fmla="*/ 98 h 215"/>
                  <a:gd name="T10" fmla="*/ 47 w 108"/>
                  <a:gd name="T11" fmla="*/ 70 h 215"/>
                  <a:gd name="T12" fmla="*/ 28 w 108"/>
                  <a:gd name="T13" fmla="*/ 45 h 215"/>
                  <a:gd name="T14" fmla="*/ 12 w 108"/>
                  <a:gd name="T15" fmla="*/ 35 h 215"/>
                  <a:gd name="T16" fmla="*/ 3 w 108"/>
                  <a:gd name="T17" fmla="*/ 48 h 215"/>
                  <a:gd name="T18" fmla="*/ 0 w 108"/>
                  <a:gd name="T19" fmla="*/ 66 h 215"/>
                  <a:gd name="T20" fmla="*/ 0 w 108"/>
                  <a:gd name="T21" fmla="*/ 80 h 215"/>
                  <a:gd name="T22" fmla="*/ 0 w 108"/>
                  <a:gd name="T23" fmla="*/ 98 h 215"/>
                  <a:gd name="T24" fmla="*/ 0 w 108"/>
                  <a:gd name="T25" fmla="*/ 116 h 215"/>
                  <a:gd name="T26" fmla="*/ 0 w 108"/>
                  <a:gd name="T27" fmla="*/ 133 h 215"/>
                  <a:gd name="T28" fmla="*/ 3 w 108"/>
                  <a:gd name="T29" fmla="*/ 154 h 215"/>
                  <a:gd name="T30" fmla="*/ 3 w 108"/>
                  <a:gd name="T31" fmla="*/ 170 h 215"/>
                  <a:gd name="T32" fmla="*/ 5 w 108"/>
                  <a:gd name="T33" fmla="*/ 186 h 215"/>
                  <a:gd name="T34" fmla="*/ 8 w 108"/>
                  <a:gd name="T35" fmla="*/ 202 h 215"/>
                  <a:gd name="T36" fmla="*/ 12 w 108"/>
                  <a:gd name="T37" fmla="*/ 215 h 215"/>
                  <a:gd name="T38" fmla="*/ 14 w 108"/>
                  <a:gd name="T39" fmla="*/ 208 h 215"/>
                  <a:gd name="T40" fmla="*/ 17 w 108"/>
                  <a:gd name="T41" fmla="*/ 187 h 215"/>
                  <a:gd name="T42" fmla="*/ 18 w 108"/>
                  <a:gd name="T43" fmla="*/ 165 h 215"/>
                  <a:gd name="T44" fmla="*/ 18 w 108"/>
                  <a:gd name="T45" fmla="*/ 151 h 215"/>
                  <a:gd name="T46" fmla="*/ 21 w 108"/>
                  <a:gd name="T47" fmla="*/ 127 h 215"/>
                  <a:gd name="T48" fmla="*/ 27 w 108"/>
                  <a:gd name="T49" fmla="*/ 116 h 215"/>
                  <a:gd name="T50" fmla="*/ 33 w 108"/>
                  <a:gd name="T51" fmla="*/ 120 h 215"/>
                  <a:gd name="T52" fmla="*/ 42 w 108"/>
                  <a:gd name="T53" fmla="*/ 136 h 215"/>
                  <a:gd name="T54" fmla="*/ 50 w 108"/>
                  <a:gd name="T55" fmla="*/ 160 h 215"/>
                  <a:gd name="T56" fmla="*/ 58 w 108"/>
                  <a:gd name="T57" fmla="*/ 185 h 215"/>
                  <a:gd name="T58" fmla="*/ 65 w 108"/>
                  <a:gd name="T59" fmla="*/ 202 h 215"/>
                  <a:gd name="T60" fmla="*/ 75 w 108"/>
                  <a:gd name="T61" fmla="*/ 209 h 215"/>
                  <a:gd name="T62" fmla="*/ 78 w 108"/>
                  <a:gd name="T63" fmla="*/ 198 h 215"/>
                  <a:gd name="T64" fmla="*/ 83 w 108"/>
                  <a:gd name="T65" fmla="*/ 179 h 215"/>
                  <a:gd name="T66" fmla="*/ 86 w 108"/>
                  <a:gd name="T67" fmla="*/ 158 h 215"/>
                  <a:gd name="T68" fmla="*/ 89 w 108"/>
                  <a:gd name="T69" fmla="*/ 143 h 215"/>
                  <a:gd name="T70" fmla="*/ 90 w 108"/>
                  <a:gd name="T71" fmla="*/ 119 h 215"/>
                  <a:gd name="T72" fmla="*/ 93 w 108"/>
                  <a:gd name="T73" fmla="*/ 102 h 215"/>
                  <a:gd name="T74" fmla="*/ 94 w 108"/>
                  <a:gd name="T75" fmla="*/ 86 h 215"/>
                  <a:gd name="T76" fmla="*/ 97 w 108"/>
                  <a:gd name="T77" fmla="*/ 70 h 215"/>
                  <a:gd name="T78" fmla="*/ 100 w 108"/>
                  <a:gd name="T79" fmla="*/ 51 h 215"/>
                  <a:gd name="T80" fmla="*/ 103 w 108"/>
                  <a:gd name="T81" fmla="*/ 25 h 215"/>
                  <a:gd name="T82" fmla="*/ 106 w 108"/>
                  <a:gd name="T83" fmla="*/ 6 h 215"/>
                  <a:gd name="T84" fmla="*/ 108 w 108"/>
                  <a:gd name="T85" fmla="*/ 0 h 215"/>
                  <a:gd name="T86" fmla="*/ 99 w 108"/>
                  <a:gd name="T87" fmla="*/ 9 h 215"/>
                  <a:gd name="T88" fmla="*/ 93 w 108"/>
                  <a:gd name="T89" fmla="*/ 23 h 215"/>
                  <a:gd name="T90" fmla="*/ 87 w 108"/>
                  <a:gd name="T91" fmla="*/ 36 h 215"/>
                  <a:gd name="T92" fmla="*/ 84 w 108"/>
                  <a:gd name="T93" fmla="*/ 5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8" h="215">
                    <a:moveTo>
                      <a:pt x="84" y="51"/>
                    </a:moveTo>
                    <a:lnTo>
                      <a:pt x="84" y="53"/>
                    </a:lnTo>
                    <a:lnTo>
                      <a:pt x="84" y="57"/>
                    </a:lnTo>
                    <a:lnTo>
                      <a:pt x="84" y="64"/>
                    </a:lnTo>
                    <a:lnTo>
                      <a:pt x="84" y="75"/>
                    </a:lnTo>
                    <a:lnTo>
                      <a:pt x="83" y="79"/>
                    </a:lnTo>
                    <a:lnTo>
                      <a:pt x="83" y="83"/>
                    </a:lnTo>
                    <a:lnTo>
                      <a:pt x="83" y="88"/>
                    </a:lnTo>
                    <a:lnTo>
                      <a:pt x="83" y="94"/>
                    </a:lnTo>
                    <a:lnTo>
                      <a:pt x="81" y="101"/>
                    </a:lnTo>
                    <a:lnTo>
                      <a:pt x="80" y="107"/>
                    </a:lnTo>
                    <a:lnTo>
                      <a:pt x="75" y="107"/>
                    </a:lnTo>
                    <a:lnTo>
                      <a:pt x="72" y="107"/>
                    </a:lnTo>
                    <a:lnTo>
                      <a:pt x="68" y="102"/>
                    </a:lnTo>
                    <a:lnTo>
                      <a:pt x="64" y="98"/>
                    </a:lnTo>
                    <a:lnTo>
                      <a:pt x="58" y="89"/>
                    </a:lnTo>
                    <a:lnTo>
                      <a:pt x="52" y="80"/>
                    </a:lnTo>
                    <a:lnTo>
                      <a:pt x="47" y="70"/>
                    </a:lnTo>
                    <a:lnTo>
                      <a:pt x="42" y="61"/>
                    </a:lnTo>
                    <a:lnTo>
                      <a:pt x="34" y="53"/>
                    </a:lnTo>
                    <a:lnTo>
                      <a:pt x="28" y="45"/>
                    </a:lnTo>
                    <a:lnTo>
                      <a:pt x="22" y="39"/>
                    </a:lnTo>
                    <a:lnTo>
                      <a:pt x="17" y="36"/>
                    </a:lnTo>
                    <a:lnTo>
                      <a:pt x="12" y="35"/>
                    </a:lnTo>
                    <a:lnTo>
                      <a:pt x="8" y="39"/>
                    </a:lnTo>
                    <a:lnTo>
                      <a:pt x="5" y="42"/>
                    </a:lnTo>
                    <a:lnTo>
                      <a:pt x="3" y="48"/>
                    </a:lnTo>
                    <a:lnTo>
                      <a:pt x="2" y="53"/>
                    </a:lnTo>
                    <a:lnTo>
                      <a:pt x="2" y="61"/>
                    </a:lnTo>
                    <a:lnTo>
                      <a:pt x="0" y="66"/>
                    </a:lnTo>
                    <a:lnTo>
                      <a:pt x="0" y="70"/>
                    </a:lnTo>
                    <a:lnTo>
                      <a:pt x="0" y="76"/>
                    </a:lnTo>
                    <a:lnTo>
                      <a:pt x="0" y="80"/>
                    </a:lnTo>
                    <a:lnTo>
                      <a:pt x="0" y="86"/>
                    </a:lnTo>
                    <a:lnTo>
                      <a:pt x="0" y="91"/>
                    </a:lnTo>
                    <a:lnTo>
                      <a:pt x="0" y="98"/>
                    </a:lnTo>
                    <a:lnTo>
                      <a:pt x="0" y="104"/>
                    </a:lnTo>
                    <a:lnTo>
                      <a:pt x="0" y="108"/>
                    </a:lnTo>
                    <a:lnTo>
                      <a:pt x="0" y="116"/>
                    </a:lnTo>
                    <a:lnTo>
                      <a:pt x="0" y="121"/>
                    </a:lnTo>
                    <a:lnTo>
                      <a:pt x="0" y="129"/>
                    </a:lnTo>
                    <a:lnTo>
                      <a:pt x="0" y="133"/>
                    </a:lnTo>
                    <a:lnTo>
                      <a:pt x="0" y="141"/>
                    </a:lnTo>
                    <a:lnTo>
                      <a:pt x="2" y="146"/>
                    </a:lnTo>
                    <a:lnTo>
                      <a:pt x="3" y="154"/>
                    </a:lnTo>
                    <a:lnTo>
                      <a:pt x="3" y="158"/>
                    </a:lnTo>
                    <a:lnTo>
                      <a:pt x="3" y="164"/>
                    </a:lnTo>
                    <a:lnTo>
                      <a:pt x="3" y="170"/>
                    </a:lnTo>
                    <a:lnTo>
                      <a:pt x="5" y="176"/>
                    </a:lnTo>
                    <a:lnTo>
                      <a:pt x="5" y="180"/>
                    </a:lnTo>
                    <a:lnTo>
                      <a:pt x="5" y="186"/>
                    </a:lnTo>
                    <a:lnTo>
                      <a:pt x="6" y="190"/>
                    </a:lnTo>
                    <a:lnTo>
                      <a:pt x="8" y="196"/>
                    </a:lnTo>
                    <a:lnTo>
                      <a:pt x="8" y="202"/>
                    </a:lnTo>
                    <a:lnTo>
                      <a:pt x="9" y="209"/>
                    </a:lnTo>
                    <a:lnTo>
                      <a:pt x="9" y="214"/>
                    </a:lnTo>
                    <a:lnTo>
                      <a:pt x="12" y="215"/>
                    </a:lnTo>
                    <a:lnTo>
                      <a:pt x="12" y="215"/>
                    </a:lnTo>
                    <a:lnTo>
                      <a:pt x="12" y="212"/>
                    </a:lnTo>
                    <a:lnTo>
                      <a:pt x="14" y="208"/>
                    </a:lnTo>
                    <a:lnTo>
                      <a:pt x="15" y="202"/>
                    </a:lnTo>
                    <a:lnTo>
                      <a:pt x="15" y="195"/>
                    </a:lnTo>
                    <a:lnTo>
                      <a:pt x="17" y="187"/>
                    </a:lnTo>
                    <a:lnTo>
                      <a:pt x="17" y="179"/>
                    </a:lnTo>
                    <a:lnTo>
                      <a:pt x="18" y="171"/>
                    </a:lnTo>
                    <a:lnTo>
                      <a:pt x="18" y="165"/>
                    </a:lnTo>
                    <a:lnTo>
                      <a:pt x="18" y="161"/>
                    </a:lnTo>
                    <a:lnTo>
                      <a:pt x="18" y="155"/>
                    </a:lnTo>
                    <a:lnTo>
                      <a:pt x="18" y="151"/>
                    </a:lnTo>
                    <a:lnTo>
                      <a:pt x="20" y="142"/>
                    </a:lnTo>
                    <a:lnTo>
                      <a:pt x="21" y="136"/>
                    </a:lnTo>
                    <a:lnTo>
                      <a:pt x="21" y="127"/>
                    </a:lnTo>
                    <a:lnTo>
                      <a:pt x="24" y="123"/>
                    </a:lnTo>
                    <a:lnTo>
                      <a:pt x="25" y="117"/>
                    </a:lnTo>
                    <a:lnTo>
                      <a:pt x="27" y="116"/>
                    </a:lnTo>
                    <a:lnTo>
                      <a:pt x="28" y="116"/>
                    </a:lnTo>
                    <a:lnTo>
                      <a:pt x="31" y="117"/>
                    </a:lnTo>
                    <a:lnTo>
                      <a:pt x="33" y="120"/>
                    </a:lnTo>
                    <a:lnTo>
                      <a:pt x="36" y="124"/>
                    </a:lnTo>
                    <a:lnTo>
                      <a:pt x="39" y="129"/>
                    </a:lnTo>
                    <a:lnTo>
                      <a:pt x="42" y="136"/>
                    </a:lnTo>
                    <a:lnTo>
                      <a:pt x="43" y="145"/>
                    </a:lnTo>
                    <a:lnTo>
                      <a:pt x="47" y="152"/>
                    </a:lnTo>
                    <a:lnTo>
                      <a:pt x="50" y="160"/>
                    </a:lnTo>
                    <a:lnTo>
                      <a:pt x="52" y="168"/>
                    </a:lnTo>
                    <a:lnTo>
                      <a:pt x="55" y="176"/>
                    </a:lnTo>
                    <a:lnTo>
                      <a:pt x="58" y="185"/>
                    </a:lnTo>
                    <a:lnTo>
                      <a:pt x="59" y="190"/>
                    </a:lnTo>
                    <a:lnTo>
                      <a:pt x="62" y="198"/>
                    </a:lnTo>
                    <a:lnTo>
                      <a:pt x="65" y="202"/>
                    </a:lnTo>
                    <a:lnTo>
                      <a:pt x="68" y="207"/>
                    </a:lnTo>
                    <a:lnTo>
                      <a:pt x="71" y="211"/>
                    </a:lnTo>
                    <a:lnTo>
                      <a:pt x="75" y="209"/>
                    </a:lnTo>
                    <a:lnTo>
                      <a:pt x="75" y="205"/>
                    </a:lnTo>
                    <a:lnTo>
                      <a:pt x="77" y="202"/>
                    </a:lnTo>
                    <a:lnTo>
                      <a:pt x="78" y="198"/>
                    </a:lnTo>
                    <a:lnTo>
                      <a:pt x="80" y="193"/>
                    </a:lnTo>
                    <a:lnTo>
                      <a:pt x="81" y="186"/>
                    </a:lnTo>
                    <a:lnTo>
                      <a:pt x="83" y="179"/>
                    </a:lnTo>
                    <a:lnTo>
                      <a:pt x="84" y="171"/>
                    </a:lnTo>
                    <a:lnTo>
                      <a:pt x="86" y="163"/>
                    </a:lnTo>
                    <a:lnTo>
                      <a:pt x="86" y="158"/>
                    </a:lnTo>
                    <a:lnTo>
                      <a:pt x="86" y="154"/>
                    </a:lnTo>
                    <a:lnTo>
                      <a:pt x="87" y="148"/>
                    </a:lnTo>
                    <a:lnTo>
                      <a:pt x="89" y="143"/>
                    </a:lnTo>
                    <a:lnTo>
                      <a:pt x="89" y="133"/>
                    </a:lnTo>
                    <a:lnTo>
                      <a:pt x="90" y="124"/>
                    </a:lnTo>
                    <a:lnTo>
                      <a:pt x="90" y="119"/>
                    </a:lnTo>
                    <a:lnTo>
                      <a:pt x="91" y="113"/>
                    </a:lnTo>
                    <a:lnTo>
                      <a:pt x="93" y="108"/>
                    </a:lnTo>
                    <a:lnTo>
                      <a:pt x="93" y="102"/>
                    </a:lnTo>
                    <a:lnTo>
                      <a:pt x="93" y="98"/>
                    </a:lnTo>
                    <a:lnTo>
                      <a:pt x="94" y="92"/>
                    </a:lnTo>
                    <a:lnTo>
                      <a:pt x="94" y="86"/>
                    </a:lnTo>
                    <a:lnTo>
                      <a:pt x="96" y="82"/>
                    </a:lnTo>
                    <a:lnTo>
                      <a:pt x="96" y="76"/>
                    </a:lnTo>
                    <a:lnTo>
                      <a:pt x="97" y="70"/>
                    </a:lnTo>
                    <a:lnTo>
                      <a:pt x="97" y="66"/>
                    </a:lnTo>
                    <a:lnTo>
                      <a:pt x="99" y="60"/>
                    </a:lnTo>
                    <a:lnTo>
                      <a:pt x="100" y="51"/>
                    </a:lnTo>
                    <a:lnTo>
                      <a:pt x="102" y="42"/>
                    </a:lnTo>
                    <a:lnTo>
                      <a:pt x="103" y="32"/>
                    </a:lnTo>
                    <a:lnTo>
                      <a:pt x="103" y="25"/>
                    </a:lnTo>
                    <a:lnTo>
                      <a:pt x="105" y="17"/>
                    </a:lnTo>
                    <a:lnTo>
                      <a:pt x="106" y="13"/>
                    </a:lnTo>
                    <a:lnTo>
                      <a:pt x="106" y="6"/>
                    </a:lnTo>
                    <a:lnTo>
                      <a:pt x="106" y="3"/>
                    </a:lnTo>
                    <a:lnTo>
                      <a:pt x="106" y="0"/>
                    </a:lnTo>
                    <a:lnTo>
                      <a:pt x="108" y="0"/>
                    </a:lnTo>
                    <a:lnTo>
                      <a:pt x="103" y="0"/>
                    </a:lnTo>
                    <a:lnTo>
                      <a:pt x="102" y="4"/>
                    </a:lnTo>
                    <a:lnTo>
                      <a:pt x="99" y="9"/>
                    </a:lnTo>
                    <a:lnTo>
                      <a:pt x="97" y="13"/>
                    </a:lnTo>
                    <a:lnTo>
                      <a:pt x="94" y="17"/>
                    </a:lnTo>
                    <a:lnTo>
                      <a:pt x="93" y="23"/>
                    </a:lnTo>
                    <a:lnTo>
                      <a:pt x="90" y="28"/>
                    </a:lnTo>
                    <a:lnTo>
                      <a:pt x="89" y="32"/>
                    </a:lnTo>
                    <a:lnTo>
                      <a:pt x="87" y="36"/>
                    </a:lnTo>
                    <a:lnTo>
                      <a:pt x="86" y="42"/>
                    </a:lnTo>
                    <a:lnTo>
                      <a:pt x="84" y="48"/>
                    </a:lnTo>
                    <a:lnTo>
                      <a:pt x="84" y="51"/>
                    </a:lnTo>
                    <a:lnTo>
                      <a:pt x="84" y="51"/>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68" name="Freeform 64">
                <a:extLst>
                  <a:ext uri="{FF2B5EF4-FFF2-40B4-BE49-F238E27FC236}">
                    <a16:creationId xmlns:a16="http://schemas.microsoft.com/office/drawing/2014/main" id="{B1587141-4F17-1CA7-2330-AA398A22F4D0}"/>
                  </a:ext>
                </a:extLst>
              </p:cNvPr>
              <p:cNvSpPr>
                <a:spLocks/>
              </p:cNvSpPr>
              <p:nvPr/>
            </p:nvSpPr>
            <p:spPr bwMode="auto">
              <a:xfrm>
                <a:off x="2820" y="3950"/>
                <a:ext cx="9" cy="34"/>
              </a:xfrm>
              <a:custGeom>
                <a:avLst/>
                <a:gdLst>
                  <a:gd name="T0" fmla="*/ 9 w 28"/>
                  <a:gd name="T1" fmla="*/ 0 h 100"/>
                  <a:gd name="T2" fmla="*/ 7 w 28"/>
                  <a:gd name="T3" fmla="*/ 0 h 100"/>
                  <a:gd name="T4" fmla="*/ 7 w 28"/>
                  <a:gd name="T5" fmla="*/ 3 h 100"/>
                  <a:gd name="T6" fmla="*/ 6 w 28"/>
                  <a:gd name="T7" fmla="*/ 8 h 100"/>
                  <a:gd name="T8" fmla="*/ 6 w 28"/>
                  <a:gd name="T9" fmla="*/ 15 h 100"/>
                  <a:gd name="T10" fmla="*/ 6 w 28"/>
                  <a:gd name="T11" fmla="*/ 22 h 100"/>
                  <a:gd name="T12" fmla="*/ 4 w 28"/>
                  <a:gd name="T13" fmla="*/ 31 h 100"/>
                  <a:gd name="T14" fmla="*/ 3 w 28"/>
                  <a:gd name="T15" fmla="*/ 38 h 100"/>
                  <a:gd name="T16" fmla="*/ 3 w 28"/>
                  <a:gd name="T17" fmla="*/ 49 h 100"/>
                  <a:gd name="T18" fmla="*/ 1 w 28"/>
                  <a:gd name="T19" fmla="*/ 58 h 100"/>
                  <a:gd name="T20" fmla="*/ 1 w 28"/>
                  <a:gd name="T21" fmla="*/ 66 h 100"/>
                  <a:gd name="T22" fmla="*/ 0 w 28"/>
                  <a:gd name="T23" fmla="*/ 74 h 100"/>
                  <a:gd name="T24" fmla="*/ 0 w 28"/>
                  <a:gd name="T25" fmla="*/ 82 h 100"/>
                  <a:gd name="T26" fmla="*/ 0 w 28"/>
                  <a:gd name="T27" fmla="*/ 88 h 100"/>
                  <a:gd name="T28" fmla="*/ 0 w 28"/>
                  <a:gd name="T29" fmla="*/ 94 h 100"/>
                  <a:gd name="T30" fmla="*/ 1 w 28"/>
                  <a:gd name="T31" fmla="*/ 97 h 100"/>
                  <a:gd name="T32" fmla="*/ 3 w 28"/>
                  <a:gd name="T33" fmla="*/ 100 h 100"/>
                  <a:gd name="T34" fmla="*/ 9 w 28"/>
                  <a:gd name="T35" fmla="*/ 99 h 100"/>
                  <a:gd name="T36" fmla="*/ 15 w 28"/>
                  <a:gd name="T37" fmla="*/ 91 h 100"/>
                  <a:gd name="T38" fmla="*/ 18 w 28"/>
                  <a:gd name="T39" fmla="*/ 85 h 100"/>
                  <a:gd name="T40" fmla="*/ 22 w 28"/>
                  <a:gd name="T41" fmla="*/ 80 h 100"/>
                  <a:gd name="T42" fmla="*/ 23 w 28"/>
                  <a:gd name="T43" fmla="*/ 74 h 100"/>
                  <a:gd name="T44" fmla="*/ 26 w 28"/>
                  <a:gd name="T45" fmla="*/ 66 h 100"/>
                  <a:gd name="T46" fmla="*/ 28 w 28"/>
                  <a:gd name="T47" fmla="*/ 60 h 100"/>
                  <a:gd name="T48" fmla="*/ 28 w 28"/>
                  <a:gd name="T49" fmla="*/ 55 h 100"/>
                  <a:gd name="T50" fmla="*/ 26 w 28"/>
                  <a:gd name="T51" fmla="*/ 47 h 100"/>
                  <a:gd name="T52" fmla="*/ 26 w 28"/>
                  <a:gd name="T53" fmla="*/ 43 h 100"/>
                  <a:gd name="T54" fmla="*/ 23 w 28"/>
                  <a:gd name="T55" fmla="*/ 36 h 100"/>
                  <a:gd name="T56" fmla="*/ 22 w 28"/>
                  <a:gd name="T57" fmla="*/ 30 h 100"/>
                  <a:gd name="T58" fmla="*/ 19 w 28"/>
                  <a:gd name="T59" fmla="*/ 24 h 100"/>
                  <a:gd name="T60" fmla="*/ 18 w 28"/>
                  <a:gd name="T61" fmla="*/ 21 h 100"/>
                  <a:gd name="T62" fmla="*/ 15 w 28"/>
                  <a:gd name="T63" fmla="*/ 15 h 100"/>
                  <a:gd name="T64" fmla="*/ 13 w 28"/>
                  <a:gd name="T65" fmla="*/ 11 h 100"/>
                  <a:gd name="T66" fmla="*/ 12 w 28"/>
                  <a:gd name="T67" fmla="*/ 6 h 100"/>
                  <a:gd name="T68" fmla="*/ 10 w 28"/>
                  <a:gd name="T69" fmla="*/ 5 h 100"/>
                  <a:gd name="T70" fmla="*/ 9 w 28"/>
                  <a:gd name="T71" fmla="*/ 0 h 100"/>
                  <a:gd name="T72" fmla="*/ 9 w 28"/>
                  <a:gd name="T73" fmla="*/ 0 h 100"/>
                  <a:gd name="T74" fmla="*/ 9 w 28"/>
                  <a:gd name="T7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100">
                    <a:moveTo>
                      <a:pt x="9" y="0"/>
                    </a:moveTo>
                    <a:lnTo>
                      <a:pt x="7" y="0"/>
                    </a:lnTo>
                    <a:lnTo>
                      <a:pt x="7" y="3"/>
                    </a:lnTo>
                    <a:lnTo>
                      <a:pt x="6" y="8"/>
                    </a:lnTo>
                    <a:lnTo>
                      <a:pt x="6" y="15"/>
                    </a:lnTo>
                    <a:lnTo>
                      <a:pt x="6" y="22"/>
                    </a:lnTo>
                    <a:lnTo>
                      <a:pt x="4" y="31"/>
                    </a:lnTo>
                    <a:lnTo>
                      <a:pt x="3" y="38"/>
                    </a:lnTo>
                    <a:lnTo>
                      <a:pt x="3" y="49"/>
                    </a:lnTo>
                    <a:lnTo>
                      <a:pt x="1" y="58"/>
                    </a:lnTo>
                    <a:lnTo>
                      <a:pt x="1" y="66"/>
                    </a:lnTo>
                    <a:lnTo>
                      <a:pt x="0" y="74"/>
                    </a:lnTo>
                    <a:lnTo>
                      <a:pt x="0" y="82"/>
                    </a:lnTo>
                    <a:lnTo>
                      <a:pt x="0" y="88"/>
                    </a:lnTo>
                    <a:lnTo>
                      <a:pt x="0" y="94"/>
                    </a:lnTo>
                    <a:lnTo>
                      <a:pt x="1" y="97"/>
                    </a:lnTo>
                    <a:lnTo>
                      <a:pt x="3" y="100"/>
                    </a:lnTo>
                    <a:lnTo>
                      <a:pt x="9" y="99"/>
                    </a:lnTo>
                    <a:lnTo>
                      <a:pt x="15" y="91"/>
                    </a:lnTo>
                    <a:lnTo>
                      <a:pt x="18" y="85"/>
                    </a:lnTo>
                    <a:lnTo>
                      <a:pt x="22" y="80"/>
                    </a:lnTo>
                    <a:lnTo>
                      <a:pt x="23" y="74"/>
                    </a:lnTo>
                    <a:lnTo>
                      <a:pt x="26" y="66"/>
                    </a:lnTo>
                    <a:lnTo>
                      <a:pt x="28" y="60"/>
                    </a:lnTo>
                    <a:lnTo>
                      <a:pt x="28" y="55"/>
                    </a:lnTo>
                    <a:lnTo>
                      <a:pt x="26" y="47"/>
                    </a:lnTo>
                    <a:lnTo>
                      <a:pt x="26" y="43"/>
                    </a:lnTo>
                    <a:lnTo>
                      <a:pt x="23" y="36"/>
                    </a:lnTo>
                    <a:lnTo>
                      <a:pt x="22" y="30"/>
                    </a:lnTo>
                    <a:lnTo>
                      <a:pt x="19" y="24"/>
                    </a:lnTo>
                    <a:lnTo>
                      <a:pt x="18" y="21"/>
                    </a:lnTo>
                    <a:lnTo>
                      <a:pt x="15" y="15"/>
                    </a:lnTo>
                    <a:lnTo>
                      <a:pt x="13" y="11"/>
                    </a:lnTo>
                    <a:lnTo>
                      <a:pt x="12" y="6"/>
                    </a:lnTo>
                    <a:lnTo>
                      <a:pt x="10" y="5"/>
                    </a:lnTo>
                    <a:lnTo>
                      <a:pt x="9" y="0"/>
                    </a:lnTo>
                    <a:lnTo>
                      <a:pt x="9" y="0"/>
                    </a:lnTo>
                    <a:lnTo>
                      <a:pt x="9" y="0"/>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69" name="Freeform 65">
                <a:extLst>
                  <a:ext uri="{FF2B5EF4-FFF2-40B4-BE49-F238E27FC236}">
                    <a16:creationId xmlns:a16="http://schemas.microsoft.com/office/drawing/2014/main" id="{306B08D3-6969-A9B0-B215-1C1C92F873A1}"/>
                  </a:ext>
                </a:extLst>
              </p:cNvPr>
              <p:cNvSpPr>
                <a:spLocks/>
              </p:cNvSpPr>
              <p:nvPr/>
            </p:nvSpPr>
            <p:spPr bwMode="auto">
              <a:xfrm>
                <a:off x="2813" y="3976"/>
                <a:ext cx="30" cy="52"/>
              </a:xfrm>
              <a:custGeom>
                <a:avLst/>
                <a:gdLst>
                  <a:gd name="T0" fmla="*/ 2 w 91"/>
                  <a:gd name="T1" fmla="*/ 20 h 151"/>
                  <a:gd name="T2" fmla="*/ 2 w 91"/>
                  <a:gd name="T3" fmla="*/ 29 h 151"/>
                  <a:gd name="T4" fmla="*/ 2 w 91"/>
                  <a:gd name="T5" fmla="*/ 39 h 151"/>
                  <a:gd name="T6" fmla="*/ 0 w 91"/>
                  <a:gd name="T7" fmla="*/ 51 h 151"/>
                  <a:gd name="T8" fmla="*/ 0 w 91"/>
                  <a:gd name="T9" fmla="*/ 66 h 151"/>
                  <a:gd name="T10" fmla="*/ 0 w 91"/>
                  <a:gd name="T11" fmla="*/ 80 h 151"/>
                  <a:gd name="T12" fmla="*/ 2 w 91"/>
                  <a:gd name="T13" fmla="*/ 95 h 151"/>
                  <a:gd name="T14" fmla="*/ 3 w 91"/>
                  <a:gd name="T15" fmla="*/ 108 h 151"/>
                  <a:gd name="T16" fmla="*/ 5 w 91"/>
                  <a:gd name="T17" fmla="*/ 120 h 151"/>
                  <a:gd name="T18" fmla="*/ 6 w 91"/>
                  <a:gd name="T19" fmla="*/ 130 h 151"/>
                  <a:gd name="T20" fmla="*/ 9 w 91"/>
                  <a:gd name="T21" fmla="*/ 137 h 151"/>
                  <a:gd name="T22" fmla="*/ 12 w 91"/>
                  <a:gd name="T23" fmla="*/ 148 h 151"/>
                  <a:gd name="T24" fmla="*/ 15 w 91"/>
                  <a:gd name="T25" fmla="*/ 151 h 151"/>
                  <a:gd name="T26" fmla="*/ 18 w 91"/>
                  <a:gd name="T27" fmla="*/ 142 h 151"/>
                  <a:gd name="T28" fmla="*/ 17 w 91"/>
                  <a:gd name="T29" fmla="*/ 129 h 151"/>
                  <a:gd name="T30" fmla="*/ 17 w 91"/>
                  <a:gd name="T31" fmla="*/ 120 h 151"/>
                  <a:gd name="T32" fmla="*/ 17 w 91"/>
                  <a:gd name="T33" fmla="*/ 110 h 151"/>
                  <a:gd name="T34" fmla="*/ 17 w 91"/>
                  <a:gd name="T35" fmla="*/ 99 h 151"/>
                  <a:gd name="T36" fmla="*/ 18 w 91"/>
                  <a:gd name="T37" fmla="*/ 86 h 151"/>
                  <a:gd name="T38" fmla="*/ 24 w 91"/>
                  <a:gd name="T39" fmla="*/ 77 h 151"/>
                  <a:gd name="T40" fmla="*/ 36 w 91"/>
                  <a:gd name="T41" fmla="*/ 89 h 151"/>
                  <a:gd name="T42" fmla="*/ 43 w 91"/>
                  <a:gd name="T43" fmla="*/ 102 h 151"/>
                  <a:gd name="T44" fmla="*/ 46 w 91"/>
                  <a:gd name="T45" fmla="*/ 115 h 151"/>
                  <a:gd name="T46" fmla="*/ 47 w 91"/>
                  <a:gd name="T47" fmla="*/ 127 h 151"/>
                  <a:gd name="T48" fmla="*/ 47 w 91"/>
                  <a:gd name="T49" fmla="*/ 142 h 151"/>
                  <a:gd name="T50" fmla="*/ 53 w 91"/>
                  <a:gd name="T51" fmla="*/ 148 h 151"/>
                  <a:gd name="T52" fmla="*/ 64 w 91"/>
                  <a:gd name="T53" fmla="*/ 137 h 151"/>
                  <a:gd name="T54" fmla="*/ 71 w 91"/>
                  <a:gd name="T55" fmla="*/ 126 h 151"/>
                  <a:gd name="T56" fmla="*/ 77 w 91"/>
                  <a:gd name="T57" fmla="*/ 115 h 151"/>
                  <a:gd name="T58" fmla="*/ 80 w 91"/>
                  <a:gd name="T59" fmla="*/ 102 h 151"/>
                  <a:gd name="T60" fmla="*/ 83 w 91"/>
                  <a:gd name="T61" fmla="*/ 85 h 151"/>
                  <a:gd name="T62" fmla="*/ 86 w 91"/>
                  <a:gd name="T63" fmla="*/ 66 h 151"/>
                  <a:gd name="T64" fmla="*/ 87 w 91"/>
                  <a:gd name="T65" fmla="*/ 48 h 151"/>
                  <a:gd name="T66" fmla="*/ 90 w 91"/>
                  <a:gd name="T67" fmla="*/ 32 h 151"/>
                  <a:gd name="T68" fmla="*/ 90 w 91"/>
                  <a:gd name="T69" fmla="*/ 17 h 151"/>
                  <a:gd name="T70" fmla="*/ 90 w 91"/>
                  <a:gd name="T71" fmla="*/ 5 h 151"/>
                  <a:gd name="T72" fmla="*/ 90 w 91"/>
                  <a:gd name="T73" fmla="*/ 0 h 151"/>
                  <a:gd name="T74" fmla="*/ 83 w 91"/>
                  <a:gd name="T75" fmla="*/ 8 h 151"/>
                  <a:gd name="T76" fmla="*/ 78 w 91"/>
                  <a:gd name="T77" fmla="*/ 17 h 151"/>
                  <a:gd name="T78" fmla="*/ 74 w 91"/>
                  <a:gd name="T79" fmla="*/ 30 h 151"/>
                  <a:gd name="T80" fmla="*/ 68 w 91"/>
                  <a:gd name="T81" fmla="*/ 44 h 151"/>
                  <a:gd name="T82" fmla="*/ 62 w 91"/>
                  <a:gd name="T83" fmla="*/ 57 h 151"/>
                  <a:gd name="T84" fmla="*/ 58 w 91"/>
                  <a:gd name="T85" fmla="*/ 69 h 151"/>
                  <a:gd name="T86" fmla="*/ 55 w 91"/>
                  <a:gd name="T87" fmla="*/ 79 h 151"/>
                  <a:gd name="T88" fmla="*/ 49 w 91"/>
                  <a:gd name="T89" fmla="*/ 83 h 151"/>
                  <a:gd name="T90" fmla="*/ 46 w 91"/>
                  <a:gd name="T91" fmla="*/ 79 h 151"/>
                  <a:gd name="T92" fmla="*/ 43 w 91"/>
                  <a:gd name="T93" fmla="*/ 69 h 151"/>
                  <a:gd name="T94" fmla="*/ 40 w 91"/>
                  <a:gd name="T95" fmla="*/ 63 h 151"/>
                  <a:gd name="T96" fmla="*/ 31 w 91"/>
                  <a:gd name="T97" fmla="*/ 63 h 151"/>
                  <a:gd name="T98" fmla="*/ 18 w 91"/>
                  <a:gd name="T99" fmla="*/ 63 h 151"/>
                  <a:gd name="T100" fmla="*/ 12 w 91"/>
                  <a:gd name="T101" fmla="*/ 51 h 151"/>
                  <a:gd name="T102" fmla="*/ 8 w 91"/>
                  <a:gd name="T103" fmla="*/ 36 h 151"/>
                  <a:gd name="T104" fmla="*/ 5 w 91"/>
                  <a:gd name="T105" fmla="*/ 23 h 151"/>
                  <a:gd name="T106" fmla="*/ 3 w 91"/>
                  <a:gd name="T107" fmla="*/ 1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 h="151">
                    <a:moveTo>
                      <a:pt x="3" y="19"/>
                    </a:moveTo>
                    <a:lnTo>
                      <a:pt x="2" y="20"/>
                    </a:lnTo>
                    <a:lnTo>
                      <a:pt x="2" y="26"/>
                    </a:lnTo>
                    <a:lnTo>
                      <a:pt x="2" y="29"/>
                    </a:lnTo>
                    <a:lnTo>
                      <a:pt x="2" y="35"/>
                    </a:lnTo>
                    <a:lnTo>
                      <a:pt x="2" y="39"/>
                    </a:lnTo>
                    <a:lnTo>
                      <a:pt x="2" y="47"/>
                    </a:lnTo>
                    <a:lnTo>
                      <a:pt x="0" y="51"/>
                    </a:lnTo>
                    <a:lnTo>
                      <a:pt x="0" y="58"/>
                    </a:lnTo>
                    <a:lnTo>
                      <a:pt x="0" y="66"/>
                    </a:lnTo>
                    <a:lnTo>
                      <a:pt x="0" y="73"/>
                    </a:lnTo>
                    <a:lnTo>
                      <a:pt x="0" y="80"/>
                    </a:lnTo>
                    <a:lnTo>
                      <a:pt x="0" y="88"/>
                    </a:lnTo>
                    <a:lnTo>
                      <a:pt x="2" y="95"/>
                    </a:lnTo>
                    <a:lnTo>
                      <a:pt x="3" y="102"/>
                    </a:lnTo>
                    <a:lnTo>
                      <a:pt x="3" y="108"/>
                    </a:lnTo>
                    <a:lnTo>
                      <a:pt x="3" y="114"/>
                    </a:lnTo>
                    <a:lnTo>
                      <a:pt x="5" y="120"/>
                    </a:lnTo>
                    <a:lnTo>
                      <a:pt x="5" y="126"/>
                    </a:lnTo>
                    <a:lnTo>
                      <a:pt x="6" y="130"/>
                    </a:lnTo>
                    <a:lnTo>
                      <a:pt x="8" y="134"/>
                    </a:lnTo>
                    <a:lnTo>
                      <a:pt x="9" y="137"/>
                    </a:lnTo>
                    <a:lnTo>
                      <a:pt x="11" y="142"/>
                    </a:lnTo>
                    <a:lnTo>
                      <a:pt x="12" y="148"/>
                    </a:lnTo>
                    <a:lnTo>
                      <a:pt x="14" y="151"/>
                    </a:lnTo>
                    <a:lnTo>
                      <a:pt x="15" y="151"/>
                    </a:lnTo>
                    <a:lnTo>
                      <a:pt x="18" y="149"/>
                    </a:lnTo>
                    <a:lnTo>
                      <a:pt x="18" y="142"/>
                    </a:lnTo>
                    <a:lnTo>
                      <a:pt x="18" y="134"/>
                    </a:lnTo>
                    <a:lnTo>
                      <a:pt x="17" y="129"/>
                    </a:lnTo>
                    <a:lnTo>
                      <a:pt x="17" y="124"/>
                    </a:lnTo>
                    <a:lnTo>
                      <a:pt x="17" y="120"/>
                    </a:lnTo>
                    <a:lnTo>
                      <a:pt x="17" y="115"/>
                    </a:lnTo>
                    <a:lnTo>
                      <a:pt x="17" y="110"/>
                    </a:lnTo>
                    <a:lnTo>
                      <a:pt x="17" y="104"/>
                    </a:lnTo>
                    <a:lnTo>
                      <a:pt x="17" y="99"/>
                    </a:lnTo>
                    <a:lnTo>
                      <a:pt x="17" y="95"/>
                    </a:lnTo>
                    <a:lnTo>
                      <a:pt x="18" y="86"/>
                    </a:lnTo>
                    <a:lnTo>
                      <a:pt x="21" y="82"/>
                    </a:lnTo>
                    <a:lnTo>
                      <a:pt x="24" y="77"/>
                    </a:lnTo>
                    <a:lnTo>
                      <a:pt x="31" y="83"/>
                    </a:lnTo>
                    <a:lnTo>
                      <a:pt x="36" y="89"/>
                    </a:lnTo>
                    <a:lnTo>
                      <a:pt x="39" y="95"/>
                    </a:lnTo>
                    <a:lnTo>
                      <a:pt x="43" y="102"/>
                    </a:lnTo>
                    <a:lnTo>
                      <a:pt x="46" y="110"/>
                    </a:lnTo>
                    <a:lnTo>
                      <a:pt x="46" y="115"/>
                    </a:lnTo>
                    <a:lnTo>
                      <a:pt x="47" y="121"/>
                    </a:lnTo>
                    <a:lnTo>
                      <a:pt x="47" y="127"/>
                    </a:lnTo>
                    <a:lnTo>
                      <a:pt x="47" y="133"/>
                    </a:lnTo>
                    <a:lnTo>
                      <a:pt x="47" y="142"/>
                    </a:lnTo>
                    <a:lnTo>
                      <a:pt x="50" y="146"/>
                    </a:lnTo>
                    <a:lnTo>
                      <a:pt x="53" y="148"/>
                    </a:lnTo>
                    <a:lnTo>
                      <a:pt x="61" y="143"/>
                    </a:lnTo>
                    <a:lnTo>
                      <a:pt x="64" y="137"/>
                    </a:lnTo>
                    <a:lnTo>
                      <a:pt x="69" y="130"/>
                    </a:lnTo>
                    <a:lnTo>
                      <a:pt x="71" y="126"/>
                    </a:lnTo>
                    <a:lnTo>
                      <a:pt x="74" y="121"/>
                    </a:lnTo>
                    <a:lnTo>
                      <a:pt x="77" y="115"/>
                    </a:lnTo>
                    <a:lnTo>
                      <a:pt x="78" y="110"/>
                    </a:lnTo>
                    <a:lnTo>
                      <a:pt x="80" y="102"/>
                    </a:lnTo>
                    <a:lnTo>
                      <a:pt x="81" y="93"/>
                    </a:lnTo>
                    <a:lnTo>
                      <a:pt x="83" y="85"/>
                    </a:lnTo>
                    <a:lnTo>
                      <a:pt x="84" y="76"/>
                    </a:lnTo>
                    <a:lnTo>
                      <a:pt x="86" y="66"/>
                    </a:lnTo>
                    <a:lnTo>
                      <a:pt x="87" y="58"/>
                    </a:lnTo>
                    <a:lnTo>
                      <a:pt x="87" y="48"/>
                    </a:lnTo>
                    <a:lnTo>
                      <a:pt x="90" y="41"/>
                    </a:lnTo>
                    <a:lnTo>
                      <a:pt x="90" y="32"/>
                    </a:lnTo>
                    <a:lnTo>
                      <a:pt x="90" y="25"/>
                    </a:lnTo>
                    <a:lnTo>
                      <a:pt x="90" y="17"/>
                    </a:lnTo>
                    <a:lnTo>
                      <a:pt x="91" y="13"/>
                    </a:lnTo>
                    <a:lnTo>
                      <a:pt x="90" y="5"/>
                    </a:lnTo>
                    <a:lnTo>
                      <a:pt x="90" y="3"/>
                    </a:lnTo>
                    <a:lnTo>
                      <a:pt x="90" y="0"/>
                    </a:lnTo>
                    <a:lnTo>
                      <a:pt x="87" y="1"/>
                    </a:lnTo>
                    <a:lnTo>
                      <a:pt x="83" y="8"/>
                    </a:lnTo>
                    <a:lnTo>
                      <a:pt x="80" y="13"/>
                    </a:lnTo>
                    <a:lnTo>
                      <a:pt x="78" y="17"/>
                    </a:lnTo>
                    <a:lnTo>
                      <a:pt x="75" y="23"/>
                    </a:lnTo>
                    <a:lnTo>
                      <a:pt x="74" y="30"/>
                    </a:lnTo>
                    <a:lnTo>
                      <a:pt x="71" y="36"/>
                    </a:lnTo>
                    <a:lnTo>
                      <a:pt x="68" y="44"/>
                    </a:lnTo>
                    <a:lnTo>
                      <a:pt x="65" y="51"/>
                    </a:lnTo>
                    <a:lnTo>
                      <a:pt x="62" y="57"/>
                    </a:lnTo>
                    <a:lnTo>
                      <a:pt x="61" y="63"/>
                    </a:lnTo>
                    <a:lnTo>
                      <a:pt x="58" y="69"/>
                    </a:lnTo>
                    <a:lnTo>
                      <a:pt x="56" y="73"/>
                    </a:lnTo>
                    <a:lnTo>
                      <a:pt x="55" y="79"/>
                    </a:lnTo>
                    <a:lnTo>
                      <a:pt x="52" y="82"/>
                    </a:lnTo>
                    <a:lnTo>
                      <a:pt x="49" y="83"/>
                    </a:lnTo>
                    <a:lnTo>
                      <a:pt x="47" y="82"/>
                    </a:lnTo>
                    <a:lnTo>
                      <a:pt x="46" y="79"/>
                    </a:lnTo>
                    <a:lnTo>
                      <a:pt x="44" y="73"/>
                    </a:lnTo>
                    <a:lnTo>
                      <a:pt x="43" y="69"/>
                    </a:lnTo>
                    <a:lnTo>
                      <a:pt x="41" y="64"/>
                    </a:lnTo>
                    <a:lnTo>
                      <a:pt x="40" y="63"/>
                    </a:lnTo>
                    <a:lnTo>
                      <a:pt x="36" y="60"/>
                    </a:lnTo>
                    <a:lnTo>
                      <a:pt x="31" y="63"/>
                    </a:lnTo>
                    <a:lnTo>
                      <a:pt x="24" y="66"/>
                    </a:lnTo>
                    <a:lnTo>
                      <a:pt x="18" y="63"/>
                    </a:lnTo>
                    <a:lnTo>
                      <a:pt x="15" y="57"/>
                    </a:lnTo>
                    <a:lnTo>
                      <a:pt x="12" y="51"/>
                    </a:lnTo>
                    <a:lnTo>
                      <a:pt x="9" y="44"/>
                    </a:lnTo>
                    <a:lnTo>
                      <a:pt x="8" y="36"/>
                    </a:lnTo>
                    <a:lnTo>
                      <a:pt x="5" y="27"/>
                    </a:lnTo>
                    <a:lnTo>
                      <a:pt x="5" y="23"/>
                    </a:lnTo>
                    <a:lnTo>
                      <a:pt x="3" y="19"/>
                    </a:lnTo>
                    <a:lnTo>
                      <a:pt x="3" y="19"/>
                    </a:lnTo>
                    <a:lnTo>
                      <a:pt x="3" y="19"/>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70" name="Freeform 66">
                <a:extLst>
                  <a:ext uri="{FF2B5EF4-FFF2-40B4-BE49-F238E27FC236}">
                    <a16:creationId xmlns:a16="http://schemas.microsoft.com/office/drawing/2014/main" id="{CCA8E084-E0F7-24DA-AA4A-46DCD54CA6D0}"/>
                  </a:ext>
                </a:extLst>
              </p:cNvPr>
              <p:cNvSpPr>
                <a:spLocks/>
              </p:cNvSpPr>
              <p:nvPr/>
            </p:nvSpPr>
            <p:spPr bwMode="auto">
              <a:xfrm>
                <a:off x="2825" y="3982"/>
                <a:ext cx="8" cy="12"/>
              </a:xfrm>
              <a:custGeom>
                <a:avLst/>
                <a:gdLst>
                  <a:gd name="T0" fmla="*/ 24 w 24"/>
                  <a:gd name="T1" fmla="*/ 0 h 36"/>
                  <a:gd name="T2" fmla="*/ 19 w 24"/>
                  <a:gd name="T3" fmla="*/ 1 h 36"/>
                  <a:gd name="T4" fmla="*/ 12 w 24"/>
                  <a:gd name="T5" fmla="*/ 4 h 36"/>
                  <a:gd name="T6" fmla="*/ 6 w 24"/>
                  <a:gd name="T7" fmla="*/ 9 h 36"/>
                  <a:gd name="T8" fmla="*/ 2 w 24"/>
                  <a:gd name="T9" fmla="*/ 17 h 36"/>
                  <a:gd name="T10" fmla="*/ 0 w 24"/>
                  <a:gd name="T11" fmla="*/ 23 h 36"/>
                  <a:gd name="T12" fmla="*/ 3 w 24"/>
                  <a:gd name="T13" fmla="*/ 29 h 36"/>
                  <a:gd name="T14" fmla="*/ 7 w 24"/>
                  <a:gd name="T15" fmla="*/ 33 h 36"/>
                  <a:gd name="T16" fmla="*/ 13 w 24"/>
                  <a:gd name="T17" fmla="*/ 36 h 36"/>
                  <a:gd name="T18" fmla="*/ 15 w 24"/>
                  <a:gd name="T19" fmla="*/ 36 h 36"/>
                  <a:gd name="T20" fmla="*/ 16 w 24"/>
                  <a:gd name="T21" fmla="*/ 35 h 36"/>
                  <a:gd name="T22" fmla="*/ 18 w 24"/>
                  <a:gd name="T23" fmla="*/ 29 h 36"/>
                  <a:gd name="T24" fmla="*/ 21 w 24"/>
                  <a:gd name="T25" fmla="*/ 23 h 36"/>
                  <a:gd name="T26" fmla="*/ 21 w 24"/>
                  <a:gd name="T27" fmla="*/ 14 h 36"/>
                  <a:gd name="T28" fmla="*/ 22 w 24"/>
                  <a:gd name="T29" fmla="*/ 7 h 36"/>
                  <a:gd name="T30" fmla="*/ 22 w 24"/>
                  <a:gd name="T31" fmla="*/ 1 h 36"/>
                  <a:gd name="T32" fmla="*/ 24 w 24"/>
                  <a:gd name="T33" fmla="*/ 0 h 36"/>
                  <a:gd name="T34" fmla="*/ 24 w 24"/>
                  <a:gd name="T3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36">
                    <a:moveTo>
                      <a:pt x="24" y="0"/>
                    </a:moveTo>
                    <a:lnTo>
                      <a:pt x="19" y="1"/>
                    </a:lnTo>
                    <a:lnTo>
                      <a:pt x="12" y="4"/>
                    </a:lnTo>
                    <a:lnTo>
                      <a:pt x="6" y="9"/>
                    </a:lnTo>
                    <a:lnTo>
                      <a:pt x="2" y="17"/>
                    </a:lnTo>
                    <a:lnTo>
                      <a:pt x="0" y="23"/>
                    </a:lnTo>
                    <a:lnTo>
                      <a:pt x="3" y="29"/>
                    </a:lnTo>
                    <a:lnTo>
                      <a:pt x="7" y="33"/>
                    </a:lnTo>
                    <a:lnTo>
                      <a:pt x="13" y="36"/>
                    </a:lnTo>
                    <a:lnTo>
                      <a:pt x="15" y="36"/>
                    </a:lnTo>
                    <a:lnTo>
                      <a:pt x="16" y="35"/>
                    </a:lnTo>
                    <a:lnTo>
                      <a:pt x="18" y="29"/>
                    </a:lnTo>
                    <a:lnTo>
                      <a:pt x="21" y="23"/>
                    </a:lnTo>
                    <a:lnTo>
                      <a:pt x="21" y="14"/>
                    </a:lnTo>
                    <a:lnTo>
                      <a:pt x="22" y="7"/>
                    </a:lnTo>
                    <a:lnTo>
                      <a:pt x="22" y="1"/>
                    </a:lnTo>
                    <a:lnTo>
                      <a:pt x="24" y="0"/>
                    </a:lnTo>
                    <a:lnTo>
                      <a:pt x="24" y="0"/>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71" name="Freeform 67">
                <a:extLst>
                  <a:ext uri="{FF2B5EF4-FFF2-40B4-BE49-F238E27FC236}">
                    <a16:creationId xmlns:a16="http://schemas.microsoft.com/office/drawing/2014/main" id="{79545AE8-5AB2-642B-BB74-224C4F6D00E4}"/>
                  </a:ext>
                </a:extLst>
              </p:cNvPr>
              <p:cNvSpPr>
                <a:spLocks/>
              </p:cNvSpPr>
              <p:nvPr/>
            </p:nvSpPr>
            <p:spPr bwMode="auto">
              <a:xfrm>
                <a:off x="2812" y="4019"/>
                <a:ext cx="31" cy="57"/>
              </a:xfrm>
              <a:custGeom>
                <a:avLst/>
                <a:gdLst>
                  <a:gd name="T0" fmla="*/ 3 w 91"/>
                  <a:gd name="T1" fmla="*/ 40 h 167"/>
                  <a:gd name="T2" fmla="*/ 1 w 91"/>
                  <a:gd name="T3" fmla="*/ 47 h 167"/>
                  <a:gd name="T4" fmla="*/ 1 w 91"/>
                  <a:gd name="T5" fmla="*/ 56 h 167"/>
                  <a:gd name="T6" fmla="*/ 1 w 91"/>
                  <a:gd name="T7" fmla="*/ 66 h 167"/>
                  <a:gd name="T8" fmla="*/ 0 w 91"/>
                  <a:gd name="T9" fmla="*/ 78 h 167"/>
                  <a:gd name="T10" fmla="*/ 0 w 91"/>
                  <a:gd name="T11" fmla="*/ 90 h 167"/>
                  <a:gd name="T12" fmla="*/ 0 w 91"/>
                  <a:gd name="T13" fmla="*/ 101 h 167"/>
                  <a:gd name="T14" fmla="*/ 0 w 91"/>
                  <a:gd name="T15" fmla="*/ 113 h 167"/>
                  <a:gd name="T16" fmla="*/ 0 w 91"/>
                  <a:gd name="T17" fmla="*/ 123 h 167"/>
                  <a:gd name="T18" fmla="*/ 1 w 91"/>
                  <a:gd name="T19" fmla="*/ 138 h 167"/>
                  <a:gd name="T20" fmla="*/ 4 w 91"/>
                  <a:gd name="T21" fmla="*/ 151 h 167"/>
                  <a:gd name="T22" fmla="*/ 7 w 91"/>
                  <a:gd name="T23" fmla="*/ 157 h 167"/>
                  <a:gd name="T24" fmla="*/ 10 w 91"/>
                  <a:gd name="T25" fmla="*/ 151 h 167"/>
                  <a:gd name="T26" fmla="*/ 15 w 91"/>
                  <a:gd name="T27" fmla="*/ 137 h 167"/>
                  <a:gd name="T28" fmla="*/ 16 w 91"/>
                  <a:gd name="T29" fmla="*/ 120 h 167"/>
                  <a:gd name="T30" fmla="*/ 20 w 91"/>
                  <a:gd name="T31" fmla="*/ 110 h 167"/>
                  <a:gd name="T32" fmla="*/ 23 w 91"/>
                  <a:gd name="T33" fmla="*/ 110 h 167"/>
                  <a:gd name="T34" fmla="*/ 25 w 91"/>
                  <a:gd name="T35" fmla="*/ 120 h 167"/>
                  <a:gd name="T36" fmla="*/ 26 w 91"/>
                  <a:gd name="T37" fmla="*/ 138 h 167"/>
                  <a:gd name="T38" fmla="*/ 31 w 91"/>
                  <a:gd name="T39" fmla="*/ 156 h 167"/>
                  <a:gd name="T40" fmla="*/ 40 w 91"/>
                  <a:gd name="T41" fmla="*/ 166 h 167"/>
                  <a:gd name="T42" fmla="*/ 50 w 91"/>
                  <a:gd name="T43" fmla="*/ 167 h 167"/>
                  <a:gd name="T44" fmla="*/ 60 w 91"/>
                  <a:gd name="T45" fmla="*/ 163 h 167"/>
                  <a:gd name="T46" fmla="*/ 70 w 91"/>
                  <a:gd name="T47" fmla="*/ 159 h 167"/>
                  <a:gd name="T48" fmla="*/ 79 w 91"/>
                  <a:gd name="T49" fmla="*/ 150 h 167"/>
                  <a:gd name="T50" fmla="*/ 84 w 91"/>
                  <a:gd name="T51" fmla="*/ 140 h 167"/>
                  <a:gd name="T52" fmla="*/ 84 w 91"/>
                  <a:gd name="T53" fmla="*/ 128 h 167"/>
                  <a:gd name="T54" fmla="*/ 87 w 91"/>
                  <a:gd name="T55" fmla="*/ 116 h 167"/>
                  <a:gd name="T56" fmla="*/ 87 w 91"/>
                  <a:gd name="T57" fmla="*/ 103 h 167"/>
                  <a:gd name="T58" fmla="*/ 87 w 91"/>
                  <a:gd name="T59" fmla="*/ 87 h 167"/>
                  <a:gd name="T60" fmla="*/ 88 w 91"/>
                  <a:gd name="T61" fmla="*/ 68 h 167"/>
                  <a:gd name="T62" fmla="*/ 89 w 91"/>
                  <a:gd name="T63" fmla="*/ 50 h 167"/>
                  <a:gd name="T64" fmla="*/ 91 w 91"/>
                  <a:gd name="T65" fmla="*/ 32 h 167"/>
                  <a:gd name="T66" fmla="*/ 91 w 91"/>
                  <a:gd name="T67" fmla="*/ 18 h 167"/>
                  <a:gd name="T68" fmla="*/ 91 w 91"/>
                  <a:gd name="T69" fmla="*/ 6 h 167"/>
                  <a:gd name="T70" fmla="*/ 91 w 91"/>
                  <a:gd name="T71" fmla="*/ 0 h 167"/>
                  <a:gd name="T72" fmla="*/ 89 w 91"/>
                  <a:gd name="T73" fmla="*/ 2 h 167"/>
                  <a:gd name="T74" fmla="*/ 87 w 91"/>
                  <a:gd name="T75" fmla="*/ 8 h 167"/>
                  <a:gd name="T76" fmla="*/ 84 w 91"/>
                  <a:gd name="T77" fmla="*/ 18 h 167"/>
                  <a:gd name="T78" fmla="*/ 82 w 91"/>
                  <a:gd name="T79" fmla="*/ 34 h 167"/>
                  <a:gd name="T80" fmla="*/ 79 w 91"/>
                  <a:gd name="T81" fmla="*/ 52 h 167"/>
                  <a:gd name="T82" fmla="*/ 75 w 91"/>
                  <a:gd name="T83" fmla="*/ 69 h 167"/>
                  <a:gd name="T84" fmla="*/ 72 w 91"/>
                  <a:gd name="T85" fmla="*/ 87 h 167"/>
                  <a:gd name="T86" fmla="*/ 67 w 91"/>
                  <a:gd name="T87" fmla="*/ 103 h 167"/>
                  <a:gd name="T88" fmla="*/ 65 w 91"/>
                  <a:gd name="T89" fmla="*/ 116 h 167"/>
                  <a:gd name="T90" fmla="*/ 62 w 91"/>
                  <a:gd name="T91" fmla="*/ 122 h 167"/>
                  <a:gd name="T92" fmla="*/ 57 w 91"/>
                  <a:gd name="T93" fmla="*/ 128 h 167"/>
                  <a:gd name="T94" fmla="*/ 53 w 91"/>
                  <a:gd name="T95" fmla="*/ 125 h 167"/>
                  <a:gd name="T96" fmla="*/ 48 w 91"/>
                  <a:gd name="T97" fmla="*/ 115 h 167"/>
                  <a:gd name="T98" fmla="*/ 47 w 91"/>
                  <a:gd name="T99" fmla="*/ 101 h 167"/>
                  <a:gd name="T100" fmla="*/ 45 w 91"/>
                  <a:gd name="T101" fmla="*/ 91 h 167"/>
                  <a:gd name="T102" fmla="*/ 44 w 91"/>
                  <a:gd name="T103" fmla="*/ 78 h 167"/>
                  <a:gd name="T104" fmla="*/ 41 w 91"/>
                  <a:gd name="T105" fmla="*/ 63 h 167"/>
                  <a:gd name="T106" fmla="*/ 40 w 91"/>
                  <a:gd name="T107" fmla="*/ 52 h 167"/>
                  <a:gd name="T108" fmla="*/ 37 w 91"/>
                  <a:gd name="T109" fmla="*/ 53 h 167"/>
                  <a:gd name="T110" fmla="*/ 31 w 91"/>
                  <a:gd name="T111" fmla="*/ 68 h 167"/>
                  <a:gd name="T112" fmla="*/ 22 w 91"/>
                  <a:gd name="T113" fmla="*/ 68 h 167"/>
                  <a:gd name="T114" fmla="*/ 13 w 91"/>
                  <a:gd name="T115" fmla="*/ 57 h 167"/>
                  <a:gd name="T116" fmla="*/ 7 w 91"/>
                  <a:gd name="T117" fmla="*/ 47 h 167"/>
                  <a:gd name="T118" fmla="*/ 4 w 91"/>
                  <a:gd name="T119" fmla="*/ 40 h 167"/>
                  <a:gd name="T120" fmla="*/ 4 w 91"/>
                  <a:gd name="T121" fmla="*/ 3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 h="167">
                    <a:moveTo>
                      <a:pt x="4" y="38"/>
                    </a:moveTo>
                    <a:lnTo>
                      <a:pt x="3" y="40"/>
                    </a:lnTo>
                    <a:lnTo>
                      <a:pt x="3" y="44"/>
                    </a:lnTo>
                    <a:lnTo>
                      <a:pt x="1" y="47"/>
                    </a:lnTo>
                    <a:lnTo>
                      <a:pt x="1" y="52"/>
                    </a:lnTo>
                    <a:lnTo>
                      <a:pt x="1" y="56"/>
                    </a:lnTo>
                    <a:lnTo>
                      <a:pt x="1" y="62"/>
                    </a:lnTo>
                    <a:lnTo>
                      <a:pt x="1" y="66"/>
                    </a:lnTo>
                    <a:lnTo>
                      <a:pt x="1" y="72"/>
                    </a:lnTo>
                    <a:lnTo>
                      <a:pt x="0" y="78"/>
                    </a:lnTo>
                    <a:lnTo>
                      <a:pt x="0" y="84"/>
                    </a:lnTo>
                    <a:lnTo>
                      <a:pt x="0" y="90"/>
                    </a:lnTo>
                    <a:lnTo>
                      <a:pt x="0" y="96"/>
                    </a:lnTo>
                    <a:lnTo>
                      <a:pt x="0" y="101"/>
                    </a:lnTo>
                    <a:lnTo>
                      <a:pt x="0" y="109"/>
                    </a:lnTo>
                    <a:lnTo>
                      <a:pt x="0" y="113"/>
                    </a:lnTo>
                    <a:lnTo>
                      <a:pt x="0" y="119"/>
                    </a:lnTo>
                    <a:lnTo>
                      <a:pt x="0" y="123"/>
                    </a:lnTo>
                    <a:lnTo>
                      <a:pt x="1" y="129"/>
                    </a:lnTo>
                    <a:lnTo>
                      <a:pt x="1" y="138"/>
                    </a:lnTo>
                    <a:lnTo>
                      <a:pt x="3" y="145"/>
                    </a:lnTo>
                    <a:lnTo>
                      <a:pt x="4" y="151"/>
                    </a:lnTo>
                    <a:lnTo>
                      <a:pt x="6" y="154"/>
                    </a:lnTo>
                    <a:lnTo>
                      <a:pt x="7" y="157"/>
                    </a:lnTo>
                    <a:lnTo>
                      <a:pt x="10" y="156"/>
                    </a:lnTo>
                    <a:lnTo>
                      <a:pt x="10" y="151"/>
                    </a:lnTo>
                    <a:lnTo>
                      <a:pt x="13" y="144"/>
                    </a:lnTo>
                    <a:lnTo>
                      <a:pt x="15" y="137"/>
                    </a:lnTo>
                    <a:lnTo>
                      <a:pt x="16" y="128"/>
                    </a:lnTo>
                    <a:lnTo>
                      <a:pt x="16" y="120"/>
                    </a:lnTo>
                    <a:lnTo>
                      <a:pt x="19" y="115"/>
                    </a:lnTo>
                    <a:lnTo>
                      <a:pt x="20" y="110"/>
                    </a:lnTo>
                    <a:lnTo>
                      <a:pt x="23" y="109"/>
                    </a:lnTo>
                    <a:lnTo>
                      <a:pt x="23" y="110"/>
                    </a:lnTo>
                    <a:lnTo>
                      <a:pt x="23" y="115"/>
                    </a:lnTo>
                    <a:lnTo>
                      <a:pt x="25" y="120"/>
                    </a:lnTo>
                    <a:lnTo>
                      <a:pt x="26" y="129"/>
                    </a:lnTo>
                    <a:lnTo>
                      <a:pt x="26" y="138"/>
                    </a:lnTo>
                    <a:lnTo>
                      <a:pt x="29" y="148"/>
                    </a:lnTo>
                    <a:lnTo>
                      <a:pt x="31" y="156"/>
                    </a:lnTo>
                    <a:lnTo>
                      <a:pt x="35" y="163"/>
                    </a:lnTo>
                    <a:lnTo>
                      <a:pt x="40" y="166"/>
                    </a:lnTo>
                    <a:lnTo>
                      <a:pt x="44" y="167"/>
                    </a:lnTo>
                    <a:lnTo>
                      <a:pt x="50" y="167"/>
                    </a:lnTo>
                    <a:lnTo>
                      <a:pt x="56" y="167"/>
                    </a:lnTo>
                    <a:lnTo>
                      <a:pt x="60" y="163"/>
                    </a:lnTo>
                    <a:lnTo>
                      <a:pt x="66" y="162"/>
                    </a:lnTo>
                    <a:lnTo>
                      <a:pt x="70" y="159"/>
                    </a:lnTo>
                    <a:lnTo>
                      <a:pt x="75" y="156"/>
                    </a:lnTo>
                    <a:lnTo>
                      <a:pt x="79" y="150"/>
                    </a:lnTo>
                    <a:lnTo>
                      <a:pt x="84" y="144"/>
                    </a:lnTo>
                    <a:lnTo>
                      <a:pt x="84" y="140"/>
                    </a:lnTo>
                    <a:lnTo>
                      <a:pt x="84" y="132"/>
                    </a:lnTo>
                    <a:lnTo>
                      <a:pt x="84" y="128"/>
                    </a:lnTo>
                    <a:lnTo>
                      <a:pt x="85" y="123"/>
                    </a:lnTo>
                    <a:lnTo>
                      <a:pt x="87" y="116"/>
                    </a:lnTo>
                    <a:lnTo>
                      <a:pt x="87" y="112"/>
                    </a:lnTo>
                    <a:lnTo>
                      <a:pt x="87" y="103"/>
                    </a:lnTo>
                    <a:lnTo>
                      <a:pt x="87" y="96"/>
                    </a:lnTo>
                    <a:lnTo>
                      <a:pt x="87" y="87"/>
                    </a:lnTo>
                    <a:lnTo>
                      <a:pt x="88" y="78"/>
                    </a:lnTo>
                    <a:lnTo>
                      <a:pt x="88" y="68"/>
                    </a:lnTo>
                    <a:lnTo>
                      <a:pt x="88" y="59"/>
                    </a:lnTo>
                    <a:lnTo>
                      <a:pt x="89" y="50"/>
                    </a:lnTo>
                    <a:lnTo>
                      <a:pt x="91" y="41"/>
                    </a:lnTo>
                    <a:lnTo>
                      <a:pt x="91" y="32"/>
                    </a:lnTo>
                    <a:lnTo>
                      <a:pt x="91" y="25"/>
                    </a:lnTo>
                    <a:lnTo>
                      <a:pt x="91" y="18"/>
                    </a:lnTo>
                    <a:lnTo>
                      <a:pt x="91" y="12"/>
                    </a:lnTo>
                    <a:lnTo>
                      <a:pt x="91" y="6"/>
                    </a:lnTo>
                    <a:lnTo>
                      <a:pt x="91" y="3"/>
                    </a:lnTo>
                    <a:lnTo>
                      <a:pt x="91" y="0"/>
                    </a:lnTo>
                    <a:lnTo>
                      <a:pt x="91" y="2"/>
                    </a:lnTo>
                    <a:lnTo>
                      <a:pt x="89" y="2"/>
                    </a:lnTo>
                    <a:lnTo>
                      <a:pt x="88" y="5"/>
                    </a:lnTo>
                    <a:lnTo>
                      <a:pt x="87" y="8"/>
                    </a:lnTo>
                    <a:lnTo>
                      <a:pt x="87" y="13"/>
                    </a:lnTo>
                    <a:lnTo>
                      <a:pt x="84" y="18"/>
                    </a:lnTo>
                    <a:lnTo>
                      <a:pt x="84" y="27"/>
                    </a:lnTo>
                    <a:lnTo>
                      <a:pt x="82" y="34"/>
                    </a:lnTo>
                    <a:lnTo>
                      <a:pt x="81" y="44"/>
                    </a:lnTo>
                    <a:lnTo>
                      <a:pt x="79" y="52"/>
                    </a:lnTo>
                    <a:lnTo>
                      <a:pt x="78" y="62"/>
                    </a:lnTo>
                    <a:lnTo>
                      <a:pt x="75" y="69"/>
                    </a:lnTo>
                    <a:lnTo>
                      <a:pt x="73" y="79"/>
                    </a:lnTo>
                    <a:lnTo>
                      <a:pt x="72" y="87"/>
                    </a:lnTo>
                    <a:lnTo>
                      <a:pt x="70" y="96"/>
                    </a:lnTo>
                    <a:lnTo>
                      <a:pt x="67" y="103"/>
                    </a:lnTo>
                    <a:lnTo>
                      <a:pt x="67" y="112"/>
                    </a:lnTo>
                    <a:lnTo>
                      <a:pt x="65" y="116"/>
                    </a:lnTo>
                    <a:lnTo>
                      <a:pt x="63" y="119"/>
                    </a:lnTo>
                    <a:lnTo>
                      <a:pt x="62" y="122"/>
                    </a:lnTo>
                    <a:lnTo>
                      <a:pt x="60" y="125"/>
                    </a:lnTo>
                    <a:lnTo>
                      <a:pt x="57" y="128"/>
                    </a:lnTo>
                    <a:lnTo>
                      <a:pt x="54" y="128"/>
                    </a:lnTo>
                    <a:lnTo>
                      <a:pt x="53" y="125"/>
                    </a:lnTo>
                    <a:lnTo>
                      <a:pt x="50" y="120"/>
                    </a:lnTo>
                    <a:lnTo>
                      <a:pt x="48" y="115"/>
                    </a:lnTo>
                    <a:lnTo>
                      <a:pt x="48" y="107"/>
                    </a:lnTo>
                    <a:lnTo>
                      <a:pt x="47" y="101"/>
                    </a:lnTo>
                    <a:lnTo>
                      <a:pt x="45" y="97"/>
                    </a:lnTo>
                    <a:lnTo>
                      <a:pt x="45" y="91"/>
                    </a:lnTo>
                    <a:lnTo>
                      <a:pt x="45" y="87"/>
                    </a:lnTo>
                    <a:lnTo>
                      <a:pt x="44" y="78"/>
                    </a:lnTo>
                    <a:lnTo>
                      <a:pt x="42" y="71"/>
                    </a:lnTo>
                    <a:lnTo>
                      <a:pt x="41" y="63"/>
                    </a:lnTo>
                    <a:lnTo>
                      <a:pt x="41" y="56"/>
                    </a:lnTo>
                    <a:lnTo>
                      <a:pt x="40" y="52"/>
                    </a:lnTo>
                    <a:lnTo>
                      <a:pt x="40" y="52"/>
                    </a:lnTo>
                    <a:lnTo>
                      <a:pt x="37" y="53"/>
                    </a:lnTo>
                    <a:lnTo>
                      <a:pt x="35" y="60"/>
                    </a:lnTo>
                    <a:lnTo>
                      <a:pt x="31" y="68"/>
                    </a:lnTo>
                    <a:lnTo>
                      <a:pt x="25" y="69"/>
                    </a:lnTo>
                    <a:lnTo>
                      <a:pt x="22" y="68"/>
                    </a:lnTo>
                    <a:lnTo>
                      <a:pt x="18" y="63"/>
                    </a:lnTo>
                    <a:lnTo>
                      <a:pt x="13" y="57"/>
                    </a:lnTo>
                    <a:lnTo>
                      <a:pt x="10" y="53"/>
                    </a:lnTo>
                    <a:lnTo>
                      <a:pt x="7" y="47"/>
                    </a:lnTo>
                    <a:lnTo>
                      <a:pt x="6" y="43"/>
                    </a:lnTo>
                    <a:lnTo>
                      <a:pt x="4" y="40"/>
                    </a:lnTo>
                    <a:lnTo>
                      <a:pt x="4" y="38"/>
                    </a:lnTo>
                    <a:lnTo>
                      <a:pt x="4" y="38"/>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72" name="Freeform 68">
                <a:extLst>
                  <a:ext uri="{FF2B5EF4-FFF2-40B4-BE49-F238E27FC236}">
                    <a16:creationId xmlns:a16="http://schemas.microsoft.com/office/drawing/2014/main" id="{2B0EE86D-DD1B-7783-2D92-240F080A2789}"/>
                  </a:ext>
                </a:extLst>
              </p:cNvPr>
              <p:cNvSpPr>
                <a:spLocks/>
              </p:cNvSpPr>
              <p:nvPr/>
            </p:nvSpPr>
            <p:spPr bwMode="auto">
              <a:xfrm>
                <a:off x="2828" y="4029"/>
                <a:ext cx="9" cy="27"/>
              </a:xfrm>
              <a:custGeom>
                <a:avLst/>
                <a:gdLst>
                  <a:gd name="T0" fmla="*/ 14 w 27"/>
                  <a:gd name="T1" fmla="*/ 14 h 77"/>
                  <a:gd name="T2" fmla="*/ 11 w 27"/>
                  <a:gd name="T3" fmla="*/ 11 h 77"/>
                  <a:gd name="T4" fmla="*/ 8 w 27"/>
                  <a:gd name="T5" fmla="*/ 8 h 77"/>
                  <a:gd name="T6" fmla="*/ 3 w 27"/>
                  <a:gd name="T7" fmla="*/ 5 h 77"/>
                  <a:gd name="T8" fmla="*/ 0 w 27"/>
                  <a:gd name="T9" fmla="*/ 8 h 77"/>
                  <a:gd name="T10" fmla="*/ 0 w 27"/>
                  <a:gd name="T11" fmla="*/ 11 h 77"/>
                  <a:gd name="T12" fmla="*/ 0 w 27"/>
                  <a:gd name="T13" fmla="*/ 17 h 77"/>
                  <a:gd name="T14" fmla="*/ 0 w 27"/>
                  <a:gd name="T15" fmla="*/ 22 h 77"/>
                  <a:gd name="T16" fmla="*/ 2 w 27"/>
                  <a:gd name="T17" fmla="*/ 29 h 77"/>
                  <a:gd name="T18" fmla="*/ 2 w 27"/>
                  <a:gd name="T19" fmla="*/ 35 h 77"/>
                  <a:gd name="T20" fmla="*/ 3 w 27"/>
                  <a:gd name="T21" fmla="*/ 42 h 77"/>
                  <a:gd name="T22" fmla="*/ 5 w 27"/>
                  <a:gd name="T23" fmla="*/ 49 h 77"/>
                  <a:gd name="T24" fmla="*/ 6 w 27"/>
                  <a:gd name="T25" fmla="*/ 55 h 77"/>
                  <a:gd name="T26" fmla="*/ 6 w 27"/>
                  <a:gd name="T27" fmla="*/ 60 h 77"/>
                  <a:gd name="T28" fmla="*/ 6 w 27"/>
                  <a:gd name="T29" fmla="*/ 66 h 77"/>
                  <a:gd name="T30" fmla="*/ 6 w 27"/>
                  <a:gd name="T31" fmla="*/ 68 h 77"/>
                  <a:gd name="T32" fmla="*/ 6 w 27"/>
                  <a:gd name="T33" fmla="*/ 73 h 77"/>
                  <a:gd name="T34" fmla="*/ 6 w 27"/>
                  <a:gd name="T35" fmla="*/ 76 h 77"/>
                  <a:gd name="T36" fmla="*/ 8 w 27"/>
                  <a:gd name="T37" fmla="*/ 77 h 77"/>
                  <a:gd name="T38" fmla="*/ 8 w 27"/>
                  <a:gd name="T39" fmla="*/ 76 h 77"/>
                  <a:gd name="T40" fmla="*/ 9 w 27"/>
                  <a:gd name="T41" fmla="*/ 73 h 77"/>
                  <a:gd name="T42" fmla="*/ 9 w 27"/>
                  <a:gd name="T43" fmla="*/ 68 h 77"/>
                  <a:gd name="T44" fmla="*/ 11 w 27"/>
                  <a:gd name="T45" fmla="*/ 66 h 77"/>
                  <a:gd name="T46" fmla="*/ 12 w 27"/>
                  <a:gd name="T47" fmla="*/ 60 h 77"/>
                  <a:gd name="T48" fmla="*/ 15 w 27"/>
                  <a:gd name="T49" fmla="*/ 55 h 77"/>
                  <a:gd name="T50" fmla="*/ 15 w 27"/>
                  <a:gd name="T51" fmla="*/ 48 h 77"/>
                  <a:gd name="T52" fmla="*/ 18 w 27"/>
                  <a:gd name="T53" fmla="*/ 42 h 77"/>
                  <a:gd name="T54" fmla="*/ 19 w 27"/>
                  <a:gd name="T55" fmla="*/ 33 h 77"/>
                  <a:gd name="T56" fmla="*/ 22 w 27"/>
                  <a:gd name="T57" fmla="*/ 26 h 77"/>
                  <a:gd name="T58" fmla="*/ 22 w 27"/>
                  <a:gd name="T59" fmla="*/ 17 h 77"/>
                  <a:gd name="T60" fmla="*/ 25 w 27"/>
                  <a:gd name="T61" fmla="*/ 11 h 77"/>
                  <a:gd name="T62" fmla="*/ 25 w 27"/>
                  <a:gd name="T63" fmla="*/ 5 h 77"/>
                  <a:gd name="T64" fmla="*/ 27 w 27"/>
                  <a:gd name="T65" fmla="*/ 1 h 77"/>
                  <a:gd name="T66" fmla="*/ 24 w 27"/>
                  <a:gd name="T67" fmla="*/ 0 h 77"/>
                  <a:gd name="T68" fmla="*/ 19 w 27"/>
                  <a:gd name="T69" fmla="*/ 4 h 77"/>
                  <a:gd name="T70" fmla="*/ 15 w 27"/>
                  <a:gd name="T71" fmla="*/ 10 h 77"/>
                  <a:gd name="T72" fmla="*/ 14 w 27"/>
                  <a:gd name="T73" fmla="*/ 14 h 77"/>
                  <a:gd name="T74" fmla="*/ 14 w 27"/>
                  <a:gd name="T75" fmla="*/ 1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77">
                    <a:moveTo>
                      <a:pt x="14" y="14"/>
                    </a:moveTo>
                    <a:lnTo>
                      <a:pt x="11" y="11"/>
                    </a:lnTo>
                    <a:lnTo>
                      <a:pt x="8" y="8"/>
                    </a:lnTo>
                    <a:lnTo>
                      <a:pt x="3" y="5"/>
                    </a:lnTo>
                    <a:lnTo>
                      <a:pt x="0" y="8"/>
                    </a:lnTo>
                    <a:lnTo>
                      <a:pt x="0" y="11"/>
                    </a:lnTo>
                    <a:lnTo>
                      <a:pt x="0" y="17"/>
                    </a:lnTo>
                    <a:lnTo>
                      <a:pt x="0" y="22"/>
                    </a:lnTo>
                    <a:lnTo>
                      <a:pt x="2" y="29"/>
                    </a:lnTo>
                    <a:lnTo>
                      <a:pt x="2" y="35"/>
                    </a:lnTo>
                    <a:lnTo>
                      <a:pt x="3" y="42"/>
                    </a:lnTo>
                    <a:lnTo>
                      <a:pt x="5" y="49"/>
                    </a:lnTo>
                    <a:lnTo>
                      <a:pt x="6" y="55"/>
                    </a:lnTo>
                    <a:lnTo>
                      <a:pt x="6" y="60"/>
                    </a:lnTo>
                    <a:lnTo>
                      <a:pt x="6" y="66"/>
                    </a:lnTo>
                    <a:lnTo>
                      <a:pt x="6" y="68"/>
                    </a:lnTo>
                    <a:lnTo>
                      <a:pt x="6" y="73"/>
                    </a:lnTo>
                    <a:lnTo>
                      <a:pt x="6" y="76"/>
                    </a:lnTo>
                    <a:lnTo>
                      <a:pt x="8" y="77"/>
                    </a:lnTo>
                    <a:lnTo>
                      <a:pt x="8" y="76"/>
                    </a:lnTo>
                    <a:lnTo>
                      <a:pt x="9" y="73"/>
                    </a:lnTo>
                    <a:lnTo>
                      <a:pt x="9" y="68"/>
                    </a:lnTo>
                    <a:lnTo>
                      <a:pt x="11" y="66"/>
                    </a:lnTo>
                    <a:lnTo>
                      <a:pt x="12" y="60"/>
                    </a:lnTo>
                    <a:lnTo>
                      <a:pt x="15" y="55"/>
                    </a:lnTo>
                    <a:lnTo>
                      <a:pt x="15" y="48"/>
                    </a:lnTo>
                    <a:lnTo>
                      <a:pt x="18" y="42"/>
                    </a:lnTo>
                    <a:lnTo>
                      <a:pt x="19" y="33"/>
                    </a:lnTo>
                    <a:lnTo>
                      <a:pt x="22" y="26"/>
                    </a:lnTo>
                    <a:lnTo>
                      <a:pt x="22" y="17"/>
                    </a:lnTo>
                    <a:lnTo>
                      <a:pt x="25" y="11"/>
                    </a:lnTo>
                    <a:lnTo>
                      <a:pt x="25" y="5"/>
                    </a:lnTo>
                    <a:lnTo>
                      <a:pt x="27" y="1"/>
                    </a:lnTo>
                    <a:lnTo>
                      <a:pt x="24" y="0"/>
                    </a:lnTo>
                    <a:lnTo>
                      <a:pt x="19" y="4"/>
                    </a:lnTo>
                    <a:lnTo>
                      <a:pt x="15" y="10"/>
                    </a:lnTo>
                    <a:lnTo>
                      <a:pt x="14" y="14"/>
                    </a:lnTo>
                    <a:lnTo>
                      <a:pt x="14" y="14"/>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73" name="Freeform 69">
                <a:extLst>
                  <a:ext uri="{FF2B5EF4-FFF2-40B4-BE49-F238E27FC236}">
                    <a16:creationId xmlns:a16="http://schemas.microsoft.com/office/drawing/2014/main" id="{AC6C1A20-144E-2D52-6CE9-2828C200E697}"/>
                  </a:ext>
                </a:extLst>
              </p:cNvPr>
              <p:cNvSpPr>
                <a:spLocks/>
              </p:cNvSpPr>
              <p:nvPr/>
            </p:nvSpPr>
            <p:spPr bwMode="auto">
              <a:xfrm>
                <a:off x="2249" y="3690"/>
                <a:ext cx="296" cy="35"/>
              </a:xfrm>
              <a:custGeom>
                <a:avLst/>
                <a:gdLst>
                  <a:gd name="T0" fmla="*/ 468 w 867"/>
                  <a:gd name="T1" fmla="*/ 3 h 102"/>
                  <a:gd name="T2" fmla="*/ 421 w 867"/>
                  <a:gd name="T3" fmla="*/ 2 h 102"/>
                  <a:gd name="T4" fmla="*/ 375 w 867"/>
                  <a:gd name="T5" fmla="*/ 2 h 102"/>
                  <a:gd name="T6" fmla="*/ 323 w 867"/>
                  <a:gd name="T7" fmla="*/ 0 h 102"/>
                  <a:gd name="T8" fmla="*/ 265 w 867"/>
                  <a:gd name="T9" fmla="*/ 0 h 102"/>
                  <a:gd name="T10" fmla="*/ 210 w 867"/>
                  <a:gd name="T11" fmla="*/ 0 h 102"/>
                  <a:gd name="T12" fmla="*/ 157 w 867"/>
                  <a:gd name="T13" fmla="*/ 0 h 102"/>
                  <a:gd name="T14" fmla="*/ 108 w 867"/>
                  <a:gd name="T15" fmla="*/ 3 h 102"/>
                  <a:gd name="T16" fmla="*/ 69 w 867"/>
                  <a:gd name="T17" fmla="*/ 5 h 102"/>
                  <a:gd name="T18" fmla="*/ 23 w 867"/>
                  <a:gd name="T19" fmla="*/ 9 h 102"/>
                  <a:gd name="T20" fmla="*/ 0 w 867"/>
                  <a:gd name="T21" fmla="*/ 21 h 102"/>
                  <a:gd name="T22" fmla="*/ 38 w 867"/>
                  <a:gd name="T23" fmla="*/ 30 h 102"/>
                  <a:gd name="T24" fmla="*/ 82 w 867"/>
                  <a:gd name="T25" fmla="*/ 33 h 102"/>
                  <a:gd name="T26" fmla="*/ 135 w 867"/>
                  <a:gd name="T27" fmla="*/ 34 h 102"/>
                  <a:gd name="T28" fmla="*/ 188 w 867"/>
                  <a:gd name="T29" fmla="*/ 37 h 102"/>
                  <a:gd name="T30" fmla="*/ 227 w 867"/>
                  <a:gd name="T31" fmla="*/ 40 h 102"/>
                  <a:gd name="T32" fmla="*/ 227 w 867"/>
                  <a:gd name="T33" fmla="*/ 55 h 102"/>
                  <a:gd name="T34" fmla="*/ 186 w 867"/>
                  <a:gd name="T35" fmla="*/ 63 h 102"/>
                  <a:gd name="T36" fmla="*/ 148 w 867"/>
                  <a:gd name="T37" fmla="*/ 71 h 102"/>
                  <a:gd name="T38" fmla="*/ 104 w 867"/>
                  <a:gd name="T39" fmla="*/ 75 h 102"/>
                  <a:gd name="T40" fmla="*/ 60 w 867"/>
                  <a:gd name="T41" fmla="*/ 77 h 102"/>
                  <a:gd name="T42" fmla="*/ 16 w 867"/>
                  <a:gd name="T43" fmla="*/ 87 h 102"/>
                  <a:gd name="T44" fmla="*/ 44 w 867"/>
                  <a:gd name="T45" fmla="*/ 99 h 102"/>
                  <a:gd name="T46" fmla="*/ 89 w 867"/>
                  <a:gd name="T47" fmla="*/ 102 h 102"/>
                  <a:gd name="T48" fmla="*/ 130 w 867"/>
                  <a:gd name="T49" fmla="*/ 102 h 102"/>
                  <a:gd name="T50" fmla="*/ 180 w 867"/>
                  <a:gd name="T51" fmla="*/ 102 h 102"/>
                  <a:gd name="T52" fmla="*/ 236 w 867"/>
                  <a:gd name="T53" fmla="*/ 102 h 102"/>
                  <a:gd name="T54" fmla="*/ 296 w 867"/>
                  <a:gd name="T55" fmla="*/ 100 h 102"/>
                  <a:gd name="T56" fmla="*/ 353 w 867"/>
                  <a:gd name="T57" fmla="*/ 97 h 102"/>
                  <a:gd name="T58" fmla="*/ 408 w 867"/>
                  <a:gd name="T59" fmla="*/ 94 h 102"/>
                  <a:gd name="T60" fmla="*/ 456 w 867"/>
                  <a:gd name="T61" fmla="*/ 93 h 102"/>
                  <a:gd name="T62" fmla="*/ 493 w 867"/>
                  <a:gd name="T63" fmla="*/ 90 h 102"/>
                  <a:gd name="T64" fmla="*/ 524 w 867"/>
                  <a:gd name="T65" fmla="*/ 85 h 102"/>
                  <a:gd name="T66" fmla="*/ 488 w 867"/>
                  <a:gd name="T67" fmla="*/ 80 h 102"/>
                  <a:gd name="T68" fmla="*/ 443 w 867"/>
                  <a:gd name="T69" fmla="*/ 78 h 102"/>
                  <a:gd name="T70" fmla="*/ 405 w 867"/>
                  <a:gd name="T71" fmla="*/ 75 h 102"/>
                  <a:gd name="T72" fmla="*/ 367 w 867"/>
                  <a:gd name="T73" fmla="*/ 74 h 102"/>
                  <a:gd name="T74" fmla="*/ 330 w 867"/>
                  <a:gd name="T75" fmla="*/ 71 h 102"/>
                  <a:gd name="T76" fmla="*/ 286 w 867"/>
                  <a:gd name="T77" fmla="*/ 69 h 102"/>
                  <a:gd name="T78" fmla="*/ 254 w 867"/>
                  <a:gd name="T79" fmla="*/ 62 h 102"/>
                  <a:gd name="T80" fmla="*/ 284 w 867"/>
                  <a:gd name="T81" fmla="*/ 55 h 102"/>
                  <a:gd name="T82" fmla="*/ 324 w 867"/>
                  <a:gd name="T83" fmla="*/ 50 h 102"/>
                  <a:gd name="T84" fmla="*/ 369 w 867"/>
                  <a:gd name="T85" fmla="*/ 50 h 102"/>
                  <a:gd name="T86" fmla="*/ 418 w 867"/>
                  <a:gd name="T87" fmla="*/ 49 h 102"/>
                  <a:gd name="T88" fmla="*/ 471 w 867"/>
                  <a:gd name="T89" fmla="*/ 47 h 102"/>
                  <a:gd name="T90" fmla="*/ 528 w 867"/>
                  <a:gd name="T91" fmla="*/ 46 h 102"/>
                  <a:gd name="T92" fmla="*/ 585 w 867"/>
                  <a:gd name="T93" fmla="*/ 43 h 102"/>
                  <a:gd name="T94" fmla="*/ 622 w 867"/>
                  <a:gd name="T95" fmla="*/ 41 h 102"/>
                  <a:gd name="T96" fmla="*/ 659 w 867"/>
                  <a:gd name="T97" fmla="*/ 38 h 102"/>
                  <a:gd name="T98" fmla="*/ 697 w 867"/>
                  <a:gd name="T99" fmla="*/ 34 h 102"/>
                  <a:gd name="T100" fmla="*/ 733 w 867"/>
                  <a:gd name="T101" fmla="*/ 30 h 102"/>
                  <a:gd name="T102" fmla="*/ 773 w 867"/>
                  <a:gd name="T103" fmla="*/ 27 h 102"/>
                  <a:gd name="T104" fmla="*/ 829 w 867"/>
                  <a:gd name="T105" fmla="*/ 21 h 102"/>
                  <a:gd name="T106" fmla="*/ 867 w 867"/>
                  <a:gd name="T107" fmla="*/ 15 h 102"/>
                  <a:gd name="T108" fmla="*/ 832 w 867"/>
                  <a:gd name="T109" fmla="*/ 15 h 102"/>
                  <a:gd name="T110" fmla="*/ 782 w 867"/>
                  <a:gd name="T111" fmla="*/ 15 h 102"/>
                  <a:gd name="T112" fmla="*/ 722 w 867"/>
                  <a:gd name="T113" fmla="*/ 17 h 102"/>
                  <a:gd name="T114" fmla="*/ 659 w 867"/>
                  <a:gd name="T115" fmla="*/ 15 h 102"/>
                  <a:gd name="T116" fmla="*/ 597 w 867"/>
                  <a:gd name="T117" fmla="*/ 12 h 102"/>
                  <a:gd name="T118" fmla="*/ 546 w 867"/>
                  <a:gd name="T119" fmla="*/ 9 h 102"/>
                  <a:gd name="T120" fmla="*/ 509 w 867"/>
                  <a:gd name="T121" fmla="*/ 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7" h="102">
                    <a:moveTo>
                      <a:pt x="493" y="3"/>
                    </a:moveTo>
                    <a:lnTo>
                      <a:pt x="491" y="3"/>
                    </a:lnTo>
                    <a:lnTo>
                      <a:pt x="490" y="3"/>
                    </a:lnTo>
                    <a:lnTo>
                      <a:pt x="485" y="3"/>
                    </a:lnTo>
                    <a:lnTo>
                      <a:pt x="481" y="3"/>
                    </a:lnTo>
                    <a:lnTo>
                      <a:pt x="474" y="3"/>
                    </a:lnTo>
                    <a:lnTo>
                      <a:pt x="468" y="3"/>
                    </a:lnTo>
                    <a:lnTo>
                      <a:pt x="459" y="3"/>
                    </a:lnTo>
                    <a:lnTo>
                      <a:pt x="450" y="3"/>
                    </a:lnTo>
                    <a:lnTo>
                      <a:pt x="443" y="2"/>
                    </a:lnTo>
                    <a:lnTo>
                      <a:pt x="438" y="2"/>
                    </a:lnTo>
                    <a:lnTo>
                      <a:pt x="433" y="2"/>
                    </a:lnTo>
                    <a:lnTo>
                      <a:pt x="428" y="2"/>
                    </a:lnTo>
                    <a:lnTo>
                      <a:pt x="421" y="2"/>
                    </a:lnTo>
                    <a:lnTo>
                      <a:pt x="415" y="2"/>
                    </a:lnTo>
                    <a:lnTo>
                      <a:pt x="409" y="2"/>
                    </a:lnTo>
                    <a:lnTo>
                      <a:pt x="403" y="2"/>
                    </a:lnTo>
                    <a:lnTo>
                      <a:pt x="396" y="2"/>
                    </a:lnTo>
                    <a:lnTo>
                      <a:pt x="389" y="2"/>
                    </a:lnTo>
                    <a:lnTo>
                      <a:pt x="381" y="2"/>
                    </a:lnTo>
                    <a:lnTo>
                      <a:pt x="375" y="2"/>
                    </a:lnTo>
                    <a:lnTo>
                      <a:pt x="367" y="2"/>
                    </a:lnTo>
                    <a:lnTo>
                      <a:pt x="361" y="2"/>
                    </a:lnTo>
                    <a:lnTo>
                      <a:pt x="353" y="2"/>
                    </a:lnTo>
                    <a:lnTo>
                      <a:pt x="346" y="2"/>
                    </a:lnTo>
                    <a:lnTo>
                      <a:pt x="339" y="0"/>
                    </a:lnTo>
                    <a:lnTo>
                      <a:pt x="330" y="0"/>
                    </a:lnTo>
                    <a:lnTo>
                      <a:pt x="323" y="0"/>
                    </a:lnTo>
                    <a:lnTo>
                      <a:pt x="314" y="0"/>
                    </a:lnTo>
                    <a:lnTo>
                      <a:pt x="306" y="0"/>
                    </a:lnTo>
                    <a:lnTo>
                      <a:pt x="298" y="0"/>
                    </a:lnTo>
                    <a:lnTo>
                      <a:pt x="290" y="0"/>
                    </a:lnTo>
                    <a:lnTo>
                      <a:pt x="283" y="0"/>
                    </a:lnTo>
                    <a:lnTo>
                      <a:pt x="274" y="0"/>
                    </a:lnTo>
                    <a:lnTo>
                      <a:pt x="265" y="0"/>
                    </a:lnTo>
                    <a:lnTo>
                      <a:pt x="258" y="0"/>
                    </a:lnTo>
                    <a:lnTo>
                      <a:pt x="249" y="0"/>
                    </a:lnTo>
                    <a:lnTo>
                      <a:pt x="242" y="0"/>
                    </a:lnTo>
                    <a:lnTo>
                      <a:pt x="233" y="0"/>
                    </a:lnTo>
                    <a:lnTo>
                      <a:pt x="226" y="0"/>
                    </a:lnTo>
                    <a:lnTo>
                      <a:pt x="218" y="0"/>
                    </a:lnTo>
                    <a:lnTo>
                      <a:pt x="210" y="0"/>
                    </a:lnTo>
                    <a:lnTo>
                      <a:pt x="202" y="0"/>
                    </a:lnTo>
                    <a:lnTo>
                      <a:pt x="193" y="0"/>
                    </a:lnTo>
                    <a:lnTo>
                      <a:pt x="186" y="0"/>
                    </a:lnTo>
                    <a:lnTo>
                      <a:pt x="177" y="0"/>
                    </a:lnTo>
                    <a:lnTo>
                      <a:pt x="170" y="0"/>
                    </a:lnTo>
                    <a:lnTo>
                      <a:pt x="163" y="0"/>
                    </a:lnTo>
                    <a:lnTo>
                      <a:pt x="157" y="0"/>
                    </a:lnTo>
                    <a:lnTo>
                      <a:pt x="149" y="0"/>
                    </a:lnTo>
                    <a:lnTo>
                      <a:pt x="142" y="0"/>
                    </a:lnTo>
                    <a:lnTo>
                      <a:pt x="135" y="0"/>
                    </a:lnTo>
                    <a:lnTo>
                      <a:pt x="129" y="2"/>
                    </a:lnTo>
                    <a:lnTo>
                      <a:pt x="122" y="2"/>
                    </a:lnTo>
                    <a:lnTo>
                      <a:pt x="116" y="3"/>
                    </a:lnTo>
                    <a:lnTo>
                      <a:pt x="108" y="3"/>
                    </a:lnTo>
                    <a:lnTo>
                      <a:pt x="104" y="3"/>
                    </a:lnTo>
                    <a:lnTo>
                      <a:pt x="97" y="3"/>
                    </a:lnTo>
                    <a:lnTo>
                      <a:pt x="91" y="3"/>
                    </a:lnTo>
                    <a:lnTo>
                      <a:pt x="85" y="3"/>
                    </a:lnTo>
                    <a:lnTo>
                      <a:pt x="80" y="3"/>
                    </a:lnTo>
                    <a:lnTo>
                      <a:pt x="75" y="3"/>
                    </a:lnTo>
                    <a:lnTo>
                      <a:pt x="69" y="5"/>
                    </a:lnTo>
                    <a:lnTo>
                      <a:pt x="64" y="5"/>
                    </a:lnTo>
                    <a:lnTo>
                      <a:pt x="60" y="6"/>
                    </a:lnTo>
                    <a:lnTo>
                      <a:pt x="51" y="6"/>
                    </a:lnTo>
                    <a:lnTo>
                      <a:pt x="44" y="6"/>
                    </a:lnTo>
                    <a:lnTo>
                      <a:pt x="35" y="8"/>
                    </a:lnTo>
                    <a:lnTo>
                      <a:pt x="31" y="9"/>
                    </a:lnTo>
                    <a:lnTo>
                      <a:pt x="23" y="9"/>
                    </a:lnTo>
                    <a:lnTo>
                      <a:pt x="19" y="11"/>
                    </a:lnTo>
                    <a:lnTo>
                      <a:pt x="13" y="11"/>
                    </a:lnTo>
                    <a:lnTo>
                      <a:pt x="10" y="12"/>
                    </a:lnTo>
                    <a:lnTo>
                      <a:pt x="4" y="15"/>
                    </a:lnTo>
                    <a:lnTo>
                      <a:pt x="1" y="17"/>
                    </a:lnTo>
                    <a:lnTo>
                      <a:pt x="0" y="19"/>
                    </a:lnTo>
                    <a:lnTo>
                      <a:pt x="0" y="21"/>
                    </a:lnTo>
                    <a:lnTo>
                      <a:pt x="1" y="22"/>
                    </a:lnTo>
                    <a:lnTo>
                      <a:pt x="7" y="25"/>
                    </a:lnTo>
                    <a:lnTo>
                      <a:pt x="13" y="27"/>
                    </a:lnTo>
                    <a:lnTo>
                      <a:pt x="22" y="28"/>
                    </a:lnTo>
                    <a:lnTo>
                      <a:pt x="26" y="28"/>
                    </a:lnTo>
                    <a:lnTo>
                      <a:pt x="32" y="30"/>
                    </a:lnTo>
                    <a:lnTo>
                      <a:pt x="38" y="30"/>
                    </a:lnTo>
                    <a:lnTo>
                      <a:pt x="44" y="33"/>
                    </a:lnTo>
                    <a:lnTo>
                      <a:pt x="48" y="33"/>
                    </a:lnTo>
                    <a:lnTo>
                      <a:pt x="56" y="33"/>
                    </a:lnTo>
                    <a:lnTo>
                      <a:pt x="61" y="33"/>
                    </a:lnTo>
                    <a:lnTo>
                      <a:pt x="69" y="33"/>
                    </a:lnTo>
                    <a:lnTo>
                      <a:pt x="75" y="33"/>
                    </a:lnTo>
                    <a:lnTo>
                      <a:pt x="82" y="33"/>
                    </a:lnTo>
                    <a:lnTo>
                      <a:pt x="89" y="33"/>
                    </a:lnTo>
                    <a:lnTo>
                      <a:pt x="98" y="34"/>
                    </a:lnTo>
                    <a:lnTo>
                      <a:pt x="104" y="34"/>
                    </a:lnTo>
                    <a:lnTo>
                      <a:pt x="113" y="34"/>
                    </a:lnTo>
                    <a:lnTo>
                      <a:pt x="120" y="34"/>
                    </a:lnTo>
                    <a:lnTo>
                      <a:pt x="129" y="34"/>
                    </a:lnTo>
                    <a:lnTo>
                      <a:pt x="135" y="34"/>
                    </a:lnTo>
                    <a:lnTo>
                      <a:pt x="144" y="36"/>
                    </a:lnTo>
                    <a:lnTo>
                      <a:pt x="151" y="36"/>
                    </a:lnTo>
                    <a:lnTo>
                      <a:pt x="160" y="37"/>
                    </a:lnTo>
                    <a:lnTo>
                      <a:pt x="167" y="37"/>
                    </a:lnTo>
                    <a:lnTo>
                      <a:pt x="173" y="37"/>
                    </a:lnTo>
                    <a:lnTo>
                      <a:pt x="180" y="37"/>
                    </a:lnTo>
                    <a:lnTo>
                      <a:pt x="188" y="37"/>
                    </a:lnTo>
                    <a:lnTo>
                      <a:pt x="193" y="37"/>
                    </a:lnTo>
                    <a:lnTo>
                      <a:pt x="201" y="38"/>
                    </a:lnTo>
                    <a:lnTo>
                      <a:pt x="207" y="38"/>
                    </a:lnTo>
                    <a:lnTo>
                      <a:pt x="214" y="38"/>
                    </a:lnTo>
                    <a:lnTo>
                      <a:pt x="218" y="38"/>
                    </a:lnTo>
                    <a:lnTo>
                      <a:pt x="223" y="38"/>
                    </a:lnTo>
                    <a:lnTo>
                      <a:pt x="227" y="40"/>
                    </a:lnTo>
                    <a:lnTo>
                      <a:pt x="232" y="41"/>
                    </a:lnTo>
                    <a:lnTo>
                      <a:pt x="237" y="41"/>
                    </a:lnTo>
                    <a:lnTo>
                      <a:pt x="243" y="43"/>
                    </a:lnTo>
                    <a:lnTo>
                      <a:pt x="245" y="46"/>
                    </a:lnTo>
                    <a:lnTo>
                      <a:pt x="240" y="50"/>
                    </a:lnTo>
                    <a:lnTo>
                      <a:pt x="233" y="52"/>
                    </a:lnTo>
                    <a:lnTo>
                      <a:pt x="227" y="55"/>
                    </a:lnTo>
                    <a:lnTo>
                      <a:pt x="220" y="56"/>
                    </a:lnTo>
                    <a:lnTo>
                      <a:pt x="211" y="59"/>
                    </a:lnTo>
                    <a:lnTo>
                      <a:pt x="207" y="59"/>
                    </a:lnTo>
                    <a:lnTo>
                      <a:pt x="201" y="62"/>
                    </a:lnTo>
                    <a:lnTo>
                      <a:pt x="196" y="62"/>
                    </a:lnTo>
                    <a:lnTo>
                      <a:pt x="191" y="63"/>
                    </a:lnTo>
                    <a:lnTo>
                      <a:pt x="186" y="63"/>
                    </a:lnTo>
                    <a:lnTo>
                      <a:pt x="180" y="66"/>
                    </a:lnTo>
                    <a:lnTo>
                      <a:pt x="176" y="66"/>
                    </a:lnTo>
                    <a:lnTo>
                      <a:pt x="170" y="68"/>
                    </a:lnTo>
                    <a:lnTo>
                      <a:pt x="164" y="68"/>
                    </a:lnTo>
                    <a:lnTo>
                      <a:pt x="158" y="69"/>
                    </a:lnTo>
                    <a:lnTo>
                      <a:pt x="154" y="71"/>
                    </a:lnTo>
                    <a:lnTo>
                      <a:pt x="148" y="71"/>
                    </a:lnTo>
                    <a:lnTo>
                      <a:pt x="142" y="72"/>
                    </a:lnTo>
                    <a:lnTo>
                      <a:pt x="138" y="72"/>
                    </a:lnTo>
                    <a:lnTo>
                      <a:pt x="133" y="74"/>
                    </a:lnTo>
                    <a:lnTo>
                      <a:pt x="129" y="75"/>
                    </a:lnTo>
                    <a:lnTo>
                      <a:pt x="120" y="75"/>
                    </a:lnTo>
                    <a:lnTo>
                      <a:pt x="113" y="75"/>
                    </a:lnTo>
                    <a:lnTo>
                      <a:pt x="104" y="75"/>
                    </a:lnTo>
                    <a:lnTo>
                      <a:pt x="100" y="75"/>
                    </a:lnTo>
                    <a:lnTo>
                      <a:pt x="92" y="75"/>
                    </a:lnTo>
                    <a:lnTo>
                      <a:pt x="86" y="75"/>
                    </a:lnTo>
                    <a:lnTo>
                      <a:pt x="82" y="75"/>
                    </a:lnTo>
                    <a:lnTo>
                      <a:pt x="78" y="77"/>
                    </a:lnTo>
                    <a:lnTo>
                      <a:pt x="69" y="77"/>
                    </a:lnTo>
                    <a:lnTo>
                      <a:pt x="60" y="77"/>
                    </a:lnTo>
                    <a:lnTo>
                      <a:pt x="51" y="77"/>
                    </a:lnTo>
                    <a:lnTo>
                      <a:pt x="44" y="80"/>
                    </a:lnTo>
                    <a:lnTo>
                      <a:pt x="38" y="80"/>
                    </a:lnTo>
                    <a:lnTo>
                      <a:pt x="32" y="81"/>
                    </a:lnTo>
                    <a:lnTo>
                      <a:pt x="26" y="81"/>
                    </a:lnTo>
                    <a:lnTo>
                      <a:pt x="22" y="84"/>
                    </a:lnTo>
                    <a:lnTo>
                      <a:pt x="16" y="87"/>
                    </a:lnTo>
                    <a:lnTo>
                      <a:pt x="14" y="91"/>
                    </a:lnTo>
                    <a:lnTo>
                      <a:pt x="16" y="93"/>
                    </a:lnTo>
                    <a:lnTo>
                      <a:pt x="19" y="94"/>
                    </a:lnTo>
                    <a:lnTo>
                      <a:pt x="25" y="96"/>
                    </a:lnTo>
                    <a:lnTo>
                      <a:pt x="34" y="97"/>
                    </a:lnTo>
                    <a:lnTo>
                      <a:pt x="38" y="97"/>
                    </a:lnTo>
                    <a:lnTo>
                      <a:pt x="44" y="99"/>
                    </a:lnTo>
                    <a:lnTo>
                      <a:pt x="48" y="99"/>
                    </a:lnTo>
                    <a:lnTo>
                      <a:pt x="57" y="100"/>
                    </a:lnTo>
                    <a:lnTo>
                      <a:pt x="64" y="100"/>
                    </a:lnTo>
                    <a:lnTo>
                      <a:pt x="73" y="100"/>
                    </a:lnTo>
                    <a:lnTo>
                      <a:pt x="78" y="100"/>
                    </a:lnTo>
                    <a:lnTo>
                      <a:pt x="83" y="102"/>
                    </a:lnTo>
                    <a:lnTo>
                      <a:pt x="89" y="102"/>
                    </a:lnTo>
                    <a:lnTo>
                      <a:pt x="95" y="102"/>
                    </a:lnTo>
                    <a:lnTo>
                      <a:pt x="100" y="102"/>
                    </a:lnTo>
                    <a:lnTo>
                      <a:pt x="105" y="102"/>
                    </a:lnTo>
                    <a:lnTo>
                      <a:pt x="111" y="102"/>
                    </a:lnTo>
                    <a:lnTo>
                      <a:pt x="117" y="102"/>
                    </a:lnTo>
                    <a:lnTo>
                      <a:pt x="123" y="102"/>
                    </a:lnTo>
                    <a:lnTo>
                      <a:pt x="130" y="102"/>
                    </a:lnTo>
                    <a:lnTo>
                      <a:pt x="136" y="102"/>
                    </a:lnTo>
                    <a:lnTo>
                      <a:pt x="145" y="102"/>
                    </a:lnTo>
                    <a:lnTo>
                      <a:pt x="151" y="102"/>
                    </a:lnTo>
                    <a:lnTo>
                      <a:pt x="158" y="102"/>
                    </a:lnTo>
                    <a:lnTo>
                      <a:pt x="164" y="102"/>
                    </a:lnTo>
                    <a:lnTo>
                      <a:pt x="173" y="102"/>
                    </a:lnTo>
                    <a:lnTo>
                      <a:pt x="180" y="102"/>
                    </a:lnTo>
                    <a:lnTo>
                      <a:pt x="189" y="102"/>
                    </a:lnTo>
                    <a:lnTo>
                      <a:pt x="196" y="102"/>
                    </a:lnTo>
                    <a:lnTo>
                      <a:pt x="205" y="102"/>
                    </a:lnTo>
                    <a:lnTo>
                      <a:pt x="213" y="102"/>
                    </a:lnTo>
                    <a:lnTo>
                      <a:pt x="220" y="102"/>
                    </a:lnTo>
                    <a:lnTo>
                      <a:pt x="229" y="102"/>
                    </a:lnTo>
                    <a:lnTo>
                      <a:pt x="236" y="102"/>
                    </a:lnTo>
                    <a:lnTo>
                      <a:pt x="245" y="100"/>
                    </a:lnTo>
                    <a:lnTo>
                      <a:pt x="254" y="100"/>
                    </a:lnTo>
                    <a:lnTo>
                      <a:pt x="262" y="100"/>
                    </a:lnTo>
                    <a:lnTo>
                      <a:pt x="271" y="100"/>
                    </a:lnTo>
                    <a:lnTo>
                      <a:pt x="279" y="100"/>
                    </a:lnTo>
                    <a:lnTo>
                      <a:pt x="287" y="100"/>
                    </a:lnTo>
                    <a:lnTo>
                      <a:pt x="296" y="100"/>
                    </a:lnTo>
                    <a:lnTo>
                      <a:pt x="305" y="100"/>
                    </a:lnTo>
                    <a:lnTo>
                      <a:pt x="312" y="99"/>
                    </a:lnTo>
                    <a:lnTo>
                      <a:pt x="321" y="99"/>
                    </a:lnTo>
                    <a:lnTo>
                      <a:pt x="330" y="99"/>
                    </a:lnTo>
                    <a:lnTo>
                      <a:pt x="339" y="99"/>
                    </a:lnTo>
                    <a:lnTo>
                      <a:pt x="345" y="97"/>
                    </a:lnTo>
                    <a:lnTo>
                      <a:pt x="353" y="97"/>
                    </a:lnTo>
                    <a:lnTo>
                      <a:pt x="361" y="97"/>
                    </a:lnTo>
                    <a:lnTo>
                      <a:pt x="369" y="97"/>
                    </a:lnTo>
                    <a:lnTo>
                      <a:pt x="377" y="96"/>
                    </a:lnTo>
                    <a:lnTo>
                      <a:pt x="386" y="96"/>
                    </a:lnTo>
                    <a:lnTo>
                      <a:pt x="393" y="96"/>
                    </a:lnTo>
                    <a:lnTo>
                      <a:pt x="400" y="96"/>
                    </a:lnTo>
                    <a:lnTo>
                      <a:pt x="408" y="94"/>
                    </a:lnTo>
                    <a:lnTo>
                      <a:pt x="415" y="94"/>
                    </a:lnTo>
                    <a:lnTo>
                      <a:pt x="421" y="94"/>
                    </a:lnTo>
                    <a:lnTo>
                      <a:pt x="430" y="94"/>
                    </a:lnTo>
                    <a:lnTo>
                      <a:pt x="436" y="93"/>
                    </a:lnTo>
                    <a:lnTo>
                      <a:pt x="443" y="93"/>
                    </a:lnTo>
                    <a:lnTo>
                      <a:pt x="449" y="93"/>
                    </a:lnTo>
                    <a:lnTo>
                      <a:pt x="456" y="93"/>
                    </a:lnTo>
                    <a:lnTo>
                      <a:pt x="460" y="93"/>
                    </a:lnTo>
                    <a:lnTo>
                      <a:pt x="466" y="93"/>
                    </a:lnTo>
                    <a:lnTo>
                      <a:pt x="472" y="91"/>
                    </a:lnTo>
                    <a:lnTo>
                      <a:pt x="478" y="91"/>
                    </a:lnTo>
                    <a:lnTo>
                      <a:pt x="482" y="90"/>
                    </a:lnTo>
                    <a:lnTo>
                      <a:pt x="488" y="90"/>
                    </a:lnTo>
                    <a:lnTo>
                      <a:pt x="493" y="90"/>
                    </a:lnTo>
                    <a:lnTo>
                      <a:pt x="497" y="90"/>
                    </a:lnTo>
                    <a:lnTo>
                      <a:pt x="504" y="90"/>
                    </a:lnTo>
                    <a:lnTo>
                      <a:pt x="512" y="88"/>
                    </a:lnTo>
                    <a:lnTo>
                      <a:pt x="516" y="88"/>
                    </a:lnTo>
                    <a:lnTo>
                      <a:pt x="521" y="88"/>
                    </a:lnTo>
                    <a:lnTo>
                      <a:pt x="525" y="85"/>
                    </a:lnTo>
                    <a:lnTo>
                      <a:pt x="524" y="85"/>
                    </a:lnTo>
                    <a:lnTo>
                      <a:pt x="521" y="84"/>
                    </a:lnTo>
                    <a:lnTo>
                      <a:pt x="518" y="84"/>
                    </a:lnTo>
                    <a:lnTo>
                      <a:pt x="513" y="82"/>
                    </a:lnTo>
                    <a:lnTo>
                      <a:pt x="509" y="82"/>
                    </a:lnTo>
                    <a:lnTo>
                      <a:pt x="502" y="81"/>
                    </a:lnTo>
                    <a:lnTo>
                      <a:pt x="496" y="81"/>
                    </a:lnTo>
                    <a:lnTo>
                      <a:pt x="488" y="80"/>
                    </a:lnTo>
                    <a:lnTo>
                      <a:pt x="480" y="80"/>
                    </a:lnTo>
                    <a:lnTo>
                      <a:pt x="471" y="80"/>
                    </a:lnTo>
                    <a:lnTo>
                      <a:pt x="462" y="78"/>
                    </a:lnTo>
                    <a:lnTo>
                      <a:pt x="456" y="78"/>
                    </a:lnTo>
                    <a:lnTo>
                      <a:pt x="452" y="78"/>
                    </a:lnTo>
                    <a:lnTo>
                      <a:pt x="447" y="78"/>
                    </a:lnTo>
                    <a:lnTo>
                      <a:pt x="443" y="78"/>
                    </a:lnTo>
                    <a:lnTo>
                      <a:pt x="437" y="77"/>
                    </a:lnTo>
                    <a:lnTo>
                      <a:pt x="431" y="77"/>
                    </a:lnTo>
                    <a:lnTo>
                      <a:pt x="425" y="77"/>
                    </a:lnTo>
                    <a:lnTo>
                      <a:pt x="421" y="77"/>
                    </a:lnTo>
                    <a:lnTo>
                      <a:pt x="415" y="75"/>
                    </a:lnTo>
                    <a:lnTo>
                      <a:pt x="409" y="75"/>
                    </a:lnTo>
                    <a:lnTo>
                      <a:pt x="405" y="75"/>
                    </a:lnTo>
                    <a:lnTo>
                      <a:pt x="399" y="75"/>
                    </a:lnTo>
                    <a:lnTo>
                      <a:pt x="394" y="75"/>
                    </a:lnTo>
                    <a:lnTo>
                      <a:pt x="389" y="75"/>
                    </a:lnTo>
                    <a:lnTo>
                      <a:pt x="383" y="75"/>
                    </a:lnTo>
                    <a:lnTo>
                      <a:pt x="378" y="75"/>
                    </a:lnTo>
                    <a:lnTo>
                      <a:pt x="372" y="74"/>
                    </a:lnTo>
                    <a:lnTo>
                      <a:pt x="367" y="74"/>
                    </a:lnTo>
                    <a:lnTo>
                      <a:pt x="362" y="74"/>
                    </a:lnTo>
                    <a:lnTo>
                      <a:pt x="356" y="74"/>
                    </a:lnTo>
                    <a:lnTo>
                      <a:pt x="352" y="72"/>
                    </a:lnTo>
                    <a:lnTo>
                      <a:pt x="346" y="72"/>
                    </a:lnTo>
                    <a:lnTo>
                      <a:pt x="340" y="72"/>
                    </a:lnTo>
                    <a:lnTo>
                      <a:pt x="336" y="72"/>
                    </a:lnTo>
                    <a:lnTo>
                      <a:pt x="330" y="71"/>
                    </a:lnTo>
                    <a:lnTo>
                      <a:pt x="325" y="71"/>
                    </a:lnTo>
                    <a:lnTo>
                      <a:pt x="321" y="71"/>
                    </a:lnTo>
                    <a:lnTo>
                      <a:pt x="317" y="71"/>
                    </a:lnTo>
                    <a:lnTo>
                      <a:pt x="306" y="71"/>
                    </a:lnTo>
                    <a:lnTo>
                      <a:pt x="299" y="71"/>
                    </a:lnTo>
                    <a:lnTo>
                      <a:pt x="292" y="69"/>
                    </a:lnTo>
                    <a:lnTo>
                      <a:pt x="286" y="69"/>
                    </a:lnTo>
                    <a:lnTo>
                      <a:pt x="279" y="68"/>
                    </a:lnTo>
                    <a:lnTo>
                      <a:pt x="274" y="68"/>
                    </a:lnTo>
                    <a:lnTo>
                      <a:pt x="268" y="66"/>
                    </a:lnTo>
                    <a:lnTo>
                      <a:pt x="265" y="66"/>
                    </a:lnTo>
                    <a:lnTo>
                      <a:pt x="258" y="65"/>
                    </a:lnTo>
                    <a:lnTo>
                      <a:pt x="255" y="63"/>
                    </a:lnTo>
                    <a:lnTo>
                      <a:pt x="254" y="62"/>
                    </a:lnTo>
                    <a:lnTo>
                      <a:pt x="255" y="62"/>
                    </a:lnTo>
                    <a:lnTo>
                      <a:pt x="258" y="59"/>
                    </a:lnTo>
                    <a:lnTo>
                      <a:pt x="262" y="59"/>
                    </a:lnTo>
                    <a:lnTo>
                      <a:pt x="268" y="56"/>
                    </a:lnTo>
                    <a:lnTo>
                      <a:pt x="276" y="56"/>
                    </a:lnTo>
                    <a:lnTo>
                      <a:pt x="280" y="55"/>
                    </a:lnTo>
                    <a:lnTo>
                      <a:pt x="284" y="55"/>
                    </a:lnTo>
                    <a:lnTo>
                      <a:pt x="290" y="53"/>
                    </a:lnTo>
                    <a:lnTo>
                      <a:pt x="296" y="53"/>
                    </a:lnTo>
                    <a:lnTo>
                      <a:pt x="301" y="53"/>
                    </a:lnTo>
                    <a:lnTo>
                      <a:pt x="306" y="53"/>
                    </a:lnTo>
                    <a:lnTo>
                      <a:pt x="312" y="52"/>
                    </a:lnTo>
                    <a:lnTo>
                      <a:pt x="318" y="52"/>
                    </a:lnTo>
                    <a:lnTo>
                      <a:pt x="324" y="50"/>
                    </a:lnTo>
                    <a:lnTo>
                      <a:pt x="331" y="50"/>
                    </a:lnTo>
                    <a:lnTo>
                      <a:pt x="337" y="50"/>
                    </a:lnTo>
                    <a:lnTo>
                      <a:pt x="345" y="50"/>
                    </a:lnTo>
                    <a:lnTo>
                      <a:pt x="349" y="50"/>
                    </a:lnTo>
                    <a:lnTo>
                      <a:pt x="356" y="50"/>
                    </a:lnTo>
                    <a:lnTo>
                      <a:pt x="364" y="50"/>
                    </a:lnTo>
                    <a:lnTo>
                      <a:pt x="369" y="50"/>
                    </a:lnTo>
                    <a:lnTo>
                      <a:pt x="377" y="50"/>
                    </a:lnTo>
                    <a:lnTo>
                      <a:pt x="383" y="50"/>
                    </a:lnTo>
                    <a:lnTo>
                      <a:pt x="390" y="50"/>
                    </a:lnTo>
                    <a:lnTo>
                      <a:pt x="397" y="50"/>
                    </a:lnTo>
                    <a:lnTo>
                      <a:pt x="403" y="49"/>
                    </a:lnTo>
                    <a:lnTo>
                      <a:pt x="411" y="49"/>
                    </a:lnTo>
                    <a:lnTo>
                      <a:pt x="418" y="49"/>
                    </a:lnTo>
                    <a:lnTo>
                      <a:pt x="425" y="49"/>
                    </a:lnTo>
                    <a:lnTo>
                      <a:pt x="433" y="49"/>
                    </a:lnTo>
                    <a:lnTo>
                      <a:pt x="440" y="49"/>
                    </a:lnTo>
                    <a:lnTo>
                      <a:pt x="447" y="49"/>
                    </a:lnTo>
                    <a:lnTo>
                      <a:pt x="456" y="49"/>
                    </a:lnTo>
                    <a:lnTo>
                      <a:pt x="463" y="47"/>
                    </a:lnTo>
                    <a:lnTo>
                      <a:pt x="471" y="47"/>
                    </a:lnTo>
                    <a:lnTo>
                      <a:pt x="480" y="47"/>
                    </a:lnTo>
                    <a:lnTo>
                      <a:pt x="487" y="47"/>
                    </a:lnTo>
                    <a:lnTo>
                      <a:pt x="494" y="47"/>
                    </a:lnTo>
                    <a:lnTo>
                      <a:pt x="503" y="47"/>
                    </a:lnTo>
                    <a:lnTo>
                      <a:pt x="512" y="47"/>
                    </a:lnTo>
                    <a:lnTo>
                      <a:pt x="521" y="47"/>
                    </a:lnTo>
                    <a:lnTo>
                      <a:pt x="528" y="46"/>
                    </a:lnTo>
                    <a:lnTo>
                      <a:pt x="537" y="46"/>
                    </a:lnTo>
                    <a:lnTo>
                      <a:pt x="546" y="46"/>
                    </a:lnTo>
                    <a:lnTo>
                      <a:pt x="556" y="46"/>
                    </a:lnTo>
                    <a:lnTo>
                      <a:pt x="565" y="44"/>
                    </a:lnTo>
                    <a:lnTo>
                      <a:pt x="575" y="44"/>
                    </a:lnTo>
                    <a:lnTo>
                      <a:pt x="579" y="43"/>
                    </a:lnTo>
                    <a:lnTo>
                      <a:pt x="585" y="43"/>
                    </a:lnTo>
                    <a:lnTo>
                      <a:pt x="590" y="43"/>
                    </a:lnTo>
                    <a:lnTo>
                      <a:pt x="595" y="43"/>
                    </a:lnTo>
                    <a:lnTo>
                      <a:pt x="600" y="43"/>
                    </a:lnTo>
                    <a:lnTo>
                      <a:pt x="606" y="41"/>
                    </a:lnTo>
                    <a:lnTo>
                      <a:pt x="610" y="41"/>
                    </a:lnTo>
                    <a:lnTo>
                      <a:pt x="616" y="41"/>
                    </a:lnTo>
                    <a:lnTo>
                      <a:pt x="622" y="41"/>
                    </a:lnTo>
                    <a:lnTo>
                      <a:pt x="626" y="40"/>
                    </a:lnTo>
                    <a:lnTo>
                      <a:pt x="632" y="40"/>
                    </a:lnTo>
                    <a:lnTo>
                      <a:pt x="637" y="40"/>
                    </a:lnTo>
                    <a:lnTo>
                      <a:pt x="642" y="38"/>
                    </a:lnTo>
                    <a:lnTo>
                      <a:pt x="648" y="38"/>
                    </a:lnTo>
                    <a:lnTo>
                      <a:pt x="653" y="38"/>
                    </a:lnTo>
                    <a:lnTo>
                      <a:pt x="659" y="38"/>
                    </a:lnTo>
                    <a:lnTo>
                      <a:pt x="664" y="37"/>
                    </a:lnTo>
                    <a:lnTo>
                      <a:pt x="669" y="37"/>
                    </a:lnTo>
                    <a:lnTo>
                      <a:pt x="675" y="37"/>
                    </a:lnTo>
                    <a:lnTo>
                      <a:pt x="681" y="37"/>
                    </a:lnTo>
                    <a:lnTo>
                      <a:pt x="686" y="36"/>
                    </a:lnTo>
                    <a:lnTo>
                      <a:pt x="691" y="34"/>
                    </a:lnTo>
                    <a:lnTo>
                      <a:pt x="697" y="34"/>
                    </a:lnTo>
                    <a:lnTo>
                      <a:pt x="703" y="34"/>
                    </a:lnTo>
                    <a:lnTo>
                      <a:pt x="707" y="33"/>
                    </a:lnTo>
                    <a:lnTo>
                      <a:pt x="713" y="33"/>
                    </a:lnTo>
                    <a:lnTo>
                      <a:pt x="717" y="33"/>
                    </a:lnTo>
                    <a:lnTo>
                      <a:pt x="723" y="33"/>
                    </a:lnTo>
                    <a:lnTo>
                      <a:pt x="727" y="31"/>
                    </a:lnTo>
                    <a:lnTo>
                      <a:pt x="733" y="30"/>
                    </a:lnTo>
                    <a:lnTo>
                      <a:pt x="738" y="30"/>
                    </a:lnTo>
                    <a:lnTo>
                      <a:pt x="744" y="30"/>
                    </a:lnTo>
                    <a:lnTo>
                      <a:pt x="748" y="30"/>
                    </a:lnTo>
                    <a:lnTo>
                      <a:pt x="752" y="28"/>
                    </a:lnTo>
                    <a:lnTo>
                      <a:pt x="758" y="28"/>
                    </a:lnTo>
                    <a:lnTo>
                      <a:pt x="764" y="28"/>
                    </a:lnTo>
                    <a:lnTo>
                      <a:pt x="773" y="27"/>
                    </a:lnTo>
                    <a:lnTo>
                      <a:pt x="782" y="25"/>
                    </a:lnTo>
                    <a:lnTo>
                      <a:pt x="791" y="25"/>
                    </a:lnTo>
                    <a:lnTo>
                      <a:pt x="799" y="24"/>
                    </a:lnTo>
                    <a:lnTo>
                      <a:pt x="807" y="22"/>
                    </a:lnTo>
                    <a:lnTo>
                      <a:pt x="814" y="22"/>
                    </a:lnTo>
                    <a:lnTo>
                      <a:pt x="821" y="21"/>
                    </a:lnTo>
                    <a:lnTo>
                      <a:pt x="829" y="21"/>
                    </a:lnTo>
                    <a:lnTo>
                      <a:pt x="835" y="19"/>
                    </a:lnTo>
                    <a:lnTo>
                      <a:pt x="840" y="19"/>
                    </a:lnTo>
                    <a:lnTo>
                      <a:pt x="846" y="18"/>
                    </a:lnTo>
                    <a:lnTo>
                      <a:pt x="851" y="18"/>
                    </a:lnTo>
                    <a:lnTo>
                      <a:pt x="860" y="17"/>
                    </a:lnTo>
                    <a:lnTo>
                      <a:pt x="864" y="17"/>
                    </a:lnTo>
                    <a:lnTo>
                      <a:pt x="867" y="15"/>
                    </a:lnTo>
                    <a:lnTo>
                      <a:pt x="865" y="15"/>
                    </a:lnTo>
                    <a:lnTo>
                      <a:pt x="862" y="15"/>
                    </a:lnTo>
                    <a:lnTo>
                      <a:pt x="858" y="15"/>
                    </a:lnTo>
                    <a:lnTo>
                      <a:pt x="851" y="15"/>
                    </a:lnTo>
                    <a:lnTo>
                      <a:pt x="842" y="15"/>
                    </a:lnTo>
                    <a:lnTo>
                      <a:pt x="836" y="15"/>
                    </a:lnTo>
                    <a:lnTo>
                      <a:pt x="832" y="15"/>
                    </a:lnTo>
                    <a:lnTo>
                      <a:pt x="824" y="15"/>
                    </a:lnTo>
                    <a:lnTo>
                      <a:pt x="820" y="15"/>
                    </a:lnTo>
                    <a:lnTo>
                      <a:pt x="813" y="15"/>
                    </a:lnTo>
                    <a:lnTo>
                      <a:pt x="805" y="15"/>
                    </a:lnTo>
                    <a:lnTo>
                      <a:pt x="798" y="15"/>
                    </a:lnTo>
                    <a:lnTo>
                      <a:pt x="791" y="15"/>
                    </a:lnTo>
                    <a:lnTo>
                      <a:pt x="782" y="15"/>
                    </a:lnTo>
                    <a:lnTo>
                      <a:pt x="774" y="15"/>
                    </a:lnTo>
                    <a:lnTo>
                      <a:pt x="767" y="15"/>
                    </a:lnTo>
                    <a:lnTo>
                      <a:pt x="758" y="17"/>
                    </a:lnTo>
                    <a:lnTo>
                      <a:pt x="748" y="17"/>
                    </a:lnTo>
                    <a:lnTo>
                      <a:pt x="739" y="17"/>
                    </a:lnTo>
                    <a:lnTo>
                      <a:pt x="730" y="17"/>
                    </a:lnTo>
                    <a:lnTo>
                      <a:pt x="722" y="17"/>
                    </a:lnTo>
                    <a:lnTo>
                      <a:pt x="713" y="17"/>
                    </a:lnTo>
                    <a:lnTo>
                      <a:pt x="704" y="17"/>
                    </a:lnTo>
                    <a:lnTo>
                      <a:pt x="695" y="17"/>
                    </a:lnTo>
                    <a:lnTo>
                      <a:pt x="686" y="17"/>
                    </a:lnTo>
                    <a:lnTo>
                      <a:pt x="678" y="15"/>
                    </a:lnTo>
                    <a:lnTo>
                      <a:pt x="669" y="15"/>
                    </a:lnTo>
                    <a:lnTo>
                      <a:pt x="659" y="15"/>
                    </a:lnTo>
                    <a:lnTo>
                      <a:pt x="650" y="15"/>
                    </a:lnTo>
                    <a:lnTo>
                      <a:pt x="641" y="15"/>
                    </a:lnTo>
                    <a:lnTo>
                      <a:pt x="632" y="15"/>
                    </a:lnTo>
                    <a:lnTo>
                      <a:pt x="623" y="14"/>
                    </a:lnTo>
                    <a:lnTo>
                      <a:pt x="615" y="14"/>
                    </a:lnTo>
                    <a:lnTo>
                      <a:pt x="606" y="12"/>
                    </a:lnTo>
                    <a:lnTo>
                      <a:pt x="597" y="12"/>
                    </a:lnTo>
                    <a:lnTo>
                      <a:pt x="590" y="12"/>
                    </a:lnTo>
                    <a:lnTo>
                      <a:pt x="581" y="12"/>
                    </a:lnTo>
                    <a:lnTo>
                      <a:pt x="573" y="11"/>
                    </a:lnTo>
                    <a:lnTo>
                      <a:pt x="566" y="9"/>
                    </a:lnTo>
                    <a:lnTo>
                      <a:pt x="559" y="9"/>
                    </a:lnTo>
                    <a:lnTo>
                      <a:pt x="553" y="9"/>
                    </a:lnTo>
                    <a:lnTo>
                      <a:pt x="546" y="9"/>
                    </a:lnTo>
                    <a:lnTo>
                      <a:pt x="538" y="8"/>
                    </a:lnTo>
                    <a:lnTo>
                      <a:pt x="532" y="8"/>
                    </a:lnTo>
                    <a:lnTo>
                      <a:pt x="528" y="8"/>
                    </a:lnTo>
                    <a:lnTo>
                      <a:pt x="522" y="6"/>
                    </a:lnTo>
                    <a:lnTo>
                      <a:pt x="516" y="6"/>
                    </a:lnTo>
                    <a:lnTo>
                      <a:pt x="512" y="6"/>
                    </a:lnTo>
                    <a:lnTo>
                      <a:pt x="509" y="6"/>
                    </a:lnTo>
                    <a:lnTo>
                      <a:pt x="502" y="3"/>
                    </a:lnTo>
                    <a:lnTo>
                      <a:pt x="497" y="3"/>
                    </a:lnTo>
                    <a:lnTo>
                      <a:pt x="493" y="3"/>
                    </a:lnTo>
                    <a:lnTo>
                      <a:pt x="493" y="3"/>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74" name="Freeform 70">
                <a:extLst>
                  <a:ext uri="{FF2B5EF4-FFF2-40B4-BE49-F238E27FC236}">
                    <a16:creationId xmlns:a16="http://schemas.microsoft.com/office/drawing/2014/main" id="{B630F0FF-D8DA-A3C1-569E-C75AF2C1F26C}"/>
                  </a:ext>
                </a:extLst>
              </p:cNvPr>
              <p:cNvSpPr>
                <a:spLocks/>
              </p:cNvSpPr>
              <p:nvPr/>
            </p:nvSpPr>
            <p:spPr bwMode="auto">
              <a:xfrm>
                <a:off x="2435" y="3689"/>
                <a:ext cx="233" cy="32"/>
              </a:xfrm>
              <a:custGeom>
                <a:avLst/>
                <a:gdLst>
                  <a:gd name="T0" fmla="*/ 6 w 682"/>
                  <a:gd name="T1" fmla="*/ 67 h 91"/>
                  <a:gd name="T2" fmla="*/ 32 w 682"/>
                  <a:gd name="T3" fmla="*/ 67 h 91"/>
                  <a:gd name="T4" fmla="*/ 53 w 682"/>
                  <a:gd name="T5" fmla="*/ 66 h 91"/>
                  <a:gd name="T6" fmla="*/ 75 w 682"/>
                  <a:gd name="T7" fmla="*/ 66 h 91"/>
                  <a:gd name="T8" fmla="*/ 101 w 682"/>
                  <a:gd name="T9" fmla="*/ 66 h 91"/>
                  <a:gd name="T10" fmla="*/ 131 w 682"/>
                  <a:gd name="T11" fmla="*/ 66 h 91"/>
                  <a:gd name="T12" fmla="*/ 159 w 682"/>
                  <a:gd name="T13" fmla="*/ 64 h 91"/>
                  <a:gd name="T14" fmla="*/ 186 w 682"/>
                  <a:gd name="T15" fmla="*/ 63 h 91"/>
                  <a:gd name="T16" fmla="*/ 214 w 682"/>
                  <a:gd name="T17" fmla="*/ 63 h 91"/>
                  <a:gd name="T18" fmla="*/ 241 w 682"/>
                  <a:gd name="T19" fmla="*/ 61 h 91"/>
                  <a:gd name="T20" fmla="*/ 266 w 682"/>
                  <a:gd name="T21" fmla="*/ 60 h 91"/>
                  <a:gd name="T22" fmla="*/ 288 w 682"/>
                  <a:gd name="T23" fmla="*/ 59 h 91"/>
                  <a:gd name="T24" fmla="*/ 311 w 682"/>
                  <a:gd name="T25" fmla="*/ 56 h 91"/>
                  <a:gd name="T26" fmla="*/ 339 w 682"/>
                  <a:gd name="T27" fmla="*/ 48 h 91"/>
                  <a:gd name="T28" fmla="*/ 358 w 682"/>
                  <a:gd name="T29" fmla="*/ 35 h 91"/>
                  <a:gd name="T30" fmla="*/ 379 w 682"/>
                  <a:gd name="T31" fmla="*/ 20 h 91"/>
                  <a:gd name="T32" fmla="*/ 399 w 682"/>
                  <a:gd name="T33" fmla="*/ 12 h 91"/>
                  <a:gd name="T34" fmla="*/ 423 w 682"/>
                  <a:gd name="T35" fmla="*/ 7 h 91"/>
                  <a:gd name="T36" fmla="*/ 452 w 682"/>
                  <a:gd name="T37" fmla="*/ 4 h 91"/>
                  <a:gd name="T38" fmla="*/ 484 w 682"/>
                  <a:gd name="T39" fmla="*/ 1 h 91"/>
                  <a:gd name="T40" fmla="*/ 505 w 682"/>
                  <a:gd name="T41" fmla="*/ 1 h 91"/>
                  <a:gd name="T42" fmla="*/ 524 w 682"/>
                  <a:gd name="T43" fmla="*/ 0 h 91"/>
                  <a:gd name="T44" fmla="*/ 544 w 682"/>
                  <a:gd name="T45" fmla="*/ 0 h 91"/>
                  <a:gd name="T46" fmla="*/ 565 w 682"/>
                  <a:gd name="T47" fmla="*/ 0 h 91"/>
                  <a:gd name="T48" fmla="*/ 590 w 682"/>
                  <a:gd name="T49" fmla="*/ 0 h 91"/>
                  <a:gd name="T50" fmla="*/ 625 w 682"/>
                  <a:gd name="T51" fmla="*/ 0 h 91"/>
                  <a:gd name="T52" fmla="*/ 654 w 682"/>
                  <a:gd name="T53" fmla="*/ 0 h 91"/>
                  <a:gd name="T54" fmla="*/ 678 w 682"/>
                  <a:gd name="T55" fmla="*/ 3 h 91"/>
                  <a:gd name="T56" fmla="*/ 674 w 682"/>
                  <a:gd name="T57" fmla="*/ 7 h 91"/>
                  <a:gd name="T58" fmla="*/ 654 w 682"/>
                  <a:gd name="T59" fmla="*/ 10 h 91"/>
                  <a:gd name="T60" fmla="*/ 628 w 682"/>
                  <a:gd name="T61" fmla="*/ 16 h 91"/>
                  <a:gd name="T62" fmla="*/ 594 w 682"/>
                  <a:gd name="T63" fmla="*/ 20 h 91"/>
                  <a:gd name="T64" fmla="*/ 558 w 682"/>
                  <a:gd name="T65" fmla="*/ 25 h 91"/>
                  <a:gd name="T66" fmla="*/ 522 w 682"/>
                  <a:gd name="T67" fmla="*/ 31 h 91"/>
                  <a:gd name="T68" fmla="*/ 489 w 682"/>
                  <a:gd name="T69" fmla="*/ 35 h 91"/>
                  <a:gd name="T70" fmla="*/ 461 w 682"/>
                  <a:gd name="T71" fmla="*/ 41 h 91"/>
                  <a:gd name="T72" fmla="*/ 434 w 682"/>
                  <a:gd name="T73" fmla="*/ 48 h 91"/>
                  <a:gd name="T74" fmla="*/ 409 w 682"/>
                  <a:gd name="T75" fmla="*/ 59 h 91"/>
                  <a:gd name="T76" fmla="*/ 383 w 682"/>
                  <a:gd name="T77" fmla="*/ 73 h 91"/>
                  <a:gd name="T78" fmla="*/ 360 w 682"/>
                  <a:gd name="T79" fmla="*/ 82 h 91"/>
                  <a:gd name="T80" fmla="*/ 339 w 682"/>
                  <a:gd name="T81" fmla="*/ 85 h 91"/>
                  <a:gd name="T82" fmla="*/ 316 w 682"/>
                  <a:gd name="T83" fmla="*/ 86 h 91"/>
                  <a:gd name="T84" fmla="*/ 288 w 682"/>
                  <a:gd name="T85" fmla="*/ 89 h 91"/>
                  <a:gd name="T86" fmla="*/ 258 w 682"/>
                  <a:gd name="T87" fmla="*/ 91 h 91"/>
                  <a:gd name="T88" fmla="*/ 228 w 682"/>
                  <a:gd name="T89" fmla="*/ 91 h 91"/>
                  <a:gd name="T90" fmla="*/ 197 w 682"/>
                  <a:gd name="T91" fmla="*/ 91 h 91"/>
                  <a:gd name="T92" fmla="*/ 164 w 682"/>
                  <a:gd name="T93" fmla="*/ 89 h 91"/>
                  <a:gd name="T94" fmla="*/ 135 w 682"/>
                  <a:gd name="T95" fmla="*/ 88 h 91"/>
                  <a:gd name="T96" fmla="*/ 106 w 682"/>
                  <a:gd name="T97" fmla="*/ 85 h 91"/>
                  <a:gd name="T98" fmla="*/ 79 w 682"/>
                  <a:gd name="T99" fmla="*/ 81 h 91"/>
                  <a:gd name="T100" fmla="*/ 56 w 682"/>
                  <a:gd name="T101" fmla="*/ 78 h 91"/>
                  <a:gd name="T102" fmla="*/ 37 w 682"/>
                  <a:gd name="T103" fmla="*/ 75 h 91"/>
                  <a:gd name="T104" fmla="*/ 16 w 682"/>
                  <a:gd name="T105" fmla="*/ 72 h 91"/>
                  <a:gd name="T106" fmla="*/ 0 w 682"/>
                  <a:gd name="T107" fmla="*/ 6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2" h="91">
                    <a:moveTo>
                      <a:pt x="0" y="69"/>
                    </a:moveTo>
                    <a:lnTo>
                      <a:pt x="0" y="67"/>
                    </a:lnTo>
                    <a:lnTo>
                      <a:pt x="3" y="67"/>
                    </a:lnTo>
                    <a:lnTo>
                      <a:pt x="6" y="67"/>
                    </a:lnTo>
                    <a:lnTo>
                      <a:pt x="13" y="67"/>
                    </a:lnTo>
                    <a:lnTo>
                      <a:pt x="19" y="67"/>
                    </a:lnTo>
                    <a:lnTo>
                      <a:pt x="28" y="67"/>
                    </a:lnTo>
                    <a:lnTo>
                      <a:pt x="32" y="67"/>
                    </a:lnTo>
                    <a:lnTo>
                      <a:pt x="37" y="67"/>
                    </a:lnTo>
                    <a:lnTo>
                      <a:pt x="43" y="67"/>
                    </a:lnTo>
                    <a:lnTo>
                      <a:pt x="49" y="67"/>
                    </a:lnTo>
                    <a:lnTo>
                      <a:pt x="53" y="66"/>
                    </a:lnTo>
                    <a:lnTo>
                      <a:pt x="59" y="66"/>
                    </a:lnTo>
                    <a:lnTo>
                      <a:pt x="65" y="66"/>
                    </a:lnTo>
                    <a:lnTo>
                      <a:pt x="71" y="66"/>
                    </a:lnTo>
                    <a:lnTo>
                      <a:pt x="75" y="66"/>
                    </a:lnTo>
                    <a:lnTo>
                      <a:pt x="82" y="66"/>
                    </a:lnTo>
                    <a:lnTo>
                      <a:pt x="88" y="66"/>
                    </a:lnTo>
                    <a:lnTo>
                      <a:pt x="95" y="66"/>
                    </a:lnTo>
                    <a:lnTo>
                      <a:pt x="101" y="66"/>
                    </a:lnTo>
                    <a:lnTo>
                      <a:pt x="109" y="66"/>
                    </a:lnTo>
                    <a:lnTo>
                      <a:pt x="116" y="66"/>
                    </a:lnTo>
                    <a:lnTo>
                      <a:pt x="123" y="66"/>
                    </a:lnTo>
                    <a:lnTo>
                      <a:pt x="131" y="66"/>
                    </a:lnTo>
                    <a:lnTo>
                      <a:pt x="138" y="66"/>
                    </a:lnTo>
                    <a:lnTo>
                      <a:pt x="144" y="66"/>
                    </a:lnTo>
                    <a:lnTo>
                      <a:pt x="153" y="66"/>
                    </a:lnTo>
                    <a:lnTo>
                      <a:pt x="159" y="64"/>
                    </a:lnTo>
                    <a:lnTo>
                      <a:pt x="166" y="64"/>
                    </a:lnTo>
                    <a:lnTo>
                      <a:pt x="173" y="64"/>
                    </a:lnTo>
                    <a:lnTo>
                      <a:pt x="181" y="64"/>
                    </a:lnTo>
                    <a:lnTo>
                      <a:pt x="186" y="63"/>
                    </a:lnTo>
                    <a:lnTo>
                      <a:pt x="194" y="63"/>
                    </a:lnTo>
                    <a:lnTo>
                      <a:pt x="201" y="63"/>
                    </a:lnTo>
                    <a:lnTo>
                      <a:pt x="208" y="63"/>
                    </a:lnTo>
                    <a:lnTo>
                      <a:pt x="214" y="63"/>
                    </a:lnTo>
                    <a:lnTo>
                      <a:pt x="222" y="63"/>
                    </a:lnTo>
                    <a:lnTo>
                      <a:pt x="228" y="63"/>
                    </a:lnTo>
                    <a:lnTo>
                      <a:pt x="235" y="63"/>
                    </a:lnTo>
                    <a:lnTo>
                      <a:pt x="241" y="61"/>
                    </a:lnTo>
                    <a:lnTo>
                      <a:pt x="247" y="61"/>
                    </a:lnTo>
                    <a:lnTo>
                      <a:pt x="254" y="61"/>
                    </a:lnTo>
                    <a:lnTo>
                      <a:pt x="260" y="61"/>
                    </a:lnTo>
                    <a:lnTo>
                      <a:pt x="266" y="60"/>
                    </a:lnTo>
                    <a:lnTo>
                      <a:pt x="272" y="60"/>
                    </a:lnTo>
                    <a:lnTo>
                      <a:pt x="276" y="60"/>
                    </a:lnTo>
                    <a:lnTo>
                      <a:pt x="283" y="60"/>
                    </a:lnTo>
                    <a:lnTo>
                      <a:pt x="288" y="59"/>
                    </a:lnTo>
                    <a:lnTo>
                      <a:pt x="292" y="57"/>
                    </a:lnTo>
                    <a:lnTo>
                      <a:pt x="298" y="57"/>
                    </a:lnTo>
                    <a:lnTo>
                      <a:pt x="302" y="57"/>
                    </a:lnTo>
                    <a:lnTo>
                      <a:pt x="311" y="56"/>
                    </a:lnTo>
                    <a:lnTo>
                      <a:pt x="320" y="54"/>
                    </a:lnTo>
                    <a:lnTo>
                      <a:pt x="327" y="53"/>
                    </a:lnTo>
                    <a:lnTo>
                      <a:pt x="333" y="51"/>
                    </a:lnTo>
                    <a:lnTo>
                      <a:pt x="339" y="48"/>
                    </a:lnTo>
                    <a:lnTo>
                      <a:pt x="343" y="47"/>
                    </a:lnTo>
                    <a:lnTo>
                      <a:pt x="348" y="44"/>
                    </a:lnTo>
                    <a:lnTo>
                      <a:pt x="352" y="41"/>
                    </a:lnTo>
                    <a:lnTo>
                      <a:pt x="358" y="35"/>
                    </a:lnTo>
                    <a:lnTo>
                      <a:pt x="365" y="29"/>
                    </a:lnTo>
                    <a:lnTo>
                      <a:pt x="368" y="26"/>
                    </a:lnTo>
                    <a:lnTo>
                      <a:pt x="374" y="22"/>
                    </a:lnTo>
                    <a:lnTo>
                      <a:pt x="379" y="20"/>
                    </a:lnTo>
                    <a:lnTo>
                      <a:pt x="387" y="18"/>
                    </a:lnTo>
                    <a:lnTo>
                      <a:pt x="390" y="15"/>
                    </a:lnTo>
                    <a:lnTo>
                      <a:pt x="395" y="13"/>
                    </a:lnTo>
                    <a:lnTo>
                      <a:pt x="399" y="12"/>
                    </a:lnTo>
                    <a:lnTo>
                      <a:pt x="405" y="10"/>
                    </a:lnTo>
                    <a:lnTo>
                      <a:pt x="409" y="9"/>
                    </a:lnTo>
                    <a:lnTo>
                      <a:pt x="417" y="9"/>
                    </a:lnTo>
                    <a:lnTo>
                      <a:pt x="423" y="7"/>
                    </a:lnTo>
                    <a:lnTo>
                      <a:pt x="430" y="7"/>
                    </a:lnTo>
                    <a:lnTo>
                      <a:pt x="437" y="6"/>
                    </a:lnTo>
                    <a:lnTo>
                      <a:pt x="445" y="4"/>
                    </a:lnTo>
                    <a:lnTo>
                      <a:pt x="452" y="4"/>
                    </a:lnTo>
                    <a:lnTo>
                      <a:pt x="462" y="4"/>
                    </a:lnTo>
                    <a:lnTo>
                      <a:pt x="470" y="3"/>
                    </a:lnTo>
                    <a:lnTo>
                      <a:pt x="480" y="1"/>
                    </a:lnTo>
                    <a:lnTo>
                      <a:pt x="484" y="1"/>
                    </a:lnTo>
                    <a:lnTo>
                      <a:pt x="490" y="1"/>
                    </a:lnTo>
                    <a:lnTo>
                      <a:pt x="495" y="1"/>
                    </a:lnTo>
                    <a:lnTo>
                      <a:pt x="500" y="1"/>
                    </a:lnTo>
                    <a:lnTo>
                      <a:pt x="505" y="1"/>
                    </a:lnTo>
                    <a:lnTo>
                      <a:pt x="511" y="1"/>
                    </a:lnTo>
                    <a:lnTo>
                      <a:pt x="515" y="0"/>
                    </a:lnTo>
                    <a:lnTo>
                      <a:pt x="519" y="0"/>
                    </a:lnTo>
                    <a:lnTo>
                      <a:pt x="524" y="0"/>
                    </a:lnTo>
                    <a:lnTo>
                      <a:pt x="530" y="0"/>
                    </a:lnTo>
                    <a:lnTo>
                      <a:pt x="534" y="0"/>
                    </a:lnTo>
                    <a:lnTo>
                      <a:pt x="540" y="0"/>
                    </a:lnTo>
                    <a:lnTo>
                      <a:pt x="544" y="0"/>
                    </a:lnTo>
                    <a:lnTo>
                      <a:pt x="550" y="0"/>
                    </a:lnTo>
                    <a:lnTo>
                      <a:pt x="555" y="0"/>
                    </a:lnTo>
                    <a:lnTo>
                      <a:pt x="561" y="0"/>
                    </a:lnTo>
                    <a:lnTo>
                      <a:pt x="565" y="0"/>
                    </a:lnTo>
                    <a:lnTo>
                      <a:pt x="571" y="0"/>
                    </a:lnTo>
                    <a:lnTo>
                      <a:pt x="575" y="0"/>
                    </a:lnTo>
                    <a:lnTo>
                      <a:pt x="581" y="0"/>
                    </a:lnTo>
                    <a:lnTo>
                      <a:pt x="590" y="0"/>
                    </a:lnTo>
                    <a:lnTo>
                      <a:pt x="599" y="0"/>
                    </a:lnTo>
                    <a:lnTo>
                      <a:pt x="608" y="0"/>
                    </a:lnTo>
                    <a:lnTo>
                      <a:pt x="618" y="0"/>
                    </a:lnTo>
                    <a:lnTo>
                      <a:pt x="625" y="0"/>
                    </a:lnTo>
                    <a:lnTo>
                      <a:pt x="632" y="0"/>
                    </a:lnTo>
                    <a:lnTo>
                      <a:pt x="641" y="0"/>
                    </a:lnTo>
                    <a:lnTo>
                      <a:pt x="649" y="0"/>
                    </a:lnTo>
                    <a:lnTo>
                      <a:pt x="654" y="0"/>
                    </a:lnTo>
                    <a:lnTo>
                      <a:pt x="660" y="0"/>
                    </a:lnTo>
                    <a:lnTo>
                      <a:pt x="665" y="1"/>
                    </a:lnTo>
                    <a:lnTo>
                      <a:pt x="671" y="1"/>
                    </a:lnTo>
                    <a:lnTo>
                      <a:pt x="678" y="3"/>
                    </a:lnTo>
                    <a:lnTo>
                      <a:pt x="682" y="4"/>
                    </a:lnTo>
                    <a:lnTo>
                      <a:pt x="681" y="6"/>
                    </a:lnTo>
                    <a:lnTo>
                      <a:pt x="678" y="7"/>
                    </a:lnTo>
                    <a:lnTo>
                      <a:pt x="674" y="7"/>
                    </a:lnTo>
                    <a:lnTo>
                      <a:pt x="671" y="9"/>
                    </a:lnTo>
                    <a:lnTo>
                      <a:pt x="666" y="9"/>
                    </a:lnTo>
                    <a:lnTo>
                      <a:pt x="662" y="10"/>
                    </a:lnTo>
                    <a:lnTo>
                      <a:pt x="654" y="10"/>
                    </a:lnTo>
                    <a:lnTo>
                      <a:pt x="649" y="13"/>
                    </a:lnTo>
                    <a:lnTo>
                      <a:pt x="641" y="13"/>
                    </a:lnTo>
                    <a:lnTo>
                      <a:pt x="635" y="15"/>
                    </a:lnTo>
                    <a:lnTo>
                      <a:pt x="628" y="16"/>
                    </a:lnTo>
                    <a:lnTo>
                      <a:pt x="619" y="18"/>
                    </a:lnTo>
                    <a:lnTo>
                      <a:pt x="612" y="18"/>
                    </a:lnTo>
                    <a:lnTo>
                      <a:pt x="605" y="20"/>
                    </a:lnTo>
                    <a:lnTo>
                      <a:pt x="594" y="20"/>
                    </a:lnTo>
                    <a:lnTo>
                      <a:pt x="586" y="22"/>
                    </a:lnTo>
                    <a:lnTo>
                      <a:pt x="577" y="22"/>
                    </a:lnTo>
                    <a:lnTo>
                      <a:pt x="568" y="25"/>
                    </a:lnTo>
                    <a:lnTo>
                      <a:pt x="558" y="25"/>
                    </a:lnTo>
                    <a:lnTo>
                      <a:pt x="550" y="26"/>
                    </a:lnTo>
                    <a:lnTo>
                      <a:pt x="540" y="28"/>
                    </a:lnTo>
                    <a:lnTo>
                      <a:pt x="533" y="29"/>
                    </a:lnTo>
                    <a:lnTo>
                      <a:pt x="522" y="31"/>
                    </a:lnTo>
                    <a:lnTo>
                      <a:pt x="514" y="32"/>
                    </a:lnTo>
                    <a:lnTo>
                      <a:pt x="505" y="34"/>
                    </a:lnTo>
                    <a:lnTo>
                      <a:pt x="497" y="35"/>
                    </a:lnTo>
                    <a:lnTo>
                      <a:pt x="489" y="35"/>
                    </a:lnTo>
                    <a:lnTo>
                      <a:pt x="481" y="38"/>
                    </a:lnTo>
                    <a:lnTo>
                      <a:pt x="474" y="38"/>
                    </a:lnTo>
                    <a:lnTo>
                      <a:pt x="468" y="39"/>
                    </a:lnTo>
                    <a:lnTo>
                      <a:pt x="461" y="41"/>
                    </a:lnTo>
                    <a:lnTo>
                      <a:pt x="455" y="42"/>
                    </a:lnTo>
                    <a:lnTo>
                      <a:pt x="449" y="44"/>
                    </a:lnTo>
                    <a:lnTo>
                      <a:pt x="443" y="45"/>
                    </a:lnTo>
                    <a:lnTo>
                      <a:pt x="434" y="48"/>
                    </a:lnTo>
                    <a:lnTo>
                      <a:pt x="427" y="51"/>
                    </a:lnTo>
                    <a:lnTo>
                      <a:pt x="420" y="54"/>
                    </a:lnTo>
                    <a:lnTo>
                      <a:pt x="414" y="56"/>
                    </a:lnTo>
                    <a:lnTo>
                      <a:pt x="409" y="59"/>
                    </a:lnTo>
                    <a:lnTo>
                      <a:pt x="405" y="61"/>
                    </a:lnTo>
                    <a:lnTo>
                      <a:pt x="396" y="66"/>
                    </a:lnTo>
                    <a:lnTo>
                      <a:pt x="387" y="72"/>
                    </a:lnTo>
                    <a:lnTo>
                      <a:pt x="383" y="73"/>
                    </a:lnTo>
                    <a:lnTo>
                      <a:pt x="377" y="76"/>
                    </a:lnTo>
                    <a:lnTo>
                      <a:pt x="371" y="79"/>
                    </a:lnTo>
                    <a:lnTo>
                      <a:pt x="365" y="82"/>
                    </a:lnTo>
                    <a:lnTo>
                      <a:pt x="360" y="82"/>
                    </a:lnTo>
                    <a:lnTo>
                      <a:pt x="355" y="82"/>
                    </a:lnTo>
                    <a:lnTo>
                      <a:pt x="349" y="83"/>
                    </a:lnTo>
                    <a:lnTo>
                      <a:pt x="345" y="85"/>
                    </a:lnTo>
                    <a:lnTo>
                      <a:pt x="339" y="85"/>
                    </a:lnTo>
                    <a:lnTo>
                      <a:pt x="333" y="85"/>
                    </a:lnTo>
                    <a:lnTo>
                      <a:pt x="327" y="86"/>
                    </a:lnTo>
                    <a:lnTo>
                      <a:pt x="323" y="86"/>
                    </a:lnTo>
                    <a:lnTo>
                      <a:pt x="316" y="86"/>
                    </a:lnTo>
                    <a:lnTo>
                      <a:pt x="308" y="88"/>
                    </a:lnTo>
                    <a:lnTo>
                      <a:pt x="301" y="88"/>
                    </a:lnTo>
                    <a:lnTo>
                      <a:pt x="295" y="89"/>
                    </a:lnTo>
                    <a:lnTo>
                      <a:pt x="288" y="89"/>
                    </a:lnTo>
                    <a:lnTo>
                      <a:pt x="280" y="89"/>
                    </a:lnTo>
                    <a:lnTo>
                      <a:pt x="274" y="91"/>
                    </a:lnTo>
                    <a:lnTo>
                      <a:pt x="267" y="91"/>
                    </a:lnTo>
                    <a:lnTo>
                      <a:pt x="258" y="91"/>
                    </a:lnTo>
                    <a:lnTo>
                      <a:pt x="251" y="91"/>
                    </a:lnTo>
                    <a:lnTo>
                      <a:pt x="242" y="91"/>
                    </a:lnTo>
                    <a:lnTo>
                      <a:pt x="236" y="91"/>
                    </a:lnTo>
                    <a:lnTo>
                      <a:pt x="228" y="91"/>
                    </a:lnTo>
                    <a:lnTo>
                      <a:pt x="220" y="91"/>
                    </a:lnTo>
                    <a:lnTo>
                      <a:pt x="211" y="91"/>
                    </a:lnTo>
                    <a:lnTo>
                      <a:pt x="204" y="91"/>
                    </a:lnTo>
                    <a:lnTo>
                      <a:pt x="197" y="91"/>
                    </a:lnTo>
                    <a:lnTo>
                      <a:pt x="189" y="91"/>
                    </a:lnTo>
                    <a:lnTo>
                      <a:pt x="181" y="91"/>
                    </a:lnTo>
                    <a:lnTo>
                      <a:pt x="173" y="91"/>
                    </a:lnTo>
                    <a:lnTo>
                      <a:pt x="164" y="89"/>
                    </a:lnTo>
                    <a:lnTo>
                      <a:pt x="157" y="89"/>
                    </a:lnTo>
                    <a:lnTo>
                      <a:pt x="150" y="89"/>
                    </a:lnTo>
                    <a:lnTo>
                      <a:pt x="142" y="89"/>
                    </a:lnTo>
                    <a:lnTo>
                      <a:pt x="135" y="88"/>
                    </a:lnTo>
                    <a:lnTo>
                      <a:pt x="126" y="86"/>
                    </a:lnTo>
                    <a:lnTo>
                      <a:pt x="120" y="86"/>
                    </a:lnTo>
                    <a:lnTo>
                      <a:pt x="113" y="85"/>
                    </a:lnTo>
                    <a:lnTo>
                      <a:pt x="106" y="85"/>
                    </a:lnTo>
                    <a:lnTo>
                      <a:pt x="100" y="83"/>
                    </a:lnTo>
                    <a:lnTo>
                      <a:pt x="93" y="82"/>
                    </a:lnTo>
                    <a:lnTo>
                      <a:pt x="87" y="82"/>
                    </a:lnTo>
                    <a:lnTo>
                      <a:pt x="79" y="81"/>
                    </a:lnTo>
                    <a:lnTo>
                      <a:pt x="73" y="81"/>
                    </a:lnTo>
                    <a:lnTo>
                      <a:pt x="68" y="79"/>
                    </a:lnTo>
                    <a:lnTo>
                      <a:pt x="62" y="79"/>
                    </a:lnTo>
                    <a:lnTo>
                      <a:pt x="56" y="78"/>
                    </a:lnTo>
                    <a:lnTo>
                      <a:pt x="51" y="78"/>
                    </a:lnTo>
                    <a:lnTo>
                      <a:pt x="46" y="76"/>
                    </a:lnTo>
                    <a:lnTo>
                      <a:pt x="43" y="76"/>
                    </a:lnTo>
                    <a:lnTo>
                      <a:pt x="37" y="75"/>
                    </a:lnTo>
                    <a:lnTo>
                      <a:pt x="31" y="73"/>
                    </a:lnTo>
                    <a:lnTo>
                      <a:pt x="27" y="73"/>
                    </a:lnTo>
                    <a:lnTo>
                      <a:pt x="24" y="73"/>
                    </a:lnTo>
                    <a:lnTo>
                      <a:pt x="16" y="72"/>
                    </a:lnTo>
                    <a:lnTo>
                      <a:pt x="10" y="70"/>
                    </a:lnTo>
                    <a:lnTo>
                      <a:pt x="6" y="69"/>
                    </a:lnTo>
                    <a:lnTo>
                      <a:pt x="3" y="69"/>
                    </a:lnTo>
                    <a:lnTo>
                      <a:pt x="0" y="69"/>
                    </a:lnTo>
                    <a:lnTo>
                      <a:pt x="0" y="69"/>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75" name="Freeform 71">
                <a:extLst>
                  <a:ext uri="{FF2B5EF4-FFF2-40B4-BE49-F238E27FC236}">
                    <a16:creationId xmlns:a16="http://schemas.microsoft.com/office/drawing/2014/main" id="{AF590225-2090-051D-C3F8-93C1AA7EE014}"/>
                  </a:ext>
                </a:extLst>
              </p:cNvPr>
              <p:cNvSpPr>
                <a:spLocks/>
              </p:cNvSpPr>
              <p:nvPr/>
            </p:nvSpPr>
            <p:spPr bwMode="auto">
              <a:xfrm>
                <a:off x="2569" y="3691"/>
                <a:ext cx="181" cy="37"/>
              </a:xfrm>
              <a:custGeom>
                <a:avLst/>
                <a:gdLst>
                  <a:gd name="T0" fmla="*/ 12 w 531"/>
                  <a:gd name="T1" fmla="*/ 87 h 109"/>
                  <a:gd name="T2" fmla="*/ 35 w 531"/>
                  <a:gd name="T3" fmla="*/ 82 h 109"/>
                  <a:gd name="T4" fmla="*/ 67 w 531"/>
                  <a:gd name="T5" fmla="*/ 77 h 109"/>
                  <a:gd name="T6" fmla="*/ 103 w 531"/>
                  <a:gd name="T7" fmla="*/ 69 h 109"/>
                  <a:gd name="T8" fmla="*/ 138 w 531"/>
                  <a:gd name="T9" fmla="*/ 63 h 109"/>
                  <a:gd name="T10" fmla="*/ 174 w 531"/>
                  <a:gd name="T11" fmla="*/ 57 h 109"/>
                  <a:gd name="T12" fmla="*/ 207 w 531"/>
                  <a:gd name="T13" fmla="*/ 50 h 109"/>
                  <a:gd name="T14" fmla="*/ 236 w 531"/>
                  <a:gd name="T15" fmla="*/ 43 h 109"/>
                  <a:gd name="T16" fmla="*/ 261 w 531"/>
                  <a:gd name="T17" fmla="*/ 31 h 109"/>
                  <a:gd name="T18" fmla="*/ 290 w 531"/>
                  <a:gd name="T19" fmla="*/ 21 h 109"/>
                  <a:gd name="T20" fmla="*/ 318 w 531"/>
                  <a:gd name="T21" fmla="*/ 12 h 109"/>
                  <a:gd name="T22" fmla="*/ 339 w 531"/>
                  <a:gd name="T23" fmla="*/ 8 h 109"/>
                  <a:gd name="T24" fmla="*/ 364 w 531"/>
                  <a:gd name="T25" fmla="*/ 5 h 109"/>
                  <a:gd name="T26" fmla="*/ 390 w 531"/>
                  <a:gd name="T27" fmla="*/ 3 h 109"/>
                  <a:gd name="T28" fmla="*/ 419 w 531"/>
                  <a:gd name="T29" fmla="*/ 0 h 109"/>
                  <a:gd name="T30" fmla="*/ 449 w 531"/>
                  <a:gd name="T31" fmla="*/ 0 h 109"/>
                  <a:gd name="T32" fmla="*/ 475 w 531"/>
                  <a:gd name="T33" fmla="*/ 2 h 109"/>
                  <a:gd name="T34" fmla="*/ 499 w 531"/>
                  <a:gd name="T35" fmla="*/ 2 h 109"/>
                  <a:gd name="T36" fmla="*/ 519 w 531"/>
                  <a:gd name="T37" fmla="*/ 3 h 109"/>
                  <a:gd name="T38" fmla="*/ 528 w 531"/>
                  <a:gd name="T39" fmla="*/ 9 h 109"/>
                  <a:gd name="T40" fmla="*/ 505 w 531"/>
                  <a:gd name="T41" fmla="*/ 14 h 109"/>
                  <a:gd name="T42" fmla="*/ 484 w 531"/>
                  <a:gd name="T43" fmla="*/ 16 h 109"/>
                  <a:gd name="T44" fmla="*/ 459 w 531"/>
                  <a:gd name="T45" fmla="*/ 21 h 109"/>
                  <a:gd name="T46" fmla="*/ 433 w 531"/>
                  <a:gd name="T47" fmla="*/ 25 h 109"/>
                  <a:gd name="T48" fmla="*/ 406 w 531"/>
                  <a:gd name="T49" fmla="*/ 30 h 109"/>
                  <a:gd name="T50" fmla="*/ 381 w 531"/>
                  <a:gd name="T51" fmla="*/ 35 h 109"/>
                  <a:gd name="T52" fmla="*/ 359 w 531"/>
                  <a:gd name="T53" fmla="*/ 41 h 109"/>
                  <a:gd name="T54" fmla="*/ 339 w 531"/>
                  <a:gd name="T55" fmla="*/ 49 h 109"/>
                  <a:gd name="T56" fmla="*/ 326 w 531"/>
                  <a:gd name="T57" fmla="*/ 68 h 109"/>
                  <a:gd name="T58" fmla="*/ 350 w 531"/>
                  <a:gd name="T59" fmla="*/ 77 h 109"/>
                  <a:gd name="T60" fmla="*/ 378 w 531"/>
                  <a:gd name="T61" fmla="*/ 77 h 109"/>
                  <a:gd name="T62" fmla="*/ 397 w 531"/>
                  <a:gd name="T63" fmla="*/ 77 h 109"/>
                  <a:gd name="T64" fmla="*/ 419 w 531"/>
                  <a:gd name="T65" fmla="*/ 74 h 109"/>
                  <a:gd name="T66" fmla="*/ 440 w 531"/>
                  <a:gd name="T67" fmla="*/ 72 h 109"/>
                  <a:gd name="T68" fmla="*/ 461 w 531"/>
                  <a:gd name="T69" fmla="*/ 69 h 109"/>
                  <a:gd name="T70" fmla="*/ 485 w 531"/>
                  <a:gd name="T71" fmla="*/ 69 h 109"/>
                  <a:gd name="T72" fmla="*/ 515 w 531"/>
                  <a:gd name="T73" fmla="*/ 72 h 109"/>
                  <a:gd name="T74" fmla="*/ 528 w 531"/>
                  <a:gd name="T75" fmla="*/ 84 h 109"/>
                  <a:gd name="T76" fmla="*/ 515 w 531"/>
                  <a:gd name="T77" fmla="*/ 99 h 109"/>
                  <a:gd name="T78" fmla="*/ 487 w 531"/>
                  <a:gd name="T79" fmla="*/ 107 h 109"/>
                  <a:gd name="T80" fmla="*/ 463 w 531"/>
                  <a:gd name="T81" fmla="*/ 109 h 109"/>
                  <a:gd name="T82" fmla="*/ 439 w 531"/>
                  <a:gd name="T83" fmla="*/ 107 h 109"/>
                  <a:gd name="T84" fmla="*/ 414 w 531"/>
                  <a:gd name="T85" fmla="*/ 106 h 109"/>
                  <a:gd name="T86" fmla="*/ 387 w 531"/>
                  <a:gd name="T87" fmla="*/ 104 h 109"/>
                  <a:gd name="T88" fmla="*/ 359 w 531"/>
                  <a:gd name="T89" fmla="*/ 100 h 109"/>
                  <a:gd name="T90" fmla="*/ 333 w 531"/>
                  <a:gd name="T91" fmla="*/ 99 h 109"/>
                  <a:gd name="T92" fmla="*/ 308 w 531"/>
                  <a:gd name="T93" fmla="*/ 96 h 109"/>
                  <a:gd name="T94" fmla="*/ 283 w 531"/>
                  <a:gd name="T95" fmla="*/ 94 h 109"/>
                  <a:gd name="T96" fmla="*/ 261 w 531"/>
                  <a:gd name="T97" fmla="*/ 93 h 109"/>
                  <a:gd name="T98" fmla="*/ 230 w 531"/>
                  <a:gd name="T99" fmla="*/ 93 h 109"/>
                  <a:gd name="T100" fmla="*/ 196 w 531"/>
                  <a:gd name="T101" fmla="*/ 97 h 109"/>
                  <a:gd name="T102" fmla="*/ 163 w 531"/>
                  <a:gd name="T103" fmla="*/ 100 h 109"/>
                  <a:gd name="T104" fmla="*/ 129 w 531"/>
                  <a:gd name="T105" fmla="*/ 100 h 109"/>
                  <a:gd name="T106" fmla="*/ 107 w 531"/>
                  <a:gd name="T107" fmla="*/ 100 h 109"/>
                  <a:gd name="T108" fmla="*/ 85 w 531"/>
                  <a:gd name="T109" fmla="*/ 99 h 109"/>
                  <a:gd name="T110" fmla="*/ 61 w 531"/>
                  <a:gd name="T111" fmla="*/ 97 h 109"/>
                  <a:gd name="T112" fmla="*/ 41 w 531"/>
                  <a:gd name="T113" fmla="*/ 96 h 109"/>
                  <a:gd name="T114" fmla="*/ 19 w 531"/>
                  <a:gd name="T115" fmla="*/ 93 h 109"/>
                  <a:gd name="T116" fmla="*/ 0 w 531"/>
                  <a:gd name="T117" fmla="*/ 91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1" h="109">
                    <a:moveTo>
                      <a:pt x="0" y="91"/>
                    </a:moveTo>
                    <a:lnTo>
                      <a:pt x="3" y="91"/>
                    </a:lnTo>
                    <a:lnTo>
                      <a:pt x="9" y="90"/>
                    </a:lnTo>
                    <a:lnTo>
                      <a:pt x="12" y="87"/>
                    </a:lnTo>
                    <a:lnTo>
                      <a:pt x="17" y="87"/>
                    </a:lnTo>
                    <a:lnTo>
                      <a:pt x="22" y="85"/>
                    </a:lnTo>
                    <a:lnTo>
                      <a:pt x="29" y="85"/>
                    </a:lnTo>
                    <a:lnTo>
                      <a:pt x="35" y="82"/>
                    </a:lnTo>
                    <a:lnTo>
                      <a:pt x="42" y="81"/>
                    </a:lnTo>
                    <a:lnTo>
                      <a:pt x="51" y="78"/>
                    </a:lnTo>
                    <a:lnTo>
                      <a:pt x="59" y="78"/>
                    </a:lnTo>
                    <a:lnTo>
                      <a:pt x="67" y="77"/>
                    </a:lnTo>
                    <a:lnTo>
                      <a:pt x="76" y="74"/>
                    </a:lnTo>
                    <a:lnTo>
                      <a:pt x="85" y="72"/>
                    </a:lnTo>
                    <a:lnTo>
                      <a:pt x="94" y="72"/>
                    </a:lnTo>
                    <a:lnTo>
                      <a:pt x="103" y="69"/>
                    </a:lnTo>
                    <a:lnTo>
                      <a:pt x="111" y="68"/>
                    </a:lnTo>
                    <a:lnTo>
                      <a:pt x="120" y="65"/>
                    </a:lnTo>
                    <a:lnTo>
                      <a:pt x="129" y="65"/>
                    </a:lnTo>
                    <a:lnTo>
                      <a:pt x="138" y="63"/>
                    </a:lnTo>
                    <a:lnTo>
                      <a:pt x="147" y="62"/>
                    </a:lnTo>
                    <a:lnTo>
                      <a:pt x="155" y="60"/>
                    </a:lnTo>
                    <a:lnTo>
                      <a:pt x="166" y="59"/>
                    </a:lnTo>
                    <a:lnTo>
                      <a:pt x="174" y="57"/>
                    </a:lnTo>
                    <a:lnTo>
                      <a:pt x="182" y="56"/>
                    </a:lnTo>
                    <a:lnTo>
                      <a:pt x="189" y="53"/>
                    </a:lnTo>
                    <a:lnTo>
                      <a:pt x="198" y="53"/>
                    </a:lnTo>
                    <a:lnTo>
                      <a:pt x="207" y="50"/>
                    </a:lnTo>
                    <a:lnTo>
                      <a:pt x="214" y="50"/>
                    </a:lnTo>
                    <a:lnTo>
                      <a:pt x="221" y="47"/>
                    </a:lnTo>
                    <a:lnTo>
                      <a:pt x="230" y="46"/>
                    </a:lnTo>
                    <a:lnTo>
                      <a:pt x="236" y="43"/>
                    </a:lnTo>
                    <a:lnTo>
                      <a:pt x="242" y="40"/>
                    </a:lnTo>
                    <a:lnTo>
                      <a:pt x="248" y="37"/>
                    </a:lnTo>
                    <a:lnTo>
                      <a:pt x="255" y="34"/>
                    </a:lnTo>
                    <a:lnTo>
                      <a:pt x="261" y="31"/>
                    </a:lnTo>
                    <a:lnTo>
                      <a:pt x="268" y="28"/>
                    </a:lnTo>
                    <a:lnTo>
                      <a:pt x="274" y="25"/>
                    </a:lnTo>
                    <a:lnTo>
                      <a:pt x="283" y="22"/>
                    </a:lnTo>
                    <a:lnTo>
                      <a:pt x="290" y="21"/>
                    </a:lnTo>
                    <a:lnTo>
                      <a:pt x="298" y="18"/>
                    </a:lnTo>
                    <a:lnTo>
                      <a:pt x="305" y="15"/>
                    </a:lnTo>
                    <a:lnTo>
                      <a:pt x="314" y="14"/>
                    </a:lnTo>
                    <a:lnTo>
                      <a:pt x="318" y="12"/>
                    </a:lnTo>
                    <a:lnTo>
                      <a:pt x="323" y="11"/>
                    </a:lnTo>
                    <a:lnTo>
                      <a:pt x="328" y="9"/>
                    </a:lnTo>
                    <a:lnTo>
                      <a:pt x="334" y="9"/>
                    </a:lnTo>
                    <a:lnTo>
                      <a:pt x="339" y="8"/>
                    </a:lnTo>
                    <a:lnTo>
                      <a:pt x="345" y="6"/>
                    </a:lnTo>
                    <a:lnTo>
                      <a:pt x="350" y="6"/>
                    </a:lnTo>
                    <a:lnTo>
                      <a:pt x="358" y="6"/>
                    </a:lnTo>
                    <a:lnTo>
                      <a:pt x="364" y="5"/>
                    </a:lnTo>
                    <a:lnTo>
                      <a:pt x="370" y="5"/>
                    </a:lnTo>
                    <a:lnTo>
                      <a:pt x="377" y="3"/>
                    </a:lnTo>
                    <a:lnTo>
                      <a:pt x="384" y="3"/>
                    </a:lnTo>
                    <a:lnTo>
                      <a:pt x="390" y="3"/>
                    </a:lnTo>
                    <a:lnTo>
                      <a:pt x="397" y="2"/>
                    </a:lnTo>
                    <a:lnTo>
                      <a:pt x="405" y="2"/>
                    </a:lnTo>
                    <a:lnTo>
                      <a:pt x="412" y="2"/>
                    </a:lnTo>
                    <a:lnTo>
                      <a:pt x="419" y="0"/>
                    </a:lnTo>
                    <a:lnTo>
                      <a:pt x="427" y="0"/>
                    </a:lnTo>
                    <a:lnTo>
                      <a:pt x="434" y="0"/>
                    </a:lnTo>
                    <a:lnTo>
                      <a:pt x="441" y="0"/>
                    </a:lnTo>
                    <a:lnTo>
                      <a:pt x="449" y="0"/>
                    </a:lnTo>
                    <a:lnTo>
                      <a:pt x="456" y="0"/>
                    </a:lnTo>
                    <a:lnTo>
                      <a:pt x="463" y="0"/>
                    </a:lnTo>
                    <a:lnTo>
                      <a:pt x="471" y="2"/>
                    </a:lnTo>
                    <a:lnTo>
                      <a:pt x="475" y="2"/>
                    </a:lnTo>
                    <a:lnTo>
                      <a:pt x="481" y="2"/>
                    </a:lnTo>
                    <a:lnTo>
                      <a:pt x="487" y="2"/>
                    </a:lnTo>
                    <a:lnTo>
                      <a:pt x="493" y="2"/>
                    </a:lnTo>
                    <a:lnTo>
                      <a:pt x="499" y="2"/>
                    </a:lnTo>
                    <a:lnTo>
                      <a:pt x="503" y="2"/>
                    </a:lnTo>
                    <a:lnTo>
                      <a:pt x="509" y="3"/>
                    </a:lnTo>
                    <a:lnTo>
                      <a:pt x="513" y="3"/>
                    </a:lnTo>
                    <a:lnTo>
                      <a:pt x="519" y="3"/>
                    </a:lnTo>
                    <a:lnTo>
                      <a:pt x="527" y="5"/>
                    </a:lnTo>
                    <a:lnTo>
                      <a:pt x="528" y="6"/>
                    </a:lnTo>
                    <a:lnTo>
                      <a:pt x="531" y="8"/>
                    </a:lnTo>
                    <a:lnTo>
                      <a:pt x="528" y="9"/>
                    </a:lnTo>
                    <a:lnTo>
                      <a:pt x="524" y="11"/>
                    </a:lnTo>
                    <a:lnTo>
                      <a:pt x="518" y="12"/>
                    </a:lnTo>
                    <a:lnTo>
                      <a:pt x="510" y="14"/>
                    </a:lnTo>
                    <a:lnTo>
                      <a:pt x="505" y="14"/>
                    </a:lnTo>
                    <a:lnTo>
                      <a:pt x="500" y="14"/>
                    </a:lnTo>
                    <a:lnTo>
                      <a:pt x="494" y="15"/>
                    </a:lnTo>
                    <a:lnTo>
                      <a:pt x="490" y="16"/>
                    </a:lnTo>
                    <a:lnTo>
                      <a:pt x="484" y="16"/>
                    </a:lnTo>
                    <a:lnTo>
                      <a:pt x="477" y="18"/>
                    </a:lnTo>
                    <a:lnTo>
                      <a:pt x="471" y="18"/>
                    </a:lnTo>
                    <a:lnTo>
                      <a:pt x="466" y="21"/>
                    </a:lnTo>
                    <a:lnTo>
                      <a:pt x="459" y="21"/>
                    </a:lnTo>
                    <a:lnTo>
                      <a:pt x="453" y="22"/>
                    </a:lnTo>
                    <a:lnTo>
                      <a:pt x="446" y="22"/>
                    </a:lnTo>
                    <a:lnTo>
                      <a:pt x="439" y="24"/>
                    </a:lnTo>
                    <a:lnTo>
                      <a:pt x="433" y="25"/>
                    </a:lnTo>
                    <a:lnTo>
                      <a:pt x="425" y="27"/>
                    </a:lnTo>
                    <a:lnTo>
                      <a:pt x="419" y="27"/>
                    </a:lnTo>
                    <a:lnTo>
                      <a:pt x="412" y="30"/>
                    </a:lnTo>
                    <a:lnTo>
                      <a:pt x="406" y="30"/>
                    </a:lnTo>
                    <a:lnTo>
                      <a:pt x="399" y="31"/>
                    </a:lnTo>
                    <a:lnTo>
                      <a:pt x="393" y="33"/>
                    </a:lnTo>
                    <a:lnTo>
                      <a:pt x="387" y="34"/>
                    </a:lnTo>
                    <a:lnTo>
                      <a:pt x="381" y="35"/>
                    </a:lnTo>
                    <a:lnTo>
                      <a:pt x="374" y="37"/>
                    </a:lnTo>
                    <a:lnTo>
                      <a:pt x="370" y="38"/>
                    </a:lnTo>
                    <a:lnTo>
                      <a:pt x="365" y="40"/>
                    </a:lnTo>
                    <a:lnTo>
                      <a:pt x="359" y="41"/>
                    </a:lnTo>
                    <a:lnTo>
                      <a:pt x="355" y="43"/>
                    </a:lnTo>
                    <a:lnTo>
                      <a:pt x="350" y="44"/>
                    </a:lnTo>
                    <a:lnTo>
                      <a:pt x="346" y="46"/>
                    </a:lnTo>
                    <a:lnTo>
                      <a:pt x="339" y="49"/>
                    </a:lnTo>
                    <a:lnTo>
                      <a:pt x="334" y="52"/>
                    </a:lnTo>
                    <a:lnTo>
                      <a:pt x="327" y="57"/>
                    </a:lnTo>
                    <a:lnTo>
                      <a:pt x="326" y="63"/>
                    </a:lnTo>
                    <a:lnTo>
                      <a:pt x="326" y="68"/>
                    </a:lnTo>
                    <a:lnTo>
                      <a:pt x="333" y="72"/>
                    </a:lnTo>
                    <a:lnTo>
                      <a:pt x="337" y="74"/>
                    </a:lnTo>
                    <a:lnTo>
                      <a:pt x="343" y="75"/>
                    </a:lnTo>
                    <a:lnTo>
                      <a:pt x="350" y="77"/>
                    </a:lnTo>
                    <a:lnTo>
                      <a:pt x="358" y="78"/>
                    </a:lnTo>
                    <a:lnTo>
                      <a:pt x="365" y="77"/>
                    </a:lnTo>
                    <a:lnTo>
                      <a:pt x="374" y="77"/>
                    </a:lnTo>
                    <a:lnTo>
                      <a:pt x="378" y="77"/>
                    </a:lnTo>
                    <a:lnTo>
                      <a:pt x="383" y="77"/>
                    </a:lnTo>
                    <a:lnTo>
                      <a:pt x="387" y="77"/>
                    </a:lnTo>
                    <a:lnTo>
                      <a:pt x="393" y="77"/>
                    </a:lnTo>
                    <a:lnTo>
                      <a:pt x="397" y="77"/>
                    </a:lnTo>
                    <a:lnTo>
                      <a:pt x="403" y="75"/>
                    </a:lnTo>
                    <a:lnTo>
                      <a:pt x="408" y="75"/>
                    </a:lnTo>
                    <a:lnTo>
                      <a:pt x="414" y="75"/>
                    </a:lnTo>
                    <a:lnTo>
                      <a:pt x="419" y="74"/>
                    </a:lnTo>
                    <a:lnTo>
                      <a:pt x="424" y="74"/>
                    </a:lnTo>
                    <a:lnTo>
                      <a:pt x="430" y="74"/>
                    </a:lnTo>
                    <a:lnTo>
                      <a:pt x="436" y="74"/>
                    </a:lnTo>
                    <a:lnTo>
                      <a:pt x="440" y="72"/>
                    </a:lnTo>
                    <a:lnTo>
                      <a:pt x="446" y="72"/>
                    </a:lnTo>
                    <a:lnTo>
                      <a:pt x="450" y="71"/>
                    </a:lnTo>
                    <a:lnTo>
                      <a:pt x="456" y="71"/>
                    </a:lnTo>
                    <a:lnTo>
                      <a:pt x="461" y="69"/>
                    </a:lnTo>
                    <a:lnTo>
                      <a:pt x="466" y="69"/>
                    </a:lnTo>
                    <a:lnTo>
                      <a:pt x="471" y="69"/>
                    </a:lnTo>
                    <a:lnTo>
                      <a:pt x="477" y="69"/>
                    </a:lnTo>
                    <a:lnTo>
                      <a:pt x="485" y="69"/>
                    </a:lnTo>
                    <a:lnTo>
                      <a:pt x="494" y="69"/>
                    </a:lnTo>
                    <a:lnTo>
                      <a:pt x="502" y="69"/>
                    </a:lnTo>
                    <a:lnTo>
                      <a:pt x="509" y="72"/>
                    </a:lnTo>
                    <a:lnTo>
                      <a:pt x="515" y="72"/>
                    </a:lnTo>
                    <a:lnTo>
                      <a:pt x="519" y="74"/>
                    </a:lnTo>
                    <a:lnTo>
                      <a:pt x="522" y="77"/>
                    </a:lnTo>
                    <a:lnTo>
                      <a:pt x="527" y="78"/>
                    </a:lnTo>
                    <a:lnTo>
                      <a:pt x="528" y="84"/>
                    </a:lnTo>
                    <a:lnTo>
                      <a:pt x="527" y="90"/>
                    </a:lnTo>
                    <a:lnTo>
                      <a:pt x="522" y="93"/>
                    </a:lnTo>
                    <a:lnTo>
                      <a:pt x="519" y="96"/>
                    </a:lnTo>
                    <a:lnTo>
                      <a:pt x="515" y="99"/>
                    </a:lnTo>
                    <a:lnTo>
                      <a:pt x="510" y="100"/>
                    </a:lnTo>
                    <a:lnTo>
                      <a:pt x="503" y="103"/>
                    </a:lnTo>
                    <a:lnTo>
                      <a:pt x="496" y="106"/>
                    </a:lnTo>
                    <a:lnTo>
                      <a:pt x="487" y="107"/>
                    </a:lnTo>
                    <a:lnTo>
                      <a:pt x="480" y="109"/>
                    </a:lnTo>
                    <a:lnTo>
                      <a:pt x="474" y="109"/>
                    </a:lnTo>
                    <a:lnTo>
                      <a:pt x="468" y="109"/>
                    </a:lnTo>
                    <a:lnTo>
                      <a:pt x="463" y="109"/>
                    </a:lnTo>
                    <a:lnTo>
                      <a:pt x="458" y="109"/>
                    </a:lnTo>
                    <a:lnTo>
                      <a:pt x="452" y="107"/>
                    </a:lnTo>
                    <a:lnTo>
                      <a:pt x="446" y="107"/>
                    </a:lnTo>
                    <a:lnTo>
                      <a:pt x="439" y="107"/>
                    </a:lnTo>
                    <a:lnTo>
                      <a:pt x="434" y="107"/>
                    </a:lnTo>
                    <a:lnTo>
                      <a:pt x="427" y="107"/>
                    </a:lnTo>
                    <a:lnTo>
                      <a:pt x="421" y="107"/>
                    </a:lnTo>
                    <a:lnTo>
                      <a:pt x="414" y="106"/>
                    </a:lnTo>
                    <a:lnTo>
                      <a:pt x="408" y="106"/>
                    </a:lnTo>
                    <a:lnTo>
                      <a:pt x="400" y="106"/>
                    </a:lnTo>
                    <a:lnTo>
                      <a:pt x="395" y="106"/>
                    </a:lnTo>
                    <a:lnTo>
                      <a:pt x="387" y="104"/>
                    </a:lnTo>
                    <a:lnTo>
                      <a:pt x="381" y="104"/>
                    </a:lnTo>
                    <a:lnTo>
                      <a:pt x="374" y="103"/>
                    </a:lnTo>
                    <a:lnTo>
                      <a:pt x="368" y="101"/>
                    </a:lnTo>
                    <a:lnTo>
                      <a:pt x="359" y="100"/>
                    </a:lnTo>
                    <a:lnTo>
                      <a:pt x="353" y="100"/>
                    </a:lnTo>
                    <a:lnTo>
                      <a:pt x="346" y="100"/>
                    </a:lnTo>
                    <a:lnTo>
                      <a:pt x="340" y="99"/>
                    </a:lnTo>
                    <a:lnTo>
                      <a:pt x="333" y="99"/>
                    </a:lnTo>
                    <a:lnTo>
                      <a:pt x="327" y="99"/>
                    </a:lnTo>
                    <a:lnTo>
                      <a:pt x="320" y="97"/>
                    </a:lnTo>
                    <a:lnTo>
                      <a:pt x="314" y="97"/>
                    </a:lnTo>
                    <a:lnTo>
                      <a:pt x="308" y="96"/>
                    </a:lnTo>
                    <a:lnTo>
                      <a:pt x="301" y="96"/>
                    </a:lnTo>
                    <a:lnTo>
                      <a:pt x="295" y="94"/>
                    </a:lnTo>
                    <a:lnTo>
                      <a:pt x="289" y="94"/>
                    </a:lnTo>
                    <a:lnTo>
                      <a:pt x="283" y="94"/>
                    </a:lnTo>
                    <a:lnTo>
                      <a:pt x="279" y="94"/>
                    </a:lnTo>
                    <a:lnTo>
                      <a:pt x="271" y="94"/>
                    </a:lnTo>
                    <a:lnTo>
                      <a:pt x="267" y="93"/>
                    </a:lnTo>
                    <a:lnTo>
                      <a:pt x="261" y="93"/>
                    </a:lnTo>
                    <a:lnTo>
                      <a:pt x="257" y="93"/>
                    </a:lnTo>
                    <a:lnTo>
                      <a:pt x="248" y="93"/>
                    </a:lnTo>
                    <a:lnTo>
                      <a:pt x="239" y="93"/>
                    </a:lnTo>
                    <a:lnTo>
                      <a:pt x="230" y="93"/>
                    </a:lnTo>
                    <a:lnTo>
                      <a:pt x="221" y="94"/>
                    </a:lnTo>
                    <a:lnTo>
                      <a:pt x="213" y="94"/>
                    </a:lnTo>
                    <a:lnTo>
                      <a:pt x="205" y="97"/>
                    </a:lnTo>
                    <a:lnTo>
                      <a:pt x="196" y="97"/>
                    </a:lnTo>
                    <a:lnTo>
                      <a:pt x="188" y="97"/>
                    </a:lnTo>
                    <a:lnTo>
                      <a:pt x="180" y="99"/>
                    </a:lnTo>
                    <a:lnTo>
                      <a:pt x="171" y="99"/>
                    </a:lnTo>
                    <a:lnTo>
                      <a:pt x="163" y="100"/>
                    </a:lnTo>
                    <a:lnTo>
                      <a:pt x="154" y="100"/>
                    </a:lnTo>
                    <a:lnTo>
                      <a:pt x="145" y="100"/>
                    </a:lnTo>
                    <a:lnTo>
                      <a:pt x="136" y="101"/>
                    </a:lnTo>
                    <a:lnTo>
                      <a:pt x="129" y="100"/>
                    </a:lnTo>
                    <a:lnTo>
                      <a:pt x="125" y="100"/>
                    </a:lnTo>
                    <a:lnTo>
                      <a:pt x="119" y="100"/>
                    </a:lnTo>
                    <a:lnTo>
                      <a:pt x="113" y="100"/>
                    </a:lnTo>
                    <a:lnTo>
                      <a:pt x="107" y="100"/>
                    </a:lnTo>
                    <a:lnTo>
                      <a:pt x="101" y="100"/>
                    </a:lnTo>
                    <a:lnTo>
                      <a:pt x="97" y="100"/>
                    </a:lnTo>
                    <a:lnTo>
                      <a:pt x="91" y="100"/>
                    </a:lnTo>
                    <a:lnTo>
                      <a:pt x="85" y="99"/>
                    </a:lnTo>
                    <a:lnTo>
                      <a:pt x="78" y="99"/>
                    </a:lnTo>
                    <a:lnTo>
                      <a:pt x="72" y="99"/>
                    </a:lnTo>
                    <a:lnTo>
                      <a:pt x="67" y="99"/>
                    </a:lnTo>
                    <a:lnTo>
                      <a:pt x="61" y="97"/>
                    </a:lnTo>
                    <a:lnTo>
                      <a:pt x="56" y="97"/>
                    </a:lnTo>
                    <a:lnTo>
                      <a:pt x="51" y="97"/>
                    </a:lnTo>
                    <a:lnTo>
                      <a:pt x="47" y="97"/>
                    </a:lnTo>
                    <a:lnTo>
                      <a:pt x="41" y="96"/>
                    </a:lnTo>
                    <a:lnTo>
                      <a:pt x="35" y="94"/>
                    </a:lnTo>
                    <a:lnTo>
                      <a:pt x="31" y="94"/>
                    </a:lnTo>
                    <a:lnTo>
                      <a:pt x="28" y="94"/>
                    </a:lnTo>
                    <a:lnTo>
                      <a:pt x="19" y="93"/>
                    </a:lnTo>
                    <a:lnTo>
                      <a:pt x="13" y="93"/>
                    </a:lnTo>
                    <a:lnTo>
                      <a:pt x="7" y="91"/>
                    </a:lnTo>
                    <a:lnTo>
                      <a:pt x="3" y="91"/>
                    </a:lnTo>
                    <a:lnTo>
                      <a:pt x="0" y="91"/>
                    </a:lnTo>
                    <a:lnTo>
                      <a:pt x="0" y="91"/>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76" name="Freeform 72">
                <a:extLst>
                  <a:ext uri="{FF2B5EF4-FFF2-40B4-BE49-F238E27FC236}">
                    <a16:creationId xmlns:a16="http://schemas.microsoft.com/office/drawing/2014/main" id="{F2366E7D-E2B6-8F41-4535-CABB2FAF1B39}"/>
                  </a:ext>
                </a:extLst>
              </p:cNvPr>
              <p:cNvSpPr>
                <a:spLocks/>
              </p:cNvSpPr>
              <p:nvPr/>
            </p:nvSpPr>
            <p:spPr bwMode="auto">
              <a:xfrm>
                <a:off x="2703" y="3700"/>
                <a:ext cx="80" cy="12"/>
              </a:xfrm>
              <a:custGeom>
                <a:avLst/>
                <a:gdLst>
                  <a:gd name="T0" fmla="*/ 230 w 233"/>
                  <a:gd name="T1" fmla="*/ 1 h 35"/>
                  <a:gd name="T2" fmla="*/ 220 w 233"/>
                  <a:gd name="T3" fmla="*/ 0 h 35"/>
                  <a:gd name="T4" fmla="*/ 210 w 233"/>
                  <a:gd name="T5" fmla="*/ 0 h 35"/>
                  <a:gd name="T6" fmla="*/ 198 w 233"/>
                  <a:gd name="T7" fmla="*/ 0 h 35"/>
                  <a:gd name="T8" fmla="*/ 184 w 233"/>
                  <a:gd name="T9" fmla="*/ 0 h 35"/>
                  <a:gd name="T10" fmla="*/ 164 w 233"/>
                  <a:gd name="T11" fmla="*/ 0 h 35"/>
                  <a:gd name="T12" fmla="*/ 147 w 233"/>
                  <a:gd name="T13" fmla="*/ 0 h 35"/>
                  <a:gd name="T14" fmla="*/ 132 w 233"/>
                  <a:gd name="T15" fmla="*/ 3 h 35"/>
                  <a:gd name="T16" fmla="*/ 122 w 233"/>
                  <a:gd name="T17" fmla="*/ 3 h 35"/>
                  <a:gd name="T18" fmla="*/ 112 w 233"/>
                  <a:gd name="T19" fmla="*/ 3 h 35"/>
                  <a:gd name="T20" fmla="*/ 101 w 233"/>
                  <a:gd name="T21" fmla="*/ 4 h 35"/>
                  <a:gd name="T22" fmla="*/ 91 w 233"/>
                  <a:gd name="T23" fmla="*/ 6 h 35"/>
                  <a:gd name="T24" fmla="*/ 81 w 233"/>
                  <a:gd name="T25" fmla="*/ 7 h 35"/>
                  <a:gd name="T26" fmla="*/ 68 w 233"/>
                  <a:gd name="T27" fmla="*/ 8 h 35"/>
                  <a:gd name="T28" fmla="*/ 49 w 233"/>
                  <a:gd name="T29" fmla="*/ 13 h 35"/>
                  <a:gd name="T30" fmla="*/ 32 w 233"/>
                  <a:gd name="T31" fmla="*/ 16 h 35"/>
                  <a:gd name="T32" fmla="*/ 18 w 233"/>
                  <a:gd name="T33" fmla="*/ 20 h 35"/>
                  <a:gd name="T34" fmla="*/ 7 w 233"/>
                  <a:gd name="T35" fmla="*/ 23 h 35"/>
                  <a:gd name="T36" fmla="*/ 0 w 233"/>
                  <a:gd name="T37" fmla="*/ 26 h 35"/>
                  <a:gd name="T38" fmla="*/ 3 w 233"/>
                  <a:gd name="T39" fmla="*/ 30 h 35"/>
                  <a:gd name="T40" fmla="*/ 12 w 233"/>
                  <a:gd name="T41" fmla="*/ 32 h 35"/>
                  <a:gd name="T42" fmla="*/ 21 w 233"/>
                  <a:gd name="T43" fmla="*/ 33 h 35"/>
                  <a:gd name="T44" fmla="*/ 31 w 233"/>
                  <a:gd name="T45" fmla="*/ 33 h 35"/>
                  <a:gd name="T46" fmla="*/ 43 w 233"/>
                  <a:gd name="T47" fmla="*/ 33 h 35"/>
                  <a:gd name="T48" fmla="*/ 54 w 233"/>
                  <a:gd name="T49" fmla="*/ 33 h 35"/>
                  <a:gd name="T50" fmla="*/ 68 w 233"/>
                  <a:gd name="T51" fmla="*/ 32 h 35"/>
                  <a:gd name="T52" fmla="*/ 79 w 233"/>
                  <a:gd name="T53" fmla="*/ 32 h 35"/>
                  <a:gd name="T54" fmla="*/ 91 w 233"/>
                  <a:gd name="T55" fmla="*/ 29 h 35"/>
                  <a:gd name="T56" fmla="*/ 104 w 233"/>
                  <a:gd name="T57" fmla="*/ 29 h 35"/>
                  <a:gd name="T58" fmla="*/ 117 w 233"/>
                  <a:gd name="T59" fmla="*/ 28 h 35"/>
                  <a:gd name="T60" fmla="*/ 129 w 233"/>
                  <a:gd name="T61" fmla="*/ 28 h 35"/>
                  <a:gd name="T62" fmla="*/ 142 w 233"/>
                  <a:gd name="T63" fmla="*/ 28 h 35"/>
                  <a:gd name="T64" fmla="*/ 156 w 233"/>
                  <a:gd name="T65" fmla="*/ 28 h 35"/>
                  <a:gd name="T66" fmla="*/ 167 w 233"/>
                  <a:gd name="T67" fmla="*/ 29 h 35"/>
                  <a:gd name="T68" fmla="*/ 179 w 233"/>
                  <a:gd name="T69" fmla="*/ 29 h 35"/>
                  <a:gd name="T70" fmla="*/ 189 w 233"/>
                  <a:gd name="T71" fmla="*/ 32 h 35"/>
                  <a:gd name="T72" fmla="*/ 204 w 233"/>
                  <a:gd name="T73" fmla="*/ 32 h 35"/>
                  <a:gd name="T74" fmla="*/ 219 w 233"/>
                  <a:gd name="T75" fmla="*/ 32 h 35"/>
                  <a:gd name="T76" fmla="*/ 228 w 233"/>
                  <a:gd name="T77" fmla="*/ 26 h 35"/>
                  <a:gd name="T78" fmla="*/ 232 w 233"/>
                  <a:gd name="T79" fmla="*/ 17 h 35"/>
                  <a:gd name="T80" fmla="*/ 232 w 233"/>
                  <a:gd name="T81" fmla="*/ 4 h 35"/>
                  <a:gd name="T82" fmla="*/ 233 w 233"/>
                  <a:gd name="T83"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3" h="35">
                    <a:moveTo>
                      <a:pt x="233" y="3"/>
                    </a:moveTo>
                    <a:lnTo>
                      <a:pt x="230" y="1"/>
                    </a:lnTo>
                    <a:lnTo>
                      <a:pt x="226" y="1"/>
                    </a:lnTo>
                    <a:lnTo>
                      <a:pt x="220" y="0"/>
                    </a:lnTo>
                    <a:lnTo>
                      <a:pt x="217" y="0"/>
                    </a:lnTo>
                    <a:lnTo>
                      <a:pt x="210" y="0"/>
                    </a:lnTo>
                    <a:lnTo>
                      <a:pt x="206" y="0"/>
                    </a:lnTo>
                    <a:lnTo>
                      <a:pt x="198" y="0"/>
                    </a:lnTo>
                    <a:lnTo>
                      <a:pt x="191" y="0"/>
                    </a:lnTo>
                    <a:lnTo>
                      <a:pt x="184" y="0"/>
                    </a:lnTo>
                    <a:lnTo>
                      <a:pt x="175" y="0"/>
                    </a:lnTo>
                    <a:lnTo>
                      <a:pt x="164" y="0"/>
                    </a:lnTo>
                    <a:lnTo>
                      <a:pt x="156" y="0"/>
                    </a:lnTo>
                    <a:lnTo>
                      <a:pt x="147" y="0"/>
                    </a:lnTo>
                    <a:lnTo>
                      <a:pt x="138" y="3"/>
                    </a:lnTo>
                    <a:lnTo>
                      <a:pt x="132" y="3"/>
                    </a:lnTo>
                    <a:lnTo>
                      <a:pt x="128" y="3"/>
                    </a:lnTo>
                    <a:lnTo>
                      <a:pt x="122" y="3"/>
                    </a:lnTo>
                    <a:lnTo>
                      <a:pt x="117" y="3"/>
                    </a:lnTo>
                    <a:lnTo>
                      <a:pt x="112" y="3"/>
                    </a:lnTo>
                    <a:lnTo>
                      <a:pt x="107" y="4"/>
                    </a:lnTo>
                    <a:lnTo>
                      <a:pt x="101" y="4"/>
                    </a:lnTo>
                    <a:lnTo>
                      <a:pt x="97" y="6"/>
                    </a:lnTo>
                    <a:lnTo>
                      <a:pt x="91" y="6"/>
                    </a:lnTo>
                    <a:lnTo>
                      <a:pt x="87" y="7"/>
                    </a:lnTo>
                    <a:lnTo>
                      <a:pt x="81" y="7"/>
                    </a:lnTo>
                    <a:lnTo>
                      <a:pt x="76" y="8"/>
                    </a:lnTo>
                    <a:lnTo>
                      <a:pt x="68" y="8"/>
                    </a:lnTo>
                    <a:lnTo>
                      <a:pt x="59" y="11"/>
                    </a:lnTo>
                    <a:lnTo>
                      <a:pt x="49" y="13"/>
                    </a:lnTo>
                    <a:lnTo>
                      <a:pt x="40" y="14"/>
                    </a:lnTo>
                    <a:lnTo>
                      <a:pt x="32" y="16"/>
                    </a:lnTo>
                    <a:lnTo>
                      <a:pt x="25" y="17"/>
                    </a:lnTo>
                    <a:lnTo>
                      <a:pt x="18" y="20"/>
                    </a:lnTo>
                    <a:lnTo>
                      <a:pt x="13" y="22"/>
                    </a:lnTo>
                    <a:lnTo>
                      <a:pt x="7" y="23"/>
                    </a:lnTo>
                    <a:lnTo>
                      <a:pt x="5" y="25"/>
                    </a:lnTo>
                    <a:lnTo>
                      <a:pt x="0" y="26"/>
                    </a:lnTo>
                    <a:lnTo>
                      <a:pt x="0" y="29"/>
                    </a:lnTo>
                    <a:lnTo>
                      <a:pt x="3" y="30"/>
                    </a:lnTo>
                    <a:lnTo>
                      <a:pt x="9" y="32"/>
                    </a:lnTo>
                    <a:lnTo>
                      <a:pt x="12" y="32"/>
                    </a:lnTo>
                    <a:lnTo>
                      <a:pt x="16" y="33"/>
                    </a:lnTo>
                    <a:lnTo>
                      <a:pt x="21" y="33"/>
                    </a:lnTo>
                    <a:lnTo>
                      <a:pt x="25" y="33"/>
                    </a:lnTo>
                    <a:lnTo>
                      <a:pt x="31" y="33"/>
                    </a:lnTo>
                    <a:lnTo>
                      <a:pt x="35" y="33"/>
                    </a:lnTo>
                    <a:lnTo>
                      <a:pt x="43" y="33"/>
                    </a:lnTo>
                    <a:lnTo>
                      <a:pt x="49" y="35"/>
                    </a:lnTo>
                    <a:lnTo>
                      <a:pt x="54" y="33"/>
                    </a:lnTo>
                    <a:lnTo>
                      <a:pt x="60" y="33"/>
                    </a:lnTo>
                    <a:lnTo>
                      <a:pt x="68" y="32"/>
                    </a:lnTo>
                    <a:lnTo>
                      <a:pt x="73" y="32"/>
                    </a:lnTo>
                    <a:lnTo>
                      <a:pt x="79" y="32"/>
                    </a:lnTo>
                    <a:lnTo>
                      <a:pt x="85" y="30"/>
                    </a:lnTo>
                    <a:lnTo>
                      <a:pt x="91" y="29"/>
                    </a:lnTo>
                    <a:lnTo>
                      <a:pt x="98" y="29"/>
                    </a:lnTo>
                    <a:lnTo>
                      <a:pt x="104" y="29"/>
                    </a:lnTo>
                    <a:lnTo>
                      <a:pt x="112" y="29"/>
                    </a:lnTo>
                    <a:lnTo>
                      <a:pt x="117" y="28"/>
                    </a:lnTo>
                    <a:lnTo>
                      <a:pt x="125" y="28"/>
                    </a:lnTo>
                    <a:lnTo>
                      <a:pt x="129" y="28"/>
                    </a:lnTo>
                    <a:lnTo>
                      <a:pt x="137" y="28"/>
                    </a:lnTo>
                    <a:lnTo>
                      <a:pt x="142" y="28"/>
                    </a:lnTo>
                    <a:lnTo>
                      <a:pt x="150" y="28"/>
                    </a:lnTo>
                    <a:lnTo>
                      <a:pt x="156" y="28"/>
                    </a:lnTo>
                    <a:lnTo>
                      <a:pt x="161" y="28"/>
                    </a:lnTo>
                    <a:lnTo>
                      <a:pt x="167" y="29"/>
                    </a:lnTo>
                    <a:lnTo>
                      <a:pt x="175" y="29"/>
                    </a:lnTo>
                    <a:lnTo>
                      <a:pt x="179" y="29"/>
                    </a:lnTo>
                    <a:lnTo>
                      <a:pt x="185" y="30"/>
                    </a:lnTo>
                    <a:lnTo>
                      <a:pt x="189" y="32"/>
                    </a:lnTo>
                    <a:lnTo>
                      <a:pt x="195" y="32"/>
                    </a:lnTo>
                    <a:lnTo>
                      <a:pt x="204" y="32"/>
                    </a:lnTo>
                    <a:lnTo>
                      <a:pt x="211" y="33"/>
                    </a:lnTo>
                    <a:lnTo>
                      <a:pt x="219" y="32"/>
                    </a:lnTo>
                    <a:lnTo>
                      <a:pt x="225" y="30"/>
                    </a:lnTo>
                    <a:lnTo>
                      <a:pt x="228" y="26"/>
                    </a:lnTo>
                    <a:lnTo>
                      <a:pt x="229" y="23"/>
                    </a:lnTo>
                    <a:lnTo>
                      <a:pt x="232" y="17"/>
                    </a:lnTo>
                    <a:lnTo>
                      <a:pt x="232" y="13"/>
                    </a:lnTo>
                    <a:lnTo>
                      <a:pt x="232" y="4"/>
                    </a:lnTo>
                    <a:lnTo>
                      <a:pt x="233" y="3"/>
                    </a:lnTo>
                    <a:lnTo>
                      <a:pt x="233" y="3"/>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77" name="Freeform 73">
                <a:extLst>
                  <a:ext uri="{FF2B5EF4-FFF2-40B4-BE49-F238E27FC236}">
                    <a16:creationId xmlns:a16="http://schemas.microsoft.com/office/drawing/2014/main" id="{235BC80C-5FF7-3DDA-0F8C-AB9AC25A70E5}"/>
                  </a:ext>
                </a:extLst>
              </p:cNvPr>
              <p:cNvSpPr>
                <a:spLocks/>
              </p:cNvSpPr>
              <p:nvPr/>
            </p:nvSpPr>
            <p:spPr bwMode="auto">
              <a:xfrm>
                <a:off x="2763" y="3688"/>
                <a:ext cx="99" cy="43"/>
              </a:xfrm>
              <a:custGeom>
                <a:avLst/>
                <a:gdLst>
                  <a:gd name="T0" fmla="*/ 22 w 291"/>
                  <a:gd name="T1" fmla="*/ 1 h 127"/>
                  <a:gd name="T2" fmla="*/ 40 w 291"/>
                  <a:gd name="T3" fmla="*/ 0 h 127"/>
                  <a:gd name="T4" fmla="*/ 59 w 291"/>
                  <a:gd name="T5" fmla="*/ 0 h 127"/>
                  <a:gd name="T6" fmla="*/ 75 w 291"/>
                  <a:gd name="T7" fmla="*/ 0 h 127"/>
                  <a:gd name="T8" fmla="*/ 93 w 291"/>
                  <a:gd name="T9" fmla="*/ 0 h 127"/>
                  <a:gd name="T10" fmla="*/ 112 w 291"/>
                  <a:gd name="T11" fmla="*/ 0 h 127"/>
                  <a:gd name="T12" fmla="*/ 131 w 291"/>
                  <a:gd name="T13" fmla="*/ 0 h 127"/>
                  <a:gd name="T14" fmla="*/ 148 w 291"/>
                  <a:gd name="T15" fmla="*/ 0 h 127"/>
                  <a:gd name="T16" fmla="*/ 167 w 291"/>
                  <a:gd name="T17" fmla="*/ 2 h 127"/>
                  <a:gd name="T18" fmla="*/ 184 w 291"/>
                  <a:gd name="T19" fmla="*/ 2 h 127"/>
                  <a:gd name="T20" fmla="*/ 207 w 291"/>
                  <a:gd name="T21" fmla="*/ 5 h 127"/>
                  <a:gd name="T22" fmla="*/ 231 w 291"/>
                  <a:gd name="T23" fmla="*/ 8 h 127"/>
                  <a:gd name="T24" fmla="*/ 248 w 291"/>
                  <a:gd name="T25" fmla="*/ 16 h 127"/>
                  <a:gd name="T26" fmla="*/ 267 w 291"/>
                  <a:gd name="T27" fmla="*/ 26 h 127"/>
                  <a:gd name="T28" fmla="*/ 286 w 291"/>
                  <a:gd name="T29" fmla="*/ 46 h 127"/>
                  <a:gd name="T30" fmla="*/ 289 w 291"/>
                  <a:gd name="T31" fmla="*/ 70 h 127"/>
                  <a:gd name="T32" fmla="*/ 276 w 291"/>
                  <a:gd name="T33" fmla="*/ 90 h 127"/>
                  <a:gd name="T34" fmla="*/ 261 w 291"/>
                  <a:gd name="T35" fmla="*/ 99 h 127"/>
                  <a:gd name="T36" fmla="*/ 244 w 291"/>
                  <a:gd name="T37" fmla="*/ 107 h 127"/>
                  <a:gd name="T38" fmla="*/ 220 w 291"/>
                  <a:gd name="T39" fmla="*/ 114 h 127"/>
                  <a:gd name="T40" fmla="*/ 194 w 291"/>
                  <a:gd name="T41" fmla="*/ 118 h 127"/>
                  <a:gd name="T42" fmla="*/ 179 w 291"/>
                  <a:gd name="T43" fmla="*/ 120 h 127"/>
                  <a:gd name="T44" fmla="*/ 163 w 291"/>
                  <a:gd name="T45" fmla="*/ 123 h 127"/>
                  <a:gd name="T46" fmla="*/ 147 w 291"/>
                  <a:gd name="T47" fmla="*/ 124 h 127"/>
                  <a:gd name="T48" fmla="*/ 131 w 291"/>
                  <a:gd name="T49" fmla="*/ 124 h 127"/>
                  <a:gd name="T50" fmla="*/ 113 w 291"/>
                  <a:gd name="T51" fmla="*/ 124 h 127"/>
                  <a:gd name="T52" fmla="*/ 96 w 291"/>
                  <a:gd name="T53" fmla="*/ 126 h 127"/>
                  <a:gd name="T54" fmla="*/ 79 w 291"/>
                  <a:gd name="T55" fmla="*/ 126 h 127"/>
                  <a:gd name="T56" fmla="*/ 63 w 291"/>
                  <a:gd name="T57" fmla="*/ 127 h 127"/>
                  <a:gd name="T58" fmla="*/ 47 w 291"/>
                  <a:gd name="T59" fmla="*/ 126 h 127"/>
                  <a:gd name="T60" fmla="*/ 27 w 291"/>
                  <a:gd name="T61" fmla="*/ 124 h 127"/>
                  <a:gd name="T62" fmla="*/ 9 w 291"/>
                  <a:gd name="T63" fmla="*/ 123 h 127"/>
                  <a:gd name="T64" fmla="*/ 0 w 291"/>
                  <a:gd name="T65" fmla="*/ 114 h 127"/>
                  <a:gd name="T66" fmla="*/ 9 w 291"/>
                  <a:gd name="T67" fmla="*/ 108 h 127"/>
                  <a:gd name="T68" fmla="*/ 25 w 291"/>
                  <a:gd name="T69" fmla="*/ 102 h 127"/>
                  <a:gd name="T70" fmla="*/ 44 w 291"/>
                  <a:gd name="T71" fmla="*/ 98 h 127"/>
                  <a:gd name="T72" fmla="*/ 72 w 291"/>
                  <a:gd name="T73" fmla="*/ 95 h 127"/>
                  <a:gd name="T74" fmla="*/ 97 w 291"/>
                  <a:gd name="T75" fmla="*/ 92 h 127"/>
                  <a:gd name="T76" fmla="*/ 125 w 291"/>
                  <a:gd name="T77" fmla="*/ 90 h 127"/>
                  <a:gd name="T78" fmla="*/ 150 w 291"/>
                  <a:gd name="T79" fmla="*/ 89 h 127"/>
                  <a:gd name="T80" fmla="*/ 172 w 291"/>
                  <a:gd name="T81" fmla="*/ 87 h 127"/>
                  <a:gd name="T82" fmla="*/ 189 w 291"/>
                  <a:gd name="T83" fmla="*/ 85 h 127"/>
                  <a:gd name="T84" fmla="*/ 206 w 291"/>
                  <a:gd name="T85" fmla="*/ 77 h 127"/>
                  <a:gd name="T86" fmla="*/ 203 w 291"/>
                  <a:gd name="T87" fmla="*/ 64 h 127"/>
                  <a:gd name="T88" fmla="*/ 189 w 291"/>
                  <a:gd name="T89" fmla="*/ 58 h 127"/>
                  <a:gd name="T90" fmla="*/ 175 w 291"/>
                  <a:gd name="T91" fmla="*/ 55 h 127"/>
                  <a:gd name="T92" fmla="*/ 157 w 291"/>
                  <a:gd name="T93" fmla="*/ 55 h 127"/>
                  <a:gd name="T94" fmla="*/ 140 w 291"/>
                  <a:gd name="T95" fmla="*/ 57 h 127"/>
                  <a:gd name="T96" fmla="*/ 123 w 291"/>
                  <a:gd name="T97" fmla="*/ 58 h 127"/>
                  <a:gd name="T98" fmla="*/ 110 w 291"/>
                  <a:gd name="T99" fmla="*/ 58 h 127"/>
                  <a:gd name="T100" fmla="*/ 115 w 291"/>
                  <a:gd name="T101" fmla="*/ 52 h 127"/>
                  <a:gd name="T102" fmla="*/ 138 w 291"/>
                  <a:gd name="T103" fmla="*/ 38 h 127"/>
                  <a:gd name="T104" fmla="*/ 151 w 291"/>
                  <a:gd name="T105" fmla="*/ 29 h 127"/>
                  <a:gd name="T106" fmla="*/ 135 w 291"/>
                  <a:gd name="T107" fmla="*/ 24 h 127"/>
                  <a:gd name="T108" fmla="*/ 119 w 291"/>
                  <a:gd name="T109" fmla="*/ 26 h 127"/>
                  <a:gd name="T110" fmla="*/ 97 w 291"/>
                  <a:gd name="T111" fmla="*/ 26 h 127"/>
                  <a:gd name="T112" fmla="*/ 76 w 291"/>
                  <a:gd name="T113" fmla="*/ 24 h 127"/>
                  <a:gd name="T114" fmla="*/ 57 w 291"/>
                  <a:gd name="T115" fmla="*/ 22 h 127"/>
                  <a:gd name="T116" fmla="*/ 43 w 291"/>
                  <a:gd name="T117" fmla="*/ 17 h 127"/>
                  <a:gd name="T118" fmla="*/ 22 w 291"/>
                  <a:gd name="T119" fmla="*/ 7 h 127"/>
                  <a:gd name="T120" fmla="*/ 18 w 291"/>
                  <a:gd name="T121" fmla="*/ 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127">
                    <a:moveTo>
                      <a:pt x="18" y="2"/>
                    </a:moveTo>
                    <a:lnTo>
                      <a:pt x="18" y="1"/>
                    </a:lnTo>
                    <a:lnTo>
                      <a:pt x="22" y="1"/>
                    </a:lnTo>
                    <a:lnTo>
                      <a:pt x="27" y="1"/>
                    </a:lnTo>
                    <a:lnTo>
                      <a:pt x="32" y="1"/>
                    </a:lnTo>
                    <a:lnTo>
                      <a:pt x="40" y="0"/>
                    </a:lnTo>
                    <a:lnTo>
                      <a:pt x="49" y="0"/>
                    </a:lnTo>
                    <a:lnTo>
                      <a:pt x="53" y="0"/>
                    </a:lnTo>
                    <a:lnTo>
                      <a:pt x="59" y="0"/>
                    </a:lnTo>
                    <a:lnTo>
                      <a:pt x="63" y="0"/>
                    </a:lnTo>
                    <a:lnTo>
                      <a:pt x="69" y="0"/>
                    </a:lnTo>
                    <a:lnTo>
                      <a:pt x="75" y="0"/>
                    </a:lnTo>
                    <a:lnTo>
                      <a:pt x="81" y="0"/>
                    </a:lnTo>
                    <a:lnTo>
                      <a:pt x="87" y="0"/>
                    </a:lnTo>
                    <a:lnTo>
                      <a:pt x="93" y="0"/>
                    </a:lnTo>
                    <a:lnTo>
                      <a:pt x="98" y="0"/>
                    </a:lnTo>
                    <a:lnTo>
                      <a:pt x="106" y="0"/>
                    </a:lnTo>
                    <a:lnTo>
                      <a:pt x="112" y="0"/>
                    </a:lnTo>
                    <a:lnTo>
                      <a:pt x="119" y="0"/>
                    </a:lnTo>
                    <a:lnTo>
                      <a:pt x="123" y="0"/>
                    </a:lnTo>
                    <a:lnTo>
                      <a:pt x="131" y="0"/>
                    </a:lnTo>
                    <a:lnTo>
                      <a:pt x="137" y="0"/>
                    </a:lnTo>
                    <a:lnTo>
                      <a:pt x="142" y="0"/>
                    </a:lnTo>
                    <a:lnTo>
                      <a:pt x="148" y="0"/>
                    </a:lnTo>
                    <a:lnTo>
                      <a:pt x="154" y="1"/>
                    </a:lnTo>
                    <a:lnTo>
                      <a:pt x="160" y="1"/>
                    </a:lnTo>
                    <a:lnTo>
                      <a:pt x="167" y="2"/>
                    </a:lnTo>
                    <a:lnTo>
                      <a:pt x="172" y="2"/>
                    </a:lnTo>
                    <a:lnTo>
                      <a:pt x="178" y="2"/>
                    </a:lnTo>
                    <a:lnTo>
                      <a:pt x="184" y="2"/>
                    </a:lnTo>
                    <a:lnTo>
                      <a:pt x="188" y="2"/>
                    </a:lnTo>
                    <a:lnTo>
                      <a:pt x="197" y="4"/>
                    </a:lnTo>
                    <a:lnTo>
                      <a:pt x="207" y="5"/>
                    </a:lnTo>
                    <a:lnTo>
                      <a:pt x="214" y="5"/>
                    </a:lnTo>
                    <a:lnTo>
                      <a:pt x="223" y="7"/>
                    </a:lnTo>
                    <a:lnTo>
                      <a:pt x="231" y="8"/>
                    </a:lnTo>
                    <a:lnTo>
                      <a:pt x="236" y="11"/>
                    </a:lnTo>
                    <a:lnTo>
                      <a:pt x="242" y="13"/>
                    </a:lnTo>
                    <a:lnTo>
                      <a:pt x="248" y="16"/>
                    </a:lnTo>
                    <a:lnTo>
                      <a:pt x="254" y="19"/>
                    </a:lnTo>
                    <a:lnTo>
                      <a:pt x="258" y="22"/>
                    </a:lnTo>
                    <a:lnTo>
                      <a:pt x="267" y="26"/>
                    </a:lnTo>
                    <a:lnTo>
                      <a:pt x="275" y="35"/>
                    </a:lnTo>
                    <a:lnTo>
                      <a:pt x="280" y="39"/>
                    </a:lnTo>
                    <a:lnTo>
                      <a:pt x="286" y="46"/>
                    </a:lnTo>
                    <a:lnTo>
                      <a:pt x="288" y="55"/>
                    </a:lnTo>
                    <a:lnTo>
                      <a:pt x="291" y="63"/>
                    </a:lnTo>
                    <a:lnTo>
                      <a:pt x="289" y="70"/>
                    </a:lnTo>
                    <a:lnTo>
                      <a:pt x="288" y="77"/>
                    </a:lnTo>
                    <a:lnTo>
                      <a:pt x="283" y="85"/>
                    </a:lnTo>
                    <a:lnTo>
                      <a:pt x="276" y="90"/>
                    </a:lnTo>
                    <a:lnTo>
                      <a:pt x="272" y="93"/>
                    </a:lnTo>
                    <a:lnTo>
                      <a:pt x="267" y="96"/>
                    </a:lnTo>
                    <a:lnTo>
                      <a:pt x="261" y="99"/>
                    </a:lnTo>
                    <a:lnTo>
                      <a:pt x="257" y="102"/>
                    </a:lnTo>
                    <a:lnTo>
                      <a:pt x="250" y="105"/>
                    </a:lnTo>
                    <a:lnTo>
                      <a:pt x="244" y="107"/>
                    </a:lnTo>
                    <a:lnTo>
                      <a:pt x="236" y="109"/>
                    </a:lnTo>
                    <a:lnTo>
                      <a:pt x="229" y="112"/>
                    </a:lnTo>
                    <a:lnTo>
                      <a:pt x="220" y="114"/>
                    </a:lnTo>
                    <a:lnTo>
                      <a:pt x="211" y="115"/>
                    </a:lnTo>
                    <a:lnTo>
                      <a:pt x="203" y="117"/>
                    </a:lnTo>
                    <a:lnTo>
                      <a:pt x="194" y="118"/>
                    </a:lnTo>
                    <a:lnTo>
                      <a:pt x="188" y="118"/>
                    </a:lnTo>
                    <a:lnTo>
                      <a:pt x="184" y="120"/>
                    </a:lnTo>
                    <a:lnTo>
                      <a:pt x="179" y="120"/>
                    </a:lnTo>
                    <a:lnTo>
                      <a:pt x="175" y="121"/>
                    </a:lnTo>
                    <a:lnTo>
                      <a:pt x="169" y="121"/>
                    </a:lnTo>
                    <a:lnTo>
                      <a:pt x="163" y="123"/>
                    </a:lnTo>
                    <a:lnTo>
                      <a:pt x="159" y="123"/>
                    </a:lnTo>
                    <a:lnTo>
                      <a:pt x="154" y="124"/>
                    </a:lnTo>
                    <a:lnTo>
                      <a:pt x="147" y="124"/>
                    </a:lnTo>
                    <a:lnTo>
                      <a:pt x="142" y="124"/>
                    </a:lnTo>
                    <a:lnTo>
                      <a:pt x="137" y="124"/>
                    </a:lnTo>
                    <a:lnTo>
                      <a:pt x="131" y="124"/>
                    </a:lnTo>
                    <a:lnTo>
                      <a:pt x="125" y="124"/>
                    </a:lnTo>
                    <a:lnTo>
                      <a:pt x="119" y="124"/>
                    </a:lnTo>
                    <a:lnTo>
                      <a:pt x="113" y="124"/>
                    </a:lnTo>
                    <a:lnTo>
                      <a:pt x="107" y="126"/>
                    </a:lnTo>
                    <a:lnTo>
                      <a:pt x="101" y="126"/>
                    </a:lnTo>
                    <a:lnTo>
                      <a:pt x="96" y="126"/>
                    </a:lnTo>
                    <a:lnTo>
                      <a:pt x="90" y="126"/>
                    </a:lnTo>
                    <a:lnTo>
                      <a:pt x="85" y="126"/>
                    </a:lnTo>
                    <a:lnTo>
                      <a:pt x="79" y="126"/>
                    </a:lnTo>
                    <a:lnTo>
                      <a:pt x="74" y="126"/>
                    </a:lnTo>
                    <a:lnTo>
                      <a:pt x="69" y="126"/>
                    </a:lnTo>
                    <a:lnTo>
                      <a:pt x="63" y="127"/>
                    </a:lnTo>
                    <a:lnTo>
                      <a:pt x="59" y="126"/>
                    </a:lnTo>
                    <a:lnTo>
                      <a:pt x="53" y="126"/>
                    </a:lnTo>
                    <a:lnTo>
                      <a:pt x="47" y="126"/>
                    </a:lnTo>
                    <a:lnTo>
                      <a:pt x="43" y="126"/>
                    </a:lnTo>
                    <a:lnTo>
                      <a:pt x="34" y="124"/>
                    </a:lnTo>
                    <a:lnTo>
                      <a:pt x="27" y="124"/>
                    </a:lnTo>
                    <a:lnTo>
                      <a:pt x="19" y="124"/>
                    </a:lnTo>
                    <a:lnTo>
                      <a:pt x="13" y="123"/>
                    </a:lnTo>
                    <a:lnTo>
                      <a:pt x="9" y="123"/>
                    </a:lnTo>
                    <a:lnTo>
                      <a:pt x="6" y="121"/>
                    </a:lnTo>
                    <a:lnTo>
                      <a:pt x="0" y="118"/>
                    </a:lnTo>
                    <a:lnTo>
                      <a:pt x="0" y="114"/>
                    </a:lnTo>
                    <a:lnTo>
                      <a:pt x="2" y="112"/>
                    </a:lnTo>
                    <a:lnTo>
                      <a:pt x="5" y="111"/>
                    </a:lnTo>
                    <a:lnTo>
                      <a:pt x="9" y="108"/>
                    </a:lnTo>
                    <a:lnTo>
                      <a:pt x="13" y="107"/>
                    </a:lnTo>
                    <a:lnTo>
                      <a:pt x="18" y="105"/>
                    </a:lnTo>
                    <a:lnTo>
                      <a:pt x="25" y="102"/>
                    </a:lnTo>
                    <a:lnTo>
                      <a:pt x="30" y="101"/>
                    </a:lnTo>
                    <a:lnTo>
                      <a:pt x="38" y="99"/>
                    </a:lnTo>
                    <a:lnTo>
                      <a:pt x="44" y="98"/>
                    </a:lnTo>
                    <a:lnTo>
                      <a:pt x="53" y="96"/>
                    </a:lnTo>
                    <a:lnTo>
                      <a:pt x="62" y="95"/>
                    </a:lnTo>
                    <a:lnTo>
                      <a:pt x="72" y="95"/>
                    </a:lnTo>
                    <a:lnTo>
                      <a:pt x="79" y="93"/>
                    </a:lnTo>
                    <a:lnTo>
                      <a:pt x="88" y="93"/>
                    </a:lnTo>
                    <a:lnTo>
                      <a:pt x="97" y="92"/>
                    </a:lnTo>
                    <a:lnTo>
                      <a:pt x="107" y="92"/>
                    </a:lnTo>
                    <a:lnTo>
                      <a:pt x="116" y="90"/>
                    </a:lnTo>
                    <a:lnTo>
                      <a:pt x="125" y="90"/>
                    </a:lnTo>
                    <a:lnTo>
                      <a:pt x="134" y="90"/>
                    </a:lnTo>
                    <a:lnTo>
                      <a:pt x="142" y="90"/>
                    </a:lnTo>
                    <a:lnTo>
                      <a:pt x="150" y="89"/>
                    </a:lnTo>
                    <a:lnTo>
                      <a:pt x="157" y="89"/>
                    </a:lnTo>
                    <a:lnTo>
                      <a:pt x="164" y="87"/>
                    </a:lnTo>
                    <a:lnTo>
                      <a:pt x="172" y="87"/>
                    </a:lnTo>
                    <a:lnTo>
                      <a:pt x="179" y="86"/>
                    </a:lnTo>
                    <a:lnTo>
                      <a:pt x="185" y="86"/>
                    </a:lnTo>
                    <a:lnTo>
                      <a:pt x="189" y="85"/>
                    </a:lnTo>
                    <a:lnTo>
                      <a:pt x="195" y="85"/>
                    </a:lnTo>
                    <a:lnTo>
                      <a:pt x="201" y="80"/>
                    </a:lnTo>
                    <a:lnTo>
                      <a:pt x="206" y="77"/>
                    </a:lnTo>
                    <a:lnTo>
                      <a:pt x="207" y="73"/>
                    </a:lnTo>
                    <a:lnTo>
                      <a:pt x="207" y="68"/>
                    </a:lnTo>
                    <a:lnTo>
                      <a:pt x="203" y="64"/>
                    </a:lnTo>
                    <a:lnTo>
                      <a:pt x="198" y="60"/>
                    </a:lnTo>
                    <a:lnTo>
                      <a:pt x="194" y="58"/>
                    </a:lnTo>
                    <a:lnTo>
                      <a:pt x="189" y="58"/>
                    </a:lnTo>
                    <a:lnTo>
                      <a:pt x="185" y="55"/>
                    </a:lnTo>
                    <a:lnTo>
                      <a:pt x="181" y="55"/>
                    </a:lnTo>
                    <a:lnTo>
                      <a:pt x="175" y="55"/>
                    </a:lnTo>
                    <a:lnTo>
                      <a:pt x="169" y="55"/>
                    </a:lnTo>
                    <a:lnTo>
                      <a:pt x="163" y="55"/>
                    </a:lnTo>
                    <a:lnTo>
                      <a:pt x="157" y="55"/>
                    </a:lnTo>
                    <a:lnTo>
                      <a:pt x="151" y="55"/>
                    </a:lnTo>
                    <a:lnTo>
                      <a:pt x="145" y="55"/>
                    </a:lnTo>
                    <a:lnTo>
                      <a:pt x="140" y="57"/>
                    </a:lnTo>
                    <a:lnTo>
                      <a:pt x="134" y="58"/>
                    </a:lnTo>
                    <a:lnTo>
                      <a:pt x="128" y="58"/>
                    </a:lnTo>
                    <a:lnTo>
                      <a:pt x="123" y="58"/>
                    </a:lnTo>
                    <a:lnTo>
                      <a:pt x="119" y="58"/>
                    </a:lnTo>
                    <a:lnTo>
                      <a:pt x="116" y="60"/>
                    </a:lnTo>
                    <a:lnTo>
                      <a:pt x="110" y="58"/>
                    </a:lnTo>
                    <a:lnTo>
                      <a:pt x="109" y="58"/>
                    </a:lnTo>
                    <a:lnTo>
                      <a:pt x="110" y="55"/>
                    </a:lnTo>
                    <a:lnTo>
                      <a:pt x="115" y="52"/>
                    </a:lnTo>
                    <a:lnTo>
                      <a:pt x="122" y="48"/>
                    </a:lnTo>
                    <a:lnTo>
                      <a:pt x="131" y="43"/>
                    </a:lnTo>
                    <a:lnTo>
                      <a:pt x="138" y="38"/>
                    </a:lnTo>
                    <a:lnTo>
                      <a:pt x="145" y="35"/>
                    </a:lnTo>
                    <a:lnTo>
                      <a:pt x="150" y="30"/>
                    </a:lnTo>
                    <a:lnTo>
                      <a:pt x="151" y="29"/>
                    </a:lnTo>
                    <a:lnTo>
                      <a:pt x="147" y="26"/>
                    </a:lnTo>
                    <a:lnTo>
                      <a:pt x="141" y="24"/>
                    </a:lnTo>
                    <a:lnTo>
                      <a:pt x="135" y="24"/>
                    </a:lnTo>
                    <a:lnTo>
                      <a:pt x="129" y="24"/>
                    </a:lnTo>
                    <a:lnTo>
                      <a:pt x="123" y="24"/>
                    </a:lnTo>
                    <a:lnTo>
                      <a:pt x="119" y="26"/>
                    </a:lnTo>
                    <a:lnTo>
                      <a:pt x="112" y="26"/>
                    </a:lnTo>
                    <a:lnTo>
                      <a:pt x="104" y="26"/>
                    </a:lnTo>
                    <a:lnTo>
                      <a:pt x="97" y="26"/>
                    </a:lnTo>
                    <a:lnTo>
                      <a:pt x="91" y="26"/>
                    </a:lnTo>
                    <a:lnTo>
                      <a:pt x="82" y="24"/>
                    </a:lnTo>
                    <a:lnTo>
                      <a:pt x="76" y="24"/>
                    </a:lnTo>
                    <a:lnTo>
                      <a:pt x="69" y="23"/>
                    </a:lnTo>
                    <a:lnTo>
                      <a:pt x="65" y="23"/>
                    </a:lnTo>
                    <a:lnTo>
                      <a:pt x="57" y="22"/>
                    </a:lnTo>
                    <a:lnTo>
                      <a:pt x="52" y="20"/>
                    </a:lnTo>
                    <a:lnTo>
                      <a:pt x="47" y="17"/>
                    </a:lnTo>
                    <a:lnTo>
                      <a:pt x="43" y="17"/>
                    </a:lnTo>
                    <a:lnTo>
                      <a:pt x="34" y="13"/>
                    </a:lnTo>
                    <a:lnTo>
                      <a:pt x="30" y="11"/>
                    </a:lnTo>
                    <a:lnTo>
                      <a:pt x="22" y="7"/>
                    </a:lnTo>
                    <a:lnTo>
                      <a:pt x="21" y="4"/>
                    </a:lnTo>
                    <a:lnTo>
                      <a:pt x="18" y="2"/>
                    </a:lnTo>
                    <a:lnTo>
                      <a:pt x="18" y="2"/>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78" name="Freeform 74">
                <a:extLst>
                  <a:ext uri="{FF2B5EF4-FFF2-40B4-BE49-F238E27FC236}">
                    <a16:creationId xmlns:a16="http://schemas.microsoft.com/office/drawing/2014/main" id="{3019C5D9-6D33-AD4D-7FC3-7DB62A84F9AE}"/>
                  </a:ext>
                </a:extLst>
              </p:cNvPr>
              <p:cNvSpPr>
                <a:spLocks/>
              </p:cNvSpPr>
              <p:nvPr/>
            </p:nvSpPr>
            <p:spPr bwMode="auto">
              <a:xfrm>
                <a:off x="2871" y="3623"/>
                <a:ext cx="130" cy="89"/>
              </a:xfrm>
              <a:custGeom>
                <a:avLst/>
                <a:gdLst>
                  <a:gd name="T0" fmla="*/ 8 w 380"/>
                  <a:gd name="T1" fmla="*/ 169 h 260"/>
                  <a:gd name="T2" fmla="*/ 38 w 380"/>
                  <a:gd name="T3" fmla="*/ 159 h 260"/>
                  <a:gd name="T4" fmla="*/ 61 w 380"/>
                  <a:gd name="T5" fmla="*/ 150 h 260"/>
                  <a:gd name="T6" fmla="*/ 88 w 380"/>
                  <a:gd name="T7" fmla="*/ 140 h 260"/>
                  <a:gd name="T8" fmla="*/ 114 w 380"/>
                  <a:gd name="T9" fmla="*/ 128 h 260"/>
                  <a:gd name="T10" fmla="*/ 139 w 380"/>
                  <a:gd name="T11" fmla="*/ 116 h 260"/>
                  <a:gd name="T12" fmla="*/ 164 w 380"/>
                  <a:gd name="T13" fmla="*/ 104 h 260"/>
                  <a:gd name="T14" fmla="*/ 184 w 380"/>
                  <a:gd name="T15" fmla="*/ 93 h 260"/>
                  <a:gd name="T16" fmla="*/ 208 w 380"/>
                  <a:gd name="T17" fmla="*/ 80 h 260"/>
                  <a:gd name="T18" fmla="*/ 239 w 380"/>
                  <a:gd name="T19" fmla="*/ 58 h 260"/>
                  <a:gd name="T20" fmla="*/ 264 w 380"/>
                  <a:gd name="T21" fmla="*/ 40 h 260"/>
                  <a:gd name="T22" fmla="*/ 290 w 380"/>
                  <a:gd name="T23" fmla="*/ 24 h 260"/>
                  <a:gd name="T24" fmla="*/ 316 w 380"/>
                  <a:gd name="T25" fmla="*/ 11 h 260"/>
                  <a:gd name="T26" fmla="*/ 340 w 380"/>
                  <a:gd name="T27" fmla="*/ 2 h 260"/>
                  <a:gd name="T28" fmla="*/ 358 w 380"/>
                  <a:gd name="T29" fmla="*/ 0 h 260"/>
                  <a:gd name="T30" fmla="*/ 344 w 380"/>
                  <a:gd name="T31" fmla="*/ 15 h 260"/>
                  <a:gd name="T32" fmla="*/ 321 w 380"/>
                  <a:gd name="T33" fmla="*/ 31 h 260"/>
                  <a:gd name="T34" fmla="*/ 290 w 380"/>
                  <a:gd name="T35" fmla="*/ 50 h 260"/>
                  <a:gd name="T36" fmla="*/ 255 w 380"/>
                  <a:gd name="T37" fmla="*/ 71 h 260"/>
                  <a:gd name="T38" fmla="*/ 221 w 380"/>
                  <a:gd name="T39" fmla="*/ 93 h 260"/>
                  <a:gd name="T40" fmla="*/ 193 w 380"/>
                  <a:gd name="T41" fmla="*/ 113 h 260"/>
                  <a:gd name="T42" fmla="*/ 177 w 380"/>
                  <a:gd name="T43" fmla="*/ 131 h 260"/>
                  <a:gd name="T44" fmla="*/ 192 w 380"/>
                  <a:gd name="T45" fmla="*/ 134 h 260"/>
                  <a:gd name="T46" fmla="*/ 218 w 380"/>
                  <a:gd name="T47" fmla="*/ 126 h 260"/>
                  <a:gd name="T48" fmla="*/ 239 w 380"/>
                  <a:gd name="T49" fmla="*/ 121 h 260"/>
                  <a:gd name="T50" fmla="*/ 258 w 380"/>
                  <a:gd name="T51" fmla="*/ 113 h 260"/>
                  <a:gd name="T52" fmla="*/ 278 w 380"/>
                  <a:gd name="T53" fmla="*/ 106 h 260"/>
                  <a:gd name="T54" fmla="*/ 297 w 380"/>
                  <a:gd name="T55" fmla="*/ 96 h 260"/>
                  <a:gd name="T56" fmla="*/ 321 w 380"/>
                  <a:gd name="T57" fmla="*/ 84 h 260"/>
                  <a:gd name="T58" fmla="*/ 347 w 380"/>
                  <a:gd name="T59" fmla="*/ 63 h 260"/>
                  <a:gd name="T60" fmla="*/ 369 w 380"/>
                  <a:gd name="T61" fmla="*/ 41 h 260"/>
                  <a:gd name="T62" fmla="*/ 380 w 380"/>
                  <a:gd name="T63" fmla="*/ 36 h 260"/>
                  <a:gd name="T64" fmla="*/ 366 w 380"/>
                  <a:gd name="T65" fmla="*/ 63 h 260"/>
                  <a:gd name="T66" fmla="*/ 350 w 380"/>
                  <a:gd name="T67" fmla="*/ 84 h 260"/>
                  <a:gd name="T68" fmla="*/ 327 w 380"/>
                  <a:gd name="T69" fmla="*/ 102 h 260"/>
                  <a:gd name="T70" fmla="*/ 296 w 380"/>
                  <a:gd name="T71" fmla="*/ 119 h 260"/>
                  <a:gd name="T72" fmla="*/ 265 w 380"/>
                  <a:gd name="T73" fmla="*/ 132 h 260"/>
                  <a:gd name="T74" fmla="*/ 246 w 380"/>
                  <a:gd name="T75" fmla="*/ 140 h 260"/>
                  <a:gd name="T76" fmla="*/ 224 w 380"/>
                  <a:gd name="T77" fmla="*/ 148 h 260"/>
                  <a:gd name="T78" fmla="*/ 203 w 380"/>
                  <a:gd name="T79" fmla="*/ 159 h 260"/>
                  <a:gd name="T80" fmla="*/ 180 w 380"/>
                  <a:gd name="T81" fmla="*/ 172 h 260"/>
                  <a:gd name="T82" fmla="*/ 157 w 380"/>
                  <a:gd name="T83" fmla="*/ 184 h 260"/>
                  <a:gd name="T84" fmla="*/ 133 w 380"/>
                  <a:gd name="T85" fmla="*/ 198 h 260"/>
                  <a:gd name="T86" fmla="*/ 110 w 380"/>
                  <a:gd name="T87" fmla="*/ 213 h 260"/>
                  <a:gd name="T88" fmla="*/ 89 w 380"/>
                  <a:gd name="T89" fmla="*/ 228 h 260"/>
                  <a:gd name="T90" fmla="*/ 66 w 380"/>
                  <a:gd name="T91" fmla="*/ 242 h 260"/>
                  <a:gd name="T92" fmla="*/ 41 w 380"/>
                  <a:gd name="T93" fmla="*/ 257 h 260"/>
                  <a:gd name="T94" fmla="*/ 33 w 380"/>
                  <a:gd name="T95" fmla="*/ 248 h 260"/>
                  <a:gd name="T96" fmla="*/ 42 w 380"/>
                  <a:gd name="T97" fmla="*/ 222 h 260"/>
                  <a:gd name="T98" fmla="*/ 48 w 380"/>
                  <a:gd name="T99" fmla="*/ 201 h 260"/>
                  <a:gd name="T100" fmla="*/ 30 w 380"/>
                  <a:gd name="T101" fmla="*/ 179 h 260"/>
                  <a:gd name="T102" fmla="*/ 2 w 380"/>
                  <a:gd name="T103" fmla="*/ 1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0" h="260">
                    <a:moveTo>
                      <a:pt x="0" y="173"/>
                    </a:moveTo>
                    <a:lnTo>
                      <a:pt x="0" y="172"/>
                    </a:lnTo>
                    <a:lnTo>
                      <a:pt x="4" y="172"/>
                    </a:lnTo>
                    <a:lnTo>
                      <a:pt x="8" y="169"/>
                    </a:lnTo>
                    <a:lnTo>
                      <a:pt x="16" y="168"/>
                    </a:lnTo>
                    <a:lnTo>
                      <a:pt x="23" y="163"/>
                    </a:lnTo>
                    <a:lnTo>
                      <a:pt x="33" y="160"/>
                    </a:lnTo>
                    <a:lnTo>
                      <a:pt x="38" y="159"/>
                    </a:lnTo>
                    <a:lnTo>
                      <a:pt x="44" y="156"/>
                    </a:lnTo>
                    <a:lnTo>
                      <a:pt x="49" y="154"/>
                    </a:lnTo>
                    <a:lnTo>
                      <a:pt x="55" y="153"/>
                    </a:lnTo>
                    <a:lnTo>
                      <a:pt x="61" y="150"/>
                    </a:lnTo>
                    <a:lnTo>
                      <a:pt x="67" y="147"/>
                    </a:lnTo>
                    <a:lnTo>
                      <a:pt x="73" y="144"/>
                    </a:lnTo>
                    <a:lnTo>
                      <a:pt x="80" y="143"/>
                    </a:lnTo>
                    <a:lnTo>
                      <a:pt x="88" y="140"/>
                    </a:lnTo>
                    <a:lnTo>
                      <a:pt x="93" y="137"/>
                    </a:lnTo>
                    <a:lnTo>
                      <a:pt x="101" y="134"/>
                    </a:lnTo>
                    <a:lnTo>
                      <a:pt x="107" y="131"/>
                    </a:lnTo>
                    <a:lnTo>
                      <a:pt x="114" y="128"/>
                    </a:lnTo>
                    <a:lnTo>
                      <a:pt x="120" y="125"/>
                    </a:lnTo>
                    <a:lnTo>
                      <a:pt x="126" y="122"/>
                    </a:lnTo>
                    <a:lnTo>
                      <a:pt x="133" y="121"/>
                    </a:lnTo>
                    <a:lnTo>
                      <a:pt x="139" y="116"/>
                    </a:lnTo>
                    <a:lnTo>
                      <a:pt x="145" y="113"/>
                    </a:lnTo>
                    <a:lnTo>
                      <a:pt x="152" y="112"/>
                    </a:lnTo>
                    <a:lnTo>
                      <a:pt x="158" y="109"/>
                    </a:lnTo>
                    <a:lnTo>
                      <a:pt x="164" y="104"/>
                    </a:lnTo>
                    <a:lnTo>
                      <a:pt x="170" y="102"/>
                    </a:lnTo>
                    <a:lnTo>
                      <a:pt x="174" y="99"/>
                    </a:lnTo>
                    <a:lnTo>
                      <a:pt x="180" y="96"/>
                    </a:lnTo>
                    <a:lnTo>
                      <a:pt x="184" y="93"/>
                    </a:lnTo>
                    <a:lnTo>
                      <a:pt x="190" y="90"/>
                    </a:lnTo>
                    <a:lnTo>
                      <a:pt x="195" y="87"/>
                    </a:lnTo>
                    <a:lnTo>
                      <a:pt x="199" y="84"/>
                    </a:lnTo>
                    <a:lnTo>
                      <a:pt x="208" y="80"/>
                    </a:lnTo>
                    <a:lnTo>
                      <a:pt x="217" y="74"/>
                    </a:lnTo>
                    <a:lnTo>
                      <a:pt x="224" y="68"/>
                    </a:lnTo>
                    <a:lnTo>
                      <a:pt x="231" y="63"/>
                    </a:lnTo>
                    <a:lnTo>
                      <a:pt x="239" y="58"/>
                    </a:lnTo>
                    <a:lnTo>
                      <a:pt x="245" y="53"/>
                    </a:lnTo>
                    <a:lnTo>
                      <a:pt x="250" y="49"/>
                    </a:lnTo>
                    <a:lnTo>
                      <a:pt x="258" y="44"/>
                    </a:lnTo>
                    <a:lnTo>
                      <a:pt x="264" y="40"/>
                    </a:lnTo>
                    <a:lnTo>
                      <a:pt x="271" y="36"/>
                    </a:lnTo>
                    <a:lnTo>
                      <a:pt x="277" y="31"/>
                    </a:lnTo>
                    <a:lnTo>
                      <a:pt x="284" y="28"/>
                    </a:lnTo>
                    <a:lnTo>
                      <a:pt x="290" y="24"/>
                    </a:lnTo>
                    <a:lnTo>
                      <a:pt x="297" y="21"/>
                    </a:lnTo>
                    <a:lnTo>
                      <a:pt x="303" y="16"/>
                    </a:lnTo>
                    <a:lnTo>
                      <a:pt x="311" y="14"/>
                    </a:lnTo>
                    <a:lnTo>
                      <a:pt x="316" y="11"/>
                    </a:lnTo>
                    <a:lnTo>
                      <a:pt x="324" y="8"/>
                    </a:lnTo>
                    <a:lnTo>
                      <a:pt x="330" y="6"/>
                    </a:lnTo>
                    <a:lnTo>
                      <a:pt x="336" y="5"/>
                    </a:lnTo>
                    <a:lnTo>
                      <a:pt x="340" y="2"/>
                    </a:lnTo>
                    <a:lnTo>
                      <a:pt x="346" y="2"/>
                    </a:lnTo>
                    <a:lnTo>
                      <a:pt x="349" y="0"/>
                    </a:lnTo>
                    <a:lnTo>
                      <a:pt x="353" y="0"/>
                    </a:lnTo>
                    <a:lnTo>
                      <a:pt x="358" y="0"/>
                    </a:lnTo>
                    <a:lnTo>
                      <a:pt x="359" y="3"/>
                    </a:lnTo>
                    <a:lnTo>
                      <a:pt x="356" y="6"/>
                    </a:lnTo>
                    <a:lnTo>
                      <a:pt x="350" y="12"/>
                    </a:lnTo>
                    <a:lnTo>
                      <a:pt x="344" y="15"/>
                    </a:lnTo>
                    <a:lnTo>
                      <a:pt x="340" y="19"/>
                    </a:lnTo>
                    <a:lnTo>
                      <a:pt x="334" y="22"/>
                    </a:lnTo>
                    <a:lnTo>
                      <a:pt x="328" y="28"/>
                    </a:lnTo>
                    <a:lnTo>
                      <a:pt x="321" y="31"/>
                    </a:lnTo>
                    <a:lnTo>
                      <a:pt x="314" y="36"/>
                    </a:lnTo>
                    <a:lnTo>
                      <a:pt x="306" y="40"/>
                    </a:lnTo>
                    <a:lnTo>
                      <a:pt x="299" y="46"/>
                    </a:lnTo>
                    <a:lnTo>
                      <a:pt x="290" y="50"/>
                    </a:lnTo>
                    <a:lnTo>
                      <a:pt x="281" y="55"/>
                    </a:lnTo>
                    <a:lnTo>
                      <a:pt x="272" y="60"/>
                    </a:lnTo>
                    <a:lnTo>
                      <a:pt x="264" y="66"/>
                    </a:lnTo>
                    <a:lnTo>
                      <a:pt x="255" y="71"/>
                    </a:lnTo>
                    <a:lnTo>
                      <a:pt x="246" y="77"/>
                    </a:lnTo>
                    <a:lnTo>
                      <a:pt x="237" y="82"/>
                    </a:lnTo>
                    <a:lnTo>
                      <a:pt x="228" y="88"/>
                    </a:lnTo>
                    <a:lnTo>
                      <a:pt x="221" y="93"/>
                    </a:lnTo>
                    <a:lnTo>
                      <a:pt x="212" y="99"/>
                    </a:lnTo>
                    <a:lnTo>
                      <a:pt x="205" y="104"/>
                    </a:lnTo>
                    <a:lnTo>
                      <a:pt x="199" y="109"/>
                    </a:lnTo>
                    <a:lnTo>
                      <a:pt x="193" y="113"/>
                    </a:lnTo>
                    <a:lnTo>
                      <a:pt x="187" y="118"/>
                    </a:lnTo>
                    <a:lnTo>
                      <a:pt x="183" y="121"/>
                    </a:lnTo>
                    <a:lnTo>
                      <a:pt x="180" y="125"/>
                    </a:lnTo>
                    <a:lnTo>
                      <a:pt x="177" y="131"/>
                    </a:lnTo>
                    <a:lnTo>
                      <a:pt x="180" y="134"/>
                    </a:lnTo>
                    <a:lnTo>
                      <a:pt x="183" y="134"/>
                    </a:lnTo>
                    <a:lnTo>
                      <a:pt x="187" y="134"/>
                    </a:lnTo>
                    <a:lnTo>
                      <a:pt x="192" y="134"/>
                    </a:lnTo>
                    <a:lnTo>
                      <a:pt x="199" y="132"/>
                    </a:lnTo>
                    <a:lnTo>
                      <a:pt x="206" y="129"/>
                    </a:lnTo>
                    <a:lnTo>
                      <a:pt x="215" y="128"/>
                    </a:lnTo>
                    <a:lnTo>
                      <a:pt x="218" y="126"/>
                    </a:lnTo>
                    <a:lnTo>
                      <a:pt x="223" y="125"/>
                    </a:lnTo>
                    <a:lnTo>
                      <a:pt x="228" y="125"/>
                    </a:lnTo>
                    <a:lnTo>
                      <a:pt x="234" y="124"/>
                    </a:lnTo>
                    <a:lnTo>
                      <a:pt x="239" y="121"/>
                    </a:lnTo>
                    <a:lnTo>
                      <a:pt x="243" y="119"/>
                    </a:lnTo>
                    <a:lnTo>
                      <a:pt x="248" y="118"/>
                    </a:lnTo>
                    <a:lnTo>
                      <a:pt x="253" y="115"/>
                    </a:lnTo>
                    <a:lnTo>
                      <a:pt x="258" y="113"/>
                    </a:lnTo>
                    <a:lnTo>
                      <a:pt x="264" y="112"/>
                    </a:lnTo>
                    <a:lnTo>
                      <a:pt x="268" y="110"/>
                    </a:lnTo>
                    <a:lnTo>
                      <a:pt x="274" y="109"/>
                    </a:lnTo>
                    <a:lnTo>
                      <a:pt x="278" y="106"/>
                    </a:lnTo>
                    <a:lnTo>
                      <a:pt x="284" y="103"/>
                    </a:lnTo>
                    <a:lnTo>
                      <a:pt x="287" y="100"/>
                    </a:lnTo>
                    <a:lnTo>
                      <a:pt x="293" y="99"/>
                    </a:lnTo>
                    <a:lnTo>
                      <a:pt x="297" y="96"/>
                    </a:lnTo>
                    <a:lnTo>
                      <a:pt x="303" y="94"/>
                    </a:lnTo>
                    <a:lnTo>
                      <a:pt x="308" y="91"/>
                    </a:lnTo>
                    <a:lnTo>
                      <a:pt x="312" y="90"/>
                    </a:lnTo>
                    <a:lnTo>
                      <a:pt x="321" y="84"/>
                    </a:lnTo>
                    <a:lnTo>
                      <a:pt x="328" y="78"/>
                    </a:lnTo>
                    <a:lnTo>
                      <a:pt x="334" y="74"/>
                    </a:lnTo>
                    <a:lnTo>
                      <a:pt x="341" y="68"/>
                    </a:lnTo>
                    <a:lnTo>
                      <a:pt x="347" y="63"/>
                    </a:lnTo>
                    <a:lnTo>
                      <a:pt x="353" y="58"/>
                    </a:lnTo>
                    <a:lnTo>
                      <a:pt x="358" y="53"/>
                    </a:lnTo>
                    <a:lnTo>
                      <a:pt x="363" y="50"/>
                    </a:lnTo>
                    <a:lnTo>
                      <a:pt x="369" y="41"/>
                    </a:lnTo>
                    <a:lnTo>
                      <a:pt x="375" y="37"/>
                    </a:lnTo>
                    <a:lnTo>
                      <a:pt x="377" y="33"/>
                    </a:lnTo>
                    <a:lnTo>
                      <a:pt x="380" y="33"/>
                    </a:lnTo>
                    <a:lnTo>
                      <a:pt x="380" y="36"/>
                    </a:lnTo>
                    <a:lnTo>
                      <a:pt x="378" y="41"/>
                    </a:lnTo>
                    <a:lnTo>
                      <a:pt x="375" y="49"/>
                    </a:lnTo>
                    <a:lnTo>
                      <a:pt x="371" y="59"/>
                    </a:lnTo>
                    <a:lnTo>
                      <a:pt x="366" y="63"/>
                    </a:lnTo>
                    <a:lnTo>
                      <a:pt x="363" y="68"/>
                    </a:lnTo>
                    <a:lnTo>
                      <a:pt x="359" y="74"/>
                    </a:lnTo>
                    <a:lnTo>
                      <a:pt x="355" y="80"/>
                    </a:lnTo>
                    <a:lnTo>
                      <a:pt x="350" y="84"/>
                    </a:lnTo>
                    <a:lnTo>
                      <a:pt x="344" y="88"/>
                    </a:lnTo>
                    <a:lnTo>
                      <a:pt x="338" y="93"/>
                    </a:lnTo>
                    <a:lnTo>
                      <a:pt x="334" y="99"/>
                    </a:lnTo>
                    <a:lnTo>
                      <a:pt x="327" y="102"/>
                    </a:lnTo>
                    <a:lnTo>
                      <a:pt x="319" y="106"/>
                    </a:lnTo>
                    <a:lnTo>
                      <a:pt x="312" y="112"/>
                    </a:lnTo>
                    <a:lnTo>
                      <a:pt x="305" y="115"/>
                    </a:lnTo>
                    <a:lnTo>
                      <a:pt x="296" y="119"/>
                    </a:lnTo>
                    <a:lnTo>
                      <a:pt x="287" y="122"/>
                    </a:lnTo>
                    <a:lnTo>
                      <a:pt x="278" y="126"/>
                    </a:lnTo>
                    <a:lnTo>
                      <a:pt x="270" y="131"/>
                    </a:lnTo>
                    <a:lnTo>
                      <a:pt x="265" y="132"/>
                    </a:lnTo>
                    <a:lnTo>
                      <a:pt x="261" y="134"/>
                    </a:lnTo>
                    <a:lnTo>
                      <a:pt x="255" y="135"/>
                    </a:lnTo>
                    <a:lnTo>
                      <a:pt x="250" y="138"/>
                    </a:lnTo>
                    <a:lnTo>
                      <a:pt x="246" y="140"/>
                    </a:lnTo>
                    <a:lnTo>
                      <a:pt x="240" y="143"/>
                    </a:lnTo>
                    <a:lnTo>
                      <a:pt x="234" y="144"/>
                    </a:lnTo>
                    <a:lnTo>
                      <a:pt x="230" y="147"/>
                    </a:lnTo>
                    <a:lnTo>
                      <a:pt x="224" y="148"/>
                    </a:lnTo>
                    <a:lnTo>
                      <a:pt x="218" y="151"/>
                    </a:lnTo>
                    <a:lnTo>
                      <a:pt x="214" y="153"/>
                    </a:lnTo>
                    <a:lnTo>
                      <a:pt x="208" y="156"/>
                    </a:lnTo>
                    <a:lnTo>
                      <a:pt x="203" y="159"/>
                    </a:lnTo>
                    <a:lnTo>
                      <a:pt x="198" y="162"/>
                    </a:lnTo>
                    <a:lnTo>
                      <a:pt x="192" y="165"/>
                    </a:lnTo>
                    <a:lnTo>
                      <a:pt x="187" y="169"/>
                    </a:lnTo>
                    <a:lnTo>
                      <a:pt x="180" y="172"/>
                    </a:lnTo>
                    <a:lnTo>
                      <a:pt x="174" y="173"/>
                    </a:lnTo>
                    <a:lnTo>
                      <a:pt x="168" y="178"/>
                    </a:lnTo>
                    <a:lnTo>
                      <a:pt x="162" y="181"/>
                    </a:lnTo>
                    <a:lnTo>
                      <a:pt x="157" y="184"/>
                    </a:lnTo>
                    <a:lnTo>
                      <a:pt x="151" y="187"/>
                    </a:lnTo>
                    <a:lnTo>
                      <a:pt x="145" y="191"/>
                    </a:lnTo>
                    <a:lnTo>
                      <a:pt x="139" y="195"/>
                    </a:lnTo>
                    <a:lnTo>
                      <a:pt x="133" y="198"/>
                    </a:lnTo>
                    <a:lnTo>
                      <a:pt x="127" y="203"/>
                    </a:lnTo>
                    <a:lnTo>
                      <a:pt x="121" y="204"/>
                    </a:lnTo>
                    <a:lnTo>
                      <a:pt x="115" y="210"/>
                    </a:lnTo>
                    <a:lnTo>
                      <a:pt x="110" y="213"/>
                    </a:lnTo>
                    <a:lnTo>
                      <a:pt x="105" y="216"/>
                    </a:lnTo>
                    <a:lnTo>
                      <a:pt x="99" y="220"/>
                    </a:lnTo>
                    <a:lnTo>
                      <a:pt x="95" y="225"/>
                    </a:lnTo>
                    <a:lnTo>
                      <a:pt x="89" y="228"/>
                    </a:lnTo>
                    <a:lnTo>
                      <a:pt x="85" y="231"/>
                    </a:lnTo>
                    <a:lnTo>
                      <a:pt x="79" y="233"/>
                    </a:lnTo>
                    <a:lnTo>
                      <a:pt x="74" y="236"/>
                    </a:lnTo>
                    <a:lnTo>
                      <a:pt x="66" y="242"/>
                    </a:lnTo>
                    <a:lnTo>
                      <a:pt x="58" y="248"/>
                    </a:lnTo>
                    <a:lnTo>
                      <a:pt x="51" y="251"/>
                    </a:lnTo>
                    <a:lnTo>
                      <a:pt x="45" y="254"/>
                    </a:lnTo>
                    <a:lnTo>
                      <a:pt x="41" y="257"/>
                    </a:lnTo>
                    <a:lnTo>
                      <a:pt x="38" y="260"/>
                    </a:lnTo>
                    <a:lnTo>
                      <a:pt x="32" y="258"/>
                    </a:lnTo>
                    <a:lnTo>
                      <a:pt x="32" y="254"/>
                    </a:lnTo>
                    <a:lnTo>
                      <a:pt x="33" y="248"/>
                    </a:lnTo>
                    <a:lnTo>
                      <a:pt x="38" y="238"/>
                    </a:lnTo>
                    <a:lnTo>
                      <a:pt x="39" y="232"/>
                    </a:lnTo>
                    <a:lnTo>
                      <a:pt x="41" y="228"/>
                    </a:lnTo>
                    <a:lnTo>
                      <a:pt x="42" y="222"/>
                    </a:lnTo>
                    <a:lnTo>
                      <a:pt x="45" y="216"/>
                    </a:lnTo>
                    <a:lnTo>
                      <a:pt x="46" y="212"/>
                    </a:lnTo>
                    <a:lnTo>
                      <a:pt x="48" y="206"/>
                    </a:lnTo>
                    <a:lnTo>
                      <a:pt x="48" y="201"/>
                    </a:lnTo>
                    <a:lnTo>
                      <a:pt x="49" y="197"/>
                    </a:lnTo>
                    <a:lnTo>
                      <a:pt x="45" y="190"/>
                    </a:lnTo>
                    <a:lnTo>
                      <a:pt x="38" y="184"/>
                    </a:lnTo>
                    <a:lnTo>
                      <a:pt x="30" y="179"/>
                    </a:lnTo>
                    <a:lnTo>
                      <a:pt x="23" y="176"/>
                    </a:lnTo>
                    <a:lnTo>
                      <a:pt x="14" y="173"/>
                    </a:lnTo>
                    <a:lnTo>
                      <a:pt x="7" y="173"/>
                    </a:lnTo>
                    <a:lnTo>
                      <a:pt x="2" y="173"/>
                    </a:lnTo>
                    <a:lnTo>
                      <a:pt x="0" y="173"/>
                    </a:lnTo>
                    <a:lnTo>
                      <a:pt x="0" y="173"/>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79" name="Freeform 75">
                <a:extLst>
                  <a:ext uri="{FF2B5EF4-FFF2-40B4-BE49-F238E27FC236}">
                    <a16:creationId xmlns:a16="http://schemas.microsoft.com/office/drawing/2014/main" id="{3733C01D-1A60-4C93-117E-32F7A4E1C721}"/>
                  </a:ext>
                </a:extLst>
              </p:cNvPr>
              <p:cNvSpPr>
                <a:spLocks/>
              </p:cNvSpPr>
              <p:nvPr/>
            </p:nvSpPr>
            <p:spPr bwMode="auto">
              <a:xfrm>
                <a:off x="2945" y="3625"/>
                <a:ext cx="60" cy="36"/>
              </a:xfrm>
              <a:custGeom>
                <a:avLst/>
                <a:gdLst>
                  <a:gd name="T0" fmla="*/ 176 w 176"/>
                  <a:gd name="T1" fmla="*/ 0 h 104"/>
                  <a:gd name="T2" fmla="*/ 174 w 176"/>
                  <a:gd name="T3" fmla="*/ 0 h 104"/>
                  <a:gd name="T4" fmla="*/ 171 w 176"/>
                  <a:gd name="T5" fmla="*/ 1 h 104"/>
                  <a:gd name="T6" fmla="*/ 166 w 176"/>
                  <a:gd name="T7" fmla="*/ 3 h 104"/>
                  <a:gd name="T8" fmla="*/ 160 w 176"/>
                  <a:gd name="T9" fmla="*/ 7 h 104"/>
                  <a:gd name="T10" fmla="*/ 154 w 176"/>
                  <a:gd name="T11" fmla="*/ 10 h 104"/>
                  <a:gd name="T12" fmla="*/ 149 w 176"/>
                  <a:gd name="T13" fmla="*/ 11 h 104"/>
                  <a:gd name="T14" fmla="*/ 145 w 176"/>
                  <a:gd name="T15" fmla="*/ 14 h 104"/>
                  <a:gd name="T16" fmla="*/ 139 w 176"/>
                  <a:gd name="T17" fmla="*/ 19 h 104"/>
                  <a:gd name="T18" fmla="*/ 132 w 176"/>
                  <a:gd name="T19" fmla="*/ 22 h 104"/>
                  <a:gd name="T20" fmla="*/ 126 w 176"/>
                  <a:gd name="T21" fmla="*/ 26 h 104"/>
                  <a:gd name="T22" fmla="*/ 119 w 176"/>
                  <a:gd name="T23" fmla="*/ 29 h 104"/>
                  <a:gd name="T24" fmla="*/ 113 w 176"/>
                  <a:gd name="T25" fmla="*/ 35 h 104"/>
                  <a:gd name="T26" fmla="*/ 102 w 176"/>
                  <a:gd name="T27" fmla="*/ 38 h 104"/>
                  <a:gd name="T28" fmla="*/ 94 w 176"/>
                  <a:gd name="T29" fmla="*/ 44 h 104"/>
                  <a:gd name="T30" fmla="*/ 85 w 176"/>
                  <a:gd name="T31" fmla="*/ 48 h 104"/>
                  <a:gd name="T32" fmla="*/ 76 w 176"/>
                  <a:gd name="T33" fmla="*/ 54 h 104"/>
                  <a:gd name="T34" fmla="*/ 67 w 176"/>
                  <a:gd name="T35" fmla="*/ 58 h 104"/>
                  <a:gd name="T36" fmla="*/ 58 w 176"/>
                  <a:gd name="T37" fmla="*/ 63 h 104"/>
                  <a:gd name="T38" fmla="*/ 50 w 176"/>
                  <a:gd name="T39" fmla="*/ 69 h 104"/>
                  <a:gd name="T40" fmla="*/ 42 w 176"/>
                  <a:gd name="T41" fmla="*/ 74 h 104"/>
                  <a:gd name="T42" fmla="*/ 34 w 176"/>
                  <a:gd name="T43" fmla="*/ 79 h 104"/>
                  <a:gd name="T44" fmla="*/ 26 w 176"/>
                  <a:gd name="T45" fmla="*/ 83 h 104"/>
                  <a:gd name="T46" fmla="*/ 19 w 176"/>
                  <a:gd name="T47" fmla="*/ 88 h 104"/>
                  <a:gd name="T48" fmla="*/ 13 w 176"/>
                  <a:gd name="T49" fmla="*/ 92 h 104"/>
                  <a:gd name="T50" fmla="*/ 9 w 176"/>
                  <a:gd name="T51" fmla="*/ 94 h 104"/>
                  <a:gd name="T52" fmla="*/ 4 w 176"/>
                  <a:gd name="T53" fmla="*/ 98 h 104"/>
                  <a:gd name="T54" fmla="*/ 1 w 176"/>
                  <a:gd name="T55" fmla="*/ 99 h 104"/>
                  <a:gd name="T56" fmla="*/ 0 w 176"/>
                  <a:gd name="T57" fmla="*/ 102 h 104"/>
                  <a:gd name="T58" fmla="*/ 1 w 176"/>
                  <a:gd name="T59" fmla="*/ 104 h 104"/>
                  <a:gd name="T60" fmla="*/ 7 w 176"/>
                  <a:gd name="T61" fmla="*/ 102 h 104"/>
                  <a:gd name="T62" fmla="*/ 11 w 176"/>
                  <a:gd name="T63" fmla="*/ 101 h 104"/>
                  <a:gd name="T64" fmla="*/ 16 w 176"/>
                  <a:gd name="T65" fmla="*/ 99 h 104"/>
                  <a:gd name="T66" fmla="*/ 22 w 176"/>
                  <a:gd name="T67" fmla="*/ 98 h 104"/>
                  <a:gd name="T68" fmla="*/ 29 w 176"/>
                  <a:gd name="T69" fmla="*/ 96 h 104"/>
                  <a:gd name="T70" fmla="*/ 34 w 176"/>
                  <a:gd name="T71" fmla="*/ 94 h 104"/>
                  <a:gd name="T72" fmla="*/ 41 w 176"/>
                  <a:gd name="T73" fmla="*/ 91 h 104"/>
                  <a:gd name="T74" fmla="*/ 48 w 176"/>
                  <a:gd name="T75" fmla="*/ 88 h 104"/>
                  <a:gd name="T76" fmla="*/ 56 w 176"/>
                  <a:gd name="T77" fmla="*/ 85 h 104"/>
                  <a:gd name="T78" fmla="*/ 63 w 176"/>
                  <a:gd name="T79" fmla="*/ 82 h 104"/>
                  <a:gd name="T80" fmla="*/ 70 w 176"/>
                  <a:gd name="T81" fmla="*/ 79 h 104"/>
                  <a:gd name="T82" fmla="*/ 76 w 176"/>
                  <a:gd name="T83" fmla="*/ 76 h 104"/>
                  <a:gd name="T84" fmla="*/ 82 w 176"/>
                  <a:gd name="T85" fmla="*/ 74 h 104"/>
                  <a:gd name="T86" fmla="*/ 91 w 176"/>
                  <a:gd name="T87" fmla="*/ 70 h 104"/>
                  <a:gd name="T88" fmla="*/ 98 w 176"/>
                  <a:gd name="T89" fmla="*/ 66 h 104"/>
                  <a:gd name="T90" fmla="*/ 105 w 176"/>
                  <a:gd name="T91" fmla="*/ 63 h 104"/>
                  <a:gd name="T92" fmla="*/ 111 w 176"/>
                  <a:gd name="T93" fmla="*/ 60 h 104"/>
                  <a:gd name="T94" fmla="*/ 114 w 176"/>
                  <a:gd name="T95" fmla="*/ 55 h 104"/>
                  <a:gd name="T96" fmla="*/ 120 w 176"/>
                  <a:gd name="T97" fmla="*/ 51 h 104"/>
                  <a:gd name="T98" fmla="*/ 124 w 176"/>
                  <a:gd name="T99" fmla="*/ 47 h 104"/>
                  <a:gd name="T100" fmla="*/ 132 w 176"/>
                  <a:gd name="T101" fmla="*/ 42 h 104"/>
                  <a:gd name="T102" fmla="*/ 136 w 176"/>
                  <a:gd name="T103" fmla="*/ 36 h 104"/>
                  <a:gd name="T104" fmla="*/ 145 w 176"/>
                  <a:gd name="T105" fmla="*/ 29 h 104"/>
                  <a:gd name="T106" fmla="*/ 152 w 176"/>
                  <a:gd name="T107" fmla="*/ 22 h 104"/>
                  <a:gd name="T108" fmla="*/ 158 w 176"/>
                  <a:gd name="T109" fmla="*/ 16 h 104"/>
                  <a:gd name="T110" fmla="*/ 166 w 176"/>
                  <a:gd name="T111" fmla="*/ 8 h 104"/>
                  <a:gd name="T112" fmla="*/ 170 w 176"/>
                  <a:gd name="T113" fmla="*/ 4 h 104"/>
                  <a:gd name="T114" fmla="*/ 174 w 176"/>
                  <a:gd name="T115" fmla="*/ 0 h 104"/>
                  <a:gd name="T116" fmla="*/ 176 w 176"/>
                  <a:gd name="T117" fmla="*/ 0 h 104"/>
                  <a:gd name="T118" fmla="*/ 176 w 176"/>
                  <a:gd name="T1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6" h="104">
                    <a:moveTo>
                      <a:pt x="176" y="0"/>
                    </a:moveTo>
                    <a:lnTo>
                      <a:pt x="174" y="0"/>
                    </a:lnTo>
                    <a:lnTo>
                      <a:pt x="171" y="1"/>
                    </a:lnTo>
                    <a:lnTo>
                      <a:pt x="166" y="3"/>
                    </a:lnTo>
                    <a:lnTo>
                      <a:pt x="160" y="7"/>
                    </a:lnTo>
                    <a:lnTo>
                      <a:pt x="154" y="10"/>
                    </a:lnTo>
                    <a:lnTo>
                      <a:pt x="149" y="11"/>
                    </a:lnTo>
                    <a:lnTo>
                      <a:pt x="145" y="14"/>
                    </a:lnTo>
                    <a:lnTo>
                      <a:pt x="139" y="19"/>
                    </a:lnTo>
                    <a:lnTo>
                      <a:pt x="132" y="22"/>
                    </a:lnTo>
                    <a:lnTo>
                      <a:pt x="126" y="26"/>
                    </a:lnTo>
                    <a:lnTo>
                      <a:pt x="119" y="29"/>
                    </a:lnTo>
                    <a:lnTo>
                      <a:pt x="113" y="35"/>
                    </a:lnTo>
                    <a:lnTo>
                      <a:pt x="102" y="38"/>
                    </a:lnTo>
                    <a:lnTo>
                      <a:pt x="94" y="44"/>
                    </a:lnTo>
                    <a:lnTo>
                      <a:pt x="85" y="48"/>
                    </a:lnTo>
                    <a:lnTo>
                      <a:pt x="76" y="54"/>
                    </a:lnTo>
                    <a:lnTo>
                      <a:pt x="67" y="58"/>
                    </a:lnTo>
                    <a:lnTo>
                      <a:pt x="58" y="63"/>
                    </a:lnTo>
                    <a:lnTo>
                      <a:pt x="50" y="69"/>
                    </a:lnTo>
                    <a:lnTo>
                      <a:pt x="42" y="74"/>
                    </a:lnTo>
                    <a:lnTo>
                      <a:pt x="34" y="79"/>
                    </a:lnTo>
                    <a:lnTo>
                      <a:pt x="26" y="83"/>
                    </a:lnTo>
                    <a:lnTo>
                      <a:pt x="19" y="88"/>
                    </a:lnTo>
                    <a:lnTo>
                      <a:pt x="13" y="92"/>
                    </a:lnTo>
                    <a:lnTo>
                      <a:pt x="9" y="94"/>
                    </a:lnTo>
                    <a:lnTo>
                      <a:pt x="4" y="98"/>
                    </a:lnTo>
                    <a:lnTo>
                      <a:pt x="1" y="99"/>
                    </a:lnTo>
                    <a:lnTo>
                      <a:pt x="0" y="102"/>
                    </a:lnTo>
                    <a:lnTo>
                      <a:pt x="1" y="104"/>
                    </a:lnTo>
                    <a:lnTo>
                      <a:pt x="7" y="102"/>
                    </a:lnTo>
                    <a:lnTo>
                      <a:pt x="11" y="101"/>
                    </a:lnTo>
                    <a:lnTo>
                      <a:pt x="16" y="99"/>
                    </a:lnTo>
                    <a:lnTo>
                      <a:pt x="22" y="98"/>
                    </a:lnTo>
                    <a:lnTo>
                      <a:pt x="29" y="96"/>
                    </a:lnTo>
                    <a:lnTo>
                      <a:pt x="34" y="94"/>
                    </a:lnTo>
                    <a:lnTo>
                      <a:pt x="41" y="91"/>
                    </a:lnTo>
                    <a:lnTo>
                      <a:pt x="48" y="88"/>
                    </a:lnTo>
                    <a:lnTo>
                      <a:pt x="56" y="85"/>
                    </a:lnTo>
                    <a:lnTo>
                      <a:pt x="63" y="82"/>
                    </a:lnTo>
                    <a:lnTo>
                      <a:pt x="70" y="79"/>
                    </a:lnTo>
                    <a:lnTo>
                      <a:pt x="76" y="76"/>
                    </a:lnTo>
                    <a:lnTo>
                      <a:pt x="82" y="74"/>
                    </a:lnTo>
                    <a:lnTo>
                      <a:pt x="91" y="70"/>
                    </a:lnTo>
                    <a:lnTo>
                      <a:pt x="98" y="66"/>
                    </a:lnTo>
                    <a:lnTo>
                      <a:pt x="105" y="63"/>
                    </a:lnTo>
                    <a:lnTo>
                      <a:pt x="111" y="60"/>
                    </a:lnTo>
                    <a:lnTo>
                      <a:pt x="114" y="55"/>
                    </a:lnTo>
                    <a:lnTo>
                      <a:pt x="120" y="51"/>
                    </a:lnTo>
                    <a:lnTo>
                      <a:pt x="124" y="47"/>
                    </a:lnTo>
                    <a:lnTo>
                      <a:pt x="132" y="42"/>
                    </a:lnTo>
                    <a:lnTo>
                      <a:pt x="136" y="36"/>
                    </a:lnTo>
                    <a:lnTo>
                      <a:pt x="145" y="29"/>
                    </a:lnTo>
                    <a:lnTo>
                      <a:pt x="152" y="22"/>
                    </a:lnTo>
                    <a:lnTo>
                      <a:pt x="158" y="16"/>
                    </a:lnTo>
                    <a:lnTo>
                      <a:pt x="166" y="8"/>
                    </a:lnTo>
                    <a:lnTo>
                      <a:pt x="170" y="4"/>
                    </a:lnTo>
                    <a:lnTo>
                      <a:pt x="174" y="0"/>
                    </a:lnTo>
                    <a:lnTo>
                      <a:pt x="176" y="0"/>
                    </a:lnTo>
                    <a:lnTo>
                      <a:pt x="176" y="0"/>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80" name="Freeform 76">
                <a:extLst>
                  <a:ext uri="{FF2B5EF4-FFF2-40B4-BE49-F238E27FC236}">
                    <a16:creationId xmlns:a16="http://schemas.microsoft.com/office/drawing/2014/main" id="{B39BFB1E-AEA2-C7DF-75D4-6059A6E1230A}"/>
                  </a:ext>
                </a:extLst>
              </p:cNvPr>
              <p:cNvSpPr>
                <a:spLocks/>
              </p:cNvSpPr>
              <p:nvPr/>
            </p:nvSpPr>
            <p:spPr bwMode="auto">
              <a:xfrm>
                <a:off x="2997" y="3581"/>
                <a:ext cx="64" cy="70"/>
              </a:xfrm>
              <a:custGeom>
                <a:avLst/>
                <a:gdLst>
                  <a:gd name="T0" fmla="*/ 7 w 185"/>
                  <a:gd name="T1" fmla="*/ 112 h 207"/>
                  <a:gd name="T2" fmla="*/ 16 w 185"/>
                  <a:gd name="T3" fmla="*/ 106 h 207"/>
                  <a:gd name="T4" fmla="*/ 28 w 185"/>
                  <a:gd name="T5" fmla="*/ 100 h 207"/>
                  <a:gd name="T6" fmla="*/ 38 w 185"/>
                  <a:gd name="T7" fmla="*/ 94 h 207"/>
                  <a:gd name="T8" fmla="*/ 47 w 185"/>
                  <a:gd name="T9" fmla="*/ 90 h 207"/>
                  <a:gd name="T10" fmla="*/ 58 w 185"/>
                  <a:gd name="T11" fmla="*/ 84 h 207"/>
                  <a:gd name="T12" fmla="*/ 69 w 185"/>
                  <a:gd name="T13" fmla="*/ 78 h 207"/>
                  <a:gd name="T14" fmla="*/ 78 w 185"/>
                  <a:gd name="T15" fmla="*/ 71 h 207"/>
                  <a:gd name="T16" fmla="*/ 88 w 185"/>
                  <a:gd name="T17" fmla="*/ 65 h 207"/>
                  <a:gd name="T18" fmla="*/ 98 w 185"/>
                  <a:gd name="T19" fmla="*/ 57 h 207"/>
                  <a:gd name="T20" fmla="*/ 113 w 185"/>
                  <a:gd name="T21" fmla="*/ 49 h 207"/>
                  <a:gd name="T22" fmla="*/ 132 w 185"/>
                  <a:gd name="T23" fmla="*/ 35 h 207"/>
                  <a:gd name="T24" fmla="*/ 149 w 185"/>
                  <a:gd name="T25" fmla="*/ 24 h 207"/>
                  <a:gd name="T26" fmla="*/ 163 w 185"/>
                  <a:gd name="T27" fmla="*/ 12 h 207"/>
                  <a:gd name="T28" fmla="*/ 174 w 185"/>
                  <a:gd name="T29" fmla="*/ 5 h 207"/>
                  <a:gd name="T30" fmla="*/ 183 w 185"/>
                  <a:gd name="T31" fmla="*/ 0 h 207"/>
                  <a:gd name="T32" fmla="*/ 183 w 185"/>
                  <a:gd name="T33" fmla="*/ 5 h 207"/>
                  <a:gd name="T34" fmla="*/ 179 w 185"/>
                  <a:gd name="T35" fmla="*/ 13 h 207"/>
                  <a:gd name="T36" fmla="*/ 167 w 185"/>
                  <a:gd name="T37" fmla="*/ 28 h 207"/>
                  <a:gd name="T38" fmla="*/ 152 w 185"/>
                  <a:gd name="T39" fmla="*/ 44 h 207"/>
                  <a:gd name="T40" fmla="*/ 136 w 185"/>
                  <a:gd name="T41" fmla="*/ 57 h 207"/>
                  <a:gd name="T42" fmla="*/ 117 w 185"/>
                  <a:gd name="T43" fmla="*/ 71 h 207"/>
                  <a:gd name="T44" fmla="*/ 100 w 185"/>
                  <a:gd name="T45" fmla="*/ 84 h 207"/>
                  <a:gd name="T46" fmla="*/ 85 w 185"/>
                  <a:gd name="T47" fmla="*/ 97 h 207"/>
                  <a:gd name="T48" fmla="*/ 75 w 185"/>
                  <a:gd name="T49" fmla="*/ 113 h 207"/>
                  <a:gd name="T50" fmla="*/ 69 w 185"/>
                  <a:gd name="T51" fmla="*/ 128 h 207"/>
                  <a:gd name="T52" fmla="*/ 67 w 185"/>
                  <a:gd name="T53" fmla="*/ 139 h 207"/>
                  <a:gd name="T54" fmla="*/ 69 w 185"/>
                  <a:gd name="T55" fmla="*/ 145 h 207"/>
                  <a:gd name="T56" fmla="*/ 76 w 185"/>
                  <a:gd name="T57" fmla="*/ 141 h 207"/>
                  <a:gd name="T58" fmla="*/ 86 w 185"/>
                  <a:gd name="T59" fmla="*/ 126 h 207"/>
                  <a:gd name="T60" fmla="*/ 98 w 185"/>
                  <a:gd name="T61" fmla="*/ 112 h 207"/>
                  <a:gd name="T62" fmla="*/ 110 w 185"/>
                  <a:gd name="T63" fmla="*/ 98 h 207"/>
                  <a:gd name="T64" fmla="*/ 117 w 185"/>
                  <a:gd name="T65" fmla="*/ 96 h 207"/>
                  <a:gd name="T66" fmla="*/ 122 w 185"/>
                  <a:gd name="T67" fmla="*/ 100 h 207"/>
                  <a:gd name="T68" fmla="*/ 122 w 185"/>
                  <a:gd name="T69" fmla="*/ 113 h 207"/>
                  <a:gd name="T70" fmla="*/ 116 w 185"/>
                  <a:gd name="T71" fmla="*/ 128 h 207"/>
                  <a:gd name="T72" fmla="*/ 107 w 185"/>
                  <a:gd name="T73" fmla="*/ 141 h 207"/>
                  <a:gd name="T74" fmla="*/ 91 w 185"/>
                  <a:gd name="T75" fmla="*/ 153 h 207"/>
                  <a:gd name="T76" fmla="*/ 78 w 185"/>
                  <a:gd name="T77" fmla="*/ 160 h 207"/>
                  <a:gd name="T78" fmla="*/ 67 w 185"/>
                  <a:gd name="T79" fmla="*/ 164 h 207"/>
                  <a:gd name="T80" fmla="*/ 54 w 185"/>
                  <a:gd name="T81" fmla="*/ 173 h 207"/>
                  <a:gd name="T82" fmla="*/ 39 w 185"/>
                  <a:gd name="T83" fmla="*/ 182 h 207"/>
                  <a:gd name="T84" fmla="*/ 29 w 185"/>
                  <a:gd name="T85" fmla="*/ 188 h 207"/>
                  <a:gd name="T86" fmla="*/ 17 w 185"/>
                  <a:gd name="T87" fmla="*/ 195 h 207"/>
                  <a:gd name="T88" fmla="*/ 4 w 185"/>
                  <a:gd name="T89" fmla="*/ 204 h 207"/>
                  <a:gd name="T90" fmla="*/ 0 w 185"/>
                  <a:gd name="T91" fmla="*/ 207 h 207"/>
                  <a:gd name="T92" fmla="*/ 3 w 185"/>
                  <a:gd name="T93" fmla="*/ 201 h 207"/>
                  <a:gd name="T94" fmla="*/ 16 w 185"/>
                  <a:gd name="T95" fmla="*/ 183 h 207"/>
                  <a:gd name="T96" fmla="*/ 25 w 185"/>
                  <a:gd name="T97" fmla="*/ 169 h 207"/>
                  <a:gd name="T98" fmla="*/ 32 w 185"/>
                  <a:gd name="T99" fmla="*/ 159 h 207"/>
                  <a:gd name="T100" fmla="*/ 35 w 185"/>
                  <a:gd name="T101" fmla="*/ 148 h 207"/>
                  <a:gd name="T102" fmla="*/ 39 w 185"/>
                  <a:gd name="T103" fmla="*/ 138 h 207"/>
                  <a:gd name="T104" fmla="*/ 38 w 185"/>
                  <a:gd name="T105" fmla="*/ 128 h 207"/>
                  <a:gd name="T106" fmla="*/ 29 w 185"/>
                  <a:gd name="T107" fmla="*/ 118 h 207"/>
                  <a:gd name="T108" fmla="*/ 16 w 185"/>
                  <a:gd name="T109" fmla="*/ 113 h 207"/>
                  <a:gd name="T110" fmla="*/ 7 w 185"/>
                  <a:gd name="T111" fmla="*/ 112 h 207"/>
                  <a:gd name="T112" fmla="*/ 6 w 185"/>
                  <a:gd name="T113" fmla="*/ 11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5" h="207">
                    <a:moveTo>
                      <a:pt x="6" y="112"/>
                    </a:moveTo>
                    <a:lnTo>
                      <a:pt x="7" y="112"/>
                    </a:lnTo>
                    <a:lnTo>
                      <a:pt x="10" y="109"/>
                    </a:lnTo>
                    <a:lnTo>
                      <a:pt x="16" y="106"/>
                    </a:lnTo>
                    <a:lnTo>
                      <a:pt x="25" y="103"/>
                    </a:lnTo>
                    <a:lnTo>
                      <a:pt x="28" y="100"/>
                    </a:lnTo>
                    <a:lnTo>
                      <a:pt x="32" y="97"/>
                    </a:lnTo>
                    <a:lnTo>
                      <a:pt x="38" y="94"/>
                    </a:lnTo>
                    <a:lnTo>
                      <a:pt x="42" y="93"/>
                    </a:lnTo>
                    <a:lnTo>
                      <a:pt x="47" y="90"/>
                    </a:lnTo>
                    <a:lnTo>
                      <a:pt x="53" y="87"/>
                    </a:lnTo>
                    <a:lnTo>
                      <a:pt x="58" y="84"/>
                    </a:lnTo>
                    <a:lnTo>
                      <a:pt x="64" y="82"/>
                    </a:lnTo>
                    <a:lnTo>
                      <a:pt x="69" y="78"/>
                    </a:lnTo>
                    <a:lnTo>
                      <a:pt x="73" y="75"/>
                    </a:lnTo>
                    <a:lnTo>
                      <a:pt x="78" y="71"/>
                    </a:lnTo>
                    <a:lnTo>
                      <a:pt x="83" y="69"/>
                    </a:lnTo>
                    <a:lnTo>
                      <a:pt x="88" y="65"/>
                    </a:lnTo>
                    <a:lnTo>
                      <a:pt x="94" y="62"/>
                    </a:lnTo>
                    <a:lnTo>
                      <a:pt x="98" y="57"/>
                    </a:lnTo>
                    <a:lnTo>
                      <a:pt x="104" y="56"/>
                    </a:lnTo>
                    <a:lnTo>
                      <a:pt x="113" y="49"/>
                    </a:lnTo>
                    <a:lnTo>
                      <a:pt x="123" y="41"/>
                    </a:lnTo>
                    <a:lnTo>
                      <a:pt x="132" y="35"/>
                    </a:lnTo>
                    <a:lnTo>
                      <a:pt x="141" y="31"/>
                    </a:lnTo>
                    <a:lnTo>
                      <a:pt x="149" y="24"/>
                    </a:lnTo>
                    <a:lnTo>
                      <a:pt x="157" y="18"/>
                    </a:lnTo>
                    <a:lnTo>
                      <a:pt x="163" y="12"/>
                    </a:lnTo>
                    <a:lnTo>
                      <a:pt x="170" y="8"/>
                    </a:lnTo>
                    <a:lnTo>
                      <a:pt x="174" y="5"/>
                    </a:lnTo>
                    <a:lnTo>
                      <a:pt x="180" y="2"/>
                    </a:lnTo>
                    <a:lnTo>
                      <a:pt x="183" y="0"/>
                    </a:lnTo>
                    <a:lnTo>
                      <a:pt x="185" y="2"/>
                    </a:lnTo>
                    <a:lnTo>
                      <a:pt x="183" y="5"/>
                    </a:lnTo>
                    <a:lnTo>
                      <a:pt x="182" y="8"/>
                    </a:lnTo>
                    <a:lnTo>
                      <a:pt x="179" y="13"/>
                    </a:lnTo>
                    <a:lnTo>
                      <a:pt x="174" y="21"/>
                    </a:lnTo>
                    <a:lnTo>
                      <a:pt x="167" y="28"/>
                    </a:lnTo>
                    <a:lnTo>
                      <a:pt x="161" y="35"/>
                    </a:lnTo>
                    <a:lnTo>
                      <a:pt x="152" y="44"/>
                    </a:lnTo>
                    <a:lnTo>
                      <a:pt x="145" y="52"/>
                    </a:lnTo>
                    <a:lnTo>
                      <a:pt x="136" y="57"/>
                    </a:lnTo>
                    <a:lnTo>
                      <a:pt x="127" y="65"/>
                    </a:lnTo>
                    <a:lnTo>
                      <a:pt x="117" y="71"/>
                    </a:lnTo>
                    <a:lnTo>
                      <a:pt x="108" y="78"/>
                    </a:lnTo>
                    <a:lnTo>
                      <a:pt x="100" y="84"/>
                    </a:lnTo>
                    <a:lnTo>
                      <a:pt x="92" y="91"/>
                    </a:lnTo>
                    <a:lnTo>
                      <a:pt x="85" y="97"/>
                    </a:lnTo>
                    <a:lnTo>
                      <a:pt x="81" y="104"/>
                    </a:lnTo>
                    <a:lnTo>
                      <a:pt x="75" y="113"/>
                    </a:lnTo>
                    <a:lnTo>
                      <a:pt x="72" y="120"/>
                    </a:lnTo>
                    <a:lnTo>
                      <a:pt x="69" y="128"/>
                    </a:lnTo>
                    <a:lnTo>
                      <a:pt x="67" y="135"/>
                    </a:lnTo>
                    <a:lnTo>
                      <a:pt x="67" y="139"/>
                    </a:lnTo>
                    <a:lnTo>
                      <a:pt x="67" y="144"/>
                    </a:lnTo>
                    <a:lnTo>
                      <a:pt x="69" y="145"/>
                    </a:lnTo>
                    <a:lnTo>
                      <a:pt x="73" y="144"/>
                    </a:lnTo>
                    <a:lnTo>
                      <a:pt x="76" y="141"/>
                    </a:lnTo>
                    <a:lnTo>
                      <a:pt x="81" y="135"/>
                    </a:lnTo>
                    <a:lnTo>
                      <a:pt x="86" y="126"/>
                    </a:lnTo>
                    <a:lnTo>
                      <a:pt x="92" y="120"/>
                    </a:lnTo>
                    <a:lnTo>
                      <a:pt x="98" y="112"/>
                    </a:lnTo>
                    <a:lnTo>
                      <a:pt x="104" y="104"/>
                    </a:lnTo>
                    <a:lnTo>
                      <a:pt x="110" y="98"/>
                    </a:lnTo>
                    <a:lnTo>
                      <a:pt x="116" y="96"/>
                    </a:lnTo>
                    <a:lnTo>
                      <a:pt x="117" y="96"/>
                    </a:lnTo>
                    <a:lnTo>
                      <a:pt x="120" y="97"/>
                    </a:lnTo>
                    <a:lnTo>
                      <a:pt x="122" y="100"/>
                    </a:lnTo>
                    <a:lnTo>
                      <a:pt x="123" y="107"/>
                    </a:lnTo>
                    <a:lnTo>
                      <a:pt x="122" y="113"/>
                    </a:lnTo>
                    <a:lnTo>
                      <a:pt x="120" y="120"/>
                    </a:lnTo>
                    <a:lnTo>
                      <a:pt x="116" y="128"/>
                    </a:lnTo>
                    <a:lnTo>
                      <a:pt x="113" y="135"/>
                    </a:lnTo>
                    <a:lnTo>
                      <a:pt x="107" y="141"/>
                    </a:lnTo>
                    <a:lnTo>
                      <a:pt x="100" y="147"/>
                    </a:lnTo>
                    <a:lnTo>
                      <a:pt x="91" y="153"/>
                    </a:lnTo>
                    <a:lnTo>
                      <a:pt x="82" y="159"/>
                    </a:lnTo>
                    <a:lnTo>
                      <a:pt x="78" y="160"/>
                    </a:lnTo>
                    <a:lnTo>
                      <a:pt x="73" y="163"/>
                    </a:lnTo>
                    <a:lnTo>
                      <a:pt x="67" y="164"/>
                    </a:lnTo>
                    <a:lnTo>
                      <a:pt x="63" y="167"/>
                    </a:lnTo>
                    <a:lnTo>
                      <a:pt x="54" y="173"/>
                    </a:lnTo>
                    <a:lnTo>
                      <a:pt x="44" y="181"/>
                    </a:lnTo>
                    <a:lnTo>
                      <a:pt x="39" y="182"/>
                    </a:lnTo>
                    <a:lnTo>
                      <a:pt x="34" y="185"/>
                    </a:lnTo>
                    <a:lnTo>
                      <a:pt x="29" y="188"/>
                    </a:lnTo>
                    <a:lnTo>
                      <a:pt x="25" y="189"/>
                    </a:lnTo>
                    <a:lnTo>
                      <a:pt x="17" y="195"/>
                    </a:lnTo>
                    <a:lnTo>
                      <a:pt x="12" y="201"/>
                    </a:lnTo>
                    <a:lnTo>
                      <a:pt x="4" y="204"/>
                    </a:lnTo>
                    <a:lnTo>
                      <a:pt x="1" y="207"/>
                    </a:lnTo>
                    <a:lnTo>
                      <a:pt x="0" y="207"/>
                    </a:lnTo>
                    <a:lnTo>
                      <a:pt x="0" y="205"/>
                    </a:lnTo>
                    <a:lnTo>
                      <a:pt x="3" y="201"/>
                    </a:lnTo>
                    <a:lnTo>
                      <a:pt x="9" y="192"/>
                    </a:lnTo>
                    <a:lnTo>
                      <a:pt x="16" y="183"/>
                    </a:lnTo>
                    <a:lnTo>
                      <a:pt x="22" y="175"/>
                    </a:lnTo>
                    <a:lnTo>
                      <a:pt x="25" y="169"/>
                    </a:lnTo>
                    <a:lnTo>
                      <a:pt x="29" y="163"/>
                    </a:lnTo>
                    <a:lnTo>
                      <a:pt x="32" y="159"/>
                    </a:lnTo>
                    <a:lnTo>
                      <a:pt x="34" y="154"/>
                    </a:lnTo>
                    <a:lnTo>
                      <a:pt x="35" y="148"/>
                    </a:lnTo>
                    <a:lnTo>
                      <a:pt x="38" y="142"/>
                    </a:lnTo>
                    <a:lnTo>
                      <a:pt x="39" y="138"/>
                    </a:lnTo>
                    <a:lnTo>
                      <a:pt x="41" y="135"/>
                    </a:lnTo>
                    <a:lnTo>
                      <a:pt x="38" y="128"/>
                    </a:lnTo>
                    <a:lnTo>
                      <a:pt x="34" y="122"/>
                    </a:lnTo>
                    <a:lnTo>
                      <a:pt x="29" y="118"/>
                    </a:lnTo>
                    <a:lnTo>
                      <a:pt x="22" y="116"/>
                    </a:lnTo>
                    <a:lnTo>
                      <a:pt x="16" y="113"/>
                    </a:lnTo>
                    <a:lnTo>
                      <a:pt x="10" y="112"/>
                    </a:lnTo>
                    <a:lnTo>
                      <a:pt x="7" y="112"/>
                    </a:lnTo>
                    <a:lnTo>
                      <a:pt x="6" y="112"/>
                    </a:lnTo>
                    <a:lnTo>
                      <a:pt x="6" y="112"/>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81" name="Freeform 77">
                <a:extLst>
                  <a:ext uri="{FF2B5EF4-FFF2-40B4-BE49-F238E27FC236}">
                    <a16:creationId xmlns:a16="http://schemas.microsoft.com/office/drawing/2014/main" id="{A695E013-B54B-F429-2484-E5453C6F7405}"/>
                  </a:ext>
                </a:extLst>
              </p:cNvPr>
              <p:cNvSpPr>
                <a:spLocks/>
              </p:cNvSpPr>
              <p:nvPr/>
            </p:nvSpPr>
            <p:spPr bwMode="auto">
              <a:xfrm>
                <a:off x="3042" y="3586"/>
                <a:ext cx="30" cy="38"/>
              </a:xfrm>
              <a:custGeom>
                <a:avLst/>
                <a:gdLst>
                  <a:gd name="T0" fmla="*/ 64 w 85"/>
                  <a:gd name="T1" fmla="*/ 13 h 111"/>
                  <a:gd name="T2" fmla="*/ 63 w 85"/>
                  <a:gd name="T3" fmla="*/ 13 h 111"/>
                  <a:gd name="T4" fmla="*/ 60 w 85"/>
                  <a:gd name="T5" fmla="*/ 16 h 111"/>
                  <a:gd name="T6" fmla="*/ 54 w 85"/>
                  <a:gd name="T7" fmla="*/ 19 h 111"/>
                  <a:gd name="T8" fmla="*/ 48 w 85"/>
                  <a:gd name="T9" fmla="*/ 25 h 111"/>
                  <a:gd name="T10" fmla="*/ 42 w 85"/>
                  <a:gd name="T11" fmla="*/ 29 h 111"/>
                  <a:gd name="T12" fmla="*/ 35 w 85"/>
                  <a:gd name="T13" fmla="*/ 38 h 111"/>
                  <a:gd name="T14" fmla="*/ 26 w 85"/>
                  <a:gd name="T15" fmla="*/ 45 h 111"/>
                  <a:gd name="T16" fmla="*/ 20 w 85"/>
                  <a:gd name="T17" fmla="*/ 56 h 111"/>
                  <a:gd name="T18" fmla="*/ 17 w 85"/>
                  <a:gd name="T19" fmla="*/ 60 h 111"/>
                  <a:gd name="T20" fmla="*/ 13 w 85"/>
                  <a:gd name="T21" fmla="*/ 64 h 111"/>
                  <a:gd name="T22" fmla="*/ 10 w 85"/>
                  <a:gd name="T23" fmla="*/ 69 h 111"/>
                  <a:gd name="T24" fmla="*/ 9 w 85"/>
                  <a:gd name="T25" fmla="*/ 75 h 111"/>
                  <a:gd name="T26" fmla="*/ 6 w 85"/>
                  <a:gd name="T27" fmla="*/ 79 h 111"/>
                  <a:gd name="T28" fmla="*/ 4 w 85"/>
                  <a:gd name="T29" fmla="*/ 83 h 111"/>
                  <a:gd name="T30" fmla="*/ 3 w 85"/>
                  <a:gd name="T31" fmla="*/ 88 h 111"/>
                  <a:gd name="T32" fmla="*/ 3 w 85"/>
                  <a:gd name="T33" fmla="*/ 94 h 111"/>
                  <a:gd name="T34" fmla="*/ 0 w 85"/>
                  <a:gd name="T35" fmla="*/ 101 h 111"/>
                  <a:gd name="T36" fmla="*/ 0 w 85"/>
                  <a:gd name="T37" fmla="*/ 107 h 111"/>
                  <a:gd name="T38" fmla="*/ 1 w 85"/>
                  <a:gd name="T39" fmla="*/ 110 h 111"/>
                  <a:gd name="T40" fmla="*/ 4 w 85"/>
                  <a:gd name="T41" fmla="*/ 111 h 111"/>
                  <a:gd name="T42" fmla="*/ 6 w 85"/>
                  <a:gd name="T43" fmla="*/ 110 h 111"/>
                  <a:gd name="T44" fmla="*/ 10 w 85"/>
                  <a:gd name="T45" fmla="*/ 105 h 111"/>
                  <a:gd name="T46" fmla="*/ 16 w 85"/>
                  <a:gd name="T47" fmla="*/ 100 h 111"/>
                  <a:gd name="T48" fmla="*/ 22 w 85"/>
                  <a:gd name="T49" fmla="*/ 94 h 111"/>
                  <a:gd name="T50" fmla="*/ 26 w 85"/>
                  <a:gd name="T51" fmla="*/ 86 h 111"/>
                  <a:gd name="T52" fmla="*/ 32 w 85"/>
                  <a:gd name="T53" fmla="*/ 81 h 111"/>
                  <a:gd name="T54" fmla="*/ 35 w 85"/>
                  <a:gd name="T55" fmla="*/ 76 h 111"/>
                  <a:gd name="T56" fmla="*/ 39 w 85"/>
                  <a:gd name="T57" fmla="*/ 73 h 111"/>
                  <a:gd name="T58" fmla="*/ 38 w 85"/>
                  <a:gd name="T59" fmla="*/ 82 h 111"/>
                  <a:gd name="T60" fmla="*/ 35 w 85"/>
                  <a:gd name="T61" fmla="*/ 86 h 111"/>
                  <a:gd name="T62" fmla="*/ 35 w 85"/>
                  <a:gd name="T63" fmla="*/ 91 h 111"/>
                  <a:gd name="T64" fmla="*/ 35 w 85"/>
                  <a:gd name="T65" fmla="*/ 94 h 111"/>
                  <a:gd name="T66" fmla="*/ 37 w 85"/>
                  <a:gd name="T67" fmla="*/ 97 h 111"/>
                  <a:gd name="T68" fmla="*/ 38 w 85"/>
                  <a:gd name="T69" fmla="*/ 97 h 111"/>
                  <a:gd name="T70" fmla="*/ 42 w 85"/>
                  <a:gd name="T71" fmla="*/ 95 h 111"/>
                  <a:gd name="T72" fmla="*/ 48 w 85"/>
                  <a:gd name="T73" fmla="*/ 92 h 111"/>
                  <a:gd name="T74" fmla="*/ 54 w 85"/>
                  <a:gd name="T75" fmla="*/ 88 h 111"/>
                  <a:gd name="T76" fmla="*/ 60 w 85"/>
                  <a:gd name="T77" fmla="*/ 81 h 111"/>
                  <a:gd name="T78" fmla="*/ 66 w 85"/>
                  <a:gd name="T79" fmla="*/ 73 h 111"/>
                  <a:gd name="T80" fmla="*/ 70 w 85"/>
                  <a:gd name="T81" fmla="*/ 64 h 111"/>
                  <a:gd name="T82" fmla="*/ 76 w 85"/>
                  <a:gd name="T83" fmla="*/ 57 h 111"/>
                  <a:gd name="T84" fmla="*/ 79 w 85"/>
                  <a:gd name="T85" fmla="*/ 47 h 111"/>
                  <a:gd name="T86" fmla="*/ 82 w 85"/>
                  <a:gd name="T87" fmla="*/ 38 h 111"/>
                  <a:gd name="T88" fmla="*/ 83 w 85"/>
                  <a:gd name="T89" fmla="*/ 29 h 111"/>
                  <a:gd name="T90" fmla="*/ 85 w 85"/>
                  <a:gd name="T91" fmla="*/ 22 h 111"/>
                  <a:gd name="T92" fmla="*/ 83 w 85"/>
                  <a:gd name="T93" fmla="*/ 13 h 111"/>
                  <a:gd name="T94" fmla="*/ 82 w 85"/>
                  <a:gd name="T95" fmla="*/ 7 h 111"/>
                  <a:gd name="T96" fmla="*/ 81 w 85"/>
                  <a:gd name="T97" fmla="*/ 3 h 111"/>
                  <a:gd name="T98" fmla="*/ 79 w 85"/>
                  <a:gd name="T99" fmla="*/ 1 h 111"/>
                  <a:gd name="T100" fmla="*/ 73 w 85"/>
                  <a:gd name="T101" fmla="*/ 0 h 111"/>
                  <a:gd name="T102" fmla="*/ 69 w 85"/>
                  <a:gd name="T103" fmla="*/ 4 h 111"/>
                  <a:gd name="T104" fmla="*/ 66 w 85"/>
                  <a:gd name="T105" fmla="*/ 10 h 111"/>
                  <a:gd name="T106" fmla="*/ 64 w 85"/>
                  <a:gd name="T107" fmla="*/ 13 h 111"/>
                  <a:gd name="T108" fmla="*/ 64 w 85"/>
                  <a:gd name="T109"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 h="111">
                    <a:moveTo>
                      <a:pt x="64" y="13"/>
                    </a:moveTo>
                    <a:lnTo>
                      <a:pt x="63" y="13"/>
                    </a:lnTo>
                    <a:lnTo>
                      <a:pt x="60" y="16"/>
                    </a:lnTo>
                    <a:lnTo>
                      <a:pt x="54" y="19"/>
                    </a:lnTo>
                    <a:lnTo>
                      <a:pt x="48" y="25"/>
                    </a:lnTo>
                    <a:lnTo>
                      <a:pt x="42" y="29"/>
                    </a:lnTo>
                    <a:lnTo>
                      <a:pt x="35" y="38"/>
                    </a:lnTo>
                    <a:lnTo>
                      <a:pt x="26" y="45"/>
                    </a:lnTo>
                    <a:lnTo>
                      <a:pt x="20" y="56"/>
                    </a:lnTo>
                    <a:lnTo>
                      <a:pt x="17" y="60"/>
                    </a:lnTo>
                    <a:lnTo>
                      <a:pt x="13" y="64"/>
                    </a:lnTo>
                    <a:lnTo>
                      <a:pt x="10" y="69"/>
                    </a:lnTo>
                    <a:lnTo>
                      <a:pt x="9" y="75"/>
                    </a:lnTo>
                    <a:lnTo>
                      <a:pt x="6" y="79"/>
                    </a:lnTo>
                    <a:lnTo>
                      <a:pt x="4" y="83"/>
                    </a:lnTo>
                    <a:lnTo>
                      <a:pt x="3" y="88"/>
                    </a:lnTo>
                    <a:lnTo>
                      <a:pt x="3" y="94"/>
                    </a:lnTo>
                    <a:lnTo>
                      <a:pt x="0" y="101"/>
                    </a:lnTo>
                    <a:lnTo>
                      <a:pt x="0" y="107"/>
                    </a:lnTo>
                    <a:lnTo>
                      <a:pt x="1" y="110"/>
                    </a:lnTo>
                    <a:lnTo>
                      <a:pt x="4" y="111"/>
                    </a:lnTo>
                    <a:lnTo>
                      <a:pt x="6" y="110"/>
                    </a:lnTo>
                    <a:lnTo>
                      <a:pt x="10" y="105"/>
                    </a:lnTo>
                    <a:lnTo>
                      <a:pt x="16" y="100"/>
                    </a:lnTo>
                    <a:lnTo>
                      <a:pt x="22" y="94"/>
                    </a:lnTo>
                    <a:lnTo>
                      <a:pt x="26" y="86"/>
                    </a:lnTo>
                    <a:lnTo>
                      <a:pt x="32" y="81"/>
                    </a:lnTo>
                    <a:lnTo>
                      <a:pt x="35" y="76"/>
                    </a:lnTo>
                    <a:lnTo>
                      <a:pt x="39" y="73"/>
                    </a:lnTo>
                    <a:lnTo>
                      <a:pt x="38" y="82"/>
                    </a:lnTo>
                    <a:lnTo>
                      <a:pt x="35" y="86"/>
                    </a:lnTo>
                    <a:lnTo>
                      <a:pt x="35" y="91"/>
                    </a:lnTo>
                    <a:lnTo>
                      <a:pt x="35" y="94"/>
                    </a:lnTo>
                    <a:lnTo>
                      <a:pt x="37" y="97"/>
                    </a:lnTo>
                    <a:lnTo>
                      <a:pt x="38" y="97"/>
                    </a:lnTo>
                    <a:lnTo>
                      <a:pt x="42" y="95"/>
                    </a:lnTo>
                    <a:lnTo>
                      <a:pt x="48" y="92"/>
                    </a:lnTo>
                    <a:lnTo>
                      <a:pt x="54" y="88"/>
                    </a:lnTo>
                    <a:lnTo>
                      <a:pt x="60" y="81"/>
                    </a:lnTo>
                    <a:lnTo>
                      <a:pt x="66" y="73"/>
                    </a:lnTo>
                    <a:lnTo>
                      <a:pt x="70" y="64"/>
                    </a:lnTo>
                    <a:lnTo>
                      <a:pt x="76" y="57"/>
                    </a:lnTo>
                    <a:lnTo>
                      <a:pt x="79" y="47"/>
                    </a:lnTo>
                    <a:lnTo>
                      <a:pt x="82" y="38"/>
                    </a:lnTo>
                    <a:lnTo>
                      <a:pt x="83" y="29"/>
                    </a:lnTo>
                    <a:lnTo>
                      <a:pt x="85" y="22"/>
                    </a:lnTo>
                    <a:lnTo>
                      <a:pt x="83" y="13"/>
                    </a:lnTo>
                    <a:lnTo>
                      <a:pt x="82" y="7"/>
                    </a:lnTo>
                    <a:lnTo>
                      <a:pt x="81" y="3"/>
                    </a:lnTo>
                    <a:lnTo>
                      <a:pt x="79" y="1"/>
                    </a:lnTo>
                    <a:lnTo>
                      <a:pt x="73" y="0"/>
                    </a:lnTo>
                    <a:lnTo>
                      <a:pt x="69" y="4"/>
                    </a:lnTo>
                    <a:lnTo>
                      <a:pt x="66" y="10"/>
                    </a:lnTo>
                    <a:lnTo>
                      <a:pt x="64" y="13"/>
                    </a:lnTo>
                    <a:lnTo>
                      <a:pt x="64" y="13"/>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82" name="Freeform 78">
                <a:extLst>
                  <a:ext uri="{FF2B5EF4-FFF2-40B4-BE49-F238E27FC236}">
                    <a16:creationId xmlns:a16="http://schemas.microsoft.com/office/drawing/2014/main" id="{4EDF28B1-F147-F99F-4971-2CD6EB135377}"/>
                  </a:ext>
                </a:extLst>
              </p:cNvPr>
              <p:cNvSpPr>
                <a:spLocks/>
              </p:cNvSpPr>
              <p:nvPr/>
            </p:nvSpPr>
            <p:spPr bwMode="auto">
              <a:xfrm>
                <a:off x="3018" y="3632"/>
                <a:ext cx="37" cy="130"/>
              </a:xfrm>
              <a:custGeom>
                <a:avLst/>
                <a:gdLst>
                  <a:gd name="T0" fmla="*/ 107 w 109"/>
                  <a:gd name="T1" fmla="*/ 10 h 380"/>
                  <a:gd name="T2" fmla="*/ 107 w 109"/>
                  <a:gd name="T3" fmla="*/ 38 h 380"/>
                  <a:gd name="T4" fmla="*/ 106 w 109"/>
                  <a:gd name="T5" fmla="*/ 63 h 380"/>
                  <a:gd name="T6" fmla="*/ 106 w 109"/>
                  <a:gd name="T7" fmla="*/ 88 h 380"/>
                  <a:gd name="T8" fmla="*/ 104 w 109"/>
                  <a:gd name="T9" fmla="*/ 119 h 380"/>
                  <a:gd name="T10" fmla="*/ 101 w 109"/>
                  <a:gd name="T11" fmla="*/ 152 h 380"/>
                  <a:gd name="T12" fmla="*/ 97 w 109"/>
                  <a:gd name="T13" fmla="*/ 189 h 380"/>
                  <a:gd name="T14" fmla="*/ 94 w 109"/>
                  <a:gd name="T15" fmla="*/ 226 h 380"/>
                  <a:gd name="T16" fmla="*/ 91 w 109"/>
                  <a:gd name="T17" fmla="*/ 262 h 380"/>
                  <a:gd name="T18" fmla="*/ 88 w 109"/>
                  <a:gd name="T19" fmla="*/ 293 h 380"/>
                  <a:gd name="T20" fmla="*/ 84 w 109"/>
                  <a:gd name="T21" fmla="*/ 321 h 380"/>
                  <a:gd name="T22" fmla="*/ 81 w 109"/>
                  <a:gd name="T23" fmla="*/ 338 h 380"/>
                  <a:gd name="T24" fmla="*/ 76 w 109"/>
                  <a:gd name="T25" fmla="*/ 350 h 380"/>
                  <a:gd name="T26" fmla="*/ 73 w 109"/>
                  <a:gd name="T27" fmla="*/ 327 h 380"/>
                  <a:gd name="T28" fmla="*/ 73 w 109"/>
                  <a:gd name="T29" fmla="*/ 305 h 380"/>
                  <a:gd name="T30" fmla="*/ 73 w 109"/>
                  <a:gd name="T31" fmla="*/ 281 h 380"/>
                  <a:gd name="T32" fmla="*/ 72 w 109"/>
                  <a:gd name="T33" fmla="*/ 258 h 380"/>
                  <a:gd name="T34" fmla="*/ 72 w 109"/>
                  <a:gd name="T35" fmla="*/ 237 h 380"/>
                  <a:gd name="T36" fmla="*/ 69 w 109"/>
                  <a:gd name="T37" fmla="*/ 221 h 380"/>
                  <a:gd name="T38" fmla="*/ 63 w 109"/>
                  <a:gd name="T39" fmla="*/ 227 h 380"/>
                  <a:gd name="T40" fmla="*/ 57 w 109"/>
                  <a:gd name="T41" fmla="*/ 248 h 380"/>
                  <a:gd name="T42" fmla="*/ 53 w 109"/>
                  <a:gd name="T43" fmla="*/ 270 h 380"/>
                  <a:gd name="T44" fmla="*/ 48 w 109"/>
                  <a:gd name="T45" fmla="*/ 294 h 380"/>
                  <a:gd name="T46" fmla="*/ 44 w 109"/>
                  <a:gd name="T47" fmla="*/ 321 h 380"/>
                  <a:gd name="T48" fmla="*/ 40 w 109"/>
                  <a:gd name="T49" fmla="*/ 344 h 380"/>
                  <a:gd name="T50" fmla="*/ 34 w 109"/>
                  <a:gd name="T51" fmla="*/ 372 h 380"/>
                  <a:gd name="T52" fmla="*/ 28 w 109"/>
                  <a:gd name="T53" fmla="*/ 377 h 380"/>
                  <a:gd name="T54" fmla="*/ 22 w 109"/>
                  <a:gd name="T55" fmla="*/ 358 h 380"/>
                  <a:gd name="T56" fmla="*/ 21 w 109"/>
                  <a:gd name="T57" fmla="*/ 334 h 380"/>
                  <a:gd name="T58" fmla="*/ 18 w 109"/>
                  <a:gd name="T59" fmla="*/ 312 h 380"/>
                  <a:gd name="T60" fmla="*/ 16 w 109"/>
                  <a:gd name="T61" fmla="*/ 286 h 380"/>
                  <a:gd name="T62" fmla="*/ 12 w 109"/>
                  <a:gd name="T63" fmla="*/ 256 h 380"/>
                  <a:gd name="T64" fmla="*/ 9 w 109"/>
                  <a:gd name="T65" fmla="*/ 224 h 380"/>
                  <a:gd name="T66" fmla="*/ 7 w 109"/>
                  <a:gd name="T67" fmla="*/ 193 h 380"/>
                  <a:gd name="T68" fmla="*/ 4 w 109"/>
                  <a:gd name="T69" fmla="*/ 163 h 380"/>
                  <a:gd name="T70" fmla="*/ 1 w 109"/>
                  <a:gd name="T71" fmla="*/ 136 h 380"/>
                  <a:gd name="T72" fmla="*/ 0 w 109"/>
                  <a:gd name="T73" fmla="*/ 113 h 380"/>
                  <a:gd name="T74" fmla="*/ 0 w 109"/>
                  <a:gd name="T75" fmla="*/ 88 h 380"/>
                  <a:gd name="T76" fmla="*/ 7 w 109"/>
                  <a:gd name="T77" fmla="*/ 98 h 380"/>
                  <a:gd name="T78" fmla="*/ 16 w 109"/>
                  <a:gd name="T79" fmla="*/ 129 h 380"/>
                  <a:gd name="T80" fmla="*/ 25 w 109"/>
                  <a:gd name="T81" fmla="*/ 161 h 380"/>
                  <a:gd name="T82" fmla="*/ 34 w 109"/>
                  <a:gd name="T83" fmla="*/ 183 h 380"/>
                  <a:gd name="T84" fmla="*/ 41 w 109"/>
                  <a:gd name="T85" fmla="*/ 170 h 380"/>
                  <a:gd name="T86" fmla="*/ 45 w 109"/>
                  <a:gd name="T87" fmla="*/ 145 h 380"/>
                  <a:gd name="T88" fmla="*/ 56 w 109"/>
                  <a:gd name="T89" fmla="*/ 111 h 380"/>
                  <a:gd name="T90" fmla="*/ 63 w 109"/>
                  <a:gd name="T91" fmla="*/ 86 h 380"/>
                  <a:gd name="T92" fmla="*/ 76 w 109"/>
                  <a:gd name="T93" fmla="*/ 54 h 380"/>
                  <a:gd name="T94" fmla="*/ 92 w 109"/>
                  <a:gd name="T95" fmla="*/ 23 h 380"/>
                  <a:gd name="T96" fmla="*/ 107 w 109"/>
                  <a:gd name="T97" fmla="*/ 1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 h="380">
                    <a:moveTo>
                      <a:pt x="109" y="0"/>
                    </a:moveTo>
                    <a:lnTo>
                      <a:pt x="107" y="0"/>
                    </a:lnTo>
                    <a:lnTo>
                      <a:pt x="107" y="6"/>
                    </a:lnTo>
                    <a:lnTo>
                      <a:pt x="107" y="10"/>
                    </a:lnTo>
                    <a:lnTo>
                      <a:pt x="107" y="16"/>
                    </a:lnTo>
                    <a:lnTo>
                      <a:pt x="107" y="22"/>
                    </a:lnTo>
                    <a:lnTo>
                      <a:pt x="107" y="31"/>
                    </a:lnTo>
                    <a:lnTo>
                      <a:pt x="107" y="38"/>
                    </a:lnTo>
                    <a:lnTo>
                      <a:pt x="107" y="47"/>
                    </a:lnTo>
                    <a:lnTo>
                      <a:pt x="106" y="51"/>
                    </a:lnTo>
                    <a:lnTo>
                      <a:pt x="106" y="57"/>
                    </a:lnTo>
                    <a:lnTo>
                      <a:pt x="106" y="63"/>
                    </a:lnTo>
                    <a:lnTo>
                      <a:pt x="106" y="69"/>
                    </a:lnTo>
                    <a:lnTo>
                      <a:pt x="106" y="75"/>
                    </a:lnTo>
                    <a:lnTo>
                      <a:pt x="106" y="82"/>
                    </a:lnTo>
                    <a:lnTo>
                      <a:pt x="106" y="88"/>
                    </a:lnTo>
                    <a:lnTo>
                      <a:pt x="106" y="95"/>
                    </a:lnTo>
                    <a:lnTo>
                      <a:pt x="104" y="102"/>
                    </a:lnTo>
                    <a:lnTo>
                      <a:pt x="104" y="111"/>
                    </a:lnTo>
                    <a:lnTo>
                      <a:pt x="104" y="119"/>
                    </a:lnTo>
                    <a:lnTo>
                      <a:pt x="104" y="127"/>
                    </a:lnTo>
                    <a:lnTo>
                      <a:pt x="103" y="136"/>
                    </a:lnTo>
                    <a:lnTo>
                      <a:pt x="103" y="143"/>
                    </a:lnTo>
                    <a:lnTo>
                      <a:pt x="101" y="152"/>
                    </a:lnTo>
                    <a:lnTo>
                      <a:pt x="101" y="163"/>
                    </a:lnTo>
                    <a:lnTo>
                      <a:pt x="98" y="171"/>
                    </a:lnTo>
                    <a:lnTo>
                      <a:pt x="98" y="180"/>
                    </a:lnTo>
                    <a:lnTo>
                      <a:pt x="97" y="189"/>
                    </a:lnTo>
                    <a:lnTo>
                      <a:pt x="97" y="199"/>
                    </a:lnTo>
                    <a:lnTo>
                      <a:pt x="95" y="208"/>
                    </a:lnTo>
                    <a:lnTo>
                      <a:pt x="95" y="217"/>
                    </a:lnTo>
                    <a:lnTo>
                      <a:pt x="94" y="226"/>
                    </a:lnTo>
                    <a:lnTo>
                      <a:pt x="94" y="236"/>
                    </a:lnTo>
                    <a:lnTo>
                      <a:pt x="92" y="245"/>
                    </a:lnTo>
                    <a:lnTo>
                      <a:pt x="91" y="253"/>
                    </a:lnTo>
                    <a:lnTo>
                      <a:pt x="91" y="262"/>
                    </a:lnTo>
                    <a:lnTo>
                      <a:pt x="91" y="271"/>
                    </a:lnTo>
                    <a:lnTo>
                      <a:pt x="89" y="278"/>
                    </a:lnTo>
                    <a:lnTo>
                      <a:pt x="88" y="286"/>
                    </a:lnTo>
                    <a:lnTo>
                      <a:pt x="88" y="293"/>
                    </a:lnTo>
                    <a:lnTo>
                      <a:pt x="88" y="300"/>
                    </a:lnTo>
                    <a:lnTo>
                      <a:pt x="85" y="308"/>
                    </a:lnTo>
                    <a:lnTo>
                      <a:pt x="85" y="315"/>
                    </a:lnTo>
                    <a:lnTo>
                      <a:pt x="84" y="321"/>
                    </a:lnTo>
                    <a:lnTo>
                      <a:pt x="84" y="327"/>
                    </a:lnTo>
                    <a:lnTo>
                      <a:pt x="82" y="331"/>
                    </a:lnTo>
                    <a:lnTo>
                      <a:pt x="82" y="336"/>
                    </a:lnTo>
                    <a:lnTo>
                      <a:pt x="81" y="338"/>
                    </a:lnTo>
                    <a:lnTo>
                      <a:pt x="81" y="343"/>
                    </a:lnTo>
                    <a:lnTo>
                      <a:pt x="79" y="349"/>
                    </a:lnTo>
                    <a:lnTo>
                      <a:pt x="78" y="352"/>
                    </a:lnTo>
                    <a:lnTo>
                      <a:pt x="76" y="350"/>
                    </a:lnTo>
                    <a:lnTo>
                      <a:pt x="76" y="346"/>
                    </a:lnTo>
                    <a:lnTo>
                      <a:pt x="75" y="340"/>
                    </a:lnTo>
                    <a:lnTo>
                      <a:pt x="75" y="333"/>
                    </a:lnTo>
                    <a:lnTo>
                      <a:pt x="73" y="327"/>
                    </a:lnTo>
                    <a:lnTo>
                      <a:pt x="73" y="321"/>
                    </a:lnTo>
                    <a:lnTo>
                      <a:pt x="73" y="316"/>
                    </a:lnTo>
                    <a:lnTo>
                      <a:pt x="73" y="312"/>
                    </a:lnTo>
                    <a:lnTo>
                      <a:pt x="73" y="305"/>
                    </a:lnTo>
                    <a:lnTo>
                      <a:pt x="73" y="300"/>
                    </a:lnTo>
                    <a:lnTo>
                      <a:pt x="73" y="294"/>
                    </a:lnTo>
                    <a:lnTo>
                      <a:pt x="73" y="289"/>
                    </a:lnTo>
                    <a:lnTo>
                      <a:pt x="73" y="281"/>
                    </a:lnTo>
                    <a:lnTo>
                      <a:pt x="73" y="275"/>
                    </a:lnTo>
                    <a:lnTo>
                      <a:pt x="73" y="270"/>
                    </a:lnTo>
                    <a:lnTo>
                      <a:pt x="73" y="264"/>
                    </a:lnTo>
                    <a:lnTo>
                      <a:pt x="72" y="258"/>
                    </a:lnTo>
                    <a:lnTo>
                      <a:pt x="72" y="252"/>
                    </a:lnTo>
                    <a:lnTo>
                      <a:pt x="72" y="248"/>
                    </a:lnTo>
                    <a:lnTo>
                      <a:pt x="72" y="243"/>
                    </a:lnTo>
                    <a:lnTo>
                      <a:pt x="72" y="237"/>
                    </a:lnTo>
                    <a:lnTo>
                      <a:pt x="72" y="233"/>
                    </a:lnTo>
                    <a:lnTo>
                      <a:pt x="70" y="228"/>
                    </a:lnTo>
                    <a:lnTo>
                      <a:pt x="70" y="226"/>
                    </a:lnTo>
                    <a:lnTo>
                      <a:pt x="69" y="221"/>
                    </a:lnTo>
                    <a:lnTo>
                      <a:pt x="69" y="218"/>
                    </a:lnTo>
                    <a:lnTo>
                      <a:pt x="67" y="218"/>
                    </a:lnTo>
                    <a:lnTo>
                      <a:pt x="65" y="221"/>
                    </a:lnTo>
                    <a:lnTo>
                      <a:pt x="63" y="227"/>
                    </a:lnTo>
                    <a:lnTo>
                      <a:pt x="62" y="234"/>
                    </a:lnTo>
                    <a:lnTo>
                      <a:pt x="60" y="239"/>
                    </a:lnTo>
                    <a:lnTo>
                      <a:pt x="59" y="243"/>
                    </a:lnTo>
                    <a:lnTo>
                      <a:pt x="57" y="248"/>
                    </a:lnTo>
                    <a:lnTo>
                      <a:pt x="57" y="253"/>
                    </a:lnTo>
                    <a:lnTo>
                      <a:pt x="56" y="258"/>
                    </a:lnTo>
                    <a:lnTo>
                      <a:pt x="54" y="264"/>
                    </a:lnTo>
                    <a:lnTo>
                      <a:pt x="53" y="270"/>
                    </a:lnTo>
                    <a:lnTo>
                      <a:pt x="53" y="277"/>
                    </a:lnTo>
                    <a:lnTo>
                      <a:pt x="51" y="283"/>
                    </a:lnTo>
                    <a:lnTo>
                      <a:pt x="50" y="290"/>
                    </a:lnTo>
                    <a:lnTo>
                      <a:pt x="48" y="294"/>
                    </a:lnTo>
                    <a:lnTo>
                      <a:pt x="47" y="302"/>
                    </a:lnTo>
                    <a:lnTo>
                      <a:pt x="45" y="308"/>
                    </a:lnTo>
                    <a:lnTo>
                      <a:pt x="45" y="315"/>
                    </a:lnTo>
                    <a:lnTo>
                      <a:pt x="44" y="321"/>
                    </a:lnTo>
                    <a:lnTo>
                      <a:pt x="43" y="328"/>
                    </a:lnTo>
                    <a:lnTo>
                      <a:pt x="41" y="333"/>
                    </a:lnTo>
                    <a:lnTo>
                      <a:pt x="41" y="338"/>
                    </a:lnTo>
                    <a:lnTo>
                      <a:pt x="40" y="344"/>
                    </a:lnTo>
                    <a:lnTo>
                      <a:pt x="38" y="350"/>
                    </a:lnTo>
                    <a:lnTo>
                      <a:pt x="37" y="359"/>
                    </a:lnTo>
                    <a:lnTo>
                      <a:pt x="37" y="368"/>
                    </a:lnTo>
                    <a:lnTo>
                      <a:pt x="34" y="372"/>
                    </a:lnTo>
                    <a:lnTo>
                      <a:pt x="32" y="377"/>
                    </a:lnTo>
                    <a:lnTo>
                      <a:pt x="31" y="378"/>
                    </a:lnTo>
                    <a:lnTo>
                      <a:pt x="29" y="380"/>
                    </a:lnTo>
                    <a:lnTo>
                      <a:pt x="28" y="377"/>
                    </a:lnTo>
                    <a:lnTo>
                      <a:pt x="26" y="375"/>
                    </a:lnTo>
                    <a:lnTo>
                      <a:pt x="25" y="371"/>
                    </a:lnTo>
                    <a:lnTo>
                      <a:pt x="25" y="366"/>
                    </a:lnTo>
                    <a:lnTo>
                      <a:pt x="22" y="358"/>
                    </a:lnTo>
                    <a:lnTo>
                      <a:pt x="22" y="350"/>
                    </a:lnTo>
                    <a:lnTo>
                      <a:pt x="21" y="344"/>
                    </a:lnTo>
                    <a:lnTo>
                      <a:pt x="21" y="340"/>
                    </a:lnTo>
                    <a:lnTo>
                      <a:pt x="21" y="334"/>
                    </a:lnTo>
                    <a:lnTo>
                      <a:pt x="21" y="330"/>
                    </a:lnTo>
                    <a:lnTo>
                      <a:pt x="19" y="324"/>
                    </a:lnTo>
                    <a:lnTo>
                      <a:pt x="18" y="319"/>
                    </a:lnTo>
                    <a:lnTo>
                      <a:pt x="18" y="312"/>
                    </a:lnTo>
                    <a:lnTo>
                      <a:pt x="18" y="306"/>
                    </a:lnTo>
                    <a:lnTo>
                      <a:pt x="16" y="299"/>
                    </a:lnTo>
                    <a:lnTo>
                      <a:pt x="16" y="293"/>
                    </a:lnTo>
                    <a:lnTo>
                      <a:pt x="16" y="286"/>
                    </a:lnTo>
                    <a:lnTo>
                      <a:pt x="16" y="280"/>
                    </a:lnTo>
                    <a:lnTo>
                      <a:pt x="13" y="271"/>
                    </a:lnTo>
                    <a:lnTo>
                      <a:pt x="13" y="264"/>
                    </a:lnTo>
                    <a:lnTo>
                      <a:pt x="12" y="256"/>
                    </a:lnTo>
                    <a:lnTo>
                      <a:pt x="12" y="249"/>
                    </a:lnTo>
                    <a:lnTo>
                      <a:pt x="12" y="240"/>
                    </a:lnTo>
                    <a:lnTo>
                      <a:pt x="10" y="233"/>
                    </a:lnTo>
                    <a:lnTo>
                      <a:pt x="9" y="224"/>
                    </a:lnTo>
                    <a:lnTo>
                      <a:pt x="9" y="218"/>
                    </a:lnTo>
                    <a:lnTo>
                      <a:pt x="9" y="209"/>
                    </a:lnTo>
                    <a:lnTo>
                      <a:pt x="7" y="202"/>
                    </a:lnTo>
                    <a:lnTo>
                      <a:pt x="7" y="193"/>
                    </a:lnTo>
                    <a:lnTo>
                      <a:pt x="7" y="186"/>
                    </a:lnTo>
                    <a:lnTo>
                      <a:pt x="6" y="177"/>
                    </a:lnTo>
                    <a:lnTo>
                      <a:pt x="4" y="170"/>
                    </a:lnTo>
                    <a:lnTo>
                      <a:pt x="4" y="163"/>
                    </a:lnTo>
                    <a:lnTo>
                      <a:pt x="4" y="157"/>
                    </a:lnTo>
                    <a:lnTo>
                      <a:pt x="3" y="149"/>
                    </a:lnTo>
                    <a:lnTo>
                      <a:pt x="3" y="142"/>
                    </a:lnTo>
                    <a:lnTo>
                      <a:pt x="1" y="136"/>
                    </a:lnTo>
                    <a:lnTo>
                      <a:pt x="1" y="130"/>
                    </a:lnTo>
                    <a:lnTo>
                      <a:pt x="0" y="124"/>
                    </a:lnTo>
                    <a:lnTo>
                      <a:pt x="0" y="119"/>
                    </a:lnTo>
                    <a:lnTo>
                      <a:pt x="0" y="113"/>
                    </a:lnTo>
                    <a:lnTo>
                      <a:pt x="0" y="108"/>
                    </a:lnTo>
                    <a:lnTo>
                      <a:pt x="0" y="99"/>
                    </a:lnTo>
                    <a:lnTo>
                      <a:pt x="0" y="94"/>
                    </a:lnTo>
                    <a:lnTo>
                      <a:pt x="0" y="88"/>
                    </a:lnTo>
                    <a:lnTo>
                      <a:pt x="1" y="86"/>
                    </a:lnTo>
                    <a:lnTo>
                      <a:pt x="3" y="85"/>
                    </a:lnTo>
                    <a:lnTo>
                      <a:pt x="6" y="92"/>
                    </a:lnTo>
                    <a:lnTo>
                      <a:pt x="7" y="98"/>
                    </a:lnTo>
                    <a:lnTo>
                      <a:pt x="9" y="104"/>
                    </a:lnTo>
                    <a:lnTo>
                      <a:pt x="12" y="111"/>
                    </a:lnTo>
                    <a:lnTo>
                      <a:pt x="15" y="120"/>
                    </a:lnTo>
                    <a:lnTo>
                      <a:pt x="16" y="129"/>
                    </a:lnTo>
                    <a:lnTo>
                      <a:pt x="18" y="138"/>
                    </a:lnTo>
                    <a:lnTo>
                      <a:pt x="21" y="145"/>
                    </a:lnTo>
                    <a:lnTo>
                      <a:pt x="22" y="154"/>
                    </a:lnTo>
                    <a:lnTo>
                      <a:pt x="25" y="161"/>
                    </a:lnTo>
                    <a:lnTo>
                      <a:pt x="26" y="168"/>
                    </a:lnTo>
                    <a:lnTo>
                      <a:pt x="29" y="174"/>
                    </a:lnTo>
                    <a:lnTo>
                      <a:pt x="32" y="179"/>
                    </a:lnTo>
                    <a:lnTo>
                      <a:pt x="34" y="183"/>
                    </a:lnTo>
                    <a:lnTo>
                      <a:pt x="37" y="180"/>
                    </a:lnTo>
                    <a:lnTo>
                      <a:pt x="38" y="177"/>
                    </a:lnTo>
                    <a:lnTo>
                      <a:pt x="40" y="174"/>
                    </a:lnTo>
                    <a:lnTo>
                      <a:pt x="41" y="170"/>
                    </a:lnTo>
                    <a:lnTo>
                      <a:pt x="43" y="165"/>
                    </a:lnTo>
                    <a:lnTo>
                      <a:pt x="43" y="158"/>
                    </a:lnTo>
                    <a:lnTo>
                      <a:pt x="45" y="152"/>
                    </a:lnTo>
                    <a:lnTo>
                      <a:pt x="45" y="145"/>
                    </a:lnTo>
                    <a:lnTo>
                      <a:pt x="48" y="138"/>
                    </a:lnTo>
                    <a:lnTo>
                      <a:pt x="50" y="129"/>
                    </a:lnTo>
                    <a:lnTo>
                      <a:pt x="53" y="120"/>
                    </a:lnTo>
                    <a:lnTo>
                      <a:pt x="56" y="111"/>
                    </a:lnTo>
                    <a:lnTo>
                      <a:pt x="60" y="102"/>
                    </a:lnTo>
                    <a:lnTo>
                      <a:pt x="60" y="97"/>
                    </a:lnTo>
                    <a:lnTo>
                      <a:pt x="63" y="91"/>
                    </a:lnTo>
                    <a:lnTo>
                      <a:pt x="63" y="86"/>
                    </a:lnTo>
                    <a:lnTo>
                      <a:pt x="66" y="82"/>
                    </a:lnTo>
                    <a:lnTo>
                      <a:pt x="69" y="73"/>
                    </a:lnTo>
                    <a:lnTo>
                      <a:pt x="73" y="64"/>
                    </a:lnTo>
                    <a:lnTo>
                      <a:pt x="76" y="54"/>
                    </a:lnTo>
                    <a:lnTo>
                      <a:pt x="81" y="47"/>
                    </a:lnTo>
                    <a:lnTo>
                      <a:pt x="85" y="38"/>
                    </a:lnTo>
                    <a:lnTo>
                      <a:pt x="89" y="31"/>
                    </a:lnTo>
                    <a:lnTo>
                      <a:pt x="92" y="23"/>
                    </a:lnTo>
                    <a:lnTo>
                      <a:pt x="97" y="17"/>
                    </a:lnTo>
                    <a:lnTo>
                      <a:pt x="98" y="11"/>
                    </a:lnTo>
                    <a:lnTo>
                      <a:pt x="103" y="7"/>
                    </a:lnTo>
                    <a:lnTo>
                      <a:pt x="107" y="1"/>
                    </a:lnTo>
                    <a:lnTo>
                      <a:pt x="109" y="0"/>
                    </a:lnTo>
                    <a:lnTo>
                      <a:pt x="109" y="0"/>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83" name="Freeform 79">
                <a:extLst>
                  <a:ext uri="{FF2B5EF4-FFF2-40B4-BE49-F238E27FC236}">
                    <a16:creationId xmlns:a16="http://schemas.microsoft.com/office/drawing/2014/main" id="{64A5F013-2344-73B8-921B-65F657A1A73B}"/>
                  </a:ext>
                </a:extLst>
              </p:cNvPr>
              <p:cNvSpPr>
                <a:spLocks/>
              </p:cNvSpPr>
              <p:nvPr/>
            </p:nvSpPr>
            <p:spPr bwMode="auto">
              <a:xfrm>
                <a:off x="3010" y="3703"/>
                <a:ext cx="29" cy="101"/>
              </a:xfrm>
              <a:custGeom>
                <a:avLst/>
                <a:gdLst>
                  <a:gd name="T0" fmla="*/ 0 w 87"/>
                  <a:gd name="T1" fmla="*/ 9 h 295"/>
                  <a:gd name="T2" fmla="*/ 0 w 87"/>
                  <a:gd name="T3" fmla="*/ 31 h 295"/>
                  <a:gd name="T4" fmla="*/ 0 w 87"/>
                  <a:gd name="T5" fmla="*/ 47 h 295"/>
                  <a:gd name="T6" fmla="*/ 0 w 87"/>
                  <a:gd name="T7" fmla="*/ 65 h 295"/>
                  <a:gd name="T8" fmla="*/ 0 w 87"/>
                  <a:gd name="T9" fmla="*/ 84 h 295"/>
                  <a:gd name="T10" fmla="*/ 0 w 87"/>
                  <a:gd name="T11" fmla="*/ 106 h 295"/>
                  <a:gd name="T12" fmla="*/ 0 w 87"/>
                  <a:gd name="T13" fmla="*/ 127 h 295"/>
                  <a:gd name="T14" fmla="*/ 1 w 87"/>
                  <a:gd name="T15" fmla="*/ 150 h 295"/>
                  <a:gd name="T16" fmla="*/ 3 w 87"/>
                  <a:gd name="T17" fmla="*/ 171 h 295"/>
                  <a:gd name="T18" fmla="*/ 3 w 87"/>
                  <a:gd name="T19" fmla="*/ 193 h 295"/>
                  <a:gd name="T20" fmla="*/ 3 w 87"/>
                  <a:gd name="T21" fmla="*/ 212 h 295"/>
                  <a:gd name="T22" fmla="*/ 3 w 87"/>
                  <a:gd name="T23" fmla="*/ 231 h 295"/>
                  <a:gd name="T24" fmla="*/ 3 w 87"/>
                  <a:gd name="T25" fmla="*/ 247 h 295"/>
                  <a:gd name="T26" fmla="*/ 3 w 87"/>
                  <a:gd name="T27" fmla="*/ 263 h 295"/>
                  <a:gd name="T28" fmla="*/ 4 w 87"/>
                  <a:gd name="T29" fmla="*/ 285 h 295"/>
                  <a:gd name="T30" fmla="*/ 7 w 87"/>
                  <a:gd name="T31" fmla="*/ 295 h 295"/>
                  <a:gd name="T32" fmla="*/ 9 w 87"/>
                  <a:gd name="T33" fmla="*/ 279 h 295"/>
                  <a:gd name="T34" fmla="*/ 12 w 87"/>
                  <a:gd name="T35" fmla="*/ 254 h 295"/>
                  <a:gd name="T36" fmla="*/ 15 w 87"/>
                  <a:gd name="T37" fmla="*/ 226 h 295"/>
                  <a:gd name="T38" fmla="*/ 19 w 87"/>
                  <a:gd name="T39" fmla="*/ 203 h 295"/>
                  <a:gd name="T40" fmla="*/ 23 w 87"/>
                  <a:gd name="T41" fmla="*/ 188 h 295"/>
                  <a:gd name="T42" fmla="*/ 29 w 87"/>
                  <a:gd name="T43" fmla="*/ 191 h 295"/>
                  <a:gd name="T44" fmla="*/ 35 w 87"/>
                  <a:gd name="T45" fmla="*/ 209 h 295"/>
                  <a:gd name="T46" fmla="*/ 41 w 87"/>
                  <a:gd name="T47" fmla="*/ 237 h 295"/>
                  <a:gd name="T48" fmla="*/ 47 w 87"/>
                  <a:gd name="T49" fmla="*/ 260 h 295"/>
                  <a:gd name="T50" fmla="*/ 56 w 87"/>
                  <a:gd name="T51" fmla="*/ 281 h 295"/>
                  <a:gd name="T52" fmla="*/ 63 w 87"/>
                  <a:gd name="T53" fmla="*/ 285 h 295"/>
                  <a:gd name="T54" fmla="*/ 70 w 87"/>
                  <a:gd name="T55" fmla="*/ 275 h 295"/>
                  <a:gd name="T56" fmla="*/ 76 w 87"/>
                  <a:gd name="T57" fmla="*/ 253 h 295"/>
                  <a:gd name="T58" fmla="*/ 81 w 87"/>
                  <a:gd name="T59" fmla="*/ 226 h 295"/>
                  <a:gd name="T60" fmla="*/ 85 w 87"/>
                  <a:gd name="T61" fmla="*/ 203 h 295"/>
                  <a:gd name="T62" fmla="*/ 87 w 87"/>
                  <a:gd name="T63" fmla="*/ 185 h 295"/>
                  <a:gd name="T64" fmla="*/ 79 w 87"/>
                  <a:gd name="T65" fmla="*/ 179 h 295"/>
                  <a:gd name="T66" fmla="*/ 66 w 87"/>
                  <a:gd name="T67" fmla="*/ 196 h 295"/>
                  <a:gd name="T68" fmla="*/ 54 w 87"/>
                  <a:gd name="T69" fmla="*/ 204 h 295"/>
                  <a:gd name="T70" fmla="*/ 44 w 87"/>
                  <a:gd name="T71" fmla="*/ 191 h 295"/>
                  <a:gd name="T72" fmla="*/ 40 w 87"/>
                  <a:gd name="T73" fmla="*/ 176 h 295"/>
                  <a:gd name="T74" fmla="*/ 37 w 87"/>
                  <a:gd name="T75" fmla="*/ 160 h 295"/>
                  <a:gd name="T76" fmla="*/ 34 w 87"/>
                  <a:gd name="T77" fmla="*/ 141 h 295"/>
                  <a:gd name="T78" fmla="*/ 29 w 87"/>
                  <a:gd name="T79" fmla="*/ 122 h 295"/>
                  <a:gd name="T80" fmla="*/ 25 w 87"/>
                  <a:gd name="T81" fmla="*/ 102 h 295"/>
                  <a:gd name="T82" fmla="*/ 21 w 87"/>
                  <a:gd name="T83" fmla="*/ 84 h 295"/>
                  <a:gd name="T84" fmla="*/ 16 w 87"/>
                  <a:gd name="T85" fmla="*/ 65 h 295"/>
                  <a:gd name="T86" fmla="*/ 12 w 87"/>
                  <a:gd name="T87" fmla="*/ 47 h 295"/>
                  <a:gd name="T88" fmla="*/ 7 w 87"/>
                  <a:gd name="T89" fmla="*/ 33 h 295"/>
                  <a:gd name="T90" fmla="*/ 3 w 87"/>
                  <a:gd name="T91" fmla="*/ 14 h 295"/>
                  <a:gd name="T92" fmla="*/ 0 w 87"/>
                  <a:gd name="T93"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295">
                    <a:moveTo>
                      <a:pt x="0" y="0"/>
                    </a:moveTo>
                    <a:lnTo>
                      <a:pt x="0" y="5"/>
                    </a:lnTo>
                    <a:lnTo>
                      <a:pt x="0" y="9"/>
                    </a:lnTo>
                    <a:lnTo>
                      <a:pt x="0" y="15"/>
                    </a:lnTo>
                    <a:lnTo>
                      <a:pt x="0" y="22"/>
                    </a:lnTo>
                    <a:lnTo>
                      <a:pt x="0" y="31"/>
                    </a:lnTo>
                    <a:lnTo>
                      <a:pt x="0" y="36"/>
                    </a:lnTo>
                    <a:lnTo>
                      <a:pt x="0" y="42"/>
                    </a:lnTo>
                    <a:lnTo>
                      <a:pt x="0" y="47"/>
                    </a:lnTo>
                    <a:lnTo>
                      <a:pt x="0" y="53"/>
                    </a:lnTo>
                    <a:lnTo>
                      <a:pt x="0" y="59"/>
                    </a:lnTo>
                    <a:lnTo>
                      <a:pt x="0" y="65"/>
                    </a:lnTo>
                    <a:lnTo>
                      <a:pt x="0" y="71"/>
                    </a:lnTo>
                    <a:lnTo>
                      <a:pt x="0" y="78"/>
                    </a:lnTo>
                    <a:lnTo>
                      <a:pt x="0" y="84"/>
                    </a:lnTo>
                    <a:lnTo>
                      <a:pt x="0" y="91"/>
                    </a:lnTo>
                    <a:lnTo>
                      <a:pt x="0" y="99"/>
                    </a:lnTo>
                    <a:lnTo>
                      <a:pt x="0" y="106"/>
                    </a:lnTo>
                    <a:lnTo>
                      <a:pt x="0" y="113"/>
                    </a:lnTo>
                    <a:lnTo>
                      <a:pt x="0" y="119"/>
                    </a:lnTo>
                    <a:lnTo>
                      <a:pt x="0" y="127"/>
                    </a:lnTo>
                    <a:lnTo>
                      <a:pt x="1" y="135"/>
                    </a:lnTo>
                    <a:lnTo>
                      <a:pt x="1" y="141"/>
                    </a:lnTo>
                    <a:lnTo>
                      <a:pt x="1" y="150"/>
                    </a:lnTo>
                    <a:lnTo>
                      <a:pt x="1" y="157"/>
                    </a:lnTo>
                    <a:lnTo>
                      <a:pt x="3" y="165"/>
                    </a:lnTo>
                    <a:lnTo>
                      <a:pt x="3" y="171"/>
                    </a:lnTo>
                    <a:lnTo>
                      <a:pt x="3" y="178"/>
                    </a:lnTo>
                    <a:lnTo>
                      <a:pt x="3" y="185"/>
                    </a:lnTo>
                    <a:lnTo>
                      <a:pt x="3" y="193"/>
                    </a:lnTo>
                    <a:lnTo>
                      <a:pt x="3" y="198"/>
                    </a:lnTo>
                    <a:lnTo>
                      <a:pt x="3" y="206"/>
                    </a:lnTo>
                    <a:lnTo>
                      <a:pt x="3" y="212"/>
                    </a:lnTo>
                    <a:lnTo>
                      <a:pt x="3" y="219"/>
                    </a:lnTo>
                    <a:lnTo>
                      <a:pt x="3" y="225"/>
                    </a:lnTo>
                    <a:lnTo>
                      <a:pt x="3" y="231"/>
                    </a:lnTo>
                    <a:lnTo>
                      <a:pt x="3" y="237"/>
                    </a:lnTo>
                    <a:lnTo>
                      <a:pt x="3" y="242"/>
                    </a:lnTo>
                    <a:lnTo>
                      <a:pt x="3" y="247"/>
                    </a:lnTo>
                    <a:lnTo>
                      <a:pt x="3" y="253"/>
                    </a:lnTo>
                    <a:lnTo>
                      <a:pt x="3" y="259"/>
                    </a:lnTo>
                    <a:lnTo>
                      <a:pt x="3" y="263"/>
                    </a:lnTo>
                    <a:lnTo>
                      <a:pt x="3" y="270"/>
                    </a:lnTo>
                    <a:lnTo>
                      <a:pt x="4" y="278"/>
                    </a:lnTo>
                    <a:lnTo>
                      <a:pt x="4" y="285"/>
                    </a:lnTo>
                    <a:lnTo>
                      <a:pt x="6" y="289"/>
                    </a:lnTo>
                    <a:lnTo>
                      <a:pt x="6" y="295"/>
                    </a:lnTo>
                    <a:lnTo>
                      <a:pt x="7" y="295"/>
                    </a:lnTo>
                    <a:lnTo>
                      <a:pt x="7" y="291"/>
                    </a:lnTo>
                    <a:lnTo>
                      <a:pt x="7" y="286"/>
                    </a:lnTo>
                    <a:lnTo>
                      <a:pt x="9" y="279"/>
                    </a:lnTo>
                    <a:lnTo>
                      <a:pt x="9" y="272"/>
                    </a:lnTo>
                    <a:lnTo>
                      <a:pt x="9" y="263"/>
                    </a:lnTo>
                    <a:lnTo>
                      <a:pt x="12" y="254"/>
                    </a:lnTo>
                    <a:lnTo>
                      <a:pt x="12" y="245"/>
                    </a:lnTo>
                    <a:lnTo>
                      <a:pt x="15" y="237"/>
                    </a:lnTo>
                    <a:lnTo>
                      <a:pt x="15" y="226"/>
                    </a:lnTo>
                    <a:lnTo>
                      <a:pt x="16" y="218"/>
                    </a:lnTo>
                    <a:lnTo>
                      <a:pt x="16" y="209"/>
                    </a:lnTo>
                    <a:lnTo>
                      <a:pt x="19" y="203"/>
                    </a:lnTo>
                    <a:lnTo>
                      <a:pt x="21" y="196"/>
                    </a:lnTo>
                    <a:lnTo>
                      <a:pt x="22" y="191"/>
                    </a:lnTo>
                    <a:lnTo>
                      <a:pt x="23" y="188"/>
                    </a:lnTo>
                    <a:lnTo>
                      <a:pt x="26" y="188"/>
                    </a:lnTo>
                    <a:lnTo>
                      <a:pt x="28" y="188"/>
                    </a:lnTo>
                    <a:lnTo>
                      <a:pt x="29" y="191"/>
                    </a:lnTo>
                    <a:lnTo>
                      <a:pt x="31" y="196"/>
                    </a:lnTo>
                    <a:lnTo>
                      <a:pt x="34" y="203"/>
                    </a:lnTo>
                    <a:lnTo>
                      <a:pt x="35" y="209"/>
                    </a:lnTo>
                    <a:lnTo>
                      <a:pt x="37" y="218"/>
                    </a:lnTo>
                    <a:lnTo>
                      <a:pt x="38" y="226"/>
                    </a:lnTo>
                    <a:lnTo>
                      <a:pt x="41" y="237"/>
                    </a:lnTo>
                    <a:lnTo>
                      <a:pt x="43" y="244"/>
                    </a:lnTo>
                    <a:lnTo>
                      <a:pt x="46" y="253"/>
                    </a:lnTo>
                    <a:lnTo>
                      <a:pt x="47" y="260"/>
                    </a:lnTo>
                    <a:lnTo>
                      <a:pt x="50" y="269"/>
                    </a:lnTo>
                    <a:lnTo>
                      <a:pt x="53" y="275"/>
                    </a:lnTo>
                    <a:lnTo>
                      <a:pt x="56" y="281"/>
                    </a:lnTo>
                    <a:lnTo>
                      <a:pt x="59" y="283"/>
                    </a:lnTo>
                    <a:lnTo>
                      <a:pt x="62" y="286"/>
                    </a:lnTo>
                    <a:lnTo>
                      <a:pt x="63" y="285"/>
                    </a:lnTo>
                    <a:lnTo>
                      <a:pt x="66" y="283"/>
                    </a:lnTo>
                    <a:lnTo>
                      <a:pt x="68" y="279"/>
                    </a:lnTo>
                    <a:lnTo>
                      <a:pt x="70" y="275"/>
                    </a:lnTo>
                    <a:lnTo>
                      <a:pt x="72" y="267"/>
                    </a:lnTo>
                    <a:lnTo>
                      <a:pt x="75" y="260"/>
                    </a:lnTo>
                    <a:lnTo>
                      <a:pt x="76" y="253"/>
                    </a:lnTo>
                    <a:lnTo>
                      <a:pt x="79" y="245"/>
                    </a:lnTo>
                    <a:lnTo>
                      <a:pt x="79" y="235"/>
                    </a:lnTo>
                    <a:lnTo>
                      <a:pt x="81" y="226"/>
                    </a:lnTo>
                    <a:lnTo>
                      <a:pt x="82" y="218"/>
                    </a:lnTo>
                    <a:lnTo>
                      <a:pt x="84" y="210"/>
                    </a:lnTo>
                    <a:lnTo>
                      <a:pt x="85" y="203"/>
                    </a:lnTo>
                    <a:lnTo>
                      <a:pt x="85" y="196"/>
                    </a:lnTo>
                    <a:lnTo>
                      <a:pt x="85" y="190"/>
                    </a:lnTo>
                    <a:lnTo>
                      <a:pt x="87" y="185"/>
                    </a:lnTo>
                    <a:lnTo>
                      <a:pt x="84" y="178"/>
                    </a:lnTo>
                    <a:lnTo>
                      <a:pt x="82" y="178"/>
                    </a:lnTo>
                    <a:lnTo>
                      <a:pt x="79" y="179"/>
                    </a:lnTo>
                    <a:lnTo>
                      <a:pt x="75" y="184"/>
                    </a:lnTo>
                    <a:lnTo>
                      <a:pt x="70" y="190"/>
                    </a:lnTo>
                    <a:lnTo>
                      <a:pt x="66" y="196"/>
                    </a:lnTo>
                    <a:lnTo>
                      <a:pt x="62" y="200"/>
                    </a:lnTo>
                    <a:lnTo>
                      <a:pt x="59" y="204"/>
                    </a:lnTo>
                    <a:lnTo>
                      <a:pt x="54" y="204"/>
                    </a:lnTo>
                    <a:lnTo>
                      <a:pt x="50" y="203"/>
                    </a:lnTo>
                    <a:lnTo>
                      <a:pt x="47" y="198"/>
                    </a:lnTo>
                    <a:lnTo>
                      <a:pt x="44" y="191"/>
                    </a:lnTo>
                    <a:lnTo>
                      <a:pt x="43" y="187"/>
                    </a:lnTo>
                    <a:lnTo>
                      <a:pt x="41" y="182"/>
                    </a:lnTo>
                    <a:lnTo>
                      <a:pt x="40" y="176"/>
                    </a:lnTo>
                    <a:lnTo>
                      <a:pt x="38" y="172"/>
                    </a:lnTo>
                    <a:lnTo>
                      <a:pt x="37" y="166"/>
                    </a:lnTo>
                    <a:lnTo>
                      <a:pt x="37" y="160"/>
                    </a:lnTo>
                    <a:lnTo>
                      <a:pt x="35" y="154"/>
                    </a:lnTo>
                    <a:lnTo>
                      <a:pt x="35" y="149"/>
                    </a:lnTo>
                    <a:lnTo>
                      <a:pt x="34" y="141"/>
                    </a:lnTo>
                    <a:lnTo>
                      <a:pt x="32" y="135"/>
                    </a:lnTo>
                    <a:lnTo>
                      <a:pt x="29" y="128"/>
                    </a:lnTo>
                    <a:lnTo>
                      <a:pt x="29" y="122"/>
                    </a:lnTo>
                    <a:lnTo>
                      <a:pt x="28" y="115"/>
                    </a:lnTo>
                    <a:lnTo>
                      <a:pt x="26" y="109"/>
                    </a:lnTo>
                    <a:lnTo>
                      <a:pt x="25" y="102"/>
                    </a:lnTo>
                    <a:lnTo>
                      <a:pt x="23" y="97"/>
                    </a:lnTo>
                    <a:lnTo>
                      <a:pt x="21" y="90"/>
                    </a:lnTo>
                    <a:lnTo>
                      <a:pt x="21" y="84"/>
                    </a:lnTo>
                    <a:lnTo>
                      <a:pt x="19" y="77"/>
                    </a:lnTo>
                    <a:lnTo>
                      <a:pt x="18" y="71"/>
                    </a:lnTo>
                    <a:lnTo>
                      <a:pt x="16" y="65"/>
                    </a:lnTo>
                    <a:lnTo>
                      <a:pt x="15" y="59"/>
                    </a:lnTo>
                    <a:lnTo>
                      <a:pt x="13" y="53"/>
                    </a:lnTo>
                    <a:lnTo>
                      <a:pt x="12" y="47"/>
                    </a:lnTo>
                    <a:lnTo>
                      <a:pt x="10" y="43"/>
                    </a:lnTo>
                    <a:lnTo>
                      <a:pt x="9" y="37"/>
                    </a:lnTo>
                    <a:lnTo>
                      <a:pt x="7" y="33"/>
                    </a:lnTo>
                    <a:lnTo>
                      <a:pt x="7" y="28"/>
                    </a:lnTo>
                    <a:lnTo>
                      <a:pt x="4" y="20"/>
                    </a:lnTo>
                    <a:lnTo>
                      <a:pt x="3" y="14"/>
                    </a:lnTo>
                    <a:lnTo>
                      <a:pt x="1" y="8"/>
                    </a:lnTo>
                    <a:lnTo>
                      <a:pt x="0" y="3"/>
                    </a:lnTo>
                    <a:lnTo>
                      <a:pt x="0" y="0"/>
                    </a:lnTo>
                    <a:lnTo>
                      <a:pt x="0" y="0"/>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84" name="Freeform 80">
                <a:extLst>
                  <a:ext uri="{FF2B5EF4-FFF2-40B4-BE49-F238E27FC236}">
                    <a16:creationId xmlns:a16="http://schemas.microsoft.com/office/drawing/2014/main" id="{157D3EDD-A517-3AEC-4C78-05D60BDAF329}"/>
                  </a:ext>
                </a:extLst>
              </p:cNvPr>
              <p:cNvSpPr>
                <a:spLocks/>
              </p:cNvSpPr>
              <p:nvPr/>
            </p:nvSpPr>
            <p:spPr bwMode="auto">
              <a:xfrm>
                <a:off x="3012" y="3753"/>
                <a:ext cx="41" cy="117"/>
              </a:xfrm>
              <a:custGeom>
                <a:avLst/>
                <a:gdLst>
                  <a:gd name="T0" fmla="*/ 79 w 119"/>
                  <a:gd name="T1" fmla="*/ 11 h 344"/>
                  <a:gd name="T2" fmla="*/ 85 w 119"/>
                  <a:gd name="T3" fmla="*/ 25 h 344"/>
                  <a:gd name="T4" fmla="*/ 89 w 119"/>
                  <a:gd name="T5" fmla="*/ 42 h 344"/>
                  <a:gd name="T6" fmla="*/ 92 w 119"/>
                  <a:gd name="T7" fmla="*/ 63 h 344"/>
                  <a:gd name="T8" fmla="*/ 92 w 119"/>
                  <a:gd name="T9" fmla="*/ 89 h 344"/>
                  <a:gd name="T10" fmla="*/ 92 w 119"/>
                  <a:gd name="T11" fmla="*/ 114 h 344"/>
                  <a:gd name="T12" fmla="*/ 89 w 119"/>
                  <a:gd name="T13" fmla="*/ 140 h 344"/>
                  <a:gd name="T14" fmla="*/ 83 w 119"/>
                  <a:gd name="T15" fmla="*/ 159 h 344"/>
                  <a:gd name="T16" fmla="*/ 70 w 119"/>
                  <a:gd name="T17" fmla="*/ 176 h 344"/>
                  <a:gd name="T18" fmla="*/ 48 w 119"/>
                  <a:gd name="T19" fmla="*/ 171 h 344"/>
                  <a:gd name="T20" fmla="*/ 29 w 119"/>
                  <a:gd name="T21" fmla="*/ 157 h 344"/>
                  <a:gd name="T22" fmla="*/ 20 w 119"/>
                  <a:gd name="T23" fmla="*/ 135 h 344"/>
                  <a:gd name="T24" fmla="*/ 19 w 119"/>
                  <a:gd name="T25" fmla="*/ 120 h 344"/>
                  <a:gd name="T26" fmla="*/ 16 w 119"/>
                  <a:gd name="T27" fmla="*/ 120 h 344"/>
                  <a:gd name="T28" fmla="*/ 13 w 119"/>
                  <a:gd name="T29" fmla="*/ 136 h 344"/>
                  <a:gd name="T30" fmla="*/ 9 w 119"/>
                  <a:gd name="T31" fmla="*/ 158 h 344"/>
                  <a:gd name="T32" fmla="*/ 4 w 119"/>
                  <a:gd name="T33" fmla="*/ 179 h 344"/>
                  <a:gd name="T34" fmla="*/ 1 w 119"/>
                  <a:gd name="T35" fmla="*/ 195 h 344"/>
                  <a:gd name="T36" fmla="*/ 0 w 119"/>
                  <a:gd name="T37" fmla="*/ 211 h 344"/>
                  <a:gd name="T38" fmla="*/ 0 w 119"/>
                  <a:gd name="T39" fmla="*/ 228 h 344"/>
                  <a:gd name="T40" fmla="*/ 0 w 119"/>
                  <a:gd name="T41" fmla="*/ 255 h 344"/>
                  <a:gd name="T42" fmla="*/ 3 w 119"/>
                  <a:gd name="T43" fmla="*/ 269 h 344"/>
                  <a:gd name="T44" fmla="*/ 3 w 119"/>
                  <a:gd name="T45" fmla="*/ 284 h 344"/>
                  <a:gd name="T46" fmla="*/ 6 w 119"/>
                  <a:gd name="T47" fmla="*/ 299 h 344"/>
                  <a:gd name="T48" fmla="*/ 7 w 119"/>
                  <a:gd name="T49" fmla="*/ 313 h 344"/>
                  <a:gd name="T50" fmla="*/ 10 w 119"/>
                  <a:gd name="T51" fmla="*/ 334 h 344"/>
                  <a:gd name="T52" fmla="*/ 17 w 119"/>
                  <a:gd name="T53" fmla="*/ 343 h 344"/>
                  <a:gd name="T54" fmla="*/ 17 w 119"/>
                  <a:gd name="T55" fmla="*/ 324 h 344"/>
                  <a:gd name="T56" fmla="*/ 19 w 119"/>
                  <a:gd name="T57" fmla="*/ 305 h 344"/>
                  <a:gd name="T58" fmla="*/ 19 w 119"/>
                  <a:gd name="T59" fmla="*/ 287 h 344"/>
                  <a:gd name="T60" fmla="*/ 19 w 119"/>
                  <a:gd name="T61" fmla="*/ 269 h 344"/>
                  <a:gd name="T62" fmla="*/ 19 w 119"/>
                  <a:gd name="T63" fmla="*/ 250 h 344"/>
                  <a:gd name="T64" fmla="*/ 19 w 119"/>
                  <a:gd name="T65" fmla="*/ 233 h 344"/>
                  <a:gd name="T66" fmla="*/ 20 w 119"/>
                  <a:gd name="T67" fmla="*/ 218 h 344"/>
                  <a:gd name="T68" fmla="*/ 22 w 119"/>
                  <a:gd name="T69" fmla="*/ 206 h 344"/>
                  <a:gd name="T70" fmla="*/ 26 w 119"/>
                  <a:gd name="T71" fmla="*/ 193 h 344"/>
                  <a:gd name="T72" fmla="*/ 32 w 119"/>
                  <a:gd name="T73" fmla="*/ 209 h 344"/>
                  <a:gd name="T74" fmla="*/ 41 w 119"/>
                  <a:gd name="T75" fmla="*/ 230 h 344"/>
                  <a:gd name="T76" fmla="*/ 48 w 119"/>
                  <a:gd name="T77" fmla="*/ 255 h 344"/>
                  <a:gd name="T78" fmla="*/ 57 w 119"/>
                  <a:gd name="T79" fmla="*/ 271 h 344"/>
                  <a:gd name="T80" fmla="*/ 69 w 119"/>
                  <a:gd name="T81" fmla="*/ 271 h 344"/>
                  <a:gd name="T82" fmla="*/ 76 w 119"/>
                  <a:gd name="T83" fmla="*/ 255 h 344"/>
                  <a:gd name="T84" fmla="*/ 83 w 119"/>
                  <a:gd name="T85" fmla="*/ 233 h 344"/>
                  <a:gd name="T86" fmla="*/ 89 w 119"/>
                  <a:gd name="T87" fmla="*/ 206 h 344"/>
                  <a:gd name="T88" fmla="*/ 97 w 119"/>
                  <a:gd name="T89" fmla="*/ 181 h 344"/>
                  <a:gd name="T90" fmla="*/ 98 w 119"/>
                  <a:gd name="T91" fmla="*/ 158 h 344"/>
                  <a:gd name="T92" fmla="*/ 103 w 119"/>
                  <a:gd name="T93" fmla="*/ 136 h 344"/>
                  <a:gd name="T94" fmla="*/ 104 w 119"/>
                  <a:gd name="T95" fmla="*/ 117 h 344"/>
                  <a:gd name="T96" fmla="*/ 107 w 119"/>
                  <a:gd name="T97" fmla="*/ 99 h 344"/>
                  <a:gd name="T98" fmla="*/ 108 w 119"/>
                  <a:gd name="T99" fmla="*/ 82 h 344"/>
                  <a:gd name="T100" fmla="*/ 113 w 119"/>
                  <a:gd name="T101" fmla="*/ 64 h 344"/>
                  <a:gd name="T102" fmla="*/ 116 w 119"/>
                  <a:gd name="T103" fmla="*/ 47 h 344"/>
                  <a:gd name="T104" fmla="*/ 119 w 119"/>
                  <a:gd name="T105" fmla="*/ 32 h 344"/>
                  <a:gd name="T106" fmla="*/ 117 w 119"/>
                  <a:gd name="T107" fmla="*/ 19 h 344"/>
                  <a:gd name="T108" fmla="*/ 113 w 119"/>
                  <a:gd name="T109" fmla="*/ 6 h 344"/>
                  <a:gd name="T110" fmla="*/ 95 w 119"/>
                  <a:gd name="T111" fmla="*/ 0 h 344"/>
                  <a:gd name="T112" fmla="*/ 78 w 119"/>
                  <a:gd name="T113" fmla="*/ 4 h 344"/>
                  <a:gd name="T114" fmla="*/ 73 w 119"/>
                  <a:gd name="T115" fmla="*/ 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9" h="344">
                    <a:moveTo>
                      <a:pt x="73" y="7"/>
                    </a:moveTo>
                    <a:lnTo>
                      <a:pt x="75" y="7"/>
                    </a:lnTo>
                    <a:lnTo>
                      <a:pt x="79" y="11"/>
                    </a:lnTo>
                    <a:lnTo>
                      <a:pt x="82" y="16"/>
                    </a:lnTo>
                    <a:lnTo>
                      <a:pt x="85" y="22"/>
                    </a:lnTo>
                    <a:lnTo>
                      <a:pt x="85" y="25"/>
                    </a:lnTo>
                    <a:lnTo>
                      <a:pt x="88" y="30"/>
                    </a:lnTo>
                    <a:lnTo>
                      <a:pt x="88" y="35"/>
                    </a:lnTo>
                    <a:lnTo>
                      <a:pt x="89" y="42"/>
                    </a:lnTo>
                    <a:lnTo>
                      <a:pt x="91" y="47"/>
                    </a:lnTo>
                    <a:lnTo>
                      <a:pt x="92" y="55"/>
                    </a:lnTo>
                    <a:lnTo>
                      <a:pt x="92" y="63"/>
                    </a:lnTo>
                    <a:lnTo>
                      <a:pt x="92" y="72"/>
                    </a:lnTo>
                    <a:lnTo>
                      <a:pt x="92" y="79"/>
                    </a:lnTo>
                    <a:lnTo>
                      <a:pt x="92" y="89"/>
                    </a:lnTo>
                    <a:lnTo>
                      <a:pt x="92" y="96"/>
                    </a:lnTo>
                    <a:lnTo>
                      <a:pt x="92" y="107"/>
                    </a:lnTo>
                    <a:lnTo>
                      <a:pt x="92" y="114"/>
                    </a:lnTo>
                    <a:lnTo>
                      <a:pt x="91" y="123"/>
                    </a:lnTo>
                    <a:lnTo>
                      <a:pt x="89" y="132"/>
                    </a:lnTo>
                    <a:lnTo>
                      <a:pt x="89" y="140"/>
                    </a:lnTo>
                    <a:lnTo>
                      <a:pt x="88" y="146"/>
                    </a:lnTo>
                    <a:lnTo>
                      <a:pt x="85" y="154"/>
                    </a:lnTo>
                    <a:lnTo>
                      <a:pt x="83" y="159"/>
                    </a:lnTo>
                    <a:lnTo>
                      <a:pt x="83" y="165"/>
                    </a:lnTo>
                    <a:lnTo>
                      <a:pt x="76" y="173"/>
                    </a:lnTo>
                    <a:lnTo>
                      <a:pt x="70" y="176"/>
                    </a:lnTo>
                    <a:lnTo>
                      <a:pt x="63" y="177"/>
                    </a:lnTo>
                    <a:lnTo>
                      <a:pt x="56" y="176"/>
                    </a:lnTo>
                    <a:lnTo>
                      <a:pt x="48" y="171"/>
                    </a:lnTo>
                    <a:lnTo>
                      <a:pt x="41" y="167"/>
                    </a:lnTo>
                    <a:lnTo>
                      <a:pt x="34" y="161"/>
                    </a:lnTo>
                    <a:lnTo>
                      <a:pt x="29" y="157"/>
                    </a:lnTo>
                    <a:lnTo>
                      <a:pt x="25" y="148"/>
                    </a:lnTo>
                    <a:lnTo>
                      <a:pt x="22" y="140"/>
                    </a:lnTo>
                    <a:lnTo>
                      <a:pt x="20" y="135"/>
                    </a:lnTo>
                    <a:lnTo>
                      <a:pt x="19" y="130"/>
                    </a:lnTo>
                    <a:lnTo>
                      <a:pt x="19" y="123"/>
                    </a:lnTo>
                    <a:lnTo>
                      <a:pt x="19" y="120"/>
                    </a:lnTo>
                    <a:lnTo>
                      <a:pt x="17" y="118"/>
                    </a:lnTo>
                    <a:lnTo>
                      <a:pt x="17" y="118"/>
                    </a:lnTo>
                    <a:lnTo>
                      <a:pt x="16" y="120"/>
                    </a:lnTo>
                    <a:lnTo>
                      <a:pt x="14" y="124"/>
                    </a:lnTo>
                    <a:lnTo>
                      <a:pt x="14" y="130"/>
                    </a:lnTo>
                    <a:lnTo>
                      <a:pt x="13" y="136"/>
                    </a:lnTo>
                    <a:lnTo>
                      <a:pt x="12" y="143"/>
                    </a:lnTo>
                    <a:lnTo>
                      <a:pt x="10" y="151"/>
                    </a:lnTo>
                    <a:lnTo>
                      <a:pt x="9" y="158"/>
                    </a:lnTo>
                    <a:lnTo>
                      <a:pt x="7" y="165"/>
                    </a:lnTo>
                    <a:lnTo>
                      <a:pt x="6" y="173"/>
                    </a:lnTo>
                    <a:lnTo>
                      <a:pt x="4" y="179"/>
                    </a:lnTo>
                    <a:lnTo>
                      <a:pt x="3" y="183"/>
                    </a:lnTo>
                    <a:lnTo>
                      <a:pt x="3" y="192"/>
                    </a:lnTo>
                    <a:lnTo>
                      <a:pt x="1" y="195"/>
                    </a:lnTo>
                    <a:lnTo>
                      <a:pt x="0" y="199"/>
                    </a:lnTo>
                    <a:lnTo>
                      <a:pt x="0" y="203"/>
                    </a:lnTo>
                    <a:lnTo>
                      <a:pt x="0" y="211"/>
                    </a:lnTo>
                    <a:lnTo>
                      <a:pt x="0" y="215"/>
                    </a:lnTo>
                    <a:lnTo>
                      <a:pt x="0" y="221"/>
                    </a:lnTo>
                    <a:lnTo>
                      <a:pt x="0" y="228"/>
                    </a:lnTo>
                    <a:lnTo>
                      <a:pt x="0" y="237"/>
                    </a:lnTo>
                    <a:lnTo>
                      <a:pt x="0" y="246"/>
                    </a:lnTo>
                    <a:lnTo>
                      <a:pt x="0" y="255"/>
                    </a:lnTo>
                    <a:lnTo>
                      <a:pt x="0" y="259"/>
                    </a:lnTo>
                    <a:lnTo>
                      <a:pt x="1" y="264"/>
                    </a:lnTo>
                    <a:lnTo>
                      <a:pt x="3" y="269"/>
                    </a:lnTo>
                    <a:lnTo>
                      <a:pt x="3" y="275"/>
                    </a:lnTo>
                    <a:lnTo>
                      <a:pt x="3" y="280"/>
                    </a:lnTo>
                    <a:lnTo>
                      <a:pt x="3" y="284"/>
                    </a:lnTo>
                    <a:lnTo>
                      <a:pt x="4" y="289"/>
                    </a:lnTo>
                    <a:lnTo>
                      <a:pt x="6" y="294"/>
                    </a:lnTo>
                    <a:lnTo>
                      <a:pt x="6" y="299"/>
                    </a:lnTo>
                    <a:lnTo>
                      <a:pt x="6" y="305"/>
                    </a:lnTo>
                    <a:lnTo>
                      <a:pt x="7" y="309"/>
                    </a:lnTo>
                    <a:lnTo>
                      <a:pt x="7" y="313"/>
                    </a:lnTo>
                    <a:lnTo>
                      <a:pt x="9" y="321"/>
                    </a:lnTo>
                    <a:lnTo>
                      <a:pt x="10" y="330"/>
                    </a:lnTo>
                    <a:lnTo>
                      <a:pt x="10" y="334"/>
                    </a:lnTo>
                    <a:lnTo>
                      <a:pt x="12" y="340"/>
                    </a:lnTo>
                    <a:lnTo>
                      <a:pt x="14" y="344"/>
                    </a:lnTo>
                    <a:lnTo>
                      <a:pt x="17" y="343"/>
                    </a:lnTo>
                    <a:lnTo>
                      <a:pt x="17" y="338"/>
                    </a:lnTo>
                    <a:lnTo>
                      <a:pt x="17" y="332"/>
                    </a:lnTo>
                    <a:lnTo>
                      <a:pt x="17" y="324"/>
                    </a:lnTo>
                    <a:lnTo>
                      <a:pt x="19" y="315"/>
                    </a:lnTo>
                    <a:lnTo>
                      <a:pt x="19" y="309"/>
                    </a:lnTo>
                    <a:lnTo>
                      <a:pt x="19" y="305"/>
                    </a:lnTo>
                    <a:lnTo>
                      <a:pt x="19" y="299"/>
                    </a:lnTo>
                    <a:lnTo>
                      <a:pt x="19" y="293"/>
                    </a:lnTo>
                    <a:lnTo>
                      <a:pt x="19" y="287"/>
                    </a:lnTo>
                    <a:lnTo>
                      <a:pt x="19" y="281"/>
                    </a:lnTo>
                    <a:lnTo>
                      <a:pt x="19" y="275"/>
                    </a:lnTo>
                    <a:lnTo>
                      <a:pt x="19" y="269"/>
                    </a:lnTo>
                    <a:lnTo>
                      <a:pt x="19" y="262"/>
                    </a:lnTo>
                    <a:lnTo>
                      <a:pt x="19" y="256"/>
                    </a:lnTo>
                    <a:lnTo>
                      <a:pt x="19" y="250"/>
                    </a:lnTo>
                    <a:lnTo>
                      <a:pt x="19" y="245"/>
                    </a:lnTo>
                    <a:lnTo>
                      <a:pt x="19" y="239"/>
                    </a:lnTo>
                    <a:lnTo>
                      <a:pt x="19" y="233"/>
                    </a:lnTo>
                    <a:lnTo>
                      <a:pt x="19" y="228"/>
                    </a:lnTo>
                    <a:lnTo>
                      <a:pt x="20" y="224"/>
                    </a:lnTo>
                    <a:lnTo>
                      <a:pt x="20" y="218"/>
                    </a:lnTo>
                    <a:lnTo>
                      <a:pt x="20" y="212"/>
                    </a:lnTo>
                    <a:lnTo>
                      <a:pt x="20" y="208"/>
                    </a:lnTo>
                    <a:lnTo>
                      <a:pt x="22" y="206"/>
                    </a:lnTo>
                    <a:lnTo>
                      <a:pt x="23" y="199"/>
                    </a:lnTo>
                    <a:lnTo>
                      <a:pt x="25" y="196"/>
                    </a:lnTo>
                    <a:lnTo>
                      <a:pt x="26" y="193"/>
                    </a:lnTo>
                    <a:lnTo>
                      <a:pt x="29" y="199"/>
                    </a:lnTo>
                    <a:lnTo>
                      <a:pt x="31" y="203"/>
                    </a:lnTo>
                    <a:lnTo>
                      <a:pt x="32" y="209"/>
                    </a:lnTo>
                    <a:lnTo>
                      <a:pt x="35" y="215"/>
                    </a:lnTo>
                    <a:lnTo>
                      <a:pt x="38" y="224"/>
                    </a:lnTo>
                    <a:lnTo>
                      <a:pt x="41" y="230"/>
                    </a:lnTo>
                    <a:lnTo>
                      <a:pt x="42" y="239"/>
                    </a:lnTo>
                    <a:lnTo>
                      <a:pt x="45" y="246"/>
                    </a:lnTo>
                    <a:lnTo>
                      <a:pt x="48" y="255"/>
                    </a:lnTo>
                    <a:lnTo>
                      <a:pt x="51" y="261"/>
                    </a:lnTo>
                    <a:lnTo>
                      <a:pt x="54" y="267"/>
                    </a:lnTo>
                    <a:lnTo>
                      <a:pt x="57" y="271"/>
                    </a:lnTo>
                    <a:lnTo>
                      <a:pt x="59" y="275"/>
                    </a:lnTo>
                    <a:lnTo>
                      <a:pt x="63" y="275"/>
                    </a:lnTo>
                    <a:lnTo>
                      <a:pt x="69" y="271"/>
                    </a:lnTo>
                    <a:lnTo>
                      <a:pt x="72" y="267"/>
                    </a:lnTo>
                    <a:lnTo>
                      <a:pt x="75" y="262"/>
                    </a:lnTo>
                    <a:lnTo>
                      <a:pt x="76" y="255"/>
                    </a:lnTo>
                    <a:lnTo>
                      <a:pt x="79" y="249"/>
                    </a:lnTo>
                    <a:lnTo>
                      <a:pt x="81" y="242"/>
                    </a:lnTo>
                    <a:lnTo>
                      <a:pt x="83" y="233"/>
                    </a:lnTo>
                    <a:lnTo>
                      <a:pt x="85" y="224"/>
                    </a:lnTo>
                    <a:lnTo>
                      <a:pt x="88" y="217"/>
                    </a:lnTo>
                    <a:lnTo>
                      <a:pt x="89" y="206"/>
                    </a:lnTo>
                    <a:lnTo>
                      <a:pt x="92" y="199"/>
                    </a:lnTo>
                    <a:lnTo>
                      <a:pt x="94" y="190"/>
                    </a:lnTo>
                    <a:lnTo>
                      <a:pt x="97" y="181"/>
                    </a:lnTo>
                    <a:lnTo>
                      <a:pt x="97" y="173"/>
                    </a:lnTo>
                    <a:lnTo>
                      <a:pt x="98" y="165"/>
                    </a:lnTo>
                    <a:lnTo>
                      <a:pt x="98" y="158"/>
                    </a:lnTo>
                    <a:lnTo>
                      <a:pt x="101" y="151"/>
                    </a:lnTo>
                    <a:lnTo>
                      <a:pt x="101" y="143"/>
                    </a:lnTo>
                    <a:lnTo>
                      <a:pt x="103" y="136"/>
                    </a:lnTo>
                    <a:lnTo>
                      <a:pt x="103" y="130"/>
                    </a:lnTo>
                    <a:lnTo>
                      <a:pt x="104" y="124"/>
                    </a:lnTo>
                    <a:lnTo>
                      <a:pt x="104" y="117"/>
                    </a:lnTo>
                    <a:lnTo>
                      <a:pt x="105" y="111"/>
                    </a:lnTo>
                    <a:lnTo>
                      <a:pt x="105" y="105"/>
                    </a:lnTo>
                    <a:lnTo>
                      <a:pt x="107" y="99"/>
                    </a:lnTo>
                    <a:lnTo>
                      <a:pt x="107" y="93"/>
                    </a:lnTo>
                    <a:lnTo>
                      <a:pt x="107" y="88"/>
                    </a:lnTo>
                    <a:lnTo>
                      <a:pt x="108" y="82"/>
                    </a:lnTo>
                    <a:lnTo>
                      <a:pt x="110" y="76"/>
                    </a:lnTo>
                    <a:lnTo>
                      <a:pt x="111" y="70"/>
                    </a:lnTo>
                    <a:lnTo>
                      <a:pt x="113" y="64"/>
                    </a:lnTo>
                    <a:lnTo>
                      <a:pt x="113" y="58"/>
                    </a:lnTo>
                    <a:lnTo>
                      <a:pt x="114" y="54"/>
                    </a:lnTo>
                    <a:lnTo>
                      <a:pt x="116" y="47"/>
                    </a:lnTo>
                    <a:lnTo>
                      <a:pt x="117" y="42"/>
                    </a:lnTo>
                    <a:lnTo>
                      <a:pt x="117" y="36"/>
                    </a:lnTo>
                    <a:lnTo>
                      <a:pt x="119" y="32"/>
                    </a:lnTo>
                    <a:lnTo>
                      <a:pt x="117" y="28"/>
                    </a:lnTo>
                    <a:lnTo>
                      <a:pt x="117" y="23"/>
                    </a:lnTo>
                    <a:lnTo>
                      <a:pt x="117" y="19"/>
                    </a:lnTo>
                    <a:lnTo>
                      <a:pt x="117" y="14"/>
                    </a:lnTo>
                    <a:lnTo>
                      <a:pt x="116" y="8"/>
                    </a:lnTo>
                    <a:lnTo>
                      <a:pt x="113" y="6"/>
                    </a:lnTo>
                    <a:lnTo>
                      <a:pt x="107" y="0"/>
                    </a:lnTo>
                    <a:lnTo>
                      <a:pt x="103" y="0"/>
                    </a:lnTo>
                    <a:lnTo>
                      <a:pt x="95" y="0"/>
                    </a:lnTo>
                    <a:lnTo>
                      <a:pt x="89" y="1"/>
                    </a:lnTo>
                    <a:lnTo>
                      <a:pt x="82" y="3"/>
                    </a:lnTo>
                    <a:lnTo>
                      <a:pt x="78" y="4"/>
                    </a:lnTo>
                    <a:lnTo>
                      <a:pt x="75" y="6"/>
                    </a:lnTo>
                    <a:lnTo>
                      <a:pt x="73" y="7"/>
                    </a:lnTo>
                    <a:lnTo>
                      <a:pt x="73" y="7"/>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85" name="Freeform 81">
                <a:extLst>
                  <a:ext uri="{FF2B5EF4-FFF2-40B4-BE49-F238E27FC236}">
                    <a16:creationId xmlns:a16="http://schemas.microsoft.com/office/drawing/2014/main" id="{19FCF7A4-2F22-FA26-EFE8-2CB7132E1D57}"/>
                  </a:ext>
                </a:extLst>
              </p:cNvPr>
              <p:cNvSpPr>
                <a:spLocks/>
              </p:cNvSpPr>
              <p:nvPr/>
            </p:nvSpPr>
            <p:spPr bwMode="auto">
              <a:xfrm>
                <a:off x="3010" y="3844"/>
                <a:ext cx="33" cy="125"/>
              </a:xfrm>
              <a:custGeom>
                <a:avLst/>
                <a:gdLst>
                  <a:gd name="T0" fmla="*/ 42 w 97"/>
                  <a:gd name="T1" fmla="*/ 10 h 368"/>
                  <a:gd name="T2" fmla="*/ 45 w 97"/>
                  <a:gd name="T3" fmla="*/ 36 h 368"/>
                  <a:gd name="T4" fmla="*/ 45 w 97"/>
                  <a:gd name="T5" fmla="*/ 67 h 368"/>
                  <a:gd name="T6" fmla="*/ 42 w 97"/>
                  <a:gd name="T7" fmla="*/ 93 h 368"/>
                  <a:gd name="T8" fmla="*/ 25 w 97"/>
                  <a:gd name="T9" fmla="*/ 98 h 368"/>
                  <a:gd name="T10" fmla="*/ 8 w 97"/>
                  <a:gd name="T11" fmla="*/ 86 h 368"/>
                  <a:gd name="T12" fmla="*/ 2 w 97"/>
                  <a:gd name="T13" fmla="*/ 93 h 368"/>
                  <a:gd name="T14" fmla="*/ 0 w 97"/>
                  <a:gd name="T15" fmla="*/ 112 h 368"/>
                  <a:gd name="T16" fmla="*/ 0 w 97"/>
                  <a:gd name="T17" fmla="*/ 134 h 368"/>
                  <a:gd name="T18" fmla="*/ 0 w 97"/>
                  <a:gd name="T19" fmla="*/ 155 h 368"/>
                  <a:gd name="T20" fmla="*/ 2 w 97"/>
                  <a:gd name="T21" fmla="*/ 178 h 368"/>
                  <a:gd name="T22" fmla="*/ 2 w 97"/>
                  <a:gd name="T23" fmla="*/ 206 h 368"/>
                  <a:gd name="T24" fmla="*/ 2 w 97"/>
                  <a:gd name="T25" fmla="*/ 236 h 368"/>
                  <a:gd name="T26" fmla="*/ 2 w 97"/>
                  <a:gd name="T27" fmla="*/ 263 h 368"/>
                  <a:gd name="T28" fmla="*/ 2 w 97"/>
                  <a:gd name="T29" fmla="*/ 291 h 368"/>
                  <a:gd name="T30" fmla="*/ 2 w 97"/>
                  <a:gd name="T31" fmla="*/ 315 h 368"/>
                  <a:gd name="T32" fmla="*/ 2 w 97"/>
                  <a:gd name="T33" fmla="*/ 341 h 368"/>
                  <a:gd name="T34" fmla="*/ 6 w 97"/>
                  <a:gd name="T35" fmla="*/ 348 h 368"/>
                  <a:gd name="T36" fmla="*/ 9 w 97"/>
                  <a:gd name="T37" fmla="*/ 325 h 368"/>
                  <a:gd name="T38" fmla="*/ 14 w 97"/>
                  <a:gd name="T39" fmla="*/ 294 h 368"/>
                  <a:gd name="T40" fmla="*/ 17 w 97"/>
                  <a:gd name="T41" fmla="*/ 277 h 368"/>
                  <a:gd name="T42" fmla="*/ 20 w 97"/>
                  <a:gd name="T43" fmla="*/ 290 h 368"/>
                  <a:gd name="T44" fmla="*/ 24 w 97"/>
                  <a:gd name="T45" fmla="*/ 319 h 368"/>
                  <a:gd name="T46" fmla="*/ 28 w 97"/>
                  <a:gd name="T47" fmla="*/ 350 h 368"/>
                  <a:gd name="T48" fmla="*/ 37 w 97"/>
                  <a:gd name="T49" fmla="*/ 368 h 368"/>
                  <a:gd name="T50" fmla="*/ 58 w 97"/>
                  <a:gd name="T51" fmla="*/ 348 h 368"/>
                  <a:gd name="T52" fmla="*/ 71 w 97"/>
                  <a:gd name="T53" fmla="*/ 321 h 368"/>
                  <a:gd name="T54" fmla="*/ 80 w 97"/>
                  <a:gd name="T55" fmla="*/ 294 h 368"/>
                  <a:gd name="T56" fmla="*/ 75 w 97"/>
                  <a:gd name="T57" fmla="*/ 284 h 368"/>
                  <a:gd name="T58" fmla="*/ 50 w 97"/>
                  <a:gd name="T59" fmla="*/ 306 h 368"/>
                  <a:gd name="T60" fmla="*/ 39 w 97"/>
                  <a:gd name="T61" fmla="*/ 302 h 368"/>
                  <a:gd name="T62" fmla="*/ 42 w 97"/>
                  <a:gd name="T63" fmla="*/ 284 h 368"/>
                  <a:gd name="T64" fmla="*/ 45 w 97"/>
                  <a:gd name="T65" fmla="*/ 262 h 368"/>
                  <a:gd name="T66" fmla="*/ 37 w 97"/>
                  <a:gd name="T67" fmla="*/ 250 h 368"/>
                  <a:gd name="T68" fmla="*/ 21 w 97"/>
                  <a:gd name="T69" fmla="*/ 249 h 368"/>
                  <a:gd name="T70" fmla="*/ 17 w 97"/>
                  <a:gd name="T71" fmla="*/ 231 h 368"/>
                  <a:gd name="T72" fmla="*/ 15 w 97"/>
                  <a:gd name="T73" fmla="*/ 208 h 368"/>
                  <a:gd name="T74" fmla="*/ 15 w 97"/>
                  <a:gd name="T75" fmla="*/ 184 h 368"/>
                  <a:gd name="T76" fmla="*/ 31 w 97"/>
                  <a:gd name="T77" fmla="*/ 175 h 368"/>
                  <a:gd name="T78" fmla="*/ 55 w 97"/>
                  <a:gd name="T79" fmla="*/ 200 h 368"/>
                  <a:gd name="T80" fmla="*/ 71 w 97"/>
                  <a:gd name="T81" fmla="*/ 196 h 368"/>
                  <a:gd name="T82" fmla="*/ 75 w 97"/>
                  <a:gd name="T83" fmla="*/ 175 h 368"/>
                  <a:gd name="T84" fmla="*/ 77 w 97"/>
                  <a:gd name="T85" fmla="*/ 153 h 368"/>
                  <a:gd name="T86" fmla="*/ 67 w 97"/>
                  <a:gd name="T87" fmla="*/ 143 h 368"/>
                  <a:gd name="T88" fmla="*/ 50 w 97"/>
                  <a:gd name="T89" fmla="*/ 158 h 368"/>
                  <a:gd name="T90" fmla="*/ 28 w 97"/>
                  <a:gd name="T91" fmla="*/ 143 h 368"/>
                  <a:gd name="T92" fmla="*/ 21 w 97"/>
                  <a:gd name="T93" fmla="*/ 123 h 368"/>
                  <a:gd name="T94" fmla="*/ 36 w 97"/>
                  <a:gd name="T95" fmla="*/ 120 h 368"/>
                  <a:gd name="T96" fmla="*/ 65 w 97"/>
                  <a:gd name="T97" fmla="*/ 118 h 368"/>
                  <a:gd name="T98" fmla="*/ 91 w 97"/>
                  <a:gd name="T99" fmla="*/ 95 h 368"/>
                  <a:gd name="T100" fmla="*/ 97 w 97"/>
                  <a:gd name="T101" fmla="*/ 67 h 368"/>
                  <a:gd name="T102" fmla="*/ 89 w 97"/>
                  <a:gd name="T103" fmla="*/ 46 h 368"/>
                  <a:gd name="T104" fmla="*/ 72 w 97"/>
                  <a:gd name="T105" fmla="*/ 26 h 368"/>
                  <a:gd name="T106" fmla="*/ 47 w 97"/>
                  <a:gd name="T107" fmla="*/ 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368">
                    <a:moveTo>
                      <a:pt x="42" y="0"/>
                    </a:moveTo>
                    <a:lnTo>
                      <a:pt x="42" y="1"/>
                    </a:lnTo>
                    <a:lnTo>
                      <a:pt x="42" y="4"/>
                    </a:lnTo>
                    <a:lnTo>
                      <a:pt x="42" y="10"/>
                    </a:lnTo>
                    <a:lnTo>
                      <a:pt x="42" y="16"/>
                    </a:lnTo>
                    <a:lnTo>
                      <a:pt x="42" y="22"/>
                    </a:lnTo>
                    <a:lnTo>
                      <a:pt x="43" y="29"/>
                    </a:lnTo>
                    <a:lnTo>
                      <a:pt x="45" y="36"/>
                    </a:lnTo>
                    <a:lnTo>
                      <a:pt x="45" y="43"/>
                    </a:lnTo>
                    <a:lnTo>
                      <a:pt x="45" y="51"/>
                    </a:lnTo>
                    <a:lnTo>
                      <a:pt x="45" y="60"/>
                    </a:lnTo>
                    <a:lnTo>
                      <a:pt x="45" y="67"/>
                    </a:lnTo>
                    <a:lnTo>
                      <a:pt x="43" y="74"/>
                    </a:lnTo>
                    <a:lnTo>
                      <a:pt x="43" y="82"/>
                    </a:lnTo>
                    <a:lnTo>
                      <a:pt x="42" y="86"/>
                    </a:lnTo>
                    <a:lnTo>
                      <a:pt x="42" y="93"/>
                    </a:lnTo>
                    <a:lnTo>
                      <a:pt x="37" y="98"/>
                    </a:lnTo>
                    <a:lnTo>
                      <a:pt x="34" y="101"/>
                    </a:lnTo>
                    <a:lnTo>
                      <a:pt x="30" y="99"/>
                    </a:lnTo>
                    <a:lnTo>
                      <a:pt x="25" y="98"/>
                    </a:lnTo>
                    <a:lnTo>
                      <a:pt x="20" y="93"/>
                    </a:lnTo>
                    <a:lnTo>
                      <a:pt x="15" y="90"/>
                    </a:lnTo>
                    <a:lnTo>
                      <a:pt x="11" y="86"/>
                    </a:lnTo>
                    <a:lnTo>
                      <a:pt x="8" y="86"/>
                    </a:lnTo>
                    <a:lnTo>
                      <a:pt x="5" y="85"/>
                    </a:lnTo>
                    <a:lnTo>
                      <a:pt x="3" y="87"/>
                    </a:lnTo>
                    <a:lnTo>
                      <a:pt x="2" y="89"/>
                    </a:lnTo>
                    <a:lnTo>
                      <a:pt x="2" y="93"/>
                    </a:lnTo>
                    <a:lnTo>
                      <a:pt x="2" y="96"/>
                    </a:lnTo>
                    <a:lnTo>
                      <a:pt x="2" y="102"/>
                    </a:lnTo>
                    <a:lnTo>
                      <a:pt x="0" y="107"/>
                    </a:lnTo>
                    <a:lnTo>
                      <a:pt x="0" y="112"/>
                    </a:lnTo>
                    <a:lnTo>
                      <a:pt x="0" y="118"/>
                    </a:lnTo>
                    <a:lnTo>
                      <a:pt x="0" y="127"/>
                    </a:lnTo>
                    <a:lnTo>
                      <a:pt x="0" y="130"/>
                    </a:lnTo>
                    <a:lnTo>
                      <a:pt x="0" y="134"/>
                    </a:lnTo>
                    <a:lnTo>
                      <a:pt x="0" y="140"/>
                    </a:lnTo>
                    <a:lnTo>
                      <a:pt x="0" y="145"/>
                    </a:lnTo>
                    <a:lnTo>
                      <a:pt x="0" y="149"/>
                    </a:lnTo>
                    <a:lnTo>
                      <a:pt x="0" y="155"/>
                    </a:lnTo>
                    <a:lnTo>
                      <a:pt x="0" y="161"/>
                    </a:lnTo>
                    <a:lnTo>
                      <a:pt x="2" y="167"/>
                    </a:lnTo>
                    <a:lnTo>
                      <a:pt x="2" y="173"/>
                    </a:lnTo>
                    <a:lnTo>
                      <a:pt x="2" y="178"/>
                    </a:lnTo>
                    <a:lnTo>
                      <a:pt x="2" y="184"/>
                    </a:lnTo>
                    <a:lnTo>
                      <a:pt x="2" y="193"/>
                    </a:lnTo>
                    <a:lnTo>
                      <a:pt x="2" y="199"/>
                    </a:lnTo>
                    <a:lnTo>
                      <a:pt x="2" y="206"/>
                    </a:lnTo>
                    <a:lnTo>
                      <a:pt x="2" y="214"/>
                    </a:lnTo>
                    <a:lnTo>
                      <a:pt x="2" y="221"/>
                    </a:lnTo>
                    <a:lnTo>
                      <a:pt x="2" y="228"/>
                    </a:lnTo>
                    <a:lnTo>
                      <a:pt x="2" y="236"/>
                    </a:lnTo>
                    <a:lnTo>
                      <a:pt x="2" y="243"/>
                    </a:lnTo>
                    <a:lnTo>
                      <a:pt x="2" y="250"/>
                    </a:lnTo>
                    <a:lnTo>
                      <a:pt x="2" y="256"/>
                    </a:lnTo>
                    <a:lnTo>
                      <a:pt x="2" y="263"/>
                    </a:lnTo>
                    <a:lnTo>
                      <a:pt x="2" y="271"/>
                    </a:lnTo>
                    <a:lnTo>
                      <a:pt x="2" y="278"/>
                    </a:lnTo>
                    <a:lnTo>
                      <a:pt x="2" y="285"/>
                    </a:lnTo>
                    <a:lnTo>
                      <a:pt x="2" y="291"/>
                    </a:lnTo>
                    <a:lnTo>
                      <a:pt x="2" y="297"/>
                    </a:lnTo>
                    <a:lnTo>
                      <a:pt x="2" y="304"/>
                    </a:lnTo>
                    <a:lnTo>
                      <a:pt x="2" y="310"/>
                    </a:lnTo>
                    <a:lnTo>
                      <a:pt x="2" y="315"/>
                    </a:lnTo>
                    <a:lnTo>
                      <a:pt x="2" y="321"/>
                    </a:lnTo>
                    <a:lnTo>
                      <a:pt x="2" y="326"/>
                    </a:lnTo>
                    <a:lnTo>
                      <a:pt x="2" y="334"/>
                    </a:lnTo>
                    <a:lnTo>
                      <a:pt x="2" y="341"/>
                    </a:lnTo>
                    <a:lnTo>
                      <a:pt x="3" y="347"/>
                    </a:lnTo>
                    <a:lnTo>
                      <a:pt x="5" y="351"/>
                    </a:lnTo>
                    <a:lnTo>
                      <a:pt x="5" y="350"/>
                    </a:lnTo>
                    <a:lnTo>
                      <a:pt x="6" y="348"/>
                    </a:lnTo>
                    <a:lnTo>
                      <a:pt x="6" y="344"/>
                    </a:lnTo>
                    <a:lnTo>
                      <a:pt x="8" y="337"/>
                    </a:lnTo>
                    <a:lnTo>
                      <a:pt x="8" y="332"/>
                    </a:lnTo>
                    <a:lnTo>
                      <a:pt x="9" y="325"/>
                    </a:lnTo>
                    <a:lnTo>
                      <a:pt x="11" y="318"/>
                    </a:lnTo>
                    <a:lnTo>
                      <a:pt x="11" y="310"/>
                    </a:lnTo>
                    <a:lnTo>
                      <a:pt x="14" y="303"/>
                    </a:lnTo>
                    <a:lnTo>
                      <a:pt x="14" y="294"/>
                    </a:lnTo>
                    <a:lnTo>
                      <a:pt x="15" y="290"/>
                    </a:lnTo>
                    <a:lnTo>
                      <a:pt x="15" y="284"/>
                    </a:lnTo>
                    <a:lnTo>
                      <a:pt x="17" y="281"/>
                    </a:lnTo>
                    <a:lnTo>
                      <a:pt x="17" y="277"/>
                    </a:lnTo>
                    <a:lnTo>
                      <a:pt x="18" y="277"/>
                    </a:lnTo>
                    <a:lnTo>
                      <a:pt x="20" y="280"/>
                    </a:lnTo>
                    <a:lnTo>
                      <a:pt x="20" y="284"/>
                    </a:lnTo>
                    <a:lnTo>
                      <a:pt x="20" y="290"/>
                    </a:lnTo>
                    <a:lnTo>
                      <a:pt x="20" y="294"/>
                    </a:lnTo>
                    <a:lnTo>
                      <a:pt x="21" y="303"/>
                    </a:lnTo>
                    <a:lnTo>
                      <a:pt x="22" y="310"/>
                    </a:lnTo>
                    <a:lnTo>
                      <a:pt x="24" y="319"/>
                    </a:lnTo>
                    <a:lnTo>
                      <a:pt x="24" y="328"/>
                    </a:lnTo>
                    <a:lnTo>
                      <a:pt x="25" y="335"/>
                    </a:lnTo>
                    <a:lnTo>
                      <a:pt x="27" y="343"/>
                    </a:lnTo>
                    <a:lnTo>
                      <a:pt x="28" y="350"/>
                    </a:lnTo>
                    <a:lnTo>
                      <a:pt x="30" y="356"/>
                    </a:lnTo>
                    <a:lnTo>
                      <a:pt x="31" y="362"/>
                    </a:lnTo>
                    <a:lnTo>
                      <a:pt x="34" y="366"/>
                    </a:lnTo>
                    <a:lnTo>
                      <a:pt x="37" y="368"/>
                    </a:lnTo>
                    <a:lnTo>
                      <a:pt x="43" y="366"/>
                    </a:lnTo>
                    <a:lnTo>
                      <a:pt x="50" y="360"/>
                    </a:lnTo>
                    <a:lnTo>
                      <a:pt x="53" y="354"/>
                    </a:lnTo>
                    <a:lnTo>
                      <a:pt x="58" y="348"/>
                    </a:lnTo>
                    <a:lnTo>
                      <a:pt x="62" y="341"/>
                    </a:lnTo>
                    <a:lnTo>
                      <a:pt x="67" y="335"/>
                    </a:lnTo>
                    <a:lnTo>
                      <a:pt x="69" y="328"/>
                    </a:lnTo>
                    <a:lnTo>
                      <a:pt x="71" y="321"/>
                    </a:lnTo>
                    <a:lnTo>
                      <a:pt x="74" y="312"/>
                    </a:lnTo>
                    <a:lnTo>
                      <a:pt x="77" y="306"/>
                    </a:lnTo>
                    <a:lnTo>
                      <a:pt x="78" y="299"/>
                    </a:lnTo>
                    <a:lnTo>
                      <a:pt x="80" y="294"/>
                    </a:lnTo>
                    <a:lnTo>
                      <a:pt x="80" y="288"/>
                    </a:lnTo>
                    <a:lnTo>
                      <a:pt x="81" y="285"/>
                    </a:lnTo>
                    <a:lnTo>
                      <a:pt x="80" y="282"/>
                    </a:lnTo>
                    <a:lnTo>
                      <a:pt x="75" y="284"/>
                    </a:lnTo>
                    <a:lnTo>
                      <a:pt x="69" y="287"/>
                    </a:lnTo>
                    <a:lnTo>
                      <a:pt x="64" y="294"/>
                    </a:lnTo>
                    <a:lnTo>
                      <a:pt x="56" y="300"/>
                    </a:lnTo>
                    <a:lnTo>
                      <a:pt x="50" y="306"/>
                    </a:lnTo>
                    <a:lnTo>
                      <a:pt x="45" y="310"/>
                    </a:lnTo>
                    <a:lnTo>
                      <a:pt x="42" y="312"/>
                    </a:lnTo>
                    <a:lnTo>
                      <a:pt x="39" y="307"/>
                    </a:lnTo>
                    <a:lnTo>
                      <a:pt x="39" y="302"/>
                    </a:lnTo>
                    <a:lnTo>
                      <a:pt x="39" y="297"/>
                    </a:lnTo>
                    <a:lnTo>
                      <a:pt x="39" y="293"/>
                    </a:lnTo>
                    <a:lnTo>
                      <a:pt x="40" y="287"/>
                    </a:lnTo>
                    <a:lnTo>
                      <a:pt x="42" y="284"/>
                    </a:lnTo>
                    <a:lnTo>
                      <a:pt x="42" y="277"/>
                    </a:lnTo>
                    <a:lnTo>
                      <a:pt x="43" y="272"/>
                    </a:lnTo>
                    <a:lnTo>
                      <a:pt x="43" y="266"/>
                    </a:lnTo>
                    <a:lnTo>
                      <a:pt x="45" y="262"/>
                    </a:lnTo>
                    <a:lnTo>
                      <a:pt x="46" y="255"/>
                    </a:lnTo>
                    <a:lnTo>
                      <a:pt x="46" y="249"/>
                    </a:lnTo>
                    <a:lnTo>
                      <a:pt x="43" y="246"/>
                    </a:lnTo>
                    <a:lnTo>
                      <a:pt x="37" y="250"/>
                    </a:lnTo>
                    <a:lnTo>
                      <a:pt x="33" y="250"/>
                    </a:lnTo>
                    <a:lnTo>
                      <a:pt x="28" y="252"/>
                    </a:lnTo>
                    <a:lnTo>
                      <a:pt x="24" y="252"/>
                    </a:lnTo>
                    <a:lnTo>
                      <a:pt x="21" y="249"/>
                    </a:lnTo>
                    <a:lnTo>
                      <a:pt x="20" y="246"/>
                    </a:lnTo>
                    <a:lnTo>
                      <a:pt x="18" y="240"/>
                    </a:lnTo>
                    <a:lnTo>
                      <a:pt x="17" y="236"/>
                    </a:lnTo>
                    <a:lnTo>
                      <a:pt x="17" y="231"/>
                    </a:lnTo>
                    <a:lnTo>
                      <a:pt x="15" y="225"/>
                    </a:lnTo>
                    <a:lnTo>
                      <a:pt x="15" y="218"/>
                    </a:lnTo>
                    <a:lnTo>
                      <a:pt x="15" y="212"/>
                    </a:lnTo>
                    <a:lnTo>
                      <a:pt x="15" y="208"/>
                    </a:lnTo>
                    <a:lnTo>
                      <a:pt x="15" y="200"/>
                    </a:lnTo>
                    <a:lnTo>
                      <a:pt x="15" y="193"/>
                    </a:lnTo>
                    <a:lnTo>
                      <a:pt x="15" y="189"/>
                    </a:lnTo>
                    <a:lnTo>
                      <a:pt x="15" y="184"/>
                    </a:lnTo>
                    <a:lnTo>
                      <a:pt x="18" y="175"/>
                    </a:lnTo>
                    <a:lnTo>
                      <a:pt x="22" y="171"/>
                    </a:lnTo>
                    <a:lnTo>
                      <a:pt x="27" y="171"/>
                    </a:lnTo>
                    <a:lnTo>
                      <a:pt x="31" y="175"/>
                    </a:lnTo>
                    <a:lnTo>
                      <a:pt x="37" y="180"/>
                    </a:lnTo>
                    <a:lnTo>
                      <a:pt x="43" y="187"/>
                    </a:lnTo>
                    <a:lnTo>
                      <a:pt x="49" y="193"/>
                    </a:lnTo>
                    <a:lnTo>
                      <a:pt x="55" y="200"/>
                    </a:lnTo>
                    <a:lnTo>
                      <a:pt x="61" y="205"/>
                    </a:lnTo>
                    <a:lnTo>
                      <a:pt x="65" y="208"/>
                    </a:lnTo>
                    <a:lnTo>
                      <a:pt x="68" y="203"/>
                    </a:lnTo>
                    <a:lnTo>
                      <a:pt x="71" y="196"/>
                    </a:lnTo>
                    <a:lnTo>
                      <a:pt x="72" y="190"/>
                    </a:lnTo>
                    <a:lnTo>
                      <a:pt x="74" y="184"/>
                    </a:lnTo>
                    <a:lnTo>
                      <a:pt x="74" y="180"/>
                    </a:lnTo>
                    <a:lnTo>
                      <a:pt x="75" y="175"/>
                    </a:lnTo>
                    <a:lnTo>
                      <a:pt x="75" y="170"/>
                    </a:lnTo>
                    <a:lnTo>
                      <a:pt x="75" y="162"/>
                    </a:lnTo>
                    <a:lnTo>
                      <a:pt x="75" y="158"/>
                    </a:lnTo>
                    <a:lnTo>
                      <a:pt x="77" y="153"/>
                    </a:lnTo>
                    <a:lnTo>
                      <a:pt x="77" y="145"/>
                    </a:lnTo>
                    <a:lnTo>
                      <a:pt x="77" y="139"/>
                    </a:lnTo>
                    <a:lnTo>
                      <a:pt x="72" y="136"/>
                    </a:lnTo>
                    <a:lnTo>
                      <a:pt x="67" y="143"/>
                    </a:lnTo>
                    <a:lnTo>
                      <a:pt x="62" y="148"/>
                    </a:lnTo>
                    <a:lnTo>
                      <a:pt x="59" y="152"/>
                    </a:lnTo>
                    <a:lnTo>
                      <a:pt x="55" y="156"/>
                    </a:lnTo>
                    <a:lnTo>
                      <a:pt x="50" y="158"/>
                    </a:lnTo>
                    <a:lnTo>
                      <a:pt x="45" y="156"/>
                    </a:lnTo>
                    <a:lnTo>
                      <a:pt x="40" y="153"/>
                    </a:lnTo>
                    <a:lnTo>
                      <a:pt x="33" y="148"/>
                    </a:lnTo>
                    <a:lnTo>
                      <a:pt x="28" y="143"/>
                    </a:lnTo>
                    <a:lnTo>
                      <a:pt x="24" y="137"/>
                    </a:lnTo>
                    <a:lnTo>
                      <a:pt x="22" y="131"/>
                    </a:lnTo>
                    <a:lnTo>
                      <a:pt x="20" y="127"/>
                    </a:lnTo>
                    <a:lnTo>
                      <a:pt x="21" y="123"/>
                    </a:lnTo>
                    <a:lnTo>
                      <a:pt x="22" y="120"/>
                    </a:lnTo>
                    <a:lnTo>
                      <a:pt x="25" y="120"/>
                    </a:lnTo>
                    <a:lnTo>
                      <a:pt x="28" y="120"/>
                    </a:lnTo>
                    <a:lnTo>
                      <a:pt x="36" y="120"/>
                    </a:lnTo>
                    <a:lnTo>
                      <a:pt x="42" y="120"/>
                    </a:lnTo>
                    <a:lnTo>
                      <a:pt x="49" y="120"/>
                    </a:lnTo>
                    <a:lnTo>
                      <a:pt x="58" y="120"/>
                    </a:lnTo>
                    <a:lnTo>
                      <a:pt x="65" y="118"/>
                    </a:lnTo>
                    <a:lnTo>
                      <a:pt x="72" y="114"/>
                    </a:lnTo>
                    <a:lnTo>
                      <a:pt x="80" y="109"/>
                    </a:lnTo>
                    <a:lnTo>
                      <a:pt x="86" y="102"/>
                    </a:lnTo>
                    <a:lnTo>
                      <a:pt x="91" y="95"/>
                    </a:lnTo>
                    <a:lnTo>
                      <a:pt x="96" y="86"/>
                    </a:lnTo>
                    <a:lnTo>
                      <a:pt x="97" y="77"/>
                    </a:lnTo>
                    <a:lnTo>
                      <a:pt x="97" y="73"/>
                    </a:lnTo>
                    <a:lnTo>
                      <a:pt x="97" y="67"/>
                    </a:lnTo>
                    <a:lnTo>
                      <a:pt x="96" y="63"/>
                    </a:lnTo>
                    <a:lnTo>
                      <a:pt x="96" y="57"/>
                    </a:lnTo>
                    <a:lnTo>
                      <a:pt x="91" y="51"/>
                    </a:lnTo>
                    <a:lnTo>
                      <a:pt x="89" y="46"/>
                    </a:lnTo>
                    <a:lnTo>
                      <a:pt x="84" y="41"/>
                    </a:lnTo>
                    <a:lnTo>
                      <a:pt x="81" y="36"/>
                    </a:lnTo>
                    <a:lnTo>
                      <a:pt x="77" y="30"/>
                    </a:lnTo>
                    <a:lnTo>
                      <a:pt x="72" y="26"/>
                    </a:lnTo>
                    <a:lnTo>
                      <a:pt x="68" y="22"/>
                    </a:lnTo>
                    <a:lnTo>
                      <a:pt x="64" y="17"/>
                    </a:lnTo>
                    <a:lnTo>
                      <a:pt x="55" y="8"/>
                    </a:lnTo>
                    <a:lnTo>
                      <a:pt x="47" y="4"/>
                    </a:lnTo>
                    <a:lnTo>
                      <a:pt x="43" y="0"/>
                    </a:lnTo>
                    <a:lnTo>
                      <a:pt x="42" y="0"/>
                    </a:lnTo>
                    <a:lnTo>
                      <a:pt x="42" y="0"/>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86" name="Freeform 82">
                <a:extLst>
                  <a:ext uri="{FF2B5EF4-FFF2-40B4-BE49-F238E27FC236}">
                    <a16:creationId xmlns:a16="http://schemas.microsoft.com/office/drawing/2014/main" id="{68BF6706-561E-CADC-EF0B-04529F442C84}"/>
                  </a:ext>
                </a:extLst>
              </p:cNvPr>
              <p:cNvSpPr>
                <a:spLocks/>
              </p:cNvSpPr>
              <p:nvPr/>
            </p:nvSpPr>
            <p:spPr bwMode="auto">
              <a:xfrm>
                <a:off x="2862" y="3736"/>
                <a:ext cx="24" cy="79"/>
              </a:xfrm>
              <a:custGeom>
                <a:avLst/>
                <a:gdLst>
                  <a:gd name="T0" fmla="*/ 14 w 69"/>
                  <a:gd name="T1" fmla="*/ 8 h 232"/>
                  <a:gd name="T2" fmla="*/ 13 w 69"/>
                  <a:gd name="T3" fmla="*/ 22 h 232"/>
                  <a:gd name="T4" fmla="*/ 11 w 69"/>
                  <a:gd name="T5" fmla="*/ 46 h 232"/>
                  <a:gd name="T6" fmla="*/ 10 w 69"/>
                  <a:gd name="T7" fmla="*/ 72 h 232"/>
                  <a:gd name="T8" fmla="*/ 8 w 69"/>
                  <a:gd name="T9" fmla="*/ 93 h 232"/>
                  <a:gd name="T10" fmla="*/ 7 w 69"/>
                  <a:gd name="T11" fmla="*/ 107 h 232"/>
                  <a:gd name="T12" fmla="*/ 6 w 69"/>
                  <a:gd name="T13" fmla="*/ 122 h 232"/>
                  <a:gd name="T14" fmla="*/ 4 w 69"/>
                  <a:gd name="T15" fmla="*/ 137 h 232"/>
                  <a:gd name="T16" fmla="*/ 3 w 69"/>
                  <a:gd name="T17" fmla="*/ 162 h 232"/>
                  <a:gd name="T18" fmla="*/ 1 w 69"/>
                  <a:gd name="T19" fmla="*/ 188 h 232"/>
                  <a:gd name="T20" fmla="*/ 0 w 69"/>
                  <a:gd name="T21" fmla="*/ 208 h 232"/>
                  <a:gd name="T22" fmla="*/ 0 w 69"/>
                  <a:gd name="T23" fmla="*/ 223 h 232"/>
                  <a:gd name="T24" fmla="*/ 1 w 69"/>
                  <a:gd name="T25" fmla="*/ 232 h 232"/>
                  <a:gd name="T26" fmla="*/ 6 w 69"/>
                  <a:gd name="T27" fmla="*/ 217 h 232"/>
                  <a:gd name="T28" fmla="*/ 10 w 69"/>
                  <a:gd name="T29" fmla="*/ 197 h 232"/>
                  <a:gd name="T30" fmla="*/ 14 w 69"/>
                  <a:gd name="T31" fmla="*/ 179 h 232"/>
                  <a:gd name="T32" fmla="*/ 17 w 69"/>
                  <a:gd name="T33" fmla="*/ 162 h 232"/>
                  <a:gd name="T34" fmla="*/ 22 w 69"/>
                  <a:gd name="T35" fmla="*/ 145 h 232"/>
                  <a:gd name="T36" fmla="*/ 28 w 69"/>
                  <a:gd name="T37" fmla="*/ 125 h 232"/>
                  <a:gd name="T38" fmla="*/ 33 w 69"/>
                  <a:gd name="T39" fmla="*/ 116 h 232"/>
                  <a:gd name="T40" fmla="*/ 35 w 69"/>
                  <a:gd name="T41" fmla="*/ 132 h 232"/>
                  <a:gd name="T42" fmla="*/ 35 w 69"/>
                  <a:gd name="T43" fmla="*/ 145 h 232"/>
                  <a:gd name="T44" fmla="*/ 35 w 69"/>
                  <a:gd name="T45" fmla="*/ 162 h 232"/>
                  <a:gd name="T46" fmla="*/ 36 w 69"/>
                  <a:gd name="T47" fmla="*/ 178 h 232"/>
                  <a:gd name="T48" fmla="*/ 36 w 69"/>
                  <a:gd name="T49" fmla="*/ 194 h 232"/>
                  <a:gd name="T50" fmla="*/ 36 w 69"/>
                  <a:gd name="T51" fmla="*/ 217 h 232"/>
                  <a:gd name="T52" fmla="*/ 39 w 69"/>
                  <a:gd name="T53" fmla="*/ 223 h 232"/>
                  <a:gd name="T54" fmla="*/ 44 w 69"/>
                  <a:gd name="T55" fmla="*/ 207 h 232"/>
                  <a:gd name="T56" fmla="*/ 47 w 69"/>
                  <a:gd name="T57" fmla="*/ 191 h 232"/>
                  <a:gd name="T58" fmla="*/ 50 w 69"/>
                  <a:gd name="T59" fmla="*/ 170 h 232"/>
                  <a:gd name="T60" fmla="*/ 54 w 69"/>
                  <a:gd name="T61" fmla="*/ 148 h 232"/>
                  <a:gd name="T62" fmla="*/ 57 w 69"/>
                  <a:gd name="T63" fmla="*/ 123 h 232"/>
                  <a:gd name="T64" fmla="*/ 60 w 69"/>
                  <a:gd name="T65" fmla="*/ 99 h 232"/>
                  <a:gd name="T66" fmla="*/ 63 w 69"/>
                  <a:gd name="T67" fmla="*/ 74 h 232"/>
                  <a:gd name="T68" fmla="*/ 66 w 69"/>
                  <a:gd name="T69" fmla="*/ 52 h 232"/>
                  <a:gd name="T70" fmla="*/ 66 w 69"/>
                  <a:gd name="T71" fmla="*/ 34 h 232"/>
                  <a:gd name="T72" fmla="*/ 69 w 69"/>
                  <a:gd name="T73" fmla="*/ 21 h 232"/>
                  <a:gd name="T74" fmla="*/ 64 w 69"/>
                  <a:gd name="T75" fmla="*/ 8 h 232"/>
                  <a:gd name="T76" fmla="*/ 58 w 69"/>
                  <a:gd name="T77" fmla="*/ 13 h 232"/>
                  <a:gd name="T78" fmla="*/ 51 w 69"/>
                  <a:gd name="T79" fmla="*/ 30 h 232"/>
                  <a:gd name="T80" fmla="*/ 44 w 69"/>
                  <a:gd name="T81" fmla="*/ 46 h 232"/>
                  <a:gd name="T82" fmla="*/ 35 w 69"/>
                  <a:gd name="T83" fmla="*/ 59 h 232"/>
                  <a:gd name="T84" fmla="*/ 25 w 69"/>
                  <a:gd name="T85" fmla="*/ 53 h 232"/>
                  <a:gd name="T86" fmla="*/ 20 w 69"/>
                  <a:gd name="T87" fmla="*/ 37 h 232"/>
                  <a:gd name="T88" fmla="*/ 17 w 69"/>
                  <a:gd name="T89" fmla="*/ 19 h 232"/>
                  <a:gd name="T90" fmla="*/ 17 w 69"/>
                  <a:gd name="T91" fmla="*/ 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9" h="232">
                    <a:moveTo>
                      <a:pt x="17" y="0"/>
                    </a:moveTo>
                    <a:lnTo>
                      <a:pt x="16" y="2"/>
                    </a:lnTo>
                    <a:lnTo>
                      <a:pt x="14" y="8"/>
                    </a:lnTo>
                    <a:lnTo>
                      <a:pt x="14" y="12"/>
                    </a:lnTo>
                    <a:lnTo>
                      <a:pt x="14" y="18"/>
                    </a:lnTo>
                    <a:lnTo>
                      <a:pt x="13" y="22"/>
                    </a:lnTo>
                    <a:lnTo>
                      <a:pt x="13" y="31"/>
                    </a:lnTo>
                    <a:lnTo>
                      <a:pt x="13" y="38"/>
                    </a:lnTo>
                    <a:lnTo>
                      <a:pt x="11" y="46"/>
                    </a:lnTo>
                    <a:lnTo>
                      <a:pt x="10" y="55"/>
                    </a:lnTo>
                    <a:lnTo>
                      <a:pt x="10" y="63"/>
                    </a:lnTo>
                    <a:lnTo>
                      <a:pt x="10" y="72"/>
                    </a:lnTo>
                    <a:lnTo>
                      <a:pt x="8" y="82"/>
                    </a:lnTo>
                    <a:lnTo>
                      <a:pt x="8" y="87"/>
                    </a:lnTo>
                    <a:lnTo>
                      <a:pt x="8" y="93"/>
                    </a:lnTo>
                    <a:lnTo>
                      <a:pt x="8" y="97"/>
                    </a:lnTo>
                    <a:lnTo>
                      <a:pt x="8" y="103"/>
                    </a:lnTo>
                    <a:lnTo>
                      <a:pt x="7" y="107"/>
                    </a:lnTo>
                    <a:lnTo>
                      <a:pt x="6" y="112"/>
                    </a:lnTo>
                    <a:lnTo>
                      <a:pt x="6" y="116"/>
                    </a:lnTo>
                    <a:lnTo>
                      <a:pt x="6" y="122"/>
                    </a:lnTo>
                    <a:lnTo>
                      <a:pt x="4" y="126"/>
                    </a:lnTo>
                    <a:lnTo>
                      <a:pt x="4" y="132"/>
                    </a:lnTo>
                    <a:lnTo>
                      <a:pt x="4" y="137"/>
                    </a:lnTo>
                    <a:lnTo>
                      <a:pt x="4" y="142"/>
                    </a:lnTo>
                    <a:lnTo>
                      <a:pt x="4" y="151"/>
                    </a:lnTo>
                    <a:lnTo>
                      <a:pt x="3" y="162"/>
                    </a:lnTo>
                    <a:lnTo>
                      <a:pt x="1" y="170"/>
                    </a:lnTo>
                    <a:lnTo>
                      <a:pt x="1" y="179"/>
                    </a:lnTo>
                    <a:lnTo>
                      <a:pt x="1" y="188"/>
                    </a:lnTo>
                    <a:lnTo>
                      <a:pt x="1" y="195"/>
                    </a:lnTo>
                    <a:lnTo>
                      <a:pt x="0" y="201"/>
                    </a:lnTo>
                    <a:lnTo>
                      <a:pt x="0" y="208"/>
                    </a:lnTo>
                    <a:lnTo>
                      <a:pt x="0" y="214"/>
                    </a:lnTo>
                    <a:lnTo>
                      <a:pt x="0" y="219"/>
                    </a:lnTo>
                    <a:lnTo>
                      <a:pt x="0" y="223"/>
                    </a:lnTo>
                    <a:lnTo>
                      <a:pt x="0" y="228"/>
                    </a:lnTo>
                    <a:lnTo>
                      <a:pt x="0" y="230"/>
                    </a:lnTo>
                    <a:lnTo>
                      <a:pt x="1" y="232"/>
                    </a:lnTo>
                    <a:lnTo>
                      <a:pt x="1" y="229"/>
                    </a:lnTo>
                    <a:lnTo>
                      <a:pt x="4" y="225"/>
                    </a:lnTo>
                    <a:lnTo>
                      <a:pt x="6" y="217"/>
                    </a:lnTo>
                    <a:lnTo>
                      <a:pt x="8" y="208"/>
                    </a:lnTo>
                    <a:lnTo>
                      <a:pt x="8" y="203"/>
                    </a:lnTo>
                    <a:lnTo>
                      <a:pt x="10" y="197"/>
                    </a:lnTo>
                    <a:lnTo>
                      <a:pt x="11" y="192"/>
                    </a:lnTo>
                    <a:lnTo>
                      <a:pt x="13" y="186"/>
                    </a:lnTo>
                    <a:lnTo>
                      <a:pt x="14" y="179"/>
                    </a:lnTo>
                    <a:lnTo>
                      <a:pt x="14" y="175"/>
                    </a:lnTo>
                    <a:lnTo>
                      <a:pt x="16" y="167"/>
                    </a:lnTo>
                    <a:lnTo>
                      <a:pt x="17" y="162"/>
                    </a:lnTo>
                    <a:lnTo>
                      <a:pt x="19" y="156"/>
                    </a:lnTo>
                    <a:lnTo>
                      <a:pt x="20" y="150"/>
                    </a:lnTo>
                    <a:lnTo>
                      <a:pt x="22" y="145"/>
                    </a:lnTo>
                    <a:lnTo>
                      <a:pt x="23" y="141"/>
                    </a:lnTo>
                    <a:lnTo>
                      <a:pt x="25" y="131"/>
                    </a:lnTo>
                    <a:lnTo>
                      <a:pt x="28" y="125"/>
                    </a:lnTo>
                    <a:lnTo>
                      <a:pt x="30" y="119"/>
                    </a:lnTo>
                    <a:lnTo>
                      <a:pt x="33" y="116"/>
                    </a:lnTo>
                    <a:lnTo>
                      <a:pt x="33" y="116"/>
                    </a:lnTo>
                    <a:lnTo>
                      <a:pt x="35" y="119"/>
                    </a:lnTo>
                    <a:lnTo>
                      <a:pt x="35" y="125"/>
                    </a:lnTo>
                    <a:lnTo>
                      <a:pt x="35" y="132"/>
                    </a:lnTo>
                    <a:lnTo>
                      <a:pt x="35" y="137"/>
                    </a:lnTo>
                    <a:lnTo>
                      <a:pt x="35" y="141"/>
                    </a:lnTo>
                    <a:lnTo>
                      <a:pt x="35" y="145"/>
                    </a:lnTo>
                    <a:lnTo>
                      <a:pt x="35" y="151"/>
                    </a:lnTo>
                    <a:lnTo>
                      <a:pt x="35" y="157"/>
                    </a:lnTo>
                    <a:lnTo>
                      <a:pt x="35" y="162"/>
                    </a:lnTo>
                    <a:lnTo>
                      <a:pt x="35" y="167"/>
                    </a:lnTo>
                    <a:lnTo>
                      <a:pt x="36" y="173"/>
                    </a:lnTo>
                    <a:lnTo>
                      <a:pt x="36" y="178"/>
                    </a:lnTo>
                    <a:lnTo>
                      <a:pt x="36" y="184"/>
                    </a:lnTo>
                    <a:lnTo>
                      <a:pt x="36" y="188"/>
                    </a:lnTo>
                    <a:lnTo>
                      <a:pt x="36" y="194"/>
                    </a:lnTo>
                    <a:lnTo>
                      <a:pt x="36" y="203"/>
                    </a:lnTo>
                    <a:lnTo>
                      <a:pt x="36" y="211"/>
                    </a:lnTo>
                    <a:lnTo>
                      <a:pt x="36" y="217"/>
                    </a:lnTo>
                    <a:lnTo>
                      <a:pt x="36" y="223"/>
                    </a:lnTo>
                    <a:lnTo>
                      <a:pt x="38" y="225"/>
                    </a:lnTo>
                    <a:lnTo>
                      <a:pt x="39" y="223"/>
                    </a:lnTo>
                    <a:lnTo>
                      <a:pt x="41" y="219"/>
                    </a:lnTo>
                    <a:lnTo>
                      <a:pt x="42" y="213"/>
                    </a:lnTo>
                    <a:lnTo>
                      <a:pt x="44" y="207"/>
                    </a:lnTo>
                    <a:lnTo>
                      <a:pt x="44" y="201"/>
                    </a:lnTo>
                    <a:lnTo>
                      <a:pt x="45" y="197"/>
                    </a:lnTo>
                    <a:lnTo>
                      <a:pt x="47" y="191"/>
                    </a:lnTo>
                    <a:lnTo>
                      <a:pt x="47" y="184"/>
                    </a:lnTo>
                    <a:lnTo>
                      <a:pt x="48" y="178"/>
                    </a:lnTo>
                    <a:lnTo>
                      <a:pt x="50" y="170"/>
                    </a:lnTo>
                    <a:lnTo>
                      <a:pt x="51" y="163"/>
                    </a:lnTo>
                    <a:lnTo>
                      <a:pt x="52" y="156"/>
                    </a:lnTo>
                    <a:lnTo>
                      <a:pt x="54" y="148"/>
                    </a:lnTo>
                    <a:lnTo>
                      <a:pt x="55" y="140"/>
                    </a:lnTo>
                    <a:lnTo>
                      <a:pt x="57" y="132"/>
                    </a:lnTo>
                    <a:lnTo>
                      <a:pt x="57" y="123"/>
                    </a:lnTo>
                    <a:lnTo>
                      <a:pt x="58" y="115"/>
                    </a:lnTo>
                    <a:lnTo>
                      <a:pt x="58" y="106"/>
                    </a:lnTo>
                    <a:lnTo>
                      <a:pt x="60" y="99"/>
                    </a:lnTo>
                    <a:lnTo>
                      <a:pt x="61" y="90"/>
                    </a:lnTo>
                    <a:lnTo>
                      <a:pt x="61" y="82"/>
                    </a:lnTo>
                    <a:lnTo>
                      <a:pt x="63" y="74"/>
                    </a:lnTo>
                    <a:lnTo>
                      <a:pt x="64" y="68"/>
                    </a:lnTo>
                    <a:lnTo>
                      <a:pt x="64" y="59"/>
                    </a:lnTo>
                    <a:lnTo>
                      <a:pt x="66" y="52"/>
                    </a:lnTo>
                    <a:lnTo>
                      <a:pt x="66" y="44"/>
                    </a:lnTo>
                    <a:lnTo>
                      <a:pt x="66" y="40"/>
                    </a:lnTo>
                    <a:lnTo>
                      <a:pt x="66" y="34"/>
                    </a:lnTo>
                    <a:lnTo>
                      <a:pt x="67" y="30"/>
                    </a:lnTo>
                    <a:lnTo>
                      <a:pt x="67" y="24"/>
                    </a:lnTo>
                    <a:lnTo>
                      <a:pt x="69" y="21"/>
                    </a:lnTo>
                    <a:lnTo>
                      <a:pt x="66" y="13"/>
                    </a:lnTo>
                    <a:lnTo>
                      <a:pt x="66" y="11"/>
                    </a:lnTo>
                    <a:lnTo>
                      <a:pt x="64" y="8"/>
                    </a:lnTo>
                    <a:lnTo>
                      <a:pt x="63" y="9"/>
                    </a:lnTo>
                    <a:lnTo>
                      <a:pt x="60" y="11"/>
                    </a:lnTo>
                    <a:lnTo>
                      <a:pt x="58" y="13"/>
                    </a:lnTo>
                    <a:lnTo>
                      <a:pt x="55" y="18"/>
                    </a:lnTo>
                    <a:lnTo>
                      <a:pt x="54" y="24"/>
                    </a:lnTo>
                    <a:lnTo>
                      <a:pt x="51" y="30"/>
                    </a:lnTo>
                    <a:lnTo>
                      <a:pt x="48" y="34"/>
                    </a:lnTo>
                    <a:lnTo>
                      <a:pt x="47" y="40"/>
                    </a:lnTo>
                    <a:lnTo>
                      <a:pt x="44" y="46"/>
                    </a:lnTo>
                    <a:lnTo>
                      <a:pt x="41" y="50"/>
                    </a:lnTo>
                    <a:lnTo>
                      <a:pt x="38" y="56"/>
                    </a:lnTo>
                    <a:lnTo>
                      <a:pt x="35" y="59"/>
                    </a:lnTo>
                    <a:lnTo>
                      <a:pt x="33" y="60"/>
                    </a:lnTo>
                    <a:lnTo>
                      <a:pt x="28" y="59"/>
                    </a:lnTo>
                    <a:lnTo>
                      <a:pt x="25" y="53"/>
                    </a:lnTo>
                    <a:lnTo>
                      <a:pt x="23" y="47"/>
                    </a:lnTo>
                    <a:lnTo>
                      <a:pt x="22" y="43"/>
                    </a:lnTo>
                    <a:lnTo>
                      <a:pt x="20" y="37"/>
                    </a:lnTo>
                    <a:lnTo>
                      <a:pt x="20" y="31"/>
                    </a:lnTo>
                    <a:lnTo>
                      <a:pt x="19" y="25"/>
                    </a:lnTo>
                    <a:lnTo>
                      <a:pt x="17" y="19"/>
                    </a:lnTo>
                    <a:lnTo>
                      <a:pt x="17" y="13"/>
                    </a:lnTo>
                    <a:lnTo>
                      <a:pt x="17" y="9"/>
                    </a:lnTo>
                    <a:lnTo>
                      <a:pt x="17" y="2"/>
                    </a:lnTo>
                    <a:lnTo>
                      <a:pt x="17" y="0"/>
                    </a:lnTo>
                    <a:lnTo>
                      <a:pt x="17" y="0"/>
                    </a:lnTo>
                    <a:close/>
                  </a:path>
                </a:pathLst>
              </a:custGeom>
              <a:solidFill>
                <a:srgbClr val="DEA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87" name="Freeform 83">
                <a:extLst>
                  <a:ext uri="{FF2B5EF4-FFF2-40B4-BE49-F238E27FC236}">
                    <a16:creationId xmlns:a16="http://schemas.microsoft.com/office/drawing/2014/main" id="{1B8A32B7-6539-5302-1B86-87650442642C}"/>
                  </a:ext>
                </a:extLst>
              </p:cNvPr>
              <p:cNvSpPr>
                <a:spLocks/>
              </p:cNvSpPr>
              <p:nvPr/>
            </p:nvSpPr>
            <p:spPr bwMode="auto">
              <a:xfrm>
                <a:off x="2858" y="3800"/>
                <a:ext cx="25" cy="53"/>
              </a:xfrm>
              <a:custGeom>
                <a:avLst/>
                <a:gdLst>
                  <a:gd name="T0" fmla="*/ 66 w 73"/>
                  <a:gd name="T1" fmla="*/ 81 h 157"/>
                  <a:gd name="T2" fmla="*/ 67 w 73"/>
                  <a:gd name="T3" fmla="*/ 68 h 157"/>
                  <a:gd name="T4" fmla="*/ 69 w 73"/>
                  <a:gd name="T5" fmla="*/ 56 h 157"/>
                  <a:gd name="T6" fmla="*/ 70 w 73"/>
                  <a:gd name="T7" fmla="*/ 44 h 157"/>
                  <a:gd name="T8" fmla="*/ 72 w 73"/>
                  <a:gd name="T9" fmla="*/ 33 h 157"/>
                  <a:gd name="T10" fmla="*/ 73 w 73"/>
                  <a:gd name="T11" fmla="*/ 20 h 157"/>
                  <a:gd name="T12" fmla="*/ 69 w 73"/>
                  <a:gd name="T13" fmla="*/ 18 h 157"/>
                  <a:gd name="T14" fmla="*/ 64 w 73"/>
                  <a:gd name="T15" fmla="*/ 28 h 157"/>
                  <a:gd name="T16" fmla="*/ 60 w 73"/>
                  <a:gd name="T17" fmla="*/ 39 h 157"/>
                  <a:gd name="T18" fmla="*/ 56 w 73"/>
                  <a:gd name="T19" fmla="*/ 49 h 157"/>
                  <a:gd name="T20" fmla="*/ 50 w 73"/>
                  <a:gd name="T21" fmla="*/ 58 h 157"/>
                  <a:gd name="T22" fmla="*/ 45 w 73"/>
                  <a:gd name="T23" fmla="*/ 69 h 157"/>
                  <a:gd name="T24" fmla="*/ 40 w 73"/>
                  <a:gd name="T25" fmla="*/ 68 h 157"/>
                  <a:gd name="T26" fmla="*/ 38 w 73"/>
                  <a:gd name="T27" fmla="*/ 62 h 157"/>
                  <a:gd name="T28" fmla="*/ 38 w 73"/>
                  <a:gd name="T29" fmla="*/ 50 h 157"/>
                  <a:gd name="T30" fmla="*/ 38 w 73"/>
                  <a:gd name="T31" fmla="*/ 40 h 157"/>
                  <a:gd name="T32" fmla="*/ 38 w 73"/>
                  <a:gd name="T33" fmla="*/ 27 h 157"/>
                  <a:gd name="T34" fmla="*/ 38 w 73"/>
                  <a:gd name="T35" fmla="*/ 15 h 157"/>
                  <a:gd name="T36" fmla="*/ 38 w 73"/>
                  <a:gd name="T37" fmla="*/ 2 h 157"/>
                  <a:gd name="T38" fmla="*/ 35 w 73"/>
                  <a:gd name="T39" fmla="*/ 0 h 157"/>
                  <a:gd name="T40" fmla="*/ 34 w 73"/>
                  <a:gd name="T41" fmla="*/ 8 h 157"/>
                  <a:gd name="T42" fmla="*/ 32 w 73"/>
                  <a:gd name="T43" fmla="*/ 18 h 157"/>
                  <a:gd name="T44" fmla="*/ 31 w 73"/>
                  <a:gd name="T45" fmla="*/ 31 h 157"/>
                  <a:gd name="T46" fmla="*/ 28 w 73"/>
                  <a:gd name="T47" fmla="*/ 46 h 157"/>
                  <a:gd name="T48" fmla="*/ 25 w 73"/>
                  <a:gd name="T49" fmla="*/ 61 h 157"/>
                  <a:gd name="T50" fmla="*/ 22 w 73"/>
                  <a:gd name="T51" fmla="*/ 74 h 157"/>
                  <a:gd name="T52" fmla="*/ 20 w 73"/>
                  <a:gd name="T53" fmla="*/ 84 h 157"/>
                  <a:gd name="T54" fmla="*/ 16 w 73"/>
                  <a:gd name="T55" fmla="*/ 91 h 157"/>
                  <a:gd name="T56" fmla="*/ 12 w 73"/>
                  <a:gd name="T57" fmla="*/ 88 h 157"/>
                  <a:gd name="T58" fmla="*/ 7 w 73"/>
                  <a:gd name="T59" fmla="*/ 80 h 157"/>
                  <a:gd name="T60" fmla="*/ 4 w 73"/>
                  <a:gd name="T61" fmla="*/ 74 h 157"/>
                  <a:gd name="T62" fmla="*/ 1 w 73"/>
                  <a:gd name="T63" fmla="*/ 78 h 157"/>
                  <a:gd name="T64" fmla="*/ 0 w 73"/>
                  <a:gd name="T65" fmla="*/ 88 h 157"/>
                  <a:gd name="T66" fmla="*/ 0 w 73"/>
                  <a:gd name="T67" fmla="*/ 100 h 157"/>
                  <a:gd name="T68" fmla="*/ 0 w 73"/>
                  <a:gd name="T69" fmla="*/ 109 h 157"/>
                  <a:gd name="T70" fmla="*/ 0 w 73"/>
                  <a:gd name="T71" fmla="*/ 119 h 157"/>
                  <a:gd name="T72" fmla="*/ 0 w 73"/>
                  <a:gd name="T73" fmla="*/ 132 h 157"/>
                  <a:gd name="T74" fmla="*/ 7 w 73"/>
                  <a:gd name="T75" fmla="*/ 138 h 157"/>
                  <a:gd name="T76" fmla="*/ 15 w 73"/>
                  <a:gd name="T77" fmla="*/ 125 h 157"/>
                  <a:gd name="T78" fmla="*/ 19 w 73"/>
                  <a:gd name="T79" fmla="*/ 119 h 157"/>
                  <a:gd name="T80" fmla="*/ 22 w 73"/>
                  <a:gd name="T81" fmla="*/ 122 h 157"/>
                  <a:gd name="T82" fmla="*/ 23 w 73"/>
                  <a:gd name="T83" fmla="*/ 135 h 157"/>
                  <a:gd name="T84" fmla="*/ 25 w 73"/>
                  <a:gd name="T85" fmla="*/ 149 h 157"/>
                  <a:gd name="T86" fmla="*/ 25 w 73"/>
                  <a:gd name="T87" fmla="*/ 157 h 157"/>
                  <a:gd name="T88" fmla="*/ 26 w 73"/>
                  <a:gd name="T89" fmla="*/ 153 h 157"/>
                  <a:gd name="T90" fmla="*/ 28 w 73"/>
                  <a:gd name="T91" fmla="*/ 140 h 157"/>
                  <a:gd name="T92" fmla="*/ 29 w 73"/>
                  <a:gd name="T93" fmla="*/ 130 h 157"/>
                  <a:gd name="T94" fmla="*/ 31 w 73"/>
                  <a:gd name="T95" fmla="*/ 119 h 157"/>
                  <a:gd name="T96" fmla="*/ 34 w 73"/>
                  <a:gd name="T97" fmla="*/ 108 h 157"/>
                  <a:gd name="T98" fmla="*/ 38 w 73"/>
                  <a:gd name="T99" fmla="*/ 94 h 157"/>
                  <a:gd name="T100" fmla="*/ 42 w 73"/>
                  <a:gd name="T101" fmla="*/ 88 h 157"/>
                  <a:gd name="T102" fmla="*/ 47 w 73"/>
                  <a:gd name="T103" fmla="*/ 100 h 157"/>
                  <a:gd name="T104" fmla="*/ 48 w 73"/>
                  <a:gd name="T105" fmla="*/ 108 h 157"/>
                  <a:gd name="T106" fmla="*/ 53 w 73"/>
                  <a:gd name="T107" fmla="*/ 109 h 157"/>
                  <a:gd name="T108" fmla="*/ 57 w 73"/>
                  <a:gd name="T109" fmla="*/ 103 h 157"/>
                  <a:gd name="T110" fmla="*/ 62 w 73"/>
                  <a:gd name="T111" fmla="*/ 93 h 157"/>
                  <a:gd name="T112" fmla="*/ 64 w 73"/>
                  <a:gd name="T113" fmla="*/ 86 h 157"/>
                  <a:gd name="T114" fmla="*/ 66 w 73"/>
                  <a:gd name="T115" fmla="*/ 8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 h="157">
                    <a:moveTo>
                      <a:pt x="66" y="84"/>
                    </a:moveTo>
                    <a:lnTo>
                      <a:pt x="66" y="81"/>
                    </a:lnTo>
                    <a:lnTo>
                      <a:pt x="67" y="74"/>
                    </a:lnTo>
                    <a:lnTo>
                      <a:pt x="67" y="68"/>
                    </a:lnTo>
                    <a:lnTo>
                      <a:pt x="69" y="62"/>
                    </a:lnTo>
                    <a:lnTo>
                      <a:pt x="69" y="56"/>
                    </a:lnTo>
                    <a:lnTo>
                      <a:pt x="70" y="50"/>
                    </a:lnTo>
                    <a:lnTo>
                      <a:pt x="70" y="44"/>
                    </a:lnTo>
                    <a:lnTo>
                      <a:pt x="72" y="37"/>
                    </a:lnTo>
                    <a:lnTo>
                      <a:pt x="72" y="33"/>
                    </a:lnTo>
                    <a:lnTo>
                      <a:pt x="73" y="27"/>
                    </a:lnTo>
                    <a:lnTo>
                      <a:pt x="73" y="20"/>
                    </a:lnTo>
                    <a:lnTo>
                      <a:pt x="73" y="17"/>
                    </a:lnTo>
                    <a:lnTo>
                      <a:pt x="69" y="18"/>
                    </a:lnTo>
                    <a:lnTo>
                      <a:pt x="67" y="24"/>
                    </a:lnTo>
                    <a:lnTo>
                      <a:pt x="64" y="28"/>
                    </a:lnTo>
                    <a:lnTo>
                      <a:pt x="63" y="33"/>
                    </a:lnTo>
                    <a:lnTo>
                      <a:pt x="60" y="39"/>
                    </a:lnTo>
                    <a:lnTo>
                      <a:pt x="59" y="44"/>
                    </a:lnTo>
                    <a:lnTo>
                      <a:pt x="56" y="49"/>
                    </a:lnTo>
                    <a:lnTo>
                      <a:pt x="53" y="53"/>
                    </a:lnTo>
                    <a:lnTo>
                      <a:pt x="50" y="58"/>
                    </a:lnTo>
                    <a:lnTo>
                      <a:pt x="48" y="62"/>
                    </a:lnTo>
                    <a:lnTo>
                      <a:pt x="45" y="69"/>
                    </a:lnTo>
                    <a:lnTo>
                      <a:pt x="42" y="71"/>
                    </a:lnTo>
                    <a:lnTo>
                      <a:pt x="40" y="68"/>
                    </a:lnTo>
                    <a:lnTo>
                      <a:pt x="40" y="66"/>
                    </a:lnTo>
                    <a:lnTo>
                      <a:pt x="38" y="62"/>
                    </a:lnTo>
                    <a:lnTo>
                      <a:pt x="38" y="58"/>
                    </a:lnTo>
                    <a:lnTo>
                      <a:pt x="38" y="50"/>
                    </a:lnTo>
                    <a:lnTo>
                      <a:pt x="38" y="46"/>
                    </a:lnTo>
                    <a:lnTo>
                      <a:pt x="38" y="40"/>
                    </a:lnTo>
                    <a:lnTo>
                      <a:pt x="38" y="34"/>
                    </a:lnTo>
                    <a:lnTo>
                      <a:pt x="38" y="27"/>
                    </a:lnTo>
                    <a:lnTo>
                      <a:pt x="38" y="21"/>
                    </a:lnTo>
                    <a:lnTo>
                      <a:pt x="38" y="15"/>
                    </a:lnTo>
                    <a:lnTo>
                      <a:pt x="38" y="11"/>
                    </a:lnTo>
                    <a:lnTo>
                      <a:pt x="38" y="2"/>
                    </a:lnTo>
                    <a:lnTo>
                      <a:pt x="38" y="0"/>
                    </a:lnTo>
                    <a:lnTo>
                      <a:pt x="35" y="0"/>
                    </a:lnTo>
                    <a:lnTo>
                      <a:pt x="35" y="3"/>
                    </a:lnTo>
                    <a:lnTo>
                      <a:pt x="34" y="8"/>
                    </a:lnTo>
                    <a:lnTo>
                      <a:pt x="34" y="12"/>
                    </a:lnTo>
                    <a:lnTo>
                      <a:pt x="32" y="18"/>
                    </a:lnTo>
                    <a:lnTo>
                      <a:pt x="31" y="24"/>
                    </a:lnTo>
                    <a:lnTo>
                      <a:pt x="31" y="31"/>
                    </a:lnTo>
                    <a:lnTo>
                      <a:pt x="29" y="40"/>
                    </a:lnTo>
                    <a:lnTo>
                      <a:pt x="28" y="46"/>
                    </a:lnTo>
                    <a:lnTo>
                      <a:pt x="26" y="53"/>
                    </a:lnTo>
                    <a:lnTo>
                      <a:pt x="25" y="61"/>
                    </a:lnTo>
                    <a:lnTo>
                      <a:pt x="25" y="68"/>
                    </a:lnTo>
                    <a:lnTo>
                      <a:pt x="22" y="74"/>
                    </a:lnTo>
                    <a:lnTo>
                      <a:pt x="22" y="80"/>
                    </a:lnTo>
                    <a:lnTo>
                      <a:pt x="20" y="84"/>
                    </a:lnTo>
                    <a:lnTo>
                      <a:pt x="19" y="88"/>
                    </a:lnTo>
                    <a:lnTo>
                      <a:pt x="16" y="91"/>
                    </a:lnTo>
                    <a:lnTo>
                      <a:pt x="13" y="93"/>
                    </a:lnTo>
                    <a:lnTo>
                      <a:pt x="12" y="88"/>
                    </a:lnTo>
                    <a:lnTo>
                      <a:pt x="9" y="86"/>
                    </a:lnTo>
                    <a:lnTo>
                      <a:pt x="7" y="80"/>
                    </a:lnTo>
                    <a:lnTo>
                      <a:pt x="6" y="75"/>
                    </a:lnTo>
                    <a:lnTo>
                      <a:pt x="4" y="74"/>
                    </a:lnTo>
                    <a:lnTo>
                      <a:pt x="3" y="75"/>
                    </a:lnTo>
                    <a:lnTo>
                      <a:pt x="1" y="78"/>
                    </a:lnTo>
                    <a:lnTo>
                      <a:pt x="0" y="86"/>
                    </a:lnTo>
                    <a:lnTo>
                      <a:pt x="0" y="88"/>
                    </a:lnTo>
                    <a:lnTo>
                      <a:pt x="0" y="94"/>
                    </a:lnTo>
                    <a:lnTo>
                      <a:pt x="0" y="100"/>
                    </a:lnTo>
                    <a:lnTo>
                      <a:pt x="0" y="105"/>
                    </a:lnTo>
                    <a:lnTo>
                      <a:pt x="0" y="109"/>
                    </a:lnTo>
                    <a:lnTo>
                      <a:pt x="0" y="115"/>
                    </a:lnTo>
                    <a:lnTo>
                      <a:pt x="0" y="119"/>
                    </a:lnTo>
                    <a:lnTo>
                      <a:pt x="0" y="125"/>
                    </a:lnTo>
                    <a:lnTo>
                      <a:pt x="0" y="132"/>
                    </a:lnTo>
                    <a:lnTo>
                      <a:pt x="3" y="138"/>
                    </a:lnTo>
                    <a:lnTo>
                      <a:pt x="7" y="138"/>
                    </a:lnTo>
                    <a:lnTo>
                      <a:pt x="13" y="131"/>
                    </a:lnTo>
                    <a:lnTo>
                      <a:pt x="15" y="125"/>
                    </a:lnTo>
                    <a:lnTo>
                      <a:pt x="18" y="121"/>
                    </a:lnTo>
                    <a:lnTo>
                      <a:pt x="19" y="119"/>
                    </a:lnTo>
                    <a:lnTo>
                      <a:pt x="22" y="121"/>
                    </a:lnTo>
                    <a:lnTo>
                      <a:pt x="22" y="122"/>
                    </a:lnTo>
                    <a:lnTo>
                      <a:pt x="23" y="128"/>
                    </a:lnTo>
                    <a:lnTo>
                      <a:pt x="23" y="135"/>
                    </a:lnTo>
                    <a:lnTo>
                      <a:pt x="25" y="143"/>
                    </a:lnTo>
                    <a:lnTo>
                      <a:pt x="25" y="149"/>
                    </a:lnTo>
                    <a:lnTo>
                      <a:pt x="25" y="154"/>
                    </a:lnTo>
                    <a:lnTo>
                      <a:pt x="25" y="157"/>
                    </a:lnTo>
                    <a:lnTo>
                      <a:pt x="26" y="157"/>
                    </a:lnTo>
                    <a:lnTo>
                      <a:pt x="26" y="153"/>
                    </a:lnTo>
                    <a:lnTo>
                      <a:pt x="28" y="146"/>
                    </a:lnTo>
                    <a:lnTo>
                      <a:pt x="28" y="140"/>
                    </a:lnTo>
                    <a:lnTo>
                      <a:pt x="29" y="135"/>
                    </a:lnTo>
                    <a:lnTo>
                      <a:pt x="29" y="130"/>
                    </a:lnTo>
                    <a:lnTo>
                      <a:pt x="31" y="125"/>
                    </a:lnTo>
                    <a:lnTo>
                      <a:pt x="31" y="119"/>
                    </a:lnTo>
                    <a:lnTo>
                      <a:pt x="34" y="113"/>
                    </a:lnTo>
                    <a:lnTo>
                      <a:pt x="34" y="108"/>
                    </a:lnTo>
                    <a:lnTo>
                      <a:pt x="35" y="103"/>
                    </a:lnTo>
                    <a:lnTo>
                      <a:pt x="38" y="94"/>
                    </a:lnTo>
                    <a:lnTo>
                      <a:pt x="40" y="88"/>
                    </a:lnTo>
                    <a:lnTo>
                      <a:pt x="42" y="88"/>
                    </a:lnTo>
                    <a:lnTo>
                      <a:pt x="45" y="96"/>
                    </a:lnTo>
                    <a:lnTo>
                      <a:pt x="47" y="100"/>
                    </a:lnTo>
                    <a:lnTo>
                      <a:pt x="48" y="105"/>
                    </a:lnTo>
                    <a:lnTo>
                      <a:pt x="48" y="108"/>
                    </a:lnTo>
                    <a:lnTo>
                      <a:pt x="51" y="110"/>
                    </a:lnTo>
                    <a:lnTo>
                      <a:pt x="53" y="109"/>
                    </a:lnTo>
                    <a:lnTo>
                      <a:pt x="56" y="108"/>
                    </a:lnTo>
                    <a:lnTo>
                      <a:pt x="57" y="103"/>
                    </a:lnTo>
                    <a:lnTo>
                      <a:pt x="60" y="99"/>
                    </a:lnTo>
                    <a:lnTo>
                      <a:pt x="62" y="93"/>
                    </a:lnTo>
                    <a:lnTo>
                      <a:pt x="64" y="88"/>
                    </a:lnTo>
                    <a:lnTo>
                      <a:pt x="64" y="86"/>
                    </a:lnTo>
                    <a:lnTo>
                      <a:pt x="66" y="84"/>
                    </a:lnTo>
                    <a:lnTo>
                      <a:pt x="66" y="84"/>
                    </a:lnTo>
                    <a:close/>
                  </a:path>
                </a:pathLst>
              </a:custGeom>
              <a:solidFill>
                <a:srgbClr val="DEA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88" name="Freeform 84">
                <a:extLst>
                  <a:ext uri="{FF2B5EF4-FFF2-40B4-BE49-F238E27FC236}">
                    <a16:creationId xmlns:a16="http://schemas.microsoft.com/office/drawing/2014/main" id="{FB62FB5F-0B86-7563-7437-5DCB551D7880}"/>
                  </a:ext>
                </a:extLst>
              </p:cNvPr>
              <p:cNvSpPr>
                <a:spLocks/>
              </p:cNvSpPr>
              <p:nvPr/>
            </p:nvSpPr>
            <p:spPr bwMode="auto">
              <a:xfrm>
                <a:off x="2857" y="3835"/>
                <a:ext cx="22" cy="37"/>
              </a:xfrm>
              <a:custGeom>
                <a:avLst/>
                <a:gdLst>
                  <a:gd name="T0" fmla="*/ 63 w 63"/>
                  <a:gd name="T1" fmla="*/ 19 h 109"/>
                  <a:gd name="T2" fmla="*/ 60 w 63"/>
                  <a:gd name="T3" fmla="*/ 28 h 109"/>
                  <a:gd name="T4" fmla="*/ 56 w 63"/>
                  <a:gd name="T5" fmla="*/ 43 h 109"/>
                  <a:gd name="T6" fmla="*/ 51 w 63"/>
                  <a:gd name="T7" fmla="*/ 60 h 109"/>
                  <a:gd name="T8" fmla="*/ 50 w 63"/>
                  <a:gd name="T9" fmla="*/ 75 h 109"/>
                  <a:gd name="T10" fmla="*/ 48 w 63"/>
                  <a:gd name="T11" fmla="*/ 90 h 109"/>
                  <a:gd name="T12" fmla="*/ 48 w 63"/>
                  <a:gd name="T13" fmla="*/ 101 h 109"/>
                  <a:gd name="T14" fmla="*/ 45 w 63"/>
                  <a:gd name="T15" fmla="*/ 100 h 109"/>
                  <a:gd name="T16" fmla="*/ 41 w 63"/>
                  <a:gd name="T17" fmla="*/ 84 h 109"/>
                  <a:gd name="T18" fmla="*/ 37 w 63"/>
                  <a:gd name="T19" fmla="*/ 84 h 109"/>
                  <a:gd name="T20" fmla="*/ 32 w 63"/>
                  <a:gd name="T21" fmla="*/ 95 h 109"/>
                  <a:gd name="T22" fmla="*/ 28 w 63"/>
                  <a:gd name="T23" fmla="*/ 104 h 109"/>
                  <a:gd name="T24" fmla="*/ 21 w 63"/>
                  <a:gd name="T25" fmla="*/ 109 h 109"/>
                  <a:gd name="T26" fmla="*/ 12 w 63"/>
                  <a:gd name="T27" fmla="*/ 103 h 109"/>
                  <a:gd name="T28" fmla="*/ 7 w 63"/>
                  <a:gd name="T29" fmla="*/ 92 h 109"/>
                  <a:gd name="T30" fmla="*/ 3 w 63"/>
                  <a:gd name="T31" fmla="*/ 82 h 109"/>
                  <a:gd name="T32" fmla="*/ 1 w 63"/>
                  <a:gd name="T33" fmla="*/ 68 h 109"/>
                  <a:gd name="T34" fmla="*/ 0 w 63"/>
                  <a:gd name="T35" fmla="*/ 54 h 109"/>
                  <a:gd name="T36" fmla="*/ 1 w 63"/>
                  <a:gd name="T37" fmla="*/ 46 h 109"/>
                  <a:gd name="T38" fmla="*/ 6 w 63"/>
                  <a:gd name="T39" fmla="*/ 47 h 109"/>
                  <a:gd name="T40" fmla="*/ 12 w 63"/>
                  <a:gd name="T41" fmla="*/ 60 h 109"/>
                  <a:gd name="T42" fmla="*/ 16 w 63"/>
                  <a:gd name="T43" fmla="*/ 69 h 109"/>
                  <a:gd name="T44" fmla="*/ 25 w 63"/>
                  <a:gd name="T45" fmla="*/ 73 h 109"/>
                  <a:gd name="T46" fmla="*/ 34 w 63"/>
                  <a:gd name="T47" fmla="*/ 66 h 109"/>
                  <a:gd name="T48" fmla="*/ 41 w 63"/>
                  <a:gd name="T49" fmla="*/ 56 h 109"/>
                  <a:gd name="T50" fmla="*/ 44 w 63"/>
                  <a:gd name="T51" fmla="*/ 41 h 109"/>
                  <a:gd name="T52" fmla="*/ 45 w 63"/>
                  <a:gd name="T53" fmla="*/ 27 h 109"/>
                  <a:gd name="T54" fmla="*/ 45 w 63"/>
                  <a:gd name="T55" fmla="*/ 12 h 109"/>
                  <a:gd name="T56" fmla="*/ 45 w 63"/>
                  <a:gd name="T57" fmla="*/ 2 h 109"/>
                  <a:gd name="T58" fmla="*/ 45 w 63"/>
                  <a:gd name="T59" fmla="*/ 2 h 109"/>
                  <a:gd name="T60" fmla="*/ 48 w 63"/>
                  <a:gd name="T61" fmla="*/ 18 h 109"/>
                  <a:gd name="T62" fmla="*/ 56 w 63"/>
                  <a:gd name="T63" fmla="*/ 24 h 109"/>
                  <a:gd name="T64" fmla="*/ 62 w 63"/>
                  <a:gd name="T65" fmla="*/ 19 h 109"/>
                  <a:gd name="T66" fmla="*/ 63 w 63"/>
                  <a:gd name="T67" fmla="*/ 1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109">
                    <a:moveTo>
                      <a:pt x="63" y="19"/>
                    </a:moveTo>
                    <a:lnTo>
                      <a:pt x="63" y="19"/>
                    </a:lnTo>
                    <a:lnTo>
                      <a:pt x="62" y="24"/>
                    </a:lnTo>
                    <a:lnTo>
                      <a:pt x="60" y="28"/>
                    </a:lnTo>
                    <a:lnTo>
                      <a:pt x="59" y="35"/>
                    </a:lnTo>
                    <a:lnTo>
                      <a:pt x="56" y="43"/>
                    </a:lnTo>
                    <a:lnTo>
                      <a:pt x="54" y="51"/>
                    </a:lnTo>
                    <a:lnTo>
                      <a:pt x="51" y="60"/>
                    </a:lnTo>
                    <a:lnTo>
                      <a:pt x="51" y="69"/>
                    </a:lnTo>
                    <a:lnTo>
                      <a:pt x="50" y="75"/>
                    </a:lnTo>
                    <a:lnTo>
                      <a:pt x="48" y="84"/>
                    </a:lnTo>
                    <a:lnTo>
                      <a:pt x="48" y="90"/>
                    </a:lnTo>
                    <a:lnTo>
                      <a:pt x="48" y="95"/>
                    </a:lnTo>
                    <a:lnTo>
                      <a:pt x="48" y="101"/>
                    </a:lnTo>
                    <a:lnTo>
                      <a:pt x="48" y="103"/>
                    </a:lnTo>
                    <a:lnTo>
                      <a:pt x="45" y="100"/>
                    </a:lnTo>
                    <a:lnTo>
                      <a:pt x="44" y="92"/>
                    </a:lnTo>
                    <a:lnTo>
                      <a:pt x="41" y="84"/>
                    </a:lnTo>
                    <a:lnTo>
                      <a:pt x="41" y="82"/>
                    </a:lnTo>
                    <a:lnTo>
                      <a:pt x="37" y="84"/>
                    </a:lnTo>
                    <a:lnTo>
                      <a:pt x="34" y="91"/>
                    </a:lnTo>
                    <a:lnTo>
                      <a:pt x="32" y="95"/>
                    </a:lnTo>
                    <a:lnTo>
                      <a:pt x="29" y="100"/>
                    </a:lnTo>
                    <a:lnTo>
                      <a:pt x="28" y="104"/>
                    </a:lnTo>
                    <a:lnTo>
                      <a:pt x="26" y="107"/>
                    </a:lnTo>
                    <a:lnTo>
                      <a:pt x="21" y="109"/>
                    </a:lnTo>
                    <a:lnTo>
                      <a:pt x="15" y="107"/>
                    </a:lnTo>
                    <a:lnTo>
                      <a:pt x="12" y="103"/>
                    </a:lnTo>
                    <a:lnTo>
                      <a:pt x="10" y="98"/>
                    </a:lnTo>
                    <a:lnTo>
                      <a:pt x="7" y="92"/>
                    </a:lnTo>
                    <a:lnTo>
                      <a:pt x="6" y="90"/>
                    </a:lnTo>
                    <a:lnTo>
                      <a:pt x="3" y="82"/>
                    </a:lnTo>
                    <a:lnTo>
                      <a:pt x="3" y="75"/>
                    </a:lnTo>
                    <a:lnTo>
                      <a:pt x="1" y="68"/>
                    </a:lnTo>
                    <a:lnTo>
                      <a:pt x="1" y="62"/>
                    </a:lnTo>
                    <a:lnTo>
                      <a:pt x="0" y="54"/>
                    </a:lnTo>
                    <a:lnTo>
                      <a:pt x="0" y="50"/>
                    </a:lnTo>
                    <a:lnTo>
                      <a:pt x="1" y="46"/>
                    </a:lnTo>
                    <a:lnTo>
                      <a:pt x="3" y="44"/>
                    </a:lnTo>
                    <a:lnTo>
                      <a:pt x="6" y="47"/>
                    </a:lnTo>
                    <a:lnTo>
                      <a:pt x="10" y="56"/>
                    </a:lnTo>
                    <a:lnTo>
                      <a:pt x="12" y="60"/>
                    </a:lnTo>
                    <a:lnTo>
                      <a:pt x="15" y="65"/>
                    </a:lnTo>
                    <a:lnTo>
                      <a:pt x="16" y="69"/>
                    </a:lnTo>
                    <a:lnTo>
                      <a:pt x="19" y="73"/>
                    </a:lnTo>
                    <a:lnTo>
                      <a:pt x="25" y="73"/>
                    </a:lnTo>
                    <a:lnTo>
                      <a:pt x="32" y="69"/>
                    </a:lnTo>
                    <a:lnTo>
                      <a:pt x="34" y="66"/>
                    </a:lnTo>
                    <a:lnTo>
                      <a:pt x="38" y="62"/>
                    </a:lnTo>
                    <a:lnTo>
                      <a:pt x="41" y="56"/>
                    </a:lnTo>
                    <a:lnTo>
                      <a:pt x="43" y="49"/>
                    </a:lnTo>
                    <a:lnTo>
                      <a:pt x="44" y="41"/>
                    </a:lnTo>
                    <a:lnTo>
                      <a:pt x="45" y="34"/>
                    </a:lnTo>
                    <a:lnTo>
                      <a:pt x="45" y="27"/>
                    </a:lnTo>
                    <a:lnTo>
                      <a:pt x="45" y="19"/>
                    </a:lnTo>
                    <a:lnTo>
                      <a:pt x="45" y="12"/>
                    </a:lnTo>
                    <a:lnTo>
                      <a:pt x="45" y="6"/>
                    </a:lnTo>
                    <a:lnTo>
                      <a:pt x="45" y="2"/>
                    </a:lnTo>
                    <a:lnTo>
                      <a:pt x="45" y="0"/>
                    </a:lnTo>
                    <a:lnTo>
                      <a:pt x="45" y="2"/>
                    </a:lnTo>
                    <a:lnTo>
                      <a:pt x="47" y="9"/>
                    </a:lnTo>
                    <a:lnTo>
                      <a:pt x="48" y="18"/>
                    </a:lnTo>
                    <a:lnTo>
                      <a:pt x="51" y="24"/>
                    </a:lnTo>
                    <a:lnTo>
                      <a:pt x="56" y="24"/>
                    </a:lnTo>
                    <a:lnTo>
                      <a:pt x="59" y="22"/>
                    </a:lnTo>
                    <a:lnTo>
                      <a:pt x="62" y="19"/>
                    </a:lnTo>
                    <a:lnTo>
                      <a:pt x="63" y="19"/>
                    </a:lnTo>
                    <a:lnTo>
                      <a:pt x="63" y="19"/>
                    </a:lnTo>
                    <a:close/>
                  </a:path>
                </a:pathLst>
              </a:custGeom>
              <a:solidFill>
                <a:srgbClr val="DEA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89" name="Freeform 85">
                <a:extLst>
                  <a:ext uri="{FF2B5EF4-FFF2-40B4-BE49-F238E27FC236}">
                    <a16:creationId xmlns:a16="http://schemas.microsoft.com/office/drawing/2014/main" id="{ACEFD5DB-47A5-476C-966B-BBC2C8A2837B}"/>
                  </a:ext>
                </a:extLst>
              </p:cNvPr>
              <p:cNvSpPr>
                <a:spLocks/>
              </p:cNvSpPr>
              <p:nvPr/>
            </p:nvSpPr>
            <p:spPr bwMode="auto">
              <a:xfrm>
                <a:off x="2855" y="3863"/>
                <a:ext cx="24" cy="35"/>
              </a:xfrm>
              <a:custGeom>
                <a:avLst/>
                <a:gdLst>
                  <a:gd name="T0" fmla="*/ 69 w 69"/>
                  <a:gd name="T1" fmla="*/ 1 h 99"/>
                  <a:gd name="T2" fmla="*/ 68 w 69"/>
                  <a:gd name="T3" fmla="*/ 11 h 99"/>
                  <a:gd name="T4" fmla="*/ 68 w 69"/>
                  <a:gd name="T5" fmla="*/ 23 h 99"/>
                  <a:gd name="T6" fmla="*/ 65 w 69"/>
                  <a:gd name="T7" fmla="*/ 33 h 99"/>
                  <a:gd name="T8" fmla="*/ 65 w 69"/>
                  <a:gd name="T9" fmla="*/ 45 h 99"/>
                  <a:gd name="T10" fmla="*/ 63 w 69"/>
                  <a:gd name="T11" fmla="*/ 55 h 99"/>
                  <a:gd name="T12" fmla="*/ 60 w 69"/>
                  <a:gd name="T13" fmla="*/ 70 h 99"/>
                  <a:gd name="T14" fmla="*/ 56 w 69"/>
                  <a:gd name="T15" fmla="*/ 85 h 99"/>
                  <a:gd name="T16" fmla="*/ 53 w 69"/>
                  <a:gd name="T17" fmla="*/ 96 h 99"/>
                  <a:gd name="T18" fmla="*/ 51 w 69"/>
                  <a:gd name="T19" fmla="*/ 99 h 99"/>
                  <a:gd name="T20" fmla="*/ 50 w 69"/>
                  <a:gd name="T21" fmla="*/ 94 h 99"/>
                  <a:gd name="T22" fmla="*/ 51 w 69"/>
                  <a:gd name="T23" fmla="*/ 82 h 99"/>
                  <a:gd name="T24" fmla="*/ 51 w 69"/>
                  <a:gd name="T25" fmla="*/ 69 h 99"/>
                  <a:gd name="T26" fmla="*/ 51 w 69"/>
                  <a:gd name="T27" fmla="*/ 60 h 99"/>
                  <a:gd name="T28" fmla="*/ 47 w 69"/>
                  <a:gd name="T29" fmla="*/ 61 h 99"/>
                  <a:gd name="T30" fmla="*/ 40 w 69"/>
                  <a:gd name="T31" fmla="*/ 72 h 99"/>
                  <a:gd name="T32" fmla="*/ 31 w 69"/>
                  <a:gd name="T33" fmla="*/ 85 h 99"/>
                  <a:gd name="T34" fmla="*/ 24 w 69"/>
                  <a:gd name="T35" fmla="*/ 96 h 99"/>
                  <a:gd name="T36" fmla="*/ 18 w 69"/>
                  <a:gd name="T37" fmla="*/ 96 h 99"/>
                  <a:gd name="T38" fmla="*/ 13 w 69"/>
                  <a:gd name="T39" fmla="*/ 85 h 99"/>
                  <a:gd name="T40" fmla="*/ 10 w 69"/>
                  <a:gd name="T41" fmla="*/ 67 h 99"/>
                  <a:gd name="T42" fmla="*/ 9 w 69"/>
                  <a:gd name="T43" fmla="*/ 54 h 99"/>
                  <a:gd name="T44" fmla="*/ 6 w 69"/>
                  <a:gd name="T45" fmla="*/ 44 h 99"/>
                  <a:gd name="T46" fmla="*/ 5 w 69"/>
                  <a:gd name="T47" fmla="*/ 32 h 99"/>
                  <a:gd name="T48" fmla="*/ 3 w 69"/>
                  <a:gd name="T49" fmla="*/ 20 h 99"/>
                  <a:gd name="T50" fmla="*/ 0 w 69"/>
                  <a:gd name="T51" fmla="*/ 14 h 99"/>
                  <a:gd name="T52" fmla="*/ 6 w 69"/>
                  <a:gd name="T53" fmla="*/ 16 h 99"/>
                  <a:gd name="T54" fmla="*/ 18 w 69"/>
                  <a:gd name="T55" fmla="*/ 29 h 99"/>
                  <a:gd name="T56" fmla="*/ 27 w 69"/>
                  <a:gd name="T57" fmla="*/ 41 h 99"/>
                  <a:gd name="T58" fmla="*/ 31 w 69"/>
                  <a:gd name="T59" fmla="*/ 50 h 99"/>
                  <a:gd name="T60" fmla="*/ 35 w 69"/>
                  <a:gd name="T61" fmla="*/ 60 h 99"/>
                  <a:gd name="T62" fmla="*/ 38 w 69"/>
                  <a:gd name="T63" fmla="*/ 54 h 99"/>
                  <a:gd name="T64" fmla="*/ 40 w 69"/>
                  <a:gd name="T65" fmla="*/ 44 h 99"/>
                  <a:gd name="T66" fmla="*/ 41 w 69"/>
                  <a:gd name="T67" fmla="*/ 30 h 99"/>
                  <a:gd name="T68" fmla="*/ 44 w 69"/>
                  <a:gd name="T69" fmla="*/ 20 h 99"/>
                  <a:gd name="T70" fmla="*/ 47 w 69"/>
                  <a:gd name="T71" fmla="*/ 16 h 99"/>
                  <a:gd name="T72" fmla="*/ 51 w 69"/>
                  <a:gd name="T73" fmla="*/ 23 h 99"/>
                  <a:gd name="T74" fmla="*/ 60 w 69"/>
                  <a:gd name="T75" fmla="*/ 19 h 99"/>
                  <a:gd name="T76" fmla="*/ 68 w 69"/>
                  <a:gd name="T77" fmla="*/ 3 h 99"/>
                  <a:gd name="T78" fmla="*/ 69 w 69"/>
                  <a:gd name="T7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 h="99">
                    <a:moveTo>
                      <a:pt x="69" y="0"/>
                    </a:moveTo>
                    <a:lnTo>
                      <a:pt x="69" y="1"/>
                    </a:lnTo>
                    <a:lnTo>
                      <a:pt x="69" y="6"/>
                    </a:lnTo>
                    <a:lnTo>
                      <a:pt x="68" y="11"/>
                    </a:lnTo>
                    <a:lnTo>
                      <a:pt x="68" y="20"/>
                    </a:lnTo>
                    <a:lnTo>
                      <a:pt x="68" y="23"/>
                    </a:lnTo>
                    <a:lnTo>
                      <a:pt x="66" y="29"/>
                    </a:lnTo>
                    <a:lnTo>
                      <a:pt x="65" y="33"/>
                    </a:lnTo>
                    <a:lnTo>
                      <a:pt x="65" y="39"/>
                    </a:lnTo>
                    <a:lnTo>
                      <a:pt x="65" y="45"/>
                    </a:lnTo>
                    <a:lnTo>
                      <a:pt x="65" y="50"/>
                    </a:lnTo>
                    <a:lnTo>
                      <a:pt x="63" y="55"/>
                    </a:lnTo>
                    <a:lnTo>
                      <a:pt x="63" y="61"/>
                    </a:lnTo>
                    <a:lnTo>
                      <a:pt x="60" y="70"/>
                    </a:lnTo>
                    <a:lnTo>
                      <a:pt x="59" y="79"/>
                    </a:lnTo>
                    <a:lnTo>
                      <a:pt x="56" y="85"/>
                    </a:lnTo>
                    <a:lnTo>
                      <a:pt x="54" y="92"/>
                    </a:lnTo>
                    <a:lnTo>
                      <a:pt x="53" y="96"/>
                    </a:lnTo>
                    <a:lnTo>
                      <a:pt x="51" y="99"/>
                    </a:lnTo>
                    <a:lnTo>
                      <a:pt x="51" y="99"/>
                    </a:lnTo>
                    <a:lnTo>
                      <a:pt x="51" y="99"/>
                    </a:lnTo>
                    <a:lnTo>
                      <a:pt x="50" y="94"/>
                    </a:lnTo>
                    <a:lnTo>
                      <a:pt x="50" y="89"/>
                    </a:lnTo>
                    <a:lnTo>
                      <a:pt x="51" y="82"/>
                    </a:lnTo>
                    <a:lnTo>
                      <a:pt x="51" y="76"/>
                    </a:lnTo>
                    <a:lnTo>
                      <a:pt x="51" y="69"/>
                    </a:lnTo>
                    <a:lnTo>
                      <a:pt x="53" y="63"/>
                    </a:lnTo>
                    <a:lnTo>
                      <a:pt x="51" y="60"/>
                    </a:lnTo>
                    <a:lnTo>
                      <a:pt x="51" y="58"/>
                    </a:lnTo>
                    <a:lnTo>
                      <a:pt x="47" y="61"/>
                    </a:lnTo>
                    <a:lnTo>
                      <a:pt x="44" y="66"/>
                    </a:lnTo>
                    <a:lnTo>
                      <a:pt x="40" y="72"/>
                    </a:lnTo>
                    <a:lnTo>
                      <a:pt x="35" y="79"/>
                    </a:lnTo>
                    <a:lnTo>
                      <a:pt x="31" y="85"/>
                    </a:lnTo>
                    <a:lnTo>
                      <a:pt x="27" y="92"/>
                    </a:lnTo>
                    <a:lnTo>
                      <a:pt x="24" y="96"/>
                    </a:lnTo>
                    <a:lnTo>
                      <a:pt x="21" y="99"/>
                    </a:lnTo>
                    <a:lnTo>
                      <a:pt x="18" y="96"/>
                    </a:lnTo>
                    <a:lnTo>
                      <a:pt x="15" y="92"/>
                    </a:lnTo>
                    <a:lnTo>
                      <a:pt x="13" y="85"/>
                    </a:lnTo>
                    <a:lnTo>
                      <a:pt x="12" y="77"/>
                    </a:lnTo>
                    <a:lnTo>
                      <a:pt x="10" y="67"/>
                    </a:lnTo>
                    <a:lnTo>
                      <a:pt x="9" y="58"/>
                    </a:lnTo>
                    <a:lnTo>
                      <a:pt x="9" y="54"/>
                    </a:lnTo>
                    <a:lnTo>
                      <a:pt x="7" y="48"/>
                    </a:lnTo>
                    <a:lnTo>
                      <a:pt x="6" y="44"/>
                    </a:lnTo>
                    <a:lnTo>
                      <a:pt x="6" y="41"/>
                    </a:lnTo>
                    <a:lnTo>
                      <a:pt x="5" y="32"/>
                    </a:lnTo>
                    <a:lnTo>
                      <a:pt x="5" y="26"/>
                    </a:lnTo>
                    <a:lnTo>
                      <a:pt x="3" y="20"/>
                    </a:lnTo>
                    <a:lnTo>
                      <a:pt x="3" y="19"/>
                    </a:lnTo>
                    <a:lnTo>
                      <a:pt x="0" y="14"/>
                    </a:lnTo>
                    <a:lnTo>
                      <a:pt x="3" y="14"/>
                    </a:lnTo>
                    <a:lnTo>
                      <a:pt x="6" y="16"/>
                    </a:lnTo>
                    <a:lnTo>
                      <a:pt x="12" y="22"/>
                    </a:lnTo>
                    <a:lnTo>
                      <a:pt x="18" y="29"/>
                    </a:lnTo>
                    <a:lnTo>
                      <a:pt x="25" y="38"/>
                    </a:lnTo>
                    <a:lnTo>
                      <a:pt x="27" y="41"/>
                    </a:lnTo>
                    <a:lnTo>
                      <a:pt x="29" y="45"/>
                    </a:lnTo>
                    <a:lnTo>
                      <a:pt x="31" y="50"/>
                    </a:lnTo>
                    <a:lnTo>
                      <a:pt x="32" y="54"/>
                    </a:lnTo>
                    <a:lnTo>
                      <a:pt x="35" y="60"/>
                    </a:lnTo>
                    <a:lnTo>
                      <a:pt x="38" y="58"/>
                    </a:lnTo>
                    <a:lnTo>
                      <a:pt x="38" y="54"/>
                    </a:lnTo>
                    <a:lnTo>
                      <a:pt x="38" y="50"/>
                    </a:lnTo>
                    <a:lnTo>
                      <a:pt x="40" y="44"/>
                    </a:lnTo>
                    <a:lnTo>
                      <a:pt x="40" y="38"/>
                    </a:lnTo>
                    <a:lnTo>
                      <a:pt x="41" y="30"/>
                    </a:lnTo>
                    <a:lnTo>
                      <a:pt x="43" y="25"/>
                    </a:lnTo>
                    <a:lnTo>
                      <a:pt x="44" y="20"/>
                    </a:lnTo>
                    <a:lnTo>
                      <a:pt x="47" y="19"/>
                    </a:lnTo>
                    <a:lnTo>
                      <a:pt x="47" y="16"/>
                    </a:lnTo>
                    <a:lnTo>
                      <a:pt x="49" y="20"/>
                    </a:lnTo>
                    <a:lnTo>
                      <a:pt x="51" y="23"/>
                    </a:lnTo>
                    <a:lnTo>
                      <a:pt x="56" y="23"/>
                    </a:lnTo>
                    <a:lnTo>
                      <a:pt x="60" y="19"/>
                    </a:lnTo>
                    <a:lnTo>
                      <a:pt x="65" y="11"/>
                    </a:lnTo>
                    <a:lnTo>
                      <a:pt x="68" y="3"/>
                    </a:lnTo>
                    <a:lnTo>
                      <a:pt x="69" y="0"/>
                    </a:lnTo>
                    <a:lnTo>
                      <a:pt x="69" y="0"/>
                    </a:lnTo>
                    <a:close/>
                  </a:path>
                </a:pathLst>
              </a:custGeom>
              <a:solidFill>
                <a:srgbClr val="DEA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90" name="Freeform 86">
                <a:extLst>
                  <a:ext uri="{FF2B5EF4-FFF2-40B4-BE49-F238E27FC236}">
                    <a16:creationId xmlns:a16="http://schemas.microsoft.com/office/drawing/2014/main" id="{24B7D9E0-9B89-5E70-F5A7-01426B05BF94}"/>
                  </a:ext>
                </a:extLst>
              </p:cNvPr>
              <p:cNvSpPr>
                <a:spLocks/>
              </p:cNvSpPr>
              <p:nvPr/>
            </p:nvSpPr>
            <p:spPr bwMode="auto">
              <a:xfrm>
                <a:off x="2852" y="3900"/>
                <a:ext cx="19" cy="97"/>
              </a:xfrm>
              <a:custGeom>
                <a:avLst/>
                <a:gdLst>
                  <a:gd name="T0" fmla="*/ 56 w 58"/>
                  <a:gd name="T1" fmla="*/ 13 h 282"/>
                  <a:gd name="T2" fmla="*/ 55 w 58"/>
                  <a:gd name="T3" fmla="*/ 31 h 282"/>
                  <a:gd name="T4" fmla="*/ 53 w 58"/>
                  <a:gd name="T5" fmla="*/ 57 h 282"/>
                  <a:gd name="T6" fmla="*/ 52 w 58"/>
                  <a:gd name="T7" fmla="*/ 72 h 282"/>
                  <a:gd name="T8" fmla="*/ 49 w 58"/>
                  <a:gd name="T9" fmla="*/ 88 h 282"/>
                  <a:gd name="T10" fmla="*/ 49 w 58"/>
                  <a:gd name="T11" fmla="*/ 104 h 282"/>
                  <a:gd name="T12" fmla="*/ 47 w 58"/>
                  <a:gd name="T13" fmla="*/ 122 h 282"/>
                  <a:gd name="T14" fmla="*/ 44 w 58"/>
                  <a:gd name="T15" fmla="*/ 139 h 282"/>
                  <a:gd name="T16" fmla="*/ 43 w 58"/>
                  <a:gd name="T17" fmla="*/ 156 h 282"/>
                  <a:gd name="T18" fmla="*/ 43 w 58"/>
                  <a:gd name="T19" fmla="*/ 175 h 282"/>
                  <a:gd name="T20" fmla="*/ 40 w 58"/>
                  <a:gd name="T21" fmla="*/ 191 h 282"/>
                  <a:gd name="T22" fmla="*/ 38 w 58"/>
                  <a:gd name="T23" fmla="*/ 207 h 282"/>
                  <a:gd name="T24" fmla="*/ 37 w 58"/>
                  <a:gd name="T25" fmla="*/ 223 h 282"/>
                  <a:gd name="T26" fmla="*/ 36 w 58"/>
                  <a:gd name="T27" fmla="*/ 241 h 282"/>
                  <a:gd name="T28" fmla="*/ 34 w 58"/>
                  <a:gd name="T29" fmla="*/ 264 h 282"/>
                  <a:gd name="T30" fmla="*/ 30 w 58"/>
                  <a:gd name="T31" fmla="*/ 280 h 282"/>
                  <a:gd name="T32" fmla="*/ 27 w 58"/>
                  <a:gd name="T33" fmla="*/ 277 h 282"/>
                  <a:gd name="T34" fmla="*/ 24 w 58"/>
                  <a:gd name="T35" fmla="*/ 264 h 282"/>
                  <a:gd name="T36" fmla="*/ 24 w 58"/>
                  <a:gd name="T37" fmla="*/ 249 h 282"/>
                  <a:gd name="T38" fmla="*/ 22 w 58"/>
                  <a:gd name="T39" fmla="*/ 230 h 282"/>
                  <a:gd name="T40" fmla="*/ 22 w 58"/>
                  <a:gd name="T41" fmla="*/ 211 h 282"/>
                  <a:gd name="T42" fmla="*/ 22 w 58"/>
                  <a:gd name="T43" fmla="*/ 189 h 282"/>
                  <a:gd name="T44" fmla="*/ 21 w 58"/>
                  <a:gd name="T45" fmla="*/ 172 h 282"/>
                  <a:gd name="T46" fmla="*/ 21 w 58"/>
                  <a:gd name="T47" fmla="*/ 156 h 282"/>
                  <a:gd name="T48" fmla="*/ 21 w 58"/>
                  <a:gd name="T49" fmla="*/ 145 h 282"/>
                  <a:gd name="T50" fmla="*/ 18 w 58"/>
                  <a:gd name="T51" fmla="*/ 135 h 282"/>
                  <a:gd name="T52" fmla="*/ 15 w 58"/>
                  <a:gd name="T53" fmla="*/ 142 h 282"/>
                  <a:gd name="T54" fmla="*/ 12 w 58"/>
                  <a:gd name="T55" fmla="*/ 160 h 282"/>
                  <a:gd name="T56" fmla="*/ 9 w 58"/>
                  <a:gd name="T57" fmla="*/ 183 h 282"/>
                  <a:gd name="T58" fmla="*/ 6 w 58"/>
                  <a:gd name="T59" fmla="*/ 200 h 282"/>
                  <a:gd name="T60" fmla="*/ 3 w 58"/>
                  <a:gd name="T61" fmla="*/ 207 h 282"/>
                  <a:gd name="T62" fmla="*/ 0 w 58"/>
                  <a:gd name="T63" fmla="*/ 188 h 282"/>
                  <a:gd name="T64" fmla="*/ 0 w 58"/>
                  <a:gd name="T65" fmla="*/ 167 h 282"/>
                  <a:gd name="T66" fmla="*/ 0 w 58"/>
                  <a:gd name="T67" fmla="*/ 139 h 282"/>
                  <a:gd name="T68" fmla="*/ 0 w 58"/>
                  <a:gd name="T69" fmla="*/ 119 h 282"/>
                  <a:gd name="T70" fmla="*/ 0 w 58"/>
                  <a:gd name="T71" fmla="*/ 103 h 282"/>
                  <a:gd name="T72" fmla="*/ 0 w 58"/>
                  <a:gd name="T73" fmla="*/ 87 h 282"/>
                  <a:gd name="T74" fmla="*/ 0 w 58"/>
                  <a:gd name="T75" fmla="*/ 71 h 282"/>
                  <a:gd name="T76" fmla="*/ 0 w 58"/>
                  <a:gd name="T77" fmla="*/ 54 h 282"/>
                  <a:gd name="T78" fmla="*/ 0 w 58"/>
                  <a:gd name="T79" fmla="*/ 35 h 282"/>
                  <a:gd name="T80" fmla="*/ 2 w 58"/>
                  <a:gd name="T81" fmla="*/ 13 h 282"/>
                  <a:gd name="T82" fmla="*/ 3 w 58"/>
                  <a:gd name="T83" fmla="*/ 0 h 282"/>
                  <a:gd name="T84" fmla="*/ 5 w 58"/>
                  <a:gd name="T85" fmla="*/ 9 h 282"/>
                  <a:gd name="T86" fmla="*/ 6 w 58"/>
                  <a:gd name="T87" fmla="*/ 25 h 282"/>
                  <a:gd name="T88" fmla="*/ 6 w 58"/>
                  <a:gd name="T89" fmla="*/ 43 h 282"/>
                  <a:gd name="T90" fmla="*/ 8 w 58"/>
                  <a:gd name="T91" fmla="*/ 60 h 282"/>
                  <a:gd name="T92" fmla="*/ 12 w 58"/>
                  <a:gd name="T93" fmla="*/ 72 h 282"/>
                  <a:gd name="T94" fmla="*/ 18 w 58"/>
                  <a:gd name="T95" fmla="*/ 62 h 282"/>
                  <a:gd name="T96" fmla="*/ 24 w 58"/>
                  <a:gd name="T97" fmla="*/ 46 h 282"/>
                  <a:gd name="T98" fmla="*/ 27 w 58"/>
                  <a:gd name="T99" fmla="*/ 53 h 282"/>
                  <a:gd name="T100" fmla="*/ 27 w 58"/>
                  <a:gd name="T101" fmla="*/ 72 h 282"/>
                  <a:gd name="T102" fmla="*/ 27 w 58"/>
                  <a:gd name="T103" fmla="*/ 96 h 282"/>
                  <a:gd name="T104" fmla="*/ 28 w 58"/>
                  <a:gd name="T105" fmla="*/ 117 h 282"/>
                  <a:gd name="T106" fmla="*/ 30 w 58"/>
                  <a:gd name="T107" fmla="*/ 134 h 282"/>
                  <a:gd name="T108" fmla="*/ 36 w 58"/>
                  <a:gd name="T109" fmla="*/ 122 h 282"/>
                  <a:gd name="T110" fmla="*/ 38 w 58"/>
                  <a:gd name="T111" fmla="*/ 101 h 282"/>
                  <a:gd name="T112" fmla="*/ 43 w 58"/>
                  <a:gd name="T113" fmla="*/ 85 h 282"/>
                  <a:gd name="T114" fmla="*/ 46 w 58"/>
                  <a:gd name="T115" fmla="*/ 69 h 282"/>
                  <a:gd name="T116" fmla="*/ 49 w 58"/>
                  <a:gd name="T117" fmla="*/ 52 h 282"/>
                  <a:gd name="T118" fmla="*/ 52 w 58"/>
                  <a:gd name="T119" fmla="*/ 35 h 282"/>
                  <a:gd name="T120" fmla="*/ 55 w 58"/>
                  <a:gd name="T121" fmla="*/ 22 h 282"/>
                  <a:gd name="T122" fmla="*/ 58 w 58"/>
                  <a:gd name="T123" fmla="*/ 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 h="282">
                    <a:moveTo>
                      <a:pt x="58" y="5"/>
                    </a:moveTo>
                    <a:lnTo>
                      <a:pt x="58" y="6"/>
                    </a:lnTo>
                    <a:lnTo>
                      <a:pt x="56" y="13"/>
                    </a:lnTo>
                    <a:lnTo>
                      <a:pt x="56" y="18"/>
                    </a:lnTo>
                    <a:lnTo>
                      <a:pt x="56" y="25"/>
                    </a:lnTo>
                    <a:lnTo>
                      <a:pt x="55" y="31"/>
                    </a:lnTo>
                    <a:lnTo>
                      <a:pt x="55" y="40"/>
                    </a:lnTo>
                    <a:lnTo>
                      <a:pt x="53" y="49"/>
                    </a:lnTo>
                    <a:lnTo>
                      <a:pt x="53" y="57"/>
                    </a:lnTo>
                    <a:lnTo>
                      <a:pt x="52" y="62"/>
                    </a:lnTo>
                    <a:lnTo>
                      <a:pt x="52" y="66"/>
                    </a:lnTo>
                    <a:lnTo>
                      <a:pt x="52" y="72"/>
                    </a:lnTo>
                    <a:lnTo>
                      <a:pt x="52" y="78"/>
                    </a:lnTo>
                    <a:lnTo>
                      <a:pt x="50" y="82"/>
                    </a:lnTo>
                    <a:lnTo>
                      <a:pt x="49" y="88"/>
                    </a:lnTo>
                    <a:lnTo>
                      <a:pt x="49" y="94"/>
                    </a:lnTo>
                    <a:lnTo>
                      <a:pt x="49" y="98"/>
                    </a:lnTo>
                    <a:lnTo>
                      <a:pt x="49" y="104"/>
                    </a:lnTo>
                    <a:lnTo>
                      <a:pt x="47" y="110"/>
                    </a:lnTo>
                    <a:lnTo>
                      <a:pt x="47" y="116"/>
                    </a:lnTo>
                    <a:lnTo>
                      <a:pt x="47" y="122"/>
                    </a:lnTo>
                    <a:lnTo>
                      <a:pt x="47" y="128"/>
                    </a:lnTo>
                    <a:lnTo>
                      <a:pt x="46" y="134"/>
                    </a:lnTo>
                    <a:lnTo>
                      <a:pt x="44" y="139"/>
                    </a:lnTo>
                    <a:lnTo>
                      <a:pt x="44" y="145"/>
                    </a:lnTo>
                    <a:lnTo>
                      <a:pt x="44" y="151"/>
                    </a:lnTo>
                    <a:lnTo>
                      <a:pt x="43" y="156"/>
                    </a:lnTo>
                    <a:lnTo>
                      <a:pt x="43" y="163"/>
                    </a:lnTo>
                    <a:lnTo>
                      <a:pt x="43" y="169"/>
                    </a:lnTo>
                    <a:lnTo>
                      <a:pt x="43" y="175"/>
                    </a:lnTo>
                    <a:lnTo>
                      <a:pt x="41" y="179"/>
                    </a:lnTo>
                    <a:lnTo>
                      <a:pt x="40" y="185"/>
                    </a:lnTo>
                    <a:lnTo>
                      <a:pt x="40" y="191"/>
                    </a:lnTo>
                    <a:lnTo>
                      <a:pt x="40" y="197"/>
                    </a:lnTo>
                    <a:lnTo>
                      <a:pt x="38" y="201"/>
                    </a:lnTo>
                    <a:lnTo>
                      <a:pt x="38" y="207"/>
                    </a:lnTo>
                    <a:lnTo>
                      <a:pt x="38" y="213"/>
                    </a:lnTo>
                    <a:lnTo>
                      <a:pt x="38" y="217"/>
                    </a:lnTo>
                    <a:lnTo>
                      <a:pt x="37" y="223"/>
                    </a:lnTo>
                    <a:lnTo>
                      <a:pt x="36" y="227"/>
                    </a:lnTo>
                    <a:lnTo>
                      <a:pt x="36" y="232"/>
                    </a:lnTo>
                    <a:lnTo>
                      <a:pt x="36" y="241"/>
                    </a:lnTo>
                    <a:lnTo>
                      <a:pt x="36" y="249"/>
                    </a:lnTo>
                    <a:lnTo>
                      <a:pt x="34" y="257"/>
                    </a:lnTo>
                    <a:lnTo>
                      <a:pt x="34" y="264"/>
                    </a:lnTo>
                    <a:lnTo>
                      <a:pt x="33" y="269"/>
                    </a:lnTo>
                    <a:lnTo>
                      <a:pt x="33" y="274"/>
                    </a:lnTo>
                    <a:lnTo>
                      <a:pt x="30" y="280"/>
                    </a:lnTo>
                    <a:lnTo>
                      <a:pt x="28" y="282"/>
                    </a:lnTo>
                    <a:lnTo>
                      <a:pt x="27" y="280"/>
                    </a:lnTo>
                    <a:lnTo>
                      <a:pt x="27" y="277"/>
                    </a:lnTo>
                    <a:lnTo>
                      <a:pt x="25" y="273"/>
                    </a:lnTo>
                    <a:lnTo>
                      <a:pt x="25" y="269"/>
                    </a:lnTo>
                    <a:lnTo>
                      <a:pt x="24" y="264"/>
                    </a:lnTo>
                    <a:lnTo>
                      <a:pt x="24" y="260"/>
                    </a:lnTo>
                    <a:lnTo>
                      <a:pt x="24" y="255"/>
                    </a:lnTo>
                    <a:lnTo>
                      <a:pt x="24" y="249"/>
                    </a:lnTo>
                    <a:lnTo>
                      <a:pt x="24" y="244"/>
                    </a:lnTo>
                    <a:lnTo>
                      <a:pt x="24" y="238"/>
                    </a:lnTo>
                    <a:lnTo>
                      <a:pt x="22" y="230"/>
                    </a:lnTo>
                    <a:lnTo>
                      <a:pt x="22" y="225"/>
                    </a:lnTo>
                    <a:lnTo>
                      <a:pt x="22" y="217"/>
                    </a:lnTo>
                    <a:lnTo>
                      <a:pt x="22" y="211"/>
                    </a:lnTo>
                    <a:lnTo>
                      <a:pt x="22" y="203"/>
                    </a:lnTo>
                    <a:lnTo>
                      <a:pt x="22" y="197"/>
                    </a:lnTo>
                    <a:lnTo>
                      <a:pt x="22" y="189"/>
                    </a:lnTo>
                    <a:lnTo>
                      <a:pt x="22" y="185"/>
                    </a:lnTo>
                    <a:lnTo>
                      <a:pt x="21" y="178"/>
                    </a:lnTo>
                    <a:lnTo>
                      <a:pt x="21" y="172"/>
                    </a:lnTo>
                    <a:lnTo>
                      <a:pt x="21" y="166"/>
                    </a:lnTo>
                    <a:lnTo>
                      <a:pt x="21" y="160"/>
                    </a:lnTo>
                    <a:lnTo>
                      <a:pt x="21" y="156"/>
                    </a:lnTo>
                    <a:lnTo>
                      <a:pt x="21" y="151"/>
                    </a:lnTo>
                    <a:lnTo>
                      <a:pt x="21" y="147"/>
                    </a:lnTo>
                    <a:lnTo>
                      <a:pt x="21" y="145"/>
                    </a:lnTo>
                    <a:lnTo>
                      <a:pt x="19" y="138"/>
                    </a:lnTo>
                    <a:lnTo>
                      <a:pt x="18" y="137"/>
                    </a:lnTo>
                    <a:lnTo>
                      <a:pt x="18" y="135"/>
                    </a:lnTo>
                    <a:lnTo>
                      <a:pt x="16" y="137"/>
                    </a:lnTo>
                    <a:lnTo>
                      <a:pt x="15" y="138"/>
                    </a:lnTo>
                    <a:lnTo>
                      <a:pt x="15" y="142"/>
                    </a:lnTo>
                    <a:lnTo>
                      <a:pt x="14" y="148"/>
                    </a:lnTo>
                    <a:lnTo>
                      <a:pt x="14" y="156"/>
                    </a:lnTo>
                    <a:lnTo>
                      <a:pt x="12" y="160"/>
                    </a:lnTo>
                    <a:lnTo>
                      <a:pt x="12" y="167"/>
                    </a:lnTo>
                    <a:lnTo>
                      <a:pt x="9" y="175"/>
                    </a:lnTo>
                    <a:lnTo>
                      <a:pt x="9" y="183"/>
                    </a:lnTo>
                    <a:lnTo>
                      <a:pt x="9" y="189"/>
                    </a:lnTo>
                    <a:lnTo>
                      <a:pt x="8" y="195"/>
                    </a:lnTo>
                    <a:lnTo>
                      <a:pt x="6" y="200"/>
                    </a:lnTo>
                    <a:lnTo>
                      <a:pt x="6" y="205"/>
                    </a:lnTo>
                    <a:lnTo>
                      <a:pt x="5" y="207"/>
                    </a:lnTo>
                    <a:lnTo>
                      <a:pt x="3" y="207"/>
                    </a:lnTo>
                    <a:lnTo>
                      <a:pt x="2" y="203"/>
                    </a:lnTo>
                    <a:lnTo>
                      <a:pt x="0" y="194"/>
                    </a:lnTo>
                    <a:lnTo>
                      <a:pt x="0" y="188"/>
                    </a:lnTo>
                    <a:lnTo>
                      <a:pt x="0" y="182"/>
                    </a:lnTo>
                    <a:lnTo>
                      <a:pt x="0" y="175"/>
                    </a:lnTo>
                    <a:lnTo>
                      <a:pt x="0" y="167"/>
                    </a:lnTo>
                    <a:lnTo>
                      <a:pt x="0" y="159"/>
                    </a:lnTo>
                    <a:lnTo>
                      <a:pt x="0" y="150"/>
                    </a:lnTo>
                    <a:lnTo>
                      <a:pt x="0" y="139"/>
                    </a:lnTo>
                    <a:lnTo>
                      <a:pt x="0" y="131"/>
                    </a:lnTo>
                    <a:lnTo>
                      <a:pt x="0" y="125"/>
                    </a:lnTo>
                    <a:lnTo>
                      <a:pt x="0" y="119"/>
                    </a:lnTo>
                    <a:lnTo>
                      <a:pt x="0" y="113"/>
                    </a:lnTo>
                    <a:lnTo>
                      <a:pt x="0" y="109"/>
                    </a:lnTo>
                    <a:lnTo>
                      <a:pt x="0" y="103"/>
                    </a:lnTo>
                    <a:lnTo>
                      <a:pt x="0" y="97"/>
                    </a:lnTo>
                    <a:lnTo>
                      <a:pt x="0" y="91"/>
                    </a:lnTo>
                    <a:lnTo>
                      <a:pt x="0" y="87"/>
                    </a:lnTo>
                    <a:lnTo>
                      <a:pt x="0" y="81"/>
                    </a:lnTo>
                    <a:lnTo>
                      <a:pt x="0" y="75"/>
                    </a:lnTo>
                    <a:lnTo>
                      <a:pt x="0" y="71"/>
                    </a:lnTo>
                    <a:lnTo>
                      <a:pt x="0" y="65"/>
                    </a:lnTo>
                    <a:lnTo>
                      <a:pt x="0" y="60"/>
                    </a:lnTo>
                    <a:lnTo>
                      <a:pt x="0" y="54"/>
                    </a:lnTo>
                    <a:lnTo>
                      <a:pt x="0" y="50"/>
                    </a:lnTo>
                    <a:lnTo>
                      <a:pt x="0" y="46"/>
                    </a:lnTo>
                    <a:lnTo>
                      <a:pt x="0" y="35"/>
                    </a:lnTo>
                    <a:lnTo>
                      <a:pt x="0" y="28"/>
                    </a:lnTo>
                    <a:lnTo>
                      <a:pt x="0" y="19"/>
                    </a:lnTo>
                    <a:lnTo>
                      <a:pt x="2" y="13"/>
                    </a:lnTo>
                    <a:lnTo>
                      <a:pt x="2" y="8"/>
                    </a:lnTo>
                    <a:lnTo>
                      <a:pt x="3" y="5"/>
                    </a:lnTo>
                    <a:lnTo>
                      <a:pt x="3" y="0"/>
                    </a:lnTo>
                    <a:lnTo>
                      <a:pt x="5" y="0"/>
                    </a:lnTo>
                    <a:lnTo>
                      <a:pt x="5" y="2"/>
                    </a:lnTo>
                    <a:lnTo>
                      <a:pt x="5" y="9"/>
                    </a:lnTo>
                    <a:lnTo>
                      <a:pt x="5" y="13"/>
                    </a:lnTo>
                    <a:lnTo>
                      <a:pt x="6" y="18"/>
                    </a:lnTo>
                    <a:lnTo>
                      <a:pt x="6" y="25"/>
                    </a:lnTo>
                    <a:lnTo>
                      <a:pt x="6" y="31"/>
                    </a:lnTo>
                    <a:lnTo>
                      <a:pt x="6" y="37"/>
                    </a:lnTo>
                    <a:lnTo>
                      <a:pt x="6" y="43"/>
                    </a:lnTo>
                    <a:lnTo>
                      <a:pt x="6" y="49"/>
                    </a:lnTo>
                    <a:lnTo>
                      <a:pt x="8" y="56"/>
                    </a:lnTo>
                    <a:lnTo>
                      <a:pt x="8" y="60"/>
                    </a:lnTo>
                    <a:lnTo>
                      <a:pt x="9" y="65"/>
                    </a:lnTo>
                    <a:lnTo>
                      <a:pt x="9" y="69"/>
                    </a:lnTo>
                    <a:lnTo>
                      <a:pt x="12" y="72"/>
                    </a:lnTo>
                    <a:lnTo>
                      <a:pt x="12" y="72"/>
                    </a:lnTo>
                    <a:lnTo>
                      <a:pt x="15" y="69"/>
                    </a:lnTo>
                    <a:lnTo>
                      <a:pt x="18" y="62"/>
                    </a:lnTo>
                    <a:lnTo>
                      <a:pt x="21" y="56"/>
                    </a:lnTo>
                    <a:lnTo>
                      <a:pt x="22" y="50"/>
                    </a:lnTo>
                    <a:lnTo>
                      <a:pt x="24" y="46"/>
                    </a:lnTo>
                    <a:lnTo>
                      <a:pt x="25" y="44"/>
                    </a:lnTo>
                    <a:lnTo>
                      <a:pt x="27" y="49"/>
                    </a:lnTo>
                    <a:lnTo>
                      <a:pt x="27" y="53"/>
                    </a:lnTo>
                    <a:lnTo>
                      <a:pt x="27" y="57"/>
                    </a:lnTo>
                    <a:lnTo>
                      <a:pt x="27" y="63"/>
                    </a:lnTo>
                    <a:lnTo>
                      <a:pt x="27" y="72"/>
                    </a:lnTo>
                    <a:lnTo>
                      <a:pt x="27" y="79"/>
                    </a:lnTo>
                    <a:lnTo>
                      <a:pt x="27" y="87"/>
                    </a:lnTo>
                    <a:lnTo>
                      <a:pt x="27" y="96"/>
                    </a:lnTo>
                    <a:lnTo>
                      <a:pt x="28" y="104"/>
                    </a:lnTo>
                    <a:lnTo>
                      <a:pt x="28" y="110"/>
                    </a:lnTo>
                    <a:lnTo>
                      <a:pt x="28" y="117"/>
                    </a:lnTo>
                    <a:lnTo>
                      <a:pt x="28" y="123"/>
                    </a:lnTo>
                    <a:lnTo>
                      <a:pt x="30" y="129"/>
                    </a:lnTo>
                    <a:lnTo>
                      <a:pt x="30" y="134"/>
                    </a:lnTo>
                    <a:lnTo>
                      <a:pt x="33" y="134"/>
                    </a:lnTo>
                    <a:lnTo>
                      <a:pt x="34" y="129"/>
                    </a:lnTo>
                    <a:lnTo>
                      <a:pt x="36" y="122"/>
                    </a:lnTo>
                    <a:lnTo>
                      <a:pt x="36" y="115"/>
                    </a:lnTo>
                    <a:lnTo>
                      <a:pt x="38" y="107"/>
                    </a:lnTo>
                    <a:lnTo>
                      <a:pt x="38" y="101"/>
                    </a:lnTo>
                    <a:lnTo>
                      <a:pt x="40" y="96"/>
                    </a:lnTo>
                    <a:lnTo>
                      <a:pt x="41" y="91"/>
                    </a:lnTo>
                    <a:lnTo>
                      <a:pt x="43" y="85"/>
                    </a:lnTo>
                    <a:lnTo>
                      <a:pt x="43" y="79"/>
                    </a:lnTo>
                    <a:lnTo>
                      <a:pt x="44" y="74"/>
                    </a:lnTo>
                    <a:lnTo>
                      <a:pt x="46" y="69"/>
                    </a:lnTo>
                    <a:lnTo>
                      <a:pt x="47" y="63"/>
                    </a:lnTo>
                    <a:lnTo>
                      <a:pt x="47" y="57"/>
                    </a:lnTo>
                    <a:lnTo>
                      <a:pt x="49" y="52"/>
                    </a:lnTo>
                    <a:lnTo>
                      <a:pt x="49" y="47"/>
                    </a:lnTo>
                    <a:lnTo>
                      <a:pt x="52" y="41"/>
                    </a:lnTo>
                    <a:lnTo>
                      <a:pt x="52" y="35"/>
                    </a:lnTo>
                    <a:lnTo>
                      <a:pt x="53" y="31"/>
                    </a:lnTo>
                    <a:lnTo>
                      <a:pt x="53" y="27"/>
                    </a:lnTo>
                    <a:lnTo>
                      <a:pt x="55" y="22"/>
                    </a:lnTo>
                    <a:lnTo>
                      <a:pt x="56" y="15"/>
                    </a:lnTo>
                    <a:lnTo>
                      <a:pt x="56" y="9"/>
                    </a:lnTo>
                    <a:lnTo>
                      <a:pt x="58" y="6"/>
                    </a:lnTo>
                    <a:lnTo>
                      <a:pt x="58" y="5"/>
                    </a:lnTo>
                    <a:lnTo>
                      <a:pt x="58" y="5"/>
                    </a:lnTo>
                    <a:close/>
                  </a:path>
                </a:pathLst>
              </a:custGeom>
              <a:solidFill>
                <a:srgbClr val="DEA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91" name="Freeform 87">
                <a:extLst>
                  <a:ext uri="{FF2B5EF4-FFF2-40B4-BE49-F238E27FC236}">
                    <a16:creationId xmlns:a16="http://schemas.microsoft.com/office/drawing/2014/main" id="{8EFA6142-5796-9613-54AF-6F6D902EDF9A}"/>
                  </a:ext>
                </a:extLst>
              </p:cNvPr>
              <p:cNvSpPr>
                <a:spLocks/>
              </p:cNvSpPr>
              <p:nvPr/>
            </p:nvSpPr>
            <p:spPr bwMode="auto">
              <a:xfrm>
                <a:off x="2847" y="3965"/>
                <a:ext cx="18" cy="102"/>
              </a:xfrm>
              <a:custGeom>
                <a:avLst/>
                <a:gdLst>
                  <a:gd name="T0" fmla="*/ 52 w 54"/>
                  <a:gd name="T1" fmla="*/ 111 h 297"/>
                  <a:gd name="T2" fmla="*/ 52 w 54"/>
                  <a:gd name="T3" fmla="*/ 129 h 297"/>
                  <a:gd name="T4" fmla="*/ 51 w 54"/>
                  <a:gd name="T5" fmla="*/ 146 h 297"/>
                  <a:gd name="T6" fmla="*/ 50 w 54"/>
                  <a:gd name="T7" fmla="*/ 161 h 297"/>
                  <a:gd name="T8" fmla="*/ 48 w 54"/>
                  <a:gd name="T9" fmla="*/ 177 h 297"/>
                  <a:gd name="T10" fmla="*/ 47 w 54"/>
                  <a:gd name="T11" fmla="*/ 195 h 297"/>
                  <a:gd name="T12" fmla="*/ 45 w 54"/>
                  <a:gd name="T13" fmla="*/ 212 h 297"/>
                  <a:gd name="T14" fmla="*/ 44 w 54"/>
                  <a:gd name="T15" fmla="*/ 229 h 297"/>
                  <a:gd name="T16" fmla="*/ 41 w 54"/>
                  <a:gd name="T17" fmla="*/ 245 h 297"/>
                  <a:gd name="T18" fmla="*/ 35 w 54"/>
                  <a:gd name="T19" fmla="*/ 268 h 297"/>
                  <a:gd name="T20" fmla="*/ 28 w 54"/>
                  <a:gd name="T21" fmla="*/ 284 h 297"/>
                  <a:gd name="T22" fmla="*/ 17 w 54"/>
                  <a:gd name="T23" fmla="*/ 296 h 297"/>
                  <a:gd name="T24" fmla="*/ 4 w 54"/>
                  <a:gd name="T25" fmla="*/ 292 h 297"/>
                  <a:gd name="T26" fmla="*/ 0 w 54"/>
                  <a:gd name="T27" fmla="*/ 270 h 297"/>
                  <a:gd name="T28" fmla="*/ 3 w 54"/>
                  <a:gd name="T29" fmla="*/ 245 h 297"/>
                  <a:gd name="T30" fmla="*/ 4 w 54"/>
                  <a:gd name="T31" fmla="*/ 236 h 297"/>
                  <a:gd name="T32" fmla="*/ 7 w 54"/>
                  <a:gd name="T33" fmla="*/ 253 h 297"/>
                  <a:gd name="T34" fmla="*/ 14 w 54"/>
                  <a:gd name="T35" fmla="*/ 261 h 297"/>
                  <a:gd name="T36" fmla="*/ 25 w 54"/>
                  <a:gd name="T37" fmla="*/ 242 h 297"/>
                  <a:gd name="T38" fmla="*/ 22 w 54"/>
                  <a:gd name="T39" fmla="*/ 217 h 297"/>
                  <a:gd name="T40" fmla="*/ 16 w 54"/>
                  <a:gd name="T41" fmla="*/ 198 h 297"/>
                  <a:gd name="T42" fmla="*/ 8 w 54"/>
                  <a:gd name="T43" fmla="*/ 180 h 297"/>
                  <a:gd name="T44" fmla="*/ 4 w 54"/>
                  <a:gd name="T45" fmla="*/ 168 h 297"/>
                  <a:gd name="T46" fmla="*/ 13 w 54"/>
                  <a:gd name="T47" fmla="*/ 173 h 297"/>
                  <a:gd name="T48" fmla="*/ 32 w 54"/>
                  <a:gd name="T49" fmla="*/ 189 h 297"/>
                  <a:gd name="T50" fmla="*/ 29 w 54"/>
                  <a:gd name="T51" fmla="*/ 174 h 297"/>
                  <a:gd name="T52" fmla="*/ 23 w 54"/>
                  <a:gd name="T53" fmla="*/ 157 h 297"/>
                  <a:gd name="T54" fmla="*/ 17 w 54"/>
                  <a:gd name="T55" fmla="*/ 142 h 297"/>
                  <a:gd name="T56" fmla="*/ 14 w 54"/>
                  <a:gd name="T57" fmla="*/ 126 h 297"/>
                  <a:gd name="T58" fmla="*/ 11 w 54"/>
                  <a:gd name="T59" fmla="*/ 111 h 297"/>
                  <a:gd name="T60" fmla="*/ 11 w 54"/>
                  <a:gd name="T61" fmla="*/ 91 h 297"/>
                  <a:gd name="T62" fmla="*/ 13 w 54"/>
                  <a:gd name="T63" fmla="*/ 63 h 297"/>
                  <a:gd name="T64" fmla="*/ 17 w 54"/>
                  <a:gd name="T65" fmla="*/ 44 h 297"/>
                  <a:gd name="T66" fmla="*/ 20 w 54"/>
                  <a:gd name="T67" fmla="*/ 25 h 297"/>
                  <a:gd name="T68" fmla="*/ 26 w 54"/>
                  <a:gd name="T69" fmla="*/ 4 h 297"/>
                  <a:gd name="T70" fmla="*/ 28 w 54"/>
                  <a:gd name="T71" fmla="*/ 1 h 297"/>
                  <a:gd name="T72" fmla="*/ 26 w 54"/>
                  <a:gd name="T73" fmla="*/ 20 h 297"/>
                  <a:gd name="T74" fmla="*/ 23 w 54"/>
                  <a:gd name="T75" fmla="*/ 35 h 297"/>
                  <a:gd name="T76" fmla="*/ 23 w 54"/>
                  <a:gd name="T77" fmla="*/ 51 h 297"/>
                  <a:gd name="T78" fmla="*/ 23 w 54"/>
                  <a:gd name="T79" fmla="*/ 67 h 297"/>
                  <a:gd name="T80" fmla="*/ 25 w 54"/>
                  <a:gd name="T81" fmla="*/ 83 h 297"/>
                  <a:gd name="T82" fmla="*/ 28 w 54"/>
                  <a:gd name="T83" fmla="*/ 98 h 297"/>
                  <a:gd name="T84" fmla="*/ 29 w 54"/>
                  <a:gd name="T85" fmla="*/ 113 h 297"/>
                  <a:gd name="T86" fmla="*/ 32 w 54"/>
                  <a:gd name="T87" fmla="*/ 127 h 297"/>
                  <a:gd name="T88" fmla="*/ 35 w 54"/>
                  <a:gd name="T89" fmla="*/ 142 h 297"/>
                  <a:gd name="T90" fmla="*/ 36 w 54"/>
                  <a:gd name="T91" fmla="*/ 157 h 297"/>
                  <a:gd name="T92" fmla="*/ 38 w 54"/>
                  <a:gd name="T93" fmla="*/ 177 h 297"/>
                  <a:gd name="T94" fmla="*/ 39 w 54"/>
                  <a:gd name="T95" fmla="*/ 183 h 297"/>
                  <a:gd name="T96" fmla="*/ 41 w 54"/>
                  <a:gd name="T97" fmla="*/ 171 h 297"/>
                  <a:gd name="T98" fmla="*/ 44 w 54"/>
                  <a:gd name="T99" fmla="*/ 155 h 297"/>
                  <a:gd name="T100" fmla="*/ 48 w 54"/>
                  <a:gd name="T101" fmla="*/ 138 h 297"/>
                  <a:gd name="T102" fmla="*/ 50 w 54"/>
                  <a:gd name="T103" fmla="*/ 120 h 297"/>
                  <a:gd name="T104" fmla="*/ 54 w 54"/>
                  <a:gd name="T105" fmla="*/ 108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297">
                    <a:moveTo>
                      <a:pt x="54" y="108"/>
                    </a:moveTo>
                    <a:lnTo>
                      <a:pt x="52" y="108"/>
                    </a:lnTo>
                    <a:lnTo>
                      <a:pt x="52" y="111"/>
                    </a:lnTo>
                    <a:lnTo>
                      <a:pt x="52" y="114"/>
                    </a:lnTo>
                    <a:lnTo>
                      <a:pt x="52" y="122"/>
                    </a:lnTo>
                    <a:lnTo>
                      <a:pt x="52" y="129"/>
                    </a:lnTo>
                    <a:lnTo>
                      <a:pt x="52" y="136"/>
                    </a:lnTo>
                    <a:lnTo>
                      <a:pt x="51" y="141"/>
                    </a:lnTo>
                    <a:lnTo>
                      <a:pt x="51" y="146"/>
                    </a:lnTo>
                    <a:lnTo>
                      <a:pt x="51" y="151"/>
                    </a:lnTo>
                    <a:lnTo>
                      <a:pt x="51" y="157"/>
                    </a:lnTo>
                    <a:lnTo>
                      <a:pt x="50" y="161"/>
                    </a:lnTo>
                    <a:lnTo>
                      <a:pt x="50" y="167"/>
                    </a:lnTo>
                    <a:lnTo>
                      <a:pt x="48" y="173"/>
                    </a:lnTo>
                    <a:lnTo>
                      <a:pt x="48" y="177"/>
                    </a:lnTo>
                    <a:lnTo>
                      <a:pt x="48" y="183"/>
                    </a:lnTo>
                    <a:lnTo>
                      <a:pt x="48" y="189"/>
                    </a:lnTo>
                    <a:lnTo>
                      <a:pt x="47" y="195"/>
                    </a:lnTo>
                    <a:lnTo>
                      <a:pt x="47" y="202"/>
                    </a:lnTo>
                    <a:lnTo>
                      <a:pt x="45" y="207"/>
                    </a:lnTo>
                    <a:lnTo>
                      <a:pt x="45" y="212"/>
                    </a:lnTo>
                    <a:lnTo>
                      <a:pt x="44" y="218"/>
                    </a:lnTo>
                    <a:lnTo>
                      <a:pt x="44" y="224"/>
                    </a:lnTo>
                    <a:lnTo>
                      <a:pt x="44" y="229"/>
                    </a:lnTo>
                    <a:lnTo>
                      <a:pt x="42" y="234"/>
                    </a:lnTo>
                    <a:lnTo>
                      <a:pt x="41" y="240"/>
                    </a:lnTo>
                    <a:lnTo>
                      <a:pt x="41" y="245"/>
                    </a:lnTo>
                    <a:lnTo>
                      <a:pt x="39" y="253"/>
                    </a:lnTo>
                    <a:lnTo>
                      <a:pt x="36" y="261"/>
                    </a:lnTo>
                    <a:lnTo>
                      <a:pt x="35" y="268"/>
                    </a:lnTo>
                    <a:lnTo>
                      <a:pt x="32" y="275"/>
                    </a:lnTo>
                    <a:lnTo>
                      <a:pt x="29" y="280"/>
                    </a:lnTo>
                    <a:lnTo>
                      <a:pt x="28" y="284"/>
                    </a:lnTo>
                    <a:lnTo>
                      <a:pt x="25" y="289"/>
                    </a:lnTo>
                    <a:lnTo>
                      <a:pt x="23" y="292"/>
                    </a:lnTo>
                    <a:lnTo>
                      <a:pt x="17" y="296"/>
                    </a:lnTo>
                    <a:lnTo>
                      <a:pt x="11" y="297"/>
                    </a:lnTo>
                    <a:lnTo>
                      <a:pt x="7" y="296"/>
                    </a:lnTo>
                    <a:lnTo>
                      <a:pt x="4" y="292"/>
                    </a:lnTo>
                    <a:lnTo>
                      <a:pt x="1" y="286"/>
                    </a:lnTo>
                    <a:lnTo>
                      <a:pt x="1" y="278"/>
                    </a:lnTo>
                    <a:lnTo>
                      <a:pt x="0" y="270"/>
                    </a:lnTo>
                    <a:lnTo>
                      <a:pt x="1" y="261"/>
                    </a:lnTo>
                    <a:lnTo>
                      <a:pt x="1" y="252"/>
                    </a:lnTo>
                    <a:lnTo>
                      <a:pt x="3" y="245"/>
                    </a:lnTo>
                    <a:lnTo>
                      <a:pt x="3" y="239"/>
                    </a:lnTo>
                    <a:lnTo>
                      <a:pt x="4" y="236"/>
                    </a:lnTo>
                    <a:lnTo>
                      <a:pt x="4" y="236"/>
                    </a:lnTo>
                    <a:lnTo>
                      <a:pt x="6" y="243"/>
                    </a:lnTo>
                    <a:lnTo>
                      <a:pt x="6" y="248"/>
                    </a:lnTo>
                    <a:lnTo>
                      <a:pt x="7" y="253"/>
                    </a:lnTo>
                    <a:lnTo>
                      <a:pt x="8" y="258"/>
                    </a:lnTo>
                    <a:lnTo>
                      <a:pt x="11" y="262"/>
                    </a:lnTo>
                    <a:lnTo>
                      <a:pt x="14" y="261"/>
                    </a:lnTo>
                    <a:lnTo>
                      <a:pt x="20" y="255"/>
                    </a:lnTo>
                    <a:lnTo>
                      <a:pt x="23" y="249"/>
                    </a:lnTo>
                    <a:lnTo>
                      <a:pt x="25" y="242"/>
                    </a:lnTo>
                    <a:lnTo>
                      <a:pt x="25" y="233"/>
                    </a:lnTo>
                    <a:lnTo>
                      <a:pt x="26" y="227"/>
                    </a:lnTo>
                    <a:lnTo>
                      <a:pt x="22" y="217"/>
                    </a:lnTo>
                    <a:lnTo>
                      <a:pt x="19" y="208"/>
                    </a:lnTo>
                    <a:lnTo>
                      <a:pt x="17" y="202"/>
                    </a:lnTo>
                    <a:lnTo>
                      <a:pt x="16" y="198"/>
                    </a:lnTo>
                    <a:lnTo>
                      <a:pt x="14" y="193"/>
                    </a:lnTo>
                    <a:lnTo>
                      <a:pt x="13" y="189"/>
                    </a:lnTo>
                    <a:lnTo>
                      <a:pt x="8" y="180"/>
                    </a:lnTo>
                    <a:lnTo>
                      <a:pt x="6" y="174"/>
                    </a:lnTo>
                    <a:lnTo>
                      <a:pt x="4" y="170"/>
                    </a:lnTo>
                    <a:lnTo>
                      <a:pt x="4" y="168"/>
                    </a:lnTo>
                    <a:lnTo>
                      <a:pt x="6" y="168"/>
                    </a:lnTo>
                    <a:lnTo>
                      <a:pt x="8" y="171"/>
                    </a:lnTo>
                    <a:lnTo>
                      <a:pt x="13" y="173"/>
                    </a:lnTo>
                    <a:lnTo>
                      <a:pt x="19" y="179"/>
                    </a:lnTo>
                    <a:lnTo>
                      <a:pt x="26" y="186"/>
                    </a:lnTo>
                    <a:lnTo>
                      <a:pt x="32" y="189"/>
                    </a:lnTo>
                    <a:lnTo>
                      <a:pt x="32" y="186"/>
                    </a:lnTo>
                    <a:lnTo>
                      <a:pt x="32" y="182"/>
                    </a:lnTo>
                    <a:lnTo>
                      <a:pt x="29" y="174"/>
                    </a:lnTo>
                    <a:lnTo>
                      <a:pt x="28" y="167"/>
                    </a:lnTo>
                    <a:lnTo>
                      <a:pt x="25" y="161"/>
                    </a:lnTo>
                    <a:lnTo>
                      <a:pt x="23" y="157"/>
                    </a:lnTo>
                    <a:lnTo>
                      <a:pt x="20" y="151"/>
                    </a:lnTo>
                    <a:lnTo>
                      <a:pt x="20" y="146"/>
                    </a:lnTo>
                    <a:lnTo>
                      <a:pt x="17" y="142"/>
                    </a:lnTo>
                    <a:lnTo>
                      <a:pt x="17" y="136"/>
                    </a:lnTo>
                    <a:lnTo>
                      <a:pt x="14" y="130"/>
                    </a:lnTo>
                    <a:lnTo>
                      <a:pt x="14" y="126"/>
                    </a:lnTo>
                    <a:lnTo>
                      <a:pt x="11" y="122"/>
                    </a:lnTo>
                    <a:lnTo>
                      <a:pt x="11" y="116"/>
                    </a:lnTo>
                    <a:lnTo>
                      <a:pt x="11" y="111"/>
                    </a:lnTo>
                    <a:lnTo>
                      <a:pt x="11" y="107"/>
                    </a:lnTo>
                    <a:lnTo>
                      <a:pt x="10" y="98"/>
                    </a:lnTo>
                    <a:lnTo>
                      <a:pt x="11" y="91"/>
                    </a:lnTo>
                    <a:lnTo>
                      <a:pt x="11" y="80"/>
                    </a:lnTo>
                    <a:lnTo>
                      <a:pt x="11" y="72"/>
                    </a:lnTo>
                    <a:lnTo>
                      <a:pt x="13" y="63"/>
                    </a:lnTo>
                    <a:lnTo>
                      <a:pt x="16" y="54"/>
                    </a:lnTo>
                    <a:lnTo>
                      <a:pt x="16" y="48"/>
                    </a:lnTo>
                    <a:lnTo>
                      <a:pt x="17" y="44"/>
                    </a:lnTo>
                    <a:lnTo>
                      <a:pt x="17" y="38"/>
                    </a:lnTo>
                    <a:lnTo>
                      <a:pt x="19" y="34"/>
                    </a:lnTo>
                    <a:lnTo>
                      <a:pt x="20" y="25"/>
                    </a:lnTo>
                    <a:lnTo>
                      <a:pt x="23" y="16"/>
                    </a:lnTo>
                    <a:lnTo>
                      <a:pt x="25" y="9"/>
                    </a:lnTo>
                    <a:lnTo>
                      <a:pt x="26" y="4"/>
                    </a:lnTo>
                    <a:lnTo>
                      <a:pt x="28" y="1"/>
                    </a:lnTo>
                    <a:lnTo>
                      <a:pt x="28" y="0"/>
                    </a:lnTo>
                    <a:lnTo>
                      <a:pt x="28" y="1"/>
                    </a:lnTo>
                    <a:lnTo>
                      <a:pt x="26" y="6"/>
                    </a:lnTo>
                    <a:lnTo>
                      <a:pt x="26" y="12"/>
                    </a:lnTo>
                    <a:lnTo>
                      <a:pt x="26" y="20"/>
                    </a:lnTo>
                    <a:lnTo>
                      <a:pt x="25" y="25"/>
                    </a:lnTo>
                    <a:lnTo>
                      <a:pt x="23" y="31"/>
                    </a:lnTo>
                    <a:lnTo>
                      <a:pt x="23" y="35"/>
                    </a:lnTo>
                    <a:lnTo>
                      <a:pt x="23" y="41"/>
                    </a:lnTo>
                    <a:lnTo>
                      <a:pt x="23" y="45"/>
                    </a:lnTo>
                    <a:lnTo>
                      <a:pt x="23" y="51"/>
                    </a:lnTo>
                    <a:lnTo>
                      <a:pt x="23" y="57"/>
                    </a:lnTo>
                    <a:lnTo>
                      <a:pt x="23" y="64"/>
                    </a:lnTo>
                    <a:lnTo>
                      <a:pt x="23" y="67"/>
                    </a:lnTo>
                    <a:lnTo>
                      <a:pt x="23" y="73"/>
                    </a:lnTo>
                    <a:lnTo>
                      <a:pt x="23" y="78"/>
                    </a:lnTo>
                    <a:lnTo>
                      <a:pt x="25" y="83"/>
                    </a:lnTo>
                    <a:lnTo>
                      <a:pt x="26" y="88"/>
                    </a:lnTo>
                    <a:lnTo>
                      <a:pt x="26" y="92"/>
                    </a:lnTo>
                    <a:lnTo>
                      <a:pt x="28" y="98"/>
                    </a:lnTo>
                    <a:lnTo>
                      <a:pt x="29" y="104"/>
                    </a:lnTo>
                    <a:lnTo>
                      <a:pt x="29" y="108"/>
                    </a:lnTo>
                    <a:lnTo>
                      <a:pt x="29" y="113"/>
                    </a:lnTo>
                    <a:lnTo>
                      <a:pt x="30" y="117"/>
                    </a:lnTo>
                    <a:lnTo>
                      <a:pt x="32" y="123"/>
                    </a:lnTo>
                    <a:lnTo>
                      <a:pt x="32" y="127"/>
                    </a:lnTo>
                    <a:lnTo>
                      <a:pt x="33" y="132"/>
                    </a:lnTo>
                    <a:lnTo>
                      <a:pt x="33" y="138"/>
                    </a:lnTo>
                    <a:lnTo>
                      <a:pt x="35" y="142"/>
                    </a:lnTo>
                    <a:lnTo>
                      <a:pt x="35" y="146"/>
                    </a:lnTo>
                    <a:lnTo>
                      <a:pt x="36" y="152"/>
                    </a:lnTo>
                    <a:lnTo>
                      <a:pt x="36" y="157"/>
                    </a:lnTo>
                    <a:lnTo>
                      <a:pt x="36" y="161"/>
                    </a:lnTo>
                    <a:lnTo>
                      <a:pt x="36" y="170"/>
                    </a:lnTo>
                    <a:lnTo>
                      <a:pt x="38" y="177"/>
                    </a:lnTo>
                    <a:lnTo>
                      <a:pt x="38" y="182"/>
                    </a:lnTo>
                    <a:lnTo>
                      <a:pt x="39" y="185"/>
                    </a:lnTo>
                    <a:lnTo>
                      <a:pt x="39" y="183"/>
                    </a:lnTo>
                    <a:lnTo>
                      <a:pt x="41" y="180"/>
                    </a:lnTo>
                    <a:lnTo>
                      <a:pt x="41" y="176"/>
                    </a:lnTo>
                    <a:lnTo>
                      <a:pt x="41" y="171"/>
                    </a:lnTo>
                    <a:lnTo>
                      <a:pt x="42" y="167"/>
                    </a:lnTo>
                    <a:lnTo>
                      <a:pt x="44" y="161"/>
                    </a:lnTo>
                    <a:lnTo>
                      <a:pt x="44" y="155"/>
                    </a:lnTo>
                    <a:lnTo>
                      <a:pt x="45" y="149"/>
                    </a:lnTo>
                    <a:lnTo>
                      <a:pt x="47" y="143"/>
                    </a:lnTo>
                    <a:lnTo>
                      <a:pt x="48" y="138"/>
                    </a:lnTo>
                    <a:lnTo>
                      <a:pt x="48" y="132"/>
                    </a:lnTo>
                    <a:lnTo>
                      <a:pt x="50" y="126"/>
                    </a:lnTo>
                    <a:lnTo>
                      <a:pt x="50" y="120"/>
                    </a:lnTo>
                    <a:lnTo>
                      <a:pt x="52" y="117"/>
                    </a:lnTo>
                    <a:lnTo>
                      <a:pt x="52" y="110"/>
                    </a:lnTo>
                    <a:lnTo>
                      <a:pt x="54" y="108"/>
                    </a:lnTo>
                    <a:lnTo>
                      <a:pt x="54" y="108"/>
                    </a:lnTo>
                    <a:close/>
                  </a:path>
                </a:pathLst>
              </a:custGeom>
              <a:solidFill>
                <a:srgbClr val="DEA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1992" name="Freeform 88">
                <a:extLst>
                  <a:ext uri="{FF2B5EF4-FFF2-40B4-BE49-F238E27FC236}">
                    <a16:creationId xmlns:a16="http://schemas.microsoft.com/office/drawing/2014/main" id="{19F6FF5B-EBCC-5AC7-AE54-44E6D204F6C1}"/>
                  </a:ext>
                </a:extLst>
              </p:cNvPr>
              <p:cNvSpPr>
                <a:spLocks/>
              </p:cNvSpPr>
              <p:nvPr/>
            </p:nvSpPr>
            <p:spPr bwMode="auto">
              <a:xfrm>
                <a:off x="2322" y="3574"/>
                <a:ext cx="708" cy="92"/>
              </a:xfrm>
              <a:custGeom>
                <a:avLst/>
                <a:gdLst>
                  <a:gd name="T0" fmla="*/ 354 w 1035"/>
                  <a:gd name="T1" fmla="*/ 0 h 135"/>
                  <a:gd name="T2" fmla="*/ 0 w 1035"/>
                  <a:gd name="T3" fmla="*/ 135 h 135"/>
                  <a:gd name="T4" fmla="*/ 777 w 1035"/>
                  <a:gd name="T5" fmla="*/ 135 h 135"/>
                  <a:gd name="T6" fmla="*/ 1035 w 1035"/>
                  <a:gd name="T7" fmla="*/ 3 h 135"/>
                  <a:gd name="T8" fmla="*/ 354 w 1035"/>
                  <a:gd name="T9" fmla="*/ 0 h 135"/>
                </a:gdLst>
                <a:ahLst/>
                <a:cxnLst>
                  <a:cxn ang="0">
                    <a:pos x="T0" y="T1"/>
                  </a:cxn>
                  <a:cxn ang="0">
                    <a:pos x="T2" y="T3"/>
                  </a:cxn>
                  <a:cxn ang="0">
                    <a:pos x="T4" y="T5"/>
                  </a:cxn>
                  <a:cxn ang="0">
                    <a:pos x="T6" y="T7"/>
                  </a:cxn>
                  <a:cxn ang="0">
                    <a:pos x="T8" y="T9"/>
                  </a:cxn>
                </a:cxnLst>
                <a:rect l="0" t="0" r="r" b="b"/>
                <a:pathLst>
                  <a:path w="1035" h="135">
                    <a:moveTo>
                      <a:pt x="354" y="0"/>
                    </a:moveTo>
                    <a:lnTo>
                      <a:pt x="0" y="135"/>
                    </a:lnTo>
                    <a:lnTo>
                      <a:pt x="777" y="135"/>
                    </a:lnTo>
                    <a:lnTo>
                      <a:pt x="1035" y="3"/>
                    </a:lnTo>
                    <a:lnTo>
                      <a:pt x="354" y="0"/>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251999" name="Group 95">
              <a:extLst>
                <a:ext uri="{FF2B5EF4-FFF2-40B4-BE49-F238E27FC236}">
                  <a16:creationId xmlns:a16="http://schemas.microsoft.com/office/drawing/2014/main" id="{4F32F9D7-ADFA-79C3-2572-09E1E7F62CA3}"/>
                </a:ext>
              </a:extLst>
            </p:cNvPr>
            <p:cNvGrpSpPr>
              <a:grpSpLocks/>
            </p:cNvGrpSpPr>
            <p:nvPr/>
          </p:nvGrpSpPr>
          <p:grpSpPr bwMode="auto">
            <a:xfrm>
              <a:off x="4454" y="3523"/>
              <a:ext cx="1463" cy="819"/>
              <a:chOff x="2217" y="3540"/>
              <a:chExt cx="1017" cy="616"/>
            </a:xfrm>
          </p:grpSpPr>
          <p:sp>
            <p:nvSpPr>
              <p:cNvPr id="252000" name="Freeform 96">
                <a:extLst>
                  <a:ext uri="{FF2B5EF4-FFF2-40B4-BE49-F238E27FC236}">
                    <a16:creationId xmlns:a16="http://schemas.microsoft.com/office/drawing/2014/main" id="{49564C4F-42AC-D972-ADFA-25FD4D341B96}"/>
                  </a:ext>
                </a:extLst>
              </p:cNvPr>
              <p:cNvSpPr>
                <a:spLocks/>
              </p:cNvSpPr>
              <p:nvPr/>
            </p:nvSpPr>
            <p:spPr bwMode="auto">
              <a:xfrm>
                <a:off x="2217" y="3554"/>
                <a:ext cx="879" cy="553"/>
              </a:xfrm>
              <a:custGeom>
                <a:avLst/>
                <a:gdLst>
                  <a:gd name="T0" fmla="*/ 329 w 879"/>
                  <a:gd name="T1" fmla="*/ 0 h 553"/>
                  <a:gd name="T2" fmla="*/ 18 w 879"/>
                  <a:gd name="T3" fmla="*/ 117 h 553"/>
                  <a:gd name="T4" fmla="*/ 0 w 879"/>
                  <a:gd name="T5" fmla="*/ 144 h 553"/>
                  <a:gd name="T6" fmla="*/ 27 w 879"/>
                  <a:gd name="T7" fmla="*/ 195 h 553"/>
                  <a:gd name="T8" fmla="*/ 29 w 879"/>
                  <a:gd name="T9" fmla="*/ 274 h 553"/>
                  <a:gd name="T10" fmla="*/ 32 w 879"/>
                  <a:gd name="T11" fmla="*/ 543 h 553"/>
                  <a:gd name="T12" fmla="*/ 66 w 879"/>
                  <a:gd name="T13" fmla="*/ 553 h 553"/>
                  <a:gd name="T14" fmla="*/ 89 w 879"/>
                  <a:gd name="T15" fmla="*/ 547 h 553"/>
                  <a:gd name="T16" fmla="*/ 105 w 879"/>
                  <a:gd name="T17" fmla="*/ 526 h 553"/>
                  <a:gd name="T18" fmla="*/ 132 w 879"/>
                  <a:gd name="T19" fmla="*/ 192 h 553"/>
                  <a:gd name="T20" fmla="*/ 573 w 879"/>
                  <a:gd name="T21" fmla="*/ 201 h 553"/>
                  <a:gd name="T22" fmla="*/ 578 w 879"/>
                  <a:gd name="T23" fmla="*/ 537 h 553"/>
                  <a:gd name="T24" fmla="*/ 615 w 879"/>
                  <a:gd name="T25" fmla="*/ 543 h 553"/>
                  <a:gd name="T26" fmla="*/ 659 w 879"/>
                  <a:gd name="T27" fmla="*/ 531 h 553"/>
                  <a:gd name="T28" fmla="*/ 674 w 879"/>
                  <a:gd name="T29" fmla="*/ 504 h 553"/>
                  <a:gd name="T30" fmla="*/ 702 w 879"/>
                  <a:gd name="T31" fmla="*/ 171 h 553"/>
                  <a:gd name="T32" fmla="*/ 777 w 879"/>
                  <a:gd name="T33" fmla="*/ 135 h 553"/>
                  <a:gd name="T34" fmla="*/ 779 w 879"/>
                  <a:gd name="T35" fmla="*/ 423 h 553"/>
                  <a:gd name="T36" fmla="*/ 813 w 879"/>
                  <a:gd name="T37" fmla="*/ 436 h 553"/>
                  <a:gd name="T38" fmla="*/ 843 w 879"/>
                  <a:gd name="T39" fmla="*/ 432 h 553"/>
                  <a:gd name="T40" fmla="*/ 873 w 879"/>
                  <a:gd name="T41" fmla="*/ 70 h 553"/>
                  <a:gd name="T42" fmla="*/ 879 w 879"/>
                  <a:gd name="T43" fmla="*/ 39 h 553"/>
                  <a:gd name="T44" fmla="*/ 878 w 879"/>
                  <a:gd name="T45" fmla="*/ 13 h 553"/>
                  <a:gd name="T46" fmla="*/ 867 w 879"/>
                  <a:gd name="T47" fmla="*/ 6 h 553"/>
                  <a:gd name="T48" fmla="*/ 846 w 879"/>
                  <a:gd name="T49" fmla="*/ 1 h 553"/>
                  <a:gd name="T50" fmla="*/ 329 w 879"/>
                  <a:gd name="T51" fmla="*/ 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79" h="553">
                    <a:moveTo>
                      <a:pt x="329" y="0"/>
                    </a:moveTo>
                    <a:lnTo>
                      <a:pt x="18" y="117"/>
                    </a:lnTo>
                    <a:lnTo>
                      <a:pt x="0" y="144"/>
                    </a:lnTo>
                    <a:lnTo>
                      <a:pt x="27" y="195"/>
                    </a:lnTo>
                    <a:lnTo>
                      <a:pt x="29" y="274"/>
                    </a:lnTo>
                    <a:lnTo>
                      <a:pt x="32" y="543"/>
                    </a:lnTo>
                    <a:lnTo>
                      <a:pt x="66" y="553"/>
                    </a:lnTo>
                    <a:lnTo>
                      <a:pt x="89" y="547"/>
                    </a:lnTo>
                    <a:lnTo>
                      <a:pt x="105" y="526"/>
                    </a:lnTo>
                    <a:lnTo>
                      <a:pt x="132" y="192"/>
                    </a:lnTo>
                    <a:lnTo>
                      <a:pt x="573" y="201"/>
                    </a:lnTo>
                    <a:lnTo>
                      <a:pt x="578" y="537"/>
                    </a:lnTo>
                    <a:lnTo>
                      <a:pt x="615" y="543"/>
                    </a:lnTo>
                    <a:lnTo>
                      <a:pt x="659" y="531"/>
                    </a:lnTo>
                    <a:lnTo>
                      <a:pt x="674" y="504"/>
                    </a:lnTo>
                    <a:lnTo>
                      <a:pt x="702" y="171"/>
                    </a:lnTo>
                    <a:lnTo>
                      <a:pt x="777" y="135"/>
                    </a:lnTo>
                    <a:lnTo>
                      <a:pt x="779" y="423"/>
                    </a:lnTo>
                    <a:lnTo>
                      <a:pt x="813" y="436"/>
                    </a:lnTo>
                    <a:lnTo>
                      <a:pt x="843" y="432"/>
                    </a:lnTo>
                    <a:lnTo>
                      <a:pt x="873" y="70"/>
                    </a:lnTo>
                    <a:lnTo>
                      <a:pt x="879" y="39"/>
                    </a:lnTo>
                    <a:lnTo>
                      <a:pt x="878" y="13"/>
                    </a:lnTo>
                    <a:lnTo>
                      <a:pt x="867" y="6"/>
                    </a:lnTo>
                    <a:lnTo>
                      <a:pt x="846" y="1"/>
                    </a:lnTo>
                    <a:lnTo>
                      <a:pt x="329" y="0"/>
                    </a:lnTo>
                    <a:close/>
                  </a:path>
                </a:pathLst>
              </a:custGeom>
              <a:solidFill>
                <a:srgbClr val="00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52001" name="AutoShape 97">
                <a:extLst>
                  <a:ext uri="{FF2B5EF4-FFF2-40B4-BE49-F238E27FC236}">
                    <a16:creationId xmlns:a16="http://schemas.microsoft.com/office/drawing/2014/main" id="{A7187391-4237-F854-B819-125F0E1A7DFB}"/>
                  </a:ext>
                </a:extLst>
              </p:cNvPr>
              <p:cNvSpPr>
                <a:spLocks noChangeAspect="1" noChangeArrowheads="1" noTextEdit="1"/>
              </p:cNvSpPr>
              <p:nvPr/>
            </p:nvSpPr>
            <p:spPr bwMode="auto">
              <a:xfrm>
                <a:off x="2332" y="3540"/>
                <a:ext cx="902"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LID4096"/>
              </a:p>
            </p:txBody>
          </p:sp>
          <p:sp>
            <p:nvSpPr>
              <p:cNvPr id="252002" name="Freeform 98">
                <a:extLst>
                  <a:ext uri="{FF2B5EF4-FFF2-40B4-BE49-F238E27FC236}">
                    <a16:creationId xmlns:a16="http://schemas.microsoft.com/office/drawing/2014/main" id="{45690E49-435F-2188-36D3-CD8128A61516}"/>
                  </a:ext>
                </a:extLst>
              </p:cNvPr>
              <p:cNvSpPr>
                <a:spLocks/>
              </p:cNvSpPr>
              <p:nvPr/>
            </p:nvSpPr>
            <p:spPr bwMode="auto">
              <a:xfrm>
                <a:off x="3003" y="3599"/>
                <a:ext cx="66" cy="373"/>
              </a:xfrm>
              <a:custGeom>
                <a:avLst/>
                <a:gdLst>
                  <a:gd name="T0" fmla="*/ 191 w 191"/>
                  <a:gd name="T1" fmla="*/ 51 h 1091"/>
                  <a:gd name="T2" fmla="*/ 108 w 191"/>
                  <a:gd name="T3" fmla="*/ 1082 h 1091"/>
                  <a:gd name="T4" fmla="*/ 106 w 191"/>
                  <a:gd name="T5" fmla="*/ 1082 h 1091"/>
                  <a:gd name="T6" fmla="*/ 102 w 191"/>
                  <a:gd name="T7" fmla="*/ 1082 h 1091"/>
                  <a:gd name="T8" fmla="*/ 96 w 191"/>
                  <a:gd name="T9" fmla="*/ 1084 h 1091"/>
                  <a:gd name="T10" fmla="*/ 88 w 191"/>
                  <a:gd name="T11" fmla="*/ 1086 h 1091"/>
                  <a:gd name="T12" fmla="*/ 80 w 191"/>
                  <a:gd name="T13" fmla="*/ 1088 h 1091"/>
                  <a:gd name="T14" fmla="*/ 71 w 191"/>
                  <a:gd name="T15" fmla="*/ 1091 h 1091"/>
                  <a:gd name="T16" fmla="*/ 61 w 191"/>
                  <a:gd name="T17" fmla="*/ 1091 h 1091"/>
                  <a:gd name="T18" fmla="*/ 53 w 191"/>
                  <a:gd name="T19" fmla="*/ 1091 h 1091"/>
                  <a:gd name="T20" fmla="*/ 47 w 191"/>
                  <a:gd name="T21" fmla="*/ 1089 h 1091"/>
                  <a:gd name="T22" fmla="*/ 43 w 191"/>
                  <a:gd name="T23" fmla="*/ 1088 h 1091"/>
                  <a:gd name="T24" fmla="*/ 39 w 191"/>
                  <a:gd name="T25" fmla="*/ 1086 h 1091"/>
                  <a:gd name="T26" fmla="*/ 34 w 191"/>
                  <a:gd name="T27" fmla="*/ 1084 h 1091"/>
                  <a:gd name="T28" fmla="*/ 27 w 191"/>
                  <a:gd name="T29" fmla="*/ 1079 h 1091"/>
                  <a:gd name="T30" fmla="*/ 21 w 191"/>
                  <a:gd name="T31" fmla="*/ 1076 h 1091"/>
                  <a:gd name="T32" fmla="*/ 15 w 191"/>
                  <a:gd name="T33" fmla="*/ 1070 h 1091"/>
                  <a:gd name="T34" fmla="*/ 9 w 191"/>
                  <a:gd name="T35" fmla="*/ 1069 h 1091"/>
                  <a:gd name="T36" fmla="*/ 8 w 191"/>
                  <a:gd name="T37" fmla="*/ 1066 h 1091"/>
                  <a:gd name="T38" fmla="*/ 0 w 191"/>
                  <a:gd name="T39" fmla="*/ 120 h 1091"/>
                  <a:gd name="T40" fmla="*/ 140 w 191"/>
                  <a:gd name="T41" fmla="*/ 0 h 1091"/>
                  <a:gd name="T42" fmla="*/ 191 w 191"/>
                  <a:gd name="T43" fmla="*/ 51 h 1091"/>
                  <a:gd name="T44" fmla="*/ 191 w 191"/>
                  <a:gd name="T45" fmla="*/ 51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1" h="1091">
                    <a:moveTo>
                      <a:pt x="191" y="51"/>
                    </a:moveTo>
                    <a:lnTo>
                      <a:pt x="108" y="1082"/>
                    </a:lnTo>
                    <a:lnTo>
                      <a:pt x="106" y="1082"/>
                    </a:lnTo>
                    <a:lnTo>
                      <a:pt x="102" y="1082"/>
                    </a:lnTo>
                    <a:lnTo>
                      <a:pt x="96" y="1084"/>
                    </a:lnTo>
                    <a:lnTo>
                      <a:pt x="88" y="1086"/>
                    </a:lnTo>
                    <a:lnTo>
                      <a:pt x="80" y="1088"/>
                    </a:lnTo>
                    <a:lnTo>
                      <a:pt x="71" y="1091"/>
                    </a:lnTo>
                    <a:lnTo>
                      <a:pt x="61" y="1091"/>
                    </a:lnTo>
                    <a:lnTo>
                      <a:pt x="53" y="1091"/>
                    </a:lnTo>
                    <a:lnTo>
                      <a:pt x="47" y="1089"/>
                    </a:lnTo>
                    <a:lnTo>
                      <a:pt x="43" y="1088"/>
                    </a:lnTo>
                    <a:lnTo>
                      <a:pt x="39" y="1086"/>
                    </a:lnTo>
                    <a:lnTo>
                      <a:pt x="34" y="1084"/>
                    </a:lnTo>
                    <a:lnTo>
                      <a:pt x="27" y="1079"/>
                    </a:lnTo>
                    <a:lnTo>
                      <a:pt x="21" y="1076"/>
                    </a:lnTo>
                    <a:lnTo>
                      <a:pt x="15" y="1070"/>
                    </a:lnTo>
                    <a:lnTo>
                      <a:pt x="9" y="1069"/>
                    </a:lnTo>
                    <a:lnTo>
                      <a:pt x="8" y="1066"/>
                    </a:lnTo>
                    <a:lnTo>
                      <a:pt x="0" y="120"/>
                    </a:lnTo>
                    <a:lnTo>
                      <a:pt x="140" y="0"/>
                    </a:lnTo>
                    <a:lnTo>
                      <a:pt x="191" y="51"/>
                    </a:lnTo>
                    <a:lnTo>
                      <a:pt x="191" y="51"/>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03" name="Freeform 99">
                <a:extLst>
                  <a:ext uri="{FF2B5EF4-FFF2-40B4-BE49-F238E27FC236}">
                    <a16:creationId xmlns:a16="http://schemas.microsoft.com/office/drawing/2014/main" id="{117032C1-BB8D-EF95-4B23-060BE6CE0B79}"/>
                  </a:ext>
                </a:extLst>
              </p:cNvPr>
              <p:cNvSpPr>
                <a:spLocks/>
              </p:cNvSpPr>
              <p:nvPr/>
            </p:nvSpPr>
            <p:spPr bwMode="auto">
              <a:xfrm>
                <a:off x="2835" y="3705"/>
                <a:ext cx="60" cy="369"/>
              </a:xfrm>
              <a:custGeom>
                <a:avLst/>
                <a:gdLst>
                  <a:gd name="T0" fmla="*/ 25 w 178"/>
                  <a:gd name="T1" fmla="*/ 1079 h 1079"/>
                  <a:gd name="T2" fmla="*/ 28 w 178"/>
                  <a:gd name="T3" fmla="*/ 1078 h 1079"/>
                  <a:gd name="T4" fmla="*/ 34 w 178"/>
                  <a:gd name="T5" fmla="*/ 1075 h 1079"/>
                  <a:gd name="T6" fmla="*/ 39 w 178"/>
                  <a:gd name="T7" fmla="*/ 1072 h 1079"/>
                  <a:gd name="T8" fmla="*/ 43 w 178"/>
                  <a:gd name="T9" fmla="*/ 1070 h 1079"/>
                  <a:gd name="T10" fmla="*/ 49 w 178"/>
                  <a:gd name="T11" fmla="*/ 1066 h 1079"/>
                  <a:gd name="T12" fmla="*/ 55 w 178"/>
                  <a:gd name="T13" fmla="*/ 1063 h 1079"/>
                  <a:gd name="T14" fmla="*/ 59 w 178"/>
                  <a:gd name="T15" fmla="*/ 1057 h 1079"/>
                  <a:gd name="T16" fmla="*/ 64 w 178"/>
                  <a:gd name="T17" fmla="*/ 1050 h 1079"/>
                  <a:gd name="T18" fmla="*/ 68 w 178"/>
                  <a:gd name="T19" fmla="*/ 1044 h 1079"/>
                  <a:gd name="T20" fmla="*/ 74 w 178"/>
                  <a:gd name="T21" fmla="*/ 1038 h 1079"/>
                  <a:gd name="T22" fmla="*/ 77 w 178"/>
                  <a:gd name="T23" fmla="*/ 1032 h 1079"/>
                  <a:gd name="T24" fmla="*/ 80 w 178"/>
                  <a:gd name="T25" fmla="*/ 1028 h 1079"/>
                  <a:gd name="T26" fmla="*/ 81 w 178"/>
                  <a:gd name="T27" fmla="*/ 1025 h 1079"/>
                  <a:gd name="T28" fmla="*/ 83 w 178"/>
                  <a:gd name="T29" fmla="*/ 1025 h 1079"/>
                  <a:gd name="T30" fmla="*/ 178 w 178"/>
                  <a:gd name="T31" fmla="*/ 0 h 1079"/>
                  <a:gd name="T32" fmla="*/ 0 w 178"/>
                  <a:gd name="T33" fmla="*/ 31 h 1079"/>
                  <a:gd name="T34" fmla="*/ 25 w 178"/>
                  <a:gd name="T35" fmla="*/ 1079 h 1079"/>
                  <a:gd name="T36" fmla="*/ 25 w 178"/>
                  <a:gd name="T37" fmla="*/ 1079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8" h="1079">
                    <a:moveTo>
                      <a:pt x="25" y="1079"/>
                    </a:moveTo>
                    <a:lnTo>
                      <a:pt x="28" y="1078"/>
                    </a:lnTo>
                    <a:lnTo>
                      <a:pt x="34" y="1075"/>
                    </a:lnTo>
                    <a:lnTo>
                      <a:pt x="39" y="1072"/>
                    </a:lnTo>
                    <a:lnTo>
                      <a:pt x="43" y="1070"/>
                    </a:lnTo>
                    <a:lnTo>
                      <a:pt x="49" y="1066"/>
                    </a:lnTo>
                    <a:lnTo>
                      <a:pt x="55" y="1063"/>
                    </a:lnTo>
                    <a:lnTo>
                      <a:pt x="59" y="1057"/>
                    </a:lnTo>
                    <a:lnTo>
                      <a:pt x="64" y="1050"/>
                    </a:lnTo>
                    <a:lnTo>
                      <a:pt x="68" y="1044"/>
                    </a:lnTo>
                    <a:lnTo>
                      <a:pt x="74" y="1038"/>
                    </a:lnTo>
                    <a:lnTo>
                      <a:pt x="77" y="1032"/>
                    </a:lnTo>
                    <a:lnTo>
                      <a:pt x="80" y="1028"/>
                    </a:lnTo>
                    <a:lnTo>
                      <a:pt x="81" y="1025"/>
                    </a:lnTo>
                    <a:lnTo>
                      <a:pt x="83" y="1025"/>
                    </a:lnTo>
                    <a:lnTo>
                      <a:pt x="178" y="0"/>
                    </a:lnTo>
                    <a:lnTo>
                      <a:pt x="0" y="31"/>
                    </a:lnTo>
                    <a:lnTo>
                      <a:pt x="25" y="1079"/>
                    </a:lnTo>
                    <a:lnTo>
                      <a:pt x="25" y="1079"/>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04" name="Freeform 100">
                <a:extLst>
                  <a:ext uri="{FF2B5EF4-FFF2-40B4-BE49-F238E27FC236}">
                    <a16:creationId xmlns:a16="http://schemas.microsoft.com/office/drawing/2014/main" id="{C4D37129-DC8A-D162-31F1-071D3B4CDC01}"/>
                  </a:ext>
                </a:extLst>
              </p:cNvPr>
              <p:cNvSpPr>
                <a:spLocks/>
              </p:cNvSpPr>
              <p:nvPr/>
            </p:nvSpPr>
            <p:spPr bwMode="auto">
              <a:xfrm>
                <a:off x="2843" y="3571"/>
                <a:ext cx="234" cy="165"/>
              </a:xfrm>
              <a:custGeom>
                <a:avLst/>
                <a:gdLst>
                  <a:gd name="T0" fmla="*/ 48 w 682"/>
                  <a:gd name="T1" fmla="*/ 483 h 483"/>
                  <a:gd name="T2" fmla="*/ 660 w 682"/>
                  <a:gd name="T3" fmla="*/ 132 h 483"/>
                  <a:gd name="T4" fmla="*/ 660 w 682"/>
                  <a:gd name="T5" fmla="*/ 131 h 483"/>
                  <a:gd name="T6" fmla="*/ 663 w 682"/>
                  <a:gd name="T7" fmla="*/ 125 h 483"/>
                  <a:gd name="T8" fmla="*/ 665 w 682"/>
                  <a:gd name="T9" fmla="*/ 122 h 483"/>
                  <a:gd name="T10" fmla="*/ 666 w 682"/>
                  <a:gd name="T11" fmla="*/ 118 h 483"/>
                  <a:gd name="T12" fmla="*/ 669 w 682"/>
                  <a:gd name="T13" fmla="*/ 112 h 483"/>
                  <a:gd name="T14" fmla="*/ 670 w 682"/>
                  <a:gd name="T15" fmla="*/ 107 h 483"/>
                  <a:gd name="T16" fmla="*/ 673 w 682"/>
                  <a:gd name="T17" fmla="*/ 102 h 483"/>
                  <a:gd name="T18" fmla="*/ 675 w 682"/>
                  <a:gd name="T19" fmla="*/ 96 h 483"/>
                  <a:gd name="T20" fmla="*/ 676 w 682"/>
                  <a:gd name="T21" fmla="*/ 90 h 483"/>
                  <a:gd name="T22" fmla="*/ 678 w 682"/>
                  <a:gd name="T23" fmla="*/ 84 h 483"/>
                  <a:gd name="T24" fmla="*/ 679 w 682"/>
                  <a:gd name="T25" fmla="*/ 77 h 483"/>
                  <a:gd name="T26" fmla="*/ 679 w 682"/>
                  <a:gd name="T27" fmla="*/ 72 h 483"/>
                  <a:gd name="T28" fmla="*/ 681 w 682"/>
                  <a:gd name="T29" fmla="*/ 65 h 483"/>
                  <a:gd name="T30" fmla="*/ 682 w 682"/>
                  <a:gd name="T31" fmla="*/ 60 h 483"/>
                  <a:gd name="T32" fmla="*/ 681 w 682"/>
                  <a:gd name="T33" fmla="*/ 55 h 483"/>
                  <a:gd name="T34" fmla="*/ 681 w 682"/>
                  <a:gd name="T35" fmla="*/ 49 h 483"/>
                  <a:gd name="T36" fmla="*/ 679 w 682"/>
                  <a:gd name="T37" fmla="*/ 43 h 483"/>
                  <a:gd name="T38" fmla="*/ 679 w 682"/>
                  <a:gd name="T39" fmla="*/ 38 h 483"/>
                  <a:gd name="T40" fmla="*/ 676 w 682"/>
                  <a:gd name="T41" fmla="*/ 33 h 483"/>
                  <a:gd name="T42" fmla="*/ 675 w 682"/>
                  <a:gd name="T43" fmla="*/ 27 h 483"/>
                  <a:gd name="T44" fmla="*/ 673 w 682"/>
                  <a:gd name="T45" fmla="*/ 22 h 483"/>
                  <a:gd name="T46" fmla="*/ 670 w 682"/>
                  <a:gd name="T47" fmla="*/ 18 h 483"/>
                  <a:gd name="T48" fmla="*/ 666 w 682"/>
                  <a:gd name="T49" fmla="*/ 9 h 483"/>
                  <a:gd name="T50" fmla="*/ 663 w 682"/>
                  <a:gd name="T51" fmla="*/ 5 h 483"/>
                  <a:gd name="T52" fmla="*/ 660 w 682"/>
                  <a:gd name="T53" fmla="*/ 0 h 483"/>
                  <a:gd name="T54" fmla="*/ 660 w 682"/>
                  <a:gd name="T55" fmla="*/ 0 h 483"/>
                  <a:gd name="T56" fmla="*/ 147 w 682"/>
                  <a:gd name="T57" fmla="*/ 169 h 483"/>
                  <a:gd name="T58" fmla="*/ 0 w 682"/>
                  <a:gd name="T59" fmla="*/ 360 h 483"/>
                  <a:gd name="T60" fmla="*/ 48 w 682"/>
                  <a:gd name="T61" fmla="*/ 483 h 483"/>
                  <a:gd name="T62" fmla="*/ 48 w 682"/>
                  <a:gd name="T63" fmla="*/ 483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2" h="483">
                    <a:moveTo>
                      <a:pt x="48" y="483"/>
                    </a:moveTo>
                    <a:lnTo>
                      <a:pt x="660" y="132"/>
                    </a:lnTo>
                    <a:lnTo>
                      <a:pt x="660" y="131"/>
                    </a:lnTo>
                    <a:lnTo>
                      <a:pt x="663" y="125"/>
                    </a:lnTo>
                    <a:lnTo>
                      <a:pt x="665" y="122"/>
                    </a:lnTo>
                    <a:lnTo>
                      <a:pt x="666" y="118"/>
                    </a:lnTo>
                    <a:lnTo>
                      <a:pt x="669" y="112"/>
                    </a:lnTo>
                    <a:lnTo>
                      <a:pt x="670" y="107"/>
                    </a:lnTo>
                    <a:lnTo>
                      <a:pt x="673" y="102"/>
                    </a:lnTo>
                    <a:lnTo>
                      <a:pt x="675" y="96"/>
                    </a:lnTo>
                    <a:lnTo>
                      <a:pt x="676" y="90"/>
                    </a:lnTo>
                    <a:lnTo>
                      <a:pt x="678" y="84"/>
                    </a:lnTo>
                    <a:lnTo>
                      <a:pt x="679" y="77"/>
                    </a:lnTo>
                    <a:lnTo>
                      <a:pt x="679" y="72"/>
                    </a:lnTo>
                    <a:lnTo>
                      <a:pt x="681" y="65"/>
                    </a:lnTo>
                    <a:lnTo>
                      <a:pt x="682" y="60"/>
                    </a:lnTo>
                    <a:lnTo>
                      <a:pt x="681" y="55"/>
                    </a:lnTo>
                    <a:lnTo>
                      <a:pt x="681" y="49"/>
                    </a:lnTo>
                    <a:lnTo>
                      <a:pt x="679" y="43"/>
                    </a:lnTo>
                    <a:lnTo>
                      <a:pt x="679" y="38"/>
                    </a:lnTo>
                    <a:lnTo>
                      <a:pt x="676" y="33"/>
                    </a:lnTo>
                    <a:lnTo>
                      <a:pt x="675" y="27"/>
                    </a:lnTo>
                    <a:lnTo>
                      <a:pt x="673" y="22"/>
                    </a:lnTo>
                    <a:lnTo>
                      <a:pt x="670" y="18"/>
                    </a:lnTo>
                    <a:lnTo>
                      <a:pt x="666" y="9"/>
                    </a:lnTo>
                    <a:lnTo>
                      <a:pt x="663" y="5"/>
                    </a:lnTo>
                    <a:lnTo>
                      <a:pt x="660" y="0"/>
                    </a:lnTo>
                    <a:lnTo>
                      <a:pt x="660" y="0"/>
                    </a:lnTo>
                    <a:lnTo>
                      <a:pt x="147" y="169"/>
                    </a:lnTo>
                    <a:lnTo>
                      <a:pt x="0" y="360"/>
                    </a:lnTo>
                    <a:lnTo>
                      <a:pt x="48" y="483"/>
                    </a:lnTo>
                    <a:lnTo>
                      <a:pt x="48" y="483"/>
                    </a:lnTo>
                    <a:close/>
                  </a:path>
                </a:pathLst>
              </a:custGeom>
              <a:solidFill>
                <a:srgbClr val="D18C5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05" name="Freeform 101">
                <a:extLst>
                  <a:ext uri="{FF2B5EF4-FFF2-40B4-BE49-F238E27FC236}">
                    <a16:creationId xmlns:a16="http://schemas.microsoft.com/office/drawing/2014/main" id="{CD89FD7C-A477-BB52-BC4B-F62E75DE139C}"/>
                  </a:ext>
                </a:extLst>
              </p:cNvPr>
              <p:cNvSpPr>
                <a:spLocks/>
              </p:cNvSpPr>
              <p:nvPr/>
            </p:nvSpPr>
            <p:spPr bwMode="auto">
              <a:xfrm>
                <a:off x="2261" y="3571"/>
                <a:ext cx="808" cy="127"/>
              </a:xfrm>
              <a:custGeom>
                <a:avLst/>
                <a:gdLst>
                  <a:gd name="T0" fmla="*/ 0 w 2363"/>
                  <a:gd name="T1" fmla="*/ 311 h 370"/>
                  <a:gd name="T2" fmla="*/ 861 w 2363"/>
                  <a:gd name="T3" fmla="*/ 0 h 370"/>
                  <a:gd name="T4" fmla="*/ 2363 w 2363"/>
                  <a:gd name="T5" fmla="*/ 0 h 370"/>
                  <a:gd name="T6" fmla="*/ 1747 w 2363"/>
                  <a:gd name="T7" fmla="*/ 323 h 370"/>
                  <a:gd name="T8" fmla="*/ 683 w 2363"/>
                  <a:gd name="T9" fmla="*/ 370 h 370"/>
                  <a:gd name="T10" fmla="*/ 0 w 2363"/>
                  <a:gd name="T11" fmla="*/ 311 h 370"/>
                  <a:gd name="T12" fmla="*/ 0 w 2363"/>
                  <a:gd name="T13" fmla="*/ 311 h 370"/>
                </a:gdLst>
                <a:ahLst/>
                <a:cxnLst>
                  <a:cxn ang="0">
                    <a:pos x="T0" y="T1"/>
                  </a:cxn>
                  <a:cxn ang="0">
                    <a:pos x="T2" y="T3"/>
                  </a:cxn>
                  <a:cxn ang="0">
                    <a:pos x="T4" y="T5"/>
                  </a:cxn>
                  <a:cxn ang="0">
                    <a:pos x="T6" y="T7"/>
                  </a:cxn>
                  <a:cxn ang="0">
                    <a:pos x="T8" y="T9"/>
                  </a:cxn>
                  <a:cxn ang="0">
                    <a:pos x="T10" y="T11"/>
                  </a:cxn>
                  <a:cxn ang="0">
                    <a:pos x="T12" y="T13"/>
                  </a:cxn>
                </a:cxnLst>
                <a:rect l="0" t="0" r="r" b="b"/>
                <a:pathLst>
                  <a:path w="2363" h="370">
                    <a:moveTo>
                      <a:pt x="0" y="311"/>
                    </a:moveTo>
                    <a:lnTo>
                      <a:pt x="861" y="0"/>
                    </a:lnTo>
                    <a:lnTo>
                      <a:pt x="2363" y="0"/>
                    </a:lnTo>
                    <a:lnTo>
                      <a:pt x="1747" y="323"/>
                    </a:lnTo>
                    <a:lnTo>
                      <a:pt x="683" y="370"/>
                    </a:lnTo>
                    <a:lnTo>
                      <a:pt x="0" y="311"/>
                    </a:lnTo>
                    <a:lnTo>
                      <a:pt x="0" y="311"/>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06" name="Freeform 102">
                <a:extLst>
                  <a:ext uri="{FF2B5EF4-FFF2-40B4-BE49-F238E27FC236}">
                    <a16:creationId xmlns:a16="http://schemas.microsoft.com/office/drawing/2014/main" id="{75588902-37B1-9512-0BCD-293424E37694}"/>
                  </a:ext>
                </a:extLst>
              </p:cNvPr>
              <p:cNvSpPr>
                <a:spLocks/>
              </p:cNvSpPr>
              <p:nvPr/>
            </p:nvSpPr>
            <p:spPr bwMode="auto">
              <a:xfrm>
                <a:off x="2264" y="3718"/>
                <a:ext cx="68" cy="362"/>
              </a:xfrm>
              <a:custGeom>
                <a:avLst/>
                <a:gdLst>
                  <a:gd name="T0" fmla="*/ 0 w 198"/>
                  <a:gd name="T1" fmla="*/ 32 h 1059"/>
                  <a:gd name="T2" fmla="*/ 6 w 198"/>
                  <a:gd name="T3" fmla="*/ 1044 h 1059"/>
                  <a:gd name="T4" fmla="*/ 7 w 198"/>
                  <a:gd name="T5" fmla="*/ 1044 h 1059"/>
                  <a:gd name="T6" fmla="*/ 10 w 198"/>
                  <a:gd name="T7" fmla="*/ 1045 h 1059"/>
                  <a:gd name="T8" fmla="*/ 14 w 198"/>
                  <a:gd name="T9" fmla="*/ 1048 h 1059"/>
                  <a:gd name="T10" fmla="*/ 22 w 198"/>
                  <a:gd name="T11" fmla="*/ 1051 h 1059"/>
                  <a:gd name="T12" fmla="*/ 31 w 198"/>
                  <a:gd name="T13" fmla="*/ 1054 h 1059"/>
                  <a:gd name="T14" fmla="*/ 39 w 198"/>
                  <a:gd name="T15" fmla="*/ 1057 h 1059"/>
                  <a:gd name="T16" fmla="*/ 44 w 198"/>
                  <a:gd name="T17" fmla="*/ 1057 h 1059"/>
                  <a:gd name="T18" fmla="*/ 50 w 198"/>
                  <a:gd name="T19" fmla="*/ 1057 h 1059"/>
                  <a:gd name="T20" fmla="*/ 54 w 198"/>
                  <a:gd name="T21" fmla="*/ 1059 h 1059"/>
                  <a:gd name="T22" fmla="*/ 60 w 198"/>
                  <a:gd name="T23" fmla="*/ 1059 h 1059"/>
                  <a:gd name="T24" fmla="*/ 69 w 198"/>
                  <a:gd name="T25" fmla="*/ 1057 h 1059"/>
                  <a:gd name="T26" fmla="*/ 78 w 198"/>
                  <a:gd name="T27" fmla="*/ 1057 h 1059"/>
                  <a:gd name="T28" fmla="*/ 85 w 198"/>
                  <a:gd name="T29" fmla="*/ 1054 h 1059"/>
                  <a:gd name="T30" fmla="*/ 94 w 198"/>
                  <a:gd name="T31" fmla="*/ 1051 h 1059"/>
                  <a:gd name="T32" fmla="*/ 98 w 198"/>
                  <a:gd name="T33" fmla="*/ 1048 h 1059"/>
                  <a:gd name="T34" fmla="*/ 104 w 198"/>
                  <a:gd name="T35" fmla="*/ 1045 h 1059"/>
                  <a:gd name="T36" fmla="*/ 107 w 198"/>
                  <a:gd name="T37" fmla="*/ 1044 h 1059"/>
                  <a:gd name="T38" fmla="*/ 108 w 198"/>
                  <a:gd name="T39" fmla="*/ 1044 h 1059"/>
                  <a:gd name="T40" fmla="*/ 198 w 198"/>
                  <a:gd name="T41" fmla="*/ 0 h 1059"/>
                  <a:gd name="T42" fmla="*/ 0 w 198"/>
                  <a:gd name="T43" fmla="*/ 32 h 1059"/>
                  <a:gd name="T44" fmla="*/ 0 w 198"/>
                  <a:gd name="T45" fmla="*/ 32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8" h="1059">
                    <a:moveTo>
                      <a:pt x="0" y="32"/>
                    </a:moveTo>
                    <a:lnTo>
                      <a:pt x="6" y="1044"/>
                    </a:lnTo>
                    <a:lnTo>
                      <a:pt x="7" y="1044"/>
                    </a:lnTo>
                    <a:lnTo>
                      <a:pt x="10" y="1045"/>
                    </a:lnTo>
                    <a:lnTo>
                      <a:pt x="14" y="1048"/>
                    </a:lnTo>
                    <a:lnTo>
                      <a:pt x="22" y="1051"/>
                    </a:lnTo>
                    <a:lnTo>
                      <a:pt x="31" y="1054"/>
                    </a:lnTo>
                    <a:lnTo>
                      <a:pt x="39" y="1057"/>
                    </a:lnTo>
                    <a:lnTo>
                      <a:pt x="44" y="1057"/>
                    </a:lnTo>
                    <a:lnTo>
                      <a:pt x="50" y="1057"/>
                    </a:lnTo>
                    <a:lnTo>
                      <a:pt x="54" y="1059"/>
                    </a:lnTo>
                    <a:lnTo>
                      <a:pt x="60" y="1059"/>
                    </a:lnTo>
                    <a:lnTo>
                      <a:pt x="69" y="1057"/>
                    </a:lnTo>
                    <a:lnTo>
                      <a:pt x="78" y="1057"/>
                    </a:lnTo>
                    <a:lnTo>
                      <a:pt x="85" y="1054"/>
                    </a:lnTo>
                    <a:lnTo>
                      <a:pt x="94" y="1051"/>
                    </a:lnTo>
                    <a:lnTo>
                      <a:pt x="98" y="1048"/>
                    </a:lnTo>
                    <a:lnTo>
                      <a:pt x="104" y="1045"/>
                    </a:lnTo>
                    <a:lnTo>
                      <a:pt x="107" y="1044"/>
                    </a:lnTo>
                    <a:lnTo>
                      <a:pt x="108" y="1044"/>
                    </a:lnTo>
                    <a:lnTo>
                      <a:pt x="198" y="0"/>
                    </a:lnTo>
                    <a:lnTo>
                      <a:pt x="0" y="32"/>
                    </a:lnTo>
                    <a:lnTo>
                      <a:pt x="0" y="32"/>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07" name="Freeform 103">
                <a:extLst>
                  <a:ext uri="{FF2B5EF4-FFF2-40B4-BE49-F238E27FC236}">
                    <a16:creationId xmlns:a16="http://schemas.microsoft.com/office/drawing/2014/main" id="{69660C29-D527-39EC-432E-5B6CDE3DC9F2}"/>
                  </a:ext>
                </a:extLst>
              </p:cNvPr>
              <p:cNvSpPr>
                <a:spLocks/>
              </p:cNvSpPr>
              <p:nvPr/>
            </p:nvSpPr>
            <p:spPr bwMode="auto">
              <a:xfrm>
                <a:off x="2804" y="3727"/>
                <a:ext cx="56" cy="351"/>
              </a:xfrm>
              <a:custGeom>
                <a:avLst/>
                <a:gdLst>
                  <a:gd name="T0" fmla="*/ 0 w 163"/>
                  <a:gd name="T1" fmla="*/ 0 h 1028"/>
                  <a:gd name="T2" fmla="*/ 163 w 163"/>
                  <a:gd name="T3" fmla="*/ 28 h 1028"/>
                  <a:gd name="T4" fmla="*/ 116 w 163"/>
                  <a:gd name="T5" fmla="*/ 1016 h 1028"/>
                  <a:gd name="T6" fmla="*/ 115 w 163"/>
                  <a:gd name="T7" fmla="*/ 1016 h 1028"/>
                  <a:gd name="T8" fmla="*/ 112 w 163"/>
                  <a:gd name="T9" fmla="*/ 1017 h 1028"/>
                  <a:gd name="T10" fmla="*/ 106 w 163"/>
                  <a:gd name="T11" fmla="*/ 1020 h 1028"/>
                  <a:gd name="T12" fmla="*/ 99 w 163"/>
                  <a:gd name="T13" fmla="*/ 1023 h 1028"/>
                  <a:gd name="T14" fmla="*/ 94 w 163"/>
                  <a:gd name="T15" fmla="*/ 1023 h 1028"/>
                  <a:gd name="T16" fmla="*/ 90 w 163"/>
                  <a:gd name="T17" fmla="*/ 1025 h 1028"/>
                  <a:gd name="T18" fmla="*/ 84 w 163"/>
                  <a:gd name="T19" fmla="*/ 1025 h 1028"/>
                  <a:gd name="T20" fmla="*/ 80 w 163"/>
                  <a:gd name="T21" fmla="*/ 1028 h 1028"/>
                  <a:gd name="T22" fmla="*/ 69 w 163"/>
                  <a:gd name="T23" fmla="*/ 1028 h 1028"/>
                  <a:gd name="T24" fmla="*/ 61 w 163"/>
                  <a:gd name="T25" fmla="*/ 1028 h 1028"/>
                  <a:gd name="T26" fmla="*/ 56 w 163"/>
                  <a:gd name="T27" fmla="*/ 1025 h 1028"/>
                  <a:gd name="T28" fmla="*/ 50 w 163"/>
                  <a:gd name="T29" fmla="*/ 1025 h 1028"/>
                  <a:gd name="T30" fmla="*/ 46 w 163"/>
                  <a:gd name="T31" fmla="*/ 1023 h 1028"/>
                  <a:gd name="T32" fmla="*/ 43 w 163"/>
                  <a:gd name="T33" fmla="*/ 1022 h 1028"/>
                  <a:gd name="T34" fmla="*/ 34 w 163"/>
                  <a:gd name="T35" fmla="*/ 1019 h 1028"/>
                  <a:gd name="T36" fmla="*/ 30 w 163"/>
                  <a:gd name="T37" fmla="*/ 1017 h 1028"/>
                  <a:gd name="T38" fmla="*/ 22 w 163"/>
                  <a:gd name="T39" fmla="*/ 1015 h 1028"/>
                  <a:gd name="T40" fmla="*/ 20 w 163"/>
                  <a:gd name="T41" fmla="*/ 1013 h 1028"/>
                  <a:gd name="T42" fmla="*/ 17 w 163"/>
                  <a:gd name="T43" fmla="*/ 1012 h 1028"/>
                  <a:gd name="T44" fmla="*/ 0 w 163"/>
                  <a:gd name="T45" fmla="*/ 0 h 1028"/>
                  <a:gd name="T46" fmla="*/ 0 w 163"/>
                  <a:gd name="T47" fmla="*/ 0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3" h="1028">
                    <a:moveTo>
                      <a:pt x="0" y="0"/>
                    </a:moveTo>
                    <a:lnTo>
                      <a:pt x="163" y="28"/>
                    </a:lnTo>
                    <a:lnTo>
                      <a:pt x="116" y="1016"/>
                    </a:lnTo>
                    <a:lnTo>
                      <a:pt x="115" y="1016"/>
                    </a:lnTo>
                    <a:lnTo>
                      <a:pt x="112" y="1017"/>
                    </a:lnTo>
                    <a:lnTo>
                      <a:pt x="106" y="1020"/>
                    </a:lnTo>
                    <a:lnTo>
                      <a:pt x="99" y="1023"/>
                    </a:lnTo>
                    <a:lnTo>
                      <a:pt x="94" y="1023"/>
                    </a:lnTo>
                    <a:lnTo>
                      <a:pt x="90" y="1025"/>
                    </a:lnTo>
                    <a:lnTo>
                      <a:pt x="84" y="1025"/>
                    </a:lnTo>
                    <a:lnTo>
                      <a:pt x="80" y="1028"/>
                    </a:lnTo>
                    <a:lnTo>
                      <a:pt x="69" y="1028"/>
                    </a:lnTo>
                    <a:lnTo>
                      <a:pt x="61" y="1028"/>
                    </a:lnTo>
                    <a:lnTo>
                      <a:pt x="56" y="1025"/>
                    </a:lnTo>
                    <a:lnTo>
                      <a:pt x="50" y="1025"/>
                    </a:lnTo>
                    <a:lnTo>
                      <a:pt x="46" y="1023"/>
                    </a:lnTo>
                    <a:lnTo>
                      <a:pt x="43" y="1022"/>
                    </a:lnTo>
                    <a:lnTo>
                      <a:pt x="34" y="1019"/>
                    </a:lnTo>
                    <a:lnTo>
                      <a:pt x="30" y="1017"/>
                    </a:lnTo>
                    <a:lnTo>
                      <a:pt x="22" y="1015"/>
                    </a:lnTo>
                    <a:lnTo>
                      <a:pt x="20" y="1013"/>
                    </a:lnTo>
                    <a:lnTo>
                      <a:pt x="17" y="1012"/>
                    </a:lnTo>
                    <a:lnTo>
                      <a:pt x="0" y="0"/>
                    </a:lnTo>
                    <a:lnTo>
                      <a:pt x="0" y="0"/>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08" name="Freeform 104">
                <a:extLst>
                  <a:ext uri="{FF2B5EF4-FFF2-40B4-BE49-F238E27FC236}">
                    <a16:creationId xmlns:a16="http://schemas.microsoft.com/office/drawing/2014/main" id="{47C2C2D9-1882-2964-45C3-8718CDC94C20}"/>
                  </a:ext>
                </a:extLst>
              </p:cNvPr>
              <p:cNvSpPr>
                <a:spLocks/>
              </p:cNvSpPr>
              <p:nvPr/>
            </p:nvSpPr>
            <p:spPr bwMode="auto">
              <a:xfrm>
                <a:off x="2242" y="3678"/>
                <a:ext cx="628" cy="58"/>
              </a:xfrm>
              <a:custGeom>
                <a:avLst/>
                <a:gdLst>
                  <a:gd name="T0" fmla="*/ 56 w 1838"/>
                  <a:gd name="T1" fmla="*/ 0 h 172"/>
                  <a:gd name="T2" fmla="*/ 53 w 1838"/>
                  <a:gd name="T3" fmla="*/ 0 h 172"/>
                  <a:gd name="T4" fmla="*/ 48 w 1838"/>
                  <a:gd name="T5" fmla="*/ 5 h 172"/>
                  <a:gd name="T6" fmla="*/ 41 w 1838"/>
                  <a:gd name="T7" fmla="*/ 12 h 172"/>
                  <a:gd name="T8" fmla="*/ 34 w 1838"/>
                  <a:gd name="T9" fmla="*/ 21 h 172"/>
                  <a:gd name="T10" fmla="*/ 29 w 1838"/>
                  <a:gd name="T11" fmla="*/ 25 h 172"/>
                  <a:gd name="T12" fmla="*/ 25 w 1838"/>
                  <a:gd name="T13" fmla="*/ 30 h 172"/>
                  <a:gd name="T14" fmla="*/ 20 w 1838"/>
                  <a:gd name="T15" fmla="*/ 35 h 172"/>
                  <a:gd name="T16" fmla="*/ 17 w 1838"/>
                  <a:gd name="T17" fmla="*/ 43 h 172"/>
                  <a:gd name="T18" fmla="*/ 13 w 1838"/>
                  <a:gd name="T19" fmla="*/ 49 h 172"/>
                  <a:gd name="T20" fmla="*/ 9 w 1838"/>
                  <a:gd name="T21" fmla="*/ 56 h 172"/>
                  <a:gd name="T22" fmla="*/ 6 w 1838"/>
                  <a:gd name="T23" fmla="*/ 62 h 172"/>
                  <a:gd name="T24" fmla="*/ 4 w 1838"/>
                  <a:gd name="T25" fmla="*/ 69 h 172"/>
                  <a:gd name="T26" fmla="*/ 1 w 1838"/>
                  <a:gd name="T27" fmla="*/ 76 h 172"/>
                  <a:gd name="T28" fmla="*/ 1 w 1838"/>
                  <a:gd name="T29" fmla="*/ 82 h 172"/>
                  <a:gd name="T30" fmla="*/ 0 w 1838"/>
                  <a:gd name="T31" fmla="*/ 88 h 172"/>
                  <a:gd name="T32" fmla="*/ 1 w 1838"/>
                  <a:gd name="T33" fmla="*/ 95 h 172"/>
                  <a:gd name="T34" fmla="*/ 1 w 1838"/>
                  <a:gd name="T35" fmla="*/ 101 h 172"/>
                  <a:gd name="T36" fmla="*/ 4 w 1838"/>
                  <a:gd name="T37" fmla="*/ 107 h 172"/>
                  <a:gd name="T38" fmla="*/ 7 w 1838"/>
                  <a:gd name="T39" fmla="*/ 112 h 172"/>
                  <a:gd name="T40" fmla="*/ 10 w 1838"/>
                  <a:gd name="T41" fmla="*/ 119 h 172"/>
                  <a:gd name="T42" fmla="*/ 13 w 1838"/>
                  <a:gd name="T43" fmla="*/ 123 h 172"/>
                  <a:gd name="T44" fmla="*/ 16 w 1838"/>
                  <a:gd name="T45" fmla="*/ 128 h 172"/>
                  <a:gd name="T46" fmla="*/ 19 w 1838"/>
                  <a:gd name="T47" fmla="*/ 132 h 172"/>
                  <a:gd name="T48" fmla="*/ 23 w 1838"/>
                  <a:gd name="T49" fmla="*/ 137 h 172"/>
                  <a:gd name="T50" fmla="*/ 28 w 1838"/>
                  <a:gd name="T51" fmla="*/ 144 h 172"/>
                  <a:gd name="T52" fmla="*/ 32 w 1838"/>
                  <a:gd name="T53" fmla="*/ 151 h 172"/>
                  <a:gd name="T54" fmla="*/ 1807 w 1838"/>
                  <a:gd name="T55" fmla="*/ 172 h 172"/>
                  <a:gd name="T56" fmla="*/ 1812 w 1838"/>
                  <a:gd name="T57" fmla="*/ 166 h 172"/>
                  <a:gd name="T58" fmla="*/ 1816 w 1838"/>
                  <a:gd name="T59" fmla="*/ 160 h 172"/>
                  <a:gd name="T60" fmla="*/ 1821 w 1838"/>
                  <a:gd name="T61" fmla="*/ 154 h 172"/>
                  <a:gd name="T62" fmla="*/ 1825 w 1838"/>
                  <a:gd name="T63" fmla="*/ 150 h 172"/>
                  <a:gd name="T64" fmla="*/ 1829 w 1838"/>
                  <a:gd name="T65" fmla="*/ 141 h 172"/>
                  <a:gd name="T66" fmla="*/ 1835 w 1838"/>
                  <a:gd name="T67" fmla="*/ 132 h 172"/>
                  <a:gd name="T68" fmla="*/ 1837 w 1838"/>
                  <a:gd name="T69" fmla="*/ 123 h 172"/>
                  <a:gd name="T70" fmla="*/ 1838 w 1838"/>
                  <a:gd name="T71" fmla="*/ 115 h 172"/>
                  <a:gd name="T72" fmla="*/ 1838 w 1838"/>
                  <a:gd name="T73" fmla="*/ 107 h 172"/>
                  <a:gd name="T74" fmla="*/ 1838 w 1838"/>
                  <a:gd name="T75" fmla="*/ 103 h 172"/>
                  <a:gd name="T76" fmla="*/ 1837 w 1838"/>
                  <a:gd name="T77" fmla="*/ 97 h 172"/>
                  <a:gd name="T78" fmla="*/ 1837 w 1838"/>
                  <a:gd name="T79" fmla="*/ 90 h 172"/>
                  <a:gd name="T80" fmla="*/ 1834 w 1838"/>
                  <a:gd name="T81" fmla="*/ 82 h 172"/>
                  <a:gd name="T82" fmla="*/ 1832 w 1838"/>
                  <a:gd name="T83" fmla="*/ 75 h 172"/>
                  <a:gd name="T84" fmla="*/ 1829 w 1838"/>
                  <a:gd name="T85" fmla="*/ 68 h 172"/>
                  <a:gd name="T86" fmla="*/ 1828 w 1838"/>
                  <a:gd name="T87" fmla="*/ 62 h 172"/>
                  <a:gd name="T88" fmla="*/ 1825 w 1838"/>
                  <a:gd name="T89" fmla="*/ 54 h 172"/>
                  <a:gd name="T90" fmla="*/ 1823 w 1838"/>
                  <a:gd name="T91" fmla="*/ 47 h 172"/>
                  <a:gd name="T92" fmla="*/ 1821 w 1838"/>
                  <a:gd name="T93" fmla="*/ 41 h 172"/>
                  <a:gd name="T94" fmla="*/ 1818 w 1838"/>
                  <a:gd name="T95" fmla="*/ 35 h 172"/>
                  <a:gd name="T96" fmla="*/ 1815 w 1838"/>
                  <a:gd name="T97" fmla="*/ 30 h 172"/>
                  <a:gd name="T98" fmla="*/ 1812 w 1838"/>
                  <a:gd name="T99" fmla="*/ 25 h 172"/>
                  <a:gd name="T100" fmla="*/ 1810 w 1838"/>
                  <a:gd name="T101" fmla="*/ 21 h 172"/>
                  <a:gd name="T102" fmla="*/ 1807 w 1838"/>
                  <a:gd name="T103" fmla="*/ 18 h 172"/>
                  <a:gd name="T104" fmla="*/ 1804 w 1838"/>
                  <a:gd name="T105" fmla="*/ 12 h 172"/>
                  <a:gd name="T106" fmla="*/ 1803 w 1838"/>
                  <a:gd name="T107" fmla="*/ 12 h 172"/>
                  <a:gd name="T108" fmla="*/ 56 w 1838"/>
                  <a:gd name="T109" fmla="*/ 0 h 172"/>
                  <a:gd name="T110" fmla="*/ 56 w 1838"/>
                  <a:gd name="T111"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38" h="172">
                    <a:moveTo>
                      <a:pt x="56" y="0"/>
                    </a:moveTo>
                    <a:lnTo>
                      <a:pt x="53" y="0"/>
                    </a:lnTo>
                    <a:lnTo>
                      <a:pt x="48" y="5"/>
                    </a:lnTo>
                    <a:lnTo>
                      <a:pt x="41" y="12"/>
                    </a:lnTo>
                    <a:lnTo>
                      <a:pt x="34" y="21"/>
                    </a:lnTo>
                    <a:lnTo>
                      <a:pt x="29" y="25"/>
                    </a:lnTo>
                    <a:lnTo>
                      <a:pt x="25" y="30"/>
                    </a:lnTo>
                    <a:lnTo>
                      <a:pt x="20" y="35"/>
                    </a:lnTo>
                    <a:lnTo>
                      <a:pt x="17" y="43"/>
                    </a:lnTo>
                    <a:lnTo>
                      <a:pt x="13" y="49"/>
                    </a:lnTo>
                    <a:lnTo>
                      <a:pt x="9" y="56"/>
                    </a:lnTo>
                    <a:lnTo>
                      <a:pt x="6" y="62"/>
                    </a:lnTo>
                    <a:lnTo>
                      <a:pt x="4" y="69"/>
                    </a:lnTo>
                    <a:lnTo>
                      <a:pt x="1" y="76"/>
                    </a:lnTo>
                    <a:lnTo>
                      <a:pt x="1" y="82"/>
                    </a:lnTo>
                    <a:lnTo>
                      <a:pt x="0" y="88"/>
                    </a:lnTo>
                    <a:lnTo>
                      <a:pt x="1" y="95"/>
                    </a:lnTo>
                    <a:lnTo>
                      <a:pt x="1" y="101"/>
                    </a:lnTo>
                    <a:lnTo>
                      <a:pt x="4" y="107"/>
                    </a:lnTo>
                    <a:lnTo>
                      <a:pt x="7" y="112"/>
                    </a:lnTo>
                    <a:lnTo>
                      <a:pt x="10" y="119"/>
                    </a:lnTo>
                    <a:lnTo>
                      <a:pt x="13" y="123"/>
                    </a:lnTo>
                    <a:lnTo>
                      <a:pt x="16" y="128"/>
                    </a:lnTo>
                    <a:lnTo>
                      <a:pt x="19" y="132"/>
                    </a:lnTo>
                    <a:lnTo>
                      <a:pt x="23" y="137"/>
                    </a:lnTo>
                    <a:lnTo>
                      <a:pt x="28" y="144"/>
                    </a:lnTo>
                    <a:lnTo>
                      <a:pt x="32" y="151"/>
                    </a:lnTo>
                    <a:lnTo>
                      <a:pt x="1807" y="172"/>
                    </a:lnTo>
                    <a:lnTo>
                      <a:pt x="1812" y="166"/>
                    </a:lnTo>
                    <a:lnTo>
                      <a:pt x="1816" y="160"/>
                    </a:lnTo>
                    <a:lnTo>
                      <a:pt x="1821" y="154"/>
                    </a:lnTo>
                    <a:lnTo>
                      <a:pt x="1825" y="150"/>
                    </a:lnTo>
                    <a:lnTo>
                      <a:pt x="1829" y="141"/>
                    </a:lnTo>
                    <a:lnTo>
                      <a:pt x="1835" y="132"/>
                    </a:lnTo>
                    <a:lnTo>
                      <a:pt x="1837" y="123"/>
                    </a:lnTo>
                    <a:lnTo>
                      <a:pt x="1838" y="115"/>
                    </a:lnTo>
                    <a:lnTo>
                      <a:pt x="1838" y="107"/>
                    </a:lnTo>
                    <a:lnTo>
                      <a:pt x="1838" y="103"/>
                    </a:lnTo>
                    <a:lnTo>
                      <a:pt x="1837" y="97"/>
                    </a:lnTo>
                    <a:lnTo>
                      <a:pt x="1837" y="90"/>
                    </a:lnTo>
                    <a:lnTo>
                      <a:pt x="1834" y="82"/>
                    </a:lnTo>
                    <a:lnTo>
                      <a:pt x="1832" y="75"/>
                    </a:lnTo>
                    <a:lnTo>
                      <a:pt x="1829" y="68"/>
                    </a:lnTo>
                    <a:lnTo>
                      <a:pt x="1828" y="62"/>
                    </a:lnTo>
                    <a:lnTo>
                      <a:pt x="1825" y="54"/>
                    </a:lnTo>
                    <a:lnTo>
                      <a:pt x="1823" y="47"/>
                    </a:lnTo>
                    <a:lnTo>
                      <a:pt x="1821" y="41"/>
                    </a:lnTo>
                    <a:lnTo>
                      <a:pt x="1818" y="35"/>
                    </a:lnTo>
                    <a:lnTo>
                      <a:pt x="1815" y="30"/>
                    </a:lnTo>
                    <a:lnTo>
                      <a:pt x="1812" y="25"/>
                    </a:lnTo>
                    <a:lnTo>
                      <a:pt x="1810" y="21"/>
                    </a:lnTo>
                    <a:lnTo>
                      <a:pt x="1807" y="18"/>
                    </a:lnTo>
                    <a:lnTo>
                      <a:pt x="1804" y="12"/>
                    </a:lnTo>
                    <a:lnTo>
                      <a:pt x="1803" y="12"/>
                    </a:lnTo>
                    <a:lnTo>
                      <a:pt x="56" y="0"/>
                    </a:lnTo>
                    <a:lnTo>
                      <a:pt x="56" y="0"/>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09" name="Freeform 105">
                <a:extLst>
                  <a:ext uri="{FF2B5EF4-FFF2-40B4-BE49-F238E27FC236}">
                    <a16:creationId xmlns:a16="http://schemas.microsoft.com/office/drawing/2014/main" id="{D257F9F2-40B2-DA49-54E7-C464821D485D}"/>
                  </a:ext>
                </a:extLst>
              </p:cNvPr>
              <p:cNvSpPr>
                <a:spLocks/>
              </p:cNvSpPr>
              <p:nvPr/>
            </p:nvSpPr>
            <p:spPr bwMode="auto">
              <a:xfrm>
                <a:off x="2268" y="3738"/>
                <a:ext cx="42" cy="158"/>
              </a:xfrm>
              <a:custGeom>
                <a:avLst/>
                <a:gdLst>
                  <a:gd name="T0" fmla="*/ 81 w 122"/>
                  <a:gd name="T1" fmla="*/ 454 h 464"/>
                  <a:gd name="T2" fmla="*/ 81 w 122"/>
                  <a:gd name="T3" fmla="*/ 435 h 464"/>
                  <a:gd name="T4" fmla="*/ 84 w 122"/>
                  <a:gd name="T5" fmla="*/ 415 h 464"/>
                  <a:gd name="T6" fmla="*/ 84 w 122"/>
                  <a:gd name="T7" fmla="*/ 391 h 464"/>
                  <a:gd name="T8" fmla="*/ 84 w 122"/>
                  <a:gd name="T9" fmla="*/ 366 h 464"/>
                  <a:gd name="T10" fmla="*/ 81 w 122"/>
                  <a:gd name="T11" fmla="*/ 340 h 464"/>
                  <a:gd name="T12" fmla="*/ 78 w 122"/>
                  <a:gd name="T13" fmla="*/ 312 h 464"/>
                  <a:gd name="T14" fmla="*/ 72 w 122"/>
                  <a:gd name="T15" fmla="*/ 289 h 464"/>
                  <a:gd name="T16" fmla="*/ 63 w 122"/>
                  <a:gd name="T17" fmla="*/ 267 h 464"/>
                  <a:gd name="T18" fmla="*/ 53 w 122"/>
                  <a:gd name="T19" fmla="*/ 246 h 464"/>
                  <a:gd name="T20" fmla="*/ 43 w 122"/>
                  <a:gd name="T21" fmla="*/ 225 h 464"/>
                  <a:gd name="T22" fmla="*/ 32 w 122"/>
                  <a:gd name="T23" fmla="*/ 205 h 464"/>
                  <a:gd name="T24" fmla="*/ 21 w 122"/>
                  <a:gd name="T25" fmla="*/ 184 h 464"/>
                  <a:gd name="T26" fmla="*/ 12 w 122"/>
                  <a:gd name="T27" fmla="*/ 165 h 464"/>
                  <a:gd name="T28" fmla="*/ 4 w 122"/>
                  <a:gd name="T29" fmla="*/ 145 h 464"/>
                  <a:gd name="T30" fmla="*/ 0 w 122"/>
                  <a:gd name="T31" fmla="*/ 123 h 464"/>
                  <a:gd name="T32" fmla="*/ 0 w 122"/>
                  <a:gd name="T33" fmla="*/ 101 h 464"/>
                  <a:gd name="T34" fmla="*/ 0 w 122"/>
                  <a:gd name="T35" fmla="*/ 77 h 464"/>
                  <a:gd name="T36" fmla="*/ 3 w 122"/>
                  <a:gd name="T37" fmla="*/ 57 h 464"/>
                  <a:gd name="T38" fmla="*/ 7 w 122"/>
                  <a:gd name="T39" fmla="*/ 26 h 464"/>
                  <a:gd name="T40" fmla="*/ 15 w 122"/>
                  <a:gd name="T41" fmla="*/ 11 h 464"/>
                  <a:gd name="T42" fmla="*/ 18 w 122"/>
                  <a:gd name="T43" fmla="*/ 19 h 464"/>
                  <a:gd name="T44" fmla="*/ 21 w 122"/>
                  <a:gd name="T45" fmla="*/ 42 h 464"/>
                  <a:gd name="T46" fmla="*/ 21 w 122"/>
                  <a:gd name="T47" fmla="*/ 63 h 464"/>
                  <a:gd name="T48" fmla="*/ 22 w 122"/>
                  <a:gd name="T49" fmla="*/ 83 h 464"/>
                  <a:gd name="T50" fmla="*/ 23 w 122"/>
                  <a:gd name="T51" fmla="*/ 105 h 464"/>
                  <a:gd name="T52" fmla="*/ 26 w 122"/>
                  <a:gd name="T53" fmla="*/ 129 h 464"/>
                  <a:gd name="T54" fmla="*/ 31 w 122"/>
                  <a:gd name="T55" fmla="*/ 151 h 464"/>
                  <a:gd name="T56" fmla="*/ 38 w 122"/>
                  <a:gd name="T57" fmla="*/ 174 h 464"/>
                  <a:gd name="T58" fmla="*/ 50 w 122"/>
                  <a:gd name="T59" fmla="*/ 208 h 464"/>
                  <a:gd name="T60" fmla="*/ 65 w 122"/>
                  <a:gd name="T61" fmla="*/ 228 h 464"/>
                  <a:gd name="T62" fmla="*/ 82 w 122"/>
                  <a:gd name="T63" fmla="*/ 237 h 464"/>
                  <a:gd name="T64" fmla="*/ 88 w 122"/>
                  <a:gd name="T65" fmla="*/ 220 h 464"/>
                  <a:gd name="T66" fmla="*/ 88 w 122"/>
                  <a:gd name="T67" fmla="*/ 198 h 464"/>
                  <a:gd name="T68" fmla="*/ 87 w 122"/>
                  <a:gd name="T69" fmla="*/ 173 h 464"/>
                  <a:gd name="T70" fmla="*/ 84 w 122"/>
                  <a:gd name="T71" fmla="*/ 146 h 464"/>
                  <a:gd name="T72" fmla="*/ 78 w 122"/>
                  <a:gd name="T73" fmla="*/ 123 h 464"/>
                  <a:gd name="T74" fmla="*/ 76 w 122"/>
                  <a:gd name="T75" fmla="*/ 99 h 464"/>
                  <a:gd name="T76" fmla="*/ 76 w 122"/>
                  <a:gd name="T77" fmla="*/ 76 h 464"/>
                  <a:gd name="T78" fmla="*/ 78 w 122"/>
                  <a:gd name="T79" fmla="*/ 50 h 464"/>
                  <a:gd name="T80" fmla="*/ 84 w 122"/>
                  <a:gd name="T81" fmla="*/ 26 h 464"/>
                  <a:gd name="T82" fmla="*/ 89 w 122"/>
                  <a:gd name="T83" fmla="*/ 8 h 464"/>
                  <a:gd name="T84" fmla="*/ 92 w 122"/>
                  <a:gd name="T85" fmla="*/ 0 h 464"/>
                  <a:gd name="T86" fmla="*/ 92 w 122"/>
                  <a:gd name="T87" fmla="*/ 19 h 464"/>
                  <a:gd name="T88" fmla="*/ 92 w 122"/>
                  <a:gd name="T89" fmla="*/ 44 h 464"/>
                  <a:gd name="T90" fmla="*/ 98 w 122"/>
                  <a:gd name="T91" fmla="*/ 76 h 464"/>
                  <a:gd name="T92" fmla="*/ 110 w 122"/>
                  <a:gd name="T93" fmla="*/ 110 h 464"/>
                  <a:gd name="T94" fmla="*/ 116 w 122"/>
                  <a:gd name="T95" fmla="*/ 140 h 464"/>
                  <a:gd name="T96" fmla="*/ 120 w 122"/>
                  <a:gd name="T97" fmla="*/ 159 h 464"/>
                  <a:gd name="T98" fmla="*/ 122 w 122"/>
                  <a:gd name="T99" fmla="*/ 180 h 464"/>
                  <a:gd name="T100" fmla="*/ 120 w 122"/>
                  <a:gd name="T101" fmla="*/ 203 h 464"/>
                  <a:gd name="T102" fmla="*/ 120 w 122"/>
                  <a:gd name="T103" fmla="*/ 230 h 464"/>
                  <a:gd name="T104" fmla="*/ 117 w 122"/>
                  <a:gd name="T105" fmla="*/ 261 h 464"/>
                  <a:gd name="T106" fmla="*/ 111 w 122"/>
                  <a:gd name="T107" fmla="*/ 294 h 464"/>
                  <a:gd name="T108" fmla="*/ 106 w 122"/>
                  <a:gd name="T109" fmla="*/ 330 h 464"/>
                  <a:gd name="T110" fmla="*/ 98 w 122"/>
                  <a:gd name="T111" fmla="*/ 365 h 464"/>
                  <a:gd name="T112" fmla="*/ 92 w 122"/>
                  <a:gd name="T113" fmla="*/ 397 h 464"/>
                  <a:gd name="T114" fmla="*/ 87 w 122"/>
                  <a:gd name="T115" fmla="*/ 425 h 464"/>
                  <a:gd name="T116" fmla="*/ 81 w 122"/>
                  <a:gd name="T117" fmla="*/ 451 h 464"/>
                  <a:gd name="T118" fmla="*/ 79 w 122"/>
                  <a:gd name="T119"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2" h="464">
                    <a:moveTo>
                      <a:pt x="79" y="464"/>
                    </a:moveTo>
                    <a:lnTo>
                      <a:pt x="79" y="462"/>
                    </a:lnTo>
                    <a:lnTo>
                      <a:pt x="79" y="460"/>
                    </a:lnTo>
                    <a:lnTo>
                      <a:pt x="81" y="454"/>
                    </a:lnTo>
                    <a:lnTo>
                      <a:pt x="81" y="448"/>
                    </a:lnTo>
                    <a:lnTo>
                      <a:pt x="81" y="444"/>
                    </a:lnTo>
                    <a:lnTo>
                      <a:pt x="81" y="440"/>
                    </a:lnTo>
                    <a:lnTo>
                      <a:pt x="81" y="435"/>
                    </a:lnTo>
                    <a:lnTo>
                      <a:pt x="82" y="431"/>
                    </a:lnTo>
                    <a:lnTo>
                      <a:pt x="82" y="426"/>
                    </a:lnTo>
                    <a:lnTo>
                      <a:pt x="84" y="420"/>
                    </a:lnTo>
                    <a:lnTo>
                      <a:pt x="84" y="415"/>
                    </a:lnTo>
                    <a:lnTo>
                      <a:pt x="84" y="410"/>
                    </a:lnTo>
                    <a:lnTo>
                      <a:pt x="84" y="404"/>
                    </a:lnTo>
                    <a:lnTo>
                      <a:pt x="84" y="397"/>
                    </a:lnTo>
                    <a:lnTo>
                      <a:pt x="84" y="391"/>
                    </a:lnTo>
                    <a:lnTo>
                      <a:pt x="84" y="385"/>
                    </a:lnTo>
                    <a:lnTo>
                      <a:pt x="84" y="378"/>
                    </a:lnTo>
                    <a:lnTo>
                      <a:pt x="84" y="372"/>
                    </a:lnTo>
                    <a:lnTo>
                      <a:pt x="84" y="366"/>
                    </a:lnTo>
                    <a:lnTo>
                      <a:pt x="84" y="359"/>
                    </a:lnTo>
                    <a:lnTo>
                      <a:pt x="84" y="353"/>
                    </a:lnTo>
                    <a:lnTo>
                      <a:pt x="82" y="346"/>
                    </a:lnTo>
                    <a:lnTo>
                      <a:pt x="81" y="340"/>
                    </a:lnTo>
                    <a:lnTo>
                      <a:pt x="81" y="333"/>
                    </a:lnTo>
                    <a:lnTo>
                      <a:pt x="79" y="327"/>
                    </a:lnTo>
                    <a:lnTo>
                      <a:pt x="78" y="319"/>
                    </a:lnTo>
                    <a:lnTo>
                      <a:pt x="78" y="312"/>
                    </a:lnTo>
                    <a:lnTo>
                      <a:pt x="76" y="308"/>
                    </a:lnTo>
                    <a:lnTo>
                      <a:pt x="75" y="300"/>
                    </a:lnTo>
                    <a:lnTo>
                      <a:pt x="73" y="294"/>
                    </a:lnTo>
                    <a:lnTo>
                      <a:pt x="72" y="289"/>
                    </a:lnTo>
                    <a:lnTo>
                      <a:pt x="69" y="283"/>
                    </a:lnTo>
                    <a:lnTo>
                      <a:pt x="67" y="277"/>
                    </a:lnTo>
                    <a:lnTo>
                      <a:pt x="65" y="272"/>
                    </a:lnTo>
                    <a:lnTo>
                      <a:pt x="63" y="267"/>
                    </a:lnTo>
                    <a:lnTo>
                      <a:pt x="60" y="261"/>
                    </a:lnTo>
                    <a:lnTo>
                      <a:pt x="59" y="256"/>
                    </a:lnTo>
                    <a:lnTo>
                      <a:pt x="56" y="250"/>
                    </a:lnTo>
                    <a:lnTo>
                      <a:pt x="53" y="246"/>
                    </a:lnTo>
                    <a:lnTo>
                      <a:pt x="50" y="240"/>
                    </a:lnTo>
                    <a:lnTo>
                      <a:pt x="47" y="234"/>
                    </a:lnTo>
                    <a:lnTo>
                      <a:pt x="45" y="230"/>
                    </a:lnTo>
                    <a:lnTo>
                      <a:pt x="43" y="225"/>
                    </a:lnTo>
                    <a:lnTo>
                      <a:pt x="41" y="221"/>
                    </a:lnTo>
                    <a:lnTo>
                      <a:pt x="37" y="215"/>
                    </a:lnTo>
                    <a:lnTo>
                      <a:pt x="34" y="209"/>
                    </a:lnTo>
                    <a:lnTo>
                      <a:pt x="32" y="205"/>
                    </a:lnTo>
                    <a:lnTo>
                      <a:pt x="29" y="201"/>
                    </a:lnTo>
                    <a:lnTo>
                      <a:pt x="26" y="195"/>
                    </a:lnTo>
                    <a:lnTo>
                      <a:pt x="23" y="190"/>
                    </a:lnTo>
                    <a:lnTo>
                      <a:pt x="21" y="184"/>
                    </a:lnTo>
                    <a:lnTo>
                      <a:pt x="19" y="180"/>
                    </a:lnTo>
                    <a:lnTo>
                      <a:pt x="16" y="176"/>
                    </a:lnTo>
                    <a:lnTo>
                      <a:pt x="13" y="170"/>
                    </a:lnTo>
                    <a:lnTo>
                      <a:pt x="12" y="165"/>
                    </a:lnTo>
                    <a:lnTo>
                      <a:pt x="10" y="161"/>
                    </a:lnTo>
                    <a:lnTo>
                      <a:pt x="7" y="155"/>
                    </a:lnTo>
                    <a:lnTo>
                      <a:pt x="7" y="149"/>
                    </a:lnTo>
                    <a:lnTo>
                      <a:pt x="4" y="145"/>
                    </a:lnTo>
                    <a:lnTo>
                      <a:pt x="4" y="140"/>
                    </a:lnTo>
                    <a:lnTo>
                      <a:pt x="3" y="135"/>
                    </a:lnTo>
                    <a:lnTo>
                      <a:pt x="3" y="129"/>
                    </a:lnTo>
                    <a:lnTo>
                      <a:pt x="0" y="123"/>
                    </a:lnTo>
                    <a:lnTo>
                      <a:pt x="0" y="117"/>
                    </a:lnTo>
                    <a:lnTo>
                      <a:pt x="0" y="111"/>
                    </a:lnTo>
                    <a:lnTo>
                      <a:pt x="0" y="105"/>
                    </a:lnTo>
                    <a:lnTo>
                      <a:pt x="0" y="101"/>
                    </a:lnTo>
                    <a:lnTo>
                      <a:pt x="0" y="95"/>
                    </a:lnTo>
                    <a:lnTo>
                      <a:pt x="0" y="89"/>
                    </a:lnTo>
                    <a:lnTo>
                      <a:pt x="0" y="83"/>
                    </a:lnTo>
                    <a:lnTo>
                      <a:pt x="0" y="77"/>
                    </a:lnTo>
                    <a:lnTo>
                      <a:pt x="0" y="72"/>
                    </a:lnTo>
                    <a:lnTo>
                      <a:pt x="0" y="67"/>
                    </a:lnTo>
                    <a:lnTo>
                      <a:pt x="1" y="61"/>
                    </a:lnTo>
                    <a:lnTo>
                      <a:pt x="3" y="57"/>
                    </a:lnTo>
                    <a:lnTo>
                      <a:pt x="3" y="52"/>
                    </a:lnTo>
                    <a:lnTo>
                      <a:pt x="4" y="42"/>
                    </a:lnTo>
                    <a:lnTo>
                      <a:pt x="6" y="35"/>
                    </a:lnTo>
                    <a:lnTo>
                      <a:pt x="7" y="26"/>
                    </a:lnTo>
                    <a:lnTo>
                      <a:pt x="9" y="22"/>
                    </a:lnTo>
                    <a:lnTo>
                      <a:pt x="12" y="16"/>
                    </a:lnTo>
                    <a:lnTo>
                      <a:pt x="13" y="13"/>
                    </a:lnTo>
                    <a:lnTo>
                      <a:pt x="15" y="11"/>
                    </a:lnTo>
                    <a:lnTo>
                      <a:pt x="16" y="11"/>
                    </a:lnTo>
                    <a:lnTo>
                      <a:pt x="18" y="11"/>
                    </a:lnTo>
                    <a:lnTo>
                      <a:pt x="18" y="16"/>
                    </a:lnTo>
                    <a:lnTo>
                      <a:pt x="18" y="19"/>
                    </a:lnTo>
                    <a:lnTo>
                      <a:pt x="19" y="25"/>
                    </a:lnTo>
                    <a:lnTo>
                      <a:pt x="19" y="30"/>
                    </a:lnTo>
                    <a:lnTo>
                      <a:pt x="21" y="39"/>
                    </a:lnTo>
                    <a:lnTo>
                      <a:pt x="21" y="42"/>
                    </a:lnTo>
                    <a:lnTo>
                      <a:pt x="21" y="47"/>
                    </a:lnTo>
                    <a:lnTo>
                      <a:pt x="21" y="52"/>
                    </a:lnTo>
                    <a:lnTo>
                      <a:pt x="21" y="58"/>
                    </a:lnTo>
                    <a:lnTo>
                      <a:pt x="21" y="63"/>
                    </a:lnTo>
                    <a:lnTo>
                      <a:pt x="21" y="67"/>
                    </a:lnTo>
                    <a:lnTo>
                      <a:pt x="21" y="73"/>
                    </a:lnTo>
                    <a:lnTo>
                      <a:pt x="22" y="77"/>
                    </a:lnTo>
                    <a:lnTo>
                      <a:pt x="22" y="83"/>
                    </a:lnTo>
                    <a:lnTo>
                      <a:pt x="23" y="89"/>
                    </a:lnTo>
                    <a:lnTo>
                      <a:pt x="23" y="94"/>
                    </a:lnTo>
                    <a:lnTo>
                      <a:pt x="23" y="101"/>
                    </a:lnTo>
                    <a:lnTo>
                      <a:pt x="23" y="105"/>
                    </a:lnTo>
                    <a:lnTo>
                      <a:pt x="25" y="111"/>
                    </a:lnTo>
                    <a:lnTo>
                      <a:pt x="25" y="117"/>
                    </a:lnTo>
                    <a:lnTo>
                      <a:pt x="26" y="123"/>
                    </a:lnTo>
                    <a:lnTo>
                      <a:pt x="26" y="129"/>
                    </a:lnTo>
                    <a:lnTo>
                      <a:pt x="28" y="135"/>
                    </a:lnTo>
                    <a:lnTo>
                      <a:pt x="29" y="140"/>
                    </a:lnTo>
                    <a:lnTo>
                      <a:pt x="31" y="146"/>
                    </a:lnTo>
                    <a:lnTo>
                      <a:pt x="31" y="151"/>
                    </a:lnTo>
                    <a:lnTo>
                      <a:pt x="32" y="157"/>
                    </a:lnTo>
                    <a:lnTo>
                      <a:pt x="34" y="161"/>
                    </a:lnTo>
                    <a:lnTo>
                      <a:pt x="35" y="165"/>
                    </a:lnTo>
                    <a:lnTo>
                      <a:pt x="38" y="174"/>
                    </a:lnTo>
                    <a:lnTo>
                      <a:pt x="41" y="184"/>
                    </a:lnTo>
                    <a:lnTo>
                      <a:pt x="44" y="192"/>
                    </a:lnTo>
                    <a:lnTo>
                      <a:pt x="47" y="201"/>
                    </a:lnTo>
                    <a:lnTo>
                      <a:pt x="50" y="208"/>
                    </a:lnTo>
                    <a:lnTo>
                      <a:pt x="54" y="214"/>
                    </a:lnTo>
                    <a:lnTo>
                      <a:pt x="57" y="220"/>
                    </a:lnTo>
                    <a:lnTo>
                      <a:pt x="60" y="225"/>
                    </a:lnTo>
                    <a:lnTo>
                      <a:pt x="65" y="228"/>
                    </a:lnTo>
                    <a:lnTo>
                      <a:pt x="67" y="233"/>
                    </a:lnTo>
                    <a:lnTo>
                      <a:pt x="73" y="237"/>
                    </a:lnTo>
                    <a:lnTo>
                      <a:pt x="79" y="240"/>
                    </a:lnTo>
                    <a:lnTo>
                      <a:pt x="82" y="237"/>
                    </a:lnTo>
                    <a:lnTo>
                      <a:pt x="85" y="233"/>
                    </a:lnTo>
                    <a:lnTo>
                      <a:pt x="85" y="228"/>
                    </a:lnTo>
                    <a:lnTo>
                      <a:pt x="87" y="225"/>
                    </a:lnTo>
                    <a:lnTo>
                      <a:pt x="88" y="220"/>
                    </a:lnTo>
                    <a:lnTo>
                      <a:pt x="88" y="215"/>
                    </a:lnTo>
                    <a:lnTo>
                      <a:pt x="88" y="209"/>
                    </a:lnTo>
                    <a:lnTo>
                      <a:pt x="88" y="203"/>
                    </a:lnTo>
                    <a:lnTo>
                      <a:pt x="88" y="198"/>
                    </a:lnTo>
                    <a:lnTo>
                      <a:pt x="88" y="192"/>
                    </a:lnTo>
                    <a:lnTo>
                      <a:pt x="87" y="184"/>
                    </a:lnTo>
                    <a:lnTo>
                      <a:pt x="87" y="179"/>
                    </a:lnTo>
                    <a:lnTo>
                      <a:pt x="87" y="173"/>
                    </a:lnTo>
                    <a:lnTo>
                      <a:pt x="87" y="167"/>
                    </a:lnTo>
                    <a:lnTo>
                      <a:pt x="85" y="161"/>
                    </a:lnTo>
                    <a:lnTo>
                      <a:pt x="84" y="154"/>
                    </a:lnTo>
                    <a:lnTo>
                      <a:pt x="84" y="146"/>
                    </a:lnTo>
                    <a:lnTo>
                      <a:pt x="82" y="142"/>
                    </a:lnTo>
                    <a:lnTo>
                      <a:pt x="81" y="136"/>
                    </a:lnTo>
                    <a:lnTo>
                      <a:pt x="81" y="129"/>
                    </a:lnTo>
                    <a:lnTo>
                      <a:pt x="78" y="123"/>
                    </a:lnTo>
                    <a:lnTo>
                      <a:pt x="78" y="118"/>
                    </a:lnTo>
                    <a:lnTo>
                      <a:pt x="78" y="111"/>
                    </a:lnTo>
                    <a:lnTo>
                      <a:pt x="76" y="105"/>
                    </a:lnTo>
                    <a:lnTo>
                      <a:pt x="76" y="99"/>
                    </a:lnTo>
                    <a:lnTo>
                      <a:pt x="76" y="94"/>
                    </a:lnTo>
                    <a:lnTo>
                      <a:pt x="76" y="88"/>
                    </a:lnTo>
                    <a:lnTo>
                      <a:pt x="76" y="82"/>
                    </a:lnTo>
                    <a:lnTo>
                      <a:pt x="76" y="76"/>
                    </a:lnTo>
                    <a:lnTo>
                      <a:pt x="76" y="69"/>
                    </a:lnTo>
                    <a:lnTo>
                      <a:pt x="76" y="63"/>
                    </a:lnTo>
                    <a:lnTo>
                      <a:pt x="78" y="57"/>
                    </a:lnTo>
                    <a:lnTo>
                      <a:pt x="78" y="50"/>
                    </a:lnTo>
                    <a:lnTo>
                      <a:pt x="79" y="44"/>
                    </a:lnTo>
                    <a:lnTo>
                      <a:pt x="81" y="38"/>
                    </a:lnTo>
                    <a:lnTo>
                      <a:pt x="82" y="32"/>
                    </a:lnTo>
                    <a:lnTo>
                      <a:pt x="84" y="26"/>
                    </a:lnTo>
                    <a:lnTo>
                      <a:pt x="85" y="22"/>
                    </a:lnTo>
                    <a:lnTo>
                      <a:pt x="87" y="17"/>
                    </a:lnTo>
                    <a:lnTo>
                      <a:pt x="88" y="13"/>
                    </a:lnTo>
                    <a:lnTo>
                      <a:pt x="89" y="8"/>
                    </a:lnTo>
                    <a:lnTo>
                      <a:pt x="91" y="6"/>
                    </a:lnTo>
                    <a:lnTo>
                      <a:pt x="92" y="0"/>
                    </a:lnTo>
                    <a:lnTo>
                      <a:pt x="94" y="0"/>
                    </a:lnTo>
                    <a:lnTo>
                      <a:pt x="92" y="0"/>
                    </a:lnTo>
                    <a:lnTo>
                      <a:pt x="92" y="6"/>
                    </a:lnTo>
                    <a:lnTo>
                      <a:pt x="92" y="8"/>
                    </a:lnTo>
                    <a:lnTo>
                      <a:pt x="92" y="13"/>
                    </a:lnTo>
                    <a:lnTo>
                      <a:pt x="92" y="19"/>
                    </a:lnTo>
                    <a:lnTo>
                      <a:pt x="92" y="25"/>
                    </a:lnTo>
                    <a:lnTo>
                      <a:pt x="92" y="30"/>
                    </a:lnTo>
                    <a:lnTo>
                      <a:pt x="92" y="38"/>
                    </a:lnTo>
                    <a:lnTo>
                      <a:pt x="92" y="44"/>
                    </a:lnTo>
                    <a:lnTo>
                      <a:pt x="94" y="52"/>
                    </a:lnTo>
                    <a:lnTo>
                      <a:pt x="94" y="60"/>
                    </a:lnTo>
                    <a:lnTo>
                      <a:pt x="97" y="67"/>
                    </a:lnTo>
                    <a:lnTo>
                      <a:pt x="98" y="76"/>
                    </a:lnTo>
                    <a:lnTo>
                      <a:pt x="103" y="86"/>
                    </a:lnTo>
                    <a:lnTo>
                      <a:pt x="104" y="94"/>
                    </a:lnTo>
                    <a:lnTo>
                      <a:pt x="107" y="102"/>
                    </a:lnTo>
                    <a:lnTo>
                      <a:pt x="110" y="110"/>
                    </a:lnTo>
                    <a:lnTo>
                      <a:pt x="111" y="118"/>
                    </a:lnTo>
                    <a:lnTo>
                      <a:pt x="114" y="127"/>
                    </a:lnTo>
                    <a:lnTo>
                      <a:pt x="116" y="136"/>
                    </a:lnTo>
                    <a:lnTo>
                      <a:pt x="116" y="140"/>
                    </a:lnTo>
                    <a:lnTo>
                      <a:pt x="119" y="145"/>
                    </a:lnTo>
                    <a:lnTo>
                      <a:pt x="119" y="149"/>
                    </a:lnTo>
                    <a:lnTo>
                      <a:pt x="120" y="155"/>
                    </a:lnTo>
                    <a:lnTo>
                      <a:pt x="120" y="159"/>
                    </a:lnTo>
                    <a:lnTo>
                      <a:pt x="120" y="164"/>
                    </a:lnTo>
                    <a:lnTo>
                      <a:pt x="120" y="170"/>
                    </a:lnTo>
                    <a:lnTo>
                      <a:pt x="122" y="174"/>
                    </a:lnTo>
                    <a:lnTo>
                      <a:pt x="122" y="180"/>
                    </a:lnTo>
                    <a:lnTo>
                      <a:pt x="122" y="184"/>
                    </a:lnTo>
                    <a:lnTo>
                      <a:pt x="122" y="192"/>
                    </a:lnTo>
                    <a:lnTo>
                      <a:pt x="122" y="198"/>
                    </a:lnTo>
                    <a:lnTo>
                      <a:pt x="120" y="203"/>
                    </a:lnTo>
                    <a:lnTo>
                      <a:pt x="120" y="209"/>
                    </a:lnTo>
                    <a:lnTo>
                      <a:pt x="120" y="217"/>
                    </a:lnTo>
                    <a:lnTo>
                      <a:pt x="120" y="224"/>
                    </a:lnTo>
                    <a:lnTo>
                      <a:pt x="120" y="230"/>
                    </a:lnTo>
                    <a:lnTo>
                      <a:pt x="120" y="239"/>
                    </a:lnTo>
                    <a:lnTo>
                      <a:pt x="119" y="246"/>
                    </a:lnTo>
                    <a:lnTo>
                      <a:pt x="119" y="255"/>
                    </a:lnTo>
                    <a:lnTo>
                      <a:pt x="117" y="261"/>
                    </a:lnTo>
                    <a:lnTo>
                      <a:pt x="116" y="269"/>
                    </a:lnTo>
                    <a:lnTo>
                      <a:pt x="114" y="277"/>
                    </a:lnTo>
                    <a:lnTo>
                      <a:pt x="113" y="286"/>
                    </a:lnTo>
                    <a:lnTo>
                      <a:pt x="111" y="294"/>
                    </a:lnTo>
                    <a:lnTo>
                      <a:pt x="110" y="303"/>
                    </a:lnTo>
                    <a:lnTo>
                      <a:pt x="109" y="312"/>
                    </a:lnTo>
                    <a:lnTo>
                      <a:pt x="107" y="321"/>
                    </a:lnTo>
                    <a:lnTo>
                      <a:pt x="106" y="330"/>
                    </a:lnTo>
                    <a:lnTo>
                      <a:pt x="104" y="340"/>
                    </a:lnTo>
                    <a:lnTo>
                      <a:pt x="101" y="347"/>
                    </a:lnTo>
                    <a:lnTo>
                      <a:pt x="101" y="357"/>
                    </a:lnTo>
                    <a:lnTo>
                      <a:pt x="98" y="365"/>
                    </a:lnTo>
                    <a:lnTo>
                      <a:pt x="97" y="374"/>
                    </a:lnTo>
                    <a:lnTo>
                      <a:pt x="95" y="382"/>
                    </a:lnTo>
                    <a:lnTo>
                      <a:pt x="94" y="391"/>
                    </a:lnTo>
                    <a:lnTo>
                      <a:pt x="92" y="397"/>
                    </a:lnTo>
                    <a:lnTo>
                      <a:pt x="91" y="404"/>
                    </a:lnTo>
                    <a:lnTo>
                      <a:pt x="89" y="412"/>
                    </a:lnTo>
                    <a:lnTo>
                      <a:pt x="88" y="419"/>
                    </a:lnTo>
                    <a:lnTo>
                      <a:pt x="87" y="425"/>
                    </a:lnTo>
                    <a:lnTo>
                      <a:pt x="85" y="431"/>
                    </a:lnTo>
                    <a:lnTo>
                      <a:pt x="84" y="437"/>
                    </a:lnTo>
                    <a:lnTo>
                      <a:pt x="84" y="442"/>
                    </a:lnTo>
                    <a:lnTo>
                      <a:pt x="81" y="451"/>
                    </a:lnTo>
                    <a:lnTo>
                      <a:pt x="81" y="457"/>
                    </a:lnTo>
                    <a:lnTo>
                      <a:pt x="79" y="462"/>
                    </a:lnTo>
                    <a:lnTo>
                      <a:pt x="79" y="464"/>
                    </a:lnTo>
                    <a:lnTo>
                      <a:pt x="79" y="464"/>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10" name="Freeform 106">
                <a:extLst>
                  <a:ext uri="{FF2B5EF4-FFF2-40B4-BE49-F238E27FC236}">
                    <a16:creationId xmlns:a16="http://schemas.microsoft.com/office/drawing/2014/main" id="{40D265D5-5C26-2E21-A6BD-7997A884D54A}"/>
                  </a:ext>
                </a:extLst>
              </p:cNvPr>
              <p:cNvSpPr>
                <a:spLocks/>
              </p:cNvSpPr>
              <p:nvPr/>
            </p:nvSpPr>
            <p:spPr bwMode="auto">
              <a:xfrm>
                <a:off x="2270" y="3855"/>
                <a:ext cx="33" cy="216"/>
              </a:xfrm>
              <a:custGeom>
                <a:avLst/>
                <a:gdLst>
                  <a:gd name="T0" fmla="*/ 25 w 94"/>
                  <a:gd name="T1" fmla="*/ 10 h 630"/>
                  <a:gd name="T2" fmla="*/ 27 w 94"/>
                  <a:gd name="T3" fmla="*/ 36 h 630"/>
                  <a:gd name="T4" fmla="*/ 30 w 94"/>
                  <a:gd name="T5" fmla="*/ 72 h 630"/>
                  <a:gd name="T6" fmla="*/ 33 w 94"/>
                  <a:gd name="T7" fmla="*/ 113 h 630"/>
                  <a:gd name="T8" fmla="*/ 34 w 94"/>
                  <a:gd name="T9" fmla="*/ 158 h 630"/>
                  <a:gd name="T10" fmla="*/ 34 w 94"/>
                  <a:gd name="T11" fmla="*/ 201 h 630"/>
                  <a:gd name="T12" fmla="*/ 34 w 94"/>
                  <a:gd name="T13" fmla="*/ 240 h 630"/>
                  <a:gd name="T14" fmla="*/ 33 w 94"/>
                  <a:gd name="T15" fmla="*/ 275 h 630"/>
                  <a:gd name="T16" fmla="*/ 28 w 94"/>
                  <a:gd name="T17" fmla="*/ 308 h 630"/>
                  <a:gd name="T18" fmla="*/ 22 w 94"/>
                  <a:gd name="T19" fmla="*/ 336 h 630"/>
                  <a:gd name="T20" fmla="*/ 19 w 94"/>
                  <a:gd name="T21" fmla="*/ 362 h 630"/>
                  <a:gd name="T22" fmla="*/ 14 w 94"/>
                  <a:gd name="T23" fmla="*/ 388 h 630"/>
                  <a:gd name="T24" fmla="*/ 9 w 94"/>
                  <a:gd name="T25" fmla="*/ 413 h 630"/>
                  <a:gd name="T26" fmla="*/ 5 w 94"/>
                  <a:gd name="T27" fmla="*/ 438 h 630"/>
                  <a:gd name="T28" fmla="*/ 3 w 94"/>
                  <a:gd name="T29" fmla="*/ 465 h 630"/>
                  <a:gd name="T30" fmla="*/ 0 w 94"/>
                  <a:gd name="T31" fmla="*/ 494 h 630"/>
                  <a:gd name="T32" fmla="*/ 3 w 94"/>
                  <a:gd name="T33" fmla="*/ 523 h 630"/>
                  <a:gd name="T34" fmla="*/ 15 w 94"/>
                  <a:gd name="T35" fmla="*/ 564 h 630"/>
                  <a:gd name="T36" fmla="*/ 33 w 94"/>
                  <a:gd name="T37" fmla="*/ 599 h 630"/>
                  <a:gd name="T38" fmla="*/ 59 w 94"/>
                  <a:gd name="T39" fmla="*/ 629 h 630"/>
                  <a:gd name="T40" fmla="*/ 50 w 94"/>
                  <a:gd name="T41" fmla="*/ 611 h 630"/>
                  <a:gd name="T42" fmla="*/ 39 w 94"/>
                  <a:gd name="T43" fmla="*/ 582 h 630"/>
                  <a:gd name="T44" fmla="*/ 31 w 94"/>
                  <a:gd name="T45" fmla="*/ 542 h 630"/>
                  <a:gd name="T46" fmla="*/ 28 w 94"/>
                  <a:gd name="T47" fmla="*/ 509 h 630"/>
                  <a:gd name="T48" fmla="*/ 28 w 94"/>
                  <a:gd name="T49" fmla="*/ 475 h 630"/>
                  <a:gd name="T50" fmla="*/ 30 w 94"/>
                  <a:gd name="T51" fmla="*/ 440 h 630"/>
                  <a:gd name="T52" fmla="*/ 39 w 94"/>
                  <a:gd name="T53" fmla="*/ 404 h 630"/>
                  <a:gd name="T54" fmla="*/ 56 w 94"/>
                  <a:gd name="T55" fmla="*/ 374 h 630"/>
                  <a:gd name="T56" fmla="*/ 65 w 94"/>
                  <a:gd name="T57" fmla="*/ 374 h 630"/>
                  <a:gd name="T58" fmla="*/ 65 w 94"/>
                  <a:gd name="T59" fmla="*/ 400 h 630"/>
                  <a:gd name="T60" fmla="*/ 65 w 94"/>
                  <a:gd name="T61" fmla="*/ 426 h 630"/>
                  <a:gd name="T62" fmla="*/ 65 w 94"/>
                  <a:gd name="T63" fmla="*/ 453 h 630"/>
                  <a:gd name="T64" fmla="*/ 63 w 94"/>
                  <a:gd name="T65" fmla="*/ 481 h 630"/>
                  <a:gd name="T66" fmla="*/ 63 w 94"/>
                  <a:gd name="T67" fmla="*/ 510 h 630"/>
                  <a:gd name="T68" fmla="*/ 62 w 94"/>
                  <a:gd name="T69" fmla="*/ 538 h 630"/>
                  <a:gd name="T70" fmla="*/ 61 w 94"/>
                  <a:gd name="T71" fmla="*/ 560 h 630"/>
                  <a:gd name="T72" fmla="*/ 61 w 94"/>
                  <a:gd name="T73" fmla="*/ 575 h 630"/>
                  <a:gd name="T74" fmla="*/ 69 w 94"/>
                  <a:gd name="T75" fmla="*/ 547 h 630"/>
                  <a:gd name="T76" fmla="*/ 75 w 94"/>
                  <a:gd name="T77" fmla="*/ 520 h 630"/>
                  <a:gd name="T78" fmla="*/ 83 w 94"/>
                  <a:gd name="T79" fmla="*/ 491 h 630"/>
                  <a:gd name="T80" fmla="*/ 88 w 94"/>
                  <a:gd name="T81" fmla="*/ 460 h 630"/>
                  <a:gd name="T82" fmla="*/ 94 w 94"/>
                  <a:gd name="T83" fmla="*/ 432 h 630"/>
                  <a:gd name="T84" fmla="*/ 94 w 94"/>
                  <a:gd name="T85" fmla="*/ 403 h 630"/>
                  <a:gd name="T86" fmla="*/ 93 w 94"/>
                  <a:gd name="T87" fmla="*/ 371 h 630"/>
                  <a:gd name="T88" fmla="*/ 85 w 94"/>
                  <a:gd name="T89" fmla="*/ 331 h 630"/>
                  <a:gd name="T90" fmla="*/ 78 w 94"/>
                  <a:gd name="T91" fmla="*/ 292 h 630"/>
                  <a:gd name="T92" fmla="*/ 71 w 94"/>
                  <a:gd name="T93" fmla="*/ 250 h 630"/>
                  <a:gd name="T94" fmla="*/ 66 w 94"/>
                  <a:gd name="T95" fmla="*/ 218 h 630"/>
                  <a:gd name="T96" fmla="*/ 62 w 94"/>
                  <a:gd name="T97" fmla="*/ 190 h 630"/>
                  <a:gd name="T98" fmla="*/ 59 w 94"/>
                  <a:gd name="T99" fmla="*/ 164 h 630"/>
                  <a:gd name="T100" fmla="*/ 55 w 94"/>
                  <a:gd name="T101" fmla="*/ 138 h 630"/>
                  <a:gd name="T102" fmla="*/ 49 w 94"/>
                  <a:gd name="T103" fmla="*/ 108 h 630"/>
                  <a:gd name="T104" fmla="*/ 43 w 94"/>
                  <a:gd name="T105" fmla="*/ 79 h 630"/>
                  <a:gd name="T106" fmla="*/ 37 w 94"/>
                  <a:gd name="T107" fmla="*/ 53 h 630"/>
                  <a:gd name="T108" fmla="*/ 30 w 94"/>
                  <a:gd name="T109" fmla="*/ 28 h 630"/>
                  <a:gd name="T110" fmla="*/ 24 w 94"/>
                  <a:gd name="T111" fmla="*/ 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4" h="630">
                    <a:moveTo>
                      <a:pt x="24" y="0"/>
                    </a:moveTo>
                    <a:lnTo>
                      <a:pt x="24" y="1"/>
                    </a:lnTo>
                    <a:lnTo>
                      <a:pt x="24" y="4"/>
                    </a:lnTo>
                    <a:lnTo>
                      <a:pt x="24" y="7"/>
                    </a:lnTo>
                    <a:lnTo>
                      <a:pt x="25" y="10"/>
                    </a:lnTo>
                    <a:lnTo>
                      <a:pt x="25" y="14"/>
                    </a:lnTo>
                    <a:lnTo>
                      <a:pt x="25" y="20"/>
                    </a:lnTo>
                    <a:lnTo>
                      <a:pt x="25" y="25"/>
                    </a:lnTo>
                    <a:lnTo>
                      <a:pt x="25" y="31"/>
                    </a:lnTo>
                    <a:lnTo>
                      <a:pt x="27" y="36"/>
                    </a:lnTo>
                    <a:lnTo>
                      <a:pt x="28" y="44"/>
                    </a:lnTo>
                    <a:lnTo>
                      <a:pt x="28" y="50"/>
                    </a:lnTo>
                    <a:lnTo>
                      <a:pt x="28" y="57"/>
                    </a:lnTo>
                    <a:lnTo>
                      <a:pt x="30" y="64"/>
                    </a:lnTo>
                    <a:lnTo>
                      <a:pt x="30" y="72"/>
                    </a:lnTo>
                    <a:lnTo>
                      <a:pt x="30" y="79"/>
                    </a:lnTo>
                    <a:lnTo>
                      <a:pt x="31" y="88"/>
                    </a:lnTo>
                    <a:lnTo>
                      <a:pt x="31" y="95"/>
                    </a:lnTo>
                    <a:lnTo>
                      <a:pt x="33" y="104"/>
                    </a:lnTo>
                    <a:lnTo>
                      <a:pt x="33" y="113"/>
                    </a:lnTo>
                    <a:lnTo>
                      <a:pt x="33" y="121"/>
                    </a:lnTo>
                    <a:lnTo>
                      <a:pt x="33" y="130"/>
                    </a:lnTo>
                    <a:lnTo>
                      <a:pt x="34" y="139"/>
                    </a:lnTo>
                    <a:lnTo>
                      <a:pt x="34" y="148"/>
                    </a:lnTo>
                    <a:lnTo>
                      <a:pt x="34" y="158"/>
                    </a:lnTo>
                    <a:lnTo>
                      <a:pt x="34" y="165"/>
                    </a:lnTo>
                    <a:lnTo>
                      <a:pt x="34" y="176"/>
                    </a:lnTo>
                    <a:lnTo>
                      <a:pt x="34" y="183"/>
                    </a:lnTo>
                    <a:lnTo>
                      <a:pt x="34" y="192"/>
                    </a:lnTo>
                    <a:lnTo>
                      <a:pt x="34" y="201"/>
                    </a:lnTo>
                    <a:lnTo>
                      <a:pt x="36" y="209"/>
                    </a:lnTo>
                    <a:lnTo>
                      <a:pt x="34" y="217"/>
                    </a:lnTo>
                    <a:lnTo>
                      <a:pt x="34" y="224"/>
                    </a:lnTo>
                    <a:lnTo>
                      <a:pt x="34" y="233"/>
                    </a:lnTo>
                    <a:lnTo>
                      <a:pt x="34" y="240"/>
                    </a:lnTo>
                    <a:lnTo>
                      <a:pt x="34" y="248"/>
                    </a:lnTo>
                    <a:lnTo>
                      <a:pt x="34" y="255"/>
                    </a:lnTo>
                    <a:lnTo>
                      <a:pt x="33" y="262"/>
                    </a:lnTo>
                    <a:lnTo>
                      <a:pt x="33" y="270"/>
                    </a:lnTo>
                    <a:lnTo>
                      <a:pt x="33" y="275"/>
                    </a:lnTo>
                    <a:lnTo>
                      <a:pt x="31" y="281"/>
                    </a:lnTo>
                    <a:lnTo>
                      <a:pt x="30" y="287"/>
                    </a:lnTo>
                    <a:lnTo>
                      <a:pt x="30" y="294"/>
                    </a:lnTo>
                    <a:lnTo>
                      <a:pt x="28" y="300"/>
                    </a:lnTo>
                    <a:lnTo>
                      <a:pt x="28" y="308"/>
                    </a:lnTo>
                    <a:lnTo>
                      <a:pt x="27" y="314"/>
                    </a:lnTo>
                    <a:lnTo>
                      <a:pt x="27" y="319"/>
                    </a:lnTo>
                    <a:lnTo>
                      <a:pt x="25" y="325"/>
                    </a:lnTo>
                    <a:lnTo>
                      <a:pt x="24" y="330"/>
                    </a:lnTo>
                    <a:lnTo>
                      <a:pt x="22" y="336"/>
                    </a:lnTo>
                    <a:lnTo>
                      <a:pt x="22" y="340"/>
                    </a:lnTo>
                    <a:lnTo>
                      <a:pt x="21" y="346"/>
                    </a:lnTo>
                    <a:lnTo>
                      <a:pt x="21" y="352"/>
                    </a:lnTo>
                    <a:lnTo>
                      <a:pt x="19" y="356"/>
                    </a:lnTo>
                    <a:lnTo>
                      <a:pt x="19" y="362"/>
                    </a:lnTo>
                    <a:lnTo>
                      <a:pt x="18" y="366"/>
                    </a:lnTo>
                    <a:lnTo>
                      <a:pt x="17" y="372"/>
                    </a:lnTo>
                    <a:lnTo>
                      <a:pt x="17" y="377"/>
                    </a:lnTo>
                    <a:lnTo>
                      <a:pt x="15" y="382"/>
                    </a:lnTo>
                    <a:lnTo>
                      <a:pt x="14" y="388"/>
                    </a:lnTo>
                    <a:lnTo>
                      <a:pt x="14" y="393"/>
                    </a:lnTo>
                    <a:lnTo>
                      <a:pt x="12" y="399"/>
                    </a:lnTo>
                    <a:lnTo>
                      <a:pt x="12" y="403"/>
                    </a:lnTo>
                    <a:lnTo>
                      <a:pt x="11" y="407"/>
                    </a:lnTo>
                    <a:lnTo>
                      <a:pt x="9" y="413"/>
                    </a:lnTo>
                    <a:lnTo>
                      <a:pt x="9" y="418"/>
                    </a:lnTo>
                    <a:lnTo>
                      <a:pt x="8" y="424"/>
                    </a:lnTo>
                    <a:lnTo>
                      <a:pt x="8" y="428"/>
                    </a:lnTo>
                    <a:lnTo>
                      <a:pt x="6" y="434"/>
                    </a:lnTo>
                    <a:lnTo>
                      <a:pt x="5" y="438"/>
                    </a:lnTo>
                    <a:lnTo>
                      <a:pt x="5" y="444"/>
                    </a:lnTo>
                    <a:lnTo>
                      <a:pt x="5" y="448"/>
                    </a:lnTo>
                    <a:lnTo>
                      <a:pt x="3" y="454"/>
                    </a:lnTo>
                    <a:lnTo>
                      <a:pt x="3" y="459"/>
                    </a:lnTo>
                    <a:lnTo>
                      <a:pt x="3" y="465"/>
                    </a:lnTo>
                    <a:lnTo>
                      <a:pt x="2" y="469"/>
                    </a:lnTo>
                    <a:lnTo>
                      <a:pt x="2" y="475"/>
                    </a:lnTo>
                    <a:lnTo>
                      <a:pt x="2" y="479"/>
                    </a:lnTo>
                    <a:lnTo>
                      <a:pt x="2" y="485"/>
                    </a:lnTo>
                    <a:lnTo>
                      <a:pt x="0" y="494"/>
                    </a:lnTo>
                    <a:lnTo>
                      <a:pt x="0" y="504"/>
                    </a:lnTo>
                    <a:lnTo>
                      <a:pt x="0" y="509"/>
                    </a:lnTo>
                    <a:lnTo>
                      <a:pt x="2" y="513"/>
                    </a:lnTo>
                    <a:lnTo>
                      <a:pt x="2" y="517"/>
                    </a:lnTo>
                    <a:lnTo>
                      <a:pt x="3" y="523"/>
                    </a:lnTo>
                    <a:lnTo>
                      <a:pt x="3" y="532"/>
                    </a:lnTo>
                    <a:lnTo>
                      <a:pt x="6" y="541"/>
                    </a:lnTo>
                    <a:lnTo>
                      <a:pt x="9" y="548"/>
                    </a:lnTo>
                    <a:lnTo>
                      <a:pt x="12" y="557"/>
                    </a:lnTo>
                    <a:lnTo>
                      <a:pt x="15" y="564"/>
                    </a:lnTo>
                    <a:lnTo>
                      <a:pt x="18" y="573"/>
                    </a:lnTo>
                    <a:lnTo>
                      <a:pt x="21" y="580"/>
                    </a:lnTo>
                    <a:lnTo>
                      <a:pt x="25" y="586"/>
                    </a:lnTo>
                    <a:lnTo>
                      <a:pt x="28" y="594"/>
                    </a:lnTo>
                    <a:lnTo>
                      <a:pt x="33" y="599"/>
                    </a:lnTo>
                    <a:lnTo>
                      <a:pt x="37" y="604"/>
                    </a:lnTo>
                    <a:lnTo>
                      <a:pt x="41" y="610"/>
                    </a:lnTo>
                    <a:lnTo>
                      <a:pt x="49" y="619"/>
                    </a:lnTo>
                    <a:lnTo>
                      <a:pt x="55" y="624"/>
                    </a:lnTo>
                    <a:lnTo>
                      <a:pt x="59" y="629"/>
                    </a:lnTo>
                    <a:lnTo>
                      <a:pt x="61" y="630"/>
                    </a:lnTo>
                    <a:lnTo>
                      <a:pt x="59" y="629"/>
                    </a:lnTo>
                    <a:lnTo>
                      <a:pt x="58" y="624"/>
                    </a:lnTo>
                    <a:lnTo>
                      <a:pt x="55" y="619"/>
                    </a:lnTo>
                    <a:lnTo>
                      <a:pt x="50" y="611"/>
                    </a:lnTo>
                    <a:lnTo>
                      <a:pt x="47" y="607"/>
                    </a:lnTo>
                    <a:lnTo>
                      <a:pt x="46" y="601"/>
                    </a:lnTo>
                    <a:lnTo>
                      <a:pt x="43" y="595"/>
                    </a:lnTo>
                    <a:lnTo>
                      <a:pt x="41" y="589"/>
                    </a:lnTo>
                    <a:lnTo>
                      <a:pt x="39" y="582"/>
                    </a:lnTo>
                    <a:lnTo>
                      <a:pt x="37" y="575"/>
                    </a:lnTo>
                    <a:lnTo>
                      <a:pt x="34" y="567"/>
                    </a:lnTo>
                    <a:lnTo>
                      <a:pt x="34" y="560"/>
                    </a:lnTo>
                    <a:lnTo>
                      <a:pt x="33" y="551"/>
                    </a:lnTo>
                    <a:lnTo>
                      <a:pt x="31" y="542"/>
                    </a:lnTo>
                    <a:lnTo>
                      <a:pt x="30" y="532"/>
                    </a:lnTo>
                    <a:lnTo>
                      <a:pt x="30" y="523"/>
                    </a:lnTo>
                    <a:lnTo>
                      <a:pt x="28" y="519"/>
                    </a:lnTo>
                    <a:lnTo>
                      <a:pt x="28" y="514"/>
                    </a:lnTo>
                    <a:lnTo>
                      <a:pt x="28" y="509"/>
                    </a:lnTo>
                    <a:lnTo>
                      <a:pt x="28" y="504"/>
                    </a:lnTo>
                    <a:lnTo>
                      <a:pt x="28" y="495"/>
                    </a:lnTo>
                    <a:lnTo>
                      <a:pt x="28" y="485"/>
                    </a:lnTo>
                    <a:lnTo>
                      <a:pt x="28" y="481"/>
                    </a:lnTo>
                    <a:lnTo>
                      <a:pt x="28" y="475"/>
                    </a:lnTo>
                    <a:lnTo>
                      <a:pt x="28" y="470"/>
                    </a:lnTo>
                    <a:lnTo>
                      <a:pt x="28" y="466"/>
                    </a:lnTo>
                    <a:lnTo>
                      <a:pt x="28" y="457"/>
                    </a:lnTo>
                    <a:lnTo>
                      <a:pt x="30" y="448"/>
                    </a:lnTo>
                    <a:lnTo>
                      <a:pt x="30" y="440"/>
                    </a:lnTo>
                    <a:lnTo>
                      <a:pt x="33" y="432"/>
                    </a:lnTo>
                    <a:lnTo>
                      <a:pt x="33" y="424"/>
                    </a:lnTo>
                    <a:lnTo>
                      <a:pt x="36" y="418"/>
                    </a:lnTo>
                    <a:lnTo>
                      <a:pt x="37" y="410"/>
                    </a:lnTo>
                    <a:lnTo>
                      <a:pt x="39" y="404"/>
                    </a:lnTo>
                    <a:lnTo>
                      <a:pt x="41" y="399"/>
                    </a:lnTo>
                    <a:lnTo>
                      <a:pt x="43" y="394"/>
                    </a:lnTo>
                    <a:lnTo>
                      <a:pt x="47" y="385"/>
                    </a:lnTo>
                    <a:lnTo>
                      <a:pt x="53" y="378"/>
                    </a:lnTo>
                    <a:lnTo>
                      <a:pt x="56" y="374"/>
                    </a:lnTo>
                    <a:lnTo>
                      <a:pt x="61" y="371"/>
                    </a:lnTo>
                    <a:lnTo>
                      <a:pt x="62" y="369"/>
                    </a:lnTo>
                    <a:lnTo>
                      <a:pt x="63" y="369"/>
                    </a:lnTo>
                    <a:lnTo>
                      <a:pt x="63" y="371"/>
                    </a:lnTo>
                    <a:lnTo>
                      <a:pt x="65" y="374"/>
                    </a:lnTo>
                    <a:lnTo>
                      <a:pt x="65" y="381"/>
                    </a:lnTo>
                    <a:lnTo>
                      <a:pt x="65" y="382"/>
                    </a:lnTo>
                    <a:lnTo>
                      <a:pt x="65" y="388"/>
                    </a:lnTo>
                    <a:lnTo>
                      <a:pt x="65" y="393"/>
                    </a:lnTo>
                    <a:lnTo>
                      <a:pt x="65" y="400"/>
                    </a:lnTo>
                    <a:lnTo>
                      <a:pt x="65" y="406"/>
                    </a:lnTo>
                    <a:lnTo>
                      <a:pt x="65" y="413"/>
                    </a:lnTo>
                    <a:lnTo>
                      <a:pt x="65" y="416"/>
                    </a:lnTo>
                    <a:lnTo>
                      <a:pt x="65" y="421"/>
                    </a:lnTo>
                    <a:lnTo>
                      <a:pt x="65" y="426"/>
                    </a:lnTo>
                    <a:lnTo>
                      <a:pt x="65" y="432"/>
                    </a:lnTo>
                    <a:lnTo>
                      <a:pt x="65" y="437"/>
                    </a:lnTo>
                    <a:lnTo>
                      <a:pt x="65" y="441"/>
                    </a:lnTo>
                    <a:lnTo>
                      <a:pt x="65" y="446"/>
                    </a:lnTo>
                    <a:lnTo>
                      <a:pt x="65" y="453"/>
                    </a:lnTo>
                    <a:lnTo>
                      <a:pt x="63" y="457"/>
                    </a:lnTo>
                    <a:lnTo>
                      <a:pt x="63" y="463"/>
                    </a:lnTo>
                    <a:lnTo>
                      <a:pt x="63" y="469"/>
                    </a:lnTo>
                    <a:lnTo>
                      <a:pt x="63" y="475"/>
                    </a:lnTo>
                    <a:lnTo>
                      <a:pt x="63" y="481"/>
                    </a:lnTo>
                    <a:lnTo>
                      <a:pt x="63" y="487"/>
                    </a:lnTo>
                    <a:lnTo>
                      <a:pt x="63" y="492"/>
                    </a:lnTo>
                    <a:lnTo>
                      <a:pt x="63" y="500"/>
                    </a:lnTo>
                    <a:lnTo>
                      <a:pt x="63" y="504"/>
                    </a:lnTo>
                    <a:lnTo>
                      <a:pt x="63" y="510"/>
                    </a:lnTo>
                    <a:lnTo>
                      <a:pt x="63" y="517"/>
                    </a:lnTo>
                    <a:lnTo>
                      <a:pt x="63" y="523"/>
                    </a:lnTo>
                    <a:lnTo>
                      <a:pt x="62" y="528"/>
                    </a:lnTo>
                    <a:lnTo>
                      <a:pt x="62" y="532"/>
                    </a:lnTo>
                    <a:lnTo>
                      <a:pt x="62" y="538"/>
                    </a:lnTo>
                    <a:lnTo>
                      <a:pt x="62" y="542"/>
                    </a:lnTo>
                    <a:lnTo>
                      <a:pt x="61" y="547"/>
                    </a:lnTo>
                    <a:lnTo>
                      <a:pt x="61" y="551"/>
                    </a:lnTo>
                    <a:lnTo>
                      <a:pt x="61" y="555"/>
                    </a:lnTo>
                    <a:lnTo>
                      <a:pt x="61" y="560"/>
                    </a:lnTo>
                    <a:lnTo>
                      <a:pt x="61" y="566"/>
                    </a:lnTo>
                    <a:lnTo>
                      <a:pt x="61" y="572"/>
                    </a:lnTo>
                    <a:lnTo>
                      <a:pt x="61" y="575"/>
                    </a:lnTo>
                    <a:lnTo>
                      <a:pt x="61" y="576"/>
                    </a:lnTo>
                    <a:lnTo>
                      <a:pt x="61" y="575"/>
                    </a:lnTo>
                    <a:lnTo>
                      <a:pt x="61" y="572"/>
                    </a:lnTo>
                    <a:lnTo>
                      <a:pt x="62" y="567"/>
                    </a:lnTo>
                    <a:lnTo>
                      <a:pt x="65" y="561"/>
                    </a:lnTo>
                    <a:lnTo>
                      <a:pt x="66" y="554"/>
                    </a:lnTo>
                    <a:lnTo>
                      <a:pt x="69" y="547"/>
                    </a:lnTo>
                    <a:lnTo>
                      <a:pt x="71" y="541"/>
                    </a:lnTo>
                    <a:lnTo>
                      <a:pt x="72" y="536"/>
                    </a:lnTo>
                    <a:lnTo>
                      <a:pt x="72" y="531"/>
                    </a:lnTo>
                    <a:lnTo>
                      <a:pt x="74" y="526"/>
                    </a:lnTo>
                    <a:lnTo>
                      <a:pt x="75" y="520"/>
                    </a:lnTo>
                    <a:lnTo>
                      <a:pt x="77" y="514"/>
                    </a:lnTo>
                    <a:lnTo>
                      <a:pt x="78" y="509"/>
                    </a:lnTo>
                    <a:lnTo>
                      <a:pt x="80" y="503"/>
                    </a:lnTo>
                    <a:lnTo>
                      <a:pt x="81" y="497"/>
                    </a:lnTo>
                    <a:lnTo>
                      <a:pt x="83" y="491"/>
                    </a:lnTo>
                    <a:lnTo>
                      <a:pt x="84" y="484"/>
                    </a:lnTo>
                    <a:lnTo>
                      <a:pt x="85" y="479"/>
                    </a:lnTo>
                    <a:lnTo>
                      <a:pt x="85" y="472"/>
                    </a:lnTo>
                    <a:lnTo>
                      <a:pt x="87" y="466"/>
                    </a:lnTo>
                    <a:lnTo>
                      <a:pt x="88" y="460"/>
                    </a:lnTo>
                    <a:lnTo>
                      <a:pt x="90" y="454"/>
                    </a:lnTo>
                    <a:lnTo>
                      <a:pt x="90" y="448"/>
                    </a:lnTo>
                    <a:lnTo>
                      <a:pt x="91" y="443"/>
                    </a:lnTo>
                    <a:lnTo>
                      <a:pt x="93" y="437"/>
                    </a:lnTo>
                    <a:lnTo>
                      <a:pt x="94" y="432"/>
                    </a:lnTo>
                    <a:lnTo>
                      <a:pt x="94" y="425"/>
                    </a:lnTo>
                    <a:lnTo>
                      <a:pt x="94" y="419"/>
                    </a:lnTo>
                    <a:lnTo>
                      <a:pt x="94" y="415"/>
                    </a:lnTo>
                    <a:lnTo>
                      <a:pt x="94" y="409"/>
                    </a:lnTo>
                    <a:lnTo>
                      <a:pt x="94" y="403"/>
                    </a:lnTo>
                    <a:lnTo>
                      <a:pt x="94" y="399"/>
                    </a:lnTo>
                    <a:lnTo>
                      <a:pt x="94" y="394"/>
                    </a:lnTo>
                    <a:lnTo>
                      <a:pt x="94" y="390"/>
                    </a:lnTo>
                    <a:lnTo>
                      <a:pt x="94" y="380"/>
                    </a:lnTo>
                    <a:lnTo>
                      <a:pt x="93" y="371"/>
                    </a:lnTo>
                    <a:lnTo>
                      <a:pt x="93" y="363"/>
                    </a:lnTo>
                    <a:lnTo>
                      <a:pt x="91" y="355"/>
                    </a:lnTo>
                    <a:lnTo>
                      <a:pt x="88" y="347"/>
                    </a:lnTo>
                    <a:lnTo>
                      <a:pt x="87" y="338"/>
                    </a:lnTo>
                    <a:lnTo>
                      <a:pt x="85" y="331"/>
                    </a:lnTo>
                    <a:lnTo>
                      <a:pt x="84" y="322"/>
                    </a:lnTo>
                    <a:lnTo>
                      <a:pt x="81" y="315"/>
                    </a:lnTo>
                    <a:lnTo>
                      <a:pt x="81" y="308"/>
                    </a:lnTo>
                    <a:lnTo>
                      <a:pt x="80" y="299"/>
                    </a:lnTo>
                    <a:lnTo>
                      <a:pt x="78" y="292"/>
                    </a:lnTo>
                    <a:lnTo>
                      <a:pt x="75" y="283"/>
                    </a:lnTo>
                    <a:lnTo>
                      <a:pt x="74" y="274"/>
                    </a:lnTo>
                    <a:lnTo>
                      <a:pt x="72" y="265"/>
                    </a:lnTo>
                    <a:lnTo>
                      <a:pt x="71" y="255"/>
                    </a:lnTo>
                    <a:lnTo>
                      <a:pt x="71" y="250"/>
                    </a:lnTo>
                    <a:lnTo>
                      <a:pt x="69" y="246"/>
                    </a:lnTo>
                    <a:lnTo>
                      <a:pt x="68" y="240"/>
                    </a:lnTo>
                    <a:lnTo>
                      <a:pt x="68" y="236"/>
                    </a:lnTo>
                    <a:lnTo>
                      <a:pt x="68" y="227"/>
                    </a:lnTo>
                    <a:lnTo>
                      <a:pt x="66" y="218"/>
                    </a:lnTo>
                    <a:lnTo>
                      <a:pt x="65" y="212"/>
                    </a:lnTo>
                    <a:lnTo>
                      <a:pt x="65" y="207"/>
                    </a:lnTo>
                    <a:lnTo>
                      <a:pt x="63" y="202"/>
                    </a:lnTo>
                    <a:lnTo>
                      <a:pt x="63" y="196"/>
                    </a:lnTo>
                    <a:lnTo>
                      <a:pt x="62" y="190"/>
                    </a:lnTo>
                    <a:lnTo>
                      <a:pt x="61" y="186"/>
                    </a:lnTo>
                    <a:lnTo>
                      <a:pt x="61" y="180"/>
                    </a:lnTo>
                    <a:lnTo>
                      <a:pt x="61" y="176"/>
                    </a:lnTo>
                    <a:lnTo>
                      <a:pt x="59" y="170"/>
                    </a:lnTo>
                    <a:lnTo>
                      <a:pt x="59" y="164"/>
                    </a:lnTo>
                    <a:lnTo>
                      <a:pt x="58" y="160"/>
                    </a:lnTo>
                    <a:lnTo>
                      <a:pt x="56" y="154"/>
                    </a:lnTo>
                    <a:lnTo>
                      <a:pt x="56" y="148"/>
                    </a:lnTo>
                    <a:lnTo>
                      <a:pt x="55" y="143"/>
                    </a:lnTo>
                    <a:lnTo>
                      <a:pt x="55" y="138"/>
                    </a:lnTo>
                    <a:lnTo>
                      <a:pt x="55" y="133"/>
                    </a:lnTo>
                    <a:lnTo>
                      <a:pt x="52" y="126"/>
                    </a:lnTo>
                    <a:lnTo>
                      <a:pt x="52" y="120"/>
                    </a:lnTo>
                    <a:lnTo>
                      <a:pt x="50" y="114"/>
                    </a:lnTo>
                    <a:lnTo>
                      <a:pt x="49" y="108"/>
                    </a:lnTo>
                    <a:lnTo>
                      <a:pt x="47" y="102"/>
                    </a:lnTo>
                    <a:lnTo>
                      <a:pt x="46" y="97"/>
                    </a:lnTo>
                    <a:lnTo>
                      <a:pt x="44" y="91"/>
                    </a:lnTo>
                    <a:lnTo>
                      <a:pt x="44" y="86"/>
                    </a:lnTo>
                    <a:lnTo>
                      <a:pt x="43" y="79"/>
                    </a:lnTo>
                    <a:lnTo>
                      <a:pt x="41" y="75"/>
                    </a:lnTo>
                    <a:lnTo>
                      <a:pt x="40" y="67"/>
                    </a:lnTo>
                    <a:lnTo>
                      <a:pt x="39" y="63"/>
                    </a:lnTo>
                    <a:lnTo>
                      <a:pt x="37" y="57"/>
                    </a:lnTo>
                    <a:lnTo>
                      <a:pt x="37" y="53"/>
                    </a:lnTo>
                    <a:lnTo>
                      <a:pt x="34" y="48"/>
                    </a:lnTo>
                    <a:lnTo>
                      <a:pt x="34" y="44"/>
                    </a:lnTo>
                    <a:lnTo>
                      <a:pt x="33" y="38"/>
                    </a:lnTo>
                    <a:lnTo>
                      <a:pt x="33" y="32"/>
                    </a:lnTo>
                    <a:lnTo>
                      <a:pt x="30" y="28"/>
                    </a:lnTo>
                    <a:lnTo>
                      <a:pt x="30" y="25"/>
                    </a:lnTo>
                    <a:lnTo>
                      <a:pt x="28" y="16"/>
                    </a:lnTo>
                    <a:lnTo>
                      <a:pt x="27" y="11"/>
                    </a:lnTo>
                    <a:lnTo>
                      <a:pt x="25" y="6"/>
                    </a:lnTo>
                    <a:lnTo>
                      <a:pt x="24" y="3"/>
                    </a:lnTo>
                    <a:lnTo>
                      <a:pt x="24" y="0"/>
                    </a:lnTo>
                    <a:lnTo>
                      <a:pt x="24" y="0"/>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11" name="Freeform 107">
                <a:extLst>
                  <a:ext uri="{FF2B5EF4-FFF2-40B4-BE49-F238E27FC236}">
                    <a16:creationId xmlns:a16="http://schemas.microsoft.com/office/drawing/2014/main" id="{F0299EF5-04A6-FFBC-E840-A8F1635DBE74}"/>
                  </a:ext>
                </a:extLst>
              </p:cNvPr>
              <p:cNvSpPr>
                <a:spLocks/>
              </p:cNvSpPr>
              <p:nvPr/>
            </p:nvSpPr>
            <p:spPr bwMode="auto">
              <a:xfrm>
                <a:off x="2278" y="3731"/>
                <a:ext cx="16" cy="74"/>
              </a:xfrm>
              <a:custGeom>
                <a:avLst/>
                <a:gdLst>
                  <a:gd name="T0" fmla="*/ 38 w 45"/>
                  <a:gd name="T1" fmla="*/ 217 h 219"/>
                  <a:gd name="T2" fmla="*/ 32 w 45"/>
                  <a:gd name="T3" fmla="*/ 207 h 219"/>
                  <a:gd name="T4" fmla="*/ 25 w 45"/>
                  <a:gd name="T5" fmla="*/ 195 h 219"/>
                  <a:gd name="T6" fmla="*/ 19 w 45"/>
                  <a:gd name="T7" fmla="*/ 183 h 219"/>
                  <a:gd name="T8" fmla="*/ 15 w 45"/>
                  <a:gd name="T9" fmla="*/ 172 h 219"/>
                  <a:gd name="T10" fmla="*/ 10 w 45"/>
                  <a:gd name="T11" fmla="*/ 158 h 219"/>
                  <a:gd name="T12" fmla="*/ 7 w 45"/>
                  <a:gd name="T13" fmla="*/ 142 h 219"/>
                  <a:gd name="T14" fmla="*/ 3 w 45"/>
                  <a:gd name="T15" fmla="*/ 126 h 219"/>
                  <a:gd name="T16" fmla="*/ 1 w 45"/>
                  <a:gd name="T17" fmla="*/ 107 h 219"/>
                  <a:gd name="T18" fmla="*/ 0 w 45"/>
                  <a:gd name="T19" fmla="*/ 90 h 219"/>
                  <a:gd name="T20" fmla="*/ 0 w 45"/>
                  <a:gd name="T21" fmla="*/ 72 h 219"/>
                  <a:gd name="T22" fmla="*/ 1 w 45"/>
                  <a:gd name="T23" fmla="*/ 56 h 219"/>
                  <a:gd name="T24" fmla="*/ 3 w 45"/>
                  <a:gd name="T25" fmla="*/ 41 h 219"/>
                  <a:gd name="T26" fmla="*/ 7 w 45"/>
                  <a:gd name="T27" fmla="*/ 28 h 219"/>
                  <a:gd name="T28" fmla="*/ 10 w 45"/>
                  <a:gd name="T29" fmla="*/ 16 h 219"/>
                  <a:gd name="T30" fmla="*/ 15 w 45"/>
                  <a:gd name="T31" fmla="*/ 9 h 219"/>
                  <a:gd name="T32" fmla="*/ 22 w 45"/>
                  <a:gd name="T33" fmla="*/ 2 h 219"/>
                  <a:gd name="T34" fmla="*/ 28 w 45"/>
                  <a:gd name="T35" fmla="*/ 2 h 219"/>
                  <a:gd name="T36" fmla="*/ 32 w 45"/>
                  <a:gd name="T37" fmla="*/ 9 h 219"/>
                  <a:gd name="T38" fmla="*/ 35 w 45"/>
                  <a:gd name="T39" fmla="*/ 18 h 219"/>
                  <a:gd name="T40" fmla="*/ 34 w 45"/>
                  <a:gd name="T41" fmla="*/ 28 h 219"/>
                  <a:gd name="T42" fmla="*/ 31 w 45"/>
                  <a:gd name="T43" fmla="*/ 38 h 219"/>
                  <a:gd name="T44" fmla="*/ 26 w 45"/>
                  <a:gd name="T45" fmla="*/ 50 h 219"/>
                  <a:gd name="T46" fmla="*/ 23 w 45"/>
                  <a:gd name="T47" fmla="*/ 65 h 219"/>
                  <a:gd name="T48" fmla="*/ 19 w 45"/>
                  <a:gd name="T49" fmla="*/ 78 h 219"/>
                  <a:gd name="T50" fmla="*/ 15 w 45"/>
                  <a:gd name="T51" fmla="*/ 90 h 219"/>
                  <a:gd name="T52" fmla="*/ 10 w 45"/>
                  <a:gd name="T53" fmla="*/ 101 h 219"/>
                  <a:gd name="T54" fmla="*/ 10 w 45"/>
                  <a:gd name="T55" fmla="*/ 110 h 219"/>
                  <a:gd name="T56" fmla="*/ 9 w 45"/>
                  <a:gd name="T57" fmla="*/ 117 h 219"/>
                  <a:gd name="T58" fmla="*/ 13 w 45"/>
                  <a:gd name="T59" fmla="*/ 119 h 219"/>
                  <a:gd name="T60" fmla="*/ 23 w 45"/>
                  <a:gd name="T61" fmla="*/ 117 h 219"/>
                  <a:gd name="T62" fmla="*/ 32 w 45"/>
                  <a:gd name="T63" fmla="*/ 117 h 219"/>
                  <a:gd name="T64" fmla="*/ 39 w 45"/>
                  <a:gd name="T65" fmla="*/ 128 h 219"/>
                  <a:gd name="T66" fmla="*/ 42 w 45"/>
                  <a:gd name="T67" fmla="*/ 141 h 219"/>
                  <a:gd name="T68" fmla="*/ 44 w 45"/>
                  <a:gd name="T69" fmla="*/ 151 h 219"/>
                  <a:gd name="T70" fmla="*/ 45 w 45"/>
                  <a:gd name="T71" fmla="*/ 163 h 219"/>
                  <a:gd name="T72" fmla="*/ 45 w 45"/>
                  <a:gd name="T73" fmla="*/ 175 h 219"/>
                  <a:gd name="T74" fmla="*/ 44 w 45"/>
                  <a:gd name="T75" fmla="*/ 185 h 219"/>
                  <a:gd name="T76" fmla="*/ 44 w 45"/>
                  <a:gd name="T77" fmla="*/ 195 h 219"/>
                  <a:gd name="T78" fmla="*/ 44 w 45"/>
                  <a:gd name="T79" fmla="*/ 205 h 219"/>
                  <a:gd name="T80" fmla="*/ 41 w 45"/>
                  <a:gd name="T81" fmla="*/ 214 h 219"/>
                  <a:gd name="T82" fmla="*/ 39 w 45"/>
                  <a:gd name="T83" fmla="*/ 217 h 219"/>
                  <a:gd name="T84" fmla="*/ 39 w 45"/>
                  <a:gd name="T85" fmla="*/ 21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219">
                    <a:moveTo>
                      <a:pt x="39" y="219"/>
                    </a:moveTo>
                    <a:lnTo>
                      <a:pt x="38" y="217"/>
                    </a:lnTo>
                    <a:lnTo>
                      <a:pt x="37" y="213"/>
                    </a:lnTo>
                    <a:lnTo>
                      <a:pt x="32" y="207"/>
                    </a:lnTo>
                    <a:lnTo>
                      <a:pt x="28" y="200"/>
                    </a:lnTo>
                    <a:lnTo>
                      <a:pt x="25" y="195"/>
                    </a:lnTo>
                    <a:lnTo>
                      <a:pt x="22" y="189"/>
                    </a:lnTo>
                    <a:lnTo>
                      <a:pt x="19" y="183"/>
                    </a:lnTo>
                    <a:lnTo>
                      <a:pt x="17" y="179"/>
                    </a:lnTo>
                    <a:lnTo>
                      <a:pt x="15" y="172"/>
                    </a:lnTo>
                    <a:lnTo>
                      <a:pt x="13" y="166"/>
                    </a:lnTo>
                    <a:lnTo>
                      <a:pt x="10" y="158"/>
                    </a:lnTo>
                    <a:lnTo>
                      <a:pt x="10" y="151"/>
                    </a:lnTo>
                    <a:lnTo>
                      <a:pt x="7" y="142"/>
                    </a:lnTo>
                    <a:lnTo>
                      <a:pt x="4" y="135"/>
                    </a:lnTo>
                    <a:lnTo>
                      <a:pt x="3" y="126"/>
                    </a:lnTo>
                    <a:lnTo>
                      <a:pt x="1" y="117"/>
                    </a:lnTo>
                    <a:lnTo>
                      <a:pt x="1" y="107"/>
                    </a:lnTo>
                    <a:lnTo>
                      <a:pt x="0" y="98"/>
                    </a:lnTo>
                    <a:lnTo>
                      <a:pt x="0" y="90"/>
                    </a:lnTo>
                    <a:lnTo>
                      <a:pt x="0" y="81"/>
                    </a:lnTo>
                    <a:lnTo>
                      <a:pt x="0" y="72"/>
                    </a:lnTo>
                    <a:lnTo>
                      <a:pt x="0" y="63"/>
                    </a:lnTo>
                    <a:lnTo>
                      <a:pt x="1" y="56"/>
                    </a:lnTo>
                    <a:lnTo>
                      <a:pt x="1" y="49"/>
                    </a:lnTo>
                    <a:lnTo>
                      <a:pt x="3" y="41"/>
                    </a:lnTo>
                    <a:lnTo>
                      <a:pt x="4" y="34"/>
                    </a:lnTo>
                    <a:lnTo>
                      <a:pt x="7" y="28"/>
                    </a:lnTo>
                    <a:lnTo>
                      <a:pt x="10" y="22"/>
                    </a:lnTo>
                    <a:lnTo>
                      <a:pt x="10" y="16"/>
                    </a:lnTo>
                    <a:lnTo>
                      <a:pt x="13" y="12"/>
                    </a:lnTo>
                    <a:lnTo>
                      <a:pt x="15" y="9"/>
                    </a:lnTo>
                    <a:lnTo>
                      <a:pt x="17" y="6"/>
                    </a:lnTo>
                    <a:lnTo>
                      <a:pt x="22" y="2"/>
                    </a:lnTo>
                    <a:lnTo>
                      <a:pt x="26" y="0"/>
                    </a:lnTo>
                    <a:lnTo>
                      <a:pt x="28" y="2"/>
                    </a:lnTo>
                    <a:lnTo>
                      <a:pt x="32" y="6"/>
                    </a:lnTo>
                    <a:lnTo>
                      <a:pt x="32" y="9"/>
                    </a:lnTo>
                    <a:lnTo>
                      <a:pt x="34" y="13"/>
                    </a:lnTo>
                    <a:lnTo>
                      <a:pt x="35" y="18"/>
                    </a:lnTo>
                    <a:lnTo>
                      <a:pt x="35" y="22"/>
                    </a:lnTo>
                    <a:lnTo>
                      <a:pt x="34" y="28"/>
                    </a:lnTo>
                    <a:lnTo>
                      <a:pt x="32" y="32"/>
                    </a:lnTo>
                    <a:lnTo>
                      <a:pt x="31" y="38"/>
                    </a:lnTo>
                    <a:lnTo>
                      <a:pt x="29" y="46"/>
                    </a:lnTo>
                    <a:lnTo>
                      <a:pt x="26" y="50"/>
                    </a:lnTo>
                    <a:lnTo>
                      <a:pt x="25" y="57"/>
                    </a:lnTo>
                    <a:lnTo>
                      <a:pt x="23" y="65"/>
                    </a:lnTo>
                    <a:lnTo>
                      <a:pt x="22" y="72"/>
                    </a:lnTo>
                    <a:lnTo>
                      <a:pt x="19" y="78"/>
                    </a:lnTo>
                    <a:lnTo>
                      <a:pt x="16" y="84"/>
                    </a:lnTo>
                    <a:lnTo>
                      <a:pt x="15" y="90"/>
                    </a:lnTo>
                    <a:lnTo>
                      <a:pt x="13" y="95"/>
                    </a:lnTo>
                    <a:lnTo>
                      <a:pt x="10" y="101"/>
                    </a:lnTo>
                    <a:lnTo>
                      <a:pt x="10" y="106"/>
                    </a:lnTo>
                    <a:lnTo>
                      <a:pt x="10" y="110"/>
                    </a:lnTo>
                    <a:lnTo>
                      <a:pt x="10" y="115"/>
                    </a:lnTo>
                    <a:lnTo>
                      <a:pt x="9" y="117"/>
                    </a:lnTo>
                    <a:lnTo>
                      <a:pt x="10" y="119"/>
                    </a:lnTo>
                    <a:lnTo>
                      <a:pt x="13" y="119"/>
                    </a:lnTo>
                    <a:lnTo>
                      <a:pt x="19" y="119"/>
                    </a:lnTo>
                    <a:lnTo>
                      <a:pt x="23" y="117"/>
                    </a:lnTo>
                    <a:lnTo>
                      <a:pt x="28" y="117"/>
                    </a:lnTo>
                    <a:lnTo>
                      <a:pt x="32" y="117"/>
                    </a:lnTo>
                    <a:lnTo>
                      <a:pt x="37" y="122"/>
                    </a:lnTo>
                    <a:lnTo>
                      <a:pt x="39" y="128"/>
                    </a:lnTo>
                    <a:lnTo>
                      <a:pt x="42" y="137"/>
                    </a:lnTo>
                    <a:lnTo>
                      <a:pt x="42" y="141"/>
                    </a:lnTo>
                    <a:lnTo>
                      <a:pt x="44" y="145"/>
                    </a:lnTo>
                    <a:lnTo>
                      <a:pt x="44" y="151"/>
                    </a:lnTo>
                    <a:lnTo>
                      <a:pt x="45" y="157"/>
                    </a:lnTo>
                    <a:lnTo>
                      <a:pt x="45" y="163"/>
                    </a:lnTo>
                    <a:lnTo>
                      <a:pt x="45" y="169"/>
                    </a:lnTo>
                    <a:lnTo>
                      <a:pt x="45" y="175"/>
                    </a:lnTo>
                    <a:lnTo>
                      <a:pt x="45" y="180"/>
                    </a:lnTo>
                    <a:lnTo>
                      <a:pt x="44" y="185"/>
                    </a:lnTo>
                    <a:lnTo>
                      <a:pt x="44" y="191"/>
                    </a:lnTo>
                    <a:lnTo>
                      <a:pt x="44" y="195"/>
                    </a:lnTo>
                    <a:lnTo>
                      <a:pt x="44" y="200"/>
                    </a:lnTo>
                    <a:lnTo>
                      <a:pt x="44" y="205"/>
                    </a:lnTo>
                    <a:lnTo>
                      <a:pt x="42" y="211"/>
                    </a:lnTo>
                    <a:lnTo>
                      <a:pt x="41" y="214"/>
                    </a:lnTo>
                    <a:lnTo>
                      <a:pt x="41" y="217"/>
                    </a:lnTo>
                    <a:lnTo>
                      <a:pt x="39" y="217"/>
                    </a:lnTo>
                    <a:lnTo>
                      <a:pt x="39" y="219"/>
                    </a:lnTo>
                    <a:lnTo>
                      <a:pt x="39" y="219"/>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12" name="Freeform 108">
                <a:extLst>
                  <a:ext uri="{FF2B5EF4-FFF2-40B4-BE49-F238E27FC236}">
                    <a16:creationId xmlns:a16="http://schemas.microsoft.com/office/drawing/2014/main" id="{BBA1115B-6465-097E-6554-6982BAC4D7D8}"/>
                  </a:ext>
                </a:extLst>
              </p:cNvPr>
              <p:cNvSpPr>
                <a:spLocks/>
              </p:cNvSpPr>
              <p:nvPr/>
            </p:nvSpPr>
            <p:spPr bwMode="auto">
              <a:xfrm>
                <a:off x="2273" y="3821"/>
                <a:ext cx="17" cy="38"/>
              </a:xfrm>
              <a:custGeom>
                <a:avLst/>
                <a:gdLst>
                  <a:gd name="T0" fmla="*/ 0 w 50"/>
                  <a:gd name="T1" fmla="*/ 13 h 111"/>
                  <a:gd name="T2" fmla="*/ 0 w 50"/>
                  <a:gd name="T3" fmla="*/ 15 h 111"/>
                  <a:gd name="T4" fmla="*/ 2 w 50"/>
                  <a:gd name="T5" fmla="*/ 21 h 111"/>
                  <a:gd name="T6" fmla="*/ 2 w 50"/>
                  <a:gd name="T7" fmla="*/ 22 h 111"/>
                  <a:gd name="T8" fmla="*/ 3 w 50"/>
                  <a:gd name="T9" fmla="*/ 28 h 111"/>
                  <a:gd name="T10" fmla="*/ 3 w 50"/>
                  <a:gd name="T11" fmla="*/ 32 h 111"/>
                  <a:gd name="T12" fmla="*/ 5 w 50"/>
                  <a:gd name="T13" fmla="*/ 38 h 111"/>
                  <a:gd name="T14" fmla="*/ 5 w 50"/>
                  <a:gd name="T15" fmla="*/ 44 h 111"/>
                  <a:gd name="T16" fmla="*/ 8 w 50"/>
                  <a:gd name="T17" fmla="*/ 50 h 111"/>
                  <a:gd name="T18" fmla="*/ 8 w 50"/>
                  <a:gd name="T19" fmla="*/ 54 h 111"/>
                  <a:gd name="T20" fmla="*/ 10 w 50"/>
                  <a:gd name="T21" fmla="*/ 60 h 111"/>
                  <a:gd name="T22" fmla="*/ 12 w 50"/>
                  <a:gd name="T23" fmla="*/ 66 h 111"/>
                  <a:gd name="T24" fmla="*/ 13 w 50"/>
                  <a:gd name="T25" fmla="*/ 72 h 111"/>
                  <a:gd name="T26" fmla="*/ 15 w 50"/>
                  <a:gd name="T27" fmla="*/ 78 h 111"/>
                  <a:gd name="T28" fmla="*/ 18 w 50"/>
                  <a:gd name="T29" fmla="*/ 84 h 111"/>
                  <a:gd name="T30" fmla="*/ 21 w 50"/>
                  <a:gd name="T31" fmla="*/ 92 h 111"/>
                  <a:gd name="T32" fmla="*/ 25 w 50"/>
                  <a:gd name="T33" fmla="*/ 98 h 111"/>
                  <a:gd name="T34" fmla="*/ 30 w 50"/>
                  <a:gd name="T35" fmla="*/ 103 h 111"/>
                  <a:gd name="T36" fmla="*/ 34 w 50"/>
                  <a:gd name="T37" fmla="*/ 107 h 111"/>
                  <a:gd name="T38" fmla="*/ 40 w 50"/>
                  <a:gd name="T39" fmla="*/ 111 h 111"/>
                  <a:gd name="T40" fmla="*/ 46 w 50"/>
                  <a:gd name="T41" fmla="*/ 111 h 111"/>
                  <a:gd name="T42" fmla="*/ 47 w 50"/>
                  <a:gd name="T43" fmla="*/ 109 h 111"/>
                  <a:gd name="T44" fmla="*/ 49 w 50"/>
                  <a:gd name="T45" fmla="*/ 106 h 111"/>
                  <a:gd name="T46" fmla="*/ 50 w 50"/>
                  <a:gd name="T47" fmla="*/ 103 h 111"/>
                  <a:gd name="T48" fmla="*/ 50 w 50"/>
                  <a:gd name="T49" fmla="*/ 98 h 111"/>
                  <a:gd name="T50" fmla="*/ 50 w 50"/>
                  <a:gd name="T51" fmla="*/ 92 h 111"/>
                  <a:gd name="T52" fmla="*/ 49 w 50"/>
                  <a:gd name="T53" fmla="*/ 85 h 111"/>
                  <a:gd name="T54" fmla="*/ 47 w 50"/>
                  <a:gd name="T55" fmla="*/ 78 h 111"/>
                  <a:gd name="T56" fmla="*/ 46 w 50"/>
                  <a:gd name="T57" fmla="*/ 69 h 111"/>
                  <a:gd name="T58" fmla="*/ 43 w 50"/>
                  <a:gd name="T59" fmla="*/ 65 h 111"/>
                  <a:gd name="T60" fmla="*/ 41 w 50"/>
                  <a:gd name="T61" fmla="*/ 59 h 111"/>
                  <a:gd name="T62" fmla="*/ 40 w 50"/>
                  <a:gd name="T63" fmla="*/ 54 h 111"/>
                  <a:gd name="T64" fmla="*/ 38 w 50"/>
                  <a:gd name="T65" fmla="*/ 50 h 111"/>
                  <a:gd name="T66" fmla="*/ 37 w 50"/>
                  <a:gd name="T67" fmla="*/ 44 h 111"/>
                  <a:gd name="T68" fmla="*/ 34 w 50"/>
                  <a:gd name="T69" fmla="*/ 40 h 111"/>
                  <a:gd name="T70" fmla="*/ 32 w 50"/>
                  <a:gd name="T71" fmla="*/ 34 h 111"/>
                  <a:gd name="T72" fmla="*/ 31 w 50"/>
                  <a:gd name="T73" fmla="*/ 29 h 111"/>
                  <a:gd name="T74" fmla="*/ 27 w 50"/>
                  <a:gd name="T75" fmla="*/ 21 h 111"/>
                  <a:gd name="T76" fmla="*/ 22 w 50"/>
                  <a:gd name="T77" fmla="*/ 13 h 111"/>
                  <a:gd name="T78" fmla="*/ 18 w 50"/>
                  <a:gd name="T79" fmla="*/ 7 h 111"/>
                  <a:gd name="T80" fmla="*/ 15 w 50"/>
                  <a:gd name="T81" fmla="*/ 4 h 111"/>
                  <a:gd name="T82" fmla="*/ 8 w 50"/>
                  <a:gd name="T83" fmla="*/ 0 h 111"/>
                  <a:gd name="T84" fmla="*/ 3 w 50"/>
                  <a:gd name="T85" fmla="*/ 4 h 111"/>
                  <a:gd name="T86" fmla="*/ 0 w 50"/>
                  <a:gd name="T87" fmla="*/ 9 h 111"/>
                  <a:gd name="T88" fmla="*/ 0 w 50"/>
                  <a:gd name="T89" fmla="*/ 13 h 111"/>
                  <a:gd name="T90" fmla="*/ 0 w 50"/>
                  <a:gd name="T91"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111">
                    <a:moveTo>
                      <a:pt x="0" y="13"/>
                    </a:moveTo>
                    <a:lnTo>
                      <a:pt x="0" y="15"/>
                    </a:lnTo>
                    <a:lnTo>
                      <a:pt x="2" y="21"/>
                    </a:lnTo>
                    <a:lnTo>
                      <a:pt x="2" y="22"/>
                    </a:lnTo>
                    <a:lnTo>
                      <a:pt x="3" y="28"/>
                    </a:lnTo>
                    <a:lnTo>
                      <a:pt x="3" y="32"/>
                    </a:lnTo>
                    <a:lnTo>
                      <a:pt x="5" y="38"/>
                    </a:lnTo>
                    <a:lnTo>
                      <a:pt x="5" y="44"/>
                    </a:lnTo>
                    <a:lnTo>
                      <a:pt x="8" y="50"/>
                    </a:lnTo>
                    <a:lnTo>
                      <a:pt x="8" y="54"/>
                    </a:lnTo>
                    <a:lnTo>
                      <a:pt x="10" y="60"/>
                    </a:lnTo>
                    <a:lnTo>
                      <a:pt x="12" y="66"/>
                    </a:lnTo>
                    <a:lnTo>
                      <a:pt x="13" y="72"/>
                    </a:lnTo>
                    <a:lnTo>
                      <a:pt x="15" y="78"/>
                    </a:lnTo>
                    <a:lnTo>
                      <a:pt x="18" y="84"/>
                    </a:lnTo>
                    <a:lnTo>
                      <a:pt x="21" y="92"/>
                    </a:lnTo>
                    <a:lnTo>
                      <a:pt x="25" y="98"/>
                    </a:lnTo>
                    <a:lnTo>
                      <a:pt x="30" y="103"/>
                    </a:lnTo>
                    <a:lnTo>
                      <a:pt x="34" y="107"/>
                    </a:lnTo>
                    <a:lnTo>
                      <a:pt x="40" y="111"/>
                    </a:lnTo>
                    <a:lnTo>
                      <a:pt x="46" y="111"/>
                    </a:lnTo>
                    <a:lnTo>
                      <a:pt x="47" y="109"/>
                    </a:lnTo>
                    <a:lnTo>
                      <a:pt x="49" y="106"/>
                    </a:lnTo>
                    <a:lnTo>
                      <a:pt x="50" y="103"/>
                    </a:lnTo>
                    <a:lnTo>
                      <a:pt x="50" y="98"/>
                    </a:lnTo>
                    <a:lnTo>
                      <a:pt x="50" y="92"/>
                    </a:lnTo>
                    <a:lnTo>
                      <a:pt x="49" y="85"/>
                    </a:lnTo>
                    <a:lnTo>
                      <a:pt x="47" y="78"/>
                    </a:lnTo>
                    <a:lnTo>
                      <a:pt x="46" y="69"/>
                    </a:lnTo>
                    <a:lnTo>
                      <a:pt x="43" y="65"/>
                    </a:lnTo>
                    <a:lnTo>
                      <a:pt x="41" y="59"/>
                    </a:lnTo>
                    <a:lnTo>
                      <a:pt x="40" y="54"/>
                    </a:lnTo>
                    <a:lnTo>
                      <a:pt x="38" y="50"/>
                    </a:lnTo>
                    <a:lnTo>
                      <a:pt x="37" y="44"/>
                    </a:lnTo>
                    <a:lnTo>
                      <a:pt x="34" y="40"/>
                    </a:lnTo>
                    <a:lnTo>
                      <a:pt x="32" y="34"/>
                    </a:lnTo>
                    <a:lnTo>
                      <a:pt x="31" y="29"/>
                    </a:lnTo>
                    <a:lnTo>
                      <a:pt x="27" y="21"/>
                    </a:lnTo>
                    <a:lnTo>
                      <a:pt x="22" y="13"/>
                    </a:lnTo>
                    <a:lnTo>
                      <a:pt x="18" y="7"/>
                    </a:lnTo>
                    <a:lnTo>
                      <a:pt x="15" y="4"/>
                    </a:lnTo>
                    <a:lnTo>
                      <a:pt x="8" y="0"/>
                    </a:lnTo>
                    <a:lnTo>
                      <a:pt x="3" y="4"/>
                    </a:lnTo>
                    <a:lnTo>
                      <a:pt x="0" y="9"/>
                    </a:lnTo>
                    <a:lnTo>
                      <a:pt x="0" y="13"/>
                    </a:lnTo>
                    <a:lnTo>
                      <a:pt x="0" y="13"/>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13" name="Freeform 109">
                <a:extLst>
                  <a:ext uri="{FF2B5EF4-FFF2-40B4-BE49-F238E27FC236}">
                    <a16:creationId xmlns:a16="http://schemas.microsoft.com/office/drawing/2014/main" id="{3304AE10-3BC7-A8F3-6E63-D5088BAD240B}"/>
                  </a:ext>
                </a:extLst>
              </p:cNvPr>
              <p:cNvSpPr>
                <a:spLocks/>
              </p:cNvSpPr>
              <p:nvPr/>
            </p:nvSpPr>
            <p:spPr bwMode="auto">
              <a:xfrm>
                <a:off x="2297" y="3885"/>
                <a:ext cx="14" cy="62"/>
              </a:xfrm>
              <a:custGeom>
                <a:avLst/>
                <a:gdLst>
                  <a:gd name="T0" fmla="*/ 16 w 39"/>
                  <a:gd name="T1" fmla="*/ 28 h 182"/>
                  <a:gd name="T2" fmla="*/ 13 w 39"/>
                  <a:gd name="T3" fmla="*/ 33 h 182"/>
                  <a:gd name="T4" fmla="*/ 8 w 39"/>
                  <a:gd name="T5" fmla="*/ 43 h 182"/>
                  <a:gd name="T6" fmla="*/ 4 w 39"/>
                  <a:gd name="T7" fmla="*/ 55 h 182"/>
                  <a:gd name="T8" fmla="*/ 3 w 39"/>
                  <a:gd name="T9" fmla="*/ 65 h 182"/>
                  <a:gd name="T10" fmla="*/ 1 w 39"/>
                  <a:gd name="T11" fmla="*/ 78 h 182"/>
                  <a:gd name="T12" fmla="*/ 0 w 39"/>
                  <a:gd name="T13" fmla="*/ 94 h 182"/>
                  <a:gd name="T14" fmla="*/ 0 w 39"/>
                  <a:gd name="T15" fmla="*/ 109 h 182"/>
                  <a:gd name="T16" fmla="*/ 0 w 39"/>
                  <a:gd name="T17" fmla="*/ 125 h 182"/>
                  <a:gd name="T18" fmla="*/ 1 w 39"/>
                  <a:gd name="T19" fmla="*/ 141 h 182"/>
                  <a:gd name="T20" fmla="*/ 3 w 39"/>
                  <a:gd name="T21" fmla="*/ 154 h 182"/>
                  <a:gd name="T22" fmla="*/ 4 w 39"/>
                  <a:gd name="T23" fmla="*/ 167 h 182"/>
                  <a:gd name="T24" fmla="*/ 5 w 39"/>
                  <a:gd name="T25" fmla="*/ 176 h 182"/>
                  <a:gd name="T26" fmla="*/ 8 w 39"/>
                  <a:gd name="T27" fmla="*/ 182 h 182"/>
                  <a:gd name="T28" fmla="*/ 13 w 39"/>
                  <a:gd name="T29" fmla="*/ 179 h 182"/>
                  <a:gd name="T30" fmla="*/ 14 w 39"/>
                  <a:gd name="T31" fmla="*/ 169 h 182"/>
                  <a:gd name="T32" fmla="*/ 17 w 39"/>
                  <a:gd name="T33" fmla="*/ 160 h 182"/>
                  <a:gd name="T34" fmla="*/ 19 w 39"/>
                  <a:gd name="T35" fmla="*/ 151 h 182"/>
                  <a:gd name="T36" fmla="*/ 22 w 39"/>
                  <a:gd name="T37" fmla="*/ 141 h 182"/>
                  <a:gd name="T38" fmla="*/ 23 w 39"/>
                  <a:gd name="T39" fmla="*/ 129 h 182"/>
                  <a:gd name="T40" fmla="*/ 26 w 39"/>
                  <a:gd name="T41" fmla="*/ 119 h 182"/>
                  <a:gd name="T42" fmla="*/ 26 w 39"/>
                  <a:gd name="T43" fmla="*/ 109 h 182"/>
                  <a:gd name="T44" fmla="*/ 27 w 39"/>
                  <a:gd name="T45" fmla="*/ 99 h 182"/>
                  <a:gd name="T46" fmla="*/ 30 w 39"/>
                  <a:gd name="T47" fmla="*/ 87 h 182"/>
                  <a:gd name="T48" fmla="*/ 32 w 39"/>
                  <a:gd name="T49" fmla="*/ 77 h 182"/>
                  <a:gd name="T50" fmla="*/ 32 w 39"/>
                  <a:gd name="T51" fmla="*/ 66 h 182"/>
                  <a:gd name="T52" fmla="*/ 35 w 39"/>
                  <a:gd name="T53" fmla="*/ 56 h 182"/>
                  <a:gd name="T54" fmla="*/ 35 w 39"/>
                  <a:gd name="T55" fmla="*/ 47 h 182"/>
                  <a:gd name="T56" fmla="*/ 36 w 39"/>
                  <a:gd name="T57" fmla="*/ 35 h 182"/>
                  <a:gd name="T58" fmla="*/ 36 w 39"/>
                  <a:gd name="T59" fmla="*/ 22 h 182"/>
                  <a:gd name="T60" fmla="*/ 39 w 39"/>
                  <a:gd name="T61" fmla="*/ 9 h 182"/>
                  <a:gd name="T62" fmla="*/ 38 w 39"/>
                  <a:gd name="T63" fmla="*/ 0 h 182"/>
                  <a:gd name="T64" fmla="*/ 33 w 39"/>
                  <a:gd name="T65" fmla="*/ 2 h 182"/>
                  <a:gd name="T66" fmla="*/ 26 w 39"/>
                  <a:gd name="T67" fmla="*/ 9 h 182"/>
                  <a:gd name="T68" fmla="*/ 22 w 39"/>
                  <a:gd name="T69" fmla="*/ 19 h 182"/>
                  <a:gd name="T70" fmla="*/ 17 w 39"/>
                  <a:gd name="T71" fmla="*/ 27 h 182"/>
                  <a:gd name="T72" fmla="*/ 17 w 39"/>
                  <a:gd name="T73" fmla="*/ 2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 h="182">
                    <a:moveTo>
                      <a:pt x="17" y="28"/>
                    </a:moveTo>
                    <a:lnTo>
                      <a:pt x="16" y="28"/>
                    </a:lnTo>
                    <a:lnTo>
                      <a:pt x="14" y="30"/>
                    </a:lnTo>
                    <a:lnTo>
                      <a:pt x="13" y="33"/>
                    </a:lnTo>
                    <a:lnTo>
                      <a:pt x="10" y="38"/>
                    </a:lnTo>
                    <a:lnTo>
                      <a:pt x="8" y="43"/>
                    </a:lnTo>
                    <a:lnTo>
                      <a:pt x="5" y="52"/>
                    </a:lnTo>
                    <a:lnTo>
                      <a:pt x="4" y="55"/>
                    </a:lnTo>
                    <a:lnTo>
                      <a:pt x="3" y="60"/>
                    </a:lnTo>
                    <a:lnTo>
                      <a:pt x="3" y="65"/>
                    </a:lnTo>
                    <a:lnTo>
                      <a:pt x="3" y="72"/>
                    </a:lnTo>
                    <a:lnTo>
                      <a:pt x="1" y="78"/>
                    </a:lnTo>
                    <a:lnTo>
                      <a:pt x="0" y="85"/>
                    </a:lnTo>
                    <a:lnTo>
                      <a:pt x="0" y="94"/>
                    </a:lnTo>
                    <a:lnTo>
                      <a:pt x="0" y="101"/>
                    </a:lnTo>
                    <a:lnTo>
                      <a:pt x="0" y="109"/>
                    </a:lnTo>
                    <a:lnTo>
                      <a:pt x="0" y="118"/>
                    </a:lnTo>
                    <a:lnTo>
                      <a:pt x="0" y="125"/>
                    </a:lnTo>
                    <a:lnTo>
                      <a:pt x="1" y="134"/>
                    </a:lnTo>
                    <a:lnTo>
                      <a:pt x="1" y="141"/>
                    </a:lnTo>
                    <a:lnTo>
                      <a:pt x="1" y="148"/>
                    </a:lnTo>
                    <a:lnTo>
                      <a:pt x="3" y="154"/>
                    </a:lnTo>
                    <a:lnTo>
                      <a:pt x="4" y="162"/>
                    </a:lnTo>
                    <a:lnTo>
                      <a:pt x="4" y="167"/>
                    </a:lnTo>
                    <a:lnTo>
                      <a:pt x="4" y="172"/>
                    </a:lnTo>
                    <a:lnTo>
                      <a:pt x="5" y="176"/>
                    </a:lnTo>
                    <a:lnTo>
                      <a:pt x="7" y="181"/>
                    </a:lnTo>
                    <a:lnTo>
                      <a:pt x="8" y="182"/>
                    </a:lnTo>
                    <a:lnTo>
                      <a:pt x="10" y="182"/>
                    </a:lnTo>
                    <a:lnTo>
                      <a:pt x="13" y="179"/>
                    </a:lnTo>
                    <a:lnTo>
                      <a:pt x="14" y="175"/>
                    </a:lnTo>
                    <a:lnTo>
                      <a:pt x="14" y="169"/>
                    </a:lnTo>
                    <a:lnTo>
                      <a:pt x="17" y="166"/>
                    </a:lnTo>
                    <a:lnTo>
                      <a:pt x="17" y="160"/>
                    </a:lnTo>
                    <a:lnTo>
                      <a:pt x="19" y="156"/>
                    </a:lnTo>
                    <a:lnTo>
                      <a:pt x="19" y="151"/>
                    </a:lnTo>
                    <a:lnTo>
                      <a:pt x="22" y="145"/>
                    </a:lnTo>
                    <a:lnTo>
                      <a:pt x="22" y="141"/>
                    </a:lnTo>
                    <a:lnTo>
                      <a:pt x="23" y="135"/>
                    </a:lnTo>
                    <a:lnTo>
                      <a:pt x="23" y="129"/>
                    </a:lnTo>
                    <a:lnTo>
                      <a:pt x="25" y="125"/>
                    </a:lnTo>
                    <a:lnTo>
                      <a:pt x="26" y="119"/>
                    </a:lnTo>
                    <a:lnTo>
                      <a:pt x="26" y="113"/>
                    </a:lnTo>
                    <a:lnTo>
                      <a:pt x="26" y="109"/>
                    </a:lnTo>
                    <a:lnTo>
                      <a:pt x="27" y="103"/>
                    </a:lnTo>
                    <a:lnTo>
                      <a:pt x="27" y="99"/>
                    </a:lnTo>
                    <a:lnTo>
                      <a:pt x="30" y="93"/>
                    </a:lnTo>
                    <a:lnTo>
                      <a:pt x="30" y="87"/>
                    </a:lnTo>
                    <a:lnTo>
                      <a:pt x="30" y="82"/>
                    </a:lnTo>
                    <a:lnTo>
                      <a:pt x="32" y="77"/>
                    </a:lnTo>
                    <a:lnTo>
                      <a:pt x="32" y="72"/>
                    </a:lnTo>
                    <a:lnTo>
                      <a:pt x="32" y="66"/>
                    </a:lnTo>
                    <a:lnTo>
                      <a:pt x="33" y="60"/>
                    </a:lnTo>
                    <a:lnTo>
                      <a:pt x="35" y="56"/>
                    </a:lnTo>
                    <a:lnTo>
                      <a:pt x="35" y="52"/>
                    </a:lnTo>
                    <a:lnTo>
                      <a:pt x="35" y="47"/>
                    </a:lnTo>
                    <a:lnTo>
                      <a:pt x="35" y="41"/>
                    </a:lnTo>
                    <a:lnTo>
                      <a:pt x="36" y="35"/>
                    </a:lnTo>
                    <a:lnTo>
                      <a:pt x="36" y="31"/>
                    </a:lnTo>
                    <a:lnTo>
                      <a:pt x="36" y="22"/>
                    </a:lnTo>
                    <a:lnTo>
                      <a:pt x="39" y="15"/>
                    </a:lnTo>
                    <a:lnTo>
                      <a:pt x="39" y="9"/>
                    </a:lnTo>
                    <a:lnTo>
                      <a:pt x="39" y="5"/>
                    </a:lnTo>
                    <a:lnTo>
                      <a:pt x="38" y="0"/>
                    </a:lnTo>
                    <a:lnTo>
                      <a:pt x="36" y="0"/>
                    </a:lnTo>
                    <a:lnTo>
                      <a:pt x="33" y="2"/>
                    </a:lnTo>
                    <a:lnTo>
                      <a:pt x="30" y="5"/>
                    </a:lnTo>
                    <a:lnTo>
                      <a:pt x="26" y="9"/>
                    </a:lnTo>
                    <a:lnTo>
                      <a:pt x="23" y="15"/>
                    </a:lnTo>
                    <a:lnTo>
                      <a:pt x="22" y="19"/>
                    </a:lnTo>
                    <a:lnTo>
                      <a:pt x="19" y="24"/>
                    </a:lnTo>
                    <a:lnTo>
                      <a:pt x="17" y="27"/>
                    </a:lnTo>
                    <a:lnTo>
                      <a:pt x="17" y="28"/>
                    </a:lnTo>
                    <a:lnTo>
                      <a:pt x="17" y="28"/>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14" name="Freeform 110">
                <a:extLst>
                  <a:ext uri="{FF2B5EF4-FFF2-40B4-BE49-F238E27FC236}">
                    <a16:creationId xmlns:a16="http://schemas.microsoft.com/office/drawing/2014/main" id="{A7D5BB55-9549-9849-173F-5B277FD71BBB}"/>
                  </a:ext>
                </a:extLst>
              </p:cNvPr>
              <p:cNvSpPr>
                <a:spLocks/>
              </p:cNvSpPr>
              <p:nvPr/>
            </p:nvSpPr>
            <p:spPr bwMode="auto">
              <a:xfrm>
                <a:off x="2283" y="3993"/>
                <a:ext cx="7" cy="50"/>
              </a:xfrm>
              <a:custGeom>
                <a:avLst/>
                <a:gdLst>
                  <a:gd name="T0" fmla="*/ 7 w 17"/>
                  <a:gd name="T1" fmla="*/ 15 h 148"/>
                  <a:gd name="T2" fmla="*/ 5 w 17"/>
                  <a:gd name="T3" fmla="*/ 16 h 148"/>
                  <a:gd name="T4" fmla="*/ 4 w 17"/>
                  <a:gd name="T5" fmla="*/ 19 h 148"/>
                  <a:gd name="T6" fmla="*/ 4 w 17"/>
                  <a:gd name="T7" fmla="*/ 25 h 148"/>
                  <a:gd name="T8" fmla="*/ 4 w 17"/>
                  <a:gd name="T9" fmla="*/ 32 h 148"/>
                  <a:gd name="T10" fmla="*/ 2 w 17"/>
                  <a:gd name="T11" fmla="*/ 35 h 148"/>
                  <a:gd name="T12" fmla="*/ 2 w 17"/>
                  <a:gd name="T13" fmla="*/ 41 h 148"/>
                  <a:gd name="T14" fmla="*/ 1 w 17"/>
                  <a:gd name="T15" fmla="*/ 47 h 148"/>
                  <a:gd name="T16" fmla="*/ 1 w 17"/>
                  <a:gd name="T17" fmla="*/ 51 h 148"/>
                  <a:gd name="T18" fmla="*/ 1 w 17"/>
                  <a:gd name="T19" fmla="*/ 57 h 148"/>
                  <a:gd name="T20" fmla="*/ 1 w 17"/>
                  <a:gd name="T21" fmla="*/ 63 h 148"/>
                  <a:gd name="T22" fmla="*/ 1 w 17"/>
                  <a:gd name="T23" fmla="*/ 69 h 148"/>
                  <a:gd name="T24" fmla="*/ 1 w 17"/>
                  <a:gd name="T25" fmla="*/ 75 h 148"/>
                  <a:gd name="T26" fmla="*/ 0 w 17"/>
                  <a:gd name="T27" fmla="*/ 81 h 148"/>
                  <a:gd name="T28" fmla="*/ 0 w 17"/>
                  <a:gd name="T29" fmla="*/ 86 h 148"/>
                  <a:gd name="T30" fmla="*/ 0 w 17"/>
                  <a:gd name="T31" fmla="*/ 92 h 148"/>
                  <a:gd name="T32" fmla="*/ 0 w 17"/>
                  <a:gd name="T33" fmla="*/ 100 h 148"/>
                  <a:gd name="T34" fmla="*/ 0 w 17"/>
                  <a:gd name="T35" fmla="*/ 106 h 148"/>
                  <a:gd name="T36" fmla="*/ 0 w 17"/>
                  <a:gd name="T37" fmla="*/ 111 h 148"/>
                  <a:gd name="T38" fmla="*/ 0 w 17"/>
                  <a:gd name="T39" fmla="*/ 116 h 148"/>
                  <a:gd name="T40" fmla="*/ 0 w 17"/>
                  <a:gd name="T41" fmla="*/ 123 h 148"/>
                  <a:gd name="T42" fmla="*/ 0 w 17"/>
                  <a:gd name="T43" fmla="*/ 128 h 148"/>
                  <a:gd name="T44" fmla="*/ 0 w 17"/>
                  <a:gd name="T45" fmla="*/ 132 h 148"/>
                  <a:gd name="T46" fmla="*/ 0 w 17"/>
                  <a:gd name="T47" fmla="*/ 136 h 148"/>
                  <a:gd name="T48" fmla="*/ 1 w 17"/>
                  <a:gd name="T49" fmla="*/ 141 h 148"/>
                  <a:gd name="T50" fmla="*/ 2 w 17"/>
                  <a:gd name="T51" fmla="*/ 145 h 148"/>
                  <a:gd name="T52" fmla="*/ 4 w 17"/>
                  <a:gd name="T53" fmla="*/ 148 h 148"/>
                  <a:gd name="T54" fmla="*/ 4 w 17"/>
                  <a:gd name="T55" fmla="*/ 145 h 148"/>
                  <a:gd name="T56" fmla="*/ 7 w 17"/>
                  <a:gd name="T57" fmla="*/ 141 h 148"/>
                  <a:gd name="T58" fmla="*/ 7 w 17"/>
                  <a:gd name="T59" fmla="*/ 136 h 148"/>
                  <a:gd name="T60" fmla="*/ 8 w 17"/>
                  <a:gd name="T61" fmla="*/ 132 h 148"/>
                  <a:gd name="T62" fmla="*/ 8 w 17"/>
                  <a:gd name="T63" fmla="*/ 128 h 148"/>
                  <a:gd name="T64" fmla="*/ 10 w 17"/>
                  <a:gd name="T65" fmla="*/ 123 h 148"/>
                  <a:gd name="T66" fmla="*/ 10 w 17"/>
                  <a:gd name="T67" fmla="*/ 116 h 148"/>
                  <a:gd name="T68" fmla="*/ 11 w 17"/>
                  <a:gd name="T69" fmla="*/ 110 h 148"/>
                  <a:gd name="T70" fmla="*/ 11 w 17"/>
                  <a:gd name="T71" fmla="*/ 104 h 148"/>
                  <a:gd name="T72" fmla="*/ 13 w 17"/>
                  <a:gd name="T73" fmla="*/ 98 h 148"/>
                  <a:gd name="T74" fmla="*/ 13 w 17"/>
                  <a:gd name="T75" fmla="*/ 92 h 148"/>
                  <a:gd name="T76" fmla="*/ 13 w 17"/>
                  <a:gd name="T77" fmla="*/ 85 h 148"/>
                  <a:gd name="T78" fmla="*/ 14 w 17"/>
                  <a:gd name="T79" fmla="*/ 79 h 148"/>
                  <a:gd name="T80" fmla="*/ 16 w 17"/>
                  <a:gd name="T81" fmla="*/ 73 h 148"/>
                  <a:gd name="T82" fmla="*/ 16 w 17"/>
                  <a:gd name="T83" fmla="*/ 66 h 148"/>
                  <a:gd name="T84" fmla="*/ 16 w 17"/>
                  <a:gd name="T85" fmla="*/ 60 h 148"/>
                  <a:gd name="T86" fmla="*/ 16 w 17"/>
                  <a:gd name="T87" fmla="*/ 53 h 148"/>
                  <a:gd name="T88" fmla="*/ 16 w 17"/>
                  <a:gd name="T89" fmla="*/ 47 h 148"/>
                  <a:gd name="T90" fmla="*/ 16 w 17"/>
                  <a:gd name="T91" fmla="*/ 41 h 148"/>
                  <a:gd name="T92" fmla="*/ 17 w 17"/>
                  <a:gd name="T93" fmla="*/ 35 h 148"/>
                  <a:gd name="T94" fmla="*/ 17 w 17"/>
                  <a:gd name="T95" fmla="*/ 31 h 148"/>
                  <a:gd name="T96" fmla="*/ 17 w 17"/>
                  <a:gd name="T97" fmla="*/ 26 h 148"/>
                  <a:gd name="T98" fmla="*/ 17 w 17"/>
                  <a:gd name="T99" fmla="*/ 21 h 148"/>
                  <a:gd name="T100" fmla="*/ 17 w 17"/>
                  <a:gd name="T101" fmla="*/ 16 h 148"/>
                  <a:gd name="T102" fmla="*/ 17 w 17"/>
                  <a:gd name="T103" fmla="*/ 12 h 148"/>
                  <a:gd name="T104" fmla="*/ 17 w 17"/>
                  <a:gd name="T105" fmla="*/ 9 h 148"/>
                  <a:gd name="T106" fmla="*/ 16 w 17"/>
                  <a:gd name="T107" fmla="*/ 3 h 148"/>
                  <a:gd name="T108" fmla="*/ 16 w 17"/>
                  <a:gd name="T109" fmla="*/ 0 h 148"/>
                  <a:gd name="T110" fmla="*/ 13 w 17"/>
                  <a:gd name="T111" fmla="*/ 0 h 148"/>
                  <a:gd name="T112" fmla="*/ 10 w 17"/>
                  <a:gd name="T113" fmla="*/ 6 h 148"/>
                  <a:gd name="T114" fmla="*/ 7 w 17"/>
                  <a:gd name="T115" fmla="*/ 12 h 148"/>
                  <a:gd name="T116" fmla="*/ 7 w 17"/>
                  <a:gd name="T117" fmla="*/ 15 h 148"/>
                  <a:gd name="T118" fmla="*/ 7 w 17"/>
                  <a:gd name="T119" fmla="*/ 1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 h="148">
                    <a:moveTo>
                      <a:pt x="7" y="15"/>
                    </a:moveTo>
                    <a:lnTo>
                      <a:pt x="5" y="16"/>
                    </a:lnTo>
                    <a:lnTo>
                      <a:pt x="4" y="19"/>
                    </a:lnTo>
                    <a:lnTo>
                      <a:pt x="4" y="25"/>
                    </a:lnTo>
                    <a:lnTo>
                      <a:pt x="4" y="32"/>
                    </a:lnTo>
                    <a:lnTo>
                      <a:pt x="2" y="35"/>
                    </a:lnTo>
                    <a:lnTo>
                      <a:pt x="2" y="41"/>
                    </a:lnTo>
                    <a:lnTo>
                      <a:pt x="1" y="47"/>
                    </a:lnTo>
                    <a:lnTo>
                      <a:pt x="1" y="51"/>
                    </a:lnTo>
                    <a:lnTo>
                      <a:pt x="1" y="57"/>
                    </a:lnTo>
                    <a:lnTo>
                      <a:pt x="1" y="63"/>
                    </a:lnTo>
                    <a:lnTo>
                      <a:pt x="1" y="69"/>
                    </a:lnTo>
                    <a:lnTo>
                      <a:pt x="1" y="75"/>
                    </a:lnTo>
                    <a:lnTo>
                      <a:pt x="0" y="81"/>
                    </a:lnTo>
                    <a:lnTo>
                      <a:pt x="0" y="86"/>
                    </a:lnTo>
                    <a:lnTo>
                      <a:pt x="0" y="92"/>
                    </a:lnTo>
                    <a:lnTo>
                      <a:pt x="0" y="100"/>
                    </a:lnTo>
                    <a:lnTo>
                      <a:pt x="0" y="106"/>
                    </a:lnTo>
                    <a:lnTo>
                      <a:pt x="0" y="111"/>
                    </a:lnTo>
                    <a:lnTo>
                      <a:pt x="0" y="116"/>
                    </a:lnTo>
                    <a:lnTo>
                      <a:pt x="0" y="123"/>
                    </a:lnTo>
                    <a:lnTo>
                      <a:pt x="0" y="128"/>
                    </a:lnTo>
                    <a:lnTo>
                      <a:pt x="0" y="132"/>
                    </a:lnTo>
                    <a:lnTo>
                      <a:pt x="0" y="136"/>
                    </a:lnTo>
                    <a:lnTo>
                      <a:pt x="1" y="141"/>
                    </a:lnTo>
                    <a:lnTo>
                      <a:pt x="2" y="145"/>
                    </a:lnTo>
                    <a:lnTo>
                      <a:pt x="4" y="148"/>
                    </a:lnTo>
                    <a:lnTo>
                      <a:pt x="4" y="145"/>
                    </a:lnTo>
                    <a:lnTo>
                      <a:pt x="7" y="141"/>
                    </a:lnTo>
                    <a:lnTo>
                      <a:pt x="7" y="136"/>
                    </a:lnTo>
                    <a:lnTo>
                      <a:pt x="8" y="132"/>
                    </a:lnTo>
                    <a:lnTo>
                      <a:pt x="8" y="128"/>
                    </a:lnTo>
                    <a:lnTo>
                      <a:pt x="10" y="123"/>
                    </a:lnTo>
                    <a:lnTo>
                      <a:pt x="10" y="116"/>
                    </a:lnTo>
                    <a:lnTo>
                      <a:pt x="11" y="110"/>
                    </a:lnTo>
                    <a:lnTo>
                      <a:pt x="11" y="104"/>
                    </a:lnTo>
                    <a:lnTo>
                      <a:pt x="13" y="98"/>
                    </a:lnTo>
                    <a:lnTo>
                      <a:pt x="13" y="92"/>
                    </a:lnTo>
                    <a:lnTo>
                      <a:pt x="13" y="85"/>
                    </a:lnTo>
                    <a:lnTo>
                      <a:pt x="14" y="79"/>
                    </a:lnTo>
                    <a:lnTo>
                      <a:pt x="16" y="73"/>
                    </a:lnTo>
                    <a:lnTo>
                      <a:pt x="16" y="66"/>
                    </a:lnTo>
                    <a:lnTo>
                      <a:pt x="16" y="60"/>
                    </a:lnTo>
                    <a:lnTo>
                      <a:pt x="16" y="53"/>
                    </a:lnTo>
                    <a:lnTo>
                      <a:pt x="16" y="47"/>
                    </a:lnTo>
                    <a:lnTo>
                      <a:pt x="16" y="41"/>
                    </a:lnTo>
                    <a:lnTo>
                      <a:pt x="17" y="35"/>
                    </a:lnTo>
                    <a:lnTo>
                      <a:pt x="17" y="31"/>
                    </a:lnTo>
                    <a:lnTo>
                      <a:pt x="17" y="26"/>
                    </a:lnTo>
                    <a:lnTo>
                      <a:pt x="17" y="21"/>
                    </a:lnTo>
                    <a:lnTo>
                      <a:pt x="17" y="16"/>
                    </a:lnTo>
                    <a:lnTo>
                      <a:pt x="17" y="12"/>
                    </a:lnTo>
                    <a:lnTo>
                      <a:pt x="17" y="9"/>
                    </a:lnTo>
                    <a:lnTo>
                      <a:pt x="16" y="3"/>
                    </a:lnTo>
                    <a:lnTo>
                      <a:pt x="16" y="0"/>
                    </a:lnTo>
                    <a:lnTo>
                      <a:pt x="13" y="0"/>
                    </a:lnTo>
                    <a:lnTo>
                      <a:pt x="10" y="6"/>
                    </a:lnTo>
                    <a:lnTo>
                      <a:pt x="7" y="12"/>
                    </a:lnTo>
                    <a:lnTo>
                      <a:pt x="7" y="15"/>
                    </a:lnTo>
                    <a:lnTo>
                      <a:pt x="7" y="15"/>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15" name="Freeform 111">
                <a:extLst>
                  <a:ext uri="{FF2B5EF4-FFF2-40B4-BE49-F238E27FC236}">
                    <a16:creationId xmlns:a16="http://schemas.microsoft.com/office/drawing/2014/main" id="{FA9AF633-1E3E-FDC3-6641-3216C13AA3C5}"/>
                  </a:ext>
                </a:extLst>
              </p:cNvPr>
              <p:cNvSpPr>
                <a:spLocks/>
              </p:cNvSpPr>
              <p:nvPr/>
            </p:nvSpPr>
            <p:spPr bwMode="auto">
              <a:xfrm>
                <a:off x="2813" y="3742"/>
                <a:ext cx="35" cy="143"/>
              </a:xfrm>
              <a:custGeom>
                <a:avLst/>
                <a:gdLst>
                  <a:gd name="T0" fmla="*/ 10 w 101"/>
                  <a:gd name="T1" fmla="*/ 224 h 418"/>
                  <a:gd name="T2" fmla="*/ 7 w 101"/>
                  <a:gd name="T3" fmla="*/ 208 h 418"/>
                  <a:gd name="T4" fmla="*/ 4 w 101"/>
                  <a:gd name="T5" fmla="*/ 188 h 418"/>
                  <a:gd name="T6" fmla="*/ 1 w 101"/>
                  <a:gd name="T7" fmla="*/ 158 h 418"/>
                  <a:gd name="T8" fmla="*/ 0 w 101"/>
                  <a:gd name="T9" fmla="*/ 139 h 418"/>
                  <a:gd name="T10" fmla="*/ 0 w 101"/>
                  <a:gd name="T11" fmla="*/ 122 h 418"/>
                  <a:gd name="T12" fmla="*/ 1 w 101"/>
                  <a:gd name="T13" fmla="*/ 97 h 418"/>
                  <a:gd name="T14" fmla="*/ 3 w 101"/>
                  <a:gd name="T15" fmla="*/ 75 h 418"/>
                  <a:gd name="T16" fmla="*/ 9 w 101"/>
                  <a:gd name="T17" fmla="*/ 59 h 418"/>
                  <a:gd name="T18" fmla="*/ 16 w 101"/>
                  <a:gd name="T19" fmla="*/ 44 h 418"/>
                  <a:gd name="T20" fmla="*/ 34 w 101"/>
                  <a:gd name="T21" fmla="*/ 26 h 418"/>
                  <a:gd name="T22" fmla="*/ 60 w 101"/>
                  <a:gd name="T23" fmla="*/ 7 h 418"/>
                  <a:gd name="T24" fmla="*/ 85 w 101"/>
                  <a:gd name="T25" fmla="*/ 0 h 418"/>
                  <a:gd name="T26" fmla="*/ 98 w 101"/>
                  <a:gd name="T27" fmla="*/ 10 h 418"/>
                  <a:gd name="T28" fmla="*/ 101 w 101"/>
                  <a:gd name="T29" fmla="*/ 25 h 418"/>
                  <a:gd name="T30" fmla="*/ 101 w 101"/>
                  <a:gd name="T31" fmla="*/ 44 h 418"/>
                  <a:gd name="T32" fmla="*/ 98 w 101"/>
                  <a:gd name="T33" fmla="*/ 69 h 418"/>
                  <a:gd name="T34" fmla="*/ 97 w 101"/>
                  <a:gd name="T35" fmla="*/ 83 h 418"/>
                  <a:gd name="T36" fmla="*/ 94 w 101"/>
                  <a:gd name="T37" fmla="*/ 100 h 418"/>
                  <a:gd name="T38" fmla="*/ 92 w 101"/>
                  <a:gd name="T39" fmla="*/ 116 h 418"/>
                  <a:gd name="T40" fmla="*/ 92 w 101"/>
                  <a:gd name="T41" fmla="*/ 136 h 418"/>
                  <a:gd name="T42" fmla="*/ 89 w 101"/>
                  <a:gd name="T43" fmla="*/ 154 h 418"/>
                  <a:gd name="T44" fmla="*/ 88 w 101"/>
                  <a:gd name="T45" fmla="*/ 174 h 418"/>
                  <a:gd name="T46" fmla="*/ 86 w 101"/>
                  <a:gd name="T47" fmla="*/ 195 h 418"/>
                  <a:gd name="T48" fmla="*/ 85 w 101"/>
                  <a:gd name="T49" fmla="*/ 214 h 418"/>
                  <a:gd name="T50" fmla="*/ 85 w 101"/>
                  <a:gd name="T51" fmla="*/ 234 h 418"/>
                  <a:gd name="T52" fmla="*/ 84 w 101"/>
                  <a:gd name="T53" fmla="*/ 255 h 418"/>
                  <a:gd name="T54" fmla="*/ 82 w 101"/>
                  <a:gd name="T55" fmla="*/ 276 h 418"/>
                  <a:gd name="T56" fmla="*/ 81 w 101"/>
                  <a:gd name="T57" fmla="*/ 295 h 418"/>
                  <a:gd name="T58" fmla="*/ 79 w 101"/>
                  <a:gd name="T59" fmla="*/ 314 h 418"/>
                  <a:gd name="T60" fmla="*/ 79 w 101"/>
                  <a:gd name="T61" fmla="*/ 330 h 418"/>
                  <a:gd name="T62" fmla="*/ 76 w 101"/>
                  <a:gd name="T63" fmla="*/ 350 h 418"/>
                  <a:gd name="T64" fmla="*/ 75 w 101"/>
                  <a:gd name="T65" fmla="*/ 375 h 418"/>
                  <a:gd name="T66" fmla="*/ 72 w 101"/>
                  <a:gd name="T67" fmla="*/ 394 h 418"/>
                  <a:gd name="T68" fmla="*/ 67 w 101"/>
                  <a:gd name="T69" fmla="*/ 413 h 418"/>
                  <a:gd name="T70" fmla="*/ 62 w 101"/>
                  <a:gd name="T71" fmla="*/ 416 h 418"/>
                  <a:gd name="T72" fmla="*/ 59 w 101"/>
                  <a:gd name="T73" fmla="*/ 397 h 418"/>
                  <a:gd name="T74" fmla="*/ 59 w 101"/>
                  <a:gd name="T75" fmla="*/ 378 h 418"/>
                  <a:gd name="T76" fmla="*/ 59 w 101"/>
                  <a:gd name="T77" fmla="*/ 355 h 418"/>
                  <a:gd name="T78" fmla="*/ 60 w 101"/>
                  <a:gd name="T79" fmla="*/ 331 h 418"/>
                  <a:gd name="T80" fmla="*/ 60 w 101"/>
                  <a:gd name="T81" fmla="*/ 314 h 418"/>
                  <a:gd name="T82" fmla="*/ 60 w 101"/>
                  <a:gd name="T83" fmla="*/ 295 h 418"/>
                  <a:gd name="T84" fmla="*/ 62 w 101"/>
                  <a:gd name="T85" fmla="*/ 277 h 418"/>
                  <a:gd name="T86" fmla="*/ 63 w 101"/>
                  <a:gd name="T87" fmla="*/ 258 h 418"/>
                  <a:gd name="T88" fmla="*/ 64 w 101"/>
                  <a:gd name="T89" fmla="*/ 240 h 418"/>
                  <a:gd name="T90" fmla="*/ 64 w 101"/>
                  <a:gd name="T91" fmla="*/ 221 h 418"/>
                  <a:gd name="T92" fmla="*/ 64 w 101"/>
                  <a:gd name="T93" fmla="*/ 204 h 418"/>
                  <a:gd name="T94" fmla="*/ 64 w 101"/>
                  <a:gd name="T95" fmla="*/ 186 h 418"/>
                  <a:gd name="T96" fmla="*/ 64 w 101"/>
                  <a:gd name="T97" fmla="*/ 171 h 418"/>
                  <a:gd name="T98" fmla="*/ 63 w 101"/>
                  <a:gd name="T99" fmla="*/ 145 h 418"/>
                  <a:gd name="T100" fmla="*/ 57 w 101"/>
                  <a:gd name="T101" fmla="*/ 127 h 418"/>
                  <a:gd name="T102" fmla="*/ 42 w 101"/>
                  <a:gd name="T103" fmla="*/ 117 h 418"/>
                  <a:gd name="T104" fmla="*/ 31 w 101"/>
                  <a:gd name="T105" fmla="*/ 127 h 418"/>
                  <a:gd name="T106" fmla="*/ 25 w 101"/>
                  <a:gd name="T107" fmla="*/ 144 h 418"/>
                  <a:gd name="T108" fmla="*/ 19 w 101"/>
                  <a:gd name="T109" fmla="*/ 163 h 418"/>
                  <a:gd name="T110" fmla="*/ 15 w 101"/>
                  <a:gd name="T111" fmla="*/ 185 h 418"/>
                  <a:gd name="T112" fmla="*/ 12 w 101"/>
                  <a:gd name="T113" fmla="*/ 205 h 418"/>
                  <a:gd name="T114" fmla="*/ 12 w 101"/>
                  <a:gd name="T115" fmla="*/ 224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 h="418">
                    <a:moveTo>
                      <a:pt x="12" y="227"/>
                    </a:moveTo>
                    <a:lnTo>
                      <a:pt x="10" y="226"/>
                    </a:lnTo>
                    <a:lnTo>
                      <a:pt x="10" y="224"/>
                    </a:lnTo>
                    <a:lnTo>
                      <a:pt x="10" y="218"/>
                    </a:lnTo>
                    <a:lnTo>
                      <a:pt x="9" y="214"/>
                    </a:lnTo>
                    <a:lnTo>
                      <a:pt x="7" y="208"/>
                    </a:lnTo>
                    <a:lnTo>
                      <a:pt x="7" y="202"/>
                    </a:lnTo>
                    <a:lnTo>
                      <a:pt x="4" y="195"/>
                    </a:lnTo>
                    <a:lnTo>
                      <a:pt x="4" y="188"/>
                    </a:lnTo>
                    <a:lnTo>
                      <a:pt x="3" y="177"/>
                    </a:lnTo>
                    <a:lnTo>
                      <a:pt x="3" y="168"/>
                    </a:lnTo>
                    <a:lnTo>
                      <a:pt x="1" y="158"/>
                    </a:lnTo>
                    <a:lnTo>
                      <a:pt x="1" y="149"/>
                    </a:lnTo>
                    <a:lnTo>
                      <a:pt x="0" y="145"/>
                    </a:lnTo>
                    <a:lnTo>
                      <a:pt x="0" y="139"/>
                    </a:lnTo>
                    <a:lnTo>
                      <a:pt x="0" y="135"/>
                    </a:lnTo>
                    <a:lnTo>
                      <a:pt x="0" y="130"/>
                    </a:lnTo>
                    <a:lnTo>
                      <a:pt x="0" y="122"/>
                    </a:lnTo>
                    <a:lnTo>
                      <a:pt x="1" y="113"/>
                    </a:lnTo>
                    <a:lnTo>
                      <a:pt x="1" y="103"/>
                    </a:lnTo>
                    <a:lnTo>
                      <a:pt x="1" y="97"/>
                    </a:lnTo>
                    <a:lnTo>
                      <a:pt x="1" y="88"/>
                    </a:lnTo>
                    <a:lnTo>
                      <a:pt x="3" y="82"/>
                    </a:lnTo>
                    <a:lnTo>
                      <a:pt x="3" y="75"/>
                    </a:lnTo>
                    <a:lnTo>
                      <a:pt x="4" y="69"/>
                    </a:lnTo>
                    <a:lnTo>
                      <a:pt x="6" y="63"/>
                    </a:lnTo>
                    <a:lnTo>
                      <a:pt x="9" y="59"/>
                    </a:lnTo>
                    <a:lnTo>
                      <a:pt x="10" y="54"/>
                    </a:lnTo>
                    <a:lnTo>
                      <a:pt x="13" y="48"/>
                    </a:lnTo>
                    <a:lnTo>
                      <a:pt x="16" y="44"/>
                    </a:lnTo>
                    <a:lnTo>
                      <a:pt x="19" y="41"/>
                    </a:lnTo>
                    <a:lnTo>
                      <a:pt x="25" y="32"/>
                    </a:lnTo>
                    <a:lnTo>
                      <a:pt x="34" y="26"/>
                    </a:lnTo>
                    <a:lnTo>
                      <a:pt x="42" y="17"/>
                    </a:lnTo>
                    <a:lnTo>
                      <a:pt x="51" y="12"/>
                    </a:lnTo>
                    <a:lnTo>
                      <a:pt x="60" y="7"/>
                    </a:lnTo>
                    <a:lnTo>
                      <a:pt x="70" y="3"/>
                    </a:lnTo>
                    <a:lnTo>
                      <a:pt x="78" y="0"/>
                    </a:lnTo>
                    <a:lnTo>
                      <a:pt x="85" y="0"/>
                    </a:lnTo>
                    <a:lnTo>
                      <a:pt x="92" y="3"/>
                    </a:lnTo>
                    <a:lnTo>
                      <a:pt x="97" y="7"/>
                    </a:lnTo>
                    <a:lnTo>
                      <a:pt x="98" y="10"/>
                    </a:lnTo>
                    <a:lnTo>
                      <a:pt x="100" y="15"/>
                    </a:lnTo>
                    <a:lnTo>
                      <a:pt x="101" y="19"/>
                    </a:lnTo>
                    <a:lnTo>
                      <a:pt x="101" y="25"/>
                    </a:lnTo>
                    <a:lnTo>
                      <a:pt x="101" y="29"/>
                    </a:lnTo>
                    <a:lnTo>
                      <a:pt x="101" y="37"/>
                    </a:lnTo>
                    <a:lnTo>
                      <a:pt x="101" y="44"/>
                    </a:lnTo>
                    <a:lnTo>
                      <a:pt x="101" y="53"/>
                    </a:lnTo>
                    <a:lnTo>
                      <a:pt x="98" y="60"/>
                    </a:lnTo>
                    <a:lnTo>
                      <a:pt x="98" y="69"/>
                    </a:lnTo>
                    <a:lnTo>
                      <a:pt x="97" y="75"/>
                    </a:lnTo>
                    <a:lnTo>
                      <a:pt x="97" y="78"/>
                    </a:lnTo>
                    <a:lnTo>
                      <a:pt x="97" y="83"/>
                    </a:lnTo>
                    <a:lnTo>
                      <a:pt x="97" y="89"/>
                    </a:lnTo>
                    <a:lnTo>
                      <a:pt x="95" y="94"/>
                    </a:lnTo>
                    <a:lnTo>
                      <a:pt x="94" y="100"/>
                    </a:lnTo>
                    <a:lnTo>
                      <a:pt x="94" y="105"/>
                    </a:lnTo>
                    <a:lnTo>
                      <a:pt x="94" y="111"/>
                    </a:lnTo>
                    <a:lnTo>
                      <a:pt x="92" y="116"/>
                    </a:lnTo>
                    <a:lnTo>
                      <a:pt x="92" y="123"/>
                    </a:lnTo>
                    <a:lnTo>
                      <a:pt x="92" y="129"/>
                    </a:lnTo>
                    <a:lnTo>
                      <a:pt x="92" y="136"/>
                    </a:lnTo>
                    <a:lnTo>
                      <a:pt x="92" y="141"/>
                    </a:lnTo>
                    <a:lnTo>
                      <a:pt x="91" y="148"/>
                    </a:lnTo>
                    <a:lnTo>
                      <a:pt x="89" y="154"/>
                    </a:lnTo>
                    <a:lnTo>
                      <a:pt x="89" y="161"/>
                    </a:lnTo>
                    <a:lnTo>
                      <a:pt x="89" y="167"/>
                    </a:lnTo>
                    <a:lnTo>
                      <a:pt x="88" y="174"/>
                    </a:lnTo>
                    <a:lnTo>
                      <a:pt x="88" y="180"/>
                    </a:lnTo>
                    <a:lnTo>
                      <a:pt x="88" y="188"/>
                    </a:lnTo>
                    <a:lnTo>
                      <a:pt x="86" y="195"/>
                    </a:lnTo>
                    <a:lnTo>
                      <a:pt x="86" y="201"/>
                    </a:lnTo>
                    <a:lnTo>
                      <a:pt x="85" y="208"/>
                    </a:lnTo>
                    <a:lnTo>
                      <a:pt x="85" y="214"/>
                    </a:lnTo>
                    <a:lnTo>
                      <a:pt x="85" y="221"/>
                    </a:lnTo>
                    <a:lnTo>
                      <a:pt x="85" y="229"/>
                    </a:lnTo>
                    <a:lnTo>
                      <a:pt x="85" y="234"/>
                    </a:lnTo>
                    <a:lnTo>
                      <a:pt x="85" y="243"/>
                    </a:lnTo>
                    <a:lnTo>
                      <a:pt x="84" y="249"/>
                    </a:lnTo>
                    <a:lnTo>
                      <a:pt x="84" y="255"/>
                    </a:lnTo>
                    <a:lnTo>
                      <a:pt x="84" y="261"/>
                    </a:lnTo>
                    <a:lnTo>
                      <a:pt x="84" y="268"/>
                    </a:lnTo>
                    <a:lnTo>
                      <a:pt x="82" y="276"/>
                    </a:lnTo>
                    <a:lnTo>
                      <a:pt x="82" y="281"/>
                    </a:lnTo>
                    <a:lnTo>
                      <a:pt x="81" y="289"/>
                    </a:lnTo>
                    <a:lnTo>
                      <a:pt x="81" y="295"/>
                    </a:lnTo>
                    <a:lnTo>
                      <a:pt x="81" y="300"/>
                    </a:lnTo>
                    <a:lnTo>
                      <a:pt x="81" y="306"/>
                    </a:lnTo>
                    <a:lnTo>
                      <a:pt x="79" y="314"/>
                    </a:lnTo>
                    <a:lnTo>
                      <a:pt x="79" y="320"/>
                    </a:lnTo>
                    <a:lnTo>
                      <a:pt x="79" y="324"/>
                    </a:lnTo>
                    <a:lnTo>
                      <a:pt x="79" y="330"/>
                    </a:lnTo>
                    <a:lnTo>
                      <a:pt x="79" y="336"/>
                    </a:lnTo>
                    <a:lnTo>
                      <a:pt x="79" y="341"/>
                    </a:lnTo>
                    <a:lnTo>
                      <a:pt x="76" y="350"/>
                    </a:lnTo>
                    <a:lnTo>
                      <a:pt x="76" y="361"/>
                    </a:lnTo>
                    <a:lnTo>
                      <a:pt x="75" y="368"/>
                    </a:lnTo>
                    <a:lnTo>
                      <a:pt x="75" y="375"/>
                    </a:lnTo>
                    <a:lnTo>
                      <a:pt x="73" y="383"/>
                    </a:lnTo>
                    <a:lnTo>
                      <a:pt x="72" y="388"/>
                    </a:lnTo>
                    <a:lnTo>
                      <a:pt x="72" y="394"/>
                    </a:lnTo>
                    <a:lnTo>
                      <a:pt x="72" y="400"/>
                    </a:lnTo>
                    <a:lnTo>
                      <a:pt x="69" y="409"/>
                    </a:lnTo>
                    <a:lnTo>
                      <a:pt x="67" y="413"/>
                    </a:lnTo>
                    <a:lnTo>
                      <a:pt x="64" y="416"/>
                    </a:lnTo>
                    <a:lnTo>
                      <a:pt x="64" y="418"/>
                    </a:lnTo>
                    <a:lnTo>
                      <a:pt x="62" y="416"/>
                    </a:lnTo>
                    <a:lnTo>
                      <a:pt x="60" y="412"/>
                    </a:lnTo>
                    <a:lnTo>
                      <a:pt x="59" y="405"/>
                    </a:lnTo>
                    <a:lnTo>
                      <a:pt x="59" y="397"/>
                    </a:lnTo>
                    <a:lnTo>
                      <a:pt x="59" y="391"/>
                    </a:lnTo>
                    <a:lnTo>
                      <a:pt x="59" y="385"/>
                    </a:lnTo>
                    <a:lnTo>
                      <a:pt x="59" y="378"/>
                    </a:lnTo>
                    <a:lnTo>
                      <a:pt x="59" y="371"/>
                    </a:lnTo>
                    <a:lnTo>
                      <a:pt x="59" y="363"/>
                    </a:lnTo>
                    <a:lnTo>
                      <a:pt x="59" y="355"/>
                    </a:lnTo>
                    <a:lnTo>
                      <a:pt x="59" y="346"/>
                    </a:lnTo>
                    <a:lnTo>
                      <a:pt x="60" y="337"/>
                    </a:lnTo>
                    <a:lnTo>
                      <a:pt x="60" y="331"/>
                    </a:lnTo>
                    <a:lnTo>
                      <a:pt x="60" y="325"/>
                    </a:lnTo>
                    <a:lnTo>
                      <a:pt x="60" y="320"/>
                    </a:lnTo>
                    <a:lnTo>
                      <a:pt x="60" y="314"/>
                    </a:lnTo>
                    <a:lnTo>
                      <a:pt x="60" y="308"/>
                    </a:lnTo>
                    <a:lnTo>
                      <a:pt x="60" y="302"/>
                    </a:lnTo>
                    <a:lnTo>
                      <a:pt x="60" y="295"/>
                    </a:lnTo>
                    <a:lnTo>
                      <a:pt x="62" y="290"/>
                    </a:lnTo>
                    <a:lnTo>
                      <a:pt x="62" y="283"/>
                    </a:lnTo>
                    <a:lnTo>
                      <a:pt x="62" y="277"/>
                    </a:lnTo>
                    <a:lnTo>
                      <a:pt x="63" y="271"/>
                    </a:lnTo>
                    <a:lnTo>
                      <a:pt x="63" y="265"/>
                    </a:lnTo>
                    <a:lnTo>
                      <a:pt x="63" y="258"/>
                    </a:lnTo>
                    <a:lnTo>
                      <a:pt x="63" y="252"/>
                    </a:lnTo>
                    <a:lnTo>
                      <a:pt x="64" y="246"/>
                    </a:lnTo>
                    <a:lnTo>
                      <a:pt x="64" y="240"/>
                    </a:lnTo>
                    <a:lnTo>
                      <a:pt x="64" y="233"/>
                    </a:lnTo>
                    <a:lnTo>
                      <a:pt x="64" y="227"/>
                    </a:lnTo>
                    <a:lnTo>
                      <a:pt x="64" y="221"/>
                    </a:lnTo>
                    <a:lnTo>
                      <a:pt x="64" y="214"/>
                    </a:lnTo>
                    <a:lnTo>
                      <a:pt x="64" y="208"/>
                    </a:lnTo>
                    <a:lnTo>
                      <a:pt x="64" y="204"/>
                    </a:lnTo>
                    <a:lnTo>
                      <a:pt x="64" y="198"/>
                    </a:lnTo>
                    <a:lnTo>
                      <a:pt x="66" y="192"/>
                    </a:lnTo>
                    <a:lnTo>
                      <a:pt x="64" y="186"/>
                    </a:lnTo>
                    <a:lnTo>
                      <a:pt x="64" y="180"/>
                    </a:lnTo>
                    <a:lnTo>
                      <a:pt x="64" y="176"/>
                    </a:lnTo>
                    <a:lnTo>
                      <a:pt x="64" y="171"/>
                    </a:lnTo>
                    <a:lnTo>
                      <a:pt x="64" y="163"/>
                    </a:lnTo>
                    <a:lnTo>
                      <a:pt x="64" y="154"/>
                    </a:lnTo>
                    <a:lnTo>
                      <a:pt x="63" y="145"/>
                    </a:lnTo>
                    <a:lnTo>
                      <a:pt x="60" y="139"/>
                    </a:lnTo>
                    <a:lnTo>
                      <a:pt x="59" y="132"/>
                    </a:lnTo>
                    <a:lnTo>
                      <a:pt x="57" y="127"/>
                    </a:lnTo>
                    <a:lnTo>
                      <a:pt x="53" y="122"/>
                    </a:lnTo>
                    <a:lnTo>
                      <a:pt x="48" y="119"/>
                    </a:lnTo>
                    <a:lnTo>
                      <a:pt x="42" y="117"/>
                    </a:lnTo>
                    <a:lnTo>
                      <a:pt x="37" y="122"/>
                    </a:lnTo>
                    <a:lnTo>
                      <a:pt x="34" y="123"/>
                    </a:lnTo>
                    <a:lnTo>
                      <a:pt x="31" y="127"/>
                    </a:lnTo>
                    <a:lnTo>
                      <a:pt x="29" y="132"/>
                    </a:lnTo>
                    <a:lnTo>
                      <a:pt x="28" y="139"/>
                    </a:lnTo>
                    <a:lnTo>
                      <a:pt x="25" y="144"/>
                    </a:lnTo>
                    <a:lnTo>
                      <a:pt x="22" y="149"/>
                    </a:lnTo>
                    <a:lnTo>
                      <a:pt x="20" y="155"/>
                    </a:lnTo>
                    <a:lnTo>
                      <a:pt x="19" y="163"/>
                    </a:lnTo>
                    <a:lnTo>
                      <a:pt x="17" y="170"/>
                    </a:lnTo>
                    <a:lnTo>
                      <a:pt x="16" y="177"/>
                    </a:lnTo>
                    <a:lnTo>
                      <a:pt x="15" y="185"/>
                    </a:lnTo>
                    <a:lnTo>
                      <a:pt x="15" y="192"/>
                    </a:lnTo>
                    <a:lnTo>
                      <a:pt x="13" y="199"/>
                    </a:lnTo>
                    <a:lnTo>
                      <a:pt x="12" y="205"/>
                    </a:lnTo>
                    <a:lnTo>
                      <a:pt x="12" y="210"/>
                    </a:lnTo>
                    <a:lnTo>
                      <a:pt x="12" y="217"/>
                    </a:lnTo>
                    <a:lnTo>
                      <a:pt x="12" y="224"/>
                    </a:lnTo>
                    <a:lnTo>
                      <a:pt x="12" y="227"/>
                    </a:lnTo>
                    <a:lnTo>
                      <a:pt x="12" y="227"/>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16" name="Freeform 112">
                <a:extLst>
                  <a:ext uri="{FF2B5EF4-FFF2-40B4-BE49-F238E27FC236}">
                    <a16:creationId xmlns:a16="http://schemas.microsoft.com/office/drawing/2014/main" id="{7B2C349C-537A-6575-B991-DEC491652C45}"/>
                  </a:ext>
                </a:extLst>
              </p:cNvPr>
              <p:cNvSpPr>
                <a:spLocks/>
              </p:cNvSpPr>
              <p:nvPr/>
            </p:nvSpPr>
            <p:spPr bwMode="auto">
              <a:xfrm>
                <a:off x="2811" y="3798"/>
                <a:ext cx="36" cy="115"/>
              </a:xfrm>
              <a:custGeom>
                <a:avLst/>
                <a:gdLst>
                  <a:gd name="T0" fmla="*/ 26 w 105"/>
                  <a:gd name="T1" fmla="*/ 70 h 334"/>
                  <a:gd name="T2" fmla="*/ 27 w 105"/>
                  <a:gd name="T3" fmla="*/ 57 h 334"/>
                  <a:gd name="T4" fmla="*/ 29 w 105"/>
                  <a:gd name="T5" fmla="*/ 41 h 334"/>
                  <a:gd name="T6" fmla="*/ 32 w 105"/>
                  <a:gd name="T7" fmla="*/ 25 h 334"/>
                  <a:gd name="T8" fmla="*/ 36 w 105"/>
                  <a:gd name="T9" fmla="*/ 12 h 334"/>
                  <a:gd name="T10" fmla="*/ 44 w 105"/>
                  <a:gd name="T11" fmla="*/ 0 h 334"/>
                  <a:gd name="T12" fmla="*/ 51 w 105"/>
                  <a:gd name="T13" fmla="*/ 9 h 334"/>
                  <a:gd name="T14" fmla="*/ 55 w 105"/>
                  <a:gd name="T15" fmla="*/ 26 h 334"/>
                  <a:gd name="T16" fmla="*/ 57 w 105"/>
                  <a:gd name="T17" fmla="*/ 41 h 334"/>
                  <a:gd name="T18" fmla="*/ 57 w 105"/>
                  <a:gd name="T19" fmla="*/ 57 h 334"/>
                  <a:gd name="T20" fmla="*/ 57 w 105"/>
                  <a:gd name="T21" fmla="*/ 78 h 334"/>
                  <a:gd name="T22" fmla="*/ 54 w 105"/>
                  <a:gd name="T23" fmla="*/ 101 h 334"/>
                  <a:gd name="T24" fmla="*/ 52 w 105"/>
                  <a:gd name="T25" fmla="*/ 120 h 334"/>
                  <a:gd name="T26" fmla="*/ 49 w 105"/>
                  <a:gd name="T27" fmla="*/ 135 h 334"/>
                  <a:gd name="T28" fmla="*/ 46 w 105"/>
                  <a:gd name="T29" fmla="*/ 150 h 334"/>
                  <a:gd name="T30" fmla="*/ 42 w 105"/>
                  <a:gd name="T31" fmla="*/ 166 h 334"/>
                  <a:gd name="T32" fmla="*/ 39 w 105"/>
                  <a:gd name="T33" fmla="*/ 182 h 334"/>
                  <a:gd name="T34" fmla="*/ 35 w 105"/>
                  <a:gd name="T35" fmla="*/ 198 h 334"/>
                  <a:gd name="T36" fmla="*/ 33 w 105"/>
                  <a:gd name="T37" fmla="*/ 216 h 334"/>
                  <a:gd name="T38" fmla="*/ 29 w 105"/>
                  <a:gd name="T39" fmla="*/ 232 h 334"/>
                  <a:gd name="T40" fmla="*/ 27 w 105"/>
                  <a:gd name="T41" fmla="*/ 255 h 334"/>
                  <a:gd name="T42" fmla="*/ 27 w 105"/>
                  <a:gd name="T43" fmla="*/ 279 h 334"/>
                  <a:gd name="T44" fmla="*/ 32 w 105"/>
                  <a:gd name="T45" fmla="*/ 293 h 334"/>
                  <a:gd name="T46" fmla="*/ 45 w 105"/>
                  <a:gd name="T47" fmla="*/ 301 h 334"/>
                  <a:gd name="T48" fmla="*/ 71 w 105"/>
                  <a:gd name="T49" fmla="*/ 290 h 334"/>
                  <a:gd name="T50" fmla="*/ 82 w 105"/>
                  <a:gd name="T51" fmla="*/ 276 h 334"/>
                  <a:gd name="T52" fmla="*/ 91 w 105"/>
                  <a:gd name="T53" fmla="*/ 257 h 334"/>
                  <a:gd name="T54" fmla="*/ 95 w 105"/>
                  <a:gd name="T55" fmla="*/ 236 h 334"/>
                  <a:gd name="T56" fmla="*/ 99 w 105"/>
                  <a:gd name="T57" fmla="*/ 216 h 334"/>
                  <a:gd name="T58" fmla="*/ 101 w 105"/>
                  <a:gd name="T59" fmla="*/ 198 h 334"/>
                  <a:gd name="T60" fmla="*/ 102 w 105"/>
                  <a:gd name="T61" fmla="*/ 188 h 334"/>
                  <a:gd name="T62" fmla="*/ 104 w 105"/>
                  <a:gd name="T63" fmla="*/ 199 h 334"/>
                  <a:gd name="T64" fmla="*/ 105 w 105"/>
                  <a:gd name="T65" fmla="*/ 220 h 334"/>
                  <a:gd name="T66" fmla="*/ 105 w 105"/>
                  <a:gd name="T67" fmla="*/ 241 h 334"/>
                  <a:gd name="T68" fmla="*/ 104 w 105"/>
                  <a:gd name="T69" fmla="*/ 263 h 334"/>
                  <a:gd name="T70" fmla="*/ 99 w 105"/>
                  <a:gd name="T71" fmla="*/ 285 h 334"/>
                  <a:gd name="T72" fmla="*/ 91 w 105"/>
                  <a:gd name="T73" fmla="*/ 302 h 334"/>
                  <a:gd name="T74" fmla="*/ 80 w 105"/>
                  <a:gd name="T75" fmla="*/ 315 h 334"/>
                  <a:gd name="T76" fmla="*/ 61 w 105"/>
                  <a:gd name="T77" fmla="*/ 330 h 334"/>
                  <a:gd name="T78" fmla="*/ 38 w 105"/>
                  <a:gd name="T79" fmla="*/ 331 h 334"/>
                  <a:gd name="T80" fmla="*/ 17 w 105"/>
                  <a:gd name="T81" fmla="*/ 318 h 334"/>
                  <a:gd name="T82" fmla="*/ 4 w 105"/>
                  <a:gd name="T83" fmla="*/ 296 h 334"/>
                  <a:gd name="T84" fmla="*/ 1 w 105"/>
                  <a:gd name="T85" fmla="*/ 280 h 334"/>
                  <a:gd name="T86" fmla="*/ 0 w 105"/>
                  <a:gd name="T87" fmla="*/ 258 h 334"/>
                  <a:gd name="T88" fmla="*/ 1 w 105"/>
                  <a:gd name="T89" fmla="*/ 236 h 334"/>
                  <a:gd name="T90" fmla="*/ 2 w 105"/>
                  <a:gd name="T91" fmla="*/ 214 h 334"/>
                  <a:gd name="T92" fmla="*/ 5 w 105"/>
                  <a:gd name="T93" fmla="*/ 191 h 334"/>
                  <a:gd name="T94" fmla="*/ 7 w 105"/>
                  <a:gd name="T95" fmla="*/ 169 h 334"/>
                  <a:gd name="T96" fmla="*/ 7 w 105"/>
                  <a:gd name="T97" fmla="*/ 150 h 334"/>
                  <a:gd name="T98" fmla="*/ 5 w 105"/>
                  <a:gd name="T99" fmla="*/ 131 h 334"/>
                  <a:gd name="T100" fmla="*/ 5 w 105"/>
                  <a:gd name="T101" fmla="*/ 117 h 334"/>
                  <a:gd name="T102" fmla="*/ 2 w 105"/>
                  <a:gd name="T103" fmla="*/ 101 h 334"/>
                  <a:gd name="T104" fmla="*/ 13 w 105"/>
                  <a:gd name="T105" fmla="*/ 109 h 334"/>
                  <a:gd name="T106" fmla="*/ 26 w 105"/>
                  <a:gd name="T107" fmla="*/ 113 h 334"/>
                  <a:gd name="T108" fmla="*/ 26 w 105"/>
                  <a:gd name="T109" fmla="*/ 95 h 334"/>
                  <a:gd name="T110" fmla="*/ 26 w 105"/>
                  <a:gd name="T111" fmla="*/ 7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5" h="334">
                    <a:moveTo>
                      <a:pt x="26" y="79"/>
                    </a:moveTo>
                    <a:lnTo>
                      <a:pt x="26" y="76"/>
                    </a:lnTo>
                    <a:lnTo>
                      <a:pt x="26" y="70"/>
                    </a:lnTo>
                    <a:lnTo>
                      <a:pt x="26" y="66"/>
                    </a:lnTo>
                    <a:lnTo>
                      <a:pt x="26" y="63"/>
                    </a:lnTo>
                    <a:lnTo>
                      <a:pt x="27" y="57"/>
                    </a:lnTo>
                    <a:lnTo>
                      <a:pt x="27" y="53"/>
                    </a:lnTo>
                    <a:lnTo>
                      <a:pt x="27" y="47"/>
                    </a:lnTo>
                    <a:lnTo>
                      <a:pt x="29" y="41"/>
                    </a:lnTo>
                    <a:lnTo>
                      <a:pt x="29" y="37"/>
                    </a:lnTo>
                    <a:lnTo>
                      <a:pt x="32" y="31"/>
                    </a:lnTo>
                    <a:lnTo>
                      <a:pt x="32" y="25"/>
                    </a:lnTo>
                    <a:lnTo>
                      <a:pt x="35" y="19"/>
                    </a:lnTo>
                    <a:lnTo>
                      <a:pt x="35" y="15"/>
                    </a:lnTo>
                    <a:lnTo>
                      <a:pt x="36" y="12"/>
                    </a:lnTo>
                    <a:lnTo>
                      <a:pt x="39" y="6"/>
                    </a:lnTo>
                    <a:lnTo>
                      <a:pt x="41" y="2"/>
                    </a:lnTo>
                    <a:lnTo>
                      <a:pt x="44" y="0"/>
                    </a:lnTo>
                    <a:lnTo>
                      <a:pt x="46" y="2"/>
                    </a:lnTo>
                    <a:lnTo>
                      <a:pt x="48" y="3"/>
                    </a:lnTo>
                    <a:lnTo>
                      <a:pt x="51" y="9"/>
                    </a:lnTo>
                    <a:lnTo>
                      <a:pt x="52" y="15"/>
                    </a:lnTo>
                    <a:lnTo>
                      <a:pt x="55" y="24"/>
                    </a:lnTo>
                    <a:lnTo>
                      <a:pt x="55" y="26"/>
                    </a:lnTo>
                    <a:lnTo>
                      <a:pt x="57" y="31"/>
                    </a:lnTo>
                    <a:lnTo>
                      <a:pt x="57" y="35"/>
                    </a:lnTo>
                    <a:lnTo>
                      <a:pt x="57" y="41"/>
                    </a:lnTo>
                    <a:lnTo>
                      <a:pt x="57" y="46"/>
                    </a:lnTo>
                    <a:lnTo>
                      <a:pt x="57" y="51"/>
                    </a:lnTo>
                    <a:lnTo>
                      <a:pt x="57" y="57"/>
                    </a:lnTo>
                    <a:lnTo>
                      <a:pt x="58" y="65"/>
                    </a:lnTo>
                    <a:lnTo>
                      <a:pt x="57" y="70"/>
                    </a:lnTo>
                    <a:lnTo>
                      <a:pt x="57" y="78"/>
                    </a:lnTo>
                    <a:lnTo>
                      <a:pt x="55" y="85"/>
                    </a:lnTo>
                    <a:lnTo>
                      <a:pt x="55" y="92"/>
                    </a:lnTo>
                    <a:lnTo>
                      <a:pt x="54" y="101"/>
                    </a:lnTo>
                    <a:lnTo>
                      <a:pt x="52" y="112"/>
                    </a:lnTo>
                    <a:lnTo>
                      <a:pt x="52" y="116"/>
                    </a:lnTo>
                    <a:lnTo>
                      <a:pt x="52" y="120"/>
                    </a:lnTo>
                    <a:lnTo>
                      <a:pt x="51" y="125"/>
                    </a:lnTo>
                    <a:lnTo>
                      <a:pt x="51" y="131"/>
                    </a:lnTo>
                    <a:lnTo>
                      <a:pt x="49" y="135"/>
                    </a:lnTo>
                    <a:lnTo>
                      <a:pt x="48" y="139"/>
                    </a:lnTo>
                    <a:lnTo>
                      <a:pt x="46" y="144"/>
                    </a:lnTo>
                    <a:lnTo>
                      <a:pt x="46" y="150"/>
                    </a:lnTo>
                    <a:lnTo>
                      <a:pt x="45" y="156"/>
                    </a:lnTo>
                    <a:lnTo>
                      <a:pt x="44" y="160"/>
                    </a:lnTo>
                    <a:lnTo>
                      <a:pt x="42" y="166"/>
                    </a:lnTo>
                    <a:lnTo>
                      <a:pt x="42" y="172"/>
                    </a:lnTo>
                    <a:lnTo>
                      <a:pt x="41" y="177"/>
                    </a:lnTo>
                    <a:lnTo>
                      <a:pt x="39" y="182"/>
                    </a:lnTo>
                    <a:lnTo>
                      <a:pt x="38" y="188"/>
                    </a:lnTo>
                    <a:lnTo>
                      <a:pt x="36" y="194"/>
                    </a:lnTo>
                    <a:lnTo>
                      <a:pt x="35" y="198"/>
                    </a:lnTo>
                    <a:lnTo>
                      <a:pt x="35" y="205"/>
                    </a:lnTo>
                    <a:lnTo>
                      <a:pt x="33" y="210"/>
                    </a:lnTo>
                    <a:lnTo>
                      <a:pt x="33" y="216"/>
                    </a:lnTo>
                    <a:lnTo>
                      <a:pt x="32" y="220"/>
                    </a:lnTo>
                    <a:lnTo>
                      <a:pt x="30" y="226"/>
                    </a:lnTo>
                    <a:lnTo>
                      <a:pt x="29" y="232"/>
                    </a:lnTo>
                    <a:lnTo>
                      <a:pt x="29" y="236"/>
                    </a:lnTo>
                    <a:lnTo>
                      <a:pt x="27" y="245"/>
                    </a:lnTo>
                    <a:lnTo>
                      <a:pt x="27" y="255"/>
                    </a:lnTo>
                    <a:lnTo>
                      <a:pt x="27" y="263"/>
                    </a:lnTo>
                    <a:lnTo>
                      <a:pt x="27" y="271"/>
                    </a:lnTo>
                    <a:lnTo>
                      <a:pt x="27" y="279"/>
                    </a:lnTo>
                    <a:lnTo>
                      <a:pt x="29" y="285"/>
                    </a:lnTo>
                    <a:lnTo>
                      <a:pt x="30" y="289"/>
                    </a:lnTo>
                    <a:lnTo>
                      <a:pt x="32" y="293"/>
                    </a:lnTo>
                    <a:lnTo>
                      <a:pt x="35" y="296"/>
                    </a:lnTo>
                    <a:lnTo>
                      <a:pt x="39" y="299"/>
                    </a:lnTo>
                    <a:lnTo>
                      <a:pt x="45" y="301"/>
                    </a:lnTo>
                    <a:lnTo>
                      <a:pt x="54" y="301"/>
                    </a:lnTo>
                    <a:lnTo>
                      <a:pt x="63" y="296"/>
                    </a:lnTo>
                    <a:lnTo>
                      <a:pt x="71" y="290"/>
                    </a:lnTo>
                    <a:lnTo>
                      <a:pt x="74" y="286"/>
                    </a:lnTo>
                    <a:lnTo>
                      <a:pt x="79" y="282"/>
                    </a:lnTo>
                    <a:lnTo>
                      <a:pt x="82" y="276"/>
                    </a:lnTo>
                    <a:lnTo>
                      <a:pt x="86" y="271"/>
                    </a:lnTo>
                    <a:lnTo>
                      <a:pt x="88" y="264"/>
                    </a:lnTo>
                    <a:lnTo>
                      <a:pt x="91" y="257"/>
                    </a:lnTo>
                    <a:lnTo>
                      <a:pt x="92" y="249"/>
                    </a:lnTo>
                    <a:lnTo>
                      <a:pt x="95" y="243"/>
                    </a:lnTo>
                    <a:lnTo>
                      <a:pt x="95" y="236"/>
                    </a:lnTo>
                    <a:lnTo>
                      <a:pt x="96" y="229"/>
                    </a:lnTo>
                    <a:lnTo>
                      <a:pt x="98" y="221"/>
                    </a:lnTo>
                    <a:lnTo>
                      <a:pt x="99" y="216"/>
                    </a:lnTo>
                    <a:lnTo>
                      <a:pt x="99" y="210"/>
                    </a:lnTo>
                    <a:lnTo>
                      <a:pt x="101" y="204"/>
                    </a:lnTo>
                    <a:lnTo>
                      <a:pt x="101" y="198"/>
                    </a:lnTo>
                    <a:lnTo>
                      <a:pt x="101" y="195"/>
                    </a:lnTo>
                    <a:lnTo>
                      <a:pt x="101" y="189"/>
                    </a:lnTo>
                    <a:lnTo>
                      <a:pt x="102" y="188"/>
                    </a:lnTo>
                    <a:lnTo>
                      <a:pt x="102" y="189"/>
                    </a:lnTo>
                    <a:lnTo>
                      <a:pt x="104" y="197"/>
                    </a:lnTo>
                    <a:lnTo>
                      <a:pt x="104" y="199"/>
                    </a:lnTo>
                    <a:lnTo>
                      <a:pt x="104" y="207"/>
                    </a:lnTo>
                    <a:lnTo>
                      <a:pt x="105" y="211"/>
                    </a:lnTo>
                    <a:lnTo>
                      <a:pt x="105" y="220"/>
                    </a:lnTo>
                    <a:lnTo>
                      <a:pt x="105" y="226"/>
                    </a:lnTo>
                    <a:lnTo>
                      <a:pt x="105" y="233"/>
                    </a:lnTo>
                    <a:lnTo>
                      <a:pt x="105" y="241"/>
                    </a:lnTo>
                    <a:lnTo>
                      <a:pt x="105" y="249"/>
                    </a:lnTo>
                    <a:lnTo>
                      <a:pt x="105" y="257"/>
                    </a:lnTo>
                    <a:lnTo>
                      <a:pt x="104" y="263"/>
                    </a:lnTo>
                    <a:lnTo>
                      <a:pt x="104" y="270"/>
                    </a:lnTo>
                    <a:lnTo>
                      <a:pt x="102" y="279"/>
                    </a:lnTo>
                    <a:lnTo>
                      <a:pt x="99" y="285"/>
                    </a:lnTo>
                    <a:lnTo>
                      <a:pt x="96" y="290"/>
                    </a:lnTo>
                    <a:lnTo>
                      <a:pt x="93" y="296"/>
                    </a:lnTo>
                    <a:lnTo>
                      <a:pt x="91" y="302"/>
                    </a:lnTo>
                    <a:lnTo>
                      <a:pt x="88" y="307"/>
                    </a:lnTo>
                    <a:lnTo>
                      <a:pt x="83" y="311"/>
                    </a:lnTo>
                    <a:lnTo>
                      <a:pt x="80" y="315"/>
                    </a:lnTo>
                    <a:lnTo>
                      <a:pt x="77" y="320"/>
                    </a:lnTo>
                    <a:lnTo>
                      <a:pt x="70" y="326"/>
                    </a:lnTo>
                    <a:lnTo>
                      <a:pt x="61" y="330"/>
                    </a:lnTo>
                    <a:lnTo>
                      <a:pt x="54" y="333"/>
                    </a:lnTo>
                    <a:lnTo>
                      <a:pt x="45" y="334"/>
                    </a:lnTo>
                    <a:lnTo>
                      <a:pt x="38" y="331"/>
                    </a:lnTo>
                    <a:lnTo>
                      <a:pt x="29" y="329"/>
                    </a:lnTo>
                    <a:lnTo>
                      <a:pt x="23" y="324"/>
                    </a:lnTo>
                    <a:lnTo>
                      <a:pt x="17" y="318"/>
                    </a:lnTo>
                    <a:lnTo>
                      <a:pt x="11" y="309"/>
                    </a:lnTo>
                    <a:lnTo>
                      <a:pt x="7" y="301"/>
                    </a:lnTo>
                    <a:lnTo>
                      <a:pt x="4" y="296"/>
                    </a:lnTo>
                    <a:lnTo>
                      <a:pt x="2" y="290"/>
                    </a:lnTo>
                    <a:lnTo>
                      <a:pt x="1" y="285"/>
                    </a:lnTo>
                    <a:lnTo>
                      <a:pt x="1" y="280"/>
                    </a:lnTo>
                    <a:lnTo>
                      <a:pt x="0" y="273"/>
                    </a:lnTo>
                    <a:lnTo>
                      <a:pt x="0" y="265"/>
                    </a:lnTo>
                    <a:lnTo>
                      <a:pt x="0" y="258"/>
                    </a:lnTo>
                    <a:lnTo>
                      <a:pt x="0" y="252"/>
                    </a:lnTo>
                    <a:lnTo>
                      <a:pt x="0" y="243"/>
                    </a:lnTo>
                    <a:lnTo>
                      <a:pt x="1" y="236"/>
                    </a:lnTo>
                    <a:lnTo>
                      <a:pt x="1" y="229"/>
                    </a:lnTo>
                    <a:lnTo>
                      <a:pt x="2" y="221"/>
                    </a:lnTo>
                    <a:lnTo>
                      <a:pt x="2" y="214"/>
                    </a:lnTo>
                    <a:lnTo>
                      <a:pt x="4" y="205"/>
                    </a:lnTo>
                    <a:lnTo>
                      <a:pt x="5" y="198"/>
                    </a:lnTo>
                    <a:lnTo>
                      <a:pt x="5" y="191"/>
                    </a:lnTo>
                    <a:lnTo>
                      <a:pt x="7" y="182"/>
                    </a:lnTo>
                    <a:lnTo>
                      <a:pt x="7" y="176"/>
                    </a:lnTo>
                    <a:lnTo>
                      <a:pt x="7" y="169"/>
                    </a:lnTo>
                    <a:lnTo>
                      <a:pt x="8" y="163"/>
                    </a:lnTo>
                    <a:lnTo>
                      <a:pt x="7" y="156"/>
                    </a:lnTo>
                    <a:lnTo>
                      <a:pt x="7" y="150"/>
                    </a:lnTo>
                    <a:lnTo>
                      <a:pt x="7" y="142"/>
                    </a:lnTo>
                    <a:lnTo>
                      <a:pt x="7" y="138"/>
                    </a:lnTo>
                    <a:lnTo>
                      <a:pt x="5" y="131"/>
                    </a:lnTo>
                    <a:lnTo>
                      <a:pt x="5" y="126"/>
                    </a:lnTo>
                    <a:lnTo>
                      <a:pt x="5" y="120"/>
                    </a:lnTo>
                    <a:lnTo>
                      <a:pt x="5" y="117"/>
                    </a:lnTo>
                    <a:lnTo>
                      <a:pt x="2" y="109"/>
                    </a:lnTo>
                    <a:lnTo>
                      <a:pt x="2" y="104"/>
                    </a:lnTo>
                    <a:lnTo>
                      <a:pt x="2" y="101"/>
                    </a:lnTo>
                    <a:lnTo>
                      <a:pt x="4" y="100"/>
                    </a:lnTo>
                    <a:lnTo>
                      <a:pt x="7" y="103"/>
                    </a:lnTo>
                    <a:lnTo>
                      <a:pt x="13" y="109"/>
                    </a:lnTo>
                    <a:lnTo>
                      <a:pt x="19" y="114"/>
                    </a:lnTo>
                    <a:lnTo>
                      <a:pt x="26" y="117"/>
                    </a:lnTo>
                    <a:lnTo>
                      <a:pt x="26" y="113"/>
                    </a:lnTo>
                    <a:lnTo>
                      <a:pt x="26" y="109"/>
                    </a:lnTo>
                    <a:lnTo>
                      <a:pt x="26" y="103"/>
                    </a:lnTo>
                    <a:lnTo>
                      <a:pt x="26" y="95"/>
                    </a:lnTo>
                    <a:lnTo>
                      <a:pt x="26" y="88"/>
                    </a:lnTo>
                    <a:lnTo>
                      <a:pt x="26" y="84"/>
                    </a:lnTo>
                    <a:lnTo>
                      <a:pt x="26" y="79"/>
                    </a:lnTo>
                    <a:lnTo>
                      <a:pt x="26" y="79"/>
                    </a:lnTo>
                    <a:lnTo>
                      <a:pt x="26" y="79"/>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17" name="Freeform 113">
                <a:extLst>
                  <a:ext uri="{FF2B5EF4-FFF2-40B4-BE49-F238E27FC236}">
                    <a16:creationId xmlns:a16="http://schemas.microsoft.com/office/drawing/2014/main" id="{2693321A-EA19-AECA-CCBC-01A926B54B5C}"/>
                  </a:ext>
                </a:extLst>
              </p:cNvPr>
              <p:cNvSpPr>
                <a:spLocks/>
              </p:cNvSpPr>
              <p:nvPr/>
            </p:nvSpPr>
            <p:spPr bwMode="auto">
              <a:xfrm>
                <a:off x="2811" y="3899"/>
                <a:ext cx="37" cy="74"/>
              </a:xfrm>
              <a:custGeom>
                <a:avLst/>
                <a:gdLst>
                  <a:gd name="T0" fmla="*/ 84 w 108"/>
                  <a:gd name="T1" fmla="*/ 57 h 215"/>
                  <a:gd name="T2" fmla="*/ 83 w 108"/>
                  <a:gd name="T3" fmla="*/ 79 h 215"/>
                  <a:gd name="T4" fmla="*/ 83 w 108"/>
                  <a:gd name="T5" fmla="*/ 94 h 215"/>
                  <a:gd name="T6" fmla="*/ 75 w 108"/>
                  <a:gd name="T7" fmla="*/ 107 h 215"/>
                  <a:gd name="T8" fmla="*/ 64 w 108"/>
                  <a:gd name="T9" fmla="*/ 98 h 215"/>
                  <a:gd name="T10" fmla="*/ 47 w 108"/>
                  <a:gd name="T11" fmla="*/ 70 h 215"/>
                  <a:gd name="T12" fmla="*/ 28 w 108"/>
                  <a:gd name="T13" fmla="*/ 45 h 215"/>
                  <a:gd name="T14" fmla="*/ 12 w 108"/>
                  <a:gd name="T15" fmla="*/ 35 h 215"/>
                  <a:gd name="T16" fmla="*/ 3 w 108"/>
                  <a:gd name="T17" fmla="*/ 48 h 215"/>
                  <a:gd name="T18" fmla="*/ 0 w 108"/>
                  <a:gd name="T19" fmla="*/ 66 h 215"/>
                  <a:gd name="T20" fmla="*/ 0 w 108"/>
                  <a:gd name="T21" fmla="*/ 80 h 215"/>
                  <a:gd name="T22" fmla="*/ 0 w 108"/>
                  <a:gd name="T23" fmla="*/ 98 h 215"/>
                  <a:gd name="T24" fmla="*/ 0 w 108"/>
                  <a:gd name="T25" fmla="*/ 116 h 215"/>
                  <a:gd name="T26" fmla="*/ 0 w 108"/>
                  <a:gd name="T27" fmla="*/ 133 h 215"/>
                  <a:gd name="T28" fmla="*/ 3 w 108"/>
                  <a:gd name="T29" fmla="*/ 154 h 215"/>
                  <a:gd name="T30" fmla="*/ 3 w 108"/>
                  <a:gd name="T31" fmla="*/ 170 h 215"/>
                  <a:gd name="T32" fmla="*/ 5 w 108"/>
                  <a:gd name="T33" fmla="*/ 186 h 215"/>
                  <a:gd name="T34" fmla="*/ 8 w 108"/>
                  <a:gd name="T35" fmla="*/ 202 h 215"/>
                  <a:gd name="T36" fmla="*/ 12 w 108"/>
                  <a:gd name="T37" fmla="*/ 215 h 215"/>
                  <a:gd name="T38" fmla="*/ 14 w 108"/>
                  <a:gd name="T39" fmla="*/ 208 h 215"/>
                  <a:gd name="T40" fmla="*/ 17 w 108"/>
                  <a:gd name="T41" fmla="*/ 187 h 215"/>
                  <a:gd name="T42" fmla="*/ 18 w 108"/>
                  <a:gd name="T43" fmla="*/ 165 h 215"/>
                  <a:gd name="T44" fmla="*/ 18 w 108"/>
                  <a:gd name="T45" fmla="*/ 151 h 215"/>
                  <a:gd name="T46" fmla="*/ 21 w 108"/>
                  <a:gd name="T47" fmla="*/ 127 h 215"/>
                  <a:gd name="T48" fmla="*/ 27 w 108"/>
                  <a:gd name="T49" fmla="*/ 116 h 215"/>
                  <a:gd name="T50" fmla="*/ 33 w 108"/>
                  <a:gd name="T51" fmla="*/ 120 h 215"/>
                  <a:gd name="T52" fmla="*/ 42 w 108"/>
                  <a:gd name="T53" fmla="*/ 136 h 215"/>
                  <a:gd name="T54" fmla="*/ 50 w 108"/>
                  <a:gd name="T55" fmla="*/ 160 h 215"/>
                  <a:gd name="T56" fmla="*/ 58 w 108"/>
                  <a:gd name="T57" fmla="*/ 185 h 215"/>
                  <a:gd name="T58" fmla="*/ 65 w 108"/>
                  <a:gd name="T59" fmla="*/ 202 h 215"/>
                  <a:gd name="T60" fmla="*/ 75 w 108"/>
                  <a:gd name="T61" fmla="*/ 209 h 215"/>
                  <a:gd name="T62" fmla="*/ 78 w 108"/>
                  <a:gd name="T63" fmla="*/ 198 h 215"/>
                  <a:gd name="T64" fmla="*/ 83 w 108"/>
                  <a:gd name="T65" fmla="*/ 179 h 215"/>
                  <a:gd name="T66" fmla="*/ 86 w 108"/>
                  <a:gd name="T67" fmla="*/ 158 h 215"/>
                  <a:gd name="T68" fmla="*/ 89 w 108"/>
                  <a:gd name="T69" fmla="*/ 143 h 215"/>
                  <a:gd name="T70" fmla="*/ 90 w 108"/>
                  <a:gd name="T71" fmla="*/ 119 h 215"/>
                  <a:gd name="T72" fmla="*/ 93 w 108"/>
                  <a:gd name="T73" fmla="*/ 102 h 215"/>
                  <a:gd name="T74" fmla="*/ 94 w 108"/>
                  <a:gd name="T75" fmla="*/ 86 h 215"/>
                  <a:gd name="T76" fmla="*/ 97 w 108"/>
                  <a:gd name="T77" fmla="*/ 70 h 215"/>
                  <a:gd name="T78" fmla="*/ 100 w 108"/>
                  <a:gd name="T79" fmla="*/ 51 h 215"/>
                  <a:gd name="T80" fmla="*/ 103 w 108"/>
                  <a:gd name="T81" fmla="*/ 25 h 215"/>
                  <a:gd name="T82" fmla="*/ 106 w 108"/>
                  <a:gd name="T83" fmla="*/ 6 h 215"/>
                  <a:gd name="T84" fmla="*/ 108 w 108"/>
                  <a:gd name="T85" fmla="*/ 0 h 215"/>
                  <a:gd name="T86" fmla="*/ 99 w 108"/>
                  <a:gd name="T87" fmla="*/ 9 h 215"/>
                  <a:gd name="T88" fmla="*/ 93 w 108"/>
                  <a:gd name="T89" fmla="*/ 23 h 215"/>
                  <a:gd name="T90" fmla="*/ 87 w 108"/>
                  <a:gd name="T91" fmla="*/ 36 h 215"/>
                  <a:gd name="T92" fmla="*/ 84 w 108"/>
                  <a:gd name="T93" fmla="*/ 51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8" h="215">
                    <a:moveTo>
                      <a:pt x="84" y="51"/>
                    </a:moveTo>
                    <a:lnTo>
                      <a:pt x="84" y="53"/>
                    </a:lnTo>
                    <a:lnTo>
                      <a:pt x="84" y="57"/>
                    </a:lnTo>
                    <a:lnTo>
                      <a:pt x="84" y="64"/>
                    </a:lnTo>
                    <a:lnTo>
                      <a:pt x="84" y="75"/>
                    </a:lnTo>
                    <a:lnTo>
                      <a:pt x="83" y="79"/>
                    </a:lnTo>
                    <a:lnTo>
                      <a:pt x="83" y="83"/>
                    </a:lnTo>
                    <a:lnTo>
                      <a:pt x="83" y="88"/>
                    </a:lnTo>
                    <a:lnTo>
                      <a:pt x="83" y="94"/>
                    </a:lnTo>
                    <a:lnTo>
                      <a:pt x="81" y="101"/>
                    </a:lnTo>
                    <a:lnTo>
                      <a:pt x="80" y="107"/>
                    </a:lnTo>
                    <a:lnTo>
                      <a:pt x="75" y="107"/>
                    </a:lnTo>
                    <a:lnTo>
                      <a:pt x="72" y="107"/>
                    </a:lnTo>
                    <a:lnTo>
                      <a:pt x="68" y="102"/>
                    </a:lnTo>
                    <a:lnTo>
                      <a:pt x="64" y="98"/>
                    </a:lnTo>
                    <a:lnTo>
                      <a:pt x="58" y="89"/>
                    </a:lnTo>
                    <a:lnTo>
                      <a:pt x="52" y="80"/>
                    </a:lnTo>
                    <a:lnTo>
                      <a:pt x="47" y="70"/>
                    </a:lnTo>
                    <a:lnTo>
                      <a:pt x="42" y="61"/>
                    </a:lnTo>
                    <a:lnTo>
                      <a:pt x="34" y="53"/>
                    </a:lnTo>
                    <a:lnTo>
                      <a:pt x="28" y="45"/>
                    </a:lnTo>
                    <a:lnTo>
                      <a:pt x="22" y="39"/>
                    </a:lnTo>
                    <a:lnTo>
                      <a:pt x="17" y="36"/>
                    </a:lnTo>
                    <a:lnTo>
                      <a:pt x="12" y="35"/>
                    </a:lnTo>
                    <a:lnTo>
                      <a:pt x="8" y="39"/>
                    </a:lnTo>
                    <a:lnTo>
                      <a:pt x="5" y="42"/>
                    </a:lnTo>
                    <a:lnTo>
                      <a:pt x="3" y="48"/>
                    </a:lnTo>
                    <a:lnTo>
                      <a:pt x="2" y="53"/>
                    </a:lnTo>
                    <a:lnTo>
                      <a:pt x="2" y="61"/>
                    </a:lnTo>
                    <a:lnTo>
                      <a:pt x="0" y="66"/>
                    </a:lnTo>
                    <a:lnTo>
                      <a:pt x="0" y="70"/>
                    </a:lnTo>
                    <a:lnTo>
                      <a:pt x="0" y="76"/>
                    </a:lnTo>
                    <a:lnTo>
                      <a:pt x="0" y="80"/>
                    </a:lnTo>
                    <a:lnTo>
                      <a:pt x="0" y="86"/>
                    </a:lnTo>
                    <a:lnTo>
                      <a:pt x="0" y="91"/>
                    </a:lnTo>
                    <a:lnTo>
                      <a:pt x="0" y="98"/>
                    </a:lnTo>
                    <a:lnTo>
                      <a:pt x="0" y="104"/>
                    </a:lnTo>
                    <a:lnTo>
                      <a:pt x="0" y="108"/>
                    </a:lnTo>
                    <a:lnTo>
                      <a:pt x="0" y="116"/>
                    </a:lnTo>
                    <a:lnTo>
                      <a:pt x="0" y="121"/>
                    </a:lnTo>
                    <a:lnTo>
                      <a:pt x="0" y="129"/>
                    </a:lnTo>
                    <a:lnTo>
                      <a:pt x="0" y="133"/>
                    </a:lnTo>
                    <a:lnTo>
                      <a:pt x="0" y="141"/>
                    </a:lnTo>
                    <a:lnTo>
                      <a:pt x="2" y="146"/>
                    </a:lnTo>
                    <a:lnTo>
                      <a:pt x="3" y="154"/>
                    </a:lnTo>
                    <a:lnTo>
                      <a:pt x="3" y="158"/>
                    </a:lnTo>
                    <a:lnTo>
                      <a:pt x="3" y="164"/>
                    </a:lnTo>
                    <a:lnTo>
                      <a:pt x="3" y="170"/>
                    </a:lnTo>
                    <a:lnTo>
                      <a:pt x="5" y="176"/>
                    </a:lnTo>
                    <a:lnTo>
                      <a:pt x="5" y="180"/>
                    </a:lnTo>
                    <a:lnTo>
                      <a:pt x="5" y="186"/>
                    </a:lnTo>
                    <a:lnTo>
                      <a:pt x="6" y="190"/>
                    </a:lnTo>
                    <a:lnTo>
                      <a:pt x="8" y="196"/>
                    </a:lnTo>
                    <a:lnTo>
                      <a:pt x="8" y="202"/>
                    </a:lnTo>
                    <a:lnTo>
                      <a:pt x="9" y="209"/>
                    </a:lnTo>
                    <a:lnTo>
                      <a:pt x="9" y="214"/>
                    </a:lnTo>
                    <a:lnTo>
                      <a:pt x="12" y="215"/>
                    </a:lnTo>
                    <a:lnTo>
                      <a:pt x="12" y="215"/>
                    </a:lnTo>
                    <a:lnTo>
                      <a:pt x="12" y="212"/>
                    </a:lnTo>
                    <a:lnTo>
                      <a:pt x="14" y="208"/>
                    </a:lnTo>
                    <a:lnTo>
                      <a:pt x="15" y="202"/>
                    </a:lnTo>
                    <a:lnTo>
                      <a:pt x="15" y="195"/>
                    </a:lnTo>
                    <a:lnTo>
                      <a:pt x="17" y="187"/>
                    </a:lnTo>
                    <a:lnTo>
                      <a:pt x="17" y="179"/>
                    </a:lnTo>
                    <a:lnTo>
                      <a:pt x="18" y="171"/>
                    </a:lnTo>
                    <a:lnTo>
                      <a:pt x="18" y="165"/>
                    </a:lnTo>
                    <a:lnTo>
                      <a:pt x="18" y="161"/>
                    </a:lnTo>
                    <a:lnTo>
                      <a:pt x="18" y="155"/>
                    </a:lnTo>
                    <a:lnTo>
                      <a:pt x="18" y="151"/>
                    </a:lnTo>
                    <a:lnTo>
                      <a:pt x="20" y="142"/>
                    </a:lnTo>
                    <a:lnTo>
                      <a:pt x="21" y="136"/>
                    </a:lnTo>
                    <a:lnTo>
                      <a:pt x="21" y="127"/>
                    </a:lnTo>
                    <a:lnTo>
                      <a:pt x="24" y="123"/>
                    </a:lnTo>
                    <a:lnTo>
                      <a:pt x="25" y="117"/>
                    </a:lnTo>
                    <a:lnTo>
                      <a:pt x="27" y="116"/>
                    </a:lnTo>
                    <a:lnTo>
                      <a:pt x="28" y="116"/>
                    </a:lnTo>
                    <a:lnTo>
                      <a:pt x="31" y="117"/>
                    </a:lnTo>
                    <a:lnTo>
                      <a:pt x="33" y="120"/>
                    </a:lnTo>
                    <a:lnTo>
                      <a:pt x="36" y="124"/>
                    </a:lnTo>
                    <a:lnTo>
                      <a:pt x="39" y="129"/>
                    </a:lnTo>
                    <a:lnTo>
                      <a:pt x="42" y="136"/>
                    </a:lnTo>
                    <a:lnTo>
                      <a:pt x="43" y="145"/>
                    </a:lnTo>
                    <a:lnTo>
                      <a:pt x="47" y="152"/>
                    </a:lnTo>
                    <a:lnTo>
                      <a:pt x="50" y="160"/>
                    </a:lnTo>
                    <a:lnTo>
                      <a:pt x="52" y="168"/>
                    </a:lnTo>
                    <a:lnTo>
                      <a:pt x="55" y="176"/>
                    </a:lnTo>
                    <a:lnTo>
                      <a:pt x="58" y="185"/>
                    </a:lnTo>
                    <a:lnTo>
                      <a:pt x="59" y="190"/>
                    </a:lnTo>
                    <a:lnTo>
                      <a:pt x="62" y="198"/>
                    </a:lnTo>
                    <a:lnTo>
                      <a:pt x="65" y="202"/>
                    </a:lnTo>
                    <a:lnTo>
                      <a:pt x="68" y="207"/>
                    </a:lnTo>
                    <a:lnTo>
                      <a:pt x="71" y="211"/>
                    </a:lnTo>
                    <a:lnTo>
                      <a:pt x="75" y="209"/>
                    </a:lnTo>
                    <a:lnTo>
                      <a:pt x="75" y="205"/>
                    </a:lnTo>
                    <a:lnTo>
                      <a:pt x="77" y="202"/>
                    </a:lnTo>
                    <a:lnTo>
                      <a:pt x="78" y="198"/>
                    </a:lnTo>
                    <a:lnTo>
                      <a:pt x="80" y="193"/>
                    </a:lnTo>
                    <a:lnTo>
                      <a:pt x="81" y="186"/>
                    </a:lnTo>
                    <a:lnTo>
                      <a:pt x="83" y="179"/>
                    </a:lnTo>
                    <a:lnTo>
                      <a:pt x="84" y="171"/>
                    </a:lnTo>
                    <a:lnTo>
                      <a:pt x="86" y="163"/>
                    </a:lnTo>
                    <a:lnTo>
                      <a:pt x="86" y="158"/>
                    </a:lnTo>
                    <a:lnTo>
                      <a:pt x="86" y="154"/>
                    </a:lnTo>
                    <a:lnTo>
                      <a:pt x="87" y="148"/>
                    </a:lnTo>
                    <a:lnTo>
                      <a:pt x="89" y="143"/>
                    </a:lnTo>
                    <a:lnTo>
                      <a:pt x="89" y="133"/>
                    </a:lnTo>
                    <a:lnTo>
                      <a:pt x="90" y="124"/>
                    </a:lnTo>
                    <a:lnTo>
                      <a:pt x="90" y="119"/>
                    </a:lnTo>
                    <a:lnTo>
                      <a:pt x="91" y="113"/>
                    </a:lnTo>
                    <a:lnTo>
                      <a:pt x="93" y="108"/>
                    </a:lnTo>
                    <a:lnTo>
                      <a:pt x="93" y="102"/>
                    </a:lnTo>
                    <a:lnTo>
                      <a:pt x="93" y="98"/>
                    </a:lnTo>
                    <a:lnTo>
                      <a:pt x="94" y="92"/>
                    </a:lnTo>
                    <a:lnTo>
                      <a:pt x="94" y="86"/>
                    </a:lnTo>
                    <a:lnTo>
                      <a:pt x="96" y="82"/>
                    </a:lnTo>
                    <a:lnTo>
                      <a:pt x="96" y="76"/>
                    </a:lnTo>
                    <a:lnTo>
                      <a:pt x="97" y="70"/>
                    </a:lnTo>
                    <a:lnTo>
                      <a:pt x="97" y="66"/>
                    </a:lnTo>
                    <a:lnTo>
                      <a:pt x="99" y="60"/>
                    </a:lnTo>
                    <a:lnTo>
                      <a:pt x="100" y="51"/>
                    </a:lnTo>
                    <a:lnTo>
                      <a:pt x="102" y="42"/>
                    </a:lnTo>
                    <a:lnTo>
                      <a:pt x="103" y="32"/>
                    </a:lnTo>
                    <a:lnTo>
                      <a:pt x="103" y="25"/>
                    </a:lnTo>
                    <a:lnTo>
                      <a:pt x="105" y="17"/>
                    </a:lnTo>
                    <a:lnTo>
                      <a:pt x="106" y="13"/>
                    </a:lnTo>
                    <a:lnTo>
                      <a:pt x="106" y="6"/>
                    </a:lnTo>
                    <a:lnTo>
                      <a:pt x="106" y="3"/>
                    </a:lnTo>
                    <a:lnTo>
                      <a:pt x="106" y="0"/>
                    </a:lnTo>
                    <a:lnTo>
                      <a:pt x="108" y="0"/>
                    </a:lnTo>
                    <a:lnTo>
                      <a:pt x="103" y="0"/>
                    </a:lnTo>
                    <a:lnTo>
                      <a:pt x="102" y="4"/>
                    </a:lnTo>
                    <a:lnTo>
                      <a:pt x="99" y="9"/>
                    </a:lnTo>
                    <a:lnTo>
                      <a:pt x="97" y="13"/>
                    </a:lnTo>
                    <a:lnTo>
                      <a:pt x="94" y="17"/>
                    </a:lnTo>
                    <a:lnTo>
                      <a:pt x="93" y="23"/>
                    </a:lnTo>
                    <a:lnTo>
                      <a:pt x="90" y="28"/>
                    </a:lnTo>
                    <a:lnTo>
                      <a:pt x="89" y="32"/>
                    </a:lnTo>
                    <a:lnTo>
                      <a:pt x="87" y="36"/>
                    </a:lnTo>
                    <a:lnTo>
                      <a:pt x="86" y="42"/>
                    </a:lnTo>
                    <a:lnTo>
                      <a:pt x="84" y="48"/>
                    </a:lnTo>
                    <a:lnTo>
                      <a:pt x="84" y="51"/>
                    </a:lnTo>
                    <a:lnTo>
                      <a:pt x="84" y="51"/>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18" name="Freeform 114">
                <a:extLst>
                  <a:ext uri="{FF2B5EF4-FFF2-40B4-BE49-F238E27FC236}">
                    <a16:creationId xmlns:a16="http://schemas.microsoft.com/office/drawing/2014/main" id="{DA0BCC84-53A3-E462-586A-D16D9B8BCB5F}"/>
                  </a:ext>
                </a:extLst>
              </p:cNvPr>
              <p:cNvSpPr>
                <a:spLocks/>
              </p:cNvSpPr>
              <p:nvPr/>
            </p:nvSpPr>
            <p:spPr bwMode="auto">
              <a:xfrm>
                <a:off x="2820" y="3950"/>
                <a:ext cx="9" cy="34"/>
              </a:xfrm>
              <a:custGeom>
                <a:avLst/>
                <a:gdLst>
                  <a:gd name="T0" fmla="*/ 9 w 28"/>
                  <a:gd name="T1" fmla="*/ 0 h 100"/>
                  <a:gd name="T2" fmla="*/ 7 w 28"/>
                  <a:gd name="T3" fmla="*/ 0 h 100"/>
                  <a:gd name="T4" fmla="*/ 7 w 28"/>
                  <a:gd name="T5" fmla="*/ 3 h 100"/>
                  <a:gd name="T6" fmla="*/ 6 w 28"/>
                  <a:gd name="T7" fmla="*/ 8 h 100"/>
                  <a:gd name="T8" fmla="*/ 6 w 28"/>
                  <a:gd name="T9" fmla="*/ 15 h 100"/>
                  <a:gd name="T10" fmla="*/ 6 w 28"/>
                  <a:gd name="T11" fmla="*/ 22 h 100"/>
                  <a:gd name="T12" fmla="*/ 4 w 28"/>
                  <a:gd name="T13" fmla="*/ 31 h 100"/>
                  <a:gd name="T14" fmla="*/ 3 w 28"/>
                  <a:gd name="T15" fmla="*/ 38 h 100"/>
                  <a:gd name="T16" fmla="*/ 3 w 28"/>
                  <a:gd name="T17" fmla="*/ 49 h 100"/>
                  <a:gd name="T18" fmla="*/ 1 w 28"/>
                  <a:gd name="T19" fmla="*/ 58 h 100"/>
                  <a:gd name="T20" fmla="*/ 1 w 28"/>
                  <a:gd name="T21" fmla="*/ 66 h 100"/>
                  <a:gd name="T22" fmla="*/ 0 w 28"/>
                  <a:gd name="T23" fmla="*/ 74 h 100"/>
                  <a:gd name="T24" fmla="*/ 0 w 28"/>
                  <a:gd name="T25" fmla="*/ 82 h 100"/>
                  <a:gd name="T26" fmla="*/ 0 w 28"/>
                  <a:gd name="T27" fmla="*/ 88 h 100"/>
                  <a:gd name="T28" fmla="*/ 0 w 28"/>
                  <a:gd name="T29" fmla="*/ 94 h 100"/>
                  <a:gd name="T30" fmla="*/ 1 w 28"/>
                  <a:gd name="T31" fmla="*/ 97 h 100"/>
                  <a:gd name="T32" fmla="*/ 3 w 28"/>
                  <a:gd name="T33" fmla="*/ 100 h 100"/>
                  <a:gd name="T34" fmla="*/ 9 w 28"/>
                  <a:gd name="T35" fmla="*/ 99 h 100"/>
                  <a:gd name="T36" fmla="*/ 15 w 28"/>
                  <a:gd name="T37" fmla="*/ 91 h 100"/>
                  <a:gd name="T38" fmla="*/ 18 w 28"/>
                  <a:gd name="T39" fmla="*/ 85 h 100"/>
                  <a:gd name="T40" fmla="*/ 22 w 28"/>
                  <a:gd name="T41" fmla="*/ 80 h 100"/>
                  <a:gd name="T42" fmla="*/ 23 w 28"/>
                  <a:gd name="T43" fmla="*/ 74 h 100"/>
                  <a:gd name="T44" fmla="*/ 26 w 28"/>
                  <a:gd name="T45" fmla="*/ 66 h 100"/>
                  <a:gd name="T46" fmla="*/ 28 w 28"/>
                  <a:gd name="T47" fmla="*/ 60 h 100"/>
                  <a:gd name="T48" fmla="*/ 28 w 28"/>
                  <a:gd name="T49" fmla="*/ 55 h 100"/>
                  <a:gd name="T50" fmla="*/ 26 w 28"/>
                  <a:gd name="T51" fmla="*/ 47 h 100"/>
                  <a:gd name="T52" fmla="*/ 26 w 28"/>
                  <a:gd name="T53" fmla="*/ 43 h 100"/>
                  <a:gd name="T54" fmla="*/ 23 w 28"/>
                  <a:gd name="T55" fmla="*/ 36 h 100"/>
                  <a:gd name="T56" fmla="*/ 22 w 28"/>
                  <a:gd name="T57" fmla="*/ 30 h 100"/>
                  <a:gd name="T58" fmla="*/ 19 w 28"/>
                  <a:gd name="T59" fmla="*/ 24 h 100"/>
                  <a:gd name="T60" fmla="*/ 18 w 28"/>
                  <a:gd name="T61" fmla="*/ 21 h 100"/>
                  <a:gd name="T62" fmla="*/ 15 w 28"/>
                  <a:gd name="T63" fmla="*/ 15 h 100"/>
                  <a:gd name="T64" fmla="*/ 13 w 28"/>
                  <a:gd name="T65" fmla="*/ 11 h 100"/>
                  <a:gd name="T66" fmla="*/ 12 w 28"/>
                  <a:gd name="T67" fmla="*/ 6 h 100"/>
                  <a:gd name="T68" fmla="*/ 10 w 28"/>
                  <a:gd name="T69" fmla="*/ 5 h 100"/>
                  <a:gd name="T70" fmla="*/ 9 w 28"/>
                  <a:gd name="T71" fmla="*/ 0 h 100"/>
                  <a:gd name="T72" fmla="*/ 9 w 28"/>
                  <a:gd name="T73" fmla="*/ 0 h 100"/>
                  <a:gd name="T74" fmla="*/ 9 w 28"/>
                  <a:gd name="T7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100">
                    <a:moveTo>
                      <a:pt x="9" y="0"/>
                    </a:moveTo>
                    <a:lnTo>
                      <a:pt x="7" y="0"/>
                    </a:lnTo>
                    <a:lnTo>
                      <a:pt x="7" y="3"/>
                    </a:lnTo>
                    <a:lnTo>
                      <a:pt x="6" y="8"/>
                    </a:lnTo>
                    <a:lnTo>
                      <a:pt x="6" y="15"/>
                    </a:lnTo>
                    <a:lnTo>
                      <a:pt x="6" y="22"/>
                    </a:lnTo>
                    <a:lnTo>
                      <a:pt x="4" y="31"/>
                    </a:lnTo>
                    <a:lnTo>
                      <a:pt x="3" y="38"/>
                    </a:lnTo>
                    <a:lnTo>
                      <a:pt x="3" y="49"/>
                    </a:lnTo>
                    <a:lnTo>
                      <a:pt x="1" y="58"/>
                    </a:lnTo>
                    <a:lnTo>
                      <a:pt x="1" y="66"/>
                    </a:lnTo>
                    <a:lnTo>
                      <a:pt x="0" y="74"/>
                    </a:lnTo>
                    <a:lnTo>
                      <a:pt x="0" y="82"/>
                    </a:lnTo>
                    <a:lnTo>
                      <a:pt x="0" y="88"/>
                    </a:lnTo>
                    <a:lnTo>
                      <a:pt x="0" y="94"/>
                    </a:lnTo>
                    <a:lnTo>
                      <a:pt x="1" y="97"/>
                    </a:lnTo>
                    <a:lnTo>
                      <a:pt x="3" y="100"/>
                    </a:lnTo>
                    <a:lnTo>
                      <a:pt x="9" y="99"/>
                    </a:lnTo>
                    <a:lnTo>
                      <a:pt x="15" y="91"/>
                    </a:lnTo>
                    <a:lnTo>
                      <a:pt x="18" y="85"/>
                    </a:lnTo>
                    <a:lnTo>
                      <a:pt x="22" y="80"/>
                    </a:lnTo>
                    <a:lnTo>
                      <a:pt x="23" y="74"/>
                    </a:lnTo>
                    <a:lnTo>
                      <a:pt x="26" y="66"/>
                    </a:lnTo>
                    <a:lnTo>
                      <a:pt x="28" y="60"/>
                    </a:lnTo>
                    <a:lnTo>
                      <a:pt x="28" y="55"/>
                    </a:lnTo>
                    <a:lnTo>
                      <a:pt x="26" y="47"/>
                    </a:lnTo>
                    <a:lnTo>
                      <a:pt x="26" y="43"/>
                    </a:lnTo>
                    <a:lnTo>
                      <a:pt x="23" y="36"/>
                    </a:lnTo>
                    <a:lnTo>
                      <a:pt x="22" y="30"/>
                    </a:lnTo>
                    <a:lnTo>
                      <a:pt x="19" y="24"/>
                    </a:lnTo>
                    <a:lnTo>
                      <a:pt x="18" y="21"/>
                    </a:lnTo>
                    <a:lnTo>
                      <a:pt x="15" y="15"/>
                    </a:lnTo>
                    <a:lnTo>
                      <a:pt x="13" y="11"/>
                    </a:lnTo>
                    <a:lnTo>
                      <a:pt x="12" y="6"/>
                    </a:lnTo>
                    <a:lnTo>
                      <a:pt x="10" y="5"/>
                    </a:lnTo>
                    <a:lnTo>
                      <a:pt x="9" y="0"/>
                    </a:lnTo>
                    <a:lnTo>
                      <a:pt x="9" y="0"/>
                    </a:lnTo>
                    <a:lnTo>
                      <a:pt x="9" y="0"/>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19" name="Freeform 115">
                <a:extLst>
                  <a:ext uri="{FF2B5EF4-FFF2-40B4-BE49-F238E27FC236}">
                    <a16:creationId xmlns:a16="http://schemas.microsoft.com/office/drawing/2014/main" id="{8C66A023-3C30-F0DA-A174-9F7A913CDFDC}"/>
                  </a:ext>
                </a:extLst>
              </p:cNvPr>
              <p:cNvSpPr>
                <a:spLocks/>
              </p:cNvSpPr>
              <p:nvPr/>
            </p:nvSpPr>
            <p:spPr bwMode="auto">
              <a:xfrm>
                <a:off x="2813" y="3976"/>
                <a:ext cx="30" cy="52"/>
              </a:xfrm>
              <a:custGeom>
                <a:avLst/>
                <a:gdLst>
                  <a:gd name="T0" fmla="*/ 2 w 91"/>
                  <a:gd name="T1" fmla="*/ 20 h 151"/>
                  <a:gd name="T2" fmla="*/ 2 w 91"/>
                  <a:gd name="T3" fmla="*/ 29 h 151"/>
                  <a:gd name="T4" fmla="*/ 2 w 91"/>
                  <a:gd name="T5" fmla="*/ 39 h 151"/>
                  <a:gd name="T6" fmla="*/ 0 w 91"/>
                  <a:gd name="T7" fmla="*/ 51 h 151"/>
                  <a:gd name="T8" fmla="*/ 0 w 91"/>
                  <a:gd name="T9" fmla="*/ 66 h 151"/>
                  <a:gd name="T10" fmla="*/ 0 w 91"/>
                  <a:gd name="T11" fmla="*/ 80 h 151"/>
                  <a:gd name="T12" fmla="*/ 2 w 91"/>
                  <a:gd name="T13" fmla="*/ 95 h 151"/>
                  <a:gd name="T14" fmla="*/ 3 w 91"/>
                  <a:gd name="T15" fmla="*/ 108 h 151"/>
                  <a:gd name="T16" fmla="*/ 5 w 91"/>
                  <a:gd name="T17" fmla="*/ 120 h 151"/>
                  <a:gd name="T18" fmla="*/ 6 w 91"/>
                  <a:gd name="T19" fmla="*/ 130 h 151"/>
                  <a:gd name="T20" fmla="*/ 9 w 91"/>
                  <a:gd name="T21" fmla="*/ 137 h 151"/>
                  <a:gd name="T22" fmla="*/ 12 w 91"/>
                  <a:gd name="T23" fmla="*/ 148 h 151"/>
                  <a:gd name="T24" fmla="*/ 15 w 91"/>
                  <a:gd name="T25" fmla="*/ 151 h 151"/>
                  <a:gd name="T26" fmla="*/ 18 w 91"/>
                  <a:gd name="T27" fmla="*/ 142 h 151"/>
                  <a:gd name="T28" fmla="*/ 17 w 91"/>
                  <a:gd name="T29" fmla="*/ 129 h 151"/>
                  <a:gd name="T30" fmla="*/ 17 w 91"/>
                  <a:gd name="T31" fmla="*/ 120 h 151"/>
                  <a:gd name="T32" fmla="*/ 17 w 91"/>
                  <a:gd name="T33" fmla="*/ 110 h 151"/>
                  <a:gd name="T34" fmla="*/ 17 w 91"/>
                  <a:gd name="T35" fmla="*/ 99 h 151"/>
                  <a:gd name="T36" fmla="*/ 18 w 91"/>
                  <a:gd name="T37" fmla="*/ 86 h 151"/>
                  <a:gd name="T38" fmla="*/ 24 w 91"/>
                  <a:gd name="T39" fmla="*/ 77 h 151"/>
                  <a:gd name="T40" fmla="*/ 36 w 91"/>
                  <a:gd name="T41" fmla="*/ 89 h 151"/>
                  <a:gd name="T42" fmla="*/ 43 w 91"/>
                  <a:gd name="T43" fmla="*/ 102 h 151"/>
                  <a:gd name="T44" fmla="*/ 46 w 91"/>
                  <a:gd name="T45" fmla="*/ 115 h 151"/>
                  <a:gd name="T46" fmla="*/ 47 w 91"/>
                  <a:gd name="T47" fmla="*/ 127 h 151"/>
                  <a:gd name="T48" fmla="*/ 47 w 91"/>
                  <a:gd name="T49" fmla="*/ 142 h 151"/>
                  <a:gd name="T50" fmla="*/ 53 w 91"/>
                  <a:gd name="T51" fmla="*/ 148 h 151"/>
                  <a:gd name="T52" fmla="*/ 64 w 91"/>
                  <a:gd name="T53" fmla="*/ 137 h 151"/>
                  <a:gd name="T54" fmla="*/ 71 w 91"/>
                  <a:gd name="T55" fmla="*/ 126 h 151"/>
                  <a:gd name="T56" fmla="*/ 77 w 91"/>
                  <a:gd name="T57" fmla="*/ 115 h 151"/>
                  <a:gd name="T58" fmla="*/ 80 w 91"/>
                  <a:gd name="T59" fmla="*/ 102 h 151"/>
                  <a:gd name="T60" fmla="*/ 83 w 91"/>
                  <a:gd name="T61" fmla="*/ 85 h 151"/>
                  <a:gd name="T62" fmla="*/ 86 w 91"/>
                  <a:gd name="T63" fmla="*/ 66 h 151"/>
                  <a:gd name="T64" fmla="*/ 87 w 91"/>
                  <a:gd name="T65" fmla="*/ 48 h 151"/>
                  <a:gd name="T66" fmla="*/ 90 w 91"/>
                  <a:gd name="T67" fmla="*/ 32 h 151"/>
                  <a:gd name="T68" fmla="*/ 90 w 91"/>
                  <a:gd name="T69" fmla="*/ 17 h 151"/>
                  <a:gd name="T70" fmla="*/ 90 w 91"/>
                  <a:gd name="T71" fmla="*/ 5 h 151"/>
                  <a:gd name="T72" fmla="*/ 90 w 91"/>
                  <a:gd name="T73" fmla="*/ 0 h 151"/>
                  <a:gd name="T74" fmla="*/ 83 w 91"/>
                  <a:gd name="T75" fmla="*/ 8 h 151"/>
                  <a:gd name="T76" fmla="*/ 78 w 91"/>
                  <a:gd name="T77" fmla="*/ 17 h 151"/>
                  <a:gd name="T78" fmla="*/ 74 w 91"/>
                  <a:gd name="T79" fmla="*/ 30 h 151"/>
                  <a:gd name="T80" fmla="*/ 68 w 91"/>
                  <a:gd name="T81" fmla="*/ 44 h 151"/>
                  <a:gd name="T82" fmla="*/ 62 w 91"/>
                  <a:gd name="T83" fmla="*/ 57 h 151"/>
                  <a:gd name="T84" fmla="*/ 58 w 91"/>
                  <a:gd name="T85" fmla="*/ 69 h 151"/>
                  <a:gd name="T86" fmla="*/ 55 w 91"/>
                  <a:gd name="T87" fmla="*/ 79 h 151"/>
                  <a:gd name="T88" fmla="*/ 49 w 91"/>
                  <a:gd name="T89" fmla="*/ 83 h 151"/>
                  <a:gd name="T90" fmla="*/ 46 w 91"/>
                  <a:gd name="T91" fmla="*/ 79 h 151"/>
                  <a:gd name="T92" fmla="*/ 43 w 91"/>
                  <a:gd name="T93" fmla="*/ 69 h 151"/>
                  <a:gd name="T94" fmla="*/ 40 w 91"/>
                  <a:gd name="T95" fmla="*/ 63 h 151"/>
                  <a:gd name="T96" fmla="*/ 31 w 91"/>
                  <a:gd name="T97" fmla="*/ 63 h 151"/>
                  <a:gd name="T98" fmla="*/ 18 w 91"/>
                  <a:gd name="T99" fmla="*/ 63 h 151"/>
                  <a:gd name="T100" fmla="*/ 12 w 91"/>
                  <a:gd name="T101" fmla="*/ 51 h 151"/>
                  <a:gd name="T102" fmla="*/ 8 w 91"/>
                  <a:gd name="T103" fmla="*/ 36 h 151"/>
                  <a:gd name="T104" fmla="*/ 5 w 91"/>
                  <a:gd name="T105" fmla="*/ 23 h 151"/>
                  <a:gd name="T106" fmla="*/ 3 w 91"/>
                  <a:gd name="T107" fmla="*/ 1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 h="151">
                    <a:moveTo>
                      <a:pt x="3" y="19"/>
                    </a:moveTo>
                    <a:lnTo>
                      <a:pt x="2" y="20"/>
                    </a:lnTo>
                    <a:lnTo>
                      <a:pt x="2" y="26"/>
                    </a:lnTo>
                    <a:lnTo>
                      <a:pt x="2" y="29"/>
                    </a:lnTo>
                    <a:lnTo>
                      <a:pt x="2" y="35"/>
                    </a:lnTo>
                    <a:lnTo>
                      <a:pt x="2" y="39"/>
                    </a:lnTo>
                    <a:lnTo>
                      <a:pt x="2" y="47"/>
                    </a:lnTo>
                    <a:lnTo>
                      <a:pt x="0" y="51"/>
                    </a:lnTo>
                    <a:lnTo>
                      <a:pt x="0" y="58"/>
                    </a:lnTo>
                    <a:lnTo>
                      <a:pt x="0" y="66"/>
                    </a:lnTo>
                    <a:lnTo>
                      <a:pt x="0" y="73"/>
                    </a:lnTo>
                    <a:lnTo>
                      <a:pt x="0" y="80"/>
                    </a:lnTo>
                    <a:lnTo>
                      <a:pt x="0" y="88"/>
                    </a:lnTo>
                    <a:lnTo>
                      <a:pt x="2" y="95"/>
                    </a:lnTo>
                    <a:lnTo>
                      <a:pt x="3" y="102"/>
                    </a:lnTo>
                    <a:lnTo>
                      <a:pt x="3" y="108"/>
                    </a:lnTo>
                    <a:lnTo>
                      <a:pt x="3" y="114"/>
                    </a:lnTo>
                    <a:lnTo>
                      <a:pt x="5" y="120"/>
                    </a:lnTo>
                    <a:lnTo>
                      <a:pt x="5" y="126"/>
                    </a:lnTo>
                    <a:lnTo>
                      <a:pt x="6" y="130"/>
                    </a:lnTo>
                    <a:lnTo>
                      <a:pt x="8" y="134"/>
                    </a:lnTo>
                    <a:lnTo>
                      <a:pt x="9" y="137"/>
                    </a:lnTo>
                    <a:lnTo>
                      <a:pt x="11" y="142"/>
                    </a:lnTo>
                    <a:lnTo>
                      <a:pt x="12" y="148"/>
                    </a:lnTo>
                    <a:lnTo>
                      <a:pt x="14" y="151"/>
                    </a:lnTo>
                    <a:lnTo>
                      <a:pt x="15" y="151"/>
                    </a:lnTo>
                    <a:lnTo>
                      <a:pt x="18" y="149"/>
                    </a:lnTo>
                    <a:lnTo>
                      <a:pt x="18" y="142"/>
                    </a:lnTo>
                    <a:lnTo>
                      <a:pt x="18" y="134"/>
                    </a:lnTo>
                    <a:lnTo>
                      <a:pt x="17" y="129"/>
                    </a:lnTo>
                    <a:lnTo>
                      <a:pt x="17" y="124"/>
                    </a:lnTo>
                    <a:lnTo>
                      <a:pt x="17" y="120"/>
                    </a:lnTo>
                    <a:lnTo>
                      <a:pt x="17" y="115"/>
                    </a:lnTo>
                    <a:lnTo>
                      <a:pt x="17" y="110"/>
                    </a:lnTo>
                    <a:lnTo>
                      <a:pt x="17" y="104"/>
                    </a:lnTo>
                    <a:lnTo>
                      <a:pt x="17" y="99"/>
                    </a:lnTo>
                    <a:lnTo>
                      <a:pt x="17" y="95"/>
                    </a:lnTo>
                    <a:lnTo>
                      <a:pt x="18" y="86"/>
                    </a:lnTo>
                    <a:lnTo>
                      <a:pt x="21" y="82"/>
                    </a:lnTo>
                    <a:lnTo>
                      <a:pt x="24" y="77"/>
                    </a:lnTo>
                    <a:lnTo>
                      <a:pt x="31" y="83"/>
                    </a:lnTo>
                    <a:lnTo>
                      <a:pt x="36" y="89"/>
                    </a:lnTo>
                    <a:lnTo>
                      <a:pt x="39" y="95"/>
                    </a:lnTo>
                    <a:lnTo>
                      <a:pt x="43" y="102"/>
                    </a:lnTo>
                    <a:lnTo>
                      <a:pt x="46" y="110"/>
                    </a:lnTo>
                    <a:lnTo>
                      <a:pt x="46" y="115"/>
                    </a:lnTo>
                    <a:lnTo>
                      <a:pt x="47" y="121"/>
                    </a:lnTo>
                    <a:lnTo>
                      <a:pt x="47" y="127"/>
                    </a:lnTo>
                    <a:lnTo>
                      <a:pt x="47" y="133"/>
                    </a:lnTo>
                    <a:lnTo>
                      <a:pt x="47" y="142"/>
                    </a:lnTo>
                    <a:lnTo>
                      <a:pt x="50" y="146"/>
                    </a:lnTo>
                    <a:lnTo>
                      <a:pt x="53" y="148"/>
                    </a:lnTo>
                    <a:lnTo>
                      <a:pt x="61" y="143"/>
                    </a:lnTo>
                    <a:lnTo>
                      <a:pt x="64" y="137"/>
                    </a:lnTo>
                    <a:lnTo>
                      <a:pt x="69" y="130"/>
                    </a:lnTo>
                    <a:lnTo>
                      <a:pt x="71" y="126"/>
                    </a:lnTo>
                    <a:lnTo>
                      <a:pt x="74" y="121"/>
                    </a:lnTo>
                    <a:lnTo>
                      <a:pt x="77" y="115"/>
                    </a:lnTo>
                    <a:lnTo>
                      <a:pt x="78" y="110"/>
                    </a:lnTo>
                    <a:lnTo>
                      <a:pt x="80" y="102"/>
                    </a:lnTo>
                    <a:lnTo>
                      <a:pt x="81" y="93"/>
                    </a:lnTo>
                    <a:lnTo>
                      <a:pt x="83" y="85"/>
                    </a:lnTo>
                    <a:lnTo>
                      <a:pt x="84" y="76"/>
                    </a:lnTo>
                    <a:lnTo>
                      <a:pt x="86" y="66"/>
                    </a:lnTo>
                    <a:lnTo>
                      <a:pt x="87" y="58"/>
                    </a:lnTo>
                    <a:lnTo>
                      <a:pt x="87" y="48"/>
                    </a:lnTo>
                    <a:lnTo>
                      <a:pt x="90" y="41"/>
                    </a:lnTo>
                    <a:lnTo>
                      <a:pt x="90" y="32"/>
                    </a:lnTo>
                    <a:lnTo>
                      <a:pt x="90" y="25"/>
                    </a:lnTo>
                    <a:lnTo>
                      <a:pt x="90" y="17"/>
                    </a:lnTo>
                    <a:lnTo>
                      <a:pt x="91" y="13"/>
                    </a:lnTo>
                    <a:lnTo>
                      <a:pt x="90" y="5"/>
                    </a:lnTo>
                    <a:lnTo>
                      <a:pt x="90" y="3"/>
                    </a:lnTo>
                    <a:lnTo>
                      <a:pt x="90" y="0"/>
                    </a:lnTo>
                    <a:lnTo>
                      <a:pt x="87" y="1"/>
                    </a:lnTo>
                    <a:lnTo>
                      <a:pt x="83" y="8"/>
                    </a:lnTo>
                    <a:lnTo>
                      <a:pt x="80" y="13"/>
                    </a:lnTo>
                    <a:lnTo>
                      <a:pt x="78" y="17"/>
                    </a:lnTo>
                    <a:lnTo>
                      <a:pt x="75" y="23"/>
                    </a:lnTo>
                    <a:lnTo>
                      <a:pt x="74" y="30"/>
                    </a:lnTo>
                    <a:lnTo>
                      <a:pt x="71" y="36"/>
                    </a:lnTo>
                    <a:lnTo>
                      <a:pt x="68" y="44"/>
                    </a:lnTo>
                    <a:lnTo>
                      <a:pt x="65" y="51"/>
                    </a:lnTo>
                    <a:lnTo>
                      <a:pt x="62" y="57"/>
                    </a:lnTo>
                    <a:lnTo>
                      <a:pt x="61" y="63"/>
                    </a:lnTo>
                    <a:lnTo>
                      <a:pt x="58" y="69"/>
                    </a:lnTo>
                    <a:lnTo>
                      <a:pt x="56" y="73"/>
                    </a:lnTo>
                    <a:lnTo>
                      <a:pt x="55" y="79"/>
                    </a:lnTo>
                    <a:lnTo>
                      <a:pt x="52" y="82"/>
                    </a:lnTo>
                    <a:lnTo>
                      <a:pt x="49" y="83"/>
                    </a:lnTo>
                    <a:lnTo>
                      <a:pt x="47" y="82"/>
                    </a:lnTo>
                    <a:lnTo>
                      <a:pt x="46" y="79"/>
                    </a:lnTo>
                    <a:lnTo>
                      <a:pt x="44" y="73"/>
                    </a:lnTo>
                    <a:lnTo>
                      <a:pt x="43" y="69"/>
                    </a:lnTo>
                    <a:lnTo>
                      <a:pt x="41" y="64"/>
                    </a:lnTo>
                    <a:lnTo>
                      <a:pt x="40" y="63"/>
                    </a:lnTo>
                    <a:lnTo>
                      <a:pt x="36" y="60"/>
                    </a:lnTo>
                    <a:lnTo>
                      <a:pt x="31" y="63"/>
                    </a:lnTo>
                    <a:lnTo>
                      <a:pt x="24" y="66"/>
                    </a:lnTo>
                    <a:lnTo>
                      <a:pt x="18" y="63"/>
                    </a:lnTo>
                    <a:lnTo>
                      <a:pt x="15" y="57"/>
                    </a:lnTo>
                    <a:lnTo>
                      <a:pt x="12" y="51"/>
                    </a:lnTo>
                    <a:lnTo>
                      <a:pt x="9" y="44"/>
                    </a:lnTo>
                    <a:lnTo>
                      <a:pt x="8" y="36"/>
                    </a:lnTo>
                    <a:lnTo>
                      <a:pt x="5" y="27"/>
                    </a:lnTo>
                    <a:lnTo>
                      <a:pt x="5" y="23"/>
                    </a:lnTo>
                    <a:lnTo>
                      <a:pt x="3" y="19"/>
                    </a:lnTo>
                    <a:lnTo>
                      <a:pt x="3" y="19"/>
                    </a:lnTo>
                    <a:lnTo>
                      <a:pt x="3" y="19"/>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20" name="Freeform 116">
                <a:extLst>
                  <a:ext uri="{FF2B5EF4-FFF2-40B4-BE49-F238E27FC236}">
                    <a16:creationId xmlns:a16="http://schemas.microsoft.com/office/drawing/2014/main" id="{571AF192-6F8B-8D8B-8641-973E611E8A89}"/>
                  </a:ext>
                </a:extLst>
              </p:cNvPr>
              <p:cNvSpPr>
                <a:spLocks/>
              </p:cNvSpPr>
              <p:nvPr/>
            </p:nvSpPr>
            <p:spPr bwMode="auto">
              <a:xfrm>
                <a:off x="2825" y="3982"/>
                <a:ext cx="8" cy="12"/>
              </a:xfrm>
              <a:custGeom>
                <a:avLst/>
                <a:gdLst>
                  <a:gd name="T0" fmla="*/ 24 w 24"/>
                  <a:gd name="T1" fmla="*/ 0 h 36"/>
                  <a:gd name="T2" fmla="*/ 19 w 24"/>
                  <a:gd name="T3" fmla="*/ 1 h 36"/>
                  <a:gd name="T4" fmla="*/ 12 w 24"/>
                  <a:gd name="T5" fmla="*/ 4 h 36"/>
                  <a:gd name="T6" fmla="*/ 6 w 24"/>
                  <a:gd name="T7" fmla="*/ 9 h 36"/>
                  <a:gd name="T8" fmla="*/ 2 w 24"/>
                  <a:gd name="T9" fmla="*/ 17 h 36"/>
                  <a:gd name="T10" fmla="*/ 0 w 24"/>
                  <a:gd name="T11" fmla="*/ 23 h 36"/>
                  <a:gd name="T12" fmla="*/ 3 w 24"/>
                  <a:gd name="T13" fmla="*/ 29 h 36"/>
                  <a:gd name="T14" fmla="*/ 7 w 24"/>
                  <a:gd name="T15" fmla="*/ 33 h 36"/>
                  <a:gd name="T16" fmla="*/ 13 w 24"/>
                  <a:gd name="T17" fmla="*/ 36 h 36"/>
                  <a:gd name="T18" fmla="*/ 15 w 24"/>
                  <a:gd name="T19" fmla="*/ 36 h 36"/>
                  <a:gd name="T20" fmla="*/ 16 w 24"/>
                  <a:gd name="T21" fmla="*/ 35 h 36"/>
                  <a:gd name="T22" fmla="*/ 18 w 24"/>
                  <a:gd name="T23" fmla="*/ 29 h 36"/>
                  <a:gd name="T24" fmla="*/ 21 w 24"/>
                  <a:gd name="T25" fmla="*/ 23 h 36"/>
                  <a:gd name="T26" fmla="*/ 21 w 24"/>
                  <a:gd name="T27" fmla="*/ 14 h 36"/>
                  <a:gd name="T28" fmla="*/ 22 w 24"/>
                  <a:gd name="T29" fmla="*/ 7 h 36"/>
                  <a:gd name="T30" fmla="*/ 22 w 24"/>
                  <a:gd name="T31" fmla="*/ 1 h 36"/>
                  <a:gd name="T32" fmla="*/ 24 w 24"/>
                  <a:gd name="T33" fmla="*/ 0 h 36"/>
                  <a:gd name="T34" fmla="*/ 24 w 24"/>
                  <a:gd name="T3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36">
                    <a:moveTo>
                      <a:pt x="24" y="0"/>
                    </a:moveTo>
                    <a:lnTo>
                      <a:pt x="19" y="1"/>
                    </a:lnTo>
                    <a:lnTo>
                      <a:pt x="12" y="4"/>
                    </a:lnTo>
                    <a:lnTo>
                      <a:pt x="6" y="9"/>
                    </a:lnTo>
                    <a:lnTo>
                      <a:pt x="2" y="17"/>
                    </a:lnTo>
                    <a:lnTo>
                      <a:pt x="0" y="23"/>
                    </a:lnTo>
                    <a:lnTo>
                      <a:pt x="3" y="29"/>
                    </a:lnTo>
                    <a:lnTo>
                      <a:pt x="7" y="33"/>
                    </a:lnTo>
                    <a:lnTo>
                      <a:pt x="13" y="36"/>
                    </a:lnTo>
                    <a:lnTo>
                      <a:pt x="15" y="36"/>
                    </a:lnTo>
                    <a:lnTo>
                      <a:pt x="16" y="35"/>
                    </a:lnTo>
                    <a:lnTo>
                      <a:pt x="18" y="29"/>
                    </a:lnTo>
                    <a:lnTo>
                      <a:pt x="21" y="23"/>
                    </a:lnTo>
                    <a:lnTo>
                      <a:pt x="21" y="14"/>
                    </a:lnTo>
                    <a:lnTo>
                      <a:pt x="22" y="7"/>
                    </a:lnTo>
                    <a:lnTo>
                      <a:pt x="22" y="1"/>
                    </a:lnTo>
                    <a:lnTo>
                      <a:pt x="24" y="0"/>
                    </a:lnTo>
                    <a:lnTo>
                      <a:pt x="24" y="0"/>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21" name="Freeform 117">
                <a:extLst>
                  <a:ext uri="{FF2B5EF4-FFF2-40B4-BE49-F238E27FC236}">
                    <a16:creationId xmlns:a16="http://schemas.microsoft.com/office/drawing/2014/main" id="{0713430B-EA88-A18E-BBAC-FD47F8149C48}"/>
                  </a:ext>
                </a:extLst>
              </p:cNvPr>
              <p:cNvSpPr>
                <a:spLocks/>
              </p:cNvSpPr>
              <p:nvPr/>
            </p:nvSpPr>
            <p:spPr bwMode="auto">
              <a:xfrm>
                <a:off x="2812" y="4019"/>
                <a:ext cx="31" cy="57"/>
              </a:xfrm>
              <a:custGeom>
                <a:avLst/>
                <a:gdLst>
                  <a:gd name="T0" fmla="*/ 3 w 91"/>
                  <a:gd name="T1" fmla="*/ 40 h 167"/>
                  <a:gd name="T2" fmla="*/ 1 w 91"/>
                  <a:gd name="T3" fmla="*/ 47 h 167"/>
                  <a:gd name="T4" fmla="*/ 1 w 91"/>
                  <a:gd name="T5" fmla="*/ 56 h 167"/>
                  <a:gd name="T6" fmla="*/ 1 w 91"/>
                  <a:gd name="T7" fmla="*/ 66 h 167"/>
                  <a:gd name="T8" fmla="*/ 0 w 91"/>
                  <a:gd name="T9" fmla="*/ 78 h 167"/>
                  <a:gd name="T10" fmla="*/ 0 w 91"/>
                  <a:gd name="T11" fmla="*/ 90 h 167"/>
                  <a:gd name="T12" fmla="*/ 0 w 91"/>
                  <a:gd name="T13" fmla="*/ 101 h 167"/>
                  <a:gd name="T14" fmla="*/ 0 w 91"/>
                  <a:gd name="T15" fmla="*/ 113 h 167"/>
                  <a:gd name="T16" fmla="*/ 0 w 91"/>
                  <a:gd name="T17" fmla="*/ 123 h 167"/>
                  <a:gd name="T18" fmla="*/ 1 w 91"/>
                  <a:gd name="T19" fmla="*/ 138 h 167"/>
                  <a:gd name="T20" fmla="*/ 4 w 91"/>
                  <a:gd name="T21" fmla="*/ 151 h 167"/>
                  <a:gd name="T22" fmla="*/ 7 w 91"/>
                  <a:gd name="T23" fmla="*/ 157 h 167"/>
                  <a:gd name="T24" fmla="*/ 10 w 91"/>
                  <a:gd name="T25" fmla="*/ 151 h 167"/>
                  <a:gd name="T26" fmla="*/ 15 w 91"/>
                  <a:gd name="T27" fmla="*/ 137 h 167"/>
                  <a:gd name="T28" fmla="*/ 16 w 91"/>
                  <a:gd name="T29" fmla="*/ 120 h 167"/>
                  <a:gd name="T30" fmla="*/ 20 w 91"/>
                  <a:gd name="T31" fmla="*/ 110 h 167"/>
                  <a:gd name="T32" fmla="*/ 23 w 91"/>
                  <a:gd name="T33" fmla="*/ 110 h 167"/>
                  <a:gd name="T34" fmla="*/ 25 w 91"/>
                  <a:gd name="T35" fmla="*/ 120 h 167"/>
                  <a:gd name="T36" fmla="*/ 26 w 91"/>
                  <a:gd name="T37" fmla="*/ 138 h 167"/>
                  <a:gd name="T38" fmla="*/ 31 w 91"/>
                  <a:gd name="T39" fmla="*/ 156 h 167"/>
                  <a:gd name="T40" fmla="*/ 40 w 91"/>
                  <a:gd name="T41" fmla="*/ 166 h 167"/>
                  <a:gd name="T42" fmla="*/ 50 w 91"/>
                  <a:gd name="T43" fmla="*/ 167 h 167"/>
                  <a:gd name="T44" fmla="*/ 60 w 91"/>
                  <a:gd name="T45" fmla="*/ 163 h 167"/>
                  <a:gd name="T46" fmla="*/ 70 w 91"/>
                  <a:gd name="T47" fmla="*/ 159 h 167"/>
                  <a:gd name="T48" fmla="*/ 79 w 91"/>
                  <a:gd name="T49" fmla="*/ 150 h 167"/>
                  <a:gd name="T50" fmla="*/ 84 w 91"/>
                  <a:gd name="T51" fmla="*/ 140 h 167"/>
                  <a:gd name="T52" fmla="*/ 84 w 91"/>
                  <a:gd name="T53" fmla="*/ 128 h 167"/>
                  <a:gd name="T54" fmla="*/ 87 w 91"/>
                  <a:gd name="T55" fmla="*/ 116 h 167"/>
                  <a:gd name="T56" fmla="*/ 87 w 91"/>
                  <a:gd name="T57" fmla="*/ 103 h 167"/>
                  <a:gd name="T58" fmla="*/ 87 w 91"/>
                  <a:gd name="T59" fmla="*/ 87 h 167"/>
                  <a:gd name="T60" fmla="*/ 88 w 91"/>
                  <a:gd name="T61" fmla="*/ 68 h 167"/>
                  <a:gd name="T62" fmla="*/ 89 w 91"/>
                  <a:gd name="T63" fmla="*/ 50 h 167"/>
                  <a:gd name="T64" fmla="*/ 91 w 91"/>
                  <a:gd name="T65" fmla="*/ 32 h 167"/>
                  <a:gd name="T66" fmla="*/ 91 w 91"/>
                  <a:gd name="T67" fmla="*/ 18 h 167"/>
                  <a:gd name="T68" fmla="*/ 91 w 91"/>
                  <a:gd name="T69" fmla="*/ 6 h 167"/>
                  <a:gd name="T70" fmla="*/ 91 w 91"/>
                  <a:gd name="T71" fmla="*/ 0 h 167"/>
                  <a:gd name="T72" fmla="*/ 89 w 91"/>
                  <a:gd name="T73" fmla="*/ 2 h 167"/>
                  <a:gd name="T74" fmla="*/ 87 w 91"/>
                  <a:gd name="T75" fmla="*/ 8 h 167"/>
                  <a:gd name="T76" fmla="*/ 84 w 91"/>
                  <a:gd name="T77" fmla="*/ 18 h 167"/>
                  <a:gd name="T78" fmla="*/ 82 w 91"/>
                  <a:gd name="T79" fmla="*/ 34 h 167"/>
                  <a:gd name="T80" fmla="*/ 79 w 91"/>
                  <a:gd name="T81" fmla="*/ 52 h 167"/>
                  <a:gd name="T82" fmla="*/ 75 w 91"/>
                  <a:gd name="T83" fmla="*/ 69 h 167"/>
                  <a:gd name="T84" fmla="*/ 72 w 91"/>
                  <a:gd name="T85" fmla="*/ 87 h 167"/>
                  <a:gd name="T86" fmla="*/ 67 w 91"/>
                  <a:gd name="T87" fmla="*/ 103 h 167"/>
                  <a:gd name="T88" fmla="*/ 65 w 91"/>
                  <a:gd name="T89" fmla="*/ 116 h 167"/>
                  <a:gd name="T90" fmla="*/ 62 w 91"/>
                  <a:gd name="T91" fmla="*/ 122 h 167"/>
                  <a:gd name="T92" fmla="*/ 57 w 91"/>
                  <a:gd name="T93" fmla="*/ 128 h 167"/>
                  <a:gd name="T94" fmla="*/ 53 w 91"/>
                  <a:gd name="T95" fmla="*/ 125 h 167"/>
                  <a:gd name="T96" fmla="*/ 48 w 91"/>
                  <a:gd name="T97" fmla="*/ 115 h 167"/>
                  <a:gd name="T98" fmla="*/ 47 w 91"/>
                  <a:gd name="T99" fmla="*/ 101 h 167"/>
                  <a:gd name="T100" fmla="*/ 45 w 91"/>
                  <a:gd name="T101" fmla="*/ 91 h 167"/>
                  <a:gd name="T102" fmla="*/ 44 w 91"/>
                  <a:gd name="T103" fmla="*/ 78 h 167"/>
                  <a:gd name="T104" fmla="*/ 41 w 91"/>
                  <a:gd name="T105" fmla="*/ 63 h 167"/>
                  <a:gd name="T106" fmla="*/ 40 w 91"/>
                  <a:gd name="T107" fmla="*/ 52 h 167"/>
                  <a:gd name="T108" fmla="*/ 37 w 91"/>
                  <a:gd name="T109" fmla="*/ 53 h 167"/>
                  <a:gd name="T110" fmla="*/ 31 w 91"/>
                  <a:gd name="T111" fmla="*/ 68 h 167"/>
                  <a:gd name="T112" fmla="*/ 22 w 91"/>
                  <a:gd name="T113" fmla="*/ 68 h 167"/>
                  <a:gd name="T114" fmla="*/ 13 w 91"/>
                  <a:gd name="T115" fmla="*/ 57 h 167"/>
                  <a:gd name="T116" fmla="*/ 7 w 91"/>
                  <a:gd name="T117" fmla="*/ 47 h 167"/>
                  <a:gd name="T118" fmla="*/ 4 w 91"/>
                  <a:gd name="T119" fmla="*/ 40 h 167"/>
                  <a:gd name="T120" fmla="*/ 4 w 91"/>
                  <a:gd name="T121" fmla="*/ 3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 h="167">
                    <a:moveTo>
                      <a:pt x="4" y="38"/>
                    </a:moveTo>
                    <a:lnTo>
                      <a:pt x="3" y="40"/>
                    </a:lnTo>
                    <a:lnTo>
                      <a:pt x="3" y="44"/>
                    </a:lnTo>
                    <a:lnTo>
                      <a:pt x="1" y="47"/>
                    </a:lnTo>
                    <a:lnTo>
                      <a:pt x="1" y="52"/>
                    </a:lnTo>
                    <a:lnTo>
                      <a:pt x="1" y="56"/>
                    </a:lnTo>
                    <a:lnTo>
                      <a:pt x="1" y="62"/>
                    </a:lnTo>
                    <a:lnTo>
                      <a:pt x="1" y="66"/>
                    </a:lnTo>
                    <a:lnTo>
                      <a:pt x="1" y="72"/>
                    </a:lnTo>
                    <a:lnTo>
                      <a:pt x="0" y="78"/>
                    </a:lnTo>
                    <a:lnTo>
                      <a:pt x="0" y="84"/>
                    </a:lnTo>
                    <a:lnTo>
                      <a:pt x="0" y="90"/>
                    </a:lnTo>
                    <a:lnTo>
                      <a:pt x="0" y="96"/>
                    </a:lnTo>
                    <a:lnTo>
                      <a:pt x="0" y="101"/>
                    </a:lnTo>
                    <a:lnTo>
                      <a:pt x="0" y="109"/>
                    </a:lnTo>
                    <a:lnTo>
                      <a:pt x="0" y="113"/>
                    </a:lnTo>
                    <a:lnTo>
                      <a:pt x="0" y="119"/>
                    </a:lnTo>
                    <a:lnTo>
                      <a:pt x="0" y="123"/>
                    </a:lnTo>
                    <a:lnTo>
                      <a:pt x="1" y="129"/>
                    </a:lnTo>
                    <a:lnTo>
                      <a:pt x="1" y="138"/>
                    </a:lnTo>
                    <a:lnTo>
                      <a:pt x="3" y="145"/>
                    </a:lnTo>
                    <a:lnTo>
                      <a:pt x="4" y="151"/>
                    </a:lnTo>
                    <a:lnTo>
                      <a:pt x="6" y="154"/>
                    </a:lnTo>
                    <a:lnTo>
                      <a:pt x="7" y="157"/>
                    </a:lnTo>
                    <a:lnTo>
                      <a:pt x="10" y="156"/>
                    </a:lnTo>
                    <a:lnTo>
                      <a:pt x="10" y="151"/>
                    </a:lnTo>
                    <a:lnTo>
                      <a:pt x="13" y="144"/>
                    </a:lnTo>
                    <a:lnTo>
                      <a:pt x="15" y="137"/>
                    </a:lnTo>
                    <a:lnTo>
                      <a:pt x="16" y="128"/>
                    </a:lnTo>
                    <a:lnTo>
                      <a:pt x="16" y="120"/>
                    </a:lnTo>
                    <a:lnTo>
                      <a:pt x="19" y="115"/>
                    </a:lnTo>
                    <a:lnTo>
                      <a:pt x="20" y="110"/>
                    </a:lnTo>
                    <a:lnTo>
                      <a:pt x="23" y="109"/>
                    </a:lnTo>
                    <a:lnTo>
                      <a:pt x="23" y="110"/>
                    </a:lnTo>
                    <a:lnTo>
                      <a:pt x="23" y="115"/>
                    </a:lnTo>
                    <a:lnTo>
                      <a:pt x="25" y="120"/>
                    </a:lnTo>
                    <a:lnTo>
                      <a:pt x="26" y="129"/>
                    </a:lnTo>
                    <a:lnTo>
                      <a:pt x="26" y="138"/>
                    </a:lnTo>
                    <a:lnTo>
                      <a:pt x="29" y="148"/>
                    </a:lnTo>
                    <a:lnTo>
                      <a:pt x="31" y="156"/>
                    </a:lnTo>
                    <a:lnTo>
                      <a:pt x="35" y="163"/>
                    </a:lnTo>
                    <a:lnTo>
                      <a:pt x="40" y="166"/>
                    </a:lnTo>
                    <a:lnTo>
                      <a:pt x="44" y="167"/>
                    </a:lnTo>
                    <a:lnTo>
                      <a:pt x="50" y="167"/>
                    </a:lnTo>
                    <a:lnTo>
                      <a:pt x="56" y="167"/>
                    </a:lnTo>
                    <a:lnTo>
                      <a:pt x="60" y="163"/>
                    </a:lnTo>
                    <a:lnTo>
                      <a:pt x="66" y="162"/>
                    </a:lnTo>
                    <a:lnTo>
                      <a:pt x="70" y="159"/>
                    </a:lnTo>
                    <a:lnTo>
                      <a:pt x="75" y="156"/>
                    </a:lnTo>
                    <a:lnTo>
                      <a:pt x="79" y="150"/>
                    </a:lnTo>
                    <a:lnTo>
                      <a:pt x="84" y="144"/>
                    </a:lnTo>
                    <a:lnTo>
                      <a:pt x="84" y="140"/>
                    </a:lnTo>
                    <a:lnTo>
                      <a:pt x="84" y="132"/>
                    </a:lnTo>
                    <a:lnTo>
                      <a:pt x="84" y="128"/>
                    </a:lnTo>
                    <a:lnTo>
                      <a:pt x="85" y="123"/>
                    </a:lnTo>
                    <a:lnTo>
                      <a:pt x="87" y="116"/>
                    </a:lnTo>
                    <a:lnTo>
                      <a:pt x="87" y="112"/>
                    </a:lnTo>
                    <a:lnTo>
                      <a:pt x="87" y="103"/>
                    </a:lnTo>
                    <a:lnTo>
                      <a:pt x="87" y="96"/>
                    </a:lnTo>
                    <a:lnTo>
                      <a:pt x="87" y="87"/>
                    </a:lnTo>
                    <a:lnTo>
                      <a:pt x="88" y="78"/>
                    </a:lnTo>
                    <a:lnTo>
                      <a:pt x="88" y="68"/>
                    </a:lnTo>
                    <a:lnTo>
                      <a:pt x="88" y="59"/>
                    </a:lnTo>
                    <a:lnTo>
                      <a:pt x="89" y="50"/>
                    </a:lnTo>
                    <a:lnTo>
                      <a:pt x="91" y="41"/>
                    </a:lnTo>
                    <a:lnTo>
                      <a:pt x="91" y="32"/>
                    </a:lnTo>
                    <a:lnTo>
                      <a:pt x="91" y="25"/>
                    </a:lnTo>
                    <a:lnTo>
                      <a:pt x="91" y="18"/>
                    </a:lnTo>
                    <a:lnTo>
                      <a:pt x="91" y="12"/>
                    </a:lnTo>
                    <a:lnTo>
                      <a:pt x="91" y="6"/>
                    </a:lnTo>
                    <a:lnTo>
                      <a:pt x="91" y="3"/>
                    </a:lnTo>
                    <a:lnTo>
                      <a:pt x="91" y="0"/>
                    </a:lnTo>
                    <a:lnTo>
                      <a:pt x="91" y="2"/>
                    </a:lnTo>
                    <a:lnTo>
                      <a:pt x="89" y="2"/>
                    </a:lnTo>
                    <a:lnTo>
                      <a:pt x="88" y="5"/>
                    </a:lnTo>
                    <a:lnTo>
                      <a:pt x="87" y="8"/>
                    </a:lnTo>
                    <a:lnTo>
                      <a:pt x="87" y="13"/>
                    </a:lnTo>
                    <a:lnTo>
                      <a:pt x="84" y="18"/>
                    </a:lnTo>
                    <a:lnTo>
                      <a:pt x="84" y="27"/>
                    </a:lnTo>
                    <a:lnTo>
                      <a:pt x="82" y="34"/>
                    </a:lnTo>
                    <a:lnTo>
                      <a:pt x="81" y="44"/>
                    </a:lnTo>
                    <a:lnTo>
                      <a:pt x="79" y="52"/>
                    </a:lnTo>
                    <a:lnTo>
                      <a:pt x="78" y="62"/>
                    </a:lnTo>
                    <a:lnTo>
                      <a:pt x="75" y="69"/>
                    </a:lnTo>
                    <a:lnTo>
                      <a:pt x="73" y="79"/>
                    </a:lnTo>
                    <a:lnTo>
                      <a:pt x="72" y="87"/>
                    </a:lnTo>
                    <a:lnTo>
                      <a:pt x="70" y="96"/>
                    </a:lnTo>
                    <a:lnTo>
                      <a:pt x="67" y="103"/>
                    </a:lnTo>
                    <a:lnTo>
                      <a:pt x="67" y="112"/>
                    </a:lnTo>
                    <a:lnTo>
                      <a:pt x="65" y="116"/>
                    </a:lnTo>
                    <a:lnTo>
                      <a:pt x="63" y="119"/>
                    </a:lnTo>
                    <a:lnTo>
                      <a:pt x="62" y="122"/>
                    </a:lnTo>
                    <a:lnTo>
                      <a:pt x="60" y="125"/>
                    </a:lnTo>
                    <a:lnTo>
                      <a:pt x="57" y="128"/>
                    </a:lnTo>
                    <a:lnTo>
                      <a:pt x="54" y="128"/>
                    </a:lnTo>
                    <a:lnTo>
                      <a:pt x="53" y="125"/>
                    </a:lnTo>
                    <a:lnTo>
                      <a:pt x="50" y="120"/>
                    </a:lnTo>
                    <a:lnTo>
                      <a:pt x="48" y="115"/>
                    </a:lnTo>
                    <a:lnTo>
                      <a:pt x="48" y="107"/>
                    </a:lnTo>
                    <a:lnTo>
                      <a:pt x="47" y="101"/>
                    </a:lnTo>
                    <a:lnTo>
                      <a:pt x="45" y="97"/>
                    </a:lnTo>
                    <a:lnTo>
                      <a:pt x="45" y="91"/>
                    </a:lnTo>
                    <a:lnTo>
                      <a:pt x="45" y="87"/>
                    </a:lnTo>
                    <a:lnTo>
                      <a:pt x="44" y="78"/>
                    </a:lnTo>
                    <a:lnTo>
                      <a:pt x="42" y="71"/>
                    </a:lnTo>
                    <a:lnTo>
                      <a:pt x="41" y="63"/>
                    </a:lnTo>
                    <a:lnTo>
                      <a:pt x="41" y="56"/>
                    </a:lnTo>
                    <a:lnTo>
                      <a:pt x="40" y="52"/>
                    </a:lnTo>
                    <a:lnTo>
                      <a:pt x="40" y="52"/>
                    </a:lnTo>
                    <a:lnTo>
                      <a:pt x="37" y="53"/>
                    </a:lnTo>
                    <a:lnTo>
                      <a:pt x="35" y="60"/>
                    </a:lnTo>
                    <a:lnTo>
                      <a:pt x="31" y="68"/>
                    </a:lnTo>
                    <a:lnTo>
                      <a:pt x="25" y="69"/>
                    </a:lnTo>
                    <a:lnTo>
                      <a:pt x="22" y="68"/>
                    </a:lnTo>
                    <a:lnTo>
                      <a:pt x="18" y="63"/>
                    </a:lnTo>
                    <a:lnTo>
                      <a:pt x="13" y="57"/>
                    </a:lnTo>
                    <a:lnTo>
                      <a:pt x="10" y="53"/>
                    </a:lnTo>
                    <a:lnTo>
                      <a:pt x="7" y="47"/>
                    </a:lnTo>
                    <a:lnTo>
                      <a:pt x="6" y="43"/>
                    </a:lnTo>
                    <a:lnTo>
                      <a:pt x="4" y="40"/>
                    </a:lnTo>
                    <a:lnTo>
                      <a:pt x="4" y="38"/>
                    </a:lnTo>
                    <a:lnTo>
                      <a:pt x="4" y="38"/>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22" name="Freeform 118">
                <a:extLst>
                  <a:ext uri="{FF2B5EF4-FFF2-40B4-BE49-F238E27FC236}">
                    <a16:creationId xmlns:a16="http://schemas.microsoft.com/office/drawing/2014/main" id="{2ABEDBAC-5F89-F321-AF5E-AC9360080871}"/>
                  </a:ext>
                </a:extLst>
              </p:cNvPr>
              <p:cNvSpPr>
                <a:spLocks/>
              </p:cNvSpPr>
              <p:nvPr/>
            </p:nvSpPr>
            <p:spPr bwMode="auto">
              <a:xfrm>
                <a:off x="2828" y="4029"/>
                <a:ext cx="9" cy="27"/>
              </a:xfrm>
              <a:custGeom>
                <a:avLst/>
                <a:gdLst>
                  <a:gd name="T0" fmla="*/ 14 w 27"/>
                  <a:gd name="T1" fmla="*/ 14 h 77"/>
                  <a:gd name="T2" fmla="*/ 11 w 27"/>
                  <a:gd name="T3" fmla="*/ 11 h 77"/>
                  <a:gd name="T4" fmla="*/ 8 w 27"/>
                  <a:gd name="T5" fmla="*/ 8 h 77"/>
                  <a:gd name="T6" fmla="*/ 3 w 27"/>
                  <a:gd name="T7" fmla="*/ 5 h 77"/>
                  <a:gd name="T8" fmla="*/ 0 w 27"/>
                  <a:gd name="T9" fmla="*/ 8 h 77"/>
                  <a:gd name="T10" fmla="*/ 0 w 27"/>
                  <a:gd name="T11" fmla="*/ 11 h 77"/>
                  <a:gd name="T12" fmla="*/ 0 w 27"/>
                  <a:gd name="T13" fmla="*/ 17 h 77"/>
                  <a:gd name="T14" fmla="*/ 0 w 27"/>
                  <a:gd name="T15" fmla="*/ 22 h 77"/>
                  <a:gd name="T16" fmla="*/ 2 w 27"/>
                  <a:gd name="T17" fmla="*/ 29 h 77"/>
                  <a:gd name="T18" fmla="*/ 2 w 27"/>
                  <a:gd name="T19" fmla="*/ 35 h 77"/>
                  <a:gd name="T20" fmla="*/ 3 w 27"/>
                  <a:gd name="T21" fmla="*/ 42 h 77"/>
                  <a:gd name="T22" fmla="*/ 5 w 27"/>
                  <a:gd name="T23" fmla="*/ 49 h 77"/>
                  <a:gd name="T24" fmla="*/ 6 w 27"/>
                  <a:gd name="T25" fmla="*/ 55 h 77"/>
                  <a:gd name="T26" fmla="*/ 6 w 27"/>
                  <a:gd name="T27" fmla="*/ 60 h 77"/>
                  <a:gd name="T28" fmla="*/ 6 w 27"/>
                  <a:gd name="T29" fmla="*/ 66 h 77"/>
                  <a:gd name="T30" fmla="*/ 6 w 27"/>
                  <a:gd name="T31" fmla="*/ 68 h 77"/>
                  <a:gd name="T32" fmla="*/ 6 w 27"/>
                  <a:gd name="T33" fmla="*/ 73 h 77"/>
                  <a:gd name="T34" fmla="*/ 6 w 27"/>
                  <a:gd name="T35" fmla="*/ 76 h 77"/>
                  <a:gd name="T36" fmla="*/ 8 w 27"/>
                  <a:gd name="T37" fmla="*/ 77 h 77"/>
                  <a:gd name="T38" fmla="*/ 8 w 27"/>
                  <a:gd name="T39" fmla="*/ 76 h 77"/>
                  <a:gd name="T40" fmla="*/ 9 w 27"/>
                  <a:gd name="T41" fmla="*/ 73 h 77"/>
                  <a:gd name="T42" fmla="*/ 9 w 27"/>
                  <a:gd name="T43" fmla="*/ 68 h 77"/>
                  <a:gd name="T44" fmla="*/ 11 w 27"/>
                  <a:gd name="T45" fmla="*/ 66 h 77"/>
                  <a:gd name="T46" fmla="*/ 12 w 27"/>
                  <a:gd name="T47" fmla="*/ 60 h 77"/>
                  <a:gd name="T48" fmla="*/ 15 w 27"/>
                  <a:gd name="T49" fmla="*/ 55 h 77"/>
                  <a:gd name="T50" fmla="*/ 15 w 27"/>
                  <a:gd name="T51" fmla="*/ 48 h 77"/>
                  <a:gd name="T52" fmla="*/ 18 w 27"/>
                  <a:gd name="T53" fmla="*/ 42 h 77"/>
                  <a:gd name="T54" fmla="*/ 19 w 27"/>
                  <a:gd name="T55" fmla="*/ 33 h 77"/>
                  <a:gd name="T56" fmla="*/ 22 w 27"/>
                  <a:gd name="T57" fmla="*/ 26 h 77"/>
                  <a:gd name="T58" fmla="*/ 22 w 27"/>
                  <a:gd name="T59" fmla="*/ 17 h 77"/>
                  <a:gd name="T60" fmla="*/ 25 w 27"/>
                  <a:gd name="T61" fmla="*/ 11 h 77"/>
                  <a:gd name="T62" fmla="*/ 25 w 27"/>
                  <a:gd name="T63" fmla="*/ 5 h 77"/>
                  <a:gd name="T64" fmla="*/ 27 w 27"/>
                  <a:gd name="T65" fmla="*/ 1 h 77"/>
                  <a:gd name="T66" fmla="*/ 24 w 27"/>
                  <a:gd name="T67" fmla="*/ 0 h 77"/>
                  <a:gd name="T68" fmla="*/ 19 w 27"/>
                  <a:gd name="T69" fmla="*/ 4 h 77"/>
                  <a:gd name="T70" fmla="*/ 15 w 27"/>
                  <a:gd name="T71" fmla="*/ 10 h 77"/>
                  <a:gd name="T72" fmla="*/ 14 w 27"/>
                  <a:gd name="T73" fmla="*/ 14 h 77"/>
                  <a:gd name="T74" fmla="*/ 14 w 27"/>
                  <a:gd name="T75" fmla="*/ 1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77">
                    <a:moveTo>
                      <a:pt x="14" y="14"/>
                    </a:moveTo>
                    <a:lnTo>
                      <a:pt x="11" y="11"/>
                    </a:lnTo>
                    <a:lnTo>
                      <a:pt x="8" y="8"/>
                    </a:lnTo>
                    <a:lnTo>
                      <a:pt x="3" y="5"/>
                    </a:lnTo>
                    <a:lnTo>
                      <a:pt x="0" y="8"/>
                    </a:lnTo>
                    <a:lnTo>
                      <a:pt x="0" y="11"/>
                    </a:lnTo>
                    <a:lnTo>
                      <a:pt x="0" y="17"/>
                    </a:lnTo>
                    <a:lnTo>
                      <a:pt x="0" y="22"/>
                    </a:lnTo>
                    <a:lnTo>
                      <a:pt x="2" y="29"/>
                    </a:lnTo>
                    <a:lnTo>
                      <a:pt x="2" y="35"/>
                    </a:lnTo>
                    <a:lnTo>
                      <a:pt x="3" y="42"/>
                    </a:lnTo>
                    <a:lnTo>
                      <a:pt x="5" y="49"/>
                    </a:lnTo>
                    <a:lnTo>
                      <a:pt x="6" y="55"/>
                    </a:lnTo>
                    <a:lnTo>
                      <a:pt x="6" y="60"/>
                    </a:lnTo>
                    <a:lnTo>
                      <a:pt x="6" y="66"/>
                    </a:lnTo>
                    <a:lnTo>
                      <a:pt x="6" y="68"/>
                    </a:lnTo>
                    <a:lnTo>
                      <a:pt x="6" y="73"/>
                    </a:lnTo>
                    <a:lnTo>
                      <a:pt x="6" y="76"/>
                    </a:lnTo>
                    <a:lnTo>
                      <a:pt x="8" y="77"/>
                    </a:lnTo>
                    <a:lnTo>
                      <a:pt x="8" y="76"/>
                    </a:lnTo>
                    <a:lnTo>
                      <a:pt x="9" y="73"/>
                    </a:lnTo>
                    <a:lnTo>
                      <a:pt x="9" y="68"/>
                    </a:lnTo>
                    <a:lnTo>
                      <a:pt x="11" y="66"/>
                    </a:lnTo>
                    <a:lnTo>
                      <a:pt x="12" y="60"/>
                    </a:lnTo>
                    <a:lnTo>
                      <a:pt x="15" y="55"/>
                    </a:lnTo>
                    <a:lnTo>
                      <a:pt x="15" y="48"/>
                    </a:lnTo>
                    <a:lnTo>
                      <a:pt x="18" y="42"/>
                    </a:lnTo>
                    <a:lnTo>
                      <a:pt x="19" y="33"/>
                    </a:lnTo>
                    <a:lnTo>
                      <a:pt x="22" y="26"/>
                    </a:lnTo>
                    <a:lnTo>
                      <a:pt x="22" y="17"/>
                    </a:lnTo>
                    <a:lnTo>
                      <a:pt x="25" y="11"/>
                    </a:lnTo>
                    <a:lnTo>
                      <a:pt x="25" y="5"/>
                    </a:lnTo>
                    <a:lnTo>
                      <a:pt x="27" y="1"/>
                    </a:lnTo>
                    <a:lnTo>
                      <a:pt x="24" y="0"/>
                    </a:lnTo>
                    <a:lnTo>
                      <a:pt x="19" y="4"/>
                    </a:lnTo>
                    <a:lnTo>
                      <a:pt x="15" y="10"/>
                    </a:lnTo>
                    <a:lnTo>
                      <a:pt x="14" y="14"/>
                    </a:lnTo>
                    <a:lnTo>
                      <a:pt x="14" y="14"/>
                    </a:lnTo>
                    <a:close/>
                  </a:path>
                </a:pathLst>
              </a:custGeom>
              <a:solidFill>
                <a:srgbClr val="F2CC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23" name="Freeform 119">
                <a:extLst>
                  <a:ext uri="{FF2B5EF4-FFF2-40B4-BE49-F238E27FC236}">
                    <a16:creationId xmlns:a16="http://schemas.microsoft.com/office/drawing/2014/main" id="{DE5A0981-7748-B12B-D2C7-6A6713EACC0F}"/>
                  </a:ext>
                </a:extLst>
              </p:cNvPr>
              <p:cNvSpPr>
                <a:spLocks/>
              </p:cNvSpPr>
              <p:nvPr/>
            </p:nvSpPr>
            <p:spPr bwMode="auto">
              <a:xfrm>
                <a:off x="2249" y="3690"/>
                <a:ext cx="296" cy="35"/>
              </a:xfrm>
              <a:custGeom>
                <a:avLst/>
                <a:gdLst>
                  <a:gd name="T0" fmla="*/ 468 w 867"/>
                  <a:gd name="T1" fmla="*/ 3 h 102"/>
                  <a:gd name="T2" fmla="*/ 421 w 867"/>
                  <a:gd name="T3" fmla="*/ 2 h 102"/>
                  <a:gd name="T4" fmla="*/ 375 w 867"/>
                  <a:gd name="T5" fmla="*/ 2 h 102"/>
                  <a:gd name="T6" fmla="*/ 323 w 867"/>
                  <a:gd name="T7" fmla="*/ 0 h 102"/>
                  <a:gd name="T8" fmla="*/ 265 w 867"/>
                  <a:gd name="T9" fmla="*/ 0 h 102"/>
                  <a:gd name="T10" fmla="*/ 210 w 867"/>
                  <a:gd name="T11" fmla="*/ 0 h 102"/>
                  <a:gd name="T12" fmla="*/ 157 w 867"/>
                  <a:gd name="T13" fmla="*/ 0 h 102"/>
                  <a:gd name="T14" fmla="*/ 108 w 867"/>
                  <a:gd name="T15" fmla="*/ 3 h 102"/>
                  <a:gd name="T16" fmla="*/ 69 w 867"/>
                  <a:gd name="T17" fmla="*/ 5 h 102"/>
                  <a:gd name="T18" fmla="*/ 23 w 867"/>
                  <a:gd name="T19" fmla="*/ 9 h 102"/>
                  <a:gd name="T20" fmla="*/ 0 w 867"/>
                  <a:gd name="T21" fmla="*/ 21 h 102"/>
                  <a:gd name="T22" fmla="*/ 38 w 867"/>
                  <a:gd name="T23" fmla="*/ 30 h 102"/>
                  <a:gd name="T24" fmla="*/ 82 w 867"/>
                  <a:gd name="T25" fmla="*/ 33 h 102"/>
                  <a:gd name="T26" fmla="*/ 135 w 867"/>
                  <a:gd name="T27" fmla="*/ 34 h 102"/>
                  <a:gd name="T28" fmla="*/ 188 w 867"/>
                  <a:gd name="T29" fmla="*/ 37 h 102"/>
                  <a:gd name="T30" fmla="*/ 227 w 867"/>
                  <a:gd name="T31" fmla="*/ 40 h 102"/>
                  <a:gd name="T32" fmla="*/ 227 w 867"/>
                  <a:gd name="T33" fmla="*/ 55 h 102"/>
                  <a:gd name="T34" fmla="*/ 186 w 867"/>
                  <a:gd name="T35" fmla="*/ 63 h 102"/>
                  <a:gd name="T36" fmla="*/ 148 w 867"/>
                  <a:gd name="T37" fmla="*/ 71 h 102"/>
                  <a:gd name="T38" fmla="*/ 104 w 867"/>
                  <a:gd name="T39" fmla="*/ 75 h 102"/>
                  <a:gd name="T40" fmla="*/ 60 w 867"/>
                  <a:gd name="T41" fmla="*/ 77 h 102"/>
                  <a:gd name="T42" fmla="*/ 16 w 867"/>
                  <a:gd name="T43" fmla="*/ 87 h 102"/>
                  <a:gd name="T44" fmla="*/ 44 w 867"/>
                  <a:gd name="T45" fmla="*/ 99 h 102"/>
                  <a:gd name="T46" fmla="*/ 89 w 867"/>
                  <a:gd name="T47" fmla="*/ 102 h 102"/>
                  <a:gd name="T48" fmla="*/ 130 w 867"/>
                  <a:gd name="T49" fmla="*/ 102 h 102"/>
                  <a:gd name="T50" fmla="*/ 180 w 867"/>
                  <a:gd name="T51" fmla="*/ 102 h 102"/>
                  <a:gd name="T52" fmla="*/ 236 w 867"/>
                  <a:gd name="T53" fmla="*/ 102 h 102"/>
                  <a:gd name="T54" fmla="*/ 296 w 867"/>
                  <a:gd name="T55" fmla="*/ 100 h 102"/>
                  <a:gd name="T56" fmla="*/ 353 w 867"/>
                  <a:gd name="T57" fmla="*/ 97 h 102"/>
                  <a:gd name="T58" fmla="*/ 408 w 867"/>
                  <a:gd name="T59" fmla="*/ 94 h 102"/>
                  <a:gd name="T60" fmla="*/ 456 w 867"/>
                  <a:gd name="T61" fmla="*/ 93 h 102"/>
                  <a:gd name="T62" fmla="*/ 493 w 867"/>
                  <a:gd name="T63" fmla="*/ 90 h 102"/>
                  <a:gd name="T64" fmla="*/ 524 w 867"/>
                  <a:gd name="T65" fmla="*/ 85 h 102"/>
                  <a:gd name="T66" fmla="*/ 488 w 867"/>
                  <a:gd name="T67" fmla="*/ 80 h 102"/>
                  <a:gd name="T68" fmla="*/ 443 w 867"/>
                  <a:gd name="T69" fmla="*/ 78 h 102"/>
                  <a:gd name="T70" fmla="*/ 405 w 867"/>
                  <a:gd name="T71" fmla="*/ 75 h 102"/>
                  <a:gd name="T72" fmla="*/ 367 w 867"/>
                  <a:gd name="T73" fmla="*/ 74 h 102"/>
                  <a:gd name="T74" fmla="*/ 330 w 867"/>
                  <a:gd name="T75" fmla="*/ 71 h 102"/>
                  <a:gd name="T76" fmla="*/ 286 w 867"/>
                  <a:gd name="T77" fmla="*/ 69 h 102"/>
                  <a:gd name="T78" fmla="*/ 254 w 867"/>
                  <a:gd name="T79" fmla="*/ 62 h 102"/>
                  <a:gd name="T80" fmla="*/ 284 w 867"/>
                  <a:gd name="T81" fmla="*/ 55 h 102"/>
                  <a:gd name="T82" fmla="*/ 324 w 867"/>
                  <a:gd name="T83" fmla="*/ 50 h 102"/>
                  <a:gd name="T84" fmla="*/ 369 w 867"/>
                  <a:gd name="T85" fmla="*/ 50 h 102"/>
                  <a:gd name="T86" fmla="*/ 418 w 867"/>
                  <a:gd name="T87" fmla="*/ 49 h 102"/>
                  <a:gd name="T88" fmla="*/ 471 w 867"/>
                  <a:gd name="T89" fmla="*/ 47 h 102"/>
                  <a:gd name="T90" fmla="*/ 528 w 867"/>
                  <a:gd name="T91" fmla="*/ 46 h 102"/>
                  <a:gd name="T92" fmla="*/ 585 w 867"/>
                  <a:gd name="T93" fmla="*/ 43 h 102"/>
                  <a:gd name="T94" fmla="*/ 622 w 867"/>
                  <a:gd name="T95" fmla="*/ 41 h 102"/>
                  <a:gd name="T96" fmla="*/ 659 w 867"/>
                  <a:gd name="T97" fmla="*/ 38 h 102"/>
                  <a:gd name="T98" fmla="*/ 697 w 867"/>
                  <a:gd name="T99" fmla="*/ 34 h 102"/>
                  <a:gd name="T100" fmla="*/ 733 w 867"/>
                  <a:gd name="T101" fmla="*/ 30 h 102"/>
                  <a:gd name="T102" fmla="*/ 773 w 867"/>
                  <a:gd name="T103" fmla="*/ 27 h 102"/>
                  <a:gd name="T104" fmla="*/ 829 w 867"/>
                  <a:gd name="T105" fmla="*/ 21 h 102"/>
                  <a:gd name="T106" fmla="*/ 867 w 867"/>
                  <a:gd name="T107" fmla="*/ 15 h 102"/>
                  <a:gd name="T108" fmla="*/ 832 w 867"/>
                  <a:gd name="T109" fmla="*/ 15 h 102"/>
                  <a:gd name="T110" fmla="*/ 782 w 867"/>
                  <a:gd name="T111" fmla="*/ 15 h 102"/>
                  <a:gd name="T112" fmla="*/ 722 w 867"/>
                  <a:gd name="T113" fmla="*/ 17 h 102"/>
                  <a:gd name="T114" fmla="*/ 659 w 867"/>
                  <a:gd name="T115" fmla="*/ 15 h 102"/>
                  <a:gd name="T116" fmla="*/ 597 w 867"/>
                  <a:gd name="T117" fmla="*/ 12 h 102"/>
                  <a:gd name="T118" fmla="*/ 546 w 867"/>
                  <a:gd name="T119" fmla="*/ 9 h 102"/>
                  <a:gd name="T120" fmla="*/ 509 w 867"/>
                  <a:gd name="T121" fmla="*/ 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7" h="102">
                    <a:moveTo>
                      <a:pt x="493" y="3"/>
                    </a:moveTo>
                    <a:lnTo>
                      <a:pt x="491" y="3"/>
                    </a:lnTo>
                    <a:lnTo>
                      <a:pt x="490" y="3"/>
                    </a:lnTo>
                    <a:lnTo>
                      <a:pt x="485" y="3"/>
                    </a:lnTo>
                    <a:lnTo>
                      <a:pt x="481" y="3"/>
                    </a:lnTo>
                    <a:lnTo>
                      <a:pt x="474" y="3"/>
                    </a:lnTo>
                    <a:lnTo>
                      <a:pt x="468" y="3"/>
                    </a:lnTo>
                    <a:lnTo>
                      <a:pt x="459" y="3"/>
                    </a:lnTo>
                    <a:lnTo>
                      <a:pt x="450" y="3"/>
                    </a:lnTo>
                    <a:lnTo>
                      <a:pt x="443" y="2"/>
                    </a:lnTo>
                    <a:lnTo>
                      <a:pt x="438" y="2"/>
                    </a:lnTo>
                    <a:lnTo>
                      <a:pt x="433" y="2"/>
                    </a:lnTo>
                    <a:lnTo>
                      <a:pt x="428" y="2"/>
                    </a:lnTo>
                    <a:lnTo>
                      <a:pt x="421" y="2"/>
                    </a:lnTo>
                    <a:lnTo>
                      <a:pt x="415" y="2"/>
                    </a:lnTo>
                    <a:lnTo>
                      <a:pt x="409" y="2"/>
                    </a:lnTo>
                    <a:lnTo>
                      <a:pt x="403" y="2"/>
                    </a:lnTo>
                    <a:lnTo>
                      <a:pt x="396" y="2"/>
                    </a:lnTo>
                    <a:lnTo>
                      <a:pt x="389" y="2"/>
                    </a:lnTo>
                    <a:lnTo>
                      <a:pt x="381" y="2"/>
                    </a:lnTo>
                    <a:lnTo>
                      <a:pt x="375" y="2"/>
                    </a:lnTo>
                    <a:lnTo>
                      <a:pt x="367" y="2"/>
                    </a:lnTo>
                    <a:lnTo>
                      <a:pt x="361" y="2"/>
                    </a:lnTo>
                    <a:lnTo>
                      <a:pt x="353" y="2"/>
                    </a:lnTo>
                    <a:lnTo>
                      <a:pt x="346" y="2"/>
                    </a:lnTo>
                    <a:lnTo>
                      <a:pt x="339" y="0"/>
                    </a:lnTo>
                    <a:lnTo>
                      <a:pt x="330" y="0"/>
                    </a:lnTo>
                    <a:lnTo>
                      <a:pt x="323" y="0"/>
                    </a:lnTo>
                    <a:lnTo>
                      <a:pt x="314" y="0"/>
                    </a:lnTo>
                    <a:lnTo>
                      <a:pt x="306" y="0"/>
                    </a:lnTo>
                    <a:lnTo>
                      <a:pt x="298" y="0"/>
                    </a:lnTo>
                    <a:lnTo>
                      <a:pt x="290" y="0"/>
                    </a:lnTo>
                    <a:lnTo>
                      <a:pt x="283" y="0"/>
                    </a:lnTo>
                    <a:lnTo>
                      <a:pt x="274" y="0"/>
                    </a:lnTo>
                    <a:lnTo>
                      <a:pt x="265" y="0"/>
                    </a:lnTo>
                    <a:lnTo>
                      <a:pt x="258" y="0"/>
                    </a:lnTo>
                    <a:lnTo>
                      <a:pt x="249" y="0"/>
                    </a:lnTo>
                    <a:lnTo>
                      <a:pt x="242" y="0"/>
                    </a:lnTo>
                    <a:lnTo>
                      <a:pt x="233" y="0"/>
                    </a:lnTo>
                    <a:lnTo>
                      <a:pt x="226" y="0"/>
                    </a:lnTo>
                    <a:lnTo>
                      <a:pt x="218" y="0"/>
                    </a:lnTo>
                    <a:lnTo>
                      <a:pt x="210" y="0"/>
                    </a:lnTo>
                    <a:lnTo>
                      <a:pt x="202" y="0"/>
                    </a:lnTo>
                    <a:lnTo>
                      <a:pt x="193" y="0"/>
                    </a:lnTo>
                    <a:lnTo>
                      <a:pt x="186" y="0"/>
                    </a:lnTo>
                    <a:lnTo>
                      <a:pt x="177" y="0"/>
                    </a:lnTo>
                    <a:lnTo>
                      <a:pt x="170" y="0"/>
                    </a:lnTo>
                    <a:lnTo>
                      <a:pt x="163" y="0"/>
                    </a:lnTo>
                    <a:lnTo>
                      <a:pt x="157" y="0"/>
                    </a:lnTo>
                    <a:lnTo>
                      <a:pt x="149" y="0"/>
                    </a:lnTo>
                    <a:lnTo>
                      <a:pt x="142" y="0"/>
                    </a:lnTo>
                    <a:lnTo>
                      <a:pt x="135" y="0"/>
                    </a:lnTo>
                    <a:lnTo>
                      <a:pt x="129" y="2"/>
                    </a:lnTo>
                    <a:lnTo>
                      <a:pt x="122" y="2"/>
                    </a:lnTo>
                    <a:lnTo>
                      <a:pt x="116" y="3"/>
                    </a:lnTo>
                    <a:lnTo>
                      <a:pt x="108" y="3"/>
                    </a:lnTo>
                    <a:lnTo>
                      <a:pt x="104" y="3"/>
                    </a:lnTo>
                    <a:lnTo>
                      <a:pt x="97" y="3"/>
                    </a:lnTo>
                    <a:lnTo>
                      <a:pt x="91" y="3"/>
                    </a:lnTo>
                    <a:lnTo>
                      <a:pt x="85" y="3"/>
                    </a:lnTo>
                    <a:lnTo>
                      <a:pt x="80" y="3"/>
                    </a:lnTo>
                    <a:lnTo>
                      <a:pt x="75" y="3"/>
                    </a:lnTo>
                    <a:lnTo>
                      <a:pt x="69" y="5"/>
                    </a:lnTo>
                    <a:lnTo>
                      <a:pt x="64" y="5"/>
                    </a:lnTo>
                    <a:lnTo>
                      <a:pt x="60" y="6"/>
                    </a:lnTo>
                    <a:lnTo>
                      <a:pt x="51" y="6"/>
                    </a:lnTo>
                    <a:lnTo>
                      <a:pt x="44" y="6"/>
                    </a:lnTo>
                    <a:lnTo>
                      <a:pt x="35" y="8"/>
                    </a:lnTo>
                    <a:lnTo>
                      <a:pt x="31" y="9"/>
                    </a:lnTo>
                    <a:lnTo>
                      <a:pt x="23" y="9"/>
                    </a:lnTo>
                    <a:lnTo>
                      <a:pt x="19" y="11"/>
                    </a:lnTo>
                    <a:lnTo>
                      <a:pt x="13" y="11"/>
                    </a:lnTo>
                    <a:lnTo>
                      <a:pt x="10" y="12"/>
                    </a:lnTo>
                    <a:lnTo>
                      <a:pt x="4" y="15"/>
                    </a:lnTo>
                    <a:lnTo>
                      <a:pt x="1" y="17"/>
                    </a:lnTo>
                    <a:lnTo>
                      <a:pt x="0" y="19"/>
                    </a:lnTo>
                    <a:lnTo>
                      <a:pt x="0" y="21"/>
                    </a:lnTo>
                    <a:lnTo>
                      <a:pt x="1" y="22"/>
                    </a:lnTo>
                    <a:lnTo>
                      <a:pt x="7" y="25"/>
                    </a:lnTo>
                    <a:lnTo>
                      <a:pt x="13" y="27"/>
                    </a:lnTo>
                    <a:lnTo>
                      <a:pt x="22" y="28"/>
                    </a:lnTo>
                    <a:lnTo>
                      <a:pt x="26" y="28"/>
                    </a:lnTo>
                    <a:lnTo>
                      <a:pt x="32" y="30"/>
                    </a:lnTo>
                    <a:lnTo>
                      <a:pt x="38" y="30"/>
                    </a:lnTo>
                    <a:lnTo>
                      <a:pt x="44" y="33"/>
                    </a:lnTo>
                    <a:lnTo>
                      <a:pt x="48" y="33"/>
                    </a:lnTo>
                    <a:lnTo>
                      <a:pt x="56" y="33"/>
                    </a:lnTo>
                    <a:lnTo>
                      <a:pt x="61" y="33"/>
                    </a:lnTo>
                    <a:lnTo>
                      <a:pt x="69" y="33"/>
                    </a:lnTo>
                    <a:lnTo>
                      <a:pt x="75" y="33"/>
                    </a:lnTo>
                    <a:lnTo>
                      <a:pt x="82" y="33"/>
                    </a:lnTo>
                    <a:lnTo>
                      <a:pt x="89" y="33"/>
                    </a:lnTo>
                    <a:lnTo>
                      <a:pt x="98" y="34"/>
                    </a:lnTo>
                    <a:lnTo>
                      <a:pt x="104" y="34"/>
                    </a:lnTo>
                    <a:lnTo>
                      <a:pt x="113" y="34"/>
                    </a:lnTo>
                    <a:lnTo>
                      <a:pt x="120" y="34"/>
                    </a:lnTo>
                    <a:lnTo>
                      <a:pt x="129" y="34"/>
                    </a:lnTo>
                    <a:lnTo>
                      <a:pt x="135" y="34"/>
                    </a:lnTo>
                    <a:lnTo>
                      <a:pt x="144" y="36"/>
                    </a:lnTo>
                    <a:lnTo>
                      <a:pt x="151" y="36"/>
                    </a:lnTo>
                    <a:lnTo>
                      <a:pt x="160" y="37"/>
                    </a:lnTo>
                    <a:lnTo>
                      <a:pt x="167" y="37"/>
                    </a:lnTo>
                    <a:lnTo>
                      <a:pt x="173" y="37"/>
                    </a:lnTo>
                    <a:lnTo>
                      <a:pt x="180" y="37"/>
                    </a:lnTo>
                    <a:lnTo>
                      <a:pt x="188" y="37"/>
                    </a:lnTo>
                    <a:lnTo>
                      <a:pt x="193" y="37"/>
                    </a:lnTo>
                    <a:lnTo>
                      <a:pt x="201" y="38"/>
                    </a:lnTo>
                    <a:lnTo>
                      <a:pt x="207" y="38"/>
                    </a:lnTo>
                    <a:lnTo>
                      <a:pt x="214" y="38"/>
                    </a:lnTo>
                    <a:lnTo>
                      <a:pt x="218" y="38"/>
                    </a:lnTo>
                    <a:lnTo>
                      <a:pt x="223" y="38"/>
                    </a:lnTo>
                    <a:lnTo>
                      <a:pt x="227" y="40"/>
                    </a:lnTo>
                    <a:lnTo>
                      <a:pt x="232" y="41"/>
                    </a:lnTo>
                    <a:lnTo>
                      <a:pt x="237" y="41"/>
                    </a:lnTo>
                    <a:lnTo>
                      <a:pt x="243" y="43"/>
                    </a:lnTo>
                    <a:lnTo>
                      <a:pt x="245" y="46"/>
                    </a:lnTo>
                    <a:lnTo>
                      <a:pt x="240" y="50"/>
                    </a:lnTo>
                    <a:lnTo>
                      <a:pt x="233" y="52"/>
                    </a:lnTo>
                    <a:lnTo>
                      <a:pt x="227" y="55"/>
                    </a:lnTo>
                    <a:lnTo>
                      <a:pt x="220" y="56"/>
                    </a:lnTo>
                    <a:lnTo>
                      <a:pt x="211" y="59"/>
                    </a:lnTo>
                    <a:lnTo>
                      <a:pt x="207" y="59"/>
                    </a:lnTo>
                    <a:lnTo>
                      <a:pt x="201" y="62"/>
                    </a:lnTo>
                    <a:lnTo>
                      <a:pt x="196" y="62"/>
                    </a:lnTo>
                    <a:lnTo>
                      <a:pt x="191" y="63"/>
                    </a:lnTo>
                    <a:lnTo>
                      <a:pt x="186" y="63"/>
                    </a:lnTo>
                    <a:lnTo>
                      <a:pt x="180" y="66"/>
                    </a:lnTo>
                    <a:lnTo>
                      <a:pt x="176" y="66"/>
                    </a:lnTo>
                    <a:lnTo>
                      <a:pt x="170" y="68"/>
                    </a:lnTo>
                    <a:lnTo>
                      <a:pt x="164" y="68"/>
                    </a:lnTo>
                    <a:lnTo>
                      <a:pt x="158" y="69"/>
                    </a:lnTo>
                    <a:lnTo>
                      <a:pt x="154" y="71"/>
                    </a:lnTo>
                    <a:lnTo>
                      <a:pt x="148" y="71"/>
                    </a:lnTo>
                    <a:lnTo>
                      <a:pt x="142" y="72"/>
                    </a:lnTo>
                    <a:lnTo>
                      <a:pt x="138" y="72"/>
                    </a:lnTo>
                    <a:lnTo>
                      <a:pt x="133" y="74"/>
                    </a:lnTo>
                    <a:lnTo>
                      <a:pt x="129" y="75"/>
                    </a:lnTo>
                    <a:lnTo>
                      <a:pt x="120" y="75"/>
                    </a:lnTo>
                    <a:lnTo>
                      <a:pt x="113" y="75"/>
                    </a:lnTo>
                    <a:lnTo>
                      <a:pt x="104" y="75"/>
                    </a:lnTo>
                    <a:lnTo>
                      <a:pt x="100" y="75"/>
                    </a:lnTo>
                    <a:lnTo>
                      <a:pt x="92" y="75"/>
                    </a:lnTo>
                    <a:lnTo>
                      <a:pt x="86" y="75"/>
                    </a:lnTo>
                    <a:lnTo>
                      <a:pt x="82" y="75"/>
                    </a:lnTo>
                    <a:lnTo>
                      <a:pt x="78" y="77"/>
                    </a:lnTo>
                    <a:lnTo>
                      <a:pt x="69" y="77"/>
                    </a:lnTo>
                    <a:lnTo>
                      <a:pt x="60" y="77"/>
                    </a:lnTo>
                    <a:lnTo>
                      <a:pt x="51" y="77"/>
                    </a:lnTo>
                    <a:lnTo>
                      <a:pt x="44" y="80"/>
                    </a:lnTo>
                    <a:lnTo>
                      <a:pt x="38" y="80"/>
                    </a:lnTo>
                    <a:lnTo>
                      <a:pt x="32" y="81"/>
                    </a:lnTo>
                    <a:lnTo>
                      <a:pt x="26" y="81"/>
                    </a:lnTo>
                    <a:lnTo>
                      <a:pt x="22" y="84"/>
                    </a:lnTo>
                    <a:lnTo>
                      <a:pt x="16" y="87"/>
                    </a:lnTo>
                    <a:lnTo>
                      <a:pt x="14" y="91"/>
                    </a:lnTo>
                    <a:lnTo>
                      <a:pt x="16" y="93"/>
                    </a:lnTo>
                    <a:lnTo>
                      <a:pt x="19" y="94"/>
                    </a:lnTo>
                    <a:lnTo>
                      <a:pt x="25" y="96"/>
                    </a:lnTo>
                    <a:lnTo>
                      <a:pt x="34" y="97"/>
                    </a:lnTo>
                    <a:lnTo>
                      <a:pt x="38" y="97"/>
                    </a:lnTo>
                    <a:lnTo>
                      <a:pt x="44" y="99"/>
                    </a:lnTo>
                    <a:lnTo>
                      <a:pt x="48" y="99"/>
                    </a:lnTo>
                    <a:lnTo>
                      <a:pt x="57" y="100"/>
                    </a:lnTo>
                    <a:lnTo>
                      <a:pt x="64" y="100"/>
                    </a:lnTo>
                    <a:lnTo>
                      <a:pt x="73" y="100"/>
                    </a:lnTo>
                    <a:lnTo>
                      <a:pt x="78" y="100"/>
                    </a:lnTo>
                    <a:lnTo>
                      <a:pt x="83" y="102"/>
                    </a:lnTo>
                    <a:lnTo>
                      <a:pt x="89" y="102"/>
                    </a:lnTo>
                    <a:lnTo>
                      <a:pt x="95" y="102"/>
                    </a:lnTo>
                    <a:lnTo>
                      <a:pt x="100" y="102"/>
                    </a:lnTo>
                    <a:lnTo>
                      <a:pt x="105" y="102"/>
                    </a:lnTo>
                    <a:lnTo>
                      <a:pt x="111" y="102"/>
                    </a:lnTo>
                    <a:lnTo>
                      <a:pt x="117" y="102"/>
                    </a:lnTo>
                    <a:lnTo>
                      <a:pt x="123" y="102"/>
                    </a:lnTo>
                    <a:lnTo>
                      <a:pt x="130" y="102"/>
                    </a:lnTo>
                    <a:lnTo>
                      <a:pt x="136" y="102"/>
                    </a:lnTo>
                    <a:lnTo>
                      <a:pt x="145" y="102"/>
                    </a:lnTo>
                    <a:lnTo>
                      <a:pt x="151" y="102"/>
                    </a:lnTo>
                    <a:lnTo>
                      <a:pt x="158" y="102"/>
                    </a:lnTo>
                    <a:lnTo>
                      <a:pt x="164" y="102"/>
                    </a:lnTo>
                    <a:lnTo>
                      <a:pt x="173" y="102"/>
                    </a:lnTo>
                    <a:lnTo>
                      <a:pt x="180" y="102"/>
                    </a:lnTo>
                    <a:lnTo>
                      <a:pt x="189" y="102"/>
                    </a:lnTo>
                    <a:lnTo>
                      <a:pt x="196" y="102"/>
                    </a:lnTo>
                    <a:lnTo>
                      <a:pt x="205" y="102"/>
                    </a:lnTo>
                    <a:lnTo>
                      <a:pt x="213" y="102"/>
                    </a:lnTo>
                    <a:lnTo>
                      <a:pt x="220" y="102"/>
                    </a:lnTo>
                    <a:lnTo>
                      <a:pt x="229" y="102"/>
                    </a:lnTo>
                    <a:lnTo>
                      <a:pt x="236" y="102"/>
                    </a:lnTo>
                    <a:lnTo>
                      <a:pt x="245" y="100"/>
                    </a:lnTo>
                    <a:lnTo>
                      <a:pt x="254" y="100"/>
                    </a:lnTo>
                    <a:lnTo>
                      <a:pt x="262" y="100"/>
                    </a:lnTo>
                    <a:lnTo>
                      <a:pt x="271" y="100"/>
                    </a:lnTo>
                    <a:lnTo>
                      <a:pt x="279" y="100"/>
                    </a:lnTo>
                    <a:lnTo>
                      <a:pt x="287" y="100"/>
                    </a:lnTo>
                    <a:lnTo>
                      <a:pt x="296" y="100"/>
                    </a:lnTo>
                    <a:lnTo>
                      <a:pt x="305" y="100"/>
                    </a:lnTo>
                    <a:lnTo>
                      <a:pt x="312" y="99"/>
                    </a:lnTo>
                    <a:lnTo>
                      <a:pt x="321" y="99"/>
                    </a:lnTo>
                    <a:lnTo>
                      <a:pt x="330" y="99"/>
                    </a:lnTo>
                    <a:lnTo>
                      <a:pt x="339" y="99"/>
                    </a:lnTo>
                    <a:lnTo>
                      <a:pt x="345" y="97"/>
                    </a:lnTo>
                    <a:lnTo>
                      <a:pt x="353" y="97"/>
                    </a:lnTo>
                    <a:lnTo>
                      <a:pt x="361" y="97"/>
                    </a:lnTo>
                    <a:lnTo>
                      <a:pt x="369" y="97"/>
                    </a:lnTo>
                    <a:lnTo>
                      <a:pt x="377" y="96"/>
                    </a:lnTo>
                    <a:lnTo>
                      <a:pt x="386" y="96"/>
                    </a:lnTo>
                    <a:lnTo>
                      <a:pt x="393" y="96"/>
                    </a:lnTo>
                    <a:lnTo>
                      <a:pt x="400" y="96"/>
                    </a:lnTo>
                    <a:lnTo>
                      <a:pt x="408" y="94"/>
                    </a:lnTo>
                    <a:lnTo>
                      <a:pt x="415" y="94"/>
                    </a:lnTo>
                    <a:lnTo>
                      <a:pt x="421" y="94"/>
                    </a:lnTo>
                    <a:lnTo>
                      <a:pt x="430" y="94"/>
                    </a:lnTo>
                    <a:lnTo>
                      <a:pt x="436" y="93"/>
                    </a:lnTo>
                    <a:lnTo>
                      <a:pt x="443" y="93"/>
                    </a:lnTo>
                    <a:lnTo>
                      <a:pt x="449" y="93"/>
                    </a:lnTo>
                    <a:lnTo>
                      <a:pt x="456" y="93"/>
                    </a:lnTo>
                    <a:lnTo>
                      <a:pt x="460" y="93"/>
                    </a:lnTo>
                    <a:lnTo>
                      <a:pt x="466" y="93"/>
                    </a:lnTo>
                    <a:lnTo>
                      <a:pt x="472" y="91"/>
                    </a:lnTo>
                    <a:lnTo>
                      <a:pt x="478" y="91"/>
                    </a:lnTo>
                    <a:lnTo>
                      <a:pt x="482" y="90"/>
                    </a:lnTo>
                    <a:lnTo>
                      <a:pt x="488" y="90"/>
                    </a:lnTo>
                    <a:lnTo>
                      <a:pt x="493" y="90"/>
                    </a:lnTo>
                    <a:lnTo>
                      <a:pt x="497" y="90"/>
                    </a:lnTo>
                    <a:lnTo>
                      <a:pt x="504" y="90"/>
                    </a:lnTo>
                    <a:lnTo>
                      <a:pt x="512" y="88"/>
                    </a:lnTo>
                    <a:lnTo>
                      <a:pt x="516" y="88"/>
                    </a:lnTo>
                    <a:lnTo>
                      <a:pt x="521" y="88"/>
                    </a:lnTo>
                    <a:lnTo>
                      <a:pt x="525" y="85"/>
                    </a:lnTo>
                    <a:lnTo>
                      <a:pt x="524" y="85"/>
                    </a:lnTo>
                    <a:lnTo>
                      <a:pt x="521" y="84"/>
                    </a:lnTo>
                    <a:lnTo>
                      <a:pt x="518" y="84"/>
                    </a:lnTo>
                    <a:lnTo>
                      <a:pt x="513" y="82"/>
                    </a:lnTo>
                    <a:lnTo>
                      <a:pt x="509" y="82"/>
                    </a:lnTo>
                    <a:lnTo>
                      <a:pt x="502" y="81"/>
                    </a:lnTo>
                    <a:lnTo>
                      <a:pt x="496" y="81"/>
                    </a:lnTo>
                    <a:lnTo>
                      <a:pt x="488" y="80"/>
                    </a:lnTo>
                    <a:lnTo>
                      <a:pt x="480" y="80"/>
                    </a:lnTo>
                    <a:lnTo>
                      <a:pt x="471" y="80"/>
                    </a:lnTo>
                    <a:lnTo>
                      <a:pt x="462" y="78"/>
                    </a:lnTo>
                    <a:lnTo>
                      <a:pt x="456" y="78"/>
                    </a:lnTo>
                    <a:lnTo>
                      <a:pt x="452" y="78"/>
                    </a:lnTo>
                    <a:lnTo>
                      <a:pt x="447" y="78"/>
                    </a:lnTo>
                    <a:lnTo>
                      <a:pt x="443" y="78"/>
                    </a:lnTo>
                    <a:lnTo>
                      <a:pt x="437" y="77"/>
                    </a:lnTo>
                    <a:lnTo>
                      <a:pt x="431" y="77"/>
                    </a:lnTo>
                    <a:lnTo>
                      <a:pt x="425" y="77"/>
                    </a:lnTo>
                    <a:lnTo>
                      <a:pt x="421" y="77"/>
                    </a:lnTo>
                    <a:lnTo>
                      <a:pt x="415" y="75"/>
                    </a:lnTo>
                    <a:lnTo>
                      <a:pt x="409" y="75"/>
                    </a:lnTo>
                    <a:lnTo>
                      <a:pt x="405" y="75"/>
                    </a:lnTo>
                    <a:lnTo>
                      <a:pt x="399" y="75"/>
                    </a:lnTo>
                    <a:lnTo>
                      <a:pt x="394" y="75"/>
                    </a:lnTo>
                    <a:lnTo>
                      <a:pt x="389" y="75"/>
                    </a:lnTo>
                    <a:lnTo>
                      <a:pt x="383" y="75"/>
                    </a:lnTo>
                    <a:lnTo>
                      <a:pt x="378" y="75"/>
                    </a:lnTo>
                    <a:lnTo>
                      <a:pt x="372" y="74"/>
                    </a:lnTo>
                    <a:lnTo>
                      <a:pt x="367" y="74"/>
                    </a:lnTo>
                    <a:lnTo>
                      <a:pt x="362" y="74"/>
                    </a:lnTo>
                    <a:lnTo>
                      <a:pt x="356" y="74"/>
                    </a:lnTo>
                    <a:lnTo>
                      <a:pt x="352" y="72"/>
                    </a:lnTo>
                    <a:lnTo>
                      <a:pt x="346" y="72"/>
                    </a:lnTo>
                    <a:lnTo>
                      <a:pt x="340" y="72"/>
                    </a:lnTo>
                    <a:lnTo>
                      <a:pt x="336" y="72"/>
                    </a:lnTo>
                    <a:lnTo>
                      <a:pt x="330" y="71"/>
                    </a:lnTo>
                    <a:lnTo>
                      <a:pt x="325" y="71"/>
                    </a:lnTo>
                    <a:lnTo>
                      <a:pt x="321" y="71"/>
                    </a:lnTo>
                    <a:lnTo>
                      <a:pt x="317" y="71"/>
                    </a:lnTo>
                    <a:lnTo>
                      <a:pt x="306" y="71"/>
                    </a:lnTo>
                    <a:lnTo>
                      <a:pt x="299" y="71"/>
                    </a:lnTo>
                    <a:lnTo>
                      <a:pt x="292" y="69"/>
                    </a:lnTo>
                    <a:lnTo>
                      <a:pt x="286" y="69"/>
                    </a:lnTo>
                    <a:lnTo>
                      <a:pt x="279" y="68"/>
                    </a:lnTo>
                    <a:lnTo>
                      <a:pt x="274" y="68"/>
                    </a:lnTo>
                    <a:lnTo>
                      <a:pt x="268" y="66"/>
                    </a:lnTo>
                    <a:lnTo>
                      <a:pt x="265" y="66"/>
                    </a:lnTo>
                    <a:lnTo>
                      <a:pt x="258" y="65"/>
                    </a:lnTo>
                    <a:lnTo>
                      <a:pt x="255" y="63"/>
                    </a:lnTo>
                    <a:lnTo>
                      <a:pt x="254" y="62"/>
                    </a:lnTo>
                    <a:lnTo>
                      <a:pt x="255" y="62"/>
                    </a:lnTo>
                    <a:lnTo>
                      <a:pt x="258" y="59"/>
                    </a:lnTo>
                    <a:lnTo>
                      <a:pt x="262" y="59"/>
                    </a:lnTo>
                    <a:lnTo>
                      <a:pt x="268" y="56"/>
                    </a:lnTo>
                    <a:lnTo>
                      <a:pt x="276" y="56"/>
                    </a:lnTo>
                    <a:lnTo>
                      <a:pt x="280" y="55"/>
                    </a:lnTo>
                    <a:lnTo>
                      <a:pt x="284" y="55"/>
                    </a:lnTo>
                    <a:lnTo>
                      <a:pt x="290" y="53"/>
                    </a:lnTo>
                    <a:lnTo>
                      <a:pt x="296" y="53"/>
                    </a:lnTo>
                    <a:lnTo>
                      <a:pt x="301" y="53"/>
                    </a:lnTo>
                    <a:lnTo>
                      <a:pt x="306" y="53"/>
                    </a:lnTo>
                    <a:lnTo>
                      <a:pt x="312" y="52"/>
                    </a:lnTo>
                    <a:lnTo>
                      <a:pt x="318" y="52"/>
                    </a:lnTo>
                    <a:lnTo>
                      <a:pt x="324" y="50"/>
                    </a:lnTo>
                    <a:lnTo>
                      <a:pt x="331" y="50"/>
                    </a:lnTo>
                    <a:lnTo>
                      <a:pt x="337" y="50"/>
                    </a:lnTo>
                    <a:lnTo>
                      <a:pt x="345" y="50"/>
                    </a:lnTo>
                    <a:lnTo>
                      <a:pt x="349" y="50"/>
                    </a:lnTo>
                    <a:lnTo>
                      <a:pt x="356" y="50"/>
                    </a:lnTo>
                    <a:lnTo>
                      <a:pt x="364" y="50"/>
                    </a:lnTo>
                    <a:lnTo>
                      <a:pt x="369" y="50"/>
                    </a:lnTo>
                    <a:lnTo>
                      <a:pt x="377" y="50"/>
                    </a:lnTo>
                    <a:lnTo>
                      <a:pt x="383" y="50"/>
                    </a:lnTo>
                    <a:lnTo>
                      <a:pt x="390" y="50"/>
                    </a:lnTo>
                    <a:lnTo>
                      <a:pt x="397" y="50"/>
                    </a:lnTo>
                    <a:lnTo>
                      <a:pt x="403" y="49"/>
                    </a:lnTo>
                    <a:lnTo>
                      <a:pt x="411" y="49"/>
                    </a:lnTo>
                    <a:lnTo>
                      <a:pt x="418" y="49"/>
                    </a:lnTo>
                    <a:lnTo>
                      <a:pt x="425" y="49"/>
                    </a:lnTo>
                    <a:lnTo>
                      <a:pt x="433" y="49"/>
                    </a:lnTo>
                    <a:lnTo>
                      <a:pt x="440" y="49"/>
                    </a:lnTo>
                    <a:lnTo>
                      <a:pt x="447" y="49"/>
                    </a:lnTo>
                    <a:lnTo>
                      <a:pt x="456" y="49"/>
                    </a:lnTo>
                    <a:lnTo>
                      <a:pt x="463" y="47"/>
                    </a:lnTo>
                    <a:lnTo>
                      <a:pt x="471" y="47"/>
                    </a:lnTo>
                    <a:lnTo>
                      <a:pt x="480" y="47"/>
                    </a:lnTo>
                    <a:lnTo>
                      <a:pt x="487" y="47"/>
                    </a:lnTo>
                    <a:lnTo>
                      <a:pt x="494" y="47"/>
                    </a:lnTo>
                    <a:lnTo>
                      <a:pt x="503" y="47"/>
                    </a:lnTo>
                    <a:lnTo>
                      <a:pt x="512" y="47"/>
                    </a:lnTo>
                    <a:lnTo>
                      <a:pt x="521" y="47"/>
                    </a:lnTo>
                    <a:lnTo>
                      <a:pt x="528" y="46"/>
                    </a:lnTo>
                    <a:lnTo>
                      <a:pt x="537" y="46"/>
                    </a:lnTo>
                    <a:lnTo>
                      <a:pt x="546" y="46"/>
                    </a:lnTo>
                    <a:lnTo>
                      <a:pt x="556" y="46"/>
                    </a:lnTo>
                    <a:lnTo>
                      <a:pt x="565" y="44"/>
                    </a:lnTo>
                    <a:lnTo>
                      <a:pt x="575" y="44"/>
                    </a:lnTo>
                    <a:lnTo>
                      <a:pt x="579" y="43"/>
                    </a:lnTo>
                    <a:lnTo>
                      <a:pt x="585" y="43"/>
                    </a:lnTo>
                    <a:lnTo>
                      <a:pt x="590" y="43"/>
                    </a:lnTo>
                    <a:lnTo>
                      <a:pt x="595" y="43"/>
                    </a:lnTo>
                    <a:lnTo>
                      <a:pt x="600" y="43"/>
                    </a:lnTo>
                    <a:lnTo>
                      <a:pt x="606" y="41"/>
                    </a:lnTo>
                    <a:lnTo>
                      <a:pt x="610" y="41"/>
                    </a:lnTo>
                    <a:lnTo>
                      <a:pt x="616" y="41"/>
                    </a:lnTo>
                    <a:lnTo>
                      <a:pt x="622" y="41"/>
                    </a:lnTo>
                    <a:lnTo>
                      <a:pt x="626" y="40"/>
                    </a:lnTo>
                    <a:lnTo>
                      <a:pt x="632" y="40"/>
                    </a:lnTo>
                    <a:lnTo>
                      <a:pt x="637" y="40"/>
                    </a:lnTo>
                    <a:lnTo>
                      <a:pt x="642" y="38"/>
                    </a:lnTo>
                    <a:lnTo>
                      <a:pt x="648" y="38"/>
                    </a:lnTo>
                    <a:lnTo>
                      <a:pt x="653" y="38"/>
                    </a:lnTo>
                    <a:lnTo>
                      <a:pt x="659" y="38"/>
                    </a:lnTo>
                    <a:lnTo>
                      <a:pt x="664" y="37"/>
                    </a:lnTo>
                    <a:lnTo>
                      <a:pt x="669" y="37"/>
                    </a:lnTo>
                    <a:lnTo>
                      <a:pt x="675" y="37"/>
                    </a:lnTo>
                    <a:lnTo>
                      <a:pt x="681" y="37"/>
                    </a:lnTo>
                    <a:lnTo>
                      <a:pt x="686" y="36"/>
                    </a:lnTo>
                    <a:lnTo>
                      <a:pt x="691" y="34"/>
                    </a:lnTo>
                    <a:lnTo>
                      <a:pt x="697" y="34"/>
                    </a:lnTo>
                    <a:lnTo>
                      <a:pt x="703" y="34"/>
                    </a:lnTo>
                    <a:lnTo>
                      <a:pt x="707" y="33"/>
                    </a:lnTo>
                    <a:lnTo>
                      <a:pt x="713" y="33"/>
                    </a:lnTo>
                    <a:lnTo>
                      <a:pt x="717" y="33"/>
                    </a:lnTo>
                    <a:lnTo>
                      <a:pt x="723" y="33"/>
                    </a:lnTo>
                    <a:lnTo>
                      <a:pt x="727" y="31"/>
                    </a:lnTo>
                    <a:lnTo>
                      <a:pt x="733" y="30"/>
                    </a:lnTo>
                    <a:lnTo>
                      <a:pt x="738" y="30"/>
                    </a:lnTo>
                    <a:lnTo>
                      <a:pt x="744" y="30"/>
                    </a:lnTo>
                    <a:lnTo>
                      <a:pt x="748" y="30"/>
                    </a:lnTo>
                    <a:lnTo>
                      <a:pt x="752" y="28"/>
                    </a:lnTo>
                    <a:lnTo>
                      <a:pt x="758" y="28"/>
                    </a:lnTo>
                    <a:lnTo>
                      <a:pt x="764" y="28"/>
                    </a:lnTo>
                    <a:lnTo>
                      <a:pt x="773" y="27"/>
                    </a:lnTo>
                    <a:lnTo>
                      <a:pt x="782" y="25"/>
                    </a:lnTo>
                    <a:lnTo>
                      <a:pt x="791" y="25"/>
                    </a:lnTo>
                    <a:lnTo>
                      <a:pt x="799" y="24"/>
                    </a:lnTo>
                    <a:lnTo>
                      <a:pt x="807" y="22"/>
                    </a:lnTo>
                    <a:lnTo>
                      <a:pt x="814" y="22"/>
                    </a:lnTo>
                    <a:lnTo>
                      <a:pt x="821" y="21"/>
                    </a:lnTo>
                    <a:lnTo>
                      <a:pt x="829" y="21"/>
                    </a:lnTo>
                    <a:lnTo>
                      <a:pt x="835" y="19"/>
                    </a:lnTo>
                    <a:lnTo>
                      <a:pt x="840" y="19"/>
                    </a:lnTo>
                    <a:lnTo>
                      <a:pt x="846" y="18"/>
                    </a:lnTo>
                    <a:lnTo>
                      <a:pt x="851" y="18"/>
                    </a:lnTo>
                    <a:lnTo>
                      <a:pt x="860" y="17"/>
                    </a:lnTo>
                    <a:lnTo>
                      <a:pt x="864" y="17"/>
                    </a:lnTo>
                    <a:lnTo>
                      <a:pt x="867" y="15"/>
                    </a:lnTo>
                    <a:lnTo>
                      <a:pt x="865" y="15"/>
                    </a:lnTo>
                    <a:lnTo>
                      <a:pt x="862" y="15"/>
                    </a:lnTo>
                    <a:lnTo>
                      <a:pt x="858" y="15"/>
                    </a:lnTo>
                    <a:lnTo>
                      <a:pt x="851" y="15"/>
                    </a:lnTo>
                    <a:lnTo>
                      <a:pt x="842" y="15"/>
                    </a:lnTo>
                    <a:lnTo>
                      <a:pt x="836" y="15"/>
                    </a:lnTo>
                    <a:lnTo>
                      <a:pt x="832" y="15"/>
                    </a:lnTo>
                    <a:lnTo>
                      <a:pt x="824" y="15"/>
                    </a:lnTo>
                    <a:lnTo>
                      <a:pt x="820" y="15"/>
                    </a:lnTo>
                    <a:lnTo>
                      <a:pt x="813" y="15"/>
                    </a:lnTo>
                    <a:lnTo>
                      <a:pt x="805" y="15"/>
                    </a:lnTo>
                    <a:lnTo>
                      <a:pt x="798" y="15"/>
                    </a:lnTo>
                    <a:lnTo>
                      <a:pt x="791" y="15"/>
                    </a:lnTo>
                    <a:lnTo>
                      <a:pt x="782" y="15"/>
                    </a:lnTo>
                    <a:lnTo>
                      <a:pt x="774" y="15"/>
                    </a:lnTo>
                    <a:lnTo>
                      <a:pt x="767" y="15"/>
                    </a:lnTo>
                    <a:lnTo>
                      <a:pt x="758" y="17"/>
                    </a:lnTo>
                    <a:lnTo>
                      <a:pt x="748" y="17"/>
                    </a:lnTo>
                    <a:lnTo>
                      <a:pt x="739" y="17"/>
                    </a:lnTo>
                    <a:lnTo>
                      <a:pt x="730" y="17"/>
                    </a:lnTo>
                    <a:lnTo>
                      <a:pt x="722" y="17"/>
                    </a:lnTo>
                    <a:lnTo>
                      <a:pt x="713" y="17"/>
                    </a:lnTo>
                    <a:lnTo>
                      <a:pt x="704" y="17"/>
                    </a:lnTo>
                    <a:lnTo>
                      <a:pt x="695" y="17"/>
                    </a:lnTo>
                    <a:lnTo>
                      <a:pt x="686" y="17"/>
                    </a:lnTo>
                    <a:lnTo>
                      <a:pt x="678" y="15"/>
                    </a:lnTo>
                    <a:lnTo>
                      <a:pt x="669" y="15"/>
                    </a:lnTo>
                    <a:lnTo>
                      <a:pt x="659" y="15"/>
                    </a:lnTo>
                    <a:lnTo>
                      <a:pt x="650" y="15"/>
                    </a:lnTo>
                    <a:lnTo>
                      <a:pt x="641" y="15"/>
                    </a:lnTo>
                    <a:lnTo>
                      <a:pt x="632" y="15"/>
                    </a:lnTo>
                    <a:lnTo>
                      <a:pt x="623" y="14"/>
                    </a:lnTo>
                    <a:lnTo>
                      <a:pt x="615" y="14"/>
                    </a:lnTo>
                    <a:lnTo>
                      <a:pt x="606" y="12"/>
                    </a:lnTo>
                    <a:lnTo>
                      <a:pt x="597" y="12"/>
                    </a:lnTo>
                    <a:lnTo>
                      <a:pt x="590" y="12"/>
                    </a:lnTo>
                    <a:lnTo>
                      <a:pt x="581" y="12"/>
                    </a:lnTo>
                    <a:lnTo>
                      <a:pt x="573" y="11"/>
                    </a:lnTo>
                    <a:lnTo>
                      <a:pt x="566" y="9"/>
                    </a:lnTo>
                    <a:lnTo>
                      <a:pt x="559" y="9"/>
                    </a:lnTo>
                    <a:lnTo>
                      <a:pt x="553" y="9"/>
                    </a:lnTo>
                    <a:lnTo>
                      <a:pt x="546" y="9"/>
                    </a:lnTo>
                    <a:lnTo>
                      <a:pt x="538" y="8"/>
                    </a:lnTo>
                    <a:lnTo>
                      <a:pt x="532" y="8"/>
                    </a:lnTo>
                    <a:lnTo>
                      <a:pt x="528" y="8"/>
                    </a:lnTo>
                    <a:lnTo>
                      <a:pt x="522" y="6"/>
                    </a:lnTo>
                    <a:lnTo>
                      <a:pt x="516" y="6"/>
                    </a:lnTo>
                    <a:lnTo>
                      <a:pt x="512" y="6"/>
                    </a:lnTo>
                    <a:lnTo>
                      <a:pt x="509" y="6"/>
                    </a:lnTo>
                    <a:lnTo>
                      <a:pt x="502" y="3"/>
                    </a:lnTo>
                    <a:lnTo>
                      <a:pt x="497" y="3"/>
                    </a:lnTo>
                    <a:lnTo>
                      <a:pt x="493" y="3"/>
                    </a:lnTo>
                    <a:lnTo>
                      <a:pt x="493" y="3"/>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24" name="Freeform 120">
                <a:extLst>
                  <a:ext uri="{FF2B5EF4-FFF2-40B4-BE49-F238E27FC236}">
                    <a16:creationId xmlns:a16="http://schemas.microsoft.com/office/drawing/2014/main" id="{83AE1751-0A37-D918-2E9A-36C9021A24F2}"/>
                  </a:ext>
                </a:extLst>
              </p:cNvPr>
              <p:cNvSpPr>
                <a:spLocks/>
              </p:cNvSpPr>
              <p:nvPr/>
            </p:nvSpPr>
            <p:spPr bwMode="auto">
              <a:xfrm>
                <a:off x="2435" y="3689"/>
                <a:ext cx="233" cy="32"/>
              </a:xfrm>
              <a:custGeom>
                <a:avLst/>
                <a:gdLst>
                  <a:gd name="T0" fmla="*/ 6 w 682"/>
                  <a:gd name="T1" fmla="*/ 67 h 91"/>
                  <a:gd name="T2" fmla="*/ 32 w 682"/>
                  <a:gd name="T3" fmla="*/ 67 h 91"/>
                  <a:gd name="T4" fmla="*/ 53 w 682"/>
                  <a:gd name="T5" fmla="*/ 66 h 91"/>
                  <a:gd name="T6" fmla="*/ 75 w 682"/>
                  <a:gd name="T7" fmla="*/ 66 h 91"/>
                  <a:gd name="T8" fmla="*/ 101 w 682"/>
                  <a:gd name="T9" fmla="*/ 66 h 91"/>
                  <a:gd name="T10" fmla="*/ 131 w 682"/>
                  <a:gd name="T11" fmla="*/ 66 h 91"/>
                  <a:gd name="T12" fmla="*/ 159 w 682"/>
                  <a:gd name="T13" fmla="*/ 64 h 91"/>
                  <a:gd name="T14" fmla="*/ 186 w 682"/>
                  <a:gd name="T15" fmla="*/ 63 h 91"/>
                  <a:gd name="T16" fmla="*/ 214 w 682"/>
                  <a:gd name="T17" fmla="*/ 63 h 91"/>
                  <a:gd name="T18" fmla="*/ 241 w 682"/>
                  <a:gd name="T19" fmla="*/ 61 h 91"/>
                  <a:gd name="T20" fmla="*/ 266 w 682"/>
                  <a:gd name="T21" fmla="*/ 60 h 91"/>
                  <a:gd name="T22" fmla="*/ 288 w 682"/>
                  <a:gd name="T23" fmla="*/ 59 h 91"/>
                  <a:gd name="T24" fmla="*/ 311 w 682"/>
                  <a:gd name="T25" fmla="*/ 56 h 91"/>
                  <a:gd name="T26" fmla="*/ 339 w 682"/>
                  <a:gd name="T27" fmla="*/ 48 h 91"/>
                  <a:gd name="T28" fmla="*/ 358 w 682"/>
                  <a:gd name="T29" fmla="*/ 35 h 91"/>
                  <a:gd name="T30" fmla="*/ 379 w 682"/>
                  <a:gd name="T31" fmla="*/ 20 h 91"/>
                  <a:gd name="T32" fmla="*/ 399 w 682"/>
                  <a:gd name="T33" fmla="*/ 12 h 91"/>
                  <a:gd name="T34" fmla="*/ 423 w 682"/>
                  <a:gd name="T35" fmla="*/ 7 h 91"/>
                  <a:gd name="T36" fmla="*/ 452 w 682"/>
                  <a:gd name="T37" fmla="*/ 4 h 91"/>
                  <a:gd name="T38" fmla="*/ 484 w 682"/>
                  <a:gd name="T39" fmla="*/ 1 h 91"/>
                  <a:gd name="T40" fmla="*/ 505 w 682"/>
                  <a:gd name="T41" fmla="*/ 1 h 91"/>
                  <a:gd name="T42" fmla="*/ 524 w 682"/>
                  <a:gd name="T43" fmla="*/ 0 h 91"/>
                  <a:gd name="T44" fmla="*/ 544 w 682"/>
                  <a:gd name="T45" fmla="*/ 0 h 91"/>
                  <a:gd name="T46" fmla="*/ 565 w 682"/>
                  <a:gd name="T47" fmla="*/ 0 h 91"/>
                  <a:gd name="T48" fmla="*/ 590 w 682"/>
                  <a:gd name="T49" fmla="*/ 0 h 91"/>
                  <a:gd name="T50" fmla="*/ 625 w 682"/>
                  <a:gd name="T51" fmla="*/ 0 h 91"/>
                  <a:gd name="T52" fmla="*/ 654 w 682"/>
                  <a:gd name="T53" fmla="*/ 0 h 91"/>
                  <a:gd name="T54" fmla="*/ 678 w 682"/>
                  <a:gd name="T55" fmla="*/ 3 h 91"/>
                  <a:gd name="T56" fmla="*/ 674 w 682"/>
                  <a:gd name="T57" fmla="*/ 7 h 91"/>
                  <a:gd name="T58" fmla="*/ 654 w 682"/>
                  <a:gd name="T59" fmla="*/ 10 h 91"/>
                  <a:gd name="T60" fmla="*/ 628 w 682"/>
                  <a:gd name="T61" fmla="*/ 16 h 91"/>
                  <a:gd name="T62" fmla="*/ 594 w 682"/>
                  <a:gd name="T63" fmla="*/ 20 h 91"/>
                  <a:gd name="T64" fmla="*/ 558 w 682"/>
                  <a:gd name="T65" fmla="*/ 25 h 91"/>
                  <a:gd name="T66" fmla="*/ 522 w 682"/>
                  <a:gd name="T67" fmla="*/ 31 h 91"/>
                  <a:gd name="T68" fmla="*/ 489 w 682"/>
                  <a:gd name="T69" fmla="*/ 35 h 91"/>
                  <a:gd name="T70" fmla="*/ 461 w 682"/>
                  <a:gd name="T71" fmla="*/ 41 h 91"/>
                  <a:gd name="T72" fmla="*/ 434 w 682"/>
                  <a:gd name="T73" fmla="*/ 48 h 91"/>
                  <a:gd name="T74" fmla="*/ 409 w 682"/>
                  <a:gd name="T75" fmla="*/ 59 h 91"/>
                  <a:gd name="T76" fmla="*/ 383 w 682"/>
                  <a:gd name="T77" fmla="*/ 73 h 91"/>
                  <a:gd name="T78" fmla="*/ 360 w 682"/>
                  <a:gd name="T79" fmla="*/ 82 h 91"/>
                  <a:gd name="T80" fmla="*/ 339 w 682"/>
                  <a:gd name="T81" fmla="*/ 85 h 91"/>
                  <a:gd name="T82" fmla="*/ 316 w 682"/>
                  <a:gd name="T83" fmla="*/ 86 h 91"/>
                  <a:gd name="T84" fmla="*/ 288 w 682"/>
                  <a:gd name="T85" fmla="*/ 89 h 91"/>
                  <a:gd name="T86" fmla="*/ 258 w 682"/>
                  <a:gd name="T87" fmla="*/ 91 h 91"/>
                  <a:gd name="T88" fmla="*/ 228 w 682"/>
                  <a:gd name="T89" fmla="*/ 91 h 91"/>
                  <a:gd name="T90" fmla="*/ 197 w 682"/>
                  <a:gd name="T91" fmla="*/ 91 h 91"/>
                  <a:gd name="T92" fmla="*/ 164 w 682"/>
                  <a:gd name="T93" fmla="*/ 89 h 91"/>
                  <a:gd name="T94" fmla="*/ 135 w 682"/>
                  <a:gd name="T95" fmla="*/ 88 h 91"/>
                  <a:gd name="T96" fmla="*/ 106 w 682"/>
                  <a:gd name="T97" fmla="*/ 85 h 91"/>
                  <a:gd name="T98" fmla="*/ 79 w 682"/>
                  <a:gd name="T99" fmla="*/ 81 h 91"/>
                  <a:gd name="T100" fmla="*/ 56 w 682"/>
                  <a:gd name="T101" fmla="*/ 78 h 91"/>
                  <a:gd name="T102" fmla="*/ 37 w 682"/>
                  <a:gd name="T103" fmla="*/ 75 h 91"/>
                  <a:gd name="T104" fmla="*/ 16 w 682"/>
                  <a:gd name="T105" fmla="*/ 72 h 91"/>
                  <a:gd name="T106" fmla="*/ 0 w 682"/>
                  <a:gd name="T107" fmla="*/ 6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2" h="91">
                    <a:moveTo>
                      <a:pt x="0" y="69"/>
                    </a:moveTo>
                    <a:lnTo>
                      <a:pt x="0" y="67"/>
                    </a:lnTo>
                    <a:lnTo>
                      <a:pt x="3" y="67"/>
                    </a:lnTo>
                    <a:lnTo>
                      <a:pt x="6" y="67"/>
                    </a:lnTo>
                    <a:lnTo>
                      <a:pt x="13" y="67"/>
                    </a:lnTo>
                    <a:lnTo>
                      <a:pt x="19" y="67"/>
                    </a:lnTo>
                    <a:lnTo>
                      <a:pt x="28" y="67"/>
                    </a:lnTo>
                    <a:lnTo>
                      <a:pt x="32" y="67"/>
                    </a:lnTo>
                    <a:lnTo>
                      <a:pt x="37" y="67"/>
                    </a:lnTo>
                    <a:lnTo>
                      <a:pt x="43" y="67"/>
                    </a:lnTo>
                    <a:lnTo>
                      <a:pt x="49" y="67"/>
                    </a:lnTo>
                    <a:lnTo>
                      <a:pt x="53" y="66"/>
                    </a:lnTo>
                    <a:lnTo>
                      <a:pt x="59" y="66"/>
                    </a:lnTo>
                    <a:lnTo>
                      <a:pt x="65" y="66"/>
                    </a:lnTo>
                    <a:lnTo>
                      <a:pt x="71" y="66"/>
                    </a:lnTo>
                    <a:lnTo>
                      <a:pt x="75" y="66"/>
                    </a:lnTo>
                    <a:lnTo>
                      <a:pt x="82" y="66"/>
                    </a:lnTo>
                    <a:lnTo>
                      <a:pt x="88" y="66"/>
                    </a:lnTo>
                    <a:lnTo>
                      <a:pt x="95" y="66"/>
                    </a:lnTo>
                    <a:lnTo>
                      <a:pt x="101" y="66"/>
                    </a:lnTo>
                    <a:lnTo>
                      <a:pt x="109" y="66"/>
                    </a:lnTo>
                    <a:lnTo>
                      <a:pt x="116" y="66"/>
                    </a:lnTo>
                    <a:lnTo>
                      <a:pt x="123" y="66"/>
                    </a:lnTo>
                    <a:lnTo>
                      <a:pt x="131" y="66"/>
                    </a:lnTo>
                    <a:lnTo>
                      <a:pt x="138" y="66"/>
                    </a:lnTo>
                    <a:lnTo>
                      <a:pt x="144" y="66"/>
                    </a:lnTo>
                    <a:lnTo>
                      <a:pt x="153" y="66"/>
                    </a:lnTo>
                    <a:lnTo>
                      <a:pt x="159" y="64"/>
                    </a:lnTo>
                    <a:lnTo>
                      <a:pt x="166" y="64"/>
                    </a:lnTo>
                    <a:lnTo>
                      <a:pt x="173" y="64"/>
                    </a:lnTo>
                    <a:lnTo>
                      <a:pt x="181" y="64"/>
                    </a:lnTo>
                    <a:lnTo>
                      <a:pt x="186" y="63"/>
                    </a:lnTo>
                    <a:lnTo>
                      <a:pt x="194" y="63"/>
                    </a:lnTo>
                    <a:lnTo>
                      <a:pt x="201" y="63"/>
                    </a:lnTo>
                    <a:lnTo>
                      <a:pt x="208" y="63"/>
                    </a:lnTo>
                    <a:lnTo>
                      <a:pt x="214" y="63"/>
                    </a:lnTo>
                    <a:lnTo>
                      <a:pt x="222" y="63"/>
                    </a:lnTo>
                    <a:lnTo>
                      <a:pt x="228" y="63"/>
                    </a:lnTo>
                    <a:lnTo>
                      <a:pt x="235" y="63"/>
                    </a:lnTo>
                    <a:lnTo>
                      <a:pt x="241" y="61"/>
                    </a:lnTo>
                    <a:lnTo>
                      <a:pt x="247" y="61"/>
                    </a:lnTo>
                    <a:lnTo>
                      <a:pt x="254" y="61"/>
                    </a:lnTo>
                    <a:lnTo>
                      <a:pt x="260" y="61"/>
                    </a:lnTo>
                    <a:lnTo>
                      <a:pt x="266" y="60"/>
                    </a:lnTo>
                    <a:lnTo>
                      <a:pt x="272" y="60"/>
                    </a:lnTo>
                    <a:lnTo>
                      <a:pt x="276" y="60"/>
                    </a:lnTo>
                    <a:lnTo>
                      <a:pt x="283" y="60"/>
                    </a:lnTo>
                    <a:lnTo>
                      <a:pt x="288" y="59"/>
                    </a:lnTo>
                    <a:lnTo>
                      <a:pt x="292" y="57"/>
                    </a:lnTo>
                    <a:lnTo>
                      <a:pt x="298" y="57"/>
                    </a:lnTo>
                    <a:lnTo>
                      <a:pt x="302" y="57"/>
                    </a:lnTo>
                    <a:lnTo>
                      <a:pt x="311" y="56"/>
                    </a:lnTo>
                    <a:lnTo>
                      <a:pt x="320" y="54"/>
                    </a:lnTo>
                    <a:lnTo>
                      <a:pt x="327" y="53"/>
                    </a:lnTo>
                    <a:lnTo>
                      <a:pt x="333" y="51"/>
                    </a:lnTo>
                    <a:lnTo>
                      <a:pt x="339" y="48"/>
                    </a:lnTo>
                    <a:lnTo>
                      <a:pt x="343" y="47"/>
                    </a:lnTo>
                    <a:lnTo>
                      <a:pt x="348" y="44"/>
                    </a:lnTo>
                    <a:lnTo>
                      <a:pt x="352" y="41"/>
                    </a:lnTo>
                    <a:lnTo>
                      <a:pt x="358" y="35"/>
                    </a:lnTo>
                    <a:lnTo>
                      <a:pt x="365" y="29"/>
                    </a:lnTo>
                    <a:lnTo>
                      <a:pt x="368" y="26"/>
                    </a:lnTo>
                    <a:lnTo>
                      <a:pt x="374" y="22"/>
                    </a:lnTo>
                    <a:lnTo>
                      <a:pt x="379" y="20"/>
                    </a:lnTo>
                    <a:lnTo>
                      <a:pt x="387" y="18"/>
                    </a:lnTo>
                    <a:lnTo>
                      <a:pt x="390" y="15"/>
                    </a:lnTo>
                    <a:lnTo>
                      <a:pt x="395" y="13"/>
                    </a:lnTo>
                    <a:lnTo>
                      <a:pt x="399" y="12"/>
                    </a:lnTo>
                    <a:lnTo>
                      <a:pt x="405" y="10"/>
                    </a:lnTo>
                    <a:lnTo>
                      <a:pt x="409" y="9"/>
                    </a:lnTo>
                    <a:lnTo>
                      <a:pt x="417" y="9"/>
                    </a:lnTo>
                    <a:lnTo>
                      <a:pt x="423" y="7"/>
                    </a:lnTo>
                    <a:lnTo>
                      <a:pt x="430" y="7"/>
                    </a:lnTo>
                    <a:lnTo>
                      <a:pt x="437" y="6"/>
                    </a:lnTo>
                    <a:lnTo>
                      <a:pt x="445" y="4"/>
                    </a:lnTo>
                    <a:lnTo>
                      <a:pt x="452" y="4"/>
                    </a:lnTo>
                    <a:lnTo>
                      <a:pt x="462" y="4"/>
                    </a:lnTo>
                    <a:lnTo>
                      <a:pt x="470" y="3"/>
                    </a:lnTo>
                    <a:lnTo>
                      <a:pt x="480" y="1"/>
                    </a:lnTo>
                    <a:lnTo>
                      <a:pt x="484" y="1"/>
                    </a:lnTo>
                    <a:lnTo>
                      <a:pt x="490" y="1"/>
                    </a:lnTo>
                    <a:lnTo>
                      <a:pt x="495" y="1"/>
                    </a:lnTo>
                    <a:lnTo>
                      <a:pt x="500" y="1"/>
                    </a:lnTo>
                    <a:lnTo>
                      <a:pt x="505" y="1"/>
                    </a:lnTo>
                    <a:lnTo>
                      <a:pt x="511" y="1"/>
                    </a:lnTo>
                    <a:lnTo>
                      <a:pt x="515" y="0"/>
                    </a:lnTo>
                    <a:lnTo>
                      <a:pt x="519" y="0"/>
                    </a:lnTo>
                    <a:lnTo>
                      <a:pt x="524" y="0"/>
                    </a:lnTo>
                    <a:lnTo>
                      <a:pt x="530" y="0"/>
                    </a:lnTo>
                    <a:lnTo>
                      <a:pt x="534" y="0"/>
                    </a:lnTo>
                    <a:lnTo>
                      <a:pt x="540" y="0"/>
                    </a:lnTo>
                    <a:lnTo>
                      <a:pt x="544" y="0"/>
                    </a:lnTo>
                    <a:lnTo>
                      <a:pt x="550" y="0"/>
                    </a:lnTo>
                    <a:lnTo>
                      <a:pt x="555" y="0"/>
                    </a:lnTo>
                    <a:lnTo>
                      <a:pt x="561" y="0"/>
                    </a:lnTo>
                    <a:lnTo>
                      <a:pt x="565" y="0"/>
                    </a:lnTo>
                    <a:lnTo>
                      <a:pt x="571" y="0"/>
                    </a:lnTo>
                    <a:lnTo>
                      <a:pt x="575" y="0"/>
                    </a:lnTo>
                    <a:lnTo>
                      <a:pt x="581" y="0"/>
                    </a:lnTo>
                    <a:lnTo>
                      <a:pt x="590" y="0"/>
                    </a:lnTo>
                    <a:lnTo>
                      <a:pt x="599" y="0"/>
                    </a:lnTo>
                    <a:lnTo>
                      <a:pt x="608" y="0"/>
                    </a:lnTo>
                    <a:lnTo>
                      <a:pt x="618" y="0"/>
                    </a:lnTo>
                    <a:lnTo>
                      <a:pt x="625" y="0"/>
                    </a:lnTo>
                    <a:lnTo>
                      <a:pt x="632" y="0"/>
                    </a:lnTo>
                    <a:lnTo>
                      <a:pt x="641" y="0"/>
                    </a:lnTo>
                    <a:lnTo>
                      <a:pt x="649" y="0"/>
                    </a:lnTo>
                    <a:lnTo>
                      <a:pt x="654" y="0"/>
                    </a:lnTo>
                    <a:lnTo>
                      <a:pt x="660" y="0"/>
                    </a:lnTo>
                    <a:lnTo>
                      <a:pt x="665" y="1"/>
                    </a:lnTo>
                    <a:lnTo>
                      <a:pt x="671" y="1"/>
                    </a:lnTo>
                    <a:lnTo>
                      <a:pt x="678" y="3"/>
                    </a:lnTo>
                    <a:lnTo>
                      <a:pt x="682" y="4"/>
                    </a:lnTo>
                    <a:lnTo>
                      <a:pt x="681" y="6"/>
                    </a:lnTo>
                    <a:lnTo>
                      <a:pt x="678" y="7"/>
                    </a:lnTo>
                    <a:lnTo>
                      <a:pt x="674" y="7"/>
                    </a:lnTo>
                    <a:lnTo>
                      <a:pt x="671" y="9"/>
                    </a:lnTo>
                    <a:lnTo>
                      <a:pt x="666" y="9"/>
                    </a:lnTo>
                    <a:lnTo>
                      <a:pt x="662" y="10"/>
                    </a:lnTo>
                    <a:lnTo>
                      <a:pt x="654" y="10"/>
                    </a:lnTo>
                    <a:lnTo>
                      <a:pt x="649" y="13"/>
                    </a:lnTo>
                    <a:lnTo>
                      <a:pt x="641" y="13"/>
                    </a:lnTo>
                    <a:lnTo>
                      <a:pt x="635" y="15"/>
                    </a:lnTo>
                    <a:lnTo>
                      <a:pt x="628" y="16"/>
                    </a:lnTo>
                    <a:lnTo>
                      <a:pt x="619" y="18"/>
                    </a:lnTo>
                    <a:lnTo>
                      <a:pt x="612" y="18"/>
                    </a:lnTo>
                    <a:lnTo>
                      <a:pt x="605" y="20"/>
                    </a:lnTo>
                    <a:lnTo>
                      <a:pt x="594" y="20"/>
                    </a:lnTo>
                    <a:lnTo>
                      <a:pt x="586" y="22"/>
                    </a:lnTo>
                    <a:lnTo>
                      <a:pt x="577" y="22"/>
                    </a:lnTo>
                    <a:lnTo>
                      <a:pt x="568" y="25"/>
                    </a:lnTo>
                    <a:lnTo>
                      <a:pt x="558" y="25"/>
                    </a:lnTo>
                    <a:lnTo>
                      <a:pt x="550" y="26"/>
                    </a:lnTo>
                    <a:lnTo>
                      <a:pt x="540" y="28"/>
                    </a:lnTo>
                    <a:lnTo>
                      <a:pt x="533" y="29"/>
                    </a:lnTo>
                    <a:lnTo>
                      <a:pt x="522" y="31"/>
                    </a:lnTo>
                    <a:lnTo>
                      <a:pt x="514" y="32"/>
                    </a:lnTo>
                    <a:lnTo>
                      <a:pt x="505" y="34"/>
                    </a:lnTo>
                    <a:lnTo>
                      <a:pt x="497" y="35"/>
                    </a:lnTo>
                    <a:lnTo>
                      <a:pt x="489" y="35"/>
                    </a:lnTo>
                    <a:lnTo>
                      <a:pt x="481" y="38"/>
                    </a:lnTo>
                    <a:lnTo>
                      <a:pt x="474" y="38"/>
                    </a:lnTo>
                    <a:lnTo>
                      <a:pt x="468" y="39"/>
                    </a:lnTo>
                    <a:lnTo>
                      <a:pt x="461" y="41"/>
                    </a:lnTo>
                    <a:lnTo>
                      <a:pt x="455" y="42"/>
                    </a:lnTo>
                    <a:lnTo>
                      <a:pt x="449" y="44"/>
                    </a:lnTo>
                    <a:lnTo>
                      <a:pt x="443" y="45"/>
                    </a:lnTo>
                    <a:lnTo>
                      <a:pt x="434" y="48"/>
                    </a:lnTo>
                    <a:lnTo>
                      <a:pt x="427" y="51"/>
                    </a:lnTo>
                    <a:lnTo>
                      <a:pt x="420" y="54"/>
                    </a:lnTo>
                    <a:lnTo>
                      <a:pt x="414" y="56"/>
                    </a:lnTo>
                    <a:lnTo>
                      <a:pt x="409" y="59"/>
                    </a:lnTo>
                    <a:lnTo>
                      <a:pt x="405" y="61"/>
                    </a:lnTo>
                    <a:lnTo>
                      <a:pt x="396" y="66"/>
                    </a:lnTo>
                    <a:lnTo>
                      <a:pt x="387" y="72"/>
                    </a:lnTo>
                    <a:lnTo>
                      <a:pt x="383" y="73"/>
                    </a:lnTo>
                    <a:lnTo>
                      <a:pt x="377" y="76"/>
                    </a:lnTo>
                    <a:lnTo>
                      <a:pt x="371" y="79"/>
                    </a:lnTo>
                    <a:lnTo>
                      <a:pt x="365" y="82"/>
                    </a:lnTo>
                    <a:lnTo>
                      <a:pt x="360" y="82"/>
                    </a:lnTo>
                    <a:lnTo>
                      <a:pt x="355" y="82"/>
                    </a:lnTo>
                    <a:lnTo>
                      <a:pt x="349" y="83"/>
                    </a:lnTo>
                    <a:lnTo>
                      <a:pt x="345" y="85"/>
                    </a:lnTo>
                    <a:lnTo>
                      <a:pt x="339" y="85"/>
                    </a:lnTo>
                    <a:lnTo>
                      <a:pt x="333" y="85"/>
                    </a:lnTo>
                    <a:lnTo>
                      <a:pt x="327" y="86"/>
                    </a:lnTo>
                    <a:lnTo>
                      <a:pt x="323" y="86"/>
                    </a:lnTo>
                    <a:lnTo>
                      <a:pt x="316" y="86"/>
                    </a:lnTo>
                    <a:lnTo>
                      <a:pt x="308" y="88"/>
                    </a:lnTo>
                    <a:lnTo>
                      <a:pt x="301" y="88"/>
                    </a:lnTo>
                    <a:lnTo>
                      <a:pt x="295" y="89"/>
                    </a:lnTo>
                    <a:lnTo>
                      <a:pt x="288" y="89"/>
                    </a:lnTo>
                    <a:lnTo>
                      <a:pt x="280" y="89"/>
                    </a:lnTo>
                    <a:lnTo>
                      <a:pt x="274" y="91"/>
                    </a:lnTo>
                    <a:lnTo>
                      <a:pt x="267" y="91"/>
                    </a:lnTo>
                    <a:lnTo>
                      <a:pt x="258" y="91"/>
                    </a:lnTo>
                    <a:lnTo>
                      <a:pt x="251" y="91"/>
                    </a:lnTo>
                    <a:lnTo>
                      <a:pt x="242" y="91"/>
                    </a:lnTo>
                    <a:lnTo>
                      <a:pt x="236" y="91"/>
                    </a:lnTo>
                    <a:lnTo>
                      <a:pt x="228" y="91"/>
                    </a:lnTo>
                    <a:lnTo>
                      <a:pt x="220" y="91"/>
                    </a:lnTo>
                    <a:lnTo>
                      <a:pt x="211" y="91"/>
                    </a:lnTo>
                    <a:lnTo>
                      <a:pt x="204" y="91"/>
                    </a:lnTo>
                    <a:lnTo>
                      <a:pt x="197" y="91"/>
                    </a:lnTo>
                    <a:lnTo>
                      <a:pt x="189" y="91"/>
                    </a:lnTo>
                    <a:lnTo>
                      <a:pt x="181" y="91"/>
                    </a:lnTo>
                    <a:lnTo>
                      <a:pt x="173" y="91"/>
                    </a:lnTo>
                    <a:lnTo>
                      <a:pt x="164" y="89"/>
                    </a:lnTo>
                    <a:lnTo>
                      <a:pt x="157" y="89"/>
                    </a:lnTo>
                    <a:lnTo>
                      <a:pt x="150" y="89"/>
                    </a:lnTo>
                    <a:lnTo>
                      <a:pt x="142" y="89"/>
                    </a:lnTo>
                    <a:lnTo>
                      <a:pt x="135" y="88"/>
                    </a:lnTo>
                    <a:lnTo>
                      <a:pt x="126" y="86"/>
                    </a:lnTo>
                    <a:lnTo>
                      <a:pt x="120" y="86"/>
                    </a:lnTo>
                    <a:lnTo>
                      <a:pt x="113" y="85"/>
                    </a:lnTo>
                    <a:lnTo>
                      <a:pt x="106" y="85"/>
                    </a:lnTo>
                    <a:lnTo>
                      <a:pt x="100" y="83"/>
                    </a:lnTo>
                    <a:lnTo>
                      <a:pt x="93" y="82"/>
                    </a:lnTo>
                    <a:lnTo>
                      <a:pt x="87" y="82"/>
                    </a:lnTo>
                    <a:lnTo>
                      <a:pt x="79" y="81"/>
                    </a:lnTo>
                    <a:lnTo>
                      <a:pt x="73" y="81"/>
                    </a:lnTo>
                    <a:lnTo>
                      <a:pt x="68" y="79"/>
                    </a:lnTo>
                    <a:lnTo>
                      <a:pt x="62" y="79"/>
                    </a:lnTo>
                    <a:lnTo>
                      <a:pt x="56" y="78"/>
                    </a:lnTo>
                    <a:lnTo>
                      <a:pt x="51" y="78"/>
                    </a:lnTo>
                    <a:lnTo>
                      <a:pt x="46" y="76"/>
                    </a:lnTo>
                    <a:lnTo>
                      <a:pt x="43" y="76"/>
                    </a:lnTo>
                    <a:lnTo>
                      <a:pt x="37" y="75"/>
                    </a:lnTo>
                    <a:lnTo>
                      <a:pt x="31" y="73"/>
                    </a:lnTo>
                    <a:lnTo>
                      <a:pt x="27" y="73"/>
                    </a:lnTo>
                    <a:lnTo>
                      <a:pt x="24" y="73"/>
                    </a:lnTo>
                    <a:lnTo>
                      <a:pt x="16" y="72"/>
                    </a:lnTo>
                    <a:lnTo>
                      <a:pt x="10" y="70"/>
                    </a:lnTo>
                    <a:lnTo>
                      <a:pt x="6" y="69"/>
                    </a:lnTo>
                    <a:lnTo>
                      <a:pt x="3" y="69"/>
                    </a:lnTo>
                    <a:lnTo>
                      <a:pt x="0" y="69"/>
                    </a:lnTo>
                    <a:lnTo>
                      <a:pt x="0" y="69"/>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25" name="Freeform 121">
                <a:extLst>
                  <a:ext uri="{FF2B5EF4-FFF2-40B4-BE49-F238E27FC236}">
                    <a16:creationId xmlns:a16="http://schemas.microsoft.com/office/drawing/2014/main" id="{EC3BDC9D-D02F-051A-EBB6-714EDC72B0C5}"/>
                  </a:ext>
                </a:extLst>
              </p:cNvPr>
              <p:cNvSpPr>
                <a:spLocks/>
              </p:cNvSpPr>
              <p:nvPr/>
            </p:nvSpPr>
            <p:spPr bwMode="auto">
              <a:xfrm>
                <a:off x="2569" y="3691"/>
                <a:ext cx="181" cy="37"/>
              </a:xfrm>
              <a:custGeom>
                <a:avLst/>
                <a:gdLst>
                  <a:gd name="T0" fmla="*/ 12 w 531"/>
                  <a:gd name="T1" fmla="*/ 87 h 109"/>
                  <a:gd name="T2" fmla="*/ 35 w 531"/>
                  <a:gd name="T3" fmla="*/ 82 h 109"/>
                  <a:gd name="T4" fmla="*/ 67 w 531"/>
                  <a:gd name="T5" fmla="*/ 77 h 109"/>
                  <a:gd name="T6" fmla="*/ 103 w 531"/>
                  <a:gd name="T7" fmla="*/ 69 h 109"/>
                  <a:gd name="T8" fmla="*/ 138 w 531"/>
                  <a:gd name="T9" fmla="*/ 63 h 109"/>
                  <a:gd name="T10" fmla="*/ 174 w 531"/>
                  <a:gd name="T11" fmla="*/ 57 h 109"/>
                  <a:gd name="T12" fmla="*/ 207 w 531"/>
                  <a:gd name="T13" fmla="*/ 50 h 109"/>
                  <a:gd name="T14" fmla="*/ 236 w 531"/>
                  <a:gd name="T15" fmla="*/ 43 h 109"/>
                  <a:gd name="T16" fmla="*/ 261 w 531"/>
                  <a:gd name="T17" fmla="*/ 31 h 109"/>
                  <a:gd name="T18" fmla="*/ 290 w 531"/>
                  <a:gd name="T19" fmla="*/ 21 h 109"/>
                  <a:gd name="T20" fmla="*/ 318 w 531"/>
                  <a:gd name="T21" fmla="*/ 12 h 109"/>
                  <a:gd name="T22" fmla="*/ 339 w 531"/>
                  <a:gd name="T23" fmla="*/ 8 h 109"/>
                  <a:gd name="T24" fmla="*/ 364 w 531"/>
                  <a:gd name="T25" fmla="*/ 5 h 109"/>
                  <a:gd name="T26" fmla="*/ 390 w 531"/>
                  <a:gd name="T27" fmla="*/ 3 h 109"/>
                  <a:gd name="T28" fmla="*/ 419 w 531"/>
                  <a:gd name="T29" fmla="*/ 0 h 109"/>
                  <a:gd name="T30" fmla="*/ 449 w 531"/>
                  <a:gd name="T31" fmla="*/ 0 h 109"/>
                  <a:gd name="T32" fmla="*/ 475 w 531"/>
                  <a:gd name="T33" fmla="*/ 2 h 109"/>
                  <a:gd name="T34" fmla="*/ 499 w 531"/>
                  <a:gd name="T35" fmla="*/ 2 h 109"/>
                  <a:gd name="T36" fmla="*/ 519 w 531"/>
                  <a:gd name="T37" fmla="*/ 3 h 109"/>
                  <a:gd name="T38" fmla="*/ 528 w 531"/>
                  <a:gd name="T39" fmla="*/ 9 h 109"/>
                  <a:gd name="T40" fmla="*/ 505 w 531"/>
                  <a:gd name="T41" fmla="*/ 14 h 109"/>
                  <a:gd name="T42" fmla="*/ 484 w 531"/>
                  <a:gd name="T43" fmla="*/ 16 h 109"/>
                  <a:gd name="T44" fmla="*/ 459 w 531"/>
                  <a:gd name="T45" fmla="*/ 21 h 109"/>
                  <a:gd name="T46" fmla="*/ 433 w 531"/>
                  <a:gd name="T47" fmla="*/ 25 h 109"/>
                  <a:gd name="T48" fmla="*/ 406 w 531"/>
                  <a:gd name="T49" fmla="*/ 30 h 109"/>
                  <a:gd name="T50" fmla="*/ 381 w 531"/>
                  <a:gd name="T51" fmla="*/ 35 h 109"/>
                  <a:gd name="T52" fmla="*/ 359 w 531"/>
                  <a:gd name="T53" fmla="*/ 41 h 109"/>
                  <a:gd name="T54" fmla="*/ 339 w 531"/>
                  <a:gd name="T55" fmla="*/ 49 h 109"/>
                  <a:gd name="T56" fmla="*/ 326 w 531"/>
                  <a:gd name="T57" fmla="*/ 68 h 109"/>
                  <a:gd name="T58" fmla="*/ 350 w 531"/>
                  <a:gd name="T59" fmla="*/ 77 h 109"/>
                  <a:gd name="T60" fmla="*/ 378 w 531"/>
                  <a:gd name="T61" fmla="*/ 77 h 109"/>
                  <a:gd name="T62" fmla="*/ 397 w 531"/>
                  <a:gd name="T63" fmla="*/ 77 h 109"/>
                  <a:gd name="T64" fmla="*/ 419 w 531"/>
                  <a:gd name="T65" fmla="*/ 74 h 109"/>
                  <a:gd name="T66" fmla="*/ 440 w 531"/>
                  <a:gd name="T67" fmla="*/ 72 h 109"/>
                  <a:gd name="T68" fmla="*/ 461 w 531"/>
                  <a:gd name="T69" fmla="*/ 69 h 109"/>
                  <a:gd name="T70" fmla="*/ 485 w 531"/>
                  <a:gd name="T71" fmla="*/ 69 h 109"/>
                  <a:gd name="T72" fmla="*/ 515 w 531"/>
                  <a:gd name="T73" fmla="*/ 72 h 109"/>
                  <a:gd name="T74" fmla="*/ 528 w 531"/>
                  <a:gd name="T75" fmla="*/ 84 h 109"/>
                  <a:gd name="T76" fmla="*/ 515 w 531"/>
                  <a:gd name="T77" fmla="*/ 99 h 109"/>
                  <a:gd name="T78" fmla="*/ 487 w 531"/>
                  <a:gd name="T79" fmla="*/ 107 h 109"/>
                  <a:gd name="T80" fmla="*/ 463 w 531"/>
                  <a:gd name="T81" fmla="*/ 109 h 109"/>
                  <a:gd name="T82" fmla="*/ 439 w 531"/>
                  <a:gd name="T83" fmla="*/ 107 h 109"/>
                  <a:gd name="T84" fmla="*/ 414 w 531"/>
                  <a:gd name="T85" fmla="*/ 106 h 109"/>
                  <a:gd name="T86" fmla="*/ 387 w 531"/>
                  <a:gd name="T87" fmla="*/ 104 h 109"/>
                  <a:gd name="T88" fmla="*/ 359 w 531"/>
                  <a:gd name="T89" fmla="*/ 100 h 109"/>
                  <a:gd name="T90" fmla="*/ 333 w 531"/>
                  <a:gd name="T91" fmla="*/ 99 h 109"/>
                  <a:gd name="T92" fmla="*/ 308 w 531"/>
                  <a:gd name="T93" fmla="*/ 96 h 109"/>
                  <a:gd name="T94" fmla="*/ 283 w 531"/>
                  <a:gd name="T95" fmla="*/ 94 h 109"/>
                  <a:gd name="T96" fmla="*/ 261 w 531"/>
                  <a:gd name="T97" fmla="*/ 93 h 109"/>
                  <a:gd name="T98" fmla="*/ 230 w 531"/>
                  <a:gd name="T99" fmla="*/ 93 h 109"/>
                  <a:gd name="T100" fmla="*/ 196 w 531"/>
                  <a:gd name="T101" fmla="*/ 97 h 109"/>
                  <a:gd name="T102" fmla="*/ 163 w 531"/>
                  <a:gd name="T103" fmla="*/ 100 h 109"/>
                  <a:gd name="T104" fmla="*/ 129 w 531"/>
                  <a:gd name="T105" fmla="*/ 100 h 109"/>
                  <a:gd name="T106" fmla="*/ 107 w 531"/>
                  <a:gd name="T107" fmla="*/ 100 h 109"/>
                  <a:gd name="T108" fmla="*/ 85 w 531"/>
                  <a:gd name="T109" fmla="*/ 99 h 109"/>
                  <a:gd name="T110" fmla="*/ 61 w 531"/>
                  <a:gd name="T111" fmla="*/ 97 h 109"/>
                  <a:gd name="T112" fmla="*/ 41 w 531"/>
                  <a:gd name="T113" fmla="*/ 96 h 109"/>
                  <a:gd name="T114" fmla="*/ 19 w 531"/>
                  <a:gd name="T115" fmla="*/ 93 h 109"/>
                  <a:gd name="T116" fmla="*/ 0 w 531"/>
                  <a:gd name="T117" fmla="*/ 91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1" h="109">
                    <a:moveTo>
                      <a:pt x="0" y="91"/>
                    </a:moveTo>
                    <a:lnTo>
                      <a:pt x="3" y="91"/>
                    </a:lnTo>
                    <a:lnTo>
                      <a:pt x="9" y="90"/>
                    </a:lnTo>
                    <a:lnTo>
                      <a:pt x="12" y="87"/>
                    </a:lnTo>
                    <a:lnTo>
                      <a:pt x="17" y="87"/>
                    </a:lnTo>
                    <a:lnTo>
                      <a:pt x="22" y="85"/>
                    </a:lnTo>
                    <a:lnTo>
                      <a:pt x="29" y="85"/>
                    </a:lnTo>
                    <a:lnTo>
                      <a:pt x="35" y="82"/>
                    </a:lnTo>
                    <a:lnTo>
                      <a:pt x="42" y="81"/>
                    </a:lnTo>
                    <a:lnTo>
                      <a:pt x="51" y="78"/>
                    </a:lnTo>
                    <a:lnTo>
                      <a:pt x="59" y="78"/>
                    </a:lnTo>
                    <a:lnTo>
                      <a:pt x="67" y="77"/>
                    </a:lnTo>
                    <a:lnTo>
                      <a:pt x="76" y="74"/>
                    </a:lnTo>
                    <a:lnTo>
                      <a:pt x="85" y="72"/>
                    </a:lnTo>
                    <a:lnTo>
                      <a:pt x="94" y="72"/>
                    </a:lnTo>
                    <a:lnTo>
                      <a:pt x="103" y="69"/>
                    </a:lnTo>
                    <a:lnTo>
                      <a:pt x="111" y="68"/>
                    </a:lnTo>
                    <a:lnTo>
                      <a:pt x="120" y="65"/>
                    </a:lnTo>
                    <a:lnTo>
                      <a:pt x="129" y="65"/>
                    </a:lnTo>
                    <a:lnTo>
                      <a:pt x="138" y="63"/>
                    </a:lnTo>
                    <a:lnTo>
                      <a:pt x="147" y="62"/>
                    </a:lnTo>
                    <a:lnTo>
                      <a:pt x="155" y="60"/>
                    </a:lnTo>
                    <a:lnTo>
                      <a:pt x="166" y="59"/>
                    </a:lnTo>
                    <a:lnTo>
                      <a:pt x="174" y="57"/>
                    </a:lnTo>
                    <a:lnTo>
                      <a:pt x="182" y="56"/>
                    </a:lnTo>
                    <a:lnTo>
                      <a:pt x="189" y="53"/>
                    </a:lnTo>
                    <a:lnTo>
                      <a:pt x="198" y="53"/>
                    </a:lnTo>
                    <a:lnTo>
                      <a:pt x="207" y="50"/>
                    </a:lnTo>
                    <a:lnTo>
                      <a:pt x="214" y="50"/>
                    </a:lnTo>
                    <a:lnTo>
                      <a:pt x="221" y="47"/>
                    </a:lnTo>
                    <a:lnTo>
                      <a:pt x="230" y="46"/>
                    </a:lnTo>
                    <a:lnTo>
                      <a:pt x="236" y="43"/>
                    </a:lnTo>
                    <a:lnTo>
                      <a:pt x="242" y="40"/>
                    </a:lnTo>
                    <a:lnTo>
                      <a:pt x="248" y="37"/>
                    </a:lnTo>
                    <a:lnTo>
                      <a:pt x="255" y="34"/>
                    </a:lnTo>
                    <a:lnTo>
                      <a:pt x="261" y="31"/>
                    </a:lnTo>
                    <a:lnTo>
                      <a:pt x="268" y="28"/>
                    </a:lnTo>
                    <a:lnTo>
                      <a:pt x="274" y="25"/>
                    </a:lnTo>
                    <a:lnTo>
                      <a:pt x="283" y="22"/>
                    </a:lnTo>
                    <a:lnTo>
                      <a:pt x="290" y="21"/>
                    </a:lnTo>
                    <a:lnTo>
                      <a:pt x="298" y="18"/>
                    </a:lnTo>
                    <a:lnTo>
                      <a:pt x="305" y="15"/>
                    </a:lnTo>
                    <a:lnTo>
                      <a:pt x="314" y="14"/>
                    </a:lnTo>
                    <a:lnTo>
                      <a:pt x="318" y="12"/>
                    </a:lnTo>
                    <a:lnTo>
                      <a:pt x="323" y="11"/>
                    </a:lnTo>
                    <a:lnTo>
                      <a:pt x="328" y="9"/>
                    </a:lnTo>
                    <a:lnTo>
                      <a:pt x="334" y="9"/>
                    </a:lnTo>
                    <a:lnTo>
                      <a:pt x="339" y="8"/>
                    </a:lnTo>
                    <a:lnTo>
                      <a:pt x="345" y="6"/>
                    </a:lnTo>
                    <a:lnTo>
                      <a:pt x="350" y="6"/>
                    </a:lnTo>
                    <a:lnTo>
                      <a:pt x="358" y="6"/>
                    </a:lnTo>
                    <a:lnTo>
                      <a:pt x="364" y="5"/>
                    </a:lnTo>
                    <a:lnTo>
                      <a:pt x="370" y="5"/>
                    </a:lnTo>
                    <a:lnTo>
                      <a:pt x="377" y="3"/>
                    </a:lnTo>
                    <a:lnTo>
                      <a:pt x="384" y="3"/>
                    </a:lnTo>
                    <a:lnTo>
                      <a:pt x="390" y="3"/>
                    </a:lnTo>
                    <a:lnTo>
                      <a:pt x="397" y="2"/>
                    </a:lnTo>
                    <a:lnTo>
                      <a:pt x="405" y="2"/>
                    </a:lnTo>
                    <a:lnTo>
                      <a:pt x="412" y="2"/>
                    </a:lnTo>
                    <a:lnTo>
                      <a:pt x="419" y="0"/>
                    </a:lnTo>
                    <a:lnTo>
                      <a:pt x="427" y="0"/>
                    </a:lnTo>
                    <a:lnTo>
                      <a:pt x="434" y="0"/>
                    </a:lnTo>
                    <a:lnTo>
                      <a:pt x="441" y="0"/>
                    </a:lnTo>
                    <a:lnTo>
                      <a:pt x="449" y="0"/>
                    </a:lnTo>
                    <a:lnTo>
                      <a:pt x="456" y="0"/>
                    </a:lnTo>
                    <a:lnTo>
                      <a:pt x="463" y="0"/>
                    </a:lnTo>
                    <a:lnTo>
                      <a:pt x="471" y="2"/>
                    </a:lnTo>
                    <a:lnTo>
                      <a:pt x="475" y="2"/>
                    </a:lnTo>
                    <a:lnTo>
                      <a:pt x="481" y="2"/>
                    </a:lnTo>
                    <a:lnTo>
                      <a:pt x="487" y="2"/>
                    </a:lnTo>
                    <a:lnTo>
                      <a:pt x="493" y="2"/>
                    </a:lnTo>
                    <a:lnTo>
                      <a:pt x="499" y="2"/>
                    </a:lnTo>
                    <a:lnTo>
                      <a:pt x="503" y="2"/>
                    </a:lnTo>
                    <a:lnTo>
                      <a:pt x="509" y="3"/>
                    </a:lnTo>
                    <a:lnTo>
                      <a:pt x="513" y="3"/>
                    </a:lnTo>
                    <a:lnTo>
                      <a:pt x="519" y="3"/>
                    </a:lnTo>
                    <a:lnTo>
                      <a:pt x="527" y="5"/>
                    </a:lnTo>
                    <a:lnTo>
                      <a:pt x="528" y="6"/>
                    </a:lnTo>
                    <a:lnTo>
                      <a:pt x="531" y="8"/>
                    </a:lnTo>
                    <a:lnTo>
                      <a:pt x="528" y="9"/>
                    </a:lnTo>
                    <a:lnTo>
                      <a:pt x="524" y="11"/>
                    </a:lnTo>
                    <a:lnTo>
                      <a:pt x="518" y="12"/>
                    </a:lnTo>
                    <a:lnTo>
                      <a:pt x="510" y="14"/>
                    </a:lnTo>
                    <a:lnTo>
                      <a:pt x="505" y="14"/>
                    </a:lnTo>
                    <a:lnTo>
                      <a:pt x="500" y="14"/>
                    </a:lnTo>
                    <a:lnTo>
                      <a:pt x="494" y="15"/>
                    </a:lnTo>
                    <a:lnTo>
                      <a:pt x="490" y="16"/>
                    </a:lnTo>
                    <a:lnTo>
                      <a:pt x="484" y="16"/>
                    </a:lnTo>
                    <a:lnTo>
                      <a:pt x="477" y="18"/>
                    </a:lnTo>
                    <a:lnTo>
                      <a:pt x="471" y="18"/>
                    </a:lnTo>
                    <a:lnTo>
                      <a:pt x="466" y="21"/>
                    </a:lnTo>
                    <a:lnTo>
                      <a:pt x="459" y="21"/>
                    </a:lnTo>
                    <a:lnTo>
                      <a:pt x="453" y="22"/>
                    </a:lnTo>
                    <a:lnTo>
                      <a:pt x="446" y="22"/>
                    </a:lnTo>
                    <a:lnTo>
                      <a:pt x="439" y="24"/>
                    </a:lnTo>
                    <a:lnTo>
                      <a:pt x="433" y="25"/>
                    </a:lnTo>
                    <a:lnTo>
                      <a:pt x="425" y="27"/>
                    </a:lnTo>
                    <a:lnTo>
                      <a:pt x="419" y="27"/>
                    </a:lnTo>
                    <a:lnTo>
                      <a:pt x="412" y="30"/>
                    </a:lnTo>
                    <a:lnTo>
                      <a:pt x="406" y="30"/>
                    </a:lnTo>
                    <a:lnTo>
                      <a:pt x="399" y="31"/>
                    </a:lnTo>
                    <a:lnTo>
                      <a:pt x="393" y="33"/>
                    </a:lnTo>
                    <a:lnTo>
                      <a:pt x="387" y="34"/>
                    </a:lnTo>
                    <a:lnTo>
                      <a:pt x="381" y="35"/>
                    </a:lnTo>
                    <a:lnTo>
                      <a:pt x="374" y="37"/>
                    </a:lnTo>
                    <a:lnTo>
                      <a:pt x="370" y="38"/>
                    </a:lnTo>
                    <a:lnTo>
                      <a:pt x="365" y="40"/>
                    </a:lnTo>
                    <a:lnTo>
                      <a:pt x="359" y="41"/>
                    </a:lnTo>
                    <a:lnTo>
                      <a:pt x="355" y="43"/>
                    </a:lnTo>
                    <a:lnTo>
                      <a:pt x="350" y="44"/>
                    </a:lnTo>
                    <a:lnTo>
                      <a:pt x="346" y="46"/>
                    </a:lnTo>
                    <a:lnTo>
                      <a:pt x="339" y="49"/>
                    </a:lnTo>
                    <a:lnTo>
                      <a:pt x="334" y="52"/>
                    </a:lnTo>
                    <a:lnTo>
                      <a:pt x="327" y="57"/>
                    </a:lnTo>
                    <a:lnTo>
                      <a:pt x="326" y="63"/>
                    </a:lnTo>
                    <a:lnTo>
                      <a:pt x="326" y="68"/>
                    </a:lnTo>
                    <a:lnTo>
                      <a:pt x="333" y="72"/>
                    </a:lnTo>
                    <a:lnTo>
                      <a:pt x="337" y="74"/>
                    </a:lnTo>
                    <a:lnTo>
                      <a:pt x="343" y="75"/>
                    </a:lnTo>
                    <a:lnTo>
                      <a:pt x="350" y="77"/>
                    </a:lnTo>
                    <a:lnTo>
                      <a:pt x="358" y="78"/>
                    </a:lnTo>
                    <a:lnTo>
                      <a:pt x="365" y="77"/>
                    </a:lnTo>
                    <a:lnTo>
                      <a:pt x="374" y="77"/>
                    </a:lnTo>
                    <a:lnTo>
                      <a:pt x="378" y="77"/>
                    </a:lnTo>
                    <a:lnTo>
                      <a:pt x="383" y="77"/>
                    </a:lnTo>
                    <a:lnTo>
                      <a:pt x="387" y="77"/>
                    </a:lnTo>
                    <a:lnTo>
                      <a:pt x="393" y="77"/>
                    </a:lnTo>
                    <a:lnTo>
                      <a:pt x="397" y="77"/>
                    </a:lnTo>
                    <a:lnTo>
                      <a:pt x="403" y="75"/>
                    </a:lnTo>
                    <a:lnTo>
                      <a:pt x="408" y="75"/>
                    </a:lnTo>
                    <a:lnTo>
                      <a:pt x="414" y="75"/>
                    </a:lnTo>
                    <a:lnTo>
                      <a:pt x="419" y="74"/>
                    </a:lnTo>
                    <a:lnTo>
                      <a:pt x="424" y="74"/>
                    </a:lnTo>
                    <a:lnTo>
                      <a:pt x="430" y="74"/>
                    </a:lnTo>
                    <a:lnTo>
                      <a:pt x="436" y="74"/>
                    </a:lnTo>
                    <a:lnTo>
                      <a:pt x="440" y="72"/>
                    </a:lnTo>
                    <a:lnTo>
                      <a:pt x="446" y="72"/>
                    </a:lnTo>
                    <a:lnTo>
                      <a:pt x="450" y="71"/>
                    </a:lnTo>
                    <a:lnTo>
                      <a:pt x="456" y="71"/>
                    </a:lnTo>
                    <a:lnTo>
                      <a:pt x="461" y="69"/>
                    </a:lnTo>
                    <a:lnTo>
                      <a:pt x="466" y="69"/>
                    </a:lnTo>
                    <a:lnTo>
                      <a:pt x="471" y="69"/>
                    </a:lnTo>
                    <a:lnTo>
                      <a:pt x="477" y="69"/>
                    </a:lnTo>
                    <a:lnTo>
                      <a:pt x="485" y="69"/>
                    </a:lnTo>
                    <a:lnTo>
                      <a:pt x="494" y="69"/>
                    </a:lnTo>
                    <a:lnTo>
                      <a:pt x="502" y="69"/>
                    </a:lnTo>
                    <a:lnTo>
                      <a:pt x="509" y="72"/>
                    </a:lnTo>
                    <a:lnTo>
                      <a:pt x="515" y="72"/>
                    </a:lnTo>
                    <a:lnTo>
                      <a:pt x="519" y="74"/>
                    </a:lnTo>
                    <a:lnTo>
                      <a:pt x="522" y="77"/>
                    </a:lnTo>
                    <a:lnTo>
                      <a:pt x="527" y="78"/>
                    </a:lnTo>
                    <a:lnTo>
                      <a:pt x="528" y="84"/>
                    </a:lnTo>
                    <a:lnTo>
                      <a:pt x="527" y="90"/>
                    </a:lnTo>
                    <a:lnTo>
                      <a:pt x="522" y="93"/>
                    </a:lnTo>
                    <a:lnTo>
                      <a:pt x="519" y="96"/>
                    </a:lnTo>
                    <a:lnTo>
                      <a:pt x="515" y="99"/>
                    </a:lnTo>
                    <a:lnTo>
                      <a:pt x="510" y="100"/>
                    </a:lnTo>
                    <a:lnTo>
                      <a:pt x="503" y="103"/>
                    </a:lnTo>
                    <a:lnTo>
                      <a:pt x="496" y="106"/>
                    </a:lnTo>
                    <a:lnTo>
                      <a:pt x="487" y="107"/>
                    </a:lnTo>
                    <a:lnTo>
                      <a:pt x="480" y="109"/>
                    </a:lnTo>
                    <a:lnTo>
                      <a:pt x="474" y="109"/>
                    </a:lnTo>
                    <a:lnTo>
                      <a:pt x="468" y="109"/>
                    </a:lnTo>
                    <a:lnTo>
                      <a:pt x="463" y="109"/>
                    </a:lnTo>
                    <a:lnTo>
                      <a:pt x="458" y="109"/>
                    </a:lnTo>
                    <a:lnTo>
                      <a:pt x="452" y="107"/>
                    </a:lnTo>
                    <a:lnTo>
                      <a:pt x="446" y="107"/>
                    </a:lnTo>
                    <a:lnTo>
                      <a:pt x="439" y="107"/>
                    </a:lnTo>
                    <a:lnTo>
                      <a:pt x="434" y="107"/>
                    </a:lnTo>
                    <a:lnTo>
                      <a:pt x="427" y="107"/>
                    </a:lnTo>
                    <a:lnTo>
                      <a:pt x="421" y="107"/>
                    </a:lnTo>
                    <a:lnTo>
                      <a:pt x="414" y="106"/>
                    </a:lnTo>
                    <a:lnTo>
                      <a:pt x="408" y="106"/>
                    </a:lnTo>
                    <a:lnTo>
                      <a:pt x="400" y="106"/>
                    </a:lnTo>
                    <a:lnTo>
                      <a:pt x="395" y="106"/>
                    </a:lnTo>
                    <a:lnTo>
                      <a:pt x="387" y="104"/>
                    </a:lnTo>
                    <a:lnTo>
                      <a:pt x="381" y="104"/>
                    </a:lnTo>
                    <a:lnTo>
                      <a:pt x="374" y="103"/>
                    </a:lnTo>
                    <a:lnTo>
                      <a:pt x="368" y="101"/>
                    </a:lnTo>
                    <a:lnTo>
                      <a:pt x="359" y="100"/>
                    </a:lnTo>
                    <a:lnTo>
                      <a:pt x="353" y="100"/>
                    </a:lnTo>
                    <a:lnTo>
                      <a:pt x="346" y="100"/>
                    </a:lnTo>
                    <a:lnTo>
                      <a:pt x="340" y="99"/>
                    </a:lnTo>
                    <a:lnTo>
                      <a:pt x="333" y="99"/>
                    </a:lnTo>
                    <a:lnTo>
                      <a:pt x="327" y="99"/>
                    </a:lnTo>
                    <a:lnTo>
                      <a:pt x="320" y="97"/>
                    </a:lnTo>
                    <a:lnTo>
                      <a:pt x="314" y="97"/>
                    </a:lnTo>
                    <a:lnTo>
                      <a:pt x="308" y="96"/>
                    </a:lnTo>
                    <a:lnTo>
                      <a:pt x="301" y="96"/>
                    </a:lnTo>
                    <a:lnTo>
                      <a:pt x="295" y="94"/>
                    </a:lnTo>
                    <a:lnTo>
                      <a:pt x="289" y="94"/>
                    </a:lnTo>
                    <a:lnTo>
                      <a:pt x="283" y="94"/>
                    </a:lnTo>
                    <a:lnTo>
                      <a:pt x="279" y="94"/>
                    </a:lnTo>
                    <a:lnTo>
                      <a:pt x="271" y="94"/>
                    </a:lnTo>
                    <a:lnTo>
                      <a:pt x="267" y="93"/>
                    </a:lnTo>
                    <a:lnTo>
                      <a:pt x="261" y="93"/>
                    </a:lnTo>
                    <a:lnTo>
                      <a:pt x="257" y="93"/>
                    </a:lnTo>
                    <a:lnTo>
                      <a:pt x="248" y="93"/>
                    </a:lnTo>
                    <a:lnTo>
                      <a:pt x="239" y="93"/>
                    </a:lnTo>
                    <a:lnTo>
                      <a:pt x="230" y="93"/>
                    </a:lnTo>
                    <a:lnTo>
                      <a:pt x="221" y="94"/>
                    </a:lnTo>
                    <a:lnTo>
                      <a:pt x="213" y="94"/>
                    </a:lnTo>
                    <a:lnTo>
                      <a:pt x="205" y="97"/>
                    </a:lnTo>
                    <a:lnTo>
                      <a:pt x="196" y="97"/>
                    </a:lnTo>
                    <a:lnTo>
                      <a:pt x="188" y="97"/>
                    </a:lnTo>
                    <a:lnTo>
                      <a:pt x="180" y="99"/>
                    </a:lnTo>
                    <a:lnTo>
                      <a:pt x="171" y="99"/>
                    </a:lnTo>
                    <a:lnTo>
                      <a:pt x="163" y="100"/>
                    </a:lnTo>
                    <a:lnTo>
                      <a:pt x="154" y="100"/>
                    </a:lnTo>
                    <a:lnTo>
                      <a:pt x="145" y="100"/>
                    </a:lnTo>
                    <a:lnTo>
                      <a:pt x="136" y="101"/>
                    </a:lnTo>
                    <a:lnTo>
                      <a:pt x="129" y="100"/>
                    </a:lnTo>
                    <a:lnTo>
                      <a:pt x="125" y="100"/>
                    </a:lnTo>
                    <a:lnTo>
                      <a:pt x="119" y="100"/>
                    </a:lnTo>
                    <a:lnTo>
                      <a:pt x="113" y="100"/>
                    </a:lnTo>
                    <a:lnTo>
                      <a:pt x="107" y="100"/>
                    </a:lnTo>
                    <a:lnTo>
                      <a:pt x="101" y="100"/>
                    </a:lnTo>
                    <a:lnTo>
                      <a:pt x="97" y="100"/>
                    </a:lnTo>
                    <a:lnTo>
                      <a:pt x="91" y="100"/>
                    </a:lnTo>
                    <a:lnTo>
                      <a:pt x="85" y="99"/>
                    </a:lnTo>
                    <a:lnTo>
                      <a:pt x="78" y="99"/>
                    </a:lnTo>
                    <a:lnTo>
                      <a:pt x="72" y="99"/>
                    </a:lnTo>
                    <a:lnTo>
                      <a:pt x="67" y="99"/>
                    </a:lnTo>
                    <a:lnTo>
                      <a:pt x="61" y="97"/>
                    </a:lnTo>
                    <a:lnTo>
                      <a:pt x="56" y="97"/>
                    </a:lnTo>
                    <a:lnTo>
                      <a:pt x="51" y="97"/>
                    </a:lnTo>
                    <a:lnTo>
                      <a:pt x="47" y="97"/>
                    </a:lnTo>
                    <a:lnTo>
                      <a:pt x="41" y="96"/>
                    </a:lnTo>
                    <a:lnTo>
                      <a:pt x="35" y="94"/>
                    </a:lnTo>
                    <a:lnTo>
                      <a:pt x="31" y="94"/>
                    </a:lnTo>
                    <a:lnTo>
                      <a:pt x="28" y="94"/>
                    </a:lnTo>
                    <a:lnTo>
                      <a:pt x="19" y="93"/>
                    </a:lnTo>
                    <a:lnTo>
                      <a:pt x="13" y="93"/>
                    </a:lnTo>
                    <a:lnTo>
                      <a:pt x="7" y="91"/>
                    </a:lnTo>
                    <a:lnTo>
                      <a:pt x="3" y="91"/>
                    </a:lnTo>
                    <a:lnTo>
                      <a:pt x="0" y="91"/>
                    </a:lnTo>
                    <a:lnTo>
                      <a:pt x="0" y="91"/>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26" name="Freeform 122">
                <a:extLst>
                  <a:ext uri="{FF2B5EF4-FFF2-40B4-BE49-F238E27FC236}">
                    <a16:creationId xmlns:a16="http://schemas.microsoft.com/office/drawing/2014/main" id="{791BAF46-D88C-00F9-BCDD-60C65C128EAD}"/>
                  </a:ext>
                </a:extLst>
              </p:cNvPr>
              <p:cNvSpPr>
                <a:spLocks/>
              </p:cNvSpPr>
              <p:nvPr/>
            </p:nvSpPr>
            <p:spPr bwMode="auto">
              <a:xfrm>
                <a:off x="2703" y="3700"/>
                <a:ext cx="80" cy="12"/>
              </a:xfrm>
              <a:custGeom>
                <a:avLst/>
                <a:gdLst>
                  <a:gd name="T0" fmla="*/ 230 w 233"/>
                  <a:gd name="T1" fmla="*/ 1 h 35"/>
                  <a:gd name="T2" fmla="*/ 220 w 233"/>
                  <a:gd name="T3" fmla="*/ 0 h 35"/>
                  <a:gd name="T4" fmla="*/ 210 w 233"/>
                  <a:gd name="T5" fmla="*/ 0 h 35"/>
                  <a:gd name="T6" fmla="*/ 198 w 233"/>
                  <a:gd name="T7" fmla="*/ 0 h 35"/>
                  <a:gd name="T8" fmla="*/ 184 w 233"/>
                  <a:gd name="T9" fmla="*/ 0 h 35"/>
                  <a:gd name="T10" fmla="*/ 164 w 233"/>
                  <a:gd name="T11" fmla="*/ 0 h 35"/>
                  <a:gd name="T12" fmla="*/ 147 w 233"/>
                  <a:gd name="T13" fmla="*/ 0 h 35"/>
                  <a:gd name="T14" fmla="*/ 132 w 233"/>
                  <a:gd name="T15" fmla="*/ 3 h 35"/>
                  <a:gd name="T16" fmla="*/ 122 w 233"/>
                  <a:gd name="T17" fmla="*/ 3 h 35"/>
                  <a:gd name="T18" fmla="*/ 112 w 233"/>
                  <a:gd name="T19" fmla="*/ 3 h 35"/>
                  <a:gd name="T20" fmla="*/ 101 w 233"/>
                  <a:gd name="T21" fmla="*/ 4 h 35"/>
                  <a:gd name="T22" fmla="*/ 91 w 233"/>
                  <a:gd name="T23" fmla="*/ 6 h 35"/>
                  <a:gd name="T24" fmla="*/ 81 w 233"/>
                  <a:gd name="T25" fmla="*/ 7 h 35"/>
                  <a:gd name="T26" fmla="*/ 68 w 233"/>
                  <a:gd name="T27" fmla="*/ 8 h 35"/>
                  <a:gd name="T28" fmla="*/ 49 w 233"/>
                  <a:gd name="T29" fmla="*/ 13 h 35"/>
                  <a:gd name="T30" fmla="*/ 32 w 233"/>
                  <a:gd name="T31" fmla="*/ 16 h 35"/>
                  <a:gd name="T32" fmla="*/ 18 w 233"/>
                  <a:gd name="T33" fmla="*/ 20 h 35"/>
                  <a:gd name="T34" fmla="*/ 7 w 233"/>
                  <a:gd name="T35" fmla="*/ 23 h 35"/>
                  <a:gd name="T36" fmla="*/ 0 w 233"/>
                  <a:gd name="T37" fmla="*/ 26 h 35"/>
                  <a:gd name="T38" fmla="*/ 3 w 233"/>
                  <a:gd name="T39" fmla="*/ 30 h 35"/>
                  <a:gd name="T40" fmla="*/ 12 w 233"/>
                  <a:gd name="T41" fmla="*/ 32 h 35"/>
                  <a:gd name="T42" fmla="*/ 21 w 233"/>
                  <a:gd name="T43" fmla="*/ 33 h 35"/>
                  <a:gd name="T44" fmla="*/ 31 w 233"/>
                  <a:gd name="T45" fmla="*/ 33 h 35"/>
                  <a:gd name="T46" fmla="*/ 43 w 233"/>
                  <a:gd name="T47" fmla="*/ 33 h 35"/>
                  <a:gd name="T48" fmla="*/ 54 w 233"/>
                  <a:gd name="T49" fmla="*/ 33 h 35"/>
                  <a:gd name="T50" fmla="*/ 68 w 233"/>
                  <a:gd name="T51" fmla="*/ 32 h 35"/>
                  <a:gd name="T52" fmla="*/ 79 w 233"/>
                  <a:gd name="T53" fmla="*/ 32 h 35"/>
                  <a:gd name="T54" fmla="*/ 91 w 233"/>
                  <a:gd name="T55" fmla="*/ 29 h 35"/>
                  <a:gd name="T56" fmla="*/ 104 w 233"/>
                  <a:gd name="T57" fmla="*/ 29 h 35"/>
                  <a:gd name="T58" fmla="*/ 117 w 233"/>
                  <a:gd name="T59" fmla="*/ 28 h 35"/>
                  <a:gd name="T60" fmla="*/ 129 w 233"/>
                  <a:gd name="T61" fmla="*/ 28 h 35"/>
                  <a:gd name="T62" fmla="*/ 142 w 233"/>
                  <a:gd name="T63" fmla="*/ 28 h 35"/>
                  <a:gd name="T64" fmla="*/ 156 w 233"/>
                  <a:gd name="T65" fmla="*/ 28 h 35"/>
                  <a:gd name="T66" fmla="*/ 167 w 233"/>
                  <a:gd name="T67" fmla="*/ 29 h 35"/>
                  <a:gd name="T68" fmla="*/ 179 w 233"/>
                  <a:gd name="T69" fmla="*/ 29 h 35"/>
                  <a:gd name="T70" fmla="*/ 189 w 233"/>
                  <a:gd name="T71" fmla="*/ 32 h 35"/>
                  <a:gd name="T72" fmla="*/ 204 w 233"/>
                  <a:gd name="T73" fmla="*/ 32 h 35"/>
                  <a:gd name="T74" fmla="*/ 219 w 233"/>
                  <a:gd name="T75" fmla="*/ 32 h 35"/>
                  <a:gd name="T76" fmla="*/ 228 w 233"/>
                  <a:gd name="T77" fmla="*/ 26 h 35"/>
                  <a:gd name="T78" fmla="*/ 232 w 233"/>
                  <a:gd name="T79" fmla="*/ 17 h 35"/>
                  <a:gd name="T80" fmla="*/ 232 w 233"/>
                  <a:gd name="T81" fmla="*/ 4 h 35"/>
                  <a:gd name="T82" fmla="*/ 233 w 233"/>
                  <a:gd name="T83"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3" h="35">
                    <a:moveTo>
                      <a:pt x="233" y="3"/>
                    </a:moveTo>
                    <a:lnTo>
                      <a:pt x="230" y="1"/>
                    </a:lnTo>
                    <a:lnTo>
                      <a:pt x="226" y="1"/>
                    </a:lnTo>
                    <a:lnTo>
                      <a:pt x="220" y="0"/>
                    </a:lnTo>
                    <a:lnTo>
                      <a:pt x="217" y="0"/>
                    </a:lnTo>
                    <a:lnTo>
                      <a:pt x="210" y="0"/>
                    </a:lnTo>
                    <a:lnTo>
                      <a:pt x="206" y="0"/>
                    </a:lnTo>
                    <a:lnTo>
                      <a:pt x="198" y="0"/>
                    </a:lnTo>
                    <a:lnTo>
                      <a:pt x="191" y="0"/>
                    </a:lnTo>
                    <a:lnTo>
                      <a:pt x="184" y="0"/>
                    </a:lnTo>
                    <a:lnTo>
                      <a:pt x="175" y="0"/>
                    </a:lnTo>
                    <a:lnTo>
                      <a:pt x="164" y="0"/>
                    </a:lnTo>
                    <a:lnTo>
                      <a:pt x="156" y="0"/>
                    </a:lnTo>
                    <a:lnTo>
                      <a:pt x="147" y="0"/>
                    </a:lnTo>
                    <a:lnTo>
                      <a:pt x="138" y="3"/>
                    </a:lnTo>
                    <a:lnTo>
                      <a:pt x="132" y="3"/>
                    </a:lnTo>
                    <a:lnTo>
                      <a:pt x="128" y="3"/>
                    </a:lnTo>
                    <a:lnTo>
                      <a:pt x="122" y="3"/>
                    </a:lnTo>
                    <a:lnTo>
                      <a:pt x="117" y="3"/>
                    </a:lnTo>
                    <a:lnTo>
                      <a:pt x="112" y="3"/>
                    </a:lnTo>
                    <a:lnTo>
                      <a:pt x="107" y="4"/>
                    </a:lnTo>
                    <a:lnTo>
                      <a:pt x="101" y="4"/>
                    </a:lnTo>
                    <a:lnTo>
                      <a:pt x="97" y="6"/>
                    </a:lnTo>
                    <a:lnTo>
                      <a:pt x="91" y="6"/>
                    </a:lnTo>
                    <a:lnTo>
                      <a:pt x="87" y="7"/>
                    </a:lnTo>
                    <a:lnTo>
                      <a:pt x="81" y="7"/>
                    </a:lnTo>
                    <a:lnTo>
                      <a:pt x="76" y="8"/>
                    </a:lnTo>
                    <a:lnTo>
                      <a:pt x="68" y="8"/>
                    </a:lnTo>
                    <a:lnTo>
                      <a:pt x="59" y="11"/>
                    </a:lnTo>
                    <a:lnTo>
                      <a:pt x="49" y="13"/>
                    </a:lnTo>
                    <a:lnTo>
                      <a:pt x="40" y="14"/>
                    </a:lnTo>
                    <a:lnTo>
                      <a:pt x="32" y="16"/>
                    </a:lnTo>
                    <a:lnTo>
                      <a:pt x="25" y="17"/>
                    </a:lnTo>
                    <a:lnTo>
                      <a:pt x="18" y="20"/>
                    </a:lnTo>
                    <a:lnTo>
                      <a:pt x="13" y="22"/>
                    </a:lnTo>
                    <a:lnTo>
                      <a:pt x="7" y="23"/>
                    </a:lnTo>
                    <a:lnTo>
                      <a:pt x="5" y="25"/>
                    </a:lnTo>
                    <a:lnTo>
                      <a:pt x="0" y="26"/>
                    </a:lnTo>
                    <a:lnTo>
                      <a:pt x="0" y="29"/>
                    </a:lnTo>
                    <a:lnTo>
                      <a:pt x="3" y="30"/>
                    </a:lnTo>
                    <a:lnTo>
                      <a:pt x="9" y="32"/>
                    </a:lnTo>
                    <a:lnTo>
                      <a:pt x="12" y="32"/>
                    </a:lnTo>
                    <a:lnTo>
                      <a:pt x="16" y="33"/>
                    </a:lnTo>
                    <a:lnTo>
                      <a:pt x="21" y="33"/>
                    </a:lnTo>
                    <a:lnTo>
                      <a:pt x="25" y="33"/>
                    </a:lnTo>
                    <a:lnTo>
                      <a:pt x="31" y="33"/>
                    </a:lnTo>
                    <a:lnTo>
                      <a:pt x="35" y="33"/>
                    </a:lnTo>
                    <a:lnTo>
                      <a:pt x="43" y="33"/>
                    </a:lnTo>
                    <a:lnTo>
                      <a:pt x="49" y="35"/>
                    </a:lnTo>
                    <a:lnTo>
                      <a:pt x="54" y="33"/>
                    </a:lnTo>
                    <a:lnTo>
                      <a:pt x="60" y="33"/>
                    </a:lnTo>
                    <a:lnTo>
                      <a:pt x="68" y="32"/>
                    </a:lnTo>
                    <a:lnTo>
                      <a:pt x="73" y="32"/>
                    </a:lnTo>
                    <a:lnTo>
                      <a:pt x="79" y="32"/>
                    </a:lnTo>
                    <a:lnTo>
                      <a:pt x="85" y="30"/>
                    </a:lnTo>
                    <a:lnTo>
                      <a:pt x="91" y="29"/>
                    </a:lnTo>
                    <a:lnTo>
                      <a:pt x="98" y="29"/>
                    </a:lnTo>
                    <a:lnTo>
                      <a:pt x="104" y="29"/>
                    </a:lnTo>
                    <a:lnTo>
                      <a:pt x="112" y="29"/>
                    </a:lnTo>
                    <a:lnTo>
                      <a:pt x="117" y="28"/>
                    </a:lnTo>
                    <a:lnTo>
                      <a:pt x="125" y="28"/>
                    </a:lnTo>
                    <a:lnTo>
                      <a:pt x="129" y="28"/>
                    </a:lnTo>
                    <a:lnTo>
                      <a:pt x="137" y="28"/>
                    </a:lnTo>
                    <a:lnTo>
                      <a:pt x="142" y="28"/>
                    </a:lnTo>
                    <a:lnTo>
                      <a:pt x="150" y="28"/>
                    </a:lnTo>
                    <a:lnTo>
                      <a:pt x="156" y="28"/>
                    </a:lnTo>
                    <a:lnTo>
                      <a:pt x="161" y="28"/>
                    </a:lnTo>
                    <a:lnTo>
                      <a:pt x="167" y="29"/>
                    </a:lnTo>
                    <a:lnTo>
                      <a:pt x="175" y="29"/>
                    </a:lnTo>
                    <a:lnTo>
                      <a:pt x="179" y="29"/>
                    </a:lnTo>
                    <a:lnTo>
                      <a:pt x="185" y="30"/>
                    </a:lnTo>
                    <a:lnTo>
                      <a:pt x="189" y="32"/>
                    </a:lnTo>
                    <a:lnTo>
                      <a:pt x="195" y="32"/>
                    </a:lnTo>
                    <a:lnTo>
                      <a:pt x="204" y="32"/>
                    </a:lnTo>
                    <a:lnTo>
                      <a:pt x="211" y="33"/>
                    </a:lnTo>
                    <a:lnTo>
                      <a:pt x="219" y="32"/>
                    </a:lnTo>
                    <a:lnTo>
                      <a:pt x="225" y="30"/>
                    </a:lnTo>
                    <a:lnTo>
                      <a:pt x="228" y="26"/>
                    </a:lnTo>
                    <a:lnTo>
                      <a:pt x="229" y="23"/>
                    </a:lnTo>
                    <a:lnTo>
                      <a:pt x="232" y="17"/>
                    </a:lnTo>
                    <a:lnTo>
                      <a:pt x="232" y="13"/>
                    </a:lnTo>
                    <a:lnTo>
                      <a:pt x="232" y="4"/>
                    </a:lnTo>
                    <a:lnTo>
                      <a:pt x="233" y="3"/>
                    </a:lnTo>
                    <a:lnTo>
                      <a:pt x="233" y="3"/>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27" name="Freeform 123">
                <a:extLst>
                  <a:ext uri="{FF2B5EF4-FFF2-40B4-BE49-F238E27FC236}">
                    <a16:creationId xmlns:a16="http://schemas.microsoft.com/office/drawing/2014/main" id="{3CAF4BBF-E033-6D51-79A9-333987F2A591}"/>
                  </a:ext>
                </a:extLst>
              </p:cNvPr>
              <p:cNvSpPr>
                <a:spLocks/>
              </p:cNvSpPr>
              <p:nvPr/>
            </p:nvSpPr>
            <p:spPr bwMode="auto">
              <a:xfrm>
                <a:off x="2763" y="3688"/>
                <a:ext cx="99" cy="43"/>
              </a:xfrm>
              <a:custGeom>
                <a:avLst/>
                <a:gdLst>
                  <a:gd name="T0" fmla="*/ 22 w 291"/>
                  <a:gd name="T1" fmla="*/ 1 h 127"/>
                  <a:gd name="T2" fmla="*/ 40 w 291"/>
                  <a:gd name="T3" fmla="*/ 0 h 127"/>
                  <a:gd name="T4" fmla="*/ 59 w 291"/>
                  <a:gd name="T5" fmla="*/ 0 h 127"/>
                  <a:gd name="T6" fmla="*/ 75 w 291"/>
                  <a:gd name="T7" fmla="*/ 0 h 127"/>
                  <a:gd name="T8" fmla="*/ 93 w 291"/>
                  <a:gd name="T9" fmla="*/ 0 h 127"/>
                  <a:gd name="T10" fmla="*/ 112 w 291"/>
                  <a:gd name="T11" fmla="*/ 0 h 127"/>
                  <a:gd name="T12" fmla="*/ 131 w 291"/>
                  <a:gd name="T13" fmla="*/ 0 h 127"/>
                  <a:gd name="T14" fmla="*/ 148 w 291"/>
                  <a:gd name="T15" fmla="*/ 0 h 127"/>
                  <a:gd name="T16" fmla="*/ 167 w 291"/>
                  <a:gd name="T17" fmla="*/ 2 h 127"/>
                  <a:gd name="T18" fmla="*/ 184 w 291"/>
                  <a:gd name="T19" fmla="*/ 2 h 127"/>
                  <a:gd name="T20" fmla="*/ 207 w 291"/>
                  <a:gd name="T21" fmla="*/ 5 h 127"/>
                  <a:gd name="T22" fmla="*/ 231 w 291"/>
                  <a:gd name="T23" fmla="*/ 8 h 127"/>
                  <a:gd name="T24" fmla="*/ 248 w 291"/>
                  <a:gd name="T25" fmla="*/ 16 h 127"/>
                  <a:gd name="T26" fmla="*/ 267 w 291"/>
                  <a:gd name="T27" fmla="*/ 26 h 127"/>
                  <a:gd name="T28" fmla="*/ 286 w 291"/>
                  <a:gd name="T29" fmla="*/ 46 h 127"/>
                  <a:gd name="T30" fmla="*/ 289 w 291"/>
                  <a:gd name="T31" fmla="*/ 70 h 127"/>
                  <a:gd name="T32" fmla="*/ 276 w 291"/>
                  <a:gd name="T33" fmla="*/ 90 h 127"/>
                  <a:gd name="T34" fmla="*/ 261 w 291"/>
                  <a:gd name="T35" fmla="*/ 99 h 127"/>
                  <a:gd name="T36" fmla="*/ 244 w 291"/>
                  <a:gd name="T37" fmla="*/ 107 h 127"/>
                  <a:gd name="T38" fmla="*/ 220 w 291"/>
                  <a:gd name="T39" fmla="*/ 114 h 127"/>
                  <a:gd name="T40" fmla="*/ 194 w 291"/>
                  <a:gd name="T41" fmla="*/ 118 h 127"/>
                  <a:gd name="T42" fmla="*/ 179 w 291"/>
                  <a:gd name="T43" fmla="*/ 120 h 127"/>
                  <a:gd name="T44" fmla="*/ 163 w 291"/>
                  <a:gd name="T45" fmla="*/ 123 h 127"/>
                  <a:gd name="T46" fmla="*/ 147 w 291"/>
                  <a:gd name="T47" fmla="*/ 124 h 127"/>
                  <a:gd name="T48" fmla="*/ 131 w 291"/>
                  <a:gd name="T49" fmla="*/ 124 h 127"/>
                  <a:gd name="T50" fmla="*/ 113 w 291"/>
                  <a:gd name="T51" fmla="*/ 124 h 127"/>
                  <a:gd name="T52" fmla="*/ 96 w 291"/>
                  <a:gd name="T53" fmla="*/ 126 h 127"/>
                  <a:gd name="T54" fmla="*/ 79 w 291"/>
                  <a:gd name="T55" fmla="*/ 126 h 127"/>
                  <a:gd name="T56" fmla="*/ 63 w 291"/>
                  <a:gd name="T57" fmla="*/ 127 h 127"/>
                  <a:gd name="T58" fmla="*/ 47 w 291"/>
                  <a:gd name="T59" fmla="*/ 126 h 127"/>
                  <a:gd name="T60" fmla="*/ 27 w 291"/>
                  <a:gd name="T61" fmla="*/ 124 h 127"/>
                  <a:gd name="T62" fmla="*/ 9 w 291"/>
                  <a:gd name="T63" fmla="*/ 123 h 127"/>
                  <a:gd name="T64" fmla="*/ 0 w 291"/>
                  <a:gd name="T65" fmla="*/ 114 h 127"/>
                  <a:gd name="T66" fmla="*/ 9 w 291"/>
                  <a:gd name="T67" fmla="*/ 108 h 127"/>
                  <a:gd name="T68" fmla="*/ 25 w 291"/>
                  <a:gd name="T69" fmla="*/ 102 h 127"/>
                  <a:gd name="T70" fmla="*/ 44 w 291"/>
                  <a:gd name="T71" fmla="*/ 98 h 127"/>
                  <a:gd name="T72" fmla="*/ 72 w 291"/>
                  <a:gd name="T73" fmla="*/ 95 h 127"/>
                  <a:gd name="T74" fmla="*/ 97 w 291"/>
                  <a:gd name="T75" fmla="*/ 92 h 127"/>
                  <a:gd name="T76" fmla="*/ 125 w 291"/>
                  <a:gd name="T77" fmla="*/ 90 h 127"/>
                  <a:gd name="T78" fmla="*/ 150 w 291"/>
                  <a:gd name="T79" fmla="*/ 89 h 127"/>
                  <a:gd name="T80" fmla="*/ 172 w 291"/>
                  <a:gd name="T81" fmla="*/ 87 h 127"/>
                  <a:gd name="T82" fmla="*/ 189 w 291"/>
                  <a:gd name="T83" fmla="*/ 85 h 127"/>
                  <a:gd name="T84" fmla="*/ 206 w 291"/>
                  <a:gd name="T85" fmla="*/ 77 h 127"/>
                  <a:gd name="T86" fmla="*/ 203 w 291"/>
                  <a:gd name="T87" fmla="*/ 64 h 127"/>
                  <a:gd name="T88" fmla="*/ 189 w 291"/>
                  <a:gd name="T89" fmla="*/ 58 h 127"/>
                  <a:gd name="T90" fmla="*/ 175 w 291"/>
                  <a:gd name="T91" fmla="*/ 55 h 127"/>
                  <a:gd name="T92" fmla="*/ 157 w 291"/>
                  <a:gd name="T93" fmla="*/ 55 h 127"/>
                  <a:gd name="T94" fmla="*/ 140 w 291"/>
                  <a:gd name="T95" fmla="*/ 57 h 127"/>
                  <a:gd name="T96" fmla="*/ 123 w 291"/>
                  <a:gd name="T97" fmla="*/ 58 h 127"/>
                  <a:gd name="T98" fmla="*/ 110 w 291"/>
                  <a:gd name="T99" fmla="*/ 58 h 127"/>
                  <a:gd name="T100" fmla="*/ 115 w 291"/>
                  <a:gd name="T101" fmla="*/ 52 h 127"/>
                  <a:gd name="T102" fmla="*/ 138 w 291"/>
                  <a:gd name="T103" fmla="*/ 38 h 127"/>
                  <a:gd name="T104" fmla="*/ 151 w 291"/>
                  <a:gd name="T105" fmla="*/ 29 h 127"/>
                  <a:gd name="T106" fmla="*/ 135 w 291"/>
                  <a:gd name="T107" fmla="*/ 24 h 127"/>
                  <a:gd name="T108" fmla="*/ 119 w 291"/>
                  <a:gd name="T109" fmla="*/ 26 h 127"/>
                  <a:gd name="T110" fmla="*/ 97 w 291"/>
                  <a:gd name="T111" fmla="*/ 26 h 127"/>
                  <a:gd name="T112" fmla="*/ 76 w 291"/>
                  <a:gd name="T113" fmla="*/ 24 h 127"/>
                  <a:gd name="T114" fmla="*/ 57 w 291"/>
                  <a:gd name="T115" fmla="*/ 22 h 127"/>
                  <a:gd name="T116" fmla="*/ 43 w 291"/>
                  <a:gd name="T117" fmla="*/ 17 h 127"/>
                  <a:gd name="T118" fmla="*/ 22 w 291"/>
                  <a:gd name="T119" fmla="*/ 7 h 127"/>
                  <a:gd name="T120" fmla="*/ 18 w 291"/>
                  <a:gd name="T121" fmla="*/ 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127">
                    <a:moveTo>
                      <a:pt x="18" y="2"/>
                    </a:moveTo>
                    <a:lnTo>
                      <a:pt x="18" y="1"/>
                    </a:lnTo>
                    <a:lnTo>
                      <a:pt x="22" y="1"/>
                    </a:lnTo>
                    <a:lnTo>
                      <a:pt x="27" y="1"/>
                    </a:lnTo>
                    <a:lnTo>
                      <a:pt x="32" y="1"/>
                    </a:lnTo>
                    <a:lnTo>
                      <a:pt x="40" y="0"/>
                    </a:lnTo>
                    <a:lnTo>
                      <a:pt x="49" y="0"/>
                    </a:lnTo>
                    <a:lnTo>
                      <a:pt x="53" y="0"/>
                    </a:lnTo>
                    <a:lnTo>
                      <a:pt x="59" y="0"/>
                    </a:lnTo>
                    <a:lnTo>
                      <a:pt x="63" y="0"/>
                    </a:lnTo>
                    <a:lnTo>
                      <a:pt x="69" y="0"/>
                    </a:lnTo>
                    <a:lnTo>
                      <a:pt x="75" y="0"/>
                    </a:lnTo>
                    <a:lnTo>
                      <a:pt x="81" y="0"/>
                    </a:lnTo>
                    <a:lnTo>
                      <a:pt x="87" y="0"/>
                    </a:lnTo>
                    <a:lnTo>
                      <a:pt x="93" y="0"/>
                    </a:lnTo>
                    <a:lnTo>
                      <a:pt x="98" y="0"/>
                    </a:lnTo>
                    <a:lnTo>
                      <a:pt x="106" y="0"/>
                    </a:lnTo>
                    <a:lnTo>
                      <a:pt x="112" y="0"/>
                    </a:lnTo>
                    <a:lnTo>
                      <a:pt x="119" y="0"/>
                    </a:lnTo>
                    <a:lnTo>
                      <a:pt x="123" y="0"/>
                    </a:lnTo>
                    <a:lnTo>
                      <a:pt x="131" y="0"/>
                    </a:lnTo>
                    <a:lnTo>
                      <a:pt x="137" y="0"/>
                    </a:lnTo>
                    <a:lnTo>
                      <a:pt x="142" y="0"/>
                    </a:lnTo>
                    <a:lnTo>
                      <a:pt x="148" y="0"/>
                    </a:lnTo>
                    <a:lnTo>
                      <a:pt x="154" y="1"/>
                    </a:lnTo>
                    <a:lnTo>
                      <a:pt x="160" y="1"/>
                    </a:lnTo>
                    <a:lnTo>
                      <a:pt x="167" y="2"/>
                    </a:lnTo>
                    <a:lnTo>
                      <a:pt x="172" y="2"/>
                    </a:lnTo>
                    <a:lnTo>
                      <a:pt x="178" y="2"/>
                    </a:lnTo>
                    <a:lnTo>
                      <a:pt x="184" y="2"/>
                    </a:lnTo>
                    <a:lnTo>
                      <a:pt x="188" y="2"/>
                    </a:lnTo>
                    <a:lnTo>
                      <a:pt x="197" y="4"/>
                    </a:lnTo>
                    <a:lnTo>
                      <a:pt x="207" y="5"/>
                    </a:lnTo>
                    <a:lnTo>
                      <a:pt x="214" y="5"/>
                    </a:lnTo>
                    <a:lnTo>
                      <a:pt x="223" y="7"/>
                    </a:lnTo>
                    <a:lnTo>
                      <a:pt x="231" y="8"/>
                    </a:lnTo>
                    <a:lnTo>
                      <a:pt x="236" y="11"/>
                    </a:lnTo>
                    <a:lnTo>
                      <a:pt x="242" y="13"/>
                    </a:lnTo>
                    <a:lnTo>
                      <a:pt x="248" y="16"/>
                    </a:lnTo>
                    <a:lnTo>
                      <a:pt x="254" y="19"/>
                    </a:lnTo>
                    <a:lnTo>
                      <a:pt x="258" y="22"/>
                    </a:lnTo>
                    <a:lnTo>
                      <a:pt x="267" y="26"/>
                    </a:lnTo>
                    <a:lnTo>
                      <a:pt x="275" y="35"/>
                    </a:lnTo>
                    <a:lnTo>
                      <a:pt x="280" y="39"/>
                    </a:lnTo>
                    <a:lnTo>
                      <a:pt x="286" y="46"/>
                    </a:lnTo>
                    <a:lnTo>
                      <a:pt x="288" y="55"/>
                    </a:lnTo>
                    <a:lnTo>
                      <a:pt x="291" y="63"/>
                    </a:lnTo>
                    <a:lnTo>
                      <a:pt x="289" y="70"/>
                    </a:lnTo>
                    <a:lnTo>
                      <a:pt x="288" y="77"/>
                    </a:lnTo>
                    <a:lnTo>
                      <a:pt x="283" y="85"/>
                    </a:lnTo>
                    <a:lnTo>
                      <a:pt x="276" y="90"/>
                    </a:lnTo>
                    <a:lnTo>
                      <a:pt x="272" y="93"/>
                    </a:lnTo>
                    <a:lnTo>
                      <a:pt x="267" y="96"/>
                    </a:lnTo>
                    <a:lnTo>
                      <a:pt x="261" y="99"/>
                    </a:lnTo>
                    <a:lnTo>
                      <a:pt x="257" y="102"/>
                    </a:lnTo>
                    <a:lnTo>
                      <a:pt x="250" y="105"/>
                    </a:lnTo>
                    <a:lnTo>
                      <a:pt x="244" y="107"/>
                    </a:lnTo>
                    <a:lnTo>
                      <a:pt x="236" y="109"/>
                    </a:lnTo>
                    <a:lnTo>
                      <a:pt x="229" y="112"/>
                    </a:lnTo>
                    <a:lnTo>
                      <a:pt x="220" y="114"/>
                    </a:lnTo>
                    <a:lnTo>
                      <a:pt x="211" y="115"/>
                    </a:lnTo>
                    <a:lnTo>
                      <a:pt x="203" y="117"/>
                    </a:lnTo>
                    <a:lnTo>
                      <a:pt x="194" y="118"/>
                    </a:lnTo>
                    <a:lnTo>
                      <a:pt x="188" y="118"/>
                    </a:lnTo>
                    <a:lnTo>
                      <a:pt x="184" y="120"/>
                    </a:lnTo>
                    <a:lnTo>
                      <a:pt x="179" y="120"/>
                    </a:lnTo>
                    <a:lnTo>
                      <a:pt x="175" y="121"/>
                    </a:lnTo>
                    <a:lnTo>
                      <a:pt x="169" y="121"/>
                    </a:lnTo>
                    <a:lnTo>
                      <a:pt x="163" y="123"/>
                    </a:lnTo>
                    <a:lnTo>
                      <a:pt x="159" y="123"/>
                    </a:lnTo>
                    <a:lnTo>
                      <a:pt x="154" y="124"/>
                    </a:lnTo>
                    <a:lnTo>
                      <a:pt x="147" y="124"/>
                    </a:lnTo>
                    <a:lnTo>
                      <a:pt x="142" y="124"/>
                    </a:lnTo>
                    <a:lnTo>
                      <a:pt x="137" y="124"/>
                    </a:lnTo>
                    <a:lnTo>
                      <a:pt x="131" y="124"/>
                    </a:lnTo>
                    <a:lnTo>
                      <a:pt x="125" y="124"/>
                    </a:lnTo>
                    <a:lnTo>
                      <a:pt x="119" y="124"/>
                    </a:lnTo>
                    <a:lnTo>
                      <a:pt x="113" y="124"/>
                    </a:lnTo>
                    <a:lnTo>
                      <a:pt x="107" y="126"/>
                    </a:lnTo>
                    <a:lnTo>
                      <a:pt x="101" y="126"/>
                    </a:lnTo>
                    <a:lnTo>
                      <a:pt x="96" y="126"/>
                    </a:lnTo>
                    <a:lnTo>
                      <a:pt x="90" y="126"/>
                    </a:lnTo>
                    <a:lnTo>
                      <a:pt x="85" y="126"/>
                    </a:lnTo>
                    <a:lnTo>
                      <a:pt x="79" y="126"/>
                    </a:lnTo>
                    <a:lnTo>
                      <a:pt x="74" y="126"/>
                    </a:lnTo>
                    <a:lnTo>
                      <a:pt x="69" y="126"/>
                    </a:lnTo>
                    <a:lnTo>
                      <a:pt x="63" y="127"/>
                    </a:lnTo>
                    <a:lnTo>
                      <a:pt x="59" y="126"/>
                    </a:lnTo>
                    <a:lnTo>
                      <a:pt x="53" y="126"/>
                    </a:lnTo>
                    <a:lnTo>
                      <a:pt x="47" y="126"/>
                    </a:lnTo>
                    <a:lnTo>
                      <a:pt x="43" y="126"/>
                    </a:lnTo>
                    <a:lnTo>
                      <a:pt x="34" y="124"/>
                    </a:lnTo>
                    <a:lnTo>
                      <a:pt x="27" y="124"/>
                    </a:lnTo>
                    <a:lnTo>
                      <a:pt x="19" y="124"/>
                    </a:lnTo>
                    <a:lnTo>
                      <a:pt x="13" y="123"/>
                    </a:lnTo>
                    <a:lnTo>
                      <a:pt x="9" y="123"/>
                    </a:lnTo>
                    <a:lnTo>
                      <a:pt x="6" y="121"/>
                    </a:lnTo>
                    <a:lnTo>
                      <a:pt x="0" y="118"/>
                    </a:lnTo>
                    <a:lnTo>
                      <a:pt x="0" y="114"/>
                    </a:lnTo>
                    <a:lnTo>
                      <a:pt x="2" y="112"/>
                    </a:lnTo>
                    <a:lnTo>
                      <a:pt x="5" y="111"/>
                    </a:lnTo>
                    <a:lnTo>
                      <a:pt x="9" y="108"/>
                    </a:lnTo>
                    <a:lnTo>
                      <a:pt x="13" y="107"/>
                    </a:lnTo>
                    <a:lnTo>
                      <a:pt x="18" y="105"/>
                    </a:lnTo>
                    <a:lnTo>
                      <a:pt x="25" y="102"/>
                    </a:lnTo>
                    <a:lnTo>
                      <a:pt x="30" y="101"/>
                    </a:lnTo>
                    <a:lnTo>
                      <a:pt x="38" y="99"/>
                    </a:lnTo>
                    <a:lnTo>
                      <a:pt x="44" y="98"/>
                    </a:lnTo>
                    <a:lnTo>
                      <a:pt x="53" y="96"/>
                    </a:lnTo>
                    <a:lnTo>
                      <a:pt x="62" y="95"/>
                    </a:lnTo>
                    <a:lnTo>
                      <a:pt x="72" y="95"/>
                    </a:lnTo>
                    <a:lnTo>
                      <a:pt x="79" y="93"/>
                    </a:lnTo>
                    <a:lnTo>
                      <a:pt x="88" y="93"/>
                    </a:lnTo>
                    <a:lnTo>
                      <a:pt x="97" y="92"/>
                    </a:lnTo>
                    <a:lnTo>
                      <a:pt x="107" y="92"/>
                    </a:lnTo>
                    <a:lnTo>
                      <a:pt x="116" y="90"/>
                    </a:lnTo>
                    <a:lnTo>
                      <a:pt x="125" y="90"/>
                    </a:lnTo>
                    <a:lnTo>
                      <a:pt x="134" y="90"/>
                    </a:lnTo>
                    <a:lnTo>
                      <a:pt x="142" y="90"/>
                    </a:lnTo>
                    <a:lnTo>
                      <a:pt x="150" y="89"/>
                    </a:lnTo>
                    <a:lnTo>
                      <a:pt x="157" y="89"/>
                    </a:lnTo>
                    <a:lnTo>
                      <a:pt x="164" y="87"/>
                    </a:lnTo>
                    <a:lnTo>
                      <a:pt x="172" y="87"/>
                    </a:lnTo>
                    <a:lnTo>
                      <a:pt x="179" y="86"/>
                    </a:lnTo>
                    <a:lnTo>
                      <a:pt x="185" y="86"/>
                    </a:lnTo>
                    <a:lnTo>
                      <a:pt x="189" y="85"/>
                    </a:lnTo>
                    <a:lnTo>
                      <a:pt x="195" y="85"/>
                    </a:lnTo>
                    <a:lnTo>
                      <a:pt x="201" y="80"/>
                    </a:lnTo>
                    <a:lnTo>
                      <a:pt x="206" y="77"/>
                    </a:lnTo>
                    <a:lnTo>
                      <a:pt x="207" y="73"/>
                    </a:lnTo>
                    <a:lnTo>
                      <a:pt x="207" y="68"/>
                    </a:lnTo>
                    <a:lnTo>
                      <a:pt x="203" y="64"/>
                    </a:lnTo>
                    <a:lnTo>
                      <a:pt x="198" y="60"/>
                    </a:lnTo>
                    <a:lnTo>
                      <a:pt x="194" y="58"/>
                    </a:lnTo>
                    <a:lnTo>
                      <a:pt x="189" y="58"/>
                    </a:lnTo>
                    <a:lnTo>
                      <a:pt x="185" y="55"/>
                    </a:lnTo>
                    <a:lnTo>
                      <a:pt x="181" y="55"/>
                    </a:lnTo>
                    <a:lnTo>
                      <a:pt x="175" y="55"/>
                    </a:lnTo>
                    <a:lnTo>
                      <a:pt x="169" y="55"/>
                    </a:lnTo>
                    <a:lnTo>
                      <a:pt x="163" y="55"/>
                    </a:lnTo>
                    <a:lnTo>
                      <a:pt x="157" y="55"/>
                    </a:lnTo>
                    <a:lnTo>
                      <a:pt x="151" y="55"/>
                    </a:lnTo>
                    <a:lnTo>
                      <a:pt x="145" y="55"/>
                    </a:lnTo>
                    <a:lnTo>
                      <a:pt x="140" y="57"/>
                    </a:lnTo>
                    <a:lnTo>
                      <a:pt x="134" y="58"/>
                    </a:lnTo>
                    <a:lnTo>
                      <a:pt x="128" y="58"/>
                    </a:lnTo>
                    <a:lnTo>
                      <a:pt x="123" y="58"/>
                    </a:lnTo>
                    <a:lnTo>
                      <a:pt x="119" y="58"/>
                    </a:lnTo>
                    <a:lnTo>
                      <a:pt x="116" y="60"/>
                    </a:lnTo>
                    <a:lnTo>
                      <a:pt x="110" y="58"/>
                    </a:lnTo>
                    <a:lnTo>
                      <a:pt x="109" y="58"/>
                    </a:lnTo>
                    <a:lnTo>
                      <a:pt x="110" y="55"/>
                    </a:lnTo>
                    <a:lnTo>
                      <a:pt x="115" y="52"/>
                    </a:lnTo>
                    <a:lnTo>
                      <a:pt x="122" y="48"/>
                    </a:lnTo>
                    <a:lnTo>
                      <a:pt x="131" y="43"/>
                    </a:lnTo>
                    <a:lnTo>
                      <a:pt x="138" y="38"/>
                    </a:lnTo>
                    <a:lnTo>
                      <a:pt x="145" y="35"/>
                    </a:lnTo>
                    <a:lnTo>
                      <a:pt x="150" y="30"/>
                    </a:lnTo>
                    <a:lnTo>
                      <a:pt x="151" y="29"/>
                    </a:lnTo>
                    <a:lnTo>
                      <a:pt x="147" y="26"/>
                    </a:lnTo>
                    <a:lnTo>
                      <a:pt x="141" y="24"/>
                    </a:lnTo>
                    <a:lnTo>
                      <a:pt x="135" y="24"/>
                    </a:lnTo>
                    <a:lnTo>
                      <a:pt x="129" y="24"/>
                    </a:lnTo>
                    <a:lnTo>
                      <a:pt x="123" y="24"/>
                    </a:lnTo>
                    <a:lnTo>
                      <a:pt x="119" y="26"/>
                    </a:lnTo>
                    <a:lnTo>
                      <a:pt x="112" y="26"/>
                    </a:lnTo>
                    <a:lnTo>
                      <a:pt x="104" y="26"/>
                    </a:lnTo>
                    <a:lnTo>
                      <a:pt x="97" y="26"/>
                    </a:lnTo>
                    <a:lnTo>
                      <a:pt x="91" y="26"/>
                    </a:lnTo>
                    <a:lnTo>
                      <a:pt x="82" y="24"/>
                    </a:lnTo>
                    <a:lnTo>
                      <a:pt x="76" y="24"/>
                    </a:lnTo>
                    <a:lnTo>
                      <a:pt x="69" y="23"/>
                    </a:lnTo>
                    <a:lnTo>
                      <a:pt x="65" y="23"/>
                    </a:lnTo>
                    <a:lnTo>
                      <a:pt x="57" y="22"/>
                    </a:lnTo>
                    <a:lnTo>
                      <a:pt x="52" y="20"/>
                    </a:lnTo>
                    <a:lnTo>
                      <a:pt x="47" y="17"/>
                    </a:lnTo>
                    <a:lnTo>
                      <a:pt x="43" y="17"/>
                    </a:lnTo>
                    <a:lnTo>
                      <a:pt x="34" y="13"/>
                    </a:lnTo>
                    <a:lnTo>
                      <a:pt x="30" y="11"/>
                    </a:lnTo>
                    <a:lnTo>
                      <a:pt x="22" y="7"/>
                    </a:lnTo>
                    <a:lnTo>
                      <a:pt x="21" y="4"/>
                    </a:lnTo>
                    <a:lnTo>
                      <a:pt x="18" y="2"/>
                    </a:lnTo>
                    <a:lnTo>
                      <a:pt x="18" y="2"/>
                    </a:lnTo>
                    <a:close/>
                  </a:path>
                </a:pathLst>
              </a:custGeom>
              <a:solidFill>
                <a:srgbClr val="E6B38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28" name="Freeform 124">
                <a:extLst>
                  <a:ext uri="{FF2B5EF4-FFF2-40B4-BE49-F238E27FC236}">
                    <a16:creationId xmlns:a16="http://schemas.microsoft.com/office/drawing/2014/main" id="{FB19CFE8-FC4F-379F-FC75-2CB3A721EAC8}"/>
                  </a:ext>
                </a:extLst>
              </p:cNvPr>
              <p:cNvSpPr>
                <a:spLocks/>
              </p:cNvSpPr>
              <p:nvPr/>
            </p:nvSpPr>
            <p:spPr bwMode="auto">
              <a:xfrm>
                <a:off x="2871" y="3623"/>
                <a:ext cx="130" cy="89"/>
              </a:xfrm>
              <a:custGeom>
                <a:avLst/>
                <a:gdLst>
                  <a:gd name="T0" fmla="*/ 8 w 380"/>
                  <a:gd name="T1" fmla="*/ 169 h 260"/>
                  <a:gd name="T2" fmla="*/ 38 w 380"/>
                  <a:gd name="T3" fmla="*/ 159 h 260"/>
                  <a:gd name="T4" fmla="*/ 61 w 380"/>
                  <a:gd name="T5" fmla="*/ 150 h 260"/>
                  <a:gd name="T6" fmla="*/ 88 w 380"/>
                  <a:gd name="T7" fmla="*/ 140 h 260"/>
                  <a:gd name="T8" fmla="*/ 114 w 380"/>
                  <a:gd name="T9" fmla="*/ 128 h 260"/>
                  <a:gd name="T10" fmla="*/ 139 w 380"/>
                  <a:gd name="T11" fmla="*/ 116 h 260"/>
                  <a:gd name="T12" fmla="*/ 164 w 380"/>
                  <a:gd name="T13" fmla="*/ 104 h 260"/>
                  <a:gd name="T14" fmla="*/ 184 w 380"/>
                  <a:gd name="T15" fmla="*/ 93 h 260"/>
                  <a:gd name="T16" fmla="*/ 208 w 380"/>
                  <a:gd name="T17" fmla="*/ 80 h 260"/>
                  <a:gd name="T18" fmla="*/ 239 w 380"/>
                  <a:gd name="T19" fmla="*/ 58 h 260"/>
                  <a:gd name="T20" fmla="*/ 264 w 380"/>
                  <a:gd name="T21" fmla="*/ 40 h 260"/>
                  <a:gd name="T22" fmla="*/ 290 w 380"/>
                  <a:gd name="T23" fmla="*/ 24 h 260"/>
                  <a:gd name="T24" fmla="*/ 316 w 380"/>
                  <a:gd name="T25" fmla="*/ 11 h 260"/>
                  <a:gd name="T26" fmla="*/ 340 w 380"/>
                  <a:gd name="T27" fmla="*/ 2 h 260"/>
                  <a:gd name="T28" fmla="*/ 358 w 380"/>
                  <a:gd name="T29" fmla="*/ 0 h 260"/>
                  <a:gd name="T30" fmla="*/ 344 w 380"/>
                  <a:gd name="T31" fmla="*/ 15 h 260"/>
                  <a:gd name="T32" fmla="*/ 321 w 380"/>
                  <a:gd name="T33" fmla="*/ 31 h 260"/>
                  <a:gd name="T34" fmla="*/ 290 w 380"/>
                  <a:gd name="T35" fmla="*/ 50 h 260"/>
                  <a:gd name="T36" fmla="*/ 255 w 380"/>
                  <a:gd name="T37" fmla="*/ 71 h 260"/>
                  <a:gd name="T38" fmla="*/ 221 w 380"/>
                  <a:gd name="T39" fmla="*/ 93 h 260"/>
                  <a:gd name="T40" fmla="*/ 193 w 380"/>
                  <a:gd name="T41" fmla="*/ 113 h 260"/>
                  <a:gd name="T42" fmla="*/ 177 w 380"/>
                  <a:gd name="T43" fmla="*/ 131 h 260"/>
                  <a:gd name="T44" fmla="*/ 192 w 380"/>
                  <a:gd name="T45" fmla="*/ 134 h 260"/>
                  <a:gd name="T46" fmla="*/ 218 w 380"/>
                  <a:gd name="T47" fmla="*/ 126 h 260"/>
                  <a:gd name="T48" fmla="*/ 239 w 380"/>
                  <a:gd name="T49" fmla="*/ 121 h 260"/>
                  <a:gd name="T50" fmla="*/ 258 w 380"/>
                  <a:gd name="T51" fmla="*/ 113 h 260"/>
                  <a:gd name="T52" fmla="*/ 278 w 380"/>
                  <a:gd name="T53" fmla="*/ 106 h 260"/>
                  <a:gd name="T54" fmla="*/ 297 w 380"/>
                  <a:gd name="T55" fmla="*/ 96 h 260"/>
                  <a:gd name="T56" fmla="*/ 321 w 380"/>
                  <a:gd name="T57" fmla="*/ 84 h 260"/>
                  <a:gd name="T58" fmla="*/ 347 w 380"/>
                  <a:gd name="T59" fmla="*/ 63 h 260"/>
                  <a:gd name="T60" fmla="*/ 369 w 380"/>
                  <a:gd name="T61" fmla="*/ 41 h 260"/>
                  <a:gd name="T62" fmla="*/ 380 w 380"/>
                  <a:gd name="T63" fmla="*/ 36 h 260"/>
                  <a:gd name="T64" fmla="*/ 366 w 380"/>
                  <a:gd name="T65" fmla="*/ 63 h 260"/>
                  <a:gd name="T66" fmla="*/ 350 w 380"/>
                  <a:gd name="T67" fmla="*/ 84 h 260"/>
                  <a:gd name="T68" fmla="*/ 327 w 380"/>
                  <a:gd name="T69" fmla="*/ 102 h 260"/>
                  <a:gd name="T70" fmla="*/ 296 w 380"/>
                  <a:gd name="T71" fmla="*/ 119 h 260"/>
                  <a:gd name="T72" fmla="*/ 265 w 380"/>
                  <a:gd name="T73" fmla="*/ 132 h 260"/>
                  <a:gd name="T74" fmla="*/ 246 w 380"/>
                  <a:gd name="T75" fmla="*/ 140 h 260"/>
                  <a:gd name="T76" fmla="*/ 224 w 380"/>
                  <a:gd name="T77" fmla="*/ 148 h 260"/>
                  <a:gd name="T78" fmla="*/ 203 w 380"/>
                  <a:gd name="T79" fmla="*/ 159 h 260"/>
                  <a:gd name="T80" fmla="*/ 180 w 380"/>
                  <a:gd name="T81" fmla="*/ 172 h 260"/>
                  <a:gd name="T82" fmla="*/ 157 w 380"/>
                  <a:gd name="T83" fmla="*/ 184 h 260"/>
                  <a:gd name="T84" fmla="*/ 133 w 380"/>
                  <a:gd name="T85" fmla="*/ 198 h 260"/>
                  <a:gd name="T86" fmla="*/ 110 w 380"/>
                  <a:gd name="T87" fmla="*/ 213 h 260"/>
                  <a:gd name="T88" fmla="*/ 89 w 380"/>
                  <a:gd name="T89" fmla="*/ 228 h 260"/>
                  <a:gd name="T90" fmla="*/ 66 w 380"/>
                  <a:gd name="T91" fmla="*/ 242 h 260"/>
                  <a:gd name="T92" fmla="*/ 41 w 380"/>
                  <a:gd name="T93" fmla="*/ 257 h 260"/>
                  <a:gd name="T94" fmla="*/ 33 w 380"/>
                  <a:gd name="T95" fmla="*/ 248 h 260"/>
                  <a:gd name="T96" fmla="*/ 42 w 380"/>
                  <a:gd name="T97" fmla="*/ 222 h 260"/>
                  <a:gd name="T98" fmla="*/ 48 w 380"/>
                  <a:gd name="T99" fmla="*/ 201 h 260"/>
                  <a:gd name="T100" fmla="*/ 30 w 380"/>
                  <a:gd name="T101" fmla="*/ 179 h 260"/>
                  <a:gd name="T102" fmla="*/ 2 w 380"/>
                  <a:gd name="T103" fmla="*/ 1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0" h="260">
                    <a:moveTo>
                      <a:pt x="0" y="173"/>
                    </a:moveTo>
                    <a:lnTo>
                      <a:pt x="0" y="172"/>
                    </a:lnTo>
                    <a:lnTo>
                      <a:pt x="4" y="172"/>
                    </a:lnTo>
                    <a:lnTo>
                      <a:pt x="8" y="169"/>
                    </a:lnTo>
                    <a:lnTo>
                      <a:pt x="16" y="168"/>
                    </a:lnTo>
                    <a:lnTo>
                      <a:pt x="23" y="163"/>
                    </a:lnTo>
                    <a:lnTo>
                      <a:pt x="33" y="160"/>
                    </a:lnTo>
                    <a:lnTo>
                      <a:pt x="38" y="159"/>
                    </a:lnTo>
                    <a:lnTo>
                      <a:pt x="44" y="156"/>
                    </a:lnTo>
                    <a:lnTo>
                      <a:pt x="49" y="154"/>
                    </a:lnTo>
                    <a:lnTo>
                      <a:pt x="55" y="153"/>
                    </a:lnTo>
                    <a:lnTo>
                      <a:pt x="61" y="150"/>
                    </a:lnTo>
                    <a:lnTo>
                      <a:pt x="67" y="147"/>
                    </a:lnTo>
                    <a:lnTo>
                      <a:pt x="73" y="144"/>
                    </a:lnTo>
                    <a:lnTo>
                      <a:pt x="80" y="143"/>
                    </a:lnTo>
                    <a:lnTo>
                      <a:pt x="88" y="140"/>
                    </a:lnTo>
                    <a:lnTo>
                      <a:pt x="93" y="137"/>
                    </a:lnTo>
                    <a:lnTo>
                      <a:pt x="101" y="134"/>
                    </a:lnTo>
                    <a:lnTo>
                      <a:pt x="107" y="131"/>
                    </a:lnTo>
                    <a:lnTo>
                      <a:pt x="114" y="128"/>
                    </a:lnTo>
                    <a:lnTo>
                      <a:pt x="120" y="125"/>
                    </a:lnTo>
                    <a:lnTo>
                      <a:pt x="126" y="122"/>
                    </a:lnTo>
                    <a:lnTo>
                      <a:pt x="133" y="121"/>
                    </a:lnTo>
                    <a:lnTo>
                      <a:pt x="139" y="116"/>
                    </a:lnTo>
                    <a:lnTo>
                      <a:pt x="145" y="113"/>
                    </a:lnTo>
                    <a:lnTo>
                      <a:pt x="152" y="112"/>
                    </a:lnTo>
                    <a:lnTo>
                      <a:pt x="158" y="109"/>
                    </a:lnTo>
                    <a:lnTo>
                      <a:pt x="164" y="104"/>
                    </a:lnTo>
                    <a:lnTo>
                      <a:pt x="170" y="102"/>
                    </a:lnTo>
                    <a:lnTo>
                      <a:pt x="174" y="99"/>
                    </a:lnTo>
                    <a:lnTo>
                      <a:pt x="180" y="96"/>
                    </a:lnTo>
                    <a:lnTo>
                      <a:pt x="184" y="93"/>
                    </a:lnTo>
                    <a:lnTo>
                      <a:pt x="190" y="90"/>
                    </a:lnTo>
                    <a:lnTo>
                      <a:pt x="195" y="87"/>
                    </a:lnTo>
                    <a:lnTo>
                      <a:pt x="199" y="84"/>
                    </a:lnTo>
                    <a:lnTo>
                      <a:pt x="208" y="80"/>
                    </a:lnTo>
                    <a:lnTo>
                      <a:pt x="217" y="74"/>
                    </a:lnTo>
                    <a:lnTo>
                      <a:pt x="224" y="68"/>
                    </a:lnTo>
                    <a:lnTo>
                      <a:pt x="231" y="63"/>
                    </a:lnTo>
                    <a:lnTo>
                      <a:pt x="239" y="58"/>
                    </a:lnTo>
                    <a:lnTo>
                      <a:pt x="245" y="53"/>
                    </a:lnTo>
                    <a:lnTo>
                      <a:pt x="250" y="49"/>
                    </a:lnTo>
                    <a:lnTo>
                      <a:pt x="258" y="44"/>
                    </a:lnTo>
                    <a:lnTo>
                      <a:pt x="264" y="40"/>
                    </a:lnTo>
                    <a:lnTo>
                      <a:pt x="271" y="36"/>
                    </a:lnTo>
                    <a:lnTo>
                      <a:pt x="277" y="31"/>
                    </a:lnTo>
                    <a:lnTo>
                      <a:pt x="284" y="28"/>
                    </a:lnTo>
                    <a:lnTo>
                      <a:pt x="290" y="24"/>
                    </a:lnTo>
                    <a:lnTo>
                      <a:pt x="297" y="21"/>
                    </a:lnTo>
                    <a:lnTo>
                      <a:pt x="303" y="16"/>
                    </a:lnTo>
                    <a:lnTo>
                      <a:pt x="311" y="14"/>
                    </a:lnTo>
                    <a:lnTo>
                      <a:pt x="316" y="11"/>
                    </a:lnTo>
                    <a:lnTo>
                      <a:pt x="324" y="8"/>
                    </a:lnTo>
                    <a:lnTo>
                      <a:pt x="330" y="6"/>
                    </a:lnTo>
                    <a:lnTo>
                      <a:pt x="336" y="5"/>
                    </a:lnTo>
                    <a:lnTo>
                      <a:pt x="340" y="2"/>
                    </a:lnTo>
                    <a:lnTo>
                      <a:pt x="346" y="2"/>
                    </a:lnTo>
                    <a:lnTo>
                      <a:pt x="349" y="0"/>
                    </a:lnTo>
                    <a:lnTo>
                      <a:pt x="353" y="0"/>
                    </a:lnTo>
                    <a:lnTo>
                      <a:pt x="358" y="0"/>
                    </a:lnTo>
                    <a:lnTo>
                      <a:pt x="359" y="3"/>
                    </a:lnTo>
                    <a:lnTo>
                      <a:pt x="356" y="6"/>
                    </a:lnTo>
                    <a:lnTo>
                      <a:pt x="350" y="12"/>
                    </a:lnTo>
                    <a:lnTo>
                      <a:pt x="344" y="15"/>
                    </a:lnTo>
                    <a:lnTo>
                      <a:pt x="340" y="19"/>
                    </a:lnTo>
                    <a:lnTo>
                      <a:pt x="334" y="22"/>
                    </a:lnTo>
                    <a:lnTo>
                      <a:pt x="328" y="28"/>
                    </a:lnTo>
                    <a:lnTo>
                      <a:pt x="321" y="31"/>
                    </a:lnTo>
                    <a:lnTo>
                      <a:pt x="314" y="36"/>
                    </a:lnTo>
                    <a:lnTo>
                      <a:pt x="306" y="40"/>
                    </a:lnTo>
                    <a:lnTo>
                      <a:pt x="299" y="46"/>
                    </a:lnTo>
                    <a:lnTo>
                      <a:pt x="290" y="50"/>
                    </a:lnTo>
                    <a:lnTo>
                      <a:pt x="281" y="55"/>
                    </a:lnTo>
                    <a:lnTo>
                      <a:pt x="272" y="60"/>
                    </a:lnTo>
                    <a:lnTo>
                      <a:pt x="264" y="66"/>
                    </a:lnTo>
                    <a:lnTo>
                      <a:pt x="255" y="71"/>
                    </a:lnTo>
                    <a:lnTo>
                      <a:pt x="246" y="77"/>
                    </a:lnTo>
                    <a:lnTo>
                      <a:pt x="237" y="82"/>
                    </a:lnTo>
                    <a:lnTo>
                      <a:pt x="228" y="88"/>
                    </a:lnTo>
                    <a:lnTo>
                      <a:pt x="221" y="93"/>
                    </a:lnTo>
                    <a:lnTo>
                      <a:pt x="212" y="99"/>
                    </a:lnTo>
                    <a:lnTo>
                      <a:pt x="205" y="104"/>
                    </a:lnTo>
                    <a:lnTo>
                      <a:pt x="199" y="109"/>
                    </a:lnTo>
                    <a:lnTo>
                      <a:pt x="193" y="113"/>
                    </a:lnTo>
                    <a:lnTo>
                      <a:pt x="187" y="118"/>
                    </a:lnTo>
                    <a:lnTo>
                      <a:pt x="183" y="121"/>
                    </a:lnTo>
                    <a:lnTo>
                      <a:pt x="180" y="125"/>
                    </a:lnTo>
                    <a:lnTo>
                      <a:pt x="177" y="131"/>
                    </a:lnTo>
                    <a:lnTo>
                      <a:pt x="180" y="134"/>
                    </a:lnTo>
                    <a:lnTo>
                      <a:pt x="183" y="134"/>
                    </a:lnTo>
                    <a:lnTo>
                      <a:pt x="187" y="134"/>
                    </a:lnTo>
                    <a:lnTo>
                      <a:pt x="192" y="134"/>
                    </a:lnTo>
                    <a:lnTo>
                      <a:pt x="199" y="132"/>
                    </a:lnTo>
                    <a:lnTo>
                      <a:pt x="206" y="129"/>
                    </a:lnTo>
                    <a:lnTo>
                      <a:pt x="215" y="128"/>
                    </a:lnTo>
                    <a:lnTo>
                      <a:pt x="218" y="126"/>
                    </a:lnTo>
                    <a:lnTo>
                      <a:pt x="223" y="125"/>
                    </a:lnTo>
                    <a:lnTo>
                      <a:pt x="228" y="125"/>
                    </a:lnTo>
                    <a:lnTo>
                      <a:pt x="234" y="124"/>
                    </a:lnTo>
                    <a:lnTo>
                      <a:pt x="239" y="121"/>
                    </a:lnTo>
                    <a:lnTo>
                      <a:pt x="243" y="119"/>
                    </a:lnTo>
                    <a:lnTo>
                      <a:pt x="248" y="118"/>
                    </a:lnTo>
                    <a:lnTo>
                      <a:pt x="253" y="115"/>
                    </a:lnTo>
                    <a:lnTo>
                      <a:pt x="258" y="113"/>
                    </a:lnTo>
                    <a:lnTo>
                      <a:pt x="264" y="112"/>
                    </a:lnTo>
                    <a:lnTo>
                      <a:pt x="268" y="110"/>
                    </a:lnTo>
                    <a:lnTo>
                      <a:pt x="274" y="109"/>
                    </a:lnTo>
                    <a:lnTo>
                      <a:pt x="278" y="106"/>
                    </a:lnTo>
                    <a:lnTo>
                      <a:pt x="284" y="103"/>
                    </a:lnTo>
                    <a:lnTo>
                      <a:pt x="287" y="100"/>
                    </a:lnTo>
                    <a:lnTo>
                      <a:pt x="293" y="99"/>
                    </a:lnTo>
                    <a:lnTo>
                      <a:pt x="297" y="96"/>
                    </a:lnTo>
                    <a:lnTo>
                      <a:pt x="303" y="94"/>
                    </a:lnTo>
                    <a:lnTo>
                      <a:pt x="308" y="91"/>
                    </a:lnTo>
                    <a:lnTo>
                      <a:pt x="312" y="90"/>
                    </a:lnTo>
                    <a:lnTo>
                      <a:pt x="321" y="84"/>
                    </a:lnTo>
                    <a:lnTo>
                      <a:pt x="328" y="78"/>
                    </a:lnTo>
                    <a:lnTo>
                      <a:pt x="334" y="74"/>
                    </a:lnTo>
                    <a:lnTo>
                      <a:pt x="341" y="68"/>
                    </a:lnTo>
                    <a:lnTo>
                      <a:pt x="347" y="63"/>
                    </a:lnTo>
                    <a:lnTo>
                      <a:pt x="353" y="58"/>
                    </a:lnTo>
                    <a:lnTo>
                      <a:pt x="358" y="53"/>
                    </a:lnTo>
                    <a:lnTo>
                      <a:pt x="363" y="50"/>
                    </a:lnTo>
                    <a:lnTo>
                      <a:pt x="369" y="41"/>
                    </a:lnTo>
                    <a:lnTo>
                      <a:pt x="375" y="37"/>
                    </a:lnTo>
                    <a:lnTo>
                      <a:pt x="377" y="33"/>
                    </a:lnTo>
                    <a:lnTo>
                      <a:pt x="380" y="33"/>
                    </a:lnTo>
                    <a:lnTo>
                      <a:pt x="380" y="36"/>
                    </a:lnTo>
                    <a:lnTo>
                      <a:pt x="378" y="41"/>
                    </a:lnTo>
                    <a:lnTo>
                      <a:pt x="375" y="49"/>
                    </a:lnTo>
                    <a:lnTo>
                      <a:pt x="371" y="59"/>
                    </a:lnTo>
                    <a:lnTo>
                      <a:pt x="366" y="63"/>
                    </a:lnTo>
                    <a:lnTo>
                      <a:pt x="363" y="68"/>
                    </a:lnTo>
                    <a:lnTo>
                      <a:pt x="359" y="74"/>
                    </a:lnTo>
                    <a:lnTo>
                      <a:pt x="355" y="80"/>
                    </a:lnTo>
                    <a:lnTo>
                      <a:pt x="350" y="84"/>
                    </a:lnTo>
                    <a:lnTo>
                      <a:pt x="344" y="88"/>
                    </a:lnTo>
                    <a:lnTo>
                      <a:pt x="338" y="93"/>
                    </a:lnTo>
                    <a:lnTo>
                      <a:pt x="334" y="99"/>
                    </a:lnTo>
                    <a:lnTo>
                      <a:pt x="327" y="102"/>
                    </a:lnTo>
                    <a:lnTo>
                      <a:pt x="319" y="106"/>
                    </a:lnTo>
                    <a:lnTo>
                      <a:pt x="312" y="112"/>
                    </a:lnTo>
                    <a:lnTo>
                      <a:pt x="305" y="115"/>
                    </a:lnTo>
                    <a:lnTo>
                      <a:pt x="296" y="119"/>
                    </a:lnTo>
                    <a:lnTo>
                      <a:pt x="287" y="122"/>
                    </a:lnTo>
                    <a:lnTo>
                      <a:pt x="278" y="126"/>
                    </a:lnTo>
                    <a:lnTo>
                      <a:pt x="270" y="131"/>
                    </a:lnTo>
                    <a:lnTo>
                      <a:pt x="265" y="132"/>
                    </a:lnTo>
                    <a:lnTo>
                      <a:pt x="261" y="134"/>
                    </a:lnTo>
                    <a:lnTo>
                      <a:pt x="255" y="135"/>
                    </a:lnTo>
                    <a:lnTo>
                      <a:pt x="250" y="138"/>
                    </a:lnTo>
                    <a:lnTo>
                      <a:pt x="246" y="140"/>
                    </a:lnTo>
                    <a:lnTo>
                      <a:pt x="240" y="143"/>
                    </a:lnTo>
                    <a:lnTo>
                      <a:pt x="234" y="144"/>
                    </a:lnTo>
                    <a:lnTo>
                      <a:pt x="230" y="147"/>
                    </a:lnTo>
                    <a:lnTo>
                      <a:pt x="224" y="148"/>
                    </a:lnTo>
                    <a:lnTo>
                      <a:pt x="218" y="151"/>
                    </a:lnTo>
                    <a:lnTo>
                      <a:pt x="214" y="153"/>
                    </a:lnTo>
                    <a:lnTo>
                      <a:pt x="208" y="156"/>
                    </a:lnTo>
                    <a:lnTo>
                      <a:pt x="203" y="159"/>
                    </a:lnTo>
                    <a:lnTo>
                      <a:pt x="198" y="162"/>
                    </a:lnTo>
                    <a:lnTo>
                      <a:pt x="192" y="165"/>
                    </a:lnTo>
                    <a:lnTo>
                      <a:pt x="187" y="169"/>
                    </a:lnTo>
                    <a:lnTo>
                      <a:pt x="180" y="172"/>
                    </a:lnTo>
                    <a:lnTo>
                      <a:pt x="174" y="173"/>
                    </a:lnTo>
                    <a:lnTo>
                      <a:pt x="168" y="178"/>
                    </a:lnTo>
                    <a:lnTo>
                      <a:pt x="162" y="181"/>
                    </a:lnTo>
                    <a:lnTo>
                      <a:pt x="157" y="184"/>
                    </a:lnTo>
                    <a:lnTo>
                      <a:pt x="151" y="187"/>
                    </a:lnTo>
                    <a:lnTo>
                      <a:pt x="145" y="191"/>
                    </a:lnTo>
                    <a:lnTo>
                      <a:pt x="139" y="195"/>
                    </a:lnTo>
                    <a:lnTo>
                      <a:pt x="133" y="198"/>
                    </a:lnTo>
                    <a:lnTo>
                      <a:pt x="127" y="203"/>
                    </a:lnTo>
                    <a:lnTo>
                      <a:pt x="121" y="204"/>
                    </a:lnTo>
                    <a:lnTo>
                      <a:pt x="115" y="210"/>
                    </a:lnTo>
                    <a:lnTo>
                      <a:pt x="110" y="213"/>
                    </a:lnTo>
                    <a:lnTo>
                      <a:pt x="105" y="216"/>
                    </a:lnTo>
                    <a:lnTo>
                      <a:pt x="99" y="220"/>
                    </a:lnTo>
                    <a:lnTo>
                      <a:pt x="95" y="225"/>
                    </a:lnTo>
                    <a:lnTo>
                      <a:pt x="89" y="228"/>
                    </a:lnTo>
                    <a:lnTo>
                      <a:pt x="85" y="231"/>
                    </a:lnTo>
                    <a:lnTo>
                      <a:pt x="79" y="233"/>
                    </a:lnTo>
                    <a:lnTo>
                      <a:pt x="74" y="236"/>
                    </a:lnTo>
                    <a:lnTo>
                      <a:pt x="66" y="242"/>
                    </a:lnTo>
                    <a:lnTo>
                      <a:pt x="58" y="248"/>
                    </a:lnTo>
                    <a:lnTo>
                      <a:pt x="51" y="251"/>
                    </a:lnTo>
                    <a:lnTo>
                      <a:pt x="45" y="254"/>
                    </a:lnTo>
                    <a:lnTo>
                      <a:pt x="41" y="257"/>
                    </a:lnTo>
                    <a:lnTo>
                      <a:pt x="38" y="260"/>
                    </a:lnTo>
                    <a:lnTo>
                      <a:pt x="32" y="258"/>
                    </a:lnTo>
                    <a:lnTo>
                      <a:pt x="32" y="254"/>
                    </a:lnTo>
                    <a:lnTo>
                      <a:pt x="33" y="248"/>
                    </a:lnTo>
                    <a:lnTo>
                      <a:pt x="38" y="238"/>
                    </a:lnTo>
                    <a:lnTo>
                      <a:pt x="39" y="232"/>
                    </a:lnTo>
                    <a:lnTo>
                      <a:pt x="41" y="228"/>
                    </a:lnTo>
                    <a:lnTo>
                      <a:pt x="42" y="222"/>
                    </a:lnTo>
                    <a:lnTo>
                      <a:pt x="45" y="216"/>
                    </a:lnTo>
                    <a:lnTo>
                      <a:pt x="46" y="212"/>
                    </a:lnTo>
                    <a:lnTo>
                      <a:pt x="48" y="206"/>
                    </a:lnTo>
                    <a:lnTo>
                      <a:pt x="48" y="201"/>
                    </a:lnTo>
                    <a:lnTo>
                      <a:pt x="49" y="197"/>
                    </a:lnTo>
                    <a:lnTo>
                      <a:pt x="45" y="190"/>
                    </a:lnTo>
                    <a:lnTo>
                      <a:pt x="38" y="184"/>
                    </a:lnTo>
                    <a:lnTo>
                      <a:pt x="30" y="179"/>
                    </a:lnTo>
                    <a:lnTo>
                      <a:pt x="23" y="176"/>
                    </a:lnTo>
                    <a:lnTo>
                      <a:pt x="14" y="173"/>
                    </a:lnTo>
                    <a:lnTo>
                      <a:pt x="7" y="173"/>
                    </a:lnTo>
                    <a:lnTo>
                      <a:pt x="2" y="173"/>
                    </a:lnTo>
                    <a:lnTo>
                      <a:pt x="0" y="173"/>
                    </a:lnTo>
                    <a:lnTo>
                      <a:pt x="0" y="173"/>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29" name="Freeform 125">
                <a:extLst>
                  <a:ext uri="{FF2B5EF4-FFF2-40B4-BE49-F238E27FC236}">
                    <a16:creationId xmlns:a16="http://schemas.microsoft.com/office/drawing/2014/main" id="{3DF402D5-1920-9BB1-DD2D-D611F942EE98}"/>
                  </a:ext>
                </a:extLst>
              </p:cNvPr>
              <p:cNvSpPr>
                <a:spLocks/>
              </p:cNvSpPr>
              <p:nvPr/>
            </p:nvSpPr>
            <p:spPr bwMode="auto">
              <a:xfrm>
                <a:off x="2945" y="3625"/>
                <a:ext cx="60" cy="36"/>
              </a:xfrm>
              <a:custGeom>
                <a:avLst/>
                <a:gdLst>
                  <a:gd name="T0" fmla="*/ 176 w 176"/>
                  <a:gd name="T1" fmla="*/ 0 h 104"/>
                  <a:gd name="T2" fmla="*/ 174 w 176"/>
                  <a:gd name="T3" fmla="*/ 0 h 104"/>
                  <a:gd name="T4" fmla="*/ 171 w 176"/>
                  <a:gd name="T5" fmla="*/ 1 h 104"/>
                  <a:gd name="T6" fmla="*/ 166 w 176"/>
                  <a:gd name="T7" fmla="*/ 3 h 104"/>
                  <a:gd name="T8" fmla="*/ 160 w 176"/>
                  <a:gd name="T9" fmla="*/ 7 h 104"/>
                  <a:gd name="T10" fmla="*/ 154 w 176"/>
                  <a:gd name="T11" fmla="*/ 10 h 104"/>
                  <a:gd name="T12" fmla="*/ 149 w 176"/>
                  <a:gd name="T13" fmla="*/ 11 h 104"/>
                  <a:gd name="T14" fmla="*/ 145 w 176"/>
                  <a:gd name="T15" fmla="*/ 14 h 104"/>
                  <a:gd name="T16" fmla="*/ 139 w 176"/>
                  <a:gd name="T17" fmla="*/ 19 h 104"/>
                  <a:gd name="T18" fmla="*/ 132 w 176"/>
                  <a:gd name="T19" fmla="*/ 22 h 104"/>
                  <a:gd name="T20" fmla="*/ 126 w 176"/>
                  <a:gd name="T21" fmla="*/ 26 h 104"/>
                  <a:gd name="T22" fmla="*/ 119 w 176"/>
                  <a:gd name="T23" fmla="*/ 29 h 104"/>
                  <a:gd name="T24" fmla="*/ 113 w 176"/>
                  <a:gd name="T25" fmla="*/ 35 h 104"/>
                  <a:gd name="T26" fmla="*/ 102 w 176"/>
                  <a:gd name="T27" fmla="*/ 38 h 104"/>
                  <a:gd name="T28" fmla="*/ 94 w 176"/>
                  <a:gd name="T29" fmla="*/ 44 h 104"/>
                  <a:gd name="T30" fmla="*/ 85 w 176"/>
                  <a:gd name="T31" fmla="*/ 48 h 104"/>
                  <a:gd name="T32" fmla="*/ 76 w 176"/>
                  <a:gd name="T33" fmla="*/ 54 h 104"/>
                  <a:gd name="T34" fmla="*/ 67 w 176"/>
                  <a:gd name="T35" fmla="*/ 58 h 104"/>
                  <a:gd name="T36" fmla="*/ 58 w 176"/>
                  <a:gd name="T37" fmla="*/ 63 h 104"/>
                  <a:gd name="T38" fmla="*/ 50 w 176"/>
                  <a:gd name="T39" fmla="*/ 69 h 104"/>
                  <a:gd name="T40" fmla="*/ 42 w 176"/>
                  <a:gd name="T41" fmla="*/ 74 h 104"/>
                  <a:gd name="T42" fmla="*/ 34 w 176"/>
                  <a:gd name="T43" fmla="*/ 79 h 104"/>
                  <a:gd name="T44" fmla="*/ 26 w 176"/>
                  <a:gd name="T45" fmla="*/ 83 h 104"/>
                  <a:gd name="T46" fmla="*/ 19 w 176"/>
                  <a:gd name="T47" fmla="*/ 88 h 104"/>
                  <a:gd name="T48" fmla="*/ 13 w 176"/>
                  <a:gd name="T49" fmla="*/ 92 h 104"/>
                  <a:gd name="T50" fmla="*/ 9 w 176"/>
                  <a:gd name="T51" fmla="*/ 94 h 104"/>
                  <a:gd name="T52" fmla="*/ 4 w 176"/>
                  <a:gd name="T53" fmla="*/ 98 h 104"/>
                  <a:gd name="T54" fmla="*/ 1 w 176"/>
                  <a:gd name="T55" fmla="*/ 99 h 104"/>
                  <a:gd name="T56" fmla="*/ 0 w 176"/>
                  <a:gd name="T57" fmla="*/ 102 h 104"/>
                  <a:gd name="T58" fmla="*/ 1 w 176"/>
                  <a:gd name="T59" fmla="*/ 104 h 104"/>
                  <a:gd name="T60" fmla="*/ 7 w 176"/>
                  <a:gd name="T61" fmla="*/ 102 h 104"/>
                  <a:gd name="T62" fmla="*/ 11 w 176"/>
                  <a:gd name="T63" fmla="*/ 101 h 104"/>
                  <a:gd name="T64" fmla="*/ 16 w 176"/>
                  <a:gd name="T65" fmla="*/ 99 h 104"/>
                  <a:gd name="T66" fmla="*/ 22 w 176"/>
                  <a:gd name="T67" fmla="*/ 98 h 104"/>
                  <a:gd name="T68" fmla="*/ 29 w 176"/>
                  <a:gd name="T69" fmla="*/ 96 h 104"/>
                  <a:gd name="T70" fmla="*/ 34 w 176"/>
                  <a:gd name="T71" fmla="*/ 94 h 104"/>
                  <a:gd name="T72" fmla="*/ 41 w 176"/>
                  <a:gd name="T73" fmla="*/ 91 h 104"/>
                  <a:gd name="T74" fmla="*/ 48 w 176"/>
                  <a:gd name="T75" fmla="*/ 88 h 104"/>
                  <a:gd name="T76" fmla="*/ 56 w 176"/>
                  <a:gd name="T77" fmla="*/ 85 h 104"/>
                  <a:gd name="T78" fmla="*/ 63 w 176"/>
                  <a:gd name="T79" fmla="*/ 82 h 104"/>
                  <a:gd name="T80" fmla="*/ 70 w 176"/>
                  <a:gd name="T81" fmla="*/ 79 h 104"/>
                  <a:gd name="T82" fmla="*/ 76 w 176"/>
                  <a:gd name="T83" fmla="*/ 76 h 104"/>
                  <a:gd name="T84" fmla="*/ 82 w 176"/>
                  <a:gd name="T85" fmla="*/ 74 h 104"/>
                  <a:gd name="T86" fmla="*/ 91 w 176"/>
                  <a:gd name="T87" fmla="*/ 70 h 104"/>
                  <a:gd name="T88" fmla="*/ 98 w 176"/>
                  <a:gd name="T89" fmla="*/ 66 h 104"/>
                  <a:gd name="T90" fmla="*/ 105 w 176"/>
                  <a:gd name="T91" fmla="*/ 63 h 104"/>
                  <a:gd name="T92" fmla="*/ 111 w 176"/>
                  <a:gd name="T93" fmla="*/ 60 h 104"/>
                  <a:gd name="T94" fmla="*/ 114 w 176"/>
                  <a:gd name="T95" fmla="*/ 55 h 104"/>
                  <a:gd name="T96" fmla="*/ 120 w 176"/>
                  <a:gd name="T97" fmla="*/ 51 h 104"/>
                  <a:gd name="T98" fmla="*/ 124 w 176"/>
                  <a:gd name="T99" fmla="*/ 47 h 104"/>
                  <a:gd name="T100" fmla="*/ 132 w 176"/>
                  <a:gd name="T101" fmla="*/ 42 h 104"/>
                  <a:gd name="T102" fmla="*/ 136 w 176"/>
                  <a:gd name="T103" fmla="*/ 36 h 104"/>
                  <a:gd name="T104" fmla="*/ 145 w 176"/>
                  <a:gd name="T105" fmla="*/ 29 h 104"/>
                  <a:gd name="T106" fmla="*/ 152 w 176"/>
                  <a:gd name="T107" fmla="*/ 22 h 104"/>
                  <a:gd name="T108" fmla="*/ 158 w 176"/>
                  <a:gd name="T109" fmla="*/ 16 h 104"/>
                  <a:gd name="T110" fmla="*/ 166 w 176"/>
                  <a:gd name="T111" fmla="*/ 8 h 104"/>
                  <a:gd name="T112" fmla="*/ 170 w 176"/>
                  <a:gd name="T113" fmla="*/ 4 h 104"/>
                  <a:gd name="T114" fmla="*/ 174 w 176"/>
                  <a:gd name="T115" fmla="*/ 0 h 104"/>
                  <a:gd name="T116" fmla="*/ 176 w 176"/>
                  <a:gd name="T117" fmla="*/ 0 h 104"/>
                  <a:gd name="T118" fmla="*/ 176 w 176"/>
                  <a:gd name="T1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6" h="104">
                    <a:moveTo>
                      <a:pt x="176" y="0"/>
                    </a:moveTo>
                    <a:lnTo>
                      <a:pt x="174" y="0"/>
                    </a:lnTo>
                    <a:lnTo>
                      <a:pt x="171" y="1"/>
                    </a:lnTo>
                    <a:lnTo>
                      <a:pt x="166" y="3"/>
                    </a:lnTo>
                    <a:lnTo>
                      <a:pt x="160" y="7"/>
                    </a:lnTo>
                    <a:lnTo>
                      <a:pt x="154" y="10"/>
                    </a:lnTo>
                    <a:lnTo>
                      <a:pt x="149" y="11"/>
                    </a:lnTo>
                    <a:lnTo>
                      <a:pt x="145" y="14"/>
                    </a:lnTo>
                    <a:lnTo>
                      <a:pt x="139" y="19"/>
                    </a:lnTo>
                    <a:lnTo>
                      <a:pt x="132" y="22"/>
                    </a:lnTo>
                    <a:lnTo>
                      <a:pt x="126" y="26"/>
                    </a:lnTo>
                    <a:lnTo>
                      <a:pt x="119" y="29"/>
                    </a:lnTo>
                    <a:lnTo>
                      <a:pt x="113" y="35"/>
                    </a:lnTo>
                    <a:lnTo>
                      <a:pt x="102" y="38"/>
                    </a:lnTo>
                    <a:lnTo>
                      <a:pt x="94" y="44"/>
                    </a:lnTo>
                    <a:lnTo>
                      <a:pt x="85" y="48"/>
                    </a:lnTo>
                    <a:lnTo>
                      <a:pt x="76" y="54"/>
                    </a:lnTo>
                    <a:lnTo>
                      <a:pt x="67" y="58"/>
                    </a:lnTo>
                    <a:lnTo>
                      <a:pt x="58" y="63"/>
                    </a:lnTo>
                    <a:lnTo>
                      <a:pt x="50" y="69"/>
                    </a:lnTo>
                    <a:lnTo>
                      <a:pt x="42" y="74"/>
                    </a:lnTo>
                    <a:lnTo>
                      <a:pt x="34" y="79"/>
                    </a:lnTo>
                    <a:lnTo>
                      <a:pt x="26" y="83"/>
                    </a:lnTo>
                    <a:lnTo>
                      <a:pt x="19" y="88"/>
                    </a:lnTo>
                    <a:lnTo>
                      <a:pt x="13" y="92"/>
                    </a:lnTo>
                    <a:lnTo>
                      <a:pt x="9" y="94"/>
                    </a:lnTo>
                    <a:lnTo>
                      <a:pt x="4" y="98"/>
                    </a:lnTo>
                    <a:lnTo>
                      <a:pt x="1" y="99"/>
                    </a:lnTo>
                    <a:lnTo>
                      <a:pt x="0" y="102"/>
                    </a:lnTo>
                    <a:lnTo>
                      <a:pt x="1" y="104"/>
                    </a:lnTo>
                    <a:lnTo>
                      <a:pt x="7" y="102"/>
                    </a:lnTo>
                    <a:lnTo>
                      <a:pt x="11" y="101"/>
                    </a:lnTo>
                    <a:lnTo>
                      <a:pt x="16" y="99"/>
                    </a:lnTo>
                    <a:lnTo>
                      <a:pt x="22" y="98"/>
                    </a:lnTo>
                    <a:lnTo>
                      <a:pt x="29" y="96"/>
                    </a:lnTo>
                    <a:lnTo>
                      <a:pt x="34" y="94"/>
                    </a:lnTo>
                    <a:lnTo>
                      <a:pt x="41" y="91"/>
                    </a:lnTo>
                    <a:lnTo>
                      <a:pt x="48" y="88"/>
                    </a:lnTo>
                    <a:lnTo>
                      <a:pt x="56" y="85"/>
                    </a:lnTo>
                    <a:lnTo>
                      <a:pt x="63" y="82"/>
                    </a:lnTo>
                    <a:lnTo>
                      <a:pt x="70" y="79"/>
                    </a:lnTo>
                    <a:lnTo>
                      <a:pt x="76" y="76"/>
                    </a:lnTo>
                    <a:lnTo>
                      <a:pt x="82" y="74"/>
                    </a:lnTo>
                    <a:lnTo>
                      <a:pt x="91" y="70"/>
                    </a:lnTo>
                    <a:lnTo>
                      <a:pt x="98" y="66"/>
                    </a:lnTo>
                    <a:lnTo>
                      <a:pt x="105" y="63"/>
                    </a:lnTo>
                    <a:lnTo>
                      <a:pt x="111" y="60"/>
                    </a:lnTo>
                    <a:lnTo>
                      <a:pt x="114" y="55"/>
                    </a:lnTo>
                    <a:lnTo>
                      <a:pt x="120" y="51"/>
                    </a:lnTo>
                    <a:lnTo>
                      <a:pt x="124" y="47"/>
                    </a:lnTo>
                    <a:lnTo>
                      <a:pt x="132" y="42"/>
                    </a:lnTo>
                    <a:lnTo>
                      <a:pt x="136" y="36"/>
                    </a:lnTo>
                    <a:lnTo>
                      <a:pt x="145" y="29"/>
                    </a:lnTo>
                    <a:lnTo>
                      <a:pt x="152" y="22"/>
                    </a:lnTo>
                    <a:lnTo>
                      <a:pt x="158" y="16"/>
                    </a:lnTo>
                    <a:lnTo>
                      <a:pt x="166" y="8"/>
                    </a:lnTo>
                    <a:lnTo>
                      <a:pt x="170" y="4"/>
                    </a:lnTo>
                    <a:lnTo>
                      <a:pt x="174" y="0"/>
                    </a:lnTo>
                    <a:lnTo>
                      <a:pt x="176" y="0"/>
                    </a:lnTo>
                    <a:lnTo>
                      <a:pt x="176" y="0"/>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30" name="Freeform 126">
                <a:extLst>
                  <a:ext uri="{FF2B5EF4-FFF2-40B4-BE49-F238E27FC236}">
                    <a16:creationId xmlns:a16="http://schemas.microsoft.com/office/drawing/2014/main" id="{3A4F1EB7-CD07-04B6-09ED-8D70C5E692C5}"/>
                  </a:ext>
                </a:extLst>
              </p:cNvPr>
              <p:cNvSpPr>
                <a:spLocks/>
              </p:cNvSpPr>
              <p:nvPr/>
            </p:nvSpPr>
            <p:spPr bwMode="auto">
              <a:xfrm>
                <a:off x="2997" y="3581"/>
                <a:ext cx="64" cy="70"/>
              </a:xfrm>
              <a:custGeom>
                <a:avLst/>
                <a:gdLst>
                  <a:gd name="T0" fmla="*/ 7 w 185"/>
                  <a:gd name="T1" fmla="*/ 112 h 207"/>
                  <a:gd name="T2" fmla="*/ 16 w 185"/>
                  <a:gd name="T3" fmla="*/ 106 h 207"/>
                  <a:gd name="T4" fmla="*/ 28 w 185"/>
                  <a:gd name="T5" fmla="*/ 100 h 207"/>
                  <a:gd name="T6" fmla="*/ 38 w 185"/>
                  <a:gd name="T7" fmla="*/ 94 h 207"/>
                  <a:gd name="T8" fmla="*/ 47 w 185"/>
                  <a:gd name="T9" fmla="*/ 90 h 207"/>
                  <a:gd name="T10" fmla="*/ 58 w 185"/>
                  <a:gd name="T11" fmla="*/ 84 h 207"/>
                  <a:gd name="T12" fmla="*/ 69 w 185"/>
                  <a:gd name="T13" fmla="*/ 78 h 207"/>
                  <a:gd name="T14" fmla="*/ 78 w 185"/>
                  <a:gd name="T15" fmla="*/ 71 h 207"/>
                  <a:gd name="T16" fmla="*/ 88 w 185"/>
                  <a:gd name="T17" fmla="*/ 65 h 207"/>
                  <a:gd name="T18" fmla="*/ 98 w 185"/>
                  <a:gd name="T19" fmla="*/ 57 h 207"/>
                  <a:gd name="T20" fmla="*/ 113 w 185"/>
                  <a:gd name="T21" fmla="*/ 49 h 207"/>
                  <a:gd name="T22" fmla="*/ 132 w 185"/>
                  <a:gd name="T23" fmla="*/ 35 h 207"/>
                  <a:gd name="T24" fmla="*/ 149 w 185"/>
                  <a:gd name="T25" fmla="*/ 24 h 207"/>
                  <a:gd name="T26" fmla="*/ 163 w 185"/>
                  <a:gd name="T27" fmla="*/ 12 h 207"/>
                  <a:gd name="T28" fmla="*/ 174 w 185"/>
                  <a:gd name="T29" fmla="*/ 5 h 207"/>
                  <a:gd name="T30" fmla="*/ 183 w 185"/>
                  <a:gd name="T31" fmla="*/ 0 h 207"/>
                  <a:gd name="T32" fmla="*/ 183 w 185"/>
                  <a:gd name="T33" fmla="*/ 5 h 207"/>
                  <a:gd name="T34" fmla="*/ 179 w 185"/>
                  <a:gd name="T35" fmla="*/ 13 h 207"/>
                  <a:gd name="T36" fmla="*/ 167 w 185"/>
                  <a:gd name="T37" fmla="*/ 28 h 207"/>
                  <a:gd name="T38" fmla="*/ 152 w 185"/>
                  <a:gd name="T39" fmla="*/ 44 h 207"/>
                  <a:gd name="T40" fmla="*/ 136 w 185"/>
                  <a:gd name="T41" fmla="*/ 57 h 207"/>
                  <a:gd name="T42" fmla="*/ 117 w 185"/>
                  <a:gd name="T43" fmla="*/ 71 h 207"/>
                  <a:gd name="T44" fmla="*/ 100 w 185"/>
                  <a:gd name="T45" fmla="*/ 84 h 207"/>
                  <a:gd name="T46" fmla="*/ 85 w 185"/>
                  <a:gd name="T47" fmla="*/ 97 h 207"/>
                  <a:gd name="T48" fmla="*/ 75 w 185"/>
                  <a:gd name="T49" fmla="*/ 113 h 207"/>
                  <a:gd name="T50" fmla="*/ 69 w 185"/>
                  <a:gd name="T51" fmla="*/ 128 h 207"/>
                  <a:gd name="T52" fmla="*/ 67 w 185"/>
                  <a:gd name="T53" fmla="*/ 139 h 207"/>
                  <a:gd name="T54" fmla="*/ 69 w 185"/>
                  <a:gd name="T55" fmla="*/ 145 h 207"/>
                  <a:gd name="T56" fmla="*/ 76 w 185"/>
                  <a:gd name="T57" fmla="*/ 141 h 207"/>
                  <a:gd name="T58" fmla="*/ 86 w 185"/>
                  <a:gd name="T59" fmla="*/ 126 h 207"/>
                  <a:gd name="T60" fmla="*/ 98 w 185"/>
                  <a:gd name="T61" fmla="*/ 112 h 207"/>
                  <a:gd name="T62" fmla="*/ 110 w 185"/>
                  <a:gd name="T63" fmla="*/ 98 h 207"/>
                  <a:gd name="T64" fmla="*/ 117 w 185"/>
                  <a:gd name="T65" fmla="*/ 96 h 207"/>
                  <a:gd name="T66" fmla="*/ 122 w 185"/>
                  <a:gd name="T67" fmla="*/ 100 h 207"/>
                  <a:gd name="T68" fmla="*/ 122 w 185"/>
                  <a:gd name="T69" fmla="*/ 113 h 207"/>
                  <a:gd name="T70" fmla="*/ 116 w 185"/>
                  <a:gd name="T71" fmla="*/ 128 h 207"/>
                  <a:gd name="T72" fmla="*/ 107 w 185"/>
                  <a:gd name="T73" fmla="*/ 141 h 207"/>
                  <a:gd name="T74" fmla="*/ 91 w 185"/>
                  <a:gd name="T75" fmla="*/ 153 h 207"/>
                  <a:gd name="T76" fmla="*/ 78 w 185"/>
                  <a:gd name="T77" fmla="*/ 160 h 207"/>
                  <a:gd name="T78" fmla="*/ 67 w 185"/>
                  <a:gd name="T79" fmla="*/ 164 h 207"/>
                  <a:gd name="T80" fmla="*/ 54 w 185"/>
                  <a:gd name="T81" fmla="*/ 173 h 207"/>
                  <a:gd name="T82" fmla="*/ 39 w 185"/>
                  <a:gd name="T83" fmla="*/ 182 h 207"/>
                  <a:gd name="T84" fmla="*/ 29 w 185"/>
                  <a:gd name="T85" fmla="*/ 188 h 207"/>
                  <a:gd name="T86" fmla="*/ 17 w 185"/>
                  <a:gd name="T87" fmla="*/ 195 h 207"/>
                  <a:gd name="T88" fmla="*/ 4 w 185"/>
                  <a:gd name="T89" fmla="*/ 204 h 207"/>
                  <a:gd name="T90" fmla="*/ 0 w 185"/>
                  <a:gd name="T91" fmla="*/ 207 h 207"/>
                  <a:gd name="T92" fmla="*/ 3 w 185"/>
                  <a:gd name="T93" fmla="*/ 201 h 207"/>
                  <a:gd name="T94" fmla="*/ 16 w 185"/>
                  <a:gd name="T95" fmla="*/ 183 h 207"/>
                  <a:gd name="T96" fmla="*/ 25 w 185"/>
                  <a:gd name="T97" fmla="*/ 169 h 207"/>
                  <a:gd name="T98" fmla="*/ 32 w 185"/>
                  <a:gd name="T99" fmla="*/ 159 h 207"/>
                  <a:gd name="T100" fmla="*/ 35 w 185"/>
                  <a:gd name="T101" fmla="*/ 148 h 207"/>
                  <a:gd name="T102" fmla="*/ 39 w 185"/>
                  <a:gd name="T103" fmla="*/ 138 h 207"/>
                  <a:gd name="T104" fmla="*/ 38 w 185"/>
                  <a:gd name="T105" fmla="*/ 128 h 207"/>
                  <a:gd name="T106" fmla="*/ 29 w 185"/>
                  <a:gd name="T107" fmla="*/ 118 h 207"/>
                  <a:gd name="T108" fmla="*/ 16 w 185"/>
                  <a:gd name="T109" fmla="*/ 113 h 207"/>
                  <a:gd name="T110" fmla="*/ 7 w 185"/>
                  <a:gd name="T111" fmla="*/ 112 h 207"/>
                  <a:gd name="T112" fmla="*/ 6 w 185"/>
                  <a:gd name="T113" fmla="*/ 11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5" h="207">
                    <a:moveTo>
                      <a:pt x="6" y="112"/>
                    </a:moveTo>
                    <a:lnTo>
                      <a:pt x="7" y="112"/>
                    </a:lnTo>
                    <a:lnTo>
                      <a:pt x="10" y="109"/>
                    </a:lnTo>
                    <a:lnTo>
                      <a:pt x="16" y="106"/>
                    </a:lnTo>
                    <a:lnTo>
                      <a:pt x="25" y="103"/>
                    </a:lnTo>
                    <a:lnTo>
                      <a:pt x="28" y="100"/>
                    </a:lnTo>
                    <a:lnTo>
                      <a:pt x="32" y="97"/>
                    </a:lnTo>
                    <a:lnTo>
                      <a:pt x="38" y="94"/>
                    </a:lnTo>
                    <a:lnTo>
                      <a:pt x="42" y="93"/>
                    </a:lnTo>
                    <a:lnTo>
                      <a:pt x="47" y="90"/>
                    </a:lnTo>
                    <a:lnTo>
                      <a:pt x="53" y="87"/>
                    </a:lnTo>
                    <a:lnTo>
                      <a:pt x="58" y="84"/>
                    </a:lnTo>
                    <a:lnTo>
                      <a:pt x="64" y="82"/>
                    </a:lnTo>
                    <a:lnTo>
                      <a:pt x="69" y="78"/>
                    </a:lnTo>
                    <a:lnTo>
                      <a:pt x="73" y="75"/>
                    </a:lnTo>
                    <a:lnTo>
                      <a:pt x="78" y="71"/>
                    </a:lnTo>
                    <a:lnTo>
                      <a:pt x="83" y="69"/>
                    </a:lnTo>
                    <a:lnTo>
                      <a:pt x="88" y="65"/>
                    </a:lnTo>
                    <a:lnTo>
                      <a:pt x="94" y="62"/>
                    </a:lnTo>
                    <a:lnTo>
                      <a:pt x="98" y="57"/>
                    </a:lnTo>
                    <a:lnTo>
                      <a:pt x="104" y="56"/>
                    </a:lnTo>
                    <a:lnTo>
                      <a:pt x="113" y="49"/>
                    </a:lnTo>
                    <a:lnTo>
                      <a:pt x="123" y="41"/>
                    </a:lnTo>
                    <a:lnTo>
                      <a:pt x="132" y="35"/>
                    </a:lnTo>
                    <a:lnTo>
                      <a:pt x="141" y="31"/>
                    </a:lnTo>
                    <a:lnTo>
                      <a:pt x="149" y="24"/>
                    </a:lnTo>
                    <a:lnTo>
                      <a:pt x="157" y="18"/>
                    </a:lnTo>
                    <a:lnTo>
                      <a:pt x="163" y="12"/>
                    </a:lnTo>
                    <a:lnTo>
                      <a:pt x="170" y="8"/>
                    </a:lnTo>
                    <a:lnTo>
                      <a:pt x="174" y="5"/>
                    </a:lnTo>
                    <a:lnTo>
                      <a:pt x="180" y="2"/>
                    </a:lnTo>
                    <a:lnTo>
                      <a:pt x="183" y="0"/>
                    </a:lnTo>
                    <a:lnTo>
                      <a:pt x="185" y="2"/>
                    </a:lnTo>
                    <a:lnTo>
                      <a:pt x="183" y="5"/>
                    </a:lnTo>
                    <a:lnTo>
                      <a:pt x="182" y="8"/>
                    </a:lnTo>
                    <a:lnTo>
                      <a:pt x="179" y="13"/>
                    </a:lnTo>
                    <a:lnTo>
                      <a:pt x="174" y="21"/>
                    </a:lnTo>
                    <a:lnTo>
                      <a:pt x="167" y="28"/>
                    </a:lnTo>
                    <a:lnTo>
                      <a:pt x="161" y="35"/>
                    </a:lnTo>
                    <a:lnTo>
                      <a:pt x="152" y="44"/>
                    </a:lnTo>
                    <a:lnTo>
                      <a:pt x="145" y="52"/>
                    </a:lnTo>
                    <a:lnTo>
                      <a:pt x="136" y="57"/>
                    </a:lnTo>
                    <a:lnTo>
                      <a:pt x="127" y="65"/>
                    </a:lnTo>
                    <a:lnTo>
                      <a:pt x="117" y="71"/>
                    </a:lnTo>
                    <a:lnTo>
                      <a:pt x="108" y="78"/>
                    </a:lnTo>
                    <a:lnTo>
                      <a:pt x="100" y="84"/>
                    </a:lnTo>
                    <a:lnTo>
                      <a:pt x="92" y="91"/>
                    </a:lnTo>
                    <a:lnTo>
                      <a:pt x="85" y="97"/>
                    </a:lnTo>
                    <a:lnTo>
                      <a:pt x="81" y="104"/>
                    </a:lnTo>
                    <a:lnTo>
                      <a:pt x="75" y="113"/>
                    </a:lnTo>
                    <a:lnTo>
                      <a:pt x="72" y="120"/>
                    </a:lnTo>
                    <a:lnTo>
                      <a:pt x="69" y="128"/>
                    </a:lnTo>
                    <a:lnTo>
                      <a:pt x="67" y="135"/>
                    </a:lnTo>
                    <a:lnTo>
                      <a:pt x="67" y="139"/>
                    </a:lnTo>
                    <a:lnTo>
                      <a:pt x="67" y="144"/>
                    </a:lnTo>
                    <a:lnTo>
                      <a:pt x="69" y="145"/>
                    </a:lnTo>
                    <a:lnTo>
                      <a:pt x="73" y="144"/>
                    </a:lnTo>
                    <a:lnTo>
                      <a:pt x="76" y="141"/>
                    </a:lnTo>
                    <a:lnTo>
                      <a:pt x="81" y="135"/>
                    </a:lnTo>
                    <a:lnTo>
                      <a:pt x="86" y="126"/>
                    </a:lnTo>
                    <a:lnTo>
                      <a:pt x="92" y="120"/>
                    </a:lnTo>
                    <a:lnTo>
                      <a:pt x="98" y="112"/>
                    </a:lnTo>
                    <a:lnTo>
                      <a:pt x="104" y="104"/>
                    </a:lnTo>
                    <a:lnTo>
                      <a:pt x="110" y="98"/>
                    </a:lnTo>
                    <a:lnTo>
                      <a:pt x="116" y="96"/>
                    </a:lnTo>
                    <a:lnTo>
                      <a:pt x="117" y="96"/>
                    </a:lnTo>
                    <a:lnTo>
                      <a:pt x="120" y="97"/>
                    </a:lnTo>
                    <a:lnTo>
                      <a:pt x="122" y="100"/>
                    </a:lnTo>
                    <a:lnTo>
                      <a:pt x="123" y="107"/>
                    </a:lnTo>
                    <a:lnTo>
                      <a:pt x="122" y="113"/>
                    </a:lnTo>
                    <a:lnTo>
                      <a:pt x="120" y="120"/>
                    </a:lnTo>
                    <a:lnTo>
                      <a:pt x="116" y="128"/>
                    </a:lnTo>
                    <a:lnTo>
                      <a:pt x="113" y="135"/>
                    </a:lnTo>
                    <a:lnTo>
                      <a:pt x="107" y="141"/>
                    </a:lnTo>
                    <a:lnTo>
                      <a:pt x="100" y="147"/>
                    </a:lnTo>
                    <a:lnTo>
                      <a:pt x="91" y="153"/>
                    </a:lnTo>
                    <a:lnTo>
                      <a:pt x="82" y="159"/>
                    </a:lnTo>
                    <a:lnTo>
                      <a:pt x="78" y="160"/>
                    </a:lnTo>
                    <a:lnTo>
                      <a:pt x="73" y="163"/>
                    </a:lnTo>
                    <a:lnTo>
                      <a:pt x="67" y="164"/>
                    </a:lnTo>
                    <a:lnTo>
                      <a:pt x="63" y="167"/>
                    </a:lnTo>
                    <a:lnTo>
                      <a:pt x="54" y="173"/>
                    </a:lnTo>
                    <a:lnTo>
                      <a:pt x="44" y="181"/>
                    </a:lnTo>
                    <a:lnTo>
                      <a:pt x="39" y="182"/>
                    </a:lnTo>
                    <a:lnTo>
                      <a:pt x="34" y="185"/>
                    </a:lnTo>
                    <a:lnTo>
                      <a:pt x="29" y="188"/>
                    </a:lnTo>
                    <a:lnTo>
                      <a:pt x="25" y="189"/>
                    </a:lnTo>
                    <a:lnTo>
                      <a:pt x="17" y="195"/>
                    </a:lnTo>
                    <a:lnTo>
                      <a:pt x="12" y="201"/>
                    </a:lnTo>
                    <a:lnTo>
                      <a:pt x="4" y="204"/>
                    </a:lnTo>
                    <a:lnTo>
                      <a:pt x="1" y="207"/>
                    </a:lnTo>
                    <a:lnTo>
                      <a:pt x="0" y="207"/>
                    </a:lnTo>
                    <a:lnTo>
                      <a:pt x="0" y="205"/>
                    </a:lnTo>
                    <a:lnTo>
                      <a:pt x="3" y="201"/>
                    </a:lnTo>
                    <a:lnTo>
                      <a:pt x="9" y="192"/>
                    </a:lnTo>
                    <a:lnTo>
                      <a:pt x="16" y="183"/>
                    </a:lnTo>
                    <a:lnTo>
                      <a:pt x="22" y="175"/>
                    </a:lnTo>
                    <a:lnTo>
                      <a:pt x="25" y="169"/>
                    </a:lnTo>
                    <a:lnTo>
                      <a:pt x="29" y="163"/>
                    </a:lnTo>
                    <a:lnTo>
                      <a:pt x="32" y="159"/>
                    </a:lnTo>
                    <a:lnTo>
                      <a:pt x="34" y="154"/>
                    </a:lnTo>
                    <a:lnTo>
                      <a:pt x="35" y="148"/>
                    </a:lnTo>
                    <a:lnTo>
                      <a:pt x="38" y="142"/>
                    </a:lnTo>
                    <a:lnTo>
                      <a:pt x="39" y="138"/>
                    </a:lnTo>
                    <a:lnTo>
                      <a:pt x="41" y="135"/>
                    </a:lnTo>
                    <a:lnTo>
                      <a:pt x="38" y="128"/>
                    </a:lnTo>
                    <a:lnTo>
                      <a:pt x="34" y="122"/>
                    </a:lnTo>
                    <a:lnTo>
                      <a:pt x="29" y="118"/>
                    </a:lnTo>
                    <a:lnTo>
                      <a:pt x="22" y="116"/>
                    </a:lnTo>
                    <a:lnTo>
                      <a:pt x="16" y="113"/>
                    </a:lnTo>
                    <a:lnTo>
                      <a:pt x="10" y="112"/>
                    </a:lnTo>
                    <a:lnTo>
                      <a:pt x="7" y="112"/>
                    </a:lnTo>
                    <a:lnTo>
                      <a:pt x="6" y="112"/>
                    </a:lnTo>
                    <a:lnTo>
                      <a:pt x="6" y="112"/>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31" name="Freeform 127">
                <a:extLst>
                  <a:ext uri="{FF2B5EF4-FFF2-40B4-BE49-F238E27FC236}">
                    <a16:creationId xmlns:a16="http://schemas.microsoft.com/office/drawing/2014/main" id="{894C86BB-9A26-0DA6-EF2C-0934316D90D6}"/>
                  </a:ext>
                </a:extLst>
              </p:cNvPr>
              <p:cNvSpPr>
                <a:spLocks/>
              </p:cNvSpPr>
              <p:nvPr/>
            </p:nvSpPr>
            <p:spPr bwMode="auto">
              <a:xfrm>
                <a:off x="3042" y="3586"/>
                <a:ext cx="30" cy="38"/>
              </a:xfrm>
              <a:custGeom>
                <a:avLst/>
                <a:gdLst>
                  <a:gd name="T0" fmla="*/ 64 w 85"/>
                  <a:gd name="T1" fmla="*/ 13 h 111"/>
                  <a:gd name="T2" fmla="*/ 63 w 85"/>
                  <a:gd name="T3" fmla="*/ 13 h 111"/>
                  <a:gd name="T4" fmla="*/ 60 w 85"/>
                  <a:gd name="T5" fmla="*/ 16 h 111"/>
                  <a:gd name="T6" fmla="*/ 54 w 85"/>
                  <a:gd name="T7" fmla="*/ 19 h 111"/>
                  <a:gd name="T8" fmla="*/ 48 w 85"/>
                  <a:gd name="T9" fmla="*/ 25 h 111"/>
                  <a:gd name="T10" fmla="*/ 42 w 85"/>
                  <a:gd name="T11" fmla="*/ 29 h 111"/>
                  <a:gd name="T12" fmla="*/ 35 w 85"/>
                  <a:gd name="T13" fmla="*/ 38 h 111"/>
                  <a:gd name="T14" fmla="*/ 26 w 85"/>
                  <a:gd name="T15" fmla="*/ 45 h 111"/>
                  <a:gd name="T16" fmla="*/ 20 w 85"/>
                  <a:gd name="T17" fmla="*/ 56 h 111"/>
                  <a:gd name="T18" fmla="*/ 17 w 85"/>
                  <a:gd name="T19" fmla="*/ 60 h 111"/>
                  <a:gd name="T20" fmla="*/ 13 w 85"/>
                  <a:gd name="T21" fmla="*/ 64 h 111"/>
                  <a:gd name="T22" fmla="*/ 10 w 85"/>
                  <a:gd name="T23" fmla="*/ 69 h 111"/>
                  <a:gd name="T24" fmla="*/ 9 w 85"/>
                  <a:gd name="T25" fmla="*/ 75 h 111"/>
                  <a:gd name="T26" fmla="*/ 6 w 85"/>
                  <a:gd name="T27" fmla="*/ 79 h 111"/>
                  <a:gd name="T28" fmla="*/ 4 w 85"/>
                  <a:gd name="T29" fmla="*/ 83 h 111"/>
                  <a:gd name="T30" fmla="*/ 3 w 85"/>
                  <a:gd name="T31" fmla="*/ 88 h 111"/>
                  <a:gd name="T32" fmla="*/ 3 w 85"/>
                  <a:gd name="T33" fmla="*/ 94 h 111"/>
                  <a:gd name="T34" fmla="*/ 0 w 85"/>
                  <a:gd name="T35" fmla="*/ 101 h 111"/>
                  <a:gd name="T36" fmla="*/ 0 w 85"/>
                  <a:gd name="T37" fmla="*/ 107 h 111"/>
                  <a:gd name="T38" fmla="*/ 1 w 85"/>
                  <a:gd name="T39" fmla="*/ 110 h 111"/>
                  <a:gd name="T40" fmla="*/ 4 w 85"/>
                  <a:gd name="T41" fmla="*/ 111 h 111"/>
                  <a:gd name="T42" fmla="*/ 6 w 85"/>
                  <a:gd name="T43" fmla="*/ 110 h 111"/>
                  <a:gd name="T44" fmla="*/ 10 w 85"/>
                  <a:gd name="T45" fmla="*/ 105 h 111"/>
                  <a:gd name="T46" fmla="*/ 16 w 85"/>
                  <a:gd name="T47" fmla="*/ 100 h 111"/>
                  <a:gd name="T48" fmla="*/ 22 w 85"/>
                  <a:gd name="T49" fmla="*/ 94 h 111"/>
                  <a:gd name="T50" fmla="*/ 26 w 85"/>
                  <a:gd name="T51" fmla="*/ 86 h 111"/>
                  <a:gd name="T52" fmla="*/ 32 w 85"/>
                  <a:gd name="T53" fmla="*/ 81 h 111"/>
                  <a:gd name="T54" fmla="*/ 35 w 85"/>
                  <a:gd name="T55" fmla="*/ 76 h 111"/>
                  <a:gd name="T56" fmla="*/ 39 w 85"/>
                  <a:gd name="T57" fmla="*/ 73 h 111"/>
                  <a:gd name="T58" fmla="*/ 38 w 85"/>
                  <a:gd name="T59" fmla="*/ 82 h 111"/>
                  <a:gd name="T60" fmla="*/ 35 w 85"/>
                  <a:gd name="T61" fmla="*/ 86 h 111"/>
                  <a:gd name="T62" fmla="*/ 35 w 85"/>
                  <a:gd name="T63" fmla="*/ 91 h 111"/>
                  <a:gd name="T64" fmla="*/ 35 w 85"/>
                  <a:gd name="T65" fmla="*/ 94 h 111"/>
                  <a:gd name="T66" fmla="*/ 37 w 85"/>
                  <a:gd name="T67" fmla="*/ 97 h 111"/>
                  <a:gd name="T68" fmla="*/ 38 w 85"/>
                  <a:gd name="T69" fmla="*/ 97 h 111"/>
                  <a:gd name="T70" fmla="*/ 42 w 85"/>
                  <a:gd name="T71" fmla="*/ 95 h 111"/>
                  <a:gd name="T72" fmla="*/ 48 w 85"/>
                  <a:gd name="T73" fmla="*/ 92 h 111"/>
                  <a:gd name="T74" fmla="*/ 54 w 85"/>
                  <a:gd name="T75" fmla="*/ 88 h 111"/>
                  <a:gd name="T76" fmla="*/ 60 w 85"/>
                  <a:gd name="T77" fmla="*/ 81 h 111"/>
                  <a:gd name="T78" fmla="*/ 66 w 85"/>
                  <a:gd name="T79" fmla="*/ 73 h 111"/>
                  <a:gd name="T80" fmla="*/ 70 w 85"/>
                  <a:gd name="T81" fmla="*/ 64 h 111"/>
                  <a:gd name="T82" fmla="*/ 76 w 85"/>
                  <a:gd name="T83" fmla="*/ 57 h 111"/>
                  <a:gd name="T84" fmla="*/ 79 w 85"/>
                  <a:gd name="T85" fmla="*/ 47 h 111"/>
                  <a:gd name="T86" fmla="*/ 82 w 85"/>
                  <a:gd name="T87" fmla="*/ 38 h 111"/>
                  <a:gd name="T88" fmla="*/ 83 w 85"/>
                  <a:gd name="T89" fmla="*/ 29 h 111"/>
                  <a:gd name="T90" fmla="*/ 85 w 85"/>
                  <a:gd name="T91" fmla="*/ 22 h 111"/>
                  <a:gd name="T92" fmla="*/ 83 w 85"/>
                  <a:gd name="T93" fmla="*/ 13 h 111"/>
                  <a:gd name="T94" fmla="*/ 82 w 85"/>
                  <a:gd name="T95" fmla="*/ 7 h 111"/>
                  <a:gd name="T96" fmla="*/ 81 w 85"/>
                  <a:gd name="T97" fmla="*/ 3 h 111"/>
                  <a:gd name="T98" fmla="*/ 79 w 85"/>
                  <a:gd name="T99" fmla="*/ 1 h 111"/>
                  <a:gd name="T100" fmla="*/ 73 w 85"/>
                  <a:gd name="T101" fmla="*/ 0 h 111"/>
                  <a:gd name="T102" fmla="*/ 69 w 85"/>
                  <a:gd name="T103" fmla="*/ 4 h 111"/>
                  <a:gd name="T104" fmla="*/ 66 w 85"/>
                  <a:gd name="T105" fmla="*/ 10 h 111"/>
                  <a:gd name="T106" fmla="*/ 64 w 85"/>
                  <a:gd name="T107" fmla="*/ 13 h 111"/>
                  <a:gd name="T108" fmla="*/ 64 w 85"/>
                  <a:gd name="T109" fmla="*/ 1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 h="111">
                    <a:moveTo>
                      <a:pt x="64" y="13"/>
                    </a:moveTo>
                    <a:lnTo>
                      <a:pt x="63" y="13"/>
                    </a:lnTo>
                    <a:lnTo>
                      <a:pt x="60" y="16"/>
                    </a:lnTo>
                    <a:lnTo>
                      <a:pt x="54" y="19"/>
                    </a:lnTo>
                    <a:lnTo>
                      <a:pt x="48" y="25"/>
                    </a:lnTo>
                    <a:lnTo>
                      <a:pt x="42" y="29"/>
                    </a:lnTo>
                    <a:lnTo>
                      <a:pt x="35" y="38"/>
                    </a:lnTo>
                    <a:lnTo>
                      <a:pt x="26" y="45"/>
                    </a:lnTo>
                    <a:lnTo>
                      <a:pt x="20" y="56"/>
                    </a:lnTo>
                    <a:lnTo>
                      <a:pt x="17" y="60"/>
                    </a:lnTo>
                    <a:lnTo>
                      <a:pt x="13" y="64"/>
                    </a:lnTo>
                    <a:lnTo>
                      <a:pt x="10" y="69"/>
                    </a:lnTo>
                    <a:lnTo>
                      <a:pt x="9" y="75"/>
                    </a:lnTo>
                    <a:lnTo>
                      <a:pt x="6" y="79"/>
                    </a:lnTo>
                    <a:lnTo>
                      <a:pt x="4" y="83"/>
                    </a:lnTo>
                    <a:lnTo>
                      <a:pt x="3" y="88"/>
                    </a:lnTo>
                    <a:lnTo>
                      <a:pt x="3" y="94"/>
                    </a:lnTo>
                    <a:lnTo>
                      <a:pt x="0" y="101"/>
                    </a:lnTo>
                    <a:lnTo>
                      <a:pt x="0" y="107"/>
                    </a:lnTo>
                    <a:lnTo>
                      <a:pt x="1" y="110"/>
                    </a:lnTo>
                    <a:lnTo>
                      <a:pt x="4" y="111"/>
                    </a:lnTo>
                    <a:lnTo>
                      <a:pt x="6" y="110"/>
                    </a:lnTo>
                    <a:lnTo>
                      <a:pt x="10" y="105"/>
                    </a:lnTo>
                    <a:lnTo>
                      <a:pt x="16" y="100"/>
                    </a:lnTo>
                    <a:lnTo>
                      <a:pt x="22" y="94"/>
                    </a:lnTo>
                    <a:lnTo>
                      <a:pt x="26" y="86"/>
                    </a:lnTo>
                    <a:lnTo>
                      <a:pt x="32" y="81"/>
                    </a:lnTo>
                    <a:lnTo>
                      <a:pt x="35" y="76"/>
                    </a:lnTo>
                    <a:lnTo>
                      <a:pt x="39" y="73"/>
                    </a:lnTo>
                    <a:lnTo>
                      <a:pt x="38" y="82"/>
                    </a:lnTo>
                    <a:lnTo>
                      <a:pt x="35" y="86"/>
                    </a:lnTo>
                    <a:lnTo>
                      <a:pt x="35" y="91"/>
                    </a:lnTo>
                    <a:lnTo>
                      <a:pt x="35" y="94"/>
                    </a:lnTo>
                    <a:lnTo>
                      <a:pt x="37" y="97"/>
                    </a:lnTo>
                    <a:lnTo>
                      <a:pt x="38" y="97"/>
                    </a:lnTo>
                    <a:lnTo>
                      <a:pt x="42" y="95"/>
                    </a:lnTo>
                    <a:lnTo>
                      <a:pt x="48" y="92"/>
                    </a:lnTo>
                    <a:lnTo>
                      <a:pt x="54" y="88"/>
                    </a:lnTo>
                    <a:lnTo>
                      <a:pt x="60" y="81"/>
                    </a:lnTo>
                    <a:lnTo>
                      <a:pt x="66" y="73"/>
                    </a:lnTo>
                    <a:lnTo>
                      <a:pt x="70" y="64"/>
                    </a:lnTo>
                    <a:lnTo>
                      <a:pt x="76" y="57"/>
                    </a:lnTo>
                    <a:lnTo>
                      <a:pt x="79" y="47"/>
                    </a:lnTo>
                    <a:lnTo>
                      <a:pt x="82" y="38"/>
                    </a:lnTo>
                    <a:lnTo>
                      <a:pt x="83" y="29"/>
                    </a:lnTo>
                    <a:lnTo>
                      <a:pt x="85" y="22"/>
                    </a:lnTo>
                    <a:lnTo>
                      <a:pt x="83" y="13"/>
                    </a:lnTo>
                    <a:lnTo>
                      <a:pt x="82" y="7"/>
                    </a:lnTo>
                    <a:lnTo>
                      <a:pt x="81" y="3"/>
                    </a:lnTo>
                    <a:lnTo>
                      <a:pt x="79" y="1"/>
                    </a:lnTo>
                    <a:lnTo>
                      <a:pt x="73" y="0"/>
                    </a:lnTo>
                    <a:lnTo>
                      <a:pt x="69" y="4"/>
                    </a:lnTo>
                    <a:lnTo>
                      <a:pt x="66" y="10"/>
                    </a:lnTo>
                    <a:lnTo>
                      <a:pt x="64" y="13"/>
                    </a:lnTo>
                    <a:lnTo>
                      <a:pt x="64" y="13"/>
                    </a:lnTo>
                    <a:close/>
                  </a:path>
                </a:pathLst>
              </a:custGeom>
              <a:solidFill>
                <a:srgbClr val="D99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32" name="Freeform 128">
                <a:extLst>
                  <a:ext uri="{FF2B5EF4-FFF2-40B4-BE49-F238E27FC236}">
                    <a16:creationId xmlns:a16="http://schemas.microsoft.com/office/drawing/2014/main" id="{F33392F4-30B9-6434-6FEA-A16A1A234D6A}"/>
                  </a:ext>
                </a:extLst>
              </p:cNvPr>
              <p:cNvSpPr>
                <a:spLocks/>
              </p:cNvSpPr>
              <p:nvPr/>
            </p:nvSpPr>
            <p:spPr bwMode="auto">
              <a:xfrm>
                <a:off x="3018" y="3632"/>
                <a:ext cx="37" cy="130"/>
              </a:xfrm>
              <a:custGeom>
                <a:avLst/>
                <a:gdLst>
                  <a:gd name="T0" fmla="*/ 107 w 109"/>
                  <a:gd name="T1" fmla="*/ 10 h 380"/>
                  <a:gd name="T2" fmla="*/ 107 w 109"/>
                  <a:gd name="T3" fmla="*/ 38 h 380"/>
                  <a:gd name="T4" fmla="*/ 106 w 109"/>
                  <a:gd name="T5" fmla="*/ 63 h 380"/>
                  <a:gd name="T6" fmla="*/ 106 w 109"/>
                  <a:gd name="T7" fmla="*/ 88 h 380"/>
                  <a:gd name="T8" fmla="*/ 104 w 109"/>
                  <a:gd name="T9" fmla="*/ 119 h 380"/>
                  <a:gd name="T10" fmla="*/ 101 w 109"/>
                  <a:gd name="T11" fmla="*/ 152 h 380"/>
                  <a:gd name="T12" fmla="*/ 97 w 109"/>
                  <a:gd name="T13" fmla="*/ 189 h 380"/>
                  <a:gd name="T14" fmla="*/ 94 w 109"/>
                  <a:gd name="T15" fmla="*/ 226 h 380"/>
                  <a:gd name="T16" fmla="*/ 91 w 109"/>
                  <a:gd name="T17" fmla="*/ 262 h 380"/>
                  <a:gd name="T18" fmla="*/ 88 w 109"/>
                  <a:gd name="T19" fmla="*/ 293 h 380"/>
                  <a:gd name="T20" fmla="*/ 84 w 109"/>
                  <a:gd name="T21" fmla="*/ 321 h 380"/>
                  <a:gd name="T22" fmla="*/ 81 w 109"/>
                  <a:gd name="T23" fmla="*/ 338 h 380"/>
                  <a:gd name="T24" fmla="*/ 76 w 109"/>
                  <a:gd name="T25" fmla="*/ 350 h 380"/>
                  <a:gd name="T26" fmla="*/ 73 w 109"/>
                  <a:gd name="T27" fmla="*/ 327 h 380"/>
                  <a:gd name="T28" fmla="*/ 73 w 109"/>
                  <a:gd name="T29" fmla="*/ 305 h 380"/>
                  <a:gd name="T30" fmla="*/ 73 w 109"/>
                  <a:gd name="T31" fmla="*/ 281 h 380"/>
                  <a:gd name="T32" fmla="*/ 72 w 109"/>
                  <a:gd name="T33" fmla="*/ 258 h 380"/>
                  <a:gd name="T34" fmla="*/ 72 w 109"/>
                  <a:gd name="T35" fmla="*/ 237 h 380"/>
                  <a:gd name="T36" fmla="*/ 69 w 109"/>
                  <a:gd name="T37" fmla="*/ 221 h 380"/>
                  <a:gd name="T38" fmla="*/ 63 w 109"/>
                  <a:gd name="T39" fmla="*/ 227 h 380"/>
                  <a:gd name="T40" fmla="*/ 57 w 109"/>
                  <a:gd name="T41" fmla="*/ 248 h 380"/>
                  <a:gd name="T42" fmla="*/ 53 w 109"/>
                  <a:gd name="T43" fmla="*/ 270 h 380"/>
                  <a:gd name="T44" fmla="*/ 48 w 109"/>
                  <a:gd name="T45" fmla="*/ 294 h 380"/>
                  <a:gd name="T46" fmla="*/ 44 w 109"/>
                  <a:gd name="T47" fmla="*/ 321 h 380"/>
                  <a:gd name="T48" fmla="*/ 40 w 109"/>
                  <a:gd name="T49" fmla="*/ 344 h 380"/>
                  <a:gd name="T50" fmla="*/ 34 w 109"/>
                  <a:gd name="T51" fmla="*/ 372 h 380"/>
                  <a:gd name="T52" fmla="*/ 28 w 109"/>
                  <a:gd name="T53" fmla="*/ 377 h 380"/>
                  <a:gd name="T54" fmla="*/ 22 w 109"/>
                  <a:gd name="T55" fmla="*/ 358 h 380"/>
                  <a:gd name="T56" fmla="*/ 21 w 109"/>
                  <a:gd name="T57" fmla="*/ 334 h 380"/>
                  <a:gd name="T58" fmla="*/ 18 w 109"/>
                  <a:gd name="T59" fmla="*/ 312 h 380"/>
                  <a:gd name="T60" fmla="*/ 16 w 109"/>
                  <a:gd name="T61" fmla="*/ 286 h 380"/>
                  <a:gd name="T62" fmla="*/ 12 w 109"/>
                  <a:gd name="T63" fmla="*/ 256 h 380"/>
                  <a:gd name="T64" fmla="*/ 9 w 109"/>
                  <a:gd name="T65" fmla="*/ 224 h 380"/>
                  <a:gd name="T66" fmla="*/ 7 w 109"/>
                  <a:gd name="T67" fmla="*/ 193 h 380"/>
                  <a:gd name="T68" fmla="*/ 4 w 109"/>
                  <a:gd name="T69" fmla="*/ 163 h 380"/>
                  <a:gd name="T70" fmla="*/ 1 w 109"/>
                  <a:gd name="T71" fmla="*/ 136 h 380"/>
                  <a:gd name="T72" fmla="*/ 0 w 109"/>
                  <a:gd name="T73" fmla="*/ 113 h 380"/>
                  <a:gd name="T74" fmla="*/ 0 w 109"/>
                  <a:gd name="T75" fmla="*/ 88 h 380"/>
                  <a:gd name="T76" fmla="*/ 7 w 109"/>
                  <a:gd name="T77" fmla="*/ 98 h 380"/>
                  <a:gd name="T78" fmla="*/ 16 w 109"/>
                  <a:gd name="T79" fmla="*/ 129 h 380"/>
                  <a:gd name="T80" fmla="*/ 25 w 109"/>
                  <a:gd name="T81" fmla="*/ 161 h 380"/>
                  <a:gd name="T82" fmla="*/ 34 w 109"/>
                  <a:gd name="T83" fmla="*/ 183 h 380"/>
                  <a:gd name="T84" fmla="*/ 41 w 109"/>
                  <a:gd name="T85" fmla="*/ 170 h 380"/>
                  <a:gd name="T86" fmla="*/ 45 w 109"/>
                  <a:gd name="T87" fmla="*/ 145 h 380"/>
                  <a:gd name="T88" fmla="*/ 56 w 109"/>
                  <a:gd name="T89" fmla="*/ 111 h 380"/>
                  <a:gd name="T90" fmla="*/ 63 w 109"/>
                  <a:gd name="T91" fmla="*/ 86 h 380"/>
                  <a:gd name="T92" fmla="*/ 76 w 109"/>
                  <a:gd name="T93" fmla="*/ 54 h 380"/>
                  <a:gd name="T94" fmla="*/ 92 w 109"/>
                  <a:gd name="T95" fmla="*/ 23 h 380"/>
                  <a:gd name="T96" fmla="*/ 107 w 109"/>
                  <a:gd name="T97" fmla="*/ 1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9" h="380">
                    <a:moveTo>
                      <a:pt x="109" y="0"/>
                    </a:moveTo>
                    <a:lnTo>
                      <a:pt x="107" y="0"/>
                    </a:lnTo>
                    <a:lnTo>
                      <a:pt x="107" y="6"/>
                    </a:lnTo>
                    <a:lnTo>
                      <a:pt x="107" y="10"/>
                    </a:lnTo>
                    <a:lnTo>
                      <a:pt x="107" y="16"/>
                    </a:lnTo>
                    <a:lnTo>
                      <a:pt x="107" y="22"/>
                    </a:lnTo>
                    <a:lnTo>
                      <a:pt x="107" y="31"/>
                    </a:lnTo>
                    <a:lnTo>
                      <a:pt x="107" y="38"/>
                    </a:lnTo>
                    <a:lnTo>
                      <a:pt x="107" y="47"/>
                    </a:lnTo>
                    <a:lnTo>
                      <a:pt x="106" y="51"/>
                    </a:lnTo>
                    <a:lnTo>
                      <a:pt x="106" y="57"/>
                    </a:lnTo>
                    <a:lnTo>
                      <a:pt x="106" y="63"/>
                    </a:lnTo>
                    <a:lnTo>
                      <a:pt x="106" y="69"/>
                    </a:lnTo>
                    <a:lnTo>
                      <a:pt x="106" y="75"/>
                    </a:lnTo>
                    <a:lnTo>
                      <a:pt x="106" y="82"/>
                    </a:lnTo>
                    <a:lnTo>
                      <a:pt x="106" y="88"/>
                    </a:lnTo>
                    <a:lnTo>
                      <a:pt x="106" y="95"/>
                    </a:lnTo>
                    <a:lnTo>
                      <a:pt x="104" y="102"/>
                    </a:lnTo>
                    <a:lnTo>
                      <a:pt x="104" y="111"/>
                    </a:lnTo>
                    <a:lnTo>
                      <a:pt x="104" y="119"/>
                    </a:lnTo>
                    <a:lnTo>
                      <a:pt x="104" y="127"/>
                    </a:lnTo>
                    <a:lnTo>
                      <a:pt x="103" y="136"/>
                    </a:lnTo>
                    <a:lnTo>
                      <a:pt x="103" y="143"/>
                    </a:lnTo>
                    <a:lnTo>
                      <a:pt x="101" y="152"/>
                    </a:lnTo>
                    <a:lnTo>
                      <a:pt x="101" y="163"/>
                    </a:lnTo>
                    <a:lnTo>
                      <a:pt x="98" y="171"/>
                    </a:lnTo>
                    <a:lnTo>
                      <a:pt x="98" y="180"/>
                    </a:lnTo>
                    <a:lnTo>
                      <a:pt x="97" y="189"/>
                    </a:lnTo>
                    <a:lnTo>
                      <a:pt x="97" y="199"/>
                    </a:lnTo>
                    <a:lnTo>
                      <a:pt x="95" y="208"/>
                    </a:lnTo>
                    <a:lnTo>
                      <a:pt x="95" y="217"/>
                    </a:lnTo>
                    <a:lnTo>
                      <a:pt x="94" y="226"/>
                    </a:lnTo>
                    <a:lnTo>
                      <a:pt x="94" y="236"/>
                    </a:lnTo>
                    <a:lnTo>
                      <a:pt x="92" y="245"/>
                    </a:lnTo>
                    <a:lnTo>
                      <a:pt x="91" y="253"/>
                    </a:lnTo>
                    <a:lnTo>
                      <a:pt x="91" y="262"/>
                    </a:lnTo>
                    <a:lnTo>
                      <a:pt x="91" y="271"/>
                    </a:lnTo>
                    <a:lnTo>
                      <a:pt x="89" y="278"/>
                    </a:lnTo>
                    <a:lnTo>
                      <a:pt x="88" y="286"/>
                    </a:lnTo>
                    <a:lnTo>
                      <a:pt x="88" y="293"/>
                    </a:lnTo>
                    <a:lnTo>
                      <a:pt x="88" y="300"/>
                    </a:lnTo>
                    <a:lnTo>
                      <a:pt x="85" y="308"/>
                    </a:lnTo>
                    <a:lnTo>
                      <a:pt x="85" y="315"/>
                    </a:lnTo>
                    <a:lnTo>
                      <a:pt x="84" y="321"/>
                    </a:lnTo>
                    <a:lnTo>
                      <a:pt x="84" y="327"/>
                    </a:lnTo>
                    <a:lnTo>
                      <a:pt x="82" y="331"/>
                    </a:lnTo>
                    <a:lnTo>
                      <a:pt x="82" y="336"/>
                    </a:lnTo>
                    <a:lnTo>
                      <a:pt x="81" y="338"/>
                    </a:lnTo>
                    <a:lnTo>
                      <a:pt x="81" y="343"/>
                    </a:lnTo>
                    <a:lnTo>
                      <a:pt x="79" y="349"/>
                    </a:lnTo>
                    <a:lnTo>
                      <a:pt x="78" y="352"/>
                    </a:lnTo>
                    <a:lnTo>
                      <a:pt x="76" y="350"/>
                    </a:lnTo>
                    <a:lnTo>
                      <a:pt x="76" y="346"/>
                    </a:lnTo>
                    <a:lnTo>
                      <a:pt x="75" y="340"/>
                    </a:lnTo>
                    <a:lnTo>
                      <a:pt x="75" y="333"/>
                    </a:lnTo>
                    <a:lnTo>
                      <a:pt x="73" y="327"/>
                    </a:lnTo>
                    <a:lnTo>
                      <a:pt x="73" y="321"/>
                    </a:lnTo>
                    <a:lnTo>
                      <a:pt x="73" y="316"/>
                    </a:lnTo>
                    <a:lnTo>
                      <a:pt x="73" y="312"/>
                    </a:lnTo>
                    <a:lnTo>
                      <a:pt x="73" y="305"/>
                    </a:lnTo>
                    <a:lnTo>
                      <a:pt x="73" y="300"/>
                    </a:lnTo>
                    <a:lnTo>
                      <a:pt x="73" y="294"/>
                    </a:lnTo>
                    <a:lnTo>
                      <a:pt x="73" y="289"/>
                    </a:lnTo>
                    <a:lnTo>
                      <a:pt x="73" y="281"/>
                    </a:lnTo>
                    <a:lnTo>
                      <a:pt x="73" y="275"/>
                    </a:lnTo>
                    <a:lnTo>
                      <a:pt x="73" y="270"/>
                    </a:lnTo>
                    <a:lnTo>
                      <a:pt x="73" y="264"/>
                    </a:lnTo>
                    <a:lnTo>
                      <a:pt x="72" y="258"/>
                    </a:lnTo>
                    <a:lnTo>
                      <a:pt x="72" y="252"/>
                    </a:lnTo>
                    <a:lnTo>
                      <a:pt x="72" y="248"/>
                    </a:lnTo>
                    <a:lnTo>
                      <a:pt x="72" y="243"/>
                    </a:lnTo>
                    <a:lnTo>
                      <a:pt x="72" y="237"/>
                    </a:lnTo>
                    <a:lnTo>
                      <a:pt x="72" y="233"/>
                    </a:lnTo>
                    <a:lnTo>
                      <a:pt x="70" y="228"/>
                    </a:lnTo>
                    <a:lnTo>
                      <a:pt x="70" y="226"/>
                    </a:lnTo>
                    <a:lnTo>
                      <a:pt x="69" y="221"/>
                    </a:lnTo>
                    <a:lnTo>
                      <a:pt x="69" y="218"/>
                    </a:lnTo>
                    <a:lnTo>
                      <a:pt x="67" y="218"/>
                    </a:lnTo>
                    <a:lnTo>
                      <a:pt x="65" y="221"/>
                    </a:lnTo>
                    <a:lnTo>
                      <a:pt x="63" y="227"/>
                    </a:lnTo>
                    <a:lnTo>
                      <a:pt x="62" y="234"/>
                    </a:lnTo>
                    <a:lnTo>
                      <a:pt x="60" y="239"/>
                    </a:lnTo>
                    <a:lnTo>
                      <a:pt x="59" y="243"/>
                    </a:lnTo>
                    <a:lnTo>
                      <a:pt x="57" y="248"/>
                    </a:lnTo>
                    <a:lnTo>
                      <a:pt x="57" y="253"/>
                    </a:lnTo>
                    <a:lnTo>
                      <a:pt x="56" y="258"/>
                    </a:lnTo>
                    <a:lnTo>
                      <a:pt x="54" y="264"/>
                    </a:lnTo>
                    <a:lnTo>
                      <a:pt x="53" y="270"/>
                    </a:lnTo>
                    <a:lnTo>
                      <a:pt x="53" y="277"/>
                    </a:lnTo>
                    <a:lnTo>
                      <a:pt x="51" y="283"/>
                    </a:lnTo>
                    <a:lnTo>
                      <a:pt x="50" y="290"/>
                    </a:lnTo>
                    <a:lnTo>
                      <a:pt x="48" y="294"/>
                    </a:lnTo>
                    <a:lnTo>
                      <a:pt x="47" y="302"/>
                    </a:lnTo>
                    <a:lnTo>
                      <a:pt x="45" y="308"/>
                    </a:lnTo>
                    <a:lnTo>
                      <a:pt x="45" y="315"/>
                    </a:lnTo>
                    <a:lnTo>
                      <a:pt x="44" y="321"/>
                    </a:lnTo>
                    <a:lnTo>
                      <a:pt x="43" y="328"/>
                    </a:lnTo>
                    <a:lnTo>
                      <a:pt x="41" y="333"/>
                    </a:lnTo>
                    <a:lnTo>
                      <a:pt x="41" y="338"/>
                    </a:lnTo>
                    <a:lnTo>
                      <a:pt x="40" y="344"/>
                    </a:lnTo>
                    <a:lnTo>
                      <a:pt x="38" y="350"/>
                    </a:lnTo>
                    <a:lnTo>
                      <a:pt x="37" y="359"/>
                    </a:lnTo>
                    <a:lnTo>
                      <a:pt x="37" y="368"/>
                    </a:lnTo>
                    <a:lnTo>
                      <a:pt x="34" y="372"/>
                    </a:lnTo>
                    <a:lnTo>
                      <a:pt x="32" y="377"/>
                    </a:lnTo>
                    <a:lnTo>
                      <a:pt x="31" y="378"/>
                    </a:lnTo>
                    <a:lnTo>
                      <a:pt x="29" y="380"/>
                    </a:lnTo>
                    <a:lnTo>
                      <a:pt x="28" y="377"/>
                    </a:lnTo>
                    <a:lnTo>
                      <a:pt x="26" y="375"/>
                    </a:lnTo>
                    <a:lnTo>
                      <a:pt x="25" y="371"/>
                    </a:lnTo>
                    <a:lnTo>
                      <a:pt x="25" y="366"/>
                    </a:lnTo>
                    <a:lnTo>
                      <a:pt x="22" y="358"/>
                    </a:lnTo>
                    <a:lnTo>
                      <a:pt x="22" y="350"/>
                    </a:lnTo>
                    <a:lnTo>
                      <a:pt x="21" y="344"/>
                    </a:lnTo>
                    <a:lnTo>
                      <a:pt x="21" y="340"/>
                    </a:lnTo>
                    <a:lnTo>
                      <a:pt x="21" y="334"/>
                    </a:lnTo>
                    <a:lnTo>
                      <a:pt x="21" y="330"/>
                    </a:lnTo>
                    <a:lnTo>
                      <a:pt x="19" y="324"/>
                    </a:lnTo>
                    <a:lnTo>
                      <a:pt x="18" y="319"/>
                    </a:lnTo>
                    <a:lnTo>
                      <a:pt x="18" y="312"/>
                    </a:lnTo>
                    <a:lnTo>
                      <a:pt x="18" y="306"/>
                    </a:lnTo>
                    <a:lnTo>
                      <a:pt x="16" y="299"/>
                    </a:lnTo>
                    <a:lnTo>
                      <a:pt x="16" y="293"/>
                    </a:lnTo>
                    <a:lnTo>
                      <a:pt x="16" y="286"/>
                    </a:lnTo>
                    <a:lnTo>
                      <a:pt x="16" y="280"/>
                    </a:lnTo>
                    <a:lnTo>
                      <a:pt x="13" y="271"/>
                    </a:lnTo>
                    <a:lnTo>
                      <a:pt x="13" y="264"/>
                    </a:lnTo>
                    <a:lnTo>
                      <a:pt x="12" y="256"/>
                    </a:lnTo>
                    <a:lnTo>
                      <a:pt x="12" y="249"/>
                    </a:lnTo>
                    <a:lnTo>
                      <a:pt x="12" y="240"/>
                    </a:lnTo>
                    <a:lnTo>
                      <a:pt x="10" y="233"/>
                    </a:lnTo>
                    <a:lnTo>
                      <a:pt x="9" y="224"/>
                    </a:lnTo>
                    <a:lnTo>
                      <a:pt x="9" y="218"/>
                    </a:lnTo>
                    <a:lnTo>
                      <a:pt x="9" y="209"/>
                    </a:lnTo>
                    <a:lnTo>
                      <a:pt x="7" y="202"/>
                    </a:lnTo>
                    <a:lnTo>
                      <a:pt x="7" y="193"/>
                    </a:lnTo>
                    <a:lnTo>
                      <a:pt x="7" y="186"/>
                    </a:lnTo>
                    <a:lnTo>
                      <a:pt x="6" y="177"/>
                    </a:lnTo>
                    <a:lnTo>
                      <a:pt x="4" y="170"/>
                    </a:lnTo>
                    <a:lnTo>
                      <a:pt x="4" y="163"/>
                    </a:lnTo>
                    <a:lnTo>
                      <a:pt x="4" y="157"/>
                    </a:lnTo>
                    <a:lnTo>
                      <a:pt x="3" y="149"/>
                    </a:lnTo>
                    <a:lnTo>
                      <a:pt x="3" y="142"/>
                    </a:lnTo>
                    <a:lnTo>
                      <a:pt x="1" y="136"/>
                    </a:lnTo>
                    <a:lnTo>
                      <a:pt x="1" y="130"/>
                    </a:lnTo>
                    <a:lnTo>
                      <a:pt x="0" y="124"/>
                    </a:lnTo>
                    <a:lnTo>
                      <a:pt x="0" y="119"/>
                    </a:lnTo>
                    <a:lnTo>
                      <a:pt x="0" y="113"/>
                    </a:lnTo>
                    <a:lnTo>
                      <a:pt x="0" y="108"/>
                    </a:lnTo>
                    <a:lnTo>
                      <a:pt x="0" y="99"/>
                    </a:lnTo>
                    <a:lnTo>
                      <a:pt x="0" y="94"/>
                    </a:lnTo>
                    <a:lnTo>
                      <a:pt x="0" y="88"/>
                    </a:lnTo>
                    <a:lnTo>
                      <a:pt x="1" y="86"/>
                    </a:lnTo>
                    <a:lnTo>
                      <a:pt x="3" y="85"/>
                    </a:lnTo>
                    <a:lnTo>
                      <a:pt x="6" y="92"/>
                    </a:lnTo>
                    <a:lnTo>
                      <a:pt x="7" y="98"/>
                    </a:lnTo>
                    <a:lnTo>
                      <a:pt x="9" y="104"/>
                    </a:lnTo>
                    <a:lnTo>
                      <a:pt x="12" y="111"/>
                    </a:lnTo>
                    <a:lnTo>
                      <a:pt x="15" y="120"/>
                    </a:lnTo>
                    <a:lnTo>
                      <a:pt x="16" y="129"/>
                    </a:lnTo>
                    <a:lnTo>
                      <a:pt x="18" y="138"/>
                    </a:lnTo>
                    <a:lnTo>
                      <a:pt x="21" y="145"/>
                    </a:lnTo>
                    <a:lnTo>
                      <a:pt x="22" y="154"/>
                    </a:lnTo>
                    <a:lnTo>
                      <a:pt x="25" y="161"/>
                    </a:lnTo>
                    <a:lnTo>
                      <a:pt x="26" y="168"/>
                    </a:lnTo>
                    <a:lnTo>
                      <a:pt x="29" y="174"/>
                    </a:lnTo>
                    <a:lnTo>
                      <a:pt x="32" y="179"/>
                    </a:lnTo>
                    <a:lnTo>
                      <a:pt x="34" y="183"/>
                    </a:lnTo>
                    <a:lnTo>
                      <a:pt x="37" y="180"/>
                    </a:lnTo>
                    <a:lnTo>
                      <a:pt x="38" y="177"/>
                    </a:lnTo>
                    <a:lnTo>
                      <a:pt x="40" y="174"/>
                    </a:lnTo>
                    <a:lnTo>
                      <a:pt x="41" y="170"/>
                    </a:lnTo>
                    <a:lnTo>
                      <a:pt x="43" y="165"/>
                    </a:lnTo>
                    <a:lnTo>
                      <a:pt x="43" y="158"/>
                    </a:lnTo>
                    <a:lnTo>
                      <a:pt x="45" y="152"/>
                    </a:lnTo>
                    <a:lnTo>
                      <a:pt x="45" y="145"/>
                    </a:lnTo>
                    <a:lnTo>
                      <a:pt x="48" y="138"/>
                    </a:lnTo>
                    <a:lnTo>
                      <a:pt x="50" y="129"/>
                    </a:lnTo>
                    <a:lnTo>
                      <a:pt x="53" y="120"/>
                    </a:lnTo>
                    <a:lnTo>
                      <a:pt x="56" y="111"/>
                    </a:lnTo>
                    <a:lnTo>
                      <a:pt x="60" y="102"/>
                    </a:lnTo>
                    <a:lnTo>
                      <a:pt x="60" y="97"/>
                    </a:lnTo>
                    <a:lnTo>
                      <a:pt x="63" y="91"/>
                    </a:lnTo>
                    <a:lnTo>
                      <a:pt x="63" y="86"/>
                    </a:lnTo>
                    <a:lnTo>
                      <a:pt x="66" y="82"/>
                    </a:lnTo>
                    <a:lnTo>
                      <a:pt x="69" y="73"/>
                    </a:lnTo>
                    <a:lnTo>
                      <a:pt x="73" y="64"/>
                    </a:lnTo>
                    <a:lnTo>
                      <a:pt x="76" y="54"/>
                    </a:lnTo>
                    <a:lnTo>
                      <a:pt x="81" y="47"/>
                    </a:lnTo>
                    <a:lnTo>
                      <a:pt x="85" y="38"/>
                    </a:lnTo>
                    <a:lnTo>
                      <a:pt x="89" y="31"/>
                    </a:lnTo>
                    <a:lnTo>
                      <a:pt x="92" y="23"/>
                    </a:lnTo>
                    <a:lnTo>
                      <a:pt x="97" y="17"/>
                    </a:lnTo>
                    <a:lnTo>
                      <a:pt x="98" y="11"/>
                    </a:lnTo>
                    <a:lnTo>
                      <a:pt x="103" y="7"/>
                    </a:lnTo>
                    <a:lnTo>
                      <a:pt x="107" y="1"/>
                    </a:lnTo>
                    <a:lnTo>
                      <a:pt x="109" y="0"/>
                    </a:lnTo>
                    <a:lnTo>
                      <a:pt x="109" y="0"/>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33" name="Freeform 129">
                <a:extLst>
                  <a:ext uri="{FF2B5EF4-FFF2-40B4-BE49-F238E27FC236}">
                    <a16:creationId xmlns:a16="http://schemas.microsoft.com/office/drawing/2014/main" id="{9252A951-0893-23B2-2163-02F72427ED3E}"/>
                  </a:ext>
                </a:extLst>
              </p:cNvPr>
              <p:cNvSpPr>
                <a:spLocks/>
              </p:cNvSpPr>
              <p:nvPr/>
            </p:nvSpPr>
            <p:spPr bwMode="auto">
              <a:xfrm>
                <a:off x="3010" y="3703"/>
                <a:ext cx="29" cy="101"/>
              </a:xfrm>
              <a:custGeom>
                <a:avLst/>
                <a:gdLst>
                  <a:gd name="T0" fmla="*/ 0 w 87"/>
                  <a:gd name="T1" fmla="*/ 9 h 295"/>
                  <a:gd name="T2" fmla="*/ 0 w 87"/>
                  <a:gd name="T3" fmla="*/ 31 h 295"/>
                  <a:gd name="T4" fmla="*/ 0 w 87"/>
                  <a:gd name="T5" fmla="*/ 47 h 295"/>
                  <a:gd name="T6" fmla="*/ 0 w 87"/>
                  <a:gd name="T7" fmla="*/ 65 h 295"/>
                  <a:gd name="T8" fmla="*/ 0 w 87"/>
                  <a:gd name="T9" fmla="*/ 84 h 295"/>
                  <a:gd name="T10" fmla="*/ 0 w 87"/>
                  <a:gd name="T11" fmla="*/ 106 h 295"/>
                  <a:gd name="T12" fmla="*/ 0 w 87"/>
                  <a:gd name="T13" fmla="*/ 127 h 295"/>
                  <a:gd name="T14" fmla="*/ 1 w 87"/>
                  <a:gd name="T15" fmla="*/ 150 h 295"/>
                  <a:gd name="T16" fmla="*/ 3 w 87"/>
                  <a:gd name="T17" fmla="*/ 171 h 295"/>
                  <a:gd name="T18" fmla="*/ 3 w 87"/>
                  <a:gd name="T19" fmla="*/ 193 h 295"/>
                  <a:gd name="T20" fmla="*/ 3 w 87"/>
                  <a:gd name="T21" fmla="*/ 212 h 295"/>
                  <a:gd name="T22" fmla="*/ 3 w 87"/>
                  <a:gd name="T23" fmla="*/ 231 h 295"/>
                  <a:gd name="T24" fmla="*/ 3 w 87"/>
                  <a:gd name="T25" fmla="*/ 247 h 295"/>
                  <a:gd name="T26" fmla="*/ 3 w 87"/>
                  <a:gd name="T27" fmla="*/ 263 h 295"/>
                  <a:gd name="T28" fmla="*/ 4 w 87"/>
                  <a:gd name="T29" fmla="*/ 285 h 295"/>
                  <a:gd name="T30" fmla="*/ 7 w 87"/>
                  <a:gd name="T31" fmla="*/ 295 h 295"/>
                  <a:gd name="T32" fmla="*/ 9 w 87"/>
                  <a:gd name="T33" fmla="*/ 279 h 295"/>
                  <a:gd name="T34" fmla="*/ 12 w 87"/>
                  <a:gd name="T35" fmla="*/ 254 h 295"/>
                  <a:gd name="T36" fmla="*/ 15 w 87"/>
                  <a:gd name="T37" fmla="*/ 226 h 295"/>
                  <a:gd name="T38" fmla="*/ 19 w 87"/>
                  <a:gd name="T39" fmla="*/ 203 h 295"/>
                  <a:gd name="T40" fmla="*/ 23 w 87"/>
                  <a:gd name="T41" fmla="*/ 188 h 295"/>
                  <a:gd name="T42" fmla="*/ 29 w 87"/>
                  <a:gd name="T43" fmla="*/ 191 h 295"/>
                  <a:gd name="T44" fmla="*/ 35 w 87"/>
                  <a:gd name="T45" fmla="*/ 209 h 295"/>
                  <a:gd name="T46" fmla="*/ 41 w 87"/>
                  <a:gd name="T47" fmla="*/ 237 h 295"/>
                  <a:gd name="T48" fmla="*/ 47 w 87"/>
                  <a:gd name="T49" fmla="*/ 260 h 295"/>
                  <a:gd name="T50" fmla="*/ 56 w 87"/>
                  <a:gd name="T51" fmla="*/ 281 h 295"/>
                  <a:gd name="T52" fmla="*/ 63 w 87"/>
                  <a:gd name="T53" fmla="*/ 285 h 295"/>
                  <a:gd name="T54" fmla="*/ 70 w 87"/>
                  <a:gd name="T55" fmla="*/ 275 h 295"/>
                  <a:gd name="T56" fmla="*/ 76 w 87"/>
                  <a:gd name="T57" fmla="*/ 253 h 295"/>
                  <a:gd name="T58" fmla="*/ 81 w 87"/>
                  <a:gd name="T59" fmla="*/ 226 h 295"/>
                  <a:gd name="T60" fmla="*/ 85 w 87"/>
                  <a:gd name="T61" fmla="*/ 203 h 295"/>
                  <a:gd name="T62" fmla="*/ 87 w 87"/>
                  <a:gd name="T63" fmla="*/ 185 h 295"/>
                  <a:gd name="T64" fmla="*/ 79 w 87"/>
                  <a:gd name="T65" fmla="*/ 179 h 295"/>
                  <a:gd name="T66" fmla="*/ 66 w 87"/>
                  <a:gd name="T67" fmla="*/ 196 h 295"/>
                  <a:gd name="T68" fmla="*/ 54 w 87"/>
                  <a:gd name="T69" fmla="*/ 204 h 295"/>
                  <a:gd name="T70" fmla="*/ 44 w 87"/>
                  <a:gd name="T71" fmla="*/ 191 h 295"/>
                  <a:gd name="T72" fmla="*/ 40 w 87"/>
                  <a:gd name="T73" fmla="*/ 176 h 295"/>
                  <a:gd name="T74" fmla="*/ 37 w 87"/>
                  <a:gd name="T75" fmla="*/ 160 h 295"/>
                  <a:gd name="T76" fmla="*/ 34 w 87"/>
                  <a:gd name="T77" fmla="*/ 141 h 295"/>
                  <a:gd name="T78" fmla="*/ 29 w 87"/>
                  <a:gd name="T79" fmla="*/ 122 h 295"/>
                  <a:gd name="T80" fmla="*/ 25 w 87"/>
                  <a:gd name="T81" fmla="*/ 102 h 295"/>
                  <a:gd name="T82" fmla="*/ 21 w 87"/>
                  <a:gd name="T83" fmla="*/ 84 h 295"/>
                  <a:gd name="T84" fmla="*/ 16 w 87"/>
                  <a:gd name="T85" fmla="*/ 65 h 295"/>
                  <a:gd name="T86" fmla="*/ 12 w 87"/>
                  <a:gd name="T87" fmla="*/ 47 h 295"/>
                  <a:gd name="T88" fmla="*/ 7 w 87"/>
                  <a:gd name="T89" fmla="*/ 33 h 295"/>
                  <a:gd name="T90" fmla="*/ 3 w 87"/>
                  <a:gd name="T91" fmla="*/ 14 h 295"/>
                  <a:gd name="T92" fmla="*/ 0 w 87"/>
                  <a:gd name="T93"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295">
                    <a:moveTo>
                      <a:pt x="0" y="0"/>
                    </a:moveTo>
                    <a:lnTo>
                      <a:pt x="0" y="5"/>
                    </a:lnTo>
                    <a:lnTo>
                      <a:pt x="0" y="9"/>
                    </a:lnTo>
                    <a:lnTo>
                      <a:pt x="0" y="15"/>
                    </a:lnTo>
                    <a:lnTo>
                      <a:pt x="0" y="22"/>
                    </a:lnTo>
                    <a:lnTo>
                      <a:pt x="0" y="31"/>
                    </a:lnTo>
                    <a:lnTo>
                      <a:pt x="0" y="36"/>
                    </a:lnTo>
                    <a:lnTo>
                      <a:pt x="0" y="42"/>
                    </a:lnTo>
                    <a:lnTo>
                      <a:pt x="0" y="47"/>
                    </a:lnTo>
                    <a:lnTo>
                      <a:pt x="0" y="53"/>
                    </a:lnTo>
                    <a:lnTo>
                      <a:pt x="0" y="59"/>
                    </a:lnTo>
                    <a:lnTo>
                      <a:pt x="0" y="65"/>
                    </a:lnTo>
                    <a:lnTo>
                      <a:pt x="0" y="71"/>
                    </a:lnTo>
                    <a:lnTo>
                      <a:pt x="0" y="78"/>
                    </a:lnTo>
                    <a:lnTo>
                      <a:pt x="0" y="84"/>
                    </a:lnTo>
                    <a:lnTo>
                      <a:pt x="0" y="91"/>
                    </a:lnTo>
                    <a:lnTo>
                      <a:pt x="0" y="99"/>
                    </a:lnTo>
                    <a:lnTo>
                      <a:pt x="0" y="106"/>
                    </a:lnTo>
                    <a:lnTo>
                      <a:pt x="0" y="113"/>
                    </a:lnTo>
                    <a:lnTo>
                      <a:pt x="0" y="119"/>
                    </a:lnTo>
                    <a:lnTo>
                      <a:pt x="0" y="127"/>
                    </a:lnTo>
                    <a:lnTo>
                      <a:pt x="1" y="135"/>
                    </a:lnTo>
                    <a:lnTo>
                      <a:pt x="1" y="141"/>
                    </a:lnTo>
                    <a:lnTo>
                      <a:pt x="1" y="150"/>
                    </a:lnTo>
                    <a:lnTo>
                      <a:pt x="1" y="157"/>
                    </a:lnTo>
                    <a:lnTo>
                      <a:pt x="3" y="165"/>
                    </a:lnTo>
                    <a:lnTo>
                      <a:pt x="3" y="171"/>
                    </a:lnTo>
                    <a:lnTo>
                      <a:pt x="3" y="178"/>
                    </a:lnTo>
                    <a:lnTo>
                      <a:pt x="3" y="185"/>
                    </a:lnTo>
                    <a:lnTo>
                      <a:pt x="3" y="193"/>
                    </a:lnTo>
                    <a:lnTo>
                      <a:pt x="3" y="198"/>
                    </a:lnTo>
                    <a:lnTo>
                      <a:pt x="3" y="206"/>
                    </a:lnTo>
                    <a:lnTo>
                      <a:pt x="3" y="212"/>
                    </a:lnTo>
                    <a:lnTo>
                      <a:pt x="3" y="219"/>
                    </a:lnTo>
                    <a:lnTo>
                      <a:pt x="3" y="225"/>
                    </a:lnTo>
                    <a:lnTo>
                      <a:pt x="3" y="231"/>
                    </a:lnTo>
                    <a:lnTo>
                      <a:pt x="3" y="237"/>
                    </a:lnTo>
                    <a:lnTo>
                      <a:pt x="3" y="242"/>
                    </a:lnTo>
                    <a:lnTo>
                      <a:pt x="3" y="247"/>
                    </a:lnTo>
                    <a:lnTo>
                      <a:pt x="3" y="253"/>
                    </a:lnTo>
                    <a:lnTo>
                      <a:pt x="3" y="259"/>
                    </a:lnTo>
                    <a:lnTo>
                      <a:pt x="3" y="263"/>
                    </a:lnTo>
                    <a:lnTo>
                      <a:pt x="3" y="270"/>
                    </a:lnTo>
                    <a:lnTo>
                      <a:pt x="4" y="278"/>
                    </a:lnTo>
                    <a:lnTo>
                      <a:pt x="4" y="285"/>
                    </a:lnTo>
                    <a:lnTo>
                      <a:pt x="6" y="289"/>
                    </a:lnTo>
                    <a:lnTo>
                      <a:pt x="6" y="295"/>
                    </a:lnTo>
                    <a:lnTo>
                      <a:pt x="7" y="295"/>
                    </a:lnTo>
                    <a:lnTo>
                      <a:pt x="7" y="291"/>
                    </a:lnTo>
                    <a:lnTo>
                      <a:pt x="7" y="286"/>
                    </a:lnTo>
                    <a:lnTo>
                      <a:pt x="9" y="279"/>
                    </a:lnTo>
                    <a:lnTo>
                      <a:pt x="9" y="272"/>
                    </a:lnTo>
                    <a:lnTo>
                      <a:pt x="9" y="263"/>
                    </a:lnTo>
                    <a:lnTo>
                      <a:pt x="12" y="254"/>
                    </a:lnTo>
                    <a:lnTo>
                      <a:pt x="12" y="245"/>
                    </a:lnTo>
                    <a:lnTo>
                      <a:pt x="15" y="237"/>
                    </a:lnTo>
                    <a:lnTo>
                      <a:pt x="15" y="226"/>
                    </a:lnTo>
                    <a:lnTo>
                      <a:pt x="16" y="218"/>
                    </a:lnTo>
                    <a:lnTo>
                      <a:pt x="16" y="209"/>
                    </a:lnTo>
                    <a:lnTo>
                      <a:pt x="19" y="203"/>
                    </a:lnTo>
                    <a:lnTo>
                      <a:pt x="21" y="196"/>
                    </a:lnTo>
                    <a:lnTo>
                      <a:pt x="22" y="191"/>
                    </a:lnTo>
                    <a:lnTo>
                      <a:pt x="23" y="188"/>
                    </a:lnTo>
                    <a:lnTo>
                      <a:pt x="26" y="188"/>
                    </a:lnTo>
                    <a:lnTo>
                      <a:pt x="28" y="188"/>
                    </a:lnTo>
                    <a:lnTo>
                      <a:pt x="29" y="191"/>
                    </a:lnTo>
                    <a:lnTo>
                      <a:pt x="31" y="196"/>
                    </a:lnTo>
                    <a:lnTo>
                      <a:pt x="34" y="203"/>
                    </a:lnTo>
                    <a:lnTo>
                      <a:pt x="35" y="209"/>
                    </a:lnTo>
                    <a:lnTo>
                      <a:pt x="37" y="218"/>
                    </a:lnTo>
                    <a:lnTo>
                      <a:pt x="38" y="226"/>
                    </a:lnTo>
                    <a:lnTo>
                      <a:pt x="41" y="237"/>
                    </a:lnTo>
                    <a:lnTo>
                      <a:pt x="43" y="244"/>
                    </a:lnTo>
                    <a:lnTo>
                      <a:pt x="46" y="253"/>
                    </a:lnTo>
                    <a:lnTo>
                      <a:pt x="47" y="260"/>
                    </a:lnTo>
                    <a:lnTo>
                      <a:pt x="50" y="269"/>
                    </a:lnTo>
                    <a:lnTo>
                      <a:pt x="53" y="275"/>
                    </a:lnTo>
                    <a:lnTo>
                      <a:pt x="56" y="281"/>
                    </a:lnTo>
                    <a:lnTo>
                      <a:pt x="59" y="283"/>
                    </a:lnTo>
                    <a:lnTo>
                      <a:pt x="62" y="286"/>
                    </a:lnTo>
                    <a:lnTo>
                      <a:pt x="63" y="285"/>
                    </a:lnTo>
                    <a:lnTo>
                      <a:pt x="66" y="283"/>
                    </a:lnTo>
                    <a:lnTo>
                      <a:pt x="68" y="279"/>
                    </a:lnTo>
                    <a:lnTo>
                      <a:pt x="70" y="275"/>
                    </a:lnTo>
                    <a:lnTo>
                      <a:pt x="72" y="267"/>
                    </a:lnTo>
                    <a:lnTo>
                      <a:pt x="75" y="260"/>
                    </a:lnTo>
                    <a:lnTo>
                      <a:pt x="76" y="253"/>
                    </a:lnTo>
                    <a:lnTo>
                      <a:pt x="79" y="245"/>
                    </a:lnTo>
                    <a:lnTo>
                      <a:pt x="79" y="235"/>
                    </a:lnTo>
                    <a:lnTo>
                      <a:pt x="81" y="226"/>
                    </a:lnTo>
                    <a:lnTo>
                      <a:pt x="82" y="218"/>
                    </a:lnTo>
                    <a:lnTo>
                      <a:pt x="84" y="210"/>
                    </a:lnTo>
                    <a:lnTo>
                      <a:pt x="85" y="203"/>
                    </a:lnTo>
                    <a:lnTo>
                      <a:pt x="85" y="196"/>
                    </a:lnTo>
                    <a:lnTo>
                      <a:pt x="85" y="190"/>
                    </a:lnTo>
                    <a:lnTo>
                      <a:pt x="87" y="185"/>
                    </a:lnTo>
                    <a:lnTo>
                      <a:pt x="84" y="178"/>
                    </a:lnTo>
                    <a:lnTo>
                      <a:pt x="82" y="178"/>
                    </a:lnTo>
                    <a:lnTo>
                      <a:pt x="79" y="179"/>
                    </a:lnTo>
                    <a:lnTo>
                      <a:pt x="75" y="184"/>
                    </a:lnTo>
                    <a:lnTo>
                      <a:pt x="70" y="190"/>
                    </a:lnTo>
                    <a:lnTo>
                      <a:pt x="66" y="196"/>
                    </a:lnTo>
                    <a:lnTo>
                      <a:pt x="62" y="200"/>
                    </a:lnTo>
                    <a:lnTo>
                      <a:pt x="59" y="204"/>
                    </a:lnTo>
                    <a:lnTo>
                      <a:pt x="54" y="204"/>
                    </a:lnTo>
                    <a:lnTo>
                      <a:pt x="50" y="203"/>
                    </a:lnTo>
                    <a:lnTo>
                      <a:pt x="47" y="198"/>
                    </a:lnTo>
                    <a:lnTo>
                      <a:pt x="44" y="191"/>
                    </a:lnTo>
                    <a:lnTo>
                      <a:pt x="43" y="187"/>
                    </a:lnTo>
                    <a:lnTo>
                      <a:pt x="41" y="182"/>
                    </a:lnTo>
                    <a:lnTo>
                      <a:pt x="40" y="176"/>
                    </a:lnTo>
                    <a:lnTo>
                      <a:pt x="38" y="172"/>
                    </a:lnTo>
                    <a:lnTo>
                      <a:pt x="37" y="166"/>
                    </a:lnTo>
                    <a:lnTo>
                      <a:pt x="37" y="160"/>
                    </a:lnTo>
                    <a:lnTo>
                      <a:pt x="35" y="154"/>
                    </a:lnTo>
                    <a:lnTo>
                      <a:pt x="35" y="149"/>
                    </a:lnTo>
                    <a:lnTo>
                      <a:pt x="34" y="141"/>
                    </a:lnTo>
                    <a:lnTo>
                      <a:pt x="32" y="135"/>
                    </a:lnTo>
                    <a:lnTo>
                      <a:pt x="29" y="128"/>
                    </a:lnTo>
                    <a:lnTo>
                      <a:pt x="29" y="122"/>
                    </a:lnTo>
                    <a:lnTo>
                      <a:pt x="28" y="115"/>
                    </a:lnTo>
                    <a:lnTo>
                      <a:pt x="26" y="109"/>
                    </a:lnTo>
                    <a:lnTo>
                      <a:pt x="25" y="102"/>
                    </a:lnTo>
                    <a:lnTo>
                      <a:pt x="23" y="97"/>
                    </a:lnTo>
                    <a:lnTo>
                      <a:pt x="21" y="90"/>
                    </a:lnTo>
                    <a:lnTo>
                      <a:pt x="21" y="84"/>
                    </a:lnTo>
                    <a:lnTo>
                      <a:pt x="19" y="77"/>
                    </a:lnTo>
                    <a:lnTo>
                      <a:pt x="18" y="71"/>
                    </a:lnTo>
                    <a:lnTo>
                      <a:pt x="16" y="65"/>
                    </a:lnTo>
                    <a:lnTo>
                      <a:pt x="15" y="59"/>
                    </a:lnTo>
                    <a:lnTo>
                      <a:pt x="13" y="53"/>
                    </a:lnTo>
                    <a:lnTo>
                      <a:pt x="12" y="47"/>
                    </a:lnTo>
                    <a:lnTo>
                      <a:pt x="10" y="43"/>
                    </a:lnTo>
                    <a:lnTo>
                      <a:pt x="9" y="37"/>
                    </a:lnTo>
                    <a:lnTo>
                      <a:pt x="7" y="33"/>
                    </a:lnTo>
                    <a:lnTo>
                      <a:pt x="7" y="28"/>
                    </a:lnTo>
                    <a:lnTo>
                      <a:pt x="4" y="20"/>
                    </a:lnTo>
                    <a:lnTo>
                      <a:pt x="3" y="14"/>
                    </a:lnTo>
                    <a:lnTo>
                      <a:pt x="1" y="8"/>
                    </a:lnTo>
                    <a:lnTo>
                      <a:pt x="0" y="3"/>
                    </a:lnTo>
                    <a:lnTo>
                      <a:pt x="0" y="0"/>
                    </a:lnTo>
                    <a:lnTo>
                      <a:pt x="0" y="0"/>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34" name="Freeform 130">
                <a:extLst>
                  <a:ext uri="{FF2B5EF4-FFF2-40B4-BE49-F238E27FC236}">
                    <a16:creationId xmlns:a16="http://schemas.microsoft.com/office/drawing/2014/main" id="{CEDFED9C-6BB4-734E-A984-882D698575C8}"/>
                  </a:ext>
                </a:extLst>
              </p:cNvPr>
              <p:cNvSpPr>
                <a:spLocks/>
              </p:cNvSpPr>
              <p:nvPr/>
            </p:nvSpPr>
            <p:spPr bwMode="auto">
              <a:xfrm>
                <a:off x="3012" y="3753"/>
                <a:ext cx="41" cy="117"/>
              </a:xfrm>
              <a:custGeom>
                <a:avLst/>
                <a:gdLst>
                  <a:gd name="T0" fmla="*/ 79 w 119"/>
                  <a:gd name="T1" fmla="*/ 11 h 344"/>
                  <a:gd name="T2" fmla="*/ 85 w 119"/>
                  <a:gd name="T3" fmla="*/ 25 h 344"/>
                  <a:gd name="T4" fmla="*/ 89 w 119"/>
                  <a:gd name="T5" fmla="*/ 42 h 344"/>
                  <a:gd name="T6" fmla="*/ 92 w 119"/>
                  <a:gd name="T7" fmla="*/ 63 h 344"/>
                  <a:gd name="T8" fmla="*/ 92 w 119"/>
                  <a:gd name="T9" fmla="*/ 89 h 344"/>
                  <a:gd name="T10" fmla="*/ 92 w 119"/>
                  <a:gd name="T11" fmla="*/ 114 h 344"/>
                  <a:gd name="T12" fmla="*/ 89 w 119"/>
                  <a:gd name="T13" fmla="*/ 140 h 344"/>
                  <a:gd name="T14" fmla="*/ 83 w 119"/>
                  <a:gd name="T15" fmla="*/ 159 h 344"/>
                  <a:gd name="T16" fmla="*/ 70 w 119"/>
                  <a:gd name="T17" fmla="*/ 176 h 344"/>
                  <a:gd name="T18" fmla="*/ 48 w 119"/>
                  <a:gd name="T19" fmla="*/ 171 h 344"/>
                  <a:gd name="T20" fmla="*/ 29 w 119"/>
                  <a:gd name="T21" fmla="*/ 157 h 344"/>
                  <a:gd name="T22" fmla="*/ 20 w 119"/>
                  <a:gd name="T23" fmla="*/ 135 h 344"/>
                  <a:gd name="T24" fmla="*/ 19 w 119"/>
                  <a:gd name="T25" fmla="*/ 120 h 344"/>
                  <a:gd name="T26" fmla="*/ 16 w 119"/>
                  <a:gd name="T27" fmla="*/ 120 h 344"/>
                  <a:gd name="T28" fmla="*/ 13 w 119"/>
                  <a:gd name="T29" fmla="*/ 136 h 344"/>
                  <a:gd name="T30" fmla="*/ 9 w 119"/>
                  <a:gd name="T31" fmla="*/ 158 h 344"/>
                  <a:gd name="T32" fmla="*/ 4 w 119"/>
                  <a:gd name="T33" fmla="*/ 179 h 344"/>
                  <a:gd name="T34" fmla="*/ 1 w 119"/>
                  <a:gd name="T35" fmla="*/ 195 h 344"/>
                  <a:gd name="T36" fmla="*/ 0 w 119"/>
                  <a:gd name="T37" fmla="*/ 211 h 344"/>
                  <a:gd name="T38" fmla="*/ 0 w 119"/>
                  <a:gd name="T39" fmla="*/ 228 h 344"/>
                  <a:gd name="T40" fmla="*/ 0 w 119"/>
                  <a:gd name="T41" fmla="*/ 255 h 344"/>
                  <a:gd name="T42" fmla="*/ 3 w 119"/>
                  <a:gd name="T43" fmla="*/ 269 h 344"/>
                  <a:gd name="T44" fmla="*/ 3 w 119"/>
                  <a:gd name="T45" fmla="*/ 284 h 344"/>
                  <a:gd name="T46" fmla="*/ 6 w 119"/>
                  <a:gd name="T47" fmla="*/ 299 h 344"/>
                  <a:gd name="T48" fmla="*/ 7 w 119"/>
                  <a:gd name="T49" fmla="*/ 313 h 344"/>
                  <a:gd name="T50" fmla="*/ 10 w 119"/>
                  <a:gd name="T51" fmla="*/ 334 h 344"/>
                  <a:gd name="T52" fmla="*/ 17 w 119"/>
                  <a:gd name="T53" fmla="*/ 343 h 344"/>
                  <a:gd name="T54" fmla="*/ 17 w 119"/>
                  <a:gd name="T55" fmla="*/ 324 h 344"/>
                  <a:gd name="T56" fmla="*/ 19 w 119"/>
                  <a:gd name="T57" fmla="*/ 305 h 344"/>
                  <a:gd name="T58" fmla="*/ 19 w 119"/>
                  <a:gd name="T59" fmla="*/ 287 h 344"/>
                  <a:gd name="T60" fmla="*/ 19 w 119"/>
                  <a:gd name="T61" fmla="*/ 269 h 344"/>
                  <a:gd name="T62" fmla="*/ 19 w 119"/>
                  <a:gd name="T63" fmla="*/ 250 h 344"/>
                  <a:gd name="T64" fmla="*/ 19 w 119"/>
                  <a:gd name="T65" fmla="*/ 233 h 344"/>
                  <a:gd name="T66" fmla="*/ 20 w 119"/>
                  <a:gd name="T67" fmla="*/ 218 h 344"/>
                  <a:gd name="T68" fmla="*/ 22 w 119"/>
                  <a:gd name="T69" fmla="*/ 206 h 344"/>
                  <a:gd name="T70" fmla="*/ 26 w 119"/>
                  <a:gd name="T71" fmla="*/ 193 h 344"/>
                  <a:gd name="T72" fmla="*/ 32 w 119"/>
                  <a:gd name="T73" fmla="*/ 209 h 344"/>
                  <a:gd name="T74" fmla="*/ 41 w 119"/>
                  <a:gd name="T75" fmla="*/ 230 h 344"/>
                  <a:gd name="T76" fmla="*/ 48 w 119"/>
                  <a:gd name="T77" fmla="*/ 255 h 344"/>
                  <a:gd name="T78" fmla="*/ 57 w 119"/>
                  <a:gd name="T79" fmla="*/ 271 h 344"/>
                  <a:gd name="T80" fmla="*/ 69 w 119"/>
                  <a:gd name="T81" fmla="*/ 271 h 344"/>
                  <a:gd name="T82" fmla="*/ 76 w 119"/>
                  <a:gd name="T83" fmla="*/ 255 h 344"/>
                  <a:gd name="T84" fmla="*/ 83 w 119"/>
                  <a:gd name="T85" fmla="*/ 233 h 344"/>
                  <a:gd name="T86" fmla="*/ 89 w 119"/>
                  <a:gd name="T87" fmla="*/ 206 h 344"/>
                  <a:gd name="T88" fmla="*/ 97 w 119"/>
                  <a:gd name="T89" fmla="*/ 181 h 344"/>
                  <a:gd name="T90" fmla="*/ 98 w 119"/>
                  <a:gd name="T91" fmla="*/ 158 h 344"/>
                  <a:gd name="T92" fmla="*/ 103 w 119"/>
                  <a:gd name="T93" fmla="*/ 136 h 344"/>
                  <a:gd name="T94" fmla="*/ 104 w 119"/>
                  <a:gd name="T95" fmla="*/ 117 h 344"/>
                  <a:gd name="T96" fmla="*/ 107 w 119"/>
                  <a:gd name="T97" fmla="*/ 99 h 344"/>
                  <a:gd name="T98" fmla="*/ 108 w 119"/>
                  <a:gd name="T99" fmla="*/ 82 h 344"/>
                  <a:gd name="T100" fmla="*/ 113 w 119"/>
                  <a:gd name="T101" fmla="*/ 64 h 344"/>
                  <a:gd name="T102" fmla="*/ 116 w 119"/>
                  <a:gd name="T103" fmla="*/ 47 h 344"/>
                  <a:gd name="T104" fmla="*/ 119 w 119"/>
                  <a:gd name="T105" fmla="*/ 32 h 344"/>
                  <a:gd name="T106" fmla="*/ 117 w 119"/>
                  <a:gd name="T107" fmla="*/ 19 h 344"/>
                  <a:gd name="T108" fmla="*/ 113 w 119"/>
                  <a:gd name="T109" fmla="*/ 6 h 344"/>
                  <a:gd name="T110" fmla="*/ 95 w 119"/>
                  <a:gd name="T111" fmla="*/ 0 h 344"/>
                  <a:gd name="T112" fmla="*/ 78 w 119"/>
                  <a:gd name="T113" fmla="*/ 4 h 344"/>
                  <a:gd name="T114" fmla="*/ 73 w 119"/>
                  <a:gd name="T115" fmla="*/ 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9" h="344">
                    <a:moveTo>
                      <a:pt x="73" y="7"/>
                    </a:moveTo>
                    <a:lnTo>
                      <a:pt x="75" y="7"/>
                    </a:lnTo>
                    <a:lnTo>
                      <a:pt x="79" y="11"/>
                    </a:lnTo>
                    <a:lnTo>
                      <a:pt x="82" y="16"/>
                    </a:lnTo>
                    <a:lnTo>
                      <a:pt x="85" y="22"/>
                    </a:lnTo>
                    <a:lnTo>
                      <a:pt x="85" y="25"/>
                    </a:lnTo>
                    <a:lnTo>
                      <a:pt x="88" y="30"/>
                    </a:lnTo>
                    <a:lnTo>
                      <a:pt x="88" y="35"/>
                    </a:lnTo>
                    <a:lnTo>
                      <a:pt x="89" y="42"/>
                    </a:lnTo>
                    <a:lnTo>
                      <a:pt x="91" y="47"/>
                    </a:lnTo>
                    <a:lnTo>
                      <a:pt x="92" y="55"/>
                    </a:lnTo>
                    <a:lnTo>
                      <a:pt x="92" y="63"/>
                    </a:lnTo>
                    <a:lnTo>
                      <a:pt x="92" y="72"/>
                    </a:lnTo>
                    <a:lnTo>
                      <a:pt x="92" y="79"/>
                    </a:lnTo>
                    <a:lnTo>
                      <a:pt x="92" y="89"/>
                    </a:lnTo>
                    <a:lnTo>
                      <a:pt x="92" y="96"/>
                    </a:lnTo>
                    <a:lnTo>
                      <a:pt x="92" y="107"/>
                    </a:lnTo>
                    <a:lnTo>
                      <a:pt x="92" y="114"/>
                    </a:lnTo>
                    <a:lnTo>
                      <a:pt x="91" y="123"/>
                    </a:lnTo>
                    <a:lnTo>
                      <a:pt x="89" y="132"/>
                    </a:lnTo>
                    <a:lnTo>
                      <a:pt x="89" y="140"/>
                    </a:lnTo>
                    <a:lnTo>
                      <a:pt x="88" y="146"/>
                    </a:lnTo>
                    <a:lnTo>
                      <a:pt x="85" y="154"/>
                    </a:lnTo>
                    <a:lnTo>
                      <a:pt x="83" y="159"/>
                    </a:lnTo>
                    <a:lnTo>
                      <a:pt x="83" y="165"/>
                    </a:lnTo>
                    <a:lnTo>
                      <a:pt x="76" y="173"/>
                    </a:lnTo>
                    <a:lnTo>
                      <a:pt x="70" y="176"/>
                    </a:lnTo>
                    <a:lnTo>
                      <a:pt x="63" y="177"/>
                    </a:lnTo>
                    <a:lnTo>
                      <a:pt x="56" y="176"/>
                    </a:lnTo>
                    <a:lnTo>
                      <a:pt x="48" y="171"/>
                    </a:lnTo>
                    <a:lnTo>
                      <a:pt x="41" y="167"/>
                    </a:lnTo>
                    <a:lnTo>
                      <a:pt x="34" y="161"/>
                    </a:lnTo>
                    <a:lnTo>
                      <a:pt x="29" y="157"/>
                    </a:lnTo>
                    <a:lnTo>
                      <a:pt x="25" y="148"/>
                    </a:lnTo>
                    <a:lnTo>
                      <a:pt x="22" y="140"/>
                    </a:lnTo>
                    <a:lnTo>
                      <a:pt x="20" y="135"/>
                    </a:lnTo>
                    <a:lnTo>
                      <a:pt x="19" y="130"/>
                    </a:lnTo>
                    <a:lnTo>
                      <a:pt x="19" y="123"/>
                    </a:lnTo>
                    <a:lnTo>
                      <a:pt x="19" y="120"/>
                    </a:lnTo>
                    <a:lnTo>
                      <a:pt x="17" y="118"/>
                    </a:lnTo>
                    <a:lnTo>
                      <a:pt x="17" y="118"/>
                    </a:lnTo>
                    <a:lnTo>
                      <a:pt x="16" y="120"/>
                    </a:lnTo>
                    <a:lnTo>
                      <a:pt x="14" y="124"/>
                    </a:lnTo>
                    <a:lnTo>
                      <a:pt x="14" y="130"/>
                    </a:lnTo>
                    <a:lnTo>
                      <a:pt x="13" y="136"/>
                    </a:lnTo>
                    <a:lnTo>
                      <a:pt x="12" y="143"/>
                    </a:lnTo>
                    <a:lnTo>
                      <a:pt x="10" y="151"/>
                    </a:lnTo>
                    <a:lnTo>
                      <a:pt x="9" y="158"/>
                    </a:lnTo>
                    <a:lnTo>
                      <a:pt x="7" y="165"/>
                    </a:lnTo>
                    <a:lnTo>
                      <a:pt x="6" y="173"/>
                    </a:lnTo>
                    <a:lnTo>
                      <a:pt x="4" y="179"/>
                    </a:lnTo>
                    <a:lnTo>
                      <a:pt x="3" y="183"/>
                    </a:lnTo>
                    <a:lnTo>
                      <a:pt x="3" y="192"/>
                    </a:lnTo>
                    <a:lnTo>
                      <a:pt x="1" y="195"/>
                    </a:lnTo>
                    <a:lnTo>
                      <a:pt x="0" y="199"/>
                    </a:lnTo>
                    <a:lnTo>
                      <a:pt x="0" y="203"/>
                    </a:lnTo>
                    <a:lnTo>
                      <a:pt x="0" y="211"/>
                    </a:lnTo>
                    <a:lnTo>
                      <a:pt x="0" y="215"/>
                    </a:lnTo>
                    <a:lnTo>
                      <a:pt x="0" y="221"/>
                    </a:lnTo>
                    <a:lnTo>
                      <a:pt x="0" y="228"/>
                    </a:lnTo>
                    <a:lnTo>
                      <a:pt x="0" y="237"/>
                    </a:lnTo>
                    <a:lnTo>
                      <a:pt x="0" y="246"/>
                    </a:lnTo>
                    <a:lnTo>
                      <a:pt x="0" y="255"/>
                    </a:lnTo>
                    <a:lnTo>
                      <a:pt x="0" y="259"/>
                    </a:lnTo>
                    <a:lnTo>
                      <a:pt x="1" y="264"/>
                    </a:lnTo>
                    <a:lnTo>
                      <a:pt x="3" y="269"/>
                    </a:lnTo>
                    <a:lnTo>
                      <a:pt x="3" y="275"/>
                    </a:lnTo>
                    <a:lnTo>
                      <a:pt x="3" y="280"/>
                    </a:lnTo>
                    <a:lnTo>
                      <a:pt x="3" y="284"/>
                    </a:lnTo>
                    <a:lnTo>
                      <a:pt x="4" y="289"/>
                    </a:lnTo>
                    <a:lnTo>
                      <a:pt x="6" y="294"/>
                    </a:lnTo>
                    <a:lnTo>
                      <a:pt x="6" y="299"/>
                    </a:lnTo>
                    <a:lnTo>
                      <a:pt x="6" y="305"/>
                    </a:lnTo>
                    <a:lnTo>
                      <a:pt x="7" y="309"/>
                    </a:lnTo>
                    <a:lnTo>
                      <a:pt x="7" y="313"/>
                    </a:lnTo>
                    <a:lnTo>
                      <a:pt x="9" y="321"/>
                    </a:lnTo>
                    <a:lnTo>
                      <a:pt x="10" y="330"/>
                    </a:lnTo>
                    <a:lnTo>
                      <a:pt x="10" y="334"/>
                    </a:lnTo>
                    <a:lnTo>
                      <a:pt x="12" y="340"/>
                    </a:lnTo>
                    <a:lnTo>
                      <a:pt x="14" y="344"/>
                    </a:lnTo>
                    <a:lnTo>
                      <a:pt x="17" y="343"/>
                    </a:lnTo>
                    <a:lnTo>
                      <a:pt x="17" y="338"/>
                    </a:lnTo>
                    <a:lnTo>
                      <a:pt x="17" y="332"/>
                    </a:lnTo>
                    <a:lnTo>
                      <a:pt x="17" y="324"/>
                    </a:lnTo>
                    <a:lnTo>
                      <a:pt x="19" y="315"/>
                    </a:lnTo>
                    <a:lnTo>
                      <a:pt x="19" y="309"/>
                    </a:lnTo>
                    <a:lnTo>
                      <a:pt x="19" y="305"/>
                    </a:lnTo>
                    <a:lnTo>
                      <a:pt x="19" y="299"/>
                    </a:lnTo>
                    <a:lnTo>
                      <a:pt x="19" y="293"/>
                    </a:lnTo>
                    <a:lnTo>
                      <a:pt x="19" y="287"/>
                    </a:lnTo>
                    <a:lnTo>
                      <a:pt x="19" y="281"/>
                    </a:lnTo>
                    <a:lnTo>
                      <a:pt x="19" y="275"/>
                    </a:lnTo>
                    <a:lnTo>
                      <a:pt x="19" y="269"/>
                    </a:lnTo>
                    <a:lnTo>
                      <a:pt x="19" y="262"/>
                    </a:lnTo>
                    <a:lnTo>
                      <a:pt x="19" y="256"/>
                    </a:lnTo>
                    <a:lnTo>
                      <a:pt x="19" y="250"/>
                    </a:lnTo>
                    <a:lnTo>
                      <a:pt x="19" y="245"/>
                    </a:lnTo>
                    <a:lnTo>
                      <a:pt x="19" y="239"/>
                    </a:lnTo>
                    <a:lnTo>
                      <a:pt x="19" y="233"/>
                    </a:lnTo>
                    <a:lnTo>
                      <a:pt x="19" y="228"/>
                    </a:lnTo>
                    <a:lnTo>
                      <a:pt x="20" y="224"/>
                    </a:lnTo>
                    <a:lnTo>
                      <a:pt x="20" y="218"/>
                    </a:lnTo>
                    <a:lnTo>
                      <a:pt x="20" y="212"/>
                    </a:lnTo>
                    <a:lnTo>
                      <a:pt x="20" y="208"/>
                    </a:lnTo>
                    <a:lnTo>
                      <a:pt x="22" y="206"/>
                    </a:lnTo>
                    <a:lnTo>
                      <a:pt x="23" y="199"/>
                    </a:lnTo>
                    <a:lnTo>
                      <a:pt x="25" y="196"/>
                    </a:lnTo>
                    <a:lnTo>
                      <a:pt x="26" y="193"/>
                    </a:lnTo>
                    <a:lnTo>
                      <a:pt x="29" y="199"/>
                    </a:lnTo>
                    <a:lnTo>
                      <a:pt x="31" y="203"/>
                    </a:lnTo>
                    <a:lnTo>
                      <a:pt x="32" y="209"/>
                    </a:lnTo>
                    <a:lnTo>
                      <a:pt x="35" y="215"/>
                    </a:lnTo>
                    <a:lnTo>
                      <a:pt x="38" y="224"/>
                    </a:lnTo>
                    <a:lnTo>
                      <a:pt x="41" y="230"/>
                    </a:lnTo>
                    <a:lnTo>
                      <a:pt x="42" y="239"/>
                    </a:lnTo>
                    <a:lnTo>
                      <a:pt x="45" y="246"/>
                    </a:lnTo>
                    <a:lnTo>
                      <a:pt x="48" y="255"/>
                    </a:lnTo>
                    <a:lnTo>
                      <a:pt x="51" y="261"/>
                    </a:lnTo>
                    <a:lnTo>
                      <a:pt x="54" y="267"/>
                    </a:lnTo>
                    <a:lnTo>
                      <a:pt x="57" y="271"/>
                    </a:lnTo>
                    <a:lnTo>
                      <a:pt x="59" y="275"/>
                    </a:lnTo>
                    <a:lnTo>
                      <a:pt x="63" y="275"/>
                    </a:lnTo>
                    <a:lnTo>
                      <a:pt x="69" y="271"/>
                    </a:lnTo>
                    <a:lnTo>
                      <a:pt x="72" y="267"/>
                    </a:lnTo>
                    <a:lnTo>
                      <a:pt x="75" y="262"/>
                    </a:lnTo>
                    <a:lnTo>
                      <a:pt x="76" y="255"/>
                    </a:lnTo>
                    <a:lnTo>
                      <a:pt x="79" y="249"/>
                    </a:lnTo>
                    <a:lnTo>
                      <a:pt x="81" y="242"/>
                    </a:lnTo>
                    <a:lnTo>
                      <a:pt x="83" y="233"/>
                    </a:lnTo>
                    <a:lnTo>
                      <a:pt x="85" y="224"/>
                    </a:lnTo>
                    <a:lnTo>
                      <a:pt x="88" y="217"/>
                    </a:lnTo>
                    <a:lnTo>
                      <a:pt x="89" y="206"/>
                    </a:lnTo>
                    <a:lnTo>
                      <a:pt x="92" y="199"/>
                    </a:lnTo>
                    <a:lnTo>
                      <a:pt x="94" y="190"/>
                    </a:lnTo>
                    <a:lnTo>
                      <a:pt x="97" y="181"/>
                    </a:lnTo>
                    <a:lnTo>
                      <a:pt x="97" y="173"/>
                    </a:lnTo>
                    <a:lnTo>
                      <a:pt x="98" y="165"/>
                    </a:lnTo>
                    <a:lnTo>
                      <a:pt x="98" y="158"/>
                    </a:lnTo>
                    <a:lnTo>
                      <a:pt x="101" y="151"/>
                    </a:lnTo>
                    <a:lnTo>
                      <a:pt x="101" y="143"/>
                    </a:lnTo>
                    <a:lnTo>
                      <a:pt x="103" y="136"/>
                    </a:lnTo>
                    <a:lnTo>
                      <a:pt x="103" y="130"/>
                    </a:lnTo>
                    <a:lnTo>
                      <a:pt x="104" y="124"/>
                    </a:lnTo>
                    <a:lnTo>
                      <a:pt x="104" y="117"/>
                    </a:lnTo>
                    <a:lnTo>
                      <a:pt x="105" y="111"/>
                    </a:lnTo>
                    <a:lnTo>
                      <a:pt x="105" y="105"/>
                    </a:lnTo>
                    <a:lnTo>
                      <a:pt x="107" y="99"/>
                    </a:lnTo>
                    <a:lnTo>
                      <a:pt x="107" y="93"/>
                    </a:lnTo>
                    <a:lnTo>
                      <a:pt x="107" y="88"/>
                    </a:lnTo>
                    <a:lnTo>
                      <a:pt x="108" y="82"/>
                    </a:lnTo>
                    <a:lnTo>
                      <a:pt x="110" y="76"/>
                    </a:lnTo>
                    <a:lnTo>
                      <a:pt x="111" y="70"/>
                    </a:lnTo>
                    <a:lnTo>
                      <a:pt x="113" y="64"/>
                    </a:lnTo>
                    <a:lnTo>
                      <a:pt x="113" y="58"/>
                    </a:lnTo>
                    <a:lnTo>
                      <a:pt x="114" y="54"/>
                    </a:lnTo>
                    <a:lnTo>
                      <a:pt x="116" y="47"/>
                    </a:lnTo>
                    <a:lnTo>
                      <a:pt x="117" y="42"/>
                    </a:lnTo>
                    <a:lnTo>
                      <a:pt x="117" y="36"/>
                    </a:lnTo>
                    <a:lnTo>
                      <a:pt x="119" y="32"/>
                    </a:lnTo>
                    <a:lnTo>
                      <a:pt x="117" y="28"/>
                    </a:lnTo>
                    <a:lnTo>
                      <a:pt x="117" y="23"/>
                    </a:lnTo>
                    <a:lnTo>
                      <a:pt x="117" y="19"/>
                    </a:lnTo>
                    <a:lnTo>
                      <a:pt x="117" y="14"/>
                    </a:lnTo>
                    <a:lnTo>
                      <a:pt x="116" y="8"/>
                    </a:lnTo>
                    <a:lnTo>
                      <a:pt x="113" y="6"/>
                    </a:lnTo>
                    <a:lnTo>
                      <a:pt x="107" y="0"/>
                    </a:lnTo>
                    <a:lnTo>
                      <a:pt x="103" y="0"/>
                    </a:lnTo>
                    <a:lnTo>
                      <a:pt x="95" y="0"/>
                    </a:lnTo>
                    <a:lnTo>
                      <a:pt x="89" y="1"/>
                    </a:lnTo>
                    <a:lnTo>
                      <a:pt x="82" y="3"/>
                    </a:lnTo>
                    <a:lnTo>
                      <a:pt x="78" y="4"/>
                    </a:lnTo>
                    <a:lnTo>
                      <a:pt x="75" y="6"/>
                    </a:lnTo>
                    <a:lnTo>
                      <a:pt x="73" y="7"/>
                    </a:lnTo>
                    <a:lnTo>
                      <a:pt x="73" y="7"/>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35" name="Freeform 131">
                <a:extLst>
                  <a:ext uri="{FF2B5EF4-FFF2-40B4-BE49-F238E27FC236}">
                    <a16:creationId xmlns:a16="http://schemas.microsoft.com/office/drawing/2014/main" id="{EDBA841B-9096-7986-7FF7-F57FD9854235}"/>
                  </a:ext>
                </a:extLst>
              </p:cNvPr>
              <p:cNvSpPr>
                <a:spLocks/>
              </p:cNvSpPr>
              <p:nvPr/>
            </p:nvSpPr>
            <p:spPr bwMode="auto">
              <a:xfrm>
                <a:off x="3010" y="3844"/>
                <a:ext cx="33" cy="125"/>
              </a:xfrm>
              <a:custGeom>
                <a:avLst/>
                <a:gdLst>
                  <a:gd name="T0" fmla="*/ 42 w 97"/>
                  <a:gd name="T1" fmla="*/ 10 h 368"/>
                  <a:gd name="T2" fmla="*/ 45 w 97"/>
                  <a:gd name="T3" fmla="*/ 36 h 368"/>
                  <a:gd name="T4" fmla="*/ 45 w 97"/>
                  <a:gd name="T5" fmla="*/ 67 h 368"/>
                  <a:gd name="T6" fmla="*/ 42 w 97"/>
                  <a:gd name="T7" fmla="*/ 93 h 368"/>
                  <a:gd name="T8" fmla="*/ 25 w 97"/>
                  <a:gd name="T9" fmla="*/ 98 h 368"/>
                  <a:gd name="T10" fmla="*/ 8 w 97"/>
                  <a:gd name="T11" fmla="*/ 86 h 368"/>
                  <a:gd name="T12" fmla="*/ 2 w 97"/>
                  <a:gd name="T13" fmla="*/ 93 h 368"/>
                  <a:gd name="T14" fmla="*/ 0 w 97"/>
                  <a:gd name="T15" fmla="*/ 112 h 368"/>
                  <a:gd name="T16" fmla="*/ 0 w 97"/>
                  <a:gd name="T17" fmla="*/ 134 h 368"/>
                  <a:gd name="T18" fmla="*/ 0 w 97"/>
                  <a:gd name="T19" fmla="*/ 155 h 368"/>
                  <a:gd name="T20" fmla="*/ 2 w 97"/>
                  <a:gd name="T21" fmla="*/ 178 h 368"/>
                  <a:gd name="T22" fmla="*/ 2 w 97"/>
                  <a:gd name="T23" fmla="*/ 206 h 368"/>
                  <a:gd name="T24" fmla="*/ 2 w 97"/>
                  <a:gd name="T25" fmla="*/ 236 h 368"/>
                  <a:gd name="T26" fmla="*/ 2 w 97"/>
                  <a:gd name="T27" fmla="*/ 263 h 368"/>
                  <a:gd name="T28" fmla="*/ 2 w 97"/>
                  <a:gd name="T29" fmla="*/ 291 h 368"/>
                  <a:gd name="T30" fmla="*/ 2 w 97"/>
                  <a:gd name="T31" fmla="*/ 315 h 368"/>
                  <a:gd name="T32" fmla="*/ 2 w 97"/>
                  <a:gd name="T33" fmla="*/ 341 h 368"/>
                  <a:gd name="T34" fmla="*/ 6 w 97"/>
                  <a:gd name="T35" fmla="*/ 348 h 368"/>
                  <a:gd name="T36" fmla="*/ 9 w 97"/>
                  <a:gd name="T37" fmla="*/ 325 h 368"/>
                  <a:gd name="T38" fmla="*/ 14 w 97"/>
                  <a:gd name="T39" fmla="*/ 294 h 368"/>
                  <a:gd name="T40" fmla="*/ 17 w 97"/>
                  <a:gd name="T41" fmla="*/ 277 h 368"/>
                  <a:gd name="T42" fmla="*/ 20 w 97"/>
                  <a:gd name="T43" fmla="*/ 290 h 368"/>
                  <a:gd name="T44" fmla="*/ 24 w 97"/>
                  <a:gd name="T45" fmla="*/ 319 h 368"/>
                  <a:gd name="T46" fmla="*/ 28 w 97"/>
                  <a:gd name="T47" fmla="*/ 350 h 368"/>
                  <a:gd name="T48" fmla="*/ 37 w 97"/>
                  <a:gd name="T49" fmla="*/ 368 h 368"/>
                  <a:gd name="T50" fmla="*/ 58 w 97"/>
                  <a:gd name="T51" fmla="*/ 348 h 368"/>
                  <a:gd name="T52" fmla="*/ 71 w 97"/>
                  <a:gd name="T53" fmla="*/ 321 h 368"/>
                  <a:gd name="T54" fmla="*/ 80 w 97"/>
                  <a:gd name="T55" fmla="*/ 294 h 368"/>
                  <a:gd name="T56" fmla="*/ 75 w 97"/>
                  <a:gd name="T57" fmla="*/ 284 h 368"/>
                  <a:gd name="T58" fmla="*/ 50 w 97"/>
                  <a:gd name="T59" fmla="*/ 306 h 368"/>
                  <a:gd name="T60" fmla="*/ 39 w 97"/>
                  <a:gd name="T61" fmla="*/ 302 h 368"/>
                  <a:gd name="T62" fmla="*/ 42 w 97"/>
                  <a:gd name="T63" fmla="*/ 284 h 368"/>
                  <a:gd name="T64" fmla="*/ 45 w 97"/>
                  <a:gd name="T65" fmla="*/ 262 h 368"/>
                  <a:gd name="T66" fmla="*/ 37 w 97"/>
                  <a:gd name="T67" fmla="*/ 250 h 368"/>
                  <a:gd name="T68" fmla="*/ 21 w 97"/>
                  <a:gd name="T69" fmla="*/ 249 h 368"/>
                  <a:gd name="T70" fmla="*/ 17 w 97"/>
                  <a:gd name="T71" fmla="*/ 231 h 368"/>
                  <a:gd name="T72" fmla="*/ 15 w 97"/>
                  <a:gd name="T73" fmla="*/ 208 h 368"/>
                  <a:gd name="T74" fmla="*/ 15 w 97"/>
                  <a:gd name="T75" fmla="*/ 184 h 368"/>
                  <a:gd name="T76" fmla="*/ 31 w 97"/>
                  <a:gd name="T77" fmla="*/ 175 h 368"/>
                  <a:gd name="T78" fmla="*/ 55 w 97"/>
                  <a:gd name="T79" fmla="*/ 200 h 368"/>
                  <a:gd name="T80" fmla="*/ 71 w 97"/>
                  <a:gd name="T81" fmla="*/ 196 h 368"/>
                  <a:gd name="T82" fmla="*/ 75 w 97"/>
                  <a:gd name="T83" fmla="*/ 175 h 368"/>
                  <a:gd name="T84" fmla="*/ 77 w 97"/>
                  <a:gd name="T85" fmla="*/ 153 h 368"/>
                  <a:gd name="T86" fmla="*/ 67 w 97"/>
                  <a:gd name="T87" fmla="*/ 143 h 368"/>
                  <a:gd name="T88" fmla="*/ 50 w 97"/>
                  <a:gd name="T89" fmla="*/ 158 h 368"/>
                  <a:gd name="T90" fmla="*/ 28 w 97"/>
                  <a:gd name="T91" fmla="*/ 143 h 368"/>
                  <a:gd name="T92" fmla="*/ 21 w 97"/>
                  <a:gd name="T93" fmla="*/ 123 h 368"/>
                  <a:gd name="T94" fmla="*/ 36 w 97"/>
                  <a:gd name="T95" fmla="*/ 120 h 368"/>
                  <a:gd name="T96" fmla="*/ 65 w 97"/>
                  <a:gd name="T97" fmla="*/ 118 h 368"/>
                  <a:gd name="T98" fmla="*/ 91 w 97"/>
                  <a:gd name="T99" fmla="*/ 95 h 368"/>
                  <a:gd name="T100" fmla="*/ 97 w 97"/>
                  <a:gd name="T101" fmla="*/ 67 h 368"/>
                  <a:gd name="T102" fmla="*/ 89 w 97"/>
                  <a:gd name="T103" fmla="*/ 46 h 368"/>
                  <a:gd name="T104" fmla="*/ 72 w 97"/>
                  <a:gd name="T105" fmla="*/ 26 h 368"/>
                  <a:gd name="T106" fmla="*/ 47 w 97"/>
                  <a:gd name="T107" fmla="*/ 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368">
                    <a:moveTo>
                      <a:pt x="42" y="0"/>
                    </a:moveTo>
                    <a:lnTo>
                      <a:pt x="42" y="1"/>
                    </a:lnTo>
                    <a:lnTo>
                      <a:pt x="42" y="4"/>
                    </a:lnTo>
                    <a:lnTo>
                      <a:pt x="42" y="10"/>
                    </a:lnTo>
                    <a:lnTo>
                      <a:pt x="42" y="16"/>
                    </a:lnTo>
                    <a:lnTo>
                      <a:pt x="42" y="22"/>
                    </a:lnTo>
                    <a:lnTo>
                      <a:pt x="43" y="29"/>
                    </a:lnTo>
                    <a:lnTo>
                      <a:pt x="45" y="36"/>
                    </a:lnTo>
                    <a:lnTo>
                      <a:pt x="45" y="43"/>
                    </a:lnTo>
                    <a:lnTo>
                      <a:pt x="45" y="51"/>
                    </a:lnTo>
                    <a:lnTo>
                      <a:pt x="45" y="60"/>
                    </a:lnTo>
                    <a:lnTo>
                      <a:pt x="45" y="67"/>
                    </a:lnTo>
                    <a:lnTo>
                      <a:pt x="43" y="74"/>
                    </a:lnTo>
                    <a:lnTo>
                      <a:pt x="43" y="82"/>
                    </a:lnTo>
                    <a:lnTo>
                      <a:pt x="42" y="86"/>
                    </a:lnTo>
                    <a:lnTo>
                      <a:pt x="42" y="93"/>
                    </a:lnTo>
                    <a:lnTo>
                      <a:pt x="37" y="98"/>
                    </a:lnTo>
                    <a:lnTo>
                      <a:pt x="34" y="101"/>
                    </a:lnTo>
                    <a:lnTo>
                      <a:pt x="30" y="99"/>
                    </a:lnTo>
                    <a:lnTo>
                      <a:pt x="25" y="98"/>
                    </a:lnTo>
                    <a:lnTo>
                      <a:pt x="20" y="93"/>
                    </a:lnTo>
                    <a:lnTo>
                      <a:pt x="15" y="90"/>
                    </a:lnTo>
                    <a:lnTo>
                      <a:pt x="11" y="86"/>
                    </a:lnTo>
                    <a:lnTo>
                      <a:pt x="8" y="86"/>
                    </a:lnTo>
                    <a:lnTo>
                      <a:pt x="5" y="85"/>
                    </a:lnTo>
                    <a:lnTo>
                      <a:pt x="3" y="87"/>
                    </a:lnTo>
                    <a:lnTo>
                      <a:pt x="2" y="89"/>
                    </a:lnTo>
                    <a:lnTo>
                      <a:pt x="2" y="93"/>
                    </a:lnTo>
                    <a:lnTo>
                      <a:pt x="2" y="96"/>
                    </a:lnTo>
                    <a:lnTo>
                      <a:pt x="2" y="102"/>
                    </a:lnTo>
                    <a:lnTo>
                      <a:pt x="0" y="107"/>
                    </a:lnTo>
                    <a:lnTo>
                      <a:pt x="0" y="112"/>
                    </a:lnTo>
                    <a:lnTo>
                      <a:pt x="0" y="118"/>
                    </a:lnTo>
                    <a:lnTo>
                      <a:pt x="0" y="127"/>
                    </a:lnTo>
                    <a:lnTo>
                      <a:pt x="0" y="130"/>
                    </a:lnTo>
                    <a:lnTo>
                      <a:pt x="0" y="134"/>
                    </a:lnTo>
                    <a:lnTo>
                      <a:pt x="0" y="140"/>
                    </a:lnTo>
                    <a:lnTo>
                      <a:pt x="0" y="145"/>
                    </a:lnTo>
                    <a:lnTo>
                      <a:pt x="0" y="149"/>
                    </a:lnTo>
                    <a:lnTo>
                      <a:pt x="0" y="155"/>
                    </a:lnTo>
                    <a:lnTo>
                      <a:pt x="0" y="161"/>
                    </a:lnTo>
                    <a:lnTo>
                      <a:pt x="2" y="167"/>
                    </a:lnTo>
                    <a:lnTo>
                      <a:pt x="2" y="173"/>
                    </a:lnTo>
                    <a:lnTo>
                      <a:pt x="2" y="178"/>
                    </a:lnTo>
                    <a:lnTo>
                      <a:pt x="2" y="184"/>
                    </a:lnTo>
                    <a:lnTo>
                      <a:pt x="2" y="193"/>
                    </a:lnTo>
                    <a:lnTo>
                      <a:pt x="2" y="199"/>
                    </a:lnTo>
                    <a:lnTo>
                      <a:pt x="2" y="206"/>
                    </a:lnTo>
                    <a:lnTo>
                      <a:pt x="2" y="214"/>
                    </a:lnTo>
                    <a:lnTo>
                      <a:pt x="2" y="221"/>
                    </a:lnTo>
                    <a:lnTo>
                      <a:pt x="2" y="228"/>
                    </a:lnTo>
                    <a:lnTo>
                      <a:pt x="2" y="236"/>
                    </a:lnTo>
                    <a:lnTo>
                      <a:pt x="2" y="243"/>
                    </a:lnTo>
                    <a:lnTo>
                      <a:pt x="2" y="250"/>
                    </a:lnTo>
                    <a:lnTo>
                      <a:pt x="2" y="256"/>
                    </a:lnTo>
                    <a:lnTo>
                      <a:pt x="2" y="263"/>
                    </a:lnTo>
                    <a:lnTo>
                      <a:pt x="2" y="271"/>
                    </a:lnTo>
                    <a:lnTo>
                      <a:pt x="2" y="278"/>
                    </a:lnTo>
                    <a:lnTo>
                      <a:pt x="2" y="285"/>
                    </a:lnTo>
                    <a:lnTo>
                      <a:pt x="2" y="291"/>
                    </a:lnTo>
                    <a:lnTo>
                      <a:pt x="2" y="297"/>
                    </a:lnTo>
                    <a:lnTo>
                      <a:pt x="2" y="304"/>
                    </a:lnTo>
                    <a:lnTo>
                      <a:pt x="2" y="310"/>
                    </a:lnTo>
                    <a:lnTo>
                      <a:pt x="2" y="315"/>
                    </a:lnTo>
                    <a:lnTo>
                      <a:pt x="2" y="321"/>
                    </a:lnTo>
                    <a:lnTo>
                      <a:pt x="2" y="326"/>
                    </a:lnTo>
                    <a:lnTo>
                      <a:pt x="2" y="334"/>
                    </a:lnTo>
                    <a:lnTo>
                      <a:pt x="2" y="341"/>
                    </a:lnTo>
                    <a:lnTo>
                      <a:pt x="3" y="347"/>
                    </a:lnTo>
                    <a:lnTo>
                      <a:pt x="5" y="351"/>
                    </a:lnTo>
                    <a:lnTo>
                      <a:pt x="5" y="350"/>
                    </a:lnTo>
                    <a:lnTo>
                      <a:pt x="6" y="348"/>
                    </a:lnTo>
                    <a:lnTo>
                      <a:pt x="6" y="344"/>
                    </a:lnTo>
                    <a:lnTo>
                      <a:pt x="8" y="337"/>
                    </a:lnTo>
                    <a:lnTo>
                      <a:pt x="8" y="332"/>
                    </a:lnTo>
                    <a:lnTo>
                      <a:pt x="9" y="325"/>
                    </a:lnTo>
                    <a:lnTo>
                      <a:pt x="11" y="318"/>
                    </a:lnTo>
                    <a:lnTo>
                      <a:pt x="11" y="310"/>
                    </a:lnTo>
                    <a:lnTo>
                      <a:pt x="14" y="303"/>
                    </a:lnTo>
                    <a:lnTo>
                      <a:pt x="14" y="294"/>
                    </a:lnTo>
                    <a:lnTo>
                      <a:pt x="15" y="290"/>
                    </a:lnTo>
                    <a:lnTo>
                      <a:pt x="15" y="284"/>
                    </a:lnTo>
                    <a:lnTo>
                      <a:pt x="17" y="281"/>
                    </a:lnTo>
                    <a:lnTo>
                      <a:pt x="17" y="277"/>
                    </a:lnTo>
                    <a:lnTo>
                      <a:pt x="18" y="277"/>
                    </a:lnTo>
                    <a:lnTo>
                      <a:pt x="20" y="280"/>
                    </a:lnTo>
                    <a:lnTo>
                      <a:pt x="20" y="284"/>
                    </a:lnTo>
                    <a:lnTo>
                      <a:pt x="20" y="290"/>
                    </a:lnTo>
                    <a:lnTo>
                      <a:pt x="20" y="294"/>
                    </a:lnTo>
                    <a:lnTo>
                      <a:pt x="21" y="303"/>
                    </a:lnTo>
                    <a:lnTo>
                      <a:pt x="22" y="310"/>
                    </a:lnTo>
                    <a:lnTo>
                      <a:pt x="24" y="319"/>
                    </a:lnTo>
                    <a:lnTo>
                      <a:pt x="24" y="328"/>
                    </a:lnTo>
                    <a:lnTo>
                      <a:pt x="25" y="335"/>
                    </a:lnTo>
                    <a:lnTo>
                      <a:pt x="27" y="343"/>
                    </a:lnTo>
                    <a:lnTo>
                      <a:pt x="28" y="350"/>
                    </a:lnTo>
                    <a:lnTo>
                      <a:pt x="30" y="356"/>
                    </a:lnTo>
                    <a:lnTo>
                      <a:pt x="31" y="362"/>
                    </a:lnTo>
                    <a:lnTo>
                      <a:pt x="34" y="366"/>
                    </a:lnTo>
                    <a:lnTo>
                      <a:pt x="37" y="368"/>
                    </a:lnTo>
                    <a:lnTo>
                      <a:pt x="43" y="366"/>
                    </a:lnTo>
                    <a:lnTo>
                      <a:pt x="50" y="360"/>
                    </a:lnTo>
                    <a:lnTo>
                      <a:pt x="53" y="354"/>
                    </a:lnTo>
                    <a:lnTo>
                      <a:pt x="58" y="348"/>
                    </a:lnTo>
                    <a:lnTo>
                      <a:pt x="62" y="341"/>
                    </a:lnTo>
                    <a:lnTo>
                      <a:pt x="67" y="335"/>
                    </a:lnTo>
                    <a:lnTo>
                      <a:pt x="69" y="328"/>
                    </a:lnTo>
                    <a:lnTo>
                      <a:pt x="71" y="321"/>
                    </a:lnTo>
                    <a:lnTo>
                      <a:pt x="74" y="312"/>
                    </a:lnTo>
                    <a:lnTo>
                      <a:pt x="77" y="306"/>
                    </a:lnTo>
                    <a:lnTo>
                      <a:pt x="78" y="299"/>
                    </a:lnTo>
                    <a:lnTo>
                      <a:pt x="80" y="294"/>
                    </a:lnTo>
                    <a:lnTo>
                      <a:pt x="80" y="288"/>
                    </a:lnTo>
                    <a:lnTo>
                      <a:pt x="81" y="285"/>
                    </a:lnTo>
                    <a:lnTo>
                      <a:pt x="80" y="282"/>
                    </a:lnTo>
                    <a:lnTo>
                      <a:pt x="75" y="284"/>
                    </a:lnTo>
                    <a:lnTo>
                      <a:pt x="69" y="287"/>
                    </a:lnTo>
                    <a:lnTo>
                      <a:pt x="64" y="294"/>
                    </a:lnTo>
                    <a:lnTo>
                      <a:pt x="56" y="300"/>
                    </a:lnTo>
                    <a:lnTo>
                      <a:pt x="50" y="306"/>
                    </a:lnTo>
                    <a:lnTo>
                      <a:pt x="45" y="310"/>
                    </a:lnTo>
                    <a:lnTo>
                      <a:pt x="42" y="312"/>
                    </a:lnTo>
                    <a:lnTo>
                      <a:pt x="39" y="307"/>
                    </a:lnTo>
                    <a:lnTo>
                      <a:pt x="39" y="302"/>
                    </a:lnTo>
                    <a:lnTo>
                      <a:pt x="39" y="297"/>
                    </a:lnTo>
                    <a:lnTo>
                      <a:pt x="39" y="293"/>
                    </a:lnTo>
                    <a:lnTo>
                      <a:pt x="40" y="287"/>
                    </a:lnTo>
                    <a:lnTo>
                      <a:pt x="42" y="284"/>
                    </a:lnTo>
                    <a:lnTo>
                      <a:pt x="42" y="277"/>
                    </a:lnTo>
                    <a:lnTo>
                      <a:pt x="43" y="272"/>
                    </a:lnTo>
                    <a:lnTo>
                      <a:pt x="43" y="266"/>
                    </a:lnTo>
                    <a:lnTo>
                      <a:pt x="45" y="262"/>
                    </a:lnTo>
                    <a:lnTo>
                      <a:pt x="46" y="255"/>
                    </a:lnTo>
                    <a:lnTo>
                      <a:pt x="46" y="249"/>
                    </a:lnTo>
                    <a:lnTo>
                      <a:pt x="43" y="246"/>
                    </a:lnTo>
                    <a:lnTo>
                      <a:pt x="37" y="250"/>
                    </a:lnTo>
                    <a:lnTo>
                      <a:pt x="33" y="250"/>
                    </a:lnTo>
                    <a:lnTo>
                      <a:pt x="28" y="252"/>
                    </a:lnTo>
                    <a:lnTo>
                      <a:pt x="24" y="252"/>
                    </a:lnTo>
                    <a:lnTo>
                      <a:pt x="21" y="249"/>
                    </a:lnTo>
                    <a:lnTo>
                      <a:pt x="20" y="246"/>
                    </a:lnTo>
                    <a:lnTo>
                      <a:pt x="18" y="240"/>
                    </a:lnTo>
                    <a:lnTo>
                      <a:pt x="17" y="236"/>
                    </a:lnTo>
                    <a:lnTo>
                      <a:pt x="17" y="231"/>
                    </a:lnTo>
                    <a:lnTo>
                      <a:pt x="15" y="225"/>
                    </a:lnTo>
                    <a:lnTo>
                      <a:pt x="15" y="218"/>
                    </a:lnTo>
                    <a:lnTo>
                      <a:pt x="15" y="212"/>
                    </a:lnTo>
                    <a:lnTo>
                      <a:pt x="15" y="208"/>
                    </a:lnTo>
                    <a:lnTo>
                      <a:pt x="15" y="200"/>
                    </a:lnTo>
                    <a:lnTo>
                      <a:pt x="15" y="193"/>
                    </a:lnTo>
                    <a:lnTo>
                      <a:pt x="15" y="189"/>
                    </a:lnTo>
                    <a:lnTo>
                      <a:pt x="15" y="184"/>
                    </a:lnTo>
                    <a:lnTo>
                      <a:pt x="18" y="175"/>
                    </a:lnTo>
                    <a:lnTo>
                      <a:pt x="22" y="171"/>
                    </a:lnTo>
                    <a:lnTo>
                      <a:pt x="27" y="171"/>
                    </a:lnTo>
                    <a:lnTo>
                      <a:pt x="31" y="175"/>
                    </a:lnTo>
                    <a:lnTo>
                      <a:pt x="37" y="180"/>
                    </a:lnTo>
                    <a:lnTo>
                      <a:pt x="43" y="187"/>
                    </a:lnTo>
                    <a:lnTo>
                      <a:pt x="49" y="193"/>
                    </a:lnTo>
                    <a:lnTo>
                      <a:pt x="55" y="200"/>
                    </a:lnTo>
                    <a:lnTo>
                      <a:pt x="61" y="205"/>
                    </a:lnTo>
                    <a:lnTo>
                      <a:pt x="65" y="208"/>
                    </a:lnTo>
                    <a:lnTo>
                      <a:pt x="68" y="203"/>
                    </a:lnTo>
                    <a:lnTo>
                      <a:pt x="71" y="196"/>
                    </a:lnTo>
                    <a:lnTo>
                      <a:pt x="72" y="190"/>
                    </a:lnTo>
                    <a:lnTo>
                      <a:pt x="74" y="184"/>
                    </a:lnTo>
                    <a:lnTo>
                      <a:pt x="74" y="180"/>
                    </a:lnTo>
                    <a:lnTo>
                      <a:pt x="75" y="175"/>
                    </a:lnTo>
                    <a:lnTo>
                      <a:pt x="75" y="170"/>
                    </a:lnTo>
                    <a:lnTo>
                      <a:pt x="75" y="162"/>
                    </a:lnTo>
                    <a:lnTo>
                      <a:pt x="75" y="158"/>
                    </a:lnTo>
                    <a:lnTo>
                      <a:pt x="77" y="153"/>
                    </a:lnTo>
                    <a:lnTo>
                      <a:pt x="77" y="145"/>
                    </a:lnTo>
                    <a:lnTo>
                      <a:pt x="77" y="139"/>
                    </a:lnTo>
                    <a:lnTo>
                      <a:pt x="72" y="136"/>
                    </a:lnTo>
                    <a:lnTo>
                      <a:pt x="67" y="143"/>
                    </a:lnTo>
                    <a:lnTo>
                      <a:pt x="62" y="148"/>
                    </a:lnTo>
                    <a:lnTo>
                      <a:pt x="59" y="152"/>
                    </a:lnTo>
                    <a:lnTo>
                      <a:pt x="55" y="156"/>
                    </a:lnTo>
                    <a:lnTo>
                      <a:pt x="50" y="158"/>
                    </a:lnTo>
                    <a:lnTo>
                      <a:pt x="45" y="156"/>
                    </a:lnTo>
                    <a:lnTo>
                      <a:pt x="40" y="153"/>
                    </a:lnTo>
                    <a:lnTo>
                      <a:pt x="33" y="148"/>
                    </a:lnTo>
                    <a:lnTo>
                      <a:pt x="28" y="143"/>
                    </a:lnTo>
                    <a:lnTo>
                      <a:pt x="24" y="137"/>
                    </a:lnTo>
                    <a:lnTo>
                      <a:pt x="22" y="131"/>
                    </a:lnTo>
                    <a:lnTo>
                      <a:pt x="20" y="127"/>
                    </a:lnTo>
                    <a:lnTo>
                      <a:pt x="21" y="123"/>
                    </a:lnTo>
                    <a:lnTo>
                      <a:pt x="22" y="120"/>
                    </a:lnTo>
                    <a:lnTo>
                      <a:pt x="25" y="120"/>
                    </a:lnTo>
                    <a:lnTo>
                      <a:pt x="28" y="120"/>
                    </a:lnTo>
                    <a:lnTo>
                      <a:pt x="36" y="120"/>
                    </a:lnTo>
                    <a:lnTo>
                      <a:pt x="42" y="120"/>
                    </a:lnTo>
                    <a:lnTo>
                      <a:pt x="49" y="120"/>
                    </a:lnTo>
                    <a:lnTo>
                      <a:pt x="58" y="120"/>
                    </a:lnTo>
                    <a:lnTo>
                      <a:pt x="65" y="118"/>
                    </a:lnTo>
                    <a:lnTo>
                      <a:pt x="72" y="114"/>
                    </a:lnTo>
                    <a:lnTo>
                      <a:pt x="80" y="109"/>
                    </a:lnTo>
                    <a:lnTo>
                      <a:pt x="86" y="102"/>
                    </a:lnTo>
                    <a:lnTo>
                      <a:pt x="91" y="95"/>
                    </a:lnTo>
                    <a:lnTo>
                      <a:pt x="96" y="86"/>
                    </a:lnTo>
                    <a:lnTo>
                      <a:pt x="97" y="77"/>
                    </a:lnTo>
                    <a:lnTo>
                      <a:pt x="97" y="73"/>
                    </a:lnTo>
                    <a:lnTo>
                      <a:pt x="97" y="67"/>
                    </a:lnTo>
                    <a:lnTo>
                      <a:pt x="96" y="63"/>
                    </a:lnTo>
                    <a:lnTo>
                      <a:pt x="96" y="57"/>
                    </a:lnTo>
                    <a:lnTo>
                      <a:pt x="91" y="51"/>
                    </a:lnTo>
                    <a:lnTo>
                      <a:pt x="89" y="46"/>
                    </a:lnTo>
                    <a:lnTo>
                      <a:pt x="84" y="41"/>
                    </a:lnTo>
                    <a:lnTo>
                      <a:pt x="81" y="36"/>
                    </a:lnTo>
                    <a:lnTo>
                      <a:pt x="77" y="30"/>
                    </a:lnTo>
                    <a:lnTo>
                      <a:pt x="72" y="26"/>
                    </a:lnTo>
                    <a:lnTo>
                      <a:pt x="68" y="22"/>
                    </a:lnTo>
                    <a:lnTo>
                      <a:pt x="64" y="17"/>
                    </a:lnTo>
                    <a:lnTo>
                      <a:pt x="55" y="8"/>
                    </a:lnTo>
                    <a:lnTo>
                      <a:pt x="47" y="4"/>
                    </a:lnTo>
                    <a:lnTo>
                      <a:pt x="43" y="0"/>
                    </a:lnTo>
                    <a:lnTo>
                      <a:pt x="42" y="0"/>
                    </a:lnTo>
                    <a:lnTo>
                      <a:pt x="42" y="0"/>
                    </a:lnTo>
                    <a:close/>
                  </a:path>
                </a:pathLst>
              </a:custGeom>
              <a:solidFill>
                <a:srgbClr val="CC80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36" name="Freeform 132">
                <a:extLst>
                  <a:ext uri="{FF2B5EF4-FFF2-40B4-BE49-F238E27FC236}">
                    <a16:creationId xmlns:a16="http://schemas.microsoft.com/office/drawing/2014/main" id="{9BB58815-D0F1-E704-9AFF-B31134799C66}"/>
                  </a:ext>
                </a:extLst>
              </p:cNvPr>
              <p:cNvSpPr>
                <a:spLocks/>
              </p:cNvSpPr>
              <p:nvPr/>
            </p:nvSpPr>
            <p:spPr bwMode="auto">
              <a:xfrm>
                <a:off x="2862" y="3736"/>
                <a:ext cx="24" cy="79"/>
              </a:xfrm>
              <a:custGeom>
                <a:avLst/>
                <a:gdLst>
                  <a:gd name="T0" fmla="*/ 14 w 69"/>
                  <a:gd name="T1" fmla="*/ 8 h 232"/>
                  <a:gd name="T2" fmla="*/ 13 w 69"/>
                  <a:gd name="T3" fmla="*/ 22 h 232"/>
                  <a:gd name="T4" fmla="*/ 11 w 69"/>
                  <a:gd name="T5" fmla="*/ 46 h 232"/>
                  <a:gd name="T6" fmla="*/ 10 w 69"/>
                  <a:gd name="T7" fmla="*/ 72 h 232"/>
                  <a:gd name="T8" fmla="*/ 8 w 69"/>
                  <a:gd name="T9" fmla="*/ 93 h 232"/>
                  <a:gd name="T10" fmla="*/ 7 w 69"/>
                  <a:gd name="T11" fmla="*/ 107 h 232"/>
                  <a:gd name="T12" fmla="*/ 6 w 69"/>
                  <a:gd name="T13" fmla="*/ 122 h 232"/>
                  <a:gd name="T14" fmla="*/ 4 w 69"/>
                  <a:gd name="T15" fmla="*/ 137 h 232"/>
                  <a:gd name="T16" fmla="*/ 3 w 69"/>
                  <a:gd name="T17" fmla="*/ 162 h 232"/>
                  <a:gd name="T18" fmla="*/ 1 w 69"/>
                  <a:gd name="T19" fmla="*/ 188 h 232"/>
                  <a:gd name="T20" fmla="*/ 0 w 69"/>
                  <a:gd name="T21" fmla="*/ 208 h 232"/>
                  <a:gd name="T22" fmla="*/ 0 w 69"/>
                  <a:gd name="T23" fmla="*/ 223 h 232"/>
                  <a:gd name="T24" fmla="*/ 1 w 69"/>
                  <a:gd name="T25" fmla="*/ 232 h 232"/>
                  <a:gd name="T26" fmla="*/ 6 w 69"/>
                  <a:gd name="T27" fmla="*/ 217 h 232"/>
                  <a:gd name="T28" fmla="*/ 10 w 69"/>
                  <a:gd name="T29" fmla="*/ 197 h 232"/>
                  <a:gd name="T30" fmla="*/ 14 w 69"/>
                  <a:gd name="T31" fmla="*/ 179 h 232"/>
                  <a:gd name="T32" fmla="*/ 17 w 69"/>
                  <a:gd name="T33" fmla="*/ 162 h 232"/>
                  <a:gd name="T34" fmla="*/ 22 w 69"/>
                  <a:gd name="T35" fmla="*/ 145 h 232"/>
                  <a:gd name="T36" fmla="*/ 28 w 69"/>
                  <a:gd name="T37" fmla="*/ 125 h 232"/>
                  <a:gd name="T38" fmla="*/ 33 w 69"/>
                  <a:gd name="T39" fmla="*/ 116 h 232"/>
                  <a:gd name="T40" fmla="*/ 35 w 69"/>
                  <a:gd name="T41" fmla="*/ 132 h 232"/>
                  <a:gd name="T42" fmla="*/ 35 w 69"/>
                  <a:gd name="T43" fmla="*/ 145 h 232"/>
                  <a:gd name="T44" fmla="*/ 35 w 69"/>
                  <a:gd name="T45" fmla="*/ 162 h 232"/>
                  <a:gd name="T46" fmla="*/ 36 w 69"/>
                  <a:gd name="T47" fmla="*/ 178 h 232"/>
                  <a:gd name="T48" fmla="*/ 36 w 69"/>
                  <a:gd name="T49" fmla="*/ 194 h 232"/>
                  <a:gd name="T50" fmla="*/ 36 w 69"/>
                  <a:gd name="T51" fmla="*/ 217 h 232"/>
                  <a:gd name="T52" fmla="*/ 39 w 69"/>
                  <a:gd name="T53" fmla="*/ 223 h 232"/>
                  <a:gd name="T54" fmla="*/ 44 w 69"/>
                  <a:gd name="T55" fmla="*/ 207 h 232"/>
                  <a:gd name="T56" fmla="*/ 47 w 69"/>
                  <a:gd name="T57" fmla="*/ 191 h 232"/>
                  <a:gd name="T58" fmla="*/ 50 w 69"/>
                  <a:gd name="T59" fmla="*/ 170 h 232"/>
                  <a:gd name="T60" fmla="*/ 54 w 69"/>
                  <a:gd name="T61" fmla="*/ 148 h 232"/>
                  <a:gd name="T62" fmla="*/ 57 w 69"/>
                  <a:gd name="T63" fmla="*/ 123 h 232"/>
                  <a:gd name="T64" fmla="*/ 60 w 69"/>
                  <a:gd name="T65" fmla="*/ 99 h 232"/>
                  <a:gd name="T66" fmla="*/ 63 w 69"/>
                  <a:gd name="T67" fmla="*/ 74 h 232"/>
                  <a:gd name="T68" fmla="*/ 66 w 69"/>
                  <a:gd name="T69" fmla="*/ 52 h 232"/>
                  <a:gd name="T70" fmla="*/ 66 w 69"/>
                  <a:gd name="T71" fmla="*/ 34 h 232"/>
                  <a:gd name="T72" fmla="*/ 69 w 69"/>
                  <a:gd name="T73" fmla="*/ 21 h 232"/>
                  <a:gd name="T74" fmla="*/ 64 w 69"/>
                  <a:gd name="T75" fmla="*/ 8 h 232"/>
                  <a:gd name="T76" fmla="*/ 58 w 69"/>
                  <a:gd name="T77" fmla="*/ 13 h 232"/>
                  <a:gd name="T78" fmla="*/ 51 w 69"/>
                  <a:gd name="T79" fmla="*/ 30 h 232"/>
                  <a:gd name="T80" fmla="*/ 44 w 69"/>
                  <a:gd name="T81" fmla="*/ 46 h 232"/>
                  <a:gd name="T82" fmla="*/ 35 w 69"/>
                  <a:gd name="T83" fmla="*/ 59 h 232"/>
                  <a:gd name="T84" fmla="*/ 25 w 69"/>
                  <a:gd name="T85" fmla="*/ 53 h 232"/>
                  <a:gd name="T86" fmla="*/ 20 w 69"/>
                  <a:gd name="T87" fmla="*/ 37 h 232"/>
                  <a:gd name="T88" fmla="*/ 17 w 69"/>
                  <a:gd name="T89" fmla="*/ 19 h 232"/>
                  <a:gd name="T90" fmla="*/ 17 w 69"/>
                  <a:gd name="T91" fmla="*/ 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9" h="232">
                    <a:moveTo>
                      <a:pt x="17" y="0"/>
                    </a:moveTo>
                    <a:lnTo>
                      <a:pt x="16" y="2"/>
                    </a:lnTo>
                    <a:lnTo>
                      <a:pt x="14" y="8"/>
                    </a:lnTo>
                    <a:lnTo>
                      <a:pt x="14" y="12"/>
                    </a:lnTo>
                    <a:lnTo>
                      <a:pt x="14" y="18"/>
                    </a:lnTo>
                    <a:lnTo>
                      <a:pt x="13" y="22"/>
                    </a:lnTo>
                    <a:lnTo>
                      <a:pt x="13" y="31"/>
                    </a:lnTo>
                    <a:lnTo>
                      <a:pt x="13" y="38"/>
                    </a:lnTo>
                    <a:lnTo>
                      <a:pt x="11" y="46"/>
                    </a:lnTo>
                    <a:lnTo>
                      <a:pt x="10" y="55"/>
                    </a:lnTo>
                    <a:lnTo>
                      <a:pt x="10" y="63"/>
                    </a:lnTo>
                    <a:lnTo>
                      <a:pt x="10" y="72"/>
                    </a:lnTo>
                    <a:lnTo>
                      <a:pt x="8" y="82"/>
                    </a:lnTo>
                    <a:lnTo>
                      <a:pt x="8" y="87"/>
                    </a:lnTo>
                    <a:lnTo>
                      <a:pt x="8" y="93"/>
                    </a:lnTo>
                    <a:lnTo>
                      <a:pt x="8" y="97"/>
                    </a:lnTo>
                    <a:lnTo>
                      <a:pt x="8" y="103"/>
                    </a:lnTo>
                    <a:lnTo>
                      <a:pt x="7" y="107"/>
                    </a:lnTo>
                    <a:lnTo>
                      <a:pt x="6" y="112"/>
                    </a:lnTo>
                    <a:lnTo>
                      <a:pt x="6" y="116"/>
                    </a:lnTo>
                    <a:lnTo>
                      <a:pt x="6" y="122"/>
                    </a:lnTo>
                    <a:lnTo>
                      <a:pt x="4" y="126"/>
                    </a:lnTo>
                    <a:lnTo>
                      <a:pt x="4" y="132"/>
                    </a:lnTo>
                    <a:lnTo>
                      <a:pt x="4" y="137"/>
                    </a:lnTo>
                    <a:lnTo>
                      <a:pt x="4" y="142"/>
                    </a:lnTo>
                    <a:lnTo>
                      <a:pt x="4" y="151"/>
                    </a:lnTo>
                    <a:lnTo>
                      <a:pt x="3" y="162"/>
                    </a:lnTo>
                    <a:lnTo>
                      <a:pt x="1" y="170"/>
                    </a:lnTo>
                    <a:lnTo>
                      <a:pt x="1" y="179"/>
                    </a:lnTo>
                    <a:lnTo>
                      <a:pt x="1" y="188"/>
                    </a:lnTo>
                    <a:lnTo>
                      <a:pt x="1" y="195"/>
                    </a:lnTo>
                    <a:lnTo>
                      <a:pt x="0" y="201"/>
                    </a:lnTo>
                    <a:lnTo>
                      <a:pt x="0" y="208"/>
                    </a:lnTo>
                    <a:lnTo>
                      <a:pt x="0" y="214"/>
                    </a:lnTo>
                    <a:lnTo>
                      <a:pt x="0" y="219"/>
                    </a:lnTo>
                    <a:lnTo>
                      <a:pt x="0" y="223"/>
                    </a:lnTo>
                    <a:lnTo>
                      <a:pt x="0" y="228"/>
                    </a:lnTo>
                    <a:lnTo>
                      <a:pt x="0" y="230"/>
                    </a:lnTo>
                    <a:lnTo>
                      <a:pt x="1" y="232"/>
                    </a:lnTo>
                    <a:lnTo>
                      <a:pt x="1" y="229"/>
                    </a:lnTo>
                    <a:lnTo>
                      <a:pt x="4" y="225"/>
                    </a:lnTo>
                    <a:lnTo>
                      <a:pt x="6" y="217"/>
                    </a:lnTo>
                    <a:lnTo>
                      <a:pt x="8" y="208"/>
                    </a:lnTo>
                    <a:lnTo>
                      <a:pt x="8" y="203"/>
                    </a:lnTo>
                    <a:lnTo>
                      <a:pt x="10" y="197"/>
                    </a:lnTo>
                    <a:lnTo>
                      <a:pt x="11" y="192"/>
                    </a:lnTo>
                    <a:lnTo>
                      <a:pt x="13" y="186"/>
                    </a:lnTo>
                    <a:lnTo>
                      <a:pt x="14" y="179"/>
                    </a:lnTo>
                    <a:lnTo>
                      <a:pt x="14" y="175"/>
                    </a:lnTo>
                    <a:lnTo>
                      <a:pt x="16" y="167"/>
                    </a:lnTo>
                    <a:lnTo>
                      <a:pt x="17" y="162"/>
                    </a:lnTo>
                    <a:lnTo>
                      <a:pt x="19" y="156"/>
                    </a:lnTo>
                    <a:lnTo>
                      <a:pt x="20" y="150"/>
                    </a:lnTo>
                    <a:lnTo>
                      <a:pt x="22" y="145"/>
                    </a:lnTo>
                    <a:lnTo>
                      <a:pt x="23" y="141"/>
                    </a:lnTo>
                    <a:lnTo>
                      <a:pt x="25" y="131"/>
                    </a:lnTo>
                    <a:lnTo>
                      <a:pt x="28" y="125"/>
                    </a:lnTo>
                    <a:lnTo>
                      <a:pt x="30" y="119"/>
                    </a:lnTo>
                    <a:lnTo>
                      <a:pt x="33" y="116"/>
                    </a:lnTo>
                    <a:lnTo>
                      <a:pt x="33" y="116"/>
                    </a:lnTo>
                    <a:lnTo>
                      <a:pt x="35" y="119"/>
                    </a:lnTo>
                    <a:lnTo>
                      <a:pt x="35" y="125"/>
                    </a:lnTo>
                    <a:lnTo>
                      <a:pt x="35" y="132"/>
                    </a:lnTo>
                    <a:lnTo>
                      <a:pt x="35" y="137"/>
                    </a:lnTo>
                    <a:lnTo>
                      <a:pt x="35" y="141"/>
                    </a:lnTo>
                    <a:lnTo>
                      <a:pt x="35" y="145"/>
                    </a:lnTo>
                    <a:lnTo>
                      <a:pt x="35" y="151"/>
                    </a:lnTo>
                    <a:lnTo>
                      <a:pt x="35" y="157"/>
                    </a:lnTo>
                    <a:lnTo>
                      <a:pt x="35" y="162"/>
                    </a:lnTo>
                    <a:lnTo>
                      <a:pt x="35" y="167"/>
                    </a:lnTo>
                    <a:lnTo>
                      <a:pt x="36" y="173"/>
                    </a:lnTo>
                    <a:lnTo>
                      <a:pt x="36" y="178"/>
                    </a:lnTo>
                    <a:lnTo>
                      <a:pt x="36" y="184"/>
                    </a:lnTo>
                    <a:lnTo>
                      <a:pt x="36" y="188"/>
                    </a:lnTo>
                    <a:lnTo>
                      <a:pt x="36" y="194"/>
                    </a:lnTo>
                    <a:lnTo>
                      <a:pt x="36" y="203"/>
                    </a:lnTo>
                    <a:lnTo>
                      <a:pt x="36" y="211"/>
                    </a:lnTo>
                    <a:lnTo>
                      <a:pt x="36" y="217"/>
                    </a:lnTo>
                    <a:lnTo>
                      <a:pt x="36" y="223"/>
                    </a:lnTo>
                    <a:lnTo>
                      <a:pt x="38" y="225"/>
                    </a:lnTo>
                    <a:lnTo>
                      <a:pt x="39" y="223"/>
                    </a:lnTo>
                    <a:lnTo>
                      <a:pt x="41" y="219"/>
                    </a:lnTo>
                    <a:lnTo>
                      <a:pt x="42" y="213"/>
                    </a:lnTo>
                    <a:lnTo>
                      <a:pt x="44" y="207"/>
                    </a:lnTo>
                    <a:lnTo>
                      <a:pt x="44" y="201"/>
                    </a:lnTo>
                    <a:lnTo>
                      <a:pt x="45" y="197"/>
                    </a:lnTo>
                    <a:lnTo>
                      <a:pt x="47" y="191"/>
                    </a:lnTo>
                    <a:lnTo>
                      <a:pt x="47" y="184"/>
                    </a:lnTo>
                    <a:lnTo>
                      <a:pt x="48" y="178"/>
                    </a:lnTo>
                    <a:lnTo>
                      <a:pt x="50" y="170"/>
                    </a:lnTo>
                    <a:lnTo>
                      <a:pt x="51" y="163"/>
                    </a:lnTo>
                    <a:lnTo>
                      <a:pt x="52" y="156"/>
                    </a:lnTo>
                    <a:lnTo>
                      <a:pt x="54" y="148"/>
                    </a:lnTo>
                    <a:lnTo>
                      <a:pt x="55" y="140"/>
                    </a:lnTo>
                    <a:lnTo>
                      <a:pt x="57" y="132"/>
                    </a:lnTo>
                    <a:lnTo>
                      <a:pt x="57" y="123"/>
                    </a:lnTo>
                    <a:lnTo>
                      <a:pt x="58" y="115"/>
                    </a:lnTo>
                    <a:lnTo>
                      <a:pt x="58" y="106"/>
                    </a:lnTo>
                    <a:lnTo>
                      <a:pt x="60" y="99"/>
                    </a:lnTo>
                    <a:lnTo>
                      <a:pt x="61" y="90"/>
                    </a:lnTo>
                    <a:lnTo>
                      <a:pt x="61" y="82"/>
                    </a:lnTo>
                    <a:lnTo>
                      <a:pt x="63" y="74"/>
                    </a:lnTo>
                    <a:lnTo>
                      <a:pt x="64" y="68"/>
                    </a:lnTo>
                    <a:lnTo>
                      <a:pt x="64" y="59"/>
                    </a:lnTo>
                    <a:lnTo>
                      <a:pt x="66" y="52"/>
                    </a:lnTo>
                    <a:lnTo>
                      <a:pt x="66" y="44"/>
                    </a:lnTo>
                    <a:lnTo>
                      <a:pt x="66" y="40"/>
                    </a:lnTo>
                    <a:lnTo>
                      <a:pt x="66" y="34"/>
                    </a:lnTo>
                    <a:lnTo>
                      <a:pt x="67" y="30"/>
                    </a:lnTo>
                    <a:lnTo>
                      <a:pt x="67" y="24"/>
                    </a:lnTo>
                    <a:lnTo>
                      <a:pt x="69" y="21"/>
                    </a:lnTo>
                    <a:lnTo>
                      <a:pt x="66" y="13"/>
                    </a:lnTo>
                    <a:lnTo>
                      <a:pt x="66" y="11"/>
                    </a:lnTo>
                    <a:lnTo>
                      <a:pt x="64" y="8"/>
                    </a:lnTo>
                    <a:lnTo>
                      <a:pt x="63" y="9"/>
                    </a:lnTo>
                    <a:lnTo>
                      <a:pt x="60" y="11"/>
                    </a:lnTo>
                    <a:lnTo>
                      <a:pt x="58" y="13"/>
                    </a:lnTo>
                    <a:lnTo>
                      <a:pt x="55" y="18"/>
                    </a:lnTo>
                    <a:lnTo>
                      <a:pt x="54" y="24"/>
                    </a:lnTo>
                    <a:lnTo>
                      <a:pt x="51" y="30"/>
                    </a:lnTo>
                    <a:lnTo>
                      <a:pt x="48" y="34"/>
                    </a:lnTo>
                    <a:lnTo>
                      <a:pt x="47" y="40"/>
                    </a:lnTo>
                    <a:lnTo>
                      <a:pt x="44" y="46"/>
                    </a:lnTo>
                    <a:lnTo>
                      <a:pt x="41" y="50"/>
                    </a:lnTo>
                    <a:lnTo>
                      <a:pt x="38" y="56"/>
                    </a:lnTo>
                    <a:lnTo>
                      <a:pt x="35" y="59"/>
                    </a:lnTo>
                    <a:lnTo>
                      <a:pt x="33" y="60"/>
                    </a:lnTo>
                    <a:lnTo>
                      <a:pt x="28" y="59"/>
                    </a:lnTo>
                    <a:lnTo>
                      <a:pt x="25" y="53"/>
                    </a:lnTo>
                    <a:lnTo>
                      <a:pt x="23" y="47"/>
                    </a:lnTo>
                    <a:lnTo>
                      <a:pt x="22" y="43"/>
                    </a:lnTo>
                    <a:lnTo>
                      <a:pt x="20" y="37"/>
                    </a:lnTo>
                    <a:lnTo>
                      <a:pt x="20" y="31"/>
                    </a:lnTo>
                    <a:lnTo>
                      <a:pt x="19" y="25"/>
                    </a:lnTo>
                    <a:lnTo>
                      <a:pt x="17" y="19"/>
                    </a:lnTo>
                    <a:lnTo>
                      <a:pt x="17" y="13"/>
                    </a:lnTo>
                    <a:lnTo>
                      <a:pt x="17" y="9"/>
                    </a:lnTo>
                    <a:lnTo>
                      <a:pt x="17" y="2"/>
                    </a:lnTo>
                    <a:lnTo>
                      <a:pt x="17" y="0"/>
                    </a:lnTo>
                    <a:lnTo>
                      <a:pt x="17" y="0"/>
                    </a:lnTo>
                    <a:close/>
                  </a:path>
                </a:pathLst>
              </a:custGeom>
              <a:solidFill>
                <a:srgbClr val="DEA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37" name="Freeform 133">
                <a:extLst>
                  <a:ext uri="{FF2B5EF4-FFF2-40B4-BE49-F238E27FC236}">
                    <a16:creationId xmlns:a16="http://schemas.microsoft.com/office/drawing/2014/main" id="{32835CB8-C45D-1832-175B-7AA07BB4481C}"/>
                  </a:ext>
                </a:extLst>
              </p:cNvPr>
              <p:cNvSpPr>
                <a:spLocks/>
              </p:cNvSpPr>
              <p:nvPr/>
            </p:nvSpPr>
            <p:spPr bwMode="auto">
              <a:xfrm>
                <a:off x="2858" y="3800"/>
                <a:ext cx="25" cy="53"/>
              </a:xfrm>
              <a:custGeom>
                <a:avLst/>
                <a:gdLst>
                  <a:gd name="T0" fmla="*/ 66 w 73"/>
                  <a:gd name="T1" fmla="*/ 81 h 157"/>
                  <a:gd name="T2" fmla="*/ 67 w 73"/>
                  <a:gd name="T3" fmla="*/ 68 h 157"/>
                  <a:gd name="T4" fmla="*/ 69 w 73"/>
                  <a:gd name="T5" fmla="*/ 56 h 157"/>
                  <a:gd name="T6" fmla="*/ 70 w 73"/>
                  <a:gd name="T7" fmla="*/ 44 h 157"/>
                  <a:gd name="T8" fmla="*/ 72 w 73"/>
                  <a:gd name="T9" fmla="*/ 33 h 157"/>
                  <a:gd name="T10" fmla="*/ 73 w 73"/>
                  <a:gd name="T11" fmla="*/ 20 h 157"/>
                  <a:gd name="T12" fmla="*/ 69 w 73"/>
                  <a:gd name="T13" fmla="*/ 18 h 157"/>
                  <a:gd name="T14" fmla="*/ 64 w 73"/>
                  <a:gd name="T15" fmla="*/ 28 h 157"/>
                  <a:gd name="T16" fmla="*/ 60 w 73"/>
                  <a:gd name="T17" fmla="*/ 39 h 157"/>
                  <a:gd name="T18" fmla="*/ 56 w 73"/>
                  <a:gd name="T19" fmla="*/ 49 h 157"/>
                  <a:gd name="T20" fmla="*/ 50 w 73"/>
                  <a:gd name="T21" fmla="*/ 58 h 157"/>
                  <a:gd name="T22" fmla="*/ 45 w 73"/>
                  <a:gd name="T23" fmla="*/ 69 h 157"/>
                  <a:gd name="T24" fmla="*/ 40 w 73"/>
                  <a:gd name="T25" fmla="*/ 68 h 157"/>
                  <a:gd name="T26" fmla="*/ 38 w 73"/>
                  <a:gd name="T27" fmla="*/ 62 h 157"/>
                  <a:gd name="T28" fmla="*/ 38 w 73"/>
                  <a:gd name="T29" fmla="*/ 50 h 157"/>
                  <a:gd name="T30" fmla="*/ 38 w 73"/>
                  <a:gd name="T31" fmla="*/ 40 h 157"/>
                  <a:gd name="T32" fmla="*/ 38 w 73"/>
                  <a:gd name="T33" fmla="*/ 27 h 157"/>
                  <a:gd name="T34" fmla="*/ 38 w 73"/>
                  <a:gd name="T35" fmla="*/ 15 h 157"/>
                  <a:gd name="T36" fmla="*/ 38 w 73"/>
                  <a:gd name="T37" fmla="*/ 2 h 157"/>
                  <a:gd name="T38" fmla="*/ 35 w 73"/>
                  <a:gd name="T39" fmla="*/ 0 h 157"/>
                  <a:gd name="T40" fmla="*/ 34 w 73"/>
                  <a:gd name="T41" fmla="*/ 8 h 157"/>
                  <a:gd name="T42" fmla="*/ 32 w 73"/>
                  <a:gd name="T43" fmla="*/ 18 h 157"/>
                  <a:gd name="T44" fmla="*/ 31 w 73"/>
                  <a:gd name="T45" fmla="*/ 31 h 157"/>
                  <a:gd name="T46" fmla="*/ 28 w 73"/>
                  <a:gd name="T47" fmla="*/ 46 h 157"/>
                  <a:gd name="T48" fmla="*/ 25 w 73"/>
                  <a:gd name="T49" fmla="*/ 61 h 157"/>
                  <a:gd name="T50" fmla="*/ 22 w 73"/>
                  <a:gd name="T51" fmla="*/ 74 h 157"/>
                  <a:gd name="T52" fmla="*/ 20 w 73"/>
                  <a:gd name="T53" fmla="*/ 84 h 157"/>
                  <a:gd name="T54" fmla="*/ 16 w 73"/>
                  <a:gd name="T55" fmla="*/ 91 h 157"/>
                  <a:gd name="T56" fmla="*/ 12 w 73"/>
                  <a:gd name="T57" fmla="*/ 88 h 157"/>
                  <a:gd name="T58" fmla="*/ 7 w 73"/>
                  <a:gd name="T59" fmla="*/ 80 h 157"/>
                  <a:gd name="T60" fmla="*/ 4 w 73"/>
                  <a:gd name="T61" fmla="*/ 74 h 157"/>
                  <a:gd name="T62" fmla="*/ 1 w 73"/>
                  <a:gd name="T63" fmla="*/ 78 h 157"/>
                  <a:gd name="T64" fmla="*/ 0 w 73"/>
                  <a:gd name="T65" fmla="*/ 88 h 157"/>
                  <a:gd name="T66" fmla="*/ 0 w 73"/>
                  <a:gd name="T67" fmla="*/ 100 h 157"/>
                  <a:gd name="T68" fmla="*/ 0 w 73"/>
                  <a:gd name="T69" fmla="*/ 109 h 157"/>
                  <a:gd name="T70" fmla="*/ 0 w 73"/>
                  <a:gd name="T71" fmla="*/ 119 h 157"/>
                  <a:gd name="T72" fmla="*/ 0 w 73"/>
                  <a:gd name="T73" fmla="*/ 132 h 157"/>
                  <a:gd name="T74" fmla="*/ 7 w 73"/>
                  <a:gd name="T75" fmla="*/ 138 h 157"/>
                  <a:gd name="T76" fmla="*/ 15 w 73"/>
                  <a:gd name="T77" fmla="*/ 125 h 157"/>
                  <a:gd name="T78" fmla="*/ 19 w 73"/>
                  <a:gd name="T79" fmla="*/ 119 h 157"/>
                  <a:gd name="T80" fmla="*/ 22 w 73"/>
                  <a:gd name="T81" fmla="*/ 122 h 157"/>
                  <a:gd name="T82" fmla="*/ 23 w 73"/>
                  <a:gd name="T83" fmla="*/ 135 h 157"/>
                  <a:gd name="T84" fmla="*/ 25 w 73"/>
                  <a:gd name="T85" fmla="*/ 149 h 157"/>
                  <a:gd name="T86" fmla="*/ 25 w 73"/>
                  <a:gd name="T87" fmla="*/ 157 h 157"/>
                  <a:gd name="T88" fmla="*/ 26 w 73"/>
                  <a:gd name="T89" fmla="*/ 153 h 157"/>
                  <a:gd name="T90" fmla="*/ 28 w 73"/>
                  <a:gd name="T91" fmla="*/ 140 h 157"/>
                  <a:gd name="T92" fmla="*/ 29 w 73"/>
                  <a:gd name="T93" fmla="*/ 130 h 157"/>
                  <a:gd name="T94" fmla="*/ 31 w 73"/>
                  <a:gd name="T95" fmla="*/ 119 h 157"/>
                  <a:gd name="T96" fmla="*/ 34 w 73"/>
                  <a:gd name="T97" fmla="*/ 108 h 157"/>
                  <a:gd name="T98" fmla="*/ 38 w 73"/>
                  <a:gd name="T99" fmla="*/ 94 h 157"/>
                  <a:gd name="T100" fmla="*/ 42 w 73"/>
                  <a:gd name="T101" fmla="*/ 88 h 157"/>
                  <a:gd name="T102" fmla="*/ 47 w 73"/>
                  <a:gd name="T103" fmla="*/ 100 h 157"/>
                  <a:gd name="T104" fmla="*/ 48 w 73"/>
                  <a:gd name="T105" fmla="*/ 108 h 157"/>
                  <a:gd name="T106" fmla="*/ 53 w 73"/>
                  <a:gd name="T107" fmla="*/ 109 h 157"/>
                  <a:gd name="T108" fmla="*/ 57 w 73"/>
                  <a:gd name="T109" fmla="*/ 103 h 157"/>
                  <a:gd name="T110" fmla="*/ 62 w 73"/>
                  <a:gd name="T111" fmla="*/ 93 h 157"/>
                  <a:gd name="T112" fmla="*/ 64 w 73"/>
                  <a:gd name="T113" fmla="*/ 86 h 157"/>
                  <a:gd name="T114" fmla="*/ 66 w 73"/>
                  <a:gd name="T115" fmla="*/ 8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 h="157">
                    <a:moveTo>
                      <a:pt x="66" y="84"/>
                    </a:moveTo>
                    <a:lnTo>
                      <a:pt x="66" y="81"/>
                    </a:lnTo>
                    <a:lnTo>
                      <a:pt x="67" y="74"/>
                    </a:lnTo>
                    <a:lnTo>
                      <a:pt x="67" y="68"/>
                    </a:lnTo>
                    <a:lnTo>
                      <a:pt x="69" y="62"/>
                    </a:lnTo>
                    <a:lnTo>
                      <a:pt x="69" y="56"/>
                    </a:lnTo>
                    <a:lnTo>
                      <a:pt x="70" y="50"/>
                    </a:lnTo>
                    <a:lnTo>
                      <a:pt x="70" y="44"/>
                    </a:lnTo>
                    <a:lnTo>
                      <a:pt x="72" y="37"/>
                    </a:lnTo>
                    <a:lnTo>
                      <a:pt x="72" y="33"/>
                    </a:lnTo>
                    <a:lnTo>
                      <a:pt x="73" y="27"/>
                    </a:lnTo>
                    <a:lnTo>
                      <a:pt x="73" y="20"/>
                    </a:lnTo>
                    <a:lnTo>
                      <a:pt x="73" y="17"/>
                    </a:lnTo>
                    <a:lnTo>
                      <a:pt x="69" y="18"/>
                    </a:lnTo>
                    <a:lnTo>
                      <a:pt x="67" y="24"/>
                    </a:lnTo>
                    <a:lnTo>
                      <a:pt x="64" y="28"/>
                    </a:lnTo>
                    <a:lnTo>
                      <a:pt x="63" y="33"/>
                    </a:lnTo>
                    <a:lnTo>
                      <a:pt x="60" y="39"/>
                    </a:lnTo>
                    <a:lnTo>
                      <a:pt x="59" y="44"/>
                    </a:lnTo>
                    <a:lnTo>
                      <a:pt x="56" y="49"/>
                    </a:lnTo>
                    <a:lnTo>
                      <a:pt x="53" y="53"/>
                    </a:lnTo>
                    <a:lnTo>
                      <a:pt x="50" y="58"/>
                    </a:lnTo>
                    <a:lnTo>
                      <a:pt x="48" y="62"/>
                    </a:lnTo>
                    <a:lnTo>
                      <a:pt x="45" y="69"/>
                    </a:lnTo>
                    <a:lnTo>
                      <a:pt x="42" y="71"/>
                    </a:lnTo>
                    <a:lnTo>
                      <a:pt x="40" y="68"/>
                    </a:lnTo>
                    <a:lnTo>
                      <a:pt x="40" y="66"/>
                    </a:lnTo>
                    <a:lnTo>
                      <a:pt x="38" y="62"/>
                    </a:lnTo>
                    <a:lnTo>
                      <a:pt x="38" y="58"/>
                    </a:lnTo>
                    <a:lnTo>
                      <a:pt x="38" y="50"/>
                    </a:lnTo>
                    <a:lnTo>
                      <a:pt x="38" y="46"/>
                    </a:lnTo>
                    <a:lnTo>
                      <a:pt x="38" y="40"/>
                    </a:lnTo>
                    <a:lnTo>
                      <a:pt x="38" y="34"/>
                    </a:lnTo>
                    <a:lnTo>
                      <a:pt x="38" y="27"/>
                    </a:lnTo>
                    <a:lnTo>
                      <a:pt x="38" y="21"/>
                    </a:lnTo>
                    <a:lnTo>
                      <a:pt x="38" y="15"/>
                    </a:lnTo>
                    <a:lnTo>
                      <a:pt x="38" y="11"/>
                    </a:lnTo>
                    <a:lnTo>
                      <a:pt x="38" y="2"/>
                    </a:lnTo>
                    <a:lnTo>
                      <a:pt x="38" y="0"/>
                    </a:lnTo>
                    <a:lnTo>
                      <a:pt x="35" y="0"/>
                    </a:lnTo>
                    <a:lnTo>
                      <a:pt x="35" y="3"/>
                    </a:lnTo>
                    <a:lnTo>
                      <a:pt x="34" y="8"/>
                    </a:lnTo>
                    <a:lnTo>
                      <a:pt x="34" y="12"/>
                    </a:lnTo>
                    <a:lnTo>
                      <a:pt x="32" y="18"/>
                    </a:lnTo>
                    <a:lnTo>
                      <a:pt x="31" y="24"/>
                    </a:lnTo>
                    <a:lnTo>
                      <a:pt x="31" y="31"/>
                    </a:lnTo>
                    <a:lnTo>
                      <a:pt x="29" y="40"/>
                    </a:lnTo>
                    <a:lnTo>
                      <a:pt x="28" y="46"/>
                    </a:lnTo>
                    <a:lnTo>
                      <a:pt x="26" y="53"/>
                    </a:lnTo>
                    <a:lnTo>
                      <a:pt x="25" y="61"/>
                    </a:lnTo>
                    <a:lnTo>
                      <a:pt x="25" y="68"/>
                    </a:lnTo>
                    <a:lnTo>
                      <a:pt x="22" y="74"/>
                    </a:lnTo>
                    <a:lnTo>
                      <a:pt x="22" y="80"/>
                    </a:lnTo>
                    <a:lnTo>
                      <a:pt x="20" y="84"/>
                    </a:lnTo>
                    <a:lnTo>
                      <a:pt x="19" y="88"/>
                    </a:lnTo>
                    <a:lnTo>
                      <a:pt x="16" y="91"/>
                    </a:lnTo>
                    <a:lnTo>
                      <a:pt x="13" y="93"/>
                    </a:lnTo>
                    <a:lnTo>
                      <a:pt x="12" y="88"/>
                    </a:lnTo>
                    <a:lnTo>
                      <a:pt x="9" y="86"/>
                    </a:lnTo>
                    <a:lnTo>
                      <a:pt x="7" y="80"/>
                    </a:lnTo>
                    <a:lnTo>
                      <a:pt x="6" y="75"/>
                    </a:lnTo>
                    <a:lnTo>
                      <a:pt x="4" y="74"/>
                    </a:lnTo>
                    <a:lnTo>
                      <a:pt x="3" y="75"/>
                    </a:lnTo>
                    <a:lnTo>
                      <a:pt x="1" y="78"/>
                    </a:lnTo>
                    <a:lnTo>
                      <a:pt x="0" y="86"/>
                    </a:lnTo>
                    <a:lnTo>
                      <a:pt x="0" y="88"/>
                    </a:lnTo>
                    <a:lnTo>
                      <a:pt x="0" y="94"/>
                    </a:lnTo>
                    <a:lnTo>
                      <a:pt x="0" y="100"/>
                    </a:lnTo>
                    <a:lnTo>
                      <a:pt x="0" y="105"/>
                    </a:lnTo>
                    <a:lnTo>
                      <a:pt x="0" y="109"/>
                    </a:lnTo>
                    <a:lnTo>
                      <a:pt x="0" y="115"/>
                    </a:lnTo>
                    <a:lnTo>
                      <a:pt x="0" y="119"/>
                    </a:lnTo>
                    <a:lnTo>
                      <a:pt x="0" y="125"/>
                    </a:lnTo>
                    <a:lnTo>
                      <a:pt x="0" y="132"/>
                    </a:lnTo>
                    <a:lnTo>
                      <a:pt x="3" y="138"/>
                    </a:lnTo>
                    <a:lnTo>
                      <a:pt x="7" y="138"/>
                    </a:lnTo>
                    <a:lnTo>
                      <a:pt x="13" y="131"/>
                    </a:lnTo>
                    <a:lnTo>
                      <a:pt x="15" y="125"/>
                    </a:lnTo>
                    <a:lnTo>
                      <a:pt x="18" y="121"/>
                    </a:lnTo>
                    <a:lnTo>
                      <a:pt x="19" y="119"/>
                    </a:lnTo>
                    <a:lnTo>
                      <a:pt x="22" y="121"/>
                    </a:lnTo>
                    <a:lnTo>
                      <a:pt x="22" y="122"/>
                    </a:lnTo>
                    <a:lnTo>
                      <a:pt x="23" y="128"/>
                    </a:lnTo>
                    <a:lnTo>
                      <a:pt x="23" y="135"/>
                    </a:lnTo>
                    <a:lnTo>
                      <a:pt x="25" y="143"/>
                    </a:lnTo>
                    <a:lnTo>
                      <a:pt x="25" y="149"/>
                    </a:lnTo>
                    <a:lnTo>
                      <a:pt x="25" y="154"/>
                    </a:lnTo>
                    <a:lnTo>
                      <a:pt x="25" y="157"/>
                    </a:lnTo>
                    <a:lnTo>
                      <a:pt x="26" y="157"/>
                    </a:lnTo>
                    <a:lnTo>
                      <a:pt x="26" y="153"/>
                    </a:lnTo>
                    <a:lnTo>
                      <a:pt x="28" y="146"/>
                    </a:lnTo>
                    <a:lnTo>
                      <a:pt x="28" y="140"/>
                    </a:lnTo>
                    <a:lnTo>
                      <a:pt x="29" y="135"/>
                    </a:lnTo>
                    <a:lnTo>
                      <a:pt x="29" y="130"/>
                    </a:lnTo>
                    <a:lnTo>
                      <a:pt x="31" y="125"/>
                    </a:lnTo>
                    <a:lnTo>
                      <a:pt x="31" y="119"/>
                    </a:lnTo>
                    <a:lnTo>
                      <a:pt x="34" y="113"/>
                    </a:lnTo>
                    <a:lnTo>
                      <a:pt x="34" y="108"/>
                    </a:lnTo>
                    <a:lnTo>
                      <a:pt x="35" y="103"/>
                    </a:lnTo>
                    <a:lnTo>
                      <a:pt x="38" y="94"/>
                    </a:lnTo>
                    <a:lnTo>
                      <a:pt x="40" y="88"/>
                    </a:lnTo>
                    <a:lnTo>
                      <a:pt x="42" y="88"/>
                    </a:lnTo>
                    <a:lnTo>
                      <a:pt x="45" y="96"/>
                    </a:lnTo>
                    <a:lnTo>
                      <a:pt x="47" y="100"/>
                    </a:lnTo>
                    <a:lnTo>
                      <a:pt x="48" y="105"/>
                    </a:lnTo>
                    <a:lnTo>
                      <a:pt x="48" y="108"/>
                    </a:lnTo>
                    <a:lnTo>
                      <a:pt x="51" y="110"/>
                    </a:lnTo>
                    <a:lnTo>
                      <a:pt x="53" y="109"/>
                    </a:lnTo>
                    <a:lnTo>
                      <a:pt x="56" y="108"/>
                    </a:lnTo>
                    <a:lnTo>
                      <a:pt x="57" y="103"/>
                    </a:lnTo>
                    <a:lnTo>
                      <a:pt x="60" y="99"/>
                    </a:lnTo>
                    <a:lnTo>
                      <a:pt x="62" y="93"/>
                    </a:lnTo>
                    <a:lnTo>
                      <a:pt x="64" y="88"/>
                    </a:lnTo>
                    <a:lnTo>
                      <a:pt x="64" y="86"/>
                    </a:lnTo>
                    <a:lnTo>
                      <a:pt x="66" y="84"/>
                    </a:lnTo>
                    <a:lnTo>
                      <a:pt x="66" y="84"/>
                    </a:lnTo>
                    <a:close/>
                  </a:path>
                </a:pathLst>
              </a:custGeom>
              <a:solidFill>
                <a:srgbClr val="DEA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38" name="Freeform 134">
                <a:extLst>
                  <a:ext uri="{FF2B5EF4-FFF2-40B4-BE49-F238E27FC236}">
                    <a16:creationId xmlns:a16="http://schemas.microsoft.com/office/drawing/2014/main" id="{9A684E26-CCC8-EBC6-F3E4-737D4281F2FD}"/>
                  </a:ext>
                </a:extLst>
              </p:cNvPr>
              <p:cNvSpPr>
                <a:spLocks/>
              </p:cNvSpPr>
              <p:nvPr/>
            </p:nvSpPr>
            <p:spPr bwMode="auto">
              <a:xfrm>
                <a:off x="2857" y="3835"/>
                <a:ext cx="22" cy="37"/>
              </a:xfrm>
              <a:custGeom>
                <a:avLst/>
                <a:gdLst>
                  <a:gd name="T0" fmla="*/ 63 w 63"/>
                  <a:gd name="T1" fmla="*/ 19 h 109"/>
                  <a:gd name="T2" fmla="*/ 60 w 63"/>
                  <a:gd name="T3" fmla="*/ 28 h 109"/>
                  <a:gd name="T4" fmla="*/ 56 w 63"/>
                  <a:gd name="T5" fmla="*/ 43 h 109"/>
                  <a:gd name="T6" fmla="*/ 51 w 63"/>
                  <a:gd name="T7" fmla="*/ 60 h 109"/>
                  <a:gd name="T8" fmla="*/ 50 w 63"/>
                  <a:gd name="T9" fmla="*/ 75 h 109"/>
                  <a:gd name="T10" fmla="*/ 48 w 63"/>
                  <a:gd name="T11" fmla="*/ 90 h 109"/>
                  <a:gd name="T12" fmla="*/ 48 w 63"/>
                  <a:gd name="T13" fmla="*/ 101 h 109"/>
                  <a:gd name="T14" fmla="*/ 45 w 63"/>
                  <a:gd name="T15" fmla="*/ 100 h 109"/>
                  <a:gd name="T16" fmla="*/ 41 w 63"/>
                  <a:gd name="T17" fmla="*/ 84 h 109"/>
                  <a:gd name="T18" fmla="*/ 37 w 63"/>
                  <a:gd name="T19" fmla="*/ 84 h 109"/>
                  <a:gd name="T20" fmla="*/ 32 w 63"/>
                  <a:gd name="T21" fmla="*/ 95 h 109"/>
                  <a:gd name="T22" fmla="*/ 28 w 63"/>
                  <a:gd name="T23" fmla="*/ 104 h 109"/>
                  <a:gd name="T24" fmla="*/ 21 w 63"/>
                  <a:gd name="T25" fmla="*/ 109 h 109"/>
                  <a:gd name="T26" fmla="*/ 12 w 63"/>
                  <a:gd name="T27" fmla="*/ 103 h 109"/>
                  <a:gd name="T28" fmla="*/ 7 w 63"/>
                  <a:gd name="T29" fmla="*/ 92 h 109"/>
                  <a:gd name="T30" fmla="*/ 3 w 63"/>
                  <a:gd name="T31" fmla="*/ 82 h 109"/>
                  <a:gd name="T32" fmla="*/ 1 w 63"/>
                  <a:gd name="T33" fmla="*/ 68 h 109"/>
                  <a:gd name="T34" fmla="*/ 0 w 63"/>
                  <a:gd name="T35" fmla="*/ 54 h 109"/>
                  <a:gd name="T36" fmla="*/ 1 w 63"/>
                  <a:gd name="T37" fmla="*/ 46 h 109"/>
                  <a:gd name="T38" fmla="*/ 6 w 63"/>
                  <a:gd name="T39" fmla="*/ 47 h 109"/>
                  <a:gd name="T40" fmla="*/ 12 w 63"/>
                  <a:gd name="T41" fmla="*/ 60 h 109"/>
                  <a:gd name="T42" fmla="*/ 16 w 63"/>
                  <a:gd name="T43" fmla="*/ 69 h 109"/>
                  <a:gd name="T44" fmla="*/ 25 w 63"/>
                  <a:gd name="T45" fmla="*/ 73 h 109"/>
                  <a:gd name="T46" fmla="*/ 34 w 63"/>
                  <a:gd name="T47" fmla="*/ 66 h 109"/>
                  <a:gd name="T48" fmla="*/ 41 w 63"/>
                  <a:gd name="T49" fmla="*/ 56 h 109"/>
                  <a:gd name="T50" fmla="*/ 44 w 63"/>
                  <a:gd name="T51" fmla="*/ 41 h 109"/>
                  <a:gd name="T52" fmla="*/ 45 w 63"/>
                  <a:gd name="T53" fmla="*/ 27 h 109"/>
                  <a:gd name="T54" fmla="*/ 45 w 63"/>
                  <a:gd name="T55" fmla="*/ 12 h 109"/>
                  <a:gd name="T56" fmla="*/ 45 w 63"/>
                  <a:gd name="T57" fmla="*/ 2 h 109"/>
                  <a:gd name="T58" fmla="*/ 45 w 63"/>
                  <a:gd name="T59" fmla="*/ 2 h 109"/>
                  <a:gd name="T60" fmla="*/ 48 w 63"/>
                  <a:gd name="T61" fmla="*/ 18 h 109"/>
                  <a:gd name="T62" fmla="*/ 56 w 63"/>
                  <a:gd name="T63" fmla="*/ 24 h 109"/>
                  <a:gd name="T64" fmla="*/ 62 w 63"/>
                  <a:gd name="T65" fmla="*/ 19 h 109"/>
                  <a:gd name="T66" fmla="*/ 63 w 63"/>
                  <a:gd name="T67" fmla="*/ 1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109">
                    <a:moveTo>
                      <a:pt x="63" y="19"/>
                    </a:moveTo>
                    <a:lnTo>
                      <a:pt x="63" y="19"/>
                    </a:lnTo>
                    <a:lnTo>
                      <a:pt x="62" y="24"/>
                    </a:lnTo>
                    <a:lnTo>
                      <a:pt x="60" y="28"/>
                    </a:lnTo>
                    <a:lnTo>
                      <a:pt x="59" y="35"/>
                    </a:lnTo>
                    <a:lnTo>
                      <a:pt x="56" y="43"/>
                    </a:lnTo>
                    <a:lnTo>
                      <a:pt x="54" y="51"/>
                    </a:lnTo>
                    <a:lnTo>
                      <a:pt x="51" y="60"/>
                    </a:lnTo>
                    <a:lnTo>
                      <a:pt x="51" y="69"/>
                    </a:lnTo>
                    <a:lnTo>
                      <a:pt x="50" y="75"/>
                    </a:lnTo>
                    <a:lnTo>
                      <a:pt x="48" y="84"/>
                    </a:lnTo>
                    <a:lnTo>
                      <a:pt x="48" y="90"/>
                    </a:lnTo>
                    <a:lnTo>
                      <a:pt x="48" y="95"/>
                    </a:lnTo>
                    <a:lnTo>
                      <a:pt x="48" y="101"/>
                    </a:lnTo>
                    <a:lnTo>
                      <a:pt x="48" y="103"/>
                    </a:lnTo>
                    <a:lnTo>
                      <a:pt x="45" y="100"/>
                    </a:lnTo>
                    <a:lnTo>
                      <a:pt x="44" y="92"/>
                    </a:lnTo>
                    <a:lnTo>
                      <a:pt x="41" y="84"/>
                    </a:lnTo>
                    <a:lnTo>
                      <a:pt x="41" y="82"/>
                    </a:lnTo>
                    <a:lnTo>
                      <a:pt x="37" y="84"/>
                    </a:lnTo>
                    <a:lnTo>
                      <a:pt x="34" y="91"/>
                    </a:lnTo>
                    <a:lnTo>
                      <a:pt x="32" y="95"/>
                    </a:lnTo>
                    <a:lnTo>
                      <a:pt x="29" y="100"/>
                    </a:lnTo>
                    <a:lnTo>
                      <a:pt x="28" y="104"/>
                    </a:lnTo>
                    <a:lnTo>
                      <a:pt x="26" y="107"/>
                    </a:lnTo>
                    <a:lnTo>
                      <a:pt x="21" y="109"/>
                    </a:lnTo>
                    <a:lnTo>
                      <a:pt x="15" y="107"/>
                    </a:lnTo>
                    <a:lnTo>
                      <a:pt x="12" y="103"/>
                    </a:lnTo>
                    <a:lnTo>
                      <a:pt x="10" y="98"/>
                    </a:lnTo>
                    <a:lnTo>
                      <a:pt x="7" y="92"/>
                    </a:lnTo>
                    <a:lnTo>
                      <a:pt x="6" y="90"/>
                    </a:lnTo>
                    <a:lnTo>
                      <a:pt x="3" y="82"/>
                    </a:lnTo>
                    <a:lnTo>
                      <a:pt x="3" y="75"/>
                    </a:lnTo>
                    <a:lnTo>
                      <a:pt x="1" y="68"/>
                    </a:lnTo>
                    <a:lnTo>
                      <a:pt x="1" y="62"/>
                    </a:lnTo>
                    <a:lnTo>
                      <a:pt x="0" y="54"/>
                    </a:lnTo>
                    <a:lnTo>
                      <a:pt x="0" y="50"/>
                    </a:lnTo>
                    <a:lnTo>
                      <a:pt x="1" y="46"/>
                    </a:lnTo>
                    <a:lnTo>
                      <a:pt x="3" y="44"/>
                    </a:lnTo>
                    <a:lnTo>
                      <a:pt x="6" y="47"/>
                    </a:lnTo>
                    <a:lnTo>
                      <a:pt x="10" y="56"/>
                    </a:lnTo>
                    <a:lnTo>
                      <a:pt x="12" y="60"/>
                    </a:lnTo>
                    <a:lnTo>
                      <a:pt x="15" y="65"/>
                    </a:lnTo>
                    <a:lnTo>
                      <a:pt x="16" y="69"/>
                    </a:lnTo>
                    <a:lnTo>
                      <a:pt x="19" y="73"/>
                    </a:lnTo>
                    <a:lnTo>
                      <a:pt x="25" y="73"/>
                    </a:lnTo>
                    <a:lnTo>
                      <a:pt x="32" y="69"/>
                    </a:lnTo>
                    <a:lnTo>
                      <a:pt x="34" y="66"/>
                    </a:lnTo>
                    <a:lnTo>
                      <a:pt x="38" y="62"/>
                    </a:lnTo>
                    <a:lnTo>
                      <a:pt x="41" y="56"/>
                    </a:lnTo>
                    <a:lnTo>
                      <a:pt x="43" y="49"/>
                    </a:lnTo>
                    <a:lnTo>
                      <a:pt x="44" y="41"/>
                    </a:lnTo>
                    <a:lnTo>
                      <a:pt x="45" y="34"/>
                    </a:lnTo>
                    <a:lnTo>
                      <a:pt x="45" y="27"/>
                    </a:lnTo>
                    <a:lnTo>
                      <a:pt x="45" y="19"/>
                    </a:lnTo>
                    <a:lnTo>
                      <a:pt x="45" y="12"/>
                    </a:lnTo>
                    <a:lnTo>
                      <a:pt x="45" y="6"/>
                    </a:lnTo>
                    <a:lnTo>
                      <a:pt x="45" y="2"/>
                    </a:lnTo>
                    <a:lnTo>
                      <a:pt x="45" y="0"/>
                    </a:lnTo>
                    <a:lnTo>
                      <a:pt x="45" y="2"/>
                    </a:lnTo>
                    <a:lnTo>
                      <a:pt x="47" y="9"/>
                    </a:lnTo>
                    <a:lnTo>
                      <a:pt x="48" y="18"/>
                    </a:lnTo>
                    <a:lnTo>
                      <a:pt x="51" y="24"/>
                    </a:lnTo>
                    <a:lnTo>
                      <a:pt x="56" y="24"/>
                    </a:lnTo>
                    <a:lnTo>
                      <a:pt x="59" y="22"/>
                    </a:lnTo>
                    <a:lnTo>
                      <a:pt x="62" y="19"/>
                    </a:lnTo>
                    <a:lnTo>
                      <a:pt x="63" y="19"/>
                    </a:lnTo>
                    <a:lnTo>
                      <a:pt x="63" y="19"/>
                    </a:lnTo>
                    <a:close/>
                  </a:path>
                </a:pathLst>
              </a:custGeom>
              <a:solidFill>
                <a:srgbClr val="DEA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39" name="Freeform 135">
                <a:extLst>
                  <a:ext uri="{FF2B5EF4-FFF2-40B4-BE49-F238E27FC236}">
                    <a16:creationId xmlns:a16="http://schemas.microsoft.com/office/drawing/2014/main" id="{597A57D8-D075-8428-DFFA-5B8B2B462852}"/>
                  </a:ext>
                </a:extLst>
              </p:cNvPr>
              <p:cNvSpPr>
                <a:spLocks/>
              </p:cNvSpPr>
              <p:nvPr/>
            </p:nvSpPr>
            <p:spPr bwMode="auto">
              <a:xfrm>
                <a:off x="2855" y="3863"/>
                <a:ext cx="24" cy="35"/>
              </a:xfrm>
              <a:custGeom>
                <a:avLst/>
                <a:gdLst>
                  <a:gd name="T0" fmla="*/ 69 w 69"/>
                  <a:gd name="T1" fmla="*/ 1 h 99"/>
                  <a:gd name="T2" fmla="*/ 68 w 69"/>
                  <a:gd name="T3" fmla="*/ 11 h 99"/>
                  <a:gd name="T4" fmla="*/ 68 w 69"/>
                  <a:gd name="T5" fmla="*/ 23 h 99"/>
                  <a:gd name="T6" fmla="*/ 65 w 69"/>
                  <a:gd name="T7" fmla="*/ 33 h 99"/>
                  <a:gd name="T8" fmla="*/ 65 w 69"/>
                  <a:gd name="T9" fmla="*/ 45 h 99"/>
                  <a:gd name="T10" fmla="*/ 63 w 69"/>
                  <a:gd name="T11" fmla="*/ 55 h 99"/>
                  <a:gd name="T12" fmla="*/ 60 w 69"/>
                  <a:gd name="T13" fmla="*/ 70 h 99"/>
                  <a:gd name="T14" fmla="*/ 56 w 69"/>
                  <a:gd name="T15" fmla="*/ 85 h 99"/>
                  <a:gd name="T16" fmla="*/ 53 w 69"/>
                  <a:gd name="T17" fmla="*/ 96 h 99"/>
                  <a:gd name="T18" fmla="*/ 51 w 69"/>
                  <a:gd name="T19" fmla="*/ 99 h 99"/>
                  <a:gd name="T20" fmla="*/ 50 w 69"/>
                  <a:gd name="T21" fmla="*/ 94 h 99"/>
                  <a:gd name="T22" fmla="*/ 51 w 69"/>
                  <a:gd name="T23" fmla="*/ 82 h 99"/>
                  <a:gd name="T24" fmla="*/ 51 w 69"/>
                  <a:gd name="T25" fmla="*/ 69 h 99"/>
                  <a:gd name="T26" fmla="*/ 51 w 69"/>
                  <a:gd name="T27" fmla="*/ 60 h 99"/>
                  <a:gd name="T28" fmla="*/ 47 w 69"/>
                  <a:gd name="T29" fmla="*/ 61 h 99"/>
                  <a:gd name="T30" fmla="*/ 40 w 69"/>
                  <a:gd name="T31" fmla="*/ 72 h 99"/>
                  <a:gd name="T32" fmla="*/ 31 w 69"/>
                  <a:gd name="T33" fmla="*/ 85 h 99"/>
                  <a:gd name="T34" fmla="*/ 24 w 69"/>
                  <a:gd name="T35" fmla="*/ 96 h 99"/>
                  <a:gd name="T36" fmla="*/ 18 w 69"/>
                  <a:gd name="T37" fmla="*/ 96 h 99"/>
                  <a:gd name="T38" fmla="*/ 13 w 69"/>
                  <a:gd name="T39" fmla="*/ 85 h 99"/>
                  <a:gd name="T40" fmla="*/ 10 w 69"/>
                  <a:gd name="T41" fmla="*/ 67 h 99"/>
                  <a:gd name="T42" fmla="*/ 9 w 69"/>
                  <a:gd name="T43" fmla="*/ 54 h 99"/>
                  <a:gd name="T44" fmla="*/ 6 w 69"/>
                  <a:gd name="T45" fmla="*/ 44 h 99"/>
                  <a:gd name="T46" fmla="*/ 5 w 69"/>
                  <a:gd name="T47" fmla="*/ 32 h 99"/>
                  <a:gd name="T48" fmla="*/ 3 w 69"/>
                  <a:gd name="T49" fmla="*/ 20 h 99"/>
                  <a:gd name="T50" fmla="*/ 0 w 69"/>
                  <a:gd name="T51" fmla="*/ 14 h 99"/>
                  <a:gd name="T52" fmla="*/ 6 w 69"/>
                  <a:gd name="T53" fmla="*/ 16 h 99"/>
                  <a:gd name="T54" fmla="*/ 18 w 69"/>
                  <a:gd name="T55" fmla="*/ 29 h 99"/>
                  <a:gd name="T56" fmla="*/ 27 w 69"/>
                  <a:gd name="T57" fmla="*/ 41 h 99"/>
                  <a:gd name="T58" fmla="*/ 31 w 69"/>
                  <a:gd name="T59" fmla="*/ 50 h 99"/>
                  <a:gd name="T60" fmla="*/ 35 w 69"/>
                  <a:gd name="T61" fmla="*/ 60 h 99"/>
                  <a:gd name="T62" fmla="*/ 38 w 69"/>
                  <a:gd name="T63" fmla="*/ 54 h 99"/>
                  <a:gd name="T64" fmla="*/ 40 w 69"/>
                  <a:gd name="T65" fmla="*/ 44 h 99"/>
                  <a:gd name="T66" fmla="*/ 41 w 69"/>
                  <a:gd name="T67" fmla="*/ 30 h 99"/>
                  <a:gd name="T68" fmla="*/ 44 w 69"/>
                  <a:gd name="T69" fmla="*/ 20 h 99"/>
                  <a:gd name="T70" fmla="*/ 47 w 69"/>
                  <a:gd name="T71" fmla="*/ 16 h 99"/>
                  <a:gd name="T72" fmla="*/ 51 w 69"/>
                  <a:gd name="T73" fmla="*/ 23 h 99"/>
                  <a:gd name="T74" fmla="*/ 60 w 69"/>
                  <a:gd name="T75" fmla="*/ 19 h 99"/>
                  <a:gd name="T76" fmla="*/ 68 w 69"/>
                  <a:gd name="T77" fmla="*/ 3 h 99"/>
                  <a:gd name="T78" fmla="*/ 69 w 69"/>
                  <a:gd name="T7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 h="99">
                    <a:moveTo>
                      <a:pt x="69" y="0"/>
                    </a:moveTo>
                    <a:lnTo>
                      <a:pt x="69" y="1"/>
                    </a:lnTo>
                    <a:lnTo>
                      <a:pt x="69" y="6"/>
                    </a:lnTo>
                    <a:lnTo>
                      <a:pt x="68" y="11"/>
                    </a:lnTo>
                    <a:lnTo>
                      <a:pt x="68" y="20"/>
                    </a:lnTo>
                    <a:lnTo>
                      <a:pt x="68" y="23"/>
                    </a:lnTo>
                    <a:lnTo>
                      <a:pt x="66" y="29"/>
                    </a:lnTo>
                    <a:lnTo>
                      <a:pt x="65" y="33"/>
                    </a:lnTo>
                    <a:lnTo>
                      <a:pt x="65" y="39"/>
                    </a:lnTo>
                    <a:lnTo>
                      <a:pt x="65" y="45"/>
                    </a:lnTo>
                    <a:lnTo>
                      <a:pt x="65" y="50"/>
                    </a:lnTo>
                    <a:lnTo>
                      <a:pt x="63" y="55"/>
                    </a:lnTo>
                    <a:lnTo>
                      <a:pt x="63" y="61"/>
                    </a:lnTo>
                    <a:lnTo>
                      <a:pt x="60" y="70"/>
                    </a:lnTo>
                    <a:lnTo>
                      <a:pt x="59" y="79"/>
                    </a:lnTo>
                    <a:lnTo>
                      <a:pt x="56" y="85"/>
                    </a:lnTo>
                    <a:lnTo>
                      <a:pt x="54" y="92"/>
                    </a:lnTo>
                    <a:lnTo>
                      <a:pt x="53" y="96"/>
                    </a:lnTo>
                    <a:lnTo>
                      <a:pt x="51" y="99"/>
                    </a:lnTo>
                    <a:lnTo>
                      <a:pt x="51" y="99"/>
                    </a:lnTo>
                    <a:lnTo>
                      <a:pt x="51" y="99"/>
                    </a:lnTo>
                    <a:lnTo>
                      <a:pt x="50" y="94"/>
                    </a:lnTo>
                    <a:lnTo>
                      <a:pt x="50" y="89"/>
                    </a:lnTo>
                    <a:lnTo>
                      <a:pt x="51" y="82"/>
                    </a:lnTo>
                    <a:lnTo>
                      <a:pt x="51" y="76"/>
                    </a:lnTo>
                    <a:lnTo>
                      <a:pt x="51" y="69"/>
                    </a:lnTo>
                    <a:lnTo>
                      <a:pt x="53" y="63"/>
                    </a:lnTo>
                    <a:lnTo>
                      <a:pt x="51" y="60"/>
                    </a:lnTo>
                    <a:lnTo>
                      <a:pt x="51" y="58"/>
                    </a:lnTo>
                    <a:lnTo>
                      <a:pt x="47" y="61"/>
                    </a:lnTo>
                    <a:lnTo>
                      <a:pt x="44" y="66"/>
                    </a:lnTo>
                    <a:lnTo>
                      <a:pt x="40" y="72"/>
                    </a:lnTo>
                    <a:lnTo>
                      <a:pt x="35" y="79"/>
                    </a:lnTo>
                    <a:lnTo>
                      <a:pt x="31" y="85"/>
                    </a:lnTo>
                    <a:lnTo>
                      <a:pt x="27" y="92"/>
                    </a:lnTo>
                    <a:lnTo>
                      <a:pt x="24" y="96"/>
                    </a:lnTo>
                    <a:lnTo>
                      <a:pt x="21" y="99"/>
                    </a:lnTo>
                    <a:lnTo>
                      <a:pt x="18" y="96"/>
                    </a:lnTo>
                    <a:lnTo>
                      <a:pt x="15" y="92"/>
                    </a:lnTo>
                    <a:lnTo>
                      <a:pt x="13" y="85"/>
                    </a:lnTo>
                    <a:lnTo>
                      <a:pt x="12" y="77"/>
                    </a:lnTo>
                    <a:lnTo>
                      <a:pt x="10" y="67"/>
                    </a:lnTo>
                    <a:lnTo>
                      <a:pt x="9" y="58"/>
                    </a:lnTo>
                    <a:lnTo>
                      <a:pt x="9" y="54"/>
                    </a:lnTo>
                    <a:lnTo>
                      <a:pt x="7" y="48"/>
                    </a:lnTo>
                    <a:lnTo>
                      <a:pt x="6" y="44"/>
                    </a:lnTo>
                    <a:lnTo>
                      <a:pt x="6" y="41"/>
                    </a:lnTo>
                    <a:lnTo>
                      <a:pt x="5" y="32"/>
                    </a:lnTo>
                    <a:lnTo>
                      <a:pt x="5" y="26"/>
                    </a:lnTo>
                    <a:lnTo>
                      <a:pt x="3" y="20"/>
                    </a:lnTo>
                    <a:lnTo>
                      <a:pt x="3" y="19"/>
                    </a:lnTo>
                    <a:lnTo>
                      <a:pt x="0" y="14"/>
                    </a:lnTo>
                    <a:lnTo>
                      <a:pt x="3" y="14"/>
                    </a:lnTo>
                    <a:lnTo>
                      <a:pt x="6" y="16"/>
                    </a:lnTo>
                    <a:lnTo>
                      <a:pt x="12" y="22"/>
                    </a:lnTo>
                    <a:lnTo>
                      <a:pt x="18" y="29"/>
                    </a:lnTo>
                    <a:lnTo>
                      <a:pt x="25" y="38"/>
                    </a:lnTo>
                    <a:lnTo>
                      <a:pt x="27" y="41"/>
                    </a:lnTo>
                    <a:lnTo>
                      <a:pt x="29" y="45"/>
                    </a:lnTo>
                    <a:lnTo>
                      <a:pt x="31" y="50"/>
                    </a:lnTo>
                    <a:lnTo>
                      <a:pt x="32" y="54"/>
                    </a:lnTo>
                    <a:lnTo>
                      <a:pt x="35" y="60"/>
                    </a:lnTo>
                    <a:lnTo>
                      <a:pt x="38" y="58"/>
                    </a:lnTo>
                    <a:lnTo>
                      <a:pt x="38" y="54"/>
                    </a:lnTo>
                    <a:lnTo>
                      <a:pt x="38" y="50"/>
                    </a:lnTo>
                    <a:lnTo>
                      <a:pt x="40" y="44"/>
                    </a:lnTo>
                    <a:lnTo>
                      <a:pt x="40" y="38"/>
                    </a:lnTo>
                    <a:lnTo>
                      <a:pt x="41" y="30"/>
                    </a:lnTo>
                    <a:lnTo>
                      <a:pt x="43" y="25"/>
                    </a:lnTo>
                    <a:lnTo>
                      <a:pt x="44" y="20"/>
                    </a:lnTo>
                    <a:lnTo>
                      <a:pt x="47" y="19"/>
                    </a:lnTo>
                    <a:lnTo>
                      <a:pt x="47" y="16"/>
                    </a:lnTo>
                    <a:lnTo>
                      <a:pt x="49" y="20"/>
                    </a:lnTo>
                    <a:lnTo>
                      <a:pt x="51" y="23"/>
                    </a:lnTo>
                    <a:lnTo>
                      <a:pt x="56" y="23"/>
                    </a:lnTo>
                    <a:lnTo>
                      <a:pt x="60" y="19"/>
                    </a:lnTo>
                    <a:lnTo>
                      <a:pt x="65" y="11"/>
                    </a:lnTo>
                    <a:lnTo>
                      <a:pt x="68" y="3"/>
                    </a:lnTo>
                    <a:lnTo>
                      <a:pt x="69" y="0"/>
                    </a:lnTo>
                    <a:lnTo>
                      <a:pt x="69" y="0"/>
                    </a:lnTo>
                    <a:close/>
                  </a:path>
                </a:pathLst>
              </a:custGeom>
              <a:solidFill>
                <a:srgbClr val="DEA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40" name="Freeform 136">
                <a:extLst>
                  <a:ext uri="{FF2B5EF4-FFF2-40B4-BE49-F238E27FC236}">
                    <a16:creationId xmlns:a16="http://schemas.microsoft.com/office/drawing/2014/main" id="{88AED8DA-A733-891A-3AF7-BE23E58C3661}"/>
                  </a:ext>
                </a:extLst>
              </p:cNvPr>
              <p:cNvSpPr>
                <a:spLocks/>
              </p:cNvSpPr>
              <p:nvPr/>
            </p:nvSpPr>
            <p:spPr bwMode="auto">
              <a:xfrm>
                <a:off x="2852" y="3900"/>
                <a:ext cx="19" cy="97"/>
              </a:xfrm>
              <a:custGeom>
                <a:avLst/>
                <a:gdLst>
                  <a:gd name="T0" fmla="*/ 56 w 58"/>
                  <a:gd name="T1" fmla="*/ 13 h 282"/>
                  <a:gd name="T2" fmla="*/ 55 w 58"/>
                  <a:gd name="T3" fmla="*/ 31 h 282"/>
                  <a:gd name="T4" fmla="*/ 53 w 58"/>
                  <a:gd name="T5" fmla="*/ 57 h 282"/>
                  <a:gd name="T6" fmla="*/ 52 w 58"/>
                  <a:gd name="T7" fmla="*/ 72 h 282"/>
                  <a:gd name="T8" fmla="*/ 49 w 58"/>
                  <a:gd name="T9" fmla="*/ 88 h 282"/>
                  <a:gd name="T10" fmla="*/ 49 w 58"/>
                  <a:gd name="T11" fmla="*/ 104 h 282"/>
                  <a:gd name="T12" fmla="*/ 47 w 58"/>
                  <a:gd name="T13" fmla="*/ 122 h 282"/>
                  <a:gd name="T14" fmla="*/ 44 w 58"/>
                  <a:gd name="T15" fmla="*/ 139 h 282"/>
                  <a:gd name="T16" fmla="*/ 43 w 58"/>
                  <a:gd name="T17" fmla="*/ 156 h 282"/>
                  <a:gd name="T18" fmla="*/ 43 w 58"/>
                  <a:gd name="T19" fmla="*/ 175 h 282"/>
                  <a:gd name="T20" fmla="*/ 40 w 58"/>
                  <a:gd name="T21" fmla="*/ 191 h 282"/>
                  <a:gd name="T22" fmla="*/ 38 w 58"/>
                  <a:gd name="T23" fmla="*/ 207 h 282"/>
                  <a:gd name="T24" fmla="*/ 37 w 58"/>
                  <a:gd name="T25" fmla="*/ 223 h 282"/>
                  <a:gd name="T26" fmla="*/ 36 w 58"/>
                  <a:gd name="T27" fmla="*/ 241 h 282"/>
                  <a:gd name="T28" fmla="*/ 34 w 58"/>
                  <a:gd name="T29" fmla="*/ 264 h 282"/>
                  <a:gd name="T30" fmla="*/ 30 w 58"/>
                  <a:gd name="T31" fmla="*/ 280 h 282"/>
                  <a:gd name="T32" fmla="*/ 27 w 58"/>
                  <a:gd name="T33" fmla="*/ 277 h 282"/>
                  <a:gd name="T34" fmla="*/ 24 w 58"/>
                  <a:gd name="T35" fmla="*/ 264 h 282"/>
                  <a:gd name="T36" fmla="*/ 24 w 58"/>
                  <a:gd name="T37" fmla="*/ 249 h 282"/>
                  <a:gd name="T38" fmla="*/ 22 w 58"/>
                  <a:gd name="T39" fmla="*/ 230 h 282"/>
                  <a:gd name="T40" fmla="*/ 22 w 58"/>
                  <a:gd name="T41" fmla="*/ 211 h 282"/>
                  <a:gd name="T42" fmla="*/ 22 w 58"/>
                  <a:gd name="T43" fmla="*/ 189 h 282"/>
                  <a:gd name="T44" fmla="*/ 21 w 58"/>
                  <a:gd name="T45" fmla="*/ 172 h 282"/>
                  <a:gd name="T46" fmla="*/ 21 w 58"/>
                  <a:gd name="T47" fmla="*/ 156 h 282"/>
                  <a:gd name="T48" fmla="*/ 21 w 58"/>
                  <a:gd name="T49" fmla="*/ 145 h 282"/>
                  <a:gd name="T50" fmla="*/ 18 w 58"/>
                  <a:gd name="T51" fmla="*/ 135 h 282"/>
                  <a:gd name="T52" fmla="*/ 15 w 58"/>
                  <a:gd name="T53" fmla="*/ 142 h 282"/>
                  <a:gd name="T54" fmla="*/ 12 w 58"/>
                  <a:gd name="T55" fmla="*/ 160 h 282"/>
                  <a:gd name="T56" fmla="*/ 9 w 58"/>
                  <a:gd name="T57" fmla="*/ 183 h 282"/>
                  <a:gd name="T58" fmla="*/ 6 w 58"/>
                  <a:gd name="T59" fmla="*/ 200 h 282"/>
                  <a:gd name="T60" fmla="*/ 3 w 58"/>
                  <a:gd name="T61" fmla="*/ 207 h 282"/>
                  <a:gd name="T62" fmla="*/ 0 w 58"/>
                  <a:gd name="T63" fmla="*/ 188 h 282"/>
                  <a:gd name="T64" fmla="*/ 0 w 58"/>
                  <a:gd name="T65" fmla="*/ 167 h 282"/>
                  <a:gd name="T66" fmla="*/ 0 w 58"/>
                  <a:gd name="T67" fmla="*/ 139 h 282"/>
                  <a:gd name="T68" fmla="*/ 0 w 58"/>
                  <a:gd name="T69" fmla="*/ 119 h 282"/>
                  <a:gd name="T70" fmla="*/ 0 w 58"/>
                  <a:gd name="T71" fmla="*/ 103 h 282"/>
                  <a:gd name="T72" fmla="*/ 0 w 58"/>
                  <a:gd name="T73" fmla="*/ 87 h 282"/>
                  <a:gd name="T74" fmla="*/ 0 w 58"/>
                  <a:gd name="T75" fmla="*/ 71 h 282"/>
                  <a:gd name="T76" fmla="*/ 0 w 58"/>
                  <a:gd name="T77" fmla="*/ 54 h 282"/>
                  <a:gd name="T78" fmla="*/ 0 w 58"/>
                  <a:gd name="T79" fmla="*/ 35 h 282"/>
                  <a:gd name="T80" fmla="*/ 2 w 58"/>
                  <a:gd name="T81" fmla="*/ 13 h 282"/>
                  <a:gd name="T82" fmla="*/ 3 w 58"/>
                  <a:gd name="T83" fmla="*/ 0 h 282"/>
                  <a:gd name="T84" fmla="*/ 5 w 58"/>
                  <a:gd name="T85" fmla="*/ 9 h 282"/>
                  <a:gd name="T86" fmla="*/ 6 w 58"/>
                  <a:gd name="T87" fmla="*/ 25 h 282"/>
                  <a:gd name="T88" fmla="*/ 6 w 58"/>
                  <a:gd name="T89" fmla="*/ 43 h 282"/>
                  <a:gd name="T90" fmla="*/ 8 w 58"/>
                  <a:gd name="T91" fmla="*/ 60 h 282"/>
                  <a:gd name="T92" fmla="*/ 12 w 58"/>
                  <a:gd name="T93" fmla="*/ 72 h 282"/>
                  <a:gd name="T94" fmla="*/ 18 w 58"/>
                  <a:gd name="T95" fmla="*/ 62 h 282"/>
                  <a:gd name="T96" fmla="*/ 24 w 58"/>
                  <a:gd name="T97" fmla="*/ 46 h 282"/>
                  <a:gd name="T98" fmla="*/ 27 w 58"/>
                  <a:gd name="T99" fmla="*/ 53 h 282"/>
                  <a:gd name="T100" fmla="*/ 27 w 58"/>
                  <a:gd name="T101" fmla="*/ 72 h 282"/>
                  <a:gd name="T102" fmla="*/ 27 w 58"/>
                  <a:gd name="T103" fmla="*/ 96 h 282"/>
                  <a:gd name="T104" fmla="*/ 28 w 58"/>
                  <a:gd name="T105" fmla="*/ 117 h 282"/>
                  <a:gd name="T106" fmla="*/ 30 w 58"/>
                  <a:gd name="T107" fmla="*/ 134 h 282"/>
                  <a:gd name="T108" fmla="*/ 36 w 58"/>
                  <a:gd name="T109" fmla="*/ 122 h 282"/>
                  <a:gd name="T110" fmla="*/ 38 w 58"/>
                  <a:gd name="T111" fmla="*/ 101 h 282"/>
                  <a:gd name="T112" fmla="*/ 43 w 58"/>
                  <a:gd name="T113" fmla="*/ 85 h 282"/>
                  <a:gd name="T114" fmla="*/ 46 w 58"/>
                  <a:gd name="T115" fmla="*/ 69 h 282"/>
                  <a:gd name="T116" fmla="*/ 49 w 58"/>
                  <a:gd name="T117" fmla="*/ 52 h 282"/>
                  <a:gd name="T118" fmla="*/ 52 w 58"/>
                  <a:gd name="T119" fmla="*/ 35 h 282"/>
                  <a:gd name="T120" fmla="*/ 55 w 58"/>
                  <a:gd name="T121" fmla="*/ 22 h 282"/>
                  <a:gd name="T122" fmla="*/ 58 w 58"/>
                  <a:gd name="T123" fmla="*/ 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 h="282">
                    <a:moveTo>
                      <a:pt x="58" y="5"/>
                    </a:moveTo>
                    <a:lnTo>
                      <a:pt x="58" y="6"/>
                    </a:lnTo>
                    <a:lnTo>
                      <a:pt x="56" y="13"/>
                    </a:lnTo>
                    <a:lnTo>
                      <a:pt x="56" y="18"/>
                    </a:lnTo>
                    <a:lnTo>
                      <a:pt x="56" y="25"/>
                    </a:lnTo>
                    <a:lnTo>
                      <a:pt x="55" y="31"/>
                    </a:lnTo>
                    <a:lnTo>
                      <a:pt x="55" y="40"/>
                    </a:lnTo>
                    <a:lnTo>
                      <a:pt x="53" y="49"/>
                    </a:lnTo>
                    <a:lnTo>
                      <a:pt x="53" y="57"/>
                    </a:lnTo>
                    <a:lnTo>
                      <a:pt x="52" y="62"/>
                    </a:lnTo>
                    <a:lnTo>
                      <a:pt x="52" y="66"/>
                    </a:lnTo>
                    <a:lnTo>
                      <a:pt x="52" y="72"/>
                    </a:lnTo>
                    <a:lnTo>
                      <a:pt x="52" y="78"/>
                    </a:lnTo>
                    <a:lnTo>
                      <a:pt x="50" y="82"/>
                    </a:lnTo>
                    <a:lnTo>
                      <a:pt x="49" y="88"/>
                    </a:lnTo>
                    <a:lnTo>
                      <a:pt x="49" y="94"/>
                    </a:lnTo>
                    <a:lnTo>
                      <a:pt x="49" y="98"/>
                    </a:lnTo>
                    <a:lnTo>
                      <a:pt x="49" y="104"/>
                    </a:lnTo>
                    <a:lnTo>
                      <a:pt x="47" y="110"/>
                    </a:lnTo>
                    <a:lnTo>
                      <a:pt x="47" y="116"/>
                    </a:lnTo>
                    <a:lnTo>
                      <a:pt x="47" y="122"/>
                    </a:lnTo>
                    <a:lnTo>
                      <a:pt x="47" y="128"/>
                    </a:lnTo>
                    <a:lnTo>
                      <a:pt x="46" y="134"/>
                    </a:lnTo>
                    <a:lnTo>
                      <a:pt x="44" y="139"/>
                    </a:lnTo>
                    <a:lnTo>
                      <a:pt x="44" y="145"/>
                    </a:lnTo>
                    <a:lnTo>
                      <a:pt x="44" y="151"/>
                    </a:lnTo>
                    <a:lnTo>
                      <a:pt x="43" y="156"/>
                    </a:lnTo>
                    <a:lnTo>
                      <a:pt x="43" y="163"/>
                    </a:lnTo>
                    <a:lnTo>
                      <a:pt x="43" y="169"/>
                    </a:lnTo>
                    <a:lnTo>
                      <a:pt x="43" y="175"/>
                    </a:lnTo>
                    <a:lnTo>
                      <a:pt x="41" y="179"/>
                    </a:lnTo>
                    <a:lnTo>
                      <a:pt x="40" y="185"/>
                    </a:lnTo>
                    <a:lnTo>
                      <a:pt x="40" y="191"/>
                    </a:lnTo>
                    <a:lnTo>
                      <a:pt x="40" y="197"/>
                    </a:lnTo>
                    <a:lnTo>
                      <a:pt x="38" y="201"/>
                    </a:lnTo>
                    <a:lnTo>
                      <a:pt x="38" y="207"/>
                    </a:lnTo>
                    <a:lnTo>
                      <a:pt x="38" y="213"/>
                    </a:lnTo>
                    <a:lnTo>
                      <a:pt x="38" y="217"/>
                    </a:lnTo>
                    <a:lnTo>
                      <a:pt x="37" y="223"/>
                    </a:lnTo>
                    <a:lnTo>
                      <a:pt x="36" y="227"/>
                    </a:lnTo>
                    <a:lnTo>
                      <a:pt x="36" y="232"/>
                    </a:lnTo>
                    <a:lnTo>
                      <a:pt x="36" y="241"/>
                    </a:lnTo>
                    <a:lnTo>
                      <a:pt x="36" y="249"/>
                    </a:lnTo>
                    <a:lnTo>
                      <a:pt x="34" y="257"/>
                    </a:lnTo>
                    <a:lnTo>
                      <a:pt x="34" y="264"/>
                    </a:lnTo>
                    <a:lnTo>
                      <a:pt x="33" y="269"/>
                    </a:lnTo>
                    <a:lnTo>
                      <a:pt x="33" y="274"/>
                    </a:lnTo>
                    <a:lnTo>
                      <a:pt x="30" y="280"/>
                    </a:lnTo>
                    <a:lnTo>
                      <a:pt x="28" y="282"/>
                    </a:lnTo>
                    <a:lnTo>
                      <a:pt x="27" y="280"/>
                    </a:lnTo>
                    <a:lnTo>
                      <a:pt x="27" y="277"/>
                    </a:lnTo>
                    <a:lnTo>
                      <a:pt x="25" y="273"/>
                    </a:lnTo>
                    <a:lnTo>
                      <a:pt x="25" y="269"/>
                    </a:lnTo>
                    <a:lnTo>
                      <a:pt x="24" y="264"/>
                    </a:lnTo>
                    <a:lnTo>
                      <a:pt x="24" y="260"/>
                    </a:lnTo>
                    <a:lnTo>
                      <a:pt x="24" y="255"/>
                    </a:lnTo>
                    <a:lnTo>
                      <a:pt x="24" y="249"/>
                    </a:lnTo>
                    <a:lnTo>
                      <a:pt x="24" y="244"/>
                    </a:lnTo>
                    <a:lnTo>
                      <a:pt x="24" y="238"/>
                    </a:lnTo>
                    <a:lnTo>
                      <a:pt x="22" y="230"/>
                    </a:lnTo>
                    <a:lnTo>
                      <a:pt x="22" y="225"/>
                    </a:lnTo>
                    <a:lnTo>
                      <a:pt x="22" y="217"/>
                    </a:lnTo>
                    <a:lnTo>
                      <a:pt x="22" y="211"/>
                    </a:lnTo>
                    <a:lnTo>
                      <a:pt x="22" y="203"/>
                    </a:lnTo>
                    <a:lnTo>
                      <a:pt x="22" y="197"/>
                    </a:lnTo>
                    <a:lnTo>
                      <a:pt x="22" y="189"/>
                    </a:lnTo>
                    <a:lnTo>
                      <a:pt x="22" y="185"/>
                    </a:lnTo>
                    <a:lnTo>
                      <a:pt x="21" y="178"/>
                    </a:lnTo>
                    <a:lnTo>
                      <a:pt x="21" y="172"/>
                    </a:lnTo>
                    <a:lnTo>
                      <a:pt x="21" y="166"/>
                    </a:lnTo>
                    <a:lnTo>
                      <a:pt x="21" y="160"/>
                    </a:lnTo>
                    <a:lnTo>
                      <a:pt x="21" y="156"/>
                    </a:lnTo>
                    <a:lnTo>
                      <a:pt x="21" y="151"/>
                    </a:lnTo>
                    <a:lnTo>
                      <a:pt x="21" y="147"/>
                    </a:lnTo>
                    <a:lnTo>
                      <a:pt x="21" y="145"/>
                    </a:lnTo>
                    <a:lnTo>
                      <a:pt x="19" y="138"/>
                    </a:lnTo>
                    <a:lnTo>
                      <a:pt x="18" y="137"/>
                    </a:lnTo>
                    <a:lnTo>
                      <a:pt x="18" y="135"/>
                    </a:lnTo>
                    <a:lnTo>
                      <a:pt x="16" y="137"/>
                    </a:lnTo>
                    <a:lnTo>
                      <a:pt x="15" y="138"/>
                    </a:lnTo>
                    <a:lnTo>
                      <a:pt x="15" y="142"/>
                    </a:lnTo>
                    <a:lnTo>
                      <a:pt x="14" y="148"/>
                    </a:lnTo>
                    <a:lnTo>
                      <a:pt x="14" y="156"/>
                    </a:lnTo>
                    <a:lnTo>
                      <a:pt x="12" y="160"/>
                    </a:lnTo>
                    <a:lnTo>
                      <a:pt x="12" y="167"/>
                    </a:lnTo>
                    <a:lnTo>
                      <a:pt x="9" y="175"/>
                    </a:lnTo>
                    <a:lnTo>
                      <a:pt x="9" y="183"/>
                    </a:lnTo>
                    <a:lnTo>
                      <a:pt x="9" y="189"/>
                    </a:lnTo>
                    <a:lnTo>
                      <a:pt x="8" y="195"/>
                    </a:lnTo>
                    <a:lnTo>
                      <a:pt x="6" y="200"/>
                    </a:lnTo>
                    <a:lnTo>
                      <a:pt x="6" y="205"/>
                    </a:lnTo>
                    <a:lnTo>
                      <a:pt x="5" y="207"/>
                    </a:lnTo>
                    <a:lnTo>
                      <a:pt x="3" y="207"/>
                    </a:lnTo>
                    <a:lnTo>
                      <a:pt x="2" y="203"/>
                    </a:lnTo>
                    <a:lnTo>
                      <a:pt x="0" y="194"/>
                    </a:lnTo>
                    <a:lnTo>
                      <a:pt x="0" y="188"/>
                    </a:lnTo>
                    <a:lnTo>
                      <a:pt x="0" y="182"/>
                    </a:lnTo>
                    <a:lnTo>
                      <a:pt x="0" y="175"/>
                    </a:lnTo>
                    <a:lnTo>
                      <a:pt x="0" y="167"/>
                    </a:lnTo>
                    <a:lnTo>
                      <a:pt x="0" y="159"/>
                    </a:lnTo>
                    <a:lnTo>
                      <a:pt x="0" y="150"/>
                    </a:lnTo>
                    <a:lnTo>
                      <a:pt x="0" y="139"/>
                    </a:lnTo>
                    <a:lnTo>
                      <a:pt x="0" y="131"/>
                    </a:lnTo>
                    <a:lnTo>
                      <a:pt x="0" y="125"/>
                    </a:lnTo>
                    <a:lnTo>
                      <a:pt x="0" y="119"/>
                    </a:lnTo>
                    <a:lnTo>
                      <a:pt x="0" y="113"/>
                    </a:lnTo>
                    <a:lnTo>
                      <a:pt x="0" y="109"/>
                    </a:lnTo>
                    <a:lnTo>
                      <a:pt x="0" y="103"/>
                    </a:lnTo>
                    <a:lnTo>
                      <a:pt x="0" y="97"/>
                    </a:lnTo>
                    <a:lnTo>
                      <a:pt x="0" y="91"/>
                    </a:lnTo>
                    <a:lnTo>
                      <a:pt x="0" y="87"/>
                    </a:lnTo>
                    <a:lnTo>
                      <a:pt x="0" y="81"/>
                    </a:lnTo>
                    <a:lnTo>
                      <a:pt x="0" y="75"/>
                    </a:lnTo>
                    <a:lnTo>
                      <a:pt x="0" y="71"/>
                    </a:lnTo>
                    <a:lnTo>
                      <a:pt x="0" y="65"/>
                    </a:lnTo>
                    <a:lnTo>
                      <a:pt x="0" y="60"/>
                    </a:lnTo>
                    <a:lnTo>
                      <a:pt x="0" y="54"/>
                    </a:lnTo>
                    <a:lnTo>
                      <a:pt x="0" y="50"/>
                    </a:lnTo>
                    <a:lnTo>
                      <a:pt x="0" y="46"/>
                    </a:lnTo>
                    <a:lnTo>
                      <a:pt x="0" y="35"/>
                    </a:lnTo>
                    <a:lnTo>
                      <a:pt x="0" y="28"/>
                    </a:lnTo>
                    <a:lnTo>
                      <a:pt x="0" y="19"/>
                    </a:lnTo>
                    <a:lnTo>
                      <a:pt x="2" y="13"/>
                    </a:lnTo>
                    <a:lnTo>
                      <a:pt x="2" y="8"/>
                    </a:lnTo>
                    <a:lnTo>
                      <a:pt x="3" y="5"/>
                    </a:lnTo>
                    <a:lnTo>
                      <a:pt x="3" y="0"/>
                    </a:lnTo>
                    <a:lnTo>
                      <a:pt x="5" y="0"/>
                    </a:lnTo>
                    <a:lnTo>
                      <a:pt x="5" y="2"/>
                    </a:lnTo>
                    <a:lnTo>
                      <a:pt x="5" y="9"/>
                    </a:lnTo>
                    <a:lnTo>
                      <a:pt x="5" y="13"/>
                    </a:lnTo>
                    <a:lnTo>
                      <a:pt x="6" y="18"/>
                    </a:lnTo>
                    <a:lnTo>
                      <a:pt x="6" y="25"/>
                    </a:lnTo>
                    <a:lnTo>
                      <a:pt x="6" y="31"/>
                    </a:lnTo>
                    <a:lnTo>
                      <a:pt x="6" y="37"/>
                    </a:lnTo>
                    <a:lnTo>
                      <a:pt x="6" y="43"/>
                    </a:lnTo>
                    <a:lnTo>
                      <a:pt x="6" y="49"/>
                    </a:lnTo>
                    <a:lnTo>
                      <a:pt x="8" y="56"/>
                    </a:lnTo>
                    <a:lnTo>
                      <a:pt x="8" y="60"/>
                    </a:lnTo>
                    <a:lnTo>
                      <a:pt x="9" y="65"/>
                    </a:lnTo>
                    <a:lnTo>
                      <a:pt x="9" y="69"/>
                    </a:lnTo>
                    <a:lnTo>
                      <a:pt x="12" y="72"/>
                    </a:lnTo>
                    <a:lnTo>
                      <a:pt x="12" y="72"/>
                    </a:lnTo>
                    <a:lnTo>
                      <a:pt x="15" y="69"/>
                    </a:lnTo>
                    <a:lnTo>
                      <a:pt x="18" y="62"/>
                    </a:lnTo>
                    <a:lnTo>
                      <a:pt x="21" y="56"/>
                    </a:lnTo>
                    <a:lnTo>
                      <a:pt x="22" y="50"/>
                    </a:lnTo>
                    <a:lnTo>
                      <a:pt x="24" y="46"/>
                    </a:lnTo>
                    <a:lnTo>
                      <a:pt x="25" y="44"/>
                    </a:lnTo>
                    <a:lnTo>
                      <a:pt x="27" y="49"/>
                    </a:lnTo>
                    <a:lnTo>
                      <a:pt x="27" y="53"/>
                    </a:lnTo>
                    <a:lnTo>
                      <a:pt x="27" y="57"/>
                    </a:lnTo>
                    <a:lnTo>
                      <a:pt x="27" y="63"/>
                    </a:lnTo>
                    <a:lnTo>
                      <a:pt x="27" y="72"/>
                    </a:lnTo>
                    <a:lnTo>
                      <a:pt x="27" y="79"/>
                    </a:lnTo>
                    <a:lnTo>
                      <a:pt x="27" y="87"/>
                    </a:lnTo>
                    <a:lnTo>
                      <a:pt x="27" y="96"/>
                    </a:lnTo>
                    <a:lnTo>
                      <a:pt x="28" y="104"/>
                    </a:lnTo>
                    <a:lnTo>
                      <a:pt x="28" y="110"/>
                    </a:lnTo>
                    <a:lnTo>
                      <a:pt x="28" y="117"/>
                    </a:lnTo>
                    <a:lnTo>
                      <a:pt x="28" y="123"/>
                    </a:lnTo>
                    <a:lnTo>
                      <a:pt x="30" y="129"/>
                    </a:lnTo>
                    <a:lnTo>
                      <a:pt x="30" y="134"/>
                    </a:lnTo>
                    <a:lnTo>
                      <a:pt x="33" y="134"/>
                    </a:lnTo>
                    <a:lnTo>
                      <a:pt x="34" y="129"/>
                    </a:lnTo>
                    <a:lnTo>
                      <a:pt x="36" y="122"/>
                    </a:lnTo>
                    <a:lnTo>
                      <a:pt x="36" y="115"/>
                    </a:lnTo>
                    <a:lnTo>
                      <a:pt x="38" y="107"/>
                    </a:lnTo>
                    <a:lnTo>
                      <a:pt x="38" y="101"/>
                    </a:lnTo>
                    <a:lnTo>
                      <a:pt x="40" y="96"/>
                    </a:lnTo>
                    <a:lnTo>
                      <a:pt x="41" y="91"/>
                    </a:lnTo>
                    <a:lnTo>
                      <a:pt x="43" y="85"/>
                    </a:lnTo>
                    <a:lnTo>
                      <a:pt x="43" y="79"/>
                    </a:lnTo>
                    <a:lnTo>
                      <a:pt x="44" y="74"/>
                    </a:lnTo>
                    <a:lnTo>
                      <a:pt x="46" y="69"/>
                    </a:lnTo>
                    <a:lnTo>
                      <a:pt x="47" y="63"/>
                    </a:lnTo>
                    <a:lnTo>
                      <a:pt x="47" y="57"/>
                    </a:lnTo>
                    <a:lnTo>
                      <a:pt x="49" y="52"/>
                    </a:lnTo>
                    <a:lnTo>
                      <a:pt x="49" y="47"/>
                    </a:lnTo>
                    <a:lnTo>
                      <a:pt x="52" y="41"/>
                    </a:lnTo>
                    <a:lnTo>
                      <a:pt x="52" y="35"/>
                    </a:lnTo>
                    <a:lnTo>
                      <a:pt x="53" y="31"/>
                    </a:lnTo>
                    <a:lnTo>
                      <a:pt x="53" y="27"/>
                    </a:lnTo>
                    <a:lnTo>
                      <a:pt x="55" y="22"/>
                    </a:lnTo>
                    <a:lnTo>
                      <a:pt x="56" y="15"/>
                    </a:lnTo>
                    <a:lnTo>
                      <a:pt x="56" y="9"/>
                    </a:lnTo>
                    <a:lnTo>
                      <a:pt x="58" y="6"/>
                    </a:lnTo>
                    <a:lnTo>
                      <a:pt x="58" y="5"/>
                    </a:lnTo>
                    <a:lnTo>
                      <a:pt x="58" y="5"/>
                    </a:lnTo>
                    <a:close/>
                  </a:path>
                </a:pathLst>
              </a:custGeom>
              <a:solidFill>
                <a:srgbClr val="DEA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41" name="Freeform 137">
                <a:extLst>
                  <a:ext uri="{FF2B5EF4-FFF2-40B4-BE49-F238E27FC236}">
                    <a16:creationId xmlns:a16="http://schemas.microsoft.com/office/drawing/2014/main" id="{366B5318-C0F7-B18E-F1CB-405F8E4E0E9B}"/>
                  </a:ext>
                </a:extLst>
              </p:cNvPr>
              <p:cNvSpPr>
                <a:spLocks/>
              </p:cNvSpPr>
              <p:nvPr/>
            </p:nvSpPr>
            <p:spPr bwMode="auto">
              <a:xfrm>
                <a:off x="2847" y="3965"/>
                <a:ext cx="18" cy="102"/>
              </a:xfrm>
              <a:custGeom>
                <a:avLst/>
                <a:gdLst>
                  <a:gd name="T0" fmla="*/ 52 w 54"/>
                  <a:gd name="T1" fmla="*/ 111 h 297"/>
                  <a:gd name="T2" fmla="*/ 52 w 54"/>
                  <a:gd name="T3" fmla="*/ 129 h 297"/>
                  <a:gd name="T4" fmla="*/ 51 w 54"/>
                  <a:gd name="T5" fmla="*/ 146 h 297"/>
                  <a:gd name="T6" fmla="*/ 50 w 54"/>
                  <a:gd name="T7" fmla="*/ 161 h 297"/>
                  <a:gd name="T8" fmla="*/ 48 w 54"/>
                  <a:gd name="T9" fmla="*/ 177 h 297"/>
                  <a:gd name="T10" fmla="*/ 47 w 54"/>
                  <a:gd name="T11" fmla="*/ 195 h 297"/>
                  <a:gd name="T12" fmla="*/ 45 w 54"/>
                  <a:gd name="T13" fmla="*/ 212 h 297"/>
                  <a:gd name="T14" fmla="*/ 44 w 54"/>
                  <a:gd name="T15" fmla="*/ 229 h 297"/>
                  <a:gd name="T16" fmla="*/ 41 w 54"/>
                  <a:gd name="T17" fmla="*/ 245 h 297"/>
                  <a:gd name="T18" fmla="*/ 35 w 54"/>
                  <a:gd name="T19" fmla="*/ 268 h 297"/>
                  <a:gd name="T20" fmla="*/ 28 w 54"/>
                  <a:gd name="T21" fmla="*/ 284 h 297"/>
                  <a:gd name="T22" fmla="*/ 17 w 54"/>
                  <a:gd name="T23" fmla="*/ 296 h 297"/>
                  <a:gd name="T24" fmla="*/ 4 w 54"/>
                  <a:gd name="T25" fmla="*/ 292 h 297"/>
                  <a:gd name="T26" fmla="*/ 0 w 54"/>
                  <a:gd name="T27" fmla="*/ 270 h 297"/>
                  <a:gd name="T28" fmla="*/ 3 w 54"/>
                  <a:gd name="T29" fmla="*/ 245 h 297"/>
                  <a:gd name="T30" fmla="*/ 4 w 54"/>
                  <a:gd name="T31" fmla="*/ 236 h 297"/>
                  <a:gd name="T32" fmla="*/ 7 w 54"/>
                  <a:gd name="T33" fmla="*/ 253 h 297"/>
                  <a:gd name="T34" fmla="*/ 14 w 54"/>
                  <a:gd name="T35" fmla="*/ 261 h 297"/>
                  <a:gd name="T36" fmla="*/ 25 w 54"/>
                  <a:gd name="T37" fmla="*/ 242 h 297"/>
                  <a:gd name="T38" fmla="*/ 22 w 54"/>
                  <a:gd name="T39" fmla="*/ 217 h 297"/>
                  <a:gd name="T40" fmla="*/ 16 w 54"/>
                  <a:gd name="T41" fmla="*/ 198 h 297"/>
                  <a:gd name="T42" fmla="*/ 8 w 54"/>
                  <a:gd name="T43" fmla="*/ 180 h 297"/>
                  <a:gd name="T44" fmla="*/ 4 w 54"/>
                  <a:gd name="T45" fmla="*/ 168 h 297"/>
                  <a:gd name="T46" fmla="*/ 13 w 54"/>
                  <a:gd name="T47" fmla="*/ 173 h 297"/>
                  <a:gd name="T48" fmla="*/ 32 w 54"/>
                  <a:gd name="T49" fmla="*/ 189 h 297"/>
                  <a:gd name="T50" fmla="*/ 29 w 54"/>
                  <a:gd name="T51" fmla="*/ 174 h 297"/>
                  <a:gd name="T52" fmla="*/ 23 w 54"/>
                  <a:gd name="T53" fmla="*/ 157 h 297"/>
                  <a:gd name="T54" fmla="*/ 17 w 54"/>
                  <a:gd name="T55" fmla="*/ 142 h 297"/>
                  <a:gd name="T56" fmla="*/ 14 w 54"/>
                  <a:gd name="T57" fmla="*/ 126 h 297"/>
                  <a:gd name="T58" fmla="*/ 11 w 54"/>
                  <a:gd name="T59" fmla="*/ 111 h 297"/>
                  <a:gd name="T60" fmla="*/ 11 w 54"/>
                  <a:gd name="T61" fmla="*/ 91 h 297"/>
                  <a:gd name="T62" fmla="*/ 13 w 54"/>
                  <a:gd name="T63" fmla="*/ 63 h 297"/>
                  <a:gd name="T64" fmla="*/ 17 w 54"/>
                  <a:gd name="T65" fmla="*/ 44 h 297"/>
                  <a:gd name="T66" fmla="*/ 20 w 54"/>
                  <a:gd name="T67" fmla="*/ 25 h 297"/>
                  <a:gd name="T68" fmla="*/ 26 w 54"/>
                  <a:gd name="T69" fmla="*/ 4 h 297"/>
                  <a:gd name="T70" fmla="*/ 28 w 54"/>
                  <a:gd name="T71" fmla="*/ 1 h 297"/>
                  <a:gd name="T72" fmla="*/ 26 w 54"/>
                  <a:gd name="T73" fmla="*/ 20 h 297"/>
                  <a:gd name="T74" fmla="*/ 23 w 54"/>
                  <a:gd name="T75" fmla="*/ 35 h 297"/>
                  <a:gd name="T76" fmla="*/ 23 w 54"/>
                  <a:gd name="T77" fmla="*/ 51 h 297"/>
                  <a:gd name="T78" fmla="*/ 23 w 54"/>
                  <a:gd name="T79" fmla="*/ 67 h 297"/>
                  <a:gd name="T80" fmla="*/ 25 w 54"/>
                  <a:gd name="T81" fmla="*/ 83 h 297"/>
                  <a:gd name="T82" fmla="*/ 28 w 54"/>
                  <a:gd name="T83" fmla="*/ 98 h 297"/>
                  <a:gd name="T84" fmla="*/ 29 w 54"/>
                  <a:gd name="T85" fmla="*/ 113 h 297"/>
                  <a:gd name="T86" fmla="*/ 32 w 54"/>
                  <a:gd name="T87" fmla="*/ 127 h 297"/>
                  <a:gd name="T88" fmla="*/ 35 w 54"/>
                  <a:gd name="T89" fmla="*/ 142 h 297"/>
                  <a:gd name="T90" fmla="*/ 36 w 54"/>
                  <a:gd name="T91" fmla="*/ 157 h 297"/>
                  <a:gd name="T92" fmla="*/ 38 w 54"/>
                  <a:gd name="T93" fmla="*/ 177 h 297"/>
                  <a:gd name="T94" fmla="*/ 39 w 54"/>
                  <a:gd name="T95" fmla="*/ 183 h 297"/>
                  <a:gd name="T96" fmla="*/ 41 w 54"/>
                  <a:gd name="T97" fmla="*/ 171 h 297"/>
                  <a:gd name="T98" fmla="*/ 44 w 54"/>
                  <a:gd name="T99" fmla="*/ 155 h 297"/>
                  <a:gd name="T100" fmla="*/ 48 w 54"/>
                  <a:gd name="T101" fmla="*/ 138 h 297"/>
                  <a:gd name="T102" fmla="*/ 50 w 54"/>
                  <a:gd name="T103" fmla="*/ 120 h 297"/>
                  <a:gd name="T104" fmla="*/ 54 w 54"/>
                  <a:gd name="T105" fmla="*/ 108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297">
                    <a:moveTo>
                      <a:pt x="54" y="108"/>
                    </a:moveTo>
                    <a:lnTo>
                      <a:pt x="52" y="108"/>
                    </a:lnTo>
                    <a:lnTo>
                      <a:pt x="52" y="111"/>
                    </a:lnTo>
                    <a:lnTo>
                      <a:pt x="52" y="114"/>
                    </a:lnTo>
                    <a:lnTo>
                      <a:pt x="52" y="122"/>
                    </a:lnTo>
                    <a:lnTo>
                      <a:pt x="52" y="129"/>
                    </a:lnTo>
                    <a:lnTo>
                      <a:pt x="52" y="136"/>
                    </a:lnTo>
                    <a:lnTo>
                      <a:pt x="51" y="141"/>
                    </a:lnTo>
                    <a:lnTo>
                      <a:pt x="51" y="146"/>
                    </a:lnTo>
                    <a:lnTo>
                      <a:pt x="51" y="151"/>
                    </a:lnTo>
                    <a:lnTo>
                      <a:pt x="51" y="157"/>
                    </a:lnTo>
                    <a:lnTo>
                      <a:pt x="50" y="161"/>
                    </a:lnTo>
                    <a:lnTo>
                      <a:pt x="50" y="167"/>
                    </a:lnTo>
                    <a:lnTo>
                      <a:pt x="48" y="173"/>
                    </a:lnTo>
                    <a:lnTo>
                      <a:pt x="48" y="177"/>
                    </a:lnTo>
                    <a:lnTo>
                      <a:pt x="48" y="183"/>
                    </a:lnTo>
                    <a:lnTo>
                      <a:pt x="48" y="189"/>
                    </a:lnTo>
                    <a:lnTo>
                      <a:pt x="47" y="195"/>
                    </a:lnTo>
                    <a:lnTo>
                      <a:pt x="47" y="202"/>
                    </a:lnTo>
                    <a:lnTo>
                      <a:pt x="45" y="207"/>
                    </a:lnTo>
                    <a:lnTo>
                      <a:pt x="45" y="212"/>
                    </a:lnTo>
                    <a:lnTo>
                      <a:pt x="44" y="218"/>
                    </a:lnTo>
                    <a:lnTo>
                      <a:pt x="44" y="224"/>
                    </a:lnTo>
                    <a:lnTo>
                      <a:pt x="44" y="229"/>
                    </a:lnTo>
                    <a:lnTo>
                      <a:pt x="42" y="234"/>
                    </a:lnTo>
                    <a:lnTo>
                      <a:pt x="41" y="240"/>
                    </a:lnTo>
                    <a:lnTo>
                      <a:pt x="41" y="245"/>
                    </a:lnTo>
                    <a:lnTo>
                      <a:pt x="39" y="253"/>
                    </a:lnTo>
                    <a:lnTo>
                      <a:pt x="36" y="261"/>
                    </a:lnTo>
                    <a:lnTo>
                      <a:pt x="35" y="268"/>
                    </a:lnTo>
                    <a:lnTo>
                      <a:pt x="32" y="275"/>
                    </a:lnTo>
                    <a:lnTo>
                      <a:pt x="29" y="280"/>
                    </a:lnTo>
                    <a:lnTo>
                      <a:pt x="28" y="284"/>
                    </a:lnTo>
                    <a:lnTo>
                      <a:pt x="25" y="289"/>
                    </a:lnTo>
                    <a:lnTo>
                      <a:pt x="23" y="292"/>
                    </a:lnTo>
                    <a:lnTo>
                      <a:pt x="17" y="296"/>
                    </a:lnTo>
                    <a:lnTo>
                      <a:pt x="11" y="297"/>
                    </a:lnTo>
                    <a:lnTo>
                      <a:pt x="7" y="296"/>
                    </a:lnTo>
                    <a:lnTo>
                      <a:pt x="4" y="292"/>
                    </a:lnTo>
                    <a:lnTo>
                      <a:pt x="1" y="286"/>
                    </a:lnTo>
                    <a:lnTo>
                      <a:pt x="1" y="278"/>
                    </a:lnTo>
                    <a:lnTo>
                      <a:pt x="0" y="270"/>
                    </a:lnTo>
                    <a:lnTo>
                      <a:pt x="1" y="261"/>
                    </a:lnTo>
                    <a:lnTo>
                      <a:pt x="1" y="252"/>
                    </a:lnTo>
                    <a:lnTo>
                      <a:pt x="3" y="245"/>
                    </a:lnTo>
                    <a:lnTo>
                      <a:pt x="3" y="239"/>
                    </a:lnTo>
                    <a:lnTo>
                      <a:pt x="4" y="236"/>
                    </a:lnTo>
                    <a:lnTo>
                      <a:pt x="4" y="236"/>
                    </a:lnTo>
                    <a:lnTo>
                      <a:pt x="6" y="243"/>
                    </a:lnTo>
                    <a:lnTo>
                      <a:pt x="6" y="248"/>
                    </a:lnTo>
                    <a:lnTo>
                      <a:pt x="7" y="253"/>
                    </a:lnTo>
                    <a:lnTo>
                      <a:pt x="8" y="258"/>
                    </a:lnTo>
                    <a:lnTo>
                      <a:pt x="11" y="262"/>
                    </a:lnTo>
                    <a:lnTo>
                      <a:pt x="14" y="261"/>
                    </a:lnTo>
                    <a:lnTo>
                      <a:pt x="20" y="255"/>
                    </a:lnTo>
                    <a:lnTo>
                      <a:pt x="23" y="249"/>
                    </a:lnTo>
                    <a:lnTo>
                      <a:pt x="25" y="242"/>
                    </a:lnTo>
                    <a:lnTo>
                      <a:pt x="25" y="233"/>
                    </a:lnTo>
                    <a:lnTo>
                      <a:pt x="26" y="227"/>
                    </a:lnTo>
                    <a:lnTo>
                      <a:pt x="22" y="217"/>
                    </a:lnTo>
                    <a:lnTo>
                      <a:pt x="19" y="208"/>
                    </a:lnTo>
                    <a:lnTo>
                      <a:pt x="17" y="202"/>
                    </a:lnTo>
                    <a:lnTo>
                      <a:pt x="16" y="198"/>
                    </a:lnTo>
                    <a:lnTo>
                      <a:pt x="14" y="193"/>
                    </a:lnTo>
                    <a:lnTo>
                      <a:pt x="13" y="189"/>
                    </a:lnTo>
                    <a:lnTo>
                      <a:pt x="8" y="180"/>
                    </a:lnTo>
                    <a:lnTo>
                      <a:pt x="6" y="174"/>
                    </a:lnTo>
                    <a:lnTo>
                      <a:pt x="4" y="170"/>
                    </a:lnTo>
                    <a:lnTo>
                      <a:pt x="4" y="168"/>
                    </a:lnTo>
                    <a:lnTo>
                      <a:pt x="6" y="168"/>
                    </a:lnTo>
                    <a:lnTo>
                      <a:pt x="8" y="171"/>
                    </a:lnTo>
                    <a:lnTo>
                      <a:pt x="13" y="173"/>
                    </a:lnTo>
                    <a:lnTo>
                      <a:pt x="19" y="179"/>
                    </a:lnTo>
                    <a:lnTo>
                      <a:pt x="26" y="186"/>
                    </a:lnTo>
                    <a:lnTo>
                      <a:pt x="32" y="189"/>
                    </a:lnTo>
                    <a:lnTo>
                      <a:pt x="32" y="186"/>
                    </a:lnTo>
                    <a:lnTo>
                      <a:pt x="32" y="182"/>
                    </a:lnTo>
                    <a:lnTo>
                      <a:pt x="29" y="174"/>
                    </a:lnTo>
                    <a:lnTo>
                      <a:pt x="28" y="167"/>
                    </a:lnTo>
                    <a:lnTo>
                      <a:pt x="25" y="161"/>
                    </a:lnTo>
                    <a:lnTo>
                      <a:pt x="23" y="157"/>
                    </a:lnTo>
                    <a:lnTo>
                      <a:pt x="20" y="151"/>
                    </a:lnTo>
                    <a:lnTo>
                      <a:pt x="20" y="146"/>
                    </a:lnTo>
                    <a:lnTo>
                      <a:pt x="17" y="142"/>
                    </a:lnTo>
                    <a:lnTo>
                      <a:pt x="17" y="136"/>
                    </a:lnTo>
                    <a:lnTo>
                      <a:pt x="14" y="130"/>
                    </a:lnTo>
                    <a:lnTo>
                      <a:pt x="14" y="126"/>
                    </a:lnTo>
                    <a:lnTo>
                      <a:pt x="11" y="122"/>
                    </a:lnTo>
                    <a:lnTo>
                      <a:pt x="11" y="116"/>
                    </a:lnTo>
                    <a:lnTo>
                      <a:pt x="11" y="111"/>
                    </a:lnTo>
                    <a:lnTo>
                      <a:pt x="11" y="107"/>
                    </a:lnTo>
                    <a:lnTo>
                      <a:pt x="10" y="98"/>
                    </a:lnTo>
                    <a:lnTo>
                      <a:pt x="11" y="91"/>
                    </a:lnTo>
                    <a:lnTo>
                      <a:pt x="11" y="80"/>
                    </a:lnTo>
                    <a:lnTo>
                      <a:pt x="11" y="72"/>
                    </a:lnTo>
                    <a:lnTo>
                      <a:pt x="13" y="63"/>
                    </a:lnTo>
                    <a:lnTo>
                      <a:pt x="16" y="54"/>
                    </a:lnTo>
                    <a:lnTo>
                      <a:pt x="16" y="48"/>
                    </a:lnTo>
                    <a:lnTo>
                      <a:pt x="17" y="44"/>
                    </a:lnTo>
                    <a:lnTo>
                      <a:pt x="17" y="38"/>
                    </a:lnTo>
                    <a:lnTo>
                      <a:pt x="19" y="34"/>
                    </a:lnTo>
                    <a:lnTo>
                      <a:pt x="20" y="25"/>
                    </a:lnTo>
                    <a:lnTo>
                      <a:pt x="23" y="16"/>
                    </a:lnTo>
                    <a:lnTo>
                      <a:pt x="25" y="9"/>
                    </a:lnTo>
                    <a:lnTo>
                      <a:pt x="26" y="4"/>
                    </a:lnTo>
                    <a:lnTo>
                      <a:pt x="28" y="1"/>
                    </a:lnTo>
                    <a:lnTo>
                      <a:pt x="28" y="0"/>
                    </a:lnTo>
                    <a:lnTo>
                      <a:pt x="28" y="1"/>
                    </a:lnTo>
                    <a:lnTo>
                      <a:pt x="26" y="6"/>
                    </a:lnTo>
                    <a:lnTo>
                      <a:pt x="26" y="12"/>
                    </a:lnTo>
                    <a:lnTo>
                      <a:pt x="26" y="20"/>
                    </a:lnTo>
                    <a:lnTo>
                      <a:pt x="25" y="25"/>
                    </a:lnTo>
                    <a:lnTo>
                      <a:pt x="23" y="31"/>
                    </a:lnTo>
                    <a:lnTo>
                      <a:pt x="23" y="35"/>
                    </a:lnTo>
                    <a:lnTo>
                      <a:pt x="23" y="41"/>
                    </a:lnTo>
                    <a:lnTo>
                      <a:pt x="23" y="45"/>
                    </a:lnTo>
                    <a:lnTo>
                      <a:pt x="23" y="51"/>
                    </a:lnTo>
                    <a:lnTo>
                      <a:pt x="23" y="57"/>
                    </a:lnTo>
                    <a:lnTo>
                      <a:pt x="23" y="64"/>
                    </a:lnTo>
                    <a:lnTo>
                      <a:pt x="23" y="67"/>
                    </a:lnTo>
                    <a:lnTo>
                      <a:pt x="23" y="73"/>
                    </a:lnTo>
                    <a:lnTo>
                      <a:pt x="23" y="78"/>
                    </a:lnTo>
                    <a:lnTo>
                      <a:pt x="25" y="83"/>
                    </a:lnTo>
                    <a:lnTo>
                      <a:pt x="26" y="88"/>
                    </a:lnTo>
                    <a:lnTo>
                      <a:pt x="26" y="92"/>
                    </a:lnTo>
                    <a:lnTo>
                      <a:pt x="28" y="98"/>
                    </a:lnTo>
                    <a:lnTo>
                      <a:pt x="29" y="104"/>
                    </a:lnTo>
                    <a:lnTo>
                      <a:pt x="29" y="108"/>
                    </a:lnTo>
                    <a:lnTo>
                      <a:pt x="29" y="113"/>
                    </a:lnTo>
                    <a:lnTo>
                      <a:pt x="30" y="117"/>
                    </a:lnTo>
                    <a:lnTo>
                      <a:pt x="32" y="123"/>
                    </a:lnTo>
                    <a:lnTo>
                      <a:pt x="32" y="127"/>
                    </a:lnTo>
                    <a:lnTo>
                      <a:pt x="33" y="132"/>
                    </a:lnTo>
                    <a:lnTo>
                      <a:pt x="33" y="138"/>
                    </a:lnTo>
                    <a:lnTo>
                      <a:pt x="35" y="142"/>
                    </a:lnTo>
                    <a:lnTo>
                      <a:pt x="35" y="146"/>
                    </a:lnTo>
                    <a:lnTo>
                      <a:pt x="36" y="152"/>
                    </a:lnTo>
                    <a:lnTo>
                      <a:pt x="36" y="157"/>
                    </a:lnTo>
                    <a:lnTo>
                      <a:pt x="36" y="161"/>
                    </a:lnTo>
                    <a:lnTo>
                      <a:pt x="36" y="170"/>
                    </a:lnTo>
                    <a:lnTo>
                      <a:pt x="38" y="177"/>
                    </a:lnTo>
                    <a:lnTo>
                      <a:pt x="38" y="182"/>
                    </a:lnTo>
                    <a:lnTo>
                      <a:pt x="39" y="185"/>
                    </a:lnTo>
                    <a:lnTo>
                      <a:pt x="39" y="183"/>
                    </a:lnTo>
                    <a:lnTo>
                      <a:pt x="41" y="180"/>
                    </a:lnTo>
                    <a:lnTo>
                      <a:pt x="41" y="176"/>
                    </a:lnTo>
                    <a:lnTo>
                      <a:pt x="41" y="171"/>
                    </a:lnTo>
                    <a:lnTo>
                      <a:pt x="42" y="167"/>
                    </a:lnTo>
                    <a:lnTo>
                      <a:pt x="44" y="161"/>
                    </a:lnTo>
                    <a:lnTo>
                      <a:pt x="44" y="155"/>
                    </a:lnTo>
                    <a:lnTo>
                      <a:pt x="45" y="149"/>
                    </a:lnTo>
                    <a:lnTo>
                      <a:pt x="47" y="143"/>
                    </a:lnTo>
                    <a:lnTo>
                      <a:pt x="48" y="138"/>
                    </a:lnTo>
                    <a:lnTo>
                      <a:pt x="48" y="132"/>
                    </a:lnTo>
                    <a:lnTo>
                      <a:pt x="50" y="126"/>
                    </a:lnTo>
                    <a:lnTo>
                      <a:pt x="50" y="120"/>
                    </a:lnTo>
                    <a:lnTo>
                      <a:pt x="52" y="117"/>
                    </a:lnTo>
                    <a:lnTo>
                      <a:pt x="52" y="110"/>
                    </a:lnTo>
                    <a:lnTo>
                      <a:pt x="54" y="108"/>
                    </a:lnTo>
                    <a:lnTo>
                      <a:pt x="54" y="108"/>
                    </a:lnTo>
                    <a:close/>
                  </a:path>
                </a:pathLst>
              </a:custGeom>
              <a:solidFill>
                <a:srgbClr val="DEA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252042" name="Freeform 138">
                <a:extLst>
                  <a:ext uri="{FF2B5EF4-FFF2-40B4-BE49-F238E27FC236}">
                    <a16:creationId xmlns:a16="http://schemas.microsoft.com/office/drawing/2014/main" id="{DB6556F1-FD57-452B-E1A7-C8A7EB7D49BC}"/>
                  </a:ext>
                </a:extLst>
              </p:cNvPr>
              <p:cNvSpPr>
                <a:spLocks/>
              </p:cNvSpPr>
              <p:nvPr/>
            </p:nvSpPr>
            <p:spPr bwMode="auto">
              <a:xfrm>
                <a:off x="2322" y="3574"/>
                <a:ext cx="708" cy="92"/>
              </a:xfrm>
              <a:custGeom>
                <a:avLst/>
                <a:gdLst>
                  <a:gd name="T0" fmla="*/ 354 w 1035"/>
                  <a:gd name="T1" fmla="*/ 0 h 135"/>
                  <a:gd name="T2" fmla="*/ 0 w 1035"/>
                  <a:gd name="T3" fmla="*/ 135 h 135"/>
                  <a:gd name="T4" fmla="*/ 777 w 1035"/>
                  <a:gd name="T5" fmla="*/ 135 h 135"/>
                  <a:gd name="T6" fmla="*/ 1035 w 1035"/>
                  <a:gd name="T7" fmla="*/ 3 h 135"/>
                  <a:gd name="T8" fmla="*/ 354 w 1035"/>
                  <a:gd name="T9" fmla="*/ 0 h 135"/>
                </a:gdLst>
                <a:ahLst/>
                <a:cxnLst>
                  <a:cxn ang="0">
                    <a:pos x="T0" y="T1"/>
                  </a:cxn>
                  <a:cxn ang="0">
                    <a:pos x="T2" y="T3"/>
                  </a:cxn>
                  <a:cxn ang="0">
                    <a:pos x="T4" y="T5"/>
                  </a:cxn>
                  <a:cxn ang="0">
                    <a:pos x="T6" y="T7"/>
                  </a:cxn>
                  <a:cxn ang="0">
                    <a:pos x="T8" y="T9"/>
                  </a:cxn>
                </a:cxnLst>
                <a:rect l="0" t="0" r="r" b="b"/>
                <a:pathLst>
                  <a:path w="1035" h="135">
                    <a:moveTo>
                      <a:pt x="354" y="0"/>
                    </a:moveTo>
                    <a:lnTo>
                      <a:pt x="0" y="135"/>
                    </a:lnTo>
                    <a:lnTo>
                      <a:pt x="777" y="135"/>
                    </a:lnTo>
                    <a:lnTo>
                      <a:pt x="1035" y="3"/>
                    </a:lnTo>
                    <a:lnTo>
                      <a:pt x="354" y="0"/>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sp>
        <p:nvSpPr>
          <p:cNvPr id="252044" name="Text Box 140">
            <a:extLst>
              <a:ext uri="{FF2B5EF4-FFF2-40B4-BE49-F238E27FC236}">
                <a16:creationId xmlns:a16="http://schemas.microsoft.com/office/drawing/2014/main" id="{7655EE22-DEA2-BE6B-F0AB-514E80C09115}"/>
              </a:ext>
            </a:extLst>
          </p:cNvPr>
          <p:cNvSpPr txBox="1">
            <a:spLocks noChangeArrowheads="1"/>
          </p:cNvSpPr>
          <p:nvPr/>
        </p:nvSpPr>
        <p:spPr bwMode="auto">
          <a:xfrm>
            <a:off x="0" y="0"/>
            <a:ext cx="21050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a:cs typeface="Arial" panose="020B0604020202020204" pitchFamily="34" charset="0"/>
              </a:rPr>
              <a:t>Application</a:t>
            </a:r>
          </a:p>
        </p:txBody>
      </p:sp>
      <p:sp>
        <p:nvSpPr>
          <p:cNvPr id="252045" name="Text Box 141">
            <a:extLst>
              <a:ext uri="{FF2B5EF4-FFF2-40B4-BE49-F238E27FC236}">
                <a16:creationId xmlns:a16="http://schemas.microsoft.com/office/drawing/2014/main" id="{E46703A8-C1A3-382B-2E85-E949F62283DE}"/>
              </a:ext>
            </a:extLst>
          </p:cNvPr>
          <p:cNvSpPr txBox="1">
            <a:spLocks noChangeArrowheads="1"/>
          </p:cNvSpPr>
          <p:nvPr/>
        </p:nvSpPr>
        <p:spPr bwMode="auto">
          <a:xfrm>
            <a:off x="0" y="1187450"/>
            <a:ext cx="21050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a:solidFill>
                  <a:schemeClr val="bg1"/>
                </a:solidFill>
                <a:cs typeface="Arial" panose="020B0604020202020204" pitchFamily="34" charset="0"/>
              </a:rPr>
              <a:t>Mapping</a:t>
            </a:r>
          </a:p>
        </p:txBody>
      </p:sp>
      <p:sp>
        <p:nvSpPr>
          <p:cNvPr id="252046" name="Text Box 142">
            <a:extLst>
              <a:ext uri="{FF2B5EF4-FFF2-40B4-BE49-F238E27FC236}">
                <a16:creationId xmlns:a16="http://schemas.microsoft.com/office/drawing/2014/main" id="{3F9ED731-7A08-08FE-CFB9-F5E89705B6BB}"/>
              </a:ext>
            </a:extLst>
          </p:cNvPr>
          <p:cNvSpPr txBox="1">
            <a:spLocks noChangeArrowheads="1"/>
          </p:cNvSpPr>
          <p:nvPr/>
        </p:nvSpPr>
        <p:spPr bwMode="auto">
          <a:xfrm>
            <a:off x="0" y="3735388"/>
            <a:ext cx="21050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a:solidFill>
                  <a:schemeClr val="bg1"/>
                </a:solidFill>
                <a:cs typeface="Arial" panose="020B0604020202020204" pitchFamily="34" charset="0"/>
              </a:rPr>
              <a:t>Input</a:t>
            </a:r>
          </a:p>
        </p:txBody>
      </p:sp>
      <p:grpSp>
        <p:nvGrpSpPr>
          <p:cNvPr id="252059" name="Group 155">
            <a:extLst>
              <a:ext uri="{FF2B5EF4-FFF2-40B4-BE49-F238E27FC236}">
                <a16:creationId xmlns:a16="http://schemas.microsoft.com/office/drawing/2014/main" id="{E2A299D2-0BCB-B1B7-C1BC-48A744ECA3F2}"/>
              </a:ext>
            </a:extLst>
          </p:cNvPr>
          <p:cNvGrpSpPr>
            <a:grpSpLocks/>
          </p:cNvGrpSpPr>
          <p:nvPr/>
        </p:nvGrpSpPr>
        <p:grpSpPr bwMode="auto">
          <a:xfrm>
            <a:off x="1979613" y="1196975"/>
            <a:ext cx="5103812" cy="1120775"/>
            <a:chOff x="1247" y="754"/>
            <a:chExt cx="3215" cy="706"/>
          </a:xfrm>
        </p:grpSpPr>
        <p:grpSp>
          <p:nvGrpSpPr>
            <p:cNvPr id="252055" name="Group 151">
              <a:extLst>
                <a:ext uri="{FF2B5EF4-FFF2-40B4-BE49-F238E27FC236}">
                  <a16:creationId xmlns:a16="http://schemas.microsoft.com/office/drawing/2014/main" id="{9A3549B5-3687-76F9-9648-739818818493}"/>
                </a:ext>
              </a:extLst>
            </p:cNvPr>
            <p:cNvGrpSpPr>
              <a:grpSpLocks/>
            </p:cNvGrpSpPr>
            <p:nvPr/>
          </p:nvGrpSpPr>
          <p:grpSpPr bwMode="auto">
            <a:xfrm>
              <a:off x="1247" y="1117"/>
              <a:ext cx="981" cy="343"/>
              <a:chOff x="1309" y="1117"/>
              <a:chExt cx="981" cy="343"/>
            </a:xfrm>
          </p:grpSpPr>
          <p:sp>
            <p:nvSpPr>
              <p:cNvPr id="251925" name="Line 21">
                <a:extLst>
                  <a:ext uri="{FF2B5EF4-FFF2-40B4-BE49-F238E27FC236}">
                    <a16:creationId xmlns:a16="http://schemas.microsoft.com/office/drawing/2014/main" id="{2D34E958-105F-23DB-26D3-139B234905D9}"/>
                  </a:ext>
                </a:extLst>
              </p:cNvPr>
              <p:cNvSpPr>
                <a:spLocks noChangeShapeType="1"/>
              </p:cNvSpPr>
              <p:nvPr/>
            </p:nvSpPr>
            <p:spPr bwMode="auto">
              <a:xfrm flipV="1">
                <a:off x="2245" y="1117"/>
                <a:ext cx="0" cy="34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51997" name="Text Box 93">
                <a:extLst>
                  <a:ext uri="{FF2B5EF4-FFF2-40B4-BE49-F238E27FC236}">
                    <a16:creationId xmlns:a16="http://schemas.microsoft.com/office/drawing/2014/main" id="{3B0BB019-B640-E8C1-952D-C6C77A42BB47}"/>
                  </a:ext>
                </a:extLst>
              </p:cNvPr>
              <p:cNvSpPr txBox="1">
                <a:spLocks noChangeArrowheads="1"/>
              </p:cNvSpPr>
              <p:nvPr/>
            </p:nvSpPr>
            <p:spPr bwMode="auto">
              <a:xfrm>
                <a:off x="1309" y="1141"/>
                <a:ext cx="9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a:cs typeface="Arial" panose="020B0604020202020204" pitchFamily="34" charset="0"/>
                  </a:rPr>
                  <a:t>Save to File</a:t>
                </a:r>
              </a:p>
            </p:txBody>
          </p:sp>
        </p:grpSp>
        <p:grpSp>
          <p:nvGrpSpPr>
            <p:cNvPr id="252056" name="Group 152">
              <a:extLst>
                <a:ext uri="{FF2B5EF4-FFF2-40B4-BE49-F238E27FC236}">
                  <a16:creationId xmlns:a16="http://schemas.microsoft.com/office/drawing/2014/main" id="{BE3821E9-D671-BF74-B630-9CF7112B574D}"/>
                </a:ext>
              </a:extLst>
            </p:cNvPr>
            <p:cNvGrpSpPr>
              <a:grpSpLocks/>
            </p:cNvGrpSpPr>
            <p:nvPr/>
          </p:nvGrpSpPr>
          <p:grpSpPr bwMode="auto">
            <a:xfrm>
              <a:off x="3181" y="1050"/>
              <a:ext cx="1281" cy="364"/>
              <a:chOff x="3243" y="1050"/>
              <a:chExt cx="1281" cy="364"/>
            </a:xfrm>
          </p:grpSpPr>
          <p:sp>
            <p:nvSpPr>
              <p:cNvPr id="251926" name="Line 22">
                <a:extLst>
                  <a:ext uri="{FF2B5EF4-FFF2-40B4-BE49-F238E27FC236}">
                    <a16:creationId xmlns:a16="http://schemas.microsoft.com/office/drawing/2014/main" id="{2257FAB7-77F8-6599-1B44-8783D7E496C6}"/>
                  </a:ext>
                </a:extLst>
              </p:cNvPr>
              <p:cNvSpPr>
                <a:spLocks noChangeShapeType="1"/>
              </p:cNvSpPr>
              <p:nvPr/>
            </p:nvSpPr>
            <p:spPr bwMode="auto">
              <a:xfrm>
                <a:off x="3356" y="1050"/>
                <a:ext cx="0" cy="36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51998" name="Text Box 94">
                <a:extLst>
                  <a:ext uri="{FF2B5EF4-FFF2-40B4-BE49-F238E27FC236}">
                    <a16:creationId xmlns:a16="http://schemas.microsoft.com/office/drawing/2014/main" id="{3109B08A-20EA-65E3-348D-3B8C1641CFB3}"/>
                  </a:ext>
                </a:extLst>
              </p:cNvPr>
              <p:cNvSpPr txBox="1">
                <a:spLocks noChangeArrowheads="1"/>
              </p:cNvSpPr>
              <p:nvPr/>
            </p:nvSpPr>
            <p:spPr bwMode="auto">
              <a:xfrm>
                <a:off x="3243" y="1143"/>
                <a:ext cx="1281"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a:cs typeface="Arial" panose="020B0604020202020204" pitchFamily="34" charset="0"/>
                  </a:rPr>
                  <a:t>Load from File</a:t>
                </a:r>
              </a:p>
            </p:txBody>
          </p:sp>
        </p:grpSp>
        <p:grpSp>
          <p:nvGrpSpPr>
            <p:cNvPr id="252054" name="Group 150">
              <a:extLst>
                <a:ext uri="{FF2B5EF4-FFF2-40B4-BE49-F238E27FC236}">
                  <a16:creationId xmlns:a16="http://schemas.microsoft.com/office/drawing/2014/main" id="{487D85E7-F962-490B-9A03-D228F2409F2D}"/>
                </a:ext>
              </a:extLst>
            </p:cNvPr>
            <p:cNvGrpSpPr>
              <a:grpSpLocks/>
            </p:cNvGrpSpPr>
            <p:nvPr/>
          </p:nvGrpSpPr>
          <p:grpSpPr bwMode="auto">
            <a:xfrm>
              <a:off x="1609" y="754"/>
              <a:ext cx="2450" cy="363"/>
              <a:chOff x="1700" y="754"/>
              <a:chExt cx="2450" cy="363"/>
            </a:xfrm>
          </p:grpSpPr>
          <p:sp>
            <p:nvSpPr>
              <p:cNvPr id="252049" name="AutoShape 145">
                <a:extLst>
                  <a:ext uri="{FF2B5EF4-FFF2-40B4-BE49-F238E27FC236}">
                    <a16:creationId xmlns:a16="http://schemas.microsoft.com/office/drawing/2014/main" id="{92B50981-1C7A-2F0D-E6C1-3B56065EE02B}"/>
                  </a:ext>
                </a:extLst>
              </p:cNvPr>
              <p:cNvSpPr>
                <a:spLocks noChangeArrowheads="1"/>
              </p:cNvSpPr>
              <p:nvPr/>
            </p:nvSpPr>
            <p:spPr bwMode="auto">
              <a:xfrm>
                <a:off x="1791" y="754"/>
                <a:ext cx="2359" cy="272"/>
              </a:xfrm>
              <a:prstGeom prst="roundRect">
                <a:avLst>
                  <a:gd name="adj" fmla="val 16667"/>
                </a:avLst>
              </a:prstGeom>
              <a:gradFill rotWithShape="1">
                <a:gsLst>
                  <a:gs pos="0">
                    <a:srgbClr val="F2D4AC"/>
                  </a:gs>
                  <a:gs pos="100000">
                    <a:srgbClr val="FF9900"/>
                  </a:gs>
                </a:gsLst>
                <a:path path="rect">
                  <a:fillToRect r="100000" b="100000"/>
                </a:path>
              </a:gra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LID4096" altLang="LID4096" sz="2400"/>
              </a:p>
            </p:txBody>
          </p:sp>
          <p:sp>
            <p:nvSpPr>
              <p:cNvPr id="252048" name="AutoShape 144">
                <a:extLst>
                  <a:ext uri="{FF2B5EF4-FFF2-40B4-BE49-F238E27FC236}">
                    <a16:creationId xmlns:a16="http://schemas.microsoft.com/office/drawing/2014/main" id="{1E359814-425B-4B42-EECB-DEE2A5A94A41}"/>
                  </a:ext>
                </a:extLst>
              </p:cNvPr>
              <p:cNvSpPr>
                <a:spLocks noChangeArrowheads="1"/>
              </p:cNvSpPr>
              <p:nvPr/>
            </p:nvSpPr>
            <p:spPr bwMode="auto">
              <a:xfrm>
                <a:off x="1746" y="799"/>
                <a:ext cx="2359" cy="272"/>
              </a:xfrm>
              <a:prstGeom prst="roundRect">
                <a:avLst>
                  <a:gd name="adj" fmla="val 16667"/>
                </a:avLst>
              </a:prstGeom>
              <a:gradFill rotWithShape="1">
                <a:gsLst>
                  <a:gs pos="0">
                    <a:srgbClr val="F2D4AC"/>
                  </a:gs>
                  <a:gs pos="100000">
                    <a:srgbClr val="FF9900"/>
                  </a:gs>
                </a:gsLst>
                <a:path path="rect">
                  <a:fillToRect r="100000" b="100000"/>
                </a:path>
              </a:gra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LID4096" altLang="LID4096" sz="2400"/>
              </a:p>
            </p:txBody>
          </p:sp>
          <p:sp>
            <p:nvSpPr>
              <p:cNvPr id="252047" name="AutoShape 143">
                <a:extLst>
                  <a:ext uri="{FF2B5EF4-FFF2-40B4-BE49-F238E27FC236}">
                    <a16:creationId xmlns:a16="http://schemas.microsoft.com/office/drawing/2014/main" id="{87EDFAD3-8E22-23CC-9AD4-CC7BF4781C61}"/>
                  </a:ext>
                </a:extLst>
              </p:cNvPr>
              <p:cNvSpPr>
                <a:spLocks noChangeArrowheads="1"/>
              </p:cNvSpPr>
              <p:nvPr/>
            </p:nvSpPr>
            <p:spPr bwMode="auto">
              <a:xfrm>
                <a:off x="1700" y="845"/>
                <a:ext cx="2359" cy="272"/>
              </a:xfrm>
              <a:prstGeom prst="roundRect">
                <a:avLst>
                  <a:gd name="adj" fmla="val 16667"/>
                </a:avLst>
              </a:prstGeom>
              <a:gradFill rotWithShape="1">
                <a:gsLst>
                  <a:gs pos="0">
                    <a:srgbClr val="F2D4AC"/>
                  </a:gs>
                  <a:gs pos="100000">
                    <a:srgbClr val="FF9900"/>
                  </a:gs>
                </a:gsLst>
                <a:path path="rect">
                  <a:fillToRect r="100000" b="100000"/>
                </a:path>
              </a:gra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LID4096" sz="2400">
                    <a:effectLst>
                      <a:outerShdw blurRad="38100" dist="38100" dir="2700000" algn="tl">
                        <a:srgbClr val="FFFFFF"/>
                      </a:outerShdw>
                    </a:effectLst>
                  </a:rPr>
                  <a:t>Application Mapping Files</a:t>
                </a:r>
              </a:p>
            </p:txBody>
          </p:sp>
        </p:grpSp>
      </p:grpSp>
      <p:grpSp>
        <p:nvGrpSpPr>
          <p:cNvPr id="252057" name="Group 153">
            <a:extLst>
              <a:ext uri="{FF2B5EF4-FFF2-40B4-BE49-F238E27FC236}">
                <a16:creationId xmlns:a16="http://schemas.microsoft.com/office/drawing/2014/main" id="{08CF487E-0843-9594-1EFA-34004B242A77}"/>
              </a:ext>
            </a:extLst>
          </p:cNvPr>
          <p:cNvGrpSpPr>
            <a:grpSpLocks/>
          </p:cNvGrpSpPr>
          <p:nvPr/>
        </p:nvGrpSpPr>
        <p:grpSpPr bwMode="auto">
          <a:xfrm>
            <a:off x="392113" y="584200"/>
            <a:ext cx="3921125" cy="3341688"/>
            <a:chOff x="247" y="368"/>
            <a:chExt cx="2470" cy="2105"/>
          </a:xfrm>
        </p:grpSpPr>
        <p:sp>
          <p:nvSpPr>
            <p:cNvPr id="251924" name="Arc 20">
              <a:extLst>
                <a:ext uri="{FF2B5EF4-FFF2-40B4-BE49-F238E27FC236}">
                  <a16:creationId xmlns:a16="http://schemas.microsoft.com/office/drawing/2014/main" id="{A4023199-C9D3-E4BF-FAE3-1A08585E530E}"/>
                </a:ext>
              </a:extLst>
            </p:cNvPr>
            <p:cNvSpPr>
              <a:spLocks/>
            </p:cNvSpPr>
            <p:nvPr/>
          </p:nvSpPr>
          <p:spPr bwMode="auto">
            <a:xfrm flipH="1">
              <a:off x="775" y="392"/>
              <a:ext cx="1021" cy="102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chemeClr val="tx1"/>
              </a:solidFill>
              <a:round/>
              <a:headEnd/>
              <a:tailEnd type="triangle" w="lg"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51929" name="Line 25">
              <a:extLst>
                <a:ext uri="{FF2B5EF4-FFF2-40B4-BE49-F238E27FC236}">
                  <a16:creationId xmlns:a16="http://schemas.microsoft.com/office/drawing/2014/main" id="{E3DD1F9F-2751-9041-8DE9-FA87294FD3BB}"/>
                </a:ext>
              </a:extLst>
            </p:cNvPr>
            <p:cNvSpPr>
              <a:spLocks noChangeShapeType="1"/>
            </p:cNvSpPr>
            <p:nvPr/>
          </p:nvSpPr>
          <p:spPr bwMode="auto">
            <a:xfrm flipV="1">
              <a:off x="2536" y="2300"/>
              <a:ext cx="0" cy="17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252043" name="Picture 139">
              <a:extLst>
                <a:ext uri="{FF2B5EF4-FFF2-40B4-BE49-F238E27FC236}">
                  <a16:creationId xmlns:a16="http://schemas.microsoft.com/office/drawing/2014/main" id="{153B0B72-6842-1AE3-C046-BD9DCCE307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6" y="368"/>
              <a:ext cx="814" cy="815"/>
            </a:xfrm>
            <a:prstGeom prst="rect">
              <a:avLst/>
            </a:prstGeom>
            <a:noFill/>
            <a:extLst>
              <a:ext uri="{909E8E84-426E-40DD-AFC4-6F175D3DCCD1}">
                <a14:hiddenFill xmlns:a14="http://schemas.microsoft.com/office/drawing/2010/main">
                  <a:solidFill>
                    <a:srgbClr val="FFFFFF"/>
                  </a:solidFill>
                </a14:hiddenFill>
              </a:ext>
            </a:extLst>
          </p:spPr>
        </p:pic>
        <p:grpSp>
          <p:nvGrpSpPr>
            <p:cNvPr id="251938" name="Group 34">
              <a:extLst>
                <a:ext uri="{FF2B5EF4-FFF2-40B4-BE49-F238E27FC236}">
                  <a16:creationId xmlns:a16="http://schemas.microsoft.com/office/drawing/2014/main" id="{053D45F0-E2E4-CFE9-7B8C-6B39561B4305}"/>
                </a:ext>
              </a:extLst>
            </p:cNvPr>
            <p:cNvGrpSpPr>
              <a:grpSpLocks/>
            </p:cNvGrpSpPr>
            <p:nvPr/>
          </p:nvGrpSpPr>
          <p:grpSpPr bwMode="auto">
            <a:xfrm>
              <a:off x="247" y="1424"/>
              <a:ext cx="2470" cy="871"/>
              <a:chOff x="186" y="1276"/>
              <a:chExt cx="2330" cy="820"/>
            </a:xfrm>
          </p:grpSpPr>
          <p:sp>
            <p:nvSpPr>
              <p:cNvPr id="251939" name="Rectangle 35">
                <a:extLst>
                  <a:ext uri="{FF2B5EF4-FFF2-40B4-BE49-F238E27FC236}">
                    <a16:creationId xmlns:a16="http://schemas.microsoft.com/office/drawing/2014/main" id="{4FFA582E-FB6B-E815-FF0C-04FBB7D4C0A3}"/>
                  </a:ext>
                </a:extLst>
              </p:cNvPr>
              <p:cNvSpPr>
                <a:spLocks noChangeArrowheads="1"/>
              </p:cNvSpPr>
              <p:nvPr/>
            </p:nvSpPr>
            <p:spPr bwMode="auto">
              <a:xfrm>
                <a:off x="186" y="1276"/>
                <a:ext cx="2330" cy="820"/>
              </a:xfrm>
              <a:prstGeom prst="rect">
                <a:avLst/>
              </a:prstGeom>
              <a:gradFill rotWithShape="1">
                <a:gsLst>
                  <a:gs pos="0">
                    <a:srgbClr val="000099"/>
                  </a:gs>
                  <a:gs pos="100000">
                    <a:srgbClr val="3366FF"/>
                  </a:gs>
                </a:gsLst>
                <a:lin ang="2700000" scaled="1"/>
              </a:gra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Recorder   </a:t>
                </a:r>
              </a:p>
            </p:txBody>
          </p:sp>
          <p:grpSp>
            <p:nvGrpSpPr>
              <p:cNvPr id="251940" name="Group 36">
                <a:extLst>
                  <a:ext uri="{FF2B5EF4-FFF2-40B4-BE49-F238E27FC236}">
                    <a16:creationId xmlns:a16="http://schemas.microsoft.com/office/drawing/2014/main" id="{D109D49D-70E1-4299-ABCC-DD3B271FE10E}"/>
                  </a:ext>
                </a:extLst>
              </p:cNvPr>
              <p:cNvGrpSpPr>
                <a:grpSpLocks/>
              </p:cNvGrpSpPr>
              <p:nvPr/>
            </p:nvGrpSpPr>
            <p:grpSpPr bwMode="auto">
              <a:xfrm>
                <a:off x="276" y="1308"/>
                <a:ext cx="768" cy="768"/>
                <a:chOff x="1800" y="6864"/>
                <a:chExt cx="768" cy="768"/>
              </a:xfrm>
            </p:grpSpPr>
            <p:pic>
              <p:nvPicPr>
                <p:cNvPr id="251941" name="Picture 37">
                  <a:extLst>
                    <a:ext uri="{FF2B5EF4-FFF2-40B4-BE49-F238E27FC236}">
                      <a16:creationId xmlns:a16="http://schemas.microsoft.com/office/drawing/2014/main" id="{6E7B6167-606D-09B6-714D-A10802DA83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00" y="6864"/>
                  <a:ext cx="768" cy="768"/>
                </a:xfrm>
                <a:prstGeom prst="rect">
                  <a:avLst/>
                </a:prstGeom>
                <a:noFill/>
                <a:extLst>
                  <a:ext uri="{909E8E84-426E-40DD-AFC4-6F175D3DCCD1}">
                    <a14:hiddenFill xmlns:a14="http://schemas.microsoft.com/office/drawing/2010/main">
                      <a:solidFill>
                        <a:srgbClr val="FFFFFF"/>
                      </a:solidFill>
                    </a14:hiddenFill>
                  </a:ext>
                </a:extLst>
              </p:spPr>
            </p:pic>
            <p:pic>
              <p:nvPicPr>
                <p:cNvPr id="251942" name="Picture 38">
                  <a:extLst>
                    <a:ext uri="{FF2B5EF4-FFF2-40B4-BE49-F238E27FC236}">
                      <a16:creationId xmlns:a16="http://schemas.microsoft.com/office/drawing/2014/main" id="{2E628F93-9863-8A4C-9168-FBF6AA43E1C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22" y="7206"/>
                  <a:ext cx="354" cy="354"/>
                </a:xfrm>
                <a:prstGeom prst="rect">
                  <a:avLst/>
                </a:prstGeom>
                <a:noFill/>
                <a:extLst>
                  <a:ext uri="{909E8E84-426E-40DD-AFC4-6F175D3DCCD1}">
                    <a14:hiddenFill xmlns:a14="http://schemas.microsoft.com/office/drawing/2010/main">
                      <a:solidFill>
                        <a:srgbClr val="FFFFFF"/>
                      </a:solidFill>
                    </a14:hiddenFill>
                  </a:ext>
                </a:extLst>
              </p:spPr>
            </p:pic>
          </p:grpSp>
        </p:grpSp>
      </p:grpSp>
      <p:grpSp>
        <p:nvGrpSpPr>
          <p:cNvPr id="252052" name="Group 148">
            <a:extLst>
              <a:ext uri="{FF2B5EF4-FFF2-40B4-BE49-F238E27FC236}">
                <a16:creationId xmlns:a16="http://schemas.microsoft.com/office/drawing/2014/main" id="{EC8142A9-072E-77BB-E00B-F706E20371D6}"/>
              </a:ext>
            </a:extLst>
          </p:cNvPr>
          <p:cNvGrpSpPr>
            <a:grpSpLocks/>
          </p:cNvGrpSpPr>
          <p:nvPr/>
        </p:nvGrpSpPr>
        <p:grpSpPr bwMode="auto">
          <a:xfrm>
            <a:off x="1044575" y="3881438"/>
            <a:ext cx="7035800" cy="731837"/>
            <a:chOff x="658" y="2445"/>
            <a:chExt cx="4432" cy="461"/>
          </a:xfrm>
        </p:grpSpPr>
        <p:sp>
          <p:nvSpPr>
            <p:cNvPr id="251927" name="Line 23">
              <a:extLst>
                <a:ext uri="{FF2B5EF4-FFF2-40B4-BE49-F238E27FC236}">
                  <a16:creationId xmlns:a16="http://schemas.microsoft.com/office/drawing/2014/main" id="{AFBBC7BC-1205-61F2-D5BC-182357E2B49A}"/>
                </a:ext>
              </a:extLst>
            </p:cNvPr>
            <p:cNvSpPr>
              <a:spLocks noChangeShapeType="1"/>
            </p:cNvSpPr>
            <p:nvPr/>
          </p:nvSpPr>
          <p:spPr bwMode="auto">
            <a:xfrm flipV="1">
              <a:off x="1995" y="2733"/>
              <a:ext cx="0" cy="17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51928" name="Line 24">
              <a:extLst>
                <a:ext uri="{FF2B5EF4-FFF2-40B4-BE49-F238E27FC236}">
                  <a16:creationId xmlns:a16="http://schemas.microsoft.com/office/drawing/2014/main" id="{DDD0AE8A-826D-7224-4DBE-F3DF089D2997}"/>
                </a:ext>
              </a:extLst>
            </p:cNvPr>
            <p:cNvSpPr>
              <a:spLocks noChangeShapeType="1"/>
            </p:cNvSpPr>
            <p:nvPr/>
          </p:nvSpPr>
          <p:spPr bwMode="auto">
            <a:xfrm flipV="1">
              <a:off x="3547" y="2733"/>
              <a:ext cx="0" cy="17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51993" name="Rectangle 89">
              <a:extLst>
                <a:ext uri="{FF2B5EF4-FFF2-40B4-BE49-F238E27FC236}">
                  <a16:creationId xmlns:a16="http://schemas.microsoft.com/office/drawing/2014/main" id="{C03AE275-DA60-DF58-1C79-DED84131E6C3}"/>
                </a:ext>
              </a:extLst>
            </p:cNvPr>
            <p:cNvSpPr>
              <a:spLocks noChangeArrowheads="1"/>
            </p:cNvSpPr>
            <p:nvPr/>
          </p:nvSpPr>
          <p:spPr bwMode="auto">
            <a:xfrm>
              <a:off x="1432" y="2445"/>
              <a:ext cx="2651" cy="281"/>
            </a:xfrm>
            <a:prstGeom prst="rect">
              <a:avLst/>
            </a:prstGeom>
            <a:gradFill rotWithShape="1">
              <a:gsLst>
                <a:gs pos="0">
                  <a:srgbClr val="000099"/>
                </a:gs>
                <a:gs pos="100000">
                  <a:srgbClr val="3366FF"/>
                </a:gs>
              </a:gsLst>
              <a:lin ang="2700000" scaled="1"/>
            </a:gra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Gesture Speech Unifier</a:t>
              </a:r>
            </a:p>
          </p:txBody>
        </p:sp>
        <p:cxnSp>
          <p:nvCxnSpPr>
            <p:cNvPr id="251994" name="AutoShape 90">
              <a:extLst>
                <a:ext uri="{FF2B5EF4-FFF2-40B4-BE49-F238E27FC236}">
                  <a16:creationId xmlns:a16="http://schemas.microsoft.com/office/drawing/2014/main" id="{E5314463-3A7E-B0DE-CCD3-5902655DCC77}"/>
                </a:ext>
              </a:extLst>
            </p:cNvPr>
            <p:cNvCxnSpPr>
              <a:cxnSpLocks noChangeShapeType="1"/>
              <a:stCxn id="251918" idx="0"/>
              <a:endCxn id="251993" idx="1"/>
            </p:cNvCxnSpPr>
            <p:nvPr/>
          </p:nvCxnSpPr>
          <p:spPr bwMode="auto">
            <a:xfrm rot="16200000">
              <a:off x="888" y="2356"/>
              <a:ext cx="305" cy="765"/>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1995" name="AutoShape 91">
              <a:extLst>
                <a:ext uri="{FF2B5EF4-FFF2-40B4-BE49-F238E27FC236}">
                  <a16:creationId xmlns:a16="http://schemas.microsoft.com/office/drawing/2014/main" id="{9C116801-489B-E270-FBEF-DA334AB01850}"/>
                </a:ext>
              </a:extLst>
            </p:cNvPr>
            <p:cNvCxnSpPr>
              <a:cxnSpLocks noChangeShapeType="1"/>
              <a:stCxn id="251934" idx="0"/>
              <a:endCxn id="251993" idx="3"/>
            </p:cNvCxnSpPr>
            <p:nvPr/>
          </p:nvCxnSpPr>
          <p:spPr bwMode="auto">
            <a:xfrm rot="5400000" flipH="1">
              <a:off x="4439" y="2239"/>
              <a:ext cx="303" cy="998"/>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252060" name="Picture 156">
            <a:extLst>
              <a:ext uri="{FF2B5EF4-FFF2-40B4-BE49-F238E27FC236}">
                <a16:creationId xmlns:a16="http://schemas.microsoft.com/office/drawing/2014/main" id="{A59A66F9-FC53-A9AE-E392-45108641A2E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00338" y="0"/>
            <a:ext cx="3743325" cy="2462213"/>
          </a:xfrm>
          <a:prstGeom prst="rect">
            <a:avLst/>
          </a:prstGeom>
          <a:noFill/>
          <a:extLst>
            <a:ext uri="{909E8E84-426E-40DD-AFC4-6F175D3DCCD1}">
              <a14:hiddenFill xmlns:a14="http://schemas.microsoft.com/office/drawing/2010/main">
                <a:solidFill>
                  <a:srgbClr val="FFFFFF"/>
                </a:solidFill>
              </a14:hiddenFill>
            </a:ext>
          </a:extLst>
        </p:spPr>
      </p:pic>
      <p:pic>
        <p:nvPicPr>
          <p:cNvPr id="252061" name="Picture 157">
            <a:extLst>
              <a:ext uri="{FF2B5EF4-FFF2-40B4-BE49-F238E27FC236}">
                <a16:creationId xmlns:a16="http://schemas.microsoft.com/office/drawing/2014/main" id="{07B93F22-6D8D-A2C5-96F8-60A52704603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9772" t="-900" r="365" b="285"/>
          <a:stretch>
            <a:fillRect/>
          </a:stretch>
        </p:blipFill>
        <p:spPr bwMode="auto">
          <a:xfrm>
            <a:off x="3059113" y="3735388"/>
            <a:ext cx="3311525" cy="31226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2060"/>
                                        </p:tgtEl>
                                        <p:attrNameLst>
                                          <p:attrName>style.visibility</p:attrName>
                                        </p:attrNameLst>
                                      </p:cBhvr>
                                      <p:to>
                                        <p:strVal val="visible"/>
                                      </p:to>
                                    </p:set>
                                    <p:animEffect transition="in" filter="fade">
                                      <p:cBhvr>
                                        <p:cTn id="7" dur="500"/>
                                        <p:tgtEl>
                                          <p:spTgt spid="2520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52061"/>
                                        </p:tgtEl>
                                        <p:attrNameLst>
                                          <p:attrName>style.visibility</p:attrName>
                                        </p:attrNameLst>
                                      </p:cBhvr>
                                      <p:to>
                                        <p:strVal val="visible"/>
                                      </p:to>
                                    </p:set>
                                    <p:animEffect transition="in" filter="fade">
                                      <p:cBhvr>
                                        <p:cTn id="12" dur="500"/>
                                        <p:tgtEl>
                                          <p:spTgt spid="25206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52050"/>
                                        </p:tgtEl>
                                        <p:attrNameLst>
                                          <p:attrName>style.visibility</p:attrName>
                                        </p:attrNameLst>
                                      </p:cBhvr>
                                      <p:to>
                                        <p:strVal val="visible"/>
                                      </p:to>
                                    </p:set>
                                    <p:animEffect transition="in" filter="fade">
                                      <p:cBhvr>
                                        <p:cTn id="17" dur="500"/>
                                        <p:tgtEl>
                                          <p:spTgt spid="252050"/>
                                        </p:tgtEl>
                                      </p:cBhvr>
                                    </p:animEffect>
                                  </p:childTnLst>
                                </p:cTn>
                              </p:par>
                              <p:par>
                                <p:cTn id="18" presetID="10" presetClass="exit" presetSubtype="0" fill="hold" nodeType="withEffect">
                                  <p:stCondLst>
                                    <p:cond delay="0"/>
                                  </p:stCondLst>
                                  <p:childTnLst>
                                    <p:animEffect transition="out" filter="fade">
                                      <p:cBhvr>
                                        <p:cTn id="19" dur="500"/>
                                        <p:tgtEl>
                                          <p:spTgt spid="252060"/>
                                        </p:tgtEl>
                                      </p:cBhvr>
                                    </p:animEffect>
                                    <p:set>
                                      <p:cBhvr>
                                        <p:cTn id="20" dur="1" fill="hold">
                                          <p:stCondLst>
                                            <p:cond delay="499"/>
                                          </p:stCondLst>
                                        </p:cTn>
                                        <p:tgtEl>
                                          <p:spTgt spid="252060"/>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252061"/>
                                        </p:tgtEl>
                                      </p:cBhvr>
                                    </p:animEffect>
                                    <p:set>
                                      <p:cBhvr>
                                        <p:cTn id="23" dur="1" fill="hold">
                                          <p:stCondLst>
                                            <p:cond delay="499"/>
                                          </p:stCondLst>
                                        </p:cTn>
                                        <p:tgtEl>
                                          <p:spTgt spid="252061"/>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252051"/>
                                        </p:tgtEl>
                                        <p:attrNameLst>
                                          <p:attrName>style.visibility</p:attrName>
                                        </p:attrNameLst>
                                      </p:cBhvr>
                                      <p:to>
                                        <p:strVal val="visible"/>
                                      </p:to>
                                    </p:set>
                                    <p:animEffect transition="in" filter="fade">
                                      <p:cBhvr>
                                        <p:cTn id="28" dur="500"/>
                                        <p:tgtEl>
                                          <p:spTgt spid="252051"/>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252052"/>
                                        </p:tgtEl>
                                        <p:attrNameLst>
                                          <p:attrName>style.visibility</p:attrName>
                                        </p:attrNameLst>
                                      </p:cBhvr>
                                      <p:to>
                                        <p:strVal val="visible"/>
                                      </p:to>
                                    </p:set>
                                    <p:animEffect transition="in" filter="fade">
                                      <p:cBhvr>
                                        <p:cTn id="33" dur="500"/>
                                        <p:tgtEl>
                                          <p:spTgt spid="25205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nodeType="clickEffect">
                                  <p:stCondLst>
                                    <p:cond delay="0"/>
                                  </p:stCondLst>
                                  <p:childTnLst>
                                    <p:set>
                                      <p:cBhvr>
                                        <p:cTn id="37" dur="1" fill="hold">
                                          <p:stCondLst>
                                            <p:cond delay="0"/>
                                          </p:stCondLst>
                                        </p:cTn>
                                        <p:tgtEl>
                                          <p:spTgt spid="252053"/>
                                        </p:tgtEl>
                                        <p:attrNameLst>
                                          <p:attrName>style.visibility</p:attrName>
                                        </p:attrNameLst>
                                      </p:cBhvr>
                                      <p:to>
                                        <p:strVal val="visible"/>
                                      </p:to>
                                    </p:set>
                                    <p:animEffect transition="in" filter="fade">
                                      <p:cBhvr>
                                        <p:cTn id="38" dur="500"/>
                                        <p:tgtEl>
                                          <p:spTgt spid="252053"/>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0" presetClass="entr" presetSubtype="0" fill="hold" nodeType="clickEffect">
                                  <p:stCondLst>
                                    <p:cond delay="0"/>
                                  </p:stCondLst>
                                  <p:childTnLst>
                                    <p:set>
                                      <p:cBhvr>
                                        <p:cTn id="42" dur="1" fill="hold">
                                          <p:stCondLst>
                                            <p:cond delay="0"/>
                                          </p:stCondLst>
                                        </p:cTn>
                                        <p:tgtEl>
                                          <p:spTgt spid="252057"/>
                                        </p:tgtEl>
                                        <p:attrNameLst>
                                          <p:attrName>style.visibility</p:attrName>
                                        </p:attrNameLst>
                                      </p:cBhvr>
                                      <p:to>
                                        <p:strVal val="visible"/>
                                      </p:to>
                                    </p:set>
                                    <p:animEffect transition="in" filter="fade">
                                      <p:cBhvr>
                                        <p:cTn id="43" dur="500"/>
                                        <p:tgtEl>
                                          <p:spTgt spid="25205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0" presetClass="entr" presetSubtype="0" fill="hold" nodeType="clickEffect">
                                  <p:stCondLst>
                                    <p:cond delay="0"/>
                                  </p:stCondLst>
                                  <p:childTnLst>
                                    <p:set>
                                      <p:cBhvr>
                                        <p:cTn id="47" dur="1" fill="hold">
                                          <p:stCondLst>
                                            <p:cond delay="0"/>
                                          </p:stCondLst>
                                        </p:cTn>
                                        <p:tgtEl>
                                          <p:spTgt spid="252059"/>
                                        </p:tgtEl>
                                        <p:attrNameLst>
                                          <p:attrName>style.visibility</p:attrName>
                                        </p:attrNameLst>
                                      </p:cBhvr>
                                      <p:to>
                                        <p:strVal val="visible"/>
                                      </p:to>
                                    </p:set>
                                    <p:animEffect transition="in" filter="fade">
                                      <p:cBhvr>
                                        <p:cTn id="48" dur="500"/>
                                        <p:tgtEl>
                                          <p:spTgt spid="252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71" name="Picture 7">
            <a:extLst>
              <a:ext uri="{FF2B5EF4-FFF2-40B4-BE49-F238E27FC236}">
                <a16:creationId xmlns:a16="http://schemas.microsoft.com/office/drawing/2014/main" id="{90C19894-8488-AA95-712A-A47883736C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507" r="51579" b="59369"/>
          <a:stretch>
            <a:fillRect/>
          </a:stretch>
        </p:blipFill>
        <p:spPr bwMode="auto">
          <a:xfrm>
            <a:off x="250825" y="2708275"/>
            <a:ext cx="1912938" cy="1944688"/>
          </a:xfrm>
          <a:prstGeom prst="rect">
            <a:avLst/>
          </a:prstGeom>
          <a:noFill/>
          <a:extLst>
            <a:ext uri="{909E8E84-426E-40DD-AFC4-6F175D3DCCD1}">
              <a14:hiddenFill xmlns:a14="http://schemas.microsoft.com/office/drawing/2010/main">
                <a:solidFill>
                  <a:srgbClr val="FFFFFF"/>
                </a:solidFill>
              </a14:hiddenFill>
            </a:ext>
          </a:extLst>
        </p:spPr>
      </p:pic>
      <p:sp>
        <p:nvSpPr>
          <p:cNvPr id="216066" name="Rectangle 2">
            <a:extLst>
              <a:ext uri="{FF2B5EF4-FFF2-40B4-BE49-F238E27FC236}">
                <a16:creationId xmlns:a16="http://schemas.microsoft.com/office/drawing/2014/main" id="{8C11AA24-A0A6-6240-463F-EE4B4FA55F1F}"/>
              </a:ext>
            </a:extLst>
          </p:cNvPr>
          <p:cNvSpPr>
            <a:spLocks noGrp="1" noChangeArrowheads="1"/>
          </p:cNvSpPr>
          <p:nvPr>
            <p:ph type="title"/>
          </p:nvPr>
        </p:nvSpPr>
        <p:spPr>
          <a:xfrm>
            <a:off x="179388" y="274638"/>
            <a:ext cx="8229600" cy="1143000"/>
          </a:xfrm>
        </p:spPr>
        <p:txBody>
          <a:bodyPr/>
          <a:lstStyle/>
          <a:p>
            <a:r>
              <a:rPr lang="en-US" altLang="LID4096"/>
              <a:t>Speech Client</a:t>
            </a:r>
          </a:p>
        </p:txBody>
      </p:sp>
      <p:pic>
        <p:nvPicPr>
          <p:cNvPr id="216068" name="Picture 4">
            <a:extLst>
              <a:ext uri="{FF2B5EF4-FFF2-40B4-BE49-F238E27FC236}">
                <a16:creationId xmlns:a16="http://schemas.microsoft.com/office/drawing/2014/main" id="{5B6EFC44-058C-2626-79C9-15E5E8A7FE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0913" y="0"/>
            <a:ext cx="43830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0" name="Picture 6">
            <a:extLst>
              <a:ext uri="{FF2B5EF4-FFF2-40B4-BE49-F238E27FC236}">
                <a16:creationId xmlns:a16="http://schemas.microsoft.com/office/drawing/2014/main" id="{F3F0E194-9AA2-ABB7-F194-7F3B9BC455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5521" t="9068" r="22430" b="63589"/>
          <a:stretch>
            <a:fillRect/>
          </a:stretch>
        </p:blipFill>
        <p:spPr bwMode="auto">
          <a:xfrm>
            <a:off x="2195513" y="2708275"/>
            <a:ext cx="2087562" cy="1938338"/>
          </a:xfrm>
          <a:prstGeom prst="rect">
            <a:avLst/>
          </a:prstGeom>
          <a:noFill/>
          <a:extLst>
            <a:ext uri="{909E8E84-426E-40DD-AFC4-6F175D3DCCD1}">
              <a14:hiddenFill xmlns:a14="http://schemas.microsoft.com/office/drawing/2010/main">
                <a:solidFill>
                  <a:srgbClr val="FFFFFF"/>
                </a:solidFill>
              </a14:hiddenFill>
            </a:ext>
          </a:extLst>
        </p:spPr>
      </p:pic>
      <p:pic>
        <p:nvPicPr>
          <p:cNvPr id="216072" name="Picture 8">
            <a:extLst>
              <a:ext uri="{FF2B5EF4-FFF2-40B4-BE49-F238E27FC236}">
                <a16:creationId xmlns:a16="http://schemas.microsoft.com/office/drawing/2014/main" id="{4A711876-357B-65F1-1E49-8789F9AF62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5350" y="260350"/>
            <a:ext cx="4187825"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3" name="Rectangle 9">
            <a:extLst>
              <a:ext uri="{FF2B5EF4-FFF2-40B4-BE49-F238E27FC236}">
                <a16:creationId xmlns:a16="http://schemas.microsoft.com/office/drawing/2014/main" id="{FCD7ABE1-73AE-85EC-22B4-A52C95D20ABD}"/>
              </a:ext>
            </a:extLst>
          </p:cNvPr>
          <p:cNvSpPr>
            <a:spLocks noChangeArrowheads="1"/>
          </p:cNvSpPr>
          <p:nvPr/>
        </p:nvSpPr>
        <p:spPr bwMode="auto">
          <a:xfrm>
            <a:off x="4859338" y="5013325"/>
            <a:ext cx="3889375" cy="1152525"/>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16074" name="Rectangle 10">
            <a:extLst>
              <a:ext uri="{FF2B5EF4-FFF2-40B4-BE49-F238E27FC236}">
                <a16:creationId xmlns:a16="http://schemas.microsoft.com/office/drawing/2014/main" id="{B3E7642E-7360-77D7-5260-C808391E0B59}"/>
              </a:ext>
            </a:extLst>
          </p:cNvPr>
          <p:cNvSpPr>
            <a:spLocks noChangeArrowheads="1"/>
          </p:cNvSpPr>
          <p:nvPr/>
        </p:nvSpPr>
        <p:spPr bwMode="auto">
          <a:xfrm>
            <a:off x="6804025" y="6237288"/>
            <a:ext cx="1944688" cy="431800"/>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16075" name="Rectangle 11">
            <a:extLst>
              <a:ext uri="{FF2B5EF4-FFF2-40B4-BE49-F238E27FC236}">
                <a16:creationId xmlns:a16="http://schemas.microsoft.com/office/drawing/2014/main" id="{806C2654-BCC1-4533-D689-1A463E393FDA}"/>
              </a:ext>
            </a:extLst>
          </p:cNvPr>
          <p:cNvSpPr>
            <a:spLocks noChangeArrowheads="1"/>
          </p:cNvSpPr>
          <p:nvPr/>
        </p:nvSpPr>
        <p:spPr bwMode="auto">
          <a:xfrm>
            <a:off x="4859338" y="3787775"/>
            <a:ext cx="3889375" cy="865188"/>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pic>
        <p:nvPicPr>
          <p:cNvPr id="216076" name="Picture 12">
            <a:extLst>
              <a:ext uri="{FF2B5EF4-FFF2-40B4-BE49-F238E27FC236}">
                <a16:creationId xmlns:a16="http://schemas.microsoft.com/office/drawing/2014/main" id="{2C3072F0-4077-A54E-A079-DBFD20A252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550" y="4941888"/>
            <a:ext cx="2857500" cy="1362075"/>
          </a:xfrm>
          <a:prstGeom prst="rect">
            <a:avLst/>
          </a:prstGeom>
          <a:noFill/>
          <a:extLst>
            <a:ext uri="{909E8E84-426E-40DD-AFC4-6F175D3DCCD1}">
              <a14:hiddenFill xmlns:a14="http://schemas.microsoft.com/office/drawing/2010/main">
                <a:solidFill>
                  <a:srgbClr val="FFFFFF"/>
                </a:solidFill>
              </a14:hiddenFill>
            </a:ext>
          </a:extLst>
        </p:spPr>
      </p:pic>
      <p:sp>
        <p:nvSpPr>
          <p:cNvPr id="216078" name="AutoShape 14">
            <a:extLst>
              <a:ext uri="{FF2B5EF4-FFF2-40B4-BE49-F238E27FC236}">
                <a16:creationId xmlns:a16="http://schemas.microsoft.com/office/drawing/2014/main" id="{3610125F-966A-7A73-E987-2B619F9381B2}"/>
              </a:ext>
            </a:extLst>
          </p:cNvPr>
          <p:cNvSpPr>
            <a:spLocks noChangeArrowheads="1"/>
          </p:cNvSpPr>
          <p:nvPr/>
        </p:nvSpPr>
        <p:spPr bwMode="auto">
          <a:xfrm>
            <a:off x="971550" y="5084763"/>
            <a:ext cx="2881313" cy="1152525"/>
          </a:xfrm>
          <a:prstGeom prst="wedgeEllipseCallout">
            <a:avLst>
              <a:gd name="adj1" fmla="val 20356"/>
              <a:gd name="adj2" fmla="val -114051"/>
            </a:avLst>
          </a:prstGeom>
          <a:solidFill>
            <a:schemeClr val="bg1"/>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altLang="LID4096" sz="2400">
                <a:latin typeface="Comic Sans MS" panose="030F0702030302020204" pitchFamily="66" charset="0"/>
              </a:rPr>
              <a:t>Computer, Layer Bars</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16070"/>
                                        </p:tgtEl>
                                        <p:attrNameLst>
                                          <p:attrName>style.visibility</p:attrName>
                                        </p:attrNameLst>
                                      </p:cBhvr>
                                      <p:to>
                                        <p:strVal val="visible"/>
                                      </p:to>
                                    </p:set>
                                    <p:animEffect transition="in" filter="fade">
                                      <p:cBhvr>
                                        <p:cTn id="7" dur="500"/>
                                        <p:tgtEl>
                                          <p:spTgt spid="2160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16072"/>
                                        </p:tgtEl>
                                        <p:attrNameLst>
                                          <p:attrName>style.visibility</p:attrName>
                                        </p:attrNameLst>
                                      </p:cBhvr>
                                      <p:to>
                                        <p:strVal val="visible"/>
                                      </p:to>
                                    </p:set>
                                    <p:animEffect transition="in" filter="fade">
                                      <p:cBhvr>
                                        <p:cTn id="12" dur="500"/>
                                        <p:tgtEl>
                                          <p:spTgt spid="2160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16073"/>
                                        </p:tgtEl>
                                        <p:attrNameLst>
                                          <p:attrName>style.visibility</p:attrName>
                                        </p:attrNameLst>
                                      </p:cBhvr>
                                      <p:to>
                                        <p:strVal val="visible"/>
                                      </p:to>
                                    </p:set>
                                    <p:animEffect transition="in" filter="fade">
                                      <p:cBhvr>
                                        <p:cTn id="17" dur="500"/>
                                        <p:tgtEl>
                                          <p:spTgt spid="21607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16074"/>
                                        </p:tgtEl>
                                        <p:attrNameLst>
                                          <p:attrName>style.visibility</p:attrName>
                                        </p:attrNameLst>
                                      </p:cBhvr>
                                      <p:to>
                                        <p:strVal val="visible"/>
                                      </p:to>
                                    </p:set>
                                    <p:animEffect transition="in" filter="fade">
                                      <p:cBhvr>
                                        <p:cTn id="22" dur="500"/>
                                        <p:tgtEl>
                                          <p:spTgt spid="216074"/>
                                        </p:tgtEl>
                                      </p:cBhvr>
                                    </p:animEffect>
                                  </p:childTnLst>
                                </p:cTn>
                              </p:par>
                              <p:par>
                                <p:cTn id="23" presetID="10" presetClass="exit" presetSubtype="0" fill="hold" nodeType="withEffect">
                                  <p:stCondLst>
                                    <p:cond delay="0"/>
                                  </p:stCondLst>
                                  <p:childTnLst>
                                    <p:animEffect transition="out" filter="fade">
                                      <p:cBhvr>
                                        <p:cTn id="24" dur="500"/>
                                        <p:tgtEl>
                                          <p:spTgt spid="216073"/>
                                        </p:tgtEl>
                                      </p:cBhvr>
                                    </p:animEffect>
                                    <p:set>
                                      <p:cBhvr>
                                        <p:cTn id="25" dur="1" fill="hold">
                                          <p:stCondLst>
                                            <p:cond delay="499"/>
                                          </p:stCondLst>
                                        </p:cTn>
                                        <p:tgtEl>
                                          <p:spTgt spid="216073"/>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216076"/>
                                        </p:tgtEl>
                                        <p:attrNameLst>
                                          <p:attrName>style.visibility</p:attrName>
                                        </p:attrNameLst>
                                      </p:cBhvr>
                                      <p:to>
                                        <p:strVal val="visible"/>
                                      </p:to>
                                    </p:set>
                                    <p:animEffect transition="in" filter="fade">
                                      <p:cBhvr>
                                        <p:cTn id="30" dur="500"/>
                                        <p:tgtEl>
                                          <p:spTgt spid="216076"/>
                                        </p:tgtEl>
                                      </p:cBhvr>
                                    </p:animEffect>
                                  </p:childTnLst>
                                </p:cTn>
                              </p:par>
                              <p:par>
                                <p:cTn id="31" presetID="10" presetClass="exit" presetSubtype="0" fill="hold" nodeType="withEffect">
                                  <p:stCondLst>
                                    <p:cond delay="0"/>
                                  </p:stCondLst>
                                  <p:childTnLst>
                                    <p:animEffect transition="out" filter="fade">
                                      <p:cBhvr>
                                        <p:cTn id="32" dur="500"/>
                                        <p:tgtEl>
                                          <p:spTgt spid="216074"/>
                                        </p:tgtEl>
                                      </p:cBhvr>
                                    </p:animEffect>
                                    <p:set>
                                      <p:cBhvr>
                                        <p:cTn id="33" dur="1" fill="hold">
                                          <p:stCondLst>
                                            <p:cond delay="499"/>
                                          </p:stCondLst>
                                        </p:cTn>
                                        <p:tgtEl>
                                          <p:spTgt spid="216074"/>
                                        </p:tgtEl>
                                        <p:attrNameLst>
                                          <p:attrName>style.visibility</p:attrName>
                                        </p:attrNameLst>
                                      </p:cBhvr>
                                      <p:to>
                                        <p:strVal val="hidden"/>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nodeType="clickEffect">
                                  <p:stCondLst>
                                    <p:cond delay="0"/>
                                  </p:stCondLst>
                                  <p:childTnLst>
                                    <p:set>
                                      <p:cBhvr>
                                        <p:cTn id="37" dur="1" fill="hold">
                                          <p:stCondLst>
                                            <p:cond delay="0"/>
                                          </p:stCondLst>
                                        </p:cTn>
                                        <p:tgtEl>
                                          <p:spTgt spid="216075"/>
                                        </p:tgtEl>
                                        <p:attrNameLst>
                                          <p:attrName>style.visibility</p:attrName>
                                        </p:attrNameLst>
                                      </p:cBhvr>
                                      <p:to>
                                        <p:strVal val="visible"/>
                                      </p:to>
                                    </p:set>
                                    <p:animEffect transition="in" filter="fade">
                                      <p:cBhvr>
                                        <p:cTn id="38" dur="500"/>
                                        <p:tgtEl>
                                          <p:spTgt spid="216075"/>
                                        </p:tgtEl>
                                      </p:cBhvr>
                                    </p:animEffect>
                                  </p:childTnLst>
                                </p:cTn>
                              </p:par>
                              <p:par>
                                <p:cTn id="39" presetID="10" presetClass="exit" presetSubtype="0" fill="hold" nodeType="withEffect">
                                  <p:stCondLst>
                                    <p:cond delay="0"/>
                                  </p:stCondLst>
                                  <p:childTnLst>
                                    <p:animEffect transition="out" filter="fade">
                                      <p:cBhvr>
                                        <p:cTn id="40" dur="500"/>
                                        <p:tgtEl>
                                          <p:spTgt spid="216076"/>
                                        </p:tgtEl>
                                      </p:cBhvr>
                                    </p:animEffect>
                                    <p:set>
                                      <p:cBhvr>
                                        <p:cTn id="41" dur="1" fill="hold">
                                          <p:stCondLst>
                                            <p:cond delay="499"/>
                                          </p:stCondLst>
                                        </p:cTn>
                                        <p:tgtEl>
                                          <p:spTgt spid="216076"/>
                                        </p:tgtEl>
                                        <p:attrNameLst>
                                          <p:attrName>style.visibility</p:attrName>
                                        </p:attrNameLst>
                                      </p:cBhvr>
                                      <p:to>
                                        <p:strVal val="hidden"/>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16078"/>
                                        </p:tgtEl>
                                        <p:attrNameLst>
                                          <p:attrName>style.visibility</p:attrName>
                                        </p:attrNameLst>
                                      </p:cBhvr>
                                      <p:to>
                                        <p:strVal val="visible"/>
                                      </p:to>
                                    </p:set>
                                    <p:animEffect transition="in" filter="fade">
                                      <p:cBhvr>
                                        <p:cTn id="46" dur="500"/>
                                        <p:tgtEl>
                                          <p:spTgt spid="216078"/>
                                        </p:tgtEl>
                                      </p:cBhvr>
                                    </p:animEffect>
                                  </p:childTnLst>
                                </p:cTn>
                              </p:par>
                              <p:par>
                                <p:cTn id="47" presetID="10" presetClass="exit" presetSubtype="0" fill="hold" nodeType="withEffect">
                                  <p:stCondLst>
                                    <p:cond delay="0"/>
                                  </p:stCondLst>
                                  <p:childTnLst>
                                    <p:animEffect transition="out" filter="fade">
                                      <p:cBhvr>
                                        <p:cTn id="48" dur="500"/>
                                        <p:tgtEl>
                                          <p:spTgt spid="216075"/>
                                        </p:tgtEl>
                                      </p:cBhvr>
                                    </p:animEffect>
                                    <p:set>
                                      <p:cBhvr>
                                        <p:cTn id="49" dur="1" fill="hold">
                                          <p:stCondLst>
                                            <p:cond delay="499"/>
                                          </p:stCondLst>
                                        </p:cTn>
                                        <p:tgtEl>
                                          <p:spTgt spid="2160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7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a:extLst>
              <a:ext uri="{FF2B5EF4-FFF2-40B4-BE49-F238E27FC236}">
                <a16:creationId xmlns:a16="http://schemas.microsoft.com/office/drawing/2014/main" id="{71833123-8FBD-614B-11E4-E8264389789D}"/>
              </a:ext>
            </a:extLst>
          </p:cNvPr>
          <p:cNvSpPr>
            <a:spLocks noGrp="1" noChangeArrowheads="1"/>
          </p:cNvSpPr>
          <p:nvPr>
            <p:ph type="title"/>
          </p:nvPr>
        </p:nvSpPr>
        <p:spPr>
          <a:xfrm>
            <a:off x="457200" y="188913"/>
            <a:ext cx="8229600" cy="1143000"/>
          </a:xfrm>
        </p:spPr>
        <p:txBody>
          <a:bodyPr/>
          <a:lstStyle/>
          <a:p>
            <a:r>
              <a:rPr lang="en-US" altLang="LID4096"/>
              <a:t>Gesture Engine</a:t>
            </a:r>
          </a:p>
        </p:txBody>
      </p:sp>
      <p:pic>
        <p:nvPicPr>
          <p:cNvPr id="258053" name="Picture 5">
            <a:extLst>
              <a:ext uri="{FF2B5EF4-FFF2-40B4-BE49-F238E27FC236}">
                <a16:creationId xmlns:a16="http://schemas.microsoft.com/office/drawing/2014/main" id="{210C8E3C-1F59-1AB7-1794-27767DEEB3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455" t="50093" r="-4340"/>
          <a:stretch>
            <a:fillRect/>
          </a:stretch>
        </p:blipFill>
        <p:spPr bwMode="auto">
          <a:xfrm>
            <a:off x="576263" y="1884363"/>
            <a:ext cx="8532812" cy="4497387"/>
          </a:xfrm>
          <a:prstGeom prst="rect">
            <a:avLst/>
          </a:prstGeom>
          <a:noFill/>
          <a:extLst>
            <a:ext uri="{909E8E84-426E-40DD-AFC4-6F175D3DCCD1}">
              <a14:hiddenFill xmlns:a14="http://schemas.microsoft.com/office/drawing/2010/main">
                <a:solidFill>
                  <a:srgbClr val="FFFFFF"/>
                </a:solidFill>
              </a14:hiddenFill>
            </a:ext>
          </a:extLst>
        </p:spPr>
      </p:pic>
      <p:pic>
        <p:nvPicPr>
          <p:cNvPr id="258052" name="Picture 4">
            <a:extLst>
              <a:ext uri="{FF2B5EF4-FFF2-40B4-BE49-F238E27FC236}">
                <a16:creationId xmlns:a16="http://schemas.microsoft.com/office/drawing/2014/main" id="{85CB1F42-1605-0555-4C5E-9EBE2B2DDF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2068" b="2109"/>
          <a:stretch>
            <a:fillRect/>
          </a:stretch>
        </p:blipFill>
        <p:spPr bwMode="auto">
          <a:xfrm>
            <a:off x="1187450" y="1196975"/>
            <a:ext cx="6840538"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8056" name="Group 8">
            <a:extLst>
              <a:ext uri="{FF2B5EF4-FFF2-40B4-BE49-F238E27FC236}">
                <a16:creationId xmlns:a16="http://schemas.microsoft.com/office/drawing/2014/main" id="{FC2C6529-C4EB-6778-9863-61D9EE97074F}"/>
              </a:ext>
            </a:extLst>
          </p:cNvPr>
          <p:cNvGrpSpPr>
            <a:grpSpLocks/>
          </p:cNvGrpSpPr>
          <p:nvPr/>
        </p:nvGrpSpPr>
        <p:grpSpPr bwMode="auto">
          <a:xfrm>
            <a:off x="3662363" y="4056063"/>
            <a:ext cx="4654550" cy="1592262"/>
            <a:chOff x="2307" y="2555"/>
            <a:chExt cx="2932" cy="1003"/>
          </a:xfrm>
        </p:grpSpPr>
        <p:pic>
          <p:nvPicPr>
            <p:cNvPr id="258054" name="Picture 6">
              <a:extLst>
                <a:ext uri="{FF2B5EF4-FFF2-40B4-BE49-F238E27FC236}">
                  <a16:creationId xmlns:a16="http://schemas.microsoft.com/office/drawing/2014/main" id="{7A97FA71-6A6D-0F6D-E790-80A254C2BF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7" y="2555"/>
              <a:ext cx="800" cy="830"/>
            </a:xfrm>
            <a:prstGeom prst="rect">
              <a:avLst/>
            </a:prstGeom>
            <a:noFill/>
            <a:extLst>
              <a:ext uri="{909E8E84-426E-40DD-AFC4-6F175D3DCCD1}">
                <a14:hiddenFill xmlns:a14="http://schemas.microsoft.com/office/drawing/2010/main">
                  <a:solidFill>
                    <a:srgbClr val="FFFFFF"/>
                  </a:solidFill>
                </a14:hiddenFill>
              </a:ext>
            </a:extLst>
          </p:spPr>
        </p:pic>
        <p:pic>
          <p:nvPicPr>
            <p:cNvPr id="258055" name="Picture 7">
              <a:extLst>
                <a:ext uri="{FF2B5EF4-FFF2-40B4-BE49-F238E27FC236}">
                  <a16:creationId xmlns:a16="http://schemas.microsoft.com/office/drawing/2014/main" id="{88596E96-F8F0-19F9-C256-07E5397E44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200000">
              <a:off x="3998" y="2318"/>
              <a:ext cx="763" cy="1718"/>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258053"/>
                                        </p:tgtEl>
                                      </p:cBhvr>
                                    </p:animEffect>
                                    <p:set>
                                      <p:cBhvr>
                                        <p:cTn id="7" dur="1" fill="hold">
                                          <p:stCondLst>
                                            <p:cond delay="499"/>
                                          </p:stCondLst>
                                        </p:cTn>
                                        <p:tgtEl>
                                          <p:spTgt spid="258053"/>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58052"/>
                                        </p:tgtEl>
                                        <p:attrNameLst>
                                          <p:attrName>style.visibility</p:attrName>
                                        </p:attrNameLst>
                                      </p:cBhvr>
                                      <p:to>
                                        <p:strVal val="visible"/>
                                      </p:to>
                                    </p:set>
                                    <p:animEffect transition="in" filter="fade">
                                      <p:cBhvr>
                                        <p:cTn id="10" dur="500"/>
                                        <p:tgtEl>
                                          <p:spTgt spid="25805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258056"/>
                                        </p:tgtEl>
                                        <p:attrNameLst>
                                          <p:attrName>style.visibility</p:attrName>
                                        </p:attrNameLst>
                                      </p:cBhvr>
                                      <p:to>
                                        <p:strVal val="visible"/>
                                      </p:to>
                                    </p:set>
                                    <p:animEffect transition="in" filter="fade">
                                      <p:cBhvr>
                                        <p:cTn id="15" dur="500"/>
                                        <p:tgtEl>
                                          <p:spTgt spid="258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a:extLst>
              <a:ext uri="{FF2B5EF4-FFF2-40B4-BE49-F238E27FC236}">
                <a16:creationId xmlns:a16="http://schemas.microsoft.com/office/drawing/2014/main" id="{C3304AF5-35F5-0B0D-5B56-E3D9C5FEE0C0}"/>
              </a:ext>
            </a:extLst>
          </p:cNvPr>
          <p:cNvSpPr>
            <a:spLocks noChangeArrowheads="1"/>
          </p:cNvSpPr>
          <p:nvPr/>
        </p:nvSpPr>
        <p:spPr bwMode="auto">
          <a:xfrm>
            <a:off x="0" y="3751263"/>
            <a:ext cx="9144000" cy="3106737"/>
          </a:xfrm>
          <a:prstGeom prst="rect">
            <a:avLst/>
          </a:prstGeom>
          <a:gradFill rotWithShape="1">
            <a:gsLst>
              <a:gs pos="0">
                <a:srgbClr val="660066"/>
              </a:gs>
              <a:gs pos="100000">
                <a:srgbClr val="CC0099">
                  <a:alpha val="21001"/>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8947" name="Rectangle 3">
            <a:extLst>
              <a:ext uri="{FF2B5EF4-FFF2-40B4-BE49-F238E27FC236}">
                <a16:creationId xmlns:a16="http://schemas.microsoft.com/office/drawing/2014/main" id="{E0E2F89B-87FC-8D4D-BFFA-C3E96CBA5475}"/>
              </a:ext>
            </a:extLst>
          </p:cNvPr>
          <p:cNvSpPr>
            <a:spLocks noChangeArrowheads="1"/>
          </p:cNvSpPr>
          <p:nvPr/>
        </p:nvSpPr>
        <p:spPr bwMode="auto">
          <a:xfrm>
            <a:off x="0" y="1168400"/>
            <a:ext cx="9144000" cy="2589213"/>
          </a:xfrm>
          <a:prstGeom prst="rect">
            <a:avLst/>
          </a:prstGeom>
          <a:gradFill rotWithShape="1">
            <a:gsLst>
              <a:gs pos="0">
                <a:srgbClr val="008000"/>
              </a:gs>
              <a:gs pos="100000">
                <a:srgbClr val="33CC33">
                  <a:alpha val="60001"/>
                </a:srgbClr>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8948" name="Rectangle 4">
            <a:extLst>
              <a:ext uri="{FF2B5EF4-FFF2-40B4-BE49-F238E27FC236}">
                <a16:creationId xmlns:a16="http://schemas.microsoft.com/office/drawing/2014/main" id="{5C58B4B0-1DE9-6A6C-9A6C-4EED82E8D533}"/>
              </a:ext>
            </a:extLst>
          </p:cNvPr>
          <p:cNvSpPr>
            <a:spLocks noChangeArrowheads="1"/>
          </p:cNvSpPr>
          <p:nvPr/>
        </p:nvSpPr>
        <p:spPr bwMode="auto">
          <a:xfrm>
            <a:off x="0" y="0"/>
            <a:ext cx="9144000" cy="1174750"/>
          </a:xfrm>
          <a:prstGeom prst="rect">
            <a:avLst/>
          </a:prstGeom>
          <a:gradFill rotWithShape="1">
            <a:gsLst>
              <a:gs pos="0">
                <a:srgbClr val="F7D547"/>
              </a:gs>
              <a:gs pos="100000">
                <a:srgbClr val="FFFFCC"/>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338949" name="Group 5">
            <a:extLst>
              <a:ext uri="{FF2B5EF4-FFF2-40B4-BE49-F238E27FC236}">
                <a16:creationId xmlns:a16="http://schemas.microsoft.com/office/drawing/2014/main" id="{46105943-3836-6F80-3C8B-9183FD906044}"/>
              </a:ext>
            </a:extLst>
          </p:cNvPr>
          <p:cNvGrpSpPr>
            <a:grpSpLocks/>
          </p:cNvGrpSpPr>
          <p:nvPr/>
        </p:nvGrpSpPr>
        <p:grpSpPr bwMode="auto">
          <a:xfrm>
            <a:off x="2859088" y="76200"/>
            <a:ext cx="3443287" cy="946150"/>
            <a:chOff x="2030" y="148"/>
            <a:chExt cx="2046" cy="561"/>
          </a:xfrm>
        </p:grpSpPr>
        <p:sp>
          <p:nvSpPr>
            <p:cNvPr id="338950" name="Rectangle 6">
              <a:extLst>
                <a:ext uri="{FF2B5EF4-FFF2-40B4-BE49-F238E27FC236}">
                  <a16:creationId xmlns:a16="http://schemas.microsoft.com/office/drawing/2014/main" id="{C6BBB0C3-0987-7B35-D809-AAC5D3A213EC}"/>
                </a:ext>
              </a:extLst>
            </p:cNvPr>
            <p:cNvSpPr>
              <a:spLocks noChangeArrowheads="1"/>
            </p:cNvSpPr>
            <p:nvPr/>
          </p:nvSpPr>
          <p:spPr bwMode="auto">
            <a:xfrm>
              <a:off x="2030" y="148"/>
              <a:ext cx="2046" cy="561"/>
            </a:xfrm>
            <a:prstGeom prst="rect">
              <a:avLst/>
            </a:prstGeom>
            <a:gradFill rotWithShape="1">
              <a:gsLst>
                <a:gs pos="0">
                  <a:srgbClr val="000099"/>
                </a:gs>
                <a:gs pos="100000">
                  <a:srgbClr val="3366FF"/>
                </a:gs>
              </a:gsLst>
              <a:lin ang="2700000" scaled="1"/>
            </a:gra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Application    </a:t>
              </a:r>
            </a:p>
          </p:txBody>
        </p:sp>
        <p:pic>
          <p:nvPicPr>
            <p:cNvPr id="338951" name="Picture 7">
              <a:extLst>
                <a:ext uri="{FF2B5EF4-FFF2-40B4-BE49-F238E27FC236}">
                  <a16:creationId xmlns:a16="http://schemas.microsoft.com/office/drawing/2014/main" id="{821179FF-E946-9996-28E0-E4CAB5B300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6" y="168"/>
              <a:ext cx="540" cy="54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8961" name="Group 17">
            <a:extLst>
              <a:ext uri="{FF2B5EF4-FFF2-40B4-BE49-F238E27FC236}">
                <a16:creationId xmlns:a16="http://schemas.microsoft.com/office/drawing/2014/main" id="{142CE489-E531-DBAD-3FC6-F744E05DFE11}"/>
              </a:ext>
            </a:extLst>
          </p:cNvPr>
          <p:cNvGrpSpPr>
            <a:grpSpLocks/>
          </p:cNvGrpSpPr>
          <p:nvPr/>
        </p:nvGrpSpPr>
        <p:grpSpPr bwMode="auto">
          <a:xfrm>
            <a:off x="4410075" y="595313"/>
            <a:ext cx="3900488" cy="3330575"/>
            <a:chOff x="2778" y="375"/>
            <a:chExt cx="2457" cy="2098"/>
          </a:xfrm>
        </p:grpSpPr>
        <p:sp>
          <p:nvSpPr>
            <p:cNvPr id="338962" name="Arc 18">
              <a:extLst>
                <a:ext uri="{FF2B5EF4-FFF2-40B4-BE49-F238E27FC236}">
                  <a16:creationId xmlns:a16="http://schemas.microsoft.com/office/drawing/2014/main" id="{918C28DB-56E7-EB95-3445-D1CDD7D32023}"/>
                </a:ext>
              </a:extLst>
            </p:cNvPr>
            <p:cNvSpPr>
              <a:spLocks/>
            </p:cNvSpPr>
            <p:nvPr/>
          </p:nvSpPr>
          <p:spPr bwMode="auto">
            <a:xfrm>
              <a:off x="3977" y="401"/>
              <a:ext cx="896" cy="102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chemeClr val="tx1"/>
              </a:solidFill>
              <a:round/>
              <a:headEnd type="triangle" w="lg" len="med"/>
              <a:tailEnd type="none" w="lg"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8963" name="Line 19">
              <a:extLst>
                <a:ext uri="{FF2B5EF4-FFF2-40B4-BE49-F238E27FC236}">
                  <a16:creationId xmlns:a16="http://schemas.microsoft.com/office/drawing/2014/main" id="{1220E86F-9BA7-18C1-D621-2773E1D6F23D}"/>
                </a:ext>
              </a:extLst>
            </p:cNvPr>
            <p:cNvSpPr>
              <a:spLocks noChangeShapeType="1"/>
            </p:cNvSpPr>
            <p:nvPr/>
          </p:nvSpPr>
          <p:spPr bwMode="auto">
            <a:xfrm flipV="1">
              <a:off x="2968" y="2300"/>
              <a:ext cx="0" cy="17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nvGrpSpPr>
            <p:cNvPr id="338964" name="Group 20">
              <a:extLst>
                <a:ext uri="{FF2B5EF4-FFF2-40B4-BE49-F238E27FC236}">
                  <a16:creationId xmlns:a16="http://schemas.microsoft.com/office/drawing/2014/main" id="{723FB09F-39D7-B8E6-57BF-2DEF9055A694}"/>
                </a:ext>
              </a:extLst>
            </p:cNvPr>
            <p:cNvGrpSpPr>
              <a:grpSpLocks/>
            </p:cNvGrpSpPr>
            <p:nvPr/>
          </p:nvGrpSpPr>
          <p:grpSpPr bwMode="auto">
            <a:xfrm>
              <a:off x="2778" y="1424"/>
              <a:ext cx="2457" cy="871"/>
              <a:chOff x="2844" y="1492"/>
              <a:chExt cx="2318" cy="820"/>
            </a:xfrm>
          </p:grpSpPr>
          <p:sp>
            <p:nvSpPr>
              <p:cNvPr id="338965" name="Rectangle 21">
                <a:extLst>
                  <a:ext uri="{FF2B5EF4-FFF2-40B4-BE49-F238E27FC236}">
                    <a16:creationId xmlns:a16="http://schemas.microsoft.com/office/drawing/2014/main" id="{B2B5F87D-B427-0308-A812-852263DAB737}"/>
                  </a:ext>
                </a:extLst>
              </p:cNvPr>
              <p:cNvSpPr>
                <a:spLocks noChangeArrowheads="1"/>
              </p:cNvSpPr>
              <p:nvPr/>
            </p:nvSpPr>
            <p:spPr bwMode="auto">
              <a:xfrm>
                <a:off x="2844" y="1492"/>
                <a:ext cx="2318" cy="820"/>
              </a:xfrm>
              <a:prstGeom prst="rect">
                <a:avLst/>
              </a:prstGeom>
              <a:gradFill rotWithShape="1">
                <a:gsLst>
                  <a:gs pos="0">
                    <a:srgbClr val="000099"/>
                  </a:gs>
                  <a:gs pos="100000">
                    <a:srgbClr val="3366FF"/>
                  </a:gs>
                </a:gsLst>
                <a:lin ang="2700000" scaled="1"/>
              </a:gra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Player      </a:t>
                </a:r>
              </a:p>
            </p:txBody>
          </p:sp>
          <p:pic>
            <p:nvPicPr>
              <p:cNvPr id="338966" name="Picture 22">
                <a:extLst>
                  <a:ext uri="{FF2B5EF4-FFF2-40B4-BE49-F238E27FC236}">
                    <a16:creationId xmlns:a16="http://schemas.microsoft.com/office/drawing/2014/main" id="{2EA6BEFD-5B5D-73DA-F4B4-D8EC76E8A3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4" y="1518"/>
                <a:ext cx="768" cy="768"/>
              </a:xfrm>
              <a:prstGeom prst="rect">
                <a:avLst/>
              </a:prstGeom>
              <a:noFill/>
              <a:extLst>
                <a:ext uri="{909E8E84-426E-40DD-AFC4-6F175D3DCCD1}">
                  <a14:hiddenFill xmlns:a14="http://schemas.microsoft.com/office/drawing/2010/main">
                    <a:solidFill>
                      <a:srgbClr val="FFFFFF"/>
                    </a:solidFill>
                  </a14:hiddenFill>
                </a:ext>
              </a:extLst>
            </p:spPr>
          </p:pic>
        </p:grpSp>
        <p:pic>
          <p:nvPicPr>
            <p:cNvPr id="338967" name="Picture 23">
              <a:extLst>
                <a:ext uri="{FF2B5EF4-FFF2-40B4-BE49-F238E27FC236}">
                  <a16:creationId xmlns:a16="http://schemas.microsoft.com/office/drawing/2014/main" id="{4C7A8C86-D61C-8183-0ACB-37A030006A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6" y="375"/>
              <a:ext cx="814" cy="816"/>
            </a:xfrm>
            <a:prstGeom prst="rect">
              <a:avLst/>
            </a:prstGeom>
            <a:noFill/>
            <a:extLst>
              <a:ext uri="{909E8E84-426E-40DD-AFC4-6F175D3DCCD1}">
                <a14:hiddenFill xmlns:a14="http://schemas.microsoft.com/office/drawing/2010/main">
                  <a:solidFill>
                    <a:srgbClr val="FFFFFF"/>
                  </a:solidFill>
                </a14:hiddenFill>
              </a:ext>
            </a:extLst>
          </p:spPr>
        </p:pic>
      </p:grpSp>
      <p:sp>
        <p:nvSpPr>
          <p:cNvPr id="339059" name="Text Box 115">
            <a:extLst>
              <a:ext uri="{FF2B5EF4-FFF2-40B4-BE49-F238E27FC236}">
                <a16:creationId xmlns:a16="http://schemas.microsoft.com/office/drawing/2014/main" id="{7E585728-5BB5-2EFA-28D5-BC5A2EABDF06}"/>
              </a:ext>
            </a:extLst>
          </p:cNvPr>
          <p:cNvSpPr txBox="1">
            <a:spLocks noChangeArrowheads="1"/>
          </p:cNvSpPr>
          <p:nvPr/>
        </p:nvSpPr>
        <p:spPr bwMode="auto">
          <a:xfrm>
            <a:off x="0" y="0"/>
            <a:ext cx="21050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a:cs typeface="Arial" panose="020B0604020202020204" pitchFamily="34" charset="0"/>
              </a:rPr>
              <a:t>Application</a:t>
            </a:r>
          </a:p>
        </p:txBody>
      </p:sp>
      <p:sp>
        <p:nvSpPr>
          <p:cNvPr id="339060" name="Text Box 116">
            <a:extLst>
              <a:ext uri="{FF2B5EF4-FFF2-40B4-BE49-F238E27FC236}">
                <a16:creationId xmlns:a16="http://schemas.microsoft.com/office/drawing/2014/main" id="{DFDA7DC4-1514-F514-B994-34B592E854EE}"/>
              </a:ext>
            </a:extLst>
          </p:cNvPr>
          <p:cNvSpPr txBox="1">
            <a:spLocks noChangeArrowheads="1"/>
          </p:cNvSpPr>
          <p:nvPr/>
        </p:nvSpPr>
        <p:spPr bwMode="auto">
          <a:xfrm>
            <a:off x="0" y="1187450"/>
            <a:ext cx="21050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a:solidFill>
                  <a:schemeClr val="bg1"/>
                </a:solidFill>
                <a:cs typeface="Arial" panose="020B0604020202020204" pitchFamily="34" charset="0"/>
              </a:rPr>
              <a:t>Mapping</a:t>
            </a:r>
          </a:p>
        </p:txBody>
      </p:sp>
      <p:sp>
        <p:nvSpPr>
          <p:cNvPr id="339061" name="Text Box 117">
            <a:extLst>
              <a:ext uri="{FF2B5EF4-FFF2-40B4-BE49-F238E27FC236}">
                <a16:creationId xmlns:a16="http://schemas.microsoft.com/office/drawing/2014/main" id="{80A0F401-A22C-F1D4-957A-81DE17DF595C}"/>
              </a:ext>
            </a:extLst>
          </p:cNvPr>
          <p:cNvSpPr txBox="1">
            <a:spLocks noChangeArrowheads="1"/>
          </p:cNvSpPr>
          <p:nvPr/>
        </p:nvSpPr>
        <p:spPr bwMode="auto">
          <a:xfrm>
            <a:off x="0" y="3735388"/>
            <a:ext cx="21050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a:solidFill>
                  <a:schemeClr val="bg1"/>
                </a:solidFill>
                <a:cs typeface="Arial" panose="020B0604020202020204" pitchFamily="34" charset="0"/>
              </a:rPr>
              <a:t>Input</a:t>
            </a:r>
          </a:p>
        </p:txBody>
      </p:sp>
      <p:grpSp>
        <p:nvGrpSpPr>
          <p:cNvPr id="339062" name="Group 118">
            <a:extLst>
              <a:ext uri="{FF2B5EF4-FFF2-40B4-BE49-F238E27FC236}">
                <a16:creationId xmlns:a16="http://schemas.microsoft.com/office/drawing/2014/main" id="{A85FD215-343B-EE0C-3EF2-AC7F1872D94F}"/>
              </a:ext>
            </a:extLst>
          </p:cNvPr>
          <p:cNvGrpSpPr>
            <a:grpSpLocks/>
          </p:cNvGrpSpPr>
          <p:nvPr/>
        </p:nvGrpSpPr>
        <p:grpSpPr bwMode="auto">
          <a:xfrm>
            <a:off x="1979613" y="1196975"/>
            <a:ext cx="5103812" cy="1120775"/>
            <a:chOff x="1247" y="754"/>
            <a:chExt cx="3215" cy="706"/>
          </a:xfrm>
        </p:grpSpPr>
        <p:grpSp>
          <p:nvGrpSpPr>
            <p:cNvPr id="339063" name="Group 119">
              <a:extLst>
                <a:ext uri="{FF2B5EF4-FFF2-40B4-BE49-F238E27FC236}">
                  <a16:creationId xmlns:a16="http://schemas.microsoft.com/office/drawing/2014/main" id="{213FE401-8F4D-1CDF-65EC-B524A0E70BAB}"/>
                </a:ext>
              </a:extLst>
            </p:cNvPr>
            <p:cNvGrpSpPr>
              <a:grpSpLocks/>
            </p:cNvGrpSpPr>
            <p:nvPr/>
          </p:nvGrpSpPr>
          <p:grpSpPr bwMode="auto">
            <a:xfrm>
              <a:off x="1247" y="1117"/>
              <a:ext cx="981" cy="343"/>
              <a:chOff x="1309" y="1117"/>
              <a:chExt cx="981" cy="343"/>
            </a:xfrm>
          </p:grpSpPr>
          <p:sp>
            <p:nvSpPr>
              <p:cNvPr id="339064" name="Line 120">
                <a:extLst>
                  <a:ext uri="{FF2B5EF4-FFF2-40B4-BE49-F238E27FC236}">
                    <a16:creationId xmlns:a16="http://schemas.microsoft.com/office/drawing/2014/main" id="{CA968A11-5EFB-342D-0587-0026D587588A}"/>
                  </a:ext>
                </a:extLst>
              </p:cNvPr>
              <p:cNvSpPr>
                <a:spLocks noChangeShapeType="1"/>
              </p:cNvSpPr>
              <p:nvPr/>
            </p:nvSpPr>
            <p:spPr bwMode="auto">
              <a:xfrm flipV="1">
                <a:off x="2245" y="1117"/>
                <a:ext cx="0" cy="34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339065" name="Text Box 121">
                <a:extLst>
                  <a:ext uri="{FF2B5EF4-FFF2-40B4-BE49-F238E27FC236}">
                    <a16:creationId xmlns:a16="http://schemas.microsoft.com/office/drawing/2014/main" id="{B2EFEE70-1EFC-61D9-1B1D-7A93CA458026}"/>
                  </a:ext>
                </a:extLst>
              </p:cNvPr>
              <p:cNvSpPr txBox="1">
                <a:spLocks noChangeArrowheads="1"/>
              </p:cNvSpPr>
              <p:nvPr/>
            </p:nvSpPr>
            <p:spPr bwMode="auto">
              <a:xfrm>
                <a:off x="1309" y="1141"/>
                <a:ext cx="98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a:cs typeface="Arial" panose="020B0604020202020204" pitchFamily="34" charset="0"/>
                  </a:rPr>
                  <a:t>Save to File</a:t>
                </a:r>
              </a:p>
            </p:txBody>
          </p:sp>
        </p:grpSp>
        <p:grpSp>
          <p:nvGrpSpPr>
            <p:cNvPr id="339066" name="Group 122">
              <a:extLst>
                <a:ext uri="{FF2B5EF4-FFF2-40B4-BE49-F238E27FC236}">
                  <a16:creationId xmlns:a16="http://schemas.microsoft.com/office/drawing/2014/main" id="{3CAF3FF3-C92B-6EB6-3187-899774E1B62C}"/>
                </a:ext>
              </a:extLst>
            </p:cNvPr>
            <p:cNvGrpSpPr>
              <a:grpSpLocks/>
            </p:cNvGrpSpPr>
            <p:nvPr/>
          </p:nvGrpSpPr>
          <p:grpSpPr bwMode="auto">
            <a:xfrm>
              <a:off x="3181" y="1050"/>
              <a:ext cx="1281" cy="364"/>
              <a:chOff x="3243" y="1050"/>
              <a:chExt cx="1281" cy="364"/>
            </a:xfrm>
          </p:grpSpPr>
          <p:sp>
            <p:nvSpPr>
              <p:cNvPr id="339067" name="Line 123">
                <a:extLst>
                  <a:ext uri="{FF2B5EF4-FFF2-40B4-BE49-F238E27FC236}">
                    <a16:creationId xmlns:a16="http://schemas.microsoft.com/office/drawing/2014/main" id="{E5897222-C08E-F970-FB84-51FE540A61E2}"/>
                  </a:ext>
                </a:extLst>
              </p:cNvPr>
              <p:cNvSpPr>
                <a:spLocks noChangeShapeType="1"/>
              </p:cNvSpPr>
              <p:nvPr/>
            </p:nvSpPr>
            <p:spPr bwMode="auto">
              <a:xfrm>
                <a:off x="3356" y="1050"/>
                <a:ext cx="0" cy="36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339068" name="Text Box 124">
                <a:extLst>
                  <a:ext uri="{FF2B5EF4-FFF2-40B4-BE49-F238E27FC236}">
                    <a16:creationId xmlns:a16="http://schemas.microsoft.com/office/drawing/2014/main" id="{06343BFC-9F52-EA27-DF93-889915210748}"/>
                  </a:ext>
                </a:extLst>
              </p:cNvPr>
              <p:cNvSpPr txBox="1">
                <a:spLocks noChangeArrowheads="1"/>
              </p:cNvSpPr>
              <p:nvPr/>
            </p:nvSpPr>
            <p:spPr bwMode="auto">
              <a:xfrm>
                <a:off x="3243" y="1143"/>
                <a:ext cx="1281" cy="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LID4096">
                    <a:cs typeface="Arial" panose="020B0604020202020204" pitchFamily="34" charset="0"/>
                  </a:rPr>
                  <a:t>Load from File</a:t>
                </a:r>
              </a:p>
            </p:txBody>
          </p:sp>
        </p:grpSp>
        <p:grpSp>
          <p:nvGrpSpPr>
            <p:cNvPr id="339069" name="Group 125">
              <a:extLst>
                <a:ext uri="{FF2B5EF4-FFF2-40B4-BE49-F238E27FC236}">
                  <a16:creationId xmlns:a16="http://schemas.microsoft.com/office/drawing/2014/main" id="{49410CDC-960F-9AE1-7B1E-7B838768B3F7}"/>
                </a:ext>
              </a:extLst>
            </p:cNvPr>
            <p:cNvGrpSpPr>
              <a:grpSpLocks/>
            </p:cNvGrpSpPr>
            <p:nvPr/>
          </p:nvGrpSpPr>
          <p:grpSpPr bwMode="auto">
            <a:xfrm>
              <a:off x="1609" y="754"/>
              <a:ext cx="2450" cy="363"/>
              <a:chOff x="1700" y="754"/>
              <a:chExt cx="2450" cy="363"/>
            </a:xfrm>
          </p:grpSpPr>
          <p:sp>
            <p:nvSpPr>
              <p:cNvPr id="339070" name="AutoShape 126">
                <a:extLst>
                  <a:ext uri="{FF2B5EF4-FFF2-40B4-BE49-F238E27FC236}">
                    <a16:creationId xmlns:a16="http://schemas.microsoft.com/office/drawing/2014/main" id="{F8F13D3C-7B2D-C82E-FF24-21080FBE8BF1}"/>
                  </a:ext>
                </a:extLst>
              </p:cNvPr>
              <p:cNvSpPr>
                <a:spLocks noChangeArrowheads="1"/>
              </p:cNvSpPr>
              <p:nvPr/>
            </p:nvSpPr>
            <p:spPr bwMode="auto">
              <a:xfrm>
                <a:off x="1791" y="754"/>
                <a:ext cx="2359" cy="272"/>
              </a:xfrm>
              <a:prstGeom prst="roundRect">
                <a:avLst>
                  <a:gd name="adj" fmla="val 16667"/>
                </a:avLst>
              </a:prstGeom>
              <a:gradFill rotWithShape="1">
                <a:gsLst>
                  <a:gs pos="0">
                    <a:srgbClr val="F2D4AC"/>
                  </a:gs>
                  <a:gs pos="100000">
                    <a:srgbClr val="FF9900"/>
                  </a:gs>
                </a:gsLst>
                <a:path path="rect">
                  <a:fillToRect r="100000" b="100000"/>
                </a:path>
              </a:gra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LID4096" altLang="LID4096" sz="2400"/>
              </a:p>
            </p:txBody>
          </p:sp>
          <p:sp>
            <p:nvSpPr>
              <p:cNvPr id="339071" name="AutoShape 127">
                <a:extLst>
                  <a:ext uri="{FF2B5EF4-FFF2-40B4-BE49-F238E27FC236}">
                    <a16:creationId xmlns:a16="http://schemas.microsoft.com/office/drawing/2014/main" id="{4CD20BB6-935B-351C-1EE4-7F1CA563D3B8}"/>
                  </a:ext>
                </a:extLst>
              </p:cNvPr>
              <p:cNvSpPr>
                <a:spLocks noChangeArrowheads="1"/>
              </p:cNvSpPr>
              <p:nvPr/>
            </p:nvSpPr>
            <p:spPr bwMode="auto">
              <a:xfrm>
                <a:off x="1746" y="799"/>
                <a:ext cx="2359" cy="272"/>
              </a:xfrm>
              <a:prstGeom prst="roundRect">
                <a:avLst>
                  <a:gd name="adj" fmla="val 16667"/>
                </a:avLst>
              </a:prstGeom>
              <a:gradFill rotWithShape="1">
                <a:gsLst>
                  <a:gs pos="0">
                    <a:srgbClr val="F2D4AC"/>
                  </a:gs>
                  <a:gs pos="100000">
                    <a:srgbClr val="FF9900"/>
                  </a:gs>
                </a:gsLst>
                <a:path path="rect">
                  <a:fillToRect r="100000" b="100000"/>
                </a:path>
              </a:gra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LID4096" altLang="LID4096" sz="2400"/>
              </a:p>
            </p:txBody>
          </p:sp>
          <p:sp>
            <p:nvSpPr>
              <p:cNvPr id="339072" name="AutoShape 128">
                <a:extLst>
                  <a:ext uri="{FF2B5EF4-FFF2-40B4-BE49-F238E27FC236}">
                    <a16:creationId xmlns:a16="http://schemas.microsoft.com/office/drawing/2014/main" id="{821CC619-48A8-3A17-CCFE-669110709200}"/>
                  </a:ext>
                </a:extLst>
              </p:cNvPr>
              <p:cNvSpPr>
                <a:spLocks noChangeArrowheads="1"/>
              </p:cNvSpPr>
              <p:nvPr/>
            </p:nvSpPr>
            <p:spPr bwMode="auto">
              <a:xfrm>
                <a:off x="1700" y="845"/>
                <a:ext cx="2359" cy="272"/>
              </a:xfrm>
              <a:prstGeom prst="roundRect">
                <a:avLst>
                  <a:gd name="adj" fmla="val 16667"/>
                </a:avLst>
              </a:prstGeom>
              <a:gradFill rotWithShape="1">
                <a:gsLst>
                  <a:gs pos="0">
                    <a:srgbClr val="F2D4AC"/>
                  </a:gs>
                  <a:gs pos="100000">
                    <a:srgbClr val="FF9900"/>
                  </a:gs>
                </a:gsLst>
                <a:path path="rect">
                  <a:fillToRect r="100000" b="100000"/>
                </a:path>
              </a:gra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LID4096" sz="2400">
                    <a:effectLst>
                      <a:outerShdw blurRad="38100" dist="38100" dir="2700000" algn="tl">
                        <a:srgbClr val="FFFFFF"/>
                      </a:outerShdw>
                    </a:effectLst>
                  </a:rPr>
                  <a:t>Application Mapping Files</a:t>
                </a:r>
              </a:p>
            </p:txBody>
          </p:sp>
        </p:grpSp>
      </p:grpSp>
      <p:grpSp>
        <p:nvGrpSpPr>
          <p:cNvPr id="339073" name="Group 129">
            <a:extLst>
              <a:ext uri="{FF2B5EF4-FFF2-40B4-BE49-F238E27FC236}">
                <a16:creationId xmlns:a16="http://schemas.microsoft.com/office/drawing/2014/main" id="{1885E1FF-2F6E-C766-BC2A-28841AB3EAD0}"/>
              </a:ext>
            </a:extLst>
          </p:cNvPr>
          <p:cNvGrpSpPr>
            <a:grpSpLocks/>
          </p:cNvGrpSpPr>
          <p:nvPr/>
        </p:nvGrpSpPr>
        <p:grpSpPr bwMode="auto">
          <a:xfrm>
            <a:off x="392113" y="584200"/>
            <a:ext cx="3921125" cy="3341688"/>
            <a:chOff x="247" y="368"/>
            <a:chExt cx="2470" cy="2105"/>
          </a:xfrm>
        </p:grpSpPr>
        <p:sp>
          <p:nvSpPr>
            <p:cNvPr id="339074" name="Arc 130">
              <a:extLst>
                <a:ext uri="{FF2B5EF4-FFF2-40B4-BE49-F238E27FC236}">
                  <a16:creationId xmlns:a16="http://schemas.microsoft.com/office/drawing/2014/main" id="{C6BDF9F0-2C8B-974B-D851-953329D7CEB1}"/>
                </a:ext>
              </a:extLst>
            </p:cNvPr>
            <p:cNvSpPr>
              <a:spLocks/>
            </p:cNvSpPr>
            <p:nvPr/>
          </p:nvSpPr>
          <p:spPr bwMode="auto">
            <a:xfrm flipH="1">
              <a:off x="775" y="392"/>
              <a:ext cx="1021" cy="102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38100">
              <a:solidFill>
                <a:schemeClr val="tx1"/>
              </a:solidFill>
              <a:round/>
              <a:headEnd/>
              <a:tailEnd type="triangle" w="lg"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9075" name="Line 131">
              <a:extLst>
                <a:ext uri="{FF2B5EF4-FFF2-40B4-BE49-F238E27FC236}">
                  <a16:creationId xmlns:a16="http://schemas.microsoft.com/office/drawing/2014/main" id="{EC3B157D-42C4-1410-6289-F5BB04DA4468}"/>
                </a:ext>
              </a:extLst>
            </p:cNvPr>
            <p:cNvSpPr>
              <a:spLocks noChangeShapeType="1"/>
            </p:cNvSpPr>
            <p:nvPr/>
          </p:nvSpPr>
          <p:spPr bwMode="auto">
            <a:xfrm flipV="1">
              <a:off x="2536" y="2300"/>
              <a:ext cx="0" cy="17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pic>
          <p:nvPicPr>
            <p:cNvPr id="339076" name="Picture 132">
              <a:extLst>
                <a:ext uri="{FF2B5EF4-FFF2-40B4-BE49-F238E27FC236}">
                  <a16:creationId xmlns:a16="http://schemas.microsoft.com/office/drawing/2014/main" id="{7718EF07-FC0E-EDFA-5E68-9EF6C47431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 y="368"/>
              <a:ext cx="814" cy="815"/>
            </a:xfrm>
            <a:prstGeom prst="rect">
              <a:avLst/>
            </a:prstGeom>
            <a:noFill/>
            <a:extLst>
              <a:ext uri="{909E8E84-426E-40DD-AFC4-6F175D3DCCD1}">
                <a14:hiddenFill xmlns:a14="http://schemas.microsoft.com/office/drawing/2010/main">
                  <a:solidFill>
                    <a:srgbClr val="FFFFFF"/>
                  </a:solidFill>
                </a14:hiddenFill>
              </a:ext>
            </a:extLst>
          </p:spPr>
        </p:pic>
        <p:grpSp>
          <p:nvGrpSpPr>
            <p:cNvPr id="339077" name="Group 133">
              <a:extLst>
                <a:ext uri="{FF2B5EF4-FFF2-40B4-BE49-F238E27FC236}">
                  <a16:creationId xmlns:a16="http://schemas.microsoft.com/office/drawing/2014/main" id="{B5E39F61-6E00-6F0E-1FE7-2360B9263758}"/>
                </a:ext>
              </a:extLst>
            </p:cNvPr>
            <p:cNvGrpSpPr>
              <a:grpSpLocks/>
            </p:cNvGrpSpPr>
            <p:nvPr/>
          </p:nvGrpSpPr>
          <p:grpSpPr bwMode="auto">
            <a:xfrm>
              <a:off x="247" y="1424"/>
              <a:ext cx="2470" cy="871"/>
              <a:chOff x="186" y="1276"/>
              <a:chExt cx="2330" cy="820"/>
            </a:xfrm>
          </p:grpSpPr>
          <p:sp>
            <p:nvSpPr>
              <p:cNvPr id="339078" name="Rectangle 134">
                <a:extLst>
                  <a:ext uri="{FF2B5EF4-FFF2-40B4-BE49-F238E27FC236}">
                    <a16:creationId xmlns:a16="http://schemas.microsoft.com/office/drawing/2014/main" id="{EAF70693-E1E2-84D5-DD18-4F08DEE32E44}"/>
                  </a:ext>
                </a:extLst>
              </p:cNvPr>
              <p:cNvSpPr>
                <a:spLocks noChangeArrowheads="1"/>
              </p:cNvSpPr>
              <p:nvPr/>
            </p:nvSpPr>
            <p:spPr bwMode="auto">
              <a:xfrm>
                <a:off x="186" y="1276"/>
                <a:ext cx="2330" cy="820"/>
              </a:xfrm>
              <a:prstGeom prst="rect">
                <a:avLst/>
              </a:prstGeom>
              <a:gradFill rotWithShape="1">
                <a:gsLst>
                  <a:gs pos="0">
                    <a:srgbClr val="000099"/>
                  </a:gs>
                  <a:gs pos="100000">
                    <a:srgbClr val="3366FF"/>
                  </a:gs>
                </a:gsLst>
                <a:lin ang="2700000" scaled="1"/>
              </a:gradFill>
              <a:ln w="2857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eaLnBrk="0" hangingPunct="0"/>
                <a:r>
                  <a:rPr lang="en-US" altLang="LID4096" sz="2400">
                    <a:solidFill>
                      <a:schemeClr val="bg1"/>
                    </a:solidFill>
                    <a:effectLst>
                      <a:outerShdw blurRad="38100" dist="38100" dir="2700000" algn="tl">
                        <a:srgbClr val="000000"/>
                      </a:outerShdw>
                    </a:effectLst>
                    <a:latin typeface="Tahoma" panose="020B0604030504040204" pitchFamily="34" charset="0"/>
                    <a:cs typeface="Arial" panose="020B0604020202020204" pitchFamily="34" charset="0"/>
                  </a:rPr>
                  <a:t>Recorder   </a:t>
                </a:r>
              </a:p>
            </p:txBody>
          </p:sp>
          <p:grpSp>
            <p:nvGrpSpPr>
              <p:cNvPr id="339079" name="Group 135">
                <a:extLst>
                  <a:ext uri="{FF2B5EF4-FFF2-40B4-BE49-F238E27FC236}">
                    <a16:creationId xmlns:a16="http://schemas.microsoft.com/office/drawing/2014/main" id="{D845E7D2-B6ED-4A79-87CB-0760E61416CA}"/>
                  </a:ext>
                </a:extLst>
              </p:cNvPr>
              <p:cNvGrpSpPr>
                <a:grpSpLocks/>
              </p:cNvGrpSpPr>
              <p:nvPr/>
            </p:nvGrpSpPr>
            <p:grpSpPr bwMode="auto">
              <a:xfrm>
                <a:off x="276" y="1308"/>
                <a:ext cx="768" cy="768"/>
                <a:chOff x="1800" y="6864"/>
                <a:chExt cx="768" cy="768"/>
              </a:xfrm>
            </p:grpSpPr>
            <p:pic>
              <p:nvPicPr>
                <p:cNvPr id="339080" name="Picture 136">
                  <a:extLst>
                    <a:ext uri="{FF2B5EF4-FFF2-40B4-BE49-F238E27FC236}">
                      <a16:creationId xmlns:a16="http://schemas.microsoft.com/office/drawing/2014/main" id="{E6F493D6-7CE4-D8B2-2F5C-5FF3D21C2E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0" y="6864"/>
                  <a:ext cx="768" cy="768"/>
                </a:xfrm>
                <a:prstGeom prst="rect">
                  <a:avLst/>
                </a:prstGeom>
                <a:noFill/>
                <a:extLst>
                  <a:ext uri="{909E8E84-426E-40DD-AFC4-6F175D3DCCD1}">
                    <a14:hiddenFill xmlns:a14="http://schemas.microsoft.com/office/drawing/2010/main">
                      <a:solidFill>
                        <a:srgbClr val="FFFFFF"/>
                      </a:solidFill>
                    </a14:hiddenFill>
                  </a:ext>
                </a:extLst>
              </p:spPr>
            </p:pic>
            <p:pic>
              <p:nvPicPr>
                <p:cNvPr id="339081" name="Picture 137">
                  <a:extLst>
                    <a:ext uri="{FF2B5EF4-FFF2-40B4-BE49-F238E27FC236}">
                      <a16:creationId xmlns:a16="http://schemas.microsoft.com/office/drawing/2014/main" id="{69C85236-A7CC-A91B-D8FD-7582161CF1C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22" y="7206"/>
                  <a:ext cx="354" cy="354"/>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339091" name="Rectangle 147">
            <a:extLst>
              <a:ext uri="{FF2B5EF4-FFF2-40B4-BE49-F238E27FC236}">
                <a16:creationId xmlns:a16="http://schemas.microsoft.com/office/drawing/2014/main" id="{8EF2E996-09EA-A6C9-1208-88BC8A421268}"/>
              </a:ext>
            </a:extLst>
          </p:cNvPr>
          <p:cNvSpPr>
            <a:spLocks noChangeArrowheads="1"/>
          </p:cNvSpPr>
          <p:nvPr/>
        </p:nvSpPr>
        <p:spPr bwMode="auto">
          <a:xfrm>
            <a:off x="0" y="0"/>
            <a:ext cx="9144000" cy="3716338"/>
          </a:xfrm>
          <a:prstGeom prst="rect">
            <a:avLst/>
          </a:prstGeom>
          <a:solidFill>
            <a:schemeClr val="tx1">
              <a:alpha val="61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39098" name="AutoShape 154">
            <a:extLst>
              <a:ext uri="{FF2B5EF4-FFF2-40B4-BE49-F238E27FC236}">
                <a16:creationId xmlns:a16="http://schemas.microsoft.com/office/drawing/2014/main" id="{0F891519-59C7-5DFB-B478-844959E37A10}"/>
              </a:ext>
            </a:extLst>
          </p:cNvPr>
          <p:cNvSpPr>
            <a:spLocks noChangeArrowheads="1"/>
          </p:cNvSpPr>
          <p:nvPr/>
        </p:nvSpPr>
        <p:spPr bwMode="auto">
          <a:xfrm>
            <a:off x="323850" y="4076700"/>
            <a:ext cx="2195513" cy="1655763"/>
          </a:xfrm>
          <a:prstGeom prst="wedgeEllipseCallout">
            <a:avLst>
              <a:gd name="adj1" fmla="val 48843"/>
              <a:gd name="adj2" fmla="val -45972"/>
            </a:avLst>
          </a:prstGeom>
          <a:solidFill>
            <a:schemeClr val="bg1"/>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altLang="LID4096" sz="3200">
                <a:latin typeface="Comic Sans MS" panose="030F0702030302020204" pitchFamily="66" charset="0"/>
              </a:rPr>
              <a:t>Layer Bars</a:t>
            </a:r>
          </a:p>
        </p:txBody>
      </p:sp>
      <p:pic>
        <p:nvPicPr>
          <p:cNvPr id="339102" name="Picture 158">
            <a:extLst>
              <a:ext uri="{FF2B5EF4-FFF2-40B4-BE49-F238E27FC236}">
                <a16:creationId xmlns:a16="http://schemas.microsoft.com/office/drawing/2014/main" id="{A605C2FA-E574-E418-50CA-48FFB1F146B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32363" y="4149725"/>
            <a:ext cx="1660525" cy="2708275"/>
          </a:xfrm>
          <a:prstGeom prst="rect">
            <a:avLst/>
          </a:prstGeom>
          <a:noFill/>
          <a:extLst>
            <a:ext uri="{909E8E84-426E-40DD-AFC4-6F175D3DCCD1}">
              <a14:hiddenFill xmlns:a14="http://schemas.microsoft.com/office/drawing/2010/main">
                <a:solidFill>
                  <a:srgbClr val="FFFFFF"/>
                </a:solidFill>
              </a14:hiddenFill>
            </a:ext>
          </a:extLst>
        </p:spPr>
      </p:pic>
      <p:pic>
        <p:nvPicPr>
          <p:cNvPr id="339104" name="Picture 160">
            <a:extLst>
              <a:ext uri="{FF2B5EF4-FFF2-40B4-BE49-F238E27FC236}">
                <a16:creationId xmlns:a16="http://schemas.microsoft.com/office/drawing/2014/main" id="{08538D72-38F1-3D02-BF72-FCAFE2E370B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56388" y="4389438"/>
            <a:ext cx="2379662" cy="2468562"/>
          </a:xfrm>
          <a:prstGeom prst="rect">
            <a:avLst/>
          </a:prstGeom>
          <a:noFill/>
          <a:extLst>
            <a:ext uri="{909E8E84-426E-40DD-AFC4-6F175D3DCCD1}">
              <a14:hiddenFill xmlns:a14="http://schemas.microsoft.com/office/drawing/2010/main">
                <a:solidFill>
                  <a:srgbClr val="FFFFFF"/>
                </a:solidFill>
              </a14:hiddenFill>
            </a:ext>
          </a:extLst>
        </p:spPr>
      </p:pic>
      <p:sp>
        <p:nvSpPr>
          <p:cNvPr id="339106" name="AutoShape 162">
            <a:extLst>
              <a:ext uri="{FF2B5EF4-FFF2-40B4-BE49-F238E27FC236}">
                <a16:creationId xmlns:a16="http://schemas.microsoft.com/office/drawing/2014/main" id="{7FD08C6D-4F6D-83BC-45E9-4D9FE9C33D50}"/>
              </a:ext>
            </a:extLst>
          </p:cNvPr>
          <p:cNvSpPr>
            <a:spLocks noChangeArrowheads="1"/>
          </p:cNvSpPr>
          <p:nvPr/>
        </p:nvSpPr>
        <p:spPr bwMode="auto">
          <a:xfrm>
            <a:off x="2411413" y="4868863"/>
            <a:ext cx="2447925" cy="1800225"/>
          </a:xfrm>
          <a:prstGeom prst="wedgeEllipseCallout">
            <a:avLst>
              <a:gd name="adj1" fmla="val -50648"/>
              <a:gd name="adj2" fmla="val 37125"/>
            </a:avLst>
          </a:prstGeom>
          <a:solidFill>
            <a:schemeClr val="bg1"/>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altLang="LID4096" sz="3200">
                <a:latin typeface="Comic Sans MS" panose="030F0702030302020204" pitchFamily="66" charset="0"/>
              </a:rPr>
              <a:t>Create Bathtub</a:t>
            </a:r>
          </a:p>
        </p:txBody>
      </p:sp>
      <p:sp>
        <p:nvSpPr>
          <p:cNvPr id="339090" name="Rectangle 146">
            <a:extLst>
              <a:ext uri="{FF2B5EF4-FFF2-40B4-BE49-F238E27FC236}">
                <a16:creationId xmlns:a16="http://schemas.microsoft.com/office/drawing/2014/main" id="{C13FB465-3946-334E-ADEB-50B76D226CDD}"/>
              </a:ext>
            </a:extLst>
          </p:cNvPr>
          <p:cNvSpPr>
            <a:spLocks noChangeArrowheads="1"/>
          </p:cNvSpPr>
          <p:nvPr/>
        </p:nvSpPr>
        <p:spPr bwMode="auto">
          <a:xfrm>
            <a:off x="0" y="3689350"/>
            <a:ext cx="9144000" cy="3168650"/>
          </a:xfrm>
          <a:prstGeom prst="rect">
            <a:avLst/>
          </a:prstGeom>
          <a:solidFill>
            <a:schemeClr val="tx1">
              <a:alpha val="61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339091"/>
                                        </p:tgtEl>
                                      </p:cBhvr>
                                    </p:animEffect>
                                    <p:set>
                                      <p:cBhvr>
                                        <p:cTn id="7" dur="1" fill="hold">
                                          <p:stCondLst>
                                            <p:cond delay="499"/>
                                          </p:stCondLst>
                                        </p:cTn>
                                        <p:tgtEl>
                                          <p:spTgt spid="339091"/>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39090"/>
                                        </p:tgtEl>
                                        <p:attrNameLst>
                                          <p:attrName>style.visibility</p:attrName>
                                        </p:attrNameLst>
                                      </p:cBhvr>
                                      <p:to>
                                        <p:strVal val="visible"/>
                                      </p:to>
                                    </p:set>
                                    <p:animEffect transition="in" filter="fade">
                                      <p:cBhvr>
                                        <p:cTn id="10" dur="500"/>
                                        <p:tgtEl>
                                          <p:spTgt spid="3390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D0FD2182-5D5F-F3D6-1F43-A64BD3BCC0D7}"/>
              </a:ext>
            </a:extLst>
          </p:cNvPr>
          <p:cNvSpPr>
            <a:spLocks noGrp="1" noChangeArrowheads="1"/>
          </p:cNvSpPr>
          <p:nvPr>
            <p:ph type="title"/>
          </p:nvPr>
        </p:nvSpPr>
        <p:spPr/>
        <p:txBody>
          <a:bodyPr/>
          <a:lstStyle/>
          <a:p>
            <a:r>
              <a:rPr lang="en-US" altLang="LID4096"/>
              <a:t>Player</a:t>
            </a:r>
          </a:p>
        </p:txBody>
      </p:sp>
      <p:pic>
        <p:nvPicPr>
          <p:cNvPr id="219140" name="Picture 4">
            <a:extLst>
              <a:ext uri="{FF2B5EF4-FFF2-40B4-BE49-F238E27FC236}">
                <a16:creationId xmlns:a16="http://schemas.microsoft.com/office/drawing/2014/main" id="{6E5BD28B-463F-528D-C8DD-15BF22ECE9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9175" y="0"/>
            <a:ext cx="3081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141" name="Rectangle 5">
            <a:extLst>
              <a:ext uri="{FF2B5EF4-FFF2-40B4-BE49-F238E27FC236}">
                <a16:creationId xmlns:a16="http://schemas.microsoft.com/office/drawing/2014/main" id="{E2822357-A5C8-6CB6-46A3-F10E19C92799}"/>
              </a:ext>
            </a:extLst>
          </p:cNvPr>
          <p:cNvSpPr>
            <a:spLocks noGrp="1" noChangeArrowheads="1"/>
          </p:cNvSpPr>
          <p:nvPr>
            <p:ph type="body" idx="1"/>
          </p:nvPr>
        </p:nvSpPr>
        <p:spPr>
          <a:xfrm>
            <a:off x="107950" y="2432050"/>
            <a:ext cx="8229600" cy="4525963"/>
          </a:xfrm>
          <a:noFill/>
          <a:ln/>
        </p:spPr>
        <p:txBody>
          <a:bodyPr/>
          <a:lstStyle/>
          <a:p>
            <a:r>
              <a:rPr lang="en-US" altLang="LID4096"/>
              <a:t>Multimodal Cmds</a:t>
            </a:r>
          </a:p>
          <a:p>
            <a:r>
              <a:rPr lang="en-US" altLang="LID4096"/>
              <a:t>Sound Feedback</a:t>
            </a:r>
          </a:p>
          <a:p>
            <a:r>
              <a:rPr lang="en-US" altLang="LID4096"/>
              <a:t>Unification Timeout</a:t>
            </a:r>
          </a:p>
          <a:p>
            <a:r>
              <a:rPr lang="en-US" altLang="LID4096"/>
              <a:t>Floor Control</a:t>
            </a:r>
          </a:p>
          <a:p>
            <a:endParaRPr lang="en-US" altLang="LID4096"/>
          </a:p>
        </p:txBody>
      </p:sp>
      <p:grpSp>
        <p:nvGrpSpPr>
          <p:cNvPr id="219166" name="Group 30">
            <a:extLst>
              <a:ext uri="{FF2B5EF4-FFF2-40B4-BE49-F238E27FC236}">
                <a16:creationId xmlns:a16="http://schemas.microsoft.com/office/drawing/2014/main" id="{7D7F47FC-927C-2289-74FE-B54ADBF32523}"/>
              </a:ext>
            </a:extLst>
          </p:cNvPr>
          <p:cNvGrpSpPr>
            <a:grpSpLocks/>
          </p:cNvGrpSpPr>
          <p:nvPr/>
        </p:nvGrpSpPr>
        <p:grpSpPr bwMode="auto">
          <a:xfrm>
            <a:off x="4895850" y="3789363"/>
            <a:ext cx="4140200" cy="863600"/>
            <a:chOff x="3084" y="2387"/>
            <a:chExt cx="2608" cy="544"/>
          </a:xfrm>
        </p:grpSpPr>
        <p:sp>
          <p:nvSpPr>
            <p:cNvPr id="219145" name="Rectangle 9">
              <a:extLst>
                <a:ext uri="{FF2B5EF4-FFF2-40B4-BE49-F238E27FC236}">
                  <a16:creationId xmlns:a16="http://schemas.microsoft.com/office/drawing/2014/main" id="{62298AF6-D142-67E4-8630-59A57DF690FB}"/>
                </a:ext>
              </a:extLst>
            </p:cNvPr>
            <p:cNvSpPr>
              <a:spLocks noChangeArrowheads="1"/>
            </p:cNvSpPr>
            <p:nvPr/>
          </p:nvSpPr>
          <p:spPr bwMode="auto">
            <a:xfrm>
              <a:off x="3923" y="2750"/>
              <a:ext cx="1769" cy="181"/>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19146" name="Line 10">
              <a:extLst>
                <a:ext uri="{FF2B5EF4-FFF2-40B4-BE49-F238E27FC236}">
                  <a16:creationId xmlns:a16="http://schemas.microsoft.com/office/drawing/2014/main" id="{7D7DB91C-0A37-963C-519F-8520A3377731}"/>
                </a:ext>
              </a:extLst>
            </p:cNvPr>
            <p:cNvSpPr>
              <a:spLocks noChangeShapeType="1"/>
            </p:cNvSpPr>
            <p:nvPr/>
          </p:nvSpPr>
          <p:spPr bwMode="auto">
            <a:xfrm>
              <a:off x="3084" y="2387"/>
              <a:ext cx="794" cy="453"/>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219154" name="Group 18">
            <a:extLst>
              <a:ext uri="{FF2B5EF4-FFF2-40B4-BE49-F238E27FC236}">
                <a16:creationId xmlns:a16="http://schemas.microsoft.com/office/drawing/2014/main" id="{D644A517-A0EA-ED8C-5434-F5C71899640C}"/>
              </a:ext>
            </a:extLst>
          </p:cNvPr>
          <p:cNvGrpSpPr>
            <a:grpSpLocks/>
          </p:cNvGrpSpPr>
          <p:nvPr/>
        </p:nvGrpSpPr>
        <p:grpSpPr bwMode="auto">
          <a:xfrm>
            <a:off x="5364163" y="4508500"/>
            <a:ext cx="3671887" cy="865188"/>
            <a:chOff x="3379" y="2840"/>
            <a:chExt cx="2313" cy="545"/>
          </a:xfrm>
        </p:grpSpPr>
        <p:sp>
          <p:nvSpPr>
            <p:cNvPr id="219149" name="Rectangle 13">
              <a:extLst>
                <a:ext uri="{FF2B5EF4-FFF2-40B4-BE49-F238E27FC236}">
                  <a16:creationId xmlns:a16="http://schemas.microsoft.com/office/drawing/2014/main" id="{2F256612-70E0-1C7E-1735-4A55C2F4E2CC}"/>
                </a:ext>
              </a:extLst>
            </p:cNvPr>
            <p:cNvSpPr>
              <a:spLocks noChangeArrowheads="1"/>
            </p:cNvSpPr>
            <p:nvPr/>
          </p:nvSpPr>
          <p:spPr bwMode="auto">
            <a:xfrm>
              <a:off x="3923" y="3022"/>
              <a:ext cx="1769" cy="363"/>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19150" name="Line 14">
              <a:extLst>
                <a:ext uri="{FF2B5EF4-FFF2-40B4-BE49-F238E27FC236}">
                  <a16:creationId xmlns:a16="http://schemas.microsoft.com/office/drawing/2014/main" id="{AF424377-223D-1E4D-9F06-539E6F3421CA}"/>
                </a:ext>
              </a:extLst>
            </p:cNvPr>
            <p:cNvSpPr>
              <a:spLocks noChangeShapeType="1"/>
            </p:cNvSpPr>
            <p:nvPr/>
          </p:nvSpPr>
          <p:spPr bwMode="auto">
            <a:xfrm>
              <a:off x="3379" y="2840"/>
              <a:ext cx="544" cy="273"/>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219155" name="Group 19">
            <a:extLst>
              <a:ext uri="{FF2B5EF4-FFF2-40B4-BE49-F238E27FC236}">
                <a16:creationId xmlns:a16="http://schemas.microsoft.com/office/drawing/2014/main" id="{8020EB97-55DE-D46B-818F-57BD1C39D359}"/>
              </a:ext>
            </a:extLst>
          </p:cNvPr>
          <p:cNvGrpSpPr>
            <a:grpSpLocks/>
          </p:cNvGrpSpPr>
          <p:nvPr/>
        </p:nvGrpSpPr>
        <p:grpSpPr bwMode="auto">
          <a:xfrm>
            <a:off x="3779838" y="5300663"/>
            <a:ext cx="5256212" cy="792162"/>
            <a:chOff x="2381" y="3339"/>
            <a:chExt cx="3311" cy="499"/>
          </a:xfrm>
        </p:grpSpPr>
        <p:sp>
          <p:nvSpPr>
            <p:cNvPr id="219152" name="Rectangle 16">
              <a:extLst>
                <a:ext uri="{FF2B5EF4-FFF2-40B4-BE49-F238E27FC236}">
                  <a16:creationId xmlns:a16="http://schemas.microsoft.com/office/drawing/2014/main" id="{56F12722-E7E0-E541-DDC4-95CC4C52C917}"/>
                </a:ext>
              </a:extLst>
            </p:cNvPr>
            <p:cNvSpPr>
              <a:spLocks noChangeArrowheads="1"/>
            </p:cNvSpPr>
            <p:nvPr/>
          </p:nvSpPr>
          <p:spPr bwMode="auto">
            <a:xfrm>
              <a:off x="3923" y="3475"/>
              <a:ext cx="1769" cy="363"/>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19153" name="Line 17">
              <a:extLst>
                <a:ext uri="{FF2B5EF4-FFF2-40B4-BE49-F238E27FC236}">
                  <a16:creationId xmlns:a16="http://schemas.microsoft.com/office/drawing/2014/main" id="{B195627A-808E-834E-70CD-BF1CFFE6C42C}"/>
                </a:ext>
              </a:extLst>
            </p:cNvPr>
            <p:cNvSpPr>
              <a:spLocks noChangeShapeType="1"/>
            </p:cNvSpPr>
            <p:nvPr/>
          </p:nvSpPr>
          <p:spPr bwMode="auto">
            <a:xfrm>
              <a:off x="2381" y="3339"/>
              <a:ext cx="1542" cy="227"/>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219165" name="Group 29">
            <a:extLst>
              <a:ext uri="{FF2B5EF4-FFF2-40B4-BE49-F238E27FC236}">
                <a16:creationId xmlns:a16="http://schemas.microsoft.com/office/drawing/2014/main" id="{419F3AFC-6A10-E6F0-4CDB-7CE7B937647E}"/>
              </a:ext>
            </a:extLst>
          </p:cNvPr>
          <p:cNvGrpSpPr>
            <a:grpSpLocks/>
          </p:cNvGrpSpPr>
          <p:nvPr/>
        </p:nvGrpSpPr>
        <p:grpSpPr bwMode="auto">
          <a:xfrm>
            <a:off x="1547813" y="549275"/>
            <a:ext cx="7488237" cy="2808288"/>
            <a:chOff x="975" y="346"/>
            <a:chExt cx="4717" cy="1769"/>
          </a:xfrm>
        </p:grpSpPr>
        <p:sp>
          <p:nvSpPr>
            <p:cNvPr id="219142" name="Line 6">
              <a:extLst>
                <a:ext uri="{FF2B5EF4-FFF2-40B4-BE49-F238E27FC236}">
                  <a16:creationId xmlns:a16="http://schemas.microsoft.com/office/drawing/2014/main" id="{B7DE5375-D03A-9281-2DD9-000E5B3D3430}"/>
                </a:ext>
              </a:extLst>
            </p:cNvPr>
            <p:cNvSpPr>
              <a:spLocks noChangeShapeType="1"/>
            </p:cNvSpPr>
            <p:nvPr/>
          </p:nvSpPr>
          <p:spPr bwMode="auto">
            <a:xfrm flipV="1">
              <a:off x="3107" y="1162"/>
              <a:ext cx="816" cy="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219143" name="Rectangle 7">
              <a:extLst>
                <a:ext uri="{FF2B5EF4-FFF2-40B4-BE49-F238E27FC236}">
                  <a16:creationId xmlns:a16="http://schemas.microsoft.com/office/drawing/2014/main" id="{8427B1F9-0779-3146-5800-DDC1ECD1F0E4}"/>
                </a:ext>
              </a:extLst>
            </p:cNvPr>
            <p:cNvSpPr>
              <a:spLocks noChangeArrowheads="1"/>
            </p:cNvSpPr>
            <p:nvPr/>
          </p:nvSpPr>
          <p:spPr bwMode="auto">
            <a:xfrm>
              <a:off x="3923" y="346"/>
              <a:ext cx="1769" cy="1769"/>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219164" name="Group 28">
              <a:extLst>
                <a:ext uri="{FF2B5EF4-FFF2-40B4-BE49-F238E27FC236}">
                  <a16:creationId xmlns:a16="http://schemas.microsoft.com/office/drawing/2014/main" id="{A420B61A-692E-7983-4989-2525930FC5AF}"/>
                </a:ext>
              </a:extLst>
            </p:cNvPr>
            <p:cNvGrpSpPr>
              <a:grpSpLocks/>
            </p:cNvGrpSpPr>
            <p:nvPr/>
          </p:nvGrpSpPr>
          <p:grpSpPr bwMode="auto">
            <a:xfrm>
              <a:off x="975" y="981"/>
              <a:ext cx="2450" cy="363"/>
              <a:chOff x="1609" y="754"/>
              <a:chExt cx="2450" cy="363"/>
            </a:xfrm>
          </p:grpSpPr>
          <p:sp>
            <p:nvSpPr>
              <p:cNvPr id="219161" name="AutoShape 25">
                <a:extLst>
                  <a:ext uri="{FF2B5EF4-FFF2-40B4-BE49-F238E27FC236}">
                    <a16:creationId xmlns:a16="http://schemas.microsoft.com/office/drawing/2014/main" id="{917F98ED-B2EB-1ACD-CBF9-62ADF7214134}"/>
                  </a:ext>
                </a:extLst>
              </p:cNvPr>
              <p:cNvSpPr>
                <a:spLocks noChangeArrowheads="1"/>
              </p:cNvSpPr>
              <p:nvPr/>
            </p:nvSpPr>
            <p:spPr bwMode="auto">
              <a:xfrm>
                <a:off x="1700" y="754"/>
                <a:ext cx="2359" cy="272"/>
              </a:xfrm>
              <a:prstGeom prst="roundRect">
                <a:avLst>
                  <a:gd name="adj" fmla="val 16667"/>
                </a:avLst>
              </a:prstGeom>
              <a:gradFill rotWithShape="1">
                <a:gsLst>
                  <a:gs pos="0">
                    <a:srgbClr val="F2D4AC"/>
                  </a:gs>
                  <a:gs pos="100000">
                    <a:srgbClr val="FF9900"/>
                  </a:gs>
                </a:gsLst>
                <a:path path="rect">
                  <a:fillToRect r="100000" b="100000"/>
                </a:path>
              </a:gra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LID4096" altLang="LID4096" sz="2400"/>
              </a:p>
            </p:txBody>
          </p:sp>
          <p:sp>
            <p:nvSpPr>
              <p:cNvPr id="219162" name="AutoShape 26">
                <a:extLst>
                  <a:ext uri="{FF2B5EF4-FFF2-40B4-BE49-F238E27FC236}">
                    <a16:creationId xmlns:a16="http://schemas.microsoft.com/office/drawing/2014/main" id="{93CD1673-8C26-629F-5D7E-9C23DB906E5F}"/>
                  </a:ext>
                </a:extLst>
              </p:cNvPr>
              <p:cNvSpPr>
                <a:spLocks noChangeArrowheads="1"/>
              </p:cNvSpPr>
              <p:nvPr/>
            </p:nvSpPr>
            <p:spPr bwMode="auto">
              <a:xfrm>
                <a:off x="1655" y="799"/>
                <a:ext cx="2359" cy="272"/>
              </a:xfrm>
              <a:prstGeom prst="roundRect">
                <a:avLst>
                  <a:gd name="adj" fmla="val 16667"/>
                </a:avLst>
              </a:prstGeom>
              <a:gradFill rotWithShape="1">
                <a:gsLst>
                  <a:gs pos="0">
                    <a:srgbClr val="F2D4AC"/>
                  </a:gs>
                  <a:gs pos="100000">
                    <a:srgbClr val="FF9900"/>
                  </a:gs>
                </a:gsLst>
                <a:path path="rect">
                  <a:fillToRect r="100000" b="100000"/>
                </a:path>
              </a:gra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LID4096" altLang="LID4096" sz="2400"/>
              </a:p>
            </p:txBody>
          </p:sp>
          <p:sp>
            <p:nvSpPr>
              <p:cNvPr id="219163" name="AutoShape 27">
                <a:extLst>
                  <a:ext uri="{FF2B5EF4-FFF2-40B4-BE49-F238E27FC236}">
                    <a16:creationId xmlns:a16="http://schemas.microsoft.com/office/drawing/2014/main" id="{1A830F78-41C7-DDEA-EB57-D2E56AF34B7F}"/>
                  </a:ext>
                </a:extLst>
              </p:cNvPr>
              <p:cNvSpPr>
                <a:spLocks noChangeArrowheads="1"/>
              </p:cNvSpPr>
              <p:nvPr/>
            </p:nvSpPr>
            <p:spPr bwMode="auto">
              <a:xfrm>
                <a:off x="1609" y="845"/>
                <a:ext cx="2359" cy="272"/>
              </a:xfrm>
              <a:prstGeom prst="roundRect">
                <a:avLst>
                  <a:gd name="adj" fmla="val 16667"/>
                </a:avLst>
              </a:prstGeom>
              <a:gradFill rotWithShape="1">
                <a:gsLst>
                  <a:gs pos="0">
                    <a:srgbClr val="F2D4AC"/>
                  </a:gs>
                  <a:gs pos="100000">
                    <a:srgbClr val="FF9900"/>
                  </a:gs>
                </a:gsLst>
                <a:path path="rect">
                  <a:fillToRect r="100000" b="100000"/>
                </a:path>
              </a:gradFill>
              <a:ln w="2857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LID4096" sz="2400">
                    <a:effectLst>
                      <a:outerShdw blurRad="38100" dist="38100" dir="2700000" algn="tl">
                        <a:srgbClr val="FFFFFF"/>
                      </a:outerShdw>
                    </a:effectLst>
                  </a:rPr>
                  <a:t>Application Mapping File</a:t>
                </a:r>
              </a:p>
            </p:txBody>
          </p:sp>
        </p:gr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19165"/>
                                        </p:tgtEl>
                                        <p:attrNameLst>
                                          <p:attrName>style.visibility</p:attrName>
                                        </p:attrNameLst>
                                      </p:cBhvr>
                                      <p:to>
                                        <p:strVal val="visible"/>
                                      </p:to>
                                    </p:set>
                                    <p:animEffect transition="in" filter="fade">
                                      <p:cBhvr>
                                        <p:cTn id="7" dur="500"/>
                                        <p:tgtEl>
                                          <p:spTgt spid="2191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19166"/>
                                        </p:tgtEl>
                                        <p:attrNameLst>
                                          <p:attrName>style.visibility</p:attrName>
                                        </p:attrNameLst>
                                      </p:cBhvr>
                                      <p:to>
                                        <p:strVal val="visible"/>
                                      </p:to>
                                    </p:set>
                                    <p:animEffect transition="in" filter="fade">
                                      <p:cBhvr>
                                        <p:cTn id="12" dur="500"/>
                                        <p:tgtEl>
                                          <p:spTgt spid="219166"/>
                                        </p:tgtEl>
                                      </p:cBhvr>
                                    </p:animEffect>
                                  </p:childTnLst>
                                </p:cTn>
                              </p:par>
                              <p:par>
                                <p:cTn id="13" presetID="10" presetClass="exit" presetSubtype="0" fill="hold" nodeType="withEffect">
                                  <p:stCondLst>
                                    <p:cond delay="0"/>
                                  </p:stCondLst>
                                  <p:childTnLst>
                                    <p:animEffect transition="out" filter="fade">
                                      <p:cBhvr>
                                        <p:cTn id="14" dur="500"/>
                                        <p:tgtEl>
                                          <p:spTgt spid="219165"/>
                                        </p:tgtEl>
                                      </p:cBhvr>
                                    </p:animEffect>
                                    <p:set>
                                      <p:cBhvr>
                                        <p:cTn id="15" dur="1" fill="hold">
                                          <p:stCondLst>
                                            <p:cond delay="499"/>
                                          </p:stCondLst>
                                        </p:cTn>
                                        <p:tgtEl>
                                          <p:spTgt spid="219165"/>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219154"/>
                                        </p:tgtEl>
                                        <p:attrNameLst>
                                          <p:attrName>style.visibility</p:attrName>
                                        </p:attrNameLst>
                                      </p:cBhvr>
                                      <p:to>
                                        <p:strVal val="visible"/>
                                      </p:to>
                                    </p:set>
                                    <p:animEffect transition="in" filter="fade">
                                      <p:cBhvr>
                                        <p:cTn id="20" dur="500"/>
                                        <p:tgtEl>
                                          <p:spTgt spid="219154"/>
                                        </p:tgtEl>
                                      </p:cBhvr>
                                    </p:animEffect>
                                  </p:childTnLst>
                                </p:cTn>
                              </p:par>
                              <p:par>
                                <p:cTn id="21" presetID="10" presetClass="exit" presetSubtype="0" fill="hold" nodeType="withEffect">
                                  <p:stCondLst>
                                    <p:cond delay="0"/>
                                  </p:stCondLst>
                                  <p:childTnLst>
                                    <p:animEffect transition="out" filter="fade">
                                      <p:cBhvr>
                                        <p:cTn id="22" dur="500"/>
                                        <p:tgtEl>
                                          <p:spTgt spid="219166"/>
                                        </p:tgtEl>
                                      </p:cBhvr>
                                    </p:animEffect>
                                    <p:set>
                                      <p:cBhvr>
                                        <p:cTn id="23" dur="1" fill="hold">
                                          <p:stCondLst>
                                            <p:cond delay="499"/>
                                          </p:stCondLst>
                                        </p:cTn>
                                        <p:tgtEl>
                                          <p:spTgt spid="219166"/>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219155"/>
                                        </p:tgtEl>
                                        <p:attrNameLst>
                                          <p:attrName>style.visibility</p:attrName>
                                        </p:attrNameLst>
                                      </p:cBhvr>
                                      <p:to>
                                        <p:strVal val="visible"/>
                                      </p:to>
                                    </p:set>
                                    <p:animEffect transition="in" filter="fade">
                                      <p:cBhvr>
                                        <p:cTn id="28" dur="500"/>
                                        <p:tgtEl>
                                          <p:spTgt spid="219155"/>
                                        </p:tgtEl>
                                      </p:cBhvr>
                                    </p:animEffect>
                                  </p:childTnLst>
                                </p:cTn>
                              </p:par>
                              <p:par>
                                <p:cTn id="29" presetID="10" presetClass="exit" presetSubtype="0" fill="hold" nodeType="withEffect">
                                  <p:stCondLst>
                                    <p:cond delay="0"/>
                                  </p:stCondLst>
                                  <p:childTnLst>
                                    <p:animEffect transition="out" filter="fade">
                                      <p:cBhvr>
                                        <p:cTn id="30" dur="500"/>
                                        <p:tgtEl>
                                          <p:spTgt spid="219154"/>
                                        </p:tgtEl>
                                      </p:cBhvr>
                                    </p:animEffect>
                                    <p:set>
                                      <p:cBhvr>
                                        <p:cTn id="31" dur="1" fill="hold">
                                          <p:stCondLst>
                                            <p:cond delay="499"/>
                                          </p:stCondLst>
                                        </p:cTn>
                                        <p:tgtEl>
                                          <p:spTgt spid="2191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41" name="Picture 29">
            <a:extLst>
              <a:ext uri="{FF2B5EF4-FFF2-40B4-BE49-F238E27FC236}">
                <a16:creationId xmlns:a16="http://schemas.microsoft.com/office/drawing/2014/main" id="{4C8ED8F9-63CD-BA79-DDEF-0EC1610EA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0" y="1341438"/>
            <a:ext cx="5975350" cy="5286375"/>
          </a:xfrm>
          <a:prstGeom prst="rect">
            <a:avLst/>
          </a:prstGeom>
          <a:noFill/>
          <a:extLst>
            <a:ext uri="{909E8E84-426E-40DD-AFC4-6F175D3DCCD1}">
              <a14:hiddenFill xmlns:a14="http://schemas.microsoft.com/office/drawing/2010/main">
                <a:solidFill>
                  <a:srgbClr val="FFFFFF"/>
                </a:solidFill>
              </a14:hiddenFill>
            </a:ext>
          </a:extLst>
        </p:spPr>
      </p:pic>
      <p:sp>
        <p:nvSpPr>
          <p:cNvPr id="218114" name="Rectangle 2">
            <a:extLst>
              <a:ext uri="{FF2B5EF4-FFF2-40B4-BE49-F238E27FC236}">
                <a16:creationId xmlns:a16="http://schemas.microsoft.com/office/drawing/2014/main" id="{6B346583-3202-FFBC-C8B0-60F143FDD66E}"/>
              </a:ext>
            </a:extLst>
          </p:cNvPr>
          <p:cNvSpPr>
            <a:spLocks noGrp="1" noChangeArrowheads="1"/>
          </p:cNvSpPr>
          <p:nvPr>
            <p:ph type="title"/>
          </p:nvPr>
        </p:nvSpPr>
        <p:spPr/>
        <p:txBody>
          <a:bodyPr/>
          <a:lstStyle/>
          <a:p>
            <a:r>
              <a:rPr lang="en-US" altLang="LID4096"/>
              <a:t>Input Recorder</a:t>
            </a:r>
          </a:p>
        </p:txBody>
      </p:sp>
      <p:sp>
        <p:nvSpPr>
          <p:cNvPr id="218117" name="Rectangle 5">
            <a:extLst>
              <a:ext uri="{FF2B5EF4-FFF2-40B4-BE49-F238E27FC236}">
                <a16:creationId xmlns:a16="http://schemas.microsoft.com/office/drawing/2014/main" id="{E1D82141-B18F-E6C6-A491-C75E66C8E84C}"/>
              </a:ext>
            </a:extLst>
          </p:cNvPr>
          <p:cNvSpPr>
            <a:spLocks noChangeArrowheads="1"/>
          </p:cNvSpPr>
          <p:nvPr/>
        </p:nvSpPr>
        <p:spPr bwMode="auto">
          <a:xfrm>
            <a:off x="0" y="21145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LID4096"/>
          </a:p>
        </p:txBody>
      </p:sp>
      <p:grpSp>
        <p:nvGrpSpPr>
          <p:cNvPr id="218136" name="Group 24">
            <a:extLst>
              <a:ext uri="{FF2B5EF4-FFF2-40B4-BE49-F238E27FC236}">
                <a16:creationId xmlns:a16="http://schemas.microsoft.com/office/drawing/2014/main" id="{C2DD78AC-6A97-6D25-6289-3CDB05AEC851}"/>
              </a:ext>
            </a:extLst>
          </p:cNvPr>
          <p:cNvGrpSpPr>
            <a:grpSpLocks/>
          </p:cNvGrpSpPr>
          <p:nvPr/>
        </p:nvGrpSpPr>
        <p:grpSpPr bwMode="auto">
          <a:xfrm>
            <a:off x="250825" y="1196975"/>
            <a:ext cx="3389313" cy="5156200"/>
            <a:chOff x="158" y="754"/>
            <a:chExt cx="2135" cy="3248"/>
          </a:xfrm>
        </p:grpSpPr>
        <p:sp>
          <p:nvSpPr>
            <p:cNvPr id="218119" name="AutoShape 7">
              <a:extLst>
                <a:ext uri="{FF2B5EF4-FFF2-40B4-BE49-F238E27FC236}">
                  <a16:creationId xmlns:a16="http://schemas.microsoft.com/office/drawing/2014/main" id="{B22DE584-F5BA-BDF8-B2F3-A69C2E24E091}"/>
                </a:ext>
              </a:extLst>
            </p:cNvPr>
            <p:cNvSpPr>
              <a:spLocks noChangeArrowheads="1"/>
            </p:cNvSpPr>
            <p:nvPr/>
          </p:nvSpPr>
          <p:spPr bwMode="auto">
            <a:xfrm>
              <a:off x="158" y="754"/>
              <a:ext cx="1383" cy="1043"/>
            </a:xfrm>
            <a:prstGeom prst="wedgeEllipseCallout">
              <a:avLst>
                <a:gd name="adj1" fmla="val 53324"/>
                <a:gd name="adj2" fmla="val 29005"/>
              </a:avLst>
            </a:prstGeom>
            <a:solidFill>
              <a:schemeClr val="bg1"/>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altLang="LID4096" sz="2400">
                  <a:latin typeface="Comic Sans MS" panose="030F0702030302020204" pitchFamily="66" charset="0"/>
                </a:rPr>
                <a:t>Computer When I do…</a:t>
              </a:r>
            </a:p>
          </p:txBody>
        </p:sp>
        <p:pic>
          <p:nvPicPr>
            <p:cNvPr id="218122" name="Picture 10">
              <a:extLst>
                <a:ext uri="{FF2B5EF4-FFF2-40B4-BE49-F238E27FC236}">
                  <a16:creationId xmlns:a16="http://schemas.microsoft.com/office/drawing/2014/main" id="{7C1E32B6-6075-8373-C3E1-70A0CE03AA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7" y="2296"/>
              <a:ext cx="1046" cy="170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8140" name="Group 28">
            <a:extLst>
              <a:ext uri="{FF2B5EF4-FFF2-40B4-BE49-F238E27FC236}">
                <a16:creationId xmlns:a16="http://schemas.microsoft.com/office/drawing/2014/main" id="{5D90344F-DF00-B2C9-B728-624BA14D2BAD}"/>
              </a:ext>
            </a:extLst>
          </p:cNvPr>
          <p:cNvGrpSpPr>
            <a:grpSpLocks/>
          </p:cNvGrpSpPr>
          <p:nvPr/>
        </p:nvGrpSpPr>
        <p:grpSpPr bwMode="auto">
          <a:xfrm>
            <a:off x="1476375" y="1844675"/>
            <a:ext cx="5688013" cy="2447925"/>
            <a:chOff x="930" y="1162"/>
            <a:chExt cx="3583" cy="1542"/>
          </a:xfrm>
        </p:grpSpPr>
        <p:sp>
          <p:nvSpPr>
            <p:cNvPr id="218137" name="Rectangle 25">
              <a:extLst>
                <a:ext uri="{FF2B5EF4-FFF2-40B4-BE49-F238E27FC236}">
                  <a16:creationId xmlns:a16="http://schemas.microsoft.com/office/drawing/2014/main" id="{A46D25D8-B6EB-AFD9-1102-451F8097B967}"/>
                </a:ext>
              </a:extLst>
            </p:cNvPr>
            <p:cNvSpPr>
              <a:spLocks noChangeArrowheads="1"/>
            </p:cNvSpPr>
            <p:nvPr/>
          </p:nvSpPr>
          <p:spPr bwMode="auto">
            <a:xfrm>
              <a:off x="930" y="1162"/>
              <a:ext cx="1678" cy="1542"/>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18138" name="Rectangle 26">
              <a:extLst>
                <a:ext uri="{FF2B5EF4-FFF2-40B4-BE49-F238E27FC236}">
                  <a16:creationId xmlns:a16="http://schemas.microsoft.com/office/drawing/2014/main" id="{FDA788B6-8644-76C5-627D-EBAFE04975A5}"/>
                </a:ext>
              </a:extLst>
            </p:cNvPr>
            <p:cNvSpPr>
              <a:spLocks noChangeArrowheads="1"/>
            </p:cNvSpPr>
            <p:nvPr/>
          </p:nvSpPr>
          <p:spPr bwMode="auto">
            <a:xfrm>
              <a:off x="2880" y="1344"/>
              <a:ext cx="1633" cy="181"/>
            </a:xfrm>
            <a:prstGeom prst="rect">
              <a:avLst/>
            </a:prstGeom>
            <a:noFill/>
            <a:ln w="762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218139" name="Line 27">
              <a:extLst>
                <a:ext uri="{FF2B5EF4-FFF2-40B4-BE49-F238E27FC236}">
                  <a16:creationId xmlns:a16="http://schemas.microsoft.com/office/drawing/2014/main" id="{8D7529A4-AD05-162F-24FC-55BAC7494B82}"/>
                </a:ext>
              </a:extLst>
            </p:cNvPr>
            <p:cNvSpPr>
              <a:spLocks noChangeShapeType="1"/>
            </p:cNvSpPr>
            <p:nvPr/>
          </p:nvSpPr>
          <p:spPr bwMode="auto">
            <a:xfrm flipH="1">
              <a:off x="2608" y="1434"/>
              <a:ext cx="272" cy="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218135" name="Group 23">
            <a:extLst>
              <a:ext uri="{FF2B5EF4-FFF2-40B4-BE49-F238E27FC236}">
                <a16:creationId xmlns:a16="http://schemas.microsoft.com/office/drawing/2014/main" id="{908A0F58-7F26-C52E-A226-9971D94D92CB}"/>
              </a:ext>
            </a:extLst>
          </p:cNvPr>
          <p:cNvGrpSpPr>
            <a:grpSpLocks/>
          </p:cNvGrpSpPr>
          <p:nvPr/>
        </p:nvGrpSpPr>
        <p:grpSpPr bwMode="auto">
          <a:xfrm>
            <a:off x="4859338" y="1196975"/>
            <a:ext cx="3455987" cy="5400675"/>
            <a:chOff x="3061" y="754"/>
            <a:chExt cx="2177" cy="3402"/>
          </a:xfrm>
        </p:grpSpPr>
        <p:sp>
          <p:nvSpPr>
            <p:cNvPr id="218126" name="AutoShape 14">
              <a:extLst>
                <a:ext uri="{FF2B5EF4-FFF2-40B4-BE49-F238E27FC236}">
                  <a16:creationId xmlns:a16="http://schemas.microsoft.com/office/drawing/2014/main" id="{04E57B34-7E9F-EB66-115C-9679E2FF6B04}"/>
                </a:ext>
              </a:extLst>
            </p:cNvPr>
            <p:cNvSpPr>
              <a:spLocks noChangeArrowheads="1"/>
            </p:cNvSpPr>
            <p:nvPr/>
          </p:nvSpPr>
          <p:spPr bwMode="auto">
            <a:xfrm>
              <a:off x="4059" y="754"/>
              <a:ext cx="1179" cy="816"/>
            </a:xfrm>
            <a:prstGeom prst="wedgeEllipseCallout">
              <a:avLst>
                <a:gd name="adj1" fmla="val -51019"/>
                <a:gd name="adj2" fmla="val 43259"/>
              </a:avLst>
            </a:prstGeom>
            <a:solidFill>
              <a:schemeClr val="bg1"/>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p>
              <a:pPr algn="ctr"/>
              <a:r>
                <a:rPr lang="en-US" altLang="LID4096" sz="2400">
                  <a:latin typeface="Comic Sans MS" panose="030F0702030302020204" pitchFamily="66" charset="0"/>
                </a:rPr>
                <a:t>you do…</a:t>
              </a:r>
            </a:p>
          </p:txBody>
        </p:sp>
        <p:grpSp>
          <p:nvGrpSpPr>
            <p:cNvPr id="218134" name="Group 22">
              <a:extLst>
                <a:ext uri="{FF2B5EF4-FFF2-40B4-BE49-F238E27FC236}">
                  <a16:creationId xmlns:a16="http://schemas.microsoft.com/office/drawing/2014/main" id="{D0A8767B-4DDF-28CE-9F29-593371F169C6}"/>
                </a:ext>
              </a:extLst>
            </p:cNvPr>
            <p:cNvGrpSpPr>
              <a:grpSpLocks/>
            </p:cNvGrpSpPr>
            <p:nvPr/>
          </p:nvGrpSpPr>
          <p:grpSpPr bwMode="auto">
            <a:xfrm>
              <a:off x="3061" y="2251"/>
              <a:ext cx="1587" cy="1905"/>
              <a:chOff x="3061" y="2251"/>
              <a:chExt cx="1587" cy="1905"/>
            </a:xfrm>
          </p:grpSpPr>
          <p:pic>
            <p:nvPicPr>
              <p:cNvPr id="218130" name="Picture 18">
                <a:extLst>
                  <a:ext uri="{FF2B5EF4-FFF2-40B4-BE49-F238E27FC236}">
                    <a16:creationId xmlns:a16="http://schemas.microsoft.com/office/drawing/2014/main" id="{79C9F31B-AF0D-D89B-5C5D-528AB60A0F16}"/>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7243" t="55121"/>
              <a:stretch>
                <a:fillRect/>
              </a:stretch>
            </p:blipFill>
            <p:spPr bwMode="auto">
              <a:xfrm>
                <a:off x="3243" y="2478"/>
                <a:ext cx="1375" cy="1678"/>
              </a:xfrm>
              <a:prstGeom prst="rect">
                <a:avLst/>
              </a:prstGeom>
              <a:noFill/>
              <a:extLst>
                <a:ext uri="{909E8E84-426E-40DD-AFC4-6F175D3DCCD1}">
                  <a14:hiddenFill xmlns:a14="http://schemas.microsoft.com/office/drawing/2010/main">
                    <a:solidFill>
                      <a:srgbClr val="FFFFFF"/>
                    </a:solidFill>
                  </a14:hiddenFill>
                </a:ext>
              </a:extLst>
            </p:spPr>
          </p:pic>
          <p:sp>
            <p:nvSpPr>
              <p:cNvPr id="218133" name="Text Box 21">
                <a:extLst>
                  <a:ext uri="{FF2B5EF4-FFF2-40B4-BE49-F238E27FC236}">
                    <a16:creationId xmlns:a16="http://schemas.microsoft.com/office/drawing/2014/main" id="{FC3EDA8F-12D3-4409-D60F-38DBDD29BDDC}"/>
                  </a:ext>
                </a:extLst>
              </p:cNvPr>
              <p:cNvSpPr txBox="1">
                <a:spLocks noChangeArrowheads="1"/>
              </p:cNvSpPr>
              <p:nvPr/>
            </p:nvSpPr>
            <p:spPr bwMode="auto">
              <a:xfrm>
                <a:off x="3061" y="2251"/>
                <a:ext cx="158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2400">
                    <a:effectLst>
                      <a:outerShdw blurRad="38100" dist="38100" dir="2700000" algn="tl">
                        <a:srgbClr val="C0C0C0"/>
                      </a:outerShdw>
                    </a:effectLst>
                  </a:rPr>
                  <a:t>Mouse Wheel</a:t>
                </a:r>
              </a:p>
            </p:txBody>
          </p:sp>
        </p:gr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1813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181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499"/>
                                          </p:stCondLst>
                                        </p:cTn>
                                        <p:tgtEl>
                                          <p:spTgt spid="218140"/>
                                        </p:tgtEl>
                                        <p:attrNameLst>
                                          <p:attrName>style.visibility</p:attrName>
                                        </p:attrNameLst>
                                      </p:cBhvr>
                                      <p:to>
                                        <p:strVal val="visible"/>
                                      </p:to>
                                    </p:set>
                                  </p:childTnLst>
                                </p:cTn>
                              </p:par>
                              <p:par>
                                <p:cTn id="13" presetID="10" presetClass="exit" presetSubtype="0" fill="hold" nodeType="withEffect">
                                  <p:stCondLst>
                                    <p:cond delay="0"/>
                                  </p:stCondLst>
                                  <p:childTnLst>
                                    <p:animEffect transition="out" filter="fade">
                                      <p:cBhvr>
                                        <p:cTn id="14" dur="500"/>
                                        <p:tgtEl>
                                          <p:spTgt spid="218136"/>
                                        </p:tgtEl>
                                      </p:cBhvr>
                                    </p:animEffect>
                                    <p:set>
                                      <p:cBhvr>
                                        <p:cTn id="15" dur="1" fill="hold">
                                          <p:stCondLst>
                                            <p:cond delay="499"/>
                                          </p:stCondLst>
                                        </p:cTn>
                                        <p:tgtEl>
                                          <p:spTgt spid="2181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300" name="Picture 4">
            <a:extLst>
              <a:ext uri="{FF2B5EF4-FFF2-40B4-BE49-F238E27FC236}">
                <a16:creationId xmlns:a16="http://schemas.microsoft.com/office/drawing/2014/main" id="{1C3090EE-0FE7-0F1C-7DDF-2BDCA1DDB9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6923"/>
          <a:stretch>
            <a:fillRect/>
          </a:stretch>
        </p:blipFill>
        <p:spPr bwMode="auto">
          <a:xfrm>
            <a:off x="0" y="1268413"/>
            <a:ext cx="9144000" cy="5588000"/>
          </a:xfrm>
          <a:prstGeom prst="rect">
            <a:avLst/>
          </a:prstGeom>
          <a:noFill/>
          <a:extLst>
            <a:ext uri="{909E8E84-426E-40DD-AFC4-6F175D3DCCD1}">
              <a14:hiddenFill xmlns:a14="http://schemas.microsoft.com/office/drawing/2010/main">
                <a:solidFill>
                  <a:srgbClr val="FFFFFF"/>
                </a:solidFill>
              </a14:hiddenFill>
            </a:ext>
          </a:extLst>
        </p:spPr>
      </p:pic>
      <p:sp>
        <p:nvSpPr>
          <p:cNvPr id="311298" name="Rectangle 2">
            <a:extLst>
              <a:ext uri="{FF2B5EF4-FFF2-40B4-BE49-F238E27FC236}">
                <a16:creationId xmlns:a16="http://schemas.microsoft.com/office/drawing/2014/main" id="{C99FF1F9-7E47-B550-87F4-660029CB6AD5}"/>
              </a:ext>
            </a:extLst>
          </p:cNvPr>
          <p:cNvSpPr>
            <a:spLocks noGrp="1" noChangeArrowheads="1"/>
          </p:cNvSpPr>
          <p:nvPr>
            <p:ph type="title"/>
          </p:nvPr>
        </p:nvSpPr>
        <p:spPr/>
        <p:txBody>
          <a:bodyPr/>
          <a:lstStyle/>
          <a:p>
            <a:r>
              <a:rPr lang="en-US" altLang="LID4096"/>
              <a:t>Simplifications</a:t>
            </a:r>
          </a:p>
        </p:txBody>
      </p:sp>
      <p:pic>
        <p:nvPicPr>
          <p:cNvPr id="311312" name="Picture 16">
            <a:extLst>
              <a:ext uri="{FF2B5EF4-FFF2-40B4-BE49-F238E27FC236}">
                <a16:creationId xmlns:a16="http://schemas.microsoft.com/office/drawing/2014/main" id="{6CECA18C-C38A-F27E-DAF5-50C2F1006E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600000">
            <a:off x="539750" y="4221163"/>
            <a:ext cx="2663825" cy="5999162"/>
          </a:xfrm>
          <a:prstGeom prst="rect">
            <a:avLst/>
          </a:prstGeom>
          <a:noFill/>
          <a:extLst>
            <a:ext uri="{909E8E84-426E-40DD-AFC4-6F175D3DCCD1}">
              <a14:hiddenFill xmlns:a14="http://schemas.microsoft.com/office/drawing/2010/main">
                <a:solidFill>
                  <a:srgbClr val="FFFFFF"/>
                </a:solidFill>
              </a14:hiddenFill>
            </a:ext>
          </a:extLst>
        </p:spPr>
      </p:pic>
      <p:pic>
        <p:nvPicPr>
          <p:cNvPr id="311313" name="Picture 17">
            <a:extLst>
              <a:ext uri="{FF2B5EF4-FFF2-40B4-BE49-F238E27FC236}">
                <a16:creationId xmlns:a16="http://schemas.microsoft.com/office/drawing/2014/main" id="{87D3D96A-B183-4DAC-D5D6-B3D5DDF27A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908050"/>
            <a:ext cx="5999163" cy="2663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311312"/>
                                        </p:tgtEl>
                                      </p:cBhvr>
                                    </p:animEffect>
                                    <p:set>
                                      <p:cBhvr>
                                        <p:cTn id="7" dur="1" fill="hold">
                                          <p:stCondLst>
                                            <p:cond delay="499"/>
                                          </p:stCondLst>
                                        </p:cTn>
                                        <p:tgtEl>
                                          <p:spTgt spid="311312"/>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11313"/>
                                        </p:tgtEl>
                                        <p:attrNameLst>
                                          <p:attrName>style.visibility</p:attrName>
                                        </p:attrNameLst>
                                      </p:cBhvr>
                                      <p:to>
                                        <p:strVal val="visible"/>
                                      </p:to>
                                    </p:set>
                                    <p:animEffect transition="in" filter="fade">
                                      <p:cBhvr>
                                        <p:cTn id="10" dur="500"/>
                                        <p:tgtEl>
                                          <p:spTgt spid="3113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a:extLst>
              <a:ext uri="{FF2B5EF4-FFF2-40B4-BE49-F238E27FC236}">
                <a16:creationId xmlns:a16="http://schemas.microsoft.com/office/drawing/2014/main" id="{A9B17B09-73BC-ABED-3F73-6DD7C1FC189C}"/>
              </a:ext>
            </a:extLst>
          </p:cNvPr>
          <p:cNvSpPr>
            <a:spLocks noGrp="1" noChangeArrowheads="1"/>
          </p:cNvSpPr>
          <p:nvPr>
            <p:ph type="title"/>
          </p:nvPr>
        </p:nvSpPr>
        <p:spPr/>
        <p:txBody>
          <a:bodyPr/>
          <a:lstStyle/>
          <a:p>
            <a:r>
              <a:rPr lang="en-US" altLang="LID4096"/>
              <a:t>Simplifications</a:t>
            </a:r>
          </a:p>
        </p:txBody>
      </p:sp>
      <p:pic>
        <p:nvPicPr>
          <p:cNvPr id="308229" name="Picture 5">
            <a:extLst>
              <a:ext uri="{FF2B5EF4-FFF2-40B4-BE49-F238E27FC236}">
                <a16:creationId xmlns:a16="http://schemas.microsoft.com/office/drawing/2014/main" id="{61207A0F-8964-D9C6-A634-8AAC3C0FFA95}"/>
              </a:ext>
            </a:extLst>
          </p:cNvPr>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0" y="1268413"/>
            <a:ext cx="9144000" cy="60944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a:extLst>
              <a:ext uri="{FF2B5EF4-FFF2-40B4-BE49-F238E27FC236}">
                <a16:creationId xmlns:a16="http://schemas.microsoft.com/office/drawing/2014/main" id="{D6D93FAD-3424-9254-C904-24C77FA996EC}"/>
              </a:ext>
            </a:extLst>
          </p:cNvPr>
          <p:cNvSpPr>
            <a:spLocks noGrp="1" noChangeArrowheads="1"/>
          </p:cNvSpPr>
          <p:nvPr>
            <p:ph type="title"/>
          </p:nvPr>
        </p:nvSpPr>
        <p:spPr/>
        <p:txBody>
          <a:bodyPr/>
          <a:lstStyle/>
          <a:p>
            <a:r>
              <a:rPr lang="en-US" altLang="LID4096">
                <a:latin typeface="CSI Cream Source Inside" pitchFamily="2" charset="0"/>
              </a:rPr>
              <a:t>GSI Demo</a:t>
            </a:r>
            <a:r>
              <a:rPr lang="en-US" altLang="LID4096"/>
              <a:t> Limitations</a:t>
            </a:r>
          </a:p>
        </p:txBody>
      </p:sp>
      <p:sp>
        <p:nvSpPr>
          <p:cNvPr id="262147" name="Rectangle 3">
            <a:extLst>
              <a:ext uri="{FF2B5EF4-FFF2-40B4-BE49-F238E27FC236}">
                <a16:creationId xmlns:a16="http://schemas.microsoft.com/office/drawing/2014/main" id="{BDD94C72-6CC2-FA07-0E6C-C0BE5B6A0316}"/>
              </a:ext>
            </a:extLst>
          </p:cNvPr>
          <p:cNvSpPr>
            <a:spLocks noGrp="1" noChangeArrowheads="1"/>
          </p:cNvSpPr>
          <p:nvPr>
            <p:ph type="body" idx="1"/>
          </p:nvPr>
        </p:nvSpPr>
        <p:spPr>
          <a:xfrm>
            <a:off x="457200" y="2359025"/>
            <a:ext cx="8229600" cy="4525963"/>
          </a:xfrm>
        </p:spPr>
        <p:txBody>
          <a:bodyPr/>
          <a:lstStyle/>
          <a:p>
            <a:r>
              <a:rPr lang="en-US" altLang="LID4096"/>
              <a:t>Single User Application</a:t>
            </a:r>
          </a:p>
          <a:p>
            <a:r>
              <a:rPr lang="en-US" altLang="LID4096"/>
              <a:t>Variable Limitations</a:t>
            </a:r>
          </a:p>
          <a:p>
            <a:r>
              <a:rPr lang="en-US" altLang="LID4096"/>
              <a:t>No Dynamic Information</a:t>
            </a:r>
          </a:p>
          <a:p>
            <a:r>
              <a:rPr lang="en-US" altLang="LID4096"/>
              <a:t>No Editing</a:t>
            </a:r>
          </a:p>
        </p:txBody>
      </p:sp>
    </p:spTree>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a:extLst>
              <a:ext uri="{FF2B5EF4-FFF2-40B4-BE49-F238E27FC236}">
                <a16:creationId xmlns:a16="http://schemas.microsoft.com/office/drawing/2014/main" id="{B8958C09-4747-FAEF-BEFC-F9431A156566}"/>
              </a:ext>
            </a:extLst>
          </p:cNvPr>
          <p:cNvSpPr>
            <a:spLocks noGrp="1" noChangeArrowheads="1"/>
          </p:cNvSpPr>
          <p:nvPr>
            <p:ph type="title"/>
          </p:nvPr>
        </p:nvSpPr>
        <p:spPr/>
        <p:txBody>
          <a:bodyPr/>
          <a:lstStyle/>
          <a:p>
            <a:r>
              <a:rPr lang="en-US" altLang="LID4096"/>
              <a:t>Example Applications</a:t>
            </a:r>
          </a:p>
        </p:txBody>
      </p:sp>
      <p:sp>
        <p:nvSpPr>
          <p:cNvPr id="261123" name="Rectangle 3">
            <a:extLst>
              <a:ext uri="{FF2B5EF4-FFF2-40B4-BE49-F238E27FC236}">
                <a16:creationId xmlns:a16="http://schemas.microsoft.com/office/drawing/2014/main" id="{DEEC6A24-FAE2-3BA0-EC0E-008ED0FA4D85}"/>
              </a:ext>
            </a:extLst>
          </p:cNvPr>
          <p:cNvSpPr>
            <a:spLocks noGrp="1" noChangeArrowheads="1"/>
          </p:cNvSpPr>
          <p:nvPr>
            <p:ph type="body" idx="1"/>
          </p:nvPr>
        </p:nvSpPr>
        <p:spPr/>
        <p:txBody>
          <a:bodyPr/>
          <a:lstStyle/>
          <a:p>
            <a:endParaRPr lang="LID4096" altLang="LID4096"/>
          </a:p>
        </p:txBody>
      </p:sp>
      <p:grpSp>
        <p:nvGrpSpPr>
          <p:cNvPr id="261124" name="Group 4">
            <a:extLst>
              <a:ext uri="{FF2B5EF4-FFF2-40B4-BE49-F238E27FC236}">
                <a16:creationId xmlns:a16="http://schemas.microsoft.com/office/drawing/2014/main" id="{F39B2CD4-6720-F0A6-643F-BB6F7DDA0C2F}"/>
              </a:ext>
            </a:extLst>
          </p:cNvPr>
          <p:cNvGrpSpPr>
            <a:grpSpLocks/>
          </p:cNvGrpSpPr>
          <p:nvPr/>
        </p:nvGrpSpPr>
        <p:grpSpPr bwMode="auto">
          <a:xfrm>
            <a:off x="395288" y="1246188"/>
            <a:ext cx="8353425" cy="5567362"/>
            <a:chOff x="249" y="785"/>
            <a:chExt cx="5262" cy="3507"/>
          </a:xfrm>
        </p:grpSpPr>
        <p:pic>
          <p:nvPicPr>
            <p:cNvPr id="261125" name="Picture 5">
              <a:extLst>
                <a:ext uri="{FF2B5EF4-FFF2-40B4-BE49-F238E27FC236}">
                  <a16:creationId xmlns:a16="http://schemas.microsoft.com/office/drawing/2014/main" id="{BCCA2852-6692-0548-AB3A-069F35D4BA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 y="785"/>
              <a:ext cx="2926" cy="1942"/>
            </a:xfrm>
            <a:prstGeom prst="rect">
              <a:avLst/>
            </a:prstGeom>
            <a:noFill/>
            <a:extLst>
              <a:ext uri="{909E8E84-426E-40DD-AFC4-6F175D3DCCD1}">
                <a14:hiddenFill xmlns:a14="http://schemas.microsoft.com/office/drawing/2010/main">
                  <a:solidFill>
                    <a:srgbClr val="FFFFFF"/>
                  </a:solidFill>
                </a14:hiddenFill>
              </a:ext>
            </a:extLst>
          </p:spPr>
        </p:pic>
        <p:pic>
          <p:nvPicPr>
            <p:cNvPr id="261126" name="Picture 6">
              <a:extLst>
                <a:ext uri="{FF2B5EF4-FFF2-40B4-BE49-F238E27FC236}">
                  <a16:creationId xmlns:a16="http://schemas.microsoft.com/office/drawing/2014/main" id="{CB6312D4-14C3-3887-EA2D-66C38BE665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 y="785"/>
              <a:ext cx="2540" cy="1934"/>
            </a:xfrm>
            <a:prstGeom prst="rect">
              <a:avLst/>
            </a:prstGeom>
            <a:noFill/>
            <a:extLst>
              <a:ext uri="{909E8E84-426E-40DD-AFC4-6F175D3DCCD1}">
                <a14:hiddenFill xmlns:a14="http://schemas.microsoft.com/office/drawing/2010/main">
                  <a:solidFill>
                    <a:srgbClr val="FFFFFF"/>
                  </a:solidFill>
                </a14:hiddenFill>
              </a:ext>
            </a:extLst>
          </p:spPr>
        </p:pic>
        <p:pic>
          <p:nvPicPr>
            <p:cNvPr id="261127" name="Picture 7">
              <a:extLst>
                <a:ext uri="{FF2B5EF4-FFF2-40B4-BE49-F238E27FC236}">
                  <a16:creationId xmlns:a16="http://schemas.microsoft.com/office/drawing/2014/main" id="{945D88B2-A222-9369-F1B2-FF36F96A64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 y="2464"/>
              <a:ext cx="2722" cy="1828"/>
            </a:xfrm>
            <a:prstGeom prst="rect">
              <a:avLst/>
            </a:prstGeom>
            <a:noFill/>
            <a:extLst>
              <a:ext uri="{909E8E84-426E-40DD-AFC4-6F175D3DCCD1}">
                <a14:hiddenFill xmlns:a14="http://schemas.microsoft.com/office/drawing/2010/main">
                  <a:solidFill>
                    <a:srgbClr val="FFFFFF"/>
                  </a:solidFill>
                </a14:hiddenFill>
              </a:ext>
            </a:extLst>
          </p:spPr>
        </p:pic>
        <p:pic>
          <p:nvPicPr>
            <p:cNvPr id="261128" name="Picture 8">
              <a:extLst>
                <a:ext uri="{FF2B5EF4-FFF2-40B4-BE49-F238E27FC236}">
                  <a16:creationId xmlns:a16="http://schemas.microsoft.com/office/drawing/2014/main" id="{3B9A8B6B-302D-75F7-36B2-312F88FECA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 y="2373"/>
              <a:ext cx="2540" cy="190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a:extLst>
              <a:ext uri="{FF2B5EF4-FFF2-40B4-BE49-F238E27FC236}">
                <a16:creationId xmlns:a16="http://schemas.microsoft.com/office/drawing/2014/main" id="{10C28326-44DE-B8FF-90DE-772C0DDC8B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163"/>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5107" name="AutoShape 3">
            <a:extLst>
              <a:ext uri="{FF2B5EF4-FFF2-40B4-BE49-F238E27FC236}">
                <a16:creationId xmlns:a16="http://schemas.microsoft.com/office/drawing/2014/main" id="{B7A6E7BF-B81D-86B4-7967-4E6EEE71A0E3}"/>
              </a:ext>
            </a:extLst>
          </p:cNvPr>
          <p:cNvSpPr>
            <a:spLocks noChangeArrowheads="1"/>
          </p:cNvSpPr>
          <p:nvPr/>
        </p:nvSpPr>
        <p:spPr bwMode="auto">
          <a:xfrm>
            <a:off x="0" y="0"/>
            <a:ext cx="9144000" cy="1600200"/>
          </a:xfrm>
          <a:prstGeom prst="flowChartDocument">
            <a:avLst/>
          </a:prstGeom>
          <a:gradFill rotWithShape="1">
            <a:gsLst>
              <a:gs pos="0">
                <a:srgbClr val="003366">
                  <a:alpha val="57001"/>
                </a:srgbClr>
              </a:gs>
              <a:gs pos="100000">
                <a:srgbClr val="009999">
                  <a:alpha val="28999"/>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75108" name="Rectangle 4">
            <a:extLst>
              <a:ext uri="{FF2B5EF4-FFF2-40B4-BE49-F238E27FC236}">
                <a16:creationId xmlns:a16="http://schemas.microsoft.com/office/drawing/2014/main" id="{F54BBB2B-F4C1-123B-9A38-0C8EE2E1D223}"/>
              </a:ext>
            </a:extLst>
          </p:cNvPr>
          <p:cNvSpPr>
            <a:spLocks noGrp="1" noChangeArrowheads="1"/>
          </p:cNvSpPr>
          <p:nvPr>
            <p:ph type="title"/>
          </p:nvPr>
        </p:nvSpPr>
        <p:spPr>
          <a:effectLst>
            <a:outerShdw dist="35921" dir="2700000" algn="ctr" rotWithShape="0">
              <a:schemeClr val="tx2"/>
            </a:outerShdw>
          </a:effectLst>
        </p:spPr>
        <p:txBody>
          <a:bodyPr/>
          <a:lstStyle/>
          <a:p>
            <a:r>
              <a:rPr lang="en-US" altLang="LID4096">
                <a:solidFill>
                  <a:schemeClr val="bg1"/>
                </a:solidFill>
                <a:effectLst/>
              </a:rPr>
              <a:t>Future Work</a:t>
            </a:r>
          </a:p>
        </p:txBody>
      </p:sp>
      <p:sp>
        <p:nvSpPr>
          <p:cNvPr id="175109" name="Rectangle 5">
            <a:extLst>
              <a:ext uri="{FF2B5EF4-FFF2-40B4-BE49-F238E27FC236}">
                <a16:creationId xmlns:a16="http://schemas.microsoft.com/office/drawing/2014/main" id="{181F8FEC-97AD-B0B7-CF3D-6AD7D9A50050}"/>
              </a:ext>
            </a:extLst>
          </p:cNvPr>
          <p:cNvSpPr>
            <a:spLocks noGrp="1" noChangeArrowheads="1"/>
          </p:cNvSpPr>
          <p:nvPr>
            <p:ph type="body" idx="1"/>
          </p:nvPr>
        </p:nvSpPr>
        <p:spPr>
          <a:xfrm>
            <a:off x="-34925" y="3355975"/>
            <a:ext cx="9178925" cy="2089150"/>
          </a:xfrm>
          <a:solidFill>
            <a:srgbClr val="333333">
              <a:alpha val="63000"/>
            </a:srgbClr>
          </a:solidFill>
          <a:ln/>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a:lstStyle/>
          <a:p>
            <a:pPr marL="1139825" indent="-620713">
              <a:lnSpc>
                <a:spcPct val="90000"/>
              </a:lnSpc>
            </a:pPr>
            <a:r>
              <a:rPr lang="en-US" altLang="LID4096" sz="4000">
                <a:solidFill>
                  <a:schemeClr val="bg1"/>
                </a:solidFill>
                <a:effectLst>
                  <a:outerShdw blurRad="38100" dist="38100" dir="2700000" algn="tl">
                    <a:srgbClr val="000000"/>
                  </a:outerShdw>
                </a:effectLst>
              </a:rPr>
              <a:t>User Evaluation</a:t>
            </a:r>
          </a:p>
          <a:p>
            <a:pPr marL="1139825" indent="-620713">
              <a:lnSpc>
                <a:spcPct val="90000"/>
              </a:lnSpc>
            </a:pPr>
            <a:r>
              <a:rPr lang="en-US" altLang="LID4096" sz="4000">
                <a:solidFill>
                  <a:schemeClr val="bg1"/>
                </a:solidFill>
                <a:effectLst>
                  <a:outerShdw blurRad="38100" dist="38100" dir="2700000" algn="tl">
                    <a:srgbClr val="000000"/>
                  </a:outerShdw>
                </a:effectLst>
              </a:rPr>
              <a:t>Additional Applications</a:t>
            </a:r>
          </a:p>
          <a:p>
            <a:pPr marL="1139825" indent="-620713">
              <a:lnSpc>
                <a:spcPct val="90000"/>
              </a:lnSpc>
            </a:pPr>
            <a:r>
              <a:rPr lang="en-US" altLang="LID4096" sz="4000">
                <a:solidFill>
                  <a:schemeClr val="bg1"/>
                </a:solidFill>
                <a:effectLst>
                  <a:outerShdw blurRad="38100" dist="38100" dir="2700000" algn="tl">
                    <a:srgbClr val="000000"/>
                  </a:outerShdw>
                </a:effectLst>
              </a:rPr>
              <a:t>Advanced Mappings</a:t>
            </a:r>
          </a:p>
          <a:p>
            <a:pPr marL="2106613" lvl="1" indent="-852488">
              <a:lnSpc>
                <a:spcPct val="90000"/>
              </a:lnSpc>
              <a:buFontTx/>
              <a:buNone/>
            </a:pPr>
            <a:endParaRPr lang="en-US" altLang="LID4096" sz="4000">
              <a:solidFill>
                <a:schemeClr val="bg1"/>
              </a:solidFill>
              <a:effectLst>
                <a:outerShdw blurRad="38100" dist="38100" dir="2700000" algn="tl">
                  <a:srgbClr val="000000"/>
                </a:outerShdw>
              </a:effectLst>
            </a:endParaRPr>
          </a:p>
        </p:txBody>
      </p:sp>
    </p:spTree>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634" name="Picture 2">
            <a:extLst>
              <a:ext uri="{FF2B5EF4-FFF2-40B4-BE49-F238E27FC236}">
                <a16:creationId xmlns:a16="http://schemas.microsoft.com/office/drawing/2014/main" id="{037CC96E-BDFC-E95B-69AB-FFD5565DFB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163"/>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5635" name="AutoShape 3">
            <a:extLst>
              <a:ext uri="{FF2B5EF4-FFF2-40B4-BE49-F238E27FC236}">
                <a16:creationId xmlns:a16="http://schemas.microsoft.com/office/drawing/2014/main" id="{40698693-D22F-3015-D64C-E536E8B51CF6}"/>
              </a:ext>
            </a:extLst>
          </p:cNvPr>
          <p:cNvSpPr>
            <a:spLocks noChangeArrowheads="1"/>
          </p:cNvSpPr>
          <p:nvPr/>
        </p:nvSpPr>
        <p:spPr bwMode="auto">
          <a:xfrm>
            <a:off x="0" y="0"/>
            <a:ext cx="9144000" cy="1600200"/>
          </a:xfrm>
          <a:prstGeom prst="flowChartDocument">
            <a:avLst/>
          </a:prstGeom>
          <a:gradFill rotWithShape="1">
            <a:gsLst>
              <a:gs pos="0">
                <a:srgbClr val="003366">
                  <a:alpha val="57001"/>
                </a:srgbClr>
              </a:gs>
              <a:gs pos="100000">
                <a:srgbClr val="009999">
                  <a:alpha val="28999"/>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25636" name="Rectangle 4">
            <a:extLst>
              <a:ext uri="{FF2B5EF4-FFF2-40B4-BE49-F238E27FC236}">
                <a16:creationId xmlns:a16="http://schemas.microsoft.com/office/drawing/2014/main" id="{87CB1AF6-66DB-CBC5-4452-593DF0ADADFA}"/>
              </a:ext>
            </a:extLst>
          </p:cNvPr>
          <p:cNvSpPr>
            <a:spLocks noGrp="1" noChangeArrowheads="1"/>
          </p:cNvSpPr>
          <p:nvPr>
            <p:ph type="title"/>
          </p:nvPr>
        </p:nvSpPr>
        <p:spPr>
          <a:effectLst>
            <a:outerShdw dist="35921" dir="2700000" algn="ctr" rotWithShape="0">
              <a:schemeClr val="tx2"/>
            </a:outerShdw>
          </a:effectLst>
        </p:spPr>
        <p:txBody>
          <a:bodyPr/>
          <a:lstStyle/>
          <a:p>
            <a:r>
              <a:rPr lang="en-US" altLang="LID4096">
                <a:solidFill>
                  <a:schemeClr val="bg1"/>
                </a:solidFill>
                <a:effectLst/>
              </a:rPr>
              <a:t>Advanced Mappings</a:t>
            </a:r>
          </a:p>
        </p:txBody>
      </p:sp>
      <p:sp>
        <p:nvSpPr>
          <p:cNvPr id="325641" name="Rectangle 9">
            <a:extLst>
              <a:ext uri="{FF2B5EF4-FFF2-40B4-BE49-F238E27FC236}">
                <a16:creationId xmlns:a16="http://schemas.microsoft.com/office/drawing/2014/main" id="{B2B63381-F357-2DE9-AA46-AE7771B7B8DF}"/>
              </a:ext>
            </a:extLst>
          </p:cNvPr>
          <p:cNvSpPr>
            <a:spLocks noGrp="1" noChangeArrowheads="1"/>
          </p:cNvSpPr>
          <p:nvPr>
            <p:ph type="body" idx="1"/>
          </p:nvPr>
        </p:nvSpPr>
        <p:spPr>
          <a:xfrm>
            <a:off x="-34925" y="3355975"/>
            <a:ext cx="9178925" cy="2089150"/>
          </a:xfrm>
          <a:solidFill>
            <a:srgbClr val="333333">
              <a:alpha val="63000"/>
            </a:srgbClr>
          </a:solidFill>
          <a:ln/>
          <a:extLst>
            <a:ext uri="{AF507438-7753-43E0-B8FC-AC1667EBCBE1}">
              <a14:hiddenEffects xmlns:a14="http://schemas.microsoft.com/office/drawing/2010/main">
                <a:effectLst>
                  <a:outerShdw dist="35921" dir="2700000" algn="ctr" rotWithShape="0">
                    <a:schemeClr val="tx2">
                      <a:alpha val="50000"/>
                    </a:schemeClr>
                  </a:outerShdw>
                </a:effectLst>
              </a14:hiddenEffects>
            </a:ext>
          </a:extLst>
        </p:spPr>
        <p:txBody>
          <a:bodyPr/>
          <a:lstStyle/>
          <a:p>
            <a:pPr marL="1139825" indent="-620713">
              <a:lnSpc>
                <a:spcPct val="80000"/>
              </a:lnSpc>
            </a:pPr>
            <a:r>
              <a:rPr lang="en-US" altLang="LID4096">
                <a:solidFill>
                  <a:schemeClr val="bg1"/>
                </a:solidFill>
                <a:effectLst>
                  <a:outerShdw blurRad="38100" dist="38100" dir="2700000" algn="tl">
                    <a:srgbClr val="000000"/>
                  </a:outerShdw>
                </a:effectLst>
              </a:rPr>
              <a:t>Gesture Dynamics</a:t>
            </a:r>
          </a:p>
          <a:p>
            <a:pPr marL="1139825" indent="-620713">
              <a:lnSpc>
                <a:spcPct val="80000"/>
              </a:lnSpc>
            </a:pPr>
            <a:r>
              <a:rPr lang="en-US" altLang="LID4096">
                <a:solidFill>
                  <a:schemeClr val="bg1"/>
                </a:solidFill>
                <a:effectLst>
                  <a:outerShdw blurRad="38100" dist="38100" dir="2700000" algn="tl">
                    <a:srgbClr val="000000"/>
                  </a:outerShdw>
                </a:effectLst>
              </a:rPr>
              <a:t>Learning Over Examples</a:t>
            </a:r>
          </a:p>
          <a:p>
            <a:pPr marL="1139825" indent="-620713">
              <a:lnSpc>
                <a:spcPct val="80000"/>
              </a:lnSpc>
            </a:pPr>
            <a:r>
              <a:rPr lang="en-US" altLang="LID4096">
                <a:solidFill>
                  <a:schemeClr val="bg1"/>
                </a:solidFill>
                <a:effectLst>
                  <a:outerShdw blurRad="38100" dist="38100" dir="2700000" algn="tl">
                    <a:srgbClr val="000000"/>
                  </a:outerShdw>
                </a:effectLst>
              </a:rPr>
              <a:t>“Create Table Here”</a:t>
            </a:r>
          </a:p>
          <a:p>
            <a:pPr marL="2106613" lvl="1" indent="-852488">
              <a:lnSpc>
                <a:spcPct val="80000"/>
              </a:lnSpc>
              <a:buFontTx/>
              <a:buNone/>
            </a:pPr>
            <a:endParaRPr lang="en-US" altLang="LID4096" sz="4000">
              <a:solidFill>
                <a:schemeClr val="bg1"/>
              </a:solidFill>
              <a:effectLst>
                <a:outerShdw blurRad="38100" dist="38100" dir="2700000" algn="tl">
                  <a:srgbClr val="000000"/>
                </a:outerShdw>
              </a:effectLst>
            </a:endParaRP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514" name="Picture 2">
            <a:extLst>
              <a:ext uri="{FF2B5EF4-FFF2-40B4-BE49-F238E27FC236}">
                <a16:creationId xmlns:a16="http://schemas.microsoft.com/office/drawing/2014/main" id="{80CF2B02-1DD0-EC20-B773-2A3B1D6737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772" t="-900" r="365" b="285"/>
          <a:stretch>
            <a:fillRect/>
          </a:stretch>
        </p:blipFill>
        <p:spPr bwMode="auto">
          <a:xfrm>
            <a:off x="900113" y="-100013"/>
            <a:ext cx="7416800" cy="6996113"/>
          </a:xfrm>
          <a:prstGeom prst="rect">
            <a:avLst/>
          </a:prstGeom>
          <a:noFill/>
          <a:extLst>
            <a:ext uri="{909E8E84-426E-40DD-AFC4-6F175D3DCCD1}">
              <a14:hiddenFill xmlns:a14="http://schemas.microsoft.com/office/drawing/2010/main">
                <a:solidFill>
                  <a:srgbClr val="FFFFFF"/>
                </a:solidFill>
              </a14:hiddenFill>
            </a:ext>
          </a:extLst>
        </p:spPr>
      </p:pic>
      <p:sp>
        <p:nvSpPr>
          <p:cNvPr id="320515" name="Rectangle 3">
            <a:extLst>
              <a:ext uri="{FF2B5EF4-FFF2-40B4-BE49-F238E27FC236}">
                <a16:creationId xmlns:a16="http://schemas.microsoft.com/office/drawing/2014/main" id="{785A4FE7-A8D0-E9D5-92E9-EC4972750B20}"/>
              </a:ext>
            </a:extLst>
          </p:cNvPr>
          <p:cNvSpPr>
            <a:spLocks noGrp="1" noChangeArrowheads="1"/>
          </p:cNvSpPr>
          <p:nvPr>
            <p:ph type="title"/>
          </p:nvPr>
        </p:nvSpPr>
        <p:spPr/>
        <p:txBody>
          <a:bodyPr/>
          <a:lstStyle/>
          <a:p>
            <a:r>
              <a:rPr lang="en-US" altLang="LID4096"/>
              <a:t>Message</a:t>
            </a:r>
          </a:p>
        </p:txBody>
      </p:sp>
      <p:pic>
        <p:nvPicPr>
          <p:cNvPr id="320516" name="Picture 4">
            <a:extLst>
              <a:ext uri="{FF2B5EF4-FFF2-40B4-BE49-F238E27FC236}">
                <a16:creationId xmlns:a16="http://schemas.microsoft.com/office/drawing/2014/main" id="{67DA2286-AE39-7FCA-AB6E-E9146A80D6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600" y="1592263"/>
            <a:ext cx="7524750" cy="5076825"/>
          </a:xfrm>
          <a:prstGeom prst="rect">
            <a:avLst/>
          </a:prstGeom>
          <a:noFill/>
          <a:extLst>
            <a:ext uri="{909E8E84-426E-40DD-AFC4-6F175D3DCCD1}">
              <a14:hiddenFill xmlns:a14="http://schemas.microsoft.com/office/drawing/2010/main">
                <a:solidFill>
                  <a:srgbClr val="FFFFFF"/>
                </a:solidFill>
              </a14:hiddenFill>
            </a:ext>
          </a:extLst>
        </p:spPr>
      </p:pic>
      <p:sp>
        <p:nvSpPr>
          <p:cNvPr id="320517" name="Text Box 5">
            <a:extLst>
              <a:ext uri="{FF2B5EF4-FFF2-40B4-BE49-F238E27FC236}">
                <a16:creationId xmlns:a16="http://schemas.microsoft.com/office/drawing/2014/main" id="{34389C33-889F-D702-0CDE-FC0824B4CB3C}"/>
              </a:ext>
            </a:extLst>
          </p:cNvPr>
          <p:cNvSpPr txBox="1">
            <a:spLocks noChangeArrowheads="1"/>
          </p:cNvSpPr>
          <p:nvPr/>
        </p:nvSpPr>
        <p:spPr bwMode="auto">
          <a:xfrm>
            <a:off x="2060575" y="0"/>
            <a:ext cx="70834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altLang="LID4096"/>
              <a:t>Sponsored by: Alberta Ingenuity, iCORE and NSERC</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320516"/>
                                        </p:tgtEl>
                                      </p:cBhvr>
                                    </p:animEffect>
                                    <p:set>
                                      <p:cBhvr>
                                        <p:cTn id="7" dur="1" fill="hold">
                                          <p:stCondLst>
                                            <p:cond delay="499"/>
                                          </p:stCondLst>
                                        </p:cTn>
                                        <p:tgtEl>
                                          <p:spTgt spid="320516"/>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20514"/>
                                        </p:tgtEl>
                                        <p:attrNameLst>
                                          <p:attrName>style.visibility</p:attrName>
                                        </p:attrNameLst>
                                      </p:cBhvr>
                                      <p:to>
                                        <p:strVal val="visible"/>
                                      </p:to>
                                    </p:set>
                                    <p:animEffect transition="in" filter="fade">
                                      <p:cBhvr>
                                        <p:cTn id="10" dur="500"/>
                                        <p:tgtEl>
                                          <p:spTgt spid="320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13181</TotalTime>
  <Words>1615</Words>
  <Application>Microsoft Office PowerPoint</Application>
  <PresentationFormat>On-screen Show (4:3)</PresentationFormat>
  <Paragraphs>175</Paragraphs>
  <Slides>31</Slides>
  <Notes>31</Notes>
  <HiddenSlides>0</HiddenSlides>
  <MMClips>4</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7" baseType="lpstr">
      <vt:lpstr>Arial</vt:lpstr>
      <vt:lpstr>Comic Sans MS</vt:lpstr>
      <vt:lpstr>CSI Cream Source Inside</vt:lpstr>
      <vt:lpstr>Tahoma</vt:lpstr>
      <vt:lpstr>Default Design</vt:lpstr>
      <vt:lpstr>Bitmap Image</vt:lpstr>
      <vt:lpstr>Mapping Multi User Gesture and Speech Interaction by Demonstration </vt:lpstr>
      <vt:lpstr>Message</vt:lpstr>
      <vt:lpstr>Message</vt:lpstr>
      <vt:lpstr>Behavioural Foundations</vt:lpstr>
      <vt:lpstr>Hand Gestures/Postures</vt:lpstr>
      <vt:lpstr>Problem</vt:lpstr>
      <vt:lpstr>Problem</vt:lpstr>
      <vt:lpstr>GSI Demo</vt:lpstr>
      <vt:lpstr>Solution</vt:lpstr>
      <vt:lpstr>PowerPoint Presentation</vt:lpstr>
      <vt:lpstr>PowerPoint Presentation</vt:lpstr>
      <vt:lpstr>GSI Demo Goals</vt:lpstr>
      <vt:lpstr>Video</vt:lpstr>
      <vt:lpstr>Related Work Programming by Demonstration</vt:lpstr>
      <vt:lpstr>Related Work Customizable User Interfaces</vt:lpstr>
      <vt:lpstr>Related Work Multimodal</vt:lpstr>
      <vt:lpstr>How?</vt:lpstr>
      <vt:lpstr>Video</vt:lpstr>
      <vt:lpstr>PowerPoint Presentation</vt:lpstr>
      <vt:lpstr>Speech Client</vt:lpstr>
      <vt:lpstr>Gesture Engine</vt:lpstr>
      <vt:lpstr>PowerPoint Presentation</vt:lpstr>
      <vt:lpstr>Player</vt:lpstr>
      <vt:lpstr>Input Recorder</vt:lpstr>
      <vt:lpstr>Simplifications</vt:lpstr>
      <vt:lpstr>Simplifications</vt:lpstr>
      <vt:lpstr>GSI Demo Limitations</vt:lpstr>
      <vt:lpstr>Example Applications</vt:lpstr>
      <vt:lpstr>Future Work</vt:lpstr>
      <vt:lpstr>Advanced Mappings</vt:lpstr>
      <vt:lpstr>Message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Multimodal  Co-Located Interaction</dc:title>
  <dc:creator>Edward Tse</dc:creator>
  <cp:lastModifiedBy>Saul Greenberg</cp:lastModifiedBy>
  <cp:revision>88</cp:revision>
  <dcterms:created xsi:type="dcterms:W3CDTF">2006-02-25T19:37:14Z</dcterms:created>
  <dcterms:modified xsi:type="dcterms:W3CDTF">2026-10-22T15:54:13Z</dcterms:modified>
</cp:coreProperties>
</file>