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40"/>
  </p:notesMasterIdLst>
  <p:sldIdLst>
    <p:sldId id="256" r:id="rId2"/>
    <p:sldId id="310" r:id="rId3"/>
    <p:sldId id="259" r:id="rId4"/>
    <p:sldId id="309" r:id="rId5"/>
    <p:sldId id="308" r:id="rId6"/>
    <p:sldId id="312" r:id="rId7"/>
    <p:sldId id="328" r:id="rId8"/>
    <p:sldId id="322" r:id="rId9"/>
    <p:sldId id="266" r:id="rId10"/>
    <p:sldId id="329" r:id="rId11"/>
    <p:sldId id="311" r:id="rId12"/>
    <p:sldId id="271" r:id="rId13"/>
    <p:sldId id="269" r:id="rId14"/>
    <p:sldId id="267" r:id="rId15"/>
    <p:sldId id="270" r:id="rId16"/>
    <p:sldId id="300" r:id="rId17"/>
    <p:sldId id="294" r:id="rId18"/>
    <p:sldId id="295" r:id="rId19"/>
    <p:sldId id="296" r:id="rId20"/>
    <p:sldId id="306" r:id="rId21"/>
    <p:sldId id="290" r:id="rId22"/>
    <p:sldId id="299" r:id="rId23"/>
    <p:sldId id="307" r:id="rId24"/>
    <p:sldId id="330" r:id="rId25"/>
    <p:sldId id="331" r:id="rId26"/>
    <p:sldId id="275" r:id="rId27"/>
    <p:sldId id="276" r:id="rId28"/>
    <p:sldId id="277" r:id="rId29"/>
    <p:sldId id="305" r:id="rId30"/>
    <p:sldId id="302" r:id="rId31"/>
    <p:sldId id="304" r:id="rId32"/>
    <p:sldId id="278" r:id="rId33"/>
    <p:sldId id="281" r:id="rId34"/>
    <p:sldId id="285" r:id="rId35"/>
    <p:sldId id="284" r:id="rId36"/>
    <p:sldId id="264" r:id="rId37"/>
    <p:sldId id="282" r:id="rId38"/>
    <p:sldId id="323" r:id="rId39"/>
  </p:sldIdLst>
  <p:sldSz cx="9144000" cy="6858000" type="screen4x3"/>
  <p:notesSz cx="6997700" cy="92837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4128">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CCCCFF"/>
    <a:srgbClr val="CCECFF"/>
    <a:srgbClr val="008000"/>
    <a:srgbClr val="EAEAEA"/>
    <a:srgbClr val="FFB953"/>
    <a:srgbClr val="FF00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56" autoAdjust="0"/>
    <p:restoredTop sz="91973" autoAdjust="0"/>
  </p:normalViewPr>
  <p:slideViewPr>
    <p:cSldViewPr>
      <p:cViewPr varScale="1">
        <p:scale>
          <a:sx n="123" d="100"/>
          <a:sy n="123" d="100"/>
        </p:scale>
        <p:origin x="632" y="68"/>
      </p:cViewPr>
      <p:guideLst>
        <p:guide orient="horz" pos="4128"/>
        <p:guide/>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66BC721-64DE-DF75-88B4-1786AF145CEF}"/>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27" tIns="46514" rIns="93027" bIns="46514" numCol="1" anchor="t" anchorCtr="0" compatLnSpc="1">
            <a:prstTxWarp prst="textNoShape">
              <a:avLst/>
            </a:prstTxWarp>
          </a:bodyPr>
          <a:lstStyle>
            <a:lvl1pPr defTabSz="930275" eaLnBrk="1" hangingPunct="1">
              <a:defRPr sz="1300" smtClean="0">
                <a:latin typeface="Arial" charset="0"/>
              </a:defRPr>
            </a:lvl1pPr>
          </a:lstStyle>
          <a:p>
            <a:pPr>
              <a:defRPr/>
            </a:pPr>
            <a:endParaRPr lang="en-US"/>
          </a:p>
        </p:txBody>
      </p:sp>
      <p:sp>
        <p:nvSpPr>
          <p:cNvPr id="9219" name="Rectangle 3">
            <a:extLst>
              <a:ext uri="{FF2B5EF4-FFF2-40B4-BE49-F238E27FC236}">
                <a16:creationId xmlns:a16="http://schemas.microsoft.com/office/drawing/2014/main" id="{46B2AE9C-DDBE-BA09-3D46-8AD97C09F66A}"/>
              </a:ext>
            </a:extLst>
          </p:cNvPr>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27" tIns="46514" rIns="93027" bIns="46514" numCol="1" anchor="t" anchorCtr="0" compatLnSpc="1">
            <a:prstTxWarp prst="textNoShape">
              <a:avLst/>
            </a:prstTxWarp>
          </a:bodyPr>
          <a:lstStyle>
            <a:lvl1pPr algn="r" defTabSz="930275" eaLnBrk="1" hangingPunct="1">
              <a:defRPr sz="1300" smtClean="0">
                <a:latin typeface="Arial" charset="0"/>
              </a:defRPr>
            </a:lvl1pPr>
          </a:lstStyle>
          <a:p>
            <a:pPr>
              <a:defRPr/>
            </a:pPr>
            <a:endParaRPr lang="en-US"/>
          </a:p>
        </p:txBody>
      </p:sp>
      <p:sp>
        <p:nvSpPr>
          <p:cNvPr id="40964" name="Rectangle 4">
            <a:extLst>
              <a:ext uri="{FF2B5EF4-FFF2-40B4-BE49-F238E27FC236}">
                <a16:creationId xmlns:a16="http://schemas.microsoft.com/office/drawing/2014/main" id="{7536C7F5-9012-39EF-FDAA-6E205B571689}"/>
              </a:ext>
            </a:extLst>
          </p:cNvPr>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21" name="Rectangle 5">
            <a:extLst>
              <a:ext uri="{FF2B5EF4-FFF2-40B4-BE49-F238E27FC236}">
                <a16:creationId xmlns:a16="http://schemas.microsoft.com/office/drawing/2014/main" id="{D9113F17-AEA1-044B-77B0-9F66F6F96394}"/>
              </a:ext>
            </a:extLst>
          </p:cNvPr>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27" tIns="46514" rIns="93027" bIns="4651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a:extLst>
              <a:ext uri="{FF2B5EF4-FFF2-40B4-BE49-F238E27FC236}">
                <a16:creationId xmlns:a16="http://schemas.microsoft.com/office/drawing/2014/main" id="{3EAED509-0777-5693-E4C2-AA3CB0D59EA3}"/>
              </a:ext>
            </a:extLst>
          </p:cNvPr>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27" tIns="46514" rIns="93027" bIns="46514" numCol="1" anchor="b" anchorCtr="0" compatLnSpc="1">
            <a:prstTxWarp prst="textNoShape">
              <a:avLst/>
            </a:prstTxWarp>
          </a:bodyPr>
          <a:lstStyle>
            <a:lvl1pPr defTabSz="930275" eaLnBrk="1" hangingPunct="1">
              <a:defRPr sz="1300" smtClean="0">
                <a:latin typeface="Arial" charset="0"/>
              </a:defRPr>
            </a:lvl1pPr>
          </a:lstStyle>
          <a:p>
            <a:pPr>
              <a:defRPr/>
            </a:pPr>
            <a:endParaRPr lang="en-US"/>
          </a:p>
        </p:txBody>
      </p:sp>
      <p:sp>
        <p:nvSpPr>
          <p:cNvPr id="9223" name="Rectangle 7">
            <a:extLst>
              <a:ext uri="{FF2B5EF4-FFF2-40B4-BE49-F238E27FC236}">
                <a16:creationId xmlns:a16="http://schemas.microsoft.com/office/drawing/2014/main" id="{8DE3A0D2-C053-0CA9-68D2-F45425A0A166}"/>
              </a:ext>
            </a:extLst>
          </p:cNvPr>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27" tIns="46514" rIns="93027" bIns="46514" numCol="1" anchor="b" anchorCtr="0" compatLnSpc="1">
            <a:prstTxWarp prst="textNoShape">
              <a:avLst/>
            </a:prstTxWarp>
          </a:bodyPr>
          <a:lstStyle>
            <a:lvl1pPr algn="r" defTabSz="930275" eaLnBrk="1" hangingPunct="1">
              <a:defRPr sz="1300"/>
            </a:lvl1pPr>
          </a:lstStyle>
          <a:p>
            <a:fld id="{50813067-5087-43F5-B5FF-4D4479134FED}"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E6C98C07-BE8F-86F7-DED6-2E1CCE3C0A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CC4F2661-6499-4A63-9E4D-AF689D581A0F}" type="slidenum">
              <a:rPr lang="en-US" altLang="LID4096"/>
              <a:pPr/>
              <a:t>1</a:t>
            </a:fld>
            <a:endParaRPr lang="en-US" altLang="LID4096"/>
          </a:p>
        </p:txBody>
      </p:sp>
      <p:sp>
        <p:nvSpPr>
          <p:cNvPr id="41987" name="Rectangle 2">
            <a:extLst>
              <a:ext uri="{FF2B5EF4-FFF2-40B4-BE49-F238E27FC236}">
                <a16:creationId xmlns:a16="http://schemas.microsoft.com/office/drawing/2014/main" id="{1663E247-6633-4D10-2208-D4AC74C35844}"/>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164E51AA-F35E-8F3B-2790-92839F76B7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Hi, I’m Kim, and I’ll be presenting our paper on Providing Artifact Awareness to a Distributed Group through Screen Sharing. This is work done in collaboration with Saul Greenberg at the University of Calgary and Carl Gutwin from the University of Saskatchewan.</a:t>
            </a:r>
            <a:endParaRPr lang="en-US" altLang="LID4096">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FCD16202-3FB0-0CDA-1A40-EA59105A3A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4E6EC965-F3B9-47FA-B1A4-25A7B0E5879D}" type="slidenum">
              <a:rPr lang="en-US" altLang="LID4096"/>
              <a:pPr/>
              <a:t>2</a:t>
            </a:fld>
            <a:endParaRPr lang="en-US" altLang="LID4096"/>
          </a:p>
        </p:txBody>
      </p:sp>
      <p:sp>
        <p:nvSpPr>
          <p:cNvPr id="43011" name="Rectangle 2">
            <a:extLst>
              <a:ext uri="{FF2B5EF4-FFF2-40B4-BE49-F238E27FC236}">
                <a16:creationId xmlns:a16="http://schemas.microsoft.com/office/drawing/2014/main" id="{BDB7326D-0F24-1429-B340-2F0856F77CE5}"/>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4C8CF483-B7E7-553A-A2B9-7CA2718CB4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I’ll start off talking first about the background and motivation behind our project. I’ll then do a brief overview of Community Bar, talk about screen sharing for awareness, then describe our system for screen sharing within the Community Bar.</a:t>
            </a:r>
            <a:endParaRPr lang="en-US" altLang="LID4096">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DCD146F-F706-EF7F-41CD-47607DE7FED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6A5E0C6B-F075-40E1-9F2E-3F2167F86B89}" type="slidenum">
              <a:rPr lang="en-US" altLang="LID4096"/>
              <a:pPr/>
              <a:t>3</a:t>
            </a:fld>
            <a:endParaRPr lang="en-US" altLang="LID4096"/>
          </a:p>
        </p:txBody>
      </p:sp>
      <p:sp>
        <p:nvSpPr>
          <p:cNvPr id="44035" name="Rectangle 2">
            <a:extLst>
              <a:ext uri="{FF2B5EF4-FFF2-40B4-BE49-F238E27FC236}">
                <a16:creationId xmlns:a16="http://schemas.microsoft.com/office/drawing/2014/main" id="{0AF7E339-3FFB-2A4F-EEF2-1984AB4F00E3}"/>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9AE20BFB-5EDB-C038-2646-7139AAA231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This short video clip illustrates some of the motivation behind our project. </a:t>
            </a:r>
          </a:p>
          <a:p>
            <a:pPr eaLnBrk="1" hangingPunct="1"/>
            <a:r>
              <a:rPr lang="en-CA" altLang="LID4096">
                <a:latin typeface="Arial" panose="020B0604020202020204" pitchFamily="34" charset="0"/>
              </a:rPr>
              <a:t>In the everyday world, people naturally see what others are working on as they glance around, walk by, or are invited to take a closer look. Being able to see who is around and what they are working on creates opportunities for conversation and collaboration. Sometimes, seeing artifacts such as documents or pictures on another’s desk can also trigger conversation.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5627A40F-5889-B78B-634F-AE876B15ED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CA6EAB6D-C961-4641-B473-87210FF626E4}" type="slidenum">
              <a:rPr lang="en-US" altLang="LID4096"/>
              <a:pPr/>
              <a:t>4</a:t>
            </a:fld>
            <a:endParaRPr lang="en-US" altLang="LID4096"/>
          </a:p>
        </p:txBody>
      </p:sp>
      <p:sp>
        <p:nvSpPr>
          <p:cNvPr id="45059" name="Rectangle 2">
            <a:extLst>
              <a:ext uri="{FF2B5EF4-FFF2-40B4-BE49-F238E27FC236}">
                <a16:creationId xmlns:a16="http://schemas.microsoft.com/office/drawing/2014/main" id="{047B7825-811F-D8DB-1E8F-437B85843C83}"/>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D83A059A-6A85-7A85-E4A3-3F42E64CF5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Awareness is harder for distributed groups, though. When people are working together from different locations, it can be difficult for them to get a sense of who is available and what others are working on.</a:t>
            </a:r>
          </a:p>
          <a:p>
            <a:pPr eaLnBrk="1" hangingPunct="1"/>
            <a:r>
              <a:rPr lang="en-CA" altLang="LID4096">
                <a:latin typeface="Arial" panose="020B0604020202020204" pitchFamily="34" charset="0"/>
              </a:rPr>
              <a:t>They don’t have the same cues that co-located people get, so it’s harder for them to move into interaction.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8064B4A7-F06A-BAD9-4D13-096C077CFB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44721778-6399-4E4D-BC32-3CE9C54D46C4}" type="slidenum">
              <a:rPr lang="en-US" altLang="LID4096"/>
              <a:pPr/>
              <a:t>5</a:t>
            </a:fld>
            <a:endParaRPr lang="en-US" altLang="LID4096"/>
          </a:p>
        </p:txBody>
      </p:sp>
      <p:sp>
        <p:nvSpPr>
          <p:cNvPr id="46083" name="Rectangle 2">
            <a:extLst>
              <a:ext uri="{FF2B5EF4-FFF2-40B4-BE49-F238E27FC236}">
                <a16:creationId xmlns:a16="http://schemas.microsoft.com/office/drawing/2014/main" id="{9B4D1A74-7E82-AAE0-5C42-417E9A8AA61E}"/>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5310E03F-BB6B-0B83-A9C8-3C319E58F6C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So, as seen in the video, the kind of group that we’re interested in is a group of </a:t>
            </a:r>
            <a:r>
              <a:rPr lang="en-US" altLang="LID4096">
                <a:latin typeface="Arial" panose="020B0604020202020204" pitchFamily="34" charset="0"/>
              </a:rPr>
              <a:t>intimate collaborators, or people who have a real need or desire for close coordination, collaboration, and social interaction. </a:t>
            </a:r>
          </a:p>
          <a:p>
            <a:pPr eaLnBrk="1" hangingPunct="1"/>
            <a:r>
              <a:rPr lang="en-US" altLang="LID4096">
                <a:latin typeface="Arial" panose="020B0604020202020204" pitchFamily="34" charset="0"/>
              </a:rPr>
              <a:t>T</a:t>
            </a:r>
            <a:r>
              <a:rPr lang="en-CA" altLang="LID4096">
                <a:latin typeface="Arial" panose="020B0604020202020204" pitchFamily="34" charset="0"/>
              </a:rPr>
              <a:t>his is a group that commonly shares knowledge and public information about themselves. </a:t>
            </a:r>
          </a:p>
          <a:p>
            <a:pPr eaLnBrk="1" hangingPunct="1"/>
            <a:r>
              <a:rPr lang="en-US" altLang="LID4096">
                <a:latin typeface="Arial" panose="020B0604020202020204" pitchFamily="34" charset="0"/>
              </a:rPr>
              <a:t>Basically, they make up a community of people who help each other out and work closely together.</a:t>
            </a:r>
          </a:p>
          <a:p>
            <a:pPr eaLnBrk="1" hangingPunct="1"/>
            <a:endParaRPr lang="en-CA" altLang="LID4096">
              <a:latin typeface="Arial" panose="020B0604020202020204" pitchFamily="34" charset="0"/>
            </a:endParaRPr>
          </a:p>
          <a:p>
            <a:pPr eaLnBrk="1" hangingPunct="1">
              <a:buFontTx/>
              <a:buChar char="-"/>
            </a:pPr>
            <a:endParaRPr lang="en-US" altLang="LID4096">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AA7D6706-4A12-FC65-ACDE-CD940A62C9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C663A783-B6DA-4A3A-858B-1E15A6EF5E5F}" type="slidenum">
              <a:rPr lang="en-US" altLang="LID4096"/>
              <a:pPr/>
              <a:t>6</a:t>
            </a:fld>
            <a:endParaRPr lang="en-US" altLang="LID4096"/>
          </a:p>
        </p:txBody>
      </p:sp>
      <p:sp>
        <p:nvSpPr>
          <p:cNvPr id="47107" name="Rectangle 2">
            <a:extLst>
              <a:ext uri="{FF2B5EF4-FFF2-40B4-BE49-F238E27FC236}">
                <a16:creationId xmlns:a16="http://schemas.microsoft.com/office/drawing/2014/main" id="{EC2EB106-1024-B9B5-D629-810F87366277}"/>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7324E732-24D7-57B9-F120-9AF097B773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Group members can be co-located or distance-separated. For example, here is a diagram of our lab, spanning 3 rooms. People in each room can’t necessarily see the people in other rooms when they’re sitting at their desks, but they can walk around and see what’s going on.</a:t>
            </a:r>
          </a:p>
          <a:p>
            <a:pPr eaLnBrk="1" hangingPunct="1"/>
            <a:r>
              <a:rPr lang="en-US" altLang="LID4096">
                <a:latin typeface="Arial" panose="020B0604020202020204" pitchFamily="34" charset="0"/>
              </a:rPr>
              <a:t>Some people even work from home, or from other cities.</a:t>
            </a:r>
          </a:p>
          <a:p>
            <a:pPr eaLnBrk="1" hangingPunct="1"/>
            <a:r>
              <a:rPr lang="en-CA" altLang="LID4096">
                <a:latin typeface="Arial" panose="020B0604020202020204" pitchFamily="34" charset="0"/>
              </a:rPr>
              <a:t>Basically, we’re interested in supporting awareness and interaction between these types of  groups.</a:t>
            </a:r>
            <a:endParaRPr lang="en-US" altLang="LID4096">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1A3D3C66-020F-1818-2B3E-1A02CE7F83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21C8DF0D-E8C0-4C0C-B8DF-51407B04BB8A}" type="slidenum">
              <a:rPr lang="en-US" altLang="LID4096"/>
              <a:pPr/>
              <a:t>7</a:t>
            </a:fld>
            <a:endParaRPr lang="en-US" altLang="LID4096"/>
          </a:p>
        </p:txBody>
      </p:sp>
      <p:sp>
        <p:nvSpPr>
          <p:cNvPr id="48131" name="Rectangle 2">
            <a:extLst>
              <a:ext uri="{FF2B5EF4-FFF2-40B4-BE49-F238E27FC236}">
                <a16:creationId xmlns:a16="http://schemas.microsoft.com/office/drawing/2014/main" id="{E184C9DC-A285-8609-74B6-08D9DAAFA214}"/>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397BEAC0-32F7-26BA-8DAB-484D89F1C9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4BAB2C3C-5F7D-CD42-50E6-64BAA22103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932EBDF4-A569-4AA0-9993-15F2628ED639}" type="slidenum">
              <a:rPr lang="en-US" altLang="LID4096"/>
              <a:pPr/>
              <a:t>8</a:t>
            </a:fld>
            <a:endParaRPr lang="en-US" altLang="LID4096"/>
          </a:p>
        </p:txBody>
      </p:sp>
      <p:sp>
        <p:nvSpPr>
          <p:cNvPr id="49155" name="Rectangle 2">
            <a:extLst>
              <a:ext uri="{FF2B5EF4-FFF2-40B4-BE49-F238E27FC236}">
                <a16:creationId xmlns:a16="http://schemas.microsoft.com/office/drawing/2014/main" id="{1345FAB6-1A6A-3667-8945-6935AE5C9CC0}"/>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6D29658A-5DB5-7D6B-AB85-1D3746D43EF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Specifically, we are interested in providing artifact awareness to people, or knowledge of the artifacts and tools that others are working with or on.</a:t>
            </a:r>
            <a:endParaRPr lang="en-US" altLang="LID4096">
              <a:latin typeface="Arial" panose="020B0604020202020204" pitchFamily="34" charset="0"/>
            </a:endParaRPr>
          </a:p>
          <a:p>
            <a:pPr eaLnBrk="1" hangingPunct="1"/>
            <a:endParaRPr lang="en-US" altLang="LID4096">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1BB0A962-E4BC-2C64-6D08-E9CA4E3FE3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EA0EDC78-8545-49FA-A542-0F99577AB9ED}" type="slidenum">
              <a:rPr lang="en-US" altLang="LID4096"/>
              <a:pPr/>
              <a:t>9</a:t>
            </a:fld>
            <a:endParaRPr lang="en-US" altLang="LID4096"/>
          </a:p>
        </p:txBody>
      </p:sp>
      <p:sp>
        <p:nvSpPr>
          <p:cNvPr id="50179" name="Rectangle 2">
            <a:extLst>
              <a:ext uri="{FF2B5EF4-FFF2-40B4-BE49-F238E27FC236}">
                <a16:creationId xmlns:a16="http://schemas.microsoft.com/office/drawing/2014/main" id="{F5B1972D-6327-035E-A7D9-7E4E34EF9428}"/>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19B7AA89-B226-E233-486B-E8653A638A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Of course, many groupware systems have been designed to support awareness, particularly awareness of people.</a:t>
            </a:r>
          </a:p>
          <a:p>
            <a:pPr eaLnBrk="1" hangingPunct="1"/>
            <a:r>
              <a:rPr lang="en-CA" altLang="LID4096">
                <a:latin typeface="Arial" panose="020B0604020202020204" pitchFamily="34" charset="0"/>
              </a:rPr>
              <a:t>Instant messaging has become very popular in the last few years. It generally provides status indicators of whether a person on a buddy list is logged on, busy, away, or off-line. If a “buddy” is online, it’s easy to start a text chat conversation with them. While IM systems provide only basic awareness, they make casual interaction easy.</a:t>
            </a:r>
          </a:p>
          <a:p>
            <a:pPr eaLnBrk="1" hangingPunct="1"/>
            <a:r>
              <a:rPr lang="en-CA" altLang="LID4096">
                <a:latin typeface="Arial" panose="020B0604020202020204" pitchFamily="34" charset="0"/>
              </a:rPr>
              <a:t>Media spaces provide rich awareness by linking offices and public spaces through always-on video. People can see who is around and sometimes what they are doing from the video.</a:t>
            </a:r>
          </a:p>
          <a:p>
            <a:pPr eaLnBrk="1" hangingPunct="1"/>
            <a:r>
              <a:rPr lang="en-CA" altLang="LID4096">
                <a:latin typeface="Arial" panose="020B0604020202020204" pitchFamily="34" charset="0"/>
              </a:rPr>
              <a:t>Both these types of groupware are about awareness of people – not of their artifacts.</a:t>
            </a:r>
            <a:endParaRPr lang="en-US" altLang="LID4096">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2C1D7496-C5B0-D3B9-ED08-39C29C5B7E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F7210461-AACA-497E-A67C-4B5070C5DCA3}" type="slidenum">
              <a:rPr lang="en-US" altLang="LID4096"/>
              <a:pPr/>
              <a:t>10</a:t>
            </a:fld>
            <a:endParaRPr lang="en-US" altLang="LID4096"/>
          </a:p>
        </p:txBody>
      </p:sp>
      <p:sp>
        <p:nvSpPr>
          <p:cNvPr id="51203" name="Rectangle 2">
            <a:extLst>
              <a:ext uri="{FF2B5EF4-FFF2-40B4-BE49-F238E27FC236}">
                <a16:creationId xmlns:a16="http://schemas.microsoft.com/office/drawing/2014/main" id="{8280E8E1-EE4A-8C51-B5C1-4B7C721841FC}"/>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9726D9FD-7F95-1362-F990-FC97B54CA0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There are also systems that let people post information. One example from our lab is Community Bar, a media space that can be augmented with extra information, such as photos or text chat conversations. Community Bar provides awareness of both people and artifacts, and supports transitions from awareness to interaction.</a:t>
            </a:r>
          </a:p>
          <a:p>
            <a:pPr eaLnBrk="1" hangingPunct="1"/>
            <a:r>
              <a:rPr lang="en-CA" altLang="LID4096">
                <a:latin typeface="Arial" panose="020B0604020202020204" pitchFamily="34" charset="0"/>
              </a:rPr>
              <a:t>We’re going to use Community Bar later, so I’m going to show you a video of how it works.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8C16B4D5-F082-1EBD-E3E1-FCB79A5CEF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7EB22689-2B69-4047-9DBC-0A1B45651B3D}" type="slidenum">
              <a:rPr lang="en-US" altLang="LID4096"/>
              <a:pPr/>
              <a:t>11</a:t>
            </a:fld>
            <a:endParaRPr lang="en-US" altLang="LID4096"/>
          </a:p>
        </p:txBody>
      </p:sp>
      <p:sp>
        <p:nvSpPr>
          <p:cNvPr id="52227" name="Rectangle 2">
            <a:extLst>
              <a:ext uri="{FF2B5EF4-FFF2-40B4-BE49-F238E27FC236}">
                <a16:creationId xmlns:a16="http://schemas.microsoft.com/office/drawing/2014/main" id="{C516B314-34BD-4E1A-A927-25A9A3D51013}"/>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154A9AA6-1476-5CEB-40CE-34422AF213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Community Bar is an example of a media space that can be augmented with extra information, such as photos or text chat conversations. I’ll show a short video now of how it works.</a:t>
            </a:r>
          </a:p>
          <a:p>
            <a:pPr eaLnBrk="1" hangingPunct="1"/>
            <a:endParaRPr lang="en-US" altLang="LID4096">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FD2EE2B3-CF21-45BF-64AE-27DB69847F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6DBE1F29-C6EB-46E4-B42C-F05B62C240BE}" type="slidenum">
              <a:rPr lang="en-US" altLang="LID4096"/>
              <a:pPr/>
              <a:t>12</a:t>
            </a:fld>
            <a:endParaRPr lang="en-US" altLang="LID4096"/>
          </a:p>
        </p:txBody>
      </p:sp>
      <p:sp>
        <p:nvSpPr>
          <p:cNvPr id="53251" name="Rectangle 2">
            <a:extLst>
              <a:ext uri="{FF2B5EF4-FFF2-40B4-BE49-F238E27FC236}">
                <a16:creationId xmlns:a16="http://schemas.microsoft.com/office/drawing/2014/main" id="{A5FA51AF-4A72-750F-B6CD-4024E415CAFA}"/>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D9BB2FA6-0A6F-0DA1-6DE6-96C46897F2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For a quick recap, CB is an augmented media space. It has media items for information and communication. Everyone in the same group sees the same information. And, people can transition from awareness, to exploration, to interaction.</a:t>
            </a:r>
          </a:p>
          <a:p>
            <a:pPr eaLnBrk="1" hangingPunct="1"/>
            <a:r>
              <a:rPr lang="en-CA" altLang="LID4096">
                <a:latin typeface="Arial" panose="020B0604020202020204" pitchFamily="34" charset="0"/>
              </a:rPr>
              <a:t>As you can see, CB is not just about awareness of people, but also of some of their artifacts.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0CEE18CD-2EB4-4468-1943-CA5547866C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08FF1C64-7EE0-4907-B2F1-DF7F4110744E}" type="slidenum">
              <a:rPr lang="en-US" altLang="LID4096"/>
              <a:pPr/>
              <a:t>13</a:t>
            </a:fld>
            <a:endParaRPr lang="en-US" altLang="LID4096"/>
          </a:p>
        </p:txBody>
      </p:sp>
      <p:sp>
        <p:nvSpPr>
          <p:cNvPr id="54275" name="Rectangle 2">
            <a:extLst>
              <a:ext uri="{FF2B5EF4-FFF2-40B4-BE49-F238E27FC236}">
                <a16:creationId xmlns:a16="http://schemas.microsoft.com/office/drawing/2014/main" id="{CA1ADED6-75CA-8AE6-9DE0-2EB15454DB56}"/>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F53C9C06-DBBA-A55A-295D-8665DAE76D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Another way of sharing artifacts is through screen sharing. Basically, screen sharing happens when one person shares their screen or a window with another person, so that both people see the same thing. </a:t>
            </a:r>
          </a:p>
          <a:p>
            <a:pPr eaLnBrk="1" hangingPunct="1"/>
            <a:r>
              <a:rPr lang="en-CA" altLang="LID4096">
                <a:latin typeface="Arial" panose="020B0604020202020204" pitchFamily="34" charset="0"/>
              </a:rPr>
              <a:t>Screen sharing is commonly used in desktop conferencing for letting people meet and work together from their own offices.</a:t>
            </a:r>
          </a:p>
          <a:p>
            <a:pPr eaLnBrk="1" hangingPunct="1"/>
            <a:endParaRPr lang="en-US" altLang="LID4096">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22859142-53D7-677B-842D-771CF6FF7E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43EB4098-B3BC-4726-9A8A-6E13BDBA56C4}" type="slidenum">
              <a:rPr lang="en-US" altLang="LID4096"/>
              <a:pPr/>
              <a:t>14</a:t>
            </a:fld>
            <a:endParaRPr lang="en-US" altLang="LID4096"/>
          </a:p>
        </p:txBody>
      </p:sp>
      <p:sp>
        <p:nvSpPr>
          <p:cNvPr id="55299" name="Rectangle 2">
            <a:extLst>
              <a:ext uri="{FF2B5EF4-FFF2-40B4-BE49-F238E27FC236}">
                <a16:creationId xmlns:a16="http://schemas.microsoft.com/office/drawing/2014/main" id="{82CE1C01-AB12-06AA-D101-10BCEC6D3EAD}"/>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325EC7F6-5199-734B-F3BB-96BC99DF1E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The problem is that in spite of all the existing awareness and casual interaction systems, distributed groups still lack the easy awareness of others’ artifacts that is normally found in a co-located environment.</a:t>
            </a:r>
          </a:p>
          <a:p>
            <a:pPr eaLnBrk="1" hangingPunct="1"/>
            <a:r>
              <a:rPr lang="en-CA" altLang="LID4096">
                <a:latin typeface="Arial" panose="020B0604020202020204" pitchFamily="34" charset="0"/>
              </a:rPr>
              <a:t>IM and media spaces show awareness of people, not artifacts.</a:t>
            </a:r>
          </a:p>
          <a:p>
            <a:pPr eaLnBrk="1" hangingPunct="1"/>
            <a:r>
              <a:rPr lang="en-CA" altLang="LID4096">
                <a:latin typeface="Arial" panose="020B0604020202020204" pitchFamily="34" charset="0"/>
              </a:rPr>
              <a:t>In Community Bar, the artifacts being shared are all things that people have to explicitly post, and the artfiacts are also not about someone’s work.</a:t>
            </a:r>
          </a:p>
          <a:p>
            <a:pPr eaLnBrk="1" hangingPunct="1"/>
            <a:r>
              <a:rPr lang="en-CA" altLang="LID4096">
                <a:latin typeface="Arial" panose="020B0604020202020204" pitchFamily="34" charset="0"/>
              </a:rPr>
              <a:t>Existing screen sharing systems are designed for focused interaction, rather than artifact awareness leading to casual interaction.</a:t>
            </a:r>
          </a:p>
          <a:p>
            <a:pPr eaLnBrk="1" hangingPunct="1"/>
            <a:r>
              <a:rPr lang="en-CA" altLang="LID4096">
                <a:latin typeface="Arial" panose="020B0604020202020204" pitchFamily="34" charset="0"/>
              </a:rPr>
              <a:t>There are groupware systems such as netmeeting, shared editors, and webcast meeting tools that do let a distributed group share artifacts, but they work only after interaction is initiated. That is, they are intended for focused collaborative work rather than artifact awareness.</a:t>
            </a:r>
          </a:p>
          <a:p>
            <a:pPr eaLnBrk="1" hangingPunct="1"/>
            <a:endParaRPr lang="en-US" altLang="LID4096">
              <a:latin typeface="Arial" panose="020B0604020202020204" pitchFamily="34" charset="0"/>
            </a:endParaRPr>
          </a:p>
          <a:p>
            <a:pPr eaLnBrk="1" hangingPunct="1"/>
            <a:endParaRPr lang="en-US" altLang="LID4096">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622E5ECD-7BFD-9509-C56D-472FB82186A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B7C8B9A3-C3AB-44DB-95B3-9F9F6A7637BD}" type="slidenum">
              <a:rPr lang="en-US" altLang="LID4096"/>
              <a:pPr/>
              <a:t>15</a:t>
            </a:fld>
            <a:endParaRPr lang="en-US" altLang="LID4096"/>
          </a:p>
        </p:txBody>
      </p:sp>
      <p:sp>
        <p:nvSpPr>
          <p:cNvPr id="56323" name="Rectangle 2">
            <a:extLst>
              <a:ext uri="{FF2B5EF4-FFF2-40B4-BE49-F238E27FC236}">
                <a16:creationId xmlns:a16="http://schemas.microsoft.com/office/drawing/2014/main" id="{3C78974B-2188-A308-35F0-48A71FD401C0}"/>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C5988DA2-F73D-440B-783D-F6BDCF4BE6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for groups of intimate collaborators</a:t>
            </a:r>
          </a:p>
          <a:p>
            <a:pPr eaLnBrk="1" hangingPunct="1"/>
            <a:r>
              <a:rPr lang="en-CA" altLang="LID4096">
                <a:latin typeface="Arial" panose="020B0604020202020204" pitchFamily="34" charset="0"/>
              </a:rPr>
              <a:t>who work primarily on computers, because the screen contents capture almost all of a person’s digital activities</a:t>
            </a:r>
          </a:p>
          <a:p>
            <a:pPr eaLnBrk="1" hangingPunct="1"/>
            <a:r>
              <a:rPr lang="en-CA" altLang="LID4096">
                <a:latin typeface="Arial" panose="020B0604020202020204" pitchFamily="34" charset="0"/>
              </a:rPr>
              <a:t>Saul, Carl, and their collaborators have done a proof-of-concept prototype of this idea before as part of their communityware project, but this work takes a different approach and looks at providing awareness through screen sharing in more detail.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B5E95A77-FDA2-F007-67DB-87F8563F3D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60077F08-2669-42FC-B242-D8B2DB474755}" type="slidenum">
              <a:rPr lang="en-US" altLang="LID4096"/>
              <a:pPr/>
              <a:t>16</a:t>
            </a:fld>
            <a:endParaRPr lang="en-US" altLang="LID4096"/>
          </a:p>
        </p:txBody>
      </p:sp>
      <p:sp>
        <p:nvSpPr>
          <p:cNvPr id="57347" name="Rectangle 2">
            <a:extLst>
              <a:ext uri="{FF2B5EF4-FFF2-40B4-BE49-F238E27FC236}">
                <a16:creationId xmlns:a16="http://schemas.microsoft.com/office/drawing/2014/main" id="{4E8BF18F-2D38-6A66-D921-B74CC9E5472B}"/>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1D90CF24-73AE-DB21-50B8-7E253EE8E45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sz="1400">
                <a:latin typeface="Arial" panose="020B0604020202020204" pitchFamily="34" charset="0"/>
              </a:rPr>
              <a:t>A lot of work has been done in CSCW on awareness and casual interaction such as by Kraut et al. and Whittaker et al., so we know that awareness leading to casual interaction can have a number of benefits. By using screen sharing to provide artifact awareness, people will be able to see what others are working on and looking at, and potentially share knowledge with each other as well as build relationships. </a:t>
            </a:r>
          </a:p>
          <a:p>
            <a:pPr eaLnBrk="1" hangingPunct="1"/>
            <a:r>
              <a:rPr lang="en-CA" altLang="LID4096" sz="1400">
                <a:latin typeface="Arial" panose="020B0604020202020204" pitchFamily="34" charset="0"/>
              </a:rPr>
              <a:t>ex. If I share my screen with others, they will be able to see that I’m programming a screen capturing system. Later on, if they need to capture screen images in their own program, perhaps they may remember that I was working on this before, and that I would be a good first person to  go to for help.</a:t>
            </a:r>
          </a:p>
          <a:p>
            <a:pPr eaLnBrk="1" hangingPunct="1"/>
            <a:endParaRPr lang="en-CA" altLang="LID4096" sz="140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9416903B-4471-1762-DF30-CC706DDA36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E72E13A8-84E0-438D-8B94-5E8CDBEE1B18}" type="slidenum">
              <a:rPr lang="en-US" altLang="LID4096"/>
              <a:pPr/>
              <a:t>17</a:t>
            </a:fld>
            <a:endParaRPr lang="en-US" altLang="LID4096"/>
          </a:p>
        </p:txBody>
      </p:sp>
      <p:sp>
        <p:nvSpPr>
          <p:cNvPr id="58371" name="Rectangle 2">
            <a:extLst>
              <a:ext uri="{FF2B5EF4-FFF2-40B4-BE49-F238E27FC236}">
                <a16:creationId xmlns:a16="http://schemas.microsoft.com/office/drawing/2014/main" id="{4CDA972F-975A-5399-99DD-FADE9A1DC4A2}"/>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8746B5E5-1E86-E9A1-E2FF-0523BE8647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In the next few slides, I will talk about the screen sharing awareness tool we developed, and describe the initial experiences people had when using it.</a:t>
            </a:r>
            <a:endParaRPr lang="en-US" altLang="LID4096">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950E091B-2FD8-4BFF-25BE-7206408E7E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57D15ADB-130C-41A4-A3F3-7266A6D05BF7}" type="slidenum">
              <a:rPr lang="en-US" altLang="LID4096"/>
              <a:pPr/>
              <a:t>18</a:t>
            </a:fld>
            <a:endParaRPr lang="en-US" altLang="LID4096"/>
          </a:p>
        </p:txBody>
      </p:sp>
      <p:sp>
        <p:nvSpPr>
          <p:cNvPr id="59395" name="Rectangle 2">
            <a:extLst>
              <a:ext uri="{FF2B5EF4-FFF2-40B4-BE49-F238E27FC236}">
                <a16:creationId xmlns:a16="http://schemas.microsoft.com/office/drawing/2014/main" id="{AB79543A-6F5E-8DC6-431E-007582E1D50D}"/>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2F7AF864-C20E-3AFD-B72F-81CC7DD739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We decided to create a screen-sharing tool within the Community Bar, because we wanted to take advantage of a number of existing CB features:</a:t>
            </a:r>
          </a:p>
          <a:p>
            <a:pPr eaLnBrk="1" hangingPunct="1">
              <a:buFontTx/>
              <a:buChar char="-"/>
            </a:pPr>
            <a:r>
              <a:rPr lang="en-CA" altLang="LID4096">
                <a:latin typeface="Arial" panose="020B0604020202020204" pitchFamily="34" charset="0"/>
              </a:rPr>
              <a:t>CB already has various channels for information and communication, such as the text chat media item</a:t>
            </a:r>
          </a:p>
          <a:p>
            <a:pPr eaLnBrk="1" hangingPunct="1">
              <a:buFontTx/>
              <a:buChar char="-"/>
            </a:pPr>
            <a:r>
              <a:rPr lang="en-CA" altLang="LID4096">
                <a:latin typeface="Arial" panose="020B0604020202020204" pitchFamily="34" charset="0"/>
              </a:rPr>
              <a:t>everyone in the same group in CB sees the same information</a:t>
            </a:r>
          </a:p>
          <a:p>
            <a:pPr eaLnBrk="1" hangingPunct="1">
              <a:buFontTx/>
              <a:buChar char="-"/>
            </a:pPr>
            <a:r>
              <a:rPr lang="en-CA" altLang="LID4096">
                <a:latin typeface="Arial" panose="020B0604020202020204" pitchFamily="34" charset="0"/>
              </a:rPr>
              <a:t>CB’s sidebar interface is always visible, helpful for providing peripheral awareness</a:t>
            </a:r>
          </a:p>
          <a:p>
            <a:pPr eaLnBrk="1" hangingPunct="1">
              <a:buFontTx/>
              <a:buChar char="-"/>
            </a:pPr>
            <a:r>
              <a:rPr lang="en-CA" altLang="LID4096">
                <a:latin typeface="Arial" panose="020B0604020202020204" pitchFamily="34" charset="0"/>
              </a:rPr>
              <a:t>and, CB already supports natural transitions from awareness to exploration to interaction</a:t>
            </a:r>
          </a:p>
          <a:p>
            <a:pPr eaLnBrk="1" hangingPunct="1"/>
            <a:endParaRPr lang="en-CA" altLang="LID4096">
              <a:latin typeface="Arial" panose="020B0604020202020204" pitchFamily="34" charset="0"/>
            </a:endParaRPr>
          </a:p>
          <a:p>
            <a:pPr eaLnBrk="1" hangingPunct="1"/>
            <a:r>
              <a:rPr lang="en-CA" altLang="LID4096">
                <a:latin typeface="Arial" panose="020B0604020202020204" pitchFamily="34" charset="0"/>
              </a:rPr>
              <a:t>The screen sharing item we created displays all or part of people’s current computer screens. There are varying levels of information and interaction possibilities available. I will now show you a short video describing our screen sharing item.</a:t>
            </a:r>
            <a:endParaRPr lang="en-US" altLang="LID4096">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7096D297-9F72-6CFF-A1FF-5673B45766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00E31A8A-1590-45FB-AF82-CB80EB88A6AF}" type="slidenum">
              <a:rPr lang="en-US" altLang="LID4096"/>
              <a:pPr/>
              <a:t>19</a:t>
            </a:fld>
            <a:endParaRPr lang="en-US" altLang="LID4096"/>
          </a:p>
        </p:txBody>
      </p:sp>
      <p:sp>
        <p:nvSpPr>
          <p:cNvPr id="60419" name="Rectangle 2">
            <a:extLst>
              <a:ext uri="{FF2B5EF4-FFF2-40B4-BE49-F238E27FC236}">
                <a16:creationId xmlns:a16="http://schemas.microsoft.com/office/drawing/2014/main" id="{8A3EF34F-FF49-1204-5D24-B434F778DAC2}"/>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B33E860E-AC6A-D0BF-EDDC-00A1C3DA19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66AA4470-ED6A-1DA3-A643-ECC36870394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C7CA1B0D-220C-4A60-8D24-242DF752CF12}" type="slidenum">
              <a:rPr lang="en-US" altLang="LID4096"/>
              <a:pPr/>
              <a:t>20</a:t>
            </a:fld>
            <a:endParaRPr lang="en-US" altLang="LID4096"/>
          </a:p>
        </p:txBody>
      </p:sp>
      <p:sp>
        <p:nvSpPr>
          <p:cNvPr id="61443" name="Rectangle 2">
            <a:extLst>
              <a:ext uri="{FF2B5EF4-FFF2-40B4-BE49-F238E27FC236}">
                <a16:creationId xmlns:a16="http://schemas.microsoft.com/office/drawing/2014/main" id="{DF0A60DC-62AB-20DC-BBAB-588ECC6A6F37}"/>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C6B50705-E174-6A5F-2C81-83594ED042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CA" altLang="LID4096">
                <a:latin typeface="Arial" panose="020B0604020202020204" pitchFamily="34" charset="0"/>
              </a:rPr>
              <a:t>see thumbnails of shared screens in the bar or expanded view</a:t>
            </a:r>
          </a:p>
          <a:p>
            <a:pPr eaLnBrk="1" hangingPunct="1">
              <a:buFontTx/>
              <a:buChar char="-"/>
            </a:pPr>
            <a:r>
              <a:rPr lang="en-CA" altLang="LID4096">
                <a:latin typeface="Arial" panose="020B0604020202020204" pitchFamily="34" charset="0"/>
              </a:rPr>
              <a:t>zoom and pan in the larger view to see shared screens in more detail</a:t>
            </a:r>
          </a:p>
          <a:p>
            <a:pPr eaLnBrk="1" hangingPunct="1">
              <a:buFontTx/>
              <a:buChar char="-"/>
            </a:pPr>
            <a:r>
              <a:rPr lang="en-CA" altLang="LID4096">
                <a:latin typeface="Arial" panose="020B0604020202020204" pitchFamily="34" charset="0"/>
              </a:rPr>
              <a:t>discuss and point at artifacts in the remote pointing view</a:t>
            </a:r>
            <a:endParaRPr lang="en-US" altLang="LID4096">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FFE29E3C-68AC-C7C6-E499-50D4341330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4147011A-F58F-4FF5-AAAB-BB4D08C89A35}" type="slidenum">
              <a:rPr lang="en-US" altLang="LID4096"/>
              <a:pPr/>
              <a:t>21</a:t>
            </a:fld>
            <a:endParaRPr lang="en-US" altLang="LID4096"/>
          </a:p>
        </p:txBody>
      </p:sp>
      <p:sp>
        <p:nvSpPr>
          <p:cNvPr id="62467" name="Rectangle 2">
            <a:extLst>
              <a:ext uri="{FF2B5EF4-FFF2-40B4-BE49-F238E27FC236}">
                <a16:creationId xmlns:a16="http://schemas.microsoft.com/office/drawing/2014/main" id="{C3A46208-1E90-B804-A1CC-CC0F33E50FE1}"/>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F2A1DA20-E763-03B1-35B1-524BE8C197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Naturally, privacy is a concern in an always-on screen sharing system. The challenge is how people can balance the awareness information they want others to have of their work with their own privacy needs. </a:t>
            </a:r>
          </a:p>
          <a:p>
            <a:pPr eaLnBrk="1" hangingPunct="1"/>
            <a:endParaRPr lang="en-CA" altLang="LID4096">
              <a:latin typeface="Arial" panose="020B0604020202020204" pitchFamily="34" charset="0"/>
            </a:endParaRPr>
          </a:p>
          <a:p>
            <a:pPr eaLnBrk="1" hangingPunct="1"/>
            <a:r>
              <a:rPr lang="en-CA" altLang="LID4096">
                <a:latin typeface="Arial" panose="020B0604020202020204" pitchFamily="34" charset="0"/>
              </a:rPr>
              <a:t>What I want you to see in this next video clip is that we have controls and feedback for helping people share awareness information while preserving some of their privacy.</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B32AE98A-0E6E-0B1F-D64D-CC858A9DDD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F6AE456D-6AE9-49CD-A743-3D5276DEDCFA}" type="slidenum">
              <a:rPr lang="en-US" altLang="LID4096"/>
              <a:pPr/>
              <a:t>22</a:t>
            </a:fld>
            <a:endParaRPr lang="en-US" altLang="LID4096"/>
          </a:p>
        </p:txBody>
      </p:sp>
      <p:sp>
        <p:nvSpPr>
          <p:cNvPr id="63491" name="Rectangle 2">
            <a:extLst>
              <a:ext uri="{FF2B5EF4-FFF2-40B4-BE49-F238E27FC236}">
                <a16:creationId xmlns:a16="http://schemas.microsoft.com/office/drawing/2014/main" id="{62CBF989-BB29-0494-C893-7C1A01700A87}"/>
              </a:ext>
            </a:extLst>
          </p:cNvPr>
          <p:cNvSpPr>
            <a:spLocks noGrp="1" noRot="1" noChangeAspect="1" noChangeArrowheads="1" noTextEdit="1"/>
          </p:cNvSpPr>
          <p:nvPr>
            <p:ph type="sldImg"/>
          </p:nvPr>
        </p:nvSpPr>
        <p:spPr>
          <a:ln/>
        </p:spPr>
      </p:sp>
      <p:sp>
        <p:nvSpPr>
          <p:cNvPr id="63492" name="Rectangle 3">
            <a:extLst>
              <a:ext uri="{FF2B5EF4-FFF2-40B4-BE49-F238E27FC236}">
                <a16:creationId xmlns:a16="http://schemas.microsoft.com/office/drawing/2014/main" id="{99436066-AB01-AEFA-D250-DDA92202D1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2C201B8D-E67C-72E4-79B5-B8C1E445F79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251BC777-FEF7-4B16-B647-27BE51FF7EA5}" type="slidenum">
              <a:rPr lang="en-US" altLang="LID4096"/>
              <a:pPr/>
              <a:t>23</a:t>
            </a:fld>
            <a:endParaRPr lang="en-US" altLang="LID4096"/>
          </a:p>
        </p:txBody>
      </p:sp>
      <p:sp>
        <p:nvSpPr>
          <p:cNvPr id="64515" name="Rectangle 2">
            <a:extLst>
              <a:ext uri="{FF2B5EF4-FFF2-40B4-BE49-F238E27FC236}">
                <a16:creationId xmlns:a16="http://schemas.microsoft.com/office/drawing/2014/main" id="{35A5FC0E-B3A3-E84F-4E49-25B7942489FB}"/>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C2168D66-DBF6-6FEB-6FBB-7001B31D31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We also provide feedback; first, if I choose to update my shared screen image automatically, my tile in my bar is outlined in yellow 5 seconds before an image is captured. The outline disappears once the screen has been captured. </a:t>
            </a:r>
            <a:endParaRPr lang="en-US" altLang="LID4096">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FA43CF43-7A98-0DF4-D8AE-F2B97B793E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770F2FA2-AA0F-4287-9E90-2E0603439DAF}" type="slidenum">
              <a:rPr lang="en-US" altLang="LID4096"/>
              <a:pPr/>
              <a:t>24</a:t>
            </a:fld>
            <a:endParaRPr lang="en-US" altLang="LID4096"/>
          </a:p>
        </p:txBody>
      </p:sp>
      <p:sp>
        <p:nvSpPr>
          <p:cNvPr id="65539" name="Rectangle 2">
            <a:extLst>
              <a:ext uri="{FF2B5EF4-FFF2-40B4-BE49-F238E27FC236}">
                <a16:creationId xmlns:a16="http://schemas.microsoft.com/office/drawing/2014/main" id="{33F7FF33-130C-E6B0-CC83-C39F83C5F2A9}"/>
              </a:ext>
            </a:extLst>
          </p:cNvPr>
          <p:cNvSpPr>
            <a:spLocks noGrp="1" noRot="1" noChangeAspect="1" noChangeArrowheads="1" noTextEdit="1"/>
          </p:cNvSpPr>
          <p:nvPr>
            <p:ph type="sldImg"/>
          </p:nvPr>
        </p:nvSpPr>
        <p:spPr>
          <a:ln/>
        </p:spPr>
      </p:sp>
      <p:sp>
        <p:nvSpPr>
          <p:cNvPr id="65540" name="Rectangle 3">
            <a:extLst>
              <a:ext uri="{FF2B5EF4-FFF2-40B4-BE49-F238E27FC236}">
                <a16:creationId xmlns:a16="http://schemas.microsoft.com/office/drawing/2014/main" id="{326BCB9E-8D73-D264-6CC2-F6657A10D6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Not shown in the video, if someone else looks at my shared screen in the full view where they can see a lot of details, my tile in my bar is outline in red.</a:t>
            </a:r>
            <a:endParaRPr lang="en-US" altLang="LID4096">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EBC71D70-F23A-D231-3237-9398459BFE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31641EAF-FD0E-4E07-AC41-04D7F123AA24}" type="slidenum">
              <a:rPr lang="en-US" altLang="LID4096"/>
              <a:pPr/>
              <a:t>25</a:t>
            </a:fld>
            <a:endParaRPr lang="en-US" altLang="LID4096"/>
          </a:p>
        </p:txBody>
      </p:sp>
      <p:sp>
        <p:nvSpPr>
          <p:cNvPr id="66563" name="Rectangle 2">
            <a:extLst>
              <a:ext uri="{FF2B5EF4-FFF2-40B4-BE49-F238E27FC236}">
                <a16:creationId xmlns:a16="http://schemas.microsoft.com/office/drawing/2014/main" id="{8398F661-5DD0-BB65-9929-6450B2825AB4}"/>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1E0183C4-296D-CDE4-672F-CB2913D0E5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7B37ADE2-FACE-AA32-DF19-550616420C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448B3AE1-4748-4934-9BD3-0B6871120223}" type="slidenum">
              <a:rPr lang="en-US" altLang="LID4096"/>
              <a:pPr/>
              <a:t>26</a:t>
            </a:fld>
            <a:endParaRPr lang="en-US" altLang="LID4096"/>
          </a:p>
        </p:txBody>
      </p:sp>
      <p:sp>
        <p:nvSpPr>
          <p:cNvPr id="67587" name="Rectangle 2">
            <a:extLst>
              <a:ext uri="{FF2B5EF4-FFF2-40B4-BE49-F238E27FC236}">
                <a16:creationId xmlns:a16="http://schemas.microsoft.com/office/drawing/2014/main" id="{4EBDEB9E-6455-D49C-5721-A4F2334DACF1}"/>
              </a:ext>
            </a:extLst>
          </p:cNvPr>
          <p:cNvSpPr>
            <a:spLocks noGrp="1" noRot="1" noChangeAspect="1" noChangeArrowheads="1" noTextEdit="1"/>
          </p:cNvSpPr>
          <p:nvPr>
            <p:ph type="sldImg"/>
          </p:nvPr>
        </p:nvSpPr>
        <p:spPr>
          <a:ln/>
        </p:spPr>
      </p:sp>
      <p:sp>
        <p:nvSpPr>
          <p:cNvPr id="67588" name="Rectangle 3">
            <a:extLst>
              <a:ext uri="{FF2B5EF4-FFF2-40B4-BE49-F238E27FC236}">
                <a16:creationId xmlns:a16="http://schemas.microsoft.com/office/drawing/2014/main" id="{8ADAA3CD-7BA3-F6D6-7717-CA17A616A1F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We introduced the Screen Sharing item to ten CB users who had already been using CB on a daily basis for over a year. </a:t>
            </a:r>
          </a:p>
          <a:p>
            <a:pPr eaLnBrk="1" hangingPunct="1"/>
            <a:r>
              <a:rPr lang="en-CA" altLang="LID4096">
                <a:latin typeface="Arial" panose="020B0604020202020204" pitchFamily="34" charset="0"/>
              </a:rPr>
              <a:t>Group members included grad students and faculty from our research lab, and former lab members currently working elsewhere. People worked from various locations, such as in the lab, from home, or from another location.</a:t>
            </a:r>
          </a:p>
          <a:p>
            <a:pPr eaLnBrk="1" hangingPunct="1"/>
            <a:r>
              <a:rPr lang="en-CA" altLang="LID4096">
                <a:latin typeface="Arial" panose="020B0604020202020204" pitchFamily="34" charset="0"/>
              </a:rPr>
              <a:t>This was a group that was comfortable with sharing information about themselves with others, and felt that they benefited from sharing.</a:t>
            </a:r>
          </a:p>
          <a:p>
            <a:pPr eaLnBrk="1" hangingPunct="1"/>
            <a:r>
              <a:rPr lang="en-CA" altLang="LID4096">
                <a:latin typeface="Arial" panose="020B0604020202020204" pitchFamily="34" charset="0"/>
              </a:rPr>
              <a:t>This was not a formal study; rather, we asked people for comments as they used the system over a two week period, and we interviewed several people to discuss details with them.</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23F2A4D2-27BE-C7BA-3801-6F4A8F7C3AD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691F1147-CD49-4CCC-B9A1-D0B07ECFFF05}" type="slidenum">
              <a:rPr lang="en-US" altLang="LID4096"/>
              <a:pPr/>
              <a:t>27</a:t>
            </a:fld>
            <a:endParaRPr lang="en-US" altLang="LID4096"/>
          </a:p>
        </p:txBody>
      </p:sp>
      <p:sp>
        <p:nvSpPr>
          <p:cNvPr id="68611" name="Rectangle 2">
            <a:extLst>
              <a:ext uri="{FF2B5EF4-FFF2-40B4-BE49-F238E27FC236}">
                <a16:creationId xmlns:a16="http://schemas.microsoft.com/office/drawing/2014/main" id="{A07E676E-482F-30C0-5FC6-9465C89E38A3}"/>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9C4DB516-A49F-04AF-3046-B17C9172CA2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In the next few slide, I will give brief summaries of the key experiences and reactions we saw.</a:t>
            </a:r>
            <a:endParaRPr lang="en-US" altLang="LID4096">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7907EA6A-C1F9-27D2-4C92-C2BCC385EC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5FF19621-B22D-4B7C-8A02-9F7EDFF76717}" type="slidenum">
              <a:rPr lang="en-US" altLang="LID4096"/>
              <a:pPr/>
              <a:t>28</a:t>
            </a:fld>
            <a:endParaRPr lang="en-US" altLang="LID4096"/>
          </a:p>
        </p:txBody>
      </p:sp>
      <p:sp>
        <p:nvSpPr>
          <p:cNvPr id="69635" name="Rectangle 2">
            <a:extLst>
              <a:ext uri="{FF2B5EF4-FFF2-40B4-BE49-F238E27FC236}">
                <a16:creationId xmlns:a16="http://schemas.microsoft.com/office/drawing/2014/main" id="{3CFC8D9B-8D78-6903-2C9C-DDAF96D2D23E}"/>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41CDCD9B-3FDF-4617-086B-22F585F8355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In terms of artifact awareness, most people shared what they were working on, either by sharing their active window, or by sharing the region of their screen that they were working in. </a:t>
            </a:r>
          </a:p>
          <a:p>
            <a:pPr eaLnBrk="1" hangingPunct="1"/>
            <a:r>
              <a:rPr lang="en-CA" altLang="LID4096">
                <a:latin typeface="Arial" panose="020B0604020202020204" pitchFamily="34" charset="0"/>
              </a:rPr>
              <a:t>Others commonly used this information to determine people’s availability, and to track the progress of joint work. </a:t>
            </a:r>
          </a:p>
          <a:p>
            <a:pPr eaLnBrk="1" hangingPunct="1"/>
            <a:r>
              <a:rPr lang="en-CA" altLang="LID4096">
                <a:latin typeface="Arial" panose="020B0604020202020204" pitchFamily="34" charset="0"/>
              </a:rPr>
              <a:t>For example, several members of the group were writing papers during the deployment period. One person reported that he really liked being able to see when his co-author was working on their paper and, he especially liked seeing what section his co-author was working on, as well as roughly how many changes had been made, since they were using change-tracking.</a:t>
            </a:r>
          </a:p>
          <a:p>
            <a:pPr eaLnBrk="1" hangingPunct="1"/>
            <a:endParaRPr lang="en-CA" altLang="LID4096">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9CE12994-3384-F448-1B7F-C4CAB55AC6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B4D58A85-E4B9-4381-8331-746B41A1C2D7}" type="slidenum">
              <a:rPr lang="en-US" altLang="LID4096"/>
              <a:pPr/>
              <a:t>29</a:t>
            </a:fld>
            <a:endParaRPr lang="en-US" altLang="LID4096"/>
          </a:p>
        </p:txBody>
      </p:sp>
      <p:sp>
        <p:nvSpPr>
          <p:cNvPr id="70659" name="Rectangle 2">
            <a:extLst>
              <a:ext uri="{FF2B5EF4-FFF2-40B4-BE49-F238E27FC236}">
                <a16:creationId xmlns:a16="http://schemas.microsoft.com/office/drawing/2014/main" id="{2EFE6BFA-F875-42FC-1FBA-E51880D9A9D7}"/>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D092DCD9-45BA-969E-8E6A-1EA6862708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The Screen Sharing item also provided presence information; when the shared screen images were automatically updated, it was possible to tell when people were at their computers from seeing windows being moved around, pages being scrolled, and so on.</a:t>
            </a:r>
            <a:endParaRPr lang="en-US" altLang="LID4096">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E365D128-D2DA-A709-A232-C6D7860176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FB869BF9-83F9-42E9-9579-C8E52D742D79}" type="slidenum">
              <a:rPr lang="en-US" altLang="LID4096"/>
              <a:pPr/>
              <a:t>30</a:t>
            </a:fld>
            <a:endParaRPr lang="en-US" altLang="LID4096"/>
          </a:p>
        </p:txBody>
      </p:sp>
      <p:sp>
        <p:nvSpPr>
          <p:cNvPr id="71683" name="Rectangle 2">
            <a:extLst>
              <a:ext uri="{FF2B5EF4-FFF2-40B4-BE49-F238E27FC236}">
                <a16:creationId xmlns:a16="http://schemas.microsoft.com/office/drawing/2014/main" id="{89743953-7270-3B95-A1C1-1B789A3170D9}"/>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C1B5D726-9D4B-EC71-32F3-C328050AF5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Seeing others’ shared screens sometimes triggered conversations – these could be about work, when one member saw his co-author working on their paper, and asked how it was going. </a:t>
            </a:r>
          </a:p>
          <a:p>
            <a:pPr eaLnBrk="1" hangingPunct="1"/>
            <a:r>
              <a:rPr lang="en-CA" altLang="LID4096">
                <a:latin typeface="Arial" panose="020B0604020202020204" pitchFamily="34" charset="0"/>
              </a:rPr>
              <a:t>They could also be more social, such as when another member saw some interesting-looking design images on someone’s desktop and asked about them. Conversations sometimes transitioned to remote pointing, when people wanted to discuss a particular artifact they saw on a shared screen.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0E276D89-8220-3796-0AA5-7EFA2B30D8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9594F73A-DD61-40C9-853F-27156E3F6128}" type="slidenum">
              <a:rPr lang="en-US" altLang="LID4096"/>
              <a:pPr/>
              <a:t>31</a:t>
            </a:fld>
            <a:endParaRPr lang="en-US" altLang="LID4096"/>
          </a:p>
        </p:txBody>
      </p:sp>
      <p:sp>
        <p:nvSpPr>
          <p:cNvPr id="72707" name="Rectangle 2">
            <a:extLst>
              <a:ext uri="{FF2B5EF4-FFF2-40B4-BE49-F238E27FC236}">
                <a16:creationId xmlns:a16="http://schemas.microsoft.com/office/drawing/2014/main" id="{32C861BF-1685-DB56-89F8-A1A390F33084}"/>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5E883607-5A56-7A94-29A9-6D70B6A93B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Remote pointing was also sometimes used during a conversation or meeting that was already happening. This is how existing screen sharing systems are typically used now, for focused collaboration. This is different from the previous case, where the conversation started as a result of what people saw in a shared screen.</a:t>
            </a:r>
            <a:endParaRPr lang="en-US" altLang="LID4096">
              <a:latin typeface="Arial" panose="020B0604020202020204" pitchFamily="34" charset="0"/>
            </a:endParaRPr>
          </a:p>
          <a:p>
            <a:pPr eaLnBrk="1" hangingPunct="1"/>
            <a:endParaRPr lang="en-US" altLang="LID4096">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13751A37-43EA-5848-EDE3-BAC948601D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E13169A3-520A-49C6-8375-8CC5205C67C7}" type="slidenum">
              <a:rPr lang="en-US" altLang="LID4096"/>
              <a:pPr/>
              <a:t>32</a:t>
            </a:fld>
            <a:endParaRPr lang="en-US" altLang="LID4096"/>
          </a:p>
        </p:txBody>
      </p:sp>
      <p:sp>
        <p:nvSpPr>
          <p:cNvPr id="73731" name="Rectangle 2">
            <a:extLst>
              <a:ext uri="{FF2B5EF4-FFF2-40B4-BE49-F238E27FC236}">
                <a16:creationId xmlns:a16="http://schemas.microsoft.com/office/drawing/2014/main" id="{87233407-6D37-C345-CEC6-0B42E7113DB5}"/>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C0AFA3D3-62E0-B21B-53B5-1ACAED94BF7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People adopted different strategies for protecting their privacy while sharing screens.</a:t>
            </a:r>
          </a:p>
          <a:p>
            <a:pPr eaLnBrk="1" hangingPunct="1"/>
            <a:r>
              <a:rPr lang="en-CA" altLang="LID4096">
                <a:latin typeface="Arial" panose="020B0604020202020204" pitchFamily="34" charset="0"/>
              </a:rPr>
              <a:t>Because most members of the group had two monitors, many chose to separate public and private information onto different displays, and just share the public one. Some people already typically kept things like email on one display and did work on the other, so separating information this way came naturally to them, and studies such as Grudin’s have shown this before.</a:t>
            </a:r>
          </a:p>
          <a:p>
            <a:pPr eaLnBrk="1" hangingPunct="1"/>
            <a:r>
              <a:rPr lang="en-CA" altLang="LID4096">
                <a:latin typeface="Arial" panose="020B0604020202020204" pitchFamily="34" charset="0"/>
              </a:rPr>
              <a:t>Some people chose to blur the screen image they shared so that text in windows wasn’t legible to others, particularly when they were sharing their active window or if they were working with private data. People also tended to limit the amount that others could zoom in on their desktop. If people moved into conversations or remote pointing about a shared artifact, they would increase the amount others could zoom in. After these discussions, they would then decrease the zoom level again.</a:t>
            </a:r>
          </a:p>
          <a:p>
            <a:pPr eaLnBrk="1" hangingPunct="1"/>
            <a:r>
              <a:rPr lang="en-CA" altLang="LID4096">
                <a:latin typeface="Arial" panose="020B0604020202020204" pitchFamily="34" charset="0"/>
              </a:rPr>
              <a:t>The feedback, particularly the auto-update warnings, were found to be very useful for helping people mitigate what others were seeing.</a:t>
            </a:r>
          </a:p>
          <a:p>
            <a:pPr eaLnBrk="1" hangingPunct="1"/>
            <a:endParaRPr lang="en-CA" altLang="LID4096">
              <a:latin typeface="Arial" panose="020B0604020202020204" pitchFamily="34" charset="0"/>
            </a:endParaRPr>
          </a:p>
          <a:p>
            <a:pPr eaLnBrk="1" hangingPunct="1"/>
            <a:r>
              <a:rPr lang="en-CA" altLang="LID4096">
                <a:latin typeface="Arial" panose="020B0604020202020204" pitchFamily="34" charset="0"/>
              </a:rPr>
              <a:t>In most cases, people had no problems using the Screen Sharing item, but there were a couple of concerns relating to privacy.</a:t>
            </a:r>
          </a:p>
          <a:p>
            <a:pPr eaLnBrk="1" hangingPunct="1"/>
            <a:r>
              <a:rPr lang="en-CA" altLang="LID4096">
                <a:latin typeface="Arial" panose="020B0604020202020204" pitchFamily="34" charset="0"/>
              </a:rPr>
              <a:t>First, there was some concern at times that people were seeing too much on others’ screens. For example, one person reported being a bit uncomfortable being able to see all the details of what others were working on. This was interesting because the viewer was more uncomfortable than the person sharing.</a:t>
            </a:r>
          </a:p>
          <a:p>
            <a:pPr eaLnBrk="1" hangingPunct="1"/>
            <a:r>
              <a:rPr lang="en-CA" altLang="LID4096">
                <a:latin typeface="Arial" panose="020B0604020202020204" pitchFamily="34" charset="0"/>
              </a:rPr>
              <a:t>There were also people who were not comfortable sharing their screens using the Screen Sharing item, even with the privacy controls and feedback.</a:t>
            </a:r>
          </a:p>
          <a:p>
            <a:pPr eaLnBrk="1" hangingPunct="1"/>
            <a:endParaRPr lang="en-CA" altLang="LID4096">
              <a:latin typeface="Arial" panose="020B0604020202020204" pitchFamily="34" charset="0"/>
            </a:endParaRPr>
          </a:p>
          <a:p>
            <a:pPr eaLnBrk="1" hangingPunct="1"/>
            <a:endParaRPr lang="en-US" altLang="LID4096">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5BBDF4F0-A51D-20D7-E35A-2F2C146C72B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2157AD6A-10BC-41D5-94D3-8F087C452FFE}" type="slidenum">
              <a:rPr lang="en-US" altLang="LID4096"/>
              <a:pPr/>
              <a:t>33</a:t>
            </a:fld>
            <a:endParaRPr lang="en-US" altLang="LID4096"/>
          </a:p>
        </p:txBody>
      </p:sp>
      <p:sp>
        <p:nvSpPr>
          <p:cNvPr id="74755" name="Rectangle 2">
            <a:extLst>
              <a:ext uri="{FF2B5EF4-FFF2-40B4-BE49-F238E27FC236}">
                <a16:creationId xmlns:a16="http://schemas.microsoft.com/office/drawing/2014/main" id="{9B9B4FF7-B32B-F97B-B14F-07C0522A1062}"/>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9AB50FF0-0BC2-CFC2-CEDB-899C010B21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Our next steps include adding an audio channel so that people can interact more naturally when discussing artifacts and linking the Screen Sharing item to a full screen sharing system in order to provide a more complete transition from awareness to full groupware.</a:t>
            </a:r>
          </a:p>
          <a:p>
            <a:pPr eaLnBrk="1" hangingPunct="1"/>
            <a:r>
              <a:rPr lang="en-CA" altLang="LID4096">
                <a:latin typeface="Arial" panose="020B0604020202020204" pitchFamily="34" charset="0"/>
              </a:rPr>
              <a:t>We’d also like to explore different ways of presenting the shared screens – using Community Bar is one way to show shared screens, but you could imagine also having something like a stand-alone interface, or have icons or gadgets on a desktop.</a:t>
            </a:r>
          </a:p>
          <a:p>
            <a:pPr eaLnBrk="1" hangingPunct="1"/>
            <a:r>
              <a:rPr lang="en-CA" altLang="LID4096">
                <a:latin typeface="Arial" panose="020B0604020202020204" pitchFamily="34" charset="0"/>
              </a:rPr>
              <a:t>We would also like to deploy the system to outside groups in order to evaluate how they adopt it for their own use.</a:t>
            </a:r>
          </a:p>
          <a:p>
            <a:pPr eaLnBrk="1" hangingPunct="1"/>
            <a:endParaRPr lang="en-US" altLang="LID4096">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08B6BF7C-6D3C-3BBA-07AE-E12E26A361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37CD8512-6224-444F-A7DD-91786CFBEDF8}" type="slidenum">
              <a:rPr lang="en-US" altLang="LID4096"/>
              <a:pPr/>
              <a:t>34</a:t>
            </a:fld>
            <a:endParaRPr lang="en-US" altLang="LID4096"/>
          </a:p>
        </p:txBody>
      </p:sp>
      <p:sp>
        <p:nvSpPr>
          <p:cNvPr id="75779" name="Rectangle 2">
            <a:extLst>
              <a:ext uri="{FF2B5EF4-FFF2-40B4-BE49-F238E27FC236}">
                <a16:creationId xmlns:a16="http://schemas.microsoft.com/office/drawing/2014/main" id="{641575A4-C653-D5AF-475B-9A0CD52DCFD0}"/>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277FDD17-7CFF-6199-3F81-1E865BA96A4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In this presentation, I have shown you how screen sharing can be used for awareness, and discussed some of the initial experiences that people had while using our system.</a:t>
            </a:r>
          </a:p>
          <a:p>
            <a:pPr eaLnBrk="1" hangingPunct="1"/>
            <a:r>
              <a:rPr lang="en-CA" altLang="LID4096">
                <a:latin typeface="Arial" panose="020B0604020202020204" pitchFamily="34" charset="0"/>
              </a:rPr>
              <a:t>In summary, we believe that screen sharing can help people maintain awareness of what others are working on.</a:t>
            </a:r>
            <a:endParaRPr lang="en-US" altLang="LID4096">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DE582296-BF67-1027-B8D7-24617E0809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C389F121-CF78-40E3-B240-7B7729FBDD51}" type="slidenum">
              <a:rPr lang="en-US" altLang="LID4096"/>
              <a:pPr/>
              <a:t>35</a:t>
            </a:fld>
            <a:endParaRPr lang="en-US" altLang="LID4096"/>
          </a:p>
        </p:txBody>
      </p:sp>
      <p:sp>
        <p:nvSpPr>
          <p:cNvPr id="76803" name="Rectangle 2">
            <a:extLst>
              <a:ext uri="{FF2B5EF4-FFF2-40B4-BE49-F238E27FC236}">
                <a16:creationId xmlns:a16="http://schemas.microsoft.com/office/drawing/2014/main" id="{510ED6A7-63ED-A9D0-4BC4-1F4F9175DD08}"/>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C8FF507C-00A6-87D1-DEE8-690DBAB1B4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For more information and to download our software, please visit our webpage. We’ll also be giving demos tonight at the demo session so please drop by. </a:t>
            </a:r>
          </a:p>
          <a:p>
            <a:pPr eaLnBrk="1" hangingPunct="1"/>
            <a:r>
              <a:rPr lang="en-CA" altLang="LID4096">
                <a:latin typeface="Arial" panose="020B0604020202020204" pitchFamily="34" charset="0"/>
              </a:rPr>
              <a:t>Thank you for your attention.</a:t>
            </a:r>
          </a:p>
          <a:p>
            <a:pPr eaLnBrk="1" hangingPunct="1"/>
            <a:endParaRPr lang="en-US" altLang="LID4096">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C2AE0B55-BEB5-8C4B-9E50-206163B38C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3B27223B-BEEB-4EEC-B3B6-0D7E33944F8D}" type="slidenum">
              <a:rPr lang="en-US" altLang="LID4096"/>
              <a:pPr/>
              <a:t>36</a:t>
            </a:fld>
            <a:endParaRPr lang="en-US" altLang="LID4096"/>
          </a:p>
        </p:txBody>
      </p:sp>
      <p:sp>
        <p:nvSpPr>
          <p:cNvPr id="77827" name="Rectangle 2">
            <a:extLst>
              <a:ext uri="{FF2B5EF4-FFF2-40B4-BE49-F238E27FC236}">
                <a16:creationId xmlns:a16="http://schemas.microsoft.com/office/drawing/2014/main" id="{30158B46-20F1-B02B-EEAB-B8B2C5678C29}"/>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57655CFC-4962-0487-2C7C-5A8AAB8912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Collabrary: for prototyping collaborative multimedia applications</a:t>
            </a:r>
          </a:p>
          <a:p>
            <a:pPr eaLnBrk="1" hangingPunct="1"/>
            <a:r>
              <a:rPr lang="en-CA" altLang="LID4096">
                <a:latin typeface="Arial" panose="020B0604020202020204" pitchFamily="34" charset="0"/>
              </a:rPr>
              <a:t>WindowsHooker: provides “hooks” into Windows that lets you detect mouse and keyboard events in other applications</a:t>
            </a:r>
          </a:p>
          <a:p>
            <a:pPr eaLnBrk="1" hangingPunct="1"/>
            <a:r>
              <a:rPr lang="en-CA" altLang="LID4096">
                <a:latin typeface="Arial" panose="020B0604020202020204" pitchFamily="34" charset="0"/>
              </a:rPr>
              <a:t>WidgetTap: for building alternative interfaces for applications without having to change their source code</a:t>
            </a:r>
          </a:p>
          <a:p>
            <a:pPr eaLnBrk="1" hangingPunct="1"/>
            <a:r>
              <a:rPr lang="en-CA" altLang="LID4096">
                <a:latin typeface="Arial" panose="020B0604020202020204" pitchFamily="34" charset="0"/>
              </a:rPr>
              <a:t>Piccolo: for creating graphical applications with various visual effects such as zooming and animation</a:t>
            </a:r>
            <a:endParaRPr lang="en-US" altLang="LID4096">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92B56FD2-8F61-A706-BCBA-697C1C3F45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2A43A999-A51C-43E0-A18D-64DCE6421DDF}" type="slidenum">
              <a:rPr lang="en-US" altLang="LID4096"/>
              <a:pPr/>
              <a:t>37</a:t>
            </a:fld>
            <a:endParaRPr lang="en-US" altLang="LID4096"/>
          </a:p>
        </p:txBody>
      </p:sp>
      <p:sp>
        <p:nvSpPr>
          <p:cNvPr id="78851" name="Rectangle 2">
            <a:extLst>
              <a:ext uri="{FF2B5EF4-FFF2-40B4-BE49-F238E27FC236}">
                <a16:creationId xmlns:a16="http://schemas.microsoft.com/office/drawing/2014/main" id="{1D07F7CC-D2FA-CCE5-6FFA-83CCE2D66C82}"/>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BC47C76F-0F1D-3AD1-129B-B5FE7C88F4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2CDE0AA2-4F1A-01AF-7F2B-EF6A8EA483F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1414878C-9078-4811-B84C-E60BA2BB8EA4}" type="slidenum">
              <a:rPr lang="en-US" altLang="LID4096"/>
              <a:pPr/>
              <a:t>38</a:t>
            </a:fld>
            <a:endParaRPr lang="en-US" altLang="LID4096"/>
          </a:p>
        </p:txBody>
      </p:sp>
      <p:sp>
        <p:nvSpPr>
          <p:cNvPr id="79875" name="Rectangle 2">
            <a:extLst>
              <a:ext uri="{FF2B5EF4-FFF2-40B4-BE49-F238E27FC236}">
                <a16:creationId xmlns:a16="http://schemas.microsoft.com/office/drawing/2014/main" id="{8145D112-0752-BAC1-E390-415DA402DE72}"/>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D1F01C0C-CD97-22A3-ABE7-BA51232279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rPr>
              <a:t>First, </a:t>
            </a:r>
            <a:endParaRPr lang="en-US" altLang="LID4096">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72E58B1-2FFF-B5CF-3847-3E1BDE4F64B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A91DC3A-2B3B-353E-7329-6687F878E0F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9C7530-A09E-D01E-0A7C-344106D81B52}"/>
              </a:ext>
            </a:extLst>
          </p:cNvPr>
          <p:cNvSpPr>
            <a:spLocks noGrp="1" noChangeArrowheads="1"/>
          </p:cNvSpPr>
          <p:nvPr>
            <p:ph type="sldNum" sz="quarter" idx="12"/>
          </p:nvPr>
        </p:nvSpPr>
        <p:spPr>
          <a:ln/>
        </p:spPr>
        <p:txBody>
          <a:bodyPr/>
          <a:lstStyle>
            <a:lvl1pPr>
              <a:defRPr/>
            </a:lvl1pPr>
          </a:lstStyle>
          <a:p>
            <a:fld id="{C3C7C68D-F4C6-4B24-891E-DDC246C57D1E}" type="slidenum">
              <a:rPr lang="en-US" altLang="LID4096"/>
              <a:pPr/>
              <a:t>‹#›</a:t>
            </a:fld>
            <a:endParaRPr lang="en-US" altLang="LID4096"/>
          </a:p>
        </p:txBody>
      </p:sp>
    </p:spTree>
    <p:extLst>
      <p:ext uri="{BB962C8B-B14F-4D97-AF65-F5344CB8AC3E}">
        <p14:creationId xmlns:p14="http://schemas.microsoft.com/office/powerpoint/2010/main" val="2615078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6E2204E-493D-AEEA-A1D5-BCA0EC13BFE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1037D4F-90A5-8211-A182-FE67C401FA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7597DBE-0EBE-227B-D2AC-B4E57A48E34F}"/>
              </a:ext>
            </a:extLst>
          </p:cNvPr>
          <p:cNvSpPr>
            <a:spLocks noGrp="1" noChangeArrowheads="1"/>
          </p:cNvSpPr>
          <p:nvPr>
            <p:ph type="sldNum" sz="quarter" idx="12"/>
          </p:nvPr>
        </p:nvSpPr>
        <p:spPr>
          <a:ln/>
        </p:spPr>
        <p:txBody>
          <a:bodyPr/>
          <a:lstStyle>
            <a:lvl1pPr>
              <a:defRPr/>
            </a:lvl1pPr>
          </a:lstStyle>
          <a:p>
            <a:fld id="{DA64C2E4-BE13-467F-B232-F8CF3CDC41F5}" type="slidenum">
              <a:rPr lang="en-US" altLang="LID4096"/>
              <a:pPr/>
              <a:t>‹#›</a:t>
            </a:fld>
            <a:endParaRPr lang="en-US" altLang="LID4096"/>
          </a:p>
        </p:txBody>
      </p:sp>
    </p:spTree>
    <p:extLst>
      <p:ext uri="{BB962C8B-B14F-4D97-AF65-F5344CB8AC3E}">
        <p14:creationId xmlns:p14="http://schemas.microsoft.com/office/powerpoint/2010/main" val="1635188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520BD31-80F9-969D-8D7E-18D0118AE1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217A5A1-733D-5201-5445-265DEAF345E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CADDE30-F662-BA38-BE4C-0FDD1226D75A}"/>
              </a:ext>
            </a:extLst>
          </p:cNvPr>
          <p:cNvSpPr>
            <a:spLocks noGrp="1" noChangeArrowheads="1"/>
          </p:cNvSpPr>
          <p:nvPr>
            <p:ph type="sldNum" sz="quarter" idx="12"/>
          </p:nvPr>
        </p:nvSpPr>
        <p:spPr>
          <a:ln/>
        </p:spPr>
        <p:txBody>
          <a:bodyPr/>
          <a:lstStyle>
            <a:lvl1pPr>
              <a:defRPr/>
            </a:lvl1pPr>
          </a:lstStyle>
          <a:p>
            <a:fld id="{535E7827-A091-4EF8-9FEA-23CAD12361E5}" type="slidenum">
              <a:rPr lang="en-US" altLang="LID4096"/>
              <a:pPr/>
              <a:t>‹#›</a:t>
            </a:fld>
            <a:endParaRPr lang="en-US" altLang="LID4096"/>
          </a:p>
        </p:txBody>
      </p:sp>
    </p:spTree>
    <p:extLst>
      <p:ext uri="{BB962C8B-B14F-4D97-AF65-F5344CB8AC3E}">
        <p14:creationId xmlns:p14="http://schemas.microsoft.com/office/powerpoint/2010/main" val="45480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E299138-5DA5-9DA1-889E-E888246DBA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77A36C2-C3E5-B932-0BE3-2A603203BF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C1C57CC-522F-208A-5CBC-B970CB559C73}"/>
              </a:ext>
            </a:extLst>
          </p:cNvPr>
          <p:cNvSpPr>
            <a:spLocks noGrp="1" noChangeArrowheads="1"/>
          </p:cNvSpPr>
          <p:nvPr>
            <p:ph type="sldNum" sz="quarter" idx="12"/>
          </p:nvPr>
        </p:nvSpPr>
        <p:spPr>
          <a:ln/>
        </p:spPr>
        <p:txBody>
          <a:bodyPr/>
          <a:lstStyle>
            <a:lvl1pPr>
              <a:defRPr/>
            </a:lvl1pPr>
          </a:lstStyle>
          <a:p>
            <a:fld id="{3174784B-26F2-4724-8566-8C0A063402B0}" type="slidenum">
              <a:rPr lang="en-US" altLang="LID4096"/>
              <a:pPr/>
              <a:t>‹#›</a:t>
            </a:fld>
            <a:endParaRPr lang="en-US" altLang="LID4096"/>
          </a:p>
        </p:txBody>
      </p:sp>
    </p:spTree>
    <p:extLst>
      <p:ext uri="{BB962C8B-B14F-4D97-AF65-F5344CB8AC3E}">
        <p14:creationId xmlns:p14="http://schemas.microsoft.com/office/powerpoint/2010/main" val="3262854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8488661-1A2A-222D-AC03-1193C73F06E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598068B-1E11-98D9-C21D-62954E873EB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B4EF1BE-934E-C58E-54F7-20B56FC1C8CE}"/>
              </a:ext>
            </a:extLst>
          </p:cNvPr>
          <p:cNvSpPr>
            <a:spLocks noGrp="1" noChangeArrowheads="1"/>
          </p:cNvSpPr>
          <p:nvPr>
            <p:ph type="sldNum" sz="quarter" idx="12"/>
          </p:nvPr>
        </p:nvSpPr>
        <p:spPr>
          <a:ln/>
        </p:spPr>
        <p:txBody>
          <a:bodyPr/>
          <a:lstStyle>
            <a:lvl1pPr>
              <a:defRPr/>
            </a:lvl1pPr>
          </a:lstStyle>
          <a:p>
            <a:fld id="{10BC9232-3AD7-47B4-92DB-47C38F7C0F29}" type="slidenum">
              <a:rPr lang="en-US" altLang="LID4096"/>
              <a:pPr/>
              <a:t>‹#›</a:t>
            </a:fld>
            <a:endParaRPr lang="en-US" altLang="LID4096"/>
          </a:p>
        </p:txBody>
      </p:sp>
    </p:spTree>
    <p:extLst>
      <p:ext uri="{BB962C8B-B14F-4D97-AF65-F5344CB8AC3E}">
        <p14:creationId xmlns:p14="http://schemas.microsoft.com/office/powerpoint/2010/main" val="58663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266771A-5018-7068-5A50-83AEBFF2C02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2BA02C0-3076-7AD1-FC71-4DC221B6A4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FDCD67B-AAAC-7766-8742-CFE8E4D3B47F}"/>
              </a:ext>
            </a:extLst>
          </p:cNvPr>
          <p:cNvSpPr>
            <a:spLocks noGrp="1" noChangeArrowheads="1"/>
          </p:cNvSpPr>
          <p:nvPr>
            <p:ph type="sldNum" sz="quarter" idx="12"/>
          </p:nvPr>
        </p:nvSpPr>
        <p:spPr>
          <a:ln/>
        </p:spPr>
        <p:txBody>
          <a:bodyPr/>
          <a:lstStyle>
            <a:lvl1pPr>
              <a:defRPr/>
            </a:lvl1pPr>
          </a:lstStyle>
          <a:p>
            <a:fld id="{75121F38-F039-4947-AD71-D80C48B4D078}" type="slidenum">
              <a:rPr lang="en-US" altLang="LID4096"/>
              <a:pPr/>
              <a:t>‹#›</a:t>
            </a:fld>
            <a:endParaRPr lang="en-US" altLang="LID4096"/>
          </a:p>
        </p:txBody>
      </p:sp>
    </p:spTree>
    <p:extLst>
      <p:ext uri="{BB962C8B-B14F-4D97-AF65-F5344CB8AC3E}">
        <p14:creationId xmlns:p14="http://schemas.microsoft.com/office/powerpoint/2010/main" val="1604886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6D314F7-755F-D9E4-83E1-2D8C4F368E0E}"/>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B482C03-C9AE-3CB9-09F8-CCFD3B19ED9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90D82CA8-329B-6D7E-3496-301A476A4688}"/>
              </a:ext>
            </a:extLst>
          </p:cNvPr>
          <p:cNvSpPr>
            <a:spLocks noGrp="1" noChangeArrowheads="1"/>
          </p:cNvSpPr>
          <p:nvPr>
            <p:ph type="sldNum" sz="quarter" idx="12"/>
          </p:nvPr>
        </p:nvSpPr>
        <p:spPr>
          <a:ln/>
        </p:spPr>
        <p:txBody>
          <a:bodyPr/>
          <a:lstStyle>
            <a:lvl1pPr>
              <a:defRPr/>
            </a:lvl1pPr>
          </a:lstStyle>
          <a:p>
            <a:fld id="{F9AED723-B421-4959-BA6C-562358C41388}" type="slidenum">
              <a:rPr lang="en-US" altLang="LID4096"/>
              <a:pPr/>
              <a:t>‹#›</a:t>
            </a:fld>
            <a:endParaRPr lang="en-US" altLang="LID4096"/>
          </a:p>
        </p:txBody>
      </p:sp>
    </p:spTree>
    <p:extLst>
      <p:ext uri="{BB962C8B-B14F-4D97-AF65-F5344CB8AC3E}">
        <p14:creationId xmlns:p14="http://schemas.microsoft.com/office/powerpoint/2010/main" val="649276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A5F790-F20C-8BF4-D232-C30A99D6885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54F6CA5-19AC-6FC8-0A4F-247F4B6CC1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C3AED0B-B34E-8314-B725-812E97B30817}"/>
              </a:ext>
            </a:extLst>
          </p:cNvPr>
          <p:cNvSpPr>
            <a:spLocks noGrp="1" noChangeArrowheads="1"/>
          </p:cNvSpPr>
          <p:nvPr>
            <p:ph type="sldNum" sz="quarter" idx="12"/>
          </p:nvPr>
        </p:nvSpPr>
        <p:spPr>
          <a:ln/>
        </p:spPr>
        <p:txBody>
          <a:bodyPr/>
          <a:lstStyle>
            <a:lvl1pPr>
              <a:defRPr/>
            </a:lvl1pPr>
          </a:lstStyle>
          <a:p>
            <a:fld id="{9A1588A7-CC55-4FFB-886D-C3379D2834FE}" type="slidenum">
              <a:rPr lang="en-US" altLang="LID4096"/>
              <a:pPr/>
              <a:t>‹#›</a:t>
            </a:fld>
            <a:endParaRPr lang="en-US" altLang="LID4096"/>
          </a:p>
        </p:txBody>
      </p:sp>
    </p:spTree>
    <p:extLst>
      <p:ext uri="{BB962C8B-B14F-4D97-AF65-F5344CB8AC3E}">
        <p14:creationId xmlns:p14="http://schemas.microsoft.com/office/powerpoint/2010/main" val="3862461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1B0DD4E-EA4B-6DE6-A89E-0F2DE7A9DB5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AFAF72A-7C4A-481F-23D2-D03979A0F3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0B6D6EB-0D0A-9B48-ECCB-69A2A5402C7F}"/>
              </a:ext>
            </a:extLst>
          </p:cNvPr>
          <p:cNvSpPr>
            <a:spLocks noGrp="1" noChangeArrowheads="1"/>
          </p:cNvSpPr>
          <p:nvPr>
            <p:ph type="sldNum" sz="quarter" idx="12"/>
          </p:nvPr>
        </p:nvSpPr>
        <p:spPr>
          <a:ln/>
        </p:spPr>
        <p:txBody>
          <a:bodyPr/>
          <a:lstStyle>
            <a:lvl1pPr>
              <a:defRPr/>
            </a:lvl1pPr>
          </a:lstStyle>
          <a:p>
            <a:fld id="{88C2C46C-F4D7-45A9-B2FB-27881238295A}" type="slidenum">
              <a:rPr lang="en-US" altLang="LID4096"/>
              <a:pPr/>
              <a:t>‹#›</a:t>
            </a:fld>
            <a:endParaRPr lang="en-US" altLang="LID4096"/>
          </a:p>
        </p:txBody>
      </p:sp>
    </p:spTree>
    <p:extLst>
      <p:ext uri="{BB962C8B-B14F-4D97-AF65-F5344CB8AC3E}">
        <p14:creationId xmlns:p14="http://schemas.microsoft.com/office/powerpoint/2010/main" val="2055031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7A8C9D2-4753-EE1A-2110-DBDC9D17337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3DC47D-0CE0-4B33-6091-3174DA690FF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77CF7D1-A4FE-0D83-0332-34599528B4E5}"/>
              </a:ext>
            </a:extLst>
          </p:cNvPr>
          <p:cNvSpPr>
            <a:spLocks noGrp="1" noChangeArrowheads="1"/>
          </p:cNvSpPr>
          <p:nvPr>
            <p:ph type="sldNum" sz="quarter" idx="12"/>
          </p:nvPr>
        </p:nvSpPr>
        <p:spPr>
          <a:ln/>
        </p:spPr>
        <p:txBody>
          <a:bodyPr/>
          <a:lstStyle>
            <a:lvl1pPr>
              <a:defRPr/>
            </a:lvl1pPr>
          </a:lstStyle>
          <a:p>
            <a:fld id="{DCD46D56-C1BC-4965-B32D-634B2EC96301}" type="slidenum">
              <a:rPr lang="en-US" altLang="LID4096"/>
              <a:pPr/>
              <a:t>‹#›</a:t>
            </a:fld>
            <a:endParaRPr lang="en-US" altLang="LID4096"/>
          </a:p>
        </p:txBody>
      </p:sp>
    </p:spTree>
    <p:extLst>
      <p:ext uri="{BB962C8B-B14F-4D97-AF65-F5344CB8AC3E}">
        <p14:creationId xmlns:p14="http://schemas.microsoft.com/office/powerpoint/2010/main" val="3427931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E00956-127A-F3C5-49D8-4F8DE515657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12E23E2-3C33-B331-672C-11390EA55F3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E3082C8-A7A4-6B3B-21E5-D8DF4482FE92}"/>
              </a:ext>
            </a:extLst>
          </p:cNvPr>
          <p:cNvSpPr>
            <a:spLocks noGrp="1" noChangeArrowheads="1"/>
          </p:cNvSpPr>
          <p:nvPr>
            <p:ph type="sldNum" sz="quarter" idx="12"/>
          </p:nvPr>
        </p:nvSpPr>
        <p:spPr>
          <a:ln/>
        </p:spPr>
        <p:txBody>
          <a:bodyPr/>
          <a:lstStyle>
            <a:lvl1pPr>
              <a:defRPr/>
            </a:lvl1pPr>
          </a:lstStyle>
          <a:p>
            <a:fld id="{0DD50DBB-36D1-4BED-9086-316312251200}" type="slidenum">
              <a:rPr lang="en-US" altLang="LID4096"/>
              <a:pPr/>
              <a:t>‹#›</a:t>
            </a:fld>
            <a:endParaRPr lang="en-US" altLang="LID4096"/>
          </a:p>
        </p:txBody>
      </p:sp>
    </p:spTree>
    <p:extLst>
      <p:ext uri="{BB962C8B-B14F-4D97-AF65-F5344CB8AC3E}">
        <p14:creationId xmlns:p14="http://schemas.microsoft.com/office/powerpoint/2010/main" val="3982687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58B2001-7070-6D91-DADC-86BACB075F00}"/>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FFF821FF-8CEF-726A-151F-3DB6012267C6}"/>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38244" name="Rectangle 4">
            <a:extLst>
              <a:ext uri="{FF2B5EF4-FFF2-40B4-BE49-F238E27FC236}">
                <a16:creationId xmlns:a16="http://schemas.microsoft.com/office/drawing/2014/main" id="{D0F81542-17E4-6035-C778-E0099ED5269C}"/>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smtClean="0">
                <a:latin typeface="Arial" charset="0"/>
              </a:defRPr>
            </a:lvl1pPr>
          </a:lstStyle>
          <a:p>
            <a:pPr>
              <a:defRPr/>
            </a:pPr>
            <a:endParaRPr lang="en-US"/>
          </a:p>
        </p:txBody>
      </p:sp>
      <p:sp>
        <p:nvSpPr>
          <p:cNvPr id="138245" name="Rectangle 5">
            <a:extLst>
              <a:ext uri="{FF2B5EF4-FFF2-40B4-BE49-F238E27FC236}">
                <a16:creationId xmlns:a16="http://schemas.microsoft.com/office/drawing/2014/main" id="{76534A42-A94E-58C0-FCBF-8B16C889D73E}"/>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smtClean="0">
                <a:latin typeface="Arial" charset="0"/>
              </a:defRPr>
            </a:lvl1pPr>
          </a:lstStyle>
          <a:p>
            <a:pPr>
              <a:defRPr/>
            </a:pPr>
            <a:endParaRPr lang="en-US"/>
          </a:p>
        </p:txBody>
      </p:sp>
      <p:sp>
        <p:nvSpPr>
          <p:cNvPr id="138246" name="Rectangle 6">
            <a:extLst>
              <a:ext uri="{FF2B5EF4-FFF2-40B4-BE49-F238E27FC236}">
                <a16:creationId xmlns:a16="http://schemas.microsoft.com/office/drawing/2014/main" id="{B0187431-FB5F-3BB4-E2CE-AEDC2D4830B3}"/>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DB657569-942F-4A56-BBC9-046761B2F446}" type="slidenum">
              <a:rPr lang="en-US" altLang="LID4096"/>
              <a:pPr/>
              <a:t>‹#›</a:t>
            </a:fld>
            <a:endParaRPr lang="en-US" altLang="LID4096"/>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3.pn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4.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7.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51.wmf"/><Relationship Id="rId7" Type="http://schemas.openxmlformats.org/officeDocument/2006/relationships/image" Target="../media/image54.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53.wmf"/><Relationship Id="rId4" Type="http://schemas.openxmlformats.org/officeDocument/2006/relationships/image" Target="../media/image52.w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72C331E-C1FE-71B1-A91B-0DB5F3586519}"/>
              </a:ext>
            </a:extLst>
          </p:cNvPr>
          <p:cNvSpPr>
            <a:spLocks noGrp="1" noChangeArrowheads="1"/>
          </p:cNvSpPr>
          <p:nvPr>
            <p:ph type="ctrTitle"/>
          </p:nvPr>
        </p:nvSpPr>
        <p:spPr>
          <a:xfrm>
            <a:off x="685800" y="2128838"/>
            <a:ext cx="7772400" cy="1470025"/>
          </a:xfrm>
          <a:noFill/>
        </p:spPr>
        <p:txBody>
          <a:bodyPr/>
          <a:lstStyle/>
          <a:p>
            <a:pPr eaLnBrk="1" hangingPunct="1"/>
            <a:r>
              <a:rPr lang="en-CA" altLang="LID4096" sz="4000"/>
              <a:t>Providing Artifact Awareness to a Distributed Group through Screen Sharing</a:t>
            </a:r>
            <a:endParaRPr lang="en-US" altLang="LID4096" sz="4000"/>
          </a:p>
        </p:txBody>
      </p:sp>
      <p:sp>
        <p:nvSpPr>
          <p:cNvPr id="2051" name="Rectangle 3">
            <a:extLst>
              <a:ext uri="{FF2B5EF4-FFF2-40B4-BE49-F238E27FC236}">
                <a16:creationId xmlns:a16="http://schemas.microsoft.com/office/drawing/2014/main" id="{0E871C4F-B3FE-0B12-ED52-172EB13E78D6}"/>
              </a:ext>
            </a:extLst>
          </p:cNvPr>
          <p:cNvSpPr>
            <a:spLocks noGrp="1" noChangeArrowheads="1"/>
          </p:cNvSpPr>
          <p:nvPr>
            <p:ph type="subTitle" idx="1"/>
          </p:nvPr>
        </p:nvSpPr>
        <p:spPr>
          <a:xfrm>
            <a:off x="609600" y="5432425"/>
            <a:ext cx="6400800" cy="990600"/>
          </a:xfrm>
        </p:spPr>
        <p:txBody>
          <a:bodyPr/>
          <a:lstStyle/>
          <a:p>
            <a:pPr algn="l" eaLnBrk="1" hangingPunct="1">
              <a:lnSpc>
                <a:spcPct val="80000"/>
              </a:lnSpc>
            </a:pPr>
            <a:r>
              <a:rPr lang="en-CA" altLang="LID4096" sz="2200"/>
              <a:t>Kimberly Tee, </a:t>
            </a:r>
            <a:r>
              <a:rPr lang="en-CA" altLang="LID4096" sz="2200" i="1"/>
              <a:t>University of Calgary</a:t>
            </a:r>
          </a:p>
          <a:p>
            <a:pPr algn="l" eaLnBrk="1" hangingPunct="1">
              <a:lnSpc>
                <a:spcPct val="80000"/>
              </a:lnSpc>
            </a:pPr>
            <a:r>
              <a:rPr lang="en-CA" altLang="LID4096" sz="2200"/>
              <a:t>Saul Greenberg, </a:t>
            </a:r>
            <a:r>
              <a:rPr lang="en-CA" altLang="LID4096" sz="2200" i="1"/>
              <a:t>University of Calgary</a:t>
            </a:r>
          </a:p>
          <a:p>
            <a:pPr algn="l" eaLnBrk="1" hangingPunct="1">
              <a:lnSpc>
                <a:spcPct val="80000"/>
              </a:lnSpc>
            </a:pPr>
            <a:r>
              <a:rPr lang="en-CA" altLang="LID4096" sz="2200"/>
              <a:t>Carl Gutwin, </a:t>
            </a:r>
            <a:r>
              <a:rPr lang="en-CA" altLang="LID4096" sz="2200" i="1"/>
              <a:t>University of Saskatchewan</a:t>
            </a:r>
            <a:endParaRPr lang="en-US" altLang="LID4096" sz="2200" i="1"/>
          </a:p>
        </p:txBody>
      </p:sp>
      <p:pic>
        <p:nvPicPr>
          <p:cNvPr id="2052" name="Picture 5" descr="uofc-logo">
            <a:extLst>
              <a:ext uri="{FF2B5EF4-FFF2-40B4-BE49-F238E27FC236}">
                <a16:creationId xmlns:a16="http://schemas.microsoft.com/office/drawing/2014/main" id="{CCE60E5A-0939-ADB1-AD2F-8E1E99E94F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5619750"/>
            <a:ext cx="715963" cy="74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6" descr="FPO_E2">
            <a:extLst>
              <a:ext uri="{FF2B5EF4-FFF2-40B4-BE49-F238E27FC236}">
                <a16:creationId xmlns:a16="http://schemas.microsoft.com/office/drawing/2014/main" id="{061168F4-93AA-E63B-50A2-58DA6F84BA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5626100"/>
            <a:ext cx="11430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14122F9-7CA6-E399-B37B-1F46BCD82C38}"/>
              </a:ext>
            </a:extLst>
          </p:cNvPr>
          <p:cNvSpPr>
            <a:spLocks noGrp="1" noChangeArrowheads="1"/>
          </p:cNvSpPr>
          <p:nvPr>
            <p:ph type="title"/>
          </p:nvPr>
        </p:nvSpPr>
        <p:spPr/>
        <p:txBody>
          <a:bodyPr/>
          <a:lstStyle/>
          <a:p>
            <a:pPr eaLnBrk="1" hangingPunct="1"/>
            <a:r>
              <a:rPr lang="en-CA" altLang="LID4096"/>
              <a:t>Overview</a:t>
            </a:r>
            <a:endParaRPr lang="en-US" altLang="LID4096"/>
          </a:p>
        </p:txBody>
      </p:sp>
      <p:sp>
        <p:nvSpPr>
          <p:cNvPr id="3075" name="Rectangle 3">
            <a:extLst>
              <a:ext uri="{FF2B5EF4-FFF2-40B4-BE49-F238E27FC236}">
                <a16:creationId xmlns:a16="http://schemas.microsoft.com/office/drawing/2014/main" id="{F690350F-6923-0242-315C-1E977647CE2C}"/>
              </a:ext>
            </a:extLst>
          </p:cNvPr>
          <p:cNvSpPr>
            <a:spLocks noGrp="1" noChangeArrowheads="1"/>
          </p:cNvSpPr>
          <p:nvPr>
            <p:ph type="body" idx="1"/>
          </p:nvPr>
        </p:nvSpPr>
        <p:spPr/>
        <p:txBody>
          <a:bodyPr/>
          <a:lstStyle/>
          <a:p>
            <a:pPr eaLnBrk="1" hangingPunct="1"/>
            <a:r>
              <a:rPr lang="en-CA" altLang="LID4096"/>
              <a:t>background &amp; motivation</a:t>
            </a:r>
          </a:p>
          <a:p>
            <a:pPr eaLnBrk="1" hangingPunct="1"/>
            <a:r>
              <a:rPr lang="en-CA" altLang="LID4096"/>
              <a:t>Community Bar</a:t>
            </a:r>
          </a:p>
          <a:p>
            <a:pPr eaLnBrk="1" hangingPunct="1"/>
            <a:r>
              <a:rPr lang="en-CA" altLang="LID4096"/>
              <a:t>screen sharing for awareness</a:t>
            </a:r>
          </a:p>
          <a:p>
            <a:pPr eaLnBrk="1" hangingPunct="1"/>
            <a:r>
              <a:rPr lang="en-CA" altLang="LID4096"/>
              <a:t>screen sharing within Community Bar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6E6EC1A8-4C1A-1255-700E-9E8E81A873D8}"/>
              </a:ext>
            </a:extLst>
          </p:cNvPr>
          <p:cNvSpPr>
            <a:spLocks noGrp="1" noChangeArrowheads="1"/>
          </p:cNvSpPr>
          <p:nvPr>
            <p:ph type="title"/>
          </p:nvPr>
        </p:nvSpPr>
        <p:spPr/>
        <p:txBody>
          <a:bodyPr/>
          <a:lstStyle/>
          <a:p>
            <a:pPr eaLnBrk="1" hangingPunct="1"/>
            <a:r>
              <a:rPr lang="en-CA" altLang="LID4096"/>
              <a:t>Motivation</a:t>
            </a:r>
            <a:endParaRPr lang="en-US" altLang="LID4096"/>
          </a:p>
        </p:txBody>
      </p:sp>
      <p:sp>
        <p:nvSpPr>
          <p:cNvPr id="4099" name="Text Box 23">
            <a:extLst>
              <a:ext uri="{FF2B5EF4-FFF2-40B4-BE49-F238E27FC236}">
                <a16:creationId xmlns:a16="http://schemas.microsoft.com/office/drawing/2014/main" id="{6E48561A-9B88-6F29-1D6C-BE9A8254395B}"/>
              </a:ext>
            </a:extLst>
          </p:cNvPr>
          <p:cNvSpPr txBox="1">
            <a:spLocks noChangeArrowheads="1"/>
          </p:cNvSpPr>
          <p:nvPr/>
        </p:nvSpPr>
        <p:spPr bwMode="auto">
          <a:xfrm>
            <a:off x="152400" y="6172200"/>
            <a:ext cx="883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CA" altLang="LID4096" sz="2800"/>
              <a:t>In a co-located environment</a:t>
            </a:r>
            <a:endParaRPr lang="en-US" altLang="LID4096" sz="2800"/>
          </a:p>
        </p:txBody>
      </p:sp>
      <p:sp>
        <p:nvSpPr>
          <p:cNvPr id="4101" name="TextBox 6">
            <a:extLst>
              <a:ext uri="{FF2B5EF4-FFF2-40B4-BE49-F238E27FC236}">
                <a16:creationId xmlns:a16="http://schemas.microsoft.com/office/drawing/2014/main" id="{3A389632-90C3-CBBA-3C53-96BA5DEAFFA9}"/>
              </a:ext>
            </a:extLst>
          </p:cNvPr>
          <p:cNvSpPr txBox="1">
            <a:spLocks noChangeArrowheads="1"/>
          </p:cNvSpPr>
          <p:nvPr/>
        </p:nvSpPr>
        <p:spPr bwMode="auto">
          <a:xfrm>
            <a:off x="6237288" y="0"/>
            <a:ext cx="29067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1400" i="1"/>
              <a:t>Note: a video of this scene was shown at the conference</a:t>
            </a:r>
          </a:p>
        </p:txBody>
      </p:sp>
      <p:pic>
        <p:nvPicPr>
          <p:cNvPr id="3" name="motivation-colocated">
            <a:hlinkClick r:id="" action="ppaction://media"/>
            <a:extLst>
              <a:ext uri="{FF2B5EF4-FFF2-40B4-BE49-F238E27FC236}">
                <a16:creationId xmlns:a16="http://schemas.microsoft.com/office/drawing/2014/main" id="{7D471002-749C-F990-49F5-243971220BB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219200" y="1531937"/>
            <a:ext cx="6562725" cy="4525963"/>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5410FD73-C94E-E9E7-B9CD-FF888A7875BB}"/>
              </a:ext>
            </a:extLst>
          </p:cNvPr>
          <p:cNvSpPr>
            <a:spLocks noGrp="1" noChangeArrowheads="1"/>
          </p:cNvSpPr>
          <p:nvPr>
            <p:ph type="title"/>
          </p:nvPr>
        </p:nvSpPr>
        <p:spPr/>
        <p:txBody>
          <a:bodyPr/>
          <a:lstStyle/>
          <a:p>
            <a:pPr eaLnBrk="1" hangingPunct="1"/>
            <a:r>
              <a:rPr lang="en-CA" altLang="LID4096"/>
              <a:t>Motivation</a:t>
            </a:r>
            <a:endParaRPr lang="en-US" altLang="LID4096"/>
          </a:p>
        </p:txBody>
      </p:sp>
      <p:sp>
        <p:nvSpPr>
          <p:cNvPr id="5123" name="Text Box 3">
            <a:extLst>
              <a:ext uri="{FF2B5EF4-FFF2-40B4-BE49-F238E27FC236}">
                <a16:creationId xmlns:a16="http://schemas.microsoft.com/office/drawing/2014/main" id="{18789046-9F98-F4C6-6DF9-67DA50E47450}"/>
              </a:ext>
            </a:extLst>
          </p:cNvPr>
          <p:cNvSpPr txBox="1">
            <a:spLocks noChangeArrowheads="1"/>
          </p:cNvSpPr>
          <p:nvPr/>
        </p:nvSpPr>
        <p:spPr bwMode="auto">
          <a:xfrm>
            <a:off x="152400" y="6172200"/>
            <a:ext cx="883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CA" altLang="LID4096" sz="2800"/>
              <a:t>Working from another location</a:t>
            </a:r>
            <a:endParaRPr lang="en-US" altLang="LID4096" sz="2800"/>
          </a:p>
        </p:txBody>
      </p:sp>
      <p:sp>
        <p:nvSpPr>
          <p:cNvPr id="5125" name="Rectangle 6">
            <a:extLst>
              <a:ext uri="{FF2B5EF4-FFF2-40B4-BE49-F238E27FC236}">
                <a16:creationId xmlns:a16="http://schemas.microsoft.com/office/drawing/2014/main" id="{99C57F64-ABED-02D7-658C-9FDE1E931747}"/>
              </a:ext>
            </a:extLst>
          </p:cNvPr>
          <p:cNvSpPr>
            <a:spLocks noChangeArrowheads="1"/>
          </p:cNvSpPr>
          <p:nvPr/>
        </p:nvSpPr>
        <p:spPr bwMode="auto">
          <a:xfrm>
            <a:off x="6934200" y="0"/>
            <a:ext cx="2209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i="1"/>
              <a:t>Note: a video of this scene was shown at the conference</a:t>
            </a:r>
          </a:p>
        </p:txBody>
      </p:sp>
      <p:pic>
        <p:nvPicPr>
          <p:cNvPr id="3" name="motivation-distributed">
            <a:hlinkClick r:id="" action="ppaction://media"/>
            <a:extLst>
              <a:ext uri="{FF2B5EF4-FFF2-40B4-BE49-F238E27FC236}">
                <a16:creationId xmlns:a16="http://schemas.microsoft.com/office/drawing/2014/main" id="{AF353F0D-C6A5-EF26-32F9-76DE555EB20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47800" y="1531937"/>
            <a:ext cx="6000750" cy="4525963"/>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892B7AA1-3A74-A11C-61C3-7B92700B1228}"/>
              </a:ext>
            </a:extLst>
          </p:cNvPr>
          <p:cNvSpPr>
            <a:spLocks noGrp="1" noChangeArrowheads="1"/>
          </p:cNvSpPr>
          <p:nvPr>
            <p:ph type="title"/>
          </p:nvPr>
        </p:nvSpPr>
        <p:spPr/>
        <p:txBody>
          <a:bodyPr/>
          <a:lstStyle/>
          <a:p>
            <a:pPr eaLnBrk="1" hangingPunct="1"/>
            <a:r>
              <a:rPr lang="en-CA" altLang="LID4096"/>
              <a:t>Group Culture</a:t>
            </a:r>
            <a:endParaRPr lang="en-US" altLang="LID4096"/>
          </a:p>
        </p:txBody>
      </p:sp>
      <p:sp>
        <p:nvSpPr>
          <p:cNvPr id="6147" name="Rectangle 3">
            <a:extLst>
              <a:ext uri="{FF2B5EF4-FFF2-40B4-BE49-F238E27FC236}">
                <a16:creationId xmlns:a16="http://schemas.microsoft.com/office/drawing/2014/main" id="{573410DA-9045-2D19-9AAE-CAC45F67A0FB}"/>
              </a:ext>
            </a:extLst>
          </p:cNvPr>
          <p:cNvSpPr>
            <a:spLocks noGrp="1" noChangeArrowheads="1"/>
          </p:cNvSpPr>
          <p:nvPr>
            <p:ph type="body" idx="1"/>
          </p:nvPr>
        </p:nvSpPr>
        <p:spPr>
          <a:xfrm>
            <a:off x="457200" y="1600200"/>
            <a:ext cx="8686800" cy="4525963"/>
          </a:xfrm>
        </p:spPr>
        <p:txBody>
          <a:bodyPr/>
          <a:lstStyle/>
          <a:p>
            <a:pPr eaLnBrk="1" hangingPunct="1"/>
            <a:r>
              <a:rPr lang="en-CA" altLang="LID4096"/>
              <a:t>intimate collaborators</a:t>
            </a:r>
          </a:p>
          <a:p>
            <a:pPr eaLnBrk="1" hangingPunct="1"/>
            <a:r>
              <a:rPr lang="en-CA" altLang="LID4096"/>
              <a:t>share knowledge, information</a:t>
            </a:r>
          </a:p>
          <a:p>
            <a:pPr eaLnBrk="1" hangingPunct="1">
              <a:buFont typeface="Wingdings" panose="05000000000000000000" pitchFamily="2" charset="2"/>
              <a:buChar char="à"/>
            </a:pPr>
            <a:r>
              <a:rPr lang="en-CA" altLang="LID4096"/>
              <a:t> a community</a:t>
            </a:r>
          </a:p>
        </p:txBody>
      </p:sp>
      <p:pic>
        <p:nvPicPr>
          <p:cNvPr id="6148" name="Picture 10">
            <a:extLst>
              <a:ext uri="{FF2B5EF4-FFF2-40B4-BE49-F238E27FC236}">
                <a16:creationId xmlns:a16="http://schemas.microsoft.com/office/drawing/2014/main" id="{82A86ECA-8189-8952-E978-234220A7BB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3733800"/>
            <a:ext cx="3352800" cy="236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1" descr="Ed - Ilab Fun Picture">
            <a:extLst>
              <a:ext uri="{FF2B5EF4-FFF2-40B4-BE49-F238E27FC236}">
                <a16:creationId xmlns:a16="http://schemas.microsoft.com/office/drawing/2014/main" id="{92F799DD-3329-ABBD-71A6-6C9402B1AE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3154363"/>
            <a:ext cx="4191000" cy="294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534EA32-5995-D1EF-05A8-999C8E778BA6}"/>
              </a:ext>
            </a:extLst>
          </p:cNvPr>
          <p:cNvSpPr>
            <a:spLocks noGrp="1" noChangeArrowheads="1"/>
          </p:cNvSpPr>
          <p:nvPr>
            <p:ph type="title"/>
          </p:nvPr>
        </p:nvSpPr>
        <p:spPr/>
        <p:txBody>
          <a:bodyPr/>
          <a:lstStyle/>
          <a:p>
            <a:pPr eaLnBrk="1" hangingPunct="1"/>
            <a:r>
              <a:rPr lang="en-CA" altLang="LID4096"/>
              <a:t>Members’ Location</a:t>
            </a:r>
            <a:endParaRPr lang="en-US" altLang="LID4096"/>
          </a:p>
        </p:txBody>
      </p:sp>
      <p:sp>
        <p:nvSpPr>
          <p:cNvPr id="7171" name="Rectangle 3">
            <a:extLst>
              <a:ext uri="{FF2B5EF4-FFF2-40B4-BE49-F238E27FC236}">
                <a16:creationId xmlns:a16="http://schemas.microsoft.com/office/drawing/2014/main" id="{E066958F-0799-6CD7-9870-AB06C26950F9}"/>
              </a:ext>
            </a:extLst>
          </p:cNvPr>
          <p:cNvSpPr>
            <a:spLocks noGrp="1" noChangeArrowheads="1"/>
          </p:cNvSpPr>
          <p:nvPr>
            <p:ph type="body" idx="1"/>
          </p:nvPr>
        </p:nvSpPr>
        <p:spPr>
          <a:xfrm>
            <a:off x="457200" y="1600200"/>
            <a:ext cx="8686800" cy="4525963"/>
          </a:xfrm>
        </p:spPr>
        <p:txBody>
          <a:bodyPr/>
          <a:lstStyle/>
          <a:p>
            <a:pPr eaLnBrk="1" hangingPunct="1"/>
            <a:r>
              <a:rPr lang="en-CA" altLang="LID4096"/>
              <a:t>co-located or distance-separated</a:t>
            </a:r>
          </a:p>
          <a:p>
            <a:pPr lvl="1" eaLnBrk="1" hangingPunct="1"/>
            <a:endParaRPr lang="en-CA" altLang="LID4096"/>
          </a:p>
        </p:txBody>
      </p:sp>
      <p:pic>
        <p:nvPicPr>
          <p:cNvPr id="7172" name="Picture 9">
            <a:extLst>
              <a:ext uri="{FF2B5EF4-FFF2-40B4-BE49-F238E27FC236}">
                <a16:creationId xmlns:a16="http://schemas.microsoft.com/office/drawing/2014/main" id="{8CFE2949-4A61-9239-43CC-268B161F79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449513"/>
            <a:ext cx="4876800" cy="397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11">
            <a:extLst>
              <a:ext uri="{FF2B5EF4-FFF2-40B4-BE49-F238E27FC236}">
                <a16:creationId xmlns:a16="http://schemas.microsoft.com/office/drawing/2014/main" id="{557CB8F0-0E4F-B0C5-C2E0-FC4CFB5CAC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2590800"/>
            <a:ext cx="1838325"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12">
            <a:extLst>
              <a:ext uri="{FF2B5EF4-FFF2-40B4-BE49-F238E27FC236}">
                <a16:creationId xmlns:a16="http://schemas.microsoft.com/office/drawing/2014/main" id="{9D90CB4A-02A2-7752-28CF-54B791E3ED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5029200"/>
            <a:ext cx="1838325"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8">
            <a:extLst>
              <a:ext uri="{FF2B5EF4-FFF2-40B4-BE49-F238E27FC236}">
                <a16:creationId xmlns:a16="http://schemas.microsoft.com/office/drawing/2014/main" id="{3360B38B-DF6A-6857-44A6-9480A39EF8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2447925"/>
            <a:ext cx="4818063"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a:extLst>
              <a:ext uri="{FF2B5EF4-FFF2-40B4-BE49-F238E27FC236}">
                <a16:creationId xmlns:a16="http://schemas.microsoft.com/office/drawing/2014/main" id="{D8909155-9567-929E-FEA2-2E663B0937C3}"/>
              </a:ext>
            </a:extLst>
          </p:cNvPr>
          <p:cNvSpPr>
            <a:spLocks noGrp="1" noChangeArrowheads="1"/>
          </p:cNvSpPr>
          <p:nvPr>
            <p:ph type="title"/>
          </p:nvPr>
        </p:nvSpPr>
        <p:spPr/>
        <p:txBody>
          <a:bodyPr/>
          <a:lstStyle/>
          <a:p>
            <a:pPr eaLnBrk="1" hangingPunct="1"/>
            <a:r>
              <a:rPr lang="en-CA" altLang="LID4096"/>
              <a:t>Members’ Location</a:t>
            </a:r>
            <a:endParaRPr lang="en-US" altLang="LID4096"/>
          </a:p>
        </p:txBody>
      </p:sp>
      <p:sp>
        <p:nvSpPr>
          <p:cNvPr id="8196" name="Rectangle 3">
            <a:extLst>
              <a:ext uri="{FF2B5EF4-FFF2-40B4-BE49-F238E27FC236}">
                <a16:creationId xmlns:a16="http://schemas.microsoft.com/office/drawing/2014/main" id="{B322E211-C4E5-D918-3BF1-402BCAA5B032}"/>
              </a:ext>
            </a:extLst>
          </p:cNvPr>
          <p:cNvSpPr>
            <a:spLocks noGrp="1" noChangeArrowheads="1"/>
          </p:cNvSpPr>
          <p:nvPr>
            <p:ph type="body" idx="1"/>
          </p:nvPr>
        </p:nvSpPr>
        <p:spPr>
          <a:xfrm>
            <a:off x="457200" y="1600200"/>
            <a:ext cx="8686800" cy="4525963"/>
          </a:xfrm>
        </p:spPr>
        <p:txBody>
          <a:bodyPr/>
          <a:lstStyle/>
          <a:p>
            <a:pPr eaLnBrk="1" hangingPunct="1"/>
            <a:r>
              <a:rPr lang="en-CA" altLang="LID4096"/>
              <a:t>co-located or distance-separated</a:t>
            </a:r>
          </a:p>
          <a:p>
            <a:pPr lvl="1" eaLnBrk="1" hangingPunct="1"/>
            <a:endParaRPr lang="en-CA" altLang="LID4096"/>
          </a:p>
        </p:txBody>
      </p:sp>
      <p:pic>
        <p:nvPicPr>
          <p:cNvPr id="8197" name="Picture 5">
            <a:extLst>
              <a:ext uri="{FF2B5EF4-FFF2-40B4-BE49-F238E27FC236}">
                <a16:creationId xmlns:a16="http://schemas.microsoft.com/office/drawing/2014/main" id="{0CDB495A-EDA3-78C1-3A53-93881B115F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2586038"/>
            <a:ext cx="1838325" cy="15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a:extLst>
              <a:ext uri="{FF2B5EF4-FFF2-40B4-BE49-F238E27FC236}">
                <a16:creationId xmlns:a16="http://schemas.microsoft.com/office/drawing/2014/main" id="{6EDAD52B-16B7-00B0-94B7-524C4BEC55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5029200"/>
            <a:ext cx="1838325" cy="159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10">
            <a:extLst>
              <a:ext uri="{FF2B5EF4-FFF2-40B4-BE49-F238E27FC236}">
                <a16:creationId xmlns:a16="http://schemas.microsoft.com/office/drawing/2014/main" id="{BBC20BC5-76A1-7DA2-6876-1C68AFBBD5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410200"/>
            <a:ext cx="1219200"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2">
            <a:extLst>
              <a:ext uri="{FF2B5EF4-FFF2-40B4-BE49-F238E27FC236}">
                <a16:creationId xmlns:a16="http://schemas.microsoft.com/office/drawing/2014/main" id="{CA5DCC92-28EB-FD84-D0F3-F91E711D77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895600"/>
            <a:ext cx="1457325"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13">
            <a:extLst>
              <a:ext uri="{FF2B5EF4-FFF2-40B4-BE49-F238E27FC236}">
                <a16:creationId xmlns:a16="http://schemas.microsoft.com/office/drawing/2014/main" id="{CA27395F-0163-5B3E-6332-44906723AF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5105400"/>
            <a:ext cx="1219200" cy="105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0CC60D4-E507-DEF0-9776-F92916950F92}"/>
              </a:ext>
            </a:extLst>
          </p:cNvPr>
          <p:cNvSpPr>
            <a:spLocks noGrp="1" noChangeArrowheads="1"/>
          </p:cNvSpPr>
          <p:nvPr>
            <p:ph type="title"/>
          </p:nvPr>
        </p:nvSpPr>
        <p:spPr/>
        <p:txBody>
          <a:bodyPr/>
          <a:lstStyle/>
          <a:p>
            <a:pPr eaLnBrk="1" hangingPunct="1"/>
            <a:r>
              <a:rPr lang="en-CA" altLang="LID4096"/>
              <a:t>Artifact Awareness</a:t>
            </a:r>
            <a:endParaRPr lang="en-US" altLang="LID4096"/>
          </a:p>
        </p:txBody>
      </p:sp>
      <p:sp>
        <p:nvSpPr>
          <p:cNvPr id="9219" name="Rectangle 3">
            <a:extLst>
              <a:ext uri="{FF2B5EF4-FFF2-40B4-BE49-F238E27FC236}">
                <a16:creationId xmlns:a16="http://schemas.microsoft.com/office/drawing/2014/main" id="{2A0D52F9-ADB5-A6DD-9CB5-731101DF75B4}"/>
              </a:ext>
            </a:extLst>
          </p:cNvPr>
          <p:cNvSpPr>
            <a:spLocks noGrp="1" noChangeArrowheads="1"/>
          </p:cNvSpPr>
          <p:nvPr>
            <p:ph type="body" idx="1"/>
          </p:nvPr>
        </p:nvSpPr>
        <p:spPr/>
        <p:txBody>
          <a:bodyPr/>
          <a:lstStyle/>
          <a:p>
            <a:pPr eaLnBrk="1" hangingPunct="1"/>
            <a:r>
              <a:rPr lang="en-CA" altLang="LID4096"/>
              <a:t>what are they working with/on?</a:t>
            </a:r>
            <a:endParaRPr lang="en-US" altLang="LID4096"/>
          </a:p>
        </p:txBody>
      </p:sp>
      <p:pic>
        <p:nvPicPr>
          <p:cNvPr id="9220" name="Picture 4">
            <a:extLst>
              <a:ext uri="{FF2B5EF4-FFF2-40B4-BE49-F238E27FC236}">
                <a16:creationId xmlns:a16="http://schemas.microsoft.com/office/drawing/2014/main" id="{3FDB46CD-29D7-5DB9-2B51-6B665DA162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590800"/>
            <a:ext cx="3657600" cy="343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2340700-94B8-C2E9-57F0-8F7E74D8B57E}"/>
              </a:ext>
            </a:extLst>
          </p:cNvPr>
          <p:cNvSpPr>
            <a:spLocks noGrp="1" noChangeArrowheads="1"/>
          </p:cNvSpPr>
          <p:nvPr>
            <p:ph type="title"/>
          </p:nvPr>
        </p:nvSpPr>
        <p:spPr>
          <a:xfrm>
            <a:off x="457200" y="350838"/>
            <a:ext cx="8229600" cy="1143000"/>
          </a:xfrm>
        </p:spPr>
        <p:txBody>
          <a:bodyPr/>
          <a:lstStyle/>
          <a:p>
            <a:pPr eaLnBrk="1" hangingPunct="1"/>
            <a:r>
              <a:rPr lang="en-CA" altLang="LID4096"/>
              <a:t>Awareness and Casual Interaction Systems</a:t>
            </a:r>
            <a:endParaRPr lang="en-US" altLang="LID4096"/>
          </a:p>
        </p:txBody>
      </p:sp>
      <p:sp>
        <p:nvSpPr>
          <p:cNvPr id="10243" name="Rectangle 6">
            <a:extLst>
              <a:ext uri="{FF2B5EF4-FFF2-40B4-BE49-F238E27FC236}">
                <a16:creationId xmlns:a16="http://schemas.microsoft.com/office/drawing/2014/main" id="{4F376272-7F69-274B-32E1-2E256C7FA546}"/>
              </a:ext>
            </a:extLst>
          </p:cNvPr>
          <p:cNvSpPr>
            <a:spLocks noGrp="1" noChangeArrowheads="1"/>
          </p:cNvSpPr>
          <p:nvPr>
            <p:ph type="body" idx="1"/>
          </p:nvPr>
        </p:nvSpPr>
        <p:spPr>
          <a:xfrm>
            <a:off x="0" y="6019800"/>
            <a:ext cx="8458200" cy="563563"/>
          </a:xfrm>
          <a:noFill/>
        </p:spPr>
        <p:txBody>
          <a:bodyPr/>
          <a:lstStyle/>
          <a:p>
            <a:pPr algn="ctr" eaLnBrk="1" hangingPunct="1">
              <a:buFontTx/>
              <a:buNone/>
            </a:pPr>
            <a:r>
              <a:rPr lang="en-CA" altLang="LID4096" sz="2800"/>
              <a:t>	Instant Messaging 	 	Media Spaces</a:t>
            </a:r>
            <a:endParaRPr lang="en-US" altLang="LID4096" sz="2800"/>
          </a:p>
        </p:txBody>
      </p:sp>
      <p:grpSp>
        <p:nvGrpSpPr>
          <p:cNvPr id="10244" name="Group 29">
            <a:extLst>
              <a:ext uri="{FF2B5EF4-FFF2-40B4-BE49-F238E27FC236}">
                <a16:creationId xmlns:a16="http://schemas.microsoft.com/office/drawing/2014/main" id="{0CF8CBF9-ECDB-BB10-7DFB-C79760D3D9CC}"/>
              </a:ext>
            </a:extLst>
          </p:cNvPr>
          <p:cNvGrpSpPr>
            <a:grpSpLocks/>
          </p:cNvGrpSpPr>
          <p:nvPr/>
        </p:nvGrpSpPr>
        <p:grpSpPr bwMode="auto">
          <a:xfrm>
            <a:off x="1371600" y="2057400"/>
            <a:ext cx="2438400" cy="3741738"/>
            <a:chOff x="904" y="1056"/>
            <a:chExt cx="1470" cy="2256"/>
          </a:xfrm>
        </p:grpSpPr>
        <p:grpSp>
          <p:nvGrpSpPr>
            <p:cNvPr id="10250" name="Group 24">
              <a:extLst>
                <a:ext uri="{FF2B5EF4-FFF2-40B4-BE49-F238E27FC236}">
                  <a16:creationId xmlns:a16="http://schemas.microsoft.com/office/drawing/2014/main" id="{40C81C64-F510-2079-BC33-D0795DBC74E1}"/>
                </a:ext>
              </a:extLst>
            </p:cNvPr>
            <p:cNvGrpSpPr>
              <a:grpSpLocks/>
            </p:cNvGrpSpPr>
            <p:nvPr/>
          </p:nvGrpSpPr>
          <p:grpSpPr bwMode="auto">
            <a:xfrm>
              <a:off x="904" y="1056"/>
              <a:ext cx="1113" cy="2046"/>
              <a:chOff x="912" y="1104"/>
              <a:chExt cx="1139" cy="2094"/>
            </a:xfrm>
          </p:grpSpPr>
          <p:pic>
            <p:nvPicPr>
              <p:cNvPr id="10252" name="Picture 23">
                <a:extLst>
                  <a:ext uri="{FF2B5EF4-FFF2-40B4-BE49-F238E27FC236}">
                    <a16:creationId xmlns:a16="http://schemas.microsoft.com/office/drawing/2014/main" id="{B5B9100C-A6EC-A77F-E6A0-9E72C0326C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2" y="1104"/>
                <a:ext cx="1139" cy="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Rectangle 9">
                <a:extLst>
                  <a:ext uri="{FF2B5EF4-FFF2-40B4-BE49-F238E27FC236}">
                    <a16:creationId xmlns:a16="http://schemas.microsoft.com/office/drawing/2014/main" id="{EB65EB90-3CEF-06D6-3191-6F7FE246644A}"/>
                  </a:ext>
                </a:extLst>
              </p:cNvPr>
              <p:cNvSpPr>
                <a:spLocks noChangeArrowheads="1"/>
              </p:cNvSpPr>
              <p:nvPr/>
            </p:nvSpPr>
            <p:spPr bwMode="auto">
              <a:xfrm>
                <a:off x="1104" y="2824"/>
                <a:ext cx="864" cy="222"/>
              </a:xfrm>
              <a:prstGeom prst="rect">
                <a:avLst/>
              </a:prstGeom>
              <a:solidFill>
                <a:srgbClr val="BDD3E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grpSp>
        <p:pic>
          <p:nvPicPr>
            <p:cNvPr id="10251" name="Picture 8">
              <a:extLst>
                <a:ext uri="{FF2B5EF4-FFF2-40B4-BE49-F238E27FC236}">
                  <a16:creationId xmlns:a16="http://schemas.microsoft.com/office/drawing/2014/main" id="{64C57E7F-2D5B-8219-1445-C5BC522D0A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1872"/>
              <a:ext cx="934"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245" name="Group 28">
            <a:extLst>
              <a:ext uri="{FF2B5EF4-FFF2-40B4-BE49-F238E27FC236}">
                <a16:creationId xmlns:a16="http://schemas.microsoft.com/office/drawing/2014/main" id="{173ACDC0-F232-9CCB-F87C-615733520BC7}"/>
              </a:ext>
            </a:extLst>
          </p:cNvPr>
          <p:cNvGrpSpPr>
            <a:grpSpLocks/>
          </p:cNvGrpSpPr>
          <p:nvPr/>
        </p:nvGrpSpPr>
        <p:grpSpPr bwMode="auto">
          <a:xfrm>
            <a:off x="5105400" y="1752600"/>
            <a:ext cx="3008313" cy="4114800"/>
            <a:chOff x="3360" y="864"/>
            <a:chExt cx="1813" cy="2480"/>
          </a:xfrm>
        </p:grpSpPr>
        <p:pic>
          <p:nvPicPr>
            <p:cNvPr id="10246" name="Picture 25">
              <a:extLst>
                <a:ext uri="{FF2B5EF4-FFF2-40B4-BE49-F238E27FC236}">
                  <a16:creationId xmlns:a16="http://schemas.microsoft.com/office/drawing/2014/main" id="{782C0A3F-E9DF-1BFB-D903-2BA3CB1B6E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60" y="864"/>
              <a:ext cx="1813"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17">
              <a:extLst>
                <a:ext uri="{FF2B5EF4-FFF2-40B4-BE49-F238E27FC236}">
                  <a16:creationId xmlns:a16="http://schemas.microsoft.com/office/drawing/2014/main" id="{4C51705D-5CCA-D1F4-5E46-87D4AF3027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2" y="2306"/>
              <a:ext cx="563"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8" name="Picture 18">
              <a:extLst>
                <a:ext uri="{FF2B5EF4-FFF2-40B4-BE49-F238E27FC236}">
                  <a16:creationId xmlns:a16="http://schemas.microsoft.com/office/drawing/2014/main" id="{D8878E06-2657-67B8-A4CE-34311DABB0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32908">
              <a:off x="4338" y="1165"/>
              <a:ext cx="51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Rectangle 20">
              <a:extLst>
                <a:ext uri="{FF2B5EF4-FFF2-40B4-BE49-F238E27FC236}">
                  <a16:creationId xmlns:a16="http://schemas.microsoft.com/office/drawing/2014/main" id="{10F6F6AB-BA51-8C14-0682-EC451013155A}"/>
                </a:ext>
              </a:extLst>
            </p:cNvPr>
            <p:cNvSpPr>
              <a:spLocks noChangeArrowheads="1"/>
            </p:cNvSpPr>
            <p:nvPr/>
          </p:nvSpPr>
          <p:spPr bwMode="auto">
            <a:xfrm>
              <a:off x="4337" y="1620"/>
              <a:ext cx="528" cy="53"/>
            </a:xfrm>
            <a:prstGeom prst="rect">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gr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9D5BA50A-7352-500A-945C-4F9E40672CC7}"/>
              </a:ext>
            </a:extLst>
          </p:cNvPr>
          <p:cNvSpPr>
            <a:spLocks noGrp="1" noChangeArrowheads="1"/>
          </p:cNvSpPr>
          <p:nvPr>
            <p:ph type="title"/>
          </p:nvPr>
        </p:nvSpPr>
        <p:spPr>
          <a:xfrm>
            <a:off x="457200" y="274638"/>
            <a:ext cx="6245225" cy="1143000"/>
          </a:xfrm>
        </p:spPr>
        <p:txBody>
          <a:bodyPr/>
          <a:lstStyle/>
          <a:p>
            <a:pPr eaLnBrk="1" hangingPunct="1"/>
            <a:r>
              <a:rPr lang="en-CA" altLang="LID4096"/>
              <a:t>Community Bar</a:t>
            </a:r>
            <a:endParaRPr lang="en-US" altLang="LID4096"/>
          </a:p>
        </p:txBody>
      </p:sp>
      <p:sp>
        <p:nvSpPr>
          <p:cNvPr id="11267" name="Rectangle 4">
            <a:extLst>
              <a:ext uri="{FF2B5EF4-FFF2-40B4-BE49-F238E27FC236}">
                <a16:creationId xmlns:a16="http://schemas.microsoft.com/office/drawing/2014/main" id="{C926CB31-B48E-3D24-06FB-EA07B571269D}"/>
              </a:ext>
            </a:extLst>
          </p:cNvPr>
          <p:cNvSpPr>
            <a:spLocks noGrp="1" noChangeArrowheads="1"/>
          </p:cNvSpPr>
          <p:nvPr>
            <p:ph type="body" idx="1"/>
          </p:nvPr>
        </p:nvSpPr>
        <p:spPr>
          <a:xfrm>
            <a:off x="457200" y="1600200"/>
            <a:ext cx="7543800" cy="4525963"/>
          </a:xfrm>
        </p:spPr>
        <p:txBody>
          <a:bodyPr/>
          <a:lstStyle/>
          <a:p>
            <a:pPr eaLnBrk="1" hangingPunct="1"/>
            <a:r>
              <a:rPr lang="en-CA" altLang="LID4096"/>
              <a:t>augmented media space</a:t>
            </a:r>
          </a:p>
          <a:p>
            <a:pPr lvl="1" eaLnBrk="1" hangingPunct="1"/>
            <a:r>
              <a:rPr lang="en-CA" altLang="LID4096"/>
              <a:t>awareness of people and artifacts</a:t>
            </a:r>
          </a:p>
          <a:p>
            <a:pPr lvl="1" eaLnBrk="1" hangingPunct="1"/>
            <a:r>
              <a:rPr lang="en-CA" altLang="LID4096"/>
              <a:t>transitions from awareness to interaction</a:t>
            </a:r>
            <a:endParaRPr lang="en-US" altLang="LID4096"/>
          </a:p>
        </p:txBody>
      </p:sp>
      <p:sp>
        <p:nvSpPr>
          <p:cNvPr id="11268" name="Text Box 5">
            <a:extLst>
              <a:ext uri="{FF2B5EF4-FFF2-40B4-BE49-F238E27FC236}">
                <a16:creationId xmlns:a16="http://schemas.microsoft.com/office/drawing/2014/main" id="{548E8AFE-5262-01DC-E73B-3790DCE47695}"/>
              </a:ext>
            </a:extLst>
          </p:cNvPr>
          <p:cNvSpPr txBox="1">
            <a:spLocks noChangeArrowheads="1"/>
          </p:cNvSpPr>
          <p:nvPr/>
        </p:nvSpPr>
        <p:spPr bwMode="auto">
          <a:xfrm>
            <a:off x="0" y="6400800"/>
            <a:ext cx="91440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CA" altLang="LID4096" sz="1100"/>
              <a:t>McEwan, G. and Greenberg, S. (2005). Supporting Social Worlds with the Community Bar.</a:t>
            </a:r>
            <a:endParaRPr lang="en-US" altLang="LID4096" sz="1100"/>
          </a:p>
        </p:txBody>
      </p:sp>
      <p:pic>
        <p:nvPicPr>
          <p:cNvPr id="11269" name="Picture 7" descr="CB-bar">
            <a:extLst>
              <a:ext uri="{FF2B5EF4-FFF2-40B4-BE49-F238E27FC236}">
                <a16:creationId xmlns:a16="http://schemas.microsoft.com/office/drawing/2014/main" id="{D67CB875-E837-480E-44E0-978AE2A79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105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291" name="Rectangle 4">
            <a:extLst>
              <a:ext uri="{FF2B5EF4-FFF2-40B4-BE49-F238E27FC236}">
                <a16:creationId xmlns:a16="http://schemas.microsoft.com/office/drawing/2014/main" id="{5BF5638C-5C68-4476-3911-A671ED2A5DFF}"/>
              </a:ext>
            </a:extLst>
          </p:cNvPr>
          <p:cNvSpPr>
            <a:spLocks noChangeArrowheads="1"/>
          </p:cNvSpPr>
          <p:nvPr/>
        </p:nvSpPr>
        <p:spPr bwMode="auto">
          <a:xfrm>
            <a:off x="6934200" y="0"/>
            <a:ext cx="2209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i="1">
                <a:solidFill>
                  <a:schemeClr val="bg1"/>
                </a:solidFill>
              </a:rPr>
              <a:t>Note: a video of this scene was shown at the conference</a:t>
            </a:r>
          </a:p>
        </p:txBody>
      </p:sp>
      <p:pic>
        <p:nvPicPr>
          <p:cNvPr id="2" name="CB-description">
            <a:hlinkClick r:id="" action="ppaction://media"/>
            <a:extLst>
              <a:ext uri="{FF2B5EF4-FFF2-40B4-BE49-F238E27FC236}">
                <a16:creationId xmlns:a16="http://schemas.microsoft.com/office/drawing/2014/main" id="{21A66C54-F6F4-998B-D83E-3B548911EC9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000" y="961379"/>
            <a:ext cx="7086600" cy="54050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738BEC1-0338-A5F8-7CC2-22F0EFAFC425}"/>
              </a:ext>
            </a:extLst>
          </p:cNvPr>
          <p:cNvSpPr>
            <a:spLocks noGrp="1" noChangeArrowheads="1"/>
          </p:cNvSpPr>
          <p:nvPr>
            <p:ph type="title"/>
          </p:nvPr>
        </p:nvSpPr>
        <p:spPr>
          <a:xfrm>
            <a:off x="457200" y="274638"/>
            <a:ext cx="7924800" cy="1143000"/>
          </a:xfrm>
        </p:spPr>
        <p:txBody>
          <a:bodyPr/>
          <a:lstStyle/>
          <a:p>
            <a:pPr eaLnBrk="1" hangingPunct="1"/>
            <a:r>
              <a:rPr lang="en-CA" altLang="LID4096"/>
              <a:t>Community Bar Recap</a:t>
            </a:r>
            <a:endParaRPr lang="en-US" altLang="LID4096"/>
          </a:p>
        </p:txBody>
      </p:sp>
      <p:sp>
        <p:nvSpPr>
          <p:cNvPr id="13315" name="Rectangle 6">
            <a:extLst>
              <a:ext uri="{FF2B5EF4-FFF2-40B4-BE49-F238E27FC236}">
                <a16:creationId xmlns:a16="http://schemas.microsoft.com/office/drawing/2014/main" id="{378A3308-B690-1CEC-9BCB-EDCFC9E59BC2}"/>
              </a:ext>
            </a:extLst>
          </p:cNvPr>
          <p:cNvSpPr>
            <a:spLocks noGrp="1" noChangeArrowheads="1"/>
          </p:cNvSpPr>
          <p:nvPr>
            <p:ph type="body" idx="1"/>
          </p:nvPr>
        </p:nvSpPr>
        <p:spPr>
          <a:xfrm>
            <a:off x="457200" y="1600200"/>
            <a:ext cx="7543800" cy="4525963"/>
          </a:xfrm>
        </p:spPr>
        <p:txBody>
          <a:bodyPr/>
          <a:lstStyle/>
          <a:p>
            <a:pPr eaLnBrk="1" hangingPunct="1"/>
            <a:r>
              <a:rPr lang="en-CA" altLang="LID4096"/>
              <a:t>augmented media space with:</a:t>
            </a:r>
          </a:p>
          <a:p>
            <a:pPr lvl="1" eaLnBrk="1" hangingPunct="1"/>
            <a:r>
              <a:rPr lang="en-CA" altLang="LID4096"/>
              <a:t>various media items</a:t>
            </a:r>
          </a:p>
          <a:p>
            <a:pPr lvl="1" eaLnBrk="1" hangingPunct="1"/>
            <a:r>
              <a:rPr lang="en-CA" altLang="LID4096"/>
              <a:t>group awareness and communication</a:t>
            </a:r>
          </a:p>
          <a:p>
            <a:pPr lvl="1" eaLnBrk="1" hangingPunct="1"/>
            <a:r>
              <a:rPr lang="en-CA" altLang="LID4096"/>
              <a:t>transitions </a:t>
            </a:r>
          </a:p>
          <a:p>
            <a:pPr lvl="2" eaLnBrk="1" hangingPunct="1"/>
            <a:r>
              <a:rPr lang="en-CA" altLang="LID4096"/>
              <a:t>from awareness </a:t>
            </a:r>
          </a:p>
          <a:p>
            <a:pPr lvl="2" eaLnBrk="1" hangingPunct="1"/>
            <a:r>
              <a:rPr lang="en-CA" altLang="LID4096"/>
              <a:t>to exploration </a:t>
            </a:r>
          </a:p>
          <a:p>
            <a:pPr lvl="2" eaLnBrk="1" hangingPunct="1"/>
            <a:r>
              <a:rPr lang="en-CA" altLang="LID4096"/>
              <a:t>to interaction</a:t>
            </a:r>
          </a:p>
          <a:p>
            <a:pPr lvl="1" eaLnBrk="1" hangingPunct="1"/>
            <a:endParaRPr lang="en-US" altLang="LID4096"/>
          </a:p>
        </p:txBody>
      </p:sp>
      <p:sp>
        <p:nvSpPr>
          <p:cNvPr id="13316" name="Text Box 18">
            <a:extLst>
              <a:ext uri="{FF2B5EF4-FFF2-40B4-BE49-F238E27FC236}">
                <a16:creationId xmlns:a16="http://schemas.microsoft.com/office/drawing/2014/main" id="{E76F2C85-76A0-3DB4-BD79-92D325ECA268}"/>
              </a:ext>
            </a:extLst>
          </p:cNvPr>
          <p:cNvSpPr txBox="1">
            <a:spLocks noChangeArrowheads="1"/>
          </p:cNvSpPr>
          <p:nvPr/>
        </p:nvSpPr>
        <p:spPr bwMode="auto">
          <a:xfrm>
            <a:off x="0" y="6400800"/>
            <a:ext cx="914400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50000"/>
              </a:spcBef>
            </a:pPr>
            <a:r>
              <a:rPr lang="en-CA" altLang="LID4096" sz="1100"/>
              <a:t>McEwan, G. and Greenberg, S. (2005). Supporting Social Worlds with the Community Bar.</a:t>
            </a:r>
            <a:endParaRPr lang="en-US" altLang="LID4096" sz="1100"/>
          </a:p>
        </p:txBody>
      </p:sp>
      <p:pic>
        <p:nvPicPr>
          <p:cNvPr id="13317" name="Picture 19" descr="CB-bar">
            <a:extLst>
              <a:ext uri="{FF2B5EF4-FFF2-40B4-BE49-F238E27FC236}">
                <a16:creationId xmlns:a16="http://schemas.microsoft.com/office/drawing/2014/main" id="{9D40E2F0-3718-A78E-D68F-279BC9C3EB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105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5EFB81A-593B-73EE-8BAB-AC282650ADC5}"/>
              </a:ext>
            </a:extLst>
          </p:cNvPr>
          <p:cNvSpPr>
            <a:spLocks noGrp="1" noChangeArrowheads="1"/>
          </p:cNvSpPr>
          <p:nvPr>
            <p:ph type="title"/>
          </p:nvPr>
        </p:nvSpPr>
        <p:spPr/>
        <p:txBody>
          <a:bodyPr/>
          <a:lstStyle/>
          <a:p>
            <a:pPr eaLnBrk="1" hangingPunct="1"/>
            <a:r>
              <a:rPr lang="en-CA" altLang="LID4096"/>
              <a:t>Screen Sharing</a:t>
            </a:r>
            <a:endParaRPr lang="en-US" altLang="LID4096"/>
          </a:p>
        </p:txBody>
      </p:sp>
      <p:sp>
        <p:nvSpPr>
          <p:cNvPr id="14339" name="Rectangle 6">
            <a:extLst>
              <a:ext uri="{FF2B5EF4-FFF2-40B4-BE49-F238E27FC236}">
                <a16:creationId xmlns:a16="http://schemas.microsoft.com/office/drawing/2014/main" id="{D7D5F3D4-FFF0-A866-3667-F8E5917143E4}"/>
              </a:ext>
            </a:extLst>
          </p:cNvPr>
          <p:cNvSpPr>
            <a:spLocks noGrp="1" noChangeArrowheads="1"/>
          </p:cNvSpPr>
          <p:nvPr>
            <p:ph type="body" idx="1"/>
          </p:nvPr>
        </p:nvSpPr>
        <p:spPr>
          <a:noFill/>
        </p:spPr>
        <p:txBody>
          <a:bodyPr/>
          <a:lstStyle/>
          <a:p>
            <a:pPr eaLnBrk="1" hangingPunct="1"/>
            <a:r>
              <a:rPr lang="en-CA" altLang="LID4096"/>
              <a:t>share a computer screen/window</a:t>
            </a:r>
          </a:p>
        </p:txBody>
      </p:sp>
      <p:pic>
        <p:nvPicPr>
          <p:cNvPr id="14340" name="Picture 7" descr="screenshot">
            <a:extLst>
              <a:ext uri="{FF2B5EF4-FFF2-40B4-BE49-F238E27FC236}">
                <a16:creationId xmlns:a16="http://schemas.microsoft.com/office/drawing/2014/main" id="{0114FB79-FA14-E17D-45DD-A35F0615A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819400"/>
            <a:ext cx="3276600"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8">
            <a:extLst>
              <a:ext uri="{FF2B5EF4-FFF2-40B4-BE49-F238E27FC236}">
                <a16:creationId xmlns:a16="http://schemas.microsoft.com/office/drawing/2014/main" id="{46683406-F9E4-362B-458A-6EBBAEBD8BAC}"/>
              </a:ext>
            </a:extLst>
          </p:cNvPr>
          <p:cNvSpPr>
            <a:spLocks noChangeArrowheads="1"/>
          </p:cNvSpPr>
          <p:nvPr/>
        </p:nvSpPr>
        <p:spPr bwMode="auto">
          <a:xfrm>
            <a:off x="4953000" y="5257800"/>
            <a:ext cx="2895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What the remote person sees</a:t>
            </a:r>
            <a:endParaRPr lang="en-US" altLang="LID4096" sz="1600" i="1"/>
          </a:p>
        </p:txBody>
      </p:sp>
      <p:pic>
        <p:nvPicPr>
          <p:cNvPr id="14342" name="Picture 9" descr="screenshot">
            <a:extLst>
              <a:ext uri="{FF2B5EF4-FFF2-40B4-BE49-F238E27FC236}">
                <a16:creationId xmlns:a16="http://schemas.microsoft.com/office/drawing/2014/main" id="{048527B4-D270-B55C-7DD7-1C33FEA656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819400"/>
            <a:ext cx="32766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Line 10">
            <a:extLst>
              <a:ext uri="{FF2B5EF4-FFF2-40B4-BE49-F238E27FC236}">
                <a16:creationId xmlns:a16="http://schemas.microsoft.com/office/drawing/2014/main" id="{5D509899-B07A-2585-B0EC-1902D9589940}"/>
              </a:ext>
            </a:extLst>
          </p:cNvPr>
          <p:cNvSpPr>
            <a:spLocks noChangeShapeType="1"/>
          </p:cNvSpPr>
          <p:nvPr/>
        </p:nvSpPr>
        <p:spPr bwMode="auto">
          <a:xfrm>
            <a:off x="4572000" y="3124200"/>
            <a:ext cx="0" cy="2286000"/>
          </a:xfrm>
          <a:prstGeom prst="line">
            <a:avLst/>
          </a:prstGeom>
          <a:noFill/>
          <a:ln w="25400">
            <a:solidFill>
              <a:schemeClr val="bg2"/>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14344" name="Rectangle 12">
            <a:extLst>
              <a:ext uri="{FF2B5EF4-FFF2-40B4-BE49-F238E27FC236}">
                <a16:creationId xmlns:a16="http://schemas.microsoft.com/office/drawing/2014/main" id="{8F17F066-2B72-AD4A-90A8-D150A1E4B367}"/>
              </a:ext>
            </a:extLst>
          </p:cNvPr>
          <p:cNvSpPr>
            <a:spLocks noChangeArrowheads="1"/>
          </p:cNvSpPr>
          <p:nvPr/>
        </p:nvSpPr>
        <p:spPr bwMode="auto">
          <a:xfrm>
            <a:off x="1371600" y="5257800"/>
            <a:ext cx="2895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What the person sharing sees</a:t>
            </a:r>
            <a:endParaRPr lang="en-US" altLang="LID4096" sz="1600" i="1"/>
          </a:p>
        </p:txBody>
      </p:sp>
      <p:pic>
        <p:nvPicPr>
          <p:cNvPr id="14345" name="Picture 38">
            <a:extLst>
              <a:ext uri="{FF2B5EF4-FFF2-40B4-BE49-F238E27FC236}">
                <a16:creationId xmlns:a16="http://schemas.microsoft.com/office/drawing/2014/main" id="{2D5E609A-2400-48FF-3AA2-C3150C0DCE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4495800"/>
            <a:ext cx="8540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39">
            <a:extLst>
              <a:ext uri="{FF2B5EF4-FFF2-40B4-BE49-F238E27FC236}">
                <a16:creationId xmlns:a16="http://schemas.microsoft.com/office/drawing/2014/main" id="{001E2BC6-D7A8-4217-1BE2-B4FAA7AA73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4419600"/>
            <a:ext cx="925513"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23">
            <a:extLst>
              <a:ext uri="{FF2B5EF4-FFF2-40B4-BE49-F238E27FC236}">
                <a16:creationId xmlns:a16="http://schemas.microsoft.com/office/drawing/2014/main" id="{3D21BE3A-163C-2481-E78E-9907E216793E}"/>
              </a:ext>
            </a:extLst>
          </p:cNvPr>
          <p:cNvGrpSpPr>
            <a:grpSpLocks/>
          </p:cNvGrpSpPr>
          <p:nvPr/>
        </p:nvGrpSpPr>
        <p:grpSpPr bwMode="auto">
          <a:xfrm>
            <a:off x="2590800" y="2571750"/>
            <a:ext cx="2117725" cy="2895600"/>
            <a:chOff x="3360" y="864"/>
            <a:chExt cx="1813" cy="2480"/>
          </a:xfrm>
        </p:grpSpPr>
        <p:pic>
          <p:nvPicPr>
            <p:cNvPr id="15372" name="Picture 24">
              <a:extLst>
                <a:ext uri="{FF2B5EF4-FFF2-40B4-BE49-F238E27FC236}">
                  <a16:creationId xmlns:a16="http://schemas.microsoft.com/office/drawing/2014/main" id="{8A1E7A4F-536F-0694-B711-FA9128957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0" y="864"/>
              <a:ext cx="1813" cy="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Picture 25">
              <a:extLst>
                <a:ext uri="{FF2B5EF4-FFF2-40B4-BE49-F238E27FC236}">
                  <a16:creationId xmlns:a16="http://schemas.microsoft.com/office/drawing/2014/main" id="{53ACFAFB-2AA1-68E6-2172-749B8DC7F7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2" y="2306"/>
              <a:ext cx="563"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26">
              <a:extLst>
                <a:ext uri="{FF2B5EF4-FFF2-40B4-BE49-F238E27FC236}">
                  <a16:creationId xmlns:a16="http://schemas.microsoft.com/office/drawing/2014/main" id="{23AB79CB-1222-6704-81D7-1C5565F64F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332908">
              <a:off x="4338" y="1165"/>
              <a:ext cx="512"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5" name="Rectangle 27">
              <a:extLst>
                <a:ext uri="{FF2B5EF4-FFF2-40B4-BE49-F238E27FC236}">
                  <a16:creationId xmlns:a16="http://schemas.microsoft.com/office/drawing/2014/main" id="{E8DA31B9-C4DF-C2FB-674E-36EBCD19A2E1}"/>
                </a:ext>
              </a:extLst>
            </p:cNvPr>
            <p:cNvSpPr>
              <a:spLocks noChangeArrowheads="1"/>
            </p:cNvSpPr>
            <p:nvPr/>
          </p:nvSpPr>
          <p:spPr bwMode="auto">
            <a:xfrm>
              <a:off x="4337" y="1620"/>
              <a:ext cx="528" cy="53"/>
            </a:xfrm>
            <a:prstGeom prst="rect">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grpSp>
      <p:sp>
        <p:nvSpPr>
          <p:cNvPr id="15363" name="Rectangle 2">
            <a:extLst>
              <a:ext uri="{FF2B5EF4-FFF2-40B4-BE49-F238E27FC236}">
                <a16:creationId xmlns:a16="http://schemas.microsoft.com/office/drawing/2014/main" id="{F847BCC9-CAB7-880F-2C86-3ECBC5F5AC69}"/>
              </a:ext>
            </a:extLst>
          </p:cNvPr>
          <p:cNvSpPr>
            <a:spLocks noGrp="1" noChangeArrowheads="1"/>
          </p:cNvSpPr>
          <p:nvPr>
            <p:ph type="title"/>
          </p:nvPr>
        </p:nvSpPr>
        <p:spPr/>
        <p:txBody>
          <a:bodyPr/>
          <a:lstStyle/>
          <a:p>
            <a:pPr eaLnBrk="1" hangingPunct="1"/>
            <a:r>
              <a:rPr lang="en-CA" altLang="LID4096"/>
              <a:t>The Problem</a:t>
            </a:r>
            <a:endParaRPr lang="en-US" altLang="LID4096"/>
          </a:p>
        </p:txBody>
      </p:sp>
      <p:sp>
        <p:nvSpPr>
          <p:cNvPr id="15364" name="Rectangle 3">
            <a:extLst>
              <a:ext uri="{FF2B5EF4-FFF2-40B4-BE49-F238E27FC236}">
                <a16:creationId xmlns:a16="http://schemas.microsoft.com/office/drawing/2014/main" id="{4ACB6EFD-78D2-8EF2-C206-5335D1D19285}"/>
              </a:ext>
            </a:extLst>
          </p:cNvPr>
          <p:cNvSpPr>
            <a:spLocks noGrp="1" noChangeArrowheads="1"/>
          </p:cNvSpPr>
          <p:nvPr>
            <p:ph type="body" idx="1"/>
          </p:nvPr>
        </p:nvSpPr>
        <p:spPr>
          <a:xfrm>
            <a:off x="457200" y="1600200"/>
            <a:ext cx="8382000" cy="4525963"/>
          </a:xfrm>
        </p:spPr>
        <p:txBody>
          <a:bodyPr/>
          <a:lstStyle/>
          <a:p>
            <a:pPr marL="406400" indent="-406400" eaLnBrk="1" hangingPunct="1">
              <a:buFont typeface="Wingdings" panose="05000000000000000000" pitchFamily="2" charset="2"/>
              <a:buChar char="à"/>
            </a:pPr>
            <a:r>
              <a:rPr lang="en-CA" altLang="LID4096"/>
              <a:t> people lack awareness of others’ artifacts</a:t>
            </a:r>
          </a:p>
        </p:txBody>
      </p:sp>
      <p:pic>
        <p:nvPicPr>
          <p:cNvPr id="15365" name="Picture 12">
            <a:extLst>
              <a:ext uri="{FF2B5EF4-FFF2-40B4-BE49-F238E27FC236}">
                <a16:creationId xmlns:a16="http://schemas.microsoft.com/office/drawing/2014/main" id="{5B29D8F5-8BD4-8CB9-94C3-BA05336109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53025" y="2819400"/>
            <a:ext cx="2895600"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1">
            <a:extLst>
              <a:ext uri="{FF2B5EF4-FFF2-40B4-BE49-F238E27FC236}">
                <a16:creationId xmlns:a16="http://schemas.microsoft.com/office/drawing/2014/main" id="{072441F3-048C-1321-083B-0DDE7EB175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96200" y="3657600"/>
            <a:ext cx="900113"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7" name="Group 18">
            <a:extLst>
              <a:ext uri="{FF2B5EF4-FFF2-40B4-BE49-F238E27FC236}">
                <a16:creationId xmlns:a16="http://schemas.microsoft.com/office/drawing/2014/main" id="{192CD1A0-9D1D-0929-91E9-3EB2046A418D}"/>
              </a:ext>
            </a:extLst>
          </p:cNvPr>
          <p:cNvGrpSpPr>
            <a:grpSpLocks/>
          </p:cNvGrpSpPr>
          <p:nvPr/>
        </p:nvGrpSpPr>
        <p:grpSpPr bwMode="auto">
          <a:xfrm>
            <a:off x="533400" y="2819400"/>
            <a:ext cx="1671638" cy="2562225"/>
            <a:chOff x="904" y="1056"/>
            <a:chExt cx="1470" cy="2256"/>
          </a:xfrm>
        </p:grpSpPr>
        <p:grpSp>
          <p:nvGrpSpPr>
            <p:cNvPr id="15368" name="Group 19">
              <a:extLst>
                <a:ext uri="{FF2B5EF4-FFF2-40B4-BE49-F238E27FC236}">
                  <a16:creationId xmlns:a16="http://schemas.microsoft.com/office/drawing/2014/main" id="{60244B6A-4E5F-F1E9-E5A9-C121C970D030}"/>
                </a:ext>
              </a:extLst>
            </p:cNvPr>
            <p:cNvGrpSpPr>
              <a:grpSpLocks/>
            </p:cNvGrpSpPr>
            <p:nvPr/>
          </p:nvGrpSpPr>
          <p:grpSpPr bwMode="auto">
            <a:xfrm>
              <a:off x="904" y="1056"/>
              <a:ext cx="1113" cy="2046"/>
              <a:chOff x="912" y="1104"/>
              <a:chExt cx="1139" cy="2094"/>
            </a:xfrm>
          </p:grpSpPr>
          <p:pic>
            <p:nvPicPr>
              <p:cNvPr id="15370" name="Picture 20">
                <a:extLst>
                  <a:ext uri="{FF2B5EF4-FFF2-40B4-BE49-F238E27FC236}">
                    <a16:creationId xmlns:a16="http://schemas.microsoft.com/office/drawing/2014/main" id="{68DDAF2F-1C81-34EE-A2D5-5E6A97E169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2" y="1104"/>
                <a:ext cx="1139" cy="2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Rectangle 21">
                <a:extLst>
                  <a:ext uri="{FF2B5EF4-FFF2-40B4-BE49-F238E27FC236}">
                    <a16:creationId xmlns:a16="http://schemas.microsoft.com/office/drawing/2014/main" id="{B8C80089-8C97-7E0A-09C2-0AEA482655C6}"/>
                  </a:ext>
                </a:extLst>
              </p:cNvPr>
              <p:cNvSpPr>
                <a:spLocks noChangeArrowheads="1"/>
              </p:cNvSpPr>
              <p:nvPr/>
            </p:nvSpPr>
            <p:spPr bwMode="auto">
              <a:xfrm>
                <a:off x="1104" y="2824"/>
                <a:ext cx="864" cy="222"/>
              </a:xfrm>
              <a:prstGeom prst="rect">
                <a:avLst/>
              </a:prstGeom>
              <a:solidFill>
                <a:srgbClr val="BDD3E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grpSp>
        <p:pic>
          <p:nvPicPr>
            <p:cNvPr id="15369" name="Picture 22">
              <a:extLst>
                <a:ext uri="{FF2B5EF4-FFF2-40B4-BE49-F238E27FC236}">
                  <a16:creationId xmlns:a16="http://schemas.microsoft.com/office/drawing/2014/main" id="{ABDD3A73-8DA9-CB1F-6EB9-1B66D246C87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40" y="1872"/>
              <a:ext cx="934"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1958D43-28F8-D9AD-4F35-E4D596904B25}"/>
              </a:ext>
            </a:extLst>
          </p:cNvPr>
          <p:cNvSpPr>
            <a:spLocks noGrp="1" noChangeArrowheads="1"/>
          </p:cNvSpPr>
          <p:nvPr>
            <p:ph type="title"/>
          </p:nvPr>
        </p:nvSpPr>
        <p:spPr/>
        <p:txBody>
          <a:bodyPr/>
          <a:lstStyle/>
          <a:p>
            <a:pPr eaLnBrk="1" hangingPunct="1"/>
            <a:r>
              <a:rPr lang="en-CA" altLang="LID4096"/>
              <a:t>Insight</a:t>
            </a:r>
            <a:endParaRPr lang="en-US" altLang="LID4096"/>
          </a:p>
        </p:txBody>
      </p:sp>
      <p:sp>
        <p:nvSpPr>
          <p:cNvPr id="16387" name="Rectangle 3">
            <a:extLst>
              <a:ext uri="{FF2B5EF4-FFF2-40B4-BE49-F238E27FC236}">
                <a16:creationId xmlns:a16="http://schemas.microsoft.com/office/drawing/2014/main" id="{6D27CEBE-F2A3-AC69-0F48-185F466E98C7}"/>
              </a:ext>
            </a:extLst>
          </p:cNvPr>
          <p:cNvSpPr>
            <a:spLocks noGrp="1" noChangeArrowheads="1"/>
          </p:cNvSpPr>
          <p:nvPr>
            <p:ph type="body" idx="1"/>
          </p:nvPr>
        </p:nvSpPr>
        <p:spPr/>
        <p:txBody>
          <a:bodyPr/>
          <a:lstStyle/>
          <a:p>
            <a:pPr marL="520700" indent="-520700" eaLnBrk="1" hangingPunct="1">
              <a:buFont typeface="Wingdings" panose="05000000000000000000" pitchFamily="2" charset="2"/>
              <a:buChar char="à"/>
            </a:pPr>
            <a:r>
              <a:rPr lang="en-CA" altLang="LID4096"/>
              <a:t>use screen sharing</a:t>
            </a:r>
          </a:p>
          <a:p>
            <a:pPr marL="920750" lvl="1" eaLnBrk="1" hangingPunct="1"/>
            <a:r>
              <a:rPr lang="en-CA" altLang="LID4096"/>
              <a:t>intimate collaborators</a:t>
            </a:r>
          </a:p>
          <a:p>
            <a:pPr marL="920750" lvl="1" eaLnBrk="1" hangingPunct="1"/>
            <a:r>
              <a:rPr lang="en-CA" altLang="LID4096"/>
              <a:t>work primarily on computers</a:t>
            </a:r>
            <a:endParaRPr lang="en-US" altLang="LID4096"/>
          </a:p>
          <a:p>
            <a:pPr marL="520700" indent="-520700" eaLnBrk="1" hangingPunct="1">
              <a:buFont typeface="Wingdings" panose="05000000000000000000" pitchFamily="2" charset="2"/>
              <a:buChar char="à"/>
            </a:pPr>
            <a:endParaRPr lang="en-US" altLang="LID4096"/>
          </a:p>
        </p:txBody>
      </p:sp>
      <p:grpSp>
        <p:nvGrpSpPr>
          <p:cNvPr id="16388" name="Group 12">
            <a:extLst>
              <a:ext uri="{FF2B5EF4-FFF2-40B4-BE49-F238E27FC236}">
                <a16:creationId xmlns:a16="http://schemas.microsoft.com/office/drawing/2014/main" id="{CECB7681-904A-70A7-10AF-6712899C6224}"/>
              </a:ext>
            </a:extLst>
          </p:cNvPr>
          <p:cNvGrpSpPr>
            <a:grpSpLocks/>
          </p:cNvGrpSpPr>
          <p:nvPr/>
        </p:nvGrpSpPr>
        <p:grpSpPr bwMode="auto">
          <a:xfrm>
            <a:off x="2819400" y="3429000"/>
            <a:ext cx="3733800" cy="2754313"/>
            <a:chOff x="2016" y="2448"/>
            <a:chExt cx="2083" cy="1536"/>
          </a:xfrm>
        </p:grpSpPr>
        <p:pic>
          <p:nvPicPr>
            <p:cNvPr id="16389" name="Picture 5" descr="MCj04039690000[1]">
              <a:extLst>
                <a:ext uri="{FF2B5EF4-FFF2-40B4-BE49-F238E27FC236}">
                  <a16:creationId xmlns:a16="http://schemas.microsoft.com/office/drawing/2014/main" id="{4876AF8B-9365-7F8C-871D-D3DEA1481A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 y="2642"/>
              <a:ext cx="1028" cy="1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AutoShape 6">
              <a:extLst>
                <a:ext uri="{FF2B5EF4-FFF2-40B4-BE49-F238E27FC236}">
                  <a16:creationId xmlns:a16="http://schemas.microsoft.com/office/drawing/2014/main" id="{6B97B1E8-39A4-CBB8-B72F-2CA1BF33E781}"/>
                </a:ext>
              </a:extLst>
            </p:cNvPr>
            <p:cNvSpPr>
              <a:spLocks noChangeArrowheads="1"/>
            </p:cNvSpPr>
            <p:nvPr/>
          </p:nvSpPr>
          <p:spPr bwMode="auto">
            <a:xfrm>
              <a:off x="3195" y="3072"/>
              <a:ext cx="405" cy="202"/>
            </a:xfrm>
            <a:prstGeom prst="rightArrow">
              <a:avLst>
                <a:gd name="adj1" fmla="val 50000"/>
                <a:gd name="adj2" fmla="val 50124"/>
              </a:avLst>
            </a:prstGeom>
            <a:solidFill>
              <a:srgbClr val="FF990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16391" name="AutoShape 7">
              <a:extLst>
                <a:ext uri="{FF2B5EF4-FFF2-40B4-BE49-F238E27FC236}">
                  <a16:creationId xmlns:a16="http://schemas.microsoft.com/office/drawing/2014/main" id="{5BD0B44E-9D48-4BBA-1559-0B6C54DDA595}"/>
                </a:ext>
              </a:extLst>
            </p:cNvPr>
            <p:cNvSpPr>
              <a:spLocks noChangeArrowheads="1"/>
            </p:cNvSpPr>
            <p:nvPr/>
          </p:nvSpPr>
          <p:spPr bwMode="auto">
            <a:xfrm rot="-1123472">
              <a:off x="3072" y="2640"/>
              <a:ext cx="406" cy="202"/>
            </a:xfrm>
            <a:prstGeom prst="rightArrow">
              <a:avLst>
                <a:gd name="adj1" fmla="val 50000"/>
                <a:gd name="adj2" fmla="val 50248"/>
              </a:avLst>
            </a:prstGeom>
            <a:solidFill>
              <a:srgbClr val="FF990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16392" name="AutoShape 8">
              <a:extLst>
                <a:ext uri="{FF2B5EF4-FFF2-40B4-BE49-F238E27FC236}">
                  <a16:creationId xmlns:a16="http://schemas.microsoft.com/office/drawing/2014/main" id="{38B1F8FF-90A6-2CD9-C5B0-CFB3BFDE1666}"/>
                </a:ext>
              </a:extLst>
            </p:cNvPr>
            <p:cNvSpPr>
              <a:spLocks noChangeArrowheads="1"/>
            </p:cNvSpPr>
            <p:nvPr/>
          </p:nvSpPr>
          <p:spPr bwMode="auto">
            <a:xfrm rot="1349605">
              <a:off x="3084" y="3526"/>
              <a:ext cx="405" cy="202"/>
            </a:xfrm>
            <a:prstGeom prst="rightArrow">
              <a:avLst>
                <a:gd name="adj1" fmla="val 50000"/>
                <a:gd name="adj2" fmla="val 50124"/>
              </a:avLst>
            </a:prstGeom>
            <a:solidFill>
              <a:srgbClr val="FF990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pic>
          <p:nvPicPr>
            <p:cNvPr id="16393" name="Picture 9">
              <a:extLst>
                <a:ext uri="{FF2B5EF4-FFF2-40B4-BE49-F238E27FC236}">
                  <a16:creationId xmlns:a16="http://schemas.microsoft.com/office/drawing/2014/main" id="{A390B55B-8672-D592-D674-384E274201B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2448"/>
              <a:ext cx="3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10">
              <a:extLst>
                <a:ext uri="{FF2B5EF4-FFF2-40B4-BE49-F238E27FC236}">
                  <a16:creationId xmlns:a16="http://schemas.microsoft.com/office/drawing/2014/main" id="{3FC4CA7E-5EB5-0AA6-D9BF-4A875E5020D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3024"/>
              <a:ext cx="3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11">
              <a:extLst>
                <a:ext uri="{FF2B5EF4-FFF2-40B4-BE49-F238E27FC236}">
                  <a16:creationId xmlns:a16="http://schemas.microsoft.com/office/drawing/2014/main" id="{0CEF6A3B-AB39-DCFF-7B95-4BBF52F369C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3600"/>
              <a:ext cx="3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D8C7105-9DE0-FE47-1A0E-775CFCFE6901}"/>
              </a:ext>
            </a:extLst>
          </p:cNvPr>
          <p:cNvSpPr>
            <a:spLocks noGrp="1" noChangeArrowheads="1"/>
          </p:cNvSpPr>
          <p:nvPr>
            <p:ph type="title"/>
          </p:nvPr>
        </p:nvSpPr>
        <p:spPr>
          <a:xfrm>
            <a:off x="152400" y="579438"/>
            <a:ext cx="8839200" cy="1143000"/>
          </a:xfrm>
        </p:spPr>
        <p:txBody>
          <a:bodyPr/>
          <a:lstStyle/>
          <a:p>
            <a:pPr eaLnBrk="1" hangingPunct="1"/>
            <a:r>
              <a:rPr lang="en-CA" altLang="LID4096"/>
              <a:t>Artifact Awareness</a:t>
            </a:r>
            <a:r>
              <a:rPr lang="en-CA" altLang="LID4096" sz="4000"/>
              <a:t> </a:t>
            </a:r>
            <a:br>
              <a:rPr lang="en-CA" altLang="LID4096" sz="4000"/>
            </a:br>
            <a:r>
              <a:rPr lang="en-CA" altLang="LID4096"/>
              <a:t>with Screen Sharing</a:t>
            </a:r>
            <a:endParaRPr lang="en-US" altLang="LID4096"/>
          </a:p>
        </p:txBody>
      </p:sp>
      <p:sp>
        <p:nvSpPr>
          <p:cNvPr id="17411" name="Rectangle 3">
            <a:extLst>
              <a:ext uri="{FF2B5EF4-FFF2-40B4-BE49-F238E27FC236}">
                <a16:creationId xmlns:a16="http://schemas.microsoft.com/office/drawing/2014/main" id="{F48FEB2F-8568-4D00-F607-00108F996993}"/>
              </a:ext>
            </a:extLst>
          </p:cNvPr>
          <p:cNvSpPr>
            <a:spLocks noGrp="1" noChangeArrowheads="1"/>
          </p:cNvSpPr>
          <p:nvPr>
            <p:ph type="body" idx="1"/>
          </p:nvPr>
        </p:nvSpPr>
        <p:spPr>
          <a:xfrm>
            <a:off x="457200" y="2209800"/>
            <a:ext cx="8458200" cy="4221163"/>
          </a:xfrm>
        </p:spPr>
        <p:txBody>
          <a:bodyPr/>
          <a:lstStyle/>
          <a:p>
            <a:pPr eaLnBrk="1" hangingPunct="1"/>
            <a:r>
              <a:rPr lang="en-CA" altLang="LID4096"/>
              <a:t>see what others are working on </a:t>
            </a:r>
          </a:p>
          <a:p>
            <a:pPr lvl="1" eaLnBrk="1" hangingPunct="1"/>
            <a:r>
              <a:rPr lang="en-CA" altLang="LID4096"/>
              <a:t>coordinate &amp; track joint work</a:t>
            </a:r>
          </a:p>
          <a:p>
            <a:pPr lvl="1" eaLnBrk="1" hangingPunct="1"/>
            <a:r>
              <a:rPr lang="en-CA" altLang="LID4096"/>
              <a:t>start up discussion</a:t>
            </a:r>
          </a:p>
          <a:p>
            <a:pPr lvl="1" eaLnBrk="1" hangingPunct="1"/>
            <a:r>
              <a:rPr lang="en-CA" altLang="LID4096"/>
              <a:t>offer or ask for help</a:t>
            </a:r>
          </a:p>
          <a:p>
            <a:pPr lvl="1" eaLnBrk="1" hangingPunct="1"/>
            <a:r>
              <a:rPr lang="en-CA" altLang="LID4096"/>
              <a:t>discover common interests</a:t>
            </a:r>
          </a:p>
          <a:p>
            <a:pPr lvl="1" eaLnBrk="1" hangingPunct="1"/>
            <a:endParaRPr lang="en-US" altLang="LID4096"/>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D803496-8BEB-BD62-8F8A-49D185EBFD4D}"/>
              </a:ext>
            </a:extLst>
          </p:cNvPr>
          <p:cNvSpPr>
            <a:spLocks noGrp="1" noChangeArrowheads="1"/>
          </p:cNvSpPr>
          <p:nvPr>
            <p:ph type="title"/>
          </p:nvPr>
        </p:nvSpPr>
        <p:spPr>
          <a:xfrm>
            <a:off x="304800" y="274638"/>
            <a:ext cx="8534400" cy="1143000"/>
          </a:xfrm>
        </p:spPr>
        <p:txBody>
          <a:bodyPr/>
          <a:lstStyle/>
          <a:p>
            <a:pPr eaLnBrk="1" hangingPunct="1"/>
            <a:r>
              <a:rPr lang="en-CA" altLang="LID4096" sz="4000"/>
              <a:t>Screen Sharing Awareness Tool</a:t>
            </a:r>
            <a:endParaRPr lang="en-US" altLang="LID4096" sz="4000"/>
          </a:p>
        </p:txBody>
      </p:sp>
      <p:sp>
        <p:nvSpPr>
          <p:cNvPr id="18435" name="Rectangle 3">
            <a:extLst>
              <a:ext uri="{FF2B5EF4-FFF2-40B4-BE49-F238E27FC236}">
                <a16:creationId xmlns:a16="http://schemas.microsoft.com/office/drawing/2014/main" id="{7958B9DF-8560-FC4F-90FC-B69D237ABC73}"/>
              </a:ext>
            </a:extLst>
          </p:cNvPr>
          <p:cNvSpPr>
            <a:spLocks noGrp="1" noChangeArrowheads="1"/>
          </p:cNvSpPr>
          <p:nvPr>
            <p:ph type="body" idx="1"/>
          </p:nvPr>
        </p:nvSpPr>
        <p:spPr/>
        <p:txBody>
          <a:bodyPr/>
          <a:lstStyle/>
          <a:p>
            <a:pPr eaLnBrk="1" hangingPunct="1"/>
            <a:r>
              <a:rPr lang="en-CA" altLang="LID4096"/>
              <a:t>design rationale</a:t>
            </a:r>
          </a:p>
          <a:p>
            <a:pPr eaLnBrk="1" hangingPunct="1"/>
            <a:r>
              <a:rPr lang="en-CA" altLang="LID4096"/>
              <a:t>description</a:t>
            </a:r>
          </a:p>
          <a:p>
            <a:pPr eaLnBrk="1" hangingPunct="1"/>
            <a:r>
              <a:rPr lang="en-CA" altLang="LID4096"/>
              <a:t>initial experiences</a:t>
            </a:r>
            <a:endParaRPr lang="en-US" altLang="LID4096"/>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8" descr="owner_tooltip">
            <a:extLst>
              <a:ext uri="{FF2B5EF4-FFF2-40B4-BE49-F238E27FC236}">
                <a16:creationId xmlns:a16="http://schemas.microsoft.com/office/drawing/2014/main" id="{0C617291-DECD-F836-233D-CB1012DC83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743200"/>
            <a:ext cx="1236663"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2">
            <a:extLst>
              <a:ext uri="{FF2B5EF4-FFF2-40B4-BE49-F238E27FC236}">
                <a16:creationId xmlns:a16="http://schemas.microsoft.com/office/drawing/2014/main" id="{DBD752CD-7C35-8AC7-8324-B93058E7E198}"/>
              </a:ext>
            </a:extLst>
          </p:cNvPr>
          <p:cNvSpPr>
            <a:spLocks noGrp="1" noChangeArrowheads="1"/>
          </p:cNvSpPr>
          <p:nvPr>
            <p:ph type="title"/>
          </p:nvPr>
        </p:nvSpPr>
        <p:spPr>
          <a:xfrm>
            <a:off x="457200" y="274638"/>
            <a:ext cx="7696200" cy="1143000"/>
          </a:xfrm>
        </p:spPr>
        <p:txBody>
          <a:bodyPr/>
          <a:lstStyle/>
          <a:p>
            <a:pPr eaLnBrk="1" hangingPunct="1"/>
            <a:r>
              <a:rPr lang="en-CA" altLang="LID4096"/>
              <a:t>Screen Sharing Item</a:t>
            </a:r>
            <a:endParaRPr lang="en-US" altLang="LID4096"/>
          </a:p>
        </p:txBody>
      </p:sp>
      <p:sp>
        <p:nvSpPr>
          <p:cNvPr id="19460" name="Rectangle 3">
            <a:extLst>
              <a:ext uri="{FF2B5EF4-FFF2-40B4-BE49-F238E27FC236}">
                <a16:creationId xmlns:a16="http://schemas.microsoft.com/office/drawing/2014/main" id="{AD5F553C-FFED-8859-6D0D-84F66B38549C}"/>
              </a:ext>
            </a:extLst>
          </p:cNvPr>
          <p:cNvSpPr>
            <a:spLocks noGrp="1" noChangeArrowheads="1"/>
          </p:cNvSpPr>
          <p:nvPr>
            <p:ph type="body" idx="1"/>
          </p:nvPr>
        </p:nvSpPr>
        <p:spPr/>
        <p:txBody>
          <a:bodyPr/>
          <a:lstStyle/>
          <a:p>
            <a:pPr eaLnBrk="1" hangingPunct="1"/>
            <a:r>
              <a:rPr lang="en-CA" altLang="LID4096"/>
              <a:t>displays people’s current screens</a:t>
            </a:r>
          </a:p>
          <a:p>
            <a:pPr lvl="1" eaLnBrk="1" hangingPunct="1"/>
            <a:endParaRPr lang="en-CA" altLang="LID4096"/>
          </a:p>
        </p:txBody>
      </p:sp>
      <p:pic>
        <p:nvPicPr>
          <p:cNvPr id="19461" name="Picture 5" descr="CB-bar">
            <a:extLst>
              <a:ext uri="{FF2B5EF4-FFF2-40B4-BE49-F238E27FC236}">
                <a16:creationId xmlns:a16="http://schemas.microsoft.com/office/drawing/2014/main" id="{1A866302-6BE6-5D36-DC1E-7CB2E6513C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0105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Text Box 6">
            <a:extLst>
              <a:ext uri="{FF2B5EF4-FFF2-40B4-BE49-F238E27FC236}">
                <a16:creationId xmlns:a16="http://schemas.microsoft.com/office/drawing/2014/main" id="{09C4D193-C733-9984-CDBA-E17F3895053A}"/>
              </a:ext>
            </a:extLst>
          </p:cNvPr>
          <p:cNvSpPr txBox="1">
            <a:spLocks noChangeArrowheads="1"/>
          </p:cNvSpPr>
          <p:nvPr/>
        </p:nvSpPr>
        <p:spPr bwMode="auto">
          <a:xfrm>
            <a:off x="7239000" y="4429125"/>
            <a:ext cx="1143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CA" altLang="LID4096" sz="1600" i="1"/>
              <a:t>awareness</a:t>
            </a:r>
            <a:endParaRPr lang="en-US" altLang="LID4096" sz="1600" i="1"/>
          </a:p>
        </p:txBody>
      </p:sp>
      <p:sp>
        <p:nvSpPr>
          <p:cNvPr id="19463" name="AutoShape 10">
            <a:extLst>
              <a:ext uri="{FF2B5EF4-FFF2-40B4-BE49-F238E27FC236}">
                <a16:creationId xmlns:a16="http://schemas.microsoft.com/office/drawing/2014/main" id="{096C7C29-15F6-14DF-E1F0-1B96684ED726}"/>
              </a:ext>
            </a:extLst>
          </p:cNvPr>
          <p:cNvSpPr>
            <a:spLocks noChangeArrowheads="1"/>
          </p:cNvSpPr>
          <p:nvPr/>
        </p:nvSpPr>
        <p:spPr bwMode="auto">
          <a:xfrm rot="10800000">
            <a:off x="6734175" y="33528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19464" name="Rectangle 13">
            <a:extLst>
              <a:ext uri="{FF2B5EF4-FFF2-40B4-BE49-F238E27FC236}">
                <a16:creationId xmlns:a16="http://schemas.microsoft.com/office/drawing/2014/main" id="{22C71A1E-8DA0-FF76-DA34-E2D865226F0A}"/>
              </a:ext>
            </a:extLst>
          </p:cNvPr>
          <p:cNvSpPr>
            <a:spLocks noChangeArrowheads="1"/>
          </p:cNvSpPr>
          <p:nvPr/>
        </p:nvSpPr>
        <p:spPr bwMode="auto">
          <a:xfrm>
            <a:off x="4343400" y="4686300"/>
            <a:ext cx="2362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exploration</a:t>
            </a:r>
            <a:endParaRPr lang="en-US" altLang="LID4096" sz="1600" i="1"/>
          </a:p>
        </p:txBody>
      </p:sp>
      <p:pic>
        <p:nvPicPr>
          <p:cNvPr id="19465" name="Picture 18" descr="slave_medzoomword">
            <a:extLst>
              <a:ext uri="{FF2B5EF4-FFF2-40B4-BE49-F238E27FC236}">
                <a16:creationId xmlns:a16="http://schemas.microsoft.com/office/drawing/2014/main" id="{96F639A4-35D1-5775-8B06-60D25C8C28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5325" y="2743200"/>
            <a:ext cx="205740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19" descr="RP_window2">
            <a:extLst>
              <a:ext uri="{FF2B5EF4-FFF2-40B4-BE49-F238E27FC236}">
                <a16:creationId xmlns:a16="http://schemas.microsoft.com/office/drawing/2014/main" id="{CF712114-F798-D985-6985-17FFF090E1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025" y="2743200"/>
            <a:ext cx="3297238"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7" name="AutoShape 20">
            <a:extLst>
              <a:ext uri="{FF2B5EF4-FFF2-40B4-BE49-F238E27FC236}">
                <a16:creationId xmlns:a16="http://schemas.microsoft.com/office/drawing/2014/main" id="{B5F9D9BF-289E-7B32-6A53-6C6130B737FF}"/>
              </a:ext>
            </a:extLst>
          </p:cNvPr>
          <p:cNvSpPr>
            <a:spLocks noChangeArrowheads="1"/>
          </p:cNvSpPr>
          <p:nvPr/>
        </p:nvSpPr>
        <p:spPr bwMode="auto">
          <a:xfrm rot="10800000">
            <a:off x="4067175" y="33528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19468" name="Rectangle 21">
            <a:extLst>
              <a:ext uri="{FF2B5EF4-FFF2-40B4-BE49-F238E27FC236}">
                <a16:creationId xmlns:a16="http://schemas.microsoft.com/office/drawing/2014/main" id="{7928714F-E913-C864-A501-60F97B62EC9D}"/>
              </a:ext>
            </a:extLst>
          </p:cNvPr>
          <p:cNvSpPr>
            <a:spLocks noChangeArrowheads="1"/>
          </p:cNvSpPr>
          <p:nvPr/>
        </p:nvSpPr>
        <p:spPr bwMode="auto">
          <a:xfrm>
            <a:off x="533400" y="5086350"/>
            <a:ext cx="3352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interaction</a:t>
            </a:r>
            <a:endParaRPr lang="en-US" altLang="LID4096" sz="1600" i="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483" name="Rectangle 4">
            <a:extLst>
              <a:ext uri="{FF2B5EF4-FFF2-40B4-BE49-F238E27FC236}">
                <a16:creationId xmlns:a16="http://schemas.microsoft.com/office/drawing/2014/main" id="{960BBA18-6057-8907-63CD-70D2564E8B7D}"/>
              </a:ext>
            </a:extLst>
          </p:cNvPr>
          <p:cNvSpPr>
            <a:spLocks noChangeArrowheads="1"/>
          </p:cNvSpPr>
          <p:nvPr/>
        </p:nvSpPr>
        <p:spPr bwMode="auto">
          <a:xfrm>
            <a:off x="6934200" y="0"/>
            <a:ext cx="2209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i="1">
                <a:solidFill>
                  <a:schemeClr val="bg1"/>
                </a:solidFill>
              </a:rPr>
              <a:t>Note: a video of this scene was shown at the conference</a:t>
            </a:r>
          </a:p>
        </p:txBody>
      </p:sp>
      <p:pic>
        <p:nvPicPr>
          <p:cNvPr id="2" name="item-description">
            <a:hlinkClick r:id="" action="ppaction://media"/>
            <a:extLst>
              <a:ext uri="{FF2B5EF4-FFF2-40B4-BE49-F238E27FC236}">
                <a16:creationId xmlns:a16="http://schemas.microsoft.com/office/drawing/2014/main" id="{BDE3B2A9-7092-7DFB-9A90-320DEE0C7A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7200" y="543977"/>
            <a:ext cx="7543800" cy="57700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0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owner_tooltip">
            <a:extLst>
              <a:ext uri="{FF2B5EF4-FFF2-40B4-BE49-F238E27FC236}">
                <a16:creationId xmlns:a16="http://schemas.microsoft.com/office/drawing/2014/main" id="{D79948D5-AE76-711A-83E2-B08368CEA7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048000"/>
            <a:ext cx="1160463"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a:extLst>
              <a:ext uri="{FF2B5EF4-FFF2-40B4-BE49-F238E27FC236}">
                <a16:creationId xmlns:a16="http://schemas.microsoft.com/office/drawing/2014/main" id="{BCC5B7D5-6B2D-2287-7A7F-7327C5D30423}"/>
              </a:ext>
            </a:extLst>
          </p:cNvPr>
          <p:cNvSpPr>
            <a:spLocks noGrp="1" noChangeArrowheads="1"/>
          </p:cNvSpPr>
          <p:nvPr>
            <p:ph type="title"/>
          </p:nvPr>
        </p:nvSpPr>
        <p:spPr>
          <a:xfrm>
            <a:off x="152400" y="274638"/>
            <a:ext cx="8839200" cy="1143000"/>
          </a:xfrm>
        </p:spPr>
        <p:txBody>
          <a:bodyPr/>
          <a:lstStyle/>
          <a:p>
            <a:pPr eaLnBrk="1" hangingPunct="1"/>
            <a:r>
              <a:rPr lang="en-CA" altLang="LID4096"/>
              <a:t>Screen Sharing Item Recap</a:t>
            </a:r>
            <a:endParaRPr lang="en-US" altLang="LID4096"/>
          </a:p>
        </p:txBody>
      </p:sp>
      <p:sp>
        <p:nvSpPr>
          <p:cNvPr id="21508" name="Rectangle 4">
            <a:extLst>
              <a:ext uri="{FF2B5EF4-FFF2-40B4-BE49-F238E27FC236}">
                <a16:creationId xmlns:a16="http://schemas.microsoft.com/office/drawing/2014/main" id="{F248BE4F-7CCC-AC31-F028-F4AB0BD2FFAF}"/>
              </a:ext>
            </a:extLst>
          </p:cNvPr>
          <p:cNvSpPr>
            <a:spLocks noGrp="1" noChangeArrowheads="1"/>
          </p:cNvSpPr>
          <p:nvPr>
            <p:ph type="body" idx="1"/>
          </p:nvPr>
        </p:nvSpPr>
        <p:spPr/>
        <p:txBody>
          <a:bodyPr/>
          <a:lstStyle/>
          <a:p>
            <a:pPr eaLnBrk="1" hangingPunct="1"/>
            <a:r>
              <a:rPr lang="en-CA" altLang="LID4096"/>
              <a:t>displays people’s current screens</a:t>
            </a:r>
          </a:p>
          <a:p>
            <a:pPr eaLnBrk="1" hangingPunct="1"/>
            <a:r>
              <a:rPr lang="en-CA" altLang="LID4096"/>
              <a:t>others can:</a:t>
            </a:r>
          </a:p>
        </p:txBody>
      </p:sp>
      <p:sp>
        <p:nvSpPr>
          <p:cNvPr id="21509" name="Text Box 6">
            <a:extLst>
              <a:ext uri="{FF2B5EF4-FFF2-40B4-BE49-F238E27FC236}">
                <a16:creationId xmlns:a16="http://schemas.microsoft.com/office/drawing/2014/main" id="{9494EA6C-E0F1-BC1D-BEE7-49AD1C416786}"/>
              </a:ext>
            </a:extLst>
          </p:cNvPr>
          <p:cNvSpPr txBox="1">
            <a:spLocks noChangeArrowheads="1"/>
          </p:cNvSpPr>
          <p:nvPr/>
        </p:nvSpPr>
        <p:spPr bwMode="auto">
          <a:xfrm>
            <a:off x="7086600" y="4667250"/>
            <a:ext cx="15240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CA" altLang="LID4096" sz="1600" i="1"/>
              <a:t>see thumbnails</a:t>
            </a:r>
            <a:endParaRPr lang="en-US" altLang="LID4096" sz="1600" i="1"/>
          </a:p>
        </p:txBody>
      </p:sp>
      <p:sp>
        <p:nvSpPr>
          <p:cNvPr id="21510" name="AutoShape 7">
            <a:extLst>
              <a:ext uri="{FF2B5EF4-FFF2-40B4-BE49-F238E27FC236}">
                <a16:creationId xmlns:a16="http://schemas.microsoft.com/office/drawing/2014/main" id="{DA6D2409-59E0-3998-112A-E3AA9806623F}"/>
              </a:ext>
            </a:extLst>
          </p:cNvPr>
          <p:cNvSpPr>
            <a:spLocks noChangeArrowheads="1"/>
          </p:cNvSpPr>
          <p:nvPr/>
        </p:nvSpPr>
        <p:spPr bwMode="auto">
          <a:xfrm rot="10800000">
            <a:off x="6675438" y="36576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21511" name="Rectangle 8">
            <a:extLst>
              <a:ext uri="{FF2B5EF4-FFF2-40B4-BE49-F238E27FC236}">
                <a16:creationId xmlns:a16="http://schemas.microsoft.com/office/drawing/2014/main" id="{FE7C6D01-BFF9-6913-1E82-8C4C74AE36DE}"/>
              </a:ext>
            </a:extLst>
          </p:cNvPr>
          <p:cNvSpPr>
            <a:spLocks noChangeArrowheads="1"/>
          </p:cNvSpPr>
          <p:nvPr/>
        </p:nvSpPr>
        <p:spPr bwMode="auto">
          <a:xfrm>
            <a:off x="4419600" y="4900613"/>
            <a:ext cx="1981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view more detail</a:t>
            </a:r>
            <a:endParaRPr lang="en-US" altLang="LID4096" sz="1600" i="1"/>
          </a:p>
        </p:txBody>
      </p:sp>
      <p:pic>
        <p:nvPicPr>
          <p:cNvPr id="21512" name="Picture 9" descr="slave_medzoomword">
            <a:extLst>
              <a:ext uri="{FF2B5EF4-FFF2-40B4-BE49-F238E27FC236}">
                <a16:creationId xmlns:a16="http://schemas.microsoft.com/office/drawing/2014/main" id="{455BA6B6-9963-A9D8-6343-324127494E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3048000"/>
            <a:ext cx="193040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3" name="Picture 10" descr="RP_window2">
            <a:extLst>
              <a:ext uri="{FF2B5EF4-FFF2-40B4-BE49-F238E27FC236}">
                <a16:creationId xmlns:a16="http://schemas.microsoft.com/office/drawing/2014/main" id="{31E6122E-F446-5D42-4BE3-FBE396B4FE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078163"/>
            <a:ext cx="3095625" cy="224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AutoShape 11">
            <a:extLst>
              <a:ext uri="{FF2B5EF4-FFF2-40B4-BE49-F238E27FC236}">
                <a16:creationId xmlns:a16="http://schemas.microsoft.com/office/drawing/2014/main" id="{68475AEE-C9C5-5D66-C29F-15477E665214}"/>
              </a:ext>
            </a:extLst>
          </p:cNvPr>
          <p:cNvSpPr>
            <a:spLocks noChangeArrowheads="1"/>
          </p:cNvSpPr>
          <p:nvPr/>
        </p:nvSpPr>
        <p:spPr bwMode="auto">
          <a:xfrm rot="10800000">
            <a:off x="3886200" y="36576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21515" name="Rectangle 12">
            <a:extLst>
              <a:ext uri="{FF2B5EF4-FFF2-40B4-BE49-F238E27FC236}">
                <a16:creationId xmlns:a16="http://schemas.microsoft.com/office/drawing/2014/main" id="{1D1BEC3C-65C7-75DE-362A-98315948D0AF}"/>
              </a:ext>
            </a:extLst>
          </p:cNvPr>
          <p:cNvSpPr>
            <a:spLocks noChangeArrowheads="1"/>
          </p:cNvSpPr>
          <p:nvPr/>
        </p:nvSpPr>
        <p:spPr bwMode="auto">
          <a:xfrm>
            <a:off x="533400" y="5295900"/>
            <a:ext cx="2971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point at artifacts</a:t>
            </a:r>
            <a:endParaRPr lang="en-US" altLang="LID4096" sz="1600" i="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A1B0E4A-CAF8-29FA-521F-5C12391D897A}"/>
              </a:ext>
            </a:extLst>
          </p:cNvPr>
          <p:cNvSpPr>
            <a:spLocks noGrp="1" noChangeArrowheads="1"/>
          </p:cNvSpPr>
          <p:nvPr>
            <p:ph type="title"/>
          </p:nvPr>
        </p:nvSpPr>
        <p:spPr>
          <a:xfrm>
            <a:off x="457200" y="274638"/>
            <a:ext cx="7696200" cy="1143000"/>
          </a:xfrm>
        </p:spPr>
        <p:txBody>
          <a:bodyPr/>
          <a:lstStyle/>
          <a:p>
            <a:pPr eaLnBrk="1" hangingPunct="1"/>
            <a:r>
              <a:rPr lang="en-CA" altLang="LID4096"/>
              <a:t>Privacy</a:t>
            </a:r>
            <a:endParaRPr lang="en-US" altLang="LID4096"/>
          </a:p>
        </p:txBody>
      </p:sp>
      <p:sp>
        <p:nvSpPr>
          <p:cNvPr id="22531" name="Rectangle 3">
            <a:extLst>
              <a:ext uri="{FF2B5EF4-FFF2-40B4-BE49-F238E27FC236}">
                <a16:creationId xmlns:a16="http://schemas.microsoft.com/office/drawing/2014/main" id="{C9E228B0-024D-0FEB-78D0-185C2C3D68CD}"/>
              </a:ext>
            </a:extLst>
          </p:cNvPr>
          <p:cNvSpPr>
            <a:spLocks noGrp="1" noChangeArrowheads="1"/>
          </p:cNvSpPr>
          <p:nvPr>
            <p:ph type="body" idx="1"/>
          </p:nvPr>
        </p:nvSpPr>
        <p:spPr>
          <a:xfrm>
            <a:off x="457200" y="1600200"/>
            <a:ext cx="7848600" cy="4525963"/>
          </a:xfrm>
        </p:spPr>
        <p:txBody>
          <a:bodyPr/>
          <a:lstStyle/>
          <a:p>
            <a:pPr eaLnBrk="1" hangingPunct="1"/>
            <a:r>
              <a:rPr lang="en-CA" altLang="LID4096"/>
              <a:t>balance awareness with privacy needs</a:t>
            </a:r>
          </a:p>
          <a:p>
            <a:pPr eaLnBrk="1" hangingPunct="1"/>
            <a:endParaRPr lang="en-CA" altLang="LID4096"/>
          </a:p>
          <a:p>
            <a:pPr lvl="1" eaLnBrk="1" hangingPunct="1"/>
            <a:endParaRPr lang="en-CA" altLang="LID4096"/>
          </a:p>
          <a:p>
            <a:pPr eaLnBrk="1" hangingPunct="1"/>
            <a:endParaRPr lang="en-CA" altLang="LID4096"/>
          </a:p>
          <a:p>
            <a:pPr lvl="1" eaLnBrk="1" hangingPunct="1"/>
            <a:endParaRPr lang="en-US" altLang="LID4096"/>
          </a:p>
        </p:txBody>
      </p:sp>
      <p:pic>
        <p:nvPicPr>
          <p:cNvPr id="22532" name="Picture 14">
            <a:extLst>
              <a:ext uri="{FF2B5EF4-FFF2-40B4-BE49-F238E27FC236}">
                <a16:creationId xmlns:a16="http://schemas.microsoft.com/office/drawing/2014/main" id="{CEC4769F-0D51-2CB0-01F2-12F5DD460F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667000"/>
            <a:ext cx="4114800"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19">
            <a:extLst>
              <a:ext uri="{FF2B5EF4-FFF2-40B4-BE49-F238E27FC236}">
                <a16:creationId xmlns:a16="http://schemas.microsoft.com/office/drawing/2014/main" id="{D34A5251-A8C0-3029-01EF-83BCD64351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2667000"/>
            <a:ext cx="32766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555" name="Rectangle 4">
            <a:extLst>
              <a:ext uri="{FF2B5EF4-FFF2-40B4-BE49-F238E27FC236}">
                <a16:creationId xmlns:a16="http://schemas.microsoft.com/office/drawing/2014/main" id="{B497B933-8FDF-9DDC-B1F1-D6E4553CAC70}"/>
              </a:ext>
            </a:extLst>
          </p:cNvPr>
          <p:cNvSpPr>
            <a:spLocks noChangeArrowheads="1"/>
          </p:cNvSpPr>
          <p:nvPr/>
        </p:nvSpPr>
        <p:spPr bwMode="auto">
          <a:xfrm>
            <a:off x="6934200" y="0"/>
            <a:ext cx="2209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i="1">
                <a:solidFill>
                  <a:schemeClr val="bg1"/>
                </a:solidFill>
              </a:rPr>
              <a:t>Note: a video of this scene was shown at the conference</a:t>
            </a:r>
          </a:p>
        </p:txBody>
      </p:sp>
      <p:pic>
        <p:nvPicPr>
          <p:cNvPr id="2" name="item-privacy">
            <a:hlinkClick r:id="" action="ppaction://media"/>
            <a:extLst>
              <a:ext uri="{FF2B5EF4-FFF2-40B4-BE49-F238E27FC236}">
                <a16:creationId xmlns:a16="http://schemas.microsoft.com/office/drawing/2014/main" id="{64F4A203-62FC-2FE8-9475-2264C1FB813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1000" y="920049"/>
            <a:ext cx="7467600" cy="564265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1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0" descr="CB-bar">
            <a:extLst>
              <a:ext uri="{FF2B5EF4-FFF2-40B4-BE49-F238E27FC236}">
                <a16:creationId xmlns:a16="http://schemas.microsoft.com/office/drawing/2014/main" id="{308616C6-7C00-DC59-6E63-49200960A5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105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Rectangle 2">
            <a:extLst>
              <a:ext uri="{FF2B5EF4-FFF2-40B4-BE49-F238E27FC236}">
                <a16:creationId xmlns:a16="http://schemas.microsoft.com/office/drawing/2014/main" id="{3A26EA73-5B0A-5921-B74A-19CC652EBACE}"/>
              </a:ext>
            </a:extLst>
          </p:cNvPr>
          <p:cNvSpPr>
            <a:spLocks noGrp="1" noChangeArrowheads="1"/>
          </p:cNvSpPr>
          <p:nvPr>
            <p:ph type="title"/>
          </p:nvPr>
        </p:nvSpPr>
        <p:spPr>
          <a:xfrm>
            <a:off x="457200" y="274638"/>
            <a:ext cx="7696200" cy="1143000"/>
          </a:xfrm>
        </p:spPr>
        <p:txBody>
          <a:bodyPr/>
          <a:lstStyle/>
          <a:p>
            <a:pPr eaLnBrk="1" hangingPunct="1"/>
            <a:r>
              <a:rPr lang="en-CA" altLang="LID4096"/>
              <a:t>Privacy Controls Recap</a:t>
            </a:r>
            <a:endParaRPr lang="en-US" altLang="LID4096"/>
          </a:p>
        </p:txBody>
      </p:sp>
      <p:sp>
        <p:nvSpPr>
          <p:cNvPr id="24580" name="Rectangle 3">
            <a:extLst>
              <a:ext uri="{FF2B5EF4-FFF2-40B4-BE49-F238E27FC236}">
                <a16:creationId xmlns:a16="http://schemas.microsoft.com/office/drawing/2014/main" id="{A2B8F388-C7EF-D026-6683-FE46F96419BB}"/>
              </a:ext>
            </a:extLst>
          </p:cNvPr>
          <p:cNvSpPr>
            <a:spLocks noGrp="1" noChangeArrowheads="1"/>
          </p:cNvSpPr>
          <p:nvPr>
            <p:ph type="body" idx="1"/>
          </p:nvPr>
        </p:nvSpPr>
        <p:spPr/>
        <p:txBody>
          <a:bodyPr/>
          <a:lstStyle/>
          <a:p>
            <a:pPr eaLnBrk="1" hangingPunct="1"/>
            <a:r>
              <a:rPr lang="en-CA" altLang="LID4096"/>
              <a:t>specify:</a:t>
            </a:r>
          </a:p>
          <a:p>
            <a:pPr lvl="1" eaLnBrk="1" hangingPunct="1"/>
            <a:r>
              <a:rPr lang="en-CA" altLang="LID4096"/>
              <a:t>how often</a:t>
            </a:r>
          </a:p>
          <a:p>
            <a:pPr lvl="1" eaLnBrk="1" hangingPunct="1"/>
            <a:r>
              <a:rPr lang="en-CA" altLang="LID4096"/>
              <a:t>how much</a:t>
            </a:r>
          </a:p>
          <a:p>
            <a:pPr lvl="1" eaLnBrk="1" hangingPunct="1"/>
            <a:r>
              <a:rPr lang="en-CA" altLang="LID4096"/>
              <a:t>what parts</a:t>
            </a:r>
          </a:p>
          <a:p>
            <a:pPr eaLnBrk="1" hangingPunct="1"/>
            <a:endParaRPr lang="en-CA" altLang="LID4096"/>
          </a:p>
          <a:p>
            <a:pPr eaLnBrk="1" hangingPunct="1"/>
            <a:endParaRPr lang="en-CA" altLang="LID4096"/>
          </a:p>
          <a:p>
            <a:pPr eaLnBrk="1" hangingPunct="1"/>
            <a:r>
              <a:rPr lang="en-CA" altLang="LID4096"/>
              <a:t>feedback</a:t>
            </a:r>
          </a:p>
          <a:p>
            <a:pPr lvl="1" eaLnBrk="1" hangingPunct="1"/>
            <a:endParaRPr lang="en-CA" altLang="LID4096"/>
          </a:p>
          <a:p>
            <a:pPr eaLnBrk="1" hangingPunct="1"/>
            <a:endParaRPr lang="en-CA" altLang="LID4096"/>
          </a:p>
          <a:p>
            <a:pPr lvl="1" eaLnBrk="1" hangingPunct="1"/>
            <a:endParaRPr lang="en-US" altLang="LID4096"/>
          </a:p>
        </p:txBody>
      </p:sp>
      <p:pic>
        <p:nvPicPr>
          <p:cNvPr id="24581" name="Picture 7" descr="owner_medzoom">
            <a:extLst>
              <a:ext uri="{FF2B5EF4-FFF2-40B4-BE49-F238E27FC236}">
                <a16:creationId xmlns:a16="http://schemas.microsoft.com/office/drawing/2014/main" id="{A4459BB8-8045-5F4D-2C55-DCD8A81589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1752600"/>
            <a:ext cx="3810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Rectangle 8">
            <a:extLst>
              <a:ext uri="{FF2B5EF4-FFF2-40B4-BE49-F238E27FC236}">
                <a16:creationId xmlns:a16="http://schemas.microsoft.com/office/drawing/2014/main" id="{0E870E40-EC2C-1D17-34BE-2B249F230669}"/>
              </a:ext>
            </a:extLst>
          </p:cNvPr>
          <p:cNvSpPr>
            <a:spLocks noChangeArrowheads="1"/>
          </p:cNvSpPr>
          <p:nvPr/>
        </p:nvSpPr>
        <p:spPr bwMode="auto">
          <a:xfrm>
            <a:off x="3543300" y="4216400"/>
            <a:ext cx="3771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control what others see</a:t>
            </a:r>
            <a:endParaRPr lang="en-US" altLang="LID4096" sz="1600" i="1"/>
          </a:p>
        </p:txBody>
      </p:sp>
      <p:sp>
        <p:nvSpPr>
          <p:cNvPr id="24583" name="Rectangle 9">
            <a:extLst>
              <a:ext uri="{FF2B5EF4-FFF2-40B4-BE49-F238E27FC236}">
                <a16:creationId xmlns:a16="http://schemas.microsoft.com/office/drawing/2014/main" id="{D1F2E92A-4170-ED24-1C15-D32E2AF8A5C7}"/>
              </a:ext>
            </a:extLst>
          </p:cNvPr>
          <p:cNvSpPr>
            <a:spLocks noChangeArrowheads="1"/>
          </p:cNvSpPr>
          <p:nvPr/>
        </p:nvSpPr>
        <p:spPr bwMode="auto">
          <a:xfrm>
            <a:off x="8448675" y="3905250"/>
            <a:ext cx="649288" cy="685800"/>
          </a:xfrm>
          <a:prstGeom prst="rect">
            <a:avLst/>
          </a:prstGeom>
          <a:noFill/>
          <a:ln w="38100">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24584" name="AutoShape 11">
            <a:extLst>
              <a:ext uri="{FF2B5EF4-FFF2-40B4-BE49-F238E27FC236}">
                <a16:creationId xmlns:a16="http://schemas.microsoft.com/office/drawing/2014/main" id="{975BDF26-20D2-EAF0-C530-CEB76A0E2AB1}"/>
              </a:ext>
            </a:extLst>
          </p:cNvPr>
          <p:cNvSpPr>
            <a:spLocks noChangeArrowheads="1"/>
          </p:cNvSpPr>
          <p:nvPr/>
        </p:nvSpPr>
        <p:spPr bwMode="auto">
          <a:xfrm rot="-1683480">
            <a:off x="7696200" y="4495800"/>
            <a:ext cx="609600" cy="300038"/>
          </a:xfrm>
          <a:prstGeom prst="rightArrow">
            <a:avLst>
              <a:gd name="adj1" fmla="val 50000"/>
              <a:gd name="adj2" fmla="val 50794"/>
            </a:avLst>
          </a:prstGeom>
          <a:solidFill>
            <a:srgbClr val="FF00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24585" name="Rectangle 12">
            <a:extLst>
              <a:ext uri="{FF2B5EF4-FFF2-40B4-BE49-F238E27FC236}">
                <a16:creationId xmlns:a16="http://schemas.microsoft.com/office/drawing/2014/main" id="{94517C0D-EDC5-D905-37BE-A296BF3454C8}"/>
              </a:ext>
            </a:extLst>
          </p:cNvPr>
          <p:cNvSpPr>
            <a:spLocks noChangeArrowheads="1"/>
          </p:cNvSpPr>
          <p:nvPr/>
        </p:nvSpPr>
        <p:spPr bwMode="auto">
          <a:xfrm>
            <a:off x="6629400" y="4676775"/>
            <a:ext cx="114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feedback</a:t>
            </a:r>
            <a:endParaRPr lang="en-US" altLang="LID4096" sz="1600" i="1"/>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B-bar">
            <a:extLst>
              <a:ext uri="{FF2B5EF4-FFF2-40B4-BE49-F238E27FC236}">
                <a16:creationId xmlns:a16="http://schemas.microsoft.com/office/drawing/2014/main" id="{E20F4EA8-0CE1-E8EB-2BF0-0686EF61C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105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Rectangle 3">
            <a:extLst>
              <a:ext uri="{FF2B5EF4-FFF2-40B4-BE49-F238E27FC236}">
                <a16:creationId xmlns:a16="http://schemas.microsoft.com/office/drawing/2014/main" id="{384A4D88-55D1-DFD8-86C7-8AE8B53B15A2}"/>
              </a:ext>
            </a:extLst>
          </p:cNvPr>
          <p:cNvSpPr>
            <a:spLocks noGrp="1" noChangeArrowheads="1"/>
          </p:cNvSpPr>
          <p:nvPr>
            <p:ph type="title"/>
          </p:nvPr>
        </p:nvSpPr>
        <p:spPr>
          <a:xfrm>
            <a:off x="457200" y="274638"/>
            <a:ext cx="7696200" cy="1143000"/>
          </a:xfrm>
        </p:spPr>
        <p:txBody>
          <a:bodyPr/>
          <a:lstStyle/>
          <a:p>
            <a:pPr eaLnBrk="1" hangingPunct="1"/>
            <a:r>
              <a:rPr lang="en-CA" altLang="LID4096"/>
              <a:t>Privacy Controls Recap</a:t>
            </a:r>
            <a:endParaRPr lang="en-US" altLang="LID4096"/>
          </a:p>
        </p:txBody>
      </p:sp>
      <p:sp>
        <p:nvSpPr>
          <p:cNvPr id="25604" name="Rectangle 4">
            <a:extLst>
              <a:ext uri="{FF2B5EF4-FFF2-40B4-BE49-F238E27FC236}">
                <a16:creationId xmlns:a16="http://schemas.microsoft.com/office/drawing/2014/main" id="{7683134B-CEE3-9189-440D-CED2B1DD2522}"/>
              </a:ext>
            </a:extLst>
          </p:cNvPr>
          <p:cNvSpPr>
            <a:spLocks noGrp="1" noChangeArrowheads="1"/>
          </p:cNvSpPr>
          <p:nvPr>
            <p:ph type="body" idx="1"/>
          </p:nvPr>
        </p:nvSpPr>
        <p:spPr/>
        <p:txBody>
          <a:bodyPr/>
          <a:lstStyle/>
          <a:p>
            <a:pPr eaLnBrk="1" hangingPunct="1"/>
            <a:r>
              <a:rPr lang="en-CA" altLang="LID4096"/>
              <a:t>specify:</a:t>
            </a:r>
          </a:p>
          <a:p>
            <a:pPr lvl="1" eaLnBrk="1" hangingPunct="1"/>
            <a:r>
              <a:rPr lang="en-CA" altLang="LID4096"/>
              <a:t>how often</a:t>
            </a:r>
          </a:p>
          <a:p>
            <a:pPr lvl="1" eaLnBrk="1" hangingPunct="1"/>
            <a:r>
              <a:rPr lang="en-CA" altLang="LID4096"/>
              <a:t>how much</a:t>
            </a:r>
          </a:p>
          <a:p>
            <a:pPr lvl="1" eaLnBrk="1" hangingPunct="1"/>
            <a:r>
              <a:rPr lang="en-CA" altLang="LID4096"/>
              <a:t>what parts</a:t>
            </a:r>
          </a:p>
          <a:p>
            <a:pPr eaLnBrk="1" hangingPunct="1"/>
            <a:endParaRPr lang="en-CA" altLang="LID4096"/>
          </a:p>
          <a:p>
            <a:pPr eaLnBrk="1" hangingPunct="1"/>
            <a:endParaRPr lang="en-CA" altLang="LID4096"/>
          </a:p>
          <a:p>
            <a:pPr eaLnBrk="1" hangingPunct="1"/>
            <a:r>
              <a:rPr lang="en-CA" altLang="LID4096"/>
              <a:t>feedback</a:t>
            </a:r>
          </a:p>
          <a:p>
            <a:pPr lvl="1" eaLnBrk="1" hangingPunct="1"/>
            <a:endParaRPr lang="en-CA" altLang="LID4096"/>
          </a:p>
          <a:p>
            <a:pPr eaLnBrk="1" hangingPunct="1"/>
            <a:endParaRPr lang="en-CA" altLang="LID4096"/>
          </a:p>
          <a:p>
            <a:pPr lvl="1" eaLnBrk="1" hangingPunct="1"/>
            <a:endParaRPr lang="en-US" altLang="LID4096"/>
          </a:p>
        </p:txBody>
      </p:sp>
      <p:pic>
        <p:nvPicPr>
          <p:cNvPr id="25605" name="Picture 5" descr="owner_medzoom">
            <a:extLst>
              <a:ext uri="{FF2B5EF4-FFF2-40B4-BE49-F238E27FC236}">
                <a16:creationId xmlns:a16="http://schemas.microsoft.com/office/drawing/2014/main" id="{8A94715A-9E5B-0AD6-1114-C45349C4E8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1752600"/>
            <a:ext cx="3810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Rectangle 6">
            <a:extLst>
              <a:ext uri="{FF2B5EF4-FFF2-40B4-BE49-F238E27FC236}">
                <a16:creationId xmlns:a16="http://schemas.microsoft.com/office/drawing/2014/main" id="{1876567F-5E5D-B8E1-3096-9AEC595AC01B}"/>
              </a:ext>
            </a:extLst>
          </p:cNvPr>
          <p:cNvSpPr>
            <a:spLocks noChangeArrowheads="1"/>
          </p:cNvSpPr>
          <p:nvPr/>
        </p:nvSpPr>
        <p:spPr bwMode="auto">
          <a:xfrm>
            <a:off x="3543300" y="4216400"/>
            <a:ext cx="3771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control what others see</a:t>
            </a:r>
            <a:endParaRPr lang="en-US" altLang="LID4096" sz="1600" i="1"/>
          </a:p>
        </p:txBody>
      </p:sp>
      <p:sp>
        <p:nvSpPr>
          <p:cNvPr id="25607" name="AutoShape 8">
            <a:extLst>
              <a:ext uri="{FF2B5EF4-FFF2-40B4-BE49-F238E27FC236}">
                <a16:creationId xmlns:a16="http://schemas.microsoft.com/office/drawing/2014/main" id="{96386721-2126-E393-901F-FBFA38EB2ABB}"/>
              </a:ext>
            </a:extLst>
          </p:cNvPr>
          <p:cNvSpPr>
            <a:spLocks noChangeArrowheads="1"/>
          </p:cNvSpPr>
          <p:nvPr/>
        </p:nvSpPr>
        <p:spPr bwMode="auto">
          <a:xfrm rot="-1683480">
            <a:off x="7696200" y="4495800"/>
            <a:ext cx="609600" cy="300038"/>
          </a:xfrm>
          <a:prstGeom prst="rightArrow">
            <a:avLst>
              <a:gd name="adj1" fmla="val 50000"/>
              <a:gd name="adj2" fmla="val 50794"/>
            </a:avLst>
          </a:prstGeom>
          <a:solidFill>
            <a:srgbClr val="FF00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25608" name="Rectangle 9">
            <a:extLst>
              <a:ext uri="{FF2B5EF4-FFF2-40B4-BE49-F238E27FC236}">
                <a16:creationId xmlns:a16="http://schemas.microsoft.com/office/drawing/2014/main" id="{8476CC6D-9B30-F8E0-E673-B1175A2AECBC}"/>
              </a:ext>
            </a:extLst>
          </p:cNvPr>
          <p:cNvSpPr>
            <a:spLocks noChangeArrowheads="1"/>
          </p:cNvSpPr>
          <p:nvPr/>
        </p:nvSpPr>
        <p:spPr bwMode="auto">
          <a:xfrm>
            <a:off x="6629400" y="4676775"/>
            <a:ext cx="114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feedback</a:t>
            </a:r>
            <a:endParaRPr lang="en-US" altLang="LID4096" sz="1600" i="1"/>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B-bar">
            <a:extLst>
              <a:ext uri="{FF2B5EF4-FFF2-40B4-BE49-F238E27FC236}">
                <a16:creationId xmlns:a16="http://schemas.microsoft.com/office/drawing/2014/main" id="{E0BCDC99-CFCB-3698-5594-FA89D3F70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105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Rectangle 3">
            <a:extLst>
              <a:ext uri="{FF2B5EF4-FFF2-40B4-BE49-F238E27FC236}">
                <a16:creationId xmlns:a16="http://schemas.microsoft.com/office/drawing/2014/main" id="{20B6572E-B1A9-1AAB-7007-A5949E154E7F}"/>
              </a:ext>
            </a:extLst>
          </p:cNvPr>
          <p:cNvSpPr>
            <a:spLocks noGrp="1" noChangeArrowheads="1"/>
          </p:cNvSpPr>
          <p:nvPr>
            <p:ph type="title"/>
          </p:nvPr>
        </p:nvSpPr>
        <p:spPr>
          <a:xfrm>
            <a:off x="457200" y="274638"/>
            <a:ext cx="7696200" cy="1143000"/>
          </a:xfrm>
        </p:spPr>
        <p:txBody>
          <a:bodyPr/>
          <a:lstStyle/>
          <a:p>
            <a:pPr eaLnBrk="1" hangingPunct="1"/>
            <a:r>
              <a:rPr lang="en-CA" altLang="LID4096"/>
              <a:t>Privacy Controls Recap</a:t>
            </a:r>
            <a:endParaRPr lang="en-US" altLang="LID4096"/>
          </a:p>
        </p:txBody>
      </p:sp>
      <p:sp>
        <p:nvSpPr>
          <p:cNvPr id="26628" name="Rectangle 4">
            <a:extLst>
              <a:ext uri="{FF2B5EF4-FFF2-40B4-BE49-F238E27FC236}">
                <a16:creationId xmlns:a16="http://schemas.microsoft.com/office/drawing/2014/main" id="{07F4F536-D458-849A-BE9F-AA646EF83C98}"/>
              </a:ext>
            </a:extLst>
          </p:cNvPr>
          <p:cNvSpPr>
            <a:spLocks noGrp="1" noChangeArrowheads="1"/>
          </p:cNvSpPr>
          <p:nvPr>
            <p:ph type="body" idx="1"/>
          </p:nvPr>
        </p:nvSpPr>
        <p:spPr/>
        <p:txBody>
          <a:bodyPr/>
          <a:lstStyle/>
          <a:p>
            <a:pPr eaLnBrk="1" hangingPunct="1"/>
            <a:r>
              <a:rPr lang="en-CA" altLang="LID4096"/>
              <a:t>specify:</a:t>
            </a:r>
          </a:p>
          <a:p>
            <a:pPr lvl="1" eaLnBrk="1" hangingPunct="1"/>
            <a:r>
              <a:rPr lang="en-CA" altLang="LID4096"/>
              <a:t>how often</a:t>
            </a:r>
          </a:p>
          <a:p>
            <a:pPr lvl="1" eaLnBrk="1" hangingPunct="1"/>
            <a:r>
              <a:rPr lang="en-CA" altLang="LID4096"/>
              <a:t>how much</a:t>
            </a:r>
          </a:p>
          <a:p>
            <a:pPr lvl="1" eaLnBrk="1" hangingPunct="1"/>
            <a:r>
              <a:rPr lang="en-CA" altLang="LID4096"/>
              <a:t>what parts</a:t>
            </a:r>
          </a:p>
          <a:p>
            <a:pPr eaLnBrk="1" hangingPunct="1"/>
            <a:endParaRPr lang="en-CA" altLang="LID4096"/>
          </a:p>
          <a:p>
            <a:pPr eaLnBrk="1" hangingPunct="1"/>
            <a:endParaRPr lang="en-CA" altLang="LID4096"/>
          </a:p>
          <a:p>
            <a:pPr eaLnBrk="1" hangingPunct="1"/>
            <a:r>
              <a:rPr lang="en-CA" altLang="LID4096"/>
              <a:t>feedback</a:t>
            </a:r>
          </a:p>
          <a:p>
            <a:pPr lvl="1" eaLnBrk="1" hangingPunct="1"/>
            <a:endParaRPr lang="en-CA" altLang="LID4096"/>
          </a:p>
          <a:p>
            <a:pPr eaLnBrk="1" hangingPunct="1"/>
            <a:endParaRPr lang="en-CA" altLang="LID4096"/>
          </a:p>
          <a:p>
            <a:pPr lvl="1" eaLnBrk="1" hangingPunct="1"/>
            <a:endParaRPr lang="en-US" altLang="LID4096"/>
          </a:p>
        </p:txBody>
      </p:sp>
      <p:pic>
        <p:nvPicPr>
          <p:cNvPr id="26629" name="Picture 5" descr="owner_medzoom">
            <a:extLst>
              <a:ext uri="{FF2B5EF4-FFF2-40B4-BE49-F238E27FC236}">
                <a16:creationId xmlns:a16="http://schemas.microsoft.com/office/drawing/2014/main" id="{2795E17C-2684-FC94-7C24-39F0A1BBCB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1752600"/>
            <a:ext cx="3810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tangle 6">
            <a:extLst>
              <a:ext uri="{FF2B5EF4-FFF2-40B4-BE49-F238E27FC236}">
                <a16:creationId xmlns:a16="http://schemas.microsoft.com/office/drawing/2014/main" id="{9B7A0557-4A08-1836-9DC1-C577B3B46EC2}"/>
              </a:ext>
            </a:extLst>
          </p:cNvPr>
          <p:cNvSpPr>
            <a:spLocks noChangeArrowheads="1"/>
          </p:cNvSpPr>
          <p:nvPr/>
        </p:nvSpPr>
        <p:spPr bwMode="auto">
          <a:xfrm>
            <a:off x="3543300" y="4216400"/>
            <a:ext cx="3771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control what others see</a:t>
            </a:r>
            <a:endParaRPr lang="en-US" altLang="LID4096" sz="1600" i="1"/>
          </a:p>
        </p:txBody>
      </p:sp>
      <p:sp>
        <p:nvSpPr>
          <p:cNvPr id="26631" name="Rectangle 7">
            <a:extLst>
              <a:ext uri="{FF2B5EF4-FFF2-40B4-BE49-F238E27FC236}">
                <a16:creationId xmlns:a16="http://schemas.microsoft.com/office/drawing/2014/main" id="{1E321712-649F-701E-B32A-7961AA740E17}"/>
              </a:ext>
            </a:extLst>
          </p:cNvPr>
          <p:cNvSpPr>
            <a:spLocks noChangeArrowheads="1"/>
          </p:cNvSpPr>
          <p:nvPr/>
        </p:nvSpPr>
        <p:spPr bwMode="auto">
          <a:xfrm>
            <a:off x="8448675" y="3905250"/>
            <a:ext cx="649288" cy="68580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26632" name="AutoShape 8">
            <a:extLst>
              <a:ext uri="{FF2B5EF4-FFF2-40B4-BE49-F238E27FC236}">
                <a16:creationId xmlns:a16="http://schemas.microsoft.com/office/drawing/2014/main" id="{91976EFE-350E-9D8C-B57E-FA1A69B06674}"/>
              </a:ext>
            </a:extLst>
          </p:cNvPr>
          <p:cNvSpPr>
            <a:spLocks noChangeArrowheads="1"/>
          </p:cNvSpPr>
          <p:nvPr/>
        </p:nvSpPr>
        <p:spPr bwMode="auto">
          <a:xfrm rot="-1683480">
            <a:off x="7696200" y="4495800"/>
            <a:ext cx="609600" cy="300038"/>
          </a:xfrm>
          <a:prstGeom prst="rightArrow">
            <a:avLst>
              <a:gd name="adj1" fmla="val 50000"/>
              <a:gd name="adj2" fmla="val 50794"/>
            </a:avLst>
          </a:prstGeom>
          <a:solidFill>
            <a:srgbClr val="FF0000"/>
          </a:solidFill>
          <a:ln w="9525">
            <a:solidFill>
              <a:srgbClr val="000000"/>
            </a:solidFill>
            <a:miter lim="800000"/>
            <a:headEnd/>
            <a:tailEnd/>
          </a:ln>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26633" name="Rectangle 9">
            <a:extLst>
              <a:ext uri="{FF2B5EF4-FFF2-40B4-BE49-F238E27FC236}">
                <a16:creationId xmlns:a16="http://schemas.microsoft.com/office/drawing/2014/main" id="{3AA2E7D7-CD7E-829D-FA7E-5E834A17B716}"/>
              </a:ext>
            </a:extLst>
          </p:cNvPr>
          <p:cNvSpPr>
            <a:spLocks noChangeArrowheads="1"/>
          </p:cNvSpPr>
          <p:nvPr/>
        </p:nvSpPr>
        <p:spPr bwMode="auto">
          <a:xfrm>
            <a:off x="6629400" y="4676775"/>
            <a:ext cx="1143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CA" altLang="LID4096" sz="1600" i="1"/>
              <a:t>feedback</a:t>
            </a:r>
            <a:endParaRPr lang="en-US" altLang="LID4096" sz="1600" i="1"/>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7D9CB39-8F4F-A9AD-75DE-545590DEB6F9}"/>
              </a:ext>
            </a:extLst>
          </p:cNvPr>
          <p:cNvSpPr>
            <a:spLocks noGrp="1" noChangeArrowheads="1"/>
          </p:cNvSpPr>
          <p:nvPr>
            <p:ph type="title"/>
          </p:nvPr>
        </p:nvSpPr>
        <p:spPr/>
        <p:txBody>
          <a:bodyPr/>
          <a:lstStyle/>
          <a:p>
            <a:pPr eaLnBrk="1" hangingPunct="1"/>
            <a:r>
              <a:rPr lang="en-CA" altLang="LID4096"/>
              <a:t>Initial Experiences</a:t>
            </a:r>
            <a:endParaRPr lang="en-US" altLang="LID4096"/>
          </a:p>
        </p:txBody>
      </p:sp>
      <p:sp>
        <p:nvSpPr>
          <p:cNvPr id="27651" name="Rectangle 3">
            <a:extLst>
              <a:ext uri="{FF2B5EF4-FFF2-40B4-BE49-F238E27FC236}">
                <a16:creationId xmlns:a16="http://schemas.microsoft.com/office/drawing/2014/main" id="{10436B68-87E7-F25A-9F5E-29AFD2BDD843}"/>
              </a:ext>
            </a:extLst>
          </p:cNvPr>
          <p:cNvSpPr>
            <a:spLocks noGrp="1" noChangeArrowheads="1"/>
          </p:cNvSpPr>
          <p:nvPr>
            <p:ph type="body" idx="1"/>
          </p:nvPr>
        </p:nvSpPr>
        <p:spPr/>
        <p:txBody>
          <a:bodyPr/>
          <a:lstStyle/>
          <a:p>
            <a:pPr eaLnBrk="1" hangingPunct="1"/>
            <a:r>
              <a:rPr lang="en-CA" altLang="LID4096"/>
              <a:t>ten Community Bar users</a:t>
            </a:r>
          </a:p>
          <a:p>
            <a:pPr lvl="1" eaLnBrk="1" hangingPunct="1"/>
            <a:r>
              <a:rPr lang="en-CA" altLang="LID4096"/>
              <a:t>students, faculty currently in research group</a:t>
            </a:r>
          </a:p>
          <a:p>
            <a:pPr lvl="1" eaLnBrk="1" hangingPunct="1"/>
            <a:r>
              <a:rPr lang="en-CA" altLang="LID4096"/>
              <a:t>former lab members working elsewhere</a:t>
            </a:r>
          </a:p>
          <a:p>
            <a:pPr lvl="1" eaLnBrk="1" hangingPunct="1"/>
            <a:endParaRPr lang="en-CA" altLang="LID4096"/>
          </a:p>
          <a:p>
            <a:pPr eaLnBrk="1" hangingPunct="1"/>
            <a:r>
              <a:rPr lang="en-CA" altLang="LID4096"/>
              <a:t>informal observations</a:t>
            </a:r>
          </a:p>
          <a:p>
            <a:pPr lvl="1" eaLnBrk="1" hangingPunct="1"/>
            <a:r>
              <a:rPr lang="en-CA" altLang="LID4096"/>
              <a:t>solicited comments</a:t>
            </a:r>
          </a:p>
          <a:p>
            <a:pPr lvl="1" eaLnBrk="1" hangingPunct="1"/>
            <a:r>
              <a:rPr lang="en-CA" altLang="LID4096"/>
              <a:t>interviews to discuss details</a:t>
            </a:r>
            <a:endParaRPr lang="en-US" altLang="LID4096"/>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E145E96-E45A-5E56-147F-0915ACF86C16}"/>
              </a:ext>
            </a:extLst>
          </p:cNvPr>
          <p:cNvSpPr>
            <a:spLocks noGrp="1" noChangeArrowheads="1"/>
          </p:cNvSpPr>
          <p:nvPr>
            <p:ph type="title"/>
          </p:nvPr>
        </p:nvSpPr>
        <p:spPr>
          <a:xfrm>
            <a:off x="0" y="274638"/>
            <a:ext cx="9144000" cy="1143000"/>
          </a:xfrm>
        </p:spPr>
        <p:txBody>
          <a:bodyPr/>
          <a:lstStyle/>
          <a:p>
            <a:pPr eaLnBrk="1" hangingPunct="1"/>
            <a:r>
              <a:rPr lang="en-CA" altLang="LID4096" sz="4000"/>
              <a:t>Key Experiences and Reactions</a:t>
            </a:r>
            <a:r>
              <a:rPr lang="en-CA" altLang="LID4096"/>
              <a:t> </a:t>
            </a:r>
            <a:endParaRPr lang="en-US" altLang="LID4096"/>
          </a:p>
        </p:txBody>
      </p:sp>
      <p:sp>
        <p:nvSpPr>
          <p:cNvPr id="28675" name="Rectangle 3">
            <a:extLst>
              <a:ext uri="{FF2B5EF4-FFF2-40B4-BE49-F238E27FC236}">
                <a16:creationId xmlns:a16="http://schemas.microsoft.com/office/drawing/2014/main" id="{12847329-2906-276E-7F09-559885835038}"/>
              </a:ext>
            </a:extLst>
          </p:cNvPr>
          <p:cNvSpPr>
            <a:spLocks noGrp="1" noChangeArrowheads="1"/>
          </p:cNvSpPr>
          <p:nvPr>
            <p:ph type="body" idx="1"/>
          </p:nvPr>
        </p:nvSpPr>
        <p:spPr/>
        <p:txBody>
          <a:bodyPr/>
          <a:lstStyle/>
          <a:p>
            <a:pPr eaLnBrk="1" hangingPunct="1"/>
            <a:r>
              <a:rPr lang="en-CA" altLang="LID4096"/>
              <a:t>artifact awareness</a:t>
            </a:r>
          </a:p>
          <a:p>
            <a:pPr eaLnBrk="1" hangingPunct="1"/>
            <a:r>
              <a:rPr lang="en-CA" altLang="LID4096"/>
              <a:t>presence awareness</a:t>
            </a:r>
          </a:p>
          <a:p>
            <a:pPr eaLnBrk="1" hangingPunct="1"/>
            <a:r>
              <a:rPr lang="en-CA" altLang="LID4096"/>
              <a:t>opportunistic interaction</a:t>
            </a:r>
          </a:p>
          <a:p>
            <a:pPr eaLnBrk="1" hangingPunct="1"/>
            <a:r>
              <a:rPr lang="en-CA" altLang="LID4096"/>
              <a:t>focused collaboration</a:t>
            </a:r>
          </a:p>
          <a:p>
            <a:pPr eaLnBrk="1" hangingPunct="1"/>
            <a:r>
              <a:rPr lang="en-CA" altLang="LID4096"/>
              <a:t>privacy</a:t>
            </a: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E03A926-77C5-F7F5-CEDB-50E14F31F90B}"/>
              </a:ext>
            </a:extLst>
          </p:cNvPr>
          <p:cNvSpPr>
            <a:spLocks noGrp="1" noChangeArrowheads="1"/>
          </p:cNvSpPr>
          <p:nvPr>
            <p:ph type="title"/>
          </p:nvPr>
        </p:nvSpPr>
        <p:spPr/>
        <p:txBody>
          <a:bodyPr/>
          <a:lstStyle/>
          <a:p>
            <a:pPr eaLnBrk="1" hangingPunct="1"/>
            <a:r>
              <a:rPr lang="en-CA" altLang="LID4096"/>
              <a:t>Artifact Awareness</a:t>
            </a:r>
            <a:endParaRPr lang="en-US" altLang="LID4096"/>
          </a:p>
        </p:txBody>
      </p:sp>
      <p:sp>
        <p:nvSpPr>
          <p:cNvPr id="29699" name="Rectangle 3">
            <a:extLst>
              <a:ext uri="{FF2B5EF4-FFF2-40B4-BE49-F238E27FC236}">
                <a16:creationId xmlns:a16="http://schemas.microsoft.com/office/drawing/2014/main" id="{20075F29-2FA7-BE0E-7E58-D2A42B69596F}"/>
              </a:ext>
            </a:extLst>
          </p:cNvPr>
          <p:cNvSpPr>
            <a:spLocks noGrp="1" noChangeArrowheads="1"/>
          </p:cNvSpPr>
          <p:nvPr>
            <p:ph type="body" idx="1"/>
          </p:nvPr>
        </p:nvSpPr>
        <p:spPr/>
        <p:txBody>
          <a:bodyPr/>
          <a:lstStyle/>
          <a:p>
            <a:pPr eaLnBrk="1" hangingPunct="1"/>
            <a:r>
              <a:rPr lang="en-CA" altLang="LID4096"/>
              <a:t>people shared their work</a:t>
            </a:r>
          </a:p>
          <a:p>
            <a:pPr eaLnBrk="1" hangingPunct="1"/>
            <a:r>
              <a:rPr lang="en-CA" altLang="LID4096"/>
              <a:t>can determine others’ availability</a:t>
            </a:r>
          </a:p>
          <a:p>
            <a:pPr eaLnBrk="1" hangingPunct="1"/>
            <a:r>
              <a:rPr lang="en-CA" altLang="LID4096"/>
              <a:t>can track the progress of joint work</a:t>
            </a:r>
          </a:p>
          <a:p>
            <a:pPr eaLnBrk="1" hangingPunct="1"/>
            <a:endParaRPr lang="en-CA" altLang="LID4096"/>
          </a:p>
        </p:txBody>
      </p:sp>
      <p:pic>
        <p:nvPicPr>
          <p:cNvPr id="29700" name="Picture 5">
            <a:extLst>
              <a:ext uri="{FF2B5EF4-FFF2-40B4-BE49-F238E27FC236}">
                <a16:creationId xmlns:a16="http://schemas.microsoft.com/office/drawing/2014/main" id="{5CFFDEE2-48C5-2187-83B7-C2FE880E3B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886200"/>
            <a:ext cx="1966913"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8">
            <a:extLst>
              <a:ext uri="{FF2B5EF4-FFF2-40B4-BE49-F238E27FC236}">
                <a16:creationId xmlns:a16="http://schemas.microsoft.com/office/drawing/2014/main" id="{95C35E53-678C-B209-0B52-DA21694C48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9800" y="3886200"/>
            <a:ext cx="1981200" cy="157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9">
            <a:extLst>
              <a:ext uri="{FF2B5EF4-FFF2-40B4-BE49-F238E27FC236}">
                <a16:creationId xmlns:a16="http://schemas.microsoft.com/office/drawing/2014/main" id="{F1404436-1955-FC58-1D06-97FA888F02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886200"/>
            <a:ext cx="19812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D4D7201-91C1-0958-5548-DACBD52A4077}"/>
              </a:ext>
            </a:extLst>
          </p:cNvPr>
          <p:cNvSpPr>
            <a:spLocks noGrp="1" noChangeArrowheads="1"/>
          </p:cNvSpPr>
          <p:nvPr>
            <p:ph type="title"/>
          </p:nvPr>
        </p:nvSpPr>
        <p:spPr/>
        <p:txBody>
          <a:bodyPr/>
          <a:lstStyle/>
          <a:p>
            <a:pPr eaLnBrk="1" hangingPunct="1"/>
            <a:r>
              <a:rPr lang="en-CA" altLang="LID4096"/>
              <a:t>Presence Awareness</a:t>
            </a:r>
            <a:endParaRPr lang="en-US" altLang="LID4096"/>
          </a:p>
        </p:txBody>
      </p:sp>
      <p:sp>
        <p:nvSpPr>
          <p:cNvPr id="30723" name="Rectangle 3">
            <a:extLst>
              <a:ext uri="{FF2B5EF4-FFF2-40B4-BE49-F238E27FC236}">
                <a16:creationId xmlns:a16="http://schemas.microsoft.com/office/drawing/2014/main" id="{994FB777-89DA-96A8-1AB9-0ECE900E9B9D}"/>
              </a:ext>
            </a:extLst>
          </p:cNvPr>
          <p:cNvSpPr>
            <a:spLocks noGrp="1" noChangeArrowheads="1"/>
          </p:cNvSpPr>
          <p:nvPr>
            <p:ph type="body" idx="1"/>
          </p:nvPr>
        </p:nvSpPr>
        <p:spPr/>
        <p:txBody>
          <a:bodyPr/>
          <a:lstStyle/>
          <a:p>
            <a:pPr eaLnBrk="1" hangingPunct="1"/>
            <a:r>
              <a:rPr lang="en-CA" altLang="LID4096"/>
              <a:t>can tell when people are at their computer</a:t>
            </a:r>
            <a:endParaRPr lang="en-US" altLang="LID4096"/>
          </a:p>
          <a:p>
            <a:pPr lvl="1" eaLnBrk="1" hangingPunct="1"/>
            <a:endParaRPr lang="en-US" altLang="LID4096"/>
          </a:p>
        </p:txBody>
      </p:sp>
      <p:pic>
        <p:nvPicPr>
          <p:cNvPr id="30724" name="Picture 9">
            <a:extLst>
              <a:ext uri="{FF2B5EF4-FFF2-40B4-BE49-F238E27FC236}">
                <a16:creationId xmlns:a16="http://schemas.microsoft.com/office/drawing/2014/main" id="{DE71537B-5BBE-17F4-850A-DC12AF3660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895600"/>
            <a:ext cx="19812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0">
            <a:extLst>
              <a:ext uri="{FF2B5EF4-FFF2-40B4-BE49-F238E27FC236}">
                <a16:creationId xmlns:a16="http://schemas.microsoft.com/office/drawing/2014/main" id="{682706B7-1105-1E1B-67A9-9E382DE67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895600"/>
            <a:ext cx="19812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AutoShape 11">
            <a:extLst>
              <a:ext uri="{FF2B5EF4-FFF2-40B4-BE49-F238E27FC236}">
                <a16:creationId xmlns:a16="http://schemas.microsoft.com/office/drawing/2014/main" id="{D9D2C317-0A2C-BC71-D453-92147807652D}"/>
              </a:ext>
            </a:extLst>
          </p:cNvPr>
          <p:cNvSpPr>
            <a:spLocks noChangeArrowheads="1"/>
          </p:cNvSpPr>
          <p:nvPr/>
        </p:nvSpPr>
        <p:spPr bwMode="auto">
          <a:xfrm>
            <a:off x="3124200" y="34290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pic>
        <p:nvPicPr>
          <p:cNvPr id="30727" name="Picture 12">
            <a:extLst>
              <a:ext uri="{FF2B5EF4-FFF2-40B4-BE49-F238E27FC236}">
                <a16:creationId xmlns:a16="http://schemas.microsoft.com/office/drawing/2014/main" id="{A97FBE75-5253-0AF4-54A7-D033D62D69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2895600"/>
            <a:ext cx="1955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AutoShape 13">
            <a:extLst>
              <a:ext uri="{FF2B5EF4-FFF2-40B4-BE49-F238E27FC236}">
                <a16:creationId xmlns:a16="http://schemas.microsoft.com/office/drawing/2014/main" id="{8CCA87F5-F845-6B1F-7888-AF4CE1E79986}"/>
              </a:ext>
            </a:extLst>
          </p:cNvPr>
          <p:cNvSpPr>
            <a:spLocks noChangeArrowheads="1"/>
          </p:cNvSpPr>
          <p:nvPr/>
        </p:nvSpPr>
        <p:spPr bwMode="auto">
          <a:xfrm>
            <a:off x="5791200" y="34290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9DD99C89-C4FB-0615-D1D9-1F4E295FC134}"/>
              </a:ext>
            </a:extLst>
          </p:cNvPr>
          <p:cNvSpPr>
            <a:spLocks noGrp="1" noChangeArrowheads="1"/>
          </p:cNvSpPr>
          <p:nvPr>
            <p:ph type="body" idx="1"/>
          </p:nvPr>
        </p:nvSpPr>
        <p:spPr>
          <a:xfrm>
            <a:off x="457200" y="1600200"/>
            <a:ext cx="8305800" cy="4525963"/>
          </a:xfrm>
        </p:spPr>
        <p:txBody>
          <a:bodyPr/>
          <a:lstStyle/>
          <a:p>
            <a:pPr eaLnBrk="1" hangingPunct="1"/>
            <a:r>
              <a:rPr lang="en-CA" altLang="LID4096"/>
              <a:t>conversations triggered by shared screens</a:t>
            </a:r>
          </a:p>
          <a:p>
            <a:pPr eaLnBrk="1" hangingPunct="1"/>
            <a:r>
              <a:rPr lang="en-CA" altLang="LID4096"/>
              <a:t>some transitions to remote pointing</a:t>
            </a:r>
          </a:p>
          <a:p>
            <a:pPr eaLnBrk="1" hangingPunct="1"/>
            <a:endParaRPr lang="en-CA" altLang="LID4096"/>
          </a:p>
          <a:p>
            <a:pPr eaLnBrk="1" hangingPunct="1"/>
            <a:endParaRPr lang="en-CA" altLang="LID4096"/>
          </a:p>
          <a:p>
            <a:pPr eaLnBrk="1" hangingPunct="1"/>
            <a:endParaRPr lang="en-CA" altLang="LID4096"/>
          </a:p>
        </p:txBody>
      </p:sp>
      <p:sp>
        <p:nvSpPr>
          <p:cNvPr id="31747" name="Rectangle 2">
            <a:extLst>
              <a:ext uri="{FF2B5EF4-FFF2-40B4-BE49-F238E27FC236}">
                <a16:creationId xmlns:a16="http://schemas.microsoft.com/office/drawing/2014/main" id="{7855E52A-7610-51B3-B7D5-82DE68135F85}"/>
              </a:ext>
            </a:extLst>
          </p:cNvPr>
          <p:cNvSpPr>
            <a:spLocks noGrp="1" noChangeArrowheads="1"/>
          </p:cNvSpPr>
          <p:nvPr>
            <p:ph type="title"/>
          </p:nvPr>
        </p:nvSpPr>
        <p:spPr/>
        <p:txBody>
          <a:bodyPr/>
          <a:lstStyle/>
          <a:p>
            <a:pPr eaLnBrk="1" hangingPunct="1"/>
            <a:r>
              <a:rPr lang="en-CA" altLang="LID4096"/>
              <a:t>Opportunistic Interactions</a:t>
            </a:r>
            <a:endParaRPr lang="en-US" altLang="LID4096"/>
          </a:p>
        </p:txBody>
      </p:sp>
      <p:pic>
        <p:nvPicPr>
          <p:cNvPr id="31748" name="Picture 4">
            <a:extLst>
              <a:ext uri="{FF2B5EF4-FFF2-40B4-BE49-F238E27FC236}">
                <a16:creationId xmlns:a16="http://schemas.microsoft.com/office/drawing/2014/main" id="{CECA2461-0F57-2FA0-95D5-2E4726B01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200400"/>
            <a:ext cx="23622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AutoShape 6">
            <a:extLst>
              <a:ext uri="{FF2B5EF4-FFF2-40B4-BE49-F238E27FC236}">
                <a16:creationId xmlns:a16="http://schemas.microsoft.com/office/drawing/2014/main" id="{9A6292A5-F91C-8F52-FA92-7A0A6DF0AA88}"/>
              </a:ext>
            </a:extLst>
          </p:cNvPr>
          <p:cNvSpPr>
            <a:spLocks noChangeArrowheads="1"/>
          </p:cNvSpPr>
          <p:nvPr/>
        </p:nvSpPr>
        <p:spPr bwMode="auto">
          <a:xfrm>
            <a:off x="4524375" y="37338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31750" name="AutoShape 7">
            <a:extLst>
              <a:ext uri="{FF2B5EF4-FFF2-40B4-BE49-F238E27FC236}">
                <a16:creationId xmlns:a16="http://schemas.microsoft.com/office/drawing/2014/main" id="{0B6EB2AF-3936-99D2-CF85-F6300E42E1FE}"/>
              </a:ext>
            </a:extLst>
          </p:cNvPr>
          <p:cNvSpPr>
            <a:spLocks noChangeArrowheads="1"/>
          </p:cNvSpPr>
          <p:nvPr/>
        </p:nvSpPr>
        <p:spPr bwMode="auto">
          <a:xfrm>
            <a:off x="5181600" y="3581400"/>
            <a:ext cx="1752600" cy="838200"/>
          </a:xfrm>
          <a:prstGeom prst="wedgeRoundRectCallout">
            <a:avLst>
              <a:gd name="adj1" fmla="val -40218"/>
              <a:gd name="adj2" fmla="val 79356"/>
              <a:gd name="adj3" fmla="val 16667"/>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CA" altLang="LID4096"/>
              <a:t>How is the paper going?</a:t>
            </a:r>
            <a:endParaRPr lang="en-US" altLang="LID4096"/>
          </a:p>
        </p:txBody>
      </p:sp>
      <p:pic>
        <p:nvPicPr>
          <p:cNvPr id="31751" name="Picture 8">
            <a:extLst>
              <a:ext uri="{FF2B5EF4-FFF2-40B4-BE49-F238E27FC236}">
                <a16:creationId xmlns:a16="http://schemas.microsoft.com/office/drawing/2014/main" id="{48DC80A2-66CE-076E-AA13-57447EE84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7200" y="3384550"/>
            <a:ext cx="2276475" cy="171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A4A49A3B-8AD6-2C7C-DA67-AE7129A0DB18}"/>
              </a:ext>
            </a:extLst>
          </p:cNvPr>
          <p:cNvSpPr>
            <a:spLocks noGrp="1" noChangeArrowheads="1"/>
          </p:cNvSpPr>
          <p:nvPr>
            <p:ph type="title"/>
          </p:nvPr>
        </p:nvSpPr>
        <p:spPr/>
        <p:txBody>
          <a:bodyPr/>
          <a:lstStyle/>
          <a:p>
            <a:pPr eaLnBrk="1" hangingPunct="1"/>
            <a:r>
              <a:rPr lang="en-CA" altLang="LID4096"/>
              <a:t>Focused Collaboration</a:t>
            </a:r>
            <a:endParaRPr lang="en-US" altLang="LID4096"/>
          </a:p>
        </p:txBody>
      </p:sp>
      <p:sp>
        <p:nvSpPr>
          <p:cNvPr id="32771" name="Rectangle 3">
            <a:extLst>
              <a:ext uri="{FF2B5EF4-FFF2-40B4-BE49-F238E27FC236}">
                <a16:creationId xmlns:a16="http://schemas.microsoft.com/office/drawing/2014/main" id="{E09AE87A-36E2-A033-2E98-41B249ECD278}"/>
              </a:ext>
            </a:extLst>
          </p:cNvPr>
          <p:cNvSpPr>
            <a:spLocks noGrp="1" noChangeArrowheads="1"/>
          </p:cNvSpPr>
          <p:nvPr>
            <p:ph type="body" idx="1"/>
          </p:nvPr>
        </p:nvSpPr>
        <p:spPr/>
        <p:txBody>
          <a:bodyPr/>
          <a:lstStyle/>
          <a:p>
            <a:pPr eaLnBrk="1" hangingPunct="1"/>
            <a:r>
              <a:rPr lang="en-CA" altLang="LID4096"/>
              <a:t>remote pointing also used during an already-initiated conversation or meeting</a:t>
            </a:r>
            <a:endParaRPr lang="en-US" altLang="LID4096"/>
          </a:p>
        </p:txBody>
      </p:sp>
      <p:pic>
        <p:nvPicPr>
          <p:cNvPr id="32772" name="Picture 4">
            <a:extLst>
              <a:ext uri="{FF2B5EF4-FFF2-40B4-BE49-F238E27FC236}">
                <a16:creationId xmlns:a16="http://schemas.microsoft.com/office/drawing/2014/main" id="{707E1259-4C05-1A1E-750F-D3747ABF59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4419600"/>
            <a:ext cx="1570038" cy="130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a:extLst>
              <a:ext uri="{FF2B5EF4-FFF2-40B4-BE49-F238E27FC236}">
                <a16:creationId xmlns:a16="http://schemas.microsoft.com/office/drawing/2014/main" id="{F43730CE-6BA5-E003-0EFF-BADADBDEA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419600"/>
            <a:ext cx="1600200"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AutoShape 6">
            <a:extLst>
              <a:ext uri="{FF2B5EF4-FFF2-40B4-BE49-F238E27FC236}">
                <a16:creationId xmlns:a16="http://schemas.microsoft.com/office/drawing/2014/main" id="{2F6BA5EE-4360-1A86-BB58-947D7271A1DD}"/>
              </a:ext>
            </a:extLst>
          </p:cNvPr>
          <p:cNvSpPr>
            <a:spLocks noChangeArrowheads="1"/>
          </p:cNvSpPr>
          <p:nvPr/>
        </p:nvSpPr>
        <p:spPr bwMode="auto">
          <a:xfrm>
            <a:off x="1295400" y="3048000"/>
            <a:ext cx="2209800" cy="1066800"/>
          </a:xfrm>
          <a:prstGeom prst="wedgeRoundRectCallout">
            <a:avLst>
              <a:gd name="adj1" fmla="val -40949"/>
              <a:gd name="adj2" fmla="val 67708"/>
              <a:gd name="adj3" fmla="val 16667"/>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CA" altLang="LID4096"/>
              <a:t>I’ll show you where I’d like it in remote pointing.</a:t>
            </a:r>
            <a:endParaRPr lang="en-US" altLang="LID4096"/>
          </a:p>
        </p:txBody>
      </p:sp>
      <p:sp>
        <p:nvSpPr>
          <p:cNvPr id="32775" name="AutoShape 7">
            <a:extLst>
              <a:ext uri="{FF2B5EF4-FFF2-40B4-BE49-F238E27FC236}">
                <a16:creationId xmlns:a16="http://schemas.microsoft.com/office/drawing/2014/main" id="{EDD95902-D14C-7D4D-A4E3-8A347503FFD0}"/>
              </a:ext>
            </a:extLst>
          </p:cNvPr>
          <p:cNvSpPr>
            <a:spLocks noChangeArrowheads="1"/>
          </p:cNvSpPr>
          <p:nvPr/>
        </p:nvSpPr>
        <p:spPr bwMode="auto">
          <a:xfrm>
            <a:off x="4495800" y="4800600"/>
            <a:ext cx="244475" cy="482600"/>
          </a:xfrm>
          <a:prstGeom prst="rightArrow">
            <a:avLst>
              <a:gd name="adj1" fmla="val 50000"/>
              <a:gd name="adj2" fmla="val 25000"/>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pic>
        <p:nvPicPr>
          <p:cNvPr id="32776" name="Picture 8" descr="RP_window2">
            <a:extLst>
              <a:ext uri="{FF2B5EF4-FFF2-40B4-BE49-F238E27FC236}">
                <a16:creationId xmlns:a16="http://schemas.microsoft.com/office/drawing/2014/main" id="{5F2CAE58-BBA4-2700-4543-FC67E67BFB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387725"/>
            <a:ext cx="3276600"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6C378E85-A0CC-3AC2-4E36-F603C4B4076A}"/>
              </a:ext>
            </a:extLst>
          </p:cNvPr>
          <p:cNvSpPr>
            <a:spLocks noGrp="1" noChangeArrowheads="1"/>
          </p:cNvSpPr>
          <p:nvPr>
            <p:ph type="title"/>
          </p:nvPr>
        </p:nvSpPr>
        <p:spPr/>
        <p:txBody>
          <a:bodyPr/>
          <a:lstStyle/>
          <a:p>
            <a:pPr eaLnBrk="1" hangingPunct="1"/>
            <a:r>
              <a:rPr lang="en-CA" altLang="LID4096"/>
              <a:t>Privacy</a:t>
            </a:r>
            <a:endParaRPr lang="en-US" altLang="LID4096"/>
          </a:p>
        </p:txBody>
      </p:sp>
      <p:sp>
        <p:nvSpPr>
          <p:cNvPr id="33795" name="Rectangle 3">
            <a:extLst>
              <a:ext uri="{FF2B5EF4-FFF2-40B4-BE49-F238E27FC236}">
                <a16:creationId xmlns:a16="http://schemas.microsoft.com/office/drawing/2014/main" id="{92D7D3E5-1516-81BD-A325-68927985DD91}"/>
              </a:ext>
            </a:extLst>
          </p:cNvPr>
          <p:cNvSpPr>
            <a:spLocks noGrp="1" noChangeArrowheads="1"/>
          </p:cNvSpPr>
          <p:nvPr>
            <p:ph type="body" idx="1"/>
          </p:nvPr>
        </p:nvSpPr>
        <p:spPr/>
        <p:txBody>
          <a:bodyPr/>
          <a:lstStyle/>
          <a:p>
            <a:pPr eaLnBrk="1" hangingPunct="1"/>
            <a:r>
              <a:rPr lang="en-CA" altLang="LID4096"/>
              <a:t>common strategies:</a:t>
            </a:r>
          </a:p>
          <a:p>
            <a:pPr eaLnBrk="1" hangingPunct="1"/>
            <a:endParaRPr lang="en-CA" altLang="LID4096"/>
          </a:p>
          <a:p>
            <a:pPr eaLnBrk="1" hangingPunct="1"/>
            <a:endParaRPr lang="en-CA" altLang="LID4096"/>
          </a:p>
          <a:p>
            <a:pPr eaLnBrk="1" hangingPunct="1"/>
            <a:endParaRPr lang="en-CA" altLang="LID4096"/>
          </a:p>
          <a:p>
            <a:pPr eaLnBrk="1" hangingPunct="1"/>
            <a:endParaRPr lang="en-CA" altLang="LID4096"/>
          </a:p>
          <a:p>
            <a:pPr eaLnBrk="1" hangingPunct="1"/>
            <a:r>
              <a:rPr lang="en-CA" altLang="LID4096"/>
              <a:t>concerns:</a:t>
            </a:r>
          </a:p>
          <a:p>
            <a:pPr lvl="1" eaLnBrk="1" hangingPunct="1"/>
            <a:r>
              <a:rPr lang="en-CA" altLang="LID4096"/>
              <a:t>seeing too much</a:t>
            </a:r>
          </a:p>
          <a:p>
            <a:pPr lvl="1" eaLnBrk="1" hangingPunct="1"/>
            <a:r>
              <a:rPr lang="en-CA" altLang="LID4096"/>
              <a:t>sharing screen (still)</a:t>
            </a:r>
            <a:endParaRPr lang="en-US" altLang="LID4096"/>
          </a:p>
        </p:txBody>
      </p:sp>
      <p:pic>
        <p:nvPicPr>
          <p:cNvPr id="33796" name="Picture 13" descr="slave_lowblur">
            <a:extLst>
              <a:ext uri="{FF2B5EF4-FFF2-40B4-BE49-F238E27FC236}">
                <a16:creationId xmlns:a16="http://schemas.microsoft.com/office/drawing/2014/main" id="{C7F63E8F-DA6E-7479-0764-40C7B9F3DB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2514600"/>
            <a:ext cx="2187575"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Oval 18">
            <a:extLst>
              <a:ext uri="{FF2B5EF4-FFF2-40B4-BE49-F238E27FC236}">
                <a16:creationId xmlns:a16="http://schemas.microsoft.com/office/drawing/2014/main" id="{614C9EC0-1690-EA51-8527-B23AEB010B5D}"/>
              </a:ext>
            </a:extLst>
          </p:cNvPr>
          <p:cNvSpPr>
            <a:spLocks noChangeArrowheads="1"/>
          </p:cNvSpPr>
          <p:nvPr/>
        </p:nvSpPr>
        <p:spPr bwMode="auto">
          <a:xfrm>
            <a:off x="5810250" y="4448175"/>
            <a:ext cx="158750" cy="158750"/>
          </a:xfrm>
          <a:prstGeom prst="ellipse">
            <a:avLst/>
          </a:prstGeom>
          <a:noFill/>
          <a:ln w="1905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grpSp>
        <p:nvGrpSpPr>
          <p:cNvPr id="33798" name="Group 40">
            <a:extLst>
              <a:ext uri="{FF2B5EF4-FFF2-40B4-BE49-F238E27FC236}">
                <a16:creationId xmlns:a16="http://schemas.microsoft.com/office/drawing/2014/main" id="{CAB5547F-E20B-4D79-5CFB-8C27430B6775}"/>
              </a:ext>
            </a:extLst>
          </p:cNvPr>
          <p:cNvGrpSpPr>
            <a:grpSpLocks/>
          </p:cNvGrpSpPr>
          <p:nvPr/>
        </p:nvGrpSpPr>
        <p:grpSpPr bwMode="auto">
          <a:xfrm>
            <a:off x="900113" y="2514600"/>
            <a:ext cx="1423987" cy="1524000"/>
            <a:chOff x="192" y="1440"/>
            <a:chExt cx="1728" cy="1848"/>
          </a:xfrm>
        </p:grpSpPr>
        <p:grpSp>
          <p:nvGrpSpPr>
            <p:cNvPr id="33813" name="Group 27">
              <a:extLst>
                <a:ext uri="{FF2B5EF4-FFF2-40B4-BE49-F238E27FC236}">
                  <a16:creationId xmlns:a16="http://schemas.microsoft.com/office/drawing/2014/main" id="{CD8C6CD3-A9E0-DA29-0A47-09E714CF75EC}"/>
                </a:ext>
              </a:extLst>
            </p:cNvPr>
            <p:cNvGrpSpPr>
              <a:grpSpLocks/>
            </p:cNvGrpSpPr>
            <p:nvPr/>
          </p:nvGrpSpPr>
          <p:grpSpPr bwMode="auto">
            <a:xfrm>
              <a:off x="192" y="1440"/>
              <a:ext cx="1728" cy="1848"/>
              <a:chOff x="192" y="1440"/>
              <a:chExt cx="1728" cy="1848"/>
            </a:xfrm>
          </p:grpSpPr>
          <p:sp>
            <p:nvSpPr>
              <p:cNvPr id="33815" name="Oval 26">
                <a:extLst>
                  <a:ext uri="{FF2B5EF4-FFF2-40B4-BE49-F238E27FC236}">
                    <a16:creationId xmlns:a16="http://schemas.microsoft.com/office/drawing/2014/main" id="{49128A1B-E267-434B-CB30-D2D98E499FF8}"/>
                  </a:ext>
                </a:extLst>
              </p:cNvPr>
              <p:cNvSpPr>
                <a:spLocks noChangeArrowheads="1"/>
              </p:cNvSpPr>
              <p:nvPr/>
            </p:nvSpPr>
            <p:spPr bwMode="auto">
              <a:xfrm>
                <a:off x="228" y="3000"/>
                <a:ext cx="1680" cy="288"/>
              </a:xfrm>
              <a:prstGeom prst="ellipse">
                <a:avLst/>
              </a:prstGeom>
              <a:solidFill>
                <a:srgbClr val="C0C0C0"/>
              </a:solidFill>
              <a:ln w="25400">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33816" name="Rectangle 24">
                <a:extLst>
                  <a:ext uri="{FF2B5EF4-FFF2-40B4-BE49-F238E27FC236}">
                    <a16:creationId xmlns:a16="http://schemas.microsoft.com/office/drawing/2014/main" id="{C9F72FD0-393F-3D2C-8A6F-701EF09689A2}"/>
                  </a:ext>
                </a:extLst>
              </p:cNvPr>
              <p:cNvSpPr>
                <a:spLocks noChangeArrowheads="1"/>
              </p:cNvSpPr>
              <p:nvPr/>
            </p:nvSpPr>
            <p:spPr bwMode="auto">
              <a:xfrm>
                <a:off x="192" y="1440"/>
                <a:ext cx="1728" cy="1296"/>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33817" name="Rectangle 25">
                <a:extLst>
                  <a:ext uri="{FF2B5EF4-FFF2-40B4-BE49-F238E27FC236}">
                    <a16:creationId xmlns:a16="http://schemas.microsoft.com/office/drawing/2014/main" id="{6BCD6C08-B1EA-D592-42FC-4CCEED29F929}"/>
                  </a:ext>
                </a:extLst>
              </p:cNvPr>
              <p:cNvSpPr>
                <a:spLocks noChangeArrowheads="1"/>
              </p:cNvSpPr>
              <p:nvPr/>
            </p:nvSpPr>
            <p:spPr bwMode="auto">
              <a:xfrm>
                <a:off x="960" y="2736"/>
                <a:ext cx="240" cy="336"/>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grpSp>
        <p:pic>
          <p:nvPicPr>
            <p:cNvPr id="33814" name="Picture 21">
              <a:extLst>
                <a:ext uri="{FF2B5EF4-FFF2-40B4-BE49-F238E27FC236}">
                  <a16:creationId xmlns:a16="http://schemas.microsoft.com/office/drawing/2014/main" id="{13AB0D07-D786-6262-EB09-EF328F7045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 y="1536"/>
              <a:ext cx="1344" cy="107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3799" name="Group 41">
            <a:extLst>
              <a:ext uri="{FF2B5EF4-FFF2-40B4-BE49-F238E27FC236}">
                <a16:creationId xmlns:a16="http://schemas.microsoft.com/office/drawing/2014/main" id="{B642B32D-F364-CA49-A676-C27009F7E5AA}"/>
              </a:ext>
            </a:extLst>
          </p:cNvPr>
          <p:cNvGrpSpPr>
            <a:grpSpLocks/>
          </p:cNvGrpSpPr>
          <p:nvPr/>
        </p:nvGrpSpPr>
        <p:grpSpPr bwMode="auto">
          <a:xfrm>
            <a:off x="2438400" y="2667000"/>
            <a:ext cx="1423988" cy="1524000"/>
            <a:chOff x="2160" y="1440"/>
            <a:chExt cx="1728" cy="1848"/>
          </a:xfrm>
        </p:grpSpPr>
        <p:grpSp>
          <p:nvGrpSpPr>
            <p:cNvPr id="33800" name="Group 28">
              <a:extLst>
                <a:ext uri="{FF2B5EF4-FFF2-40B4-BE49-F238E27FC236}">
                  <a16:creationId xmlns:a16="http://schemas.microsoft.com/office/drawing/2014/main" id="{5C497300-7BB9-7E68-8066-F7A1BD86EE2E}"/>
                </a:ext>
              </a:extLst>
            </p:cNvPr>
            <p:cNvGrpSpPr>
              <a:grpSpLocks/>
            </p:cNvGrpSpPr>
            <p:nvPr/>
          </p:nvGrpSpPr>
          <p:grpSpPr bwMode="auto">
            <a:xfrm>
              <a:off x="2160" y="1440"/>
              <a:ext cx="1728" cy="1848"/>
              <a:chOff x="192" y="1440"/>
              <a:chExt cx="1728" cy="1848"/>
            </a:xfrm>
          </p:grpSpPr>
          <p:sp>
            <p:nvSpPr>
              <p:cNvPr id="33810" name="Oval 29">
                <a:extLst>
                  <a:ext uri="{FF2B5EF4-FFF2-40B4-BE49-F238E27FC236}">
                    <a16:creationId xmlns:a16="http://schemas.microsoft.com/office/drawing/2014/main" id="{B9EF2C38-63F3-ABA7-5D75-BB9EF0DDC9D7}"/>
                  </a:ext>
                </a:extLst>
              </p:cNvPr>
              <p:cNvSpPr>
                <a:spLocks noChangeArrowheads="1"/>
              </p:cNvSpPr>
              <p:nvPr/>
            </p:nvSpPr>
            <p:spPr bwMode="auto">
              <a:xfrm>
                <a:off x="228" y="3000"/>
                <a:ext cx="1680" cy="288"/>
              </a:xfrm>
              <a:prstGeom prst="ellipse">
                <a:avLst/>
              </a:prstGeom>
              <a:solidFill>
                <a:srgbClr val="C0C0C0"/>
              </a:solidFill>
              <a:ln w="25400">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33811" name="Rectangle 30">
                <a:extLst>
                  <a:ext uri="{FF2B5EF4-FFF2-40B4-BE49-F238E27FC236}">
                    <a16:creationId xmlns:a16="http://schemas.microsoft.com/office/drawing/2014/main" id="{23578FC3-F4C6-424B-5FEC-B14BB43A2C1D}"/>
                  </a:ext>
                </a:extLst>
              </p:cNvPr>
              <p:cNvSpPr>
                <a:spLocks noChangeArrowheads="1"/>
              </p:cNvSpPr>
              <p:nvPr/>
            </p:nvSpPr>
            <p:spPr bwMode="auto">
              <a:xfrm>
                <a:off x="192" y="1440"/>
                <a:ext cx="1728" cy="1296"/>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33812" name="Rectangle 31">
                <a:extLst>
                  <a:ext uri="{FF2B5EF4-FFF2-40B4-BE49-F238E27FC236}">
                    <a16:creationId xmlns:a16="http://schemas.microsoft.com/office/drawing/2014/main" id="{0FF5FF5B-BB59-30FB-C622-837F07F2B037}"/>
                  </a:ext>
                </a:extLst>
              </p:cNvPr>
              <p:cNvSpPr>
                <a:spLocks noChangeArrowheads="1"/>
              </p:cNvSpPr>
              <p:nvPr/>
            </p:nvSpPr>
            <p:spPr bwMode="auto">
              <a:xfrm>
                <a:off x="960" y="2736"/>
                <a:ext cx="240" cy="336"/>
              </a:xfrm>
              <a:prstGeom prst="rect">
                <a:avLst/>
              </a:prstGeom>
              <a:solidFill>
                <a:srgbClr val="C0C0C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grpSp>
        <p:pic>
          <p:nvPicPr>
            <p:cNvPr id="33801" name="Picture 22">
              <a:extLst>
                <a:ext uri="{FF2B5EF4-FFF2-40B4-BE49-F238E27FC236}">
                  <a16:creationId xmlns:a16="http://schemas.microsoft.com/office/drawing/2014/main" id="{933B6196-67C3-2ABE-1283-F4C8F6461A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4" y="1536"/>
              <a:ext cx="1440" cy="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Line 32">
              <a:extLst>
                <a:ext uri="{FF2B5EF4-FFF2-40B4-BE49-F238E27FC236}">
                  <a16:creationId xmlns:a16="http://schemas.microsoft.com/office/drawing/2014/main" id="{612F5EC8-5B46-0AF2-6DF1-B084D222B083}"/>
                </a:ext>
              </a:extLst>
            </p:cNvPr>
            <p:cNvSpPr>
              <a:spLocks noChangeShapeType="1"/>
            </p:cNvSpPr>
            <p:nvPr/>
          </p:nvSpPr>
          <p:spPr bwMode="auto">
            <a:xfrm>
              <a:off x="2328" y="1572"/>
              <a:ext cx="96"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33803" name="Line 33">
              <a:extLst>
                <a:ext uri="{FF2B5EF4-FFF2-40B4-BE49-F238E27FC236}">
                  <a16:creationId xmlns:a16="http://schemas.microsoft.com/office/drawing/2014/main" id="{EF484305-28F0-BA4B-5CD6-FD82624CB675}"/>
                </a:ext>
              </a:extLst>
            </p:cNvPr>
            <p:cNvSpPr>
              <a:spLocks noChangeShapeType="1"/>
            </p:cNvSpPr>
            <p:nvPr/>
          </p:nvSpPr>
          <p:spPr bwMode="auto">
            <a:xfrm>
              <a:off x="3609" y="1575"/>
              <a:ext cx="96"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33804" name="Line 34">
              <a:extLst>
                <a:ext uri="{FF2B5EF4-FFF2-40B4-BE49-F238E27FC236}">
                  <a16:creationId xmlns:a16="http://schemas.microsoft.com/office/drawing/2014/main" id="{76CD6B16-73BC-A91C-5525-9C5A93FEC64E}"/>
                </a:ext>
              </a:extLst>
            </p:cNvPr>
            <p:cNvSpPr>
              <a:spLocks noChangeShapeType="1"/>
            </p:cNvSpPr>
            <p:nvPr/>
          </p:nvSpPr>
          <p:spPr bwMode="auto">
            <a:xfrm>
              <a:off x="3612" y="2538"/>
              <a:ext cx="96"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33805" name="Line 35">
              <a:extLst>
                <a:ext uri="{FF2B5EF4-FFF2-40B4-BE49-F238E27FC236}">
                  <a16:creationId xmlns:a16="http://schemas.microsoft.com/office/drawing/2014/main" id="{2E7EE248-880F-34E2-E3AE-50847813AAF1}"/>
                </a:ext>
              </a:extLst>
            </p:cNvPr>
            <p:cNvSpPr>
              <a:spLocks noChangeShapeType="1"/>
            </p:cNvSpPr>
            <p:nvPr/>
          </p:nvSpPr>
          <p:spPr bwMode="auto">
            <a:xfrm>
              <a:off x="2319" y="2538"/>
              <a:ext cx="96" cy="0"/>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33806" name="Line 36">
              <a:extLst>
                <a:ext uri="{FF2B5EF4-FFF2-40B4-BE49-F238E27FC236}">
                  <a16:creationId xmlns:a16="http://schemas.microsoft.com/office/drawing/2014/main" id="{05A2BA94-7D78-C8BB-4C06-82E682528519}"/>
                </a:ext>
              </a:extLst>
            </p:cNvPr>
            <p:cNvSpPr>
              <a:spLocks noChangeShapeType="1"/>
            </p:cNvSpPr>
            <p:nvPr/>
          </p:nvSpPr>
          <p:spPr bwMode="auto">
            <a:xfrm>
              <a:off x="2325" y="1566"/>
              <a:ext cx="0" cy="96"/>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33807" name="Line 37">
              <a:extLst>
                <a:ext uri="{FF2B5EF4-FFF2-40B4-BE49-F238E27FC236}">
                  <a16:creationId xmlns:a16="http://schemas.microsoft.com/office/drawing/2014/main" id="{60A0AE55-E626-6E9E-0AB0-E4BCDA1EC393}"/>
                </a:ext>
              </a:extLst>
            </p:cNvPr>
            <p:cNvSpPr>
              <a:spLocks noChangeShapeType="1"/>
            </p:cNvSpPr>
            <p:nvPr/>
          </p:nvSpPr>
          <p:spPr bwMode="auto">
            <a:xfrm>
              <a:off x="2319" y="2448"/>
              <a:ext cx="0" cy="96"/>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33808" name="Line 38">
              <a:extLst>
                <a:ext uri="{FF2B5EF4-FFF2-40B4-BE49-F238E27FC236}">
                  <a16:creationId xmlns:a16="http://schemas.microsoft.com/office/drawing/2014/main" id="{913EFA81-94FB-3D6F-4032-5B83F3FE8248}"/>
                </a:ext>
              </a:extLst>
            </p:cNvPr>
            <p:cNvSpPr>
              <a:spLocks noChangeShapeType="1"/>
            </p:cNvSpPr>
            <p:nvPr/>
          </p:nvSpPr>
          <p:spPr bwMode="auto">
            <a:xfrm>
              <a:off x="3711" y="1572"/>
              <a:ext cx="0" cy="96"/>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33809" name="Line 39">
              <a:extLst>
                <a:ext uri="{FF2B5EF4-FFF2-40B4-BE49-F238E27FC236}">
                  <a16:creationId xmlns:a16="http://schemas.microsoft.com/office/drawing/2014/main" id="{42B07E1B-62F9-8014-9BB3-EBDCA261DCEF}"/>
                </a:ext>
              </a:extLst>
            </p:cNvPr>
            <p:cNvSpPr>
              <a:spLocks noChangeShapeType="1"/>
            </p:cNvSpPr>
            <p:nvPr/>
          </p:nvSpPr>
          <p:spPr bwMode="auto">
            <a:xfrm>
              <a:off x="3711" y="2448"/>
              <a:ext cx="0" cy="96"/>
            </a:xfrm>
            <a:prstGeom prst="line">
              <a:avLst/>
            </a:prstGeom>
            <a:noFill/>
            <a:ln w="19050">
              <a:solidFill>
                <a:srgbClr val="FFFF00"/>
              </a:solidFill>
              <a:round/>
              <a:headEnd/>
              <a:tailEnd/>
            </a:ln>
            <a:extLst>
              <a:ext uri="{909E8E84-426E-40DD-AFC4-6F175D3DCCD1}">
                <a14:hiddenFill xmlns:a14="http://schemas.microsoft.com/office/drawing/2010/main">
                  <a:noFill/>
                </a14:hiddenFill>
              </a:ext>
            </a:extLst>
          </p:spPr>
          <p:txBody>
            <a:bodyPr/>
            <a:lstStyle/>
            <a:p>
              <a:endParaRPr lang="LID4096"/>
            </a:p>
          </p:txBody>
        </p:sp>
      </p:gr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63FDD011-CEDD-ABD1-C0FF-910755F9709E}"/>
              </a:ext>
            </a:extLst>
          </p:cNvPr>
          <p:cNvSpPr>
            <a:spLocks noGrp="1" noChangeArrowheads="1"/>
          </p:cNvSpPr>
          <p:nvPr>
            <p:ph type="title"/>
          </p:nvPr>
        </p:nvSpPr>
        <p:spPr/>
        <p:txBody>
          <a:bodyPr/>
          <a:lstStyle/>
          <a:p>
            <a:pPr eaLnBrk="1" hangingPunct="1"/>
            <a:r>
              <a:rPr lang="en-CA" altLang="LID4096"/>
              <a:t>Next Steps</a:t>
            </a:r>
            <a:endParaRPr lang="en-US" altLang="LID4096"/>
          </a:p>
        </p:txBody>
      </p:sp>
      <p:sp>
        <p:nvSpPr>
          <p:cNvPr id="34819" name="Rectangle 3">
            <a:extLst>
              <a:ext uri="{FF2B5EF4-FFF2-40B4-BE49-F238E27FC236}">
                <a16:creationId xmlns:a16="http://schemas.microsoft.com/office/drawing/2014/main" id="{7CD2EDD6-7F43-68FE-CD2B-B764A186325A}"/>
              </a:ext>
            </a:extLst>
          </p:cNvPr>
          <p:cNvSpPr>
            <a:spLocks noGrp="1" noChangeArrowheads="1"/>
          </p:cNvSpPr>
          <p:nvPr>
            <p:ph type="body" idx="1"/>
          </p:nvPr>
        </p:nvSpPr>
        <p:spPr/>
        <p:txBody>
          <a:bodyPr/>
          <a:lstStyle/>
          <a:p>
            <a:pPr eaLnBrk="1" hangingPunct="1"/>
            <a:r>
              <a:rPr lang="en-CA" altLang="LID4096"/>
              <a:t>audio channel</a:t>
            </a:r>
          </a:p>
          <a:p>
            <a:pPr eaLnBrk="1" hangingPunct="1"/>
            <a:r>
              <a:rPr lang="en-CA" altLang="LID4096"/>
              <a:t>link to full screen sharing system</a:t>
            </a:r>
          </a:p>
          <a:p>
            <a:pPr eaLnBrk="1" hangingPunct="1"/>
            <a:r>
              <a:rPr lang="en-CA" altLang="LID4096"/>
              <a:t>explore different views</a:t>
            </a:r>
          </a:p>
          <a:p>
            <a:pPr eaLnBrk="1" hangingPunct="1"/>
            <a:r>
              <a:rPr lang="en-CA" altLang="LID4096"/>
              <a:t>outside use &amp; evaluation</a:t>
            </a:r>
          </a:p>
          <a:p>
            <a:pPr eaLnBrk="1" hangingPunct="1"/>
            <a:endParaRPr lang="en-US" altLang="LID4096"/>
          </a:p>
        </p:txBody>
      </p:sp>
      <p:pic>
        <p:nvPicPr>
          <p:cNvPr id="34820" name="Picture 4">
            <a:extLst>
              <a:ext uri="{FF2B5EF4-FFF2-40B4-BE49-F238E27FC236}">
                <a16:creationId xmlns:a16="http://schemas.microsoft.com/office/drawing/2014/main" id="{8DEB9688-7C06-3E48-6651-825FEBA0E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0" y="4191000"/>
            <a:ext cx="1676400" cy="152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a:extLst>
              <a:ext uri="{FF2B5EF4-FFF2-40B4-BE49-F238E27FC236}">
                <a16:creationId xmlns:a16="http://schemas.microsoft.com/office/drawing/2014/main" id="{24DDFA3E-DDFD-EFF9-0AE7-A00EAB87E2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0900" y="4191000"/>
            <a:ext cx="2895600"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7" descr="owner_tooltip">
            <a:extLst>
              <a:ext uri="{FF2B5EF4-FFF2-40B4-BE49-F238E27FC236}">
                <a16:creationId xmlns:a16="http://schemas.microsoft.com/office/drawing/2014/main" id="{C9DE94F4-B25E-F4C0-A1E3-C8387AC7B47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3505200"/>
            <a:ext cx="1236663"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8" descr="CB-bar">
            <a:extLst>
              <a:ext uri="{FF2B5EF4-FFF2-40B4-BE49-F238E27FC236}">
                <a16:creationId xmlns:a16="http://schemas.microsoft.com/office/drawing/2014/main" id="{82D62FCC-76F4-B75A-5712-8B67C2CA7A4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1050" y="0"/>
            <a:ext cx="74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8062334A-60FD-064B-04BF-970D4CB9FFF2}"/>
              </a:ext>
            </a:extLst>
          </p:cNvPr>
          <p:cNvSpPr>
            <a:spLocks noGrp="1" noChangeArrowheads="1"/>
          </p:cNvSpPr>
          <p:nvPr>
            <p:ph type="title"/>
          </p:nvPr>
        </p:nvSpPr>
        <p:spPr/>
        <p:txBody>
          <a:bodyPr/>
          <a:lstStyle/>
          <a:p>
            <a:pPr eaLnBrk="1" hangingPunct="1"/>
            <a:r>
              <a:rPr lang="en-CA" altLang="LID4096"/>
              <a:t>Summary</a:t>
            </a:r>
            <a:endParaRPr lang="en-US" altLang="LID4096"/>
          </a:p>
        </p:txBody>
      </p:sp>
      <p:sp>
        <p:nvSpPr>
          <p:cNvPr id="35843" name="Rectangle 3">
            <a:extLst>
              <a:ext uri="{FF2B5EF4-FFF2-40B4-BE49-F238E27FC236}">
                <a16:creationId xmlns:a16="http://schemas.microsoft.com/office/drawing/2014/main" id="{25B02EBC-0465-2768-83C5-54845AFE3D1A}"/>
              </a:ext>
            </a:extLst>
          </p:cNvPr>
          <p:cNvSpPr>
            <a:spLocks noGrp="1" noChangeArrowheads="1"/>
          </p:cNvSpPr>
          <p:nvPr>
            <p:ph type="body" idx="1"/>
          </p:nvPr>
        </p:nvSpPr>
        <p:spPr>
          <a:xfrm>
            <a:off x="838200" y="1600200"/>
            <a:ext cx="7086600" cy="4525963"/>
          </a:xfrm>
        </p:spPr>
        <p:txBody>
          <a:bodyPr/>
          <a:lstStyle/>
          <a:p>
            <a:pPr eaLnBrk="1" hangingPunct="1">
              <a:buFontTx/>
              <a:buNone/>
            </a:pPr>
            <a:r>
              <a:rPr lang="en-CA" altLang="LID4096"/>
              <a:t>	Screen sharing can help people maintain awareness of what others are working on.</a:t>
            </a:r>
            <a:endParaRPr lang="en-US" altLang="LID4096"/>
          </a:p>
        </p:txBody>
      </p:sp>
      <p:grpSp>
        <p:nvGrpSpPr>
          <p:cNvPr id="35844" name="Group 9">
            <a:extLst>
              <a:ext uri="{FF2B5EF4-FFF2-40B4-BE49-F238E27FC236}">
                <a16:creationId xmlns:a16="http://schemas.microsoft.com/office/drawing/2014/main" id="{AF9AFE6D-15C4-DBEB-C556-0D2E44896579}"/>
              </a:ext>
            </a:extLst>
          </p:cNvPr>
          <p:cNvGrpSpPr>
            <a:grpSpLocks/>
          </p:cNvGrpSpPr>
          <p:nvPr/>
        </p:nvGrpSpPr>
        <p:grpSpPr bwMode="auto">
          <a:xfrm>
            <a:off x="2438400" y="3200400"/>
            <a:ext cx="4267200" cy="3148013"/>
            <a:chOff x="2016" y="2448"/>
            <a:chExt cx="2083" cy="1536"/>
          </a:xfrm>
        </p:grpSpPr>
        <p:pic>
          <p:nvPicPr>
            <p:cNvPr id="35845" name="Picture 10" descr="MCj04039690000[1]">
              <a:extLst>
                <a:ext uri="{FF2B5EF4-FFF2-40B4-BE49-F238E27FC236}">
                  <a16:creationId xmlns:a16="http://schemas.microsoft.com/office/drawing/2014/main" id="{E52907AE-227D-E825-4771-20009C9B99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 y="2642"/>
              <a:ext cx="1028" cy="1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AutoShape 11">
              <a:extLst>
                <a:ext uri="{FF2B5EF4-FFF2-40B4-BE49-F238E27FC236}">
                  <a16:creationId xmlns:a16="http://schemas.microsoft.com/office/drawing/2014/main" id="{E2307769-522E-179B-E7EC-821607609AEB}"/>
                </a:ext>
              </a:extLst>
            </p:cNvPr>
            <p:cNvSpPr>
              <a:spLocks noChangeArrowheads="1"/>
            </p:cNvSpPr>
            <p:nvPr/>
          </p:nvSpPr>
          <p:spPr bwMode="auto">
            <a:xfrm>
              <a:off x="3195" y="3072"/>
              <a:ext cx="405" cy="202"/>
            </a:xfrm>
            <a:prstGeom prst="rightArrow">
              <a:avLst>
                <a:gd name="adj1" fmla="val 50000"/>
                <a:gd name="adj2" fmla="val 50124"/>
              </a:avLst>
            </a:prstGeom>
            <a:solidFill>
              <a:srgbClr val="FF990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35847" name="AutoShape 12">
              <a:extLst>
                <a:ext uri="{FF2B5EF4-FFF2-40B4-BE49-F238E27FC236}">
                  <a16:creationId xmlns:a16="http://schemas.microsoft.com/office/drawing/2014/main" id="{2373A686-7212-B50B-2CBD-82560923CE99}"/>
                </a:ext>
              </a:extLst>
            </p:cNvPr>
            <p:cNvSpPr>
              <a:spLocks noChangeArrowheads="1"/>
            </p:cNvSpPr>
            <p:nvPr/>
          </p:nvSpPr>
          <p:spPr bwMode="auto">
            <a:xfrm rot="-1123472">
              <a:off x="3072" y="2640"/>
              <a:ext cx="406" cy="202"/>
            </a:xfrm>
            <a:prstGeom prst="rightArrow">
              <a:avLst>
                <a:gd name="adj1" fmla="val 50000"/>
                <a:gd name="adj2" fmla="val 50248"/>
              </a:avLst>
            </a:prstGeom>
            <a:solidFill>
              <a:srgbClr val="FF990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sp>
          <p:nvSpPr>
            <p:cNvPr id="35848" name="AutoShape 13">
              <a:extLst>
                <a:ext uri="{FF2B5EF4-FFF2-40B4-BE49-F238E27FC236}">
                  <a16:creationId xmlns:a16="http://schemas.microsoft.com/office/drawing/2014/main" id="{928F23A5-E841-F86E-5D0B-2112B276E3B8}"/>
                </a:ext>
              </a:extLst>
            </p:cNvPr>
            <p:cNvSpPr>
              <a:spLocks noChangeArrowheads="1"/>
            </p:cNvSpPr>
            <p:nvPr/>
          </p:nvSpPr>
          <p:spPr bwMode="auto">
            <a:xfrm rot="1349605">
              <a:off x="3084" y="3526"/>
              <a:ext cx="405" cy="202"/>
            </a:xfrm>
            <a:prstGeom prst="rightArrow">
              <a:avLst>
                <a:gd name="adj1" fmla="val 50000"/>
                <a:gd name="adj2" fmla="val 50124"/>
              </a:avLst>
            </a:prstGeom>
            <a:solidFill>
              <a:srgbClr val="FF9900"/>
            </a:solidFill>
            <a:ln w="25400">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LID4096" altLang="LID4096"/>
            </a:p>
          </p:txBody>
        </p:sp>
        <p:pic>
          <p:nvPicPr>
            <p:cNvPr id="35849" name="Picture 14">
              <a:extLst>
                <a:ext uri="{FF2B5EF4-FFF2-40B4-BE49-F238E27FC236}">
                  <a16:creationId xmlns:a16="http://schemas.microsoft.com/office/drawing/2014/main" id="{5CE537A0-D9FF-39C0-B6BA-0CF8F158218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2448"/>
              <a:ext cx="3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Picture 15">
              <a:extLst>
                <a:ext uri="{FF2B5EF4-FFF2-40B4-BE49-F238E27FC236}">
                  <a16:creationId xmlns:a16="http://schemas.microsoft.com/office/drawing/2014/main" id="{E6AA716D-475C-CFAE-6199-8D25731459E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3024"/>
              <a:ext cx="3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Picture 16">
              <a:extLst>
                <a:ext uri="{FF2B5EF4-FFF2-40B4-BE49-F238E27FC236}">
                  <a16:creationId xmlns:a16="http://schemas.microsoft.com/office/drawing/2014/main" id="{B2E866A7-5DDA-BBCB-C4DA-7F898AF18E0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3600"/>
              <a:ext cx="355"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E4563AE2-6511-FEF8-441F-D722F836256B}"/>
              </a:ext>
            </a:extLst>
          </p:cNvPr>
          <p:cNvSpPr>
            <a:spLocks noGrp="1" noChangeArrowheads="1"/>
          </p:cNvSpPr>
          <p:nvPr>
            <p:ph type="title"/>
          </p:nvPr>
        </p:nvSpPr>
        <p:spPr/>
        <p:txBody>
          <a:bodyPr/>
          <a:lstStyle/>
          <a:p>
            <a:pPr eaLnBrk="1" hangingPunct="1"/>
            <a:r>
              <a:rPr lang="en-CA" altLang="LID4096"/>
              <a:t>For More Information</a:t>
            </a:r>
            <a:endParaRPr lang="en-US" altLang="LID4096"/>
          </a:p>
        </p:txBody>
      </p:sp>
      <p:sp>
        <p:nvSpPr>
          <p:cNvPr id="36867" name="Rectangle 3">
            <a:extLst>
              <a:ext uri="{FF2B5EF4-FFF2-40B4-BE49-F238E27FC236}">
                <a16:creationId xmlns:a16="http://schemas.microsoft.com/office/drawing/2014/main" id="{4A6E6C36-3469-F488-D471-7A3A2304BE76}"/>
              </a:ext>
            </a:extLst>
          </p:cNvPr>
          <p:cNvSpPr>
            <a:spLocks noGrp="1" noChangeArrowheads="1"/>
          </p:cNvSpPr>
          <p:nvPr>
            <p:ph type="body" idx="1"/>
          </p:nvPr>
        </p:nvSpPr>
        <p:spPr/>
        <p:txBody>
          <a:bodyPr/>
          <a:lstStyle/>
          <a:p>
            <a:pPr eaLnBrk="1" hangingPunct="1">
              <a:buFontTx/>
              <a:buNone/>
            </a:pPr>
            <a:r>
              <a:rPr lang="en-US" altLang="LID4096" sz="2400"/>
              <a:t>	Download and try our software! http://www.cpsc.ucalgary.ca/grouplab/cookbook/</a:t>
            </a:r>
          </a:p>
          <a:p>
            <a:pPr eaLnBrk="1" hangingPunct="1"/>
            <a:endParaRPr lang="en-US" altLang="LID4096" sz="2400"/>
          </a:p>
        </p:txBody>
      </p:sp>
      <p:sp>
        <p:nvSpPr>
          <p:cNvPr id="36868" name="Text Box 4">
            <a:extLst>
              <a:ext uri="{FF2B5EF4-FFF2-40B4-BE49-F238E27FC236}">
                <a16:creationId xmlns:a16="http://schemas.microsoft.com/office/drawing/2014/main" id="{8C7553CA-B67F-2C61-D1BB-ED8EE5E7765A}"/>
              </a:ext>
            </a:extLst>
          </p:cNvPr>
          <p:cNvSpPr txBox="1">
            <a:spLocks noChangeArrowheads="1"/>
          </p:cNvSpPr>
          <p:nvPr/>
        </p:nvSpPr>
        <p:spPr bwMode="auto">
          <a:xfrm>
            <a:off x="609600" y="5905500"/>
            <a:ext cx="2228850"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LID4096"/>
              <a:t>Acknowledgements:</a:t>
            </a:r>
          </a:p>
          <a:p>
            <a:pPr eaLnBrk="1" hangingPunct="1"/>
            <a:endParaRPr lang="en-US" altLang="LID4096" sz="200"/>
          </a:p>
          <a:p>
            <a:pPr eaLnBrk="1" hangingPunct="1"/>
            <a:r>
              <a:rPr lang="en-US" altLang="LID4096" i="1"/>
              <a:t>Gregor McEwan</a:t>
            </a:r>
            <a:endParaRPr lang="en-CA" altLang="LID4096" i="1"/>
          </a:p>
        </p:txBody>
      </p:sp>
      <p:pic>
        <p:nvPicPr>
          <p:cNvPr id="36869" name="Picture 5">
            <a:extLst>
              <a:ext uri="{FF2B5EF4-FFF2-40B4-BE49-F238E27FC236}">
                <a16:creationId xmlns:a16="http://schemas.microsoft.com/office/drawing/2014/main" id="{0F8A462C-0464-7F26-912C-9360C6CD48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338" y="6140450"/>
            <a:ext cx="1325562"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6">
            <a:extLst>
              <a:ext uri="{FF2B5EF4-FFF2-40B4-BE49-F238E27FC236}">
                <a16:creationId xmlns:a16="http://schemas.microsoft.com/office/drawing/2014/main" id="{46AC08F7-A551-A486-9D16-62C4013C92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1738" y="6148388"/>
            <a:ext cx="1247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1" name="Picture 7">
            <a:extLst>
              <a:ext uri="{FF2B5EF4-FFF2-40B4-BE49-F238E27FC236}">
                <a16:creationId xmlns:a16="http://schemas.microsoft.com/office/drawing/2014/main" id="{50B4BFAF-BD78-7538-EF88-23C36163DC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7538" y="6153150"/>
            <a:ext cx="10048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11" descr="owner_medzoom">
            <a:extLst>
              <a:ext uri="{FF2B5EF4-FFF2-40B4-BE49-F238E27FC236}">
                <a16:creationId xmlns:a16="http://schemas.microsoft.com/office/drawing/2014/main" id="{7DF2A606-C5BA-B9E2-4794-1CCB596161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2667000"/>
            <a:ext cx="4419600"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3" name="Picture 14" descr="cloud_logo">
            <a:extLst>
              <a:ext uri="{FF2B5EF4-FFF2-40B4-BE49-F238E27FC236}">
                <a16:creationId xmlns:a16="http://schemas.microsoft.com/office/drawing/2014/main" id="{4DEA8BB7-03BD-614D-8FE2-36D30860DC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8600" y="6096000"/>
            <a:ext cx="56673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6FACC5C4-4AD6-61D8-57D6-150861F3996E}"/>
              </a:ext>
            </a:extLst>
          </p:cNvPr>
          <p:cNvSpPr>
            <a:spLocks noGrp="1" noChangeArrowheads="1"/>
          </p:cNvSpPr>
          <p:nvPr>
            <p:ph type="title"/>
          </p:nvPr>
        </p:nvSpPr>
        <p:spPr/>
        <p:txBody>
          <a:bodyPr/>
          <a:lstStyle/>
          <a:p>
            <a:pPr eaLnBrk="1" hangingPunct="1"/>
            <a:r>
              <a:rPr lang="en-CA" altLang="LID4096"/>
              <a:t>Behind the Scenes</a:t>
            </a:r>
            <a:endParaRPr lang="en-US" altLang="LID4096"/>
          </a:p>
        </p:txBody>
      </p:sp>
      <p:sp>
        <p:nvSpPr>
          <p:cNvPr id="37891" name="Rectangle 3">
            <a:extLst>
              <a:ext uri="{FF2B5EF4-FFF2-40B4-BE49-F238E27FC236}">
                <a16:creationId xmlns:a16="http://schemas.microsoft.com/office/drawing/2014/main" id="{C934B864-7F3C-371E-8CCF-A8CD9F83D9A7}"/>
              </a:ext>
            </a:extLst>
          </p:cNvPr>
          <p:cNvSpPr>
            <a:spLocks noGrp="1" noChangeArrowheads="1"/>
          </p:cNvSpPr>
          <p:nvPr>
            <p:ph type="body" idx="1"/>
          </p:nvPr>
        </p:nvSpPr>
        <p:spPr>
          <a:xfrm>
            <a:off x="457200" y="1600200"/>
            <a:ext cx="8229600" cy="4648200"/>
          </a:xfrm>
        </p:spPr>
        <p:txBody>
          <a:bodyPr/>
          <a:lstStyle/>
          <a:p>
            <a:pPr eaLnBrk="1" hangingPunct="1">
              <a:lnSpc>
                <a:spcPct val="80000"/>
              </a:lnSpc>
            </a:pPr>
            <a:r>
              <a:rPr lang="en-CA" altLang="LID4096" sz="2800"/>
              <a:t>Collabrary</a:t>
            </a:r>
          </a:p>
          <a:p>
            <a:pPr lvl="1" eaLnBrk="1" hangingPunct="1">
              <a:lnSpc>
                <a:spcPct val="80000"/>
              </a:lnSpc>
            </a:pPr>
            <a:r>
              <a:rPr lang="en-CA" altLang="LID4096" sz="2400"/>
              <a:t>capturing region and window shots</a:t>
            </a:r>
          </a:p>
          <a:p>
            <a:pPr lvl="1" eaLnBrk="1" hangingPunct="1">
              <a:lnSpc>
                <a:spcPct val="80000"/>
              </a:lnSpc>
            </a:pPr>
            <a:r>
              <a:rPr lang="en-CA" altLang="LID4096" sz="2400"/>
              <a:t>image manipulation</a:t>
            </a:r>
          </a:p>
          <a:p>
            <a:pPr lvl="3" eaLnBrk="1" hangingPunct="1">
              <a:lnSpc>
                <a:spcPct val="80000"/>
              </a:lnSpc>
            </a:pPr>
            <a:endParaRPr lang="en-CA" altLang="LID4096" sz="1800"/>
          </a:p>
          <a:p>
            <a:pPr eaLnBrk="1" hangingPunct="1">
              <a:lnSpc>
                <a:spcPct val="80000"/>
              </a:lnSpc>
            </a:pPr>
            <a:r>
              <a:rPr lang="en-CA" altLang="LID4096" sz="2800"/>
              <a:t>WindowsHooker</a:t>
            </a:r>
          </a:p>
          <a:p>
            <a:pPr lvl="1" eaLnBrk="1" hangingPunct="1">
              <a:lnSpc>
                <a:spcPct val="80000"/>
              </a:lnSpc>
            </a:pPr>
            <a:r>
              <a:rPr lang="en-CA" altLang="LID4096" sz="2400"/>
              <a:t>detect mouse events across windows</a:t>
            </a:r>
          </a:p>
          <a:p>
            <a:pPr lvl="3" eaLnBrk="1" hangingPunct="1">
              <a:lnSpc>
                <a:spcPct val="80000"/>
              </a:lnSpc>
            </a:pPr>
            <a:endParaRPr lang="en-CA" altLang="LID4096" sz="1800"/>
          </a:p>
          <a:p>
            <a:pPr eaLnBrk="1" hangingPunct="1">
              <a:lnSpc>
                <a:spcPct val="80000"/>
              </a:lnSpc>
            </a:pPr>
            <a:r>
              <a:rPr lang="en-CA" altLang="LID4096" sz="2800"/>
              <a:t>WidgetTap</a:t>
            </a:r>
          </a:p>
          <a:p>
            <a:pPr lvl="1" eaLnBrk="1" hangingPunct="1">
              <a:lnSpc>
                <a:spcPct val="80000"/>
              </a:lnSpc>
            </a:pPr>
            <a:r>
              <a:rPr lang="en-CA" altLang="LID4096" sz="2400"/>
              <a:t>find the active window</a:t>
            </a:r>
          </a:p>
          <a:p>
            <a:pPr lvl="3" eaLnBrk="1" hangingPunct="1">
              <a:lnSpc>
                <a:spcPct val="80000"/>
              </a:lnSpc>
            </a:pPr>
            <a:endParaRPr lang="en-CA" altLang="LID4096" sz="1800"/>
          </a:p>
          <a:p>
            <a:pPr eaLnBrk="1" hangingPunct="1">
              <a:lnSpc>
                <a:spcPct val="80000"/>
              </a:lnSpc>
            </a:pPr>
            <a:r>
              <a:rPr lang="en-CA" altLang="LID4096" sz="2800"/>
              <a:t>Piccolo</a:t>
            </a:r>
          </a:p>
          <a:p>
            <a:pPr lvl="1" eaLnBrk="1" hangingPunct="1">
              <a:lnSpc>
                <a:spcPct val="80000"/>
              </a:lnSpc>
            </a:pPr>
            <a:r>
              <a:rPr lang="en-CA" altLang="LID4096" sz="2400"/>
              <a:t>panning and zooming</a:t>
            </a:r>
            <a:endParaRPr lang="en-US" altLang="LID4096" sz="240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24373B12-E79E-7CFE-1087-8BD974BF1B3E}"/>
              </a:ext>
            </a:extLst>
          </p:cNvPr>
          <p:cNvSpPr>
            <a:spLocks noGrp="1" noChangeArrowheads="1"/>
          </p:cNvSpPr>
          <p:nvPr>
            <p:ph type="title"/>
          </p:nvPr>
        </p:nvSpPr>
        <p:spPr/>
        <p:txBody>
          <a:bodyPr/>
          <a:lstStyle/>
          <a:p>
            <a:pPr eaLnBrk="1" hangingPunct="1"/>
            <a:r>
              <a:rPr lang="en-CA" altLang="LID4096"/>
              <a:t>Discussion</a:t>
            </a:r>
            <a:endParaRPr lang="en-US" altLang="LID4096"/>
          </a:p>
        </p:txBody>
      </p:sp>
      <p:sp>
        <p:nvSpPr>
          <p:cNvPr id="38915" name="Rectangle 3">
            <a:extLst>
              <a:ext uri="{FF2B5EF4-FFF2-40B4-BE49-F238E27FC236}">
                <a16:creationId xmlns:a16="http://schemas.microsoft.com/office/drawing/2014/main" id="{6C9C9CBF-108F-CA74-CBD6-A533308F6008}"/>
              </a:ext>
            </a:extLst>
          </p:cNvPr>
          <p:cNvSpPr>
            <a:spLocks noGrp="1" noChangeArrowheads="1"/>
          </p:cNvSpPr>
          <p:nvPr>
            <p:ph type="body" sz="half" idx="1"/>
          </p:nvPr>
        </p:nvSpPr>
        <p:spPr/>
        <p:txBody>
          <a:bodyPr/>
          <a:lstStyle/>
          <a:p>
            <a:pPr eaLnBrk="1" hangingPunct="1"/>
            <a:r>
              <a:rPr lang="en-CA" altLang="LID4096"/>
              <a:t>as a viewer:</a:t>
            </a:r>
          </a:p>
          <a:p>
            <a:pPr lvl="1" eaLnBrk="1" hangingPunct="1"/>
            <a:r>
              <a:rPr lang="en-CA" altLang="LID4096" sz="2000"/>
              <a:t>what do you want to see?</a:t>
            </a:r>
          </a:p>
          <a:p>
            <a:pPr lvl="1" eaLnBrk="1" hangingPunct="1"/>
            <a:r>
              <a:rPr lang="en-CA" altLang="LID4096" sz="2000"/>
              <a:t>how much information is too much?</a:t>
            </a:r>
          </a:p>
          <a:p>
            <a:pPr lvl="1" eaLnBrk="1" hangingPunct="1"/>
            <a:r>
              <a:rPr lang="en-CA" altLang="LID4096" sz="2000"/>
              <a:t>do you want to be notified if someone is working in a particular application?</a:t>
            </a:r>
          </a:p>
          <a:p>
            <a:pPr lvl="1" eaLnBrk="1" hangingPunct="1"/>
            <a:r>
              <a:rPr lang="en-CA" altLang="LID4096" sz="2000"/>
              <a:t>do you want a recent history of what someone has been working on?</a:t>
            </a:r>
          </a:p>
        </p:txBody>
      </p:sp>
      <p:sp>
        <p:nvSpPr>
          <p:cNvPr id="38916" name="Rectangle 4">
            <a:extLst>
              <a:ext uri="{FF2B5EF4-FFF2-40B4-BE49-F238E27FC236}">
                <a16:creationId xmlns:a16="http://schemas.microsoft.com/office/drawing/2014/main" id="{17FCCC1D-9E1D-5E9B-2F6C-5D1B567D3BC6}"/>
              </a:ext>
            </a:extLst>
          </p:cNvPr>
          <p:cNvSpPr>
            <a:spLocks noGrp="1" noChangeArrowheads="1"/>
          </p:cNvSpPr>
          <p:nvPr>
            <p:ph type="body" sz="half" idx="2"/>
          </p:nvPr>
        </p:nvSpPr>
        <p:spPr/>
        <p:txBody>
          <a:bodyPr/>
          <a:lstStyle/>
          <a:p>
            <a:pPr eaLnBrk="1" hangingPunct="1"/>
            <a:r>
              <a:rPr lang="en-CA" altLang="LID4096"/>
              <a:t>as a sharer:</a:t>
            </a:r>
          </a:p>
          <a:p>
            <a:pPr lvl="1" eaLnBrk="1" hangingPunct="1"/>
            <a:r>
              <a:rPr lang="en-CA" altLang="LID4096" sz="2000"/>
              <a:t>how much control over what you share?</a:t>
            </a:r>
          </a:p>
          <a:p>
            <a:pPr lvl="1" eaLnBrk="1" hangingPunct="1"/>
            <a:r>
              <a:rPr lang="en-CA" altLang="LID4096" sz="2000"/>
              <a:t>what would you share?</a:t>
            </a:r>
          </a:p>
          <a:p>
            <a:pPr lvl="1" eaLnBrk="1" hangingPunct="1"/>
            <a:r>
              <a:rPr lang="en-CA" altLang="LID4096" sz="2000"/>
              <a:t>visual indication to indicate what you are sharing?</a:t>
            </a:r>
          </a:p>
          <a:p>
            <a:pPr lvl="1" eaLnBrk="1" hangingPunct="1"/>
            <a:r>
              <a:rPr lang="en-CA" altLang="LID4096" sz="2000"/>
              <a:t>times you don’t want to share?</a:t>
            </a:r>
          </a:p>
          <a:p>
            <a:pPr lvl="1" eaLnBrk="1" hangingPunct="1"/>
            <a:endParaRPr lang="en-US" altLang="LID4096" sz="2000"/>
          </a:p>
        </p:txBody>
      </p:sp>
      <p:sp>
        <p:nvSpPr>
          <p:cNvPr id="38917" name="Rectangle 5">
            <a:extLst>
              <a:ext uri="{FF2B5EF4-FFF2-40B4-BE49-F238E27FC236}">
                <a16:creationId xmlns:a16="http://schemas.microsoft.com/office/drawing/2014/main" id="{93B17E68-49E4-BE8D-8DAE-87384A70EA49}"/>
              </a:ext>
            </a:extLst>
          </p:cNvPr>
          <p:cNvSpPr>
            <a:spLocks noRot="1" noChangeArrowheads="1"/>
          </p:cNvSpPr>
          <p:nvPr/>
        </p:nvSpPr>
        <p:spPr bwMode="auto">
          <a:xfrm>
            <a:off x="0" y="90488"/>
            <a:ext cx="905033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20000"/>
              </a:spcBef>
            </a:pPr>
            <a:r>
              <a:rPr lang="en-US" altLang="LID4096" sz="1400"/>
              <a:t>Future Work</a:t>
            </a: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53441858-87CC-5F55-894B-FAF56ABA838F}"/>
              </a:ext>
            </a:extLst>
          </p:cNvPr>
          <p:cNvSpPr>
            <a:spLocks noGrp="1" noChangeArrowheads="1"/>
          </p:cNvSpPr>
          <p:nvPr>
            <p:ph type="title"/>
          </p:nvPr>
        </p:nvSpPr>
        <p:spPr/>
        <p:txBody>
          <a:bodyPr/>
          <a:lstStyle/>
          <a:p>
            <a:pPr eaLnBrk="1" hangingPunct="1"/>
            <a:r>
              <a:rPr lang="en-CA" altLang="LID4096"/>
              <a:t>Informal Awareness</a:t>
            </a:r>
            <a:endParaRPr lang="en-US" altLang="LID4096"/>
          </a:p>
        </p:txBody>
      </p:sp>
      <p:sp>
        <p:nvSpPr>
          <p:cNvPr id="39939" name="Rectangle 3">
            <a:extLst>
              <a:ext uri="{FF2B5EF4-FFF2-40B4-BE49-F238E27FC236}">
                <a16:creationId xmlns:a16="http://schemas.microsoft.com/office/drawing/2014/main" id="{5CC804DB-77EA-BC63-4AB6-9FAD7EF5A203}"/>
              </a:ext>
            </a:extLst>
          </p:cNvPr>
          <p:cNvSpPr>
            <a:spLocks noGrp="1" noChangeArrowheads="1"/>
          </p:cNvSpPr>
          <p:nvPr>
            <p:ph type="body" idx="1"/>
          </p:nvPr>
        </p:nvSpPr>
        <p:spPr/>
        <p:txBody>
          <a:bodyPr/>
          <a:lstStyle/>
          <a:p>
            <a:pPr eaLnBrk="1" hangingPunct="1"/>
            <a:r>
              <a:rPr lang="en-CA" altLang="LID4096"/>
              <a:t>who is around?</a:t>
            </a:r>
          </a:p>
          <a:p>
            <a:pPr eaLnBrk="1" hangingPunct="1"/>
            <a:r>
              <a:rPr lang="en-CA" altLang="LID4096"/>
              <a:t>what are they doing?</a:t>
            </a:r>
          </a:p>
          <a:p>
            <a:pPr eaLnBrk="1" hangingPunct="1"/>
            <a:r>
              <a:rPr lang="en-CA" altLang="LID4096"/>
              <a:t>are they available?</a:t>
            </a:r>
            <a:endParaRPr lang="en-US" altLang="LID4096"/>
          </a:p>
        </p:txBody>
      </p:sp>
      <p:pic>
        <p:nvPicPr>
          <p:cNvPr id="39940" name="Picture 4" descr="pe05737_">
            <a:extLst>
              <a:ext uri="{FF2B5EF4-FFF2-40B4-BE49-F238E27FC236}">
                <a16:creationId xmlns:a16="http://schemas.microsoft.com/office/drawing/2014/main" id="{F1B9EFF4-138C-6E47-D144-E980D513B2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3810000"/>
            <a:ext cx="25908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10981</TotalTime>
  <Words>3213</Words>
  <Application>Microsoft Office PowerPoint</Application>
  <PresentationFormat>On-screen Show (4:3)</PresentationFormat>
  <Paragraphs>310</Paragraphs>
  <Slides>38</Slides>
  <Notes>38</Notes>
  <HiddenSlides>3</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Wingdings</vt:lpstr>
      <vt:lpstr>Default Design</vt:lpstr>
      <vt:lpstr>Providing Artifact Awareness to a Distributed Group through Screen Sharing</vt:lpstr>
      <vt:lpstr>Overview</vt:lpstr>
      <vt:lpstr>Motivation</vt:lpstr>
      <vt:lpstr>Motivation</vt:lpstr>
      <vt:lpstr>Group Culture</vt:lpstr>
      <vt:lpstr>Members’ Location</vt:lpstr>
      <vt:lpstr>Members’ Location</vt:lpstr>
      <vt:lpstr>Artifact Awareness</vt:lpstr>
      <vt:lpstr>Awareness and Casual Interaction Systems</vt:lpstr>
      <vt:lpstr>Community Bar</vt:lpstr>
      <vt:lpstr>PowerPoint Presentation</vt:lpstr>
      <vt:lpstr>Community Bar Recap</vt:lpstr>
      <vt:lpstr>Screen Sharing</vt:lpstr>
      <vt:lpstr>The Problem</vt:lpstr>
      <vt:lpstr>Insight</vt:lpstr>
      <vt:lpstr>Artifact Awareness  with Screen Sharing</vt:lpstr>
      <vt:lpstr>Screen Sharing Awareness Tool</vt:lpstr>
      <vt:lpstr>Screen Sharing Item</vt:lpstr>
      <vt:lpstr>PowerPoint Presentation</vt:lpstr>
      <vt:lpstr>Screen Sharing Item Recap</vt:lpstr>
      <vt:lpstr>Privacy</vt:lpstr>
      <vt:lpstr>PowerPoint Presentation</vt:lpstr>
      <vt:lpstr>Privacy Controls Recap</vt:lpstr>
      <vt:lpstr>Privacy Controls Recap</vt:lpstr>
      <vt:lpstr>Privacy Controls Recap</vt:lpstr>
      <vt:lpstr>Initial Experiences</vt:lpstr>
      <vt:lpstr>Key Experiences and Reactions </vt:lpstr>
      <vt:lpstr>Artifact Awareness</vt:lpstr>
      <vt:lpstr>Presence Awareness</vt:lpstr>
      <vt:lpstr>Opportunistic Interactions</vt:lpstr>
      <vt:lpstr>Focused Collaboration</vt:lpstr>
      <vt:lpstr>Privacy</vt:lpstr>
      <vt:lpstr>Next Steps</vt:lpstr>
      <vt:lpstr>Summary</vt:lpstr>
      <vt:lpstr>For More Information</vt:lpstr>
      <vt:lpstr>Behind the Scenes</vt:lpstr>
      <vt:lpstr>Discussion</vt:lpstr>
      <vt:lpstr>Informal Awareness</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Providing Artifact Awareness to a Distributed Group through Screen Sharing</dc:title>
  <dc:creator>tee</dc:creator>
  <cp:lastModifiedBy>Saul Greenberg</cp:lastModifiedBy>
  <cp:revision>406</cp:revision>
  <dcterms:created xsi:type="dcterms:W3CDTF">2006-10-15T23:25:35Z</dcterms:created>
  <dcterms:modified xsi:type="dcterms:W3CDTF">2026-10-22T16:18:49Z</dcterms:modified>
</cp:coreProperties>
</file>