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320" r:id="rId3"/>
    <p:sldId id="304" r:id="rId4"/>
    <p:sldId id="261" r:id="rId5"/>
    <p:sldId id="291" r:id="rId6"/>
    <p:sldId id="265" r:id="rId7"/>
    <p:sldId id="318" r:id="rId8"/>
    <p:sldId id="319" r:id="rId9"/>
    <p:sldId id="316" r:id="rId10"/>
    <p:sldId id="305" r:id="rId11"/>
    <p:sldId id="306" r:id="rId12"/>
    <p:sldId id="307" r:id="rId13"/>
    <p:sldId id="329" r:id="rId14"/>
    <p:sldId id="330" r:id="rId15"/>
    <p:sldId id="295" r:id="rId16"/>
    <p:sldId id="264" r:id="rId17"/>
    <p:sldId id="315" r:id="rId18"/>
    <p:sldId id="308" r:id="rId19"/>
    <p:sldId id="317" r:id="rId20"/>
    <p:sldId id="323" r:id="rId21"/>
    <p:sldId id="310" r:id="rId22"/>
    <p:sldId id="311" r:id="rId23"/>
    <p:sldId id="312" r:id="rId24"/>
    <p:sldId id="324" r:id="rId25"/>
    <p:sldId id="314" r:id="rId26"/>
    <p:sldId id="293" r:id="rId27"/>
    <p:sldId id="322" r:id="rId28"/>
    <p:sldId id="328" r:id="rId29"/>
    <p:sldId id="332" r:id="rId30"/>
    <p:sldId id="325" r:id="rId31"/>
    <p:sldId id="327" r:id="rId32"/>
    <p:sldId id="282" r:id="rId33"/>
    <p:sldId id="281" r:id="rId34"/>
    <p:sldId id="284" r:id="rId35"/>
    <p:sldId id="283" r:id="rId36"/>
    <p:sldId id="268" r:id="rId37"/>
    <p:sldId id="279" r:id="rId3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  <a:srgbClr val="C9FFC9"/>
    <a:srgbClr val="000066"/>
    <a:srgbClr val="FFFF99"/>
    <a:srgbClr val="808080"/>
    <a:srgbClr val="B2B2B2"/>
    <a:srgbClr val="DDDDDD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72" autoAdjust="0"/>
    <p:restoredTop sz="86184" autoAdjust="0"/>
  </p:normalViewPr>
  <p:slideViewPr>
    <p:cSldViewPr snapToGrid="0">
      <p:cViewPr varScale="1">
        <p:scale>
          <a:sx n="110" d="100"/>
          <a:sy n="110" d="100"/>
        </p:scale>
        <p:origin x="64" y="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1C7962F-D2A1-23F0-C878-B893B9E6C8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B18D006-1854-21F4-2DD5-E7AF16E75EB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>
            <a:extLst>
              <a:ext uri="{FF2B5EF4-FFF2-40B4-BE49-F238E27FC236}">
                <a16:creationId xmlns:a16="http://schemas.microsoft.com/office/drawing/2014/main" id="{8A45FCAB-A876-8336-0099-60902AA4002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CC954C72-E348-E81D-E24C-AA24DC9F2DF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9CAA257-82A3-3543-8279-87F40A2D1CD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38549E52-EFBA-BE0D-A6AC-641A28F7F5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21927915-A3D9-4778-A533-042649AEC12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9C5A696F-04A2-C7A3-1871-0B0E894FDB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01B627E-0E08-488A-93E9-245FC416597D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3492E781-5790-5D72-ED78-CD18F53B51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8B50A121-53F9-EBD0-9E64-F8F1DDB8E1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88BA8BFC-06E6-B30B-1EE1-7C52BE9AB8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8001693-2D53-464F-BB54-4ED91CA2CA8B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363CDAF2-D882-21BC-AF30-36FCBD3C98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8FE55553-1E01-6FB5-3422-A45ECA5607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Motivation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Existing tools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Community Bar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Theory and Design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86617EE-E7D6-666C-F534-197517C994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D2D126-7E1F-49B2-A515-A393424936FF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12A2F1D3-C8A9-1C9F-184F-F0895EEBD0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00A8A2C-1ACB-2F5E-0BAC-1EECCBEB0B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5DDDA937-A6D5-540A-1B9E-046532BFEE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C9E1332-591E-43E5-BD5E-2C26C0A1EDCA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4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71FB7157-0490-71A6-E875-25383AFC42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4B6B15CE-4AB7-F4C8-BB55-E75DA22004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This is an example of people maintaining awareness and engaging in casual interaction.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It shows how these concepts are a part of our every day life.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BB038F-FCEA-BA86-7FE8-6EE255654D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D05DA1-C2CF-4856-B0C6-D6E39EDE89A5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AB99D66F-A602-9314-7C4B-34C0D26914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B236A81-49C2-B656-633D-CB1A47566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50ABAF35-7815-48AA-7C25-F84AB4C01F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2B5D196-4C4F-4D11-A3DF-E2D15736F35F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6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720E6139-9B65-9EE5-B276-C55F80BB99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669EB348-D7CE-CD27-3F9A-0881E75DE8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271E5524-CD97-471E-9AB6-D4745CB99A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C042821-90B0-4ADD-A423-0025EF13A63D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7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615100D5-2F0C-12B5-EF94-F317B79383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855DA5BC-66A0-68D2-B018-BD6E71F154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129BB9-069A-ADA8-97A0-456DDA53CD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FBF669-B6B9-4193-BD99-E466B7F665BE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12E27141-285F-6DD8-0FC5-2EC2F558C1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87DFE1C-6B50-ACA3-A4F9-C903D9D672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A9846C2D-BD0C-951E-B63D-128A59FF62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8B9FCFE-4AB6-411D-B668-8379AC52B041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9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157FDF91-75FE-9DE4-A0D1-9C55904020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245AF126-1646-BE1D-C966-3FA5AFF0A5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High use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Easy interaction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No awareness</a:t>
            </a:r>
          </a:p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2E41C6BF-723D-215E-D208-6B0F74C7AB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61F9CF1-316B-4515-8CC2-58622C28CD8F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10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819ADF2F-7DBE-7D7F-2BD1-FC6EF80C7A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52D3037F-8E47-240F-356D-02E7EF3636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Minimal awareness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Simple interaction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Dyadic communication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4FAC8E97-2F2B-DFF0-64F1-6E6E7547C7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44539A3-8269-4FEE-8B1C-753A09BC2042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11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73D38D39-C5A9-63EE-96EC-5915DF2778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67C6FD3A-DD66-EBBA-2184-619096755F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No awareness</a:t>
            </a:r>
          </a:p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BCFF47-42D3-A776-4F98-B38A38DEDC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F81317-1BFF-4C62-958C-9E369BB130F8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1C177F7A-30EF-AC3B-DD0A-C851A6B950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509FD60F-DE80-5F8C-BA66-BB0F3B1658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794C215-2F1F-9FCE-0825-3CA7CD1277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F763A99-3C72-4B82-9E43-CACE251739A7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13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B1D1E5EC-1134-1012-7CC7-C3F91B2558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4576970-EDDC-6BF9-B5C8-4154C86252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Community Bar differs from these two by focussing on social information and interaction.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Sideshow and Google Sidebar show personal information feeds.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CB39B93-C642-C2BD-F5F9-11A72C9C69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35AED81-62B6-4383-82BB-114B96E5E307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14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7A02D87C-6360-6619-CA68-A786FA9AC8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E884C9D8-961F-FF09-94F7-31E3A7424B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FFEF1B8E-55E3-D409-53A0-3BEC74673C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FC2A844-857F-48BD-8412-A479B9C0961F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15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DEB95CC2-D05F-6A93-F0C1-C730A79600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5A5B3CC9-2E42-859F-FDFD-CDC74D7DC6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660ACF4D-0F4A-C294-534A-71252AE989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E8FFE25-467A-499A-B760-06A438C53184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16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5F758858-E1A7-0FA5-4239-C34FD308C8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0EA85ECC-27CD-F133-0047-41376144C3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3EA03F6-33CB-9F48-27A5-E64BA1C3A1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5F08F3-4073-4E12-86B4-892BCD26E7AF}" type="slidenum">
              <a:rPr lang="en-US" altLang="LID4096"/>
              <a:pPr/>
              <a:t>17</a:t>
            </a:fld>
            <a:endParaRPr lang="en-US" altLang="LID4096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6B4DD3FD-F0F8-8459-A33D-5FFF377336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BED5FE5A-900F-B132-B0CB-98199315A1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FEBF3741-83CC-A18E-632A-DB6C0F53C6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C0B47A5-6873-4454-B23B-6D11999D74AB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18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7E9BA10A-CB27-C9E4-ED5F-E350CDCBB7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393406E-E3D8-96A8-2864-A41419FCDF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Current situation example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	- social world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	- site and means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	- locales (other group =&gt; other locale)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	- individual view</a:t>
            </a:r>
          </a:p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  <a:p>
            <a:pPr eaLnBrk="1" hangingPunct="1"/>
            <a:endParaRPr lang="en-US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2DAFD7DA-D01D-9CF4-0274-10CF02E1BF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806A86A-9C86-4303-ABE8-C4B55CE7CDBB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19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A6A06EFF-D290-888F-AD34-BE2F241526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E8CE3279-5EF0-AB50-43E0-525D5915FA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93E0F702-D8E5-EC7C-10CE-2E9B25FFCB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7BAF7CB-CAA4-4D62-8F01-1C9BD0990FDC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20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76013645-219C-5AD4-CA12-2AA314D77F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FFE0887A-A155-9A37-EC72-BE1DF1F1B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4850A760-8D52-D7B4-9AE6-F7E380EC4B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B6ACF2E-0044-4CB5-9551-F784F2743254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21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7FD1DB0B-169A-A02F-AAEB-D7668DF659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60C6319C-04FD-AAD4-6765-9823AA39BB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B842B1E3-EF6C-3DD6-17B4-CE2CBE9160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23FCF1F-5471-4B3D-9BF8-138157CC206E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22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9FA6D735-ECD6-2385-CEBF-069A1C0451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FF6F1D87-6313-6CE5-D3D0-5BBD49A252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2AB0915C-E9F6-4420-1C20-E7251E7C85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0C37C92-554F-4AD6-8426-0362F97E0100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23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DFDD4E2B-8A12-0E21-99B8-EDAA008AB6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25299D9B-6E70-4F02-2316-D0DD8CC27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FC4AAE9D-FB0D-27EE-8E0B-5521812A8B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084E796-C648-451A-B732-FED3D79C3578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24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5062CCF9-401E-1E86-2C65-67EF383F2B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D1230F86-4B15-2E11-FF0D-CDF69526DB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0169A507-D795-8B64-C3F6-BFFD1DC6D3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4223E04-68A6-427F-A135-AD03B8D858D9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25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7E6DF83B-48BD-005B-45C5-5EE4478975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D2D0BE23-A069-4C8B-E38F-039F7D1C2F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A6B054C3-3CCB-E16A-CB9C-CF97EECB4F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4CFAEAE-8B11-49FA-A39B-7B10D04C15AA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26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1A2465F6-55BB-D73E-B6DA-0FB4440903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68059DF6-130B-B1FF-6241-D94BC80D01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6B0147B-E6C0-076A-35BB-E08F5565B7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1318D8-FB67-4A31-A4E6-A22EAB0C740E}" type="slidenum">
              <a:rPr lang="en-US" altLang="LID4096"/>
              <a:pPr/>
              <a:t>27</a:t>
            </a:fld>
            <a:endParaRPr lang="en-US" altLang="LID4096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956CB121-396E-DFD8-ADC3-3FC8BEA3EB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3A1D232E-3FF0-CEE5-AC29-2382E4CE8A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26A98E2A-8715-3FA4-20ED-830F9CA446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C9BA6273-D1E9-42F7-9D8B-7BC373734488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28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959BC494-F3DA-6EFC-1B9C-98FDDED61C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00A79B5D-1CA5-0A95-0D4C-17FDD708FB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0F744086-C682-2099-4AB5-5640EE294A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A52EBB1-A7C9-4D69-872C-643A5A80614B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29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24096FDE-F0B6-A1C3-E112-4BAA43768A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4E142301-809A-997F-4FFC-12A2AE8D02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Motivation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Existing tools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Community Bar</a:t>
            </a:r>
          </a:p>
          <a:p>
            <a:pPr eaLnBrk="1" hangingPunct="1"/>
            <a:r>
              <a:rPr lang="en-US" altLang="LID4096">
                <a:latin typeface="Arial" panose="020B0604020202020204" pitchFamily="34" charset="0"/>
              </a:rPr>
              <a:t>Theory and Design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45979D66-E3DC-B043-C271-BDF426E960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7646F90-18F8-4019-945C-311F3ECE8043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30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77131FA5-BC69-74F8-28C8-3BA5566B55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FC405A40-E9EE-597D-5285-82841EB4D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374B3E2C-13A0-B131-AEF7-5857AAE28C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EDEC07D-AEA3-4FBD-867E-34BDB27F2216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31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E3071BF-3B45-ADFA-01AE-6B503D419D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041DFD50-330E-88C7-A3C2-20496379C9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74D33092-7AB3-E0D4-301A-CA495EF440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681596E-8C31-49F5-AF67-A14DFE2E7B8A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32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A1CECF09-16EE-CD25-DD98-B07109AD95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D0D8FBFE-D1E3-76ED-C52A-CF1F5C767A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18651EF0-AE3E-3E2C-5B1F-E4A59D2E10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FA88EB4-CD68-4DAD-BE2E-C0F8A4528F6D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33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F28BB0CC-674D-F691-C007-E0E689555F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993A41E4-8A8E-79B6-6B45-9943ADA0EC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5B5850C1-7F8C-F35B-80F3-9F47F6E0E6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E990CB2-8A36-469E-AF5B-D825C444D6EF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34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8CF89F99-E6FF-E82D-24EB-7EA7A041FC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F997F116-6257-27FA-5DA5-B71FC8B07D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B2BD646E-29E1-4AA6-C43D-B04DE666C6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C62CE0D-3DC9-4D3F-8C81-3976B81E5DDA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35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47BE23F0-3A8B-35C0-FF36-D5AE34F30A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358BC826-BC04-F423-A036-F5E33492DE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BFA5E941-9832-2ECC-ACA6-17750AC8DD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DC940C2-5B5D-4B3F-BD4B-33FDF1145D28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36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51CF5E26-F2D5-7CE9-9FBF-B76A3655F1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61CC78F0-8033-0ACB-CBC1-5709251ACC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A8350D7B-98B9-05F5-B41E-F0FAC98C13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ED85F34-B049-4DA6-8B17-3A9AA7303439}" type="slidenum">
              <a:rPr lang="en-US" altLang="LID4096" sz="1200">
                <a:latin typeface="Arial" panose="020B0604020202020204" pitchFamily="34" charset="0"/>
              </a:rPr>
              <a:pPr eaLnBrk="1" hangingPunct="1"/>
              <a:t>37</a:t>
            </a:fld>
            <a:endParaRPr lang="en-US" altLang="LID4096" sz="1200">
              <a:latin typeface="Arial" panose="020B0604020202020204" pitchFamily="34" charset="0"/>
            </a:endParaRPr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0300D3DC-AF2F-3F4F-55B9-AE4415FFD4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C7D409F6-1A49-D85A-0F15-1F21FD05E4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ID4096" altLang="LID4096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69241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1276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85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263" y="1585913"/>
            <a:ext cx="4060825" cy="487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585913"/>
            <a:ext cx="4062412" cy="48752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2544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1651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660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5140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029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1635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385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6388" y="660400"/>
            <a:ext cx="2068512" cy="5800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9263" y="660400"/>
            <a:ext cx="6054725" cy="5800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5243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49263" y="660400"/>
            <a:ext cx="8275637" cy="580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31120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0400"/>
            <a:ext cx="8250238" cy="558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9263" y="1585913"/>
            <a:ext cx="4060825" cy="48752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62488" y="1585913"/>
            <a:ext cx="4062412" cy="4875212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7329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31007AA-4D18-8E93-C35E-AA9510194A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60400"/>
            <a:ext cx="825023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64FA994-3074-EA1D-E977-1165488E19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49263" y="1585913"/>
            <a:ext cx="8275637" cy="487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Line 4">
            <a:extLst>
              <a:ext uri="{FF2B5EF4-FFF2-40B4-BE49-F238E27FC236}">
                <a16:creationId xmlns:a16="http://schemas.microsoft.com/office/drawing/2014/main" id="{D969D1CB-2981-239E-1473-91015BFA03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Line 5">
            <a:extLst>
              <a:ext uri="{FF2B5EF4-FFF2-40B4-BE49-F238E27FC236}">
                <a16:creationId xmlns:a16="http://schemas.microsoft.com/office/drawing/2014/main" id="{EFE5D9B1-BC35-2EE0-7FA4-F56FE04CE44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  <a:ea typeface="+mn-ea"/>
          <a:cs typeface="+mn-cs"/>
        </a:defRPr>
      </a:lvl1pPr>
      <a:lvl2pPr marL="461963" indent="-476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376363" indent="-4763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000066"/>
          </a:solidFill>
          <a:latin typeface="+mn-lt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5pPr>
      <a:lvl6pPr marL="22860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6pPr>
      <a:lvl7pPr marL="27432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7pPr>
      <a:lvl8pPr marL="32004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8pPr>
      <a:lvl9pPr marL="3657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.png"/><Relationship Id="rId5" Type="http://schemas.openxmlformats.org/officeDocument/2006/relationships/hyperlink" Target="http://grouplab.cpsc.ucalgary.ca/papers/2005/05-CommunityBar-Video/CommunityBar.avi" TargetMode="Externa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png"/><Relationship Id="rId18" Type="http://schemas.openxmlformats.org/officeDocument/2006/relationships/image" Target="../media/image3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0.jpeg"/><Relationship Id="rId10" Type="http://schemas.openxmlformats.org/officeDocument/2006/relationships/image" Target="../media/image25.jpeg"/><Relationship Id="rId19" Type="http://schemas.openxmlformats.org/officeDocument/2006/relationships/image" Target="../media/image34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8766CE7-99C3-0D85-1081-4709F7F2189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0" y="1495425"/>
            <a:ext cx="8148638" cy="1016000"/>
          </a:xfrm>
          <a:noFill/>
        </p:spPr>
        <p:txBody>
          <a:bodyPr/>
          <a:lstStyle/>
          <a:p>
            <a:pPr algn="ctr" eaLnBrk="1" hangingPunct="1"/>
            <a:r>
              <a:rPr lang="en-US" altLang="LID4096" sz="4400"/>
              <a:t>Community Bar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4F650EE3-92A9-7577-8C16-4F7038786B3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3352800"/>
            <a:ext cx="8001000" cy="1752600"/>
          </a:xfrm>
        </p:spPr>
        <p:txBody>
          <a:bodyPr/>
          <a:lstStyle/>
          <a:p>
            <a:pPr eaLnBrk="1" hangingPunct="1"/>
            <a:r>
              <a:rPr lang="en-US" altLang="LID4096" sz="3200"/>
              <a:t>Gregor McEwan</a:t>
            </a:r>
          </a:p>
          <a:p>
            <a:pPr eaLnBrk="1" hangingPunct="1"/>
            <a:r>
              <a:rPr lang="en-US" altLang="LID4096" sz="3200"/>
              <a:t>Saul Greenberg</a:t>
            </a:r>
          </a:p>
          <a:p>
            <a:pPr eaLnBrk="1" hangingPunct="1"/>
            <a:r>
              <a:rPr lang="en-US" altLang="LID4096"/>
              <a:t>University of Calgary</a:t>
            </a:r>
          </a:p>
        </p:txBody>
      </p:sp>
      <p:pic>
        <p:nvPicPr>
          <p:cNvPr id="3076" name="Picture 4" descr="full-bar">
            <a:extLst>
              <a:ext uri="{FF2B5EF4-FFF2-40B4-BE49-F238E27FC236}">
                <a16:creationId xmlns:a16="http://schemas.microsoft.com/office/drawing/2014/main" id="{A54683C1-026E-CD08-9039-0A77597E4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57467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0298062-6668-2F68-F995-30B253ABBE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Message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D27C28F-F031-172D-94E0-5800CF0667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3388" y="1470025"/>
            <a:ext cx="7646987" cy="5154613"/>
          </a:xfrm>
        </p:spPr>
        <p:txBody>
          <a:bodyPr/>
          <a:lstStyle/>
          <a:p>
            <a:pPr marL="0" indent="0" eaLnBrk="1" hangingPunct="1">
              <a:lnSpc>
                <a:spcPct val="140000"/>
              </a:lnSpc>
              <a:buFontTx/>
              <a:buNone/>
            </a:pPr>
            <a:r>
              <a:rPr lang="en-US" altLang="LID4096"/>
              <a:t>Community Bar supports informal awareness and casual interaction for distributed groups.</a:t>
            </a:r>
          </a:p>
          <a:p>
            <a:pPr marL="0" indent="0" eaLnBrk="1" hangingPunct="1">
              <a:lnSpc>
                <a:spcPct val="140000"/>
              </a:lnSpc>
              <a:buFontTx/>
              <a:buNone/>
            </a:pPr>
            <a:endParaRPr lang="en-US" altLang="LID4096"/>
          </a:p>
          <a:p>
            <a:pPr lvl="1" eaLnBrk="1" hangingPunct="1">
              <a:lnSpc>
                <a:spcPct val="90000"/>
              </a:lnSpc>
            </a:pPr>
            <a:r>
              <a:rPr lang="en-US" altLang="LID4096"/>
              <a:t>Ad hoc Groups</a:t>
            </a:r>
          </a:p>
          <a:p>
            <a:pPr lvl="1" eaLnBrk="1" hangingPunct="1">
              <a:lnSpc>
                <a:spcPct val="90000"/>
              </a:lnSpc>
            </a:pPr>
            <a:endParaRPr lang="en-US" altLang="LID4096"/>
          </a:p>
          <a:p>
            <a:pPr lvl="1" eaLnBrk="1" hangingPunct="1">
              <a:lnSpc>
                <a:spcPct val="90000"/>
              </a:lnSpc>
            </a:pPr>
            <a:r>
              <a:rPr lang="en-US" altLang="LID4096"/>
              <a:t>Individual views of multiple locales</a:t>
            </a:r>
          </a:p>
          <a:p>
            <a:pPr lvl="1" eaLnBrk="1" hangingPunct="1">
              <a:lnSpc>
                <a:spcPct val="90000"/>
              </a:lnSpc>
            </a:pPr>
            <a:endParaRPr lang="en-US" altLang="LID4096"/>
          </a:p>
          <a:p>
            <a:pPr lvl="1" eaLnBrk="1" hangingPunct="1">
              <a:lnSpc>
                <a:spcPct val="90000"/>
              </a:lnSpc>
            </a:pPr>
            <a:r>
              <a:rPr lang="en-US" altLang="LID4096"/>
              <a:t>Lightweight transition from awareness to interaction</a:t>
            </a:r>
          </a:p>
          <a:p>
            <a:pPr lvl="1" eaLnBrk="1" hangingPunct="1">
              <a:lnSpc>
                <a:spcPct val="90000"/>
              </a:lnSpc>
            </a:pPr>
            <a:endParaRPr lang="en-US" altLang="LID4096"/>
          </a:p>
          <a:p>
            <a:pPr lvl="1" eaLnBrk="1" hangingPunct="1">
              <a:lnSpc>
                <a:spcPct val="90000"/>
              </a:lnSpc>
            </a:pPr>
            <a:r>
              <a:rPr lang="en-US" altLang="LID4096"/>
              <a:t>Focus and Nimbus controls</a:t>
            </a:r>
          </a:p>
        </p:txBody>
      </p:sp>
      <p:pic>
        <p:nvPicPr>
          <p:cNvPr id="4100" name="Picture 4" descr="full-bar">
            <a:extLst>
              <a:ext uri="{FF2B5EF4-FFF2-40B4-BE49-F238E27FC236}">
                <a16:creationId xmlns:a16="http://schemas.microsoft.com/office/drawing/2014/main" id="{9338BA68-2B28-ECBF-7DC8-202C0A889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57467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Line 7">
            <a:extLst>
              <a:ext uri="{FF2B5EF4-FFF2-40B4-BE49-F238E27FC236}">
                <a16:creationId xmlns:a16="http://schemas.microsoft.com/office/drawing/2014/main" id="{1D3B1BE4-64F9-2B6E-325B-08087BB6C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7223125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4102" name="Line 8">
            <a:extLst>
              <a:ext uri="{FF2B5EF4-FFF2-40B4-BE49-F238E27FC236}">
                <a16:creationId xmlns:a16="http://schemas.microsoft.com/office/drawing/2014/main" id="{E62D6586-A23B-7519-B9A8-E1D2AEF5F90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7199313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61758E7-7A86-517C-D90C-E68B9421B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16ABB1F6-2A2C-EA7E-D57F-67DBE46B35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Why make an informal awareness and casual interaction tool?</a:t>
            </a:r>
          </a:p>
          <a:p>
            <a:endParaRPr lang="en-US" altLang="LID4096"/>
          </a:p>
          <a:p>
            <a:r>
              <a:rPr lang="en-US" altLang="LID4096"/>
              <a:t>Existing tools</a:t>
            </a:r>
          </a:p>
          <a:p>
            <a:endParaRPr lang="en-US" altLang="LID4096"/>
          </a:p>
          <a:p>
            <a:r>
              <a:rPr lang="en-US" altLang="LID4096"/>
              <a:t>Community Bar</a:t>
            </a:r>
          </a:p>
          <a:p>
            <a:endParaRPr lang="en-US" altLang="LID4096"/>
          </a:p>
          <a:p>
            <a:r>
              <a:rPr lang="en-US" altLang="LID4096"/>
              <a:t>Theory and Design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990-Hallways.VideoReport">
            <a:hlinkClick r:id="" action="ppaction://media"/>
            <a:extLst>
              <a:ext uri="{FF2B5EF4-FFF2-40B4-BE49-F238E27FC236}">
                <a16:creationId xmlns:a16="http://schemas.microsoft.com/office/drawing/2014/main" id="{A0D424E5-5DE6-9CEF-D75F-AD0C1CDB77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4479" y="170410"/>
            <a:ext cx="8523855" cy="63928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5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5DBB40A-6404-4D4E-5EC9-BB511E8EE7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2400"/>
              <a:t>Informal awareness &amp; casual interaction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A568643-283F-62B4-A417-E4E4DDBB2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Unobtrusive awareness</a:t>
            </a:r>
          </a:p>
          <a:p>
            <a:pPr lvl="1"/>
            <a:r>
              <a:rPr lang="en-US" altLang="LID4096"/>
              <a:t>Presence, activity, availability</a:t>
            </a:r>
          </a:p>
          <a:p>
            <a:pPr lvl="1"/>
            <a:endParaRPr lang="en-US" altLang="LID4096"/>
          </a:p>
          <a:p>
            <a:r>
              <a:rPr lang="en-US" altLang="LID4096"/>
              <a:t>Transition from awareness to interaction</a:t>
            </a:r>
          </a:p>
          <a:p>
            <a:endParaRPr lang="en-US" altLang="LID4096"/>
          </a:p>
          <a:p>
            <a:r>
              <a:rPr lang="en-US" altLang="LID4096"/>
              <a:t>Casual Interaction </a:t>
            </a:r>
          </a:p>
          <a:p>
            <a:pPr lvl="1"/>
            <a:r>
              <a:rPr lang="en-US" altLang="LID4096"/>
              <a:t>Small groups</a:t>
            </a:r>
          </a:p>
          <a:p>
            <a:pPr lvl="1"/>
            <a:r>
              <a:rPr lang="en-US" altLang="LID4096"/>
              <a:t>Unplanned, brief, frequent</a:t>
            </a:r>
          </a:p>
          <a:p>
            <a:endParaRPr lang="en-US" altLang="LID4096"/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37714CA7-3D08-75A3-8AA0-98083B1CE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650" y="6491288"/>
            <a:ext cx="4324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LID4096" sz="1800">
                <a:solidFill>
                  <a:srgbClr val="000066"/>
                </a:solidFill>
                <a:latin typeface="Arial" panose="020B0604020202020204" pitchFamily="34" charset="0"/>
              </a:rPr>
              <a:t>(Kraut et al, 1990) (Whittaker et al, 1994)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94C631F-2F7E-7591-4DAA-3A40D28049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The Distance Problem</a:t>
            </a:r>
          </a:p>
        </p:txBody>
      </p:sp>
      <p:grpSp>
        <p:nvGrpSpPr>
          <p:cNvPr id="6147" name="Group 3">
            <a:extLst>
              <a:ext uri="{FF2B5EF4-FFF2-40B4-BE49-F238E27FC236}">
                <a16:creationId xmlns:a16="http://schemas.microsoft.com/office/drawing/2014/main" id="{91240AA8-5D16-9530-3D7E-9D53D47C82C2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828800"/>
            <a:ext cx="8686800" cy="3962400"/>
            <a:chOff x="287" y="2521"/>
            <a:chExt cx="5040" cy="1799"/>
          </a:xfrm>
        </p:grpSpPr>
        <p:pic>
          <p:nvPicPr>
            <p:cNvPr id="6148" name="Picture 4">
              <a:extLst>
                <a:ext uri="{FF2B5EF4-FFF2-40B4-BE49-F238E27FC236}">
                  <a16:creationId xmlns:a16="http://schemas.microsoft.com/office/drawing/2014/main" id="{14E72011-79BE-5FF9-8213-369BB6132DE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3" y="3529"/>
              <a:ext cx="864" cy="6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9" name="Picture 5">
              <a:extLst>
                <a:ext uri="{FF2B5EF4-FFF2-40B4-BE49-F238E27FC236}">
                  <a16:creationId xmlns:a16="http://schemas.microsoft.com/office/drawing/2014/main" id="{D719C815-CFDE-2E69-F3C4-AB78AC53D24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39" y="2521"/>
              <a:ext cx="912" cy="6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0" name="Picture 6">
              <a:extLst>
                <a:ext uri="{FF2B5EF4-FFF2-40B4-BE49-F238E27FC236}">
                  <a16:creationId xmlns:a16="http://schemas.microsoft.com/office/drawing/2014/main" id="{776A2DC0-6F03-8BD9-F2F5-032DE6B142C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" y="3289"/>
              <a:ext cx="925" cy="6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1" name="Picture 7">
              <a:extLst>
                <a:ext uri="{FF2B5EF4-FFF2-40B4-BE49-F238E27FC236}">
                  <a16:creationId xmlns:a16="http://schemas.microsoft.com/office/drawing/2014/main" id="{F6E4E453-2AD0-E695-F055-CB6082D883A1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2905"/>
              <a:ext cx="3935" cy="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2" name="Line 8">
              <a:extLst>
                <a:ext uri="{FF2B5EF4-FFF2-40B4-BE49-F238E27FC236}">
                  <a16:creationId xmlns:a16="http://schemas.microsoft.com/office/drawing/2014/main" id="{2B9D37F3-695A-5A40-6146-9565B4AE42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3147"/>
              <a:ext cx="4" cy="48"/>
            </a:xfrm>
            <a:prstGeom prst="line">
              <a:avLst/>
            </a:prstGeom>
            <a:noFill/>
            <a:ln w="25400">
              <a:solidFill>
                <a:srgbClr val="FF0066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153" name="Line 9">
              <a:extLst>
                <a:ext uri="{FF2B5EF4-FFF2-40B4-BE49-F238E27FC236}">
                  <a16:creationId xmlns:a16="http://schemas.microsoft.com/office/drawing/2014/main" id="{63DB0CE9-9AA1-581F-3749-CC821D82CE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7" y="3137"/>
              <a:ext cx="3289" cy="911"/>
            </a:xfrm>
            <a:prstGeom prst="line">
              <a:avLst/>
            </a:prstGeom>
            <a:noFill/>
            <a:ln w="25400">
              <a:solidFill>
                <a:srgbClr val="FF0066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6154" name="Line 10">
              <a:extLst>
                <a:ext uri="{FF2B5EF4-FFF2-40B4-BE49-F238E27FC236}">
                  <a16:creationId xmlns:a16="http://schemas.microsoft.com/office/drawing/2014/main" id="{1A0453D3-5939-A90F-5F0C-9C5B745952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1" y="3189"/>
              <a:ext cx="3216" cy="916"/>
            </a:xfrm>
            <a:prstGeom prst="line">
              <a:avLst/>
            </a:prstGeom>
            <a:noFill/>
            <a:ln w="25400">
              <a:solidFill>
                <a:srgbClr val="FF0066"/>
              </a:solidFill>
              <a:prstDash val="sysDot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8B81DB6-F342-854F-4036-25713C1468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We need a tool because…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C883030-F513-D580-BD5F-FC5B37662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LID4096"/>
              <a:t>People work in </a:t>
            </a:r>
            <a:r>
              <a:rPr lang="en-US" altLang="LID4096" b="1"/>
              <a:t>groups</a:t>
            </a:r>
            <a:r>
              <a:rPr lang="en-US" altLang="LID4096"/>
              <a:t>.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Informal awareness and casual interaction are fundamental to group </a:t>
            </a:r>
            <a:r>
              <a:rPr lang="en-US" altLang="LID4096" b="1"/>
              <a:t>collaboration</a:t>
            </a:r>
            <a:r>
              <a:rPr lang="en-US" altLang="LID4096"/>
              <a:t>.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Groups are often </a:t>
            </a:r>
            <a:r>
              <a:rPr lang="en-US" altLang="LID4096" b="1"/>
              <a:t>distributed</a:t>
            </a:r>
            <a:r>
              <a:rPr lang="en-US" altLang="LID4096"/>
              <a:t>.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Distributed groups </a:t>
            </a:r>
            <a:r>
              <a:rPr lang="en-US" altLang="LID4096" b="1"/>
              <a:t>lack normal channels</a:t>
            </a:r>
            <a:r>
              <a:rPr lang="en-US" altLang="LID4096"/>
              <a:t> for awareness and interaction.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We can make tools that </a:t>
            </a:r>
            <a:r>
              <a:rPr lang="en-US" altLang="LID4096" b="1"/>
              <a:t>create new channels</a:t>
            </a:r>
            <a:r>
              <a:rPr lang="en-US" altLang="LID4096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AAA1154-8F37-4DD9-7340-82EEAF6B0A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FDDF224-AA8F-54E9-896B-AB61B1BAB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solidFill>
                  <a:schemeClr val="folHlink"/>
                </a:solidFill>
              </a:rPr>
              <a:t>Why make an informal awareness and casual interaction tool?</a:t>
            </a:r>
          </a:p>
          <a:p>
            <a:endParaRPr lang="en-US" altLang="LID4096">
              <a:solidFill>
                <a:schemeClr val="folHlink"/>
              </a:solidFill>
            </a:endParaRPr>
          </a:p>
          <a:p>
            <a:r>
              <a:rPr lang="en-US" altLang="LID4096"/>
              <a:t>Existing tools</a:t>
            </a:r>
          </a:p>
          <a:p>
            <a:endParaRPr lang="en-US" altLang="LID4096"/>
          </a:p>
          <a:p>
            <a:r>
              <a:rPr lang="en-US" altLang="LID4096">
                <a:solidFill>
                  <a:schemeClr val="folHlink"/>
                </a:solidFill>
              </a:rPr>
              <a:t>Community Bar</a:t>
            </a:r>
          </a:p>
          <a:p>
            <a:endParaRPr lang="en-US" altLang="LID4096">
              <a:solidFill>
                <a:schemeClr val="folHlink"/>
              </a:solidFill>
            </a:endParaRPr>
          </a:p>
          <a:p>
            <a:r>
              <a:rPr lang="en-US" altLang="LID4096">
                <a:solidFill>
                  <a:schemeClr val="folHlink"/>
                </a:solidFill>
              </a:rPr>
              <a:t>Theory and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E759BF4-B3D8-B882-929E-2EDDAC7FB7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Email</a:t>
            </a:r>
          </a:p>
        </p:txBody>
      </p:sp>
      <p:pic>
        <p:nvPicPr>
          <p:cNvPr id="8195" name="Picture 3" descr="gmail-screenshot">
            <a:extLst>
              <a:ext uri="{FF2B5EF4-FFF2-40B4-BE49-F238E27FC236}">
                <a16:creationId xmlns:a16="http://schemas.microsoft.com/office/drawing/2014/main" id="{04DF9A7B-B23C-ECDE-D311-2575393EF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7086600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330286E-DFB8-5047-1B93-1A4E572F98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Instant Messenger</a:t>
            </a:r>
          </a:p>
        </p:txBody>
      </p:sp>
      <p:pic>
        <p:nvPicPr>
          <p:cNvPr id="9219" name="Picture 3" descr="IM-capture">
            <a:extLst>
              <a:ext uri="{FF2B5EF4-FFF2-40B4-BE49-F238E27FC236}">
                <a16:creationId xmlns:a16="http://schemas.microsoft.com/office/drawing/2014/main" id="{EF98F641-151F-963D-7F29-46073884B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71600"/>
            <a:ext cx="2763838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IM-chat(kim)">
            <a:extLst>
              <a:ext uri="{FF2B5EF4-FFF2-40B4-BE49-F238E27FC236}">
                <a16:creationId xmlns:a16="http://schemas.microsoft.com/office/drawing/2014/main" id="{FF97C237-9840-35FA-FD39-AAD10CEBF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971800"/>
            <a:ext cx="2165350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IM-status">
            <a:extLst>
              <a:ext uri="{FF2B5EF4-FFF2-40B4-BE49-F238E27FC236}">
                <a16:creationId xmlns:a16="http://schemas.microsoft.com/office/drawing/2014/main" id="{3CAF9378-455A-66ED-46E3-BF660FF272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371600"/>
            <a:ext cx="1814513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C766A268-18E4-3DEB-8BF3-6BEB6A5FF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Video Conferencing</a:t>
            </a:r>
          </a:p>
        </p:txBody>
      </p:sp>
      <p:pic>
        <p:nvPicPr>
          <p:cNvPr id="10243" name="Picture 3" descr="netmeeting">
            <a:extLst>
              <a:ext uri="{FF2B5EF4-FFF2-40B4-BE49-F238E27FC236}">
                <a16:creationId xmlns:a16="http://schemas.microsoft.com/office/drawing/2014/main" id="{B3085160-5BB7-D42E-D383-DE0B73A87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950" y="1447800"/>
            <a:ext cx="5129213" cy="527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BE524578-8121-84EB-A50C-6CB04E6364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8887561-23C9-35E3-1146-FF8C473BE5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solidFill>
                  <a:schemeClr val="folHlink"/>
                </a:solidFill>
              </a:rPr>
              <a:t>Why make an informal awareness and casual interaction tool?</a:t>
            </a:r>
          </a:p>
          <a:p>
            <a:endParaRPr lang="en-US" altLang="LID4096">
              <a:solidFill>
                <a:schemeClr val="folHlink"/>
              </a:solidFill>
            </a:endParaRPr>
          </a:p>
          <a:p>
            <a:r>
              <a:rPr lang="en-US" altLang="LID4096">
                <a:solidFill>
                  <a:schemeClr val="folHlink"/>
                </a:solidFill>
              </a:rPr>
              <a:t>Existing tools</a:t>
            </a:r>
          </a:p>
          <a:p>
            <a:endParaRPr lang="en-US" altLang="LID4096"/>
          </a:p>
          <a:p>
            <a:r>
              <a:rPr lang="en-US" altLang="LID4096" b="1"/>
              <a:t>Community Bar</a:t>
            </a:r>
          </a:p>
          <a:p>
            <a:endParaRPr lang="en-US" altLang="LID4096"/>
          </a:p>
          <a:p>
            <a:r>
              <a:rPr lang="en-US" altLang="LID4096">
                <a:solidFill>
                  <a:schemeClr val="folHlink"/>
                </a:solidFill>
              </a:rPr>
              <a:t>Theory and Design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>
            <a:extLst>
              <a:ext uri="{FF2B5EF4-FFF2-40B4-BE49-F238E27FC236}">
                <a16:creationId xmlns:a16="http://schemas.microsoft.com/office/drawing/2014/main" id="{585FCAFF-FC0E-5FBB-5033-FEA0292901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0213" y="663575"/>
            <a:ext cx="8374062" cy="601663"/>
          </a:xfrm>
        </p:spPr>
        <p:txBody>
          <a:bodyPr/>
          <a:lstStyle/>
          <a:p>
            <a:pPr eaLnBrk="1" hangingPunct="1"/>
            <a:r>
              <a:rPr lang="en-US" altLang="LID4096"/>
              <a:t>Design Inspirations: Sideshow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42DBE7C-54AF-487F-7F65-DBDA41681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509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graphicFrame>
        <p:nvGraphicFramePr>
          <p:cNvPr id="1026" name="Object 5">
            <a:extLst>
              <a:ext uri="{FF2B5EF4-FFF2-40B4-BE49-F238E27FC236}">
                <a16:creationId xmlns:a16="http://schemas.microsoft.com/office/drawing/2014/main" id="{291BC4A0-1AD2-826D-6276-75947F4507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2438" y="1319213"/>
          <a:ext cx="522287" cy="553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743054" imgH="7895238" progId="Paint.Picture">
                  <p:embed/>
                </p:oleObj>
              </mc:Choice>
              <mc:Fallback>
                <p:oleObj name="Bitmap Image" r:id="rId3" imgW="743054" imgH="7895238" progId="Paint.Picture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438" y="1319213"/>
                        <a:ext cx="522287" cy="5538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9">
            <a:extLst>
              <a:ext uri="{FF2B5EF4-FFF2-40B4-BE49-F238E27FC236}">
                <a16:creationId xmlns:a16="http://schemas.microsoft.com/office/drawing/2014/main" id="{47340C5B-8476-6D0B-696F-DD10A7D6B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617663"/>
            <a:ext cx="1716088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Rectangle 10">
            <a:extLst>
              <a:ext uri="{FF2B5EF4-FFF2-40B4-BE49-F238E27FC236}">
                <a16:creationId xmlns:a16="http://schemas.microsoft.com/office/drawing/2014/main" id="{8CD9F77C-F564-D4C9-3ABF-9364FBCE5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40113" y="1585913"/>
            <a:ext cx="5284787" cy="41036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LID4096"/>
              <a:t>Peripheral side bar 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Personal information feeds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Quick drill down into information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3FE3037-07DD-21B9-4EA6-DAEB7F06FE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200" y="-182563"/>
            <a:ext cx="8475663" cy="1143001"/>
          </a:xfrm>
        </p:spPr>
        <p:txBody>
          <a:bodyPr/>
          <a:lstStyle/>
          <a:p>
            <a:pPr eaLnBrk="1" hangingPunct="1"/>
            <a:r>
              <a:rPr lang="en-US" altLang="LID4096"/>
              <a:t>Design Inspirations: Notification Collage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2791831-8CB5-F596-ADA4-D36ADF75D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1488" y="6318250"/>
            <a:ext cx="8231187" cy="439738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altLang="LID4096" sz="2000"/>
              <a:t>(Greenberg &amp; Rounding, 2001)</a:t>
            </a:r>
          </a:p>
        </p:txBody>
      </p:sp>
      <p:pic>
        <p:nvPicPr>
          <p:cNvPr id="11268" name="Picture 4" descr="screen-03">
            <a:extLst>
              <a:ext uri="{FF2B5EF4-FFF2-40B4-BE49-F238E27FC236}">
                <a16:creationId xmlns:a16="http://schemas.microsoft.com/office/drawing/2014/main" id="{5100B999-8297-2C76-57BB-D331C947E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758825"/>
            <a:ext cx="7305675" cy="548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>
            <a:extLst>
              <a:ext uri="{FF2B5EF4-FFF2-40B4-BE49-F238E27FC236}">
                <a16:creationId xmlns:a16="http://schemas.microsoft.com/office/drawing/2014/main" id="{E7BB6ADA-B2C5-3B2F-F201-A6AD457987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Community Bar</a:t>
            </a:r>
          </a:p>
        </p:txBody>
      </p:sp>
      <p:sp>
        <p:nvSpPr>
          <p:cNvPr id="12291" name="Rectangle 4">
            <a:extLst>
              <a:ext uri="{FF2B5EF4-FFF2-40B4-BE49-F238E27FC236}">
                <a16:creationId xmlns:a16="http://schemas.microsoft.com/office/drawing/2014/main" id="{1DDA0101-2144-D360-618B-1265A8DA2D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LID4096"/>
              <a:t>Peripheral side bar</a:t>
            </a:r>
          </a:p>
          <a:p>
            <a:pPr marL="0" indent="0" eaLnBrk="1" hangingPunct="1">
              <a:buFontTx/>
              <a:buNone/>
            </a:pPr>
            <a:r>
              <a:rPr lang="en-US" altLang="LID4096"/>
              <a:t>Transient tooltip grande</a:t>
            </a:r>
          </a:p>
          <a:p>
            <a:pPr marL="0" indent="0" eaLnBrk="1" hangingPunct="1">
              <a:buFontTx/>
              <a:buNone/>
            </a:pPr>
            <a:r>
              <a:rPr lang="en-US" altLang="LID4096"/>
              <a:t>Separate full view</a:t>
            </a:r>
          </a:p>
        </p:txBody>
      </p:sp>
      <p:pic>
        <p:nvPicPr>
          <p:cNvPr id="12292" name="Picture 5" descr="presence-full-slave">
            <a:extLst>
              <a:ext uri="{FF2B5EF4-FFF2-40B4-BE49-F238E27FC236}">
                <a16:creationId xmlns:a16="http://schemas.microsoft.com/office/drawing/2014/main" id="{25C7E371-43A7-D01A-C377-5FA376E7D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05200"/>
            <a:ext cx="476250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7" descr="presence-transient-slave">
            <a:extLst>
              <a:ext uri="{FF2B5EF4-FFF2-40B4-BE49-F238E27FC236}">
                <a16:creationId xmlns:a16="http://schemas.microsoft.com/office/drawing/2014/main" id="{B0EC6A54-40C7-4054-38A5-519E6968A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88" y="4213225"/>
            <a:ext cx="101917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4" name="Group 8">
            <a:extLst>
              <a:ext uri="{FF2B5EF4-FFF2-40B4-BE49-F238E27FC236}">
                <a16:creationId xmlns:a16="http://schemas.microsoft.com/office/drawing/2014/main" id="{9E26DCDA-A105-4232-D67E-C86D7B5F343D}"/>
              </a:ext>
            </a:extLst>
          </p:cNvPr>
          <p:cNvGrpSpPr>
            <a:grpSpLocks/>
          </p:cNvGrpSpPr>
          <p:nvPr/>
        </p:nvGrpSpPr>
        <p:grpSpPr bwMode="auto">
          <a:xfrm>
            <a:off x="7004050" y="0"/>
            <a:ext cx="2139950" cy="6858000"/>
            <a:chOff x="4412" y="0"/>
            <a:chExt cx="1348" cy="4320"/>
          </a:xfrm>
        </p:grpSpPr>
        <p:pic>
          <p:nvPicPr>
            <p:cNvPr id="12297" name="Picture 9" descr="full-bar">
              <a:extLst>
                <a:ext uri="{FF2B5EF4-FFF2-40B4-BE49-F238E27FC236}">
                  <a16:creationId xmlns:a16="http://schemas.microsoft.com/office/drawing/2014/main" id="{3B7CC321-FFFB-5F93-99CD-9362609A58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2" y="0"/>
              <a:ext cx="388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8" name="Line 10">
              <a:extLst>
                <a:ext uri="{FF2B5EF4-FFF2-40B4-BE49-F238E27FC236}">
                  <a16:creationId xmlns:a16="http://schemas.microsoft.com/office/drawing/2014/main" id="{A0B7E182-6CBD-2B0E-42EA-5B6229046D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7" y="188"/>
              <a:ext cx="4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299" name="Line 11">
              <a:extLst>
                <a:ext uri="{FF2B5EF4-FFF2-40B4-BE49-F238E27FC236}">
                  <a16:creationId xmlns:a16="http://schemas.microsoft.com/office/drawing/2014/main" id="{DEB52D6B-9408-1969-7A2F-CB33B6894A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4" y="1786"/>
              <a:ext cx="4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0" name="Line 12">
              <a:extLst>
                <a:ext uri="{FF2B5EF4-FFF2-40B4-BE49-F238E27FC236}">
                  <a16:creationId xmlns:a16="http://schemas.microsoft.com/office/drawing/2014/main" id="{DAB8F6D4-68F9-264E-2843-E9C73208C1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9" y="1413"/>
              <a:ext cx="4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1" name="Line 13">
              <a:extLst>
                <a:ext uri="{FF2B5EF4-FFF2-40B4-BE49-F238E27FC236}">
                  <a16:creationId xmlns:a16="http://schemas.microsoft.com/office/drawing/2014/main" id="{B2A1C875-64F1-19CB-C6FD-FA30732F7B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4" y="2624"/>
              <a:ext cx="4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2" name="Line 14">
              <a:extLst>
                <a:ext uri="{FF2B5EF4-FFF2-40B4-BE49-F238E27FC236}">
                  <a16:creationId xmlns:a16="http://schemas.microsoft.com/office/drawing/2014/main" id="{B2389AE6-DE1B-4C52-94DE-58774B5D7D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2" y="4284"/>
              <a:ext cx="47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3" name="Text Box 15">
              <a:extLst>
                <a:ext uri="{FF2B5EF4-FFF2-40B4-BE49-F238E27FC236}">
                  <a16:creationId xmlns:a16="http://schemas.microsoft.com/office/drawing/2014/main" id="{F7AE958F-2890-9310-E9C0-8B225CB987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4" y="3108"/>
              <a:ext cx="97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LID4096" sz="1800">
                  <a:latin typeface="Verdana" panose="020B0604030504040204" pitchFamily="34" charset="0"/>
                </a:rPr>
                <a:t>Place</a:t>
              </a:r>
            </a:p>
            <a:p>
              <a:pPr algn="ctr" eaLnBrk="1" hangingPunct="1"/>
              <a:r>
                <a:rPr lang="en-US" altLang="LID4096" sz="1800">
                  <a:latin typeface="Verdana" panose="020B0604030504040204" pitchFamily="34" charset="0"/>
                </a:rPr>
                <a:t>“mike test”</a:t>
              </a:r>
            </a:p>
          </p:txBody>
        </p:sp>
        <p:sp>
          <p:nvSpPr>
            <p:cNvPr id="12304" name="Line 16">
              <a:extLst>
                <a:ext uri="{FF2B5EF4-FFF2-40B4-BE49-F238E27FC236}">
                  <a16:creationId xmlns:a16="http://schemas.microsoft.com/office/drawing/2014/main" id="{B16D0D41-9C88-4854-2676-B672FB56A3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7" y="2630"/>
              <a:ext cx="0" cy="4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5" name="Line 17">
              <a:extLst>
                <a:ext uri="{FF2B5EF4-FFF2-40B4-BE49-F238E27FC236}">
                  <a16:creationId xmlns:a16="http://schemas.microsoft.com/office/drawing/2014/main" id="{31E440D6-7557-D514-8031-7ACE287CB1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5" y="3520"/>
              <a:ext cx="0" cy="7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6" name="Text Box 18">
              <a:extLst>
                <a:ext uri="{FF2B5EF4-FFF2-40B4-BE49-F238E27FC236}">
                  <a16:creationId xmlns:a16="http://schemas.microsoft.com/office/drawing/2014/main" id="{6A61FA6D-80C2-A0BB-05B9-92A52287B2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7" y="1993"/>
              <a:ext cx="983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LID4096" sz="1800">
                  <a:latin typeface="Verdana" panose="020B0604030504040204" pitchFamily="34" charset="0"/>
                </a:rPr>
                <a:t>Place</a:t>
              </a:r>
            </a:p>
            <a:p>
              <a:pPr algn="ctr" eaLnBrk="1" hangingPunct="1"/>
              <a:r>
                <a:rPr lang="en-US" altLang="LID4096" sz="1800">
                  <a:latin typeface="Verdana" panose="020B0604030504040204" pitchFamily="34" charset="0"/>
                </a:rPr>
                <a:t>“ilab”</a:t>
              </a:r>
            </a:p>
          </p:txBody>
        </p:sp>
        <p:sp>
          <p:nvSpPr>
            <p:cNvPr id="12307" name="Line 19">
              <a:extLst>
                <a:ext uri="{FF2B5EF4-FFF2-40B4-BE49-F238E27FC236}">
                  <a16:creationId xmlns:a16="http://schemas.microsoft.com/office/drawing/2014/main" id="{19EE9DED-CA40-C4F9-1842-5B9B75F1F4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63" y="1788"/>
              <a:ext cx="0" cy="2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8" name="Line 20">
              <a:extLst>
                <a:ext uri="{FF2B5EF4-FFF2-40B4-BE49-F238E27FC236}">
                  <a16:creationId xmlns:a16="http://schemas.microsoft.com/office/drawing/2014/main" id="{59E68571-5A1A-C186-A99A-41EE18CA62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7" y="2402"/>
              <a:ext cx="0" cy="21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09" name="Text Box 21">
              <a:extLst>
                <a:ext uri="{FF2B5EF4-FFF2-40B4-BE49-F238E27FC236}">
                  <a16:creationId xmlns:a16="http://schemas.microsoft.com/office/drawing/2014/main" id="{E17EB47D-F46C-4618-A889-55CA86FD22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6" y="1375"/>
              <a:ext cx="98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LID4096" sz="1800">
                  <a:latin typeface="Verdana" panose="020B0604030504040204" pitchFamily="34" charset="0"/>
                </a:rPr>
                <a:t>Place</a:t>
              </a:r>
            </a:p>
            <a:p>
              <a:pPr algn="ctr" eaLnBrk="1" hangingPunct="1"/>
              <a:r>
                <a:rPr lang="en-US" altLang="LID4096" sz="1800">
                  <a:latin typeface="Verdana" panose="020B0604030504040204" pitchFamily="34" charset="0"/>
                </a:rPr>
                <a:t>“G-place”</a:t>
              </a:r>
            </a:p>
          </p:txBody>
        </p:sp>
        <p:sp>
          <p:nvSpPr>
            <p:cNvPr id="12310" name="Text Box 22">
              <a:extLst>
                <a:ext uri="{FF2B5EF4-FFF2-40B4-BE49-F238E27FC236}">
                  <a16:creationId xmlns:a16="http://schemas.microsoft.com/office/drawing/2014/main" id="{B18E824D-9077-6B01-DC44-61CEC9F709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1" y="433"/>
              <a:ext cx="989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LID4096" sz="1600">
                  <a:latin typeface="Verdana" panose="020B0604030504040204" pitchFamily="34" charset="0"/>
                </a:rPr>
                <a:t>Place</a:t>
              </a:r>
            </a:p>
            <a:p>
              <a:pPr algn="ctr" eaLnBrk="1" hangingPunct="1"/>
              <a:r>
                <a:rPr lang="en-US" altLang="LID4096" sz="1600">
                  <a:latin typeface="Verdana" panose="020B0604030504040204" pitchFamily="34" charset="0"/>
                </a:rPr>
                <a:t>“CSCW class”</a:t>
              </a:r>
            </a:p>
          </p:txBody>
        </p:sp>
        <p:sp>
          <p:nvSpPr>
            <p:cNvPr id="12311" name="Line 23">
              <a:extLst>
                <a:ext uri="{FF2B5EF4-FFF2-40B4-BE49-F238E27FC236}">
                  <a16:creationId xmlns:a16="http://schemas.microsoft.com/office/drawing/2014/main" id="{8BEBF2FE-0434-7834-E2CB-2B90A244BC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67" y="807"/>
              <a:ext cx="0" cy="6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12312" name="Line 24">
              <a:extLst>
                <a:ext uri="{FF2B5EF4-FFF2-40B4-BE49-F238E27FC236}">
                  <a16:creationId xmlns:a16="http://schemas.microsoft.com/office/drawing/2014/main" id="{AFA67354-0920-8D67-FF8B-6FE204B231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71" y="184"/>
              <a:ext cx="0" cy="2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12295" name="Line 25">
            <a:extLst>
              <a:ext uri="{FF2B5EF4-FFF2-40B4-BE49-F238E27FC236}">
                <a16:creationId xmlns:a16="http://schemas.microsoft.com/office/drawing/2014/main" id="{7653CB52-537C-22B4-3CFA-1BEF113491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5927725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2296" name="Line 26">
            <a:extLst>
              <a:ext uri="{FF2B5EF4-FFF2-40B4-BE49-F238E27FC236}">
                <a16:creationId xmlns:a16="http://schemas.microsoft.com/office/drawing/2014/main" id="{645EF29D-45BB-95DB-0C82-A1C80F5DDB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5919788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2">
            <a:extLst>
              <a:ext uri="{FF2B5EF4-FFF2-40B4-BE49-F238E27FC236}">
                <a16:creationId xmlns:a16="http://schemas.microsoft.com/office/drawing/2014/main" id="{D0C73A43-7808-32EE-8086-9D777F95C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63" y="5986463"/>
            <a:ext cx="6097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 sz="1200">
                <a:solidFill>
                  <a:srgbClr val="FFC000"/>
                </a:solidFill>
              </a:rPr>
              <a:t>Video omitted. </a:t>
            </a:r>
            <a:br>
              <a:rPr lang="en-US" altLang="LID4096" sz="1200">
                <a:solidFill>
                  <a:srgbClr val="FFC000"/>
                </a:solidFill>
              </a:rPr>
            </a:br>
            <a:r>
              <a:rPr lang="en-US" altLang="LID4096" sz="1200">
                <a:solidFill>
                  <a:srgbClr val="FFC000"/>
                </a:solidFill>
              </a:rPr>
              <a:t>See  </a:t>
            </a:r>
            <a:r>
              <a:rPr lang="en-US" altLang="LID4096" sz="1200">
                <a:solidFill>
                  <a:srgbClr val="FFC000"/>
                </a:solidFill>
                <a:hlinkClick r:id="rId5"/>
              </a:rPr>
              <a:t>http://grouplab.cpsc.ucalgary.ca/papers/2005/05-CommunityBar-Video/CommunityBar.avi</a:t>
            </a:r>
            <a:r>
              <a:rPr lang="en-US" altLang="LID4096" sz="1200">
                <a:solidFill>
                  <a:srgbClr val="FFC000"/>
                </a:solidFill>
              </a:rPr>
              <a:t> </a:t>
            </a:r>
          </a:p>
        </p:txBody>
      </p:sp>
      <p:pic>
        <p:nvPicPr>
          <p:cNvPr id="3" name="2005-CommunityBarVideo-ECSCW">
            <a:hlinkClick r:id="" action="ppaction://media"/>
            <a:extLst>
              <a:ext uri="{FF2B5EF4-FFF2-40B4-BE49-F238E27FC236}">
                <a16:creationId xmlns:a16="http://schemas.microsoft.com/office/drawing/2014/main" id="{5AB864D6-B0E4-66C3-8B1F-50D5A71A4114}"/>
              </a:ext>
            </a:extLst>
          </p:cNvPr>
          <p:cNvPicPr>
            <a:picLocks noGrp="1" noChangeAspect="1"/>
          </p:cNvPicPr>
          <p:nvPr>
            <p:ph type="media"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-43381"/>
            <a:ext cx="9144000" cy="685710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8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FF2AF1BF-EE16-8DA0-805E-34DCCE3E1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DDC3865-4A76-74C0-EE3C-229B3EFACE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solidFill>
                  <a:schemeClr val="folHlink"/>
                </a:solidFill>
              </a:rPr>
              <a:t>Why make an informal awareness and casual interaction tool?</a:t>
            </a:r>
          </a:p>
          <a:p>
            <a:endParaRPr lang="en-US" altLang="LID4096">
              <a:solidFill>
                <a:schemeClr val="folHlink"/>
              </a:solidFill>
            </a:endParaRPr>
          </a:p>
          <a:p>
            <a:r>
              <a:rPr lang="en-US" altLang="LID4096">
                <a:solidFill>
                  <a:schemeClr val="folHlink"/>
                </a:solidFill>
              </a:rPr>
              <a:t>Existing tools</a:t>
            </a:r>
          </a:p>
          <a:p>
            <a:endParaRPr lang="en-US" altLang="LID4096">
              <a:solidFill>
                <a:schemeClr val="folHlink"/>
              </a:solidFill>
            </a:endParaRPr>
          </a:p>
          <a:p>
            <a:r>
              <a:rPr lang="en-US" altLang="LID4096">
                <a:solidFill>
                  <a:schemeClr val="folHlink"/>
                </a:solidFill>
              </a:rPr>
              <a:t>Community Bar</a:t>
            </a:r>
          </a:p>
          <a:p>
            <a:endParaRPr lang="en-US" altLang="LID4096">
              <a:solidFill>
                <a:schemeClr val="folHlink"/>
              </a:solidFill>
            </a:endParaRPr>
          </a:p>
          <a:p>
            <a:r>
              <a:rPr lang="en-US" altLang="LID4096" b="1"/>
              <a:t>Theory and Design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9264924-BFEF-DB64-40CB-3F4CC175CB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Locales Framework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68898A2-B7C1-6925-439E-AEEF4AF884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LID4096"/>
              <a:t>Comprehensive description of everyday social activities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6BFB3331-6AB7-9D0F-1237-33F6D5188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8025" y="6521450"/>
            <a:ext cx="2085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(Fitzpatrick, 2003)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00EEDA8-6EDB-069A-137F-6AD7FFF310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Locales Framework</a:t>
            </a:r>
          </a:p>
        </p:txBody>
      </p:sp>
      <p:pic>
        <p:nvPicPr>
          <p:cNvPr id="15363" name="Picture 3" descr="sukiq@hotmail">
            <a:extLst>
              <a:ext uri="{FF2B5EF4-FFF2-40B4-BE49-F238E27FC236}">
                <a16:creationId xmlns:a16="http://schemas.microsoft.com/office/drawing/2014/main" id="{E18D43F9-F0C8-7649-9B1E-6681BAE94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338" y="2722563"/>
            <a:ext cx="5000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 descr="sulfur_lad@hotmail">
            <a:extLst>
              <a:ext uri="{FF2B5EF4-FFF2-40B4-BE49-F238E27FC236}">
                <a16:creationId xmlns:a16="http://schemas.microsoft.com/office/drawing/2014/main" id="{CA2A765C-1C5F-7964-550A-00644AEF3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0" y="3513138"/>
            <a:ext cx="49688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paradynexus@hotmail">
            <a:extLst>
              <a:ext uri="{FF2B5EF4-FFF2-40B4-BE49-F238E27FC236}">
                <a16:creationId xmlns:a16="http://schemas.microsoft.com/office/drawing/2014/main" id="{6CE3130B-CF70-2C33-6039-13C18489C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0" y="3265488"/>
            <a:ext cx="490538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 descr="charlottetang@hotmail">
            <a:extLst>
              <a:ext uri="{FF2B5EF4-FFF2-40B4-BE49-F238E27FC236}">
                <a16:creationId xmlns:a16="http://schemas.microsoft.com/office/drawing/2014/main" id="{AA40F61C-F1D7-58DB-EC36-49DC9FA65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3263900"/>
            <a:ext cx="49212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 descr="paradynexus@hotmail">
            <a:extLst>
              <a:ext uri="{FF2B5EF4-FFF2-40B4-BE49-F238E27FC236}">
                <a16:creationId xmlns:a16="http://schemas.microsoft.com/office/drawing/2014/main" id="{8FA761D7-0555-0E27-4162-6D7CB2C83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3154363"/>
            <a:ext cx="49688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 descr="saul_greenberg@hotmail">
            <a:extLst>
              <a:ext uri="{FF2B5EF4-FFF2-40B4-BE49-F238E27FC236}">
                <a16:creationId xmlns:a16="http://schemas.microsoft.com/office/drawing/2014/main" id="{D7CFED88-D770-A90C-2E4E-008D6DFC6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006725"/>
            <a:ext cx="4651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9" descr="michael_john_boyle@hotmail">
            <a:extLst>
              <a:ext uri="{FF2B5EF4-FFF2-40B4-BE49-F238E27FC236}">
                <a16:creationId xmlns:a16="http://schemas.microsoft.com/office/drawing/2014/main" id="{DF1195F9-577C-6748-3D41-51F617881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3249613"/>
            <a:ext cx="45878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10" descr="carmanneustaedter@hotmail">
            <a:extLst>
              <a:ext uri="{FF2B5EF4-FFF2-40B4-BE49-F238E27FC236}">
                <a16:creationId xmlns:a16="http://schemas.microsoft.com/office/drawing/2014/main" id="{3D1C0FB5-1C2D-3DBE-3A60-AD60EA774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3498850"/>
            <a:ext cx="46831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11" descr="chester_fitchett@hotmail">
            <a:extLst>
              <a:ext uri="{FF2B5EF4-FFF2-40B4-BE49-F238E27FC236}">
                <a16:creationId xmlns:a16="http://schemas.microsoft.com/office/drawing/2014/main" id="{9697C2AC-3623-FE11-B8DC-1A5AACDDD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3011488"/>
            <a:ext cx="4651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12" descr="sukiq@hotmail">
            <a:extLst>
              <a:ext uri="{FF2B5EF4-FFF2-40B4-BE49-F238E27FC236}">
                <a16:creationId xmlns:a16="http://schemas.microsoft.com/office/drawing/2014/main" id="{DF7CD9FC-05F7-9994-EB55-8350B75DC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3502025"/>
            <a:ext cx="461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3" name="Text Box 13">
            <a:extLst>
              <a:ext uri="{FF2B5EF4-FFF2-40B4-BE49-F238E27FC236}">
                <a16:creationId xmlns:a16="http://schemas.microsoft.com/office/drawing/2014/main" id="{4AEAC7A2-2C93-C0DC-FB82-AFEC45E0A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8025" y="6521450"/>
            <a:ext cx="2085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(Fitzpatrick, 2003)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121CB14B-7F42-6B86-B119-2AC7490ED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Locales Framework</a:t>
            </a:r>
          </a:p>
        </p:txBody>
      </p:sp>
      <p:grpSp>
        <p:nvGrpSpPr>
          <p:cNvPr id="16387" name="Group 3">
            <a:extLst>
              <a:ext uri="{FF2B5EF4-FFF2-40B4-BE49-F238E27FC236}">
                <a16:creationId xmlns:a16="http://schemas.microsoft.com/office/drawing/2014/main" id="{C2C8F795-BC1C-30FE-1B44-14DD4DBCBD84}"/>
              </a:ext>
            </a:extLst>
          </p:cNvPr>
          <p:cNvGrpSpPr>
            <a:grpSpLocks/>
          </p:cNvGrpSpPr>
          <p:nvPr/>
        </p:nvGrpSpPr>
        <p:grpSpPr bwMode="auto">
          <a:xfrm>
            <a:off x="2320925" y="2582863"/>
            <a:ext cx="2901950" cy="1692275"/>
            <a:chOff x="607" y="1477"/>
            <a:chExt cx="1828" cy="1066"/>
          </a:xfrm>
        </p:grpSpPr>
        <p:sp>
          <p:nvSpPr>
            <p:cNvPr id="16397" name="Oval 4">
              <a:extLst>
                <a:ext uri="{FF2B5EF4-FFF2-40B4-BE49-F238E27FC236}">
                  <a16:creationId xmlns:a16="http://schemas.microsoft.com/office/drawing/2014/main" id="{C47E35FD-3F1F-9390-49EC-7B283EBB2F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" y="1477"/>
              <a:ext cx="1828" cy="106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LID4096" altLang="LID4096"/>
            </a:p>
          </p:txBody>
        </p:sp>
        <p:sp>
          <p:nvSpPr>
            <p:cNvPr id="16398" name="Oval 5">
              <a:extLst>
                <a:ext uri="{FF2B5EF4-FFF2-40B4-BE49-F238E27FC236}">
                  <a16:creationId xmlns:a16="http://schemas.microsoft.com/office/drawing/2014/main" id="{3F2D0348-22B2-3A45-695D-7EF8323A3D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1" y="1688"/>
              <a:ext cx="927" cy="68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LID4096" altLang="LID4096"/>
            </a:p>
          </p:txBody>
        </p:sp>
        <p:pic>
          <p:nvPicPr>
            <p:cNvPr id="16399" name="Picture 6" descr="sukiq@hotmail">
              <a:extLst>
                <a:ext uri="{FF2B5EF4-FFF2-40B4-BE49-F238E27FC236}">
                  <a16:creationId xmlns:a16="http://schemas.microsoft.com/office/drawing/2014/main" id="{573244CF-A375-E4E1-AAE6-7E4E571140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" y="1565"/>
              <a:ext cx="315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0" name="Picture 7" descr="sulfur_lad@hotmail">
              <a:extLst>
                <a:ext uri="{FF2B5EF4-FFF2-40B4-BE49-F238E27FC236}">
                  <a16:creationId xmlns:a16="http://schemas.microsoft.com/office/drawing/2014/main" id="{34F49957-5F1E-D1A9-B70F-7FC7A04D7C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" y="2063"/>
              <a:ext cx="31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1" name="Picture 8" descr="paradynexus@hotmail">
              <a:extLst>
                <a:ext uri="{FF2B5EF4-FFF2-40B4-BE49-F238E27FC236}">
                  <a16:creationId xmlns:a16="http://schemas.microsoft.com/office/drawing/2014/main" id="{2293F213-A905-383C-78AD-086DFDF28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5" y="1907"/>
              <a:ext cx="309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2" name="Picture 9" descr="charlottetang@hotmail">
              <a:extLst>
                <a:ext uri="{FF2B5EF4-FFF2-40B4-BE49-F238E27FC236}">
                  <a16:creationId xmlns:a16="http://schemas.microsoft.com/office/drawing/2014/main" id="{686EE12B-2B1F-8855-0E9B-0781D08217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1" y="1906"/>
              <a:ext cx="310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3" name="Picture 10" descr="paradynexus@hotmail">
              <a:extLst>
                <a:ext uri="{FF2B5EF4-FFF2-40B4-BE49-F238E27FC236}">
                  <a16:creationId xmlns:a16="http://schemas.microsoft.com/office/drawing/2014/main" id="{82E2A4F6-5A53-10F3-040D-C0C6226245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837"/>
              <a:ext cx="31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8" name="Oval 11">
            <a:extLst>
              <a:ext uri="{FF2B5EF4-FFF2-40B4-BE49-F238E27FC236}">
                <a16:creationId xmlns:a16="http://schemas.microsoft.com/office/drawing/2014/main" id="{1DFC250C-8EAD-CBB0-DD85-8BBF899FE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9113" y="2828925"/>
            <a:ext cx="1638300" cy="1228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16389" name="Oval 12">
            <a:extLst>
              <a:ext uri="{FF2B5EF4-FFF2-40B4-BE49-F238E27FC236}">
                <a16:creationId xmlns:a16="http://schemas.microsoft.com/office/drawing/2014/main" id="{FFD003C6-766F-8962-3D47-55E47E68C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2950" y="2797175"/>
            <a:ext cx="1728788" cy="1262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pic>
        <p:nvPicPr>
          <p:cNvPr id="16390" name="Picture 13" descr="saul_greenberg@hotmail">
            <a:extLst>
              <a:ext uri="{FF2B5EF4-FFF2-40B4-BE49-F238E27FC236}">
                <a16:creationId xmlns:a16="http://schemas.microsoft.com/office/drawing/2014/main" id="{2544CE40-4176-F0BC-B99D-C26D43F05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006725"/>
            <a:ext cx="4651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4" descr="michael_john_boyle@hotmail">
            <a:extLst>
              <a:ext uri="{FF2B5EF4-FFF2-40B4-BE49-F238E27FC236}">
                <a16:creationId xmlns:a16="http://schemas.microsoft.com/office/drawing/2014/main" id="{BBEE4998-C593-ACDC-A7BA-E1B9B7CA88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3249613"/>
            <a:ext cx="45878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5" descr="carmanneustaedter@hotmail">
            <a:extLst>
              <a:ext uri="{FF2B5EF4-FFF2-40B4-BE49-F238E27FC236}">
                <a16:creationId xmlns:a16="http://schemas.microsoft.com/office/drawing/2014/main" id="{E37FF985-7247-4C5C-E7EF-32782CA93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3498850"/>
            <a:ext cx="46831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6" descr="chester_fitchett@hotmail">
            <a:extLst>
              <a:ext uri="{FF2B5EF4-FFF2-40B4-BE49-F238E27FC236}">
                <a16:creationId xmlns:a16="http://schemas.microsoft.com/office/drawing/2014/main" id="{A04DB852-D3A6-E6A0-4E79-A64C4333D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3011488"/>
            <a:ext cx="4651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4" name="Picture 17" descr="sukiq@hotmail">
            <a:extLst>
              <a:ext uri="{FF2B5EF4-FFF2-40B4-BE49-F238E27FC236}">
                <a16:creationId xmlns:a16="http://schemas.microsoft.com/office/drawing/2014/main" id="{E9819B1B-E6CF-C86A-2EE1-0A83567DB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3502025"/>
            <a:ext cx="461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5" name="Text Box 18">
            <a:extLst>
              <a:ext uri="{FF2B5EF4-FFF2-40B4-BE49-F238E27FC236}">
                <a16:creationId xmlns:a16="http://schemas.microsoft.com/office/drawing/2014/main" id="{9204C5F3-75AD-FC92-E201-AFFFAAF4E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3108325"/>
            <a:ext cx="1377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Social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Worlds</a:t>
            </a:r>
          </a:p>
        </p:txBody>
      </p:sp>
      <p:sp>
        <p:nvSpPr>
          <p:cNvPr id="16396" name="Text Box 19">
            <a:extLst>
              <a:ext uri="{FF2B5EF4-FFF2-40B4-BE49-F238E27FC236}">
                <a16:creationId xmlns:a16="http://schemas.microsoft.com/office/drawing/2014/main" id="{B20EF9FD-920B-1A25-E35B-FE49DEBF64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8025" y="6521450"/>
            <a:ext cx="2085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(Fitzpatrick, 2003)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7194E10-BE8E-9316-A909-D80A2CF17E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Locales Framework</a:t>
            </a:r>
          </a:p>
        </p:txBody>
      </p:sp>
      <p:grpSp>
        <p:nvGrpSpPr>
          <p:cNvPr id="17411" name="Group 3">
            <a:extLst>
              <a:ext uri="{FF2B5EF4-FFF2-40B4-BE49-F238E27FC236}">
                <a16:creationId xmlns:a16="http://schemas.microsoft.com/office/drawing/2014/main" id="{C665435C-0B5B-F6BE-5364-A0FA7F9C1DF8}"/>
              </a:ext>
            </a:extLst>
          </p:cNvPr>
          <p:cNvGrpSpPr>
            <a:grpSpLocks/>
          </p:cNvGrpSpPr>
          <p:nvPr/>
        </p:nvGrpSpPr>
        <p:grpSpPr bwMode="auto">
          <a:xfrm>
            <a:off x="2320925" y="2582863"/>
            <a:ext cx="2901950" cy="1692275"/>
            <a:chOff x="607" y="1477"/>
            <a:chExt cx="1828" cy="1066"/>
          </a:xfrm>
        </p:grpSpPr>
        <p:sp>
          <p:nvSpPr>
            <p:cNvPr id="17426" name="Oval 4">
              <a:extLst>
                <a:ext uri="{FF2B5EF4-FFF2-40B4-BE49-F238E27FC236}">
                  <a16:creationId xmlns:a16="http://schemas.microsoft.com/office/drawing/2014/main" id="{EBDDF9B4-0DD7-6F33-5F3F-1242367D88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" y="1477"/>
              <a:ext cx="1828" cy="106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LID4096" altLang="LID4096"/>
            </a:p>
          </p:txBody>
        </p:sp>
        <p:sp>
          <p:nvSpPr>
            <p:cNvPr id="17427" name="Oval 5">
              <a:extLst>
                <a:ext uri="{FF2B5EF4-FFF2-40B4-BE49-F238E27FC236}">
                  <a16:creationId xmlns:a16="http://schemas.microsoft.com/office/drawing/2014/main" id="{44CDE056-C14F-6EE6-041D-E761A14B6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1" y="1688"/>
              <a:ext cx="927" cy="68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LID4096" altLang="LID4096"/>
            </a:p>
          </p:txBody>
        </p:sp>
        <p:pic>
          <p:nvPicPr>
            <p:cNvPr id="17428" name="Picture 6" descr="sukiq@hotmail">
              <a:extLst>
                <a:ext uri="{FF2B5EF4-FFF2-40B4-BE49-F238E27FC236}">
                  <a16:creationId xmlns:a16="http://schemas.microsoft.com/office/drawing/2014/main" id="{D80FC2BF-9007-C6AB-78F3-26B2CA21F2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" y="1565"/>
              <a:ext cx="315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9" name="Picture 7" descr="sulfur_lad@hotmail">
              <a:extLst>
                <a:ext uri="{FF2B5EF4-FFF2-40B4-BE49-F238E27FC236}">
                  <a16:creationId xmlns:a16="http://schemas.microsoft.com/office/drawing/2014/main" id="{817514AA-6D60-77AC-9EEF-38FC2FF4C4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" y="2063"/>
              <a:ext cx="31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30" name="Picture 8" descr="paradynexus@hotmail">
              <a:extLst>
                <a:ext uri="{FF2B5EF4-FFF2-40B4-BE49-F238E27FC236}">
                  <a16:creationId xmlns:a16="http://schemas.microsoft.com/office/drawing/2014/main" id="{15910538-9DB8-F03F-7FE6-D16E8DDF82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5" y="1907"/>
              <a:ext cx="309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31" name="Picture 9" descr="charlottetang@hotmail">
              <a:extLst>
                <a:ext uri="{FF2B5EF4-FFF2-40B4-BE49-F238E27FC236}">
                  <a16:creationId xmlns:a16="http://schemas.microsoft.com/office/drawing/2014/main" id="{A1925E05-5EFA-2BEB-1D42-F1D8380264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1" y="1906"/>
              <a:ext cx="310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32" name="Picture 10" descr="paradynexus@hotmail">
              <a:extLst>
                <a:ext uri="{FF2B5EF4-FFF2-40B4-BE49-F238E27FC236}">
                  <a16:creationId xmlns:a16="http://schemas.microsoft.com/office/drawing/2014/main" id="{F910F936-ADE4-591B-FE32-013DC9B692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837"/>
              <a:ext cx="31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2" name="Oval 11">
            <a:extLst>
              <a:ext uri="{FF2B5EF4-FFF2-40B4-BE49-F238E27FC236}">
                <a16:creationId xmlns:a16="http://schemas.microsoft.com/office/drawing/2014/main" id="{B0133DCC-6C08-38C1-3E70-9901F7037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9113" y="2828925"/>
            <a:ext cx="1638300" cy="1228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17413" name="Oval 12">
            <a:extLst>
              <a:ext uri="{FF2B5EF4-FFF2-40B4-BE49-F238E27FC236}">
                <a16:creationId xmlns:a16="http://schemas.microsoft.com/office/drawing/2014/main" id="{29774133-AB53-4220-010F-DA18ED660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2950" y="2797175"/>
            <a:ext cx="1728788" cy="1262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pic>
        <p:nvPicPr>
          <p:cNvPr id="17414" name="Picture 13" descr="saul_greenberg@hotmail">
            <a:extLst>
              <a:ext uri="{FF2B5EF4-FFF2-40B4-BE49-F238E27FC236}">
                <a16:creationId xmlns:a16="http://schemas.microsoft.com/office/drawing/2014/main" id="{8B4177BD-4AFB-15AB-83C1-CD71A33C6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006725"/>
            <a:ext cx="4651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4" descr="michael_john_boyle@hotmail">
            <a:extLst>
              <a:ext uri="{FF2B5EF4-FFF2-40B4-BE49-F238E27FC236}">
                <a16:creationId xmlns:a16="http://schemas.microsoft.com/office/drawing/2014/main" id="{D76E8FEA-49CE-6BAD-71D0-FF0039B69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3249613"/>
            <a:ext cx="45878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5" descr="carmanneustaedter@hotmail">
            <a:extLst>
              <a:ext uri="{FF2B5EF4-FFF2-40B4-BE49-F238E27FC236}">
                <a16:creationId xmlns:a16="http://schemas.microsoft.com/office/drawing/2014/main" id="{690F5E3A-5ECA-E1C2-DF34-5D6026D42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3498850"/>
            <a:ext cx="46831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16" descr="chester_fitchett@hotmail">
            <a:extLst>
              <a:ext uri="{FF2B5EF4-FFF2-40B4-BE49-F238E27FC236}">
                <a16:creationId xmlns:a16="http://schemas.microsoft.com/office/drawing/2014/main" id="{1382AE7A-7BA8-7657-9804-FB61D8AE3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3011488"/>
            <a:ext cx="4651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7" descr="sukiq@hotmail">
            <a:extLst>
              <a:ext uri="{FF2B5EF4-FFF2-40B4-BE49-F238E27FC236}">
                <a16:creationId xmlns:a16="http://schemas.microsoft.com/office/drawing/2014/main" id="{4F26E7B4-289F-154C-571D-768E16BE1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3502025"/>
            <a:ext cx="461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Text Box 18">
            <a:extLst>
              <a:ext uri="{FF2B5EF4-FFF2-40B4-BE49-F238E27FC236}">
                <a16:creationId xmlns:a16="http://schemas.microsoft.com/office/drawing/2014/main" id="{BFFC8FCE-C793-C2D8-5600-CA8BB4858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3108325"/>
            <a:ext cx="1377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Social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Worlds</a:t>
            </a:r>
          </a:p>
        </p:txBody>
      </p:sp>
      <p:sp>
        <p:nvSpPr>
          <p:cNvPr id="17420" name="Text Box 19">
            <a:extLst>
              <a:ext uri="{FF2B5EF4-FFF2-40B4-BE49-F238E27FC236}">
                <a16:creationId xmlns:a16="http://schemas.microsoft.com/office/drawing/2014/main" id="{8DB3C468-B907-F50F-5347-C61BCD304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5573713"/>
            <a:ext cx="13811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Sites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and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Means</a:t>
            </a:r>
          </a:p>
        </p:txBody>
      </p:sp>
      <p:pic>
        <p:nvPicPr>
          <p:cNvPr id="17421" name="Picture 20">
            <a:extLst>
              <a:ext uri="{FF2B5EF4-FFF2-40B4-BE49-F238E27FC236}">
                <a16:creationId xmlns:a16="http://schemas.microsoft.com/office/drawing/2014/main" id="{88E7D490-4162-E883-42C4-D59823AD9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486400"/>
            <a:ext cx="12874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2" name="Picture 21" descr="P9090238">
            <a:extLst>
              <a:ext uri="{FF2B5EF4-FFF2-40B4-BE49-F238E27FC236}">
                <a16:creationId xmlns:a16="http://schemas.microsoft.com/office/drawing/2014/main" id="{B681859B-1282-C827-5CA6-23C096F6D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75" y="5489575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Picture 22" descr="P9090242">
            <a:extLst>
              <a:ext uri="{FF2B5EF4-FFF2-40B4-BE49-F238E27FC236}">
                <a16:creationId xmlns:a16="http://schemas.microsoft.com/office/drawing/2014/main" id="{FBF329D5-D4E2-CBF5-27A8-9F426A2B2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663" y="5486400"/>
            <a:ext cx="1430337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Picture 23" descr="22 iLab Middle">
            <a:extLst>
              <a:ext uri="{FF2B5EF4-FFF2-40B4-BE49-F238E27FC236}">
                <a16:creationId xmlns:a16="http://schemas.microsoft.com/office/drawing/2014/main" id="{6C7C2C52-940A-C111-CFD5-F42261FCE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75" y="5486400"/>
            <a:ext cx="14224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5" name="Text Box 24">
            <a:extLst>
              <a:ext uri="{FF2B5EF4-FFF2-40B4-BE49-F238E27FC236}">
                <a16:creationId xmlns:a16="http://schemas.microsoft.com/office/drawing/2014/main" id="{88048D44-B762-BB2D-08A3-17A1388FA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8025" y="6521450"/>
            <a:ext cx="2085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(Fitzpatrick, 2003)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FA7C809-F5DA-813B-7063-35B75D06C8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Locales Framework</a:t>
            </a:r>
          </a:p>
        </p:txBody>
      </p:sp>
      <p:sp>
        <p:nvSpPr>
          <p:cNvPr id="18435" name="Line 3">
            <a:extLst>
              <a:ext uri="{FF2B5EF4-FFF2-40B4-BE49-F238E27FC236}">
                <a16:creationId xmlns:a16="http://schemas.microsoft.com/office/drawing/2014/main" id="{03E6A80C-0A43-7688-EA42-4BD753AC4D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9588" y="4044950"/>
            <a:ext cx="884237" cy="1611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436" name="Line 4">
            <a:extLst>
              <a:ext uri="{FF2B5EF4-FFF2-40B4-BE49-F238E27FC236}">
                <a16:creationId xmlns:a16="http://schemas.microsoft.com/office/drawing/2014/main" id="{9E7912DB-0DC6-F855-BFBD-DD8AE90CB4CC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5250" y="4057650"/>
            <a:ext cx="22225" cy="15478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18437" name="Group 5">
            <a:extLst>
              <a:ext uri="{FF2B5EF4-FFF2-40B4-BE49-F238E27FC236}">
                <a16:creationId xmlns:a16="http://schemas.microsoft.com/office/drawing/2014/main" id="{1046BE0D-CA2C-9B88-7E11-5ECBFD9A2DEB}"/>
              </a:ext>
            </a:extLst>
          </p:cNvPr>
          <p:cNvGrpSpPr>
            <a:grpSpLocks/>
          </p:cNvGrpSpPr>
          <p:nvPr/>
        </p:nvGrpSpPr>
        <p:grpSpPr bwMode="auto">
          <a:xfrm>
            <a:off x="2320925" y="2582863"/>
            <a:ext cx="2901950" cy="1692275"/>
            <a:chOff x="607" y="1477"/>
            <a:chExt cx="1828" cy="1066"/>
          </a:xfrm>
        </p:grpSpPr>
        <p:sp>
          <p:nvSpPr>
            <p:cNvPr id="18459" name="Oval 6">
              <a:extLst>
                <a:ext uri="{FF2B5EF4-FFF2-40B4-BE49-F238E27FC236}">
                  <a16:creationId xmlns:a16="http://schemas.microsoft.com/office/drawing/2014/main" id="{60F3678D-E40E-24BB-BD1A-721D8B388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" y="1477"/>
              <a:ext cx="1828" cy="106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LID4096" altLang="LID4096"/>
            </a:p>
          </p:txBody>
        </p:sp>
        <p:sp>
          <p:nvSpPr>
            <p:cNvPr id="18460" name="Oval 7">
              <a:extLst>
                <a:ext uri="{FF2B5EF4-FFF2-40B4-BE49-F238E27FC236}">
                  <a16:creationId xmlns:a16="http://schemas.microsoft.com/office/drawing/2014/main" id="{BF66F909-A589-5AF8-4D1C-94E4352FD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1" y="1688"/>
              <a:ext cx="927" cy="68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LID4096" altLang="LID4096"/>
            </a:p>
          </p:txBody>
        </p:sp>
        <p:pic>
          <p:nvPicPr>
            <p:cNvPr id="18461" name="Picture 8" descr="sukiq@hotmail">
              <a:extLst>
                <a:ext uri="{FF2B5EF4-FFF2-40B4-BE49-F238E27FC236}">
                  <a16:creationId xmlns:a16="http://schemas.microsoft.com/office/drawing/2014/main" id="{478BC5BA-44DB-F041-05E9-4BD7B6D6F0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" y="1565"/>
              <a:ext cx="315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62" name="Picture 9" descr="sulfur_lad@hotmail">
              <a:extLst>
                <a:ext uri="{FF2B5EF4-FFF2-40B4-BE49-F238E27FC236}">
                  <a16:creationId xmlns:a16="http://schemas.microsoft.com/office/drawing/2014/main" id="{9D697BA5-D966-1061-B067-EB0BEB79AA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" y="2063"/>
              <a:ext cx="31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63" name="Picture 10" descr="paradynexus@hotmail">
              <a:extLst>
                <a:ext uri="{FF2B5EF4-FFF2-40B4-BE49-F238E27FC236}">
                  <a16:creationId xmlns:a16="http://schemas.microsoft.com/office/drawing/2014/main" id="{EC884C6B-8EA2-80BB-7433-F4E60DED0C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5" y="1907"/>
              <a:ext cx="309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64" name="Picture 11" descr="charlottetang@hotmail">
              <a:extLst>
                <a:ext uri="{FF2B5EF4-FFF2-40B4-BE49-F238E27FC236}">
                  <a16:creationId xmlns:a16="http://schemas.microsoft.com/office/drawing/2014/main" id="{F8A8766A-1CAD-7506-B57E-E6C2E3FED2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1" y="1906"/>
              <a:ext cx="310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65" name="Picture 12" descr="paradynexus@hotmail">
              <a:extLst>
                <a:ext uri="{FF2B5EF4-FFF2-40B4-BE49-F238E27FC236}">
                  <a16:creationId xmlns:a16="http://schemas.microsoft.com/office/drawing/2014/main" id="{150AE0FD-D62D-95EA-26F7-16D28031F2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837"/>
              <a:ext cx="31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38" name="Oval 13">
            <a:extLst>
              <a:ext uri="{FF2B5EF4-FFF2-40B4-BE49-F238E27FC236}">
                <a16:creationId xmlns:a16="http://schemas.microsoft.com/office/drawing/2014/main" id="{690338FE-7D45-E9AE-E6B0-2F907B38A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9113" y="2828925"/>
            <a:ext cx="1638300" cy="1228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18439" name="Oval 14">
            <a:extLst>
              <a:ext uri="{FF2B5EF4-FFF2-40B4-BE49-F238E27FC236}">
                <a16:creationId xmlns:a16="http://schemas.microsoft.com/office/drawing/2014/main" id="{45DB3D8E-1689-3D7E-B40C-DEF49061A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2950" y="2797175"/>
            <a:ext cx="1728788" cy="1262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pic>
        <p:nvPicPr>
          <p:cNvPr id="18440" name="Picture 15" descr="saul_greenberg@hotmail">
            <a:extLst>
              <a:ext uri="{FF2B5EF4-FFF2-40B4-BE49-F238E27FC236}">
                <a16:creationId xmlns:a16="http://schemas.microsoft.com/office/drawing/2014/main" id="{02373DED-F0DB-2CB8-6E4C-E2CFB72DB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006725"/>
            <a:ext cx="4651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6" descr="michael_john_boyle@hotmail">
            <a:extLst>
              <a:ext uri="{FF2B5EF4-FFF2-40B4-BE49-F238E27FC236}">
                <a16:creationId xmlns:a16="http://schemas.microsoft.com/office/drawing/2014/main" id="{A675B701-A6E6-CB73-ACFD-583CF80DC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3249613"/>
            <a:ext cx="45878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7" descr="carmanneustaedter@hotmail">
            <a:extLst>
              <a:ext uri="{FF2B5EF4-FFF2-40B4-BE49-F238E27FC236}">
                <a16:creationId xmlns:a16="http://schemas.microsoft.com/office/drawing/2014/main" id="{44FFD6FF-F442-E78C-8BD0-230A58E71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3498850"/>
            <a:ext cx="46831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8" descr="chester_fitchett@hotmail">
            <a:extLst>
              <a:ext uri="{FF2B5EF4-FFF2-40B4-BE49-F238E27FC236}">
                <a16:creationId xmlns:a16="http://schemas.microsoft.com/office/drawing/2014/main" id="{27CE7A31-A8EA-CFF3-FA93-03C238E57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3011488"/>
            <a:ext cx="4651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19" descr="sukiq@hotmail">
            <a:extLst>
              <a:ext uri="{FF2B5EF4-FFF2-40B4-BE49-F238E27FC236}">
                <a16:creationId xmlns:a16="http://schemas.microsoft.com/office/drawing/2014/main" id="{C3DD24DA-BF77-D7ED-638E-76F519AD4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3502025"/>
            <a:ext cx="461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5" name="Text Box 20">
            <a:extLst>
              <a:ext uri="{FF2B5EF4-FFF2-40B4-BE49-F238E27FC236}">
                <a16:creationId xmlns:a16="http://schemas.microsoft.com/office/drawing/2014/main" id="{FFA29F7F-6C24-A3BB-F103-5F0883454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3108325"/>
            <a:ext cx="1377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Social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Worlds</a:t>
            </a:r>
          </a:p>
        </p:txBody>
      </p:sp>
      <p:sp>
        <p:nvSpPr>
          <p:cNvPr id="18446" name="Text Box 21">
            <a:extLst>
              <a:ext uri="{FF2B5EF4-FFF2-40B4-BE49-F238E27FC236}">
                <a16:creationId xmlns:a16="http://schemas.microsoft.com/office/drawing/2014/main" id="{C6E900D8-F4B9-1508-D4F6-637AB6173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5573713"/>
            <a:ext cx="13811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Sites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and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Means</a:t>
            </a:r>
          </a:p>
        </p:txBody>
      </p:sp>
      <p:sp>
        <p:nvSpPr>
          <p:cNvPr id="18447" name="Text Box 22">
            <a:extLst>
              <a:ext uri="{FF2B5EF4-FFF2-40B4-BE49-F238E27FC236}">
                <a16:creationId xmlns:a16="http://schemas.microsoft.com/office/drawing/2014/main" id="{17FA7D8E-1A3A-2356-D093-DC9D5A371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4697413"/>
            <a:ext cx="1379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Locales</a:t>
            </a:r>
          </a:p>
        </p:txBody>
      </p:sp>
      <p:sp>
        <p:nvSpPr>
          <p:cNvPr id="18448" name="Line 23">
            <a:extLst>
              <a:ext uri="{FF2B5EF4-FFF2-40B4-BE49-F238E27FC236}">
                <a16:creationId xmlns:a16="http://schemas.microsoft.com/office/drawing/2014/main" id="{8989E47F-B50D-FE08-EA23-4B023DEF7B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92613" y="4008438"/>
            <a:ext cx="22225" cy="15541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449" name="Line 24">
            <a:extLst>
              <a:ext uri="{FF2B5EF4-FFF2-40B4-BE49-F238E27FC236}">
                <a16:creationId xmlns:a16="http://schemas.microsoft.com/office/drawing/2014/main" id="{5F6461A6-DDAB-E2D1-682B-1C42A30997E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76788" y="4043363"/>
            <a:ext cx="1187450" cy="1573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450" name="Line 25">
            <a:extLst>
              <a:ext uri="{FF2B5EF4-FFF2-40B4-BE49-F238E27FC236}">
                <a16:creationId xmlns:a16="http://schemas.microsoft.com/office/drawing/2014/main" id="{8F280C54-9589-11C8-5678-EABC4B143A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05525" y="4043363"/>
            <a:ext cx="395288" cy="15462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451" name="Line 26">
            <a:extLst>
              <a:ext uri="{FF2B5EF4-FFF2-40B4-BE49-F238E27FC236}">
                <a16:creationId xmlns:a16="http://schemas.microsoft.com/office/drawing/2014/main" id="{E6DED8C8-7C84-5C92-3BFA-851196230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55913" y="4241800"/>
            <a:ext cx="522287" cy="1327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18452" name="Picture 27">
            <a:extLst>
              <a:ext uri="{FF2B5EF4-FFF2-40B4-BE49-F238E27FC236}">
                <a16:creationId xmlns:a16="http://schemas.microsoft.com/office/drawing/2014/main" id="{3381779E-8510-CB72-F6D2-B2DC96F00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486400"/>
            <a:ext cx="12874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3" name="Picture 28" descr="P9090238">
            <a:extLst>
              <a:ext uri="{FF2B5EF4-FFF2-40B4-BE49-F238E27FC236}">
                <a16:creationId xmlns:a16="http://schemas.microsoft.com/office/drawing/2014/main" id="{157AC2D4-5B14-3AA6-ED67-441CB74F4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75" y="5489575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4" name="Picture 29" descr="P9090242">
            <a:extLst>
              <a:ext uri="{FF2B5EF4-FFF2-40B4-BE49-F238E27FC236}">
                <a16:creationId xmlns:a16="http://schemas.microsoft.com/office/drawing/2014/main" id="{9CB642FD-9139-5072-40A4-AF6594D6B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663" y="5486400"/>
            <a:ext cx="1430337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5" name="Picture 30" descr="22 iLab Middle">
            <a:extLst>
              <a:ext uri="{FF2B5EF4-FFF2-40B4-BE49-F238E27FC236}">
                <a16:creationId xmlns:a16="http://schemas.microsoft.com/office/drawing/2014/main" id="{7104406D-33C0-F1DD-96DE-C0FE09180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75" y="5486400"/>
            <a:ext cx="14224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6" name="Line 31">
            <a:extLst>
              <a:ext uri="{FF2B5EF4-FFF2-40B4-BE49-F238E27FC236}">
                <a16:creationId xmlns:a16="http://schemas.microsoft.com/office/drawing/2014/main" id="{DCBA33E8-1D32-157C-E342-05F55250E3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0350" y="4344988"/>
            <a:ext cx="8621713" cy="793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457" name="Line 32">
            <a:extLst>
              <a:ext uri="{FF2B5EF4-FFF2-40B4-BE49-F238E27FC236}">
                <a16:creationId xmlns:a16="http://schemas.microsoft.com/office/drawing/2014/main" id="{109D926E-5DCA-253F-C956-0F1D1CFA61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0350" y="5322888"/>
            <a:ext cx="8621713" cy="793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8458" name="Text Box 33">
            <a:extLst>
              <a:ext uri="{FF2B5EF4-FFF2-40B4-BE49-F238E27FC236}">
                <a16:creationId xmlns:a16="http://schemas.microsoft.com/office/drawing/2014/main" id="{142A6061-F92A-F980-3801-130294810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8025" y="6521450"/>
            <a:ext cx="2085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(Fitzpatrick, 2003)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85E6C80-18DB-B083-D2FE-127021A029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Locales Framework</a:t>
            </a:r>
          </a:p>
        </p:txBody>
      </p:sp>
      <p:sp>
        <p:nvSpPr>
          <p:cNvPr id="19459" name="Line 3">
            <a:extLst>
              <a:ext uri="{FF2B5EF4-FFF2-40B4-BE49-F238E27FC236}">
                <a16:creationId xmlns:a16="http://schemas.microsoft.com/office/drawing/2014/main" id="{36A77789-ADD3-8896-F7D9-B73DE7C4F2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9588" y="4044950"/>
            <a:ext cx="884237" cy="1611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9460" name="Line 4">
            <a:extLst>
              <a:ext uri="{FF2B5EF4-FFF2-40B4-BE49-F238E27FC236}">
                <a16:creationId xmlns:a16="http://schemas.microsoft.com/office/drawing/2014/main" id="{3477E1CC-2E67-1073-2BEF-9317DD682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5250" y="4057650"/>
            <a:ext cx="22225" cy="15478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19461" name="Group 5">
            <a:extLst>
              <a:ext uri="{FF2B5EF4-FFF2-40B4-BE49-F238E27FC236}">
                <a16:creationId xmlns:a16="http://schemas.microsoft.com/office/drawing/2014/main" id="{77A2E652-E606-723A-F455-44290A0A2269}"/>
              </a:ext>
            </a:extLst>
          </p:cNvPr>
          <p:cNvGrpSpPr>
            <a:grpSpLocks/>
          </p:cNvGrpSpPr>
          <p:nvPr/>
        </p:nvGrpSpPr>
        <p:grpSpPr bwMode="auto">
          <a:xfrm>
            <a:off x="2320925" y="2582863"/>
            <a:ext cx="2901950" cy="1692275"/>
            <a:chOff x="607" y="1477"/>
            <a:chExt cx="1828" cy="1066"/>
          </a:xfrm>
        </p:grpSpPr>
        <p:sp>
          <p:nvSpPr>
            <p:cNvPr id="19484" name="Oval 6">
              <a:extLst>
                <a:ext uri="{FF2B5EF4-FFF2-40B4-BE49-F238E27FC236}">
                  <a16:creationId xmlns:a16="http://schemas.microsoft.com/office/drawing/2014/main" id="{FBCFB681-0ED3-414E-5C20-0722AD4AE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" y="1477"/>
              <a:ext cx="1828" cy="106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LID4096" altLang="LID4096"/>
            </a:p>
          </p:txBody>
        </p:sp>
        <p:sp>
          <p:nvSpPr>
            <p:cNvPr id="19485" name="Oval 7">
              <a:extLst>
                <a:ext uri="{FF2B5EF4-FFF2-40B4-BE49-F238E27FC236}">
                  <a16:creationId xmlns:a16="http://schemas.microsoft.com/office/drawing/2014/main" id="{23080709-2730-E9EC-9594-EF766E2FE5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1" y="1688"/>
              <a:ext cx="927" cy="68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LID4096" altLang="LID4096"/>
            </a:p>
          </p:txBody>
        </p:sp>
        <p:pic>
          <p:nvPicPr>
            <p:cNvPr id="19486" name="Picture 8" descr="sukiq@hotmail">
              <a:extLst>
                <a:ext uri="{FF2B5EF4-FFF2-40B4-BE49-F238E27FC236}">
                  <a16:creationId xmlns:a16="http://schemas.microsoft.com/office/drawing/2014/main" id="{9F84FCD9-4A26-A05F-950D-13A36F48C9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" y="1565"/>
              <a:ext cx="315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87" name="Picture 9" descr="sulfur_lad@hotmail">
              <a:extLst>
                <a:ext uri="{FF2B5EF4-FFF2-40B4-BE49-F238E27FC236}">
                  <a16:creationId xmlns:a16="http://schemas.microsoft.com/office/drawing/2014/main" id="{A06FDCD9-1180-1100-CA06-9C4B7DD31D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" y="2063"/>
              <a:ext cx="31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88" name="Picture 10" descr="paradynexus@hotmail">
              <a:extLst>
                <a:ext uri="{FF2B5EF4-FFF2-40B4-BE49-F238E27FC236}">
                  <a16:creationId xmlns:a16="http://schemas.microsoft.com/office/drawing/2014/main" id="{E3B8C907-8861-CCFC-992A-DB81742978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5" y="1907"/>
              <a:ext cx="309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89" name="Picture 11" descr="charlottetang@hotmail">
              <a:extLst>
                <a:ext uri="{FF2B5EF4-FFF2-40B4-BE49-F238E27FC236}">
                  <a16:creationId xmlns:a16="http://schemas.microsoft.com/office/drawing/2014/main" id="{AD993343-DA5D-D336-5A2D-CD91CA617D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1" y="1906"/>
              <a:ext cx="310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90" name="Picture 12" descr="paradynexus@hotmail">
              <a:extLst>
                <a:ext uri="{FF2B5EF4-FFF2-40B4-BE49-F238E27FC236}">
                  <a16:creationId xmlns:a16="http://schemas.microsoft.com/office/drawing/2014/main" id="{3421E8EB-586D-9B8F-3FE2-9AE1612B48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837"/>
              <a:ext cx="31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62" name="Oval 13">
            <a:extLst>
              <a:ext uri="{FF2B5EF4-FFF2-40B4-BE49-F238E27FC236}">
                <a16:creationId xmlns:a16="http://schemas.microsoft.com/office/drawing/2014/main" id="{58F411F1-2719-09AE-21DF-1A69F428F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9113" y="2828925"/>
            <a:ext cx="1638300" cy="1228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19463" name="Oval 14">
            <a:extLst>
              <a:ext uri="{FF2B5EF4-FFF2-40B4-BE49-F238E27FC236}">
                <a16:creationId xmlns:a16="http://schemas.microsoft.com/office/drawing/2014/main" id="{643F2A62-F71E-B29E-CEE2-999A0B6F4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2950" y="2797175"/>
            <a:ext cx="1728788" cy="1262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pic>
        <p:nvPicPr>
          <p:cNvPr id="19464" name="Picture 15" descr="saul_greenberg@hotmail">
            <a:extLst>
              <a:ext uri="{FF2B5EF4-FFF2-40B4-BE49-F238E27FC236}">
                <a16:creationId xmlns:a16="http://schemas.microsoft.com/office/drawing/2014/main" id="{347C31F0-49D9-5855-407D-DA7D19FF1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006725"/>
            <a:ext cx="4651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6" descr="michael_john_boyle@hotmail">
            <a:extLst>
              <a:ext uri="{FF2B5EF4-FFF2-40B4-BE49-F238E27FC236}">
                <a16:creationId xmlns:a16="http://schemas.microsoft.com/office/drawing/2014/main" id="{70E6A0AD-5290-2973-0776-1075B2F86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3249613"/>
            <a:ext cx="45878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17" descr="carmanneustaedter@hotmail">
            <a:extLst>
              <a:ext uri="{FF2B5EF4-FFF2-40B4-BE49-F238E27FC236}">
                <a16:creationId xmlns:a16="http://schemas.microsoft.com/office/drawing/2014/main" id="{AC14C04E-FF34-0B9B-9860-E1197FB73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3498850"/>
            <a:ext cx="46831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18" descr="chester_fitchett@hotmail">
            <a:extLst>
              <a:ext uri="{FF2B5EF4-FFF2-40B4-BE49-F238E27FC236}">
                <a16:creationId xmlns:a16="http://schemas.microsoft.com/office/drawing/2014/main" id="{23DA023B-A1D6-2DA9-8AB6-80275ACBE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3011488"/>
            <a:ext cx="4651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Picture 19" descr="sukiq@hotmail">
            <a:extLst>
              <a:ext uri="{FF2B5EF4-FFF2-40B4-BE49-F238E27FC236}">
                <a16:creationId xmlns:a16="http://schemas.microsoft.com/office/drawing/2014/main" id="{D160CD64-788B-6B98-AE8B-A26F41265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3502025"/>
            <a:ext cx="461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9" name="Text Box 20">
            <a:extLst>
              <a:ext uri="{FF2B5EF4-FFF2-40B4-BE49-F238E27FC236}">
                <a16:creationId xmlns:a16="http://schemas.microsoft.com/office/drawing/2014/main" id="{0C6E6C36-9975-4150-4586-7293A74C2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3108325"/>
            <a:ext cx="1377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Social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Worlds</a:t>
            </a:r>
          </a:p>
        </p:txBody>
      </p:sp>
      <p:sp>
        <p:nvSpPr>
          <p:cNvPr id="19470" name="Text Box 21">
            <a:extLst>
              <a:ext uri="{FF2B5EF4-FFF2-40B4-BE49-F238E27FC236}">
                <a16:creationId xmlns:a16="http://schemas.microsoft.com/office/drawing/2014/main" id="{7A4DC086-889C-6DFB-BF58-E1A4493B2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5573713"/>
            <a:ext cx="13811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Sites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and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Means</a:t>
            </a:r>
          </a:p>
        </p:txBody>
      </p:sp>
      <p:sp>
        <p:nvSpPr>
          <p:cNvPr id="19471" name="Text Box 22">
            <a:extLst>
              <a:ext uri="{FF2B5EF4-FFF2-40B4-BE49-F238E27FC236}">
                <a16:creationId xmlns:a16="http://schemas.microsoft.com/office/drawing/2014/main" id="{51329877-8DF5-9945-0E2D-377FC64FF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4697413"/>
            <a:ext cx="1379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Locales</a:t>
            </a:r>
          </a:p>
        </p:txBody>
      </p:sp>
      <p:sp>
        <p:nvSpPr>
          <p:cNvPr id="19472" name="Line 23">
            <a:extLst>
              <a:ext uri="{FF2B5EF4-FFF2-40B4-BE49-F238E27FC236}">
                <a16:creationId xmlns:a16="http://schemas.microsoft.com/office/drawing/2014/main" id="{4859A762-9721-8F7A-45D8-1B49168C85F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92613" y="4008438"/>
            <a:ext cx="22225" cy="15541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9473" name="Line 24">
            <a:extLst>
              <a:ext uri="{FF2B5EF4-FFF2-40B4-BE49-F238E27FC236}">
                <a16:creationId xmlns:a16="http://schemas.microsoft.com/office/drawing/2014/main" id="{5E4744F1-18C6-8E50-BFDB-8C3029958D4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76788" y="4043363"/>
            <a:ext cx="1187450" cy="1573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9474" name="Line 25">
            <a:extLst>
              <a:ext uri="{FF2B5EF4-FFF2-40B4-BE49-F238E27FC236}">
                <a16:creationId xmlns:a16="http://schemas.microsoft.com/office/drawing/2014/main" id="{7CB5C6C4-0AEE-EB19-BBB2-9F7F36764D0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05525" y="4043363"/>
            <a:ext cx="395288" cy="15462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9475" name="Line 26">
            <a:extLst>
              <a:ext uri="{FF2B5EF4-FFF2-40B4-BE49-F238E27FC236}">
                <a16:creationId xmlns:a16="http://schemas.microsoft.com/office/drawing/2014/main" id="{06D6835E-F69F-7242-6D95-DA8580DF7E0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55913" y="4241800"/>
            <a:ext cx="522287" cy="1327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19476" name="Picture 27">
            <a:extLst>
              <a:ext uri="{FF2B5EF4-FFF2-40B4-BE49-F238E27FC236}">
                <a16:creationId xmlns:a16="http://schemas.microsoft.com/office/drawing/2014/main" id="{A095EA77-CDF9-5B1D-6402-68A6E9F24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486400"/>
            <a:ext cx="12874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7" name="Picture 28" descr="P9090238">
            <a:extLst>
              <a:ext uri="{FF2B5EF4-FFF2-40B4-BE49-F238E27FC236}">
                <a16:creationId xmlns:a16="http://schemas.microsoft.com/office/drawing/2014/main" id="{668F305C-1DBF-49FD-67C1-4ED5A4728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75" y="5489575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8" name="Picture 29" descr="P9090242">
            <a:extLst>
              <a:ext uri="{FF2B5EF4-FFF2-40B4-BE49-F238E27FC236}">
                <a16:creationId xmlns:a16="http://schemas.microsoft.com/office/drawing/2014/main" id="{5291CBEE-D01E-A2EC-54A6-56E25712C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663" y="5486400"/>
            <a:ext cx="1430337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9" name="Picture 30" descr="22 iLab Middle">
            <a:extLst>
              <a:ext uri="{FF2B5EF4-FFF2-40B4-BE49-F238E27FC236}">
                <a16:creationId xmlns:a16="http://schemas.microsoft.com/office/drawing/2014/main" id="{30DC5DA3-2F7D-3B72-0924-25E78354D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75" y="5486400"/>
            <a:ext cx="14224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80" name="Line 31">
            <a:extLst>
              <a:ext uri="{FF2B5EF4-FFF2-40B4-BE49-F238E27FC236}">
                <a16:creationId xmlns:a16="http://schemas.microsoft.com/office/drawing/2014/main" id="{33DB4F7D-B4FA-98AC-701D-8626C30615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0350" y="4344988"/>
            <a:ext cx="8621713" cy="793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9481" name="Line 32">
            <a:extLst>
              <a:ext uri="{FF2B5EF4-FFF2-40B4-BE49-F238E27FC236}">
                <a16:creationId xmlns:a16="http://schemas.microsoft.com/office/drawing/2014/main" id="{65FB646C-7FAC-78D3-8B93-9AD3B84881C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0350" y="5322888"/>
            <a:ext cx="8621713" cy="793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9482" name="Text Box 33">
            <a:extLst>
              <a:ext uri="{FF2B5EF4-FFF2-40B4-BE49-F238E27FC236}">
                <a16:creationId xmlns:a16="http://schemas.microsoft.com/office/drawing/2014/main" id="{57F258B1-9865-483D-EBA3-B0F2E5C82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8025" y="6521450"/>
            <a:ext cx="2085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(Fitzpatrick, 2003)</a:t>
            </a:r>
          </a:p>
        </p:txBody>
      </p:sp>
      <p:sp>
        <p:nvSpPr>
          <p:cNvPr id="19483" name="Oval 34">
            <a:extLst>
              <a:ext uri="{FF2B5EF4-FFF2-40B4-BE49-F238E27FC236}">
                <a16:creationId xmlns:a16="http://schemas.microsoft.com/office/drawing/2014/main" id="{AD62BCBB-80D5-D988-2BC5-D08623133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9425" y="3149600"/>
            <a:ext cx="774700" cy="5842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6E4337DD-CA54-ED5F-B102-65B65482F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9963" y="1276350"/>
            <a:ext cx="2197100" cy="1120775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3447A8B-4431-D3ED-1E72-400CC35F5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650" y="1276350"/>
            <a:ext cx="1358900" cy="1122363"/>
          </a:xfrm>
          <a:prstGeom prst="rect">
            <a:avLst/>
          </a:prstGeom>
          <a:solidFill>
            <a:srgbClr val="FF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18656648-9240-BB56-9D6C-F943AEE67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3250" y="1279525"/>
            <a:ext cx="1546225" cy="1117600"/>
          </a:xfrm>
          <a:prstGeom prst="rect">
            <a:avLst/>
          </a:prstGeom>
          <a:solidFill>
            <a:srgbClr val="C9FFC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33AC160C-A96B-16A6-C902-ACF6EC2EFA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Locales Framework</a:t>
            </a:r>
          </a:p>
        </p:txBody>
      </p:sp>
      <p:sp>
        <p:nvSpPr>
          <p:cNvPr id="20486" name="Line 6">
            <a:extLst>
              <a:ext uri="{FF2B5EF4-FFF2-40B4-BE49-F238E27FC236}">
                <a16:creationId xmlns:a16="http://schemas.microsoft.com/office/drawing/2014/main" id="{C2EBB5FB-A624-939B-BC86-4DF08E1BD2D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9588" y="4044950"/>
            <a:ext cx="884237" cy="16113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0487" name="Line 7">
            <a:extLst>
              <a:ext uri="{FF2B5EF4-FFF2-40B4-BE49-F238E27FC236}">
                <a16:creationId xmlns:a16="http://schemas.microsoft.com/office/drawing/2014/main" id="{34A37E13-B755-51E7-5AC2-0E38FC9AEF3B}"/>
              </a:ext>
            </a:extLst>
          </p:cNvPr>
          <p:cNvSpPr>
            <a:spLocks noChangeShapeType="1"/>
          </p:cNvSpPr>
          <p:nvPr/>
        </p:nvSpPr>
        <p:spPr bwMode="auto">
          <a:xfrm>
            <a:off x="7715250" y="4057650"/>
            <a:ext cx="22225" cy="154781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20488" name="Group 8">
            <a:extLst>
              <a:ext uri="{FF2B5EF4-FFF2-40B4-BE49-F238E27FC236}">
                <a16:creationId xmlns:a16="http://schemas.microsoft.com/office/drawing/2014/main" id="{DB8251FE-7B2C-0C79-D7FA-CE8BDE403506}"/>
              </a:ext>
            </a:extLst>
          </p:cNvPr>
          <p:cNvGrpSpPr>
            <a:grpSpLocks/>
          </p:cNvGrpSpPr>
          <p:nvPr/>
        </p:nvGrpSpPr>
        <p:grpSpPr bwMode="auto">
          <a:xfrm>
            <a:off x="2320925" y="2582863"/>
            <a:ext cx="2901950" cy="1692275"/>
            <a:chOff x="607" y="1477"/>
            <a:chExt cx="1828" cy="1066"/>
          </a:xfrm>
        </p:grpSpPr>
        <p:sp>
          <p:nvSpPr>
            <p:cNvPr id="20526" name="Oval 9">
              <a:extLst>
                <a:ext uri="{FF2B5EF4-FFF2-40B4-BE49-F238E27FC236}">
                  <a16:creationId xmlns:a16="http://schemas.microsoft.com/office/drawing/2014/main" id="{006AAF98-FE4F-502F-314B-12526630B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" y="1477"/>
              <a:ext cx="1828" cy="1066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LID4096" altLang="LID4096"/>
            </a:p>
          </p:txBody>
        </p:sp>
        <p:sp>
          <p:nvSpPr>
            <p:cNvPr id="20527" name="Oval 10">
              <a:extLst>
                <a:ext uri="{FF2B5EF4-FFF2-40B4-BE49-F238E27FC236}">
                  <a16:creationId xmlns:a16="http://schemas.microsoft.com/office/drawing/2014/main" id="{EF0ECA0E-7FAE-59AF-1F04-C82CF2D43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1" y="1688"/>
              <a:ext cx="927" cy="68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LID4096" altLang="LID4096"/>
            </a:p>
          </p:txBody>
        </p:sp>
        <p:pic>
          <p:nvPicPr>
            <p:cNvPr id="20528" name="Picture 11" descr="sukiq@hotmail">
              <a:extLst>
                <a:ext uri="{FF2B5EF4-FFF2-40B4-BE49-F238E27FC236}">
                  <a16:creationId xmlns:a16="http://schemas.microsoft.com/office/drawing/2014/main" id="{94FA745C-E523-8B24-40CC-52E93FBA61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6" y="1565"/>
              <a:ext cx="315" cy="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9" name="Picture 12" descr="sulfur_lad@hotmail">
              <a:extLst>
                <a:ext uri="{FF2B5EF4-FFF2-40B4-BE49-F238E27FC236}">
                  <a16:creationId xmlns:a16="http://schemas.microsoft.com/office/drawing/2014/main" id="{2D6F3E0E-33BE-7C3E-102A-1E646731A0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" y="2063"/>
              <a:ext cx="31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0" name="Picture 13" descr="paradynexus@hotmail">
              <a:extLst>
                <a:ext uri="{FF2B5EF4-FFF2-40B4-BE49-F238E27FC236}">
                  <a16:creationId xmlns:a16="http://schemas.microsoft.com/office/drawing/2014/main" id="{B2425E78-D802-27E9-326F-1F5749BBA8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5" y="1907"/>
              <a:ext cx="309" cy="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1" name="Picture 14" descr="charlottetang@hotmail">
              <a:extLst>
                <a:ext uri="{FF2B5EF4-FFF2-40B4-BE49-F238E27FC236}">
                  <a16:creationId xmlns:a16="http://schemas.microsoft.com/office/drawing/2014/main" id="{BD3E59C5-2E42-0499-7D8F-E445C57EBC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1" y="1906"/>
              <a:ext cx="310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32" name="Picture 15" descr="paradynexus@hotmail">
              <a:extLst>
                <a:ext uri="{FF2B5EF4-FFF2-40B4-BE49-F238E27FC236}">
                  <a16:creationId xmlns:a16="http://schemas.microsoft.com/office/drawing/2014/main" id="{C618147F-056A-AEDB-F631-7AF5EF80CF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" y="1837"/>
              <a:ext cx="313" cy="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9" name="Oval 16">
            <a:extLst>
              <a:ext uri="{FF2B5EF4-FFF2-40B4-BE49-F238E27FC236}">
                <a16:creationId xmlns:a16="http://schemas.microsoft.com/office/drawing/2014/main" id="{DF65CD6C-59E6-B9CF-113F-CF3F49FC3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9113" y="2828925"/>
            <a:ext cx="1638300" cy="1228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20490" name="Oval 17">
            <a:extLst>
              <a:ext uri="{FF2B5EF4-FFF2-40B4-BE49-F238E27FC236}">
                <a16:creationId xmlns:a16="http://schemas.microsoft.com/office/drawing/2014/main" id="{0FA203AD-CB3F-6E2E-1952-D2FD9FCDF4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22950" y="2797175"/>
            <a:ext cx="1728788" cy="12620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pic>
        <p:nvPicPr>
          <p:cNvPr id="20491" name="Picture 18" descr="saul_greenberg@hotmail">
            <a:extLst>
              <a:ext uri="{FF2B5EF4-FFF2-40B4-BE49-F238E27FC236}">
                <a16:creationId xmlns:a16="http://schemas.microsoft.com/office/drawing/2014/main" id="{EA480902-6FAE-763B-44A2-4BBA596C3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006725"/>
            <a:ext cx="465138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19" descr="michael_john_boyle@hotmail">
            <a:extLst>
              <a:ext uri="{FF2B5EF4-FFF2-40B4-BE49-F238E27FC236}">
                <a16:creationId xmlns:a16="http://schemas.microsoft.com/office/drawing/2014/main" id="{5370171B-CEBB-52D2-D8B3-A87D901A0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5" y="3249613"/>
            <a:ext cx="458788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20" descr="carmanneustaedter@hotmail">
            <a:extLst>
              <a:ext uri="{FF2B5EF4-FFF2-40B4-BE49-F238E27FC236}">
                <a16:creationId xmlns:a16="http://schemas.microsoft.com/office/drawing/2014/main" id="{68073092-C52E-40F8-DD0F-4A4D329A1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938" y="3498850"/>
            <a:ext cx="468312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4" name="Picture 21" descr="chester_fitchett@hotmail">
            <a:extLst>
              <a:ext uri="{FF2B5EF4-FFF2-40B4-BE49-F238E27FC236}">
                <a16:creationId xmlns:a16="http://schemas.microsoft.com/office/drawing/2014/main" id="{F8EA6979-7319-BFD3-CB4B-2EA7411D8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5088" y="3011488"/>
            <a:ext cx="465137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5" name="Picture 22" descr="sukiq@hotmail">
            <a:extLst>
              <a:ext uri="{FF2B5EF4-FFF2-40B4-BE49-F238E27FC236}">
                <a16:creationId xmlns:a16="http://schemas.microsoft.com/office/drawing/2014/main" id="{58E55266-363A-8437-971A-19C608E77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6675" y="3502025"/>
            <a:ext cx="4619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6" name="Picture 23" descr="michael_john_boyle@hotmail">
            <a:extLst>
              <a:ext uri="{FF2B5EF4-FFF2-40B4-BE49-F238E27FC236}">
                <a16:creationId xmlns:a16="http://schemas.microsoft.com/office/drawing/2014/main" id="{560083B2-FCC8-8A8C-1EDE-4D02847CD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638" y="1625600"/>
            <a:ext cx="458787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7" name="Text Box 24">
            <a:extLst>
              <a:ext uri="{FF2B5EF4-FFF2-40B4-BE49-F238E27FC236}">
                <a16:creationId xmlns:a16="http://schemas.microsoft.com/office/drawing/2014/main" id="{9D8423E0-03B8-F800-9BDB-1C1224818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3108325"/>
            <a:ext cx="1377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Social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Worlds</a:t>
            </a:r>
          </a:p>
        </p:txBody>
      </p:sp>
      <p:sp>
        <p:nvSpPr>
          <p:cNvPr id="20498" name="Text Box 25">
            <a:extLst>
              <a:ext uri="{FF2B5EF4-FFF2-40B4-BE49-F238E27FC236}">
                <a16:creationId xmlns:a16="http://schemas.microsoft.com/office/drawing/2014/main" id="{EC9EA4F2-0F85-D5EB-E043-21D6DCC57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5573713"/>
            <a:ext cx="1381125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Sites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and 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Means</a:t>
            </a:r>
          </a:p>
        </p:txBody>
      </p:sp>
      <p:sp>
        <p:nvSpPr>
          <p:cNvPr id="20499" name="Text Box 26">
            <a:extLst>
              <a:ext uri="{FF2B5EF4-FFF2-40B4-BE49-F238E27FC236}">
                <a16:creationId xmlns:a16="http://schemas.microsoft.com/office/drawing/2014/main" id="{B3DB43B4-1BB9-1A2A-2D95-33177456B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4697413"/>
            <a:ext cx="13795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Locales</a:t>
            </a:r>
          </a:p>
        </p:txBody>
      </p:sp>
      <p:sp>
        <p:nvSpPr>
          <p:cNvPr id="20500" name="Text Box 27">
            <a:extLst>
              <a:ext uri="{FF2B5EF4-FFF2-40B4-BE49-F238E27FC236}">
                <a16:creationId xmlns:a16="http://schemas.microsoft.com/office/drawing/2014/main" id="{A1AFC666-A95F-C080-58AC-DA34F33F93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50" y="1476375"/>
            <a:ext cx="13843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LID4096" sz="1800">
                <a:latin typeface="Verdana" panose="020B0604030504040204" pitchFamily="34" charset="0"/>
              </a:rPr>
              <a:t>Individual</a:t>
            </a:r>
          </a:p>
          <a:p>
            <a:pPr algn="ctr"/>
            <a:r>
              <a:rPr lang="en-US" altLang="LID4096" sz="1800">
                <a:latin typeface="Verdana" panose="020B0604030504040204" pitchFamily="34" charset="0"/>
              </a:rPr>
              <a:t>View</a:t>
            </a:r>
          </a:p>
        </p:txBody>
      </p:sp>
      <p:sp>
        <p:nvSpPr>
          <p:cNvPr id="20501" name="Line 28">
            <a:extLst>
              <a:ext uri="{FF2B5EF4-FFF2-40B4-BE49-F238E27FC236}">
                <a16:creationId xmlns:a16="http://schemas.microsoft.com/office/drawing/2014/main" id="{441EE0C7-9B3D-CB54-DEA7-058C3D3E5DC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92613" y="4008438"/>
            <a:ext cx="22225" cy="15541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0502" name="Line 29">
            <a:extLst>
              <a:ext uri="{FF2B5EF4-FFF2-40B4-BE49-F238E27FC236}">
                <a16:creationId xmlns:a16="http://schemas.microsoft.com/office/drawing/2014/main" id="{AEE89B88-1522-0E27-E0C2-265A9B80AEB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76788" y="4043363"/>
            <a:ext cx="1187450" cy="15732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0503" name="Line 30">
            <a:extLst>
              <a:ext uri="{FF2B5EF4-FFF2-40B4-BE49-F238E27FC236}">
                <a16:creationId xmlns:a16="http://schemas.microsoft.com/office/drawing/2014/main" id="{6B655D97-355B-5F4F-9A71-C611A5633DC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05525" y="4043363"/>
            <a:ext cx="395288" cy="15462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0504" name="Line 31">
            <a:extLst>
              <a:ext uri="{FF2B5EF4-FFF2-40B4-BE49-F238E27FC236}">
                <a16:creationId xmlns:a16="http://schemas.microsoft.com/office/drawing/2014/main" id="{DA6E296B-DEEB-E6DE-4194-22094AD7A6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55913" y="4241800"/>
            <a:ext cx="522287" cy="13271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pic>
        <p:nvPicPr>
          <p:cNvPr id="20505" name="Picture 32">
            <a:extLst>
              <a:ext uri="{FF2B5EF4-FFF2-40B4-BE49-F238E27FC236}">
                <a16:creationId xmlns:a16="http://schemas.microsoft.com/office/drawing/2014/main" id="{3BF48DEC-5E41-44DF-7CB2-B33B631C7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486400"/>
            <a:ext cx="1287463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6" name="Picture 33" descr="P9090238">
            <a:extLst>
              <a:ext uri="{FF2B5EF4-FFF2-40B4-BE49-F238E27FC236}">
                <a16:creationId xmlns:a16="http://schemas.microsoft.com/office/drawing/2014/main" id="{9D1DE44E-5F05-998D-68BA-9103A4552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7975" y="5489575"/>
            <a:ext cx="14224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7" name="Picture 34" descr="P9090242">
            <a:extLst>
              <a:ext uri="{FF2B5EF4-FFF2-40B4-BE49-F238E27FC236}">
                <a16:creationId xmlns:a16="http://schemas.microsoft.com/office/drawing/2014/main" id="{132AD4B9-964B-823F-5AC3-A07576621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6663" y="5486400"/>
            <a:ext cx="1430337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8" name="Picture 35" descr="22 iLab Middle">
            <a:extLst>
              <a:ext uri="{FF2B5EF4-FFF2-40B4-BE49-F238E27FC236}">
                <a16:creationId xmlns:a16="http://schemas.microsoft.com/office/drawing/2014/main" id="{8B0C7D73-6177-5A58-5D77-13BDAA628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75" y="5486400"/>
            <a:ext cx="14224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09" name="Line 36">
            <a:extLst>
              <a:ext uri="{FF2B5EF4-FFF2-40B4-BE49-F238E27FC236}">
                <a16:creationId xmlns:a16="http://schemas.microsoft.com/office/drawing/2014/main" id="{75CD7CBB-5D36-5B4E-1EB7-E2C1BA329D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7175" y="2516188"/>
            <a:ext cx="8621713" cy="793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0510" name="Line 37">
            <a:extLst>
              <a:ext uri="{FF2B5EF4-FFF2-40B4-BE49-F238E27FC236}">
                <a16:creationId xmlns:a16="http://schemas.microsoft.com/office/drawing/2014/main" id="{EE8721A6-602F-DE3D-B4DB-F9B38F47A3F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0350" y="4344988"/>
            <a:ext cx="8621713" cy="793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0511" name="Line 38">
            <a:extLst>
              <a:ext uri="{FF2B5EF4-FFF2-40B4-BE49-F238E27FC236}">
                <a16:creationId xmlns:a16="http://schemas.microsoft.com/office/drawing/2014/main" id="{68531E45-6B9E-B90A-B08C-C951F35C2A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0350" y="5322888"/>
            <a:ext cx="8621713" cy="793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20512" name="Group 39">
            <a:extLst>
              <a:ext uri="{FF2B5EF4-FFF2-40B4-BE49-F238E27FC236}">
                <a16:creationId xmlns:a16="http://schemas.microsoft.com/office/drawing/2014/main" id="{28539B18-3EF2-DCED-CEB1-1CDECDFB9081}"/>
              </a:ext>
            </a:extLst>
          </p:cNvPr>
          <p:cNvGrpSpPr>
            <a:grpSpLocks/>
          </p:cNvGrpSpPr>
          <p:nvPr/>
        </p:nvGrpSpPr>
        <p:grpSpPr bwMode="auto">
          <a:xfrm>
            <a:off x="6164263" y="1381125"/>
            <a:ext cx="1984375" cy="931863"/>
            <a:chOff x="4037" y="771"/>
            <a:chExt cx="1343" cy="673"/>
          </a:xfrm>
        </p:grpSpPr>
        <p:pic>
          <p:nvPicPr>
            <p:cNvPr id="20523" name="Picture 40" descr="sukiq@hotmail">
              <a:extLst>
                <a:ext uri="{FF2B5EF4-FFF2-40B4-BE49-F238E27FC236}">
                  <a16:creationId xmlns:a16="http://schemas.microsoft.com/office/drawing/2014/main" id="{CA79C51C-E623-433C-0E22-C2CDAB89CF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7" y="1129"/>
              <a:ext cx="382" cy="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4" name="Picture 41" descr="chester_fitchett@hotmail">
              <a:extLst>
                <a:ext uri="{FF2B5EF4-FFF2-40B4-BE49-F238E27FC236}">
                  <a16:creationId xmlns:a16="http://schemas.microsoft.com/office/drawing/2014/main" id="{E9044F80-2AA5-FF93-E5E9-6399F81152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7" y="771"/>
              <a:ext cx="379" cy="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5" name="Picture 42" descr="22 iLab Middle">
              <a:extLst>
                <a:ext uri="{FF2B5EF4-FFF2-40B4-BE49-F238E27FC236}">
                  <a16:creationId xmlns:a16="http://schemas.microsoft.com/office/drawing/2014/main" id="{23D4CB85-D12C-0B2C-8F3A-F608048F2E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4" y="771"/>
              <a:ext cx="896" cy="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13" name="Picture 43" descr="saul_greenberg@hotmail">
            <a:extLst>
              <a:ext uri="{FF2B5EF4-FFF2-40B4-BE49-F238E27FC236}">
                <a16:creationId xmlns:a16="http://schemas.microsoft.com/office/drawing/2014/main" id="{F5FF49AB-47B7-D4B7-4B47-7D058D993A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88" y="1847850"/>
            <a:ext cx="347662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4" name="Picture 44" descr="carmanneustaedter@hotmail">
            <a:extLst>
              <a:ext uri="{FF2B5EF4-FFF2-40B4-BE49-F238E27FC236}">
                <a16:creationId xmlns:a16="http://schemas.microsoft.com/office/drawing/2014/main" id="{095D0383-4725-79D3-82CA-79C8D1F20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188" y="1539875"/>
            <a:ext cx="34607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5" name="Picture 45" descr="22 iLab Middle">
            <a:extLst>
              <a:ext uri="{FF2B5EF4-FFF2-40B4-BE49-F238E27FC236}">
                <a16:creationId xmlns:a16="http://schemas.microsoft.com/office/drawing/2014/main" id="{9E493954-7E0F-2052-F6C2-D19DA1F7C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1538288"/>
            <a:ext cx="785812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6" name="Rectangle 46">
            <a:extLst>
              <a:ext uri="{FF2B5EF4-FFF2-40B4-BE49-F238E27FC236}">
                <a16:creationId xmlns:a16="http://schemas.microsoft.com/office/drawing/2014/main" id="{C0914F37-98D3-E22A-B113-C389E9C51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4838" y="1276350"/>
            <a:ext cx="5100637" cy="11223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grpSp>
        <p:nvGrpSpPr>
          <p:cNvPr id="20517" name="Group 49">
            <a:extLst>
              <a:ext uri="{FF2B5EF4-FFF2-40B4-BE49-F238E27FC236}">
                <a16:creationId xmlns:a16="http://schemas.microsoft.com/office/drawing/2014/main" id="{D5C11A7C-7117-01E8-4356-404D7A7FF62F}"/>
              </a:ext>
            </a:extLst>
          </p:cNvPr>
          <p:cNvGrpSpPr>
            <a:grpSpLocks/>
          </p:cNvGrpSpPr>
          <p:nvPr/>
        </p:nvGrpSpPr>
        <p:grpSpPr bwMode="auto">
          <a:xfrm>
            <a:off x="3287713" y="1501775"/>
            <a:ext cx="1295400" cy="700088"/>
            <a:chOff x="1732" y="819"/>
            <a:chExt cx="795" cy="429"/>
          </a:xfrm>
        </p:grpSpPr>
        <p:pic>
          <p:nvPicPr>
            <p:cNvPr id="20520" name="Picture 50" descr="P9090238">
              <a:extLst>
                <a:ext uri="{FF2B5EF4-FFF2-40B4-BE49-F238E27FC236}">
                  <a16:creationId xmlns:a16="http://schemas.microsoft.com/office/drawing/2014/main" id="{A86DAF99-1ADC-CEF4-EE98-F11D6114DE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5" y="821"/>
              <a:ext cx="532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1" name="Picture 51" descr="carmanneustaedter@hotmail">
              <a:extLst>
                <a:ext uri="{FF2B5EF4-FFF2-40B4-BE49-F238E27FC236}">
                  <a16:creationId xmlns:a16="http://schemas.microsoft.com/office/drawing/2014/main" id="{C2C4F5EA-0A0D-816C-E101-3455F9BAA3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2" y="819"/>
              <a:ext cx="210" cy="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22" name="Picture 52" descr="saul_greenberg@hotmail">
              <a:extLst>
                <a:ext uri="{FF2B5EF4-FFF2-40B4-BE49-F238E27FC236}">
                  <a16:creationId xmlns:a16="http://schemas.microsoft.com/office/drawing/2014/main" id="{1B6DEDAA-2923-C924-6F04-0164682026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3" y="1061"/>
              <a:ext cx="211" cy="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18" name="Text Box 53">
            <a:extLst>
              <a:ext uri="{FF2B5EF4-FFF2-40B4-BE49-F238E27FC236}">
                <a16:creationId xmlns:a16="http://schemas.microsoft.com/office/drawing/2014/main" id="{B3AE8B49-7FC6-5AAC-BA99-581C077DAF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8025" y="6521450"/>
            <a:ext cx="2085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(Fitzpatrick, 2003)</a:t>
            </a:r>
          </a:p>
        </p:txBody>
      </p:sp>
      <p:sp>
        <p:nvSpPr>
          <p:cNvPr id="20519" name="Oval 54">
            <a:extLst>
              <a:ext uri="{FF2B5EF4-FFF2-40B4-BE49-F238E27FC236}">
                <a16:creationId xmlns:a16="http://schemas.microsoft.com/office/drawing/2014/main" id="{58FE5F22-E028-AF7F-2F7A-4FB0A030E9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9425" y="3149600"/>
            <a:ext cx="774700" cy="584200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reeform 32">
            <a:extLst>
              <a:ext uri="{FF2B5EF4-FFF2-40B4-BE49-F238E27FC236}">
                <a16:creationId xmlns:a16="http://schemas.microsoft.com/office/drawing/2014/main" id="{C1AC1952-6536-1C6B-EBDF-9EB19867F18F}"/>
              </a:ext>
            </a:extLst>
          </p:cNvPr>
          <p:cNvSpPr>
            <a:spLocks/>
          </p:cNvSpPr>
          <p:nvPr/>
        </p:nvSpPr>
        <p:spPr bwMode="auto">
          <a:xfrm>
            <a:off x="4162425" y="3333750"/>
            <a:ext cx="4638675" cy="2686050"/>
          </a:xfrm>
          <a:custGeom>
            <a:avLst/>
            <a:gdLst>
              <a:gd name="T0" fmla="*/ 39 w 2922"/>
              <a:gd name="T1" fmla="*/ 0 h 1692"/>
              <a:gd name="T2" fmla="*/ 12 w 2922"/>
              <a:gd name="T3" fmla="*/ 147 h 1692"/>
              <a:gd name="T4" fmla="*/ 0 w 2922"/>
              <a:gd name="T5" fmla="*/ 279 h 1692"/>
              <a:gd name="T6" fmla="*/ 3 w 2922"/>
              <a:gd name="T7" fmla="*/ 354 h 1692"/>
              <a:gd name="T8" fmla="*/ 6 w 2922"/>
              <a:gd name="T9" fmla="*/ 456 h 1692"/>
              <a:gd name="T10" fmla="*/ 18 w 2922"/>
              <a:gd name="T11" fmla="*/ 570 h 1692"/>
              <a:gd name="T12" fmla="*/ 24 w 2922"/>
              <a:gd name="T13" fmla="*/ 606 h 1692"/>
              <a:gd name="T14" fmla="*/ 2046 w 2922"/>
              <a:gd name="T15" fmla="*/ 1692 h 1692"/>
              <a:gd name="T16" fmla="*/ 2160 w 2922"/>
              <a:gd name="T17" fmla="*/ 1644 h 1692"/>
              <a:gd name="T18" fmla="*/ 2298 w 2922"/>
              <a:gd name="T19" fmla="*/ 1566 h 1692"/>
              <a:gd name="T20" fmla="*/ 2481 w 2922"/>
              <a:gd name="T21" fmla="*/ 1431 h 1692"/>
              <a:gd name="T22" fmla="*/ 2577 w 2922"/>
              <a:gd name="T23" fmla="*/ 1338 h 1692"/>
              <a:gd name="T24" fmla="*/ 2694 w 2922"/>
              <a:gd name="T25" fmla="*/ 1200 h 1692"/>
              <a:gd name="T26" fmla="*/ 2790 w 2922"/>
              <a:gd name="T27" fmla="*/ 1053 h 1692"/>
              <a:gd name="T28" fmla="*/ 2868 w 2922"/>
              <a:gd name="T29" fmla="*/ 900 h 1692"/>
              <a:gd name="T30" fmla="*/ 2907 w 2922"/>
              <a:gd name="T31" fmla="*/ 792 h 1692"/>
              <a:gd name="T32" fmla="*/ 2922 w 2922"/>
              <a:gd name="T33" fmla="*/ 765 h 1692"/>
              <a:gd name="T34" fmla="*/ 39 w 2922"/>
              <a:gd name="T35" fmla="*/ 0 h 169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2922"/>
              <a:gd name="T55" fmla="*/ 0 h 1692"/>
              <a:gd name="T56" fmla="*/ 2922 w 2922"/>
              <a:gd name="T57" fmla="*/ 1692 h 1692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2922" h="1692">
                <a:moveTo>
                  <a:pt x="39" y="0"/>
                </a:moveTo>
                <a:lnTo>
                  <a:pt x="12" y="147"/>
                </a:lnTo>
                <a:lnTo>
                  <a:pt x="0" y="279"/>
                </a:lnTo>
                <a:lnTo>
                  <a:pt x="3" y="354"/>
                </a:lnTo>
                <a:lnTo>
                  <a:pt x="6" y="456"/>
                </a:lnTo>
                <a:lnTo>
                  <a:pt x="18" y="570"/>
                </a:lnTo>
                <a:lnTo>
                  <a:pt x="24" y="606"/>
                </a:lnTo>
                <a:lnTo>
                  <a:pt x="2046" y="1692"/>
                </a:lnTo>
                <a:lnTo>
                  <a:pt x="2160" y="1644"/>
                </a:lnTo>
                <a:lnTo>
                  <a:pt x="2298" y="1566"/>
                </a:lnTo>
                <a:lnTo>
                  <a:pt x="2481" y="1431"/>
                </a:lnTo>
                <a:lnTo>
                  <a:pt x="2577" y="1338"/>
                </a:lnTo>
                <a:lnTo>
                  <a:pt x="2694" y="1200"/>
                </a:lnTo>
                <a:lnTo>
                  <a:pt x="2790" y="1053"/>
                </a:lnTo>
                <a:lnTo>
                  <a:pt x="2868" y="900"/>
                </a:lnTo>
                <a:lnTo>
                  <a:pt x="2907" y="792"/>
                </a:lnTo>
                <a:lnTo>
                  <a:pt x="2922" y="765"/>
                </a:lnTo>
                <a:lnTo>
                  <a:pt x="39" y="0"/>
                </a:lnTo>
                <a:close/>
              </a:path>
            </a:pathLst>
          </a:custGeom>
          <a:solidFill>
            <a:srgbClr val="0000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F9F2A0D2-3C1D-ADFA-6FE5-31090C47E0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Awareness: Focus/Nimbus Model</a:t>
            </a:r>
          </a:p>
        </p:txBody>
      </p:sp>
      <p:sp>
        <p:nvSpPr>
          <p:cNvPr id="21508" name="AutoShape 3">
            <a:extLst>
              <a:ext uri="{FF2B5EF4-FFF2-40B4-BE49-F238E27FC236}">
                <a16:creationId xmlns:a16="http://schemas.microsoft.com/office/drawing/2014/main" id="{5A11BACD-4340-2A60-2C76-A45229B8B67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76238" y="1122363"/>
            <a:ext cx="752633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1509" name="Rectangle 16">
            <a:extLst>
              <a:ext uri="{FF2B5EF4-FFF2-40B4-BE49-F238E27FC236}">
                <a16:creationId xmlns:a16="http://schemas.microsoft.com/office/drawing/2014/main" id="{C7EFC6CC-128F-8E46-F1F8-E479F3629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3" y="2112963"/>
            <a:ext cx="257175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800" b="1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endParaRPr lang="en-US" altLang="LID4096" sz="2800">
              <a:latin typeface="Arial" panose="020B0604020202020204" pitchFamily="34" charset="0"/>
            </a:endParaRPr>
          </a:p>
        </p:txBody>
      </p:sp>
      <p:sp>
        <p:nvSpPr>
          <p:cNvPr id="21510" name="Rectangle 19">
            <a:extLst>
              <a:ext uri="{FF2B5EF4-FFF2-40B4-BE49-F238E27FC236}">
                <a16:creationId xmlns:a16="http://schemas.microsoft.com/office/drawing/2014/main" id="{E485C0F2-8FE9-50DF-1309-B95E6D8E6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6850" y="3336925"/>
            <a:ext cx="2571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800" b="1">
                <a:solidFill>
                  <a:srgbClr val="000000"/>
                </a:solidFill>
                <a:latin typeface="Arial" panose="020B0604020202020204" pitchFamily="34" charset="0"/>
              </a:rPr>
              <a:t>B</a:t>
            </a:r>
            <a:endParaRPr lang="en-US" altLang="LID4096" sz="2800">
              <a:latin typeface="Arial" panose="020B0604020202020204" pitchFamily="34" charset="0"/>
            </a:endParaRPr>
          </a:p>
        </p:txBody>
      </p:sp>
      <p:sp>
        <p:nvSpPr>
          <p:cNvPr id="21511" name="Oval 20">
            <a:extLst>
              <a:ext uri="{FF2B5EF4-FFF2-40B4-BE49-F238E27FC236}">
                <a16:creationId xmlns:a16="http://schemas.microsoft.com/office/drawing/2014/main" id="{B252FB56-1566-632B-3073-BA70CEBB0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4013" y="1546225"/>
            <a:ext cx="4735512" cy="4643438"/>
          </a:xfrm>
          <a:prstGeom prst="ellipse">
            <a:avLst/>
          </a:pr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21512" name="Freeform 21">
            <a:extLst>
              <a:ext uri="{FF2B5EF4-FFF2-40B4-BE49-F238E27FC236}">
                <a16:creationId xmlns:a16="http://schemas.microsoft.com/office/drawing/2014/main" id="{9A8182E7-D45B-AC42-4774-D88B5F66230C}"/>
              </a:ext>
            </a:extLst>
          </p:cNvPr>
          <p:cNvSpPr>
            <a:spLocks/>
          </p:cNvSpPr>
          <p:nvPr/>
        </p:nvSpPr>
        <p:spPr bwMode="auto">
          <a:xfrm>
            <a:off x="676275" y="2392363"/>
            <a:ext cx="8248650" cy="4170362"/>
          </a:xfrm>
          <a:custGeom>
            <a:avLst/>
            <a:gdLst>
              <a:gd name="T0" fmla="*/ 0 w 3335"/>
              <a:gd name="T1" fmla="*/ 0 h 1466"/>
              <a:gd name="T2" fmla="*/ 3127 w 3335"/>
              <a:gd name="T3" fmla="*/ 1466 h 1466"/>
              <a:gd name="T4" fmla="*/ 3335 w 3335"/>
              <a:gd name="T5" fmla="*/ 769 h 1466"/>
              <a:gd name="T6" fmla="*/ 0 w 3335"/>
              <a:gd name="T7" fmla="*/ 0 h 1466"/>
              <a:gd name="T8" fmla="*/ 0 60000 65536"/>
              <a:gd name="T9" fmla="*/ 0 60000 65536"/>
              <a:gd name="T10" fmla="*/ 0 60000 65536"/>
              <a:gd name="T11" fmla="*/ 0 60000 65536"/>
              <a:gd name="T12" fmla="*/ 0 w 3335"/>
              <a:gd name="T13" fmla="*/ 0 h 1466"/>
              <a:gd name="T14" fmla="*/ 3335 w 3335"/>
              <a:gd name="T15" fmla="*/ 1466 h 146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35" h="1466">
                <a:moveTo>
                  <a:pt x="0" y="0"/>
                </a:moveTo>
                <a:lnTo>
                  <a:pt x="3127" y="1466"/>
                </a:lnTo>
                <a:lnTo>
                  <a:pt x="3335" y="769"/>
                </a:lnTo>
                <a:lnTo>
                  <a:pt x="0" y="0"/>
                </a:lnTo>
                <a:close/>
              </a:path>
            </a:pathLst>
          </a:custGeom>
          <a:noFill/>
          <a:ln w="6350" cap="rnd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LID4096" altLang="LID4096"/>
          </a:p>
        </p:txBody>
      </p:sp>
      <p:sp>
        <p:nvSpPr>
          <p:cNvPr id="21513" name="Rectangle 22">
            <a:extLst>
              <a:ext uri="{FF2B5EF4-FFF2-40B4-BE49-F238E27FC236}">
                <a16:creationId xmlns:a16="http://schemas.microsoft.com/office/drawing/2014/main" id="{D08074F7-F586-376A-765A-74E431BD59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9663" y="2301875"/>
            <a:ext cx="8620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000">
                <a:solidFill>
                  <a:srgbClr val="000000"/>
                </a:solidFill>
                <a:latin typeface="Arial" panose="020B0604020202020204" pitchFamily="34" charset="0"/>
              </a:rPr>
              <a:t>Nimbus</a:t>
            </a:r>
            <a:endParaRPr lang="en-US" altLang="LID4096" sz="2000">
              <a:latin typeface="Arial" panose="020B0604020202020204" pitchFamily="34" charset="0"/>
            </a:endParaRPr>
          </a:p>
        </p:txBody>
      </p:sp>
      <p:sp>
        <p:nvSpPr>
          <p:cNvPr id="21514" name="Rectangle 23">
            <a:extLst>
              <a:ext uri="{FF2B5EF4-FFF2-40B4-BE49-F238E27FC236}">
                <a16:creationId xmlns:a16="http://schemas.microsoft.com/office/drawing/2014/main" id="{2265C2B7-9871-8FBC-1F76-92B633731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9775" y="2478088"/>
            <a:ext cx="1349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00"/>
                </a:solidFill>
                <a:latin typeface="Arial" panose="020B0604020202020204" pitchFamily="34" charset="0"/>
              </a:rPr>
              <a:t>B</a:t>
            </a:r>
            <a:endParaRPr lang="en-US" altLang="LID4096" sz="1600">
              <a:latin typeface="Arial" panose="020B0604020202020204" pitchFamily="34" charset="0"/>
            </a:endParaRPr>
          </a:p>
        </p:txBody>
      </p:sp>
      <p:sp>
        <p:nvSpPr>
          <p:cNvPr id="21515" name="Rectangle 24">
            <a:extLst>
              <a:ext uri="{FF2B5EF4-FFF2-40B4-BE49-F238E27FC236}">
                <a16:creationId xmlns:a16="http://schemas.microsoft.com/office/drawing/2014/main" id="{37DF848B-60BB-088E-264B-D9B978EB2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0350" y="3141663"/>
            <a:ext cx="692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000">
                <a:solidFill>
                  <a:srgbClr val="000000"/>
                </a:solidFill>
                <a:latin typeface="Arial" panose="020B0604020202020204" pitchFamily="34" charset="0"/>
              </a:rPr>
              <a:t>Focus</a:t>
            </a:r>
            <a:endParaRPr lang="en-US" altLang="LID4096" sz="3200">
              <a:latin typeface="Arial" panose="020B0604020202020204" pitchFamily="34" charset="0"/>
            </a:endParaRPr>
          </a:p>
        </p:txBody>
      </p:sp>
      <p:sp>
        <p:nvSpPr>
          <p:cNvPr id="21516" name="Rectangle 25">
            <a:extLst>
              <a:ext uri="{FF2B5EF4-FFF2-40B4-BE49-F238E27FC236}">
                <a16:creationId xmlns:a16="http://schemas.microsoft.com/office/drawing/2014/main" id="{85D3C2B6-242B-6367-8107-B6F6E74B59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963" y="3371850"/>
            <a:ext cx="1349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1600">
                <a:solidFill>
                  <a:srgbClr val="000000"/>
                </a:solidFill>
                <a:latin typeface="Arial" panose="020B0604020202020204" pitchFamily="34" charset="0"/>
              </a:rPr>
              <a:t>A</a:t>
            </a:r>
            <a:endParaRPr lang="en-US" altLang="LID4096" sz="3600">
              <a:latin typeface="Arial" panose="020B0604020202020204" pitchFamily="34" charset="0"/>
            </a:endParaRPr>
          </a:p>
        </p:txBody>
      </p:sp>
      <p:sp>
        <p:nvSpPr>
          <p:cNvPr id="21517" name="Rectangle 26">
            <a:extLst>
              <a:ext uri="{FF2B5EF4-FFF2-40B4-BE49-F238E27FC236}">
                <a16:creationId xmlns:a16="http://schemas.microsoft.com/office/drawing/2014/main" id="{657FFB00-4E22-1718-78E8-DBA46CBE2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9738" y="4362450"/>
            <a:ext cx="1257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LID4096" sz="2000">
                <a:solidFill>
                  <a:srgbClr val="FFFF99"/>
                </a:solidFill>
                <a:latin typeface="Arial" panose="020B0604020202020204" pitchFamily="34" charset="0"/>
              </a:rPr>
              <a:t>Awareness</a:t>
            </a:r>
          </a:p>
        </p:txBody>
      </p:sp>
      <p:sp>
        <p:nvSpPr>
          <p:cNvPr id="21518" name="Rectangle 28">
            <a:extLst>
              <a:ext uri="{FF2B5EF4-FFF2-40B4-BE49-F238E27FC236}">
                <a16:creationId xmlns:a16="http://schemas.microsoft.com/office/drawing/2014/main" id="{3CD89015-5CF6-C302-E20D-B9DC82F3B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6508750"/>
            <a:ext cx="472440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LID4096" sz="1600">
                <a:solidFill>
                  <a:srgbClr val="000066"/>
                </a:solidFill>
                <a:latin typeface="Verdana" panose="020B0604030504040204" pitchFamily="34" charset="0"/>
              </a:rPr>
              <a:t>(Benford and Fahlen, 1993) (Rodden, 1996)</a:t>
            </a:r>
          </a:p>
        </p:txBody>
      </p:sp>
      <p:grpSp>
        <p:nvGrpSpPr>
          <p:cNvPr id="21519" name="Group 30">
            <a:extLst>
              <a:ext uri="{FF2B5EF4-FFF2-40B4-BE49-F238E27FC236}">
                <a16:creationId xmlns:a16="http://schemas.microsoft.com/office/drawing/2014/main" id="{DBF9E2D7-3AA0-632F-E872-95CBAA2F341B}"/>
              </a:ext>
            </a:extLst>
          </p:cNvPr>
          <p:cNvGrpSpPr>
            <a:grpSpLocks/>
          </p:cNvGrpSpPr>
          <p:nvPr/>
        </p:nvGrpSpPr>
        <p:grpSpPr bwMode="auto">
          <a:xfrm>
            <a:off x="6740525" y="4579938"/>
            <a:ext cx="441325" cy="244475"/>
            <a:chOff x="3724" y="2754"/>
            <a:chExt cx="278" cy="154"/>
          </a:xfrm>
        </p:grpSpPr>
        <p:sp>
          <p:nvSpPr>
            <p:cNvPr id="21520" name="Rectangle 27">
              <a:extLst>
                <a:ext uri="{FF2B5EF4-FFF2-40B4-BE49-F238E27FC236}">
                  <a16:creationId xmlns:a16="http://schemas.microsoft.com/office/drawing/2014/main" id="{77540C9D-9BF9-C85B-6539-11338AFE8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4" y="2754"/>
              <a:ext cx="27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LID4096" sz="1600">
                  <a:solidFill>
                    <a:srgbClr val="FFFF99"/>
                  </a:solidFill>
                  <a:latin typeface="Arial" panose="020B0604020202020204" pitchFamily="34" charset="0"/>
                </a:rPr>
                <a:t>A   B</a:t>
              </a:r>
            </a:p>
          </p:txBody>
        </p:sp>
        <p:sp>
          <p:nvSpPr>
            <p:cNvPr id="21521" name="Line 29">
              <a:extLst>
                <a:ext uri="{FF2B5EF4-FFF2-40B4-BE49-F238E27FC236}">
                  <a16:creationId xmlns:a16="http://schemas.microsoft.com/office/drawing/2014/main" id="{DCCAE58A-231C-8339-0C85-03207E5A9E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07" y="2830"/>
              <a:ext cx="121" cy="6"/>
            </a:xfrm>
            <a:prstGeom prst="line">
              <a:avLst/>
            </a:prstGeom>
            <a:noFill/>
            <a:ln w="9525">
              <a:solidFill>
                <a:srgbClr val="FFFF99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3" descr="IMGP2832">
            <a:extLst>
              <a:ext uri="{FF2B5EF4-FFF2-40B4-BE49-F238E27FC236}">
                <a16:creationId xmlns:a16="http://schemas.microsoft.com/office/drawing/2014/main" id="{00320C85-02AA-2BCB-E011-E2608FC60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88" y="1287463"/>
            <a:ext cx="3101975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Rectangle 4">
            <a:extLst>
              <a:ext uri="{FF2B5EF4-FFF2-40B4-BE49-F238E27FC236}">
                <a16:creationId xmlns:a16="http://schemas.microsoft.com/office/drawing/2014/main" id="{916A62A5-DDD2-DB13-F19D-321F70084A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Awareness: Focus/Nimbus Model</a:t>
            </a:r>
          </a:p>
        </p:txBody>
      </p:sp>
      <p:sp>
        <p:nvSpPr>
          <p:cNvPr id="22532" name="Rectangle 5">
            <a:extLst>
              <a:ext uri="{FF2B5EF4-FFF2-40B4-BE49-F238E27FC236}">
                <a16:creationId xmlns:a16="http://schemas.microsoft.com/office/drawing/2014/main" id="{88BB18FB-E63D-EC2A-F435-CB91638C30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19600" y="6508750"/>
            <a:ext cx="4724400" cy="34925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LID4096" sz="1600"/>
              <a:t>(Benford and Fahlen, 1993) (Rodden, 1996)</a:t>
            </a:r>
          </a:p>
        </p:txBody>
      </p:sp>
      <p:pic>
        <p:nvPicPr>
          <p:cNvPr id="22533" name="Picture 6" descr="IMGP2830">
            <a:extLst>
              <a:ext uri="{FF2B5EF4-FFF2-40B4-BE49-F238E27FC236}">
                <a16:creationId xmlns:a16="http://schemas.microsoft.com/office/drawing/2014/main" id="{66D007BF-F96E-8610-BAD1-44C65AD5A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1296988"/>
            <a:ext cx="3052763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 Box 7">
            <a:extLst>
              <a:ext uri="{FF2B5EF4-FFF2-40B4-BE49-F238E27FC236}">
                <a16:creationId xmlns:a16="http://schemas.microsoft.com/office/drawing/2014/main" id="{DE276918-3DA0-9829-3CEA-F65418AB0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8" y="3536950"/>
            <a:ext cx="2474912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 sz="1800">
                <a:latin typeface="Verdana" panose="020B0604030504040204" pitchFamily="34" charset="0"/>
              </a:rPr>
              <a:t>High Focus</a:t>
            </a:r>
          </a:p>
          <a:p>
            <a:pPr eaLnBrk="1" hangingPunct="1"/>
            <a:r>
              <a:rPr lang="en-US" altLang="LID4096" sz="1800">
                <a:latin typeface="Verdana" panose="020B0604030504040204" pitchFamily="34" charset="0"/>
              </a:rPr>
              <a:t>High Nimbus</a:t>
            </a:r>
          </a:p>
          <a:p>
            <a:pPr eaLnBrk="1" hangingPunct="1"/>
            <a:r>
              <a:rPr lang="en-US" altLang="LID4096" sz="1800">
                <a:latin typeface="Verdana" panose="020B0604030504040204" pitchFamily="34" charset="0"/>
              </a:rPr>
              <a:t>=&gt; High Awareness</a:t>
            </a:r>
          </a:p>
        </p:txBody>
      </p:sp>
      <p:sp>
        <p:nvSpPr>
          <p:cNvPr id="22535" name="Text Box 8">
            <a:extLst>
              <a:ext uri="{FF2B5EF4-FFF2-40B4-BE49-F238E27FC236}">
                <a16:creationId xmlns:a16="http://schemas.microsoft.com/office/drawing/2014/main" id="{EAD58CD6-7B3E-8F12-8756-8E923E364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8463" y="5613400"/>
            <a:ext cx="2405062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 sz="1800">
                <a:latin typeface="Verdana" panose="020B0604030504040204" pitchFamily="34" charset="0"/>
              </a:rPr>
              <a:t>High Focus</a:t>
            </a:r>
          </a:p>
          <a:p>
            <a:pPr eaLnBrk="1" hangingPunct="1"/>
            <a:r>
              <a:rPr lang="en-US" altLang="LID4096" sz="1800">
                <a:latin typeface="Verdana" panose="020B0604030504040204" pitchFamily="34" charset="0"/>
              </a:rPr>
              <a:t>Low Nimbus</a:t>
            </a:r>
          </a:p>
          <a:p>
            <a:pPr eaLnBrk="1" hangingPunct="1"/>
            <a:r>
              <a:rPr lang="en-US" altLang="LID4096" sz="1800">
                <a:latin typeface="Verdana" panose="020B0604030504040204" pitchFamily="34" charset="0"/>
              </a:rPr>
              <a:t>=&gt; Low Awareness</a:t>
            </a:r>
          </a:p>
        </p:txBody>
      </p:sp>
      <p:sp>
        <p:nvSpPr>
          <p:cNvPr id="22536" name="Text Box 9">
            <a:extLst>
              <a:ext uri="{FF2B5EF4-FFF2-40B4-BE49-F238E27FC236}">
                <a16:creationId xmlns:a16="http://schemas.microsoft.com/office/drawing/2014/main" id="{15C6CAF3-1F62-09DB-28C8-3472B7BED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6213" y="3556000"/>
            <a:ext cx="2405062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LID4096" sz="1800">
                <a:latin typeface="Verdana" panose="020B0604030504040204" pitchFamily="34" charset="0"/>
              </a:rPr>
              <a:t>Low Focus</a:t>
            </a:r>
          </a:p>
          <a:p>
            <a:pPr eaLnBrk="1" hangingPunct="1"/>
            <a:r>
              <a:rPr lang="en-US" altLang="LID4096" sz="1800">
                <a:latin typeface="Verdana" panose="020B0604030504040204" pitchFamily="34" charset="0"/>
              </a:rPr>
              <a:t>High Nimbus</a:t>
            </a:r>
          </a:p>
          <a:p>
            <a:pPr eaLnBrk="1" hangingPunct="1"/>
            <a:r>
              <a:rPr lang="en-US" altLang="LID4096" sz="1800">
                <a:latin typeface="Verdana" panose="020B0604030504040204" pitchFamily="34" charset="0"/>
              </a:rPr>
              <a:t>=&gt; Low Awareness</a:t>
            </a:r>
          </a:p>
        </p:txBody>
      </p:sp>
      <p:pic>
        <p:nvPicPr>
          <p:cNvPr id="22537" name="Picture 2" descr="IMGP2833">
            <a:extLst>
              <a:ext uri="{FF2B5EF4-FFF2-40B4-BE49-F238E27FC236}">
                <a16:creationId xmlns:a16="http://schemas.microsoft.com/office/drawing/2014/main" id="{77CA1FAA-F281-3ED5-0235-A9FE95F81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063" y="3321050"/>
            <a:ext cx="3094037" cy="23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CB7C34B5-635E-810C-1427-5EA63D94D6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Conclusions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927DF992-8C91-9F63-2754-81C780BF6F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LID4096" dirty="0"/>
              <a:t>Different from existing tools</a:t>
            </a:r>
          </a:p>
          <a:p>
            <a:pPr lvl="1">
              <a:lnSpc>
                <a:spcPct val="90000"/>
              </a:lnSpc>
            </a:pPr>
            <a:r>
              <a:rPr lang="en-US" altLang="LID4096" dirty="0"/>
              <a:t>Rich awareness</a:t>
            </a:r>
          </a:p>
          <a:p>
            <a:pPr lvl="1">
              <a:lnSpc>
                <a:spcPct val="90000"/>
              </a:lnSpc>
            </a:pPr>
            <a:r>
              <a:rPr lang="en-US" altLang="LID4096" dirty="0"/>
              <a:t>Public small groups</a:t>
            </a:r>
          </a:p>
          <a:p>
            <a:pPr lvl="1">
              <a:lnSpc>
                <a:spcPct val="90000"/>
              </a:lnSpc>
            </a:pPr>
            <a:r>
              <a:rPr lang="en-US" altLang="LID4096" dirty="0"/>
              <a:t>Iterative design (design is iterating right now)</a:t>
            </a:r>
          </a:p>
          <a:p>
            <a:pPr lvl="1">
              <a:lnSpc>
                <a:spcPct val="90000"/>
              </a:lnSpc>
            </a:pPr>
            <a:endParaRPr lang="en-US" altLang="LID4096" dirty="0"/>
          </a:p>
          <a:p>
            <a:pPr>
              <a:lnSpc>
                <a:spcPct val="90000"/>
              </a:lnSpc>
            </a:pPr>
            <a:r>
              <a:rPr lang="en-US" altLang="LID4096" dirty="0"/>
              <a:t>Continuous usage over a year and a half</a:t>
            </a:r>
          </a:p>
          <a:p>
            <a:pPr lvl="1">
              <a:lnSpc>
                <a:spcPct val="90000"/>
              </a:lnSpc>
            </a:pPr>
            <a:r>
              <a:rPr lang="en-US" altLang="LID4096" dirty="0"/>
              <a:t>Preceded by 4 years of Notification Collage use</a:t>
            </a:r>
          </a:p>
          <a:p>
            <a:pPr lvl="1">
              <a:lnSpc>
                <a:spcPct val="90000"/>
              </a:lnSpc>
            </a:pPr>
            <a:r>
              <a:rPr lang="en-US" altLang="LID4096" dirty="0"/>
              <a:t>Feedback from users and field experts</a:t>
            </a:r>
          </a:p>
          <a:p>
            <a:pPr lvl="1">
              <a:lnSpc>
                <a:spcPct val="90000"/>
              </a:lnSpc>
            </a:pPr>
            <a:r>
              <a:rPr lang="en-US" altLang="LID4096" dirty="0"/>
              <a:t>Iterative design (design is iterating right now)</a:t>
            </a:r>
          </a:p>
          <a:p>
            <a:pPr lvl="1">
              <a:lnSpc>
                <a:spcPct val="90000"/>
              </a:lnSpc>
            </a:pPr>
            <a:endParaRPr lang="en-US" altLang="LID4096" dirty="0"/>
          </a:p>
          <a:p>
            <a:pPr>
              <a:lnSpc>
                <a:spcPct val="90000"/>
              </a:lnSpc>
            </a:pPr>
            <a:r>
              <a:rPr lang="en-US" altLang="LID4096" dirty="0"/>
              <a:t>Formal evaluation coming soon</a:t>
            </a:r>
          </a:p>
          <a:p>
            <a:pPr lvl="1">
              <a:lnSpc>
                <a:spcPct val="90000"/>
              </a:lnSpc>
            </a:pPr>
            <a:r>
              <a:rPr lang="en-US" altLang="LID4096" dirty="0"/>
              <a:t>Pilot study already done</a:t>
            </a:r>
          </a:p>
          <a:p>
            <a:pPr lvl="1">
              <a:lnSpc>
                <a:spcPct val="90000"/>
              </a:lnSpc>
            </a:pPr>
            <a:r>
              <a:rPr lang="en-US" altLang="LID4096" dirty="0"/>
              <a:t>Complete study end of 2005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12DFA2FB-45E4-B6EB-FC19-8787A62ADE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Future Work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A686CB9-25E2-57EA-E12C-7558EE8AA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9263" y="1585913"/>
            <a:ext cx="8361362" cy="48752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LID4096"/>
              <a:t>Formal evaluation</a:t>
            </a:r>
          </a:p>
          <a:p>
            <a:pPr lvl="1" eaLnBrk="1" hangingPunct="1"/>
            <a:r>
              <a:rPr lang="en-US" altLang="LID4096"/>
              <a:t>Outside our lab</a:t>
            </a:r>
          </a:p>
          <a:p>
            <a:pPr lvl="2" eaLnBrk="1" hangingPunct="1"/>
            <a:endParaRPr lang="en-US" altLang="LID4096" sz="1800"/>
          </a:p>
          <a:p>
            <a:pPr lvl="1" eaLnBrk="1" hangingPunct="1"/>
            <a:r>
              <a:rPr lang="en-US" altLang="LID4096"/>
              <a:t>In progress now</a:t>
            </a:r>
          </a:p>
          <a:p>
            <a:pPr lvl="1" eaLnBrk="1" hangingPunct="1"/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Continuing development</a:t>
            </a:r>
          </a:p>
          <a:p>
            <a:pPr lvl="1" eaLnBrk="1" hangingPunct="1"/>
            <a:r>
              <a:rPr lang="en-US" altLang="LID4096"/>
              <a:t>Richer activity awareness</a:t>
            </a:r>
          </a:p>
          <a:p>
            <a:pPr lvl="2" eaLnBrk="1" hangingPunct="1"/>
            <a:endParaRPr lang="en-US" altLang="LID4096" sz="1800"/>
          </a:p>
          <a:p>
            <a:pPr lvl="1" eaLnBrk="1" hangingPunct="1"/>
            <a:r>
              <a:rPr lang="en-US" altLang="LID4096"/>
              <a:t>New Media Items</a:t>
            </a:r>
          </a:p>
          <a:p>
            <a:pPr lvl="2" eaLnBrk="1" hangingPunct="1"/>
            <a:r>
              <a:rPr lang="en-US" altLang="LID4096" sz="1800"/>
              <a:t>File transfer, Photo show, Activity Monitor, Video History, etc.</a:t>
            </a:r>
          </a:p>
          <a:p>
            <a:pPr lvl="2" eaLnBrk="1" hangingPunct="1"/>
            <a:endParaRPr lang="en-US" altLang="LID4096" sz="1800"/>
          </a:p>
          <a:p>
            <a:pPr lvl="1" eaLnBrk="1" hangingPunct="1"/>
            <a:r>
              <a:rPr lang="en-US" altLang="LID4096"/>
              <a:t>Deployment in commercial and other research settings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C829FDFD-6235-253B-E880-9013DF5E1D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Message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55F625C-1DFC-4AAF-0C19-36180B944C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3388" y="1470025"/>
            <a:ext cx="7646987" cy="5154613"/>
          </a:xfrm>
        </p:spPr>
        <p:txBody>
          <a:bodyPr/>
          <a:lstStyle/>
          <a:p>
            <a:pPr marL="0" indent="0" eaLnBrk="1" hangingPunct="1">
              <a:lnSpc>
                <a:spcPct val="140000"/>
              </a:lnSpc>
              <a:buFontTx/>
              <a:buNone/>
            </a:pPr>
            <a:r>
              <a:rPr lang="en-US" altLang="LID4096"/>
              <a:t>Community Bar supports informal awareness and casual interaction for distributed groups.</a:t>
            </a:r>
          </a:p>
          <a:p>
            <a:pPr marL="0" indent="0" eaLnBrk="1" hangingPunct="1">
              <a:lnSpc>
                <a:spcPct val="140000"/>
              </a:lnSpc>
              <a:buFontTx/>
              <a:buNone/>
            </a:pPr>
            <a:endParaRPr lang="en-US" altLang="LID4096"/>
          </a:p>
          <a:p>
            <a:pPr lvl="1" eaLnBrk="1" hangingPunct="1">
              <a:lnSpc>
                <a:spcPct val="90000"/>
              </a:lnSpc>
            </a:pPr>
            <a:r>
              <a:rPr lang="en-US" altLang="LID4096"/>
              <a:t>Ad hoc Groups</a:t>
            </a:r>
          </a:p>
          <a:p>
            <a:pPr lvl="1" eaLnBrk="1" hangingPunct="1">
              <a:lnSpc>
                <a:spcPct val="90000"/>
              </a:lnSpc>
            </a:pPr>
            <a:endParaRPr lang="en-US" altLang="LID4096"/>
          </a:p>
          <a:p>
            <a:pPr lvl="1" eaLnBrk="1" hangingPunct="1">
              <a:lnSpc>
                <a:spcPct val="90000"/>
              </a:lnSpc>
            </a:pPr>
            <a:r>
              <a:rPr lang="en-US" altLang="LID4096"/>
              <a:t>Individual views of multiple locales</a:t>
            </a:r>
          </a:p>
          <a:p>
            <a:pPr lvl="1" eaLnBrk="1" hangingPunct="1">
              <a:lnSpc>
                <a:spcPct val="90000"/>
              </a:lnSpc>
            </a:pPr>
            <a:endParaRPr lang="en-US" altLang="LID4096"/>
          </a:p>
          <a:p>
            <a:pPr lvl="1" eaLnBrk="1" hangingPunct="1">
              <a:lnSpc>
                <a:spcPct val="90000"/>
              </a:lnSpc>
            </a:pPr>
            <a:r>
              <a:rPr lang="en-US" altLang="LID4096"/>
              <a:t>Lightweight transition from awareness to interaction</a:t>
            </a:r>
          </a:p>
          <a:p>
            <a:pPr lvl="1" eaLnBrk="1" hangingPunct="1">
              <a:lnSpc>
                <a:spcPct val="90000"/>
              </a:lnSpc>
            </a:pPr>
            <a:endParaRPr lang="en-US" altLang="LID4096"/>
          </a:p>
          <a:p>
            <a:pPr lvl="1" eaLnBrk="1" hangingPunct="1">
              <a:lnSpc>
                <a:spcPct val="90000"/>
              </a:lnSpc>
            </a:pPr>
            <a:r>
              <a:rPr lang="en-US" altLang="LID4096"/>
              <a:t>Focus and Nimbus controls</a:t>
            </a:r>
          </a:p>
        </p:txBody>
      </p:sp>
      <p:pic>
        <p:nvPicPr>
          <p:cNvPr id="24580" name="Picture 4" descr="full-bar">
            <a:extLst>
              <a:ext uri="{FF2B5EF4-FFF2-40B4-BE49-F238E27FC236}">
                <a16:creationId xmlns:a16="http://schemas.microsoft.com/office/drawing/2014/main" id="{E0368630-FCF6-443D-CDB1-D0E1AA85F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57467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Line 5">
            <a:extLst>
              <a:ext uri="{FF2B5EF4-FFF2-40B4-BE49-F238E27FC236}">
                <a16:creationId xmlns:a16="http://schemas.microsoft.com/office/drawing/2014/main" id="{24F71373-26B6-E9F7-7FB3-106ED8EF956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7223125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24582" name="Line 6">
            <a:extLst>
              <a:ext uri="{FF2B5EF4-FFF2-40B4-BE49-F238E27FC236}">
                <a16:creationId xmlns:a16="http://schemas.microsoft.com/office/drawing/2014/main" id="{D2677E6E-47B3-56C8-EA63-428A9BAC92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7199313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93A192D-26AF-A99E-9118-8C32E0FF97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ID4096" altLang="LID4096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E084B69-B627-E8A7-33AD-16BA2F8A0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FontTx/>
              <a:buNone/>
            </a:pPr>
            <a:endParaRPr lang="en-US" altLang="LID4096"/>
          </a:p>
          <a:p>
            <a:pPr marL="0" indent="0" algn="ctr" eaLnBrk="1" hangingPunct="1">
              <a:buFontTx/>
              <a:buNone/>
            </a:pPr>
            <a:endParaRPr lang="en-US" altLang="LID4096"/>
          </a:p>
          <a:p>
            <a:pPr marL="0" indent="0" algn="ctr" eaLnBrk="1" hangingPunct="1">
              <a:buFontTx/>
              <a:buNone/>
            </a:pPr>
            <a:r>
              <a:rPr lang="en-US" altLang="LID4096"/>
              <a:t>Download and use Community Bar</a:t>
            </a:r>
          </a:p>
          <a:p>
            <a:pPr marL="0" indent="0" algn="ctr" eaLnBrk="1" hangingPunct="1">
              <a:buFontTx/>
              <a:buNone/>
            </a:pPr>
            <a:endParaRPr lang="en-US" altLang="LID4096"/>
          </a:p>
          <a:p>
            <a:pPr marL="0" indent="0" algn="ctr" eaLnBrk="1" hangingPunct="1">
              <a:buFontTx/>
              <a:buNone/>
            </a:pPr>
            <a:r>
              <a:rPr lang="en-US" altLang="LID4096"/>
              <a:t>http://grouplab.cpsc.ucalgary.ca/CB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529AE9C-DB91-0271-4FFC-0A8F0FDA12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Extra slides after here…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446589C-A652-AFE2-36E7-9A136B5171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LID4096" altLang="LID4096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970C66F-9CA6-9570-9439-88A12CABB9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Ad hoc groups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8C4A8FE-0634-A5FE-6E56-64B16684A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LID4096"/>
              <a:t>Support both short and long-term locales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Groups are easy and lightweight to</a:t>
            </a:r>
          </a:p>
          <a:p>
            <a:pPr lvl="1" eaLnBrk="1" hangingPunct="1"/>
            <a:r>
              <a:rPr lang="en-US" altLang="LID4096"/>
              <a:t>Create</a:t>
            </a:r>
          </a:p>
          <a:p>
            <a:pPr lvl="1" eaLnBrk="1" hangingPunct="1"/>
            <a:r>
              <a:rPr lang="en-US" altLang="LID4096"/>
              <a:t>Join </a:t>
            </a:r>
          </a:p>
          <a:p>
            <a:pPr lvl="1" eaLnBrk="1" hangingPunct="1"/>
            <a:r>
              <a:rPr lang="en-US" altLang="LID4096"/>
              <a:t>Populate with people and artefacts</a:t>
            </a:r>
          </a:p>
          <a:p>
            <a:pPr lvl="1" eaLnBrk="1" hangingPunct="1"/>
            <a:r>
              <a:rPr lang="en-US" altLang="LID4096"/>
              <a:t>Leave </a:t>
            </a:r>
          </a:p>
          <a:p>
            <a:pPr lvl="1" eaLnBrk="1" hangingPunct="1"/>
            <a:r>
              <a:rPr lang="en-US" altLang="LID4096"/>
              <a:t>Delete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FFD003BA-DBD8-3765-B0D3-9F642CE3F1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01663"/>
            <a:ext cx="8686800" cy="558800"/>
          </a:xfrm>
        </p:spPr>
        <p:txBody>
          <a:bodyPr/>
          <a:lstStyle/>
          <a:p>
            <a:pPr eaLnBrk="1" hangingPunct="1"/>
            <a:r>
              <a:rPr lang="en-US" altLang="LID4096" sz="2400"/>
              <a:t>Multiple Social Worlds through multiple Locales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2C30A4ED-94FA-0338-E7CD-D31BB2663E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LID4096"/>
              <a:t>Provide multiple locales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Show all of a person’s locales concurrently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Provide rich artefacts for awareness and interactions within each locale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Make all artefacts public to the locale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0CD2AA41-D88F-58E4-C3E1-AA333377D8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Focus/nimbus control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6A5B8609-7FF3-F961-A4C8-C083277ACF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9738" y="1943100"/>
            <a:ext cx="8275637" cy="2255838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LID4096"/>
              <a:t>Continuous, not binary, model of engagement</a:t>
            </a:r>
          </a:p>
          <a:p>
            <a:pPr marL="0" indent="0" eaLnBrk="1" hangingPunct="1">
              <a:buFontTx/>
              <a:buNone/>
            </a:pPr>
            <a:r>
              <a:rPr lang="en-US" altLang="LID4096"/>
              <a:t>Locale framework centre/periphery concept</a:t>
            </a:r>
          </a:p>
          <a:p>
            <a:pPr marL="0" indent="0" eaLnBrk="1" hangingPunct="1">
              <a:buFontTx/>
              <a:buNone/>
            </a:pPr>
            <a:r>
              <a:rPr lang="en-US" altLang="LID4096"/>
              <a:t>Applies to people, artefacts, locales, and social worlds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CE5B677-9436-6893-B2CF-2D0F9943A6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3350"/>
            <a:ext cx="8229600" cy="1147763"/>
          </a:xfrm>
        </p:spPr>
        <p:txBody>
          <a:bodyPr/>
          <a:lstStyle/>
          <a:p>
            <a:pPr eaLnBrk="1" hangingPunct="1"/>
            <a:r>
              <a:rPr lang="en-US" altLang="LID4096"/>
              <a:t>Lightweight transitions from awareness to interaction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825A008-81AE-107B-22E3-8956FB50BD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9263" y="1947863"/>
            <a:ext cx="8275637" cy="4513262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buFontTx/>
              <a:buNone/>
            </a:pPr>
            <a:r>
              <a:rPr lang="en-US" altLang="LID4096"/>
              <a:t>Awareness information 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LID4096"/>
              <a:t>Peripheral and always present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LID4096"/>
              <a:t>Unobtrusive yet dynamic</a:t>
            </a:r>
          </a:p>
          <a:p>
            <a:pPr marL="0" indent="0" eaLnBrk="1" hangingPunct="1">
              <a:lnSpc>
                <a:spcPct val="130000"/>
              </a:lnSpc>
              <a:buFontTx/>
              <a:buNone/>
            </a:pPr>
            <a:r>
              <a:rPr lang="en-US" altLang="LID4096"/>
              <a:t>Simple transition to explore and interact with the information</a:t>
            </a:r>
          </a:p>
          <a:p>
            <a:pPr marL="0" indent="0" eaLnBrk="1" hangingPunct="1">
              <a:lnSpc>
                <a:spcPct val="130000"/>
              </a:lnSpc>
              <a:buFontTx/>
              <a:buNone/>
            </a:pPr>
            <a:r>
              <a:rPr lang="en-US" altLang="LID4096"/>
              <a:t>Rich communication channels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0C3762E0-D763-B2B0-1EE8-DC46F90E2C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0200" y="0"/>
            <a:ext cx="8813800" cy="1554163"/>
          </a:xfrm>
        </p:spPr>
        <p:txBody>
          <a:bodyPr/>
          <a:lstStyle/>
          <a:p>
            <a:pPr eaLnBrk="1" hangingPunct="1"/>
            <a:r>
              <a:rPr lang="en-US" altLang="LID4096"/>
              <a:t>From groupware sociological theories </a:t>
            </a:r>
            <a:r>
              <a:rPr lang="en-US" altLang="LID4096" sz="1800"/>
              <a:t>(Locales Framework and Rodden’s Awareness Model)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2FED4CE-161F-ABF5-067A-654457A5F1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9263" y="1585913"/>
            <a:ext cx="8204200" cy="4875212"/>
          </a:xfrm>
        </p:spPr>
        <p:txBody>
          <a:bodyPr/>
          <a:lstStyle/>
          <a:p>
            <a:pPr marL="0" indent="0" eaLnBrk="1" hangingPunct="1">
              <a:lnSpc>
                <a:spcPct val="110000"/>
              </a:lnSpc>
              <a:buFontTx/>
              <a:buNone/>
            </a:pPr>
            <a:r>
              <a:rPr lang="en-US" altLang="LID4096"/>
              <a:t>Provide multiple places with artefacts</a:t>
            </a:r>
          </a:p>
          <a:p>
            <a:pPr marL="0" indent="0" eaLnBrk="1" hangingPunct="1">
              <a:lnSpc>
                <a:spcPct val="110000"/>
              </a:lnSpc>
              <a:buFontTx/>
              <a:buNone/>
            </a:pPr>
            <a:r>
              <a:rPr lang="en-US" altLang="LID4096"/>
              <a:t>Show how places relate to each other</a:t>
            </a:r>
          </a:p>
          <a:p>
            <a:pPr marL="0" indent="0" eaLnBrk="1" hangingPunct="1">
              <a:lnSpc>
                <a:spcPct val="110000"/>
              </a:lnSpc>
              <a:buFontTx/>
              <a:buNone/>
            </a:pPr>
            <a:r>
              <a:rPr lang="en-US" altLang="LID4096"/>
              <a:t>Allow individual views</a:t>
            </a:r>
          </a:p>
          <a:p>
            <a:pPr marL="0" indent="0" eaLnBrk="1" hangingPunct="1">
              <a:lnSpc>
                <a:spcPct val="110000"/>
              </a:lnSpc>
              <a:buFontTx/>
              <a:buNone/>
            </a:pPr>
            <a:r>
              <a:rPr lang="en-US" altLang="LID4096"/>
              <a:t>Allow awareness of interactions over time</a:t>
            </a:r>
          </a:p>
          <a:p>
            <a:pPr marL="0" indent="0" eaLnBrk="1" hangingPunct="1">
              <a:lnSpc>
                <a:spcPct val="110000"/>
              </a:lnSpc>
              <a:buFontTx/>
              <a:buNone/>
            </a:pPr>
            <a:r>
              <a:rPr lang="en-US" altLang="LID4096"/>
              <a:t>Provide focus control</a:t>
            </a:r>
          </a:p>
          <a:p>
            <a:pPr marL="0" indent="0" eaLnBrk="1" hangingPunct="1">
              <a:lnSpc>
                <a:spcPct val="110000"/>
              </a:lnSpc>
              <a:buFontTx/>
              <a:buNone/>
            </a:pPr>
            <a:r>
              <a:rPr lang="en-US" altLang="LID4096"/>
              <a:t>Provide nimbus (presence) control</a:t>
            </a:r>
          </a:p>
          <a:p>
            <a:pPr marL="0" indent="0" eaLnBrk="1" hangingPunct="1">
              <a:lnSpc>
                <a:spcPct val="110000"/>
              </a:lnSpc>
              <a:buFontTx/>
              <a:buNone/>
            </a:pPr>
            <a:r>
              <a:rPr lang="en-US" altLang="LID4096"/>
              <a:t>Represent changing awareness with changing content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C8EDA6A5-C65E-9056-9063-F25EFB25B0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LID4096"/>
              <a:t>We’re still working on…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D624226-4C75-226A-1357-2B2A0A7F03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110000"/>
              </a:lnSpc>
              <a:buFontTx/>
              <a:buNone/>
            </a:pPr>
            <a:r>
              <a:rPr lang="en-US" altLang="LID4096"/>
              <a:t>Show how places relate to each other</a:t>
            </a:r>
          </a:p>
          <a:p>
            <a:pPr marL="0" indent="0" eaLnBrk="1" hangingPunct="1">
              <a:lnSpc>
                <a:spcPct val="110000"/>
              </a:lnSpc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Allow awareness of interactions over time</a:t>
            </a:r>
          </a:p>
          <a:p>
            <a:pPr marL="0" indent="0" eaLnBrk="1" hangingPunct="1">
              <a:buFontTx/>
              <a:buNone/>
            </a:pPr>
            <a:endParaRPr lang="en-US" altLang="LID4096"/>
          </a:p>
          <a:p>
            <a:pPr marL="0" indent="0" eaLnBrk="1" hangingPunct="1">
              <a:buFontTx/>
              <a:buNone/>
            </a:pPr>
            <a:r>
              <a:rPr lang="en-US" altLang="LID4096"/>
              <a:t>Evaluation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sualInteracton-EHCI2001">
  <a:themeElements>
    <a:clrScheme name="CasualInteracton-EHCI200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asualInteracton-EHCI20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asualInteracton-EHCI200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ualInteracton-EHCI200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ualInteracton-EHCI20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CasualInteracton-EHCI2001</Template>
  <TotalTime>2951</TotalTime>
  <Words>910</Words>
  <Application>Microsoft Office PowerPoint</Application>
  <PresentationFormat>On-screen Show (4:3)</PresentationFormat>
  <Paragraphs>299</Paragraphs>
  <Slides>37</Slides>
  <Notes>37</Notes>
  <HiddenSlides>5</HiddenSlides>
  <MMClips>2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Times New Roman</vt:lpstr>
      <vt:lpstr>Verdana</vt:lpstr>
      <vt:lpstr>CasualInteracton-EHCI2001</vt:lpstr>
      <vt:lpstr>Bitmap Image</vt:lpstr>
      <vt:lpstr>Community Bar</vt:lpstr>
      <vt:lpstr>Message</vt:lpstr>
      <vt:lpstr>Outline</vt:lpstr>
      <vt:lpstr>PowerPoint Presentation</vt:lpstr>
      <vt:lpstr>Informal awareness &amp; casual interaction</vt:lpstr>
      <vt:lpstr>The Distance Problem</vt:lpstr>
      <vt:lpstr>We need a tool because…</vt:lpstr>
      <vt:lpstr>Outline</vt:lpstr>
      <vt:lpstr>Email</vt:lpstr>
      <vt:lpstr>Instant Messenger</vt:lpstr>
      <vt:lpstr>Video Conferencing</vt:lpstr>
      <vt:lpstr>Outline</vt:lpstr>
      <vt:lpstr>Design Inspirations: Sideshow</vt:lpstr>
      <vt:lpstr>Design Inspirations: Notification Collage</vt:lpstr>
      <vt:lpstr>Community Bar</vt:lpstr>
      <vt:lpstr>PowerPoint Presentation</vt:lpstr>
      <vt:lpstr>Outline</vt:lpstr>
      <vt:lpstr>Locales Framework</vt:lpstr>
      <vt:lpstr>Locales Framework</vt:lpstr>
      <vt:lpstr>Locales Framework</vt:lpstr>
      <vt:lpstr>Locales Framework</vt:lpstr>
      <vt:lpstr>Locales Framework</vt:lpstr>
      <vt:lpstr>Locales Framework</vt:lpstr>
      <vt:lpstr>Locales Framework</vt:lpstr>
      <vt:lpstr>Awareness: Focus/Nimbus Model</vt:lpstr>
      <vt:lpstr>Awareness: Focus/Nimbus Model</vt:lpstr>
      <vt:lpstr>Conclusions</vt:lpstr>
      <vt:lpstr>Future Work</vt:lpstr>
      <vt:lpstr>Message</vt:lpstr>
      <vt:lpstr>PowerPoint Presentation</vt:lpstr>
      <vt:lpstr>Extra slides after here…</vt:lpstr>
      <vt:lpstr>Ad hoc groups</vt:lpstr>
      <vt:lpstr>Multiple Social Worlds through multiple Locales</vt:lpstr>
      <vt:lpstr>Focus/nimbus control</vt:lpstr>
      <vt:lpstr>Lightweight transitions from awareness to interaction</vt:lpstr>
      <vt:lpstr>From groupware sociological theories (Locales Framework and Rodden’s Awareness Model)</vt:lpstr>
      <vt:lpstr>We’re still working on…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Saul Greenberg</cp:lastModifiedBy>
  <cp:revision>65</cp:revision>
  <dcterms:created xsi:type="dcterms:W3CDTF">2005-09-15T23:10:15Z</dcterms:created>
  <dcterms:modified xsi:type="dcterms:W3CDTF">2026-10-21T15:00:40Z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