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39" autoAdjust="0"/>
    <p:restoredTop sz="78216" autoAdjust="0"/>
  </p:normalViewPr>
  <p:slideViewPr>
    <p:cSldViewPr>
      <p:cViewPr varScale="1">
        <p:scale>
          <a:sx n="104" d="100"/>
          <a:sy n="104" d="100"/>
        </p:scale>
        <p:origin x="488"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C03838F8-AEC9-36E3-4247-BEE5BD23DBA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5123" name="Rectangle 3">
            <a:extLst>
              <a:ext uri="{FF2B5EF4-FFF2-40B4-BE49-F238E27FC236}">
                <a16:creationId xmlns:a16="http://schemas.microsoft.com/office/drawing/2014/main" id="{84C39E07-A2F0-FD3E-2F3F-D8F5EDB20D46}"/>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5124" name="Rectangle 4">
            <a:extLst>
              <a:ext uri="{FF2B5EF4-FFF2-40B4-BE49-F238E27FC236}">
                <a16:creationId xmlns:a16="http://schemas.microsoft.com/office/drawing/2014/main" id="{386CC0AE-A6C5-2371-20A9-CA5F4B20FAAE}"/>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a:ext uri="{FF2B5EF4-FFF2-40B4-BE49-F238E27FC236}">
                <a16:creationId xmlns:a16="http://schemas.microsoft.com/office/drawing/2014/main" id="{48264B47-33F6-886D-0233-3F62D5C0EA4D}"/>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a:ext uri="{FF2B5EF4-FFF2-40B4-BE49-F238E27FC236}">
                <a16:creationId xmlns:a16="http://schemas.microsoft.com/office/drawing/2014/main" id="{7627513B-BC7A-1E0F-48E6-44A1EA7A2C1F}"/>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5127" name="Rectangle 7">
            <a:extLst>
              <a:ext uri="{FF2B5EF4-FFF2-40B4-BE49-F238E27FC236}">
                <a16:creationId xmlns:a16="http://schemas.microsoft.com/office/drawing/2014/main" id="{25DA245E-8F8E-0F25-53CF-0A82B0E14965}"/>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EA0F825-3DFB-434D-9753-EEC7C728A380}"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DE60B4CC-4285-F701-90DA-DB0F33C095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D0CCCC9-5AFF-4E64-8A84-C9ED45F9700C}" type="slidenum">
              <a:rPr lang="en-US" altLang="LID4096" sz="1200"/>
              <a:pPr eaLnBrk="1" hangingPunct="1"/>
              <a:t>1</a:t>
            </a:fld>
            <a:endParaRPr lang="en-US" altLang="LID4096" sz="1200"/>
          </a:p>
        </p:txBody>
      </p:sp>
      <p:sp>
        <p:nvSpPr>
          <p:cNvPr id="6147" name="Rectangle 2">
            <a:extLst>
              <a:ext uri="{FF2B5EF4-FFF2-40B4-BE49-F238E27FC236}">
                <a16:creationId xmlns:a16="http://schemas.microsoft.com/office/drawing/2014/main" id="{2DCD9C51-1BA8-9C35-0825-F3198DFBA8CF}"/>
              </a:ext>
            </a:extLst>
          </p:cNvPr>
          <p:cNvSpPr>
            <a:spLocks noRot="1" noChangeArrowheads="1" noTextEdit="1"/>
          </p:cNvSpPr>
          <p:nvPr>
            <p:ph type="sldImg"/>
          </p:nvPr>
        </p:nvSpPr>
        <p:spPr>
          <a:ln/>
        </p:spPr>
      </p:sp>
      <p:sp>
        <p:nvSpPr>
          <p:cNvPr id="6148" name="Rectangle 3">
            <a:extLst>
              <a:ext uri="{FF2B5EF4-FFF2-40B4-BE49-F238E27FC236}">
                <a16:creationId xmlns:a16="http://schemas.microsoft.com/office/drawing/2014/main" id="{D2E3F1AD-6E81-7C25-BBD4-F132CEB19A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t>Hi, my name’s Kathryn Elliot, and along with my supervisor, Dr. Saul Greenberg, at the University of Calgary, I’ve created several flexible ambient devices.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12A001D0-0EC9-D5E8-6330-870AADF23A2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D748F45-3373-4AD9-9E27-36E5D3D70763}" type="slidenum">
              <a:rPr lang="en-US" altLang="LID4096" sz="1200"/>
              <a:pPr eaLnBrk="1" hangingPunct="1"/>
              <a:t>2</a:t>
            </a:fld>
            <a:endParaRPr lang="en-US" altLang="LID4096" sz="1200"/>
          </a:p>
        </p:txBody>
      </p:sp>
      <p:sp>
        <p:nvSpPr>
          <p:cNvPr id="7171" name="Rectangle 2">
            <a:extLst>
              <a:ext uri="{FF2B5EF4-FFF2-40B4-BE49-F238E27FC236}">
                <a16:creationId xmlns:a16="http://schemas.microsoft.com/office/drawing/2014/main" id="{697739D4-60A1-FE5A-E2F7-084E3F781F69}"/>
              </a:ext>
            </a:extLst>
          </p:cNvPr>
          <p:cNvSpPr>
            <a:spLocks noRot="1" noChangeArrowheads="1" noTextEdit="1"/>
          </p:cNvSpPr>
          <p:nvPr>
            <p:ph type="sldImg"/>
          </p:nvPr>
        </p:nvSpPr>
        <p:spPr>
          <a:ln/>
        </p:spPr>
      </p:sp>
      <p:sp>
        <p:nvSpPr>
          <p:cNvPr id="7172" name="Rectangle 3">
            <a:extLst>
              <a:ext uri="{FF2B5EF4-FFF2-40B4-BE49-F238E27FC236}">
                <a16:creationId xmlns:a16="http://schemas.microsoft.com/office/drawing/2014/main" id="{386550D3-EDCF-8E4F-A4F3-E66B7BB536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altLang="LID4096"/>
              <a:t>An ambient device is a physical object that displays information in the periphery of a user’s attention. I’ve created these flexible ambient displays to meet two specific design goals. The first goal is to allow for customization through flexible information sources - Our adaptable devices can be easily connected to different information sources.</a:t>
            </a:r>
          </a:p>
          <a:p>
            <a:pPr eaLnBrk="1" hangingPunct="1">
              <a:lnSpc>
                <a:spcPct val="90000"/>
              </a:lnSpc>
            </a:pPr>
            <a:endParaRPr lang="en-US" altLang="LID4096"/>
          </a:p>
          <a:p>
            <a:pPr eaLnBrk="1" hangingPunct="1">
              <a:lnSpc>
                <a:spcPct val="90000"/>
              </a:lnSpc>
            </a:pPr>
            <a:r>
              <a:rPr lang="en-US" altLang="LID4096"/>
              <a:t>The second goal is to provide some means of smoothly moving the information from the periphery to the centre of the user’s attention. Our devices allow users to easily access more detailed information.</a:t>
            </a:r>
          </a:p>
          <a:p>
            <a:pPr eaLnBrk="1" hangingPunct="1">
              <a:lnSpc>
                <a:spcPct val="90000"/>
              </a:lnSpc>
            </a:pPr>
            <a:endParaRPr lang="en-US" altLang="LID4096"/>
          </a:p>
          <a:p>
            <a:pPr eaLnBrk="1" hangingPunct="1">
              <a:lnSpc>
                <a:spcPct val="90000"/>
              </a:lnSpc>
            </a:pPr>
            <a:r>
              <a:rPr lang="en-US" altLang="LID4096"/>
              <a:t>The devices use a windows component based architecture, with events and properties. Information sources, readily available through web services and program API’s can be easily connected to the device through the properties or in code.</a:t>
            </a:r>
          </a:p>
          <a:p>
            <a:pPr eaLnBrk="1" hangingPunct="1">
              <a:lnSpc>
                <a:spcPct val="90000"/>
              </a:lnSpc>
            </a:pPr>
            <a:endParaRPr lang="en-US" altLang="LID4096"/>
          </a:p>
          <a:p>
            <a:pPr eaLnBrk="1" hangingPunct="1">
              <a:lnSpc>
                <a:spcPct val="90000"/>
              </a:lnSpc>
            </a:pPr>
            <a:r>
              <a:rPr lang="en-US" altLang="LID4096"/>
              <a:t>My three prototype devices, shown here, are all constructed using phidgets. Each incorporates one or more touch sensors so that more detailed information is always available to the user through a simple gesture or touch. </a:t>
            </a:r>
          </a:p>
          <a:p>
            <a:pPr eaLnBrk="1" hangingPunct="1">
              <a:lnSpc>
                <a:spcPct val="90000"/>
              </a:lnSpc>
            </a:pPr>
            <a:endParaRPr lang="en-US" altLang="LID4096"/>
          </a:p>
          <a:p>
            <a:pPr eaLnBrk="1" hangingPunct="1">
              <a:lnSpc>
                <a:spcPct val="90000"/>
              </a:lnSpc>
            </a:pPr>
            <a:r>
              <a:rPr lang="en-US" altLang="LID4096"/>
              <a:t>For examples and for more information, please check out my video – I guarantee it’ll be the only video here that uses the music from Jaws in the soundtrack!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36747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9979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19054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295400"/>
            <a:ext cx="4343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1295400"/>
            <a:ext cx="43434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478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8273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924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3414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73369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78840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2882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381000"/>
            <a:ext cx="2209800"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381000"/>
            <a:ext cx="64770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0621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A3B838D-DBEA-3685-5C7D-04117E8A01F4}"/>
              </a:ext>
            </a:extLst>
          </p:cNvPr>
          <p:cNvSpPr>
            <a:spLocks noGrp="1" noChangeArrowheads="1"/>
          </p:cNvSpPr>
          <p:nvPr>
            <p:ph type="title"/>
          </p:nvPr>
        </p:nvSpPr>
        <p:spPr bwMode="auto">
          <a:xfrm>
            <a:off x="228600" y="38100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LID4096"/>
              <a:t>Click to edit Master title style</a:t>
            </a:r>
          </a:p>
        </p:txBody>
      </p:sp>
      <p:sp>
        <p:nvSpPr>
          <p:cNvPr id="1027" name="Rectangle 3">
            <a:extLst>
              <a:ext uri="{FF2B5EF4-FFF2-40B4-BE49-F238E27FC236}">
                <a16:creationId xmlns:a16="http://schemas.microsoft.com/office/drawing/2014/main" id="{E5E753B8-A014-912E-ED58-67B65B21A35D}"/>
              </a:ext>
            </a:extLst>
          </p:cNvPr>
          <p:cNvSpPr>
            <a:spLocks noGrp="1" noChangeArrowheads="1"/>
          </p:cNvSpPr>
          <p:nvPr>
            <p:ph type="body" idx="1"/>
          </p:nvPr>
        </p:nvSpPr>
        <p:spPr bwMode="auto">
          <a:xfrm>
            <a:off x="228600" y="1295400"/>
            <a:ext cx="88392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LID4096"/>
              <a:t>Click to edit Master text styles</a:t>
            </a:r>
          </a:p>
          <a:p>
            <a:pPr lvl="1"/>
            <a:r>
              <a:rPr lang="en-GB" altLang="LID4096"/>
              <a:t>Second level</a:t>
            </a:r>
          </a:p>
          <a:p>
            <a:pPr lvl="2"/>
            <a:r>
              <a:rPr lang="en-GB" altLang="LID4096"/>
              <a:t>Third level</a:t>
            </a:r>
          </a:p>
          <a:p>
            <a:pPr lvl="3"/>
            <a:r>
              <a:rPr lang="en-GB" altLang="LID4096"/>
              <a:t>Fourth level</a:t>
            </a:r>
          </a:p>
          <a:p>
            <a:pPr lvl="4"/>
            <a:r>
              <a:rPr lang="en-GB" altLang="LID4096"/>
              <a:t>Fifth level</a:t>
            </a:r>
          </a:p>
        </p:txBody>
      </p:sp>
      <p:pic>
        <p:nvPicPr>
          <p:cNvPr id="1028" name="Picture 7" descr="ubicomp2004_logo">
            <a:extLst>
              <a:ext uri="{FF2B5EF4-FFF2-40B4-BE49-F238E27FC236}">
                <a16:creationId xmlns:a16="http://schemas.microsoft.com/office/drawing/2014/main" id="{B91D5ABB-69C2-185F-E1DF-12F2BC64DE36}"/>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5867400" y="6019800"/>
            <a:ext cx="30480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defRPr>
      </a:lvl2pPr>
      <a:lvl3pPr algn="l" rtl="0" eaLnBrk="0" fontAlgn="base" hangingPunct="0">
        <a:spcBef>
          <a:spcPct val="0"/>
        </a:spcBef>
        <a:spcAft>
          <a:spcPct val="0"/>
        </a:spcAft>
        <a:defRPr sz="3200" b="1">
          <a:solidFill>
            <a:schemeClr val="tx2"/>
          </a:solidFill>
          <a:latin typeface="Arial" charset="0"/>
        </a:defRPr>
      </a:lvl3pPr>
      <a:lvl4pPr algn="l" rtl="0" eaLnBrk="0" fontAlgn="base" hangingPunct="0">
        <a:spcBef>
          <a:spcPct val="0"/>
        </a:spcBef>
        <a:spcAft>
          <a:spcPct val="0"/>
        </a:spcAft>
        <a:defRPr sz="3200" b="1">
          <a:solidFill>
            <a:schemeClr val="tx2"/>
          </a:solidFill>
          <a:latin typeface="Arial" charset="0"/>
        </a:defRPr>
      </a:lvl4pPr>
      <a:lvl5pPr algn="l" rtl="0" eaLnBrk="0" fontAlgn="base" hangingPunct="0">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3041C5DE-A687-312E-1CA0-BC6CAA384515}"/>
              </a:ext>
            </a:extLst>
          </p:cNvPr>
          <p:cNvSpPr>
            <a:spLocks noGrp="1" noChangeArrowheads="1"/>
          </p:cNvSpPr>
          <p:nvPr>
            <p:ph type="ctrTitle"/>
          </p:nvPr>
        </p:nvSpPr>
        <p:spPr>
          <a:xfrm>
            <a:off x="685800" y="1905000"/>
            <a:ext cx="7772400" cy="1143000"/>
          </a:xfrm>
        </p:spPr>
        <p:txBody>
          <a:bodyPr/>
          <a:lstStyle/>
          <a:p>
            <a:pPr algn="ctr" eaLnBrk="1" hangingPunct="1"/>
            <a:r>
              <a:rPr lang="en-GB" altLang="LID4096"/>
              <a:t>Building Flexible Displays for Awareness and Interaction</a:t>
            </a:r>
          </a:p>
        </p:txBody>
      </p:sp>
      <p:sp>
        <p:nvSpPr>
          <p:cNvPr id="2051" name="Rectangle 3">
            <a:extLst>
              <a:ext uri="{FF2B5EF4-FFF2-40B4-BE49-F238E27FC236}">
                <a16:creationId xmlns:a16="http://schemas.microsoft.com/office/drawing/2014/main" id="{CE5D58E1-8ABD-9246-D157-2624F8341418}"/>
              </a:ext>
            </a:extLst>
          </p:cNvPr>
          <p:cNvSpPr>
            <a:spLocks noGrp="1" noChangeArrowheads="1"/>
          </p:cNvSpPr>
          <p:nvPr>
            <p:ph type="subTitle" idx="1"/>
          </p:nvPr>
        </p:nvSpPr>
        <p:spPr>
          <a:xfrm>
            <a:off x="1447800" y="3429000"/>
            <a:ext cx="6400800" cy="1752600"/>
          </a:xfrm>
        </p:spPr>
        <p:txBody>
          <a:bodyPr/>
          <a:lstStyle/>
          <a:p>
            <a:pPr eaLnBrk="1" hangingPunct="1"/>
            <a:r>
              <a:rPr lang="en-GB" altLang="LID4096"/>
              <a:t>Kathryn Elliot and Saul Greenberg</a:t>
            </a:r>
          </a:p>
          <a:p>
            <a:pPr eaLnBrk="1" hangingPunct="1"/>
            <a:r>
              <a:rPr lang="en-GB" altLang="LID4096"/>
              <a:t>University of Calgary</a:t>
            </a:r>
            <a:br>
              <a:rPr lang="en-GB" altLang="LID4096"/>
            </a:br>
            <a:br>
              <a:rPr lang="en-GB" altLang="LID4096"/>
            </a:br>
            <a:r>
              <a:rPr lang="en-GB" altLang="LID4096" sz="1400" i="1"/>
              <a:t>The minute madness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79B1AA4-652F-9EA0-511E-6ADDD5EAC376}"/>
              </a:ext>
            </a:extLst>
          </p:cNvPr>
          <p:cNvSpPr>
            <a:spLocks noGrp="1" noChangeArrowheads="1"/>
          </p:cNvSpPr>
          <p:nvPr>
            <p:ph type="title"/>
          </p:nvPr>
        </p:nvSpPr>
        <p:spPr>
          <a:xfrm>
            <a:off x="609600" y="152400"/>
            <a:ext cx="7772400" cy="1143000"/>
          </a:xfrm>
        </p:spPr>
        <p:txBody>
          <a:bodyPr/>
          <a:lstStyle/>
          <a:p>
            <a:pPr eaLnBrk="1" hangingPunct="1"/>
            <a:r>
              <a:rPr lang="en-US" altLang="LID4096"/>
              <a:t>Flexible Ambient Displays</a:t>
            </a:r>
          </a:p>
        </p:txBody>
      </p:sp>
      <p:pic>
        <p:nvPicPr>
          <p:cNvPr id="3075" name="Picture 7">
            <a:extLst>
              <a:ext uri="{FF2B5EF4-FFF2-40B4-BE49-F238E27FC236}">
                <a16:creationId xmlns:a16="http://schemas.microsoft.com/office/drawing/2014/main" id="{3E6B755A-4105-60DD-6D6C-7E684DE37C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0"/>
            <a:ext cx="2205038"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6">
            <a:extLst>
              <a:ext uri="{FF2B5EF4-FFF2-40B4-BE49-F238E27FC236}">
                <a16:creationId xmlns:a16="http://schemas.microsoft.com/office/drawing/2014/main" id="{C21CD100-BA69-5EE3-2E00-4DD89DC5FE80}"/>
              </a:ext>
            </a:extLst>
          </p:cNvPr>
          <p:cNvSpPr>
            <a:spLocks noGrp="1" noChangeArrowheads="1"/>
          </p:cNvSpPr>
          <p:nvPr>
            <p:ph type="body" idx="1"/>
          </p:nvPr>
        </p:nvSpPr>
        <p:spPr>
          <a:xfrm>
            <a:off x="228600" y="1066800"/>
            <a:ext cx="6248400" cy="4648200"/>
          </a:xfrm>
        </p:spPr>
        <p:txBody>
          <a:bodyPr/>
          <a:lstStyle/>
          <a:p>
            <a:pPr eaLnBrk="1" hangingPunct="1"/>
            <a:r>
              <a:rPr lang="en-US" altLang="LID4096"/>
              <a:t>3 prototype devices designed to meet two specific design goals</a:t>
            </a:r>
          </a:p>
          <a:p>
            <a:pPr lvl="1" eaLnBrk="1" hangingPunct="1"/>
            <a:r>
              <a:rPr lang="en-US" altLang="LID4096"/>
              <a:t>To allow customization through flexible information sources</a:t>
            </a:r>
          </a:p>
          <a:p>
            <a:pPr lvl="1" eaLnBrk="1" hangingPunct="1"/>
            <a:r>
              <a:rPr lang="en-US" altLang="LID4096"/>
              <a:t>To allow users to move smoothly from awareness of the information into interaction with it. </a:t>
            </a:r>
          </a:p>
          <a:p>
            <a:pPr eaLnBrk="1" hangingPunct="1"/>
            <a:r>
              <a:rPr lang="en-US" altLang="LID4096"/>
              <a:t>Uses component-based design and phidget touch sensors</a:t>
            </a:r>
          </a:p>
        </p:txBody>
      </p:sp>
      <p:pic>
        <p:nvPicPr>
          <p:cNvPr id="3077" name="Picture 10">
            <a:extLst>
              <a:ext uri="{FF2B5EF4-FFF2-40B4-BE49-F238E27FC236}">
                <a16:creationId xmlns:a16="http://schemas.microsoft.com/office/drawing/2014/main" id="{5DF5A67A-E2B6-66C6-DF50-5CC46D0002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4422775"/>
            <a:ext cx="2209800"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4">
            <a:extLst>
              <a:ext uri="{FF2B5EF4-FFF2-40B4-BE49-F238E27FC236}">
                <a16:creationId xmlns:a16="http://schemas.microsoft.com/office/drawing/2014/main" id="{035050CB-2FA6-ABC2-CA94-8F528B7BDA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4441825"/>
            <a:ext cx="213360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5894A64C-1FE2-6396-EFFC-55D5FCA3800A}"/>
              </a:ext>
            </a:extLst>
          </p:cNvPr>
          <p:cNvSpPr>
            <a:spLocks noGrp="1" noChangeArrowheads="1"/>
          </p:cNvSpPr>
          <p:nvPr>
            <p:ph type="title"/>
          </p:nvPr>
        </p:nvSpPr>
        <p:spPr/>
        <p:txBody>
          <a:bodyPr/>
          <a:lstStyle/>
          <a:p>
            <a:pPr eaLnBrk="1" hangingPunct="1"/>
            <a:r>
              <a:rPr lang="en-US" altLang="LID4096"/>
              <a:t>Scratch slide - ignore</a:t>
            </a:r>
          </a:p>
        </p:txBody>
      </p:sp>
      <p:pic>
        <p:nvPicPr>
          <p:cNvPr id="4099" name="Picture 4">
            <a:extLst>
              <a:ext uri="{FF2B5EF4-FFF2-40B4-BE49-F238E27FC236}">
                <a16:creationId xmlns:a16="http://schemas.microsoft.com/office/drawing/2014/main" id="{992CCC92-2986-1D6A-72D9-E75EDCB04FA5}"/>
              </a:ext>
            </a:extLst>
          </p:cNvPr>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235075" y="1295400"/>
            <a:ext cx="6824663" cy="4648200"/>
          </a:xfrm>
          <a:noFill/>
        </p:spPr>
      </p:pic>
      <p:pic>
        <p:nvPicPr>
          <p:cNvPr id="4100" name="Picture 5">
            <a:extLst>
              <a:ext uri="{FF2B5EF4-FFF2-40B4-BE49-F238E27FC236}">
                <a16:creationId xmlns:a16="http://schemas.microsoft.com/office/drawing/2014/main" id="{06C70F8F-C44B-2D76-1005-0B869230F9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4953000"/>
            <a:ext cx="2209800"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6">
            <a:extLst>
              <a:ext uri="{FF2B5EF4-FFF2-40B4-BE49-F238E27FC236}">
                <a16:creationId xmlns:a16="http://schemas.microsoft.com/office/drawing/2014/main" id="{EDA70D68-3F44-CB57-7865-0541A870C4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2286000"/>
            <a:ext cx="305752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7">
            <a:extLst>
              <a:ext uri="{FF2B5EF4-FFF2-40B4-BE49-F238E27FC236}">
                <a16:creationId xmlns:a16="http://schemas.microsoft.com/office/drawing/2014/main" id="{2395DC6A-5B28-C886-2603-F8E79E6338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033713"/>
            <a:ext cx="259080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8">
            <a:extLst>
              <a:ext uri="{FF2B5EF4-FFF2-40B4-BE49-F238E27FC236}">
                <a16:creationId xmlns:a16="http://schemas.microsoft.com/office/drawing/2014/main" id="{BB32251B-AA33-544E-614D-0F1803F1DC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4114800"/>
            <a:ext cx="304800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301</Words>
  <Application>Microsoft Office PowerPoint</Application>
  <PresentationFormat>On-screen Show (4:3)</PresentationFormat>
  <Paragraphs>21</Paragraphs>
  <Slides>3</Slides>
  <Notes>2</Notes>
  <HiddenSlides>1</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Times New Roman</vt:lpstr>
      <vt:lpstr>Arial</vt:lpstr>
      <vt:lpstr>Default Design</vt:lpstr>
      <vt:lpstr>Building Flexible Displays for Awareness and Interaction</vt:lpstr>
      <vt:lpstr>Flexible Ambient Displays</vt:lpstr>
      <vt:lpstr>Scratch slide - ignore</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tom</dc:creator>
  <cp:lastModifiedBy>Saul Greenberg</cp:lastModifiedBy>
  <cp:revision>10</cp:revision>
  <dcterms:created xsi:type="dcterms:W3CDTF">2004-08-22T08:36:56Z</dcterms:created>
  <dcterms:modified xsi:type="dcterms:W3CDTF">2026-10-15T15:03:03Z</dcterms:modified>
</cp:coreProperties>
</file>