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0"/>
  </p:notesMasterIdLst>
  <p:sldIdLst>
    <p:sldId id="256" r:id="rId2"/>
    <p:sldId id="291" r:id="rId3"/>
    <p:sldId id="321" r:id="rId4"/>
    <p:sldId id="322" r:id="rId5"/>
    <p:sldId id="323" r:id="rId6"/>
    <p:sldId id="295" r:id="rId7"/>
    <p:sldId id="293" r:id="rId8"/>
    <p:sldId id="262" r:id="rId9"/>
    <p:sldId id="263" r:id="rId10"/>
    <p:sldId id="264" r:id="rId11"/>
    <p:sldId id="261" r:id="rId12"/>
    <p:sldId id="267" r:id="rId13"/>
    <p:sldId id="265" r:id="rId14"/>
    <p:sldId id="297" r:id="rId15"/>
    <p:sldId id="270" r:id="rId16"/>
    <p:sldId id="334" r:id="rId17"/>
    <p:sldId id="328" r:id="rId18"/>
    <p:sldId id="329" r:id="rId19"/>
    <p:sldId id="279" r:id="rId20"/>
    <p:sldId id="307" r:id="rId21"/>
    <p:sldId id="280" r:id="rId22"/>
    <p:sldId id="338" r:id="rId23"/>
    <p:sldId id="315" r:id="rId24"/>
    <p:sldId id="282" r:id="rId25"/>
    <p:sldId id="308" r:id="rId26"/>
    <p:sldId id="283" r:id="rId27"/>
    <p:sldId id="302" r:id="rId28"/>
    <p:sldId id="309" r:id="rId29"/>
    <p:sldId id="285" r:id="rId30"/>
    <p:sldId id="286" r:id="rId31"/>
    <p:sldId id="310" r:id="rId32"/>
    <p:sldId id="287" r:id="rId33"/>
    <p:sldId id="311" r:id="rId34"/>
    <p:sldId id="289" r:id="rId35"/>
    <p:sldId id="314" r:id="rId36"/>
    <p:sldId id="316" r:id="rId37"/>
    <p:sldId id="303" r:id="rId38"/>
    <p:sldId id="313" r:id="rId39"/>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Comic Sans MS" panose="030F0702030302020204" pitchFamily="66" charset="0"/>
        <a:ea typeface="+mn-ea"/>
        <a:cs typeface="+mn-cs"/>
      </a:defRPr>
    </a:lvl1pPr>
    <a:lvl2pPr marL="457200" algn="l" rtl="0" fontAlgn="base">
      <a:spcBef>
        <a:spcPct val="0"/>
      </a:spcBef>
      <a:spcAft>
        <a:spcPct val="0"/>
      </a:spcAft>
      <a:defRPr sz="2400" kern="1200">
        <a:solidFill>
          <a:schemeClr val="tx1"/>
        </a:solidFill>
        <a:latin typeface="Comic Sans MS" panose="030F0702030302020204" pitchFamily="66" charset="0"/>
        <a:ea typeface="+mn-ea"/>
        <a:cs typeface="+mn-cs"/>
      </a:defRPr>
    </a:lvl2pPr>
    <a:lvl3pPr marL="914400" algn="l" rtl="0" fontAlgn="base">
      <a:spcBef>
        <a:spcPct val="0"/>
      </a:spcBef>
      <a:spcAft>
        <a:spcPct val="0"/>
      </a:spcAft>
      <a:defRPr sz="2400" kern="1200">
        <a:solidFill>
          <a:schemeClr val="tx1"/>
        </a:solidFill>
        <a:latin typeface="Comic Sans MS" panose="030F0702030302020204" pitchFamily="66" charset="0"/>
        <a:ea typeface="+mn-ea"/>
        <a:cs typeface="+mn-cs"/>
      </a:defRPr>
    </a:lvl3pPr>
    <a:lvl4pPr marL="1371600" algn="l" rtl="0" fontAlgn="base">
      <a:spcBef>
        <a:spcPct val="0"/>
      </a:spcBef>
      <a:spcAft>
        <a:spcPct val="0"/>
      </a:spcAft>
      <a:defRPr sz="2400" kern="1200">
        <a:solidFill>
          <a:schemeClr val="tx1"/>
        </a:solidFill>
        <a:latin typeface="Comic Sans MS" panose="030F0702030302020204" pitchFamily="66" charset="0"/>
        <a:ea typeface="+mn-ea"/>
        <a:cs typeface="+mn-cs"/>
      </a:defRPr>
    </a:lvl4pPr>
    <a:lvl5pPr marL="1828800" algn="l" rtl="0" fontAlgn="base">
      <a:spcBef>
        <a:spcPct val="0"/>
      </a:spcBef>
      <a:spcAft>
        <a:spcPct val="0"/>
      </a:spcAft>
      <a:defRPr sz="2400" kern="1200">
        <a:solidFill>
          <a:schemeClr val="tx1"/>
        </a:solidFill>
        <a:latin typeface="Comic Sans MS" panose="030F0702030302020204" pitchFamily="66" charset="0"/>
        <a:ea typeface="+mn-ea"/>
        <a:cs typeface="+mn-cs"/>
      </a:defRPr>
    </a:lvl5pPr>
    <a:lvl6pPr marL="2286000" algn="l" defTabSz="914400" rtl="0" eaLnBrk="1" latinLnBrk="0" hangingPunct="1">
      <a:defRPr sz="2400" kern="1200">
        <a:solidFill>
          <a:schemeClr val="tx1"/>
        </a:solidFill>
        <a:latin typeface="Comic Sans MS" panose="030F0702030302020204" pitchFamily="66" charset="0"/>
        <a:ea typeface="+mn-ea"/>
        <a:cs typeface="+mn-cs"/>
      </a:defRPr>
    </a:lvl6pPr>
    <a:lvl7pPr marL="2743200" algn="l" defTabSz="914400" rtl="0" eaLnBrk="1" latinLnBrk="0" hangingPunct="1">
      <a:defRPr sz="2400" kern="1200">
        <a:solidFill>
          <a:schemeClr val="tx1"/>
        </a:solidFill>
        <a:latin typeface="Comic Sans MS" panose="030F0702030302020204" pitchFamily="66" charset="0"/>
        <a:ea typeface="+mn-ea"/>
        <a:cs typeface="+mn-cs"/>
      </a:defRPr>
    </a:lvl7pPr>
    <a:lvl8pPr marL="3200400" algn="l" defTabSz="914400" rtl="0" eaLnBrk="1" latinLnBrk="0" hangingPunct="1">
      <a:defRPr sz="2400" kern="1200">
        <a:solidFill>
          <a:schemeClr val="tx1"/>
        </a:solidFill>
        <a:latin typeface="Comic Sans MS" panose="030F0702030302020204" pitchFamily="66" charset="0"/>
        <a:ea typeface="+mn-ea"/>
        <a:cs typeface="+mn-cs"/>
      </a:defRPr>
    </a:lvl8pPr>
    <a:lvl9pPr marL="3657600" algn="l" defTabSz="914400" rtl="0" eaLnBrk="1" latinLnBrk="0" hangingPunct="1">
      <a:defRPr sz="2400"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AEAEA"/>
    <a:srgbClr val="DDDDDD"/>
    <a:srgbClr val="FFFF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6" autoAdjust="0"/>
    <p:restoredTop sz="77646" autoAdjust="0"/>
  </p:normalViewPr>
  <p:slideViewPr>
    <p:cSldViewPr>
      <p:cViewPr varScale="1">
        <p:scale>
          <a:sx n="91" d="100"/>
          <a:sy n="91" d="100"/>
        </p:scale>
        <p:origin x="44" y="56"/>
      </p:cViewPr>
      <p:guideLst>
        <p:guide orient="horz" pos="2160"/>
        <p:guide pos="2880"/>
      </p:guideLst>
    </p:cSldViewPr>
  </p:slideViewPr>
  <p:notesTextViewPr>
    <p:cViewPr>
      <p:scale>
        <a:sx n="100" d="100"/>
        <a:sy n="100" d="100"/>
      </p:scale>
      <p:origin x="0" y="0"/>
    </p:cViewPr>
  </p:notesTextViewPr>
  <p:notesViewPr>
    <p:cSldViewPr>
      <p:cViewPr varScale="1">
        <p:scale>
          <a:sx n="93" d="100"/>
          <a:sy n="93" d="100"/>
        </p:scale>
        <p:origin x="-2532" y="-114"/>
      </p:cViewPr>
      <p:guideLst>
        <p:guide orient="horz" pos="3024"/>
        <p:guide pos="2304"/>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B5CCEA4-36DB-D80E-3E4B-5C32D17CB498}"/>
              </a:ext>
            </a:extLst>
          </p:cNvPr>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atin typeface="Arial" panose="020B0604020202020204" pitchFamily="34" charset="0"/>
              </a:defRPr>
            </a:lvl1pPr>
          </a:lstStyle>
          <a:p>
            <a:endParaRPr lang="en-US" altLang="LID4096"/>
          </a:p>
        </p:txBody>
      </p:sp>
      <p:sp>
        <p:nvSpPr>
          <p:cNvPr id="4099" name="Rectangle 3">
            <a:extLst>
              <a:ext uri="{FF2B5EF4-FFF2-40B4-BE49-F238E27FC236}">
                <a16:creationId xmlns:a16="http://schemas.microsoft.com/office/drawing/2014/main" id="{D39D29A0-110F-692B-8F52-D16E7CB4BC44}"/>
              </a:ext>
            </a:extLst>
          </p:cNvPr>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atin typeface="Arial" panose="020B0604020202020204" pitchFamily="34" charset="0"/>
              </a:defRPr>
            </a:lvl1pPr>
          </a:lstStyle>
          <a:p>
            <a:endParaRPr lang="en-US" altLang="LID4096"/>
          </a:p>
        </p:txBody>
      </p:sp>
      <p:sp>
        <p:nvSpPr>
          <p:cNvPr id="4100" name="Rectangle 4">
            <a:extLst>
              <a:ext uri="{FF2B5EF4-FFF2-40B4-BE49-F238E27FC236}">
                <a16:creationId xmlns:a16="http://schemas.microsoft.com/office/drawing/2014/main" id="{BBA9901A-749F-971A-FC4E-2B71A7301092}"/>
              </a:ext>
            </a:extLst>
          </p:cNvPr>
          <p:cNvSpPr>
            <a:spLocks noRo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4FD68225-773F-0958-7327-B69531FA44D6}"/>
              </a:ext>
            </a:extLst>
          </p:cNvPr>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4102" name="Rectangle 6">
            <a:extLst>
              <a:ext uri="{FF2B5EF4-FFF2-40B4-BE49-F238E27FC236}">
                <a16:creationId xmlns:a16="http://schemas.microsoft.com/office/drawing/2014/main" id="{FACBECA3-7BCE-5F5F-97AB-1E4B05968A23}"/>
              </a:ext>
            </a:extLst>
          </p:cNvPr>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atin typeface="Arial" panose="020B0604020202020204" pitchFamily="34" charset="0"/>
              </a:defRPr>
            </a:lvl1pPr>
          </a:lstStyle>
          <a:p>
            <a:endParaRPr lang="en-US" altLang="LID4096"/>
          </a:p>
        </p:txBody>
      </p:sp>
      <p:sp>
        <p:nvSpPr>
          <p:cNvPr id="4103" name="Rectangle 7">
            <a:extLst>
              <a:ext uri="{FF2B5EF4-FFF2-40B4-BE49-F238E27FC236}">
                <a16:creationId xmlns:a16="http://schemas.microsoft.com/office/drawing/2014/main" id="{A7F198A2-A802-1CFE-17A6-C5C396B994AE}"/>
              </a:ext>
            </a:extLst>
          </p:cNvPr>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atin typeface="Arial" panose="020B0604020202020204" pitchFamily="34" charset="0"/>
              </a:defRPr>
            </a:lvl1pPr>
          </a:lstStyle>
          <a:p>
            <a:fld id="{03443560-F794-4AD5-8553-0DEE8C820A56}"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1D7A193-FC8F-B780-D51D-2B81404B4352}"/>
              </a:ext>
            </a:extLst>
          </p:cNvPr>
          <p:cNvSpPr>
            <a:spLocks noGrp="1" noChangeArrowheads="1"/>
          </p:cNvSpPr>
          <p:nvPr>
            <p:ph type="sldNum" sz="quarter" idx="5"/>
          </p:nvPr>
        </p:nvSpPr>
        <p:spPr>
          <a:ln/>
        </p:spPr>
        <p:txBody>
          <a:bodyPr/>
          <a:lstStyle/>
          <a:p>
            <a:fld id="{D96588B8-AFE5-4A2D-BDBE-DF0958605233}" type="slidenum">
              <a:rPr lang="en-US" altLang="LID4096"/>
              <a:pPr/>
              <a:t>1</a:t>
            </a:fld>
            <a:endParaRPr lang="en-US" altLang="LID4096"/>
          </a:p>
        </p:txBody>
      </p:sp>
      <p:sp>
        <p:nvSpPr>
          <p:cNvPr id="94210" name="Rectangle 2">
            <a:extLst>
              <a:ext uri="{FF2B5EF4-FFF2-40B4-BE49-F238E27FC236}">
                <a16:creationId xmlns:a16="http://schemas.microsoft.com/office/drawing/2014/main" id="{EC087DB1-D04D-0303-3203-9C6B2D91F716}"/>
              </a:ext>
            </a:extLst>
          </p:cNvPr>
          <p:cNvSpPr>
            <a:spLocks noRot="1" noChangeArrowheads="1" noTextEdit="1"/>
          </p:cNvSpPr>
          <p:nvPr>
            <p:ph type="sldImg"/>
          </p:nvPr>
        </p:nvSpPr>
        <p:spPr>
          <a:ln/>
        </p:spPr>
      </p:sp>
      <p:sp>
        <p:nvSpPr>
          <p:cNvPr id="94211" name="Rectangle 3">
            <a:extLst>
              <a:ext uri="{FF2B5EF4-FFF2-40B4-BE49-F238E27FC236}">
                <a16:creationId xmlns:a16="http://schemas.microsoft.com/office/drawing/2014/main" id="{ABC06834-6FA4-F095-D1FA-DCDD8E53D1FD}"/>
              </a:ext>
            </a:extLst>
          </p:cNvPr>
          <p:cNvSpPr>
            <a:spLocks noGrp="1" noChangeArrowheads="1"/>
          </p:cNvSpPr>
          <p:nvPr>
            <p:ph type="body" idx="1"/>
          </p:nvPr>
        </p:nvSpPr>
        <p:spPr/>
        <p:txBody>
          <a:bodyPr/>
          <a:lstStyle/>
          <a:p>
            <a:pPr>
              <a:buFontTx/>
              <a:buChar char="•"/>
            </a:pPr>
            <a:r>
              <a:rPr lang="en-US" altLang="LID4096" sz="2000"/>
              <a:t>My name is Saul Greenberg from the University of Calgary in Canada,</a:t>
            </a:r>
          </a:p>
          <a:p>
            <a:pPr>
              <a:buFontTx/>
              <a:buChar char="•"/>
            </a:pPr>
            <a:r>
              <a:rPr lang="en-US" altLang="LID4096" sz="2000"/>
              <a:t>I’m delighted to be here at the British HCI conference. </a:t>
            </a:r>
          </a:p>
          <a:p>
            <a:pPr>
              <a:buFontTx/>
              <a:buChar char="•"/>
            </a:pPr>
            <a:r>
              <a:rPr lang="en-US" altLang="LID4096" sz="2000"/>
              <a:t>I will present some work that my co-author Shaun Kaasten did as part of his MSc thesis, </a:t>
            </a:r>
            <a:br>
              <a:rPr lang="en-US" altLang="LID4096" sz="2000"/>
            </a:br>
            <a:r>
              <a:rPr lang="en-US" altLang="LID4096" sz="2000"/>
              <a:t>with myself and Christopher Edwards as collaborators.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D21C206-F7DB-43B8-693C-45EA9FECB518}"/>
              </a:ext>
            </a:extLst>
          </p:cNvPr>
          <p:cNvSpPr>
            <a:spLocks noGrp="1" noChangeArrowheads="1"/>
          </p:cNvSpPr>
          <p:nvPr>
            <p:ph type="sldNum" sz="quarter" idx="5"/>
          </p:nvPr>
        </p:nvSpPr>
        <p:spPr>
          <a:ln/>
        </p:spPr>
        <p:txBody>
          <a:bodyPr/>
          <a:lstStyle/>
          <a:p>
            <a:fld id="{DBEC56DD-AF5B-405A-8187-EAB9632F9485}" type="slidenum">
              <a:rPr lang="en-US" altLang="LID4096"/>
              <a:pPr/>
              <a:t>2</a:t>
            </a:fld>
            <a:endParaRPr lang="en-US" altLang="LID4096"/>
          </a:p>
        </p:txBody>
      </p:sp>
      <p:sp>
        <p:nvSpPr>
          <p:cNvPr id="95234" name="Rectangle 2">
            <a:extLst>
              <a:ext uri="{FF2B5EF4-FFF2-40B4-BE49-F238E27FC236}">
                <a16:creationId xmlns:a16="http://schemas.microsoft.com/office/drawing/2014/main" id="{D08C413D-8E35-D470-6039-A8546B65CCB2}"/>
              </a:ext>
            </a:extLst>
          </p:cNvPr>
          <p:cNvSpPr>
            <a:spLocks noRot="1" noChangeArrowheads="1" noTextEdit="1"/>
          </p:cNvSpPr>
          <p:nvPr>
            <p:ph type="sldImg"/>
          </p:nvPr>
        </p:nvSpPr>
        <p:spPr>
          <a:ln/>
        </p:spPr>
      </p:sp>
      <p:sp>
        <p:nvSpPr>
          <p:cNvPr id="95235" name="Rectangle 3">
            <a:extLst>
              <a:ext uri="{FF2B5EF4-FFF2-40B4-BE49-F238E27FC236}">
                <a16:creationId xmlns:a16="http://schemas.microsoft.com/office/drawing/2014/main" id="{FAEE0FF3-CC61-B203-7BBD-968EA919C09B}"/>
              </a:ext>
            </a:extLst>
          </p:cNvPr>
          <p:cNvSpPr>
            <a:spLocks noGrp="1" noChangeArrowheads="1"/>
          </p:cNvSpPr>
          <p:nvPr>
            <p:ph type="body" idx="1"/>
          </p:nvPr>
        </p:nvSpPr>
        <p:spPr/>
        <p:txBody>
          <a:bodyPr/>
          <a:lstStyle/>
          <a:p>
            <a:r>
              <a:rPr lang="en-US" altLang="LID4096" sz="2000"/>
              <a:t>The message of our presentation is that </a:t>
            </a:r>
            <a:r>
              <a:rPr lang="en-US" altLang="LID4096"/>
              <a:t>we can improve our web browsers by quantifying how people recognize previously seen web pages from its thumbnail, title and URL representation.</a:t>
            </a:r>
          </a:p>
          <a:p>
            <a:r>
              <a:rPr lang="en-US" altLang="LID4096" sz="2000"/>
              <a:t>I’ll deliver this message</a:t>
            </a:r>
          </a:p>
          <a:p>
            <a:pPr>
              <a:buFontTx/>
              <a:buChar char="•"/>
            </a:pPr>
            <a:r>
              <a:rPr lang="en-US" altLang="LID4096" sz="2000"/>
              <a:t>by first reviewing how revisitation systems in our current browsers represent previously seen pages, </a:t>
            </a:r>
          </a:p>
          <a:p>
            <a:pPr>
              <a:buFontTx/>
              <a:buChar char="•"/>
            </a:pPr>
            <a:r>
              <a:rPr lang="en-US" altLang="LID4096" sz="2000"/>
              <a:t>and then I’ll introduce our study that let us quantify how well people recognize different web page representations,</a:t>
            </a:r>
          </a:p>
          <a:p>
            <a:endParaRPr lang="en-US" altLang="LID4096" sz="20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1EDC0C8-A0EE-4533-1A57-E65A832A111B}"/>
              </a:ext>
            </a:extLst>
          </p:cNvPr>
          <p:cNvSpPr>
            <a:spLocks noGrp="1" noChangeArrowheads="1"/>
          </p:cNvSpPr>
          <p:nvPr>
            <p:ph type="sldNum" sz="quarter" idx="5"/>
          </p:nvPr>
        </p:nvSpPr>
        <p:spPr>
          <a:ln/>
        </p:spPr>
        <p:txBody>
          <a:bodyPr/>
          <a:lstStyle/>
          <a:p>
            <a:fld id="{A37409B6-B99C-4453-8257-1A9DB8DD5121}" type="slidenum">
              <a:rPr lang="en-US" altLang="LID4096"/>
              <a:pPr/>
              <a:t>3</a:t>
            </a:fld>
            <a:endParaRPr lang="en-US" altLang="LID4096"/>
          </a:p>
        </p:txBody>
      </p:sp>
      <p:sp>
        <p:nvSpPr>
          <p:cNvPr id="249858" name="Rectangle 2">
            <a:extLst>
              <a:ext uri="{FF2B5EF4-FFF2-40B4-BE49-F238E27FC236}">
                <a16:creationId xmlns:a16="http://schemas.microsoft.com/office/drawing/2014/main" id="{BF7A4994-0269-355F-1B9E-68827E4DABAF}"/>
              </a:ext>
            </a:extLst>
          </p:cNvPr>
          <p:cNvSpPr>
            <a:spLocks noRot="1" noChangeArrowheads="1" noTextEdit="1"/>
          </p:cNvSpPr>
          <p:nvPr>
            <p:ph type="sldImg"/>
          </p:nvPr>
        </p:nvSpPr>
        <p:spPr>
          <a:ln/>
        </p:spPr>
      </p:sp>
      <p:sp>
        <p:nvSpPr>
          <p:cNvPr id="249859" name="Rectangle 3">
            <a:extLst>
              <a:ext uri="{FF2B5EF4-FFF2-40B4-BE49-F238E27FC236}">
                <a16:creationId xmlns:a16="http://schemas.microsoft.com/office/drawing/2014/main" id="{A5D85A4B-4E37-E0E8-9942-2C803BC99C39}"/>
              </a:ext>
            </a:extLst>
          </p:cNvPr>
          <p:cNvSpPr>
            <a:spLocks noGrp="1" noChangeArrowheads="1"/>
          </p:cNvSpPr>
          <p:nvPr>
            <p:ph type="body" idx="1"/>
          </p:nvPr>
        </p:nvSpPr>
        <p:spPr/>
        <p:txBody>
          <a:bodyPr/>
          <a:lstStyle/>
          <a:p>
            <a:r>
              <a:rPr lang="en-US" altLang="LID4096" sz="2000"/>
              <a:t>First some motivation. Various researchers have found that 60% or more of all pages a person sees are ones they have visited before. </a:t>
            </a:r>
          </a:p>
          <a:p>
            <a:r>
              <a:rPr lang="en-US" altLang="LID4096" sz="2000"/>
              <a:t>This statistic explains why virtually all browsers supply various revisitation system to help people return to previously seen pages – Back, History, and Bookmarks.</a:t>
            </a:r>
          </a:p>
          <a:p>
            <a:endParaRPr lang="en-US" altLang="LID4096" sz="20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710A66-C356-DA38-4C25-25ACD2D10DD2}"/>
              </a:ext>
            </a:extLst>
          </p:cNvPr>
          <p:cNvSpPr>
            <a:spLocks noGrp="1" noChangeArrowheads="1"/>
          </p:cNvSpPr>
          <p:nvPr>
            <p:ph type="sldNum" sz="quarter" idx="5"/>
          </p:nvPr>
        </p:nvSpPr>
        <p:spPr>
          <a:ln/>
        </p:spPr>
        <p:txBody>
          <a:bodyPr/>
          <a:lstStyle/>
          <a:p>
            <a:fld id="{EBE8A8F9-0E38-41EE-8293-D87AD5BD4CFA}" type="slidenum">
              <a:rPr lang="en-US" altLang="LID4096"/>
              <a:pPr/>
              <a:t>4</a:t>
            </a:fld>
            <a:endParaRPr lang="en-US" altLang="LID4096"/>
          </a:p>
        </p:txBody>
      </p:sp>
      <p:sp>
        <p:nvSpPr>
          <p:cNvPr id="252930" name="Rectangle 2">
            <a:extLst>
              <a:ext uri="{FF2B5EF4-FFF2-40B4-BE49-F238E27FC236}">
                <a16:creationId xmlns:a16="http://schemas.microsoft.com/office/drawing/2014/main" id="{5AD6B7C6-0714-E007-2E9C-90D1F03C21C2}"/>
              </a:ext>
            </a:extLst>
          </p:cNvPr>
          <p:cNvSpPr>
            <a:spLocks noRot="1" noChangeArrowheads="1" noTextEdit="1"/>
          </p:cNvSpPr>
          <p:nvPr>
            <p:ph type="sldImg"/>
          </p:nvPr>
        </p:nvSpPr>
        <p:spPr>
          <a:ln/>
        </p:spPr>
      </p:sp>
      <p:sp>
        <p:nvSpPr>
          <p:cNvPr id="252931" name="Rectangle 3">
            <a:extLst>
              <a:ext uri="{FF2B5EF4-FFF2-40B4-BE49-F238E27FC236}">
                <a16:creationId xmlns:a16="http://schemas.microsoft.com/office/drawing/2014/main" id="{374C41B0-CB9B-5AA1-410F-63755212F3FB}"/>
              </a:ext>
            </a:extLst>
          </p:cNvPr>
          <p:cNvSpPr>
            <a:spLocks noGrp="1" noChangeArrowheads="1"/>
          </p:cNvSpPr>
          <p:nvPr>
            <p:ph type="body" idx="1"/>
          </p:nvPr>
        </p:nvSpPr>
        <p:spPr/>
        <p:txBody>
          <a:bodyPr/>
          <a:lstStyle/>
          <a:p>
            <a:r>
              <a:rPr lang="en-US" altLang="LID4096" sz="2000"/>
              <a:t>Researchers also found that returning to pages follows a strong recency effect.</a:t>
            </a:r>
          </a:p>
          <a:p>
            <a:r>
              <a:rPr lang="en-US" altLang="LID4096" sz="2000"/>
              <a:t>That is, many of these revisited pages are ones they had just seen a very short time ago.</a:t>
            </a:r>
          </a:p>
          <a:p>
            <a:r>
              <a:rPr lang="en-US" altLang="LID4096" sz="2000"/>
              <a:t>For example, about 2/3rds of revisits, or 40% of all navigations, are to revisit a page just seen within the last 6 pages. </a:t>
            </a:r>
          </a:p>
          <a:p>
            <a:r>
              <a:rPr lang="en-US" altLang="LID4096" sz="2000"/>
              <a:t>&lt;Animate&gt;</a:t>
            </a:r>
          </a:p>
          <a:p>
            <a:r>
              <a:rPr lang="en-US" altLang="LID4096" sz="2000"/>
              <a:t>This explains the high popularity of the Back button,  for it makes revisiting these pages just a few clicks away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5497E5A-A3A6-968A-4581-2722DAA5AE48}"/>
              </a:ext>
            </a:extLst>
          </p:cNvPr>
          <p:cNvSpPr>
            <a:spLocks noGrp="1" noChangeArrowheads="1"/>
          </p:cNvSpPr>
          <p:nvPr>
            <p:ph type="sldNum" sz="quarter" idx="5"/>
          </p:nvPr>
        </p:nvSpPr>
        <p:spPr>
          <a:ln/>
        </p:spPr>
        <p:txBody>
          <a:bodyPr/>
          <a:lstStyle/>
          <a:p>
            <a:fld id="{9C8DBB4D-78B7-4D43-A6C9-2B278E029A90}" type="slidenum">
              <a:rPr lang="en-US" altLang="LID4096"/>
              <a:pPr/>
              <a:t>5</a:t>
            </a:fld>
            <a:endParaRPr lang="en-US" altLang="LID4096"/>
          </a:p>
        </p:txBody>
      </p:sp>
      <p:sp>
        <p:nvSpPr>
          <p:cNvPr id="254978" name="Rectangle 2">
            <a:extLst>
              <a:ext uri="{FF2B5EF4-FFF2-40B4-BE49-F238E27FC236}">
                <a16:creationId xmlns:a16="http://schemas.microsoft.com/office/drawing/2014/main" id="{78C32E3B-19FF-C54F-4C4D-4C77CB4185E3}"/>
              </a:ext>
            </a:extLst>
          </p:cNvPr>
          <p:cNvSpPr>
            <a:spLocks noRot="1" noChangeArrowheads="1" noTextEdit="1"/>
          </p:cNvSpPr>
          <p:nvPr>
            <p:ph type="sldImg"/>
          </p:nvPr>
        </p:nvSpPr>
        <p:spPr>
          <a:ln/>
        </p:spPr>
      </p:sp>
      <p:sp>
        <p:nvSpPr>
          <p:cNvPr id="254979" name="Rectangle 3">
            <a:extLst>
              <a:ext uri="{FF2B5EF4-FFF2-40B4-BE49-F238E27FC236}">
                <a16:creationId xmlns:a16="http://schemas.microsoft.com/office/drawing/2014/main" id="{E2491420-1351-F3BB-9490-834CC96B0F2F}"/>
              </a:ext>
            </a:extLst>
          </p:cNvPr>
          <p:cNvSpPr>
            <a:spLocks noGrp="1" noChangeArrowheads="1"/>
          </p:cNvSpPr>
          <p:nvPr>
            <p:ph type="body" idx="1"/>
          </p:nvPr>
        </p:nvSpPr>
        <p:spPr/>
        <p:txBody>
          <a:bodyPr/>
          <a:lstStyle/>
          <a:p>
            <a:r>
              <a:rPr lang="en-US" altLang="LID4096" sz="2000"/>
              <a:t>But this also means that all remaining pages – about 20% of all navigations – are revisits to pages seen further back in time --- sometimes much further back. </a:t>
            </a:r>
          </a:p>
          <a:p>
            <a:r>
              <a:rPr lang="en-US" altLang="LID4096" sz="2000"/>
              <a:t>Browsers supply alternatives to visiting these distant pages by supplying</a:t>
            </a:r>
          </a:p>
          <a:p>
            <a:r>
              <a:rPr lang="en-US" altLang="LID4096" sz="2000"/>
              <a:t>&lt;Animate&gt;</a:t>
            </a:r>
          </a:p>
          <a:p>
            <a:r>
              <a:rPr lang="en-US" altLang="LID4096" sz="2000"/>
              <a:t>.. a History List which automatically logs which pages you’ve been to, and lets you review and select pages from that list,</a:t>
            </a:r>
          </a:p>
          <a:p>
            <a:r>
              <a:rPr lang="en-US" altLang="LID4096" sz="2000"/>
              <a:t>…as well as Bookmarks or favorites where people can save important pages for later recall.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8050D20-B233-778C-A029-FA569D71A3CD}"/>
              </a:ext>
            </a:extLst>
          </p:cNvPr>
          <p:cNvSpPr>
            <a:spLocks noGrp="1" noChangeArrowheads="1"/>
          </p:cNvSpPr>
          <p:nvPr>
            <p:ph type="sldNum" sz="quarter" idx="5"/>
          </p:nvPr>
        </p:nvSpPr>
        <p:spPr>
          <a:ln/>
        </p:spPr>
        <p:txBody>
          <a:bodyPr/>
          <a:lstStyle/>
          <a:p>
            <a:fld id="{121E8CA0-5823-40FF-8ACA-8BB74056F30E}" type="slidenum">
              <a:rPr lang="en-US" altLang="LID4096"/>
              <a:pPr/>
              <a:t>6</a:t>
            </a:fld>
            <a:endParaRPr lang="en-US" altLang="LID4096"/>
          </a:p>
        </p:txBody>
      </p:sp>
      <p:sp>
        <p:nvSpPr>
          <p:cNvPr id="113666" name="Rectangle 2">
            <a:extLst>
              <a:ext uri="{FF2B5EF4-FFF2-40B4-BE49-F238E27FC236}">
                <a16:creationId xmlns:a16="http://schemas.microsoft.com/office/drawing/2014/main" id="{1E9854D1-F102-ECD0-A5F7-95A017578B59}"/>
              </a:ext>
            </a:extLst>
          </p:cNvPr>
          <p:cNvSpPr>
            <a:spLocks noRot="1" noChangeArrowheads="1" noTextEdit="1"/>
          </p:cNvSpPr>
          <p:nvPr>
            <p:ph type="sldImg"/>
          </p:nvPr>
        </p:nvSpPr>
        <p:spPr>
          <a:ln/>
        </p:spPr>
      </p:sp>
      <p:sp>
        <p:nvSpPr>
          <p:cNvPr id="113667" name="Rectangle 3">
            <a:extLst>
              <a:ext uri="{FF2B5EF4-FFF2-40B4-BE49-F238E27FC236}">
                <a16:creationId xmlns:a16="http://schemas.microsoft.com/office/drawing/2014/main" id="{C2037CCE-E98F-12F2-3B04-BE17FDE4A512}"/>
              </a:ext>
            </a:extLst>
          </p:cNvPr>
          <p:cNvSpPr>
            <a:spLocks noGrp="1" noChangeArrowheads="1"/>
          </p:cNvSpPr>
          <p:nvPr>
            <p:ph type="body" idx="1"/>
          </p:nvPr>
        </p:nvSpPr>
        <p:spPr/>
        <p:txBody>
          <a:bodyPr/>
          <a:lstStyle/>
          <a:p>
            <a:r>
              <a:rPr lang="en-US" altLang="LID4096" sz="2000"/>
              <a:t>Our interest is in how people recognize their previously seen pages from the Back, History and Bookmarks offerings?</a:t>
            </a:r>
          </a:p>
          <a:p>
            <a:r>
              <a:rPr lang="en-US" altLang="LID4096" sz="2000"/>
              <a:t>With the back button, you just have to press it until you recognize the right page, which is easy as it is full size. </a:t>
            </a:r>
          </a:p>
          <a:p>
            <a:r>
              <a:rPr lang="en-US" altLang="LID4096" sz="2000"/>
              <a:t>For example, if I want to return to my home page, I just click back until I see it.</a:t>
            </a:r>
          </a:p>
          <a:p>
            <a:r>
              <a:rPr lang="en-US" altLang="LID4096" sz="2000"/>
              <a:t>&lt;ANIMATE&gt;</a:t>
            </a:r>
          </a:p>
          <a:p>
            <a:r>
              <a:rPr lang="en-US" altLang="LID4096" sz="2000"/>
              <a:t>&lt;ANIMATE&gt;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86333EE-35CE-1A61-FBCF-10EEF4BEE4CC}"/>
              </a:ext>
            </a:extLst>
          </p:cNvPr>
          <p:cNvSpPr>
            <a:spLocks noGrp="1" noChangeArrowheads="1"/>
          </p:cNvSpPr>
          <p:nvPr>
            <p:ph type="sldNum" sz="quarter" idx="5"/>
          </p:nvPr>
        </p:nvSpPr>
        <p:spPr>
          <a:ln/>
        </p:spPr>
        <p:txBody>
          <a:bodyPr/>
          <a:lstStyle/>
          <a:p>
            <a:fld id="{8E4D9BAB-08FA-4B55-AE04-FCFBFE1AA94C}" type="slidenum">
              <a:rPr lang="en-US" altLang="LID4096"/>
              <a:pPr/>
              <a:t>7</a:t>
            </a:fld>
            <a:endParaRPr lang="en-US" altLang="LID4096"/>
          </a:p>
        </p:txBody>
      </p:sp>
      <p:sp>
        <p:nvSpPr>
          <p:cNvPr id="103426" name="Rectangle 2">
            <a:extLst>
              <a:ext uri="{FF2B5EF4-FFF2-40B4-BE49-F238E27FC236}">
                <a16:creationId xmlns:a16="http://schemas.microsoft.com/office/drawing/2014/main" id="{FBD81287-2607-0EAC-E991-949DE4DD53CE}"/>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88B84113-DBA3-B8C5-8530-C993382D2645}"/>
              </a:ext>
            </a:extLst>
          </p:cNvPr>
          <p:cNvSpPr>
            <a:spLocks noGrp="1" noChangeArrowheads="1"/>
          </p:cNvSpPr>
          <p:nvPr>
            <p:ph type="body" idx="1"/>
          </p:nvPr>
        </p:nvSpPr>
        <p:spPr/>
        <p:txBody>
          <a:bodyPr/>
          <a:lstStyle/>
          <a:p>
            <a:r>
              <a:rPr lang="en-US" altLang="LID4096" sz="2000"/>
              <a:t>With bookmarks and the history list, though, pages are represented through an abstraction.</a:t>
            </a:r>
          </a:p>
          <a:p>
            <a:r>
              <a:rPr lang="en-US" altLang="LID4096" sz="2000"/>
              <a:t>You have to recognize and pick that abstracted page from a list.  </a:t>
            </a:r>
          </a:p>
          <a:p>
            <a:r>
              <a:rPr lang="en-US" altLang="LID4096" sz="2000"/>
              <a:t>This can be quite tough – not only because of how these lists are organized, but also due to how the pages themselves are represented.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C864B63-D762-720C-46F0-47D1CE0851FC}"/>
              </a:ext>
            </a:extLst>
          </p:cNvPr>
          <p:cNvSpPr>
            <a:spLocks noGrp="1" noChangeArrowheads="1"/>
          </p:cNvSpPr>
          <p:nvPr>
            <p:ph type="sldNum" sz="quarter" idx="5"/>
          </p:nvPr>
        </p:nvSpPr>
        <p:spPr>
          <a:ln/>
        </p:spPr>
        <p:txBody>
          <a:bodyPr/>
          <a:lstStyle/>
          <a:p>
            <a:fld id="{2663E3CA-5A33-4824-99E9-27D823D6C12F}" type="slidenum">
              <a:rPr lang="en-US" altLang="LID4096"/>
              <a:pPr/>
              <a:t>8</a:t>
            </a:fld>
            <a:endParaRPr lang="en-US" altLang="LID4096"/>
          </a:p>
        </p:txBody>
      </p:sp>
      <p:sp>
        <p:nvSpPr>
          <p:cNvPr id="14338" name="Rectangle 2">
            <a:extLst>
              <a:ext uri="{FF2B5EF4-FFF2-40B4-BE49-F238E27FC236}">
                <a16:creationId xmlns:a16="http://schemas.microsoft.com/office/drawing/2014/main" id="{1A341384-F2A6-57D9-EE21-F953702B488C}"/>
              </a:ext>
            </a:extLst>
          </p:cNvPr>
          <p:cNvSpPr>
            <a:spLocks noRot="1" noChangeArrowheads="1" noTextEdit="1"/>
          </p:cNvSpPr>
          <p:nvPr>
            <p:ph type="sldImg"/>
          </p:nvPr>
        </p:nvSpPr>
        <p:spPr>
          <a:ln/>
        </p:spPr>
      </p:sp>
      <p:sp>
        <p:nvSpPr>
          <p:cNvPr id="14339" name="Rectangle 3">
            <a:extLst>
              <a:ext uri="{FF2B5EF4-FFF2-40B4-BE49-F238E27FC236}">
                <a16:creationId xmlns:a16="http://schemas.microsoft.com/office/drawing/2014/main" id="{147E4B0E-72E8-69FE-6C63-0A306A789645}"/>
              </a:ext>
            </a:extLst>
          </p:cNvPr>
          <p:cNvSpPr>
            <a:spLocks noGrp="1" noChangeArrowheads="1"/>
          </p:cNvSpPr>
          <p:nvPr>
            <p:ph type="body" idx="1"/>
          </p:nvPr>
        </p:nvSpPr>
        <p:spPr/>
        <p:txBody>
          <a:bodyPr/>
          <a:lstStyle/>
          <a:p>
            <a:r>
              <a:rPr lang="en-US" altLang="LID4096" sz="2000"/>
              <a:t>Most history and bookmark systems represent pages as text strings, with titles being the most common abstraction.</a:t>
            </a:r>
          </a:p>
          <a:p>
            <a:r>
              <a:rPr lang="en-US" altLang="LID4096" sz="2000"/>
              <a:t>Titles are pulled out of a page’s html &lt;title&gt; tag.  </a:t>
            </a:r>
          </a:p>
          <a:p>
            <a:r>
              <a:rPr lang="en-US" altLang="LID4096" sz="2000"/>
              <a:t>Unfortunately, there are many problems with titles.</a:t>
            </a:r>
          </a:p>
          <a:p>
            <a:pPr>
              <a:buFontTx/>
              <a:buChar char="•"/>
            </a:pPr>
            <a:r>
              <a:rPr lang="en-US" altLang="LID4096" sz="2000"/>
              <a:t>Many pages don’t have any.</a:t>
            </a:r>
          </a:p>
          <a:p>
            <a:pPr>
              <a:buFontTx/>
              <a:buChar char="•"/>
            </a:pPr>
            <a:r>
              <a:rPr lang="en-US" altLang="LID4096" sz="2000"/>
              <a:t>They are often incorrect, often because the web creator copies an old page as a template for a new page,  but forgets to change the title</a:t>
            </a:r>
          </a:p>
          <a:p>
            <a:pPr>
              <a:buFontTx/>
              <a:buChar char="•"/>
            </a:pPr>
            <a:r>
              <a:rPr lang="en-US" altLang="LID4096" sz="2000"/>
              <a:t>Some web sites even use a single common title for all pages.</a:t>
            </a:r>
          </a:p>
          <a:p>
            <a:pPr>
              <a:buFontTx/>
              <a:buChar char="•"/>
            </a:pPr>
            <a:r>
              <a:rPr lang="en-US" altLang="LID4096" sz="2000"/>
              <a:t>They may be uninformative, or </a:t>
            </a:r>
          </a:p>
          <a:p>
            <a:r>
              <a:rPr lang="en-US" altLang="LID4096" sz="2000"/>
              <a:t>&lt;ANIMATE&gt;</a:t>
            </a:r>
          </a:p>
          <a:p>
            <a:pPr>
              <a:buFontTx/>
              <a:buChar char="•"/>
            </a:pPr>
            <a:r>
              <a:rPr lang="en-US" altLang="LID4096" sz="2000"/>
              <a:t>As seen on this page, the title may differ – perhaps considerably - from the prominent text that the user sees on the page itself.</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1FFEB9B-A886-E4CC-3651-CAF147223165}"/>
              </a:ext>
            </a:extLst>
          </p:cNvPr>
          <p:cNvSpPr>
            <a:spLocks noGrp="1" noChangeArrowheads="1"/>
          </p:cNvSpPr>
          <p:nvPr>
            <p:ph type="sldNum" sz="quarter" idx="5"/>
          </p:nvPr>
        </p:nvSpPr>
        <p:spPr>
          <a:ln/>
        </p:spPr>
        <p:txBody>
          <a:bodyPr/>
          <a:lstStyle/>
          <a:p>
            <a:fld id="{18332D33-416D-44A5-A48B-E398E3C7DA41}" type="slidenum">
              <a:rPr lang="en-US" altLang="LID4096"/>
              <a:pPr/>
              <a:t>9</a:t>
            </a:fld>
            <a:endParaRPr lang="en-US" altLang="LID4096"/>
          </a:p>
        </p:txBody>
      </p:sp>
      <p:sp>
        <p:nvSpPr>
          <p:cNvPr id="16386" name="Rectangle 2">
            <a:extLst>
              <a:ext uri="{FF2B5EF4-FFF2-40B4-BE49-F238E27FC236}">
                <a16:creationId xmlns:a16="http://schemas.microsoft.com/office/drawing/2014/main" id="{BD1B39BD-1003-A4B6-C5B9-8A13A8654FD5}"/>
              </a:ext>
            </a:extLst>
          </p:cNvPr>
          <p:cNvSpPr>
            <a:spLocks noRot="1" noChangeArrowheads="1" noTextEdit="1"/>
          </p:cNvSpPr>
          <p:nvPr>
            <p:ph type="sldImg"/>
          </p:nvPr>
        </p:nvSpPr>
        <p:spPr>
          <a:ln/>
        </p:spPr>
      </p:sp>
      <p:sp>
        <p:nvSpPr>
          <p:cNvPr id="16387" name="Rectangle 3">
            <a:extLst>
              <a:ext uri="{FF2B5EF4-FFF2-40B4-BE49-F238E27FC236}">
                <a16:creationId xmlns:a16="http://schemas.microsoft.com/office/drawing/2014/main" id="{75166E15-49DA-EC32-3507-5CFA4716F1FC}"/>
              </a:ext>
            </a:extLst>
          </p:cNvPr>
          <p:cNvSpPr>
            <a:spLocks noGrp="1" noChangeArrowheads="1"/>
          </p:cNvSpPr>
          <p:nvPr>
            <p:ph type="body" idx="1"/>
          </p:nvPr>
        </p:nvSpPr>
        <p:spPr/>
        <p:txBody>
          <a:bodyPr/>
          <a:lstStyle/>
          <a:p>
            <a:r>
              <a:rPr lang="en-US" altLang="LID4096" sz="2000"/>
              <a:t>History and bookmark lists can also represent pages by their URL.</a:t>
            </a:r>
          </a:p>
          <a:p>
            <a:r>
              <a:rPr lang="en-US" altLang="LID4096" sz="2000"/>
              <a:t>This too is wrought with problems.    </a:t>
            </a:r>
            <a:br>
              <a:rPr lang="en-US" altLang="LID4096" sz="2000"/>
            </a:br>
            <a:r>
              <a:rPr lang="en-US" altLang="LID4096" sz="2000"/>
              <a:t>While some URLs are human readable,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8EF09CF-192C-2185-C7A0-76831EDABAF5}"/>
              </a:ext>
            </a:extLst>
          </p:cNvPr>
          <p:cNvSpPr>
            <a:spLocks noGrp="1" noChangeArrowheads="1"/>
          </p:cNvSpPr>
          <p:nvPr>
            <p:ph type="sldNum" sz="quarter" idx="5"/>
          </p:nvPr>
        </p:nvSpPr>
        <p:spPr>
          <a:ln/>
        </p:spPr>
        <p:txBody>
          <a:bodyPr/>
          <a:lstStyle/>
          <a:p>
            <a:fld id="{59BAA0FD-4057-427A-8599-69F45DC16DC8}" type="slidenum">
              <a:rPr lang="en-US" altLang="LID4096"/>
              <a:pPr/>
              <a:t>10</a:t>
            </a:fld>
            <a:endParaRPr lang="en-US" altLang="LID4096"/>
          </a:p>
        </p:txBody>
      </p:sp>
      <p:sp>
        <p:nvSpPr>
          <p:cNvPr id="18434" name="Rectangle 2">
            <a:extLst>
              <a:ext uri="{FF2B5EF4-FFF2-40B4-BE49-F238E27FC236}">
                <a16:creationId xmlns:a16="http://schemas.microsoft.com/office/drawing/2014/main" id="{B8C2FA50-CFF8-A418-C394-BBD00AEBCE70}"/>
              </a:ext>
            </a:extLst>
          </p:cNvPr>
          <p:cNvSpPr>
            <a:spLocks noRot="1" noChangeArrowheads="1" noTextEdit="1"/>
          </p:cNvSpPr>
          <p:nvPr>
            <p:ph type="sldImg"/>
          </p:nvPr>
        </p:nvSpPr>
        <p:spPr>
          <a:ln/>
        </p:spPr>
      </p:sp>
      <p:sp>
        <p:nvSpPr>
          <p:cNvPr id="18435" name="Rectangle 3">
            <a:extLst>
              <a:ext uri="{FF2B5EF4-FFF2-40B4-BE49-F238E27FC236}">
                <a16:creationId xmlns:a16="http://schemas.microsoft.com/office/drawing/2014/main" id="{DE1F32DA-ECC1-F913-81F2-AE54B36D5A3C}"/>
              </a:ext>
            </a:extLst>
          </p:cNvPr>
          <p:cNvSpPr>
            <a:spLocks noGrp="1" noChangeArrowheads="1"/>
          </p:cNvSpPr>
          <p:nvPr>
            <p:ph type="body" idx="1"/>
          </p:nvPr>
        </p:nvSpPr>
        <p:spPr/>
        <p:txBody>
          <a:bodyPr/>
          <a:lstStyle/>
          <a:p>
            <a:r>
              <a:rPr lang="en-US" altLang="LID4096" sz="2000"/>
              <a:t>Others can be extremely long and even completely cryptic – especially when they are dynamically generated for web forms.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60E88FF-5871-976E-2856-36725BCEFF77}"/>
              </a:ext>
            </a:extLst>
          </p:cNvPr>
          <p:cNvSpPr>
            <a:spLocks noGrp="1" noChangeArrowheads="1"/>
          </p:cNvSpPr>
          <p:nvPr>
            <p:ph type="sldNum" sz="quarter" idx="5"/>
          </p:nvPr>
        </p:nvSpPr>
        <p:spPr>
          <a:ln/>
        </p:spPr>
        <p:txBody>
          <a:bodyPr/>
          <a:lstStyle/>
          <a:p>
            <a:fld id="{E104AC94-AA68-4C60-B782-8222E5D5D8A6}" type="slidenum">
              <a:rPr lang="en-US" altLang="LID4096"/>
              <a:pPr/>
              <a:t>11</a:t>
            </a:fld>
            <a:endParaRPr lang="en-US" altLang="LID4096"/>
          </a:p>
        </p:txBody>
      </p:sp>
      <p:sp>
        <p:nvSpPr>
          <p:cNvPr id="19458" name="Rectangle 2">
            <a:extLst>
              <a:ext uri="{FF2B5EF4-FFF2-40B4-BE49-F238E27FC236}">
                <a16:creationId xmlns:a16="http://schemas.microsoft.com/office/drawing/2014/main" id="{5E332197-1D0D-5F60-BDFB-523C6B86A61C}"/>
              </a:ext>
            </a:extLst>
          </p:cNvPr>
          <p:cNvSpPr>
            <a:spLocks noRot="1" noChangeArrowheads="1" noTextEdit="1"/>
          </p:cNvSpPr>
          <p:nvPr>
            <p:ph type="sldImg"/>
          </p:nvPr>
        </p:nvSpPr>
        <p:spPr>
          <a:ln/>
        </p:spPr>
      </p:sp>
      <p:sp>
        <p:nvSpPr>
          <p:cNvPr id="19459" name="Rectangle 3">
            <a:extLst>
              <a:ext uri="{FF2B5EF4-FFF2-40B4-BE49-F238E27FC236}">
                <a16:creationId xmlns:a16="http://schemas.microsoft.com/office/drawing/2014/main" id="{827DBC2B-F459-AF1B-BB39-6E8BCD5E5EC3}"/>
              </a:ext>
            </a:extLst>
          </p:cNvPr>
          <p:cNvSpPr>
            <a:spLocks noGrp="1" noChangeArrowheads="1"/>
          </p:cNvSpPr>
          <p:nvPr>
            <p:ph type="body" idx="1"/>
          </p:nvPr>
        </p:nvSpPr>
        <p:spPr/>
        <p:txBody>
          <a:bodyPr/>
          <a:lstStyle/>
          <a:p>
            <a:r>
              <a:rPr lang="en-US" altLang="LID4096" sz="2000"/>
              <a:t>A third approach now seen mostly in research browsers are visual thumbnails – shrunken images of actual web pages. </a:t>
            </a:r>
            <a:br>
              <a:rPr lang="en-US" altLang="LID4096" sz="2000"/>
            </a:br>
            <a:r>
              <a:rPr lang="en-US" altLang="LID4096" sz="2000"/>
              <a:t>These should be quite effective because they are showing what the user actually saw, albeit shrunken down</a:t>
            </a:r>
          </a:p>
          <a:p>
            <a:r>
              <a:rPr lang="en-US" altLang="LID4096" sz="2000"/>
              <a:t>In most these systems, thumbnails are included in novel visualization schemes, </a:t>
            </a:r>
            <a:br>
              <a:rPr lang="en-US" altLang="LID4096" sz="2000"/>
            </a:br>
            <a:r>
              <a:rPr lang="en-US" altLang="LID4096" sz="2000"/>
              <a:t>such as the MosaicG for displaying history hierarchies, or the 3d Data Mountain for organizing favorites by spatial location.</a:t>
            </a:r>
          </a:p>
          <a:p>
            <a:endParaRPr lang="en-US" altLang="LID4096" sz="20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3A6CBB5-2276-0AB9-147B-4128EC58323F}"/>
              </a:ext>
            </a:extLst>
          </p:cNvPr>
          <p:cNvSpPr>
            <a:spLocks noGrp="1" noChangeArrowheads="1"/>
          </p:cNvSpPr>
          <p:nvPr>
            <p:ph type="sldNum" sz="quarter" idx="5"/>
          </p:nvPr>
        </p:nvSpPr>
        <p:spPr>
          <a:ln/>
        </p:spPr>
        <p:txBody>
          <a:bodyPr/>
          <a:lstStyle/>
          <a:p>
            <a:fld id="{FBB25C87-9C41-41C6-A2BB-31E6601BF3D4}" type="slidenum">
              <a:rPr lang="en-US" altLang="LID4096"/>
              <a:pPr/>
              <a:t>12</a:t>
            </a:fld>
            <a:endParaRPr lang="en-US" altLang="LID4096"/>
          </a:p>
        </p:txBody>
      </p:sp>
      <p:sp>
        <p:nvSpPr>
          <p:cNvPr id="47106" name="Rectangle 2">
            <a:extLst>
              <a:ext uri="{FF2B5EF4-FFF2-40B4-BE49-F238E27FC236}">
                <a16:creationId xmlns:a16="http://schemas.microsoft.com/office/drawing/2014/main" id="{08A68B96-D4A1-B1AB-6D4B-FAC604DB091D}"/>
              </a:ext>
            </a:extLst>
          </p:cNvPr>
          <p:cNvSpPr>
            <a:spLocks noRot="1" noChangeArrowheads="1" noTextEdit="1"/>
          </p:cNvSpPr>
          <p:nvPr>
            <p:ph type="sldImg"/>
          </p:nvPr>
        </p:nvSpPr>
        <p:spPr>
          <a:ln/>
        </p:spPr>
      </p:sp>
      <p:sp>
        <p:nvSpPr>
          <p:cNvPr id="47107" name="Rectangle 3">
            <a:extLst>
              <a:ext uri="{FF2B5EF4-FFF2-40B4-BE49-F238E27FC236}">
                <a16:creationId xmlns:a16="http://schemas.microsoft.com/office/drawing/2014/main" id="{E00A0D7D-EA93-F141-CFDF-C64BEA08556C}"/>
              </a:ext>
            </a:extLst>
          </p:cNvPr>
          <p:cNvSpPr>
            <a:spLocks noGrp="1" noChangeArrowheads="1"/>
          </p:cNvSpPr>
          <p:nvPr>
            <p:ph type="body" idx="1"/>
          </p:nvPr>
        </p:nvSpPr>
        <p:spPr/>
        <p:txBody>
          <a:bodyPr/>
          <a:lstStyle/>
          <a:p>
            <a:r>
              <a:rPr lang="en-US" altLang="LID4096" sz="2000"/>
              <a:t>Part of our own research uses thumbnails in a space-compact integrated history and bookmark list. </a:t>
            </a:r>
            <a:br>
              <a:rPr lang="en-US" altLang="LID4096" sz="2000"/>
            </a:br>
            <a:r>
              <a:rPr lang="en-US" altLang="LID4096" sz="2000"/>
              <a:t>We have two versions: our own Unified History system, and WebView done with Andy Cockburn.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0512854-1C00-AE08-B4D7-EB6ADEB12BFE}"/>
              </a:ext>
            </a:extLst>
          </p:cNvPr>
          <p:cNvSpPr>
            <a:spLocks noGrp="1" noChangeArrowheads="1"/>
          </p:cNvSpPr>
          <p:nvPr>
            <p:ph type="sldNum" sz="quarter" idx="5"/>
          </p:nvPr>
        </p:nvSpPr>
        <p:spPr>
          <a:ln/>
        </p:spPr>
        <p:txBody>
          <a:bodyPr/>
          <a:lstStyle/>
          <a:p>
            <a:fld id="{367F9993-A354-4243-AA70-84CC8BE36E8B}" type="slidenum">
              <a:rPr lang="en-US" altLang="LID4096"/>
              <a:pPr/>
              <a:t>13</a:t>
            </a:fld>
            <a:endParaRPr lang="en-US" altLang="LID4096"/>
          </a:p>
        </p:txBody>
      </p:sp>
      <p:sp>
        <p:nvSpPr>
          <p:cNvPr id="21506" name="Rectangle 2">
            <a:extLst>
              <a:ext uri="{FF2B5EF4-FFF2-40B4-BE49-F238E27FC236}">
                <a16:creationId xmlns:a16="http://schemas.microsoft.com/office/drawing/2014/main" id="{5B026A5A-EDFC-A88E-5126-3529A22A462D}"/>
              </a:ext>
            </a:extLst>
          </p:cNvPr>
          <p:cNvSpPr>
            <a:spLocks noRot="1" noChangeArrowheads="1" noTextEdit="1"/>
          </p:cNvSpPr>
          <p:nvPr>
            <p:ph type="sldImg"/>
          </p:nvPr>
        </p:nvSpPr>
        <p:spPr>
          <a:ln/>
        </p:spPr>
      </p:sp>
      <p:sp>
        <p:nvSpPr>
          <p:cNvPr id="21507" name="Rectangle 3">
            <a:extLst>
              <a:ext uri="{FF2B5EF4-FFF2-40B4-BE49-F238E27FC236}">
                <a16:creationId xmlns:a16="http://schemas.microsoft.com/office/drawing/2014/main" id="{6BFB8A78-82E4-8A75-7047-44429A3C4831}"/>
              </a:ext>
            </a:extLst>
          </p:cNvPr>
          <p:cNvSpPr>
            <a:spLocks noGrp="1" noChangeArrowheads="1"/>
          </p:cNvSpPr>
          <p:nvPr>
            <p:ph type="body" idx="1"/>
          </p:nvPr>
        </p:nvSpPr>
        <p:spPr/>
        <p:txBody>
          <a:bodyPr/>
          <a:lstStyle/>
          <a:p>
            <a:r>
              <a:rPr lang="en-US" altLang="LID4096" sz="2000"/>
              <a:t>A major limiting factor for all of these representations is size.  </a:t>
            </a:r>
          </a:p>
          <a:p>
            <a:r>
              <a:rPr lang="en-US" altLang="LID4096" sz="2000"/>
              <a:t>History and bookmark lists are typically confined to a narrow sidebar next the browser window. </a:t>
            </a:r>
          </a:p>
          <a:p>
            <a:r>
              <a:rPr lang="en-US" altLang="LID4096" sz="2000"/>
              <a:t>This is for good reasons – users aren’t keen on giving up space for helper utilities, and are unwilling to do the extra work manipulating full size pop up windows.  </a:t>
            </a:r>
          </a:p>
          <a:p>
            <a:r>
              <a:rPr lang="en-US" altLang="LID4096" sz="2000"/>
              <a:t>So what happens is that titles and URLs are truncated, limiting their recognizability. </a:t>
            </a:r>
          </a:p>
          <a:p>
            <a:r>
              <a:rPr lang="en-US" altLang="LID4096" sz="2000"/>
              <a:t>For these examples, we see that the actual text string has to be truncated to fit between 25-30 characters.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42A82AE-F799-222E-F7D7-11A85B3C8312}"/>
              </a:ext>
            </a:extLst>
          </p:cNvPr>
          <p:cNvSpPr>
            <a:spLocks noGrp="1" noChangeArrowheads="1"/>
          </p:cNvSpPr>
          <p:nvPr>
            <p:ph type="sldNum" sz="quarter" idx="5"/>
          </p:nvPr>
        </p:nvSpPr>
        <p:spPr>
          <a:ln/>
        </p:spPr>
        <p:txBody>
          <a:bodyPr/>
          <a:lstStyle/>
          <a:p>
            <a:fld id="{C9395B99-B57E-4B14-8B4C-AB179CFFCB46}" type="slidenum">
              <a:rPr lang="en-US" altLang="LID4096"/>
              <a:pPr/>
              <a:t>14</a:t>
            </a:fld>
            <a:endParaRPr lang="en-US" altLang="LID4096"/>
          </a:p>
        </p:txBody>
      </p:sp>
      <p:sp>
        <p:nvSpPr>
          <p:cNvPr id="143362" name="Rectangle 2">
            <a:extLst>
              <a:ext uri="{FF2B5EF4-FFF2-40B4-BE49-F238E27FC236}">
                <a16:creationId xmlns:a16="http://schemas.microsoft.com/office/drawing/2014/main" id="{DD843B8B-F6AD-251F-E53C-DE9AFF638727}"/>
              </a:ext>
            </a:extLst>
          </p:cNvPr>
          <p:cNvSpPr>
            <a:spLocks noRot="1" noChangeArrowheads="1" noTextEdit="1"/>
          </p:cNvSpPr>
          <p:nvPr>
            <p:ph type="sldImg"/>
          </p:nvPr>
        </p:nvSpPr>
        <p:spPr>
          <a:ln/>
        </p:spPr>
      </p:sp>
      <p:sp>
        <p:nvSpPr>
          <p:cNvPr id="143363" name="Rectangle 3">
            <a:extLst>
              <a:ext uri="{FF2B5EF4-FFF2-40B4-BE49-F238E27FC236}">
                <a16:creationId xmlns:a16="http://schemas.microsoft.com/office/drawing/2014/main" id="{B0D91987-E704-5E9F-14E2-81010980C90B}"/>
              </a:ext>
            </a:extLst>
          </p:cNvPr>
          <p:cNvSpPr>
            <a:spLocks noGrp="1" noChangeArrowheads="1"/>
          </p:cNvSpPr>
          <p:nvPr>
            <p:ph type="body" idx="1"/>
          </p:nvPr>
        </p:nvSpPr>
        <p:spPr/>
        <p:txBody>
          <a:bodyPr/>
          <a:lstStyle/>
          <a:p>
            <a:r>
              <a:rPr lang="en-US" altLang="LID4096" sz="2000"/>
              <a:t>And there are several different truncation methods.</a:t>
            </a:r>
          </a:p>
          <a:p>
            <a:r>
              <a:rPr lang="en-US" altLang="LID4096" sz="2000"/>
              <a:t>We can truncate text starting from the right, middle or its left portion.</a:t>
            </a:r>
            <a:br>
              <a:rPr lang="en-US" altLang="LID4096" sz="2000"/>
            </a:br>
            <a:r>
              <a:rPr lang="en-US" altLang="LID4096" sz="2000"/>
              <a:t>Each of these may lead to Titles and URLs of different recognizability.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CEDCA11-3711-16A6-8F0C-87DC8417DBEC}"/>
              </a:ext>
            </a:extLst>
          </p:cNvPr>
          <p:cNvSpPr>
            <a:spLocks noGrp="1" noChangeArrowheads="1"/>
          </p:cNvSpPr>
          <p:nvPr>
            <p:ph type="sldNum" sz="quarter" idx="5"/>
          </p:nvPr>
        </p:nvSpPr>
        <p:spPr>
          <a:ln/>
        </p:spPr>
        <p:txBody>
          <a:bodyPr/>
          <a:lstStyle/>
          <a:p>
            <a:fld id="{CF4AF722-8AA6-438B-BD1A-C0FF21676E0C}" type="slidenum">
              <a:rPr lang="en-US" altLang="LID4096"/>
              <a:pPr/>
              <a:t>15</a:t>
            </a:fld>
            <a:endParaRPr lang="en-US" altLang="LID4096"/>
          </a:p>
        </p:txBody>
      </p:sp>
      <p:sp>
        <p:nvSpPr>
          <p:cNvPr id="28674" name="Rectangle 2">
            <a:extLst>
              <a:ext uri="{FF2B5EF4-FFF2-40B4-BE49-F238E27FC236}">
                <a16:creationId xmlns:a16="http://schemas.microsoft.com/office/drawing/2014/main" id="{90F136B4-6139-A3AD-24A2-EF846B0DAD09}"/>
              </a:ext>
            </a:extLst>
          </p:cNvPr>
          <p:cNvSpPr>
            <a:spLocks noRot="1" noChangeArrowheads="1" noTextEdit="1"/>
          </p:cNvSpPr>
          <p:nvPr>
            <p:ph type="sldImg"/>
          </p:nvPr>
        </p:nvSpPr>
        <p:spPr>
          <a:ln/>
        </p:spPr>
      </p:sp>
      <p:sp>
        <p:nvSpPr>
          <p:cNvPr id="28675" name="Rectangle 3">
            <a:extLst>
              <a:ext uri="{FF2B5EF4-FFF2-40B4-BE49-F238E27FC236}">
                <a16:creationId xmlns:a16="http://schemas.microsoft.com/office/drawing/2014/main" id="{2303D49F-BDB1-48AB-B9B2-9CEA67FE9A8D}"/>
              </a:ext>
            </a:extLst>
          </p:cNvPr>
          <p:cNvSpPr>
            <a:spLocks noGrp="1" noChangeArrowheads="1"/>
          </p:cNvSpPr>
          <p:nvPr>
            <p:ph type="body" idx="1"/>
          </p:nvPr>
        </p:nvSpPr>
        <p:spPr/>
        <p:txBody>
          <a:bodyPr/>
          <a:lstStyle/>
          <a:p>
            <a:r>
              <a:rPr lang="en-US" altLang="LID4096" sz="2000"/>
              <a:t>Thumbnails suffer similar sizing problems. </a:t>
            </a:r>
          </a:p>
          <a:p>
            <a:r>
              <a:rPr lang="en-US" altLang="LID4096" sz="2000"/>
              <a:t>We can fit many small thumbnails into a constrained space as on the left, but they are difficult to recognize, especially when pages have a similar look to them. </a:t>
            </a:r>
          </a:p>
          <a:p>
            <a:r>
              <a:rPr lang="en-US" altLang="LID4096" sz="2000"/>
              <a:t>But if we make them large as on the right, we can only see a few of them.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719B3E-00B6-063E-D7EF-6615EB3F8F81}"/>
              </a:ext>
            </a:extLst>
          </p:cNvPr>
          <p:cNvSpPr>
            <a:spLocks noGrp="1" noChangeArrowheads="1"/>
          </p:cNvSpPr>
          <p:nvPr>
            <p:ph type="sldNum" sz="quarter" idx="5"/>
          </p:nvPr>
        </p:nvSpPr>
        <p:spPr>
          <a:ln/>
        </p:spPr>
        <p:txBody>
          <a:bodyPr/>
          <a:lstStyle/>
          <a:p>
            <a:fld id="{BD2E297D-F2A5-4F54-815C-536B0C8D8DA9}" type="slidenum">
              <a:rPr lang="en-US" altLang="LID4096"/>
              <a:pPr/>
              <a:t>16</a:t>
            </a:fld>
            <a:endParaRPr lang="en-US" altLang="LID4096"/>
          </a:p>
        </p:txBody>
      </p:sp>
      <p:sp>
        <p:nvSpPr>
          <p:cNvPr id="284674" name="Rectangle 2">
            <a:extLst>
              <a:ext uri="{FF2B5EF4-FFF2-40B4-BE49-F238E27FC236}">
                <a16:creationId xmlns:a16="http://schemas.microsoft.com/office/drawing/2014/main" id="{4555DDE6-A10E-1BF6-0817-D5F458B954EF}"/>
              </a:ext>
            </a:extLst>
          </p:cNvPr>
          <p:cNvSpPr>
            <a:spLocks noRot="1" noChangeArrowheads="1" noTextEdit="1"/>
          </p:cNvSpPr>
          <p:nvPr>
            <p:ph type="sldImg"/>
          </p:nvPr>
        </p:nvSpPr>
        <p:spPr>
          <a:ln/>
        </p:spPr>
      </p:sp>
      <p:sp>
        <p:nvSpPr>
          <p:cNvPr id="284675" name="Rectangle 3">
            <a:extLst>
              <a:ext uri="{FF2B5EF4-FFF2-40B4-BE49-F238E27FC236}">
                <a16:creationId xmlns:a16="http://schemas.microsoft.com/office/drawing/2014/main" id="{D3852E14-8F9D-9401-5039-0288060A1E5E}"/>
              </a:ext>
            </a:extLst>
          </p:cNvPr>
          <p:cNvSpPr>
            <a:spLocks noGrp="1" noChangeArrowheads="1"/>
          </p:cNvSpPr>
          <p:nvPr>
            <p:ph type="body" idx="1"/>
          </p:nvPr>
        </p:nvSpPr>
        <p:spPr/>
        <p:txBody>
          <a:bodyPr/>
          <a:lstStyle/>
          <a:p>
            <a:r>
              <a:rPr lang="en-US" altLang="LID4096" sz="2000"/>
              <a:t>All this begs our research question: </a:t>
            </a:r>
            <a:br>
              <a:rPr lang="en-US" altLang="LID4096" sz="2000"/>
            </a:br>
            <a:r>
              <a:rPr lang="en-US" altLang="LID4096" sz="2000"/>
              <a:t>How well do people recognize previously seen pages from different sizes of its title, URL and thumbnail?</a:t>
            </a:r>
          </a:p>
          <a:p>
            <a:r>
              <a:rPr lang="en-US" altLang="LID4096" sz="2000"/>
              <a:t>If we can quantify this, then we can use it to analyze revisitation systems in existing browsers or guide the design of new ones.</a:t>
            </a:r>
          </a:p>
          <a:p>
            <a:r>
              <a:rPr lang="en-US" altLang="LID4096" sz="2000"/>
              <a:t>Our methodology follows three primary steps.</a:t>
            </a:r>
          </a:p>
          <a:p>
            <a:r>
              <a:rPr lang="en-US" altLang="LID4096" sz="2000"/>
              <a:t>First, How do we prime subjects with the web pages that they would have to recognize?</a:t>
            </a:r>
          </a:p>
          <a:p>
            <a:r>
              <a:rPr lang="en-US" altLang="LID4096" sz="2000"/>
              <a:t>While we could have made our own artificial website, for ecological validity, we test people on pages they actually visited themselves, where they used their own strategies and followed their own goals. </a:t>
            </a:r>
          </a:p>
          <a:p>
            <a:r>
              <a:rPr lang="en-US" altLang="LID4096" sz="2000"/>
              <a:t>We had subjects send us their actual history list from their browser, where the list contained whatever pages they had visited over the last several weeks.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0612AAD-0CCF-BD92-8C53-78C0069B5FA4}"/>
              </a:ext>
            </a:extLst>
          </p:cNvPr>
          <p:cNvSpPr>
            <a:spLocks noGrp="1" noChangeArrowheads="1"/>
          </p:cNvSpPr>
          <p:nvPr>
            <p:ph type="sldNum" sz="quarter" idx="5"/>
          </p:nvPr>
        </p:nvSpPr>
        <p:spPr>
          <a:ln/>
        </p:spPr>
        <p:txBody>
          <a:bodyPr/>
          <a:lstStyle/>
          <a:p>
            <a:fld id="{5CC67F2F-9D76-4D4D-818A-EB5A98282BC5}" type="slidenum">
              <a:rPr lang="en-US" altLang="LID4096"/>
              <a:pPr/>
              <a:t>17</a:t>
            </a:fld>
            <a:endParaRPr lang="en-US" altLang="LID4096"/>
          </a:p>
        </p:txBody>
      </p:sp>
      <p:sp>
        <p:nvSpPr>
          <p:cNvPr id="265218" name="Rectangle 2">
            <a:extLst>
              <a:ext uri="{FF2B5EF4-FFF2-40B4-BE49-F238E27FC236}">
                <a16:creationId xmlns:a16="http://schemas.microsoft.com/office/drawing/2014/main" id="{C4B5F967-EC43-A8D6-179A-C27FCB741C47}"/>
              </a:ext>
            </a:extLst>
          </p:cNvPr>
          <p:cNvSpPr>
            <a:spLocks noRot="1" noChangeArrowheads="1" noTextEdit="1"/>
          </p:cNvSpPr>
          <p:nvPr>
            <p:ph type="sldImg"/>
          </p:nvPr>
        </p:nvSpPr>
        <p:spPr>
          <a:ln/>
        </p:spPr>
      </p:sp>
      <p:sp>
        <p:nvSpPr>
          <p:cNvPr id="265219" name="Rectangle 3">
            <a:extLst>
              <a:ext uri="{FF2B5EF4-FFF2-40B4-BE49-F238E27FC236}">
                <a16:creationId xmlns:a16="http://schemas.microsoft.com/office/drawing/2014/main" id="{7C6BA1E6-2B6A-F9BF-FC7A-A665E9B545D7}"/>
              </a:ext>
            </a:extLst>
          </p:cNvPr>
          <p:cNvSpPr>
            <a:spLocks noGrp="1" noChangeArrowheads="1"/>
          </p:cNvSpPr>
          <p:nvPr>
            <p:ph type="body" idx="1"/>
          </p:nvPr>
        </p:nvSpPr>
        <p:spPr/>
        <p:txBody>
          <a:bodyPr/>
          <a:lstStyle/>
          <a:p>
            <a:r>
              <a:rPr lang="en-US" altLang="LID4096" sz="2000"/>
              <a:t>Next, we gave a person a very small title, URL, or thumbnail of their previously seen page – so small that it was virtually unrecognizable. </a:t>
            </a:r>
          </a:p>
          <a:p>
            <a:r>
              <a:rPr lang="en-US" altLang="LID4096" sz="2000"/>
              <a:t>We then asked them to grow its size until they could just recognize what web site it come from, and then to continue growing it until they could state exactly what page it was.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7385E2C-0F35-2BFB-2BD1-F421B62045CB}"/>
              </a:ext>
            </a:extLst>
          </p:cNvPr>
          <p:cNvSpPr>
            <a:spLocks noGrp="1" noChangeArrowheads="1"/>
          </p:cNvSpPr>
          <p:nvPr>
            <p:ph type="sldNum" sz="quarter" idx="5"/>
          </p:nvPr>
        </p:nvSpPr>
        <p:spPr>
          <a:ln/>
        </p:spPr>
        <p:txBody>
          <a:bodyPr/>
          <a:lstStyle/>
          <a:p>
            <a:fld id="{E966696F-4499-44DA-A98C-91DA23F2766C}" type="slidenum">
              <a:rPr lang="en-US" altLang="LID4096"/>
              <a:pPr/>
              <a:t>18</a:t>
            </a:fld>
            <a:endParaRPr lang="en-US" altLang="LID4096"/>
          </a:p>
        </p:txBody>
      </p:sp>
      <p:sp>
        <p:nvSpPr>
          <p:cNvPr id="269314" name="Rectangle 2">
            <a:extLst>
              <a:ext uri="{FF2B5EF4-FFF2-40B4-BE49-F238E27FC236}">
                <a16:creationId xmlns:a16="http://schemas.microsoft.com/office/drawing/2014/main" id="{503A6FE0-B6B2-4FC8-FBF7-F7D254873B83}"/>
              </a:ext>
            </a:extLst>
          </p:cNvPr>
          <p:cNvSpPr>
            <a:spLocks noRot="1" noChangeArrowheads="1" noTextEdit="1"/>
          </p:cNvSpPr>
          <p:nvPr>
            <p:ph type="sldImg"/>
          </p:nvPr>
        </p:nvSpPr>
        <p:spPr>
          <a:ln/>
        </p:spPr>
      </p:sp>
      <p:sp>
        <p:nvSpPr>
          <p:cNvPr id="269315" name="Rectangle 3">
            <a:extLst>
              <a:ext uri="{FF2B5EF4-FFF2-40B4-BE49-F238E27FC236}">
                <a16:creationId xmlns:a16="http://schemas.microsoft.com/office/drawing/2014/main" id="{9A15594F-E36E-8669-878F-CA4B0C99F84B}"/>
              </a:ext>
            </a:extLst>
          </p:cNvPr>
          <p:cNvSpPr>
            <a:spLocks noGrp="1" noChangeArrowheads="1"/>
          </p:cNvSpPr>
          <p:nvPr>
            <p:ph type="body" idx="1"/>
          </p:nvPr>
        </p:nvSpPr>
        <p:spPr/>
        <p:txBody>
          <a:bodyPr/>
          <a:lstStyle/>
          <a:p>
            <a:r>
              <a:rPr lang="en-US" altLang="LID4096" sz="2000"/>
              <a:t>Here is the software the person saw. </a:t>
            </a:r>
          </a:p>
          <a:p>
            <a:r>
              <a:rPr lang="en-US" altLang="LID4096" sz="2000"/>
              <a:t>They would click this button, which in this case reveals a very small thumbnail. </a:t>
            </a:r>
          </a:p>
          <a:p>
            <a:r>
              <a:rPr lang="en-US" altLang="LID4096" sz="2000"/>
              <a:t>&lt;Animate&gt;</a:t>
            </a:r>
          </a:p>
          <a:p>
            <a:r>
              <a:rPr lang="en-US" altLang="LID4096" sz="2000"/>
              <a:t>They would keep clicking it, and when they could just recognize what web site it came from, they would describe the site as well as listing the attributes of the page that helped them recognize it.</a:t>
            </a:r>
          </a:p>
          <a:p>
            <a:r>
              <a:rPr lang="en-US" altLang="LID4096" sz="2000"/>
              <a:t>&lt;Animate&gt;</a:t>
            </a:r>
          </a:p>
          <a:p>
            <a:r>
              <a:rPr lang="en-US" altLang="LID4096" sz="2000"/>
              <a:t>They would keep on going to larger sizes, until they could recognize the exact page. </a:t>
            </a:r>
          </a:p>
          <a:p>
            <a:r>
              <a:rPr lang="en-US" altLang="LID4096" sz="2000"/>
              <a:t>Again, they would describe it and list what helped them recognize it.</a:t>
            </a:r>
          </a:p>
          <a:p>
            <a:r>
              <a:rPr lang="en-US" altLang="LID4096" sz="2000"/>
              <a:t>The system would record all this information, </a:t>
            </a:r>
          </a:p>
          <a:p>
            <a:r>
              <a:rPr lang="en-US" altLang="LID4096" sz="2000"/>
              <a:t>&lt;ANIMATE&gt;</a:t>
            </a:r>
          </a:p>
          <a:p>
            <a:r>
              <a:rPr lang="en-US" altLang="LID4096" sz="2000"/>
              <a:t>and go onto the next representation of a different page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BDEB180-ED15-DE2E-8804-A3B4B94AB926}"/>
              </a:ext>
            </a:extLst>
          </p:cNvPr>
          <p:cNvSpPr>
            <a:spLocks noGrp="1" noChangeArrowheads="1"/>
          </p:cNvSpPr>
          <p:nvPr>
            <p:ph type="sldNum" sz="quarter" idx="5"/>
          </p:nvPr>
        </p:nvSpPr>
        <p:spPr>
          <a:ln/>
        </p:spPr>
        <p:txBody>
          <a:bodyPr/>
          <a:lstStyle/>
          <a:p>
            <a:fld id="{281909C0-E909-45EE-8ED1-6D291E17CA1E}" type="slidenum">
              <a:rPr lang="en-US" altLang="LID4096"/>
              <a:pPr/>
              <a:t>19</a:t>
            </a:fld>
            <a:endParaRPr lang="en-US" altLang="LID4096"/>
          </a:p>
        </p:txBody>
      </p:sp>
      <p:sp>
        <p:nvSpPr>
          <p:cNvPr id="61442" name="Rectangle 2">
            <a:extLst>
              <a:ext uri="{FF2B5EF4-FFF2-40B4-BE49-F238E27FC236}">
                <a16:creationId xmlns:a16="http://schemas.microsoft.com/office/drawing/2014/main" id="{193BAB5A-BB8B-C3DB-CB69-EAA8CB7EFE57}"/>
              </a:ext>
            </a:extLst>
          </p:cNvPr>
          <p:cNvSpPr>
            <a:spLocks noRot="1" noChangeArrowheads="1" noTextEdit="1"/>
          </p:cNvSpPr>
          <p:nvPr>
            <p:ph type="sldImg"/>
          </p:nvPr>
        </p:nvSpPr>
        <p:spPr>
          <a:ln/>
        </p:spPr>
      </p:sp>
      <p:sp>
        <p:nvSpPr>
          <p:cNvPr id="61443" name="Rectangle 3">
            <a:extLst>
              <a:ext uri="{FF2B5EF4-FFF2-40B4-BE49-F238E27FC236}">
                <a16:creationId xmlns:a16="http://schemas.microsoft.com/office/drawing/2014/main" id="{9B146080-282E-50C3-A22E-95FBDAAD63A3}"/>
              </a:ext>
            </a:extLst>
          </p:cNvPr>
          <p:cNvSpPr>
            <a:spLocks noGrp="1" noChangeArrowheads="1"/>
          </p:cNvSpPr>
          <p:nvPr>
            <p:ph type="body" idx="1"/>
          </p:nvPr>
        </p:nvSpPr>
        <p:spPr/>
        <p:txBody>
          <a:bodyPr/>
          <a:lstStyle/>
          <a:p>
            <a:r>
              <a:rPr lang="en-US" altLang="LID4096" sz="2000"/>
              <a:t>After the making their guesses for all these pages, we had them validate their guesses.  </a:t>
            </a:r>
          </a:p>
          <a:p>
            <a:r>
              <a:rPr lang="en-US" altLang="LID4096" sz="2000"/>
              <a:t>We showed them the size of the representation they stopped at for the web site and the exact page, as well as their answers, and also showed them the full sized page in a web browser.</a:t>
            </a:r>
          </a:p>
          <a:p>
            <a:r>
              <a:rPr lang="en-US" altLang="LID4096" sz="2000"/>
              <a:t>We then asked them to judge whether the answer they gave was correct, somewhat correct or incorrect.</a:t>
            </a:r>
          </a:p>
          <a:p>
            <a:endParaRPr lang="en-US" altLang="LID4096" sz="20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B4FD125-6024-B014-9AC5-AF4A2BEC6DF4}"/>
              </a:ext>
            </a:extLst>
          </p:cNvPr>
          <p:cNvSpPr>
            <a:spLocks noGrp="1" noChangeArrowheads="1"/>
          </p:cNvSpPr>
          <p:nvPr>
            <p:ph type="sldNum" sz="quarter" idx="5"/>
          </p:nvPr>
        </p:nvSpPr>
        <p:spPr>
          <a:ln/>
        </p:spPr>
        <p:txBody>
          <a:bodyPr/>
          <a:lstStyle/>
          <a:p>
            <a:fld id="{4078D073-C83F-4573-8625-251D62D83D06}" type="slidenum">
              <a:rPr lang="en-US" altLang="LID4096"/>
              <a:pPr/>
              <a:t>20</a:t>
            </a:fld>
            <a:endParaRPr lang="en-US" altLang="LID4096"/>
          </a:p>
        </p:txBody>
      </p:sp>
      <p:sp>
        <p:nvSpPr>
          <p:cNvPr id="219138" name="Rectangle 2">
            <a:extLst>
              <a:ext uri="{FF2B5EF4-FFF2-40B4-BE49-F238E27FC236}">
                <a16:creationId xmlns:a16="http://schemas.microsoft.com/office/drawing/2014/main" id="{A5AAE72B-0BF6-F890-6976-10BD2B033601}"/>
              </a:ext>
            </a:extLst>
          </p:cNvPr>
          <p:cNvSpPr>
            <a:spLocks noRot="1" noChangeArrowheads="1" noTextEdit="1"/>
          </p:cNvSpPr>
          <p:nvPr>
            <p:ph type="sldImg"/>
          </p:nvPr>
        </p:nvSpPr>
        <p:spPr>
          <a:ln/>
        </p:spPr>
      </p:sp>
      <p:sp>
        <p:nvSpPr>
          <p:cNvPr id="219139" name="Rectangle 3">
            <a:extLst>
              <a:ext uri="{FF2B5EF4-FFF2-40B4-BE49-F238E27FC236}">
                <a16:creationId xmlns:a16="http://schemas.microsoft.com/office/drawing/2014/main" id="{5B149E85-5F31-745A-81FF-078EB99ED634}"/>
              </a:ext>
            </a:extLst>
          </p:cNvPr>
          <p:cNvSpPr>
            <a:spLocks noGrp="1" noChangeArrowheads="1"/>
          </p:cNvSpPr>
          <p:nvPr>
            <p:ph type="body" idx="1"/>
          </p:nvPr>
        </p:nvSpPr>
        <p:spPr/>
        <p:txBody>
          <a:bodyPr/>
          <a:lstStyle/>
          <a:p>
            <a:r>
              <a:rPr lang="en-US" altLang="LID4096" sz="2000"/>
              <a:t>I’ll now summarize some of our key results. The paper has far more details, and I encourage you to read it.</a:t>
            </a:r>
          </a:p>
          <a:p>
            <a:r>
              <a:rPr lang="en-US" altLang="LID4096" sz="2000"/>
              <a:t>Our first research question was, how recognizable are thumbnails at a given image size? </a:t>
            </a:r>
          </a:p>
          <a:p>
            <a:endParaRPr lang="en-US" altLang="LID4096" sz="20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407CBBB-C7CB-75B6-0939-2206BC003579}"/>
              </a:ext>
            </a:extLst>
          </p:cNvPr>
          <p:cNvSpPr>
            <a:spLocks noGrp="1" noChangeArrowheads="1"/>
          </p:cNvSpPr>
          <p:nvPr>
            <p:ph type="sldNum" sz="quarter" idx="5"/>
          </p:nvPr>
        </p:nvSpPr>
        <p:spPr>
          <a:ln/>
        </p:spPr>
        <p:txBody>
          <a:bodyPr/>
          <a:lstStyle/>
          <a:p>
            <a:fld id="{23D90FD8-BA36-47B0-9E99-1AC98589AA90}" type="slidenum">
              <a:rPr lang="en-US" altLang="LID4096"/>
              <a:pPr/>
              <a:t>21</a:t>
            </a:fld>
            <a:endParaRPr lang="en-US" altLang="LID4096"/>
          </a:p>
        </p:txBody>
      </p:sp>
      <p:sp>
        <p:nvSpPr>
          <p:cNvPr id="64514" name="Rectangle 2">
            <a:extLst>
              <a:ext uri="{FF2B5EF4-FFF2-40B4-BE49-F238E27FC236}">
                <a16:creationId xmlns:a16="http://schemas.microsoft.com/office/drawing/2014/main" id="{2668F02A-C08C-6EED-BBD3-77B386EFC32D}"/>
              </a:ext>
            </a:extLst>
          </p:cNvPr>
          <p:cNvSpPr>
            <a:spLocks noRot="1" noChangeArrowheads="1" noTextEdit="1"/>
          </p:cNvSpPr>
          <p:nvPr>
            <p:ph type="sldImg"/>
          </p:nvPr>
        </p:nvSpPr>
        <p:spPr>
          <a:ln/>
        </p:spPr>
      </p:sp>
      <p:sp>
        <p:nvSpPr>
          <p:cNvPr id="64515" name="Rectangle 3">
            <a:extLst>
              <a:ext uri="{FF2B5EF4-FFF2-40B4-BE49-F238E27FC236}">
                <a16:creationId xmlns:a16="http://schemas.microsoft.com/office/drawing/2014/main" id="{3D8543B1-8735-BFA1-FCF8-BF837B23C4AE}"/>
              </a:ext>
            </a:extLst>
          </p:cNvPr>
          <p:cNvSpPr>
            <a:spLocks noGrp="1" noChangeArrowheads="1"/>
          </p:cNvSpPr>
          <p:nvPr>
            <p:ph type="body" idx="1"/>
          </p:nvPr>
        </p:nvSpPr>
        <p:spPr/>
        <p:txBody>
          <a:bodyPr/>
          <a:lstStyle/>
          <a:p>
            <a:r>
              <a:rPr lang="en-US" altLang="LID4096" sz="2000"/>
              <a:t>This graph plots thumbnail image size on the x-axis, and how recognizable they are on the Y-axis. </a:t>
            </a:r>
          </a:p>
          <a:p>
            <a:r>
              <a:rPr lang="en-US" altLang="LID4096" sz="2000"/>
              <a:t>Since the study is about thresholds, we are displaying the results as running sums – we wanted to see what size gives the best results.   </a:t>
            </a:r>
          </a:p>
          <a:p>
            <a:r>
              <a:rPr lang="en-US" altLang="LID4096" sz="2000"/>
              <a:t>The black line shows how often people could correctly recognize the web site at a given size, </a:t>
            </a:r>
          </a:p>
          <a:p>
            <a:r>
              <a:rPr lang="en-US" altLang="LID4096" sz="2000"/>
              <a:t>while the blue line shows how well they recognized the exact page at that size. </a:t>
            </a:r>
          </a:p>
          <a:p>
            <a:endParaRPr lang="en-US" altLang="LID4096" sz="2000"/>
          </a:p>
          <a:p>
            <a:r>
              <a:rPr lang="en-US" altLang="LID4096" sz="2000"/>
              <a:t>This gives a cost-benefit. For example, if we are willing to make do with low web site recognition of (say) 30%, then a 48x48 pixel thumbnail would suffice </a:t>
            </a:r>
          </a:p>
          <a:p>
            <a:r>
              <a:rPr lang="en-US" altLang="LID4096" sz="2000"/>
              <a:t>At the other extreme, if we wanted a high recognition of the actual web page of (say) 80%, then our thumbnail size should be much larger: 208x208 pixels.</a:t>
            </a:r>
          </a:p>
          <a:p>
            <a:endParaRPr lang="en-US" altLang="LID4096" sz="2000"/>
          </a:p>
          <a:p>
            <a:r>
              <a:rPr lang="en-US" altLang="LID4096" sz="2000"/>
              <a:t>The running sums also suggest the point at which increasing thumbnail size gives us diminishing returns by how they flatten out.  We see that most of the web sites could be identified  by size 144, while guessing the exact page flattens out around size 200.</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834AA86-B8B9-3E9D-15F9-C78CCECA542B}"/>
              </a:ext>
            </a:extLst>
          </p:cNvPr>
          <p:cNvSpPr>
            <a:spLocks noGrp="1" noChangeArrowheads="1"/>
          </p:cNvSpPr>
          <p:nvPr>
            <p:ph type="sldNum" sz="quarter" idx="5"/>
          </p:nvPr>
        </p:nvSpPr>
        <p:spPr>
          <a:ln/>
        </p:spPr>
        <p:txBody>
          <a:bodyPr/>
          <a:lstStyle/>
          <a:p>
            <a:fld id="{3C66584A-73CA-4B7C-9633-BC7DCD6A5081}" type="slidenum">
              <a:rPr lang="en-US" altLang="LID4096"/>
              <a:pPr/>
              <a:t>22</a:t>
            </a:fld>
            <a:endParaRPr lang="en-US" altLang="LID4096"/>
          </a:p>
        </p:txBody>
      </p:sp>
      <p:sp>
        <p:nvSpPr>
          <p:cNvPr id="294914" name="Rectangle 2">
            <a:extLst>
              <a:ext uri="{FF2B5EF4-FFF2-40B4-BE49-F238E27FC236}">
                <a16:creationId xmlns:a16="http://schemas.microsoft.com/office/drawing/2014/main" id="{B773C344-0B38-B1E3-F8F4-9BCCE064D319}"/>
              </a:ext>
            </a:extLst>
          </p:cNvPr>
          <p:cNvSpPr>
            <a:spLocks noRot="1" noChangeArrowheads="1" noTextEdit="1"/>
          </p:cNvSpPr>
          <p:nvPr>
            <p:ph type="sldImg"/>
          </p:nvPr>
        </p:nvSpPr>
        <p:spPr>
          <a:ln/>
        </p:spPr>
      </p:sp>
      <p:sp>
        <p:nvSpPr>
          <p:cNvPr id="294915" name="Rectangle 3">
            <a:extLst>
              <a:ext uri="{FF2B5EF4-FFF2-40B4-BE49-F238E27FC236}">
                <a16:creationId xmlns:a16="http://schemas.microsoft.com/office/drawing/2014/main" id="{16239736-908A-F5FC-1F20-C7588CCAF53C}"/>
              </a:ext>
            </a:extLst>
          </p:cNvPr>
          <p:cNvSpPr>
            <a:spLocks noGrp="1" noChangeArrowheads="1"/>
          </p:cNvSpPr>
          <p:nvPr>
            <p:ph type="body" idx="1"/>
          </p:nvPr>
        </p:nvSpPr>
        <p:spPr/>
        <p:txBody>
          <a:bodyPr/>
          <a:lstStyle/>
          <a:p>
            <a:r>
              <a:rPr lang="en-US" altLang="LID4096" sz="2000"/>
              <a:t>This table shows the same data a bit differently. </a:t>
            </a:r>
          </a:p>
          <a:p>
            <a:r>
              <a:rPr lang="en-US" altLang="LID4096" sz="2000"/>
              <a:t>If we set our recognition thresholds at 15, 20, 60 and 90% for low to high recognition, we can see at a glance what sizes we need for recognizing the web site (on the left) and the specific page (on the right).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408A44D-DBF8-6B97-95A9-FEBE8C512796}"/>
              </a:ext>
            </a:extLst>
          </p:cNvPr>
          <p:cNvSpPr>
            <a:spLocks noGrp="1" noChangeArrowheads="1"/>
          </p:cNvSpPr>
          <p:nvPr>
            <p:ph type="sldNum" sz="quarter" idx="5"/>
          </p:nvPr>
        </p:nvSpPr>
        <p:spPr>
          <a:ln/>
        </p:spPr>
        <p:txBody>
          <a:bodyPr/>
          <a:lstStyle/>
          <a:p>
            <a:fld id="{A567097B-6E64-47B2-8718-934978076B77}" type="slidenum">
              <a:rPr lang="en-US" altLang="LID4096"/>
              <a:pPr/>
              <a:t>23</a:t>
            </a:fld>
            <a:endParaRPr lang="en-US" altLang="LID4096"/>
          </a:p>
        </p:txBody>
      </p:sp>
      <p:sp>
        <p:nvSpPr>
          <p:cNvPr id="236546" name="Rectangle 2">
            <a:extLst>
              <a:ext uri="{FF2B5EF4-FFF2-40B4-BE49-F238E27FC236}">
                <a16:creationId xmlns:a16="http://schemas.microsoft.com/office/drawing/2014/main" id="{F4F0417D-CFE0-6747-3FFB-22CBF9B025D9}"/>
              </a:ext>
            </a:extLst>
          </p:cNvPr>
          <p:cNvSpPr>
            <a:spLocks noRot="1" noChangeArrowheads="1" noTextEdit="1"/>
          </p:cNvSpPr>
          <p:nvPr>
            <p:ph type="sldImg"/>
          </p:nvPr>
        </p:nvSpPr>
        <p:spPr>
          <a:ln/>
        </p:spPr>
      </p:sp>
      <p:sp>
        <p:nvSpPr>
          <p:cNvPr id="236547" name="Rectangle 3">
            <a:extLst>
              <a:ext uri="{FF2B5EF4-FFF2-40B4-BE49-F238E27FC236}">
                <a16:creationId xmlns:a16="http://schemas.microsoft.com/office/drawing/2014/main" id="{8F466501-32A2-0A31-0740-F4FDA8636520}"/>
              </a:ext>
            </a:extLst>
          </p:cNvPr>
          <p:cNvSpPr>
            <a:spLocks noGrp="1" noChangeArrowheads="1"/>
          </p:cNvSpPr>
          <p:nvPr>
            <p:ph type="body" idx="1"/>
          </p:nvPr>
        </p:nvSpPr>
        <p:spPr/>
        <p:txBody>
          <a:bodyPr/>
          <a:lstStyle/>
          <a:p>
            <a:r>
              <a:rPr lang="en-US" altLang="LID4096" sz="2000"/>
              <a:t>Our second research question was what makes them recognizable?</a:t>
            </a:r>
          </a:p>
          <a:p>
            <a:r>
              <a:rPr lang="en-US" altLang="LID4096" sz="2000"/>
              <a:t>If you remember, we asked participants to tell us which aspects of the thumbnail helped them recognize it.</a:t>
            </a:r>
          </a:p>
          <a:p>
            <a:endParaRPr lang="en-US" altLang="LID4096" sz="2000"/>
          </a:p>
          <a:p>
            <a:endParaRPr lang="en-US" altLang="LID4096" sz="20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D7C107C-AC96-0ED8-5B06-5FE956CA7822}"/>
              </a:ext>
            </a:extLst>
          </p:cNvPr>
          <p:cNvSpPr>
            <a:spLocks noGrp="1" noChangeArrowheads="1"/>
          </p:cNvSpPr>
          <p:nvPr>
            <p:ph type="sldNum" sz="quarter" idx="5"/>
          </p:nvPr>
        </p:nvSpPr>
        <p:spPr>
          <a:ln/>
        </p:spPr>
        <p:txBody>
          <a:bodyPr/>
          <a:lstStyle/>
          <a:p>
            <a:fld id="{88C7FCD3-298C-4B39-9B7D-0EFAB110380F}" type="slidenum">
              <a:rPr lang="en-US" altLang="LID4096"/>
              <a:pPr/>
              <a:t>24</a:t>
            </a:fld>
            <a:endParaRPr lang="en-US" altLang="LID4096"/>
          </a:p>
        </p:txBody>
      </p:sp>
      <p:sp>
        <p:nvSpPr>
          <p:cNvPr id="69634" name="Rectangle 2">
            <a:extLst>
              <a:ext uri="{FF2B5EF4-FFF2-40B4-BE49-F238E27FC236}">
                <a16:creationId xmlns:a16="http://schemas.microsoft.com/office/drawing/2014/main" id="{5B2BF8E4-1809-0FEC-22DE-F845FF32C9D6}"/>
              </a:ext>
            </a:extLst>
          </p:cNvPr>
          <p:cNvSpPr>
            <a:spLocks noRot="1" noChangeArrowheads="1" noTextEdit="1"/>
          </p:cNvSpPr>
          <p:nvPr>
            <p:ph type="sldImg"/>
          </p:nvPr>
        </p:nvSpPr>
        <p:spPr>
          <a:ln/>
        </p:spPr>
      </p:sp>
      <p:sp>
        <p:nvSpPr>
          <p:cNvPr id="69635" name="Rectangle 3">
            <a:extLst>
              <a:ext uri="{FF2B5EF4-FFF2-40B4-BE49-F238E27FC236}">
                <a16:creationId xmlns:a16="http://schemas.microsoft.com/office/drawing/2014/main" id="{7C56BF0B-86D2-81CD-8BAA-FC2210D7FDED}"/>
              </a:ext>
            </a:extLst>
          </p:cNvPr>
          <p:cNvSpPr>
            <a:spLocks noGrp="1" noChangeArrowheads="1"/>
          </p:cNvSpPr>
          <p:nvPr>
            <p:ph type="body" idx="1"/>
          </p:nvPr>
        </p:nvSpPr>
        <p:spPr/>
        <p:txBody>
          <a:bodyPr/>
          <a:lstStyle/>
          <a:p>
            <a:r>
              <a:rPr lang="en-US" altLang="LID4096" sz="2000"/>
              <a:t>This graph shows the reasons they gave at different sizes..  </a:t>
            </a:r>
          </a:p>
          <a:p>
            <a:r>
              <a:rPr lang="en-US" altLang="LID4096" sz="2000"/>
              <a:t>At small sizes, </a:t>
            </a:r>
            <a:r>
              <a:rPr lang="en-US" altLang="LID4096" sz="2000" i="1"/>
              <a:t>gross</a:t>
            </a:r>
            <a:r>
              <a:rPr lang="en-US" altLang="LID4096" sz="2000"/>
              <a:t> features such as color and layout --- the dark bars on this graph --- was useful for recognizing the web </a:t>
            </a:r>
          </a:p>
          <a:p>
            <a:r>
              <a:rPr lang="en-US" altLang="LID4096" sz="2000"/>
              <a:t>While picking out actual text and to a lesser extent seeing image details --- the light bars --- were useful for recognizing exact page details.  </a:t>
            </a:r>
          </a:p>
          <a:p>
            <a:endParaRPr lang="en-US" altLang="LID4096" sz="2000"/>
          </a:p>
          <a:p>
            <a:r>
              <a:rPr lang="en-US" altLang="LID4096" sz="2000"/>
              <a:t>We should add that the text we are talking about is NOT the title text, but the graphical headings seen in the actual page.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66E0710-05B5-19C5-4E94-11155F706307}"/>
              </a:ext>
            </a:extLst>
          </p:cNvPr>
          <p:cNvSpPr>
            <a:spLocks noGrp="1" noChangeArrowheads="1"/>
          </p:cNvSpPr>
          <p:nvPr>
            <p:ph type="sldNum" sz="quarter" idx="5"/>
          </p:nvPr>
        </p:nvSpPr>
        <p:spPr>
          <a:ln/>
        </p:spPr>
        <p:txBody>
          <a:bodyPr/>
          <a:lstStyle/>
          <a:p>
            <a:fld id="{9D049199-0514-42DB-A224-EB71BB1DAAB0}" type="slidenum">
              <a:rPr lang="en-US" altLang="LID4096"/>
              <a:pPr/>
              <a:t>25</a:t>
            </a:fld>
            <a:endParaRPr lang="en-US" altLang="LID4096"/>
          </a:p>
        </p:txBody>
      </p:sp>
      <p:sp>
        <p:nvSpPr>
          <p:cNvPr id="221186" name="Rectangle 2">
            <a:extLst>
              <a:ext uri="{FF2B5EF4-FFF2-40B4-BE49-F238E27FC236}">
                <a16:creationId xmlns:a16="http://schemas.microsoft.com/office/drawing/2014/main" id="{EAD4F852-898C-3661-FACC-41FAEA064152}"/>
              </a:ext>
            </a:extLst>
          </p:cNvPr>
          <p:cNvSpPr>
            <a:spLocks noRot="1" noChangeArrowheads="1" noTextEdit="1"/>
          </p:cNvSpPr>
          <p:nvPr>
            <p:ph type="sldImg"/>
          </p:nvPr>
        </p:nvSpPr>
        <p:spPr>
          <a:ln/>
        </p:spPr>
      </p:sp>
      <p:sp>
        <p:nvSpPr>
          <p:cNvPr id="221187" name="Rectangle 3">
            <a:extLst>
              <a:ext uri="{FF2B5EF4-FFF2-40B4-BE49-F238E27FC236}">
                <a16:creationId xmlns:a16="http://schemas.microsoft.com/office/drawing/2014/main" id="{B638C663-348E-76D4-DD45-FBB91B9B18DE}"/>
              </a:ext>
            </a:extLst>
          </p:cNvPr>
          <p:cNvSpPr>
            <a:spLocks noGrp="1" noChangeArrowheads="1"/>
          </p:cNvSpPr>
          <p:nvPr>
            <p:ph type="body" idx="1"/>
          </p:nvPr>
        </p:nvSpPr>
        <p:spPr/>
        <p:txBody>
          <a:bodyPr/>
          <a:lstStyle/>
          <a:p>
            <a:r>
              <a:rPr lang="en-US" altLang="LID4096" sz="2000"/>
              <a:t>Our third research question asks a similar question about Titles.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9CE9790-7474-844C-4846-59C544E941E2}"/>
              </a:ext>
            </a:extLst>
          </p:cNvPr>
          <p:cNvSpPr>
            <a:spLocks noGrp="1" noChangeArrowheads="1"/>
          </p:cNvSpPr>
          <p:nvPr>
            <p:ph type="sldNum" sz="quarter" idx="5"/>
          </p:nvPr>
        </p:nvSpPr>
        <p:spPr>
          <a:ln/>
        </p:spPr>
        <p:txBody>
          <a:bodyPr/>
          <a:lstStyle/>
          <a:p>
            <a:fld id="{CD104F33-9878-426A-B16B-454392D48061}" type="slidenum">
              <a:rPr lang="en-US" altLang="LID4096"/>
              <a:pPr/>
              <a:t>26</a:t>
            </a:fld>
            <a:endParaRPr lang="en-US" altLang="LID4096"/>
          </a:p>
        </p:txBody>
      </p:sp>
      <p:sp>
        <p:nvSpPr>
          <p:cNvPr id="71682" name="Rectangle 2">
            <a:extLst>
              <a:ext uri="{FF2B5EF4-FFF2-40B4-BE49-F238E27FC236}">
                <a16:creationId xmlns:a16="http://schemas.microsoft.com/office/drawing/2014/main" id="{72FF56D9-68EC-5BDB-DEB4-578C7BB53B91}"/>
              </a:ext>
            </a:extLst>
          </p:cNvPr>
          <p:cNvSpPr>
            <a:spLocks noRot="1" noChangeArrowheads="1" noTextEdit="1"/>
          </p:cNvSpPr>
          <p:nvPr>
            <p:ph type="sldImg"/>
          </p:nvPr>
        </p:nvSpPr>
        <p:spPr>
          <a:ln/>
        </p:spPr>
      </p:sp>
      <p:sp>
        <p:nvSpPr>
          <p:cNvPr id="71683" name="Rectangle 3">
            <a:extLst>
              <a:ext uri="{FF2B5EF4-FFF2-40B4-BE49-F238E27FC236}">
                <a16:creationId xmlns:a16="http://schemas.microsoft.com/office/drawing/2014/main" id="{2D1664B6-094D-82AE-7E18-AC39043FB0F4}"/>
              </a:ext>
            </a:extLst>
          </p:cNvPr>
          <p:cNvSpPr>
            <a:spLocks noGrp="1" noChangeArrowheads="1"/>
          </p:cNvSpPr>
          <p:nvPr>
            <p:ph type="body" idx="1"/>
          </p:nvPr>
        </p:nvSpPr>
        <p:spPr/>
        <p:txBody>
          <a:bodyPr/>
          <a:lstStyle/>
          <a:p>
            <a:r>
              <a:rPr lang="en-US" altLang="LID4096" sz="2000"/>
              <a:t>In general,  people were very good – about 90% recognition --- at identifying web sites from their titles if they could see almost all of it.</a:t>
            </a:r>
          </a:p>
          <a:p>
            <a:r>
              <a:rPr lang="en-US" altLang="LID4096" sz="2000"/>
              <a:t>&lt;ANIMATE&gt;</a:t>
            </a:r>
          </a:p>
          <a:p>
            <a:r>
              <a:rPr lang="en-US" altLang="LID4096" sz="2000"/>
              <a:t>Depending on the truncation method, we get low recognition of around 30% if we can see only 7-12 letters of the title</a:t>
            </a:r>
          </a:p>
          <a:p>
            <a:r>
              <a:rPr lang="en-US" altLang="LID4096" sz="2000"/>
              <a:t> &lt;ANIMATE&gt;</a:t>
            </a:r>
          </a:p>
          <a:p>
            <a:r>
              <a:rPr lang="en-US" altLang="LID4096" sz="2000"/>
              <a:t>Things are much better around 26 letters, where left and right truncation gives close to 80% recognition.</a:t>
            </a:r>
          </a:p>
          <a:p>
            <a:endParaRPr lang="en-US" altLang="LID4096" sz="2000"/>
          </a:p>
          <a:p>
            <a:r>
              <a:rPr lang="en-US" altLang="LID4096" sz="2000"/>
              <a:t>Generally, right truncation appears best for web site identification.  </a:t>
            </a:r>
          </a:p>
          <a:p>
            <a:r>
              <a:rPr lang="en-US" altLang="LID4096" sz="2000"/>
              <a:t>This isn’t surprising because many titles begin with the web site name, as in “Grouplab Research – Home Page” and the right-truncation optimizes for this beginning portion.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DA6F51E-952A-3ECA-1402-2CE79F8635E2}"/>
              </a:ext>
            </a:extLst>
          </p:cNvPr>
          <p:cNvSpPr>
            <a:spLocks noGrp="1" noChangeArrowheads="1"/>
          </p:cNvSpPr>
          <p:nvPr>
            <p:ph type="sldNum" sz="quarter" idx="5"/>
          </p:nvPr>
        </p:nvSpPr>
        <p:spPr>
          <a:ln/>
        </p:spPr>
        <p:txBody>
          <a:bodyPr/>
          <a:lstStyle/>
          <a:p>
            <a:fld id="{7063DD15-A90B-4C25-B908-8F50BAC77B7E}" type="slidenum">
              <a:rPr lang="en-US" altLang="LID4096"/>
              <a:pPr/>
              <a:t>27</a:t>
            </a:fld>
            <a:endParaRPr lang="en-US" altLang="LID4096"/>
          </a:p>
        </p:txBody>
      </p:sp>
      <p:sp>
        <p:nvSpPr>
          <p:cNvPr id="168962" name="Rectangle 2">
            <a:extLst>
              <a:ext uri="{FF2B5EF4-FFF2-40B4-BE49-F238E27FC236}">
                <a16:creationId xmlns:a16="http://schemas.microsoft.com/office/drawing/2014/main" id="{2DF3E2E8-D116-06A5-C83F-443527BF8C3C}"/>
              </a:ext>
            </a:extLst>
          </p:cNvPr>
          <p:cNvSpPr>
            <a:spLocks noRot="1" noChangeArrowheads="1" noTextEdit="1"/>
          </p:cNvSpPr>
          <p:nvPr>
            <p:ph type="sldImg"/>
          </p:nvPr>
        </p:nvSpPr>
        <p:spPr>
          <a:ln/>
        </p:spPr>
      </p:sp>
      <p:sp>
        <p:nvSpPr>
          <p:cNvPr id="168963" name="Rectangle 3">
            <a:extLst>
              <a:ext uri="{FF2B5EF4-FFF2-40B4-BE49-F238E27FC236}">
                <a16:creationId xmlns:a16="http://schemas.microsoft.com/office/drawing/2014/main" id="{A0D9DC38-D65C-955C-510B-A03213DDF28E}"/>
              </a:ext>
            </a:extLst>
          </p:cNvPr>
          <p:cNvSpPr>
            <a:spLocks noGrp="1" noChangeArrowheads="1"/>
          </p:cNvSpPr>
          <p:nvPr>
            <p:ph type="body" idx="1"/>
          </p:nvPr>
        </p:nvSpPr>
        <p:spPr/>
        <p:txBody>
          <a:bodyPr/>
          <a:lstStyle/>
          <a:p>
            <a:r>
              <a:rPr lang="en-US" altLang="LID4096" sz="2000"/>
              <a:t>People did not do as well recognizing exact pages from its title. Even when they could see most of the title, recognition was only around 80%</a:t>
            </a:r>
          </a:p>
          <a:p>
            <a:r>
              <a:rPr lang="en-US" altLang="LID4096" sz="2000"/>
              <a:t>&lt;ANIMATE&gt;</a:t>
            </a:r>
          </a:p>
          <a:p>
            <a:r>
              <a:rPr lang="en-US" altLang="LID4096" sz="2000"/>
              <a:t>To get 30% recognition, they needed to see around 15 letters. </a:t>
            </a:r>
          </a:p>
          <a:p>
            <a:r>
              <a:rPr lang="en-US" altLang="LID4096" sz="2000"/>
              <a:t>&lt;ANIMATE&gt; </a:t>
            </a:r>
            <a:br>
              <a:rPr lang="en-US" altLang="LID4096" sz="2000"/>
            </a:br>
            <a:r>
              <a:rPr lang="en-US" altLang="LID4096" sz="2000"/>
              <a:t>For high (80%) recognition, they needed much more --- about 43 letters with the best method.</a:t>
            </a:r>
          </a:p>
          <a:p>
            <a:r>
              <a:rPr lang="en-US" altLang="LID4096" sz="2000"/>
              <a:t>&lt;ANIMATE&gt; </a:t>
            </a:r>
            <a:br>
              <a:rPr lang="en-US" altLang="LID4096" sz="2000"/>
            </a:br>
            <a:r>
              <a:rPr lang="en-US" altLang="LID4096" sz="2000"/>
              <a:t>It also seems that, except at very low sizes, middle truncation was best for identifying the exact page --- the prefix gives context, while the suffix gives details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8FE8F86-5DA8-A831-2EC0-71112753A7E1}"/>
              </a:ext>
            </a:extLst>
          </p:cNvPr>
          <p:cNvSpPr>
            <a:spLocks noGrp="1" noChangeArrowheads="1"/>
          </p:cNvSpPr>
          <p:nvPr>
            <p:ph type="sldNum" sz="quarter" idx="5"/>
          </p:nvPr>
        </p:nvSpPr>
        <p:spPr>
          <a:ln/>
        </p:spPr>
        <p:txBody>
          <a:bodyPr/>
          <a:lstStyle/>
          <a:p>
            <a:fld id="{A87C7672-7A5B-417B-B8C8-94743B60C60F}" type="slidenum">
              <a:rPr lang="en-US" altLang="LID4096"/>
              <a:pPr/>
              <a:t>28</a:t>
            </a:fld>
            <a:endParaRPr lang="en-US" altLang="LID4096"/>
          </a:p>
        </p:txBody>
      </p:sp>
      <p:sp>
        <p:nvSpPr>
          <p:cNvPr id="223234" name="Rectangle 2">
            <a:extLst>
              <a:ext uri="{FF2B5EF4-FFF2-40B4-BE49-F238E27FC236}">
                <a16:creationId xmlns:a16="http://schemas.microsoft.com/office/drawing/2014/main" id="{BAFC2CD3-8056-20E9-4DF2-EDA791A633DA}"/>
              </a:ext>
            </a:extLst>
          </p:cNvPr>
          <p:cNvSpPr>
            <a:spLocks noRot="1" noChangeArrowheads="1" noTextEdit="1"/>
          </p:cNvSpPr>
          <p:nvPr>
            <p:ph type="sldImg"/>
          </p:nvPr>
        </p:nvSpPr>
        <p:spPr>
          <a:ln/>
        </p:spPr>
      </p:sp>
      <p:sp>
        <p:nvSpPr>
          <p:cNvPr id="223235" name="Rectangle 3">
            <a:extLst>
              <a:ext uri="{FF2B5EF4-FFF2-40B4-BE49-F238E27FC236}">
                <a16:creationId xmlns:a16="http://schemas.microsoft.com/office/drawing/2014/main" id="{8BB9DD0F-E21B-4745-ED30-32C7CEF53A70}"/>
              </a:ext>
            </a:extLst>
          </p:cNvPr>
          <p:cNvSpPr>
            <a:spLocks noGrp="1" noChangeArrowheads="1"/>
          </p:cNvSpPr>
          <p:nvPr>
            <p:ph type="body" idx="1"/>
          </p:nvPr>
        </p:nvSpPr>
        <p:spPr/>
        <p:txBody>
          <a:bodyPr/>
          <a:lstStyle/>
          <a:p>
            <a:r>
              <a:rPr lang="en-US" altLang="LID4096" sz="2000"/>
              <a:t>We then repeat the same question but now looking URL recognition vs truncation size.</a:t>
            </a:r>
          </a:p>
          <a:p>
            <a:endParaRPr lang="en-US" altLang="LID4096" sz="20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87DEC6D-3A55-0BF7-ADB2-F20D64EEF326}"/>
              </a:ext>
            </a:extLst>
          </p:cNvPr>
          <p:cNvSpPr>
            <a:spLocks noGrp="1" noChangeArrowheads="1"/>
          </p:cNvSpPr>
          <p:nvPr>
            <p:ph type="sldNum" sz="quarter" idx="5"/>
          </p:nvPr>
        </p:nvSpPr>
        <p:spPr>
          <a:ln/>
        </p:spPr>
        <p:txBody>
          <a:bodyPr/>
          <a:lstStyle/>
          <a:p>
            <a:fld id="{1EA22598-9287-481E-A725-890DC18E3C11}" type="slidenum">
              <a:rPr lang="en-US" altLang="LID4096"/>
              <a:pPr/>
              <a:t>29</a:t>
            </a:fld>
            <a:endParaRPr lang="en-US" altLang="LID4096"/>
          </a:p>
        </p:txBody>
      </p:sp>
      <p:sp>
        <p:nvSpPr>
          <p:cNvPr id="75778" name="Rectangle 2">
            <a:extLst>
              <a:ext uri="{FF2B5EF4-FFF2-40B4-BE49-F238E27FC236}">
                <a16:creationId xmlns:a16="http://schemas.microsoft.com/office/drawing/2014/main" id="{8AB89F12-CBD5-2372-C9CF-AA936634D0F6}"/>
              </a:ext>
            </a:extLst>
          </p:cNvPr>
          <p:cNvSpPr>
            <a:spLocks noRot="1" noChangeArrowheads="1" noTextEdit="1"/>
          </p:cNvSpPr>
          <p:nvPr>
            <p:ph type="sldImg"/>
          </p:nvPr>
        </p:nvSpPr>
        <p:spPr>
          <a:ln/>
        </p:spPr>
      </p:sp>
      <p:sp>
        <p:nvSpPr>
          <p:cNvPr id="75779" name="Rectangle 3">
            <a:extLst>
              <a:ext uri="{FF2B5EF4-FFF2-40B4-BE49-F238E27FC236}">
                <a16:creationId xmlns:a16="http://schemas.microsoft.com/office/drawing/2014/main" id="{223FA8BD-AD0A-383E-17E3-6CCCB5749378}"/>
              </a:ext>
            </a:extLst>
          </p:cNvPr>
          <p:cNvSpPr>
            <a:spLocks noGrp="1" noChangeArrowheads="1"/>
          </p:cNvSpPr>
          <p:nvPr>
            <p:ph type="body" idx="1"/>
          </p:nvPr>
        </p:nvSpPr>
        <p:spPr/>
        <p:txBody>
          <a:bodyPr/>
          <a:lstStyle/>
          <a:p>
            <a:r>
              <a:rPr lang="en-US" altLang="LID4096" sz="2000"/>
              <a:t>Similar to titles, people could recognize the web site from its URL about 90% of the time if they could see almost all of it.. </a:t>
            </a:r>
          </a:p>
          <a:p>
            <a:r>
              <a:rPr lang="en-US" altLang="LID4096" sz="2000"/>
              <a:t>&lt;ANIMATE&gt;</a:t>
            </a:r>
          </a:p>
          <a:p>
            <a:r>
              <a:rPr lang="en-US" altLang="LID4096" sz="2000"/>
              <a:t>When size is taken into account, the </a:t>
            </a:r>
            <a:r>
              <a:rPr lang="en-US" altLang="LID4096" sz="2000" b="1"/>
              <a:t>right truncation</a:t>
            </a:r>
            <a:r>
              <a:rPr lang="en-US" altLang="LID4096" sz="2000"/>
              <a:t> method stood out as best for web site identification. </a:t>
            </a:r>
          </a:p>
          <a:p>
            <a:r>
              <a:rPr lang="en-US" altLang="LID4096" sz="2000"/>
              <a:t>This is expected, as the web site name is often reflected within its URL prefix e.g., www.ucalgary.ca for the University of Calgary. </a:t>
            </a:r>
          </a:p>
          <a:p>
            <a:r>
              <a:rPr lang="en-US" altLang="LID4096" sz="2000"/>
              <a:t>&lt;ANIMATE&gt; </a:t>
            </a:r>
          </a:p>
          <a:p>
            <a:r>
              <a:rPr lang="en-US" altLang="LID4096" sz="2000"/>
              <a:t>For 30% recognition, we need to see about 10 letters using right truncation…</a:t>
            </a:r>
          </a:p>
          <a:p>
            <a:r>
              <a:rPr lang="en-US" altLang="LID4096" sz="2000"/>
              <a:t>&lt;ANIMATE&gt; </a:t>
            </a:r>
          </a:p>
          <a:p>
            <a:r>
              <a:rPr lang="en-US" altLang="LID4096" sz="2000"/>
              <a:t>while to achieve 80%, we needed 32 letters.</a:t>
            </a:r>
            <a:br>
              <a:rPr lang="en-US" altLang="LID4096" sz="2000"/>
            </a:br>
            <a:endParaRPr lang="en-US" altLang="LID4096" sz="20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CE6D3E-3C40-69C6-CF5A-495CEEBD1078}"/>
              </a:ext>
            </a:extLst>
          </p:cNvPr>
          <p:cNvSpPr>
            <a:spLocks noGrp="1" noChangeArrowheads="1"/>
          </p:cNvSpPr>
          <p:nvPr>
            <p:ph type="sldNum" sz="quarter" idx="5"/>
          </p:nvPr>
        </p:nvSpPr>
        <p:spPr>
          <a:ln/>
        </p:spPr>
        <p:txBody>
          <a:bodyPr/>
          <a:lstStyle/>
          <a:p>
            <a:fld id="{2F38AE7D-5D0E-471C-AD29-B6A1DDA52727}" type="slidenum">
              <a:rPr lang="en-US" altLang="LID4096"/>
              <a:pPr/>
              <a:t>30</a:t>
            </a:fld>
            <a:endParaRPr lang="en-US" altLang="LID4096"/>
          </a:p>
        </p:txBody>
      </p:sp>
      <p:sp>
        <p:nvSpPr>
          <p:cNvPr id="77826" name="Rectangle 2">
            <a:extLst>
              <a:ext uri="{FF2B5EF4-FFF2-40B4-BE49-F238E27FC236}">
                <a16:creationId xmlns:a16="http://schemas.microsoft.com/office/drawing/2014/main" id="{C334E677-1874-307E-DF66-5A8A06B151A3}"/>
              </a:ext>
            </a:extLst>
          </p:cNvPr>
          <p:cNvSpPr>
            <a:spLocks noRot="1" noChangeArrowheads="1" noTextEdit="1"/>
          </p:cNvSpPr>
          <p:nvPr>
            <p:ph type="sldImg"/>
          </p:nvPr>
        </p:nvSpPr>
        <p:spPr>
          <a:ln/>
        </p:spPr>
      </p:sp>
      <p:sp>
        <p:nvSpPr>
          <p:cNvPr id="77827" name="Rectangle 3">
            <a:extLst>
              <a:ext uri="{FF2B5EF4-FFF2-40B4-BE49-F238E27FC236}">
                <a16:creationId xmlns:a16="http://schemas.microsoft.com/office/drawing/2014/main" id="{16769246-EC0A-9D24-6957-3D84679BA144}"/>
              </a:ext>
            </a:extLst>
          </p:cNvPr>
          <p:cNvSpPr>
            <a:spLocks noGrp="1" noChangeArrowheads="1"/>
          </p:cNvSpPr>
          <p:nvPr>
            <p:ph type="body" idx="1"/>
          </p:nvPr>
        </p:nvSpPr>
        <p:spPr/>
        <p:txBody>
          <a:bodyPr/>
          <a:lstStyle/>
          <a:p>
            <a:r>
              <a:rPr lang="en-US" altLang="LID4096" sz="2000"/>
              <a:t>Moving to exact pages, participants were able to recognize the exact page between 82-88% when they could see most of the URL (which is better than titles).</a:t>
            </a:r>
          </a:p>
          <a:p>
            <a:r>
              <a:rPr lang="en-US" altLang="LID4096" sz="2000"/>
              <a:t>&lt;ANIMATE&gt;</a:t>
            </a:r>
          </a:p>
          <a:p>
            <a:r>
              <a:rPr lang="en-US" altLang="LID4096" sz="2000"/>
              <a:t>For identifying exact page, the left truncation method proved best. This makes sense as the suffix is often a meaningful label for the exact page.</a:t>
            </a:r>
          </a:p>
          <a:p>
            <a:r>
              <a:rPr lang="en-US" altLang="LID4096" sz="2000"/>
              <a:t>&lt;ANIMATE&gt;</a:t>
            </a:r>
          </a:p>
          <a:p>
            <a:r>
              <a:rPr lang="en-US" altLang="LID4096" sz="2000"/>
              <a:t>When they could only see part of the URL, 30% recognition was achieved with 20 letters.</a:t>
            </a:r>
          </a:p>
          <a:p>
            <a:r>
              <a:rPr lang="en-US" altLang="LID4096" sz="2000"/>
              <a:t>&lt;ANIMATE&gt;</a:t>
            </a:r>
          </a:p>
          <a:p>
            <a:r>
              <a:rPr lang="en-US" altLang="LID4096" sz="2000"/>
              <a:t>To achieve 80% they needed need almost 50 letters of the URL.</a:t>
            </a:r>
          </a:p>
          <a:p>
            <a:endParaRPr lang="en-US" altLang="LID4096" sz="2000"/>
          </a:p>
          <a:p>
            <a:endParaRPr lang="en-US" altLang="LID4096" sz="20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5C12AC8-48B3-DB15-4181-B95DC7096D4A}"/>
              </a:ext>
            </a:extLst>
          </p:cNvPr>
          <p:cNvSpPr>
            <a:spLocks noGrp="1" noChangeArrowheads="1"/>
          </p:cNvSpPr>
          <p:nvPr>
            <p:ph type="sldNum" sz="quarter" idx="5"/>
          </p:nvPr>
        </p:nvSpPr>
        <p:spPr>
          <a:ln/>
        </p:spPr>
        <p:txBody>
          <a:bodyPr/>
          <a:lstStyle/>
          <a:p>
            <a:fld id="{A2A90ABF-EE6F-42D1-9067-86F97D53BE81}" type="slidenum">
              <a:rPr lang="en-US" altLang="LID4096"/>
              <a:pPr/>
              <a:t>31</a:t>
            </a:fld>
            <a:endParaRPr lang="en-US" altLang="LID4096"/>
          </a:p>
        </p:txBody>
      </p:sp>
      <p:sp>
        <p:nvSpPr>
          <p:cNvPr id="225282" name="Rectangle 2">
            <a:extLst>
              <a:ext uri="{FF2B5EF4-FFF2-40B4-BE49-F238E27FC236}">
                <a16:creationId xmlns:a16="http://schemas.microsoft.com/office/drawing/2014/main" id="{91DB4DA4-F2D1-073A-E81B-9D3507062B73}"/>
              </a:ext>
            </a:extLst>
          </p:cNvPr>
          <p:cNvSpPr>
            <a:spLocks noRot="1" noChangeArrowheads="1" noTextEdit="1"/>
          </p:cNvSpPr>
          <p:nvPr>
            <p:ph type="sldImg"/>
          </p:nvPr>
        </p:nvSpPr>
        <p:spPr>
          <a:ln/>
        </p:spPr>
      </p:sp>
      <p:sp>
        <p:nvSpPr>
          <p:cNvPr id="225283" name="Rectangle 3">
            <a:extLst>
              <a:ext uri="{FF2B5EF4-FFF2-40B4-BE49-F238E27FC236}">
                <a16:creationId xmlns:a16="http://schemas.microsoft.com/office/drawing/2014/main" id="{31467CCA-F761-7408-3863-320001DA3017}"/>
              </a:ext>
            </a:extLst>
          </p:cNvPr>
          <p:cNvSpPr>
            <a:spLocks noGrp="1" noChangeArrowheads="1"/>
          </p:cNvSpPr>
          <p:nvPr>
            <p:ph type="body" idx="1"/>
          </p:nvPr>
        </p:nvSpPr>
        <p:spPr/>
        <p:txBody>
          <a:bodyPr/>
          <a:lstStyle/>
          <a:p>
            <a:r>
              <a:rPr lang="en-US" altLang="LID4096" sz="2000"/>
              <a:t>To put this in context, it would be useful if we knew the size distributions of titles and URLs.</a:t>
            </a:r>
          </a:p>
          <a:p>
            <a:r>
              <a:rPr lang="en-US" altLang="LID4096" sz="2000"/>
              <a:t>To answer this, we took all the pages that we collected,</a:t>
            </a:r>
          </a:p>
          <a:p>
            <a:endParaRPr lang="en-US" altLang="LID4096" sz="20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00E9699-5892-658F-00CA-298BCBC4A3D9}"/>
              </a:ext>
            </a:extLst>
          </p:cNvPr>
          <p:cNvSpPr>
            <a:spLocks noGrp="1" noChangeArrowheads="1"/>
          </p:cNvSpPr>
          <p:nvPr>
            <p:ph type="sldNum" sz="quarter" idx="5"/>
          </p:nvPr>
        </p:nvSpPr>
        <p:spPr>
          <a:ln/>
        </p:spPr>
        <p:txBody>
          <a:bodyPr/>
          <a:lstStyle/>
          <a:p>
            <a:fld id="{6F84792D-C3D0-4383-A835-2DE1C39C1BF5}" type="slidenum">
              <a:rPr lang="en-US" altLang="LID4096"/>
              <a:pPr/>
              <a:t>32</a:t>
            </a:fld>
            <a:endParaRPr lang="en-US" altLang="LID4096"/>
          </a:p>
        </p:txBody>
      </p:sp>
      <p:sp>
        <p:nvSpPr>
          <p:cNvPr id="80898" name="Rectangle 2">
            <a:extLst>
              <a:ext uri="{FF2B5EF4-FFF2-40B4-BE49-F238E27FC236}">
                <a16:creationId xmlns:a16="http://schemas.microsoft.com/office/drawing/2014/main" id="{2DA2ADBD-B13B-B590-DFE1-C55C249E2435}"/>
              </a:ext>
            </a:extLst>
          </p:cNvPr>
          <p:cNvSpPr>
            <a:spLocks noRot="1" noChangeArrowheads="1" noTextEdit="1"/>
          </p:cNvSpPr>
          <p:nvPr>
            <p:ph type="sldImg"/>
          </p:nvPr>
        </p:nvSpPr>
        <p:spPr>
          <a:ln/>
        </p:spPr>
      </p:sp>
      <p:sp>
        <p:nvSpPr>
          <p:cNvPr id="80899" name="Rectangle 3">
            <a:extLst>
              <a:ext uri="{FF2B5EF4-FFF2-40B4-BE49-F238E27FC236}">
                <a16:creationId xmlns:a16="http://schemas.microsoft.com/office/drawing/2014/main" id="{71F6B65F-4A1E-1E2E-8236-9525D47A3056}"/>
              </a:ext>
            </a:extLst>
          </p:cNvPr>
          <p:cNvSpPr>
            <a:spLocks noGrp="1" noChangeArrowheads="1"/>
          </p:cNvSpPr>
          <p:nvPr>
            <p:ph type="body" idx="1"/>
          </p:nvPr>
        </p:nvSpPr>
        <p:spPr/>
        <p:txBody>
          <a:bodyPr/>
          <a:lstStyle/>
          <a:p>
            <a:r>
              <a:rPr lang="en-US" altLang="LID4096" sz="2000"/>
              <a:t>And plotted them as a simple distribution. </a:t>
            </a:r>
          </a:p>
          <a:p>
            <a:r>
              <a:rPr lang="en-US" altLang="LID4096" sz="2000"/>
              <a:t>This graph shows only pages with titles – it does not include the many pages that do not have titles, which range from about 5-30%, depending on how you count them.</a:t>
            </a:r>
          </a:p>
          <a:p>
            <a:r>
              <a:rPr lang="en-US" altLang="LID4096" sz="2000"/>
              <a:t>Ignoring pages without titles for now, the distributions inform us about how many titles and URLs would be truncated if the revisitation could only display a certain number of letters. </a:t>
            </a:r>
          </a:p>
          <a:p>
            <a:r>
              <a:rPr lang="en-US" altLang="LID4096" sz="2000"/>
              <a:t>&lt;ANIMATE&gt;</a:t>
            </a:r>
          </a:p>
          <a:p>
            <a:r>
              <a:rPr lang="en-US" altLang="LID4096" sz="2000"/>
              <a:t>For example, if the system could only display the first 20 letters, users will have to make decisions based on incomplete information for almost half of the items for titles,</a:t>
            </a:r>
          </a:p>
          <a:p>
            <a:r>
              <a:rPr lang="en-US" altLang="LID4096" sz="2000"/>
              <a:t>&lt;ANIMATE&gt;</a:t>
            </a:r>
          </a:p>
          <a:p>
            <a:r>
              <a:rPr lang="en-US" altLang="LID4096" sz="2000"/>
              <a:t>and for almost all the items for URLs.  </a:t>
            </a:r>
          </a:p>
          <a:p>
            <a:r>
              <a:rPr lang="en-US" altLang="LID4096" sz="2000"/>
              <a:t>This suggests that our concerns in this study about the effects of size and truncation are valid.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7F0951E-DFB8-EFDD-1FF8-DEA735F1C840}"/>
              </a:ext>
            </a:extLst>
          </p:cNvPr>
          <p:cNvSpPr>
            <a:spLocks noGrp="1" noChangeArrowheads="1"/>
          </p:cNvSpPr>
          <p:nvPr>
            <p:ph type="sldNum" sz="quarter" idx="5"/>
          </p:nvPr>
        </p:nvSpPr>
        <p:spPr>
          <a:ln/>
        </p:spPr>
        <p:txBody>
          <a:bodyPr/>
          <a:lstStyle/>
          <a:p>
            <a:fld id="{A97F3ADD-E33D-4228-B28F-D162BE58C570}" type="slidenum">
              <a:rPr lang="en-US" altLang="LID4096"/>
              <a:pPr/>
              <a:t>33</a:t>
            </a:fld>
            <a:endParaRPr lang="en-US" altLang="LID4096"/>
          </a:p>
        </p:txBody>
      </p:sp>
      <p:sp>
        <p:nvSpPr>
          <p:cNvPr id="227330" name="Rectangle 2">
            <a:extLst>
              <a:ext uri="{FF2B5EF4-FFF2-40B4-BE49-F238E27FC236}">
                <a16:creationId xmlns:a16="http://schemas.microsoft.com/office/drawing/2014/main" id="{1EBED40C-A1B9-F3A6-2773-DFCE6E901658}"/>
              </a:ext>
            </a:extLst>
          </p:cNvPr>
          <p:cNvSpPr>
            <a:spLocks noRot="1" noChangeArrowheads="1" noTextEdit="1"/>
          </p:cNvSpPr>
          <p:nvPr>
            <p:ph type="sldImg"/>
          </p:nvPr>
        </p:nvSpPr>
        <p:spPr>
          <a:ln/>
        </p:spPr>
      </p:sp>
      <p:sp>
        <p:nvSpPr>
          <p:cNvPr id="227331" name="Rectangle 3">
            <a:extLst>
              <a:ext uri="{FF2B5EF4-FFF2-40B4-BE49-F238E27FC236}">
                <a16:creationId xmlns:a16="http://schemas.microsoft.com/office/drawing/2014/main" id="{E0BA534C-0D4A-7A86-EA59-6C413EE88780}"/>
              </a:ext>
            </a:extLst>
          </p:cNvPr>
          <p:cNvSpPr>
            <a:spLocks noGrp="1" noChangeArrowheads="1"/>
          </p:cNvSpPr>
          <p:nvPr>
            <p:ph type="body" idx="1"/>
          </p:nvPr>
        </p:nvSpPr>
        <p:spPr/>
        <p:txBody>
          <a:bodyPr/>
          <a:lstStyle/>
          <a:p>
            <a:r>
              <a:rPr lang="en-US" altLang="LID4096" sz="2000"/>
              <a:t>Our final question asks how correctly people’s guesses were about the thumbnails, titles and URLs</a:t>
            </a:r>
          </a:p>
          <a:p>
            <a:endParaRPr lang="en-US" altLang="LID4096" sz="20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B66EF0B-2B38-EFA8-DA76-0DFE79306515}"/>
              </a:ext>
            </a:extLst>
          </p:cNvPr>
          <p:cNvSpPr>
            <a:spLocks noGrp="1" noChangeArrowheads="1"/>
          </p:cNvSpPr>
          <p:nvPr>
            <p:ph type="sldNum" sz="quarter" idx="5"/>
          </p:nvPr>
        </p:nvSpPr>
        <p:spPr>
          <a:ln/>
        </p:spPr>
        <p:txBody>
          <a:bodyPr/>
          <a:lstStyle/>
          <a:p>
            <a:fld id="{EBE3FD17-822A-4DB4-9A08-B26363AD1E8A}" type="slidenum">
              <a:rPr lang="en-US" altLang="LID4096"/>
              <a:pPr/>
              <a:t>34</a:t>
            </a:fld>
            <a:endParaRPr lang="en-US" altLang="LID4096"/>
          </a:p>
        </p:txBody>
      </p:sp>
      <p:sp>
        <p:nvSpPr>
          <p:cNvPr id="82946" name="Rectangle 2">
            <a:extLst>
              <a:ext uri="{FF2B5EF4-FFF2-40B4-BE49-F238E27FC236}">
                <a16:creationId xmlns:a16="http://schemas.microsoft.com/office/drawing/2014/main" id="{E80E3507-6633-6380-CBD2-023530F54D95}"/>
              </a:ext>
            </a:extLst>
          </p:cNvPr>
          <p:cNvSpPr>
            <a:spLocks noRot="1" noChangeArrowheads="1" noTextEdit="1"/>
          </p:cNvSpPr>
          <p:nvPr>
            <p:ph type="sldImg"/>
          </p:nvPr>
        </p:nvSpPr>
        <p:spPr>
          <a:ln/>
        </p:spPr>
      </p:sp>
      <p:sp>
        <p:nvSpPr>
          <p:cNvPr id="82947" name="Rectangle 3">
            <a:extLst>
              <a:ext uri="{FF2B5EF4-FFF2-40B4-BE49-F238E27FC236}">
                <a16:creationId xmlns:a16="http://schemas.microsoft.com/office/drawing/2014/main" id="{3AB067E7-F872-FF51-8AD5-FEEF8DF2779E}"/>
              </a:ext>
            </a:extLst>
          </p:cNvPr>
          <p:cNvSpPr>
            <a:spLocks noGrp="1" noChangeArrowheads="1"/>
          </p:cNvSpPr>
          <p:nvPr>
            <p:ph type="body" idx="1"/>
          </p:nvPr>
        </p:nvSpPr>
        <p:spPr/>
        <p:txBody>
          <a:bodyPr/>
          <a:lstStyle/>
          <a:p>
            <a:r>
              <a:rPr lang="en-US" altLang="LID4096" sz="2000"/>
              <a:t>Our results show that people are fairly good at guessing the web site from all representations,</a:t>
            </a:r>
          </a:p>
          <a:p>
            <a:r>
              <a:rPr lang="en-US" altLang="LID4096" sz="2000"/>
              <a:t>&lt;ANIMATE&gt;</a:t>
            </a:r>
          </a:p>
          <a:p>
            <a:r>
              <a:rPr lang="en-US" altLang="LID4096" sz="2000"/>
              <a:t> -- about 80% of their guesses are completely correct.</a:t>
            </a:r>
          </a:p>
          <a:p>
            <a:r>
              <a:rPr lang="en-US" altLang="LID4096" sz="2000"/>
              <a:t>&lt;ANIMATE&gt;</a:t>
            </a:r>
          </a:p>
          <a:p>
            <a:r>
              <a:rPr lang="en-US" altLang="LID4096" sz="2000"/>
              <a:t>People are also good at guessing the exact page from its thumbnail at 80% correctness, </a:t>
            </a:r>
          </a:p>
          <a:p>
            <a:r>
              <a:rPr lang="en-US" altLang="LID4096" sz="2000"/>
              <a:t>&lt;ANIMATE&gt; but have more errors when guessing at Titles and URLs --- about 60% correct.</a:t>
            </a:r>
          </a:p>
          <a:p>
            <a:r>
              <a:rPr lang="en-US" altLang="LID4096" sz="2000"/>
              <a:t>Overall,  thumbnails appear better than titles and URLs, probably because they capture the real image of the web page.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FF377A8-D173-92B1-BC62-CE46D6B983D9}"/>
              </a:ext>
            </a:extLst>
          </p:cNvPr>
          <p:cNvSpPr>
            <a:spLocks noGrp="1" noChangeArrowheads="1"/>
          </p:cNvSpPr>
          <p:nvPr>
            <p:ph type="sldNum" sz="quarter" idx="5"/>
          </p:nvPr>
        </p:nvSpPr>
        <p:spPr>
          <a:ln/>
        </p:spPr>
        <p:txBody>
          <a:bodyPr/>
          <a:lstStyle/>
          <a:p>
            <a:fld id="{31BC2CA9-5407-4913-831E-902BB8EA6EA5}" type="slidenum">
              <a:rPr lang="en-US" altLang="LID4096"/>
              <a:pPr/>
              <a:t>35</a:t>
            </a:fld>
            <a:endParaRPr lang="en-US" altLang="LID4096"/>
          </a:p>
        </p:txBody>
      </p:sp>
      <p:sp>
        <p:nvSpPr>
          <p:cNvPr id="234498" name="Rectangle 2">
            <a:extLst>
              <a:ext uri="{FF2B5EF4-FFF2-40B4-BE49-F238E27FC236}">
                <a16:creationId xmlns:a16="http://schemas.microsoft.com/office/drawing/2014/main" id="{50252E21-40E4-1E23-4553-2C54526AE114}"/>
              </a:ext>
            </a:extLst>
          </p:cNvPr>
          <p:cNvSpPr>
            <a:spLocks noRot="1" noChangeArrowheads="1" noTextEdit="1"/>
          </p:cNvSpPr>
          <p:nvPr>
            <p:ph type="sldImg"/>
          </p:nvPr>
        </p:nvSpPr>
        <p:spPr>
          <a:ln/>
        </p:spPr>
      </p:sp>
      <p:sp>
        <p:nvSpPr>
          <p:cNvPr id="234499" name="Rectangle 3">
            <a:extLst>
              <a:ext uri="{FF2B5EF4-FFF2-40B4-BE49-F238E27FC236}">
                <a16:creationId xmlns:a16="http://schemas.microsoft.com/office/drawing/2014/main" id="{15A27F43-E77E-C54F-7FA4-56ABA456BA6D}"/>
              </a:ext>
            </a:extLst>
          </p:cNvPr>
          <p:cNvSpPr>
            <a:spLocks noGrp="1" noChangeArrowheads="1"/>
          </p:cNvSpPr>
          <p:nvPr>
            <p:ph type="body" idx="1"/>
          </p:nvPr>
        </p:nvSpPr>
        <p:spPr/>
        <p:txBody>
          <a:bodyPr/>
          <a:lstStyle/>
          <a:p>
            <a:r>
              <a:rPr lang="en-US" altLang="LID4096"/>
              <a:t>Well, I’ve just gone through a huge amount of data, probably more than you want to see in a talk.</a:t>
            </a:r>
            <a:br>
              <a:rPr lang="en-US" altLang="LID4096"/>
            </a:br>
            <a:r>
              <a:rPr lang="en-US" altLang="LID4096"/>
              <a:t>At this point, I’d like to refer you to the paper for more details. </a:t>
            </a:r>
          </a:p>
          <a:p>
            <a:r>
              <a:rPr lang="en-US" altLang="LID4096"/>
              <a:t>For example, this table, found in the paper, summarizes all our data, where one can look up a desired recognition rate and compare the needed sizes of thumbnails, titles and URLS.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2C55C7A-3730-B6ED-A68E-2A65B0C9047F}"/>
              </a:ext>
            </a:extLst>
          </p:cNvPr>
          <p:cNvSpPr>
            <a:spLocks noGrp="1" noChangeArrowheads="1"/>
          </p:cNvSpPr>
          <p:nvPr>
            <p:ph type="sldNum" sz="quarter" idx="5"/>
          </p:nvPr>
        </p:nvSpPr>
        <p:spPr>
          <a:ln/>
        </p:spPr>
        <p:txBody>
          <a:bodyPr/>
          <a:lstStyle/>
          <a:p>
            <a:fld id="{1C4FB68D-3A93-47C3-B477-92BA9D059E77}" type="slidenum">
              <a:rPr lang="en-US" altLang="LID4096"/>
              <a:pPr/>
              <a:t>36</a:t>
            </a:fld>
            <a:endParaRPr lang="en-US" altLang="LID4096"/>
          </a:p>
        </p:txBody>
      </p:sp>
      <p:sp>
        <p:nvSpPr>
          <p:cNvPr id="272386" name="Rectangle 2">
            <a:extLst>
              <a:ext uri="{FF2B5EF4-FFF2-40B4-BE49-F238E27FC236}">
                <a16:creationId xmlns:a16="http://schemas.microsoft.com/office/drawing/2014/main" id="{C031D669-0369-EEBC-8F85-2C9F3FF11E93}"/>
              </a:ext>
            </a:extLst>
          </p:cNvPr>
          <p:cNvSpPr>
            <a:spLocks noRot="1" noChangeArrowheads="1" noTextEdit="1"/>
          </p:cNvSpPr>
          <p:nvPr>
            <p:ph type="sldImg"/>
          </p:nvPr>
        </p:nvSpPr>
        <p:spPr>
          <a:ln/>
        </p:spPr>
      </p:sp>
      <p:sp>
        <p:nvSpPr>
          <p:cNvPr id="272387" name="Rectangle 3">
            <a:extLst>
              <a:ext uri="{FF2B5EF4-FFF2-40B4-BE49-F238E27FC236}">
                <a16:creationId xmlns:a16="http://schemas.microsoft.com/office/drawing/2014/main" id="{59D3299F-02EF-5D0E-2083-DCA62A08B8D5}"/>
              </a:ext>
            </a:extLst>
          </p:cNvPr>
          <p:cNvSpPr>
            <a:spLocks noGrp="1" noChangeArrowheads="1"/>
          </p:cNvSpPr>
          <p:nvPr>
            <p:ph type="body" idx="1"/>
          </p:nvPr>
        </p:nvSpPr>
        <p:spPr/>
        <p:txBody>
          <a:bodyPr/>
          <a:lstStyle/>
          <a:p>
            <a:r>
              <a:rPr lang="en-US" altLang="LID4096" sz="2000"/>
              <a:t>To show how tables like that one can be applied, lets take another look at the integrated history system we had developed prior to this study.</a:t>
            </a:r>
          </a:p>
          <a:p>
            <a:r>
              <a:rPr lang="en-US" altLang="LID4096" sz="2000"/>
              <a:t>First, we see that the 32x32 thumbnails gives only 15% recognition of the web site, the 128x128 thumbnails gives about 60% page recognition (which isn’t bad), and that the right truncated title gives 50% page recognition.</a:t>
            </a:r>
          </a:p>
          <a:p>
            <a:r>
              <a:rPr lang="en-US" altLang="LID4096" sz="2000"/>
              <a:t>Second, we also see that we can improve this by making minor adjustments.</a:t>
            </a:r>
          </a:p>
          <a:p>
            <a:r>
              <a:rPr lang="en-US" altLang="LID4096" sz="2000"/>
              <a:t>Growing the thumbnail from 32 to 48 pixels ( a modes increase) doubles our web site recognition to 30%, and gives us 15% page recognition.</a:t>
            </a:r>
          </a:p>
          <a:p>
            <a:r>
              <a:rPr lang="en-US" altLang="LID4096" sz="2000"/>
              <a:t>Growing the popup thumbnail from 128 to 160 gives us 80% web site recognition, and around 70% for the exact page.</a:t>
            </a:r>
          </a:p>
          <a:p>
            <a:r>
              <a:rPr lang="en-US" altLang="LID4096" sz="2000"/>
              <a:t>Using middle truncation instead of right truncation of titles increases recognition of the page from 50 to 60%.</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42A4F96-6806-6D8F-569F-B77B3295AF9F}"/>
              </a:ext>
            </a:extLst>
          </p:cNvPr>
          <p:cNvSpPr>
            <a:spLocks noGrp="1" noChangeArrowheads="1"/>
          </p:cNvSpPr>
          <p:nvPr>
            <p:ph type="sldNum" sz="quarter" idx="5"/>
          </p:nvPr>
        </p:nvSpPr>
        <p:spPr>
          <a:ln/>
        </p:spPr>
        <p:txBody>
          <a:bodyPr/>
          <a:lstStyle/>
          <a:p>
            <a:fld id="{4564E7AE-244B-4FCC-8461-C85B4444D212}" type="slidenum">
              <a:rPr lang="en-US" altLang="LID4096"/>
              <a:pPr/>
              <a:t>37</a:t>
            </a:fld>
            <a:endParaRPr lang="en-US" altLang="LID4096"/>
          </a:p>
        </p:txBody>
      </p:sp>
      <p:sp>
        <p:nvSpPr>
          <p:cNvPr id="177154" name="Rectangle 2">
            <a:extLst>
              <a:ext uri="{FF2B5EF4-FFF2-40B4-BE49-F238E27FC236}">
                <a16:creationId xmlns:a16="http://schemas.microsoft.com/office/drawing/2014/main" id="{7F71B4D8-1B00-BDCA-DD26-5FE65D9AED65}"/>
              </a:ext>
            </a:extLst>
          </p:cNvPr>
          <p:cNvSpPr>
            <a:spLocks noRot="1" noChangeArrowheads="1" noTextEdit="1"/>
          </p:cNvSpPr>
          <p:nvPr>
            <p:ph type="sldImg"/>
          </p:nvPr>
        </p:nvSpPr>
        <p:spPr>
          <a:ln/>
        </p:spPr>
      </p:sp>
      <p:sp>
        <p:nvSpPr>
          <p:cNvPr id="177155" name="Rectangle 3">
            <a:extLst>
              <a:ext uri="{FF2B5EF4-FFF2-40B4-BE49-F238E27FC236}">
                <a16:creationId xmlns:a16="http://schemas.microsoft.com/office/drawing/2014/main" id="{3058C1A3-7A68-7C8B-5412-741A3A6BFA2E}"/>
              </a:ext>
            </a:extLst>
          </p:cNvPr>
          <p:cNvSpPr>
            <a:spLocks noGrp="1" noChangeArrowheads="1"/>
          </p:cNvSpPr>
          <p:nvPr>
            <p:ph type="body" idx="1"/>
          </p:nvPr>
        </p:nvSpPr>
        <p:spPr/>
        <p:txBody>
          <a:bodyPr/>
          <a:lstStyle/>
          <a:p>
            <a:r>
              <a:rPr lang="en-US" altLang="LID4096" sz="2000"/>
              <a:t>Let me summarize what we did. </a:t>
            </a:r>
          </a:p>
          <a:p>
            <a:r>
              <a:rPr lang="en-US" altLang="LID4096" sz="2000"/>
              <a:t>In our study, we quantified how people recognize previously seen web pages from thumbanils, titles and URLs.  </a:t>
            </a:r>
          </a:p>
          <a:p>
            <a:r>
              <a:rPr lang="en-US" altLang="LID4096" sz="2000"/>
              <a:t>Designers can use these to analyze existing browsers, or to predict the consequences of using particular configurations of space-conservative displays. </a:t>
            </a:r>
          </a:p>
          <a:p>
            <a:r>
              <a:rPr lang="en-US" altLang="LID4096" sz="2000"/>
              <a:t>We also show the promise of thumbnails – they have good recognition and low error rates compared to titles and URLs.</a:t>
            </a:r>
          </a:p>
          <a:p>
            <a:endParaRPr lang="en-US" altLang="LID4096" sz="2000"/>
          </a:p>
          <a:p>
            <a:r>
              <a:rPr lang="en-US" altLang="LID4096" sz="2000"/>
              <a:t>Of course, more work needs to be done.</a:t>
            </a:r>
          </a:p>
          <a:p>
            <a:r>
              <a:rPr lang="en-US" altLang="LID4096" sz="2000"/>
              <a:t>In particular, we need to investigate the interplay and thus recognition between combined thumbnail/title/URL representations, as in our integrated history system.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3571322-BF0E-6782-AA4A-2033B5CEAE5D}"/>
              </a:ext>
            </a:extLst>
          </p:cNvPr>
          <p:cNvSpPr>
            <a:spLocks noGrp="1" noChangeArrowheads="1"/>
          </p:cNvSpPr>
          <p:nvPr>
            <p:ph type="sldNum" sz="quarter" idx="5"/>
          </p:nvPr>
        </p:nvSpPr>
        <p:spPr>
          <a:ln/>
        </p:spPr>
        <p:txBody>
          <a:bodyPr/>
          <a:lstStyle/>
          <a:p>
            <a:fld id="{0ABC6C67-325E-4074-AEFC-0DF2AEF2D560}" type="slidenum">
              <a:rPr lang="en-US" altLang="LID4096"/>
              <a:pPr/>
              <a:t>38</a:t>
            </a:fld>
            <a:endParaRPr lang="en-US" altLang="LID4096"/>
          </a:p>
        </p:txBody>
      </p:sp>
      <p:sp>
        <p:nvSpPr>
          <p:cNvPr id="231426" name="Rectangle 2">
            <a:extLst>
              <a:ext uri="{FF2B5EF4-FFF2-40B4-BE49-F238E27FC236}">
                <a16:creationId xmlns:a16="http://schemas.microsoft.com/office/drawing/2014/main" id="{A32043DB-0E7D-CFE3-70BE-C5D8DF731322}"/>
              </a:ext>
            </a:extLst>
          </p:cNvPr>
          <p:cNvSpPr>
            <a:spLocks noRot="1" noChangeArrowheads="1" noTextEdit="1"/>
          </p:cNvSpPr>
          <p:nvPr>
            <p:ph type="sldImg"/>
          </p:nvPr>
        </p:nvSpPr>
        <p:spPr>
          <a:ln/>
        </p:spPr>
      </p:sp>
      <p:sp>
        <p:nvSpPr>
          <p:cNvPr id="231427" name="Rectangle 3">
            <a:extLst>
              <a:ext uri="{FF2B5EF4-FFF2-40B4-BE49-F238E27FC236}">
                <a16:creationId xmlns:a16="http://schemas.microsoft.com/office/drawing/2014/main" id="{38E3CDE8-6DC9-6CF3-6534-4F395E9C587D}"/>
              </a:ext>
            </a:extLst>
          </p:cNvPr>
          <p:cNvSpPr>
            <a:spLocks noGrp="1" noChangeArrowheads="1"/>
          </p:cNvSpPr>
          <p:nvPr>
            <p:ph type="body" idx="1"/>
          </p:nvPr>
        </p:nvSpPr>
        <p:spPr>
          <a:xfrm>
            <a:off x="974725" y="4560888"/>
            <a:ext cx="5365750" cy="4319587"/>
          </a:xfrm>
        </p:spPr>
        <p:txBody>
          <a:bodyPr/>
          <a:lstStyle/>
          <a:p>
            <a:r>
              <a:rPr lang="en-CA" altLang="LID4096" sz="2000"/>
              <a:t>Thanks for your interest in our work, and if you’d like more information, feel free to visit our website and contact us!  </a:t>
            </a:r>
            <a:endParaRPr lang="en-US" altLang="LID4096" sz="20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DFBAE270-3DFD-99A1-927F-B4908F18AB17}"/>
              </a:ext>
            </a:extLst>
          </p:cNvPr>
          <p:cNvSpPr>
            <a:spLocks noGrp="1" noChangeArrowheads="1"/>
          </p:cNvSpPr>
          <p:nvPr>
            <p:ph type="ctrTitle"/>
          </p:nvPr>
        </p:nvSpPr>
        <p:spPr>
          <a:xfrm>
            <a:off x="685800" y="2286000"/>
            <a:ext cx="7772400" cy="1143000"/>
          </a:xfrm>
        </p:spPr>
        <p:txBody>
          <a:bodyPr/>
          <a:lstStyle>
            <a:lvl1pPr algn="ctr">
              <a:defRPr sz="3600"/>
            </a:lvl1pPr>
          </a:lstStyle>
          <a:p>
            <a:pPr lvl="0"/>
            <a:r>
              <a:rPr lang="en-CA" altLang="LID4096" noProof="0"/>
              <a:t>Click to edit Master title style</a:t>
            </a:r>
          </a:p>
        </p:txBody>
      </p:sp>
      <p:sp>
        <p:nvSpPr>
          <p:cNvPr id="91139" name="Rectangle 3">
            <a:extLst>
              <a:ext uri="{FF2B5EF4-FFF2-40B4-BE49-F238E27FC236}">
                <a16:creationId xmlns:a16="http://schemas.microsoft.com/office/drawing/2014/main" id="{1673E3CD-868A-F63D-FFC8-551A6E3B13F2}"/>
              </a:ext>
            </a:extLst>
          </p:cNvPr>
          <p:cNvSpPr>
            <a:spLocks noGrp="1" noChangeArrowheads="1"/>
          </p:cNvSpPr>
          <p:nvPr>
            <p:ph type="subTitle" idx="1"/>
          </p:nvPr>
        </p:nvSpPr>
        <p:spPr>
          <a:xfrm>
            <a:off x="1371600" y="3886200"/>
            <a:ext cx="6400800" cy="1752600"/>
          </a:xfrm>
        </p:spPr>
        <p:txBody>
          <a:bodyPr/>
          <a:lstStyle>
            <a:lvl1pPr algn="ctr">
              <a:defRPr/>
            </a:lvl1pPr>
          </a:lstStyle>
          <a:p>
            <a:pPr lvl="0"/>
            <a:r>
              <a:rPr lang="en-CA" altLang="LID4096"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EBFC9-482A-B308-1A12-381697B41832}"/>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0ADEFADE-FF6F-BCF1-8570-1F3987D84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515357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B56BB-F277-D8CC-A4E9-E4C64B6AB30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5ADD2290-BA57-9FB8-9D18-9AE347509AF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013535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B8531-1AC2-33F9-83C1-0BBFBA9922B6}"/>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BDEF2F6-8622-0C49-5EEA-7037F63151E4}"/>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31824ECE-D951-D78E-556F-190E660BE81F}"/>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565045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15F92-66D9-EF04-A086-9CEDA4727E68}"/>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6A8FB7AE-2112-5FE0-AC77-FE378D3F26A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85209F-63C3-5C50-ADC1-811E8FE82E5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22B1A45A-6FB7-9D5C-70DE-C6ECBF319EB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E38E04-AE78-76BA-E167-B8113C5EAED5}"/>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8024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E13C2-211F-B2EC-ACBC-B45728342109}"/>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1762794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2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8D482-17B1-29BF-6977-BBBEC34E8B9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1C0A676-9CB3-2CFA-BA67-3B37E1D52AD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410E77CF-2403-A169-2D7F-A575CE01128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77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2409E-CF32-294C-C598-B1CD9732618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DAACE7AD-B879-E323-15EA-423432D3BE1F}"/>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7223A8EC-9709-BCE2-37D5-DFA273E87BB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20938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13FFE-F2B9-356B-DE6D-26D9BD8C3BBD}"/>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AE6F7FB2-B236-4768-E3FE-EBF01C890A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392125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40B22D-CAF9-25BE-1234-53FE8A767E32}"/>
              </a:ext>
            </a:extLst>
          </p:cNvPr>
          <p:cNvSpPr>
            <a:spLocks noGrp="1"/>
          </p:cNvSpPr>
          <p:nvPr>
            <p:ph type="title" orient="vert"/>
          </p:nvPr>
        </p:nvSpPr>
        <p:spPr>
          <a:xfrm>
            <a:off x="6457950" y="685800"/>
            <a:ext cx="2000250" cy="54102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72D15D2-4AC2-146C-B2B6-01CCBA83CA46}"/>
              </a:ext>
            </a:extLst>
          </p:cNvPr>
          <p:cNvSpPr>
            <a:spLocks noGrp="1"/>
          </p:cNvSpPr>
          <p:nvPr>
            <p:ph type="body" orient="vert" idx="1"/>
          </p:nvPr>
        </p:nvSpPr>
        <p:spPr>
          <a:xfrm>
            <a:off x="457200" y="685800"/>
            <a:ext cx="584835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604933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8A1F3-7460-47E9-8FBA-2DB7D5DE1504}"/>
              </a:ext>
            </a:extLst>
          </p:cNvPr>
          <p:cNvSpPr>
            <a:spLocks noGrp="1"/>
          </p:cNvSpPr>
          <p:nvPr>
            <p:ph type="title"/>
          </p:nvPr>
        </p:nvSpPr>
        <p:spPr>
          <a:xfrm>
            <a:off x="457200" y="685800"/>
            <a:ext cx="7772400" cy="53340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7A634DE-DB7C-AE60-F11B-861BB6D99C67}"/>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E818F030-C278-61C8-3333-8DEF0C91395A}"/>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658278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0FDED-731B-336C-C777-C1780E380BC4}"/>
              </a:ext>
            </a:extLst>
          </p:cNvPr>
          <p:cNvSpPr>
            <a:spLocks noGrp="1"/>
          </p:cNvSpPr>
          <p:nvPr>
            <p:ph type="title"/>
          </p:nvPr>
        </p:nvSpPr>
        <p:spPr>
          <a:xfrm>
            <a:off x="457200" y="685800"/>
            <a:ext cx="7772400" cy="53340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A0DBA9F1-4F96-3E7B-3759-293DE72E9A6C}"/>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703695B8-C8CE-8C44-6998-EAA8418796CD}"/>
              </a:ext>
            </a:extLst>
          </p:cNvPr>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Content Placeholder 4">
            <a:extLst>
              <a:ext uri="{FF2B5EF4-FFF2-40B4-BE49-F238E27FC236}">
                <a16:creationId xmlns:a16="http://schemas.microsoft.com/office/drawing/2014/main" id="{E966C785-4448-BA7F-DF99-EB82482C0A59}"/>
              </a:ext>
            </a:extLst>
          </p:cNvPr>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412360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3A1621CF-AF47-E5F0-53DB-52C280B8B8D0}"/>
              </a:ext>
            </a:extLst>
          </p:cNvPr>
          <p:cNvSpPr>
            <a:spLocks noGrp="1" noChangeArrowheads="1"/>
          </p:cNvSpPr>
          <p:nvPr>
            <p:ph type="title"/>
          </p:nvPr>
        </p:nvSpPr>
        <p:spPr bwMode="auto">
          <a:xfrm>
            <a:off x="457200" y="6858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CA" altLang="LID4096"/>
              <a:t>Click to edit Master title style</a:t>
            </a:r>
          </a:p>
        </p:txBody>
      </p:sp>
      <p:sp>
        <p:nvSpPr>
          <p:cNvPr id="90115" name="Rectangle 3">
            <a:extLst>
              <a:ext uri="{FF2B5EF4-FFF2-40B4-BE49-F238E27FC236}">
                <a16:creationId xmlns:a16="http://schemas.microsoft.com/office/drawing/2014/main" id="{31152F34-DB3B-3DE8-A5DC-072980F14E3D}"/>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altLang="LID4096"/>
              <a:t>Click to edit Master text styles</a:t>
            </a:r>
          </a:p>
          <a:p>
            <a:pPr lvl="1"/>
            <a:r>
              <a:rPr lang="en-CA" altLang="LID4096"/>
              <a:t>Second level</a:t>
            </a:r>
          </a:p>
          <a:p>
            <a:pPr lvl="2"/>
            <a:r>
              <a:rPr lang="en-CA" altLang="LID4096"/>
              <a:t>Third level</a:t>
            </a:r>
          </a:p>
          <a:p>
            <a:pPr lvl="3"/>
            <a:r>
              <a:rPr lang="en-CA" altLang="LID4096"/>
              <a:t>Fourth level</a:t>
            </a:r>
          </a:p>
          <a:p>
            <a:pPr lvl="4"/>
            <a:r>
              <a:rPr lang="en-CA" altLang="LID4096"/>
              <a:t>Fifth level</a:t>
            </a:r>
          </a:p>
        </p:txBody>
      </p:sp>
      <p:sp>
        <p:nvSpPr>
          <p:cNvPr id="90116" name="Line 4">
            <a:extLst>
              <a:ext uri="{FF2B5EF4-FFF2-40B4-BE49-F238E27FC236}">
                <a16:creationId xmlns:a16="http://schemas.microsoft.com/office/drawing/2014/main" id="{A28630D0-C52F-7748-96D8-3E639DB71F64}"/>
              </a:ext>
            </a:extLst>
          </p:cNvPr>
          <p:cNvSpPr>
            <a:spLocks noChangeShapeType="1"/>
          </p:cNvSpPr>
          <p:nvPr/>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xStyles>
    <p:titleStyle>
      <a:lvl1pPr algn="l" rtl="0" fontAlgn="base">
        <a:spcBef>
          <a:spcPct val="0"/>
        </a:spcBef>
        <a:spcAft>
          <a:spcPct val="0"/>
        </a:spcAft>
        <a:defRPr sz="2800" b="1" kern="1200">
          <a:solidFill>
            <a:srgbClr val="000066"/>
          </a:solidFill>
          <a:latin typeface="+mj-lt"/>
          <a:ea typeface="+mj-ea"/>
          <a:cs typeface="+mj-cs"/>
        </a:defRPr>
      </a:lvl1pPr>
      <a:lvl2pPr algn="l" rtl="0" fontAlgn="base">
        <a:spcBef>
          <a:spcPct val="0"/>
        </a:spcBef>
        <a:spcAft>
          <a:spcPct val="0"/>
        </a:spcAft>
        <a:defRPr sz="2800" b="1">
          <a:solidFill>
            <a:srgbClr val="000066"/>
          </a:solidFill>
          <a:latin typeface="Verdana" panose="020B0604030504040204" pitchFamily="34" charset="0"/>
        </a:defRPr>
      </a:lvl2pPr>
      <a:lvl3pPr algn="l" rtl="0" fontAlgn="base">
        <a:spcBef>
          <a:spcPct val="0"/>
        </a:spcBef>
        <a:spcAft>
          <a:spcPct val="0"/>
        </a:spcAft>
        <a:defRPr sz="2800" b="1">
          <a:solidFill>
            <a:srgbClr val="000066"/>
          </a:solidFill>
          <a:latin typeface="Verdana" panose="020B0604030504040204" pitchFamily="34" charset="0"/>
        </a:defRPr>
      </a:lvl3pPr>
      <a:lvl4pPr algn="l" rtl="0" fontAlgn="base">
        <a:spcBef>
          <a:spcPct val="0"/>
        </a:spcBef>
        <a:spcAft>
          <a:spcPct val="0"/>
        </a:spcAft>
        <a:defRPr sz="2800" b="1">
          <a:solidFill>
            <a:srgbClr val="000066"/>
          </a:solidFill>
          <a:latin typeface="Verdana" panose="020B0604030504040204" pitchFamily="34" charset="0"/>
        </a:defRPr>
      </a:lvl4pPr>
      <a:lvl5pPr algn="l" rtl="0" fontAlgn="base">
        <a:spcBef>
          <a:spcPct val="0"/>
        </a:spcBef>
        <a:spcAft>
          <a:spcPct val="0"/>
        </a:spcAft>
        <a:defRPr sz="2800" b="1">
          <a:solidFill>
            <a:srgbClr val="000066"/>
          </a:solidFill>
          <a:latin typeface="Verdana" panose="020B0604030504040204" pitchFamily="34" charset="0"/>
        </a:defRPr>
      </a:lvl5pPr>
      <a:lvl6pPr marL="457200" algn="l" rtl="0" fontAlgn="base">
        <a:spcBef>
          <a:spcPct val="0"/>
        </a:spcBef>
        <a:spcAft>
          <a:spcPct val="0"/>
        </a:spcAft>
        <a:defRPr sz="2800" b="1">
          <a:solidFill>
            <a:srgbClr val="000066"/>
          </a:solidFill>
          <a:latin typeface="Verdana" panose="020B0604030504040204" pitchFamily="34" charset="0"/>
        </a:defRPr>
      </a:lvl6pPr>
      <a:lvl7pPr marL="914400" algn="l" rtl="0" fontAlgn="base">
        <a:spcBef>
          <a:spcPct val="0"/>
        </a:spcBef>
        <a:spcAft>
          <a:spcPct val="0"/>
        </a:spcAft>
        <a:defRPr sz="2800" b="1">
          <a:solidFill>
            <a:srgbClr val="000066"/>
          </a:solidFill>
          <a:latin typeface="Verdana" panose="020B0604030504040204" pitchFamily="34" charset="0"/>
        </a:defRPr>
      </a:lvl7pPr>
      <a:lvl8pPr marL="1371600" algn="l" rtl="0" fontAlgn="base">
        <a:spcBef>
          <a:spcPct val="0"/>
        </a:spcBef>
        <a:spcAft>
          <a:spcPct val="0"/>
        </a:spcAft>
        <a:defRPr sz="2800" b="1">
          <a:solidFill>
            <a:srgbClr val="000066"/>
          </a:solidFill>
          <a:latin typeface="Verdana" panose="020B0604030504040204" pitchFamily="34" charset="0"/>
        </a:defRPr>
      </a:lvl8pPr>
      <a:lvl9pPr marL="1828800" algn="l" rtl="0" fontAlgn="base">
        <a:spcBef>
          <a:spcPct val="0"/>
        </a:spcBef>
        <a:spcAft>
          <a:spcPct val="0"/>
        </a:spcAft>
        <a:defRPr sz="2800" b="1">
          <a:solidFill>
            <a:srgbClr val="000066"/>
          </a:solidFill>
          <a:latin typeface="Verdana" panose="020B0604030504040204" pitchFamily="34" charset="0"/>
        </a:defRPr>
      </a:lvl9pPr>
    </p:titleStyle>
    <p:bodyStyle>
      <a:lvl1pPr algn="l" rtl="0" fontAlgn="base">
        <a:spcBef>
          <a:spcPct val="20000"/>
        </a:spcBef>
        <a:spcAft>
          <a:spcPct val="0"/>
        </a:spcAft>
        <a:defRPr sz="2800" kern="1200">
          <a:solidFill>
            <a:srgbClr val="000066"/>
          </a:solidFill>
          <a:latin typeface="+mn-lt"/>
          <a:ea typeface="+mn-ea"/>
          <a:cs typeface="+mn-cs"/>
        </a:defRPr>
      </a:lvl1pPr>
      <a:lvl2pPr marL="742950" indent="-285750" algn="l" rtl="0" fontAlgn="base">
        <a:spcBef>
          <a:spcPct val="20000"/>
        </a:spcBef>
        <a:spcAft>
          <a:spcPct val="0"/>
        </a:spcAft>
        <a:buChar char="–"/>
        <a:defRPr sz="2400" kern="1200">
          <a:solidFill>
            <a:srgbClr val="000066"/>
          </a:solidFill>
          <a:latin typeface="+mn-lt"/>
          <a:ea typeface="+mn-ea"/>
          <a:cs typeface="+mn-cs"/>
        </a:defRPr>
      </a:lvl2pPr>
      <a:lvl3pPr marL="1143000" indent="-228600" algn="l" rtl="0" fontAlgn="base">
        <a:spcBef>
          <a:spcPct val="20000"/>
        </a:spcBef>
        <a:spcAft>
          <a:spcPct val="0"/>
        </a:spcAft>
        <a:buChar char="•"/>
        <a:defRPr kern="1200">
          <a:solidFill>
            <a:srgbClr val="000066"/>
          </a:solidFill>
          <a:latin typeface="+mn-lt"/>
          <a:ea typeface="+mn-ea"/>
          <a:cs typeface="+mn-cs"/>
        </a:defRPr>
      </a:lvl3pPr>
      <a:lvl4pPr marL="1600200" indent="-228600" algn="l" rtl="0" fontAlgn="base">
        <a:spcBef>
          <a:spcPct val="20000"/>
        </a:spcBef>
        <a:spcAft>
          <a:spcPct val="0"/>
        </a:spcAft>
        <a:buChar char="–"/>
        <a:defRPr sz="1600" kern="1200">
          <a:solidFill>
            <a:srgbClr val="000066"/>
          </a:solidFill>
          <a:latin typeface="+mn-lt"/>
          <a:ea typeface="+mn-ea"/>
          <a:cs typeface="+mn-cs"/>
        </a:defRPr>
      </a:lvl4pPr>
      <a:lvl5pPr marL="2057400" indent="-228600" algn="l" rtl="0" fontAlgn="base">
        <a:spcBef>
          <a:spcPct val="20000"/>
        </a:spcBef>
        <a:spcAft>
          <a:spcPct val="0"/>
        </a:spcAft>
        <a:buChar char="»"/>
        <a:defRPr sz="1600" kern="1200">
          <a:solidFill>
            <a:srgbClr val="0000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oleObject" Target="../embeddings/oleObject3.bin"/><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oleObject" Target="../embeddings/oleObject5.bin"/><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wmf"/><Relationship Id="rId5" Type="http://schemas.openxmlformats.org/officeDocument/2006/relationships/oleObject" Target="../embeddings/oleObject7.bin"/><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5.wmf"/><Relationship Id="rId4" Type="http://schemas.openxmlformats.org/officeDocument/2006/relationships/image" Target="http://www.w3j.com/1/ayers.270/paper/collapse.gif" TargetMode="Externa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oleObject" Target="../embeddings/oleObject11.bin"/><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file:///C:\Documents%20and%20Settings\Saul\Desktop\ForLondon\ThresholdsStudy.exe"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oleObject" Target="../embeddings/oleObject12.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oleObject" Target="../embeddings/oleObject14.bin"/><Relationship Id="rId4" Type="http://schemas.openxmlformats.org/officeDocument/2006/relationships/image" Target="../media/image30.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oleObject" Target="../embeddings/oleObject15.bin"/><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oleObject" Target="../embeddings/oleObject16.bin"/><Relationship Id="rId7" Type="http://schemas.openxmlformats.org/officeDocument/2006/relationships/oleObject" Target="../embeddings/oleObject15.bin"/><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oleObject" Target="../embeddings/oleObject17.bin"/><Relationship Id="rId10" Type="http://schemas.openxmlformats.org/officeDocument/2006/relationships/image" Target="../media/image31.png"/><Relationship Id="rId4" Type="http://schemas.openxmlformats.org/officeDocument/2006/relationships/image" Target="../media/image33.png"/><Relationship Id="rId9" Type="http://schemas.openxmlformats.org/officeDocument/2006/relationships/oleObject" Target="../embeddings/oleObject14.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oleObject" Target="../embeddings/oleObject23.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C9C6283-271B-1CD3-28E6-623792EA82C1}"/>
              </a:ext>
            </a:extLst>
          </p:cNvPr>
          <p:cNvSpPr>
            <a:spLocks noGrp="1" noChangeArrowheads="1"/>
          </p:cNvSpPr>
          <p:nvPr>
            <p:ph type="ctrTitle"/>
          </p:nvPr>
        </p:nvSpPr>
        <p:spPr>
          <a:xfrm>
            <a:off x="611188" y="908050"/>
            <a:ext cx="7772400" cy="1143000"/>
          </a:xfrm>
        </p:spPr>
        <p:txBody>
          <a:bodyPr/>
          <a:lstStyle/>
          <a:p>
            <a:pPr algn="l"/>
            <a:r>
              <a:rPr lang="en-US" altLang="LID4096"/>
              <a:t>How People Recognize Previously Seen Web Pages </a:t>
            </a:r>
            <a:br>
              <a:rPr lang="en-US" altLang="LID4096"/>
            </a:br>
            <a:r>
              <a:rPr lang="en-US" altLang="LID4096" sz="1800" i="1"/>
              <a:t>from Titles, URLs and Thumbnails</a:t>
            </a:r>
          </a:p>
        </p:txBody>
      </p:sp>
      <p:sp>
        <p:nvSpPr>
          <p:cNvPr id="2051" name="Rectangle 3">
            <a:extLst>
              <a:ext uri="{FF2B5EF4-FFF2-40B4-BE49-F238E27FC236}">
                <a16:creationId xmlns:a16="http://schemas.microsoft.com/office/drawing/2014/main" id="{A5812B84-3DAD-FF3C-B653-4024E0249673}"/>
              </a:ext>
            </a:extLst>
          </p:cNvPr>
          <p:cNvSpPr>
            <a:spLocks noGrp="1" noChangeArrowheads="1"/>
          </p:cNvSpPr>
          <p:nvPr>
            <p:ph type="subTitle" idx="1"/>
          </p:nvPr>
        </p:nvSpPr>
        <p:spPr>
          <a:xfrm>
            <a:off x="538163" y="3732213"/>
            <a:ext cx="4752975" cy="1752600"/>
          </a:xfrm>
        </p:spPr>
        <p:txBody>
          <a:bodyPr/>
          <a:lstStyle/>
          <a:p>
            <a:pPr algn="l"/>
            <a:r>
              <a:rPr lang="en-US" altLang="LID4096" sz="2400" b="1"/>
              <a:t>Shaun Kaasten</a:t>
            </a:r>
            <a:br>
              <a:rPr lang="en-US" altLang="LID4096" sz="2400" b="1"/>
            </a:br>
            <a:r>
              <a:rPr lang="en-US" altLang="LID4096" sz="2400" b="1"/>
              <a:t>Saul Greenberg</a:t>
            </a:r>
            <a:br>
              <a:rPr lang="en-US" altLang="LID4096" sz="2400" b="1"/>
            </a:br>
            <a:r>
              <a:rPr lang="en-US" altLang="LID4096" sz="2400" b="1"/>
              <a:t>Christopher Edwards</a:t>
            </a:r>
          </a:p>
          <a:p>
            <a:pPr algn="l"/>
            <a:r>
              <a:rPr lang="en-US" altLang="LID4096" sz="1800"/>
              <a:t>University of Calgary</a:t>
            </a:r>
            <a:endParaRPr lang="en-US" altLang="LID4096" sz="3600"/>
          </a:p>
        </p:txBody>
      </p:sp>
      <p:grpSp>
        <p:nvGrpSpPr>
          <p:cNvPr id="2063" name="Group 15">
            <a:extLst>
              <a:ext uri="{FF2B5EF4-FFF2-40B4-BE49-F238E27FC236}">
                <a16:creationId xmlns:a16="http://schemas.microsoft.com/office/drawing/2014/main" id="{C376362D-043E-478C-65AB-92849D39B676}"/>
              </a:ext>
            </a:extLst>
          </p:cNvPr>
          <p:cNvGrpSpPr>
            <a:grpSpLocks/>
          </p:cNvGrpSpPr>
          <p:nvPr/>
        </p:nvGrpSpPr>
        <p:grpSpPr bwMode="auto">
          <a:xfrm>
            <a:off x="5219700" y="3860800"/>
            <a:ext cx="2951163" cy="1743075"/>
            <a:chOff x="3289" y="2068"/>
            <a:chExt cx="1859" cy="1098"/>
          </a:xfrm>
        </p:grpSpPr>
        <p:pic>
          <p:nvPicPr>
            <p:cNvPr id="2054" name="Picture 6">
              <a:extLst>
                <a:ext uri="{FF2B5EF4-FFF2-40B4-BE49-F238E27FC236}">
                  <a16:creationId xmlns:a16="http://schemas.microsoft.com/office/drawing/2014/main" id="{22C35DC9-E82B-2574-4CEE-B613388634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4" y="2068"/>
              <a:ext cx="767"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D4210B18-F5B4-FE6F-7ED7-4A349C02C3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8" y="2398"/>
              <a:ext cx="432" cy="4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09FD36DE-05C4-C458-0BD2-9C2BD9F64F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7" y="2614"/>
              <a:ext cx="216" cy="2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61" name="Text Box 13">
              <a:extLst>
                <a:ext uri="{FF2B5EF4-FFF2-40B4-BE49-F238E27FC236}">
                  <a16:creationId xmlns:a16="http://schemas.microsoft.com/office/drawing/2014/main" id="{672F163A-E812-7EAB-F4E6-BFDAEB039195}"/>
                </a:ext>
              </a:extLst>
            </p:cNvPr>
            <p:cNvSpPr txBox="1">
              <a:spLocks noChangeArrowheads="1"/>
            </p:cNvSpPr>
            <p:nvPr/>
          </p:nvSpPr>
          <p:spPr bwMode="auto">
            <a:xfrm>
              <a:off x="3289" y="2840"/>
              <a:ext cx="1859"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400">
                  <a:latin typeface="Verdana" panose="020B0604030504040204" pitchFamily="34" charset="0"/>
                </a:rPr>
                <a:t>www.pages.ca … /index.html</a:t>
              </a:r>
              <a:br>
                <a:rPr lang="en-US" altLang="LID4096" sz="1400">
                  <a:latin typeface="Verdana" panose="020B0604030504040204" pitchFamily="34" charset="0"/>
                </a:rPr>
              </a:br>
              <a:r>
                <a:rPr lang="en-US" altLang="LID4096" sz="1400">
                  <a:latin typeface="Verdana" panose="020B0604030504040204" pitchFamily="34" charset="0"/>
                </a:rPr>
                <a:t>Saul Greenber … d Groupware</a:t>
              </a:r>
            </a:p>
          </p:txBody>
        </p:sp>
        <p:pic>
          <p:nvPicPr>
            <p:cNvPr id="2062" name="Picture 14">
              <a:extLst>
                <a:ext uri="{FF2B5EF4-FFF2-40B4-BE49-F238E27FC236}">
                  <a16:creationId xmlns:a16="http://schemas.microsoft.com/office/drawing/2014/main" id="{00DB680C-A7B2-DFC4-55AD-BDB4C782FE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0" y="2692"/>
              <a:ext cx="136" cy="1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2064" name="Text Box 16">
            <a:extLst>
              <a:ext uri="{FF2B5EF4-FFF2-40B4-BE49-F238E27FC236}">
                <a16:creationId xmlns:a16="http://schemas.microsoft.com/office/drawing/2014/main" id="{46A50D3B-C384-37C9-B521-B9F1BBC39217}"/>
              </a:ext>
            </a:extLst>
          </p:cNvPr>
          <p:cNvSpPr txBox="1">
            <a:spLocks noChangeArrowheads="1"/>
          </p:cNvSpPr>
          <p:nvPr/>
        </p:nvSpPr>
        <p:spPr bwMode="auto">
          <a:xfrm>
            <a:off x="87313" y="6321425"/>
            <a:ext cx="91709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i="1">
                <a:solidFill>
                  <a:srgbClr val="FF0000"/>
                </a:solidFill>
              </a:rPr>
              <a:t>A rough transcript of the talk accompanying this presentation is visible in the Edit Slides view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4517A7E9-2EAE-98E8-4205-96F8CB119DA0}"/>
              </a:ext>
            </a:extLst>
          </p:cNvPr>
          <p:cNvSpPr>
            <a:spLocks noGrp="1" noChangeArrowheads="1"/>
          </p:cNvSpPr>
          <p:nvPr>
            <p:ph type="title"/>
          </p:nvPr>
        </p:nvSpPr>
        <p:spPr/>
        <p:txBody>
          <a:bodyPr/>
          <a:lstStyle/>
          <a:p>
            <a:r>
              <a:rPr lang="en-US" altLang="LID4096"/>
              <a:t>The Message</a:t>
            </a:r>
          </a:p>
        </p:txBody>
      </p:sp>
      <p:sp>
        <p:nvSpPr>
          <p:cNvPr id="93187" name="Rectangle 3">
            <a:extLst>
              <a:ext uri="{FF2B5EF4-FFF2-40B4-BE49-F238E27FC236}">
                <a16:creationId xmlns:a16="http://schemas.microsoft.com/office/drawing/2014/main" id="{172A3FA2-62BD-A5E6-B917-A71D98895049}"/>
              </a:ext>
            </a:extLst>
          </p:cNvPr>
          <p:cNvSpPr>
            <a:spLocks noGrp="1" noChangeArrowheads="1"/>
          </p:cNvSpPr>
          <p:nvPr>
            <p:ph type="body" idx="1"/>
          </p:nvPr>
        </p:nvSpPr>
        <p:spPr/>
        <p:txBody>
          <a:bodyPr/>
          <a:lstStyle/>
          <a:p>
            <a:r>
              <a:rPr lang="en-US" altLang="LID4096"/>
              <a:t>We can improve our web browsers by quantifying how people recognize previously seen web pages from its thumbnail, title and URL representation</a:t>
            </a:r>
          </a:p>
        </p:txBody>
      </p:sp>
      <p:grpSp>
        <p:nvGrpSpPr>
          <p:cNvPr id="93188" name="Group 4">
            <a:extLst>
              <a:ext uri="{FF2B5EF4-FFF2-40B4-BE49-F238E27FC236}">
                <a16:creationId xmlns:a16="http://schemas.microsoft.com/office/drawing/2014/main" id="{8CF07EC6-7FEE-CE2C-D2FE-B053687E9A34}"/>
              </a:ext>
            </a:extLst>
          </p:cNvPr>
          <p:cNvGrpSpPr>
            <a:grpSpLocks/>
          </p:cNvGrpSpPr>
          <p:nvPr/>
        </p:nvGrpSpPr>
        <p:grpSpPr bwMode="auto">
          <a:xfrm>
            <a:off x="5219700" y="3860800"/>
            <a:ext cx="2951163" cy="1743075"/>
            <a:chOff x="3289" y="2068"/>
            <a:chExt cx="1859" cy="1098"/>
          </a:xfrm>
        </p:grpSpPr>
        <p:pic>
          <p:nvPicPr>
            <p:cNvPr id="93189" name="Picture 5">
              <a:extLst>
                <a:ext uri="{FF2B5EF4-FFF2-40B4-BE49-F238E27FC236}">
                  <a16:creationId xmlns:a16="http://schemas.microsoft.com/office/drawing/2014/main" id="{6BE6A8A4-C0A5-2057-3B37-63F2251C4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4" y="2068"/>
              <a:ext cx="767"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3190" name="Picture 6">
              <a:extLst>
                <a:ext uri="{FF2B5EF4-FFF2-40B4-BE49-F238E27FC236}">
                  <a16:creationId xmlns:a16="http://schemas.microsoft.com/office/drawing/2014/main" id="{D567D8BA-9EBC-C827-503A-BE5F488EEC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8" y="2398"/>
              <a:ext cx="432" cy="4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3191" name="Picture 7">
              <a:extLst>
                <a:ext uri="{FF2B5EF4-FFF2-40B4-BE49-F238E27FC236}">
                  <a16:creationId xmlns:a16="http://schemas.microsoft.com/office/drawing/2014/main" id="{87AF5DE3-9C2A-57C1-A029-76811C917C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7" y="2614"/>
              <a:ext cx="216" cy="2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3192" name="Text Box 8">
              <a:extLst>
                <a:ext uri="{FF2B5EF4-FFF2-40B4-BE49-F238E27FC236}">
                  <a16:creationId xmlns:a16="http://schemas.microsoft.com/office/drawing/2014/main" id="{07D1FEB1-9BA7-0B13-AE8B-34489240AE90}"/>
                </a:ext>
              </a:extLst>
            </p:cNvPr>
            <p:cNvSpPr txBox="1">
              <a:spLocks noChangeArrowheads="1"/>
            </p:cNvSpPr>
            <p:nvPr/>
          </p:nvSpPr>
          <p:spPr bwMode="auto">
            <a:xfrm>
              <a:off x="3289" y="2840"/>
              <a:ext cx="1859"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400">
                  <a:latin typeface="Verdana" panose="020B0604030504040204" pitchFamily="34" charset="0"/>
                </a:rPr>
                <a:t>www.pages.ca … /index.html</a:t>
              </a:r>
              <a:br>
                <a:rPr lang="en-US" altLang="LID4096" sz="1400">
                  <a:latin typeface="Verdana" panose="020B0604030504040204" pitchFamily="34" charset="0"/>
                </a:rPr>
              </a:br>
              <a:r>
                <a:rPr lang="en-US" altLang="LID4096" sz="1400">
                  <a:latin typeface="Verdana" panose="020B0604030504040204" pitchFamily="34" charset="0"/>
                </a:rPr>
                <a:t>Saul Greenber … d Groupware</a:t>
              </a:r>
            </a:p>
          </p:txBody>
        </p:sp>
        <p:pic>
          <p:nvPicPr>
            <p:cNvPr id="93193" name="Picture 9">
              <a:extLst>
                <a:ext uri="{FF2B5EF4-FFF2-40B4-BE49-F238E27FC236}">
                  <a16:creationId xmlns:a16="http://schemas.microsoft.com/office/drawing/2014/main" id="{705241B6-8E35-A115-B20B-5F16484B14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0" y="2692"/>
              <a:ext cx="136" cy="1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72F2871C-F6E4-9531-6792-4A8071AFE513}"/>
              </a:ext>
            </a:extLst>
          </p:cNvPr>
          <p:cNvSpPr>
            <a:spLocks noGrp="1" noChangeArrowheads="1"/>
          </p:cNvSpPr>
          <p:nvPr>
            <p:ph type="title"/>
          </p:nvPr>
        </p:nvSpPr>
        <p:spPr/>
        <p:txBody>
          <a:bodyPr/>
          <a:lstStyle/>
          <a:p>
            <a:r>
              <a:rPr lang="en-US" altLang="LID4096"/>
              <a:t>Motivation</a:t>
            </a:r>
          </a:p>
        </p:txBody>
      </p:sp>
      <p:sp>
        <p:nvSpPr>
          <p:cNvPr id="248835" name="Rectangle 3">
            <a:extLst>
              <a:ext uri="{FF2B5EF4-FFF2-40B4-BE49-F238E27FC236}">
                <a16:creationId xmlns:a16="http://schemas.microsoft.com/office/drawing/2014/main" id="{C4CE0B90-7DA6-6DFC-C78C-5F34AB0A9C5F}"/>
              </a:ext>
            </a:extLst>
          </p:cNvPr>
          <p:cNvSpPr>
            <a:spLocks noGrp="1" noChangeArrowheads="1"/>
          </p:cNvSpPr>
          <p:nvPr>
            <p:ph type="body" sz="half" idx="1"/>
          </p:nvPr>
        </p:nvSpPr>
        <p:spPr>
          <a:xfrm>
            <a:off x="685800" y="1981200"/>
            <a:ext cx="5902325" cy="1231900"/>
          </a:xfrm>
        </p:spPr>
        <p:txBody>
          <a:bodyPr/>
          <a:lstStyle/>
          <a:p>
            <a:r>
              <a:rPr lang="en-US" altLang="LID4096" sz="2400"/>
              <a:t>People revisit pages with surprising frequency</a:t>
            </a:r>
          </a:p>
          <a:p>
            <a:pPr lvl="1"/>
            <a:r>
              <a:rPr lang="en-US" altLang="LID4096" sz="2000"/>
              <a:t>60% of all pages were seen before!</a:t>
            </a:r>
            <a:br>
              <a:rPr lang="en-US" altLang="LID4096" sz="2000"/>
            </a:br>
            <a:endParaRPr lang="en-US" altLang="LID4096" sz="2000"/>
          </a:p>
        </p:txBody>
      </p:sp>
      <p:sp>
        <p:nvSpPr>
          <p:cNvPr id="248836" name="Rectangle 4">
            <a:extLst>
              <a:ext uri="{FF2B5EF4-FFF2-40B4-BE49-F238E27FC236}">
                <a16:creationId xmlns:a16="http://schemas.microsoft.com/office/drawing/2014/main" id="{71518DD3-DF19-0C72-9C8F-368C3C90E36E}"/>
              </a:ext>
            </a:extLst>
          </p:cNvPr>
          <p:cNvSpPr>
            <a:spLocks noChangeArrowheads="1"/>
          </p:cNvSpPr>
          <p:nvPr/>
        </p:nvSpPr>
        <p:spPr bwMode="auto">
          <a:xfrm>
            <a:off x="571500" y="638175"/>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LID4096"/>
          </a:p>
        </p:txBody>
      </p:sp>
      <p:sp>
        <p:nvSpPr>
          <p:cNvPr id="248837" name="Rectangle 5">
            <a:extLst>
              <a:ext uri="{FF2B5EF4-FFF2-40B4-BE49-F238E27FC236}">
                <a16:creationId xmlns:a16="http://schemas.microsoft.com/office/drawing/2014/main" id="{299B46B3-B164-1A8F-7FE8-89CC77D0403E}"/>
              </a:ext>
            </a:extLst>
          </p:cNvPr>
          <p:cNvSpPr>
            <a:spLocks noChangeArrowheads="1"/>
          </p:cNvSpPr>
          <p:nvPr/>
        </p:nvSpPr>
        <p:spPr bwMode="auto">
          <a:xfrm>
            <a:off x="7092950" y="549275"/>
            <a:ext cx="1728788"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eaLnBrk="0" hangingPunct="0"/>
            <a:r>
              <a:rPr lang="en-US" altLang="LID4096">
                <a:solidFill>
                  <a:schemeClr val="tx2"/>
                </a:solidFill>
                <a:latin typeface="Arial" panose="020B0604020202020204" pitchFamily="34" charset="0"/>
              </a:rPr>
              <a:t>All pages</a:t>
            </a:r>
            <a:endParaRPr lang="en-US" altLang="LID4096">
              <a:solidFill>
                <a:srgbClr val="FF0000"/>
              </a:solidFill>
              <a:latin typeface="Arial" panose="020B0604020202020204" pitchFamily="34" charset="0"/>
            </a:endParaRPr>
          </a:p>
        </p:txBody>
      </p:sp>
      <p:sp>
        <p:nvSpPr>
          <p:cNvPr id="248838" name="Rectangle 6">
            <a:extLst>
              <a:ext uri="{FF2B5EF4-FFF2-40B4-BE49-F238E27FC236}">
                <a16:creationId xmlns:a16="http://schemas.microsoft.com/office/drawing/2014/main" id="{AF8BD996-D2E7-1E6A-87ED-5ECC9B9322F6}"/>
              </a:ext>
            </a:extLst>
          </p:cNvPr>
          <p:cNvSpPr>
            <a:spLocks noChangeArrowheads="1"/>
          </p:cNvSpPr>
          <p:nvPr/>
        </p:nvSpPr>
        <p:spPr bwMode="auto">
          <a:xfrm>
            <a:off x="6677025" y="142875"/>
            <a:ext cx="409575"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LID4096"/>
          </a:p>
        </p:txBody>
      </p:sp>
      <p:grpSp>
        <p:nvGrpSpPr>
          <p:cNvPr id="248839" name="Group 7">
            <a:extLst>
              <a:ext uri="{FF2B5EF4-FFF2-40B4-BE49-F238E27FC236}">
                <a16:creationId xmlns:a16="http://schemas.microsoft.com/office/drawing/2014/main" id="{7104E005-2D99-1891-DAC9-C8CE584B3D4D}"/>
              </a:ext>
            </a:extLst>
          </p:cNvPr>
          <p:cNvGrpSpPr>
            <a:grpSpLocks/>
          </p:cNvGrpSpPr>
          <p:nvPr/>
        </p:nvGrpSpPr>
        <p:grpSpPr bwMode="auto">
          <a:xfrm>
            <a:off x="6588125" y="549275"/>
            <a:ext cx="409575" cy="6096000"/>
            <a:chOff x="4650" y="346"/>
            <a:chExt cx="258" cy="3840"/>
          </a:xfrm>
        </p:grpSpPr>
        <p:sp>
          <p:nvSpPr>
            <p:cNvPr id="248840" name="Rectangle 8">
              <a:extLst>
                <a:ext uri="{FF2B5EF4-FFF2-40B4-BE49-F238E27FC236}">
                  <a16:creationId xmlns:a16="http://schemas.microsoft.com/office/drawing/2014/main" id="{DE5E9A0F-D051-58FC-755B-25F5983052AF}"/>
                </a:ext>
              </a:extLst>
            </p:cNvPr>
            <p:cNvSpPr>
              <a:spLocks noChangeArrowheads="1"/>
            </p:cNvSpPr>
            <p:nvPr/>
          </p:nvSpPr>
          <p:spPr bwMode="auto">
            <a:xfrm>
              <a:off x="4650" y="346"/>
              <a:ext cx="258" cy="1656"/>
            </a:xfrm>
            <a:prstGeom prst="rect">
              <a:avLst/>
            </a:prstGeom>
            <a:solidFill>
              <a:srgbClr val="EAEAEA"/>
            </a:solidFill>
            <a:ln w="381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LID4096"/>
            </a:p>
          </p:txBody>
        </p:sp>
        <p:sp>
          <p:nvSpPr>
            <p:cNvPr id="248841" name="Rectangle 9">
              <a:extLst>
                <a:ext uri="{FF2B5EF4-FFF2-40B4-BE49-F238E27FC236}">
                  <a16:creationId xmlns:a16="http://schemas.microsoft.com/office/drawing/2014/main" id="{FBF41AA0-E0CF-C670-2B72-DF2D2F63D85E}"/>
                </a:ext>
              </a:extLst>
            </p:cNvPr>
            <p:cNvSpPr>
              <a:spLocks noChangeArrowheads="1"/>
            </p:cNvSpPr>
            <p:nvPr/>
          </p:nvSpPr>
          <p:spPr bwMode="auto">
            <a:xfrm>
              <a:off x="4650" y="2008"/>
              <a:ext cx="258" cy="2178"/>
            </a:xfrm>
            <a:prstGeom prst="rect">
              <a:avLst/>
            </a:prstGeom>
            <a:solidFill>
              <a:schemeClr val="tx1"/>
            </a:solidFill>
            <a:ln w="381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eaLnBrk="0" hangingPunct="0"/>
              <a:endParaRPr lang="en-CA" altLang="LID4096">
                <a:latin typeface="Times New Roman" panose="02020603050405020304" pitchFamily="18" charset="0"/>
              </a:endParaRPr>
            </a:p>
          </p:txBody>
        </p:sp>
      </p:grpSp>
      <p:sp>
        <p:nvSpPr>
          <p:cNvPr id="248843" name="Line 11">
            <a:extLst>
              <a:ext uri="{FF2B5EF4-FFF2-40B4-BE49-F238E27FC236}">
                <a16:creationId xmlns:a16="http://schemas.microsoft.com/office/drawing/2014/main" id="{06BC7B04-AE94-060B-0110-18525C162F4E}"/>
              </a:ext>
            </a:extLst>
          </p:cNvPr>
          <p:cNvSpPr>
            <a:spLocks noChangeShapeType="1"/>
          </p:cNvSpPr>
          <p:nvPr/>
        </p:nvSpPr>
        <p:spPr bwMode="auto">
          <a:xfrm>
            <a:off x="468313" y="1196975"/>
            <a:ext cx="5832475"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248870" name="Group 38">
            <a:extLst>
              <a:ext uri="{FF2B5EF4-FFF2-40B4-BE49-F238E27FC236}">
                <a16:creationId xmlns:a16="http://schemas.microsoft.com/office/drawing/2014/main" id="{7A1DCF6F-D3E2-C595-BAF7-01634B5B2251}"/>
              </a:ext>
            </a:extLst>
          </p:cNvPr>
          <p:cNvGrpSpPr>
            <a:grpSpLocks/>
          </p:cNvGrpSpPr>
          <p:nvPr/>
        </p:nvGrpSpPr>
        <p:grpSpPr bwMode="auto">
          <a:xfrm>
            <a:off x="6588125" y="3105150"/>
            <a:ext cx="2252663" cy="3563938"/>
            <a:chOff x="4150" y="1956"/>
            <a:chExt cx="1419" cy="2245"/>
          </a:xfrm>
        </p:grpSpPr>
        <p:sp>
          <p:nvSpPr>
            <p:cNvPr id="248871" name="Rectangle 39">
              <a:extLst>
                <a:ext uri="{FF2B5EF4-FFF2-40B4-BE49-F238E27FC236}">
                  <a16:creationId xmlns:a16="http://schemas.microsoft.com/office/drawing/2014/main" id="{E38044CA-2771-4112-FA98-4695340110A3}"/>
                </a:ext>
              </a:extLst>
            </p:cNvPr>
            <p:cNvSpPr>
              <a:spLocks noChangeArrowheads="1"/>
            </p:cNvSpPr>
            <p:nvPr/>
          </p:nvSpPr>
          <p:spPr bwMode="auto">
            <a:xfrm>
              <a:off x="5025" y="1956"/>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spcBef>
                  <a:spcPct val="50000"/>
                </a:spcBef>
              </a:pPr>
              <a:r>
                <a:rPr lang="en-US" altLang="LID4096">
                  <a:solidFill>
                    <a:schemeClr val="accent2"/>
                  </a:solidFill>
                  <a:latin typeface="Arial" panose="020B0604020202020204" pitchFamily="34" charset="0"/>
                </a:rPr>
                <a:t>60%</a:t>
              </a:r>
              <a:endParaRPr lang="en-CA" altLang="LID4096">
                <a:solidFill>
                  <a:schemeClr val="accent2"/>
                </a:solidFill>
                <a:latin typeface="Arial" panose="020B0604020202020204" pitchFamily="34" charset="0"/>
              </a:endParaRPr>
            </a:p>
          </p:txBody>
        </p:sp>
        <p:sp>
          <p:nvSpPr>
            <p:cNvPr id="248872" name="Line 40">
              <a:extLst>
                <a:ext uri="{FF2B5EF4-FFF2-40B4-BE49-F238E27FC236}">
                  <a16:creationId xmlns:a16="http://schemas.microsoft.com/office/drawing/2014/main" id="{0542B22A-06F8-F9CF-E620-5B866D748C29}"/>
                </a:ext>
              </a:extLst>
            </p:cNvPr>
            <p:cNvSpPr>
              <a:spLocks noChangeShapeType="1"/>
            </p:cNvSpPr>
            <p:nvPr/>
          </p:nvSpPr>
          <p:spPr bwMode="auto">
            <a:xfrm flipV="1">
              <a:off x="5002" y="2024"/>
              <a:ext cx="0" cy="2177"/>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48873" name="Line 41">
              <a:extLst>
                <a:ext uri="{FF2B5EF4-FFF2-40B4-BE49-F238E27FC236}">
                  <a16:creationId xmlns:a16="http://schemas.microsoft.com/office/drawing/2014/main" id="{E7F4057A-5249-C604-6835-8D1805492510}"/>
                </a:ext>
              </a:extLst>
            </p:cNvPr>
            <p:cNvSpPr>
              <a:spLocks noChangeShapeType="1"/>
            </p:cNvSpPr>
            <p:nvPr/>
          </p:nvSpPr>
          <p:spPr bwMode="auto">
            <a:xfrm>
              <a:off x="4150" y="2001"/>
              <a:ext cx="1306"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1933" name="Rectangle 29">
            <a:extLst>
              <a:ext uri="{FF2B5EF4-FFF2-40B4-BE49-F238E27FC236}">
                <a16:creationId xmlns:a16="http://schemas.microsoft.com/office/drawing/2014/main" id="{65C27FA9-2E9D-8AE6-06AE-37344E94D21B}"/>
              </a:ext>
            </a:extLst>
          </p:cNvPr>
          <p:cNvSpPr>
            <a:spLocks noChangeArrowheads="1"/>
          </p:cNvSpPr>
          <p:nvPr/>
        </p:nvSpPr>
        <p:spPr bwMode="auto">
          <a:xfrm>
            <a:off x="7092950" y="549275"/>
            <a:ext cx="1728788"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eaLnBrk="0" hangingPunct="0"/>
            <a:r>
              <a:rPr lang="en-US" altLang="LID4096">
                <a:solidFill>
                  <a:schemeClr val="tx2"/>
                </a:solidFill>
                <a:latin typeface="Arial" panose="020B0604020202020204" pitchFamily="34" charset="0"/>
              </a:rPr>
              <a:t>All pages</a:t>
            </a:r>
            <a:endParaRPr lang="en-US" altLang="LID4096">
              <a:solidFill>
                <a:srgbClr val="FF0000"/>
              </a:solidFill>
              <a:latin typeface="Arial" panose="020B0604020202020204" pitchFamily="34" charset="0"/>
            </a:endParaRPr>
          </a:p>
        </p:txBody>
      </p:sp>
      <p:sp>
        <p:nvSpPr>
          <p:cNvPr id="251934" name="Rectangle 30">
            <a:extLst>
              <a:ext uri="{FF2B5EF4-FFF2-40B4-BE49-F238E27FC236}">
                <a16:creationId xmlns:a16="http://schemas.microsoft.com/office/drawing/2014/main" id="{17CAB692-CAE7-3CD4-58AD-A05287EE2F21}"/>
              </a:ext>
            </a:extLst>
          </p:cNvPr>
          <p:cNvSpPr>
            <a:spLocks noChangeArrowheads="1"/>
          </p:cNvSpPr>
          <p:nvPr/>
        </p:nvSpPr>
        <p:spPr bwMode="auto">
          <a:xfrm>
            <a:off x="6677025" y="142875"/>
            <a:ext cx="409575"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LID4096"/>
          </a:p>
        </p:txBody>
      </p:sp>
      <p:grpSp>
        <p:nvGrpSpPr>
          <p:cNvPr id="251935" name="Group 31">
            <a:extLst>
              <a:ext uri="{FF2B5EF4-FFF2-40B4-BE49-F238E27FC236}">
                <a16:creationId xmlns:a16="http://schemas.microsoft.com/office/drawing/2014/main" id="{38376E4F-4FE7-2916-331E-4D8C97580792}"/>
              </a:ext>
            </a:extLst>
          </p:cNvPr>
          <p:cNvGrpSpPr>
            <a:grpSpLocks/>
          </p:cNvGrpSpPr>
          <p:nvPr/>
        </p:nvGrpSpPr>
        <p:grpSpPr bwMode="auto">
          <a:xfrm>
            <a:off x="6588125" y="549275"/>
            <a:ext cx="409575" cy="6096000"/>
            <a:chOff x="4650" y="346"/>
            <a:chExt cx="258" cy="3840"/>
          </a:xfrm>
        </p:grpSpPr>
        <p:sp>
          <p:nvSpPr>
            <p:cNvPr id="251936" name="Rectangle 32">
              <a:extLst>
                <a:ext uri="{FF2B5EF4-FFF2-40B4-BE49-F238E27FC236}">
                  <a16:creationId xmlns:a16="http://schemas.microsoft.com/office/drawing/2014/main" id="{9EC906E2-AF6C-CD32-E3D4-7427AB4D8005}"/>
                </a:ext>
              </a:extLst>
            </p:cNvPr>
            <p:cNvSpPr>
              <a:spLocks noChangeArrowheads="1"/>
            </p:cNvSpPr>
            <p:nvPr/>
          </p:nvSpPr>
          <p:spPr bwMode="auto">
            <a:xfrm>
              <a:off x="4650" y="346"/>
              <a:ext cx="258" cy="1656"/>
            </a:xfrm>
            <a:prstGeom prst="rect">
              <a:avLst/>
            </a:prstGeom>
            <a:solidFill>
              <a:srgbClr val="EAEAEA"/>
            </a:solidFill>
            <a:ln w="381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LID4096"/>
            </a:p>
          </p:txBody>
        </p:sp>
        <p:sp>
          <p:nvSpPr>
            <p:cNvPr id="251937" name="Rectangle 33">
              <a:extLst>
                <a:ext uri="{FF2B5EF4-FFF2-40B4-BE49-F238E27FC236}">
                  <a16:creationId xmlns:a16="http://schemas.microsoft.com/office/drawing/2014/main" id="{C3D2904A-16DD-5494-D487-20702778950A}"/>
                </a:ext>
              </a:extLst>
            </p:cNvPr>
            <p:cNvSpPr>
              <a:spLocks noChangeArrowheads="1"/>
            </p:cNvSpPr>
            <p:nvPr/>
          </p:nvSpPr>
          <p:spPr bwMode="auto">
            <a:xfrm>
              <a:off x="4650" y="2008"/>
              <a:ext cx="258" cy="2178"/>
            </a:xfrm>
            <a:prstGeom prst="rect">
              <a:avLst/>
            </a:prstGeom>
            <a:solidFill>
              <a:schemeClr val="tx1"/>
            </a:solidFill>
            <a:ln w="381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eaLnBrk="0" hangingPunct="0"/>
              <a:endParaRPr lang="en-CA" altLang="LID4096">
                <a:latin typeface="Times New Roman" panose="02020603050405020304" pitchFamily="18" charset="0"/>
              </a:endParaRPr>
            </a:p>
          </p:txBody>
        </p:sp>
      </p:grpSp>
      <p:sp>
        <p:nvSpPr>
          <p:cNvPr id="251906" name="Rectangle 2">
            <a:extLst>
              <a:ext uri="{FF2B5EF4-FFF2-40B4-BE49-F238E27FC236}">
                <a16:creationId xmlns:a16="http://schemas.microsoft.com/office/drawing/2014/main" id="{0463B396-F4B1-93A9-996C-9EFCE6D9B8BC}"/>
              </a:ext>
            </a:extLst>
          </p:cNvPr>
          <p:cNvSpPr>
            <a:spLocks noGrp="1" noChangeArrowheads="1"/>
          </p:cNvSpPr>
          <p:nvPr>
            <p:ph type="title"/>
          </p:nvPr>
        </p:nvSpPr>
        <p:spPr/>
        <p:txBody>
          <a:bodyPr/>
          <a:lstStyle/>
          <a:p>
            <a:r>
              <a:rPr lang="en-US" altLang="LID4096"/>
              <a:t>Motivation</a:t>
            </a:r>
          </a:p>
        </p:txBody>
      </p:sp>
      <p:sp>
        <p:nvSpPr>
          <p:cNvPr id="251907" name="Rectangle 3">
            <a:extLst>
              <a:ext uri="{FF2B5EF4-FFF2-40B4-BE49-F238E27FC236}">
                <a16:creationId xmlns:a16="http://schemas.microsoft.com/office/drawing/2014/main" id="{6B125F87-38AE-5079-7348-3A3C3978DA05}"/>
              </a:ext>
            </a:extLst>
          </p:cNvPr>
          <p:cNvSpPr>
            <a:spLocks noGrp="1" noChangeArrowheads="1"/>
          </p:cNvSpPr>
          <p:nvPr>
            <p:ph type="body" sz="half" idx="1"/>
          </p:nvPr>
        </p:nvSpPr>
        <p:spPr>
          <a:xfrm>
            <a:off x="685800" y="1981200"/>
            <a:ext cx="5902325" cy="1231900"/>
          </a:xfrm>
        </p:spPr>
        <p:txBody>
          <a:bodyPr/>
          <a:lstStyle/>
          <a:p>
            <a:r>
              <a:rPr lang="en-US" altLang="LID4096" sz="2400"/>
              <a:t>People revisit pages with surprising frequency</a:t>
            </a:r>
          </a:p>
          <a:p>
            <a:pPr lvl="1"/>
            <a:r>
              <a:rPr lang="en-US" altLang="LID4096" sz="2000"/>
              <a:t>40% were seen 6 or fewer pages ago</a:t>
            </a:r>
          </a:p>
        </p:txBody>
      </p:sp>
      <p:sp>
        <p:nvSpPr>
          <p:cNvPr id="251908" name="Rectangle 4">
            <a:extLst>
              <a:ext uri="{FF2B5EF4-FFF2-40B4-BE49-F238E27FC236}">
                <a16:creationId xmlns:a16="http://schemas.microsoft.com/office/drawing/2014/main" id="{0476FB7D-5874-0438-74E0-A78F5480CEB4}"/>
              </a:ext>
            </a:extLst>
          </p:cNvPr>
          <p:cNvSpPr>
            <a:spLocks noChangeArrowheads="1"/>
          </p:cNvSpPr>
          <p:nvPr/>
        </p:nvSpPr>
        <p:spPr bwMode="auto">
          <a:xfrm>
            <a:off x="571500" y="638175"/>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LID4096"/>
          </a:p>
        </p:txBody>
      </p:sp>
      <p:sp>
        <p:nvSpPr>
          <p:cNvPr id="251925" name="Line 21">
            <a:extLst>
              <a:ext uri="{FF2B5EF4-FFF2-40B4-BE49-F238E27FC236}">
                <a16:creationId xmlns:a16="http://schemas.microsoft.com/office/drawing/2014/main" id="{CEC66F64-60CF-DE4F-9E75-7ED5B4CBAA77}"/>
              </a:ext>
            </a:extLst>
          </p:cNvPr>
          <p:cNvSpPr>
            <a:spLocks noChangeShapeType="1"/>
          </p:cNvSpPr>
          <p:nvPr/>
        </p:nvSpPr>
        <p:spPr bwMode="auto">
          <a:xfrm flipV="1">
            <a:off x="6804025" y="4437063"/>
            <a:ext cx="0" cy="936625"/>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1926" name="Line 22">
            <a:extLst>
              <a:ext uri="{FF2B5EF4-FFF2-40B4-BE49-F238E27FC236}">
                <a16:creationId xmlns:a16="http://schemas.microsoft.com/office/drawing/2014/main" id="{39B443F2-94DC-E8E4-F03F-1B56826182E2}"/>
              </a:ext>
            </a:extLst>
          </p:cNvPr>
          <p:cNvSpPr>
            <a:spLocks noChangeShapeType="1"/>
          </p:cNvSpPr>
          <p:nvPr/>
        </p:nvSpPr>
        <p:spPr bwMode="auto">
          <a:xfrm>
            <a:off x="6588125" y="4400550"/>
            <a:ext cx="39687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1932" name="Line 28">
            <a:extLst>
              <a:ext uri="{FF2B5EF4-FFF2-40B4-BE49-F238E27FC236}">
                <a16:creationId xmlns:a16="http://schemas.microsoft.com/office/drawing/2014/main" id="{CDF7C750-2033-D72A-3E47-5902D70E2F87}"/>
              </a:ext>
            </a:extLst>
          </p:cNvPr>
          <p:cNvSpPr>
            <a:spLocks noChangeShapeType="1"/>
          </p:cNvSpPr>
          <p:nvPr/>
        </p:nvSpPr>
        <p:spPr bwMode="auto">
          <a:xfrm>
            <a:off x="468313" y="1196975"/>
            <a:ext cx="5832475"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251949" name="Group 45">
            <a:extLst>
              <a:ext uri="{FF2B5EF4-FFF2-40B4-BE49-F238E27FC236}">
                <a16:creationId xmlns:a16="http://schemas.microsoft.com/office/drawing/2014/main" id="{795A7DBA-52CD-6E3D-B0A8-FA09682C6C0B}"/>
              </a:ext>
            </a:extLst>
          </p:cNvPr>
          <p:cNvGrpSpPr>
            <a:grpSpLocks/>
          </p:cNvGrpSpPr>
          <p:nvPr/>
        </p:nvGrpSpPr>
        <p:grpSpPr bwMode="auto">
          <a:xfrm>
            <a:off x="6588125" y="3105150"/>
            <a:ext cx="2252663" cy="3563938"/>
            <a:chOff x="4150" y="1956"/>
            <a:chExt cx="1419" cy="2245"/>
          </a:xfrm>
        </p:grpSpPr>
        <p:sp>
          <p:nvSpPr>
            <p:cNvPr id="251946" name="Rectangle 42">
              <a:extLst>
                <a:ext uri="{FF2B5EF4-FFF2-40B4-BE49-F238E27FC236}">
                  <a16:creationId xmlns:a16="http://schemas.microsoft.com/office/drawing/2014/main" id="{0127958E-FF08-7D51-8552-1A9936E65251}"/>
                </a:ext>
              </a:extLst>
            </p:cNvPr>
            <p:cNvSpPr>
              <a:spLocks noChangeArrowheads="1"/>
            </p:cNvSpPr>
            <p:nvPr/>
          </p:nvSpPr>
          <p:spPr bwMode="auto">
            <a:xfrm>
              <a:off x="5025" y="1956"/>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spcBef>
                  <a:spcPct val="50000"/>
                </a:spcBef>
              </a:pPr>
              <a:r>
                <a:rPr lang="en-US" altLang="LID4096">
                  <a:solidFill>
                    <a:schemeClr val="accent2"/>
                  </a:solidFill>
                  <a:latin typeface="Arial" panose="020B0604020202020204" pitchFamily="34" charset="0"/>
                </a:rPr>
                <a:t>60%</a:t>
              </a:r>
              <a:endParaRPr lang="en-CA" altLang="LID4096">
                <a:solidFill>
                  <a:schemeClr val="accent2"/>
                </a:solidFill>
                <a:latin typeface="Arial" panose="020B0604020202020204" pitchFamily="34" charset="0"/>
              </a:endParaRPr>
            </a:p>
          </p:txBody>
        </p:sp>
        <p:sp>
          <p:nvSpPr>
            <p:cNvPr id="251947" name="Line 43">
              <a:extLst>
                <a:ext uri="{FF2B5EF4-FFF2-40B4-BE49-F238E27FC236}">
                  <a16:creationId xmlns:a16="http://schemas.microsoft.com/office/drawing/2014/main" id="{30C5381A-54E9-B444-B2F9-46F7977437B5}"/>
                </a:ext>
              </a:extLst>
            </p:cNvPr>
            <p:cNvSpPr>
              <a:spLocks noChangeShapeType="1"/>
            </p:cNvSpPr>
            <p:nvPr/>
          </p:nvSpPr>
          <p:spPr bwMode="auto">
            <a:xfrm flipV="1">
              <a:off x="5002" y="2024"/>
              <a:ext cx="0" cy="2177"/>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1948" name="Line 44">
              <a:extLst>
                <a:ext uri="{FF2B5EF4-FFF2-40B4-BE49-F238E27FC236}">
                  <a16:creationId xmlns:a16="http://schemas.microsoft.com/office/drawing/2014/main" id="{5BDF33AA-74D1-478A-B577-7B30393B27D1}"/>
                </a:ext>
              </a:extLst>
            </p:cNvPr>
            <p:cNvSpPr>
              <a:spLocks noChangeShapeType="1"/>
            </p:cNvSpPr>
            <p:nvPr/>
          </p:nvSpPr>
          <p:spPr bwMode="auto">
            <a:xfrm>
              <a:off x="4150" y="2001"/>
              <a:ext cx="1306"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aphicFrame>
        <p:nvGraphicFramePr>
          <p:cNvPr id="251950" name="Object 46">
            <a:extLst>
              <a:ext uri="{FF2B5EF4-FFF2-40B4-BE49-F238E27FC236}">
                <a16:creationId xmlns:a16="http://schemas.microsoft.com/office/drawing/2014/main" id="{40DE29B0-D02E-0055-24B5-E1FC901C1E74}"/>
              </a:ext>
            </a:extLst>
          </p:cNvPr>
          <p:cNvGraphicFramePr>
            <a:graphicFrameLocks noChangeAspect="1"/>
          </p:cNvGraphicFramePr>
          <p:nvPr>
            <p:ph sz="half" idx="2"/>
          </p:nvPr>
        </p:nvGraphicFramePr>
        <p:xfrm>
          <a:off x="2232025" y="4400550"/>
          <a:ext cx="3492500" cy="2195513"/>
        </p:xfrm>
        <a:graphic>
          <a:graphicData uri="http://schemas.openxmlformats.org/presentationml/2006/ole">
            <mc:AlternateContent xmlns:mc="http://schemas.openxmlformats.org/markup-compatibility/2006">
              <mc:Choice xmlns:v="urn:schemas-microsoft-com:vml" Requires="v">
                <p:oleObj name="Photo Editor Photo" r:id="rId3" imgW="1390844" imgH="695238" progId="MSPhotoEd.3">
                  <p:embed/>
                </p:oleObj>
              </mc:Choice>
              <mc:Fallback>
                <p:oleObj name="Photo Editor Photo" r:id="rId3" imgW="1390844" imgH="695238" progId="MSPhotoEd.3">
                  <p:embed/>
                  <p:pic>
                    <p:nvPicPr>
                      <p:cNvPr id="0" name="Object 46"/>
                      <p:cNvPicPr>
                        <a:picLocks noChangeAspect="1" noChangeArrowheads="1"/>
                      </p:cNvPicPr>
                      <p:nvPr/>
                    </p:nvPicPr>
                    <p:blipFill>
                      <a:blip r:embed="rId4">
                        <a:extLst>
                          <a:ext uri="{28A0092B-C50C-407E-A947-70E740481C1C}">
                            <a14:useLocalDpi xmlns:a14="http://schemas.microsoft.com/office/drawing/2010/main" val="0"/>
                          </a:ext>
                        </a:extLst>
                      </a:blip>
                      <a:srcRect l="5768" t="9920" r="54047" b="38475"/>
                      <a:stretch>
                        <a:fillRect/>
                      </a:stretch>
                    </p:blipFill>
                    <p:spPr bwMode="auto">
                      <a:xfrm>
                        <a:off x="2232025" y="4400550"/>
                        <a:ext cx="3492500" cy="21955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1921" name="Rectangle 17">
            <a:extLst>
              <a:ext uri="{FF2B5EF4-FFF2-40B4-BE49-F238E27FC236}">
                <a16:creationId xmlns:a16="http://schemas.microsoft.com/office/drawing/2014/main" id="{F37611AB-38FA-DB47-3474-714A86ABA8B8}"/>
              </a:ext>
            </a:extLst>
          </p:cNvPr>
          <p:cNvSpPr>
            <a:spLocks noChangeArrowheads="1"/>
          </p:cNvSpPr>
          <p:nvPr/>
        </p:nvSpPr>
        <p:spPr bwMode="auto">
          <a:xfrm>
            <a:off x="6443663" y="5373688"/>
            <a:ext cx="788987"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hangingPunct="0"/>
            <a:r>
              <a:rPr lang="en-US" altLang="LID4096">
                <a:solidFill>
                  <a:srgbClr val="FF0000"/>
                </a:solidFill>
                <a:latin typeface="Arial" panose="020B0604020202020204" pitchFamily="34" charset="0"/>
              </a:rPr>
              <a:t>~40%</a:t>
            </a:r>
          </a:p>
        </p:txBody>
      </p:sp>
      <p:sp>
        <p:nvSpPr>
          <p:cNvPr id="251951" name="Line 47">
            <a:extLst>
              <a:ext uri="{FF2B5EF4-FFF2-40B4-BE49-F238E27FC236}">
                <a16:creationId xmlns:a16="http://schemas.microsoft.com/office/drawing/2014/main" id="{A9C5F1CF-4D4D-05BA-2615-B61085B6844F}"/>
              </a:ext>
            </a:extLst>
          </p:cNvPr>
          <p:cNvSpPr>
            <a:spLocks noChangeShapeType="1"/>
          </p:cNvSpPr>
          <p:nvPr/>
        </p:nvSpPr>
        <p:spPr bwMode="auto">
          <a:xfrm flipV="1">
            <a:off x="6804025" y="5734050"/>
            <a:ext cx="0" cy="900113"/>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51950"/>
                                        </p:tgtEl>
                                        <p:attrNameLst>
                                          <p:attrName>style.visibility</p:attrName>
                                        </p:attrNameLst>
                                      </p:cBhvr>
                                      <p:to>
                                        <p:strVal val="visible"/>
                                      </p:to>
                                    </p:set>
                                    <p:anim calcmode="lin" valueType="num">
                                      <p:cBhvr>
                                        <p:cTn id="7" dur="500" fill="hold"/>
                                        <p:tgtEl>
                                          <p:spTgt spid="251950"/>
                                        </p:tgtEl>
                                        <p:attrNameLst>
                                          <p:attrName>ppt_w</p:attrName>
                                        </p:attrNameLst>
                                      </p:cBhvr>
                                      <p:tavLst>
                                        <p:tav tm="0">
                                          <p:val>
                                            <p:fltVal val="0"/>
                                          </p:val>
                                        </p:tav>
                                        <p:tav tm="100000">
                                          <p:val>
                                            <p:strVal val="#ppt_w"/>
                                          </p:val>
                                        </p:tav>
                                      </p:tavLst>
                                    </p:anim>
                                    <p:anim calcmode="lin" valueType="num">
                                      <p:cBhvr>
                                        <p:cTn id="8" dur="500" fill="hold"/>
                                        <p:tgtEl>
                                          <p:spTgt spid="251950"/>
                                        </p:tgtEl>
                                        <p:attrNameLst>
                                          <p:attrName>ppt_h</p:attrName>
                                        </p:attrNameLst>
                                      </p:cBhvr>
                                      <p:tavLst>
                                        <p:tav tm="0">
                                          <p:val>
                                            <p:fltVal val="0"/>
                                          </p:val>
                                        </p:tav>
                                        <p:tav tm="100000">
                                          <p:val>
                                            <p:strVal val="#ppt_h"/>
                                          </p:val>
                                        </p:tav>
                                      </p:tavLst>
                                    </p:anim>
                                    <p:animEffect transition="in" filter="fade">
                                      <p:cBhvr>
                                        <p:cTn id="9" dur="500"/>
                                        <p:tgtEl>
                                          <p:spTgt spid="251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967BE07E-273E-7D32-3D1D-E67355192651}"/>
              </a:ext>
            </a:extLst>
          </p:cNvPr>
          <p:cNvSpPr>
            <a:spLocks noChangeArrowheads="1"/>
          </p:cNvSpPr>
          <p:nvPr/>
        </p:nvSpPr>
        <p:spPr bwMode="auto">
          <a:xfrm>
            <a:off x="7092950" y="549275"/>
            <a:ext cx="1728788"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eaLnBrk="0" hangingPunct="0"/>
            <a:r>
              <a:rPr lang="en-US" altLang="LID4096">
                <a:solidFill>
                  <a:schemeClr val="tx2"/>
                </a:solidFill>
                <a:latin typeface="Arial" panose="020B0604020202020204" pitchFamily="34" charset="0"/>
              </a:rPr>
              <a:t>All pages</a:t>
            </a:r>
            <a:endParaRPr lang="en-US" altLang="LID4096">
              <a:solidFill>
                <a:srgbClr val="FF0000"/>
              </a:solidFill>
              <a:latin typeface="Arial" panose="020B0604020202020204" pitchFamily="34" charset="0"/>
            </a:endParaRPr>
          </a:p>
        </p:txBody>
      </p:sp>
      <p:sp>
        <p:nvSpPr>
          <p:cNvPr id="253955" name="Rectangle 3">
            <a:extLst>
              <a:ext uri="{FF2B5EF4-FFF2-40B4-BE49-F238E27FC236}">
                <a16:creationId xmlns:a16="http://schemas.microsoft.com/office/drawing/2014/main" id="{FBF5D43A-53B2-2B36-84EC-0C415C492AD3}"/>
              </a:ext>
            </a:extLst>
          </p:cNvPr>
          <p:cNvSpPr>
            <a:spLocks noChangeArrowheads="1"/>
          </p:cNvSpPr>
          <p:nvPr/>
        </p:nvSpPr>
        <p:spPr bwMode="auto">
          <a:xfrm>
            <a:off x="6677025" y="142875"/>
            <a:ext cx="409575"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LID4096"/>
          </a:p>
        </p:txBody>
      </p:sp>
      <p:grpSp>
        <p:nvGrpSpPr>
          <p:cNvPr id="253956" name="Group 4">
            <a:extLst>
              <a:ext uri="{FF2B5EF4-FFF2-40B4-BE49-F238E27FC236}">
                <a16:creationId xmlns:a16="http://schemas.microsoft.com/office/drawing/2014/main" id="{824CC964-0E24-E8E0-E5E1-CB3CA5916612}"/>
              </a:ext>
            </a:extLst>
          </p:cNvPr>
          <p:cNvGrpSpPr>
            <a:grpSpLocks/>
          </p:cNvGrpSpPr>
          <p:nvPr/>
        </p:nvGrpSpPr>
        <p:grpSpPr bwMode="auto">
          <a:xfrm>
            <a:off x="6588125" y="549275"/>
            <a:ext cx="409575" cy="6096000"/>
            <a:chOff x="4650" y="346"/>
            <a:chExt cx="258" cy="3840"/>
          </a:xfrm>
        </p:grpSpPr>
        <p:sp>
          <p:nvSpPr>
            <p:cNvPr id="253957" name="Rectangle 5">
              <a:extLst>
                <a:ext uri="{FF2B5EF4-FFF2-40B4-BE49-F238E27FC236}">
                  <a16:creationId xmlns:a16="http://schemas.microsoft.com/office/drawing/2014/main" id="{A1EB5D3E-3824-96DF-7DD3-1BE6B0D95D47}"/>
                </a:ext>
              </a:extLst>
            </p:cNvPr>
            <p:cNvSpPr>
              <a:spLocks noChangeArrowheads="1"/>
            </p:cNvSpPr>
            <p:nvPr/>
          </p:nvSpPr>
          <p:spPr bwMode="auto">
            <a:xfrm>
              <a:off x="4650" y="346"/>
              <a:ext cx="258" cy="1656"/>
            </a:xfrm>
            <a:prstGeom prst="rect">
              <a:avLst/>
            </a:prstGeom>
            <a:solidFill>
              <a:srgbClr val="EAEAEA"/>
            </a:solidFill>
            <a:ln w="381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endParaRPr lang="LID4096"/>
            </a:p>
          </p:txBody>
        </p:sp>
        <p:sp>
          <p:nvSpPr>
            <p:cNvPr id="253958" name="Rectangle 6">
              <a:extLst>
                <a:ext uri="{FF2B5EF4-FFF2-40B4-BE49-F238E27FC236}">
                  <a16:creationId xmlns:a16="http://schemas.microsoft.com/office/drawing/2014/main" id="{E6103665-EEF8-FFA8-E76C-CE1373927374}"/>
                </a:ext>
              </a:extLst>
            </p:cNvPr>
            <p:cNvSpPr>
              <a:spLocks noChangeArrowheads="1"/>
            </p:cNvSpPr>
            <p:nvPr/>
          </p:nvSpPr>
          <p:spPr bwMode="auto">
            <a:xfrm>
              <a:off x="4650" y="2008"/>
              <a:ext cx="258" cy="2178"/>
            </a:xfrm>
            <a:prstGeom prst="rect">
              <a:avLst/>
            </a:prstGeom>
            <a:solidFill>
              <a:schemeClr val="tx1"/>
            </a:solidFill>
            <a:ln w="381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eaLnBrk="0" hangingPunct="0"/>
              <a:endParaRPr lang="en-CA" altLang="LID4096">
                <a:latin typeface="Times New Roman" panose="02020603050405020304" pitchFamily="18" charset="0"/>
              </a:endParaRPr>
            </a:p>
          </p:txBody>
        </p:sp>
      </p:grpSp>
      <p:sp>
        <p:nvSpPr>
          <p:cNvPr id="253959" name="Rectangle 7">
            <a:extLst>
              <a:ext uri="{FF2B5EF4-FFF2-40B4-BE49-F238E27FC236}">
                <a16:creationId xmlns:a16="http://schemas.microsoft.com/office/drawing/2014/main" id="{BA37A175-AD0C-A53F-A6BC-F8067CCA743A}"/>
              </a:ext>
            </a:extLst>
          </p:cNvPr>
          <p:cNvSpPr>
            <a:spLocks noGrp="1" noChangeArrowheads="1"/>
          </p:cNvSpPr>
          <p:nvPr>
            <p:ph type="title"/>
          </p:nvPr>
        </p:nvSpPr>
        <p:spPr/>
        <p:txBody>
          <a:bodyPr/>
          <a:lstStyle/>
          <a:p>
            <a:r>
              <a:rPr lang="en-US" altLang="LID4096"/>
              <a:t>Motivation</a:t>
            </a:r>
          </a:p>
        </p:txBody>
      </p:sp>
      <p:sp>
        <p:nvSpPr>
          <p:cNvPr id="253960" name="Rectangle 8">
            <a:extLst>
              <a:ext uri="{FF2B5EF4-FFF2-40B4-BE49-F238E27FC236}">
                <a16:creationId xmlns:a16="http://schemas.microsoft.com/office/drawing/2014/main" id="{90225B74-B203-D535-882D-B34521A20745}"/>
              </a:ext>
            </a:extLst>
          </p:cNvPr>
          <p:cNvSpPr>
            <a:spLocks noGrp="1" noChangeArrowheads="1"/>
          </p:cNvSpPr>
          <p:nvPr>
            <p:ph type="body" sz="half" idx="1"/>
          </p:nvPr>
        </p:nvSpPr>
        <p:spPr>
          <a:xfrm>
            <a:off x="685800" y="1981200"/>
            <a:ext cx="5902325" cy="1231900"/>
          </a:xfrm>
        </p:spPr>
        <p:txBody>
          <a:bodyPr/>
          <a:lstStyle/>
          <a:p>
            <a:r>
              <a:rPr lang="en-US" altLang="LID4096" sz="2400"/>
              <a:t>People revisit pages with surprising frequency</a:t>
            </a:r>
          </a:p>
          <a:p>
            <a:pPr lvl="1"/>
            <a:r>
              <a:rPr lang="en-US" altLang="LID4096" sz="2000"/>
              <a:t>20% were seen further back</a:t>
            </a:r>
          </a:p>
        </p:txBody>
      </p:sp>
      <p:sp>
        <p:nvSpPr>
          <p:cNvPr id="253961" name="Rectangle 9">
            <a:extLst>
              <a:ext uri="{FF2B5EF4-FFF2-40B4-BE49-F238E27FC236}">
                <a16:creationId xmlns:a16="http://schemas.microsoft.com/office/drawing/2014/main" id="{5C369EA8-2860-576E-C113-B9222A91E49B}"/>
              </a:ext>
            </a:extLst>
          </p:cNvPr>
          <p:cNvSpPr>
            <a:spLocks noChangeArrowheads="1"/>
          </p:cNvSpPr>
          <p:nvPr/>
        </p:nvSpPr>
        <p:spPr bwMode="auto">
          <a:xfrm>
            <a:off x="571500" y="638175"/>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endParaRPr lang="LID4096"/>
          </a:p>
        </p:txBody>
      </p:sp>
      <p:sp>
        <p:nvSpPr>
          <p:cNvPr id="253962" name="Rectangle 10">
            <a:extLst>
              <a:ext uri="{FF2B5EF4-FFF2-40B4-BE49-F238E27FC236}">
                <a16:creationId xmlns:a16="http://schemas.microsoft.com/office/drawing/2014/main" id="{37B1536E-0C57-1528-F1A9-633B6FFBBF51}"/>
              </a:ext>
            </a:extLst>
          </p:cNvPr>
          <p:cNvSpPr>
            <a:spLocks noChangeArrowheads="1"/>
          </p:cNvSpPr>
          <p:nvPr/>
        </p:nvSpPr>
        <p:spPr bwMode="auto">
          <a:xfrm>
            <a:off x="6443663" y="3681413"/>
            <a:ext cx="788987"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eaLnBrk="0" hangingPunct="0"/>
            <a:r>
              <a:rPr lang="en-US" altLang="LID4096">
                <a:solidFill>
                  <a:srgbClr val="FF0000"/>
                </a:solidFill>
                <a:latin typeface="Arial" panose="020B0604020202020204" pitchFamily="34" charset="0"/>
              </a:rPr>
              <a:t>~20%</a:t>
            </a:r>
          </a:p>
        </p:txBody>
      </p:sp>
      <p:sp>
        <p:nvSpPr>
          <p:cNvPr id="253963" name="Line 11">
            <a:extLst>
              <a:ext uri="{FF2B5EF4-FFF2-40B4-BE49-F238E27FC236}">
                <a16:creationId xmlns:a16="http://schemas.microsoft.com/office/drawing/2014/main" id="{F6E54244-61B1-23AA-D4C0-556E199CBDB8}"/>
              </a:ext>
            </a:extLst>
          </p:cNvPr>
          <p:cNvSpPr>
            <a:spLocks noChangeShapeType="1"/>
          </p:cNvSpPr>
          <p:nvPr/>
        </p:nvSpPr>
        <p:spPr bwMode="auto">
          <a:xfrm flipV="1">
            <a:off x="6804025" y="3213100"/>
            <a:ext cx="0" cy="395288"/>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3964" name="Line 12">
            <a:extLst>
              <a:ext uri="{FF2B5EF4-FFF2-40B4-BE49-F238E27FC236}">
                <a16:creationId xmlns:a16="http://schemas.microsoft.com/office/drawing/2014/main" id="{775A15EB-F0FB-069A-56E9-17F6530CB99A}"/>
              </a:ext>
            </a:extLst>
          </p:cNvPr>
          <p:cNvSpPr>
            <a:spLocks noChangeShapeType="1"/>
          </p:cNvSpPr>
          <p:nvPr/>
        </p:nvSpPr>
        <p:spPr bwMode="auto">
          <a:xfrm>
            <a:off x="6588125" y="4400550"/>
            <a:ext cx="1008063"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3965" name="Line 13">
            <a:extLst>
              <a:ext uri="{FF2B5EF4-FFF2-40B4-BE49-F238E27FC236}">
                <a16:creationId xmlns:a16="http://schemas.microsoft.com/office/drawing/2014/main" id="{04B8C2BD-D64A-677C-DB2F-13DA339D66AC}"/>
              </a:ext>
            </a:extLst>
          </p:cNvPr>
          <p:cNvSpPr>
            <a:spLocks noChangeShapeType="1"/>
          </p:cNvSpPr>
          <p:nvPr/>
        </p:nvSpPr>
        <p:spPr bwMode="auto">
          <a:xfrm>
            <a:off x="468313" y="1196975"/>
            <a:ext cx="5832475"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253966" name="Group 14">
            <a:extLst>
              <a:ext uri="{FF2B5EF4-FFF2-40B4-BE49-F238E27FC236}">
                <a16:creationId xmlns:a16="http://schemas.microsoft.com/office/drawing/2014/main" id="{4B4DAAAB-9C39-3A42-5E40-D6737A4A4F00}"/>
              </a:ext>
            </a:extLst>
          </p:cNvPr>
          <p:cNvGrpSpPr>
            <a:grpSpLocks/>
          </p:cNvGrpSpPr>
          <p:nvPr/>
        </p:nvGrpSpPr>
        <p:grpSpPr bwMode="auto">
          <a:xfrm>
            <a:off x="6588125" y="3105150"/>
            <a:ext cx="2252663" cy="3563938"/>
            <a:chOff x="4150" y="1956"/>
            <a:chExt cx="1419" cy="2245"/>
          </a:xfrm>
        </p:grpSpPr>
        <p:sp>
          <p:nvSpPr>
            <p:cNvPr id="253967" name="Rectangle 15">
              <a:extLst>
                <a:ext uri="{FF2B5EF4-FFF2-40B4-BE49-F238E27FC236}">
                  <a16:creationId xmlns:a16="http://schemas.microsoft.com/office/drawing/2014/main" id="{63D54053-654B-A295-0824-806F9A9DB09E}"/>
                </a:ext>
              </a:extLst>
            </p:cNvPr>
            <p:cNvSpPr>
              <a:spLocks noChangeArrowheads="1"/>
            </p:cNvSpPr>
            <p:nvPr/>
          </p:nvSpPr>
          <p:spPr bwMode="auto">
            <a:xfrm>
              <a:off x="5025" y="1956"/>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spcBef>
                  <a:spcPct val="50000"/>
                </a:spcBef>
              </a:pPr>
              <a:r>
                <a:rPr lang="en-US" altLang="LID4096">
                  <a:solidFill>
                    <a:schemeClr val="accent2"/>
                  </a:solidFill>
                  <a:latin typeface="Arial" panose="020B0604020202020204" pitchFamily="34" charset="0"/>
                </a:rPr>
                <a:t>60%</a:t>
              </a:r>
              <a:endParaRPr lang="en-CA" altLang="LID4096">
                <a:solidFill>
                  <a:schemeClr val="accent2"/>
                </a:solidFill>
                <a:latin typeface="Arial" panose="020B0604020202020204" pitchFamily="34" charset="0"/>
              </a:endParaRPr>
            </a:p>
          </p:txBody>
        </p:sp>
        <p:sp>
          <p:nvSpPr>
            <p:cNvPr id="253968" name="Line 16">
              <a:extLst>
                <a:ext uri="{FF2B5EF4-FFF2-40B4-BE49-F238E27FC236}">
                  <a16:creationId xmlns:a16="http://schemas.microsoft.com/office/drawing/2014/main" id="{294B808D-C0A9-F01E-C0E4-C45D5E928AFB}"/>
                </a:ext>
              </a:extLst>
            </p:cNvPr>
            <p:cNvSpPr>
              <a:spLocks noChangeShapeType="1"/>
            </p:cNvSpPr>
            <p:nvPr/>
          </p:nvSpPr>
          <p:spPr bwMode="auto">
            <a:xfrm flipV="1">
              <a:off x="5002" y="2024"/>
              <a:ext cx="0" cy="2177"/>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3969" name="Line 17">
              <a:extLst>
                <a:ext uri="{FF2B5EF4-FFF2-40B4-BE49-F238E27FC236}">
                  <a16:creationId xmlns:a16="http://schemas.microsoft.com/office/drawing/2014/main" id="{FEE0B2AF-877C-4515-5050-A1547B9E5AAA}"/>
                </a:ext>
              </a:extLst>
            </p:cNvPr>
            <p:cNvSpPr>
              <a:spLocks noChangeShapeType="1"/>
            </p:cNvSpPr>
            <p:nvPr/>
          </p:nvSpPr>
          <p:spPr bwMode="auto">
            <a:xfrm>
              <a:off x="4150" y="2001"/>
              <a:ext cx="1306"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253971" name="Line 19">
            <a:extLst>
              <a:ext uri="{FF2B5EF4-FFF2-40B4-BE49-F238E27FC236}">
                <a16:creationId xmlns:a16="http://schemas.microsoft.com/office/drawing/2014/main" id="{26A127CB-0B19-B913-8B4D-FD3DBF1F9F42}"/>
              </a:ext>
            </a:extLst>
          </p:cNvPr>
          <p:cNvSpPr>
            <a:spLocks noChangeShapeType="1"/>
          </p:cNvSpPr>
          <p:nvPr/>
        </p:nvSpPr>
        <p:spPr bwMode="auto">
          <a:xfrm flipV="1">
            <a:off x="6804025" y="4005263"/>
            <a:ext cx="0" cy="395287"/>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253978" name="Group 26">
            <a:extLst>
              <a:ext uri="{FF2B5EF4-FFF2-40B4-BE49-F238E27FC236}">
                <a16:creationId xmlns:a16="http://schemas.microsoft.com/office/drawing/2014/main" id="{C6255D38-DD33-4E98-F34E-4E62CC3D60C5}"/>
              </a:ext>
            </a:extLst>
          </p:cNvPr>
          <p:cNvGrpSpPr>
            <a:grpSpLocks/>
          </p:cNvGrpSpPr>
          <p:nvPr/>
        </p:nvGrpSpPr>
        <p:grpSpPr bwMode="auto">
          <a:xfrm>
            <a:off x="1295400" y="3235325"/>
            <a:ext cx="4371975" cy="3435350"/>
            <a:chOff x="816" y="2038"/>
            <a:chExt cx="2754" cy="2164"/>
          </a:xfrm>
        </p:grpSpPr>
        <p:graphicFrame>
          <p:nvGraphicFramePr>
            <p:cNvPr id="253973" name="Object 21">
              <a:extLst>
                <a:ext uri="{FF2B5EF4-FFF2-40B4-BE49-F238E27FC236}">
                  <a16:creationId xmlns:a16="http://schemas.microsoft.com/office/drawing/2014/main" id="{679FF42D-461C-FA56-FE4F-BF710508DF1B}"/>
                </a:ext>
              </a:extLst>
            </p:cNvPr>
            <p:cNvGraphicFramePr>
              <a:graphicFrameLocks noChangeAspect="1"/>
            </p:cNvGraphicFramePr>
            <p:nvPr/>
          </p:nvGraphicFramePr>
          <p:xfrm>
            <a:off x="2284" y="2038"/>
            <a:ext cx="1142" cy="2164"/>
          </p:xfrm>
          <a:graphic>
            <a:graphicData uri="http://schemas.openxmlformats.org/presentationml/2006/ole">
              <mc:AlternateContent xmlns:mc="http://schemas.openxmlformats.org/markup-compatibility/2006">
                <mc:Choice xmlns:v="urn:schemas-microsoft-com:vml" Requires="v">
                  <p:oleObj name="Photo Editor Photo" r:id="rId3" imgW="1685714" imgH="3390476" progId="MSPhotoEd.3">
                    <p:embed/>
                  </p:oleObj>
                </mc:Choice>
                <mc:Fallback>
                  <p:oleObj name="Photo Editor Photo" r:id="rId3" imgW="1685714" imgH="3390476" progId="MSPhotoEd.3">
                    <p:embed/>
                    <p:pic>
                      <p:nvPicPr>
                        <p:cNvPr id="0"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4" y="2038"/>
                          <a:ext cx="1142" cy="2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3974" name="Object 22">
              <a:extLst>
                <a:ext uri="{FF2B5EF4-FFF2-40B4-BE49-F238E27FC236}">
                  <a16:creationId xmlns:a16="http://schemas.microsoft.com/office/drawing/2014/main" id="{ECD20F3F-5334-2DB8-31C3-E89A97C55FF6}"/>
                </a:ext>
              </a:extLst>
            </p:cNvPr>
            <p:cNvGraphicFramePr>
              <a:graphicFrameLocks noChangeAspect="1"/>
            </p:cNvGraphicFramePr>
            <p:nvPr/>
          </p:nvGraphicFramePr>
          <p:xfrm>
            <a:off x="816" y="2047"/>
            <a:ext cx="1270" cy="2149"/>
          </p:xfrm>
          <a:graphic>
            <a:graphicData uri="http://schemas.openxmlformats.org/presentationml/2006/ole">
              <mc:AlternateContent xmlns:mc="http://schemas.openxmlformats.org/markup-compatibility/2006">
                <mc:Choice xmlns:v="urn:schemas-microsoft-com:vml" Requires="v">
                  <p:oleObj name="Photo Editor Photo" r:id="rId5" imgW="1886213" imgH="3390476" progId="MSPhotoEd.3">
                    <p:embed/>
                  </p:oleObj>
                </mc:Choice>
                <mc:Fallback>
                  <p:oleObj name="Photo Editor Photo" r:id="rId5" imgW="1886213" imgH="3390476" progId="MSPhotoEd.3">
                    <p:embed/>
                    <p:pic>
                      <p:nvPicPr>
                        <p:cNvPr id="0"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 y="2047"/>
                          <a:ext cx="1270" cy="2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3975" name="Text Box 23">
              <a:extLst>
                <a:ext uri="{FF2B5EF4-FFF2-40B4-BE49-F238E27FC236}">
                  <a16:creationId xmlns:a16="http://schemas.microsoft.com/office/drawing/2014/main" id="{73A04BF9-0B94-2C6E-0E7C-59658FFA952D}"/>
                </a:ext>
              </a:extLst>
            </p:cNvPr>
            <p:cNvSpPr txBox="1">
              <a:spLocks noChangeArrowheads="1"/>
            </p:cNvSpPr>
            <p:nvPr/>
          </p:nvSpPr>
          <p:spPr bwMode="auto">
            <a:xfrm>
              <a:off x="975" y="2976"/>
              <a:ext cx="897" cy="2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b="1">
                  <a:latin typeface="Verdana" panose="020B0604030504040204" pitchFamily="34" charset="0"/>
                </a:rPr>
                <a:t>History</a:t>
              </a:r>
              <a:endParaRPr lang="en-US" altLang="LID4096" sz="2000" b="1" i="1">
                <a:latin typeface="Verdana" panose="020B0604030504040204" pitchFamily="34" charset="0"/>
              </a:endParaRPr>
            </a:p>
          </p:txBody>
        </p:sp>
        <p:sp>
          <p:nvSpPr>
            <p:cNvPr id="253976" name="Text Box 24">
              <a:extLst>
                <a:ext uri="{FF2B5EF4-FFF2-40B4-BE49-F238E27FC236}">
                  <a16:creationId xmlns:a16="http://schemas.microsoft.com/office/drawing/2014/main" id="{7B143EA6-6EE0-0FF3-468F-80B458A22453}"/>
                </a:ext>
              </a:extLst>
            </p:cNvPr>
            <p:cNvSpPr txBox="1">
              <a:spLocks noChangeArrowheads="1"/>
            </p:cNvSpPr>
            <p:nvPr/>
          </p:nvSpPr>
          <p:spPr bwMode="auto">
            <a:xfrm>
              <a:off x="2245" y="2954"/>
              <a:ext cx="1325" cy="2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b="1">
                  <a:latin typeface="Verdana" panose="020B0604030504040204" pitchFamily="34" charset="0"/>
                </a:rPr>
                <a:t>Bookmarks</a:t>
              </a:r>
              <a:endParaRPr lang="en-US" altLang="LID4096" sz="2000" b="1" i="1">
                <a:latin typeface="Verdana" panose="020B060403050404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53978"/>
                                        </p:tgtEl>
                                        <p:attrNameLst>
                                          <p:attrName>style.visibility</p:attrName>
                                        </p:attrNameLst>
                                      </p:cBhvr>
                                      <p:to>
                                        <p:strVal val="visible"/>
                                      </p:to>
                                    </p:set>
                                    <p:animEffect transition="in" filter="dissolve">
                                      <p:cBhvr>
                                        <p:cTn id="7" dur="500"/>
                                        <p:tgtEl>
                                          <p:spTgt spid="253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184D514A-AA4A-252E-3B4F-BCBDA1E2953C}"/>
              </a:ext>
            </a:extLst>
          </p:cNvPr>
          <p:cNvSpPr>
            <a:spLocks noGrp="1" noChangeArrowheads="1"/>
          </p:cNvSpPr>
          <p:nvPr>
            <p:ph type="title"/>
          </p:nvPr>
        </p:nvSpPr>
        <p:spPr/>
        <p:txBody>
          <a:bodyPr/>
          <a:lstStyle/>
          <a:p>
            <a:r>
              <a:rPr lang="en-US" altLang="LID4096"/>
              <a:t>Recognizing previously seen pages</a:t>
            </a:r>
          </a:p>
        </p:txBody>
      </p:sp>
      <p:sp>
        <p:nvSpPr>
          <p:cNvPr id="112651" name="Text Box 11">
            <a:extLst>
              <a:ext uri="{FF2B5EF4-FFF2-40B4-BE49-F238E27FC236}">
                <a16:creationId xmlns:a16="http://schemas.microsoft.com/office/drawing/2014/main" id="{7E86CE16-E3FC-4DCA-43CE-6922F5B284F1}"/>
              </a:ext>
            </a:extLst>
          </p:cNvPr>
          <p:cNvSpPr txBox="1">
            <a:spLocks noChangeArrowheads="1"/>
          </p:cNvSpPr>
          <p:nvPr/>
        </p:nvSpPr>
        <p:spPr bwMode="auto">
          <a:xfrm>
            <a:off x="466725" y="1566863"/>
            <a:ext cx="27368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b="1">
                <a:latin typeface="Verdana" panose="020B0604030504040204" pitchFamily="34" charset="0"/>
              </a:rPr>
              <a:t>Back/Forward</a:t>
            </a:r>
          </a:p>
          <a:p>
            <a:r>
              <a:rPr lang="en-US" altLang="LID4096" sz="2000" i="1">
                <a:latin typeface="Verdana" panose="020B0604030504040204" pitchFamily="34" charset="0"/>
              </a:rPr>
              <a:t>Click until recognize</a:t>
            </a:r>
          </a:p>
        </p:txBody>
      </p:sp>
      <p:grpSp>
        <p:nvGrpSpPr>
          <p:cNvPr id="112653" name="Group 13">
            <a:extLst>
              <a:ext uri="{FF2B5EF4-FFF2-40B4-BE49-F238E27FC236}">
                <a16:creationId xmlns:a16="http://schemas.microsoft.com/office/drawing/2014/main" id="{2E5FD1AE-8C33-BD4D-0E81-6189873551C9}"/>
              </a:ext>
            </a:extLst>
          </p:cNvPr>
          <p:cNvGrpSpPr>
            <a:grpSpLocks/>
          </p:cNvGrpSpPr>
          <p:nvPr/>
        </p:nvGrpSpPr>
        <p:grpSpPr bwMode="auto">
          <a:xfrm>
            <a:off x="3203575" y="1557338"/>
            <a:ext cx="5616575" cy="4945062"/>
            <a:chOff x="2018" y="981"/>
            <a:chExt cx="3538" cy="3115"/>
          </a:xfrm>
        </p:grpSpPr>
        <p:pic>
          <p:nvPicPr>
            <p:cNvPr id="112646" name="Picture 6">
              <a:extLst>
                <a:ext uri="{FF2B5EF4-FFF2-40B4-BE49-F238E27FC236}">
                  <a16:creationId xmlns:a16="http://schemas.microsoft.com/office/drawing/2014/main" id="{6DC67005-E3BC-7AC2-F57C-44517E459F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8" y="981"/>
              <a:ext cx="3538" cy="3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52" name="Line 12">
              <a:extLst>
                <a:ext uri="{FF2B5EF4-FFF2-40B4-BE49-F238E27FC236}">
                  <a16:creationId xmlns:a16="http://schemas.microsoft.com/office/drawing/2014/main" id="{81914148-B455-10E2-69C4-0A253E12797B}"/>
                </a:ext>
              </a:extLst>
            </p:cNvPr>
            <p:cNvSpPr>
              <a:spLocks noChangeShapeType="1"/>
            </p:cNvSpPr>
            <p:nvPr/>
          </p:nvSpPr>
          <p:spPr bwMode="auto">
            <a:xfrm>
              <a:off x="2245" y="1344"/>
              <a:ext cx="227" cy="227"/>
            </a:xfrm>
            <a:prstGeom prst="line">
              <a:avLst/>
            </a:prstGeom>
            <a:noFill/>
            <a:ln w="1016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112654" name="Group 14">
            <a:extLst>
              <a:ext uri="{FF2B5EF4-FFF2-40B4-BE49-F238E27FC236}">
                <a16:creationId xmlns:a16="http://schemas.microsoft.com/office/drawing/2014/main" id="{639F5DAC-31DA-42E1-7A7F-65F96DB8F2B2}"/>
              </a:ext>
            </a:extLst>
          </p:cNvPr>
          <p:cNvGrpSpPr>
            <a:grpSpLocks/>
          </p:cNvGrpSpPr>
          <p:nvPr/>
        </p:nvGrpSpPr>
        <p:grpSpPr bwMode="auto">
          <a:xfrm>
            <a:off x="3203575" y="1557338"/>
            <a:ext cx="5649913" cy="4973637"/>
            <a:chOff x="2043" y="981"/>
            <a:chExt cx="3559" cy="3133"/>
          </a:xfrm>
        </p:grpSpPr>
        <p:pic>
          <p:nvPicPr>
            <p:cNvPr id="112655" name="Picture 15">
              <a:extLst>
                <a:ext uri="{FF2B5EF4-FFF2-40B4-BE49-F238E27FC236}">
                  <a16:creationId xmlns:a16="http://schemas.microsoft.com/office/drawing/2014/main" id="{E8DC353B-A456-8887-82FD-9B60A1FC1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 y="981"/>
              <a:ext cx="3559" cy="3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56" name="Line 16">
              <a:extLst>
                <a:ext uri="{FF2B5EF4-FFF2-40B4-BE49-F238E27FC236}">
                  <a16:creationId xmlns:a16="http://schemas.microsoft.com/office/drawing/2014/main" id="{DF9DC100-E9B5-59BD-35FF-841F99D73DA4}"/>
                </a:ext>
              </a:extLst>
            </p:cNvPr>
            <p:cNvSpPr>
              <a:spLocks noChangeShapeType="1"/>
            </p:cNvSpPr>
            <p:nvPr/>
          </p:nvSpPr>
          <p:spPr bwMode="auto">
            <a:xfrm>
              <a:off x="2290" y="1344"/>
              <a:ext cx="227" cy="227"/>
            </a:xfrm>
            <a:prstGeom prst="line">
              <a:avLst/>
            </a:prstGeom>
            <a:noFill/>
            <a:ln w="1016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112657" name="Group 17">
            <a:extLst>
              <a:ext uri="{FF2B5EF4-FFF2-40B4-BE49-F238E27FC236}">
                <a16:creationId xmlns:a16="http://schemas.microsoft.com/office/drawing/2014/main" id="{F6B4012F-A4FB-1AE3-0B6B-F3AF8265BA8C}"/>
              </a:ext>
            </a:extLst>
          </p:cNvPr>
          <p:cNvGrpSpPr>
            <a:grpSpLocks/>
          </p:cNvGrpSpPr>
          <p:nvPr/>
        </p:nvGrpSpPr>
        <p:grpSpPr bwMode="auto">
          <a:xfrm>
            <a:off x="3203575" y="1557338"/>
            <a:ext cx="5616575" cy="4945062"/>
            <a:chOff x="2018" y="981"/>
            <a:chExt cx="3538" cy="3115"/>
          </a:xfrm>
        </p:grpSpPr>
        <p:pic>
          <p:nvPicPr>
            <p:cNvPr id="112658" name="Picture 18">
              <a:extLst>
                <a:ext uri="{FF2B5EF4-FFF2-40B4-BE49-F238E27FC236}">
                  <a16:creationId xmlns:a16="http://schemas.microsoft.com/office/drawing/2014/main" id="{9705D2CA-2D7D-091F-54D3-E7E360AAF2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8" y="981"/>
              <a:ext cx="3538" cy="3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59" name="Line 19">
              <a:extLst>
                <a:ext uri="{FF2B5EF4-FFF2-40B4-BE49-F238E27FC236}">
                  <a16:creationId xmlns:a16="http://schemas.microsoft.com/office/drawing/2014/main" id="{BE95EFCF-491A-6DAE-39DC-72456EF915E4}"/>
                </a:ext>
              </a:extLst>
            </p:cNvPr>
            <p:cNvSpPr>
              <a:spLocks noChangeShapeType="1"/>
            </p:cNvSpPr>
            <p:nvPr/>
          </p:nvSpPr>
          <p:spPr bwMode="auto">
            <a:xfrm>
              <a:off x="2245" y="1344"/>
              <a:ext cx="227" cy="227"/>
            </a:xfrm>
            <a:prstGeom prst="line">
              <a:avLst/>
            </a:prstGeom>
            <a:noFill/>
            <a:ln w="1016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2654"/>
                                        </p:tgtEl>
                                        <p:attrNameLst>
                                          <p:attrName>style.visibility</p:attrName>
                                        </p:attrNameLst>
                                      </p:cBhvr>
                                      <p:to>
                                        <p:strVal val="visible"/>
                                      </p:to>
                                    </p:set>
                                    <p:animEffect transition="in" filter="dissolve">
                                      <p:cBhvr>
                                        <p:cTn id="7" dur="500"/>
                                        <p:tgtEl>
                                          <p:spTgt spid="1126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2657"/>
                                        </p:tgtEl>
                                        <p:attrNameLst>
                                          <p:attrName>style.visibility</p:attrName>
                                        </p:attrNameLst>
                                      </p:cBhvr>
                                      <p:to>
                                        <p:strVal val="visible"/>
                                      </p:to>
                                    </p:set>
                                    <p:animEffect transition="in" filter="dissolve">
                                      <p:cBhvr>
                                        <p:cTn id="12" dur="500"/>
                                        <p:tgtEl>
                                          <p:spTgt spid="112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4">
            <a:extLst>
              <a:ext uri="{FF2B5EF4-FFF2-40B4-BE49-F238E27FC236}">
                <a16:creationId xmlns:a16="http://schemas.microsoft.com/office/drawing/2014/main" id="{6AE85B37-13BE-4F2C-8A39-9875200C5D8A}"/>
              </a:ext>
            </a:extLst>
          </p:cNvPr>
          <p:cNvSpPr>
            <a:spLocks noGrp="1" noChangeArrowheads="1"/>
          </p:cNvSpPr>
          <p:nvPr>
            <p:ph type="title"/>
          </p:nvPr>
        </p:nvSpPr>
        <p:spPr/>
        <p:txBody>
          <a:bodyPr/>
          <a:lstStyle/>
          <a:p>
            <a:r>
              <a:rPr lang="en-US" altLang="LID4096"/>
              <a:t>Recognizing previously seen pages</a:t>
            </a:r>
          </a:p>
        </p:txBody>
      </p:sp>
      <p:sp>
        <p:nvSpPr>
          <p:cNvPr id="102405" name="Text Box 5">
            <a:extLst>
              <a:ext uri="{FF2B5EF4-FFF2-40B4-BE49-F238E27FC236}">
                <a16:creationId xmlns:a16="http://schemas.microsoft.com/office/drawing/2014/main" id="{D6E3DA7D-00F3-225F-CCF2-257357CA2160}"/>
              </a:ext>
            </a:extLst>
          </p:cNvPr>
          <p:cNvSpPr txBox="1">
            <a:spLocks noChangeArrowheads="1"/>
          </p:cNvSpPr>
          <p:nvPr/>
        </p:nvSpPr>
        <p:spPr bwMode="auto">
          <a:xfrm>
            <a:off x="442913" y="1566863"/>
            <a:ext cx="47053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b="1">
                <a:latin typeface="Verdana" panose="020B0604030504040204" pitchFamily="34" charset="0"/>
              </a:rPr>
              <a:t>History / Bookmarks</a:t>
            </a:r>
          </a:p>
          <a:p>
            <a:r>
              <a:rPr lang="en-US" altLang="LID4096" sz="2000" i="1">
                <a:latin typeface="Verdana" panose="020B0604030504040204" pitchFamily="34" charset="0"/>
              </a:rPr>
              <a:t>Recognize page abstraction in a list</a:t>
            </a:r>
          </a:p>
        </p:txBody>
      </p:sp>
      <p:graphicFrame>
        <p:nvGraphicFramePr>
          <p:cNvPr id="102412" name="Object 12">
            <a:extLst>
              <a:ext uri="{FF2B5EF4-FFF2-40B4-BE49-F238E27FC236}">
                <a16:creationId xmlns:a16="http://schemas.microsoft.com/office/drawing/2014/main" id="{D44F6AB6-BDFC-3EA3-A905-7F91FF03BF3F}"/>
              </a:ext>
            </a:extLst>
          </p:cNvPr>
          <p:cNvGraphicFramePr>
            <a:graphicFrameLocks noChangeAspect="1"/>
          </p:cNvGraphicFramePr>
          <p:nvPr>
            <p:ph sz="half" idx="2"/>
          </p:nvPr>
        </p:nvGraphicFramePr>
        <p:xfrm>
          <a:off x="6924675" y="2349500"/>
          <a:ext cx="2111375" cy="4249738"/>
        </p:xfrm>
        <a:graphic>
          <a:graphicData uri="http://schemas.openxmlformats.org/presentationml/2006/ole">
            <mc:AlternateContent xmlns:mc="http://schemas.openxmlformats.org/markup-compatibility/2006">
              <mc:Choice xmlns:v="urn:schemas-microsoft-com:vml" Requires="v">
                <p:oleObj name="Photo Editor Photo" r:id="rId3" imgW="1685714" imgH="3390476" progId="MSPhotoEd.3">
                  <p:embed/>
                </p:oleObj>
              </mc:Choice>
              <mc:Fallback>
                <p:oleObj name="Photo Editor Photo" r:id="rId3" imgW="1685714" imgH="3390476" progId="MSPhotoEd.3">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4675" y="2349500"/>
                        <a:ext cx="2111375"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24" name="Object 24">
            <a:extLst>
              <a:ext uri="{FF2B5EF4-FFF2-40B4-BE49-F238E27FC236}">
                <a16:creationId xmlns:a16="http://schemas.microsoft.com/office/drawing/2014/main" id="{4BE91F21-F731-8542-C657-D1D68724BE82}"/>
              </a:ext>
            </a:extLst>
          </p:cNvPr>
          <p:cNvGraphicFramePr>
            <a:graphicFrameLocks noChangeAspect="1"/>
          </p:cNvGraphicFramePr>
          <p:nvPr/>
        </p:nvGraphicFramePr>
        <p:xfrm>
          <a:off x="539750" y="2420938"/>
          <a:ext cx="3454400" cy="4064000"/>
        </p:xfrm>
        <a:graphic>
          <a:graphicData uri="http://schemas.openxmlformats.org/presentationml/2006/ole">
            <mc:AlternateContent xmlns:mc="http://schemas.openxmlformats.org/markup-compatibility/2006">
              <mc:Choice xmlns:v="urn:schemas-microsoft-com:vml" Requires="v">
                <p:oleObj name="Photo Editor Photo" r:id="rId5" imgW="5877745" imgH="6916115" progId="MSPhotoEd.3">
                  <p:embed/>
                </p:oleObj>
              </mc:Choice>
              <mc:Fallback>
                <p:oleObj name="Photo Editor Photo" r:id="rId5" imgW="5877745" imgH="6916115" progId="MSPhotoEd.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2420938"/>
                        <a:ext cx="3454400" cy="4064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11" name="Object 11">
            <a:extLst>
              <a:ext uri="{FF2B5EF4-FFF2-40B4-BE49-F238E27FC236}">
                <a16:creationId xmlns:a16="http://schemas.microsoft.com/office/drawing/2014/main" id="{74BB6060-6ED7-FAAC-545F-76C0DFC4A49B}"/>
              </a:ext>
            </a:extLst>
          </p:cNvPr>
          <p:cNvGraphicFramePr>
            <a:graphicFrameLocks noChangeAspect="1"/>
          </p:cNvGraphicFramePr>
          <p:nvPr>
            <p:ph sz="half" idx="1"/>
          </p:nvPr>
        </p:nvGraphicFramePr>
        <p:xfrm>
          <a:off x="4211638" y="2349500"/>
          <a:ext cx="2346325" cy="4221163"/>
        </p:xfrm>
        <a:graphic>
          <a:graphicData uri="http://schemas.openxmlformats.org/presentationml/2006/ole">
            <mc:AlternateContent xmlns:mc="http://schemas.openxmlformats.org/markup-compatibility/2006">
              <mc:Choice xmlns:v="urn:schemas-microsoft-com:vml" Requires="v">
                <p:oleObj name="Photo Editor Photo" r:id="rId7" imgW="1886213" imgH="3390476" progId="MSPhotoEd.3">
                  <p:embed/>
                </p:oleObj>
              </mc:Choice>
              <mc:Fallback>
                <p:oleObj name="Photo Editor Photo" r:id="rId7" imgW="1886213" imgH="3390476" progId="MSPhotoEd.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1638" y="2349500"/>
                        <a:ext cx="2346325" cy="4221163"/>
                      </a:xfrm>
                      <a:prstGeom prst="rect">
                        <a:avLst/>
                      </a:prstGeom>
                    </p:spPr>
                  </p:pic>
                </p:oleObj>
              </mc:Fallback>
            </mc:AlternateContent>
          </a:graphicData>
        </a:graphic>
      </p:graphicFrame>
      <p:sp>
        <p:nvSpPr>
          <p:cNvPr id="102414" name="Line 14">
            <a:extLst>
              <a:ext uri="{FF2B5EF4-FFF2-40B4-BE49-F238E27FC236}">
                <a16:creationId xmlns:a16="http://schemas.microsoft.com/office/drawing/2014/main" id="{ABE443B1-124D-8611-1976-4936D8A7B5FE}"/>
              </a:ext>
            </a:extLst>
          </p:cNvPr>
          <p:cNvSpPr>
            <a:spLocks noChangeShapeType="1"/>
          </p:cNvSpPr>
          <p:nvPr/>
        </p:nvSpPr>
        <p:spPr bwMode="auto">
          <a:xfrm>
            <a:off x="3203575" y="4292600"/>
            <a:ext cx="1150938" cy="936625"/>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02415" name="Line 15">
            <a:extLst>
              <a:ext uri="{FF2B5EF4-FFF2-40B4-BE49-F238E27FC236}">
                <a16:creationId xmlns:a16="http://schemas.microsoft.com/office/drawing/2014/main" id="{CDEF16EE-B6A2-BCD4-6150-CA0AA11DCD77}"/>
              </a:ext>
            </a:extLst>
          </p:cNvPr>
          <p:cNvSpPr>
            <a:spLocks noChangeShapeType="1"/>
          </p:cNvSpPr>
          <p:nvPr/>
        </p:nvSpPr>
        <p:spPr bwMode="auto">
          <a:xfrm>
            <a:off x="3203575" y="4292600"/>
            <a:ext cx="3935413" cy="2160588"/>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02426" name="Text Box 26">
            <a:extLst>
              <a:ext uri="{FF2B5EF4-FFF2-40B4-BE49-F238E27FC236}">
                <a16:creationId xmlns:a16="http://schemas.microsoft.com/office/drawing/2014/main" id="{45713B0C-C3F5-0A8C-DD1C-4CE0DC671FE7}"/>
              </a:ext>
            </a:extLst>
          </p:cNvPr>
          <p:cNvSpPr txBox="1">
            <a:spLocks noChangeArrowheads="1"/>
          </p:cNvSpPr>
          <p:nvPr/>
        </p:nvSpPr>
        <p:spPr bwMode="auto">
          <a:xfrm>
            <a:off x="4787900" y="2276475"/>
            <a:ext cx="142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b="1">
                <a:latin typeface="Verdana" panose="020B0604030504040204" pitchFamily="34" charset="0"/>
              </a:rPr>
              <a:t>History</a:t>
            </a:r>
            <a:endParaRPr lang="en-US" altLang="LID4096" sz="2000" b="1" i="1">
              <a:latin typeface="Verdana" panose="020B0604030504040204" pitchFamily="34" charset="0"/>
            </a:endParaRPr>
          </a:p>
        </p:txBody>
      </p:sp>
      <p:sp>
        <p:nvSpPr>
          <p:cNvPr id="102427" name="Text Box 27">
            <a:extLst>
              <a:ext uri="{FF2B5EF4-FFF2-40B4-BE49-F238E27FC236}">
                <a16:creationId xmlns:a16="http://schemas.microsoft.com/office/drawing/2014/main" id="{4F14CB6B-5576-5103-B80B-B35B2B5FA29A}"/>
              </a:ext>
            </a:extLst>
          </p:cNvPr>
          <p:cNvSpPr txBox="1">
            <a:spLocks noChangeArrowheads="1"/>
          </p:cNvSpPr>
          <p:nvPr/>
        </p:nvSpPr>
        <p:spPr bwMode="auto">
          <a:xfrm>
            <a:off x="6877050" y="2276475"/>
            <a:ext cx="2101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b="1">
                <a:latin typeface="Verdana" panose="020B0604030504040204" pitchFamily="34" charset="0"/>
              </a:rPr>
              <a:t>Bookmarks</a:t>
            </a:r>
            <a:endParaRPr lang="en-US" altLang="LID4096" sz="2000" b="1" i="1">
              <a:latin typeface="Verdana" panose="020B060403050404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27" name="Group 15">
            <a:extLst>
              <a:ext uri="{FF2B5EF4-FFF2-40B4-BE49-F238E27FC236}">
                <a16:creationId xmlns:a16="http://schemas.microsoft.com/office/drawing/2014/main" id="{F287AC22-15CC-9B6D-7028-0375FEA06891}"/>
              </a:ext>
            </a:extLst>
          </p:cNvPr>
          <p:cNvGrpSpPr>
            <a:grpSpLocks/>
          </p:cNvGrpSpPr>
          <p:nvPr/>
        </p:nvGrpSpPr>
        <p:grpSpPr bwMode="auto">
          <a:xfrm>
            <a:off x="250825" y="2105025"/>
            <a:ext cx="2643188" cy="4752975"/>
            <a:chOff x="3810" y="1094"/>
            <a:chExt cx="1665" cy="2994"/>
          </a:xfrm>
        </p:grpSpPr>
        <p:graphicFrame>
          <p:nvGraphicFramePr>
            <p:cNvPr id="13324" name="Object 12">
              <a:extLst>
                <a:ext uri="{FF2B5EF4-FFF2-40B4-BE49-F238E27FC236}">
                  <a16:creationId xmlns:a16="http://schemas.microsoft.com/office/drawing/2014/main" id="{3B7D9931-D766-22C3-BCAD-732750D11D43}"/>
                </a:ext>
              </a:extLst>
            </p:cNvPr>
            <p:cNvGraphicFramePr>
              <a:graphicFrameLocks noChangeAspect="1"/>
            </p:cNvGraphicFramePr>
            <p:nvPr/>
          </p:nvGraphicFramePr>
          <p:xfrm>
            <a:off x="3810" y="1094"/>
            <a:ext cx="1665" cy="2994"/>
          </p:xfrm>
          <a:graphic>
            <a:graphicData uri="http://schemas.openxmlformats.org/presentationml/2006/ole">
              <mc:AlternateContent xmlns:mc="http://schemas.openxmlformats.org/markup-compatibility/2006">
                <mc:Choice xmlns:v="urn:schemas-microsoft-com:vml" Requires="v">
                  <p:oleObj name="Photo Editor Photo" r:id="rId3" imgW="1886213" imgH="3390476" progId="MSPhotoEd.3">
                    <p:embed/>
                  </p:oleObj>
                </mc:Choice>
                <mc:Fallback>
                  <p:oleObj name="Photo Editor Photo" r:id="rId3" imgW="1886213" imgH="3390476" progId="MSPhotoEd.3">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 y="1094"/>
                          <a:ext cx="1665" cy="2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26" name="Text Box 14">
              <a:extLst>
                <a:ext uri="{FF2B5EF4-FFF2-40B4-BE49-F238E27FC236}">
                  <a16:creationId xmlns:a16="http://schemas.microsoft.com/office/drawing/2014/main" id="{1C6B82A8-2159-EDC8-9DF8-86540C9202B1}"/>
                </a:ext>
              </a:extLst>
            </p:cNvPr>
            <p:cNvSpPr txBox="1">
              <a:spLocks noChangeArrowheads="1"/>
            </p:cNvSpPr>
            <p:nvPr/>
          </p:nvSpPr>
          <p:spPr bwMode="auto">
            <a:xfrm>
              <a:off x="4059" y="3045"/>
              <a:ext cx="1248" cy="136"/>
            </a:xfrm>
            <a:prstGeom prst="rect">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ct val="50000"/>
                </a:spcBef>
              </a:pPr>
              <a:r>
                <a:rPr lang="en-US" altLang="LID4096" sz="1200" b="1">
                  <a:latin typeface="Arial" panose="020B0604020202020204" pitchFamily="34" charset="0"/>
                </a:rPr>
                <a:t>FACTS</a:t>
              </a:r>
            </a:p>
          </p:txBody>
        </p:sp>
      </p:grpSp>
      <p:graphicFrame>
        <p:nvGraphicFramePr>
          <p:cNvPr id="13318" name="Object 6">
            <a:extLst>
              <a:ext uri="{FF2B5EF4-FFF2-40B4-BE49-F238E27FC236}">
                <a16:creationId xmlns:a16="http://schemas.microsoft.com/office/drawing/2014/main" id="{42D4772D-7771-FCBA-C626-A5D103B20C60}"/>
              </a:ext>
            </a:extLst>
          </p:cNvPr>
          <p:cNvGraphicFramePr>
            <a:graphicFrameLocks noChangeAspect="1"/>
          </p:cNvGraphicFramePr>
          <p:nvPr/>
        </p:nvGraphicFramePr>
        <p:xfrm>
          <a:off x="2195513" y="1484313"/>
          <a:ext cx="6553200" cy="5022850"/>
        </p:xfrm>
        <a:graphic>
          <a:graphicData uri="http://schemas.openxmlformats.org/presentationml/2006/ole">
            <mc:AlternateContent xmlns:mc="http://schemas.openxmlformats.org/markup-compatibility/2006">
              <mc:Choice xmlns:v="urn:schemas-microsoft-com:vml" Requires="v">
                <p:oleObj r:id="rId5" imgW="2991612" imgH="3447288" progId="Paint.Picture">
                  <p:embed/>
                </p:oleObj>
              </mc:Choice>
              <mc:Fallback>
                <p:oleObj r:id="rId5" imgW="2991612" imgH="3447288" progId="Paint.Picture">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b="33434"/>
                      <a:stretch>
                        <a:fillRect/>
                      </a:stretch>
                    </p:blipFill>
                    <p:spPr bwMode="auto">
                      <a:xfrm>
                        <a:off x="2195513" y="1484313"/>
                        <a:ext cx="6553200" cy="5022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20" name="Rectangle 8">
            <a:extLst>
              <a:ext uri="{FF2B5EF4-FFF2-40B4-BE49-F238E27FC236}">
                <a16:creationId xmlns:a16="http://schemas.microsoft.com/office/drawing/2014/main" id="{2458FEE9-DB24-57AF-3076-B8DA6948C92B}"/>
              </a:ext>
            </a:extLst>
          </p:cNvPr>
          <p:cNvSpPr>
            <a:spLocks noGrp="1" noChangeArrowheads="1"/>
          </p:cNvSpPr>
          <p:nvPr>
            <p:ph type="title"/>
          </p:nvPr>
        </p:nvSpPr>
        <p:spPr/>
        <p:txBody>
          <a:bodyPr/>
          <a:lstStyle/>
          <a:p>
            <a:r>
              <a:rPr lang="en-US" altLang="LID4096"/>
              <a:t>Recognizing titles</a:t>
            </a:r>
          </a:p>
        </p:txBody>
      </p:sp>
      <p:sp>
        <p:nvSpPr>
          <p:cNvPr id="13321" name="Freeform 9">
            <a:extLst>
              <a:ext uri="{FF2B5EF4-FFF2-40B4-BE49-F238E27FC236}">
                <a16:creationId xmlns:a16="http://schemas.microsoft.com/office/drawing/2014/main" id="{94FF32D1-2CBE-A5AA-E342-D56CEE2A3241}"/>
              </a:ext>
            </a:extLst>
          </p:cNvPr>
          <p:cNvSpPr>
            <a:spLocks/>
          </p:cNvSpPr>
          <p:nvPr/>
        </p:nvSpPr>
        <p:spPr bwMode="auto">
          <a:xfrm>
            <a:off x="2824163" y="3859213"/>
            <a:ext cx="4751387" cy="620712"/>
          </a:xfrm>
          <a:custGeom>
            <a:avLst/>
            <a:gdLst>
              <a:gd name="T0" fmla="*/ 563 w 1990"/>
              <a:gd name="T1" fmla="*/ 46 h 2973"/>
              <a:gd name="T2" fmla="*/ 389 w 1990"/>
              <a:gd name="T3" fmla="*/ 60 h 2973"/>
              <a:gd name="T4" fmla="*/ 195 w 1990"/>
              <a:gd name="T5" fmla="*/ 147 h 2973"/>
              <a:gd name="T6" fmla="*/ 134 w 1990"/>
              <a:gd name="T7" fmla="*/ 194 h 2973"/>
              <a:gd name="T8" fmla="*/ 34 w 1990"/>
              <a:gd name="T9" fmla="*/ 448 h 2973"/>
              <a:gd name="T10" fmla="*/ 21 w 1990"/>
              <a:gd name="T11" fmla="*/ 582 h 2973"/>
              <a:gd name="T12" fmla="*/ 14 w 1990"/>
              <a:gd name="T13" fmla="*/ 656 h 2973"/>
              <a:gd name="T14" fmla="*/ 0 w 1990"/>
              <a:gd name="T15" fmla="*/ 1038 h 2973"/>
              <a:gd name="T16" fmla="*/ 7 w 1990"/>
              <a:gd name="T17" fmla="*/ 1359 h 2973"/>
              <a:gd name="T18" fmla="*/ 21 w 1990"/>
              <a:gd name="T19" fmla="*/ 1466 h 2973"/>
              <a:gd name="T20" fmla="*/ 61 w 1990"/>
              <a:gd name="T21" fmla="*/ 1795 h 2973"/>
              <a:gd name="T22" fmla="*/ 155 w 1990"/>
              <a:gd name="T23" fmla="*/ 2143 h 2973"/>
              <a:gd name="T24" fmla="*/ 242 w 1990"/>
              <a:gd name="T25" fmla="*/ 2391 h 2973"/>
              <a:gd name="T26" fmla="*/ 335 w 1990"/>
              <a:gd name="T27" fmla="*/ 2538 h 2973"/>
              <a:gd name="T28" fmla="*/ 436 w 1990"/>
              <a:gd name="T29" fmla="*/ 2726 h 2973"/>
              <a:gd name="T30" fmla="*/ 463 w 1990"/>
              <a:gd name="T31" fmla="*/ 2766 h 2973"/>
              <a:gd name="T32" fmla="*/ 576 w 1990"/>
              <a:gd name="T33" fmla="*/ 2846 h 2973"/>
              <a:gd name="T34" fmla="*/ 751 w 1990"/>
              <a:gd name="T35" fmla="*/ 2926 h 2973"/>
              <a:gd name="T36" fmla="*/ 992 w 1990"/>
              <a:gd name="T37" fmla="*/ 2973 h 2973"/>
              <a:gd name="T38" fmla="*/ 1280 w 1990"/>
              <a:gd name="T39" fmla="*/ 2967 h 2973"/>
              <a:gd name="T40" fmla="*/ 1454 w 1990"/>
              <a:gd name="T41" fmla="*/ 2900 h 2973"/>
              <a:gd name="T42" fmla="*/ 1822 w 1990"/>
              <a:gd name="T43" fmla="*/ 2538 h 2973"/>
              <a:gd name="T44" fmla="*/ 1923 w 1990"/>
              <a:gd name="T45" fmla="*/ 2156 h 2973"/>
              <a:gd name="T46" fmla="*/ 1970 w 1990"/>
              <a:gd name="T47" fmla="*/ 1835 h 2973"/>
              <a:gd name="T48" fmla="*/ 1976 w 1990"/>
              <a:gd name="T49" fmla="*/ 931 h 2973"/>
              <a:gd name="T50" fmla="*/ 1956 w 1990"/>
              <a:gd name="T51" fmla="*/ 843 h 2973"/>
              <a:gd name="T52" fmla="*/ 1876 w 1990"/>
              <a:gd name="T53" fmla="*/ 542 h 2973"/>
              <a:gd name="T54" fmla="*/ 1809 w 1990"/>
              <a:gd name="T55" fmla="*/ 388 h 2973"/>
              <a:gd name="T56" fmla="*/ 1534 w 1990"/>
              <a:gd name="T57" fmla="*/ 154 h 2973"/>
              <a:gd name="T58" fmla="*/ 1313 w 1990"/>
              <a:gd name="T59" fmla="*/ 93 h 2973"/>
              <a:gd name="T60" fmla="*/ 1012 w 1990"/>
              <a:gd name="T61" fmla="*/ 80 h 2973"/>
              <a:gd name="T62" fmla="*/ 704 w 1990"/>
              <a:gd name="T63" fmla="*/ 33 h 2973"/>
              <a:gd name="T64" fmla="*/ 389 w 1990"/>
              <a:gd name="T65" fmla="*/ 0 h 2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0" h="2973">
                <a:moveTo>
                  <a:pt x="563" y="46"/>
                </a:moveTo>
                <a:cubicBezTo>
                  <a:pt x="505" y="49"/>
                  <a:pt x="446" y="47"/>
                  <a:pt x="389" y="60"/>
                </a:cubicBezTo>
                <a:cubicBezTo>
                  <a:pt x="318" y="76"/>
                  <a:pt x="262" y="124"/>
                  <a:pt x="195" y="147"/>
                </a:cubicBezTo>
                <a:cubicBezTo>
                  <a:pt x="173" y="167"/>
                  <a:pt x="154" y="167"/>
                  <a:pt x="134" y="194"/>
                </a:cubicBezTo>
                <a:cubicBezTo>
                  <a:pt x="77" y="270"/>
                  <a:pt x="53" y="357"/>
                  <a:pt x="34" y="448"/>
                </a:cubicBezTo>
                <a:cubicBezTo>
                  <a:pt x="30" y="493"/>
                  <a:pt x="25" y="537"/>
                  <a:pt x="21" y="582"/>
                </a:cubicBezTo>
                <a:cubicBezTo>
                  <a:pt x="19" y="607"/>
                  <a:pt x="14" y="656"/>
                  <a:pt x="14" y="656"/>
                </a:cubicBezTo>
                <a:cubicBezTo>
                  <a:pt x="10" y="745"/>
                  <a:pt x="0" y="963"/>
                  <a:pt x="0" y="1038"/>
                </a:cubicBezTo>
                <a:cubicBezTo>
                  <a:pt x="0" y="1145"/>
                  <a:pt x="2" y="1252"/>
                  <a:pt x="7" y="1359"/>
                </a:cubicBezTo>
                <a:cubicBezTo>
                  <a:pt x="9" y="1395"/>
                  <a:pt x="21" y="1466"/>
                  <a:pt x="21" y="1466"/>
                </a:cubicBezTo>
                <a:cubicBezTo>
                  <a:pt x="28" y="1576"/>
                  <a:pt x="42" y="1686"/>
                  <a:pt x="61" y="1795"/>
                </a:cubicBezTo>
                <a:cubicBezTo>
                  <a:pt x="71" y="1916"/>
                  <a:pt x="109" y="2030"/>
                  <a:pt x="155" y="2143"/>
                </a:cubicBezTo>
                <a:cubicBezTo>
                  <a:pt x="170" y="2226"/>
                  <a:pt x="210" y="2313"/>
                  <a:pt x="242" y="2391"/>
                </a:cubicBezTo>
                <a:cubicBezTo>
                  <a:pt x="264" y="2443"/>
                  <a:pt x="316" y="2485"/>
                  <a:pt x="335" y="2538"/>
                </a:cubicBezTo>
                <a:cubicBezTo>
                  <a:pt x="357" y="2601"/>
                  <a:pt x="396" y="2673"/>
                  <a:pt x="436" y="2726"/>
                </a:cubicBezTo>
                <a:cubicBezTo>
                  <a:pt x="446" y="2739"/>
                  <a:pt x="449" y="2758"/>
                  <a:pt x="463" y="2766"/>
                </a:cubicBezTo>
                <a:cubicBezTo>
                  <a:pt x="503" y="2790"/>
                  <a:pt x="538" y="2819"/>
                  <a:pt x="576" y="2846"/>
                </a:cubicBezTo>
                <a:cubicBezTo>
                  <a:pt x="636" y="2888"/>
                  <a:pt x="677" y="2915"/>
                  <a:pt x="751" y="2926"/>
                </a:cubicBezTo>
                <a:cubicBezTo>
                  <a:pt x="830" y="2954"/>
                  <a:pt x="908" y="2967"/>
                  <a:pt x="992" y="2973"/>
                </a:cubicBezTo>
                <a:cubicBezTo>
                  <a:pt x="1088" y="2971"/>
                  <a:pt x="1184" y="2973"/>
                  <a:pt x="1280" y="2967"/>
                </a:cubicBezTo>
                <a:cubicBezTo>
                  <a:pt x="1341" y="2963"/>
                  <a:pt x="1404" y="2930"/>
                  <a:pt x="1454" y="2900"/>
                </a:cubicBezTo>
                <a:cubicBezTo>
                  <a:pt x="1610" y="2807"/>
                  <a:pt x="1748" y="2713"/>
                  <a:pt x="1822" y="2538"/>
                </a:cubicBezTo>
                <a:cubicBezTo>
                  <a:pt x="1879" y="2403"/>
                  <a:pt x="1887" y="2294"/>
                  <a:pt x="1923" y="2156"/>
                </a:cubicBezTo>
                <a:cubicBezTo>
                  <a:pt x="1935" y="2048"/>
                  <a:pt x="1956" y="1942"/>
                  <a:pt x="1970" y="1835"/>
                </a:cubicBezTo>
                <a:cubicBezTo>
                  <a:pt x="1990" y="1525"/>
                  <a:pt x="1982" y="1274"/>
                  <a:pt x="1976" y="931"/>
                </a:cubicBezTo>
                <a:cubicBezTo>
                  <a:pt x="1975" y="901"/>
                  <a:pt x="1956" y="843"/>
                  <a:pt x="1956" y="843"/>
                </a:cubicBezTo>
                <a:cubicBezTo>
                  <a:pt x="1947" y="733"/>
                  <a:pt x="1925" y="639"/>
                  <a:pt x="1876" y="542"/>
                </a:cubicBezTo>
                <a:cubicBezTo>
                  <a:pt x="1851" y="492"/>
                  <a:pt x="1837" y="437"/>
                  <a:pt x="1809" y="388"/>
                </a:cubicBezTo>
                <a:cubicBezTo>
                  <a:pt x="1749" y="282"/>
                  <a:pt x="1644" y="201"/>
                  <a:pt x="1534" y="154"/>
                </a:cubicBezTo>
                <a:cubicBezTo>
                  <a:pt x="1467" y="125"/>
                  <a:pt x="1387" y="97"/>
                  <a:pt x="1313" y="93"/>
                </a:cubicBezTo>
                <a:cubicBezTo>
                  <a:pt x="1213" y="87"/>
                  <a:pt x="1012" y="80"/>
                  <a:pt x="1012" y="80"/>
                </a:cubicBezTo>
                <a:cubicBezTo>
                  <a:pt x="907" y="70"/>
                  <a:pt x="808" y="43"/>
                  <a:pt x="704" y="33"/>
                </a:cubicBezTo>
                <a:cubicBezTo>
                  <a:pt x="595" y="11"/>
                  <a:pt x="501" y="0"/>
                  <a:pt x="389" y="0"/>
                </a:cubicBezTo>
              </a:path>
            </a:pathLst>
          </a:custGeom>
          <a:noFill/>
          <a:ln w="635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13329" name="Group 17">
            <a:extLst>
              <a:ext uri="{FF2B5EF4-FFF2-40B4-BE49-F238E27FC236}">
                <a16:creationId xmlns:a16="http://schemas.microsoft.com/office/drawing/2014/main" id="{97FA918A-913D-8DEA-9B60-30D12522C86D}"/>
              </a:ext>
            </a:extLst>
          </p:cNvPr>
          <p:cNvGrpSpPr>
            <a:grpSpLocks/>
          </p:cNvGrpSpPr>
          <p:nvPr/>
        </p:nvGrpSpPr>
        <p:grpSpPr bwMode="auto">
          <a:xfrm>
            <a:off x="1258888" y="1304925"/>
            <a:ext cx="2125662" cy="3995738"/>
            <a:chOff x="793" y="822"/>
            <a:chExt cx="1339" cy="2517"/>
          </a:xfrm>
        </p:grpSpPr>
        <p:sp>
          <p:nvSpPr>
            <p:cNvPr id="13319" name="Freeform 7">
              <a:extLst>
                <a:ext uri="{FF2B5EF4-FFF2-40B4-BE49-F238E27FC236}">
                  <a16:creationId xmlns:a16="http://schemas.microsoft.com/office/drawing/2014/main" id="{3951A211-AF22-3578-EF66-89448E794CDD}"/>
                </a:ext>
              </a:extLst>
            </p:cNvPr>
            <p:cNvSpPr>
              <a:spLocks/>
            </p:cNvSpPr>
            <p:nvPr/>
          </p:nvSpPr>
          <p:spPr bwMode="auto">
            <a:xfrm rot="420990">
              <a:off x="1270" y="822"/>
              <a:ext cx="862" cy="391"/>
            </a:xfrm>
            <a:custGeom>
              <a:avLst/>
              <a:gdLst>
                <a:gd name="T0" fmla="*/ 563 w 1990"/>
                <a:gd name="T1" fmla="*/ 46 h 2973"/>
                <a:gd name="T2" fmla="*/ 389 w 1990"/>
                <a:gd name="T3" fmla="*/ 60 h 2973"/>
                <a:gd name="T4" fmla="*/ 195 w 1990"/>
                <a:gd name="T5" fmla="*/ 147 h 2973"/>
                <a:gd name="T6" fmla="*/ 134 w 1990"/>
                <a:gd name="T7" fmla="*/ 194 h 2973"/>
                <a:gd name="T8" fmla="*/ 34 w 1990"/>
                <a:gd name="T9" fmla="*/ 448 h 2973"/>
                <a:gd name="T10" fmla="*/ 21 w 1990"/>
                <a:gd name="T11" fmla="*/ 582 h 2973"/>
                <a:gd name="T12" fmla="*/ 14 w 1990"/>
                <a:gd name="T13" fmla="*/ 656 h 2973"/>
                <a:gd name="T14" fmla="*/ 0 w 1990"/>
                <a:gd name="T15" fmla="*/ 1038 h 2973"/>
                <a:gd name="T16" fmla="*/ 7 w 1990"/>
                <a:gd name="T17" fmla="*/ 1359 h 2973"/>
                <a:gd name="T18" fmla="*/ 21 w 1990"/>
                <a:gd name="T19" fmla="*/ 1466 h 2973"/>
                <a:gd name="T20" fmla="*/ 61 w 1990"/>
                <a:gd name="T21" fmla="*/ 1795 h 2973"/>
                <a:gd name="T22" fmla="*/ 155 w 1990"/>
                <a:gd name="T23" fmla="*/ 2143 h 2973"/>
                <a:gd name="T24" fmla="*/ 242 w 1990"/>
                <a:gd name="T25" fmla="*/ 2391 h 2973"/>
                <a:gd name="T26" fmla="*/ 335 w 1990"/>
                <a:gd name="T27" fmla="*/ 2538 h 2973"/>
                <a:gd name="T28" fmla="*/ 436 w 1990"/>
                <a:gd name="T29" fmla="*/ 2726 h 2973"/>
                <a:gd name="T30" fmla="*/ 463 w 1990"/>
                <a:gd name="T31" fmla="*/ 2766 h 2973"/>
                <a:gd name="T32" fmla="*/ 576 w 1990"/>
                <a:gd name="T33" fmla="*/ 2846 h 2973"/>
                <a:gd name="T34" fmla="*/ 751 w 1990"/>
                <a:gd name="T35" fmla="*/ 2926 h 2973"/>
                <a:gd name="T36" fmla="*/ 992 w 1990"/>
                <a:gd name="T37" fmla="*/ 2973 h 2973"/>
                <a:gd name="T38" fmla="*/ 1280 w 1990"/>
                <a:gd name="T39" fmla="*/ 2967 h 2973"/>
                <a:gd name="T40" fmla="*/ 1454 w 1990"/>
                <a:gd name="T41" fmla="*/ 2900 h 2973"/>
                <a:gd name="T42" fmla="*/ 1822 w 1990"/>
                <a:gd name="T43" fmla="*/ 2538 h 2973"/>
                <a:gd name="T44" fmla="*/ 1923 w 1990"/>
                <a:gd name="T45" fmla="*/ 2156 h 2973"/>
                <a:gd name="T46" fmla="*/ 1970 w 1990"/>
                <a:gd name="T47" fmla="*/ 1835 h 2973"/>
                <a:gd name="T48" fmla="*/ 1976 w 1990"/>
                <a:gd name="T49" fmla="*/ 931 h 2973"/>
                <a:gd name="T50" fmla="*/ 1956 w 1990"/>
                <a:gd name="T51" fmla="*/ 843 h 2973"/>
                <a:gd name="T52" fmla="*/ 1876 w 1990"/>
                <a:gd name="T53" fmla="*/ 542 h 2973"/>
                <a:gd name="T54" fmla="*/ 1809 w 1990"/>
                <a:gd name="T55" fmla="*/ 388 h 2973"/>
                <a:gd name="T56" fmla="*/ 1534 w 1990"/>
                <a:gd name="T57" fmla="*/ 154 h 2973"/>
                <a:gd name="T58" fmla="*/ 1313 w 1990"/>
                <a:gd name="T59" fmla="*/ 93 h 2973"/>
                <a:gd name="T60" fmla="*/ 1012 w 1990"/>
                <a:gd name="T61" fmla="*/ 80 h 2973"/>
                <a:gd name="T62" fmla="*/ 704 w 1990"/>
                <a:gd name="T63" fmla="*/ 33 h 2973"/>
                <a:gd name="T64" fmla="*/ 389 w 1990"/>
                <a:gd name="T65" fmla="*/ 0 h 2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0" h="2973">
                  <a:moveTo>
                    <a:pt x="563" y="46"/>
                  </a:moveTo>
                  <a:cubicBezTo>
                    <a:pt x="505" y="49"/>
                    <a:pt x="446" y="47"/>
                    <a:pt x="389" y="60"/>
                  </a:cubicBezTo>
                  <a:cubicBezTo>
                    <a:pt x="318" y="76"/>
                    <a:pt x="262" y="124"/>
                    <a:pt x="195" y="147"/>
                  </a:cubicBezTo>
                  <a:cubicBezTo>
                    <a:pt x="173" y="167"/>
                    <a:pt x="154" y="167"/>
                    <a:pt x="134" y="194"/>
                  </a:cubicBezTo>
                  <a:cubicBezTo>
                    <a:pt x="77" y="270"/>
                    <a:pt x="53" y="357"/>
                    <a:pt x="34" y="448"/>
                  </a:cubicBezTo>
                  <a:cubicBezTo>
                    <a:pt x="30" y="493"/>
                    <a:pt x="25" y="537"/>
                    <a:pt x="21" y="582"/>
                  </a:cubicBezTo>
                  <a:cubicBezTo>
                    <a:pt x="19" y="607"/>
                    <a:pt x="14" y="656"/>
                    <a:pt x="14" y="656"/>
                  </a:cubicBezTo>
                  <a:cubicBezTo>
                    <a:pt x="10" y="745"/>
                    <a:pt x="0" y="963"/>
                    <a:pt x="0" y="1038"/>
                  </a:cubicBezTo>
                  <a:cubicBezTo>
                    <a:pt x="0" y="1145"/>
                    <a:pt x="2" y="1252"/>
                    <a:pt x="7" y="1359"/>
                  </a:cubicBezTo>
                  <a:cubicBezTo>
                    <a:pt x="9" y="1395"/>
                    <a:pt x="21" y="1466"/>
                    <a:pt x="21" y="1466"/>
                  </a:cubicBezTo>
                  <a:cubicBezTo>
                    <a:pt x="28" y="1576"/>
                    <a:pt x="42" y="1686"/>
                    <a:pt x="61" y="1795"/>
                  </a:cubicBezTo>
                  <a:cubicBezTo>
                    <a:pt x="71" y="1916"/>
                    <a:pt x="109" y="2030"/>
                    <a:pt x="155" y="2143"/>
                  </a:cubicBezTo>
                  <a:cubicBezTo>
                    <a:pt x="170" y="2226"/>
                    <a:pt x="210" y="2313"/>
                    <a:pt x="242" y="2391"/>
                  </a:cubicBezTo>
                  <a:cubicBezTo>
                    <a:pt x="264" y="2443"/>
                    <a:pt x="316" y="2485"/>
                    <a:pt x="335" y="2538"/>
                  </a:cubicBezTo>
                  <a:cubicBezTo>
                    <a:pt x="357" y="2601"/>
                    <a:pt x="396" y="2673"/>
                    <a:pt x="436" y="2726"/>
                  </a:cubicBezTo>
                  <a:cubicBezTo>
                    <a:pt x="446" y="2739"/>
                    <a:pt x="449" y="2758"/>
                    <a:pt x="463" y="2766"/>
                  </a:cubicBezTo>
                  <a:cubicBezTo>
                    <a:pt x="503" y="2790"/>
                    <a:pt x="538" y="2819"/>
                    <a:pt x="576" y="2846"/>
                  </a:cubicBezTo>
                  <a:cubicBezTo>
                    <a:pt x="636" y="2888"/>
                    <a:pt x="677" y="2915"/>
                    <a:pt x="751" y="2926"/>
                  </a:cubicBezTo>
                  <a:cubicBezTo>
                    <a:pt x="830" y="2954"/>
                    <a:pt x="908" y="2967"/>
                    <a:pt x="992" y="2973"/>
                  </a:cubicBezTo>
                  <a:cubicBezTo>
                    <a:pt x="1088" y="2971"/>
                    <a:pt x="1184" y="2973"/>
                    <a:pt x="1280" y="2967"/>
                  </a:cubicBezTo>
                  <a:cubicBezTo>
                    <a:pt x="1341" y="2963"/>
                    <a:pt x="1404" y="2930"/>
                    <a:pt x="1454" y="2900"/>
                  </a:cubicBezTo>
                  <a:cubicBezTo>
                    <a:pt x="1610" y="2807"/>
                    <a:pt x="1748" y="2713"/>
                    <a:pt x="1822" y="2538"/>
                  </a:cubicBezTo>
                  <a:cubicBezTo>
                    <a:pt x="1879" y="2403"/>
                    <a:pt x="1887" y="2294"/>
                    <a:pt x="1923" y="2156"/>
                  </a:cubicBezTo>
                  <a:cubicBezTo>
                    <a:pt x="1935" y="2048"/>
                    <a:pt x="1956" y="1942"/>
                    <a:pt x="1970" y="1835"/>
                  </a:cubicBezTo>
                  <a:cubicBezTo>
                    <a:pt x="1990" y="1525"/>
                    <a:pt x="1982" y="1274"/>
                    <a:pt x="1976" y="931"/>
                  </a:cubicBezTo>
                  <a:cubicBezTo>
                    <a:pt x="1975" y="901"/>
                    <a:pt x="1956" y="843"/>
                    <a:pt x="1956" y="843"/>
                  </a:cubicBezTo>
                  <a:cubicBezTo>
                    <a:pt x="1947" y="733"/>
                    <a:pt x="1925" y="639"/>
                    <a:pt x="1876" y="542"/>
                  </a:cubicBezTo>
                  <a:cubicBezTo>
                    <a:pt x="1851" y="492"/>
                    <a:pt x="1837" y="437"/>
                    <a:pt x="1809" y="388"/>
                  </a:cubicBezTo>
                  <a:cubicBezTo>
                    <a:pt x="1749" y="282"/>
                    <a:pt x="1644" y="201"/>
                    <a:pt x="1534" y="154"/>
                  </a:cubicBezTo>
                  <a:cubicBezTo>
                    <a:pt x="1467" y="125"/>
                    <a:pt x="1387" y="97"/>
                    <a:pt x="1313" y="93"/>
                  </a:cubicBezTo>
                  <a:cubicBezTo>
                    <a:pt x="1213" y="87"/>
                    <a:pt x="1012" y="80"/>
                    <a:pt x="1012" y="80"/>
                  </a:cubicBezTo>
                  <a:cubicBezTo>
                    <a:pt x="907" y="70"/>
                    <a:pt x="808" y="43"/>
                    <a:pt x="704" y="33"/>
                  </a:cubicBezTo>
                  <a:cubicBezTo>
                    <a:pt x="595" y="11"/>
                    <a:pt x="501" y="0"/>
                    <a:pt x="389" y="0"/>
                  </a:cubicBezTo>
                </a:path>
              </a:pathLst>
            </a:custGeom>
            <a:noFill/>
            <a:ln w="635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3322" name="Line 10">
              <a:extLst>
                <a:ext uri="{FF2B5EF4-FFF2-40B4-BE49-F238E27FC236}">
                  <a16:creationId xmlns:a16="http://schemas.microsoft.com/office/drawing/2014/main" id="{13D39B89-E1EB-098E-4150-AF93C716827C}"/>
                </a:ext>
              </a:extLst>
            </p:cNvPr>
            <p:cNvSpPr>
              <a:spLocks noChangeShapeType="1"/>
            </p:cNvSpPr>
            <p:nvPr/>
          </p:nvSpPr>
          <p:spPr bwMode="auto">
            <a:xfrm flipH="1">
              <a:off x="793" y="1162"/>
              <a:ext cx="704" cy="2177"/>
            </a:xfrm>
            <a:prstGeom prst="line">
              <a:avLst/>
            </a:prstGeom>
            <a:noFill/>
            <a:ln w="762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321"/>
                                        </p:tgtEl>
                                        <p:attrNameLst>
                                          <p:attrName>style.visibility</p:attrName>
                                        </p:attrNameLst>
                                      </p:cBhvr>
                                      <p:to>
                                        <p:strVal val="visible"/>
                                      </p:to>
                                    </p:set>
                                    <p:animEffect transition="in" filter="dissolve">
                                      <p:cBhvr>
                                        <p:cTn id="7" dur="500"/>
                                        <p:tgtEl>
                                          <p:spTgt spid="13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5" name="Picture 5">
            <a:extLst>
              <a:ext uri="{FF2B5EF4-FFF2-40B4-BE49-F238E27FC236}">
                <a16:creationId xmlns:a16="http://schemas.microsoft.com/office/drawing/2014/main" id="{43FE3851-BDC7-3EF8-8DE6-24CFC1CB93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628775"/>
            <a:ext cx="6551613" cy="2884488"/>
          </a:xfrm>
          <a:prstGeom prst="rect">
            <a:avLst/>
          </a:prstGeom>
          <a:noFill/>
          <a:extLst>
            <a:ext uri="{909E8E84-426E-40DD-AFC4-6F175D3DCCD1}">
              <a14:hiddenFill xmlns:a14="http://schemas.microsoft.com/office/drawing/2010/main">
                <a:solidFill>
                  <a:srgbClr val="FFFFFF"/>
                </a:solidFill>
              </a14:hiddenFill>
            </a:ext>
          </a:extLst>
        </p:spPr>
      </p:pic>
      <p:sp>
        <p:nvSpPr>
          <p:cNvPr id="15368" name="Rectangle 8">
            <a:extLst>
              <a:ext uri="{FF2B5EF4-FFF2-40B4-BE49-F238E27FC236}">
                <a16:creationId xmlns:a16="http://schemas.microsoft.com/office/drawing/2014/main" id="{012705DA-F6DA-F54B-912C-7D21000B721F}"/>
              </a:ext>
            </a:extLst>
          </p:cNvPr>
          <p:cNvSpPr>
            <a:spLocks noGrp="1" noChangeArrowheads="1"/>
          </p:cNvSpPr>
          <p:nvPr>
            <p:ph type="title"/>
          </p:nvPr>
        </p:nvSpPr>
        <p:spPr/>
        <p:txBody>
          <a:bodyPr/>
          <a:lstStyle/>
          <a:p>
            <a:r>
              <a:rPr lang="en-US" altLang="LID4096"/>
              <a:t>Recognizing URLs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2" name="Object 4">
            <a:extLst>
              <a:ext uri="{FF2B5EF4-FFF2-40B4-BE49-F238E27FC236}">
                <a16:creationId xmlns:a16="http://schemas.microsoft.com/office/drawing/2014/main" id="{00C6C3C4-009E-4907-CE49-BCE12BADD426}"/>
              </a:ext>
            </a:extLst>
          </p:cNvPr>
          <p:cNvGraphicFramePr>
            <a:graphicFrameLocks noChangeAspect="1"/>
          </p:cNvGraphicFramePr>
          <p:nvPr/>
        </p:nvGraphicFramePr>
        <p:xfrm>
          <a:off x="539750" y="1628775"/>
          <a:ext cx="4773613" cy="4876800"/>
        </p:xfrm>
        <a:graphic>
          <a:graphicData uri="http://schemas.openxmlformats.org/presentationml/2006/ole">
            <mc:AlternateContent xmlns:mc="http://schemas.openxmlformats.org/markup-compatibility/2006">
              <mc:Choice xmlns:v="urn:schemas-microsoft-com:vml" Requires="v">
                <p:oleObj r:id="rId3" imgW="4667902" imgH="4761905" progId="PBrush">
                  <p:embed/>
                </p:oleObj>
              </mc:Choice>
              <mc:Fallback>
                <p:oleObj r:id="rId3" imgW="4667902" imgH="4761905"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1628775"/>
                        <a:ext cx="4773613" cy="487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13" name="Rectangle 5">
            <a:extLst>
              <a:ext uri="{FF2B5EF4-FFF2-40B4-BE49-F238E27FC236}">
                <a16:creationId xmlns:a16="http://schemas.microsoft.com/office/drawing/2014/main" id="{1F48CEAE-FEFF-4EA0-A266-F3333D93B3C1}"/>
              </a:ext>
            </a:extLst>
          </p:cNvPr>
          <p:cNvSpPr>
            <a:spLocks noChangeArrowheads="1"/>
          </p:cNvSpPr>
          <p:nvPr/>
        </p:nvSpPr>
        <p:spPr bwMode="auto">
          <a:xfrm>
            <a:off x="5364163" y="1628775"/>
            <a:ext cx="3581400" cy="421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CA" altLang="LID4096" sz="1800">
                <a:latin typeface="Arial" panose="020B0604020202020204" pitchFamily="34" charset="0"/>
                <a:cs typeface="Times New Roman" panose="02020603050405020304" pitchFamily="18" charset="0"/>
              </a:rPr>
              <a:t>https://dciswp.admin.ucalgary.ca/cgi_bin/ndCGI.exe/zsis_menu?SPIDERSESSION=FF%7cqT%5ddqyTXqApoH%5f%40KzBFJuCrEXVAK%5bFwoE%5dG%5bVK%5f%5b%60fPs%60mpOXFpq%5b%5bdZh%5bDXq%3f%5dcuCy%3fa%40V%7cryRsWgACDLqAy%5bjNh%5bdlq%5bmdQm%7ddqEY%5dw%7efIryVIhbWsUBBnA%5biY%60mNw%5bGwo%5eAPoR%5f%3f%5bqfQCpCtqX%3fQIGFf%5fEDw%5bzHWs%3fMPC%5fb%3fkra%40we%3fRY%3fyPXU%5bm%60s</a:t>
            </a:r>
            <a:r>
              <a:rPr lang="en-US" altLang="LID4096" sz="1800">
                <a:latin typeface="Arial" panose="020B0604020202020204" pitchFamily="34" charset="0"/>
              </a:rPr>
              <a:t> </a:t>
            </a:r>
          </a:p>
        </p:txBody>
      </p:sp>
      <p:sp>
        <p:nvSpPr>
          <p:cNvPr id="17414" name="Rectangle 6">
            <a:extLst>
              <a:ext uri="{FF2B5EF4-FFF2-40B4-BE49-F238E27FC236}">
                <a16:creationId xmlns:a16="http://schemas.microsoft.com/office/drawing/2014/main" id="{57AC09A8-84C0-0E52-2A81-C7FFD69A15DB}"/>
              </a:ext>
            </a:extLst>
          </p:cNvPr>
          <p:cNvSpPr>
            <a:spLocks noGrp="1" noChangeArrowheads="1"/>
          </p:cNvSpPr>
          <p:nvPr>
            <p:ph type="title"/>
          </p:nvPr>
        </p:nvSpPr>
        <p:spPr/>
        <p:txBody>
          <a:bodyPr/>
          <a:lstStyle/>
          <a:p>
            <a:r>
              <a:rPr lang="en-US" altLang="LID4096"/>
              <a:t>Recognizing URLs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a:extLst>
              <a:ext uri="{FF2B5EF4-FFF2-40B4-BE49-F238E27FC236}">
                <a16:creationId xmlns:a16="http://schemas.microsoft.com/office/drawing/2014/main" id="{B4C4F385-3189-AF0E-09BE-C220C3256468}"/>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b="45210"/>
          <a:stretch>
            <a:fillRect/>
          </a:stretch>
        </p:blipFill>
        <p:spPr bwMode="auto">
          <a:xfrm>
            <a:off x="539750" y="1700213"/>
            <a:ext cx="4103688" cy="2597150"/>
          </a:xfrm>
          <a:prstGeom prst="rect">
            <a:avLst/>
          </a:prstGeom>
          <a:noFill/>
          <a:extLst>
            <a:ext uri="{909E8E84-426E-40DD-AFC4-6F175D3DCCD1}">
              <a14:hiddenFill xmlns:a14="http://schemas.microsoft.com/office/drawing/2010/main">
                <a:solidFill>
                  <a:srgbClr val="FFFFFF"/>
                </a:solidFill>
              </a14:hiddenFill>
            </a:ext>
          </a:extLst>
        </p:spPr>
      </p:pic>
      <p:sp>
        <p:nvSpPr>
          <p:cNvPr id="12299" name="Rectangle 11">
            <a:extLst>
              <a:ext uri="{FF2B5EF4-FFF2-40B4-BE49-F238E27FC236}">
                <a16:creationId xmlns:a16="http://schemas.microsoft.com/office/drawing/2014/main" id="{7B3B7988-21BB-825F-6EE2-A804B889B26F}"/>
              </a:ext>
            </a:extLst>
          </p:cNvPr>
          <p:cNvSpPr>
            <a:spLocks noGrp="1" noChangeArrowheads="1"/>
          </p:cNvSpPr>
          <p:nvPr>
            <p:ph type="title"/>
          </p:nvPr>
        </p:nvSpPr>
        <p:spPr/>
        <p:txBody>
          <a:bodyPr/>
          <a:lstStyle/>
          <a:p>
            <a:r>
              <a:rPr lang="en-US" altLang="LID4096"/>
              <a:t>Recognizing page thumbnails</a:t>
            </a:r>
          </a:p>
        </p:txBody>
      </p:sp>
      <p:sp>
        <p:nvSpPr>
          <p:cNvPr id="12300" name="Text Box 12">
            <a:extLst>
              <a:ext uri="{FF2B5EF4-FFF2-40B4-BE49-F238E27FC236}">
                <a16:creationId xmlns:a16="http://schemas.microsoft.com/office/drawing/2014/main" id="{222621CB-327E-7E78-AC5B-F3F1DF490C73}"/>
              </a:ext>
            </a:extLst>
          </p:cNvPr>
          <p:cNvSpPr txBox="1">
            <a:spLocks noChangeArrowheads="1"/>
          </p:cNvSpPr>
          <p:nvPr/>
        </p:nvSpPr>
        <p:spPr bwMode="auto">
          <a:xfrm>
            <a:off x="539750" y="4437063"/>
            <a:ext cx="1738313" cy="61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800" b="1">
                <a:latin typeface="Verdana" panose="020B0604030504040204" pitchFamily="34" charset="0"/>
              </a:rPr>
              <a:t>MosaicG</a:t>
            </a:r>
            <a:br>
              <a:rPr lang="en-US" altLang="LID4096" sz="1800" b="1">
                <a:latin typeface="Verdana" panose="020B0604030504040204" pitchFamily="34" charset="0"/>
              </a:rPr>
            </a:br>
            <a:r>
              <a:rPr lang="en-US" altLang="LID4096" sz="1600" i="1">
                <a:latin typeface="Verdana" panose="020B0604030504040204" pitchFamily="34" charset="0"/>
              </a:rPr>
              <a:t>Ayers &amp; Stasko</a:t>
            </a:r>
          </a:p>
        </p:txBody>
      </p:sp>
      <p:pic>
        <p:nvPicPr>
          <p:cNvPr id="12303" name="Picture 15">
            <a:extLst>
              <a:ext uri="{FF2B5EF4-FFF2-40B4-BE49-F238E27FC236}">
                <a16:creationId xmlns:a16="http://schemas.microsoft.com/office/drawing/2014/main" id="{850A21DE-82C3-3454-4494-5259AD3A5C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9006"/>
          <a:stretch>
            <a:fillRect/>
          </a:stretch>
        </p:blipFill>
        <p:spPr bwMode="auto">
          <a:xfrm>
            <a:off x="4716463" y="1700213"/>
            <a:ext cx="4032250" cy="3502025"/>
          </a:xfrm>
          <a:prstGeom prst="rect">
            <a:avLst/>
          </a:prstGeom>
          <a:noFill/>
          <a:extLst>
            <a:ext uri="{909E8E84-426E-40DD-AFC4-6F175D3DCCD1}">
              <a14:hiddenFill xmlns:a14="http://schemas.microsoft.com/office/drawing/2010/main">
                <a:solidFill>
                  <a:srgbClr val="FFFFFF"/>
                </a:solidFill>
              </a14:hiddenFill>
            </a:ext>
          </a:extLst>
        </p:spPr>
      </p:pic>
      <p:sp>
        <p:nvSpPr>
          <p:cNvPr id="12304" name="Text Box 16">
            <a:extLst>
              <a:ext uri="{FF2B5EF4-FFF2-40B4-BE49-F238E27FC236}">
                <a16:creationId xmlns:a16="http://schemas.microsoft.com/office/drawing/2014/main" id="{0B10262E-74B4-01CF-C473-7319797AA7D8}"/>
              </a:ext>
            </a:extLst>
          </p:cNvPr>
          <p:cNvSpPr txBox="1">
            <a:spLocks noChangeArrowheads="1"/>
          </p:cNvSpPr>
          <p:nvPr/>
        </p:nvSpPr>
        <p:spPr bwMode="auto">
          <a:xfrm>
            <a:off x="4787900" y="5300663"/>
            <a:ext cx="2205038" cy="61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1800" b="1">
                <a:latin typeface="Verdana" panose="020B0604030504040204" pitchFamily="34" charset="0"/>
              </a:rPr>
              <a:t>DataMountain</a:t>
            </a:r>
            <a:br>
              <a:rPr lang="en-US" altLang="LID4096" sz="1800" b="1">
                <a:latin typeface="Verdana" panose="020B0604030504040204" pitchFamily="34" charset="0"/>
              </a:rPr>
            </a:br>
            <a:r>
              <a:rPr lang="en-US" altLang="LID4096" sz="1600" i="1">
                <a:latin typeface="Verdana" panose="020B0604030504040204" pitchFamily="34" charset="0"/>
              </a:rPr>
              <a:t>Robertson et 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80" name="Object 4">
            <a:extLst>
              <a:ext uri="{FF2B5EF4-FFF2-40B4-BE49-F238E27FC236}">
                <a16:creationId xmlns:a16="http://schemas.microsoft.com/office/drawing/2014/main" id="{30279FFD-3796-387B-7168-5063750C0CE0}"/>
              </a:ext>
            </a:extLst>
          </p:cNvPr>
          <p:cNvGraphicFramePr>
            <a:graphicFrameLocks noChangeAspect="1"/>
          </p:cNvGraphicFramePr>
          <p:nvPr/>
        </p:nvGraphicFramePr>
        <p:xfrm>
          <a:off x="684213" y="1412875"/>
          <a:ext cx="3527425" cy="4760913"/>
        </p:xfrm>
        <a:graphic>
          <a:graphicData uri="http://schemas.openxmlformats.org/presentationml/2006/ole">
            <mc:AlternateContent xmlns:mc="http://schemas.openxmlformats.org/markup-compatibility/2006">
              <mc:Choice xmlns:v="urn:schemas-microsoft-com:vml" Requires="v">
                <p:oleObj name="Bitmap Image" r:id="rId3" imgW="6268325" imgH="6163535" progId="Paint.Picture">
                  <p:embed/>
                </p:oleObj>
              </mc:Choice>
              <mc:Fallback>
                <p:oleObj name="Bitmap Image" r:id="rId3" imgW="6268325" imgH="6163535"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t="-403" r="55237" b="38962"/>
                      <a:stretch>
                        <a:fillRect/>
                      </a:stretch>
                    </p:blipFill>
                    <p:spPr bwMode="auto">
                      <a:xfrm>
                        <a:off x="684213" y="1412875"/>
                        <a:ext cx="3527425"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1" name="Rectangle 5">
            <a:extLst>
              <a:ext uri="{FF2B5EF4-FFF2-40B4-BE49-F238E27FC236}">
                <a16:creationId xmlns:a16="http://schemas.microsoft.com/office/drawing/2014/main" id="{4F8B1B4F-1566-2930-2267-033AF9FCD69E}"/>
              </a:ext>
            </a:extLst>
          </p:cNvPr>
          <p:cNvSpPr>
            <a:spLocks noGrp="1" noChangeArrowheads="1"/>
          </p:cNvSpPr>
          <p:nvPr>
            <p:ph type="title"/>
          </p:nvPr>
        </p:nvSpPr>
        <p:spPr/>
        <p:txBody>
          <a:bodyPr/>
          <a:lstStyle/>
          <a:p>
            <a:r>
              <a:rPr lang="en-US" altLang="LID4096"/>
              <a:t>Recognizing page thumbnails</a:t>
            </a:r>
          </a:p>
        </p:txBody>
      </p:sp>
      <p:sp>
        <p:nvSpPr>
          <p:cNvPr id="24585" name="Text Box 9">
            <a:extLst>
              <a:ext uri="{FF2B5EF4-FFF2-40B4-BE49-F238E27FC236}">
                <a16:creationId xmlns:a16="http://schemas.microsoft.com/office/drawing/2014/main" id="{FBA4C986-57A4-AB00-FED1-B45CB51B20CD}"/>
              </a:ext>
            </a:extLst>
          </p:cNvPr>
          <p:cNvSpPr txBox="1">
            <a:spLocks noChangeArrowheads="1"/>
          </p:cNvSpPr>
          <p:nvPr/>
        </p:nvSpPr>
        <p:spPr bwMode="auto">
          <a:xfrm>
            <a:off x="827088" y="6246813"/>
            <a:ext cx="2952750" cy="61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1800" b="1">
                <a:latin typeface="Verdana" panose="020B0604030504040204" pitchFamily="34" charset="0"/>
              </a:rPr>
              <a:t>Unified History</a:t>
            </a:r>
            <a:br>
              <a:rPr lang="en-US" altLang="LID4096" sz="1800" b="1">
                <a:latin typeface="Verdana" panose="020B0604030504040204" pitchFamily="34" charset="0"/>
              </a:rPr>
            </a:br>
            <a:r>
              <a:rPr lang="en-US" altLang="LID4096" sz="1600" i="1">
                <a:latin typeface="Verdana" panose="020B0604030504040204" pitchFamily="34" charset="0"/>
              </a:rPr>
              <a:t>Kaasten and Greenberg</a:t>
            </a:r>
          </a:p>
        </p:txBody>
      </p:sp>
      <p:pic>
        <p:nvPicPr>
          <p:cNvPr id="24586" name="Picture 10">
            <a:extLst>
              <a:ext uri="{FF2B5EF4-FFF2-40B4-BE49-F238E27FC236}">
                <a16:creationId xmlns:a16="http://schemas.microsoft.com/office/drawing/2014/main" id="{BE08FC65-E631-7C7B-3634-CF82DF13EF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5600" y="1484313"/>
            <a:ext cx="2732088" cy="4752975"/>
          </a:xfrm>
          <a:prstGeom prst="rect">
            <a:avLst/>
          </a:prstGeom>
          <a:noFill/>
          <a:extLst>
            <a:ext uri="{909E8E84-426E-40DD-AFC4-6F175D3DCCD1}">
              <a14:hiddenFill xmlns:a14="http://schemas.microsoft.com/office/drawing/2010/main">
                <a:solidFill>
                  <a:srgbClr val="FFFFFF"/>
                </a:solidFill>
              </a14:hiddenFill>
            </a:ext>
          </a:extLst>
        </p:spPr>
      </p:pic>
      <p:sp>
        <p:nvSpPr>
          <p:cNvPr id="24587" name="Text Box 11">
            <a:extLst>
              <a:ext uri="{FF2B5EF4-FFF2-40B4-BE49-F238E27FC236}">
                <a16:creationId xmlns:a16="http://schemas.microsoft.com/office/drawing/2014/main" id="{52E6CB68-3CBC-6E7D-72CD-25570FC059DC}"/>
              </a:ext>
            </a:extLst>
          </p:cNvPr>
          <p:cNvSpPr txBox="1">
            <a:spLocks noChangeArrowheads="1"/>
          </p:cNvSpPr>
          <p:nvPr/>
        </p:nvSpPr>
        <p:spPr bwMode="auto">
          <a:xfrm>
            <a:off x="5435600" y="6246813"/>
            <a:ext cx="2889250" cy="61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800" b="1">
                <a:latin typeface="Verdana" panose="020B0604030504040204" pitchFamily="34" charset="0"/>
              </a:rPr>
              <a:t>WebView</a:t>
            </a:r>
            <a:br>
              <a:rPr lang="en-US" altLang="LID4096" sz="1800" b="1">
                <a:latin typeface="Verdana" panose="020B0604030504040204" pitchFamily="34" charset="0"/>
              </a:rPr>
            </a:br>
            <a:r>
              <a:rPr lang="en-US" altLang="LID4096" sz="1600" i="1">
                <a:latin typeface="Verdana" panose="020B0604030504040204" pitchFamily="34" charset="0"/>
              </a:rPr>
              <a:t>Cockburn, Greenberg et 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5">
            <a:extLst>
              <a:ext uri="{FF2B5EF4-FFF2-40B4-BE49-F238E27FC236}">
                <a16:creationId xmlns:a16="http://schemas.microsoft.com/office/drawing/2014/main" id="{6F0505C0-7D8E-1B07-89D2-7402C8DC2299}"/>
              </a:ext>
            </a:extLst>
          </p:cNvPr>
          <p:cNvSpPr>
            <a:spLocks noGrp="1" noChangeArrowheads="1"/>
          </p:cNvSpPr>
          <p:nvPr>
            <p:ph type="title"/>
          </p:nvPr>
        </p:nvSpPr>
        <p:spPr/>
        <p:txBody>
          <a:bodyPr/>
          <a:lstStyle/>
          <a:p>
            <a:r>
              <a:rPr lang="en-US" altLang="LID4096"/>
              <a:t>Recognition and representation size</a:t>
            </a:r>
          </a:p>
        </p:txBody>
      </p:sp>
      <p:sp>
        <p:nvSpPr>
          <p:cNvPr id="20486" name="Rectangle 6">
            <a:extLst>
              <a:ext uri="{FF2B5EF4-FFF2-40B4-BE49-F238E27FC236}">
                <a16:creationId xmlns:a16="http://schemas.microsoft.com/office/drawing/2014/main" id="{019993AA-89FB-2B74-5916-2D4F10BB71BC}"/>
              </a:ext>
            </a:extLst>
          </p:cNvPr>
          <p:cNvSpPr>
            <a:spLocks noGrp="1" noChangeArrowheads="1"/>
          </p:cNvSpPr>
          <p:nvPr>
            <p:ph type="body" sz="half" idx="1"/>
          </p:nvPr>
        </p:nvSpPr>
        <p:spPr>
          <a:xfrm>
            <a:off x="685800" y="1981200"/>
            <a:ext cx="7126288" cy="4114800"/>
          </a:xfrm>
        </p:spPr>
        <p:txBody>
          <a:bodyPr/>
          <a:lstStyle/>
          <a:p>
            <a:r>
              <a:rPr lang="en-US" altLang="LID4096"/>
              <a:t>Browsers limit representation size</a:t>
            </a:r>
          </a:p>
        </p:txBody>
      </p:sp>
      <p:graphicFrame>
        <p:nvGraphicFramePr>
          <p:cNvPr id="20510" name="Object 30">
            <a:extLst>
              <a:ext uri="{FF2B5EF4-FFF2-40B4-BE49-F238E27FC236}">
                <a16:creationId xmlns:a16="http://schemas.microsoft.com/office/drawing/2014/main" id="{36F6C41E-B8A6-8952-89EE-317DCA181295}"/>
              </a:ext>
            </a:extLst>
          </p:cNvPr>
          <p:cNvGraphicFramePr>
            <a:graphicFrameLocks noChangeAspect="1"/>
          </p:cNvGraphicFramePr>
          <p:nvPr>
            <p:ph sz="quarter" idx="2"/>
          </p:nvPr>
        </p:nvGraphicFramePr>
        <p:xfrm>
          <a:off x="792163" y="2457450"/>
          <a:ext cx="2027237" cy="3671888"/>
        </p:xfrm>
        <a:graphic>
          <a:graphicData uri="http://schemas.openxmlformats.org/presentationml/2006/ole">
            <mc:AlternateContent xmlns:mc="http://schemas.openxmlformats.org/markup-compatibility/2006">
              <mc:Choice xmlns:v="urn:schemas-microsoft-com:vml" Requires="v">
                <p:oleObj name="Photo Editor Photo" r:id="rId3" imgW="1733333" imgH="3610479" progId="MSPhotoEd.3">
                  <p:embed/>
                </p:oleObj>
              </mc:Choice>
              <mc:Fallback>
                <p:oleObj name="Photo Editor Photo" r:id="rId3" imgW="1733333" imgH="3610479" progId="MSPhotoEd.3">
                  <p:embed/>
                  <p:pic>
                    <p:nvPicPr>
                      <p:cNvPr id="0" name="Object 30"/>
                      <p:cNvPicPr>
                        <a:picLocks noChangeAspect="1" noChangeArrowheads="1"/>
                      </p:cNvPicPr>
                      <p:nvPr/>
                    </p:nvPicPr>
                    <p:blipFill>
                      <a:blip r:embed="rId4">
                        <a:extLst>
                          <a:ext uri="{28A0092B-C50C-407E-A947-70E740481C1C}">
                            <a14:useLocalDpi xmlns:a14="http://schemas.microsoft.com/office/drawing/2010/main" val="0"/>
                          </a:ext>
                        </a:extLst>
                      </a:blip>
                      <a:srcRect b="13007"/>
                      <a:stretch>
                        <a:fillRect/>
                      </a:stretch>
                    </p:blipFill>
                    <p:spPr bwMode="auto">
                      <a:xfrm>
                        <a:off x="792163" y="2457450"/>
                        <a:ext cx="2027237" cy="367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98" name="Line 18">
            <a:extLst>
              <a:ext uri="{FF2B5EF4-FFF2-40B4-BE49-F238E27FC236}">
                <a16:creationId xmlns:a16="http://schemas.microsoft.com/office/drawing/2014/main" id="{54967017-DBAC-F711-9676-D504FCA0FB86}"/>
              </a:ext>
            </a:extLst>
          </p:cNvPr>
          <p:cNvSpPr>
            <a:spLocks noChangeShapeType="1"/>
          </p:cNvSpPr>
          <p:nvPr/>
        </p:nvSpPr>
        <p:spPr bwMode="auto">
          <a:xfrm>
            <a:off x="754063" y="6308725"/>
            <a:ext cx="2089150" cy="0"/>
          </a:xfrm>
          <a:prstGeom prst="line">
            <a:avLst/>
          </a:prstGeom>
          <a:noFill/>
          <a:ln w="571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0499" name="Text Box 19">
            <a:extLst>
              <a:ext uri="{FF2B5EF4-FFF2-40B4-BE49-F238E27FC236}">
                <a16:creationId xmlns:a16="http://schemas.microsoft.com/office/drawing/2014/main" id="{C702DABE-11F1-4907-E225-9DEA96C3D06C}"/>
              </a:ext>
            </a:extLst>
          </p:cNvPr>
          <p:cNvSpPr txBox="1">
            <a:spLocks noChangeArrowheads="1"/>
          </p:cNvSpPr>
          <p:nvPr/>
        </p:nvSpPr>
        <p:spPr bwMode="auto">
          <a:xfrm>
            <a:off x="1042988" y="6165850"/>
            <a:ext cx="1579562"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a:latin typeface="Verdana" panose="020B0604030504040204" pitchFamily="34" charset="0"/>
              </a:rPr>
              <a:t>27 characters</a:t>
            </a:r>
          </a:p>
        </p:txBody>
      </p:sp>
      <p:sp>
        <p:nvSpPr>
          <p:cNvPr id="20502" name="Line 22">
            <a:extLst>
              <a:ext uri="{FF2B5EF4-FFF2-40B4-BE49-F238E27FC236}">
                <a16:creationId xmlns:a16="http://schemas.microsoft.com/office/drawing/2014/main" id="{9F6B4B6E-F554-3C5B-C36A-D656B6A0C221}"/>
              </a:ext>
            </a:extLst>
          </p:cNvPr>
          <p:cNvSpPr>
            <a:spLocks noChangeShapeType="1"/>
          </p:cNvSpPr>
          <p:nvPr/>
        </p:nvSpPr>
        <p:spPr bwMode="auto">
          <a:xfrm>
            <a:off x="3455988" y="6308725"/>
            <a:ext cx="2016125" cy="1588"/>
          </a:xfrm>
          <a:prstGeom prst="line">
            <a:avLst/>
          </a:prstGeom>
          <a:noFill/>
          <a:ln w="571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0503" name="Text Box 23">
            <a:extLst>
              <a:ext uri="{FF2B5EF4-FFF2-40B4-BE49-F238E27FC236}">
                <a16:creationId xmlns:a16="http://schemas.microsoft.com/office/drawing/2014/main" id="{4062CDCE-F221-C3CB-9F60-3147D197527D}"/>
              </a:ext>
            </a:extLst>
          </p:cNvPr>
          <p:cNvSpPr txBox="1">
            <a:spLocks noChangeArrowheads="1"/>
          </p:cNvSpPr>
          <p:nvPr/>
        </p:nvSpPr>
        <p:spPr bwMode="auto">
          <a:xfrm>
            <a:off x="3671888" y="6165850"/>
            <a:ext cx="1579562"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a:latin typeface="Verdana" panose="020B0604030504040204" pitchFamily="34" charset="0"/>
              </a:rPr>
              <a:t>28 characters</a:t>
            </a:r>
          </a:p>
        </p:txBody>
      </p:sp>
      <p:graphicFrame>
        <p:nvGraphicFramePr>
          <p:cNvPr id="20513" name="Object 33">
            <a:extLst>
              <a:ext uri="{FF2B5EF4-FFF2-40B4-BE49-F238E27FC236}">
                <a16:creationId xmlns:a16="http://schemas.microsoft.com/office/drawing/2014/main" id="{A4BDDB44-81C8-2AE0-02D0-54E957546B60}"/>
              </a:ext>
            </a:extLst>
          </p:cNvPr>
          <p:cNvGraphicFramePr>
            <a:graphicFrameLocks noChangeAspect="1"/>
          </p:cNvGraphicFramePr>
          <p:nvPr>
            <p:ph sz="quarter" idx="3"/>
          </p:nvPr>
        </p:nvGraphicFramePr>
        <p:xfrm>
          <a:off x="3455988" y="2492375"/>
          <a:ext cx="2008187" cy="3673475"/>
        </p:xfrm>
        <a:graphic>
          <a:graphicData uri="http://schemas.openxmlformats.org/presentationml/2006/ole">
            <mc:AlternateContent xmlns:mc="http://schemas.openxmlformats.org/markup-compatibility/2006">
              <mc:Choice xmlns:v="urn:schemas-microsoft-com:vml" Requires="v">
                <p:oleObj name="Photo Editor Photo" r:id="rId5" imgW="1733333" imgH="3982006" progId="MSPhotoEd.3">
                  <p:embed/>
                </p:oleObj>
              </mc:Choice>
              <mc:Fallback>
                <p:oleObj name="Photo Editor Photo" r:id="rId5" imgW="1733333" imgH="3982006" progId="MSPhotoEd.3">
                  <p:embed/>
                  <p:pic>
                    <p:nvPicPr>
                      <p:cNvPr id="0" name="Object 33"/>
                      <p:cNvPicPr>
                        <a:picLocks noChangeAspect="1" noChangeArrowheads="1"/>
                      </p:cNvPicPr>
                      <p:nvPr/>
                    </p:nvPicPr>
                    <p:blipFill>
                      <a:blip r:embed="rId6">
                        <a:extLst>
                          <a:ext uri="{28A0092B-C50C-407E-A947-70E740481C1C}">
                            <a14:useLocalDpi xmlns:a14="http://schemas.microsoft.com/office/drawing/2010/main" val="0"/>
                          </a:ext>
                        </a:extLst>
                      </a:blip>
                      <a:srcRect r="204" b="20596"/>
                      <a:stretch>
                        <a:fillRect/>
                      </a:stretch>
                    </p:blipFill>
                    <p:spPr bwMode="auto">
                      <a:xfrm>
                        <a:off x="3455988" y="2492375"/>
                        <a:ext cx="2008187" cy="367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A1E2A3BE-8707-EF4F-AE47-46CA46C66F3A}"/>
              </a:ext>
            </a:extLst>
          </p:cNvPr>
          <p:cNvSpPr>
            <a:spLocks noGrp="1" noChangeArrowheads="1"/>
          </p:cNvSpPr>
          <p:nvPr>
            <p:ph type="title"/>
          </p:nvPr>
        </p:nvSpPr>
        <p:spPr/>
        <p:txBody>
          <a:bodyPr/>
          <a:lstStyle/>
          <a:p>
            <a:r>
              <a:rPr lang="en-US" altLang="LID4096"/>
              <a:t>Recognition and representation size</a:t>
            </a:r>
          </a:p>
        </p:txBody>
      </p:sp>
      <p:sp>
        <p:nvSpPr>
          <p:cNvPr id="142339" name="Rectangle 3">
            <a:extLst>
              <a:ext uri="{FF2B5EF4-FFF2-40B4-BE49-F238E27FC236}">
                <a16:creationId xmlns:a16="http://schemas.microsoft.com/office/drawing/2014/main" id="{83B5F825-E381-FDB0-55D9-E3902B10FB1D}"/>
              </a:ext>
            </a:extLst>
          </p:cNvPr>
          <p:cNvSpPr>
            <a:spLocks noGrp="1" noChangeArrowheads="1"/>
          </p:cNvSpPr>
          <p:nvPr>
            <p:ph type="body" idx="1"/>
          </p:nvPr>
        </p:nvSpPr>
        <p:spPr/>
        <p:txBody>
          <a:bodyPr/>
          <a:lstStyle/>
          <a:p>
            <a:r>
              <a:rPr lang="en-US" altLang="LID4096"/>
              <a:t>Title and URL truncation</a:t>
            </a:r>
          </a:p>
        </p:txBody>
      </p:sp>
      <p:sp>
        <p:nvSpPr>
          <p:cNvPr id="142340" name="Text Box 4">
            <a:extLst>
              <a:ext uri="{FF2B5EF4-FFF2-40B4-BE49-F238E27FC236}">
                <a16:creationId xmlns:a16="http://schemas.microsoft.com/office/drawing/2014/main" id="{D7FA0B39-5EA2-5329-B0B4-A0F4D42E5785}"/>
              </a:ext>
            </a:extLst>
          </p:cNvPr>
          <p:cNvSpPr txBox="1">
            <a:spLocks noChangeArrowheads="1"/>
          </p:cNvSpPr>
          <p:nvPr/>
        </p:nvSpPr>
        <p:spPr bwMode="auto">
          <a:xfrm>
            <a:off x="539750" y="3213100"/>
            <a:ext cx="8064500" cy="1436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600">
                <a:solidFill>
                  <a:schemeClr val="accent2"/>
                </a:solidFill>
                <a:latin typeface="Verdana" panose="020B0604030504040204" pitchFamily="34" charset="0"/>
              </a:rPr>
              <a:t>		Titles				URLs</a:t>
            </a:r>
          </a:p>
          <a:p>
            <a:pPr>
              <a:spcBef>
                <a:spcPct val="50000"/>
              </a:spcBef>
            </a:pPr>
            <a:r>
              <a:rPr lang="en-US" altLang="LID4096" sz="1600">
                <a:solidFill>
                  <a:schemeClr val="accent2"/>
                </a:solidFill>
                <a:latin typeface="Verdana" panose="020B0604030504040204" pitchFamily="34" charset="0"/>
              </a:rPr>
              <a:t>  Right</a:t>
            </a:r>
            <a:r>
              <a:rPr lang="en-US" altLang="LID4096" sz="1600">
                <a:latin typeface="Verdana" panose="020B0604030504040204" pitchFamily="34" charset="0"/>
              </a:rPr>
              <a:t>	</a:t>
            </a:r>
            <a:r>
              <a:rPr lang="en-CA" altLang="LID4096" sz="1600">
                <a:latin typeface="Verdana" panose="020B0604030504040204" pitchFamily="34" charset="0"/>
              </a:rPr>
              <a:t>University of Calgary -- C...	http://www.cpsc.ucalgary.c... </a:t>
            </a:r>
          </a:p>
          <a:p>
            <a:pPr>
              <a:spcBef>
                <a:spcPct val="50000"/>
              </a:spcBef>
            </a:pPr>
            <a:r>
              <a:rPr lang="en-CA" altLang="LID4096" sz="1600">
                <a:solidFill>
                  <a:schemeClr val="accent2"/>
                </a:solidFill>
                <a:latin typeface="Verdana" panose="020B0604030504040204" pitchFamily="34" charset="0"/>
              </a:rPr>
              <a:t>Middle</a:t>
            </a:r>
            <a:r>
              <a:rPr lang="en-CA" altLang="LID4096" sz="1600">
                <a:latin typeface="Verdana" panose="020B0604030504040204" pitchFamily="34" charset="0"/>
              </a:rPr>
              <a:t> </a:t>
            </a:r>
            <a:r>
              <a:rPr lang="en-US" altLang="LID4096" sz="1600">
                <a:latin typeface="Verdana" panose="020B0604030504040204" pitchFamily="34" charset="0"/>
              </a:rPr>
              <a:t>	University of...nce Home Page 	http://www.cp...plab/software </a:t>
            </a:r>
          </a:p>
          <a:p>
            <a:pPr>
              <a:spcBef>
                <a:spcPct val="50000"/>
              </a:spcBef>
            </a:pPr>
            <a:r>
              <a:rPr lang="en-US" altLang="LID4096" sz="1600">
                <a:solidFill>
                  <a:schemeClr val="accent2"/>
                </a:solidFill>
                <a:latin typeface="Verdana" panose="020B0604030504040204" pitchFamily="34" charset="0"/>
              </a:rPr>
              <a:t>    Left</a:t>
            </a:r>
            <a:r>
              <a:rPr lang="en-US" altLang="LID4096" sz="1600">
                <a:latin typeface="Verdana" panose="020B0604030504040204" pitchFamily="34" charset="0"/>
              </a:rPr>
              <a:t>	...omputer Science Home Page 	....gary.ca/grouplab/software </a:t>
            </a:r>
          </a:p>
        </p:txBody>
      </p:sp>
      <p:sp>
        <p:nvSpPr>
          <p:cNvPr id="142342" name="Line 6">
            <a:extLst>
              <a:ext uri="{FF2B5EF4-FFF2-40B4-BE49-F238E27FC236}">
                <a16:creationId xmlns:a16="http://schemas.microsoft.com/office/drawing/2014/main" id="{52632500-76EF-9DB8-5A74-7E9728B3F1F4}"/>
              </a:ext>
            </a:extLst>
          </p:cNvPr>
          <p:cNvSpPr>
            <a:spLocks noChangeShapeType="1"/>
          </p:cNvSpPr>
          <p:nvPr/>
        </p:nvSpPr>
        <p:spPr bwMode="auto">
          <a:xfrm>
            <a:off x="1404938" y="3573463"/>
            <a:ext cx="6983412" cy="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42343" name="Line 7">
            <a:extLst>
              <a:ext uri="{FF2B5EF4-FFF2-40B4-BE49-F238E27FC236}">
                <a16:creationId xmlns:a16="http://schemas.microsoft.com/office/drawing/2014/main" id="{89919265-8C55-92C4-6C00-9CA3CB959824}"/>
              </a:ext>
            </a:extLst>
          </p:cNvPr>
          <p:cNvSpPr>
            <a:spLocks noChangeShapeType="1"/>
          </p:cNvSpPr>
          <p:nvPr/>
        </p:nvSpPr>
        <p:spPr bwMode="auto">
          <a:xfrm>
            <a:off x="1404938" y="3573463"/>
            <a:ext cx="0" cy="100806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42344" name="Line 8">
            <a:extLst>
              <a:ext uri="{FF2B5EF4-FFF2-40B4-BE49-F238E27FC236}">
                <a16:creationId xmlns:a16="http://schemas.microsoft.com/office/drawing/2014/main" id="{20BC7547-F670-6987-AF5F-16CA52221C02}"/>
              </a:ext>
            </a:extLst>
          </p:cNvPr>
          <p:cNvSpPr>
            <a:spLocks noChangeShapeType="1"/>
          </p:cNvSpPr>
          <p:nvPr/>
        </p:nvSpPr>
        <p:spPr bwMode="auto">
          <a:xfrm>
            <a:off x="4932363" y="3213100"/>
            <a:ext cx="0" cy="13684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a:extLst>
              <a:ext uri="{FF2B5EF4-FFF2-40B4-BE49-F238E27FC236}">
                <a16:creationId xmlns:a16="http://schemas.microsoft.com/office/drawing/2014/main" id="{5571E938-00AA-5769-940E-515BE7907CE3}"/>
              </a:ext>
            </a:extLst>
          </p:cNvPr>
          <p:cNvSpPr>
            <a:spLocks noGrp="1" noChangeArrowheads="1"/>
          </p:cNvSpPr>
          <p:nvPr>
            <p:ph type="title"/>
          </p:nvPr>
        </p:nvSpPr>
        <p:spPr/>
        <p:txBody>
          <a:bodyPr/>
          <a:lstStyle/>
          <a:p>
            <a:r>
              <a:rPr lang="en-US" altLang="LID4096"/>
              <a:t>Recognition and representation size</a:t>
            </a:r>
          </a:p>
        </p:txBody>
      </p:sp>
      <p:sp>
        <p:nvSpPr>
          <p:cNvPr id="27661" name="Rectangle 13">
            <a:extLst>
              <a:ext uri="{FF2B5EF4-FFF2-40B4-BE49-F238E27FC236}">
                <a16:creationId xmlns:a16="http://schemas.microsoft.com/office/drawing/2014/main" id="{52FE01C8-A32B-3AA4-3795-70B9D77A4403}"/>
              </a:ext>
            </a:extLst>
          </p:cNvPr>
          <p:cNvSpPr>
            <a:spLocks noGrp="1" noChangeArrowheads="1"/>
          </p:cNvSpPr>
          <p:nvPr>
            <p:ph type="body" idx="1"/>
          </p:nvPr>
        </p:nvSpPr>
        <p:spPr/>
        <p:txBody>
          <a:bodyPr/>
          <a:lstStyle/>
          <a:p>
            <a:r>
              <a:rPr lang="en-US" altLang="LID4096"/>
              <a:t>Browsers limit representation size</a:t>
            </a:r>
          </a:p>
        </p:txBody>
      </p:sp>
      <p:pic>
        <p:nvPicPr>
          <p:cNvPr id="27652" name="Picture 4">
            <a:extLst>
              <a:ext uri="{FF2B5EF4-FFF2-40B4-BE49-F238E27FC236}">
                <a16:creationId xmlns:a16="http://schemas.microsoft.com/office/drawing/2014/main" id="{D107E283-9E5F-F934-12F6-BB596C5963AE}"/>
              </a:ext>
            </a:extLst>
          </p:cNvPr>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b="12431"/>
          <a:stretch>
            <a:fillRect/>
          </a:stretch>
        </p:blipFill>
        <p:spPr>
          <a:xfrm>
            <a:off x="827088" y="2708275"/>
            <a:ext cx="2171700" cy="376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4" name="Picture 6">
            <a:extLst>
              <a:ext uri="{FF2B5EF4-FFF2-40B4-BE49-F238E27FC236}">
                <a16:creationId xmlns:a16="http://schemas.microsoft.com/office/drawing/2014/main" id="{68A4CC30-D41B-2CDC-F166-28630069EE88}"/>
              </a:ext>
            </a:extLst>
          </p:cNvPr>
          <p:cNvPicPr>
            <a:picLocks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940425" y="2708275"/>
            <a:ext cx="2332038" cy="38242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9" name="Picture 11">
            <a:extLst>
              <a:ext uri="{FF2B5EF4-FFF2-40B4-BE49-F238E27FC236}">
                <a16:creationId xmlns:a16="http://schemas.microsoft.com/office/drawing/2014/main" id="{6106D638-BFD1-B7F9-2984-BFEF8004CCA6}"/>
              </a:ext>
            </a:extLst>
          </p:cNvPr>
          <p:cNvPicPr>
            <a:picLocks noChangeAspect="1" noChangeArrowheads="1"/>
          </p:cNvPicPr>
          <p:nvPr>
            <p:ph sz="quarter" idx="4294967295"/>
          </p:nvPr>
        </p:nvPicPr>
        <p:blipFill>
          <a:blip r:embed="rId5">
            <a:extLst>
              <a:ext uri="{28A0092B-C50C-407E-A947-70E740481C1C}">
                <a14:useLocalDpi xmlns:a14="http://schemas.microsoft.com/office/drawing/2010/main" val="0"/>
              </a:ext>
            </a:extLst>
          </a:blip>
          <a:srcRect b="27394"/>
          <a:stretch>
            <a:fillRect/>
          </a:stretch>
        </p:blipFill>
        <p:spPr>
          <a:xfrm>
            <a:off x="3635375" y="2708275"/>
            <a:ext cx="1958975" cy="3816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20CEBDED-4A96-B91D-030C-03924F06E56F}"/>
              </a:ext>
            </a:extLst>
          </p:cNvPr>
          <p:cNvSpPr>
            <a:spLocks noGrp="1" noChangeArrowheads="1"/>
          </p:cNvSpPr>
          <p:nvPr>
            <p:ph type="title"/>
          </p:nvPr>
        </p:nvSpPr>
        <p:spPr/>
        <p:txBody>
          <a:bodyPr/>
          <a:lstStyle/>
          <a:p>
            <a:r>
              <a:rPr lang="en-US" altLang="LID4096"/>
              <a:t>Experiment</a:t>
            </a:r>
          </a:p>
        </p:txBody>
      </p:sp>
      <p:sp>
        <p:nvSpPr>
          <p:cNvPr id="283651" name="Rectangle 3">
            <a:extLst>
              <a:ext uri="{FF2B5EF4-FFF2-40B4-BE49-F238E27FC236}">
                <a16:creationId xmlns:a16="http://schemas.microsoft.com/office/drawing/2014/main" id="{1390F592-01B3-92E3-91EE-2F075F5F6C6C}"/>
              </a:ext>
            </a:extLst>
          </p:cNvPr>
          <p:cNvSpPr>
            <a:spLocks noGrp="1" noChangeArrowheads="1"/>
          </p:cNvSpPr>
          <p:nvPr>
            <p:ph type="body" sz="half" idx="1"/>
          </p:nvPr>
        </p:nvSpPr>
        <p:spPr>
          <a:xfrm>
            <a:off x="685800" y="1981200"/>
            <a:ext cx="8134350" cy="4114800"/>
          </a:xfrm>
        </p:spPr>
        <p:txBody>
          <a:bodyPr/>
          <a:lstStyle/>
          <a:p>
            <a:pPr>
              <a:tabLst>
                <a:tab pos="447675" algn="l"/>
              </a:tabLst>
            </a:pPr>
            <a:r>
              <a:rPr lang="en-US" altLang="LID4096" sz="2400"/>
              <a:t>How well do people recognize previously seen pages from different sizes of its title, URL or thumbnail?</a:t>
            </a:r>
          </a:p>
          <a:p>
            <a:pPr>
              <a:tabLst>
                <a:tab pos="447675" algn="l"/>
              </a:tabLst>
            </a:pPr>
            <a:endParaRPr lang="en-US" altLang="LID4096" sz="2400"/>
          </a:p>
          <a:p>
            <a:pPr>
              <a:tabLst>
                <a:tab pos="447675" algn="l"/>
              </a:tabLst>
            </a:pPr>
            <a:r>
              <a:rPr lang="en-US" altLang="LID4096" sz="2400"/>
              <a:t>Step 1:</a:t>
            </a:r>
          </a:p>
          <a:p>
            <a:pPr marL="447675" lvl="1" indent="9525">
              <a:buFontTx/>
              <a:buNone/>
              <a:tabLst>
                <a:tab pos="447675" algn="l"/>
              </a:tabLst>
            </a:pPr>
            <a:r>
              <a:rPr lang="en-US" altLang="LID4096" sz="2000"/>
              <a:t>collect actual pages a subject visited </a:t>
            </a:r>
            <a:r>
              <a:rPr lang="en-US" altLang="LID4096" sz="2000" b="1" i="1"/>
              <a:t>before</a:t>
            </a:r>
            <a:r>
              <a:rPr lang="en-US" altLang="LID4096" sz="2000"/>
              <a:t> the study</a:t>
            </a:r>
          </a:p>
        </p:txBody>
      </p:sp>
      <p:pic>
        <p:nvPicPr>
          <p:cNvPr id="283652" name="Picture 4">
            <a:extLst>
              <a:ext uri="{FF2B5EF4-FFF2-40B4-BE49-F238E27FC236}">
                <a16:creationId xmlns:a16="http://schemas.microsoft.com/office/drawing/2014/main" id="{877A5F82-9D50-9C18-6845-2301AC05A6CA}"/>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86400" y="4419600"/>
            <a:ext cx="3657600" cy="243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29A7B088-42F5-3286-4B7B-98FCFF7C0B93}"/>
              </a:ext>
            </a:extLst>
          </p:cNvPr>
          <p:cNvSpPr>
            <a:spLocks noGrp="1" noChangeArrowheads="1"/>
          </p:cNvSpPr>
          <p:nvPr>
            <p:ph type="title"/>
          </p:nvPr>
        </p:nvSpPr>
        <p:spPr/>
        <p:txBody>
          <a:bodyPr/>
          <a:lstStyle/>
          <a:p>
            <a:r>
              <a:rPr lang="en-US" altLang="LID4096"/>
              <a:t>Experiment</a:t>
            </a:r>
          </a:p>
        </p:txBody>
      </p:sp>
      <p:sp>
        <p:nvSpPr>
          <p:cNvPr id="264208" name="Rectangle 16">
            <a:extLst>
              <a:ext uri="{FF2B5EF4-FFF2-40B4-BE49-F238E27FC236}">
                <a16:creationId xmlns:a16="http://schemas.microsoft.com/office/drawing/2014/main" id="{82A386A9-8359-D619-7BCE-A180086178F6}"/>
              </a:ext>
            </a:extLst>
          </p:cNvPr>
          <p:cNvSpPr>
            <a:spLocks noGrp="1" noChangeArrowheads="1"/>
          </p:cNvSpPr>
          <p:nvPr>
            <p:ph type="body" idx="1"/>
          </p:nvPr>
        </p:nvSpPr>
        <p:spPr>
          <a:xfrm>
            <a:off x="611188" y="1412875"/>
            <a:ext cx="7772400" cy="4114800"/>
          </a:xfrm>
        </p:spPr>
        <p:txBody>
          <a:bodyPr/>
          <a:lstStyle/>
          <a:p>
            <a:r>
              <a:rPr lang="en-US" altLang="LID4096" sz="2000"/>
              <a:t>Step 2: find threshold where they can just recognize:</a:t>
            </a:r>
          </a:p>
          <a:p>
            <a:pPr lvl="1"/>
            <a:r>
              <a:rPr lang="en-US" altLang="LID4096" sz="1800"/>
              <a:t>web site</a:t>
            </a:r>
          </a:p>
          <a:p>
            <a:pPr lvl="1"/>
            <a:r>
              <a:rPr lang="en-US" altLang="LID4096" sz="1800"/>
              <a:t>exact page</a:t>
            </a:r>
          </a:p>
        </p:txBody>
      </p:sp>
      <p:grpSp>
        <p:nvGrpSpPr>
          <p:cNvPr id="264209" name="Group 17">
            <a:extLst>
              <a:ext uri="{FF2B5EF4-FFF2-40B4-BE49-F238E27FC236}">
                <a16:creationId xmlns:a16="http://schemas.microsoft.com/office/drawing/2014/main" id="{35564A86-2BD0-7526-FB88-D45C611DA9AE}"/>
              </a:ext>
            </a:extLst>
          </p:cNvPr>
          <p:cNvGrpSpPr>
            <a:grpSpLocks/>
          </p:cNvGrpSpPr>
          <p:nvPr/>
        </p:nvGrpSpPr>
        <p:grpSpPr bwMode="auto">
          <a:xfrm>
            <a:off x="684213" y="2205038"/>
            <a:ext cx="7410450" cy="1200150"/>
            <a:chOff x="411" y="898"/>
            <a:chExt cx="4668" cy="756"/>
          </a:xfrm>
        </p:grpSpPr>
        <p:pic>
          <p:nvPicPr>
            <p:cNvPr id="264195" name="Picture 3">
              <a:extLst>
                <a:ext uri="{FF2B5EF4-FFF2-40B4-BE49-F238E27FC236}">
                  <a16:creationId xmlns:a16="http://schemas.microsoft.com/office/drawing/2014/main" id="{821BC007-AE34-AC6C-93C8-BF8590A5E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0" y="1117"/>
              <a:ext cx="545" cy="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4196" name="Picture 4">
              <a:extLst>
                <a:ext uri="{FF2B5EF4-FFF2-40B4-BE49-F238E27FC236}">
                  <a16:creationId xmlns:a16="http://schemas.microsoft.com/office/drawing/2014/main" id="{46EF0BF5-075C-ADE8-2995-89156A1A9F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4" y="1228"/>
              <a:ext cx="432" cy="4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4197" name="Picture 5">
              <a:extLst>
                <a:ext uri="{FF2B5EF4-FFF2-40B4-BE49-F238E27FC236}">
                  <a16:creationId xmlns:a16="http://schemas.microsoft.com/office/drawing/2014/main" id="{014F75C0-177C-4114-0D48-64740CD9DD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 y="1477"/>
              <a:ext cx="182" cy="1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4198" name="Picture 6">
              <a:extLst>
                <a:ext uri="{FF2B5EF4-FFF2-40B4-BE49-F238E27FC236}">
                  <a16:creationId xmlns:a16="http://schemas.microsoft.com/office/drawing/2014/main" id="{257F473E-E42B-FE92-04CC-488804518E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 y="1522"/>
              <a:ext cx="136" cy="1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4199" name="Picture 7">
              <a:extLst>
                <a:ext uri="{FF2B5EF4-FFF2-40B4-BE49-F238E27FC236}">
                  <a16:creationId xmlns:a16="http://schemas.microsoft.com/office/drawing/2014/main" id="{B43EE3A9-0073-8531-AEB8-9B5C81D26B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2" y="1340"/>
              <a:ext cx="318"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4200" name="Picture 8">
              <a:extLst>
                <a:ext uri="{FF2B5EF4-FFF2-40B4-BE49-F238E27FC236}">
                  <a16:creationId xmlns:a16="http://schemas.microsoft.com/office/drawing/2014/main" id="{EB19C237-5174-8BFF-61D1-7F8E1C31F6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2" y="898"/>
              <a:ext cx="767"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4201" name="Picture 9">
              <a:extLst>
                <a:ext uri="{FF2B5EF4-FFF2-40B4-BE49-F238E27FC236}">
                  <a16:creationId xmlns:a16="http://schemas.microsoft.com/office/drawing/2014/main" id="{B7E6127D-FA78-2329-D9DC-B63CB706C1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 y="1028"/>
              <a:ext cx="635" cy="6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4202" name="Picture 10">
              <a:extLst>
                <a:ext uri="{FF2B5EF4-FFF2-40B4-BE49-F238E27FC236}">
                  <a16:creationId xmlns:a16="http://schemas.microsoft.com/office/drawing/2014/main" id="{0DAEC0A4-EC7A-329A-3A84-6DF7FC9789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8" y="984"/>
              <a:ext cx="680" cy="67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4203" name="Picture 11">
              <a:extLst>
                <a:ext uri="{FF2B5EF4-FFF2-40B4-BE49-F238E27FC236}">
                  <a16:creationId xmlns:a16="http://schemas.microsoft.com/office/drawing/2014/main" id="{DD374587-1F87-C9DF-8097-83B5C164AC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 y="1444"/>
              <a:ext cx="216" cy="2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4204" name="Picture 12">
              <a:extLst>
                <a:ext uri="{FF2B5EF4-FFF2-40B4-BE49-F238E27FC236}">
                  <a16:creationId xmlns:a16="http://schemas.microsoft.com/office/drawing/2014/main" id="{8107D0C4-9D9F-8073-D176-7EDFF28719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6" y="1390"/>
              <a:ext cx="272" cy="2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264205" name="Text Box 13">
            <a:extLst>
              <a:ext uri="{FF2B5EF4-FFF2-40B4-BE49-F238E27FC236}">
                <a16:creationId xmlns:a16="http://schemas.microsoft.com/office/drawing/2014/main" id="{6F998792-8A70-24C3-7E95-36519F6D06E4}"/>
              </a:ext>
            </a:extLst>
          </p:cNvPr>
          <p:cNvSpPr txBox="1">
            <a:spLocks noChangeArrowheads="1"/>
          </p:cNvSpPr>
          <p:nvPr/>
        </p:nvSpPr>
        <p:spPr bwMode="auto">
          <a:xfrm>
            <a:off x="611188" y="3479800"/>
            <a:ext cx="4319587"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a:latin typeface="Verdana" panose="020B0604030504040204" pitchFamily="34" charset="0"/>
              </a:rPr>
              <a:t>ww</a:t>
            </a:r>
            <a:br>
              <a:rPr lang="en-US" altLang="LID4096" sz="1200">
                <a:latin typeface="Verdana" panose="020B0604030504040204" pitchFamily="34" charset="0"/>
              </a:rPr>
            </a:br>
            <a:r>
              <a:rPr lang="en-US" altLang="LID4096" sz="1200">
                <a:latin typeface="Verdana" panose="020B0604030504040204" pitchFamily="34" charset="0"/>
              </a:rPr>
              <a:t>www.</a:t>
            </a:r>
            <a:br>
              <a:rPr lang="en-US" altLang="LID4096" sz="1200">
                <a:latin typeface="Verdana" panose="020B0604030504040204" pitchFamily="34" charset="0"/>
              </a:rPr>
            </a:br>
            <a:r>
              <a:rPr lang="en-US" altLang="LID4096" sz="1200">
                <a:latin typeface="Verdana" panose="020B0604030504040204" pitchFamily="34" charset="0"/>
              </a:rPr>
              <a:t>www.cp</a:t>
            </a:r>
            <a:br>
              <a:rPr lang="en-US" altLang="LID4096" sz="1200">
                <a:latin typeface="Verdana" panose="020B0604030504040204" pitchFamily="34" charset="0"/>
              </a:rPr>
            </a:br>
            <a:r>
              <a:rPr lang="en-US" altLang="LID4096" sz="1200">
                <a:latin typeface="Verdana" panose="020B0604030504040204" pitchFamily="34" charset="0"/>
              </a:rPr>
              <a:t>www.cpsc</a:t>
            </a:r>
            <a:br>
              <a:rPr lang="en-US" altLang="LID4096" sz="1200">
                <a:latin typeface="Verdana" panose="020B0604030504040204" pitchFamily="34" charset="0"/>
              </a:rPr>
            </a:br>
            <a:r>
              <a:rPr lang="en-US" altLang="LID4096" sz="1200">
                <a:latin typeface="Verdana" panose="020B0604030504040204" pitchFamily="34" charset="0"/>
              </a:rPr>
              <a:t>www.cpsc.u</a:t>
            </a:r>
            <a:br>
              <a:rPr lang="en-US" altLang="LID4096" sz="1200">
                <a:latin typeface="Verdana" panose="020B0604030504040204" pitchFamily="34" charset="0"/>
              </a:rPr>
            </a:br>
            <a:r>
              <a:rPr lang="en-US" altLang="LID4096" sz="1200">
                <a:latin typeface="Verdana" panose="020B0604030504040204" pitchFamily="34" charset="0"/>
              </a:rPr>
              <a:t>www.cpsc.uca</a:t>
            </a:r>
            <a:br>
              <a:rPr lang="en-US" altLang="LID4096" sz="1200">
                <a:latin typeface="Verdana" panose="020B0604030504040204" pitchFamily="34" charset="0"/>
              </a:rPr>
            </a:br>
            <a:r>
              <a:rPr lang="en-US" altLang="LID4096" sz="1200">
                <a:latin typeface="Verdana" panose="020B0604030504040204" pitchFamily="34" charset="0"/>
              </a:rPr>
              <a:t>www.cpsc.ucalg</a:t>
            </a:r>
            <a:br>
              <a:rPr lang="en-US" altLang="LID4096" sz="1200">
                <a:latin typeface="Verdana" panose="020B0604030504040204" pitchFamily="34" charset="0"/>
              </a:rPr>
            </a:br>
            <a:r>
              <a:rPr lang="en-US" altLang="LID4096" sz="1200">
                <a:latin typeface="Verdana" panose="020B0604030504040204" pitchFamily="34" charset="0"/>
              </a:rPr>
              <a:t>www.cpsc.ucalgar</a:t>
            </a:r>
            <a:br>
              <a:rPr lang="en-US" altLang="LID4096" sz="1200">
                <a:latin typeface="Verdana" panose="020B0604030504040204" pitchFamily="34" charset="0"/>
              </a:rPr>
            </a:br>
            <a:r>
              <a:rPr lang="en-US" altLang="LID4096" sz="1200">
                <a:latin typeface="Verdana" panose="020B0604030504040204" pitchFamily="34" charset="0"/>
              </a:rPr>
              <a:t>www.cpsc.ucalgary.</a:t>
            </a:r>
            <a:br>
              <a:rPr lang="en-US" altLang="LID4096" sz="1200">
                <a:latin typeface="Verdana" panose="020B0604030504040204" pitchFamily="34" charset="0"/>
              </a:rPr>
            </a:br>
            <a:r>
              <a:rPr lang="en-US" altLang="LID4096" sz="1200">
                <a:latin typeface="Verdana" panose="020B0604030504040204" pitchFamily="34" charset="0"/>
              </a:rPr>
              <a:t>www.cpsc.ucalgary.ca</a:t>
            </a:r>
            <a:br>
              <a:rPr lang="en-US" altLang="LID4096" sz="1200">
                <a:latin typeface="Verdana" panose="020B0604030504040204" pitchFamily="34" charset="0"/>
              </a:rPr>
            </a:br>
            <a:r>
              <a:rPr lang="en-US" altLang="LID4096" sz="1200">
                <a:latin typeface="Verdana" panose="020B0604030504040204" pitchFamily="34" charset="0"/>
              </a:rPr>
              <a:t>www.cpsc.ucalgary.ca/~s</a:t>
            </a:r>
            <a:br>
              <a:rPr lang="en-US" altLang="LID4096" sz="1200">
                <a:latin typeface="Verdana" panose="020B0604030504040204" pitchFamily="34" charset="0"/>
              </a:rPr>
            </a:br>
            <a:r>
              <a:rPr lang="en-US" altLang="LID4096" sz="1200">
                <a:latin typeface="Verdana" panose="020B0604030504040204" pitchFamily="34" charset="0"/>
              </a:rPr>
              <a:t>www.cpsc.ucalgary.ca/~sau</a:t>
            </a:r>
            <a:br>
              <a:rPr lang="en-US" altLang="LID4096" sz="1200">
                <a:latin typeface="Verdana" panose="020B0604030504040204" pitchFamily="34" charset="0"/>
              </a:rPr>
            </a:br>
            <a:r>
              <a:rPr lang="en-US" altLang="LID4096" sz="1200">
                <a:latin typeface="Verdana" panose="020B0604030504040204" pitchFamily="34" charset="0"/>
              </a:rPr>
              <a:t>www.cpsc.ucalgary.ca/~saul/</a:t>
            </a:r>
            <a:br>
              <a:rPr lang="en-US" altLang="LID4096" sz="1200">
                <a:latin typeface="Verdana" panose="020B0604030504040204" pitchFamily="34" charset="0"/>
              </a:rPr>
            </a:br>
            <a:r>
              <a:rPr lang="en-US" altLang="LID4096" sz="1200">
                <a:latin typeface="Verdana" panose="020B0604030504040204" pitchFamily="34" charset="0"/>
              </a:rPr>
              <a:t>www.cpsc.ucalgary.ca/~saul/in</a:t>
            </a:r>
            <a:br>
              <a:rPr lang="en-US" altLang="LID4096" sz="1200">
                <a:latin typeface="Verdana" panose="020B0604030504040204" pitchFamily="34" charset="0"/>
              </a:rPr>
            </a:br>
            <a:r>
              <a:rPr lang="en-US" altLang="LID4096" sz="1200">
                <a:latin typeface="Verdana" panose="020B0604030504040204" pitchFamily="34" charset="0"/>
              </a:rPr>
              <a:t>www.cpsc.ucalgary.ca/~saul/inde</a:t>
            </a:r>
            <a:br>
              <a:rPr lang="en-US" altLang="LID4096" sz="1200">
                <a:latin typeface="Verdana" panose="020B0604030504040204" pitchFamily="34" charset="0"/>
              </a:rPr>
            </a:br>
            <a:r>
              <a:rPr lang="en-US" altLang="LID4096" sz="1200">
                <a:latin typeface="Verdana" panose="020B0604030504040204" pitchFamily="34" charset="0"/>
              </a:rPr>
              <a:t>www.cpsc.ucalgary.ca/~saul/index.h</a:t>
            </a:r>
            <a:br>
              <a:rPr lang="en-US" altLang="LID4096" sz="1200">
                <a:latin typeface="Verdana" panose="020B0604030504040204" pitchFamily="34" charset="0"/>
              </a:rPr>
            </a:br>
            <a:r>
              <a:rPr lang="en-US" altLang="LID4096" sz="1200">
                <a:latin typeface="Verdana" panose="020B0604030504040204" pitchFamily="34" charset="0"/>
              </a:rPr>
              <a:t>www.cpsc.ucalgary.ca/~saul/index.htm</a:t>
            </a:r>
            <a:br>
              <a:rPr lang="en-US" altLang="LID4096" sz="1200">
                <a:latin typeface="Verdana" panose="020B0604030504040204" pitchFamily="34" charset="0"/>
              </a:rPr>
            </a:br>
            <a:r>
              <a:rPr lang="en-US" altLang="LID4096" sz="1200">
                <a:latin typeface="Verdana" panose="020B0604030504040204" pitchFamily="34" charset="0"/>
              </a:rPr>
              <a:t>www.cpsc.ucalgary.ca/~saul/index.html</a:t>
            </a:r>
          </a:p>
        </p:txBody>
      </p:sp>
      <p:sp>
        <p:nvSpPr>
          <p:cNvPr id="264206" name="Rectangle 14">
            <a:extLst>
              <a:ext uri="{FF2B5EF4-FFF2-40B4-BE49-F238E27FC236}">
                <a16:creationId xmlns:a16="http://schemas.microsoft.com/office/drawing/2014/main" id="{BBE51FCD-F434-7571-52B1-374F694EE529}"/>
              </a:ext>
            </a:extLst>
          </p:cNvPr>
          <p:cNvSpPr>
            <a:spLocks noChangeArrowheads="1"/>
          </p:cNvSpPr>
          <p:nvPr/>
        </p:nvSpPr>
        <p:spPr bwMode="auto">
          <a:xfrm>
            <a:off x="4859338" y="3479800"/>
            <a:ext cx="3305175"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LID4096" sz="1200">
                <a:latin typeface="Verdana" panose="020B0604030504040204" pitchFamily="34" charset="0"/>
              </a:rPr>
              <a:t>S…e </a:t>
            </a:r>
            <a:br>
              <a:rPr lang="en-US" altLang="LID4096" sz="1200">
                <a:latin typeface="Verdana" panose="020B0604030504040204" pitchFamily="34" charset="0"/>
              </a:rPr>
            </a:br>
            <a:r>
              <a:rPr lang="en-US" altLang="LID4096" sz="1200">
                <a:latin typeface="Verdana" panose="020B0604030504040204" pitchFamily="34" charset="0"/>
              </a:rPr>
              <a:t>Sa…ge </a:t>
            </a:r>
            <a:br>
              <a:rPr lang="en-US" altLang="LID4096" sz="1200">
                <a:latin typeface="Verdana" panose="020B0604030504040204" pitchFamily="34" charset="0"/>
              </a:rPr>
            </a:br>
            <a:r>
              <a:rPr lang="en-US" altLang="LID4096" sz="1200">
                <a:latin typeface="Verdana" panose="020B0604030504040204" pitchFamily="34" charset="0"/>
              </a:rPr>
              <a:t>Sau…age </a:t>
            </a:r>
            <a:br>
              <a:rPr lang="en-US" altLang="LID4096" sz="1200">
                <a:latin typeface="Verdana" panose="020B0604030504040204" pitchFamily="34" charset="0"/>
              </a:rPr>
            </a:br>
            <a:r>
              <a:rPr lang="en-US" altLang="LID4096" sz="1200">
                <a:latin typeface="Verdana" panose="020B0604030504040204" pitchFamily="34" charset="0"/>
              </a:rPr>
              <a:t>Saul…Page </a:t>
            </a:r>
            <a:br>
              <a:rPr lang="en-US" altLang="LID4096" sz="1200">
                <a:latin typeface="Verdana" panose="020B0604030504040204" pitchFamily="34" charset="0"/>
              </a:rPr>
            </a:br>
            <a:r>
              <a:rPr lang="en-US" altLang="LID4096" sz="1200">
                <a:latin typeface="Verdana" panose="020B0604030504040204" pitchFamily="34" charset="0"/>
              </a:rPr>
              <a:t>Saul … Page </a:t>
            </a:r>
            <a:br>
              <a:rPr lang="en-US" altLang="LID4096" sz="1200">
                <a:latin typeface="Verdana" panose="020B0604030504040204" pitchFamily="34" charset="0"/>
              </a:rPr>
            </a:br>
            <a:r>
              <a:rPr lang="en-US" altLang="LID4096" sz="1200">
                <a:latin typeface="Verdana" panose="020B0604030504040204" pitchFamily="34" charset="0"/>
              </a:rPr>
              <a:t>Saul G…e Page</a:t>
            </a:r>
            <a:br>
              <a:rPr lang="en-US" altLang="LID4096" sz="1200">
                <a:latin typeface="Verdana" panose="020B0604030504040204" pitchFamily="34" charset="0"/>
              </a:rPr>
            </a:br>
            <a:r>
              <a:rPr lang="en-US" altLang="LID4096" sz="1200">
                <a:latin typeface="Verdana" panose="020B0604030504040204" pitchFamily="34" charset="0"/>
              </a:rPr>
              <a:t>Saul Gr…me Page </a:t>
            </a:r>
            <a:br>
              <a:rPr lang="en-US" altLang="LID4096" sz="1200">
                <a:latin typeface="Verdana" panose="020B0604030504040204" pitchFamily="34" charset="0"/>
              </a:rPr>
            </a:br>
            <a:r>
              <a:rPr lang="en-US" altLang="LID4096" sz="1200">
                <a:latin typeface="Verdana" panose="020B0604030504040204" pitchFamily="34" charset="0"/>
              </a:rPr>
              <a:t>Saul Gre…ome Page </a:t>
            </a:r>
            <a:br>
              <a:rPr lang="en-US" altLang="LID4096" sz="1200">
                <a:latin typeface="Verdana" panose="020B0604030504040204" pitchFamily="34" charset="0"/>
              </a:rPr>
            </a:br>
            <a:r>
              <a:rPr lang="en-US" altLang="LID4096" sz="1200">
                <a:latin typeface="Verdana" panose="020B0604030504040204" pitchFamily="34" charset="0"/>
              </a:rPr>
              <a:t>Saul Green…Home Page </a:t>
            </a:r>
            <a:br>
              <a:rPr lang="en-US" altLang="LID4096" sz="1200">
                <a:latin typeface="Verdana" panose="020B0604030504040204" pitchFamily="34" charset="0"/>
              </a:rPr>
            </a:br>
            <a:r>
              <a:rPr lang="en-US" altLang="LID4096" sz="1200">
                <a:latin typeface="Verdana" panose="020B0604030504040204" pitchFamily="34" charset="0"/>
              </a:rPr>
              <a:t>Saul Greenb… Home Page </a:t>
            </a:r>
            <a:br>
              <a:rPr lang="en-US" altLang="LID4096" sz="1200">
                <a:latin typeface="Verdana" panose="020B0604030504040204" pitchFamily="34" charset="0"/>
              </a:rPr>
            </a:br>
            <a:r>
              <a:rPr lang="en-US" altLang="LID4096" sz="1200">
                <a:latin typeface="Verdana" panose="020B0604030504040204" pitchFamily="34" charset="0"/>
              </a:rPr>
              <a:t>Saul Greenbe…– Home Page </a:t>
            </a:r>
            <a:br>
              <a:rPr lang="en-US" altLang="LID4096" sz="1200">
                <a:latin typeface="Verdana" panose="020B0604030504040204" pitchFamily="34" charset="0"/>
              </a:rPr>
            </a:br>
            <a:r>
              <a:rPr lang="en-US" altLang="LID4096" sz="1200">
                <a:latin typeface="Verdana" panose="020B0604030504040204" pitchFamily="34" charset="0"/>
              </a:rPr>
              <a:t>Saul Greenber… – Home Page</a:t>
            </a:r>
            <a:br>
              <a:rPr lang="en-US" altLang="LID4096" sz="1200">
                <a:latin typeface="Verdana" panose="020B0604030504040204" pitchFamily="34" charset="0"/>
              </a:rPr>
            </a:br>
            <a:r>
              <a:rPr lang="en-US" altLang="LID4096" sz="1200">
                <a:latin typeface="Verdana" panose="020B0604030504040204" pitchFamily="34" charset="0"/>
              </a:rPr>
              <a:t>Saul Greenberg…r – Home Page </a:t>
            </a:r>
            <a:br>
              <a:rPr lang="en-US" altLang="LID4096" sz="1200">
                <a:latin typeface="Verdana" panose="020B0604030504040204" pitchFamily="34" charset="0"/>
              </a:rPr>
            </a:br>
            <a:r>
              <a:rPr lang="en-US" altLang="LID4096" sz="1200">
                <a:latin typeface="Verdana" panose="020B0604030504040204" pitchFamily="34" charset="0"/>
              </a:rPr>
              <a:t>Saul Greenberg,…or – Home Page </a:t>
            </a:r>
            <a:br>
              <a:rPr lang="en-US" altLang="LID4096" sz="1200">
                <a:latin typeface="Verdana" panose="020B0604030504040204" pitchFamily="34" charset="0"/>
              </a:rPr>
            </a:br>
            <a:r>
              <a:rPr lang="en-US" altLang="LID4096" sz="1200">
                <a:latin typeface="Verdana" panose="020B0604030504040204" pitchFamily="34" charset="0"/>
              </a:rPr>
              <a:t>Saul Greenberg, …sor – Home Page </a:t>
            </a:r>
            <a:br>
              <a:rPr lang="en-US" altLang="LID4096" sz="1200">
                <a:latin typeface="Verdana" panose="020B0604030504040204" pitchFamily="34" charset="0"/>
              </a:rPr>
            </a:br>
            <a:r>
              <a:rPr lang="en-US" altLang="LID4096" sz="1200">
                <a:latin typeface="Verdana" panose="020B0604030504040204" pitchFamily="34" charset="0"/>
              </a:rPr>
              <a:t>Saul Greenberg, P…ssor – Home Page </a:t>
            </a:r>
            <a:br>
              <a:rPr lang="en-US" altLang="LID4096" sz="1200">
                <a:latin typeface="Verdana" panose="020B0604030504040204" pitchFamily="34" charset="0"/>
              </a:rPr>
            </a:br>
            <a:r>
              <a:rPr lang="en-US" altLang="LID4096" sz="1200">
                <a:latin typeface="Verdana" panose="020B0604030504040204" pitchFamily="34" charset="0"/>
              </a:rPr>
              <a:t>Saul Greenberg, Pr…essor – Home Page </a:t>
            </a:r>
            <a:br>
              <a:rPr lang="en-US" altLang="LID4096" sz="1200">
                <a:latin typeface="Verdana" panose="020B0604030504040204" pitchFamily="34" charset="0"/>
              </a:rPr>
            </a:br>
            <a:r>
              <a:rPr lang="en-US" altLang="LID4096" sz="1200">
                <a:latin typeface="Verdana" panose="020B0604030504040204" pitchFamily="34" charset="0"/>
              </a:rPr>
              <a:t>Saul Greenberg, Professor – Home Page</a:t>
            </a:r>
          </a:p>
        </p:txBody>
      </p:sp>
      <p:sp>
        <p:nvSpPr>
          <p:cNvPr id="264210" name="AutoShape 18">
            <a:hlinkClick r:id="rId6" action="ppaction://program" highlightClick="1"/>
            <a:extLst>
              <a:ext uri="{FF2B5EF4-FFF2-40B4-BE49-F238E27FC236}">
                <a16:creationId xmlns:a16="http://schemas.microsoft.com/office/drawing/2014/main" id="{72075E54-B988-0308-1712-0A0AD748DAF7}"/>
              </a:ext>
            </a:extLst>
          </p:cNvPr>
          <p:cNvSpPr>
            <a:spLocks noChangeArrowheads="1"/>
          </p:cNvSpPr>
          <p:nvPr/>
        </p:nvSpPr>
        <p:spPr bwMode="auto">
          <a:xfrm>
            <a:off x="8567738" y="6281738"/>
            <a:ext cx="576262" cy="576262"/>
          </a:xfrm>
          <a:prstGeom prst="actionButtonDocumen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8290" name="Rectangle 2">
            <a:extLst>
              <a:ext uri="{FF2B5EF4-FFF2-40B4-BE49-F238E27FC236}">
                <a16:creationId xmlns:a16="http://schemas.microsoft.com/office/drawing/2014/main" id="{B0C72672-20C6-CA10-833B-91042FBD56ED}"/>
              </a:ext>
            </a:extLst>
          </p:cNvPr>
          <p:cNvSpPr>
            <a:spLocks noGrp="1" noChangeArrowheads="1"/>
          </p:cNvSpPr>
          <p:nvPr>
            <p:ph type="title" idx="4294967295"/>
          </p:nvPr>
        </p:nvSpPr>
        <p:spPr>
          <a:xfrm>
            <a:off x="323850" y="260350"/>
            <a:ext cx="8229600" cy="1143000"/>
          </a:xfrm>
        </p:spPr>
        <p:txBody>
          <a:bodyPr/>
          <a:lstStyle/>
          <a:p>
            <a:r>
              <a:rPr lang="en-US" altLang="LID4096"/>
              <a:t>Experiment</a:t>
            </a:r>
          </a:p>
        </p:txBody>
      </p:sp>
      <p:pic>
        <p:nvPicPr>
          <p:cNvPr id="268295" name="Picture 7">
            <a:extLst>
              <a:ext uri="{FF2B5EF4-FFF2-40B4-BE49-F238E27FC236}">
                <a16:creationId xmlns:a16="http://schemas.microsoft.com/office/drawing/2014/main" id="{5059C20D-67D4-3352-2E9D-2BFA92CC7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8" y="1376363"/>
            <a:ext cx="4695825"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8296" name="Picture 8">
            <a:extLst>
              <a:ext uri="{FF2B5EF4-FFF2-40B4-BE49-F238E27FC236}">
                <a16:creationId xmlns:a16="http://schemas.microsoft.com/office/drawing/2014/main" id="{1D93201D-71D5-2CD7-4E52-7BA636184A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38" y="1376363"/>
            <a:ext cx="4695825"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8297" name="Picture 9">
            <a:extLst>
              <a:ext uri="{FF2B5EF4-FFF2-40B4-BE49-F238E27FC236}">
                <a16:creationId xmlns:a16="http://schemas.microsoft.com/office/drawing/2014/main" id="{89AB7ABB-5F16-71D4-E7A1-299DD1B78D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238" y="1376363"/>
            <a:ext cx="4695825"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8298" name="Picture 10">
            <a:extLst>
              <a:ext uri="{FF2B5EF4-FFF2-40B4-BE49-F238E27FC236}">
                <a16:creationId xmlns:a16="http://schemas.microsoft.com/office/drawing/2014/main" id="{3DDCB9F8-C65E-1D8D-089F-35582A5E38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238" y="1376363"/>
            <a:ext cx="4695825"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8300" name="Text Box 12">
            <a:extLst>
              <a:ext uri="{FF2B5EF4-FFF2-40B4-BE49-F238E27FC236}">
                <a16:creationId xmlns:a16="http://schemas.microsoft.com/office/drawing/2014/main" id="{4D8C72AE-07F8-517F-78F4-B7B48CCB92E7}"/>
              </a:ext>
            </a:extLst>
          </p:cNvPr>
          <p:cNvSpPr txBox="1">
            <a:spLocks noChangeArrowheads="1"/>
          </p:cNvSpPr>
          <p:nvPr/>
        </p:nvSpPr>
        <p:spPr bwMode="auto">
          <a:xfrm>
            <a:off x="87313" y="6321425"/>
            <a:ext cx="59610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i="1">
                <a:solidFill>
                  <a:srgbClr val="FF0000"/>
                </a:solidFill>
              </a:rPr>
              <a:t>A live demo of this system was done during the presentation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68296"/>
                                        </p:tgtEl>
                                        <p:attrNameLst>
                                          <p:attrName>style.visibility</p:attrName>
                                        </p:attrNameLst>
                                      </p:cBhvr>
                                      <p:to>
                                        <p:strVal val="visible"/>
                                      </p:to>
                                    </p:set>
                                    <p:animEffect transition="in" filter="dissolve">
                                      <p:cBhvr>
                                        <p:cTn id="7" dur="500"/>
                                        <p:tgtEl>
                                          <p:spTgt spid="2682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68297"/>
                                        </p:tgtEl>
                                        <p:attrNameLst>
                                          <p:attrName>style.visibility</p:attrName>
                                        </p:attrNameLst>
                                      </p:cBhvr>
                                      <p:to>
                                        <p:strVal val="visible"/>
                                      </p:to>
                                    </p:set>
                                    <p:animEffect transition="in" filter="dissolve">
                                      <p:cBhvr>
                                        <p:cTn id="12" dur="500"/>
                                        <p:tgtEl>
                                          <p:spTgt spid="2682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68298"/>
                                        </p:tgtEl>
                                        <p:attrNameLst>
                                          <p:attrName>style.visibility</p:attrName>
                                        </p:attrNameLst>
                                      </p:cBhvr>
                                      <p:to>
                                        <p:strVal val="visible"/>
                                      </p:to>
                                    </p:set>
                                    <p:animEffect transition="in" filter="dissolve">
                                      <p:cBhvr>
                                        <p:cTn id="17" dur="500"/>
                                        <p:tgtEl>
                                          <p:spTgt spid="268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a:extLst>
              <a:ext uri="{FF2B5EF4-FFF2-40B4-BE49-F238E27FC236}">
                <a16:creationId xmlns:a16="http://schemas.microsoft.com/office/drawing/2014/main" id="{A8FCA1B9-17D4-C6CE-FCC9-273791061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790700"/>
            <a:ext cx="5903912"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Rectangle 5">
            <a:extLst>
              <a:ext uri="{FF2B5EF4-FFF2-40B4-BE49-F238E27FC236}">
                <a16:creationId xmlns:a16="http://schemas.microsoft.com/office/drawing/2014/main" id="{66317CEA-937A-22BE-A442-5BC703CA967B}"/>
              </a:ext>
            </a:extLst>
          </p:cNvPr>
          <p:cNvSpPr>
            <a:spLocks noGrp="1" noChangeArrowheads="1"/>
          </p:cNvSpPr>
          <p:nvPr>
            <p:ph type="title"/>
          </p:nvPr>
        </p:nvSpPr>
        <p:spPr/>
        <p:txBody>
          <a:bodyPr/>
          <a:lstStyle/>
          <a:p>
            <a:r>
              <a:rPr lang="en-US" altLang="LID4096"/>
              <a:t>Experiment</a:t>
            </a:r>
          </a:p>
        </p:txBody>
      </p:sp>
      <p:sp>
        <p:nvSpPr>
          <p:cNvPr id="60424" name="Rectangle 8">
            <a:extLst>
              <a:ext uri="{FF2B5EF4-FFF2-40B4-BE49-F238E27FC236}">
                <a16:creationId xmlns:a16="http://schemas.microsoft.com/office/drawing/2014/main" id="{4BA41C63-65BA-6115-716E-DBA01DEA6BCF}"/>
              </a:ext>
            </a:extLst>
          </p:cNvPr>
          <p:cNvSpPr>
            <a:spLocks noGrp="1" noChangeArrowheads="1"/>
          </p:cNvSpPr>
          <p:nvPr>
            <p:ph type="body" idx="1"/>
          </p:nvPr>
        </p:nvSpPr>
        <p:spPr>
          <a:xfrm>
            <a:off x="611188" y="1376363"/>
            <a:ext cx="7772400" cy="4114800"/>
          </a:xfrm>
        </p:spPr>
        <p:txBody>
          <a:bodyPr/>
          <a:lstStyle/>
          <a:p>
            <a:r>
              <a:rPr lang="en-US" altLang="LID4096" sz="2000"/>
              <a:t>Step 3: have them validate their guesses</a:t>
            </a:r>
          </a:p>
        </p:txBody>
      </p:sp>
      <p:sp>
        <p:nvSpPr>
          <p:cNvPr id="60423" name="Rectangle 7">
            <a:extLst>
              <a:ext uri="{FF2B5EF4-FFF2-40B4-BE49-F238E27FC236}">
                <a16:creationId xmlns:a16="http://schemas.microsoft.com/office/drawing/2014/main" id="{4BBF6282-9B95-8D9A-23D7-4A26DD2371B7}"/>
              </a:ext>
            </a:extLst>
          </p:cNvPr>
          <p:cNvSpPr>
            <a:spLocks noChangeArrowheads="1"/>
          </p:cNvSpPr>
          <p:nvPr/>
        </p:nvSpPr>
        <p:spPr bwMode="auto">
          <a:xfrm>
            <a:off x="0" y="1943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LID4096"/>
          </a:p>
        </p:txBody>
      </p:sp>
      <p:graphicFrame>
        <p:nvGraphicFramePr>
          <p:cNvPr id="60422" name="Object 6">
            <a:extLst>
              <a:ext uri="{FF2B5EF4-FFF2-40B4-BE49-F238E27FC236}">
                <a16:creationId xmlns:a16="http://schemas.microsoft.com/office/drawing/2014/main" id="{66ABA665-16B0-6D96-7131-757F7E765D76}"/>
              </a:ext>
            </a:extLst>
          </p:cNvPr>
          <p:cNvGraphicFramePr>
            <a:graphicFrameLocks noChangeAspect="1"/>
          </p:cNvGraphicFramePr>
          <p:nvPr/>
        </p:nvGraphicFramePr>
        <p:xfrm>
          <a:off x="7380288" y="1808163"/>
          <a:ext cx="1358900" cy="5049837"/>
        </p:xfrm>
        <a:graphic>
          <a:graphicData uri="http://schemas.openxmlformats.org/presentationml/2006/ole">
            <mc:AlternateContent xmlns:mc="http://schemas.openxmlformats.org/markup-compatibility/2006">
              <mc:Choice xmlns:v="urn:schemas-microsoft-com:vml" Requires="v">
                <p:oleObj name="Bitmap Image" r:id="rId4" imgW="5714286" imgH="7000000" progId="Paint.Picture">
                  <p:embed/>
                </p:oleObj>
              </mc:Choice>
              <mc:Fallback>
                <p:oleObj name="Bitmap Image" r:id="rId4" imgW="5714286" imgH="7000000" progId="Paint.Picture">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r="79814" b="38797"/>
                      <a:stretch>
                        <a:fillRect/>
                      </a:stretch>
                    </p:blipFill>
                    <p:spPr bwMode="auto">
                      <a:xfrm>
                        <a:off x="7380288" y="1808163"/>
                        <a:ext cx="1358900" cy="5049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A4EDFEC2-9443-1BAE-5DA1-35B79452270F}"/>
              </a:ext>
            </a:extLst>
          </p:cNvPr>
          <p:cNvSpPr>
            <a:spLocks noGrp="1" noChangeArrowheads="1"/>
          </p:cNvSpPr>
          <p:nvPr>
            <p:ph type="title"/>
          </p:nvPr>
        </p:nvSpPr>
        <p:spPr/>
        <p:txBody>
          <a:bodyPr/>
          <a:lstStyle/>
          <a:p>
            <a:r>
              <a:rPr lang="en-US" altLang="LID4096"/>
              <a:t>Research Question #1</a:t>
            </a:r>
          </a:p>
        </p:txBody>
      </p:sp>
      <p:sp>
        <p:nvSpPr>
          <p:cNvPr id="218115" name="Rectangle 3">
            <a:extLst>
              <a:ext uri="{FF2B5EF4-FFF2-40B4-BE49-F238E27FC236}">
                <a16:creationId xmlns:a16="http://schemas.microsoft.com/office/drawing/2014/main" id="{5917FA10-E1D1-75E9-2D1C-96B0E0B095FC}"/>
              </a:ext>
            </a:extLst>
          </p:cNvPr>
          <p:cNvSpPr>
            <a:spLocks noGrp="1" noChangeArrowheads="1"/>
          </p:cNvSpPr>
          <p:nvPr>
            <p:ph type="body" idx="1"/>
          </p:nvPr>
        </p:nvSpPr>
        <p:spPr/>
        <p:txBody>
          <a:bodyPr/>
          <a:lstStyle/>
          <a:p>
            <a:r>
              <a:rPr lang="en-US" altLang="LID4096"/>
              <a:t>What is the tradeoff between </a:t>
            </a:r>
            <a:br>
              <a:rPr lang="en-US" altLang="LID4096"/>
            </a:br>
            <a:r>
              <a:rPr lang="en-US" altLang="LID4096"/>
              <a:t>thumbnail recognition </a:t>
            </a:r>
            <a:r>
              <a:rPr lang="en-US" altLang="LID4096" i="1"/>
              <a:t>vs. </a:t>
            </a:r>
            <a:r>
              <a:rPr lang="en-US" altLang="LID4096"/>
              <a:t>image size?</a:t>
            </a:r>
          </a:p>
          <a:p>
            <a:pPr lvl="1"/>
            <a:r>
              <a:rPr lang="en-US" altLang="LID4096"/>
              <a:t>web site</a:t>
            </a:r>
          </a:p>
          <a:p>
            <a:pPr lvl="1"/>
            <a:r>
              <a:rPr lang="en-US" altLang="LID4096"/>
              <a:t>exact pages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489" name="Object 25">
            <a:extLst>
              <a:ext uri="{FF2B5EF4-FFF2-40B4-BE49-F238E27FC236}">
                <a16:creationId xmlns:a16="http://schemas.microsoft.com/office/drawing/2014/main" id="{B3DDDEEB-036A-2A54-467A-B0C802F1A484}"/>
              </a:ext>
            </a:extLst>
          </p:cNvPr>
          <p:cNvGraphicFramePr>
            <a:graphicFrameLocks noChangeAspect="1"/>
          </p:cNvGraphicFramePr>
          <p:nvPr/>
        </p:nvGraphicFramePr>
        <p:xfrm>
          <a:off x="1692275" y="1196975"/>
          <a:ext cx="7058025" cy="5327650"/>
        </p:xfrm>
        <a:graphic>
          <a:graphicData uri="http://schemas.openxmlformats.org/presentationml/2006/ole">
            <mc:AlternateContent xmlns:mc="http://schemas.openxmlformats.org/markup-compatibility/2006">
              <mc:Choice xmlns:v="urn:schemas-microsoft-com:vml" Requires="v">
                <p:oleObj name="Chart" r:id="rId3" imgW="4572000" imgH="3924300" progId="Excel.Chart.8">
                  <p:embed/>
                </p:oleObj>
              </mc:Choice>
              <mc:Fallback>
                <p:oleObj name="Chart" r:id="rId3" imgW="4572000" imgH="3924300" progId="Excel.Chart.8">
                  <p:embed/>
                  <p:pic>
                    <p:nvPicPr>
                      <p:cNvPr id="0" name="Object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1196975"/>
                        <a:ext cx="7058025" cy="532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2471" name="Rectangle 7">
            <a:extLst>
              <a:ext uri="{FF2B5EF4-FFF2-40B4-BE49-F238E27FC236}">
                <a16:creationId xmlns:a16="http://schemas.microsoft.com/office/drawing/2014/main" id="{41A65959-65F5-82BF-F933-46373ABFA148}"/>
              </a:ext>
            </a:extLst>
          </p:cNvPr>
          <p:cNvSpPr>
            <a:spLocks noGrp="1" noChangeArrowheads="1"/>
          </p:cNvSpPr>
          <p:nvPr>
            <p:ph type="title"/>
          </p:nvPr>
        </p:nvSpPr>
        <p:spPr/>
        <p:txBody>
          <a:bodyPr/>
          <a:lstStyle/>
          <a:p>
            <a:r>
              <a:rPr lang="en-US" altLang="LID4096"/>
              <a:t>Thumbnails - </a:t>
            </a:r>
            <a:r>
              <a:rPr lang="en-US" altLang="LID4096" sz="2400"/>
              <a:t>recognition </a:t>
            </a:r>
            <a:r>
              <a:rPr lang="en-US" altLang="LID4096" sz="2400" i="1"/>
              <a:t>vs</a:t>
            </a:r>
            <a:r>
              <a:rPr lang="en-US" altLang="LID4096" sz="2400"/>
              <a:t> size</a:t>
            </a:r>
          </a:p>
        </p:txBody>
      </p:sp>
      <p:grpSp>
        <p:nvGrpSpPr>
          <p:cNvPr id="62490" name="Group 26">
            <a:extLst>
              <a:ext uri="{FF2B5EF4-FFF2-40B4-BE49-F238E27FC236}">
                <a16:creationId xmlns:a16="http://schemas.microsoft.com/office/drawing/2014/main" id="{3EABC616-2829-2A1B-996D-AF2701830C75}"/>
              </a:ext>
            </a:extLst>
          </p:cNvPr>
          <p:cNvGrpSpPr>
            <a:grpSpLocks/>
          </p:cNvGrpSpPr>
          <p:nvPr/>
        </p:nvGrpSpPr>
        <p:grpSpPr bwMode="auto">
          <a:xfrm>
            <a:off x="5040313" y="2133600"/>
            <a:ext cx="1512887" cy="217488"/>
            <a:chOff x="3243" y="1298"/>
            <a:chExt cx="953" cy="137"/>
          </a:xfrm>
        </p:grpSpPr>
        <p:sp>
          <p:nvSpPr>
            <p:cNvPr id="62481" name="Line 17">
              <a:extLst>
                <a:ext uri="{FF2B5EF4-FFF2-40B4-BE49-F238E27FC236}">
                  <a16:creationId xmlns:a16="http://schemas.microsoft.com/office/drawing/2014/main" id="{178FA624-5E38-8291-42EB-A85DD4C5B7E1}"/>
                </a:ext>
              </a:extLst>
            </p:cNvPr>
            <p:cNvSpPr>
              <a:spLocks noChangeShapeType="1"/>
            </p:cNvSpPr>
            <p:nvPr/>
          </p:nvSpPr>
          <p:spPr bwMode="auto">
            <a:xfrm>
              <a:off x="3243" y="1298"/>
              <a:ext cx="499"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2482" name="Line 18">
              <a:extLst>
                <a:ext uri="{FF2B5EF4-FFF2-40B4-BE49-F238E27FC236}">
                  <a16:creationId xmlns:a16="http://schemas.microsoft.com/office/drawing/2014/main" id="{785D0BC9-1A6A-148D-2C0E-C62509CC677E}"/>
                </a:ext>
              </a:extLst>
            </p:cNvPr>
            <p:cNvSpPr>
              <a:spLocks noChangeShapeType="1"/>
            </p:cNvSpPr>
            <p:nvPr/>
          </p:nvSpPr>
          <p:spPr bwMode="auto">
            <a:xfrm>
              <a:off x="3697" y="1435"/>
              <a:ext cx="499"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62492" name="Group 28">
            <a:extLst>
              <a:ext uri="{FF2B5EF4-FFF2-40B4-BE49-F238E27FC236}">
                <a16:creationId xmlns:a16="http://schemas.microsoft.com/office/drawing/2014/main" id="{A62180E3-1EFF-471C-C305-FE86FB63E702}"/>
              </a:ext>
            </a:extLst>
          </p:cNvPr>
          <p:cNvGrpSpPr>
            <a:grpSpLocks/>
          </p:cNvGrpSpPr>
          <p:nvPr/>
        </p:nvGrpSpPr>
        <p:grpSpPr bwMode="auto">
          <a:xfrm>
            <a:off x="3059113" y="4149725"/>
            <a:ext cx="1081087" cy="1512888"/>
            <a:chOff x="1927" y="2614"/>
            <a:chExt cx="681" cy="953"/>
          </a:xfrm>
        </p:grpSpPr>
        <p:sp>
          <p:nvSpPr>
            <p:cNvPr id="62475" name="Line 11">
              <a:extLst>
                <a:ext uri="{FF2B5EF4-FFF2-40B4-BE49-F238E27FC236}">
                  <a16:creationId xmlns:a16="http://schemas.microsoft.com/office/drawing/2014/main" id="{F5A36A69-170A-4F6F-176E-132EAE501400}"/>
                </a:ext>
              </a:extLst>
            </p:cNvPr>
            <p:cNvSpPr>
              <a:spLocks noChangeShapeType="1"/>
            </p:cNvSpPr>
            <p:nvPr/>
          </p:nvSpPr>
          <p:spPr bwMode="auto">
            <a:xfrm>
              <a:off x="1927" y="2750"/>
              <a:ext cx="544"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2476" name="Line 12">
              <a:extLst>
                <a:ext uri="{FF2B5EF4-FFF2-40B4-BE49-F238E27FC236}">
                  <a16:creationId xmlns:a16="http://schemas.microsoft.com/office/drawing/2014/main" id="{3E22D30E-FAC5-0A11-55F9-1C9DAAF78F20}"/>
                </a:ext>
              </a:extLst>
            </p:cNvPr>
            <p:cNvSpPr>
              <a:spLocks noChangeShapeType="1"/>
            </p:cNvSpPr>
            <p:nvPr/>
          </p:nvSpPr>
          <p:spPr bwMode="auto">
            <a:xfrm>
              <a:off x="2471" y="2750"/>
              <a:ext cx="0" cy="81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62491" name="Object 27">
              <a:extLst>
                <a:ext uri="{FF2B5EF4-FFF2-40B4-BE49-F238E27FC236}">
                  <a16:creationId xmlns:a16="http://schemas.microsoft.com/office/drawing/2014/main" id="{4EF3EAC1-7D96-7EF6-AFC1-B3ABE40D8072}"/>
                </a:ext>
              </a:extLst>
            </p:cNvPr>
            <p:cNvGraphicFramePr>
              <a:graphicFrameLocks noChangeAspect="1"/>
            </p:cNvGraphicFramePr>
            <p:nvPr/>
          </p:nvGraphicFramePr>
          <p:xfrm>
            <a:off x="2336" y="2614"/>
            <a:ext cx="272" cy="272"/>
          </p:xfrm>
          <a:graphic>
            <a:graphicData uri="http://schemas.openxmlformats.org/presentationml/2006/ole">
              <mc:AlternateContent xmlns:mc="http://schemas.openxmlformats.org/markup-compatibility/2006">
                <mc:Choice xmlns:v="urn:schemas-microsoft-com:vml" Requires="v">
                  <p:oleObj name="Photo Editor Photo" r:id="rId5" imgW="1933333" imgH="4885714" progId="MSPhotoEd.3">
                    <p:embed/>
                  </p:oleObj>
                </mc:Choice>
                <mc:Fallback>
                  <p:oleObj name="Photo Editor Photo" r:id="rId5" imgW="1933333" imgH="4885714" progId="MSPhotoEd.3">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t="11420" r="73489" b="78053"/>
                        <a:stretch>
                          <a:fillRect/>
                        </a:stretch>
                      </p:blipFill>
                      <p:spPr bwMode="auto">
                        <a:xfrm>
                          <a:off x="2336" y="2614"/>
                          <a:ext cx="272" cy="27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62495" name="Group 31">
            <a:extLst>
              <a:ext uri="{FF2B5EF4-FFF2-40B4-BE49-F238E27FC236}">
                <a16:creationId xmlns:a16="http://schemas.microsoft.com/office/drawing/2014/main" id="{0790303C-4DD4-D57D-0457-653C5CBDAB2E}"/>
              </a:ext>
            </a:extLst>
          </p:cNvPr>
          <p:cNvGrpSpPr>
            <a:grpSpLocks/>
          </p:cNvGrpSpPr>
          <p:nvPr/>
        </p:nvGrpSpPr>
        <p:grpSpPr bwMode="auto">
          <a:xfrm>
            <a:off x="2987675" y="1628775"/>
            <a:ext cx="4746625" cy="4033838"/>
            <a:chOff x="1837" y="1071"/>
            <a:chExt cx="2990" cy="2541"/>
          </a:xfrm>
        </p:grpSpPr>
        <p:grpSp>
          <p:nvGrpSpPr>
            <p:cNvPr id="62480" name="Group 16">
              <a:extLst>
                <a:ext uri="{FF2B5EF4-FFF2-40B4-BE49-F238E27FC236}">
                  <a16:creationId xmlns:a16="http://schemas.microsoft.com/office/drawing/2014/main" id="{228AF559-C297-FCFD-A3D3-502C3D2B943C}"/>
                </a:ext>
              </a:extLst>
            </p:cNvPr>
            <p:cNvGrpSpPr>
              <a:grpSpLocks/>
            </p:cNvGrpSpPr>
            <p:nvPr/>
          </p:nvGrpSpPr>
          <p:grpSpPr bwMode="auto">
            <a:xfrm>
              <a:off x="1837" y="1344"/>
              <a:ext cx="2540" cy="2268"/>
              <a:chOff x="1882" y="1389"/>
              <a:chExt cx="2540" cy="2268"/>
            </a:xfrm>
          </p:grpSpPr>
          <p:sp>
            <p:nvSpPr>
              <p:cNvPr id="62474" name="Oval 10">
                <a:extLst>
                  <a:ext uri="{FF2B5EF4-FFF2-40B4-BE49-F238E27FC236}">
                    <a16:creationId xmlns:a16="http://schemas.microsoft.com/office/drawing/2014/main" id="{2A9815E1-9FE6-221D-1FEB-7E752DB4F75F}"/>
                  </a:ext>
                </a:extLst>
              </p:cNvPr>
              <p:cNvSpPr>
                <a:spLocks noChangeArrowheads="1"/>
              </p:cNvSpPr>
              <p:nvPr/>
            </p:nvSpPr>
            <p:spPr bwMode="auto">
              <a:xfrm>
                <a:off x="4195" y="1389"/>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478" name="Line 14">
                <a:extLst>
                  <a:ext uri="{FF2B5EF4-FFF2-40B4-BE49-F238E27FC236}">
                    <a16:creationId xmlns:a16="http://schemas.microsoft.com/office/drawing/2014/main" id="{94BB496E-7054-562E-05F4-B0595E44F718}"/>
                  </a:ext>
                </a:extLst>
              </p:cNvPr>
              <p:cNvSpPr>
                <a:spLocks noChangeShapeType="1"/>
              </p:cNvSpPr>
              <p:nvPr/>
            </p:nvSpPr>
            <p:spPr bwMode="auto">
              <a:xfrm>
                <a:off x="1882" y="1480"/>
                <a:ext cx="249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2479" name="Line 15">
                <a:extLst>
                  <a:ext uri="{FF2B5EF4-FFF2-40B4-BE49-F238E27FC236}">
                    <a16:creationId xmlns:a16="http://schemas.microsoft.com/office/drawing/2014/main" id="{892B6DA0-FA6F-CDD9-D7B2-9BEAAB7FFFBD}"/>
                  </a:ext>
                </a:extLst>
              </p:cNvPr>
              <p:cNvSpPr>
                <a:spLocks noChangeShapeType="1"/>
              </p:cNvSpPr>
              <p:nvPr/>
            </p:nvSpPr>
            <p:spPr bwMode="auto">
              <a:xfrm>
                <a:off x="4332" y="1480"/>
                <a:ext cx="0" cy="217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aphicFrame>
          <p:nvGraphicFramePr>
            <p:cNvPr id="62493" name="Object 29">
              <a:extLst>
                <a:ext uri="{FF2B5EF4-FFF2-40B4-BE49-F238E27FC236}">
                  <a16:creationId xmlns:a16="http://schemas.microsoft.com/office/drawing/2014/main" id="{F07C1BA4-0EB5-E492-8037-9B830B472706}"/>
                </a:ext>
              </a:extLst>
            </p:cNvPr>
            <p:cNvGraphicFramePr>
              <a:graphicFrameLocks noChangeAspect="1"/>
            </p:cNvGraphicFramePr>
            <p:nvPr/>
          </p:nvGraphicFramePr>
          <p:xfrm>
            <a:off x="3742" y="1071"/>
            <a:ext cx="1085" cy="1045"/>
          </p:xfrm>
          <a:graphic>
            <a:graphicData uri="http://schemas.openxmlformats.org/presentationml/2006/ole">
              <mc:AlternateContent xmlns:mc="http://schemas.openxmlformats.org/markup-compatibility/2006">
                <mc:Choice xmlns:v="urn:schemas-microsoft-com:vml" Requires="v">
                  <p:oleObj name="Photo Editor Photo" r:id="rId7" imgW="2123810" imgH="4885714" progId="MSPhotoEd.3">
                    <p:embed/>
                  </p:oleObj>
                </mc:Choice>
                <mc:Fallback>
                  <p:oleObj name="Photo Editor Photo" r:id="rId7" imgW="2123810" imgH="4885714" progId="MSPhotoEd.3">
                    <p:embed/>
                    <p:pic>
                      <p:nvPicPr>
                        <p:cNvPr id="0" name="Object 29"/>
                        <p:cNvPicPr>
                          <a:picLocks noChangeAspect="1" noChangeArrowheads="1"/>
                        </p:cNvPicPr>
                        <p:nvPr/>
                      </p:nvPicPr>
                      <p:blipFill>
                        <a:blip r:embed="rId8">
                          <a:extLst>
                            <a:ext uri="{28A0092B-C50C-407E-A947-70E740481C1C}">
                              <a14:useLocalDpi xmlns:a14="http://schemas.microsoft.com/office/drawing/2010/main" val="0"/>
                            </a:ext>
                          </a:extLst>
                        </a:blip>
                        <a:srcRect t="59683" r="3726"/>
                        <a:stretch>
                          <a:fillRect/>
                        </a:stretch>
                      </p:blipFill>
                      <p:spPr bwMode="auto">
                        <a:xfrm>
                          <a:off x="3742" y="1071"/>
                          <a:ext cx="1085" cy="104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2492"/>
                                        </p:tgtEl>
                                        <p:attrNameLst>
                                          <p:attrName>style.visibility</p:attrName>
                                        </p:attrNameLst>
                                      </p:cBhvr>
                                      <p:to>
                                        <p:strVal val="visible"/>
                                      </p:to>
                                    </p:set>
                                    <p:animEffect transition="in" filter="dissolve">
                                      <p:cBhvr>
                                        <p:cTn id="7" dur="500"/>
                                        <p:tgtEl>
                                          <p:spTgt spid="62492"/>
                                        </p:tgtEl>
                                      </p:cBhvr>
                                    </p:animEffect>
                                  </p:childTnLst>
                                  <p:subTnLst>
                                    <p:set>
                                      <p:cBhvr override="childStyle">
                                        <p:cTn dur="1" fill="hold" display="0" masterRel="nextClick" afterEffect="1"/>
                                        <p:tgtEl>
                                          <p:spTgt spid="62492"/>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2495"/>
                                        </p:tgtEl>
                                        <p:attrNameLst>
                                          <p:attrName>style.visibility</p:attrName>
                                        </p:attrNameLst>
                                      </p:cBhvr>
                                      <p:to>
                                        <p:strVal val="visible"/>
                                      </p:to>
                                    </p:set>
                                    <p:animEffect transition="in" filter="dissolve">
                                      <p:cBhvr>
                                        <p:cTn id="12" dur="500"/>
                                        <p:tgtEl>
                                          <p:spTgt spid="62495"/>
                                        </p:tgtEl>
                                      </p:cBhvr>
                                    </p:animEffect>
                                  </p:childTnLst>
                                  <p:subTnLst>
                                    <p:set>
                                      <p:cBhvr override="childStyle">
                                        <p:cTn dur="1" fill="hold" display="0" masterRel="nextClick" afterEffect="1"/>
                                        <p:tgtEl>
                                          <p:spTgt spid="62495"/>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2490"/>
                                        </p:tgtEl>
                                        <p:attrNameLst>
                                          <p:attrName>style.visibility</p:attrName>
                                        </p:attrNameLst>
                                      </p:cBhvr>
                                      <p:to>
                                        <p:strVal val="visible"/>
                                      </p:to>
                                    </p:set>
                                    <p:animEffect transition="in" filter="dissolve">
                                      <p:cBhvr>
                                        <p:cTn id="17" dur="500"/>
                                        <p:tgtEl>
                                          <p:spTgt spid="62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a:extLst>
              <a:ext uri="{FF2B5EF4-FFF2-40B4-BE49-F238E27FC236}">
                <a16:creationId xmlns:a16="http://schemas.microsoft.com/office/drawing/2014/main" id="{606D002C-D077-622A-ECB3-E50A726D1587}"/>
              </a:ext>
            </a:extLst>
          </p:cNvPr>
          <p:cNvSpPr>
            <a:spLocks noGrp="1" noChangeArrowheads="1"/>
          </p:cNvSpPr>
          <p:nvPr>
            <p:ph type="title"/>
          </p:nvPr>
        </p:nvSpPr>
        <p:spPr/>
        <p:txBody>
          <a:bodyPr/>
          <a:lstStyle/>
          <a:p>
            <a:r>
              <a:rPr lang="en-US" altLang="LID4096"/>
              <a:t>Thumbnails - </a:t>
            </a:r>
            <a:r>
              <a:rPr lang="en-US" altLang="LID4096" sz="2400"/>
              <a:t>recognition </a:t>
            </a:r>
            <a:r>
              <a:rPr lang="en-US" altLang="LID4096" sz="2400" i="1"/>
              <a:t>vs</a:t>
            </a:r>
            <a:r>
              <a:rPr lang="en-US" altLang="LID4096" sz="2400"/>
              <a:t> size</a:t>
            </a:r>
          </a:p>
        </p:txBody>
      </p:sp>
      <p:graphicFrame>
        <p:nvGraphicFramePr>
          <p:cNvPr id="293891" name="Object 3">
            <a:extLst>
              <a:ext uri="{FF2B5EF4-FFF2-40B4-BE49-F238E27FC236}">
                <a16:creationId xmlns:a16="http://schemas.microsoft.com/office/drawing/2014/main" id="{D2FA8391-01F8-4B23-B231-D526432EFBEF}"/>
              </a:ext>
            </a:extLst>
          </p:cNvPr>
          <p:cNvGraphicFramePr>
            <a:graphicFrameLocks noChangeAspect="1"/>
          </p:cNvGraphicFramePr>
          <p:nvPr>
            <p:ph sz="half" idx="1"/>
          </p:nvPr>
        </p:nvGraphicFramePr>
        <p:xfrm>
          <a:off x="2339975" y="2276475"/>
          <a:ext cx="1628775" cy="4114800"/>
        </p:xfrm>
        <a:graphic>
          <a:graphicData uri="http://schemas.openxmlformats.org/presentationml/2006/ole">
            <mc:AlternateContent xmlns:mc="http://schemas.openxmlformats.org/markup-compatibility/2006">
              <mc:Choice xmlns:v="urn:schemas-microsoft-com:vml" Requires="v">
                <p:oleObj name="Photo Editor Photo" r:id="rId3" imgW="1933333" imgH="4885714" progId="MSPhotoEd.3">
                  <p:embed/>
                </p:oleObj>
              </mc:Choice>
              <mc:Fallback>
                <p:oleObj name="Photo Editor Photo" r:id="rId3" imgW="1933333" imgH="4885714" progId="MSPhotoEd.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2276475"/>
                        <a:ext cx="162877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3892" name="Object 4">
            <a:extLst>
              <a:ext uri="{FF2B5EF4-FFF2-40B4-BE49-F238E27FC236}">
                <a16:creationId xmlns:a16="http://schemas.microsoft.com/office/drawing/2014/main" id="{11480779-E178-9BA2-CD91-00FE07F9792B}"/>
              </a:ext>
            </a:extLst>
          </p:cNvPr>
          <p:cNvGraphicFramePr>
            <a:graphicFrameLocks noChangeAspect="1"/>
          </p:cNvGraphicFramePr>
          <p:nvPr>
            <p:ph sz="half" idx="2"/>
          </p:nvPr>
        </p:nvGraphicFramePr>
        <p:xfrm>
          <a:off x="5513388" y="2268538"/>
          <a:ext cx="1789112" cy="4114800"/>
        </p:xfrm>
        <a:graphic>
          <a:graphicData uri="http://schemas.openxmlformats.org/presentationml/2006/ole">
            <mc:AlternateContent xmlns:mc="http://schemas.openxmlformats.org/markup-compatibility/2006">
              <mc:Choice xmlns:v="urn:schemas-microsoft-com:vml" Requires="v">
                <p:oleObj name="Photo Editor Photo" r:id="rId5" imgW="2123810" imgH="4885714" progId="MSPhotoEd.3">
                  <p:embed/>
                </p:oleObj>
              </mc:Choice>
              <mc:Fallback>
                <p:oleObj name="Photo Editor Photo" r:id="rId5" imgW="2123810" imgH="4885714" progId="MSPhotoEd.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3388" y="2268538"/>
                        <a:ext cx="1789112"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3893" name="Text Box 5">
            <a:extLst>
              <a:ext uri="{FF2B5EF4-FFF2-40B4-BE49-F238E27FC236}">
                <a16:creationId xmlns:a16="http://schemas.microsoft.com/office/drawing/2014/main" id="{7A789EAF-BBC3-7043-F457-1E8FDC99548B}"/>
              </a:ext>
            </a:extLst>
          </p:cNvPr>
          <p:cNvSpPr txBox="1">
            <a:spLocks noChangeArrowheads="1"/>
          </p:cNvSpPr>
          <p:nvPr/>
        </p:nvSpPr>
        <p:spPr bwMode="auto">
          <a:xfrm>
            <a:off x="1895475" y="2284413"/>
            <a:ext cx="441325"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LID4096" sz="1600">
                <a:latin typeface="Verdana" panose="020B0604030504040204" pitchFamily="34" charset="0"/>
              </a:rPr>
              <a:t>32</a:t>
            </a:r>
          </a:p>
        </p:txBody>
      </p:sp>
      <p:sp>
        <p:nvSpPr>
          <p:cNvPr id="293894" name="Text Box 6">
            <a:extLst>
              <a:ext uri="{FF2B5EF4-FFF2-40B4-BE49-F238E27FC236}">
                <a16:creationId xmlns:a16="http://schemas.microsoft.com/office/drawing/2014/main" id="{43189260-2DDA-F594-E9BF-587C5F6FB6DF}"/>
              </a:ext>
            </a:extLst>
          </p:cNvPr>
          <p:cNvSpPr txBox="1">
            <a:spLocks noChangeArrowheads="1"/>
          </p:cNvSpPr>
          <p:nvPr/>
        </p:nvSpPr>
        <p:spPr bwMode="auto">
          <a:xfrm>
            <a:off x="1895475" y="2787650"/>
            <a:ext cx="441325"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sz="1600">
                <a:latin typeface="Verdana" panose="020B0604030504040204" pitchFamily="34" charset="0"/>
              </a:rPr>
              <a:t>48</a:t>
            </a:r>
          </a:p>
        </p:txBody>
      </p:sp>
      <p:sp>
        <p:nvSpPr>
          <p:cNvPr id="293895" name="Text Box 7">
            <a:extLst>
              <a:ext uri="{FF2B5EF4-FFF2-40B4-BE49-F238E27FC236}">
                <a16:creationId xmlns:a16="http://schemas.microsoft.com/office/drawing/2014/main" id="{336A5775-E4E4-08D8-7E73-531E685E1925}"/>
              </a:ext>
            </a:extLst>
          </p:cNvPr>
          <p:cNvSpPr txBox="1">
            <a:spLocks noChangeArrowheads="1"/>
          </p:cNvSpPr>
          <p:nvPr/>
        </p:nvSpPr>
        <p:spPr bwMode="auto">
          <a:xfrm>
            <a:off x="1895475" y="3579813"/>
            <a:ext cx="441325"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sz="1600">
                <a:latin typeface="Verdana" panose="020B0604030504040204" pitchFamily="34" charset="0"/>
              </a:rPr>
              <a:t>96</a:t>
            </a:r>
          </a:p>
        </p:txBody>
      </p:sp>
      <p:sp>
        <p:nvSpPr>
          <p:cNvPr id="293896" name="Text Box 8">
            <a:extLst>
              <a:ext uri="{FF2B5EF4-FFF2-40B4-BE49-F238E27FC236}">
                <a16:creationId xmlns:a16="http://schemas.microsoft.com/office/drawing/2014/main" id="{594E2C72-0044-C976-DA56-A8A049CC2C96}"/>
              </a:ext>
            </a:extLst>
          </p:cNvPr>
          <p:cNvSpPr txBox="1">
            <a:spLocks noChangeArrowheads="1"/>
          </p:cNvSpPr>
          <p:nvPr/>
        </p:nvSpPr>
        <p:spPr bwMode="auto">
          <a:xfrm>
            <a:off x="1689100" y="4660900"/>
            <a:ext cx="647700"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sz="1600">
                <a:latin typeface="Verdana" panose="020B0604030504040204" pitchFamily="34" charset="0"/>
              </a:rPr>
              <a:t>160</a:t>
            </a:r>
          </a:p>
        </p:txBody>
      </p:sp>
      <p:sp>
        <p:nvSpPr>
          <p:cNvPr id="293897" name="Text Box 9">
            <a:extLst>
              <a:ext uri="{FF2B5EF4-FFF2-40B4-BE49-F238E27FC236}">
                <a16:creationId xmlns:a16="http://schemas.microsoft.com/office/drawing/2014/main" id="{CF7233BE-7768-5B59-E938-8E1550D311E8}"/>
              </a:ext>
            </a:extLst>
          </p:cNvPr>
          <p:cNvSpPr txBox="1">
            <a:spLocks noChangeArrowheads="1"/>
          </p:cNvSpPr>
          <p:nvPr/>
        </p:nvSpPr>
        <p:spPr bwMode="auto">
          <a:xfrm>
            <a:off x="5065713" y="2276475"/>
            <a:ext cx="441325"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LID4096" sz="1600">
                <a:latin typeface="Verdana" panose="020B0604030504040204" pitchFamily="34" charset="0"/>
              </a:rPr>
              <a:t>48</a:t>
            </a:r>
          </a:p>
        </p:txBody>
      </p:sp>
      <p:sp>
        <p:nvSpPr>
          <p:cNvPr id="293898" name="Text Box 10">
            <a:extLst>
              <a:ext uri="{FF2B5EF4-FFF2-40B4-BE49-F238E27FC236}">
                <a16:creationId xmlns:a16="http://schemas.microsoft.com/office/drawing/2014/main" id="{DB997650-0D40-0838-3D7A-3BA3A9174C3D}"/>
              </a:ext>
            </a:extLst>
          </p:cNvPr>
          <p:cNvSpPr txBox="1">
            <a:spLocks noChangeArrowheads="1"/>
          </p:cNvSpPr>
          <p:nvPr/>
        </p:nvSpPr>
        <p:spPr bwMode="auto">
          <a:xfrm>
            <a:off x="5065713" y="2779713"/>
            <a:ext cx="441325"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sz="1600">
                <a:latin typeface="Verdana" panose="020B0604030504040204" pitchFamily="34" charset="0"/>
              </a:rPr>
              <a:t>80</a:t>
            </a:r>
          </a:p>
        </p:txBody>
      </p:sp>
      <p:sp>
        <p:nvSpPr>
          <p:cNvPr id="293899" name="Text Box 11">
            <a:extLst>
              <a:ext uri="{FF2B5EF4-FFF2-40B4-BE49-F238E27FC236}">
                <a16:creationId xmlns:a16="http://schemas.microsoft.com/office/drawing/2014/main" id="{47CF41A7-ACB2-8B47-036F-1B0554E2C609}"/>
              </a:ext>
            </a:extLst>
          </p:cNvPr>
          <p:cNvSpPr txBox="1">
            <a:spLocks noChangeArrowheads="1"/>
          </p:cNvSpPr>
          <p:nvPr/>
        </p:nvSpPr>
        <p:spPr bwMode="auto">
          <a:xfrm>
            <a:off x="4859338" y="3571875"/>
            <a:ext cx="647700"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sz="1600">
                <a:latin typeface="Verdana" panose="020B0604030504040204" pitchFamily="34" charset="0"/>
              </a:rPr>
              <a:t>144</a:t>
            </a:r>
          </a:p>
        </p:txBody>
      </p:sp>
      <p:sp>
        <p:nvSpPr>
          <p:cNvPr id="293900" name="Text Box 12">
            <a:extLst>
              <a:ext uri="{FF2B5EF4-FFF2-40B4-BE49-F238E27FC236}">
                <a16:creationId xmlns:a16="http://schemas.microsoft.com/office/drawing/2014/main" id="{8AFFA7D8-1A0A-0CF7-C147-79C73F826153}"/>
              </a:ext>
            </a:extLst>
          </p:cNvPr>
          <p:cNvSpPr txBox="1">
            <a:spLocks noChangeArrowheads="1"/>
          </p:cNvSpPr>
          <p:nvPr/>
        </p:nvSpPr>
        <p:spPr bwMode="auto">
          <a:xfrm>
            <a:off x="4859338" y="4652963"/>
            <a:ext cx="647700" cy="336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sz="1600">
                <a:latin typeface="Verdana" panose="020B0604030504040204" pitchFamily="34" charset="0"/>
              </a:rPr>
              <a:t>208</a:t>
            </a:r>
          </a:p>
        </p:txBody>
      </p:sp>
      <p:sp>
        <p:nvSpPr>
          <p:cNvPr id="293901" name="Text Box 13">
            <a:extLst>
              <a:ext uri="{FF2B5EF4-FFF2-40B4-BE49-F238E27FC236}">
                <a16:creationId xmlns:a16="http://schemas.microsoft.com/office/drawing/2014/main" id="{D3BB80EE-6F3D-D990-EDDF-4972A3080EEC}"/>
              </a:ext>
            </a:extLst>
          </p:cNvPr>
          <p:cNvSpPr txBox="1">
            <a:spLocks noChangeArrowheads="1"/>
          </p:cNvSpPr>
          <p:nvPr/>
        </p:nvSpPr>
        <p:spPr bwMode="auto">
          <a:xfrm>
            <a:off x="706438" y="2152650"/>
            <a:ext cx="78105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LID4096" sz="2000">
                <a:latin typeface="Verdana" panose="020B0604030504040204" pitchFamily="34" charset="0"/>
              </a:rPr>
              <a:t>15%</a:t>
            </a:r>
          </a:p>
        </p:txBody>
      </p:sp>
      <p:sp>
        <p:nvSpPr>
          <p:cNvPr id="293902" name="Text Box 14">
            <a:extLst>
              <a:ext uri="{FF2B5EF4-FFF2-40B4-BE49-F238E27FC236}">
                <a16:creationId xmlns:a16="http://schemas.microsoft.com/office/drawing/2014/main" id="{440EBC74-C14B-0D2D-22E6-B8695DFED4ED}"/>
              </a:ext>
            </a:extLst>
          </p:cNvPr>
          <p:cNvSpPr txBox="1">
            <a:spLocks noChangeArrowheads="1"/>
          </p:cNvSpPr>
          <p:nvPr/>
        </p:nvSpPr>
        <p:spPr bwMode="auto">
          <a:xfrm>
            <a:off x="706438" y="2744788"/>
            <a:ext cx="78105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LID4096" sz="2000">
                <a:latin typeface="Verdana" panose="020B0604030504040204" pitchFamily="34" charset="0"/>
              </a:rPr>
              <a:t>30%</a:t>
            </a:r>
          </a:p>
        </p:txBody>
      </p:sp>
      <p:sp>
        <p:nvSpPr>
          <p:cNvPr id="293903" name="Text Box 15">
            <a:extLst>
              <a:ext uri="{FF2B5EF4-FFF2-40B4-BE49-F238E27FC236}">
                <a16:creationId xmlns:a16="http://schemas.microsoft.com/office/drawing/2014/main" id="{659B7246-F71D-70F0-CFDC-6EF725813B62}"/>
              </a:ext>
            </a:extLst>
          </p:cNvPr>
          <p:cNvSpPr txBox="1">
            <a:spLocks noChangeArrowheads="1"/>
          </p:cNvSpPr>
          <p:nvPr/>
        </p:nvSpPr>
        <p:spPr bwMode="auto">
          <a:xfrm>
            <a:off x="706438" y="3536950"/>
            <a:ext cx="78105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LID4096" sz="2000">
                <a:latin typeface="Verdana" panose="020B0604030504040204" pitchFamily="34" charset="0"/>
              </a:rPr>
              <a:t>60%</a:t>
            </a:r>
          </a:p>
        </p:txBody>
      </p:sp>
      <p:sp>
        <p:nvSpPr>
          <p:cNvPr id="293904" name="Text Box 16">
            <a:extLst>
              <a:ext uri="{FF2B5EF4-FFF2-40B4-BE49-F238E27FC236}">
                <a16:creationId xmlns:a16="http://schemas.microsoft.com/office/drawing/2014/main" id="{8AD67BD8-0AB1-E7C6-6283-0B944FA4ADA6}"/>
              </a:ext>
            </a:extLst>
          </p:cNvPr>
          <p:cNvSpPr txBox="1">
            <a:spLocks noChangeArrowheads="1"/>
          </p:cNvSpPr>
          <p:nvPr/>
        </p:nvSpPr>
        <p:spPr bwMode="auto">
          <a:xfrm>
            <a:off x="706438" y="4687888"/>
            <a:ext cx="78105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LID4096" sz="2000">
                <a:latin typeface="Verdana" panose="020B0604030504040204" pitchFamily="34" charset="0"/>
              </a:rPr>
              <a:t>90%</a:t>
            </a:r>
          </a:p>
        </p:txBody>
      </p:sp>
      <p:sp>
        <p:nvSpPr>
          <p:cNvPr id="293905" name="Line 17">
            <a:extLst>
              <a:ext uri="{FF2B5EF4-FFF2-40B4-BE49-F238E27FC236}">
                <a16:creationId xmlns:a16="http://schemas.microsoft.com/office/drawing/2014/main" id="{5F9EDF89-53E9-E8F9-AB16-97784FAB9017}"/>
              </a:ext>
            </a:extLst>
          </p:cNvPr>
          <p:cNvSpPr>
            <a:spLocks noChangeShapeType="1"/>
          </p:cNvSpPr>
          <p:nvPr/>
        </p:nvSpPr>
        <p:spPr bwMode="auto">
          <a:xfrm>
            <a:off x="1619250" y="2060575"/>
            <a:ext cx="0" cy="4321175"/>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93906" name="Line 18">
            <a:extLst>
              <a:ext uri="{FF2B5EF4-FFF2-40B4-BE49-F238E27FC236}">
                <a16:creationId xmlns:a16="http://schemas.microsoft.com/office/drawing/2014/main" id="{99FDEC8C-1D63-0389-68E6-8B661B08BAE5}"/>
              </a:ext>
            </a:extLst>
          </p:cNvPr>
          <p:cNvSpPr>
            <a:spLocks noChangeShapeType="1"/>
          </p:cNvSpPr>
          <p:nvPr/>
        </p:nvSpPr>
        <p:spPr bwMode="auto">
          <a:xfrm>
            <a:off x="1619250" y="2060575"/>
            <a:ext cx="5905500"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93907" name="Text Box 19">
            <a:extLst>
              <a:ext uri="{FF2B5EF4-FFF2-40B4-BE49-F238E27FC236}">
                <a16:creationId xmlns:a16="http://schemas.microsoft.com/office/drawing/2014/main" id="{7B999D7E-A613-4214-50BB-93FD95B3689A}"/>
              </a:ext>
            </a:extLst>
          </p:cNvPr>
          <p:cNvSpPr txBox="1">
            <a:spLocks noChangeArrowheads="1"/>
          </p:cNvSpPr>
          <p:nvPr/>
        </p:nvSpPr>
        <p:spPr bwMode="auto">
          <a:xfrm>
            <a:off x="2411413" y="1557338"/>
            <a:ext cx="4824412"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latin typeface="Verdana" panose="020B0604030504040204" pitchFamily="34" charset="0"/>
              </a:rPr>
              <a:t>Web site                      Exact page</a:t>
            </a:r>
          </a:p>
        </p:txBody>
      </p:sp>
      <p:sp>
        <p:nvSpPr>
          <p:cNvPr id="293908" name="Line 20">
            <a:extLst>
              <a:ext uri="{FF2B5EF4-FFF2-40B4-BE49-F238E27FC236}">
                <a16:creationId xmlns:a16="http://schemas.microsoft.com/office/drawing/2014/main" id="{16D892CD-9791-7298-491A-0D899F2045F0}"/>
              </a:ext>
            </a:extLst>
          </p:cNvPr>
          <p:cNvSpPr>
            <a:spLocks noChangeShapeType="1"/>
          </p:cNvSpPr>
          <p:nvPr/>
        </p:nvSpPr>
        <p:spPr bwMode="auto">
          <a:xfrm>
            <a:off x="1619250" y="2708275"/>
            <a:ext cx="5905500"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93909" name="Line 21">
            <a:extLst>
              <a:ext uri="{FF2B5EF4-FFF2-40B4-BE49-F238E27FC236}">
                <a16:creationId xmlns:a16="http://schemas.microsoft.com/office/drawing/2014/main" id="{4EB93BBE-3D5F-5C05-107F-DA9A1927EF8A}"/>
              </a:ext>
            </a:extLst>
          </p:cNvPr>
          <p:cNvSpPr>
            <a:spLocks noChangeShapeType="1"/>
          </p:cNvSpPr>
          <p:nvPr/>
        </p:nvSpPr>
        <p:spPr bwMode="auto">
          <a:xfrm>
            <a:off x="1619250" y="3429000"/>
            <a:ext cx="5905500"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93910" name="Line 22">
            <a:extLst>
              <a:ext uri="{FF2B5EF4-FFF2-40B4-BE49-F238E27FC236}">
                <a16:creationId xmlns:a16="http://schemas.microsoft.com/office/drawing/2014/main" id="{8C3432E6-A85E-FF2C-8D93-1077240D69C3}"/>
              </a:ext>
            </a:extLst>
          </p:cNvPr>
          <p:cNvSpPr>
            <a:spLocks noChangeShapeType="1"/>
          </p:cNvSpPr>
          <p:nvPr/>
        </p:nvSpPr>
        <p:spPr bwMode="auto">
          <a:xfrm>
            <a:off x="1547813" y="4652963"/>
            <a:ext cx="5905500"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93911" name="Line 23">
            <a:extLst>
              <a:ext uri="{FF2B5EF4-FFF2-40B4-BE49-F238E27FC236}">
                <a16:creationId xmlns:a16="http://schemas.microsoft.com/office/drawing/2014/main" id="{51C1FBEE-F5F5-4D06-5A8C-19144E98DD5D}"/>
              </a:ext>
            </a:extLst>
          </p:cNvPr>
          <p:cNvSpPr>
            <a:spLocks noChangeShapeType="1"/>
          </p:cNvSpPr>
          <p:nvPr/>
        </p:nvSpPr>
        <p:spPr bwMode="auto">
          <a:xfrm>
            <a:off x="4500563" y="1557338"/>
            <a:ext cx="0" cy="4824412"/>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93912" name="Text Box 24">
            <a:extLst>
              <a:ext uri="{FF2B5EF4-FFF2-40B4-BE49-F238E27FC236}">
                <a16:creationId xmlns:a16="http://schemas.microsoft.com/office/drawing/2014/main" id="{1DBB37DE-61A9-1A77-108E-7CCADD59361F}"/>
              </a:ext>
            </a:extLst>
          </p:cNvPr>
          <p:cNvSpPr txBox="1">
            <a:spLocks noChangeArrowheads="1"/>
          </p:cNvSpPr>
          <p:nvPr/>
        </p:nvSpPr>
        <p:spPr bwMode="auto">
          <a:xfrm>
            <a:off x="0" y="6521450"/>
            <a:ext cx="46101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i="1">
                <a:solidFill>
                  <a:srgbClr val="FF0000"/>
                </a:solidFill>
              </a:rPr>
              <a:t>This slide skipped during the live presentation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575989F1-46F5-0C33-933A-AE6A183CB0D7}"/>
              </a:ext>
            </a:extLst>
          </p:cNvPr>
          <p:cNvSpPr>
            <a:spLocks noGrp="1" noChangeArrowheads="1"/>
          </p:cNvSpPr>
          <p:nvPr>
            <p:ph type="title"/>
          </p:nvPr>
        </p:nvSpPr>
        <p:spPr/>
        <p:txBody>
          <a:bodyPr/>
          <a:lstStyle/>
          <a:p>
            <a:r>
              <a:rPr lang="en-US" altLang="LID4096"/>
              <a:t>Research Question #2</a:t>
            </a:r>
          </a:p>
        </p:txBody>
      </p:sp>
      <p:sp>
        <p:nvSpPr>
          <p:cNvPr id="235523" name="Rectangle 3">
            <a:extLst>
              <a:ext uri="{FF2B5EF4-FFF2-40B4-BE49-F238E27FC236}">
                <a16:creationId xmlns:a16="http://schemas.microsoft.com/office/drawing/2014/main" id="{3264BF11-0987-3F9B-9656-E643928BFB6B}"/>
              </a:ext>
            </a:extLst>
          </p:cNvPr>
          <p:cNvSpPr>
            <a:spLocks noGrp="1" noChangeArrowheads="1"/>
          </p:cNvSpPr>
          <p:nvPr>
            <p:ph type="body" sz="half" idx="1"/>
          </p:nvPr>
        </p:nvSpPr>
        <p:spPr>
          <a:xfrm>
            <a:off x="685800" y="1981200"/>
            <a:ext cx="7702550" cy="4114800"/>
          </a:xfrm>
        </p:spPr>
        <p:txBody>
          <a:bodyPr/>
          <a:lstStyle/>
          <a:p>
            <a:r>
              <a:rPr lang="en-US" altLang="LID4096" sz="2400"/>
              <a:t>What makes thumbnails recognizable?</a:t>
            </a:r>
          </a:p>
        </p:txBody>
      </p:sp>
      <p:pic>
        <p:nvPicPr>
          <p:cNvPr id="235524" name="Picture 4">
            <a:extLst>
              <a:ext uri="{FF2B5EF4-FFF2-40B4-BE49-F238E27FC236}">
                <a16:creationId xmlns:a16="http://schemas.microsoft.com/office/drawing/2014/main" id="{01566748-7F63-8DCF-3931-C16EAE8F99D5}"/>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555875" y="2600325"/>
            <a:ext cx="3810000" cy="4064000"/>
          </a:xfrm>
          <a:noFill/>
          <a:ln/>
        </p:spPr>
      </p:pic>
      <p:sp>
        <p:nvSpPr>
          <p:cNvPr id="235527" name="Freeform 7">
            <a:extLst>
              <a:ext uri="{FF2B5EF4-FFF2-40B4-BE49-F238E27FC236}">
                <a16:creationId xmlns:a16="http://schemas.microsoft.com/office/drawing/2014/main" id="{A13C6450-0BD7-0404-FDBA-0A40B01572AC}"/>
              </a:ext>
            </a:extLst>
          </p:cNvPr>
          <p:cNvSpPr>
            <a:spLocks/>
          </p:cNvSpPr>
          <p:nvPr/>
        </p:nvSpPr>
        <p:spPr bwMode="auto">
          <a:xfrm rot="420990">
            <a:off x="4227513" y="2809875"/>
            <a:ext cx="1944687" cy="2087563"/>
          </a:xfrm>
          <a:custGeom>
            <a:avLst/>
            <a:gdLst>
              <a:gd name="T0" fmla="*/ 563 w 1990"/>
              <a:gd name="T1" fmla="*/ 46 h 2973"/>
              <a:gd name="T2" fmla="*/ 389 w 1990"/>
              <a:gd name="T3" fmla="*/ 60 h 2973"/>
              <a:gd name="T4" fmla="*/ 195 w 1990"/>
              <a:gd name="T5" fmla="*/ 147 h 2973"/>
              <a:gd name="T6" fmla="*/ 134 w 1990"/>
              <a:gd name="T7" fmla="*/ 194 h 2973"/>
              <a:gd name="T8" fmla="*/ 34 w 1990"/>
              <a:gd name="T9" fmla="*/ 448 h 2973"/>
              <a:gd name="T10" fmla="*/ 21 w 1990"/>
              <a:gd name="T11" fmla="*/ 582 h 2973"/>
              <a:gd name="T12" fmla="*/ 14 w 1990"/>
              <a:gd name="T13" fmla="*/ 656 h 2973"/>
              <a:gd name="T14" fmla="*/ 0 w 1990"/>
              <a:gd name="T15" fmla="*/ 1038 h 2973"/>
              <a:gd name="T16" fmla="*/ 7 w 1990"/>
              <a:gd name="T17" fmla="*/ 1359 h 2973"/>
              <a:gd name="T18" fmla="*/ 21 w 1990"/>
              <a:gd name="T19" fmla="*/ 1466 h 2973"/>
              <a:gd name="T20" fmla="*/ 61 w 1990"/>
              <a:gd name="T21" fmla="*/ 1795 h 2973"/>
              <a:gd name="T22" fmla="*/ 155 w 1990"/>
              <a:gd name="T23" fmla="*/ 2143 h 2973"/>
              <a:gd name="T24" fmla="*/ 242 w 1990"/>
              <a:gd name="T25" fmla="*/ 2391 h 2973"/>
              <a:gd name="T26" fmla="*/ 335 w 1990"/>
              <a:gd name="T27" fmla="*/ 2538 h 2973"/>
              <a:gd name="T28" fmla="*/ 436 w 1990"/>
              <a:gd name="T29" fmla="*/ 2726 h 2973"/>
              <a:gd name="T30" fmla="*/ 463 w 1990"/>
              <a:gd name="T31" fmla="*/ 2766 h 2973"/>
              <a:gd name="T32" fmla="*/ 576 w 1990"/>
              <a:gd name="T33" fmla="*/ 2846 h 2973"/>
              <a:gd name="T34" fmla="*/ 751 w 1990"/>
              <a:gd name="T35" fmla="*/ 2926 h 2973"/>
              <a:gd name="T36" fmla="*/ 992 w 1990"/>
              <a:gd name="T37" fmla="*/ 2973 h 2973"/>
              <a:gd name="T38" fmla="*/ 1280 w 1990"/>
              <a:gd name="T39" fmla="*/ 2967 h 2973"/>
              <a:gd name="T40" fmla="*/ 1454 w 1990"/>
              <a:gd name="T41" fmla="*/ 2900 h 2973"/>
              <a:gd name="T42" fmla="*/ 1822 w 1990"/>
              <a:gd name="T43" fmla="*/ 2538 h 2973"/>
              <a:gd name="T44" fmla="*/ 1923 w 1990"/>
              <a:gd name="T45" fmla="*/ 2156 h 2973"/>
              <a:gd name="T46" fmla="*/ 1970 w 1990"/>
              <a:gd name="T47" fmla="*/ 1835 h 2973"/>
              <a:gd name="T48" fmla="*/ 1976 w 1990"/>
              <a:gd name="T49" fmla="*/ 931 h 2973"/>
              <a:gd name="T50" fmla="*/ 1956 w 1990"/>
              <a:gd name="T51" fmla="*/ 843 h 2973"/>
              <a:gd name="T52" fmla="*/ 1876 w 1990"/>
              <a:gd name="T53" fmla="*/ 542 h 2973"/>
              <a:gd name="T54" fmla="*/ 1809 w 1990"/>
              <a:gd name="T55" fmla="*/ 388 h 2973"/>
              <a:gd name="T56" fmla="*/ 1534 w 1990"/>
              <a:gd name="T57" fmla="*/ 154 h 2973"/>
              <a:gd name="T58" fmla="*/ 1313 w 1990"/>
              <a:gd name="T59" fmla="*/ 93 h 2973"/>
              <a:gd name="T60" fmla="*/ 1012 w 1990"/>
              <a:gd name="T61" fmla="*/ 80 h 2973"/>
              <a:gd name="T62" fmla="*/ 704 w 1990"/>
              <a:gd name="T63" fmla="*/ 33 h 2973"/>
              <a:gd name="T64" fmla="*/ 389 w 1990"/>
              <a:gd name="T65" fmla="*/ 0 h 2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0" h="2973">
                <a:moveTo>
                  <a:pt x="563" y="46"/>
                </a:moveTo>
                <a:cubicBezTo>
                  <a:pt x="505" y="49"/>
                  <a:pt x="446" y="47"/>
                  <a:pt x="389" y="60"/>
                </a:cubicBezTo>
                <a:cubicBezTo>
                  <a:pt x="318" y="76"/>
                  <a:pt x="262" y="124"/>
                  <a:pt x="195" y="147"/>
                </a:cubicBezTo>
                <a:cubicBezTo>
                  <a:pt x="173" y="167"/>
                  <a:pt x="154" y="167"/>
                  <a:pt x="134" y="194"/>
                </a:cubicBezTo>
                <a:cubicBezTo>
                  <a:pt x="77" y="270"/>
                  <a:pt x="53" y="357"/>
                  <a:pt x="34" y="448"/>
                </a:cubicBezTo>
                <a:cubicBezTo>
                  <a:pt x="30" y="493"/>
                  <a:pt x="25" y="537"/>
                  <a:pt x="21" y="582"/>
                </a:cubicBezTo>
                <a:cubicBezTo>
                  <a:pt x="19" y="607"/>
                  <a:pt x="14" y="656"/>
                  <a:pt x="14" y="656"/>
                </a:cubicBezTo>
                <a:cubicBezTo>
                  <a:pt x="10" y="745"/>
                  <a:pt x="0" y="963"/>
                  <a:pt x="0" y="1038"/>
                </a:cubicBezTo>
                <a:cubicBezTo>
                  <a:pt x="0" y="1145"/>
                  <a:pt x="2" y="1252"/>
                  <a:pt x="7" y="1359"/>
                </a:cubicBezTo>
                <a:cubicBezTo>
                  <a:pt x="9" y="1395"/>
                  <a:pt x="21" y="1466"/>
                  <a:pt x="21" y="1466"/>
                </a:cubicBezTo>
                <a:cubicBezTo>
                  <a:pt x="28" y="1576"/>
                  <a:pt x="42" y="1686"/>
                  <a:pt x="61" y="1795"/>
                </a:cubicBezTo>
                <a:cubicBezTo>
                  <a:pt x="71" y="1916"/>
                  <a:pt x="109" y="2030"/>
                  <a:pt x="155" y="2143"/>
                </a:cubicBezTo>
                <a:cubicBezTo>
                  <a:pt x="170" y="2226"/>
                  <a:pt x="210" y="2313"/>
                  <a:pt x="242" y="2391"/>
                </a:cubicBezTo>
                <a:cubicBezTo>
                  <a:pt x="264" y="2443"/>
                  <a:pt x="316" y="2485"/>
                  <a:pt x="335" y="2538"/>
                </a:cubicBezTo>
                <a:cubicBezTo>
                  <a:pt x="357" y="2601"/>
                  <a:pt x="396" y="2673"/>
                  <a:pt x="436" y="2726"/>
                </a:cubicBezTo>
                <a:cubicBezTo>
                  <a:pt x="446" y="2739"/>
                  <a:pt x="449" y="2758"/>
                  <a:pt x="463" y="2766"/>
                </a:cubicBezTo>
                <a:cubicBezTo>
                  <a:pt x="503" y="2790"/>
                  <a:pt x="538" y="2819"/>
                  <a:pt x="576" y="2846"/>
                </a:cubicBezTo>
                <a:cubicBezTo>
                  <a:pt x="636" y="2888"/>
                  <a:pt x="677" y="2915"/>
                  <a:pt x="751" y="2926"/>
                </a:cubicBezTo>
                <a:cubicBezTo>
                  <a:pt x="830" y="2954"/>
                  <a:pt x="908" y="2967"/>
                  <a:pt x="992" y="2973"/>
                </a:cubicBezTo>
                <a:cubicBezTo>
                  <a:pt x="1088" y="2971"/>
                  <a:pt x="1184" y="2973"/>
                  <a:pt x="1280" y="2967"/>
                </a:cubicBezTo>
                <a:cubicBezTo>
                  <a:pt x="1341" y="2963"/>
                  <a:pt x="1404" y="2930"/>
                  <a:pt x="1454" y="2900"/>
                </a:cubicBezTo>
                <a:cubicBezTo>
                  <a:pt x="1610" y="2807"/>
                  <a:pt x="1748" y="2713"/>
                  <a:pt x="1822" y="2538"/>
                </a:cubicBezTo>
                <a:cubicBezTo>
                  <a:pt x="1879" y="2403"/>
                  <a:pt x="1887" y="2294"/>
                  <a:pt x="1923" y="2156"/>
                </a:cubicBezTo>
                <a:cubicBezTo>
                  <a:pt x="1935" y="2048"/>
                  <a:pt x="1956" y="1942"/>
                  <a:pt x="1970" y="1835"/>
                </a:cubicBezTo>
                <a:cubicBezTo>
                  <a:pt x="1990" y="1525"/>
                  <a:pt x="1982" y="1274"/>
                  <a:pt x="1976" y="931"/>
                </a:cubicBezTo>
                <a:cubicBezTo>
                  <a:pt x="1975" y="901"/>
                  <a:pt x="1956" y="843"/>
                  <a:pt x="1956" y="843"/>
                </a:cubicBezTo>
                <a:cubicBezTo>
                  <a:pt x="1947" y="733"/>
                  <a:pt x="1925" y="639"/>
                  <a:pt x="1876" y="542"/>
                </a:cubicBezTo>
                <a:cubicBezTo>
                  <a:pt x="1851" y="492"/>
                  <a:pt x="1837" y="437"/>
                  <a:pt x="1809" y="388"/>
                </a:cubicBezTo>
                <a:cubicBezTo>
                  <a:pt x="1749" y="282"/>
                  <a:pt x="1644" y="201"/>
                  <a:pt x="1534" y="154"/>
                </a:cubicBezTo>
                <a:cubicBezTo>
                  <a:pt x="1467" y="125"/>
                  <a:pt x="1387" y="97"/>
                  <a:pt x="1313" y="93"/>
                </a:cubicBezTo>
                <a:cubicBezTo>
                  <a:pt x="1213" y="87"/>
                  <a:pt x="1012" y="80"/>
                  <a:pt x="1012" y="80"/>
                </a:cubicBezTo>
                <a:cubicBezTo>
                  <a:pt x="907" y="70"/>
                  <a:pt x="808" y="43"/>
                  <a:pt x="704" y="33"/>
                </a:cubicBezTo>
                <a:cubicBezTo>
                  <a:pt x="595" y="11"/>
                  <a:pt x="501" y="0"/>
                  <a:pt x="389" y="0"/>
                </a:cubicBezTo>
              </a:path>
            </a:pathLst>
          </a:custGeom>
          <a:noFill/>
          <a:ln w="635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Rectangle 6">
            <a:extLst>
              <a:ext uri="{FF2B5EF4-FFF2-40B4-BE49-F238E27FC236}">
                <a16:creationId xmlns:a16="http://schemas.microsoft.com/office/drawing/2014/main" id="{7815E6C4-D38F-B182-6910-9FC696EA9A1A}"/>
              </a:ext>
            </a:extLst>
          </p:cNvPr>
          <p:cNvSpPr>
            <a:spLocks noGrp="1" noChangeArrowheads="1"/>
          </p:cNvSpPr>
          <p:nvPr>
            <p:ph type="title"/>
          </p:nvPr>
        </p:nvSpPr>
        <p:spPr>
          <a:xfrm>
            <a:off x="457200" y="685800"/>
            <a:ext cx="8686800" cy="533400"/>
          </a:xfrm>
        </p:spPr>
        <p:txBody>
          <a:bodyPr/>
          <a:lstStyle/>
          <a:p>
            <a:r>
              <a:rPr lang="en-US" altLang="LID4096"/>
              <a:t>Thumbnails </a:t>
            </a:r>
            <a:r>
              <a:rPr lang="en-US" altLang="LID4096" sz="2400"/>
              <a:t>– what makes them recognizable?</a:t>
            </a:r>
          </a:p>
        </p:txBody>
      </p:sp>
      <p:graphicFrame>
        <p:nvGraphicFramePr>
          <p:cNvPr id="68886" name="Object 278">
            <a:extLst>
              <a:ext uri="{FF2B5EF4-FFF2-40B4-BE49-F238E27FC236}">
                <a16:creationId xmlns:a16="http://schemas.microsoft.com/office/drawing/2014/main" id="{D7E38695-EE1A-39EB-9B35-737F3D0A41D1}"/>
              </a:ext>
            </a:extLst>
          </p:cNvPr>
          <p:cNvGraphicFramePr>
            <a:graphicFrameLocks noChangeAspect="1"/>
          </p:cNvGraphicFramePr>
          <p:nvPr>
            <p:ph sz="half" idx="1"/>
          </p:nvPr>
        </p:nvGraphicFramePr>
        <p:xfrm>
          <a:off x="2124075" y="1628775"/>
          <a:ext cx="6048375" cy="4248150"/>
        </p:xfrm>
        <a:graphic>
          <a:graphicData uri="http://schemas.openxmlformats.org/presentationml/2006/ole">
            <mc:AlternateContent xmlns:mc="http://schemas.openxmlformats.org/markup-compatibility/2006">
              <mc:Choice xmlns:v="urn:schemas-microsoft-com:vml" Requires="v">
                <p:oleObj name="Bitmap Image" r:id="rId3" imgW="5020376" imgH="3524742" progId="Paint.Picture">
                  <p:embed/>
                </p:oleObj>
              </mc:Choice>
              <mc:Fallback>
                <p:oleObj name="Bitmap Image" r:id="rId3" imgW="5020376" imgH="3524742" progId="Paint.Picture">
                  <p:embed/>
                  <p:pic>
                    <p:nvPicPr>
                      <p:cNvPr id="0" name="Object 2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1628775"/>
                        <a:ext cx="6048375"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6" name="Text Box 8">
            <a:extLst>
              <a:ext uri="{FF2B5EF4-FFF2-40B4-BE49-F238E27FC236}">
                <a16:creationId xmlns:a16="http://schemas.microsoft.com/office/drawing/2014/main" id="{420F07FB-AF14-7E45-70BA-C92D91BBC74B}"/>
              </a:ext>
            </a:extLst>
          </p:cNvPr>
          <p:cNvSpPr txBox="1">
            <a:spLocks noChangeArrowheads="1"/>
          </p:cNvSpPr>
          <p:nvPr/>
        </p:nvSpPr>
        <p:spPr bwMode="auto">
          <a:xfrm>
            <a:off x="684213" y="2276475"/>
            <a:ext cx="1368425" cy="39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latin typeface="Verdana" panose="020B0604030504040204" pitchFamily="34" charset="0"/>
              </a:rPr>
              <a:t>Web site</a:t>
            </a:r>
          </a:p>
        </p:txBody>
      </p:sp>
      <p:sp>
        <p:nvSpPr>
          <p:cNvPr id="68617" name="Text Box 9">
            <a:extLst>
              <a:ext uri="{FF2B5EF4-FFF2-40B4-BE49-F238E27FC236}">
                <a16:creationId xmlns:a16="http://schemas.microsoft.com/office/drawing/2014/main" id="{9FB6499B-15BB-5EB6-4BB2-CE63EC441490}"/>
              </a:ext>
            </a:extLst>
          </p:cNvPr>
          <p:cNvSpPr txBox="1">
            <a:spLocks noChangeArrowheads="1"/>
          </p:cNvSpPr>
          <p:nvPr/>
        </p:nvSpPr>
        <p:spPr bwMode="auto">
          <a:xfrm>
            <a:off x="250825" y="4221163"/>
            <a:ext cx="1873250" cy="39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latin typeface="Verdana" panose="020B0604030504040204" pitchFamily="34" charset="0"/>
              </a:rPr>
              <a:t>Exact page</a:t>
            </a:r>
          </a:p>
        </p:txBody>
      </p:sp>
      <p:graphicFrame>
        <p:nvGraphicFramePr>
          <p:cNvPr id="68921" name="Object 313">
            <a:extLst>
              <a:ext uri="{FF2B5EF4-FFF2-40B4-BE49-F238E27FC236}">
                <a16:creationId xmlns:a16="http://schemas.microsoft.com/office/drawing/2014/main" id="{5041EA73-3C80-3A64-E7CC-E12A53CADDE0}"/>
              </a:ext>
            </a:extLst>
          </p:cNvPr>
          <p:cNvGraphicFramePr>
            <a:graphicFrameLocks noChangeAspect="1"/>
          </p:cNvGraphicFramePr>
          <p:nvPr>
            <p:ph sz="half" idx="2"/>
          </p:nvPr>
        </p:nvGraphicFramePr>
        <p:xfrm>
          <a:off x="6011863" y="1916113"/>
          <a:ext cx="1104900" cy="781050"/>
        </p:xfrm>
        <a:graphic>
          <a:graphicData uri="http://schemas.openxmlformats.org/presentationml/2006/ole">
            <mc:AlternateContent xmlns:mc="http://schemas.openxmlformats.org/markup-compatibility/2006">
              <mc:Choice xmlns:v="urn:schemas-microsoft-com:vml" Requires="v">
                <p:oleObj name="Bitmap Image" r:id="rId5" imgW="1104762" imgH="781159" progId="Paint.Picture">
                  <p:embed/>
                </p:oleObj>
              </mc:Choice>
              <mc:Fallback>
                <p:oleObj name="Bitmap Image" r:id="rId5" imgW="1104762" imgH="781159" progId="Paint.Picture">
                  <p:embed/>
                  <p:pic>
                    <p:nvPicPr>
                      <p:cNvPr id="0" name="Object 3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1863" y="1916113"/>
                        <a:ext cx="110490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8929" name="Group 321">
            <a:extLst>
              <a:ext uri="{FF2B5EF4-FFF2-40B4-BE49-F238E27FC236}">
                <a16:creationId xmlns:a16="http://schemas.microsoft.com/office/drawing/2014/main" id="{DE66A60C-9F83-EFFD-9077-233A5C7104B0}"/>
              </a:ext>
            </a:extLst>
          </p:cNvPr>
          <p:cNvGrpSpPr>
            <a:grpSpLocks/>
          </p:cNvGrpSpPr>
          <p:nvPr/>
        </p:nvGrpSpPr>
        <p:grpSpPr bwMode="auto">
          <a:xfrm>
            <a:off x="2484438" y="1557338"/>
            <a:ext cx="1943100" cy="2087562"/>
            <a:chOff x="1565" y="981"/>
            <a:chExt cx="1224" cy="1315"/>
          </a:xfrm>
        </p:grpSpPr>
        <p:sp>
          <p:nvSpPr>
            <p:cNvPr id="68926" name="AutoShape 318">
              <a:extLst>
                <a:ext uri="{FF2B5EF4-FFF2-40B4-BE49-F238E27FC236}">
                  <a16:creationId xmlns:a16="http://schemas.microsoft.com/office/drawing/2014/main" id="{8616C683-451A-5735-19A0-9C24CC86B8D1}"/>
                </a:ext>
              </a:extLst>
            </p:cNvPr>
            <p:cNvSpPr>
              <a:spLocks noChangeArrowheads="1"/>
            </p:cNvSpPr>
            <p:nvPr/>
          </p:nvSpPr>
          <p:spPr bwMode="auto">
            <a:xfrm>
              <a:off x="1565" y="981"/>
              <a:ext cx="1224" cy="1315"/>
            </a:xfrm>
            <a:prstGeom prst="roundRect">
              <a:avLst>
                <a:gd name="adj" fmla="val 16667"/>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aphicFrame>
          <p:nvGraphicFramePr>
            <p:cNvPr id="68928" name="Object 320">
              <a:extLst>
                <a:ext uri="{FF2B5EF4-FFF2-40B4-BE49-F238E27FC236}">
                  <a16:creationId xmlns:a16="http://schemas.microsoft.com/office/drawing/2014/main" id="{6CD611A6-A868-58A7-F613-2667C4945BF7}"/>
                </a:ext>
              </a:extLst>
            </p:cNvPr>
            <p:cNvGraphicFramePr>
              <a:graphicFrameLocks noChangeAspect="1"/>
            </p:cNvGraphicFramePr>
            <p:nvPr/>
          </p:nvGraphicFramePr>
          <p:xfrm>
            <a:off x="2290" y="1071"/>
            <a:ext cx="450" cy="454"/>
          </p:xfrm>
          <a:graphic>
            <a:graphicData uri="http://schemas.openxmlformats.org/presentationml/2006/ole">
              <mc:AlternateContent xmlns:mc="http://schemas.openxmlformats.org/markup-compatibility/2006">
                <mc:Choice xmlns:v="urn:schemas-microsoft-com:vml" Requires="v">
                  <p:oleObj name="Photo Editor Photo" r:id="rId7" imgW="2123810" imgH="4885714" progId="MSPhotoEd.3">
                    <p:embed/>
                  </p:oleObj>
                </mc:Choice>
                <mc:Fallback>
                  <p:oleObj name="Photo Editor Photo" r:id="rId7" imgW="2123810" imgH="4885714" progId="MSPhotoEd.3">
                    <p:embed/>
                    <p:pic>
                      <p:nvPicPr>
                        <p:cNvPr id="0" name="Object 320"/>
                        <p:cNvPicPr>
                          <a:picLocks noChangeAspect="1" noChangeArrowheads="1"/>
                        </p:cNvPicPr>
                        <p:nvPr/>
                      </p:nvPicPr>
                      <p:blipFill>
                        <a:blip r:embed="rId8">
                          <a:extLst>
                            <a:ext uri="{28A0092B-C50C-407E-A947-70E740481C1C}">
                              <a14:useLocalDpi xmlns:a14="http://schemas.microsoft.com/office/drawing/2010/main" val="0"/>
                            </a:ext>
                          </a:extLst>
                        </a:blip>
                        <a:srcRect t="10687" r="60071" b="71797"/>
                        <a:stretch>
                          <a:fillRect/>
                        </a:stretch>
                      </p:blipFill>
                      <p:spPr bwMode="auto">
                        <a:xfrm>
                          <a:off x="2290" y="1071"/>
                          <a:ext cx="450"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68931" name="Group 323">
            <a:extLst>
              <a:ext uri="{FF2B5EF4-FFF2-40B4-BE49-F238E27FC236}">
                <a16:creationId xmlns:a16="http://schemas.microsoft.com/office/drawing/2014/main" id="{F22D68B7-505A-6ABD-C004-8F4CD49BF9B2}"/>
              </a:ext>
            </a:extLst>
          </p:cNvPr>
          <p:cNvGrpSpPr>
            <a:grpSpLocks/>
          </p:cNvGrpSpPr>
          <p:nvPr/>
        </p:nvGrpSpPr>
        <p:grpSpPr bwMode="auto">
          <a:xfrm>
            <a:off x="3924300" y="3500438"/>
            <a:ext cx="4824413" cy="2305050"/>
            <a:chOff x="2426" y="2205"/>
            <a:chExt cx="3039" cy="1452"/>
          </a:xfrm>
        </p:grpSpPr>
        <p:sp>
          <p:nvSpPr>
            <p:cNvPr id="68927" name="AutoShape 319">
              <a:extLst>
                <a:ext uri="{FF2B5EF4-FFF2-40B4-BE49-F238E27FC236}">
                  <a16:creationId xmlns:a16="http://schemas.microsoft.com/office/drawing/2014/main" id="{BF19FAB5-4FC9-5AE3-A2FB-06222CDDD00A}"/>
                </a:ext>
              </a:extLst>
            </p:cNvPr>
            <p:cNvSpPr>
              <a:spLocks noChangeArrowheads="1"/>
            </p:cNvSpPr>
            <p:nvPr/>
          </p:nvSpPr>
          <p:spPr bwMode="auto">
            <a:xfrm>
              <a:off x="2426" y="2614"/>
              <a:ext cx="2677" cy="1043"/>
            </a:xfrm>
            <a:prstGeom prst="roundRect">
              <a:avLst>
                <a:gd name="adj" fmla="val 16667"/>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aphicFrame>
          <p:nvGraphicFramePr>
            <p:cNvPr id="68930" name="Object 322">
              <a:extLst>
                <a:ext uri="{FF2B5EF4-FFF2-40B4-BE49-F238E27FC236}">
                  <a16:creationId xmlns:a16="http://schemas.microsoft.com/office/drawing/2014/main" id="{22134C76-763F-39B2-C904-CAB3FC6ACD1D}"/>
                </a:ext>
              </a:extLst>
            </p:cNvPr>
            <p:cNvGraphicFramePr>
              <a:graphicFrameLocks noChangeAspect="1"/>
            </p:cNvGraphicFramePr>
            <p:nvPr/>
          </p:nvGraphicFramePr>
          <p:xfrm>
            <a:off x="4604" y="2205"/>
            <a:ext cx="861" cy="862"/>
          </p:xfrm>
          <a:graphic>
            <a:graphicData uri="http://schemas.openxmlformats.org/presentationml/2006/ole">
              <mc:AlternateContent xmlns:mc="http://schemas.openxmlformats.org/markup-compatibility/2006">
                <mc:Choice xmlns:v="urn:schemas-microsoft-com:vml" Requires="v">
                  <p:oleObj name="Photo Editor Photo" r:id="rId9" imgW="1933333" imgH="4885714" progId="MSPhotoEd.3">
                    <p:embed/>
                  </p:oleObj>
                </mc:Choice>
                <mc:Fallback>
                  <p:oleObj name="Photo Editor Photo" r:id="rId9" imgW="1933333" imgH="4885714" progId="MSPhotoEd.3">
                    <p:embed/>
                    <p:pic>
                      <p:nvPicPr>
                        <p:cNvPr id="0" name="Object 322"/>
                        <p:cNvPicPr>
                          <a:picLocks noChangeAspect="1" noChangeArrowheads="1"/>
                        </p:cNvPicPr>
                        <p:nvPr/>
                      </p:nvPicPr>
                      <p:blipFill>
                        <a:blip r:embed="rId10">
                          <a:extLst>
                            <a:ext uri="{28A0092B-C50C-407E-A947-70E740481C1C}">
                              <a14:useLocalDpi xmlns:a14="http://schemas.microsoft.com/office/drawing/2010/main" val="0"/>
                            </a:ext>
                          </a:extLst>
                        </a:blip>
                        <a:srcRect t="57755" r="16081" b="8989"/>
                        <a:stretch>
                          <a:fillRect/>
                        </a:stretch>
                      </p:blipFill>
                      <p:spPr bwMode="auto">
                        <a:xfrm>
                          <a:off x="4604" y="2205"/>
                          <a:ext cx="861" cy="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8929"/>
                                        </p:tgtEl>
                                        <p:attrNameLst>
                                          <p:attrName>style.visibility</p:attrName>
                                        </p:attrNameLst>
                                      </p:cBhvr>
                                      <p:to>
                                        <p:strVal val="visible"/>
                                      </p:to>
                                    </p:set>
                                    <p:animEffect transition="in" filter="dissolve">
                                      <p:cBhvr>
                                        <p:cTn id="7" dur="500"/>
                                        <p:tgtEl>
                                          <p:spTgt spid="68929"/>
                                        </p:tgtEl>
                                      </p:cBhvr>
                                    </p:animEffect>
                                  </p:childTnLst>
                                  <p:subTnLst>
                                    <p:set>
                                      <p:cBhvr override="childStyle">
                                        <p:cTn dur="1" fill="hold" display="0" masterRel="nextClick" afterEffect="1"/>
                                        <p:tgtEl>
                                          <p:spTgt spid="68929"/>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8931"/>
                                        </p:tgtEl>
                                        <p:attrNameLst>
                                          <p:attrName>style.visibility</p:attrName>
                                        </p:attrNameLst>
                                      </p:cBhvr>
                                      <p:to>
                                        <p:strVal val="visible"/>
                                      </p:to>
                                    </p:set>
                                    <p:animEffect transition="in" filter="dissolve">
                                      <p:cBhvr>
                                        <p:cTn id="12" dur="500"/>
                                        <p:tgtEl>
                                          <p:spTgt spid="68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C83F7FC8-8C80-D8D0-0471-7DC48779D74C}"/>
              </a:ext>
            </a:extLst>
          </p:cNvPr>
          <p:cNvSpPr>
            <a:spLocks noGrp="1" noChangeArrowheads="1"/>
          </p:cNvSpPr>
          <p:nvPr>
            <p:ph type="title"/>
          </p:nvPr>
        </p:nvSpPr>
        <p:spPr/>
        <p:txBody>
          <a:bodyPr/>
          <a:lstStyle/>
          <a:p>
            <a:r>
              <a:rPr lang="en-US" altLang="LID4096"/>
              <a:t>Research Question #3</a:t>
            </a:r>
          </a:p>
        </p:txBody>
      </p:sp>
      <p:sp>
        <p:nvSpPr>
          <p:cNvPr id="220163" name="Rectangle 3">
            <a:extLst>
              <a:ext uri="{FF2B5EF4-FFF2-40B4-BE49-F238E27FC236}">
                <a16:creationId xmlns:a16="http://schemas.microsoft.com/office/drawing/2014/main" id="{ECB10500-8661-4778-D97E-5FFD03CE3ABF}"/>
              </a:ext>
            </a:extLst>
          </p:cNvPr>
          <p:cNvSpPr>
            <a:spLocks noGrp="1" noChangeArrowheads="1"/>
          </p:cNvSpPr>
          <p:nvPr>
            <p:ph type="body" idx="1"/>
          </p:nvPr>
        </p:nvSpPr>
        <p:spPr/>
        <p:txBody>
          <a:bodyPr/>
          <a:lstStyle/>
          <a:p>
            <a:r>
              <a:rPr lang="en-US" altLang="LID4096"/>
              <a:t>What is the tradeoff between </a:t>
            </a:r>
            <a:br>
              <a:rPr lang="en-US" altLang="LID4096"/>
            </a:br>
            <a:r>
              <a:rPr lang="en-US" altLang="LID4096"/>
              <a:t>title recognition </a:t>
            </a:r>
            <a:r>
              <a:rPr lang="en-US" altLang="LID4096" i="1"/>
              <a:t>vs. </a:t>
            </a:r>
            <a:r>
              <a:rPr lang="en-US" altLang="LID4096"/>
              <a:t>truncation size?</a:t>
            </a:r>
          </a:p>
          <a:p>
            <a:pPr lvl="1"/>
            <a:r>
              <a:rPr lang="en-US" altLang="LID4096"/>
              <a:t>web site</a:t>
            </a:r>
          </a:p>
          <a:p>
            <a:pPr lvl="1"/>
            <a:r>
              <a:rPr lang="en-US" altLang="LID4096"/>
              <a:t>exact pages</a:t>
            </a:r>
          </a:p>
          <a:p>
            <a:endParaRPr lang="en-US" altLang="LID4096"/>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4" name="Rectangle 8">
            <a:extLst>
              <a:ext uri="{FF2B5EF4-FFF2-40B4-BE49-F238E27FC236}">
                <a16:creationId xmlns:a16="http://schemas.microsoft.com/office/drawing/2014/main" id="{3F6463D4-4E5C-5D2A-5528-421256538AE1}"/>
              </a:ext>
            </a:extLst>
          </p:cNvPr>
          <p:cNvSpPr>
            <a:spLocks noGrp="1" noChangeArrowheads="1"/>
          </p:cNvSpPr>
          <p:nvPr>
            <p:ph type="title"/>
          </p:nvPr>
        </p:nvSpPr>
        <p:spPr/>
        <p:txBody>
          <a:bodyPr/>
          <a:lstStyle/>
          <a:p>
            <a:r>
              <a:rPr lang="en-US" altLang="LID4096"/>
              <a:t>Title – </a:t>
            </a:r>
            <a:r>
              <a:rPr lang="en-US" altLang="LID4096" sz="2400"/>
              <a:t>web site recognition </a:t>
            </a:r>
            <a:r>
              <a:rPr lang="en-US" altLang="LID4096" sz="2400" i="1"/>
              <a:t>vs</a:t>
            </a:r>
            <a:r>
              <a:rPr lang="en-US" altLang="LID4096" sz="2400"/>
              <a:t> size</a:t>
            </a:r>
            <a:endParaRPr lang="en-US" altLang="LID4096"/>
          </a:p>
        </p:txBody>
      </p:sp>
      <p:grpSp>
        <p:nvGrpSpPr>
          <p:cNvPr id="70665" name="Group 9">
            <a:extLst>
              <a:ext uri="{FF2B5EF4-FFF2-40B4-BE49-F238E27FC236}">
                <a16:creationId xmlns:a16="http://schemas.microsoft.com/office/drawing/2014/main" id="{868D2AF8-3709-57ED-CBE9-85F6650D4E55}"/>
              </a:ext>
            </a:extLst>
          </p:cNvPr>
          <p:cNvGrpSpPr>
            <a:grpSpLocks/>
          </p:cNvGrpSpPr>
          <p:nvPr/>
        </p:nvGrpSpPr>
        <p:grpSpPr bwMode="auto">
          <a:xfrm>
            <a:off x="3779838" y="3213100"/>
            <a:ext cx="1008062" cy="1512888"/>
            <a:chOff x="1882" y="2704"/>
            <a:chExt cx="635" cy="953"/>
          </a:xfrm>
        </p:grpSpPr>
        <p:sp>
          <p:nvSpPr>
            <p:cNvPr id="70666" name="Oval 10">
              <a:extLst>
                <a:ext uri="{FF2B5EF4-FFF2-40B4-BE49-F238E27FC236}">
                  <a16:creationId xmlns:a16="http://schemas.microsoft.com/office/drawing/2014/main" id="{461C9C10-0023-8028-E0AB-9A881988A8DE}"/>
                </a:ext>
              </a:extLst>
            </p:cNvPr>
            <p:cNvSpPr>
              <a:spLocks noChangeArrowheads="1"/>
            </p:cNvSpPr>
            <p:nvPr/>
          </p:nvSpPr>
          <p:spPr bwMode="auto">
            <a:xfrm>
              <a:off x="2290" y="2704"/>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0667" name="Line 11">
              <a:extLst>
                <a:ext uri="{FF2B5EF4-FFF2-40B4-BE49-F238E27FC236}">
                  <a16:creationId xmlns:a16="http://schemas.microsoft.com/office/drawing/2014/main" id="{5FDB3A9A-A622-0AB4-EC62-8396732C0CDE}"/>
                </a:ext>
              </a:extLst>
            </p:cNvPr>
            <p:cNvSpPr>
              <a:spLocks noChangeShapeType="1"/>
            </p:cNvSpPr>
            <p:nvPr/>
          </p:nvSpPr>
          <p:spPr bwMode="auto">
            <a:xfrm>
              <a:off x="1882" y="2840"/>
              <a:ext cx="544"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70668" name="Line 12">
              <a:extLst>
                <a:ext uri="{FF2B5EF4-FFF2-40B4-BE49-F238E27FC236}">
                  <a16:creationId xmlns:a16="http://schemas.microsoft.com/office/drawing/2014/main" id="{A1B63687-1E23-62FA-9B91-7ACBCEED7986}"/>
                </a:ext>
              </a:extLst>
            </p:cNvPr>
            <p:cNvSpPr>
              <a:spLocks noChangeShapeType="1"/>
            </p:cNvSpPr>
            <p:nvPr/>
          </p:nvSpPr>
          <p:spPr bwMode="auto">
            <a:xfrm>
              <a:off x="2426" y="2840"/>
              <a:ext cx="0" cy="81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aphicFrame>
        <p:nvGraphicFramePr>
          <p:cNvPr id="70672" name="Object 16">
            <a:extLst>
              <a:ext uri="{FF2B5EF4-FFF2-40B4-BE49-F238E27FC236}">
                <a16:creationId xmlns:a16="http://schemas.microsoft.com/office/drawing/2014/main" id="{59716E43-4083-9A9F-DB77-6E72525F2C3B}"/>
              </a:ext>
            </a:extLst>
          </p:cNvPr>
          <p:cNvGraphicFramePr>
            <a:graphicFrameLocks noChangeAspect="1"/>
          </p:cNvGraphicFramePr>
          <p:nvPr>
            <p:ph idx="1"/>
          </p:nvPr>
        </p:nvGraphicFramePr>
        <p:xfrm>
          <a:off x="1331913" y="1557338"/>
          <a:ext cx="6911975" cy="4702175"/>
        </p:xfrm>
        <a:graphic>
          <a:graphicData uri="http://schemas.openxmlformats.org/presentationml/2006/ole">
            <mc:AlternateContent xmlns:mc="http://schemas.openxmlformats.org/markup-compatibility/2006">
              <mc:Choice xmlns:v="urn:schemas-microsoft-com:vml" Requires="v">
                <p:oleObj name="Bitmap Image" r:id="rId3" imgW="4885714" imgH="3323810" progId="Paint.Picture">
                  <p:embed/>
                </p:oleObj>
              </mc:Choice>
              <mc:Fallback>
                <p:oleObj name="Bitmap Image" r:id="rId3" imgW="4885714" imgH="3323810" progId="Paint.Picture">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557338"/>
                        <a:ext cx="6911975" cy="470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0680" name="Group 24">
            <a:extLst>
              <a:ext uri="{FF2B5EF4-FFF2-40B4-BE49-F238E27FC236}">
                <a16:creationId xmlns:a16="http://schemas.microsoft.com/office/drawing/2014/main" id="{F23F5A0D-A906-68DE-5238-7EA349CDBE25}"/>
              </a:ext>
            </a:extLst>
          </p:cNvPr>
          <p:cNvGrpSpPr>
            <a:grpSpLocks/>
          </p:cNvGrpSpPr>
          <p:nvPr/>
        </p:nvGrpSpPr>
        <p:grpSpPr bwMode="auto">
          <a:xfrm>
            <a:off x="2124075" y="4437063"/>
            <a:ext cx="936625" cy="1439862"/>
            <a:chOff x="1338" y="2795"/>
            <a:chExt cx="590" cy="907"/>
          </a:xfrm>
        </p:grpSpPr>
        <p:sp>
          <p:nvSpPr>
            <p:cNvPr id="70677" name="Oval 21">
              <a:extLst>
                <a:ext uri="{FF2B5EF4-FFF2-40B4-BE49-F238E27FC236}">
                  <a16:creationId xmlns:a16="http://schemas.microsoft.com/office/drawing/2014/main" id="{0962640E-D187-5750-AC30-BC58AE151F68}"/>
                </a:ext>
              </a:extLst>
            </p:cNvPr>
            <p:cNvSpPr>
              <a:spLocks noChangeArrowheads="1"/>
            </p:cNvSpPr>
            <p:nvPr/>
          </p:nvSpPr>
          <p:spPr bwMode="auto">
            <a:xfrm>
              <a:off x="1701" y="2795"/>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0678" name="Line 22">
              <a:extLst>
                <a:ext uri="{FF2B5EF4-FFF2-40B4-BE49-F238E27FC236}">
                  <a16:creationId xmlns:a16="http://schemas.microsoft.com/office/drawing/2014/main" id="{79E0EFFD-5A09-6253-D344-FA135CA6BB38}"/>
                </a:ext>
              </a:extLst>
            </p:cNvPr>
            <p:cNvSpPr>
              <a:spLocks noChangeShapeType="1"/>
            </p:cNvSpPr>
            <p:nvPr/>
          </p:nvSpPr>
          <p:spPr bwMode="auto">
            <a:xfrm>
              <a:off x="1338" y="2931"/>
              <a:ext cx="40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70679" name="Line 23">
              <a:extLst>
                <a:ext uri="{FF2B5EF4-FFF2-40B4-BE49-F238E27FC236}">
                  <a16:creationId xmlns:a16="http://schemas.microsoft.com/office/drawing/2014/main" id="{121501AF-0E3C-F499-CCB0-7D117A582D24}"/>
                </a:ext>
              </a:extLst>
            </p:cNvPr>
            <p:cNvSpPr>
              <a:spLocks noChangeShapeType="1"/>
            </p:cNvSpPr>
            <p:nvPr/>
          </p:nvSpPr>
          <p:spPr bwMode="auto">
            <a:xfrm>
              <a:off x="1837" y="2931"/>
              <a:ext cx="0" cy="771"/>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70685" name="Group 29">
            <a:extLst>
              <a:ext uri="{FF2B5EF4-FFF2-40B4-BE49-F238E27FC236}">
                <a16:creationId xmlns:a16="http://schemas.microsoft.com/office/drawing/2014/main" id="{90655601-A41C-C523-40B6-7856BDD96FF0}"/>
              </a:ext>
            </a:extLst>
          </p:cNvPr>
          <p:cNvGrpSpPr>
            <a:grpSpLocks/>
          </p:cNvGrpSpPr>
          <p:nvPr/>
        </p:nvGrpSpPr>
        <p:grpSpPr bwMode="auto">
          <a:xfrm>
            <a:off x="2124075" y="2349500"/>
            <a:ext cx="2160588" cy="3527425"/>
            <a:chOff x="1338" y="1480"/>
            <a:chExt cx="1361" cy="2222"/>
          </a:xfrm>
        </p:grpSpPr>
        <p:sp>
          <p:nvSpPr>
            <p:cNvPr id="70682" name="Oval 26">
              <a:extLst>
                <a:ext uri="{FF2B5EF4-FFF2-40B4-BE49-F238E27FC236}">
                  <a16:creationId xmlns:a16="http://schemas.microsoft.com/office/drawing/2014/main" id="{58FC8C69-37E6-0CA9-5DDF-80ED37896B40}"/>
                </a:ext>
              </a:extLst>
            </p:cNvPr>
            <p:cNvSpPr>
              <a:spLocks noChangeArrowheads="1"/>
            </p:cNvSpPr>
            <p:nvPr/>
          </p:nvSpPr>
          <p:spPr bwMode="auto">
            <a:xfrm>
              <a:off x="2472" y="1480"/>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0683" name="Line 27">
              <a:extLst>
                <a:ext uri="{FF2B5EF4-FFF2-40B4-BE49-F238E27FC236}">
                  <a16:creationId xmlns:a16="http://schemas.microsoft.com/office/drawing/2014/main" id="{D5B97F26-F8B6-BD1D-3C31-55FD5BC484CE}"/>
                </a:ext>
              </a:extLst>
            </p:cNvPr>
            <p:cNvSpPr>
              <a:spLocks noChangeShapeType="1"/>
            </p:cNvSpPr>
            <p:nvPr/>
          </p:nvSpPr>
          <p:spPr bwMode="auto">
            <a:xfrm>
              <a:off x="1338" y="1616"/>
              <a:ext cx="127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70684" name="Line 28">
              <a:extLst>
                <a:ext uri="{FF2B5EF4-FFF2-40B4-BE49-F238E27FC236}">
                  <a16:creationId xmlns:a16="http://schemas.microsoft.com/office/drawing/2014/main" id="{07DE1D1E-980E-5E46-4358-67BFD78A0D85}"/>
                </a:ext>
              </a:extLst>
            </p:cNvPr>
            <p:cNvSpPr>
              <a:spLocks noChangeShapeType="1"/>
            </p:cNvSpPr>
            <p:nvPr/>
          </p:nvSpPr>
          <p:spPr bwMode="auto">
            <a:xfrm>
              <a:off x="2608" y="1525"/>
              <a:ext cx="0" cy="217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70691" name="Group 35">
            <a:extLst>
              <a:ext uri="{FF2B5EF4-FFF2-40B4-BE49-F238E27FC236}">
                <a16:creationId xmlns:a16="http://schemas.microsoft.com/office/drawing/2014/main" id="{2C046730-84D5-525C-99A9-3EF5F8F9FACF}"/>
              </a:ext>
            </a:extLst>
          </p:cNvPr>
          <p:cNvGrpSpPr>
            <a:grpSpLocks/>
          </p:cNvGrpSpPr>
          <p:nvPr/>
        </p:nvGrpSpPr>
        <p:grpSpPr bwMode="auto">
          <a:xfrm>
            <a:off x="2124075" y="1412875"/>
            <a:ext cx="5937250" cy="4464050"/>
            <a:chOff x="1338" y="890"/>
            <a:chExt cx="3740" cy="2812"/>
          </a:xfrm>
        </p:grpSpPr>
        <p:sp>
          <p:nvSpPr>
            <p:cNvPr id="70689" name="Freeform 33">
              <a:extLst>
                <a:ext uri="{FF2B5EF4-FFF2-40B4-BE49-F238E27FC236}">
                  <a16:creationId xmlns:a16="http://schemas.microsoft.com/office/drawing/2014/main" id="{C1DD6448-F819-EF54-E0DF-78685044FC6F}"/>
                </a:ext>
              </a:extLst>
            </p:cNvPr>
            <p:cNvSpPr>
              <a:spLocks/>
            </p:cNvSpPr>
            <p:nvPr/>
          </p:nvSpPr>
          <p:spPr bwMode="auto">
            <a:xfrm>
              <a:off x="1338" y="1290"/>
              <a:ext cx="3719" cy="2412"/>
            </a:xfrm>
            <a:custGeom>
              <a:avLst/>
              <a:gdLst>
                <a:gd name="T0" fmla="*/ 0 w 3719"/>
                <a:gd name="T1" fmla="*/ 2412 h 2412"/>
                <a:gd name="T2" fmla="*/ 136 w 3719"/>
                <a:gd name="T3" fmla="*/ 2185 h 2412"/>
                <a:gd name="T4" fmla="*/ 227 w 3719"/>
                <a:gd name="T5" fmla="*/ 2004 h 2412"/>
                <a:gd name="T6" fmla="*/ 317 w 3719"/>
                <a:gd name="T7" fmla="*/ 1823 h 2412"/>
                <a:gd name="T8" fmla="*/ 499 w 3719"/>
                <a:gd name="T9" fmla="*/ 1460 h 2412"/>
                <a:gd name="T10" fmla="*/ 680 w 3719"/>
                <a:gd name="T11" fmla="*/ 915 h 2412"/>
                <a:gd name="T12" fmla="*/ 816 w 3719"/>
                <a:gd name="T13" fmla="*/ 779 h 2412"/>
                <a:gd name="T14" fmla="*/ 907 w 3719"/>
                <a:gd name="T15" fmla="*/ 598 h 2412"/>
                <a:gd name="T16" fmla="*/ 1134 w 3719"/>
                <a:gd name="T17" fmla="*/ 416 h 2412"/>
                <a:gd name="T18" fmla="*/ 1406 w 3719"/>
                <a:gd name="T19" fmla="*/ 235 h 2412"/>
                <a:gd name="T20" fmla="*/ 1497 w 3719"/>
                <a:gd name="T21" fmla="*/ 235 h 2412"/>
                <a:gd name="T22" fmla="*/ 1633 w 3719"/>
                <a:gd name="T23" fmla="*/ 190 h 2412"/>
                <a:gd name="T24" fmla="*/ 1723 w 3719"/>
                <a:gd name="T25" fmla="*/ 190 h 2412"/>
                <a:gd name="T26" fmla="*/ 1860 w 3719"/>
                <a:gd name="T27" fmla="*/ 54 h 2412"/>
                <a:gd name="T28" fmla="*/ 2086 w 3719"/>
                <a:gd name="T29" fmla="*/ 8 h 2412"/>
                <a:gd name="T30" fmla="*/ 3719 w 3719"/>
                <a:gd name="T31" fmla="*/ 8 h 2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9" h="2412">
                  <a:moveTo>
                    <a:pt x="0" y="2412"/>
                  </a:moveTo>
                  <a:cubicBezTo>
                    <a:pt x="49" y="2332"/>
                    <a:pt x="98" y="2253"/>
                    <a:pt x="136" y="2185"/>
                  </a:cubicBezTo>
                  <a:cubicBezTo>
                    <a:pt x="174" y="2117"/>
                    <a:pt x="197" y="2064"/>
                    <a:pt x="227" y="2004"/>
                  </a:cubicBezTo>
                  <a:cubicBezTo>
                    <a:pt x="257" y="1944"/>
                    <a:pt x="272" y="1914"/>
                    <a:pt x="317" y="1823"/>
                  </a:cubicBezTo>
                  <a:cubicBezTo>
                    <a:pt x="362" y="1732"/>
                    <a:pt x="439" y="1611"/>
                    <a:pt x="499" y="1460"/>
                  </a:cubicBezTo>
                  <a:cubicBezTo>
                    <a:pt x="559" y="1309"/>
                    <a:pt x="627" y="1028"/>
                    <a:pt x="680" y="915"/>
                  </a:cubicBezTo>
                  <a:cubicBezTo>
                    <a:pt x="733" y="802"/>
                    <a:pt x="778" y="832"/>
                    <a:pt x="816" y="779"/>
                  </a:cubicBezTo>
                  <a:cubicBezTo>
                    <a:pt x="854" y="726"/>
                    <a:pt x="854" y="658"/>
                    <a:pt x="907" y="598"/>
                  </a:cubicBezTo>
                  <a:cubicBezTo>
                    <a:pt x="960" y="538"/>
                    <a:pt x="1051" y="476"/>
                    <a:pt x="1134" y="416"/>
                  </a:cubicBezTo>
                  <a:cubicBezTo>
                    <a:pt x="1217" y="356"/>
                    <a:pt x="1346" y="265"/>
                    <a:pt x="1406" y="235"/>
                  </a:cubicBezTo>
                  <a:cubicBezTo>
                    <a:pt x="1466" y="205"/>
                    <a:pt x="1459" y="242"/>
                    <a:pt x="1497" y="235"/>
                  </a:cubicBezTo>
                  <a:cubicBezTo>
                    <a:pt x="1535" y="228"/>
                    <a:pt x="1595" y="198"/>
                    <a:pt x="1633" y="190"/>
                  </a:cubicBezTo>
                  <a:cubicBezTo>
                    <a:pt x="1671" y="182"/>
                    <a:pt x="1685" y="213"/>
                    <a:pt x="1723" y="190"/>
                  </a:cubicBezTo>
                  <a:cubicBezTo>
                    <a:pt x="1761" y="167"/>
                    <a:pt x="1800" y="84"/>
                    <a:pt x="1860" y="54"/>
                  </a:cubicBezTo>
                  <a:cubicBezTo>
                    <a:pt x="1920" y="24"/>
                    <a:pt x="1776" y="16"/>
                    <a:pt x="2086" y="8"/>
                  </a:cubicBezTo>
                  <a:cubicBezTo>
                    <a:pt x="2396" y="0"/>
                    <a:pt x="3057" y="4"/>
                    <a:pt x="3719" y="8"/>
                  </a:cubicBez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70690" name="Text Box 34">
              <a:extLst>
                <a:ext uri="{FF2B5EF4-FFF2-40B4-BE49-F238E27FC236}">
                  <a16:creationId xmlns:a16="http://schemas.microsoft.com/office/drawing/2014/main" id="{BF3A9085-1592-1E04-ED54-FEF6641DE029}"/>
                </a:ext>
              </a:extLst>
            </p:cNvPr>
            <p:cNvSpPr txBox="1">
              <a:spLocks noChangeArrowheads="1"/>
            </p:cNvSpPr>
            <p:nvPr/>
          </p:nvSpPr>
          <p:spPr bwMode="auto">
            <a:xfrm>
              <a:off x="3787" y="890"/>
              <a:ext cx="1291"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a:solidFill>
                    <a:srgbClr val="FF0000"/>
                  </a:solidFill>
                  <a:latin typeface="Verdana" panose="020B0604030504040204" pitchFamily="34" charset="0"/>
                </a:rPr>
                <a:t>Right truncation</a:t>
              </a:r>
              <a:br>
                <a:rPr lang="en-US" altLang="LID4096" sz="1600">
                  <a:solidFill>
                    <a:srgbClr val="FF0000"/>
                  </a:solidFill>
                  <a:latin typeface="Verdana" panose="020B0604030504040204" pitchFamily="34" charset="0"/>
                </a:rPr>
              </a:br>
              <a:r>
                <a:rPr lang="en-US" altLang="LID4096" sz="1600" i="1">
                  <a:solidFill>
                    <a:srgbClr val="FF0000"/>
                  </a:solidFill>
                  <a:latin typeface="Verdana" panose="020B0604030504040204" pitchFamily="34" charset="0"/>
                </a:rPr>
                <a:t>Grouplab Resear…</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0680"/>
                                        </p:tgtEl>
                                        <p:attrNameLst>
                                          <p:attrName>style.visibility</p:attrName>
                                        </p:attrNameLst>
                                      </p:cBhvr>
                                      <p:to>
                                        <p:strVal val="visible"/>
                                      </p:to>
                                    </p:set>
                                    <p:animEffect transition="in" filter="dissolve">
                                      <p:cBhvr>
                                        <p:cTn id="7" dur="500"/>
                                        <p:tgtEl>
                                          <p:spTgt spid="70680"/>
                                        </p:tgtEl>
                                      </p:cBhvr>
                                    </p:animEffect>
                                  </p:childTnLst>
                                  <p:subTnLst>
                                    <p:set>
                                      <p:cBhvr override="childStyle">
                                        <p:cTn dur="1" fill="hold" display="0" masterRel="nextClick" afterEffect="1"/>
                                        <p:tgtEl>
                                          <p:spTgt spid="70680"/>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0685"/>
                                        </p:tgtEl>
                                        <p:attrNameLst>
                                          <p:attrName>style.visibility</p:attrName>
                                        </p:attrNameLst>
                                      </p:cBhvr>
                                      <p:to>
                                        <p:strVal val="visible"/>
                                      </p:to>
                                    </p:set>
                                    <p:animEffect transition="in" filter="dissolve">
                                      <p:cBhvr>
                                        <p:cTn id="12" dur="500"/>
                                        <p:tgtEl>
                                          <p:spTgt spid="70685"/>
                                        </p:tgtEl>
                                      </p:cBhvr>
                                    </p:animEffect>
                                  </p:childTnLst>
                                  <p:subTnLst>
                                    <p:set>
                                      <p:cBhvr override="childStyle">
                                        <p:cTn dur="1" fill="hold" display="0" masterRel="nextClick" afterEffect="1"/>
                                        <p:tgtEl>
                                          <p:spTgt spid="70685"/>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06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3">
            <a:extLst>
              <a:ext uri="{FF2B5EF4-FFF2-40B4-BE49-F238E27FC236}">
                <a16:creationId xmlns:a16="http://schemas.microsoft.com/office/drawing/2014/main" id="{055FC504-27EF-9198-2EB8-4A7D8F4C1F15}"/>
              </a:ext>
            </a:extLst>
          </p:cNvPr>
          <p:cNvSpPr>
            <a:spLocks noGrp="1" noChangeArrowheads="1"/>
          </p:cNvSpPr>
          <p:nvPr>
            <p:ph type="title"/>
          </p:nvPr>
        </p:nvSpPr>
        <p:spPr>
          <a:xfrm>
            <a:off x="457200" y="685800"/>
            <a:ext cx="8218488" cy="533400"/>
          </a:xfrm>
        </p:spPr>
        <p:txBody>
          <a:bodyPr/>
          <a:lstStyle/>
          <a:p>
            <a:r>
              <a:rPr lang="en-US" altLang="LID4096"/>
              <a:t>Title </a:t>
            </a:r>
            <a:r>
              <a:rPr lang="en-US" altLang="LID4096" sz="2400"/>
              <a:t>– exact page recognition </a:t>
            </a:r>
            <a:r>
              <a:rPr lang="en-US" altLang="LID4096" sz="2400" i="1"/>
              <a:t>vs</a:t>
            </a:r>
            <a:r>
              <a:rPr lang="en-US" altLang="LID4096" sz="2400"/>
              <a:t> size</a:t>
            </a:r>
          </a:p>
        </p:txBody>
      </p:sp>
      <p:graphicFrame>
        <p:nvGraphicFramePr>
          <p:cNvPr id="167944" name="Object 8">
            <a:extLst>
              <a:ext uri="{FF2B5EF4-FFF2-40B4-BE49-F238E27FC236}">
                <a16:creationId xmlns:a16="http://schemas.microsoft.com/office/drawing/2014/main" id="{237A1AA6-EE06-AB60-5DC1-784F76665275}"/>
              </a:ext>
            </a:extLst>
          </p:cNvPr>
          <p:cNvGraphicFramePr>
            <a:graphicFrameLocks noChangeAspect="1"/>
          </p:cNvGraphicFramePr>
          <p:nvPr>
            <p:ph idx="1"/>
          </p:nvPr>
        </p:nvGraphicFramePr>
        <p:xfrm>
          <a:off x="1187450" y="1412875"/>
          <a:ext cx="6697663" cy="4832350"/>
        </p:xfrm>
        <a:graphic>
          <a:graphicData uri="http://schemas.openxmlformats.org/presentationml/2006/ole">
            <mc:AlternateContent xmlns:mc="http://schemas.openxmlformats.org/markup-compatibility/2006">
              <mc:Choice xmlns:v="urn:schemas-microsoft-com:vml" Requires="v">
                <p:oleObj name="Bitmap Image" r:id="rId3" imgW="5028571" imgH="3629532" progId="Paint.Picture">
                  <p:embed/>
                </p:oleObj>
              </mc:Choice>
              <mc:Fallback>
                <p:oleObj name="Bitmap Image" r:id="rId3" imgW="5028571" imgH="3629532" progId="Paint.Picture">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412875"/>
                        <a:ext cx="6697663" cy="483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67950" name="Group 14">
            <a:extLst>
              <a:ext uri="{FF2B5EF4-FFF2-40B4-BE49-F238E27FC236}">
                <a16:creationId xmlns:a16="http://schemas.microsoft.com/office/drawing/2014/main" id="{BC4FB675-E218-5B55-1CA6-F3D64CA9220A}"/>
              </a:ext>
            </a:extLst>
          </p:cNvPr>
          <p:cNvGrpSpPr>
            <a:grpSpLocks/>
          </p:cNvGrpSpPr>
          <p:nvPr/>
        </p:nvGrpSpPr>
        <p:grpSpPr bwMode="auto">
          <a:xfrm>
            <a:off x="1979613" y="4221163"/>
            <a:ext cx="1296987" cy="1439862"/>
            <a:chOff x="1247" y="2659"/>
            <a:chExt cx="817" cy="907"/>
          </a:xfrm>
        </p:grpSpPr>
        <p:sp>
          <p:nvSpPr>
            <p:cNvPr id="167947" name="Oval 11">
              <a:extLst>
                <a:ext uri="{FF2B5EF4-FFF2-40B4-BE49-F238E27FC236}">
                  <a16:creationId xmlns:a16="http://schemas.microsoft.com/office/drawing/2014/main" id="{163EDB10-F7C5-6EF1-339A-8CE71AE15C8B}"/>
                </a:ext>
              </a:extLst>
            </p:cNvPr>
            <p:cNvSpPr>
              <a:spLocks noChangeArrowheads="1"/>
            </p:cNvSpPr>
            <p:nvPr/>
          </p:nvSpPr>
          <p:spPr bwMode="auto">
            <a:xfrm>
              <a:off x="1837" y="2659"/>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67948" name="Line 12">
              <a:extLst>
                <a:ext uri="{FF2B5EF4-FFF2-40B4-BE49-F238E27FC236}">
                  <a16:creationId xmlns:a16="http://schemas.microsoft.com/office/drawing/2014/main" id="{AE364D67-679A-0BBD-BD45-A490CC9A966E}"/>
                </a:ext>
              </a:extLst>
            </p:cNvPr>
            <p:cNvSpPr>
              <a:spLocks noChangeShapeType="1"/>
            </p:cNvSpPr>
            <p:nvPr/>
          </p:nvSpPr>
          <p:spPr bwMode="auto">
            <a:xfrm>
              <a:off x="1247" y="2750"/>
              <a:ext cx="816"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67949" name="Line 13">
              <a:extLst>
                <a:ext uri="{FF2B5EF4-FFF2-40B4-BE49-F238E27FC236}">
                  <a16:creationId xmlns:a16="http://schemas.microsoft.com/office/drawing/2014/main" id="{B7AFF961-2302-F305-0BF5-974234907894}"/>
                </a:ext>
              </a:extLst>
            </p:cNvPr>
            <p:cNvSpPr>
              <a:spLocks noChangeShapeType="1"/>
            </p:cNvSpPr>
            <p:nvPr/>
          </p:nvSpPr>
          <p:spPr bwMode="auto">
            <a:xfrm>
              <a:off x="1973" y="2795"/>
              <a:ext cx="0" cy="771"/>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167955" name="Group 19">
            <a:extLst>
              <a:ext uri="{FF2B5EF4-FFF2-40B4-BE49-F238E27FC236}">
                <a16:creationId xmlns:a16="http://schemas.microsoft.com/office/drawing/2014/main" id="{0F20C726-17BB-C6DF-11DD-774D82D58B04}"/>
              </a:ext>
            </a:extLst>
          </p:cNvPr>
          <p:cNvGrpSpPr>
            <a:grpSpLocks/>
          </p:cNvGrpSpPr>
          <p:nvPr/>
        </p:nvGrpSpPr>
        <p:grpSpPr bwMode="auto">
          <a:xfrm>
            <a:off x="1979613" y="2133600"/>
            <a:ext cx="3816350" cy="3455988"/>
            <a:chOff x="1247" y="1344"/>
            <a:chExt cx="2404" cy="2177"/>
          </a:xfrm>
        </p:grpSpPr>
        <p:sp>
          <p:nvSpPr>
            <p:cNvPr id="167952" name="Oval 16">
              <a:extLst>
                <a:ext uri="{FF2B5EF4-FFF2-40B4-BE49-F238E27FC236}">
                  <a16:creationId xmlns:a16="http://schemas.microsoft.com/office/drawing/2014/main" id="{A4EC91D2-13EB-BAB9-0714-5C2C068DA8C1}"/>
                </a:ext>
              </a:extLst>
            </p:cNvPr>
            <p:cNvSpPr>
              <a:spLocks noChangeArrowheads="1"/>
            </p:cNvSpPr>
            <p:nvPr/>
          </p:nvSpPr>
          <p:spPr bwMode="auto">
            <a:xfrm>
              <a:off x="3424" y="1344"/>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67953" name="Line 17">
              <a:extLst>
                <a:ext uri="{FF2B5EF4-FFF2-40B4-BE49-F238E27FC236}">
                  <a16:creationId xmlns:a16="http://schemas.microsoft.com/office/drawing/2014/main" id="{35614F18-3F46-27C2-A0EA-61E72EB45913}"/>
                </a:ext>
              </a:extLst>
            </p:cNvPr>
            <p:cNvSpPr>
              <a:spLocks noChangeShapeType="1"/>
            </p:cNvSpPr>
            <p:nvPr/>
          </p:nvSpPr>
          <p:spPr bwMode="auto">
            <a:xfrm>
              <a:off x="1247" y="1480"/>
              <a:ext cx="2313"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67954" name="Line 18">
              <a:extLst>
                <a:ext uri="{FF2B5EF4-FFF2-40B4-BE49-F238E27FC236}">
                  <a16:creationId xmlns:a16="http://schemas.microsoft.com/office/drawing/2014/main" id="{A6CD63A9-F7F2-ECD1-B475-874A6C323FD1}"/>
                </a:ext>
              </a:extLst>
            </p:cNvPr>
            <p:cNvSpPr>
              <a:spLocks noChangeShapeType="1"/>
            </p:cNvSpPr>
            <p:nvPr/>
          </p:nvSpPr>
          <p:spPr bwMode="auto">
            <a:xfrm flipH="1">
              <a:off x="3515" y="1525"/>
              <a:ext cx="45" cy="1996"/>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167962" name="Group 26">
            <a:extLst>
              <a:ext uri="{FF2B5EF4-FFF2-40B4-BE49-F238E27FC236}">
                <a16:creationId xmlns:a16="http://schemas.microsoft.com/office/drawing/2014/main" id="{574E9067-0841-5655-1B62-A6D5547694E9}"/>
              </a:ext>
            </a:extLst>
          </p:cNvPr>
          <p:cNvGrpSpPr>
            <a:grpSpLocks/>
          </p:cNvGrpSpPr>
          <p:nvPr/>
        </p:nvGrpSpPr>
        <p:grpSpPr bwMode="auto">
          <a:xfrm>
            <a:off x="2051050" y="1628775"/>
            <a:ext cx="5891213" cy="3960813"/>
            <a:chOff x="1292" y="1026"/>
            <a:chExt cx="3711" cy="2495"/>
          </a:xfrm>
        </p:grpSpPr>
        <p:sp>
          <p:nvSpPr>
            <p:cNvPr id="167958" name="Freeform 22">
              <a:extLst>
                <a:ext uri="{FF2B5EF4-FFF2-40B4-BE49-F238E27FC236}">
                  <a16:creationId xmlns:a16="http://schemas.microsoft.com/office/drawing/2014/main" id="{DBD9634E-F70B-6C1D-7E30-4EE0E91A03E8}"/>
                </a:ext>
              </a:extLst>
            </p:cNvPr>
            <p:cNvSpPr>
              <a:spLocks/>
            </p:cNvSpPr>
            <p:nvPr/>
          </p:nvSpPr>
          <p:spPr bwMode="auto">
            <a:xfrm>
              <a:off x="1292" y="1389"/>
              <a:ext cx="3493" cy="2132"/>
            </a:xfrm>
            <a:custGeom>
              <a:avLst/>
              <a:gdLst>
                <a:gd name="T0" fmla="*/ 0 w 3493"/>
                <a:gd name="T1" fmla="*/ 2132 h 2132"/>
                <a:gd name="T2" fmla="*/ 182 w 3493"/>
                <a:gd name="T3" fmla="*/ 2041 h 2132"/>
                <a:gd name="T4" fmla="*/ 318 w 3493"/>
                <a:gd name="T5" fmla="*/ 2041 h 2132"/>
                <a:gd name="T6" fmla="*/ 409 w 3493"/>
                <a:gd name="T7" fmla="*/ 1996 h 2132"/>
                <a:gd name="T8" fmla="*/ 817 w 3493"/>
                <a:gd name="T9" fmla="*/ 1043 h 2132"/>
                <a:gd name="T10" fmla="*/ 1270 w 3493"/>
                <a:gd name="T11" fmla="*/ 726 h 2132"/>
                <a:gd name="T12" fmla="*/ 1452 w 3493"/>
                <a:gd name="T13" fmla="*/ 590 h 2132"/>
                <a:gd name="T14" fmla="*/ 1543 w 3493"/>
                <a:gd name="T15" fmla="*/ 408 h 2132"/>
                <a:gd name="T16" fmla="*/ 1633 w 3493"/>
                <a:gd name="T17" fmla="*/ 363 h 2132"/>
                <a:gd name="T18" fmla="*/ 1724 w 3493"/>
                <a:gd name="T19" fmla="*/ 317 h 2132"/>
                <a:gd name="T20" fmla="*/ 1815 w 3493"/>
                <a:gd name="T21" fmla="*/ 227 h 2132"/>
                <a:gd name="T22" fmla="*/ 1951 w 3493"/>
                <a:gd name="T23" fmla="*/ 227 h 2132"/>
                <a:gd name="T24" fmla="*/ 2359 w 3493"/>
                <a:gd name="T25" fmla="*/ 91 h 2132"/>
                <a:gd name="T26" fmla="*/ 2450 w 3493"/>
                <a:gd name="T27" fmla="*/ 45 h 2132"/>
                <a:gd name="T28" fmla="*/ 2586 w 3493"/>
                <a:gd name="T29" fmla="*/ 45 h 2132"/>
                <a:gd name="T30" fmla="*/ 2677 w 3493"/>
                <a:gd name="T31" fmla="*/ 0 h 2132"/>
                <a:gd name="T32" fmla="*/ 3493 w 3493"/>
                <a:gd name="T33" fmla="*/ 0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93" h="2132">
                  <a:moveTo>
                    <a:pt x="0" y="2132"/>
                  </a:moveTo>
                  <a:lnTo>
                    <a:pt x="182" y="2041"/>
                  </a:lnTo>
                  <a:lnTo>
                    <a:pt x="318" y="2041"/>
                  </a:lnTo>
                  <a:lnTo>
                    <a:pt x="409" y="1996"/>
                  </a:lnTo>
                  <a:lnTo>
                    <a:pt x="817" y="1043"/>
                  </a:lnTo>
                  <a:lnTo>
                    <a:pt x="1270" y="726"/>
                  </a:lnTo>
                  <a:lnTo>
                    <a:pt x="1452" y="590"/>
                  </a:lnTo>
                  <a:lnTo>
                    <a:pt x="1543" y="408"/>
                  </a:lnTo>
                  <a:lnTo>
                    <a:pt x="1633" y="363"/>
                  </a:lnTo>
                  <a:lnTo>
                    <a:pt x="1724" y="317"/>
                  </a:lnTo>
                  <a:lnTo>
                    <a:pt x="1815" y="227"/>
                  </a:lnTo>
                  <a:lnTo>
                    <a:pt x="1951" y="227"/>
                  </a:lnTo>
                  <a:lnTo>
                    <a:pt x="2359" y="91"/>
                  </a:lnTo>
                  <a:lnTo>
                    <a:pt x="2450" y="45"/>
                  </a:lnTo>
                  <a:lnTo>
                    <a:pt x="2586" y="45"/>
                  </a:lnTo>
                  <a:lnTo>
                    <a:pt x="2677" y="0"/>
                  </a:lnTo>
                  <a:lnTo>
                    <a:pt x="3493" y="0"/>
                  </a:ln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67961" name="Text Box 25">
              <a:extLst>
                <a:ext uri="{FF2B5EF4-FFF2-40B4-BE49-F238E27FC236}">
                  <a16:creationId xmlns:a16="http://schemas.microsoft.com/office/drawing/2014/main" id="{81B8DC14-D37B-88E0-05FE-6747ADBEAC23}"/>
                </a:ext>
              </a:extLst>
            </p:cNvPr>
            <p:cNvSpPr txBox="1">
              <a:spLocks noChangeArrowheads="1"/>
            </p:cNvSpPr>
            <p:nvPr/>
          </p:nvSpPr>
          <p:spPr bwMode="auto">
            <a:xfrm>
              <a:off x="3515" y="1026"/>
              <a:ext cx="148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a:solidFill>
                    <a:srgbClr val="FF0000"/>
                  </a:solidFill>
                  <a:latin typeface="Verdana" panose="020B0604030504040204" pitchFamily="34" charset="0"/>
                </a:rPr>
                <a:t>Middle truncation</a:t>
              </a:r>
              <a:br>
                <a:rPr lang="en-US" altLang="LID4096" sz="1600">
                  <a:solidFill>
                    <a:srgbClr val="FF0000"/>
                  </a:solidFill>
                  <a:latin typeface="Verdana" panose="020B0604030504040204" pitchFamily="34" charset="0"/>
                </a:rPr>
              </a:br>
              <a:r>
                <a:rPr lang="en-US" altLang="LID4096" sz="1600" i="1">
                  <a:solidFill>
                    <a:srgbClr val="FF0000"/>
                  </a:solidFill>
                  <a:latin typeface="Verdana" panose="020B0604030504040204" pitchFamily="34" charset="0"/>
                </a:rPr>
                <a:t>Grouplab… ome page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7950"/>
                                        </p:tgtEl>
                                        <p:attrNameLst>
                                          <p:attrName>style.visibility</p:attrName>
                                        </p:attrNameLst>
                                      </p:cBhvr>
                                      <p:to>
                                        <p:strVal val="visible"/>
                                      </p:to>
                                    </p:set>
                                    <p:animEffect transition="in" filter="dissolve">
                                      <p:cBhvr>
                                        <p:cTn id="7" dur="500"/>
                                        <p:tgtEl>
                                          <p:spTgt spid="167950"/>
                                        </p:tgtEl>
                                      </p:cBhvr>
                                    </p:animEffect>
                                  </p:childTnLst>
                                  <p:subTnLst>
                                    <p:set>
                                      <p:cBhvr override="childStyle">
                                        <p:cTn dur="1" fill="hold" display="0" masterRel="nextClick" afterEffect="1"/>
                                        <p:tgtEl>
                                          <p:spTgt spid="167950"/>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67955"/>
                                        </p:tgtEl>
                                        <p:attrNameLst>
                                          <p:attrName>style.visibility</p:attrName>
                                        </p:attrNameLst>
                                      </p:cBhvr>
                                      <p:to>
                                        <p:strVal val="visible"/>
                                      </p:to>
                                    </p:set>
                                    <p:animEffect transition="in" filter="dissolve">
                                      <p:cBhvr>
                                        <p:cTn id="12" dur="500"/>
                                        <p:tgtEl>
                                          <p:spTgt spid="167955"/>
                                        </p:tgtEl>
                                      </p:cBhvr>
                                    </p:animEffect>
                                  </p:childTnLst>
                                  <p:subTnLst>
                                    <p:set>
                                      <p:cBhvr override="childStyle">
                                        <p:cTn dur="1" fill="hold" display="0" masterRel="nextClick" afterEffect="1"/>
                                        <p:tgtEl>
                                          <p:spTgt spid="167955"/>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67962"/>
                                        </p:tgtEl>
                                        <p:attrNameLst>
                                          <p:attrName>style.visibility</p:attrName>
                                        </p:attrNameLst>
                                      </p:cBhvr>
                                      <p:to>
                                        <p:strVal val="visible"/>
                                      </p:to>
                                    </p:set>
                                    <p:animEffect transition="in" filter="dissolve">
                                      <p:cBhvr>
                                        <p:cTn id="17" dur="500"/>
                                        <p:tgtEl>
                                          <p:spTgt spid="167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6D060ED4-5D20-4FFF-2A3F-171464D61C2D}"/>
              </a:ext>
            </a:extLst>
          </p:cNvPr>
          <p:cNvSpPr>
            <a:spLocks noGrp="1" noChangeArrowheads="1"/>
          </p:cNvSpPr>
          <p:nvPr>
            <p:ph type="title"/>
          </p:nvPr>
        </p:nvSpPr>
        <p:spPr/>
        <p:txBody>
          <a:bodyPr/>
          <a:lstStyle/>
          <a:p>
            <a:r>
              <a:rPr lang="en-US" altLang="LID4096"/>
              <a:t>Research Question #4</a:t>
            </a:r>
          </a:p>
        </p:txBody>
      </p:sp>
      <p:sp>
        <p:nvSpPr>
          <p:cNvPr id="222211" name="Rectangle 3">
            <a:extLst>
              <a:ext uri="{FF2B5EF4-FFF2-40B4-BE49-F238E27FC236}">
                <a16:creationId xmlns:a16="http://schemas.microsoft.com/office/drawing/2014/main" id="{8A2EDC90-D281-F7AA-D24D-0628B13D480C}"/>
              </a:ext>
            </a:extLst>
          </p:cNvPr>
          <p:cNvSpPr>
            <a:spLocks noGrp="1" noChangeArrowheads="1"/>
          </p:cNvSpPr>
          <p:nvPr>
            <p:ph type="body" idx="1"/>
          </p:nvPr>
        </p:nvSpPr>
        <p:spPr/>
        <p:txBody>
          <a:bodyPr/>
          <a:lstStyle/>
          <a:p>
            <a:r>
              <a:rPr lang="en-US" altLang="LID4096"/>
              <a:t>What is the tradeoff between </a:t>
            </a:r>
            <a:br>
              <a:rPr lang="en-US" altLang="LID4096"/>
            </a:br>
            <a:r>
              <a:rPr lang="en-US" altLang="LID4096"/>
              <a:t>URL recognition </a:t>
            </a:r>
            <a:r>
              <a:rPr lang="en-US" altLang="LID4096" i="1"/>
              <a:t>vs. </a:t>
            </a:r>
            <a:r>
              <a:rPr lang="en-US" altLang="LID4096"/>
              <a:t>truncation size?</a:t>
            </a:r>
          </a:p>
          <a:p>
            <a:pPr lvl="1"/>
            <a:r>
              <a:rPr lang="en-US" altLang="LID4096"/>
              <a:t>web site</a:t>
            </a:r>
          </a:p>
          <a:p>
            <a:pPr lvl="1"/>
            <a:r>
              <a:rPr lang="en-US" altLang="LID4096"/>
              <a:t>exact pages</a:t>
            </a:r>
          </a:p>
          <a:p>
            <a:endParaRPr lang="en-US" altLang="LID4096"/>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8" name="Rectangle 6">
            <a:extLst>
              <a:ext uri="{FF2B5EF4-FFF2-40B4-BE49-F238E27FC236}">
                <a16:creationId xmlns:a16="http://schemas.microsoft.com/office/drawing/2014/main" id="{5C554ECE-FAB0-2E6B-EC8B-47582FD1A9C1}"/>
              </a:ext>
            </a:extLst>
          </p:cNvPr>
          <p:cNvSpPr>
            <a:spLocks noGrp="1" noChangeArrowheads="1"/>
          </p:cNvSpPr>
          <p:nvPr>
            <p:ph type="title"/>
          </p:nvPr>
        </p:nvSpPr>
        <p:spPr/>
        <p:txBody>
          <a:bodyPr/>
          <a:lstStyle/>
          <a:p>
            <a:r>
              <a:rPr lang="en-US" altLang="LID4096"/>
              <a:t>URL – </a:t>
            </a:r>
            <a:r>
              <a:rPr lang="en-US" altLang="LID4096" sz="2400"/>
              <a:t>web site recognition </a:t>
            </a:r>
            <a:r>
              <a:rPr lang="en-US" altLang="LID4096" sz="2400" i="1"/>
              <a:t>vs</a:t>
            </a:r>
            <a:r>
              <a:rPr lang="en-US" altLang="LID4096" sz="2400"/>
              <a:t> size</a:t>
            </a:r>
          </a:p>
        </p:txBody>
      </p:sp>
      <p:graphicFrame>
        <p:nvGraphicFramePr>
          <p:cNvPr id="74759" name="Object 7">
            <a:extLst>
              <a:ext uri="{FF2B5EF4-FFF2-40B4-BE49-F238E27FC236}">
                <a16:creationId xmlns:a16="http://schemas.microsoft.com/office/drawing/2014/main" id="{96A26918-66BB-23AB-63AA-C82DD318244D}"/>
              </a:ext>
            </a:extLst>
          </p:cNvPr>
          <p:cNvGraphicFramePr>
            <a:graphicFrameLocks noChangeAspect="1"/>
          </p:cNvGraphicFramePr>
          <p:nvPr>
            <p:ph idx="1"/>
          </p:nvPr>
        </p:nvGraphicFramePr>
        <p:xfrm>
          <a:off x="684213" y="1557338"/>
          <a:ext cx="7632700" cy="4870450"/>
        </p:xfrm>
        <a:graphic>
          <a:graphicData uri="http://schemas.openxmlformats.org/presentationml/2006/ole">
            <mc:AlternateContent xmlns:mc="http://schemas.openxmlformats.org/markup-compatibility/2006">
              <mc:Choice xmlns:v="urn:schemas-microsoft-com:vml" Requires="v">
                <p:oleObj name="Bitmap Image" r:id="rId3" imgW="5552381" imgH="3543795" progId="Paint.Picture">
                  <p:embed/>
                </p:oleObj>
              </mc:Choice>
              <mc:Fallback>
                <p:oleObj name="Bitmap Image" r:id="rId3" imgW="5552381" imgH="3543795" progId="Paint.Picture">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557338"/>
                        <a:ext cx="7632700" cy="487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4765" name="Group 13">
            <a:extLst>
              <a:ext uri="{FF2B5EF4-FFF2-40B4-BE49-F238E27FC236}">
                <a16:creationId xmlns:a16="http://schemas.microsoft.com/office/drawing/2014/main" id="{471BAEFC-2453-D87F-1BF3-5A7466D2B4B4}"/>
              </a:ext>
            </a:extLst>
          </p:cNvPr>
          <p:cNvGrpSpPr>
            <a:grpSpLocks/>
          </p:cNvGrpSpPr>
          <p:nvPr/>
        </p:nvGrpSpPr>
        <p:grpSpPr bwMode="auto">
          <a:xfrm>
            <a:off x="1547813" y="4508500"/>
            <a:ext cx="936625" cy="1441450"/>
            <a:chOff x="975" y="2704"/>
            <a:chExt cx="590" cy="908"/>
          </a:xfrm>
        </p:grpSpPr>
        <p:sp>
          <p:nvSpPr>
            <p:cNvPr id="74762" name="Oval 10">
              <a:extLst>
                <a:ext uri="{FF2B5EF4-FFF2-40B4-BE49-F238E27FC236}">
                  <a16:creationId xmlns:a16="http://schemas.microsoft.com/office/drawing/2014/main" id="{DB9B36BA-14D6-4F5F-6260-1E3A86D36C8A}"/>
                </a:ext>
              </a:extLst>
            </p:cNvPr>
            <p:cNvSpPr>
              <a:spLocks noChangeArrowheads="1"/>
            </p:cNvSpPr>
            <p:nvPr/>
          </p:nvSpPr>
          <p:spPr bwMode="auto">
            <a:xfrm>
              <a:off x="1338" y="2704"/>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4763" name="Line 11">
              <a:extLst>
                <a:ext uri="{FF2B5EF4-FFF2-40B4-BE49-F238E27FC236}">
                  <a16:creationId xmlns:a16="http://schemas.microsoft.com/office/drawing/2014/main" id="{86CACEB0-0745-2D11-5F38-3A6EFD5D87DF}"/>
                </a:ext>
              </a:extLst>
            </p:cNvPr>
            <p:cNvSpPr>
              <a:spLocks noChangeShapeType="1"/>
            </p:cNvSpPr>
            <p:nvPr/>
          </p:nvSpPr>
          <p:spPr bwMode="auto">
            <a:xfrm>
              <a:off x="975" y="2840"/>
              <a:ext cx="499"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74764" name="Line 12">
              <a:extLst>
                <a:ext uri="{FF2B5EF4-FFF2-40B4-BE49-F238E27FC236}">
                  <a16:creationId xmlns:a16="http://schemas.microsoft.com/office/drawing/2014/main" id="{C211BECE-4D50-9A38-2909-06299CF7D867}"/>
                </a:ext>
              </a:extLst>
            </p:cNvPr>
            <p:cNvSpPr>
              <a:spLocks noChangeShapeType="1"/>
            </p:cNvSpPr>
            <p:nvPr/>
          </p:nvSpPr>
          <p:spPr bwMode="auto">
            <a:xfrm>
              <a:off x="1474" y="2931"/>
              <a:ext cx="0" cy="681"/>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74771" name="Group 19">
            <a:extLst>
              <a:ext uri="{FF2B5EF4-FFF2-40B4-BE49-F238E27FC236}">
                <a16:creationId xmlns:a16="http://schemas.microsoft.com/office/drawing/2014/main" id="{F9DF0293-75AA-8710-0802-32CEA2895B5B}"/>
              </a:ext>
            </a:extLst>
          </p:cNvPr>
          <p:cNvGrpSpPr>
            <a:grpSpLocks/>
          </p:cNvGrpSpPr>
          <p:nvPr/>
        </p:nvGrpSpPr>
        <p:grpSpPr bwMode="auto">
          <a:xfrm>
            <a:off x="1619250" y="2420938"/>
            <a:ext cx="2520950" cy="3600450"/>
            <a:chOff x="1020" y="1389"/>
            <a:chExt cx="1588" cy="2268"/>
          </a:xfrm>
        </p:grpSpPr>
        <p:sp>
          <p:nvSpPr>
            <p:cNvPr id="74767" name="Oval 15">
              <a:extLst>
                <a:ext uri="{FF2B5EF4-FFF2-40B4-BE49-F238E27FC236}">
                  <a16:creationId xmlns:a16="http://schemas.microsoft.com/office/drawing/2014/main" id="{C8488B19-E7E2-B077-510C-AF231C044F6E}"/>
                </a:ext>
              </a:extLst>
            </p:cNvPr>
            <p:cNvSpPr>
              <a:spLocks noChangeArrowheads="1"/>
            </p:cNvSpPr>
            <p:nvPr/>
          </p:nvSpPr>
          <p:spPr bwMode="auto">
            <a:xfrm>
              <a:off x="2381" y="1389"/>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4768" name="Line 16">
              <a:extLst>
                <a:ext uri="{FF2B5EF4-FFF2-40B4-BE49-F238E27FC236}">
                  <a16:creationId xmlns:a16="http://schemas.microsoft.com/office/drawing/2014/main" id="{727A4BDC-47CE-191F-0922-92940FE5F157}"/>
                </a:ext>
              </a:extLst>
            </p:cNvPr>
            <p:cNvSpPr>
              <a:spLocks noChangeShapeType="1"/>
            </p:cNvSpPr>
            <p:nvPr/>
          </p:nvSpPr>
          <p:spPr bwMode="auto">
            <a:xfrm>
              <a:off x="1020" y="1480"/>
              <a:ext cx="1542"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74769" name="Line 17">
              <a:extLst>
                <a:ext uri="{FF2B5EF4-FFF2-40B4-BE49-F238E27FC236}">
                  <a16:creationId xmlns:a16="http://schemas.microsoft.com/office/drawing/2014/main" id="{DDFC1A6D-D3D8-9A40-616E-03983D20A80F}"/>
                </a:ext>
              </a:extLst>
            </p:cNvPr>
            <p:cNvSpPr>
              <a:spLocks noChangeShapeType="1"/>
            </p:cNvSpPr>
            <p:nvPr/>
          </p:nvSpPr>
          <p:spPr bwMode="auto">
            <a:xfrm flipH="1">
              <a:off x="2472" y="1480"/>
              <a:ext cx="45" cy="2177"/>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74777" name="Group 25">
            <a:extLst>
              <a:ext uri="{FF2B5EF4-FFF2-40B4-BE49-F238E27FC236}">
                <a16:creationId xmlns:a16="http://schemas.microsoft.com/office/drawing/2014/main" id="{04569203-5DE0-43F0-86B1-D9BA6DEA674F}"/>
              </a:ext>
            </a:extLst>
          </p:cNvPr>
          <p:cNvGrpSpPr>
            <a:grpSpLocks/>
          </p:cNvGrpSpPr>
          <p:nvPr/>
        </p:nvGrpSpPr>
        <p:grpSpPr bwMode="auto">
          <a:xfrm>
            <a:off x="1692275" y="1341438"/>
            <a:ext cx="6480175" cy="4608512"/>
            <a:chOff x="1066" y="845"/>
            <a:chExt cx="4082" cy="2903"/>
          </a:xfrm>
        </p:grpSpPr>
        <p:sp>
          <p:nvSpPr>
            <p:cNvPr id="74778" name="Text Box 26">
              <a:extLst>
                <a:ext uri="{FF2B5EF4-FFF2-40B4-BE49-F238E27FC236}">
                  <a16:creationId xmlns:a16="http://schemas.microsoft.com/office/drawing/2014/main" id="{78F0A93A-5BCE-5CBA-C9EB-207B13BBDFB6}"/>
                </a:ext>
              </a:extLst>
            </p:cNvPr>
            <p:cNvSpPr txBox="1">
              <a:spLocks noChangeArrowheads="1"/>
            </p:cNvSpPr>
            <p:nvPr/>
          </p:nvSpPr>
          <p:spPr bwMode="auto">
            <a:xfrm>
              <a:off x="3651" y="845"/>
              <a:ext cx="1416"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a:solidFill>
                    <a:srgbClr val="FF0000"/>
                  </a:solidFill>
                  <a:latin typeface="Verdana" panose="020B0604030504040204" pitchFamily="34" charset="0"/>
                </a:rPr>
                <a:t>Right truncation</a:t>
              </a:r>
              <a:br>
                <a:rPr lang="en-US" altLang="LID4096" sz="1600">
                  <a:solidFill>
                    <a:srgbClr val="FF0000"/>
                  </a:solidFill>
                  <a:latin typeface="Verdana" panose="020B0604030504040204" pitchFamily="34" charset="0"/>
                </a:rPr>
              </a:br>
              <a:r>
                <a:rPr lang="en-US" altLang="LID4096" sz="1600" i="1">
                  <a:solidFill>
                    <a:srgbClr val="FF0000"/>
                  </a:solidFill>
                  <a:latin typeface="Verdana" panose="020B0604030504040204" pitchFamily="34" charset="0"/>
                </a:rPr>
                <a:t>www.ucalgary.ca/...</a:t>
              </a:r>
            </a:p>
          </p:txBody>
        </p:sp>
        <p:sp>
          <p:nvSpPr>
            <p:cNvPr id="74779" name="Freeform 27">
              <a:extLst>
                <a:ext uri="{FF2B5EF4-FFF2-40B4-BE49-F238E27FC236}">
                  <a16:creationId xmlns:a16="http://schemas.microsoft.com/office/drawing/2014/main" id="{D2AD5B92-1413-E450-5F6D-01303C382C63}"/>
                </a:ext>
              </a:extLst>
            </p:cNvPr>
            <p:cNvSpPr>
              <a:spLocks/>
            </p:cNvSpPr>
            <p:nvPr/>
          </p:nvSpPr>
          <p:spPr bwMode="auto">
            <a:xfrm>
              <a:off x="1066" y="1253"/>
              <a:ext cx="4082" cy="2495"/>
            </a:xfrm>
            <a:custGeom>
              <a:avLst/>
              <a:gdLst>
                <a:gd name="T0" fmla="*/ 0 w 4082"/>
                <a:gd name="T1" fmla="*/ 2495 h 2495"/>
                <a:gd name="T2" fmla="*/ 136 w 4082"/>
                <a:gd name="T3" fmla="*/ 2358 h 2495"/>
                <a:gd name="T4" fmla="*/ 181 w 4082"/>
                <a:gd name="T5" fmla="*/ 2358 h 2495"/>
                <a:gd name="T6" fmla="*/ 363 w 4082"/>
                <a:gd name="T7" fmla="*/ 1723 h 2495"/>
                <a:gd name="T8" fmla="*/ 453 w 4082"/>
                <a:gd name="T9" fmla="*/ 1361 h 2495"/>
                <a:gd name="T10" fmla="*/ 544 w 4082"/>
                <a:gd name="T11" fmla="*/ 1134 h 2495"/>
                <a:gd name="T12" fmla="*/ 635 w 4082"/>
                <a:gd name="T13" fmla="*/ 862 h 2495"/>
                <a:gd name="T14" fmla="*/ 907 w 4082"/>
                <a:gd name="T15" fmla="*/ 725 h 2495"/>
                <a:gd name="T16" fmla="*/ 1134 w 4082"/>
                <a:gd name="T17" fmla="*/ 499 h 2495"/>
                <a:gd name="T18" fmla="*/ 1224 w 4082"/>
                <a:gd name="T19" fmla="*/ 499 h 2495"/>
                <a:gd name="T20" fmla="*/ 1451 w 4082"/>
                <a:gd name="T21" fmla="*/ 363 h 2495"/>
                <a:gd name="T22" fmla="*/ 1587 w 4082"/>
                <a:gd name="T23" fmla="*/ 181 h 2495"/>
                <a:gd name="T24" fmla="*/ 1859 w 4082"/>
                <a:gd name="T25" fmla="*/ 181 h 2495"/>
                <a:gd name="T26" fmla="*/ 2041 w 4082"/>
                <a:gd name="T27" fmla="*/ 45 h 2495"/>
                <a:gd name="T28" fmla="*/ 2494 w 4082"/>
                <a:gd name="T29" fmla="*/ 45 h 2495"/>
                <a:gd name="T30" fmla="*/ 2585 w 4082"/>
                <a:gd name="T31" fmla="*/ 0 h 2495"/>
                <a:gd name="T32" fmla="*/ 4082 w 4082"/>
                <a:gd name="T33" fmla="*/ 0 h 2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82" h="2495">
                  <a:moveTo>
                    <a:pt x="0" y="2495"/>
                  </a:moveTo>
                  <a:lnTo>
                    <a:pt x="136" y="2358"/>
                  </a:lnTo>
                  <a:lnTo>
                    <a:pt x="181" y="2358"/>
                  </a:lnTo>
                  <a:lnTo>
                    <a:pt x="363" y="1723"/>
                  </a:lnTo>
                  <a:lnTo>
                    <a:pt x="453" y="1361"/>
                  </a:lnTo>
                  <a:lnTo>
                    <a:pt x="544" y="1134"/>
                  </a:lnTo>
                  <a:lnTo>
                    <a:pt x="635" y="862"/>
                  </a:lnTo>
                  <a:lnTo>
                    <a:pt x="907" y="725"/>
                  </a:lnTo>
                  <a:lnTo>
                    <a:pt x="1134" y="499"/>
                  </a:lnTo>
                  <a:lnTo>
                    <a:pt x="1224" y="499"/>
                  </a:lnTo>
                  <a:lnTo>
                    <a:pt x="1451" y="363"/>
                  </a:lnTo>
                  <a:lnTo>
                    <a:pt x="1587" y="181"/>
                  </a:lnTo>
                  <a:lnTo>
                    <a:pt x="1859" y="181"/>
                  </a:lnTo>
                  <a:lnTo>
                    <a:pt x="2041" y="45"/>
                  </a:lnTo>
                  <a:lnTo>
                    <a:pt x="2494" y="45"/>
                  </a:lnTo>
                  <a:lnTo>
                    <a:pt x="2585" y="0"/>
                  </a:lnTo>
                  <a:lnTo>
                    <a:pt x="4082" y="0"/>
                  </a:ln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7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74765"/>
                                        </p:tgtEl>
                                        <p:attrNameLst>
                                          <p:attrName>style.visibility</p:attrName>
                                        </p:attrNameLst>
                                      </p:cBhvr>
                                      <p:to>
                                        <p:strVal val="visible"/>
                                      </p:to>
                                    </p:set>
                                    <p:animEffect transition="in" filter="dissolve">
                                      <p:cBhvr>
                                        <p:cTn id="11" dur="500"/>
                                        <p:tgtEl>
                                          <p:spTgt spid="7476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74771"/>
                                        </p:tgtEl>
                                        <p:attrNameLst>
                                          <p:attrName>style.visibility</p:attrName>
                                        </p:attrNameLst>
                                      </p:cBhvr>
                                      <p:to>
                                        <p:strVal val="visible"/>
                                      </p:to>
                                    </p:set>
                                    <p:animEffect transition="in" filter="dissolve">
                                      <p:cBhvr>
                                        <p:cTn id="16" dur="500"/>
                                        <p:tgtEl>
                                          <p:spTgt spid="74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6" name="Rectangle 6">
            <a:extLst>
              <a:ext uri="{FF2B5EF4-FFF2-40B4-BE49-F238E27FC236}">
                <a16:creationId xmlns:a16="http://schemas.microsoft.com/office/drawing/2014/main" id="{00C5A5B1-3D83-EFF6-5A39-ADF3BC296D2B}"/>
              </a:ext>
            </a:extLst>
          </p:cNvPr>
          <p:cNvSpPr>
            <a:spLocks noGrp="1" noChangeArrowheads="1"/>
          </p:cNvSpPr>
          <p:nvPr>
            <p:ph type="title"/>
          </p:nvPr>
        </p:nvSpPr>
        <p:spPr>
          <a:xfrm>
            <a:off x="457200" y="685800"/>
            <a:ext cx="8002588" cy="533400"/>
          </a:xfrm>
        </p:spPr>
        <p:txBody>
          <a:bodyPr/>
          <a:lstStyle/>
          <a:p>
            <a:r>
              <a:rPr lang="en-US" altLang="LID4096"/>
              <a:t>URL – </a:t>
            </a:r>
            <a:r>
              <a:rPr lang="en-US" altLang="LID4096" sz="2400"/>
              <a:t>exact page recognition </a:t>
            </a:r>
            <a:r>
              <a:rPr lang="en-US" altLang="LID4096" sz="2400" i="1"/>
              <a:t>vs</a:t>
            </a:r>
            <a:r>
              <a:rPr lang="en-US" altLang="LID4096" sz="2400"/>
              <a:t> size</a:t>
            </a:r>
          </a:p>
        </p:txBody>
      </p:sp>
      <p:graphicFrame>
        <p:nvGraphicFramePr>
          <p:cNvPr id="76809" name="Object 9">
            <a:extLst>
              <a:ext uri="{FF2B5EF4-FFF2-40B4-BE49-F238E27FC236}">
                <a16:creationId xmlns:a16="http://schemas.microsoft.com/office/drawing/2014/main" id="{EB33EA35-AD99-7742-B5C6-9F5F365AE44C}"/>
              </a:ext>
            </a:extLst>
          </p:cNvPr>
          <p:cNvGraphicFramePr>
            <a:graphicFrameLocks noChangeAspect="1"/>
          </p:cNvGraphicFramePr>
          <p:nvPr>
            <p:ph idx="1"/>
          </p:nvPr>
        </p:nvGraphicFramePr>
        <p:xfrm>
          <a:off x="755650" y="1341438"/>
          <a:ext cx="7200900" cy="4821237"/>
        </p:xfrm>
        <a:graphic>
          <a:graphicData uri="http://schemas.openxmlformats.org/presentationml/2006/ole">
            <mc:AlternateContent xmlns:mc="http://schemas.openxmlformats.org/markup-compatibility/2006">
              <mc:Choice xmlns:v="urn:schemas-microsoft-com:vml" Requires="v">
                <p:oleObj name="Bitmap Image" r:id="rId3" imgW="5390476" imgH="3610479" progId="Paint.Picture">
                  <p:embed/>
                </p:oleObj>
              </mc:Choice>
              <mc:Fallback>
                <p:oleObj name="Bitmap Image" r:id="rId3" imgW="5390476" imgH="3610479" progId="Paint.Picture">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341438"/>
                        <a:ext cx="7200900" cy="482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6815" name="Group 15">
            <a:extLst>
              <a:ext uri="{FF2B5EF4-FFF2-40B4-BE49-F238E27FC236}">
                <a16:creationId xmlns:a16="http://schemas.microsoft.com/office/drawing/2014/main" id="{4B45493C-9C74-1536-9D94-1D38F4924262}"/>
              </a:ext>
            </a:extLst>
          </p:cNvPr>
          <p:cNvGrpSpPr>
            <a:grpSpLocks/>
          </p:cNvGrpSpPr>
          <p:nvPr/>
        </p:nvGrpSpPr>
        <p:grpSpPr bwMode="auto">
          <a:xfrm>
            <a:off x="1763713" y="4149725"/>
            <a:ext cx="1368425" cy="1296988"/>
            <a:chOff x="1111" y="2614"/>
            <a:chExt cx="862" cy="817"/>
          </a:xfrm>
        </p:grpSpPr>
        <p:sp>
          <p:nvSpPr>
            <p:cNvPr id="76812" name="Oval 12">
              <a:extLst>
                <a:ext uri="{FF2B5EF4-FFF2-40B4-BE49-F238E27FC236}">
                  <a16:creationId xmlns:a16="http://schemas.microsoft.com/office/drawing/2014/main" id="{712B2F39-44DA-79B0-BC7F-88A3BB9BABA6}"/>
                </a:ext>
              </a:extLst>
            </p:cNvPr>
            <p:cNvSpPr>
              <a:spLocks noChangeArrowheads="1"/>
            </p:cNvSpPr>
            <p:nvPr/>
          </p:nvSpPr>
          <p:spPr bwMode="auto">
            <a:xfrm>
              <a:off x="1746" y="2614"/>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6813" name="Line 13">
              <a:extLst>
                <a:ext uri="{FF2B5EF4-FFF2-40B4-BE49-F238E27FC236}">
                  <a16:creationId xmlns:a16="http://schemas.microsoft.com/office/drawing/2014/main" id="{54AD32D5-696B-4D67-DFA9-2AE9CE22B5A7}"/>
                </a:ext>
              </a:extLst>
            </p:cNvPr>
            <p:cNvSpPr>
              <a:spLocks noChangeShapeType="1"/>
            </p:cNvSpPr>
            <p:nvPr/>
          </p:nvSpPr>
          <p:spPr bwMode="auto">
            <a:xfrm>
              <a:off x="1111" y="2704"/>
              <a:ext cx="771"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76814" name="Line 14">
              <a:extLst>
                <a:ext uri="{FF2B5EF4-FFF2-40B4-BE49-F238E27FC236}">
                  <a16:creationId xmlns:a16="http://schemas.microsoft.com/office/drawing/2014/main" id="{192EFB90-8A61-FAC9-F3A1-AC4FD35DE123}"/>
                </a:ext>
              </a:extLst>
            </p:cNvPr>
            <p:cNvSpPr>
              <a:spLocks noChangeShapeType="1"/>
            </p:cNvSpPr>
            <p:nvPr/>
          </p:nvSpPr>
          <p:spPr bwMode="auto">
            <a:xfrm>
              <a:off x="1882" y="2750"/>
              <a:ext cx="0" cy="681"/>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76821" name="Group 21">
            <a:extLst>
              <a:ext uri="{FF2B5EF4-FFF2-40B4-BE49-F238E27FC236}">
                <a16:creationId xmlns:a16="http://schemas.microsoft.com/office/drawing/2014/main" id="{336A69BB-FB8E-8AA5-0364-29EBB70B9283}"/>
              </a:ext>
            </a:extLst>
          </p:cNvPr>
          <p:cNvGrpSpPr>
            <a:grpSpLocks/>
          </p:cNvGrpSpPr>
          <p:nvPr/>
        </p:nvGrpSpPr>
        <p:grpSpPr bwMode="auto">
          <a:xfrm>
            <a:off x="1692275" y="2205038"/>
            <a:ext cx="3455988" cy="3240087"/>
            <a:chOff x="1066" y="1389"/>
            <a:chExt cx="2177" cy="2041"/>
          </a:xfrm>
        </p:grpSpPr>
        <p:sp>
          <p:nvSpPr>
            <p:cNvPr id="76817" name="Oval 17">
              <a:extLst>
                <a:ext uri="{FF2B5EF4-FFF2-40B4-BE49-F238E27FC236}">
                  <a16:creationId xmlns:a16="http://schemas.microsoft.com/office/drawing/2014/main" id="{9A6230D9-7EB5-11A3-DCA5-6785C839DDE1}"/>
                </a:ext>
              </a:extLst>
            </p:cNvPr>
            <p:cNvSpPr>
              <a:spLocks noChangeArrowheads="1"/>
            </p:cNvSpPr>
            <p:nvPr/>
          </p:nvSpPr>
          <p:spPr bwMode="auto">
            <a:xfrm>
              <a:off x="3016" y="1389"/>
              <a:ext cx="227" cy="22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6818" name="Line 18">
              <a:extLst>
                <a:ext uri="{FF2B5EF4-FFF2-40B4-BE49-F238E27FC236}">
                  <a16:creationId xmlns:a16="http://schemas.microsoft.com/office/drawing/2014/main" id="{F32B4A74-7D3A-C3C1-14B9-7E7B267DF18F}"/>
                </a:ext>
              </a:extLst>
            </p:cNvPr>
            <p:cNvSpPr>
              <a:spLocks noChangeShapeType="1"/>
            </p:cNvSpPr>
            <p:nvPr/>
          </p:nvSpPr>
          <p:spPr bwMode="auto">
            <a:xfrm>
              <a:off x="1066" y="1480"/>
              <a:ext cx="2086"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76819" name="Line 19">
              <a:extLst>
                <a:ext uri="{FF2B5EF4-FFF2-40B4-BE49-F238E27FC236}">
                  <a16:creationId xmlns:a16="http://schemas.microsoft.com/office/drawing/2014/main" id="{13E2729C-3BE6-7E96-F60F-32B124DCE611}"/>
                </a:ext>
              </a:extLst>
            </p:cNvPr>
            <p:cNvSpPr>
              <a:spLocks noChangeShapeType="1"/>
            </p:cNvSpPr>
            <p:nvPr/>
          </p:nvSpPr>
          <p:spPr bwMode="auto">
            <a:xfrm flipH="1">
              <a:off x="3152" y="1525"/>
              <a:ext cx="0" cy="1905"/>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76826" name="Group 26">
            <a:extLst>
              <a:ext uri="{FF2B5EF4-FFF2-40B4-BE49-F238E27FC236}">
                <a16:creationId xmlns:a16="http://schemas.microsoft.com/office/drawing/2014/main" id="{F85105A0-1725-9415-1F63-2AF0B0979B6D}"/>
              </a:ext>
            </a:extLst>
          </p:cNvPr>
          <p:cNvGrpSpPr>
            <a:grpSpLocks/>
          </p:cNvGrpSpPr>
          <p:nvPr/>
        </p:nvGrpSpPr>
        <p:grpSpPr bwMode="auto">
          <a:xfrm>
            <a:off x="2051050" y="1628775"/>
            <a:ext cx="5689600" cy="3816350"/>
            <a:chOff x="1292" y="1026"/>
            <a:chExt cx="3584" cy="2404"/>
          </a:xfrm>
        </p:grpSpPr>
        <p:sp>
          <p:nvSpPr>
            <p:cNvPr id="76823" name="Text Box 23">
              <a:extLst>
                <a:ext uri="{FF2B5EF4-FFF2-40B4-BE49-F238E27FC236}">
                  <a16:creationId xmlns:a16="http://schemas.microsoft.com/office/drawing/2014/main" id="{890F126D-9DDC-7E6E-4A41-1CA9BA6B34D5}"/>
                </a:ext>
              </a:extLst>
            </p:cNvPr>
            <p:cNvSpPr txBox="1">
              <a:spLocks noChangeArrowheads="1"/>
            </p:cNvSpPr>
            <p:nvPr/>
          </p:nvSpPr>
          <p:spPr bwMode="auto">
            <a:xfrm>
              <a:off x="2562" y="1026"/>
              <a:ext cx="1724"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sz="1600">
                  <a:solidFill>
                    <a:srgbClr val="FF0000"/>
                  </a:solidFill>
                  <a:latin typeface="Verdana" panose="020B0604030504040204" pitchFamily="34" charset="0"/>
                </a:rPr>
                <a:t>Left truncation</a:t>
              </a:r>
              <a:br>
                <a:rPr lang="en-US" altLang="LID4096" sz="1600">
                  <a:solidFill>
                    <a:srgbClr val="FF0000"/>
                  </a:solidFill>
                  <a:latin typeface="Verdana" panose="020B0604030504040204" pitchFamily="34" charset="0"/>
                </a:rPr>
              </a:br>
              <a:r>
                <a:rPr lang="en-US" altLang="LID4096" sz="1600" i="1">
                  <a:solidFill>
                    <a:srgbClr val="FF0000"/>
                  </a:solidFill>
                  <a:latin typeface="Verdana" panose="020B0604030504040204" pitchFamily="34" charset="0"/>
                </a:rPr>
                <a:t>…/thumbnailstudy.html</a:t>
              </a:r>
            </a:p>
          </p:txBody>
        </p:sp>
        <p:sp>
          <p:nvSpPr>
            <p:cNvPr id="76825" name="Freeform 25">
              <a:extLst>
                <a:ext uri="{FF2B5EF4-FFF2-40B4-BE49-F238E27FC236}">
                  <a16:creationId xmlns:a16="http://schemas.microsoft.com/office/drawing/2014/main" id="{8AB4CA33-D350-E0A3-5577-4289DFE06F71}"/>
                </a:ext>
              </a:extLst>
            </p:cNvPr>
            <p:cNvSpPr>
              <a:spLocks/>
            </p:cNvSpPr>
            <p:nvPr/>
          </p:nvSpPr>
          <p:spPr bwMode="auto">
            <a:xfrm>
              <a:off x="1292" y="1253"/>
              <a:ext cx="3584" cy="2177"/>
            </a:xfrm>
            <a:custGeom>
              <a:avLst/>
              <a:gdLst>
                <a:gd name="T0" fmla="*/ 0 w 3584"/>
                <a:gd name="T1" fmla="*/ 2177 h 2177"/>
                <a:gd name="T2" fmla="*/ 91 w 3584"/>
                <a:gd name="T3" fmla="*/ 2086 h 2177"/>
                <a:gd name="T4" fmla="*/ 182 w 3584"/>
                <a:gd name="T5" fmla="*/ 2041 h 2177"/>
                <a:gd name="T6" fmla="*/ 273 w 3584"/>
                <a:gd name="T7" fmla="*/ 1905 h 2177"/>
                <a:gd name="T8" fmla="*/ 363 w 3584"/>
                <a:gd name="T9" fmla="*/ 1814 h 2177"/>
                <a:gd name="T10" fmla="*/ 454 w 3584"/>
                <a:gd name="T11" fmla="*/ 1678 h 2177"/>
                <a:gd name="T12" fmla="*/ 545 w 3584"/>
                <a:gd name="T13" fmla="*/ 1542 h 2177"/>
                <a:gd name="T14" fmla="*/ 635 w 3584"/>
                <a:gd name="T15" fmla="*/ 1361 h 2177"/>
                <a:gd name="T16" fmla="*/ 681 w 3584"/>
                <a:gd name="T17" fmla="*/ 1315 h 2177"/>
                <a:gd name="T18" fmla="*/ 862 w 3584"/>
                <a:gd name="T19" fmla="*/ 862 h 2177"/>
                <a:gd name="T20" fmla="*/ 953 w 3584"/>
                <a:gd name="T21" fmla="*/ 771 h 2177"/>
                <a:gd name="T22" fmla="*/ 1044 w 3584"/>
                <a:gd name="T23" fmla="*/ 726 h 2177"/>
                <a:gd name="T24" fmla="*/ 1134 w 3584"/>
                <a:gd name="T25" fmla="*/ 635 h 2177"/>
                <a:gd name="T26" fmla="*/ 1225 w 3584"/>
                <a:gd name="T27" fmla="*/ 635 h 2177"/>
                <a:gd name="T28" fmla="*/ 1452 w 3584"/>
                <a:gd name="T29" fmla="*/ 499 h 2177"/>
                <a:gd name="T30" fmla="*/ 1543 w 3584"/>
                <a:gd name="T31" fmla="*/ 363 h 2177"/>
                <a:gd name="T32" fmla="*/ 1815 w 3584"/>
                <a:gd name="T33" fmla="*/ 227 h 2177"/>
                <a:gd name="T34" fmla="*/ 2314 w 3584"/>
                <a:gd name="T35" fmla="*/ 181 h 2177"/>
                <a:gd name="T36" fmla="*/ 2359 w 3584"/>
                <a:gd name="T37" fmla="*/ 136 h 2177"/>
                <a:gd name="T38" fmla="*/ 2813 w 3584"/>
                <a:gd name="T39" fmla="*/ 136 h 2177"/>
                <a:gd name="T40" fmla="*/ 3040 w 3584"/>
                <a:gd name="T41" fmla="*/ 45 h 2177"/>
                <a:gd name="T42" fmla="*/ 3221 w 3584"/>
                <a:gd name="T43" fmla="*/ 45 h 2177"/>
                <a:gd name="T44" fmla="*/ 3266 w 3584"/>
                <a:gd name="T45" fmla="*/ 0 h 2177"/>
                <a:gd name="T46" fmla="*/ 3584 w 3584"/>
                <a:gd name="T47" fmla="*/ 0 h 2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84" h="2177">
                  <a:moveTo>
                    <a:pt x="0" y="2177"/>
                  </a:moveTo>
                  <a:lnTo>
                    <a:pt x="91" y="2086"/>
                  </a:lnTo>
                  <a:lnTo>
                    <a:pt x="182" y="2041"/>
                  </a:lnTo>
                  <a:lnTo>
                    <a:pt x="273" y="1905"/>
                  </a:lnTo>
                  <a:lnTo>
                    <a:pt x="363" y="1814"/>
                  </a:lnTo>
                  <a:lnTo>
                    <a:pt x="454" y="1678"/>
                  </a:lnTo>
                  <a:lnTo>
                    <a:pt x="545" y="1542"/>
                  </a:lnTo>
                  <a:lnTo>
                    <a:pt x="635" y="1361"/>
                  </a:lnTo>
                  <a:lnTo>
                    <a:pt x="681" y="1315"/>
                  </a:lnTo>
                  <a:lnTo>
                    <a:pt x="862" y="862"/>
                  </a:lnTo>
                  <a:lnTo>
                    <a:pt x="953" y="771"/>
                  </a:lnTo>
                  <a:lnTo>
                    <a:pt x="1044" y="726"/>
                  </a:lnTo>
                  <a:lnTo>
                    <a:pt x="1134" y="635"/>
                  </a:lnTo>
                  <a:lnTo>
                    <a:pt x="1225" y="635"/>
                  </a:lnTo>
                  <a:lnTo>
                    <a:pt x="1452" y="499"/>
                  </a:lnTo>
                  <a:lnTo>
                    <a:pt x="1543" y="363"/>
                  </a:lnTo>
                  <a:lnTo>
                    <a:pt x="1815" y="227"/>
                  </a:lnTo>
                  <a:lnTo>
                    <a:pt x="2314" y="181"/>
                  </a:lnTo>
                  <a:lnTo>
                    <a:pt x="2359" y="136"/>
                  </a:lnTo>
                  <a:lnTo>
                    <a:pt x="2813" y="136"/>
                  </a:lnTo>
                  <a:lnTo>
                    <a:pt x="3040" y="45"/>
                  </a:lnTo>
                  <a:lnTo>
                    <a:pt x="3221" y="45"/>
                  </a:lnTo>
                  <a:lnTo>
                    <a:pt x="3266" y="0"/>
                  </a:lnTo>
                  <a:lnTo>
                    <a:pt x="3584" y="0"/>
                  </a:ln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8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76815"/>
                                        </p:tgtEl>
                                        <p:attrNameLst>
                                          <p:attrName>style.visibility</p:attrName>
                                        </p:attrNameLst>
                                      </p:cBhvr>
                                      <p:to>
                                        <p:strVal val="visible"/>
                                      </p:to>
                                    </p:set>
                                    <p:animEffect transition="in" filter="dissolve">
                                      <p:cBhvr>
                                        <p:cTn id="11" dur="500"/>
                                        <p:tgtEl>
                                          <p:spTgt spid="7681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76821"/>
                                        </p:tgtEl>
                                        <p:attrNameLst>
                                          <p:attrName>style.visibility</p:attrName>
                                        </p:attrNameLst>
                                      </p:cBhvr>
                                      <p:to>
                                        <p:strVal val="visible"/>
                                      </p:to>
                                    </p:set>
                                    <p:animEffect transition="in" filter="dissolve">
                                      <p:cBhvr>
                                        <p:cTn id="16" dur="500"/>
                                        <p:tgtEl>
                                          <p:spTgt spid="76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828A5A22-704C-F44E-4E62-6F8670B7F881}"/>
              </a:ext>
            </a:extLst>
          </p:cNvPr>
          <p:cNvSpPr>
            <a:spLocks noGrp="1" noChangeArrowheads="1"/>
          </p:cNvSpPr>
          <p:nvPr>
            <p:ph type="title"/>
          </p:nvPr>
        </p:nvSpPr>
        <p:spPr/>
        <p:txBody>
          <a:bodyPr/>
          <a:lstStyle/>
          <a:p>
            <a:r>
              <a:rPr lang="en-US" altLang="LID4096"/>
              <a:t>Research Question #5</a:t>
            </a:r>
          </a:p>
        </p:txBody>
      </p:sp>
      <p:sp>
        <p:nvSpPr>
          <p:cNvPr id="224259" name="Rectangle 3">
            <a:extLst>
              <a:ext uri="{FF2B5EF4-FFF2-40B4-BE49-F238E27FC236}">
                <a16:creationId xmlns:a16="http://schemas.microsoft.com/office/drawing/2014/main" id="{5FEB033D-130D-7899-F426-5AC5E603399C}"/>
              </a:ext>
            </a:extLst>
          </p:cNvPr>
          <p:cNvSpPr>
            <a:spLocks noGrp="1" noChangeArrowheads="1"/>
          </p:cNvSpPr>
          <p:nvPr>
            <p:ph type="body" idx="1"/>
          </p:nvPr>
        </p:nvSpPr>
        <p:spPr/>
        <p:txBody>
          <a:bodyPr/>
          <a:lstStyle/>
          <a:p>
            <a:r>
              <a:rPr lang="en-US" altLang="LID4096"/>
              <a:t>What is size distribution of titles and URLs? </a:t>
            </a:r>
            <a:br>
              <a:rPr lang="en-US" altLang="LID4096"/>
            </a:br>
            <a:endParaRPr lang="en-US" altLang="LID4096"/>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Rectangle 9">
            <a:extLst>
              <a:ext uri="{FF2B5EF4-FFF2-40B4-BE49-F238E27FC236}">
                <a16:creationId xmlns:a16="http://schemas.microsoft.com/office/drawing/2014/main" id="{C0EDE580-3C67-C72F-7339-2F37ACCCC89A}"/>
              </a:ext>
            </a:extLst>
          </p:cNvPr>
          <p:cNvSpPr>
            <a:spLocks noGrp="1" noChangeArrowheads="1"/>
          </p:cNvSpPr>
          <p:nvPr>
            <p:ph type="title"/>
          </p:nvPr>
        </p:nvSpPr>
        <p:spPr/>
        <p:txBody>
          <a:bodyPr/>
          <a:lstStyle/>
          <a:p>
            <a:r>
              <a:rPr lang="en-US" altLang="LID4096"/>
              <a:t>Title and URL length distribution</a:t>
            </a:r>
          </a:p>
        </p:txBody>
      </p:sp>
      <p:graphicFrame>
        <p:nvGraphicFramePr>
          <p:cNvPr id="78864" name="Object 16">
            <a:extLst>
              <a:ext uri="{FF2B5EF4-FFF2-40B4-BE49-F238E27FC236}">
                <a16:creationId xmlns:a16="http://schemas.microsoft.com/office/drawing/2014/main" id="{29033239-CB02-FDEA-4967-74BA3BD5B732}"/>
              </a:ext>
            </a:extLst>
          </p:cNvPr>
          <p:cNvGraphicFramePr>
            <a:graphicFrameLocks noChangeAspect="1"/>
          </p:cNvGraphicFramePr>
          <p:nvPr>
            <p:ph idx="1"/>
          </p:nvPr>
        </p:nvGraphicFramePr>
        <p:xfrm>
          <a:off x="1835150" y="1341438"/>
          <a:ext cx="6335713" cy="4978400"/>
        </p:xfrm>
        <a:graphic>
          <a:graphicData uri="http://schemas.openxmlformats.org/presentationml/2006/ole">
            <mc:AlternateContent xmlns:mc="http://schemas.openxmlformats.org/markup-compatibility/2006">
              <mc:Choice xmlns:v="urn:schemas-microsoft-com:vml" Requires="v">
                <p:oleObj name="Bitmap Image" r:id="rId3" imgW="4401164" imgH="3457143" progId="Paint.Picture">
                  <p:embed/>
                </p:oleObj>
              </mc:Choice>
              <mc:Fallback>
                <p:oleObj name="Bitmap Image" r:id="rId3" imgW="4401164" imgH="3457143" progId="Paint.Picture">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1341438"/>
                        <a:ext cx="6335713" cy="4978400"/>
                      </a:xfrm>
                      <a:prstGeom prst="rect">
                        <a:avLst/>
                      </a:prstGeom>
                    </p:spPr>
                  </p:pic>
                </p:oleObj>
              </mc:Fallback>
            </mc:AlternateContent>
          </a:graphicData>
        </a:graphic>
      </p:graphicFrame>
      <p:sp>
        <p:nvSpPr>
          <p:cNvPr id="78865" name="Text Box 17">
            <a:extLst>
              <a:ext uri="{FF2B5EF4-FFF2-40B4-BE49-F238E27FC236}">
                <a16:creationId xmlns:a16="http://schemas.microsoft.com/office/drawing/2014/main" id="{801C7183-3BE3-0D2C-79C9-73EDA257028E}"/>
              </a:ext>
            </a:extLst>
          </p:cNvPr>
          <p:cNvSpPr txBox="1">
            <a:spLocks noChangeArrowheads="1"/>
          </p:cNvSpPr>
          <p:nvPr/>
        </p:nvSpPr>
        <p:spPr bwMode="auto">
          <a:xfrm>
            <a:off x="684213" y="2276475"/>
            <a:ext cx="935037" cy="39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latin typeface="Verdana" panose="020B0604030504040204" pitchFamily="34" charset="0"/>
              </a:rPr>
              <a:t>Titles</a:t>
            </a:r>
          </a:p>
        </p:txBody>
      </p:sp>
      <p:sp>
        <p:nvSpPr>
          <p:cNvPr id="78866" name="Text Box 18">
            <a:extLst>
              <a:ext uri="{FF2B5EF4-FFF2-40B4-BE49-F238E27FC236}">
                <a16:creationId xmlns:a16="http://schemas.microsoft.com/office/drawing/2014/main" id="{49B6BF83-8870-17B4-A87F-3BF33E9723B8}"/>
              </a:ext>
            </a:extLst>
          </p:cNvPr>
          <p:cNvSpPr txBox="1">
            <a:spLocks noChangeArrowheads="1"/>
          </p:cNvSpPr>
          <p:nvPr/>
        </p:nvSpPr>
        <p:spPr bwMode="auto">
          <a:xfrm>
            <a:off x="755650" y="4581525"/>
            <a:ext cx="935038" cy="39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latin typeface="Verdana" panose="020B0604030504040204" pitchFamily="34" charset="0"/>
              </a:rPr>
              <a:t>URLs</a:t>
            </a:r>
          </a:p>
        </p:txBody>
      </p:sp>
      <p:sp>
        <p:nvSpPr>
          <p:cNvPr id="78868" name="Rectangle 20">
            <a:extLst>
              <a:ext uri="{FF2B5EF4-FFF2-40B4-BE49-F238E27FC236}">
                <a16:creationId xmlns:a16="http://schemas.microsoft.com/office/drawing/2014/main" id="{85B44A85-892F-B9FC-2685-EE8B1992D2AF}"/>
              </a:ext>
            </a:extLst>
          </p:cNvPr>
          <p:cNvSpPr>
            <a:spLocks noChangeArrowheads="1"/>
          </p:cNvSpPr>
          <p:nvPr/>
        </p:nvSpPr>
        <p:spPr bwMode="auto">
          <a:xfrm>
            <a:off x="3348038" y="3644900"/>
            <a:ext cx="4752975" cy="2016125"/>
          </a:xfrm>
          <a:prstGeom prst="rect">
            <a:avLst/>
          </a:prstGeom>
          <a:gradFill rotWithShape="1">
            <a:gsLst>
              <a:gs pos="0">
                <a:srgbClr val="FF0000">
                  <a:alpha val="14999"/>
                </a:srgbClr>
              </a:gs>
              <a:gs pos="100000">
                <a:srgbClr val="FF0000">
                  <a:gamma/>
                  <a:shade val="46275"/>
                  <a:invGamma/>
                  <a:alpha val="14999"/>
                </a:srgbClr>
              </a:gs>
            </a:gsLst>
            <a:lin ang="5400000" scaled="1"/>
          </a:gra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8870" name="Rectangle 22">
            <a:extLst>
              <a:ext uri="{FF2B5EF4-FFF2-40B4-BE49-F238E27FC236}">
                <a16:creationId xmlns:a16="http://schemas.microsoft.com/office/drawing/2014/main" id="{7FBBE5E6-BE0F-030D-B49D-76F8A8C479DA}"/>
              </a:ext>
            </a:extLst>
          </p:cNvPr>
          <p:cNvSpPr>
            <a:spLocks noChangeArrowheads="1"/>
          </p:cNvSpPr>
          <p:nvPr/>
        </p:nvSpPr>
        <p:spPr bwMode="auto">
          <a:xfrm>
            <a:off x="3348038" y="1412875"/>
            <a:ext cx="4752975" cy="2016125"/>
          </a:xfrm>
          <a:prstGeom prst="rect">
            <a:avLst/>
          </a:prstGeom>
          <a:gradFill rotWithShape="1">
            <a:gsLst>
              <a:gs pos="0">
                <a:srgbClr val="FF0000">
                  <a:alpha val="14999"/>
                </a:srgbClr>
              </a:gs>
              <a:gs pos="100000">
                <a:srgbClr val="FF0000">
                  <a:gamma/>
                  <a:shade val="46275"/>
                  <a:invGamma/>
                  <a:alpha val="14999"/>
                </a:srgbClr>
              </a:gs>
            </a:gsLst>
            <a:lin ang="5400000" scaled="1"/>
          </a:gra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8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8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a:extLst>
              <a:ext uri="{FF2B5EF4-FFF2-40B4-BE49-F238E27FC236}">
                <a16:creationId xmlns:a16="http://schemas.microsoft.com/office/drawing/2014/main" id="{AEF2E6B5-8EEF-E8FB-99B3-24B24F65E47C}"/>
              </a:ext>
            </a:extLst>
          </p:cNvPr>
          <p:cNvSpPr>
            <a:spLocks noGrp="1" noChangeArrowheads="1"/>
          </p:cNvSpPr>
          <p:nvPr>
            <p:ph type="title"/>
          </p:nvPr>
        </p:nvSpPr>
        <p:spPr/>
        <p:txBody>
          <a:bodyPr/>
          <a:lstStyle/>
          <a:p>
            <a:r>
              <a:rPr lang="en-US" altLang="LID4096"/>
              <a:t>Research Question #6</a:t>
            </a:r>
          </a:p>
        </p:txBody>
      </p:sp>
      <p:sp>
        <p:nvSpPr>
          <p:cNvPr id="226307" name="Rectangle 3">
            <a:extLst>
              <a:ext uri="{FF2B5EF4-FFF2-40B4-BE49-F238E27FC236}">
                <a16:creationId xmlns:a16="http://schemas.microsoft.com/office/drawing/2014/main" id="{452EB944-C45E-5C7F-7CEF-A8FAF04696EC}"/>
              </a:ext>
            </a:extLst>
          </p:cNvPr>
          <p:cNvSpPr>
            <a:spLocks noGrp="1" noChangeArrowheads="1"/>
          </p:cNvSpPr>
          <p:nvPr>
            <p:ph type="body" idx="1"/>
          </p:nvPr>
        </p:nvSpPr>
        <p:spPr/>
        <p:txBody>
          <a:bodyPr/>
          <a:lstStyle/>
          <a:p>
            <a:r>
              <a:rPr lang="en-US" altLang="LID4096"/>
              <a:t>How correct are people’s guesses about thumbnails, titles and URLs? </a:t>
            </a:r>
            <a:br>
              <a:rPr lang="en-US" altLang="LID4096"/>
            </a:br>
            <a:endParaRPr lang="en-US" altLang="LID4096"/>
          </a:p>
        </p:txBody>
      </p:sp>
      <p:pic>
        <p:nvPicPr>
          <p:cNvPr id="226308" name="Picture 4">
            <a:extLst>
              <a:ext uri="{FF2B5EF4-FFF2-40B4-BE49-F238E27FC236}">
                <a16:creationId xmlns:a16="http://schemas.microsoft.com/office/drawing/2014/main" id="{7223781E-8D13-CD6B-337C-0E70B15164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7693"/>
          <a:stretch>
            <a:fillRect/>
          </a:stretch>
        </p:blipFill>
        <p:spPr bwMode="auto">
          <a:xfrm>
            <a:off x="792163" y="3194050"/>
            <a:ext cx="5903912"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26309" name="Object 5">
            <a:extLst>
              <a:ext uri="{FF2B5EF4-FFF2-40B4-BE49-F238E27FC236}">
                <a16:creationId xmlns:a16="http://schemas.microsoft.com/office/drawing/2014/main" id="{0BFF4C12-4D60-A51A-F3BE-6B8CD1D4EB9E}"/>
              </a:ext>
            </a:extLst>
          </p:cNvPr>
          <p:cNvGraphicFramePr>
            <a:graphicFrameLocks noChangeAspect="1"/>
          </p:cNvGraphicFramePr>
          <p:nvPr/>
        </p:nvGraphicFramePr>
        <p:xfrm>
          <a:off x="6767513" y="3265488"/>
          <a:ext cx="1338262" cy="3592512"/>
        </p:xfrm>
        <a:graphic>
          <a:graphicData uri="http://schemas.openxmlformats.org/presentationml/2006/ole">
            <mc:AlternateContent xmlns:mc="http://schemas.openxmlformats.org/markup-compatibility/2006">
              <mc:Choice xmlns:v="urn:schemas-microsoft-com:vml" Requires="v">
                <p:oleObj name="Bitmap Image" r:id="rId4" imgW="5714286" imgH="7000000" progId="Paint.Picture">
                  <p:embed/>
                </p:oleObj>
              </mc:Choice>
              <mc:Fallback>
                <p:oleObj name="Bitmap Image" r:id="rId4" imgW="5714286" imgH="7000000"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r="79814" b="55751"/>
                      <a:stretch>
                        <a:fillRect/>
                      </a:stretch>
                    </p:blipFill>
                    <p:spPr bwMode="auto">
                      <a:xfrm>
                        <a:off x="6767513" y="3265488"/>
                        <a:ext cx="1338262" cy="3592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6310" name="Freeform 6">
            <a:extLst>
              <a:ext uri="{FF2B5EF4-FFF2-40B4-BE49-F238E27FC236}">
                <a16:creationId xmlns:a16="http://schemas.microsoft.com/office/drawing/2014/main" id="{E2CB57B3-A364-BE7C-F13D-7123248CD7BD}"/>
              </a:ext>
            </a:extLst>
          </p:cNvPr>
          <p:cNvSpPr>
            <a:spLocks/>
          </p:cNvSpPr>
          <p:nvPr/>
        </p:nvSpPr>
        <p:spPr bwMode="auto">
          <a:xfrm rot="-159392">
            <a:off x="3775075" y="3957638"/>
            <a:ext cx="2905125" cy="515937"/>
          </a:xfrm>
          <a:custGeom>
            <a:avLst/>
            <a:gdLst>
              <a:gd name="T0" fmla="*/ 563 w 1990"/>
              <a:gd name="T1" fmla="*/ 46 h 2973"/>
              <a:gd name="T2" fmla="*/ 389 w 1990"/>
              <a:gd name="T3" fmla="*/ 60 h 2973"/>
              <a:gd name="T4" fmla="*/ 195 w 1990"/>
              <a:gd name="T5" fmla="*/ 147 h 2973"/>
              <a:gd name="T6" fmla="*/ 134 w 1990"/>
              <a:gd name="T7" fmla="*/ 194 h 2973"/>
              <a:gd name="T8" fmla="*/ 34 w 1990"/>
              <a:gd name="T9" fmla="*/ 448 h 2973"/>
              <a:gd name="T10" fmla="*/ 21 w 1990"/>
              <a:gd name="T11" fmla="*/ 582 h 2973"/>
              <a:gd name="T12" fmla="*/ 14 w 1990"/>
              <a:gd name="T13" fmla="*/ 656 h 2973"/>
              <a:gd name="T14" fmla="*/ 0 w 1990"/>
              <a:gd name="T15" fmla="*/ 1038 h 2973"/>
              <a:gd name="T16" fmla="*/ 7 w 1990"/>
              <a:gd name="T17" fmla="*/ 1359 h 2973"/>
              <a:gd name="T18" fmla="*/ 21 w 1990"/>
              <a:gd name="T19" fmla="*/ 1466 h 2973"/>
              <a:gd name="T20" fmla="*/ 61 w 1990"/>
              <a:gd name="T21" fmla="*/ 1795 h 2973"/>
              <a:gd name="T22" fmla="*/ 155 w 1990"/>
              <a:gd name="T23" fmla="*/ 2143 h 2973"/>
              <a:gd name="T24" fmla="*/ 242 w 1990"/>
              <a:gd name="T25" fmla="*/ 2391 h 2973"/>
              <a:gd name="T26" fmla="*/ 335 w 1990"/>
              <a:gd name="T27" fmla="*/ 2538 h 2973"/>
              <a:gd name="T28" fmla="*/ 436 w 1990"/>
              <a:gd name="T29" fmla="*/ 2726 h 2973"/>
              <a:gd name="T30" fmla="*/ 463 w 1990"/>
              <a:gd name="T31" fmla="*/ 2766 h 2973"/>
              <a:gd name="T32" fmla="*/ 576 w 1990"/>
              <a:gd name="T33" fmla="*/ 2846 h 2973"/>
              <a:gd name="T34" fmla="*/ 751 w 1990"/>
              <a:gd name="T35" fmla="*/ 2926 h 2973"/>
              <a:gd name="T36" fmla="*/ 992 w 1990"/>
              <a:gd name="T37" fmla="*/ 2973 h 2973"/>
              <a:gd name="T38" fmla="*/ 1280 w 1990"/>
              <a:gd name="T39" fmla="*/ 2967 h 2973"/>
              <a:gd name="T40" fmla="*/ 1454 w 1990"/>
              <a:gd name="T41" fmla="*/ 2900 h 2973"/>
              <a:gd name="T42" fmla="*/ 1822 w 1990"/>
              <a:gd name="T43" fmla="*/ 2538 h 2973"/>
              <a:gd name="T44" fmla="*/ 1923 w 1990"/>
              <a:gd name="T45" fmla="*/ 2156 h 2973"/>
              <a:gd name="T46" fmla="*/ 1970 w 1990"/>
              <a:gd name="T47" fmla="*/ 1835 h 2973"/>
              <a:gd name="T48" fmla="*/ 1976 w 1990"/>
              <a:gd name="T49" fmla="*/ 931 h 2973"/>
              <a:gd name="T50" fmla="*/ 1956 w 1990"/>
              <a:gd name="T51" fmla="*/ 843 h 2973"/>
              <a:gd name="T52" fmla="*/ 1876 w 1990"/>
              <a:gd name="T53" fmla="*/ 542 h 2973"/>
              <a:gd name="T54" fmla="*/ 1809 w 1990"/>
              <a:gd name="T55" fmla="*/ 388 h 2973"/>
              <a:gd name="T56" fmla="*/ 1534 w 1990"/>
              <a:gd name="T57" fmla="*/ 154 h 2973"/>
              <a:gd name="T58" fmla="*/ 1313 w 1990"/>
              <a:gd name="T59" fmla="*/ 93 h 2973"/>
              <a:gd name="T60" fmla="*/ 1012 w 1990"/>
              <a:gd name="T61" fmla="*/ 80 h 2973"/>
              <a:gd name="T62" fmla="*/ 704 w 1990"/>
              <a:gd name="T63" fmla="*/ 33 h 2973"/>
              <a:gd name="T64" fmla="*/ 389 w 1990"/>
              <a:gd name="T65" fmla="*/ 0 h 2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0" h="2973">
                <a:moveTo>
                  <a:pt x="563" y="46"/>
                </a:moveTo>
                <a:cubicBezTo>
                  <a:pt x="505" y="49"/>
                  <a:pt x="446" y="47"/>
                  <a:pt x="389" y="60"/>
                </a:cubicBezTo>
                <a:cubicBezTo>
                  <a:pt x="318" y="76"/>
                  <a:pt x="262" y="124"/>
                  <a:pt x="195" y="147"/>
                </a:cubicBezTo>
                <a:cubicBezTo>
                  <a:pt x="173" y="167"/>
                  <a:pt x="154" y="167"/>
                  <a:pt x="134" y="194"/>
                </a:cubicBezTo>
                <a:cubicBezTo>
                  <a:pt x="77" y="270"/>
                  <a:pt x="53" y="357"/>
                  <a:pt x="34" y="448"/>
                </a:cubicBezTo>
                <a:cubicBezTo>
                  <a:pt x="30" y="493"/>
                  <a:pt x="25" y="537"/>
                  <a:pt x="21" y="582"/>
                </a:cubicBezTo>
                <a:cubicBezTo>
                  <a:pt x="19" y="607"/>
                  <a:pt x="14" y="656"/>
                  <a:pt x="14" y="656"/>
                </a:cubicBezTo>
                <a:cubicBezTo>
                  <a:pt x="10" y="745"/>
                  <a:pt x="0" y="963"/>
                  <a:pt x="0" y="1038"/>
                </a:cubicBezTo>
                <a:cubicBezTo>
                  <a:pt x="0" y="1145"/>
                  <a:pt x="2" y="1252"/>
                  <a:pt x="7" y="1359"/>
                </a:cubicBezTo>
                <a:cubicBezTo>
                  <a:pt x="9" y="1395"/>
                  <a:pt x="21" y="1466"/>
                  <a:pt x="21" y="1466"/>
                </a:cubicBezTo>
                <a:cubicBezTo>
                  <a:pt x="28" y="1576"/>
                  <a:pt x="42" y="1686"/>
                  <a:pt x="61" y="1795"/>
                </a:cubicBezTo>
                <a:cubicBezTo>
                  <a:pt x="71" y="1916"/>
                  <a:pt x="109" y="2030"/>
                  <a:pt x="155" y="2143"/>
                </a:cubicBezTo>
                <a:cubicBezTo>
                  <a:pt x="170" y="2226"/>
                  <a:pt x="210" y="2313"/>
                  <a:pt x="242" y="2391"/>
                </a:cubicBezTo>
                <a:cubicBezTo>
                  <a:pt x="264" y="2443"/>
                  <a:pt x="316" y="2485"/>
                  <a:pt x="335" y="2538"/>
                </a:cubicBezTo>
                <a:cubicBezTo>
                  <a:pt x="357" y="2601"/>
                  <a:pt x="396" y="2673"/>
                  <a:pt x="436" y="2726"/>
                </a:cubicBezTo>
                <a:cubicBezTo>
                  <a:pt x="446" y="2739"/>
                  <a:pt x="449" y="2758"/>
                  <a:pt x="463" y="2766"/>
                </a:cubicBezTo>
                <a:cubicBezTo>
                  <a:pt x="503" y="2790"/>
                  <a:pt x="538" y="2819"/>
                  <a:pt x="576" y="2846"/>
                </a:cubicBezTo>
                <a:cubicBezTo>
                  <a:pt x="636" y="2888"/>
                  <a:pt x="677" y="2915"/>
                  <a:pt x="751" y="2926"/>
                </a:cubicBezTo>
                <a:cubicBezTo>
                  <a:pt x="830" y="2954"/>
                  <a:pt x="908" y="2967"/>
                  <a:pt x="992" y="2973"/>
                </a:cubicBezTo>
                <a:cubicBezTo>
                  <a:pt x="1088" y="2971"/>
                  <a:pt x="1184" y="2973"/>
                  <a:pt x="1280" y="2967"/>
                </a:cubicBezTo>
                <a:cubicBezTo>
                  <a:pt x="1341" y="2963"/>
                  <a:pt x="1404" y="2930"/>
                  <a:pt x="1454" y="2900"/>
                </a:cubicBezTo>
                <a:cubicBezTo>
                  <a:pt x="1610" y="2807"/>
                  <a:pt x="1748" y="2713"/>
                  <a:pt x="1822" y="2538"/>
                </a:cubicBezTo>
                <a:cubicBezTo>
                  <a:pt x="1879" y="2403"/>
                  <a:pt x="1887" y="2294"/>
                  <a:pt x="1923" y="2156"/>
                </a:cubicBezTo>
                <a:cubicBezTo>
                  <a:pt x="1935" y="2048"/>
                  <a:pt x="1956" y="1942"/>
                  <a:pt x="1970" y="1835"/>
                </a:cubicBezTo>
                <a:cubicBezTo>
                  <a:pt x="1990" y="1525"/>
                  <a:pt x="1982" y="1274"/>
                  <a:pt x="1976" y="931"/>
                </a:cubicBezTo>
                <a:cubicBezTo>
                  <a:pt x="1975" y="901"/>
                  <a:pt x="1956" y="843"/>
                  <a:pt x="1956" y="843"/>
                </a:cubicBezTo>
                <a:cubicBezTo>
                  <a:pt x="1947" y="733"/>
                  <a:pt x="1925" y="639"/>
                  <a:pt x="1876" y="542"/>
                </a:cubicBezTo>
                <a:cubicBezTo>
                  <a:pt x="1851" y="492"/>
                  <a:pt x="1837" y="437"/>
                  <a:pt x="1809" y="388"/>
                </a:cubicBezTo>
                <a:cubicBezTo>
                  <a:pt x="1749" y="282"/>
                  <a:pt x="1644" y="201"/>
                  <a:pt x="1534" y="154"/>
                </a:cubicBezTo>
                <a:cubicBezTo>
                  <a:pt x="1467" y="125"/>
                  <a:pt x="1387" y="97"/>
                  <a:pt x="1313" y="93"/>
                </a:cubicBezTo>
                <a:cubicBezTo>
                  <a:pt x="1213" y="87"/>
                  <a:pt x="1012" y="80"/>
                  <a:pt x="1012" y="80"/>
                </a:cubicBezTo>
                <a:cubicBezTo>
                  <a:pt x="907" y="70"/>
                  <a:pt x="808" y="43"/>
                  <a:pt x="704" y="33"/>
                </a:cubicBezTo>
                <a:cubicBezTo>
                  <a:pt x="595" y="11"/>
                  <a:pt x="501" y="0"/>
                  <a:pt x="389" y="0"/>
                </a:cubicBezTo>
              </a:path>
            </a:pathLst>
          </a:custGeom>
          <a:noFill/>
          <a:ln w="635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26311" name="Freeform 7">
            <a:extLst>
              <a:ext uri="{FF2B5EF4-FFF2-40B4-BE49-F238E27FC236}">
                <a16:creationId xmlns:a16="http://schemas.microsoft.com/office/drawing/2014/main" id="{770819F2-64BA-7314-931E-1EB85AE5BD5A}"/>
              </a:ext>
            </a:extLst>
          </p:cNvPr>
          <p:cNvSpPr>
            <a:spLocks/>
          </p:cNvSpPr>
          <p:nvPr/>
        </p:nvSpPr>
        <p:spPr bwMode="auto">
          <a:xfrm rot="-159392">
            <a:off x="896938" y="3946525"/>
            <a:ext cx="2592387" cy="490538"/>
          </a:xfrm>
          <a:custGeom>
            <a:avLst/>
            <a:gdLst>
              <a:gd name="T0" fmla="*/ 563 w 1990"/>
              <a:gd name="T1" fmla="*/ 46 h 2973"/>
              <a:gd name="T2" fmla="*/ 389 w 1990"/>
              <a:gd name="T3" fmla="*/ 60 h 2973"/>
              <a:gd name="T4" fmla="*/ 195 w 1990"/>
              <a:gd name="T5" fmla="*/ 147 h 2973"/>
              <a:gd name="T6" fmla="*/ 134 w 1990"/>
              <a:gd name="T7" fmla="*/ 194 h 2973"/>
              <a:gd name="T8" fmla="*/ 34 w 1990"/>
              <a:gd name="T9" fmla="*/ 448 h 2973"/>
              <a:gd name="T10" fmla="*/ 21 w 1990"/>
              <a:gd name="T11" fmla="*/ 582 h 2973"/>
              <a:gd name="T12" fmla="*/ 14 w 1990"/>
              <a:gd name="T13" fmla="*/ 656 h 2973"/>
              <a:gd name="T14" fmla="*/ 0 w 1990"/>
              <a:gd name="T15" fmla="*/ 1038 h 2973"/>
              <a:gd name="T16" fmla="*/ 7 w 1990"/>
              <a:gd name="T17" fmla="*/ 1359 h 2973"/>
              <a:gd name="T18" fmla="*/ 21 w 1990"/>
              <a:gd name="T19" fmla="*/ 1466 h 2973"/>
              <a:gd name="T20" fmla="*/ 61 w 1990"/>
              <a:gd name="T21" fmla="*/ 1795 h 2973"/>
              <a:gd name="T22" fmla="*/ 155 w 1990"/>
              <a:gd name="T23" fmla="*/ 2143 h 2973"/>
              <a:gd name="T24" fmla="*/ 242 w 1990"/>
              <a:gd name="T25" fmla="*/ 2391 h 2973"/>
              <a:gd name="T26" fmla="*/ 335 w 1990"/>
              <a:gd name="T27" fmla="*/ 2538 h 2973"/>
              <a:gd name="T28" fmla="*/ 436 w 1990"/>
              <a:gd name="T29" fmla="*/ 2726 h 2973"/>
              <a:gd name="T30" fmla="*/ 463 w 1990"/>
              <a:gd name="T31" fmla="*/ 2766 h 2973"/>
              <a:gd name="T32" fmla="*/ 576 w 1990"/>
              <a:gd name="T33" fmla="*/ 2846 h 2973"/>
              <a:gd name="T34" fmla="*/ 751 w 1990"/>
              <a:gd name="T35" fmla="*/ 2926 h 2973"/>
              <a:gd name="T36" fmla="*/ 992 w 1990"/>
              <a:gd name="T37" fmla="*/ 2973 h 2973"/>
              <a:gd name="T38" fmla="*/ 1280 w 1990"/>
              <a:gd name="T39" fmla="*/ 2967 h 2973"/>
              <a:gd name="T40" fmla="*/ 1454 w 1990"/>
              <a:gd name="T41" fmla="*/ 2900 h 2973"/>
              <a:gd name="T42" fmla="*/ 1822 w 1990"/>
              <a:gd name="T43" fmla="*/ 2538 h 2973"/>
              <a:gd name="T44" fmla="*/ 1923 w 1990"/>
              <a:gd name="T45" fmla="*/ 2156 h 2973"/>
              <a:gd name="T46" fmla="*/ 1970 w 1990"/>
              <a:gd name="T47" fmla="*/ 1835 h 2973"/>
              <a:gd name="T48" fmla="*/ 1976 w 1990"/>
              <a:gd name="T49" fmla="*/ 931 h 2973"/>
              <a:gd name="T50" fmla="*/ 1956 w 1990"/>
              <a:gd name="T51" fmla="*/ 843 h 2973"/>
              <a:gd name="T52" fmla="*/ 1876 w 1990"/>
              <a:gd name="T53" fmla="*/ 542 h 2973"/>
              <a:gd name="T54" fmla="*/ 1809 w 1990"/>
              <a:gd name="T55" fmla="*/ 388 h 2973"/>
              <a:gd name="T56" fmla="*/ 1534 w 1990"/>
              <a:gd name="T57" fmla="*/ 154 h 2973"/>
              <a:gd name="T58" fmla="*/ 1313 w 1990"/>
              <a:gd name="T59" fmla="*/ 93 h 2973"/>
              <a:gd name="T60" fmla="*/ 1012 w 1990"/>
              <a:gd name="T61" fmla="*/ 80 h 2973"/>
              <a:gd name="T62" fmla="*/ 704 w 1990"/>
              <a:gd name="T63" fmla="*/ 33 h 2973"/>
              <a:gd name="T64" fmla="*/ 389 w 1990"/>
              <a:gd name="T65" fmla="*/ 0 h 2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0" h="2973">
                <a:moveTo>
                  <a:pt x="563" y="46"/>
                </a:moveTo>
                <a:cubicBezTo>
                  <a:pt x="505" y="49"/>
                  <a:pt x="446" y="47"/>
                  <a:pt x="389" y="60"/>
                </a:cubicBezTo>
                <a:cubicBezTo>
                  <a:pt x="318" y="76"/>
                  <a:pt x="262" y="124"/>
                  <a:pt x="195" y="147"/>
                </a:cubicBezTo>
                <a:cubicBezTo>
                  <a:pt x="173" y="167"/>
                  <a:pt x="154" y="167"/>
                  <a:pt x="134" y="194"/>
                </a:cubicBezTo>
                <a:cubicBezTo>
                  <a:pt x="77" y="270"/>
                  <a:pt x="53" y="357"/>
                  <a:pt x="34" y="448"/>
                </a:cubicBezTo>
                <a:cubicBezTo>
                  <a:pt x="30" y="493"/>
                  <a:pt x="25" y="537"/>
                  <a:pt x="21" y="582"/>
                </a:cubicBezTo>
                <a:cubicBezTo>
                  <a:pt x="19" y="607"/>
                  <a:pt x="14" y="656"/>
                  <a:pt x="14" y="656"/>
                </a:cubicBezTo>
                <a:cubicBezTo>
                  <a:pt x="10" y="745"/>
                  <a:pt x="0" y="963"/>
                  <a:pt x="0" y="1038"/>
                </a:cubicBezTo>
                <a:cubicBezTo>
                  <a:pt x="0" y="1145"/>
                  <a:pt x="2" y="1252"/>
                  <a:pt x="7" y="1359"/>
                </a:cubicBezTo>
                <a:cubicBezTo>
                  <a:pt x="9" y="1395"/>
                  <a:pt x="21" y="1466"/>
                  <a:pt x="21" y="1466"/>
                </a:cubicBezTo>
                <a:cubicBezTo>
                  <a:pt x="28" y="1576"/>
                  <a:pt x="42" y="1686"/>
                  <a:pt x="61" y="1795"/>
                </a:cubicBezTo>
                <a:cubicBezTo>
                  <a:pt x="71" y="1916"/>
                  <a:pt x="109" y="2030"/>
                  <a:pt x="155" y="2143"/>
                </a:cubicBezTo>
                <a:cubicBezTo>
                  <a:pt x="170" y="2226"/>
                  <a:pt x="210" y="2313"/>
                  <a:pt x="242" y="2391"/>
                </a:cubicBezTo>
                <a:cubicBezTo>
                  <a:pt x="264" y="2443"/>
                  <a:pt x="316" y="2485"/>
                  <a:pt x="335" y="2538"/>
                </a:cubicBezTo>
                <a:cubicBezTo>
                  <a:pt x="357" y="2601"/>
                  <a:pt x="396" y="2673"/>
                  <a:pt x="436" y="2726"/>
                </a:cubicBezTo>
                <a:cubicBezTo>
                  <a:pt x="446" y="2739"/>
                  <a:pt x="449" y="2758"/>
                  <a:pt x="463" y="2766"/>
                </a:cubicBezTo>
                <a:cubicBezTo>
                  <a:pt x="503" y="2790"/>
                  <a:pt x="538" y="2819"/>
                  <a:pt x="576" y="2846"/>
                </a:cubicBezTo>
                <a:cubicBezTo>
                  <a:pt x="636" y="2888"/>
                  <a:pt x="677" y="2915"/>
                  <a:pt x="751" y="2926"/>
                </a:cubicBezTo>
                <a:cubicBezTo>
                  <a:pt x="830" y="2954"/>
                  <a:pt x="908" y="2967"/>
                  <a:pt x="992" y="2973"/>
                </a:cubicBezTo>
                <a:cubicBezTo>
                  <a:pt x="1088" y="2971"/>
                  <a:pt x="1184" y="2973"/>
                  <a:pt x="1280" y="2967"/>
                </a:cubicBezTo>
                <a:cubicBezTo>
                  <a:pt x="1341" y="2963"/>
                  <a:pt x="1404" y="2930"/>
                  <a:pt x="1454" y="2900"/>
                </a:cubicBezTo>
                <a:cubicBezTo>
                  <a:pt x="1610" y="2807"/>
                  <a:pt x="1748" y="2713"/>
                  <a:pt x="1822" y="2538"/>
                </a:cubicBezTo>
                <a:cubicBezTo>
                  <a:pt x="1879" y="2403"/>
                  <a:pt x="1887" y="2294"/>
                  <a:pt x="1923" y="2156"/>
                </a:cubicBezTo>
                <a:cubicBezTo>
                  <a:pt x="1935" y="2048"/>
                  <a:pt x="1956" y="1942"/>
                  <a:pt x="1970" y="1835"/>
                </a:cubicBezTo>
                <a:cubicBezTo>
                  <a:pt x="1990" y="1525"/>
                  <a:pt x="1982" y="1274"/>
                  <a:pt x="1976" y="931"/>
                </a:cubicBezTo>
                <a:cubicBezTo>
                  <a:pt x="1975" y="901"/>
                  <a:pt x="1956" y="843"/>
                  <a:pt x="1956" y="843"/>
                </a:cubicBezTo>
                <a:cubicBezTo>
                  <a:pt x="1947" y="733"/>
                  <a:pt x="1925" y="639"/>
                  <a:pt x="1876" y="542"/>
                </a:cubicBezTo>
                <a:cubicBezTo>
                  <a:pt x="1851" y="492"/>
                  <a:pt x="1837" y="437"/>
                  <a:pt x="1809" y="388"/>
                </a:cubicBezTo>
                <a:cubicBezTo>
                  <a:pt x="1749" y="282"/>
                  <a:pt x="1644" y="201"/>
                  <a:pt x="1534" y="154"/>
                </a:cubicBezTo>
                <a:cubicBezTo>
                  <a:pt x="1467" y="125"/>
                  <a:pt x="1387" y="97"/>
                  <a:pt x="1313" y="93"/>
                </a:cubicBezTo>
                <a:cubicBezTo>
                  <a:pt x="1213" y="87"/>
                  <a:pt x="1012" y="80"/>
                  <a:pt x="1012" y="80"/>
                </a:cubicBezTo>
                <a:cubicBezTo>
                  <a:pt x="907" y="70"/>
                  <a:pt x="808" y="43"/>
                  <a:pt x="704" y="33"/>
                </a:cubicBezTo>
                <a:cubicBezTo>
                  <a:pt x="595" y="11"/>
                  <a:pt x="501" y="0"/>
                  <a:pt x="389" y="0"/>
                </a:cubicBezTo>
              </a:path>
            </a:pathLst>
          </a:custGeom>
          <a:noFill/>
          <a:ln w="635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Rectangle 6">
            <a:extLst>
              <a:ext uri="{FF2B5EF4-FFF2-40B4-BE49-F238E27FC236}">
                <a16:creationId xmlns:a16="http://schemas.microsoft.com/office/drawing/2014/main" id="{4CE46690-1901-5BB8-05FD-0F02A6187384}"/>
              </a:ext>
            </a:extLst>
          </p:cNvPr>
          <p:cNvSpPr>
            <a:spLocks noChangeArrowheads="1"/>
          </p:cNvSpPr>
          <p:nvPr/>
        </p:nvSpPr>
        <p:spPr bwMode="auto">
          <a:xfrm>
            <a:off x="0" y="2201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LID4096"/>
          </a:p>
        </p:txBody>
      </p:sp>
      <p:sp>
        <p:nvSpPr>
          <p:cNvPr id="81929" name="Rectangle 9">
            <a:extLst>
              <a:ext uri="{FF2B5EF4-FFF2-40B4-BE49-F238E27FC236}">
                <a16:creationId xmlns:a16="http://schemas.microsoft.com/office/drawing/2014/main" id="{C0DF4070-3558-E16C-414F-89160FD45A1C}"/>
              </a:ext>
            </a:extLst>
          </p:cNvPr>
          <p:cNvSpPr>
            <a:spLocks noGrp="1" noChangeArrowheads="1"/>
          </p:cNvSpPr>
          <p:nvPr>
            <p:ph type="title"/>
          </p:nvPr>
        </p:nvSpPr>
        <p:spPr/>
        <p:txBody>
          <a:bodyPr/>
          <a:lstStyle/>
          <a:p>
            <a:r>
              <a:rPr lang="en-US" altLang="LID4096"/>
              <a:t>Correctness / Error rates of guesses</a:t>
            </a:r>
          </a:p>
        </p:txBody>
      </p:sp>
      <p:graphicFrame>
        <p:nvGraphicFramePr>
          <p:cNvPr id="81932" name="Object 12">
            <a:extLst>
              <a:ext uri="{FF2B5EF4-FFF2-40B4-BE49-F238E27FC236}">
                <a16:creationId xmlns:a16="http://schemas.microsoft.com/office/drawing/2014/main" id="{20760FF4-1869-639E-E1AD-A7B3B9A866A2}"/>
              </a:ext>
            </a:extLst>
          </p:cNvPr>
          <p:cNvGraphicFramePr>
            <a:graphicFrameLocks noChangeAspect="1"/>
          </p:cNvGraphicFramePr>
          <p:nvPr>
            <p:ph sz="half" idx="1"/>
          </p:nvPr>
        </p:nvGraphicFramePr>
        <p:xfrm>
          <a:off x="1042988" y="2133600"/>
          <a:ext cx="6911975" cy="2762250"/>
        </p:xfrm>
        <a:graphic>
          <a:graphicData uri="http://schemas.openxmlformats.org/presentationml/2006/ole">
            <mc:AlternateContent xmlns:mc="http://schemas.openxmlformats.org/markup-compatibility/2006">
              <mc:Choice xmlns:v="urn:schemas-microsoft-com:vml" Requires="v">
                <p:oleObj name="Bitmap Image" r:id="rId3" imgW="5076190" imgH="2029108" progId="Paint.Picture">
                  <p:embed/>
                </p:oleObj>
              </mc:Choice>
              <mc:Fallback>
                <p:oleObj name="Bitmap Image" r:id="rId3" imgW="5076190" imgH="2029108" progId="Paint.Picture">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2133600"/>
                        <a:ext cx="6911975"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30" name="Text Box 10">
            <a:extLst>
              <a:ext uri="{FF2B5EF4-FFF2-40B4-BE49-F238E27FC236}">
                <a16:creationId xmlns:a16="http://schemas.microsoft.com/office/drawing/2014/main" id="{82131261-A217-5F8C-33E0-5FBD0478F994}"/>
              </a:ext>
            </a:extLst>
          </p:cNvPr>
          <p:cNvSpPr txBox="1">
            <a:spLocks noChangeArrowheads="1"/>
          </p:cNvSpPr>
          <p:nvPr/>
        </p:nvSpPr>
        <p:spPr bwMode="auto">
          <a:xfrm>
            <a:off x="1331913" y="1557338"/>
            <a:ext cx="1368425" cy="39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latin typeface="Verdana" panose="020B0604030504040204" pitchFamily="34" charset="0"/>
              </a:rPr>
              <a:t>Web site</a:t>
            </a:r>
          </a:p>
        </p:txBody>
      </p:sp>
      <p:sp>
        <p:nvSpPr>
          <p:cNvPr id="81931" name="Text Box 11">
            <a:extLst>
              <a:ext uri="{FF2B5EF4-FFF2-40B4-BE49-F238E27FC236}">
                <a16:creationId xmlns:a16="http://schemas.microsoft.com/office/drawing/2014/main" id="{93708B94-2C65-11CE-2955-7B5807FA100D}"/>
              </a:ext>
            </a:extLst>
          </p:cNvPr>
          <p:cNvSpPr txBox="1">
            <a:spLocks noChangeArrowheads="1"/>
          </p:cNvSpPr>
          <p:nvPr/>
        </p:nvSpPr>
        <p:spPr bwMode="auto">
          <a:xfrm>
            <a:off x="5508625" y="1557338"/>
            <a:ext cx="1873250" cy="39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latin typeface="Verdana" panose="020B0604030504040204" pitchFamily="34" charset="0"/>
              </a:rPr>
              <a:t>Exact page</a:t>
            </a:r>
          </a:p>
        </p:txBody>
      </p:sp>
      <p:pic>
        <p:nvPicPr>
          <p:cNvPr id="81943" name="Picture 23">
            <a:extLst>
              <a:ext uri="{FF2B5EF4-FFF2-40B4-BE49-F238E27FC236}">
                <a16:creationId xmlns:a16="http://schemas.microsoft.com/office/drawing/2014/main" id="{4D18097B-A98F-DF2D-2CE5-DEE0E7C72801}"/>
              </a:ext>
            </a:extLst>
          </p:cNvPr>
          <p:cNvPicPr>
            <a:picLocks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2627313" y="5084763"/>
            <a:ext cx="3960812" cy="546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47" name="Rectangle 27">
            <a:extLst>
              <a:ext uri="{FF2B5EF4-FFF2-40B4-BE49-F238E27FC236}">
                <a16:creationId xmlns:a16="http://schemas.microsoft.com/office/drawing/2014/main" id="{8B5CCBB9-ADEB-C047-1E95-8373336F92D6}"/>
              </a:ext>
            </a:extLst>
          </p:cNvPr>
          <p:cNvSpPr>
            <a:spLocks noChangeArrowheads="1"/>
          </p:cNvSpPr>
          <p:nvPr/>
        </p:nvSpPr>
        <p:spPr bwMode="auto">
          <a:xfrm>
            <a:off x="1619250" y="2205038"/>
            <a:ext cx="2736850" cy="431800"/>
          </a:xfrm>
          <a:prstGeom prst="rect">
            <a:avLst/>
          </a:prstGeom>
          <a:gradFill rotWithShape="1">
            <a:gsLst>
              <a:gs pos="0">
                <a:srgbClr val="FF0000">
                  <a:alpha val="14999"/>
                </a:srgbClr>
              </a:gs>
              <a:gs pos="100000">
                <a:srgbClr val="FF0000">
                  <a:gamma/>
                  <a:shade val="46275"/>
                  <a:invGamma/>
                  <a:alpha val="14999"/>
                </a:srgbClr>
              </a:gs>
            </a:gsLst>
            <a:lin ang="5400000" scaled="1"/>
          </a:gra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81951" name="Group 31">
            <a:extLst>
              <a:ext uri="{FF2B5EF4-FFF2-40B4-BE49-F238E27FC236}">
                <a16:creationId xmlns:a16="http://schemas.microsoft.com/office/drawing/2014/main" id="{D8563A2B-2110-2A4C-1945-D218A36F6F58}"/>
              </a:ext>
            </a:extLst>
          </p:cNvPr>
          <p:cNvGrpSpPr>
            <a:grpSpLocks/>
          </p:cNvGrpSpPr>
          <p:nvPr/>
        </p:nvGrpSpPr>
        <p:grpSpPr bwMode="auto">
          <a:xfrm>
            <a:off x="5148263" y="2349500"/>
            <a:ext cx="2519362" cy="862013"/>
            <a:chOff x="3243" y="1480"/>
            <a:chExt cx="1587" cy="543"/>
          </a:xfrm>
        </p:grpSpPr>
        <p:sp>
          <p:nvSpPr>
            <p:cNvPr id="81948" name="Rectangle 28">
              <a:extLst>
                <a:ext uri="{FF2B5EF4-FFF2-40B4-BE49-F238E27FC236}">
                  <a16:creationId xmlns:a16="http://schemas.microsoft.com/office/drawing/2014/main" id="{02B82827-2599-37AC-7AFA-0CA54F1DAAE1}"/>
                </a:ext>
              </a:extLst>
            </p:cNvPr>
            <p:cNvSpPr>
              <a:spLocks noChangeArrowheads="1"/>
            </p:cNvSpPr>
            <p:nvPr/>
          </p:nvSpPr>
          <p:spPr bwMode="auto">
            <a:xfrm>
              <a:off x="3243" y="1480"/>
              <a:ext cx="408" cy="226"/>
            </a:xfrm>
            <a:prstGeom prst="rect">
              <a:avLst/>
            </a:prstGeom>
            <a:gradFill rotWithShape="1">
              <a:gsLst>
                <a:gs pos="0">
                  <a:srgbClr val="FF0000">
                    <a:alpha val="14999"/>
                  </a:srgbClr>
                </a:gs>
                <a:gs pos="100000">
                  <a:srgbClr val="FF0000">
                    <a:gamma/>
                    <a:shade val="46275"/>
                    <a:invGamma/>
                    <a:alpha val="14999"/>
                  </a:srgbClr>
                </a:gs>
              </a:gsLst>
              <a:lin ang="5400000" scaled="1"/>
            </a:gra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81949" name="Rectangle 29">
              <a:extLst>
                <a:ext uri="{FF2B5EF4-FFF2-40B4-BE49-F238E27FC236}">
                  <a16:creationId xmlns:a16="http://schemas.microsoft.com/office/drawing/2014/main" id="{B4D700C1-D93C-32A3-9998-A5BCB7AA530F}"/>
                </a:ext>
              </a:extLst>
            </p:cNvPr>
            <p:cNvSpPr>
              <a:spLocks noChangeArrowheads="1"/>
            </p:cNvSpPr>
            <p:nvPr/>
          </p:nvSpPr>
          <p:spPr bwMode="auto">
            <a:xfrm>
              <a:off x="3923" y="1797"/>
              <a:ext cx="907" cy="226"/>
            </a:xfrm>
            <a:prstGeom prst="rect">
              <a:avLst/>
            </a:prstGeom>
            <a:gradFill rotWithShape="1">
              <a:gsLst>
                <a:gs pos="0">
                  <a:srgbClr val="FF0000">
                    <a:alpha val="14999"/>
                  </a:srgbClr>
                </a:gs>
                <a:gs pos="100000">
                  <a:srgbClr val="FF0000">
                    <a:gamma/>
                    <a:shade val="46275"/>
                    <a:invGamma/>
                    <a:alpha val="14999"/>
                  </a:srgbClr>
                </a:gs>
              </a:gsLst>
              <a:lin ang="5400000" scaled="1"/>
            </a:gra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47"/>
                                        </p:tgtEl>
                                        <p:attrNameLst>
                                          <p:attrName>style.visibility</p:attrName>
                                        </p:attrNameLst>
                                      </p:cBhvr>
                                      <p:to>
                                        <p:strVal val="visible"/>
                                      </p:to>
                                    </p:set>
                                  </p:childTnLst>
                                  <p:subTnLst>
                                    <p:set>
                                      <p:cBhvr override="childStyle">
                                        <p:cTn dur="1" fill="hold" display="0" masterRel="nextClick" afterEffect="1"/>
                                        <p:tgtEl>
                                          <p:spTgt spid="81947"/>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a:extLst>
              <a:ext uri="{FF2B5EF4-FFF2-40B4-BE49-F238E27FC236}">
                <a16:creationId xmlns:a16="http://schemas.microsoft.com/office/drawing/2014/main" id="{33639B95-5629-0A4A-E9E8-4B58C734BE6C}"/>
              </a:ext>
            </a:extLst>
          </p:cNvPr>
          <p:cNvSpPr>
            <a:spLocks noGrp="1" noChangeArrowheads="1"/>
          </p:cNvSpPr>
          <p:nvPr>
            <p:ph type="title"/>
          </p:nvPr>
        </p:nvSpPr>
        <p:spPr/>
        <p:txBody>
          <a:bodyPr/>
          <a:lstStyle/>
          <a:p>
            <a:r>
              <a:rPr lang="en-US" altLang="LID4096"/>
              <a:t>Summary</a:t>
            </a:r>
          </a:p>
        </p:txBody>
      </p:sp>
      <p:graphicFrame>
        <p:nvGraphicFramePr>
          <p:cNvPr id="233257" name="Group 809">
            <a:extLst>
              <a:ext uri="{FF2B5EF4-FFF2-40B4-BE49-F238E27FC236}">
                <a16:creationId xmlns:a16="http://schemas.microsoft.com/office/drawing/2014/main" id="{49DB7116-ADEF-6CBF-EE93-A11DBCBB397F}"/>
              </a:ext>
            </a:extLst>
          </p:cNvPr>
          <p:cNvGraphicFramePr>
            <a:graphicFrameLocks noGrp="1"/>
          </p:cNvGraphicFramePr>
          <p:nvPr/>
        </p:nvGraphicFramePr>
        <p:xfrm>
          <a:off x="1187450" y="1557338"/>
          <a:ext cx="6769100" cy="2457450"/>
        </p:xfrm>
        <a:graphic>
          <a:graphicData uri="http://schemas.openxmlformats.org/drawingml/2006/table">
            <a:tbl>
              <a:tblPr/>
              <a:tblGrid>
                <a:gridCol w="1241425">
                  <a:extLst>
                    <a:ext uri="{9D8B030D-6E8A-4147-A177-3AD203B41FA5}">
                      <a16:colId xmlns:a16="http://schemas.microsoft.com/office/drawing/2014/main" val="968359895"/>
                    </a:ext>
                  </a:extLst>
                </a:gridCol>
                <a:gridCol w="571500">
                  <a:extLst>
                    <a:ext uri="{9D8B030D-6E8A-4147-A177-3AD203B41FA5}">
                      <a16:colId xmlns:a16="http://schemas.microsoft.com/office/drawing/2014/main" val="450208376"/>
                    </a:ext>
                  </a:extLst>
                </a:gridCol>
                <a:gridCol w="573088">
                  <a:extLst>
                    <a:ext uri="{9D8B030D-6E8A-4147-A177-3AD203B41FA5}">
                      <a16:colId xmlns:a16="http://schemas.microsoft.com/office/drawing/2014/main" val="1043099703"/>
                    </a:ext>
                  </a:extLst>
                </a:gridCol>
                <a:gridCol w="490537">
                  <a:extLst>
                    <a:ext uri="{9D8B030D-6E8A-4147-A177-3AD203B41FA5}">
                      <a16:colId xmlns:a16="http://schemas.microsoft.com/office/drawing/2014/main" val="1258330555"/>
                    </a:ext>
                  </a:extLst>
                </a:gridCol>
                <a:gridCol w="652463">
                  <a:extLst>
                    <a:ext uri="{9D8B030D-6E8A-4147-A177-3AD203B41FA5}">
                      <a16:colId xmlns:a16="http://schemas.microsoft.com/office/drawing/2014/main" val="1796614027"/>
                    </a:ext>
                  </a:extLst>
                </a:gridCol>
                <a:gridCol w="488950">
                  <a:extLst>
                    <a:ext uri="{9D8B030D-6E8A-4147-A177-3AD203B41FA5}">
                      <a16:colId xmlns:a16="http://schemas.microsoft.com/office/drawing/2014/main" val="621313745"/>
                    </a:ext>
                  </a:extLst>
                </a:gridCol>
                <a:gridCol w="490537">
                  <a:extLst>
                    <a:ext uri="{9D8B030D-6E8A-4147-A177-3AD203B41FA5}">
                      <a16:colId xmlns:a16="http://schemas.microsoft.com/office/drawing/2014/main" val="2861305249"/>
                    </a:ext>
                  </a:extLst>
                </a:gridCol>
                <a:gridCol w="654050">
                  <a:extLst>
                    <a:ext uri="{9D8B030D-6E8A-4147-A177-3AD203B41FA5}">
                      <a16:colId xmlns:a16="http://schemas.microsoft.com/office/drawing/2014/main" val="2040449782"/>
                    </a:ext>
                  </a:extLst>
                </a:gridCol>
                <a:gridCol w="1606550">
                  <a:extLst>
                    <a:ext uri="{9D8B030D-6E8A-4147-A177-3AD203B41FA5}">
                      <a16:colId xmlns:a16="http://schemas.microsoft.com/office/drawing/2014/main" val="169070056"/>
                    </a:ext>
                  </a:extLst>
                </a:gridCol>
              </a:tblGrid>
              <a:tr h="139700">
                <a:tc>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LID4096" altLang="LID4096" sz="1200" b="0" i="0" u="none" strike="noStrike" cap="none" normalizeH="0" baseline="0">
                        <a:ln>
                          <a:noFill/>
                        </a:ln>
                        <a:solidFill>
                          <a:srgbClr val="000066"/>
                        </a:solidFill>
                        <a:effectLst/>
                        <a:latin typeface="Verdana" panose="020B060403050404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8">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Size required for identification</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LID4096"/>
                    </a:p>
                  </a:txBody>
                  <a:tcPr/>
                </a:tc>
                <a:tc hMerge="1">
                  <a:txBody>
                    <a:bodyPr/>
                    <a:lstStyle/>
                    <a:p>
                      <a:endParaRPr lang="LID4096"/>
                    </a:p>
                  </a:txBody>
                  <a:tcPr/>
                </a:tc>
                <a:tc hMerge="1">
                  <a:txBody>
                    <a:bodyPr/>
                    <a:lstStyle/>
                    <a:p>
                      <a:endParaRPr lang="LID4096"/>
                    </a:p>
                  </a:txBody>
                  <a:tcPr/>
                </a:tc>
                <a:tc hMerge="1">
                  <a:txBody>
                    <a:bodyPr/>
                    <a:lstStyle/>
                    <a:p>
                      <a:endParaRPr lang="LID4096"/>
                    </a:p>
                  </a:txBody>
                  <a:tcPr/>
                </a:tc>
                <a:tc hMerge="1">
                  <a:txBody>
                    <a:bodyPr/>
                    <a:lstStyle/>
                    <a:p>
                      <a:endParaRPr lang="LID4096"/>
                    </a:p>
                  </a:txBody>
                  <a:tcPr/>
                </a:tc>
                <a:tc hMerge="1">
                  <a:txBody>
                    <a:bodyPr/>
                    <a:lstStyle/>
                    <a:p>
                      <a:endParaRPr lang="LID4096"/>
                    </a:p>
                  </a:txBody>
                  <a:tcPr/>
                </a:tc>
                <a:tc hMerge="1">
                  <a:txBody>
                    <a:bodyPr/>
                    <a:lstStyle/>
                    <a:p>
                      <a:endParaRPr lang="LID4096"/>
                    </a:p>
                  </a:txBody>
                  <a:tcPr/>
                </a:tc>
                <a:extLst>
                  <a:ext uri="{0D108BD9-81ED-4DB2-BD59-A6C34878D82A}">
                    <a16:rowId xmlns:a16="http://schemas.microsoft.com/office/drawing/2014/main" val="2512835511"/>
                  </a:ext>
                </a:extLst>
              </a:tr>
              <a:tr h="139700">
                <a:tc rowSpan="2">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Recognition</a:t>
                      </a:r>
                      <a:b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rate</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Thumbnails</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LID4096"/>
                    </a:p>
                  </a:txBody>
                  <a:tcPr/>
                </a:tc>
                <a:tc gridSpan="6">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Titles</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LID4096"/>
                    </a:p>
                  </a:txBody>
                  <a:tcPr/>
                </a:tc>
                <a:tc hMerge="1">
                  <a:txBody>
                    <a:bodyPr/>
                    <a:lstStyle/>
                    <a:p>
                      <a:endParaRPr lang="LID4096"/>
                    </a:p>
                  </a:txBody>
                  <a:tcPr/>
                </a:tc>
                <a:tc hMerge="1">
                  <a:txBody>
                    <a:bodyPr/>
                    <a:lstStyle/>
                    <a:p>
                      <a:endParaRPr lang="LID4096"/>
                    </a:p>
                  </a:txBody>
                  <a:tcPr/>
                </a:tc>
                <a:tc hMerge="1">
                  <a:txBody>
                    <a:bodyPr/>
                    <a:lstStyle/>
                    <a:p>
                      <a:endParaRPr lang="LID4096"/>
                    </a:p>
                  </a:txBody>
                  <a:tcPr/>
                </a:tc>
                <a:tc hMerge="1">
                  <a:txBody>
                    <a:bodyPr/>
                    <a:lstStyle/>
                    <a:p>
                      <a:endParaRPr lang="LID4096"/>
                    </a:p>
                  </a:txBody>
                  <a:tcPr/>
                </a:tc>
                <a:extLst>
                  <a:ext uri="{0D108BD9-81ED-4DB2-BD59-A6C34878D82A}">
                    <a16:rowId xmlns:a16="http://schemas.microsoft.com/office/drawing/2014/main" val="2576297458"/>
                  </a:ext>
                </a:extLst>
              </a:tr>
              <a:tr h="0">
                <a:tc vMerge="1">
                  <a:txBody>
                    <a:bodyPr/>
                    <a:lstStyle/>
                    <a:p>
                      <a:endParaRPr lang="LID4096"/>
                    </a:p>
                  </a:txBody>
                  <a:tcPr/>
                </a:tc>
                <a:tc>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LID4096" sz="1200" b="1"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web </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LID4096" sz="1200" b="1"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exact </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200" b="1"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web site</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noFill/>
                  </a:tcPr>
                </a:tc>
                <a:tc hMerge="1">
                  <a:txBody>
                    <a:bodyPr/>
                    <a:lstStyle/>
                    <a:p>
                      <a:endParaRPr lang="LID4096"/>
                    </a:p>
                  </a:txBody>
                  <a:tcPr/>
                </a:tc>
                <a:tc hMerge="1">
                  <a:txBody>
                    <a:bodyPr/>
                    <a:lstStyle/>
                    <a:p>
                      <a:endParaRPr lang="LID4096"/>
                    </a:p>
                  </a:txBody>
                  <a:tcPr/>
                </a:tc>
                <a:tc gridSpan="3">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200" b="1"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exact page</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noFill/>
                  </a:tcPr>
                </a:tc>
                <a:tc hMerge="1">
                  <a:txBody>
                    <a:bodyPr/>
                    <a:lstStyle/>
                    <a:p>
                      <a:endParaRPr lang="LID4096"/>
                    </a:p>
                  </a:txBody>
                  <a:tcPr/>
                </a:tc>
                <a:tc hMerge="1">
                  <a:txBody>
                    <a:bodyPr/>
                    <a:lstStyle/>
                    <a:p>
                      <a:endParaRPr lang="LID4096"/>
                    </a:p>
                  </a:txBody>
                  <a:tcPr/>
                </a:tc>
                <a:extLst>
                  <a:ext uri="{0D108BD9-81ED-4DB2-BD59-A6C34878D82A}">
                    <a16:rowId xmlns:a16="http://schemas.microsoft.com/office/drawing/2014/main" val="2499297148"/>
                  </a:ext>
                </a:extLst>
              </a:tr>
              <a:tr h="147638">
                <a:tc>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LID4096" altLang="LID4096" sz="1200" b="0" i="0" u="none" strike="noStrike" cap="none" normalizeH="0" baseline="0">
                        <a:ln>
                          <a:noFill/>
                        </a:ln>
                        <a:solidFill>
                          <a:srgbClr val="000066"/>
                        </a:solidFill>
                        <a:effectLst/>
                        <a:latin typeface="Verdana" panose="020B060403050404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1"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site</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1"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page</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right</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middle</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left</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right</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middle</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left</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08810357"/>
                  </a:ext>
                </a:extLst>
              </a:tr>
              <a:tr h="157163">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Minimal:  15%</a:t>
                      </a:r>
                    </a:p>
                  </a:txBody>
                  <a:tcPr horzOverflow="overflow">
                    <a:lnL w="12700" cap="flat" cmpd="sng" algn="ctr">
                      <a:solidFill>
                        <a:srgbClr val="80808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80808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32</a:t>
                      </a:r>
                      <a:r>
                        <a:rPr kumimoji="0" lang="en-CA" altLang="LID4096" sz="1200" b="0" i="0" u="none" strike="noStrike" cap="none" normalizeH="0" baseline="3000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C0C0C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48</a:t>
                      </a:r>
                      <a:r>
                        <a:rPr kumimoji="0" lang="en-CA" altLang="LID4096" sz="1200" b="0" i="0" u="none" strike="noStrike" cap="none" normalizeH="0" baseline="3000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6</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12</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12</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12</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4227139174"/>
                  </a:ext>
                </a:extLst>
              </a:tr>
              <a:tr h="163513">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Low: 	   30%</a:t>
                      </a:r>
                    </a:p>
                  </a:txBody>
                  <a:tcPr horzOverflow="overflow">
                    <a:lnL w="12700" cap="flat" cmpd="sng" algn="ctr">
                      <a:solidFill>
                        <a:srgbClr val="80808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48</a:t>
                      </a:r>
                      <a:r>
                        <a:rPr kumimoji="0" lang="en-CA" altLang="LID4096" sz="1200" b="0" i="0" u="none" strike="noStrike" cap="none" normalizeH="0" baseline="3000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80</a:t>
                      </a:r>
                      <a:r>
                        <a:rPr kumimoji="0" lang="en-CA" altLang="LID4096" sz="1200" b="0" i="0" u="none" strike="noStrike" cap="none" normalizeH="0" baseline="3000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12</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12</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18</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16</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18</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96584845"/>
                  </a:ext>
                </a:extLst>
              </a:tr>
              <a:tr h="146050">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Medium: 60%</a:t>
                      </a:r>
                    </a:p>
                  </a:txBody>
                  <a:tcPr horzOverflow="overflow">
                    <a:lnL w="12700" cap="flat" cmpd="sng" algn="ctr">
                      <a:solidFill>
                        <a:srgbClr val="80808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96</a:t>
                      </a:r>
                      <a:r>
                        <a:rPr kumimoji="0" lang="en-CA" altLang="LID4096" sz="1200" b="0" i="0" u="none" strike="noStrike" cap="none" normalizeH="0" baseline="3000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144</a:t>
                      </a:r>
                      <a:r>
                        <a:rPr kumimoji="0" lang="en-CA" altLang="LID4096" sz="1200" b="0" i="0" u="none" strike="noStrike" cap="none" normalizeH="0" baseline="3000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15</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18</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39</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30</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28</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96087290"/>
                  </a:ext>
                </a:extLst>
              </a:tr>
              <a:tr h="125413">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High: 	   80%</a:t>
                      </a:r>
                    </a:p>
                  </a:txBody>
                  <a:tcPr horzOverflow="overflow">
                    <a:lnL w="12700" cap="flat" cmpd="sng" algn="ctr">
                      <a:solidFill>
                        <a:srgbClr val="80808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160</a:t>
                      </a:r>
                      <a:r>
                        <a:rPr kumimoji="0" lang="en-CA" altLang="LID4096" sz="1200" b="0" i="0" u="none" strike="noStrike" cap="none" normalizeH="0" baseline="3000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208</a:t>
                      </a:r>
                      <a:r>
                        <a:rPr kumimoji="0" lang="en-CA" altLang="LID4096" sz="1200" b="0" i="0" u="none" strike="noStrike" cap="none" normalizeH="0" baseline="3000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25</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42</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28</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46</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50</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80901559"/>
                  </a:ext>
                </a:extLst>
              </a:tr>
              <a:tr h="163513">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Maximum</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80808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90%</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87%</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93%</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75%</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83%</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60338" algn="dec"/>
                        </a:tabLst>
                        <a:defRPr sz="2400">
                          <a:solidFill>
                            <a:srgbClr val="000066"/>
                          </a:solidFill>
                          <a:latin typeface="Verdana" panose="020B0604030504040204" pitchFamily="34" charset="0"/>
                        </a:defRPr>
                      </a:lvl1pPr>
                      <a:lvl2pPr>
                        <a:spcBef>
                          <a:spcPct val="20000"/>
                        </a:spcBef>
                        <a:tabLst>
                          <a:tab pos="160338" algn="dec"/>
                        </a:tabLst>
                        <a:defRPr sz="2000">
                          <a:solidFill>
                            <a:srgbClr val="000066"/>
                          </a:solidFill>
                          <a:latin typeface="Verdana" panose="020B0604030504040204" pitchFamily="34" charset="0"/>
                        </a:defRPr>
                      </a:lvl2pPr>
                      <a:lvl3pPr>
                        <a:spcBef>
                          <a:spcPct val="20000"/>
                        </a:spcBef>
                        <a:tabLst>
                          <a:tab pos="160338" algn="dec"/>
                        </a:tabLst>
                        <a:defRPr sz="1600">
                          <a:solidFill>
                            <a:srgbClr val="000066"/>
                          </a:solidFill>
                          <a:latin typeface="Verdana" panose="020B0604030504040204" pitchFamily="34" charset="0"/>
                        </a:defRPr>
                      </a:lvl3pPr>
                      <a:lvl4pPr>
                        <a:spcBef>
                          <a:spcPct val="20000"/>
                        </a:spcBef>
                        <a:tabLst>
                          <a:tab pos="160338" algn="dec"/>
                        </a:tabLst>
                        <a:defRPr sz="1400">
                          <a:solidFill>
                            <a:srgbClr val="000066"/>
                          </a:solidFill>
                          <a:latin typeface="Verdana" panose="020B0604030504040204" pitchFamily="34" charset="0"/>
                        </a:defRPr>
                      </a:lvl4pPr>
                      <a:lvl5pPr>
                        <a:spcBef>
                          <a:spcPct val="20000"/>
                        </a:spcBef>
                        <a:tabLst>
                          <a:tab pos="160338" algn="dec"/>
                        </a:tabLst>
                        <a:defRPr sz="1400">
                          <a:solidFill>
                            <a:srgbClr val="000066"/>
                          </a:solidFill>
                          <a:latin typeface="Verdana" panose="020B0604030504040204" pitchFamily="34" charset="0"/>
                        </a:defRPr>
                      </a:lvl5pPr>
                      <a:lvl6pPr fontAlgn="base">
                        <a:spcBef>
                          <a:spcPct val="20000"/>
                        </a:spcBef>
                        <a:spcAft>
                          <a:spcPct val="0"/>
                        </a:spcAft>
                        <a:tabLst>
                          <a:tab pos="160338" algn="dec"/>
                        </a:tabLst>
                        <a:defRPr sz="1400">
                          <a:solidFill>
                            <a:srgbClr val="000066"/>
                          </a:solidFill>
                          <a:latin typeface="Verdana" panose="020B0604030504040204" pitchFamily="34" charset="0"/>
                        </a:defRPr>
                      </a:lvl6pPr>
                      <a:lvl7pPr fontAlgn="base">
                        <a:spcBef>
                          <a:spcPct val="20000"/>
                        </a:spcBef>
                        <a:spcAft>
                          <a:spcPct val="0"/>
                        </a:spcAft>
                        <a:tabLst>
                          <a:tab pos="160338" algn="dec"/>
                        </a:tabLst>
                        <a:defRPr sz="1400">
                          <a:solidFill>
                            <a:srgbClr val="000066"/>
                          </a:solidFill>
                          <a:latin typeface="Verdana" panose="020B0604030504040204" pitchFamily="34" charset="0"/>
                        </a:defRPr>
                      </a:lvl7pPr>
                      <a:lvl8pPr fontAlgn="base">
                        <a:spcBef>
                          <a:spcPct val="20000"/>
                        </a:spcBef>
                        <a:spcAft>
                          <a:spcPct val="0"/>
                        </a:spcAft>
                        <a:tabLst>
                          <a:tab pos="160338" algn="dec"/>
                        </a:tabLst>
                        <a:defRPr sz="1400">
                          <a:solidFill>
                            <a:srgbClr val="000066"/>
                          </a:solidFill>
                          <a:latin typeface="Verdana" panose="020B0604030504040204" pitchFamily="34" charset="0"/>
                        </a:defRPr>
                      </a:lvl8pPr>
                      <a:lvl9pPr fontAlgn="base">
                        <a:spcBef>
                          <a:spcPct val="20000"/>
                        </a:spcBef>
                        <a:spcAft>
                          <a:spcPct val="0"/>
                        </a:spcAft>
                        <a:tabLst>
                          <a:tab pos="16033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6033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80%</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2192335831"/>
                  </a:ext>
                </a:extLst>
              </a:tr>
            </a:tbl>
          </a:graphicData>
        </a:graphic>
      </p:graphicFrame>
      <p:sp>
        <p:nvSpPr>
          <p:cNvPr id="233039" name="Line 591">
            <a:extLst>
              <a:ext uri="{FF2B5EF4-FFF2-40B4-BE49-F238E27FC236}">
                <a16:creationId xmlns:a16="http://schemas.microsoft.com/office/drawing/2014/main" id="{19AC666D-6D44-9E50-51BD-6D27AC405113}"/>
              </a:ext>
            </a:extLst>
          </p:cNvPr>
          <p:cNvSpPr>
            <a:spLocks noChangeShapeType="1"/>
          </p:cNvSpPr>
          <p:nvPr/>
        </p:nvSpPr>
        <p:spPr bwMode="auto">
          <a:xfrm>
            <a:off x="4206875" y="2284413"/>
            <a:ext cx="0" cy="0"/>
          </a:xfrm>
          <a:prstGeom prst="line">
            <a:avLst/>
          </a:prstGeom>
          <a:noFill/>
          <a:ln w="12700" cap="rnd">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233254" name="Group 806">
            <a:extLst>
              <a:ext uri="{FF2B5EF4-FFF2-40B4-BE49-F238E27FC236}">
                <a16:creationId xmlns:a16="http://schemas.microsoft.com/office/drawing/2014/main" id="{7E3998F2-CBFC-0202-3572-97774D186195}"/>
              </a:ext>
            </a:extLst>
          </p:cNvPr>
          <p:cNvGraphicFramePr>
            <a:graphicFrameLocks noGrp="1"/>
          </p:cNvGraphicFramePr>
          <p:nvPr/>
        </p:nvGraphicFramePr>
        <p:xfrm>
          <a:off x="1187450" y="4292600"/>
          <a:ext cx="6769100" cy="2255838"/>
        </p:xfrm>
        <a:graphic>
          <a:graphicData uri="http://schemas.openxmlformats.org/drawingml/2006/table">
            <a:tbl>
              <a:tblPr/>
              <a:tblGrid>
                <a:gridCol w="1225550">
                  <a:extLst>
                    <a:ext uri="{9D8B030D-6E8A-4147-A177-3AD203B41FA5}">
                      <a16:colId xmlns:a16="http://schemas.microsoft.com/office/drawing/2014/main" val="1657027492"/>
                    </a:ext>
                  </a:extLst>
                </a:gridCol>
                <a:gridCol w="1373188">
                  <a:extLst>
                    <a:ext uri="{9D8B030D-6E8A-4147-A177-3AD203B41FA5}">
                      <a16:colId xmlns:a16="http://schemas.microsoft.com/office/drawing/2014/main" val="635056362"/>
                    </a:ext>
                  </a:extLst>
                </a:gridCol>
                <a:gridCol w="981075">
                  <a:extLst>
                    <a:ext uri="{9D8B030D-6E8A-4147-A177-3AD203B41FA5}">
                      <a16:colId xmlns:a16="http://schemas.microsoft.com/office/drawing/2014/main" val="533375568"/>
                    </a:ext>
                  </a:extLst>
                </a:gridCol>
                <a:gridCol w="736600">
                  <a:extLst>
                    <a:ext uri="{9D8B030D-6E8A-4147-A177-3AD203B41FA5}">
                      <a16:colId xmlns:a16="http://schemas.microsoft.com/office/drawing/2014/main" val="861049700"/>
                    </a:ext>
                  </a:extLst>
                </a:gridCol>
                <a:gridCol w="735012">
                  <a:extLst>
                    <a:ext uri="{9D8B030D-6E8A-4147-A177-3AD203B41FA5}">
                      <a16:colId xmlns:a16="http://schemas.microsoft.com/office/drawing/2014/main" val="3288252182"/>
                    </a:ext>
                  </a:extLst>
                </a:gridCol>
                <a:gridCol w="981075">
                  <a:extLst>
                    <a:ext uri="{9D8B030D-6E8A-4147-A177-3AD203B41FA5}">
                      <a16:colId xmlns:a16="http://schemas.microsoft.com/office/drawing/2014/main" val="2146503839"/>
                    </a:ext>
                  </a:extLst>
                </a:gridCol>
                <a:gridCol w="736600">
                  <a:extLst>
                    <a:ext uri="{9D8B030D-6E8A-4147-A177-3AD203B41FA5}">
                      <a16:colId xmlns:a16="http://schemas.microsoft.com/office/drawing/2014/main" val="826134793"/>
                    </a:ext>
                  </a:extLst>
                </a:gridCol>
              </a:tblGrid>
              <a:tr h="139700">
                <a:tc rowSpan="2">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Recognition</a:t>
                      </a:r>
                      <a:b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rate</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gridSpan="6">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Urls</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LID4096"/>
                    </a:p>
                  </a:txBody>
                  <a:tcPr/>
                </a:tc>
                <a:tc hMerge="1">
                  <a:txBody>
                    <a:bodyPr/>
                    <a:lstStyle/>
                    <a:p>
                      <a:endParaRPr lang="LID4096"/>
                    </a:p>
                  </a:txBody>
                  <a:tcPr/>
                </a:tc>
                <a:tc hMerge="1">
                  <a:txBody>
                    <a:bodyPr/>
                    <a:lstStyle/>
                    <a:p>
                      <a:endParaRPr lang="LID4096"/>
                    </a:p>
                  </a:txBody>
                  <a:tcPr/>
                </a:tc>
                <a:tc hMerge="1">
                  <a:txBody>
                    <a:bodyPr/>
                    <a:lstStyle/>
                    <a:p>
                      <a:endParaRPr lang="LID4096"/>
                    </a:p>
                  </a:txBody>
                  <a:tcPr/>
                </a:tc>
                <a:tc hMerge="1">
                  <a:txBody>
                    <a:bodyPr/>
                    <a:lstStyle/>
                    <a:p>
                      <a:endParaRPr lang="LID4096"/>
                    </a:p>
                  </a:txBody>
                  <a:tcPr/>
                </a:tc>
                <a:extLst>
                  <a:ext uri="{0D108BD9-81ED-4DB2-BD59-A6C34878D82A}">
                    <a16:rowId xmlns:a16="http://schemas.microsoft.com/office/drawing/2014/main" val="1940120831"/>
                  </a:ext>
                </a:extLst>
              </a:tr>
              <a:tr h="0">
                <a:tc vMerge="1">
                  <a:txBody>
                    <a:bodyPr/>
                    <a:lstStyle/>
                    <a:p>
                      <a:endParaRPr lang="LID4096"/>
                    </a:p>
                  </a:txBody>
                  <a:tcPr/>
                </a:tc>
                <a:tc gridSpan="3">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200" b="1"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web site</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noFill/>
                  </a:tcPr>
                </a:tc>
                <a:tc hMerge="1">
                  <a:txBody>
                    <a:bodyPr/>
                    <a:lstStyle/>
                    <a:p>
                      <a:endParaRPr lang="LID4096"/>
                    </a:p>
                  </a:txBody>
                  <a:tcPr/>
                </a:tc>
                <a:tc hMerge="1">
                  <a:txBody>
                    <a:bodyPr/>
                    <a:lstStyle/>
                    <a:p>
                      <a:endParaRPr lang="LID4096"/>
                    </a:p>
                  </a:txBody>
                  <a:tcPr/>
                </a:tc>
                <a:tc gridSpan="3">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200" b="1"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exact page</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noFill/>
                  </a:tcPr>
                </a:tc>
                <a:tc hMerge="1">
                  <a:txBody>
                    <a:bodyPr/>
                    <a:lstStyle/>
                    <a:p>
                      <a:endParaRPr lang="LID4096"/>
                    </a:p>
                  </a:txBody>
                  <a:tcPr/>
                </a:tc>
                <a:tc hMerge="1">
                  <a:txBody>
                    <a:bodyPr/>
                    <a:lstStyle/>
                    <a:p>
                      <a:endParaRPr lang="LID4096"/>
                    </a:p>
                  </a:txBody>
                  <a:tcPr/>
                </a:tc>
                <a:extLst>
                  <a:ext uri="{0D108BD9-81ED-4DB2-BD59-A6C34878D82A}">
                    <a16:rowId xmlns:a16="http://schemas.microsoft.com/office/drawing/2014/main" val="2922469262"/>
                  </a:ext>
                </a:extLst>
              </a:tr>
              <a:tr h="147638">
                <a:tc>
                  <a:txBody>
                    <a:bodyPr/>
                    <a:lstStyle>
                      <a:lvl1pPr>
                        <a:spcBef>
                          <a:spcPct val="20000"/>
                        </a:spcBef>
                        <a:defRPr sz="2400">
                          <a:solidFill>
                            <a:srgbClr val="000066"/>
                          </a:solidFill>
                          <a:latin typeface="Verdana" panose="020B0604030504040204" pitchFamily="34" charset="0"/>
                        </a:defRPr>
                      </a:lvl1pPr>
                      <a:lvl2pPr>
                        <a:spcBef>
                          <a:spcPct val="20000"/>
                        </a:spcBef>
                        <a:defRPr sz="2000">
                          <a:solidFill>
                            <a:srgbClr val="000066"/>
                          </a:solidFill>
                          <a:latin typeface="Verdana" panose="020B0604030504040204" pitchFamily="34" charset="0"/>
                        </a:defRPr>
                      </a:lvl2pPr>
                      <a:lvl3pPr>
                        <a:spcBef>
                          <a:spcPct val="20000"/>
                        </a:spcBef>
                        <a:defRPr sz="1600">
                          <a:solidFill>
                            <a:srgbClr val="000066"/>
                          </a:solidFill>
                          <a:latin typeface="Verdana" panose="020B0604030504040204" pitchFamily="34" charset="0"/>
                        </a:defRPr>
                      </a:lvl3pPr>
                      <a:lvl4pPr>
                        <a:spcBef>
                          <a:spcPct val="20000"/>
                        </a:spcBef>
                        <a:defRPr sz="1400">
                          <a:solidFill>
                            <a:srgbClr val="000066"/>
                          </a:solidFill>
                          <a:latin typeface="Verdana" panose="020B0604030504040204" pitchFamily="34" charset="0"/>
                        </a:defRPr>
                      </a:lvl4pPr>
                      <a:lvl5pPr>
                        <a:spcBef>
                          <a:spcPct val="20000"/>
                        </a:spcBef>
                        <a:defRPr sz="1400">
                          <a:solidFill>
                            <a:srgbClr val="000066"/>
                          </a:solidFill>
                          <a:latin typeface="Verdana" panose="020B0604030504040204" pitchFamily="34" charset="0"/>
                        </a:defRPr>
                      </a:lvl5pPr>
                      <a:lvl6pPr fontAlgn="base">
                        <a:spcBef>
                          <a:spcPct val="20000"/>
                        </a:spcBef>
                        <a:spcAft>
                          <a:spcPct val="0"/>
                        </a:spcAft>
                        <a:defRPr sz="1400">
                          <a:solidFill>
                            <a:srgbClr val="000066"/>
                          </a:solidFill>
                          <a:latin typeface="Verdana" panose="020B0604030504040204" pitchFamily="34" charset="0"/>
                        </a:defRPr>
                      </a:lvl6pPr>
                      <a:lvl7pPr fontAlgn="base">
                        <a:spcBef>
                          <a:spcPct val="20000"/>
                        </a:spcBef>
                        <a:spcAft>
                          <a:spcPct val="0"/>
                        </a:spcAft>
                        <a:defRPr sz="1400">
                          <a:solidFill>
                            <a:srgbClr val="000066"/>
                          </a:solidFill>
                          <a:latin typeface="Verdana" panose="020B0604030504040204" pitchFamily="34" charset="0"/>
                        </a:defRPr>
                      </a:lvl7pPr>
                      <a:lvl8pPr fontAlgn="base">
                        <a:spcBef>
                          <a:spcPct val="20000"/>
                        </a:spcBef>
                        <a:spcAft>
                          <a:spcPct val="0"/>
                        </a:spcAft>
                        <a:defRPr sz="1400">
                          <a:solidFill>
                            <a:srgbClr val="000066"/>
                          </a:solidFill>
                          <a:latin typeface="Verdana" panose="020B0604030504040204" pitchFamily="34" charset="0"/>
                        </a:defRPr>
                      </a:lvl8pPr>
                      <a:lvl9pPr fontAlgn="base">
                        <a:spcBef>
                          <a:spcPct val="20000"/>
                        </a:spcBef>
                        <a:spcAft>
                          <a:spcPct val="0"/>
                        </a:spcAf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LID4096" altLang="LID4096" sz="1200" b="0" i="0" u="none" strike="noStrike" cap="none" normalizeH="0" baseline="0">
                        <a:ln>
                          <a:noFill/>
                        </a:ln>
                        <a:solidFill>
                          <a:srgbClr val="000066"/>
                        </a:solidFill>
                        <a:effectLst/>
                        <a:latin typeface="Verdana" panose="020B060403050404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right</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middle</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left</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right</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middle</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left</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80808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03757664"/>
                  </a:ext>
                </a:extLst>
              </a:tr>
              <a:tr h="157163">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Minimal: 15%</a:t>
                      </a:r>
                    </a:p>
                  </a:txBody>
                  <a:tcPr horzOverflow="overflow">
                    <a:lnL w="12700" cap="flat" cmpd="sng" algn="ctr">
                      <a:solidFill>
                        <a:srgbClr val="80808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80808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14</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11</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15</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16</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14</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1286254286"/>
                  </a:ext>
                </a:extLst>
              </a:tr>
              <a:tr h="163513">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Low: 	      30%</a:t>
                      </a:r>
                    </a:p>
                  </a:txBody>
                  <a:tcPr horzOverflow="overflow">
                    <a:lnL w="12700" cap="flat" cmpd="sng" algn="ctr">
                      <a:solidFill>
                        <a:srgbClr val="80808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11</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17</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25</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22</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19</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44566317"/>
                  </a:ext>
                </a:extLst>
              </a:tr>
              <a:tr h="146050">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Medium: 60%</a:t>
                      </a:r>
                    </a:p>
                  </a:txBody>
                  <a:tcPr horzOverflow="overflow">
                    <a:lnL w="12700" cap="flat" cmpd="sng" algn="ctr">
                      <a:solidFill>
                        <a:srgbClr val="80808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16</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29</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25</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43</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34</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30</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1268008586"/>
                  </a:ext>
                </a:extLst>
              </a:tr>
              <a:tr h="125413">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High: 	     80%</a:t>
                      </a:r>
                    </a:p>
                  </a:txBody>
                  <a:tcPr horzOverflow="overflow">
                    <a:lnL w="12700" cap="flat" cmpd="sng" algn="ctr">
                      <a:solidFill>
                        <a:srgbClr val="80808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34</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43</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42</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58</a:t>
                      </a: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65</a:t>
                      </a: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50</a:t>
                      </a: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3333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67417816"/>
                  </a:ext>
                </a:extLst>
              </a:tr>
              <a:tr h="344488">
                <a:tc>
                  <a:txBody>
                    <a:bodyPr/>
                    <a:lstStyle>
                      <a:lvl1pPr>
                        <a:spcBef>
                          <a:spcPct val="20000"/>
                        </a:spcBef>
                        <a:tabLst>
                          <a:tab pos="450850" algn="r"/>
                          <a:tab pos="514350" algn="l"/>
                        </a:tabLst>
                        <a:defRPr sz="2400">
                          <a:solidFill>
                            <a:srgbClr val="000066"/>
                          </a:solidFill>
                          <a:latin typeface="Verdana" panose="020B0604030504040204" pitchFamily="34" charset="0"/>
                        </a:defRPr>
                      </a:lvl1pPr>
                      <a:lvl2pPr>
                        <a:spcBef>
                          <a:spcPct val="20000"/>
                        </a:spcBef>
                        <a:tabLst>
                          <a:tab pos="450850" algn="r"/>
                          <a:tab pos="514350" algn="l"/>
                        </a:tabLst>
                        <a:defRPr sz="2000">
                          <a:solidFill>
                            <a:srgbClr val="000066"/>
                          </a:solidFill>
                          <a:latin typeface="Verdana" panose="020B0604030504040204" pitchFamily="34" charset="0"/>
                        </a:defRPr>
                      </a:lvl2pPr>
                      <a:lvl3pPr>
                        <a:spcBef>
                          <a:spcPct val="20000"/>
                        </a:spcBef>
                        <a:tabLst>
                          <a:tab pos="450850" algn="r"/>
                          <a:tab pos="514350" algn="l"/>
                        </a:tabLst>
                        <a:defRPr sz="1600">
                          <a:solidFill>
                            <a:srgbClr val="000066"/>
                          </a:solidFill>
                          <a:latin typeface="Verdana" panose="020B0604030504040204" pitchFamily="34" charset="0"/>
                        </a:defRPr>
                      </a:lvl3pPr>
                      <a:lvl4pPr>
                        <a:spcBef>
                          <a:spcPct val="20000"/>
                        </a:spcBef>
                        <a:tabLst>
                          <a:tab pos="450850" algn="r"/>
                          <a:tab pos="514350" algn="l"/>
                        </a:tabLst>
                        <a:defRPr sz="1400">
                          <a:solidFill>
                            <a:srgbClr val="000066"/>
                          </a:solidFill>
                          <a:latin typeface="Verdana" panose="020B0604030504040204" pitchFamily="34" charset="0"/>
                        </a:defRPr>
                      </a:lvl4pPr>
                      <a:lvl5pPr>
                        <a:spcBef>
                          <a:spcPct val="20000"/>
                        </a:spcBef>
                        <a:tabLst>
                          <a:tab pos="450850" algn="r"/>
                          <a:tab pos="514350" algn="l"/>
                        </a:tabLst>
                        <a:defRPr sz="1400">
                          <a:solidFill>
                            <a:srgbClr val="000066"/>
                          </a:solidFill>
                          <a:latin typeface="Verdana" panose="020B0604030504040204" pitchFamily="34" charset="0"/>
                        </a:defRPr>
                      </a:lvl5pPr>
                      <a:lvl6pPr fontAlgn="base">
                        <a:spcBef>
                          <a:spcPct val="20000"/>
                        </a:spcBef>
                        <a:spcAft>
                          <a:spcPct val="0"/>
                        </a:spcAft>
                        <a:tabLst>
                          <a:tab pos="450850" algn="r"/>
                          <a:tab pos="514350" algn="l"/>
                        </a:tabLst>
                        <a:defRPr sz="1400">
                          <a:solidFill>
                            <a:srgbClr val="000066"/>
                          </a:solidFill>
                          <a:latin typeface="Verdana" panose="020B0604030504040204" pitchFamily="34" charset="0"/>
                        </a:defRPr>
                      </a:lvl6pPr>
                      <a:lvl7pPr fontAlgn="base">
                        <a:spcBef>
                          <a:spcPct val="20000"/>
                        </a:spcBef>
                        <a:spcAft>
                          <a:spcPct val="0"/>
                        </a:spcAft>
                        <a:tabLst>
                          <a:tab pos="450850" algn="r"/>
                          <a:tab pos="514350" algn="l"/>
                        </a:tabLst>
                        <a:defRPr sz="1400">
                          <a:solidFill>
                            <a:srgbClr val="000066"/>
                          </a:solidFill>
                          <a:latin typeface="Verdana" panose="020B0604030504040204" pitchFamily="34" charset="0"/>
                        </a:defRPr>
                      </a:lvl7pPr>
                      <a:lvl8pPr fontAlgn="base">
                        <a:spcBef>
                          <a:spcPct val="20000"/>
                        </a:spcBef>
                        <a:spcAft>
                          <a:spcPct val="0"/>
                        </a:spcAft>
                        <a:tabLst>
                          <a:tab pos="450850" algn="r"/>
                          <a:tab pos="514350" algn="l"/>
                        </a:tabLst>
                        <a:defRPr sz="1400">
                          <a:solidFill>
                            <a:srgbClr val="000066"/>
                          </a:solidFill>
                          <a:latin typeface="Verdana" panose="020B0604030504040204" pitchFamily="34" charset="0"/>
                        </a:defRPr>
                      </a:lvl8pPr>
                      <a:lvl9pPr fontAlgn="base">
                        <a:spcBef>
                          <a:spcPct val="20000"/>
                        </a:spcBef>
                        <a:spcAft>
                          <a:spcPct val="0"/>
                        </a:spcAft>
                        <a:tabLst>
                          <a:tab pos="450850" algn="r"/>
                          <a:tab pos="514350" algn="l"/>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0850" algn="r"/>
                          <a:tab pos="514350" algn="l"/>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Maximum</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80808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87%</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83%</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333333"/>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82%</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tabLst>
                          <a:tab pos="141288" algn="dec"/>
                        </a:tabLst>
                        <a:defRPr sz="2400">
                          <a:solidFill>
                            <a:srgbClr val="000066"/>
                          </a:solidFill>
                          <a:latin typeface="Verdana" panose="020B0604030504040204" pitchFamily="34" charset="0"/>
                        </a:defRPr>
                      </a:lvl1pPr>
                      <a:lvl2pPr>
                        <a:spcBef>
                          <a:spcPct val="20000"/>
                        </a:spcBef>
                        <a:tabLst>
                          <a:tab pos="141288" algn="dec"/>
                        </a:tabLst>
                        <a:defRPr sz="2000">
                          <a:solidFill>
                            <a:srgbClr val="000066"/>
                          </a:solidFill>
                          <a:latin typeface="Verdana" panose="020B0604030504040204" pitchFamily="34" charset="0"/>
                        </a:defRPr>
                      </a:lvl2pPr>
                      <a:lvl3pPr>
                        <a:spcBef>
                          <a:spcPct val="20000"/>
                        </a:spcBef>
                        <a:tabLst>
                          <a:tab pos="141288" algn="dec"/>
                        </a:tabLst>
                        <a:defRPr sz="1600">
                          <a:solidFill>
                            <a:srgbClr val="000066"/>
                          </a:solidFill>
                          <a:latin typeface="Verdana" panose="020B0604030504040204" pitchFamily="34" charset="0"/>
                        </a:defRPr>
                      </a:lvl3pPr>
                      <a:lvl4pPr>
                        <a:spcBef>
                          <a:spcPct val="20000"/>
                        </a:spcBef>
                        <a:tabLst>
                          <a:tab pos="141288" algn="dec"/>
                        </a:tabLst>
                        <a:defRPr sz="1400">
                          <a:solidFill>
                            <a:srgbClr val="000066"/>
                          </a:solidFill>
                          <a:latin typeface="Verdana" panose="020B0604030504040204" pitchFamily="34" charset="0"/>
                        </a:defRPr>
                      </a:lvl4pPr>
                      <a:lvl5pPr>
                        <a:spcBef>
                          <a:spcPct val="20000"/>
                        </a:spcBef>
                        <a:tabLst>
                          <a:tab pos="141288" algn="dec"/>
                        </a:tabLst>
                        <a:defRPr sz="1400">
                          <a:solidFill>
                            <a:srgbClr val="000066"/>
                          </a:solidFill>
                          <a:latin typeface="Verdana" panose="020B0604030504040204" pitchFamily="34" charset="0"/>
                        </a:defRPr>
                      </a:lvl5pPr>
                      <a:lvl6pPr fontAlgn="base">
                        <a:spcBef>
                          <a:spcPct val="20000"/>
                        </a:spcBef>
                        <a:spcAft>
                          <a:spcPct val="0"/>
                        </a:spcAft>
                        <a:tabLst>
                          <a:tab pos="141288" algn="dec"/>
                        </a:tabLst>
                        <a:defRPr sz="1400">
                          <a:solidFill>
                            <a:srgbClr val="000066"/>
                          </a:solidFill>
                          <a:latin typeface="Verdana" panose="020B0604030504040204" pitchFamily="34" charset="0"/>
                        </a:defRPr>
                      </a:lvl6pPr>
                      <a:lvl7pPr fontAlgn="base">
                        <a:spcBef>
                          <a:spcPct val="20000"/>
                        </a:spcBef>
                        <a:spcAft>
                          <a:spcPct val="0"/>
                        </a:spcAft>
                        <a:tabLst>
                          <a:tab pos="141288" algn="dec"/>
                        </a:tabLst>
                        <a:defRPr sz="1400">
                          <a:solidFill>
                            <a:srgbClr val="000066"/>
                          </a:solidFill>
                          <a:latin typeface="Verdana" panose="020B0604030504040204" pitchFamily="34" charset="0"/>
                        </a:defRPr>
                      </a:lvl7pPr>
                      <a:lvl8pPr fontAlgn="base">
                        <a:spcBef>
                          <a:spcPct val="20000"/>
                        </a:spcBef>
                        <a:spcAft>
                          <a:spcPct val="0"/>
                        </a:spcAft>
                        <a:tabLst>
                          <a:tab pos="141288" algn="dec"/>
                        </a:tabLst>
                        <a:defRPr sz="1400">
                          <a:solidFill>
                            <a:srgbClr val="000066"/>
                          </a:solidFill>
                          <a:latin typeface="Verdana" panose="020B0604030504040204" pitchFamily="34" charset="0"/>
                        </a:defRPr>
                      </a:lvl8pPr>
                      <a:lvl9pPr fontAlgn="base">
                        <a:spcBef>
                          <a:spcPct val="20000"/>
                        </a:spcBef>
                        <a:spcAft>
                          <a:spcPct val="0"/>
                        </a:spcAft>
                        <a:tabLst>
                          <a:tab pos="141288" algn="dec"/>
                        </a:tabLst>
                        <a:defRPr sz="1400">
                          <a:solidFill>
                            <a:srgbClr val="000066"/>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41288" algn="dec"/>
                        </a:tabLst>
                      </a:pPr>
                      <a:r>
                        <a:rPr kumimoji="0" lang="en-CA" altLang="LID4096" sz="1200" b="0" i="1"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88%</a:t>
                      </a:r>
                      <a:endParaRPr kumimoji="0" lang="en-CA" altLang="LID4096"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C0C0C0"/>
                      </a:solidFill>
                      <a:prstDash val="solid"/>
                      <a:round/>
                      <a:headEnd type="none" w="med" len="med"/>
                      <a:tailEnd type="none" w="med" len="med"/>
                    </a:lnL>
                    <a:lnR w="12700" cap="flat" cmpd="sng" algn="ctr">
                      <a:solidFill>
                        <a:srgbClr val="333333"/>
                      </a:solidFill>
                      <a:prstDash val="solid"/>
                      <a:round/>
                      <a:headEnd type="none" w="med" len="med"/>
                      <a:tailEnd type="none" w="med" len="med"/>
                    </a:lnR>
                    <a:lnT w="12700" cap="flat" cmpd="sng" algn="ctr">
                      <a:solidFill>
                        <a:srgbClr val="333333"/>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1043385042"/>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37575" name="Object 7">
            <a:extLst>
              <a:ext uri="{FF2B5EF4-FFF2-40B4-BE49-F238E27FC236}">
                <a16:creationId xmlns:a16="http://schemas.microsoft.com/office/drawing/2014/main" id="{CA8CB6DA-6854-85CD-F6D1-C0E34D1C107B}"/>
              </a:ext>
            </a:extLst>
          </p:cNvPr>
          <p:cNvGraphicFramePr>
            <a:graphicFrameLocks noChangeAspect="1"/>
          </p:cNvGraphicFramePr>
          <p:nvPr/>
        </p:nvGraphicFramePr>
        <p:xfrm>
          <a:off x="2555875" y="188913"/>
          <a:ext cx="5781675" cy="6305550"/>
        </p:xfrm>
        <a:graphic>
          <a:graphicData uri="http://schemas.openxmlformats.org/presentationml/2006/ole">
            <mc:AlternateContent xmlns:mc="http://schemas.openxmlformats.org/markup-compatibility/2006">
              <mc:Choice xmlns:v="urn:schemas-microsoft-com:vml" Requires="v">
                <p:oleObj name="Photo Editor Photo" r:id="rId3" imgW="5780952" imgH="6304762" progId="MSPhotoEd.3">
                  <p:embed/>
                </p:oleObj>
              </mc:Choice>
              <mc:Fallback>
                <p:oleObj name="Photo Editor Photo" r:id="rId3" imgW="5780952" imgH="6304762" progId="MSPhotoEd.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188913"/>
                        <a:ext cx="5781675" cy="630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7579" name="AutoShape 11">
            <a:extLst>
              <a:ext uri="{FF2B5EF4-FFF2-40B4-BE49-F238E27FC236}">
                <a16:creationId xmlns:a16="http://schemas.microsoft.com/office/drawing/2014/main" id="{AA5FAD36-954E-67AE-BA6A-5492CC8755EC}"/>
              </a:ext>
            </a:extLst>
          </p:cNvPr>
          <p:cNvSpPr>
            <a:spLocks/>
          </p:cNvSpPr>
          <p:nvPr/>
        </p:nvSpPr>
        <p:spPr bwMode="auto">
          <a:xfrm>
            <a:off x="250825" y="2276475"/>
            <a:ext cx="1778000" cy="609600"/>
          </a:xfrm>
          <a:prstGeom prst="accentCallout1">
            <a:avLst>
              <a:gd name="adj1" fmla="val 18750"/>
              <a:gd name="adj2" fmla="val 104287"/>
              <a:gd name="adj3" fmla="val 105731"/>
              <a:gd name="adj4" fmla="val 136519"/>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LID4096" sz="1600">
                <a:latin typeface="Verdana" panose="020B0604030504040204" pitchFamily="34" charset="0"/>
              </a:rPr>
              <a:t>32</a:t>
            </a:r>
            <a:r>
              <a:rPr lang="en-US" altLang="LID4096" sz="1600" baseline="30000">
                <a:latin typeface="Verdana" panose="020B0604030504040204" pitchFamily="34" charset="0"/>
              </a:rPr>
              <a:t>2</a:t>
            </a:r>
            <a:r>
              <a:rPr lang="en-US" altLang="LID4096" sz="1600">
                <a:latin typeface="Verdana" panose="020B0604030504040204" pitchFamily="34" charset="0"/>
              </a:rPr>
              <a:t> thumbnail</a:t>
            </a:r>
          </a:p>
          <a:p>
            <a:pPr>
              <a:buFontTx/>
              <a:buChar char="•"/>
            </a:pPr>
            <a:r>
              <a:rPr lang="en-US" altLang="LID4096" sz="1600">
                <a:latin typeface="Verdana" panose="020B0604030504040204" pitchFamily="34" charset="0"/>
              </a:rPr>
              <a:t>15% web site</a:t>
            </a:r>
          </a:p>
        </p:txBody>
      </p:sp>
      <p:sp>
        <p:nvSpPr>
          <p:cNvPr id="237580" name="AutoShape 12">
            <a:extLst>
              <a:ext uri="{FF2B5EF4-FFF2-40B4-BE49-F238E27FC236}">
                <a16:creationId xmlns:a16="http://schemas.microsoft.com/office/drawing/2014/main" id="{02A152D4-DCBB-F554-D850-DEAB7C3ABC13}"/>
              </a:ext>
            </a:extLst>
          </p:cNvPr>
          <p:cNvSpPr>
            <a:spLocks/>
          </p:cNvSpPr>
          <p:nvPr/>
        </p:nvSpPr>
        <p:spPr bwMode="auto">
          <a:xfrm>
            <a:off x="250825" y="4868863"/>
            <a:ext cx="1778000" cy="609600"/>
          </a:xfrm>
          <a:prstGeom prst="accentCallout1">
            <a:avLst>
              <a:gd name="adj1" fmla="val 18750"/>
              <a:gd name="adj2" fmla="val 104287"/>
              <a:gd name="adj3" fmla="val 147134"/>
              <a:gd name="adj4" fmla="val 159375"/>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LID4096" sz="1600">
                <a:latin typeface="Verdana" panose="020B0604030504040204" pitchFamily="34" charset="0"/>
              </a:rPr>
              <a:t>128</a:t>
            </a:r>
            <a:r>
              <a:rPr lang="en-US" altLang="LID4096" sz="1600" baseline="30000">
                <a:latin typeface="Verdana" panose="020B0604030504040204" pitchFamily="34" charset="0"/>
              </a:rPr>
              <a:t>2</a:t>
            </a:r>
            <a:r>
              <a:rPr lang="en-US" altLang="LID4096" sz="1600">
                <a:latin typeface="Verdana" panose="020B0604030504040204" pitchFamily="34" charset="0"/>
              </a:rPr>
              <a:t> thumbnail</a:t>
            </a:r>
          </a:p>
          <a:p>
            <a:pPr>
              <a:buFontTx/>
              <a:buChar char="•"/>
            </a:pPr>
            <a:r>
              <a:rPr lang="en-US" altLang="LID4096" sz="1600">
                <a:latin typeface="Verdana" panose="020B0604030504040204" pitchFamily="34" charset="0"/>
              </a:rPr>
              <a:t>60% page</a:t>
            </a:r>
          </a:p>
        </p:txBody>
      </p:sp>
      <p:sp>
        <p:nvSpPr>
          <p:cNvPr id="237581" name="AutoShape 13">
            <a:extLst>
              <a:ext uri="{FF2B5EF4-FFF2-40B4-BE49-F238E27FC236}">
                <a16:creationId xmlns:a16="http://schemas.microsoft.com/office/drawing/2014/main" id="{996E243B-CDF9-7C40-7AF2-860721316A97}"/>
              </a:ext>
            </a:extLst>
          </p:cNvPr>
          <p:cNvSpPr>
            <a:spLocks/>
          </p:cNvSpPr>
          <p:nvPr/>
        </p:nvSpPr>
        <p:spPr bwMode="auto">
          <a:xfrm>
            <a:off x="250825" y="3284538"/>
            <a:ext cx="1778000" cy="609600"/>
          </a:xfrm>
          <a:prstGeom prst="accentCallout1">
            <a:avLst>
              <a:gd name="adj1" fmla="val 18750"/>
              <a:gd name="adj2" fmla="val 104287"/>
              <a:gd name="adj3" fmla="val 133593"/>
              <a:gd name="adj4" fmla="val 164194"/>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LID4096" sz="1600">
                <a:latin typeface="Verdana" panose="020B0604030504040204" pitchFamily="34" charset="0"/>
              </a:rPr>
              <a:t>30 letters</a:t>
            </a:r>
          </a:p>
          <a:p>
            <a:pPr>
              <a:buFontTx/>
              <a:buChar char="•"/>
            </a:pPr>
            <a:r>
              <a:rPr lang="en-US" altLang="LID4096" sz="1600">
                <a:latin typeface="Verdana" panose="020B0604030504040204" pitchFamily="34" charset="0"/>
              </a:rPr>
              <a:t>50% page</a:t>
            </a:r>
          </a:p>
        </p:txBody>
      </p:sp>
      <p:sp>
        <p:nvSpPr>
          <p:cNvPr id="237582" name="Text Box 14">
            <a:extLst>
              <a:ext uri="{FF2B5EF4-FFF2-40B4-BE49-F238E27FC236}">
                <a16:creationId xmlns:a16="http://schemas.microsoft.com/office/drawing/2014/main" id="{43884321-E6D2-E22B-9878-3C87DE4A1B5F}"/>
              </a:ext>
            </a:extLst>
          </p:cNvPr>
          <p:cNvSpPr txBox="1">
            <a:spLocks noChangeArrowheads="1"/>
          </p:cNvSpPr>
          <p:nvPr/>
        </p:nvSpPr>
        <p:spPr bwMode="auto">
          <a:xfrm>
            <a:off x="0" y="6521450"/>
            <a:ext cx="59610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i="1">
                <a:solidFill>
                  <a:srgbClr val="FF0000"/>
                </a:solidFill>
              </a:rPr>
              <a:t>A live demo of this system was done during the presentation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FFF8466C-EB22-CAD6-FCEE-147D1599AACE}"/>
              </a:ext>
            </a:extLst>
          </p:cNvPr>
          <p:cNvSpPr>
            <a:spLocks noGrp="1" noChangeArrowheads="1"/>
          </p:cNvSpPr>
          <p:nvPr>
            <p:ph type="title"/>
          </p:nvPr>
        </p:nvSpPr>
        <p:spPr/>
        <p:txBody>
          <a:bodyPr/>
          <a:lstStyle/>
          <a:p>
            <a:r>
              <a:rPr lang="en-US" altLang="LID4096"/>
              <a:t>Summary</a:t>
            </a:r>
          </a:p>
        </p:txBody>
      </p:sp>
      <p:sp>
        <p:nvSpPr>
          <p:cNvPr id="176131" name="Rectangle 3">
            <a:extLst>
              <a:ext uri="{FF2B5EF4-FFF2-40B4-BE49-F238E27FC236}">
                <a16:creationId xmlns:a16="http://schemas.microsoft.com/office/drawing/2014/main" id="{8DA72B63-9441-8BD5-C169-AF85CC11DA3C}"/>
              </a:ext>
            </a:extLst>
          </p:cNvPr>
          <p:cNvSpPr>
            <a:spLocks noGrp="1" noChangeArrowheads="1"/>
          </p:cNvSpPr>
          <p:nvPr>
            <p:ph type="body" idx="1"/>
          </p:nvPr>
        </p:nvSpPr>
        <p:spPr/>
        <p:txBody>
          <a:bodyPr/>
          <a:lstStyle/>
          <a:p>
            <a:r>
              <a:rPr lang="en-US" altLang="LID4096"/>
              <a:t>We quantified how people recognize previously seen web pages from its thumbnail, title and URL representation.</a:t>
            </a:r>
          </a:p>
          <a:p>
            <a:endParaRPr lang="en-US" altLang="LID4096"/>
          </a:p>
          <a:p>
            <a:r>
              <a:rPr lang="en-US" altLang="LID4096"/>
              <a:t>We can use this to analyze or improve our existing browsers.</a:t>
            </a:r>
          </a:p>
        </p:txBody>
      </p:sp>
      <p:grpSp>
        <p:nvGrpSpPr>
          <p:cNvPr id="176132" name="Group 4">
            <a:extLst>
              <a:ext uri="{FF2B5EF4-FFF2-40B4-BE49-F238E27FC236}">
                <a16:creationId xmlns:a16="http://schemas.microsoft.com/office/drawing/2014/main" id="{7D6A51BC-F3DD-0BC5-2F1E-C44FB64C1901}"/>
              </a:ext>
            </a:extLst>
          </p:cNvPr>
          <p:cNvGrpSpPr>
            <a:grpSpLocks/>
          </p:cNvGrpSpPr>
          <p:nvPr/>
        </p:nvGrpSpPr>
        <p:grpSpPr bwMode="auto">
          <a:xfrm>
            <a:off x="5292725" y="4724400"/>
            <a:ext cx="2951163" cy="1743075"/>
            <a:chOff x="3289" y="2068"/>
            <a:chExt cx="1859" cy="1098"/>
          </a:xfrm>
        </p:grpSpPr>
        <p:pic>
          <p:nvPicPr>
            <p:cNvPr id="176133" name="Picture 5">
              <a:extLst>
                <a:ext uri="{FF2B5EF4-FFF2-40B4-BE49-F238E27FC236}">
                  <a16:creationId xmlns:a16="http://schemas.microsoft.com/office/drawing/2014/main" id="{4A7F0974-FA78-265B-0914-E80E704E1A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4" y="2068"/>
              <a:ext cx="767" cy="7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6134" name="Picture 6">
              <a:extLst>
                <a:ext uri="{FF2B5EF4-FFF2-40B4-BE49-F238E27FC236}">
                  <a16:creationId xmlns:a16="http://schemas.microsoft.com/office/drawing/2014/main" id="{C1A6B757-C8DA-8DA4-18D4-9D7DDBDEC8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8" y="2398"/>
              <a:ext cx="432" cy="4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6135" name="Picture 7">
              <a:extLst>
                <a:ext uri="{FF2B5EF4-FFF2-40B4-BE49-F238E27FC236}">
                  <a16:creationId xmlns:a16="http://schemas.microsoft.com/office/drawing/2014/main" id="{F3A88461-9C09-61BE-05E7-E4A6B40FF0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7" y="2614"/>
              <a:ext cx="216" cy="2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6136" name="Text Box 8">
              <a:extLst>
                <a:ext uri="{FF2B5EF4-FFF2-40B4-BE49-F238E27FC236}">
                  <a16:creationId xmlns:a16="http://schemas.microsoft.com/office/drawing/2014/main" id="{E8FE8420-CB79-9074-A876-9779D7FBD608}"/>
                </a:ext>
              </a:extLst>
            </p:cNvPr>
            <p:cNvSpPr txBox="1">
              <a:spLocks noChangeArrowheads="1"/>
            </p:cNvSpPr>
            <p:nvPr/>
          </p:nvSpPr>
          <p:spPr bwMode="auto">
            <a:xfrm>
              <a:off x="3289" y="2840"/>
              <a:ext cx="1859"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400">
                  <a:latin typeface="Verdana" panose="020B0604030504040204" pitchFamily="34" charset="0"/>
                </a:rPr>
                <a:t>www.pages.ca … /index.html</a:t>
              </a:r>
              <a:br>
                <a:rPr lang="en-US" altLang="LID4096" sz="1400">
                  <a:latin typeface="Verdana" panose="020B0604030504040204" pitchFamily="34" charset="0"/>
                </a:rPr>
              </a:br>
              <a:r>
                <a:rPr lang="en-US" altLang="LID4096" sz="1400">
                  <a:latin typeface="Verdana" panose="020B0604030504040204" pitchFamily="34" charset="0"/>
                </a:rPr>
                <a:t>Saul Greenber … d Groupware</a:t>
              </a:r>
            </a:p>
          </p:txBody>
        </p:sp>
        <p:pic>
          <p:nvPicPr>
            <p:cNvPr id="176137" name="Picture 9">
              <a:extLst>
                <a:ext uri="{FF2B5EF4-FFF2-40B4-BE49-F238E27FC236}">
                  <a16:creationId xmlns:a16="http://schemas.microsoft.com/office/drawing/2014/main" id="{B15CD1CE-3C42-1EB7-9BA2-17F9891481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0" y="2692"/>
              <a:ext cx="136" cy="1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06549EFA-A60C-6654-B917-AA58F8D534F5}"/>
              </a:ext>
            </a:extLst>
          </p:cNvPr>
          <p:cNvSpPr>
            <a:spLocks noGrp="1" noChangeArrowheads="1"/>
          </p:cNvSpPr>
          <p:nvPr>
            <p:ph type="title"/>
          </p:nvPr>
        </p:nvSpPr>
        <p:spPr/>
        <p:txBody>
          <a:bodyPr/>
          <a:lstStyle/>
          <a:p>
            <a:r>
              <a:rPr lang="en-US" altLang="LID4096" sz="3200"/>
              <a:t>For more information</a:t>
            </a:r>
          </a:p>
        </p:txBody>
      </p:sp>
      <p:pic>
        <p:nvPicPr>
          <p:cNvPr id="230403" name="Picture 3">
            <a:extLst>
              <a:ext uri="{FF2B5EF4-FFF2-40B4-BE49-F238E27FC236}">
                <a16:creationId xmlns:a16="http://schemas.microsoft.com/office/drawing/2014/main" id="{19E36FBF-F74D-09E1-240F-7E3A12608E9B}"/>
              </a:ext>
            </a:extLst>
          </p:cNvPr>
          <p:cNvPicPr>
            <a:picLocks noChangeAspect="1" noChangeArrowheads="1"/>
          </p:cNvPicPr>
          <p:nvPr/>
        </p:nvPicPr>
        <p:blipFill>
          <a:blip r:embed="rId3">
            <a:clrChange>
              <a:clrFrom>
                <a:srgbClr val="3A6EA5"/>
              </a:clrFrom>
              <a:clrTo>
                <a:srgbClr val="3A6EA5">
                  <a:alpha val="0"/>
                </a:srgbClr>
              </a:clrTo>
            </a:clrChange>
            <a:extLst>
              <a:ext uri="{28A0092B-C50C-407E-A947-70E740481C1C}">
                <a14:useLocalDpi xmlns:a14="http://schemas.microsoft.com/office/drawing/2010/main" val="0"/>
              </a:ext>
            </a:extLst>
          </a:blip>
          <a:srcRect/>
          <a:stretch>
            <a:fillRect/>
          </a:stretch>
        </p:blipFill>
        <p:spPr bwMode="auto">
          <a:xfrm>
            <a:off x="533400" y="1981200"/>
            <a:ext cx="6400800" cy="1920875"/>
          </a:xfrm>
          <a:prstGeom prst="rect">
            <a:avLst/>
          </a:prstGeom>
          <a:noFill/>
          <a:extLst>
            <a:ext uri="{909E8E84-426E-40DD-AFC4-6F175D3DCCD1}">
              <a14:hiddenFill xmlns:a14="http://schemas.microsoft.com/office/drawing/2010/main">
                <a:solidFill>
                  <a:srgbClr val="FFFFFF"/>
                </a:solidFill>
              </a14:hiddenFill>
            </a:ext>
          </a:extLst>
        </p:spPr>
      </p:pic>
      <p:sp>
        <p:nvSpPr>
          <p:cNvPr id="230404" name="Rectangle 4">
            <a:extLst>
              <a:ext uri="{FF2B5EF4-FFF2-40B4-BE49-F238E27FC236}">
                <a16:creationId xmlns:a16="http://schemas.microsoft.com/office/drawing/2014/main" id="{738EDCA7-1923-D1AC-37C0-0F2AC0C48A9E}"/>
              </a:ext>
            </a:extLst>
          </p:cNvPr>
          <p:cNvSpPr>
            <a:spLocks noChangeArrowheads="1"/>
          </p:cNvSpPr>
          <p:nvPr/>
        </p:nvSpPr>
        <p:spPr bwMode="auto">
          <a:xfrm>
            <a:off x="2057400" y="3479800"/>
            <a:ext cx="4783138"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CA" altLang="LID4096" sz="2200">
                <a:solidFill>
                  <a:schemeClr val="accent2"/>
                </a:solidFill>
                <a:latin typeface="Verdana" panose="020B0604030504040204" pitchFamily="34" charset="0"/>
              </a:rPr>
              <a:t>www.cpsc.ucalgary.ca/grouplab/</a:t>
            </a:r>
          </a:p>
        </p:txBody>
      </p:sp>
      <p:sp>
        <p:nvSpPr>
          <p:cNvPr id="230405" name="Text Box 5">
            <a:extLst>
              <a:ext uri="{FF2B5EF4-FFF2-40B4-BE49-F238E27FC236}">
                <a16:creationId xmlns:a16="http://schemas.microsoft.com/office/drawing/2014/main" id="{84FF0C22-7FA6-5B3D-F1C1-E61F81F60CB6}"/>
              </a:ext>
            </a:extLst>
          </p:cNvPr>
          <p:cNvSpPr txBox="1">
            <a:spLocks noChangeArrowheads="1"/>
          </p:cNvSpPr>
          <p:nvPr/>
        </p:nvSpPr>
        <p:spPr bwMode="auto">
          <a:xfrm>
            <a:off x="609600" y="6461125"/>
            <a:ext cx="830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CA" altLang="LID4096" sz="2000" i="1">
                <a:latin typeface="Tahoma" panose="020B0604030504040204" pitchFamily="34" charset="0"/>
              </a:rPr>
              <a:t>Thanks to NSERC and Microsoft for funding</a:t>
            </a:r>
          </a:p>
        </p:txBody>
      </p:sp>
    </p:spTree>
  </p:cSld>
  <p:clrMapOvr>
    <a:masterClrMapping/>
  </p:clrMapOvr>
</p:sld>
</file>

<file path=ppt/theme/theme1.xml><?xml version="1.0" encoding="utf-8"?>
<a:theme xmlns:a="http://schemas.openxmlformats.org/drawingml/2006/main" name="phidgets">
  <a:themeElements>
    <a:clrScheme name="">
      <a:dk1>
        <a:srgbClr val="000000"/>
      </a:dk1>
      <a:lt1>
        <a:srgbClr val="FFFFAF"/>
      </a:lt1>
      <a:dk2>
        <a:srgbClr val="000000"/>
      </a:dk2>
      <a:lt2>
        <a:srgbClr val="808080"/>
      </a:lt2>
      <a:accent1>
        <a:srgbClr val="00CC99"/>
      </a:accent1>
      <a:accent2>
        <a:srgbClr val="3333CC"/>
      </a:accent2>
      <a:accent3>
        <a:srgbClr val="FFFFD4"/>
      </a:accent3>
      <a:accent4>
        <a:srgbClr val="000000"/>
      </a:accent4>
      <a:accent5>
        <a:srgbClr val="AAE2CA"/>
      </a:accent5>
      <a:accent6>
        <a:srgbClr val="2D2DB9"/>
      </a:accent6>
      <a:hlink>
        <a:srgbClr val="CCCCFF"/>
      </a:hlink>
      <a:folHlink>
        <a:srgbClr val="B2B2B2"/>
      </a:folHlink>
    </a:clrScheme>
    <a:fontScheme name="phidge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phidget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hidget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hidget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hidget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hidget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hidget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hidget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Phidgets.microsoft</Template>
  <TotalTime>1745</TotalTime>
  <Words>4170</Words>
  <Application>Microsoft Office PowerPoint</Application>
  <PresentationFormat>On-screen Show (4:3)</PresentationFormat>
  <Paragraphs>441</Paragraphs>
  <Slides>38</Slides>
  <Notes>38</Notes>
  <HiddenSlides>1</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4</vt:i4>
      </vt:variant>
      <vt:variant>
        <vt:lpstr>Slide Titles</vt:lpstr>
      </vt:variant>
      <vt:variant>
        <vt:i4>38</vt:i4>
      </vt:variant>
    </vt:vector>
  </HeadingPairs>
  <TitlesOfParts>
    <vt:vector size="48" baseType="lpstr">
      <vt:lpstr>Arial</vt:lpstr>
      <vt:lpstr>Verdana</vt:lpstr>
      <vt:lpstr>Times New Roman</vt:lpstr>
      <vt:lpstr>Comic Sans MS</vt:lpstr>
      <vt:lpstr>Tahoma</vt:lpstr>
      <vt:lpstr>phidgets</vt:lpstr>
      <vt:lpstr>Microsoft Photo Editor 3.0 Photo</vt:lpstr>
      <vt:lpstr>Bitmap Image</vt:lpstr>
      <vt:lpstr>Paintbrush Picture</vt:lpstr>
      <vt:lpstr>Microsoft Excel Chart</vt:lpstr>
      <vt:lpstr>How People Recognize Previously Seen Web Pages  from Titles, URLs and Thumbnails</vt:lpstr>
      <vt:lpstr>The Message</vt:lpstr>
      <vt:lpstr>Motivation</vt:lpstr>
      <vt:lpstr>Motivation</vt:lpstr>
      <vt:lpstr>Motivation</vt:lpstr>
      <vt:lpstr>Recognizing previously seen pages</vt:lpstr>
      <vt:lpstr>Recognizing previously seen pages</vt:lpstr>
      <vt:lpstr>Recognizing titles</vt:lpstr>
      <vt:lpstr>Recognizing URLs</vt:lpstr>
      <vt:lpstr>Recognizing URLs</vt:lpstr>
      <vt:lpstr>Recognizing page thumbnails</vt:lpstr>
      <vt:lpstr>Recognizing page thumbnails</vt:lpstr>
      <vt:lpstr>Recognition and representation size</vt:lpstr>
      <vt:lpstr>Recognition and representation size</vt:lpstr>
      <vt:lpstr>Recognition and representation size</vt:lpstr>
      <vt:lpstr>Experiment</vt:lpstr>
      <vt:lpstr>Experiment</vt:lpstr>
      <vt:lpstr>Experiment</vt:lpstr>
      <vt:lpstr>Experiment</vt:lpstr>
      <vt:lpstr>Research Question #1</vt:lpstr>
      <vt:lpstr>Thumbnails - recognition vs size</vt:lpstr>
      <vt:lpstr>Thumbnails - recognition vs size</vt:lpstr>
      <vt:lpstr>Research Question #2</vt:lpstr>
      <vt:lpstr>Thumbnails – what makes them recognizable?</vt:lpstr>
      <vt:lpstr>Research Question #3</vt:lpstr>
      <vt:lpstr>Title – web site recognition vs size</vt:lpstr>
      <vt:lpstr>Title – exact page recognition vs size</vt:lpstr>
      <vt:lpstr>Research Question #4</vt:lpstr>
      <vt:lpstr>URL – web site recognition vs size</vt:lpstr>
      <vt:lpstr>URL – exact page recognition vs size</vt:lpstr>
      <vt:lpstr>Research Question #5</vt:lpstr>
      <vt:lpstr>Title and URL length distribution</vt:lpstr>
      <vt:lpstr>Research Question #6</vt:lpstr>
      <vt:lpstr>Correctness / Error rates of guesses</vt:lpstr>
      <vt:lpstr>Summary</vt:lpstr>
      <vt:lpstr>PowerPoint Presentation</vt:lpstr>
      <vt:lpstr>Summary</vt:lpstr>
      <vt:lpstr>For more information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People Recognize Previously Seen Web Pages from Titles, URLs and Thumbnails</dc:title>
  <dc:creator>Shaun Kaasten</dc:creator>
  <cp:lastModifiedBy>Saul Greenberg</cp:lastModifiedBy>
  <cp:revision>194</cp:revision>
  <dcterms:created xsi:type="dcterms:W3CDTF">2002-08-23T06:16:11Z</dcterms:created>
  <dcterms:modified xsi:type="dcterms:W3CDTF">2026-10-11T20:58:38Z</dcterms:modified>
</cp:coreProperties>
</file>