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56" r:id="rId2"/>
    <p:sldId id="361" r:id="rId3"/>
    <p:sldId id="289" r:id="rId4"/>
    <p:sldId id="365" r:id="rId5"/>
    <p:sldId id="366" r:id="rId6"/>
    <p:sldId id="364" r:id="rId7"/>
    <p:sldId id="362" r:id="rId8"/>
    <p:sldId id="258" r:id="rId9"/>
    <p:sldId id="314" r:id="rId10"/>
    <p:sldId id="280" r:id="rId11"/>
    <p:sldId id="313" r:id="rId12"/>
    <p:sldId id="285" r:id="rId13"/>
    <p:sldId id="318" r:id="rId14"/>
    <p:sldId id="286" r:id="rId15"/>
    <p:sldId id="287" r:id="rId16"/>
    <p:sldId id="288" r:id="rId17"/>
    <p:sldId id="259" r:id="rId18"/>
    <p:sldId id="290" r:id="rId19"/>
    <p:sldId id="291" r:id="rId20"/>
    <p:sldId id="269" r:id="rId21"/>
    <p:sldId id="274" r:id="rId22"/>
    <p:sldId id="327" r:id="rId23"/>
    <p:sldId id="336" r:id="rId24"/>
    <p:sldId id="326" r:id="rId25"/>
    <p:sldId id="324" r:id="rId26"/>
    <p:sldId id="325" r:id="rId27"/>
    <p:sldId id="308" r:id="rId28"/>
    <p:sldId id="311" r:id="rId29"/>
    <p:sldId id="343" r:id="rId30"/>
    <p:sldId id="337" r:id="rId31"/>
    <p:sldId id="310" r:id="rId32"/>
    <p:sldId id="332" r:id="rId33"/>
    <p:sldId id="368" r:id="rId34"/>
    <p:sldId id="315" r:id="rId35"/>
    <p:sldId id="369" r:id="rId36"/>
    <p:sldId id="317" r:id="rId37"/>
    <p:sldId id="348" r:id="rId38"/>
    <p:sldId id="271" r:id="rId39"/>
    <p:sldId id="312" r:id="rId40"/>
    <p:sldId id="367" r:id="rId41"/>
    <p:sldId id="344" r:id="rId42"/>
    <p:sldId id="345" r:id="rId43"/>
    <p:sldId id="346" r:id="rId44"/>
    <p:sldId id="347" r:id="rId45"/>
  </p:sldIdLst>
  <p:sldSz cx="9144000" cy="6858000" type="screen4x3"/>
  <p:notesSz cx="6858000" cy="91440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4">
          <p15:clr>
            <a:srgbClr val="A4A3A4"/>
          </p15:clr>
        </p15:guide>
        <p15:guide id="2" pos="28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FF99"/>
    <a:srgbClr val="38CBD6"/>
    <a:srgbClr val="CCECFF"/>
    <a:srgbClr val="FF9999"/>
    <a:srgbClr val="CC0000"/>
    <a:srgbClr val="FF006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2" autoAdjust="0"/>
    <p:restoredTop sz="70434" autoAdjust="0"/>
  </p:normalViewPr>
  <p:slideViewPr>
    <p:cSldViewPr>
      <p:cViewPr varScale="1">
        <p:scale>
          <a:sx n="86" d="100"/>
          <a:sy n="86" d="100"/>
        </p:scale>
        <p:origin x="64" y="92"/>
      </p:cViewPr>
      <p:guideLst>
        <p:guide orient="horz" pos="2064"/>
        <p:guide pos="288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8" d="100"/>
          <a:sy n="98" d="100"/>
        </p:scale>
        <p:origin x="-1194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Rectangle 5">
            <a:extLst>
              <a:ext uri="{FF2B5EF4-FFF2-40B4-BE49-F238E27FC236}">
                <a16:creationId xmlns:a16="http://schemas.microsoft.com/office/drawing/2014/main" id="{4E9F962F-6069-AA18-6623-476AD92BA1B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4A96243D-4400-45B3-8973-62634290E428}" type="slidenum">
              <a:rPr lang="en-CA" altLang="LID4096"/>
              <a:pPr/>
              <a:t>‹#›</a:t>
            </a:fld>
            <a:endParaRPr lang="en-CA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D6B2F63-16C8-2D76-1FBF-C40E6FCF436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endParaRPr lang="en-CA" altLang="LID4096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723E00E-AB87-C4C8-D85C-9C0626C403E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endParaRPr lang="en-CA" altLang="LID4096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644B8062-8119-944F-76F8-C2E6262D1154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ACEB188A-2813-5865-687C-38362D5976B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LID4096"/>
              <a:t>Click to edit Master text styles</a:t>
            </a:r>
          </a:p>
          <a:p>
            <a:pPr lvl="1"/>
            <a:r>
              <a:rPr lang="en-CA" altLang="LID4096"/>
              <a:t>Second level</a:t>
            </a:r>
          </a:p>
          <a:p>
            <a:pPr lvl="2"/>
            <a:r>
              <a:rPr lang="en-CA" altLang="LID4096"/>
              <a:t>Third level</a:t>
            </a:r>
          </a:p>
          <a:p>
            <a:pPr lvl="3"/>
            <a:r>
              <a:rPr lang="en-CA" altLang="LID4096"/>
              <a:t>Fourth level</a:t>
            </a:r>
          </a:p>
          <a:p>
            <a:pPr lvl="4"/>
            <a:r>
              <a:rPr lang="en-CA" altLang="LID4096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79752769-F935-B772-15B9-32F41B5BB6E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endParaRPr lang="en-CA" altLang="LID4096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4C144C16-FA98-B15B-FAAC-78A6B3FAD5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3BEDA4ED-A325-48A5-A787-B615CA805D0A}" type="slidenum">
              <a:rPr lang="en-CA" altLang="LID4096"/>
              <a:pPr/>
              <a:t>‹#›</a:t>
            </a:fld>
            <a:endParaRPr lang="en-CA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9D24B36-F638-CE13-06A3-8D573B7176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425B52-709F-4BC2-A1E1-E24A95EC0EF8}" type="slidenum">
              <a:rPr lang="en-CA" altLang="LID4096"/>
              <a:pPr/>
              <a:t>1</a:t>
            </a:fld>
            <a:endParaRPr lang="en-CA" altLang="LID4096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402B94EB-9580-BCD9-BBCB-7177969F35D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4452DC7B-4BEF-410D-706D-015C8C480A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Saul Greenberg</a:t>
            </a:r>
          </a:p>
          <a:p>
            <a:r>
              <a:rPr lang="en-US" altLang="LID4096"/>
              <a:t>U Calgary</a:t>
            </a:r>
          </a:p>
          <a:p>
            <a:r>
              <a:rPr lang="en-US" altLang="LID4096"/>
              <a:t>Delighted to be giving the invited talk at GI </a:t>
            </a:r>
          </a:p>
          <a:p>
            <a:r>
              <a:rPr lang="en-US" altLang="LID4096"/>
              <a:t>IN charge of grouplab, lob for HCI and CSCW</a:t>
            </a:r>
          </a:p>
          <a:p>
            <a:r>
              <a:rPr lang="en-US" altLang="LID4096"/>
              <a:t>Normally I work in groupware and related s/w researc.</a:t>
            </a:r>
          </a:p>
          <a:p>
            <a:endParaRPr lang="en-US" altLang="LID4096"/>
          </a:p>
          <a:p>
            <a:r>
              <a:rPr lang="en-US" altLang="LID4096"/>
              <a:t>Today, I will talk about about what is a fairly new area of research for me – </a:t>
            </a:r>
            <a:br>
              <a:rPr lang="en-US" altLang="LID4096"/>
            </a:br>
            <a:r>
              <a:rPr lang="en-US" altLang="LID4096"/>
              <a:t>physcial user interfaces, and in particular I will describe how we can rapidly prototype these physical interfaces. </a:t>
            </a:r>
          </a:p>
          <a:p>
            <a:r>
              <a:rPr lang="en-US" altLang="LID4096"/>
              <a:t>Even though I am the one up front today..</a:t>
            </a:r>
          </a:p>
          <a:p>
            <a:r>
              <a:rPr lang="en-US" altLang="LID4096"/>
              <a:t>&lt;ANIMATE&gt;</a:t>
            </a:r>
          </a:p>
          <a:p>
            <a:r>
              <a:rPr lang="en-US" altLang="LID4096"/>
              <a:t>My collaborator… worked very hard on h/w design/build/manufacturing the things I am going to show you</a:t>
            </a:r>
            <a:endParaRPr lang="en-CA" altLang="LID4096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764F67B-B8FA-AE6C-A11A-EEFF6EB469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A6033F-F7CB-4421-B39F-AE8E1DBF6ED4}" type="slidenum">
              <a:rPr lang="en-CA" altLang="LID4096"/>
              <a:pPr/>
              <a:t>2</a:t>
            </a:fld>
            <a:endParaRPr lang="en-CA" altLang="LID4096"/>
          </a:p>
        </p:txBody>
      </p:sp>
      <p:sp>
        <p:nvSpPr>
          <p:cNvPr id="305154" name="Rectangle 2">
            <a:extLst>
              <a:ext uri="{FF2B5EF4-FFF2-40B4-BE49-F238E27FC236}">
                <a16:creationId xmlns:a16="http://schemas.microsoft.com/office/drawing/2014/main" id="{FD656529-7C86-F485-4B9E-CF5B3654B87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5" name="Rectangle 3">
            <a:extLst>
              <a:ext uri="{FF2B5EF4-FFF2-40B4-BE49-F238E27FC236}">
                <a16:creationId xmlns:a16="http://schemas.microsoft.com/office/drawing/2014/main" id="{ACBC9C32-2CCC-228B-90EF-68AC2D9AC1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The message of my presentation is…</a:t>
            </a:r>
          </a:p>
          <a:p>
            <a:r>
              <a:rPr lang="en-US" altLang="LID4096"/>
              <a:t>I’ll deliver this message by </a:t>
            </a:r>
          </a:p>
          <a:p>
            <a:r>
              <a:rPr lang="en-US" altLang="LID4096"/>
              <a:t>-motivation – what are PUIS and why they are hard to build</a:t>
            </a:r>
          </a:p>
          <a:p>
            <a:r>
              <a:rPr lang="en-US" altLang="LID4096"/>
              <a:t>-Phidget concept, goals behind them, and examples of phidgets we have built, including demo</a:t>
            </a:r>
          </a:p>
          <a:p>
            <a:r>
              <a:rPr lang="en-US" altLang="LID4096"/>
              <a:t>-Phidget architercture, and how one programs them, again using a simple example</a:t>
            </a:r>
          </a:p>
          <a:p>
            <a:r>
              <a:rPr lang="en-US" altLang="LID4096"/>
              <a:t>-Evaluation,  where we gave students with no hardware experience phidgets for a course assignment and I will show you what they built with them.</a:t>
            </a:r>
          </a:p>
          <a:p>
            <a:r>
              <a:rPr lang="en-US" altLang="LID4096"/>
              <a:t>-What we are now using them for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078F628-00AF-CE7E-C246-78FA19428A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DB388B-C29F-4626-9DB0-A9E6BE388123}" type="slidenum">
              <a:rPr lang="en-CA" altLang="LID4096"/>
              <a:pPr/>
              <a:t>3</a:t>
            </a:fld>
            <a:endParaRPr lang="en-CA" altLang="LID4096"/>
          </a:p>
        </p:txBody>
      </p:sp>
      <p:sp>
        <p:nvSpPr>
          <p:cNvPr id="225282" name="Rectangle 2">
            <a:extLst>
              <a:ext uri="{FF2B5EF4-FFF2-40B4-BE49-F238E27FC236}">
                <a16:creationId xmlns:a16="http://schemas.microsoft.com/office/drawing/2014/main" id="{92CFAAA7-A1EF-16B9-513B-52455F0C4C0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3" name="Rectangle 3">
            <a:extLst>
              <a:ext uri="{FF2B5EF4-FFF2-40B4-BE49-F238E27FC236}">
                <a16:creationId xmlns:a16="http://schemas.microsoft.com/office/drawing/2014/main" id="{43EFDAA2-E69F-2746-D5A7-9E8EADC92B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Now wide interest in HCI in physical user interfaces, as illustrated by the contributions we are seeing in places such as CHI, SIGGRAPH and UIST.</a:t>
            </a:r>
          </a:p>
          <a:p>
            <a:r>
              <a:rPr lang="en-US" altLang="LID4096"/>
              <a:t>Many subfields have sprung up…</a:t>
            </a:r>
          </a:p>
          <a:p>
            <a:r>
              <a:rPr lang="en-US" altLang="LID4096"/>
              <a:t>While there are differences, all have in common the goal of moving beyond the graphical desktop interface and into our physical environment through physical interfaces</a:t>
            </a:r>
          </a:p>
          <a:p>
            <a:r>
              <a:rPr lang="en-US" altLang="LID4096"/>
              <a:t>For those of you unfamiliar with this area, I’ll introduce it to you by examples that others have done.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4B7B424-383B-FFC5-F6A6-F14C379F58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8CC9B5-2954-4B0E-95A2-E0636E109941}" type="slidenum">
              <a:rPr lang="en-CA" altLang="LID4096"/>
              <a:pPr/>
              <a:t>4</a:t>
            </a:fld>
            <a:endParaRPr lang="en-CA" altLang="LID4096"/>
          </a:p>
        </p:txBody>
      </p:sp>
      <p:sp>
        <p:nvSpPr>
          <p:cNvPr id="323586" name="Rectangle 2">
            <a:extLst>
              <a:ext uri="{FF2B5EF4-FFF2-40B4-BE49-F238E27FC236}">
                <a16:creationId xmlns:a16="http://schemas.microsoft.com/office/drawing/2014/main" id="{230DE5EB-1BE4-6359-0CAF-12ACD865D6C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>
            <a:extLst>
              <a:ext uri="{FF2B5EF4-FFF2-40B4-BE49-F238E27FC236}">
                <a16:creationId xmlns:a16="http://schemas.microsoft.com/office/drawing/2014/main" id="{C0A678FE-FCBB-682E-A3ED-7FE402A8A3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Ambient displays – display of digital information into a physical form at the periphery of our awareness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155C16E-DAF9-7A30-3E24-D332F3F9E6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4DB418-BE78-4520-8277-47B94E57A8AF}" type="slidenum">
              <a:rPr lang="en-CA" altLang="LID4096"/>
              <a:pPr/>
              <a:t>6</a:t>
            </a:fld>
            <a:endParaRPr lang="en-CA" altLang="LID4096"/>
          </a:p>
        </p:txBody>
      </p:sp>
      <p:sp>
        <p:nvSpPr>
          <p:cNvPr id="324610" name="Rectangle 2">
            <a:extLst>
              <a:ext uri="{FF2B5EF4-FFF2-40B4-BE49-F238E27FC236}">
                <a16:creationId xmlns:a16="http://schemas.microsoft.com/office/drawing/2014/main" id="{80B06D6C-EECD-9470-D146-C9229DBC51F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4611" name="Rectangle 3">
            <a:extLst>
              <a:ext uri="{FF2B5EF4-FFF2-40B4-BE49-F238E27FC236}">
                <a16:creationId xmlns:a16="http://schemas.microsoft.com/office/drawing/2014/main" id="{2DB3C482-C971-20E8-3B85-183310BA31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Physical interaction with physical devices or computer information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ED10C11-3EBB-3667-FC48-E3F5272217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DEB55E-DE05-460E-93D8-5A39154417BB}" type="slidenum">
              <a:rPr lang="en-CA" altLang="LID4096"/>
              <a:pPr/>
              <a:t>8</a:t>
            </a:fld>
            <a:endParaRPr lang="en-CA" altLang="LID4096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E66B2748-08F4-EA0B-D110-FEAA6DC67EE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A181DC7A-D7EF-7580-5E13-6498657799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Several years ago, Hideaki Kuzuoka from U Tsukuba and I built an always-on video-base media space. </a:t>
            </a:r>
          </a:p>
          <a:p>
            <a:r>
              <a:rPr lang="en-US" altLang="LID4096"/>
              <a:t>This first clip shows how physical devices can provide awareness of others,</a:t>
            </a:r>
          </a:p>
          <a:p>
            <a:r>
              <a:rPr lang="en-US" altLang="LID4096"/>
              <a:t>This second clip shows how physical sensors can mediate privacy concerns.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1024C49-671A-B761-6B02-0F474EDD89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82538D-8C19-4316-A60E-3C726DF75E51}" type="slidenum">
              <a:rPr lang="en-CA" altLang="LID4096"/>
              <a:pPr/>
              <a:t>9</a:t>
            </a:fld>
            <a:endParaRPr lang="en-CA" altLang="LID4096"/>
          </a:p>
        </p:txBody>
      </p:sp>
      <p:sp>
        <p:nvSpPr>
          <p:cNvPr id="191490" name="Rectangle 2">
            <a:extLst>
              <a:ext uri="{FF2B5EF4-FFF2-40B4-BE49-F238E27FC236}">
                <a16:creationId xmlns:a16="http://schemas.microsoft.com/office/drawing/2014/main" id="{2A81C45C-EDB2-57F8-E41E-62CC9B75988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1" name="Rectangle 3">
            <a:extLst>
              <a:ext uri="{FF2B5EF4-FFF2-40B4-BE49-F238E27FC236}">
                <a16:creationId xmlns:a16="http://schemas.microsoft.com/office/drawing/2014/main" id="{10D62594-6FBF-3BD2-50E1-28994C2267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My collaborator Hideaki was the engineer. He built the hardware, which took him</a:t>
            </a:r>
          </a:p>
          <a:p>
            <a:r>
              <a:rPr lang="en-US" altLang="LID4096"/>
              <a:t>several months of full time effort. We ended up using the system for around 3 months. </a:t>
            </a:r>
          </a:p>
          <a:p>
            <a:r>
              <a:rPr lang="en-US" altLang="LID4096"/>
              <a:t>After Hideaki returned to Japan, we found the system impossible to extend or maintain. </a:t>
            </a:r>
          </a:p>
          <a:p>
            <a:r>
              <a:rPr lang="en-US" altLang="LID4096"/>
              <a:t>&lt;animate&gt;</a:t>
            </a:r>
          </a:p>
          <a:p>
            <a:r>
              <a:rPr lang="en-US" altLang="LID4096"/>
              <a:t>The result is that it is now a mess of parts and wires. </a:t>
            </a:r>
          </a:p>
          <a:p>
            <a:r>
              <a:rPr lang="en-US" altLang="LID4096"/>
              <a:t>This was because Hideaki did not build the system to be reusable (it was a ‘one of’ design), and as computer scientists specializing in software, we had no expertise in hardware. </a:t>
            </a:r>
          </a:p>
          <a:p>
            <a:endParaRPr lang="en-CA" altLang="LID4096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2CECAA5-1CA2-A439-AF44-1C2AEF06E8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2F0E3C-1F35-4899-83CC-72E8E74ABE66}" type="slidenum">
              <a:rPr lang="en-CA" altLang="LID4096"/>
              <a:pPr/>
              <a:t>10</a:t>
            </a:fld>
            <a:endParaRPr lang="en-CA" altLang="LID4096"/>
          </a:p>
        </p:txBody>
      </p:sp>
      <p:sp>
        <p:nvSpPr>
          <p:cNvPr id="229378" name="Rectangle 2">
            <a:extLst>
              <a:ext uri="{FF2B5EF4-FFF2-40B4-BE49-F238E27FC236}">
                <a16:creationId xmlns:a16="http://schemas.microsoft.com/office/drawing/2014/main" id="{3E886A3B-E7DE-A0F7-A243-D9A99AEC780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79" name="Rectangle 3">
            <a:extLst>
              <a:ext uri="{FF2B5EF4-FFF2-40B4-BE49-F238E27FC236}">
                <a16:creationId xmlns:a16="http://schemas.microsoft.com/office/drawing/2014/main" id="{D5D06DAC-6535-B185-6364-9A6410980D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We decided to look for available  building blocks that would help us develop our physical user interfaces quickly and in a way that they could be maintainable and extensible.</a:t>
            </a:r>
          </a:p>
          <a:p>
            <a:r>
              <a:rPr lang="en-US" altLang="LID4096"/>
              <a:t>Yet we  surprised that ,none were suitable as building blocks for the average programmer’s skill set and the applications I wanted to do.</a:t>
            </a:r>
          </a:p>
          <a:p>
            <a:r>
              <a:rPr lang="en-US" altLang="LID4096"/>
              <a:t>For example, we found many one-off pieces created by both academics as proof of concepts and artists as interactive installations.</a:t>
            </a:r>
          </a:p>
          <a:p>
            <a:r>
              <a:rPr lang="en-US" altLang="LID4096"/>
              <a:t>But these are neither obtainable nor reusable to others.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13A0697-7AB4-23EE-2615-A8C44549D0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FC8FB8-87DA-4B26-BB45-2655DA413B3D}" type="slidenum">
              <a:rPr lang="en-CA" altLang="LID4096"/>
              <a:pPr/>
              <a:t>11</a:t>
            </a:fld>
            <a:endParaRPr lang="en-CA" altLang="LID4096"/>
          </a:p>
        </p:txBody>
      </p:sp>
      <p:sp>
        <p:nvSpPr>
          <p:cNvPr id="227330" name="Rectangle 2">
            <a:extLst>
              <a:ext uri="{FF2B5EF4-FFF2-40B4-BE49-F238E27FC236}">
                <a16:creationId xmlns:a16="http://schemas.microsoft.com/office/drawing/2014/main" id="{2BE4221C-A8C9-E318-5FE1-B6284D39682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1" name="Rectangle 3">
            <a:extLst>
              <a:ext uri="{FF2B5EF4-FFF2-40B4-BE49-F238E27FC236}">
                <a16:creationId xmlns:a16="http://schemas.microsoft.com/office/drawing/2014/main" id="{FF21E070-63B8-C894-719D-19CB177F30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Its also very easy to find low level parts, but unless you are an E Engineer or hobbyist, the learning curve is too high.</a:t>
            </a:r>
          </a:p>
          <a:p>
            <a:r>
              <a:rPr lang="en-US" altLang="LID4096"/>
              <a:t>You have to select appropriate devices, create circuit boards, write microcode, worry about wire protocols, etc.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0A35D4D-17F5-5A47-10AC-AA00B12235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8FBF31-BB51-4927-A017-00B6978A69B3}" type="slidenum">
              <a:rPr lang="en-CA" altLang="LID4096"/>
              <a:pPr/>
              <a:t>12</a:t>
            </a:fld>
            <a:endParaRPr lang="en-CA" altLang="LID4096"/>
          </a:p>
        </p:txBody>
      </p:sp>
      <p:sp>
        <p:nvSpPr>
          <p:cNvPr id="228354" name="Rectangle 2">
            <a:extLst>
              <a:ext uri="{FF2B5EF4-FFF2-40B4-BE49-F238E27FC236}">
                <a16:creationId xmlns:a16="http://schemas.microsoft.com/office/drawing/2014/main" id="{20E4D1C4-E161-50EB-6AB4-E027BE65A7C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5" name="Rectangle 3">
            <a:extLst>
              <a:ext uri="{FF2B5EF4-FFF2-40B4-BE49-F238E27FC236}">
                <a16:creationId xmlns:a16="http://schemas.microsoft.com/office/drawing/2014/main" id="{D56197B7-982A-BE13-B596-898E37522B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We also found premanufactured devices under computer control, like Microsoft Actimates (Barney).</a:t>
            </a:r>
          </a:p>
          <a:p>
            <a:r>
              <a:rPr lang="en-US" altLang="LID4096"/>
              <a:t>These, however, had no public API and the only way to get into it is by hacking it (e.g., Dourish)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978B5B2-93DD-7708-C233-165E2C5809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F95F09-2949-4516-B57B-2B641E9B1284}" type="slidenum">
              <a:rPr lang="en-CA" altLang="LID4096"/>
              <a:pPr/>
              <a:t>13</a:t>
            </a:fld>
            <a:endParaRPr lang="en-CA" altLang="LID4096"/>
          </a:p>
        </p:txBody>
      </p:sp>
      <p:sp>
        <p:nvSpPr>
          <p:cNvPr id="230402" name="Rectangle 2">
            <a:extLst>
              <a:ext uri="{FF2B5EF4-FFF2-40B4-BE49-F238E27FC236}">
                <a16:creationId xmlns:a16="http://schemas.microsoft.com/office/drawing/2014/main" id="{406DDC10-A92D-397E-5A3A-2BEC14E4032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3" name="Rectangle 3">
            <a:extLst>
              <a:ext uri="{FF2B5EF4-FFF2-40B4-BE49-F238E27FC236}">
                <a16:creationId xmlns:a16="http://schemas.microsoft.com/office/drawing/2014/main" id="{BAD6619A-3119-1553-6BB5-787961BB1E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The closest thing out there are robotic kits, usually produced for kids or for hobbyists. </a:t>
            </a:r>
          </a:p>
          <a:p>
            <a:r>
              <a:rPr lang="en-US" altLang="LID4096"/>
              <a:t>Unfortunately, these are usually intended for stand-alone operation (robots). </a:t>
            </a:r>
          </a:p>
          <a:p>
            <a:r>
              <a:rPr lang="en-US" altLang="LID4096"/>
              <a:t>The coding is either to simplistic (Mindstorms) or too low level (handyboard – coding microprocess)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B48B6A0-1692-65E3-6442-C18B4FE774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24D790-D5BA-4E4A-9208-1535C20886AA}" type="slidenum">
              <a:rPr lang="en-CA" altLang="LID4096"/>
              <a:pPr/>
              <a:t>14</a:t>
            </a:fld>
            <a:endParaRPr lang="en-CA" altLang="LID4096"/>
          </a:p>
        </p:txBody>
      </p:sp>
      <p:sp>
        <p:nvSpPr>
          <p:cNvPr id="232450" name="Rectangle 2">
            <a:extLst>
              <a:ext uri="{FF2B5EF4-FFF2-40B4-BE49-F238E27FC236}">
                <a16:creationId xmlns:a16="http://schemas.microsoft.com/office/drawing/2014/main" id="{A975A43B-AA6D-B823-8BE1-7FAA4DCF768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1" name="Rectangle 3">
            <a:extLst>
              <a:ext uri="{FF2B5EF4-FFF2-40B4-BE49-F238E27FC236}">
                <a16:creationId xmlns:a16="http://schemas.microsoft.com/office/drawing/2014/main" id="{45F006D9-0C2E-AEFE-5B88-52F4693256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Even if we did try some of these, a frustrating thing was that </a:t>
            </a:r>
          </a:p>
          <a:p>
            <a:r>
              <a:rPr lang="en-US" altLang="LID4096"/>
              <a:t>we could not start programming/working on the design until the hardware arrived and was assembled.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8328F7D-02E6-2D0D-7231-7F4786CCE1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DC6745-9056-4E3E-8748-825737F534CC}" type="slidenum">
              <a:rPr lang="en-CA" altLang="LID4096"/>
              <a:pPr/>
              <a:t>15</a:t>
            </a:fld>
            <a:endParaRPr lang="en-CA" altLang="LID4096"/>
          </a:p>
        </p:txBody>
      </p:sp>
      <p:sp>
        <p:nvSpPr>
          <p:cNvPr id="100354" name="Rectangle 2">
            <a:extLst>
              <a:ext uri="{FF2B5EF4-FFF2-40B4-BE49-F238E27FC236}">
                <a16:creationId xmlns:a16="http://schemas.microsoft.com/office/drawing/2014/main" id="{969EE081-565D-7DD8-1621-9996FF96462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D632814A-EB67-EA06-D38C-934A500F4C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After thinking about these problems, we set ourselves a new research goal</a:t>
            </a:r>
          </a:p>
          <a:p>
            <a:r>
              <a:rPr lang="en-US" altLang="LID4096"/>
              <a:t>…</a:t>
            </a:r>
          </a:p>
          <a:p>
            <a:r>
              <a:rPr lang="en-US" altLang="LID4096"/>
              <a:t>Or, as my students like to rephrase this…</a:t>
            </a:r>
          </a:p>
          <a:p>
            <a:r>
              <a:rPr lang="en-US" altLang="LID4096"/>
              <a:t>&lt;animate&gt;</a:t>
            </a:r>
          </a:p>
          <a:p>
            <a:endParaRPr lang="en-US" altLang="LID4096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5636255-1A9F-88AD-BEB1-CCD49390A9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9AB35E-06D9-4113-8494-AAA2C19A7434}" type="slidenum">
              <a:rPr lang="en-CA" altLang="LID4096"/>
              <a:pPr/>
              <a:t>16</a:t>
            </a:fld>
            <a:endParaRPr lang="en-CA" altLang="LID4096"/>
          </a:p>
        </p:txBody>
      </p:sp>
      <p:sp>
        <p:nvSpPr>
          <p:cNvPr id="105474" name="Rectangle 2">
            <a:extLst>
              <a:ext uri="{FF2B5EF4-FFF2-40B4-BE49-F238E27FC236}">
                <a16:creationId xmlns:a16="http://schemas.microsoft.com/office/drawing/2014/main" id="{13F59843-A1D7-D1F4-5A2F-EE4F3D78092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8AED6D18-1DC1-CEB6-1100-D9786FD7C4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LID4096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0279B0D-8753-EBB5-9AAB-E66EC5B402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13531D-CC6A-4AAA-B794-76DBD228F7E2}" type="slidenum">
              <a:rPr lang="en-CA" altLang="LID4096"/>
              <a:pPr/>
              <a:t>17</a:t>
            </a:fld>
            <a:endParaRPr lang="en-CA" altLang="LID4096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2280E434-05D3-E23E-45C1-C988A3ACC7B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33F9A173-C7DD-CA77-E907-3024D26C13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The insight we had came from how we already use graphical user interface widgets. </a:t>
            </a:r>
          </a:p>
          <a:p>
            <a:r>
              <a:rPr lang="en-US" altLang="LID4096"/>
              <a:t>Stock widget sets are available in virtually every user interface development package (e.g., buttons, listboxes, etc.),</a:t>
            </a:r>
          </a:p>
          <a:p>
            <a:r>
              <a:rPr lang="en-US" altLang="LID4096"/>
              <a:t>As well, most interact with interface builders, where a programmer can just select and drop it into a program.</a:t>
            </a:r>
            <a:endParaRPr lang="en-CA" altLang="LID4096"/>
          </a:p>
          <a:p>
            <a:r>
              <a:rPr lang="en-US" altLang="LID4096"/>
              <a:t>Each one is presented as an abstraction: each has a well-defined API that lets a programmer easily track and manipulate it. </a:t>
            </a:r>
          </a:p>
          <a:p>
            <a:r>
              <a:rPr lang="en-US" altLang="LID4096"/>
              <a:t>They are very easy to try and test: just drop it in, write a bit of code, and execute.</a:t>
            </a:r>
            <a:endParaRPr lang="en-CA" altLang="LID4096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7AA5010-2140-02D7-8A0E-DF5290A756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E8B67D-D134-4E21-8456-072D6F6CAE3A}" type="slidenum">
              <a:rPr lang="en-CA" altLang="LID4096"/>
              <a:pPr/>
              <a:t>18</a:t>
            </a:fld>
            <a:endParaRPr lang="en-CA" altLang="LID4096"/>
          </a:p>
        </p:txBody>
      </p:sp>
      <p:sp>
        <p:nvSpPr>
          <p:cNvPr id="120834" name="Rectangle 2">
            <a:extLst>
              <a:ext uri="{FF2B5EF4-FFF2-40B4-BE49-F238E27FC236}">
                <a16:creationId xmlns:a16="http://schemas.microsoft.com/office/drawing/2014/main" id="{79FBE628-496D-1533-D4C0-968709CCA08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EBF92DF4-A061-0B24-06D3-379DC346A1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physical widgets, or phidgets should be just as easy to program.</a:t>
            </a:r>
            <a:br>
              <a:rPr lang="en-US" altLang="LID4096"/>
            </a:br>
            <a:r>
              <a:rPr lang="en-US" altLang="LID4096"/>
              <a:t>One would program and use  one in exactly the same way as widgets!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E46CD44-D0A9-F59E-9680-DB7A87E84F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9D01B7-7408-40CF-BBB3-D1B7CBAF9EE5}" type="slidenum">
              <a:rPr lang="en-CA" altLang="LID4096"/>
              <a:pPr/>
              <a:t>19</a:t>
            </a:fld>
            <a:endParaRPr lang="en-CA" altLang="LID4096"/>
          </a:p>
        </p:txBody>
      </p:sp>
      <p:sp>
        <p:nvSpPr>
          <p:cNvPr id="124930" name="Rectangle 2">
            <a:extLst>
              <a:ext uri="{FF2B5EF4-FFF2-40B4-BE49-F238E27FC236}">
                <a16:creationId xmlns:a16="http://schemas.microsoft.com/office/drawing/2014/main" id="{DEB61A42-386D-0F7F-83B6-9E61B1954AB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>
            <a:extLst>
              <a:ext uri="{FF2B5EF4-FFF2-40B4-BE49-F238E27FC236}">
                <a16:creationId xmlns:a16="http://schemas.microsoft.com/office/drawing/2014/main" id="{9CD3124E-A595-10B2-1059-9228B594FD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LID4096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8BBA3A5-6DCD-D981-5028-8072773B35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964140-DE0B-4EC5-912C-72277F80D3D7}" type="slidenum">
              <a:rPr lang="en-CA" altLang="LID4096"/>
              <a:pPr/>
              <a:t>20</a:t>
            </a:fld>
            <a:endParaRPr lang="en-CA" altLang="LID4096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BBC9372E-A09D-31DC-89A6-5C35DE7817B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0F8A23E0-DB30-FC4D-4E1F-8D560DADDD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I hired Chester Fitchett, one of the few undergraduate computer science students keenly interested in hardware. </a:t>
            </a:r>
          </a:p>
          <a:p>
            <a:r>
              <a:rPr lang="en-US" altLang="LID4096"/>
              <a:t>His job was to build a phidget infrastructure, as well as several phidget components.</a:t>
            </a:r>
            <a:endParaRPr lang="en-CA" altLang="LID4096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69D98A6-CACF-167E-97A2-6C7B2916FF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8EE0E7-A90B-47D5-ADA1-FE019EFFFC87}" type="slidenum">
              <a:rPr lang="en-CA" altLang="LID4096"/>
              <a:pPr/>
              <a:t>21</a:t>
            </a:fld>
            <a:endParaRPr lang="en-CA" altLang="LID4096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570E55AB-4446-698A-AA41-BC4ABB621D9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187021F0-22F6-0BE4-2EF9-BE9946FE51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altLang="LID4096" sz="1800"/>
              <a:t>So far, we have built several phidgets. This includes…</a:t>
            </a:r>
          </a:p>
          <a:p>
            <a:endParaRPr lang="en-CA" altLang="LID4096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ECCD179-2F0A-1B8D-0013-9325934FCA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34C961-4321-40AE-BB97-A23F30641F3B}" type="slidenum">
              <a:rPr lang="en-CA" altLang="LID4096"/>
              <a:pPr/>
              <a:t>22</a:t>
            </a:fld>
            <a:endParaRPr lang="en-CA" altLang="LID4096"/>
          </a:p>
        </p:txBody>
      </p:sp>
      <p:sp>
        <p:nvSpPr>
          <p:cNvPr id="216066" name="Rectangle 2">
            <a:extLst>
              <a:ext uri="{FF2B5EF4-FFF2-40B4-BE49-F238E27FC236}">
                <a16:creationId xmlns:a16="http://schemas.microsoft.com/office/drawing/2014/main" id="{4846FCBF-08AD-3796-F67F-8E98249D273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7" name="Rectangle 3">
            <a:extLst>
              <a:ext uri="{FF2B5EF4-FFF2-40B4-BE49-F238E27FC236}">
                <a16:creationId xmlns:a16="http://schemas.microsoft.com/office/drawing/2014/main" id="{9675250E-B2DA-61AB-29A0-1F63BFB5D6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LID4096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411AE80-53B5-4B8D-5825-C871430B2A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CAD055-3C8C-46F7-89B8-C5AF4858C790}" type="slidenum">
              <a:rPr lang="en-CA" altLang="LID4096"/>
              <a:pPr/>
              <a:t>23</a:t>
            </a:fld>
            <a:endParaRPr lang="en-CA" altLang="LID4096"/>
          </a:p>
        </p:txBody>
      </p:sp>
      <p:sp>
        <p:nvSpPr>
          <p:cNvPr id="245762" name="Rectangle 2">
            <a:extLst>
              <a:ext uri="{FF2B5EF4-FFF2-40B4-BE49-F238E27FC236}">
                <a16:creationId xmlns:a16="http://schemas.microsoft.com/office/drawing/2014/main" id="{2931F383-157A-61F3-F289-9F0B5E1F845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3" name="Rectangle 3">
            <a:extLst>
              <a:ext uri="{FF2B5EF4-FFF2-40B4-BE49-F238E27FC236}">
                <a16:creationId xmlns:a16="http://schemas.microsoft.com/office/drawing/2014/main" id="{97729861-B425-FC11-4D57-5E4B51ABFE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LID4096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768E6B0-5ECD-F0F9-9BE6-A1E49C592E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F85241-B037-493A-B519-F2673785E52A}" type="slidenum">
              <a:rPr lang="en-CA" altLang="LID4096"/>
              <a:pPr/>
              <a:t>24</a:t>
            </a:fld>
            <a:endParaRPr lang="en-CA" altLang="LID4096"/>
          </a:p>
        </p:txBody>
      </p:sp>
      <p:sp>
        <p:nvSpPr>
          <p:cNvPr id="214018" name="Rectangle 2">
            <a:extLst>
              <a:ext uri="{FF2B5EF4-FFF2-40B4-BE49-F238E27FC236}">
                <a16:creationId xmlns:a16="http://schemas.microsoft.com/office/drawing/2014/main" id="{21EE6637-C87B-55C2-F47D-7492331C488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>
            <a:extLst>
              <a:ext uri="{FF2B5EF4-FFF2-40B4-BE49-F238E27FC236}">
                <a16:creationId xmlns:a16="http://schemas.microsoft.com/office/drawing/2014/main" id="{4AEFE6B9-040F-FA32-C050-AC869AA2C4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LID4096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F3DD8A9-8787-022C-75D6-797F71ED1B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85E26E-1473-4731-B356-37EEFD321917}" type="slidenum">
              <a:rPr lang="en-CA" altLang="LID4096"/>
              <a:pPr/>
              <a:t>25</a:t>
            </a:fld>
            <a:endParaRPr lang="en-CA" altLang="LID4096"/>
          </a:p>
        </p:txBody>
      </p:sp>
      <p:sp>
        <p:nvSpPr>
          <p:cNvPr id="209922" name="Rectangle 2">
            <a:extLst>
              <a:ext uri="{FF2B5EF4-FFF2-40B4-BE49-F238E27FC236}">
                <a16:creationId xmlns:a16="http://schemas.microsoft.com/office/drawing/2014/main" id="{4CA879BF-83E5-55DC-FA11-10DA2A259FF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3" name="Rectangle 3">
            <a:extLst>
              <a:ext uri="{FF2B5EF4-FFF2-40B4-BE49-F238E27FC236}">
                <a16:creationId xmlns:a16="http://schemas.microsoft.com/office/drawing/2014/main" id="{E1CAE41B-3FEB-5909-DE67-61F28C854D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LID4096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13023C1-D6DE-78B6-368B-2BE158616E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042134-468C-4654-998F-8F1C6500DC93}" type="slidenum">
              <a:rPr lang="en-CA" altLang="LID4096"/>
              <a:pPr/>
              <a:t>26</a:t>
            </a:fld>
            <a:endParaRPr lang="en-CA" altLang="LID4096"/>
          </a:p>
        </p:txBody>
      </p:sp>
      <p:sp>
        <p:nvSpPr>
          <p:cNvPr id="211970" name="Rectangle 2">
            <a:extLst>
              <a:ext uri="{FF2B5EF4-FFF2-40B4-BE49-F238E27FC236}">
                <a16:creationId xmlns:a16="http://schemas.microsoft.com/office/drawing/2014/main" id="{A3D169BD-6266-0B9E-358B-582A3D64D23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1" name="Rectangle 3">
            <a:extLst>
              <a:ext uri="{FF2B5EF4-FFF2-40B4-BE49-F238E27FC236}">
                <a16:creationId xmlns:a16="http://schemas.microsoft.com/office/drawing/2014/main" id="{0BC90518-5355-7450-768B-EA1B01B8C9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LID4096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82F20C8-81E6-0FB5-390F-AE5C332BF9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CAEC1D-B848-47BD-B8AE-04FD8A1C967E}" type="slidenum">
              <a:rPr lang="en-CA" altLang="LID4096"/>
              <a:pPr/>
              <a:t>27</a:t>
            </a:fld>
            <a:endParaRPr lang="en-CA" altLang="LID4096"/>
          </a:p>
        </p:txBody>
      </p:sp>
      <p:sp>
        <p:nvSpPr>
          <p:cNvPr id="233474" name="Rectangle 2">
            <a:extLst>
              <a:ext uri="{FF2B5EF4-FFF2-40B4-BE49-F238E27FC236}">
                <a16:creationId xmlns:a16="http://schemas.microsoft.com/office/drawing/2014/main" id="{07013CDA-0022-4910-9504-3352A0FD6FF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5" name="Rectangle 3">
            <a:extLst>
              <a:ext uri="{FF2B5EF4-FFF2-40B4-BE49-F238E27FC236}">
                <a16:creationId xmlns:a16="http://schemas.microsoft.com/office/drawing/2014/main" id="{968EB656-FF82-2F84-434C-B7257A0F66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CA" altLang="LID4096" sz="1800"/>
              <a:t>What I would like to do now is demonstrate one of the phidgets, the Servo, to show you how easy it is to program.</a:t>
            </a:r>
          </a:p>
          <a:p>
            <a:endParaRPr lang="en-US" altLang="LID4096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D029DB5-7069-1B1D-953F-A6238B1545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41BBDD-F9AD-483E-B11F-70339FD22B43}" type="slidenum">
              <a:rPr lang="en-CA" altLang="LID4096"/>
              <a:pPr/>
              <a:t>32</a:t>
            </a:fld>
            <a:endParaRPr lang="en-CA" altLang="LID4096"/>
          </a:p>
        </p:txBody>
      </p:sp>
      <p:sp>
        <p:nvSpPr>
          <p:cNvPr id="235522" name="Rectangle 2">
            <a:extLst>
              <a:ext uri="{FF2B5EF4-FFF2-40B4-BE49-F238E27FC236}">
                <a16:creationId xmlns:a16="http://schemas.microsoft.com/office/drawing/2014/main" id="{661A7C3E-F7A4-222B-B9AA-728DBF7D87E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3" name="Rectangle 3">
            <a:extLst>
              <a:ext uri="{FF2B5EF4-FFF2-40B4-BE49-F238E27FC236}">
                <a16:creationId xmlns:a16="http://schemas.microsoft.com/office/drawing/2014/main" id="{DF820669-441A-33AE-6CEA-9AD61D4FDE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04800" indent="-304800"/>
            <a:r>
              <a:rPr lang="en-US" altLang="LID4096"/>
              <a:t>There is still lots left to be done.</a:t>
            </a:r>
          </a:p>
          <a:p>
            <a:pPr marL="304800" indent="-304800">
              <a:buFontTx/>
              <a:buAutoNum type="arabicParenR"/>
            </a:pPr>
            <a:r>
              <a:rPr lang="en-US" altLang="LID4096"/>
              <a:t>–other wire protocols </a:t>
            </a:r>
          </a:p>
          <a:p>
            <a:pPr marL="762000" lvl="1" indent="-304800">
              <a:buFontTx/>
              <a:buChar char="•"/>
            </a:pPr>
            <a:r>
              <a:rPr lang="en-US" altLang="LID4096"/>
              <a:t>(wireless, ethernet…)  </a:t>
            </a:r>
          </a:p>
          <a:p>
            <a:pPr marL="762000" lvl="1" indent="-304800">
              <a:buFontTx/>
              <a:buChar char="•"/>
            </a:pPr>
            <a:r>
              <a:rPr lang="en-US" altLang="LID4096"/>
              <a:t> distributed data structure – ubicom platform (shared dic)</a:t>
            </a:r>
          </a:p>
          <a:p>
            <a:pPr marL="304800" indent="-304800"/>
            <a:r>
              <a:rPr lang="en-US" altLang="LID4096"/>
              <a:t>2) –phidget desing</a:t>
            </a:r>
          </a:p>
          <a:p>
            <a:pPr marL="762000" lvl="1" indent="-304800">
              <a:buFontTx/>
              <a:buChar char="•"/>
            </a:pPr>
            <a:r>
              <a:rPr lang="en-US" altLang="LID4096"/>
              <a:t>level of abstraction. If we make phidgets too high-level, they become appliances that may not be flexible enough to assemble into new directions. If they are too low-level, they may be too hard to program and manage. </a:t>
            </a:r>
          </a:p>
          <a:p>
            <a:pPr marL="762000" lvl="1" indent="-304800">
              <a:buFontTx/>
              <a:buChar char="•"/>
            </a:pPr>
            <a:r>
              <a:rPr lang="en-US" altLang="LID4096"/>
              <a:t>What is a useful widget set? RFID tags, proximity, motion detectors …</a:t>
            </a:r>
          </a:p>
          <a:p>
            <a:pPr marL="304800" indent="-304800"/>
            <a:r>
              <a:rPr lang="en-US" altLang="LID4096"/>
              <a:t>3) Critcal mass for deployment, defacto standards (300 for research use, industrial licenses)</a:t>
            </a:r>
          </a:p>
          <a:p>
            <a:pPr marL="304800" indent="-304800"/>
            <a:r>
              <a:rPr lang="en-US" altLang="LID4096"/>
              <a:t>4, Eval (other universities and artists: georgia tech, banff center</a:t>
            </a:r>
          </a:p>
          <a:p>
            <a:pPr marL="304800" indent="-304800"/>
            <a:r>
              <a:rPr lang="en-US" altLang="LID4096"/>
              <a:t>5 Standards –existing/new protocols, universal platform access, etc, defacto vs dejure,</a:t>
            </a:r>
          </a:p>
          <a:p>
            <a:pPr marL="304800" indent="-304800"/>
            <a:r>
              <a:rPr lang="en-US" altLang="LID4096"/>
              <a:t>.</a:t>
            </a:r>
            <a:endParaRPr lang="en-CA" altLang="LID4096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B875D0A-22DE-8B50-4773-C53864752E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0D919C-7CD9-4C02-9FB8-B7B2C1162314}" type="slidenum">
              <a:rPr lang="en-CA" altLang="LID4096"/>
              <a:pPr/>
              <a:t>33</a:t>
            </a:fld>
            <a:endParaRPr lang="en-CA" altLang="LID4096"/>
          </a:p>
        </p:txBody>
      </p:sp>
      <p:sp>
        <p:nvSpPr>
          <p:cNvPr id="343042" name="Rectangle 2">
            <a:extLst>
              <a:ext uri="{FF2B5EF4-FFF2-40B4-BE49-F238E27FC236}">
                <a16:creationId xmlns:a16="http://schemas.microsoft.com/office/drawing/2014/main" id="{8339F40B-E778-665D-4B70-2A7B70BE31E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3043" name="Rectangle 3">
            <a:extLst>
              <a:ext uri="{FF2B5EF4-FFF2-40B4-BE49-F238E27FC236}">
                <a16:creationId xmlns:a16="http://schemas.microsoft.com/office/drawing/2014/main" id="{5F76192E-C408-3FBB-9311-A8749EED8E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04800" indent="-304800"/>
            <a:r>
              <a:rPr lang="en-US" altLang="LID4096"/>
              <a:t>There is still lots left to be done.</a:t>
            </a:r>
          </a:p>
          <a:p>
            <a:pPr marL="304800" indent="-304800">
              <a:buFontTx/>
              <a:buAutoNum type="arabicParenR"/>
            </a:pPr>
            <a:r>
              <a:rPr lang="en-US" altLang="LID4096"/>
              <a:t>–other wire protocols </a:t>
            </a:r>
          </a:p>
          <a:p>
            <a:pPr marL="762000" lvl="1" indent="-304800">
              <a:buFontTx/>
              <a:buChar char="•"/>
            </a:pPr>
            <a:r>
              <a:rPr lang="en-US" altLang="LID4096"/>
              <a:t>(wireless, ethernet…)  </a:t>
            </a:r>
          </a:p>
          <a:p>
            <a:pPr marL="762000" lvl="1" indent="-304800">
              <a:buFontTx/>
              <a:buChar char="•"/>
            </a:pPr>
            <a:r>
              <a:rPr lang="en-US" altLang="LID4096"/>
              <a:t> distributed data structure – ubicom platform (shared dic)</a:t>
            </a:r>
          </a:p>
          <a:p>
            <a:pPr marL="304800" indent="-304800"/>
            <a:r>
              <a:rPr lang="en-US" altLang="LID4096"/>
              <a:t>2) –phidget desing</a:t>
            </a:r>
          </a:p>
          <a:p>
            <a:pPr marL="762000" lvl="1" indent="-304800">
              <a:buFontTx/>
              <a:buChar char="•"/>
            </a:pPr>
            <a:r>
              <a:rPr lang="en-US" altLang="LID4096"/>
              <a:t>level of abstraction. If we make phidgets too high-level, they become appliances that may not be flexible enough to assemble into new directions. If they are too low-level, they may be too hard to program and manage. </a:t>
            </a:r>
          </a:p>
          <a:p>
            <a:pPr marL="762000" lvl="1" indent="-304800">
              <a:buFontTx/>
              <a:buChar char="•"/>
            </a:pPr>
            <a:r>
              <a:rPr lang="en-US" altLang="LID4096"/>
              <a:t>What is a useful widget set? RFID tags, proximity, motion detectors …</a:t>
            </a:r>
          </a:p>
          <a:p>
            <a:pPr marL="304800" indent="-304800"/>
            <a:r>
              <a:rPr lang="en-US" altLang="LID4096"/>
              <a:t>3) Critcal mass for deployment, defacto standards (300 for research use, industrial licenses)</a:t>
            </a:r>
          </a:p>
          <a:p>
            <a:pPr marL="304800" indent="-304800"/>
            <a:r>
              <a:rPr lang="en-US" altLang="LID4096"/>
              <a:t>4, Eval (other universities and artists: georgia tech, banff center</a:t>
            </a:r>
          </a:p>
          <a:p>
            <a:pPr marL="304800" indent="-304800"/>
            <a:r>
              <a:rPr lang="en-US" altLang="LID4096"/>
              <a:t>5 Standards –existing/new protocols, universal platform access, etc, defacto vs dejure,</a:t>
            </a:r>
          </a:p>
          <a:p>
            <a:pPr marL="304800" indent="-304800"/>
            <a:r>
              <a:rPr lang="en-US" altLang="LID4096"/>
              <a:t>.</a:t>
            </a:r>
            <a:endParaRPr lang="en-CA" altLang="LID4096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25C9CC5-EF97-0EB7-85D8-B80F9C325C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BAEC95-F812-412A-A16D-DDEB4BECBABA}" type="slidenum">
              <a:rPr lang="en-CA" altLang="LID4096"/>
              <a:pPr/>
              <a:t>35</a:t>
            </a:fld>
            <a:endParaRPr lang="en-CA" altLang="LID4096"/>
          </a:p>
        </p:txBody>
      </p:sp>
      <p:sp>
        <p:nvSpPr>
          <p:cNvPr id="346114" name="Rectangle 2">
            <a:extLst>
              <a:ext uri="{FF2B5EF4-FFF2-40B4-BE49-F238E27FC236}">
                <a16:creationId xmlns:a16="http://schemas.microsoft.com/office/drawing/2014/main" id="{3C9D8C9B-B9B3-C03A-817B-2D9564942B6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6115" name="Rectangle 3">
            <a:extLst>
              <a:ext uri="{FF2B5EF4-FFF2-40B4-BE49-F238E27FC236}">
                <a16:creationId xmlns:a16="http://schemas.microsoft.com/office/drawing/2014/main" id="{82274DBB-ECA6-E3BF-2656-B25F6624D2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04800" indent="-304800"/>
            <a:r>
              <a:rPr lang="en-US" altLang="LID4096"/>
              <a:t>There is still lots left to be done.</a:t>
            </a:r>
          </a:p>
          <a:p>
            <a:pPr marL="304800" indent="-304800">
              <a:buFontTx/>
              <a:buAutoNum type="arabicParenR"/>
            </a:pPr>
            <a:r>
              <a:rPr lang="en-US" altLang="LID4096"/>
              <a:t>–other wire protocols </a:t>
            </a:r>
          </a:p>
          <a:p>
            <a:pPr marL="762000" lvl="1" indent="-304800">
              <a:buFontTx/>
              <a:buChar char="•"/>
            </a:pPr>
            <a:r>
              <a:rPr lang="en-US" altLang="LID4096"/>
              <a:t>(wireless, ethernet…)  </a:t>
            </a:r>
          </a:p>
          <a:p>
            <a:pPr marL="762000" lvl="1" indent="-304800">
              <a:buFontTx/>
              <a:buChar char="•"/>
            </a:pPr>
            <a:r>
              <a:rPr lang="en-US" altLang="LID4096"/>
              <a:t> distributed data structure – ubicom platform (shared dic)</a:t>
            </a:r>
          </a:p>
          <a:p>
            <a:pPr marL="304800" indent="-304800"/>
            <a:r>
              <a:rPr lang="en-US" altLang="LID4096"/>
              <a:t>2) –phidget desing</a:t>
            </a:r>
          </a:p>
          <a:p>
            <a:pPr marL="762000" lvl="1" indent="-304800">
              <a:buFontTx/>
              <a:buChar char="•"/>
            </a:pPr>
            <a:r>
              <a:rPr lang="en-US" altLang="LID4096"/>
              <a:t>level of abstraction. If we make phidgets too high-level, they become appliances that may not be flexible enough to assemble into new directions. If they are too low-level, they may be too hard to program and manage. </a:t>
            </a:r>
          </a:p>
          <a:p>
            <a:pPr marL="762000" lvl="1" indent="-304800">
              <a:buFontTx/>
              <a:buChar char="•"/>
            </a:pPr>
            <a:r>
              <a:rPr lang="en-US" altLang="LID4096"/>
              <a:t>What is a useful widget set? RFID tags, proximity, motion detectors …</a:t>
            </a:r>
          </a:p>
          <a:p>
            <a:pPr marL="304800" indent="-304800"/>
            <a:r>
              <a:rPr lang="en-US" altLang="LID4096"/>
              <a:t>3) Critcal mass for deployment, defacto standards (300 for research use, industrial licenses)</a:t>
            </a:r>
          </a:p>
          <a:p>
            <a:pPr marL="304800" indent="-304800"/>
            <a:r>
              <a:rPr lang="en-US" altLang="LID4096"/>
              <a:t>4, Eval (other universities and artists: georgia tech, banff center</a:t>
            </a:r>
          </a:p>
          <a:p>
            <a:pPr marL="304800" indent="-304800"/>
            <a:r>
              <a:rPr lang="en-US" altLang="LID4096"/>
              <a:t>5 Standards –existing/new protocols, universal platform access, etc, defacto vs dejure,</a:t>
            </a:r>
          </a:p>
          <a:p>
            <a:pPr marL="304800" indent="-304800"/>
            <a:r>
              <a:rPr lang="en-US" altLang="LID4096"/>
              <a:t>.</a:t>
            </a:r>
            <a:endParaRPr lang="en-CA" altLang="LID4096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3974A4E-77B2-23BE-10EE-1BB9293615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E55E91-3ABF-4F00-90C6-E1E563EDA8FC}" type="slidenum">
              <a:rPr lang="en-CA" altLang="LID4096"/>
              <a:pPr/>
              <a:t>36</a:t>
            </a:fld>
            <a:endParaRPr lang="en-CA" altLang="LID4096"/>
          </a:p>
        </p:txBody>
      </p:sp>
      <p:sp>
        <p:nvSpPr>
          <p:cNvPr id="198658" name="Rectangle 2">
            <a:extLst>
              <a:ext uri="{FF2B5EF4-FFF2-40B4-BE49-F238E27FC236}">
                <a16:creationId xmlns:a16="http://schemas.microsoft.com/office/drawing/2014/main" id="{2B8884C6-1D98-E8C8-2E04-D17810EF264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59" name="Rectangle 3">
            <a:extLst>
              <a:ext uri="{FF2B5EF4-FFF2-40B4-BE49-F238E27FC236}">
                <a16:creationId xmlns:a16="http://schemas.microsoft.com/office/drawing/2014/main" id="{354B3B05-B77D-F16D-6D6F-6E12A883B4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04800" indent="-304800"/>
            <a:r>
              <a:rPr lang="en-US" altLang="LID4096"/>
              <a:t>There is still lots left to be done.</a:t>
            </a:r>
          </a:p>
          <a:p>
            <a:pPr marL="304800" indent="-304800">
              <a:buFontTx/>
              <a:buAutoNum type="arabicParenR"/>
            </a:pPr>
            <a:r>
              <a:rPr lang="en-US" altLang="LID4096"/>
              <a:t>–other wire protocols </a:t>
            </a:r>
          </a:p>
          <a:p>
            <a:pPr marL="762000" lvl="1" indent="-304800">
              <a:buFontTx/>
              <a:buChar char="•"/>
            </a:pPr>
            <a:r>
              <a:rPr lang="en-US" altLang="LID4096"/>
              <a:t>(wireless, ethernet…)  </a:t>
            </a:r>
          </a:p>
          <a:p>
            <a:pPr marL="762000" lvl="1" indent="-304800">
              <a:buFontTx/>
              <a:buChar char="•"/>
            </a:pPr>
            <a:r>
              <a:rPr lang="en-US" altLang="LID4096"/>
              <a:t> distributed data structure – ubicom platform (shared dic)</a:t>
            </a:r>
          </a:p>
          <a:p>
            <a:pPr marL="304800" indent="-304800"/>
            <a:r>
              <a:rPr lang="en-US" altLang="LID4096"/>
              <a:t>2) –phidget desing</a:t>
            </a:r>
          </a:p>
          <a:p>
            <a:pPr marL="762000" lvl="1" indent="-304800">
              <a:buFontTx/>
              <a:buChar char="•"/>
            </a:pPr>
            <a:r>
              <a:rPr lang="en-US" altLang="LID4096"/>
              <a:t>level of abstraction. If we make phidgets too high-level, they become appliances that may not be flexible enough to assemble into new directions. If they are too low-level, they may be too hard to program and manage. </a:t>
            </a:r>
          </a:p>
          <a:p>
            <a:pPr marL="762000" lvl="1" indent="-304800">
              <a:buFontTx/>
              <a:buChar char="•"/>
            </a:pPr>
            <a:r>
              <a:rPr lang="en-US" altLang="LID4096"/>
              <a:t>What is a useful widget set? RFID tags, proximity, motion detectors …</a:t>
            </a:r>
          </a:p>
          <a:p>
            <a:pPr marL="304800" indent="-304800"/>
            <a:r>
              <a:rPr lang="en-US" altLang="LID4096"/>
              <a:t>3) Critcal mass for deployment, defacto standards (300 for research use, industrial licenses)</a:t>
            </a:r>
          </a:p>
          <a:p>
            <a:pPr marL="304800" indent="-304800"/>
            <a:r>
              <a:rPr lang="en-US" altLang="LID4096"/>
              <a:t>4, Eval (other universities and artists: georgia tech, banff center</a:t>
            </a:r>
          </a:p>
          <a:p>
            <a:pPr marL="304800" indent="-304800"/>
            <a:r>
              <a:rPr lang="en-US" altLang="LID4096"/>
              <a:t>5 Standards –existing/new protocols, universal platform access, etc, defacto vs dejure,</a:t>
            </a:r>
          </a:p>
          <a:p>
            <a:pPr marL="304800" indent="-304800"/>
            <a:r>
              <a:rPr lang="en-US" altLang="LID4096"/>
              <a:t>.</a:t>
            </a:r>
            <a:endParaRPr lang="en-CA" altLang="LID4096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48B598A-36EC-6430-9116-51BB9FC62C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BFB7CA-86F7-4A91-A68E-C50F08D53641}" type="slidenum">
              <a:rPr lang="en-CA" altLang="LID4096"/>
              <a:pPr/>
              <a:t>37</a:t>
            </a:fld>
            <a:endParaRPr lang="en-CA" altLang="LID4096"/>
          </a:p>
        </p:txBody>
      </p:sp>
      <p:sp>
        <p:nvSpPr>
          <p:cNvPr id="275458" name="Rectangle 2">
            <a:extLst>
              <a:ext uri="{FF2B5EF4-FFF2-40B4-BE49-F238E27FC236}">
                <a16:creationId xmlns:a16="http://schemas.microsoft.com/office/drawing/2014/main" id="{F618D487-487A-886F-DD91-937C6A84C63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59" name="Rectangle 3">
            <a:extLst>
              <a:ext uri="{FF2B5EF4-FFF2-40B4-BE49-F238E27FC236}">
                <a16:creationId xmlns:a16="http://schemas.microsoft.com/office/drawing/2014/main" id="{32DDF264-E563-EB54-A618-FF9999BF62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04800" indent="-304800"/>
            <a:r>
              <a:rPr lang="en-US" altLang="LID4096"/>
              <a:t>There is still lots left to be done.</a:t>
            </a:r>
          </a:p>
          <a:p>
            <a:pPr marL="304800" indent="-304800">
              <a:buFontTx/>
              <a:buAutoNum type="arabicParenR"/>
            </a:pPr>
            <a:r>
              <a:rPr lang="en-US" altLang="LID4096"/>
              <a:t>–other wire protocols </a:t>
            </a:r>
          </a:p>
          <a:p>
            <a:pPr marL="762000" lvl="1" indent="-304800">
              <a:buFontTx/>
              <a:buChar char="•"/>
            </a:pPr>
            <a:r>
              <a:rPr lang="en-US" altLang="LID4096"/>
              <a:t>(wireless, ethernet…)  </a:t>
            </a:r>
          </a:p>
          <a:p>
            <a:pPr marL="762000" lvl="1" indent="-304800">
              <a:buFontTx/>
              <a:buChar char="•"/>
            </a:pPr>
            <a:r>
              <a:rPr lang="en-US" altLang="LID4096"/>
              <a:t> distributed data structure – ubicom platform (shared dic)</a:t>
            </a:r>
          </a:p>
          <a:p>
            <a:pPr marL="304800" indent="-304800"/>
            <a:r>
              <a:rPr lang="en-US" altLang="LID4096"/>
              <a:t>2) –phidget desing</a:t>
            </a:r>
          </a:p>
          <a:p>
            <a:pPr marL="762000" lvl="1" indent="-304800">
              <a:buFontTx/>
              <a:buChar char="•"/>
            </a:pPr>
            <a:r>
              <a:rPr lang="en-US" altLang="LID4096"/>
              <a:t>level of abstraction. If we make phidgets too high-level, they become appliances that may not be flexible enough to assemble into new directions. If they are too low-level, they may be too hard to program and manage. </a:t>
            </a:r>
          </a:p>
          <a:p>
            <a:pPr marL="762000" lvl="1" indent="-304800">
              <a:buFontTx/>
              <a:buChar char="•"/>
            </a:pPr>
            <a:r>
              <a:rPr lang="en-US" altLang="LID4096"/>
              <a:t>What is a useful widget set? RFID tags, proximity, motion detectors …</a:t>
            </a:r>
          </a:p>
          <a:p>
            <a:pPr marL="304800" indent="-304800"/>
            <a:r>
              <a:rPr lang="en-US" altLang="LID4096"/>
              <a:t>3) Critcal mass for deployment, defacto standards (300 for research use, industrial licenses)</a:t>
            </a:r>
          </a:p>
          <a:p>
            <a:pPr marL="304800" indent="-304800"/>
            <a:r>
              <a:rPr lang="en-US" altLang="LID4096"/>
              <a:t>4, Eval (other universities and artists: georgia tech, banff center</a:t>
            </a:r>
          </a:p>
          <a:p>
            <a:pPr marL="304800" indent="-304800"/>
            <a:r>
              <a:rPr lang="en-US" altLang="LID4096"/>
              <a:t>5 Standards –existing/new protocols, universal platform access, etc, defacto vs dejure,</a:t>
            </a:r>
          </a:p>
          <a:p>
            <a:pPr marL="304800" indent="-304800"/>
            <a:r>
              <a:rPr lang="en-US" altLang="LID4096"/>
              <a:t>.</a:t>
            </a:r>
            <a:endParaRPr lang="en-CA" altLang="LID4096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1BD8350-5647-C190-ADB3-8ED54E6669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DEC731-8A43-4C48-A7D5-35B8CDE525BA}" type="slidenum">
              <a:rPr lang="en-CA" altLang="LID4096"/>
              <a:pPr/>
              <a:t>39</a:t>
            </a:fld>
            <a:endParaRPr lang="en-CA" altLang="LID4096"/>
          </a:p>
        </p:txBody>
      </p:sp>
      <p:sp>
        <p:nvSpPr>
          <p:cNvPr id="184322" name="Rectangle 2">
            <a:extLst>
              <a:ext uri="{FF2B5EF4-FFF2-40B4-BE49-F238E27FC236}">
                <a16:creationId xmlns:a16="http://schemas.microsoft.com/office/drawing/2014/main" id="{8F294071-4B88-D2D3-3A08-5A08C49018E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3" name="Rectangle 3">
            <a:extLst>
              <a:ext uri="{FF2B5EF4-FFF2-40B4-BE49-F238E27FC236}">
                <a16:creationId xmlns:a16="http://schemas.microsoft.com/office/drawing/2014/main" id="{E80193C6-3B85-29F9-867B-B2CD7D711D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LID4096" sz="1800"/>
              <a:t>Thanks for your interest in our work, and if you’d like more information, feel free to visit our website and contact us!  </a:t>
            </a:r>
            <a:endParaRPr lang="en-US" altLang="LID4096" sz="1800"/>
          </a:p>
          <a:p>
            <a:r>
              <a:rPr lang="en-US" altLang="LID4096" sz="1800"/>
              <a:t>The new version of the software should be ready in a month or two. I would also like to acknowledge suppport by Microsoft Research.</a:t>
            </a:r>
          </a:p>
          <a:p>
            <a:r>
              <a:rPr lang="en-CA" altLang="LID4096" sz="1800"/>
              <a:t>Thanks again,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8AE14336-07D9-DB2E-8F1E-ACDF554DAD8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en-CA" altLang="LID4096" noProof="0"/>
              <a:t>Click to edit Master title style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1719AE74-684A-059D-4DD7-C1CA9D44D9E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CA" altLang="LID4096" noProof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60577-95C0-4D26-48BC-92D50CACF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23A52-EEC2-4BB7-73DB-BC2CF6B99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592521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4830D-AE5F-F9EF-E690-42AC1948C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693CD3-339F-3D55-4464-5F8F82CE20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5468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9EEA0-F3C2-06A9-A979-ACA7EB5B4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DC418-F0EF-3C3C-7BE4-212AD0ECA8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2418E5-807A-CFF3-E3B2-EFBD779FAD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29861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A4B24-8481-15F3-2EAC-F239506C2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E7C466-28A8-F495-AC7B-EC99D72871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BF7207-0D67-CDF6-0D1C-0795689677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1C4B6F-1938-70F5-B8FE-BB4734EB35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653F69-E1C2-741B-5CA3-A62A7493DD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44046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720A8-E77A-6AB3-50EA-ADA00408D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734949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8375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CDB7D-EC39-966E-F834-FC95F95C4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74C5D-BBAF-6685-6A9A-096BE8D8B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091D5B-7012-9D98-DD48-89C72BC4A8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2262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FD045-1244-B61F-E60F-65FB8464E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B63889-A236-31E1-E925-3A447AFAEC7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C14090-321A-9C3E-6E43-BE35D56781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4007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A6D58-E9AC-5013-B27C-D230E6607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648479-E6E7-E01B-6468-A77188A913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294868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50F8D1-4D3F-2045-3E84-6AA802F25E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457950" y="685800"/>
            <a:ext cx="200025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3904BF-9BA8-9CD6-EC4E-0A9E586C09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685800"/>
            <a:ext cx="584835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7193656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3CD29-2B73-F8A4-DBB9-609059C71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7772400" cy="533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BD2963-7975-CD3F-4ADC-A11E12EE7439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A32986-2654-D267-8E56-C6BB63442D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5044625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4E092-9941-C2CA-6F4E-56C1586EB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7772400" cy="533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0DF7AE-9688-0F2E-5067-7F2CC4225AC5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34DDA7-05A0-A4C9-A1C3-570294124AB1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0C68410-B64B-2454-7E20-638C6329910C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7066062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F36C5-9A11-2153-545E-A7AF602E5C99}"/>
              </a:ext>
            </a:extLst>
          </p:cNvPr>
          <p:cNvSpPr>
            <a:spLocks noGrp="1"/>
          </p:cNvSpPr>
          <p:nvPr>
            <p:ph type="title" sz="quarter"/>
          </p:nvPr>
        </p:nvSpPr>
        <p:spPr>
          <a:xfrm>
            <a:off x="457200" y="685800"/>
            <a:ext cx="7772400" cy="533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D8A91-0A67-3F40-7383-58EC85D43C7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B7D8E3-6F8C-5546-C4A9-B0C4C6E5D23B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52FBA36-6B1F-1315-0CDB-E4EB755E5011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A2FCDF-0AF7-6EE9-2D8B-5AD60958D6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89688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CFB02AF-6C79-0D24-DB5B-BD1F6BC69A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85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LID4096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D021786-B7A6-75C4-5143-6158BB4C87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LID4096"/>
              <a:t>Click to edit Master text styles</a:t>
            </a:r>
          </a:p>
          <a:p>
            <a:pPr lvl="1"/>
            <a:r>
              <a:rPr lang="en-CA" altLang="LID4096"/>
              <a:t>Second level</a:t>
            </a:r>
          </a:p>
          <a:p>
            <a:pPr lvl="2"/>
            <a:r>
              <a:rPr lang="en-CA" altLang="LID4096"/>
              <a:t>Third level</a:t>
            </a:r>
          </a:p>
          <a:p>
            <a:pPr lvl="3"/>
            <a:r>
              <a:rPr lang="en-CA" altLang="LID4096"/>
              <a:t>Fourth level</a:t>
            </a:r>
          </a:p>
          <a:p>
            <a:pPr lvl="4"/>
            <a:r>
              <a:rPr lang="en-CA" altLang="LID4096"/>
              <a:t>Fifth level</a:t>
            </a:r>
          </a:p>
        </p:txBody>
      </p:sp>
      <p:sp>
        <p:nvSpPr>
          <p:cNvPr id="1031" name="Line 7">
            <a:extLst>
              <a:ext uri="{FF2B5EF4-FFF2-40B4-BE49-F238E27FC236}">
                <a16:creationId xmlns:a16="http://schemas.microsoft.com/office/drawing/2014/main" id="{79CB729E-13E5-C56A-4E75-A32ED0E83CEF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219200"/>
            <a:ext cx="8305800" cy="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rtl="0" fontAlgn="base">
        <a:spcBef>
          <a:spcPct val="0"/>
        </a:spcBef>
        <a:spcAft>
          <a:spcPct val="0"/>
        </a:spcAft>
        <a:defRPr sz="2800" b="1" kern="1200">
          <a:solidFill>
            <a:srgbClr val="00006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anose="020B060403050404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anose="020B060403050404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anose="020B060403050404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anose="020B0604030504040204" pitchFamily="34" charset="0"/>
        </a:defRPr>
      </a:lvl9pPr>
    </p:titleStyle>
    <p:bodyStyle>
      <a:lvl1pPr algn="l" rtl="0" fontAlgn="base">
        <a:spcBef>
          <a:spcPct val="20000"/>
        </a:spcBef>
        <a:spcAft>
          <a:spcPct val="0"/>
        </a:spcAft>
        <a:defRPr sz="2800" kern="12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 kern="1200">
          <a:solidFill>
            <a:srgbClr val="000066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ern="1200">
          <a:solidFill>
            <a:srgbClr val="000066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1600" kern="1200">
          <a:solidFill>
            <a:srgbClr val="000066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 kern="1200">
          <a:solidFill>
            <a:srgbClr val="0000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ideo" Target="file:///C:\Documents%20and%20Settings\Saul\Desktop\Phidgets-GI-2002\pinwheels.wmv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Saul\Desktop\Phidgets-GI-2002\bubbles.wmv" TargetMode="Externa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Saul\Desktop\Phidgets-GI-2002\mirror.wmv" TargetMode="Externa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Saul\Desktop\Phidgets-GI-2002\bottles.wmv" TargetMode="Externa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video" Target="file:///C:\Documents%20and%20Settings\Saul\Desktop\Phidgets-GI-2002\digital-surrogates-gi-640.wmv" TargetMode="Externa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hyperlink" Target="file:///C:\Documents%20and%20Settings\Saul\Desktop\Phidgets-GI-2002\Demos\simplestServoCtl.exe" TargetMode="External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3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openxmlformats.org/officeDocument/2006/relationships/hyperlink" Target="file:///C:\Documents%20and%20Settings\Administrator\Desktop\Saul%20-%20Microsoft\Phidgets-MicrosoftTalk\Demos\Powerbar-simple.exe" TargetMode="External"/><Relationship Id="rId5" Type="http://schemas.openxmlformats.org/officeDocument/2006/relationships/image" Target="../media/image3.jpeg"/><Relationship Id="rId10" Type="http://schemas.openxmlformats.org/officeDocument/2006/relationships/hyperlink" Target="file:///C:\Documents%20and%20Settings\Saul\Desktop\Phidgets-GI-2002\StandardDemos\rfidSimple.exe" TargetMode="External"/><Relationship Id="rId4" Type="http://schemas.openxmlformats.org/officeDocument/2006/relationships/image" Target="../media/image2.png"/><Relationship Id="rId9" Type="http://schemas.openxmlformats.org/officeDocument/2006/relationships/hyperlink" Target="file:///C:\Documents%20and%20Settings\Saul\Desktop\Phidgets-GI-2002\Demos\interfacekit-simplifiedcontroller.exe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wmf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wmf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wmf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image" Target="../media/image36.jpe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hyperlink" Target="file:///C:\Documents%20and%20Settings\Saul\Desktop\Phidgets-GI-2002\Demos\SimplestServoCtl\simplestServoCtl.vbp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Administrator\Desktop\Saul%20-%20Microsoft\Phidgets-MicrosoftTalk\phidgets.alldemos.wmv" TargetMode="External"/><Relationship Id="rId4" Type="http://schemas.openxmlformats.org/officeDocument/2006/relationships/hyperlink" Target="file:///C:\Documents%20and%20Settings\Administrator\Desktop\Saul%20-%20Microsoft\Phidgets-MicrosoftTalk\phidgets.alldemos.wmv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Administrator\Desktop\Saul%20-%20Microsoft\Phidgets-MicrosoftTalk\nerf-email.wmv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Administrator\Desktop\Saul%20-%20Microsoft\Phidgets-MicrosoftTalk\pumpkin-phidget.wmv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Saul%20Greenberg\My%20Documents\Talks\@Talks%20-%202002\Phidgets-GI-2002\buddy-bugs-shorter.wmv" TargetMode="External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Administrator\Desktop\Saul%20-%20Microsoft\Phidgets-MicrosoftTalk\privacy-media-space-uist.wmv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C:\Documents%20and%20Settings\Saul%20Greenberg\My%20Documents\Talks\@Talks%20-%202002\Phidgets-GI-2002\media_blocks.wmv" TargetMode="Externa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3.gif"/><Relationship Id="rId4" Type="http://schemas.openxmlformats.org/officeDocument/2006/relationships/image" Target="../media/image6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7" Type="http://schemas.openxmlformats.org/officeDocument/2006/relationships/image" Target="../media/image18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3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FDB0B506-FDF4-055E-577C-1746B7BC888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pPr algn="l"/>
            <a:r>
              <a:rPr lang="en-US" altLang="LID4096" sz="4400"/>
              <a:t>Rapid prototyping of physical user interfaces</a:t>
            </a:r>
            <a:endParaRPr lang="en-CA" altLang="LID4096" sz="1800" b="0" i="1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98EC9760-4BEE-4FB8-FF07-4E815F645CA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3352800"/>
            <a:ext cx="7239000" cy="838200"/>
          </a:xfrm>
        </p:spPr>
        <p:txBody>
          <a:bodyPr/>
          <a:lstStyle/>
          <a:p>
            <a:pPr algn="l"/>
            <a:r>
              <a:rPr lang="en-US" altLang="LID4096" sz="2400" b="1"/>
              <a:t>Saul Greenberg </a:t>
            </a:r>
            <a:br>
              <a:rPr lang="en-US" altLang="LID4096" sz="2400" b="1"/>
            </a:br>
            <a:r>
              <a:rPr lang="en-US" altLang="LID4096" sz="1800"/>
              <a:t>University of Calgary</a:t>
            </a:r>
            <a:endParaRPr lang="en-CA" altLang="LID4096" sz="1800"/>
          </a:p>
        </p:txBody>
      </p:sp>
      <p:pic>
        <p:nvPicPr>
          <p:cNvPr id="12296" name="Picture 8">
            <a:extLst>
              <a:ext uri="{FF2B5EF4-FFF2-40B4-BE49-F238E27FC236}">
                <a16:creationId xmlns:a16="http://schemas.microsoft.com/office/drawing/2014/main" id="{D9FB29CC-E14C-B311-E104-B36AC55B8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578475"/>
            <a:ext cx="4876800" cy="87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7" name="Object 9">
            <a:extLst>
              <a:ext uri="{FF2B5EF4-FFF2-40B4-BE49-F238E27FC236}">
                <a16:creationId xmlns:a16="http://schemas.microsoft.com/office/drawing/2014/main" id="{0902551E-6208-CF4D-8DC2-92438CBC9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429000"/>
            <a:ext cx="2357438" cy="201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8" name="Picture 10">
            <a:extLst>
              <a:ext uri="{FF2B5EF4-FFF2-40B4-BE49-F238E27FC236}">
                <a16:creationId xmlns:a16="http://schemas.microsoft.com/office/drawing/2014/main" id="{4AB3C239-B74F-9EBD-22EB-1E3F138464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038600"/>
            <a:ext cx="2286000" cy="139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3" name="Picture 15">
            <a:extLst>
              <a:ext uri="{FF2B5EF4-FFF2-40B4-BE49-F238E27FC236}">
                <a16:creationId xmlns:a16="http://schemas.microsoft.com/office/drawing/2014/main" id="{DB935B16-530F-97C9-6209-1C32BCCE1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429000"/>
            <a:ext cx="5257800" cy="325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AC33766-B9F7-38E1-9A3D-FC51D558968E}"/>
              </a:ext>
            </a:extLst>
          </p:cNvPr>
          <p:cNvSpPr txBox="1"/>
          <p:nvPr/>
        </p:nvSpPr>
        <p:spPr>
          <a:xfrm>
            <a:off x="609600" y="4648200"/>
            <a:ext cx="2667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/>
              <a:t>Note: the </a:t>
            </a:r>
            <a:r>
              <a:rPr lang="en-CA" sz="1600"/>
              <a:t>original presentation </a:t>
            </a:r>
            <a:r>
              <a:rPr lang="en-CA" sz="1600" dirty="0"/>
              <a:t>included many embedded videos, which due to compatibility issues are not included here. Images are shown instead.</a:t>
            </a:r>
            <a:endParaRPr lang="LID4096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2">
            <a:extLst>
              <a:ext uri="{FF2B5EF4-FFF2-40B4-BE49-F238E27FC236}">
                <a16:creationId xmlns:a16="http://schemas.microsoft.com/office/drawing/2014/main" id="{5B1B3FEE-1D31-0A50-24BE-C2474BE52F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 Message</a:t>
            </a:r>
          </a:p>
        </p:txBody>
      </p:sp>
      <p:sp>
        <p:nvSpPr>
          <p:cNvPr id="304131" name="Rectangle 3">
            <a:extLst>
              <a:ext uri="{FF2B5EF4-FFF2-40B4-BE49-F238E27FC236}">
                <a16:creationId xmlns:a16="http://schemas.microsoft.com/office/drawing/2014/main" id="{739C3A47-75E9-FCAF-F5AF-4400293971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77200" cy="4114800"/>
          </a:xfrm>
        </p:spPr>
        <p:txBody>
          <a:bodyPr/>
          <a:lstStyle/>
          <a:p>
            <a:pPr indent="1588"/>
            <a:r>
              <a:rPr lang="en-US" altLang="LID4096"/>
              <a:t>Just as </a:t>
            </a:r>
            <a:r>
              <a:rPr lang="en-US" altLang="LID4096" b="1"/>
              <a:t>Graphical</a:t>
            </a:r>
            <a:r>
              <a:rPr lang="en-US" altLang="LID4096"/>
              <a:t> </a:t>
            </a:r>
            <a:r>
              <a:rPr lang="en-US" altLang="LID4096" b="1"/>
              <a:t>Widgets</a:t>
            </a:r>
            <a:r>
              <a:rPr lang="en-US" altLang="LID4096"/>
              <a:t> afford rapid prototyping of GUIs …</a:t>
            </a:r>
          </a:p>
          <a:p>
            <a:pPr indent="1588"/>
            <a:endParaRPr lang="en-US" altLang="LID4096" b="1"/>
          </a:p>
          <a:p>
            <a:pPr indent="1588"/>
            <a:r>
              <a:rPr lang="en-US" altLang="LID4096"/>
              <a:t>…so could</a:t>
            </a:r>
            <a:r>
              <a:rPr lang="en-US" altLang="LID4096" b="1"/>
              <a:t> Physical Widgets</a:t>
            </a:r>
            <a:r>
              <a:rPr lang="en-US" altLang="LID4096"/>
              <a:t> afford rapid prototyping of the new generation of physical interfaces</a:t>
            </a:r>
          </a:p>
        </p:txBody>
      </p:sp>
      <p:grpSp>
        <p:nvGrpSpPr>
          <p:cNvPr id="304147" name="Group 19">
            <a:extLst>
              <a:ext uri="{FF2B5EF4-FFF2-40B4-BE49-F238E27FC236}">
                <a16:creationId xmlns:a16="http://schemas.microsoft.com/office/drawing/2014/main" id="{A0E8F75B-D2F3-A076-6DE7-42703204B60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010400" y="4672013"/>
            <a:ext cx="1981200" cy="1957387"/>
            <a:chOff x="3857" y="2440"/>
            <a:chExt cx="1903" cy="1880"/>
          </a:xfrm>
        </p:grpSpPr>
        <p:sp>
          <p:nvSpPr>
            <p:cNvPr id="304148" name="AutoShape 20">
              <a:extLst>
                <a:ext uri="{FF2B5EF4-FFF2-40B4-BE49-F238E27FC236}">
                  <a16:creationId xmlns:a16="http://schemas.microsoft.com/office/drawing/2014/main" id="{61139971-940C-706C-0562-323D99DD3C9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857" y="2440"/>
              <a:ext cx="1903" cy="1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grpSp>
          <p:nvGrpSpPr>
            <p:cNvPr id="304149" name="Group 21">
              <a:extLst>
                <a:ext uri="{FF2B5EF4-FFF2-40B4-BE49-F238E27FC236}">
                  <a16:creationId xmlns:a16="http://schemas.microsoft.com/office/drawing/2014/main" id="{DAB611D8-F27A-C958-9BE2-036DEA860D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94" y="2477"/>
              <a:ext cx="1829" cy="1806"/>
              <a:chOff x="3894" y="2477"/>
              <a:chExt cx="1829" cy="1806"/>
            </a:xfrm>
          </p:grpSpPr>
          <p:sp>
            <p:nvSpPr>
              <p:cNvPr id="304150" name="Freeform 22">
                <a:extLst>
                  <a:ext uri="{FF2B5EF4-FFF2-40B4-BE49-F238E27FC236}">
                    <a16:creationId xmlns:a16="http://schemas.microsoft.com/office/drawing/2014/main" id="{631E5283-6F66-D3F0-C8C7-DB069DC023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6" y="3520"/>
                <a:ext cx="645" cy="621"/>
              </a:xfrm>
              <a:custGeom>
                <a:avLst/>
                <a:gdLst>
                  <a:gd name="T0" fmla="*/ 444 w 645"/>
                  <a:gd name="T1" fmla="*/ 0 h 621"/>
                  <a:gd name="T2" fmla="*/ 368 w 645"/>
                  <a:gd name="T3" fmla="*/ 84 h 621"/>
                  <a:gd name="T4" fmla="*/ 205 w 645"/>
                  <a:gd name="T5" fmla="*/ 90 h 621"/>
                  <a:gd name="T6" fmla="*/ 86 w 645"/>
                  <a:gd name="T7" fmla="*/ 269 h 621"/>
                  <a:gd name="T8" fmla="*/ 167 w 645"/>
                  <a:gd name="T9" fmla="*/ 295 h 621"/>
                  <a:gd name="T10" fmla="*/ 268 w 645"/>
                  <a:gd name="T11" fmla="*/ 168 h 621"/>
                  <a:gd name="T12" fmla="*/ 411 w 645"/>
                  <a:gd name="T13" fmla="*/ 167 h 621"/>
                  <a:gd name="T14" fmla="*/ 328 w 645"/>
                  <a:gd name="T15" fmla="*/ 275 h 621"/>
                  <a:gd name="T16" fmla="*/ 240 w 645"/>
                  <a:gd name="T17" fmla="*/ 254 h 621"/>
                  <a:gd name="T18" fmla="*/ 132 w 645"/>
                  <a:gd name="T19" fmla="*/ 401 h 621"/>
                  <a:gd name="T20" fmla="*/ 0 w 645"/>
                  <a:gd name="T21" fmla="*/ 403 h 621"/>
                  <a:gd name="T22" fmla="*/ 0 w 645"/>
                  <a:gd name="T23" fmla="*/ 487 h 621"/>
                  <a:gd name="T24" fmla="*/ 152 w 645"/>
                  <a:gd name="T25" fmla="*/ 491 h 621"/>
                  <a:gd name="T26" fmla="*/ 152 w 645"/>
                  <a:gd name="T27" fmla="*/ 610 h 621"/>
                  <a:gd name="T28" fmla="*/ 248 w 645"/>
                  <a:gd name="T29" fmla="*/ 610 h 621"/>
                  <a:gd name="T30" fmla="*/ 248 w 645"/>
                  <a:gd name="T31" fmla="*/ 527 h 621"/>
                  <a:gd name="T32" fmla="*/ 297 w 645"/>
                  <a:gd name="T33" fmla="*/ 465 h 621"/>
                  <a:gd name="T34" fmla="*/ 304 w 645"/>
                  <a:gd name="T35" fmla="*/ 621 h 621"/>
                  <a:gd name="T36" fmla="*/ 394 w 645"/>
                  <a:gd name="T37" fmla="*/ 615 h 621"/>
                  <a:gd name="T38" fmla="*/ 392 w 645"/>
                  <a:gd name="T39" fmla="*/ 458 h 621"/>
                  <a:gd name="T40" fmla="*/ 645 w 645"/>
                  <a:gd name="T41" fmla="*/ 192 h 621"/>
                  <a:gd name="T42" fmla="*/ 643 w 645"/>
                  <a:gd name="T43" fmla="*/ 130 h 621"/>
                  <a:gd name="T44" fmla="*/ 532 w 645"/>
                  <a:gd name="T45" fmla="*/ 99 h 621"/>
                  <a:gd name="T46" fmla="*/ 524 w 645"/>
                  <a:gd name="T47" fmla="*/ 4 h 621"/>
                  <a:gd name="T48" fmla="*/ 444 w 645"/>
                  <a:gd name="T49" fmla="*/ 0 h 621"/>
                  <a:gd name="T50" fmla="*/ 444 w 645"/>
                  <a:gd name="T51" fmla="*/ 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45" h="621">
                    <a:moveTo>
                      <a:pt x="444" y="0"/>
                    </a:moveTo>
                    <a:lnTo>
                      <a:pt x="368" y="84"/>
                    </a:lnTo>
                    <a:lnTo>
                      <a:pt x="205" y="90"/>
                    </a:lnTo>
                    <a:lnTo>
                      <a:pt x="86" y="269"/>
                    </a:lnTo>
                    <a:lnTo>
                      <a:pt x="167" y="295"/>
                    </a:lnTo>
                    <a:lnTo>
                      <a:pt x="268" y="168"/>
                    </a:lnTo>
                    <a:lnTo>
                      <a:pt x="411" y="167"/>
                    </a:lnTo>
                    <a:lnTo>
                      <a:pt x="328" y="275"/>
                    </a:lnTo>
                    <a:lnTo>
                      <a:pt x="240" y="254"/>
                    </a:lnTo>
                    <a:lnTo>
                      <a:pt x="132" y="401"/>
                    </a:lnTo>
                    <a:lnTo>
                      <a:pt x="0" y="403"/>
                    </a:lnTo>
                    <a:lnTo>
                      <a:pt x="0" y="487"/>
                    </a:lnTo>
                    <a:lnTo>
                      <a:pt x="152" y="491"/>
                    </a:lnTo>
                    <a:lnTo>
                      <a:pt x="152" y="610"/>
                    </a:lnTo>
                    <a:lnTo>
                      <a:pt x="248" y="610"/>
                    </a:lnTo>
                    <a:lnTo>
                      <a:pt x="248" y="527"/>
                    </a:lnTo>
                    <a:lnTo>
                      <a:pt x="297" y="465"/>
                    </a:lnTo>
                    <a:lnTo>
                      <a:pt x="304" y="621"/>
                    </a:lnTo>
                    <a:lnTo>
                      <a:pt x="394" y="615"/>
                    </a:lnTo>
                    <a:lnTo>
                      <a:pt x="392" y="458"/>
                    </a:lnTo>
                    <a:lnTo>
                      <a:pt x="645" y="192"/>
                    </a:lnTo>
                    <a:lnTo>
                      <a:pt x="643" y="130"/>
                    </a:lnTo>
                    <a:lnTo>
                      <a:pt x="532" y="99"/>
                    </a:lnTo>
                    <a:lnTo>
                      <a:pt x="524" y="4"/>
                    </a:lnTo>
                    <a:lnTo>
                      <a:pt x="444" y="0"/>
                    </a:lnTo>
                    <a:lnTo>
                      <a:pt x="444" y="0"/>
                    </a:lnTo>
                    <a:close/>
                  </a:path>
                </a:pathLst>
              </a:custGeom>
              <a:solidFill>
                <a:srgbClr val="FFFF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51" name="Freeform 23">
                <a:extLst>
                  <a:ext uri="{FF2B5EF4-FFF2-40B4-BE49-F238E27FC236}">
                    <a16:creationId xmlns:a16="http://schemas.microsoft.com/office/drawing/2014/main" id="{D249913A-14D0-ADC6-C3DC-26E425D195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5" y="3969"/>
                <a:ext cx="242" cy="144"/>
              </a:xfrm>
              <a:custGeom>
                <a:avLst/>
                <a:gdLst>
                  <a:gd name="T0" fmla="*/ 0 w 242"/>
                  <a:gd name="T1" fmla="*/ 7 h 144"/>
                  <a:gd name="T2" fmla="*/ 242 w 242"/>
                  <a:gd name="T3" fmla="*/ 0 h 144"/>
                  <a:gd name="T4" fmla="*/ 242 w 242"/>
                  <a:gd name="T5" fmla="*/ 137 h 144"/>
                  <a:gd name="T6" fmla="*/ 154 w 242"/>
                  <a:gd name="T7" fmla="*/ 144 h 144"/>
                  <a:gd name="T8" fmla="*/ 154 w 242"/>
                  <a:gd name="T9" fmla="*/ 78 h 144"/>
                  <a:gd name="T10" fmla="*/ 6 w 242"/>
                  <a:gd name="T11" fmla="*/ 86 h 144"/>
                  <a:gd name="T12" fmla="*/ 0 w 242"/>
                  <a:gd name="T13" fmla="*/ 7 h 144"/>
                  <a:gd name="T14" fmla="*/ 0 w 242"/>
                  <a:gd name="T15" fmla="*/ 7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2" h="144">
                    <a:moveTo>
                      <a:pt x="0" y="7"/>
                    </a:moveTo>
                    <a:lnTo>
                      <a:pt x="242" y="0"/>
                    </a:lnTo>
                    <a:lnTo>
                      <a:pt x="242" y="137"/>
                    </a:lnTo>
                    <a:lnTo>
                      <a:pt x="154" y="144"/>
                    </a:lnTo>
                    <a:lnTo>
                      <a:pt x="154" y="78"/>
                    </a:lnTo>
                    <a:lnTo>
                      <a:pt x="6" y="86"/>
                    </a:lnTo>
                    <a:lnTo>
                      <a:pt x="0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FFFF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52" name="Freeform 24">
                <a:extLst>
                  <a:ext uri="{FF2B5EF4-FFF2-40B4-BE49-F238E27FC236}">
                    <a16:creationId xmlns:a16="http://schemas.microsoft.com/office/drawing/2014/main" id="{064ECB8D-D142-C89A-CA9B-1E2EE052B0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4" y="3967"/>
                <a:ext cx="410" cy="302"/>
              </a:xfrm>
              <a:custGeom>
                <a:avLst/>
                <a:gdLst>
                  <a:gd name="T0" fmla="*/ 42 w 410"/>
                  <a:gd name="T1" fmla="*/ 0 h 302"/>
                  <a:gd name="T2" fmla="*/ 410 w 410"/>
                  <a:gd name="T3" fmla="*/ 146 h 302"/>
                  <a:gd name="T4" fmla="*/ 392 w 410"/>
                  <a:gd name="T5" fmla="*/ 302 h 302"/>
                  <a:gd name="T6" fmla="*/ 0 w 410"/>
                  <a:gd name="T7" fmla="*/ 73 h 302"/>
                  <a:gd name="T8" fmla="*/ 42 w 410"/>
                  <a:gd name="T9" fmla="*/ 0 h 302"/>
                  <a:gd name="T10" fmla="*/ 42 w 410"/>
                  <a:gd name="T11" fmla="*/ 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0" h="302">
                    <a:moveTo>
                      <a:pt x="42" y="0"/>
                    </a:moveTo>
                    <a:lnTo>
                      <a:pt x="410" y="146"/>
                    </a:lnTo>
                    <a:lnTo>
                      <a:pt x="392" y="302"/>
                    </a:lnTo>
                    <a:lnTo>
                      <a:pt x="0" y="73"/>
                    </a:lnTo>
                    <a:lnTo>
                      <a:pt x="42" y="0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B8B8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53" name="Freeform 25">
                <a:extLst>
                  <a:ext uri="{FF2B5EF4-FFF2-40B4-BE49-F238E27FC236}">
                    <a16:creationId xmlns:a16="http://schemas.microsoft.com/office/drawing/2014/main" id="{19CB2CDA-C3C9-CE35-3B06-CE3CB6C0A9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" y="4009"/>
                <a:ext cx="378" cy="251"/>
              </a:xfrm>
              <a:custGeom>
                <a:avLst/>
                <a:gdLst>
                  <a:gd name="T0" fmla="*/ 55 w 378"/>
                  <a:gd name="T1" fmla="*/ 0 h 251"/>
                  <a:gd name="T2" fmla="*/ 378 w 378"/>
                  <a:gd name="T3" fmla="*/ 135 h 251"/>
                  <a:gd name="T4" fmla="*/ 374 w 378"/>
                  <a:gd name="T5" fmla="*/ 251 h 251"/>
                  <a:gd name="T6" fmla="*/ 324 w 378"/>
                  <a:gd name="T7" fmla="*/ 170 h 251"/>
                  <a:gd name="T8" fmla="*/ 163 w 378"/>
                  <a:gd name="T9" fmla="*/ 86 h 251"/>
                  <a:gd name="T10" fmla="*/ 0 w 378"/>
                  <a:gd name="T11" fmla="*/ 18 h 251"/>
                  <a:gd name="T12" fmla="*/ 55 w 378"/>
                  <a:gd name="T13" fmla="*/ 0 h 251"/>
                  <a:gd name="T14" fmla="*/ 55 w 378"/>
                  <a:gd name="T15" fmla="*/ 0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8" h="251">
                    <a:moveTo>
                      <a:pt x="55" y="0"/>
                    </a:moveTo>
                    <a:lnTo>
                      <a:pt x="378" y="135"/>
                    </a:lnTo>
                    <a:lnTo>
                      <a:pt x="374" y="251"/>
                    </a:lnTo>
                    <a:lnTo>
                      <a:pt x="324" y="170"/>
                    </a:lnTo>
                    <a:lnTo>
                      <a:pt x="163" y="86"/>
                    </a:lnTo>
                    <a:lnTo>
                      <a:pt x="0" y="18"/>
                    </a:lnTo>
                    <a:lnTo>
                      <a:pt x="55" y="0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D1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54" name="Freeform 26">
                <a:extLst>
                  <a:ext uri="{FF2B5EF4-FFF2-40B4-BE49-F238E27FC236}">
                    <a16:creationId xmlns:a16="http://schemas.microsoft.com/office/drawing/2014/main" id="{5B866FDC-73A9-636E-D224-4AA798F3BE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6" y="4001"/>
                <a:ext cx="169" cy="255"/>
              </a:xfrm>
              <a:custGeom>
                <a:avLst/>
                <a:gdLst>
                  <a:gd name="T0" fmla="*/ 2 w 169"/>
                  <a:gd name="T1" fmla="*/ 103 h 255"/>
                  <a:gd name="T2" fmla="*/ 0 w 169"/>
                  <a:gd name="T3" fmla="*/ 255 h 255"/>
                  <a:gd name="T4" fmla="*/ 169 w 169"/>
                  <a:gd name="T5" fmla="*/ 132 h 255"/>
                  <a:gd name="T6" fmla="*/ 161 w 169"/>
                  <a:gd name="T7" fmla="*/ 0 h 255"/>
                  <a:gd name="T8" fmla="*/ 2 w 169"/>
                  <a:gd name="T9" fmla="*/ 103 h 255"/>
                  <a:gd name="T10" fmla="*/ 2 w 169"/>
                  <a:gd name="T11" fmla="*/ 103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9" h="255">
                    <a:moveTo>
                      <a:pt x="2" y="103"/>
                    </a:moveTo>
                    <a:lnTo>
                      <a:pt x="0" y="255"/>
                    </a:lnTo>
                    <a:lnTo>
                      <a:pt x="169" y="132"/>
                    </a:lnTo>
                    <a:lnTo>
                      <a:pt x="161" y="0"/>
                    </a:lnTo>
                    <a:lnTo>
                      <a:pt x="2" y="103"/>
                    </a:lnTo>
                    <a:lnTo>
                      <a:pt x="2" y="103"/>
                    </a:lnTo>
                    <a:close/>
                  </a:path>
                </a:pathLst>
              </a:custGeom>
              <a:solidFill>
                <a:srgbClr val="C2D6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55" name="Freeform 27">
                <a:extLst>
                  <a:ext uri="{FF2B5EF4-FFF2-40B4-BE49-F238E27FC236}">
                    <a16:creationId xmlns:a16="http://schemas.microsoft.com/office/drawing/2014/main" id="{D1A5FDE9-4A85-0F6B-1CDD-611C28F43E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9" y="3857"/>
                <a:ext cx="502" cy="256"/>
              </a:xfrm>
              <a:custGeom>
                <a:avLst/>
                <a:gdLst>
                  <a:gd name="T0" fmla="*/ 137 w 502"/>
                  <a:gd name="T1" fmla="*/ 0 h 256"/>
                  <a:gd name="T2" fmla="*/ 0 w 502"/>
                  <a:gd name="T3" fmla="*/ 95 h 256"/>
                  <a:gd name="T4" fmla="*/ 372 w 502"/>
                  <a:gd name="T5" fmla="*/ 256 h 256"/>
                  <a:gd name="T6" fmla="*/ 480 w 502"/>
                  <a:gd name="T7" fmla="*/ 190 h 256"/>
                  <a:gd name="T8" fmla="*/ 502 w 502"/>
                  <a:gd name="T9" fmla="*/ 121 h 256"/>
                  <a:gd name="T10" fmla="*/ 137 w 502"/>
                  <a:gd name="T11" fmla="*/ 0 h 256"/>
                  <a:gd name="T12" fmla="*/ 137 w 502"/>
                  <a:gd name="T13" fmla="*/ 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2" h="256">
                    <a:moveTo>
                      <a:pt x="137" y="0"/>
                    </a:moveTo>
                    <a:lnTo>
                      <a:pt x="0" y="95"/>
                    </a:lnTo>
                    <a:lnTo>
                      <a:pt x="372" y="256"/>
                    </a:lnTo>
                    <a:lnTo>
                      <a:pt x="480" y="190"/>
                    </a:lnTo>
                    <a:lnTo>
                      <a:pt x="502" y="121"/>
                    </a:lnTo>
                    <a:lnTo>
                      <a:pt x="137" y="0"/>
                    </a:lnTo>
                    <a:lnTo>
                      <a:pt x="137" y="0"/>
                    </a:lnTo>
                    <a:close/>
                  </a:path>
                </a:pathLst>
              </a:custGeom>
              <a:solidFill>
                <a:srgbClr val="B8B8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56" name="Freeform 28">
                <a:extLst>
                  <a:ext uri="{FF2B5EF4-FFF2-40B4-BE49-F238E27FC236}">
                    <a16:creationId xmlns:a16="http://schemas.microsoft.com/office/drawing/2014/main" id="{482B8C92-4ACB-36F2-CBB3-E1EB64D61F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5" y="4025"/>
                <a:ext cx="390" cy="236"/>
              </a:xfrm>
              <a:custGeom>
                <a:avLst/>
                <a:gdLst>
                  <a:gd name="T0" fmla="*/ 38 w 390"/>
                  <a:gd name="T1" fmla="*/ 6 h 236"/>
                  <a:gd name="T2" fmla="*/ 370 w 390"/>
                  <a:gd name="T3" fmla="*/ 149 h 236"/>
                  <a:gd name="T4" fmla="*/ 386 w 390"/>
                  <a:gd name="T5" fmla="*/ 185 h 236"/>
                  <a:gd name="T6" fmla="*/ 390 w 390"/>
                  <a:gd name="T7" fmla="*/ 213 h 236"/>
                  <a:gd name="T8" fmla="*/ 381 w 390"/>
                  <a:gd name="T9" fmla="*/ 235 h 236"/>
                  <a:gd name="T10" fmla="*/ 353 w 390"/>
                  <a:gd name="T11" fmla="*/ 236 h 236"/>
                  <a:gd name="T12" fmla="*/ 27 w 390"/>
                  <a:gd name="T13" fmla="*/ 95 h 236"/>
                  <a:gd name="T14" fmla="*/ 0 w 390"/>
                  <a:gd name="T15" fmla="*/ 59 h 236"/>
                  <a:gd name="T16" fmla="*/ 7 w 390"/>
                  <a:gd name="T17" fmla="*/ 11 h 236"/>
                  <a:gd name="T18" fmla="*/ 23 w 390"/>
                  <a:gd name="T19" fmla="*/ 0 h 236"/>
                  <a:gd name="T20" fmla="*/ 38 w 390"/>
                  <a:gd name="T21" fmla="*/ 6 h 236"/>
                  <a:gd name="T22" fmla="*/ 38 w 390"/>
                  <a:gd name="T23" fmla="*/ 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90" h="236">
                    <a:moveTo>
                      <a:pt x="38" y="6"/>
                    </a:moveTo>
                    <a:lnTo>
                      <a:pt x="370" y="149"/>
                    </a:lnTo>
                    <a:lnTo>
                      <a:pt x="386" y="185"/>
                    </a:lnTo>
                    <a:lnTo>
                      <a:pt x="390" y="213"/>
                    </a:lnTo>
                    <a:lnTo>
                      <a:pt x="381" y="235"/>
                    </a:lnTo>
                    <a:lnTo>
                      <a:pt x="353" y="236"/>
                    </a:lnTo>
                    <a:lnTo>
                      <a:pt x="27" y="95"/>
                    </a:lnTo>
                    <a:lnTo>
                      <a:pt x="0" y="59"/>
                    </a:lnTo>
                    <a:lnTo>
                      <a:pt x="7" y="11"/>
                    </a:lnTo>
                    <a:lnTo>
                      <a:pt x="23" y="0"/>
                    </a:lnTo>
                    <a:lnTo>
                      <a:pt x="38" y="6"/>
                    </a:lnTo>
                    <a:lnTo>
                      <a:pt x="38" y="6"/>
                    </a:lnTo>
                    <a:close/>
                  </a:path>
                </a:pathLst>
              </a:custGeom>
              <a:solidFill>
                <a:srgbClr val="7A94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57" name="Freeform 29">
                <a:extLst>
                  <a:ext uri="{FF2B5EF4-FFF2-40B4-BE49-F238E27FC236}">
                    <a16:creationId xmlns:a16="http://schemas.microsoft.com/office/drawing/2014/main" id="{2D706B5B-8582-4BFD-F227-C69158754E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9" y="4095"/>
                <a:ext cx="90" cy="93"/>
              </a:xfrm>
              <a:custGeom>
                <a:avLst/>
                <a:gdLst>
                  <a:gd name="T0" fmla="*/ 44 w 90"/>
                  <a:gd name="T1" fmla="*/ 93 h 93"/>
                  <a:gd name="T2" fmla="*/ 53 w 90"/>
                  <a:gd name="T3" fmla="*/ 91 h 93"/>
                  <a:gd name="T4" fmla="*/ 63 w 90"/>
                  <a:gd name="T5" fmla="*/ 90 h 93"/>
                  <a:gd name="T6" fmla="*/ 70 w 90"/>
                  <a:gd name="T7" fmla="*/ 82 h 93"/>
                  <a:gd name="T8" fmla="*/ 77 w 90"/>
                  <a:gd name="T9" fmla="*/ 79 h 93"/>
                  <a:gd name="T10" fmla="*/ 81 w 90"/>
                  <a:gd name="T11" fmla="*/ 71 h 93"/>
                  <a:gd name="T12" fmla="*/ 86 w 90"/>
                  <a:gd name="T13" fmla="*/ 62 h 93"/>
                  <a:gd name="T14" fmla="*/ 88 w 90"/>
                  <a:gd name="T15" fmla="*/ 53 h 93"/>
                  <a:gd name="T16" fmla="*/ 90 w 90"/>
                  <a:gd name="T17" fmla="*/ 46 h 93"/>
                  <a:gd name="T18" fmla="*/ 88 w 90"/>
                  <a:gd name="T19" fmla="*/ 36 h 93"/>
                  <a:gd name="T20" fmla="*/ 86 w 90"/>
                  <a:gd name="T21" fmla="*/ 27 h 93"/>
                  <a:gd name="T22" fmla="*/ 81 w 90"/>
                  <a:gd name="T23" fmla="*/ 18 h 93"/>
                  <a:gd name="T24" fmla="*/ 77 w 90"/>
                  <a:gd name="T25" fmla="*/ 13 h 93"/>
                  <a:gd name="T26" fmla="*/ 70 w 90"/>
                  <a:gd name="T27" fmla="*/ 5 h 93"/>
                  <a:gd name="T28" fmla="*/ 63 w 90"/>
                  <a:gd name="T29" fmla="*/ 2 h 93"/>
                  <a:gd name="T30" fmla="*/ 53 w 90"/>
                  <a:gd name="T31" fmla="*/ 0 h 93"/>
                  <a:gd name="T32" fmla="*/ 44 w 90"/>
                  <a:gd name="T33" fmla="*/ 0 h 93"/>
                  <a:gd name="T34" fmla="*/ 35 w 90"/>
                  <a:gd name="T35" fmla="*/ 0 h 93"/>
                  <a:gd name="T36" fmla="*/ 26 w 90"/>
                  <a:gd name="T37" fmla="*/ 2 h 93"/>
                  <a:gd name="T38" fmla="*/ 17 w 90"/>
                  <a:gd name="T39" fmla="*/ 5 h 93"/>
                  <a:gd name="T40" fmla="*/ 11 w 90"/>
                  <a:gd name="T41" fmla="*/ 13 h 93"/>
                  <a:gd name="T42" fmla="*/ 6 w 90"/>
                  <a:gd name="T43" fmla="*/ 18 h 93"/>
                  <a:gd name="T44" fmla="*/ 2 w 90"/>
                  <a:gd name="T45" fmla="*/ 27 h 93"/>
                  <a:gd name="T46" fmla="*/ 0 w 90"/>
                  <a:gd name="T47" fmla="*/ 36 h 93"/>
                  <a:gd name="T48" fmla="*/ 0 w 90"/>
                  <a:gd name="T49" fmla="*/ 46 h 93"/>
                  <a:gd name="T50" fmla="*/ 0 w 90"/>
                  <a:gd name="T51" fmla="*/ 53 h 93"/>
                  <a:gd name="T52" fmla="*/ 2 w 90"/>
                  <a:gd name="T53" fmla="*/ 62 h 93"/>
                  <a:gd name="T54" fmla="*/ 6 w 90"/>
                  <a:gd name="T55" fmla="*/ 71 h 93"/>
                  <a:gd name="T56" fmla="*/ 11 w 90"/>
                  <a:gd name="T57" fmla="*/ 79 h 93"/>
                  <a:gd name="T58" fmla="*/ 17 w 90"/>
                  <a:gd name="T59" fmla="*/ 82 h 93"/>
                  <a:gd name="T60" fmla="*/ 26 w 90"/>
                  <a:gd name="T61" fmla="*/ 90 h 93"/>
                  <a:gd name="T62" fmla="*/ 35 w 90"/>
                  <a:gd name="T63" fmla="*/ 91 h 93"/>
                  <a:gd name="T64" fmla="*/ 44 w 90"/>
                  <a:gd name="T65" fmla="*/ 93 h 93"/>
                  <a:gd name="T66" fmla="*/ 44 w 90"/>
                  <a:gd name="T67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0" h="93">
                    <a:moveTo>
                      <a:pt x="44" y="93"/>
                    </a:moveTo>
                    <a:lnTo>
                      <a:pt x="53" y="91"/>
                    </a:lnTo>
                    <a:lnTo>
                      <a:pt x="63" y="90"/>
                    </a:lnTo>
                    <a:lnTo>
                      <a:pt x="70" y="82"/>
                    </a:lnTo>
                    <a:lnTo>
                      <a:pt x="77" y="79"/>
                    </a:lnTo>
                    <a:lnTo>
                      <a:pt x="81" y="71"/>
                    </a:lnTo>
                    <a:lnTo>
                      <a:pt x="86" y="62"/>
                    </a:lnTo>
                    <a:lnTo>
                      <a:pt x="88" y="53"/>
                    </a:lnTo>
                    <a:lnTo>
                      <a:pt x="90" y="46"/>
                    </a:lnTo>
                    <a:lnTo>
                      <a:pt x="88" y="36"/>
                    </a:lnTo>
                    <a:lnTo>
                      <a:pt x="86" y="27"/>
                    </a:lnTo>
                    <a:lnTo>
                      <a:pt x="81" y="18"/>
                    </a:lnTo>
                    <a:lnTo>
                      <a:pt x="77" y="13"/>
                    </a:lnTo>
                    <a:lnTo>
                      <a:pt x="70" y="5"/>
                    </a:lnTo>
                    <a:lnTo>
                      <a:pt x="63" y="2"/>
                    </a:lnTo>
                    <a:lnTo>
                      <a:pt x="53" y="0"/>
                    </a:lnTo>
                    <a:lnTo>
                      <a:pt x="44" y="0"/>
                    </a:lnTo>
                    <a:lnTo>
                      <a:pt x="35" y="0"/>
                    </a:lnTo>
                    <a:lnTo>
                      <a:pt x="26" y="2"/>
                    </a:lnTo>
                    <a:lnTo>
                      <a:pt x="17" y="5"/>
                    </a:lnTo>
                    <a:lnTo>
                      <a:pt x="11" y="13"/>
                    </a:lnTo>
                    <a:lnTo>
                      <a:pt x="6" y="18"/>
                    </a:lnTo>
                    <a:lnTo>
                      <a:pt x="2" y="27"/>
                    </a:lnTo>
                    <a:lnTo>
                      <a:pt x="0" y="36"/>
                    </a:lnTo>
                    <a:lnTo>
                      <a:pt x="0" y="46"/>
                    </a:lnTo>
                    <a:lnTo>
                      <a:pt x="0" y="53"/>
                    </a:lnTo>
                    <a:lnTo>
                      <a:pt x="2" y="62"/>
                    </a:lnTo>
                    <a:lnTo>
                      <a:pt x="6" y="71"/>
                    </a:lnTo>
                    <a:lnTo>
                      <a:pt x="11" y="79"/>
                    </a:lnTo>
                    <a:lnTo>
                      <a:pt x="17" y="82"/>
                    </a:lnTo>
                    <a:lnTo>
                      <a:pt x="26" y="90"/>
                    </a:lnTo>
                    <a:lnTo>
                      <a:pt x="35" y="91"/>
                    </a:lnTo>
                    <a:lnTo>
                      <a:pt x="44" y="93"/>
                    </a:lnTo>
                    <a:lnTo>
                      <a:pt x="44" y="93"/>
                    </a:lnTo>
                    <a:close/>
                  </a:path>
                </a:pathLst>
              </a:custGeom>
              <a:solidFill>
                <a:srgbClr val="FAAD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58" name="Freeform 30">
                <a:extLst>
                  <a:ext uri="{FF2B5EF4-FFF2-40B4-BE49-F238E27FC236}">
                    <a16:creationId xmlns:a16="http://schemas.microsoft.com/office/drawing/2014/main" id="{1CF9AADC-90AB-0406-AD5B-6173BB8769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7" y="3959"/>
                <a:ext cx="109" cy="112"/>
              </a:xfrm>
              <a:custGeom>
                <a:avLst/>
                <a:gdLst>
                  <a:gd name="T0" fmla="*/ 54 w 109"/>
                  <a:gd name="T1" fmla="*/ 112 h 112"/>
                  <a:gd name="T2" fmla="*/ 63 w 109"/>
                  <a:gd name="T3" fmla="*/ 108 h 112"/>
                  <a:gd name="T4" fmla="*/ 74 w 109"/>
                  <a:gd name="T5" fmla="*/ 107 h 112"/>
                  <a:gd name="T6" fmla="*/ 83 w 109"/>
                  <a:gd name="T7" fmla="*/ 99 h 112"/>
                  <a:gd name="T8" fmla="*/ 92 w 109"/>
                  <a:gd name="T9" fmla="*/ 96 h 112"/>
                  <a:gd name="T10" fmla="*/ 98 w 109"/>
                  <a:gd name="T11" fmla="*/ 86 h 112"/>
                  <a:gd name="T12" fmla="*/ 103 w 109"/>
                  <a:gd name="T13" fmla="*/ 77 h 112"/>
                  <a:gd name="T14" fmla="*/ 107 w 109"/>
                  <a:gd name="T15" fmla="*/ 66 h 112"/>
                  <a:gd name="T16" fmla="*/ 109 w 109"/>
                  <a:gd name="T17" fmla="*/ 55 h 112"/>
                  <a:gd name="T18" fmla="*/ 107 w 109"/>
                  <a:gd name="T19" fmla="*/ 44 h 112"/>
                  <a:gd name="T20" fmla="*/ 103 w 109"/>
                  <a:gd name="T21" fmla="*/ 33 h 112"/>
                  <a:gd name="T22" fmla="*/ 98 w 109"/>
                  <a:gd name="T23" fmla="*/ 24 h 112"/>
                  <a:gd name="T24" fmla="*/ 92 w 109"/>
                  <a:gd name="T25" fmla="*/ 17 h 112"/>
                  <a:gd name="T26" fmla="*/ 83 w 109"/>
                  <a:gd name="T27" fmla="*/ 10 h 112"/>
                  <a:gd name="T28" fmla="*/ 74 w 109"/>
                  <a:gd name="T29" fmla="*/ 4 h 112"/>
                  <a:gd name="T30" fmla="*/ 63 w 109"/>
                  <a:gd name="T31" fmla="*/ 0 h 112"/>
                  <a:gd name="T32" fmla="*/ 54 w 109"/>
                  <a:gd name="T33" fmla="*/ 0 h 112"/>
                  <a:gd name="T34" fmla="*/ 43 w 109"/>
                  <a:gd name="T35" fmla="*/ 0 h 112"/>
                  <a:gd name="T36" fmla="*/ 32 w 109"/>
                  <a:gd name="T37" fmla="*/ 4 h 112"/>
                  <a:gd name="T38" fmla="*/ 22 w 109"/>
                  <a:gd name="T39" fmla="*/ 10 h 112"/>
                  <a:gd name="T40" fmla="*/ 15 w 109"/>
                  <a:gd name="T41" fmla="*/ 17 h 112"/>
                  <a:gd name="T42" fmla="*/ 8 w 109"/>
                  <a:gd name="T43" fmla="*/ 24 h 112"/>
                  <a:gd name="T44" fmla="*/ 2 w 109"/>
                  <a:gd name="T45" fmla="*/ 33 h 112"/>
                  <a:gd name="T46" fmla="*/ 0 w 109"/>
                  <a:gd name="T47" fmla="*/ 44 h 112"/>
                  <a:gd name="T48" fmla="*/ 0 w 109"/>
                  <a:gd name="T49" fmla="*/ 55 h 112"/>
                  <a:gd name="T50" fmla="*/ 0 w 109"/>
                  <a:gd name="T51" fmla="*/ 66 h 112"/>
                  <a:gd name="T52" fmla="*/ 2 w 109"/>
                  <a:gd name="T53" fmla="*/ 77 h 112"/>
                  <a:gd name="T54" fmla="*/ 8 w 109"/>
                  <a:gd name="T55" fmla="*/ 86 h 112"/>
                  <a:gd name="T56" fmla="*/ 15 w 109"/>
                  <a:gd name="T57" fmla="*/ 96 h 112"/>
                  <a:gd name="T58" fmla="*/ 22 w 109"/>
                  <a:gd name="T59" fmla="*/ 99 h 112"/>
                  <a:gd name="T60" fmla="*/ 32 w 109"/>
                  <a:gd name="T61" fmla="*/ 107 h 112"/>
                  <a:gd name="T62" fmla="*/ 43 w 109"/>
                  <a:gd name="T63" fmla="*/ 108 h 112"/>
                  <a:gd name="T64" fmla="*/ 54 w 109"/>
                  <a:gd name="T65" fmla="*/ 112 h 112"/>
                  <a:gd name="T66" fmla="*/ 54 w 109"/>
                  <a:gd name="T6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9" h="112">
                    <a:moveTo>
                      <a:pt x="54" y="112"/>
                    </a:moveTo>
                    <a:lnTo>
                      <a:pt x="63" y="108"/>
                    </a:lnTo>
                    <a:lnTo>
                      <a:pt x="74" y="107"/>
                    </a:lnTo>
                    <a:lnTo>
                      <a:pt x="83" y="99"/>
                    </a:lnTo>
                    <a:lnTo>
                      <a:pt x="92" y="96"/>
                    </a:lnTo>
                    <a:lnTo>
                      <a:pt x="98" y="86"/>
                    </a:lnTo>
                    <a:lnTo>
                      <a:pt x="103" y="77"/>
                    </a:lnTo>
                    <a:lnTo>
                      <a:pt x="107" y="66"/>
                    </a:lnTo>
                    <a:lnTo>
                      <a:pt x="109" y="55"/>
                    </a:lnTo>
                    <a:lnTo>
                      <a:pt x="107" y="44"/>
                    </a:lnTo>
                    <a:lnTo>
                      <a:pt x="103" y="33"/>
                    </a:lnTo>
                    <a:lnTo>
                      <a:pt x="98" y="24"/>
                    </a:lnTo>
                    <a:lnTo>
                      <a:pt x="92" y="17"/>
                    </a:lnTo>
                    <a:lnTo>
                      <a:pt x="83" y="10"/>
                    </a:lnTo>
                    <a:lnTo>
                      <a:pt x="74" y="4"/>
                    </a:lnTo>
                    <a:lnTo>
                      <a:pt x="63" y="0"/>
                    </a:lnTo>
                    <a:lnTo>
                      <a:pt x="54" y="0"/>
                    </a:lnTo>
                    <a:lnTo>
                      <a:pt x="43" y="0"/>
                    </a:lnTo>
                    <a:lnTo>
                      <a:pt x="32" y="4"/>
                    </a:lnTo>
                    <a:lnTo>
                      <a:pt x="22" y="10"/>
                    </a:lnTo>
                    <a:lnTo>
                      <a:pt x="15" y="17"/>
                    </a:lnTo>
                    <a:lnTo>
                      <a:pt x="8" y="24"/>
                    </a:lnTo>
                    <a:lnTo>
                      <a:pt x="2" y="33"/>
                    </a:lnTo>
                    <a:lnTo>
                      <a:pt x="0" y="44"/>
                    </a:lnTo>
                    <a:lnTo>
                      <a:pt x="0" y="55"/>
                    </a:lnTo>
                    <a:lnTo>
                      <a:pt x="0" y="66"/>
                    </a:lnTo>
                    <a:lnTo>
                      <a:pt x="2" y="77"/>
                    </a:lnTo>
                    <a:lnTo>
                      <a:pt x="8" y="86"/>
                    </a:lnTo>
                    <a:lnTo>
                      <a:pt x="15" y="96"/>
                    </a:lnTo>
                    <a:lnTo>
                      <a:pt x="22" y="99"/>
                    </a:lnTo>
                    <a:lnTo>
                      <a:pt x="32" y="107"/>
                    </a:lnTo>
                    <a:lnTo>
                      <a:pt x="43" y="108"/>
                    </a:lnTo>
                    <a:lnTo>
                      <a:pt x="54" y="112"/>
                    </a:lnTo>
                    <a:lnTo>
                      <a:pt x="54" y="112"/>
                    </a:lnTo>
                    <a:close/>
                  </a:path>
                </a:pathLst>
              </a:custGeom>
              <a:solidFill>
                <a:srgbClr val="FAAD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59" name="Freeform 31">
                <a:extLst>
                  <a:ext uri="{FF2B5EF4-FFF2-40B4-BE49-F238E27FC236}">
                    <a16:creationId xmlns:a16="http://schemas.microsoft.com/office/drawing/2014/main" id="{D77ADAC4-FDA6-9D17-4F33-28D02CBAAA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9" y="4106"/>
                <a:ext cx="89" cy="91"/>
              </a:xfrm>
              <a:custGeom>
                <a:avLst/>
                <a:gdLst>
                  <a:gd name="T0" fmla="*/ 45 w 89"/>
                  <a:gd name="T1" fmla="*/ 91 h 91"/>
                  <a:gd name="T2" fmla="*/ 53 w 89"/>
                  <a:gd name="T3" fmla="*/ 90 h 91"/>
                  <a:gd name="T4" fmla="*/ 62 w 89"/>
                  <a:gd name="T5" fmla="*/ 88 h 91"/>
                  <a:gd name="T6" fmla="*/ 69 w 89"/>
                  <a:gd name="T7" fmla="*/ 82 h 91"/>
                  <a:gd name="T8" fmla="*/ 76 w 89"/>
                  <a:gd name="T9" fmla="*/ 79 h 91"/>
                  <a:gd name="T10" fmla="*/ 80 w 89"/>
                  <a:gd name="T11" fmla="*/ 69 h 91"/>
                  <a:gd name="T12" fmla="*/ 86 w 89"/>
                  <a:gd name="T13" fmla="*/ 62 h 91"/>
                  <a:gd name="T14" fmla="*/ 89 w 89"/>
                  <a:gd name="T15" fmla="*/ 53 h 91"/>
                  <a:gd name="T16" fmla="*/ 89 w 89"/>
                  <a:gd name="T17" fmla="*/ 46 h 91"/>
                  <a:gd name="T18" fmla="*/ 89 w 89"/>
                  <a:gd name="T19" fmla="*/ 36 h 91"/>
                  <a:gd name="T20" fmla="*/ 86 w 89"/>
                  <a:gd name="T21" fmla="*/ 27 h 91"/>
                  <a:gd name="T22" fmla="*/ 80 w 89"/>
                  <a:gd name="T23" fmla="*/ 20 h 91"/>
                  <a:gd name="T24" fmla="*/ 76 w 89"/>
                  <a:gd name="T25" fmla="*/ 14 h 91"/>
                  <a:gd name="T26" fmla="*/ 69 w 89"/>
                  <a:gd name="T27" fmla="*/ 7 h 91"/>
                  <a:gd name="T28" fmla="*/ 62 w 89"/>
                  <a:gd name="T29" fmla="*/ 3 h 91"/>
                  <a:gd name="T30" fmla="*/ 53 w 89"/>
                  <a:gd name="T31" fmla="*/ 0 h 91"/>
                  <a:gd name="T32" fmla="*/ 45 w 89"/>
                  <a:gd name="T33" fmla="*/ 0 h 91"/>
                  <a:gd name="T34" fmla="*/ 34 w 89"/>
                  <a:gd name="T35" fmla="*/ 0 h 91"/>
                  <a:gd name="T36" fmla="*/ 25 w 89"/>
                  <a:gd name="T37" fmla="*/ 3 h 91"/>
                  <a:gd name="T38" fmla="*/ 18 w 89"/>
                  <a:gd name="T39" fmla="*/ 7 h 91"/>
                  <a:gd name="T40" fmla="*/ 11 w 89"/>
                  <a:gd name="T41" fmla="*/ 14 h 91"/>
                  <a:gd name="T42" fmla="*/ 5 w 89"/>
                  <a:gd name="T43" fmla="*/ 20 h 91"/>
                  <a:gd name="T44" fmla="*/ 1 w 89"/>
                  <a:gd name="T45" fmla="*/ 27 h 91"/>
                  <a:gd name="T46" fmla="*/ 0 w 89"/>
                  <a:gd name="T47" fmla="*/ 36 h 91"/>
                  <a:gd name="T48" fmla="*/ 0 w 89"/>
                  <a:gd name="T49" fmla="*/ 46 h 91"/>
                  <a:gd name="T50" fmla="*/ 0 w 89"/>
                  <a:gd name="T51" fmla="*/ 53 h 91"/>
                  <a:gd name="T52" fmla="*/ 1 w 89"/>
                  <a:gd name="T53" fmla="*/ 62 h 91"/>
                  <a:gd name="T54" fmla="*/ 5 w 89"/>
                  <a:gd name="T55" fmla="*/ 69 h 91"/>
                  <a:gd name="T56" fmla="*/ 11 w 89"/>
                  <a:gd name="T57" fmla="*/ 79 h 91"/>
                  <a:gd name="T58" fmla="*/ 18 w 89"/>
                  <a:gd name="T59" fmla="*/ 82 h 91"/>
                  <a:gd name="T60" fmla="*/ 25 w 89"/>
                  <a:gd name="T61" fmla="*/ 88 h 91"/>
                  <a:gd name="T62" fmla="*/ 34 w 89"/>
                  <a:gd name="T63" fmla="*/ 90 h 91"/>
                  <a:gd name="T64" fmla="*/ 45 w 89"/>
                  <a:gd name="T65" fmla="*/ 91 h 91"/>
                  <a:gd name="T66" fmla="*/ 45 w 89"/>
                  <a:gd name="T67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9" h="91">
                    <a:moveTo>
                      <a:pt x="45" y="91"/>
                    </a:moveTo>
                    <a:lnTo>
                      <a:pt x="53" y="90"/>
                    </a:lnTo>
                    <a:lnTo>
                      <a:pt x="62" y="88"/>
                    </a:lnTo>
                    <a:lnTo>
                      <a:pt x="69" y="82"/>
                    </a:lnTo>
                    <a:lnTo>
                      <a:pt x="76" y="79"/>
                    </a:lnTo>
                    <a:lnTo>
                      <a:pt x="80" y="69"/>
                    </a:lnTo>
                    <a:lnTo>
                      <a:pt x="86" y="62"/>
                    </a:lnTo>
                    <a:lnTo>
                      <a:pt x="89" y="53"/>
                    </a:lnTo>
                    <a:lnTo>
                      <a:pt x="89" y="46"/>
                    </a:lnTo>
                    <a:lnTo>
                      <a:pt x="89" y="36"/>
                    </a:lnTo>
                    <a:lnTo>
                      <a:pt x="86" y="27"/>
                    </a:lnTo>
                    <a:lnTo>
                      <a:pt x="80" y="20"/>
                    </a:lnTo>
                    <a:lnTo>
                      <a:pt x="76" y="14"/>
                    </a:lnTo>
                    <a:lnTo>
                      <a:pt x="69" y="7"/>
                    </a:lnTo>
                    <a:lnTo>
                      <a:pt x="62" y="3"/>
                    </a:lnTo>
                    <a:lnTo>
                      <a:pt x="53" y="0"/>
                    </a:lnTo>
                    <a:lnTo>
                      <a:pt x="45" y="0"/>
                    </a:lnTo>
                    <a:lnTo>
                      <a:pt x="34" y="0"/>
                    </a:lnTo>
                    <a:lnTo>
                      <a:pt x="25" y="3"/>
                    </a:lnTo>
                    <a:lnTo>
                      <a:pt x="18" y="7"/>
                    </a:lnTo>
                    <a:lnTo>
                      <a:pt x="11" y="14"/>
                    </a:lnTo>
                    <a:lnTo>
                      <a:pt x="5" y="20"/>
                    </a:lnTo>
                    <a:lnTo>
                      <a:pt x="1" y="27"/>
                    </a:lnTo>
                    <a:lnTo>
                      <a:pt x="0" y="36"/>
                    </a:lnTo>
                    <a:lnTo>
                      <a:pt x="0" y="46"/>
                    </a:lnTo>
                    <a:lnTo>
                      <a:pt x="0" y="53"/>
                    </a:lnTo>
                    <a:lnTo>
                      <a:pt x="1" y="62"/>
                    </a:lnTo>
                    <a:lnTo>
                      <a:pt x="5" y="69"/>
                    </a:lnTo>
                    <a:lnTo>
                      <a:pt x="11" y="79"/>
                    </a:lnTo>
                    <a:lnTo>
                      <a:pt x="18" y="82"/>
                    </a:lnTo>
                    <a:lnTo>
                      <a:pt x="25" y="88"/>
                    </a:lnTo>
                    <a:lnTo>
                      <a:pt x="34" y="90"/>
                    </a:lnTo>
                    <a:lnTo>
                      <a:pt x="45" y="91"/>
                    </a:lnTo>
                    <a:lnTo>
                      <a:pt x="45" y="91"/>
                    </a:lnTo>
                    <a:close/>
                  </a:path>
                </a:pathLst>
              </a:custGeom>
              <a:solidFill>
                <a:srgbClr val="FAAD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60" name="Freeform 32">
                <a:extLst>
                  <a:ext uri="{FF2B5EF4-FFF2-40B4-BE49-F238E27FC236}">
                    <a16:creationId xmlns:a16="http://schemas.microsoft.com/office/drawing/2014/main" id="{69E3C4B6-7D77-D5BE-F5FD-B89A67F50B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1" y="4104"/>
                <a:ext cx="95" cy="95"/>
              </a:xfrm>
              <a:custGeom>
                <a:avLst/>
                <a:gdLst>
                  <a:gd name="T0" fmla="*/ 48 w 95"/>
                  <a:gd name="T1" fmla="*/ 95 h 95"/>
                  <a:gd name="T2" fmla="*/ 57 w 95"/>
                  <a:gd name="T3" fmla="*/ 93 h 95"/>
                  <a:gd name="T4" fmla="*/ 66 w 95"/>
                  <a:gd name="T5" fmla="*/ 90 h 95"/>
                  <a:gd name="T6" fmla="*/ 73 w 95"/>
                  <a:gd name="T7" fmla="*/ 84 h 95"/>
                  <a:gd name="T8" fmla="*/ 81 w 95"/>
                  <a:gd name="T9" fmla="*/ 81 h 95"/>
                  <a:gd name="T10" fmla="*/ 86 w 95"/>
                  <a:gd name="T11" fmla="*/ 71 h 95"/>
                  <a:gd name="T12" fmla="*/ 90 w 95"/>
                  <a:gd name="T13" fmla="*/ 64 h 95"/>
                  <a:gd name="T14" fmla="*/ 93 w 95"/>
                  <a:gd name="T15" fmla="*/ 55 h 95"/>
                  <a:gd name="T16" fmla="*/ 95 w 95"/>
                  <a:gd name="T17" fmla="*/ 46 h 95"/>
                  <a:gd name="T18" fmla="*/ 93 w 95"/>
                  <a:gd name="T19" fmla="*/ 35 h 95"/>
                  <a:gd name="T20" fmla="*/ 90 w 95"/>
                  <a:gd name="T21" fmla="*/ 27 h 95"/>
                  <a:gd name="T22" fmla="*/ 86 w 95"/>
                  <a:gd name="T23" fmla="*/ 18 h 95"/>
                  <a:gd name="T24" fmla="*/ 81 w 95"/>
                  <a:gd name="T25" fmla="*/ 13 h 95"/>
                  <a:gd name="T26" fmla="*/ 73 w 95"/>
                  <a:gd name="T27" fmla="*/ 5 h 95"/>
                  <a:gd name="T28" fmla="*/ 66 w 95"/>
                  <a:gd name="T29" fmla="*/ 2 h 95"/>
                  <a:gd name="T30" fmla="*/ 57 w 95"/>
                  <a:gd name="T31" fmla="*/ 0 h 95"/>
                  <a:gd name="T32" fmla="*/ 48 w 95"/>
                  <a:gd name="T33" fmla="*/ 0 h 95"/>
                  <a:gd name="T34" fmla="*/ 37 w 95"/>
                  <a:gd name="T35" fmla="*/ 0 h 95"/>
                  <a:gd name="T36" fmla="*/ 28 w 95"/>
                  <a:gd name="T37" fmla="*/ 2 h 95"/>
                  <a:gd name="T38" fmla="*/ 18 w 95"/>
                  <a:gd name="T39" fmla="*/ 5 h 95"/>
                  <a:gd name="T40" fmla="*/ 13 w 95"/>
                  <a:gd name="T41" fmla="*/ 13 h 95"/>
                  <a:gd name="T42" fmla="*/ 7 w 95"/>
                  <a:gd name="T43" fmla="*/ 18 h 95"/>
                  <a:gd name="T44" fmla="*/ 4 w 95"/>
                  <a:gd name="T45" fmla="*/ 27 h 95"/>
                  <a:gd name="T46" fmla="*/ 0 w 95"/>
                  <a:gd name="T47" fmla="*/ 35 h 95"/>
                  <a:gd name="T48" fmla="*/ 0 w 95"/>
                  <a:gd name="T49" fmla="*/ 46 h 95"/>
                  <a:gd name="T50" fmla="*/ 0 w 95"/>
                  <a:gd name="T51" fmla="*/ 55 h 95"/>
                  <a:gd name="T52" fmla="*/ 4 w 95"/>
                  <a:gd name="T53" fmla="*/ 64 h 95"/>
                  <a:gd name="T54" fmla="*/ 7 w 95"/>
                  <a:gd name="T55" fmla="*/ 71 h 95"/>
                  <a:gd name="T56" fmla="*/ 13 w 95"/>
                  <a:gd name="T57" fmla="*/ 81 h 95"/>
                  <a:gd name="T58" fmla="*/ 18 w 95"/>
                  <a:gd name="T59" fmla="*/ 84 h 95"/>
                  <a:gd name="T60" fmla="*/ 28 w 95"/>
                  <a:gd name="T61" fmla="*/ 90 h 95"/>
                  <a:gd name="T62" fmla="*/ 37 w 95"/>
                  <a:gd name="T63" fmla="*/ 93 h 95"/>
                  <a:gd name="T64" fmla="*/ 48 w 95"/>
                  <a:gd name="T65" fmla="*/ 95 h 95"/>
                  <a:gd name="T66" fmla="*/ 48 w 95"/>
                  <a:gd name="T6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5" h="95">
                    <a:moveTo>
                      <a:pt x="48" y="95"/>
                    </a:moveTo>
                    <a:lnTo>
                      <a:pt x="57" y="93"/>
                    </a:lnTo>
                    <a:lnTo>
                      <a:pt x="66" y="90"/>
                    </a:lnTo>
                    <a:lnTo>
                      <a:pt x="73" y="84"/>
                    </a:lnTo>
                    <a:lnTo>
                      <a:pt x="81" y="81"/>
                    </a:lnTo>
                    <a:lnTo>
                      <a:pt x="86" y="71"/>
                    </a:lnTo>
                    <a:lnTo>
                      <a:pt x="90" y="64"/>
                    </a:lnTo>
                    <a:lnTo>
                      <a:pt x="93" y="55"/>
                    </a:lnTo>
                    <a:lnTo>
                      <a:pt x="95" y="46"/>
                    </a:lnTo>
                    <a:lnTo>
                      <a:pt x="93" y="35"/>
                    </a:lnTo>
                    <a:lnTo>
                      <a:pt x="90" y="27"/>
                    </a:lnTo>
                    <a:lnTo>
                      <a:pt x="86" y="18"/>
                    </a:lnTo>
                    <a:lnTo>
                      <a:pt x="81" y="13"/>
                    </a:lnTo>
                    <a:lnTo>
                      <a:pt x="73" y="5"/>
                    </a:lnTo>
                    <a:lnTo>
                      <a:pt x="66" y="2"/>
                    </a:lnTo>
                    <a:lnTo>
                      <a:pt x="57" y="0"/>
                    </a:lnTo>
                    <a:lnTo>
                      <a:pt x="48" y="0"/>
                    </a:lnTo>
                    <a:lnTo>
                      <a:pt x="37" y="0"/>
                    </a:lnTo>
                    <a:lnTo>
                      <a:pt x="28" y="2"/>
                    </a:lnTo>
                    <a:lnTo>
                      <a:pt x="18" y="5"/>
                    </a:lnTo>
                    <a:lnTo>
                      <a:pt x="13" y="13"/>
                    </a:lnTo>
                    <a:lnTo>
                      <a:pt x="7" y="18"/>
                    </a:lnTo>
                    <a:lnTo>
                      <a:pt x="4" y="27"/>
                    </a:lnTo>
                    <a:lnTo>
                      <a:pt x="0" y="35"/>
                    </a:lnTo>
                    <a:lnTo>
                      <a:pt x="0" y="46"/>
                    </a:lnTo>
                    <a:lnTo>
                      <a:pt x="0" y="55"/>
                    </a:lnTo>
                    <a:lnTo>
                      <a:pt x="4" y="64"/>
                    </a:lnTo>
                    <a:lnTo>
                      <a:pt x="7" y="71"/>
                    </a:lnTo>
                    <a:lnTo>
                      <a:pt x="13" y="81"/>
                    </a:lnTo>
                    <a:lnTo>
                      <a:pt x="18" y="84"/>
                    </a:lnTo>
                    <a:lnTo>
                      <a:pt x="28" y="90"/>
                    </a:lnTo>
                    <a:lnTo>
                      <a:pt x="37" y="93"/>
                    </a:lnTo>
                    <a:lnTo>
                      <a:pt x="48" y="95"/>
                    </a:lnTo>
                    <a:lnTo>
                      <a:pt x="48" y="95"/>
                    </a:lnTo>
                    <a:close/>
                  </a:path>
                </a:pathLst>
              </a:custGeom>
              <a:solidFill>
                <a:srgbClr val="FAAD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61" name="Freeform 33">
                <a:extLst>
                  <a:ext uri="{FF2B5EF4-FFF2-40B4-BE49-F238E27FC236}">
                    <a16:creationId xmlns:a16="http://schemas.microsoft.com/office/drawing/2014/main" id="{50C3F879-FC0D-D741-A3FF-31F484DDEB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0" y="3727"/>
                <a:ext cx="84" cy="80"/>
              </a:xfrm>
              <a:custGeom>
                <a:avLst/>
                <a:gdLst>
                  <a:gd name="T0" fmla="*/ 42 w 84"/>
                  <a:gd name="T1" fmla="*/ 80 h 80"/>
                  <a:gd name="T2" fmla="*/ 59 w 84"/>
                  <a:gd name="T3" fmla="*/ 77 h 80"/>
                  <a:gd name="T4" fmla="*/ 71 w 84"/>
                  <a:gd name="T5" fmla="*/ 69 h 80"/>
                  <a:gd name="T6" fmla="*/ 75 w 84"/>
                  <a:gd name="T7" fmla="*/ 62 h 80"/>
                  <a:gd name="T8" fmla="*/ 79 w 84"/>
                  <a:gd name="T9" fmla="*/ 55 h 80"/>
                  <a:gd name="T10" fmla="*/ 82 w 84"/>
                  <a:gd name="T11" fmla="*/ 47 h 80"/>
                  <a:gd name="T12" fmla="*/ 84 w 84"/>
                  <a:gd name="T13" fmla="*/ 40 h 80"/>
                  <a:gd name="T14" fmla="*/ 82 w 84"/>
                  <a:gd name="T15" fmla="*/ 31 h 80"/>
                  <a:gd name="T16" fmla="*/ 79 w 84"/>
                  <a:gd name="T17" fmla="*/ 22 h 80"/>
                  <a:gd name="T18" fmla="*/ 75 w 84"/>
                  <a:gd name="T19" fmla="*/ 15 h 80"/>
                  <a:gd name="T20" fmla="*/ 71 w 84"/>
                  <a:gd name="T21" fmla="*/ 9 h 80"/>
                  <a:gd name="T22" fmla="*/ 59 w 84"/>
                  <a:gd name="T23" fmla="*/ 2 h 80"/>
                  <a:gd name="T24" fmla="*/ 42 w 84"/>
                  <a:gd name="T25" fmla="*/ 0 h 80"/>
                  <a:gd name="T26" fmla="*/ 33 w 84"/>
                  <a:gd name="T27" fmla="*/ 0 h 80"/>
                  <a:gd name="T28" fmla="*/ 24 w 84"/>
                  <a:gd name="T29" fmla="*/ 2 h 80"/>
                  <a:gd name="T30" fmla="*/ 16 w 84"/>
                  <a:gd name="T31" fmla="*/ 5 h 80"/>
                  <a:gd name="T32" fmla="*/ 13 w 84"/>
                  <a:gd name="T33" fmla="*/ 9 h 80"/>
                  <a:gd name="T34" fmla="*/ 7 w 84"/>
                  <a:gd name="T35" fmla="*/ 15 h 80"/>
                  <a:gd name="T36" fmla="*/ 4 w 84"/>
                  <a:gd name="T37" fmla="*/ 22 h 80"/>
                  <a:gd name="T38" fmla="*/ 0 w 84"/>
                  <a:gd name="T39" fmla="*/ 31 h 80"/>
                  <a:gd name="T40" fmla="*/ 0 w 84"/>
                  <a:gd name="T41" fmla="*/ 40 h 80"/>
                  <a:gd name="T42" fmla="*/ 0 w 84"/>
                  <a:gd name="T43" fmla="*/ 47 h 80"/>
                  <a:gd name="T44" fmla="*/ 4 w 84"/>
                  <a:gd name="T45" fmla="*/ 55 h 80"/>
                  <a:gd name="T46" fmla="*/ 7 w 84"/>
                  <a:gd name="T47" fmla="*/ 62 h 80"/>
                  <a:gd name="T48" fmla="*/ 13 w 84"/>
                  <a:gd name="T49" fmla="*/ 69 h 80"/>
                  <a:gd name="T50" fmla="*/ 16 w 84"/>
                  <a:gd name="T51" fmla="*/ 71 h 80"/>
                  <a:gd name="T52" fmla="*/ 24 w 84"/>
                  <a:gd name="T53" fmla="*/ 77 h 80"/>
                  <a:gd name="T54" fmla="*/ 33 w 84"/>
                  <a:gd name="T55" fmla="*/ 80 h 80"/>
                  <a:gd name="T56" fmla="*/ 42 w 84"/>
                  <a:gd name="T57" fmla="*/ 80 h 80"/>
                  <a:gd name="T58" fmla="*/ 42 w 84"/>
                  <a:gd name="T5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4" h="80">
                    <a:moveTo>
                      <a:pt x="42" y="80"/>
                    </a:moveTo>
                    <a:lnTo>
                      <a:pt x="59" y="77"/>
                    </a:lnTo>
                    <a:lnTo>
                      <a:pt x="71" y="69"/>
                    </a:lnTo>
                    <a:lnTo>
                      <a:pt x="75" y="62"/>
                    </a:lnTo>
                    <a:lnTo>
                      <a:pt x="79" y="55"/>
                    </a:lnTo>
                    <a:lnTo>
                      <a:pt x="82" y="47"/>
                    </a:lnTo>
                    <a:lnTo>
                      <a:pt x="84" y="40"/>
                    </a:lnTo>
                    <a:lnTo>
                      <a:pt x="82" y="31"/>
                    </a:lnTo>
                    <a:lnTo>
                      <a:pt x="79" y="22"/>
                    </a:lnTo>
                    <a:lnTo>
                      <a:pt x="75" y="15"/>
                    </a:lnTo>
                    <a:lnTo>
                      <a:pt x="71" y="9"/>
                    </a:lnTo>
                    <a:lnTo>
                      <a:pt x="59" y="2"/>
                    </a:lnTo>
                    <a:lnTo>
                      <a:pt x="42" y="0"/>
                    </a:lnTo>
                    <a:lnTo>
                      <a:pt x="33" y="0"/>
                    </a:lnTo>
                    <a:lnTo>
                      <a:pt x="24" y="2"/>
                    </a:lnTo>
                    <a:lnTo>
                      <a:pt x="16" y="5"/>
                    </a:lnTo>
                    <a:lnTo>
                      <a:pt x="13" y="9"/>
                    </a:lnTo>
                    <a:lnTo>
                      <a:pt x="7" y="15"/>
                    </a:lnTo>
                    <a:lnTo>
                      <a:pt x="4" y="22"/>
                    </a:lnTo>
                    <a:lnTo>
                      <a:pt x="0" y="31"/>
                    </a:lnTo>
                    <a:lnTo>
                      <a:pt x="0" y="40"/>
                    </a:lnTo>
                    <a:lnTo>
                      <a:pt x="0" y="47"/>
                    </a:lnTo>
                    <a:lnTo>
                      <a:pt x="4" y="55"/>
                    </a:lnTo>
                    <a:lnTo>
                      <a:pt x="7" y="62"/>
                    </a:lnTo>
                    <a:lnTo>
                      <a:pt x="13" y="69"/>
                    </a:lnTo>
                    <a:lnTo>
                      <a:pt x="16" y="71"/>
                    </a:lnTo>
                    <a:lnTo>
                      <a:pt x="24" y="77"/>
                    </a:lnTo>
                    <a:lnTo>
                      <a:pt x="33" y="80"/>
                    </a:lnTo>
                    <a:lnTo>
                      <a:pt x="42" y="80"/>
                    </a:lnTo>
                    <a:lnTo>
                      <a:pt x="42" y="80"/>
                    </a:lnTo>
                    <a:close/>
                  </a:path>
                </a:pathLst>
              </a:custGeom>
              <a:solidFill>
                <a:srgbClr val="FAAD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62" name="Freeform 34">
                <a:extLst>
                  <a:ext uri="{FF2B5EF4-FFF2-40B4-BE49-F238E27FC236}">
                    <a16:creationId xmlns:a16="http://schemas.microsoft.com/office/drawing/2014/main" id="{2A8B1153-D76E-1A99-E5F0-49F6D7FC21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0" y="3791"/>
                <a:ext cx="82" cy="82"/>
              </a:xfrm>
              <a:custGeom>
                <a:avLst/>
                <a:gdLst>
                  <a:gd name="T0" fmla="*/ 42 w 82"/>
                  <a:gd name="T1" fmla="*/ 82 h 82"/>
                  <a:gd name="T2" fmla="*/ 56 w 82"/>
                  <a:gd name="T3" fmla="*/ 79 h 82"/>
                  <a:gd name="T4" fmla="*/ 69 w 82"/>
                  <a:gd name="T5" fmla="*/ 70 h 82"/>
                  <a:gd name="T6" fmla="*/ 78 w 82"/>
                  <a:gd name="T7" fmla="*/ 57 h 82"/>
                  <a:gd name="T8" fmla="*/ 82 w 82"/>
                  <a:gd name="T9" fmla="*/ 42 h 82"/>
                  <a:gd name="T10" fmla="*/ 80 w 82"/>
                  <a:gd name="T11" fmla="*/ 33 h 82"/>
                  <a:gd name="T12" fmla="*/ 78 w 82"/>
                  <a:gd name="T13" fmla="*/ 24 h 82"/>
                  <a:gd name="T14" fmla="*/ 73 w 82"/>
                  <a:gd name="T15" fmla="*/ 16 h 82"/>
                  <a:gd name="T16" fmla="*/ 69 w 82"/>
                  <a:gd name="T17" fmla="*/ 11 h 82"/>
                  <a:gd name="T18" fmla="*/ 56 w 82"/>
                  <a:gd name="T19" fmla="*/ 2 h 82"/>
                  <a:gd name="T20" fmla="*/ 42 w 82"/>
                  <a:gd name="T21" fmla="*/ 0 h 82"/>
                  <a:gd name="T22" fmla="*/ 33 w 82"/>
                  <a:gd name="T23" fmla="*/ 0 h 82"/>
                  <a:gd name="T24" fmla="*/ 23 w 82"/>
                  <a:gd name="T25" fmla="*/ 2 h 82"/>
                  <a:gd name="T26" fmla="*/ 16 w 82"/>
                  <a:gd name="T27" fmla="*/ 5 h 82"/>
                  <a:gd name="T28" fmla="*/ 11 w 82"/>
                  <a:gd name="T29" fmla="*/ 11 h 82"/>
                  <a:gd name="T30" fmla="*/ 5 w 82"/>
                  <a:gd name="T31" fmla="*/ 16 h 82"/>
                  <a:gd name="T32" fmla="*/ 1 w 82"/>
                  <a:gd name="T33" fmla="*/ 24 h 82"/>
                  <a:gd name="T34" fmla="*/ 0 w 82"/>
                  <a:gd name="T35" fmla="*/ 33 h 82"/>
                  <a:gd name="T36" fmla="*/ 0 w 82"/>
                  <a:gd name="T37" fmla="*/ 42 h 82"/>
                  <a:gd name="T38" fmla="*/ 1 w 82"/>
                  <a:gd name="T39" fmla="*/ 57 h 82"/>
                  <a:gd name="T40" fmla="*/ 11 w 82"/>
                  <a:gd name="T41" fmla="*/ 70 h 82"/>
                  <a:gd name="T42" fmla="*/ 16 w 82"/>
                  <a:gd name="T43" fmla="*/ 73 h 82"/>
                  <a:gd name="T44" fmla="*/ 23 w 82"/>
                  <a:gd name="T45" fmla="*/ 79 h 82"/>
                  <a:gd name="T46" fmla="*/ 33 w 82"/>
                  <a:gd name="T47" fmla="*/ 81 h 82"/>
                  <a:gd name="T48" fmla="*/ 42 w 82"/>
                  <a:gd name="T49" fmla="*/ 82 h 82"/>
                  <a:gd name="T50" fmla="*/ 42 w 82"/>
                  <a:gd name="T51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2">
                    <a:moveTo>
                      <a:pt x="42" y="82"/>
                    </a:moveTo>
                    <a:lnTo>
                      <a:pt x="56" y="79"/>
                    </a:lnTo>
                    <a:lnTo>
                      <a:pt x="69" y="70"/>
                    </a:lnTo>
                    <a:lnTo>
                      <a:pt x="78" y="57"/>
                    </a:lnTo>
                    <a:lnTo>
                      <a:pt x="82" y="42"/>
                    </a:lnTo>
                    <a:lnTo>
                      <a:pt x="80" y="33"/>
                    </a:lnTo>
                    <a:lnTo>
                      <a:pt x="78" y="24"/>
                    </a:lnTo>
                    <a:lnTo>
                      <a:pt x="73" y="16"/>
                    </a:lnTo>
                    <a:lnTo>
                      <a:pt x="69" y="11"/>
                    </a:lnTo>
                    <a:lnTo>
                      <a:pt x="56" y="2"/>
                    </a:lnTo>
                    <a:lnTo>
                      <a:pt x="42" y="0"/>
                    </a:lnTo>
                    <a:lnTo>
                      <a:pt x="33" y="0"/>
                    </a:lnTo>
                    <a:lnTo>
                      <a:pt x="23" y="2"/>
                    </a:lnTo>
                    <a:lnTo>
                      <a:pt x="16" y="5"/>
                    </a:lnTo>
                    <a:lnTo>
                      <a:pt x="11" y="11"/>
                    </a:lnTo>
                    <a:lnTo>
                      <a:pt x="5" y="16"/>
                    </a:lnTo>
                    <a:lnTo>
                      <a:pt x="1" y="24"/>
                    </a:lnTo>
                    <a:lnTo>
                      <a:pt x="0" y="33"/>
                    </a:lnTo>
                    <a:lnTo>
                      <a:pt x="0" y="42"/>
                    </a:lnTo>
                    <a:lnTo>
                      <a:pt x="1" y="57"/>
                    </a:lnTo>
                    <a:lnTo>
                      <a:pt x="11" y="70"/>
                    </a:lnTo>
                    <a:lnTo>
                      <a:pt x="16" y="73"/>
                    </a:lnTo>
                    <a:lnTo>
                      <a:pt x="23" y="79"/>
                    </a:lnTo>
                    <a:lnTo>
                      <a:pt x="33" y="81"/>
                    </a:lnTo>
                    <a:lnTo>
                      <a:pt x="42" y="82"/>
                    </a:lnTo>
                    <a:lnTo>
                      <a:pt x="42" y="82"/>
                    </a:lnTo>
                    <a:close/>
                  </a:path>
                </a:pathLst>
              </a:custGeom>
              <a:solidFill>
                <a:srgbClr val="FAAD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63" name="Freeform 35">
                <a:extLst>
                  <a:ext uri="{FF2B5EF4-FFF2-40B4-BE49-F238E27FC236}">
                    <a16:creationId xmlns:a16="http://schemas.microsoft.com/office/drawing/2014/main" id="{2691B8BA-7573-63A2-0DDF-5F700498DB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6" y="3908"/>
                <a:ext cx="97" cy="97"/>
              </a:xfrm>
              <a:custGeom>
                <a:avLst/>
                <a:gdLst>
                  <a:gd name="T0" fmla="*/ 49 w 97"/>
                  <a:gd name="T1" fmla="*/ 97 h 97"/>
                  <a:gd name="T2" fmla="*/ 57 w 97"/>
                  <a:gd name="T3" fmla="*/ 97 h 97"/>
                  <a:gd name="T4" fmla="*/ 66 w 97"/>
                  <a:gd name="T5" fmla="*/ 93 h 97"/>
                  <a:gd name="T6" fmla="*/ 73 w 97"/>
                  <a:gd name="T7" fmla="*/ 88 h 97"/>
                  <a:gd name="T8" fmla="*/ 80 w 97"/>
                  <a:gd name="T9" fmla="*/ 82 h 97"/>
                  <a:gd name="T10" fmla="*/ 86 w 97"/>
                  <a:gd name="T11" fmla="*/ 75 h 97"/>
                  <a:gd name="T12" fmla="*/ 91 w 97"/>
                  <a:gd name="T13" fmla="*/ 68 h 97"/>
                  <a:gd name="T14" fmla="*/ 95 w 97"/>
                  <a:gd name="T15" fmla="*/ 59 h 97"/>
                  <a:gd name="T16" fmla="*/ 97 w 97"/>
                  <a:gd name="T17" fmla="*/ 50 h 97"/>
                  <a:gd name="T18" fmla="*/ 95 w 97"/>
                  <a:gd name="T19" fmla="*/ 39 h 97"/>
                  <a:gd name="T20" fmla="*/ 91 w 97"/>
                  <a:gd name="T21" fmla="*/ 29 h 97"/>
                  <a:gd name="T22" fmla="*/ 86 w 97"/>
                  <a:gd name="T23" fmla="*/ 20 h 97"/>
                  <a:gd name="T24" fmla="*/ 80 w 97"/>
                  <a:gd name="T25" fmla="*/ 15 h 97"/>
                  <a:gd name="T26" fmla="*/ 73 w 97"/>
                  <a:gd name="T27" fmla="*/ 7 h 97"/>
                  <a:gd name="T28" fmla="*/ 66 w 97"/>
                  <a:gd name="T29" fmla="*/ 4 h 97"/>
                  <a:gd name="T30" fmla="*/ 57 w 97"/>
                  <a:gd name="T31" fmla="*/ 0 h 97"/>
                  <a:gd name="T32" fmla="*/ 49 w 97"/>
                  <a:gd name="T33" fmla="*/ 0 h 97"/>
                  <a:gd name="T34" fmla="*/ 38 w 97"/>
                  <a:gd name="T35" fmla="*/ 0 h 97"/>
                  <a:gd name="T36" fmla="*/ 29 w 97"/>
                  <a:gd name="T37" fmla="*/ 4 h 97"/>
                  <a:gd name="T38" fmla="*/ 20 w 97"/>
                  <a:gd name="T39" fmla="*/ 7 h 97"/>
                  <a:gd name="T40" fmla="*/ 14 w 97"/>
                  <a:gd name="T41" fmla="*/ 15 h 97"/>
                  <a:gd name="T42" fmla="*/ 7 w 97"/>
                  <a:gd name="T43" fmla="*/ 20 h 97"/>
                  <a:gd name="T44" fmla="*/ 3 w 97"/>
                  <a:gd name="T45" fmla="*/ 29 h 97"/>
                  <a:gd name="T46" fmla="*/ 0 w 97"/>
                  <a:gd name="T47" fmla="*/ 39 h 97"/>
                  <a:gd name="T48" fmla="*/ 0 w 97"/>
                  <a:gd name="T49" fmla="*/ 50 h 97"/>
                  <a:gd name="T50" fmla="*/ 0 w 97"/>
                  <a:gd name="T51" fmla="*/ 59 h 97"/>
                  <a:gd name="T52" fmla="*/ 3 w 97"/>
                  <a:gd name="T53" fmla="*/ 68 h 97"/>
                  <a:gd name="T54" fmla="*/ 7 w 97"/>
                  <a:gd name="T55" fmla="*/ 75 h 97"/>
                  <a:gd name="T56" fmla="*/ 14 w 97"/>
                  <a:gd name="T57" fmla="*/ 82 h 97"/>
                  <a:gd name="T58" fmla="*/ 20 w 97"/>
                  <a:gd name="T59" fmla="*/ 88 h 97"/>
                  <a:gd name="T60" fmla="*/ 29 w 97"/>
                  <a:gd name="T61" fmla="*/ 93 h 97"/>
                  <a:gd name="T62" fmla="*/ 38 w 97"/>
                  <a:gd name="T63" fmla="*/ 97 h 97"/>
                  <a:gd name="T64" fmla="*/ 49 w 97"/>
                  <a:gd name="T65" fmla="*/ 97 h 97"/>
                  <a:gd name="T66" fmla="*/ 49 w 97"/>
                  <a:gd name="T6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7" h="97">
                    <a:moveTo>
                      <a:pt x="49" y="97"/>
                    </a:moveTo>
                    <a:lnTo>
                      <a:pt x="57" y="97"/>
                    </a:lnTo>
                    <a:lnTo>
                      <a:pt x="66" y="93"/>
                    </a:lnTo>
                    <a:lnTo>
                      <a:pt x="73" y="88"/>
                    </a:lnTo>
                    <a:lnTo>
                      <a:pt x="80" y="82"/>
                    </a:lnTo>
                    <a:lnTo>
                      <a:pt x="86" y="75"/>
                    </a:lnTo>
                    <a:lnTo>
                      <a:pt x="91" y="68"/>
                    </a:lnTo>
                    <a:lnTo>
                      <a:pt x="95" y="59"/>
                    </a:lnTo>
                    <a:lnTo>
                      <a:pt x="97" y="50"/>
                    </a:lnTo>
                    <a:lnTo>
                      <a:pt x="95" y="39"/>
                    </a:lnTo>
                    <a:lnTo>
                      <a:pt x="91" y="29"/>
                    </a:lnTo>
                    <a:lnTo>
                      <a:pt x="86" y="20"/>
                    </a:lnTo>
                    <a:lnTo>
                      <a:pt x="80" y="15"/>
                    </a:lnTo>
                    <a:lnTo>
                      <a:pt x="73" y="7"/>
                    </a:lnTo>
                    <a:lnTo>
                      <a:pt x="66" y="4"/>
                    </a:lnTo>
                    <a:lnTo>
                      <a:pt x="57" y="0"/>
                    </a:lnTo>
                    <a:lnTo>
                      <a:pt x="49" y="0"/>
                    </a:lnTo>
                    <a:lnTo>
                      <a:pt x="38" y="0"/>
                    </a:lnTo>
                    <a:lnTo>
                      <a:pt x="29" y="4"/>
                    </a:lnTo>
                    <a:lnTo>
                      <a:pt x="20" y="7"/>
                    </a:lnTo>
                    <a:lnTo>
                      <a:pt x="14" y="15"/>
                    </a:lnTo>
                    <a:lnTo>
                      <a:pt x="7" y="20"/>
                    </a:lnTo>
                    <a:lnTo>
                      <a:pt x="3" y="29"/>
                    </a:lnTo>
                    <a:lnTo>
                      <a:pt x="0" y="39"/>
                    </a:lnTo>
                    <a:lnTo>
                      <a:pt x="0" y="50"/>
                    </a:lnTo>
                    <a:lnTo>
                      <a:pt x="0" y="59"/>
                    </a:lnTo>
                    <a:lnTo>
                      <a:pt x="3" y="68"/>
                    </a:lnTo>
                    <a:lnTo>
                      <a:pt x="7" y="75"/>
                    </a:lnTo>
                    <a:lnTo>
                      <a:pt x="14" y="82"/>
                    </a:lnTo>
                    <a:lnTo>
                      <a:pt x="20" y="88"/>
                    </a:lnTo>
                    <a:lnTo>
                      <a:pt x="29" y="93"/>
                    </a:lnTo>
                    <a:lnTo>
                      <a:pt x="38" y="97"/>
                    </a:lnTo>
                    <a:lnTo>
                      <a:pt x="49" y="97"/>
                    </a:lnTo>
                    <a:lnTo>
                      <a:pt x="49" y="97"/>
                    </a:lnTo>
                    <a:close/>
                  </a:path>
                </a:pathLst>
              </a:custGeom>
              <a:solidFill>
                <a:srgbClr val="FAAD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64" name="Freeform 36">
                <a:extLst>
                  <a:ext uri="{FF2B5EF4-FFF2-40B4-BE49-F238E27FC236}">
                    <a16:creationId xmlns:a16="http://schemas.microsoft.com/office/drawing/2014/main" id="{858DA44E-BD0E-20CA-B9AA-1228C632DC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" y="3075"/>
                <a:ext cx="559" cy="925"/>
              </a:xfrm>
              <a:custGeom>
                <a:avLst/>
                <a:gdLst>
                  <a:gd name="T0" fmla="*/ 229 w 559"/>
                  <a:gd name="T1" fmla="*/ 0 h 925"/>
                  <a:gd name="T2" fmla="*/ 399 w 559"/>
                  <a:gd name="T3" fmla="*/ 116 h 925"/>
                  <a:gd name="T4" fmla="*/ 491 w 559"/>
                  <a:gd name="T5" fmla="*/ 231 h 925"/>
                  <a:gd name="T6" fmla="*/ 553 w 559"/>
                  <a:gd name="T7" fmla="*/ 407 h 925"/>
                  <a:gd name="T8" fmla="*/ 559 w 559"/>
                  <a:gd name="T9" fmla="*/ 489 h 925"/>
                  <a:gd name="T10" fmla="*/ 537 w 559"/>
                  <a:gd name="T11" fmla="*/ 624 h 925"/>
                  <a:gd name="T12" fmla="*/ 491 w 559"/>
                  <a:gd name="T13" fmla="*/ 745 h 925"/>
                  <a:gd name="T14" fmla="*/ 357 w 559"/>
                  <a:gd name="T15" fmla="*/ 925 h 925"/>
                  <a:gd name="T16" fmla="*/ 0 w 559"/>
                  <a:gd name="T17" fmla="*/ 797 h 925"/>
                  <a:gd name="T18" fmla="*/ 205 w 559"/>
                  <a:gd name="T19" fmla="*/ 630 h 925"/>
                  <a:gd name="T20" fmla="*/ 311 w 559"/>
                  <a:gd name="T21" fmla="*/ 463 h 925"/>
                  <a:gd name="T22" fmla="*/ 309 w 559"/>
                  <a:gd name="T23" fmla="*/ 299 h 925"/>
                  <a:gd name="T24" fmla="*/ 223 w 559"/>
                  <a:gd name="T25" fmla="*/ 163 h 925"/>
                  <a:gd name="T26" fmla="*/ 229 w 559"/>
                  <a:gd name="T27" fmla="*/ 0 h 925"/>
                  <a:gd name="T28" fmla="*/ 229 w 559"/>
                  <a:gd name="T29" fmla="*/ 0 h 9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59" h="925">
                    <a:moveTo>
                      <a:pt x="229" y="0"/>
                    </a:moveTo>
                    <a:lnTo>
                      <a:pt x="399" y="116"/>
                    </a:lnTo>
                    <a:lnTo>
                      <a:pt x="491" y="231"/>
                    </a:lnTo>
                    <a:lnTo>
                      <a:pt x="553" y="407"/>
                    </a:lnTo>
                    <a:lnTo>
                      <a:pt x="559" y="489"/>
                    </a:lnTo>
                    <a:lnTo>
                      <a:pt x="537" y="624"/>
                    </a:lnTo>
                    <a:lnTo>
                      <a:pt x="491" y="745"/>
                    </a:lnTo>
                    <a:lnTo>
                      <a:pt x="357" y="925"/>
                    </a:lnTo>
                    <a:lnTo>
                      <a:pt x="0" y="797"/>
                    </a:lnTo>
                    <a:lnTo>
                      <a:pt x="205" y="630"/>
                    </a:lnTo>
                    <a:lnTo>
                      <a:pt x="311" y="463"/>
                    </a:lnTo>
                    <a:lnTo>
                      <a:pt x="309" y="299"/>
                    </a:lnTo>
                    <a:lnTo>
                      <a:pt x="223" y="163"/>
                    </a:lnTo>
                    <a:lnTo>
                      <a:pt x="229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FAAD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65" name="Freeform 37">
                <a:extLst>
                  <a:ext uri="{FF2B5EF4-FFF2-40B4-BE49-F238E27FC236}">
                    <a16:creationId xmlns:a16="http://schemas.microsoft.com/office/drawing/2014/main" id="{5A15D525-9EE7-917C-D339-4CFA7A0C63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5" y="3875"/>
                <a:ext cx="568" cy="53"/>
              </a:xfrm>
              <a:custGeom>
                <a:avLst/>
                <a:gdLst>
                  <a:gd name="T0" fmla="*/ 0 w 568"/>
                  <a:gd name="T1" fmla="*/ 53 h 53"/>
                  <a:gd name="T2" fmla="*/ 568 w 568"/>
                  <a:gd name="T3" fmla="*/ 53 h 53"/>
                  <a:gd name="T4" fmla="*/ 568 w 568"/>
                  <a:gd name="T5" fmla="*/ 0 h 53"/>
                  <a:gd name="T6" fmla="*/ 0 w 568"/>
                  <a:gd name="T7" fmla="*/ 0 h 53"/>
                  <a:gd name="T8" fmla="*/ 0 w 568"/>
                  <a:gd name="T9" fmla="*/ 53 h 53"/>
                  <a:gd name="T10" fmla="*/ 0 w 568"/>
                  <a:gd name="T11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8" h="53">
                    <a:moveTo>
                      <a:pt x="0" y="53"/>
                    </a:moveTo>
                    <a:lnTo>
                      <a:pt x="568" y="53"/>
                    </a:lnTo>
                    <a:lnTo>
                      <a:pt x="568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B8B8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66" name="Freeform 38">
                <a:extLst>
                  <a:ext uri="{FF2B5EF4-FFF2-40B4-BE49-F238E27FC236}">
                    <a16:creationId xmlns:a16="http://schemas.microsoft.com/office/drawing/2014/main" id="{439C7673-6075-66AF-A101-E6BA121ED7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0" y="3721"/>
                <a:ext cx="811" cy="154"/>
              </a:xfrm>
              <a:custGeom>
                <a:avLst/>
                <a:gdLst>
                  <a:gd name="T0" fmla="*/ 150 w 811"/>
                  <a:gd name="T1" fmla="*/ 0 h 154"/>
                  <a:gd name="T2" fmla="*/ 811 w 811"/>
                  <a:gd name="T3" fmla="*/ 6 h 154"/>
                  <a:gd name="T4" fmla="*/ 727 w 811"/>
                  <a:gd name="T5" fmla="*/ 103 h 154"/>
                  <a:gd name="T6" fmla="*/ 621 w 811"/>
                  <a:gd name="T7" fmla="*/ 154 h 154"/>
                  <a:gd name="T8" fmla="*/ 0 w 811"/>
                  <a:gd name="T9" fmla="*/ 149 h 154"/>
                  <a:gd name="T10" fmla="*/ 150 w 811"/>
                  <a:gd name="T11" fmla="*/ 0 h 154"/>
                  <a:gd name="T12" fmla="*/ 150 w 811"/>
                  <a:gd name="T1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11" h="154">
                    <a:moveTo>
                      <a:pt x="150" y="0"/>
                    </a:moveTo>
                    <a:lnTo>
                      <a:pt x="811" y="6"/>
                    </a:lnTo>
                    <a:lnTo>
                      <a:pt x="727" y="103"/>
                    </a:lnTo>
                    <a:lnTo>
                      <a:pt x="621" y="154"/>
                    </a:lnTo>
                    <a:lnTo>
                      <a:pt x="0" y="149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67" name="Freeform 39">
                <a:extLst>
                  <a:ext uri="{FF2B5EF4-FFF2-40B4-BE49-F238E27FC236}">
                    <a16:creationId xmlns:a16="http://schemas.microsoft.com/office/drawing/2014/main" id="{D695BC1A-D138-9BF3-DF0C-65F53E345A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1" y="3040"/>
                <a:ext cx="37" cy="140"/>
              </a:xfrm>
              <a:custGeom>
                <a:avLst/>
                <a:gdLst>
                  <a:gd name="T0" fmla="*/ 37 w 37"/>
                  <a:gd name="T1" fmla="*/ 0 h 140"/>
                  <a:gd name="T2" fmla="*/ 37 w 37"/>
                  <a:gd name="T3" fmla="*/ 74 h 140"/>
                  <a:gd name="T4" fmla="*/ 0 w 37"/>
                  <a:gd name="T5" fmla="*/ 140 h 140"/>
                  <a:gd name="T6" fmla="*/ 0 w 37"/>
                  <a:gd name="T7" fmla="*/ 22 h 140"/>
                  <a:gd name="T8" fmla="*/ 37 w 37"/>
                  <a:gd name="T9" fmla="*/ 0 h 140"/>
                  <a:gd name="T10" fmla="*/ 37 w 37"/>
                  <a:gd name="T11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140">
                    <a:moveTo>
                      <a:pt x="37" y="0"/>
                    </a:moveTo>
                    <a:lnTo>
                      <a:pt x="37" y="74"/>
                    </a:lnTo>
                    <a:lnTo>
                      <a:pt x="0" y="140"/>
                    </a:lnTo>
                    <a:lnTo>
                      <a:pt x="0" y="22"/>
                    </a:lnTo>
                    <a:lnTo>
                      <a:pt x="37" y="0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5E75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68" name="Freeform 40">
                <a:extLst>
                  <a:ext uri="{FF2B5EF4-FFF2-40B4-BE49-F238E27FC236}">
                    <a16:creationId xmlns:a16="http://schemas.microsoft.com/office/drawing/2014/main" id="{45696B8F-03F0-0570-B3A1-86151F6E94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" y="3042"/>
                <a:ext cx="391" cy="484"/>
              </a:xfrm>
              <a:custGeom>
                <a:avLst/>
                <a:gdLst>
                  <a:gd name="T0" fmla="*/ 391 w 391"/>
                  <a:gd name="T1" fmla="*/ 0 h 484"/>
                  <a:gd name="T2" fmla="*/ 381 w 391"/>
                  <a:gd name="T3" fmla="*/ 70 h 484"/>
                  <a:gd name="T4" fmla="*/ 326 w 391"/>
                  <a:gd name="T5" fmla="*/ 75 h 484"/>
                  <a:gd name="T6" fmla="*/ 301 w 391"/>
                  <a:gd name="T7" fmla="*/ 194 h 484"/>
                  <a:gd name="T8" fmla="*/ 345 w 391"/>
                  <a:gd name="T9" fmla="*/ 227 h 484"/>
                  <a:gd name="T10" fmla="*/ 292 w 391"/>
                  <a:gd name="T11" fmla="*/ 317 h 484"/>
                  <a:gd name="T12" fmla="*/ 255 w 391"/>
                  <a:gd name="T13" fmla="*/ 289 h 484"/>
                  <a:gd name="T14" fmla="*/ 158 w 391"/>
                  <a:gd name="T15" fmla="*/ 388 h 484"/>
                  <a:gd name="T16" fmla="*/ 176 w 391"/>
                  <a:gd name="T17" fmla="*/ 438 h 484"/>
                  <a:gd name="T18" fmla="*/ 116 w 391"/>
                  <a:gd name="T19" fmla="*/ 484 h 484"/>
                  <a:gd name="T20" fmla="*/ 81 w 391"/>
                  <a:gd name="T21" fmla="*/ 443 h 484"/>
                  <a:gd name="T22" fmla="*/ 15 w 391"/>
                  <a:gd name="T23" fmla="*/ 460 h 484"/>
                  <a:gd name="T24" fmla="*/ 0 w 391"/>
                  <a:gd name="T25" fmla="*/ 143 h 484"/>
                  <a:gd name="T26" fmla="*/ 30 w 391"/>
                  <a:gd name="T27" fmla="*/ 101 h 484"/>
                  <a:gd name="T28" fmla="*/ 57 w 391"/>
                  <a:gd name="T29" fmla="*/ 53 h 484"/>
                  <a:gd name="T30" fmla="*/ 50 w 391"/>
                  <a:gd name="T31" fmla="*/ 2 h 484"/>
                  <a:gd name="T32" fmla="*/ 391 w 391"/>
                  <a:gd name="T33" fmla="*/ 0 h 484"/>
                  <a:gd name="T34" fmla="*/ 391 w 391"/>
                  <a:gd name="T35" fmla="*/ 0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91" h="484">
                    <a:moveTo>
                      <a:pt x="391" y="0"/>
                    </a:moveTo>
                    <a:lnTo>
                      <a:pt x="381" y="70"/>
                    </a:lnTo>
                    <a:lnTo>
                      <a:pt x="326" y="75"/>
                    </a:lnTo>
                    <a:lnTo>
                      <a:pt x="301" y="194"/>
                    </a:lnTo>
                    <a:lnTo>
                      <a:pt x="345" y="227"/>
                    </a:lnTo>
                    <a:lnTo>
                      <a:pt x="292" y="317"/>
                    </a:lnTo>
                    <a:lnTo>
                      <a:pt x="255" y="289"/>
                    </a:lnTo>
                    <a:lnTo>
                      <a:pt x="158" y="388"/>
                    </a:lnTo>
                    <a:lnTo>
                      <a:pt x="176" y="438"/>
                    </a:lnTo>
                    <a:lnTo>
                      <a:pt x="116" y="484"/>
                    </a:lnTo>
                    <a:lnTo>
                      <a:pt x="81" y="443"/>
                    </a:lnTo>
                    <a:lnTo>
                      <a:pt x="15" y="460"/>
                    </a:lnTo>
                    <a:lnTo>
                      <a:pt x="0" y="143"/>
                    </a:lnTo>
                    <a:lnTo>
                      <a:pt x="30" y="101"/>
                    </a:lnTo>
                    <a:lnTo>
                      <a:pt x="57" y="53"/>
                    </a:lnTo>
                    <a:lnTo>
                      <a:pt x="50" y="2"/>
                    </a:lnTo>
                    <a:lnTo>
                      <a:pt x="391" y="0"/>
                    </a:lnTo>
                    <a:lnTo>
                      <a:pt x="391" y="0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69" name="Freeform 41">
                <a:extLst>
                  <a:ext uri="{FF2B5EF4-FFF2-40B4-BE49-F238E27FC236}">
                    <a16:creationId xmlns:a16="http://schemas.microsoft.com/office/drawing/2014/main" id="{BC6721E3-B784-9DC4-A2BB-378FEAC774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8" y="2954"/>
                <a:ext cx="450" cy="703"/>
              </a:xfrm>
              <a:custGeom>
                <a:avLst/>
                <a:gdLst>
                  <a:gd name="T0" fmla="*/ 402 w 450"/>
                  <a:gd name="T1" fmla="*/ 11 h 703"/>
                  <a:gd name="T2" fmla="*/ 402 w 450"/>
                  <a:gd name="T3" fmla="*/ 92 h 703"/>
                  <a:gd name="T4" fmla="*/ 100 w 450"/>
                  <a:gd name="T5" fmla="*/ 92 h 703"/>
                  <a:gd name="T6" fmla="*/ 93 w 450"/>
                  <a:gd name="T7" fmla="*/ 129 h 703"/>
                  <a:gd name="T8" fmla="*/ 102 w 450"/>
                  <a:gd name="T9" fmla="*/ 614 h 703"/>
                  <a:gd name="T10" fmla="*/ 448 w 450"/>
                  <a:gd name="T11" fmla="*/ 619 h 703"/>
                  <a:gd name="T12" fmla="*/ 450 w 450"/>
                  <a:gd name="T13" fmla="*/ 700 h 703"/>
                  <a:gd name="T14" fmla="*/ 18 w 450"/>
                  <a:gd name="T15" fmla="*/ 703 h 703"/>
                  <a:gd name="T16" fmla="*/ 3 w 450"/>
                  <a:gd name="T17" fmla="*/ 637 h 703"/>
                  <a:gd name="T18" fmla="*/ 0 w 450"/>
                  <a:gd name="T19" fmla="*/ 204 h 703"/>
                  <a:gd name="T20" fmla="*/ 10 w 450"/>
                  <a:gd name="T21" fmla="*/ 17 h 703"/>
                  <a:gd name="T22" fmla="*/ 75 w 450"/>
                  <a:gd name="T23" fmla="*/ 0 h 703"/>
                  <a:gd name="T24" fmla="*/ 402 w 450"/>
                  <a:gd name="T25" fmla="*/ 11 h 703"/>
                  <a:gd name="T26" fmla="*/ 402 w 450"/>
                  <a:gd name="T27" fmla="*/ 11 h 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50" h="703">
                    <a:moveTo>
                      <a:pt x="402" y="11"/>
                    </a:moveTo>
                    <a:lnTo>
                      <a:pt x="402" y="92"/>
                    </a:lnTo>
                    <a:lnTo>
                      <a:pt x="100" y="92"/>
                    </a:lnTo>
                    <a:lnTo>
                      <a:pt x="93" y="129"/>
                    </a:lnTo>
                    <a:lnTo>
                      <a:pt x="102" y="614"/>
                    </a:lnTo>
                    <a:lnTo>
                      <a:pt x="448" y="619"/>
                    </a:lnTo>
                    <a:lnTo>
                      <a:pt x="450" y="700"/>
                    </a:lnTo>
                    <a:lnTo>
                      <a:pt x="18" y="703"/>
                    </a:lnTo>
                    <a:lnTo>
                      <a:pt x="3" y="637"/>
                    </a:lnTo>
                    <a:lnTo>
                      <a:pt x="0" y="204"/>
                    </a:lnTo>
                    <a:lnTo>
                      <a:pt x="10" y="17"/>
                    </a:lnTo>
                    <a:lnTo>
                      <a:pt x="75" y="0"/>
                    </a:lnTo>
                    <a:lnTo>
                      <a:pt x="402" y="11"/>
                    </a:lnTo>
                    <a:lnTo>
                      <a:pt x="402" y="11"/>
                    </a:lnTo>
                    <a:close/>
                  </a:path>
                </a:pathLst>
              </a:custGeom>
              <a:solidFill>
                <a:srgbClr val="FFFF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70" name="Freeform 42">
                <a:extLst>
                  <a:ext uri="{FF2B5EF4-FFF2-40B4-BE49-F238E27FC236}">
                    <a16:creationId xmlns:a16="http://schemas.microsoft.com/office/drawing/2014/main" id="{643B26EB-4EA7-096D-6CCE-433FC79820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9" y="2964"/>
                <a:ext cx="425" cy="690"/>
              </a:xfrm>
              <a:custGeom>
                <a:avLst/>
                <a:gdLst>
                  <a:gd name="T0" fmla="*/ 11 w 425"/>
                  <a:gd name="T1" fmla="*/ 0 h 690"/>
                  <a:gd name="T2" fmla="*/ 414 w 425"/>
                  <a:gd name="T3" fmla="*/ 7 h 690"/>
                  <a:gd name="T4" fmla="*/ 422 w 425"/>
                  <a:gd name="T5" fmla="*/ 162 h 690"/>
                  <a:gd name="T6" fmla="*/ 425 w 425"/>
                  <a:gd name="T7" fmla="*/ 602 h 690"/>
                  <a:gd name="T8" fmla="*/ 422 w 425"/>
                  <a:gd name="T9" fmla="*/ 684 h 690"/>
                  <a:gd name="T10" fmla="*/ 48 w 425"/>
                  <a:gd name="T11" fmla="*/ 690 h 690"/>
                  <a:gd name="T12" fmla="*/ 46 w 425"/>
                  <a:gd name="T13" fmla="*/ 604 h 690"/>
                  <a:gd name="T14" fmla="*/ 317 w 425"/>
                  <a:gd name="T15" fmla="*/ 604 h 690"/>
                  <a:gd name="T16" fmla="*/ 330 w 425"/>
                  <a:gd name="T17" fmla="*/ 560 h 690"/>
                  <a:gd name="T18" fmla="*/ 319 w 425"/>
                  <a:gd name="T19" fmla="*/ 84 h 690"/>
                  <a:gd name="T20" fmla="*/ 165 w 425"/>
                  <a:gd name="T21" fmla="*/ 78 h 690"/>
                  <a:gd name="T22" fmla="*/ 0 w 425"/>
                  <a:gd name="T23" fmla="*/ 78 h 690"/>
                  <a:gd name="T24" fmla="*/ 0 w 425"/>
                  <a:gd name="T25" fmla="*/ 0 h 690"/>
                  <a:gd name="T26" fmla="*/ 11 w 425"/>
                  <a:gd name="T27" fmla="*/ 0 h 690"/>
                  <a:gd name="T28" fmla="*/ 11 w 425"/>
                  <a:gd name="T29" fmla="*/ 0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5" h="690">
                    <a:moveTo>
                      <a:pt x="11" y="0"/>
                    </a:moveTo>
                    <a:lnTo>
                      <a:pt x="414" y="7"/>
                    </a:lnTo>
                    <a:lnTo>
                      <a:pt x="422" y="162"/>
                    </a:lnTo>
                    <a:lnTo>
                      <a:pt x="425" y="602"/>
                    </a:lnTo>
                    <a:lnTo>
                      <a:pt x="422" y="684"/>
                    </a:lnTo>
                    <a:lnTo>
                      <a:pt x="48" y="690"/>
                    </a:lnTo>
                    <a:lnTo>
                      <a:pt x="46" y="604"/>
                    </a:lnTo>
                    <a:lnTo>
                      <a:pt x="317" y="604"/>
                    </a:lnTo>
                    <a:lnTo>
                      <a:pt x="330" y="560"/>
                    </a:lnTo>
                    <a:lnTo>
                      <a:pt x="319" y="84"/>
                    </a:lnTo>
                    <a:lnTo>
                      <a:pt x="165" y="78"/>
                    </a:lnTo>
                    <a:lnTo>
                      <a:pt x="0" y="78"/>
                    </a:lnTo>
                    <a:lnTo>
                      <a:pt x="0" y="0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71" name="Freeform 43">
                <a:extLst>
                  <a:ext uri="{FF2B5EF4-FFF2-40B4-BE49-F238E27FC236}">
                    <a16:creationId xmlns:a16="http://schemas.microsoft.com/office/drawing/2014/main" id="{D7FFBB86-8991-E901-1A62-7DBA288E9B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6" y="3650"/>
                <a:ext cx="619" cy="79"/>
              </a:xfrm>
              <a:custGeom>
                <a:avLst/>
                <a:gdLst>
                  <a:gd name="T0" fmla="*/ 0 w 619"/>
                  <a:gd name="T1" fmla="*/ 0 h 79"/>
                  <a:gd name="T2" fmla="*/ 619 w 619"/>
                  <a:gd name="T3" fmla="*/ 7 h 79"/>
                  <a:gd name="T4" fmla="*/ 613 w 619"/>
                  <a:gd name="T5" fmla="*/ 77 h 79"/>
                  <a:gd name="T6" fmla="*/ 7 w 619"/>
                  <a:gd name="T7" fmla="*/ 79 h 79"/>
                  <a:gd name="T8" fmla="*/ 0 w 619"/>
                  <a:gd name="T9" fmla="*/ 0 h 79"/>
                  <a:gd name="T10" fmla="*/ 0 w 619"/>
                  <a:gd name="T11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9" h="79">
                    <a:moveTo>
                      <a:pt x="0" y="0"/>
                    </a:moveTo>
                    <a:lnTo>
                      <a:pt x="619" y="7"/>
                    </a:lnTo>
                    <a:lnTo>
                      <a:pt x="613" y="77"/>
                    </a:lnTo>
                    <a:lnTo>
                      <a:pt x="7" y="7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B8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72" name="Freeform 44">
                <a:extLst>
                  <a:ext uri="{FF2B5EF4-FFF2-40B4-BE49-F238E27FC236}">
                    <a16:creationId xmlns:a16="http://schemas.microsoft.com/office/drawing/2014/main" id="{BF721939-18FF-0212-BC55-845D730A1C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5" y="3042"/>
                <a:ext cx="247" cy="526"/>
              </a:xfrm>
              <a:custGeom>
                <a:avLst/>
                <a:gdLst>
                  <a:gd name="T0" fmla="*/ 0 w 247"/>
                  <a:gd name="T1" fmla="*/ 0 h 526"/>
                  <a:gd name="T2" fmla="*/ 241 w 247"/>
                  <a:gd name="T3" fmla="*/ 6 h 526"/>
                  <a:gd name="T4" fmla="*/ 247 w 247"/>
                  <a:gd name="T5" fmla="*/ 39 h 526"/>
                  <a:gd name="T6" fmla="*/ 241 w 247"/>
                  <a:gd name="T7" fmla="*/ 526 h 526"/>
                  <a:gd name="T8" fmla="*/ 192 w 247"/>
                  <a:gd name="T9" fmla="*/ 526 h 526"/>
                  <a:gd name="T10" fmla="*/ 188 w 247"/>
                  <a:gd name="T11" fmla="*/ 57 h 526"/>
                  <a:gd name="T12" fmla="*/ 1 w 247"/>
                  <a:gd name="T13" fmla="*/ 57 h 526"/>
                  <a:gd name="T14" fmla="*/ 0 w 247"/>
                  <a:gd name="T15" fmla="*/ 0 h 526"/>
                  <a:gd name="T16" fmla="*/ 0 w 247"/>
                  <a:gd name="T17" fmla="*/ 0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7" h="526">
                    <a:moveTo>
                      <a:pt x="0" y="0"/>
                    </a:moveTo>
                    <a:lnTo>
                      <a:pt x="241" y="6"/>
                    </a:lnTo>
                    <a:lnTo>
                      <a:pt x="247" y="39"/>
                    </a:lnTo>
                    <a:lnTo>
                      <a:pt x="241" y="526"/>
                    </a:lnTo>
                    <a:lnTo>
                      <a:pt x="192" y="526"/>
                    </a:lnTo>
                    <a:lnTo>
                      <a:pt x="188" y="57"/>
                    </a:lnTo>
                    <a:lnTo>
                      <a:pt x="1" y="5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B8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73" name="Freeform 45">
                <a:extLst>
                  <a:ext uri="{FF2B5EF4-FFF2-40B4-BE49-F238E27FC236}">
                    <a16:creationId xmlns:a16="http://schemas.microsoft.com/office/drawing/2014/main" id="{020BC053-F685-6354-956E-DC7B715149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5" y="2590"/>
                <a:ext cx="912" cy="990"/>
              </a:xfrm>
              <a:custGeom>
                <a:avLst/>
                <a:gdLst>
                  <a:gd name="T0" fmla="*/ 912 w 912"/>
                  <a:gd name="T1" fmla="*/ 258 h 990"/>
                  <a:gd name="T2" fmla="*/ 882 w 912"/>
                  <a:gd name="T3" fmla="*/ 194 h 990"/>
                  <a:gd name="T4" fmla="*/ 828 w 912"/>
                  <a:gd name="T5" fmla="*/ 223 h 990"/>
                  <a:gd name="T6" fmla="*/ 743 w 912"/>
                  <a:gd name="T7" fmla="*/ 137 h 990"/>
                  <a:gd name="T8" fmla="*/ 743 w 912"/>
                  <a:gd name="T9" fmla="*/ 75 h 990"/>
                  <a:gd name="T10" fmla="*/ 676 w 912"/>
                  <a:gd name="T11" fmla="*/ 39 h 990"/>
                  <a:gd name="T12" fmla="*/ 648 w 912"/>
                  <a:gd name="T13" fmla="*/ 82 h 990"/>
                  <a:gd name="T14" fmla="*/ 533 w 912"/>
                  <a:gd name="T15" fmla="*/ 50 h 990"/>
                  <a:gd name="T16" fmla="*/ 523 w 912"/>
                  <a:gd name="T17" fmla="*/ 0 h 990"/>
                  <a:gd name="T18" fmla="*/ 441 w 912"/>
                  <a:gd name="T19" fmla="*/ 0 h 990"/>
                  <a:gd name="T20" fmla="*/ 441 w 912"/>
                  <a:gd name="T21" fmla="*/ 57 h 990"/>
                  <a:gd name="T22" fmla="*/ 311 w 912"/>
                  <a:gd name="T23" fmla="*/ 95 h 990"/>
                  <a:gd name="T24" fmla="*/ 276 w 912"/>
                  <a:gd name="T25" fmla="*/ 53 h 990"/>
                  <a:gd name="T26" fmla="*/ 212 w 912"/>
                  <a:gd name="T27" fmla="*/ 95 h 990"/>
                  <a:gd name="T28" fmla="*/ 230 w 912"/>
                  <a:gd name="T29" fmla="*/ 156 h 990"/>
                  <a:gd name="T30" fmla="*/ 124 w 912"/>
                  <a:gd name="T31" fmla="*/ 244 h 990"/>
                  <a:gd name="T32" fmla="*/ 84 w 912"/>
                  <a:gd name="T33" fmla="*/ 231 h 990"/>
                  <a:gd name="T34" fmla="*/ 55 w 912"/>
                  <a:gd name="T35" fmla="*/ 297 h 990"/>
                  <a:gd name="T36" fmla="*/ 86 w 912"/>
                  <a:gd name="T37" fmla="*/ 326 h 990"/>
                  <a:gd name="T38" fmla="*/ 53 w 912"/>
                  <a:gd name="T39" fmla="*/ 454 h 990"/>
                  <a:gd name="T40" fmla="*/ 0 w 912"/>
                  <a:gd name="T41" fmla="*/ 472 h 990"/>
                  <a:gd name="T42" fmla="*/ 14 w 912"/>
                  <a:gd name="T43" fmla="*/ 544 h 990"/>
                  <a:gd name="T44" fmla="*/ 58 w 912"/>
                  <a:gd name="T45" fmla="*/ 562 h 990"/>
                  <a:gd name="T46" fmla="*/ 89 w 912"/>
                  <a:gd name="T47" fmla="*/ 685 h 990"/>
                  <a:gd name="T48" fmla="*/ 47 w 912"/>
                  <a:gd name="T49" fmla="*/ 705 h 990"/>
                  <a:gd name="T50" fmla="*/ 89 w 912"/>
                  <a:gd name="T51" fmla="*/ 780 h 990"/>
                  <a:gd name="T52" fmla="*/ 139 w 912"/>
                  <a:gd name="T53" fmla="*/ 760 h 990"/>
                  <a:gd name="T54" fmla="*/ 230 w 912"/>
                  <a:gd name="T55" fmla="*/ 846 h 990"/>
                  <a:gd name="T56" fmla="*/ 229 w 912"/>
                  <a:gd name="T57" fmla="*/ 899 h 990"/>
                  <a:gd name="T58" fmla="*/ 296 w 912"/>
                  <a:gd name="T59" fmla="*/ 943 h 990"/>
                  <a:gd name="T60" fmla="*/ 320 w 912"/>
                  <a:gd name="T61" fmla="*/ 908 h 990"/>
                  <a:gd name="T62" fmla="*/ 463 w 912"/>
                  <a:gd name="T63" fmla="*/ 937 h 990"/>
                  <a:gd name="T64" fmla="*/ 463 w 912"/>
                  <a:gd name="T65" fmla="*/ 983 h 990"/>
                  <a:gd name="T66" fmla="*/ 513 w 912"/>
                  <a:gd name="T67" fmla="*/ 990 h 990"/>
                  <a:gd name="T68" fmla="*/ 516 w 912"/>
                  <a:gd name="T69" fmla="*/ 374 h 990"/>
                  <a:gd name="T70" fmla="*/ 578 w 912"/>
                  <a:gd name="T71" fmla="*/ 364 h 990"/>
                  <a:gd name="T72" fmla="*/ 882 w 912"/>
                  <a:gd name="T73" fmla="*/ 372 h 990"/>
                  <a:gd name="T74" fmla="*/ 888 w 912"/>
                  <a:gd name="T75" fmla="*/ 297 h 990"/>
                  <a:gd name="T76" fmla="*/ 912 w 912"/>
                  <a:gd name="T77" fmla="*/ 258 h 990"/>
                  <a:gd name="T78" fmla="*/ 912 w 912"/>
                  <a:gd name="T79" fmla="*/ 258 h 9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12" h="990">
                    <a:moveTo>
                      <a:pt x="912" y="258"/>
                    </a:moveTo>
                    <a:lnTo>
                      <a:pt x="882" y="194"/>
                    </a:lnTo>
                    <a:lnTo>
                      <a:pt x="828" y="223"/>
                    </a:lnTo>
                    <a:lnTo>
                      <a:pt x="743" y="137"/>
                    </a:lnTo>
                    <a:lnTo>
                      <a:pt x="743" y="75"/>
                    </a:lnTo>
                    <a:lnTo>
                      <a:pt x="676" y="39"/>
                    </a:lnTo>
                    <a:lnTo>
                      <a:pt x="648" y="82"/>
                    </a:lnTo>
                    <a:lnTo>
                      <a:pt x="533" y="50"/>
                    </a:lnTo>
                    <a:lnTo>
                      <a:pt x="523" y="0"/>
                    </a:lnTo>
                    <a:lnTo>
                      <a:pt x="441" y="0"/>
                    </a:lnTo>
                    <a:lnTo>
                      <a:pt x="441" y="57"/>
                    </a:lnTo>
                    <a:lnTo>
                      <a:pt x="311" y="95"/>
                    </a:lnTo>
                    <a:lnTo>
                      <a:pt x="276" y="53"/>
                    </a:lnTo>
                    <a:lnTo>
                      <a:pt x="212" y="95"/>
                    </a:lnTo>
                    <a:lnTo>
                      <a:pt x="230" y="156"/>
                    </a:lnTo>
                    <a:lnTo>
                      <a:pt x="124" y="244"/>
                    </a:lnTo>
                    <a:lnTo>
                      <a:pt x="84" y="231"/>
                    </a:lnTo>
                    <a:lnTo>
                      <a:pt x="55" y="297"/>
                    </a:lnTo>
                    <a:lnTo>
                      <a:pt x="86" y="326"/>
                    </a:lnTo>
                    <a:lnTo>
                      <a:pt x="53" y="454"/>
                    </a:lnTo>
                    <a:lnTo>
                      <a:pt x="0" y="472"/>
                    </a:lnTo>
                    <a:lnTo>
                      <a:pt x="14" y="544"/>
                    </a:lnTo>
                    <a:lnTo>
                      <a:pt x="58" y="562"/>
                    </a:lnTo>
                    <a:lnTo>
                      <a:pt x="89" y="685"/>
                    </a:lnTo>
                    <a:lnTo>
                      <a:pt x="47" y="705"/>
                    </a:lnTo>
                    <a:lnTo>
                      <a:pt x="89" y="780"/>
                    </a:lnTo>
                    <a:lnTo>
                      <a:pt x="139" y="760"/>
                    </a:lnTo>
                    <a:lnTo>
                      <a:pt x="230" y="846"/>
                    </a:lnTo>
                    <a:lnTo>
                      <a:pt x="229" y="899"/>
                    </a:lnTo>
                    <a:lnTo>
                      <a:pt x="296" y="943"/>
                    </a:lnTo>
                    <a:lnTo>
                      <a:pt x="320" y="908"/>
                    </a:lnTo>
                    <a:lnTo>
                      <a:pt x="463" y="937"/>
                    </a:lnTo>
                    <a:lnTo>
                      <a:pt x="463" y="983"/>
                    </a:lnTo>
                    <a:lnTo>
                      <a:pt x="513" y="990"/>
                    </a:lnTo>
                    <a:lnTo>
                      <a:pt x="516" y="374"/>
                    </a:lnTo>
                    <a:lnTo>
                      <a:pt x="578" y="364"/>
                    </a:lnTo>
                    <a:lnTo>
                      <a:pt x="882" y="372"/>
                    </a:lnTo>
                    <a:lnTo>
                      <a:pt x="888" y="297"/>
                    </a:lnTo>
                    <a:lnTo>
                      <a:pt x="912" y="258"/>
                    </a:lnTo>
                    <a:lnTo>
                      <a:pt x="912" y="258"/>
                    </a:lnTo>
                    <a:close/>
                  </a:path>
                </a:pathLst>
              </a:custGeom>
              <a:solidFill>
                <a:srgbClr val="B0C2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74" name="Freeform 46">
                <a:extLst>
                  <a:ext uri="{FF2B5EF4-FFF2-40B4-BE49-F238E27FC236}">
                    <a16:creationId xmlns:a16="http://schemas.microsoft.com/office/drawing/2014/main" id="{6D99B3FE-4F75-D1DF-0714-49A1C62C9F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4" y="2738"/>
                <a:ext cx="683" cy="701"/>
              </a:xfrm>
              <a:custGeom>
                <a:avLst/>
                <a:gdLst>
                  <a:gd name="T0" fmla="*/ 476 w 683"/>
                  <a:gd name="T1" fmla="*/ 226 h 701"/>
                  <a:gd name="T2" fmla="*/ 683 w 683"/>
                  <a:gd name="T3" fmla="*/ 220 h 701"/>
                  <a:gd name="T4" fmla="*/ 555 w 683"/>
                  <a:gd name="T5" fmla="*/ 64 h 701"/>
                  <a:gd name="T6" fmla="*/ 403 w 683"/>
                  <a:gd name="T7" fmla="*/ 0 h 701"/>
                  <a:gd name="T8" fmla="*/ 210 w 683"/>
                  <a:gd name="T9" fmla="*/ 37 h 701"/>
                  <a:gd name="T10" fmla="*/ 51 w 683"/>
                  <a:gd name="T11" fmla="*/ 171 h 701"/>
                  <a:gd name="T12" fmla="*/ 0 w 683"/>
                  <a:gd name="T13" fmla="*/ 381 h 701"/>
                  <a:gd name="T14" fmla="*/ 134 w 683"/>
                  <a:gd name="T15" fmla="*/ 614 h 701"/>
                  <a:gd name="T16" fmla="*/ 368 w 683"/>
                  <a:gd name="T17" fmla="*/ 701 h 701"/>
                  <a:gd name="T18" fmla="*/ 379 w 683"/>
                  <a:gd name="T19" fmla="*/ 231 h 701"/>
                  <a:gd name="T20" fmla="*/ 476 w 683"/>
                  <a:gd name="T21" fmla="*/ 226 h 701"/>
                  <a:gd name="T22" fmla="*/ 476 w 683"/>
                  <a:gd name="T23" fmla="*/ 226 h 7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83" h="701">
                    <a:moveTo>
                      <a:pt x="476" y="226"/>
                    </a:moveTo>
                    <a:lnTo>
                      <a:pt x="683" y="220"/>
                    </a:lnTo>
                    <a:lnTo>
                      <a:pt x="555" y="64"/>
                    </a:lnTo>
                    <a:lnTo>
                      <a:pt x="403" y="0"/>
                    </a:lnTo>
                    <a:lnTo>
                      <a:pt x="210" y="37"/>
                    </a:lnTo>
                    <a:lnTo>
                      <a:pt x="51" y="171"/>
                    </a:lnTo>
                    <a:lnTo>
                      <a:pt x="0" y="381"/>
                    </a:lnTo>
                    <a:lnTo>
                      <a:pt x="134" y="614"/>
                    </a:lnTo>
                    <a:lnTo>
                      <a:pt x="368" y="701"/>
                    </a:lnTo>
                    <a:lnTo>
                      <a:pt x="379" y="231"/>
                    </a:lnTo>
                    <a:lnTo>
                      <a:pt x="476" y="226"/>
                    </a:lnTo>
                    <a:lnTo>
                      <a:pt x="476" y="226"/>
                    </a:lnTo>
                    <a:close/>
                  </a:path>
                </a:pathLst>
              </a:custGeom>
              <a:solidFill>
                <a:srgbClr val="B8B8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75" name="Freeform 47">
                <a:extLst>
                  <a:ext uri="{FF2B5EF4-FFF2-40B4-BE49-F238E27FC236}">
                    <a16:creationId xmlns:a16="http://schemas.microsoft.com/office/drawing/2014/main" id="{08796999-A5C2-DD58-956B-3DFF0434EC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6" y="2910"/>
                <a:ext cx="258" cy="339"/>
              </a:xfrm>
              <a:custGeom>
                <a:avLst/>
                <a:gdLst>
                  <a:gd name="T0" fmla="*/ 258 w 258"/>
                  <a:gd name="T1" fmla="*/ 44 h 339"/>
                  <a:gd name="T2" fmla="*/ 167 w 258"/>
                  <a:gd name="T3" fmla="*/ 0 h 339"/>
                  <a:gd name="T4" fmla="*/ 66 w 258"/>
                  <a:gd name="T5" fmla="*/ 21 h 339"/>
                  <a:gd name="T6" fmla="*/ 8 w 258"/>
                  <a:gd name="T7" fmla="*/ 103 h 339"/>
                  <a:gd name="T8" fmla="*/ 0 w 258"/>
                  <a:gd name="T9" fmla="*/ 191 h 339"/>
                  <a:gd name="T10" fmla="*/ 39 w 258"/>
                  <a:gd name="T11" fmla="*/ 282 h 339"/>
                  <a:gd name="T12" fmla="*/ 95 w 258"/>
                  <a:gd name="T13" fmla="*/ 326 h 339"/>
                  <a:gd name="T14" fmla="*/ 176 w 258"/>
                  <a:gd name="T15" fmla="*/ 339 h 339"/>
                  <a:gd name="T16" fmla="*/ 194 w 258"/>
                  <a:gd name="T17" fmla="*/ 57 h 339"/>
                  <a:gd name="T18" fmla="*/ 258 w 258"/>
                  <a:gd name="T19" fmla="*/ 44 h 339"/>
                  <a:gd name="T20" fmla="*/ 258 w 258"/>
                  <a:gd name="T21" fmla="*/ 44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8" h="339">
                    <a:moveTo>
                      <a:pt x="258" y="44"/>
                    </a:moveTo>
                    <a:lnTo>
                      <a:pt x="167" y="0"/>
                    </a:lnTo>
                    <a:lnTo>
                      <a:pt x="66" y="21"/>
                    </a:lnTo>
                    <a:lnTo>
                      <a:pt x="8" y="103"/>
                    </a:lnTo>
                    <a:lnTo>
                      <a:pt x="0" y="191"/>
                    </a:lnTo>
                    <a:lnTo>
                      <a:pt x="39" y="282"/>
                    </a:lnTo>
                    <a:lnTo>
                      <a:pt x="95" y="326"/>
                    </a:lnTo>
                    <a:lnTo>
                      <a:pt x="176" y="339"/>
                    </a:lnTo>
                    <a:lnTo>
                      <a:pt x="194" y="57"/>
                    </a:lnTo>
                    <a:lnTo>
                      <a:pt x="258" y="44"/>
                    </a:lnTo>
                    <a:lnTo>
                      <a:pt x="258" y="44"/>
                    </a:lnTo>
                    <a:close/>
                  </a:path>
                </a:pathLst>
              </a:custGeom>
              <a:solidFill>
                <a:srgbClr val="D1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76" name="Freeform 48">
                <a:extLst>
                  <a:ext uri="{FF2B5EF4-FFF2-40B4-BE49-F238E27FC236}">
                    <a16:creationId xmlns:a16="http://schemas.microsoft.com/office/drawing/2014/main" id="{5F611722-160B-EF60-81DA-F1F55F2638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1" y="3099"/>
                <a:ext cx="566" cy="476"/>
              </a:xfrm>
              <a:custGeom>
                <a:avLst/>
                <a:gdLst>
                  <a:gd name="T0" fmla="*/ 374 w 566"/>
                  <a:gd name="T1" fmla="*/ 0 h 476"/>
                  <a:gd name="T2" fmla="*/ 566 w 566"/>
                  <a:gd name="T3" fmla="*/ 0 h 476"/>
                  <a:gd name="T4" fmla="*/ 562 w 566"/>
                  <a:gd name="T5" fmla="*/ 476 h 476"/>
                  <a:gd name="T6" fmla="*/ 0 w 566"/>
                  <a:gd name="T7" fmla="*/ 476 h 476"/>
                  <a:gd name="T8" fmla="*/ 0 w 566"/>
                  <a:gd name="T9" fmla="*/ 417 h 476"/>
                  <a:gd name="T10" fmla="*/ 75 w 566"/>
                  <a:gd name="T11" fmla="*/ 379 h 476"/>
                  <a:gd name="T12" fmla="*/ 115 w 566"/>
                  <a:gd name="T13" fmla="*/ 425 h 476"/>
                  <a:gd name="T14" fmla="*/ 181 w 566"/>
                  <a:gd name="T15" fmla="*/ 384 h 476"/>
                  <a:gd name="T16" fmla="*/ 152 w 566"/>
                  <a:gd name="T17" fmla="*/ 331 h 476"/>
                  <a:gd name="T18" fmla="*/ 244 w 566"/>
                  <a:gd name="T19" fmla="*/ 238 h 476"/>
                  <a:gd name="T20" fmla="*/ 295 w 566"/>
                  <a:gd name="T21" fmla="*/ 256 h 476"/>
                  <a:gd name="T22" fmla="*/ 328 w 566"/>
                  <a:gd name="T23" fmla="*/ 170 h 476"/>
                  <a:gd name="T24" fmla="*/ 286 w 566"/>
                  <a:gd name="T25" fmla="*/ 154 h 476"/>
                  <a:gd name="T26" fmla="*/ 326 w 566"/>
                  <a:gd name="T27" fmla="*/ 11 h 476"/>
                  <a:gd name="T28" fmla="*/ 366 w 566"/>
                  <a:gd name="T29" fmla="*/ 16 h 476"/>
                  <a:gd name="T30" fmla="*/ 374 w 566"/>
                  <a:gd name="T31" fmla="*/ 0 h 476"/>
                  <a:gd name="T32" fmla="*/ 374 w 566"/>
                  <a:gd name="T33" fmla="*/ 0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66" h="476">
                    <a:moveTo>
                      <a:pt x="374" y="0"/>
                    </a:moveTo>
                    <a:lnTo>
                      <a:pt x="566" y="0"/>
                    </a:lnTo>
                    <a:lnTo>
                      <a:pt x="562" y="476"/>
                    </a:lnTo>
                    <a:lnTo>
                      <a:pt x="0" y="476"/>
                    </a:lnTo>
                    <a:lnTo>
                      <a:pt x="0" y="417"/>
                    </a:lnTo>
                    <a:lnTo>
                      <a:pt x="75" y="379"/>
                    </a:lnTo>
                    <a:lnTo>
                      <a:pt x="115" y="425"/>
                    </a:lnTo>
                    <a:lnTo>
                      <a:pt x="181" y="384"/>
                    </a:lnTo>
                    <a:lnTo>
                      <a:pt x="152" y="331"/>
                    </a:lnTo>
                    <a:lnTo>
                      <a:pt x="244" y="238"/>
                    </a:lnTo>
                    <a:lnTo>
                      <a:pt x="295" y="256"/>
                    </a:lnTo>
                    <a:lnTo>
                      <a:pt x="328" y="170"/>
                    </a:lnTo>
                    <a:lnTo>
                      <a:pt x="286" y="154"/>
                    </a:lnTo>
                    <a:lnTo>
                      <a:pt x="326" y="11"/>
                    </a:lnTo>
                    <a:lnTo>
                      <a:pt x="366" y="16"/>
                    </a:lnTo>
                    <a:lnTo>
                      <a:pt x="374" y="0"/>
                    </a:lnTo>
                    <a:lnTo>
                      <a:pt x="374" y="0"/>
                    </a:lnTo>
                    <a:close/>
                  </a:path>
                </a:pathLst>
              </a:custGeom>
              <a:solidFill>
                <a:srgbClr val="FFE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77" name="Freeform 49">
                <a:extLst>
                  <a:ext uri="{FF2B5EF4-FFF2-40B4-BE49-F238E27FC236}">
                    <a16:creationId xmlns:a16="http://schemas.microsoft.com/office/drawing/2014/main" id="{80BAA0F5-07CC-2F85-988E-9114B65012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3" y="2497"/>
                <a:ext cx="758" cy="470"/>
              </a:xfrm>
              <a:custGeom>
                <a:avLst/>
                <a:gdLst>
                  <a:gd name="T0" fmla="*/ 0 w 758"/>
                  <a:gd name="T1" fmla="*/ 457 h 470"/>
                  <a:gd name="T2" fmla="*/ 29 w 758"/>
                  <a:gd name="T3" fmla="*/ 370 h 470"/>
                  <a:gd name="T4" fmla="*/ 102 w 758"/>
                  <a:gd name="T5" fmla="*/ 296 h 470"/>
                  <a:gd name="T6" fmla="*/ 181 w 758"/>
                  <a:gd name="T7" fmla="*/ 260 h 470"/>
                  <a:gd name="T8" fmla="*/ 267 w 758"/>
                  <a:gd name="T9" fmla="*/ 232 h 470"/>
                  <a:gd name="T10" fmla="*/ 344 w 758"/>
                  <a:gd name="T11" fmla="*/ 168 h 470"/>
                  <a:gd name="T12" fmla="*/ 397 w 758"/>
                  <a:gd name="T13" fmla="*/ 82 h 470"/>
                  <a:gd name="T14" fmla="*/ 478 w 758"/>
                  <a:gd name="T15" fmla="*/ 11 h 470"/>
                  <a:gd name="T16" fmla="*/ 569 w 758"/>
                  <a:gd name="T17" fmla="*/ 0 h 470"/>
                  <a:gd name="T18" fmla="*/ 758 w 758"/>
                  <a:gd name="T19" fmla="*/ 208 h 470"/>
                  <a:gd name="T20" fmla="*/ 663 w 758"/>
                  <a:gd name="T21" fmla="*/ 232 h 470"/>
                  <a:gd name="T22" fmla="*/ 612 w 758"/>
                  <a:gd name="T23" fmla="*/ 307 h 470"/>
                  <a:gd name="T24" fmla="*/ 549 w 758"/>
                  <a:gd name="T25" fmla="*/ 390 h 470"/>
                  <a:gd name="T26" fmla="*/ 467 w 758"/>
                  <a:gd name="T27" fmla="*/ 448 h 470"/>
                  <a:gd name="T28" fmla="*/ 359 w 758"/>
                  <a:gd name="T29" fmla="*/ 470 h 470"/>
                  <a:gd name="T30" fmla="*/ 0 w 758"/>
                  <a:gd name="T31" fmla="*/ 457 h 470"/>
                  <a:gd name="T32" fmla="*/ 0 w 758"/>
                  <a:gd name="T33" fmla="*/ 457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58" h="470">
                    <a:moveTo>
                      <a:pt x="0" y="457"/>
                    </a:moveTo>
                    <a:lnTo>
                      <a:pt x="29" y="370"/>
                    </a:lnTo>
                    <a:lnTo>
                      <a:pt x="102" y="296"/>
                    </a:lnTo>
                    <a:lnTo>
                      <a:pt x="181" y="260"/>
                    </a:lnTo>
                    <a:lnTo>
                      <a:pt x="267" y="232"/>
                    </a:lnTo>
                    <a:lnTo>
                      <a:pt x="344" y="168"/>
                    </a:lnTo>
                    <a:lnTo>
                      <a:pt x="397" y="82"/>
                    </a:lnTo>
                    <a:lnTo>
                      <a:pt x="478" y="11"/>
                    </a:lnTo>
                    <a:lnTo>
                      <a:pt x="569" y="0"/>
                    </a:lnTo>
                    <a:lnTo>
                      <a:pt x="758" y="208"/>
                    </a:lnTo>
                    <a:lnTo>
                      <a:pt x="663" y="232"/>
                    </a:lnTo>
                    <a:lnTo>
                      <a:pt x="612" y="307"/>
                    </a:lnTo>
                    <a:lnTo>
                      <a:pt x="549" y="390"/>
                    </a:lnTo>
                    <a:lnTo>
                      <a:pt x="467" y="448"/>
                    </a:lnTo>
                    <a:lnTo>
                      <a:pt x="359" y="470"/>
                    </a:lnTo>
                    <a:lnTo>
                      <a:pt x="0" y="457"/>
                    </a:lnTo>
                    <a:lnTo>
                      <a:pt x="0" y="457"/>
                    </a:lnTo>
                    <a:close/>
                  </a:path>
                </a:pathLst>
              </a:custGeom>
              <a:solidFill>
                <a:srgbClr val="8AA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78" name="Freeform 50">
                <a:extLst>
                  <a:ext uri="{FF2B5EF4-FFF2-40B4-BE49-F238E27FC236}">
                    <a16:creationId xmlns:a16="http://schemas.microsoft.com/office/drawing/2014/main" id="{EDB5EECE-0C97-3F61-4109-7E9710C43B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0" y="3070"/>
                <a:ext cx="271" cy="357"/>
              </a:xfrm>
              <a:custGeom>
                <a:avLst/>
                <a:gdLst>
                  <a:gd name="T0" fmla="*/ 271 w 271"/>
                  <a:gd name="T1" fmla="*/ 5 h 357"/>
                  <a:gd name="T2" fmla="*/ 247 w 271"/>
                  <a:gd name="T3" fmla="*/ 130 h 357"/>
                  <a:gd name="T4" fmla="*/ 200 w 271"/>
                  <a:gd name="T5" fmla="*/ 236 h 357"/>
                  <a:gd name="T6" fmla="*/ 127 w 271"/>
                  <a:gd name="T7" fmla="*/ 315 h 357"/>
                  <a:gd name="T8" fmla="*/ 68 w 271"/>
                  <a:gd name="T9" fmla="*/ 357 h 357"/>
                  <a:gd name="T10" fmla="*/ 42 w 271"/>
                  <a:gd name="T11" fmla="*/ 291 h 357"/>
                  <a:gd name="T12" fmla="*/ 0 w 271"/>
                  <a:gd name="T13" fmla="*/ 203 h 357"/>
                  <a:gd name="T14" fmla="*/ 86 w 271"/>
                  <a:gd name="T15" fmla="*/ 287 h 357"/>
                  <a:gd name="T16" fmla="*/ 106 w 271"/>
                  <a:gd name="T17" fmla="*/ 271 h 357"/>
                  <a:gd name="T18" fmla="*/ 35 w 271"/>
                  <a:gd name="T19" fmla="*/ 170 h 357"/>
                  <a:gd name="T20" fmla="*/ 138 w 271"/>
                  <a:gd name="T21" fmla="*/ 238 h 357"/>
                  <a:gd name="T22" fmla="*/ 154 w 271"/>
                  <a:gd name="T23" fmla="*/ 218 h 357"/>
                  <a:gd name="T24" fmla="*/ 68 w 271"/>
                  <a:gd name="T25" fmla="*/ 146 h 357"/>
                  <a:gd name="T26" fmla="*/ 172 w 271"/>
                  <a:gd name="T27" fmla="*/ 196 h 357"/>
                  <a:gd name="T28" fmla="*/ 183 w 271"/>
                  <a:gd name="T29" fmla="*/ 174 h 357"/>
                  <a:gd name="T30" fmla="*/ 86 w 271"/>
                  <a:gd name="T31" fmla="*/ 117 h 357"/>
                  <a:gd name="T32" fmla="*/ 200 w 271"/>
                  <a:gd name="T33" fmla="*/ 135 h 357"/>
                  <a:gd name="T34" fmla="*/ 204 w 271"/>
                  <a:gd name="T35" fmla="*/ 117 h 357"/>
                  <a:gd name="T36" fmla="*/ 94 w 271"/>
                  <a:gd name="T37" fmla="*/ 73 h 357"/>
                  <a:gd name="T38" fmla="*/ 213 w 271"/>
                  <a:gd name="T39" fmla="*/ 91 h 357"/>
                  <a:gd name="T40" fmla="*/ 216 w 271"/>
                  <a:gd name="T41" fmla="*/ 69 h 357"/>
                  <a:gd name="T42" fmla="*/ 97 w 271"/>
                  <a:gd name="T43" fmla="*/ 40 h 357"/>
                  <a:gd name="T44" fmla="*/ 229 w 271"/>
                  <a:gd name="T45" fmla="*/ 40 h 357"/>
                  <a:gd name="T46" fmla="*/ 229 w 271"/>
                  <a:gd name="T47" fmla="*/ 29 h 357"/>
                  <a:gd name="T48" fmla="*/ 105 w 271"/>
                  <a:gd name="T49" fmla="*/ 0 h 357"/>
                  <a:gd name="T50" fmla="*/ 271 w 271"/>
                  <a:gd name="T51" fmla="*/ 5 h 357"/>
                  <a:gd name="T52" fmla="*/ 271 w 271"/>
                  <a:gd name="T53" fmla="*/ 5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1" h="357">
                    <a:moveTo>
                      <a:pt x="271" y="5"/>
                    </a:moveTo>
                    <a:lnTo>
                      <a:pt x="247" y="130"/>
                    </a:lnTo>
                    <a:lnTo>
                      <a:pt x="200" y="236"/>
                    </a:lnTo>
                    <a:lnTo>
                      <a:pt x="127" y="315"/>
                    </a:lnTo>
                    <a:lnTo>
                      <a:pt x="68" y="357"/>
                    </a:lnTo>
                    <a:lnTo>
                      <a:pt x="42" y="291"/>
                    </a:lnTo>
                    <a:lnTo>
                      <a:pt x="0" y="203"/>
                    </a:lnTo>
                    <a:lnTo>
                      <a:pt x="86" y="287"/>
                    </a:lnTo>
                    <a:lnTo>
                      <a:pt x="106" y="271"/>
                    </a:lnTo>
                    <a:lnTo>
                      <a:pt x="35" y="170"/>
                    </a:lnTo>
                    <a:lnTo>
                      <a:pt x="138" y="238"/>
                    </a:lnTo>
                    <a:lnTo>
                      <a:pt x="154" y="218"/>
                    </a:lnTo>
                    <a:lnTo>
                      <a:pt x="68" y="146"/>
                    </a:lnTo>
                    <a:lnTo>
                      <a:pt x="172" y="196"/>
                    </a:lnTo>
                    <a:lnTo>
                      <a:pt x="183" y="174"/>
                    </a:lnTo>
                    <a:lnTo>
                      <a:pt x="86" y="117"/>
                    </a:lnTo>
                    <a:lnTo>
                      <a:pt x="200" y="135"/>
                    </a:lnTo>
                    <a:lnTo>
                      <a:pt x="204" y="117"/>
                    </a:lnTo>
                    <a:lnTo>
                      <a:pt x="94" y="73"/>
                    </a:lnTo>
                    <a:lnTo>
                      <a:pt x="213" y="91"/>
                    </a:lnTo>
                    <a:lnTo>
                      <a:pt x="216" y="69"/>
                    </a:lnTo>
                    <a:lnTo>
                      <a:pt x="97" y="40"/>
                    </a:lnTo>
                    <a:lnTo>
                      <a:pt x="229" y="40"/>
                    </a:lnTo>
                    <a:lnTo>
                      <a:pt x="229" y="29"/>
                    </a:lnTo>
                    <a:lnTo>
                      <a:pt x="105" y="0"/>
                    </a:lnTo>
                    <a:lnTo>
                      <a:pt x="271" y="5"/>
                    </a:lnTo>
                    <a:lnTo>
                      <a:pt x="271" y="5"/>
                    </a:lnTo>
                    <a:close/>
                  </a:path>
                </a:pathLst>
              </a:custGeom>
              <a:solidFill>
                <a:srgbClr val="FFFF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79" name="Freeform 51">
                <a:extLst>
                  <a:ext uri="{FF2B5EF4-FFF2-40B4-BE49-F238E27FC236}">
                    <a16:creationId xmlns:a16="http://schemas.microsoft.com/office/drawing/2014/main" id="{7455ED89-8BC8-24EA-F917-98C890BB54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7" y="3079"/>
                <a:ext cx="212" cy="331"/>
              </a:xfrm>
              <a:custGeom>
                <a:avLst/>
                <a:gdLst>
                  <a:gd name="T0" fmla="*/ 210 w 212"/>
                  <a:gd name="T1" fmla="*/ 13 h 331"/>
                  <a:gd name="T2" fmla="*/ 203 w 212"/>
                  <a:gd name="T3" fmla="*/ 90 h 331"/>
                  <a:gd name="T4" fmla="*/ 178 w 212"/>
                  <a:gd name="T5" fmla="*/ 163 h 331"/>
                  <a:gd name="T6" fmla="*/ 137 w 212"/>
                  <a:gd name="T7" fmla="*/ 234 h 331"/>
                  <a:gd name="T8" fmla="*/ 102 w 212"/>
                  <a:gd name="T9" fmla="*/ 276 h 331"/>
                  <a:gd name="T10" fmla="*/ 68 w 212"/>
                  <a:gd name="T11" fmla="*/ 315 h 331"/>
                  <a:gd name="T12" fmla="*/ 33 w 212"/>
                  <a:gd name="T13" fmla="*/ 331 h 331"/>
                  <a:gd name="T14" fmla="*/ 0 w 212"/>
                  <a:gd name="T15" fmla="*/ 254 h 331"/>
                  <a:gd name="T16" fmla="*/ 44 w 212"/>
                  <a:gd name="T17" fmla="*/ 302 h 331"/>
                  <a:gd name="T18" fmla="*/ 73 w 212"/>
                  <a:gd name="T19" fmla="*/ 284 h 331"/>
                  <a:gd name="T20" fmla="*/ 86 w 212"/>
                  <a:gd name="T21" fmla="*/ 263 h 331"/>
                  <a:gd name="T22" fmla="*/ 38 w 212"/>
                  <a:gd name="T23" fmla="*/ 205 h 331"/>
                  <a:gd name="T24" fmla="*/ 104 w 212"/>
                  <a:gd name="T25" fmla="*/ 252 h 331"/>
                  <a:gd name="T26" fmla="*/ 130 w 212"/>
                  <a:gd name="T27" fmla="*/ 216 h 331"/>
                  <a:gd name="T28" fmla="*/ 80 w 212"/>
                  <a:gd name="T29" fmla="*/ 176 h 331"/>
                  <a:gd name="T30" fmla="*/ 135 w 212"/>
                  <a:gd name="T31" fmla="*/ 199 h 331"/>
                  <a:gd name="T32" fmla="*/ 157 w 212"/>
                  <a:gd name="T33" fmla="*/ 163 h 331"/>
                  <a:gd name="T34" fmla="*/ 97 w 212"/>
                  <a:gd name="T35" fmla="*/ 126 h 331"/>
                  <a:gd name="T36" fmla="*/ 176 w 212"/>
                  <a:gd name="T37" fmla="*/ 137 h 331"/>
                  <a:gd name="T38" fmla="*/ 179 w 212"/>
                  <a:gd name="T39" fmla="*/ 110 h 331"/>
                  <a:gd name="T40" fmla="*/ 137 w 212"/>
                  <a:gd name="T41" fmla="*/ 84 h 331"/>
                  <a:gd name="T42" fmla="*/ 187 w 212"/>
                  <a:gd name="T43" fmla="*/ 90 h 331"/>
                  <a:gd name="T44" fmla="*/ 192 w 212"/>
                  <a:gd name="T45" fmla="*/ 55 h 331"/>
                  <a:gd name="T46" fmla="*/ 139 w 212"/>
                  <a:gd name="T47" fmla="*/ 44 h 331"/>
                  <a:gd name="T48" fmla="*/ 201 w 212"/>
                  <a:gd name="T49" fmla="*/ 36 h 331"/>
                  <a:gd name="T50" fmla="*/ 196 w 212"/>
                  <a:gd name="T51" fmla="*/ 11 h 331"/>
                  <a:gd name="T52" fmla="*/ 146 w 212"/>
                  <a:gd name="T53" fmla="*/ 0 h 331"/>
                  <a:gd name="T54" fmla="*/ 212 w 212"/>
                  <a:gd name="T55" fmla="*/ 4 h 331"/>
                  <a:gd name="T56" fmla="*/ 210 w 212"/>
                  <a:gd name="T57" fmla="*/ 13 h 331"/>
                  <a:gd name="T58" fmla="*/ 210 w 212"/>
                  <a:gd name="T59" fmla="*/ 13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12" h="331">
                    <a:moveTo>
                      <a:pt x="210" y="13"/>
                    </a:moveTo>
                    <a:lnTo>
                      <a:pt x="203" y="90"/>
                    </a:lnTo>
                    <a:lnTo>
                      <a:pt x="178" y="163"/>
                    </a:lnTo>
                    <a:lnTo>
                      <a:pt x="137" y="234"/>
                    </a:lnTo>
                    <a:lnTo>
                      <a:pt x="102" y="276"/>
                    </a:lnTo>
                    <a:lnTo>
                      <a:pt x="68" y="315"/>
                    </a:lnTo>
                    <a:lnTo>
                      <a:pt x="33" y="331"/>
                    </a:lnTo>
                    <a:lnTo>
                      <a:pt x="0" y="254"/>
                    </a:lnTo>
                    <a:lnTo>
                      <a:pt x="44" y="302"/>
                    </a:lnTo>
                    <a:lnTo>
                      <a:pt x="73" y="284"/>
                    </a:lnTo>
                    <a:lnTo>
                      <a:pt x="86" y="263"/>
                    </a:lnTo>
                    <a:lnTo>
                      <a:pt x="38" y="205"/>
                    </a:lnTo>
                    <a:lnTo>
                      <a:pt x="104" y="252"/>
                    </a:lnTo>
                    <a:lnTo>
                      <a:pt x="130" y="216"/>
                    </a:lnTo>
                    <a:lnTo>
                      <a:pt x="80" y="176"/>
                    </a:lnTo>
                    <a:lnTo>
                      <a:pt x="135" y="199"/>
                    </a:lnTo>
                    <a:lnTo>
                      <a:pt x="157" y="163"/>
                    </a:lnTo>
                    <a:lnTo>
                      <a:pt x="97" y="126"/>
                    </a:lnTo>
                    <a:lnTo>
                      <a:pt x="176" y="137"/>
                    </a:lnTo>
                    <a:lnTo>
                      <a:pt x="179" y="110"/>
                    </a:lnTo>
                    <a:lnTo>
                      <a:pt x="137" y="84"/>
                    </a:lnTo>
                    <a:lnTo>
                      <a:pt x="187" y="90"/>
                    </a:lnTo>
                    <a:lnTo>
                      <a:pt x="192" y="55"/>
                    </a:lnTo>
                    <a:lnTo>
                      <a:pt x="139" y="44"/>
                    </a:lnTo>
                    <a:lnTo>
                      <a:pt x="201" y="36"/>
                    </a:lnTo>
                    <a:lnTo>
                      <a:pt x="196" y="11"/>
                    </a:lnTo>
                    <a:lnTo>
                      <a:pt x="146" y="0"/>
                    </a:lnTo>
                    <a:lnTo>
                      <a:pt x="212" y="4"/>
                    </a:lnTo>
                    <a:lnTo>
                      <a:pt x="210" y="13"/>
                    </a:lnTo>
                    <a:lnTo>
                      <a:pt x="210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80" name="Freeform 52">
                <a:extLst>
                  <a:ext uri="{FF2B5EF4-FFF2-40B4-BE49-F238E27FC236}">
                    <a16:creationId xmlns:a16="http://schemas.microsoft.com/office/drawing/2014/main" id="{DA35FB29-F459-49F3-6044-1402A8EF91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9" y="2797"/>
                <a:ext cx="333" cy="344"/>
              </a:xfrm>
              <a:custGeom>
                <a:avLst/>
                <a:gdLst>
                  <a:gd name="T0" fmla="*/ 333 w 333"/>
                  <a:gd name="T1" fmla="*/ 0 h 344"/>
                  <a:gd name="T2" fmla="*/ 242 w 333"/>
                  <a:gd name="T3" fmla="*/ 0 h 344"/>
                  <a:gd name="T4" fmla="*/ 139 w 333"/>
                  <a:gd name="T5" fmla="*/ 38 h 344"/>
                  <a:gd name="T6" fmla="*/ 55 w 333"/>
                  <a:gd name="T7" fmla="*/ 112 h 344"/>
                  <a:gd name="T8" fmla="*/ 20 w 333"/>
                  <a:gd name="T9" fmla="*/ 179 h 344"/>
                  <a:gd name="T10" fmla="*/ 0 w 333"/>
                  <a:gd name="T11" fmla="*/ 254 h 344"/>
                  <a:gd name="T12" fmla="*/ 2 w 333"/>
                  <a:gd name="T13" fmla="*/ 311 h 344"/>
                  <a:gd name="T14" fmla="*/ 9 w 333"/>
                  <a:gd name="T15" fmla="*/ 344 h 344"/>
                  <a:gd name="T16" fmla="*/ 68 w 333"/>
                  <a:gd name="T17" fmla="*/ 333 h 344"/>
                  <a:gd name="T18" fmla="*/ 68 w 333"/>
                  <a:gd name="T19" fmla="*/ 247 h 344"/>
                  <a:gd name="T20" fmla="*/ 86 w 333"/>
                  <a:gd name="T21" fmla="*/ 181 h 344"/>
                  <a:gd name="T22" fmla="*/ 132 w 333"/>
                  <a:gd name="T23" fmla="*/ 130 h 344"/>
                  <a:gd name="T24" fmla="*/ 190 w 333"/>
                  <a:gd name="T25" fmla="*/ 90 h 344"/>
                  <a:gd name="T26" fmla="*/ 258 w 333"/>
                  <a:gd name="T27" fmla="*/ 75 h 344"/>
                  <a:gd name="T28" fmla="*/ 320 w 333"/>
                  <a:gd name="T29" fmla="*/ 77 h 344"/>
                  <a:gd name="T30" fmla="*/ 333 w 333"/>
                  <a:gd name="T31" fmla="*/ 0 h 344"/>
                  <a:gd name="T32" fmla="*/ 333 w 333"/>
                  <a:gd name="T33" fmla="*/ 0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3" h="344">
                    <a:moveTo>
                      <a:pt x="333" y="0"/>
                    </a:moveTo>
                    <a:lnTo>
                      <a:pt x="242" y="0"/>
                    </a:lnTo>
                    <a:lnTo>
                      <a:pt x="139" y="38"/>
                    </a:lnTo>
                    <a:lnTo>
                      <a:pt x="55" y="112"/>
                    </a:lnTo>
                    <a:lnTo>
                      <a:pt x="20" y="179"/>
                    </a:lnTo>
                    <a:lnTo>
                      <a:pt x="0" y="254"/>
                    </a:lnTo>
                    <a:lnTo>
                      <a:pt x="2" y="311"/>
                    </a:lnTo>
                    <a:lnTo>
                      <a:pt x="9" y="344"/>
                    </a:lnTo>
                    <a:lnTo>
                      <a:pt x="68" y="333"/>
                    </a:lnTo>
                    <a:lnTo>
                      <a:pt x="68" y="247"/>
                    </a:lnTo>
                    <a:lnTo>
                      <a:pt x="86" y="181"/>
                    </a:lnTo>
                    <a:lnTo>
                      <a:pt x="132" y="130"/>
                    </a:lnTo>
                    <a:lnTo>
                      <a:pt x="190" y="90"/>
                    </a:lnTo>
                    <a:lnTo>
                      <a:pt x="258" y="75"/>
                    </a:lnTo>
                    <a:lnTo>
                      <a:pt x="320" y="77"/>
                    </a:lnTo>
                    <a:lnTo>
                      <a:pt x="333" y="0"/>
                    </a:lnTo>
                    <a:lnTo>
                      <a:pt x="333" y="0"/>
                    </a:lnTo>
                    <a:close/>
                  </a:path>
                </a:pathLst>
              </a:custGeom>
              <a:solidFill>
                <a:srgbClr val="E6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81" name="Freeform 53">
                <a:extLst>
                  <a:ext uri="{FF2B5EF4-FFF2-40B4-BE49-F238E27FC236}">
                    <a16:creationId xmlns:a16="http://schemas.microsoft.com/office/drawing/2014/main" id="{711A902B-7497-8022-9B55-3B4DB504F9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0" y="2810"/>
                <a:ext cx="297" cy="316"/>
              </a:xfrm>
              <a:custGeom>
                <a:avLst/>
                <a:gdLst>
                  <a:gd name="T0" fmla="*/ 297 w 297"/>
                  <a:gd name="T1" fmla="*/ 0 h 316"/>
                  <a:gd name="T2" fmla="*/ 187 w 297"/>
                  <a:gd name="T3" fmla="*/ 13 h 316"/>
                  <a:gd name="T4" fmla="*/ 110 w 297"/>
                  <a:gd name="T5" fmla="*/ 51 h 316"/>
                  <a:gd name="T6" fmla="*/ 48 w 297"/>
                  <a:gd name="T7" fmla="*/ 111 h 316"/>
                  <a:gd name="T8" fmla="*/ 16 w 297"/>
                  <a:gd name="T9" fmla="*/ 177 h 316"/>
                  <a:gd name="T10" fmla="*/ 0 w 297"/>
                  <a:gd name="T11" fmla="*/ 236 h 316"/>
                  <a:gd name="T12" fmla="*/ 5 w 297"/>
                  <a:gd name="T13" fmla="*/ 309 h 316"/>
                  <a:gd name="T14" fmla="*/ 20 w 297"/>
                  <a:gd name="T15" fmla="*/ 316 h 316"/>
                  <a:gd name="T16" fmla="*/ 20 w 297"/>
                  <a:gd name="T17" fmla="*/ 243 h 316"/>
                  <a:gd name="T18" fmla="*/ 48 w 297"/>
                  <a:gd name="T19" fmla="*/ 159 h 316"/>
                  <a:gd name="T20" fmla="*/ 99 w 297"/>
                  <a:gd name="T21" fmla="*/ 93 h 316"/>
                  <a:gd name="T22" fmla="*/ 178 w 297"/>
                  <a:gd name="T23" fmla="*/ 47 h 316"/>
                  <a:gd name="T24" fmla="*/ 256 w 297"/>
                  <a:gd name="T25" fmla="*/ 31 h 316"/>
                  <a:gd name="T26" fmla="*/ 295 w 297"/>
                  <a:gd name="T27" fmla="*/ 36 h 316"/>
                  <a:gd name="T28" fmla="*/ 297 w 297"/>
                  <a:gd name="T29" fmla="*/ 0 h 316"/>
                  <a:gd name="T30" fmla="*/ 297 w 297"/>
                  <a:gd name="T31" fmla="*/ 0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97" h="316">
                    <a:moveTo>
                      <a:pt x="297" y="0"/>
                    </a:moveTo>
                    <a:lnTo>
                      <a:pt x="187" y="13"/>
                    </a:lnTo>
                    <a:lnTo>
                      <a:pt x="110" y="51"/>
                    </a:lnTo>
                    <a:lnTo>
                      <a:pt x="48" y="111"/>
                    </a:lnTo>
                    <a:lnTo>
                      <a:pt x="16" y="177"/>
                    </a:lnTo>
                    <a:lnTo>
                      <a:pt x="0" y="236"/>
                    </a:lnTo>
                    <a:lnTo>
                      <a:pt x="5" y="309"/>
                    </a:lnTo>
                    <a:lnTo>
                      <a:pt x="20" y="316"/>
                    </a:lnTo>
                    <a:lnTo>
                      <a:pt x="20" y="243"/>
                    </a:lnTo>
                    <a:lnTo>
                      <a:pt x="48" y="159"/>
                    </a:lnTo>
                    <a:lnTo>
                      <a:pt x="99" y="93"/>
                    </a:lnTo>
                    <a:lnTo>
                      <a:pt x="178" y="47"/>
                    </a:lnTo>
                    <a:lnTo>
                      <a:pt x="256" y="31"/>
                    </a:lnTo>
                    <a:lnTo>
                      <a:pt x="295" y="36"/>
                    </a:lnTo>
                    <a:lnTo>
                      <a:pt x="297" y="0"/>
                    </a:lnTo>
                    <a:lnTo>
                      <a:pt x="29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82" name="Freeform 54">
                <a:extLst>
                  <a:ext uri="{FF2B5EF4-FFF2-40B4-BE49-F238E27FC236}">
                    <a16:creationId xmlns:a16="http://schemas.microsoft.com/office/drawing/2014/main" id="{F91BD467-E8C0-7E73-CFC1-9A05189760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7" y="3180"/>
                <a:ext cx="192" cy="18"/>
              </a:xfrm>
              <a:custGeom>
                <a:avLst/>
                <a:gdLst>
                  <a:gd name="T0" fmla="*/ 0 w 192"/>
                  <a:gd name="T1" fmla="*/ 0 h 18"/>
                  <a:gd name="T2" fmla="*/ 192 w 192"/>
                  <a:gd name="T3" fmla="*/ 11 h 18"/>
                  <a:gd name="T4" fmla="*/ 2 w 192"/>
                  <a:gd name="T5" fmla="*/ 18 h 18"/>
                  <a:gd name="T6" fmla="*/ 0 w 192"/>
                  <a:gd name="T7" fmla="*/ 0 h 18"/>
                  <a:gd name="T8" fmla="*/ 0 w 192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18">
                    <a:moveTo>
                      <a:pt x="0" y="0"/>
                    </a:moveTo>
                    <a:lnTo>
                      <a:pt x="192" y="11"/>
                    </a:lnTo>
                    <a:lnTo>
                      <a:pt x="2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83" name="Freeform 55">
                <a:extLst>
                  <a:ext uri="{FF2B5EF4-FFF2-40B4-BE49-F238E27FC236}">
                    <a16:creationId xmlns:a16="http://schemas.microsoft.com/office/drawing/2014/main" id="{D05E8216-13CB-6912-74AD-C6A65F82B3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9" y="3141"/>
                <a:ext cx="194" cy="18"/>
              </a:xfrm>
              <a:custGeom>
                <a:avLst/>
                <a:gdLst>
                  <a:gd name="T0" fmla="*/ 0 w 194"/>
                  <a:gd name="T1" fmla="*/ 0 h 18"/>
                  <a:gd name="T2" fmla="*/ 194 w 194"/>
                  <a:gd name="T3" fmla="*/ 11 h 18"/>
                  <a:gd name="T4" fmla="*/ 2 w 194"/>
                  <a:gd name="T5" fmla="*/ 18 h 18"/>
                  <a:gd name="T6" fmla="*/ 0 w 194"/>
                  <a:gd name="T7" fmla="*/ 0 h 18"/>
                  <a:gd name="T8" fmla="*/ 0 w 194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4" h="18">
                    <a:moveTo>
                      <a:pt x="0" y="0"/>
                    </a:moveTo>
                    <a:lnTo>
                      <a:pt x="194" y="11"/>
                    </a:lnTo>
                    <a:lnTo>
                      <a:pt x="2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84" name="Freeform 56">
                <a:extLst>
                  <a:ext uri="{FF2B5EF4-FFF2-40B4-BE49-F238E27FC236}">
                    <a16:creationId xmlns:a16="http://schemas.microsoft.com/office/drawing/2014/main" id="{EE1542AB-8A05-6887-6532-E75F3018A3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2" y="3225"/>
                <a:ext cx="194" cy="19"/>
              </a:xfrm>
              <a:custGeom>
                <a:avLst/>
                <a:gdLst>
                  <a:gd name="T0" fmla="*/ 0 w 194"/>
                  <a:gd name="T1" fmla="*/ 0 h 19"/>
                  <a:gd name="T2" fmla="*/ 194 w 194"/>
                  <a:gd name="T3" fmla="*/ 11 h 19"/>
                  <a:gd name="T4" fmla="*/ 0 w 194"/>
                  <a:gd name="T5" fmla="*/ 19 h 19"/>
                  <a:gd name="T6" fmla="*/ 0 w 194"/>
                  <a:gd name="T7" fmla="*/ 0 h 19"/>
                  <a:gd name="T8" fmla="*/ 0 w 194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4" h="19">
                    <a:moveTo>
                      <a:pt x="0" y="0"/>
                    </a:moveTo>
                    <a:lnTo>
                      <a:pt x="194" y="11"/>
                    </a:lnTo>
                    <a:lnTo>
                      <a:pt x="0" y="1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85" name="Freeform 57">
                <a:extLst>
                  <a:ext uri="{FF2B5EF4-FFF2-40B4-BE49-F238E27FC236}">
                    <a16:creationId xmlns:a16="http://schemas.microsoft.com/office/drawing/2014/main" id="{4EC11567-F67A-2C3F-3122-22CCFCBF6D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0" y="3269"/>
                <a:ext cx="194" cy="17"/>
              </a:xfrm>
              <a:custGeom>
                <a:avLst/>
                <a:gdLst>
                  <a:gd name="T0" fmla="*/ 0 w 194"/>
                  <a:gd name="T1" fmla="*/ 0 h 17"/>
                  <a:gd name="T2" fmla="*/ 194 w 194"/>
                  <a:gd name="T3" fmla="*/ 9 h 17"/>
                  <a:gd name="T4" fmla="*/ 2 w 194"/>
                  <a:gd name="T5" fmla="*/ 17 h 17"/>
                  <a:gd name="T6" fmla="*/ 0 w 194"/>
                  <a:gd name="T7" fmla="*/ 0 h 17"/>
                  <a:gd name="T8" fmla="*/ 0 w 194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4" h="17">
                    <a:moveTo>
                      <a:pt x="0" y="0"/>
                    </a:moveTo>
                    <a:lnTo>
                      <a:pt x="194" y="9"/>
                    </a:lnTo>
                    <a:lnTo>
                      <a:pt x="2" y="1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86" name="Freeform 58">
                <a:extLst>
                  <a:ext uri="{FF2B5EF4-FFF2-40B4-BE49-F238E27FC236}">
                    <a16:creationId xmlns:a16="http://schemas.microsoft.com/office/drawing/2014/main" id="{4207B89B-C4F9-7F56-391D-780FB476FC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5" y="3308"/>
                <a:ext cx="193" cy="18"/>
              </a:xfrm>
              <a:custGeom>
                <a:avLst/>
                <a:gdLst>
                  <a:gd name="T0" fmla="*/ 0 w 193"/>
                  <a:gd name="T1" fmla="*/ 0 h 18"/>
                  <a:gd name="T2" fmla="*/ 193 w 193"/>
                  <a:gd name="T3" fmla="*/ 13 h 18"/>
                  <a:gd name="T4" fmla="*/ 2 w 193"/>
                  <a:gd name="T5" fmla="*/ 18 h 18"/>
                  <a:gd name="T6" fmla="*/ 0 w 193"/>
                  <a:gd name="T7" fmla="*/ 0 h 18"/>
                  <a:gd name="T8" fmla="*/ 0 w 193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3" h="18">
                    <a:moveTo>
                      <a:pt x="0" y="0"/>
                    </a:moveTo>
                    <a:lnTo>
                      <a:pt x="193" y="13"/>
                    </a:lnTo>
                    <a:lnTo>
                      <a:pt x="2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87" name="Freeform 59">
                <a:extLst>
                  <a:ext uri="{FF2B5EF4-FFF2-40B4-BE49-F238E27FC236}">
                    <a16:creationId xmlns:a16="http://schemas.microsoft.com/office/drawing/2014/main" id="{A1C160F9-3BC1-D670-4BE1-BDD30714CE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9" y="3352"/>
                <a:ext cx="192" cy="18"/>
              </a:xfrm>
              <a:custGeom>
                <a:avLst/>
                <a:gdLst>
                  <a:gd name="T0" fmla="*/ 0 w 192"/>
                  <a:gd name="T1" fmla="*/ 0 h 18"/>
                  <a:gd name="T2" fmla="*/ 192 w 192"/>
                  <a:gd name="T3" fmla="*/ 11 h 18"/>
                  <a:gd name="T4" fmla="*/ 0 w 192"/>
                  <a:gd name="T5" fmla="*/ 18 h 18"/>
                  <a:gd name="T6" fmla="*/ 0 w 192"/>
                  <a:gd name="T7" fmla="*/ 0 h 18"/>
                  <a:gd name="T8" fmla="*/ 0 w 192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18">
                    <a:moveTo>
                      <a:pt x="0" y="0"/>
                    </a:moveTo>
                    <a:lnTo>
                      <a:pt x="192" y="11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88" name="Freeform 60">
                <a:extLst>
                  <a:ext uri="{FF2B5EF4-FFF2-40B4-BE49-F238E27FC236}">
                    <a16:creationId xmlns:a16="http://schemas.microsoft.com/office/drawing/2014/main" id="{9A6C1ADA-FADE-637B-9D4B-440D72F8B5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4" y="3394"/>
                <a:ext cx="196" cy="18"/>
              </a:xfrm>
              <a:custGeom>
                <a:avLst/>
                <a:gdLst>
                  <a:gd name="T0" fmla="*/ 0 w 196"/>
                  <a:gd name="T1" fmla="*/ 0 h 18"/>
                  <a:gd name="T2" fmla="*/ 196 w 196"/>
                  <a:gd name="T3" fmla="*/ 9 h 18"/>
                  <a:gd name="T4" fmla="*/ 2 w 196"/>
                  <a:gd name="T5" fmla="*/ 18 h 18"/>
                  <a:gd name="T6" fmla="*/ 0 w 196"/>
                  <a:gd name="T7" fmla="*/ 0 h 18"/>
                  <a:gd name="T8" fmla="*/ 0 w 19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18">
                    <a:moveTo>
                      <a:pt x="0" y="0"/>
                    </a:moveTo>
                    <a:lnTo>
                      <a:pt x="196" y="9"/>
                    </a:lnTo>
                    <a:lnTo>
                      <a:pt x="2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89" name="Freeform 61">
                <a:extLst>
                  <a:ext uri="{FF2B5EF4-FFF2-40B4-BE49-F238E27FC236}">
                    <a16:creationId xmlns:a16="http://schemas.microsoft.com/office/drawing/2014/main" id="{69B31C53-D4B3-F002-D5BB-827BCEC952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2" y="3436"/>
                <a:ext cx="192" cy="16"/>
              </a:xfrm>
              <a:custGeom>
                <a:avLst/>
                <a:gdLst>
                  <a:gd name="T0" fmla="*/ 0 w 192"/>
                  <a:gd name="T1" fmla="*/ 0 h 16"/>
                  <a:gd name="T2" fmla="*/ 192 w 192"/>
                  <a:gd name="T3" fmla="*/ 9 h 16"/>
                  <a:gd name="T4" fmla="*/ 0 w 192"/>
                  <a:gd name="T5" fmla="*/ 16 h 16"/>
                  <a:gd name="T6" fmla="*/ 0 w 192"/>
                  <a:gd name="T7" fmla="*/ 0 h 16"/>
                  <a:gd name="T8" fmla="*/ 0 w 192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16">
                    <a:moveTo>
                      <a:pt x="0" y="0"/>
                    </a:moveTo>
                    <a:lnTo>
                      <a:pt x="192" y="9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90" name="Freeform 62">
                <a:extLst>
                  <a:ext uri="{FF2B5EF4-FFF2-40B4-BE49-F238E27FC236}">
                    <a16:creationId xmlns:a16="http://schemas.microsoft.com/office/drawing/2014/main" id="{825C3BBB-DC0D-3740-6ACE-2B093C6716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5" y="3474"/>
                <a:ext cx="194" cy="19"/>
              </a:xfrm>
              <a:custGeom>
                <a:avLst/>
                <a:gdLst>
                  <a:gd name="T0" fmla="*/ 0 w 194"/>
                  <a:gd name="T1" fmla="*/ 0 h 19"/>
                  <a:gd name="T2" fmla="*/ 194 w 194"/>
                  <a:gd name="T3" fmla="*/ 9 h 19"/>
                  <a:gd name="T4" fmla="*/ 2 w 194"/>
                  <a:gd name="T5" fmla="*/ 19 h 19"/>
                  <a:gd name="T6" fmla="*/ 0 w 194"/>
                  <a:gd name="T7" fmla="*/ 0 h 19"/>
                  <a:gd name="T8" fmla="*/ 0 w 194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4" h="19">
                    <a:moveTo>
                      <a:pt x="0" y="0"/>
                    </a:moveTo>
                    <a:lnTo>
                      <a:pt x="194" y="9"/>
                    </a:lnTo>
                    <a:lnTo>
                      <a:pt x="2" y="1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91" name="Freeform 63">
                <a:extLst>
                  <a:ext uri="{FF2B5EF4-FFF2-40B4-BE49-F238E27FC236}">
                    <a16:creationId xmlns:a16="http://schemas.microsoft.com/office/drawing/2014/main" id="{07811A8E-1425-835F-B7D7-B85FDD88D7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22" y="3516"/>
                <a:ext cx="194" cy="19"/>
              </a:xfrm>
              <a:custGeom>
                <a:avLst/>
                <a:gdLst>
                  <a:gd name="T0" fmla="*/ 0 w 194"/>
                  <a:gd name="T1" fmla="*/ 0 h 19"/>
                  <a:gd name="T2" fmla="*/ 194 w 194"/>
                  <a:gd name="T3" fmla="*/ 10 h 19"/>
                  <a:gd name="T4" fmla="*/ 0 w 194"/>
                  <a:gd name="T5" fmla="*/ 19 h 19"/>
                  <a:gd name="T6" fmla="*/ 0 w 194"/>
                  <a:gd name="T7" fmla="*/ 0 h 19"/>
                  <a:gd name="T8" fmla="*/ 0 w 194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4" h="19">
                    <a:moveTo>
                      <a:pt x="0" y="0"/>
                    </a:moveTo>
                    <a:lnTo>
                      <a:pt x="194" y="10"/>
                    </a:lnTo>
                    <a:lnTo>
                      <a:pt x="0" y="1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92" name="Freeform 64">
                <a:extLst>
                  <a:ext uri="{FF2B5EF4-FFF2-40B4-BE49-F238E27FC236}">
                    <a16:creationId xmlns:a16="http://schemas.microsoft.com/office/drawing/2014/main" id="{A16AF52A-5099-807D-AB89-24759E66DF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7" y="2522"/>
                <a:ext cx="513" cy="414"/>
              </a:xfrm>
              <a:custGeom>
                <a:avLst/>
                <a:gdLst>
                  <a:gd name="T0" fmla="*/ 505 w 513"/>
                  <a:gd name="T1" fmla="*/ 0 h 414"/>
                  <a:gd name="T2" fmla="*/ 452 w 513"/>
                  <a:gd name="T3" fmla="*/ 10 h 414"/>
                  <a:gd name="T4" fmla="*/ 423 w 513"/>
                  <a:gd name="T5" fmla="*/ 28 h 414"/>
                  <a:gd name="T6" fmla="*/ 397 w 513"/>
                  <a:gd name="T7" fmla="*/ 55 h 414"/>
                  <a:gd name="T8" fmla="*/ 366 w 513"/>
                  <a:gd name="T9" fmla="*/ 105 h 414"/>
                  <a:gd name="T10" fmla="*/ 337 w 513"/>
                  <a:gd name="T11" fmla="*/ 154 h 414"/>
                  <a:gd name="T12" fmla="*/ 313 w 513"/>
                  <a:gd name="T13" fmla="*/ 176 h 414"/>
                  <a:gd name="T14" fmla="*/ 273 w 513"/>
                  <a:gd name="T15" fmla="*/ 215 h 414"/>
                  <a:gd name="T16" fmla="*/ 216 w 513"/>
                  <a:gd name="T17" fmla="*/ 233 h 414"/>
                  <a:gd name="T18" fmla="*/ 155 w 513"/>
                  <a:gd name="T19" fmla="*/ 251 h 414"/>
                  <a:gd name="T20" fmla="*/ 88 w 513"/>
                  <a:gd name="T21" fmla="*/ 280 h 414"/>
                  <a:gd name="T22" fmla="*/ 51 w 513"/>
                  <a:gd name="T23" fmla="*/ 312 h 414"/>
                  <a:gd name="T24" fmla="*/ 24 w 513"/>
                  <a:gd name="T25" fmla="*/ 345 h 414"/>
                  <a:gd name="T26" fmla="*/ 5 w 513"/>
                  <a:gd name="T27" fmla="*/ 381 h 414"/>
                  <a:gd name="T28" fmla="*/ 0 w 513"/>
                  <a:gd name="T29" fmla="*/ 414 h 414"/>
                  <a:gd name="T30" fmla="*/ 11 w 513"/>
                  <a:gd name="T31" fmla="*/ 414 h 414"/>
                  <a:gd name="T32" fmla="*/ 24 w 513"/>
                  <a:gd name="T33" fmla="*/ 374 h 414"/>
                  <a:gd name="T34" fmla="*/ 60 w 513"/>
                  <a:gd name="T35" fmla="*/ 323 h 414"/>
                  <a:gd name="T36" fmla="*/ 112 w 513"/>
                  <a:gd name="T37" fmla="*/ 282 h 414"/>
                  <a:gd name="T38" fmla="*/ 183 w 513"/>
                  <a:gd name="T39" fmla="*/ 253 h 414"/>
                  <a:gd name="T40" fmla="*/ 243 w 513"/>
                  <a:gd name="T41" fmla="*/ 240 h 414"/>
                  <a:gd name="T42" fmla="*/ 293 w 513"/>
                  <a:gd name="T43" fmla="*/ 220 h 414"/>
                  <a:gd name="T44" fmla="*/ 339 w 513"/>
                  <a:gd name="T45" fmla="*/ 165 h 414"/>
                  <a:gd name="T46" fmla="*/ 390 w 513"/>
                  <a:gd name="T47" fmla="*/ 90 h 414"/>
                  <a:gd name="T48" fmla="*/ 423 w 513"/>
                  <a:gd name="T49" fmla="*/ 44 h 414"/>
                  <a:gd name="T50" fmla="*/ 465 w 513"/>
                  <a:gd name="T51" fmla="*/ 15 h 414"/>
                  <a:gd name="T52" fmla="*/ 513 w 513"/>
                  <a:gd name="T53" fmla="*/ 6 h 414"/>
                  <a:gd name="T54" fmla="*/ 505 w 513"/>
                  <a:gd name="T55" fmla="*/ 0 h 414"/>
                  <a:gd name="T56" fmla="*/ 505 w 513"/>
                  <a:gd name="T57" fmla="*/ 0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13" h="414">
                    <a:moveTo>
                      <a:pt x="505" y="0"/>
                    </a:moveTo>
                    <a:lnTo>
                      <a:pt x="452" y="10"/>
                    </a:lnTo>
                    <a:lnTo>
                      <a:pt x="423" y="28"/>
                    </a:lnTo>
                    <a:lnTo>
                      <a:pt x="397" y="55"/>
                    </a:lnTo>
                    <a:lnTo>
                      <a:pt x="366" y="105"/>
                    </a:lnTo>
                    <a:lnTo>
                      <a:pt x="337" y="154"/>
                    </a:lnTo>
                    <a:lnTo>
                      <a:pt x="313" y="176"/>
                    </a:lnTo>
                    <a:lnTo>
                      <a:pt x="273" y="215"/>
                    </a:lnTo>
                    <a:lnTo>
                      <a:pt x="216" y="233"/>
                    </a:lnTo>
                    <a:lnTo>
                      <a:pt x="155" y="251"/>
                    </a:lnTo>
                    <a:lnTo>
                      <a:pt x="88" y="280"/>
                    </a:lnTo>
                    <a:lnTo>
                      <a:pt x="51" y="312"/>
                    </a:lnTo>
                    <a:lnTo>
                      <a:pt x="24" y="345"/>
                    </a:lnTo>
                    <a:lnTo>
                      <a:pt x="5" y="381"/>
                    </a:lnTo>
                    <a:lnTo>
                      <a:pt x="0" y="414"/>
                    </a:lnTo>
                    <a:lnTo>
                      <a:pt x="11" y="414"/>
                    </a:lnTo>
                    <a:lnTo>
                      <a:pt x="24" y="374"/>
                    </a:lnTo>
                    <a:lnTo>
                      <a:pt x="60" y="323"/>
                    </a:lnTo>
                    <a:lnTo>
                      <a:pt x="112" y="282"/>
                    </a:lnTo>
                    <a:lnTo>
                      <a:pt x="183" y="253"/>
                    </a:lnTo>
                    <a:lnTo>
                      <a:pt x="243" y="240"/>
                    </a:lnTo>
                    <a:lnTo>
                      <a:pt x="293" y="220"/>
                    </a:lnTo>
                    <a:lnTo>
                      <a:pt x="339" y="165"/>
                    </a:lnTo>
                    <a:lnTo>
                      <a:pt x="390" y="90"/>
                    </a:lnTo>
                    <a:lnTo>
                      <a:pt x="423" y="44"/>
                    </a:lnTo>
                    <a:lnTo>
                      <a:pt x="465" y="15"/>
                    </a:lnTo>
                    <a:lnTo>
                      <a:pt x="513" y="6"/>
                    </a:lnTo>
                    <a:lnTo>
                      <a:pt x="505" y="0"/>
                    </a:lnTo>
                    <a:lnTo>
                      <a:pt x="505" y="0"/>
                    </a:lnTo>
                    <a:close/>
                  </a:path>
                </a:pathLst>
              </a:custGeom>
              <a:solidFill>
                <a:srgbClr val="B3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93" name="Freeform 65">
                <a:extLst>
                  <a:ext uri="{FF2B5EF4-FFF2-40B4-BE49-F238E27FC236}">
                    <a16:creationId xmlns:a16="http://schemas.microsoft.com/office/drawing/2014/main" id="{9F95BE82-57DC-8BA4-0ADE-61EFF446AD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5" y="2574"/>
                <a:ext cx="496" cy="362"/>
              </a:xfrm>
              <a:custGeom>
                <a:avLst/>
                <a:gdLst>
                  <a:gd name="T0" fmla="*/ 490 w 496"/>
                  <a:gd name="T1" fmla="*/ 0 h 362"/>
                  <a:gd name="T2" fmla="*/ 423 w 496"/>
                  <a:gd name="T3" fmla="*/ 16 h 362"/>
                  <a:gd name="T4" fmla="*/ 384 w 496"/>
                  <a:gd name="T5" fmla="*/ 53 h 362"/>
                  <a:gd name="T6" fmla="*/ 349 w 496"/>
                  <a:gd name="T7" fmla="*/ 97 h 362"/>
                  <a:gd name="T8" fmla="*/ 307 w 496"/>
                  <a:gd name="T9" fmla="*/ 163 h 362"/>
                  <a:gd name="T10" fmla="*/ 282 w 496"/>
                  <a:gd name="T11" fmla="*/ 192 h 362"/>
                  <a:gd name="T12" fmla="*/ 230 w 496"/>
                  <a:gd name="T13" fmla="*/ 227 h 362"/>
                  <a:gd name="T14" fmla="*/ 139 w 496"/>
                  <a:gd name="T15" fmla="*/ 254 h 362"/>
                  <a:gd name="T16" fmla="*/ 98 w 496"/>
                  <a:gd name="T17" fmla="*/ 271 h 362"/>
                  <a:gd name="T18" fmla="*/ 56 w 496"/>
                  <a:gd name="T19" fmla="*/ 296 h 362"/>
                  <a:gd name="T20" fmla="*/ 20 w 496"/>
                  <a:gd name="T21" fmla="*/ 325 h 362"/>
                  <a:gd name="T22" fmla="*/ 0 w 496"/>
                  <a:gd name="T23" fmla="*/ 362 h 362"/>
                  <a:gd name="T24" fmla="*/ 12 w 496"/>
                  <a:gd name="T25" fmla="*/ 362 h 362"/>
                  <a:gd name="T26" fmla="*/ 42 w 496"/>
                  <a:gd name="T27" fmla="*/ 322 h 362"/>
                  <a:gd name="T28" fmla="*/ 89 w 496"/>
                  <a:gd name="T29" fmla="*/ 285 h 362"/>
                  <a:gd name="T30" fmla="*/ 157 w 496"/>
                  <a:gd name="T31" fmla="*/ 258 h 362"/>
                  <a:gd name="T32" fmla="*/ 241 w 496"/>
                  <a:gd name="T33" fmla="*/ 238 h 362"/>
                  <a:gd name="T34" fmla="*/ 278 w 496"/>
                  <a:gd name="T35" fmla="*/ 210 h 362"/>
                  <a:gd name="T36" fmla="*/ 337 w 496"/>
                  <a:gd name="T37" fmla="*/ 142 h 362"/>
                  <a:gd name="T38" fmla="*/ 375 w 496"/>
                  <a:gd name="T39" fmla="*/ 84 h 362"/>
                  <a:gd name="T40" fmla="*/ 413 w 496"/>
                  <a:gd name="T41" fmla="*/ 38 h 362"/>
                  <a:gd name="T42" fmla="*/ 452 w 496"/>
                  <a:gd name="T43" fmla="*/ 16 h 362"/>
                  <a:gd name="T44" fmla="*/ 496 w 496"/>
                  <a:gd name="T45" fmla="*/ 9 h 362"/>
                  <a:gd name="T46" fmla="*/ 490 w 496"/>
                  <a:gd name="T47" fmla="*/ 0 h 362"/>
                  <a:gd name="T48" fmla="*/ 490 w 496"/>
                  <a:gd name="T49" fmla="*/ 0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96" h="362">
                    <a:moveTo>
                      <a:pt x="490" y="0"/>
                    </a:moveTo>
                    <a:lnTo>
                      <a:pt x="423" y="16"/>
                    </a:lnTo>
                    <a:lnTo>
                      <a:pt x="384" y="53"/>
                    </a:lnTo>
                    <a:lnTo>
                      <a:pt x="349" y="97"/>
                    </a:lnTo>
                    <a:lnTo>
                      <a:pt x="307" y="163"/>
                    </a:lnTo>
                    <a:lnTo>
                      <a:pt x="282" y="192"/>
                    </a:lnTo>
                    <a:lnTo>
                      <a:pt x="230" y="227"/>
                    </a:lnTo>
                    <a:lnTo>
                      <a:pt x="139" y="254"/>
                    </a:lnTo>
                    <a:lnTo>
                      <a:pt x="98" y="271"/>
                    </a:lnTo>
                    <a:lnTo>
                      <a:pt x="56" y="296"/>
                    </a:lnTo>
                    <a:lnTo>
                      <a:pt x="20" y="325"/>
                    </a:lnTo>
                    <a:lnTo>
                      <a:pt x="0" y="362"/>
                    </a:lnTo>
                    <a:lnTo>
                      <a:pt x="12" y="362"/>
                    </a:lnTo>
                    <a:lnTo>
                      <a:pt x="42" y="322"/>
                    </a:lnTo>
                    <a:lnTo>
                      <a:pt x="89" y="285"/>
                    </a:lnTo>
                    <a:lnTo>
                      <a:pt x="157" y="258"/>
                    </a:lnTo>
                    <a:lnTo>
                      <a:pt x="241" y="238"/>
                    </a:lnTo>
                    <a:lnTo>
                      <a:pt x="278" y="210"/>
                    </a:lnTo>
                    <a:lnTo>
                      <a:pt x="337" y="142"/>
                    </a:lnTo>
                    <a:lnTo>
                      <a:pt x="375" y="84"/>
                    </a:lnTo>
                    <a:lnTo>
                      <a:pt x="413" y="38"/>
                    </a:lnTo>
                    <a:lnTo>
                      <a:pt x="452" y="16"/>
                    </a:lnTo>
                    <a:lnTo>
                      <a:pt x="496" y="9"/>
                    </a:lnTo>
                    <a:lnTo>
                      <a:pt x="490" y="0"/>
                    </a:lnTo>
                    <a:lnTo>
                      <a:pt x="490" y="0"/>
                    </a:lnTo>
                    <a:close/>
                  </a:path>
                </a:pathLst>
              </a:custGeom>
              <a:solidFill>
                <a:srgbClr val="B3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94" name="Freeform 66">
                <a:extLst>
                  <a:ext uri="{FF2B5EF4-FFF2-40B4-BE49-F238E27FC236}">
                    <a16:creationId xmlns:a16="http://schemas.microsoft.com/office/drawing/2014/main" id="{8D2D97A4-3B60-7398-845B-C5E091EBE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7" y="2621"/>
                <a:ext cx="469" cy="317"/>
              </a:xfrm>
              <a:custGeom>
                <a:avLst/>
                <a:gdLst>
                  <a:gd name="T0" fmla="*/ 456 w 469"/>
                  <a:gd name="T1" fmla="*/ 0 h 317"/>
                  <a:gd name="T2" fmla="*/ 383 w 469"/>
                  <a:gd name="T3" fmla="*/ 20 h 317"/>
                  <a:gd name="T4" fmla="*/ 352 w 469"/>
                  <a:gd name="T5" fmla="*/ 50 h 317"/>
                  <a:gd name="T6" fmla="*/ 331 w 469"/>
                  <a:gd name="T7" fmla="*/ 83 h 317"/>
                  <a:gd name="T8" fmla="*/ 293 w 469"/>
                  <a:gd name="T9" fmla="*/ 145 h 317"/>
                  <a:gd name="T10" fmla="*/ 255 w 469"/>
                  <a:gd name="T11" fmla="*/ 191 h 317"/>
                  <a:gd name="T12" fmla="*/ 222 w 469"/>
                  <a:gd name="T13" fmla="*/ 214 h 317"/>
                  <a:gd name="T14" fmla="*/ 178 w 469"/>
                  <a:gd name="T15" fmla="*/ 238 h 317"/>
                  <a:gd name="T16" fmla="*/ 106 w 469"/>
                  <a:gd name="T17" fmla="*/ 257 h 317"/>
                  <a:gd name="T18" fmla="*/ 64 w 469"/>
                  <a:gd name="T19" fmla="*/ 275 h 317"/>
                  <a:gd name="T20" fmla="*/ 35 w 469"/>
                  <a:gd name="T21" fmla="*/ 288 h 317"/>
                  <a:gd name="T22" fmla="*/ 0 w 469"/>
                  <a:gd name="T23" fmla="*/ 315 h 317"/>
                  <a:gd name="T24" fmla="*/ 26 w 469"/>
                  <a:gd name="T25" fmla="*/ 317 h 317"/>
                  <a:gd name="T26" fmla="*/ 62 w 469"/>
                  <a:gd name="T27" fmla="*/ 288 h 317"/>
                  <a:gd name="T28" fmla="*/ 125 w 469"/>
                  <a:gd name="T29" fmla="*/ 266 h 317"/>
                  <a:gd name="T30" fmla="*/ 192 w 469"/>
                  <a:gd name="T31" fmla="*/ 246 h 317"/>
                  <a:gd name="T32" fmla="*/ 244 w 469"/>
                  <a:gd name="T33" fmla="*/ 220 h 317"/>
                  <a:gd name="T34" fmla="*/ 286 w 469"/>
                  <a:gd name="T35" fmla="*/ 180 h 317"/>
                  <a:gd name="T36" fmla="*/ 328 w 469"/>
                  <a:gd name="T37" fmla="*/ 123 h 317"/>
                  <a:gd name="T38" fmla="*/ 364 w 469"/>
                  <a:gd name="T39" fmla="*/ 64 h 317"/>
                  <a:gd name="T40" fmla="*/ 390 w 469"/>
                  <a:gd name="T41" fmla="*/ 39 h 317"/>
                  <a:gd name="T42" fmla="*/ 430 w 469"/>
                  <a:gd name="T43" fmla="*/ 22 h 317"/>
                  <a:gd name="T44" fmla="*/ 469 w 469"/>
                  <a:gd name="T45" fmla="*/ 9 h 317"/>
                  <a:gd name="T46" fmla="*/ 456 w 469"/>
                  <a:gd name="T47" fmla="*/ 0 h 317"/>
                  <a:gd name="T48" fmla="*/ 456 w 469"/>
                  <a:gd name="T49" fmla="*/ 0 h 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69" h="317">
                    <a:moveTo>
                      <a:pt x="456" y="0"/>
                    </a:moveTo>
                    <a:lnTo>
                      <a:pt x="383" y="20"/>
                    </a:lnTo>
                    <a:lnTo>
                      <a:pt x="352" y="50"/>
                    </a:lnTo>
                    <a:lnTo>
                      <a:pt x="331" y="83"/>
                    </a:lnTo>
                    <a:lnTo>
                      <a:pt x="293" y="145"/>
                    </a:lnTo>
                    <a:lnTo>
                      <a:pt x="255" y="191"/>
                    </a:lnTo>
                    <a:lnTo>
                      <a:pt x="222" y="214"/>
                    </a:lnTo>
                    <a:lnTo>
                      <a:pt x="178" y="238"/>
                    </a:lnTo>
                    <a:lnTo>
                      <a:pt x="106" y="257"/>
                    </a:lnTo>
                    <a:lnTo>
                      <a:pt x="64" y="275"/>
                    </a:lnTo>
                    <a:lnTo>
                      <a:pt x="35" y="288"/>
                    </a:lnTo>
                    <a:lnTo>
                      <a:pt x="0" y="315"/>
                    </a:lnTo>
                    <a:lnTo>
                      <a:pt x="26" y="317"/>
                    </a:lnTo>
                    <a:lnTo>
                      <a:pt x="62" y="288"/>
                    </a:lnTo>
                    <a:lnTo>
                      <a:pt x="125" y="266"/>
                    </a:lnTo>
                    <a:lnTo>
                      <a:pt x="192" y="246"/>
                    </a:lnTo>
                    <a:lnTo>
                      <a:pt x="244" y="220"/>
                    </a:lnTo>
                    <a:lnTo>
                      <a:pt x="286" y="180"/>
                    </a:lnTo>
                    <a:lnTo>
                      <a:pt x="328" y="123"/>
                    </a:lnTo>
                    <a:lnTo>
                      <a:pt x="364" y="64"/>
                    </a:lnTo>
                    <a:lnTo>
                      <a:pt x="390" y="39"/>
                    </a:lnTo>
                    <a:lnTo>
                      <a:pt x="430" y="22"/>
                    </a:lnTo>
                    <a:lnTo>
                      <a:pt x="469" y="9"/>
                    </a:lnTo>
                    <a:lnTo>
                      <a:pt x="456" y="0"/>
                    </a:lnTo>
                    <a:lnTo>
                      <a:pt x="456" y="0"/>
                    </a:lnTo>
                    <a:close/>
                  </a:path>
                </a:pathLst>
              </a:custGeom>
              <a:solidFill>
                <a:srgbClr val="B3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95" name="Freeform 67">
                <a:extLst>
                  <a:ext uri="{FF2B5EF4-FFF2-40B4-BE49-F238E27FC236}">
                    <a16:creationId xmlns:a16="http://schemas.microsoft.com/office/drawing/2014/main" id="{383A3A67-54F0-C74E-89B5-AA96037AB3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7" y="2676"/>
                <a:ext cx="366" cy="260"/>
              </a:xfrm>
              <a:custGeom>
                <a:avLst/>
                <a:gdLst>
                  <a:gd name="T0" fmla="*/ 357 w 366"/>
                  <a:gd name="T1" fmla="*/ 0 h 260"/>
                  <a:gd name="T2" fmla="*/ 301 w 366"/>
                  <a:gd name="T3" fmla="*/ 18 h 260"/>
                  <a:gd name="T4" fmla="*/ 260 w 366"/>
                  <a:gd name="T5" fmla="*/ 48 h 260"/>
                  <a:gd name="T6" fmla="*/ 231 w 366"/>
                  <a:gd name="T7" fmla="*/ 90 h 260"/>
                  <a:gd name="T8" fmla="*/ 200 w 366"/>
                  <a:gd name="T9" fmla="*/ 141 h 260"/>
                  <a:gd name="T10" fmla="*/ 167 w 366"/>
                  <a:gd name="T11" fmla="*/ 185 h 260"/>
                  <a:gd name="T12" fmla="*/ 116 w 366"/>
                  <a:gd name="T13" fmla="*/ 223 h 260"/>
                  <a:gd name="T14" fmla="*/ 70 w 366"/>
                  <a:gd name="T15" fmla="*/ 240 h 260"/>
                  <a:gd name="T16" fmla="*/ 0 w 366"/>
                  <a:gd name="T17" fmla="*/ 260 h 260"/>
                  <a:gd name="T18" fmla="*/ 66 w 366"/>
                  <a:gd name="T19" fmla="*/ 253 h 260"/>
                  <a:gd name="T20" fmla="*/ 117 w 366"/>
                  <a:gd name="T21" fmla="*/ 234 h 260"/>
                  <a:gd name="T22" fmla="*/ 167 w 366"/>
                  <a:gd name="T23" fmla="*/ 207 h 260"/>
                  <a:gd name="T24" fmla="*/ 211 w 366"/>
                  <a:gd name="T25" fmla="*/ 150 h 260"/>
                  <a:gd name="T26" fmla="*/ 246 w 366"/>
                  <a:gd name="T27" fmla="*/ 97 h 260"/>
                  <a:gd name="T28" fmla="*/ 269 w 366"/>
                  <a:gd name="T29" fmla="*/ 59 h 260"/>
                  <a:gd name="T30" fmla="*/ 295 w 366"/>
                  <a:gd name="T31" fmla="*/ 39 h 260"/>
                  <a:gd name="T32" fmla="*/ 321 w 366"/>
                  <a:gd name="T33" fmla="*/ 24 h 260"/>
                  <a:gd name="T34" fmla="*/ 366 w 366"/>
                  <a:gd name="T35" fmla="*/ 11 h 260"/>
                  <a:gd name="T36" fmla="*/ 357 w 366"/>
                  <a:gd name="T37" fmla="*/ 0 h 260"/>
                  <a:gd name="T38" fmla="*/ 357 w 366"/>
                  <a:gd name="T39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6" h="260">
                    <a:moveTo>
                      <a:pt x="357" y="0"/>
                    </a:moveTo>
                    <a:lnTo>
                      <a:pt x="301" y="18"/>
                    </a:lnTo>
                    <a:lnTo>
                      <a:pt x="260" y="48"/>
                    </a:lnTo>
                    <a:lnTo>
                      <a:pt x="231" y="90"/>
                    </a:lnTo>
                    <a:lnTo>
                      <a:pt x="200" y="141"/>
                    </a:lnTo>
                    <a:lnTo>
                      <a:pt x="167" y="185"/>
                    </a:lnTo>
                    <a:lnTo>
                      <a:pt x="116" y="223"/>
                    </a:lnTo>
                    <a:lnTo>
                      <a:pt x="70" y="240"/>
                    </a:lnTo>
                    <a:lnTo>
                      <a:pt x="0" y="260"/>
                    </a:lnTo>
                    <a:lnTo>
                      <a:pt x="66" y="253"/>
                    </a:lnTo>
                    <a:lnTo>
                      <a:pt x="117" y="234"/>
                    </a:lnTo>
                    <a:lnTo>
                      <a:pt x="167" y="207"/>
                    </a:lnTo>
                    <a:lnTo>
                      <a:pt x="211" y="150"/>
                    </a:lnTo>
                    <a:lnTo>
                      <a:pt x="246" y="97"/>
                    </a:lnTo>
                    <a:lnTo>
                      <a:pt x="269" y="59"/>
                    </a:lnTo>
                    <a:lnTo>
                      <a:pt x="295" y="39"/>
                    </a:lnTo>
                    <a:lnTo>
                      <a:pt x="321" y="24"/>
                    </a:lnTo>
                    <a:lnTo>
                      <a:pt x="366" y="11"/>
                    </a:lnTo>
                    <a:lnTo>
                      <a:pt x="357" y="0"/>
                    </a:lnTo>
                    <a:lnTo>
                      <a:pt x="357" y="0"/>
                    </a:lnTo>
                    <a:close/>
                  </a:path>
                </a:pathLst>
              </a:custGeom>
              <a:solidFill>
                <a:srgbClr val="B3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96" name="Freeform 68">
                <a:extLst>
                  <a:ext uri="{FF2B5EF4-FFF2-40B4-BE49-F238E27FC236}">
                    <a16:creationId xmlns:a16="http://schemas.microsoft.com/office/drawing/2014/main" id="{69224E86-B1EF-BBC0-7C55-BF349B2D73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2" y="3123"/>
                <a:ext cx="264" cy="699"/>
              </a:xfrm>
              <a:custGeom>
                <a:avLst/>
                <a:gdLst>
                  <a:gd name="T0" fmla="*/ 7 w 264"/>
                  <a:gd name="T1" fmla="*/ 0 h 699"/>
                  <a:gd name="T2" fmla="*/ 104 w 264"/>
                  <a:gd name="T3" fmla="*/ 73 h 699"/>
                  <a:gd name="T4" fmla="*/ 176 w 264"/>
                  <a:gd name="T5" fmla="*/ 143 h 699"/>
                  <a:gd name="T6" fmla="*/ 231 w 264"/>
                  <a:gd name="T7" fmla="*/ 243 h 699"/>
                  <a:gd name="T8" fmla="*/ 258 w 264"/>
                  <a:gd name="T9" fmla="*/ 337 h 699"/>
                  <a:gd name="T10" fmla="*/ 264 w 264"/>
                  <a:gd name="T11" fmla="*/ 454 h 699"/>
                  <a:gd name="T12" fmla="*/ 251 w 264"/>
                  <a:gd name="T13" fmla="*/ 547 h 699"/>
                  <a:gd name="T14" fmla="*/ 221 w 264"/>
                  <a:gd name="T15" fmla="*/ 641 h 699"/>
                  <a:gd name="T16" fmla="*/ 192 w 264"/>
                  <a:gd name="T17" fmla="*/ 699 h 699"/>
                  <a:gd name="T18" fmla="*/ 185 w 264"/>
                  <a:gd name="T19" fmla="*/ 531 h 699"/>
                  <a:gd name="T20" fmla="*/ 176 w 264"/>
                  <a:gd name="T21" fmla="*/ 406 h 699"/>
                  <a:gd name="T22" fmla="*/ 135 w 264"/>
                  <a:gd name="T23" fmla="*/ 313 h 699"/>
                  <a:gd name="T24" fmla="*/ 84 w 264"/>
                  <a:gd name="T25" fmla="*/ 238 h 699"/>
                  <a:gd name="T26" fmla="*/ 46 w 264"/>
                  <a:gd name="T27" fmla="*/ 159 h 699"/>
                  <a:gd name="T28" fmla="*/ 9 w 264"/>
                  <a:gd name="T29" fmla="*/ 113 h 699"/>
                  <a:gd name="T30" fmla="*/ 0 w 264"/>
                  <a:gd name="T31" fmla="*/ 102 h 699"/>
                  <a:gd name="T32" fmla="*/ 7 w 264"/>
                  <a:gd name="T33" fmla="*/ 0 h 699"/>
                  <a:gd name="T34" fmla="*/ 7 w 264"/>
                  <a:gd name="T35" fmla="*/ 0 h 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64" h="699">
                    <a:moveTo>
                      <a:pt x="7" y="0"/>
                    </a:moveTo>
                    <a:lnTo>
                      <a:pt x="104" y="73"/>
                    </a:lnTo>
                    <a:lnTo>
                      <a:pt x="176" y="143"/>
                    </a:lnTo>
                    <a:lnTo>
                      <a:pt x="231" y="243"/>
                    </a:lnTo>
                    <a:lnTo>
                      <a:pt x="258" y="337"/>
                    </a:lnTo>
                    <a:lnTo>
                      <a:pt x="264" y="454"/>
                    </a:lnTo>
                    <a:lnTo>
                      <a:pt x="251" y="547"/>
                    </a:lnTo>
                    <a:lnTo>
                      <a:pt x="221" y="641"/>
                    </a:lnTo>
                    <a:lnTo>
                      <a:pt x="192" y="699"/>
                    </a:lnTo>
                    <a:lnTo>
                      <a:pt x="185" y="531"/>
                    </a:lnTo>
                    <a:lnTo>
                      <a:pt x="176" y="406"/>
                    </a:lnTo>
                    <a:lnTo>
                      <a:pt x="135" y="313"/>
                    </a:lnTo>
                    <a:lnTo>
                      <a:pt x="84" y="238"/>
                    </a:lnTo>
                    <a:lnTo>
                      <a:pt x="46" y="159"/>
                    </a:lnTo>
                    <a:lnTo>
                      <a:pt x="9" y="113"/>
                    </a:lnTo>
                    <a:lnTo>
                      <a:pt x="0" y="102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97" name="Freeform 69">
                <a:extLst>
                  <a:ext uri="{FF2B5EF4-FFF2-40B4-BE49-F238E27FC236}">
                    <a16:creationId xmlns:a16="http://schemas.microsoft.com/office/drawing/2014/main" id="{7A4B7C79-F305-D096-0746-069D7D5D6A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3" y="3412"/>
                <a:ext cx="38" cy="203"/>
              </a:xfrm>
              <a:custGeom>
                <a:avLst/>
                <a:gdLst>
                  <a:gd name="T0" fmla="*/ 31 w 38"/>
                  <a:gd name="T1" fmla="*/ 0 h 203"/>
                  <a:gd name="T2" fmla="*/ 23 w 38"/>
                  <a:gd name="T3" fmla="*/ 71 h 203"/>
                  <a:gd name="T4" fmla="*/ 12 w 38"/>
                  <a:gd name="T5" fmla="*/ 156 h 203"/>
                  <a:gd name="T6" fmla="*/ 0 w 38"/>
                  <a:gd name="T7" fmla="*/ 203 h 203"/>
                  <a:gd name="T8" fmla="*/ 25 w 38"/>
                  <a:gd name="T9" fmla="*/ 126 h 203"/>
                  <a:gd name="T10" fmla="*/ 38 w 38"/>
                  <a:gd name="T11" fmla="*/ 66 h 203"/>
                  <a:gd name="T12" fmla="*/ 38 w 38"/>
                  <a:gd name="T13" fmla="*/ 24 h 203"/>
                  <a:gd name="T14" fmla="*/ 31 w 38"/>
                  <a:gd name="T15" fmla="*/ 0 h 203"/>
                  <a:gd name="T16" fmla="*/ 31 w 38"/>
                  <a:gd name="T17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203">
                    <a:moveTo>
                      <a:pt x="31" y="0"/>
                    </a:moveTo>
                    <a:lnTo>
                      <a:pt x="23" y="71"/>
                    </a:lnTo>
                    <a:lnTo>
                      <a:pt x="12" y="156"/>
                    </a:lnTo>
                    <a:lnTo>
                      <a:pt x="0" y="203"/>
                    </a:lnTo>
                    <a:lnTo>
                      <a:pt x="25" y="126"/>
                    </a:lnTo>
                    <a:lnTo>
                      <a:pt x="38" y="66"/>
                    </a:lnTo>
                    <a:lnTo>
                      <a:pt x="38" y="24"/>
                    </a:lnTo>
                    <a:lnTo>
                      <a:pt x="31" y="0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F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98" name="Freeform 70">
                <a:extLst>
                  <a:ext uri="{FF2B5EF4-FFF2-40B4-BE49-F238E27FC236}">
                    <a16:creationId xmlns:a16="http://schemas.microsoft.com/office/drawing/2014/main" id="{A89F932C-653B-D426-52FC-FB4CF8C173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1" y="3511"/>
                <a:ext cx="73" cy="179"/>
              </a:xfrm>
              <a:custGeom>
                <a:avLst/>
                <a:gdLst>
                  <a:gd name="T0" fmla="*/ 51 w 73"/>
                  <a:gd name="T1" fmla="*/ 0 h 179"/>
                  <a:gd name="T2" fmla="*/ 38 w 73"/>
                  <a:gd name="T3" fmla="*/ 69 h 179"/>
                  <a:gd name="T4" fmla="*/ 11 w 73"/>
                  <a:gd name="T5" fmla="*/ 152 h 179"/>
                  <a:gd name="T6" fmla="*/ 0 w 73"/>
                  <a:gd name="T7" fmla="*/ 179 h 179"/>
                  <a:gd name="T8" fmla="*/ 35 w 73"/>
                  <a:gd name="T9" fmla="*/ 115 h 179"/>
                  <a:gd name="T10" fmla="*/ 73 w 73"/>
                  <a:gd name="T11" fmla="*/ 33 h 179"/>
                  <a:gd name="T12" fmla="*/ 51 w 73"/>
                  <a:gd name="T13" fmla="*/ 0 h 179"/>
                  <a:gd name="T14" fmla="*/ 51 w 73"/>
                  <a:gd name="T15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3" h="179">
                    <a:moveTo>
                      <a:pt x="51" y="0"/>
                    </a:moveTo>
                    <a:lnTo>
                      <a:pt x="38" y="69"/>
                    </a:lnTo>
                    <a:lnTo>
                      <a:pt x="11" y="152"/>
                    </a:lnTo>
                    <a:lnTo>
                      <a:pt x="0" y="179"/>
                    </a:lnTo>
                    <a:lnTo>
                      <a:pt x="35" y="115"/>
                    </a:lnTo>
                    <a:lnTo>
                      <a:pt x="73" y="33"/>
                    </a:lnTo>
                    <a:lnTo>
                      <a:pt x="51" y="0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FF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199" name="Freeform 71">
                <a:extLst>
                  <a:ext uri="{FF2B5EF4-FFF2-40B4-BE49-F238E27FC236}">
                    <a16:creationId xmlns:a16="http://schemas.microsoft.com/office/drawing/2014/main" id="{1A50AFC5-5EFB-6DE4-8A32-10D4D38259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9" y="3645"/>
                <a:ext cx="97" cy="170"/>
              </a:xfrm>
              <a:custGeom>
                <a:avLst/>
                <a:gdLst>
                  <a:gd name="T0" fmla="*/ 97 w 97"/>
                  <a:gd name="T1" fmla="*/ 0 h 170"/>
                  <a:gd name="T2" fmla="*/ 66 w 97"/>
                  <a:gd name="T3" fmla="*/ 54 h 170"/>
                  <a:gd name="T4" fmla="*/ 33 w 97"/>
                  <a:gd name="T5" fmla="*/ 117 h 170"/>
                  <a:gd name="T6" fmla="*/ 0 w 97"/>
                  <a:gd name="T7" fmla="*/ 170 h 170"/>
                  <a:gd name="T8" fmla="*/ 64 w 97"/>
                  <a:gd name="T9" fmla="*/ 91 h 170"/>
                  <a:gd name="T10" fmla="*/ 97 w 97"/>
                  <a:gd name="T11" fmla="*/ 42 h 170"/>
                  <a:gd name="T12" fmla="*/ 97 w 97"/>
                  <a:gd name="T13" fmla="*/ 0 h 170"/>
                  <a:gd name="T14" fmla="*/ 97 w 97"/>
                  <a:gd name="T15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7" h="170">
                    <a:moveTo>
                      <a:pt x="97" y="0"/>
                    </a:moveTo>
                    <a:lnTo>
                      <a:pt x="66" y="54"/>
                    </a:lnTo>
                    <a:lnTo>
                      <a:pt x="33" y="117"/>
                    </a:lnTo>
                    <a:lnTo>
                      <a:pt x="0" y="170"/>
                    </a:lnTo>
                    <a:lnTo>
                      <a:pt x="64" y="91"/>
                    </a:lnTo>
                    <a:lnTo>
                      <a:pt x="97" y="42"/>
                    </a:lnTo>
                    <a:lnTo>
                      <a:pt x="97" y="0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FF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00" name="Freeform 72">
                <a:extLst>
                  <a:ext uri="{FF2B5EF4-FFF2-40B4-BE49-F238E27FC236}">
                    <a16:creationId xmlns:a16="http://schemas.microsoft.com/office/drawing/2014/main" id="{97332D1A-8888-1643-51BF-5B495F733E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3" y="3743"/>
                <a:ext cx="102" cy="141"/>
              </a:xfrm>
              <a:custGeom>
                <a:avLst/>
                <a:gdLst>
                  <a:gd name="T0" fmla="*/ 93 w 102"/>
                  <a:gd name="T1" fmla="*/ 0 h 141"/>
                  <a:gd name="T2" fmla="*/ 66 w 102"/>
                  <a:gd name="T3" fmla="*/ 48 h 141"/>
                  <a:gd name="T4" fmla="*/ 25 w 102"/>
                  <a:gd name="T5" fmla="*/ 108 h 141"/>
                  <a:gd name="T6" fmla="*/ 0 w 102"/>
                  <a:gd name="T7" fmla="*/ 141 h 141"/>
                  <a:gd name="T8" fmla="*/ 56 w 102"/>
                  <a:gd name="T9" fmla="*/ 83 h 141"/>
                  <a:gd name="T10" fmla="*/ 102 w 102"/>
                  <a:gd name="T11" fmla="*/ 24 h 141"/>
                  <a:gd name="T12" fmla="*/ 93 w 102"/>
                  <a:gd name="T13" fmla="*/ 0 h 141"/>
                  <a:gd name="T14" fmla="*/ 93 w 102"/>
                  <a:gd name="T15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2" h="141">
                    <a:moveTo>
                      <a:pt x="93" y="0"/>
                    </a:moveTo>
                    <a:lnTo>
                      <a:pt x="66" y="48"/>
                    </a:lnTo>
                    <a:lnTo>
                      <a:pt x="25" y="108"/>
                    </a:lnTo>
                    <a:lnTo>
                      <a:pt x="0" y="141"/>
                    </a:lnTo>
                    <a:lnTo>
                      <a:pt x="56" y="83"/>
                    </a:lnTo>
                    <a:lnTo>
                      <a:pt x="102" y="24"/>
                    </a:lnTo>
                    <a:lnTo>
                      <a:pt x="93" y="0"/>
                    </a:lnTo>
                    <a:lnTo>
                      <a:pt x="93" y="0"/>
                    </a:lnTo>
                    <a:close/>
                  </a:path>
                </a:pathLst>
              </a:custGeom>
              <a:solidFill>
                <a:srgbClr val="FF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01" name="Freeform 73">
                <a:extLst>
                  <a:ext uri="{FF2B5EF4-FFF2-40B4-BE49-F238E27FC236}">
                    <a16:creationId xmlns:a16="http://schemas.microsoft.com/office/drawing/2014/main" id="{77EF4C4E-CF80-1C3D-FCA5-4F4BEFD0A8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9" y="3335"/>
                <a:ext cx="13" cy="77"/>
              </a:xfrm>
              <a:custGeom>
                <a:avLst/>
                <a:gdLst>
                  <a:gd name="T0" fmla="*/ 0 w 13"/>
                  <a:gd name="T1" fmla="*/ 0 h 77"/>
                  <a:gd name="T2" fmla="*/ 11 w 13"/>
                  <a:gd name="T3" fmla="*/ 77 h 77"/>
                  <a:gd name="T4" fmla="*/ 13 w 13"/>
                  <a:gd name="T5" fmla="*/ 22 h 77"/>
                  <a:gd name="T6" fmla="*/ 0 w 13"/>
                  <a:gd name="T7" fmla="*/ 0 h 77"/>
                  <a:gd name="T8" fmla="*/ 0 w 13"/>
                  <a:gd name="T9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77">
                    <a:moveTo>
                      <a:pt x="0" y="0"/>
                    </a:moveTo>
                    <a:lnTo>
                      <a:pt x="11" y="77"/>
                    </a:lnTo>
                    <a:lnTo>
                      <a:pt x="13" y="2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02" name="Freeform 74">
                <a:extLst>
                  <a:ext uri="{FF2B5EF4-FFF2-40B4-BE49-F238E27FC236}">
                    <a16:creationId xmlns:a16="http://schemas.microsoft.com/office/drawing/2014/main" id="{B666CB71-EC99-0FFD-5A30-7C674DBC19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5" y="3141"/>
                <a:ext cx="232" cy="606"/>
              </a:xfrm>
              <a:custGeom>
                <a:avLst/>
                <a:gdLst>
                  <a:gd name="T0" fmla="*/ 2 w 232"/>
                  <a:gd name="T1" fmla="*/ 0 h 606"/>
                  <a:gd name="T2" fmla="*/ 110 w 232"/>
                  <a:gd name="T3" fmla="*/ 86 h 606"/>
                  <a:gd name="T4" fmla="*/ 174 w 232"/>
                  <a:gd name="T5" fmla="*/ 172 h 606"/>
                  <a:gd name="T6" fmla="*/ 218 w 232"/>
                  <a:gd name="T7" fmla="*/ 271 h 606"/>
                  <a:gd name="T8" fmla="*/ 232 w 232"/>
                  <a:gd name="T9" fmla="*/ 359 h 606"/>
                  <a:gd name="T10" fmla="*/ 232 w 232"/>
                  <a:gd name="T11" fmla="*/ 441 h 606"/>
                  <a:gd name="T12" fmla="*/ 219 w 232"/>
                  <a:gd name="T13" fmla="*/ 546 h 606"/>
                  <a:gd name="T14" fmla="*/ 199 w 232"/>
                  <a:gd name="T15" fmla="*/ 606 h 606"/>
                  <a:gd name="T16" fmla="*/ 210 w 232"/>
                  <a:gd name="T17" fmla="*/ 436 h 606"/>
                  <a:gd name="T18" fmla="*/ 196 w 232"/>
                  <a:gd name="T19" fmla="*/ 335 h 606"/>
                  <a:gd name="T20" fmla="*/ 154 w 232"/>
                  <a:gd name="T21" fmla="*/ 220 h 606"/>
                  <a:gd name="T22" fmla="*/ 104 w 232"/>
                  <a:gd name="T23" fmla="*/ 145 h 606"/>
                  <a:gd name="T24" fmla="*/ 44 w 232"/>
                  <a:gd name="T25" fmla="*/ 88 h 606"/>
                  <a:gd name="T26" fmla="*/ 0 w 232"/>
                  <a:gd name="T27" fmla="*/ 61 h 606"/>
                  <a:gd name="T28" fmla="*/ 2 w 232"/>
                  <a:gd name="T29" fmla="*/ 0 h 606"/>
                  <a:gd name="T30" fmla="*/ 2 w 232"/>
                  <a:gd name="T31" fmla="*/ 0 h 6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32" h="606">
                    <a:moveTo>
                      <a:pt x="2" y="0"/>
                    </a:moveTo>
                    <a:lnTo>
                      <a:pt x="110" y="86"/>
                    </a:lnTo>
                    <a:lnTo>
                      <a:pt x="174" y="172"/>
                    </a:lnTo>
                    <a:lnTo>
                      <a:pt x="218" y="271"/>
                    </a:lnTo>
                    <a:lnTo>
                      <a:pt x="232" y="359"/>
                    </a:lnTo>
                    <a:lnTo>
                      <a:pt x="232" y="441"/>
                    </a:lnTo>
                    <a:lnTo>
                      <a:pt x="219" y="546"/>
                    </a:lnTo>
                    <a:lnTo>
                      <a:pt x="199" y="606"/>
                    </a:lnTo>
                    <a:lnTo>
                      <a:pt x="210" y="436"/>
                    </a:lnTo>
                    <a:lnTo>
                      <a:pt x="196" y="335"/>
                    </a:lnTo>
                    <a:lnTo>
                      <a:pt x="154" y="220"/>
                    </a:lnTo>
                    <a:lnTo>
                      <a:pt x="104" y="145"/>
                    </a:lnTo>
                    <a:lnTo>
                      <a:pt x="44" y="88"/>
                    </a:lnTo>
                    <a:lnTo>
                      <a:pt x="0" y="61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03" name="Freeform 75">
                <a:extLst>
                  <a:ext uri="{FF2B5EF4-FFF2-40B4-BE49-F238E27FC236}">
                    <a16:creationId xmlns:a16="http://schemas.microsoft.com/office/drawing/2014/main" id="{A329202F-342E-7D7D-EAB4-1632F509CD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2" y="2989"/>
                <a:ext cx="39" cy="626"/>
              </a:xfrm>
              <a:custGeom>
                <a:avLst/>
                <a:gdLst>
                  <a:gd name="T0" fmla="*/ 0 w 39"/>
                  <a:gd name="T1" fmla="*/ 626 h 626"/>
                  <a:gd name="T2" fmla="*/ 37 w 39"/>
                  <a:gd name="T3" fmla="*/ 602 h 626"/>
                  <a:gd name="T4" fmla="*/ 39 w 39"/>
                  <a:gd name="T5" fmla="*/ 0 h 626"/>
                  <a:gd name="T6" fmla="*/ 0 w 39"/>
                  <a:gd name="T7" fmla="*/ 0 h 626"/>
                  <a:gd name="T8" fmla="*/ 0 w 39"/>
                  <a:gd name="T9" fmla="*/ 626 h 626"/>
                  <a:gd name="T10" fmla="*/ 0 w 39"/>
                  <a:gd name="T11" fmla="*/ 626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626">
                    <a:moveTo>
                      <a:pt x="0" y="626"/>
                    </a:moveTo>
                    <a:lnTo>
                      <a:pt x="37" y="602"/>
                    </a:lnTo>
                    <a:lnTo>
                      <a:pt x="39" y="0"/>
                    </a:lnTo>
                    <a:lnTo>
                      <a:pt x="0" y="0"/>
                    </a:lnTo>
                    <a:lnTo>
                      <a:pt x="0" y="626"/>
                    </a:lnTo>
                    <a:lnTo>
                      <a:pt x="0" y="6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04" name="Freeform 76">
                <a:extLst>
                  <a:ext uri="{FF2B5EF4-FFF2-40B4-BE49-F238E27FC236}">
                    <a16:creationId xmlns:a16="http://schemas.microsoft.com/office/drawing/2014/main" id="{0C187EC3-AF1F-3CF1-8F96-BB8AC3158F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3" y="2989"/>
                <a:ext cx="722" cy="29"/>
              </a:xfrm>
              <a:custGeom>
                <a:avLst/>
                <a:gdLst>
                  <a:gd name="T0" fmla="*/ 0 w 722"/>
                  <a:gd name="T1" fmla="*/ 29 h 29"/>
                  <a:gd name="T2" fmla="*/ 683 w 722"/>
                  <a:gd name="T3" fmla="*/ 29 h 29"/>
                  <a:gd name="T4" fmla="*/ 722 w 722"/>
                  <a:gd name="T5" fmla="*/ 2 h 29"/>
                  <a:gd name="T6" fmla="*/ 0 w 722"/>
                  <a:gd name="T7" fmla="*/ 0 h 29"/>
                  <a:gd name="T8" fmla="*/ 0 w 722"/>
                  <a:gd name="T9" fmla="*/ 29 h 29"/>
                  <a:gd name="T10" fmla="*/ 0 w 722"/>
                  <a:gd name="T11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2" h="29">
                    <a:moveTo>
                      <a:pt x="0" y="29"/>
                    </a:moveTo>
                    <a:lnTo>
                      <a:pt x="683" y="29"/>
                    </a:lnTo>
                    <a:lnTo>
                      <a:pt x="722" y="2"/>
                    </a:lnTo>
                    <a:lnTo>
                      <a:pt x="0" y="0"/>
                    </a:lnTo>
                    <a:lnTo>
                      <a:pt x="0" y="29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05" name="Freeform 77">
                <a:extLst>
                  <a:ext uri="{FF2B5EF4-FFF2-40B4-BE49-F238E27FC236}">
                    <a16:creationId xmlns:a16="http://schemas.microsoft.com/office/drawing/2014/main" id="{57AFE4C2-FFD3-241B-E17E-F0330C71FE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9" y="2621"/>
                <a:ext cx="24" cy="68"/>
              </a:xfrm>
              <a:custGeom>
                <a:avLst/>
                <a:gdLst>
                  <a:gd name="T0" fmla="*/ 0 w 24"/>
                  <a:gd name="T1" fmla="*/ 0 h 68"/>
                  <a:gd name="T2" fmla="*/ 2 w 24"/>
                  <a:gd name="T3" fmla="*/ 68 h 68"/>
                  <a:gd name="T4" fmla="*/ 24 w 24"/>
                  <a:gd name="T5" fmla="*/ 68 h 68"/>
                  <a:gd name="T6" fmla="*/ 24 w 24"/>
                  <a:gd name="T7" fmla="*/ 0 h 68"/>
                  <a:gd name="T8" fmla="*/ 0 w 24"/>
                  <a:gd name="T9" fmla="*/ 0 h 68"/>
                  <a:gd name="T10" fmla="*/ 0 w 24"/>
                  <a:gd name="T11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68">
                    <a:moveTo>
                      <a:pt x="0" y="0"/>
                    </a:moveTo>
                    <a:lnTo>
                      <a:pt x="2" y="68"/>
                    </a:lnTo>
                    <a:lnTo>
                      <a:pt x="24" y="68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6FF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06" name="Freeform 78">
                <a:extLst>
                  <a:ext uri="{FF2B5EF4-FFF2-40B4-BE49-F238E27FC236}">
                    <a16:creationId xmlns:a16="http://schemas.microsoft.com/office/drawing/2014/main" id="{BA836848-CC6C-6231-47D0-B97074ED7A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1" y="2667"/>
                <a:ext cx="46" cy="70"/>
              </a:xfrm>
              <a:custGeom>
                <a:avLst/>
                <a:gdLst>
                  <a:gd name="T0" fmla="*/ 30 w 46"/>
                  <a:gd name="T1" fmla="*/ 0 h 70"/>
                  <a:gd name="T2" fmla="*/ 0 w 46"/>
                  <a:gd name="T3" fmla="*/ 51 h 70"/>
                  <a:gd name="T4" fmla="*/ 17 w 46"/>
                  <a:gd name="T5" fmla="*/ 70 h 70"/>
                  <a:gd name="T6" fmla="*/ 46 w 46"/>
                  <a:gd name="T7" fmla="*/ 18 h 70"/>
                  <a:gd name="T8" fmla="*/ 30 w 46"/>
                  <a:gd name="T9" fmla="*/ 0 h 70"/>
                  <a:gd name="T10" fmla="*/ 30 w 46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70">
                    <a:moveTo>
                      <a:pt x="30" y="0"/>
                    </a:moveTo>
                    <a:lnTo>
                      <a:pt x="0" y="51"/>
                    </a:lnTo>
                    <a:lnTo>
                      <a:pt x="17" y="70"/>
                    </a:lnTo>
                    <a:lnTo>
                      <a:pt x="46" y="18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E6FF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07" name="Freeform 79">
                <a:extLst>
                  <a:ext uri="{FF2B5EF4-FFF2-40B4-BE49-F238E27FC236}">
                    <a16:creationId xmlns:a16="http://schemas.microsoft.com/office/drawing/2014/main" id="{D39A13F6-48D8-39C4-9B57-770F1FD92A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6" y="2689"/>
                <a:ext cx="50" cy="62"/>
              </a:xfrm>
              <a:custGeom>
                <a:avLst/>
                <a:gdLst>
                  <a:gd name="T0" fmla="*/ 21 w 50"/>
                  <a:gd name="T1" fmla="*/ 0 h 62"/>
                  <a:gd name="T2" fmla="*/ 50 w 50"/>
                  <a:gd name="T3" fmla="*/ 40 h 62"/>
                  <a:gd name="T4" fmla="*/ 28 w 50"/>
                  <a:gd name="T5" fmla="*/ 62 h 62"/>
                  <a:gd name="T6" fmla="*/ 0 w 50"/>
                  <a:gd name="T7" fmla="*/ 13 h 62"/>
                  <a:gd name="T8" fmla="*/ 21 w 50"/>
                  <a:gd name="T9" fmla="*/ 0 h 62"/>
                  <a:gd name="T10" fmla="*/ 21 w 50"/>
                  <a:gd name="T11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" h="62">
                    <a:moveTo>
                      <a:pt x="21" y="0"/>
                    </a:moveTo>
                    <a:lnTo>
                      <a:pt x="50" y="40"/>
                    </a:lnTo>
                    <a:lnTo>
                      <a:pt x="28" y="62"/>
                    </a:lnTo>
                    <a:lnTo>
                      <a:pt x="0" y="13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E6FF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08" name="Freeform 80">
                <a:extLst>
                  <a:ext uri="{FF2B5EF4-FFF2-40B4-BE49-F238E27FC236}">
                    <a16:creationId xmlns:a16="http://schemas.microsoft.com/office/drawing/2014/main" id="{482E870C-7140-1C3F-A145-EDC28FE9E3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3" y="2828"/>
                <a:ext cx="59" cy="55"/>
              </a:xfrm>
              <a:custGeom>
                <a:avLst/>
                <a:gdLst>
                  <a:gd name="T0" fmla="*/ 52 w 59"/>
                  <a:gd name="T1" fmla="*/ 0 h 55"/>
                  <a:gd name="T2" fmla="*/ 0 w 59"/>
                  <a:gd name="T3" fmla="*/ 31 h 55"/>
                  <a:gd name="T4" fmla="*/ 13 w 59"/>
                  <a:gd name="T5" fmla="*/ 55 h 55"/>
                  <a:gd name="T6" fmla="*/ 59 w 59"/>
                  <a:gd name="T7" fmla="*/ 28 h 55"/>
                  <a:gd name="T8" fmla="*/ 52 w 59"/>
                  <a:gd name="T9" fmla="*/ 0 h 55"/>
                  <a:gd name="T10" fmla="*/ 52 w 59"/>
                  <a:gd name="T11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55">
                    <a:moveTo>
                      <a:pt x="52" y="0"/>
                    </a:moveTo>
                    <a:lnTo>
                      <a:pt x="0" y="31"/>
                    </a:lnTo>
                    <a:lnTo>
                      <a:pt x="13" y="55"/>
                    </a:lnTo>
                    <a:lnTo>
                      <a:pt x="59" y="28"/>
                    </a:lnTo>
                    <a:lnTo>
                      <a:pt x="52" y="0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E6FF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09" name="Freeform 81">
                <a:extLst>
                  <a:ext uri="{FF2B5EF4-FFF2-40B4-BE49-F238E27FC236}">
                    <a16:creationId xmlns:a16="http://schemas.microsoft.com/office/drawing/2014/main" id="{C3D3F782-17DF-5B5E-9021-161802B83A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4" y="2856"/>
                <a:ext cx="63" cy="51"/>
              </a:xfrm>
              <a:custGeom>
                <a:avLst/>
                <a:gdLst>
                  <a:gd name="T0" fmla="*/ 10 w 63"/>
                  <a:gd name="T1" fmla="*/ 0 h 51"/>
                  <a:gd name="T2" fmla="*/ 63 w 63"/>
                  <a:gd name="T3" fmla="*/ 27 h 51"/>
                  <a:gd name="T4" fmla="*/ 50 w 63"/>
                  <a:gd name="T5" fmla="*/ 51 h 51"/>
                  <a:gd name="T6" fmla="*/ 0 w 63"/>
                  <a:gd name="T7" fmla="*/ 22 h 51"/>
                  <a:gd name="T8" fmla="*/ 10 w 63"/>
                  <a:gd name="T9" fmla="*/ 0 h 51"/>
                  <a:gd name="T10" fmla="*/ 10 w 63"/>
                  <a:gd name="T11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51">
                    <a:moveTo>
                      <a:pt x="10" y="0"/>
                    </a:moveTo>
                    <a:lnTo>
                      <a:pt x="63" y="27"/>
                    </a:lnTo>
                    <a:lnTo>
                      <a:pt x="50" y="51"/>
                    </a:lnTo>
                    <a:lnTo>
                      <a:pt x="0" y="22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E6FF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10" name="Freeform 82">
                <a:extLst>
                  <a:ext uri="{FF2B5EF4-FFF2-40B4-BE49-F238E27FC236}">
                    <a16:creationId xmlns:a16="http://schemas.microsoft.com/office/drawing/2014/main" id="{1C82F181-3C4A-A422-813A-1716A449DB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3" y="3083"/>
                <a:ext cx="61" cy="29"/>
              </a:xfrm>
              <a:custGeom>
                <a:avLst/>
                <a:gdLst>
                  <a:gd name="T0" fmla="*/ 57 w 61"/>
                  <a:gd name="T1" fmla="*/ 0 h 29"/>
                  <a:gd name="T2" fmla="*/ 0 w 61"/>
                  <a:gd name="T3" fmla="*/ 1 h 29"/>
                  <a:gd name="T4" fmla="*/ 0 w 61"/>
                  <a:gd name="T5" fmla="*/ 29 h 29"/>
                  <a:gd name="T6" fmla="*/ 61 w 61"/>
                  <a:gd name="T7" fmla="*/ 27 h 29"/>
                  <a:gd name="T8" fmla="*/ 57 w 61"/>
                  <a:gd name="T9" fmla="*/ 0 h 29"/>
                  <a:gd name="T10" fmla="*/ 57 w 61"/>
                  <a:gd name="T1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29">
                    <a:moveTo>
                      <a:pt x="57" y="0"/>
                    </a:moveTo>
                    <a:lnTo>
                      <a:pt x="0" y="1"/>
                    </a:lnTo>
                    <a:lnTo>
                      <a:pt x="0" y="29"/>
                    </a:lnTo>
                    <a:lnTo>
                      <a:pt x="61" y="27"/>
                    </a:lnTo>
                    <a:lnTo>
                      <a:pt x="57" y="0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E6FF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11" name="Freeform 83">
                <a:extLst>
                  <a:ext uri="{FF2B5EF4-FFF2-40B4-BE49-F238E27FC236}">
                    <a16:creationId xmlns:a16="http://schemas.microsoft.com/office/drawing/2014/main" id="{F329F114-E635-F264-3B05-1EFE5DA22A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2" y="3278"/>
                <a:ext cx="69" cy="48"/>
              </a:xfrm>
              <a:custGeom>
                <a:avLst/>
                <a:gdLst>
                  <a:gd name="T0" fmla="*/ 55 w 69"/>
                  <a:gd name="T1" fmla="*/ 0 h 48"/>
                  <a:gd name="T2" fmla="*/ 0 w 69"/>
                  <a:gd name="T3" fmla="*/ 35 h 48"/>
                  <a:gd name="T4" fmla="*/ 9 w 69"/>
                  <a:gd name="T5" fmla="*/ 48 h 48"/>
                  <a:gd name="T6" fmla="*/ 69 w 69"/>
                  <a:gd name="T7" fmla="*/ 19 h 48"/>
                  <a:gd name="T8" fmla="*/ 55 w 69"/>
                  <a:gd name="T9" fmla="*/ 0 h 48"/>
                  <a:gd name="T10" fmla="*/ 55 w 69"/>
                  <a:gd name="T1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48">
                    <a:moveTo>
                      <a:pt x="55" y="0"/>
                    </a:moveTo>
                    <a:lnTo>
                      <a:pt x="0" y="35"/>
                    </a:lnTo>
                    <a:lnTo>
                      <a:pt x="9" y="48"/>
                    </a:lnTo>
                    <a:lnTo>
                      <a:pt x="69" y="19"/>
                    </a:lnTo>
                    <a:lnTo>
                      <a:pt x="55" y="0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E6FF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12" name="Freeform 84">
                <a:extLst>
                  <a:ext uri="{FF2B5EF4-FFF2-40B4-BE49-F238E27FC236}">
                    <a16:creationId xmlns:a16="http://schemas.microsoft.com/office/drawing/2014/main" id="{FBC94338-7DAD-E5D6-D905-A986BD7F0D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7" y="3421"/>
                <a:ext cx="56" cy="73"/>
              </a:xfrm>
              <a:custGeom>
                <a:avLst/>
                <a:gdLst>
                  <a:gd name="T0" fmla="*/ 31 w 56"/>
                  <a:gd name="T1" fmla="*/ 0 h 73"/>
                  <a:gd name="T2" fmla="*/ 0 w 56"/>
                  <a:gd name="T3" fmla="*/ 59 h 73"/>
                  <a:gd name="T4" fmla="*/ 23 w 56"/>
                  <a:gd name="T5" fmla="*/ 73 h 73"/>
                  <a:gd name="T6" fmla="*/ 56 w 56"/>
                  <a:gd name="T7" fmla="*/ 15 h 73"/>
                  <a:gd name="T8" fmla="*/ 31 w 56"/>
                  <a:gd name="T9" fmla="*/ 0 h 73"/>
                  <a:gd name="T10" fmla="*/ 31 w 56"/>
                  <a:gd name="T11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73">
                    <a:moveTo>
                      <a:pt x="31" y="0"/>
                    </a:moveTo>
                    <a:lnTo>
                      <a:pt x="0" y="59"/>
                    </a:lnTo>
                    <a:lnTo>
                      <a:pt x="23" y="73"/>
                    </a:lnTo>
                    <a:lnTo>
                      <a:pt x="56" y="15"/>
                    </a:lnTo>
                    <a:lnTo>
                      <a:pt x="31" y="0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E6FF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13" name="Freeform 85">
                <a:extLst>
                  <a:ext uri="{FF2B5EF4-FFF2-40B4-BE49-F238E27FC236}">
                    <a16:creationId xmlns:a16="http://schemas.microsoft.com/office/drawing/2014/main" id="{00F4584F-79B8-F087-C7DB-1EA34DA1D1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5" y="2810"/>
                <a:ext cx="84" cy="33"/>
              </a:xfrm>
              <a:custGeom>
                <a:avLst/>
                <a:gdLst>
                  <a:gd name="T0" fmla="*/ 0 w 84"/>
                  <a:gd name="T1" fmla="*/ 0 h 33"/>
                  <a:gd name="T2" fmla="*/ 84 w 84"/>
                  <a:gd name="T3" fmla="*/ 33 h 33"/>
                  <a:gd name="T4" fmla="*/ 0 w 84"/>
                  <a:gd name="T5" fmla="*/ 11 h 33"/>
                  <a:gd name="T6" fmla="*/ 0 w 84"/>
                  <a:gd name="T7" fmla="*/ 0 h 33"/>
                  <a:gd name="T8" fmla="*/ 0 w 84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33">
                    <a:moveTo>
                      <a:pt x="0" y="0"/>
                    </a:moveTo>
                    <a:lnTo>
                      <a:pt x="84" y="33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6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14" name="Freeform 86">
                <a:extLst>
                  <a:ext uri="{FF2B5EF4-FFF2-40B4-BE49-F238E27FC236}">
                    <a16:creationId xmlns:a16="http://schemas.microsoft.com/office/drawing/2014/main" id="{62A6E9C3-12E7-827E-558A-7F53EE4353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6" y="2841"/>
                <a:ext cx="86" cy="46"/>
              </a:xfrm>
              <a:custGeom>
                <a:avLst/>
                <a:gdLst>
                  <a:gd name="T0" fmla="*/ 2 w 86"/>
                  <a:gd name="T1" fmla="*/ 0 h 46"/>
                  <a:gd name="T2" fmla="*/ 86 w 86"/>
                  <a:gd name="T3" fmla="*/ 46 h 46"/>
                  <a:gd name="T4" fmla="*/ 0 w 86"/>
                  <a:gd name="T5" fmla="*/ 18 h 46"/>
                  <a:gd name="T6" fmla="*/ 2 w 86"/>
                  <a:gd name="T7" fmla="*/ 0 h 46"/>
                  <a:gd name="T8" fmla="*/ 2 w 86"/>
                  <a:gd name="T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46">
                    <a:moveTo>
                      <a:pt x="2" y="0"/>
                    </a:moveTo>
                    <a:lnTo>
                      <a:pt x="86" y="46"/>
                    </a:lnTo>
                    <a:lnTo>
                      <a:pt x="0" y="18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6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15" name="Freeform 87">
                <a:extLst>
                  <a:ext uri="{FF2B5EF4-FFF2-40B4-BE49-F238E27FC236}">
                    <a16:creationId xmlns:a16="http://schemas.microsoft.com/office/drawing/2014/main" id="{8ECE4EF2-0BFC-C1DA-8500-9957DAA4C0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6" y="3132"/>
                <a:ext cx="39" cy="84"/>
              </a:xfrm>
              <a:custGeom>
                <a:avLst/>
                <a:gdLst>
                  <a:gd name="T0" fmla="*/ 0 w 39"/>
                  <a:gd name="T1" fmla="*/ 0 h 84"/>
                  <a:gd name="T2" fmla="*/ 39 w 39"/>
                  <a:gd name="T3" fmla="*/ 84 h 84"/>
                  <a:gd name="T4" fmla="*/ 20 w 39"/>
                  <a:gd name="T5" fmla="*/ 2 h 84"/>
                  <a:gd name="T6" fmla="*/ 0 w 39"/>
                  <a:gd name="T7" fmla="*/ 0 h 84"/>
                  <a:gd name="T8" fmla="*/ 0 w 39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84">
                    <a:moveTo>
                      <a:pt x="0" y="0"/>
                    </a:moveTo>
                    <a:lnTo>
                      <a:pt x="39" y="84"/>
                    </a:lnTo>
                    <a:lnTo>
                      <a:pt x="2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6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16" name="Freeform 88">
                <a:extLst>
                  <a:ext uri="{FF2B5EF4-FFF2-40B4-BE49-F238E27FC236}">
                    <a16:creationId xmlns:a16="http://schemas.microsoft.com/office/drawing/2014/main" id="{3DE20156-4104-8845-5F2C-F85794B3EB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9" y="3130"/>
                <a:ext cx="55" cy="90"/>
              </a:xfrm>
              <a:custGeom>
                <a:avLst/>
                <a:gdLst>
                  <a:gd name="T0" fmla="*/ 0 w 55"/>
                  <a:gd name="T1" fmla="*/ 2 h 90"/>
                  <a:gd name="T2" fmla="*/ 55 w 55"/>
                  <a:gd name="T3" fmla="*/ 90 h 90"/>
                  <a:gd name="T4" fmla="*/ 19 w 55"/>
                  <a:gd name="T5" fmla="*/ 0 h 90"/>
                  <a:gd name="T6" fmla="*/ 0 w 55"/>
                  <a:gd name="T7" fmla="*/ 2 h 90"/>
                  <a:gd name="T8" fmla="*/ 0 w 55"/>
                  <a:gd name="T9" fmla="*/ 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90">
                    <a:moveTo>
                      <a:pt x="0" y="2"/>
                    </a:moveTo>
                    <a:lnTo>
                      <a:pt x="55" y="90"/>
                    </a:lnTo>
                    <a:lnTo>
                      <a:pt x="19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6E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17" name="Freeform 89">
                <a:extLst>
                  <a:ext uri="{FF2B5EF4-FFF2-40B4-BE49-F238E27FC236}">
                    <a16:creationId xmlns:a16="http://schemas.microsoft.com/office/drawing/2014/main" id="{44B86669-CD2A-737E-BCD0-9CD14E4268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6" y="3749"/>
                <a:ext cx="114" cy="97"/>
              </a:xfrm>
              <a:custGeom>
                <a:avLst/>
                <a:gdLst>
                  <a:gd name="T0" fmla="*/ 99 w 114"/>
                  <a:gd name="T1" fmla="*/ 4 h 97"/>
                  <a:gd name="T2" fmla="*/ 0 w 114"/>
                  <a:gd name="T3" fmla="*/ 97 h 97"/>
                  <a:gd name="T4" fmla="*/ 17 w 114"/>
                  <a:gd name="T5" fmla="*/ 97 h 97"/>
                  <a:gd name="T6" fmla="*/ 114 w 114"/>
                  <a:gd name="T7" fmla="*/ 0 h 97"/>
                  <a:gd name="T8" fmla="*/ 99 w 114"/>
                  <a:gd name="T9" fmla="*/ 4 h 97"/>
                  <a:gd name="T10" fmla="*/ 99 w 114"/>
                  <a:gd name="T11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4" h="97">
                    <a:moveTo>
                      <a:pt x="99" y="4"/>
                    </a:moveTo>
                    <a:lnTo>
                      <a:pt x="0" y="97"/>
                    </a:lnTo>
                    <a:lnTo>
                      <a:pt x="17" y="97"/>
                    </a:lnTo>
                    <a:lnTo>
                      <a:pt x="114" y="0"/>
                    </a:lnTo>
                    <a:lnTo>
                      <a:pt x="99" y="4"/>
                    </a:lnTo>
                    <a:lnTo>
                      <a:pt x="99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18" name="Freeform 90">
                <a:extLst>
                  <a:ext uri="{FF2B5EF4-FFF2-40B4-BE49-F238E27FC236}">
                    <a16:creationId xmlns:a16="http://schemas.microsoft.com/office/drawing/2014/main" id="{53BD375D-5964-E473-0891-7674EF4261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5" y="3749"/>
                <a:ext cx="114" cy="101"/>
              </a:xfrm>
              <a:custGeom>
                <a:avLst/>
                <a:gdLst>
                  <a:gd name="T0" fmla="*/ 99 w 114"/>
                  <a:gd name="T1" fmla="*/ 4 h 101"/>
                  <a:gd name="T2" fmla="*/ 0 w 114"/>
                  <a:gd name="T3" fmla="*/ 97 h 101"/>
                  <a:gd name="T4" fmla="*/ 17 w 114"/>
                  <a:gd name="T5" fmla="*/ 101 h 101"/>
                  <a:gd name="T6" fmla="*/ 114 w 114"/>
                  <a:gd name="T7" fmla="*/ 0 h 101"/>
                  <a:gd name="T8" fmla="*/ 99 w 114"/>
                  <a:gd name="T9" fmla="*/ 4 h 101"/>
                  <a:gd name="T10" fmla="*/ 99 w 114"/>
                  <a:gd name="T11" fmla="*/ 4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4" h="101">
                    <a:moveTo>
                      <a:pt x="99" y="4"/>
                    </a:moveTo>
                    <a:lnTo>
                      <a:pt x="0" y="97"/>
                    </a:lnTo>
                    <a:lnTo>
                      <a:pt x="17" y="101"/>
                    </a:lnTo>
                    <a:lnTo>
                      <a:pt x="114" y="0"/>
                    </a:lnTo>
                    <a:lnTo>
                      <a:pt x="99" y="4"/>
                    </a:lnTo>
                    <a:lnTo>
                      <a:pt x="99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19" name="Freeform 91">
                <a:extLst>
                  <a:ext uri="{FF2B5EF4-FFF2-40B4-BE49-F238E27FC236}">
                    <a16:creationId xmlns:a16="http://schemas.microsoft.com/office/drawing/2014/main" id="{0A1388D0-5D7B-B122-1CC7-FA2D28BC27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7" y="3747"/>
                <a:ext cx="114" cy="99"/>
              </a:xfrm>
              <a:custGeom>
                <a:avLst/>
                <a:gdLst>
                  <a:gd name="T0" fmla="*/ 99 w 114"/>
                  <a:gd name="T1" fmla="*/ 4 h 99"/>
                  <a:gd name="T2" fmla="*/ 0 w 114"/>
                  <a:gd name="T3" fmla="*/ 97 h 99"/>
                  <a:gd name="T4" fmla="*/ 17 w 114"/>
                  <a:gd name="T5" fmla="*/ 99 h 99"/>
                  <a:gd name="T6" fmla="*/ 114 w 114"/>
                  <a:gd name="T7" fmla="*/ 0 h 99"/>
                  <a:gd name="T8" fmla="*/ 99 w 114"/>
                  <a:gd name="T9" fmla="*/ 4 h 99"/>
                  <a:gd name="T10" fmla="*/ 99 w 114"/>
                  <a:gd name="T11" fmla="*/ 4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4" h="99">
                    <a:moveTo>
                      <a:pt x="99" y="4"/>
                    </a:moveTo>
                    <a:lnTo>
                      <a:pt x="0" y="97"/>
                    </a:lnTo>
                    <a:lnTo>
                      <a:pt x="17" y="99"/>
                    </a:lnTo>
                    <a:lnTo>
                      <a:pt x="114" y="0"/>
                    </a:lnTo>
                    <a:lnTo>
                      <a:pt x="99" y="4"/>
                    </a:lnTo>
                    <a:lnTo>
                      <a:pt x="99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20" name="Freeform 92">
                <a:extLst>
                  <a:ext uri="{FF2B5EF4-FFF2-40B4-BE49-F238E27FC236}">
                    <a16:creationId xmlns:a16="http://schemas.microsoft.com/office/drawing/2014/main" id="{ACF57795-913E-E459-7899-06899D47B0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4" y="3749"/>
                <a:ext cx="115" cy="97"/>
              </a:xfrm>
              <a:custGeom>
                <a:avLst/>
                <a:gdLst>
                  <a:gd name="T0" fmla="*/ 98 w 115"/>
                  <a:gd name="T1" fmla="*/ 4 h 97"/>
                  <a:gd name="T2" fmla="*/ 0 w 115"/>
                  <a:gd name="T3" fmla="*/ 97 h 97"/>
                  <a:gd name="T4" fmla="*/ 18 w 115"/>
                  <a:gd name="T5" fmla="*/ 97 h 97"/>
                  <a:gd name="T6" fmla="*/ 115 w 115"/>
                  <a:gd name="T7" fmla="*/ 0 h 97"/>
                  <a:gd name="T8" fmla="*/ 98 w 115"/>
                  <a:gd name="T9" fmla="*/ 4 h 97"/>
                  <a:gd name="T10" fmla="*/ 98 w 115"/>
                  <a:gd name="T11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5" h="97">
                    <a:moveTo>
                      <a:pt x="98" y="4"/>
                    </a:moveTo>
                    <a:lnTo>
                      <a:pt x="0" y="97"/>
                    </a:lnTo>
                    <a:lnTo>
                      <a:pt x="18" y="97"/>
                    </a:lnTo>
                    <a:lnTo>
                      <a:pt x="115" y="0"/>
                    </a:lnTo>
                    <a:lnTo>
                      <a:pt x="98" y="4"/>
                    </a:lnTo>
                    <a:lnTo>
                      <a:pt x="98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21" name="Freeform 93">
                <a:extLst>
                  <a:ext uri="{FF2B5EF4-FFF2-40B4-BE49-F238E27FC236}">
                    <a16:creationId xmlns:a16="http://schemas.microsoft.com/office/drawing/2014/main" id="{CC30A8E4-A932-ECD2-7E9A-60871033D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5" y="3747"/>
                <a:ext cx="114" cy="97"/>
              </a:xfrm>
              <a:custGeom>
                <a:avLst/>
                <a:gdLst>
                  <a:gd name="T0" fmla="*/ 97 w 114"/>
                  <a:gd name="T1" fmla="*/ 2 h 97"/>
                  <a:gd name="T2" fmla="*/ 0 w 114"/>
                  <a:gd name="T3" fmla="*/ 97 h 97"/>
                  <a:gd name="T4" fmla="*/ 15 w 114"/>
                  <a:gd name="T5" fmla="*/ 97 h 97"/>
                  <a:gd name="T6" fmla="*/ 114 w 114"/>
                  <a:gd name="T7" fmla="*/ 0 h 97"/>
                  <a:gd name="T8" fmla="*/ 97 w 114"/>
                  <a:gd name="T9" fmla="*/ 2 h 97"/>
                  <a:gd name="T10" fmla="*/ 97 w 114"/>
                  <a:gd name="T11" fmla="*/ 2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4" h="97">
                    <a:moveTo>
                      <a:pt x="97" y="2"/>
                    </a:moveTo>
                    <a:lnTo>
                      <a:pt x="0" y="97"/>
                    </a:lnTo>
                    <a:lnTo>
                      <a:pt x="15" y="97"/>
                    </a:lnTo>
                    <a:lnTo>
                      <a:pt x="114" y="0"/>
                    </a:lnTo>
                    <a:lnTo>
                      <a:pt x="97" y="2"/>
                    </a:lnTo>
                    <a:lnTo>
                      <a:pt x="97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22" name="Freeform 94">
                <a:extLst>
                  <a:ext uri="{FF2B5EF4-FFF2-40B4-BE49-F238E27FC236}">
                    <a16:creationId xmlns:a16="http://schemas.microsoft.com/office/drawing/2014/main" id="{18D4E073-BEEA-FC13-FF1B-E15DCA5D77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5" y="3939"/>
                <a:ext cx="315" cy="112"/>
              </a:xfrm>
              <a:custGeom>
                <a:avLst/>
                <a:gdLst>
                  <a:gd name="T0" fmla="*/ 0 w 315"/>
                  <a:gd name="T1" fmla="*/ 0 h 112"/>
                  <a:gd name="T2" fmla="*/ 315 w 315"/>
                  <a:gd name="T3" fmla="*/ 101 h 112"/>
                  <a:gd name="T4" fmla="*/ 306 w 315"/>
                  <a:gd name="T5" fmla="*/ 112 h 112"/>
                  <a:gd name="T6" fmla="*/ 2 w 315"/>
                  <a:gd name="T7" fmla="*/ 4 h 112"/>
                  <a:gd name="T8" fmla="*/ 0 w 315"/>
                  <a:gd name="T9" fmla="*/ 0 h 112"/>
                  <a:gd name="T10" fmla="*/ 0 w 315"/>
                  <a:gd name="T11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5" h="112">
                    <a:moveTo>
                      <a:pt x="0" y="0"/>
                    </a:moveTo>
                    <a:lnTo>
                      <a:pt x="315" y="101"/>
                    </a:lnTo>
                    <a:lnTo>
                      <a:pt x="306" y="112"/>
                    </a:lnTo>
                    <a:lnTo>
                      <a:pt x="2" y="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BEB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23" name="Freeform 95">
                <a:extLst>
                  <a:ext uri="{FF2B5EF4-FFF2-40B4-BE49-F238E27FC236}">
                    <a16:creationId xmlns:a16="http://schemas.microsoft.com/office/drawing/2014/main" id="{C8B1D21A-789C-AE01-90D2-6D0D5E0B24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7" y="3921"/>
                <a:ext cx="313" cy="104"/>
              </a:xfrm>
              <a:custGeom>
                <a:avLst/>
                <a:gdLst>
                  <a:gd name="T0" fmla="*/ 6 w 313"/>
                  <a:gd name="T1" fmla="*/ 0 h 104"/>
                  <a:gd name="T2" fmla="*/ 313 w 313"/>
                  <a:gd name="T3" fmla="*/ 99 h 104"/>
                  <a:gd name="T4" fmla="*/ 308 w 313"/>
                  <a:gd name="T5" fmla="*/ 104 h 104"/>
                  <a:gd name="T6" fmla="*/ 0 w 313"/>
                  <a:gd name="T7" fmla="*/ 2 h 104"/>
                  <a:gd name="T8" fmla="*/ 6 w 313"/>
                  <a:gd name="T9" fmla="*/ 0 h 104"/>
                  <a:gd name="T10" fmla="*/ 6 w 313"/>
                  <a:gd name="T11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3" h="104">
                    <a:moveTo>
                      <a:pt x="6" y="0"/>
                    </a:moveTo>
                    <a:lnTo>
                      <a:pt x="313" y="99"/>
                    </a:lnTo>
                    <a:lnTo>
                      <a:pt x="308" y="104"/>
                    </a:lnTo>
                    <a:lnTo>
                      <a:pt x="0" y="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EBEB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24" name="Freeform 96">
                <a:extLst>
                  <a:ext uri="{FF2B5EF4-FFF2-40B4-BE49-F238E27FC236}">
                    <a16:creationId xmlns:a16="http://schemas.microsoft.com/office/drawing/2014/main" id="{118425B6-A3BE-340C-4FD4-A95A1CAC69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4" y="3899"/>
                <a:ext cx="333" cy="106"/>
              </a:xfrm>
              <a:custGeom>
                <a:avLst/>
                <a:gdLst>
                  <a:gd name="T0" fmla="*/ 0 w 333"/>
                  <a:gd name="T1" fmla="*/ 0 h 106"/>
                  <a:gd name="T2" fmla="*/ 333 w 333"/>
                  <a:gd name="T3" fmla="*/ 99 h 106"/>
                  <a:gd name="T4" fmla="*/ 322 w 333"/>
                  <a:gd name="T5" fmla="*/ 106 h 106"/>
                  <a:gd name="T6" fmla="*/ 1 w 333"/>
                  <a:gd name="T7" fmla="*/ 5 h 106"/>
                  <a:gd name="T8" fmla="*/ 0 w 333"/>
                  <a:gd name="T9" fmla="*/ 0 h 106"/>
                  <a:gd name="T10" fmla="*/ 0 w 333"/>
                  <a:gd name="T1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3" h="106">
                    <a:moveTo>
                      <a:pt x="0" y="0"/>
                    </a:moveTo>
                    <a:lnTo>
                      <a:pt x="333" y="99"/>
                    </a:lnTo>
                    <a:lnTo>
                      <a:pt x="322" y="106"/>
                    </a:lnTo>
                    <a:lnTo>
                      <a:pt x="1" y="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BEB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25" name="Freeform 97">
                <a:extLst>
                  <a:ext uri="{FF2B5EF4-FFF2-40B4-BE49-F238E27FC236}">
                    <a16:creationId xmlns:a16="http://schemas.microsoft.com/office/drawing/2014/main" id="{C261CE0E-1089-E23F-5E13-2E591EDAE7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2" y="3952"/>
                <a:ext cx="332" cy="125"/>
              </a:xfrm>
              <a:custGeom>
                <a:avLst/>
                <a:gdLst>
                  <a:gd name="T0" fmla="*/ 0 w 332"/>
                  <a:gd name="T1" fmla="*/ 0 h 125"/>
                  <a:gd name="T2" fmla="*/ 332 w 332"/>
                  <a:gd name="T3" fmla="*/ 115 h 125"/>
                  <a:gd name="T4" fmla="*/ 324 w 332"/>
                  <a:gd name="T5" fmla="*/ 125 h 125"/>
                  <a:gd name="T6" fmla="*/ 11 w 332"/>
                  <a:gd name="T7" fmla="*/ 7 h 125"/>
                  <a:gd name="T8" fmla="*/ 0 w 332"/>
                  <a:gd name="T9" fmla="*/ 0 h 125"/>
                  <a:gd name="T10" fmla="*/ 0 w 332"/>
                  <a:gd name="T11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2" h="125">
                    <a:moveTo>
                      <a:pt x="0" y="0"/>
                    </a:moveTo>
                    <a:lnTo>
                      <a:pt x="332" y="115"/>
                    </a:lnTo>
                    <a:lnTo>
                      <a:pt x="324" y="125"/>
                    </a:lnTo>
                    <a:lnTo>
                      <a:pt x="11" y="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BEB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26" name="Freeform 98">
                <a:extLst>
                  <a:ext uri="{FF2B5EF4-FFF2-40B4-BE49-F238E27FC236}">
                    <a16:creationId xmlns:a16="http://schemas.microsoft.com/office/drawing/2014/main" id="{4F019501-A955-B630-E739-5494C29EDB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5" y="4047"/>
                <a:ext cx="82" cy="117"/>
              </a:xfrm>
              <a:custGeom>
                <a:avLst/>
                <a:gdLst>
                  <a:gd name="T0" fmla="*/ 77 w 82"/>
                  <a:gd name="T1" fmla="*/ 0 h 117"/>
                  <a:gd name="T2" fmla="*/ 82 w 82"/>
                  <a:gd name="T3" fmla="*/ 66 h 117"/>
                  <a:gd name="T4" fmla="*/ 12 w 82"/>
                  <a:gd name="T5" fmla="*/ 117 h 117"/>
                  <a:gd name="T6" fmla="*/ 66 w 82"/>
                  <a:gd name="T7" fmla="*/ 59 h 117"/>
                  <a:gd name="T8" fmla="*/ 9 w 82"/>
                  <a:gd name="T9" fmla="*/ 94 h 117"/>
                  <a:gd name="T10" fmla="*/ 56 w 82"/>
                  <a:gd name="T11" fmla="*/ 41 h 117"/>
                  <a:gd name="T12" fmla="*/ 0 w 82"/>
                  <a:gd name="T13" fmla="*/ 66 h 117"/>
                  <a:gd name="T14" fmla="*/ 77 w 82"/>
                  <a:gd name="T15" fmla="*/ 0 h 117"/>
                  <a:gd name="T16" fmla="*/ 77 w 82"/>
                  <a:gd name="T17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" h="117">
                    <a:moveTo>
                      <a:pt x="77" y="0"/>
                    </a:moveTo>
                    <a:lnTo>
                      <a:pt x="82" y="66"/>
                    </a:lnTo>
                    <a:lnTo>
                      <a:pt x="12" y="117"/>
                    </a:lnTo>
                    <a:lnTo>
                      <a:pt x="66" y="59"/>
                    </a:lnTo>
                    <a:lnTo>
                      <a:pt x="9" y="94"/>
                    </a:lnTo>
                    <a:lnTo>
                      <a:pt x="56" y="41"/>
                    </a:lnTo>
                    <a:lnTo>
                      <a:pt x="0" y="66"/>
                    </a:lnTo>
                    <a:lnTo>
                      <a:pt x="77" y="0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27" name="Freeform 99">
                <a:extLst>
                  <a:ext uri="{FF2B5EF4-FFF2-40B4-BE49-F238E27FC236}">
                    <a16:creationId xmlns:a16="http://schemas.microsoft.com/office/drawing/2014/main" id="{0BE9507E-2ED6-31F2-21AF-4B6876720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2" y="2976"/>
                <a:ext cx="128" cy="229"/>
              </a:xfrm>
              <a:custGeom>
                <a:avLst/>
                <a:gdLst>
                  <a:gd name="T0" fmla="*/ 46 w 128"/>
                  <a:gd name="T1" fmla="*/ 0 h 229"/>
                  <a:gd name="T2" fmla="*/ 16 w 128"/>
                  <a:gd name="T3" fmla="*/ 48 h 229"/>
                  <a:gd name="T4" fmla="*/ 0 w 128"/>
                  <a:gd name="T5" fmla="*/ 96 h 229"/>
                  <a:gd name="T6" fmla="*/ 13 w 128"/>
                  <a:gd name="T7" fmla="*/ 154 h 229"/>
                  <a:gd name="T8" fmla="*/ 47 w 128"/>
                  <a:gd name="T9" fmla="*/ 202 h 229"/>
                  <a:gd name="T10" fmla="*/ 86 w 128"/>
                  <a:gd name="T11" fmla="*/ 220 h 229"/>
                  <a:gd name="T12" fmla="*/ 128 w 128"/>
                  <a:gd name="T13" fmla="*/ 229 h 229"/>
                  <a:gd name="T14" fmla="*/ 126 w 128"/>
                  <a:gd name="T15" fmla="*/ 183 h 229"/>
                  <a:gd name="T16" fmla="*/ 86 w 128"/>
                  <a:gd name="T17" fmla="*/ 171 h 229"/>
                  <a:gd name="T18" fmla="*/ 53 w 128"/>
                  <a:gd name="T19" fmla="*/ 123 h 229"/>
                  <a:gd name="T20" fmla="*/ 58 w 128"/>
                  <a:gd name="T21" fmla="*/ 75 h 229"/>
                  <a:gd name="T22" fmla="*/ 90 w 128"/>
                  <a:gd name="T23" fmla="*/ 26 h 229"/>
                  <a:gd name="T24" fmla="*/ 38 w 128"/>
                  <a:gd name="T25" fmla="*/ 75 h 229"/>
                  <a:gd name="T26" fmla="*/ 69 w 128"/>
                  <a:gd name="T27" fmla="*/ 11 h 229"/>
                  <a:gd name="T28" fmla="*/ 33 w 128"/>
                  <a:gd name="T29" fmla="*/ 55 h 229"/>
                  <a:gd name="T30" fmla="*/ 46 w 128"/>
                  <a:gd name="T31" fmla="*/ 0 h 229"/>
                  <a:gd name="T32" fmla="*/ 46 w 128"/>
                  <a:gd name="T33" fmla="*/ 0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8" h="229">
                    <a:moveTo>
                      <a:pt x="46" y="0"/>
                    </a:moveTo>
                    <a:lnTo>
                      <a:pt x="16" y="48"/>
                    </a:lnTo>
                    <a:lnTo>
                      <a:pt x="0" y="96"/>
                    </a:lnTo>
                    <a:lnTo>
                      <a:pt x="13" y="154"/>
                    </a:lnTo>
                    <a:lnTo>
                      <a:pt x="47" y="202"/>
                    </a:lnTo>
                    <a:lnTo>
                      <a:pt x="86" y="220"/>
                    </a:lnTo>
                    <a:lnTo>
                      <a:pt x="128" y="229"/>
                    </a:lnTo>
                    <a:lnTo>
                      <a:pt x="126" y="183"/>
                    </a:lnTo>
                    <a:lnTo>
                      <a:pt x="86" y="171"/>
                    </a:lnTo>
                    <a:lnTo>
                      <a:pt x="53" y="123"/>
                    </a:lnTo>
                    <a:lnTo>
                      <a:pt x="58" y="75"/>
                    </a:lnTo>
                    <a:lnTo>
                      <a:pt x="90" y="26"/>
                    </a:lnTo>
                    <a:lnTo>
                      <a:pt x="38" y="75"/>
                    </a:lnTo>
                    <a:lnTo>
                      <a:pt x="69" y="11"/>
                    </a:lnTo>
                    <a:lnTo>
                      <a:pt x="33" y="55"/>
                    </a:lnTo>
                    <a:lnTo>
                      <a:pt x="46" y="0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FF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28" name="Freeform 100">
                <a:extLst>
                  <a:ext uri="{FF2B5EF4-FFF2-40B4-BE49-F238E27FC236}">
                    <a16:creationId xmlns:a16="http://schemas.microsoft.com/office/drawing/2014/main" id="{C7D31D58-0AF0-0344-2126-4FE243455E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8" y="3057"/>
                <a:ext cx="103" cy="134"/>
              </a:xfrm>
              <a:custGeom>
                <a:avLst/>
                <a:gdLst>
                  <a:gd name="T0" fmla="*/ 0 w 103"/>
                  <a:gd name="T1" fmla="*/ 0 h 134"/>
                  <a:gd name="T2" fmla="*/ 2 w 103"/>
                  <a:gd name="T3" fmla="*/ 44 h 134"/>
                  <a:gd name="T4" fmla="*/ 20 w 103"/>
                  <a:gd name="T5" fmla="*/ 86 h 134"/>
                  <a:gd name="T6" fmla="*/ 42 w 103"/>
                  <a:gd name="T7" fmla="*/ 115 h 134"/>
                  <a:gd name="T8" fmla="*/ 81 w 103"/>
                  <a:gd name="T9" fmla="*/ 130 h 134"/>
                  <a:gd name="T10" fmla="*/ 103 w 103"/>
                  <a:gd name="T11" fmla="*/ 134 h 134"/>
                  <a:gd name="T12" fmla="*/ 103 w 103"/>
                  <a:gd name="T13" fmla="*/ 121 h 134"/>
                  <a:gd name="T14" fmla="*/ 46 w 103"/>
                  <a:gd name="T15" fmla="*/ 93 h 134"/>
                  <a:gd name="T16" fmla="*/ 15 w 103"/>
                  <a:gd name="T17" fmla="*/ 42 h 134"/>
                  <a:gd name="T18" fmla="*/ 0 w 103"/>
                  <a:gd name="T19" fmla="*/ 0 h 134"/>
                  <a:gd name="T20" fmla="*/ 0 w 103"/>
                  <a:gd name="T21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3" h="134">
                    <a:moveTo>
                      <a:pt x="0" y="0"/>
                    </a:moveTo>
                    <a:lnTo>
                      <a:pt x="2" y="44"/>
                    </a:lnTo>
                    <a:lnTo>
                      <a:pt x="20" y="86"/>
                    </a:lnTo>
                    <a:lnTo>
                      <a:pt x="42" y="115"/>
                    </a:lnTo>
                    <a:lnTo>
                      <a:pt x="81" y="130"/>
                    </a:lnTo>
                    <a:lnTo>
                      <a:pt x="103" y="134"/>
                    </a:lnTo>
                    <a:lnTo>
                      <a:pt x="103" y="121"/>
                    </a:lnTo>
                    <a:lnTo>
                      <a:pt x="46" y="93"/>
                    </a:lnTo>
                    <a:lnTo>
                      <a:pt x="15" y="4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29" name="Freeform 101">
                <a:extLst>
                  <a:ext uri="{FF2B5EF4-FFF2-40B4-BE49-F238E27FC236}">
                    <a16:creationId xmlns:a16="http://schemas.microsoft.com/office/drawing/2014/main" id="{7D5A6848-ADE9-1FD3-0D1E-B5AD115C7D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5" y="3606"/>
                <a:ext cx="82" cy="42"/>
              </a:xfrm>
              <a:custGeom>
                <a:avLst/>
                <a:gdLst>
                  <a:gd name="T0" fmla="*/ 0 w 82"/>
                  <a:gd name="T1" fmla="*/ 42 h 42"/>
                  <a:gd name="T2" fmla="*/ 7 w 82"/>
                  <a:gd name="T3" fmla="*/ 9 h 42"/>
                  <a:gd name="T4" fmla="*/ 51 w 82"/>
                  <a:gd name="T5" fmla="*/ 0 h 42"/>
                  <a:gd name="T6" fmla="*/ 80 w 82"/>
                  <a:gd name="T7" fmla="*/ 17 h 42"/>
                  <a:gd name="T8" fmla="*/ 82 w 82"/>
                  <a:gd name="T9" fmla="*/ 40 h 42"/>
                  <a:gd name="T10" fmla="*/ 0 w 82"/>
                  <a:gd name="T11" fmla="*/ 42 h 42"/>
                  <a:gd name="T12" fmla="*/ 0 w 82"/>
                  <a:gd name="T13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42">
                    <a:moveTo>
                      <a:pt x="0" y="42"/>
                    </a:moveTo>
                    <a:lnTo>
                      <a:pt x="7" y="9"/>
                    </a:lnTo>
                    <a:lnTo>
                      <a:pt x="51" y="0"/>
                    </a:lnTo>
                    <a:lnTo>
                      <a:pt x="80" y="17"/>
                    </a:lnTo>
                    <a:lnTo>
                      <a:pt x="82" y="4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FAAD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30" name="Freeform 102">
                <a:extLst>
                  <a:ext uri="{FF2B5EF4-FFF2-40B4-BE49-F238E27FC236}">
                    <a16:creationId xmlns:a16="http://schemas.microsoft.com/office/drawing/2014/main" id="{AAE5D5C6-6028-8185-F72E-49656902A0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8" y="3602"/>
                <a:ext cx="83" cy="43"/>
              </a:xfrm>
              <a:custGeom>
                <a:avLst/>
                <a:gdLst>
                  <a:gd name="T0" fmla="*/ 0 w 83"/>
                  <a:gd name="T1" fmla="*/ 43 h 43"/>
                  <a:gd name="T2" fmla="*/ 8 w 83"/>
                  <a:gd name="T3" fmla="*/ 10 h 43"/>
                  <a:gd name="T4" fmla="*/ 50 w 83"/>
                  <a:gd name="T5" fmla="*/ 0 h 43"/>
                  <a:gd name="T6" fmla="*/ 79 w 83"/>
                  <a:gd name="T7" fmla="*/ 17 h 43"/>
                  <a:gd name="T8" fmla="*/ 83 w 83"/>
                  <a:gd name="T9" fmla="*/ 41 h 43"/>
                  <a:gd name="T10" fmla="*/ 0 w 83"/>
                  <a:gd name="T11" fmla="*/ 43 h 43"/>
                  <a:gd name="T12" fmla="*/ 0 w 83"/>
                  <a:gd name="T1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43">
                    <a:moveTo>
                      <a:pt x="0" y="43"/>
                    </a:moveTo>
                    <a:lnTo>
                      <a:pt x="8" y="10"/>
                    </a:lnTo>
                    <a:lnTo>
                      <a:pt x="50" y="0"/>
                    </a:lnTo>
                    <a:lnTo>
                      <a:pt x="79" y="17"/>
                    </a:lnTo>
                    <a:lnTo>
                      <a:pt x="83" y="41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FAAD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31" name="Freeform 103">
                <a:extLst>
                  <a:ext uri="{FF2B5EF4-FFF2-40B4-BE49-F238E27FC236}">
                    <a16:creationId xmlns:a16="http://schemas.microsoft.com/office/drawing/2014/main" id="{04299C00-1265-E6FA-46FB-9B4F5CF42F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9" y="3604"/>
                <a:ext cx="81" cy="42"/>
              </a:xfrm>
              <a:custGeom>
                <a:avLst/>
                <a:gdLst>
                  <a:gd name="T0" fmla="*/ 0 w 81"/>
                  <a:gd name="T1" fmla="*/ 42 h 42"/>
                  <a:gd name="T2" fmla="*/ 9 w 81"/>
                  <a:gd name="T3" fmla="*/ 9 h 42"/>
                  <a:gd name="T4" fmla="*/ 52 w 81"/>
                  <a:gd name="T5" fmla="*/ 0 h 42"/>
                  <a:gd name="T6" fmla="*/ 81 w 81"/>
                  <a:gd name="T7" fmla="*/ 15 h 42"/>
                  <a:gd name="T8" fmla="*/ 81 w 81"/>
                  <a:gd name="T9" fmla="*/ 39 h 42"/>
                  <a:gd name="T10" fmla="*/ 0 w 81"/>
                  <a:gd name="T11" fmla="*/ 42 h 42"/>
                  <a:gd name="T12" fmla="*/ 0 w 81"/>
                  <a:gd name="T13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1" h="42">
                    <a:moveTo>
                      <a:pt x="0" y="42"/>
                    </a:moveTo>
                    <a:lnTo>
                      <a:pt x="9" y="9"/>
                    </a:lnTo>
                    <a:lnTo>
                      <a:pt x="52" y="0"/>
                    </a:lnTo>
                    <a:lnTo>
                      <a:pt x="81" y="15"/>
                    </a:lnTo>
                    <a:lnTo>
                      <a:pt x="81" y="39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FAAD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32" name="Freeform 104">
                <a:extLst>
                  <a:ext uri="{FF2B5EF4-FFF2-40B4-BE49-F238E27FC236}">
                    <a16:creationId xmlns:a16="http://schemas.microsoft.com/office/drawing/2014/main" id="{448C2AD3-8528-3832-6F91-FAC59FF50B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4" y="3765"/>
                <a:ext cx="76" cy="138"/>
              </a:xfrm>
              <a:custGeom>
                <a:avLst/>
                <a:gdLst>
                  <a:gd name="T0" fmla="*/ 6 w 76"/>
                  <a:gd name="T1" fmla="*/ 39 h 138"/>
                  <a:gd name="T2" fmla="*/ 0 w 76"/>
                  <a:gd name="T3" fmla="*/ 2 h 138"/>
                  <a:gd name="T4" fmla="*/ 11 w 76"/>
                  <a:gd name="T5" fmla="*/ 0 h 138"/>
                  <a:gd name="T6" fmla="*/ 26 w 76"/>
                  <a:gd name="T7" fmla="*/ 4 h 138"/>
                  <a:gd name="T8" fmla="*/ 37 w 76"/>
                  <a:gd name="T9" fmla="*/ 8 h 138"/>
                  <a:gd name="T10" fmla="*/ 48 w 76"/>
                  <a:gd name="T11" fmla="*/ 15 h 138"/>
                  <a:gd name="T12" fmla="*/ 55 w 76"/>
                  <a:gd name="T13" fmla="*/ 24 h 138"/>
                  <a:gd name="T14" fmla="*/ 65 w 76"/>
                  <a:gd name="T15" fmla="*/ 33 h 138"/>
                  <a:gd name="T16" fmla="*/ 72 w 76"/>
                  <a:gd name="T17" fmla="*/ 46 h 138"/>
                  <a:gd name="T18" fmla="*/ 76 w 76"/>
                  <a:gd name="T19" fmla="*/ 61 h 138"/>
                  <a:gd name="T20" fmla="*/ 74 w 76"/>
                  <a:gd name="T21" fmla="*/ 74 h 138"/>
                  <a:gd name="T22" fmla="*/ 72 w 76"/>
                  <a:gd name="T23" fmla="*/ 86 h 138"/>
                  <a:gd name="T24" fmla="*/ 66 w 76"/>
                  <a:gd name="T25" fmla="*/ 97 h 138"/>
                  <a:gd name="T26" fmla="*/ 63 w 76"/>
                  <a:gd name="T27" fmla="*/ 110 h 138"/>
                  <a:gd name="T28" fmla="*/ 52 w 76"/>
                  <a:gd name="T29" fmla="*/ 119 h 138"/>
                  <a:gd name="T30" fmla="*/ 43 w 76"/>
                  <a:gd name="T31" fmla="*/ 128 h 138"/>
                  <a:gd name="T32" fmla="*/ 32 w 76"/>
                  <a:gd name="T33" fmla="*/ 132 h 138"/>
                  <a:gd name="T34" fmla="*/ 19 w 76"/>
                  <a:gd name="T35" fmla="*/ 138 h 138"/>
                  <a:gd name="T36" fmla="*/ 15 w 76"/>
                  <a:gd name="T37" fmla="*/ 101 h 138"/>
                  <a:gd name="T38" fmla="*/ 24 w 76"/>
                  <a:gd name="T39" fmla="*/ 96 h 138"/>
                  <a:gd name="T40" fmla="*/ 33 w 76"/>
                  <a:gd name="T41" fmla="*/ 88 h 138"/>
                  <a:gd name="T42" fmla="*/ 37 w 76"/>
                  <a:gd name="T43" fmla="*/ 79 h 138"/>
                  <a:gd name="T44" fmla="*/ 39 w 76"/>
                  <a:gd name="T45" fmla="*/ 68 h 138"/>
                  <a:gd name="T46" fmla="*/ 35 w 76"/>
                  <a:gd name="T47" fmla="*/ 53 h 138"/>
                  <a:gd name="T48" fmla="*/ 26 w 76"/>
                  <a:gd name="T49" fmla="*/ 44 h 138"/>
                  <a:gd name="T50" fmla="*/ 17 w 76"/>
                  <a:gd name="T51" fmla="*/ 39 h 138"/>
                  <a:gd name="T52" fmla="*/ 6 w 76"/>
                  <a:gd name="T53" fmla="*/ 39 h 138"/>
                  <a:gd name="T54" fmla="*/ 6 w 76"/>
                  <a:gd name="T55" fmla="*/ 39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6" h="138">
                    <a:moveTo>
                      <a:pt x="6" y="39"/>
                    </a:moveTo>
                    <a:lnTo>
                      <a:pt x="0" y="2"/>
                    </a:lnTo>
                    <a:lnTo>
                      <a:pt x="11" y="0"/>
                    </a:lnTo>
                    <a:lnTo>
                      <a:pt x="26" y="4"/>
                    </a:lnTo>
                    <a:lnTo>
                      <a:pt x="37" y="8"/>
                    </a:lnTo>
                    <a:lnTo>
                      <a:pt x="48" y="15"/>
                    </a:lnTo>
                    <a:lnTo>
                      <a:pt x="55" y="24"/>
                    </a:lnTo>
                    <a:lnTo>
                      <a:pt x="65" y="33"/>
                    </a:lnTo>
                    <a:lnTo>
                      <a:pt x="72" y="46"/>
                    </a:lnTo>
                    <a:lnTo>
                      <a:pt x="76" y="61"/>
                    </a:lnTo>
                    <a:lnTo>
                      <a:pt x="74" y="74"/>
                    </a:lnTo>
                    <a:lnTo>
                      <a:pt x="72" y="86"/>
                    </a:lnTo>
                    <a:lnTo>
                      <a:pt x="66" y="97"/>
                    </a:lnTo>
                    <a:lnTo>
                      <a:pt x="63" y="110"/>
                    </a:lnTo>
                    <a:lnTo>
                      <a:pt x="52" y="119"/>
                    </a:lnTo>
                    <a:lnTo>
                      <a:pt x="43" y="128"/>
                    </a:lnTo>
                    <a:lnTo>
                      <a:pt x="32" y="132"/>
                    </a:lnTo>
                    <a:lnTo>
                      <a:pt x="19" y="138"/>
                    </a:lnTo>
                    <a:lnTo>
                      <a:pt x="15" y="101"/>
                    </a:lnTo>
                    <a:lnTo>
                      <a:pt x="24" y="96"/>
                    </a:lnTo>
                    <a:lnTo>
                      <a:pt x="33" y="88"/>
                    </a:lnTo>
                    <a:lnTo>
                      <a:pt x="37" y="79"/>
                    </a:lnTo>
                    <a:lnTo>
                      <a:pt x="39" y="68"/>
                    </a:lnTo>
                    <a:lnTo>
                      <a:pt x="35" y="53"/>
                    </a:lnTo>
                    <a:lnTo>
                      <a:pt x="26" y="44"/>
                    </a:lnTo>
                    <a:lnTo>
                      <a:pt x="17" y="39"/>
                    </a:lnTo>
                    <a:lnTo>
                      <a:pt x="6" y="39"/>
                    </a:lnTo>
                    <a:lnTo>
                      <a:pt x="6" y="3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33" name="Freeform 105">
                <a:extLst>
                  <a:ext uri="{FF2B5EF4-FFF2-40B4-BE49-F238E27FC236}">
                    <a16:creationId xmlns:a16="http://schemas.microsoft.com/office/drawing/2014/main" id="{52D23AE9-89C9-CC93-3E8E-7F87E2FD8E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6" y="3767"/>
                <a:ext cx="77" cy="136"/>
              </a:xfrm>
              <a:custGeom>
                <a:avLst/>
                <a:gdLst>
                  <a:gd name="T0" fmla="*/ 73 w 77"/>
                  <a:gd name="T1" fmla="*/ 99 h 136"/>
                  <a:gd name="T2" fmla="*/ 77 w 77"/>
                  <a:gd name="T3" fmla="*/ 136 h 136"/>
                  <a:gd name="T4" fmla="*/ 64 w 77"/>
                  <a:gd name="T5" fmla="*/ 136 h 136"/>
                  <a:gd name="T6" fmla="*/ 49 w 77"/>
                  <a:gd name="T7" fmla="*/ 132 h 136"/>
                  <a:gd name="T8" fmla="*/ 36 w 77"/>
                  <a:gd name="T9" fmla="*/ 128 h 136"/>
                  <a:gd name="T10" fmla="*/ 27 w 77"/>
                  <a:gd name="T11" fmla="*/ 121 h 136"/>
                  <a:gd name="T12" fmla="*/ 16 w 77"/>
                  <a:gd name="T13" fmla="*/ 112 h 136"/>
                  <a:gd name="T14" fmla="*/ 9 w 77"/>
                  <a:gd name="T15" fmla="*/ 101 h 136"/>
                  <a:gd name="T16" fmla="*/ 5 w 77"/>
                  <a:gd name="T17" fmla="*/ 88 h 136"/>
                  <a:gd name="T18" fmla="*/ 2 w 77"/>
                  <a:gd name="T19" fmla="*/ 77 h 136"/>
                  <a:gd name="T20" fmla="*/ 0 w 77"/>
                  <a:gd name="T21" fmla="*/ 62 h 136"/>
                  <a:gd name="T22" fmla="*/ 2 w 77"/>
                  <a:gd name="T23" fmla="*/ 48 h 136"/>
                  <a:gd name="T24" fmla="*/ 5 w 77"/>
                  <a:gd name="T25" fmla="*/ 35 h 136"/>
                  <a:gd name="T26" fmla="*/ 13 w 77"/>
                  <a:gd name="T27" fmla="*/ 26 h 136"/>
                  <a:gd name="T28" fmla="*/ 22 w 77"/>
                  <a:gd name="T29" fmla="*/ 15 h 136"/>
                  <a:gd name="T30" fmla="*/ 31 w 77"/>
                  <a:gd name="T31" fmla="*/ 7 h 136"/>
                  <a:gd name="T32" fmla="*/ 44 w 77"/>
                  <a:gd name="T33" fmla="*/ 4 h 136"/>
                  <a:gd name="T34" fmla="*/ 58 w 77"/>
                  <a:gd name="T35" fmla="*/ 0 h 136"/>
                  <a:gd name="T36" fmla="*/ 64 w 77"/>
                  <a:gd name="T37" fmla="*/ 37 h 136"/>
                  <a:gd name="T38" fmla="*/ 49 w 77"/>
                  <a:gd name="T39" fmla="*/ 40 h 136"/>
                  <a:gd name="T40" fmla="*/ 42 w 77"/>
                  <a:gd name="T41" fmla="*/ 48 h 136"/>
                  <a:gd name="T42" fmla="*/ 36 w 77"/>
                  <a:gd name="T43" fmla="*/ 59 h 136"/>
                  <a:gd name="T44" fmla="*/ 36 w 77"/>
                  <a:gd name="T45" fmla="*/ 73 h 136"/>
                  <a:gd name="T46" fmla="*/ 40 w 77"/>
                  <a:gd name="T47" fmla="*/ 84 h 136"/>
                  <a:gd name="T48" fmla="*/ 47 w 77"/>
                  <a:gd name="T49" fmla="*/ 94 h 136"/>
                  <a:gd name="T50" fmla="*/ 58 w 77"/>
                  <a:gd name="T51" fmla="*/ 97 h 136"/>
                  <a:gd name="T52" fmla="*/ 73 w 77"/>
                  <a:gd name="T53" fmla="*/ 99 h 136"/>
                  <a:gd name="T54" fmla="*/ 73 w 77"/>
                  <a:gd name="T55" fmla="*/ 99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7" h="136">
                    <a:moveTo>
                      <a:pt x="73" y="99"/>
                    </a:moveTo>
                    <a:lnTo>
                      <a:pt x="77" y="136"/>
                    </a:lnTo>
                    <a:lnTo>
                      <a:pt x="64" y="136"/>
                    </a:lnTo>
                    <a:lnTo>
                      <a:pt x="49" y="132"/>
                    </a:lnTo>
                    <a:lnTo>
                      <a:pt x="36" y="128"/>
                    </a:lnTo>
                    <a:lnTo>
                      <a:pt x="27" y="121"/>
                    </a:lnTo>
                    <a:lnTo>
                      <a:pt x="16" y="112"/>
                    </a:lnTo>
                    <a:lnTo>
                      <a:pt x="9" y="101"/>
                    </a:lnTo>
                    <a:lnTo>
                      <a:pt x="5" y="88"/>
                    </a:lnTo>
                    <a:lnTo>
                      <a:pt x="2" y="77"/>
                    </a:lnTo>
                    <a:lnTo>
                      <a:pt x="0" y="62"/>
                    </a:lnTo>
                    <a:lnTo>
                      <a:pt x="2" y="48"/>
                    </a:lnTo>
                    <a:lnTo>
                      <a:pt x="5" y="35"/>
                    </a:lnTo>
                    <a:lnTo>
                      <a:pt x="13" y="26"/>
                    </a:lnTo>
                    <a:lnTo>
                      <a:pt x="22" y="15"/>
                    </a:lnTo>
                    <a:lnTo>
                      <a:pt x="31" y="7"/>
                    </a:lnTo>
                    <a:lnTo>
                      <a:pt x="44" y="4"/>
                    </a:lnTo>
                    <a:lnTo>
                      <a:pt x="58" y="0"/>
                    </a:lnTo>
                    <a:lnTo>
                      <a:pt x="64" y="37"/>
                    </a:lnTo>
                    <a:lnTo>
                      <a:pt x="49" y="40"/>
                    </a:lnTo>
                    <a:lnTo>
                      <a:pt x="42" y="48"/>
                    </a:lnTo>
                    <a:lnTo>
                      <a:pt x="36" y="59"/>
                    </a:lnTo>
                    <a:lnTo>
                      <a:pt x="36" y="73"/>
                    </a:lnTo>
                    <a:lnTo>
                      <a:pt x="40" y="84"/>
                    </a:lnTo>
                    <a:lnTo>
                      <a:pt x="47" y="94"/>
                    </a:lnTo>
                    <a:lnTo>
                      <a:pt x="58" y="97"/>
                    </a:lnTo>
                    <a:lnTo>
                      <a:pt x="73" y="99"/>
                    </a:lnTo>
                    <a:lnTo>
                      <a:pt x="73" y="9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34" name="Freeform 106">
                <a:extLst>
                  <a:ext uri="{FF2B5EF4-FFF2-40B4-BE49-F238E27FC236}">
                    <a16:creationId xmlns:a16="http://schemas.microsoft.com/office/drawing/2014/main" id="{404B9011-2CCD-A332-2CC0-E65C5F5D6C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9" y="3822"/>
                <a:ext cx="26" cy="29"/>
              </a:xfrm>
              <a:custGeom>
                <a:avLst/>
                <a:gdLst>
                  <a:gd name="T0" fmla="*/ 13 w 26"/>
                  <a:gd name="T1" fmla="*/ 0 h 29"/>
                  <a:gd name="T2" fmla="*/ 22 w 26"/>
                  <a:gd name="T3" fmla="*/ 4 h 29"/>
                  <a:gd name="T4" fmla="*/ 26 w 26"/>
                  <a:gd name="T5" fmla="*/ 13 h 29"/>
                  <a:gd name="T6" fmla="*/ 24 w 26"/>
                  <a:gd name="T7" fmla="*/ 22 h 29"/>
                  <a:gd name="T8" fmla="*/ 15 w 26"/>
                  <a:gd name="T9" fmla="*/ 29 h 29"/>
                  <a:gd name="T10" fmla="*/ 4 w 26"/>
                  <a:gd name="T11" fmla="*/ 24 h 29"/>
                  <a:gd name="T12" fmla="*/ 0 w 26"/>
                  <a:gd name="T13" fmla="*/ 15 h 29"/>
                  <a:gd name="T14" fmla="*/ 2 w 26"/>
                  <a:gd name="T15" fmla="*/ 4 h 29"/>
                  <a:gd name="T16" fmla="*/ 13 w 26"/>
                  <a:gd name="T17" fmla="*/ 0 h 29"/>
                  <a:gd name="T18" fmla="*/ 13 w 26"/>
                  <a:gd name="T1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9">
                    <a:moveTo>
                      <a:pt x="13" y="0"/>
                    </a:moveTo>
                    <a:lnTo>
                      <a:pt x="22" y="4"/>
                    </a:lnTo>
                    <a:lnTo>
                      <a:pt x="26" y="13"/>
                    </a:lnTo>
                    <a:lnTo>
                      <a:pt x="24" y="22"/>
                    </a:lnTo>
                    <a:lnTo>
                      <a:pt x="15" y="29"/>
                    </a:lnTo>
                    <a:lnTo>
                      <a:pt x="4" y="24"/>
                    </a:lnTo>
                    <a:lnTo>
                      <a:pt x="0" y="15"/>
                    </a:lnTo>
                    <a:lnTo>
                      <a:pt x="2" y="4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35" name="Freeform 107">
                <a:extLst>
                  <a:ext uri="{FF2B5EF4-FFF2-40B4-BE49-F238E27FC236}">
                    <a16:creationId xmlns:a16="http://schemas.microsoft.com/office/drawing/2014/main" id="{F67265FE-2DA0-21BC-FB21-3C3E66427C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7" y="3699"/>
                <a:ext cx="77" cy="136"/>
              </a:xfrm>
              <a:custGeom>
                <a:avLst/>
                <a:gdLst>
                  <a:gd name="T0" fmla="*/ 5 w 77"/>
                  <a:gd name="T1" fmla="*/ 37 h 136"/>
                  <a:gd name="T2" fmla="*/ 0 w 77"/>
                  <a:gd name="T3" fmla="*/ 0 h 136"/>
                  <a:gd name="T4" fmla="*/ 12 w 77"/>
                  <a:gd name="T5" fmla="*/ 0 h 136"/>
                  <a:gd name="T6" fmla="*/ 25 w 77"/>
                  <a:gd name="T7" fmla="*/ 0 h 136"/>
                  <a:gd name="T8" fmla="*/ 38 w 77"/>
                  <a:gd name="T9" fmla="*/ 6 h 136"/>
                  <a:gd name="T10" fmla="*/ 49 w 77"/>
                  <a:gd name="T11" fmla="*/ 13 h 136"/>
                  <a:gd name="T12" fmla="*/ 56 w 77"/>
                  <a:gd name="T13" fmla="*/ 21 h 136"/>
                  <a:gd name="T14" fmla="*/ 66 w 77"/>
                  <a:gd name="T15" fmla="*/ 32 h 136"/>
                  <a:gd name="T16" fmla="*/ 71 w 77"/>
                  <a:gd name="T17" fmla="*/ 44 h 136"/>
                  <a:gd name="T18" fmla="*/ 77 w 77"/>
                  <a:gd name="T19" fmla="*/ 59 h 136"/>
                  <a:gd name="T20" fmla="*/ 75 w 77"/>
                  <a:gd name="T21" fmla="*/ 72 h 136"/>
                  <a:gd name="T22" fmla="*/ 73 w 77"/>
                  <a:gd name="T23" fmla="*/ 85 h 136"/>
                  <a:gd name="T24" fmla="*/ 67 w 77"/>
                  <a:gd name="T25" fmla="*/ 96 h 136"/>
                  <a:gd name="T26" fmla="*/ 62 w 77"/>
                  <a:gd name="T27" fmla="*/ 108 h 136"/>
                  <a:gd name="T28" fmla="*/ 51 w 77"/>
                  <a:gd name="T29" fmla="*/ 116 h 136"/>
                  <a:gd name="T30" fmla="*/ 42 w 77"/>
                  <a:gd name="T31" fmla="*/ 125 h 136"/>
                  <a:gd name="T32" fmla="*/ 31 w 77"/>
                  <a:gd name="T33" fmla="*/ 130 h 136"/>
                  <a:gd name="T34" fmla="*/ 18 w 77"/>
                  <a:gd name="T35" fmla="*/ 136 h 136"/>
                  <a:gd name="T36" fmla="*/ 14 w 77"/>
                  <a:gd name="T37" fmla="*/ 99 h 136"/>
                  <a:gd name="T38" fmla="*/ 23 w 77"/>
                  <a:gd name="T39" fmla="*/ 94 h 136"/>
                  <a:gd name="T40" fmla="*/ 33 w 77"/>
                  <a:gd name="T41" fmla="*/ 86 h 136"/>
                  <a:gd name="T42" fmla="*/ 38 w 77"/>
                  <a:gd name="T43" fmla="*/ 75 h 136"/>
                  <a:gd name="T44" fmla="*/ 40 w 77"/>
                  <a:gd name="T45" fmla="*/ 65 h 136"/>
                  <a:gd name="T46" fmla="*/ 34 w 77"/>
                  <a:gd name="T47" fmla="*/ 52 h 136"/>
                  <a:gd name="T48" fmla="*/ 27 w 77"/>
                  <a:gd name="T49" fmla="*/ 43 h 136"/>
                  <a:gd name="T50" fmla="*/ 16 w 77"/>
                  <a:gd name="T51" fmla="*/ 37 h 136"/>
                  <a:gd name="T52" fmla="*/ 5 w 77"/>
                  <a:gd name="T53" fmla="*/ 37 h 136"/>
                  <a:gd name="T54" fmla="*/ 5 w 77"/>
                  <a:gd name="T55" fmla="*/ 37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7" h="136">
                    <a:moveTo>
                      <a:pt x="5" y="37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25" y="0"/>
                    </a:lnTo>
                    <a:lnTo>
                      <a:pt x="38" y="6"/>
                    </a:lnTo>
                    <a:lnTo>
                      <a:pt x="49" y="13"/>
                    </a:lnTo>
                    <a:lnTo>
                      <a:pt x="56" y="21"/>
                    </a:lnTo>
                    <a:lnTo>
                      <a:pt x="66" y="32"/>
                    </a:lnTo>
                    <a:lnTo>
                      <a:pt x="71" y="44"/>
                    </a:lnTo>
                    <a:lnTo>
                      <a:pt x="77" y="59"/>
                    </a:lnTo>
                    <a:lnTo>
                      <a:pt x="75" y="72"/>
                    </a:lnTo>
                    <a:lnTo>
                      <a:pt x="73" y="85"/>
                    </a:lnTo>
                    <a:lnTo>
                      <a:pt x="67" y="96"/>
                    </a:lnTo>
                    <a:lnTo>
                      <a:pt x="62" y="108"/>
                    </a:lnTo>
                    <a:lnTo>
                      <a:pt x="51" y="116"/>
                    </a:lnTo>
                    <a:lnTo>
                      <a:pt x="42" y="125"/>
                    </a:lnTo>
                    <a:lnTo>
                      <a:pt x="31" y="130"/>
                    </a:lnTo>
                    <a:lnTo>
                      <a:pt x="18" y="136"/>
                    </a:lnTo>
                    <a:lnTo>
                      <a:pt x="14" y="99"/>
                    </a:lnTo>
                    <a:lnTo>
                      <a:pt x="23" y="94"/>
                    </a:lnTo>
                    <a:lnTo>
                      <a:pt x="33" y="86"/>
                    </a:lnTo>
                    <a:lnTo>
                      <a:pt x="38" y="75"/>
                    </a:lnTo>
                    <a:lnTo>
                      <a:pt x="40" y="65"/>
                    </a:lnTo>
                    <a:lnTo>
                      <a:pt x="34" y="52"/>
                    </a:lnTo>
                    <a:lnTo>
                      <a:pt x="27" y="43"/>
                    </a:lnTo>
                    <a:lnTo>
                      <a:pt x="16" y="37"/>
                    </a:lnTo>
                    <a:lnTo>
                      <a:pt x="5" y="37"/>
                    </a:lnTo>
                    <a:lnTo>
                      <a:pt x="5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36" name="Freeform 108">
                <a:extLst>
                  <a:ext uri="{FF2B5EF4-FFF2-40B4-BE49-F238E27FC236}">
                    <a16:creationId xmlns:a16="http://schemas.microsoft.com/office/drawing/2014/main" id="{24F7162E-93F6-76FF-BD02-FC996B3E61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0" y="3699"/>
                <a:ext cx="77" cy="136"/>
              </a:xfrm>
              <a:custGeom>
                <a:avLst/>
                <a:gdLst>
                  <a:gd name="T0" fmla="*/ 71 w 77"/>
                  <a:gd name="T1" fmla="*/ 99 h 136"/>
                  <a:gd name="T2" fmla="*/ 77 w 77"/>
                  <a:gd name="T3" fmla="*/ 136 h 136"/>
                  <a:gd name="T4" fmla="*/ 62 w 77"/>
                  <a:gd name="T5" fmla="*/ 136 h 136"/>
                  <a:gd name="T6" fmla="*/ 49 w 77"/>
                  <a:gd name="T7" fmla="*/ 132 h 136"/>
                  <a:gd name="T8" fmla="*/ 36 w 77"/>
                  <a:gd name="T9" fmla="*/ 127 h 136"/>
                  <a:gd name="T10" fmla="*/ 27 w 77"/>
                  <a:gd name="T11" fmla="*/ 121 h 136"/>
                  <a:gd name="T12" fmla="*/ 16 w 77"/>
                  <a:gd name="T13" fmla="*/ 112 h 136"/>
                  <a:gd name="T14" fmla="*/ 9 w 77"/>
                  <a:gd name="T15" fmla="*/ 101 h 136"/>
                  <a:gd name="T16" fmla="*/ 3 w 77"/>
                  <a:gd name="T17" fmla="*/ 90 h 136"/>
                  <a:gd name="T18" fmla="*/ 0 w 77"/>
                  <a:gd name="T19" fmla="*/ 77 h 136"/>
                  <a:gd name="T20" fmla="*/ 0 w 77"/>
                  <a:gd name="T21" fmla="*/ 63 h 136"/>
                  <a:gd name="T22" fmla="*/ 0 w 77"/>
                  <a:gd name="T23" fmla="*/ 50 h 136"/>
                  <a:gd name="T24" fmla="*/ 5 w 77"/>
                  <a:gd name="T25" fmla="*/ 37 h 136"/>
                  <a:gd name="T26" fmla="*/ 13 w 77"/>
                  <a:gd name="T27" fmla="*/ 28 h 136"/>
                  <a:gd name="T28" fmla="*/ 20 w 77"/>
                  <a:gd name="T29" fmla="*/ 17 h 136"/>
                  <a:gd name="T30" fmla="*/ 31 w 77"/>
                  <a:gd name="T31" fmla="*/ 10 h 136"/>
                  <a:gd name="T32" fmla="*/ 44 w 77"/>
                  <a:gd name="T33" fmla="*/ 2 h 136"/>
                  <a:gd name="T34" fmla="*/ 58 w 77"/>
                  <a:gd name="T35" fmla="*/ 0 h 136"/>
                  <a:gd name="T36" fmla="*/ 64 w 77"/>
                  <a:gd name="T37" fmla="*/ 37 h 136"/>
                  <a:gd name="T38" fmla="*/ 51 w 77"/>
                  <a:gd name="T39" fmla="*/ 41 h 136"/>
                  <a:gd name="T40" fmla="*/ 42 w 77"/>
                  <a:gd name="T41" fmla="*/ 48 h 136"/>
                  <a:gd name="T42" fmla="*/ 36 w 77"/>
                  <a:gd name="T43" fmla="*/ 61 h 136"/>
                  <a:gd name="T44" fmla="*/ 36 w 77"/>
                  <a:gd name="T45" fmla="*/ 74 h 136"/>
                  <a:gd name="T46" fmla="*/ 40 w 77"/>
                  <a:gd name="T47" fmla="*/ 83 h 136"/>
                  <a:gd name="T48" fmla="*/ 47 w 77"/>
                  <a:gd name="T49" fmla="*/ 94 h 136"/>
                  <a:gd name="T50" fmla="*/ 58 w 77"/>
                  <a:gd name="T51" fmla="*/ 99 h 136"/>
                  <a:gd name="T52" fmla="*/ 71 w 77"/>
                  <a:gd name="T53" fmla="*/ 99 h 136"/>
                  <a:gd name="T54" fmla="*/ 71 w 77"/>
                  <a:gd name="T55" fmla="*/ 99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7" h="136">
                    <a:moveTo>
                      <a:pt x="71" y="99"/>
                    </a:moveTo>
                    <a:lnTo>
                      <a:pt x="77" y="136"/>
                    </a:lnTo>
                    <a:lnTo>
                      <a:pt x="62" y="136"/>
                    </a:lnTo>
                    <a:lnTo>
                      <a:pt x="49" y="132"/>
                    </a:lnTo>
                    <a:lnTo>
                      <a:pt x="36" y="127"/>
                    </a:lnTo>
                    <a:lnTo>
                      <a:pt x="27" y="121"/>
                    </a:lnTo>
                    <a:lnTo>
                      <a:pt x="16" y="112"/>
                    </a:lnTo>
                    <a:lnTo>
                      <a:pt x="9" y="101"/>
                    </a:lnTo>
                    <a:lnTo>
                      <a:pt x="3" y="90"/>
                    </a:lnTo>
                    <a:lnTo>
                      <a:pt x="0" y="77"/>
                    </a:lnTo>
                    <a:lnTo>
                      <a:pt x="0" y="63"/>
                    </a:lnTo>
                    <a:lnTo>
                      <a:pt x="0" y="50"/>
                    </a:lnTo>
                    <a:lnTo>
                      <a:pt x="5" y="37"/>
                    </a:lnTo>
                    <a:lnTo>
                      <a:pt x="13" y="28"/>
                    </a:lnTo>
                    <a:lnTo>
                      <a:pt x="20" y="17"/>
                    </a:lnTo>
                    <a:lnTo>
                      <a:pt x="31" y="10"/>
                    </a:lnTo>
                    <a:lnTo>
                      <a:pt x="44" y="2"/>
                    </a:lnTo>
                    <a:lnTo>
                      <a:pt x="58" y="0"/>
                    </a:lnTo>
                    <a:lnTo>
                      <a:pt x="64" y="37"/>
                    </a:lnTo>
                    <a:lnTo>
                      <a:pt x="51" y="41"/>
                    </a:lnTo>
                    <a:lnTo>
                      <a:pt x="42" y="48"/>
                    </a:lnTo>
                    <a:lnTo>
                      <a:pt x="36" y="61"/>
                    </a:lnTo>
                    <a:lnTo>
                      <a:pt x="36" y="74"/>
                    </a:lnTo>
                    <a:lnTo>
                      <a:pt x="40" y="83"/>
                    </a:lnTo>
                    <a:lnTo>
                      <a:pt x="47" y="94"/>
                    </a:lnTo>
                    <a:lnTo>
                      <a:pt x="58" y="99"/>
                    </a:lnTo>
                    <a:lnTo>
                      <a:pt x="71" y="99"/>
                    </a:lnTo>
                    <a:lnTo>
                      <a:pt x="71" y="9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37" name="Freeform 109">
                <a:extLst>
                  <a:ext uri="{FF2B5EF4-FFF2-40B4-BE49-F238E27FC236}">
                    <a16:creationId xmlns:a16="http://schemas.microsoft.com/office/drawing/2014/main" id="{BC0C2ABE-5ECE-FBA3-B476-FC70A2642C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3" y="3754"/>
                <a:ext cx="26" cy="28"/>
              </a:xfrm>
              <a:custGeom>
                <a:avLst/>
                <a:gdLst>
                  <a:gd name="T0" fmla="*/ 11 w 26"/>
                  <a:gd name="T1" fmla="*/ 0 h 28"/>
                  <a:gd name="T2" fmla="*/ 20 w 26"/>
                  <a:gd name="T3" fmla="*/ 2 h 28"/>
                  <a:gd name="T4" fmla="*/ 26 w 26"/>
                  <a:gd name="T5" fmla="*/ 13 h 28"/>
                  <a:gd name="T6" fmla="*/ 24 w 26"/>
                  <a:gd name="T7" fmla="*/ 22 h 28"/>
                  <a:gd name="T8" fmla="*/ 15 w 26"/>
                  <a:gd name="T9" fmla="*/ 28 h 28"/>
                  <a:gd name="T10" fmla="*/ 2 w 26"/>
                  <a:gd name="T11" fmla="*/ 26 h 28"/>
                  <a:gd name="T12" fmla="*/ 0 w 26"/>
                  <a:gd name="T13" fmla="*/ 15 h 28"/>
                  <a:gd name="T14" fmla="*/ 0 w 26"/>
                  <a:gd name="T15" fmla="*/ 6 h 28"/>
                  <a:gd name="T16" fmla="*/ 11 w 26"/>
                  <a:gd name="T17" fmla="*/ 0 h 28"/>
                  <a:gd name="T18" fmla="*/ 11 w 26"/>
                  <a:gd name="T1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8">
                    <a:moveTo>
                      <a:pt x="11" y="0"/>
                    </a:moveTo>
                    <a:lnTo>
                      <a:pt x="20" y="2"/>
                    </a:lnTo>
                    <a:lnTo>
                      <a:pt x="26" y="13"/>
                    </a:lnTo>
                    <a:lnTo>
                      <a:pt x="24" y="22"/>
                    </a:lnTo>
                    <a:lnTo>
                      <a:pt x="15" y="28"/>
                    </a:lnTo>
                    <a:lnTo>
                      <a:pt x="2" y="26"/>
                    </a:lnTo>
                    <a:lnTo>
                      <a:pt x="0" y="15"/>
                    </a:lnTo>
                    <a:lnTo>
                      <a:pt x="0" y="6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38" name="Freeform 110">
                <a:extLst>
                  <a:ext uri="{FF2B5EF4-FFF2-40B4-BE49-F238E27FC236}">
                    <a16:creationId xmlns:a16="http://schemas.microsoft.com/office/drawing/2014/main" id="{48E86D9A-3FC9-6904-D005-2E204298DA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7" y="3888"/>
                <a:ext cx="75" cy="135"/>
              </a:xfrm>
              <a:custGeom>
                <a:avLst/>
                <a:gdLst>
                  <a:gd name="T0" fmla="*/ 4 w 75"/>
                  <a:gd name="T1" fmla="*/ 38 h 135"/>
                  <a:gd name="T2" fmla="*/ 0 w 75"/>
                  <a:gd name="T3" fmla="*/ 2 h 135"/>
                  <a:gd name="T4" fmla="*/ 13 w 75"/>
                  <a:gd name="T5" fmla="*/ 0 h 135"/>
                  <a:gd name="T6" fmla="*/ 26 w 75"/>
                  <a:gd name="T7" fmla="*/ 4 h 135"/>
                  <a:gd name="T8" fmla="*/ 37 w 75"/>
                  <a:gd name="T9" fmla="*/ 7 h 135"/>
                  <a:gd name="T10" fmla="*/ 48 w 75"/>
                  <a:gd name="T11" fmla="*/ 15 h 135"/>
                  <a:gd name="T12" fmla="*/ 57 w 75"/>
                  <a:gd name="T13" fmla="*/ 22 h 135"/>
                  <a:gd name="T14" fmla="*/ 64 w 75"/>
                  <a:gd name="T15" fmla="*/ 35 h 135"/>
                  <a:gd name="T16" fmla="*/ 70 w 75"/>
                  <a:gd name="T17" fmla="*/ 46 h 135"/>
                  <a:gd name="T18" fmla="*/ 75 w 75"/>
                  <a:gd name="T19" fmla="*/ 60 h 135"/>
                  <a:gd name="T20" fmla="*/ 73 w 75"/>
                  <a:gd name="T21" fmla="*/ 71 h 135"/>
                  <a:gd name="T22" fmla="*/ 71 w 75"/>
                  <a:gd name="T23" fmla="*/ 86 h 135"/>
                  <a:gd name="T24" fmla="*/ 66 w 75"/>
                  <a:gd name="T25" fmla="*/ 99 h 135"/>
                  <a:gd name="T26" fmla="*/ 60 w 75"/>
                  <a:gd name="T27" fmla="*/ 108 h 135"/>
                  <a:gd name="T28" fmla="*/ 51 w 75"/>
                  <a:gd name="T29" fmla="*/ 117 h 135"/>
                  <a:gd name="T30" fmla="*/ 42 w 75"/>
                  <a:gd name="T31" fmla="*/ 126 h 135"/>
                  <a:gd name="T32" fmla="*/ 29 w 75"/>
                  <a:gd name="T33" fmla="*/ 132 h 135"/>
                  <a:gd name="T34" fmla="*/ 18 w 75"/>
                  <a:gd name="T35" fmla="*/ 135 h 135"/>
                  <a:gd name="T36" fmla="*/ 13 w 75"/>
                  <a:gd name="T37" fmla="*/ 101 h 135"/>
                  <a:gd name="T38" fmla="*/ 22 w 75"/>
                  <a:gd name="T39" fmla="*/ 97 h 135"/>
                  <a:gd name="T40" fmla="*/ 31 w 75"/>
                  <a:gd name="T41" fmla="*/ 90 h 135"/>
                  <a:gd name="T42" fmla="*/ 37 w 75"/>
                  <a:gd name="T43" fmla="*/ 77 h 135"/>
                  <a:gd name="T44" fmla="*/ 39 w 75"/>
                  <a:gd name="T45" fmla="*/ 64 h 135"/>
                  <a:gd name="T46" fmla="*/ 33 w 75"/>
                  <a:gd name="T47" fmla="*/ 51 h 135"/>
                  <a:gd name="T48" fmla="*/ 26 w 75"/>
                  <a:gd name="T49" fmla="*/ 44 h 135"/>
                  <a:gd name="T50" fmla="*/ 15 w 75"/>
                  <a:gd name="T51" fmla="*/ 38 h 135"/>
                  <a:gd name="T52" fmla="*/ 4 w 75"/>
                  <a:gd name="T53" fmla="*/ 38 h 135"/>
                  <a:gd name="T54" fmla="*/ 4 w 75"/>
                  <a:gd name="T55" fmla="*/ 3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5" h="135">
                    <a:moveTo>
                      <a:pt x="4" y="38"/>
                    </a:moveTo>
                    <a:lnTo>
                      <a:pt x="0" y="2"/>
                    </a:lnTo>
                    <a:lnTo>
                      <a:pt x="13" y="0"/>
                    </a:lnTo>
                    <a:lnTo>
                      <a:pt x="26" y="4"/>
                    </a:lnTo>
                    <a:lnTo>
                      <a:pt x="37" y="7"/>
                    </a:lnTo>
                    <a:lnTo>
                      <a:pt x="48" y="15"/>
                    </a:lnTo>
                    <a:lnTo>
                      <a:pt x="57" y="22"/>
                    </a:lnTo>
                    <a:lnTo>
                      <a:pt x="64" y="35"/>
                    </a:lnTo>
                    <a:lnTo>
                      <a:pt x="70" y="46"/>
                    </a:lnTo>
                    <a:lnTo>
                      <a:pt x="75" y="60"/>
                    </a:lnTo>
                    <a:lnTo>
                      <a:pt x="73" y="71"/>
                    </a:lnTo>
                    <a:lnTo>
                      <a:pt x="71" y="86"/>
                    </a:lnTo>
                    <a:lnTo>
                      <a:pt x="66" y="99"/>
                    </a:lnTo>
                    <a:lnTo>
                      <a:pt x="60" y="108"/>
                    </a:lnTo>
                    <a:lnTo>
                      <a:pt x="51" y="117"/>
                    </a:lnTo>
                    <a:lnTo>
                      <a:pt x="42" y="126"/>
                    </a:lnTo>
                    <a:lnTo>
                      <a:pt x="29" y="132"/>
                    </a:lnTo>
                    <a:lnTo>
                      <a:pt x="18" y="135"/>
                    </a:lnTo>
                    <a:lnTo>
                      <a:pt x="13" y="101"/>
                    </a:lnTo>
                    <a:lnTo>
                      <a:pt x="22" y="97"/>
                    </a:lnTo>
                    <a:lnTo>
                      <a:pt x="31" y="90"/>
                    </a:lnTo>
                    <a:lnTo>
                      <a:pt x="37" y="77"/>
                    </a:lnTo>
                    <a:lnTo>
                      <a:pt x="39" y="64"/>
                    </a:lnTo>
                    <a:lnTo>
                      <a:pt x="33" y="51"/>
                    </a:lnTo>
                    <a:lnTo>
                      <a:pt x="26" y="44"/>
                    </a:lnTo>
                    <a:lnTo>
                      <a:pt x="15" y="38"/>
                    </a:lnTo>
                    <a:lnTo>
                      <a:pt x="4" y="38"/>
                    </a:lnTo>
                    <a:lnTo>
                      <a:pt x="4" y="3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39" name="Freeform 111">
                <a:extLst>
                  <a:ext uri="{FF2B5EF4-FFF2-40B4-BE49-F238E27FC236}">
                    <a16:creationId xmlns:a16="http://schemas.microsoft.com/office/drawing/2014/main" id="{F530EB68-1F09-FBE9-E856-700356DB1A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8" y="3890"/>
                <a:ext cx="77" cy="135"/>
              </a:xfrm>
              <a:custGeom>
                <a:avLst/>
                <a:gdLst>
                  <a:gd name="T0" fmla="*/ 72 w 77"/>
                  <a:gd name="T1" fmla="*/ 99 h 135"/>
                  <a:gd name="T2" fmla="*/ 77 w 77"/>
                  <a:gd name="T3" fmla="*/ 135 h 135"/>
                  <a:gd name="T4" fmla="*/ 63 w 77"/>
                  <a:gd name="T5" fmla="*/ 133 h 135"/>
                  <a:gd name="T6" fmla="*/ 50 w 77"/>
                  <a:gd name="T7" fmla="*/ 133 h 135"/>
                  <a:gd name="T8" fmla="*/ 35 w 77"/>
                  <a:gd name="T9" fmla="*/ 128 h 135"/>
                  <a:gd name="T10" fmla="*/ 26 w 77"/>
                  <a:gd name="T11" fmla="*/ 122 h 135"/>
                  <a:gd name="T12" fmla="*/ 17 w 77"/>
                  <a:gd name="T13" fmla="*/ 111 h 135"/>
                  <a:gd name="T14" fmla="*/ 8 w 77"/>
                  <a:gd name="T15" fmla="*/ 100 h 135"/>
                  <a:gd name="T16" fmla="*/ 2 w 77"/>
                  <a:gd name="T17" fmla="*/ 88 h 135"/>
                  <a:gd name="T18" fmla="*/ 0 w 77"/>
                  <a:gd name="T19" fmla="*/ 77 h 135"/>
                  <a:gd name="T20" fmla="*/ 0 w 77"/>
                  <a:gd name="T21" fmla="*/ 62 h 135"/>
                  <a:gd name="T22" fmla="*/ 2 w 77"/>
                  <a:gd name="T23" fmla="*/ 49 h 135"/>
                  <a:gd name="T24" fmla="*/ 8 w 77"/>
                  <a:gd name="T25" fmla="*/ 35 h 135"/>
                  <a:gd name="T26" fmla="*/ 15 w 77"/>
                  <a:gd name="T27" fmla="*/ 25 h 135"/>
                  <a:gd name="T28" fmla="*/ 22 w 77"/>
                  <a:gd name="T29" fmla="*/ 16 h 135"/>
                  <a:gd name="T30" fmla="*/ 33 w 77"/>
                  <a:gd name="T31" fmla="*/ 7 h 135"/>
                  <a:gd name="T32" fmla="*/ 44 w 77"/>
                  <a:gd name="T33" fmla="*/ 2 h 135"/>
                  <a:gd name="T34" fmla="*/ 61 w 77"/>
                  <a:gd name="T35" fmla="*/ 0 h 135"/>
                  <a:gd name="T36" fmla="*/ 63 w 77"/>
                  <a:gd name="T37" fmla="*/ 36 h 135"/>
                  <a:gd name="T38" fmla="*/ 50 w 77"/>
                  <a:gd name="T39" fmla="*/ 40 h 135"/>
                  <a:gd name="T40" fmla="*/ 43 w 77"/>
                  <a:gd name="T41" fmla="*/ 47 h 135"/>
                  <a:gd name="T42" fmla="*/ 35 w 77"/>
                  <a:gd name="T43" fmla="*/ 58 h 135"/>
                  <a:gd name="T44" fmla="*/ 37 w 77"/>
                  <a:gd name="T45" fmla="*/ 71 h 135"/>
                  <a:gd name="T46" fmla="*/ 41 w 77"/>
                  <a:gd name="T47" fmla="*/ 84 h 135"/>
                  <a:gd name="T48" fmla="*/ 48 w 77"/>
                  <a:gd name="T49" fmla="*/ 93 h 135"/>
                  <a:gd name="T50" fmla="*/ 59 w 77"/>
                  <a:gd name="T51" fmla="*/ 97 h 135"/>
                  <a:gd name="T52" fmla="*/ 72 w 77"/>
                  <a:gd name="T53" fmla="*/ 99 h 135"/>
                  <a:gd name="T54" fmla="*/ 72 w 77"/>
                  <a:gd name="T55" fmla="*/ 99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7" h="135">
                    <a:moveTo>
                      <a:pt x="72" y="99"/>
                    </a:moveTo>
                    <a:lnTo>
                      <a:pt x="77" y="135"/>
                    </a:lnTo>
                    <a:lnTo>
                      <a:pt x="63" y="133"/>
                    </a:lnTo>
                    <a:lnTo>
                      <a:pt x="50" y="133"/>
                    </a:lnTo>
                    <a:lnTo>
                      <a:pt x="35" y="128"/>
                    </a:lnTo>
                    <a:lnTo>
                      <a:pt x="26" y="122"/>
                    </a:lnTo>
                    <a:lnTo>
                      <a:pt x="17" y="111"/>
                    </a:lnTo>
                    <a:lnTo>
                      <a:pt x="8" y="100"/>
                    </a:lnTo>
                    <a:lnTo>
                      <a:pt x="2" y="88"/>
                    </a:lnTo>
                    <a:lnTo>
                      <a:pt x="0" y="77"/>
                    </a:lnTo>
                    <a:lnTo>
                      <a:pt x="0" y="62"/>
                    </a:lnTo>
                    <a:lnTo>
                      <a:pt x="2" y="49"/>
                    </a:lnTo>
                    <a:lnTo>
                      <a:pt x="8" y="35"/>
                    </a:lnTo>
                    <a:lnTo>
                      <a:pt x="15" y="25"/>
                    </a:lnTo>
                    <a:lnTo>
                      <a:pt x="22" y="16"/>
                    </a:lnTo>
                    <a:lnTo>
                      <a:pt x="33" y="7"/>
                    </a:lnTo>
                    <a:lnTo>
                      <a:pt x="44" y="2"/>
                    </a:lnTo>
                    <a:lnTo>
                      <a:pt x="61" y="0"/>
                    </a:lnTo>
                    <a:lnTo>
                      <a:pt x="63" y="36"/>
                    </a:lnTo>
                    <a:lnTo>
                      <a:pt x="50" y="40"/>
                    </a:lnTo>
                    <a:lnTo>
                      <a:pt x="43" y="47"/>
                    </a:lnTo>
                    <a:lnTo>
                      <a:pt x="35" y="58"/>
                    </a:lnTo>
                    <a:lnTo>
                      <a:pt x="37" y="71"/>
                    </a:lnTo>
                    <a:lnTo>
                      <a:pt x="41" y="84"/>
                    </a:lnTo>
                    <a:lnTo>
                      <a:pt x="48" y="93"/>
                    </a:lnTo>
                    <a:lnTo>
                      <a:pt x="59" y="97"/>
                    </a:lnTo>
                    <a:lnTo>
                      <a:pt x="72" y="99"/>
                    </a:lnTo>
                    <a:lnTo>
                      <a:pt x="72" y="9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40" name="Freeform 112">
                <a:extLst>
                  <a:ext uri="{FF2B5EF4-FFF2-40B4-BE49-F238E27FC236}">
                    <a16:creationId xmlns:a16="http://schemas.microsoft.com/office/drawing/2014/main" id="{9F4CA235-74C3-273C-5E79-B2626E9644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0" y="3943"/>
                <a:ext cx="27" cy="29"/>
              </a:xfrm>
              <a:custGeom>
                <a:avLst/>
                <a:gdLst>
                  <a:gd name="T0" fmla="*/ 11 w 27"/>
                  <a:gd name="T1" fmla="*/ 0 h 29"/>
                  <a:gd name="T2" fmla="*/ 22 w 27"/>
                  <a:gd name="T3" fmla="*/ 4 h 29"/>
                  <a:gd name="T4" fmla="*/ 27 w 27"/>
                  <a:gd name="T5" fmla="*/ 15 h 29"/>
                  <a:gd name="T6" fmla="*/ 24 w 27"/>
                  <a:gd name="T7" fmla="*/ 24 h 29"/>
                  <a:gd name="T8" fmla="*/ 16 w 27"/>
                  <a:gd name="T9" fmla="*/ 29 h 29"/>
                  <a:gd name="T10" fmla="*/ 3 w 27"/>
                  <a:gd name="T11" fmla="*/ 26 h 29"/>
                  <a:gd name="T12" fmla="*/ 0 w 27"/>
                  <a:gd name="T13" fmla="*/ 16 h 29"/>
                  <a:gd name="T14" fmla="*/ 2 w 27"/>
                  <a:gd name="T15" fmla="*/ 7 h 29"/>
                  <a:gd name="T16" fmla="*/ 11 w 27"/>
                  <a:gd name="T17" fmla="*/ 0 h 29"/>
                  <a:gd name="T18" fmla="*/ 11 w 27"/>
                  <a:gd name="T1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29">
                    <a:moveTo>
                      <a:pt x="11" y="0"/>
                    </a:moveTo>
                    <a:lnTo>
                      <a:pt x="22" y="4"/>
                    </a:lnTo>
                    <a:lnTo>
                      <a:pt x="27" y="15"/>
                    </a:lnTo>
                    <a:lnTo>
                      <a:pt x="24" y="24"/>
                    </a:lnTo>
                    <a:lnTo>
                      <a:pt x="16" y="29"/>
                    </a:lnTo>
                    <a:lnTo>
                      <a:pt x="3" y="26"/>
                    </a:lnTo>
                    <a:lnTo>
                      <a:pt x="0" y="16"/>
                    </a:lnTo>
                    <a:lnTo>
                      <a:pt x="2" y="7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41" name="Freeform 113">
                <a:extLst>
                  <a:ext uri="{FF2B5EF4-FFF2-40B4-BE49-F238E27FC236}">
                    <a16:creationId xmlns:a16="http://schemas.microsoft.com/office/drawing/2014/main" id="{C90E4A59-CFAE-C882-D378-AD43BF418A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9" y="4086"/>
                <a:ext cx="75" cy="135"/>
              </a:xfrm>
              <a:custGeom>
                <a:avLst/>
                <a:gdLst>
                  <a:gd name="T0" fmla="*/ 5 w 75"/>
                  <a:gd name="T1" fmla="*/ 36 h 135"/>
                  <a:gd name="T2" fmla="*/ 0 w 75"/>
                  <a:gd name="T3" fmla="*/ 0 h 135"/>
                  <a:gd name="T4" fmla="*/ 12 w 75"/>
                  <a:gd name="T5" fmla="*/ 0 h 135"/>
                  <a:gd name="T6" fmla="*/ 25 w 75"/>
                  <a:gd name="T7" fmla="*/ 2 h 135"/>
                  <a:gd name="T8" fmla="*/ 36 w 75"/>
                  <a:gd name="T9" fmla="*/ 7 h 135"/>
                  <a:gd name="T10" fmla="*/ 49 w 75"/>
                  <a:gd name="T11" fmla="*/ 14 h 135"/>
                  <a:gd name="T12" fmla="*/ 56 w 75"/>
                  <a:gd name="T13" fmla="*/ 22 h 135"/>
                  <a:gd name="T14" fmla="*/ 66 w 75"/>
                  <a:gd name="T15" fmla="*/ 34 h 135"/>
                  <a:gd name="T16" fmla="*/ 69 w 75"/>
                  <a:gd name="T17" fmla="*/ 45 h 135"/>
                  <a:gd name="T18" fmla="*/ 75 w 75"/>
                  <a:gd name="T19" fmla="*/ 60 h 135"/>
                  <a:gd name="T20" fmla="*/ 73 w 75"/>
                  <a:gd name="T21" fmla="*/ 71 h 135"/>
                  <a:gd name="T22" fmla="*/ 71 w 75"/>
                  <a:gd name="T23" fmla="*/ 86 h 135"/>
                  <a:gd name="T24" fmla="*/ 67 w 75"/>
                  <a:gd name="T25" fmla="*/ 97 h 135"/>
                  <a:gd name="T26" fmla="*/ 60 w 75"/>
                  <a:gd name="T27" fmla="*/ 108 h 135"/>
                  <a:gd name="T28" fmla="*/ 51 w 75"/>
                  <a:gd name="T29" fmla="*/ 117 h 135"/>
                  <a:gd name="T30" fmla="*/ 42 w 75"/>
                  <a:gd name="T31" fmla="*/ 126 h 135"/>
                  <a:gd name="T32" fmla="*/ 31 w 75"/>
                  <a:gd name="T33" fmla="*/ 131 h 135"/>
                  <a:gd name="T34" fmla="*/ 18 w 75"/>
                  <a:gd name="T35" fmla="*/ 135 h 135"/>
                  <a:gd name="T36" fmla="*/ 12 w 75"/>
                  <a:gd name="T37" fmla="*/ 100 h 135"/>
                  <a:gd name="T38" fmla="*/ 22 w 75"/>
                  <a:gd name="T39" fmla="*/ 97 h 135"/>
                  <a:gd name="T40" fmla="*/ 31 w 75"/>
                  <a:gd name="T41" fmla="*/ 88 h 135"/>
                  <a:gd name="T42" fmla="*/ 38 w 75"/>
                  <a:gd name="T43" fmla="*/ 77 h 135"/>
                  <a:gd name="T44" fmla="*/ 40 w 75"/>
                  <a:gd name="T45" fmla="*/ 66 h 135"/>
                  <a:gd name="T46" fmla="*/ 34 w 75"/>
                  <a:gd name="T47" fmla="*/ 53 h 135"/>
                  <a:gd name="T48" fmla="*/ 27 w 75"/>
                  <a:gd name="T49" fmla="*/ 44 h 135"/>
                  <a:gd name="T50" fmla="*/ 16 w 75"/>
                  <a:gd name="T51" fmla="*/ 36 h 135"/>
                  <a:gd name="T52" fmla="*/ 5 w 75"/>
                  <a:gd name="T53" fmla="*/ 36 h 135"/>
                  <a:gd name="T54" fmla="*/ 5 w 75"/>
                  <a:gd name="T55" fmla="*/ 36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5" h="135">
                    <a:moveTo>
                      <a:pt x="5" y="36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25" y="2"/>
                    </a:lnTo>
                    <a:lnTo>
                      <a:pt x="36" y="7"/>
                    </a:lnTo>
                    <a:lnTo>
                      <a:pt x="49" y="14"/>
                    </a:lnTo>
                    <a:lnTo>
                      <a:pt x="56" y="22"/>
                    </a:lnTo>
                    <a:lnTo>
                      <a:pt x="66" y="34"/>
                    </a:lnTo>
                    <a:lnTo>
                      <a:pt x="69" y="45"/>
                    </a:lnTo>
                    <a:lnTo>
                      <a:pt x="75" y="60"/>
                    </a:lnTo>
                    <a:lnTo>
                      <a:pt x="73" y="71"/>
                    </a:lnTo>
                    <a:lnTo>
                      <a:pt x="71" y="86"/>
                    </a:lnTo>
                    <a:lnTo>
                      <a:pt x="67" y="97"/>
                    </a:lnTo>
                    <a:lnTo>
                      <a:pt x="60" y="108"/>
                    </a:lnTo>
                    <a:lnTo>
                      <a:pt x="51" y="117"/>
                    </a:lnTo>
                    <a:lnTo>
                      <a:pt x="42" y="126"/>
                    </a:lnTo>
                    <a:lnTo>
                      <a:pt x="31" y="131"/>
                    </a:lnTo>
                    <a:lnTo>
                      <a:pt x="18" y="135"/>
                    </a:lnTo>
                    <a:lnTo>
                      <a:pt x="12" y="100"/>
                    </a:lnTo>
                    <a:lnTo>
                      <a:pt x="22" y="97"/>
                    </a:lnTo>
                    <a:lnTo>
                      <a:pt x="31" y="88"/>
                    </a:lnTo>
                    <a:lnTo>
                      <a:pt x="38" y="77"/>
                    </a:lnTo>
                    <a:lnTo>
                      <a:pt x="40" y="66"/>
                    </a:lnTo>
                    <a:lnTo>
                      <a:pt x="34" y="53"/>
                    </a:lnTo>
                    <a:lnTo>
                      <a:pt x="27" y="44"/>
                    </a:lnTo>
                    <a:lnTo>
                      <a:pt x="16" y="36"/>
                    </a:lnTo>
                    <a:lnTo>
                      <a:pt x="5" y="36"/>
                    </a:lnTo>
                    <a:lnTo>
                      <a:pt x="5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42" name="Freeform 114">
                <a:extLst>
                  <a:ext uri="{FF2B5EF4-FFF2-40B4-BE49-F238E27FC236}">
                    <a16:creationId xmlns:a16="http://schemas.microsoft.com/office/drawing/2014/main" id="{D667284A-ED27-2F14-FB63-FE6347F15A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0" y="4086"/>
                <a:ext cx="79" cy="135"/>
              </a:xfrm>
              <a:custGeom>
                <a:avLst/>
                <a:gdLst>
                  <a:gd name="T0" fmla="*/ 71 w 79"/>
                  <a:gd name="T1" fmla="*/ 102 h 135"/>
                  <a:gd name="T2" fmla="*/ 79 w 79"/>
                  <a:gd name="T3" fmla="*/ 135 h 135"/>
                  <a:gd name="T4" fmla="*/ 64 w 79"/>
                  <a:gd name="T5" fmla="*/ 135 h 135"/>
                  <a:gd name="T6" fmla="*/ 50 w 79"/>
                  <a:gd name="T7" fmla="*/ 133 h 135"/>
                  <a:gd name="T8" fmla="*/ 37 w 79"/>
                  <a:gd name="T9" fmla="*/ 128 h 135"/>
                  <a:gd name="T10" fmla="*/ 28 w 79"/>
                  <a:gd name="T11" fmla="*/ 122 h 135"/>
                  <a:gd name="T12" fmla="*/ 17 w 79"/>
                  <a:gd name="T13" fmla="*/ 113 h 135"/>
                  <a:gd name="T14" fmla="*/ 9 w 79"/>
                  <a:gd name="T15" fmla="*/ 102 h 135"/>
                  <a:gd name="T16" fmla="*/ 4 w 79"/>
                  <a:gd name="T17" fmla="*/ 89 h 135"/>
                  <a:gd name="T18" fmla="*/ 2 w 79"/>
                  <a:gd name="T19" fmla="*/ 78 h 135"/>
                  <a:gd name="T20" fmla="*/ 0 w 79"/>
                  <a:gd name="T21" fmla="*/ 62 h 135"/>
                  <a:gd name="T22" fmla="*/ 2 w 79"/>
                  <a:gd name="T23" fmla="*/ 49 h 135"/>
                  <a:gd name="T24" fmla="*/ 7 w 79"/>
                  <a:gd name="T25" fmla="*/ 36 h 135"/>
                  <a:gd name="T26" fmla="*/ 15 w 79"/>
                  <a:gd name="T27" fmla="*/ 27 h 135"/>
                  <a:gd name="T28" fmla="*/ 22 w 79"/>
                  <a:gd name="T29" fmla="*/ 16 h 135"/>
                  <a:gd name="T30" fmla="*/ 33 w 79"/>
                  <a:gd name="T31" fmla="*/ 9 h 135"/>
                  <a:gd name="T32" fmla="*/ 46 w 79"/>
                  <a:gd name="T33" fmla="*/ 3 h 135"/>
                  <a:gd name="T34" fmla="*/ 60 w 79"/>
                  <a:gd name="T35" fmla="*/ 0 h 135"/>
                  <a:gd name="T36" fmla="*/ 64 w 79"/>
                  <a:gd name="T37" fmla="*/ 36 h 135"/>
                  <a:gd name="T38" fmla="*/ 51 w 79"/>
                  <a:gd name="T39" fmla="*/ 40 h 135"/>
                  <a:gd name="T40" fmla="*/ 44 w 79"/>
                  <a:gd name="T41" fmla="*/ 49 h 135"/>
                  <a:gd name="T42" fmla="*/ 37 w 79"/>
                  <a:gd name="T43" fmla="*/ 60 h 135"/>
                  <a:gd name="T44" fmla="*/ 37 w 79"/>
                  <a:gd name="T45" fmla="*/ 75 h 135"/>
                  <a:gd name="T46" fmla="*/ 40 w 79"/>
                  <a:gd name="T47" fmla="*/ 86 h 135"/>
                  <a:gd name="T48" fmla="*/ 48 w 79"/>
                  <a:gd name="T49" fmla="*/ 95 h 135"/>
                  <a:gd name="T50" fmla="*/ 59 w 79"/>
                  <a:gd name="T51" fmla="*/ 99 h 135"/>
                  <a:gd name="T52" fmla="*/ 71 w 79"/>
                  <a:gd name="T53" fmla="*/ 102 h 135"/>
                  <a:gd name="T54" fmla="*/ 71 w 79"/>
                  <a:gd name="T55" fmla="*/ 102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9" h="135">
                    <a:moveTo>
                      <a:pt x="71" y="102"/>
                    </a:moveTo>
                    <a:lnTo>
                      <a:pt x="79" y="135"/>
                    </a:lnTo>
                    <a:lnTo>
                      <a:pt x="64" y="135"/>
                    </a:lnTo>
                    <a:lnTo>
                      <a:pt x="50" y="133"/>
                    </a:lnTo>
                    <a:lnTo>
                      <a:pt x="37" y="128"/>
                    </a:lnTo>
                    <a:lnTo>
                      <a:pt x="28" y="122"/>
                    </a:lnTo>
                    <a:lnTo>
                      <a:pt x="17" y="113"/>
                    </a:lnTo>
                    <a:lnTo>
                      <a:pt x="9" y="102"/>
                    </a:lnTo>
                    <a:lnTo>
                      <a:pt x="4" y="89"/>
                    </a:lnTo>
                    <a:lnTo>
                      <a:pt x="2" y="78"/>
                    </a:lnTo>
                    <a:lnTo>
                      <a:pt x="0" y="62"/>
                    </a:lnTo>
                    <a:lnTo>
                      <a:pt x="2" y="49"/>
                    </a:lnTo>
                    <a:lnTo>
                      <a:pt x="7" y="36"/>
                    </a:lnTo>
                    <a:lnTo>
                      <a:pt x="15" y="27"/>
                    </a:lnTo>
                    <a:lnTo>
                      <a:pt x="22" y="16"/>
                    </a:lnTo>
                    <a:lnTo>
                      <a:pt x="33" y="9"/>
                    </a:lnTo>
                    <a:lnTo>
                      <a:pt x="46" y="3"/>
                    </a:lnTo>
                    <a:lnTo>
                      <a:pt x="60" y="0"/>
                    </a:lnTo>
                    <a:lnTo>
                      <a:pt x="64" y="36"/>
                    </a:lnTo>
                    <a:lnTo>
                      <a:pt x="51" y="40"/>
                    </a:lnTo>
                    <a:lnTo>
                      <a:pt x="44" y="49"/>
                    </a:lnTo>
                    <a:lnTo>
                      <a:pt x="37" y="60"/>
                    </a:lnTo>
                    <a:lnTo>
                      <a:pt x="37" y="75"/>
                    </a:lnTo>
                    <a:lnTo>
                      <a:pt x="40" y="86"/>
                    </a:lnTo>
                    <a:lnTo>
                      <a:pt x="48" y="95"/>
                    </a:lnTo>
                    <a:lnTo>
                      <a:pt x="59" y="99"/>
                    </a:lnTo>
                    <a:lnTo>
                      <a:pt x="71" y="102"/>
                    </a:lnTo>
                    <a:lnTo>
                      <a:pt x="71" y="10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43" name="Freeform 115">
                <a:extLst>
                  <a:ext uri="{FF2B5EF4-FFF2-40B4-BE49-F238E27FC236}">
                    <a16:creationId xmlns:a16="http://schemas.microsoft.com/office/drawing/2014/main" id="{DF4E2CBE-772D-36CB-8113-E602FB3280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1" y="4141"/>
                <a:ext cx="30" cy="29"/>
              </a:xfrm>
              <a:custGeom>
                <a:avLst/>
                <a:gdLst>
                  <a:gd name="T0" fmla="*/ 13 w 30"/>
                  <a:gd name="T1" fmla="*/ 0 h 29"/>
                  <a:gd name="T2" fmla="*/ 22 w 30"/>
                  <a:gd name="T3" fmla="*/ 3 h 29"/>
                  <a:gd name="T4" fmla="*/ 30 w 30"/>
                  <a:gd name="T5" fmla="*/ 12 h 29"/>
                  <a:gd name="T6" fmla="*/ 26 w 30"/>
                  <a:gd name="T7" fmla="*/ 23 h 29"/>
                  <a:gd name="T8" fmla="*/ 17 w 30"/>
                  <a:gd name="T9" fmla="*/ 29 h 29"/>
                  <a:gd name="T10" fmla="*/ 6 w 30"/>
                  <a:gd name="T11" fmla="*/ 25 h 29"/>
                  <a:gd name="T12" fmla="*/ 0 w 30"/>
                  <a:gd name="T13" fmla="*/ 16 h 29"/>
                  <a:gd name="T14" fmla="*/ 4 w 30"/>
                  <a:gd name="T15" fmla="*/ 7 h 29"/>
                  <a:gd name="T16" fmla="*/ 13 w 30"/>
                  <a:gd name="T17" fmla="*/ 0 h 29"/>
                  <a:gd name="T18" fmla="*/ 13 w 30"/>
                  <a:gd name="T1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29">
                    <a:moveTo>
                      <a:pt x="13" y="0"/>
                    </a:moveTo>
                    <a:lnTo>
                      <a:pt x="22" y="3"/>
                    </a:lnTo>
                    <a:lnTo>
                      <a:pt x="30" y="12"/>
                    </a:lnTo>
                    <a:lnTo>
                      <a:pt x="26" y="23"/>
                    </a:lnTo>
                    <a:lnTo>
                      <a:pt x="17" y="29"/>
                    </a:lnTo>
                    <a:lnTo>
                      <a:pt x="6" y="25"/>
                    </a:lnTo>
                    <a:lnTo>
                      <a:pt x="0" y="16"/>
                    </a:lnTo>
                    <a:lnTo>
                      <a:pt x="4" y="7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44" name="Freeform 116">
                <a:extLst>
                  <a:ext uri="{FF2B5EF4-FFF2-40B4-BE49-F238E27FC236}">
                    <a16:creationId xmlns:a16="http://schemas.microsoft.com/office/drawing/2014/main" id="{80886A65-3510-8774-B091-A2025F89C6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5" y="4086"/>
                <a:ext cx="73" cy="135"/>
              </a:xfrm>
              <a:custGeom>
                <a:avLst/>
                <a:gdLst>
                  <a:gd name="T0" fmla="*/ 6 w 73"/>
                  <a:gd name="T1" fmla="*/ 38 h 135"/>
                  <a:gd name="T2" fmla="*/ 0 w 73"/>
                  <a:gd name="T3" fmla="*/ 2 h 135"/>
                  <a:gd name="T4" fmla="*/ 11 w 73"/>
                  <a:gd name="T5" fmla="*/ 0 h 135"/>
                  <a:gd name="T6" fmla="*/ 26 w 73"/>
                  <a:gd name="T7" fmla="*/ 3 h 135"/>
                  <a:gd name="T8" fmla="*/ 35 w 73"/>
                  <a:gd name="T9" fmla="*/ 9 h 135"/>
                  <a:gd name="T10" fmla="*/ 48 w 73"/>
                  <a:gd name="T11" fmla="*/ 16 h 135"/>
                  <a:gd name="T12" fmla="*/ 55 w 73"/>
                  <a:gd name="T13" fmla="*/ 23 h 135"/>
                  <a:gd name="T14" fmla="*/ 64 w 73"/>
                  <a:gd name="T15" fmla="*/ 34 h 135"/>
                  <a:gd name="T16" fmla="*/ 70 w 73"/>
                  <a:gd name="T17" fmla="*/ 45 h 135"/>
                  <a:gd name="T18" fmla="*/ 73 w 73"/>
                  <a:gd name="T19" fmla="*/ 60 h 135"/>
                  <a:gd name="T20" fmla="*/ 72 w 73"/>
                  <a:gd name="T21" fmla="*/ 71 h 135"/>
                  <a:gd name="T22" fmla="*/ 72 w 73"/>
                  <a:gd name="T23" fmla="*/ 86 h 135"/>
                  <a:gd name="T24" fmla="*/ 66 w 73"/>
                  <a:gd name="T25" fmla="*/ 99 h 135"/>
                  <a:gd name="T26" fmla="*/ 62 w 73"/>
                  <a:gd name="T27" fmla="*/ 110 h 135"/>
                  <a:gd name="T28" fmla="*/ 51 w 73"/>
                  <a:gd name="T29" fmla="*/ 117 h 135"/>
                  <a:gd name="T30" fmla="*/ 42 w 73"/>
                  <a:gd name="T31" fmla="*/ 126 h 135"/>
                  <a:gd name="T32" fmla="*/ 29 w 73"/>
                  <a:gd name="T33" fmla="*/ 131 h 135"/>
                  <a:gd name="T34" fmla="*/ 19 w 73"/>
                  <a:gd name="T35" fmla="*/ 135 h 135"/>
                  <a:gd name="T36" fmla="*/ 15 w 73"/>
                  <a:gd name="T37" fmla="*/ 102 h 135"/>
                  <a:gd name="T38" fmla="*/ 24 w 73"/>
                  <a:gd name="T39" fmla="*/ 99 h 135"/>
                  <a:gd name="T40" fmla="*/ 33 w 73"/>
                  <a:gd name="T41" fmla="*/ 89 h 135"/>
                  <a:gd name="T42" fmla="*/ 37 w 73"/>
                  <a:gd name="T43" fmla="*/ 78 h 135"/>
                  <a:gd name="T44" fmla="*/ 39 w 73"/>
                  <a:gd name="T45" fmla="*/ 66 h 135"/>
                  <a:gd name="T46" fmla="*/ 35 w 73"/>
                  <a:gd name="T47" fmla="*/ 53 h 135"/>
                  <a:gd name="T48" fmla="*/ 28 w 73"/>
                  <a:gd name="T49" fmla="*/ 45 h 135"/>
                  <a:gd name="T50" fmla="*/ 17 w 73"/>
                  <a:gd name="T51" fmla="*/ 38 h 135"/>
                  <a:gd name="T52" fmla="*/ 6 w 73"/>
                  <a:gd name="T53" fmla="*/ 38 h 135"/>
                  <a:gd name="T54" fmla="*/ 6 w 73"/>
                  <a:gd name="T55" fmla="*/ 3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3" h="135">
                    <a:moveTo>
                      <a:pt x="6" y="38"/>
                    </a:moveTo>
                    <a:lnTo>
                      <a:pt x="0" y="2"/>
                    </a:lnTo>
                    <a:lnTo>
                      <a:pt x="11" y="0"/>
                    </a:lnTo>
                    <a:lnTo>
                      <a:pt x="26" y="3"/>
                    </a:lnTo>
                    <a:lnTo>
                      <a:pt x="35" y="9"/>
                    </a:lnTo>
                    <a:lnTo>
                      <a:pt x="48" y="16"/>
                    </a:lnTo>
                    <a:lnTo>
                      <a:pt x="55" y="23"/>
                    </a:lnTo>
                    <a:lnTo>
                      <a:pt x="64" y="34"/>
                    </a:lnTo>
                    <a:lnTo>
                      <a:pt x="70" y="45"/>
                    </a:lnTo>
                    <a:lnTo>
                      <a:pt x="73" y="60"/>
                    </a:lnTo>
                    <a:lnTo>
                      <a:pt x="72" y="71"/>
                    </a:lnTo>
                    <a:lnTo>
                      <a:pt x="72" y="86"/>
                    </a:lnTo>
                    <a:lnTo>
                      <a:pt x="66" y="99"/>
                    </a:lnTo>
                    <a:lnTo>
                      <a:pt x="62" y="110"/>
                    </a:lnTo>
                    <a:lnTo>
                      <a:pt x="51" y="117"/>
                    </a:lnTo>
                    <a:lnTo>
                      <a:pt x="42" y="126"/>
                    </a:lnTo>
                    <a:lnTo>
                      <a:pt x="29" y="131"/>
                    </a:lnTo>
                    <a:lnTo>
                      <a:pt x="19" y="135"/>
                    </a:lnTo>
                    <a:lnTo>
                      <a:pt x="15" y="102"/>
                    </a:lnTo>
                    <a:lnTo>
                      <a:pt x="24" y="99"/>
                    </a:lnTo>
                    <a:lnTo>
                      <a:pt x="33" y="89"/>
                    </a:lnTo>
                    <a:lnTo>
                      <a:pt x="37" y="78"/>
                    </a:lnTo>
                    <a:lnTo>
                      <a:pt x="39" y="66"/>
                    </a:lnTo>
                    <a:lnTo>
                      <a:pt x="35" y="53"/>
                    </a:lnTo>
                    <a:lnTo>
                      <a:pt x="28" y="45"/>
                    </a:lnTo>
                    <a:lnTo>
                      <a:pt x="17" y="38"/>
                    </a:lnTo>
                    <a:lnTo>
                      <a:pt x="6" y="38"/>
                    </a:lnTo>
                    <a:lnTo>
                      <a:pt x="6" y="3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45" name="Freeform 117">
                <a:extLst>
                  <a:ext uri="{FF2B5EF4-FFF2-40B4-BE49-F238E27FC236}">
                    <a16:creationId xmlns:a16="http://schemas.microsoft.com/office/drawing/2014/main" id="{E5E296F4-CDF8-6539-1596-6C101B22AC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7" y="4088"/>
                <a:ext cx="77" cy="137"/>
              </a:xfrm>
              <a:custGeom>
                <a:avLst/>
                <a:gdLst>
                  <a:gd name="T0" fmla="*/ 73 w 77"/>
                  <a:gd name="T1" fmla="*/ 100 h 137"/>
                  <a:gd name="T2" fmla="*/ 77 w 77"/>
                  <a:gd name="T3" fmla="*/ 137 h 137"/>
                  <a:gd name="T4" fmla="*/ 64 w 77"/>
                  <a:gd name="T5" fmla="*/ 135 h 137"/>
                  <a:gd name="T6" fmla="*/ 51 w 77"/>
                  <a:gd name="T7" fmla="*/ 133 h 137"/>
                  <a:gd name="T8" fmla="*/ 36 w 77"/>
                  <a:gd name="T9" fmla="*/ 128 h 137"/>
                  <a:gd name="T10" fmla="*/ 27 w 77"/>
                  <a:gd name="T11" fmla="*/ 122 h 137"/>
                  <a:gd name="T12" fmla="*/ 16 w 77"/>
                  <a:gd name="T13" fmla="*/ 111 h 137"/>
                  <a:gd name="T14" fmla="*/ 9 w 77"/>
                  <a:gd name="T15" fmla="*/ 100 h 137"/>
                  <a:gd name="T16" fmla="*/ 5 w 77"/>
                  <a:gd name="T17" fmla="*/ 87 h 137"/>
                  <a:gd name="T18" fmla="*/ 1 w 77"/>
                  <a:gd name="T19" fmla="*/ 76 h 137"/>
                  <a:gd name="T20" fmla="*/ 0 w 77"/>
                  <a:gd name="T21" fmla="*/ 62 h 137"/>
                  <a:gd name="T22" fmla="*/ 1 w 77"/>
                  <a:gd name="T23" fmla="*/ 49 h 137"/>
                  <a:gd name="T24" fmla="*/ 5 w 77"/>
                  <a:gd name="T25" fmla="*/ 36 h 137"/>
                  <a:gd name="T26" fmla="*/ 14 w 77"/>
                  <a:gd name="T27" fmla="*/ 25 h 137"/>
                  <a:gd name="T28" fmla="*/ 22 w 77"/>
                  <a:gd name="T29" fmla="*/ 16 h 137"/>
                  <a:gd name="T30" fmla="*/ 31 w 77"/>
                  <a:gd name="T31" fmla="*/ 7 h 137"/>
                  <a:gd name="T32" fmla="*/ 44 w 77"/>
                  <a:gd name="T33" fmla="*/ 3 h 137"/>
                  <a:gd name="T34" fmla="*/ 58 w 77"/>
                  <a:gd name="T35" fmla="*/ 0 h 137"/>
                  <a:gd name="T36" fmla="*/ 64 w 77"/>
                  <a:gd name="T37" fmla="*/ 36 h 137"/>
                  <a:gd name="T38" fmla="*/ 51 w 77"/>
                  <a:gd name="T39" fmla="*/ 40 h 137"/>
                  <a:gd name="T40" fmla="*/ 42 w 77"/>
                  <a:gd name="T41" fmla="*/ 47 h 137"/>
                  <a:gd name="T42" fmla="*/ 36 w 77"/>
                  <a:gd name="T43" fmla="*/ 60 h 137"/>
                  <a:gd name="T44" fmla="*/ 36 w 77"/>
                  <a:gd name="T45" fmla="*/ 73 h 137"/>
                  <a:gd name="T46" fmla="*/ 40 w 77"/>
                  <a:gd name="T47" fmla="*/ 86 h 137"/>
                  <a:gd name="T48" fmla="*/ 47 w 77"/>
                  <a:gd name="T49" fmla="*/ 95 h 137"/>
                  <a:gd name="T50" fmla="*/ 58 w 77"/>
                  <a:gd name="T51" fmla="*/ 98 h 137"/>
                  <a:gd name="T52" fmla="*/ 73 w 77"/>
                  <a:gd name="T53" fmla="*/ 100 h 137"/>
                  <a:gd name="T54" fmla="*/ 73 w 77"/>
                  <a:gd name="T55" fmla="*/ 10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7" h="137">
                    <a:moveTo>
                      <a:pt x="73" y="100"/>
                    </a:moveTo>
                    <a:lnTo>
                      <a:pt x="77" y="137"/>
                    </a:lnTo>
                    <a:lnTo>
                      <a:pt x="64" y="135"/>
                    </a:lnTo>
                    <a:lnTo>
                      <a:pt x="51" y="133"/>
                    </a:lnTo>
                    <a:lnTo>
                      <a:pt x="36" y="128"/>
                    </a:lnTo>
                    <a:lnTo>
                      <a:pt x="27" y="122"/>
                    </a:lnTo>
                    <a:lnTo>
                      <a:pt x="16" y="111"/>
                    </a:lnTo>
                    <a:lnTo>
                      <a:pt x="9" y="100"/>
                    </a:lnTo>
                    <a:lnTo>
                      <a:pt x="5" y="87"/>
                    </a:lnTo>
                    <a:lnTo>
                      <a:pt x="1" y="76"/>
                    </a:lnTo>
                    <a:lnTo>
                      <a:pt x="0" y="62"/>
                    </a:lnTo>
                    <a:lnTo>
                      <a:pt x="1" y="49"/>
                    </a:lnTo>
                    <a:lnTo>
                      <a:pt x="5" y="36"/>
                    </a:lnTo>
                    <a:lnTo>
                      <a:pt x="14" y="25"/>
                    </a:lnTo>
                    <a:lnTo>
                      <a:pt x="22" y="16"/>
                    </a:lnTo>
                    <a:lnTo>
                      <a:pt x="31" y="7"/>
                    </a:lnTo>
                    <a:lnTo>
                      <a:pt x="44" y="3"/>
                    </a:lnTo>
                    <a:lnTo>
                      <a:pt x="58" y="0"/>
                    </a:lnTo>
                    <a:lnTo>
                      <a:pt x="64" y="36"/>
                    </a:lnTo>
                    <a:lnTo>
                      <a:pt x="51" y="40"/>
                    </a:lnTo>
                    <a:lnTo>
                      <a:pt x="42" y="47"/>
                    </a:lnTo>
                    <a:lnTo>
                      <a:pt x="36" y="60"/>
                    </a:lnTo>
                    <a:lnTo>
                      <a:pt x="36" y="73"/>
                    </a:lnTo>
                    <a:lnTo>
                      <a:pt x="40" y="86"/>
                    </a:lnTo>
                    <a:lnTo>
                      <a:pt x="47" y="95"/>
                    </a:lnTo>
                    <a:lnTo>
                      <a:pt x="58" y="98"/>
                    </a:lnTo>
                    <a:lnTo>
                      <a:pt x="73" y="100"/>
                    </a:lnTo>
                    <a:lnTo>
                      <a:pt x="73" y="10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46" name="Freeform 118">
                <a:extLst>
                  <a:ext uri="{FF2B5EF4-FFF2-40B4-BE49-F238E27FC236}">
                    <a16:creationId xmlns:a16="http://schemas.microsoft.com/office/drawing/2014/main" id="{4A2116E7-7A12-E2C8-F74E-720F44ABF8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0" y="4142"/>
                <a:ext cx="25" cy="30"/>
              </a:xfrm>
              <a:custGeom>
                <a:avLst/>
                <a:gdLst>
                  <a:gd name="T0" fmla="*/ 11 w 25"/>
                  <a:gd name="T1" fmla="*/ 0 h 30"/>
                  <a:gd name="T2" fmla="*/ 22 w 25"/>
                  <a:gd name="T3" fmla="*/ 4 h 30"/>
                  <a:gd name="T4" fmla="*/ 25 w 25"/>
                  <a:gd name="T5" fmla="*/ 13 h 30"/>
                  <a:gd name="T6" fmla="*/ 24 w 25"/>
                  <a:gd name="T7" fmla="*/ 24 h 30"/>
                  <a:gd name="T8" fmla="*/ 14 w 25"/>
                  <a:gd name="T9" fmla="*/ 30 h 30"/>
                  <a:gd name="T10" fmla="*/ 3 w 25"/>
                  <a:gd name="T11" fmla="*/ 24 h 30"/>
                  <a:gd name="T12" fmla="*/ 0 w 25"/>
                  <a:gd name="T13" fmla="*/ 17 h 30"/>
                  <a:gd name="T14" fmla="*/ 0 w 25"/>
                  <a:gd name="T15" fmla="*/ 6 h 30"/>
                  <a:gd name="T16" fmla="*/ 11 w 25"/>
                  <a:gd name="T17" fmla="*/ 0 h 30"/>
                  <a:gd name="T18" fmla="*/ 11 w 25"/>
                  <a:gd name="T1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30">
                    <a:moveTo>
                      <a:pt x="11" y="0"/>
                    </a:moveTo>
                    <a:lnTo>
                      <a:pt x="22" y="4"/>
                    </a:lnTo>
                    <a:lnTo>
                      <a:pt x="25" y="13"/>
                    </a:lnTo>
                    <a:lnTo>
                      <a:pt x="24" y="24"/>
                    </a:lnTo>
                    <a:lnTo>
                      <a:pt x="14" y="30"/>
                    </a:lnTo>
                    <a:lnTo>
                      <a:pt x="3" y="24"/>
                    </a:lnTo>
                    <a:lnTo>
                      <a:pt x="0" y="17"/>
                    </a:lnTo>
                    <a:lnTo>
                      <a:pt x="0" y="6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47" name="Freeform 119">
                <a:extLst>
                  <a:ext uri="{FF2B5EF4-FFF2-40B4-BE49-F238E27FC236}">
                    <a16:creationId xmlns:a16="http://schemas.microsoft.com/office/drawing/2014/main" id="{218B8840-D793-FBE6-8AE7-35354C3C8E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1" y="3956"/>
                <a:ext cx="75" cy="135"/>
              </a:xfrm>
              <a:custGeom>
                <a:avLst/>
                <a:gdLst>
                  <a:gd name="T0" fmla="*/ 7 w 75"/>
                  <a:gd name="T1" fmla="*/ 38 h 135"/>
                  <a:gd name="T2" fmla="*/ 0 w 75"/>
                  <a:gd name="T3" fmla="*/ 2 h 135"/>
                  <a:gd name="T4" fmla="*/ 12 w 75"/>
                  <a:gd name="T5" fmla="*/ 0 h 135"/>
                  <a:gd name="T6" fmla="*/ 27 w 75"/>
                  <a:gd name="T7" fmla="*/ 3 h 135"/>
                  <a:gd name="T8" fmla="*/ 36 w 75"/>
                  <a:gd name="T9" fmla="*/ 5 h 135"/>
                  <a:gd name="T10" fmla="*/ 49 w 75"/>
                  <a:gd name="T11" fmla="*/ 13 h 135"/>
                  <a:gd name="T12" fmla="*/ 56 w 75"/>
                  <a:gd name="T13" fmla="*/ 22 h 135"/>
                  <a:gd name="T14" fmla="*/ 66 w 75"/>
                  <a:gd name="T15" fmla="*/ 33 h 135"/>
                  <a:gd name="T16" fmla="*/ 71 w 75"/>
                  <a:gd name="T17" fmla="*/ 45 h 135"/>
                  <a:gd name="T18" fmla="*/ 75 w 75"/>
                  <a:gd name="T19" fmla="*/ 58 h 135"/>
                  <a:gd name="T20" fmla="*/ 75 w 75"/>
                  <a:gd name="T21" fmla="*/ 71 h 135"/>
                  <a:gd name="T22" fmla="*/ 73 w 75"/>
                  <a:gd name="T23" fmla="*/ 84 h 135"/>
                  <a:gd name="T24" fmla="*/ 69 w 75"/>
                  <a:gd name="T25" fmla="*/ 97 h 135"/>
                  <a:gd name="T26" fmla="*/ 62 w 75"/>
                  <a:gd name="T27" fmla="*/ 108 h 135"/>
                  <a:gd name="T28" fmla="*/ 53 w 75"/>
                  <a:gd name="T29" fmla="*/ 115 h 135"/>
                  <a:gd name="T30" fmla="*/ 44 w 75"/>
                  <a:gd name="T31" fmla="*/ 124 h 135"/>
                  <a:gd name="T32" fmla="*/ 31 w 75"/>
                  <a:gd name="T33" fmla="*/ 130 h 135"/>
                  <a:gd name="T34" fmla="*/ 18 w 75"/>
                  <a:gd name="T35" fmla="*/ 135 h 135"/>
                  <a:gd name="T36" fmla="*/ 14 w 75"/>
                  <a:gd name="T37" fmla="*/ 100 h 135"/>
                  <a:gd name="T38" fmla="*/ 25 w 75"/>
                  <a:gd name="T39" fmla="*/ 95 h 135"/>
                  <a:gd name="T40" fmla="*/ 34 w 75"/>
                  <a:gd name="T41" fmla="*/ 86 h 135"/>
                  <a:gd name="T42" fmla="*/ 38 w 75"/>
                  <a:gd name="T43" fmla="*/ 75 h 135"/>
                  <a:gd name="T44" fmla="*/ 40 w 75"/>
                  <a:gd name="T45" fmla="*/ 64 h 135"/>
                  <a:gd name="T46" fmla="*/ 36 w 75"/>
                  <a:gd name="T47" fmla="*/ 49 h 135"/>
                  <a:gd name="T48" fmla="*/ 27 w 75"/>
                  <a:gd name="T49" fmla="*/ 42 h 135"/>
                  <a:gd name="T50" fmla="*/ 18 w 75"/>
                  <a:gd name="T51" fmla="*/ 38 h 135"/>
                  <a:gd name="T52" fmla="*/ 7 w 75"/>
                  <a:gd name="T53" fmla="*/ 38 h 135"/>
                  <a:gd name="T54" fmla="*/ 7 w 75"/>
                  <a:gd name="T55" fmla="*/ 3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5" h="135">
                    <a:moveTo>
                      <a:pt x="7" y="38"/>
                    </a:moveTo>
                    <a:lnTo>
                      <a:pt x="0" y="2"/>
                    </a:lnTo>
                    <a:lnTo>
                      <a:pt x="12" y="0"/>
                    </a:lnTo>
                    <a:lnTo>
                      <a:pt x="27" y="3"/>
                    </a:lnTo>
                    <a:lnTo>
                      <a:pt x="36" y="5"/>
                    </a:lnTo>
                    <a:lnTo>
                      <a:pt x="49" y="13"/>
                    </a:lnTo>
                    <a:lnTo>
                      <a:pt x="56" y="22"/>
                    </a:lnTo>
                    <a:lnTo>
                      <a:pt x="66" y="33"/>
                    </a:lnTo>
                    <a:lnTo>
                      <a:pt x="71" y="45"/>
                    </a:lnTo>
                    <a:lnTo>
                      <a:pt x="75" y="58"/>
                    </a:lnTo>
                    <a:lnTo>
                      <a:pt x="75" y="71"/>
                    </a:lnTo>
                    <a:lnTo>
                      <a:pt x="73" y="84"/>
                    </a:lnTo>
                    <a:lnTo>
                      <a:pt x="69" y="97"/>
                    </a:lnTo>
                    <a:lnTo>
                      <a:pt x="62" y="108"/>
                    </a:lnTo>
                    <a:lnTo>
                      <a:pt x="53" y="115"/>
                    </a:lnTo>
                    <a:lnTo>
                      <a:pt x="44" y="124"/>
                    </a:lnTo>
                    <a:lnTo>
                      <a:pt x="31" y="130"/>
                    </a:lnTo>
                    <a:lnTo>
                      <a:pt x="18" y="135"/>
                    </a:lnTo>
                    <a:lnTo>
                      <a:pt x="14" y="100"/>
                    </a:lnTo>
                    <a:lnTo>
                      <a:pt x="25" y="95"/>
                    </a:lnTo>
                    <a:lnTo>
                      <a:pt x="34" y="86"/>
                    </a:lnTo>
                    <a:lnTo>
                      <a:pt x="38" y="75"/>
                    </a:lnTo>
                    <a:lnTo>
                      <a:pt x="40" y="64"/>
                    </a:lnTo>
                    <a:lnTo>
                      <a:pt x="36" y="49"/>
                    </a:lnTo>
                    <a:lnTo>
                      <a:pt x="27" y="42"/>
                    </a:lnTo>
                    <a:lnTo>
                      <a:pt x="18" y="38"/>
                    </a:lnTo>
                    <a:lnTo>
                      <a:pt x="7" y="38"/>
                    </a:lnTo>
                    <a:lnTo>
                      <a:pt x="7" y="3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48" name="Freeform 120">
                <a:extLst>
                  <a:ext uri="{FF2B5EF4-FFF2-40B4-BE49-F238E27FC236}">
                    <a16:creationId xmlns:a16="http://schemas.microsoft.com/office/drawing/2014/main" id="{AF978317-1800-012B-33DA-BD5C67D06D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6" y="3958"/>
                <a:ext cx="75" cy="135"/>
              </a:xfrm>
              <a:custGeom>
                <a:avLst/>
                <a:gdLst>
                  <a:gd name="T0" fmla="*/ 71 w 75"/>
                  <a:gd name="T1" fmla="*/ 98 h 135"/>
                  <a:gd name="T2" fmla="*/ 75 w 75"/>
                  <a:gd name="T3" fmla="*/ 135 h 135"/>
                  <a:gd name="T4" fmla="*/ 60 w 75"/>
                  <a:gd name="T5" fmla="*/ 133 h 135"/>
                  <a:gd name="T6" fmla="*/ 45 w 75"/>
                  <a:gd name="T7" fmla="*/ 131 h 135"/>
                  <a:gd name="T8" fmla="*/ 33 w 75"/>
                  <a:gd name="T9" fmla="*/ 126 h 135"/>
                  <a:gd name="T10" fmla="*/ 23 w 75"/>
                  <a:gd name="T11" fmla="*/ 119 h 135"/>
                  <a:gd name="T12" fmla="*/ 14 w 75"/>
                  <a:gd name="T13" fmla="*/ 109 h 135"/>
                  <a:gd name="T14" fmla="*/ 7 w 75"/>
                  <a:gd name="T15" fmla="*/ 100 h 135"/>
                  <a:gd name="T16" fmla="*/ 1 w 75"/>
                  <a:gd name="T17" fmla="*/ 87 h 135"/>
                  <a:gd name="T18" fmla="*/ 1 w 75"/>
                  <a:gd name="T19" fmla="*/ 75 h 135"/>
                  <a:gd name="T20" fmla="*/ 0 w 75"/>
                  <a:gd name="T21" fmla="*/ 62 h 135"/>
                  <a:gd name="T22" fmla="*/ 1 w 75"/>
                  <a:gd name="T23" fmla="*/ 47 h 135"/>
                  <a:gd name="T24" fmla="*/ 5 w 75"/>
                  <a:gd name="T25" fmla="*/ 34 h 135"/>
                  <a:gd name="T26" fmla="*/ 12 w 75"/>
                  <a:gd name="T27" fmla="*/ 25 h 135"/>
                  <a:gd name="T28" fmla="*/ 20 w 75"/>
                  <a:gd name="T29" fmla="*/ 14 h 135"/>
                  <a:gd name="T30" fmla="*/ 31 w 75"/>
                  <a:gd name="T31" fmla="*/ 7 h 135"/>
                  <a:gd name="T32" fmla="*/ 44 w 75"/>
                  <a:gd name="T33" fmla="*/ 1 h 135"/>
                  <a:gd name="T34" fmla="*/ 58 w 75"/>
                  <a:gd name="T35" fmla="*/ 0 h 135"/>
                  <a:gd name="T36" fmla="*/ 62 w 75"/>
                  <a:gd name="T37" fmla="*/ 36 h 135"/>
                  <a:gd name="T38" fmla="*/ 47 w 75"/>
                  <a:gd name="T39" fmla="*/ 38 h 135"/>
                  <a:gd name="T40" fmla="*/ 40 w 75"/>
                  <a:gd name="T41" fmla="*/ 47 h 135"/>
                  <a:gd name="T42" fmla="*/ 34 w 75"/>
                  <a:gd name="T43" fmla="*/ 56 h 135"/>
                  <a:gd name="T44" fmla="*/ 34 w 75"/>
                  <a:gd name="T45" fmla="*/ 71 h 135"/>
                  <a:gd name="T46" fmla="*/ 38 w 75"/>
                  <a:gd name="T47" fmla="*/ 82 h 135"/>
                  <a:gd name="T48" fmla="*/ 45 w 75"/>
                  <a:gd name="T49" fmla="*/ 91 h 135"/>
                  <a:gd name="T50" fmla="*/ 56 w 75"/>
                  <a:gd name="T51" fmla="*/ 95 h 135"/>
                  <a:gd name="T52" fmla="*/ 71 w 75"/>
                  <a:gd name="T53" fmla="*/ 98 h 135"/>
                  <a:gd name="T54" fmla="*/ 71 w 75"/>
                  <a:gd name="T55" fmla="*/ 9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5" h="135">
                    <a:moveTo>
                      <a:pt x="71" y="98"/>
                    </a:moveTo>
                    <a:lnTo>
                      <a:pt x="75" y="135"/>
                    </a:lnTo>
                    <a:lnTo>
                      <a:pt x="60" y="133"/>
                    </a:lnTo>
                    <a:lnTo>
                      <a:pt x="45" y="131"/>
                    </a:lnTo>
                    <a:lnTo>
                      <a:pt x="33" y="126"/>
                    </a:lnTo>
                    <a:lnTo>
                      <a:pt x="23" y="119"/>
                    </a:lnTo>
                    <a:lnTo>
                      <a:pt x="14" y="109"/>
                    </a:lnTo>
                    <a:lnTo>
                      <a:pt x="7" y="100"/>
                    </a:lnTo>
                    <a:lnTo>
                      <a:pt x="1" y="87"/>
                    </a:lnTo>
                    <a:lnTo>
                      <a:pt x="1" y="75"/>
                    </a:lnTo>
                    <a:lnTo>
                      <a:pt x="0" y="62"/>
                    </a:lnTo>
                    <a:lnTo>
                      <a:pt x="1" y="47"/>
                    </a:lnTo>
                    <a:lnTo>
                      <a:pt x="5" y="34"/>
                    </a:lnTo>
                    <a:lnTo>
                      <a:pt x="12" y="25"/>
                    </a:lnTo>
                    <a:lnTo>
                      <a:pt x="20" y="14"/>
                    </a:lnTo>
                    <a:lnTo>
                      <a:pt x="31" y="7"/>
                    </a:lnTo>
                    <a:lnTo>
                      <a:pt x="44" y="1"/>
                    </a:lnTo>
                    <a:lnTo>
                      <a:pt x="58" y="0"/>
                    </a:lnTo>
                    <a:lnTo>
                      <a:pt x="62" y="36"/>
                    </a:lnTo>
                    <a:lnTo>
                      <a:pt x="47" y="38"/>
                    </a:lnTo>
                    <a:lnTo>
                      <a:pt x="40" y="47"/>
                    </a:lnTo>
                    <a:lnTo>
                      <a:pt x="34" y="56"/>
                    </a:lnTo>
                    <a:lnTo>
                      <a:pt x="34" y="71"/>
                    </a:lnTo>
                    <a:lnTo>
                      <a:pt x="38" y="82"/>
                    </a:lnTo>
                    <a:lnTo>
                      <a:pt x="45" y="91"/>
                    </a:lnTo>
                    <a:lnTo>
                      <a:pt x="56" y="95"/>
                    </a:lnTo>
                    <a:lnTo>
                      <a:pt x="71" y="98"/>
                    </a:lnTo>
                    <a:lnTo>
                      <a:pt x="71" y="9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49" name="Freeform 121">
                <a:extLst>
                  <a:ext uri="{FF2B5EF4-FFF2-40B4-BE49-F238E27FC236}">
                    <a16:creationId xmlns:a16="http://schemas.microsoft.com/office/drawing/2014/main" id="{498A7F14-A79D-9495-4F67-3DE8A39843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5" y="4011"/>
                <a:ext cx="29" cy="29"/>
              </a:xfrm>
              <a:custGeom>
                <a:avLst/>
                <a:gdLst>
                  <a:gd name="T0" fmla="*/ 15 w 29"/>
                  <a:gd name="T1" fmla="*/ 0 h 29"/>
                  <a:gd name="T2" fmla="*/ 24 w 29"/>
                  <a:gd name="T3" fmla="*/ 1 h 29"/>
                  <a:gd name="T4" fmla="*/ 29 w 29"/>
                  <a:gd name="T5" fmla="*/ 12 h 29"/>
                  <a:gd name="T6" fmla="*/ 24 w 29"/>
                  <a:gd name="T7" fmla="*/ 22 h 29"/>
                  <a:gd name="T8" fmla="*/ 15 w 29"/>
                  <a:gd name="T9" fmla="*/ 29 h 29"/>
                  <a:gd name="T10" fmla="*/ 6 w 29"/>
                  <a:gd name="T11" fmla="*/ 23 h 29"/>
                  <a:gd name="T12" fmla="*/ 0 w 29"/>
                  <a:gd name="T13" fmla="*/ 16 h 29"/>
                  <a:gd name="T14" fmla="*/ 4 w 29"/>
                  <a:gd name="T15" fmla="*/ 3 h 29"/>
                  <a:gd name="T16" fmla="*/ 15 w 29"/>
                  <a:gd name="T17" fmla="*/ 0 h 29"/>
                  <a:gd name="T18" fmla="*/ 15 w 29"/>
                  <a:gd name="T1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" h="29">
                    <a:moveTo>
                      <a:pt x="15" y="0"/>
                    </a:moveTo>
                    <a:lnTo>
                      <a:pt x="24" y="1"/>
                    </a:lnTo>
                    <a:lnTo>
                      <a:pt x="29" y="12"/>
                    </a:lnTo>
                    <a:lnTo>
                      <a:pt x="24" y="22"/>
                    </a:lnTo>
                    <a:lnTo>
                      <a:pt x="15" y="29"/>
                    </a:lnTo>
                    <a:lnTo>
                      <a:pt x="6" y="23"/>
                    </a:lnTo>
                    <a:lnTo>
                      <a:pt x="0" y="16"/>
                    </a:lnTo>
                    <a:lnTo>
                      <a:pt x="4" y="3"/>
                    </a:lnTo>
                    <a:lnTo>
                      <a:pt x="15" y="0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50" name="Freeform 122">
                <a:extLst>
                  <a:ext uri="{FF2B5EF4-FFF2-40B4-BE49-F238E27FC236}">
                    <a16:creationId xmlns:a16="http://schemas.microsoft.com/office/drawing/2014/main" id="{FB70BC70-D644-6D6E-962B-AE5B461867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4" y="4067"/>
                <a:ext cx="75" cy="134"/>
              </a:xfrm>
              <a:custGeom>
                <a:avLst/>
                <a:gdLst>
                  <a:gd name="T0" fmla="*/ 6 w 75"/>
                  <a:gd name="T1" fmla="*/ 37 h 134"/>
                  <a:gd name="T2" fmla="*/ 0 w 75"/>
                  <a:gd name="T3" fmla="*/ 0 h 134"/>
                  <a:gd name="T4" fmla="*/ 11 w 75"/>
                  <a:gd name="T5" fmla="*/ 0 h 134"/>
                  <a:gd name="T6" fmla="*/ 26 w 75"/>
                  <a:gd name="T7" fmla="*/ 2 h 134"/>
                  <a:gd name="T8" fmla="*/ 37 w 75"/>
                  <a:gd name="T9" fmla="*/ 8 h 134"/>
                  <a:gd name="T10" fmla="*/ 49 w 75"/>
                  <a:gd name="T11" fmla="*/ 15 h 134"/>
                  <a:gd name="T12" fmla="*/ 57 w 75"/>
                  <a:gd name="T13" fmla="*/ 22 h 134"/>
                  <a:gd name="T14" fmla="*/ 66 w 75"/>
                  <a:gd name="T15" fmla="*/ 33 h 134"/>
                  <a:gd name="T16" fmla="*/ 71 w 75"/>
                  <a:gd name="T17" fmla="*/ 46 h 134"/>
                  <a:gd name="T18" fmla="*/ 75 w 75"/>
                  <a:gd name="T19" fmla="*/ 59 h 134"/>
                  <a:gd name="T20" fmla="*/ 73 w 75"/>
                  <a:gd name="T21" fmla="*/ 72 h 134"/>
                  <a:gd name="T22" fmla="*/ 71 w 75"/>
                  <a:gd name="T23" fmla="*/ 85 h 134"/>
                  <a:gd name="T24" fmla="*/ 68 w 75"/>
                  <a:gd name="T25" fmla="*/ 97 h 134"/>
                  <a:gd name="T26" fmla="*/ 62 w 75"/>
                  <a:gd name="T27" fmla="*/ 108 h 134"/>
                  <a:gd name="T28" fmla="*/ 51 w 75"/>
                  <a:gd name="T29" fmla="*/ 118 h 134"/>
                  <a:gd name="T30" fmla="*/ 42 w 75"/>
                  <a:gd name="T31" fmla="*/ 127 h 134"/>
                  <a:gd name="T32" fmla="*/ 29 w 75"/>
                  <a:gd name="T33" fmla="*/ 130 h 134"/>
                  <a:gd name="T34" fmla="*/ 18 w 75"/>
                  <a:gd name="T35" fmla="*/ 134 h 134"/>
                  <a:gd name="T36" fmla="*/ 15 w 75"/>
                  <a:gd name="T37" fmla="*/ 101 h 134"/>
                  <a:gd name="T38" fmla="*/ 26 w 75"/>
                  <a:gd name="T39" fmla="*/ 97 h 134"/>
                  <a:gd name="T40" fmla="*/ 35 w 75"/>
                  <a:gd name="T41" fmla="*/ 90 h 134"/>
                  <a:gd name="T42" fmla="*/ 38 w 75"/>
                  <a:gd name="T43" fmla="*/ 77 h 134"/>
                  <a:gd name="T44" fmla="*/ 40 w 75"/>
                  <a:gd name="T45" fmla="*/ 66 h 134"/>
                  <a:gd name="T46" fmla="*/ 37 w 75"/>
                  <a:gd name="T47" fmla="*/ 53 h 134"/>
                  <a:gd name="T48" fmla="*/ 28 w 75"/>
                  <a:gd name="T49" fmla="*/ 44 h 134"/>
                  <a:gd name="T50" fmla="*/ 17 w 75"/>
                  <a:gd name="T51" fmla="*/ 37 h 134"/>
                  <a:gd name="T52" fmla="*/ 6 w 75"/>
                  <a:gd name="T53" fmla="*/ 37 h 134"/>
                  <a:gd name="T54" fmla="*/ 6 w 75"/>
                  <a:gd name="T55" fmla="*/ 37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5" h="134">
                    <a:moveTo>
                      <a:pt x="6" y="37"/>
                    </a:moveTo>
                    <a:lnTo>
                      <a:pt x="0" y="0"/>
                    </a:lnTo>
                    <a:lnTo>
                      <a:pt x="11" y="0"/>
                    </a:lnTo>
                    <a:lnTo>
                      <a:pt x="26" y="2"/>
                    </a:lnTo>
                    <a:lnTo>
                      <a:pt x="37" y="8"/>
                    </a:lnTo>
                    <a:lnTo>
                      <a:pt x="49" y="15"/>
                    </a:lnTo>
                    <a:lnTo>
                      <a:pt x="57" y="22"/>
                    </a:lnTo>
                    <a:lnTo>
                      <a:pt x="66" y="33"/>
                    </a:lnTo>
                    <a:lnTo>
                      <a:pt x="71" y="46"/>
                    </a:lnTo>
                    <a:lnTo>
                      <a:pt x="75" y="59"/>
                    </a:lnTo>
                    <a:lnTo>
                      <a:pt x="73" y="72"/>
                    </a:lnTo>
                    <a:lnTo>
                      <a:pt x="71" y="85"/>
                    </a:lnTo>
                    <a:lnTo>
                      <a:pt x="68" y="97"/>
                    </a:lnTo>
                    <a:lnTo>
                      <a:pt x="62" y="108"/>
                    </a:lnTo>
                    <a:lnTo>
                      <a:pt x="51" y="118"/>
                    </a:lnTo>
                    <a:lnTo>
                      <a:pt x="42" y="127"/>
                    </a:lnTo>
                    <a:lnTo>
                      <a:pt x="29" y="130"/>
                    </a:lnTo>
                    <a:lnTo>
                      <a:pt x="18" y="134"/>
                    </a:lnTo>
                    <a:lnTo>
                      <a:pt x="15" y="101"/>
                    </a:lnTo>
                    <a:lnTo>
                      <a:pt x="26" y="97"/>
                    </a:lnTo>
                    <a:lnTo>
                      <a:pt x="35" y="90"/>
                    </a:lnTo>
                    <a:lnTo>
                      <a:pt x="38" y="77"/>
                    </a:lnTo>
                    <a:lnTo>
                      <a:pt x="40" y="66"/>
                    </a:lnTo>
                    <a:lnTo>
                      <a:pt x="37" y="53"/>
                    </a:lnTo>
                    <a:lnTo>
                      <a:pt x="28" y="44"/>
                    </a:lnTo>
                    <a:lnTo>
                      <a:pt x="17" y="37"/>
                    </a:lnTo>
                    <a:lnTo>
                      <a:pt x="6" y="37"/>
                    </a:lnTo>
                    <a:lnTo>
                      <a:pt x="6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51" name="Freeform 123">
                <a:extLst>
                  <a:ext uri="{FF2B5EF4-FFF2-40B4-BE49-F238E27FC236}">
                    <a16:creationId xmlns:a16="http://schemas.microsoft.com/office/drawing/2014/main" id="{C4EA6CE0-0F38-F512-4D3A-C0C85964BF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7" y="4067"/>
                <a:ext cx="75" cy="136"/>
              </a:xfrm>
              <a:custGeom>
                <a:avLst/>
                <a:gdLst>
                  <a:gd name="T0" fmla="*/ 72 w 75"/>
                  <a:gd name="T1" fmla="*/ 101 h 136"/>
                  <a:gd name="T2" fmla="*/ 75 w 75"/>
                  <a:gd name="T3" fmla="*/ 136 h 136"/>
                  <a:gd name="T4" fmla="*/ 63 w 75"/>
                  <a:gd name="T5" fmla="*/ 136 h 136"/>
                  <a:gd name="T6" fmla="*/ 48 w 75"/>
                  <a:gd name="T7" fmla="*/ 134 h 136"/>
                  <a:gd name="T8" fmla="*/ 37 w 75"/>
                  <a:gd name="T9" fmla="*/ 129 h 136"/>
                  <a:gd name="T10" fmla="*/ 28 w 75"/>
                  <a:gd name="T11" fmla="*/ 123 h 136"/>
                  <a:gd name="T12" fmla="*/ 17 w 75"/>
                  <a:gd name="T13" fmla="*/ 112 h 136"/>
                  <a:gd name="T14" fmla="*/ 9 w 75"/>
                  <a:gd name="T15" fmla="*/ 101 h 136"/>
                  <a:gd name="T16" fmla="*/ 4 w 75"/>
                  <a:gd name="T17" fmla="*/ 90 h 136"/>
                  <a:gd name="T18" fmla="*/ 2 w 75"/>
                  <a:gd name="T19" fmla="*/ 77 h 136"/>
                  <a:gd name="T20" fmla="*/ 0 w 75"/>
                  <a:gd name="T21" fmla="*/ 64 h 136"/>
                  <a:gd name="T22" fmla="*/ 2 w 75"/>
                  <a:gd name="T23" fmla="*/ 50 h 136"/>
                  <a:gd name="T24" fmla="*/ 6 w 75"/>
                  <a:gd name="T25" fmla="*/ 37 h 136"/>
                  <a:gd name="T26" fmla="*/ 13 w 75"/>
                  <a:gd name="T27" fmla="*/ 28 h 136"/>
                  <a:gd name="T28" fmla="*/ 22 w 75"/>
                  <a:gd name="T29" fmla="*/ 17 h 136"/>
                  <a:gd name="T30" fmla="*/ 31 w 75"/>
                  <a:gd name="T31" fmla="*/ 10 h 136"/>
                  <a:gd name="T32" fmla="*/ 44 w 75"/>
                  <a:gd name="T33" fmla="*/ 4 h 136"/>
                  <a:gd name="T34" fmla="*/ 59 w 75"/>
                  <a:gd name="T35" fmla="*/ 0 h 136"/>
                  <a:gd name="T36" fmla="*/ 63 w 75"/>
                  <a:gd name="T37" fmla="*/ 37 h 136"/>
                  <a:gd name="T38" fmla="*/ 48 w 75"/>
                  <a:gd name="T39" fmla="*/ 41 h 136"/>
                  <a:gd name="T40" fmla="*/ 41 w 75"/>
                  <a:gd name="T41" fmla="*/ 48 h 136"/>
                  <a:gd name="T42" fmla="*/ 35 w 75"/>
                  <a:gd name="T43" fmla="*/ 61 h 136"/>
                  <a:gd name="T44" fmla="*/ 35 w 75"/>
                  <a:gd name="T45" fmla="*/ 74 h 136"/>
                  <a:gd name="T46" fmla="*/ 39 w 75"/>
                  <a:gd name="T47" fmla="*/ 86 h 136"/>
                  <a:gd name="T48" fmla="*/ 46 w 75"/>
                  <a:gd name="T49" fmla="*/ 96 h 136"/>
                  <a:gd name="T50" fmla="*/ 57 w 75"/>
                  <a:gd name="T51" fmla="*/ 99 h 136"/>
                  <a:gd name="T52" fmla="*/ 72 w 75"/>
                  <a:gd name="T53" fmla="*/ 101 h 136"/>
                  <a:gd name="T54" fmla="*/ 72 w 75"/>
                  <a:gd name="T55" fmla="*/ 101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5" h="136">
                    <a:moveTo>
                      <a:pt x="72" y="101"/>
                    </a:moveTo>
                    <a:lnTo>
                      <a:pt x="75" y="136"/>
                    </a:lnTo>
                    <a:lnTo>
                      <a:pt x="63" y="136"/>
                    </a:lnTo>
                    <a:lnTo>
                      <a:pt x="48" y="134"/>
                    </a:lnTo>
                    <a:lnTo>
                      <a:pt x="37" y="129"/>
                    </a:lnTo>
                    <a:lnTo>
                      <a:pt x="28" y="123"/>
                    </a:lnTo>
                    <a:lnTo>
                      <a:pt x="17" y="112"/>
                    </a:lnTo>
                    <a:lnTo>
                      <a:pt x="9" y="101"/>
                    </a:lnTo>
                    <a:lnTo>
                      <a:pt x="4" y="90"/>
                    </a:lnTo>
                    <a:lnTo>
                      <a:pt x="2" y="77"/>
                    </a:lnTo>
                    <a:lnTo>
                      <a:pt x="0" y="64"/>
                    </a:lnTo>
                    <a:lnTo>
                      <a:pt x="2" y="50"/>
                    </a:lnTo>
                    <a:lnTo>
                      <a:pt x="6" y="37"/>
                    </a:lnTo>
                    <a:lnTo>
                      <a:pt x="13" y="28"/>
                    </a:lnTo>
                    <a:lnTo>
                      <a:pt x="22" y="17"/>
                    </a:lnTo>
                    <a:lnTo>
                      <a:pt x="31" y="10"/>
                    </a:lnTo>
                    <a:lnTo>
                      <a:pt x="44" y="4"/>
                    </a:lnTo>
                    <a:lnTo>
                      <a:pt x="59" y="0"/>
                    </a:lnTo>
                    <a:lnTo>
                      <a:pt x="63" y="37"/>
                    </a:lnTo>
                    <a:lnTo>
                      <a:pt x="48" y="41"/>
                    </a:lnTo>
                    <a:lnTo>
                      <a:pt x="41" y="48"/>
                    </a:lnTo>
                    <a:lnTo>
                      <a:pt x="35" y="61"/>
                    </a:lnTo>
                    <a:lnTo>
                      <a:pt x="35" y="74"/>
                    </a:lnTo>
                    <a:lnTo>
                      <a:pt x="39" y="86"/>
                    </a:lnTo>
                    <a:lnTo>
                      <a:pt x="46" y="96"/>
                    </a:lnTo>
                    <a:lnTo>
                      <a:pt x="57" y="99"/>
                    </a:lnTo>
                    <a:lnTo>
                      <a:pt x="72" y="101"/>
                    </a:lnTo>
                    <a:lnTo>
                      <a:pt x="72" y="10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52" name="Freeform 124">
                <a:extLst>
                  <a:ext uri="{FF2B5EF4-FFF2-40B4-BE49-F238E27FC236}">
                    <a16:creationId xmlns:a16="http://schemas.microsoft.com/office/drawing/2014/main" id="{2C431669-05AF-CCCA-38E6-C4F0877A72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9" y="4122"/>
                <a:ext cx="27" cy="30"/>
              </a:xfrm>
              <a:custGeom>
                <a:avLst/>
                <a:gdLst>
                  <a:gd name="T0" fmla="*/ 12 w 27"/>
                  <a:gd name="T1" fmla="*/ 0 h 30"/>
                  <a:gd name="T2" fmla="*/ 22 w 27"/>
                  <a:gd name="T3" fmla="*/ 4 h 30"/>
                  <a:gd name="T4" fmla="*/ 27 w 27"/>
                  <a:gd name="T5" fmla="*/ 13 h 30"/>
                  <a:gd name="T6" fmla="*/ 23 w 27"/>
                  <a:gd name="T7" fmla="*/ 24 h 30"/>
                  <a:gd name="T8" fmla="*/ 14 w 27"/>
                  <a:gd name="T9" fmla="*/ 30 h 30"/>
                  <a:gd name="T10" fmla="*/ 5 w 27"/>
                  <a:gd name="T11" fmla="*/ 26 h 30"/>
                  <a:gd name="T12" fmla="*/ 0 w 27"/>
                  <a:gd name="T13" fmla="*/ 17 h 30"/>
                  <a:gd name="T14" fmla="*/ 1 w 27"/>
                  <a:gd name="T15" fmla="*/ 8 h 30"/>
                  <a:gd name="T16" fmla="*/ 12 w 27"/>
                  <a:gd name="T17" fmla="*/ 0 h 30"/>
                  <a:gd name="T18" fmla="*/ 12 w 27"/>
                  <a:gd name="T1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30">
                    <a:moveTo>
                      <a:pt x="12" y="0"/>
                    </a:moveTo>
                    <a:lnTo>
                      <a:pt x="22" y="4"/>
                    </a:lnTo>
                    <a:lnTo>
                      <a:pt x="27" y="13"/>
                    </a:lnTo>
                    <a:lnTo>
                      <a:pt x="23" y="24"/>
                    </a:lnTo>
                    <a:lnTo>
                      <a:pt x="14" y="30"/>
                    </a:lnTo>
                    <a:lnTo>
                      <a:pt x="5" y="26"/>
                    </a:lnTo>
                    <a:lnTo>
                      <a:pt x="0" y="17"/>
                    </a:lnTo>
                    <a:lnTo>
                      <a:pt x="1" y="8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53" name="Freeform 125">
                <a:extLst>
                  <a:ext uri="{FF2B5EF4-FFF2-40B4-BE49-F238E27FC236}">
                    <a16:creationId xmlns:a16="http://schemas.microsoft.com/office/drawing/2014/main" id="{96EC6968-78B0-1FB0-BA26-49D50855B9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7" y="3590"/>
                <a:ext cx="99" cy="53"/>
              </a:xfrm>
              <a:custGeom>
                <a:avLst/>
                <a:gdLst>
                  <a:gd name="T0" fmla="*/ 26 w 99"/>
                  <a:gd name="T1" fmla="*/ 51 h 53"/>
                  <a:gd name="T2" fmla="*/ 0 w 99"/>
                  <a:gd name="T3" fmla="*/ 53 h 53"/>
                  <a:gd name="T4" fmla="*/ 0 w 99"/>
                  <a:gd name="T5" fmla="*/ 42 h 53"/>
                  <a:gd name="T6" fmla="*/ 2 w 99"/>
                  <a:gd name="T7" fmla="*/ 31 h 53"/>
                  <a:gd name="T8" fmla="*/ 6 w 99"/>
                  <a:gd name="T9" fmla="*/ 22 h 53"/>
                  <a:gd name="T10" fmla="*/ 11 w 99"/>
                  <a:gd name="T11" fmla="*/ 16 h 53"/>
                  <a:gd name="T12" fmla="*/ 17 w 99"/>
                  <a:gd name="T13" fmla="*/ 9 h 53"/>
                  <a:gd name="T14" fmla="*/ 26 w 99"/>
                  <a:gd name="T15" fmla="*/ 3 h 53"/>
                  <a:gd name="T16" fmla="*/ 35 w 99"/>
                  <a:gd name="T17" fmla="*/ 1 h 53"/>
                  <a:gd name="T18" fmla="*/ 44 w 99"/>
                  <a:gd name="T19" fmla="*/ 1 h 53"/>
                  <a:gd name="T20" fmla="*/ 54 w 99"/>
                  <a:gd name="T21" fmla="*/ 0 h 53"/>
                  <a:gd name="T22" fmla="*/ 63 w 99"/>
                  <a:gd name="T23" fmla="*/ 1 h 53"/>
                  <a:gd name="T24" fmla="*/ 72 w 99"/>
                  <a:gd name="T25" fmla="*/ 5 h 53"/>
                  <a:gd name="T26" fmla="*/ 81 w 99"/>
                  <a:gd name="T27" fmla="*/ 11 h 53"/>
                  <a:gd name="T28" fmla="*/ 87 w 99"/>
                  <a:gd name="T29" fmla="*/ 18 h 53"/>
                  <a:gd name="T30" fmla="*/ 92 w 99"/>
                  <a:gd name="T31" fmla="*/ 25 h 53"/>
                  <a:gd name="T32" fmla="*/ 96 w 99"/>
                  <a:gd name="T33" fmla="*/ 34 h 53"/>
                  <a:gd name="T34" fmla="*/ 99 w 99"/>
                  <a:gd name="T35" fmla="*/ 45 h 53"/>
                  <a:gd name="T36" fmla="*/ 72 w 99"/>
                  <a:gd name="T37" fmla="*/ 47 h 53"/>
                  <a:gd name="T38" fmla="*/ 68 w 99"/>
                  <a:gd name="T39" fmla="*/ 38 h 53"/>
                  <a:gd name="T40" fmla="*/ 63 w 99"/>
                  <a:gd name="T41" fmla="*/ 29 h 53"/>
                  <a:gd name="T42" fmla="*/ 55 w 99"/>
                  <a:gd name="T43" fmla="*/ 25 h 53"/>
                  <a:gd name="T44" fmla="*/ 48 w 99"/>
                  <a:gd name="T45" fmla="*/ 25 h 53"/>
                  <a:gd name="T46" fmla="*/ 37 w 99"/>
                  <a:gd name="T47" fmla="*/ 29 h 53"/>
                  <a:gd name="T48" fmla="*/ 30 w 99"/>
                  <a:gd name="T49" fmla="*/ 34 h 53"/>
                  <a:gd name="T50" fmla="*/ 26 w 99"/>
                  <a:gd name="T51" fmla="*/ 42 h 53"/>
                  <a:gd name="T52" fmla="*/ 26 w 99"/>
                  <a:gd name="T53" fmla="*/ 51 h 53"/>
                  <a:gd name="T54" fmla="*/ 26 w 99"/>
                  <a:gd name="T55" fmla="*/ 5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99" h="53">
                    <a:moveTo>
                      <a:pt x="26" y="51"/>
                    </a:moveTo>
                    <a:lnTo>
                      <a:pt x="0" y="53"/>
                    </a:lnTo>
                    <a:lnTo>
                      <a:pt x="0" y="42"/>
                    </a:lnTo>
                    <a:lnTo>
                      <a:pt x="2" y="31"/>
                    </a:lnTo>
                    <a:lnTo>
                      <a:pt x="6" y="22"/>
                    </a:lnTo>
                    <a:lnTo>
                      <a:pt x="11" y="16"/>
                    </a:lnTo>
                    <a:lnTo>
                      <a:pt x="17" y="9"/>
                    </a:lnTo>
                    <a:lnTo>
                      <a:pt x="26" y="3"/>
                    </a:lnTo>
                    <a:lnTo>
                      <a:pt x="35" y="1"/>
                    </a:lnTo>
                    <a:lnTo>
                      <a:pt x="44" y="1"/>
                    </a:lnTo>
                    <a:lnTo>
                      <a:pt x="54" y="0"/>
                    </a:lnTo>
                    <a:lnTo>
                      <a:pt x="63" y="1"/>
                    </a:lnTo>
                    <a:lnTo>
                      <a:pt x="72" y="5"/>
                    </a:lnTo>
                    <a:lnTo>
                      <a:pt x="81" y="11"/>
                    </a:lnTo>
                    <a:lnTo>
                      <a:pt x="87" y="18"/>
                    </a:lnTo>
                    <a:lnTo>
                      <a:pt x="92" y="25"/>
                    </a:lnTo>
                    <a:lnTo>
                      <a:pt x="96" y="34"/>
                    </a:lnTo>
                    <a:lnTo>
                      <a:pt x="99" y="45"/>
                    </a:lnTo>
                    <a:lnTo>
                      <a:pt x="72" y="47"/>
                    </a:lnTo>
                    <a:lnTo>
                      <a:pt x="68" y="38"/>
                    </a:lnTo>
                    <a:lnTo>
                      <a:pt x="63" y="29"/>
                    </a:lnTo>
                    <a:lnTo>
                      <a:pt x="55" y="25"/>
                    </a:lnTo>
                    <a:lnTo>
                      <a:pt x="48" y="25"/>
                    </a:lnTo>
                    <a:lnTo>
                      <a:pt x="37" y="29"/>
                    </a:lnTo>
                    <a:lnTo>
                      <a:pt x="30" y="34"/>
                    </a:lnTo>
                    <a:lnTo>
                      <a:pt x="26" y="42"/>
                    </a:lnTo>
                    <a:lnTo>
                      <a:pt x="26" y="51"/>
                    </a:lnTo>
                    <a:lnTo>
                      <a:pt x="26" y="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54" name="Freeform 126">
                <a:extLst>
                  <a:ext uri="{FF2B5EF4-FFF2-40B4-BE49-F238E27FC236}">
                    <a16:creationId xmlns:a16="http://schemas.microsoft.com/office/drawing/2014/main" id="{65AA2F96-C15B-FC86-1E4F-114ABEFB86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3" y="3590"/>
                <a:ext cx="99" cy="53"/>
              </a:xfrm>
              <a:custGeom>
                <a:avLst/>
                <a:gdLst>
                  <a:gd name="T0" fmla="*/ 27 w 99"/>
                  <a:gd name="T1" fmla="*/ 51 h 53"/>
                  <a:gd name="T2" fmla="*/ 2 w 99"/>
                  <a:gd name="T3" fmla="*/ 53 h 53"/>
                  <a:gd name="T4" fmla="*/ 0 w 99"/>
                  <a:gd name="T5" fmla="*/ 42 h 53"/>
                  <a:gd name="T6" fmla="*/ 4 w 99"/>
                  <a:gd name="T7" fmla="*/ 31 h 53"/>
                  <a:gd name="T8" fmla="*/ 7 w 99"/>
                  <a:gd name="T9" fmla="*/ 22 h 53"/>
                  <a:gd name="T10" fmla="*/ 13 w 99"/>
                  <a:gd name="T11" fmla="*/ 16 h 53"/>
                  <a:gd name="T12" fmla="*/ 18 w 99"/>
                  <a:gd name="T13" fmla="*/ 9 h 53"/>
                  <a:gd name="T14" fmla="*/ 27 w 99"/>
                  <a:gd name="T15" fmla="*/ 3 h 53"/>
                  <a:gd name="T16" fmla="*/ 36 w 99"/>
                  <a:gd name="T17" fmla="*/ 1 h 53"/>
                  <a:gd name="T18" fmla="*/ 47 w 99"/>
                  <a:gd name="T19" fmla="*/ 1 h 53"/>
                  <a:gd name="T20" fmla="*/ 55 w 99"/>
                  <a:gd name="T21" fmla="*/ 0 h 53"/>
                  <a:gd name="T22" fmla="*/ 64 w 99"/>
                  <a:gd name="T23" fmla="*/ 1 h 53"/>
                  <a:gd name="T24" fmla="*/ 71 w 99"/>
                  <a:gd name="T25" fmla="*/ 3 h 53"/>
                  <a:gd name="T26" fmla="*/ 80 w 99"/>
                  <a:gd name="T27" fmla="*/ 11 h 53"/>
                  <a:gd name="T28" fmla="*/ 88 w 99"/>
                  <a:gd name="T29" fmla="*/ 14 h 53"/>
                  <a:gd name="T30" fmla="*/ 93 w 99"/>
                  <a:gd name="T31" fmla="*/ 23 h 53"/>
                  <a:gd name="T32" fmla="*/ 97 w 99"/>
                  <a:gd name="T33" fmla="*/ 33 h 53"/>
                  <a:gd name="T34" fmla="*/ 99 w 99"/>
                  <a:gd name="T35" fmla="*/ 45 h 53"/>
                  <a:gd name="T36" fmla="*/ 71 w 99"/>
                  <a:gd name="T37" fmla="*/ 45 h 53"/>
                  <a:gd name="T38" fmla="*/ 69 w 99"/>
                  <a:gd name="T39" fmla="*/ 36 h 53"/>
                  <a:gd name="T40" fmla="*/ 64 w 99"/>
                  <a:gd name="T41" fmla="*/ 29 h 53"/>
                  <a:gd name="T42" fmla="*/ 57 w 99"/>
                  <a:gd name="T43" fmla="*/ 25 h 53"/>
                  <a:gd name="T44" fmla="*/ 49 w 99"/>
                  <a:gd name="T45" fmla="*/ 25 h 53"/>
                  <a:gd name="T46" fmla="*/ 38 w 99"/>
                  <a:gd name="T47" fmla="*/ 25 h 53"/>
                  <a:gd name="T48" fmla="*/ 31 w 99"/>
                  <a:gd name="T49" fmla="*/ 31 h 53"/>
                  <a:gd name="T50" fmla="*/ 27 w 99"/>
                  <a:gd name="T51" fmla="*/ 38 h 53"/>
                  <a:gd name="T52" fmla="*/ 27 w 99"/>
                  <a:gd name="T53" fmla="*/ 51 h 53"/>
                  <a:gd name="T54" fmla="*/ 27 w 99"/>
                  <a:gd name="T55" fmla="*/ 5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99" h="53">
                    <a:moveTo>
                      <a:pt x="27" y="51"/>
                    </a:moveTo>
                    <a:lnTo>
                      <a:pt x="2" y="53"/>
                    </a:lnTo>
                    <a:lnTo>
                      <a:pt x="0" y="42"/>
                    </a:lnTo>
                    <a:lnTo>
                      <a:pt x="4" y="31"/>
                    </a:lnTo>
                    <a:lnTo>
                      <a:pt x="7" y="22"/>
                    </a:lnTo>
                    <a:lnTo>
                      <a:pt x="13" y="16"/>
                    </a:lnTo>
                    <a:lnTo>
                      <a:pt x="18" y="9"/>
                    </a:lnTo>
                    <a:lnTo>
                      <a:pt x="27" y="3"/>
                    </a:lnTo>
                    <a:lnTo>
                      <a:pt x="36" y="1"/>
                    </a:lnTo>
                    <a:lnTo>
                      <a:pt x="47" y="1"/>
                    </a:lnTo>
                    <a:lnTo>
                      <a:pt x="55" y="0"/>
                    </a:lnTo>
                    <a:lnTo>
                      <a:pt x="64" y="1"/>
                    </a:lnTo>
                    <a:lnTo>
                      <a:pt x="71" y="3"/>
                    </a:lnTo>
                    <a:lnTo>
                      <a:pt x="80" y="11"/>
                    </a:lnTo>
                    <a:lnTo>
                      <a:pt x="88" y="14"/>
                    </a:lnTo>
                    <a:lnTo>
                      <a:pt x="93" y="23"/>
                    </a:lnTo>
                    <a:lnTo>
                      <a:pt x="97" y="33"/>
                    </a:lnTo>
                    <a:lnTo>
                      <a:pt x="99" y="45"/>
                    </a:lnTo>
                    <a:lnTo>
                      <a:pt x="71" y="45"/>
                    </a:lnTo>
                    <a:lnTo>
                      <a:pt x="69" y="36"/>
                    </a:lnTo>
                    <a:lnTo>
                      <a:pt x="64" y="29"/>
                    </a:lnTo>
                    <a:lnTo>
                      <a:pt x="57" y="25"/>
                    </a:lnTo>
                    <a:lnTo>
                      <a:pt x="49" y="25"/>
                    </a:lnTo>
                    <a:lnTo>
                      <a:pt x="38" y="25"/>
                    </a:lnTo>
                    <a:lnTo>
                      <a:pt x="31" y="31"/>
                    </a:lnTo>
                    <a:lnTo>
                      <a:pt x="27" y="38"/>
                    </a:lnTo>
                    <a:lnTo>
                      <a:pt x="27" y="51"/>
                    </a:lnTo>
                    <a:lnTo>
                      <a:pt x="27" y="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55" name="Freeform 127">
                <a:extLst>
                  <a:ext uri="{FF2B5EF4-FFF2-40B4-BE49-F238E27FC236}">
                    <a16:creationId xmlns:a16="http://schemas.microsoft.com/office/drawing/2014/main" id="{3067E1D2-28F9-E7D2-87E0-979B087C46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0" y="3590"/>
                <a:ext cx="97" cy="53"/>
              </a:xfrm>
              <a:custGeom>
                <a:avLst/>
                <a:gdLst>
                  <a:gd name="T0" fmla="*/ 26 w 97"/>
                  <a:gd name="T1" fmla="*/ 51 h 53"/>
                  <a:gd name="T2" fmla="*/ 0 w 97"/>
                  <a:gd name="T3" fmla="*/ 53 h 53"/>
                  <a:gd name="T4" fmla="*/ 0 w 97"/>
                  <a:gd name="T5" fmla="*/ 42 h 53"/>
                  <a:gd name="T6" fmla="*/ 2 w 97"/>
                  <a:gd name="T7" fmla="*/ 31 h 53"/>
                  <a:gd name="T8" fmla="*/ 6 w 97"/>
                  <a:gd name="T9" fmla="*/ 22 h 53"/>
                  <a:gd name="T10" fmla="*/ 11 w 97"/>
                  <a:gd name="T11" fmla="*/ 16 h 53"/>
                  <a:gd name="T12" fmla="*/ 18 w 97"/>
                  <a:gd name="T13" fmla="*/ 9 h 53"/>
                  <a:gd name="T14" fmla="*/ 26 w 97"/>
                  <a:gd name="T15" fmla="*/ 3 h 53"/>
                  <a:gd name="T16" fmla="*/ 35 w 97"/>
                  <a:gd name="T17" fmla="*/ 1 h 53"/>
                  <a:gd name="T18" fmla="*/ 46 w 97"/>
                  <a:gd name="T19" fmla="*/ 1 h 53"/>
                  <a:gd name="T20" fmla="*/ 53 w 97"/>
                  <a:gd name="T21" fmla="*/ 0 h 53"/>
                  <a:gd name="T22" fmla="*/ 62 w 97"/>
                  <a:gd name="T23" fmla="*/ 1 h 53"/>
                  <a:gd name="T24" fmla="*/ 72 w 97"/>
                  <a:gd name="T25" fmla="*/ 5 h 53"/>
                  <a:gd name="T26" fmla="*/ 81 w 97"/>
                  <a:gd name="T27" fmla="*/ 11 h 53"/>
                  <a:gd name="T28" fmla="*/ 86 w 97"/>
                  <a:gd name="T29" fmla="*/ 18 h 53"/>
                  <a:gd name="T30" fmla="*/ 92 w 97"/>
                  <a:gd name="T31" fmla="*/ 25 h 53"/>
                  <a:gd name="T32" fmla="*/ 95 w 97"/>
                  <a:gd name="T33" fmla="*/ 34 h 53"/>
                  <a:gd name="T34" fmla="*/ 97 w 97"/>
                  <a:gd name="T35" fmla="*/ 45 h 53"/>
                  <a:gd name="T36" fmla="*/ 72 w 97"/>
                  <a:gd name="T37" fmla="*/ 47 h 53"/>
                  <a:gd name="T38" fmla="*/ 68 w 97"/>
                  <a:gd name="T39" fmla="*/ 38 h 53"/>
                  <a:gd name="T40" fmla="*/ 62 w 97"/>
                  <a:gd name="T41" fmla="*/ 29 h 53"/>
                  <a:gd name="T42" fmla="*/ 55 w 97"/>
                  <a:gd name="T43" fmla="*/ 25 h 53"/>
                  <a:gd name="T44" fmla="*/ 48 w 97"/>
                  <a:gd name="T45" fmla="*/ 25 h 53"/>
                  <a:gd name="T46" fmla="*/ 37 w 97"/>
                  <a:gd name="T47" fmla="*/ 29 h 53"/>
                  <a:gd name="T48" fmla="*/ 31 w 97"/>
                  <a:gd name="T49" fmla="*/ 34 h 53"/>
                  <a:gd name="T50" fmla="*/ 26 w 97"/>
                  <a:gd name="T51" fmla="*/ 42 h 53"/>
                  <a:gd name="T52" fmla="*/ 26 w 97"/>
                  <a:gd name="T53" fmla="*/ 51 h 53"/>
                  <a:gd name="T54" fmla="*/ 26 w 97"/>
                  <a:gd name="T55" fmla="*/ 5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97" h="53">
                    <a:moveTo>
                      <a:pt x="26" y="51"/>
                    </a:moveTo>
                    <a:lnTo>
                      <a:pt x="0" y="53"/>
                    </a:lnTo>
                    <a:lnTo>
                      <a:pt x="0" y="42"/>
                    </a:lnTo>
                    <a:lnTo>
                      <a:pt x="2" y="31"/>
                    </a:lnTo>
                    <a:lnTo>
                      <a:pt x="6" y="22"/>
                    </a:lnTo>
                    <a:lnTo>
                      <a:pt x="11" y="16"/>
                    </a:lnTo>
                    <a:lnTo>
                      <a:pt x="18" y="9"/>
                    </a:lnTo>
                    <a:lnTo>
                      <a:pt x="26" y="3"/>
                    </a:lnTo>
                    <a:lnTo>
                      <a:pt x="35" y="1"/>
                    </a:lnTo>
                    <a:lnTo>
                      <a:pt x="46" y="1"/>
                    </a:lnTo>
                    <a:lnTo>
                      <a:pt x="53" y="0"/>
                    </a:lnTo>
                    <a:lnTo>
                      <a:pt x="62" y="1"/>
                    </a:lnTo>
                    <a:lnTo>
                      <a:pt x="72" y="5"/>
                    </a:lnTo>
                    <a:lnTo>
                      <a:pt x="81" y="11"/>
                    </a:lnTo>
                    <a:lnTo>
                      <a:pt x="86" y="18"/>
                    </a:lnTo>
                    <a:lnTo>
                      <a:pt x="92" y="25"/>
                    </a:lnTo>
                    <a:lnTo>
                      <a:pt x="95" y="34"/>
                    </a:lnTo>
                    <a:lnTo>
                      <a:pt x="97" y="45"/>
                    </a:lnTo>
                    <a:lnTo>
                      <a:pt x="72" y="47"/>
                    </a:lnTo>
                    <a:lnTo>
                      <a:pt x="68" y="38"/>
                    </a:lnTo>
                    <a:lnTo>
                      <a:pt x="62" y="29"/>
                    </a:lnTo>
                    <a:lnTo>
                      <a:pt x="55" y="25"/>
                    </a:lnTo>
                    <a:lnTo>
                      <a:pt x="48" y="25"/>
                    </a:lnTo>
                    <a:lnTo>
                      <a:pt x="37" y="29"/>
                    </a:lnTo>
                    <a:lnTo>
                      <a:pt x="31" y="34"/>
                    </a:lnTo>
                    <a:lnTo>
                      <a:pt x="26" y="42"/>
                    </a:lnTo>
                    <a:lnTo>
                      <a:pt x="26" y="51"/>
                    </a:lnTo>
                    <a:lnTo>
                      <a:pt x="26" y="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56" name="Freeform 128">
                <a:extLst>
                  <a:ext uri="{FF2B5EF4-FFF2-40B4-BE49-F238E27FC236}">
                    <a16:creationId xmlns:a16="http://schemas.microsoft.com/office/drawing/2014/main" id="{9EF145E2-38AD-B08E-2FAE-76174DB1FC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2" y="3458"/>
                <a:ext cx="417" cy="337"/>
              </a:xfrm>
              <a:custGeom>
                <a:avLst/>
                <a:gdLst>
                  <a:gd name="T0" fmla="*/ 0 w 417"/>
                  <a:gd name="T1" fmla="*/ 324 h 337"/>
                  <a:gd name="T2" fmla="*/ 115 w 417"/>
                  <a:gd name="T3" fmla="*/ 170 h 337"/>
                  <a:gd name="T4" fmla="*/ 263 w 417"/>
                  <a:gd name="T5" fmla="*/ 174 h 337"/>
                  <a:gd name="T6" fmla="*/ 414 w 417"/>
                  <a:gd name="T7" fmla="*/ 0 h 337"/>
                  <a:gd name="T8" fmla="*/ 417 w 417"/>
                  <a:gd name="T9" fmla="*/ 47 h 337"/>
                  <a:gd name="T10" fmla="*/ 282 w 417"/>
                  <a:gd name="T11" fmla="*/ 210 h 337"/>
                  <a:gd name="T12" fmla="*/ 135 w 417"/>
                  <a:gd name="T13" fmla="*/ 210 h 337"/>
                  <a:gd name="T14" fmla="*/ 36 w 417"/>
                  <a:gd name="T15" fmla="*/ 337 h 337"/>
                  <a:gd name="T16" fmla="*/ 0 w 417"/>
                  <a:gd name="T17" fmla="*/ 324 h 337"/>
                  <a:gd name="T18" fmla="*/ 0 w 417"/>
                  <a:gd name="T19" fmla="*/ 324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7" h="337">
                    <a:moveTo>
                      <a:pt x="0" y="324"/>
                    </a:moveTo>
                    <a:lnTo>
                      <a:pt x="115" y="170"/>
                    </a:lnTo>
                    <a:lnTo>
                      <a:pt x="263" y="174"/>
                    </a:lnTo>
                    <a:lnTo>
                      <a:pt x="414" y="0"/>
                    </a:lnTo>
                    <a:lnTo>
                      <a:pt x="417" y="47"/>
                    </a:lnTo>
                    <a:lnTo>
                      <a:pt x="282" y="210"/>
                    </a:lnTo>
                    <a:lnTo>
                      <a:pt x="135" y="210"/>
                    </a:lnTo>
                    <a:lnTo>
                      <a:pt x="36" y="337"/>
                    </a:lnTo>
                    <a:lnTo>
                      <a:pt x="0" y="324"/>
                    </a:lnTo>
                    <a:lnTo>
                      <a:pt x="0" y="3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57" name="Freeform 129">
                <a:extLst>
                  <a:ext uri="{FF2B5EF4-FFF2-40B4-BE49-F238E27FC236}">
                    <a16:creationId xmlns:a16="http://schemas.microsoft.com/office/drawing/2014/main" id="{8AEBE044-02ED-592D-E1BE-F2CF301C85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6" y="3807"/>
                <a:ext cx="272" cy="180"/>
              </a:xfrm>
              <a:custGeom>
                <a:avLst/>
                <a:gdLst>
                  <a:gd name="T0" fmla="*/ 239 w 272"/>
                  <a:gd name="T1" fmla="*/ 0 h 180"/>
                  <a:gd name="T2" fmla="*/ 123 w 272"/>
                  <a:gd name="T3" fmla="*/ 140 h 180"/>
                  <a:gd name="T4" fmla="*/ 6 w 272"/>
                  <a:gd name="T5" fmla="*/ 140 h 180"/>
                  <a:gd name="T6" fmla="*/ 0 w 272"/>
                  <a:gd name="T7" fmla="*/ 180 h 180"/>
                  <a:gd name="T8" fmla="*/ 142 w 272"/>
                  <a:gd name="T9" fmla="*/ 180 h 180"/>
                  <a:gd name="T10" fmla="*/ 272 w 272"/>
                  <a:gd name="T11" fmla="*/ 15 h 180"/>
                  <a:gd name="T12" fmla="*/ 239 w 272"/>
                  <a:gd name="T13" fmla="*/ 0 h 180"/>
                  <a:gd name="T14" fmla="*/ 239 w 272"/>
                  <a:gd name="T1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2" h="180">
                    <a:moveTo>
                      <a:pt x="239" y="0"/>
                    </a:moveTo>
                    <a:lnTo>
                      <a:pt x="123" y="140"/>
                    </a:lnTo>
                    <a:lnTo>
                      <a:pt x="6" y="140"/>
                    </a:lnTo>
                    <a:lnTo>
                      <a:pt x="0" y="180"/>
                    </a:lnTo>
                    <a:lnTo>
                      <a:pt x="142" y="180"/>
                    </a:lnTo>
                    <a:lnTo>
                      <a:pt x="272" y="15"/>
                    </a:lnTo>
                    <a:lnTo>
                      <a:pt x="239" y="0"/>
                    </a:lnTo>
                    <a:lnTo>
                      <a:pt x="23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58" name="Freeform 130">
                <a:extLst>
                  <a:ext uri="{FF2B5EF4-FFF2-40B4-BE49-F238E27FC236}">
                    <a16:creationId xmlns:a16="http://schemas.microsoft.com/office/drawing/2014/main" id="{093DF83A-8E12-A92F-2FCA-2B41B953CD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2" y="3604"/>
                <a:ext cx="352" cy="505"/>
              </a:xfrm>
              <a:custGeom>
                <a:avLst/>
                <a:gdLst>
                  <a:gd name="T0" fmla="*/ 345 w 352"/>
                  <a:gd name="T1" fmla="*/ 0 h 505"/>
                  <a:gd name="T2" fmla="*/ 0 w 352"/>
                  <a:gd name="T3" fmla="*/ 421 h 505"/>
                  <a:gd name="T4" fmla="*/ 4 w 352"/>
                  <a:gd name="T5" fmla="*/ 498 h 505"/>
                  <a:gd name="T6" fmla="*/ 42 w 352"/>
                  <a:gd name="T7" fmla="*/ 505 h 505"/>
                  <a:gd name="T8" fmla="*/ 42 w 352"/>
                  <a:gd name="T9" fmla="*/ 436 h 505"/>
                  <a:gd name="T10" fmla="*/ 352 w 352"/>
                  <a:gd name="T11" fmla="*/ 50 h 505"/>
                  <a:gd name="T12" fmla="*/ 345 w 352"/>
                  <a:gd name="T13" fmla="*/ 0 h 505"/>
                  <a:gd name="T14" fmla="*/ 345 w 352"/>
                  <a:gd name="T15" fmla="*/ 0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2" h="505">
                    <a:moveTo>
                      <a:pt x="345" y="0"/>
                    </a:moveTo>
                    <a:lnTo>
                      <a:pt x="0" y="421"/>
                    </a:lnTo>
                    <a:lnTo>
                      <a:pt x="4" y="498"/>
                    </a:lnTo>
                    <a:lnTo>
                      <a:pt x="42" y="505"/>
                    </a:lnTo>
                    <a:lnTo>
                      <a:pt x="42" y="436"/>
                    </a:lnTo>
                    <a:lnTo>
                      <a:pt x="352" y="50"/>
                    </a:lnTo>
                    <a:lnTo>
                      <a:pt x="345" y="0"/>
                    </a:lnTo>
                    <a:lnTo>
                      <a:pt x="34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59" name="Freeform 131">
                <a:extLst>
                  <a:ext uri="{FF2B5EF4-FFF2-40B4-BE49-F238E27FC236}">
                    <a16:creationId xmlns:a16="http://schemas.microsoft.com/office/drawing/2014/main" id="{604E3BEF-1E1F-6A04-90ED-25F08441EA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7" y="3643"/>
                <a:ext cx="293" cy="463"/>
              </a:xfrm>
              <a:custGeom>
                <a:avLst/>
                <a:gdLst>
                  <a:gd name="T0" fmla="*/ 253 w 293"/>
                  <a:gd name="T1" fmla="*/ 0 h 463"/>
                  <a:gd name="T2" fmla="*/ 0 w 293"/>
                  <a:gd name="T3" fmla="*/ 307 h 463"/>
                  <a:gd name="T4" fmla="*/ 0 w 293"/>
                  <a:gd name="T5" fmla="*/ 463 h 463"/>
                  <a:gd name="T6" fmla="*/ 38 w 293"/>
                  <a:gd name="T7" fmla="*/ 463 h 463"/>
                  <a:gd name="T8" fmla="*/ 44 w 293"/>
                  <a:gd name="T9" fmla="*/ 316 h 463"/>
                  <a:gd name="T10" fmla="*/ 293 w 293"/>
                  <a:gd name="T11" fmla="*/ 14 h 463"/>
                  <a:gd name="T12" fmla="*/ 253 w 293"/>
                  <a:gd name="T13" fmla="*/ 0 h 463"/>
                  <a:gd name="T14" fmla="*/ 253 w 293"/>
                  <a:gd name="T15" fmla="*/ 0 h 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3" h="463">
                    <a:moveTo>
                      <a:pt x="253" y="0"/>
                    </a:moveTo>
                    <a:lnTo>
                      <a:pt x="0" y="307"/>
                    </a:lnTo>
                    <a:lnTo>
                      <a:pt x="0" y="463"/>
                    </a:lnTo>
                    <a:lnTo>
                      <a:pt x="38" y="463"/>
                    </a:lnTo>
                    <a:lnTo>
                      <a:pt x="44" y="316"/>
                    </a:lnTo>
                    <a:lnTo>
                      <a:pt x="293" y="14"/>
                    </a:lnTo>
                    <a:lnTo>
                      <a:pt x="253" y="0"/>
                    </a:lnTo>
                    <a:lnTo>
                      <a:pt x="25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60" name="Freeform 132">
                <a:extLst>
                  <a:ext uri="{FF2B5EF4-FFF2-40B4-BE49-F238E27FC236}">
                    <a16:creationId xmlns:a16="http://schemas.microsoft.com/office/drawing/2014/main" id="{8ED4825D-D847-F0A0-3EE7-9DD00A8C2C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9" y="3990"/>
                <a:ext cx="193" cy="105"/>
              </a:xfrm>
              <a:custGeom>
                <a:avLst/>
                <a:gdLst>
                  <a:gd name="T0" fmla="*/ 0 w 193"/>
                  <a:gd name="T1" fmla="*/ 0 h 105"/>
                  <a:gd name="T2" fmla="*/ 193 w 193"/>
                  <a:gd name="T3" fmla="*/ 0 h 105"/>
                  <a:gd name="T4" fmla="*/ 193 w 193"/>
                  <a:gd name="T5" fmla="*/ 103 h 105"/>
                  <a:gd name="T6" fmla="*/ 156 w 193"/>
                  <a:gd name="T7" fmla="*/ 105 h 105"/>
                  <a:gd name="T8" fmla="*/ 154 w 193"/>
                  <a:gd name="T9" fmla="*/ 33 h 105"/>
                  <a:gd name="T10" fmla="*/ 4 w 193"/>
                  <a:gd name="T11" fmla="*/ 33 h 105"/>
                  <a:gd name="T12" fmla="*/ 0 w 193"/>
                  <a:gd name="T13" fmla="*/ 0 h 105"/>
                  <a:gd name="T14" fmla="*/ 0 w 193"/>
                  <a:gd name="T15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3" h="105">
                    <a:moveTo>
                      <a:pt x="0" y="0"/>
                    </a:moveTo>
                    <a:lnTo>
                      <a:pt x="193" y="0"/>
                    </a:lnTo>
                    <a:lnTo>
                      <a:pt x="193" y="103"/>
                    </a:lnTo>
                    <a:lnTo>
                      <a:pt x="156" y="105"/>
                    </a:lnTo>
                    <a:lnTo>
                      <a:pt x="154" y="33"/>
                    </a:lnTo>
                    <a:lnTo>
                      <a:pt x="4" y="3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61" name="Freeform 133">
                <a:extLst>
                  <a:ext uri="{FF2B5EF4-FFF2-40B4-BE49-F238E27FC236}">
                    <a16:creationId xmlns:a16="http://schemas.microsoft.com/office/drawing/2014/main" id="{637E849A-C9E3-75BF-AF36-815E7391BC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6" y="3712"/>
                <a:ext cx="861" cy="235"/>
              </a:xfrm>
              <a:custGeom>
                <a:avLst/>
                <a:gdLst>
                  <a:gd name="T0" fmla="*/ 861 w 861"/>
                  <a:gd name="T1" fmla="*/ 0 h 235"/>
                  <a:gd name="T2" fmla="*/ 172 w 861"/>
                  <a:gd name="T3" fmla="*/ 0 h 235"/>
                  <a:gd name="T4" fmla="*/ 0 w 861"/>
                  <a:gd name="T5" fmla="*/ 154 h 235"/>
                  <a:gd name="T6" fmla="*/ 0 w 861"/>
                  <a:gd name="T7" fmla="*/ 235 h 235"/>
                  <a:gd name="T8" fmla="*/ 529 w 861"/>
                  <a:gd name="T9" fmla="*/ 231 h 235"/>
                  <a:gd name="T10" fmla="*/ 550 w 861"/>
                  <a:gd name="T11" fmla="*/ 198 h 235"/>
                  <a:gd name="T12" fmla="*/ 35 w 861"/>
                  <a:gd name="T13" fmla="*/ 200 h 235"/>
                  <a:gd name="T14" fmla="*/ 35 w 861"/>
                  <a:gd name="T15" fmla="*/ 178 h 235"/>
                  <a:gd name="T16" fmla="*/ 588 w 861"/>
                  <a:gd name="T17" fmla="*/ 172 h 235"/>
                  <a:gd name="T18" fmla="*/ 654 w 861"/>
                  <a:gd name="T19" fmla="*/ 139 h 235"/>
                  <a:gd name="T20" fmla="*/ 68 w 861"/>
                  <a:gd name="T21" fmla="*/ 139 h 235"/>
                  <a:gd name="T22" fmla="*/ 192 w 861"/>
                  <a:gd name="T23" fmla="*/ 33 h 235"/>
                  <a:gd name="T24" fmla="*/ 817 w 861"/>
                  <a:gd name="T25" fmla="*/ 30 h 235"/>
                  <a:gd name="T26" fmla="*/ 861 w 861"/>
                  <a:gd name="T27" fmla="*/ 0 h 235"/>
                  <a:gd name="T28" fmla="*/ 861 w 861"/>
                  <a:gd name="T29" fmla="*/ 0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61" h="235">
                    <a:moveTo>
                      <a:pt x="861" y="0"/>
                    </a:moveTo>
                    <a:lnTo>
                      <a:pt x="172" y="0"/>
                    </a:lnTo>
                    <a:lnTo>
                      <a:pt x="0" y="154"/>
                    </a:lnTo>
                    <a:lnTo>
                      <a:pt x="0" y="235"/>
                    </a:lnTo>
                    <a:lnTo>
                      <a:pt x="529" y="231"/>
                    </a:lnTo>
                    <a:lnTo>
                      <a:pt x="550" y="198"/>
                    </a:lnTo>
                    <a:lnTo>
                      <a:pt x="35" y="200"/>
                    </a:lnTo>
                    <a:lnTo>
                      <a:pt x="35" y="178"/>
                    </a:lnTo>
                    <a:lnTo>
                      <a:pt x="588" y="172"/>
                    </a:lnTo>
                    <a:lnTo>
                      <a:pt x="654" y="139"/>
                    </a:lnTo>
                    <a:lnTo>
                      <a:pt x="68" y="139"/>
                    </a:lnTo>
                    <a:lnTo>
                      <a:pt x="192" y="33"/>
                    </a:lnTo>
                    <a:lnTo>
                      <a:pt x="817" y="30"/>
                    </a:lnTo>
                    <a:lnTo>
                      <a:pt x="861" y="0"/>
                    </a:lnTo>
                    <a:lnTo>
                      <a:pt x="86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62" name="Freeform 134">
                <a:extLst>
                  <a:ext uri="{FF2B5EF4-FFF2-40B4-BE49-F238E27FC236}">
                    <a16:creationId xmlns:a16="http://schemas.microsoft.com/office/drawing/2014/main" id="{AFC71A1D-3710-4147-F51E-98EEA76026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5" y="3057"/>
                <a:ext cx="368" cy="950"/>
              </a:xfrm>
              <a:custGeom>
                <a:avLst/>
                <a:gdLst>
                  <a:gd name="T0" fmla="*/ 31 w 368"/>
                  <a:gd name="T1" fmla="*/ 9 h 950"/>
                  <a:gd name="T2" fmla="*/ 66 w 368"/>
                  <a:gd name="T3" fmla="*/ 26 h 950"/>
                  <a:gd name="T4" fmla="*/ 101 w 368"/>
                  <a:gd name="T5" fmla="*/ 46 h 950"/>
                  <a:gd name="T6" fmla="*/ 132 w 368"/>
                  <a:gd name="T7" fmla="*/ 64 h 950"/>
                  <a:gd name="T8" fmla="*/ 160 w 368"/>
                  <a:gd name="T9" fmla="*/ 86 h 950"/>
                  <a:gd name="T10" fmla="*/ 194 w 368"/>
                  <a:gd name="T11" fmla="*/ 115 h 950"/>
                  <a:gd name="T12" fmla="*/ 240 w 368"/>
                  <a:gd name="T13" fmla="*/ 163 h 950"/>
                  <a:gd name="T14" fmla="*/ 268 w 368"/>
                  <a:gd name="T15" fmla="*/ 203 h 950"/>
                  <a:gd name="T16" fmla="*/ 286 w 368"/>
                  <a:gd name="T17" fmla="*/ 229 h 950"/>
                  <a:gd name="T18" fmla="*/ 312 w 368"/>
                  <a:gd name="T19" fmla="*/ 274 h 950"/>
                  <a:gd name="T20" fmla="*/ 332 w 368"/>
                  <a:gd name="T21" fmla="*/ 324 h 950"/>
                  <a:gd name="T22" fmla="*/ 346 w 368"/>
                  <a:gd name="T23" fmla="*/ 370 h 950"/>
                  <a:gd name="T24" fmla="*/ 357 w 368"/>
                  <a:gd name="T25" fmla="*/ 414 h 950"/>
                  <a:gd name="T26" fmla="*/ 365 w 368"/>
                  <a:gd name="T27" fmla="*/ 454 h 950"/>
                  <a:gd name="T28" fmla="*/ 365 w 368"/>
                  <a:gd name="T29" fmla="*/ 485 h 950"/>
                  <a:gd name="T30" fmla="*/ 363 w 368"/>
                  <a:gd name="T31" fmla="*/ 512 h 950"/>
                  <a:gd name="T32" fmla="*/ 361 w 368"/>
                  <a:gd name="T33" fmla="*/ 542 h 950"/>
                  <a:gd name="T34" fmla="*/ 356 w 368"/>
                  <a:gd name="T35" fmla="*/ 566 h 950"/>
                  <a:gd name="T36" fmla="*/ 352 w 368"/>
                  <a:gd name="T37" fmla="*/ 591 h 950"/>
                  <a:gd name="T38" fmla="*/ 346 w 368"/>
                  <a:gd name="T39" fmla="*/ 624 h 950"/>
                  <a:gd name="T40" fmla="*/ 335 w 368"/>
                  <a:gd name="T41" fmla="*/ 670 h 950"/>
                  <a:gd name="T42" fmla="*/ 321 w 368"/>
                  <a:gd name="T43" fmla="*/ 712 h 950"/>
                  <a:gd name="T44" fmla="*/ 302 w 368"/>
                  <a:gd name="T45" fmla="*/ 754 h 950"/>
                  <a:gd name="T46" fmla="*/ 280 w 368"/>
                  <a:gd name="T47" fmla="*/ 794 h 950"/>
                  <a:gd name="T48" fmla="*/ 257 w 368"/>
                  <a:gd name="T49" fmla="*/ 836 h 950"/>
                  <a:gd name="T50" fmla="*/ 226 w 368"/>
                  <a:gd name="T51" fmla="*/ 877 h 950"/>
                  <a:gd name="T52" fmla="*/ 191 w 368"/>
                  <a:gd name="T53" fmla="*/ 919 h 950"/>
                  <a:gd name="T54" fmla="*/ 132 w 368"/>
                  <a:gd name="T55" fmla="*/ 928 h 950"/>
                  <a:gd name="T56" fmla="*/ 150 w 368"/>
                  <a:gd name="T57" fmla="*/ 902 h 950"/>
                  <a:gd name="T58" fmla="*/ 180 w 368"/>
                  <a:gd name="T59" fmla="*/ 862 h 950"/>
                  <a:gd name="T60" fmla="*/ 211 w 368"/>
                  <a:gd name="T61" fmla="*/ 820 h 950"/>
                  <a:gd name="T62" fmla="*/ 238 w 368"/>
                  <a:gd name="T63" fmla="*/ 778 h 950"/>
                  <a:gd name="T64" fmla="*/ 258 w 368"/>
                  <a:gd name="T65" fmla="*/ 738 h 950"/>
                  <a:gd name="T66" fmla="*/ 277 w 368"/>
                  <a:gd name="T67" fmla="*/ 697 h 950"/>
                  <a:gd name="T68" fmla="*/ 290 w 368"/>
                  <a:gd name="T69" fmla="*/ 653 h 950"/>
                  <a:gd name="T70" fmla="*/ 301 w 368"/>
                  <a:gd name="T71" fmla="*/ 609 h 950"/>
                  <a:gd name="T72" fmla="*/ 306 w 368"/>
                  <a:gd name="T73" fmla="*/ 571 h 950"/>
                  <a:gd name="T74" fmla="*/ 310 w 368"/>
                  <a:gd name="T75" fmla="*/ 544 h 950"/>
                  <a:gd name="T76" fmla="*/ 312 w 368"/>
                  <a:gd name="T77" fmla="*/ 516 h 950"/>
                  <a:gd name="T78" fmla="*/ 312 w 368"/>
                  <a:gd name="T79" fmla="*/ 487 h 950"/>
                  <a:gd name="T80" fmla="*/ 313 w 368"/>
                  <a:gd name="T81" fmla="*/ 456 h 950"/>
                  <a:gd name="T82" fmla="*/ 317 w 368"/>
                  <a:gd name="T83" fmla="*/ 425 h 950"/>
                  <a:gd name="T84" fmla="*/ 310 w 368"/>
                  <a:gd name="T85" fmla="*/ 392 h 950"/>
                  <a:gd name="T86" fmla="*/ 302 w 368"/>
                  <a:gd name="T87" fmla="*/ 361 h 950"/>
                  <a:gd name="T88" fmla="*/ 291 w 368"/>
                  <a:gd name="T89" fmla="*/ 331 h 950"/>
                  <a:gd name="T90" fmla="*/ 282 w 368"/>
                  <a:gd name="T91" fmla="*/ 304 h 950"/>
                  <a:gd name="T92" fmla="*/ 268 w 368"/>
                  <a:gd name="T93" fmla="*/ 278 h 950"/>
                  <a:gd name="T94" fmla="*/ 255 w 368"/>
                  <a:gd name="T95" fmla="*/ 253 h 950"/>
                  <a:gd name="T96" fmla="*/ 235 w 368"/>
                  <a:gd name="T97" fmla="*/ 221 h 950"/>
                  <a:gd name="T98" fmla="*/ 204 w 368"/>
                  <a:gd name="T99" fmla="*/ 181 h 950"/>
                  <a:gd name="T100" fmla="*/ 169 w 368"/>
                  <a:gd name="T101" fmla="*/ 143 h 950"/>
                  <a:gd name="T102" fmla="*/ 134 w 368"/>
                  <a:gd name="T103" fmla="*/ 113 h 950"/>
                  <a:gd name="T104" fmla="*/ 97 w 368"/>
                  <a:gd name="T105" fmla="*/ 84 h 950"/>
                  <a:gd name="T106" fmla="*/ 62 w 368"/>
                  <a:gd name="T107" fmla="*/ 62 h 950"/>
                  <a:gd name="T108" fmla="*/ 30 w 368"/>
                  <a:gd name="T109" fmla="*/ 46 h 950"/>
                  <a:gd name="T110" fmla="*/ 0 w 368"/>
                  <a:gd name="T111" fmla="*/ 35 h 950"/>
                  <a:gd name="T112" fmla="*/ 4 w 368"/>
                  <a:gd name="T113" fmla="*/ 7 h 9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68" h="950">
                    <a:moveTo>
                      <a:pt x="8" y="0"/>
                    </a:moveTo>
                    <a:lnTo>
                      <a:pt x="19" y="5"/>
                    </a:lnTo>
                    <a:lnTo>
                      <a:pt x="31" y="9"/>
                    </a:lnTo>
                    <a:lnTo>
                      <a:pt x="44" y="15"/>
                    </a:lnTo>
                    <a:lnTo>
                      <a:pt x="55" y="22"/>
                    </a:lnTo>
                    <a:lnTo>
                      <a:pt x="66" y="26"/>
                    </a:lnTo>
                    <a:lnTo>
                      <a:pt x="79" y="31"/>
                    </a:lnTo>
                    <a:lnTo>
                      <a:pt x="88" y="38"/>
                    </a:lnTo>
                    <a:lnTo>
                      <a:pt x="101" y="46"/>
                    </a:lnTo>
                    <a:lnTo>
                      <a:pt x="110" y="49"/>
                    </a:lnTo>
                    <a:lnTo>
                      <a:pt x="121" y="58"/>
                    </a:lnTo>
                    <a:lnTo>
                      <a:pt x="132" y="64"/>
                    </a:lnTo>
                    <a:lnTo>
                      <a:pt x="141" y="71"/>
                    </a:lnTo>
                    <a:lnTo>
                      <a:pt x="150" y="77"/>
                    </a:lnTo>
                    <a:lnTo>
                      <a:pt x="160" y="86"/>
                    </a:lnTo>
                    <a:lnTo>
                      <a:pt x="169" y="93"/>
                    </a:lnTo>
                    <a:lnTo>
                      <a:pt x="178" y="102"/>
                    </a:lnTo>
                    <a:lnTo>
                      <a:pt x="194" y="115"/>
                    </a:lnTo>
                    <a:lnTo>
                      <a:pt x="211" y="130"/>
                    </a:lnTo>
                    <a:lnTo>
                      <a:pt x="224" y="146"/>
                    </a:lnTo>
                    <a:lnTo>
                      <a:pt x="240" y="163"/>
                    </a:lnTo>
                    <a:lnTo>
                      <a:pt x="251" y="177"/>
                    </a:lnTo>
                    <a:lnTo>
                      <a:pt x="264" y="194"/>
                    </a:lnTo>
                    <a:lnTo>
                      <a:pt x="268" y="203"/>
                    </a:lnTo>
                    <a:lnTo>
                      <a:pt x="275" y="210"/>
                    </a:lnTo>
                    <a:lnTo>
                      <a:pt x="280" y="220"/>
                    </a:lnTo>
                    <a:lnTo>
                      <a:pt x="286" y="229"/>
                    </a:lnTo>
                    <a:lnTo>
                      <a:pt x="293" y="243"/>
                    </a:lnTo>
                    <a:lnTo>
                      <a:pt x="302" y="260"/>
                    </a:lnTo>
                    <a:lnTo>
                      <a:pt x="312" y="274"/>
                    </a:lnTo>
                    <a:lnTo>
                      <a:pt x="319" y="293"/>
                    </a:lnTo>
                    <a:lnTo>
                      <a:pt x="324" y="307"/>
                    </a:lnTo>
                    <a:lnTo>
                      <a:pt x="332" y="324"/>
                    </a:lnTo>
                    <a:lnTo>
                      <a:pt x="337" y="339"/>
                    </a:lnTo>
                    <a:lnTo>
                      <a:pt x="343" y="355"/>
                    </a:lnTo>
                    <a:lnTo>
                      <a:pt x="346" y="370"/>
                    </a:lnTo>
                    <a:lnTo>
                      <a:pt x="350" y="384"/>
                    </a:lnTo>
                    <a:lnTo>
                      <a:pt x="354" y="399"/>
                    </a:lnTo>
                    <a:lnTo>
                      <a:pt x="357" y="414"/>
                    </a:lnTo>
                    <a:lnTo>
                      <a:pt x="359" y="426"/>
                    </a:lnTo>
                    <a:lnTo>
                      <a:pt x="363" y="441"/>
                    </a:lnTo>
                    <a:lnTo>
                      <a:pt x="365" y="454"/>
                    </a:lnTo>
                    <a:lnTo>
                      <a:pt x="368" y="467"/>
                    </a:lnTo>
                    <a:lnTo>
                      <a:pt x="367" y="476"/>
                    </a:lnTo>
                    <a:lnTo>
                      <a:pt x="365" y="485"/>
                    </a:lnTo>
                    <a:lnTo>
                      <a:pt x="365" y="494"/>
                    </a:lnTo>
                    <a:lnTo>
                      <a:pt x="365" y="503"/>
                    </a:lnTo>
                    <a:lnTo>
                      <a:pt x="363" y="512"/>
                    </a:lnTo>
                    <a:lnTo>
                      <a:pt x="363" y="522"/>
                    </a:lnTo>
                    <a:lnTo>
                      <a:pt x="361" y="531"/>
                    </a:lnTo>
                    <a:lnTo>
                      <a:pt x="361" y="542"/>
                    </a:lnTo>
                    <a:lnTo>
                      <a:pt x="359" y="549"/>
                    </a:lnTo>
                    <a:lnTo>
                      <a:pt x="357" y="558"/>
                    </a:lnTo>
                    <a:lnTo>
                      <a:pt x="356" y="566"/>
                    </a:lnTo>
                    <a:lnTo>
                      <a:pt x="356" y="575"/>
                    </a:lnTo>
                    <a:lnTo>
                      <a:pt x="354" y="582"/>
                    </a:lnTo>
                    <a:lnTo>
                      <a:pt x="352" y="591"/>
                    </a:lnTo>
                    <a:lnTo>
                      <a:pt x="350" y="599"/>
                    </a:lnTo>
                    <a:lnTo>
                      <a:pt x="350" y="608"/>
                    </a:lnTo>
                    <a:lnTo>
                      <a:pt x="346" y="624"/>
                    </a:lnTo>
                    <a:lnTo>
                      <a:pt x="343" y="639"/>
                    </a:lnTo>
                    <a:lnTo>
                      <a:pt x="339" y="653"/>
                    </a:lnTo>
                    <a:lnTo>
                      <a:pt x="335" y="670"/>
                    </a:lnTo>
                    <a:lnTo>
                      <a:pt x="330" y="683"/>
                    </a:lnTo>
                    <a:lnTo>
                      <a:pt x="324" y="697"/>
                    </a:lnTo>
                    <a:lnTo>
                      <a:pt x="321" y="712"/>
                    </a:lnTo>
                    <a:lnTo>
                      <a:pt x="315" y="727"/>
                    </a:lnTo>
                    <a:lnTo>
                      <a:pt x="308" y="741"/>
                    </a:lnTo>
                    <a:lnTo>
                      <a:pt x="302" y="754"/>
                    </a:lnTo>
                    <a:lnTo>
                      <a:pt x="293" y="769"/>
                    </a:lnTo>
                    <a:lnTo>
                      <a:pt x="288" y="782"/>
                    </a:lnTo>
                    <a:lnTo>
                      <a:pt x="280" y="794"/>
                    </a:lnTo>
                    <a:lnTo>
                      <a:pt x="273" y="809"/>
                    </a:lnTo>
                    <a:lnTo>
                      <a:pt x="264" y="822"/>
                    </a:lnTo>
                    <a:lnTo>
                      <a:pt x="257" y="836"/>
                    </a:lnTo>
                    <a:lnTo>
                      <a:pt x="246" y="849"/>
                    </a:lnTo>
                    <a:lnTo>
                      <a:pt x="236" y="864"/>
                    </a:lnTo>
                    <a:lnTo>
                      <a:pt x="226" y="877"/>
                    </a:lnTo>
                    <a:lnTo>
                      <a:pt x="215" y="891"/>
                    </a:lnTo>
                    <a:lnTo>
                      <a:pt x="204" y="904"/>
                    </a:lnTo>
                    <a:lnTo>
                      <a:pt x="191" y="919"/>
                    </a:lnTo>
                    <a:lnTo>
                      <a:pt x="178" y="933"/>
                    </a:lnTo>
                    <a:lnTo>
                      <a:pt x="167" y="950"/>
                    </a:lnTo>
                    <a:lnTo>
                      <a:pt x="132" y="928"/>
                    </a:lnTo>
                    <a:lnTo>
                      <a:pt x="138" y="919"/>
                    </a:lnTo>
                    <a:lnTo>
                      <a:pt x="143" y="910"/>
                    </a:lnTo>
                    <a:lnTo>
                      <a:pt x="150" y="902"/>
                    </a:lnTo>
                    <a:lnTo>
                      <a:pt x="156" y="895"/>
                    </a:lnTo>
                    <a:lnTo>
                      <a:pt x="169" y="877"/>
                    </a:lnTo>
                    <a:lnTo>
                      <a:pt x="180" y="862"/>
                    </a:lnTo>
                    <a:lnTo>
                      <a:pt x="191" y="847"/>
                    </a:lnTo>
                    <a:lnTo>
                      <a:pt x="202" y="833"/>
                    </a:lnTo>
                    <a:lnTo>
                      <a:pt x="211" y="820"/>
                    </a:lnTo>
                    <a:lnTo>
                      <a:pt x="222" y="805"/>
                    </a:lnTo>
                    <a:lnTo>
                      <a:pt x="229" y="791"/>
                    </a:lnTo>
                    <a:lnTo>
                      <a:pt x="238" y="778"/>
                    </a:lnTo>
                    <a:lnTo>
                      <a:pt x="246" y="763"/>
                    </a:lnTo>
                    <a:lnTo>
                      <a:pt x="253" y="750"/>
                    </a:lnTo>
                    <a:lnTo>
                      <a:pt x="258" y="738"/>
                    </a:lnTo>
                    <a:lnTo>
                      <a:pt x="266" y="723"/>
                    </a:lnTo>
                    <a:lnTo>
                      <a:pt x="271" y="710"/>
                    </a:lnTo>
                    <a:lnTo>
                      <a:pt x="277" y="697"/>
                    </a:lnTo>
                    <a:lnTo>
                      <a:pt x="280" y="683"/>
                    </a:lnTo>
                    <a:lnTo>
                      <a:pt x="284" y="670"/>
                    </a:lnTo>
                    <a:lnTo>
                      <a:pt x="290" y="653"/>
                    </a:lnTo>
                    <a:lnTo>
                      <a:pt x="293" y="641"/>
                    </a:lnTo>
                    <a:lnTo>
                      <a:pt x="297" y="624"/>
                    </a:lnTo>
                    <a:lnTo>
                      <a:pt x="301" y="609"/>
                    </a:lnTo>
                    <a:lnTo>
                      <a:pt x="302" y="595"/>
                    </a:lnTo>
                    <a:lnTo>
                      <a:pt x="306" y="578"/>
                    </a:lnTo>
                    <a:lnTo>
                      <a:pt x="306" y="571"/>
                    </a:lnTo>
                    <a:lnTo>
                      <a:pt x="308" y="562"/>
                    </a:lnTo>
                    <a:lnTo>
                      <a:pt x="308" y="553"/>
                    </a:lnTo>
                    <a:lnTo>
                      <a:pt x="310" y="544"/>
                    </a:lnTo>
                    <a:lnTo>
                      <a:pt x="310" y="534"/>
                    </a:lnTo>
                    <a:lnTo>
                      <a:pt x="312" y="525"/>
                    </a:lnTo>
                    <a:lnTo>
                      <a:pt x="312" y="516"/>
                    </a:lnTo>
                    <a:lnTo>
                      <a:pt x="312" y="507"/>
                    </a:lnTo>
                    <a:lnTo>
                      <a:pt x="312" y="498"/>
                    </a:lnTo>
                    <a:lnTo>
                      <a:pt x="312" y="487"/>
                    </a:lnTo>
                    <a:lnTo>
                      <a:pt x="312" y="476"/>
                    </a:lnTo>
                    <a:lnTo>
                      <a:pt x="313" y="467"/>
                    </a:lnTo>
                    <a:lnTo>
                      <a:pt x="313" y="456"/>
                    </a:lnTo>
                    <a:lnTo>
                      <a:pt x="315" y="445"/>
                    </a:lnTo>
                    <a:lnTo>
                      <a:pt x="315" y="436"/>
                    </a:lnTo>
                    <a:lnTo>
                      <a:pt x="317" y="425"/>
                    </a:lnTo>
                    <a:lnTo>
                      <a:pt x="313" y="412"/>
                    </a:lnTo>
                    <a:lnTo>
                      <a:pt x="312" y="401"/>
                    </a:lnTo>
                    <a:lnTo>
                      <a:pt x="310" y="392"/>
                    </a:lnTo>
                    <a:lnTo>
                      <a:pt x="308" y="382"/>
                    </a:lnTo>
                    <a:lnTo>
                      <a:pt x="302" y="372"/>
                    </a:lnTo>
                    <a:lnTo>
                      <a:pt x="302" y="361"/>
                    </a:lnTo>
                    <a:lnTo>
                      <a:pt x="297" y="351"/>
                    </a:lnTo>
                    <a:lnTo>
                      <a:pt x="295" y="342"/>
                    </a:lnTo>
                    <a:lnTo>
                      <a:pt x="291" y="331"/>
                    </a:lnTo>
                    <a:lnTo>
                      <a:pt x="288" y="322"/>
                    </a:lnTo>
                    <a:lnTo>
                      <a:pt x="284" y="313"/>
                    </a:lnTo>
                    <a:lnTo>
                      <a:pt x="282" y="304"/>
                    </a:lnTo>
                    <a:lnTo>
                      <a:pt x="277" y="295"/>
                    </a:lnTo>
                    <a:lnTo>
                      <a:pt x="273" y="287"/>
                    </a:lnTo>
                    <a:lnTo>
                      <a:pt x="268" y="278"/>
                    </a:lnTo>
                    <a:lnTo>
                      <a:pt x="266" y="271"/>
                    </a:lnTo>
                    <a:lnTo>
                      <a:pt x="258" y="262"/>
                    </a:lnTo>
                    <a:lnTo>
                      <a:pt x="255" y="253"/>
                    </a:lnTo>
                    <a:lnTo>
                      <a:pt x="249" y="245"/>
                    </a:lnTo>
                    <a:lnTo>
                      <a:pt x="246" y="238"/>
                    </a:lnTo>
                    <a:lnTo>
                      <a:pt x="235" y="221"/>
                    </a:lnTo>
                    <a:lnTo>
                      <a:pt x="226" y="209"/>
                    </a:lnTo>
                    <a:lnTo>
                      <a:pt x="215" y="194"/>
                    </a:lnTo>
                    <a:lnTo>
                      <a:pt x="204" y="181"/>
                    </a:lnTo>
                    <a:lnTo>
                      <a:pt x="194" y="166"/>
                    </a:lnTo>
                    <a:lnTo>
                      <a:pt x="183" y="157"/>
                    </a:lnTo>
                    <a:lnTo>
                      <a:pt x="169" y="143"/>
                    </a:lnTo>
                    <a:lnTo>
                      <a:pt x="158" y="132"/>
                    </a:lnTo>
                    <a:lnTo>
                      <a:pt x="145" y="121"/>
                    </a:lnTo>
                    <a:lnTo>
                      <a:pt x="134" y="113"/>
                    </a:lnTo>
                    <a:lnTo>
                      <a:pt x="121" y="102"/>
                    </a:lnTo>
                    <a:lnTo>
                      <a:pt x="110" y="93"/>
                    </a:lnTo>
                    <a:lnTo>
                      <a:pt x="97" y="84"/>
                    </a:lnTo>
                    <a:lnTo>
                      <a:pt x="88" y="77"/>
                    </a:lnTo>
                    <a:lnTo>
                      <a:pt x="73" y="68"/>
                    </a:lnTo>
                    <a:lnTo>
                      <a:pt x="62" y="62"/>
                    </a:lnTo>
                    <a:lnTo>
                      <a:pt x="52" y="57"/>
                    </a:lnTo>
                    <a:lnTo>
                      <a:pt x="41" y="51"/>
                    </a:lnTo>
                    <a:lnTo>
                      <a:pt x="30" y="46"/>
                    </a:lnTo>
                    <a:lnTo>
                      <a:pt x="19" y="42"/>
                    </a:lnTo>
                    <a:lnTo>
                      <a:pt x="9" y="37"/>
                    </a:lnTo>
                    <a:lnTo>
                      <a:pt x="0" y="35"/>
                    </a:lnTo>
                    <a:lnTo>
                      <a:pt x="0" y="29"/>
                    </a:lnTo>
                    <a:lnTo>
                      <a:pt x="2" y="20"/>
                    </a:lnTo>
                    <a:lnTo>
                      <a:pt x="4" y="7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63" name="Freeform 135">
                <a:extLst>
                  <a:ext uri="{FF2B5EF4-FFF2-40B4-BE49-F238E27FC236}">
                    <a16:creationId xmlns:a16="http://schemas.microsoft.com/office/drawing/2014/main" id="{A43E7D84-05DB-C5AE-F4A6-B980518393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8" y="3233"/>
                <a:ext cx="502" cy="703"/>
              </a:xfrm>
              <a:custGeom>
                <a:avLst/>
                <a:gdLst>
                  <a:gd name="T0" fmla="*/ 0 w 502"/>
                  <a:gd name="T1" fmla="*/ 703 h 703"/>
                  <a:gd name="T2" fmla="*/ 44 w 502"/>
                  <a:gd name="T3" fmla="*/ 690 h 703"/>
                  <a:gd name="T4" fmla="*/ 86 w 502"/>
                  <a:gd name="T5" fmla="*/ 681 h 703"/>
                  <a:gd name="T6" fmla="*/ 126 w 502"/>
                  <a:gd name="T7" fmla="*/ 666 h 703"/>
                  <a:gd name="T8" fmla="*/ 163 w 502"/>
                  <a:gd name="T9" fmla="*/ 651 h 703"/>
                  <a:gd name="T10" fmla="*/ 198 w 502"/>
                  <a:gd name="T11" fmla="*/ 633 h 703"/>
                  <a:gd name="T12" fmla="*/ 234 w 502"/>
                  <a:gd name="T13" fmla="*/ 613 h 703"/>
                  <a:gd name="T14" fmla="*/ 269 w 502"/>
                  <a:gd name="T15" fmla="*/ 589 h 703"/>
                  <a:gd name="T16" fmla="*/ 304 w 502"/>
                  <a:gd name="T17" fmla="*/ 563 h 703"/>
                  <a:gd name="T18" fmla="*/ 337 w 502"/>
                  <a:gd name="T19" fmla="*/ 532 h 703"/>
                  <a:gd name="T20" fmla="*/ 372 w 502"/>
                  <a:gd name="T21" fmla="*/ 499 h 703"/>
                  <a:gd name="T22" fmla="*/ 403 w 502"/>
                  <a:gd name="T23" fmla="*/ 465 h 703"/>
                  <a:gd name="T24" fmla="*/ 425 w 502"/>
                  <a:gd name="T25" fmla="*/ 432 h 703"/>
                  <a:gd name="T26" fmla="*/ 447 w 502"/>
                  <a:gd name="T27" fmla="*/ 395 h 703"/>
                  <a:gd name="T28" fmla="*/ 465 w 502"/>
                  <a:gd name="T29" fmla="*/ 357 h 703"/>
                  <a:gd name="T30" fmla="*/ 483 w 502"/>
                  <a:gd name="T31" fmla="*/ 314 h 703"/>
                  <a:gd name="T32" fmla="*/ 498 w 502"/>
                  <a:gd name="T33" fmla="*/ 272 h 703"/>
                  <a:gd name="T34" fmla="*/ 502 w 502"/>
                  <a:gd name="T35" fmla="*/ 225 h 703"/>
                  <a:gd name="T36" fmla="*/ 498 w 502"/>
                  <a:gd name="T37" fmla="*/ 192 h 703"/>
                  <a:gd name="T38" fmla="*/ 493 w 502"/>
                  <a:gd name="T39" fmla="*/ 159 h 703"/>
                  <a:gd name="T40" fmla="*/ 478 w 502"/>
                  <a:gd name="T41" fmla="*/ 124 h 703"/>
                  <a:gd name="T42" fmla="*/ 465 w 502"/>
                  <a:gd name="T43" fmla="*/ 98 h 703"/>
                  <a:gd name="T44" fmla="*/ 449 w 502"/>
                  <a:gd name="T45" fmla="*/ 71 h 703"/>
                  <a:gd name="T46" fmla="*/ 427 w 502"/>
                  <a:gd name="T47" fmla="*/ 45 h 703"/>
                  <a:gd name="T48" fmla="*/ 403 w 502"/>
                  <a:gd name="T49" fmla="*/ 18 h 703"/>
                  <a:gd name="T50" fmla="*/ 383 w 502"/>
                  <a:gd name="T51" fmla="*/ 3 h 703"/>
                  <a:gd name="T52" fmla="*/ 381 w 502"/>
                  <a:gd name="T53" fmla="*/ 33 h 703"/>
                  <a:gd name="T54" fmla="*/ 381 w 502"/>
                  <a:gd name="T55" fmla="*/ 58 h 703"/>
                  <a:gd name="T56" fmla="*/ 403 w 502"/>
                  <a:gd name="T57" fmla="*/ 80 h 703"/>
                  <a:gd name="T58" fmla="*/ 430 w 502"/>
                  <a:gd name="T59" fmla="*/ 117 h 703"/>
                  <a:gd name="T60" fmla="*/ 443 w 502"/>
                  <a:gd name="T61" fmla="*/ 146 h 703"/>
                  <a:gd name="T62" fmla="*/ 454 w 502"/>
                  <a:gd name="T63" fmla="*/ 177 h 703"/>
                  <a:gd name="T64" fmla="*/ 461 w 502"/>
                  <a:gd name="T65" fmla="*/ 214 h 703"/>
                  <a:gd name="T66" fmla="*/ 460 w 502"/>
                  <a:gd name="T67" fmla="*/ 250 h 703"/>
                  <a:gd name="T68" fmla="*/ 454 w 502"/>
                  <a:gd name="T69" fmla="*/ 294 h 703"/>
                  <a:gd name="T70" fmla="*/ 436 w 502"/>
                  <a:gd name="T71" fmla="*/ 338 h 703"/>
                  <a:gd name="T72" fmla="*/ 410 w 502"/>
                  <a:gd name="T73" fmla="*/ 386 h 703"/>
                  <a:gd name="T74" fmla="*/ 394 w 502"/>
                  <a:gd name="T75" fmla="*/ 412 h 703"/>
                  <a:gd name="T76" fmla="*/ 366 w 502"/>
                  <a:gd name="T77" fmla="*/ 439 h 703"/>
                  <a:gd name="T78" fmla="*/ 341 w 502"/>
                  <a:gd name="T79" fmla="*/ 466 h 703"/>
                  <a:gd name="T80" fmla="*/ 317 w 502"/>
                  <a:gd name="T81" fmla="*/ 494 h 703"/>
                  <a:gd name="T82" fmla="*/ 269 w 502"/>
                  <a:gd name="T83" fmla="*/ 534 h 703"/>
                  <a:gd name="T84" fmla="*/ 225 w 502"/>
                  <a:gd name="T85" fmla="*/ 569 h 703"/>
                  <a:gd name="T86" fmla="*/ 181 w 502"/>
                  <a:gd name="T87" fmla="*/ 595 h 703"/>
                  <a:gd name="T88" fmla="*/ 135 w 502"/>
                  <a:gd name="T89" fmla="*/ 618 h 703"/>
                  <a:gd name="T90" fmla="*/ 135 w 502"/>
                  <a:gd name="T91" fmla="*/ 620 h 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02" h="703">
                    <a:moveTo>
                      <a:pt x="135" y="620"/>
                    </a:moveTo>
                    <a:lnTo>
                      <a:pt x="4" y="699"/>
                    </a:lnTo>
                    <a:lnTo>
                      <a:pt x="0" y="703"/>
                    </a:lnTo>
                    <a:lnTo>
                      <a:pt x="13" y="699"/>
                    </a:lnTo>
                    <a:lnTo>
                      <a:pt x="29" y="695"/>
                    </a:lnTo>
                    <a:lnTo>
                      <a:pt x="44" y="690"/>
                    </a:lnTo>
                    <a:lnTo>
                      <a:pt x="59" y="688"/>
                    </a:lnTo>
                    <a:lnTo>
                      <a:pt x="73" y="682"/>
                    </a:lnTo>
                    <a:lnTo>
                      <a:pt x="86" y="681"/>
                    </a:lnTo>
                    <a:lnTo>
                      <a:pt x="101" y="675"/>
                    </a:lnTo>
                    <a:lnTo>
                      <a:pt x="113" y="673"/>
                    </a:lnTo>
                    <a:lnTo>
                      <a:pt x="126" y="666"/>
                    </a:lnTo>
                    <a:lnTo>
                      <a:pt x="137" y="662"/>
                    </a:lnTo>
                    <a:lnTo>
                      <a:pt x="150" y="655"/>
                    </a:lnTo>
                    <a:lnTo>
                      <a:pt x="163" y="651"/>
                    </a:lnTo>
                    <a:lnTo>
                      <a:pt x="174" y="646"/>
                    </a:lnTo>
                    <a:lnTo>
                      <a:pt x="189" y="639"/>
                    </a:lnTo>
                    <a:lnTo>
                      <a:pt x="198" y="633"/>
                    </a:lnTo>
                    <a:lnTo>
                      <a:pt x="212" y="628"/>
                    </a:lnTo>
                    <a:lnTo>
                      <a:pt x="223" y="620"/>
                    </a:lnTo>
                    <a:lnTo>
                      <a:pt x="234" y="613"/>
                    </a:lnTo>
                    <a:lnTo>
                      <a:pt x="245" y="606"/>
                    </a:lnTo>
                    <a:lnTo>
                      <a:pt x="258" y="598"/>
                    </a:lnTo>
                    <a:lnTo>
                      <a:pt x="269" y="589"/>
                    </a:lnTo>
                    <a:lnTo>
                      <a:pt x="280" y="580"/>
                    </a:lnTo>
                    <a:lnTo>
                      <a:pt x="291" y="571"/>
                    </a:lnTo>
                    <a:lnTo>
                      <a:pt x="304" y="563"/>
                    </a:lnTo>
                    <a:lnTo>
                      <a:pt x="315" y="552"/>
                    </a:lnTo>
                    <a:lnTo>
                      <a:pt x="326" y="543"/>
                    </a:lnTo>
                    <a:lnTo>
                      <a:pt x="337" y="532"/>
                    </a:lnTo>
                    <a:lnTo>
                      <a:pt x="350" y="521"/>
                    </a:lnTo>
                    <a:lnTo>
                      <a:pt x="359" y="510"/>
                    </a:lnTo>
                    <a:lnTo>
                      <a:pt x="372" y="499"/>
                    </a:lnTo>
                    <a:lnTo>
                      <a:pt x="385" y="487"/>
                    </a:lnTo>
                    <a:lnTo>
                      <a:pt x="397" y="476"/>
                    </a:lnTo>
                    <a:lnTo>
                      <a:pt x="403" y="465"/>
                    </a:lnTo>
                    <a:lnTo>
                      <a:pt x="410" y="454"/>
                    </a:lnTo>
                    <a:lnTo>
                      <a:pt x="416" y="443"/>
                    </a:lnTo>
                    <a:lnTo>
                      <a:pt x="425" y="432"/>
                    </a:lnTo>
                    <a:lnTo>
                      <a:pt x="430" y="421"/>
                    </a:lnTo>
                    <a:lnTo>
                      <a:pt x="438" y="408"/>
                    </a:lnTo>
                    <a:lnTo>
                      <a:pt x="447" y="395"/>
                    </a:lnTo>
                    <a:lnTo>
                      <a:pt x="454" y="384"/>
                    </a:lnTo>
                    <a:lnTo>
                      <a:pt x="460" y="369"/>
                    </a:lnTo>
                    <a:lnTo>
                      <a:pt x="465" y="357"/>
                    </a:lnTo>
                    <a:lnTo>
                      <a:pt x="472" y="342"/>
                    </a:lnTo>
                    <a:lnTo>
                      <a:pt x="480" y="331"/>
                    </a:lnTo>
                    <a:lnTo>
                      <a:pt x="483" y="314"/>
                    </a:lnTo>
                    <a:lnTo>
                      <a:pt x="489" y="302"/>
                    </a:lnTo>
                    <a:lnTo>
                      <a:pt x="493" y="287"/>
                    </a:lnTo>
                    <a:lnTo>
                      <a:pt x="498" y="272"/>
                    </a:lnTo>
                    <a:lnTo>
                      <a:pt x="500" y="256"/>
                    </a:lnTo>
                    <a:lnTo>
                      <a:pt x="502" y="241"/>
                    </a:lnTo>
                    <a:lnTo>
                      <a:pt x="502" y="225"/>
                    </a:lnTo>
                    <a:lnTo>
                      <a:pt x="502" y="208"/>
                    </a:lnTo>
                    <a:lnTo>
                      <a:pt x="500" y="199"/>
                    </a:lnTo>
                    <a:lnTo>
                      <a:pt x="498" y="192"/>
                    </a:lnTo>
                    <a:lnTo>
                      <a:pt x="496" y="183"/>
                    </a:lnTo>
                    <a:lnTo>
                      <a:pt x="496" y="175"/>
                    </a:lnTo>
                    <a:lnTo>
                      <a:pt x="493" y="159"/>
                    </a:lnTo>
                    <a:lnTo>
                      <a:pt x="487" y="142"/>
                    </a:lnTo>
                    <a:lnTo>
                      <a:pt x="483" y="133"/>
                    </a:lnTo>
                    <a:lnTo>
                      <a:pt x="478" y="124"/>
                    </a:lnTo>
                    <a:lnTo>
                      <a:pt x="474" y="117"/>
                    </a:lnTo>
                    <a:lnTo>
                      <a:pt x="471" y="108"/>
                    </a:lnTo>
                    <a:lnTo>
                      <a:pt x="465" y="98"/>
                    </a:lnTo>
                    <a:lnTo>
                      <a:pt x="460" y="89"/>
                    </a:lnTo>
                    <a:lnTo>
                      <a:pt x="454" y="80"/>
                    </a:lnTo>
                    <a:lnTo>
                      <a:pt x="449" y="71"/>
                    </a:lnTo>
                    <a:lnTo>
                      <a:pt x="441" y="62"/>
                    </a:lnTo>
                    <a:lnTo>
                      <a:pt x="434" y="53"/>
                    </a:lnTo>
                    <a:lnTo>
                      <a:pt x="427" y="45"/>
                    </a:lnTo>
                    <a:lnTo>
                      <a:pt x="421" y="36"/>
                    </a:lnTo>
                    <a:lnTo>
                      <a:pt x="412" y="27"/>
                    </a:lnTo>
                    <a:lnTo>
                      <a:pt x="403" y="18"/>
                    </a:lnTo>
                    <a:lnTo>
                      <a:pt x="396" y="9"/>
                    </a:lnTo>
                    <a:lnTo>
                      <a:pt x="386" y="0"/>
                    </a:lnTo>
                    <a:lnTo>
                      <a:pt x="383" y="3"/>
                    </a:lnTo>
                    <a:lnTo>
                      <a:pt x="381" y="11"/>
                    </a:lnTo>
                    <a:lnTo>
                      <a:pt x="381" y="20"/>
                    </a:lnTo>
                    <a:lnTo>
                      <a:pt x="381" y="33"/>
                    </a:lnTo>
                    <a:lnTo>
                      <a:pt x="381" y="42"/>
                    </a:lnTo>
                    <a:lnTo>
                      <a:pt x="381" y="51"/>
                    </a:lnTo>
                    <a:lnTo>
                      <a:pt x="381" y="58"/>
                    </a:lnTo>
                    <a:lnTo>
                      <a:pt x="383" y="62"/>
                    </a:lnTo>
                    <a:lnTo>
                      <a:pt x="392" y="69"/>
                    </a:lnTo>
                    <a:lnTo>
                      <a:pt x="403" y="80"/>
                    </a:lnTo>
                    <a:lnTo>
                      <a:pt x="412" y="93"/>
                    </a:lnTo>
                    <a:lnTo>
                      <a:pt x="425" y="109"/>
                    </a:lnTo>
                    <a:lnTo>
                      <a:pt x="430" y="117"/>
                    </a:lnTo>
                    <a:lnTo>
                      <a:pt x="434" y="126"/>
                    </a:lnTo>
                    <a:lnTo>
                      <a:pt x="438" y="135"/>
                    </a:lnTo>
                    <a:lnTo>
                      <a:pt x="443" y="146"/>
                    </a:lnTo>
                    <a:lnTo>
                      <a:pt x="447" y="155"/>
                    </a:lnTo>
                    <a:lnTo>
                      <a:pt x="450" y="166"/>
                    </a:lnTo>
                    <a:lnTo>
                      <a:pt x="454" y="177"/>
                    </a:lnTo>
                    <a:lnTo>
                      <a:pt x="458" y="190"/>
                    </a:lnTo>
                    <a:lnTo>
                      <a:pt x="460" y="201"/>
                    </a:lnTo>
                    <a:lnTo>
                      <a:pt x="461" y="214"/>
                    </a:lnTo>
                    <a:lnTo>
                      <a:pt x="461" y="225"/>
                    </a:lnTo>
                    <a:lnTo>
                      <a:pt x="461" y="239"/>
                    </a:lnTo>
                    <a:lnTo>
                      <a:pt x="460" y="250"/>
                    </a:lnTo>
                    <a:lnTo>
                      <a:pt x="458" y="265"/>
                    </a:lnTo>
                    <a:lnTo>
                      <a:pt x="456" y="278"/>
                    </a:lnTo>
                    <a:lnTo>
                      <a:pt x="454" y="294"/>
                    </a:lnTo>
                    <a:lnTo>
                      <a:pt x="447" y="307"/>
                    </a:lnTo>
                    <a:lnTo>
                      <a:pt x="443" y="324"/>
                    </a:lnTo>
                    <a:lnTo>
                      <a:pt x="436" y="338"/>
                    </a:lnTo>
                    <a:lnTo>
                      <a:pt x="430" y="355"/>
                    </a:lnTo>
                    <a:lnTo>
                      <a:pt x="419" y="369"/>
                    </a:lnTo>
                    <a:lnTo>
                      <a:pt x="410" y="386"/>
                    </a:lnTo>
                    <a:lnTo>
                      <a:pt x="403" y="395"/>
                    </a:lnTo>
                    <a:lnTo>
                      <a:pt x="399" y="402"/>
                    </a:lnTo>
                    <a:lnTo>
                      <a:pt x="394" y="412"/>
                    </a:lnTo>
                    <a:lnTo>
                      <a:pt x="386" y="421"/>
                    </a:lnTo>
                    <a:lnTo>
                      <a:pt x="377" y="430"/>
                    </a:lnTo>
                    <a:lnTo>
                      <a:pt x="366" y="439"/>
                    </a:lnTo>
                    <a:lnTo>
                      <a:pt x="359" y="448"/>
                    </a:lnTo>
                    <a:lnTo>
                      <a:pt x="350" y="459"/>
                    </a:lnTo>
                    <a:lnTo>
                      <a:pt x="341" y="466"/>
                    </a:lnTo>
                    <a:lnTo>
                      <a:pt x="331" y="476"/>
                    </a:lnTo>
                    <a:lnTo>
                      <a:pt x="324" y="485"/>
                    </a:lnTo>
                    <a:lnTo>
                      <a:pt x="317" y="494"/>
                    </a:lnTo>
                    <a:lnTo>
                      <a:pt x="300" y="507"/>
                    </a:lnTo>
                    <a:lnTo>
                      <a:pt x="286" y="521"/>
                    </a:lnTo>
                    <a:lnTo>
                      <a:pt x="269" y="534"/>
                    </a:lnTo>
                    <a:lnTo>
                      <a:pt x="256" y="547"/>
                    </a:lnTo>
                    <a:lnTo>
                      <a:pt x="240" y="558"/>
                    </a:lnTo>
                    <a:lnTo>
                      <a:pt x="225" y="569"/>
                    </a:lnTo>
                    <a:lnTo>
                      <a:pt x="209" y="578"/>
                    </a:lnTo>
                    <a:lnTo>
                      <a:pt x="196" y="587"/>
                    </a:lnTo>
                    <a:lnTo>
                      <a:pt x="181" y="595"/>
                    </a:lnTo>
                    <a:lnTo>
                      <a:pt x="165" y="602"/>
                    </a:lnTo>
                    <a:lnTo>
                      <a:pt x="150" y="611"/>
                    </a:lnTo>
                    <a:lnTo>
                      <a:pt x="135" y="618"/>
                    </a:lnTo>
                    <a:lnTo>
                      <a:pt x="135" y="618"/>
                    </a:lnTo>
                    <a:lnTo>
                      <a:pt x="135" y="620"/>
                    </a:lnTo>
                    <a:lnTo>
                      <a:pt x="135" y="62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64" name="Freeform 136">
                <a:extLst>
                  <a:ext uri="{FF2B5EF4-FFF2-40B4-BE49-F238E27FC236}">
                    <a16:creationId xmlns:a16="http://schemas.microsoft.com/office/drawing/2014/main" id="{F24889CF-9ABC-3AF5-B95D-B776241071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9" y="2945"/>
                <a:ext cx="429" cy="727"/>
              </a:xfrm>
              <a:custGeom>
                <a:avLst/>
                <a:gdLst>
                  <a:gd name="T0" fmla="*/ 429 w 429"/>
                  <a:gd name="T1" fmla="*/ 689 h 727"/>
                  <a:gd name="T2" fmla="*/ 429 w 429"/>
                  <a:gd name="T3" fmla="*/ 727 h 727"/>
                  <a:gd name="T4" fmla="*/ 44 w 429"/>
                  <a:gd name="T5" fmla="*/ 727 h 727"/>
                  <a:gd name="T6" fmla="*/ 35 w 429"/>
                  <a:gd name="T7" fmla="*/ 727 h 727"/>
                  <a:gd name="T8" fmla="*/ 26 w 429"/>
                  <a:gd name="T9" fmla="*/ 723 h 727"/>
                  <a:gd name="T10" fmla="*/ 17 w 429"/>
                  <a:gd name="T11" fmla="*/ 718 h 727"/>
                  <a:gd name="T12" fmla="*/ 13 w 429"/>
                  <a:gd name="T13" fmla="*/ 716 h 727"/>
                  <a:gd name="T14" fmla="*/ 4 w 429"/>
                  <a:gd name="T15" fmla="*/ 701 h 727"/>
                  <a:gd name="T16" fmla="*/ 0 w 429"/>
                  <a:gd name="T17" fmla="*/ 687 h 727"/>
                  <a:gd name="T18" fmla="*/ 0 w 429"/>
                  <a:gd name="T19" fmla="*/ 41 h 727"/>
                  <a:gd name="T20" fmla="*/ 0 w 429"/>
                  <a:gd name="T21" fmla="*/ 31 h 727"/>
                  <a:gd name="T22" fmla="*/ 4 w 429"/>
                  <a:gd name="T23" fmla="*/ 22 h 727"/>
                  <a:gd name="T24" fmla="*/ 6 w 429"/>
                  <a:gd name="T25" fmla="*/ 15 h 727"/>
                  <a:gd name="T26" fmla="*/ 13 w 429"/>
                  <a:gd name="T27" fmla="*/ 9 h 727"/>
                  <a:gd name="T28" fmla="*/ 17 w 429"/>
                  <a:gd name="T29" fmla="*/ 4 h 727"/>
                  <a:gd name="T30" fmla="*/ 26 w 429"/>
                  <a:gd name="T31" fmla="*/ 0 h 727"/>
                  <a:gd name="T32" fmla="*/ 35 w 429"/>
                  <a:gd name="T33" fmla="*/ 0 h 727"/>
                  <a:gd name="T34" fmla="*/ 44 w 429"/>
                  <a:gd name="T35" fmla="*/ 0 h 727"/>
                  <a:gd name="T36" fmla="*/ 429 w 429"/>
                  <a:gd name="T37" fmla="*/ 0 h 727"/>
                  <a:gd name="T38" fmla="*/ 429 w 429"/>
                  <a:gd name="T39" fmla="*/ 37 h 727"/>
                  <a:gd name="T40" fmla="*/ 62 w 429"/>
                  <a:gd name="T41" fmla="*/ 37 h 727"/>
                  <a:gd name="T42" fmla="*/ 51 w 429"/>
                  <a:gd name="T43" fmla="*/ 37 h 727"/>
                  <a:gd name="T44" fmla="*/ 44 w 429"/>
                  <a:gd name="T45" fmla="*/ 44 h 727"/>
                  <a:gd name="T46" fmla="*/ 39 w 429"/>
                  <a:gd name="T47" fmla="*/ 51 h 727"/>
                  <a:gd name="T48" fmla="*/ 39 w 429"/>
                  <a:gd name="T49" fmla="*/ 61 h 727"/>
                  <a:gd name="T50" fmla="*/ 39 w 429"/>
                  <a:gd name="T51" fmla="*/ 665 h 727"/>
                  <a:gd name="T52" fmla="*/ 39 w 429"/>
                  <a:gd name="T53" fmla="*/ 674 h 727"/>
                  <a:gd name="T54" fmla="*/ 44 w 429"/>
                  <a:gd name="T55" fmla="*/ 681 h 727"/>
                  <a:gd name="T56" fmla="*/ 51 w 429"/>
                  <a:gd name="T57" fmla="*/ 685 h 727"/>
                  <a:gd name="T58" fmla="*/ 62 w 429"/>
                  <a:gd name="T59" fmla="*/ 689 h 727"/>
                  <a:gd name="T60" fmla="*/ 429 w 429"/>
                  <a:gd name="T61" fmla="*/ 689 h 727"/>
                  <a:gd name="T62" fmla="*/ 429 w 429"/>
                  <a:gd name="T63" fmla="*/ 689 h 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29" h="727">
                    <a:moveTo>
                      <a:pt x="429" y="689"/>
                    </a:moveTo>
                    <a:lnTo>
                      <a:pt x="429" y="727"/>
                    </a:lnTo>
                    <a:lnTo>
                      <a:pt x="44" y="727"/>
                    </a:lnTo>
                    <a:lnTo>
                      <a:pt x="35" y="727"/>
                    </a:lnTo>
                    <a:lnTo>
                      <a:pt x="26" y="723"/>
                    </a:lnTo>
                    <a:lnTo>
                      <a:pt x="17" y="718"/>
                    </a:lnTo>
                    <a:lnTo>
                      <a:pt x="13" y="716"/>
                    </a:lnTo>
                    <a:lnTo>
                      <a:pt x="4" y="701"/>
                    </a:lnTo>
                    <a:lnTo>
                      <a:pt x="0" y="687"/>
                    </a:lnTo>
                    <a:lnTo>
                      <a:pt x="0" y="41"/>
                    </a:lnTo>
                    <a:lnTo>
                      <a:pt x="0" y="31"/>
                    </a:lnTo>
                    <a:lnTo>
                      <a:pt x="4" y="22"/>
                    </a:lnTo>
                    <a:lnTo>
                      <a:pt x="6" y="15"/>
                    </a:lnTo>
                    <a:lnTo>
                      <a:pt x="13" y="9"/>
                    </a:lnTo>
                    <a:lnTo>
                      <a:pt x="17" y="4"/>
                    </a:lnTo>
                    <a:lnTo>
                      <a:pt x="26" y="0"/>
                    </a:lnTo>
                    <a:lnTo>
                      <a:pt x="35" y="0"/>
                    </a:lnTo>
                    <a:lnTo>
                      <a:pt x="44" y="0"/>
                    </a:lnTo>
                    <a:lnTo>
                      <a:pt x="429" y="0"/>
                    </a:lnTo>
                    <a:lnTo>
                      <a:pt x="429" y="37"/>
                    </a:lnTo>
                    <a:lnTo>
                      <a:pt x="62" y="37"/>
                    </a:lnTo>
                    <a:lnTo>
                      <a:pt x="51" y="37"/>
                    </a:lnTo>
                    <a:lnTo>
                      <a:pt x="44" y="44"/>
                    </a:lnTo>
                    <a:lnTo>
                      <a:pt x="39" y="51"/>
                    </a:lnTo>
                    <a:lnTo>
                      <a:pt x="39" y="61"/>
                    </a:lnTo>
                    <a:lnTo>
                      <a:pt x="39" y="665"/>
                    </a:lnTo>
                    <a:lnTo>
                      <a:pt x="39" y="674"/>
                    </a:lnTo>
                    <a:lnTo>
                      <a:pt x="44" y="681"/>
                    </a:lnTo>
                    <a:lnTo>
                      <a:pt x="51" y="685"/>
                    </a:lnTo>
                    <a:lnTo>
                      <a:pt x="62" y="689"/>
                    </a:lnTo>
                    <a:lnTo>
                      <a:pt x="429" y="689"/>
                    </a:lnTo>
                    <a:lnTo>
                      <a:pt x="429" y="68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65" name="Freeform 137">
                <a:extLst>
                  <a:ext uri="{FF2B5EF4-FFF2-40B4-BE49-F238E27FC236}">
                    <a16:creationId xmlns:a16="http://schemas.microsoft.com/office/drawing/2014/main" id="{A006E39B-4AF0-2664-BEC5-C0B25C10E5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4" y="2945"/>
                <a:ext cx="427" cy="727"/>
              </a:xfrm>
              <a:custGeom>
                <a:avLst/>
                <a:gdLst>
                  <a:gd name="T0" fmla="*/ 0 w 427"/>
                  <a:gd name="T1" fmla="*/ 37 h 727"/>
                  <a:gd name="T2" fmla="*/ 0 w 427"/>
                  <a:gd name="T3" fmla="*/ 0 h 727"/>
                  <a:gd name="T4" fmla="*/ 383 w 427"/>
                  <a:gd name="T5" fmla="*/ 0 h 727"/>
                  <a:gd name="T6" fmla="*/ 390 w 427"/>
                  <a:gd name="T7" fmla="*/ 0 h 727"/>
                  <a:gd name="T8" fmla="*/ 401 w 427"/>
                  <a:gd name="T9" fmla="*/ 0 h 727"/>
                  <a:gd name="T10" fmla="*/ 407 w 427"/>
                  <a:gd name="T11" fmla="*/ 4 h 727"/>
                  <a:gd name="T12" fmla="*/ 414 w 427"/>
                  <a:gd name="T13" fmla="*/ 9 h 727"/>
                  <a:gd name="T14" fmla="*/ 418 w 427"/>
                  <a:gd name="T15" fmla="*/ 15 h 727"/>
                  <a:gd name="T16" fmla="*/ 421 w 427"/>
                  <a:gd name="T17" fmla="*/ 22 h 727"/>
                  <a:gd name="T18" fmla="*/ 425 w 427"/>
                  <a:gd name="T19" fmla="*/ 31 h 727"/>
                  <a:gd name="T20" fmla="*/ 427 w 427"/>
                  <a:gd name="T21" fmla="*/ 41 h 727"/>
                  <a:gd name="T22" fmla="*/ 427 w 427"/>
                  <a:gd name="T23" fmla="*/ 687 h 727"/>
                  <a:gd name="T24" fmla="*/ 421 w 427"/>
                  <a:gd name="T25" fmla="*/ 701 h 727"/>
                  <a:gd name="T26" fmla="*/ 414 w 427"/>
                  <a:gd name="T27" fmla="*/ 716 h 727"/>
                  <a:gd name="T28" fmla="*/ 407 w 427"/>
                  <a:gd name="T29" fmla="*/ 718 h 727"/>
                  <a:gd name="T30" fmla="*/ 401 w 427"/>
                  <a:gd name="T31" fmla="*/ 723 h 727"/>
                  <a:gd name="T32" fmla="*/ 390 w 427"/>
                  <a:gd name="T33" fmla="*/ 727 h 727"/>
                  <a:gd name="T34" fmla="*/ 383 w 427"/>
                  <a:gd name="T35" fmla="*/ 727 h 727"/>
                  <a:gd name="T36" fmla="*/ 0 w 427"/>
                  <a:gd name="T37" fmla="*/ 727 h 727"/>
                  <a:gd name="T38" fmla="*/ 0 w 427"/>
                  <a:gd name="T39" fmla="*/ 689 h 727"/>
                  <a:gd name="T40" fmla="*/ 365 w 427"/>
                  <a:gd name="T41" fmla="*/ 689 h 727"/>
                  <a:gd name="T42" fmla="*/ 372 w 427"/>
                  <a:gd name="T43" fmla="*/ 685 h 727"/>
                  <a:gd name="T44" fmla="*/ 381 w 427"/>
                  <a:gd name="T45" fmla="*/ 681 h 727"/>
                  <a:gd name="T46" fmla="*/ 387 w 427"/>
                  <a:gd name="T47" fmla="*/ 674 h 727"/>
                  <a:gd name="T48" fmla="*/ 390 w 427"/>
                  <a:gd name="T49" fmla="*/ 665 h 727"/>
                  <a:gd name="T50" fmla="*/ 390 w 427"/>
                  <a:gd name="T51" fmla="*/ 61 h 727"/>
                  <a:gd name="T52" fmla="*/ 387 w 427"/>
                  <a:gd name="T53" fmla="*/ 51 h 727"/>
                  <a:gd name="T54" fmla="*/ 381 w 427"/>
                  <a:gd name="T55" fmla="*/ 44 h 727"/>
                  <a:gd name="T56" fmla="*/ 372 w 427"/>
                  <a:gd name="T57" fmla="*/ 37 h 727"/>
                  <a:gd name="T58" fmla="*/ 365 w 427"/>
                  <a:gd name="T59" fmla="*/ 37 h 727"/>
                  <a:gd name="T60" fmla="*/ 0 w 427"/>
                  <a:gd name="T61" fmla="*/ 37 h 727"/>
                  <a:gd name="T62" fmla="*/ 0 w 427"/>
                  <a:gd name="T63" fmla="*/ 37 h 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27" h="727">
                    <a:moveTo>
                      <a:pt x="0" y="37"/>
                    </a:moveTo>
                    <a:lnTo>
                      <a:pt x="0" y="0"/>
                    </a:lnTo>
                    <a:lnTo>
                      <a:pt x="383" y="0"/>
                    </a:lnTo>
                    <a:lnTo>
                      <a:pt x="390" y="0"/>
                    </a:lnTo>
                    <a:lnTo>
                      <a:pt x="401" y="0"/>
                    </a:lnTo>
                    <a:lnTo>
                      <a:pt x="407" y="4"/>
                    </a:lnTo>
                    <a:lnTo>
                      <a:pt x="414" y="9"/>
                    </a:lnTo>
                    <a:lnTo>
                      <a:pt x="418" y="15"/>
                    </a:lnTo>
                    <a:lnTo>
                      <a:pt x="421" y="22"/>
                    </a:lnTo>
                    <a:lnTo>
                      <a:pt x="425" y="31"/>
                    </a:lnTo>
                    <a:lnTo>
                      <a:pt x="427" y="41"/>
                    </a:lnTo>
                    <a:lnTo>
                      <a:pt x="427" y="687"/>
                    </a:lnTo>
                    <a:lnTo>
                      <a:pt x="421" y="701"/>
                    </a:lnTo>
                    <a:lnTo>
                      <a:pt x="414" y="716"/>
                    </a:lnTo>
                    <a:lnTo>
                      <a:pt x="407" y="718"/>
                    </a:lnTo>
                    <a:lnTo>
                      <a:pt x="401" y="723"/>
                    </a:lnTo>
                    <a:lnTo>
                      <a:pt x="390" y="727"/>
                    </a:lnTo>
                    <a:lnTo>
                      <a:pt x="383" y="727"/>
                    </a:lnTo>
                    <a:lnTo>
                      <a:pt x="0" y="727"/>
                    </a:lnTo>
                    <a:lnTo>
                      <a:pt x="0" y="689"/>
                    </a:lnTo>
                    <a:lnTo>
                      <a:pt x="365" y="689"/>
                    </a:lnTo>
                    <a:lnTo>
                      <a:pt x="372" y="685"/>
                    </a:lnTo>
                    <a:lnTo>
                      <a:pt x="381" y="681"/>
                    </a:lnTo>
                    <a:lnTo>
                      <a:pt x="387" y="674"/>
                    </a:lnTo>
                    <a:lnTo>
                      <a:pt x="390" y="665"/>
                    </a:lnTo>
                    <a:lnTo>
                      <a:pt x="390" y="61"/>
                    </a:lnTo>
                    <a:lnTo>
                      <a:pt x="387" y="51"/>
                    </a:lnTo>
                    <a:lnTo>
                      <a:pt x="381" y="44"/>
                    </a:lnTo>
                    <a:lnTo>
                      <a:pt x="372" y="37"/>
                    </a:lnTo>
                    <a:lnTo>
                      <a:pt x="365" y="37"/>
                    </a:lnTo>
                    <a:lnTo>
                      <a:pt x="0" y="37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66" name="Freeform 138">
                <a:extLst>
                  <a:ext uri="{FF2B5EF4-FFF2-40B4-BE49-F238E27FC236}">
                    <a16:creationId xmlns:a16="http://schemas.microsoft.com/office/drawing/2014/main" id="{DB3ED29C-42F7-01BD-485B-0436F08871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2" y="3028"/>
                <a:ext cx="326" cy="558"/>
              </a:xfrm>
              <a:custGeom>
                <a:avLst/>
                <a:gdLst>
                  <a:gd name="T0" fmla="*/ 326 w 326"/>
                  <a:gd name="T1" fmla="*/ 529 h 558"/>
                  <a:gd name="T2" fmla="*/ 326 w 326"/>
                  <a:gd name="T3" fmla="*/ 558 h 558"/>
                  <a:gd name="T4" fmla="*/ 31 w 326"/>
                  <a:gd name="T5" fmla="*/ 558 h 558"/>
                  <a:gd name="T6" fmla="*/ 18 w 326"/>
                  <a:gd name="T7" fmla="*/ 554 h 558"/>
                  <a:gd name="T8" fmla="*/ 9 w 326"/>
                  <a:gd name="T9" fmla="*/ 549 h 558"/>
                  <a:gd name="T10" fmla="*/ 0 w 326"/>
                  <a:gd name="T11" fmla="*/ 538 h 558"/>
                  <a:gd name="T12" fmla="*/ 0 w 326"/>
                  <a:gd name="T13" fmla="*/ 529 h 558"/>
                  <a:gd name="T14" fmla="*/ 0 w 326"/>
                  <a:gd name="T15" fmla="*/ 34 h 558"/>
                  <a:gd name="T16" fmla="*/ 0 w 326"/>
                  <a:gd name="T17" fmla="*/ 20 h 558"/>
                  <a:gd name="T18" fmla="*/ 9 w 326"/>
                  <a:gd name="T19" fmla="*/ 9 h 558"/>
                  <a:gd name="T20" fmla="*/ 18 w 326"/>
                  <a:gd name="T21" fmla="*/ 1 h 558"/>
                  <a:gd name="T22" fmla="*/ 31 w 326"/>
                  <a:gd name="T23" fmla="*/ 0 h 558"/>
                  <a:gd name="T24" fmla="*/ 326 w 326"/>
                  <a:gd name="T25" fmla="*/ 0 h 558"/>
                  <a:gd name="T26" fmla="*/ 326 w 326"/>
                  <a:gd name="T27" fmla="*/ 33 h 558"/>
                  <a:gd name="T28" fmla="*/ 46 w 326"/>
                  <a:gd name="T29" fmla="*/ 33 h 558"/>
                  <a:gd name="T30" fmla="*/ 33 w 326"/>
                  <a:gd name="T31" fmla="*/ 34 h 558"/>
                  <a:gd name="T32" fmla="*/ 27 w 326"/>
                  <a:gd name="T33" fmla="*/ 49 h 558"/>
                  <a:gd name="T34" fmla="*/ 27 w 326"/>
                  <a:gd name="T35" fmla="*/ 510 h 558"/>
                  <a:gd name="T36" fmla="*/ 33 w 326"/>
                  <a:gd name="T37" fmla="*/ 521 h 558"/>
                  <a:gd name="T38" fmla="*/ 46 w 326"/>
                  <a:gd name="T39" fmla="*/ 529 h 558"/>
                  <a:gd name="T40" fmla="*/ 326 w 326"/>
                  <a:gd name="T41" fmla="*/ 529 h 558"/>
                  <a:gd name="T42" fmla="*/ 326 w 326"/>
                  <a:gd name="T43" fmla="*/ 529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26" h="558">
                    <a:moveTo>
                      <a:pt x="326" y="529"/>
                    </a:moveTo>
                    <a:lnTo>
                      <a:pt x="326" y="558"/>
                    </a:lnTo>
                    <a:lnTo>
                      <a:pt x="31" y="558"/>
                    </a:lnTo>
                    <a:lnTo>
                      <a:pt x="18" y="554"/>
                    </a:lnTo>
                    <a:lnTo>
                      <a:pt x="9" y="549"/>
                    </a:lnTo>
                    <a:lnTo>
                      <a:pt x="0" y="538"/>
                    </a:lnTo>
                    <a:lnTo>
                      <a:pt x="0" y="529"/>
                    </a:lnTo>
                    <a:lnTo>
                      <a:pt x="0" y="34"/>
                    </a:lnTo>
                    <a:lnTo>
                      <a:pt x="0" y="20"/>
                    </a:lnTo>
                    <a:lnTo>
                      <a:pt x="9" y="9"/>
                    </a:lnTo>
                    <a:lnTo>
                      <a:pt x="18" y="1"/>
                    </a:lnTo>
                    <a:lnTo>
                      <a:pt x="31" y="0"/>
                    </a:lnTo>
                    <a:lnTo>
                      <a:pt x="326" y="0"/>
                    </a:lnTo>
                    <a:lnTo>
                      <a:pt x="326" y="33"/>
                    </a:lnTo>
                    <a:lnTo>
                      <a:pt x="46" y="33"/>
                    </a:lnTo>
                    <a:lnTo>
                      <a:pt x="33" y="34"/>
                    </a:lnTo>
                    <a:lnTo>
                      <a:pt x="27" y="49"/>
                    </a:lnTo>
                    <a:lnTo>
                      <a:pt x="27" y="510"/>
                    </a:lnTo>
                    <a:lnTo>
                      <a:pt x="33" y="521"/>
                    </a:lnTo>
                    <a:lnTo>
                      <a:pt x="46" y="529"/>
                    </a:lnTo>
                    <a:lnTo>
                      <a:pt x="326" y="529"/>
                    </a:lnTo>
                    <a:lnTo>
                      <a:pt x="326" y="52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67" name="Freeform 139">
                <a:extLst>
                  <a:ext uri="{FF2B5EF4-FFF2-40B4-BE49-F238E27FC236}">
                    <a16:creationId xmlns:a16="http://schemas.microsoft.com/office/drawing/2014/main" id="{C68907D2-25D7-D192-AC65-D08B41A607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4" y="3028"/>
                <a:ext cx="324" cy="558"/>
              </a:xfrm>
              <a:custGeom>
                <a:avLst/>
                <a:gdLst>
                  <a:gd name="T0" fmla="*/ 0 w 324"/>
                  <a:gd name="T1" fmla="*/ 33 h 558"/>
                  <a:gd name="T2" fmla="*/ 0 w 324"/>
                  <a:gd name="T3" fmla="*/ 0 h 558"/>
                  <a:gd name="T4" fmla="*/ 293 w 324"/>
                  <a:gd name="T5" fmla="*/ 0 h 558"/>
                  <a:gd name="T6" fmla="*/ 306 w 324"/>
                  <a:gd name="T7" fmla="*/ 1 h 558"/>
                  <a:gd name="T8" fmla="*/ 315 w 324"/>
                  <a:gd name="T9" fmla="*/ 9 h 558"/>
                  <a:gd name="T10" fmla="*/ 321 w 324"/>
                  <a:gd name="T11" fmla="*/ 20 h 558"/>
                  <a:gd name="T12" fmla="*/ 324 w 324"/>
                  <a:gd name="T13" fmla="*/ 34 h 558"/>
                  <a:gd name="T14" fmla="*/ 324 w 324"/>
                  <a:gd name="T15" fmla="*/ 529 h 558"/>
                  <a:gd name="T16" fmla="*/ 321 w 324"/>
                  <a:gd name="T17" fmla="*/ 538 h 558"/>
                  <a:gd name="T18" fmla="*/ 315 w 324"/>
                  <a:gd name="T19" fmla="*/ 549 h 558"/>
                  <a:gd name="T20" fmla="*/ 306 w 324"/>
                  <a:gd name="T21" fmla="*/ 554 h 558"/>
                  <a:gd name="T22" fmla="*/ 293 w 324"/>
                  <a:gd name="T23" fmla="*/ 558 h 558"/>
                  <a:gd name="T24" fmla="*/ 0 w 324"/>
                  <a:gd name="T25" fmla="*/ 558 h 558"/>
                  <a:gd name="T26" fmla="*/ 0 w 324"/>
                  <a:gd name="T27" fmla="*/ 529 h 558"/>
                  <a:gd name="T28" fmla="*/ 279 w 324"/>
                  <a:gd name="T29" fmla="*/ 529 h 558"/>
                  <a:gd name="T30" fmla="*/ 291 w 324"/>
                  <a:gd name="T31" fmla="*/ 521 h 558"/>
                  <a:gd name="T32" fmla="*/ 297 w 324"/>
                  <a:gd name="T33" fmla="*/ 510 h 558"/>
                  <a:gd name="T34" fmla="*/ 297 w 324"/>
                  <a:gd name="T35" fmla="*/ 49 h 558"/>
                  <a:gd name="T36" fmla="*/ 291 w 324"/>
                  <a:gd name="T37" fmla="*/ 34 h 558"/>
                  <a:gd name="T38" fmla="*/ 279 w 324"/>
                  <a:gd name="T39" fmla="*/ 33 h 558"/>
                  <a:gd name="T40" fmla="*/ 0 w 324"/>
                  <a:gd name="T41" fmla="*/ 33 h 558"/>
                  <a:gd name="T42" fmla="*/ 0 w 324"/>
                  <a:gd name="T43" fmla="*/ 33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24" h="558">
                    <a:moveTo>
                      <a:pt x="0" y="33"/>
                    </a:moveTo>
                    <a:lnTo>
                      <a:pt x="0" y="0"/>
                    </a:lnTo>
                    <a:lnTo>
                      <a:pt x="293" y="0"/>
                    </a:lnTo>
                    <a:lnTo>
                      <a:pt x="306" y="1"/>
                    </a:lnTo>
                    <a:lnTo>
                      <a:pt x="315" y="9"/>
                    </a:lnTo>
                    <a:lnTo>
                      <a:pt x="321" y="20"/>
                    </a:lnTo>
                    <a:lnTo>
                      <a:pt x="324" y="34"/>
                    </a:lnTo>
                    <a:lnTo>
                      <a:pt x="324" y="529"/>
                    </a:lnTo>
                    <a:lnTo>
                      <a:pt x="321" y="538"/>
                    </a:lnTo>
                    <a:lnTo>
                      <a:pt x="315" y="549"/>
                    </a:lnTo>
                    <a:lnTo>
                      <a:pt x="306" y="554"/>
                    </a:lnTo>
                    <a:lnTo>
                      <a:pt x="293" y="558"/>
                    </a:lnTo>
                    <a:lnTo>
                      <a:pt x="0" y="558"/>
                    </a:lnTo>
                    <a:lnTo>
                      <a:pt x="0" y="529"/>
                    </a:lnTo>
                    <a:lnTo>
                      <a:pt x="279" y="529"/>
                    </a:lnTo>
                    <a:lnTo>
                      <a:pt x="291" y="521"/>
                    </a:lnTo>
                    <a:lnTo>
                      <a:pt x="297" y="510"/>
                    </a:lnTo>
                    <a:lnTo>
                      <a:pt x="297" y="49"/>
                    </a:lnTo>
                    <a:lnTo>
                      <a:pt x="291" y="34"/>
                    </a:lnTo>
                    <a:lnTo>
                      <a:pt x="279" y="33"/>
                    </a:lnTo>
                    <a:lnTo>
                      <a:pt x="0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68" name="Freeform 140">
                <a:extLst>
                  <a:ext uri="{FF2B5EF4-FFF2-40B4-BE49-F238E27FC236}">
                    <a16:creationId xmlns:a16="http://schemas.microsoft.com/office/drawing/2014/main" id="{C8F7FCD8-2D75-0532-E7BA-37EC95730B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5" y="3654"/>
                <a:ext cx="36" cy="75"/>
              </a:xfrm>
              <a:custGeom>
                <a:avLst/>
                <a:gdLst>
                  <a:gd name="T0" fmla="*/ 0 w 36"/>
                  <a:gd name="T1" fmla="*/ 0 h 75"/>
                  <a:gd name="T2" fmla="*/ 36 w 36"/>
                  <a:gd name="T3" fmla="*/ 0 h 75"/>
                  <a:gd name="T4" fmla="*/ 36 w 36"/>
                  <a:gd name="T5" fmla="*/ 75 h 75"/>
                  <a:gd name="T6" fmla="*/ 0 w 36"/>
                  <a:gd name="T7" fmla="*/ 75 h 75"/>
                  <a:gd name="T8" fmla="*/ 0 w 36"/>
                  <a:gd name="T9" fmla="*/ 0 h 75"/>
                  <a:gd name="T10" fmla="*/ 0 w 36"/>
                  <a:gd name="T11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75">
                    <a:moveTo>
                      <a:pt x="0" y="0"/>
                    </a:moveTo>
                    <a:lnTo>
                      <a:pt x="36" y="0"/>
                    </a:lnTo>
                    <a:lnTo>
                      <a:pt x="36" y="75"/>
                    </a:lnTo>
                    <a:lnTo>
                      <a:pt x="0" y="7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69" name="Freeform 141">
                <a:extLst>
                  <a:ext uri="{FF2B5EF4-FFF2-40B4-BE49-F238E27FC236}">
                    <a16:creationId xmlns:a16="http://schemas.microsoft.com/office/drawing/2014/main" id="{6716CC51-1FA9-3766-34ED-D8C0D28A3D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9" y="3650"/>
                <a:ext cx="37" cy="77"/>
              </a:xfrm>
              <a:custGeom>
                <a:avLst/>
                <a:gdLst>
                  <a:gd name="T0" fmla="*/ 0 w 37"/>
                  <a:gd name="T1" fmla="*/ 0 h 77"/>
                  <a:gd name="T2" fmla="*/ 37 w 37"/>
                  <a:gd name="T3" fmla="*/ 0 h 77"/>
                  <a:gd name="T4" fmla="*/ 37 w 37"/>
                  <a:gd name="T5" fmla="*/ 77 h 77"/>
                  <a:gd name="T6" fmla="*/ 0 w 37"/>
                  <a:gd name="T7" fmla="*/ 77 h 77"/>
                  <a:gd name="T8" fmla="*/ 0 w 37"/>
                  <a:gd name="T9" fmla="*/ 0 h 77"/>
                  <a:gd name="T10" fmla="*/ 0 w 37"/>
                  <a:gd name="T1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77">
                    <a:moveTo>
                      <a:pt x="0" y="0"/>
                    </a:moveTo>
                    <a:lnTo>
                      <a:pt x="37" y="0"/>
                    </a:lnTo>
                    <a:lnTo>
                      <a:pt x="37" y="77"/>
                    </a:lnTo>
                    <a:lnTo>
                      <a:pt x="0" y="7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70" name="Freeform 142">
                <a:extLst>
                  <a:ext uri="{FF2B5EF4-FFF2-40B4-BE49-F238E27FC236}">
                    <a16:creationId xmlns:a16="http://schemas.microsoft.com/office/drawing/2014/main" id="{EB5E33F2-5024-A899-A69C-1E53593998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8" y="2691"/>
                <a:ext cx="433" cy="280"/>
              </a:xfrm>
              <a:custGeom>
                <a:avLst/>
                <a:gdLst>
                  <a:gd name="T0" fmla="*/ 59 w 433"/>
                  <a:gd name="T1" fmla="*/ 258 h 280"/>
                  <a:gd name="T2" fmla="*/ 61 w 433"/>
                  <a:gd name="T3" fmla="*/ 280 h 280"/>
                  <a:gd name="T4" fmla="*/ 72 w 433"/>
                  <a:gd name="T5" fmla="*/ 274 h 280"/>
                  <a:gd name="T6" fmla="*/ 90 w 433"/>
                  <a:gd name="T7" fmla="*/ 267 h 280"/>
                  <a:gd name="T8" fmla="*/ 107 w 433"/>
                  <a:gd name="T9" fmla="*/ 260 h 280"/>
                  <a:gd name="T10" fmla="*/ 123 w 433"/>
                  <a:gd name="T11" fmla="*/ 252 h 280"/>
                  <a:gd name="T12" fmla="*/ 145 w 433"/>
                  <a:gd name="T13" fmla="*/ 240 h 280"/>
                  <a:gd name="T14" fmla="*/ 169 w 433"/>
                  <a:gd name="T15" fmla="*/ 221 h 280"/>
                  <a:gd name="T16" fmla="*/ 191 w 433"/>
                  <a:gd name="T17" fmla="*/ 201 h 280"/>
                  <a:gd name="T18" fmla="*/ 207 w 433"/>
                  <a:gd name="T19" fmla="*/ 181 h 280"/>
                  <a:gd name="T20" fmla="*/ 220 w 433"/>
                  <a:gd name="T21" fmla="*/ 157 h 280"/>
                  <a:gd name="T22" fmla="*/ 235 w 433"/>
                  <a:gd name="T23" fmla="*/ 137 h 280"/>
                  <a:gd name="T24" fmla="*/ 246 w 433"/>
                  <a:gd name="T25" fmla="*/ 117 h 280"/>
                  <a:gd name="T26" fmla="*/ 255 w 433"/>
                  <a:gd name="T27" fmla="*/ 100 h 280"/>
                  <a:gd name="T28" fmla="*/ 270 w 433"/>
                  <a:gd name="T29" fmla="*/ 84 h 280"/>
                  <a:gd name="T30" fmla="*/ 290 w 433"/>
                  <a:gd name="T31" fmla="*/ 64 h 280"/>
                  <a:gd name="T32" fmla="*/ 308 w 433"/>
                  <a:gd name="T33" fmla="*/ 51 h 280"/>
                  <a:gd name="T34" fmla="*/ 330 w 433"/>
                  <a:gd name="T35" fmla="*/ 42 h 280"/>
                  <a:gd name="T36" fmla="*/ 352 w 433"/>
                  <a:gd name="T37" fmla="*/ 35 h 280"/>
                  <a:gd name="T38" fmla="*/ 379 w 433"/>
                  <a:gd name="T39" fmla="*/ 33 h 280"/>
                  <a:gd name="T40" fmla="*/ 403 w 433"/>
                  <a:gd name="T41" fmla="*/ 31 h 280"/>
                  <a:gd name="T42" fmla="*/ 422 w 433"/>
                  <a:gd name="T43" fmla="*/ 31 h 280"/>
                  <a:gd name="T44" fmla="*/ 403 w 433"/>
                  <a:gd name="T45" fmla="*/ 3 h 280"/>
                  <a:gd name="T46" fmla="*/ 370 w 433"/>
                  <a:gd name="T47" fmla="*/ 0 h 280"/>
                  <a:gd name="T48" fmla="*/ 343 w 433"/>
                  <a:gd name="T49" fmla="*/ 3 h 280"/>
                  <a:gd name="T50" fmla="*/ 313 w 433"/>
                  <a:gd name="T51" fmla="*/ 11 h 280"/>
                  <a:gd name="T52" fmla="*/ 290 w 433"/>
                  <a:gd name="T53" fmla="*/ 22 h 280"/>
                  <a:gd name="T54" fmla="*/ 264 w 433"/>
                  <a:gd name="T55" fmla="*/ 38 h 280"/>
                  <a:gd name="T56" fmla="*/ 246 w 433"/>
                  <a:gd name="T57" fmla="*/ 57 h 280"/>
                  <a:gd name="T58" fmla="*/ 226 w 433"/>
                  <a:gd name="T59" fmla="*/ 82 h 280"/>
                  <a:gd name="T60" fmla="*/ 209 w 433"/>
                  <a:gd name="T61" fmla="*/ 111 h 280"/>
                  <a:gd name="T62" fmla="*/ 196 w 433"/>
                  <a:gd name="T63" fmla="*/ 130 h 280"/>
                  <a:gd name="T64" fmla="*/ 182 w 433"/>
                  <a:gd name="T65" fmla="*/ 150 h 280"/>
                  <a:gd name="T66" fmla="*/ 163 w 433"/>
                  <a:gd name="T67" fmla="*/ 170 h 280"/>
                  <a:gd name="T68" fmla="*/ 145 w 433"/>
                  <a:gd name="T69" fmla="*/ 190 h 280"/>
                  <a:gd name="T70" fmla="*/ 121 w 433"/>
                  <a:gd name="T71" fmla="*/ 207 h 280"/>
                  <a:gd name="T72" fmla="*/ 97 w 433"/>
                  <a:gd name="T73" fmla="*/ 225 h 280"/>
                  <a:gd name="T74" fmla="*/ 74 w 433"/>
                  <a:gd name="T75" fmla="*/ 236 h 280"/>
                  <a:gd name="T76" fmla="*/ 48 w 433"/>
                  <a:gd name="T77" fmla="*/ 245 h 280"/>
                  <a:gd name="T78" fmla="*/ 22 w 433"/>
                  <a:gd name="T79" fmla="*/ 251 h 280"/>
                  <a:gd name="T80" fmla="*/ 0 w 433"/>
                  <a:gd name="T81" fmla="*/ 258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33" h="280">
                    <a:moveTo>
                      <a:pt x="0" y="258"/>
                    </a:moveTo>
                    <a:lnTo>
                      <a:pt x="59" y="258"/>
                    </a:lnTo>
                    <a:lnTo>
                      <a:pt x="59" y="280"/>
                    </a:lnTo>
                    <a:lnTo>
                      <a:pt x="61" y="280"/>
                    </a:lnTo>
                    <a:lnTo>
                      <a:pt x="63" y="280"/>
                    </a:lnTo>
                    <a:lnTo>
                      <a:pt x="72" y="274"/>
                    </a:lnTo>
                    <a:lnTo>
                      <a:pt x="81" y="273"/>
                    </a:lnTo>
                    <a:lnTo>
                      <a:pt x="90" y="267"/>
                    </a:lnTo>
                    <a:lnTo>
                      <a:pt x="99" y="263"/>
                    </a:lnTo>
                    <a:lnTo>
                      <a:pt x="107" y="260"/>
                    </a:lnTo>
                    <a:lnTo>
                      <a:pt x="116" y="256"/>
                    </a:lnTo>
                    <a:lnTo>
                      <a:pt x="123" y="252"/>
                    </a:lnTo>
                    <a:lnTo>
                      <a:pt x="130" y="249"/>
                    </a:lnTo>
                    <a:lnTo>
                      <a:pt x="145" y="240"/>
                    </a:lnTo>
                    <a:lnTo>
                      <a:pt x="158" y="230"/>
                    </a:lnTo>
                    <a:lnTo>
                      <a:pt x="169" y="221"/>
                    </a:lnTo>
                    <a:lnTo>
                      <a:pt x="182" y="214"/>
                    </a:lnTo>
                    <a:lnTo>
                      <a:pt x="191" y="201"/>
                    </a:lnTo>
                    <a:lnTo>
                      <a:pt x="200" y="192"/>
                    </a:lnTo>
                    <a:lnTo>
                      <a:pt x="207" y="181"/>
                    </a:lnTo>
                    <a:lnTo>
                      <a:pt x="215" y="170"/>
                    </a:lnTo>
                    <a:lnTo>
                      <a:pt x="220" y="157"/>
                    </a:lnTo>
                    <a:lnTo>
                      <a:pt x="227" y="146"/>
                    </a:lnTo>
                    <a:lnTo>
                      <a:pt x="235" y="137"/>
                    </a:lnTo>
                    <a:lnTo>
                      <a:pt x="242" y="126"/>
                    </a:lnTo>
                    <a:lnTo>
                      <a:pt x="246" y="117"/>
                    </a:lnTo>
                    <a:lnTo>
                      <a:pt x="251" y="110"/>
                    </a:lnTo>
                    <a:lnTo>
                      <a:pt x="255" y="100"/>
                    </a:lnTo>
                    <a:lnTo>
                      <a:pt x="260" y="95"/>
                    </a:lnTo>
                    <a:lnTo>
                      <a:pt x="270" y="84"/>
                    </a:lnTo>
                    <a:lnTo>
                      <a:pt x="281" y="75"/>
                    </a:lnTo>
                    <a:lnTo>
                      <a:pt x="290" y="64"/>
                    </a:lnTo>
                    <a:lnTo>
                      <a:pt x="299" y="57"/>
                    </a:lnTo>
                    <a:lnTo>
                      <a:pt x="308" y="51"/>
                    </a:lnTo>
                    <a:lnTo>
                      <a:pt x="321" y="47"/>
                    </a:lnTo>
                    <a:lnTo>
                      <a:pt x="330" y="42"/>
                    </a:lnTo>
                    <a:lnTo>
                      <a:pt x="343" y="38"/>
                    </a:lnTo>
                    <a:lnTo>
                      <a:pt x="352" y="35"/>
                    </a:lnTo>
                    <a:lnTo>
                      <a:pt x="367" y="35"/>
                    </a:lnTo>
                    <a:lnTo>
                      <a:pt x="379" y="33"/>
                    </a:lnTo>
                    <a:lnTo>
                      <a:pt x="396" y="31"/>
                    </a:lnTo>
                    <a:lnTo>
                      <a:pt x="403" y="31"/>
                    </a:lnTo>
                    <a:lnTo>
                      <a:pt x="412" y="31"/>
                    </a:lnTo>
                    <a:lnTo>
                      <a:pt x="422" y="31"/>
                    </a:lnTo>
                    <a:lnTo>
                      <a:pt x="433" y="31"/>
                    </a:lnTo>
                    <a:lnTo>
                      <a:pt x="403" y="3"/>
                    </a:lnTo>
                    <a:lnTo>
                      <a:pt x="387" y="0"/>
                    </a:lnTo>
                    <a:lnTo>
                      <a:pt x="370" y="0"/>
                    </a:lnTo>
                    <a:lnTo>
                      <a:pt x="356" y="0"/>
                    </a:lnTo>
                    <a:lnTo>
                      <a:pt x="343" y="3"/>
                    </a:lnTo>
                    <a:lnTo>
                      <a:pt x="326" y="5"/>
                    </a:lnTo>
                    <a:lnTo>
                      <a:pt x="313" y="11"/>
                    </a:lnTo>
                    <a:lnTo>
                      <a:pt x="301" y="14"/>
                    </a:lnTo>
                    <a:lnTo>
                      <a:pt x="290" y="22"/>
                    </a:lnTo>
                    <a:lnTo>
                      <a:pt x="275" y="29"/>
                    </a:lnTo>
                    <a:lnTo>
                      <a:pt x="264" y="38"/>
                    </a:lnTo>
                    <a:lnTo>
                      <a:pt x="255" y="46"/>
                    </a:lnTo>
                    <a:lnTo>
                      <a:pt x="246" y="57"/>
                    </a:lnTo>
                    <a:lnTo>
                      <a:pt x="235" y="68"/>
                    </a:lnTo>
                    <a:lnTo>
                      <a:pt x="226" y="82"/>
                    </a:lnTo>
                    <a:lnTo>
                      <a:pt x="216" y="95"/>
                    </a:lnTo>
                    <a:lnTo>
                      <a:pt x="209" y="111"/>
                    </a:lnTo>
                    <a:lnTo>
                      <a:pt x="202" y="119"/>
                    </a:lnTo>
                    <a:lnTo>
                      <a:pt x="196" y="130"/>
                    </a:lnTo>
                    <a:lnTo>
                      <a:pt x="189" y="139"/>
                    </a:lnTo>
                    <a:lnTo>
                      <a:pt x="182" y="150"/>
                    </a:lnTo>
                    <a:lnTo>
                      <a:pt x="172" y="159"/>
                    </a:lnTo>
                    <a:lnTo>
                      <a:pt x="163" y="170"/>
                    </a:lnTo>
                    <a:lnTo>
                      <a:pt x="154" y="179"/>
                    </a:lnTo>
                    <a:lnTo>
                      <a:pt x="145" y="190"/>
                    </a:lnTo>
                    <a:lnTo>
                      <a:pt x="132" y="197"/>
                    </a:lnTo>
                    <a:lnTo>
                      <a:pt x="121" y="207"/>
                    </a:lnTo>
                    <a:lnTo>
                      <a:pt x="108" y="216"/>
                    </a:lnTo>
                    <a:lnTo>
                      <a:pt x="97" y="225"/>
                    </a:lnTo>
                    <a:lnTo>
                      <a:pt x="86" y="230"/>
                    </a:lnTo>
                    <a:lnTo>
                      <a:pt x="74" y="236"/>
                    </a:lnTo>
                    <a:lnTo>
                      <a:pt x="59" y="241"/>
                    </a:lnTo>
                    <a:lnTo>
                      <a:pt x="48" y="245"/>
                    </a:lnTo>
                    <a:lnTo>
                      <a:pt x="33" y="247"/>
                    </a:lnTo>
                    <a:lnTo>
                      <a:pt x="22" y="251"/>
                    </a:lnTo>
                    <a:lnTo>
                      <a:pt x="11" y="254"/>
                    </a:lnTo>
                    <a:lnTo>
                      <a:pt x="0" y="258"/>
                    </a:lnTo>
                    <a:lnTo>
                      <a:pt x="0" y="25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71" name="Freeform 143">
                <a:extLst>
                  <a:ext uri="{FF2B5EF4-FFF2-40B4-BE49-F238E27FC236}">
                    <a16:creationId xmlns:a16="http://schemas.microsoft.com/office/drawing/2014/main" id="{8240748B-ABC7-A7FB-CE7B-9F64B39CB4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2" y="2636"/>
                <a:ext cx="525" cy="313"/>
              </a:xfrm>
              <a:custGeom>
                <a:avLst/>
                <a:gdLst>
                  <a:gd name="T0" fmla="*/ 0 w 525"/>
                  <a:gd name="T1" fmla="*/ 313 h 313"/>
                  <a:gd name="T2" fmla="*/ 25 w 525"/>
                  <a:gd name="T3" fmla="*/ 291 h 313"/>
                  <a:gd name="T4" fmla="*/ 38 w 525"/>
                  <a:gd name="T5" fmla="*/ 282 h 313"/>
                  <a:gd name="T6" fmla="*/ 57 w 525"/>
                  <a:gd name="T7" fmla="*/ 273 h 313"/>
                  <a:gd name="T8" fmla="*/ 75 w 525"/>
                  <a:gd name="T9" fmla="*/ 263 h 313"/>
                  <a:gd name="T10" fmla="*/ 95 w 525"/>
                  <a:gd name="T11" fmla="*/ 256 h 313"/>
                  <a:gd name="T12" fmla="*/ 117 w 525"/>
                  <a:gd name="T13" fmla="*/ 251 h 313"/>
                  <a:gd name="T14" fmla="*/ 143 w 525"/>
                  <a:gd name="T15" fmla="*/ 247 h 313"/>
                  <a:gd name="T16" fmla="*/ 166 w 525"/>
                  <a:gd name="T17" fmla="*/ 238 h 313"/>
                  <a:gd name="T18" fmla="*/ 192 w 525"/>
                  <a:gd name="T19" fmla="*/ 225 h 313"/>
                  <a:gd name="T20" fmla="*/ 214 w 525"/>
                  <a:gd name="T21" fmla="*/ 209 h 313"/>
                  <a:gd name="T22" fmla="*/ 238 w 525"/>
                  <a:gd name="T23" fmla="*/ 190 h 313"/>
                  <a:gd name="T24" fmla="*/ 256 w 525"/>
                  <a:gd name="T25" fmla="*/ 168 h 313"/>
                  <a:gd name="T26" fmla="*/ 275 w 525"/>
                  <a:gd name="T27" fmla="*/ 148 h 313"/>
                  <a:gd name="T28" fmla="*/ 289 w 525"/>
                  <a:gd name="T29" fmla="*/ 130 h 313"/>
                  <a:gd name="T30" fmla="*/ 302 w 525"/>
                  <a:gd name="T31" fmla="*/ 112 h 313"/>
                  <a:gd name="T32" fmla="*/ 320 w 525"/>
                  <a:gd name="T33" fmla="*/ 82 h 313"/>
                  <a:gd name="T34" fmla="*/ 339 w 525"/>
                  <a:gd name="T35" fmla="*/ 58 h 313"/>
                  <a:gd name="T36" fmla="*/ 359 w 525"/>
                  <a:gd name="T37" fmla="*/ 38 h 313"/>
                  <a:gd name="T38" fmla="*/ 383 w 525"/>
                  <a:gd name="T39" fmla="*/ 22 h 313"/>
                  <a:gd name="T40" fmla="*/ 408 w 525"/>
                  <a:gd name="T41" fmla="*/ 11 h 313"/>
                  <a:gd name="T42" fmla="*/ 436 w 525"/>
                  <a:gd name="T43" fmla="*/ 4 h 313"/>
                  <a:gd name="T44" fmla="*/ 465 w 525"/>
                  <a:gd name="T45" fmla="*/ 0 h 313"/>
                  <a:gd name="T46" fmla="*/ 498 w 525"/>
                  <a:gd name="T47" fmla="*/ 2 h 313"/>
                  <a:gd name="T48" fmla="*/ 516 w 525"/>
                  <a:gd name="T49" fmla="*/ 31 h 313"/>
                  <a:gd name="T50" fmla="*/ 498 w 525"/>
                  <a:gd name="T51" fmla="*/ 31 h 313"/>
                  <a:gd name="T52" fmla="*/ 474 w 525"/>
                  <a:gd name="T53" fmla="*/ 31 h 313"/>
                  <a:gd name="T54" fmla="*/ 447 w 525"/>
                  <a:gd name="T55" fmla="*/ 35 h 313"/>
                  <a:gd name="T56" fmla="*/ 423 w 525"/>
                  <a:gd name="T57" fmla="*/ 42 h 313"/>
                  <a:gd name="T58" fmla="*/ 403 w 525"/>
                  <a:gd name="T59" fmla="*/ 51 h 313"/>
                  <a:gd name="T60" fmla="*/ 383 w 525"/>
                  <a:gd name="T61" fmla="*/ 66 h 313"/>
                  <a:gd name="T62" fmla="*/ 364 w 525"/>
                  <a:gd name="T63" fmla="*/ 84 h 313"/>
                  <a:gd name="T64" fmla="*/ 350 w 525"/>
                  <a:gd name="T65" fmla="*/ 102 h 313"/>
                  <a:gd name="T66" fmla="*/ 340 w 525"/>
                  <a:gd name="T67" fmla="*/ 119 h 313"/>
                  <a:gd name="T68" fmla="*/ 329 w 525"/>
                  <a:gd name="T69" fmla="*/ 137 h 313"/>
                  <a:gd name="T70" fmla="*/ 313 w 525"/>
                  <a:gd name="T71" fmla="*/ 157 h 313"/>
                  <a:gd name="T72" fmla="*/ 300 w 525"/>
                  <a:gd name="T73" fmla="*/ 181 h 313"/>
                  <a:gd name="T74" fmla="*/ 284 w 525"/>
                  <a:gd name="T75" fmla="*/ 201 h 313"/>
                  <a:gd name="T76" fmla="*/ 262 w 525"/>
                  <a:gd name="T77" fmla="*/ 221 h 313"/>
                  <a:gd name="T78" fmla="*/ 238 w 525"/>
                  <a:gd name="T79" fmla="*/ 240 h 313"/>
                  <a:gd name="T80" fmla="*/ 218 w 525"/>
                  <a:gd name="T81" fmla="*/ 252 h 313"/>
                  <a:gd name="T82" fmla="*/ 201 w 525"/>
                  <a:gd name="T83" fmla="*/ 260 h 313"/>
                  <a:gd name="T84" fmla="*/ 185 w 525"/>
                  <a:gd name="T85" fmla="*/ 267 h 313"/>
                  <a:gd name="T86" fmla="*/ 166 w 525"/>
                  <a:gd name="T87" fmla="*/ 274 h 313"/>
                  <a:gd name="T88" fmla="*/ 143 w 525"/>
                  <a:gd name="T89" fmla="*/ 282 h 313"/>
                  <a:gd name="T90" fmla="*/ 119 w 525"/>
                  <a:gd name="T91" fmla="*/ 287 h 313"/>
                  <a:gd name="T92" fmla="*/ 97 w 525"/>
                  <a:gd name="T93" fmla="*/ 296 h 313"/>
                  <a:gd name="T94" fmla="*/ 75 w 525"/>
                  <a:gd name="T95" fmla="*/ 306 h 313"/>
                  <a:gd name="T96" fmla="*/ 66 w 525"/>
                  <a:gd name="T97" fmla="*/ 313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25" h="313">
                    <a:moveTo>
                      <a:pt x="66" y="313"/>
                    </a:moveTo>
                    <a:lnTo>
                      <a:pt x="0" y="313"/>
                    </a:lnTo>
                    <a:lnTo>
                      <a:pt x="9" y="300"/>
                    </a:lnTo>
                    <a:lnTo>
                      <a:pt x="25" y="291"/>
                    </a:lnTo>
                    <a:lnTo>
                      <a:pt x="31" y="285"/>
                    </a:lnTo>
                    <a:lnTo>
                      <a:pt x="38" y="282"/>
                    </a:lnTo>
                    <a:lnTo>
                      <a:pt x="47" y="276"/>
                    </a:lnTo>
                    <a:lnTo>
                      <a:pt x="57" y="273"/>
                    </a:lnTo>
                    <a:lnTo>
                      <a:pt x="66" y="267"/>
                    </a:lnTo>
                    <a:lnTo>
                      <a:pt x="75" y="263"/>
                    </a:lnTo>
                    <a:lnTo>
                      <a:pt x="84" y="260"/>
                    </a:lnTo>
                    <a:lnTo>
                      <a:pt x="95" y="256"/>
                    </a:lnTo>
                    <a:lnTo>
                      <a:pt x="106" y="252"/>
                    </a:lnTo>
                    <a:lnTo>
                      <a:pt x="117" y="251"/>
                    </a:lnTo>
                    <a:lnTo>
                      <a:pt x="128" y="247"/>
                    </a:lnTo>
                    <a:lnTo>
                      <a:pt x="143" y="247"/>
                    </a:lnTo>
                    <a:lnTo>
                      <a:pt x="154" y="242"/>
                    </a:lnTo>
                    <a:lnTo>
                      <a:pt x="166" y="238"/>
                    </a:lnTo>
                    <a:lnTo>
                      <a:pt x="177" y="231"/>
                    </a:lnTo>
                    <a:lnTo>
                      <a:pt x="192" y="225"/>
                    </a:lnTo>
                    <a:lnTo>
                      <a:pt x="203" y="216"/>
                    </a:lnTo>
                    <a:lnTo>
                      <a:pt x="214" y="209"/>
                    </a:lnTo>
                    <a:lnTo>
                      <a:pt x="225" y="199"/>
                    </a:lnTo>
                    <a:lnTo>
                      <a:pt x="238" y="190"/>
                    </a:lnTo>
                    <a:lnTo>
                      <a:pt x="247" y="179"/>
                    </a:lnTo>
                    <a:lnTo>
                      <a:pt x="256" y="168"/>
                    </a:lnTo>
                    <a:lnTo>
                      <a:pt x="265" y="157"/>
                    </a:lnTo>
                    <a:lnTo>
                      <a:pt x="275" y="148"/>
                    </a:lnTo>
                    <a:lnTo>
                      <a:pt x="282" y="139"/>
                    </a:lnTo>
                    <a:lnTo>
                      <a:pt x="289" y="130"/>
                    </a:lnTo>
                    <a:lnTo>
                      <a:pt x="295" y="121"/>
                    </a:lnTo>
                    <a:lnTo>
                      <a:pt x="302" y="112"/>
                    </a:lnTo>
                    <a:lnTo>
                      <a:pt x="311" y="95"/>
                    </a:lnTo>
                    <a:lnTo>
                      <a:pt x="320" y="82"/>
                    </a:lnTo>
                    <a:lnTo>
                      <a:pt x="329" y="68"/>
                    </a:lnTo>
                    <a:lnTo>
                      <a:pt x="339" y="58"/>
                    </a:lnTo>
                    <a:lnTo>
                      <a:pt x="348" y="47"/>
                    </a:lnTo>
                    <a:lnTo>
                      <a:pt x="359" y="38"/>
                    </a:lnTo>
                    <a:lnTo>
                      <a:pt x="370" y="29"/>
                    </a:lnTo>
                    <a:lnTo>
                      <a:pt x="383" y="22"/>
                    </a:lnTo>
                    <a:lnTo>
                      <a:pt x="395" y="15"/>
                    </a:lnTo>
                    <a:lnTo>
                      <a:pt x="408" y="11"/>
                    </a:lnTo>
                    <a:lnTo>
                      <a:pt x="421" y="5"/>
                    </a:lnTo>
                    <a:lnTo>
                      <a:pt x="436" y="4"/>
                    </a:lnTo>
                    <a:lnTo>
                      <a:pt x="450" y="0"/>
                    </a:lnTo>
                    <a:lnTo>
                      <a:pt x="465" y="0"/>
                    </a:lnTo>
                    <a:lnTo>
                      <a:pt x="481" y="0"/>
                    </a:lnTo>
                    <a:lnTo>
                      <a:pt x="498" y="2"/>
                    </a:lnTo>
                    <a:lnTo>
                      <a:pt x="525" y="31"/>
                    </a:lnTo>
                    <a:lnTo>
                      <a:pt x="516" y="31"/>
                    </a:lnTo>
                    <a:lnTo>
                      <a:pt x="507" y="31"/>
                    </a:lnTo>
                    <a:lnTo>
                      <a:pt x="498" y="31"/>
                    </a:lnTo>
                    <a:lnTo>
                      <a:pt x="491" y="31"/>
                    </a:lnTo>
                    <a:lnTo>
                      <a:pt x="474" y="31"/>
                    </a:lnTo>
                    <a:lnTo>
                      <a:pt x="461" y="35"/>
                    </a:lnTo>
                    <a:lnTo>
                      <a:pt x="447" y="35"/>
                    </a:lnTo>
                    <a:lnTo>
                      <a:pt x="436" y="38"/>
                    </a:lnTo>
                    <a:lnTo>
                      <a:pt x="423" y="42"/>
                    </a:lnTo>
                    <a:lnTo>
                      <a:pt x="414" y="47"/>
                    </a:lnTo>
                    <a:lnTo>
                      <a:pt x="403" y="51"/>
                    </a:lnTo>
                    <a:lnTo>
                      <a:pt x="392" y="58"/>
                    </a:lnTo>
                    <a:lnTo>
                      <a:pt x="383" y="66"/>
                    </a:lnTo>
                    <a:lnTo>
                      <a:pt x="373" y="77"/>
                    </a:lnTo>
                    <a:lnTo>
                      <a:pt x="364" y="84"/>
                    </a:lnTo>
                    <a:lnTo>
                      <a:pt x="355" y="97"/>
                    </a:lnTo>
                    <a:lnTo>
                      <a:pt x="350" y="102"/>
                    </a:lnTo>
                    <a:lnTo>
                      <a:pt x="346" y="112"/>
                    </a:lnTo>
                    <a:lnTo>
                      <a:pt x="340" y="119"/>
                    </a:lnTo>
                    <a:lnTo>
                      <a:pt x="337" y="128"/>
                    </a:lnTo>
                    <a:lnTo>
                      <a:pt x="329" y="137"/>
                    </a:lnTo>
                    <a:lnTo>
                      <a:pt x="320" y="148"/>
                    </a:lnTo>
                    <a:lnTo>
                      <a:pt x="313" y="157"/>
                    </a:lnTo>
                    <a:lnTo>
                      <a:pt x="307" y="170"/>
                    </a:lnTo>
                    <a:lnTo>
                      <a:pt x="300" y="181"/>
                    </a:lnTo>
                    <a:lnTo>
                      <a:pt x="293" y="192"/>
                    </a:lnTo>
                    <a:lnTo>
                      <a:pt x="284" y="201"/>
                    </a:lnTo>
                    <a:lnTo>
                      <a:pt x="275" y="212"/>
                    </a:lnTo>
                    <a:lnTo>
                      <a:pt x="262" y="221"/>
                    </a:lnTo>
                    <a:lnTo>
                      <a:pt x="251" y="231"/>
                    </a:lnTo>
                    <a:lnTo>
                      <a:pt x="238" y="240"/>
                    </a:lnTo>
                    <a:lnTo>
                      <a:pt x="225" y="249"/>
                    </a:lnTo>
                    <a:lnTo>
                      <a:pt x="218" y="252"/>
                    </a:lnTo>
                    <a:lnTo>
                      <a:pt x="210" y="256"/>
                    </a:lnTo>
                    <a:lnTo>
                      <a:pt x="201" y="260"/>
                    </a:lnTo>
                    <a:lnTo>
                      <a:pt x="194" y="263"/>
                    </a:lnTo>
                    <a:lnTo>
                      <a:pt x="185" y="267"/>
                    </a:lnTo>
                    <a:lnTo>
                      <a:pt x="176" y="273"/>
                    </a:lnTo>
                    <a:lnTo>
                      <a:pt x="166" y="274"/>
                    </a:lnTo>
                    <a:lnTo>
                      <a:pt x="157" y="280"/>
                    </a:lnTo>
                    <a:lnTo>
                      <a:pt x="143" y="282"/>
                    </a:lnTo>
                    <a:lnTo>
                      <a:pt x="132" y="284"/>
                    </a:lnTo>
                    <a:lnTo>
                      <a:pt x="119" y="287"/>
                    </a:lnTo>
                    <a:lnTo>
                      <a:pt x="108" y="291"/>
                    </a:lnTo>
                    <a:lnTo>
                      <a:pt x="97" y="296"/>
                    </a:lnTo>
                    <a:lnTo>
                      <a:pt x="86" y="300"/>
                    </a:lnTo>
                    <a:lnTo>
                      <a:pt x="75" y="306"/>
                    </a:lnTo>
                    <a:lnTo>
                      <a:pt x="66" y="313"/>
                    </a:lnTo>
                    <a:lnTo>
                      <a:pt x="66" y="3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72" name="Freeform 144">
                <a:extLst>
                  <a:ext uri="{FF2B5EF4-FFF2-40B4-BE49-F238E27FC236}">
                    <a16:creationId xmlns:a16="http://schemas.microsoft.com/office/drawing/2014/main" id="{72CEEB9B-37B9-0B47-1B25-35C9EE9A2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3" y="2581"/>
                <a:ext cx="571" cy="368"/>
              </a:xfrm>
              <a:custGeom>
                <a:avLst/>
                <a:gdLst>
                  <a:gd name="T0" fmla="*/ 0 w 571"/>
                  <a:gd name="T1" fmla="*/ 368 h 368"/>
                  <a:gd name="T2" fmla="*/ 13 w 571"/>
                  <a:gd name="T3" fmla="*/ 346 h 368"/>
                  <a:gd name="T4" fmla="*/ 27 w 571"/>
                  <a:gd name="T5" fmla="*/ 328 h 368"/>
                  <a:gd name="T6" fmla="*/ 46 w 571"/>
                  <a:gd name="T7" fmla="*/ 311 h 368"/>
                  <a:gd name="T8" fmla="*/ 68 w 571"/>
                  <a:gd name="T9" fmla="*/ 295 h 368"/>
                  <a:gd name="T10" fmla="*/ 90 w 571"/>
                  <a:gd name="T11" fmla="*/ 278 h 368"/>
                  <a:gd name="T12" fmla="*/ 119 w 571"/>
                  <a:gd name="T13" fmla="*/ 265 h 368"/>
                  <a:gd name="T14" fmla="*/ 150 w 571"/>
                  <a:gd name="T15" fmla="*/ 256 h 368"/>
                  <a:gd name="T16" fmla="*/ 167 w 571"/>
                  <a:gd name="T17" fmla="*/ 251 h 368"/>
                  <a:gd name="T18" fmla="*/ 187 w 571"/>
                  <a:gd name="T19" fmla="*/ 247 h 368"/>
                  <a:gd name="T20" fmla="*/ 210 w 571"/>
                  <a:gd name="T21" fmla="*/ 240 h 368"/>
                  <a:gd name="T22" fmla="*/ 236 w 571"/>
                  <a:gd name="T23" fmla="*/ 227 h 368"/>
                  <a:gd name="T24" fmla="*/ 260 w 571"/>
                  <a:gd name="T25" fmla="*/ 209 h 368"/>
                  <a:gd name="T26" fmla="*/ 282 w 571"/>
                  <a:gd name="T27" fmla="*/ 192 h 368"/>
                  <a:gd name="T28" fmla="*/ 302 w 571"/>
                  <a:gd name="T29" fmla="*/ 172 h 368"/>
                  <a:gd name="T30" fmla="*/ 320 w 571"/>
                  <a:gd name="T31" fmla="*/ 152 h 368"/>
                  <a:gd name="T32" fmla="*/ 335 w 571"/>
                  <a:gd name="T33" fmla="*/ 132 h 368"/>
                  <a:gd name="T34" fmla="*/ 348 w 571"/>
                  <a:gd name="T35" fmla="*/ 113 h 368"/>
                  <a:gd name="T36" fmla="*/ 364 w 571"/>
                  <a:gd name="T37" fmla="*/ 84 h 368"/>
                  <a:gd name="T38" fmla="*/ 383 w 571"/>
                  <a:gd name="T39" fmla="*/ 59 h 368"/>
                  <a:gd name="T40" fmla="*/ 403 w 571"/>
                  <a:gd name="T41" fmla="*/ 40 h 368"/>
                  <a:gd name="T42" fmla="*/ 428 w 571"/>
                  <a:gd name="T43" fmla="*/ 24 h 368"/>
                  <a:gd name="T44" fmla="*/ 452 w 571"/>
                  <a:gd name="T45" fmla="*/ 13 h 368"/>
                  <a:gd name="T46" fmla="*/ 482 w 571"/>
                  <a:gd name="T47" fmla="*/ 5 h 368"/>
                  <a:gd name="T48" fmla="*/ 509 w 571"/>
                  <a:gd name="T49" fmla="*/ 0 h 368"/>
                  <a:gd name="T50" fmla="*/ 542 w 571"/>
                  <a:gd name="T51" fmla="*/ 2 h 368"/>
                  <a:gd name="T52" fmla="*/ 560 w 571"/>
                  <a:gd name="T53" fmla="*/ 31 h 368"/>
                  <a:gd name="T54" fmla="*/ 542 w 571"/>
                  <a:gd name="T55" fmla="*/ 31 h 368"/>
                  <a:gd name="T56" fmla="*/ 518 w 571"/>
                  <a:gd name="T57" fmla="*/ 33 h 368"/>
                  <a:gd name="T58" fmla="*/ 491 w 571"/>
                  <a:gd name="T59" fmla="*/ 37 h 368"/>
                  <a:gd name="T60" fmla="*/ 467 w 571"/>
                  <a:gd name="T61" fmla="*/ 44 h 368"/>
                  <a:gd name="T62" fmla="*/ 447 w 571"/>
                  <a:gd name="T63" fmla="*/ 53 h 368"/>
                  <a:gd name="T64" fmla="*/ 428 w 571"/>
                  <a:gd name="T65" fmla="*/ 66 h 368"/>
                  <a:gd name="T66" fmla="*/ 408 w 571"/>
                  <a:gd name="T67" fmla="*/ 86 h 368"/>
                  <a:gd name="T68" fmla="*/ 394 w 571"/>
                  <a:gd name="T69" fmla="*/ 104 h 368"/>
                  <a:gd name="T70" fmla="*/ 384 w 571"/>
                  <a:gd name="T71" fmla="*/ 119 h 368"/>
                  <a:gd name="T72" fmla="*/ 374 w 571"/>
                  <a:gd name="T73" fmla="*/ 139 h 368"/>
                  <a:gd name="T74" fmla="*/ 359 w 571"/>
                  <a:gd name="T75" fmla="*/ 159 h 368"/>
                  <a:gd name="T76" fmla="*/ 346 w 571"/>
                  <a:gd name="T77" fmla="*/ 183 h 368"/>
                  <a:gd name="T78" fmla="*/ 330 w 571"/>
                  <a:gd name="T79" fmla="*/ 203 h 368"/>
                  <a:gd name="T80" fmla="*/ 308 w 571"/>
                  <a:gd name="T81" fmla="*/ 223 h 368"/>
                  <a:gd name="T82" fmla="*/ 284 w 571"/>
                  <a:gd name="T83" fmla="*/ 242 h 368"/>
                  <a:gd name="T84" fmla="*/ 260 w 571"/>
                  <a:gd name="T85" fmla="*/ 254 h 368"/>
                  <a:gd name="T86" fmla="*/ 243 w 571"/>
                  <a:gd name="T87" fmla="*/ 262 h 368"/>
                  <a:gd name="T88" fmla="*/ 227 w 571"/>
                  <a:gd name="T89" fmla="*/ 269 h 368"/>
                  <a:gd name="T90" fmla="*/ 209 w 571"/>
                  <a:gd name="T91" fmla="*/ 276 h 368"/>
                  <a:gd name="T92" fmla="*/ 187 w 571"/>
                  <a:gd name="T93" fmla="*/ 284 h 368"/>
                  <a:gd name="T94" fmla="*/ 163 w 571"/>
                  <a:gd name="T95" fmla="*/ 287 h 368"/>
                  <a:gd name="T96" fmla="*/ 143 w 571"/>
                  <a:gd name="T97" fmla="*/ 295 h 368"/>
                  <a:gd name="T98" fmla="*/ 123 w 571"/>
                  <a:gd name="T99" fmla="*/ 304 h 368"/>
                  <a:gd name="T100" fmla="*/ 102 w 571"/>
                  <a:gd name="T101" fmla="*/ 315 h 368"/>
                  <a:gd name="T102" fmla="*/ 82 w 571"/>
                  <a:gd name="T103" fmla="*/ 328 h 368"/>
                  <a:gd name="T104" fmla="*/ 66 w 571"/>
                  <a:gd name="T105" fmla="*/ 342 h 368"/>
                  <a:gd name="T106" fmla="*/ 51 w 571"/>
                  <a:gd name="T107" fmla="*/ 359 h 368"/>
                  <a:gd name="T108" fmla="*/ 46 w 571"/>
                  <a:gd name="T109" fmla="*/ 368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571" h="368">
                    <a:moveTo>
                      <a:pt x="46" y="368"/>
                    </a:moveTo>
                    <a:lnTo>
                      <a:pt x="0" y="368"/>
                    </a:lnTo>
                    <a:lnTo>
                      <a:pt x="5" y="357"/>
                    </a:lnTo>
                    <a:lnTo>
                      <a:pt x="13" y="346"/>
                    </a:lnTo>
                    <a:lnTo>
                      <a:pt x="18" y="337"/>
                    </a:lnTo>
                    <a:lnTo>
                      <a:pt x="27" y="328"/>
                    </a:lnTo>
                    <a:lnTo>
                      <a:pt x="36" y="318"/>
                    </a:lnTo>
                    <a:lnTo>
                      <a:pt x="46" y="311"/>
                    </a:lnTo>
                    <a:lnTo>
                      <a:pt x="55" y="302"/>
                    </a:lnTo>
                    <a:lnTo>
                      <a:pt x="68" y="295"/>
                    </a:lnTo>
                    <a:lnTo>
                      <a:pt x="79" y="286"/>
                    </a:lnTo>
                    <a:lnTo>
                      <a:pt x="90" y="278"/>
                    </a:lnTo>
                    <a:lnTo>
                      <a:pt x="104" y="271"/>
                    </a:lnTo>
                    <a:lnTo>
                      <a:pt x="119" y="265"/>
                    </a:lnTo>
                    <a:lnTo>
                      <a:pt x="134" y="260"/>
                    </a:lnTo>
                    <a:lnTo>
                      <a:pt x="150" y="256"/>
                    </a:lnTo>
                    <a:lnTo>
                      <a:pt x="157" y="253"/>
                    </a:lnTo>
                    <a:lnTo>
                      <a:pt x="167" y="251"/>
                    </a:lnTo>
                    <a:lnTo>
                      <a:pt x="176" y="247"/>
                    </a:lnTo>
                    <a:lnTo>
                      <a:pt x="187" y="247"/>
                    </a:lnTo>
                    <a:lnTo>
                      <a:pt x="198" y="243"/>
                    </a:lnTo>
                    <a:lnTo>
                      <a:pt x="210" y="240"/>
                    </a:lnTo>
                    <a:lnTo>
                      <a:pt x="223" y="232"/>
                    </a:lnTo>
                    <a:lnTo>
                      <a:pt x="236" y="227"/>
                    </a:lnTo>
                    <a:lnTo>
                      <a:pt x="247" y="218"/>
                    </a:lnTo>
                    <a:lnTo>
                      <a:pt x="260" y="209"/>
                    </a:lnTo>
                    <a:lnTo>
                      <a:pt x="269" y="199"/>
                    </a:lnTo>
                    <a:lnTo>
                      <a:pt x="282" y="192"/>
                    </a:lnTo>
                    <a:lnTo>
                      <a:pt x="291" y="181"/>
                    </a:lnTo>
                    <a:lnTo>
                      <a:pt x="302" y="172"/>
                    </a:lnTo>
                    <a:lnTo>
                      <a:pt x="311" y="161"/>
                    </a:lnTo>
                    <a:lnTo>
                      <a:pt x="320" y="152"/>
                    </a:lnTo>
                    <a:lnTo>
                      <a:pt x="328" y="141"/>
                    </a:lnTo>
                    <a:lnTo>
                      <a:pt x="335" y="132"/>
                    </a:lnTo>
                    <a:lnTo>
                      <a:pt x="341" y="123"/>
                    </a:lnTo>
                    <a:lnTo>
                      <a:pt x="348" y="113"/>
                    </a:lnTo>
                    <a:lnTo>
                      <a:pt x="355" y="97"/>
                    </a:lnTo>
                    <a:lnTo>
                      <a:pt x="364" y="84"/>
                    </a:lnTo>
                    <a:lnTo>
                      <a:pt x="374" y="70"/>
                    </a:lnTo>
                    <a:lnTo>
                      <a:pt x="383" y="59"/>
                    </a:lnTo>
                    <a:lnTo>
                      <a:pt x="392" y="48"/>
                    </a:lnTo>
                    <a:lnTo>
                      <a:pt x="403" y="40"/>
                    </a:lnTo>
                    <a:lnTo>
                      <a:pt x="414" y="31"/>
                    </a:lnTo>
                    <a:lnTo>
                      <a:pt x="428" y="24"/>
                    </a:lnTo>
                    <a:lnTo>
                      <a:pt x="439" y="16"/>
                    </a:lnTo>
                    <a:lnTo>
                      <a:pt x="452" y="13"/>
                    </a:lnTo>
                    <a:lnTo>
                      <a:pt x="465" y="5"/>
                    </a:lnTo>
                    <a:lnTo>
                      <a:pt x="482" y="5"/>
                    </a:lnTo>
                    <a:lnTo>
                      <a:pt x="494" y="0"/>
                    </a:lnTo>
                    <a:lnTo>
                      <a:pt x="509" y="0"/>
                    </a:lnTo>
                    <a:lnTo>
                      <a:pt x="526" y="0"/>
                    </a:lnTo>
                    <a:lnTo>
                      <a:pt x="542" y="2"/>
                    </a:lnTo>
                    <a:lnTo>
                      <a:pt x="571" y="31"/>
                    </a:lnTo>
                    <a:lnTo>
                      <a:pt x="560" y="31"/>
                    </a:lnTo>
                    <a:lnTo>
                      <a:pt x="551" y="31"/>
                    </a:lnTo>
                    <a:lnTo>
                      <a:pt x="542" y="31"/>
                    </a:lnTo>
                    <a:lnTo>
                      <a:pt x="535" y="31"/>
                    </a:lnTo>
                    <a:lnTo>
                      <a:pt x="518" y="33"/>
                    </a:lnTo>
                    <a:lnTo>
                      <a:pt x="505" y="35"/>
                    </a:lnTo>
                    <a:lnTo>
                      <a:pt x="491" y="37"/>
                    </a:lnTo>
                    <a:lnTo>
                      <a:pt x="480" y="40"/>
                    </a:lnTo>
                    <a:lnTo>
                      <a:pt x="467" y="44"/>
                    </a:lnTo>
                    <a:lnTo>
                      <a:pt x="458" y="49"/>
                    </a:lnTo>
                    <a:lnTo>
                      <a:pt x="447" y="53"/>
                    </a:lnTo>
                    <a:lnTo>
                      <a:pt x="438" y="59"/>
                    </a:lnTo>
                    <a:lnTo>
                      <a:pt x="428" y="66"/>
                    </a:lnTo>
                    <a:lnTo>
                      <a:pt x="419" y="77"/>
                    </a:lnTo>
                    <a:lnTo>
                      <a:pt x="408" y="86"/>
                    </a:lnTo>
                    <a:lnTo>
                      <a:pt x="399" y="97"/>
                    </a:lnTo>
                    <a:lnTo>
                      <a:pt x="394" y="104"/>
                    </a:lnTo>
                    <a:lnTo>
                      <a:pt x="390" y="112"/>
                    </a:lnTo>
                    <a:lnTo>
                      <a:pt x="384" y="119"/>
                    </a:lnTo>
                    <a:lnTo>
                      <a:pt x="381" y="128"/>
                    </a:lnTo>
                    <a:lnTo>
                      <a:pt x="374" y="139"/>
                    </a:lnTo>
                    <a:lnTo>
                      <a:pt x="366" y="148"/>
                    </a:lnTo>
                    <a:lnTo>
                      <a:pt x="359" y="159"/>
                    </a:lnTo>
                    <a:lnTo>
                      <a:pt x="353" y="172"/>
                    </a:lnTo>
                    <a:lnTo>
                      <a:pt x="346" y="183"/>
                    </a:lnTo>
                    <a:lnTo>
                      <a:pt x="339" y="194"/>
                    </a:lnTo>
                    <a:lnTo>
                      <a:pt x="330" y="203"/>
                    </a:lnTo>
                    <a:lnTo>
                      <a:pt x="320" y="216"/>
                    </a:lnTo>
                    <a:lnTo>
                      <a:pt x="308" y="223"/>
                    </a:lnTo>
                    <a:lnTo>
                      <a:pt x="297" y="232"/>
                    </a:lnTo>
                    <a:lnTo>
                      <a:pt x="284" y="242"/>
                    </a:lnTo>
                    <a:lnTo>
                      <a:pt x="269" y="251"/>
                    </a:lnTo>
                    <a:lnTo>
                      <a:pt x="260" y="254"/>
                    </a:lnTo>
                    <a:lnTo>
                      <a:pt x="253" y="258"/>
                    </a:lnTo>
                    <a:lnTo>
                      <a:pt x="243" y="262"/>
                    </a:lnTo>
                    <a:lnTo>
                      <a:pt x="236" y="265"/>
                    </a:lnTo>
                    <a:lnTo>
                      <a:pt x="227" y="269"/>
                    </a:lnTo>
                    <a:lnTo>
                      <a:pt x="218" y="275"/>
                    </a:lnTo>
                    <a:lnTo>
                      <a:pt x="209" y="276"/>
                    </a:lnTo>
                    <a:lnTo>
                      <a:pt x="200" y="282"/>
                    </a:lnTo>
                    <a:lnTo>
                      <a:pt x="187" y="284"/>
                    </a:lnTo>
                    <a:lnTo>
                      <a:pt x="176" y="286"/>
                    </a:lnTo>
                    <a:lnTo>
                      <a:pt x="163" y="287"/>
                    </a:lnTo>
                    <a:lnTo>
                      <a:pt x="154" y="293"/>
                    </a:lnTo>
                    <a:lnTo>
                      <a:pt x="143" y="295"/>
                    </a:lnTo>
                    <a:lnTo>
                      <a:pt x="132" y="300"/>
                    </a:lnTo>
                    <a:lnTo>
                      <a:pt x="123" y="304"/>
                    </a:lnTo>
                    <a:lnTo>
                      <a:pt x="113" y="311"/>
                    </a:lnTo>
                    <a:lnTo>
                      <a:pt x="102" y="315"/>
                    </a:lnTo>
                    <a:lnTo>
                      <a:pt x="91" y="320"/>
                    </a:lnTo>
                    <a:lnTo>
                      <a:pt x="82" y="328"/>
                    </a:lnTo>
                    <a:lnTo>
                      <a:pt x="75" y="335"/>
                    </a:lnTo>
                    <a:lnTo>
                      <a:pt x="66" y="342"/>
                    </a:lnTo>
                    <a:lnTo>
                      <a:pt x="58" y="350"/>
                    </a:lnTo>
                    <a:lnTo>
                      <a:pt x="51" y="359"/>
                    </a:lnTo>
                    <a:lnTo>
                      <a:pt x="46" y="368"/>
                    </a:lnTo>
                    <a:lnTo>
                      <a:pt x="46" y="36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73" name="Freeform 145">
                <a:extLst>
                  <a:ext uri="{FF2B5EF4-FFF2-40B4-BE49-F238E27FC236}">
                    <a16:creationId xmlns:a16="http://schemas.microsoft.com/office/drawing/2014/main" id="{EDADB435-D8FD-3751-7B68-E70BBEBC35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1" y="2530"/>
                <a:ext cx="592" cy="419"/>
              </a:xfrm>
              <a:custGeom>
                <a:avLst/>
                <a:gdLst>
                  <a:gd name="T0" fmla="*/ 0 w 592"/>
                  <a:gd name="T1" fmla="*/ 419 h 419"/>
                  <a:gd name="T2" fmla="*/ 10 w 592"/>
                  <a:gd name="T3" fmla="*/ 390 h 419"/>
                  <a:gd name="T4" fmla="*/ 24 w 592"/>
                  <a:gd name="T5" fmla="*/ 362 h 419"/>
                  <a:gd name="T6" fmla="*/ 41 w 592"/>
                  <a:gd name="T7" fmla="*/ 335 h 419"/>
                  <a:gd name="T8" fmla="*/ 65 w 592"/>
                  <a:gd name="T9" fmla="*/ 313 h 419"/>
                  <a:gd name="T10" fmla="*/ 90 w 592"/>
                  <a:gd name="T11" fmla="*/ 291 h 419"/>
                  <a:gd name="T12" fmla="*/ 105 w 592"/>
                  <a:gd name="T13" fmla="*/ 280 h 419"/>
                  <a:gd name="T14" fmla="*/ 123 w 592"/>
                  <a:gd name="T15" fmla="*/ 272 h 419"/>
                  <a:gd name="T16" fmla="*/ 141 w 592"/>
                  <a:gd name="T17" fmla="*/ 263 h 419"/>
                  <a:gd name="T18" fmla="*/ 162 w 592"/>
                  <a:gd name="T19" fmla="*/ 258 h 419"/>
                  <a:gd name="T20" fmla="*/ 184 w 592"/>
                  <a:gd name="T21" fmla="*/ 252 h 419"/>
                  <a:gd name="T22" fmla="*/ 207 w 592"/>
                  <a:gd name="T23" fmla="*/ 247 h 419"/>
                  <a:gd name="T24" fmla="*/ 233 w 592"/>
                  <a:gd name="T25" fmla="*/ 238 h 419"/>
                  <a:gd name="T26" fmla="*/ 259 w 592"/>
                  <a:gd name="T27" fmla="*/ 227 h 419"/>
                  <a:gd name="T28" fmla="*/ 281 w 592"/>
                  <a:gd name="T29" fmla="*/ 208 h 419"/>
                  <a:gd name="T30" fmla="*/ 304 w 592"/>
                  <a:gd name="T31" fmla="*/ 190 h 419"/>
                  <a:gd name="T32" fmla="*/ 323 w 592"/>
                  <a:gd name="T33" fmla="*/ 170 h 419"/>
                  <a:gd name="T34" fmla="*/ 341 w 592"/>
                  <a:gd name="T35" fmla="*/ 150 h 419"/>
                  <a:gd name="T36" fmla="*/ 358 w 592"/>
                  <a:gd name="T37" fmla="*/ 130 h 419"/>
                  <a:gd name="T38" fmla="*/ 372 w 592"/>
                  <a:gd name="T39" fmla="*/ 113 h 419"/>
                  <a:gd name="T40" fmla="*/ 387 w 592"/>
                  <a:gd name="T41" fmla="*/ 82 h 419"/>
                  <a:gd name="T42" fmla="*/ 405 w 592"/>
                  <a:gd name="T43" fmla="*/ 58 h 419"/>
                  <a:gd name="T44" fmla="*/ 427 w 592"/>
                  <a:gd name="T45" fmla="*/ 38 h 419"/>
                  <a:gd name="T46" fmla="*/ 451 w 592"/>
                  <a:gd name="T47" fmla="*/ 23 h 419"/>
                  <a:gd name="T48" fmla="*/ 475 w 592"/>
                  <a:gd name="T49" fmla="*/ 11 h 419"/>
                  <a:gd name="T50" fmla="*/ 502 w 592"/>
                  <a:gd name="T51" fmla="*/ 3 h 419"/>
                  <a:gd name="T52" fmla="*/ 532 w 592"/>
                  <a:gd name="T53" fmla="*/ 2 h 419"/>
                  <a:gd name="T54" fmla="*/ 563 w 592"/>
                  <a:gd name="T55" fmla="*/ 3 h 419"/>
                  <a:gd name="T56" fmla="*/ 581 w 592"/>
                  <a:gd name="T57" fmla="*/ 33 h 419"/>
                  <a:gd name="T58" fmla="*/ 563 w 592"/>
                  <a:gd name="T59" fmla="*/ 33 h 419"/>
                  <a:gd name="T60" fmla="*/ 541 w 592"/>
                  <a:gd name="T61" fmla="*/ 34 h 419"/>
                  <a:gd name="T62" fmla="*/ 513 w 592"/>
                  <a:gd name="T63" fmla="*/ 36 h 419"/>
                  <a:gd name="T64" fmla="*/ 489 w 592"/>
                  <a:gd name="T65" fmla="*/ 44 h 419"/>
                  <a:gd name="T66" fmla="*/ 469 w 592"/>
                  <a:gd name="T67" fmla="*/ 53 h 419"/>
                  <a:gd name="T68" fmla="*/ 451 w 592"/>
                  <a:gd name="T69" fmla="*/ 66 h 419"/>
                  <a:gd name="T70" fmla="*/ 431 w 592"/>
                  <a:gd name="T71" fmla="*/ 84 h 419"/>
                  <a:gd name="T72" fmla="*/ 418 w 592"/>
                  <a:gd name="T73" fmla="*/ 102 h 419"/>
                  <a:gd name="T74" fmla="*/ 409 w 592"/>
                  <a:gd name="T75" fmla="*/ 119 h 419"/>
                  <a:gd name="T76" fmla="*/ 396 w 592"/>
                  <a:gd name="T77" fmla="*/ 137 h 419"/>
                  <a:gd name="T78" fmla="*/ 383 w 592"/>
                  <a:gd name="T79" fmla="*/ 159 h 419"/>
                  <a:gd name="T80" fmla="*/ 367 w 592"/>
                  <a:gd name="T81" fmla="*/ 181 h 419"/>
                  <a:gd name="T82" fmla="*/ 350 w 592"/>
                  <a:gd name="T83" fmla="*/ 201 h 419"/>
                  <a:gd name="T84" fmla="*/ 332 w 592"/>
                  <a:gd name="T85" fmla="*/ 223 h 419"/>
                  <a:gd name="T86" fmla="*/ 306 w 592"/>
                  <a:gd name="T87" fmla="*/ 241 h 419"/>
                  <a:gd name="T88" fmla="*/ 284 w 592"/>
                  <a:gd name="T89" fmla="*/ 254 h 419"/>
                  <a:gd name="T90" fmla="*/ 268 w 592"/>
                  <a:gd name="T91" fmla="*/ 261 h 419"/>
                  <a:gd name="T92" fmla="*/ 251 w 592"/>
                  <a:gd name="T93" fmla="*/ 269 h 419"/>
                  <a:gd name="T94" fmla="*/ 233 w 592"/>
                  <a:gd name="T95" fmla="*/ 276 h 419"/>
                  <a:gd name="T96" fmla="*/ 207 w 592"/>
                  <a:gd name="T97" fmla="*/ 283 h 419"/>
                  <a:gd name="T98" fmla="*/ 176 w 592"/>
                  <a:gd name="T99" fmla="*/ 293 h 419"/>
                  <a:gd name="T100" fmla="*/ 149 w 592"/>
                  <a:gd name="T101" fmla="*/ 304 h 419"/>
                  <a:gd name="T102" fmla="*/ 121 w 592"/>
                  <a:gd name="T103" fmla="*/ 316 h 419"/>
                  <a:gd name="T104" fmla="*/ 98 w 592"/>
                  <a:gd name="T105" fmla="*/ 335 h 419"/>
                  <a:gd name="T106" fmla="*/ 76 w 592"/>
                  <a:gd name="T107" fmla="*/ 353 h 419"/>
                  <a:gd name="T108" fmla="*/ 57 w 592"/>
                  <a:gd name="T109" fmla="*/ 377 h 419"/>
                  <a:gd name="T110" fmla="*/ 43 w 592"/>
                  <a:gd name="T111" fmla="*/ 402 h 419"/>
                  <a:gd name="T112" fmla="*/ 37 w 592"/>
                  <a:gd name="T113" fmla="*/ 419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92" h="419">
                    <a:moveTo>
                      <a:pt x="37" y="419"/>
                    </a:moveTo>
                    <a:lnTo>
                      <a:pt x="0" y="419"/>
                    </a:lnTo>
                    <a:lnTo>
                      <a:pt x="4" y="404"/>
                    </a:lnTo>
                    <a:lnTo>
                      <a:pt x="10" y="390"/>
                    </a:lnTo>
                    <a:lnTo>
                      <a:pt x="15" y="377"/>
                    </a:lnTo>
                    <a:lnTo>
                      <a:pt x="24" y="362"/>
                    </a:lnTo>
                    <a:lnTo>
                      <a:pt x="32" y="349"/>
                    </a:lnTo>
                    <a:lnTo>
                      <a:pt x="41" y="335"/>
                    </a:lnTo>
                    <a:lnTo>
                      <a:pt x="50" y="324"/>
                    </a:lnTo>
                    <a:lnTo>
                      <a:pt x="65" y="313"/>
                    </a:lnTo>
                    <a:lnTo>
                      <a:pt x="74" y="300"/>
                    </a:lnTo>
                    <a:lnTo>
                      <a:pt x="90" y="291"/>
                    </a:lnTo>
                    <a:lnTo>
                      <a:pt x="96" y="285"/>
                    </a:lnTo>
                    <a:lnTo>
                      <a:pt x="105" y="280"/>
                    </a:lnTo>
                    <a:lnTo>
                      <a:pt x="114" y="276"/>
                    </a:lnTo>
                    <a:lnTo>
                      <a:pt x="123" y="272"/>
                    </a:lnTo>
                    <a:lnTo>
                      <a:pt x="132" y="269"/>
                    </a:lnTo>
                    <a:lnTo>
                      <a:pt x="141" y="263"/>
                    </a:lnTo>
                    <a:lnTo>
                      <a:pt x="151" y="260"/>
                    </a:lnTo>
                    <a:lnTo>
                      <a:pt x="162" y="258"/>
                    </a:lnTo>
                    <a:lnTo>
                      <a:pt x="171" y="254"/>
                    </a:lnTo>
                    <a:lnTo>
                      <a:pt x="184" y="252"/>
                    </a:lnTo>
                    <a:lnTo>
                      <a:pt x="195" y="249"/>
                    </a:lnTo>
                    <a:lnTo>
                      <a:pt x="207" y="247"/>
                    </a:lnTo>
                    <a:lnTo>
                      <a:pt x="220" y="243"/>
                    </a:lnTo>
                    <a:lnTo>
                      <a:pt x="233" y="238"/>
                    </a:lnTo>
                    <a:lnTo>
                      <a:pt x="246" y="232"/>
                    </a:lnTo>
                    <a:lnTo>
                      <a:pt x="259" y="227"/>
                    </a:lnTo>
                    <a:lnTo>
                      <a:pt x="270" y="218"/>
                    </a:lnTo>
                    <a:lnTo>
                      <a:pt x="281" y="208"/>
                    </a:lnTo>
                    <a:lnTo>
                      <a:pt x="292" y="199"/>
                    </a:lnTo>
                    <a:lnTo>
                      <a:pt x="304" y="190"/>
                    </a:lnTo>
                    <a:lnTo>
                      <a:pt x="314" y="181"/>
                    </a:lnTo>
                    <a:lnTo>
                      <a:pt x="323" y="170"/>
                    </a:lnTo>
                    <a:lnTo>
                      <a:pt x="332" y="159"/>
                    </a:lnTo>
                    <a:lnTo>
                      <a:pt x="341" y="150"/>
                    </a:lnTo>
                    <a:lnTo>
                      <a:pt x="348" y="139"/>
                    </a:lnTo>
                    <a:lnTo>
                      <a:pt x="358" y="130"/>
                    </a:lnTo>
                    <a:lnTo>
                      <a:pt x="365" y="121"/>
                    </a:lnTo>
                    <a:lnTo>
                      <a:pt x="372" y="113"/>
                    </a:lnTo>
                    <a:lnTo>
                      <a:pt x="378" y="97"/>
                    </a:lnTo>
                    <a:lnTo>
                      <a:pt x="387" y="82"/>
                    </a:lnTo>
                    <a:lnTo>
                      <a:pt x="396" y="69"/>
                    </a:lnTo>
                    <a:lnTo>
                      <a:pt x="405" y="58"/>
                    </a:lnTo>
                    <a:lnTo>
                      <a:pt x="414" y="47"/>
                    </a:lnTo>
                    <a:lnTo>
                      <a:pt x="427" y="38"/>
                    </a:lnTo>
                    <a:lnTo>
                      <a:pt x="438" y="29"/>
                    </a:lnTo>
                    <a:lnTo>
                      <a:pt x="451" y="23"/>
                    </a:lnTo>
                    <a:lnTo>
                      <a:pt x="462" y="16"/>
                    </a:lnTo>
                    <a:lnTo>
                      <a:pt x="475" y="11"/>
                    </a:lnTo>
                    <a:lnTo>
                      <a:pt x="489" y="5"/>
                    </a:lnTo>
                    <a:lnTo>
                      <a:pt x="502" y="3"/>
                    </a:lnTo>
                    <a:lnTo>
                      <a:pt x="517" y="2"/>
                    </a:lnTo>
                    <a:lnTo>
                      <a:pt x="532" y="2"/>
                    </a:lnTo>
                    <a:lnTo>
                      <a:pt x="546" y="0"/>
                    </a:lnTo>
                    <a:lnTo>
                      <a:pt x="563" y="3"/>
                    </a:lnTo>
                    <a:lnTo>
                      <a:pt x="592" y="33"/>
                    </a:lnTo>
                    <a:lnTo>
                      <a:pt x="581" y="33"/>
                    </a:lnTo>
                    <a:lnTo>
                      <a:pt x="572" y="33"/>
                    </a:lnTo>
                    <a:lnTo>
                      <a:pt x="563" y="33"/>
                    </a:lnTo>
                    <a:lnTo>
                      <a:pt x="555" y="33"/>
                    </a:lnTo>
                    <a:lnTo>
                      <a:pt x="541" y="34"/>
                    </a:lnTo>
                    <a:lnTo>
                      <a:pt x="526" y="36"/>
                    </a:lnTo>
                    <a:lnTo>
                      <a:pt x="513" y="36"/>
                    </a:lnTo>
                    <a:lnTo>
                      <a:pt x="500" y="38"/>
                    </a:lnTo>
                    <a:lnTo>
                      <a:pt x="489" y="44"/>
                    </a:lnTo>
                    <a:lnTo>
                      <a:pt x="480" y="47"/>
                    </a:lnTo>
                    <a:lnTo>
                      <a:pt x="469" y="53"/>
                    </a:lnTo>
                    <a:lnTo>
                      <a:pt x="460" y="58"/>
                    </a:lnTo>
                    <a:lnTo>
                      <a:pt x="451" y="66"/>
                    </a:lnTo>
                    <a:lnTo>
                      <a:pt x="442" y="75"/>
                    </a:lnTo>
                    <a:lnTo>
                      <a:pt x="431" y="84"/>
                    </a:lnTo>
                    <a:lnTo>
                      <a:pt x="422" y="97"/>
                    </a:lnTo>
                    <a:lnTo>
                      <a:pt x="418" y="102"/>
                    </a:lnTo>
                    <a:lnTo>
                      <a:pt x="413" y="110"/>
                    </a:lnTo>
                    <a:lnTo>
                      <a:pt x="409" y="119"/>
                    </a:lnTo>
                    <a:lnTo>
                      <a:pt x="403" y="128"/>
                    </a:lnTo>
                    <a:lnTo>
                      <a:pt x="396" y="137"/>
                    </a:lnTo>
                    <a:lnTo>
                      <a:pt x="391" y="148"/>
                    </a:lnTo>
                    <a:lnTo>
                      <a:pt x="383" y="159"/>
                    </a:lnTo>
                    <a:lnTo>
                      <a:pt x="376" y="172"/>
                    </a:lnTo>
                    <a:lnTo>
                      <a:pt x="367" y="181"/>
                    </a:lnTo>
                    <a:lnTo>
                      <a:pt x="359" y="192"/>
                    </a:lnTo>
                    <a:lnTo>
                      <a:pt x="350" y="201"/>
                    </a:lnTo>
                    <a:lnTo>
                      <a:pt x="343" y="214"/>
                    </a:lnTo>
                    <a:lnTo>
                      <a:pt x="332" y="223"/>
                    </a:lnTo>
                    <a:lnTo>
                      <a:pt x="321" y="232"/>
                    </a:lnTo>
                    <a:lnTo>
                      <a:pt x="306" y="241"/>
                    </a:lnTo>
                    <a:lnTo>
                      <a:pt x="293" y="250"/>
                    </a:lnTo>
                    <a:lnTo>
                      <a:pt x="284" y="254"/>
                    </a:lnTo>
                    <a:lnTo>
                      <a:pt x="277" y="258"/>
                    </a:lnTo>
                    <a:lnTo>
                      <a:pt x="268" y="261"/>
                    </a:lnTo>
                    <a:lnTo>
                      <a:pt x="261" y="265"/>
                    </a:lnTo>
                    <a:lnTo>
                      <a:pt x="251" y="269"/>
                    </a:lnTo>
                    <a:lnTo>
                      <a:pt x="242" y="272"/>
                    </a:lnTo>
                    <a:lnTo>
                      <a:pt x="233" y="276"/>
                    </a:lnTo>
                    <a:lnTo>
                      <a:pt x="224" y="280"/>
                    </a:lnTo>
                    <a:lnTo>
                      <a:pt x="207" y="283"/>
                    </a:lnTo>
                    <a:lnTo>
                      <a:pt x="191" y="289"/>
                    </a:lnTo>
                    <a:lnTo>
                      <a:pt x="176" y="293"/>
                    </a:lnTo>
                    <a:lnTo>
                      <a:pt x="162" y="298"/>
                    </a:lnTo>
                    <a:lnTo>
                      <a:pt x="149" y="304"/>
                    </a:lnTo>
                    <a:lnTo>
                      <a:pt x="136" y="311"/>
                    </a:lnTo>
                    <a:lnTo>
                      <a:pt x="121" y="316"/>
                    </a:lnTo>
                    <a:lnTo>
                      <a:pt x="110" y="326"/>
                    </a:lnTo>
                    <a:lnTo>
                      <a:pt x="98" y="335"/>
                    </a:lnTo>
                    <a:lnTo>
                      <a:pt x="87" y="344"/>
                    </a:lnTo>
                    <a:lnTo>
                      <a:pt x="76" y="353"/>
                    </a:lnTo>
                    <a:lnTo>
                      <a:pt x="66" y="366"/>
                    </a:lnTo>
                    <a:lnTo>
                      <a:pt x="57" y="377"/>
                    </a:lnTo>
                    <a:lnTo>
                      <a:pt x="50" y="390"/>
                    </a:lnTo>
                    <a:lnTo>
                      <a:pt x="43" y="402"/>
                    </a:lnTo>
                    <a:lnTo>
                      <a:pt x="37" y="419"/>
                    </a:lnTo>
                    <a:lnTo>
                      <a:pt x="37" y="4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74" name="Freeform 146">
                <a:extLst>
                  <a:ext uri="{FF2B5EF4-FFF2-40B4-BE49-F238E27FC236}">
                    <a16:creationId xmlns:a16="http://schemas.microsoft.com/office/drawing/2014/main" id="{233CAB8B-69D5-7DA0-3989-261B525C81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1" y="2477"/>
                <a:ext cx="601" cy="472"/>
              </a:xfrm>
              <a:custGeom>
                <a:avLst/>
                <a:gdLst>
                  <a:gd name="T0" fmla="*/ 0 w 601"/>
                  <a:gd name="T1" fmla="*/ 463 h 472"/>
                  <a:gd name="T2" fmla="*/ 5 w 601"/>
                  <a:gd name="T3" fmla="*/ 437 h 472"/>
                  <a:gd name="T4" fmla="*/ 11 w 601"/>
                  <a:gd name="T5" fmla="*/ 410 h 472"/>
                  <a:gd name="T6" fmla="*/ 22 w 601"/>
                  <a:gd name="T7" fmla="*/ 384 h 472"/>
                  <a:gd name="T8" fmla="*/ 40 w 601"/>
                  <a:gd name="T9" fmla="*/ 351 h 472"/>
                  <a:gd name="T10" fmla="*/ 79 w 601"/>
                  <a:gd name="T11" fmla="*/ 307 h 472"/>
                  <a:gd name="T12" fmla="*/ 106 w 601"/>
                  <a:gd name="T13" fmla="*/ 287 h 472"/>
                  <a:gd name="T14" fmla="*/ 136 w 601"/>
                  <a:gd name="T15" fmla="*/ 271 h 472"/>
                  <a:gd name="T16" fmla="*/ 172 w 601"/>
                  <a:gd name="T17" fmla="*/ 256 h 472"/>
                  <a:gd name="T18" fmla="*/ 216 w 601"/>
                  <a:gd name="T19" fmla="*/ 247 h 472"/>
                  <a:gd name="T20" fmla="*/ 255 w 601"/>
                  <a:gd name="T21" fmla="*/ 232 h 472"/>
                  <a:gd name="T22" fmla="*/ 291 w 601"/>
                  <a:gd name="T23" fmla="*/ 208 h 472"/>
                  <a:gd name="T24" fmla="*/ 322 w 601"/>
                  <a:gd name="T25" fmla="*/ 181 h 472"/>
                  <a:gd name="T26" fmla="*/ 350 w 601"/>
                  <a:gd name="T27" fmla="*/ 152 h 472"/>
                  <a:gd name="T28" fmla="*/ 372 w 601"/>
                  <a:gd name="T29" fmla="*/ 120 h 472"/>
                  <a:gd name="T30" fmla="*/ 396 w 601"/>
                  <a:gd name="T31" fmla="*/ 82 h 472"/>
                  <a:gd name="T32" fmla="*/ 425 w 601"/>
                  <a:gd name="T33" fmla="*/ 47 h 472"/>
                  <a:gd name="T34" fmla="*/ 462 w 601"/>
                  <a:gd name="T35" fmla="*/ 23 h 472"/>
                  <a:gd name="T36" fmla="*/ 498 w 601"/>
                  <a:gd name="T37" fmla="*/ 5 h 472"/>
                  <a:gd name="T38" fmla="*/ 542 w 601"/>
                  <a:gd name="T39" fmla="*/ 0 h 472"/>
                  <a:gd name="T40" fmla="*/ 601 w 601"/>
                  <a:gd name="T41" fmla="*/ 31 h 472"/>
                  <a:gd name="T42" fmla="*/ 573 w 601"/>
                  <a:gd name="T43" fmla="*/ 31 h 472"/>
                  <a:gd name="T44" fmla="*/ 537 w 601"/>
                  <a:gd name="T45" fmla="*/ 34 h 472"/>
                  <a:gd name="T46" fmla="*/ 498 w 601"/>
                  <a:gd name="T47" fmla="*/ 42 h 472"/>
                  <a:gd name="T48" fmla="*/ 471 w 601"/>
                  <a:gd name="T49" fmla="*/ 56 h 472"/>
                  <a:gd name="T50" fmla="*/ 440 w 601"/>
                  <a:gd name="T51" fmla="*/ 84 h 472"/>
                  <a:gd name="T52" fmla="*/ 421 w 601"/>
                  <a:gd name="T53" fmla="*/ 109 h 472"/>
                  <a:gd name="T54" fmla="*/ 405 w 601"/>
                  <a:gd name="T55" fmla="*/ 137 h 472"/>
                  <a:gd name="T56" fmla="*/ 385 w 601"/>
                  <a:gd name="T57" fmla="*/ 172 h 472"/>
                  <a:gd name="T58" fmla="*/ 359 w 601"/>
                  <a:gd name="T59" fmla="*/ 203 h 472"/>
                  <a:gd name="T60" fmla="*/ 330 w 601"/>
                  <a:gd name="T61" fmla="*/ 232 h 472"/>
                  <a:gd name="T62" fmla="*/ 293 w 601"/>
                  <a:gd name="T63" fmla="*/ 252 h 472"/>
                  <a:gd name="T64" fmla="*/ 269 w 601"/>
                  <a:gd name="T65" fmla="*/ 265 h 472"/>
                  <a:gd name="T66" fmla="*/ 242 w 601"/>
                  <a:gd name="T67" fmla="*/ 276 h 472"/>
                  <a:gd name="T68" fmla="*/ 212 w 601"/>
                  <a:gd name="T69" fmla="*/ 283 h 472"/>
                  <a:gd name="T70" fmla="*/ 187 w 601"/>
                  <a:gd name="T71" fmla="*/ 291 h 472"/>
                  <a:gd name="T72" fmla="*/ 161 w 601"/>
                  <a:gd name="T73" fmla="*/ 302 h 472"/>
                  <a:gd name="T74" fmla="*/ 136 w 601"/>
                  <a:gd name="T75" fmla="*/ 314 h 472"/>
                  <a:gd name="T76" fmla="*/ 103 w 601"/>
                  <a:gd name="T77" fmla="*/ 340 h 472"/>
                  <a:gd name="T78" fmla="*/ 66 w 601"/>
                  <a:gd name="T79" fmla="*/ 379 h 472"/>
                  <a:gd name="T80" fmla="*/ 48 w 601"/>
                  <a:gd name="T81" fmla="*/ 410 h 472"/>
                  <a:gd name="T82" fmla="*/ 37 w 601"/>
                  <a:gd name="T83" fmla="*/ 439 h 472"/>
                  <a:gd name="T84" fmla="*/ 33 w 601"/>
                  <a:gd name="T85" fmla="*/ 472 h 4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01" h="472">
                    <a:moveTo>
                      <a:pt x="33" y="472"/>
                    </a:moveTo>
                    <a:lnTo>
                      <a:pt x="0" y="472"/>
                    </a:lnTo>
                    <a:lnTo>
                      <a:pt x="0" y="463"/>
                    </a:lnTo>
                    <a:lnTo>
                      <a:pt x="2" y="454"/>
                    </a:lnTo>
                    <a:lnTo>
                      <a:pt x="4" y="444"/>
                    </a:lnTo>
                    <a:lnTo>
                      <a:pt x="5" y="437"/>
                    </a:lnTo>
                    <a:lnTo>
                      <a:pt x="7" y="428"/>
                    </a:lnTo>
                    <a:lnTo>
                      <a:pt x="9" y="419"/>
                    </a:lnTo>
                    <a:lnTo>
                      <a:pt x="11" y="410"/>
                    </a:lnTo>
                    <a:lnTo>
                      <a:pt x="16" y="402"/>
                    </a:lnTo>
                    <a:lnTo>
                      <a:pt x="18" y="393"/>
                    </a:lnTo>
                    <a:lnTo>
                      <a:pt x="22" y="384"/>
                    </a:lnTo>
                    <a:lnTo>
                      <a:pt x="26" y="375"/>
                    </a:lnTo>
                    <a:lnTo>
                      <a:pt x="31" y="368"/>
                    </a:lnTo>
                    <a:lnTo>
                      <a:pt x="40" y="351"/>
                    </a:lnTo>
                    <a:lnTo>
                      <a:pt x="53" y="336"/>
                    </a:lnTo>
                    <a:lnTo>
                      <a:pt x="64" y="320"/>
                    </a:lnTo>
                    <a:lnTo>
                      <a:pt x="79" y="307"/>
                    </a:lnTo>
                    <a:lnTo>
                      <a:pt x="88" y="298"/>
                    </a:lnTo>
                    <a:lnTo>
                      <a:pt x="97" y="293"/>
                    </a:lnTo>
                    <a:lnTo>
                      <a:pt x="106" y="287"/>
                    </a:lnTo>
                    <a:lnTo>
                      <a:pt x="115" y="282"/>
                    </a:lnTo>
                    <a:lnTo>
                      <a:pt x="125" y="276"/>
                    </a:lnTo>
                    <a:lnTo>
                      <a:pt x="136" y="271"/>
                    </a:lnTo>
                    <a:lnTo>
                      <a:pt x="147" y="265"/>
                    </a:lnTo>
                    <a:lnTo>
                      <a:pt x="159" y="261"/>
                    </a:lnTo>
                    <a:lnTo>
                      <a:pt x="172" y="256"/>
                    </a:lnTo>
                    <a:lnTo>
                      <a:pt x="187" y="252"/>
                    </a:lnTo>
                    <a:lnTo>
                      <a:pt x="200" y="249"/>
                    </a:lnTo>
                    <a:lnTo>
                      <a:pt x="216" y="247"/>
                    </a:lnTo>
                    <a:lnTo>
                      <a:pt x="229" y="243"/>
                    </a:lnTo>
                    <a:lnTo>
                      <a:pt x="242" y="238"/>
                    </a:lnTo>
                    <a:lnTo>
                      <a:pt x="255" y="232"/>
                    </a:lnTo>
                    <a:lnTo>
                      <a:pt x="267" y="227"/>
                    </a:lnTo>
                    <a:lnTo>
                      <a:pt x="278" y="217"/>
                    </a:lnTo>
                    <a:lnTo>
                      <a:pt x="291" y="208"/>
                    </a:lnTo>
                    <a:lnTo>
                      <a:pt x="302" y="199"/>
                    </a:lnTo>
                    <a:lnTo>
                      <a:pt x="313" y="190"/>
                    </a:lnTo>
                    <a:lnTo>
                      <a:pt x="322" y="181"/>
                    </a:lnTo>
                    <a:lnTo>
                      <a:pt x="332" y="172"/>
                    </a:lnTo>
                    <a:lnTo>
                      <a:pt x="341" y="161"/>
                    </a:lnTo>
                    <a:lnTo>
                      <a:pt x="350" y="152"/>
                    </a:lnTo>
                    <a:lnTo>
                      <a:pt x="357" y="141"/>
                    </a:lnTo>
                    <a:lnTo>
                      <a:pt x="364" y="130"/>
                    </a:lnTo>
                    <a:lnTo>
                      <a:pt x="372" y="120"/>
                    </a:lnTo>
                    <a:lnTo>
                      <a:pt x="379" y="113"/>
                    </a:lnTo>
                    <a:lnTo>
                      <a:pt x="386" y="97"/>
                    </a:lnTo>
                    <a:lnTo>
                      <a:pt x="396" y="82"/>
                    </a:lnTo>
                    <a:lnTo>
                      <a:pt x="405" y="69"/>
                    </a:lnTo>
                    <a:lnTo>
                      <a:pt x="416" y="58"/>
                    </a:lnTo>
                    <a:lnTo>
                      <a:pt x="425" y="47"/>
                    </a:lnTo>
                    <a:lnTo>
                      <a:pt x="436" y="38"/>
                    </a:lnTo>
                    <a:lnTo>
                      <a:pt x="447" y="29"/>
                    </a:lnTo>
                    <a:lnTo>
                      <a:pt x="462" y="23"/>
                    </a:lnTo>
                    <a:lnTo>
                      <a:pt x="473" y="16"/>
                    </a:lnTo>
                    <a:lnTo>
                      <a:pt x="485" y="11"/>
                    </a:lnTo>
                    <a:lnTo>
                      <a:pt x="498" y="5"/>
                    </a:lnTo>
                    <a:lnTo>
                      <a:pt x="513" y="3"/>
                    </a:lnTo>
                    <a:lnTo>
                      <a:pt x="526" y="0"/>
                    </a:lnTo>
                    <a:lnTo>
                      <a:pt x="542" y="0"/>
                    </a:lnTo>
                    <a:lnTo>
                      <a:pt x="559" y="0"/>
                    </a:lnTo>
                    <a:lnTo>
                      <a:pt x="575" y="1"/>
                    </a:lnTo>
                    <a:lnTo>
                      <a:pt x="601" y="31"/>
                    </a:lnTo>
                    <a:lnTo>
                      <a:pt x="590" y="31"/>
                    </a:lnTo>
                    <a:lnTo>
                      <a:pt x="581" y="31"/>
                    </a:lnTo>
                    <a:lnTo>
                      <a:pt x="573" y="31"/>
                    </a:lnTo>
                    <a:lnTo>
                      <a:pt x="566" y="31"/>
                    </a:lnTo>
                    <a:lnTo>
                      <a:pt x="551" y="33"/>
                    </a:lnTo>
                    <a:lnTo>
                      <a:pt x="537" y="34"/>
                    </a:lnTo>
                    <a:lnTo>
                      <a:pt x="524" y="34"/>
                    </a:lnTo>
                    <a:lnTo>
                      <a:pt x="511" y="36"/>
                    </a:lnTo>
                    <a:lnTo>
                      <a:pt x="498" y="42"/>
                    </a:lnTo>
                    <a:lnTo>
                      <a:pt x="489" y="45"/>
                    </a:lnTo>
                    <a:lnTo>
                      <a:pt x="480" y="51"/>
                    </a:lnTo>
                    <a:lnTo>
                      <a:pt x="471" y="56"/>
                    </a:lnTo>
                    <a:lnTo>
                      <a:pt x="460" y="64"/>
                    </a:lnTo>
                    <a:lnTo>
                      <a:pt x="451" y="75"/>
                    </a:lnTo>
                    <a:lnTo>
                      <a:pt x="440" y="84"/>
                    </a:lnTo>
                    <a:lnTo>
                      <a:pt x="430" y="97"/>
                    </a:lnTo>
                    <a:lnTo>
                      <a:pt x="427" y="102"/>
                    </a:lnTo>
                    <a:lnTo>
                      <a:pt x="421" y="109"/>
                    </a:lnTo>
                    <a:lnTo>
                      <a:pt x="418" y="119"/>
                    </a:lnTo>
                    <a:lnTo>
                      <a:pt x="412" y="128"/>
                    </a:lnTo>
                    <a:lnTo>
                      <a:pt x="405" y="137"/>
                    </a:lnTo>
                    <a:lnTo>
                      <a:pt x="399" y="148"/>
                    </a:lnTo>
                    <a:lnTo>
                      <a:pt x="392" y="159"/>
                    </a:lnTo>
                    <a:lnTo>
                      <a:pt x="385" y="172"/>
                    </a:lnTo>
                    <a:lnTo>
                      <a:pt x="375" y="181"/>
                    </a:lnTo>
                    <a:lnTo>
                      <a:pt x="368" y="192"/>
                    </a:lnTo>
                    <a:lnTo>
                      <a:pt x="359" y="203"/>
                    </a:lnTo>
                    <a:lnTo>
                      <a:pt x="352" y="214"/>
                    </a:lnTo>
                    <a:lnTo>
                      <a:pt x="339" y="223"/>
                    </a:lnTo>
                    <a:lnTo>
                      <a:pt x="330" y="232"/>
                    </a:lnTo>
                    <a:lnTo>
                      <a:pt x="315" y="241"/>
                    </a:lnTo>
                    <a:lnTo>
                      <a:pt x="302" y="250"/>
                    </a:lnTo>
                    <a:lnTo>
                      <a:pt x="293" y="252"/>
                    </a:lnTo>
                    <a:lnTo>
                      <a:pt x="286" y="258"/>
                    </a:lnTo>
                    <a:lnTo>
                      <a:pt x="277" y="261"/>
                    </a:lnTo>
                    <a:lnTo>
                      <a:pt x="269" y="265"/>
                    </a:lnTo>
                    <a:lnTo>
                      <a:pt x="260" y="269"/>
                    </a:lnTo>
                    <a:lnTo>
                      <a:pt x="251" y="272"/>
                    </a:lnTo>
                    <a:lnTo>
                      <a:pt x="242" y="276"/>
                    </a:lnTo>
                    <a:lnTo>
                      <a:pt x="233" y="280"/>
                    </a:lnTo>
                    <a:lnTo>
                      <a:pt x="222" y="280"/>
                    </a:lnTo>
                    <a:lnTo>
                      <a:pt x="212" y="283"/>
                    </a:lnTo>
                    <a:lnTo>
                      <a:pt x="203" y="285"/>
                    </a:lnTo>
                    <a:lnTo>
                      <a:pt x="196" y="289"/>
                    </a:lnTo>
                    <a:lnTo>
                      <a:pt x="187" y="291"/>
                    </a:lnTo>
                    <a:lnTo>
                      <a:pt x="178" y="294"/>
                    </a:lnTo>
                    <a:lnTo>
                      <a:pt x="168" y="298"/>
                    </a:lnTo>
                    <a:lnTo>
                      <a:pt x="161" y="302"/>
                    </a:lnTo>
                    <a:lnTo>
                      <a:pt x="152" y="305"/>
                    </a:lnTo>
                    <a:lnTo>
                      <a:pt x="143" y="309"/>
                    </a:lnTo>
                    <a:lnTo>
                      <a:pt x="136" y="314"/>
                    </a:lnTo>
                    <a:lnTo>
                      <a:pt x="130" y="318"/>
                    </a:lnTo>
                    <a:lnTo>
                      <a:pt x="115" y="327"/>
                    </a:lnTo>
                    <a:lnTo>
                      <a:pt x="103" y="340"/>
                    </a:lnTo>
                    <a:lnTo>
                      <a:pt x="88" y="351"/>
                    </a:lnTo>
                    <a:lnTo>
                      <a:pt x="77" y="364"/>
                    </a:lnTo>
                    <a:lnTo>
                      <a:pt x="66" y="379"/>
                    </a:lnTo>
                    <a:lnTo>
                      <a:pt x="57" y="395"/>
                    </a:lnTo>
                    <a:lnTo>
                      <a:pt x="53" y="402"/>
                    </a:lnTo>
                    <a:lnTo>
                      <a:pt x="48" y="410"/>
                    </a:lnTo>
                    <a:lnTo>
                      <a:pt x="44" y="419"/>
                    </a:lnTo>
                    <a:lnTo>
                      <a:pt x="42" y="430"/>
                    </a:lnTo>
                    <a:lnTo>
                      <a:pt x="37" y="439"/>
                    </a:lnTo>
                    <a:lnTo>
                      <a:pt x="35" y="450"/>
                    </a:lnTo>
                    <a:lnTo>
                      <a:pt x="33" y="459"/>
                    </a:lnTo>
                    <a:lnTo>
                      <a:pt x="33" y="472"/>
                    </a:lnTo>
                    <a:lnTo>
                      <a:pt x="33" y="47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75" name="Freeform 147">
                <a:extLst>
                  <a:ext uri="{FF2B5EF4-FFF2-40B4-BE49-F238E27FC236}">
                    <a16:creationId xmlns:a16="http://schemas.microsoft.com/office/drawing/2014/main" id="{CBC6F744-5D66-FBAC-B167-C4FA89BA16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8" y="2491"/>
                <a:ext cx="263" cy="224"/>
              </a:xfrm>
              <a:custGeom>
                <a:avLst/>
                <a:gdLst>
                  <a:gd name="T0" fmla="*/ 82 w 263"/>
                  <a:gd name="T1" fmla="*/ 31 h 224"/>
                  <a:gd name="T2" fmla="*/ 263 w 263"/>
                  <a:gd name="T3" fmla="*/ 224 h 224"/>
                  <a:gd name="T4" fmla="*/ 219 w 263"/>
                  <a:gd name="T5" fmla="*/ 222 h 224"/>
                  <a:gd name="T6" fmla="*/ 0 w 263"/>
                  <a:gd name="T7" fmla="*/ 0 h 224"/>
                  <a:gd name="T8" fmla="*/ 49 w 263"/>
                  <a:gd name="T9" fmla="*/ 6 h 224"/>
                  <a:gd name="T10" fmla="*/ 82 w 263"/>
                  <a:gd name="T11" fmla="*/ 31 h 224"/>
                  <a:gd name="T12" fmla="*/ 82 w 263"/>
                  <a:gd name="T13" fmla="*/ 31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3" h="224">
                    <a:moveTo>
                      <a:pt x="82" y="31"/>
                    </a:moveTo>
                    <a:lnTo>
                      <a:pt x="263" y="224"/>
                    </a:lnTo>
                    <a:lnTo>
                      <a:pt x="219" y="222"/>
                    </a:lnTo>
                    <a:lnTo>
                      <a:pt x="0" y="0"/>
                    </a:lnTo>
                    <a:lnTo>
                      <a:pt x="49" y="6"/>
                    </a:lnTo>
                    <a:lnTo>
                      <a:pt x="82" y="31"/>
                    </a:lnTo>
                    <a:lnTo>
                      <a:pt x="82" y="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76" name="Freeform 148">
                <a:extLst>
                  <a:ext uri="{FF2B5EF4-FFF2-40B4-BE49-F238E27FC236}">
                    <a16:creationId xmlns:a16="http://schemas.microsoft.com/office/drawing/2014/main" id="{AE98BE44-0DB4-7CD4-6EBC-1DD4F561FF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6" y="2575"/>
                <a:ext cx="503" cy="1018"/>
              </a:xfrm>
              <a:custGeom>
                <a:avLst/>
                <a:gdLst>
                  <a:gd name="T0" fmla="*/ 459 w 503"/>
                  <a:gd name="T1" fmla="*/ 1018 h 1018"/>
                  <a:gd name="T2" fmla="*/ 437 w 503"/>
                  <a:gd name="T3" fmla="*/ 962 h 1018"/>
                  <a:gd name="T4" fmla="*/ 406 w 503"/>
                  <a:gd name="T5" fmla="*/ 956 h 1018"/>
                  <a:gd name="T6" fmla="*/ 382 w 503"/>
                  <a:gd name="T7" fmla="*/ 949 h 1018"/>
                  <a:gd name="T8" fmla="*/ 348 w 503"/>
                  <a:gd name="T9" fmla="*/ 938 h 1018"/>
                  <a:gd name="T10" fmla="*/ 234 w 503"/>
                  <a:gd name="T11" fmla="*/ 875 h 1018"/>
                  <a:gd name="T12" fmla="*/ 212 w 503"/>
                  <a:gd name="T13" fmla="*/ 857 h 1018"/>
                  <a:gd name="T14" fmla="*/ 179 w 503"/>
                  <a:gd name="T15" fmla="*/ 826 h 1018"/>
                  <a:gd name="T16" fmla="*/ 152 w 503"/>
                  <a:gd name="T17" fmla="*/ 795 h 1018"/>
                  <a:gd name="T18" fmla="*/ 89 w 503"/>
                  <a:gd name="T19" fmla="*/ 687 h 1018"/>
                  <a:gd name="T20" fmla="*/ 73 w 503"/>
                  <a:gd name="T21" fmla="*/ 648 h 1018"/>
                  <a:gd name="T22" fmla="*/ 64 w 503"/>
                  <a:gd name="T23" fmla="*/ 614 h 1018"/>
                  <a:gd name="T24" fmla="*/ 0 w 503"/>
                  <a:gd name="T25" fmla="*/ 592 h 1018"/>
                  <a:gd name="T26" fmla="*/ 56 w 503"/>
                  <a:gd name="T27" fmla="*/ 449 h 1018"/>
                  <a:gd name="T28" fmla="*/ 64 w 503"/>
                  <a:gd name="T29" fmla="*/ 420 h 1018"/>
                  <a:gd name="T30" fmla="*/ 67 w 503"/>
                  <a:gd name="T31" fmla="*/ 392 h 1018"/>
                  <a:gd name="T32" fmla="*/ 75 w 503"/>
                  <a:gd name="T33" fmla="*/ 367 h 1018"/>
                  <a:gd name="T34" fmla="*/ 31 w 503"/>
                  <a:gd name="T35" fmla="*/ 323 h 1018"/>
                  <a:gd name="T36" fmla="*/ 150 w 503"/>
                  <a:gd name="T37" fmla="*/ 226 h 1018"/>
                  <a:gd name="T38" fmla="*/ 174 w 503"/>
                  <a:gd name="T39" fmla="*/ 200 h 1018"/>
                  <a:gd name="T40" fmla="*/ 199 w 503"/>
                  <a:gd name="T41" fmla="*/ 173 h 1018"/>
                  <a:gd name="T42" fmla="*/ 190 w 503"/>
                  <a:gd name="T43" fmla="*/ 110 h 1018"/>
                  <a:gd name="T44" fmla="*/ 335 w 503"/>
                  <a:gd name="T45" fmla="*/ 86 h 1018"/>
                  <a:gd name="T46" fmla="*/ 357 w 503"/>
                  <a:gd name="T47" fmla="*/ 76 h 1018"/>
                  <a:gd name="T48" fmla="*/ 384 w 503"/>
                  <a:gd name="T49" fmla="*/ 66 h 1018"/>
                  <a:gd name="T50" fmla="*/ 412 w 503"/>
                  <a:gd name="T51" fmla="*/ 63 h 1018"/>
                  <a:gd name="T52" fmla="*/ 432 w 503"/>
                  <a:gd name="T53" fmla="*/ 0 h 1018"/>
                  <a:gd name="T54" fmla="*/ 465 w 503"/>
                  <a:gd name="T55" fmla="*/ 37 h 1018"/>
                  <a:gd name="T56" fmla="*/ 446 w 503"/>
                  <a:gd name="T57" fmla="*/ 92 h 1018"/>
                  <a:gd name="T58" fmla="*/ 415 w 503"/>
                  <a:gd name="T59" fmla="*/ 96 h 1018"/>
                  <a:gd name="T60" fmla="*/ 388 w 503"/>
                  <a:gd name="T61" fmla="*/ 105 h 1018"/>
                  <a:gd name="T62" fmla="*/ 357 w 503"/>
                  <a:gd name="T63" fmla="*/ 116 h 1018"/>
                  <a:gd name="T64" fmla="*/ 326 w 503"/>
                  <a:gd name="T65" fmla="*/ 129 h 1018"/>
                  <a:gd name="T66" fmla="*/ 282 w 503"/>
                  <a:gd name="T67" fmla="*/ 96 h 1018"/>
                  <a:gd name="T68" fmla="*/ 230 w 503"/>
                  <a:gd name="T69" fmla="*/ 196 h 1018"/>
                  <a:gd name="T70" fmla="*/ 194 w 503"/>
                  <a:gd name="T71" fmla="*/ 226 h 1018"/>
                  <a:gd name="T72" fmla="*/ 164 w 503"/>
                  <a:gd name="T73" fmla="*/ 262 h 1018"/>
                  <a:gd name="T74" fmla="*/ 108 w 503"/>
                  <a:gd name="T75" fmla="*/ 262 h 1018"/>
                  <a:gd name="T76" fmla="*/ 119 w 503"/>
                  <a:gd name="T77" fmla="*/ 343 h 1018"/>
                  <a:gd name="T78" fmla="*/ 106 w 503"/>
                  <a:gd name="T79" fmla="*/ 385 h 1018"/>
                  <a:gd name="T80" fmla="*/ 97 w 503"/>
                  <a:gd name="T81" fmla="*/ 425 h 1018"/>
                  <a:gd name="T82" fmla="*/ 87 w 503"/>
                  <a:gd name="T83" fmla="*/ 469 h 1018"/>
                  <a:gd name="T84" fmla="*/ 32 w 503"/>
                  <a:gd name="T85" fmla="*/ 498 h 1018"/>
                  <a:gd name="T86" fmla="*/ 95 w 503"/>
                  <a:gd name="T87" fmla="*/ 595 h 1018"/>
                  <a:gd name="T88" fmla="*/ 102 w 503"/>
                  <a:gd name="T89" fmla="*/ 623 h 1018"/>
                  <a:gd name="T90" fmla="*/ 117 w 503"/>
                  <a:gd name="T91" fmla="*/ 661 h 1018"/>
                  <a:gd name="T92" fmla="*/ 133 w 503"/>
                  <a:gd name="T93" fmla="*/ 703 h 1018"/>
                  <a:gd name="T94" fmla="*/ 157 w 503"/>
                  <a:gd name="T95" fmla="*/ 747 h 1018"/>
                  <a:gd name="T96" fmla="*/ 195 w 503"/>
                  <a:gd name="T97" fmla="*/ 791 h 1018"/>
                  <a:gd name="T98" fmla="*/ 225 w 503"/>
                  <a:gd name="T99" fmla="*/ 819 h 1018"/>
                  <a:gd name="T100" fmla="*/ 250 w 503"/>
                  <a:gd name="T101" fmla="*/ 843 h 1018"/>
                  <a:gd name="T102" fmla="*/ 278 w 503"/>
                  <a:gd name="T103" fmla="*/ 866 h 1018"/>
                  <a:gd name="T104" fmla="*/ 326 w 503"/>
                  <a:gd name="T105" fmla="*/ 890 h 1018"/>
                  <a:gd name="T106" fmla="*/ 364 w 503"/>
                  <a:gd name="T107" fmla="*/ 907 h 1018"/>
                  <a:gd name="T108" fmla="*/ 404 w 503"/>
                  <a:gd name="T109" fmla="*/ 918 h 1018"/>
                  <a:gd name="T110" fmla="*/ 445 w 503"/>
                  <a:gd name="T111" fmla="*/ 923 h 1018"/>
                  <a:gd name="T112" fmla="*/ 490 w 503"/>
                  <a:gd name="T113" fmla="*/ 929 h 1018"/>
                  <a:gd name="T114" fmla="*/ 503 w 503"/>
                  <a:gd name="T115" fmla="*/ 982 h 10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03" h="1018">
                    <a:moveTo>
                      <a:pt x="503" y="982"/>
                    </a:moveTo>
                    <a:lnTo>
                      <a:pt x="503" y="1018"/>
                    </a:lnTo>
                    <a:lnTo>
                      <a:pt x="459" y="1018"/>
                    </a:lnTo>
                    <a:lnTo>
                      <a:pt x="454" y="963"/>
                    </a:lnTo>
                    <a:lnTo>
                      <a:pt x="445" y="963"/>
                    </a:lnTo>
                    <a:lnTo>
                      <a:pt x="437" y="962"/>
                    </a:lnTo>
                    <a:lnTo>
                      <a:pt x="428" y="960"/>
                    </a:lnTo>
                    <a:lnTo>
                      <a:pt x="419" y="960"/>
                    </a:lnTo>
                    <a:lnTo>
                      <a:pt x="406" y="956"/>
                    </a:lnTo>
                    <a:lnTo>
                      <a:pt x="393" y="954"/>
                    </a:lnTo>
                    <a:lnTo>
                      <a:pt x="393" y="952"/>
                    </a:lnTo>
                    <a:lnTo>
                      <a:pt x="382" y="949"/>
                    </a:lnTo>
                    <a:lnTo>
                      <a:pt x="371" y="945"/>
                    </a:lnTo>
                    <a:lnTo>
                      <a:pt x="358" y="941"/>
                    </a:lnTo>
                    <a:lnTo>
                      <a:pt x="348" y="938"/>
                    </a:lnTo>
                    <a:lnTo>
                      <a:pt x="322" y="989"/>
                    </a:lnTo>
                    <a:lnTo>
                      <a:pt x="210" y="930"/>
                    </a:lnTo>
                    <a:lnTo>
                      <a:pt x="234" y="875"/>
                    </a:lnTo>
                    <a:lnTo>
                      <a:pt x="227" y="868"/>
                    </a:lnTo>
                    <a:lnTo>
                      <a:pt x="219" y="864"/>
                    </a:lnTo>
                    <a:lnTo>
                      <a:pt x="212" y="857"/>
                    </a:lnTo>
                    <a:lnTo>
                      <a:pt x="205" y="852"/>
                    </a:lnTo>
                    <a:lnTo>
                      <a:pt x="190" y="837"/>
                    </a:lnTo>
                    <a:lnTo>
                      <a:pt x="179" y="826"/>
                    </a:lnTo>
                    <a:lnTo>
                      <a:pt x="164" y="811"/>
                    </a:lnTo>
                    <a:lnTo>
                      <a:pt x="153" y="797"/>
                    </a:lnTo>
                    <a:lnTo>
                      <a:pt x="152" y="795"/>
                    </a:lnTo>
                    <a:lnTo>
                      <a:pt x="98" y="826"/>
                    </a:lnTo>
                    <a:lnTo>
                      <a:pt x="36" y="713"/>
                    </a:lnTo>
                    <a:lnTo>
                      <a:pt x="89" y="687"/>
                    </a:lnTo>
                    <a:lnTo>
                      <a:pt x="82" y="674"/>
                    </a:lnTo>
                    <a:lnTo>
                      <a:pt x="78" y="661"/>
                    </a:lnTo>
                    <a:lnTo>
                      <a:pt x="73" y="648"/>
                    </a:lnTo>
                    <a:lnTo>
                      <a:pt x="71" y="638"/>
                    </a:lnTo>
                    <a:lnTo>
                      <a:pt x="65" y="625"/>
                    </a:lnTo>
                    <a:lnTo>
                      <a:pt x="64" y="614"/>
                    </a:lnTo>
                    <a:lnTo>
                      <a:pt x="62" y="603"/>
                    </a:lnTo>
                    <a:lnTo>
                      <a:pt x="60" y="592"/>
                    </a:lnTo>
                    <a:lnTo>
                      <a:pt x="0" y="592"/>
                    </a:lnTo>
                    <a:lnTo>
                      <a:pt x="0" y="462"/>
                    </a:lnTo>
                    <a:lnTo>
                      <a:pt x="56" y="460"/>
                    </a:lnTo>
                    <a:lnTo>
                      <a:pt x="56" y="449"/>
                    </a:lnTo>
                    <a:lnTo>
                      <a:pt x="58" y="438"/>
                    </a:lnTo>
                    <a:lnTo>
                      <a:pt x="60" y="427"/>
                    </a:lnTo>
                    <a:lnTo>
                      <a:pt x="64" y="420"/>
                    </a:lnTo>
                    <a:lnTo>
                      <a:pt x="64" y="411"/>
                    </a:lnTo>
                    <a:lnTo>
                      <a:pt x="65" y="401"/>
                    </a:lnTo>
                    <a:lnTo>
                      <a:pt x="67" y="392"/>
                    </a:lnTo>
                    <a:lnTo>
                      <a:pt x="71" y="383"/>
                    </a:lnTo>
                    <a:lnTo>
                      <a:pt x="71" y="374"/>
                    </a:lnTo>
                    <a:lnTo>
                      <a:pt x="75" y="367"/>
                    </a:lnTo>
                    <a:lnTo>
                      <a:pt x="76" y="357"/>
                    </a:lnTo>
                    <a:lnTo>
                      <a:pt x="80" y="350"/>
                    </a:lnTo>
                    <a:lnTo>
                      <a:pt x="31" y="323"/>
                    </a:lnTo>
                    <a:lnTo>
                      <a:pt x="97" y="209"/>
                    </a:lnTo>
                    <a:lnTo>
                      <a:pt x="142" y="237"/>
                    </a:lnTo>
                    <a:lnTo>
                      <a:pt x="150" y="226"/>
                    </a:lnTo>
                    <a:lnTo>
                      <a:pt x="157" y="216"/>
                    </a:lnTo>
                    <a:lnTo>
                      <a:pt x="164" y="207"/>
                    </a:lnTo>
                    <a:lnTo>
                      <a:pt x="174" y="200"/>
                    </a:lnTo>
                    <a:lnTo>
                      <a:pt x="181" y="191"/>
                    </a:lnTo>
                    <a:lnTo>
                      <a:pt x="190" y="182"/>
                    </a:lnTo>
                    <a:lnTo>
                      <a:pt x="199" y="173"/>
                    </a:lnTo>
                    <a:lnTo>
                      <a:pt x="208" y="167"/>
                    </a:lnTo>
                    <a:lnTo>
                      <a:pt x="217" y="160"/>
                    </a:lnTo>
                    <a:lnTo>
                      <a:pt x="190" y="110"/>
                    </a:lnTo>
                    <a:lnTo>
                      <a:pt x="298" y="43"/>
                    </a:lnTo>
                    <a:lnTo>
                      <a:pt x="324" y="92"/>
                    </a:lnTo>
                    <a:lnTo>
                      <a:pt x="335" y="86"/>
                    </a:lnTo>
                    <a:lnTo>
                      <a:pt x="338" y="83"/>
                    </a:lnTo>
                    <a:lnTo>
                      <a:pt x="348" y="79"/>
                    </a:lnTo>
                    <a:lnTo>
                      <a:pt x="357" y="76"/>
                    </a:lnTo>
                    <a:lnTo>
                      <a:pt x="366" y="74"/>
                    </a:lnTo>
                    <a:lnTo>
                      <a:pt x="375" y="72"/>
                    </a:lnTo>
                    <a:lnTo>
                      <a:pt x="384" y="66"/>
                    </a:lnTo>
                    <a:lnTo>
                      <a:pt x="393" y="65"/>
                    </a:lnTo>
                    <a:lnTo>
                      <a:pt x="402" y="63"/>
                    </a:lnTo>
                    <a:lnTo>
                      <a:pt x="412" y="63"/>
                    </a:lnTo>
                    <a:lnTo>
                      <a:pt x="421" y="61"/>
                    </a:lnTo>
                    <a:lnTo>
                      <a:pt x="432" y="61"/>
                    </a:lnTo>
                    <a:lnTo>
                      <a:pt x="432" y="0"/>
                    </a:lnTo>
                    <a:lnTo>
                      <a:pt x="503" y="0"/>
                    </a:lnTo>
                    <a:lnTo>
                      <a:pt x="503" y="37"/>
                    </a:lnTo>
                    <a:lnTo>
                      <a:pt x="465" y="37"/>
                    </a:lnTo>
                    <a:lnTo>
                      <a:pt x="468" y="90"/>
                    </a:lnTo>
                    <a:lnTo>
                      <a:pt x="457" y="90"/>
                    </a:lnTo>
                    <a:lnTo>
                      <a:pt x="446" y="92"/>
                    </a:lnTo>
                    <a:lnTo>
                      <a:pt x="435" y="92"/>
                    </a:lnTo>
                    <a:lnTo>
                      <a:pt x="426" y="96"/>
                    </a:lnTo>
                    <a:lnTo>
                      <a:pt x="415" y="96"/>
                    </a:lnTo>
                    <a:lnTo>
                      <a:pt x="404" y="99"/>
                    </a:lnTo>
                    <a:lnTo>
                      <a:pt x="395" y="101"/>
                    </a:lnTo>
                    <a:lnTo>
                      <a:pt x="388" y="105"/>
                    </a:lnTo>
                    <a:lnTo>
                      <a:pt x="377" y="108"/>
                    </a:lnTo>
                    <a:lnTo>
                      <a:pt x="366" y="110"/>
                    </a:lnTo>
                    <a:lnTo>
                      <a:pt x="357" y="116"/>
                    </a:lnTo>
                    <a:lnTo>
                      <a:pt x="348" y="119"/>
                    </a:lnTo>
                    <a:lnTo>
                      <a:pt x="335" y="123"/>
                    </a:lnTo>
                    <a:lnTo>
                      <a:pt x="326" y="129"/>
                    </a:lnTo>
                    <a:lnTo>
                      <a:pt x="313" y="130"/>
                    </a:lnTo>
                    <a:lnTo>
                      <a:pt x="304" y="136"/>
                    </a:lnTo>
                    <a:lnTo>
                      <a:pt x="282" y="96"/>
                    </a:lnTo>
                    <a:lnTo>
                      <a:pt x="238" y="123"/>
                    </a:lnTo>
                    <a:lnTo>
                      <a:pt x="260" y="171"/>
                    </a:lnTo>
                    <a:lnTo>
                      <a:pt x="230" y="196"/>
                    </a:lnTo>
                    <a:lnTo>
                      <a:pt x="216" y="205"/>
                    </a:lnTo>
                    <a:lnTo>
                      <a:pt x="205" y="216"/>
                    </a:lnTo>
                    <a:lnTo>
                      <a:pt x="194" y="226"/>
                    </a:lnTo>
                    <a:lnTo>
                      <a:pt x="184" y="238"/>
                    </a:lnTo>
                    <a:lnTo>
                      <a:pt x="174" y="249"/>
                    </a:lnTo>
                    <a:lnTo>
                      <a:pt x="164" y="262"/>
                    </a:lnTo>
                    <a:lnTo>
                      <a:pt x="155" y="273"/>
                    </a:lnTo>
                    <a:lnTo>
                      <a:pt x="146" y="286"/>
                    </a:lnTo>
                    <a:lnTo>
                      <a:pt x="108" y="262"/>
                    </a:lnTo>
                    <a:lnTo>
                      <a:pt x="80" y="308"/>
                    </a:lnTo>
                    <a:lnTo>
                      <a:pt x="124" y="332"/>
                    </a:lnTo>
                    <a:lnTo>
                      <a:pt x="119" y="343"/>
                    </a:lnTo>
                    <a:lnTo>
                      <a:pt x="115" y="356"/>
                    </a:lnTo>
                    <a:lnTo>
                      <a:pt x="109" y="370"/>
                    </a:lnTo>
                    <a:lnTo>
                      <a:pt x="106" y="385"/>
                    </a:lnTo>
                    <a:lnTo>
                      <a:pt x="100" y="398"/>
                    </a:lnTo>
                    <a:lnTo>
                      <a:pt x="98" y="412"/>
                    </a:lnTo>
                    <a:lnTo>
                      <a:pt x="97" y="425"/>
                    </a:lnTo>
                    <a:lnTo>
                      <a:pt x="95" y="442"/>
                    </a:lnTo>
                    <a:lnTo>
                      <a:pt x="89" y="454"/>
                    </a:lnTo>
                    <a:lnTo>
                      <a:pt x="87" y="469"/>
                    </a:lnTo>
                    <a:lnTo>
                      <a:pt x="82" y="482"/>
                    </a:lnTo>
                    <a:lnTo>
                      <a:pt x="80" y="497"/>
                    </a:lnTo>
                    <a:lnTo>
                      <a:pt x="32" y="498"/>
                    </a:lnTo>
                    <a:lnTo>
                      <a:pt x="32" y="553"/>
                    </a:lnTo>
                    <a:lnTo>
                      <a:pt x="89" y="551"/>
                    </a:lnTo>
                    <a:lnTo>
                      <a:pt x="95" y="595"/>
                    </a:lnTo>
                    <a:lnTo>
                      <a:pt x="98" y="597"/>
                    </a:lnTo>
                    <a:lnTo>
                      <a:pt x="98" y="610"/>
                    </a:lnTo>
                    <a:lnTo>
                      <a:pt x="102" y="623"/>
                    </a:lnTo>
                    <a:lnTo>
                      <a:pt x="108" y="636"/>
                    </a:lnTo>
                    <a:lnTo>
                      <a:pt x="111" y="648"/>
                    </a:lnTo>
                    <a:lnTo>
                      <a:pt x="117" y="661"/>
                    </a:lnTo>
                    <a:lnTo>
                      <a:pt x="120" y="676"/>
                    </a:lnTo>
                    <a:lnTo>
                      <a:pt x="126" y="689"/>
                    </a:lnTo>
                    <a:lnTo>
                      <a:pt x="133" y="703"/>
                    </a:lnTo>
                    <a:lnTo>
                      <a:pt x="86" y="729"/>
                    </a:lnTo>
                    <a:lnTo>
                      <a:pt x="109" y="775"/>
                    </a:lnTo>
                    <a:lnTo>
                      <a:pt x="157" y="747"/>
                    </a:lnTo>
                    <a:lnTo>
                      <a:pt x="170" y="762"/>
                    </a:lnTo>
                    <a:lnTo>
                      <a:pt x="183" y="775"/>
                    </a:lnTo>
                    <a:lnTo>
                      <a:pt x="195" y="791"/>
                    </a:lnTo>
                    <a:lnTo>
                      <a:pt x="208" y="806"/>
                    </a:lnTo>
                    <a:lnTo>
                      <a:pt x="216" y="811"/>
                    </a:lnTo>
                    <a:lnTo>
                      <a:pt x="225" y="819"/>
                    </a:lnTo>
                    <a:lnTo>
                      <a:pt x="234" y="828"/>
                    </a:lnTo>
                    <a:lnTo>
                      <a:pt x="243" y="837"/>
                    </a:lnTo>
                    <a:lnTo>
                      <a:pt x="250" y="843"/>
                    </a:lnTo>
                    <a:lnTo>
                      <a:pt x="260" y="850"/>
                    </a:lnTo>
                    <a:lnTo>
                      <a:pt x="269" y="857"/>
                    </a:lnTo>
                    <a:lnTo>
                      <a:pt x="278" y="866"/>
                    </a:lnTo>
                    <a:lnTo>
                      <a:pt x="258" y="912"/>
                    </a:lnTo>
                    <a:lnTo>
                      <a:pt x="304" y="936"/>
                    </a:lnTo>
                    <a:lnTo>
                      <a:pt x="326" y="890"/>
                    </a:lnTo>
                    <a:lnTo>
                      <a:pt x="338" y="896"/>
                    </a:lnTo>
                    <a:lnTo>
                      <a:pt x="351" y="901"/>
                    </a:lnTo>
                    <a:lnTo>
                      <a:pt x="364" y="907"/>
                    </a:lnTo>
                    <a:lnTo>
                      <a:pt x="379" y="910"/>
                    </a:lnTo>
                    <a:lnTo>
                      <a:pt x="391" y="914"/>
                    </a:lnTo>
                    <a:lnTo>
                      <a:pt x="404" y="918"/>
                    </a:lnTo>
                    <a:lnTo>
                      <a:pt x="419" y="918"/>
                    </a:lnTo>
                    <a:lnTo>
                      <a:pt x="432" y="921"/>
                    </a:lnTo>
                    <a:lnTo>
                      <a:pt x="445" y="923"/>
                    </a:lnTo>
                    <a:lnTo>
                      <a:pt x="459" y="925"/>
                    </a:lnTo>
                    <a:lnTo>
                      <a:pt x="474" y="927"/>
                    </a:lnTo>
                    <a:lnTo>
                      <a:pt x="490" y="929"/>
                    </a:lnTo>
                    <a:lnTo>
                      <a:pt x="490" y="982"/>
                    </a:lnTo>
                    <a:lnTo>
                      <a:pt x="503" y="982"/>
                    </a:lnTo>
                    <a:lnTo>
                      <a:pt x="503" y="9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77" name="Freeform 149">
                <a:extLst>
                  <a:ext uri="{FF2B5EF4-FFF2-40B4-BE49-F238E27FC236}">
                    <a16:creationId xmlns:a16="http://schemas.microsoft.com/office/drawing/2014/main" id="{D038A271-522D-6905-867A-1A179BEA52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6" y="3557"/>
                <a:ext cx="29" cy="36"/>
              </a:xfrm>
              <a:custGeom>
                <a:avLst/>
                <a:gdLst>
                  <a:gd name="T0" fmla="*/ 29 w 29"/>
                  <a:gd name="T1" fmla="*/ 0 h 36"/>
                  <a:gd name="T2" fmla="*/ 29 w 29"/>
                  <a:gd name="T3" fmla="*/ 36 h 36"/>
                  <a:gd name="T4" fmla="*/ 0 w 29"/>
                  <a:gd name="T5" fmla="*/ 36 h 36"/>
                  <a:gd name="T6" fmla="*/ 0 w 29"/>
                  <a:gd name="T7" fmla="*/ 0 h 36"/>
                  <a:gd name="T8" fmla="*/ 29 w 29"/>
                  <a:gd name="T9" fmla="*/ 0 h 36"/>
                  <a:gd name="T10" fmla="*/ 29 w 29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36">
                    <a:moveTo>
                      <a:pt x="29" y="0"/>
                    </a:moveTo>
                    <a:lnTo>
                      <a:pt x="29" y="36"/>
                    </a:lnTo>
                    <a:lnTo>
                      <a:pt x="0" y="36"/>
                    </a:lnTo>
                    <a:lnTo>
                      <a:pt x="0" y="0"/>
                    </a:lnTo>
                    <a:lnTo>
                      <a:pt x="29" y="0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78" name="Freeform 150">
                <a:extLst>
                  <a:ext uri="{FF2B5EF4-FFF2-40B4-BE49-F238E27FC236}">
                    <a16:creationId xmlns:a16="http://schemas.microsoft.com/office/drawing/2014/main" id="{5F58424D-D837-9553-601F-B192171795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5" y="3037"/>
                <a:ext cx="386" cy="516"/>
              </a:xfrm>
              <a:custGeom>
                <a:avLst/>
                <a:gdLst>
                  <a:gd name="T0" fmla="*/ 0 w 386"/>
                  <a:gd name="T1" fmla="*/ 448 h 516"/>
                  <a:gd name="T2" fmla="*/ 11 w 386"/>
                  <a:gd name="T3" fmla="*/ 446 h 516"/>
                  <a:gd name="T4" fmla="*/ 27 w 386"/>
                  <a:gd name="T5" fmla="*/ 439 h 516"/>
                  <a:gd name="T6" fmla="*/ 45 w 386"/>
                  <a:gd name="T7" fmla="*/ 432 h 516"/>
                  <a:gd name="T8" fmla="*/ 62 w 386"/>
                  <a:gd name="T9" fmla="*/ 424 h 516"/>
                  <a:gd name="T10" fmla="*/ 80 w 386"/>
                  <a:gd name="T11" fmla="*/ 419 h 516"/>
                  <a:gd name="T12" fmla="*/ 155 w 386"/>
                  <a:gd name="T13" fmla="*/ 432 h 516"/>
                  <a:gd name="T14" fmla="*/ 170 w 386"/>
                  <a:gd name="T15" fmla="*/ 351 h 516"/>
                  <a:gd name="T16" fmla="*/ 188 w 386"/>
                  <a:gd name="T17" fmla="*/ 329 h 516"/>
                  <a:gd name="T18" fmla="*/ 207 w 386"/>
                  <a:gd name="T19" fmla="*/ 311 h 516"/>
                  <a:gd name="T20" fmla="*/ 223 w 386"/>
                  <a:gd name="T21" fmla="*/ 289 h 516"/>
                  <a:gd name="T22" fmla="*/ 241 w 386"/>
                  <a:gd name="T23" fmla="*/ 267 h 516"/>
                  <a:gd name="T24" fmla="*/ 309 w 386"/>
                  <a:gd name="T25" fmla="*/ 241 h 516"/>
                  <a:gd name="T26" fmla="*/ 267 w 386"/>
                  <a:gd name="T27" fmla="*/ 210 h 516"/>
                  <a:gd name="T28" fmla="*/ 272 w 386"/>
                  <a:gd name="T29" fmla="*/ 192 h 516"/>
                  <a:gd name="T30" fmla="*/ 282 w 386"/>
                  <a:gd name="T31" fmla="*/ 176 h 516"/>
                  <a:gd name="T32" fmla="*/ 285 w 386"/>
                  <a:gd name="T33" fmla="*/ 159 h 516"/>
                  <a:gd name="T34" fmla="*/ 291 w 386"/>
                  <a:gd name="T35" fmla="*/ 139 h 516"/>
                  <a:gd name="T36" fmla="*/ 293 w 386"/>
                  <a:gd name="T37" fmla="*/ 115 h 516"/>
                  <a:gd name="T38" fmla="*/ 298 w 386"/>
                  <a:gd name="T39" fmla="*/ 93 h 516"/>
                  <a:gd name="T40" fmla="*/ 302 w 386"/>
                  <a:gd name="T41" fmla="*/ 69 h 516"/>
                  <a:gd name="T42" fmla="*/ 353 w 386"/>
                  <a:gd name="T43" fmla="*/ 57 h 516"/>
                  <a:gd name="T44" fmla="*/ 298 w 386"/>
                  <a:gd name="T45" fmla="*/ 5 h 516"/>
                  <a:gd name="T46" fmla="*/ 298 w 386"/>
                  <a:gd name="T47" fmla="*/ 0 h 516"/>
                  <a:gd name="T48" fmla="*/ 386 w 386"/>
                  <a:gd name="T49" fmla="*/ 93 h 516"/>
                  <a:gd name="T50" fmla="*/ 333 w 386"/>
                  <a:gd name="T51" fmla="*/ 102 h 516"/>
                  <a:gd name="T52" fmla="*/ 329 w 386"/>
                  <a:gd name="T53" fmla="*/ 119 h 516"/>
                  <a:gd name="T54" fmla="*/ 326 w 386"/>
                  <a:gd name="T55" fmla="*/ 141 h 516"/>
                  <a:gd name="T56" fmla="*/ 320 w 386"/>
                  <a:gd name="T57" fmla="*/ 163 h 516"/>
                  <a:gd name="T58" fmla="*/ 315 w 386"/>
                  <a:gd name="T59" fmla="*/ 186 h 516"/>
                  <a:gd name="T60" fmla="*/ 309 w 386"/>
                  <a:gd name="T61" fmla="*/ 201 h 516"/>
                  <a:gd name="T62" fmla="*/ 294 w 386"/>
                  <a:gd name="T63" fmla="*/ 340 h 516"/>
                  <a:gd name="T64" fmla="*/ 240 w 386"/>
                  <a:gd name="T65" fmla="*/ 327 h 516"/>
                  <a:gd name="T66" fmla="*/ 219 w 386"/>
                  <a:gd name="T67" fmla="*/ 348 h 516"/>
                  <a:gd name="T68" fmla="*/ 201 w 386"/>
                  <a:gd name="T69" fmla="*/ 366 h 516"/>
                  <a:gd name="T70" fmla="*/ 179 w 386"/>
                  <a:gd name="T71" fmla="*/ 384 h 516"/>
                  <a:gd name="T72" fmla="*/ 205 w 386"/>
                  <a:gd name="T73" fmla="*/ 441 h 516"/>
                  <a:gd name="T74" fmla="*/ 64 w 386"/>
                  <a:gd name="T75" fmla="*/ 463 h 516"/>
                  <a:gd name="T76" fmla="*/ 31 w 386"/>
                  <a:gd name="T77" fmla="*/ 476 h 516"/>
                  <a:gd name="T78" fmla="*/ 0 w 386"/>
                  <a:gd name="T79" fmla="*/ 487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86" h="516">
                    <a:moveTo>
                      <a:pt x="0" y="487"/>
                    </a:moveTo>
                    <a:lnTo>
                      <a:pt x="0" y="448"/>
                    </a:lnTo>
                    <a:lnTo>
                      <a:pt x="5" y="446"/>
                    </a:lnTo>
                    <a:lnTo>
                      <a:pt x="11" y="446"/>
                    </a:lnTo>
                    <a:lnTo>
                      <a:pt x="18" y="443"/>
                    </a:lnTo>
                    <a:lnTo>
                      <a:pt x="27" y="439"/>
                    </a:lnTo>
                    <a:lnTo>
                      <a:pt x="36" y="435"/>
                    </a:lnTo>
                    <a:lnTo>
                      <a:pt x="45" y="432"/>
                    </a:lnTo>
                    <a:lnTo>
                      <a:pt x="53" y="428"/>
                    </a:lnTo>
                    <a:lnTo>
                      <a:pt x="62" y="424"/>
                    </a:lnTo>
                    <a:lnTo>
                      <a:pt x="71" y="421"/>
                    </a:lnTo>
                    <a:lnTo>
                      <a:pt x="80" y="419"/>
                    </a:lnTo>
                    <a:lnTo>
                      <a:pt x="111" y="461"/>
                    </a:lnTo>
                    <a:lnTo>
                      <a:pt x="155" y="432"/>
                    </a:lnTo>
                    <a:lnTo>
                      <a:pt x="124" y="392"/>
                    </a:lnTo>
                    <a:lnTo>
                      <a:pt x="170" y="351"/>
                    </a:lnTo>
                    <a:lnTo>
                      <a:pt x="179" y="340"/>
                    </a:lnTo>
                    <a:lnTo>
                      <a:pt x="188" y="329"/>
                    </a:lnTo>
                    <a:lnTo>
                      <a:pt x="197" y="320"/>
                    </a:lnTo>
                    <a:lnTo>
                      <a:pt x="207" y="311"/>
                    </a:lnTo>
                    <a:lnTo>
                      <a:pt x="214" y="298"/>
                    </a:lnTo>
                    <a:lnTo>
                      <a:pt x="223" y="289"/>
                    </a:lnTo>
                    <a:lnTo>
                      <a:pt x="232" y="276"/>
                    </a:lnTo>
                    <a:lnTo>
                      <a:pt x="241" y="267"/>
                    </a:lnTo>
                    <a:lnTo>
                      <a:pt x="282" y="289"/>
                    </a:lnTo>
                    <a:lnTo>
                      <a:pt x="309" y="241"/>
                    </a:lnTo>
                    <a:lnTo>
                      <a:pt x="265" y="219"/>
                    </a:lnTo>
                    <a:lnTo>
                      <a:pt x="267" y="210"/>
                    </a:lnTo>
                    <a:lnTo>
                      <a:pt x="271" y="201"/>
                    </a:lnTo>
                    <a:lnTo>
                      <a:pt x="272" y="192"/>
                    </a:lnTo>
                    <a:lnTo>
                      <a:pt x="278" y="185"/>
                    </a:lnTo>
                    <a:lnTo>
                      <a:pt x="282" y="176"/>
                    </a:lnTo>
                    <a:lnTo>
                      <a:pt x="283" y="168"/>
                    </a:lnTo>
                    <a:lnTo>
                      <a:pt x="285" y="159"/>
                    </a:lnTo>
                    <a:lnTo>
                      <a:pt x="289" y="150"/>
                    </a:lnTo>
                    <a:lnTo>
                      <a:pt x="291" y="139"/>
                    </a:lnTo>
                    <a:lnTo>
                      <a:pt x="291" y="128"/>
                    </a:lnTo>
                    <a:lnTo>
                      <a:pt x="293" y="115"/>
                    </a:lnTo>
                    <a:lnTo>
                      <a:pt x="296" y="106"/>
                    </a:lnTo>
                    <a:lnTo>
                      <a:pt x="298" y="93"/>
                    </a:lnTo>
                    <a:lnTo>
                      <a:pt x="300" y="80"/>
                    </a:lnTo>
                    <a:lnTo>
                      <a:pt x="302" y="69"/>
                    </a:lnTo>
                    <a:lnTo>
                      <a:pt x="307" y="58"/>
                    </a:lnTo>
                    <a:lnTo>
                      <a:pt x="353" y="57"/>
                    </a:lnTo>
                    <a:lnTo>
                      <a:pt x="349" y="3"/>
                    </a:lnTo>
                    <a:lnTo>
                      <a:pt x="298" y="5"/>
                    </a:lnTo>
                    <a:lnTo>
                      <a:pt x="298" y="3"/>
                    </a:lnTo>
                    <a:lnTo>
                      <a:pt x="298" y="0"/>
                    </a:lnTo>
                    <a:lnTo>
                      <a:pt x="382" y="0"/>
                    </a:lnTo>
                    <a:lnTo>
                      <a:pt x="386" y="93"/>
                    </a:lnTo>
                    <a:lnTo>
                      <a:pt x="333" y="95"/>
                    </a:lnTo>
                    <a:lnTo>
                      <a:pt x="333" y="102"/>
                    </a:lnTo>
                    <a:lnTo>
                      <a:pt x="333" y="110"/>
                    </a:lnTo>
                    <a:lnTo>
                      <a:pt x="329" y="119"/>
                    </a:lnTo>
                    <a:lnTo>
                      <a:pt x="327" y="132"/>
                    </a:lnTo>
                    <a:lnTo>
                      <a:pt x="326" y="141"/>
                    </a:lnTo>
                    <a:lnTo>
                      <a:pt x="324" y="154"/>
                    </a:lnTo>
                    <a:lnTo>
                      <a:pt x="320" y="163"/>
                    </a:lnTo>
                    <a:lnTo>
                      <a:pt x="316" y="176"/>
                    </a:lnTo>
                    <a:lnTo>
                      <a:pt x="315" y="186"/>
                    </a:lnTo>
                    <a:lnTo>
                      <a:pt x="311" y="197"/>
                    </a:lnTo>
                    <a:lnTo>
                      <a:pt x="309" y="201"/>
                    </a:lnTo>
                    <a:lnTo>
                      <a:pt x="355" y="229"/>
                    </a:lnTo>
                    <a:lnTo>
                      <a:pt x="294" y="340"/>
                    </a:lnTo>
                    <a:lnTo>
                      <a:pt x="249" y="316"/>
                    </a:lnTo>
                    <a:lnTo>
                      <a:pt x="240" y="327"/>
                    </a:lnTo>
                    <a:lnTo>
                      <a:pt x="230" y="338"/>
                    </a:lnTo>
                    <a:lnTo>
                      <a:pt x="219" y="348"/>
                    </a:lnTo>
                    <a:lnTo>
                      <a:pt x="210" y="357"/>
                    </a:lnTo>
                    <a:lnTo>
                      <a:pt x="201" y="366"/>
                    </a:lnTo>
                    <a:lnTo>
                      <a:pt x="190" y="375"/>
                    </a:lnTo>
                    <a:lnTo>
                      <a:pt x="179" y="384"/>
                    </a:lnTo>
                    <a:lnTo>
                      <a:pt x="170" y="395"/>
                    </a:lnTo>
                    <a:lnTo>
                      <a:pt x="205" y="441"/>
                    </a:lnTo>
                    <a:lnTo>
                      <a:pt x="97" y="516"/>
                    </a:lnTo>
                    <a:lnTo>
                      <a:pt x="64" y="463"/>
                    </a:lnTo>
                    <a:lnTo>
                      <a:pt x="47" y="468"/>
                    </a:lnTo>
                    <a:lnTo>
                      <a:pt x="31" y="476"/>
                    </a:lnTo>
                    <a:lnTo>
                      <a:pt x="14" y="481"/>
                    </a:lnTo>
                    <a:lnTo>
                      <a:pt x="0" y="487"/>
                    </a:lnTo>
                    <a:lnTo>
                      <a:pt x="0" y="48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79" name="Freeform 151">
                <a:extLst>
                  <a:ext uri="{FF2B5EF4-FFF2-40B4-BE49-F238E27FC236}">
                    <a16:creationId xmlns:a16="http://schemas.microsoft.com/office/drawing/2014/main" id="{367181A4-34ED-DC45-4164-33B7DCC301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6" y="2574"/>
                <a:ext cx="434" cy="353"/>
              </a:xfrm>
              <a:custGeom>
                <a:avLst/>
                <a:gdLst>
                  <a:gd name="T0" fmla="*/ 390 w 434"/>
                  <a:gd name="T1" fmla="*/ 353 h 353"/>
                  <a:gd name="T2" fmla="*/ 421 w 434"/>
                  <a:gd name="T3" fmla="*/ 269 h 353"/>
                  <a:gd name="T4" fmla="*/ 434 w 434"/>
                  <a:gd name="T5" fmla="*/ 254 h 353"/>
                  <a:gd name="T6" fmla="*/ 388 w 434"/>
                  <a:gd name="T7" fmla="*/ 185 h 353"/>
                  <a:gd name="T8" fmla="*/ 348 w 434"/>
                  <a:gd name="T9" fmla="*/ 214 h 353"/>
                  <a:gd name="T10" fmla="*/ 333 w 434"/>
                  <a:gd name="T11" fmla="*/ 197 h 353"/>
                  <a:gd name="T12" fmla="*/ 318 w 434"/>
                  <a:gd name="T13" fmla="*/ 183 h 353"/>
                  <a:gd name="T14" fmla="*/ 302 w 434"/>
                  <a:gd name="T15" fmla="*/ 168 h 353"/>
                  <a:gd name="T16" fmla="*/ 289 w 434"/>
                  <a:gd name="T17" fmla="*/ 155 h 353"/>
                  <a:gd name="T18" fmla="*/ 276 w 434"/>
                  <a:gd name="T19" fmla="*/ 146 h 353"/>
                  <a:gd name="T20" fmla="*/ 267 w 434"/>
                  <a:gd name="T21" fmla="*/ 137 h 353"/>
                  <a:gd name="T22" fmla="*/ 293 w 434"/>
                  <a:gd name="T23" fmla="*/ 87 h 353"/>
                  <a:gd name="T24" fmla="*/ 179 w 434"/>
                  <a:gd name="T25" fmla="*/ 31 h 353"/>
                  <a:gd name="T26" fmla="*/ 153 w 434"/>
                  <a:gd name="T27" fmla="*/ 75 h 353"/>
                  <a:gd name="T28" fmla="*/ 141 w 434"/>
                  <a:gd name="T29" fmla="*/ 73 h 353"/>
                  <a:gd name="T30" fmla="*/ 131 w 434"/>
                  <a:gd name="T31" fmla="*/ 69 h 353"/>
                  <a:gd name="T32" fmla="*/ 120 w 434"/>
                  <a:gd name="T33" fmla="*/ 66 h 353"/>
                  <a:gd name="T34" fmla="*/ 109 w 434"/>
                  <a:gd name="T35" fmla="*/ 66 h 353"/>
                  <a:gd name="T36" fmla="*/ 109 w 434"/>
                  <a:gd name="T37" fmla="*/ 64 h 353"/>
                  <a:gd name="T38" fmla="*/ 97 w 434"/>
                  <a:gd name="T39" fmla="*/ 58 h 353"/>
                  <a:gd name="T40" fmla="*/ 82 w 434"/>
                  <a:gd name="T41" fmla="*/ 56 h 353"/>
                  <a:gd name="T42" fmla="*/ 69 w 434"/>
                  <a:gd name="T43" fmla="*/ 56 h 353"/>
                  <a:gd name="T44" fmla="*/ 56 w 434"/>
                  <a:gd name="T45" fmla="*/ 56 h 353"/>
                  <a:gd name="T46" fmla="*/ 58 w 434"/>
                  <a:gd name="T47" fmla="*/ 0 h 353"/>
                  <a:gd name="T48" fmla="*/ 1 w 434"/>
                  <a:gd name="T49" fmla="*/ 1 h 353"/>
                  <a:gd name="T50" fmla="*/ 0 w 434"/>
                  <a:gd name="T51" fmla="*/ 38 h 353"/>
                  <a:gd name="T52" fmla="*/ 22 w 434"/>
                  <a:gd name="T53" fmla="*/ 38 h 353"/>
                  <a:gd name="T54" fmla="*/ 22 w 434"/>
                  <a:gd name="T55" fmla="*/ 91 h 353"/>
                  <a:gd name="T56" fmla="*/ 34 w 434"/>
                  <a:gd name="T57" fmla="*/ 91 h 353"/>
                  <a:gd name="T58" fmla="*/ 51 w 434"/>
                  <a:gd name="T59" fmla="*/ 93 h 353"/>
                  <a:gd name="T60" fmla="*/ 64 w 434"/>
                  <a:gd name="T61" fmla="*/ 93 h 353"/>
                  <a:gd name="T62" fmla="*/ 78 w 434"/>
                  <a:gd name="T63" fmla="*/ 95 h 353"/>
                  <a:gd name="T64" fmla="*/ 89 w 434"/>
                  <a:gd name="T65" fmla="*/ 97 h 353"/>
                  <a:gd name="T66" fmla="*/ 102 w 434"/>
                  <a:gd name="T67" fmla="*/ 100 h 353"/>
                  <a:gd name="T68" fmla="*/ 113 w 434"/>
                  <a:gd name="T69" fmla="*/ 102 h 353"/>
                  <a:gd name="T70" fmla="*/ 126 w 434"/>
                  <a:gd name="T71" fmla="*/ 108 h 353"/>
                  <a:gd name="T72" fmla="*/ 139 w 434"/>
                  <a:gd name="T73" fmla="*/ 111 h 353"/>
                  <a:gd name="T74" fmla="*/ 150 w 434"/>
                  <a:gd name="T75" fmla="*/ 115 h 353"/>
                  <a:gd name="T76" fmla="*/ 163 w 434"/>
                  <a:gd name="T77" fmla="*/ 119 h 353"/>
                  <a:gd name="T78" fmla="*/ 175 w 434"/>
                  <a:gd name="T79" fmla="*/ 122 h 353"/>
                  <a:gd name="T80" fmla="*/ 196 w 434"/>
                  <a:gd name="T81" fmla="*/ 82 h 353"/>
                  <a:gd name="T82" fmla="*/ 245 w 434"/>
                  <a:gd name="T83" fmla="*/ 104 h 353"/>
                  <a:gd name="T84" fmla="*/ 221 w 434"/>
                  <a:gd name="T85" fmla="*/ 150 h 353"/>
                  <a:gd name="T86" fmla="*/ 228 w 434"/>
                  <a:gd name="T87" fmla="*/ 155 h 353"/>
                  <a:gd name="T88" fmla="*/ 238 w 434"/>
                  <a:gd name="T89" fmla="*/ 159 h 353"/>
                  <a:gd name="T90" fmla="*/ 245 w 434"/>
                  <a:gd name="T91" fmla="*/ 164 h 353"/>
                  <a:gd name="T92" fmla="*/ 254 w 434"/>
                  <a:gd name="T93" fmla="*/ 172 h 353"/>
                  <a:gd name="T94" fmla="*/ 269 w 434"/>
                  <a:gd name="T95" fmla="*/ 183 h 353"/>
                  <a:gd name="T96" fmla="*/ 285 w 434"/>
                  <a:gd name="T97" fmla="*/ 199 h 353"/>
                  <a:gd name="T98" fmla="*/ 300 w 434"/>
                  <a:gd name="T99" fmla="*/ 214 h 353"/>
                  <a:gd name="T100" fmla="*/ 315 w 434"/>
                  <a:gd name="T101" fmla="*/ 230 h 353"/>
                  <a:gd name="T102" fmla="*/ 320 w 434"/>
                  <a:gd name="T103" fmla="*/ 238 h 353"/>
                  <a:gd name="T104" fmla="*/ 329 w 434"/>
                  <a:gd name="T105" fmla="*/ 247 h 353"/>
                  <a:gd name="T106" fmla="*/ 337 w 434"/>
                  <a:gd name="T107" fmla="*/ 254 h 353"/>
                  <a:gd name="T108" fmla="*/ 346 w 434"/>
                  <a:gd name="T109" fmla="*/ 263 h 353"/>
                  <a:gd name="T110" fmla="*/ 382 w 434"/>
                  <a:gd name="T111" fmla="*/ 238 h 353"/>
                  <a:gd name="T112" fmla="*/ 412 w 434"/>
                  <a:gd name="T113" fmla="*/ 283 h 353"/>
                  <a:gd name="T114" fmla="*/ 373 w 434"/>
                  <a:gd name="T115" fmla="*/ 309 h 353"/>
                  <a:gd name="T116" fmla="*/ 377 w 434"/>
                  <a:gd name="T117" fmla="*/ 318 h 353"/>
                  <a:gd name="T118" fmla="*/ 382 w 434"/>
                  <a:gd name="T119" fmla="*/ 331 h 353"/>
                  <a:gd name="T120" fmla="*/ 384 w 434"/>
                  <a:gd name="T121" fmla="*/ 342 h 353"/>
                  <a:gd name="T122" fmla="*/ 390 w 434"/>
                  <a:gd name="T123" fmla="*/ 353 h 353"/>
                  <a:gd name="T124" fmla="*/ 390 w 434"/>
                  <a:gd name="T125" fmla="*/ 353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34" h="353">
                    <a:moveTo>
                      <a:pt x="390" y="353"/>
                    </a:moveTo>
                    <a:lnTo>
                      <a:pt x="421" y="269"/>
                    </a:lnTo>
                    <a:lnTo>
                      <a:pt x="434" y="254"/>
                    </a:lnTo>
                    <a:lnTo>
                      <a:pt x="388" y="185"/>
                    </a:lnTo>
                    <a:lnTo>
                      <a:pt x="348" y="214"/>
                    </a:lnTo>
                    <a:lnTo>
                      <a:pt x="333" y="197"/>
                    </a:lnTo>
                    <a:lnTo>
                      <a:pt x="318" y="183"/>
                    </a:lnTo>
                    <a:lnTo>
                      <a:pt x="302" y="168"/>
                    </a:lnTo>
                    <a:lnTo>
                      <a:pt x="289" y="155"/>
                    </a:lnTo>
                    <a:lnTo>
                      <a:pt x="276" y="146"/>
                    </a:lnTo>
                    <a:lnTo>
                      <a:pt x="267" y="137"/>
                    </a:lnTo>
                    <a:lnTo>
                      <a:pt x="293" y="87"/>
                    </a:lnTo>
                    <a:lnTo>
                      <a:pt x="179" y="31"/>
                    </a:lnTo>
                    <a:lnTo>
                      <a:pt x="153" y="75"/>
                    </a:lnTo>
                    <a:lnTo>
                      <a:pt x="141" y="73"/>
                    </a:lnTo>
                    <a:lnTo>
                      <a:pt x="131" y="69"/>
                    </a:lnTo>
                    <a:lnTo>
                      <a:pt x="120" y="66"/>
                    </a:lnTo>
                    <a:lnTo>
                      <a:pt x="109" y="66"/>
                    </a:lnTo>
                    <a:lnTo>
                      <a:pt x="109" y="64"/>
                    </a:lnTo>
                    <a:lnTo>
                      <a:pt x="97" y="58"/>
                    </a:lnTo>
                    <a:lnTo>
                      <a:pt x="82" y="56"/>
                    </a:lnTo>
                    <a:lnTo>
                      <a:pt x="69" y="56"/>
                    </a:lnTo>
                    <a:lnTo>
                      <a:pt x="56" y="56"/>
                    </a:lnTo>
                    <a:lnTo>
                      <a:pt x="58" y="0"/>
                    </a:lnTo>
                    <a:lnTo>
                      <a:pt x="1" y="1"/>
                    </a:lnTo>
                    <a:lnTo>
                      <a:pt x="0" y="38"/>
                    </a:lnTo>
                    <a:lnTo>
                      <a:pt x="22" y="38"/>
                    </a:lnTo>
                    <a:lnTo>
                      <a:pt x="22" y="91"/>
                    </a:lnTo>
                    <a:lnTo>
                      <a:pt x="34" y="91"/>
                    </a:lnTo>
                    <a:lnTo>
                      <a:pt x="51" y="93"/>
                    </a:lnTo>
                    <a:lnTo>
                      <a:pt x="64" y="93"/>
                    </a:lnTo>
                    <a:lnTo>
                      <a:pt x="78" y="95"/>
                    </a:lnTo>
                    <a:lnTo>
                      <a:pt x="89" y="97"/>
                    </a:lnTo>
                    <a:lnTo>
                      <a:pt x="102" y="100"/>
                    </a:lnTo>
                    <a:lnTo>
                      <a:pt x="113" y="102"/>
                    </a:lnTo>
                    <a:lnTo>
                      <a:pt x="126" y="108"/>
                    </a:lnTo>
                    <a:lnTo>
                      <a:pt x="139" y="111"/>
                    </a:lnTo>
                    <a:lnTo>
                      <a:pt x="150" y="115"/>
                    </a:lnTo>
                    <a:lnTo>
                      <a:pt x="163" y="119"/>
                    </a:lnTo>
                    <a:lnTo>
                      <a:pt x="175" y="122"/>
                    </a:lnTo>
                    <a:lnTo>
                      <a:pt x="196" y="82"/>
                    </a:lnTo>
                    <a:lnTo>
                      <a:pt x="245" y="104"/>
                    </a:lnTo>
                    <a:lnTo>
                      <a:pt x="221" y="150"/>
                    </a:lnTo>
                    <a:lnTo>
                      <a:pt x="228" y="155"/>
                    </a:lnTo>
                    <a:lnTo>
                      <a:pt x="238" y="159"/>
                    </a:lnTo>
                    <a:lnTo>
                      <a:pt x="245" y="164"/>
                    </a:lnTo>
                    <a:lnTo>
                      <a:pt x="254" y="172"/>
                    </a:lnTo>
                    <a:lnTo>
                      <a:pt x="269" y="183"/>
                    </a:lnTo>
                    <a:lnTo>
                      <a:pt x="285" y="199"/>
                    </a:lnTo>
                    <a:lnTo>
                      <a:pt x="300" y="214"/>
                    </a:lnTo>
                    <a:lnTo>
                      <a:pt x="315" y="230"/>
                    </a:lnTo>
                    <a:lnTo>
                      <a:pt x="320" y="238"/>
                    </a:lnTo>
                    <a:lnTo>
                      <a:pt x="329" y="247"/>
                    </a:lnTo>
                    <a:lnTo>
                      <a:pt x="337" y="254"/>
                    </a:lnTo>
                    <a:lnTo>
                      <a:pt x="346" y="263"/>
                    </a:lnTo>
                    <a:lnTo>
                      <a:pt x="382" y="238"/>
                    </a:lnTo>
                    <a:lnTo>
                      <a:pt x="412" y="283"/>
                    </a:lnTo>
                    <a:lnTo>
                      <a:pt x="373" y="309"/>
                    </a:lnTo>
                    <a:lnTo>
                      <a:pt x="377" y="318"/>
                    </a:lnTo>
                    <a:lnTo>
                      <a:pt x="382" y="331"/>
                    </a:lnTo>
                    <a:lnTo>
                      <a:pt x="384" y="342"/>
                    </a:lnTo>
                    <a:lnTo>
                      <a:pt x="390" y="353"/>
                    </a:lnTo>
                    <a:lnTo>
                      <a:pt x="390" y="35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80" name="Freeform 152">
                <a:extLst>
                  <a:ext uri="{FF2B5EF4-FFF2-40B4-BE49-F238E27FC236}">
                    <a16:creationId xmlns:a16="http://schemas.microsoft.com/office/drawing/2014/main" id="{D61AAD43-4B93-F5EF-D2E2-54034640B8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4" y="2892"/>
                <a:ext cx="182" cy="364"/>
              </a:xfrm>
              <a:custGeom>
                <a:avLst/>
                <a:gdLst>
                  <a:gd name="T0" fmla="*/ 182 w 182"/>
                  <a:gd name="T1" fmla="*/ 364 h 364"/>
                  <a:gd name="T2" fmla="*/ 163 w 182"/>
                  <a:gd name="T3" fmla="*/ 363 h 364"/>
                  <a:gd name="T4" fmla="*/ 145 w 182"/>
                  <a:gd name="T5" fmla="*/ 359 h 364"/>
                  <a:gd name="T6" fmla="*/ 127 w 182"/>
                  <a:gd name="T7" fmla="*/ 353 h 364"/>
                  <a:gd name="T8" fmla="*/ 110 w 182"/>
                  <a:gd name="T9" fmla="*/ 350 h 364"/>
                  <a:gd name="T10" fmla="*/ 77 w 182"/>
                  <a:gd name="T11" fmla="*/ 331 h 364"/>
                  <a:gd name="T12" fmla="*/ 51 w 182"/>
                  <a:gd name="T13" fmla="*/ 310 h 364"/>
                  <a:gd name="T14" fmla="*/ 30 w 182"/>
                  <a:gd name="T15" fmla="*/ 282 h 364"/>
                  <a:gd name="T16" fmla="*/ 13 w 182"/>
                  <a:gd name="T17" fmla="*/ 251 h 364"/>
                  <a:gd name="T18" fmla="*/ 6 w 182"/>
                  <a:gd name="T19" fmla="*/ 233 h 364"/>
                  <a:gd name="T20" fmla="*/ 4 w 182"/>
                  <a:gd name="T21" fmla="*/ 216 h 364"/>
                  <a:gd name="T22" fmla="*/ 0 w 182"/>
                  <a:gd name="T23" fmla="*/ 198 h 364"/>
                  <a:gd name="T24" fmla="*/ 0 w 182"/>
                  <a:gd name="T25" fmla="*/ 181 h 364"/>
                  <a:gd name="T26" fmla="*/ 0 w 182"/>
                  <a:gd name="T27" fmla="*/ 161 h 364"/>
                  <a:gd name="T28" fmla="*/ 4 w 182"/>
                  <a:gd name="T29" fmla="*/ 143 h 364"/>
                  <a:gd name="T30" fmla="*/ 6 w 182"/>
                  <a:gd name="T31" fmla="*/ 125 h 364"/>
                  <a:gd name="T32" fmla="*/ 13 w 182"/>
                  <a:gd name="T33" fmla="*/ 110 h 364"/>
                  <a:gd name="T34" fmla="*/ 30 w 182"/>
                  <a:gd name="T35" fmla="*/ 79 h 364"/>
                  <a:gd name="T36" fmla="*/ 51 w 182"/>
                  <a:gd name="T37" fmla="*/ 53 h 364"/>
                  <a:gd name="T38" fmla="*/ 77 w 182"/>
                  <a:gd name="T39" fmla="*/ 29 h 364"/>
                  <a:gd name="T40" fmla="*/ 110 w 182"/>
                  <a:gd name="T41" fmla="*/ 13 h 364"/>
                  <a:gd name="T42" fmla="*/ 127 w 182"/>
                  <a:gd name="T43" fmla="*/ 6 h 364"/>
                  <a:gd name="T44" fmla="*/ 145 w 182"/>
                  <a:gd name="T45" fmla="*/ 2 h 364"/>
                  <a:gd name="T46" fmla="*/ 163 w 182"/>
                  <a:gd name="T47" fmla="*/ 0 h 364"/>
                  <a:gd name="T48" fmla="*/ 182 w 182"/>
                  <a:gd name="T49" fmla="*/ 0 h 364"/>
                  <a:gd name="T50" fmla="*/ 167 w 182"/>
                  <a:gd name="T51" fmla="*/ 39 h 364"/>
                  <a:gd name="T52" fmla="*/ 138 w 182"/>
                  <a:gd name="T53" fmla="*/ 44 h 364"/>
                  <a:gd name="T54" fmla="*/ 112 w 182"/>
                  <a:gd name="T55" fmla="*/ 53 h 364"/>
                  <a:gd name="T56" fmla="*/ 90 w 182"/>
                  <a:gd name="T57" fmla="*/ 70 h 364"/>
                  <a:gd name="T58" fmla="*/ 70 w 182"/>
                  <a:gd name="T59" fmla="*/ 90 h 364"/>
                  <a:gd name="T60" fmla="*/ 55 w 182"/>
                  <a:gd name="T61" fmla="*/ 112 h 364"/>
                  <a:gd name="T62" fmla="*/ 44 w 182"/>
                  <a:gd name="T63" fmla="*/ 137 h 364"/>
                  <a:gd name="T64" fmla="*/ 39 w 182"/>
                  <a:gd name="T65" fmla="*/ 167 h 364"/>
                  <a:gd name="T66" fmla="*/ 39 w 182"/>
                  <a:gd name="T67" fmla="*/ 196 h 364"/>
                  <a:gd name="T68" fmla="*/ 44 w 182"/>
                  <a:gd name="T69" fmla="*/ 223 h 364"/>
                  <a:gd name="T70" fmla="*/ 55 w 182"/>
                  <a:gd name="T71" fmla="*/ 247 h 364"/>
                  <a:gd name="T72" fmla="*/ 70 w 182"/>
                  <a:gd name="T73" fmla="*/ 269 h 364"/>
                  <a:gd name="T74" fmla="*/ 90 w 182"/>
                  <a:gd name="T75" fmla="*/ 289 h 364"/>
                  <a:gd name="T76" fmla="*/ 112 w 182"/>
                  <a:gd name="T77" fmla="*/ 304 h 364"/>
                  <a:gd name="T78" fmla="*/ 138 w 182"/>
                  <a:gd name="T79" fmla="*/ 315 h 364"/>
                  <a:gd name="T80" fmla="*/ 167 w 182"/>
                  <a:gd name="T81" fmla="*/ 322 h 364"/>
                  <a:gd name="T82" fmla="*/ 182 w 182"/>
                  <a:gd name="T83" fmla="*/ 324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82" h="364">
                    <a:moveTo>
                      <a:pt x="182" y="324"/>
                    </a:moveTo>
                    <a:lnTo>
                      <a:pt x="182" y="364"/>
                    </a:lnTo>
                    <a:lnTo>
                      <a:pt x="172" y="363"/>
                    </a:lnTo>
                    <a:lnTo>
                      <a:pt x="163" y="363"/>
                    </a:lnTo>
                    <a:lnTo>
                      <a:pt x="154" y="361"/>
                    </a:lnTo>
                    <a:lnTo>
                      <a:pt x="145" y="359"/>
                    </a:lnTo>
                    <a:lnTo>
                      <a:pt x="136" y="357"/>
                    </a:lnTo>
                    <a:lnTo>
                      <a:pt x="127" y="353"/>
                    </a:lnTo>
                    <a:lnTo>
                      <a:pt x="117" y="350"/>
                    </a:lnTo>
                    <a:lnTo>
                      <a:pt x="110" y="350"/>
                    </a:lnTo>
                    <a:lnTo>
                      <a:pt x="92" y="341"/>
                    </a:lnTo>
                    <a:lnTo>
                      <a:pt x="77" y="331"/>
                    </a:lnTo>
                    <a:lnTo>
                      <a:pt x="64" y="321"/>
                    </a:lnTo>
                    <a:lnTo>
                      <a:pt x="51" y="310"/>
                    </a:lnTo>
                    <a:lnTo>
                      <a:pt x="39" y="295"/>
                    </a:lnTo>
                    <a:lnTo>
                      <a:pt x="30" y="282"/>
                    </a:lnTo>
                    <a:lnTo>
                      <a:pt x="20" y="266"/>
                    </a:lnTo>
                    <a:lnTo>
                      <a:pt x="13" y="251"/>
                    </a:lnTo>
                    <a:lnTo>
                      <a:pt x="9" y="242"/>
                    </a:lnTo>
                    <a:lnTo>
                      <a:pt x="6" y="233"/>
                    </a:lnTo>
                    <a:lnTo>
                      <a:pt x="4" y="223"/>
                    </a:lnTo>
                    <a:lnTo>
                      <a:pt x="4" y="216"/>
                    </a:lnTo>
                    <a:lnTo>
                      <a:pt x="0" y="207"/>
                    </a:lnTo>
                    <a:lnTo>
                      <a:pt x="0" y="198"/>
                    </a:lnTo>
                    <a:lnTo>
                      <a:pt x="0" y="189"/>
                    </a:lnTo>
                    <a:lnTo>
                      <a:pt x="0" y="181"/>
                    </a:lnTo>
                    <a:lnTo>
                      <a:pt x="0" y="170"/>
                    </a:lnTo>
                    <a:lnTo>
                      <a:pt x="0" y="161"/>
                    </a:lnTo>
                    <a:lnTo>
                      <a:pt x="0" y="152"/>
                    </a:lnTo>
                    <a:lnTo>
                      <a:pt x="4" y="143"/>
                    </a:lnTo>
                    <a:lnTo>
                      <a:pt x="4" y="134"/>
                    </a:lnTo>
                    <a:lnTo>
                      <a:pt x="6" y="125"/>
                    </a:lnTo>
                    <a:lnTo>
                      <a:pt x="9" y="117"/>
                    </a:lnTo>
                    <a:lnTo>
                      <a:pt x="13" y="110"/>
                    </a:lnTo>
                    <a:lnTo>
                      <a:pt x="20" y="94"/>
                    </a:lnTo>
                    <a:lnTo>
                      <a:pt x="30" y="79"/>
                    </a:lnTo>
                    <a:lnTo>
                      <a:pt x="39" y="64"/>
                    </a:lnTo>
                    <a:lnTo>
                      <a:pt x="51" y="53"/>
                    </a:lnTo>
                    <a:lnTo>
                      <a:pt x="64" y="39"/>
                    </a:lnTo>
                    <a:lnTo>
                      <a:pt x="77" y="29"/>
                    </a:lnTo>
                    <a:lnTo>
                      <a:pt x="92" y="18"/>
                    </a:lnTo>
                    <a:lnTo>
                      <a:pt x="110" y="13"/>
                    </a:lnTo>
                    <a:lnTo>
                      <a:pt x="117" y="7"/>
                    </a:lnTo>
                    <a:lnTo>
                      <a:pt x="127" y="6"/>
                    </a:lnTo>
                    <a:lnTo>
                      <a:pt x="136" y="2"/>
                    </a:lnTo>
                    <a:lnTo>
                      <a:pt x="145" y="2"/>
                    </a:lnTo>
                    <a:lnTo>
                      <a:pt x="154" y="0"/>
                    </a:lnTo>
                    <a:lnTo>
                      <a:pt x="163" y="0"/>
                    </a:lnTo>
                    <a:lnTo>
                      <a:pt x="172" y="0"/>
                    </a:lnTo>
                    <a:lnTo>
                      <a:pt x="182" y="0"/>
                    </a:lnTo>
                    <a:lnTo>
                      <a:pt x="182" y="39"/>
                    </a:lnTo>
                    <a:lnTo>
                      <a:pt x="167" y="39"/>
                    </a:lnTo>
                    <a:lnTo>
                      <a:pt x="152" y="40"/>
                    </a:lnTo>
                    <a:lnTo>
                      <a:pt x="138" y="44"/>
                    </a:lnTo>
                    <a:lnTo>
                      <a:pt x="127" y="50"/>
                    </a:lnTo>
                    <a:lnTo>
                      <a:pt x="112" y="53"/>
                    </a:lnTo>
                    <a:lnTo>
                      <a:pt x="101" y="62"/>
                    </a:lnTo>
                    <a:lnTo>
                      <a:pt x="90" y="70"/>
                    </a:lnTo>
                    <a:lnTo>
                      <a:pt x="81" y="81"/>
                    </a:lnTo>
                    <a:lnTo>
                      <a:pt x="70" y="90"/>
                    </a:lnTo>
                    <a:lnTo>
                      <a:pt x="62" y="101"/>
                    </a:lnTo>
                    <a:lnTo>
                      <a:pt x="55" y="112"/>
                    </a:lnTo>
                    <a:lnTo>
                      <a:pt x="50" y="125"/>
                    </a:lnTo>
                    <a:lnTo>
                      <a:pt x="44" y="137"/>
                    </a:lnTo>
                    <a:lnTo>
                      <a:pt x="40" y="152"/>
                    </a:lnTo>
                    <a:lnTo>
                      <a:pt x="39" y="167"/>
                    </a:lnTo>
                    <a:lnTo>
                      <a:pt x="39" y="181"/>
                    </a:lnTo>
                    <a:lnTo>
                      <a:pt x="39" y="196"/>
                    </a:lnTo>
                    <a:lnTo>
                      <a:pt x="40" y="209"/>
                    </a:lnTo>
                    <a:lnTo>
                      <a:pt x="44" y="223"/>
                    </a:lnTo>
                    <a:lnTo>
                      <a:pt x="50" y="236"/>
                    </a:lnTo>
                    <a:lnTo>
                      <a:pt x="55" y="247"/>
                    </a:lnTo>
                    <a:lnTo>
                      <a:pt x="62" y="260"/>
                    </a:lnTo>
                    <a:lnTo>
                      <a:pt x="70" y="269"/>
                    </a:lnTo>
                    <a:lnTo>
                      <a:pt x="81" y="282"/>
                    </a:lnTo>
                    <a:lnTo>
                      <a:pt x="90" y="289"/>
                    </a:lnTo>
                    <a:lnTo>
                      <a:pt x="101" y="299"/>
                    </a:lnTo>
                    <a:lnTo>
                      <a:pt x="112" y="304"/>
                    </a:lnTo>
                    <a:lnTo>
                      <a:pt x="127" y="313"/>
                    </a:lnTo>
                    <a:lnTo>
                      <a:pt x="138" y="315"/>
                    </a:lnTo>
                    <a:lnTo>
                      <a:pt x="152" y="321"/>
                    </a:lnTo>
                    <a:lnTo>
                      <a:pt x="167" y="322"/>
                    </a:lnTo>
                    <a:lnTo>
                      <a:pt x="182" y="324"/>
                    </a:lnTo>
                    <a:lnTo>
                      <a:pt x="182" y="3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81" name="Freeform 153">
                <a:extLst>
                  <a:ext uri="{FF2B5EF4-FFF2-40B4-BE49-F238E27FC236}">
                    <a16:creationId xmlns:a16="http://schemas.microsoft.com/office/drawing/2014/main" id="{F291C976-7A6E-E9A2-EF3D-005AE8A697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" y="3042"/>
                <a:ext cx="70" cy="176"/>
              </a:xfrm>
              <a:custGeom>
                <a:avLst/>
                <a:gdLst>
                  <a:gd name="T0" fmla="*/ 0 w 70"/>
                  <a:gd name="T1" fmla="*/ 117 h 176"/>
                  <a:gd name="T2" fmla="*/ 0 w 70"/>
                  <a:gd name="T3" fmla="*/ 176 h 176"/>
                  <a:gd name="T4" fmla="*/ 6 w 70"/>
                  <a:gd name="T5" fmla="*/ 169 h 176"/>
                  <a:gd name="T6" fmla="*/ 15 w 70"/>
                  <a:gd name="T7" fmla="*/ 161 h 176"/>
                  <a:gd name="T8" fmla="*/ 21 w 70"/>
                  <a:gd name="T9" fmla="*/ 154 h 176"/>
                  <a:gd name="T10" fmla="*/ 28 w 70"/>
                  <a:gd name="T11" fmla="*/ 145 h 176"/>
                  <a:gd name="T12" fmla="*/ 33 w 70"/>
                  <a:gd name="T13" fmla="*/ 136 h 176"/>
                  <a:gd name="T14" fmla="*/ 41 w 70"/>
                  <a:gd name="T15" fmla="*/ 128 h 176"/>
                  <a:gd name="T16" fmla="*/ 44 w 70"/>
                  <a:gd name="T17" fmla="*/ 119 h 176"/>
                  <a:gd name="T18" fmla="*/ 50 w 70"/>
                  <a:gd name="T19" fmla="*/ 112 h 176"/>
                  <a:gd name="T20" fmla="*/ 54 w 70"/>
                  <a:gd name="T21" fmla="*/ 101 h 176"/>
                  <a:gd name="T22" fmla="*/ 59 w 70"/>
                  <a:gd name="T23" fmla="*/ 92 h 176"/>
                  <a:gd name="T24" fmla="*/ 61 w 70"/>
                  <a:gd name="T25" fmla="*/ 83 h 176"/>
                  <a:gd name="T26" fmla="*/ 65 w 70"/>
                  <a:gd name="T27" fmla="*/ 73 h 176"/>
                  <a:gd name="T28" fmla="*/ 66 w 70"/>
                  <a:gd name="T29" fmla="*/ 62 h 176"/>
                  <a:gd name="T30" fmla="*/ 68 w 70"/>
                  <a:gd name="T31" fmla="*/ 52 h 176"/>
                  <a:gd name="T32" fmla="*/ 68 w 70"/>
                  <a:gd name="T33" fmla="*/ 41 h 176"/>
                  <a:gd name="T34" fmla="*/ 70 w 70"/>
                  <a:gd name="T35" fmla="*/ 31 h 176"/>
                  <a:gd name="T36" fmla="*/ 68 w 70"/>
                  <a:gd name="T37" fmla="*/ 15 h 176"/>
                  <a:gd name="T38" fmla="*/ 68 w 70"/>
                  <a:gd name="T39" fmla="*/ 0 h 176"/>
                  <a:gd name="T40" fmla="*/ 33 w 70"/>
                  <a:gd name="T41" fmla="*/ 0 h 176"/>
                  <a:gd name="T42" fmla="*/ 28 w 70"/>
                  <a:gd name="T43" fmla="*/ 4 h 176"/>
                  <a:gd name="T44" fmla="*/ 28 w 70"/>
                  <a:gd name="T45" fmla="*/ 19 h 176"/>
                  <a:gd name="T46" fmla="*/ 30 w 70"/>
                  <a:gd name="T47" fmla="*/ 31 h 176"/>
                  <a:gd name="T48" fmla="*/ 28 w 70"/>
                  <a:gd name="T49" fmla="*/ 42 h 176"/>
                  <a:gd name="T50" fmla="*/ 26 w 70"/>
                  <a:gd name="T51" fmla="*/ 53 h 176"/>
                  <a:gd name="T52" fmla="*/ 24 w 70"/>
                  <a:gd name="T53" fmla="*/ 64 h 176"/>
                  <a:gd name="T54" fmla="*/ 22 w 70"/>
                  <a:gd name="T55" fmla="*/ 75 h 176"/>
                  <a:gd name="T56" fmla="*/ 15 w 70"/>
                  <a:gd name="T57" fmla="*/ 86 h 176"/>
                  <a:gd name="T58" fmla="*/ 11 w 70"/>
                  <a:gd name="T59" fmla="*/ 97 h 176"/>
                  <a:gd name="T60" fmla="*/ 6 w 70"/>
                  <a:gd name="T61" fmla="*/ 106 h 176"/>
                  <a:gd name="T62" fmla="*/ 0 w 70"/>
                  <a:gd name="T63" fmla="*/ 117 h 176"/>
                  <a:gd name="T64" fmla="*/ 0 w 70"/>
                  <a:gd name="T65" fmla="*/ 11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0" h="176">
                    <a:moveTo>
                      <a:pt x="0" y="117"/>
                    </a:moveTo>
                    <a:lnTo>
                      <a:pt x="0" y="176"/>
                    </a:lnTo>
                    <a:lnTo>
                      <a:pt x="6" y="169"/>
                    </a:lnTo>
                    <a:lnTo>
                      <a:pt x="15" y="161"/>
                    </a:lnTo>
                    <a:lnTo>
                      <a:pt x="21" y="154"/>
                    </a:lnTo>
                    <a:lnTo>
                      <a:pt x="28" y="145"/>
                    </a:lnTo>
                    <a:lnTo>
                      <a:pt x="33" y="136"/>
                    </a:lnTo>
                    <a:lnTo>
                      <a:pt x="41" y="128"/>
                    </a:lnTo>
                    <a:lnTo>
                      <a:pt x="44" y="119"/>
                    </a:lnTo>
                    <a:lnTo>
                      <a:pt x="50" y="112"/>
                    </a:lnTo>
                    <a:lnTo>
                      <a:pt x="54" y="101"/>
                    </a:lnTo>
                    <a:lnTo>
                      <a:pt x="59" y="92"/>
                    </a:lnTo>
                    <a:lnTo>
                      <a:pt x="61" y="83"/>
                    </a:lnTo>
                    <a:lnTo>
                      <a:pt x="65" y="73"/>
                    </a:lnTo>
                    <a:lnTo>
                      <a:pt x="66" y="62"/>
                    </a:lnTo>
                    <a:lnTo>
                      <a:pt x="68" y="52"/>
                    </a:lnTo>
                    <a:lnTo>
                      <a:pt x="68" y="41"/>
                    </a:lnTo>
                    <a:lnTo>
                      <a:pt x="70" y="31"/>
                    </a:lnTo>
                    <a:lnTo>
                      <a:pt x="68" y="15"/>
                    </a:lnTo>
                    <a:lnTo>
                      <a:pt x="68" y="0"/>
                    </a:lnTo>
                    <a:lnTo>
                      <a:pt x="33" y="0"/>
                    </a:lnTo>
                    <a:lnTo>
                      <a:pt x="28" y="4"/>
                    </a:lnTo>
                    <a:lnTo>
                      <a:pt x="28" y="19"/>
                    </a:lnTo>
                    <a:lnTo>
                      <a:pt x="30" y="31"/>
                    </a:lnTo>
                    <a:lnTo>
                      <a:pt x="28" y="42"/>
                    </a:lnTo>
                    <a:lnTo>
                      <a:pt x="26" y="53"/>
                    </a:lnTo>
                    <a:lnTo>
                      <a:pt x="24" y="64"/>
                    </a:lnTo>
                    <a:lnTo>
                      <a:pt x="22" y="75"/>
                    </a:lnTo>
                    <a:lnTo>
                      <a:pt x="15" y="86"/>
                    </a:lnTo>
                    <a:lnTo>
                      <a:pt x="11" y="97"/>
                    </a:lnTo>
                    <a:lnTo>
                      <a:pt x="6" y="106"/>
                    </a:lnTo>
                    <a:lnTo>
                      <a:pt x="0" y="117"/>
                    </a:lnTo>
                    <a:lnTo>
                      <a:pt x="0" y="1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82" name="Freeform 154">
                <a:extLst>
                  <a:ext uri="{FF2B5EF4-FFF2-40B4-BE49-F238E27FC236}">
                    <a16:creationId xmlns:a16="http://schemas.microsoft.com/office/drawing/2014/main" id="{60439CC1-784B-10AB-A891-0570061DA3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6" y="3214"/>
                <a:ext cx="14" cy="42"/>
              </a:xfrm>
              <a:custGeom>
                <a:avLst/>
                <a:gdLst>
                  <a:gd name="T0" fmla="*/ 14 w 14"/>
                  <a:gd name="T1" fmla="*/ 42 h 42"/>
                  <a:gd name="T2" fmla="*/ 14 w 14"/>
                  <a:gd name="T3" fmla="*/ 0 h 42"/>
                  <a:gd name="T4" fmla="*/ 7 w 14"/>
                  <a:gd name="T5" fmla="*/ 0 h 42"/>
                  <a:gd name="T6" fmla="*/ 0 w 14"/>
                  <a:gd name="T7" fmla="*/ 2 h 42"/>
                  <a:gd name="T8" fmla="*/ 0 w 14"/>
                  <a:gd name="T9" fmla="*/ 42 h 42"/>
                  <a:gd name="T10" fmla="*/ 7 w 14"/>
                  <a:gd name="T11" fmla="*/ 42 h 42"/>
                  <a:gd name="T12" fmla="*/ 14 w 14"/>
                  <a:gd name="T13" fmla="*/ 42 h 42"/>
                  <a:gd name="T14" fmla="*/ 14 w 14"/>
                  <a:gd name="T15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42">
                    <a:moveTo>
                      <a:pt x="14" y="42"/>
                    </a:moveTo>
                    <a:lnTo>
                      <a:pt x="14" y="0"/>
                    </a:lnTo>
                    <a:lnTo>
                      <a:pt x="7" y="0"/>
                    </a:lnTo>
                    <a:lnTo>
                      <a:pt x="0" y="2"/>
                    </a:lnTo>
                    <a:lnTo>
                      <a:pt x="0" y="42"/>
                    </a:lnTo>
                    <a:lnTo>
                      <a:pt x="7" y="42"/>
                    </a:lnTo>
                    <a:lnTo>
                      <a:pt x="14" y="42"/>
                    </a:lnTo>
                    <a:lnTo>
                      <a:pt x="14" y="4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83" name="Freeform 155">
                <a:extLst>
                  <a:ext uri="{FF2B5EF4-FFF2-40B4-BE49-F238E27FC236}">
                    <a16:creationId xmlns:a16="http://schemas.microsoft.com/office/drawing/2014/main" id="{BC42EDDA-FF1A-E81C-17A9-944FD6D982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6" y="2892"/>
                <a:ext cx="137" cy="68"/>
              </a:xfrm>
              <a:custGeom>
                <a:avLst/>
                <a:gdLst>
                  <a:gd name="T0" fmla="*/ 137 w 137"/>
                  <a:gd name="T1" fmla="*/ 68 h 68"/>
                  <a:gd name="T2" fmla="*/ 84 w 137"/>
                  <a:gd name="T3" fmla="*/ 68 h 68"/>
                  <a:gd name="T4" fmla="*/ 73 w 137"/>
                  <a:gd name="T5" fmla="*/ 62 h 68"/>
                  <a:gd name="T6" fmla="*/ 64 w 137"/>
                  <a:gd name="T7" fmla="*/ 55 h 68"/>
                  <a:gd name="T8" fmla="*/ 53 w 137"/>
                  <a:gd name="T9" fmla="*/ 51 h 68"/>
                  <a:gd name="T10" fmla="*/ 43 w 137"/>
                  <a:gd name="T11" fmla="*/ 48 h 68"/>
                  <a:gd name="T12" fmla="*/ 32 w 137"/>
                  <a:gd name="T13" fmla="*/ 44 h 68"/>
                  <a:gd name="T14" fmla="*/ 22 w 137"/>
                  <a:gd name="T15" fmla="*/ 40 h 68"/>
                  <a:gd name="T16" fmla="*/ 11 w 137"/>
                  <a:gd name="T17" fmla="*/ 39 h 68"/>
                  <a:gd name="T18" fmla="*/ 0 w 137"/>
                  <a:gd name="T19" fmla="*/ 39 h 68"/>
                  <a:gd name="T20" fmla="*/ 0 w 137"/>
                  <a:gd name="T21" fmla="*/ 0 h 68"/>
                  <a:gd name="T22" fmla="*/ 9 w 137"/>
                  <a:gd name="T23" fmla="*/ 0 h 68"/>
                  <a:gd name="T24" fmla="*/ 20 w 137"/>
                  <a:gd name="T25" fmla="*/ 0 h 68"/>
                  <a:gd name="T26" fmla="*/ 29 w 137"/>
                  <a:gd name="T27" fmla="*/ 0 h 68"/>
                  <a:gd name="T28" fmla="*/ 40 w 137"/>
                  <a:gd name="T29" fmla="*/ 4 h 68"/>
                  <a:gd name="T30" fmla="*/ 49 w 137"/>
                  <a:gd name="T31" fmla="*/ 6 h 68"/>
                  <a:gd name="T32" fmla="*/ 58 w 137"/>
                  <a:gd name="T33" fmla="*/ 7 h 68"/>
                  <a:gd name="T34" fmla="*/ 67 w 137"/>
                  <a:gd name="T35" fmla="*/ 13 h 68"/>
                  <a:gd name="T36" fmla="*/ 76 w 137"/>
                  <a:gd name="T37" fmla="*/ 17 h 68"/>
                  <a:gd name="T38" fmla="*/ 84 w 137"/>
                  <a:gd name="T39" fmla="*/ 22 h 68"/>
                  <a:gd name="T40" fmla="*/ 93 w 137"/>
                  <a:gd name="T41" fmla="*/ 26 h 68"/>
                  <a:gd name="T42" fmla="*/ 100 w 137"/>
                  <a:gd name="T43" fmla="*/ 31 h 68"/>
                  <a:gd name="T44" fmla="*/ 108 w 137"/>
                  <a:gd name="T45" fmla="*/ 39 h 68"/>
                  <a:gd name="T46" fmla="*/ 122 w 137"/>
                  <a:gd name="T47" fmla="*/ 51 h 68"/>
                  <a:gd name="T48" fmla="*/ 137 w 137"/>
                  <a:gd name="T49" fmla="*/ 68 h 68"/>
                  <a:gd name="T50" fmla="*/ 137 w 137"/>
                  <a:gd name="T51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37" h="68">
                    <a:moveTo>
                      <a:pt x="137" y="68"/>
                    </a:moveTo>
                    <a:lnTo>
                      <a:pt x="84" y="68"/>
                    </a:lnTo>
                    <a:lnTo>
                      <a:pt x="73" y="62"/>
                    </a:lnTo>
                    <a:lnTo>
                      <a:pt x="64" y="55"/>
                    </a:lnTo>
                    <a:lnTo>
                      <a:pt x="53" y="51"/>
                    </a:lnTo>
                    <a:lnTo>
                      <a:pt x="43" y="48"/>
                    </a:lnTo>
                    <a:lnTo>
                      <a:pt x="32" y="44"/>
                    </a:lnTo>
                    <a:lnTo>
                      <a:pt x="22" y="40"/>
                    </a:lnTo>
                    <a:lnTo>
                      <a:pt x="11" y="39"/>
                    </a:lnTo>
                    <a:lnTo>
                      <a:pt x="0" y="39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20" y="0"/>
                    </a:lnTo>
                    <a:lnTo>
                      <a:pt x="29" y="0"/>
                    </a:lnTo>
                    <a:lnTo>
                      <a:pt x="40" y="4"/>
                    </a:lnTo>
                    <a:lnTo>
                      <a:pt x="49" y="6"/>
                    </a:lnTo>
                    <a:lnTo>
                      <a:pt x="58" y="7"/>
                    </a:lnTo>
                    <a:lnTo>
                      <a:pt x="67" y="13"/>
                    </a:lnTo>
                    <a:lnTo>
                      <a:pt x="76" y="17"/>
                    </a:lnTo>
                    <a:lnTo>
                      <a:pt x="84" y="22"/>
                    </a:lnTo>
                    <a:lnTo>
                      <a:pt x="93" y="26"/>
                    </a:lnTo>
                    <a:lnTo>
                      <a:pt x="100" y="31"/>
                    </a:lnTo>
                    <a:lnTo>
                      <a:pt x="108" y="39"/>
                    </a:lnTo>
                    <a:lnTo>
                      <a:pt x="122" y="51"/>
                    </a:lnTo>
                    <a:lnTo>
                      <a:pt x="137" y="68"/>
                    </a:lnTo>
                    <a:lnTo>
                      <a:pt x="137" y="6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84" name="Freeform 156">
                <a:extLst>
                  <a:ext uri="{FF2B5EF4-FFF2-40B4-BE49-F238E27FC236}">
                    <a16:creationId xmlns:a16="http://schemas.microsoft.com/office/drawing/2014/main" id="{A335F220-B9C5-21A8-D36D-606BE93E14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5" y="3013"/>
                <a:ext cx="84" cy="121"/>
              </a:xfrm>
              <a:custGeom>
                <a:avLst/>
                <a:gdLst>
                  <a:gd name="T0" fmla="*/ 84 w 84"/>
                  <a:gd name="T1" fmla="*/ 4 h 121"/>
                  <a:gd name="T2" fmla="*/ 73 w 84"/>
                  <a:gd name="T3" fmla="*/ 73 h 121"/>
                  <a:gd name="T4" fmla="*/ 75 w 84"/>
                  <a:gd name="T5" fmla="*/ 121 h 121"/>
                  <a:gd name="T6" fmla="*/ 68 w 84"/>
                  <a:gd name="T7" fmla="*/ 121 h 121"/>
                  <a:gd name="T8" fmla="*/ 61 w 84"/>
                  <a:gd name="T9" fmla="*/ 121 h 121"/>
                  <a:gd name="T10" fmla="*/ 48 w 84"/>
                  <a:gd name="T11" fmla="*/ 119 h 121"/>
                  <a:gd name="T12" fmla="*/ 37 w 84"/>
                  <a:gd name="T13" fmla="*/ 115 h 121"/>
                  <a:gd name="T14" fmla="*/ 26 w 84"/>
                  <a:gd name="T15" fmla="*/ 110 h 121"/>
                  <a:gd name="T16" fmla="*/ 18 w 84"/>
                  <a:gd name="T17" fmla="*/ 102 h 121"/>
                  <a:gd name="T18" fmla="*/ 9 w 84"/>
                  <a:gd name="T19" fmla="*/ 91 h 121"/>
                  <a:gd name="T20" fmla="*/ 6 w 84"/>
                  <a:gd name="T21" fmla="*/ 82 h 121"/>
                  <a:gd name="T22" fmla="*/ 0 w 84"/>
                  <a:gd name="T23" fmla="*/ 71 h 121"/>
                  <a:gd name="T24" fmla="*/ 0 w 84"/>
                  <a:gd name="T25" fmla="*/ 60 h 121"/>
                  <a:gd name="T26" fmla="*/ 0 w 84"/>
                  <a:gd name="T27" fmla="*/ 48 h 121"/>
                  <a:gd name="T28" fmla="*/ 6 w 84"/>
                  <a:gd name="T29" fmla="*/ 37 h 121"/>
                  <a:gd name="T30" fmla="*/ 9 w 84"/>
                  <a:gd name="T31" fmla="*/ 26 h 121"/>
                  <a:gd name="T32" fmla="*/ 18 w 84"/>
                  <a:gd name="T33" fmla="*/ 16 h 121"/>
                  <a:gd name="T34" fmla="*/ 26 w 84"/>
                  <a:gd name="T35" fmla="*/ 7 h 121"/>
                  <a:gd name="T36" fmla="*/ 37 w 84"/>
                  <a:gd name="T37" fmla="*/ 4 h 121"/>
                  <a:gd name="T38" fmla="*/ 48 w 84"/>
                  <a:gd name="T39" fmla="*/ 0 h 121"/>
                  <a:gd name="T40" fmla="*/ 61 w 84"/>
                  <a:gd name="T41" fmla="*/ 0 h 121"/>
                  <a:gd name="T42" fmla="*/ 73 w 84"/>
                  <a:gd name="T43" fmla="*/ 0 h 121"/>
                  <a:gd name="T44" fmla="*/ 84 w 84"/>
                  <a:gd name="T45" fmla="*/ 4 h 121"/>
                  <a:gd name="T46" fmla="*/ 84 w 84"/>
                  <a:gd name="T47" fmla="*/ 4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4" h="121">
                    <a:moveTo>
                      <a:pt x="84" y="4"/>
                    </a:moveTo>
                    <a:lnTo>
                      <a:pt x="73" y="73"/>
                    </a:lnTo>
                    <a:lnTo>
                      <a:pt x="75" y="121"/>
                    </a:lnTo>
                    <a:lnTo>
                      <a:pt x="68" y="121"/>
                    </a:lnTo>
                    <a:lnTo>
                      <a:pt x="61" y="121"/>
                    </a:lnTo>
                    <a:lnTo>
                      <a:pt x="48" y="119"/>
                    </a:lnTo>
                    <a:lnTo>
                      <a:pt x="37" y="115"/>
                    </a:lnTo>
                    <a:lnTo>
                      <a:pt x="26" y="110"/>
                    </a:lnTo>
                    <a:lnTo>
                      <a:pt x="18" y="102"/>
                    </a:lnTo>
                    <a:lnTo>
                      <a:pt x="9" y="91"/>
                    </a:lnTo>
                    <a:lnTo>
                      <a:pt x="6" y="82"/>
                    </a:lnTo>
                    <a:lnTo>
                      <a:pt x="0" y="71"/>
                    </a:lnTo>
                    <a:lnTo>
                      <a:pt x="0" y="60"/>
                    </a:lnTo>
                    <a:lnTo>
                      <a:pt x="0" y="48"/>
                    </a:lnTo>
                    <a:lnTo>
                      <a:pt x="6" y="37"/>
                    </a:lnTo>
                    <a:lnTo>
                      <a:pt x="9" y="26"/>
                    </a:lnTo>
                    <a:lnTo>
                      <a:pt x="18" y="16"/>
                    </a:lnTo>
                    <a:lnTo>
                      <a:pt x="26" y="7"/>
                    </a:lnTo>
                    <a:lnTo>
                      <a:pt x="37" y="4"/>
                    </a:lnTo>
                    <a:lnTo>
                      <a:pt x="48" y="0"/>
                    </a:lnTo>
                    <a:lnTo>
                      <a:pt x="61" y="0"/>
                    </a:lnTo>
                    <a:lnTo>
                      <a:pt x="73" y="0"/>
                    </a:lnTo>
                    <a:lnTo>
                      <a:pt x="84" y="4"/>
                    </a:lnTo>
                    <a:lnTo>
                      <a:pt x="84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85" name="Freeform 157">
                <a:extLst>
                  <a:ext uri="{FF2B5EF4-FFF2-40B4-BE49-F238E27FC236}">
                    <a16:creationId xmlns:a16="http://schemas.microsoft.com/office/drawing/2014/main" id="{ED88AB72-A0BD-0DF1-904A-2D897018D7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2" y="2698"/>
                <a:ext cx="385" cy="763"/>
              </a:xfrm>
              <a:custGeom>
                <a:avLst/>
                <a:gdLst>
                  <a:gd name="T0" fmla="*/ 383 w 385"/>
                  <a:gd name="T1" fmla="*/ 763 h 763"/>
                  <a:gd name="T2" fmla="*/ 352 w 385"/>
                  <a:gd name="T3" fmla="*/ 760 h 763"/>
                  <a:gd name="T4" fmla="*/ 324 w 385"/>
                  <a:gd name="T5" fmla="*/ 758 h 763"/>
                  <a:gd name="T6" fmla="*/ 295 w 385"/>
                  <a:gd name="T7" fmla="*/ 751 h 763"/>
                  <a:gd name="T8" fmla="*/ 267 w 385"/>
                  <a:gd name="T9" fmla="*/ 745 h 763"/>
                  <a:gd name="T10" fmla="*/ 242 w 385"/>
                  <a:gd name="T11" fmla="*/ 734 h 763"/>
                  <a:gd name="T12" fmla="*/ 216 w 385"/>
                  <a:gd name="T13" fmla="*/ 723 h 763"/>
                  <a:gd name="T14" fmla="*/ 183 w 385"/>
                  <a:gd name="T15" fmla="*/ 705 h 763"/>
                  <a:gd name="T16" fmla="*/ 139 w 385"/>
                  <a:gd name="T17" fmla="*/ 674 h 763"/>
                  <a:gd name="T18" fmla="*/ 99 w 385"/>
                  <a:gd name="T19" fmla="*/ 635 h 763"/>
                  <a:gd name="T20" fmla="*/ 64 w 385"/>
                  <a:gd name="T21" fmla="*/ 593 h 763"/>
                  <a:gd name="T22" fmla="*/ 35 w 385"/>
                  <a:gd name="T23" fmla="*/ 546 h 763"/>
                  <a:gd name="T24" fmla="*/ 22 w 385"/>
                  <a:gd name="T25" fmla="*/ 513 h 763"/>
                  <a:gd name="T26" fmla="*/ 13 w 385"/>
                  <a:gd name="T27" fmla="*/ 485 h 763"/>
                  <a:gd name="T28" fmla="*/ 7 w 385"/>
                  <a:gd name="T29" fmla="*/ 460 h 763"/>
                  <a:gd name="T30" fmla="*/ 2 w 385"/>
                  <a:gd name="T31" fmla="*/ 430 h 763"/>
                  <a:gd name="T32" fmla="*/ 0 w 385"/>
                  <a:gd name="T33" fmla="*/ 401 h 763"/>
                  <a:gd name="T34" fmla="*/ 0 w 385"/>
                  <a:gd name="T35" fmla="*/ 372 h 763"/>
                  <a:gd name="T36" fmla="*/ 2 w 385"/>
                  <a:gd name="T37" fmla="*/ 342 h 763"/>
                  <a:gd name="T38" fmla="*/ 5 w 385"/>
                  <a:gd name="T39" fmla="*/ 313 h 763"/>
                  <a:gd name="T40" fmla="*/ 11 w 385"/>
                  <a:gd name="T41" fmla="*/ 286 h 763"/>
                  <a:gd name="T42" fmla="*/ 18 w 385"/>
                  <a:gd name="T43" fmla="*/ 258 h 763"/>
                  <a:gd name="T44" fmla="*/ 29 w 385"/>
                  <a:gd name="T45" fmla="*/ 233 h 763"/>
                  <a:gd name="T46" fmla="*/ 40 w 385"/>
                  <a:gd name="T47" fmla="*/ 205 h 763"/>
                  <a:gd name="T48" fmla="*/ 64 w 385"/>
                  <a:gd name="T49" fmla="*/ 167 h 763"/>
                  <a:gd name="T50" fmla="*/ 99 w 385"/>
                  <a:gd name="T51" fmla="*/ 123 h 763"/>
                  <a:gd name="T52" fmla="*/ 139 w 385"/>
                  <a:gd name="T53" fmla="*/ 86 h 763"/>
                  <a:gd name="T54" fmla="*/ 183 w 385"/>
                  <a:gd name="T55" fmla="*/ 53 h 763"/>
                  <a:gd name="T56" fmla="*/ 216 w 385"/>
                  <a:gd name="T57" fmla="*/ 35 h 763"/>
                  <a:gd name="T58" fmla="*/ 242 w 385"/>
                  <a:gd name="T59" fmla="*/ 24 h 763"/>
                  <a:gd name="T60" fmla="*/ 267 w 385"/>
                  <a:gd name="T61" fmla="*/ 15 h 763"/>
                  <a:gd name="T62" fmla="*/ 295 w 385"/>
                  <a:gd name="T63" fmla="*/ 7 h 763"/>
                  <a:gd name="T64" fmla="*/ 324 w 385"/>
                  <a:gd name="T65" fmla="*/ 4 h 763"/>
                  <a:gd name="T66" fmla="*/ 352 w 385"/>
                  <a:gd name="T67" fmla="*/ 0 h 763"/>
                  <a:gd name="T68" fmla="*/ 383 w 385"/>
                  <a:gd name="T69" fmla="*/ 0 h 763"/>
                  <a:gd name="T70" fmla="*/ 383 w 385"/>
                  <a:gd name="T71" fmla="*/ 84 h 763"/>
                  <a:gd name="T72" fmla="*/ 337 w 385"/>
                  <a:gd name="T73" fmla="*/ 86 h 763"/>
                  <a:gd name="T74" fmla="*/ 293 w 385"/>
                  <a:gd name="T75" fmla="*/ 95 h 763"/>
                  <a:gd name="T76" fmla="*/ 253 w 385"/>
                  <a:gd name="T77" fmla="*/ 112 h 763"/>
                  <a:gd name="T78" fmla="*/ 214 w 385"/>
                  <a:gd name="T79" fmla="*/ 134 h 763"/>
                  <a:gd name="T80" fmla="*/ 181 w 385"/>
                  <a:gd name="T81" fmla="*/ 161 h 763"/>
                  <a:gd name="T82" fmla="*/ 150 w 385"/>
                  <a:gd name="T83" fmla="*/ 192 h 763"/>
                  <a:gd name="T84" fmla="*/ 124 w 385"/>
                  <a:gd name="T85" fmla="*/ 225 h 763"/>
                  <a:gd name="T86" fmla="*/ 106 w 385"/>
                  <a:gd name="T87" fmla="*/ 266 h 763"/>
                  <a:gd name="T88" fmla="*/ 91 w 385"/>
                  <a:gd name="T89" fmla="*/ 308 h 763"/>
                  <a:gd name="T90" fmla="*/ 84 w 385"/>
                  <a:gd name="T91" fmla="*/ 352 h 763"/>
                  <a:gd name="T92" fmla="*/ 84 w 385"/>
                  <a:gd name="T93" fmla="*/ 397 h 763"/>
                  <a:gd name="T94" fmla="*/ 88 w 385"/>
                  <a:gd name="T95" fmla="*/ 443 h 763"/>
                  <a:gd name="T96" fmla="*/ 101 w 385"/>
                  <a:gd name="T97" fmla="*/ 483 h 763"/>
                  <a:gd name="T98" fmla="*/ 119 w 385"/>
                  <a:gd name="T99" fmla="*/ 524 h 763"/>
                  <a:gd name="T100" fmla="*/ 141 w 385"/>
                  <a:gd name="T101" fmla="*/ 558 h 763"/>
                  <a:gd name="T102" fmla="*/ 172 w 385"/>
                  <a:gd name="T103" fmla="*/ 593 h 763"/>
                  <a:gd name="T104" fmla="*/ 203 w 385"/>
                  <a:gd name="T105" fmla="*/ 621 h 763"/>
                  <a:gd name="T106" fmla="*/ 238 w 385"/>
                  <a:gd name="T107" fmla="*/ 643 h 763"/>
                  <a:gd name="T108" fmla="*/ 280 w 385"/>
                  <a:gd name="T109" fmla="*/ 661 h 763"/>
                  <a:gd name="T110" fmla="*/ 322 w 385"/>
                  <a:gd name="T111" fmla="*/ 674 h 763"/>
                  <a:gd name="T112" fmla="*/ 366 w 385"/>
                  <a:gd name="T113" fmla="*/ 679 h 763"/>
                  <a:gd name="T114" fmla="*/ 385 w 385"/>
                  <a:gd name="T115" fmla="*/ 681 h 7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85" h="763">
                    <a:moveTo>
                      <a:pt x="385" y="681"/>
                    </a:moveTo>
                    <a:lnTo>
                      <a:pt x="385" y="763"/>
                    </a:lnTo>
                    <a:lnTo>
                      <a:pt x="383" y="763"/>
                    </a:lnTo>
                    <a:lnTo>
                      <a:pt x="374" y="762"/>
                    </a:lnTo>
                    <a:lnTo>
                      <a:pt x="363" y="762"/>
                    </a:lnTo>
                    <a:lnTo>
                      <a:pt x="352" y="760"/>
                    </a:lnTo>
                    <a:lnTo>
                      <a:pt x="342" y="760"/>
                    </a:lnTo>
                    <a:lnTo>
                      <a:pt x="333" y="760"/>
                    </a:lnTo>
                    <a:lnTo>
                      <a:pt x="324" y="758"/>
                    </a:lnTo>
                    <a:lnTo>
                      <a:pt x="315" y="756"/>
                    </a:lnTo>
                    <a:lnTo>
                      <a:pt x="306" y="754"/>
                    </a:lnTo>
                    <a:lnTo>
                      <a:pt x="295" y="751"/>
                    </a:lnTo>
                    <a:lnTo>
                      <a:pt x="286" y="751"/>
                    </a:lnTo>
                    <a:lnTo>
                      <a:pt x="276" y="747"/>
                    </a:lnTo>
                    <a:lnTo>
                      <a:pt x="267" y="745"/>
                    </a:lnTo>
                    <a:lnTo>
                      <a:pt x="258" y="741"/>
                    </a:lnTo>
                    <a:lnTo>
                      <a:pt x="251" y="740"/>
                    </a:lnTo>
                    <a:lnTo>
                      <a:pt x="242" y="734"/>
                    </a:lnTo>
                    <a:lnTo>
                      <a:pt x="234" y="732"/>
                    </a:lnTo>
                    <a:lnTo>
                      <a:pt x="225" y="729"/>
                    </a:lnTo>
                    <a:lnTo>
                      <a:pt x="216" y="723"/>
                    </a:lnTo>
                    <a:lnTo>
                      <a:pt x="207" y="720"/>
                    </a:lnTo>
                    <a:lnTo>
                      <a:pt x="200" y="714"/>
                    </a:lnTo>
                    <a:lnTo>
                      <a:pt x="183" y="705"/>
                    </a:lnTo>
                    <a:lnTo>
                      <a:pt x="168" y="696"/>
                    </a:lnTo>
                    <a:lnTo>
                      <a:pt x="154" y="685"/>
                    </a:lnTo>
                    <a:lnTo>
                      <a:pt x="139" y="674"/>
                    </a:lnTo>
                    <a:lnTo>
                      <a:pt x="124" y="661"/>
                    </a:lnTo>
                    <a:lnTo>
                      <a:pt x="113" y="652"/>
                    </a:lnTo>
                    <a:lnTo>
                      <a:pt x="99" y="635"/>
                    </a:lnTo>
                    <a:lnTo>
                      <a:pt x="88" y="623"/>
                    </a:lnTo>
                    <a:lnTo>
                      <a:pt x="75" y="606"/>
                    </a:lnTo>
                    <a:lnTo>
                      <a:pt x="64" y="593"/>
                    </a:lnTo>
                    <a:lnTo>
                      <a:pt x="53" y="577"/>
                    </a:lnTo>
                    <a:lnTo>
                      <a:pt x="44" y="562"/>
                    </a:lnTo>
                    <a:lnTo>
                      <a:pt x="35" y="546"/>
                    </a:lnTo>
                    <a:lnTo>
                      <a:pt x="29" y="531"/>
                    </a:lnTo>
                    <a:lnTo>
                      <a:pt x="26" y="522"/>
                    </a:lnTo>
                    <a:lnTo>
                      <a:pt x="22" y="513"/>
                    </a:lnTo>
                    <a:lnTo>
                      <a:pt x="18" y="504"/>
                    </a:lnTo>
                    <a:lnTo>
                      <a:pt x="16" y="494"/>
                    </a:lnTo>
                    <a:lnTo>
                      <a:pt x="13" y="485"/>
                    </a:lnTo>
                    <a:lnTo>
                      <a:pt x="11" y="476"/>
                    </a:lnTo>
                    <a:lnTo>
                      <a:pt x="7" y="467"/>
                    </a:lnTo>
                    <a:lnTo>
                      <a:pt x="7" y="460"/>
                    </a:lnTo>
                    <a:lnTo>
                      <a:pt x="5" y="449"/>
                    </a:lnTo>
                    <a:lnTo>
                      <a:pt x="4" y="439"/>
                    </a:lnTo>
                    <a:lnTo>
                      <a:pt x="2" y="430"/>
                    </a:lnTo>
                    <a:lnTo>
                      <a:pt x="2" y="421"/>
                    </a:lnTo>
                    <a:lnTo>
                      <a:pt x="0" y="410"/>
                    </a:lnTo>
                    <a:lnTo>
                      <a:pt x="0" y="401"/>
                    </a:lnTo>
                    <a:lnTo>
                      <a:pt x="0" y="392"/>
                    </a:lnTo>
                    <a:lnTo>
                      <a:pt x="0" y="383"/>
                    </a:lnTo>
                    <a:lnTo>
                      <a:pt x="0" y="372"/>
                    </a:lnTo>
                    <a:lnTo>
                      <a:pt x="0" y="363"/>
                    </a:lnTo>
                    <a:lnTo>
                      <a:pt x="0" y="352"/>
                    </a:lnTo>
                    <a:lnTo>
                      <a:pt x="2" y="342"/>
                    </a:lnTo>
                    <a:lnTo>
                      <a:pt x="2" y="331"/>
                    </a:lnTo>
                    <a:lnTo>
                      <a:pt x="4" y="322"/>
                    </a:lnTo>
                    <a:lnTo>
                      <a:pt x="5" y="313"/>
                    </a:lnTo>
                    <a:lnTo>
                      <a:pt x="7" y="304"/>
                    </a:lnTo>
                    <a:lnTo>
                      <a:pt x="7" y="295"/>
                    </a:lnTo>
                    <a:lnTo>
                      <a:pt x="11" y="286"/>
                    </a:lnTo>
                    <a:lnTo>
                      <a:pt x="13" y="277"/>
                    </a:lnTo>
                    <a:lnTo>
                      <a:pt x="16" y="267"/>
                    </a:lnTo>
                    <a:lnTo>
                      <a:pt x="18" y="258"/>
                    </a:lnTo>
                    <a:lnTo>
                      <a:pt x="22" y="249"/>
                    </a:lnTo>
                    <a:lnTo>
                      <a:pt x="26" y="240"/>
                    </a:lnTo>
                    <a:lnTo>
                      <a:pt x="29" y="233"/>
                    </a:lnTo>
                    <a:lnTo>
                      <a:pt x="33" y="223"/>
                    </a:lnTo>
                    <a:lnTo>
                      <a:pt x="35" y="214"/>
                    </a:lnTo>
                    <a:lnTo>
                      <a:pt x="40" y="205"/>
                    </a:lnTo>
                    <a:lnTo>
                      <a:pt x="44" y="198"/>
                    </a:lnTo>
                    <a:lnTo>
                      <a:pt x="53" y="181"/>
                    </a:lnTo>
                    <a:lnTo>
                      <a:pt x="64" y="167"/>
                    </a:lnTo>
                    <a:lnTo>
                      <a:pt x="75" y="152"/>
                    </a:lnTo>
                    <a:lnTo>
                      <a:pt x="88" y="137"/>
                    </a:lnTo>
                    <a:lnTo>
                      <a:pt x="99" y="123"/>
                    </a:lnTo>
                    <a:lnTo>
                      <a:pt x="113" y="112"/>
                    </a:lnTo>
                    <a:lnTo>
                      <a:pt x="124" y="97"/>
                    </a:lnTo>
                    <a:lnTo>
                      <a:pt x="139" y="86"/>
                    </a:lnTo>
                    <a:lnTo>
                      <a:pt x="154" y="73"/>
                    </a:lnTo>
                    <a:lnTo>
                      <a:pt x="168" y="64"/>
                    </a:lnTo>
                    <a:lnTo>
                      <a:pt x="183" y="53"/>
                    </a:lnTo>
                    <a:lnTo>
                      <a:pt x="200" y="44"/>
                    </a:lnTo>
                    <a:lnTo>
                      <a:pt x="207" y="40"/>
                    </a:lnTo>
                    <a:lnTo>
                      <a:pt x="216" y="35"/>
                    </a:lnTo>
                    <a:lnTo>
                      <a:pt x="225" y="31"/>
                    </a:lnTo>
                    <a:lnTo>
                      <a:pt x="234" y="29"/>
                    </a:lnTo>
                    <a:lnTo>
                      <a:pt x="242" y="24"/>
                    </a:lnTo>
                    <a:lnTo>
                      <a:pt x="251" y="22"/>
                    </a:lnTo>
                    <a:lnTo>
                      <a:pt x="258" y="18"/>
                    </a:lnTo>
                    <a:lnTo>
                      <a:pt x="267" y="15"/>
                    </a:lnTo>
                    <a:lnTo>
                      <a:pt x="276" y="13"/>
                    </a:lnTo>
                    <a:lnTo>
                      <a:pt x="286" y="11"/>
                    </a:lnTo>
                    <a:lnTo>
                      <a:pt x="295" y="7"/>
                    </a:lnTo>
                    <a:lnTo>
                      <a:pt x="306" y="7"/>
                    </a:lnTo>
                    <a:lnTo>
                      <a:pt x="315" y="6"/>
                    </a:lnTo>
                    <a:lnTo>
                      <a:pt x="324" y="4"/>
                    </a:lnTo>
                    <a:lnTo>
                      <a:pt x="333" y="2"/>
                    </a:lnTo>
                    <a:lnTo>
                      <a:pt x="342" y="2"/>
                    </a:lnTo>
                    <a:lnTo>
                      <a:pt x="352" y="0"/>
                    </a:lnTo>
                    <a:lnTo>
                      <a:pt x="363" y="0"/>
                    </a:lnTo>
                    <a:lnTo>
                      <a:pt x="374" y="0"/>
                    </a:lnTo>
                    <a:lnTo>
                      <a:pt x="383" y="0"/>
                    </a:lnTo>
                    <a:lnTo>
                      <a:pt x="385" y="0"/>
                    </a:lnTo>
                    <a:lnTo>
                      <a:pt x="385" y="84"/>
                    </a:lnTo>
                    <a:lnTo>
                      <a:pt x="383" y="84"/>
                    </a:lnTo>
                    <a:lnTo>
                      <a:pt x="366" y="84"/>
                    </a:lnTo>
                    <a:lnTo>
                      <a:pt x="352" y="84"/>
                    </a:lnTo>
                    <a:lnTo>
                      <a:pt x="337" y="86"/>
                    </a:lnTo>
                    <a:lnTo>
                      <a:pt x="322" y="88"/>
                    </a:lnTo>
                    <a:lnTo>
                      <a:pt x="308" y="92"/>
                    </a:lnTo>
                    <a:lnTo>
                      <a:pt x="293" y="95"/>
                    </a:lnTo>
                    <a:lnTo>
                      <a:pt x="280" y="101"/>
                    </a:lnTo>
                    <a:lnTo>
                      <a:pt x="265" y="106"/>
                    </a:lnTo>
                    <a:lnTo>
                      <a:pt x="253" y="112"/>
                    </a:lnTo>
                    <a:lnTo>
                      <a:pt x="238" y="119"/>
                    </a:lnTo>
                    <a:lnTo>
                      <a:pt x="225" y="125"/>
                    </a:lnTo>
                    <a:lnTo>
                      <a:pt x="214" y="134"/>
                    </a:lnTo>
                    <a:lnTo>
                      <a:pt x="203" y="141"/>
                    </a:lnTo>
                    <a:lnTo>
                      <a:pt x="192" y="150"/>
                    </a:lnTo>
                    <a:lnTo>
                      <a:pt x="181" y="161"/>
                    </a:lnTo>
                    <a:lnTo>
                      <a:pt x="172" y="172"/>
                    </a:lnTo>
                    <a:lnTo>
                      <a:pt x="161" y="181"/>
                    </a:lnTo>
                    <a:lnTo>
                      <a:pt x="150" y="192"/>
                    </a:lnTo>
                    <a:lnTo>
                      <a:pt x="141" y="201"/>
                    </a:lnTo>
                    <a:lnTo>
                      <a:pt x="134" y="214"/>
                    </a:lnTo>
                    <a:lnTo>
                      <a:pt x="124" y="225"/>
                    </a:lnTo>
                    <a:lnTo>
                      <a:pt x="119" y="238"/>
                    </a:lnTo>
                    <a:lnTo>
                      <a:pt x="112" y="253"/>
                    </a:lnTo>
                    <a:lnTo>
                      <a:pt x="106" y="266"/>
                    </a:lnTo>
                    <a:lnTo>
                      <a:pt x="101" y="280"/>
                    </a:lnTo>
                    <a:lnTo>
                      <a:pt x="97" y="293"/>
                    </a:lnTo>
                    <a:lnTo>
                      <a:pt x="91" y="308"/>
                    </a:lnTo>
                    <a:lnTo>
                      <a:pt x="88" y="322"/>
                    </a:lnTo>
                    <a:lnTo>
                      <a:pt x="86" y="337"/>
                    </a:lnTo>
                    <a:lnTo>
                      <a:pt x="84" y="352"/>
                    </a:lnTo>
                    <a:lnTo>
                      <a:pt x="84" y="366"/>
                    </a:lnTo>
                    <a:lnTo>
                      <a:pt x="84" y="383"/>
                    </a:lnTo>
                    <a:lnTo>
                      <a:pt x="84" y="397"/>
                    </a:lnTo>
                    <a:lnTo>
                      <a:pt x="84" y="412"/>
                    </a:lnTo>
                    <a:lnTo>
                      <a:pt x="86" y="427"/>
                    </a:lnTo>
                    <a:lnTo>
                      <a:pt x="88" y="443"/>
                    </a:lnTo>
                    <a:lnTo>
                      <a:pt x="91" y="456"/>
                    </a:lnTo>
                    <a:lnTo>
                      <a:pt x="97" y="471"/>
                    </a:lnTo>
                    <a:lnTo>
                      <a:pt x="101" y="483"/>
                    </a:lnTo>
                    <a:lnTo>
                      <a:pt x="106" y="498"/>
                    </a:lnTo>
                    <a:lnTo>
                      <a:pt x="112" y="511"/>
                    </a:lnTo>
                    <a:lnTo>
                      <a:pt x="119" y="524"/>
                    </a:lnTo>
                    <a:lnTo>
                      <a:pt x="124" y="535"/>
                    </a:lnTo>
                    <a:lnTo>
                      <a:pt x="134" y="547"/>
                    </a:lnTo>
                    <a:lnTo>
                      <a:pt x="141" y="558"/>
                    </a:lnTo>
                    <a:lnTo>
                      <a:pt x="150" y="571"/>
                    </a:lnTo>
                    <a:lnTo>
                      <a:pt x="161" y="580"/>
                    </a:lnTo>
                    <a:lnTo>
                      <a:pt x="172" y="593"/>
                    </a:lnTo>
                    <a:lnTo>
                      <a:pt x="181" y="602"/>
                    </a:lnTo>
                    <a:lnTo>
                      <a:pt x="192" y="612"/>
                    </a:lnTo>
                    <a:lnTo>
                      <a:pt x="203" y="621"/>
                    </a:lnTo>
                    <a:lnTo>
                      <a:pt x="214" y="630"/>
                    </a:lnTo>
                    <a:lnTo>
                      <a:pt x="225" y="635"/>
                    </a:lnTo>
                    <a:lnTo>
                      <a:pt x="238" y="643"/>
                    </a:lnTo>
                    <a:lnTo>
                      <a:pt x="253" y="650"/>
                    </a:lnTo>
                    <a:lnTo>
                      <a:pt x="265" y="657"/>
                    </a:lnTo>
                    <a:lnTo>
                      <a:pt x="280" y="661"/>
                    </a:lnTo>
                    <a:lnTo>
                      <a:pt x="293" y="666"/>
                    </a:lnTo>
                    <a:lnTo>
                      <a:pt x="308" y="668"/>
                    </a:lnTo>
                    <a:lnTo>
                      <a:pt x="322" y="674"/>
                    </a:lnTo>
                    <a:lnTo>
                      <a:pt x="337" y="676"/>
                    </a:lnTo>
                    <a:lnTo>
                      <a:pt x="352" y="677"/>
                    </a:lnTo>
                    <a:lnTo>
                      <a:pt x="366" y="679"/>
                    </a:lnTo>
                    <a:lnTo>
                      <a:pt x="383" y="681"/>
                    </a:lnTo>
                    <a:lnTo>
                      <a:pt x="385" y="681"/>
                    </a:lnTo>
                    <a:lnTo>
                      <a:pt x="385" y="68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86" name="Freeform 158">
                <a:extLst>
                  <a:ext uri="{FF2B5EF4-FFF2-40B4-BE49-F238E27FC236}">
                    <a16:creationId xmlns:a16="http://schemas.microsoft.com/office/drawing/2014/main" id="{61572FF0-125D-6240-ADC0-40E78CB972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5" y="3379"/>
                <a:ext cx="13" cy="82"/>
              </a:xfrm>
              <a:custGeom>
                <a:avLst/>
                <a:gdLst>
                  <a:gd name="T0" fmla="*/ 11 w 13"/>
                  <a:gd name="T1" fmla="*/ 82 h 82"/>
                  <a:gd name="T2" fmla="*/ 13 w 13"/>
                  <a:gd name="T3" fmla="*/ 0 h 82"/>
                  <a:gd name="T4" fmla="*/ 7 w 13"/>
                  <a:gd name="T5" fmla="*/ 0 h 82"/>
                  <a:gd name="T6" fmla="*/ 0 w 13"/>
                  <a:gd name="T7" fmla="*/ 0 h 82"/>
                  <a:gd name="T8" fmla="*/ 0 w 13"/>
                  <a:gd name="T9" fmla="*/ 82 h 82"/>
                  <a:gd name="T10" fmla="*/ 5 w 13"/>
                  <a:gd name="T11" fmla="*/ 82 h 82"/>
                  <a:gd name="T12" fmla="*/ 11 w 13"/>
                  <a:gd name="T13" fmla="*/ 82 h 82"/>
                  <a:gd name="T14" fmla="*/ 11 w 13"/>
                  <a:gd name="T15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82">
                    <a:moveTo>
                      <a:pt x="11" y="82"/>
                    </a:moveTo>
                    <a:lnTo>
                      <a:pt x="13" y="0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82"/>
                    </a:lnTo>
                    <a:lnTo>
                      <a:pt x="5" y="82"/>
                    </a:lnTo>
                    <a:lnTo>
                      <a:pt x="11" y="82"/>
                    </a:lnTo>
                    <a:lnTo>
                      <a:pt x="11" y="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87" name="Freeform 159">
                <a:extLst>
                  <a:ext uri="{FF2B5EF4-FFF2-40B4-BE49-F238E27FC236}">
                    <a16:creationId xmlns:a16="http://schemas.microsoft.com/office/drawing/2014/main" id="{D45DA1C7-67F8-E316-21DE-F4E314E1B7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5" y="2698"/>
                <a:ext cx="357" cy="260"/>
              </a:xfrm>
              <a:custGeom>
                <a:avLst/>
                <a:gdLst>
                  <a:gd name="T0" fmla="*/ 278 w 357"/>
                  <a:gd name="T1" fmla="*/ 260 h 260"/>
                  <a:gd name="T2" fmla="*/ 302 w 357"/>
                  <a:gd name="T3" fmla="*/ 260 h 260"/>
                  <a:gd name="T4" fmla="*/ 324 w 357"/>
                  <a:gd name="T5" fmla="*/ 260 h 260"/>
                  <a:gd name="T6" fmla="*/ 346 w 357"/>
                  <a:gd name="T7" fmla="*/ 260 h 260"/>
                  <a:gd name="T8" fmla="*/ 351 w 357"/>
                  <a:gd name="T9" fmla="*/ 245 h 260"/>
                  <a:gd name="T10" fmla="*/ 339 w 357"/>
                  <a:gd name="T11" fmla="*/ 218 h 260"/>
                  <a:gd name="T12" fmla="*/ 326 w 357"/>
                  <a:gd name="T13" fmla="*/ 192 h 260"/>
                  <a:gd name="T14" fmla="*/ 311 w 357"/>
                  <a:gd name="T15" fmla="*/ 167 h 260"/>
                  <a:gd name="T16" fmla="*/ 293 w 357"/>
                  <a:gd name="T17" fmla="*/ 143 h 260"/>
                  <a:gd name="T18" fmla="*/ 274 w 357"/>
                  <a:gd name="T19" fmla="*/ 121 h 260"/>
                  <a:gd name="T20" fmla="*/ 254 w 357"/>
                  <a:gd name="T21" fmla="*/ 101 h 260"/>
                  <a:gd name="T22" fmla="*/ 232 w 357"/>
                  <a:gd name="T23" fmla="*/ 82 h 260"/>
                  <a:gd name="T24" fmla="*/ 208 w 357"/>
                  <a:gd name="T25" fmla="*/ 66 h 260"/>
                  <a:gd name="T26" fmla="*/ 185 w 357"/>
                  <a:gd name="T27" fmla="*/ 50 h 260"/>
                  <a:gd name="T28" fmla="*/ 159 w 357"/>
                  <a:gd name="T29" fmla="*/ 35 h 260"/>
                  <a:gd name="T30" fmla="*/ 132 w 357"/>
                  <a:gd name="T31" fmla="*/ 24 h 260"/>
                  <a:gd name="T32" fmla="*/ 102 w 357"/>
                  <a:gd name="T33" fmla="*/ 15 h 260"/>
                  <a:gd name="T34" fmla="*/ 73 w 357"/>
                  <a:gd name="T35" fmla="*/ 6 h 260"/>
                  <a:gd name="T36" fmla="*/ 44 w 357"/>
                  <a:gd name="T37" fmla="*/ 2 h 260"/>
                  <a:gd name="T38" fmla="*/ 14 w 357"/>
                  <a:gd name="T39" fmla="*/ 0 h 260"/>
                  <a:gd name="T40" fmla="*/ 0 w 357"/>
                  <a:gd name="T41" fmla="*/ 84 h 260"/>
                  <a:gd name="T42" fmla="*/ 22 w 357"/>
                  <a:gd name="T43" fmla="*/ 84 h 260"/>
                  <a:gd name="T44" fmla="*/ 44 w 357"/>
                  <a:gd name="T45" fmla="*/ 86 h 260"/>
                  <a:gd name="T46" fmla="*/ 64 w 357"/>
                  <a:gd name="T47" fmla="*/ 90 h 260"/>
                  <a:gd name="T48" fmla="*/ 86 w 357"/>
                  <a:gd name="T49" fmla="*/ 97 h 260"/>
                  <a:gd name="T50" fmla="*/ 104 w 357"/>
                  <a:gd name="T51" fmla="*/ 103 h 260"/>
                  <a:gd name="T52" fmla="*/ 124 w 357"/>
                  <a:gd name="T53" fmla="*/ 112 h 260"/>
                  <a:gd name="T54" fmla="*/ 141 w 357"/>
                  <a:gd name="T55" fmla="*/ 123 h 260"/>
                  <a:gd name="T56" fmla="*/ 161 w 357"/>
                  <a:gd name="T57" fmla="*/ 136 h 260"/>
                  <a:gd name="T58" fmla="*/ 194 w 357"/>
                  <a:gd name="T59" fmla="*/ 159 h 260"/>
                  <a:gd name="T60" fmla="*/ 221 w 357"/>
                  <a:gd name="T61" fmla="*/ 190 h 260"/>
                  <a:gd name="T62" fmla="*/ 247 w 357"/>
                  <a:gd name="T63" fmla="*/ 222 h 260"/>
                  <a:gd name="T64" fmla="*/ 258 w 357"/>
                  <a:gd name="T65" fmla="*/ 240 h 260"/>
                  <a:gd name="T66" fmla="*/ 267 w 357"/>
                  <a:gd name="T67" fmla="*/ 26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57" h="260">
                    <a:moveTo>
                      <a:pt x="267" y="260"/>
                    </a:moveTo>
                    <a:lnTo>
                      <a:pt x="278" y="260"/>
                    </a:lnTo>
                    <a:lnTo>
                      <a:pt x="291" y="260"/>
                    </a:lnTo>
                    <a:lnTo>
                      <a:pt x="302" y="260"/>
                    </a:lnTo>
                    <a:lnTo>
                      <a:pt x="313" y="260"/>
                    </a:lnTo>
                    <a:lnTo>
                      <a:pt x="324" y="260"/>
                    </a:lnTo>
                    <a:lnTo>
                      <a:pt x="335" y="260"/>
                    </a:lnTo>
                    <a:lnTo>
                      <a:pt x="346" y="260"/>
                    </a:lnTo>
                    <a:lnTo>
                      <a:pt x="357" y="260"/>
                    </a:lnTo>
                    <a:lnTo>
                      <a:pt x="351" y="245"/>
                    </a:lnTo>
                    <a:lnTo>
                      <a:pt x="346" y="231"/>
                    </a:lnTo>
                    <a:lnTo>
                      <a:pt x="339" y="218"/>
                    </a:lnTo>
                    <a:lnTo>
                      <a:pt x="333" y="205"/>
                    </a:lnTo>
                    <a:lnTo>
                      <a:pt x="326" y="192"/>
                    </a:lnTo>
                    <a:lnTo>
                      <a:pt x="318" y="180"/>
                    </a:lnTo>
                    <a:lnTo>
                      <a:pt x="311" y="167"/>
                    </a:lnTo>
                    <a:lnTo>
                      <a:pt x="302" y="158"/>
                    </a:lnTo>
                    <a:lnTo>
                      <a:pt x="293" y="143"/>
                    </a:lnTo>
                    <a:lnTo>
                      <a:pt x="284" y="132"/>
                    </a:lnTo>
                    <a:lnTo>
                      <a:pt x="274" y="121"/>
                    </a:lnTo>
                    <a:lnTo>
                      <a:pt x="265" y="112"/>
                    </a:lnTo>
                    <a:lnTo>
                      <a:pt x="254" y="101"/>
                    </a:lnTo>
                    <a:lnTo>
                      <a:pt x="243" y="92"/>
                    </a:lnTo>
                    <a:lnTo>
                      <a:pt x="232" y="82"/>
                    </a:lnTo>
                    <a:lnTo>
                      <a:pt x="221" y="75"/>
                    </a:lnTo>
                    <a:lnTo>
                      <a:pt x="208" y="66"/>
                    </a:lnTo>
                    <a:lnTo>
                      <a:pt x="196" y="57"/>
                    </a:lnTo>
                    <a:lnTo>
                      <a:pt x="185" y="50"/>
                    </a:lnTo>
                    <a:lnTo>
                      <a:pt x="172" y="42"/>
                    </a:lnTo>
                    <a:lnTo>
                      <a:pt x="159" y="35"/>
                    </a:lnTo>
                    <a:lnTo>
                      <a:pt x="144" y="29"/>
                    </a:lnTo>
                    <a:lnTo>
                      <a:pt x="132" y="24"/>
                    </a:lnTo>
                    <a:lnTo>
                      <a:pt x="117" y="20"/>
                    </a:lnTo>
                    <a:lnTo>
                      <a:pt x="102" y="15"/>
                    </a:lnTo>
                    <a:lnTo>
                      <a:pt x="88" y="11"/>
                    </a:lnTo>
                    <a:lnTo>
                      <a:pt x="73" y="6"/>
                    </a:lnTo>
                    <a:lnTo>
                      <a:pt x="60" y="6"/>
                    </a:lnTo>
                    <a:lnTo>
                      <a:pt x="44" y="2"/>
                    </a:lnTo>
                    <a:lnTo>
                      <a:pt x="29" y="0"/>
                    </a:lnTo>
                    <a:lnTo>
                      <a:pt x="14" y="0"/>
                    </a:lnTo>
                    <a:lnTo>
                      <a:pt x="0" y="0"/>
                    </a:lnTo>
                    <a:lnTo>
                      <a:pt x="0" y="84"/>
                    </a:lnTo>
                    <a:lnTo>
                      <a:pt x="9" y="84"/>
                    </a:lnTo>
                    <a:lnTo>
                      <a:pt x="22" y="84"/>
                    </a:lnTo>
                    <a:lnTo>
                      <a:pt x="31" y="84"/>
                    </a:lnTo>
                    <a:lnTo>
                      <a:pt x="44" y="86"/>
                    </a:lnTo>
                    <a:lnTo>
                      <a:pt x="53" y="86"/>
                    </a:lnTo>
                    <a:lnTo>
                      <a:pt x="64" y="90"/>
                    </a:lnTo>
                    <a:lnTo>
                      <a:pt x="73" y="93"/>
                    </a:lnTo>
                    <a:lnTo>
                      <a:pt x="86" y="97"/>
                    </a:lnTo>
                    <a:lnTo>
                      <a:pt x="95" y="101"/>
                    </a:lnTo>
                    <a:lnTo>
                      <a:pt x="104" y="103"/>
                    </a:lnTo>
                    <a:lnTo>
                      <a:pt x="113" y="108"/>
                    </a:lnTo>
                    <a:lnTo>
                      <a:pt x="124" y="112"/>
                    </a:lnTo>
                    <a:lnTo>
                      <a:pt x="133" y="117"/>
                    </a:lnTo>
                    <a:lnTo>
                      <a:pt x="141" y="123"/>
                    </a:lnTo>
                    <a:lnTo>
                      <a:pt x="150" y="128"/>
                    </a:lnTo>
                    <a:lnTo>
                      <a:pt x="161" y="136"/>
                    </a:lnTo>
                    <a:lnTo>
                      <a:pt x="177" y="147"/>
                    </a:lnTo>
                    <a:lnTo>
                      <a:pt x="194" y="159"/>
                    </a:lnTo>
                    <a:lnTo>
                      <a:pt x="207" y="174"/>
                    </a:lnTo>
                    <a:lnTo>
                      <a:pt x="221" y="190"/>
                    </a:lnTo>
                    <a:lnTo>
                      <a:pt x="234" y="205"/>
                    </a:lnTo>
                    <a:lnTo>
                      <a:pt x="247" y="222"/>
                    </a:lnTo>
                    <a:lnTo>
                      <a:pt x="251" y="231"/>
                    </a:lnTo>
                    <a:lnTo>
                      <a:pt x="258" y="240"/>
                    </a:lnTo>
                    <a:lnTo>
                      <a:pt x="262" y="249"/>
                    </a:lnTo>
                    <a:lnTo>
                      <a:pt x="267" y="260"/>
                    </a:lnTo>
                    <a:lnTo>
                      <a:pt x="267" y="26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88" name="Freeform 160">
                <a:extLst>
                  <a:ext uri="{FF2B5EF4-FFF2-40B4-BE49-F238E27FC236}">
                    <a16:creationId xmlns:a16="http://schemas.microsoft.com/office/drawing/2014/main" id="{50CD7E52-F207-6133-1468-F166CE5D7E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9" y="3388"/>
                <a:ext cx="260" cy="213"/>
              </a:xfrm>
              <a:custGeom>
                <a:avLst/>
                <a:gdLst>
                  <a:gd name="T0" fmla="*/ 243 w 260"/>
                  <a:gd name="T1" fmla="*/ 0 h 213"/>
                  <a:gd name="T2" fmla="*/ 0 w 260"/>
                  <a:gd name="T3" fmla="*/ 213 h 213"/>
                  <a:gd name="T4" fmla="*/ 260 w 260"/>
                  <a:gd name="T5" fmla="*/ 30 h 213"/>
                  <a:gd name="T6" fmla="*/ 256 w 260"/>
                  <a:gd name="T7" fmla="*/ 24 h 213"/>
                  <a:gd name="T8" fmla="*/ 252 w 260"/>
                  <a:gd name="T9" fmla="*/ 15 h 213"/>
                  <a:gd name="T10" fmla="*/ 245 w 260"/>
                  <a:gd name="T11" fmla="*/ 6 h 213"/>
                  <a:gd name="T12" fmla="*/ 243 w 260"/>
                  <a:gd name="T13" fmla="*/ 0 h 213"/>
                  <a:gd name="T14" fmla="*/ 243 w 260"/>
                  <a:gd name="T15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0" h="213">
                    <a:moveTo>
                      <a:pt x="243" y="0"/>
                    </a:moveTo>
                    <a:lnTo>
                      <a:pt x="0" y="213"/>
                    </a:lnTo>
                    <a:lnTo>
                      <a:pt x="260" y="30"/>
                    </a:lnTo>
                    <a:lnTo>
                      <a:pt x="256" y="24"/>
                    </a:lnTo>
                    <a:lnTo>
                      <a:pt x="252" y="15"/>
                    </a:lnTo>
                    <a:lnTo>
                      <a:pt x="245" y="6"/>
                    </a:lnTo>
                    <a:lnTo>
                      <a:pt x="243" y="0"/>
                    </a:lnTo>
                    <a:lnTo>
                      <a:pt x="24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89" name="Freeform 161">
                <a:extLst>
                  <a:ext uri="{FF2B5EF4-FFF2-40B4-BE49-F238E27FC236}">
                    <a16:creationId xmlns:a16="http://schemas.microsoft.com/office/drawing/2014/main" id="{046926AA-2127-81DE-02AE-88EBA734EC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7" y="3430"/>
                <a:ext cx="260" cy="213"/>
              </a:xfrm>
              <a:custGeom>
                <a:avLst/>
                <a:gdLst>
                  <a:gd name="T0" fmla="*/ 242 w 260"/>
                  <a:gd name="T1" fmla="*/ 0 h 213"/>
                  <a:gd name="T2" fmla="*/ 0 w 260"/>
                  <a:gd name="T3" fmla="*/ 213 h 213"/>
                  <a:gd name="T4" fmla="*/ 260 w 260"/>
                  <a:gd name="T5" fmla="*/ 30 h 213"/>
                  <a:gd name="T6" fmla="*/ 257 w 260"/>
                  <a:gd name="T7" fmla="*/ 24 h 213"/>
                  <a:gd name="T8" fmla="*/ 251 w 260"/>
                  <a:gd name="T9" fmla="*/ 15 h 213"/>
                  <a:gd name="T10" fmla="*/ 246 w 260"/>
                  <a:gd name="T11" fmla="*/ 6 h 213"/>
                  <a:gd name="T12" fmla="*/ 242 w 260"/>
                  <a:gd name="T13" fmla="*/ 0 h 213"/>
                  <a:gd name="T14" fmla="*/ 242 w 260"/>
                  <a:gd name="T15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0" h="213">
                    <a:moveTo>
                      <a:pt x="242" y="0"/>
                    </a:moveTo>
                    <a:lnTo>
                      <a:pt x="0" y="213"/>
                    </a:lnTo>
                    <a:lnTo>
                      <a:pt x="260" y="30"/>
                    </a:lnTo>
                    <a:lnTo>
                      <a:pt x="257" y="24"/>
                    </a:lnTo>
                    <a:lnTo>
                      <a:pt x="251" y="15"/>
                    </a:lnTo>
                    <a:lnTo>
                      <a:pt x="246" y="6"/>
                    </a:lnTo>
                    <a:lnTo>
                      <a:pt x="242" y="0"/>
                    </a:lnTo>
                    <a:lnTo>
                      <a:pt x="24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90" name="Freeform 162">
                <a:extLst>
                  <a:ext uri="{FF2B5EF4-FFF2-40B4-BE49-F238E27FC236}">
                    <a16:creationId xmlns:a16="http://schemas.microsoft.com/office/drawing/2014/main" id="{DDCF40A4-C742-A96A-25A9-ECDE16AA12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3" y="3491"/>
                <a:ext cx="251" cy="190"/>
              </a:xfrm>
              <a:custGeom>
                <a:avLst/>
                <a:gdLst>
                  <a:gd name="T0" fmla="*/ 223 w 251"/>
                  <a:gd name="T1" fmla="*/ 0 h 190"/>
                  <a:gd name="T2" fmla="*/ 0 w 251"/>
                  <a:gd name="T3" fmla="*/ 190 h 190"/>
                  <a:gd name="T4" fmla="*/ 251 w 251"/>
                  <a:gd name="T5" fmla="*/ 16 h 190"/>
                  <a:gd name="T6" fmla="*/ 247 w 251"/>
                  <a:gd name="T7" fmla="*/ 13 h 190"/>
                  <a:gd name="T8" fmla="*/ 238 w 251"/>
                  <a:gd name="T9" fmla="*/ 9 h 190"/>
                  <a:gd name="T10" fmla="*/ 229 w 251"/>
                  <a:gd name="T11" fmla="*/ 2 h 190"/>
                  <a:gd name="T12" fmla="*/ 223 w 251"/>
                  <a:gd name="T13" fmla="*/ 0 h 190"/>
                  <a:gd name="T14" fmla="*/ 223 w 251"/>
                  <a:gd name="T15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1" h="190">
                    <a:moveTo>
                      <a:pt x="223" y="0"/>
                    </a:moveTo>
                    <a:lnTo>
                      <a:pt x="0" y="190"/>
                    </a:lnTo>
                    <a:lnTo>
                      <a:pt x="251" y="16"/>
                    </a:lnTo>
                    <a:lnTo>
                      <a:pt x="247" y="13"/>
                    </a:lnTo>
                    <a:lnTo>
                      <a:pt x="238" y="9"/>
                    </a:lnTo>
                    <a:lnTo>
                      <a:pt x="229" y="2"/>
                    </a:lnTo>
                    <a:lnTo>
                      <a:pt x="223" y="0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91" name="Freeform 163">
                <a:extLst>
                  <a:ext uri="{FF2B5EF4-FFF2-40B4-BE49-F238E27FC236}">
                    <a16:creationId xmlns:a16="http://schemas.microsoft.com/office/drawing/2014/main" id="{6CB5396E-87D3-C46A-585C-7207924976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0" y="3502"/>
                <a:ext cx="243" cy="210"/>
              </a:xfrm>
              <a:custGeom>
                <a:avLst/>
                <a:gdLst>
                  <a:gd name="T0" fmla="*/ 243 w 243"/>
                  <a:gd name="T1" fmla="*/ 0 h 210"/>
                  <a:gd name="T2" fmla="*/ 0 w 243"/>
                  <a:gd name="T3" fmla="*/ 210 h 210"/>
                  <a:gd name="T4" fmla="*/ 240 w 243"/>
                  <a:gd name="T5" fmla="*/ 49 h 210"/>
                  <a:gd name="T6" fmla="*/ 240 w 243"/>
                  <a:gd name="T7" fmla="*/ 45 h 210"/>
                  <a:gd name="T8" fmla="*/ 240 w 243"/>
                  <a:gd name="T9" fmla="*/ 42 h 210"/>
                  <a:gd name="T10" fmla="*/ 240 w 243"/>
                  <a:gd name="T11" fmla="*/ 33 h 210"/>
                  <a:gd name="T12" fmla="*/ 242 w 243"/>
                  <a:gd name="T13" fmla="*/ 25 h 210"/>
                  <a:gd name="T14" fmla="*/ 242 w 243"/>
                  <a:gd name="T15" fmla="*/ 16 h 210"/>
                  <a:gd name="T16" fmla="*/ 243 w 243"/>
                  <a:gd name="T17" fmla="*/ 9 h 210"/>
                  <a:gd name="T18" fmla="*/ 243 w 243"/>
                  <a:gd name="T19" fmla="*/ 2 h 210"/>
                  <a:gd name="T20" fmla="*/ 243 w 243"/>
                  <a:gd name="T21" fmla="*/ 0 h 210"/>
                  <a:gd name="T22" fmla="*/ 243 w 243"/>
                  <a:gd name="T23" fmla="*/ 0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3" h="210">
                    <a:moveTo>
                      <a:pt x="243" y="0"/>
                    </a:moveTo>
                    <a:lnTo>
                      <a:pt x="0" y="210"/>
                    </a:lnTo>
                    <a:lnTo>
                      <a:pt x="240" y="49"/>
                    </a:lnTo>
                    <a:lnTo>
                      <a:pt x="240" y="45"/>
                    </a:lnTo>
                    <a:lnTo>
                      <a:pt x="240" y="42"/>
                    </a:lnTo>
                    <a:lnTo>
                      <a:pt x="240" y="33"/>
                    </a:lnTo>
                    <a:lnTo>
                      <a:pt x="242" y="25"/>
                    </a:lnTo>
                    <a:lnTo>
                      <a:pt x="242" y="16"/>
                    </a:lnTo>
                    <a:lnTo>
                      <a:pt x="243" y="9"/>
                    </a:lnTo>
                    <a:lnTo>
                      <a:pt x="243" y="2"/>
                    </a:lnTo>
                    <a:lnTo>
                      <a:pt x="243" y="0"/>
                    </a:lnTo>
                    <a:lnTo>
                      <a:pt x="24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92" name="Freeform 164">
                <a:extLst>
                  <a:ext uri="{FF2B5EF4-FFF2-40B4-BE49-F238E27FC236}">
                    <a16:creationId xmlns:a16="http://schemas.microsoft.com/office/drawing/2014/main" id="{A4A6A748-9B91-98D8-49B5-2A76DD0E25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4" y="3344"/>
                <a:ext cx="262" cy="213"/>
              </a:xfrm>
              <a:custGeom>
                <a:avLst/>
                <a:gdLst>
                  <a:gd name="T0" fmla="*/ 244 w 262"/>
                  <a:gd name="T1" fmla="*/ 0 h 213"/>
                  <a:gd name="T2" fmla="*/ 0 w 262"/>
                  <a:gd name="T3" fmla="*/ 213 h 213"/>
                  <a:gd name="T4" fmla="*/ 262 w 262"/>
                  <a:gd name="T5" fmla="*/ 30 h 213"/>
                  <a:gd name="T6" fmla="*/ 260 w 262"/>
                  <a:gd name="T7" fmla="*/ 22 h 213"/>
                  <a:gd name="T8" fmla="*/ 253 w 262"/>
                  <a:gd name="T9" fmla="*/ 13 h 213"/>
                  <a:gd name="T10" fmla="*/ 247 w 262"/>
                  <a:gd name="T11" fmla="*/ 6 h 213"/>
                  <a:gd name="T12" fmla="*/ 244 w 262"/>
                  <a:gd name="T13" fmla="*/ 0 h 213"/>
                  <a:gd name="T14" fmla="*/ 244 w 262"/>
                  <a:gd name="T15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2" h="213">
                    <a:moveTo>
                      <a:pt x="244" y="0"/>
                    </a:moveTo>
                    <a:lnTo>
                      <a:pt x="0" y="213"/>
                    </a:lnTo>
                    <a:lnTo>
                      <a:pt x="262" y="30"/>
                    </a:lnTo>
                    <a:lnTo>
                      <a:pt x="260" y="22"/>
                    </a:lnTo>
                    <a:lnTo>
                      <a:pt x="253" y="13"/>
                    </a:lnTo>
                    <a:lnTo>
                      <a:pt x="247" y="6"/>
                    </a:lnTo>
                    <a:lnTo>
                      <a:pt x="244" y="0"/>
                    </a:lnTo>
                    <a:lnTo>
                      <a:pt x="24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93" name="Freeform 165">
                <a:extLst>
                  <a:ext uri="{FF2B5EF4-FFF2-40B4-BE49-F238E27FC236}">
                    <a16:creationId xmlns:a16="http://schemas.microsoft.com/office/drawing/2014/main" id="{09C08D72-0AD0-EEB9-52AF-3B2CDE9B77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4" y="3324"/>
                <a:ext cx="225" cy="185"/>
              </a:xfrm>
              <a:custGeom>
                <a:avLst/>
                <a:gdLst>
                  <a:gd name="T0" fmla="*/ 208 w 225"/>
                  <a:gd name="T1" fmla="*/ 0 h 185"/>
                  <a:gd name="T2" fmla="*/ 0 w 225"/>
                  <a:gd name="T3" fmla="*/ 185 h 185"/>
                  <a:gd name="T4" fmla="*/ 225 w 225"/>
                  <a:gd name="T5" fmla="*/ 29 h 185"/>
                  <a:gd name="T6" fmla="*/ 221 w 225"/>
                  <a:gd name="T7" fmla="*/ 24 h 185"/>
                  <a:gd name="T8" fmla="*/ 216 w 225"/>
                  <a:gd name="T9" fmla="*/ 15 h 185"/>
                  <a:gd name="T10" fmla="*/ 210 w 225"/>
                  <a:gd name="T11" fmla="*/ 6 h 185"/>
                  <a:gd name="T12" fmla="*/ 208 w 225"/>
                  <a:gd name="T13" fmla="*/ 0 h 185"/>
                  <a:gd name="T14" fmla="*/ 208 w 225"/>
                  <a:gd name="T15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" h="185">
                    <a:moveTo>
                      <a:pt x="208" y="0"/>
                    </a:moveTo>
                    <a:lnTo>
                      <a:pt x="0" y="185"/>
                    </a:lnTo>
                    <a:lnTo>
                      <a:pt x="225" y="29"/>
                    </a:lnTo>
                    <a:lnTo>
                      <a:pt x="221" y="24"/>
                    </a:lnTo>
                    <a:lnTo>
                      <a:pt x="216" y="15"/>
                    </a:lnTo>
                    <a:lnTo>
                      <a:pt x="210" y="6"/>
                    </a:lnTo>
                    <a:lnTo>
                      <a:pt x="208" y="0"/>
                    </a:lnTo>
                    <a:lnTo>
                      <a:pt x="20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94" name="Freeform 166">
                <a:extLst>
                  <a:ext uri="{FF2B5EF4-FFF2-40B4-BE49-F238E27FC236}">
                    <a16:creationId xmlns:a16="http://schemas.microsoft.com/office/drawing/2014/main" id="{E7A7D576-7AF7-F03E-9BBA-C02823B7E4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8" y="3846"/>
                <a:ext cx="575" cy="425"/>
              </a:xfrm>
              <a:custGeom>
                <a:avLst/>
                <a:gdLst>
                  <a:gd name="T0" fmla="*/ 0 w 575"/>
                  <a:gd name="T1" fmla="*/ 102 h 425"/>
                  <a:gd name="T2" fmla="*/ 154 w 575"/>
                  <a:gd name="T3" fmla="*/ 0 h 425"/>
                  <a:gd name="T4" fmla="*/ 573 w 575"/>
                  <a:gd name="T5" fmla="*/ 134 h 425"/>
                  <a:gd name="T6" fmla="*/ 575 w 575"/>
                  <a:gd name="T7" fmla="*/ 280 h 425"/>
                  <a:gd name="T8" fmla="*/ 394 w 575"/>
                  <a:gd name="T9" fmla="*/ 425 h 425"/>
                  <a:gd name="T10" fmla="*/ 392 w 575"/>
                  <a:gd name="T11" fmla="*/ 421 h 425"/>
                  <a:gd name="T12" fmla="*/ 390 w 575"/>
                  <a:gd name="T13" fmla="*/ 417 h 425"/>
                  <a:gd name="T14" fmla="*/ 388 w 575"/>
                  <a:gd name="T15" fmla="*/ 408 h 425"/>
                  <a:gd name="T16" fmla="*/ 388 w 575"/>
                  <a:gd name="T17" fmla="*/ 401 h 425"/>
                  <a:gd name="T18" fmla="*/ 388 w 575"/>
                  <a:gd name="T19" fmla="*/ 392 h 425"/>
                  <a:gd name="T20" fmla="*/ 388 w 575"/>
                  <a:gd name="T21" fmla="*/ 382 h 425"/>
                  <a:gd name="T22" fmla="*/ 388 w 575"/>
                  <a:gd name="T23" fmla="*/ 377 h 425"/>
                  <a:gd name="T24" fmla="*/ 394 w 575"/>
                  <a:gd name="T25" fmla="*/ 375 h 425"/>
                  <a:gd name="T26" fmla="*/ 395 w 575"/>
                  <a:gd name="T27" fmla="*/ 373 h 425"/>
                  <a:gd name="T28" fmla="*/ 401 w 575"/>
                  <a:gd name="T29" fmla="*/ 370 h 425"/>
                  <a:gd name="T30" fmla="*/ 408 w 575"/>
                  <a:gd name="T31" fmla="*/ 364 h 425"/>
                  <a:gd name="T32" fmla="*/ 417 w 575"/>
                  <a:gd name="T33" fmla="*/ 357 h 425"/>
                  <a:gd name="T34" fmla="*/ 427 w 575"/>
                  <a:gd name="T35" fmla="*/ 348 h 425"/>
                  <a:gd name="T36" fmla="*/ 441 w 575"/>
                  <a:gd name="T37" fmla="*/ 339 h 425"/>
                  <a:gd name="T38" fmla="*/ 452 w 575"/>
                  <a:gd name="T39" fmla="*/ 329 h 425"/>
                  <a:gd name="T40" fmla="*/ 467 w 575"/>
                  <a:gd name="T41" fmla="*/ 320 h 425"/>
                  <a:gd name="T42" fmla="*/ 478 w 575"/>
                  <a:gd name="T43" fmla="*/ 311 h 425"/>
                  <a:gd name="T44" fmla="*/ 491 w 575"/>
                  <a:gd name="T45" fmla="*/ 302 h 425"/>
                  <a:gd name="T46" fmla="*/ 502 w 575"/>
                  <a:gd name="T47" fmla="*/ 293 h 425"/>
                  <a:gd name="T48" fmla="*/ 513 w 575"/>
                  <a:gd name="T49" fmla="*/ 285 h 425"/>
                  <a:gd name="T50" fmla="*/ 520 w 575"/>
                  <a:gd name="T51" fmla="*/ 276 h 425"/>
                  <a:gd name="T52" fmla="*/ 527 w 575"/>
                  <a:gd name="T53" fmla="*/ 273 h 425"/>
                  <a:gd name="T54" fmla="*/ 529 w 575"/>
                  <a:gd name="T55" fmla="*/ 269 h 425"/>
                  <a:gd name="T56" fmla="*/ 533 w 575"/>
                  <a:gd name="T57" fmla="*/ 269 h 425"/>
                  <a:gd name="T58" fmla="*/ 535 w 575"/>
                  <a:gd name="T59" fmla="*/ 187 h 425"/>
                  <a:gd name="T60" fmla="*/ 405 w 575"/>
                  <a:gd name="T61" fmla="*/ 298 h 425"/>
                  <a:gd name="T62" fmla="*/ 397 w 575"/>
                  <a:gd name="T63" fmla="*/ 249 h 425"/>
                  <a:gd name="T64" fmla="*/ 518 w 575"/>
                  <a:gd name="T65" fmla="*/ 154 h 425"/>
                  <a:gd name="T66" fmla="*/ 165 w 575"/>
                  <a:gd name="T67" fmla="*/ 46 h 425"/>
                  <a:gd name="T68" fmla="*/ 49 w 575"/>
                  <a:gd name="T69" fmla="*/ 113 h 425"/>
                  <a:gd name="T70" fmla="*/ 46 w 575"/>
                  <a:gd name="T71" fmla="*/ 113 h 425"/>
                  <a:gd name="T72" fmla="*/ 40 w 575"/>
                  <a:gd name="T73" fmla="*/ 112 h 425"/>
                  <a:gd name="T74" fmla="*/ 33 w 575"/>
                  <a:gd name="T75" fmla="*/ 110 h 425"/>
                  <a:gd name="T76" fmla="*/ 25 w 575"/>
                  <a:gd name="T77" fmla="*/ 108 h 425"/>
                  <a:gd name="T78" fmla="*/ 16 w 575"/>
                  <a:gd name="T79" fmla="*/ 106 h 425"/>
                  <a:gd name="T80" fmla="*/ 7 w 575"/>
                  <a:gd name="T81" fmla="*/ 104 h 425"/>
                  <a:gd name="T82" fmla="*/ 2 w 575"/>
                  <a:gd name="T83" fmla="*/ 102 h 425"/>
                  <a:gd name="T84" fmla="*/ 0 w 575"/>
                  <a:gd name="T85" fmla="*/ 102 h 425"/>
                  <a:gd name="T86" fmla="*/ 0 w 575"/>
                  <a:gd name="T87" fmla="*/ 102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75" h="425">
                    <a:moveTo>
                      <a:pt x="0" y="102"/>
                    </a:moveTo>
                    <a:lnTo>
                      <a:pt x="154" y="0"/>
                    </a:lnTo>
                    <a:lnTo>
                      <a:pt x="573" y="134"/>
                    </a:lnTo>
                    <a:lnTo>
                      <a:pt x="575" y="280"/>
                    </a:lnTo>
                    <a:lnTo>
                      <a:pt x="394" y="425"/>
                    </a:lnTo>
                    <a:lnTo>
                      <a:pt x="392" y="421"/>
                    </a:lnTo>
                    <a:lnTo>
                      <a:pt x="390" y="417"/>
                    </a:lnTo>
                    <a:lnTo>
                      <a:pt x="388" y="408"/>
                    </a:lnTo>
                    <a:lnTo>
                      <a:pt x="388" y="401"/>
                    </a:lnTo>
                    <a:lnTo>
                      <a:pt x="388" y="392"/>
                    </a:lnTo>
                    <a:lnTo>
                      <a:pt x="388" y="382"/>
                    </a:lnTo>
                    <a:lnTo>
                      <a:pt x="388" y="377"/>
                    </a:lnTo>
                    <a:lnTo>
                      <a:pt x="394" y="375"/>
                    </a:lnTo>
                    <a:lnTo>
                      <a:pt x="395" y="373"/>
                    </a:lnTo>
                    <a:lnTo>
                      <a:pt x="401" y="370"/>
                    </a:lnTo>
                    <a:lnTo>
                      <a:pt x="408" y="364"/>
                    </a:lnTo>
                    <a:lnTo>
                      <a:pt x="417" y="357"/>
                    </a:lnTo>
                    <a:lnTo>
                      <a:pt x="427" y="348"/>
                    </a:lnTo>
                    <a:lnTo>
                      <a:pt x="441" y="339"/>
                    </a:lnTo>
                    <a:lnTo>
                      <a:pt x="452" y="329"/>
                    </a:lnTo>
                    <a:lnTo>
                      <a:pt x="467" y="320"/>
                    </a:lnTo>
                    <a:lnTo>
                      <a:pt x="478" y="311"/>
                    </a:lnTo>
                    <a:lnTo>
                      <a:pt x="491" y="302"/>
                    </a:lnTo>
                    <a:lnTo>
                      <a:pt x="502" y="293"/>
                    </a:lnTo>
                    <a:lnTo>
                      <a:pt x="513" y="285"/>
                    </a:lnTo>
                    <a:lnTo>
                      <a:pt x="520" y="276"/>
                    </a:lnTo>
                    <a:lnTo>
                      <a:pt x="527" y="273"/>
                    </a:lnTo>
                    <a:lnTo>
                      <a:pt x="529" y="269"/>
                    </a:lnTo>
                    <a:lnTo>
                      <a:pt x="533" y="269"/>
                    </a:lnTo>
                    <a:lnTo>
                      <a:pt x="535" y="187"/>
                    </a:lnTo>
                    <a:lnTo>
                      <a:pt x="405" y="298"/>
                    </a:lnTo>
                    <a:lnTo>
                      <a:pt x="397" y="249"/>
                    </a:lnTo>
                    <a:lnTo>
                      <a:pt x="518" y="154"/>
                    </a:lnTo>
                    <a:lnTo>
                      <a:pt x="165" y="46"/>
                    </a:lnTo>
                    <a:lnTo>
                      <a:pt x="49" y="113"/>
                    </a:lnTo>
                    <a:lnTo>
                      <a:pt x="46" y="113"/>
                    </a:lnTo>
                    <a:lnTo>
                      <a:pt x="40" y="112"/>
                    </a:lnTo>
                    <a:lnTo>
                      <a:pt x="33" y="110"/>
                    </a:lnTo>
                    <a:lnTo>
                      <a:pt x="25" y="108"/>
                    </a:lnTo>
                    <a:lnTo>
                      <a:pt x="16" y="106"/>
                    </a:lnTo>
                    <a:lnTo>
                      <a:pt x="7" y="104"/>
                    </a:lnTo>
                    <a:lnTo>
                      <a:pt x="2" y="102"/>
                    </a:lnTo>
                    <a:lnTo>
                      <a:pt x="0" y="102"/>
                    </a:lnTo>
                    <a:lnTo>
                      <a:pt x="0" y="10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95" name="Freeform 167">
                <a:extLst>
                  <a:ext uri="{FF2B5EF4-FFF2-40B4-BE49-F238E27FC236}">
                    <a16:creationId xmlns:a16="http://schemas.microsoft.com/office/drawing/2014/main" id="{19F4EED7-EF5A-3B49-5FD9-D722DEB6C9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8" y="3921"/>
                <a:ext cx="428" cy="362"/>
              </a:xfrm>
              <a:custGeom>
                <a:avLst/>
                <a:gdLst>
                  <a:gd name="T0" fmla="*/ 416 w 428"/>
                  <a:gd name="T1" fmla="*/ 165 h 362"/>
                  <a:gd name="T2" fmla="*/ 2 w 428"/>
                  <a:gd name="T3" fmla="*/ 0 h 362"/>
                  <a:gd name="T4" fmla="*/ 0 w 428"/>
                  <a:gd name="T5" fmla="*/ 97 h 362"/>
                  <a:gd name="T6" fmla="*/ 38 w 428"/>
                  <a:gd name="T7" fmla="*/ 88 h 362"/>
                  <a:gd name="T8" fmla="*/ 40 w 428"/>
                  <a:gd name="T9" fmla="*/ 59 h 362"/>
                  <a:gd name="T10" fmla="*/ 388 w 428"/>
                  <a:gd name="T11" fmla="*/ 199 h 362"/>
                  <a:gd name="T12" fmla="*/ 379 w 428"/>
                  <a:gd name="T13" fmla="*/ 362 h 362"/>
                  <a:gd name="T14" fmla="*/ 417 w 428"/>
                  <a:gd name="T15" fmla="*/ 328 h 362"/>
                  <a:gd name="T16" fmla="*/ 428 w 428"/>
                  <a:gd name="T17" fmla="*/ 172 h 362"/>
                  <a:gd name="T18" fmla="*/ 416 w 428"/>
                  <a:gd name="T19" fmla="*/ 165 h 362"/>
                  <a:gd name="T20" fmla="*/ 416 w 428"/>
                  <a:gd name="T21" fmla="*/ 165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8" h="362">
                    <a:moveTo>
                      <a:pt x="416" y="165"/>
                    </a:moveTo>
                    <a:lnTo>
                      <a:pt x="2" y="0"/>
                    </a:lnTo>
                    <a:lnTo>
                      <a:pt x="0" y="97"/>
                    </a:lnTo>
                    <a:lnTo>
                      <a:pt x="38" y="88"/>
                    </a:lnTo>
                    <a:lnTo>
                      <a:pt x="40" y="59"/>
                    </a:lnTo>
                    <a:lnTo>
                      <a:pt x="388" y="199"/>
                    </a:lnTo>
                    <a:lnTo>
                      <a:pt x="379" y="362"/>
                    </a:lnTo>
                    <a:lnTo>
                      <a:pt x="417" y="328"/>
                    </a:lnTo>
                    <a:lnTo>
                      <a:pt x="428" y="172"/>
                    </a:lnTo>
                    <a:lnTo>
                      <a:pt x="416" y="165"/>
                    </a:lnTo>
                    <a:lnTo>
                      <a:pt x="416" y="16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96" name="Freeform 168">
                <a:extLst>
                  <a:ext uri="{FF2B5EF4-FFF2-40B4-BE49-F238E27FC236}">
                    <a16:creationId xmlns:a16="http://schemas.microsoft.com/office/drawing/2014/main" id="{5D2ADC4E-3F74-FD19-A262-A7D755ACF6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1" y="3906"/>
                <a:ext cx="309" cy="105"/>
              </a:xfrm>
              <a:custGeom>
                <a:avLst/>
                <a:gdLst>
                  <a:gd name="T0" fmla="*/ 14 w 309"/>
                  <a:gd name="T1" fmla="*/ 0 h 105"/>
                  <a:gd name="T2" fmla="*/ 309 w 309"/>
                  <a:gd name="T3" fmla="*/ 94 h 105"/>
                  <a:gd name="T4" fmla="*/ 293 w 309"/>
                  <a:gd name="T5" fmla="*/ 105 h 105"/>
                  <a:gd name="T6" fmla="*/ 0 w 309"/>
                  <a:gd name="T7" fmla="*/ 13 h 105"/>
                  <a:gd name="T8" fmla="*/ 2 w 309"/>
                  <a:gd name="T9" fmla="*/ 9 h 105"/>
                  <a:gd name="T10" fmla="*/ 7 w 309"/>
                  <a:gd name="T11" fmla="*/ 8 h 105"/>
                  <a:gd name="T12" fmla="*/ 11 w 309"/>
                  <a:gd name="T13" fmla="*/ 4 h 105"/>
                  <a:gd name="T14" fmla="*/ 14 w 309"/>
                  <a:gd name="T15" fmla="*/ 0 h 105"/>
                  <a:gd name="T16" fmla="*/ 14 w 309"/>
                  <a:gd name="T17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9" h="105">
                    <a:moveTo>
                      <a:pt x="14" y="0"/>
                    </a:moveTo>
                    <a:lnTo>
                      <a:pt x="309" y="94"/>
                    </a:lnTo>
                    <a:lnTo>
                      <a:pt x="293" y="105"/>
                    </a:lnTo>
                    <a:lnTo>
                      <a:pt x="0" y="13"/>
                    </a:lnTo>
                    <a:lnTo>
                      <a:pt x="2" y="9"/>
                    </a:lnTo>
                    <a:lnTo>
                      <a:pt x="7" y="8"/>
                    </a:lnTo>
                    <a:lnTo>
                      <a:pt x="11" y="4"/>
                    </a:lnTo>
                    <a:lnTo>
                      <a:pt x="14" y="0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97" name="Freeform 169">
                <a:extLst>
                  <a:ext uri="{FF2B5EF4-FFF2-40B4-BE49-F238E27FC236}">
                    <a16:creationId xmlns:a16="http://schemas.microsoft.com/office/drawing/2014/main" id="{2D45F3F0-EB7F-950B-680D-52F7C26FC7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5" y="3923"/>
                <a:ext cx="310" cy="110"/>
              </a:xfrm>
              <a:custGeom>
                <a:avLst/>
                <a:gdLst>
                  <a:gd name="T0" fmla="*/ 15 w 310"/>
                  <a:gd name="T1" fmla="*/ 0 h 110"/>
                  <a:gd name="T2" fmla="*/ 310 w 310"/>
                  <a:gd name="T3" fmla="*/ 100 h 110"/>
                  <a:gd name="T4" fmla="*/ 291 w 310"/>
                  <a:gd name="T5" fmla="*/ 110 h 110"/>
                  <a:gd name="T6" fmla="*/ 0 w 310"/>
                  <a:gd name="T7" fmla="*/ 14 h 110"/>
                  <a:gd name="T8" fmla="*/ 2 w 310"/>
                  <a:gd name="T9" fmla="*/ 11 h 110"/>
                  <a:gd name="T10" fmla="*/ 7 w 310"/>
                  <a:gd name="T11" fmla="*/ 9 h 110"/>
                  <a:gd name="T12" fmla="*/ 11 w 310"/>
                  <a:gd name="T13" fmla="*/ 3 h 110"/>
                  <a:gd name="T14" fmla="*/ 15 w 310"/>
                  <a:gd name="T15" fmla="*/ 0 h 110"/>
                  <a:gd name="T16" fmla="*/ 15 w 310"/>
                  <a:gd name="T17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0" h="110">
                    <a:moveTo>
                      <a:pt x="15" y="0"/>
                    </a:moveTo>
                    <a:lnTo>
                      <a:pt x="310" y="100"/>
                    </a:lnTo>
                    <a:lnTo>
                      <a:pt x="291" y="110"/>
                    </a:lnTo>
                    <a:lnTo>
                      <a:pt x="0" y="14"/>
                    </a:lnTo>
                    <a:lnTo>
                      <a:pt x="2" y="11"/>
                    </a:lnTo>
                    <a:lnTo>
                      <a:pt x="7" y="9"/>
                    </a:lnTo>
                    <a:lnTo>
                      <a:pt x="11" y="3"/>
                    </a:lnTo>
                    <a:lnTo>
                      <a:pt x="15" y="0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98" name="Freeform 170">
                <a:extLst>
                  <a:ext uri="{FF2B5EF4-FFF2-40B4-BE49-F238E27FC236}">
                    <a16:creationId xmlns:a16="http://schemas.microsoft.com/office/drawing/2014/main" id="{BB02E2EC-F2C4-1E52-76E3-2EFCB85D81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4" y="3941"/>
                <a:ext cx="310" cy="117"/>
              </a:xfrm>
              <a:custGeom>
                <a:avLst/>
                <a:gdLst>
                  <a:gd name="T0" fmla="*/ 15 w 310"/>
                  <a:gd name="T1" fmla="*/ 0 h 117"/>
                  <a:gd name="T2" fmla="*/ 310 w 310"/>
                  <a:gd name="T3" fmla="*/ 108 h 117"/>
                  <a:gd name="T4" fmla="*/ 291 w 310"/>
                  <a:gd name="T5" fmla="*/ 117 h 117"/>
                  <a:gd name="T6" fmla="*/ 0 w 310"/>
                  <a:gd name="T7" fmla="*/ 11 h 117"/>
                  <a:gd name="T8" fmla="*/ 2 w 310"/>
                  <a:gd name="T9" fmla="*/ 9 h 117"/>
                  <a:gd name="T10" fmla="*/ 5 w 310"/>
                  <a:gd name="T11" fmla="*/ 6 h 117"/>
                  <a:gd name="T12" fmla="*/ 11 w 310"/>
                  <a:gd name="T13" fmla="*/ 2 h 117"/>
                  <a:gd name="T14" fmla="*/ 15 w 310"/>
                  <a:gd name="T15" fmla="*/ 0 h 117"/>
                  <a:gd name="T16" fmla="*/ 15 w 310"/>
                  <a:gd name="T17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0" h="117">
                    <a:moveTo>
                      <a:pt x="15" y="0"/>
                    </a:moveTo>
                    <a:lnTo>
                      <a:pt x="310" y="108"/>
                    </a:lnTo>
                    <a:lnTo>
                      <a:pt x="291" y="117"/>
                    </a:lnTo>
                    <a:lnTo>
                      <a:pt x="0" y="11"/>
                    </a:lnTo>
                    <a:lnTo>
                      <a:pt x="2" y="9"/>
                    </a:lnTo>
                    <a:lnTo>
                      <a:pt x="5" y="6"/>
                    </a:lnTo>
                    <a:lnTo>
                      <a:pt x="11" y="2"/>
                    </a:lnTo>
                    <a:lnTo>
                      <a:pt x="15" y="0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299" name="Freeform 171">
                <a:extLst>
                  <a:ext uri="{FF2B5EF4-FFF2-40B4-BE49-F238E27FC236}">
                    <a16:creationId xmlns:a16="http://schemas.microsoft.com/office/drawing/2014/main" id="{EE5F4AE8-E6D4-7734-77FA-13A2D107AC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1" y="4011"/>
                <a:ext cx="200" cy="190"/>
              </a:xfrm>
              <a:custGeom>
                <a:avLst/>
                <a:gdLst>
                  <a:gd name="T0" fmla="*/ 200 w 200"/>
                  <a:gd name="T1" fmla="*/ 164 h 190"/>
                  <a:gd name="T2" fmla="*/ 200 w 200"/>
                  <a:gd name="T3" fmla="*/ 190 h 190"/>
                  <a:gd name="T4" fmla="*/ 48 w 200"/>
                  <a:gd name="T5" fmla="*/ 124 h 190"/>
                  <a:gd name="T6" fmla="*/ 37 w 200"/>
                  <a:gd name="T7" fmla="*/ 119 h 190"/>
                  <a:gd name="T8" fmla="*/ 27 w 200"/>
                  <a:gd name="T9" fmla="*/ 111 h 190"/>
                  <a:gd name="T10" fmla="*/ 18 w 200"/>
                  <a:gd name="T11" fmla="*/ 102 h 190"/>
                  <a:gd name="T12" fmla="*/ 15 w 200"/>
                  <a:gd name="T13" fmla="*/ 95 h 190"/>
                  <a:gd name="T14" fmla="*/ 7 w 200"/>
                  <a:gd name="T15" fmla="*/ 84 h 190"/>
                  <a:gd name="T16" fmla="*/ 4 w 200"/>
                  <a:gd name="T17" fmla="*/ 75 h 190"/>
                  <a:gd name="T18" fmla="*/ 0 w 200"/>
                  <a:gd name="T19" fmla="*/ 66 h 190"/>
                  <a:gd name="T20" fmla="*/ 0 w 200"/>
                  <a:gd name="T21" fmla="*/ 56 h 190"/>
                  <a:gd name="T22" fmla="*/ 0 w 200"/>
                  <a:gd name="T23" fmla="*/ 33 h 190"/>
                  <a:gd name="T24" fmla="*/ 0 w 200"/>
                  <a:gd name="T25" fmla="*/ 22 h 190"/>
                  <a:gd name="T26" fmla="*/ 4 w 200"/>
                  <a:gd name="T27" fmla="*/ 14 h 190"/>
                  <a:gd name="T28" fmla="*/ 7 w 200"/>
                  <a:gd name="T29" fmla="*/ 7 h 190"/>
                  <a:gd name="T30" fmla="*/ 15 w 200"/>
                  <a:gd name="T31" fmla="*/ 3 h 190"/>
                  <a:gd name="T32" fmla="*/ 18 w 200"/>
                  <a:gd name="T33" fmla="*/ 0 h 190"/>
                  <a:gd name="T34" fmla="*/ 27 w 200"/>
                  <a:gd name="T35" fmla="*/ 0 h 190"/>
                  <a:gd name="T36" fmla="*/ 37 w 200"/>
                  <a:gd name="T37" fmla="*/ 1 h 190"/>
                  <a:gd name="T38" fmla="*/ 48 w 200"/>
                  <a:gd name="T39" fmla="*/ 5 h 190"/>
                  <a:gd name="T40" fmla="*/ 200 w 200"/>
                  <a:gd name="T41" fmla="*/ 73 h 190"/>
                  <a:gd name="T42" fmla="*/ 200 w 200"/>
                  <a:gd name="T43" fmla="*/ 100 h 190"/>
                  <a:gd name="T44" fmla="*/ 57 w 200"/>
                  <a:gd name="T45" fmla="*/ 36 h 190"/>
                  <a:gd name="T46" fmla="*/ 44 w 200"/>
                  <a:gd name="T47" fmla="*/ 31 h 190"/>
                  <a:gd name="T48" fmla="*/ 35 w 200"/>
                  <a:gd name="T49" fmla="*/ 31 h 190"/>
                  <a:gd name="T50" fmla="*/ 27 w 200"/>
                  <a:gd name="T51" fmla="*/ 34 h 190"/>
                  <a:gd name="T52" fmla="*/ 26 w 200"/>
                  <a:gd name="T53" fmla="*/ 42 h 190"/>
                  <a:gd name="T54" fmla="*/ 26 w 200"/>
                  <a:gd name="T55" fmla="*/ 69 h 190"/>
                  <a:gd name="T56" fmla="*/ 27 w 200"/>
                  <a:gd name="T57" fmla="*/ 77 h 190"/>
                  <a:gd name="T58" fmla="*/ 35 w 200"/>
                  <a:gd name="T59" fmla="*/ 86 h 190"/>
                  <a:gd name="T60" fmla="*/ 44 w 200"/>
                  <a:gd name="T61" fmla="*/ 93 h 190"/>
                  <a:gd name="T62" fmla="*/ 57 w 200"/>
                  <a:gd name="T63" fmla="*/ 102 h 190"/>
                  <a:gd name="T64" fmla="*/ 200 w 200"/>
                  <a:gd name="T65" fmla="*/ 164 h 190"/>
                  <a:gd name="T66" fmla="*/ 200 w 200"/>
                  <a:gd name="T67" fmla="*/ 164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00" h="190">
                    <a:moveTo>
                      <a:pt x="200" y="164"/>
                    </a:moveTo>
                    <a:lnTo>
                      <a:pt x="200" y="190"/>
                    </a:lnTo>
                    <a:lnTo>
                      <a:pt x="48" y="124"/>
                    </a:lnTo>
                    <a:lnTo>
                      <a:pt x="37" y="119"/>
                    </a:lnTo>
                    <a:lnTo>
                      <a:pt x="27" y="111"/>
                    </a:lnTo>
                    <a:lnTo>
                      <a:pt x="18" y="102"/>
                    </a:lnTo>
                    <a:lnTo>
                      <a:pt x="15" y="95"/>
                    </a:lnTo>
                    <a:lnTo>
                      <a:pt x="7" y="84"/>
                    </a:lnTo>
                    <a:lnTo>
                      <a:pt x="4" y="75"/>
                    </a:lnTo>
                    <a:lnTo>
                      <a:pt x="0" y="66"/>
                    </a:lnTo>
                    <a:lnTo>
                      <a:pt x="0" y="56"/>
                    </a:lnTo>
                    <a:lnTo>
                      <a:pt x="0" y="33"/>
                    </a:lnTo>
                    <a:lnTo>
                      <a:pt x="0" y="22"/>
                    </a:lnTo>
                    <a:lnTo>
                      <a:pt x="4" y="14"/>
                    </a:lnTo>
                    <a:lnTo>
                      <a:pt x="7" y="7"/>
                    </a:lnTo>
                    <a:lnTo>
                      <a:pt x="15" y="3"/>
                    </a:lnTo>
                    <a:lnTo>
                      <a:pt x="18" y="0"/>
                    </a:lnTo>
                    <a:lnTo>
                      <a:pt x="27" y="0"/>
                    </a:lnTo>
                    <a:lnTo>
                      <a:pt x="37" y="1"/>
                    </a:lnTo>
                    <a:lnTo>
                      <a:pt x="48" y="5"/>
                    </a:lnTo>
                    <a:lnTo>
                      <a:pt x="200" y="73"/>
                    </a:lnTo>
                    <a:lnTo>
                      <a:pt x="200" y="100"/>
                    </a:lnTo>
                    <a:lnTo>
                      <a:pt x="57" y="36"/>
                    </a:lnTo>
                    <a:lnTo>
                      <a:pt x="44" y="31"/>
                    </a:lnTo>
                    <a:lnTo>
                      <a:pt x="35" y="31"/>
                    </a:lnTo>
                    <a:lnTo>
                      <a:pt x="27" y="34"/>
                    </a:lnTo>
                    <a:lnTo>
                      <a:pt x="26" y="42"/>
                    </a:lnTo>
                    <a:lnTo>
                      <a:pt x="26" y="69"/>
                    </a:lnTo>
                    <a:lnTo>
                      <a:pt x="27" y="77"/>
                    </a:lnTo>
                    <a:lnTo>
                      <a:pt x="35" y="86"/>
                    </a:lnTo>
                    <a:lnTo>
                      <a:pt x="44" y="93"/>
                    </a:lnTo>
                    <a:lnTo>
                      <a:pt x="57" y="102"/>
                    </a:lnTo>
                    <a:lnTo>
                      <a:pt x="200" y="164"/>
                    </a:lnTo>
                    <a:lnTo>
                      <a:pt x="200" y="1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00" name="Freeform 172">
                <a:extLst>
                  <a:ext uri="{FF2B5EF4-FFF2-40B4-BE49-F238E27FC236}">
                    <a16:creationId xmlns:a16="http://schemas.microsoft.com/office/drawing/2014/main" id="{58F19D1D-705F-0ED9-EBF0-DC94CFC414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7" y="4084"/>
                <a:ext cx="209" cy="194"/>
              </a:xfrm>
              <a:custGeom>
                <a:avLst/>
                <a:gdLst>
                  <a:gd name="T0" fmla="*/ 0 w 209"/>
                  <a:gd name="T1" fmla="*/ 27 h 194"/>
                  <a:gd name="T2" fmla="*/ 0 w 209"/>
                  <a:gd name="T3" fmla="*/ 0 h 194"/>
                  <a:gd name="T4" fmla="*/ 161 w 209"/>
                  <a:gd name="T5" fmla="*/ 69 h 194"/>
                  <a:gd name="T6" fmla="*/ 168 w 209"/>
                  <a:gd name="T7" fmla="*/ 73 h 194"/>
                  <a:gd name="T8" fmla="*/ 178 w 209"/>
                  <a:gd name="T9" fmla="*/ 82 h 194"/>
                  <a:gd name="T10" fmla="*/ 187 w 209"/>
                  <a:gd name="T11" fmla="*/ 90 h 194"/>
                  <a:gd name="T12" fmla="*/ 194 w 209"/>
                  <a:gd name="T13" fmla="*/ 101 h 194"/>
                  <a:gd name="T14" fmla="*/ 198 w 209"/>
                  <a:gd name="T15" fmla="*/ 110 h 194"/>
                  <a:gd name="T16" fmla="*/ 205 w 209"/>
                  <a:gd name="T17" fmla="*/ 119 h 194"/>
                  <a:gd name="T18" fmla="*/ 207 w 209"/>
                  <a:gd name="T19" fmla="*/ 128 h 194"/>
                  <a:gd name="T20" fmla="*/ 209 w 209"/>
                  <a:gd name="T21" fmla="*/ 141 h 194"/>
                  <a:gd name="T22" fmla="*/ 209 w 209"/>
                  <a:gd name="T23" fmla="*/ 163 h 194"/>
                  <a:gd name="T24" fmla="*/ 207 w 209"/>
                  <a:gd name="T25" fmla="*/ 172 h 194"/>
                  <a:gd name="T26" fmla="*/ 205 w 209"/>
                  <a:gd name="T27" fmla="*/ 181 h 194"/>
                  <a:gd name="T28" fmla="*/ 198 w 209"/>
                  <a:gd name="T29" fmla="*/ 185 h 194"/>
                  <a:gd name="T30" fmla="*/ 194 w 209"/>
                  <a:gd name="T31" fmla="*/ 190 h 194"/>
                  <a:gd name="T32" fmla="*/ 187 w 209"/>
                  <a:gd name="T33" fmla="*/ 192 h 194"/>
                  <a:gd name="T34" fmla="*/ 178 w 209"/>
                  <a:gd name="T35" fmla="*/ 194 h 194"/>
                  <a:gd name="T36" fmla="*/ 168 w 209"/>
                  <a:gd name="T37" fmla="*/ 192 h 194"/>
                  <a:gd name="T38" fmla="*/ 161 w 209"/>
                  <a:gd name="T39" fmla="*/ 190 h 194"/>
                  <a:gd name="T40" fmla="*/ 0 w 209"/>
                  <a:gd name="T41" fmla="*/ 117 h 194"/>
                  <a:gd name="T42" fmla="*/ 0 w 209"/>
                  <a:gd name="T43" fmla="*/ 91 h 194"/>
                  <a:gd name="T44" fmla="*/ 152 w 209"/>
                  <a:gd name="T45" fmla="*/ 157 h 194"/>
                  <a:gd name="T46" fmla="*/ 163 w 209"/>
                  <a:gd name="T47" fmla="*/ 161 h 194"/>
                  <a:gd name="T48" fmla="*/ 172 w 209"/>
                  <a:gd name="T49" fmla="*/ 163 h 194"/>
                  <a:gd name="T50" fmla="*/ 178 w 209"/>
                  <a:gd name="T51" fmla="*/ 157 h 194"/>
                  <a:gd name="T52" fmla="*/ 181 w 209"/>
                  <a:gd name="T53" fmla="*/ 154 h 194"/>
                  <a:gd name="T54" fmla="*/ 181 w 209"/>
                  <a:gd name="T55" fmla="*/ 126 h 194"/>
                  <a:gd name="T56" fmla="*/ 178 w 209"/>
                  <a:gd name="T57" fmla="*/ 117 h 194"/>
                  <a:gd name="T58" fmla="*/ 172 w 209"/>
                  <a:gd name="T59" fmla="*/ 108 h 194"/>
                  <a:gd name="T60" fmla="*/ 163 w 209"/>
                  <a:gd name="T61" fmla="*/ 99 h 194"/>
                  <a:gd name="T62" fmla="*/ 152 w 209"/>
                  <a:gd name="T63" fmla="*/ 93 h 194"/>
                  <a:gd name="T64" fmla="*/ 0 w 209"/>
                  <a:gd name="T65" fmla="*/ 27 h 194"/>
                  <a:gd name="T66" fmla="*/ 0 w 209"/>
                  <a:gd name="T67" fmla="*/ 27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09" h="194">
                    <a:moveTo>
                      <a:pt x="0" y="27"/>
                    </a:moveTo>
                    <a:lnTo>
                      <a:pt x="0" y="0"/>
                    </a:lnTo>
                    <a:lnTo>
                      <a:pt x="161" y="69"/>
                    </a:lnTo>
                    <a:lnTo>
                      <a:pt x="168" y="73"/>
                    </a:lnTo>
                    <a:lnTo>
                      <a:pt x="178" y="82"/>
                    </a:lnTo>
                    <a:lnTo>
                      <a:pt x="187" y="90"/>
                    </a:lnTo>
                    <a:lnTo>
                      <a:pt x="194" y="101"/>
                    </a:lnTo>
                    <a:lnTo>
                      <a:pt x="198" y="110"/>
                    </a:lnTo>
                    <a:lnTo>
                      <a:pt x="205" y="119"/>
                    </a:lnTo>
                    <a:lnTo>
                      <a:pt x="207" y="128"/>
                    </a:lnTo>
                    <a:lnTo>
                      <a:pt x="209" y="141"/>
                    </a:lnTo>
                    <a:lnTo>
                      <a:pt x="209" y="163"/>
                    </a:lnTo>
                    <a:lnTo>
                      <a:pt x="207" y="172"/>
                    </a:lnTo>
                    <a:lnTo>
                      <a:pt x="205" y="181"/>
                    </a:lnTo>
                    <a:lnTo>
                      <a:pt x="198" y="185"/>
                    </a:lnTo>
                    <a:lnTo>
                      <a:pt x="194" y="190"/>
                    </a:lnTo>
                    <a:lnTo>
                      <a:pt x="187" y="192"/>
                    </a:lnTo>
                    <a:lnTo>
                      <a:pt x="178" y="194"/>
                    </a:lnTo>
                    <a:lnTo>
                      <a:pt x="168" y="192"/>
                    </a:lnTo>
                    <a:lnTo>
                      <a:pt x="161" y="190"/>
                    </a:lnTo>
                    <a:lnTo>
                      <a:pt x="0" y="117"/>
                    </a:lnTo>
                    <a:lnTo>
                      <a:pt x="0" y="91"/>
                    </a:lnTo>
                    <a:lnTo>
                      <a:pt x="152" y="157"/>
                    </a:lnTo>
                    <a:lnTo>
                      <a:pt x="163" y="161"/>
                    </a:lnTo>
                    <a:lnTo>
                      <a:pt x="172" y="163"/>
                    </a:lnTo>
                    <a:lnTo>
                      <a:pt x="178" y="157"/>
                    </a:lnTo>
                    <a:lnTo>
                      <a:pt x="181" y="154"/>
                    </a:lnTo>
                    <a:lnTo>
                      <a:pt x="181" y="126"/>
                    </a:lnTo>
                    <a:lnTo>
                      <a:pt x="178" y="117"/>
                    </a:lnTo>
                    <a:lnTo>
                      <a:pt x="172" y="108"/>
                    </a:lnTo>
                    <a:lnTo>
                      <a:pt x="163" y="99"/>
                    </a:lnTo>
                    <a:lnTo>
                      <a:pt x="152" y="93"/>
                    </a:lnTo>
                    <a:lnTo>
                      <a:pt x="0" y="27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01" name="Freeform 173">
                <a:extLst>
                  <a:ext uri="{FF2B5EF4-FFF2-40B4-BE49-F238E27FC236}">
                    <a16:creationId xmlns:a16="http://schemas.microsoft.com/office/drawing/2014/main" id="{4340FD6E-D54F-CDBD-F931-9EA172FECE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4" y="3996"/>
                <a:ext cx="419" cy="278"/>
              </a:xfrm>
              <a:custGeom>
                <a:avLst/>
                <a:gdLst>
                  <a:gd name="T0" fmla="*/ 0 w 419"/>
                  <a:gd name="T1" fmla="*/ 18 h 278"/>
                  <a:gd name="T2" fmla="*/ 13 w 419"/>
                  <a:gd name="T3" fmla="*/ 13 h 278"/>
                  <a:gd name="T4" fmla="*/ 27 w 419"/>
                  <a:gd name="T5" fmla="*/ 9 h 278"/>
                  <a:gd name="T6" fmla="*/ 40 w 419"/>
                  <a:gd name="T7" fmla="*/ 5 h 278"/>
                  <a:gd name="T8" fmla="*/ 53 w 419"/>
                  <a:gd name="T9" fmla="*/ 4 h 278"/>
                  <a:gd name="T10" fmla="*/ 60 w 419"/>
                  <a:gd name="T11" fmla="*/ 0 h 278"/>
                  <a:gd name="T12" fmla="*/ 69 w 419"/>
                  <a:gd name="T13" fmla="*/ 0 h 278"/>
                  <a:gd name="T14" fmla="*/ 75 w 419"/>
                  <a:gd name="T15" fmla="*/ 0 h 278"/>
                  <a:gd name="T16" fmla="*/ 77 w 419"/>
                  <a:gd name="T17" fmla="*/ 0 h 278"/>
                  <a:gd name="T18" fmla="*/ 419 w 419"/>
                  <a:gd name="T19" fmla="*/ 137 h 278"/>
                  <a:gd name="T20" fmla="*/ 417 w 419"/>
                  <a:gd name="T21" fmla="*/ 245 h 278"/>
                  <a:gd name="T22" fmla="*/ 381 w 419"/>
                  <a:gd name="T23" fmla="*/ 278 h 278"/>
                  <a:gd name="T24" fmla="*/ 375 w 419"/>
                  <a:gd name="T25" fmla="*/ 249 h 278"/>
                  <a:gd name="T26" fmla="*/ 394 w 419"/>
                  <a:gd name="T27" fmla="*/ 225 h 278"/>
                  <a:gd name="T28" fmla="*/ 395 w 419"/>
                  <a:gd name="T29" fmla="*/ 174 h 278"/>
                  <a:gd name="T30" fmla="*/ 364 w 419"/>
                  <a:gd name="T31" fmla="*/ 194 h 278"/>
                  <a:gd name="T32" fmla="*/ 351 w 419"/>
                  <a:gd name="T33" fmla="*/ 174 h 278"/>
                  <a:gd name="T34" fmla="*/ 383 w 419"/>
                  <a:gd name="T35" fmla="*/ 150 h 278"/>
                  <a:gd name="T36" fmla="*/ 77 w 419"/>
                  <a:gd name="T37" fmla="*/ 24 h 278"/>
                  <a:gd name="T38" fmla="*/ 24 w 419"/>
                  <a:gd name="T39" fmla="*/ 33 h 278"/>
                  <a:gd name="T40" fmla="*/ 0 w 419"/>
                  <a:gd name="T41" fmla="*/ 18 h 278"/>
                  <a:gd name="T42" fmla="*/ 0 w 419"/>
                  <a:gd name="T43" fmla="*/ 18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19" h="278">
                    <a:moveTo>
                      <a:pt x="0" y="18"/>
                    </a:moveTo>
                    <a:lnTo>
                      <a:pt x="13" y="13"/>
                    </a:lnTo>
                    <a:lnTo>
                      <a:pt x="27" y="9"/>
                    </a:lnTo>
                    <a:lnTo>
                      <a:pt x="40" y="5"/>
                    </a:lnTo>
                    <a:lnTo>
                      <a:pt x="53" y="4"/>
                    </a:lnTo>
                    <a:lnTo>
                      <a:pt x="60" y="0"/>
                    </a:lnTo>
                    <a:lnTo>
                      <a:pt x="69" y="0"/>
                    </a:lnTo>
                    <a:lnTo>
                      <a:pt x="75" y="0"/>
                    </a:lnTo>
                    <a:lnTo>
                      <a:pt x="77" y="0"/>
                    </a:lnTo>
                    <a:lnTo>
                      <a:pt x="419" y="137"/>
                    </a:lnTo>
                    <a:lnTo>
                      <a:pt x="417" y="245"/>
                    </a:lnTo>
                    <a:lnTo>
                      <a:pt x="381" y="278"/>
                    </a:lnTo>
                    <a:lnTo>
                      <a:pt x="375" y="249"/>
                    </a:lnTo>
                    <a:lnTo>
                      <a:pt x="394" y="225"/>
                    </a:lnTo>
                    <a:lnTo>
                      <a:pt x="395" y="174"/>
                    </a:lnTo>
                    <a:lnTo>
                      <a:pt x="364" y="194"/>
                    </a:lnTo>
                    <a:lnTo>
                      <a:pt x="351" y="174"/>
                    </a:lnTo>
                    <a:lnTo>
                      <a:pt x="383" y="150"/>
                    </a:lnTo>
                    <a:lnTo>
                      <a:pt x="77" y="24"/>
                    </a:lnTo>
                    <a:lnTo>
                      <a:pt x="24" y="33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02" name="Freeform 174">
                <a:extLst>
                  <a:ext uri="{FF2B5EF4-FFF2-40B4-BE49-F238E27FC236}">
                    <a16:creationId xmlns:a16="http://schemas.microsoft.com/office/drawing/2014/main" id="{0AF5A49C-D852-078A-67F6-D4A9D791B6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5" y="4023"/>
                <a:ext cx="26" cy="116"/>
              </a:xfrm>
              <a:custGeom>
                <a:avLst/>
                <a:gdLst>
                  <a:gd name="T0" fmla="*/ 0 w 26"/>
                  <a:gd name="T1" fmla="*/ 0 h 116"/>
                  <a:gd name="T2" fmla="*/ 26 w 26"/>
                  <a:gd name="T3" fmla="*/ 13 h 116"/>
                  <a:gd name="T4" fmla="*/ 26 w 26"/>
                  <a:gd name="T5" fmla="*/ 116 h 116"/>
                  <a:gd name="T6" fmla="*/ 0 w 26"/>
                  <a:gd name="T7" fmla="*/ 103 h 116"/>
                  <a:gd name="T8" fmla="*/ 0 w 26"/>
                  <a:gd name="T9" fmla="*/ 0 h 116"/>
                  <a:gd name="T10" fmla="*/ 0 w 26"/>
                  <a:gd name="T11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116">
                    <a:moveTo>
                      <a:pt x="0" y="0"/>
                    </a:moveTo>
                    <a:lnTo>
                      <a:pt x="26" y="13"/>
                    </a:lnTo>
                    <a:lnTo>
                      <a:pt x="26" y="116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03" name="Freeform 175">
                <a:extLst>
                  <a:ext uri="{FF2B5EF4-FFF2-40B4-BE49-F238E27FC236}">
                    <a16:creationId xmlns:a16="http://schemas.microsoft.com/office/drawing/2014/main" id="{F827EC16-0911-AB22-0B88-DC486F2C25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0" y="4045"/>
                <a:ext cx="27" cy="116"/>
              </a:xfrm>
              <a:custGeom>
                <a:avLst/>
                <a:gdLst>
                  <a:gd name="T0" fmla="*/ 0 w 27"/>
                  <a:gd name="T1" fmla="*/ 0 h 116"/>
                  <a:gd name="T2" fmla="*/ 27 w 27"/>
                  <a:gd name="T3" fmla="*/ 13 h 116"/>
                  <a:gd name="T4" fmla="*/ 27 w 27"/>
                  <a:gd name="T5" fmla="*/ 116 h 116"/>
                  <a:gd name="T6" fmla="*/ 0 w 27"/>
                  <a:gd name="T7" fmla="*/ 105 h 116"/>
                  <a:gd name="T8" fmla="*/ 0 w 27"/>
                  <a:gd name="T9" fmla="*/ 0 h 116"/>
                  <a:gd name="T10" fmla="*/ 0 w 27"/>
                  <a:gd name="T11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116">
                    <a:moveTo>
                      <a:pt x="0" y="0"/>
                    </a:moveTo>
                    <a:lnTo>
                      <a:pt x="27" y="13"/>
                    </a:lnTo>
                    <a:lnTo>
                      <a:pt x="27" y="116"/>
                    </a:lnTo>
                    <a:lnTo>
                      <a:pt x="0" y="10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04" name="Freeform 176">
                <a:extLst>
                  <a:ext uri="{FF2B5EF4-FFF2-40B4-BE49-F238E27FC236}">
                    <a16:creationId xmlns:a16="http://schemas.microsoft.com/office/drawing/2014/main" id="{DA51E66A-F709-557B-F172-63121450CD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7" y="4071"/>
                <a:ext cx="27" cy="115"/>
              </a:xfrm>
              <a:custGeom>
                <a:avLst/>
                <a:gdLst>
                  <a:gd name="T0" fmla="*/ 0 w 27"/>
                  <a:gd name="T1" fmla="*/ 0 h 115"/>
                  <a:gd name="T2" fmla="*/ 27 w 27"/>
                  <a:gd name="T3" fmla="*/ 11 h 115"/>
                  <a:gd name="T4" fmla="*/ 27 w 27"/>
                  <a:gd name="T5" fmla="*/ 115 h 115"/>
                  <a:gd name="T6" fmla="*/ 0 w 27"/>
                  <a:gd name="T7" fmla="*/ 103 h 115"/>
                  <a:gd name="T8" fmla="*/ 0 w 27"/>
                  <a:gd name="T9" fmla="*/ 0 h 115"/>
                  <a:gd name="T10" fmla="*/ 0 w 27"/>
                  <a:gd name="T11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115">
                    <a:moveTo>
                      <a:pt x="0" y="0"/>
                    </a:moveTo>
                    <a:lnTo>
                      <a:pt x="27" y="11"/>
                    </a:lnTo>
                    <a:lnTo>
                      <a:pt x="27" y="115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05" name="Freeform 177">
                <a:extLst>
                  <a:ext uri="{FF2B5EF4-FFF2-40B4-BE49-F238E27FC236}">
                    <a16:creationId xmlns:a16="http://schemas.microsoft.com/office/drawing/2014/main" id="{D657EFA8-174E-C3C3-D562-69E6728A94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" y="4102"/>
                <a:ext cx="28" cy="114"/>
              </a:xfrm>
              <a:custGeom>
                <a:avLst/>
                <a:gdLst>
                  <a:gd name="T0" fmla="*/ 0 w 28"/>
                  <a:gd name="T1" fmla="*/ 0 h 114"/>
                  <a:gd name="T2" fmla="*/ 28 w 28"/>
                  <a:gd name="T3" fmla="*/ 11 h 114"/>
                  <a:gd name="T4" fmla="*/ 28 w 28"/>
                  <a:gd name="T5" fmla="*/ 114 h 114"/>
                  <a:gd name="T6" fmla="*/ 0 w 28"/>
                  <a:gd name="T7" fmla="*/ 101 h 114"/>
                  <a:gd name="T8" fmla="*/ 0 w 28"/>
                  <a:gd name="T9" fmla="*/ 0 h 114"/>
                  <a:gd name="T10" fmla="*/ 0 w 28"/>
                  <a:gd name="T11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114">
                    <a:moveTo>
                      <a:pt x="0" y="0"/>
                    </a:moveTo>
                    <a:lnTo>
                      <a:pt x="28" y="11"/>
                    </a:lnTo>
                    <a:lnTo>
                      <a:pt x="28" y="114"/>
                    </a:lnTo>
                    <a:lnTo>
                      <a:pt x="0" y="10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06" name="Freeform 178">
                <a:extLst>
                  <a:ext uri="{FF2B5EF4-FFF2-40B4-BE49-F238E27FC236}">
                    <a16:creationId xmlns:a16="http://schemas.microsoft.com/office/drawing/2014/main" id="{330F1208-5585-3C20-D120-537DDCEFA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2" y="4130"/>
                <a:ext cx="28" cy="115"/>
              </a:xfrm>
              <a:custGeom>
                <a:avLst/>
                <a:gdLst>
                  <a:gd name="T0" fmla="*/ 0 w 28"/>
                  <a:gd name="T1" fmla="*/ 0 h 115"/>
                  <a:gd name="T2" fmla="*/ 28 w 28"/>
                  <a:gd name="T3" fmla="*/ 11 h 115"/>
                  <a:gd name="T4" fmla="*/ 28 w 28"/>
                  <a:gd name="T5" fmla="*/ 115 h 115"/>
                  <a:gd name="T6" fmla="*/ 0 w 28"/>
                  <a:gd name="T7" fmla="*/ 100 h 115"/>
                  <a:gd name="T8" fmla="*/ 0 w 28"/>
                  <a:gd name="T9" fmla="*/ 0 h 115"/>
                  <a:gd name="T10" fmla="*/ 0 w 28"/>
                  <a:gd name="T11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115">
                    <a:moveTo>
                      <a:pt x="0" y="0"/>
                    </a:moveTo>
                    <a:lnTo>
                      <a:pt x="28" y="11"/>
                    </a:lnTo>
                    <a:lnTo>
                      <a:pt x="28" y="115"/>
                    </a:lnTo>
                    <a:lnTo>
                      <a:pt x="0" y="10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07" name="Freeform 179">
                <a:extLst>
                  <a:ext uri="{FF2B5EF4-FFF2-40B4-BE49-F238E27FC236}">
                    <a16:creationId xmlns:a16="http://schemas.microsoft.com/office/drawing/2014/main" id="{9FB3928E-AF66-15FC-0DBD-C3899BC67D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1" y="4155"/>
                <a:ext cx="27" cy="114"/>
              </a:xfrm>
              <a:custGeom>
                <a:avLst/>
                <a:gdLst>
                  <a:gd name="T0" fmla="*/ 0 w 27"/>
                  <a:gd name="T1" fmla="*/ 0 h 114"/>
                  <a:gd name="T2" fmla="*/ 27 w 27"/>
                  <a:gd name="T3" fmla="*/ 11 h 114"/>
                  <a:gd name="T4" fmla="*/ 27 w 27"/>
                  <a:gd name="T5" fmla="*/ 114 h 114"/>
                  <a:gd name="T6" fmla="*/ 0 w 27"/>
                  <a:gd name="T7" fmla="*/ 103 h 114"/>
                  <a:gd name="T8" fmla="*/ 0 w 27"/>
                  <a:gd name="T9" fmla="*/ 0 h 114"/>
                  <a:gd name="T10" fmla="*/ 0 w 27"/>
                  <a:gd name="T11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114">
                    <a:moveTo>
                      <a:pt x="0" y="0"/>
                    </a:moveTo>
                    <a:lnTo>
                      <a:pt x="27" y="11"/>
                    </a:lnTo>
                    <a:lnTo>
                      <a:pt x="27" y="114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08" name="Freeform 180">
                <a:extLst>
                  <a:ext uri="{FF2B5EF4-FFF2-40B4-BE49-F238E27FC236}">
                    <a16:creationId xmlns:a16="http://schemas.microsoft.com/office/drawing/2014/main" id="{6047BC03-A62F-43C4-45EE-DA1D025F57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0" y="4234"/>
                <a:ext cx="48" cy="49"/>
              </a:xfrm>
              <a:custGeom>
                <a:avLst/>
                <a:gdLst>
                  <a:gd name="T0" fmla="*/ 48 w 48"/>
                  <a:gd name="T1" fmla="*/ 13 h 49"/>
                  <a:gd name="T2" fmla="*/ 41 w 48"/>
                  <a:gd name="T3" fmla="*/ 11 h 49"/>
                  <a:gd name="T4" fmla="*/ 28 w 48"/>
                  <a:gd name="T5" fmla="*/ 4 h 49"/>
                  <a:gd name="T6" fmla="*/ 13 w 48"/>
                  <a:gd name="T7" fmla="*/ 0 h 49"/>
                  <a:gd name="T8" fmla="*/ 9 w 48"/>
                  <a:gd name="T9" fmla="*/ 2 h 49"/>
                  <a:gd name="T10" fmla="*/ 6 w 48"/>
                  <a:gd name="T11" fmla="*/ 5 h 49"/>
                  <a:gd name="T12" fmla="*/ 2 w 48"/>
                  <a:gd name="T13" fmla="*/ 16 h 49"/>
                  <a:gd name="T14" fmla="*/ 0 w 48"/>
                  <a:gd name="T15" fmla="*/ 26 h 49"/>
                  <a:gd name="T16" fmla="*/ 2 w 48"/>
                  <a:gd name="T17" fmla="*/ 31 h 49"/>
                  <a:gd name="T18" fmla="*/ 37 w 48"/>
                  <a:gd name="T19" fmla="*/ 49 h 49"/>
                  <a:gd name="T20" fmla="*/ 37 w 48"/>
                  <a:gd name="T21" fmla="*/ 42 h 49"/>
                  <a:gd name="T22" fmla="*/ 42 w 48"/>
                  <a:gd name="T23" fmla="*/ 31 h 49"/>
                  <a:gd name="T24" fmla="*/ 44 w 48"/>
                  <a:gd name="T25" fmla="*/ 18 h 49"/>
                  <a:gd name="T26" fmla="*/ 48 w 48"/>
                  <a:gd name="T27" fmla="*/ 13 h 49"/>
                  <a:gd name="T28" fmla="*/ 48 w 48"/>
                  <a:gd name="T29" fmla="*/ 13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8" h="49">
                    <a:moveTo>
                      <a:pt x="48" y="13"/>
                    </a:moveTo>
                    <a:lnTo>
                      <a:pt x="41" y="11"/>
                    </a:lnTo>
                    <a:lnTo>
                      <a:pt x="28" y="4"/>
                    </a:lnTo>
                    <a:lnTo>
                      <a:pt x="13" y="0"/>
                    </a:lnTo>
                    <a:lnTo>
                      <a:pt x="9" y="2"/>
                    </a:lnTo>
                    <a:lnTo>
                      <a:pt x="6" y="5"/>
                    </a:lnTo>
                    <a:lnTo>
                      <a:pt x="2" y="16"/>
                    </a:lnTo>
                    <a:lnTo>
                      <a:pt x="0" y="26"/>
                    </a:lnTo>
                    <a:lnTo>
                      <a:pt x="2" y="31"/>
                    </a:lnTo>
                    <a:lnTo>
                      <a:pt x="37" y="49"/>
                    </a:lnTo>
                    <a:lnTo>
                      <a:pt x="37" y="42"/>
                    </a:lnTo>
                    <a:lnTo>
                      <a:pt x="42" y="31"/>
                    </a:lnTo>
                    <a:lnTo>
                      <a:pt x="44" y="18"/>
                    </a:lnTo>
                    <a:lnTo>
                      <a:pt x="48" y="13"/>
                    </a:lnTo>
                    <a:lnTo>
                      <a:pt x="48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09" name="Freeform 181">
                <a:extLst>
                  <a:ext uri="{FF2B5EF4-FFF2-40B4-BE49-F238E27FC236}">
                    <a16:creationId xmlns:a16="http://schemas.microsoft.com/office/drawing/2014/main" id="{D58FE739-6F1D-4BED-1F0D-0C921DC7BA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4" y="3072"/>
                <a:ext cx="201" cy="29"/>
              </a:xfrm>
              <a:custGeom>
                <a:avLst/>
                <a:gdLst>
                  <a:gd name="T0" fmla="*/ 4 w 201"/>
                  <a:gd name="T1" fmla="*/ 0 h 29"/>
                  <a:gd name="T2" fmla="*/ 201 w 201"/>
                  <a:gd name="T3" fmla="*/ 29 h 29"/>
                  <a:gd name="T4" fmla="*/ 0 w 201"/>
                  <a:gd name="T5" fmla="*/ 20 h 29"/>
                  <a:gd name="T6" fmla="*/ 4 w 201"/>
                  <a:gd name="T7" fmla="*/ 0 h 29"/>
                  <a:gd name="T8" fmla="*/ 4 w 201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29">
                    <a:moveTo>
                      <a:pt x="4" y="0"/>
                    </a:moveTo>
                    <a:lnTo>
                      <a:pt x="201" y="29"/>
                    </a:lnTo>
                    <a:lnTo>
                      <a:pt x="0" y="2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10" name="Freeform 182">
                <a:extLst>
                  <a:ext uri="{FF2B5EF4-FFF2-40B4-BE49-F238E27FC236}">
                    <a16:creationId xmlns:a16="http://schemas.microsoft.com/office/drawing/2014/main" id="{E8186503-8D4A-35E8-7BE5-83C4420AEE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9" y="3099"/>
                <a:ext cx="201" cy="57"/>
              </a:xfrm>
              <a:custGeom>
                <a:avLst/>
                <a:gdLst>
                  <a:gd name="T0" fmla="*/ 7 w 201"/>
                  <a:gd name="T1" fmla="*/ 0 h 57"/>
                  <a:gd name="T2" fmla="*/ 201 w 201"/>
                  <a:gd name="T3" fmla="*/ 57 h 57"/>
                  <a:gd name="T4" fmla="*/ 0 w 201"/>
                  <a:gd name="T5" fmla="*/ 18 h 57"/>
                  <a:gd name="T6" fmla="*/ 7 w 201"/>
                  <a:gd name="T7" fmla="*/ 0 h 57"/>
                  <a:gd name="T8" fmla="*/ 7 w 201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57">
                    <a:moveTo>
                      <a:pt x="7" y="0"/>
                    </a:moveTo>
                    <a:lnTo>
                      <a:pt x="201" y="57"/>
                    </a:lnTo>
                    <a:lnTo>
                      <a:pt x="0" y="18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11" name="Freeform 183">
                <a:extLst>
                  <a:ext uri="{FF2B5EF4-FFF2-40B4-BE49-F238E27FC236}">
                    <a16:creationId xmlns:a16="http://schemas.microsoft.com/office/drawing/2014/main" id="{0DE4E888-63B7-6D20-31E3-EC9843E74F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4" y="3126"/>
                <a:ext cx="192" cy="74"/>
              </a:xfrm>
              <a:custGeom>
                <a:avLst/>
                <a:gdLst>
                  <a:gd name="T0" fmla="*/ 7 w 192"/>
                  <a:gd name="T1" fmla="*/ 0 h 74"/>
                  <a:gd name="T2" fmla="*/ 192 w 192"/>
                  <a:gd name="T3" fmla="*/ 74 h 74"/>
                  <a:gd name="T4" fmla="*/ 0 w 192"/>
                  <a:gd name="T5" fmla="*/ 21 h 74"/>
                  <a:gd name="T6" fmla="*/ 7 w 192"/>
                  <a:gd name="T7" fmla="*/ 0 h 74"/>
                  <a:gd name="T8" fmla="*/ 7 w 192"/>
                  <a:gd name="T9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74">
                    <a:moveTo>
                      <a:pt x="7" y="0"/>
                    </a:moveTo>
                    <a:lnTo>
                      <a:pt x="192" y="74"/>
                    </a:lnTo>
                    <a:lnTo>
                      <a:pt x="0" y="21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12" name="Freeform 184">
                <a:extLst>
                  <a:ext uri="{FF2B5EF4-FFF2-40B4-BE49-F238E27FC236}">
                    <a16:creationId xmlns:a16="http://schemas.microsoft.com/office/drawing/2014/main" id="{29331A0C-555D-0A3D-E188-9D51CBC37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4" y="3148"/>
                <a:ext cx="187" cy="97"/>
              </a:xfrm>
              <a:custGeom>
                <a:avLst/>
                <a:gdLst>
                  <a:gd name="T0" fmla="*/ 11 w 187"/>
                  <a:gd name="T1" fmla="*/ 0 h 97"/>
                  <a:gd name="T2" fmla="*/ 187 w 187"/>
                  <a:gd name="T3" fmla="*/ 97 h 97"/>
                  <a:gd name="T4" fmla="*/ 0 w 187"/>
                  <a:gd name="T5" fmla="*/ 19 h 97"/>
                  <a:gd name="T6" fmla="*/ 11 w 187"/>
                  <a:gd name="T7" fmla="*/ 0 h 97"/>
                  <a:gd name="T8" fmla="*/ 11 w 187"/>
                  <a:gd name="T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7" h="97">
                    <a:moveTo>
                      <a:pt x="11" y="0"/>
                    </a:moveTo>
                    <a:lnTo>
                      <a:pt x="187" y="97"/>
                    </a:lnTo>
                    <a:lnTo>
                      <a:pt x="0" y="19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13" name="Freeform 185">
                <a:extLst>
                  <a:ext uri="{FF2B5EF4-FFF2-40B4-BE49-F238E27FC236}">
                    <a16:creationId xmlns:a16="http://schemas.microsoft.com/office/drawing/2014/main" id="{17B77403-07E1-3B43-B336-D428EA6078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" y="3167"/>
                <a:ext cx="169" cy="128"/>
              </a:xfrm>
              <a:custGeom>
                <a:avLst/>
                <a:gdLst>
                  <a:gd name="T0" fmla="*/ 15 w 169"/>
                  <a:gd name="T1" fmla="*/ 0 h 128"/>
                  <a:gd name="T2" fmla="*/ 169 w 169"/>
                  <a:gd name="T3" fmla="*/ 128 h 128"/>
                  <a:gd name="T4" fmla="*/ 0 w 169"/>
                  <a:gd name="T5" fmla="*/ 14 h 128"/>
                  <a:gd name="T6" fmla="*/ 15 w 169"/>
                  <a:gd name="T7" fmla="*/ 0 h 128"/>
                  <a:gd name="T8" fmla="*/ 15 w 169"/>
                  <a:gd name="T9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9" h="128">
                    <a:moveTo>
                      <a:pt x="15" y="0"/>
                    </a:moveTo>
                    <a:lnTo>
                      <a:pt x="169" y="128"/>
                    </a:lnTo>
                    <a:lnTo>
                      <a:pt x="0" y="14"/>
                    </a:lnTo>
                    <a:lnTo>
                      <a:pt x="15" y="0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14" name="Freeform 186">
                <a:extLst>
                  <a:ext uri="{FF2B5EF4-FFF2-40B4-BE49-F238E27FC236}">
                    <a16:creationId xmlns:a16="http://schemas.microsoft.com/office/drawing/2014/main" id="{EA243105-6C03-302E-A344-AE793FF7C6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4" y="3192"/>
                <a:ext cx="137" cy="149"/>
              </a:xfrm>
              <a:custGeom>
                <a:avLst/>
                <a:gdLst>
                  <a:gd name="T0" fmla="*/ 1 w 137"/>
                  <a:gd name="T1" fmla="*/ 0 h 149"/>
                  <a:gd name="T2" fmla="*/ 137 w 137"/>
                  <a:gd name="T3" fmla="*/ 149 h 149"/>
                  <a:gd name="T4" fmla="*/ 0 w 137"/>
                  <a:gd name="T5" fmla="*/ 26 h 149"/>
                  <a:gd name="T6" fmla="*/ 1 w 137"/>
                  <a:gd name="T7" fmla="*/ 0 h 149"/>
                  <a:gd name="T8" fmla="*/ 1 w 137"/>
                  <a:gd name="T9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49">
                    <a:moveTo>
                      <a:pt x="1" y="0"/>
                    </a:moveTo>
                    <a:lnTo>
                      <a:pt x="137" y="149"/>
                    </a:lnTo>
                    <a:lnTo>
                      <a:pt x="0" y="26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15" name="Freeform 187">
                <a:extLst>
                  <a:ext uri="{FF2B5EF4-FFF2-40B4-BE49-F238E27FC236}">
                    <a16:creationId xmlns:a16="http://schemas.microsoft.com/office/drawing/2014/main" id="{8E700807-8DF0-86C3-7BC2-A324595DD3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9" y="3163"/>
                <a:ext cx="37" cy="18"/>
              </a:xfrm>
              <a:custGeom>
                <a:avLst/>
                <a:gdLst>
                  <a:gd name="T0" fmla="*/ 10 w 37"/>
                  <a:gd name="T1" fmla="*/ 0 h 18"/>
                  <a:gd name="T2" fmla="*/ 4 w 37"/>
                  <a:gd name="T3" fmla="*/ 9 h 18"/>
                  <a:gd name="T4" fmla="*/ 0 w 37"/>
                  <a:gd name="T5" fmla="*/ 18 h 18"/>
                  <a:gd name="T6" fmla="*/ 37 w 37"/>
                  <a:gd name="T7" fmla="*/ 18 h 18"/>
                  <a:gd name="T8" fmla="*/ 37 w 37"/>
                  <a:gd name="T9" fmla="*/ 0 h 18"/>
                  <a:gd name="T10" fmla="*/ 10 w 37"/>
                  <a:gd name="T11" fmla="*/ 0 h 18"/>
                  <a:gd name="T12" fmla="*/ 10 w 37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18">
                    <a:moveTo>
                      <a:pt x="10" y="0"/>
                    </a:moveTo>
                    <a:lnTo>
                      <a:pt x="4" y="9"/>
                    </a:lnTo>
                    <a:lnTo>
                      <a:pt x="0" y="18"/>
                    </a:lnTo>
                    <a:lnTo>
                      <a:pt x="37" y="18"/>
                    </a:lnTo>
                    <a:lnTo>
                      <a:pt x="37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16" name="Freeform 188">
                <a:extLst>
                  <a:ext uri="{FF2B5EF4-FFF2-40B4-BE49-F238E27FC236}">
                    <a16:creationId xmlns:a16="http://schemas.microsoft.com/office/drawing/2014/main" id="{84D51EE6-BCD0-CCD3-D5C8-441CB79C3B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1" y="3207"/>
                <a:ext cx="51" cy="18"/>
              </a:xfrm>
              <a:custGeom>
                <a:avLst/>
                <a:gdLst>
                  <a:gd name="T0" fmla="*/ 9 w 51"/>
                  <a:gd name="T1" fmla="*/ 0 h 18"/>
                  <a:gd name="T2" fmla="*/ 6 w 51"/>
                  <a:gd name="T3" fmla="*/ 9 h 18"/>
                  <a:gd name="T4" fmla="*/ 0 w 51"/>
                  <a:gd name="T5" fmla="*/ 18 h 18"/>
                  <a:gd name="T6" fmla="*/ 51 w 51"/>
                  <a:gd name="T7" fmla="*/ 18 h 18"/>
                  <a:gd name="T8" fmla="*/ 51 w 51"/>
                  <a:gd name="T9" fmla="*/ 0 h 18"/>
                  <a:gd name="T10" fmla="*/ 9 w 51"/>
                  <a:gd name="T11" fmla="*/ 0 h 18"/>
                  <a:gd name="T12" fmla="*/ 9 w 51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" h="18">
                    <a:moveTo>
                      <a:pt x="9" y="0"/>
                    </a:moveTo>
                    <a:lnTo>
                      <a:pt x="6" y="9"/>
                    </a:lnTo>
                    <a:lnTo>
                      <a:pt x="0" y="18"/>
                    </a:lnTo>
                    <a:lnTo>
                      <a:pt x="51" y="18"/>
                    </a:lnTo>
                    <a:lnTo>
                      <a:pt x="51" y="0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17" name="Freeform 189">
                <a:extLst>
                  <a:ext uri="{FF2B5EF4-FFF2-40B4-BE49-F238E27FC236}">
                    <a16:creationId xmlns:a16="http://schemas.microsoft.com/office/drawing/2014/main" id="{B6782A5D-D6BE-A06C-5443-CE8C34B97B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3" y="3247"/>
                <a:ext cx="69" cy="19"/>
              </a:xfrm>
              <a:custGeom>
                <a:avLst/>
                <a:gdLst>
                  <a:gd name="T0" fmla="*/ 9 w 69"/>
                  <a:gd name="T1" fmla="*/ 0 h 19"/>
                  <a:gd name="T2" fmla="*/ 5 w 69"/>
                  <a:gd name="T3" fmla="*/ 9 h 19"/>
                  <a:gd name="T4" fmla="*/ 0 w 69"/>
                  <a:gd name="T5" fmla="*/ 19 h 19"/>
                  <a:gd name="T6" fmla="*/ 69 w 69"/>
                  <a:gd name="T7" fmla="*/ 19 h 19"/>
                  <a:gd name="T8" fmla="*/ 69 w 69"/>
                  <a:gd name="T9" fmla="*/ 0 h 19"/>
                  <a:gd name="T10" fmla="*/ 9 w 69"/>
                  <a:gd name="T11" fmla="*/ 0 h 19"/>
                  <a:gd name="T12" fmla="*/ 9 w 69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19">
                    <a:moveTo>
                      <a:pt x="9" y="0"/>
                    </a:moveTo>
                    <a:lnTo>
                      <a:pt x="5" y="9"/>
                    </a:lnTo>
                    <a:lnTo>
                      <a:pt x="0" y="19"/>
                    </a:lnTo>
                    <a:lnTo>
                      <a:pt x="69" y="19"/>
                    </a:lnTo>
                    <a:lnTo>
                      <a:pt x="69" y="0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18" name="Freeform 190">
                <a:extLst>
                  <a:ext uri="{FF2B5EF4-FFF2-40B4-BE49-F238E27FC236}">
                    <a16:creationId xmlns:a16="http://schemas.microsoft.com/office/drawing/2014/main" id="{E193EDF8-B11B-C95D-543E-789C193C39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3" y="3291"/>
                <a:ext cx="89" cy="17"/>
              </a:xfrm>
              <a:custGeom>
                <a:avLst/>
                <a:gdLst>
                  <a:gd name="T0" fmla="*/ 9 w 89"/>
                  <a:gd name="T1" fmla="*/ 0 h 17"/>
                  <a:gd name="T2" fmla="*/ 3 w 89"/>
                  <a:gd name="T3" fmla="*/ 8 h 17"/>
                  <a:gd name="T4" fmla="*/ 0 w 89"/>
                  <a:gd name="T5" fmla="*/ 17 h 17"/>
                  <a:gd name="T6" fmla="*/ 89 w 89"/>
                  <a:gd name="T7" fmla="*/ 17 h 17"/>
                  <a:gd name="T8" fmla="*/ 89 w 89"/>
                  <a:gd name="T9" fmla="*/ 0 h 17"/>
                  <a:gd name="T10" fmla="*/ 9 w 89"/>
                  <a:gd name="T11" fmla="*/ 0 h 17"/>
                  <a:gd name="T12" fmla="*/ 9 w 89"/>
                  <a:gd name="T1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17">
                    <a:moveTo>
                      <a:pt x="9" y="0"/>
                    </a:moveTo>
                    <a:lnTo>
                      <a:pt x="3" y="8"/>
                    </a:lnTo>
                    <a:lnTo>
                      <a:pt x="0" y="17"/>
                    </a:lnTo>
                    <a:lnTo>
                      <a:pt x="89" y="17"/>
                    </a:lnTo>
                    <a:lnTo>
                      <a:pt x="89" y="0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19" name="Freeform 191">
                <a:extLst>
                  <a:ext uri="{FF2B5EF4-FFF2-40B4-BE49-F238E27FC236}">
                    <a16:creationId xmlns:a16="http://schemas.microsoft.com/office/drawing/2014/main" id="{47DC906A-D326-8909-DF08-F3BF5A9B21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1" y="3333"/>
                <a:ext cx="108" cy="19"/>
              </a:xfrm>
              <a:custGeom>
                <a:avLst/>
                <a:gdLst>
                  <a:gd name="T0" fmla="*/ 11 w 108"/>
                  <a:gd name="T1" fmla="*/ 0 h 19"/>
                  <a:gd name="T2" fmla="*/ 3 w 108"/>
                  <a:gd name="T3" fmla="*/ 9 h 19"/>
                  <a:gd name="T4" fmla="*/ 0 w 108"/>
                  <a:gd name="T5" fmla="*/ 19 h 19"/>
                  <a:gd name="T6" fmla="*/ 108 w 108"/>
                  <a:gd name="T7" fmla="*/ 19 h 19"/>
                  <a:gd name="T8" fmla="*/ 108 w 108"/>
                  <a:gd name="T9" fmla="*/ 0 h 19"/>
                  <a:gd name="T10" fmla="*/ 11 w 108"/>
                  <a:gd name="T11" fmla="*/ 0 h 19"/>
                  <a:gd name="T12" fmla="*/ 11 w 108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8" h="19">
                    <a:moveTo>
                      <a:pt x="11" y="0"/>
                    </a:moveTo>
                    <a:lnTo>
                      <a:pt x="3" y="9"/>
                    </a:lnTo>
                    <a:lnTo>
                      <a:pt x="0" y="19"/>
                    </a:lnTo>
                    <a:lnTo>
                      <a:pt x="108" y="19"/>
                    </a:lnTo>
                    <a:lnTo>
                      <a:pt x="108" y="0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20" name="Freeform 192">
                <a:extLst>
                  <a:ext uri="{FF2B5EF4-FFF2-40B4-BE49-F238E27FC236}">
                    <a16:creationId xmlns:a16="http://schemas.microsoft.com/office/drawing/2014/main" id="{1527D2DE-4ED9-8AE2-2305-E15680C680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9" y="3375"/>
                <a:ext cx="130" cy="19"/>
              </a:xfrm>
              <a:custGeom>
                <a:avLst/>
                <a:gdLst>
                  <a:gd name="T0" fmla="*/ 9 w 130"/>
                  <a:gd name="T1" fmla="*/ 0 h 19"/>
                  <a:gd name="T2" fmla="*/ 3 w 130"/>
                  <a:gd name="T3" fmla="*/ 10 h 19"/>
                  <a:gd name="T4" fmla="*/ 0 w 130"/>
                  <a:gd name="T5" fmla="*/ 19 h 19"/>
                  <a:gd name="T6" fmla="*/ 130 w 130"/>
                  <a:gd name="T7" fmla="*/ 19 h 19"/>
                  <a:gd name="T8" fmla="*/ 130 w 130"/>
                  <a:gd name="T9" fmla="*/ 0 h 19"/>
                  <a:gd name="T10" fmla="*/ 9 w 130"/>
                  <a:gd name="T11" fmla="*/ 0 h 19"/>
                  <a:gd name="T12" fmla="*/ 9 w 130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0" h="19">
                    <a:moveTo>
                      <a:pt x="9" y="0"/>
                    </a:moveTo>
                    <a:lnTo>
                      <a:pt x="3" y="10"/>
                    </a:lnTo>
                    <a:lnTo>
                      <a:pt x="0" y="19"/>
                    </a:lnTo>
                    <a:lnTo>
                      <a:pt x="130" y="19"/>
                    </a:lnTo>
                    <a:lnTo>
                      <a:pt x="130" y="0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21" name="Freeform 193">
                <a:extLst>
                  <a:ext uri="{FF2B5EF4-FFF2-40B4-BE49-F238E27FC236}">
                    <a16:creationId xmlns:a16="http://schemas.microsoft.com/office/drawing/2014/main" id="{E5EB71B5-09B6-C330-026F-3ECFF96D5B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5" y="3418"/>
                <a:ext cx="154" cy="18"/>
              </a:xfrm>
              <a:custGeom>
                <a:avLst/>
                <a:gdLst>
                  <a:gd name="T0" fmla="*/ 9 w 154"/>
                  <a:gd name="T1" fmla="*/ 0 h 18"/>
                  <a:gd name="T2" fmla="*/ 5 w 154"/>
                  <a:gd name="T3" fmla="*/ 7 h 18"/>
                  <a:gd name="T4" fmla="*/ 0 w 154"/>
                  <a:gd name="T5" fmla="*/ 18 h 18"/>
                  <a:gd name="T6" fmla="*/ 154 w 154"/>
                  <a:gd name="T7" fmla="*/ 18 h 18"/>
                  <a:gd name="T8" fmla="*/ 154 w 154"/>
                  <a:gd name="T9" fmla="*/ 0 h 18"/>
                  <a:gd name="T10" fmla="*/ 9 w 154"/>
                  <a:gd name="T11" fmla="*/ 0 h 18"/>
                  <a:gd name="T12" fmla="*/ 9 w 154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4" h="18">
                    <a:moveTo>
                      <a:pt x="9" y="0"/>
                    </a:moveTo>
                    <a:lnTo>
                      <a:pt x="5" y="7"/>
                    </a:lnTo>
                    <a:lnTo>
                      <a:pt x="0" y="18"/>
                    </a:lnTo>
                    <a:lnTo>
                      <a:pt x="154" y="18"/>
                    </a:lnTo>
                    <a:lnTo>
                      <a:pt x="154" y="0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22" name="Freeform 194">
                <a:extLst>
                  <a:ext uri="{FF2B5EF4-FFF2-40B4-BE49-F238E27FC236}">
                    <a16:creationId xmlns:a16="http://schemas.microsoft.com/office/drawing/2014/main" id="{F033C314-8A3D-A771-9E10-3A5BF97CEE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9" y="3458"/>
                <a:ext cx="178" cy="18"/>
              </a:xfrm>
              <a:custGeom>
                <a:avLst/>
                <a:gdLst>
                  <a:gd name="T0" fmla="*/ 11 w 178"/>
                  <a:gd name="T1" fmla="*/ 0 h 18"/>
                  <a:gd name="T2" fmla="*/ 4 w 178"/>
                  <a:gd name="T3" fmla="*/ 9 h 18"/>
                  <a:gd name="T4" fmla="*/ 0 w 178"/>
                  <a:gd name="T5" fmla="*/ 18 h 18"/>
                  <a:gd name="T6" fmla="*/ 178 w 178"/>
                  <a:gd name="T7" fmla="*/ 18 h 18"/>
                  <a:gd name="T8" fmla="*/ 178 w 178"/>
                  <a:gd name="T9" fmla="*/ 0 h 18"/>
                  <a:gd name="T10" fmla="*/ 11 w 178"/>
                  <a:gd name="T11" fmla="*/ 0 h 18"/>
                  <a:gd name="T12" fmla="*/ 11 w 178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8" h="18">
                    <a:moveTo>
                      <a:pt x="11" y="0"/>
                    </a:moveTo>
                    <a:lnTo>
                      <a:pt x="4" y="9"/>
                    </a:lnTo>
                    <a:lnTo>
                      <a:pt x="0" y="18"/>
                    </a:lnTo>
                    <a:lnTo>
                      <a:pt x="178" y="18"/>
                    </a:lnTo>
                    <a:lnTo>
                      <a:pt x="178" y="0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23" name="Freeform 195">
                <a:extLst>
                  <a:ext uri="{FF2B5EF4-FFF2-40B4-BE49-F238E27FC236}">
                    <a16:creationId xmlns:a16="http://schemas.microsoft.com/office/drawing/2014/main" id="{5C16D43C-A8EF-843B-3ECC-DFE3C77A19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7" y="3494"/>
                <a:ext cx="196" cy="21"/>
              </a:xfrm>
              <a:custGeom>
                <a:avLst/>
                <a:gdLst>
                  <a:gd name="T0" fmla="*/ 11 w 196"/>
                  <a:gd name="T1" fmla="*/ 0 h 21"/>
                  <a:gd name="T2" fmla="*/ 4 w 196"/>
                  <a:gd name="T3" fmla="*/ 10 h 21"/>
                  <a:gd name="T4" fmla="*/ 0 w 196"/>
                  <a:gd name="T5" fmla="*/ 21 h 21"/>
                  <a:gd name="T6" fmla="*/ 196 w 196"/>
                  <a:gd name="T7" fmla="*/ 21 h 21"/>
                  <a:gd name="T8" fmla="*/ 196 w 196"/>
                  <a:gd name="T9" fmla="*/ 0 h 21"/>
                  <a:gd name="T10" fmla="*/ 11 w 196"/>
                  <a:gd name="T11" fmla="*/ 0 h 21"/>
                  <a:gd name="T12" fmla="*/ 11 w 196"/>
                  <a:gd name="T1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6" h="21">
                    <a:moveTo>
                      <a:pt x="11" y="0"/>
                    </a:moveTo>
                    <a:lnTo>
                      <a:pt x="4" y="10"/>
                    </a:lnTo>
                    <a:lnTo>
                      <a:pt x="0" y="21"/>
                    </a:lnTo>
                    <a:lnTo>
                      <a:pt x="196" y="21"/>
                    </a:lnTo>
                    <a:lnTo>
                      <a:pt x="196" y="0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24" name="Freeform 196">
                <a:extLst>
                  <a:ext uri="{FF2B5EF4-FFF2-40B4-BE49-F238E27FC236}">
                    <a16:creationId xmlns:a16="http://schemas.microsoft.com/office/drawing/2014/main" id="{0D1C1C41-F631-333A-A27E-B505CBFD7D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2" y="3163"/>
                <a:ext cx="36" cy="18"/>
              </a:xfrm>
              <a:custGeom>
                <a:avLst/>
                <a:gdLst>
                  <a:gd name="T0" fmla="*/ 9 w 36"/>
                  <a:gd name="T1" fmla="*/ 0 h 18"/>
                  <a:gd name="T2" fmla="*/ 3 w 36"/>
                  <a:gd name="T3" fmla="*/ 9 h 18"/>
                  <a:gd name="T4" fmla="*/ 0 w 36"/>
                  <a:gd name="T5" fmla="*/ 18 h 18"/>
                  <a:gd name="T6" fmla="*/ 27 w 36"/>
                  <a:gd name="T7" fmla="*/ 18 h 18"/>
                  <a:gd name="T8" fmla="*/ 29 w 36"/>
                  <a:gd name="T9" fmla="*/ 9 h 18"/>
                  <a:gd name="T10" fmla="*/ 36 w 36"/>
                  <a:gd name="T11" fmla="*/ 0 h 18"/>
                  <a:gd name="T12" fmla="*/ 9 w 36"/>
                  <a:gd name="T13" fmla="*/ 0 h 18"/>
                  <a:gd name="T14" fmla="*/ 9 w 36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18">
                    <a:moveTo>
                      <a:pt x="9" y="0"/>
                    </a:moveTo>
                    <a:lnTo>
                      <a:pt x="3" y="9"/>
                    </a:lnTo>
                    <a:lnTo>
                      <a:pt x="0" y="18"/>
                    </a:lnTo>
                    <a:lnTo>
                      <a:pt x="27" y="18"/>
                    </a:lnTo>
                    <a:lnTo>
                      <a:pt x="29" y="9"/>
                    </a:lnTo>
                    <a:lnTo>
                      <a:pt x="36" y="0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25" name="Freeform 197">
                <a:extLst>
                  <a:ext uri="{FF2B5EF4-FFF2-40B4-BE49-F238E27FC236}">
                    <a16:creationId xmlns:a16="http://schemas.microsoft.com/office/drawing/2014/main" id="{A30DABD2-8690-F2BF-6BF8-F1DD5EF3E9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" y="3207"/>
                <a:ext cx="37" cy="18"/>
              </a:xfrm>
              <a:custGeom>
                <a:avLst/>
                <a:gdLst>
                  <a:gd name="T0" fmla="*/ 10 w 37"/>
                  <a:gd name="T1" fmla="*/ 0 h 18"/>
                  <a:gd name="T2" fmla="*/ 2 w 37"/>
                  <a:gd name="T3" fmla="*/ 9 h 18"/>
                  <a:gd name="T4" fmla="*/ 0 w 37"/>
                  <a:gd name="T5" fmla="*/ 18 h 18"/>
                  <a:gd name="T6" fmla="*/ 28 w 37"/>
                  <a:gd name="T7" fmla="*/ 18 h 18"/>
                  <a:gd name="T8" fmla="*/ 32 w 37"/>
                  <a:gd name="T9" fmla="*/ 7 h 18"/>
                  <a:gd name="T10" fmla="*/ 37 w 37"/>
                  <a:gd name="T11" fmla="*/ 0 h 18"/>
                  <a:gd name="T12" fmla="*/ 10 w 37"/>
                  <a:gd name="T13" fmla="*/ 0 h 18"/>
                  <a:gd name="T14" fmla="*/ 10 w 37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" h="18">
                    <a:moveTo>
                      <a:pt x="10" y="0"/>
                    </a:moveTo>
                    <a:lnTo>
                      <a:pt x="2" y="9"/>
                    </a:lnTo>
                    <a:lnTo>
                      <a:pt x="0" y="18"/>
                    </a:lnTo>
                    <a:lnTo>
                      <a:pt x="28" y="18"/>
                    </a:lnTo>
                    <a:lnTo>
                      <a:pt x="32" y="7"/>
                    </a:lnTo>
                    <a:lnTo>
                      <a:pt x="37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26" name="Freeform 198">
                <a:extLst>
                  <a:ext uri="{FF2B5EF4-FFF2-40B4-BE49-F238E27FC236}">
                    <a16:creationId xmlns:a16="http://schemas.microsoft.com/office/drawing/2014/main" id="{37E9C86D-3BF2-0348-22C2-8280434B20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5" y="3247"/>
                <a:ext cx="37" cy="19"/>
              </a:xfrm>
              <a:custGeom>
                <a:avLst/>
                <a:gdLst>
                  <a:gd name="T0" fmla="*/ 7 w 37"/>
                  <a:gd name="T1" fmla="*/ 0 h 19"/>
                  <a:gd name="T2" fmla="*/ 2 w 37"/>
                  <a:gd name="T3" fmla="*/ 9 h 19"/>
                  <a:gd name="T4" fmla="*/ 0 w 37"/>
                  <a:gd name="T5" fmla="*/ 19 h 19"/>
                  <a:gd name="T6" fmla="*/ 28 w 37"/>
                  <a:gd name="T7" fmla="*/ 19 h 19"/>
                  <a:gd name="T8" fmla="*/ 33 w 37"/>
                  <a:gd name="T9" fmla="*/ 9 h 19"/>
                  <a:gd name="T10" fmla="*/ 37 w 37"/>
                  <a:gd name="T11" fmla="*/ 0 h 19"/>
                  <a:gd name="T12" fmla="*/ 7 w 37"/>
                  <a:gd name="T13" fmla="*/ 0 h 19"/>
                  <a:gd name="T14" fmla="*/ 7 w 37"/>
                  <a:gd name="T1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" h="19">
                    <a:moveTo>
                      <a:pt x="7" y="0"/>
                    </a:moveTo>
                    <a:lnTo>
                      <a:pt x="2" y="9"/>
                    </a:lnTo>
                    <a:lnTo>
                      <a:pt x="0" y="19"/>
                    </a:lnTo>
                    <a:lnTo>
                      <a:pt x="28" y="19"/>
                    </a:lnTo>
                    <a:lnTo>
                      <a:pt x="33" y="9"/>
                    </a:lnTo>
                    <a:lnTo>
                      <a:pt x="37" y="0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27" name="Freeform 199">
                <a:extLst>
                  <a:ext uri="{FF2B5EF4-FFF2-40B4-BE49-F238E27FC236}">
                    <a16:creationId xmlns:a16="http://schemas.microsoft.com/office/drawing/2014/main" id="{B76B89BE-B606-49E6-18EB-0E5FB6701C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1" y="3291"/>
                <a:ext cx="42" cy="17"/>
              </a:xfrm>
              <a:custGeom>
                <a:avLst/>
                <a:gdLst>
                  <a:gd name="T0" fmla="*/ 11 w 42"/>
                  <a:gd name="T1" fmla="*/ 0 h 17"/>
                  <a:gd name="T2" fmla="*/ 6 w 42"/>
                  <a:gd name="T3" fmla="*/ 8 h 17"/>
                  <a:gd name="T4" fmla="*/ 0 w 42"/>
                  <a:gd name="T5" fmla="*/ 17 h 17"/>
                  <a:gd name="T6" fmla="*/ 33 w 42"/>
                  <a:gd name="T7" fmla="*/ 17 h 17"/>
                  <a:gd name="T8" fmla="*/ 37 w 42"/>
                  <a:gd name="T9" fmla="*/ 8 h 17"/>
                  <a:gd name="T10" fmla="*/ 42 w 42"/>
                  <a:gd name="T11" fmla="*/ 0 h 17"/>
                  <a:gd name="T12" fmla="*/ 11 w 42"/>
                  <a:gd name="T13" fmla="*/ 0 h 17"/>
                  <a:gd name="T14" fmla="*/ 11 w 42"/>
                  <a:gd name="T1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17">
                    <a:moveTo>
                      <a:pt x="11" y="0"/>
                    </a:moveTo>
                    <a:lnTo>
                      <a:pt x="6" y="8"/>
                    </a:lnTo>
                    <a:lnTo>
                      <a:pt x="0" y="17"/>
                    </a:lnTo>
                    <a:lnTo>
                      <a:pt x="33" y="17"/>
                    </a:lnTo>
                    <a:lnTo>
                      <a:pt x="37" y="8"/>
                    </a:lnTo>
                    <a:lnTo>
                      <a:pt x="42" y="0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28" name="Freeform 200">
                <a:extLst>
                  <a:ext uri="{FF2B5EF4-FFF2-40B4-BE49-F238E27FC236}">
                    <a16:creationId xmlns:a16="http://schemas.microsoft.com/office/drawing/2014/main" id="{52AA40CE-E97D-2EC8-B9D5-76A1DCFDF3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9" y="3333"/>
                <a:ext cx="42" cy="19"/>
              </a:xfrm>
              <a:custGeom>
                <a:avLst/>
                <a:gdLst>
                  <a:gd name="T0" fmla="*/ 10 w 42"/>
                  <a:gd name="T1" fmla="*/ 0 h 19"/>
                  <a:gd name="T2" fmla="*/ 4 w 42"/>
                  <a:gd name="T3" fmla="*/ 9 h 19"/>
                  <a:gd name="T4" fmla="*/ 0 w 42"/>
                  <a:gd name="T5" fmla="*/ 19 h 19"/>
                  <a:gd name="T6" fmla="*/ 33 w 42"/>
                  <a:gd name="T7" fmla="*/ 19 h 19"/>
                  <a:gd name="T8" fmla="*/ 39 w 42"/>
                  <a:gd name="T9" fmla="*/ 9 h 19"/>
                  <a:gd name="T10" fmla="*/ 42 w 42"/>
                  <a:gd name="T11" fmla="*/ 0 h 19"/>
                  <a:gd name="T12" fmla="*/ 10 w 42"/>
                  <a:gd name="T13" fmla="*/ 0 h 19"/>
                  <a:gd name="T14" fmla="*/ 10 w 42"/>
                  <a:gd name="T1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19">
                    <a:moveTo>
                      <a:pt x="10" y="0"/>
                    </a:moveTo>
                    <a:lnTo>
                      <a:pt x="4" y="9"/>
                    </a:lnTo>
                    <a:lnTo>
                      <a:pt x="0" y="19"/>
                    </a:lnTo>
                    <a:lnTo>
                      <a:pt x="33" y="19"/>
                    </a:lnTo>
                    <a:lnTo>
                      <a:pt x="39" y="9"/>
                    </a:lnTo>
                    <a:lnTo>
                      <a:pt x="42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29" name="Freeform 201">
                <a:extLst>
                  <a:ext uri="{FF2B5EF4-FFF2-40B4-BE49-F238E27FC236}">
                    <a16:creationId xmlns:a16="http://schemas.microsoft.com/office/drawing/2014/main" id="{C2DB5EE5-5C4D-BDF3-B47A-CAC60BBBBD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6" y="3375"/>
                <a:ext cx="43" cy="19"/>
              </a:xfrm>
              <a:custGeom>
                <a:avLst/>
                <a:gdLst>
                  <a:gd name="T0" fmla="*/ 9 w 43"/>
                  <a:gd name="T1" fmla="*/ 0 h 19"/>
                  <a:gd name="T2" fmla="*/ 3 w 43"/>
                  <a:gd name="T3" fmla="*/ 10 h 19"/>
                  <a:gd name="T4" fmla="*/ 0 w 43"/>
                  <a:gd name="T5" fmla="*/ 19 h 19"/>
                  <a:gd name="T6" fmla="*/ 34 w 43"/>
                  <a:gd name="T7" fmla="*/ 19 h 19"/>
                  <a:gd name="T8" fmla="*/ 38 w 43"/>
                  <a:gd name="T9" fmla="*/ 10 h 19"/>
                  <a:gd name="T10" fmla="*/ 43 w 43"/>
                  <a:gd name="T11" fmla="*/ 0 h 19"/>
                  <a:gd name="T12" fmla="*/ 9 w 43"/>
                  <a:gd name="T13" fmla="*/ 0 h 19"/>
                  <a:gd name="T14" fmla="*/ 9 w 43"/>
                  <a:gd name="T1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19">
                    <a:moveTo>
                      <a:pt x="9" y="0"/>
                    </a:moveTo>
                    <a:lnTo>
                      <a:pt x="3" y="10"/>
                    </a:lnTo>
                    <a:lnTo>
                      <a:pt x="0" y="19"/>
                    </a:lnTo>
                    <a:lnTo>
                      <a:pt x="34" y="19"/>
                    </a:lnTo>
                    <a:lnTo>
                      <a:pt x="38" y="10"/>
                    </a:lnTo>
                    <a:lnTo>
                      <a:pt x="43" y="0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30" name="Freeform 202">
                <a:extLst>
                  <a:ext uri="{FF2B5EF4-FFF2-40B4-BE49-F238E27FC236}">
                    <a16:creationId xmlns:a16="http://schemas.microsoft.com/office/drawing/2014/main" id="{67AD99A7-DC36-1D93-2E2A-42F0E999C8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0" y="3418"/>
                <a:ext cx="46" cy="18"/>
              </a:xfrm>
              <a:custGeom>
                <a:avLst/>
                <a:gdLst>
                  <a:gd name="T0" fmla="*/ 11 w 46"/>
                  <a:gd name="T1" fmla="*/ 0 h 18"/>
                  <a:gd name="T2" fmla="*/ 5 w 46"/>
                  <a:gd name="T3" fmla="*/ 7 h 18"/>
                  <a:gd name="T4" fmla="*/ 0 w 46"/>
                  <a:gd name="T5" fmla="*/ 18 h 18"/>
                  <a:gd name="T6" fmla="*/ 35 w 46"/>
                  <a:gd name="T7" fmla="*/ 18 h 18"/>
                  <a:gd name="T8" fmla="*/ 40 w 46"/>
                  <a:gd name="T9" fmla="*/ 7 h 18"/>
                  <a:gd name="T10" fmla="*/ 46 w 46"/>
                  <a:gd name="T11" fmla="*/ 0 h 18"/>
                  <a:gd name="T12" fmla="*/ 11 w 46"/>
                  <a:gd name="T13" fmla="*/ 0 h 18"/>
                  <a:gd name="T14" fmla="*/ 11 w 46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" h="18">
                    <a:moveTo>
                      <a:pt x="11" y="0"/>
                    </a:moveTo>
                    <a:lnTo>
                      <a:pt x="5" y="7"/>
                    </a:lnTo>
                    <a:lnTo>
                      <a:pt x="0" y="18"/>
                    </a:lnTo>
                    <a:lnTo>
                      <a:pt x="35" y="18"/>
                    </a:lnTo>
                    <a:lnTo>
                      <a:pt x="40" y="7"/>
                    </a:lnTo>
                    <a:lnTo>
                      <a:pt x="46" y="0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31" name="Freeform 203">
                <a:extLst>
                  <a:ext uri="{FF2B5EF4-FFF2-40B4-BE49-F238E27FC236}">
                    <a16:creationId xmlns:a16="http://schemas.microsoft.com/office/drawing/2014/main" id="{8615D95F-F3B0-92BA-B217-E27D797CF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6" y="3458"/>
                <a:ext cx="44" cy="18"/>
              </a:xfrm>
              <a:custGeom>
                <a:avLst/>
                <a:gdLst>
                  <a:gd name="T0" fmla="*/ 11 w 44"/>
                  <a:gd name="T1" fmla="*/ 0 h 18"/>
                  <a:gd name="T2" fmla="*/ 4 w 44"/>
                  <a:gd name="T3" fmla="*/ 9 h 18"/>
                  <a:gd name="T4" fmla="*/ 0 w 44"/>
                  <a:gd name="T5" fmla="*/ 18 h 18"/>
                  <a:gd name="T6" fmla="*/ 33 w 44"/>
                  <a:gd name="T7" fmla="*/ 18 h 18"/>
                  <a:gd name="T8" fmla="*/ 39 w 44"/>
                  <a:gd name="T9" fmla="*/ 9 h 18"/>
                  <a:gd name="T10" fmla="*/ 44 w 44"/>
                  <a:gd name="T11" fmla="*/ 0 h 18"/>
                  <a:gd name="T12" fmla="*/ 11 w 44"/>
                  <a:gd name="T13" fmla="*/ 0 h 18"/>
                  <a:gd name="T14" fmla="*/ 11 w 44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" h="18">
                    <a:moveTo>
                      <a:pt x="11" y="0"/>
                    </a:moveTo>
                    <a:lnTo>
                      <a:pt x="4" y="9"/>
                    </a:lnTo>
                    <a:lnTo>
                      <a:pt x="0" y="18"/>
                    </a:lnTo>
                    <a:lnTo>
                      <a:pt x="33" y="18"/>
                    </a:lnTo>
                    <a:lnTo>
                      <a:pt x="39" y="9"/>
                    </a:lnTo>
                    <a:lnTo>
                      <a:pt x="44" y="0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32" name="Freeform 204">
                <a:extLst>
                  <a:ext uri="{FF2B5EF4-FFF2-40B4-BE49-F238E27FC236}">
                    <a16:creationId xmlns:a16="http://schemas.microsoft.com/office/drawing/2014/main" id="{4595BA7C-B4A5-9F04-37CB-8CD298D94B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2" y="3494"/>
                <a:ext cx="44" cy="21"/>
              </a:xfrm>
              <a:custGeom>
                <a:avLst/>
                <a:gdLst>
                  <a:gd name="T0" fmla="*/ 13 w 44"/>
                  <a:gd name="T1" fmla="*/ 0 h 21"/>
                  <a:gd name="T2" fmla="*/ 6 w 44"/>
                  <a:gd name="T3" fmla="*/ 10 h 21"/>
                  <a:gd name="T4" fmla="*/ 0 w 44"/>
                  <a:gd name="T5" fmla="*/ 21 h 21"/>
                  <a:gd name="T6" fmla="*/ 30 w 44"/>
                  <a:gd name="T7" fmla="*/ 21 h 21"/>
                  <a:gd name="T8" fmla="*/ 37 w 44"/>
                  <a:gd name="T9" fmla="*/ 10 h 21"/>
                  <a:gd name="T10" fmla="*/ 44 w 44"/>
                  <a:gd name="T11" fmla="*/ 0 h 21"/>
                  <a:gd name="T12" fmla="*/ 13 w 44"/>
                  <a:gd name="T13" fmla="*/ 0 h 21"/>
                  <a:gd name="T14" fmla="*/ 13 w 44"/>
                  <a:gd name="T1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" h="21">
                    <a:moveTo>
                      <a:pt x="13" y="0"/>
                    </a:moveTo>
                    <a:lnTo>
                      <a:pt x="6" y="10"/>
                    </a:lnTo>
                    <a:lnTo>
                      <a:pt x="0" y="21"/>
                    </a:lnTo>
                    <a:lnTo>
                      <a:pt x="30" y="21"/>
                    </a:lnTo>
                    <a:lnTo>
                      <a:pt x="37" y="10"/>
                    </a:lnTo>
                    <a:lnTo>
                      <a:pt x="44" y="0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33" name="Freeform 205">
                <a:extLst>
                  <a:ext uri="{FF2B5EF4-FFF2-40B4-BE49-F238E27FC236}">
                    <a16:creationId xmlns:a16="http://schemas.microsoft.com/office/drawing/2014/main" id="{2D626A73-2226-5276-469F-6CB8EEDDC6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6" y="3163"/>
                <a:ext cx="31" cy="18"/>
              </a:xfrm>
              <a:custGeom>
                <a:avLst/>
                <a:gdLst>
                  <a:gd name="T0" fmla="*/ 9 w 31"/>
                  <a:gd name="T1" fmla="*/ 0 h 18"/>
                  <a:gd name="T2" fmla="*/ 4 w 31"/>
                  <a:gd name="T3" fmla="*/ 9 h 18"/>
                  <a:gd name="T4" fmla="*/ 0 w 31"/>
                  <a:gd name="T5" fmla="*/ 18 h 18"/>
                  <a:gd name="T6" fmla="*/ 26 w 31"/>
                  <a:gd name="T7" fmla="*/ 18 h 18"/>
                  <a:gd name="T8" fmla="*/ 27 w 31"/>
                  <a:gd name="T9" fmla="*/ 9 h 18"/>
                  <a:gd name="T10" fmla="*/ 31 w 31"/>
                  <a:gd name="T11" fmla="*/ 0 h 18"/>
                  <a:gd name="T12" fmla="*/ 9 w 31"/>
                  <a:gd name="T13" fmla="*/ 0 h 18"/>
                  <a:gd name="T14" fmla="*/ 9 w 31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8">
                    <a:moveTo>
                      <a:pt x="9" y="0"/>
                    </a:moveTo>
                    <a:lnTo>
                      <a:pt x="4" y="9"/>
                    </a:lnTo>
                    <a:lnTo>
                      <a:pt x="0" y="18"/>
                    </a:lnTo>
                    <a:lnTo>
                      <a:pt x="26" y="18"/>
                    </a:lnTo>
                    <a:lnTo>
                      <a:pt x="27" y="9"/>
                    </a:lnTo>
                    <a:lnTo>
                      <a:pt x="31" y="0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34" name="Freeform 206">
                <a:extLst>
                  <a:ext uri="{FF2B5EF4-FFF2-40B4-BE49-F238E27FC236}">
                    <a16:creationId xmlns:a16="http://schemas.microsoft.com/office/drawing/2014/main" id="{F24D02D5-6FCB-B0CE-537F-B07BAD9E01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4" y="3207"/>
                <a:ext cx="37" cy="18"/>
              </a:xfrm>
              <a:custGeom>
                <a:avLst/>
                <a:gdLst>
                  <a:gd name="T0" fmla="*/ 11 w 37"/>
                  <a:gd name="T1" fmla="*/ 0 h 18"/>
                  <a:gd name="T2" fmla="*/ 5 w 37"/>
                  <a:gd name="T3" fmla="*/ 9 h 18"/>
                  <a:gd name="T4" fmla="*/ 0 w 37"/>
                  <a:gd name="T5" fmla="*/ 18 h 18"/>
                  <a:gd name="T6" fmla="*/ 29 w 37"/>
                  <a:gd name="T7" fmla="*/ 18 h 18"/>
                  <a:gd name="T8" fmla="*/ 33 w 37"/>
                  <a:gd name="T9" fmla="*/ 7 h 18"/>
                  <a:gd name="T10" fmla="*/ 37 w 37"/>
                  <a:gd name="T11" fmla="*/ 0 h 18"/>
                  <a:gd name="T12" fmla="*/ 11 w 37"/>
                  <a:gd name="T13" fmla="*/ 0 h 18"/>
                  <a:gd name="T14" fmla="*/ 11 w 37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" h="18">
                    <a:moveTo>
                      <a:pt x="11" y="0"/>
                    </a:moveTo>
                    <a:lnTo>
                      <a:pt x="5" y="9"/>
                    </a:lnTo>
                    <a:lnTo>
                      <a:pt x="0" y="18"/>
                    </a:lnTo>
                    <a:lnTo>
                      <a:pt x="29" y="18"/>
                    </a:lnTo>
                    <a:lnTo>
                      <a:pt x="33" y="7"/>
                    </a:lnTo>
                    <a:lnTo>
                      <a:pt x="37" y="0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35" name="Freeform 207">
                <a:extLst>
                  <a:ext uri="{FF2B5EF4-FFF2-40B4-BE49-F238E27FC236}">
                    <a16:creationId xmlns:a16="http://schemas.microsoft.com/office/drawing/2014/main" id="{7DB36C31-0172-78D6-2A93-6753F298AF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4" y="3247"/>
                <a:ext cx="40" cy="19"/>
              </a:xfrm>
              <a:custGeom>
                <a:avLst/>
                <a:gdLst>
                  <a:gd name="T0" fmla="*/ 11 w 40"/>
                  <a:gd name="T1" fmla="*/ 0 h 19"/>
                  <a:gd name="T2" fmla="*/ 5 w 40"/>
                  <a:gd name="T3" fmla="*/ 9 h 19"/>
                  <a:gd name="T4" fmla="*/ 0 w 40"/>
                  <a:gd name="T5" fmla="*/ 19 h 19"/>
                  <a:gd name="T6" fmla="*/ 31 w 40"/>
                  <a:gd name="T7" fmla="*/ 19 h 19"/>
                  <a:gd name="T8" fmla="*/ 35 w 40"/>
                  <a:gd name="T9" fmla="*/ 9 h 19"/>
                  <a:gd name="T10" fmla="*/ 40 w 40"/>
                  <a:gd name="T11" fmla="*/ 0 h 19"/>
                  <a:gd name="T12" fmla="*/ 11 w 40"/>
                  <a:gd name="T13" fmla="*/ 0 h 19"/>
                  <a:gd name="T14" fmla="*/ 11 w 40"/>
                  <a:gd name="T1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19">
                    <a:moveTo>
                      <a:pt x="11" y="0"/>
                    </a:moveTo>
                    <a:lnTo>
                      <a:pt x="5" y="9"/>
                    </a:lnTo>
                    <a:lnTo>
                      <a:pt x="0" y="19"/>
                    </a:lnTo>
                    <a:lnTo>
                      <a:pt x="31" y="19"/>
                    </a:lnTo>
                    <a:lnTo>
                      <a:pt x="35" y="9"/>
                    </a:lnTo>
                    <a:lnTo>
                      <a:pt x="40" y="0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36" name="Freeform 208">
                <a:extLst>
                  <a:ext uri="{FF2B5EF4-FFF2-40B4-BE49-F238E27FC236}">
                    <a16:creationId xmlns:a16="http://schemas.microsoft.com/office/drawing/2014/main" id="{A861A619-A420-6E0C-C7B2-6059EF0C35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0" y="3291"/>
                <a:ext cx="42" cy="17"/>
              </a:xfrm>
              <a:custGeom>
                <a:avLst/>
                <a:gdLst>
                  <a:gd name="T0" fmla="*/ 11 w 42"/>
                  <a:gd name="T1" fmla="*/ 0 h 17"/>
                  <a:gd name="T2" fmla="*/ 6 w 42"/>
                  <a:gd name="T3" fmla="*/ 8 h 17"/>
                  <a:gd name="T4" fmla="*/ 0 w 42"/>
                  <a:gd name="T5" fmla="*/ 17 h 17"/>
                  <a:gd name="T6" fmla="*/ 33 w 42"/>
                  <a:gd name="T7" fmla="*/ 17 h 17"/>
                  <a:gd name="T8" fmla="*/ 37 w 42"/>
                  <a:gd name="T9" fmla="*/ 8 h 17"/>
                  <a:gd name="T10" fmla="*/ 42 w 42"/>
                  <a:gd name="T11" fmla="*/ 0 h 17"/>
                  <a:gd name="T12" fmla="*/ 11 w 42"/>
                  <a:gd name="T13" fmla="*/ 0 h 17"/>
                  <a:gd name="T14" fmla="*/ 11 w 42"/>
                  <a:gd name="T1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17">
                    <a:moveTo>
                      <a:pt x="11" y="0"/>
                    </a:moveTo>
                    <a:lnTo>
                      <a:pt x="6" y="8"/>
                    </a:lnTo>
                    <a:lnTo>
                      <a:pt x="0" y="17"/>
                    </a:lnTo>
                    <a:lnTo>
                      <a:pt x="33" y="17"/>
                    </a:lnTo>
                    <a:lnTo>
                      <a:pt x="37" y="8"/>
                    </a:lnTo>
                    <a:lnTo>
                      <a:pt x="42" y="0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37" name="Freeform 209">
                <a:extLst>
                  <a:ext uri="{FF2B5EF4-FFF2-40B4-BE49-F238E27FC236}">
                    <a16:creationId xmlns:a16="http://schemas.microsoft.com/office/drawing/2014/main" id="{7CABA994-276B-1444-EDBF-AFA4595EAE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8" y="3333"/>
                <a:ext cx="42" cy="19"/>
              </a:xfrm>
              <a:custGeom>
                <a:avLst/>
                <a:gdLst>
                  <a:gd name="T0" fmla="*/ 9 w 42"/>
                  <a:gd name="T1" fmla="*/ 0 h 19"/>
                  <a:gd name="T2" fmla="*/ 2 w 42"/>
                  <a:gd name="T3" fmla="*/ 9 h 19"/>
                  <a:gd name="T4" fmla="*/ 0 w 42"/>
                  <a:gd name="T5" fmla="*/ 19 h 19"/>
                  <a:gd name="T6" fmla="*/ 31 w 42"/>
                  <a:gd name="T7" fmla="*/ 19 h 19"/>
                  <a:gd name="T8" fmla="*/ 35 w 42"/>
                  <a:gd name="T9" fmla="*/ 9 h 19"/>
                  <a:gd name="T10" fmla="*/ 42 w 42"/>
                  <a:gd name="T11" fmla="*/ 0 h 19"/>
                  <a:gd name="T12" fmla="*/ 9 w 42"/>
                  <a:gd name="T13" fmla="*/ 0 h 19"/>
                  <a:gd name="T14" fmla="*/ 9 w 42"/>
                  <a:gd name="T1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19">
                    <a:moveTo>
                      <a:pt x="9" y="0"/>
                    </a:moveTo>
                    <a:lnTo>
                      <a:pt x="2" y="9"/>
                    </a:lnTo>
                    <a:lnTo>
                      <a:pt x="0" y="19"/>
                    </a:lnTo>
                    <a:lnTo>
                      <a:pt x="31" y="19"/>
                    </a:lnTo>
                    <a:lnTo>
                      <a:pt x="35" y="9"/>
                    </a:lnTo>
                    <a:lnTo>
                      <a:pt x="42" y="0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38" name="Freeform 210">
                <a:extLst>
                  <a:ext uri="{FF2B5EF4-FFF2-40B4-BE49-F238E27FC236}">
                    <a16:creationId xmlns:a16="http://schemas.microsoft.com/office/drawing/2014/main" id="{FA26467A-7DC9-49B9-24F1-3513260BC9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1" y="3375"/>
                <a:ext cx="45" cy="19"/>
              </a:xfrm>
              <a:custGeom>
                <a:avLst/>
                <a:gdLst>
                  <a:gd name="T0" fmla="*/ 11 w 45"/>
                  <a:gd name="T1" fmla="*/ 0 h 19"/>
                  <a:gd name="T2" fmla="*/ 5 w 45"/>
                  <a:gd name="T3" fmla="*/ 10 h 19"/>
                  <a:gd name="T4" fmla="*/ 0 w 45"/>
                  <a:gd name="T5" fmla="*/ 19 h 19"/>
                  <a:gd name="T6" fmla="*/ 36 w 45"/>
                  <a:gd name="T7" fmla="*/ 19 h 19"/>
                  <a:gd name="T8" fmla="*/ 40 w 45"/>
                  <a:gd name="T9" fmla="*/ 10 h 19"/>
                  <a:gd name="T10" fmla="*/ 45 w 45"/>
                  <a:gd name="T11" fmla="*/ 0 h 19"/>
                  <a:gd name="T12" fmla="*/ 11 w 45"/>
                  <a:gd name="T13" fmla="*/ 0 h 19"/>
                  <a:gd name="T14" fmla="*/ 11 w 45"/>
                  <a:gd name="T1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19">
                    <a:moveTo>
                      <a:pt x="11" y="0"/>
                    </a:moveTo>
                    <a:lnTo>
                      <a:pt x="5" y="10"/>
                    </a:lnTo>
                    <a:lnTo>
                      <a:pt x="0" y="19"/>
                    </a:lnTo>
                    <a:lnTo>
                      <a:pt x="36" y="19"/>
                    </a:lnTo>
                    <a:lnTo>
                      <a:pt x="40" y="10"/>
                    </a:lnTo>
                    <a:lnTo>
                      <a:pt x="45" y="0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39" name="Freeform 211">
                <a:extLst>
                  <a:ext uri="{FF2B5EF4-FFF2-40B4-BE49-F238E27FC236}">
                    <a16:creationId xmlns:a16="http://schemas.microsoft.com/office/drawing/2014/main" id="{F42F4C2B-3FCD-F476-E895-0FCC207E05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5" y="3418"/>
                <a:ext cx="49" cy="18"/>
              </a:xfrm>
              <a:custGeom>
                <a:avLst/>
                <a:gdLst>
                  <a:gd name="T0" fmla="*/ 13 w 49"/>
                  <a:gd name="T1" fmla="*/ 0 h 18"/>
                  <a:gd name="T2" fmla="*/ 5 w 49"/>
                  <a:gd name="T3" fmla="*/ 7 h 18"/>
                  <a:gd name="T4" fmla="*/ 0 w 49"/>
                  <a:gd name="T5" fmla="*/ 18 h 18"/>
                  <a:gd name="T6" fmla="*/ 35 w 49"/>
                  <a:gd name="T7" fmla="*/ 18 h 18"/>
                  <a:gd name="T8" fmla="*/ 42 w 49"/>
                  <a:gd name="T9" fmla="*/ 7 h 18"/>
                  <a:gd name="T10" fmla="*/ 49 w 49"/>
                  <a:gd name="T11" fmla="*/ 0 h 18"/>
                  <a:gd name="T12" fmla="*/ 13 w 49"/>
                  <a:gd name="T13" fmla="*/ 0 h 18"/>
                  <a:gd name="T14" fmla="*/ 13 w 49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18">
                    <a:moveTo>
                      <a:pt x="13" y="0"/>
                    </a:moveTo>
                    <a:lnTo>
                      <a:pt x="5" y="7"/>
                    </a:lnTo>
                    <a:lnTo>
                      <a:pt x="0" y="18"/>
                    </a:lnTo>
                    <a:lnTo>
                      <a:pt x="35" y="18"/>
                    </a:lnTo>
                    <a:lnTo>
                      <a:pt x="42" y="7"/>
                    </a:lnTo>
                    <a:lnTo>
                      <a:pt x="49" y="0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40" name="Freeform 212">
                <a:extLst>
                  <a:ext uri="{FF2B5EF4-FFF2-40B4-BE49-F238E27FC236}">
                    <a16:creationId xmlns:a16="http://schemas.microsoft.com/office/drawing/2014/main" id="{07D45AED-21B7-443F-33BB-F2850243B9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7" y="3458"/>
                <a:ext cx="50" cy="18"/>
              </a:xfrm>
              <a:custGeom>
                <a:avLst/>
                <a:gdLst>
                  <a:gd name="T0" fmla="*/ 13 w 50"/>
                  <a:gd name="T1" fmla="*/ 0 h 18"/>
                  <a:gd name="T2" fmla="*/ 8 w 50"/>
                  <a:gd name="T3" fmla="*/ 9 h 18"/>
                  <a:gd name="T4" fmla="*/ 0 w 50"/>
                  <a:gd name="T5" fmla="*/ 18 h 18"/>
                  <a:gd name="T6" fmla="*/ 37 w 50"/>
                  <a:gd name="T7" fmla="*/ 18 h 18"/>
                  <a:gd name="T8" fmla="*/ 43 w 50"/>
                  <a:gd name="T9" fmla="*/ 9 h 18"/>
                  <a:gd name="T10" fmla="*/ 50 w 50"/>
                  <a:gd name="T11" fmla="*/ 0 h 18"/>
                  <a:gd name="T12" fmla="*/ 13 w 50"/>
                  <a:gd name="T13" fmla="*/ 0 h 18"/>
                  <a:gd name="T14" fmla="*/ 13 w 50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" h="18">
                    <a:moveTo>
                      <a:pt x="13" y="0"/>
                    </a:moveTo>
                    <a:lnTo>
                      <a:pt x="8" y="9"/>
                    </a:lnTo>
                    <a:lnTo>
                      <a:pt x="0" y="18"/>
                    </a:lnTo>
                    <a:lnTo>
                      <a:pt x="37" y="18"/>
                    </a:lnTo>
                    <a:lnTo>
                      <a:pt x="43" y="9"/>
                    </a:lnTo>
                    <a:lnTo>
                      <a:pt x="50" y="0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41" name="Freeform 213">
                <a:extLst>
                  <a:ext uri="{FF2B5EF4-FFF2-40B4-BE49-F238E27FC236}">
                    <a16:creationId xmlns:a16="http://schemas.microsoft.com/office/drawing/2014/main" id="{35DC53BD-F369-B4C7-C63B-1038B71EC0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2" y="3494"/>
                <a:ext cx="49" cy="21"/>
              </a:xfrm>
              <a:custGeom>
                <a:avLst/>
                <a:gdLst>
                  <a:gd name="T0" fmla="*/ 13 w 49"/>
                  <a:gd name="T1" fmla="*/ 0 h 21"/>
                  <a:gd name="T2" fmla="*/ 7 w 49"/>
                  <a:gd name="T3" fmla="*/ 10 h 21"/>
                  <a:gd name="T4" fmla="*/ 0 w 49"/>
                  <a:gd name="T5" fmla="*/ 21 h 21"/>
                  <a:gd name="T6" fmla="*/ 35 w 49"/>
                  <a:gd name="T7" fmla="*/ 21 h 21"/>
                  <a:gd name="T8" fmla="*/ 42 w 49"/>
                  <a:gd name="T9" fmla="*/ 10 h 21"/>
                  <a:gd name="T10" fmla="*/ 49 w 49"/>
                  <a:gd name="T11" fmla="*/ 0 h 21"/>
                  <a:gd name="T12" fmla="*/ 13 w 49"/>
                  <a:gd name="T13" fmla="*/ 0 h 21"/>
                  <a:gd name="T14" fmla="*/ 13 w 49"/>
                  <a:gd name="T1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21">
                    <a:moveTo>
                      <a:pt x="13" y="0"/>
                    </a:moveTo>
                    <a:lnTo>
                      <a:pt x="7" y="10"/>
                    </a:lnTo>
                    <a:lnTo>
                      <a:pt x="0" y="21"/>
                    </a:lnTo>
                    <a:lnTo>
                      <a:pt x="35" y="21"/>
                    </a:lnTo>
                    <a:lnTo>
                      <a:pt x="42" y="10"/>
                    </a:lnTo>
                    <a:lnTo>
                      <a:pt x="49" y="0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42" name="Freeform 214">
                <a:extLst>
                  <a:ext uri="{FF2B5EF4-FFF2-40B4-BE49-F238E27FC236}">
                    <a16:creationId xmlns:a16="http://schemas.microsoft.com/office/drawing/2014/main" id="{ED842AE3-7FAF-2688-E272-1E4B92F643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3" y="3494"/>
                <a:ext cx="30" cy="21"/>
              </a:xfrm>
              <a:custGeom>
                <a:avLst/>
                <a:gdLst>
                  <a:gd name="T0" fmla="*/ 17 w 30"/>
                  <a:gd name="T1" fmla="*/ 21 h 21"/>
                  <a:gd name="T2" fmla="*/ 22 w 30"/>
                  <a:gd name="T3" fmla="*/ 10 h 21"/>
                  <a:gd name="T4" fmla="*/ 30 w 30"/>
                  <a:gd name="T5" fmla="*/ 0 h 21"/>
                  <a:gd name="T6" fmla="*/ 0 w 30"/>
                  <a:gd name="T7" fmla="*/ 0 h 21"/>
                  <a:gd name="T8" fmla="*/ 0 w 30"/>
                  <a:gd name="T9" fmla="*/ 21 h 21"/>
                  <a:gd name="T10" fmla="*/ 17 w 30"/>
                  <a:gd name="T11" fmla="*/ 21 h 21"/>
                  <a:gd name="T12" fmla="*/ 17 w 30"/>
                  <a:gd name="T1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1">
                    <a:moveTo>
                      <a:pt x="17" y="21"/>
                    </a:moveTo>
                    <a:lnTo>
                      <a:pt x="22" y="10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0" y="21"/>
                    </a:lnTo>
                    <a:lnTo>
                      <a:pt x="17" y="21"/>
                    </a:lnTo>
                    <a:lnTo>
                      <a:pt x="17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43" name="Freeform 215">
                <a:extLst>
                  <a:ext uri="{FF2B5EF4-FFF2-40B4-BE49-F238E27FC236}">
                    <a16:creationId xmlns:a16="http://schemas.microsoft.com/office/drawing/2014/main" id="{3A7E339F-E792-77CD-0002-89ABF1EF45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0" y="3458"/>
                <a:ext cx="20" cy="18"/>
              </a:xfrm>
              <a:custGeom>
                <a:avLst/>
                <a:gdLst>
                  <a:gd name="T0" fmla="*/ 9 w 20"/>
                  <a:gd name="T1" fmla="*/ 18 h 18"/>
                  <a:gd name="T2" fmla="*/ 15 w 20"/>
                  <a:gd name="T3" fmla="*/ 9 h 18"/>
                  <a:gd name="T4" fmla="*/ 20 w 20"/>
                  <a:gd name="T5" fmla="*/ 0 h 18"/>
                  <a:gd name="T6" fmla="*/ 0 w 20"/>
                  <a:gd name="T7" fmla="*/ 0 h 18"/>
                  <a:gd name="T8" fmla="*/ 0 w 20"/>
                  <a:gd name="T9" fmla="*/ 18 h 18"/>
                  <a:gd name="T10" fmla="*/ 9 w 20"/>
                  <a:gd name="T11" fmla="*/ 18 h 18"/>
                  <a:gd name="T12" fmla="*/ 9 w 20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8">
                    <a:moveTo>
                      <a:pt x="9" y="18"/>
                    </a:moveTo>
                    <a:lnTo>
                      <a:pt x="15" y="9"/>
                    </a:lnTo>
                    <a:lnTo>
                      <a:pt x="20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9" y="18"/>
                    </a:lnTo>
                    <a:lnTo>
                      <a:pt x="9" y="1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44" name="Freeform 216">
                <a:extLst>
                  <a:ext uri="{FF2B5EF4-FFF2-40B4-BE49-F238E27FC236}">
                    <a16:creationId xmlns:a16="http://schemas.microsoft.com/office/drawing/2014/main" id="{D092245D-A239-AAEB-0C49-5B7F520671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5" y="3418"/>
                <a:ext cx="13" cy="18"/>
              </a:xfrm>
              <a:custGeom>
                <a:avLst/>
                <a:gdLst>
                  <a:gd name="T0" fmla="*/ 2 w 13"/>
                  <a:gd name="T1" fmla="*/ 18 h 18"/>
                  <a:gd name="T2" fmla="*/ 7 w 13"/>
                  <a:gd name="T3" fmla="*/ 7 h 18"/>
                  <a:gd name="T4" fmla="*/ 13 w 13"/>
                  <a:gd name="T5" fmla="*/ 0 h 18"/>
                  <a:gd name="T6" fmla="*/ 0 w 13"/>
                  <a:gd name="T7" fmla="*/ 0 h 18"/>
                  <a:gd name="T8" fmla="*/ 0 w 13"/>
                  <a:gd name="T9" fmla="*/ 18 h 18"/>
                  <a:gd name="T10" fmla="*/ 2 w 13"/>
                  <a:gd name="T11" fmla="*/ 18 h 18"/>
                  <a:gd name="T12" fmla="*/ 2 w 13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18">
                    <a:moveTo>
                      <a:pt x="2" y="18"/>
                    </a:moveTo>
                    <a:lnTo>
                      <a:pt x="7" y="7"/>
                    </a:lnTo>
                    <a:lnTo>
                      <a:pt x="13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2" y="18"/>
                    </a:lnTo>
                    <a:lnTo>
                      <a:pt x="2" y="1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45" name="Freeform 217">
                <a:extLst>
                  <a:ext uri="{FF2B5EF4-FFF2-40B4-BE49-F238E27FC236}">
                    <a16:creationId xmlns:a16="http://schemas.microsoft.com/office/drawing/2014/main" id="{098EA380-759A-F750-5880-5AB5F190B7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7" y="3333"/>
                <a:ext cx="2" cy="4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0 w 2"/>
                  <a:gd name="T7" fmla="*/ 0 h 4"/>
                  <a:gd name="T8" fmla="*/ 0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46" name="Freeform 218">
                <a:extLst>
                  <a:ext uri="{FF2B5EF4-FFF2-40B4-BE49-F238E27FC236}">
                    <a16:creationId xmlns:a16="http://schemas.microsoft.com/office/drawing/2014/main" id="{4F2751CB-53C4-5D65-A65B-6D47816973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2" y="3291"/>
                <a:ext cx="9" cy="15"/>
              </a:xfrm>
              <a:custGeom>
                <a:avLst/>
                <a:gdLst>
                  <a:gd name="T0" fmla="*/ 0 w 9"/>
                  <a:gd name="T1" fmla="*/ 15 h 15"/>
                  <a:gd name="T2" fmla="*/ 5 w 9"/>
                  <a:gd name="T3" fmla="*/ 8 h 15"/>
                  <a:gd name="T4" fmla="*/ 9 w 9"/>
                  <a:gd name="T5" fmla="*/ 0 h 15"/>
                  <a:gd name="T6" fmla="*/ 0 w 9"/>
                  <a:gd name="T7" fmla="*/ 0 h 15"/>
                  <a:gd name="T8" fmla="*/ 0 w 9"/>
                  <a:gd name="T9" fmla="*/ 15 h 15"/>
                  <a:gd name="T10" fmla="*/ 0 w 9"/>
                  <a:gd name="T11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15">
                    <a:moveTo>
                      <a:pt x="0" y="15"/>
                    </a:moveTo>
                    <a:lnTo>
                      <a:pt x="5" y="8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47" name="Freeform 219">
                <a:extLst>
                  <a:ext uri="{FF2B5EF4-FFF2-40B4-BE49-F238E27FC236}">
                    <a16:creationId xmlns:a16="http://schemas.microsoft.com/office/drawing/2014/main" id="{28A710D8-4675-537C-357D-8DA126DDCC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8" y="3247"/>
                <a:ext cx="17" cy="19"/>
              </a:xfrm>
              <a:custGeom>
                <a:avLst/>
                <a:gdLst>
                  <a:gd name="T0" fmla="*/ 8 w 17"/>
                  <a:gd name="T1" fmla="*/ 19 h 19"/>
                  <a:gd name="T2" fmla="*/ 11 w 17"/>
                  <a:gd name="T3" fmla="*/ 9 h 19"/>
                  <a:gd name="T4" fmla="*/ 17 w 17"/>
                  <a:gd name="T5" fmla="*/ 0 h 19"/>
                  <a:gd name="T6" fmla="*/ 0 w 17"/>
                  <a:gd name="T7" fmla="*/ 0 h 19"/>
                  <a:gd name="T8" fmla="*/ 0 w 17"/>
                  <a:gd name="T9" fmla="*/ 19 h 19"/>
                  <a:gd name="T10" fmla="*/ 8 w 17"/>
                  <a:gd name="T11" fmla="*/ 19 h 19"/>
                  <a:gd name="T12" fmla="*/ 8 w 17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9">
                    <a:moveTo>
                      <a:pt x="8" y="19"/>
                    </a:moveTo>
                    <a:lnTo>
                      <a:pt x="11" y="9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0" y="19"/>
                    </a:lnTo>
                    <a:lnTo>
                      <a:pt x="8" y="19"/>
                    </a:lnTo>
                    <a:lnTo>
                      <a:pt x="8" y="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48" name="Freeform 220">
                <a:extLst>
                  <a:ext uri="{FF2B5EF4-FFF2-40B4-BE49-F238E27FC236}">
                    <a16:creationId xmlns:a16="http://schemas.microsoft.com/office/drawing/2014/main" id="{1127B243-6C42-4443-4627-8EC0A9A243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9" y="3207"/>
                <a:ext cx="24" cy="18"/>
              </a:xfrm>
              <a:custGeom>
                <a:avLst/>
                <a:gdLst>
                  <a:gd name="T0" fmla="*/ 17 w 24"/>
                  <a:gd name="T1" fmla="*/ 18 h 18"/>
                  <a:gd name="T2" fmla="*/ 20 w 24"/>
                  <a:gd name="T3" fmla="*/ 7 h 18"/>
                  <a:gd name="T4" fmla="*/ 24 w 24"/>
                  <a:gd name="T5" fmla="*/ 0 h 18"/>
                  <a:gd name="T6" fmla="*/ 0 w 24"/>
                  <a:gd name="T7" fmla="*/ 0 h 18"/>
                  <a:gd name="T8" fmla="*/ 0 w 24"/>
                  <a:gd name="T9" fmla="*/ 18 h 18"/>
                  <a:gd name="T10" fmla="*/ 17 w 24"/>
                  <a:gd name="T11" fmla="*/ 18 h 18"/>
                  <a:gd name="T12" fmla="*/ 17 w 24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18">
                    <a:moveTo>
                      <a:pt x="17" y="18"/>
                    </a:moveTo>
                    <a:lnTo>
                      <a:pt x="20" y="7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17" y="18"/>
                    </a:lnTo>
                    <a:lnTo>
                      <a:pt x="17" y="1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4349" name="Freeform 221">
                <a:extLst>
                  <a:ext uri="{FF2B5EF4-FFF2-40B4-BE49-F238E27FC236}">
                    <a16:creationId xmlns:a16="http://schemas.microsoft.com/office/drawing/2014/main" id="{0611D8FF-33B2-4ACD-F242-9B804FA9C3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6" y="3163"/>
                <a:ext cx="27" cy="18"/>
              </a:xfrm>
              <a:custGeom>
                <a:avLst/>
                <a:gdLst>
                  <a:gd name="T0" fmla="*/ 18 w 27"/>
                  <a:gd name="T1" fmla="*/ 18 h 18"/>
                  <a:gd name="T2" fmla="*/ 23 w 27"/>
                  <a:gd name="T3" fmla="*/ 9 h 18"/>
                  <a:gd name="T4" fmla="*/ 27 w 27"/>
                  <a:gd name="T5" fmla="*/ 0 h 18"/>
                  <a:gd name="T6" fmla="*/ 0 w 27"/>
                  <a:gd name="T7" fmla="*/ 0 h 18"/>
                  <a:gd name="T8" fmla="*/ 0 w 27"/>
                  <a:gd name="T9" fmla="*/ 18 h 18"/>
                  <a:gd name="T10" fmla="*/ 18 w 27"/>
                  <a:gd name="T11" fmla="*/ 18 h 18"/>
                  <a:gd name="T12" fmla="*/ 18 w 27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18">
                    <a:moveTo>
                      <a:pt x="18" y="18"/>
                    </a:moveTo>
                    <a:lnTo>
                      <a:pt x="23" y="9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18" y="18"/>
                    </a:lnTo>
                    <a:lnTo>
                      <a:pt x="18" y="1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sp>
          <p:nvSpPr>
            <p:cNvPr id="304350" name="Freeform 222">
              <a:extLst>
                <a:ext uri="{FF2B5EF4-FFF2-40B4-BE49-F238E27FC236}">
                  <a16:creationId xmlns:a16="http://schemas.microsoft.com/office/drawing/2014/main" id="{3D4FD32F-8D28-F538-0EA0-7A494A70C9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6" y="3084"/>
              <a:ext cx="194" cy="28"/>
            </a:xfrm>
            <a:custGeom>
              <a:avLst/>
              <a:gdLst>
                <a:gd name="T0" fmla="*/ 0 w 194"/>
                <a:gd name="T1" fmla="*/ 0 h 28"/>
                <a:gd name="T2" fmla="*/ 194 w 194"/>
                <a:gd name="T3" fmla="*/ 0 h 28"/>
                <a:gd name="T4" fmla="*/ 194 w 194"/>
                <a:gd name="T5" fmla="*/ 28 h 28"/>
                <a:gd name="T6" fmla="*/ 0 w 194"/>
                <a:gd name="T7" fmla="*/ 28 h 28"/>
                <a:gd name="T8" fmla="*/ 0 w 194"/>
                <a:gd name="T9" fmla="*/ 0 h 28"/>
                <a:gd name="T10" fmla="*/ 0 w 194"/>
                <a:gd name="T1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4" h="28">
                  <a:moveTo>
                    <a:pt x="0" y="0"/>
                  </a:moveTo>
                  <a:lnTo>
                    <a:pt x="194" y="0"/>
                  </a:lnTo>
                  <a:lnTo>
                    <a:pt x="194" y="28"/>
                  </a:lnTo>
                  <a:lnTo>
                    <a:pt x="0" y="2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51" name="Freeform 223">
              <a:extLst>
                <a:ext uri="{FF2B5EF4-FFF2-40B4-BE49-F238E27FC236}">
                  <a16:creationId xmlns:a16="http://schemas.microsoft.com/office/drawing/2014/main" id="{AE5C1D6B-EFF4-9AE6-93C3-D1C382D12D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6" y="3084"/>
              <a:ext cx="24" cy="482"/>
            </a:xfrm>
            <a:custGeom>
              <a:avLst/>
              <a:gdLst>
                <a:gd name="T0" fmla="*/ 0 w 24"/>
                <a:gd name="T1" fmla="*/ 0 h 482"/>
                <a:gd name="T2" fmla="*/ 24 w 24"/>
                <a:gd name="T3" fmla="*/ 0 h 482"/>
                <a:gd name="T4" fmla="*/ 24 w 24"/>
                <a:gd name="T5" fmla="*/ 482 h 482"/>
                <a:gd name="T6" fmla="*/ 0 w 24"/>
                <a:gd name="T7" fmla="*/ 482 h 482"/>
                <a:gd name="T8" fmla="*/ 0 w 24"/>
                <a:gd name="T9" fmla="*/ 0 h 482"/>
                <a:gd name="T10" fmla="*/ 0 w 24"/>
                <a:gd name="T11" fmla="*/ 0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482">
                  <a:moveTo>
                    <a:pt x="0" y="0"/>
                  </a:moveTo>
                  <a:lnTo>
                    <a:pt x="24" y="0"/>
                  </a:lnTo>
                  <a:lnTo>
                    <a:pt x="24" y="482"/>
                  </a:lnTo>
                  <a:lnTo>
                    <a:pt x="0" y="48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52" name="Freeform 224">
              <a:extLst>
                <a:ext uri="{FF2B5EF4-FFF2-40B4-BE49-F238E27FC236}">
                  <a16:creationId xmlns:a16="http://schemas.microsoft.com/office/drawing/2014/main" id="{562553E9-1288-8025-10CB-DE370DA28F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7" y="3804"/>
              <a:ext cx="141" cy="163"/>
            </a:xfrm>
            <a:custGeom>
              <a:avLst/>
              <a:gdLst>
                <a:gd name="T0" fmla="*/ 139 w 141"/>
                <a:gd name="T1" fmla="*/ 49 h 163"/>
                <a:gd name="T2" fmla="*/ 141 w 141"/>
                <a:gd name="T3" fmla="*/ 0 h 163"/>
                <a:gd name="T4" fmla="*/ 130 w 141"/>
                <a:gd name="T5" fmla="*/ 14 h 163"/>
                <a:gd name="T6" fmla="*/ 119 w 141"/>
                <a:gd name="T7" fmla="*/ 31 h 163"/>
                <a:gd name="T8" fmla="*/ 108 w 141"/>
                <a:gd name="T9" fmla="*/ 46 h 163"/>
                <a:gd name="T10" fmla="*/ 97 w 141"/>
                <a:gd name="T11" fmla="*/ 58 h 163"/>
                <a:gd name="T12" fmla="*/ 86 w 141"/>
                <a:gd name="T13" fmla="*/ 71 h 163"/>
                <a:gd name="T14" fmla="*/ 75 w 141"/>
                <a:gd name="T15" fmla="*/ 84 h 163"/>
                <a:gd name="T16" fmla="*/ 64 w 141"/>
                <a:gd name="T17" fmla="*/ 93 h 163"/>
                <a:gd name="T18" fmla="*/ 55 w 141"/>
                <a:gd name="T19" fmla="*/ 104 h 163"/>
                <a:gd name="T20" fmla="*/ 44 w 141"/>
                <a:gd name="T21" fmla="*/ 111 h 163"/>
                <a:gd name="T22" fmla="*/ 34 w 141"/>
                <a:gd name="T23" fmla="*/ 119 h 163"/>
                <a:gd name="T24" fmla="*/ 25 w 141"/>
                <a:gd name="T25" fmla="*/ 126 h 163"/>
                <a:gd name="T26" fmla="*/ 18 w 141"/>
                <a:gd name="T27" fmla="*/ 133 h 163"/>
                <a:gd name="T28" fmla="*/ 7 w 141"/>
                <a:gd name="T29" fmla="*/ 143 h 163"/>
                <a:gd name="T30" fmla="*/ 0 w 141"/>
                <a:gd name="T31" fmla="*/ 148 h 163"/>
                <a:gd name="T32" fmla="*/ 5 w 141"/>
                <a:gd name="T33" fmla="*/ 152 h 163"/>
                <a:gd name="T34" fmla="*/ 16 w 141"/>
                <a:gd name="T35" fmla="*/ 157 h 163"/>
                <a:gd name="T36" fmla="*/ 25 w 141"/>
                <a:gd name="T37" fmla="*/ 163 h 163"/>
                <a:gd name="T38" fmla="*/ 34 w 141"/>
                <a:gd name="T39" fmla="*/ 163 h 163"/>
                <a:gd name="T40" fmla="*/ 44 w 141"/>
                <a:gd name="T41" fmla="*/ 150 h 163"/>
                <a:gd name="T42" fmla="*/ 58 w 141"/>
                <a:gd name="T43" fmla="*/ 139 h 163"/>
                <a:gd name="T44" fmla="*/ 69 w 141"/>
                <a:gd name="T45" fmla="*/ 126 h 163"/>
                <a:gd name="T46" fmla="*/ 84 w 141"/>
                <a:gd name="T47" fmla="*/ 113 h 163"/>
                <a:gd name="T48" fmla="*/ 97 w 141"/>
                <a:gd name="T49" fmla="*/ 99 h 163"/>
                <a:gd name="T50" fmla="*/ 111 w 141"/>
                <a:gd name="T51" fmla="*/ 84 h 163"/>
                <a:gd name="T52" fmla="*/ 117 w 141"/>
                <a:gd name="T53" fmla="*/ 75 h 163"/>
                <a:gd name="T54" fmla="*/ 124 w 141"/>
                <a:gd name="T55" fmla="*/ 66 h 163"/>
                <a:gd name="T56" fmla="*/ 132 w 141"/>
                <a:gd name="T57" fmla="*/ 57 h 163"/>
                <a:gd name="T58" fmla="*/ 139 w 141"/>
                <a:gd name="T59" fmla="*/ 49 h 163"/>
                <a:gd name="T60" fmla="*/ 139 w 141"/>
                <a:gd name="T61" fmla="*/ 49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1" h="163">
                  <a:moveTo>
                    <a:pt x="139" y="49"/>
                  </a:moveTo>
                  <a:lnTo>
                    <a:pt x="141" y="0"/>
                  </a:lnTo>
                  <a:lnTo>
                    <a:pt x="130" y="14"/>
                  </a:lnTo>
                  <a:lnTo>
                    <a:pt x="119" y="31"/>
                  </a:lnTo>
                  <a:lnTo>
                    <a:pt x="108" y="46"/>
                  </a:lnTo>
                  <a:lnTo>
                    <a:pt x="97" y="58"/>
                  </a:lnTo>
                  <a:lnTo>
                    <a:pt x="86" y="71"/>
                  </a:lnTo>
                  <a:lnTo>
                    <a:pt x="75" y="84"/>
                  </a:lnTo>
                  <a:lnTo>
                    <a:pt x="64" y="93"/>
                  </a:lnTo>
                  <a:lnTo>
                    <a:pt x="55" y="104"/>
                  </a:lnTo>
                  <a:lnTo>
                    <a:pt x="44" y="111"/>
                  </a:lnTo>
                  <a:lnTo>
                    <a:pt x="34" y="119"/>
                  </a:lnTo>
                  <a:lnTo>
                    <a:pt x="25" y="126"/>
                  </a:lnTo>
                  <a:lnTo>
                    <a:pt x="18" y="133"/>
                  </a:lnTo>
                  <a:lnTo>
                    <a:pt x="7" y="143"/>
                  </a:lnTo>
                  <a:lnTo>
                    <a:pt x="0" y="148"/>
                  </a:lnTo>
                  <a:lnTo>
                    <a:pt x="5" y="152"/>
                  </a:lnTo>
                  <a:lnTo>
                    <a:pt x="16" y="157"/>
                  </a:lnTo>
                  <a:lnTo>
                    <a:pt x="25" y="163"/>
                  </a:lnTo>
                  <a:lnTo>
                    <a:pt x="34" y="163"/>
                  </a:lnTo>
                  <a:lnTo>
                    <a:pt x="44" y="150"/>
                  </a:lnTo>
                  <a:lnTo>
                    <a:pt x="58" y="139"/>
                  </a:lnTo>
                  <a:lnTo>
                    <a:pt x="69" y="126"/>
                  </a:lnTo>
                  <a:lnTo>
                    <a:pt x="84" y="113"/>
                  </a:lnTo>
                  <a:lnTo>
                    <a:pt x="97" y="99"/>
                  </a:lnTo>
                  <a:lnTo>
                    <a:pt x="111" y="84"/>
                  </a:lnTo>
                  <a:lnTo>
                    <a:pt x="117" y="75"/>
                  </a:lnTo>
                  <a:lnTo>
                    <a:pt x="124" y="66"/>
                  </a:lnTo>
                  <a:lnTo>
                    <a:pt x="132" y="57"/>
                  </a:lnTo>
                  <a:lnTo>
                    <a:pt x="139" y="49"/>
                  </a:lnTo>
                  <a:lnTo>
                    <a:pt x="139" y="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53" name="Freeform 225">
              <a:extLst>
                <a:ext uri="{FF2B5EF4-FFF2-40B4-BE49-F238E27FC236}">
                  <a16:creationId xmlns:a16="http://schemas.microsoft.com/office/drawing/2014/main" id="{C6DEF187-B214-F0FA-2A5A-04366AB6E77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6" y="3720"/>
              <a:ext cx="202" cy="238"/>
            </a:xfrm>
            <a:custGeom>
              <a:avLst/>
              <a:gdLst>
                <a:gd name="T0" fmla="*/ 202 w 202"/>
                <a:gd name="T1" fmla="*/ 51 h 238"/>
                <a:gd name="T2" fmla="*/ 198 w 202"/>
                <a:gd name="T3" fmla="*/ 0 h 238"/>
                <a:gd name="T4" fmla="*/ 191 w 202"/>
                <a:gd name="T5" fmla="*/ 11 h 238"/>
                <a:gd name="T6" fmla="*/ 185 w 202"/>
                <a:gd name="T7" fmla="*/ 23 h 238"/>
                <a:gd name="T8" fmla="*/ 176 w 202"/>
                <a:gd name="T9" fmla="*/ 34 h 238"/>
                <a:gd name="T10" fmla="*/ 171 w 202"/>
                <a:gd name="T11" fmla="*/ 47 h 238"/>
                <a:gd name="T12" fmla="*/ 163 w 202"/>
                <a:gd name="T13" fmla="*/ 58 h 238"/>
                <a:gd name="T14" fmla="*/ 156 w 202"/>
                <a:gd name="T15" fmla="*/ 69 h 238"/>
                <a:gd name="T16" fmla="*/ 149 w 202"/>
                <a:gd name="T17" fmla="*/ 78 h 238"/>
                <a:gd name="T18" fmla="*/ 141 w 202"/>
                <a:gd name="T19" fmla="*/ 89 h 238"/>
                <a:gd name="T20" fmla="*/ 132 w 202"/>
                <a:gd name="T21" fmla="*/ 98 h 238"/>
                <a:gd name="T22" fmla="*/ 127 w 202"/>
                <a:gd name="T23" fmla="*/ 108 h 238"/>
                <a:gd name="T24" fmla="*/ 117 w 202"/>
                <a:gd name="T25" fmla="*/ 117 h 238"/>
                <a:gd name="T26" fmla="*/ 112 w 202"/>
                <a:gd name="T27" fmla="*/ 126 h 238"/>
                <a:gd name="T28" fmla="*/ 105 w 202"/>
                <a:gd name="T29" fmla="*/ 133 h 238"/>
                <a:gd name="T30" fmla="*/ 95 w 202"/>
                <a:gd name="T31" fmla="*/ 142 h 238"/>
                <a:gd name="T32" fmla="*/ 88 w 202"/>
                <a:gd name="T33" fmla="*/ 150 h 238"/>
                <a:gd name="T34" fmla="*/ 83 w 202"/>
                <a:gd name="T35" fmla="*/ 159 h 238"/>
                <a:gd name="T36" fmla="*/ 68 w 202"/>
                <a:gd name="T37" fmla="*/ 170 h 238"/>
                <a:gd name="T38" fmla="*/ 53 w 202"/>
                <a:gd name="T39" fmla="*/ 183 h 238"/>
                <a:gd name="T40" fmla="*/ 41 w 202"/>
                <a:gd name="T41" fmla="*/ 192 h 238"/>
                <a:gd name="T42" fmla="*/ 30 w 202"/>
                <a:gd name="T43" fmla="*/ 203 h 238"/>
                <a:gd name="T44" fmla="*/ 19 w 202"/>
                <a:gd name="T45" fmla="*/ 208 h 238"/>
                <a:gd name="T46" fmla="*/ 11 w 202"/>
                <a:gd name="T47" fmla="*/ 214 h 238"/>
                <a:gd name="T48" fmla="*/ 4 w 202"/>
                <a:gd name="T49" fmla="*/ 219 h 238"/>
                <a:gd name="T50" fmla="*/ 0 w 202"/>
                <a:gd name="T51" fmla="*/ 223 h 238"/>
                <a:gd name="T52" fmla="*/ 6 w 202"/>
                <a:gd name="T53" fmla="*/ 227 h 238"/>
                <a:gd name="T54" fmla="*/ 17 w 202"/>
                <a:gd name="T55" fmla="*/ 234 h 238"/>
                <a:gd name="T56" fmla="*/ 28 w 202"/>
                <a:gd name="T57" fmla="*/ 238 h 238"/>
                <a:gd name="T58" fmla="*/ 35 w 202"/>
                <a:gd name="T59" fmla="*/ 238 h 238"/>
                <a:gd name="T60" fmla="*/ 44 w 202"/>
                <a:gd name="T61" fmla="*/ 228 h 238"/>
                <a:gd name="T62" fmla="*/ 53 w 202"/>
                <a:gd name="T63" fmla="*/ 221 h 238"/>
                <a:gd name="T64" fmla="*/ 62 w 202"/>
                <a:gd name="T65" fmla="*/ 212 h 238"/>
                <a:gd name="T66" fmla="*/ 73 w 202"/>
                <a:gd name="T67" fmla="*/ 203 h 238"/>
                <a:gd name="T68" fmla="*/ 84 w 202"/>
                <a:gd name="T69" fmla="*/ 192 h 238"/>
                <a:gd name="T70" fmla="*/ 95 w 202"/>
                <a:gd name="T71" fmla="*/ 181 h 238"/>
                <a:gd name="T72" fmla="*/ 105 w 202"/>
                <a:gd name="T73" fmla="*/ 170 h 238"/>
                <a:gd name="T74" fmla="*/ 117 w 202"/>
                <a:gd name="T75" fmla="*/ 159 h 238"/>
                <a:gd name="T76" fmla="*/ 127 w 202"/>
                <a:gd name="T77" fmla="*/ 146 h 238"/>
                <a:gd name="T78" fmla="*/ 139 w 202"/>
                <a:gd name="T79" fmla="*/ 133 h 238"/>
                <a:gd name="T80" fmla="*/ 149 w 202"/>
                <a:gd name="T81" fmla="*/ 120 h 238"/>
                <a:gd name="T82" fmla="*/ 160 w 202"/>
                <a:gd name="T83" fmla="*/ 108 h 238"/>
                <a:gd name="T84" fmla="*/ 171 w 202"/>
                <a:gd name="T85" fmla="*/ 93 h 238"/>
                <a:gd name="T86" fmla="*/ 182 w 202"/>
                <a:gd name="T87" fmla="*/ 78 h 238"/>
                <a:gd name="T88" fmla="*/ 191 w 202"/>
                <a:gd name="T89" fmla="*/ 64 h 238"/>
                <a:gd name="T90" fmla="*/ 202 w 202"/>
                <a:gd name="T91" fmla="*/ 51 h 238"/>
                <a:gd name="T92" fmla="*/ 202 w 202"/>
                <a:gd name="T93" fmla="*/ 51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02" h="238">
                  <a:moveTo>
                    <a:pt x="202" y="51"/>
                  </a:moveTo>
                  <a:lnTo>
                    <a:pt x="198" y="0"/>
                  </a:lnTo>
                  <a:lnTo>
                    <a:pt x="191" y="11"/>
                  </a:lnTo>
                  <a:lnTo>
                    <a:pt x="185" y="23"/>
                  </a:lnTo>
                  <a:lnTo>
                    <a:pt x="176" y="34"/>
                  </a:lnTo>
                  <a:lnTo>
                    <a:pt x="171" y="47"/>
                  </a:lnTo>
                  <a:lnTo>
                    <a:pt x="163" y="58"/>
                  </a:lnTo>
                  <a:lnTo>
                    <a:pt x="156" y="69"/>
                  </a:lnTo>
                  <a:lnTo>
                    <a:pt x="149" y="78"/>
                  </a:lnTo>
                  <a:lnTo>
                    <a:pt x="141" y="89"/>
                  </a:lnTo>
                  <a:lnTo>
                    <a:pt x="132" y="98"/>
                  </a:lnTo>
                  <a:lnTo>
                    <a:pt x="127" y="108"/>
                  </a:lnTo>
                  <a:lnTo>
                    <a:pt x="117" y="117"/>
                  </a:lnTo>
                  <a:lnTo>
                    <a:pt x="112" y="126"/>
                  </a:lnTo>
                  <a:lnTo>
                    <a:pt x="105" y="133"/>
                  </a:lnTo>
                  <a:lnTo>
                    <a:pt x="95" y="142"/>
                  </a:lnTo>
                  <a:lnTo>
                    <a:pt x="88" y="150"/>
                  </a:lnTo>
                  <a:lnTo>
                    <a:pt x="83" y="159"/>
                  </a:lnTo>
                  <a:lnTo>
                    <a:pt x="68" y="170"/>
                  </a:lnTo>
                  <a:lnTo>
                    <a:pt x="53" y="183"/>
                  </a:lnTo>
                  <a:lnTo>
                    <a:pt x="41" y="192"/>
                  </a:lnTo>
                  <a:lnTo>
                    <a:pt x="30" y="203"/>
                  </a:lnTo>
                  <a:lnTo>
                    <a:pt x="19" y="208"/>
                  </a:lnTo>
                  <a:lnTo>
                    <a:pt x="11" y="214"/>
                  </a:lnTo>
                  <a:lnTo>
                    <a:pt x="4" y="219"/>
                  </a:lnTo>
                  <a:lnTo>
                    <a:pt x="0" y="223"/>
                  </a:lnTo>
                  <a:lnTo>
                    <a:pt x="6" y="227"/>
                  </a:lnTo>
                  <a:lnTo>
                    <a:pt x="17" y="234"/>
                  </a:lnTo>
                  <a:lnTo>
                    <a:pt x="28" y="238"/>
                  </a:lnTo>
                  <a:lnTo>
                    <a:pt x="35" y="238"/>
                  </a:lnTo>
                  <a:lnTo>
                    <a:pt x="44" y="228"/>
                  </a:lnTo>
                  <a:lnTo>
                    <a:pt x="53" y="221"/>
                  </a:lnTo>
                  <a:lnTo>
                    <a:pt x="62" y="212"/>
                  </a:lnTo>
                  <a:lnTo>
                    <a:pt x="73" y="203"/>
                  </a:lnTo>
                  <a:lnTo>
                    <a:pt x="84" y="192"/>
                  </a:lnTo>
                  <a:lnTo>
                    <a:pt x="95" y="181"/>
                  </a:lnTo>
                  <a:lnTo>
                    <a:pt x="105" y="170"/>
                  </a:lnTo>
                  <a:lnTo>
                    <a:pt x="117" y="159"/>
                  </a:lnTo>
                  <a:lnTo>
                    <a:pt x="127" y="146"/>
                  </a:lnTo>
                  <a:lnTo>
                    <a:pt x="139" y="133"/>
                  </a:lnTo>
                  <a:lnTo>
                    <a:pt x="149" y="120"/>
                  </a:lnTo>
                  <a:lnTo>
                    <a:pt x="160" y="108"/>
                  </a:lnTo>
                  <a:lnTo>
                    <a:pt x="171" y="93"/>
                  </a:lnTo>
                  <a:lnTo>
                    <a:pt x="182" y="78"/>
                  </a:lnTo>
                  <a:lnTo>
                    <a:pt x="191" y="64"/>
                  </a:lnTo>
                  <a:lnTo>
                    <a:pt x="202" y="51"/>
                  </a:lnTo>
                  <a:lnTo>
                    <a:pt x="202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54" name="Freeform 226">
              <a:extLst>
                <a:ext uri="{FF2B5EF4-FFF2-40B4-BE49-F238E27FC236}">
                  <a16:creationId xmlns:a16="http://schemas.microsoft.com/office/drawing/2014/main" id="{E146984D-A820-3A24-FC6E-CF1A0743E0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9" y="3593"/>
              <a:ext cx="243" cy="339"/>
            </a:xfrm>
            <a:custGeom>
              <a:avLst/>
              <a:gdLst>
                <a:gd name="T0" fmla="*/ 243 w 243"/>
                <a:gd name="T1" fmla="*/ 79 h 339"/>
                <a:gd name="T2" fmla="*/ 238 w 243"/>
                <a:gd name="T3" fmla="*/ 0 h 339"/>
                <a:gd name="T4" fmla="*/ 234 w 243"/>
                <a:gd name="T5" fmla="*/ 8 h 339"/>
                <a:gd name="T6" fmla="*/ 232 w 243"/>
                <a:gd name="T7" fmla="*/ 17 h 339"/>
                <a:gd name="T8" fmla="*/ 229 w 243"/>
                <a:gd name="T9" fmla="*/ 26 h 339"/>
                <a:gd name="T10" fmla="*/ 227 w 243"/>
                <a:gd name="T11" fmla="*/ 35 h 339"/>
                <a:gd name="T12" fmla="*/ 223 w 243"/>
                <a:gd name="T13" fmla="*/ 44 h 339"/>
                <a:gd name="T14" fmla="*/ 221 w 243"/>
                <a:gd name="T15" fmla="*/ 53 h 339"/>
                <a:gd name="T16" fmla="*/ 216 w 243"/>
                <a:gd name="T17" fmla="*/ 63 h 339"/>
                <a:gd name="T18" fmla="*/ 214 w 243"/>
                <a:gd name="T19" fmla="*/ 72 h 339"/>
                <a:gd name="T20" fmla="*/ 207 w 243"/>
                <a:gd name="T21" fmla="*/ 88 h 339"/>
                <a:gd name="T22" fmla="*/ 199 w 243"/>
                <a:gd name="T23" fmla="*/ 103 h 339"/>
                <a:gd name="T24" fmla="*/ 192 w 243"/>
                <a:gd name="T25" fmla="*/ 117 h 339"/>
                <a:gd name="T26" fmla="*/ 186 w 243"/>
                <a:gd name="T27" fmla="*/ 134 h 339"/>
                <a:gd name="T28" fmla="*/ 177 w 243"/>
                <a:gd name="T29" fmla="*/ 149 h 339"/>
                <a:gd name="T30" fmla="*/ 168 w 243"/>
                <a:gd name="T31" fmla="*/ 161 h 339"/>
                <a:gd name="T32" fmla="*/ 159 w 243"/>
                <a:gd name="T33" fmla="*/ 176 h 339"/>
                <a:gd name="T34" fmla="*/ 150 w 243"/>
                <a:gd name="T35" fmla="*/ 189 h 339"/>
                <a:gd name="T36" fmla="*/ 139 w 243"/>
                <a:gd name="T37" fmla="*/ 200 h 339"/>
                <a:gd name="T38" fmla="*/ 130 w 243"/>
                <a:gd name="T39" fmla="*/ 213 h 339"/>
                <a:gd name="T40" fmla="*/ 120 w 243"/>
                <a:gd name="T41" fmla="*/ 222 h 339"/>
                <a:gd name="T42" fmla="*/ 111 w 243"/>
                <a:gd name="T43" fmla="*/ 235 h 339"/>
                <a:gd name="T44" fmla="*/ 100 w 243"/>
                <a:gd name="T45" fmla="*/ 244 h 339"/>
                <a:gd name="T46" fmla="*/ 91 w 243"/>
                <a:gd name="T47" fmla="*/ 253 h 339"/>
                <a:gd name="T48" fmla="*/ 82 w 243"/>
                <a:gd name="T49" fmla="*/ 262 h 339"/>
                <a:gd name="T50" fmla="*/ 73 w 243"/>
                <a:gd name="T51" fmla="*/ 271 h 339"/>
                <a:gd name="T52" fmla="*/ 64 w 243"/>
                <a:gd name="T53" fmla="*/ 277 h 339"/>
                <a:gd name="T54" fmla="*/ 55 w 243"/>
                <a:gd name="T55" fmla="*/ 286 h 339"/>
                <a:gd name="T56" fmla="*/ 45 w 243"/>
                <a:gd name="T57" fmla="*/ 291 h 339"/>
                <a:gd name="T58" fmla="*/ 40 w 243"/>
                <a:gd name="T59" fmla="*/ 299 h 339"/>
                <a:gd name="T60" fmla="*/ 25 w 243"/>
                <a:gd name="T61" fmla="*/ 308 h 339"/>
                <a:gd name="T62" fmla="*/ 14 w 243"/>
                <a:gd name="T63" fmla="*/ 317 h 339"/>
                <a:gd name="T64" fmla="*/ 3 w 243"/>
                <a:gd name="T65" fmla="*/ 322 h 339"/>
                <a:gd name="T66" fmla="*/ 0 w 243"/>
                <a:gd name="T67" fmla="*/ 326 h 339"/>
                <a:gd name="T68" fmla="*/ 3 w 243"/>
                <a:gd name="T69" fmla="*/ 328 h 339"/>
                <a:gd name="T70" fmla="*/ 14 w 243"/>
                <a:gd name="T71" fmla="*/ 335 h 339"/>
                <a:gd name="T72" fmla="*/ 25 w 243"/>
                <a:gd name="T73" fmla="*/ 339 h 339"/>
                <a:gd name="T74" fmla="*/ 34 w 243"/>
                <a:gd name="T75" fmla="*/ 339 h 339"/>
                <a:gd name="T76" fmla="*/ 45 w 243"/>
                <a:gd name="T77" fmla="*/ 328 h 339"/>
                <a:gd name="T78" fmla="*/ 58 w 243"/>
                <a:gd name="T79" fmla="*/ 317 h 339"/>
                <a:gd name="T80" fmla="*/ 71 w 243"/>
                <a:gd name="T81" fmla="*/ 304 h 339"/>
                <a:gd name="T82" fmla="*/ 88 w 243"/>
                <a:gd name="T83" fmla="*/ 293 h 339"/>
                <a:gd name="T84" fmla="*/ 100 w 243"/>
                <a:gd name="T85" fmla="*/ 279 h 339"/>
                <a:gd name="T86" fmla="*/ 115 w 243"/>
                <a:gd name="T87" fmla="*/ 266 h 339"/>
                <a:gd name="T88" fmla="*/ 130 w 243"/>
                <a:gd name="T89" fmla="*/ 251 h 339"/>
                <a:gd name="T90" fmla="*/ 144 w 243"/>
                <a:gd name="T91" fmla="*/ 235 h 339"/>
                <a:gd name="T92" fmla="*/ 152 w 243"/>
                <a:gd name="T93" fmla="*/ 225 h 339"/>
                <a:gd name="T94" fmla="*/ 157 w 243"/>
                <a:gd name="T95" fmla="*/ 216 h 339"/>
                <a:gd name="T96" fmla="*/ 163 w 243"/>
                <a:gd name="T97" fmla="*/ 207 h 339"/>
                <a:gd name="T98" fmla="*/ 170 w 243"/>
                <a:gd name="T99" fmla="*/ 198 h 339"/>
                <a:gd name="T100" fmla="*/ 177 w 243"/>
                <a:gd name="T101" fmla="*/ 189 h 339"/>
                <a:gd name="T102" fmla="*/ 185 w 243"/>
                <a:gd name="T103" fmla="*/ 180 h 339"/>
                <a:gd name="T104" fmla="*/ 190 w 243"/>
                <a:gd name="T105" fmla="*/ 171 h 339"/>
                <a:gd name="T106" fmla="*/ 197 w 243"/>
                <a:gd name="T107" fmla="*/ 161 h 339"/>
                <a:gd name="T108" fmla="*/ 205 w 243"/>
                <a:gd name="T109" fmla="*/ 150 h 339"/>
                <a:gd name="T110" fmla="*/ 210 w 243"/>
                <a:gd name="T111" fmla="*/ 141 h 339"/>
                <a:gd name="T112" fmla="*/ 216 w 243"/>
                <a:gd name="T113" fmla="*/ 130 h 339"/>
                <a:gd name="T114" fmla="*/ 223 w 243"/>
                <a:gd name="T115" fmla="*/ 121 h 339"/>
                <a:gd name="T116" fmla="*/ 227 w 243"/>
                <a:gd name="T117" fmla="*/ 110 h 339"/>
                <a:gd name="T118" fmla="*/ 232 w 243"/>
                <a:gd name="T119" fmla="*/ 99 h 339"/>
                <a:gd name="T120" fmla="*/ 238 w 243"/>
                <a:gd name="T121" fmla="*/ 88 h 339"/>
                <a:gd name="T122" fmla="*/ 243 w 243"/>
                <a:gd name="T123" fmla="*/ 79 h 339"/>
                <a:gd name="T124" fmla="*/ 243 w 243"/>
                <a:gd name="T125" fmla="*/ 79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" h="339">
                  <a:moveTo>
                    <a:pt x="243" y="79"/>
                  </a:moveTo>
                  <a:lnTo>
                    <a:pt x="238" y="0"/>
                  </a:lnTo>
                  <a:lnTo>
                    <a:pt x="234" y="8"/>
                  </a:lnTo>
                  <a:lnTo>
                    <a:pt x="232" y="17"/>
                  </a:lnTo>
                  <a:lnTo>
                    <a:pt x="229" y="26"/>
                  </a:lnTo>
                  <a:lnTo>
                    <a:pt x="227" y="35"/>
                  </a:lnTo>
                  <a:lnTo>
                    <a:pt x="223" y="44"/>
                  </a:lnTo>
                  <a:lnTo>
                    <a:pt x="221" y="53"/>
                  </a:lnTo>
                  <a:lnTo>
                    <a:pt x="216" y="63"/>
                  </a:lnTo>
                  <a:lnTo>
                    <a:pt x="214" y="72"/>
                  </a:lnTo>
                  <a:lnTo>
                    <a:pt x="207" y="88"/>
                  </a:lnTo>
                  <a:lnTo>
                    <a:pt x="199" y="103"/>
                  </a:lnTo>
                  <a:lnTo>
                    <a:pt x="192" y="117"/>
                  </a:lnTo>
                  <a:lnTo>
                    <a:pt x="186" y="134"/>
                  </a:lnTo>
                  <a:lnTo>
                    <a:pt x="177" y="149"/>
                  </a:lnTo>
                  <a:lnTo>
                    <a:pt x="168" y="161"/>
                  </a:lnTo>
                  <a:lnTo>
                    <a:pt x="159" y="176"/>
                  </a:lnTo>
                  <a:lnTo>
                    <a:pt x="150" y="189"/>
                  </a:lnTo>
                  <a:lnTo>
                    <a:pt x="139" y="200"/>
                  </a:lnTo>
                  <a:lnTo>
                    <a:pt x="130" y="213"/>
                  </a:lnTo>
                  <a:lnTo>
                    <a:pt x="120" y="222"/>
                  </a:lnTo>
                  <a:lnTo>
                    <a:pt x="111" y="235"/>
                  </a:lnTo>
                  <a:lnTo>
                    <a:pt x="100" y="244"/>
                  </a:lnTo>
                  <a:lnTo>
                    <a:pt x="91" y="253"/>
                  </a:lnTo>
                  <a:lnTo>
                    <a:pt x="82" y="262"/>
                  </a:lnTo>
                  <a:lnTo>
                    <a:pt x="73" y="271"/>
                  </a:lnTo>
                  <a:lnTo>
                    <a:pt x="64" y="277"/>
                  </a:lnTo>
                  <a:lnTo>
                    <a:pt x="55" y="286"/>
                  </a:lnTo>
                  <a:lnTo>
                    <a:pt x="45" y="291"/>
                  </a:lnTo>
                  <a:lnTo>
                    <a:pt x="40" y="299"/>
                  </a:lnTo>
                  <a:lnTo>
                    <a:pt x="25" y="308"/>
                  </a:lnTo>
                  <a:lnTo>
                    <a:pt x="14" y="317"/>
                  </a:lnTo>
                  <a:lnTo>
                    <a:pt x="3" y="322"/>
                  </a:lnTo>
                  <a:lnTo>
                    <a:pt x="0" y="326"/>
                  </a:lnTo>
                  <a:lnTo>
                    <a:pt x="3" y="328"/>
                  </a:lnTo>
                  <a:lnTo>
                    <a:pt x="14" y="335"/>
                  </a:lnTo>
                  <a:lnTo>
                    <a:pt x="25" y="339"/>
                  </a:lnTo>
                  <a:lnTo>
                    <a:pt x="34" y="339"/>
                  </a:lnTo>
                  <a:lnTo>
                    <a:pt x="45" y="328"/>
                  </a:lnTo>
                  <a:lnTo>
                    <a:pt x="58" y="317"/>
                  </a:lnTo>
                  <a:lnTo>
                    <a:pt x="71" y="304"/>
                  </a:lnTo>
                  <a:lnTo>
                    <a:pt x="88" y="293"/>
                  </a:lnTo>
                  <a:lnTo>
                    <a:pt x="100" y="279"/>
                  </a:lnTo>
                  <a:lnTo>
                    <a:pt x="115" y="266"/>
                  </a:lnTo>
                  <a:lnTo>
                    <a:pt x="130" y="251"/>
                  </a:lnTo>
                  <a:lnTo>
                    <a:pt x="144" y="235"/>
                  </a:lnTo>
                  <a:lnTo>
                    <a:pt x="152" y="225"/>
                  </a:lnTo>
                  <a:lnTo>
                    <a:pt x="157" y="216"/>
                  </a:lnTo>
                  <a:lnTo>
                    <a:pt x="163" y="207"/>
                  </a:lnTo>
                  <a:lnTo>
                    <a:pt x="170" y="198"/>
                  </a:lnTo>
                  <a:lnTo>
                    <a:pt x="177" y="189"/>
                  </a:lnTo>
                  <a:lnTo>
                    <a:pt x="185" y="180"/>
                  </a:lnTo>
                  <a:lnTo>
                    <a:pt x="190" y="171"/>
                  </a:lnTo>
                  <a:lnTo>
                    <a:pt x="197" y="161"/>
                  </a:lnTo>
                  <a:lnTo>
                    <a:pt x="205" y="150"/>
                  </a:lnTo>
                  <a:lnTo>
                    <a:pt x="210" y="141"/>
                  </a:lnTo>
                  <a:lnTo>
                    <a:pt x="216" y="130"/>
                  </a:lnTo>
                  <a:lnTo>
                    <a:pt x="223" y="121"/>
                  </a:lnTo>
                  <a:lnTo>
                    <a:pt x="227" y="110"/>
                  </a:lnTo>
                  <a:lnTo>
                    <a:pt x="232" y="99"/>
                  </a:lnTo>
                  <a:lnTo>
                    <a:pt x="238" y="88"/>
                  </a:lnTo>
                  <a:lnTo>
                    <a:pt x="243" y="79"/>
                  </a:lnTo>
                  <a:lnTo>
                    <a:pt x="243" y="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55" name="Freeform 227">
              <a:extLst>
                <a:ext uri="{FF2B5EF4-FFF2-40B4-BE49-F238E27FC236}">
                  <a16:creationId xmlns:a16="http://schemas.microsoft.com/office/drawing/2014/main" id="{B0E618B3-770E-7878-9CC5-2FC1112A53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0" y="3483"/>
              <a:ext cx="293" cy="440"/>
            </a:xfrm>
            <a:custGeom>
              <a:avLst/>
              <a:gdLst>
                <a:gd name="T0" fmla="*/ 271 w 293"/>
                <a:gd name="T1" fmla="*/ 0 h 440"/>
                <a:gd name="T2" fmla="*/ 267 w 293"/>
                <a:gd name="T3" fmla="*/ 24 h 440"/>
                <a:gd name="T4" fmla="*/ 266 w 293"/>
                <a:gd name="T5" fmla="*/ 48 h 440"/>
                <a:gd name="T6" fmla="*/ 262 w 293"/>
                <a:gd name="T7" fmla="*/ 72 h 440"/>
                <a:gd name="T8" fmla="*/ 256 w 293"/>
                <a:gd name="T9" fmla="*/ 94 h 440"/>
                <a:gd name="T10" fmla="*/ 251 w 293"/>
                <a:gd name="T11" fmla="*/ 116 h 440"/>
                <a:gd name="T12" fmla="*/ 245 w 293"/>
                <a:gd name="T13" fmla="*/ 136 h 440"/>
                <a:gd name="T14" fmla="*/ 236 w 293"/>
                <a:gd name="T15" fmla="*/ 156 h 440"/>
                <a:gd name="T16" fmla="*/ 229 w 293"/>
                <a:gd name="T17" fmla="*/ 178 h 440"/>
                <a:gd name="T18" fmla="*/ 220 w 293"/>
                <a:gd name="T19" fmla="*/ 196 h 440"/>
                <a:gd name="T20" fmla="*/ 211 w 293"/>
                <a:gd name="T21" fmla="*/ 215 h 440"/>
                <a:gd name="T22" fmla="*/ 200 w 293"/>
                <a:gd name="T23" fmla="*/ 231 h 440"/>
                <a:gd name="T24" fmla="*/ 189 w 293"/>
                <a:gd name="T25" fmla="*/ 248 h 440"/>
                <a:gd name="T26" fmla="*/ 165 w 293"/>
                <a:gd name="T27" fmla="*/ 279 h 440"/>
                <a:gd name="T28" fmla="*/ 143 w 293"/>
                <a:gd name="T29" fmla="*/ 308 h 440"/>
                <a:gd name="T30" fmla="*/ 117 w 293"/>
                <a:gd name="T31" fmla="*/ 332 h 440"/>
                <a:gd name="T32" fmla="*/ 95 w 293"/>
                <a:gd name="T33" fmla="*/ 354 h 440"/>
                <a:gd name="T34" fmla="*/ 71 w 293"/>
                <a:gd name="T35" fmla="*/ 372 h 440"/>
                <a:gd name="T36" fmla="*/ 51 w 293"/>
                <a:gd name="T37" fmla="*/ 389 h 440"/>
                <a:gd name="T38" fmla="*/ 33 w 293"/>
                <a:gd name="T39" fmla="*/ 401 h 440"/>
                <a:gd name="T40" fmla="*/ 18 w 293"/>
                <a:gd name="T41" fmla="*/ 412 h 440"/>
                <a:gd name="T42" fmla="*/ 0 w 293"/>
                <a:gd name="T43" fmla="*/ 425 h 440"/>
                <a:gd name="T44" fmla="*/ 15 w 293"/>
                <a:gd name="T45" fmla="*/ 436 h 440"/>
                <a:gd name="T46" fmla="*/ 33 w 293"/>
                <a:gd name="T47" fmla="*/ 440 h 440"/>
                <a:gd name="T48" fmla="*/ 49 w 293"/>
                <a:gd name="T49" fmla="*/ 423 h 440"/>
                <a:gd name="T50" fmla="*/ 68 w 293"/>
                <a:gd name="T51" fmla="*/ 410 h 440"/>
                <a:gd name="T52" fmla="*/ 86 w 293"/>
                <a:gd name="T53" fmla="*/ 394 h 440"/>
                <a:gd name="T54" fmla="*/ 106 w 293"/>
                <a:gd name="T55" fmla="*/ 378 h 440"/>
                <a:gd name="T56" fmla="*/ 125 w 293"/>
                <a:gd name="T57" fmla="*/ 357 h 440"/>
                <a:gd name="T58" fmla="*/ 147 w 293"/>
                <a:gd name="T59" fmla="*/ 337 h 440"/>
                <a:gd name="T60" fmla="*/ 165 w 293"/>
                <a:gd name="T61" fmla="*/ 315 h 440"/>
                <a:gd name="T62" fmla="*/ 185 w 293"/>
                <a:gd name="T63" fmla="*/ 293 h 440"/>
                <a:gd name="T64" fmla="*/ 201 w 293"/>
                <a:gd name="T65" fmla="*/ 268 h 440"/>
                <a:gd name="T66" fmla="*/ 220 w 293"/>
                <a:gd name="T67" fmla="*/ 242 h 440"/>
                <a:gd name="T68" fmla="*/ 236 w 293"/>
                <a:gd name="T69" fmla="*/ 213 h 440"/>
                <a:gd name="T70" fmla="*/ 253 w 293"/>
                <a:gd name="T71" fmla="*/ 185 h 440"/>
                <a:gd name="T72" fmla="*/ 264 w 293"/>
                <a:gd name="T73" fmla="*/ 154 h 440"/>
                <a:gd name="T74" fmla="*/ 277 w 293"/>
                <a:gd name="T75" fmla="*/ 125 h 440"/>
                <a:gd name="T76" fmla="*/ 286 w 293"/>
                <a:gd name="T77" fmla="*/ 92 h 440"/>
                <a:gd name="T78" fmla="*/ 293 w 293"/>
                <a:gd name="T79" fmla="*/ 61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93" h="440">
                  <a:moveTo>
                    <a:pt x="293" y="61"/>
                  </a:moveTo>
                  <a:lnTo>
                    <a:pt x="271" y="0"/>
                  </a:lnTo>
                  <a:lnTo>
                    <a:pt x="269" y="11"/>
                  </a:lnTo>
                  <a:lnTo>
                    <a:pt x="267" y="24"/>
                  </a:lnTo>
                  <a:lnTo>
                    <a:pt x="266" y="37"/>
                  </a:lnTo>
                  <a:lnTo>
                    <a:pt x="266" y="48"/>
                  </a:lnTo>
                  <a:lnTo>
                    <a:pt x="264" y="59"/>
                  </a:lnTo>
                  <a:lnTo>
                    <a:pt x="262" y="72"/>
                  </a:lnTo>
                  <a:lnTo>
                    <a:pt x="258" y="81"/>
                  </a:lnTo>
                  <a:lnTo>
                    <a:pt x="256" y="94"/>
                  </a:lnTo>
                  <a:lnTo>
                    <a:pt x="255" y="105"/>
                  </a:lnTo>
                  <a:lnTo>
                    <a:pt x="251" y="116"/>
                  </a:lnTo>
                  <a:lnTo>
                    <a:pt x="247" y="127"/>
                  </a:lnTo>
                  <a:lnTo>
                    <a:pt x="245" y="136"/>
                  </a:lnTo>
                  <a:lnTo>
                    <a:pt x="240" y="145"/>
                  </a:lnTo>
                  <a:lnTo>
                    <a:pt x="236" y="156"/>
                  </a:lnTo>
                  <a:lnTo>
                    <a:pt x="233" y="167"/>
                  </a:lnTo>
                  <a:lnTo>
                    <a:pt x="229" y="178"/>
                  </a:lnTo>
                  <a:lnTo>
                    <a:pt x="223" y="187"/>
                  </a:lnTo>
                  <a:lnTo>
                    <a:pt x="220" y="196"/>
                  </a:lnTo>
                  <a:lnTo>
                    <a:pt x="214" y="205"/>
                  </a:lnTo>
                  <a:lnTo>
                    <a:pt x="211" y="215"/>
                  </a:lnTo>
                  <a:lnTo>
                    <a:pt x="203" y="222"/>
                  </a:lnTo>
                  <a:lnTo>
                    <a:pt x="200" y="231"/>
                  </a:lnTo>
                  <a:lnTo>
                    <a:pt x="192" y="238"/>
                  </a:lnTo>
                  <a:lnTo>
                    <a:pt x="189" y="248"/>
                  </a:lnTo>
                  <a:lnTo>
                    <a:pt x="176" y="262"/>
                  </a:lnTo>
                  <a:lnTo>
                    <a:pt x="165" y="279"/>
                  </a:lnTo>
                  <a:lnTo>
                    <a:pt x="154" y="293"/>
                  </a:lnTo>
                  <a:lnTo>
                    <a:pt x="143" y="308"/>
                  </a:lnTo>
                  <a:lnTo>
                    <a:pt x="130" y="319"/>
                  </a:lnTo>
                  <a:lnTo>
                    <a:pt x="117" y="332"/>
                  </a:lnTo>
                  <a:lnTo>
                    <a:pt x="104" y="343"/>
                  </a:lnTo>
                  <a:lnTo>
                    <a:pt x="95" y="354"/>
                  </a:lnTo>
                  <a:lnTo>
                    <a:pt x="82" y="363"/>
                  </a:lnTo>
                  <a:lnTo>
                    <a:pt x="71" y="372"/>
                  </a:lnTo>
                  <a:lnTo>
                    <a:pt x="60" y="379"/>
                  </a:lnTo>
                  <a:lnTo>
                    <a:pt x="51" y="389"/>
                  </a:lnTo>
                  <a:lnTo>
                    <a:pt x="42" y="396"/>
                  </a:lnTo>
                  <a:lnTo>
                    <a:pt x="33" y="401"/>
                  </a:lnTo>
                  <a:lnTo>
                    <a:pt x="24" y="405"/>
                  </a:lnTo>
                  <a:lnTo>
                    <a:pt x="18" y="412"/>
                  </a:lnTo>
                  <a:lnTo>
                    <a:pt x="5" y="420"/>
                  </a:lnTo>
                  <a:lnTo>
                    <a:pt x="0" y="425"/>
                  </a:lnTo>
                  <a:lnTo>
                    <a:pt x="4" y="429"/>
                  </a:lnTo>
                  <a:lnTo>
                    <a:pt x="15" y="436"/>
                  </a:lnTo>
                  <a:lnTo>
                    <a:pt x="26" y="440"/>
                  </a:lnTo>
                  <a:lnTo>
                    <a:pt x="33" y="440"/>
                  </a:lnTo>
                  <a:lnTo>
                    <a:pt x="42" y="432"/>
                  </a:lnTo>
                  <a:lnTo>
                    <a:pt x="49" y="423"/>
                  </a:lnTo>
                  <a:lnTo>
                    <a:pt x="59" y="416"/>
                  </a:lnTo>
                  <a:lnTo>
                    <a:pt x="68" y="410"/>
                  </a:lnTo>
                  <a:lnTo>
                    <a:pt x="77" y="401"/>
                  </a:lnTo>
                  <a:lnTo>
                    <a:pt x="86" y="394"/>
                  </a:lnTo>
                  <a:lnTo>
                    <a:pt x="95" y="385"/>
                  </a:lnTo>
                  <a:lnTo>
                    <a:pt x="106" y="378"/>
                  </a:lnTo>
                  <a:lnTo>
                    <a:pt x="115" y="367"/>
                  </a:lnTo>
                  <a:lnTo>
                    <a:pt x="125" y="357"/>
                  </a:lnTo>
                  <a:lnTo>
                    <a:pt x="136" y="346"/>
                  </a:lnTo>
                  <a:lnTo>
                    <a:pt x="147" y="337"/>
                  </a:lnTo>
                  <a:lnTo>
                    <a:pt x="156" y="324"/>
                  </a:lnTo>
                  <a:lnTo>
                    <a:pt x="165" y="315"/>
                  </a:lnTo>
                  <a:lnTo>
                    <a:pt x="174" y="304"/>
                  </a:lnTo>
                  <a:lnTo>
                    <a:pt x="185" y="293"/>
                  </a:lnTo>
                  <a:lnTo>
                    <a:pt x="192" y="279"/>
                  </a:lnTo>
                  <a:lnTo>
                    <a:pt x="201" y="268"/>
                  </a:lnTo>
                  <a:lnTo>
                    <a:pt x="211" y="253"/>
                  </a:lnTo>
                  <a:lnTo>
                    <a:pt x="220" y="242"/>
                  </a:lnTo>
                  <a:lnTo>
                    <a:pt x="227" y="226"/>
                  </a:lnTo>
                  <a:lnTo>
                    <a:pt x="236" y="213"/>
                  </a:lnTo>
                  <a:lnTo>
                    <a:pt x="245" y="198"/>
                  </a:lnTo>
                  <a:lnTo>
                    <a:pt x="253" y="185"/>
                  </a:lnTo>
                  <a:lnTo>
                    <a:pt x="258" y="171"/>
                  </a:lnTo>
                  <a:lnTo>
                    <a:pt x="264" y="154"/>
                  </a:lnTo>
                  <a:lnTo>
                    <a:pt x="271" y="140"/>
                  </a:lnTo>
                  <a:lnTo>
                    <a:pt x="277" y="125"/>
                  </a:lnTo>
                  <a:lnTo>
                    <a:pt x="282" y="108"/>
                  </a:lnTo>
                  <a:lnTo>
                    <a:pt x="286" y="92"/>
                  </a:lnTo>
                  <a:lnTo>
                    <a:pt x="289" y="75"/>
                  </a:lnTo>
                  <a:lnTo>
                    <a:pt x="293" y="61"/>
                  </a:lnTo>
                  <a:lnTo>
                    <a:pt x="293" y="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56" name="Freeform 228">
              <a:extLst>
                <a:ext uri="{FF2B5EF4-FFF2-40B4-BE49-F238E27FC236}">
                  <a16:creationId xmlns:a16="http://schemas.microsoft.com/office/drawing/2014/main" id="{92630106-608D-AFE9-BF8E-5C0FA19CBB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3" y="3399"/>
              <a:ext cx="312" cy="502"/>
            </a:xfrm>
            <a:custGeom>
              <a:avLst/>
              <a:gdLst>
                <a:gd name="T0" fmla="*/ 284 w 312"/>
                <a:gd name="T1" fmla="*/ 0 h 502"/>
                <a:gd name="T2" fmla="*/ 284 w 312"/>
                <a:gd name="T3" fmla="*/ 28 h 502"/>
                <a:gd name="T4" fmla="*/ 284 w 312"/>
                <a:gd name="T5" fmla="*/ 55 h 502"/>
                <a:gd name="T6" fmla="*/ 282 w 312"/>
                <a:gd name="T7" fmla="*/ 81 h 502"/>
                <a:gd name="T8" fmla="*/ 279 w 312"/>
                <a:gd name="T9" fmla="*/ 108 h 502"/>
                <a:gd name="T10" fmla="*/ 273 w 312"/>
                <a:gd name="T11" fmla="*/ 132 h 502"/>
                <a:gd name="T12" fmla="*/ 268 w 312"/>
                <a:gd name="T13" fmla="*/ 158 h 502"/>
                <a:gd name="T14" fmla="*/ 258 w 312"/>
                <a:gd name="T15" fmla="*/ 180 h 502"/>
                <a:gd name="T16" fmla="*/ 253 w 312"/>
                <a:gd name="T17" fmla="*/ 203 h 502"/>
                <a:gd name="T18" fmla="*/ 242 w 312"/>
                <a:gd name="T19" fmla="*/ 224 h 502"/>
                <a:gd name="T20" fmla="*/ 231 w 312"/>
                <a:gd name="T21" fmla="*/ 246 h 502"/>
                <a:gd name="T22" fmla="*/ 222 w 312"/>
                <a:gd name="T23" fmla="*/ 264 h 502"/>
                <a:gd name="T24" fmla="*/ 211 w 312"/>
                <a:gd name="T25" fmla="*/ 286 h 502"/>
                <a:gd name="T26" fmla="*/ 196 w 312"/>
                <a:gd name="T27" fmla="*/ 302 h 502"/>
                <a:gd name="T28" fmla="*/ 185 w 312"/>
                <a:gd name="T29" fmla="*/ 321 h 502"/>
                <a:gd name="T30" fmla="*/ 172 w 312"/>
                <a:gd name="T31" fmla="*/ 337 h 502"/>
                <a:gd name="T32" fmla="*/ 161 w 312"/>
                <a:gd name="T33" fmla="*/ 354 h 502"/>
                <a:gd name="T34" fmla="*/ 134 w 312"/>
                <a:gd name="T35" fmla="*/ 381 h 502"/>
                <a:gd name="T36" fmla="*/ 106 w 312"/>
                <a:gd name="T37" fmla="*/ 408 h 502"/>
                <a:gd name="T38" fmla="*/ 81 w 312"/>
                <a:gd name="T39" fmla="*/ 429 h 502"/>
                <a:gd name="T40" fmla="*/ 59 w 312"/>
                <a:gd name="T41" fmla="*/ 449 h 502"/>
                <a:gd name="T42" fmla="*/ 37 w 312"/>
                <a:gd name="T43" fmla="*/ 462 h 502"/>
                <a:gd name="T44" fmla="*/ 20 w 312"/>
                <a:gd name="T45" fmla="*/ 476 h 502"/>
                <a:gd name="T46" fmla="*/ 0 w 312"/>
                <a:gd name="T47" fmla="*/ 489 h 502"/>
                <a:gd name="T48" fmla="*/ 15 w 312"/>
                <a:gd name="T49" fmla="*/ 498 h 502"/>
                <a:gd name="T50" fmla="*/ 35 w 312"/>
                <a:gd name="T51" fmla="*/ 502 h 502"/>
                <a:gd name="T52" fmla="*/ 53 w 312"/>
                <a:gd name="T53" fmla="*/ 485 h 502"/>
                <a:gd name="T54" fmla="*/ 75 w 312"/>
                <a:gd name="T55" fmla="*/ 469 h 502"/>
                <a:gd name="T56" fmla="*/ 99 w 312"/>
                <a:gd name="T57" fmla="*/ 449 h 502"/>
                <a:gd name="T58" fmla="*/ 121 w 312"/>
                <a:gd name="T59" fmla="*/ 429 h 502"/>
                <a:gd name="T60" fmla="*/ 143 w 312"/>
                <a:gd name="T61" fmla="*/ 405 h 502"/>
                <a:gd name="T62" fmla="*/ 169 w 312"/>
                <a:gd name="T63" fmla="*/ 381 h 502"/>
                <a:gd name="T64" fmla="*/ 191 w 312"/>
                <a:gd name="T65" fmla="*/ 354 h 502"/>
                <a:gd name="T66" fmla="*/ 213 w 312"/>
                <a:gd name="T67" fmla="*/ 328 h 502"/>
                <a:gd name="T68" fmla="*/ 231 w 312"/>
                <a:gd name="T69" fmla="*/ 295 h 502"/>
                <a:gd name="T70" fmla="*/ 251 w 312"/>
                <a:gd name="T71" fmla="*/ 264 h 502"/>
                <a:gd name="T72" fmla="*/ 258 w 312"/>
                <a:gd name="T73" fmla="*/ 246 h 502"/>
                <a:gd name="T74" fmla="*/ 268 w 312"/>
                <a:gd name="T75" fmla="*/ 229 h 502"/>
                <a:gd name="T76" fmla="*/ 277 w 312"/>
                <a:gd name="T77" fmla="*/ 213 h 502"/>
                <a:gd name="T78" fmla="*/ 284 w 312"/>
                <a:gd name="T79" fmla="*/ 196 h 502"/>
                <a:gd name="T80" fmla="*/ 288 w 312"/>
                <a:gd name="T81" fmla="*/ 176 h 502"/>
                <a:gd name="T82" fmla="*/ 293 w 312"/>
                <a:gd name="T83" fmla="*/ 158 h 502"/>
                <a:gd name="T84" fmla="*/ 299 w 312"/>
                <a:gd name="T85" fmla="*/ 139 h 502"/>
                <a:gd name="T86" fmla="*/ 302 w 312"/>
                <a:gd name="T87" fmla="*/ 121 h 502"/>
                <a:gd name="T88" fmla="*/ 306 w 312"/>
                <a:gd name="T89" fmla="*/ 103 h 502"/>
                <a:gd name="T90" fmla="*/ 310 w 312"/>
                <a:gd name="T91" fmla="*/ 83 h 502"/>
                <a:gd name="T92" fmla="*/ 310 w 312"/>
                <a:gd name="T93" fmla="*/ 62 h 502"/>
                <a:gd name="T94" fmla="*/ 312 w 312"/>
                <a:gd name="T95" fmla="*/ 42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12" h="502">
                  <a:moveTo>
                    <a:pt x="312" y="42"/>
                  </a:moveTo>
                  <a:lnTo>
                    <a:pt x="284" y="0"/>
                  </a:lnTo>
                  <a:lnTo>
                    <a:pt x="284" y="13"/>
                  </a:lnTo>
                  <a:lnTo>
                    <a:pt x="284" y="28"/>
                  </a:lnTo>
                  <a:lnTo>
                    <a:pt x="284" y="40"/>
                  </a:lnTo>
                  <a:lnTo>
                    <a:pt x="284" y="55"/>
                  </a:lnTo>
                  <a:lnTo>
                    <a:pt x="282" y="66"/>
                  </a:lnTo>
                  <a:lnTo>
                    <a:pt x="282" y="81"/>
                  </a:lnTo>
                  <a:lnTo>
                    <a:pt x="280" y="94"/>
                  </a:lnTo>
                  <a:lnTo>
                    <a:pt x="279" y="108"/>
                  </a:lnTo>
                  <a:lnTo>
                    <a:pt x="277" y="119"/>
                  </a:lnTo>
                  <a:lnTo>
                    <a:pt x="273" y="132"/>
                  </a:lnTo>
                  <a:lnTo>
                    <a:pt x="269" y="143"/>
                  </a:lnTo>
                  <a:lnTo>
                    <a:pt x="268" y="158"/>
                  </a:lnTo>
                  <a:lnTo>
                    <a:pt x="262" y="167"/>
                  </a:lnTo>
                  <a:lnTo>
                    <a:pt x="258" y="180"/>
                  </a:lnTo>
                  <a:lnTo>
                    <a:pt x="257" y="192"/>
                  </a:lnTo>
                  <a:lnTo>
                    <a:pt x="253" y="203"/>
                  </a:lnTo>
                  <a:lnTo>
                    <a:pt x="247" y="213"/>
                  </a:lnTo>
                  <a:lnTo>
                    <a:pt x="242" y="224"/>
                  </a:lnTo>
                  <a:lnTo>
                    <a:pt x="236" y="235"/>
                  </a:lnTo>
                  <a:lnTo>
                    <a:pt x="231" y="246"/>
                  </a:lnTo>
                  <a:lnTo>
                    <a:pt x="225" y="255"/>
                  </a:lnTo>
                  <a:lnTo>
                    <a:pt x="222" y="264"/>
                  </a:lnTo>
                  <a:lnTo>
                    <a:pt x="214" y="275"/>
                  </a:lnTo>
                  <a:lnTo>
                    <a:pt x="211" y="286"/>
                  </a:lnTo>
                  <a:lnTo>
                    <a:pt x="204" y="293"/>
                  </a:lnTo>
                  <a:lnTo>
                    <a:pt x="196" y="302"/>
                  </a:lnTo>
                  <a:lnTo>
                    <a:pt x="191" y="311"/>
                  </a:lnTo>
                  <a:lnTo>
                    <a:pt x="185" y="321"/>
                  </a:lnTo>
                  <a:lnTo>
                    <a:pt x="178" y="328"/>
                  </a:lnTo>
                  <a:lnTo>
                    <a:pt x="172" y="337"/>
                  </a:lnTo>
                  <a:lnTo>
                    <a:pt x="165" y="344"/>
                  </a:lnTo>
                  <a:lnTo>
                    <a:pt x="161" y="354"/>
                  </a:lnTo>
                  <a:lnTo>
                    <a:pt x="147" y="368"/>
                  </a:lnTo>
                  <a:lnTo>
                    <a:pt x="134" y="381"/>
                  </a:lnTo>
                  <a:lnTo>
                    <a:pt x="119" y="394"/>
                  </a:lnTo>
                  <a:lnTo>
                    <a:pt x="106" y="408"/>
                  </a:lnTo>
                  <a:lnTo>
                    <a:pt x="94" y="418"/>
                  </a:lnTo>
                  <a:lnTo>
                    <a:pt x="81" y="429"/>
                  </a:lnTo>
                  <a:lnTo>
                    <a:pt x="70" y="438"/>
                  </a:lnTo>
                  <a:lnTo>
                    <a:pt x="59" y="449"/>
                  </a:lnTo>
                  <a:lnTo>
                    <a:pt x="46" y="454"/>
                  </a:lnTo>
                  <a:lnTo>
                    <a:pt x="37" y="462"/>
                  </a:lnTo>
                  <a:lnTo>
                    <a:pt x="28" y="469"/>
                  </a:lnTo>
                  <a:lnTo>
                    <a:pt x="20" y="476"/>
                  </a:lnTo>
                  <a:lnTo>
                    <a:pt x="8" y="483"/>
                  </a:lnTo>
                  <a:lnTo>
                    <a:pt x="0" y="489"/>
                  </a:lnTo>
                  <a:lnTo>
                    <a:pt x="4" y="491"/>
                  </a:lnTo>
                  <a:lnTo>
                    <a:pt x="15" y="498"/>
                  </a:lnTo>
                  <a:lnTo>
                    <a:pt x="28" y="502"/>
                  </a:lnTo>
                  <a:lnTo>
                    <a:pt x="35" y="502"/>
                  </a:lnTo>
                  <a:lnTo>
                    <a:pt x="44" y="493"/>
                  </a:lnTo>
                  <a:lnTo>
                    <a:pt x="53" y="485"/>
                  </a:lnTo>
                  <a:lnTo>
                    <a:pt x="62" y="476"/>
                  </a:lnTo>
                  <a:lnTo>
                    <a:pt x="75" y="469"/>
                  </a:lnTo>
                  <a:lnTo>
                    <a:pt x="86" y="458"/>
                  </a:lnTo>
                  <a:lnTo>
                    <a:pt x="99" y="449"/>
                  </a:lnTo>
                  <a:lnTo>
                    <a:pt x="108" y="438"/>
                  </a:lnTo>
                  <a:lnTo>
                    <a:pt x="121" y="429"/>
                  </a:lnTo>
                  <a:lnTo>
                    <a:pt x="132" y="416"/>
                  </a:lnTo>
                  <a:lnTo>
                    <a:pt x="143" y="405"/>
                  </a:lnTo>
                  <a:lnTo>
                    <a:pt x="156" y="392"/>
                  </a:lnTo>
                  <a:lnTo>
                    <a:pt x="169" y="381"/>
                  </a:lnTo>
                  <a:lnTo>
                    <a:pt x="178" y="366"/>
                  </a:lnTo>
                  <a:lnTo>
                    <a:pt x="191" y="354"/>
                  </a:lnTo>
                  <a:lnTo>
                    <a:pt x="202" y="339"/>
                  </a:lnTo>
                  <a:lnTo>
                    <a:pt x="213" y="328"/>
                  </a:lnTo>
                  <a:lnTo>
                    <a:pt x="222" y="310"/>
                  </a:lnTo>
                  <a:lnTo>
                    <a:pt x="231" y="295"/>
                  </a:lnTo>
                  <a:lnTo>
                    <a:pt x="240" y="278"/>
                  </a:lnTo>
                  <a:lnTo>
                    <a:pt x="251" y="264"/>
                  </a:lnTo>
                  <a:lnTo>
                    <a:pt x="255" y="255"/>
                  </a:lnTo>
                  <a:lnTo>
                    <a:pt x="258" y="246"/>
                  </a:lnTo>
                  <a:lnTo>
                    <a:pt x="264" y="236"/>
                  </a:lnTo>
                  <a:lnTo>
                    <a:pt x="268" y="229"/>
                  </a:lnTo>
                  <a:lnTo>
                    <a:pt x="271" y="220"/>
                  </a:lnTo>
                  <a:lnTo>
                    <a:pt x="277" y="213"/>
                  </a:lnTo>
                  <a:lnTo>
                    <a:pt x="279" y="203"/>
                  </a:lnTo>
                  <a:lnTo>
                    <a:pt x="284" y="196"/>
                  </a:lnTo>
                  <a:lnTo>
                    <a:pt x="284" y="185"/>
                  </a:lnTo>
                  <a:lnTo>
                    <a:pt x="288" y="176"/>
                  </a:lnTo>
                  <a:lnTo>
                    <a:pt x="291" y="167"/>
                  </a:lnTo>
                  <a:lnTo>
                    <a:pt x="293" y="158"/>
                  </a:lnTo>
                  <a:lnTo>
                    <a:pt x="295" y="148"/>
                  </a:lnTo>
                  <a:lnTo>
                    <a:pt x="299" y="139"/>
                  </a:lnTo>
                  <a:lnTo>
                    <a:pt x="301" y="130"/>
                  </a:lnTo>
                  <a:lnTo>
                    <a:pt x="302" y="121"/>
                  </a:lnTo>
                  <a:lnTo>
                    <a:pt x="304" y="112"/>
                  </a:lnTo>
                  <a:lnTo>
                    <a:pt x="306" y="103"/>
                  </a:lnTo>
                  <a:lnTo>
                    <a:pt x="308" y="92"/>
                  </a:lnTo>
                  <a:lnTo>
                    <a:pt x="310" y="83"/>
                  </a:lnTo>
                  <a:lnTo>
                    <a:pt x="310" y="72"/>
                  </a:lnTo>
                  <a:lnTo>
                    <a:pt x="310" y="62"/>
                  </a:lnTo>
                  <a:lnTo>
                    <a:pt x="310" y="51"/>
                  </a:lnTo>
                  <a:lnTo>
                    <a:pt x="312" y="42"/>
                  </a:lnTo>
                  <a:lnTo>
                    <a:pt x="312" y="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57" name="Freeform 229">
              <a:extLst>
                <a:ext uri="{FF2B5EF4-FFF2-40B4-BE49-F238E27FC236}">
                  <a16:creationId xmlns:a16="http://schemas.microsoft.com/office/drawing/2014/main" id="{724E8C4D-4D3C-1252-191F-B98B3B23F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1" y="3820"/>
              <a:ext cx="57" cy="22"/>
            </a:xfrm>
            <a:custGeom>
              <a:avLst/>
              <a:gdLst>
                <a:gd name="T0" fmla="*/ 0 w 57"/>
                <a:gd name="T1" fmla="*/ 22 h 22"/>
                <a:gd name="T2" fmla="*/ 22 w 57"/>
                <a:gd name="T3" fmla="*/ 0 h 22"/>
                <a:gd name="T4" fmla="*/ 57 w 57"/>
                <a:gd name="T5" fmla="*/ 0 h 22"/>
                <a:gd name="T6" fmla="*/ 37 w 57"/>
                <a:gd name="T7" fmla="*/ 22 h 22"/>
                <a:gd name="T8" fmla="*/ 0 w 57"/>
                <a:gd name="T9" fmla="*/ 22 h 22"/>
                <a:gd name="T10" fmla="*/ 0 w 57"/>
                <a:gd name="T11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22">
                  <a:moveTo>
                    <a:pt x="0" y="22"/>
                  </a:moveTo>
                  <a:lnTo>
                    <a:pt x="22" y="0"/>
                  </a:lnTo>
                  <a:lnTo>
                    <a:pt x="57" y="0"/>
                  </a:lnTo>
                  <a:lnTo>
                    <a:pt x="37" y="22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58" name="Freeform 230">
              <a:extLst>
                <a:ext uri="{FF2B5EF4-FFF2-40B4-BE49-F238E27FC236}">
                  <a16:creationId xmlns:a16="http://schemas.microsoft.com/office/drawing/2014/main" id="{7D3D75BD-C2C4-B27D-8DC8-20FFC6C0A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4" y="3789"/>
              <a:ext cx="62" cy="18"/>
            </a:xfrm>
            <a:custGeom>
              <a:avLst/>
              <a:gdLst>
                <a:gd name="T0" fmla="*/ 0 w 62"/>
                <a:gd name="T1" fmla="*/ 18 h 18"/>
                <a:gd name="T2" fmla="*/ 24 w 62"/>
                <a:gd name="T3" fmla="*/ 0 h 18"/>
                <a:gd name="T4" fmla="*/ 62 w 62"/>
                <a:gd name="T5" fmla="*/ 0 h 18"/>
                <a:gd name="T6" fmla="*/ 44 w 62"/>
                <a:gd name="T7" fmla="*/ 18 h 18"/>
                <a:gd name="T8" fmla="*/ 0 w 62"/>
                <a:gd name="T9" fmla="*/ 18 h 18"/>
                <a:gd name="T10" fmla="*/ 0 w 62"/>
                <a:gd name="T1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18">
                  <a:moveTo>
                    <a:pt x="0" y="18"/>
                  </a:moveTo>
                  <a:lnTo>
                    <a:pt x="24" y="0"/>
                  </a:lnTo>
                  <a:lnTo>
                    <a:pt x="62" y="0"/>
                  </a:lnTo>
                  <a:lnTo>
                    <a:pt x="44" y="18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59" name="Freeform 231">
              <a:extLst>
                <a:ext uri="{FF2B5EF4-FFF2-40B4-BE49-F238E27FC236}">
                  <a16:creationId xmlns:a16="http://schemas.microsoft.com/office/drawing/2014/main" id="{739BFF06-2A5C-DF94-3B60-57574E0D50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3" y="3820"/>
              <a:ext cx="83" cy="22"/>
            </a:xfrm>
            <a:custGeom>
              <a:avLst/>
              <a:gdLst>
                <a:gd name="T0" fmla="*/ 0 w 83"/>
                <a:gd name="T1" fmla="*/ 22 h 22"/>
                <a:gd name="T2" fmla="*/ 24 w 83"/>
                <a:gd name="T3" fmla="*/ 0 h 22"/>
                <a:gd name="T4" fmla="*/ 83 w 83"/>
                <a:gd name="T5" fmla="*/ 0 h 22"/>
                <a:gd name="T6" fmla="*/ 59 w 83"/>
                <a:gd name="T7" fmla="*/ 22 h 22"/>
                <a:gd name="T8" fmla="*/ 0 w 83"/>
                <a:gd name="T9" fmla="*/ 22 h 22"/>
                <a:gd name="T10" fmla="*/ 0 w 83"/>
                <a:gd name="T11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22">
                  <a:moveTo>
                    <a:pt x="0" y="22"/>
                  </a:moveTo>
                  <a:lnTo>
                    <a:pt x="24" y="0"/>
                  </a:lnTo>
                  <a:lnTo>
                    <a:pt x="83" y="0"/>
                  </a:lnTo>
                  <a:lnTo>
                    <a:pt x="59" y="22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60" name="Freeform 232">
              <a:extLst>
                <a:ext uri="{FF2B5EF4-FFF2-40B4-BE49-F238E27FC236}">
                  <a16:creationId xmlns:a16="http://schemas.microsoft.com/office/drawing/2014/main" id="{2C36F8FF-C4FA-0B6E-B740-524432BFF1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4" y="3789"/>
              <a:ext cx="85" cy="18"/>
            </a:xfrm>
            <a:custGeom>
              <a:avLst/>
              <a:gdLst>
                <a:gd name="T0" fmla="*/ 0 w 85"/>
                <a:gd name="T1" fmla="*/ 18 h 18"/>
                <a:gd name="T2" fmla="*/ 26 w 85"/>
                <a:gd name="T3" fmla="*/ 0 h 18"/>
                <a:gd name="T4" fmla="*/ 85 w 85"/>
                <a:gd name="T5" fmla="*/ 0 h 18"/>
                <a:gd name="T6" fmla="*/ 64 w 85"/>
                <a:gd name="T7" fmla="*/ 18 h 18"/>
                <a:gd name="T8" fmla="*/ 0 w 85"/>
                <a:gd name="T9" fmla="*/ 18 h 18"/>
                <a:gd name="T10" fmla="*/ 0 w 85"/>
                <a:gd name="T1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18">
                  <a:moveTo>
                    <a:pt x="0" y="18"/>
                  </a:moveTo>
                  <a:lnTo>
                    <a:pt x="26" y="0"/>
                  </a:lnTo>
                  <a:lnTo>
                    <a:pt x="85" y="0"/>
                  </a:lnTo>
                  <a:lnTo>
                    <a:pt x="64" y="18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61" name="Freeform 233">
              <a:extLst>
                <a:ext uri="{FF2B5EF4-FFF2-40B4-BE49-F238E27FC236}">
                  <a16:creationId xmlns:a16="http://schemas.microsoft.com/office/drawing/2014/main" id="{76B976CE-1ED4-6E88-2ED1-E7CF57ED78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9" y="3756"/>
              <a:ext cx="83" cy="22"/>
            </a:xfrm>
            <a:custGeom>
              <a:avLst/>
              <a:gdLst>
                <a:gd name="T0" fmla="*/ 0 w 83"/>
                <a:gd name="T1" fmla="*/ 22 h 22"/>
                <a:gd name="T2" fmla="*/ 22 w 83"/>
                <a:gd name="T3" fmla="*/ 0 h 22"/>
                <a:gd name="T4" fmla="*/ 83 w 83"/>
                <a:gd name="T5" fmla="*/ 0 h 22"/>
                <a:gd name="T6" fmla="*/ 59 w 83"/>
                <a:gd name="T7" fmla="*/ 22 h 22"/>
                <a:gd name="T8" fmla="*/ 0 w 83"/>
                <a:gd name="T9" fmla="*/ 22 h 22"/>
                <a:gd name="T10" fmla="*/ 0 w 83"/>
                <a:gd name="T11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22">
                  <a:moveTo>
                    <a:pt x="0" y="22"/>
                  </a:moveTo>
                  <a:lnTo>
                    <a:pt x="22" y="0"/>
                  </a:lnTo>
                  <a:lnTo>
                    <a:pt x="83" y="0"/>
                  </a:lnTo>
                  <a:lnTo>
                    <a:pt x="59" y="22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62" name="Freeform 234">
              <a:extLst>
                <a:ext uri="{FF2B5EF4-FFF2-40B4-BE49-F238E27FC236}">
                  <a16:creationId xmlns:a16="http://schemas.microsoft.com/office/drawing/2014/main" id="{9E38BF7F-85BB-BA3C-182E-808246FDAF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9" y="3820"/>
              <a:ext cx="79" cy="22"/>
            </a:xfrm>
            <a:custGeom>
              <a:avLst/>
              <a:gdLst>
                <a:gd name="T0" fmla="*/ 0 w 79"/>
                <a:gd name="T1" fmla="*/ 22 h 22"/>
                <a:gd name="T2" fmla="*/ 26 w 79"/>
                <a:gd name="T3" fmla="*/ 0 h 22"/>
                <a:gd name="T4" fmla="*/ 79 w 79"/>
                <a:gd name="T5" fmla="*/ 0 h 22"/>
                <a:gd name="T6" fmla="*/ 57 w 79"/>
                <a:gd name="T7" fmla="*/ 22 h 22"/>
                <a:gd name="T8" fmla="*/ 0 w 79"/>
                <a:gd name="T9" fmla="*/ 22 h 22"/>
                <a:gd name="T10" fmla="*/ 0 w 79"/>
                <a:gd name="T11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22">
                  <a:moveTo>
                    <a:pt x="0" y="22"/>
                  </a:moveTo>
                  <a:lnTo>
                    <a:pt x="26" y="0"/>
                  </a:lnTo>
                  <a:lnTo>
                    <a:pt x="79" y="0"/>
                  </a:lnTo>
                  <a:lnTo>
                    <a:pt x="57" y="22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63" name="Freeform 235">
              <a:extLst>
                <a:ext uri="{FF2B5EF4-FFF2-40B4-BE49-F238E27FC236}">
                  <a16:creationId xmlns:a16="http://schemas.microsoft.com/office/drawing/2014/main" id="{30E6D7BE-4356-F9F8-45DE-8594B3ACCD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4" y="3789"/>
              <a:ext cx="77" cy="18"/>
            </a:xfrm>
            <a:custGeom>
              <a:avLst/>
              <a:gdLst>
                <a:gd name="T0" fmla="*/ 0 w 77"/>
                <a:gd name="T1" fmla="*/ 18 h 18"/>
                <a:gd name="T2" fmla="*/ 22 w 77"/>
                <a:gd name="T3" fmla="*/ 0 h 18"/>
                <a:gd name="T4" fmla="*/ 77 w 77"/>
                <a:gd name="T5" fmla="*/ 0 h 18"/>
                <a:gd name="T6" fmla="*/ 55 w 77"/>
                <a:gd name="T7" fmla="*/ 18 h 18"/>
                <a:gd name="T8" fmla="*/ 0 w 77"/>
                <a:gd name="T9" fmla="*/ 18 h 18"/>
                <a:gd name="T10" fmla="*/ 0 w 77"/>
                <a:gd name="T1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18">
                  <a:moveTo>
                    <a:pt x="0" y="18"/>
                  </a:moveTo>
                  <a:lnTo>
                    <a:pt x="22" y="0"/>
                  </a:lnTo>
                  <a:lnTo>
                    <a:pt x="77" y="0"/>
                  </a:lnTo>
                  <a:lnTo>
                    <a:pt x="55" y="18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64" name="Freeform 236">
              <a:extLst>
                <a:ext uri="{FF2B5EF4-FFF2-40B4-BE49-F238E27FC236}">
                  <a16:creationId xmlns:a16="http://schemas.microsoft.com/office/drawing/2014/main" id="{F2B6578A-27E4-EE1A-5AEC-A0796682FF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5" y="3756"/>
              <a:ext cx="77" cy="22"/>
            </a:xfrm>
            <a:custGeom>
              <a:avLst/>
              <a:gdLst>
                <a:gd name="T0" fmla="*/ 0 w 77"/>
                <a:gd name="T1" fmla="*/ 22 h 22"/>
                <a:gd name="T2" fmla="*/ 24 w 77"/>
                <a:gd name="T3" fmla="*/ 0 h 22"/>
                <a:gd name="T4" fmla="*/ 77 w 77"/>
                <a:gd name="T5" fmla="*/ 0 h 22"/>
                <a:gd name="T6" fmla="*/ 57 w 77"/>
                <a:gd name="T7" fmla="*/ 22 h 22"/>
                <a:gd name="T8" fmla="*/ 0 w 77"/>
                <a:gd name="T9" fmla="*/ 22 h 22"/>
                <a:gd name="T10" fmla="*/ 0 w 77"/>
                <a:gd name="T11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22">
                  <a:moveTo>
                    <a:pt x="0" y="22"/>
                  </a:moveTo>
                  <a:lnTo>
                    <a:pt x="24" y="0"/>
                  </a:lnTo>
                  <a:lnTo>
                    <a:pt x="77" y="0"/>
                  </a:lnTo>
                  <a:lnTo>
                    <a:pt x="57" y="22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65" name="Freeform 237">
              <a:extLst>
                <a:ext uri="{FF2B5EF4-FFF2-40B4-BE49-F238E27FC236}">
                  <a16:creationId xmlns:a16="http://schemas.microsoft.com/office/drawing/2014/main" id="{4D333C8C-7EB0-918A-B11A-64F199B290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1" y="3820"/>
              <a:ext cx="84" cy="22"/>
            </a:xfrm>
            <a:custGeom>
              <a:avLst/>
              <a:gdLst>
                <a:gd name="T0" fmla="*/ 0 w 84"/>
                <a:gd name="T1" fmla="*/ 22 h 22"/>
                <a:gd name="T2" fmla="*/ 24 w 84"/>
                <a:gd name="T3" fmla="*/ 0 h 22"/>
                <a:gd name="T4" fmla="*/ 84 w 84"/>
                <a:gd name="T5" fmla="*/ 0 h 22"/>
                <a:gd name="T6" fmla="*/ 60 w 84"/>
                <a:gd name="T7" fmla="*/ 22 h 22"/>
                <a:gd name="T8" fmla="*/ 0 w 84"/>
                <a:gd name="T9" fmla="*/ 22 h 22"/>
                <a:gd name="T10" fmla="*/ 0 w 84"/>
                <a:gd name="T11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22">
                  <a:moveTo>
                    <a:pt x="0" y="22"/>
                  </a:moveTo>
                  <a:lnTo>
                    <a:pt x="24" y="0"/>
                  </a:lnTo>
                  <a:lnTo>
                    <a:pt x="84" y="0"/>
                  </a:lnTo>
                  <a:lnTo>
                    <a:pt x="60" y="22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66" name="Freeform 238">
              <a:extLst>
                <a:ext uri="{FF2B5EF4-FFF2-40B4-BE49-F238E27FC236}">
                  <a16:creationId xmlns:a16="http://schemas.microsoft.com/office/drawing/2014/main" id="{4F38AB4A-A33C-68A4-E031-86516B386D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4" y="3789"/>
              <a:ext cx="82" cy="18"/>
            </a:xfrm>
            <a:custGeom>
              <a:avLst/>
              <a:gdLst>
                <a:gd name="T0" fmla="*/ 0 w 82"/>
                <a:gd name="T1" fmla="*/ 18 h 18"/>
                <a:gd name="T2" fmla="*/ 24 w 82"/>
                <a:gd name="T3" fmla="*/ 0 h 18"/>
                <a:gd name="T4" fmla="*/ 82 w 82"/>
                <a:gd name="T5" fmla="*/ 0 h 18"/>
                <a:gd name="T6" fmla="*/ 62 w 82"/>
                <a:gd name="T7" fmla="*/ 18 h 18"/>
                <a:gd name="T8" fmla="*/ 0 w 82"/>
                <a:gd name="T9" fmla="*/ 18 h 18"/>
                <a:gd name="T10" fmla="*/ 0 w 82"/>
                <a:gd name="T1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18">
                  <a:moveTo>
                    <a:pt x="0" y="18"/>
                  </a:moveTo>
                  <a:lnTo>
                    <a:pt x="24" y="0"/>
                  </a:lnTo>
                  <a:lnTo>
                    <a:pt x="82" y="0"/>
                  </a:lnTo>
                  <a:lnTo>
                    <a:pt x="62" y="18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67" name="Freeform 239">
              <a:extLst>
                <a:ext uri="{FF2B5EF4-FFF2-40B4-BE49-F238E27FC236}">
                  <a16:creationId xmlns:a16="http://schemas.microsoft.com/office/drawing/2014/main" id="{449D0E75-018C-A63D-88F4-56C8F50FE5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9" y="3756"/>
              <a:ext cx="80" cy="22"/>
            </a:xfrm>
            <a:custGeom>
              <a:avLst/>
              <a:gdLst>
                <a:gd name="T0" fmla="*/ 0 w 80"/>
                <a:gd name="T1" fmla="*/ 22 h 22"/>
                <a:gd name="T2" fmla="*/ 20 w 80"/>
                <a:gd name="T3" fmla="*/ 0 h 22"/>
                <a:gd name="T4" fmla="*/ 80 w 80"/>
                <a:gd name="T5" fmla="*/ 0 h 22"/>
                <a:gd name="T6" fmla="*/ 58 w 80"/>
                <a:gd name="T7" fmla="*/ 22 h 22"/>
                <a:gd name="T8" fmla="*/ 0 w 80"/>
                <a:gd name="T9" fmla="*/ 22 h 22"/>
                <a:gd name="T10" fmla="*/ 0 w 80"/>
                <a:gd name="T11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22">
                  <a:moveTo>
                    <a:pt x="0" y="22"/>
                  </a:moveTo>
                  <a:lnTo>
                    <a:pt x="20" y="0"/>
                  </a:lnTo>
                  <a:lnTo>
                    <a:pt x="80" y="0"/>
                  </a:lnTo>
                  <a:lnTo>
                    <a:pt x="58" y="22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68" name="Freeform 240">
              <a:extLst>
                <a:ext uri="{FF2B5EF4-FFF2-40B4-BE49-F238E27FC236}">
                  <a16:creationId xmlns:a16="http://schemas.microsoft.com/office/drawing/2014/main" id="{421377D8-61B4-6660-0C55-A8C937F7E7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5" y="3820"/>
              <a:ext cx="80" cy="22"/>
            </a:xfrm>
            <a:custGeom>
              <a:avLst/>
              <a:gdLst>
                <a:gd name="T0" fmla="*/ 0 w 80"/>
                <a:gd name="T1" fmla="*/ 22 h 22"/>
                <a:gd name="T2" fmla="*/ 22 w 80"/>
                <a:gd name="T3" fmla="*/ 0 h 22"/>
                <a:gd name="T4" fmla="*/ 80 w 80"/>
                <a:gd name="T5" fmla="*/ 0 h 22"/>
                <a:gd name="T6" fmla="*/ 59 w 80"/>
                <a:gd name="T7" fmla="*/ 22 h 22"/>
                <a:gd name="T8" fmla="*/ 0 w 80"/>
                <a:gd name="T9" fmla="*/ 22 h 22"/>
                <a:gd name="T10" fmla="*/ 0 w 80"/>
                <a:gd name="T11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22">
                  <a:moveTo>
                    <a:pt x="0" y="22"/>
                  </a:moveTo>
                  <a:lnTo>
                    <a:pt x="22" y="0"/>
                  </a:lnTo>
                  <a:lnTo>
                    <a:pt x="80" y="0"/>
                  </a:lnTo>
                  <a:lnTo>
                    <a:pt x="59" y="22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69" name="Freeform 241">
              <a:extLst>
                <a:ext uri="{FF2B5EF4-FFF2-40B4-BE49-F238E27FC236}">
                  <a16:creationId xmlns:a16="http://schemas.microsoft.com/office/drawing/2014/main" id="{5F312577-C2FE-72F3-301A-A1FB435012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6" y="3789"/>
              <a:ext cx="84" cy="18"/>
            </a:xfrm>
            <a:custGeom>
              <a:avLst/>
              <a:gdLst>
                <a:gd name="T0" fmla="*/ 0 w 84"/>
                <a:gd name="T1" fmla="*/ 18 h 18"/>
                <a:gd name="T2" fmla="*/ 26 w 84"/>
                <a:gd name="T3" fmla="*/ 0 h 18"/>
                <a:gd name="T4" fmla="*/ 84 w 84"/>
                <a:gd name="T5" fmla="*/ 0 h 18"/>
                <a:gd name="T6" fmla="*/ 62 w 84"/>
                <a:gd name="T7" fmla="*/ 18 h 18"/>
                <a:gd name="T8" fmla="*/ 0 w 84"/>
                <a:gd name="T9" fmla="*/ 18 h 18"/>
                <a:gd name="T10" fmla="*/ 0 w 84"/>
                <a:gd name="T1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18">
                  <a:moveTo>
                    <a:pt x="0" y="18"/>
                  </a:moveTo>
                  <a:lnTo>
                    <a:pt x="26" y="0"/>
                  </a:lnTo>
                  <a:lnTo>
                    <a:pt x="84" y="0"/>
                  </a:lnTo>
                  <a:lnTo>
                    <a:pt x="62" y="18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70" name="Freeform 242">
              <a:extLst>
                <a:ext uri="{FF2B5EF4-FFF2-40B4-BE49-F238E27FC236}">
                  <a16:creationId xmlns:a16="http://schemas.microsoft.com/office/drawing/2014/main" id="{FD2C47A2-0D83-0033-9295-A17CD58CDE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1" y="3756"/>
              <a:ext cx="80" cy="22"/>
            </a:xfrm>
            <a:custGeom>
              <a:avLst/>
              <a:gdLst>
                <a:gd name="T0" fmla="*/ 0 w 80"/>
                <a:gd name="T1" fmla="*/ 22 h 22"/>
                <a:gd name="T2" fmla="*/ 22 w 80"/>
                <a:gd name="T3" fmla="*/ 0 h 22"/>
                <a:gd name="T4" fmla="*/ 80 w 80"/>
                <a:gd name="T5" fmla="*/ 0 h 22"/>
                <a:gd name="T6" fmla="*/ 58 w 80"/>
                <a:gd name="T7" fmla="*/ 22 h 22"/>
                <a:gd name="T8" fmla="*/ 0 w 80"/>
                <a:gd name="T9" fmla="*/ 22 h 22"/>
                <a:gd name="T10" fmla="*/ 0 w 80"/>
                <a:gd name="T11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22">
                  <a:moveTo>
                    <a:pt x="0" y="22"/>
                  </a:moveTo>
                  <a:lnTo>
                    <a:pt x="22" y="0"/>
                  </a:lnTo>
                  <a:lnTo>
                    <a:pt x="80" y="0"/>
                  </a:lnTo>
                  <a:lnTo>
                    <a:pt x="58" y="22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71" name="Freeform 243">
              <a:extLst>
                <a:ext uri="{FF2B5EF4-FFF2-40B4-BE49-F238E27FC236}">
                  <a16:creationId xmlns:a16="http://schemas.microsoft.com/office/drawing/2014/main" id="{4842BEFA-155C-42F8-9E08-75E7D9BA57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6" y="3820"/>
              <a:ext cx="73" cy="22"/>
            </a:xfrm>
            <a:custGeom>
              <a:avLst/>
              <a:gdLst>
                <a:gd name="T0" fmla="*/ 0 w 73"/>
                <a:gd name="T1" fmla="*/ 22 h 22"/>
                <a:gd name="T2" fmla="*/ 20 w 73"/>
                <a:gd name="T3" fmla="*/ 0 h 22"/>
                <a:gd name="T4" fmla="*/ 73 w 73"/>
                <a:gd name="T5" fmla="*/ 0 h 22"/>
                <a:gd name="T6" fmla="*/ 51 w 73"/>
                <a:gd name="T7" fmla="*/ 22 h 22"/>
                <a:gd name="T8" fmla="*/ 0 w 73"/>
                <a:gd name="T9" fmla="*/ 22 h 22"/>
                <a:gd name="T10" fmla="*/ 0 w 73"/>
                <a:gd name="T11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22">
                  <a:moveTo>
                    <a:pt x="0" y="22"/>
                  </a:moveTo>
                  <a:lnTo>
                    <a:pt x="20" y="0"/>
                  </a:lnTo>
                  <a:lnTo>
                    <a:pt x="73" y="0"/>
                  </a:lnTo>
                  <a:lnTo>
                    <a:pt x="51" y="22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72" name="Freeform 244">
              <a:extLst>
                <a:ext uri="{FF2B5EF4-FFF2-40B4-BE49-F238E27FC236}">
                  <a16:creationId xmlns:a16="http://schemas.microsoft.com/office/drawing/2014/main" id="{DB3AFC14-4B5D-01A7-7B6D-B3DF078167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7" y="3789"/>
              <a:ext cx="75" cy="18"/>
            </a:xfrm>
            <a:custGeom>
              <a:avLst/>
              <a:gdLst>
                <a:gd name="T0" fmla="*/ 0 w 75"/>
                <a:gd name="T1" fmla="*/ 18 h 18"/>
                <a:gd name="T2" fmla="*/ 22 w 75"/>
                <a:gd name="T3" fmla="*/ 0 h 18"/>
                <a:gd name="T4" fmla="*/ 75 w 75"/>
                <a:gd name="T5" fmla="*/ 0 h 18"/>
                <a:gd name="T6" fmla="*/ 53 w 75"/>
                <a:gd name="T7" fmla="*/ 18 h 18"/>
                <a:gd name="T8" fmla="*/ 0 w 75"/>
                <a:gd name="T9" fmla="*/ 18 h 18"/>
                <a:gd name="T10" fmla="*/ 0 w 75"/>
                <a:gd name="T1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18">
                  <a:moveTo>
                    <a:pt x="0" y="18"/>
                  </a:moveTo>
                  <a:lnTo>
                    <a:pt x="22" y="0"/>
                  </a:lnTo>
                  <a:lnTo>
                    <a:pt x="75" y="0"/>
                  </a:lnTo>
                  <a:lnTo>
                    <a:pt x="53" y="18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73" name="Freeform 245">
              <a:extLst>
                <a:ext uri="{FF2B5EF4-FFF2-40B4-BE49-F238E27FC236}">
                  <a16:creationId xmlns:a16="http://schemas.microsoft.com/office/drawing/2014/main" id="{5D2A4B54-31D8-A0C1-F80E-1940835381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3756"/>
              <a:ext cx="74" cy="22"/>
            </a:xfrm>
            <a:custGeom>
              <a:avLst/>
              <a:gdLst>
                <a:gd name="T0" fmla="*/ 0 w 74"/>
                <a:gd name="T1" fmla="*/ 22 h 22"/>
                <a:gd name="T2" fmla="*/ 22 w 74"/>
                <a:gd name="T3" fmla="*/ 0 h 22"/>
                <a:gd name="T4" fmla="*/ 74 w 74"/>
                <a:gd name="T5" fmla="*/ 0 h 22"/>
                <a:gd name="T6" fmla="*/ 53 w 74"/>
                <a:gd name="T7" fmla="*/ 22 h 22"/>
                <a:gd name="T8" fmla="*/ 0 w 74"/>
                <a:gd name="T9" fmla="*/ 22 h 22"/>
                <a:gd name="T10" fmla="*/ 0 w 74"/>
                <a:gd name="T11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22">
                  <a:moveTo>
                    <a:pt x="0" y="22"/>
                  </a:moveTo>
                  <a:lnTo>
                    <a:pt x="22" y="0"/>
                  </a:lnTo>
                  <a:lnTo>
                    <a:pt x="74" y="0"/>
                  </a:lnTo>
                  <a:lnTo>
                    <a:pt x="53" y="22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74" name="Freeform 246">
              <a:extLst>
                <a:ext uri="{FF2B5EF4-FFF2-40B4-BE49-F238E27FC236}">
                  <a16:creationId xmlns:a16="http://schemas.microsoft.com/office/drawing/2014/main" id="{2711F235-6B2C-783D-F4AD-C645EBB60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4" y="3756"/>
              <a:ext cx="108" cy="22"/>
            </a:xfrm>
            <a:custGeom>
              <a:avLst/>
              <a:gdLst>
                <a:gd name="T0" fmla="*/ 108 w 108"/>
                <a:gd name="T1" fmla="*/ 0 h 22"/>
                <a:gd name="T2" fmla="*/ 86 w 108"/>
                <a:gd name="T3" fmla="*/ 22 h 22"/>
                <a:gd name="T4" fmla="*/ 0 w 108"/>
                <a:gd name="T5" fmla="*/ 22 h 22"/>
                <a:gd name="T6" fmla="*/ 20 w 108"/>
                <a:gd name="T7" fmla="*/ 0 h 22"/>
                <a:gd name="T8" fmla="*/ 108 w 108"/>
                <a:gd name="T9" fmla="*/ 0 h 22"/>
                <a:gd name="T10" fmla="*/ 108 w 108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22">
                  <a:moveTo>
                    <a:pt x="108" y="0"/>
                  </a:moveTo>
                  <a:lnTo>
                    <a:pt x="86" y="22"/>
                  </a:lnTo>
                  <a:lnTo>
                    <a:pt x="0" y="22"/>
                  </a:lnTo>
                  <a:lnTo>
                    <a:pt x="20" y="0"/>
                  </a:lnTo>
                  <a:lnTo>
                    <a:pt x="108" y="0"/>
                  </a:lnTo>
                  <a:lnTo>
                    <a:pt x="10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75" name="Freeform 247">
              <a:extLst>
                <a:ext uri="{FF2B5EF4-FFF2-40B4-BE49-F238E27FC236}">
                  <a16:creationId xmlns:a16="http://schemas.microsoft.com/office/drawing/2014/main" id="{09739503-4188-34C7-C766-DC63D2973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2" y="3789"/>
              <a:ext cx="99" cy="18"/>
            </a:xfrm>
            <a:custGeom>
              <a:avLst/>
              <a:gdLst>
                <a:gd name="T0" fmla="*/ 99 w 99"/>
                <a:gd name="T1" fmla="*/ 0 h 18"/>
                <a:gd name="T2" fmla="*/ 77 w 99"/>
                <a:gd name="T3" fmla="*/ 18 h 18"/>
                <a:gd name="T4" fmla="*/ 0 w 99"/>
                <a:gd name="T5" fmla="*/ 18 h 18"/>
                <a:gd name="T6" fmla="*/ 20 w 99"/>
                <a:gd name="T7" fmla="*/ 0 h 18"/>
                <a:gd name="T8" fmla="*/ 99 w 99"/>
                <a:gd name="T9" fmla="*/ 0 h 18"/>
                <a:gd name="T10" fmla="*/ 99 w 99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18">
                  <a:moveTo>
                    <a:pt x="99" y="0"/>
                  </a:moveTo>
                  <a:lnTo>
                    <a:pt x="77" y="18"/>
                  </a:lnTo>
                  <a:lnTo>
                    <a:pt x="0" y="18"/>
                  </a:lnTo>
                  <a:lnTo>
                    <a:pt x="20" y="0"/>
                  </a:lnTo>
                  <a:lnTo>
                    <a:pt x="99" y="0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76" name="Freeform 248">
              <a:extLst>
                <a:ext uri="{FF2B5EF4-FFF2-40B4-BE49-F238E27FC236}">
                  <a16:creationId xmlns:a16="http://schemas.microsoft.com/office/drawing/2014/main" id="{49DE649B-0026-5BE7-1681-DFADA6C900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" y="3820"/>
              <a:ext cx="110" cy="22"/>
            </a:xfrm>
            <a:custGeom>
              <a:avLst/>
              <a:gdLst>
                <a:gd name="T0" fmla="*/ 110 w 110"/>
                <a:gd name="T1" fmla="*/ 0 h 22"/>
                <a:gd name="T2" fmla="*/ 84 w 110"/>
                <a:gd name="T3" fmla="*/ 22 h 22"/>
                <a:gd name="T4" fmla="*/ 0 w 110"/>
                <a:gd name="T5" fmla="*/ 22 h 22"/>
                <a:gd name="T6" fmla="*/ 22 w 110"/>
                <a:gd name="T7" fmla="*/ 0 h 22"/>
                <a:gd name="T8" fmla="*/ 110 w 110"/>
                <a:gd name="T9" fmla="*/ 0 h 22"/>
                <a:gd name="T10" fmla="*/ 110 w 110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" h="22">
                  <a:moveTo>
                    <a:pt x="110" y="0"/>
                  </a:moveTo>
                  <a:lnTo>
                    <a:pt x="84" y="22"/>
                  </a:lnTo>
                  <a:lnTo>
                    <a:pt x="0" y="22"/>
                  </a:lnTo>
                  <a:lnTo>
                    <a:pt x="22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77" name="Freeform 249">
              <a:extLst>
                <a:ext uri="{FF2B5EF4-FFF2-40B4-BE49-F238E27FC236}">
                  <a16:creationId xmlns:a16="http://schemas.microsoft.com/office/drawing/2014/main" id="{89837487-0AE1-323E-790F-F209C8CB4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4" y="3820"/>
              <a:ext cx="75" cy="22"/>
            </a:xfrm>
            <a:custGeom>
              <a:avLst/>
              <a:gdLst>
                <a:gd name="T0" fmla="*/ 0 w 75"/>
                <a:gd name="T1" fmla="*/ 22 h 22"/>
                <a:gd name="T2" fmla="*/ 22 w 75"/>
                <a:gd name="T3" fmla="*/ 0 h 22"/>
                <a:gd name="T4" fmla="*/ 75 w 75"/>
                <a:gd name="T5" fmla="*/ 0 h 22"/>
                <a:gd name="T6" fmla="*/ 53 w 75"/>
                <a:gd name="T7" fmla="*/ 22 h 22"/>
                <a:gd name="T8" fmla="*/ 0 w 75"/>
                <a:gd name="T9" fmla="*/ 22 h 22"/>
                <a:gd name="T10" fmla="*/ 0 w 75"/>
                <a:gd name="T11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22">
                  <a:moveTo>
                    <a:pt x="0" y="22"/>
                  </a:moveTo>
                  <a:lnTo>
                    <a:pt x="22" y="0"/>
                  </a:lnTo>
                  <a:lnTo>
                    <a:pt x="75" y="0"/>
                  </a:lnTo>
                  <a:lnTo>
                    <a:pt x="53" y="22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78" name="Freeform 250">
              <a:extLst>
                <a:ext uri="{FF2B5EF4-FFF2-40B4-BE49-F238E27FC236}">
                  <a16:creationId xmlns:a16="http://schemas.microsoft.com/office/drawing/2014/main" id="{02C4A88E-99AF-77D2-B92C-B2E2F897E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7" y="3789"/>
              <a:ext cx="77" cy="18"/>
            </a:xfrm>
            <a:custGeom>
              <a:avLst/>
              <a:gdLst>
                <a:gd name="T0" fmla="*/ 0 w 77"/>
                <a:gd name="T1" fmla="*/ 18 h 18"/>
                <a:gd name="T2" fmla="*/ 22 w 77"/>
                <a:gd name="T3" fmla="*/ 0 h 18"/>
                <a:gd name="T4" fmla="*/ 77 w 77"/>
                <a:gd name="T5" fmla="*/ 0 h 18"/>
                <a:gd name="T6" fmla="*/ 53 w 77"/>
                <a:gd name="T7" fmla="*/ 18 h 18"/>
                <a:gd name="T8" fmla="*/ 0 w 77"/>
                <a:gd name="T9" fmla="*/ 18 h 18"/>
                <a:gd name="T10" fmla="*/ 0 w 77"/>
                <a:gd name="T1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18">
                  <a:moveTo>
                    <a:pt x="0" y="18"/>
                  </a:moveTo>
                  <a:lnTo>
                    <a:pt x="22" y="0"/>
                  </a:lnTo>
                  <a:lnTo>
                    <a:pt x="77" y="0"/>
                  </a:lnTo>
                  <a:lnTo>
                    <a:pt x="53" y="18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79" name="Freeform 251">
              <a:extLst>
                <a:ext uri="{FF2B5EF4-FFF2-40B4-BE49-F238E27FC236}">
                  <a16:creationId xmlns:a16="http://schemas.microsoft.com/office/drawing/2014/main" id="{3A74868B-79C8-1C93-B8AC-9BDD02613B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0" y="3756"/>
              <a:ext cx="75" cy="22"/>
            </a:xfrm>
            <a:custGeom>
              <a:avLst/>
              <a:gdLst>
                <a:gd name="T0" fmla="*/ 0 w 75"/>
                <a:gd name="T1" fmla="*/ 22 h 22"/>
                <a:gd name="T2" fmla="*/ 22 w 75"/>
                <a:gd name="T3" fmla="*/ 0 h 22"/>
                <a:gd name="T4" fmla="*/ 75 w 75"/>
                <a:gd name="T5" fmla="*/ 0 h 22"/>
                <a:gd name="T6" fmla="*/ 51 w 75"/>
                <a:gd name="T7" fmla="*/ 22 h 22"/>
                <a:gd name="T8" fmla="*/ 0 w 75"/>
                <a:gd name="T9" fmla="*/ 22 h 22"/>
                <a:gd name="T10" fmla="*/ 0 w 75"/>
                <a:gd name="T11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22">
                  <a:moveTo>
                    <a:pt x="0" y="22"/>
                  </a:moveTo>
                  <a:lnTo>
                    <a:pt x="22" y="0"/>
                  </a:lnTo>
                  <a:lnTo>
                    <a:pt x="75" y="0"/>
                  </a:lnTo>
                  <a:lnTo>
                    <a:pt x="51" y="22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80" name="Freeform 252">
              <a:extLst>
                <a:ext uri="{FF2B5EF4-FFF2-40B4-BE49-F238E27FC236}">
                  <a16:creationId xmlns:a16="http://schemas.microsoft.com/office/drawing/2014/main" id="{71427AC7-D35A-ED0C-5890-A8C95F4CE9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7" y="3756"/>
              <a:ext cx="53" cy="22"/>
            </a:xfrm>
            <a:custGeom>
              <a:avLst/>
              <a:gdLst>
                <a:gd name="T0" fmla="*/ 0 w 53"/>
                <a:gd name="T1" fmla="*/ 22 h 22"/>
                <a:gd name="T2" fmla="*/ 20 w 53"/>
                <a:gd name="T3" fmla="*/ 0 h 22"/>
                <a:gd name="T4" fmla="*/ 53 w 53"/>
                <a:gd name="T5" fmla="*/ 0 h 22"/>
                <a:gd name="T6" fmla="*/ 33 w 53"/>
                <a:gd name="T7" fmla="*/ 22 h 22"/>
                <a:gd name="T8" fmla="*/ 0 w 53"/>
                <a:gd name="T9" fmla="*/ 22 h 22"/>
                <a:gd name="T10" fmla="*/ 0 w 53"/>
                <a:gd name="T11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22">
                  <a:moveTo>
                    <a:pt x="0" y="22"/>
                  </a:moveTo>
                  <a:lnTo>
                    <a:pt x="20" y="0"/>
                  </a:lnTo>
                  <a:lnTo>
                    <a:pt x="53" y="0"/>
                  </a:lnTo>
                  <a:lnTo>
                    <a:pt x="33" y="22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81" name="Freeform 253">
              <a:extLst>
                <a:ext uri="{FF2B5EF4-FFF2-40B4-BE49-F238E27FC236}">
                  <a16:creationId xmlns:a16="http://schemas.microsoft.com/office/drawing/2014/main" id="{35F99D8D-A047-8265-1DA7-A301B24A3E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5" y="3132"/>
              <a:ext cx="240" cy="159"/>
            </a:xfrm>
            <a:custGeom>
              <a:avLst/>
              <a:gdLst>
                <a:gd name="T0" fmla="*/ 0 w 240"/>
                <a:gd name="T1" fmla="*/ 2 h 159"/>
                <a:gd name="T2" fmla="*/ 16 w 240"/>
                <a:gd name="T3" fmla="*/ 0 h 159"/>
                <a:gd name="T4" fmla="*/ 20 w 240"/>
                <a:gd name="T5" fmla="*/ 13 h 159"/>
                <a:gd name="T6" fmla="*/ 26 w 240"/>
                <a:gd name="T7" fmla="*/ 29 h 159"/>
                <a:gd name="T8" fmla="*/ 33 w 240"/>
                <a:gd name="T9" fmla="*/ 42 h 159"/>
                <a:gd name="T10" fmla="*/ 42 w 240"/>
                <a:gd name="T11" fmla="*/ 55 h 159"/>
                <a:gd name="T12" fmla="*/ 51 w 240"/>
                <a:gd name="T13" fmla="*/ 66 h 159"/>
                <a:gd name="T14" fmla="*/ 62 w 240"/>
                <a:gd name="T15" fmla="*/ 79 h 159"/>
                <a:gd name="T16" fmla="*/ 73 w 240"/>
                <a:gd name="T17" fmla="*/ 90 h 159"/>
                <a:gd name="T18" fmla="*/ 86 w 240"/>
                <a:gd name="T19" fmla="*/ 101 h 159"/>
                <a:gd name="T20" fmla="*/ 99 w 240"/>
                <a:gd name="T21" fmla="*/ 110 h 159"/>
                <a:gd name="T22" fmla="*/ 112 w 240"/>
                <a:gd name="T23" fmla="*/ 117 h 159"/>
                <a:gd name="T24" fmla="*/ 126 w 240"/>
                <a:gd name="T25" fmla="*/ 123 h 159"/>
                <a:gd name="T26" fmla="*/ 143 w 240"/>
                <a:gd name="T27" fmla="*/ 130 h 159"/>
                <a:gd name="T28" fmla="*/ 156 w 240"/>
                <a:gd name="T29" fmla="*/ 134 h 159"/>
                <a:gd name="T30" fmla="*/ 174 w 240"/>
                <a:gd name="T31" fmla="*/ 137 h 159"/>
                <a:gd name="T32" fmla="*/ 181 w 240"/>
                <a:gd name="T33" fmla="*/ 137 h 159"/>
                <a:gd name="T34" fmla="*/ 190 w 240"/>
                <a:gd name="T35" fmla="*/ 139 h 159"/>
                <a:gd name="T36" fmla="*/ 200 w 240"/>
                <a:gd name="T37" fmla="*/ 139 h 159"/>
                <a:gd name="T38" fmla="*/ 209 w 240"/>
                <a:gd name="T39" fmla="*/ 141 h 159"/>
                <a:gd name="T40" fmla="*/ 223 w 240"/>
                <a:gd name="T41" fmla="*/ 139 h 159"/>
                <a:gd name="T42" fmla="*/ 240 w 240"/>
                <a:gd name="T43" fmla="*/ 139 h 159"/>
                <a:gd name="T44" fmla="*/ 240 w 240"/>
                <a:gd name="T45" fmla="*/ 156 h 159"/>
                <a:gd name="T46" fmla="*/ 223 w 240"/>
                <a:gd name="T47" fmla="*/ 157 h 159"/>
                <a:gd name="T48" fmla="*/ 209 w 240"/>
                <a:gd name="T49" fmla="*/ 159 h 159"/>
                <a:gd name="T50" fmla="*/ 198 w 240"/>
                <a:gd name="T51" fmla="*/ 157 h 159"/>
                <a:gd name="T52" fmla="*/ 189 w 240"/>
                <a:gd name="T53" fmla="*/ 157 h 159"/>
                <a:gd name="T54" fmla="*/ 179 w 240"/>
                <a:gd name="T55" fmla="*/ 156 h 159"/>
                <a:gd name="T56" fmla="*/ 170 w 240"/>
                <a:gd name="T57" fmla="*/ 154 h 159"/>
                <a:gd name="T58" fmla="*/ 161 w 240"/>
                <a:gd name="T59" fmla="*/ 152 h 159"/>
                <a:gd name="T60" fmla="*/ 152 w 240"/>
                <a:gd name="T61" fmla="*/ 150 h 159"/>
                <a:gd name="T62" fmla="*/ 145 w 240"/>
                <a:gd name="T63" fmla="*/ 148 h 159"/>
                <a:gd name="T64" fmla="*/ 137 w 240"/>
                <a:gd name="T65" fmla="*/ 146 h 159"/>
                <a:gd name="T66" fmla="*/ 128 w 240"/>
                <a:gd name="T67" fmla="*/ 143 h 159"/>
                <a:gd name="T68" fmla="*/ 119 w 240"/>
                <a:gd name="T69" fmla="*/ 139 h 159"/>
                <a:gd name="T70" fmla="*/ 112 w 240"/>
                <a:gd name="T71" fmla="*/ 137 h 159"/>
                <a:gd name="T72" fmla="*/ 102 w 240"/>
                <a:gd name="T73" fmla="*/ 134 h 159"/>
                <a:gd name="T74" fmla="*/ 90 w 240"/>
                <a:gd name="T75" fmla="*/ 124 h 159"/>
                <a:gd name="T76" fmla="*/ 75 w 240"/>
                <a:gd name="T77" fmla="*/ 115 h 159"/>
                <a:gd name="T78" fmla="*/ 62 w 240"/>
                <a:gd name="T79" fmla="*/ 102 h 159"/>
                <a:gd name="T80" fmla="*/ 49 w 240"/>
                <a:gd name="T81" fmla="*/ 91 h 159"/>
                <a:gd name="T82" fmla="*/ 38 w 240"/>
                <a:gd name="T83" fmla="*/ 77 h 159"/>
                <a:gd name="T84" fmla="*/ 29 w 240"/>
                <a:gd name="T85" fmla="*/ 64 h 159"/>
                <a:gd name="T86" fmla="*/ 20 w 240"/>
                <a:gd name="T87" fmla="*/ 49 h 159"/>
                <a:gd name="T88" fmla="*/ 13 w 240"/>
                <a:gd name="T89" fmla="*/ 35 h 159"/>
                <a:gd name="T90" fmla="*/ 5 w 240"/>
                <a:gd name="T91" fmla="*/ 18 h 159"/>
                <a:gd name="T92" fmla="*/ 0 w 240"/>
                <a:gd name="T93" fmla="*/ 2 h 159"/>
                <a:gd name="T94" fmla="*/ 0 w 240"/>
                <a:gd name="T95" fmla="*/ 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0" h="159">
                  <a:moveTo>
                    <a:pt x="0" y="2"/>
                  </a:moveTo>
                  <a:lnTo>
                    <a:pt x="16" y="0"/>
                  </a:lnTo>
                  <a:lnTo>
                    <a:pt x="20" y="13"/>
                  </a:lnTo>
                  <a:lnTo>
                    <a:pt x="26" y="29"/>
                  </a:lnTo>
                  <a:lnTo>
                    <a:pt x="33" y="42"/>
                  </a:lnTo>
                  <a:lnTo>
                    <a:pt x="42" y="55"/>
                  </a:lnTo>
                  <a:lnTo>
                    <a:pt x="51" y="66"/>
                  </a:lnTo>
                  <a:lnTo>
                    <a:pt x="62" y="79"/>
                  </a:lnTo>
                  <a:lnTo>
                    <a:pt x="73" y="90"/>
                  </a:lnTo>
                  <a:lnTo>
                    <a:pt x="86" y="101"/>
                  </a:lnTo>
                  <a:lnTo>
                    <a:pt x="99" y="110"/>
                  </a:lnTo>
                  <a:lnTo>
                    <a:pt x="112" y="117"/>
                  </a:lnTo>
                  <a:lnTo>
                    <a:pt x="126" y="123"/>
                  </a:lnTo>
                  <a:lnTo>
                    <a:pt x="143" y="130"/>
                  </a:lnTo>
                  <a:lnTo>
                    <a:pt x="156" y="134"/>
                  </a:lnTo>
                  <a:lnTo>
                    <a:pt x="174" y="137"/>
                  </a:lnTo>
                  <a:lnTo>
                    <a:pt x="181" y="137"/>
                  </a:lnTo>
                  <a:lnTo>
                    <a:pt x="190" y="139"/>
                  </a:lnTo>
                  <a:lnTo>
                    <a:pt x="200" y="139"/>
                  </a:lnTo>
                  <a:lnTo>
                    <a:pt x="209" y="141"/>
                  </a:lnTo>
                  <a:lnTo>
                    <a:pt x="223" y="139"/>
                  </a:lnTo>
                  <a:lnTo>
                    <a:pt x="240" y="139"/>
                  </a:lnTo>
                  <a:lnTo>
                    <a:pt x="240" y="156"/>
                  </a:lnTo>
                  <a:lnTo>
                    <a:pt x="223" y="157"/>
                  </a:lnTo>
                  <a:lnTo>
                    <a:pt x="209" y="159"/>
                  </a:lnTo>
                  <a:lnTo>
                    <a:pt x="198" y="157"/>
                  </a:lnTo>
                  <a:lnTo>
                    <a:pt x="189" y="157"/>
                  </a:lnTo>
                  <a:lnTo>
                    <a:pt x="179" y="156"/>
                  </a:lnTo>
                  <a:lnTo>
                    <a:pt x="170" y="154"/>
                  </a:lnTo>
                  <a:lnTo>
                    <a:pt x="161" y="152"/>
                  </a:lnTo>
                  <a:lnTo>
                    <a:pt x="152" y="150"/>
                  </a:lnTo>
                  <a:lnTo>
                    <a:pt x="145" y="148"/>
                  </a:lnTo>
                  <a:lnTo>
                    <a:pt x="137" y="146"/>
                  </a:lnTo>
                  <a:lnTo>
                    <a:pt x="128" y="143"/>
                  </a:lnTo>
                  <a:lnTo>
                    <a:pt x="119" y="139"/>
                  </a:lnTo>
                  <a:lnTo>
                    <a:pt x="112" y="137"/>
                  </a:lnTo>
                  <a:lnTo>
                    <a:pt x="102" y="134"/>
                  </a:lnTo>
                  <a:lnTo>
                    <a:pt x="90" y="124"/>
                  </a:lnTo>
                  <a:lnTo>
                    <a:pt x="75" y="115"/>
                  </a:lnTo>
                  <a:lnTo>
                    <a:pt x="62" y="102"/>
                  </a:lnTo>
                  <a:lnTo>
                    <a:pt x="49" y="91"/>
                  </a:lnTo>
                  <a:lnTo>
                    <a:pt x="38" y="77"/>
                  </a:lnTo>
                  <a:lnTo>
                    <a:pt x="29" y="64"/>
                  </a:lnTo>
                  <a:lnTo>
                    <a:pt x="20" y="49"/>
                  </a:lnTo>
                  <a:lnTo>
                    <a:pt x="13" y="35"/>
                  </a:lnTo>
                  <a:lnTo>
                    <a:pt x="5" y="18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82" name="Freeform 254">
              <a:extLst>
                <a:ext uri="{FF2B5EF4-FFF2-40B4-BE49-F238E27FC236}">
                  <a16:creationId xmlns:a16="http://schemas.microsoft.com/office/drawing/2014/main" id="{EF51E79F-F0B7-3EEF-A4D0-0B464230FA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0" y="2868"/>
              <a:ext cx="123" cy="90"/>
            </a:xfrm>
            <a:custGeom>
              <a:avLst/>
              <a:gdLst>
                <a:gd name="T0" fmla="*/ 0 w 123"/>
                <a:gd name="T1" fmla="*/ 15 h 90"/>
                <a:gd name="T2" fmla="*/ 6 w 123"/>
                <a:gd name="T3" fmla="*/ 0 h 90"/>
                <a:gd name="T4" fmla="*/ 13 w 123"/>
                <a:gd name="T5" fmla="*/ 2 h 90"/>
                <a:gd name="T6" fmla="*/ 22 w 123"/>
                <a:gd name="T7" fmla="*/ 6 h 90"/>
                <a:gd name="T8" fmla="*/ 32 w 123"/>
                <a:gd name="T9" fmla="*/ 8 h 90"/>
                <a:gd name="T10" fmla="*/ 41 w 123"/>
                <a:gd name="T11" fmla="*/ 13 h 90"/>
                <a:gd name="T12" fmla="*/ 55 w 123"/>
                <a:gd name="T13" fmla="*/ 22 h 90"/>
                <a:gd name="T14" fmla="*/ 72 w 123"/>
                <a:gd name="T15" fmla="*/ 33 h 90"/>
                <a:gd name="T16" fmla="*/ 87 w 123"/>
                <a:gd name="T17" fmla="*/ 44 h 90"/>
                <a:gd name="T18" fmla="*/ 99 w 123"/>
                <a:gd name="T19" fmla="*/ 59 h 90"/>
                <a:gd name="T20" fmla="*/ 110 w 123"/>
                <a:gd name="T21" fmla="*/ 74 h 90"/>
                <a:gd name="T22" fmla="*/ 123 w 123"/>
                <a:gd name="T23" fmla="*/ 90 h 90"/>
                <a:gd name="T24" fmla="*/ 103 w 123"/>
                <a:gd name="T25" fmla="*/ 90 h 90"/>
                <a:gd name="T26" fmla="*/ 92 w 123"/>
                <a:gd name="T27" fmla="*/ 77 h 90"/>
                <a:gd name="T28" fmla="*/ 81 w 123"/>
                <a:gd name="T29" fmla="*/ 66 h 90"/>
                <a:gd name="T30" fmla="*/ 70 w 123"/>
                <a:gd name="T31" fmla="*/ 53 h 90"/>
                <a:gd name="T32" fmla="*/ 57 w 123"/>
                <a:gd name="T33" fmla="*/ 44 h 90"/>
                <a:gd name="T34" fmla="*/ 43 w 123"/>
                <a:gd name="T35" fmla="*/ 35 h 90"/>
                <a:gd name="T36" fmla="*/ 30 w 123"/>
                <a:gd name="T37" fmla="*/ 28 h 90"/>
                <a:gd name="T38" fmla="*/ 15 w 123"/>
                <a:gd name="T39" fmla="*/ 20 h 90"/>
                <a:gd name="T40" fmla="*/ 0 w 123"/>
                <a:gd name="T41" fmla="*/ 15 h 90"/>
                <a:gd name="T42" fmla="*/ 0 w 123"/>
                <a:gd name="T43" fmla="*/ 1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3" h="90">
                  <a:moveTo>
                    <a:pt x="0" y="15"/>
                  </a:moveTo>
                  <a:lnTo>
                    <a:pt x="6" y="0"/>
                  </a:lnTo>
                  <a:lnTo>
                    <a:pt x="13" y="2"/>
                  </a:lnTo>
                  <a:lnTo>
                    <a:pt x="22" y="6"/>
                  </a:lnTo>
                  <a:lnTo>
                    <a:pt x="32" y="8"/>
                  </a:lnTo>
                  <a:lnTo>
                    <a:pt x="41" y="13"/>
                  </a:lnTo>
                  <a:lnTo>
                    <a:pt x="55" y="22"/>
                  </a:lnTo>
                  <a:lnTo>
                    <a:pt x="72" y="33"/>
                  </a:lnTo>
                  <a:lnTo>
                    <a:pt x="87" y="44"/>
                  </a:lnTo>
                  <a:lnTo>
                    <a:pt x="99" y="59"/>
                  </a:lnTo>
                  <a:lnTo>
                    <a:pt x="110" y="74"/>
                  </a:lnTo>
                  <a:lnTo>
                    <a:pt x="123" y="90"/>
                  </a:lnTo>
                  <a:lnTo>
                    <a:pt x="103" y="90"/>
                  </a:lnTo>
                  <a:lnTo>
                    <a:pt x="92" y="77"/>
                  </a:lnTo>
                  <a:lnTo>
                    <a:pt x="81" y="66"/>
                  </a:lnTo>
                  <a:lnTo>
                    <a:pt x="70" y="53"/>
                  </a:lnTo>
                  <a:lnTo>
                    <a:pt x="57" y="44"/>
                  </a:lnTo>
                  <a:lnTo>
                    <a:pt x="43" y="35"/>
                  </a:lnTo>
                  <a:lnTo>
                    <a:pt x="30" y="28"/>
                  </a:lnTo>
                  <a:lnTo>
                    <a:pt x="15" y="20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83" name="Freeform 255">
              <a:extLst>
                <a:ext uri="{FF2B5EF4-FFF2-40B4-BE49-F238E27FC236}">
                  <a16:creationId xmlns:a16="http://schemas.microsoft.com/office/drawing/2014/main" id="{C19F74AF-5F37-BA4C-4598-CDF72D0F79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8" y="3143"/>
              <a:ext cx="277" cy="187"/>
            </a:xfrm>
            <a:custGeom>
              <a:avLst/>
              <a:gdLst>
                <a:gd name="T0" fmla="*/ 0 w 277"/>
                <a:gd name="T1" fmla="*/ 4 h 187"/>
                <a:gd name="T2" fmla="*/ 15 w 277"/>
                <a:gd name="T3" fmla="*/ 0 h 187"/>
                <a:gd name="T4" fmla="*/ 17 w 277"/>
                <a:gd name="T5" fmla="*/ 7 h 187"/>
                <a:gd name="T6" fmla="*/ 20 w 277"/>
                <a:gd name="T7" fmla="*/ 16 h 187"/>
                <a:gd name="T8" fmla="*/ 24 w 277"/>
                <a:gd name="T9" fmla="*/ 26 h 187"/>
                <a:gd name="T10" fmla="*/ 28 w 277"/>
                <a:gd name="T11" fmla="*/ 35 h 187"/>
                <a:gd name="T12" fmla="*/ 35 w 277"/>
                <a:gd name="T13" fmla="*/ 49 h 187"/>
                <a:gd name="T14" fmla="*/ 48 w 277"/>
                <a:gd name="T15" fmla="*/ 66 h 187"/>
                <a:gd name="T16" fmla="*/ 57 w 277"/>
                <a:gd name="T17" fmla="*/ 80 h 187"/>
                <a:gd name="T18" fmla="*/ 70 w 277"/>
                <a:gd name="T19" fmla="*/ 95 h 187"/>
                <a:gd name="T20" fmla="*/ 85 w 277"/>
                <a:gd name="T21" fmla="*/ 108 h 187"/>
                <a:gd name="T22" fmla="*/ 99 w 277"/>
                <a:gd name="T23" fmla="*/ 121 h 187"/>
                <a:gd name="T24" fmla="*/ 112 w 277"/>
                <a:gd name="T25" fmla="*/ 130 h 187"/>
                <a:gd name="T26" fmla="*/ 130 w 277"/>
                <a:gd name="T27" fmla="*/ 141 h 187"/>
                <a:gd name="T28" fmla="*/ 139 w 277"/>
                <a:gd name="T29" fmla="*/ 143 h 187"/>
                <a:gd name="T30" fmla="*/ 149 w 277"/>
                <a:gd name="T31" fmla="*/ 148 h 187"/>
                <a:gd name="T32" fmla="*/ 158 w 277"/>
                <a:gd name="T33" fmla="*/ 152 h 187"/>
                <a:gd name="T34" fmla="*/ 167 w 277"/>
                <a:gd name="T35" fmla="*/ 156 h 187"/>
                <a:gd name="T36" fmla="*/ 176 w 277"/>
                <a:gd name="T37" fmla="*/ 157 h 187"/>
                <a:gd name="T38" fmla="*/ 183 w 277"/>
                <a:gd name="T39" fmla="*/ 161 h 187"/>
                <a:gd name="T40" fmla="*/ 193 w 277"/>
                <a:gd name="T41" fmla="*/ 161 h 187"/>
                <a:gd name="T42" fmla="*/ 204 w 277"/>
                <a:gd name="T43" fmla="*/ 165 h 187"/>
                <a:gd name="T44" fmla="*/ 213 w 277"/>
                <a:gd name="T45" fmla="*/ 167 h 187"/>
                <a:gd name="T46" fmla="*/ 224 w 277"/>
                <a:gd name="T47" fmla="*/ 168 h 187"/>
                <a:gd name="T48" fmla="*/ 235 w 277"/>
                <a:gd name="T49" fmla="*/ 168 h 187"/>
                <a:gd name="T50" fmla="*/ 246 w 277"/>
                <a:gd name="T51" fmla="*/ 170 h 187"/>
                <a:gd name="T52" fmla="*/ 260 w 277"/>
                <a:gd name="T53" fmla="*/ 168 h 187"/>
                <a:gd name="T54" fmla="*/ 277 w 277"/>
                <a:gd name="T55" fmla="*/ 168 h 187"/>
                <a:gd name="T56" fmla="*/ 277 w 277"/>
                <a:gd name="T57" fmla="*/ 183 h 187"/>
                <a:gd name="T58" fmla="*/ 260 w 277"/>
                <a:gd name="T59" fmla="*/ 185 h 187"/>
                <a:gd name="T60" fmla="*/ 246 w 277"/>
                <a:gd name="T61" fmla="*/ 187 h 187"/>
                <a:gd name="T62" fmla="*/ 233 w 277"/>
                <a:gd name="T63" fmla="*/ 185 h 187"/>
                <a:gd name="T64" fmla="*/ 222 w 277"/>
                <a:gd name="T65" fmla="*/ 185 h 187"/>
                <a:gd name="T66" fmla="*/ 211 w 277"/>
                <a:gd name="T67" fmla="*/ 183 h 187"/>
                <a:gd name="T68" fmla="*/ 202 w 277"/>
                <a:gd name="T69" fmla="*/ 181 h 187"/>
                <a:gd name="T70" fmla="*/ 191 w 277"/>
                <a:gd name="T71" fmla="*/ 179 h 187"/>
                <a:gd name="T72" fmla="*/ 180 w 277"/>
                <a:gd name="T73" fmla="*/ 176 h 187"/>
                <a:gd name="T74" fmla="*/ 171 w 277"/>
                <a:gd name="T75" fmla="*/ 172 h 187"/>
                <a:gd name="T76" fmla="*/ 161 w 277"/>
                <a:gd name="T77" fmla="*/ 170 h 187"/>
                <a:gd name="T78" fmla="*/ 150 w 277"/>
                <a:gd name="T79" fmla="*/ 167 h 187"/>
                <a:gd name="T80" fmla="*/ 141 w 277"/>
                <a:gd name="T81" fmla="*/ 161 h 187"/>
                <a:gd name="T82" fmla="*/ 132 w 277"/>
                <a:gd name="T83" fmla="*/ 157 h 187"/>
                <a:gd name="T84" fmla="*/ 123 w 277"/>
                <a:gd name="T85" fmla="*/ 154 h 187"/>
                <a:gd name="T86" fmla="*/ 114 w 277"/>
                <a:gd name="T87" fmla="*/ 148 h 187"/>
                <a:gd name="T88" fmla="*/ 105 w 277"/>
                <a:gd name="T89" fmla="*/ 143 h 187"/>
                <a:gd name="T90" fmla="*/ 97 w 277"/>
                <a:gd name="T91" fmla="*/ 137 h 187"/>
                <a:gd name="T92" fmla="*/ 90 w 277"/>
                <a:gd name="T93" fmla="*/ 134 h 187"/>
                <a:gd name="T94" fmla="*/ 74 w 277"/>
                <a:gd name="T95" fmla="*/ 119 h 187"/>
                <a:gd name="T96" fmla="*/ 59 w 277"/>
                <a:gd name="T97" fmla="*/ 106 h 187"/>
                <a:gd name="T98" fmla="*/ 44 w 277"/>
                <a:gd name="T99" fmla="*/ 90 h 187"/>
                <a:gd name="T100" fmla="*/ 33 w 277"/>
                <a:gd name="T101" fmla="*/ 75 h 187"/>
                <a:gd name="T102" fmla="*/ 28 w 277"/>
                <a:gd name="T103" fmla="*/ 66 h 187"/>
                <a:gd name="T104" fmla="*/ 22 w 277"/>
                <a:gd name="T105" fmla="*/ 57 h 187"/>
                <a:gd name="T106" fmla="*/ 17 w 277"/>
                <a:gd name="T107" fmla="*/ 48 h 187"/>
                <a:gd name="T108" fmla="*/ 15 w 277"/>
                <a:gd name="T109" fmla="*/ 40 h 187"/>
                <a:gd name="T110" fmla="*/ 9 w 277"/>
                <a:gd name="T111" fmla="*/ 31 h 187"/>
                <a:gd name="T112" fmla="*/ 6 w 277"/>
                <a:gd name="T113" fmla="*/ 22 h 187"/>
                <a:gd name="T114" fmla="*/ 2 w 277"/>
                <a:gd name="T115" fmla="*/ 13 h 187"/>
                <a:gd name="T116" fmla="*/ 0 w 277"/>
                <a:gd name="T117" fmla="*/ 4 h 187"/>
                <a:gd name="T118" fmla="*/ 0 w 277"/>
                <a:gd name="T119" fmla="*/ 4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" h="187">
                  <a:moveTo>
                    <a:pt x="0" y="4"/>
                  </a:moveTo>
                  <a:lnTo>
                    <a:pt x="15" y="0"/>
                  </a:lnTo>
                  <a:lnTo>
                    <a:pt x="17" y="7"/>
                  </a:lnTo>
                  <a:lnTo>
                    <a:pt x="20" y="16"/>
                  </a:lnTo>
                  <a:lnTo>
                    <a:pt x="24" y="26"/>
                  </a:lnTo>
                  <a:lnTo>
                    <a:pt x="28" y="35"/>
                  </a:lnTo>
                  <a:lnTo>
                    <a:pt x="35" y="49"/>
                  </a:lnTo>
                  <a:lnTo>
                    <a:pt x="48" y="66"/>
                  </a:lnTo>
                  <a:lnTo>
                    <a:pt x="57" y="80"/>
                  </a:lnTo>
                  <a:lnTo>
                    <a:pt x="70" y="95"/>
                  </a:lnTo>
                  <a:lnTo>
                    <a:pt x="85" y="108"/>
                  </a:lnTo>
                  <a:lnTo>
                    <a:pt x="99" y="121"/>
                  </a:lnTo>
                  <a:lnTo>
                    <a:pt x="112" y="130"/>
                  </a:lnTo>
                  <a:lnTo>
                    <a:pt x="130" y="141"/>
                  </a:lnTo>
                  <a:lnTo>
                    <a:pt x="139" y="143"/>
                  </a:lnTo>
                  <a:lnTo>
                    <a:pt x="149" y="148"/>
                  </a:lnTo>
                  <a:lnTo>
                    <a:pt x="158" y="152"/>
                  </a:lnTo>
                  <a:lnTo>
                    <a:pt x="167" y="156"/>
                  </a:lnTo>
                  <a:lnTo>
                    <a:pt x="176" y="157"/>
                  </a:lnTo>
                  <a:lnTo>
                    <a:pt x="183" y="161"/>
                  </a:lnTo>
                  <a:lnTo>
                    <a:pt x="193" y="161"/>
                  </a:lnTo>
                  <a:lnTo>
                    <a:pt x="204" y="165"/>
                  </a:lnTo>
                  <a:lnTo>
                    <a:pt x="213" y="167"/>
                  </a:lnTo>
                  <a:lnTo>
                    <a:pt x="224" y="168"/>
                  </a:lnTo>
                  <a:lnTo>
                    <a:pt x="235" y="168"/>
                  </a:lnTo>
                  <a:lnTo>
                    <a:pt x="246" y="170"/>
                  </a:lnTo>
                  <a:lnTo>
                    <a:pt x="260" y="168"/>
                  </a:lnTo>
                  <a:lnTo>
                    <a:pt x="277" y="168"/>
                  </a:lnTo>
                  <a:lnTo>
                    <a:pt x="277" y="183"/>
                  </a:lnTo>
                  <a:lnTo>
                    <a:pt x="260" y="185"/>
                  </a:lnTo>
                  <a:lnTo>
                    <a:pt x="246" y="187"/>
                  </a:lnTo>
                  <a:lnTo>
                    <a:pt x="233" y="185"/>
                  </a:lnTo>
                  <a:lnTo>
                    <a:pt x="222" y="185"/>
                  </a:lnTo>
                  <a:lnTo>
                    <a:pt x="211" y="183"/>
                  </a:lnTo>
                  <a:lnTo>
                    <a:pt x="202" y="181"/>
                  </a:lnTo>
                  <a:lnTo>
                    <a:pt x="191" y="179"/>
                  </a:lnTo>
                  <a:lnTo>
                    <a:pt x="180" y="176"/>
                  </a:lnTo>
                  <a:lnTo>
                    <a:pt x="171" y="172"/>
                  </a:lnTo>
                  <a:lnTo>
                    <a:pt x="161" y="170"/>
                  </a:lnTo>
                  <a:lnTo>
                    <a:pt x="150" y="167"/>
                  </a:lnTo>
                  <a:lnTo>
                    <a:pt x="141" y="161"/>
                  </a:lnTo>
                  <a:lnTo>
                    <a:pt x="132" y="157"/>
                  </a:lnTo>
                  <a:lnTo>
                    <a:pt x="123" y="154"/>
                  </a:lnTo>
                  <a:lnTo>
                    <a:pt x="114" y="148"/>
                  </a:lnTo>
                  <a:lnTo>
                    <a:pt x="105" y="143"/>
                  </a:lnTo>
                  <a:lnTo>
                    <a:pt x="97" y="137"/>
                  </a:lnTo>
                  <a:lnTo>
                    <a:pt x="90" y="134"/>
                  </a:lnTo>
                  <a:lnTo>
                    <a:pt x="74" y="119"/>
                  </a:lnTo>
                  <a:lnTo>
                    <a:pt x="59" y="106"/>
                  </a:lnTo>
                  <a:lnTo>
                    <a:pt x="44" y="90"/>
                  </a:lnTo>
                  <a:lnTo>
                    <a:pt x="33" y="75"/>
                  </a:lnTo>
                  <a:lnTo>
                    <a:pt x="28" y="66"/>
                  </a:lnTo>
                  <a:lnTo>
                    <a:pt x="22" y="57"/>
                  </a:lnTo>
                  <a:lnTo>
                    <a:pt x="17" y="48"/>
                  </a:lnTo>
                  <a:lnTo>
                    <a:pt x="15" y="40"/>
                  </a:lnTo>
                  <a:lnTo>
                    <a:pt x="9" y="31"/>
                  </a:lnTo>
                  <a:lnTo>
                    <a:pt x="6" y="22"/>
                  </a:lnTo>
                  <a:lnTo>
                    <a:pt x="2" y="13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84" name="Freeform 256">
              <a:extLst>
                <a:ext uri="{FF2B5EF4-FFF2-40B4-BE49-F238E27FC236}">
                  <a16:creationId xmlns:a16="http://schemas.microsoft.com/office/drawing/2014/main" id="{D3A75956-4FE1-7249-D245-79697B3DB4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1" y="2832"/>
              <a:ext cx="156" cy="126"/>
            </a:xfrm>
            <a:custGeom>
              <a:avLst/>
              <a:gdLst>
                <a:gd name="T0" fmla="*/ 0 w 156"/>
                <a:gd name="T1" fmla="*/ 14 h 126"/>
                <a:gd name="T2" fmla="*/ 4 w 156"/>
                <a:gd name="T3" fmla="*/ 0 h 126"/>
                <a:gd name="T4" fmla="*/ 13 w 156"/>
                <a:gd name="T5" fmla="*/ 3 h 126"/>
                <a:gd name="T6" fmla="*/ 26 w 156"/>
                <a:gd name="T7" fmla="*/ 7 h 126"/>
                <a:gd name="T8" fmla="*/ 39 w 156"/>
                <a:gd name="T9" fmla="*/ 13 h 126"/>
                <a:gd name="T10" fmla="*/ 50 w 156"/>
                <a:gd name="T11" fmla="*/ 18 h 126"/>
                <a:gd name="T12" fmla="*/ 61 w 156"/>
                <a:gd name="T13" fmla="*/ 24 h 126"/>
                <a:gd name="T14" fmla="*/ 72 w 156"/>
                <a:gd name="T15" fmla="*/ 31 h 126"/>
                <a:gd name="T16" fmla="*/ 83 w 156"/>
                <a:gd name="T17" fmla="*/ 38 h 126"/>
                <a:gd name="T18" fmla="*/ 94 w 156"/>
                <a:gd name="T19" fmla="*/ 47 h 126"/>
                <a:gd name="T20" fmla="*/ 101 w 156"/>
                <a:gd name="T21" fmla="*/ 55 h 126"/>
                <a:gd name="T22" fmla="*/ 110 w 156"/>
                <a:gd name="T23" fmla="*/ 64 h 126"/>
                <a:gd name="T24" fmla="*/ 120 w 156"/>
                <a:gd name="T25" fmla="*/ 73 h 126"/>
                <a:gd name="T26" fmla="*/ 129 w 156"/>
                <a:gd name="T27" fmla="*/ 84 h 126"/>
                <a:gd name="T28" fmla="*/ 134 w 156"/>
                <a:gd name="T29" fmla="*/ 93 h 126"/>
                <a:gd name="T30" fmla="*/ 141 w 156"/>
                <a:gd name="T31" fmla="*/ 104 h 126"/>
                <a:gd name="T32" fmla="*/ 149 w 156"/>
                <a:gd name="T33" fmla="*/ 113 h 126"/>
                <a:gd name="T34" fmla="*/ 156 w 156"/>
                <a:gd name="T35" fmla="*/ 126 h 126"/>
                <a:gd name="T36" fmla="*/ 138 w 156"/>
                <a:gd name="T37" fmla="*/ 126 h 126"/>
                <a:gd name="T38" fmla="*/ 131 w 156"/>
                <a:gd name="T39" fmla="*/ 115 h 126"/>
                <a:gd name="T40" fmla="*/ 123 w 156"/>
                <a:gd name="T41" fmla="*/ 106 h 126"/>
                <a:gd name="T42" fmla="*/ 116 w 156"/>
                <a:gd name="T43" fmla="*/ 97 h 126"/>
                <a:gd name="T44" fmla="*/ 110 w 156"/>
                <a:gd name="T45" fmla="*/ 88 h 126"/>
                <a:gd name="T46" fmla="*/ 103 w 156"/>
                <a:gd name="T47" fmla="*/ 78 h 126"/>
                <a:gd name="T48" fmla="*/ 94 w 156"/>
                <a:gd name="T49" fmla="*/ 69 h 126"/>
                <a:gd name="T50" fmla="*/ 87 w 156"/>
                <a:gd name="T51" fmla="*/ 62 h 126"/>
                <a:gd name="T52" fmla="*/ 79 w 156"/>
                <a:gd name="T53" fmla="*/ 56 h 126"/>
                <a:gd name="T54" fmla="*/ 68 w 156"/>
                <a:gd name="T55" fmla="*/ 49 h 126"/>
                <a:gd name="T56" fmla="*/ 59 w 156"/>
                <a:gd name="T57" fmla="*/ 42 h 126"/>
                <a:gd name="T58" fmla="*/ 50 w 156"/>
                <a:gd name="T59" fmla="*/ 35 h 126"/>
                <a:gd name="T60" fmla="*/ 41 w 156"/>
                <a:gd name="T61" fmla="*/ 31 h 126"/>
                <a:gd name="T62" fmla="*/ 32 w 156"/>
                <a:gd name="T63" fmla="*/ 25 h 126"/>
                <a:gd name="T64" fmla="*/ 21 w 156"/>
                <a:gd name="T65" fmla="*/ 22 h 126"/>
                <a:gd name="T66" fmla="*/ 10 w 156"/>
                <a:gd name="T67" fmla="*/ 16 h 126"/>
                <a:gd name="T68" fmla="*/ 0 w 156"/>
                <a:gd name="T69" fmla="*/ 14 h 126"/>
                <a:gd name="T70" fmla="*/ 0 w 156"/>
                <a:gd name="T71" fmla="*/ 1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6" h="126">
                  <a:moveTo>
                    <a:pt x="0" y="14"/>
                  </a:moveTo>
                  <a:lnTo>
                    <a:pt x="4" y="0"/>
                  </a:lnTo>
                  <a:lnTo>
                    <a:pt x="13" y="3"/>
                  </a:lnTo>
                  <a:lnTo>
                    <a:pt x="26" y="7"/>
                  </a:lnTo>
                  <a:lnTo>
                    <a:pt x="39" y="13"/>
                  </a:lnTo>
                  <a:lnTo>
                    <a:pt x="50" y="18"/>
                  </a:lnTo>
                  <a:lnTo>
                    <a:pt x="61" y="24"/>
                  </a:lnTo>
                  <a:lnTo>
                    <a:pt x="72" y="31"/>
                  </a:lnTo>
                  <a:lnTo>
                    <a:pt x="83" y="38"/>
                  </a:lnTo>
                  <a:lnTo>
                    <a:pt x="94" y="47"/>
                  </a:lnTo>
                  <a:lnTo>
                    <a:pt x="101" y="55"/>
                  </a:lnTo>
                  <a:lnTo>
                    <a:pt x="110" y="64"/>
                  </a:lnTo>
                  <a:lnTo>
                    <a:pt x="120" y="73"/>
                  </a:lnTo>
                  <a:lnTo>
                    <a:pt x="129" y="84"/>
                  </a:lnTo>
                  <a:lnTo>
                    <a:pt x="134" y="93"/>
                  </a:lnTo>
                  <a:lnTo>
                    <a:pt x="141" y="104"/>
                  </a:lnTo>
                  <a:lnTo>
                    <a:pt x="149" y="113"/>
                  </a:lnTo>
                  <a:lnTo>
                    <a:pt x="156" y="126"/>
                  </a:lnTo>
                  <a:lnTo>
                    <a:pt x="138" y="126"/>
                  </a:lnTo>
                  <a:lnTo>
                    <a:pt x="131" y="115"/>
                  </a:lnTo>
                  <a:lnTo>
                    <a:pt x="123" y="106"/>
                  </a:lnTo>
                  <a:lnTo>
                    <a:pt x="116" y="97"/>
                  </a:lnTo>
                  <a:lnTo>
                    <a:pt x="110" y="88"/>
                  </a:lnTo>
                  <a:lnTo>
                    <a:pt x="103" y="78"/>
                  </a:lnTo>
                  <a:lnTo>
                    <a:pt x="94" y="69"/>
                  </a:lnTo>
                  <a:lnTo>
                    <a:pt x="87" y="62"/>
                  </a:lnTo>
                  <a:lnTo>
                    <a:pt x="79" y="56"/>
                  </a:lnTo>
                  <a:lnTo>
                    <a:pt x="68" y="49"/>
                  </a:lnTo>
                  <a:lnTo>
                    <a:pt x="59" y="42"/>
                  </a:lnTo>
                  <a:lnTo>
                    <a:pt x="50" y="35"/>
                  </a:lnTo>
                  <a:lnTo>
                    <a:pt x="41" y="31"/>
                  </a:lnTo>
                  <a:lnTo>
                    <a:pt x="32" y="25"/>
                  </a:lnTo>
                  <a:lnTo>
                    <a:pt x="21" y="22"/>
                  </a:lnTo>
                  <a:lnTo>
                    <a:pt x="10" y="16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85" name="Freeform 257">
              <a:extLst>
                <a:ext uri="{FF2B5EF4-FFF2-40B4-BE49-F238E27FC236}">
                  <a16:creationId xmlns:a16="http://schemas.microsoft.com/office/drawing/2014/main" id="{E75780AF-ADDD-C593-8BE1-500A7965B9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9" y="3152"/>
              <a:ext cx="306" cy="205"/>
            </a:xfrm>
            <a:custGeom>
              <a:avLst/>
              <a:gdLst>
                <a:gd name="T0" fmla="*/ 11 w 306"/>
                <a:gd name="T1" fmla="*/ 0 h 205"/>
                <a:gd name="T2" fmla="*/ 16 w 306"/>
                <a:gd name="T3" fmla="*/ 18 h 205"/>
                <a:gd name="T4" fmla="*/ 26 w 306"/>
                <a:gd name="T5" fmla="*/ 39 h 205"/>
                <a:gd name="T6" fmla="*/ 35 w 306"/>
                <a:gd name="T7" fmla="*/ 57 h 205"/>
                <a:gd name="T8" fmla="*/ 48 w 306"/>
                <a:gd name="T9" fmla="*/ 77 h 205"/>
                <a:gd name="T10" fmla="*/ 75 w 306"/>
                <a:gd name="T11" fmla="*/ 108 h 205"/>
                <a:gd name="T12" fmla="*/ 90 w 306"/>
                <a:gd name="T13" fmla="*/ 125 h 205"/>
                <a:gd name="T14" fmla="*/ 108 w 306"/>
                <a:gd name="T15" fmla="*/ 139 h 205"/>
                <a:gd name="T16" fmla="*/ 125 w 306"/>
                <a:gd name="T17" fmla="*/ 150 h 205"/>
                <a:gd name="T18" fmla="*/ 143 w 306"/>
                <a:gd name="T19" fmla="*/ 161 h 205"/>
                <a:gd name="T20" fmla="*/ 163 w 306"/>
                <a:gd name="T21" fmla="*/ 170 h 205"/>
                <a:gd name="T22" fmla="*/ 185 w 306"/>
                <a:gd name="T23" fmla="*/ 179 h 205"/>
                <a:gd name="T24" fmla="*/ 205 w 306"/>
                <a:gd name="T25" fmla="*/ 183 h 205"/>
                <a:gd name="T26" fmla="*/ 227 w 306"/>
                <a:gd name="T27" fmla="*/ 189 h 205"/>
                <a:gd name="T28" fmla="*/ 249 w 306"/>
                <a:gd name="T29" fmla="*/ 192 h 205"/>
                <a:gd name="T30" fmla="*/ 275 w 306"/>
                <a:gd name="T31" fmla="*/ 194 h 205"/>
                <a:gd name="T32" fmla="*/ 306 w 306"/>
                <a:gd name="T33" fmla="*/ 192 h 205"/>
                <a:gd name="T34" fmla="*/ 289 w 306"/>
                <a:gd name="T35" fmla="*/ 205 h 205"/>
                <a:gd name="T36" fmla="*/ 260 w 306"/>
                <a:gd name="T37" fmla="*/ 205 h 205"/>
                <a:gd name="T38" fmla="*/ 236 w 306"/>
                <a:gd name="T39" fmla="*/ 203 h 205"/>
                <a:gd name="T40" fmla="*/ 212 w 306"/>
                <a:gd name="T41" fmla="*/ 198 h 205"/>
                <a:gd name="T42" fmla="*/ 189 w 306"/>
                <a:gd name="T43" fmla="*/ 192 h 205"/>
                <a:gd name="T44" fmla="*/ 168 w 306"/>
                <a:gd name="T45" fmla="*/ 185 h 205"/>
                <a:gd name="T46" fmla="*/ 146 w 306"/>
                <a:gd name="T47" fmla="*/ 176 h 205"/>
                <a:gd name="T48" fmla="*/ 126 w 306"/>
                <a:gd name="T49" fmla="*/ 165 h 205"/>
                <a:gd name="T50" fmla="*/ 108 w 306"/>
                <a:gd name="T51" fmla="*/ 154 h 205"/>
                <a:gd name="T52" fmla="*/ 92 w 306"/>
                <a:gd name="T53" fmla="*/ 141 h 205"/>
                <a:gd name="T54" fmla="*/ 73 w 306"/>
                <a:gd name="T55" fmla="*/ 126 h 205"/>
                <a:gd name="T56" fmla="*/ 57 w 306"/>
                <a:gd name="T57" fmla="*/ 108 h 205"/>
                <a:gd name="T58" fmla="*/ 44 w 306"/>
                <a:gd name="T59" fmla="*/ 90 h 205"/>
                <a:gd name="T60" fmla="*/ 31 w 306"/>
                <a:gd name="T61" fmla="*/ 71 h 205"/>
                <a:gd name="T62" fmla="*/ 20 w 306"/>
                <a:gd name="T63" fmla="*/ 53 h 205"/>
                <a:gd name="T64" fmla="*/ 11 w 306"/>
                <a:gd name="T65" fmla="*/ 35 h 205"/>
                <a:gd name="T66" fmla="*/ 2 w 306"/>
                <a:gd name="T67" fmla="*/ 13 h 205"/>
                <a:gd name="T68" fmla="*/ 0 w 306"/>
                <a:gd name="T69" fmla="*/ 4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6" h="205">
                  <a:moveTo>
                    <a:pt x="0" y="4"/>
                  </a:moveTo>
                  <a:lnTo>
                    <a:pt x="11" y="0"/>
                  </a:lnTo>
                  <a:lnTo>
                    <a:pt x="13" y="9"/>
                  </a:lnTo>
                  <a:lnTo>
                    <a:pt x="16" y="18"/>
                  </a:lnTo>
                  <a:lnTo>
                    <a:pt x="20" y="28"/>
                  </a:lnTo>
                  <a:lnTo>
                    <a:pt x="26" y="39"/>
                  </a:lnTo>
                  <a:lnTo>
                    <a:pt x="29" y="48"/>
                  </a:lnTo>
                  <a:lnTo>
                    <a:pt x="35" y="57"/>
                  </a:lnTo>
                  <a:lnTo>
                    <a:pt x="40" y="66"/>
                  </a:lnTo>
                  <a:lnTo>
                    <a:pt x="48" y="77"/>
                  </a:lnTo>
                  <a:lnTo>
                    <a:pt x="60" y="92"/>
                  </a:lnTo>
                  <a:lnTo>
                    <a:pt x="75" y="108"/>
                  </a:lnTo>
                  <a:lnTo>
                    <a:pt x="81" y="117"/>
                  </a:lnTo>
                  <a:lnTo>
                    <a:pt x="90" y="125"/>
                  </a:lnTo>
                  <a:lnTo>
                    <a:pt x="99" y="132"/>
                  </a:lnTo>
                  <a:lnTo>
                    <a:pt x="108" y="139"/>
                  </a:lnTo>
                  <a:lnTo>
                    <a:pt x="115" y="143"/>
                  </a:lnTo>
                  <a:lnTo>
                    <a:pt x="125" y="150"/>
                  </a:lnTo>
                  <a:lnTo>
                    <a:pt x="134" y="154"/>
                  </a:lnTo>
                  <a:lnTo>
                    <a:pt x="143" y="161"/>
                  </a:lnTo>
                  <a:lnTo>
                    <a:pt x="152" y="165"/>
                  </a:lnTo>
                  <a:lnTo>
                    <a:pt x="163" y="170"/>
                  </a:lnTo>
                  <a:lnTo>
                    <a:pt x="174" y="174"/>
                  </a:lnTo>
                  <a:lnTo>
                    <a:pt x="185" y="179"/>
                  </a:lnTo>
                  <a:lnTo>
                    <a:pt x="194" y="179"/>
                  </a:lnTo>
                  <a:lnTo>
                    <a:pt x="205" y="183"/>
                  </a:lnTo>
                  <a:lnTo>
                    <a:pt x="214" y="187"/>
                  </a:lnTo>
                  <a:lnTo>
                    <a:pt x="227" y="189"/>
                  </a:lnTo>
                  <a:lnTo>
                    <a:pt x="238" y="190"/>
                  </a:lnTo>
                  <a:lnTo>
                    <a:pt x="249" y="192"/>
                  </a:lnTo>
                  <a:lnTo>
                    <a:pt x="260" y="192"/>
                  </a:lnTo>
                  <a:lnTo>
                    <a:pt x="275" y="194"/>
                  </a:lnTo>
                  <a:lnTo>
                    <a:pt x="289" y="192"/>
                  </a:lnTo>
                  <a:lnTo>
                    <a:pt x="306" y="192"/>
                  </a:lnTo>
                  <a:lnTo>
                    <a:pt x="306" y="203"/>
                  </a:lnTo>
                  <a:lnTo>
                    <a:pt x="289" y="205"/>
                  </a:lnTo>
                  <a:lnTo>
                    <a:pt x="275" y="205"/>
                  </a:lnTo>
                  <a:lnTo>
                    <a:pt x="260" y="205"/>
                  </a:lnTo>
                  <a:lnTo>
                    <a:pt x="249" y="205"/>
                  </a:lnTo>
                  <a:lnTo>
                    <a:pt x="236" y="203"/>
                  </a:lnTo>
                  <a:lnTo>
                    <a:pt x="223" y="201"/>
                  </a:lnTo>
                  <a:lnTo>
                    <a:pt x="212" y="198"/>
                  </a:lnTo>
                  <a:lnTo>
                    <a:pt x="201" y="196"/>
                  </a:lnTo>
                  <a:lnTo>
                    <a:pt x="189" y="192"/>
                  </a:lnTo>
                  <a:lnTo>
                    <a:pt x="179" y="190"/>
                  </a:lnTo>
                  <a:lnTo>
                    <a:pt x="168" y="185"/>
                  </a:lnTo>
                  <a:lnTo>
                    <a:pt x="157" y="179"/>
                  </a:lnTo>
                  <a:lnTo>
                    <a:pt x="146" y="176"/>
                  </a:lnTo>
                  <a:lnTo>
                    <a:pt x="137" y="170"/>
                  </a:lnTo>
                  <a:lnTo>
                    <a:pt x="126" y="165"/>
                  </a:lnTo>
                  <a:lnTo>
                    <a:pt x="117" y="161"/>
                  </a:lnTo>
                  <a:lnTo>
                    <a:pt x="108" y="154"/>
                  </a:lnTo>
                  <a:lnTo>
                    <a:pt x="101" y="148"/>
                  </a:lnTo>
                  <a:lnTo>
                    <a:pt x="92" y="141"/>
                  </a:lnTo>
                  <a:lnTo>
                    <a:pt x="82" y="134"/>
                  </a:lnTo>
                  <a:lnTo>
                    <a:pt x="73" y="126"/>
                  </a:lnTo>
                  <a:lnTo>
                    <a:pt x="66" y="117"/>
                  </a:lnTo>
                  <a:lnTo>
                    <a:pt x="57" y="108"/>
                  </a:lnTo>
                  <a:lnTo>
                    <a:pt x="51" y="99"/>
                  </a:lnTo>
                  <a:lnTo>
                    <a:pt x="44" y="90"/>
                  </a:lnTo>
                  <a:lnTo>
                    <a:pt x="38" y="82"/>
                  </a:lnTo>
                  <a:lnTo>
                    <a:pt x="31" y="71"/>
                  </a:lnTo>
                  <a:lnTo>
                    <a:pt x="26" y="62"/>
                  </a:lnTo>
                  <a:lnTo>
                    <a:pt x="20" y="53"/>
                  </a:lnTo>
                  <a:lnTo>
                    <a:pt x="16" y="44"/>
                  </a:lnTo>
                  <a:lnTo>
                    <a:pt x="11" y="35"/>
                  </a:lnTo>
                  <a:lnTo>
                    <a:pt x="7" y="24"/>
                  </a:lnTo>
                  <a:lnTo>
                    <a:pt x="2" y="13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86" name="Freeform 258">
              <a:extLst>
                <a:ext uri="{FF2B5EF4-FFF2-40B4-BE49-F238E27FC236}">
                  <a16:creationId xmlns:a16="http://schemas.microsoft.com/office/drawing/2014/main" id="{50870310-635B-F38B-396D-6D3B37BBB3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1" y="2802"/>
              <a:ext cx="179" cy="158"/>
            </a:xfrm>
            <a:custGeom>
              <a:avLst/>
              <a:gdLst>
                <a:gd name="T0" fmla="*/ 0 w 179"/>
                <a:gd name="T1" fmla="*/ 11 h 158"/>
                <a:gd name="T2" fmla="*/ 3 w 179"/>
                <a:gd name="T3" fmla="*/ 0 h 158"/>
                <a:gd name="T4" fmla="*/ 16 w 179"/>
                <a:gd name="T5" fmla="*/ 4 h 158"/>
                <a:gd name="T6" fmla="*/ 31 w 179"/>
                <a:gd name="T7" fmla="*/ 8 h 158"/>
                <a:gd name="T8" fmla="*/ 44 w 179"/>
                <a:gd name="T9" fmla="*/ 15 h 158"/>
                <a:gd name="T10" fmla="*/ 58 w 179"/>
                <a:gd name="T11" fmla="*/ 22 h 158"/>
                <a:gd name="T12" fmla="*/ 69 w 179"/>
                <a:gd name="T13" fmla="*/ 30 h 158"/>
                <a:gd name="T14" fmla="*/ 84 w 179"/>
                <a:gd name="T15" fmla="*/ 39 h 158"/>
                <a:gd name="T16" fmla="*/ 95 w 179"/>
                <a:gd name="T17" fmla="*/ 48 h 158"/>
                <a:gd name="T18" fmla="*/ 108 w 179"/>
                <a:gd name="T19" fmla="*/ 59 h 158"/>
                <a:gd name="T20" fmla="*/ 119 w 179"/>
                <a:gd name="T21" fmla="*/ 68 h 158"/>
                <a:gd name="T22" fmla="*/ 130 w 179"/>
                <a:gd name="T23" fmla="*/ 81 h 158"/>
                <a:gd name="T24" fmla="*/ 139 w 179"/>
                <a:gd name="T25" fmla="*/ 90 h 158"/>
                <a:gd name="T26" fmla="*/ 146 w 179"/>
                <a:gd name="T27" fmla="*/ 103 h 158"/>
                <a:gd name="T28" fmla="*/ 155 w 179"/>
                <a:gd name="T29" fmla="*/ 116 h 158"/>
                <a:gd name="T30" fmla="*/ 164 w 179"/>
                <a:gd name="T31" fmla="*/ 129 h 158"/>
                <a:gd name="T32" fmla="*/ 172 w 179"/>
                <a:gd name="T33" fmla="*/ 143 h 158"/>
                <a:gd name="T34" fmla="*/ 179 w 179"/>
                <a:gd name="T35" fmla="*/ 158 h 158"/>
                <a:gd name="T36" fmla="*/ 166 w 179"/>
                <a:gd name="T37" fmla="*/ 158 h 158"/>
                <a:gd name="T38" fmla="*/ 159 w 179"/>
                <a:gd name="T39" fmla="*/ 143 h 158"/>
                <a:gd name="T40" fmla="*/ 152 w 179"/>
                <a:gd name="T41" fmla="*/ 130 h 158"/>
                <a:gd name="T42" fmla="*/ 144 w 179"/>
                <a:gd name="T43" fmla="*/ 118 h 158"/>
                <a:gd name="T44" fmla="*/ 137 w 179"/>
                <a:gd name="T45" fmla="*/ 107 h 158"/>
                <a:gd name="T46" fmla="*/ 128 w 179"/>
                <a:gd name="T47" fmla="*/ 96 h 158"/>
                <a:gd name="T48" fmla="*/ 119 w 179"/>
                <a:gd name="T49" fmla="*/ 85 h 158"/>
                <a:gd name="T50" fmla="*/ 108 w 179"/>
                <a:gd name="T51" fmla="*/ 76 h 158"/>
                <a:gd name="T52" fmla="*/ 99 w 179"/>
                <a:gd name="T53" fmla="*/ 66 h 158"/>
                <a:gd name="T54" fmla="*/ 86 w 179"/>
                <a:gd name="T55" fmla="*/ 55 h 158"/>
                <a:gd name="T56" fmla="*/ 75 w 179"/>
                <a:gd name="T57" fmla="*/ 46 h 158"/>
                <a:gd name="T58" fmla="*/ 62 w 179"/>
                <a:gd name="T59" fmla="*/ 39 h 158"/>
                <a:gd name="T60" fmla="*/ 51 w 179"/>
                <a:gd name="T61" fmla="*/ 33 h 158"/>
                <a:gd name="T62" fmla="*/ 38 w 179"/>
                <a:gd name="T63" fmla="*/ 26 h 158"/>
                <a:gd name="T64" fmla="*/ 25 w 179"/>
                <a:gd name="T65" fmla="*/ 19 h 158"/>
                <a:gd name="T66" fmla="*/ 12 w 179"/>
                <a:gd name="T67" fmla="*/ 15 h 158"/>
                <a:gd name="T68" fmla="*/ 0 w 179"/>
                <a:gd name="T69" fmla="*/ 11 h 158"/>
                <a:gd name="T70" fmla="*/ 0 w 179"/>
                <a:gd name="T71" fmla="*/ 11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9" h="158">
                  <a:moveTo>
                    <a:pt x="0" y="11"/>
                  </a:moveTo>
                  <a:lnTo>
                    <a:pt x="3" y="0"/>
                  </a:lnTo>
                  <a:lnTo>
                    <a:pt x="16" y="4"/>
                  </a:lnTo>
                  <a:lnTo>
                    <a:pt x="31" y="8"/>
                  </a:lnTo>
                  <a:lnTo>
                    <a:pt x="44" y="15"/>
                  </a:lnTo>
                  <a:lnTo>
                    <a:pt x="58" y="22"/>
                  </a:lnTo>
                  <a:lnTo>
                    <a:pt x="69" y="30"/>
                  </a:lnTo>
                  <a:lnTo>
                    <a:pt x="84" y="39"/>
                  </a:lnTo>
                  <a:lnTo>
                    <a:pt x="95" y="48"/>
                  </a:lnTo>
                  <a:lnTo>
                    <a:pt x="108" y="59"/>
                  </a:lnTo>
                  <a:lnTo>
                    <a:pt x="119" y="68"/>
                  </a:lnTo>
                  <a:lnTo>
                    <a:pt x="130" y="81"/>
                  </a:lnTo>
                  <a:lnTo>
                    <a:pt x="139" y="90"/>
                  </a:lnTo>
                  <a:lnTo>
                    <a:pt x="146" y="103"/>
                  </a:lnTo>
                  <a:lnTo>
                    <a:pt x="155" y="116"/>
                  </a:lnTo>
                  <a:lnTo>
                    <a:pt x="164" y="129"/>
                  </a:lnTo>
                  <a:lnTo>
                    <a:pt x="172" y="143"/>
                  </a:lnTo>
                  <a:lnTo>
                    <a:pt x="179" y="158"/>
                  </a:lnTo>
                  <a:lnTo>
                    <a:pt x="166" y="158"/>
                  </a:lnTo>
                  <a:lnTo>
                    <a:pt x="159" y="143"/>
                  </a:lnTo>
                  <a:lnTo>
                    <a:pt x="152" y="130"/>
                  </a:lnTo>
                  <a:lnTo>
                    <a:pt x="144" y="118"/>
                  </a:lnTo>
                  <a:lnTo>
                    <a:pt x="137" y="107"/>
                  </a:lnTo>
                  <a:lnTo>
                    <a:pt x="128" y="96"/>
                  </a:lnTo>
                  <a:lnTo>
                    <a:pt x="119" y="85"/>
                  </a:lnTo>
                  <a:lnTo>
                    <a:pt x="108" y="76"/>
                  </a:lnTo>
                  <a:lnTo>
                    <a:pt x="99" y="66"/>
                  </a:lnTo>
                  <a:lnTo>
                    <a:pt x="86" y="55"/>
                  </a:lnTo>
                  <a:lnTo>
                    <a:pt x="75" y="46"/>
                  </a:lnTo>
                  <a:lnTo>
                    <a:pt x="62" y="39"/>
                  </a:lnTo>
                  <a:lnTo>
                    <a:pt x="51" y="33"/>
                  </a:lnTo>
                  <a:lnTo>
                    <a:pt x="38" y="26"/>
                  </a:lnTo>
                  <a:lnTo>
                    <a:pt x="25" y="19"/>
                  </a:lnTo>
                  <a:lnTo>
                    <a:pt x="12" y="15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87" name="Freeform 259">
              <a:extLst>
                <a:ext uri="{FF2B5EF4-FFF2-40B4-BE49-F238E27FC236}">
                  <a16:creationId xmlns:a16="http://schemas.microsoft.com/office/drawing/2014/main" id="{07F21452-C310-F13E-00E4-5D501498E3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9" y="3134"/>
              <a:ext cx="47" cy="111"/>
            </a:xfrm>
            <a:custGeom>
              <a:avLst/>
              <a:gdLst>
                <a:gd name="T0" fmla="*/ 47 w 47"/>
                <a:gd name="T1" fmla="*/ 3 h 111"/>
                <a:gd name="T2" fmla="*/ 46 w 47"/>
                <a:gd name="T3" fmla="*/ 77 h 111"/>
                <a:gd name="T4" fmla="*/ 29 w 47"/>
                <a:gd name="T5" fmla="*/ 111 h 111"/>
                <a:gd name="T6" fmla="*/ 0 w 47"/>
                <a:gd name="T7" fmla="*/ 100 h 111"/>
                <a:gd name="T8" fmla="*/ 9 w 47"/>
                <a:gd name="T9" fmla="*/ 51 h 111"/>
                <a:gd name="T10" fmla="*/ 20 w 47"/>
                <a:gd name="T11" fmla="*/ 5 h 111"/>
                <a:gd name="T12" fmla="*/ 38 w 47"/>
                <a:gd name="T13" fmla="*/ 0 h 111"/>
                <a:gd name="T14" fmla="*/ 47 w 47"/>
                <a:gd name="T15" fmla="*/ 3 h 111"/>
                <a:gd name="T16" fmla="*/ 47 w 47"/>
                <a:gd name="T17" fmla="*/ 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11">
                  <a:moveTo>
                    <a:pt x="47" y="3"/>
                  </a:moveTo>
                  <a:lnTo>
                    <a:pt x="46" y="77"/>
                  </a:lnTo>
                  <a:lnTo>
                    <a:pt x="29" y="111"/>
                  </a:lnTo>
                  <a:lnTo>
                    <a:pt x="0" y="100"/>
                  </a:lnTo>
                  <a:lnTo>
                    <a:pt x="9" y="51"/>
                  </a:lnTo>
                  <a:lnTo>
                    <a:pt x="20" y="5"/>
                  </a:lnTo>
                  <a:lnTo>
                    <a:pt x="38" y="0"/>
                  </a:lnTo>
                  <a:lnTo>
                    <a:pt x="47" y="3"/>
                  </a:lnTo>
                  <a:lnTo>
                    <a:pt x="47" y="3"/>
                  </a:lnTo>
                  <a:close/>
                </a:path>
              </a:pathLst>
            </a:custGeom>
            <a:solidFill>
              <a:srgbClr val="FFFF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88" name="Freeform 260">
              <a:extLst>
                <a:ext uri="{FF2B5EF4-FFF2-40B4-BE49-F238E27FC236}">
                  <a16:creationId xmlns:a16="http://schemas.microsoft.com/office/drawing/2014/main" id="{FF482F80-83E2-3CBE-EAB7-D9D6D9BB9F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3" y="3368"/>
              <a:ext cx="101" cy="110"/>
            </a:xfrm>
            <a:custGeom>
              <a:avLst/>
              <a:gdLst>
                <a:gd name="T0" fmla="*/ 101 w 101"/>
                <a:gd name="T1" fmla="*/ 22 h 110"/>
                <a:gd name="T2" fmla="*/ 75 w 101"/>
                <a:gd name="T3" fmla="*/ 64 h 110"/>
                <a:gd name="T4" fmla="*/ 24 w 101"/>
                <a:gd name="T5" fmla="*/ 110 h 110"/>
                <a:gd name="T6" fmla="*/ 0 w 101"/>
                <a:gd name="T7" fmla="*/ 64 h 110"/>
                <a:gd name="T8" fmla="*/ 42 w 101"/>
                <a:gd name="T9" fmla="*/ 29 h 110"/>
                <a:gd name="T10" fmla="*/ 70 w 101"/>
                <a:gd name="T11" fmla="*/ 0 h 110"/>
                <a:gd name="T12" fmla="*/ 101 w 101"/>
                <a:gd name="T13" fmla="*/ 22 h 110"/>
                <a:gd name="T14" fmla="*/ 101 w 101"/>
                <a:gd name="T15" fmla="*/ 22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110">
                  <a:moveTo>
                    <a:pt x="101" y="22"/>
                  </a:moveTo>
                  <a:lnTo>
                    <a:pt x="75" y="64"/>
                  </a:lnTo>
                  <a:lnTo>
                    <a:pt x="24" y="110"/>
                  </a:lnTo>
                  <a:lnTo>
                    <a:pt x="0" y="64"/>
                  </a:lnTo>
                  <a:lnTo>
                    <a:pt x="42" y="29"/>
                  </a:lnTo>
                  <a:lnTo>
                    <a:pt x="70" y="0"/>
                  </a:lnTo>
                  <a:lnTo>
                    <a:pt x="101" y="22"/>
                  </a:lnTo>
                  <a:lnTo>
                    <a:pt x="101" y="22"/>
                  </a:lnTo>
                  <a:close/>
                </a:path>
              </a:pathLst>
            </a:custGeom>
            <a:solidFill>
              <a:srgbClr val="FFFF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89" name="Freeform 261">
              <a:extLst>
                <a:ext uri="{FF2B5EF4-FFF2-40B4-BE49-F238E27FC236}">
                  <a16:creationId xmlns:a16="http://schemas.microsoft.com/office/drawing/2014/main" id="{C2D34A97-0BB8-DC55-3E21-D1A1542231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0" y="3275"/>
              <a:ext cx="77" cy="128"/>
            </a:xfrm>
            <a:custGeom>
              <a:avLst/>
              <a:gdLst>
                <a:gd name="T0" fmla="*/ 77 w 77"/>
                <a:gd name="T1" fmla="*/ 0 h 128"/>
                <a:gd name="T2" fmla="*/ 50 w 77"/>
                <a:gd name="T3" fmla="*/ 71 h 128"/>
                <a:gd name="T4" fmla="*/ 41 w 77"/>
                <a:gd name="T5" fmla="*/ 93 h 128"/>
                <a:gd name="T6" fmla="*/ 20 w 77"/>
                <a:gd name="T7" fmla="*/ 128 h 128"/>
                <a:gd name="T8" fmla="*/ 0 w 77"/>
                <a:gd name="T9" fmla="*/ 124 h 128"/>
                <a:gd name="T10" fmla="*/ 39 w 77"/>
                <a:gd name="T11" fmla="*/ 69 h 128"/>
                <a:gd name="T12" fmla="*/ 77 w 77"/>
                <a:gd name="T13" fmla="*/ 0 h 128"/>
                <a:gd name="T14" fmla="*/ 77 w 77"/>
                <a:gd name="T1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128">
                  <a:moveTo>
                    <a:pt x="77" y="0"/>
                  </a:moveTo>
                  <a:lnTo>
                    <a:pt x="50" y="71"/>
                  </a:lnTo>
                  <a:lnTo>
                    <a:pt x="41" y="93"/>
                  </a:lnTo>
                  <a:lnTo>
                    <a:pt x="20" y="128"/>
                  </a:lnTo>
                  <a:lnTo>
                    <a:pt x="0" y="124"/>
                  </a:lnTo>
                  <a:lnTo>
                    <a:pt x="39" y="69"/>
                  </a:lnTo>
                  <a:lnTo>
                    <a:pt x="77" y="0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FFFF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90" name="Freeform 262">
              <a:extLst>
                <a:ext uri="{FF2B5EF4-FFF2-40B4-BE49-F238E27FC236}">
                  <a16:creationId xmlns:a16="http://schemas.microsoft.com/office/drawing/2014/main" id="{876C003A-EB47-BF9E-A0EC-72C9D22BF1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5" y="3491"/>
              <a:ext cx="85" cy="56"/>
            </a:xfrm>
            <a:custGeom>
              <a:avLst/>
              <a:gdLst>
                <a:gd name="T0" fmla="*/ 85 w 85"/>
                <a:gd name="T1" fmla="*/ 0 h 56"/>
                <a:gd name="T2" fmla="*/ 66 w 85"/>
                <a:gd name="T3" fmla="*/ 47 h 56"/>
                <a:gd name="T4" fmla="*/ 0 w 85"/>
                <a:gd name="T5" fmla="*/ 56 h 56"/>
                <a:gd name="T6" fmla="*/ 61 w 85"/>
                <a:gd name="T7" fmla="*/ 16 h 56"/>
                <a:gd name="T8" fmla="*/ 85 w 85"/>
                <a:gd name="T9" fmla="*/ 0 h 56"/>
                <a:gd name="T10" fmla="*/ 85 w 85"/>
                <a:gd name="T11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56">
                  <a:moveTo>
                    <a:pt x="85" y="0"/>
                  </a:moveTo>
                  <a:lnTo>
                    <a:pt x="66" y="47"/>
                  </a:lnTo>
                  <a:lnTo>
                    <a:pt x="0" y="56"/>
                  </a:lnTo>
                  <a:lnTo>
                    <a:pt x="61" y="16"/>
                  </a:lnTo>
                  <a:lnTo>
                    <a:pt x="85" y="0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FFFF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4391" name="Freeform 263">
              <a:extLst>
                <a:ext uri="{FF2B5EF4-FFF2-40B4-BE49-F238E27FC236}">
                  <a16:creationId xmlns:a16="http://schemas.microsoft.com/office/drawing/2014/main" id="{54A31229-86EC-F40D-1D90-A7CB4329CE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8" y="3515"/>
              <a:ext cx="54" cy="31"/>
            </a:xfrm>
            <a:custGeom>
              <a:avLst/>
              <a:gdLst>
                <a:gd name="T0" fmla="*/ 33 w 54"/>
                <a:gd name="T1" fmla="*/ 0 h 31"/>
                <a:gd name="T2" fmla="*/ 54 w 54"/>
                <a:gd name="T3" fmla="*/ 31 h 31"/>
                <a:gd name="T4" fmla="*/ 6 w 54"/>
                <a:gd name="T5" fmla="*/ 29 h 31"/>
                <a:gd name="T6" fmla="*/ 0 w 54"/>
                <a:gd name="T7" fmla="*/ 11 h 31"/>
                <a:gd name="T8" fmla="*/ 33 w 54"/>
                <a:gd name="T9" fmla="*/ 0 h 31"/>
                <a:gd name="T10" fmla="*/ 33 w 54"/>
                <a:gd name="T1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1">
                  <a:moveTo>
                    <a:pt x="33" y="0"/>
                  </a:moveTo>
                  <a:lnTo>
                    <a:pt x="54" y="31"/>
                  </a:lnTo>
                  <a:lnTo>
                    <a:pt x="6" y="29"/>
                  </a:lnTo>
                  <a:lnTo>
                    <a:pt x="0" y="11"/>
                  </a:lnTo>
                  <a:lnTo>
                    <a:pt x="33" y="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FF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C028644C-F50B-B32F-4024-E0B19D224A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Physical User Interfaces</a:t>
            </a:r>
          </a:p>
        </p:txBody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1B1B99F5-1155-5474-461F-CC01D1B219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14350" lvl="1">
              <a:buFontTx/>
              <a:buNone/>
            </a:pPr>
            <a:r>
              <a:rPr lang="en-US" altLang="LID4096"/>
              <a:t>ubiquitous computing </a:t>
            </a:r>
          </a:p>
          <a:p>
            <a:pPr marL="514350" lvl="1">
              <a:buFontTx/>
              <a:buNone/>
            </a:pPr>
            <a:r>
              <a:rPr lang="en-US" altLang="LID4096"/>
              <a:t>pervasive computing </a:t>
            </a:r>
          </a:p>
          <a:p>
            <a:pPr marL="514350" lvl="1">
              <a:buFontTx/>
              <a:buNone/>
            </a:pPr>
            <a:r>
              <a:rPr lang="en-US" altLang="LID4096"/>
              <a:t>tangible user interfaces </a:t>
            </a:r>
          </a:p>
          <a:p>
            <a:pPr marL="514350" lvl="1">
              <a:buFontTx/>
              <a:buNone/>
            </a:pPr>
            <a:r>
              <a:rPr lang="en-US" altLang="LID4096"/>
              <a:t>information appliances </a:t>
            </a:r>
          </a:p>
          <a:p>
            <a:pPr marL="514350" lvl="1">
              <a:buFontTx/>
              <a:buNone/>
            </a:pPr>
            <a:r>
              <a:rPr lang="en-US" altLang="LID4096"/>
              <a:t>context-aware computing</a:t>
            </a:r>
          </a:p>
          <a:p>
            <a:pPr marL="514350" lvl="1">
              <a:buFontTx/>
              <a:buNone/>
            </a:pPr>
            <a:r>
              <a:rPr lang="en-US" altLang="LID4096"/>
              <a:t>interactive art</a:t>
            </a:r>
          </a:p>
          <a:p>
            <a:pPr marL="514350" lvl="1">
              <a:buFontTx/>
              <a:buNone/>
            </a:pPr>
            <a:r>
              <a:rPr lang="en-US" altLang="LID4096"/>
              <a:t>ambient displays</a:t>
            </a:r>
          </a:p>
          <a:p>
            <a:pPr marL="514350" lvl="1">
              <a:buFontTx/>
              <a:buNone/>
            </a:pPr>
            <a:r>
              <a:rPr lang="en-US" altLang="LID4096"/>
              <a:t>…</a:t>
            </a:r>
          </a:p>
        </p:txBody>
      </p:sp>
      <p:grpSp>
        <p:nvGrpSpPr>
          <p:cNvPr id="106576" name="Group 80">
            <a:extLst>
              <a:ext uri="{FF2B5EF4-FFF2-40B4-BE49-F238E27FC236}">
                <a16:creationId xmlns:a16="http://schemas.microsoft.com/office/drawing/2014/main" id="{7C1B7FF1-B9D0-D30A-55FE-28192B51C21B}"/>
              </a:ext>
            </a:extLst>
          </p:cNvPr>
          <p:cNvGrpSpPr>
            <a:grpSpLocks/>
          </p:cNvGrpSpPr>
          <p:nvPr/>
        </p:nvGrpSpPr>
        <p:grpSpPr bwMode="auto">
          <a:xfrm>
            <a:off x="6096000" y="1295400"/>
            <a:ext cx="2347913" cy="2286000"/>
            <a:chOff x="3648" y="1200"/>
            <a:chExt cx="1743" cy="1632"/>
          </a:xfrm>
        </p:grpSpPr>
        <p:sp>
          <p:nvSpPr>
            <p:cNvPr id="106508" name="AutoShape 12">
              <a:extLst>
                <a:ext uri="{FF2B5EF4-FFF2-40B4-BE49-F238E27FC236}">
                  <a16:creationId xmlns:a16="http://schemas.microsoft.com/office/drawing/2014/main" id="{27BA15AC-CBC2-AE22-0A10-A95AD22FCAF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648" y="1248"/>
              <a:ext cx="1584" cy="1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11" name="Freeform 15">
              <a:extLst>
                <a:ext uri="{FF2B5EF4-FFF2-40B4-BE49-F238E27FC236}">
                  <a16:creationId xmlns:a16="http://schemas.microsoft.com/office/drawing/2014/main" id="{98D775F8-A28A-25D8-9DBA-270A069B2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4" y="1425"/>
              <a:ext cx="1460" cy="1357"/>
            </a:xfrm>
            <a:custGeom>
              <a:avLst/>
              <a:gdLst>
                <a:gd name="T0" fmla="*/ 603 w 1460"/>
                <a:gd name="T1" fmla="*/ 9 h 1357"/>
                <a:gd name="T2" fmla="*/ 546 w 1460"/>
                <a:gd name="T3" fmla="*/ 25 h 1357"/>
                <a:gd name="T4" fmla="*/ 498 w 1460"/>
                <a:gd name="T5" fmla="*/ 42 h 1357"/>
                <a:gd name="T6" fmla="*/ 457 w 1460"/>
                <a:gd name="T7" fmla="*/ 59 h 1357"/>
                <a:gd name="T8" fmla="*/ 422 w 1460"/>
                <a:gd name="T9" fmla="*/ 81 h 1357"/>
                <a:gd name="T10" fmla="*/ 391 w 1460"/>
                <a:gd name="T11" fmla="*/ 111 h 1357"/>
                <a:gd name="T12" fmla="*/ 363 w 1460"/>
                <a:gd name="T13" fmla="*/ 150 h 1357"/>
                <a:gd name="T14" fmla="*/ 337 w 1460"/>
                <a:gd name="T15" fmla="*/ 202 h 1357"/>
                <a:gd name="T16" fmla="*/ 12 w 1460"/>
                <a:gd name="T17" fmla="*/ 429 h 1357"/>
                <a:gd name="T18" fmla="*/ 0 w 1460"/>
                <a:gd name="T19" fmla="*/ 586 h 1357"/>
                <a:gd name="T20" fmla="*/ 5 w 1460"/>
                <a:gd name="T21" fmla="*/ 751 h 1357"/>
                <a:gd name="T22" fmla="*/ 19 w 1460"/>
                <a:gd name="T23" fmla="*/ 908 h 1357"/>
                <a:gd name="T24" fmla="*/ 38 w 1460"/>
                <a:gd name="T25" fmla="*/ 1045 h 1357"/>
                <a:gd name="T26" fmla="*/ 494 w 1460"/>
                <a:gd name="T27" fmla="*/ 1150 h 1357"/>
                <a:gd name="T28" fmla="*/ 448 w 1460"/>
                <a:gd name="T29" fmla="*/ 1167 h 1357"/>
                <a:gd name="T30" fmla="*/ 410 w 1460"/>
                <a:gd name="T31" fmla="*/ 1187 h 1357"/>
                <a:gd name="T32" fmla="*/ 382 w 1460"/>
                <a:gd name="T33" fmla="*/ 1207 h 1357"/>
                <a:gd name="T34" fmla="*/ 364 w 1460"/>
                <a:gd name="T35" fmla="*/ 1228 h 1357"/>
                <a:gd name="T36" fmla="*/ 360 w 1460"/>
                <a:gd name="T37" fmla="*/ 1250 h 1357"/>
                <a:gd name="T38" fmla="*/ 369 w 1460"/>
                <a:gd name="T39" fmla="*/ 1273 h 1357"/>
                <a:gd name="T40" fmla="*/ 393 w 1460"/>
                <a:gd name="T41" fmla="*/ 1295 h 1357"/>
                <a:gd name="T42" fmla="*/ 433 w 1460"/>
                <a:gd name="T43" fmla="*/ 1317 h 1357"/>
                <a:gd name="T44" fmla="*/ 865 w 1460"/>
                <a:gd name="T45" fmla="*/ 1332 h 1357"/>
                <a:gd name="T46" fmla="*/ 908 w 1460"/>
                <a:gd name="T47" fmla="*/ 1331 h 1357"/>
                <a:gd name="T48" fmla="*/ 958 w 1460"/>
                <a:gd name="T49" fmla="*/ 1329 h 1357"/>
                <a:gd name="T50" fmla="*/ 1012 w 1460"/>
                <a:gd name="T51" fmla="*/ 1328 h 1357"/>
                <a:gd name="T52" fmla="*/ 1067 w 1460"/>
                <a:gd name="T53" fmla="*/ 1325 h 1357"/>
                <a:gd name="T54" fmla="*/ 1119 w 1460"/>
                <a:gd name="T55" fmla="*/ 1318 h 1357"/>
                <a:gd name="T56" fmla="*/ 1168 w 1460"/>
                <a:gd name="T57" fmla="*/ 1307 h 1357"/>
                <a:gd name="T58" fmla="*/ 1208 w 1460"/>
                <a:gd name="T59" fmla="*/ 1288 h 1357"/>
                <a:gd name="T60" fmla="*/ 1238 w 1460"/>
                <a:gd name="T61" fmla="*/ 1262 h 1357"/>
                <a:gd name="T62" fmla="*/ 1133 w 1460"/>
                <a:gd name="T63" fmla="*/ 1223 h 1357"/>
                <a:gd name="T64" fmla="*/ 1119 w 1460"/>
                <a:gd name="T65" fmla="*/ 1158 h 1357"/>
                <a:gd name="T66" fmla="*/ 1195 w 1460"/>
                <a:gd name="T67" fmla="*/ 1113 h 1357"/>
                <a:gd name="T68" fmla="*/ 1221 w 1460"/>
                <a:gd name="T69" fmla="*/ 1109 h 1357"/>
                <a:gd name="T70" fmla="*/ 1250 w 1460"/>
                <a:gd name="T71" fmla="*/ 1102 h 1357"/>
                <a:gd name="T72" fmla="*/ 1280 w 1460"/>
                <a:gd name="T73" fmla="*/ 1095 h 1357"/>
                <a:gd name="T74" fmla="*/ 1313 w 1460"/>
                <a:gd name="T75" fmla="*/ 1086 h 1357"/>
                <a:gd name="T76" fmla="*/ 1348 w 1460"/>
                <a:gd name="T77" fmla="*/ 1073 h 1357"/>
                <a:gd name="T78" fmla="*/ 1385 w 1460"/>
                <a:gd name="T79" fmla="*/ 1059 h 1357"/>
                <a:gd name="T80" fmla="*/ 1423 w 1460"/>
                <a:gd name="T81" fmla="*/ 1040 h 1357"/>
                <a:gd name="T82" fmla="*/ 1458 w 1460"/>
                <a:gd name="T83" fmla="*/ 917 h 1357"/>
                <a:gd name="T84" fmla="*/ 1460 w 1460"/>
                <a:gd name="T85" fmla="*/ 709 h 1357"/>
                <a:gd name="T86" fmla="*/ 1455 w 1460"/>
                <a:gd name="T87" fmla="*/ 513 h 1357"/>
                <a:gd name="T88" fmla="*/ 1436 w 1460"/>
                <a:gd name="T89" fmla="*/ 318 h 1357"/>
                <a:gd name="T90" fmla="*/ 1399 w 1460"/>
                <a:gd name="T91" fmla="*/ 113 h 1357"/>
                <a:gd name="T92" fmla="*/ 1352 w 1460"/>
                <a:gd name="T93" fmla="*/ 104 h 1357"/>
                <a:gd name="T94" fmla="*/ 1304 w 1460"/>
                <a:gd name="T95" fmla="*/ 95 h 1357"/>
                <a:gd name="T96" fmla="*/ 1257 w 1460"/>
                <a:gd name="T97" fmla="*/ 86 h 1357"/>
                <a:gd name="T98" fmla="*/ 1208 w 1460"/>
                <a:gd name="T99" fmla="*/ 78 h 1357"/>
                <a:gd name="T100" fmla="*/ 1161 w 1460"/>
                <a:gd name="T101" fmla="*/ 71 h 1357"/>
                <a:gd name="T102" fmla="*/ 1113 w 1460"/>
                <a:gd name="T103" fmla="*/ 64 h 1357"/>
                <a:gd name="T104" fmla="*/ 1066 w 1460"/>
                <a:gd name="T105" fmla="*/ 56 h 1357"/>
                <a:gd name="T106" fmla="*/ 1017 w 1460"/>
                <a:gd name="T107" fmla="*/ 50 h 1357"/>
                <a:gd name="T108" fmla="*/ 969 w 1460"/>
                <a:gd name="T109" fmla="*/ 43 h 1357"/>
                <a:gd name="T110" fmla="*/ 922 w 1460"/>
                <a:gd name="T111" fmla="*/ 37 h 1357"/>
                <a:gd name="T112" fmla="*/ 874 w 1460"/>
                <a:gd name="T113" fmla="*/ 31 h 1357"/>
                <a:gd name="T114" fmla="*/ 826 w 1460"/>
                <a:gd name="T115" fmla="*/ 24 h 1357"/>
                <a:gd name="T116" fmla="*/ 778 w 1460"/>
                <a:gd name="T117" fmla="*/ 18 h 1357"/>
                <a:gd name="T118" fmla="*/ 731 w 1460"/>
                <a:gd name="T119" fmla="*/ 12 h 1357"/>
                <a:gd name="T120" fmla="*/ 682 w 1460"/>
                <a:gd name="T121" fmla="*/ 6 h 1357"/>
                <a:gd name="T122" fmla="*/ 635 w 1460"/>
                <a:gd name="T123" fmla="*/ 0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60" h="1357">
                  <a:moveTo>
                    <a:pt x="635" y="0"/>
                  </a:moveTo>
                  <a:lnTo>
                    <a:pt x="603" y="9"/>
                  </a:lnTo>
                  <a:lnTo>
                    <a:pt x="573" y="18"/>
                  </a:lnTo>
                  <a:lnTo>
                    <a:pt x="546" y="25"/>
                  </a:lnTo>
                  <a:lnTo>
                    <a:pt x="521" y="34"/>
                  </a:lnTo>
                  <a:lnTo>
                    <a:pt x="498" y="42"/>
                  </a:lnTo>
                  <a:lnTo>
                    <a:pt x="477" y="50"/>
                  </a:lnTo>
                  <a:lnTo>
                    <a:pt x="457" y="59"/>
                  </a:lnTo>
                  <a:lnTo>
                    <a:pt x="439" y="70"/>
                  </a:lnTo>
                  <a:lnTo>
                    <a:pt x="422" y="81"/>
                  </a:lnTo>
                  <a:lnTo>
                    <a:pt x="406" y="96"/>
                  </a:lnTo>
                  <a:lnTo>
                    <a:pt x="391" y="111"/>
                  </a:lnTo>
                  <a:lnTo>
                    <a:pt x="377" y="129"/>
                  </a:lnTo>
                  <a:lnTo>
                    <a:pt x="363" y="150"/>
                  </a:lnTo>
                  <a:lnTo>
                    <a:pt x="350" y="174"/>
                  </a:lnTo>
                  <a:lnTo>
                    <a:pt x="337" y="202"/>
                  </a:lnTo>
                  <a:lnTo>
                    <a:pt x="324" y="233"/>
                  </a:lnTo>
                  <a:lnTo>
                    <a:pt x="12" y="429"/>
                  </a:lnTo>
                  <a:lnTo>
                    <a:pt x="4" y="506"/>
                  </a:lnTo>
                  <a:lnTo>
                    <a:pt x="0" y="586"/>
                  </a:lnTo>
                  <a:lnTo>
                    <a:pt x="0" y="669"/>
                  </a:lnTo>
                  <a:lnTo>
                    <a:pt x="5" y="751"/>
                  </a:lnTo>
                  <a:lnTo>
                    <a:pt x="11" y="832"/>
                  </a:lnTo>
                  <a:lnTo>
                    <a:pt x="19" y="908"/>
                  </a:lnTo>
                  <a:lnTo>
                    <a:pt x="28" y="980"/>
                  </a:lnTo>
                  <a:lnTo>
                    <a:pt x="38" y="1045"/>
                  </a:lnTo>
                  <a:lnTo>
                    <a:pt x="335" y="1092"/>
                  </a:lnTo>
                  <a:lnTo>
                    <a:pt x="494" y="1150"/>
                  </a:lnTo>
                  <a:lnTo>
                    <a:pt x="469" y="1158"/>
                  </a:lnTo>
                  <a:lnTo>
                    <a:pt x="448" y="1167"/>
                  </a:lnTo>
                  <a:lnTo>
                    <a:pt x="427" y="1177"/>
                  </a:lnTo>
                  <a:lnTo>
                    <a:pt x="410" y="1187"/>
                  </a:lnTo>
                  <a:lnTo>
                    <a:pt x="394" y="1196"/>
                  </a:lnTo>
                  <a:lnTo>
                    <a:pt x="382" y="1207"/>
                  </a:lnTo>
                  <a:lnTo>
                    <a:pt x="371" y="1218"/>
                  </a:lnTo>
                  <a:lnTo>
                    <a:pt x="364" y="1228"/>
                  </a:lnTo>
                  <a:lnTo>
                    <a:pt x="360" y="1240"/>
                  </a:lnTo>
                  <a:lnTo>
                    <a:pt x="360" y="1250"/>
                  </a:lnTo>
                  <a:lnTo>
                    <a:pt x="362" y="1261"/>
                  </a:lnTo>
                  <a:lnTo>
                    <a:pt x="369" y="1273"/>
                  </a:lnTo>
                  <a:lnTo>
                    <a:pt x="379" y="1284"/>
                  </a:lnTo>
                  <a:lnTo>
                    <a:pt x="393" y="1295"/>
                  </a:lnTo>
                  <a:lnTo>
                    <a:pt x="411" y="1306"/>
                  </a:lnTo>
                  <a:lnTo>
                    <a:pt x="433" y="1317"/>
                  </a:lnTo>
                  <a:lnTo>
                    <a:pt x="593" y="1357"/>
                  </a:lnTo>
                  <a:lnTo>
                    <a:pt x="865" y="1332"/>
                  </a:lnTo>
                  <a:lnTo>
                    <a:pt x="886" y="1331"/>
                  </a:lnTo>
                  <a:lnTo>
                    <a:pt x="908" y="1331"/>
                  </a:lnTo>
                  <a:lnTo>
                    <a:pt x="932" y="1331"/>
                  </a:lnTo>
                  <a:lnTo>
                    <a:pt x="958" y="1329"/>
                  </a:lnTo>
                  <a:lnTo>
                    <a:pt x="985" y="1329"/>
                  </a:lnTo>
                  <a:lnTo>
                    <a:pt x="1012" y="1328"/>
                  </a:lnTo>
                  <a:lnTo>
                    <a:pt x="1039" y="1327"/>
                  </a:lnTo>
                  <a:lnTo>
                    <a:pt x="1067" y="1325"/>
                  </a:lnTo>
                  <a:lnTo>
                    <a:pt x="1093" y="1322"/>
                  </a:lnTo>
                  <a:lnTo>
                    <a:pt x="1119" y="1318"/>
                  </a:lnTo>
                  <a:lnTo>
                    <a:pt x="1144" y="1313"/>
                  </a:lnTo>
                  <a:lnTo>
                    <a:pt x="1168" y="1307"/>
                  </a:lnTo>
                  <a:lnTo>
                    <a:pt x="1188" y="1299"/>
                  </a:lnTo>
                  <a:lnTo>
                    <a:pt x="1208" y="1288"/>
                  </a:lnTo>
                  <a:lnTo>
                    <a:pt x="1225" y="1277"/>
                  </a:lnTo>
                  <a:lnTo>
                    <a:pt x="1238" y="1262"/>
                  </a:lnTo>
                  <a:lnTo>
                    <a:pt x="1204" y="1245"/>
                  </a:lnTo>
                  <a:lnTo>
                    <a:pt x="1133" y="1223"/>
                  </a:lnTo>
                  <a:lnTo>
                    <a:pt x="1082" y="1188"/>
                  </a:lnTo>
                  <a:lnTo>
                    <a:pt x="1119" y="1158"/>
                  </a:lnTo>
                  <a:lnTo>
                    <a:pt x="1182" y="1115"/>
                  </a:lnTo>
                  <a:lnTo>
                    <a:pt x="1195" y="1113"/>
                  </a:lnTo>
                  <a:lnTo>
                    <a:pt x="1208" y="1111"/>
                  </a:lnTo>
                  <a:lnTo>
                    <a:pt x="1221" y="1109"/>
                  </a:lnTo>
                  <a:lnTo>
                    <a:pt x="1236" y="1105"/>
                  </a:lnTo>
                  <a:lnTo>
                    <a:pt x="1250" y="1102"/>
                  </a:lnTo>
                  <a:lnTo>
                    <a:pt x="1265" y="1099"/>
                  </a:lnTo>
                  <a:lnTo>
                    <a:pt x="1280" y="1095"/>
                  </a:lnTo>
                  <a:lnTo>
                    <a:pt x="1297" y="1091"/>
                  </a:lnTo>
                  <a:lnTo>
                    <a:pt x="1313" y="1086"/>
                  </a:lnTo>
                  <a:lnTo>
                    <a:pt x="1330" y="1081"/>
                  </a:lnTo>
                  <a:lnTo>
                    <a:pt x="1348" y="1073"/>
                  </a:lnTo>
                  <a:lnTo>
                    <a:pt x="1366" y="1067"/>
                  </a:lnTo>
                  <a:lnTo>
                    <a:pt x="1385" y="1059"/>
                  </a:lnTo>
                  <a:lnTo>
                    <a:pt x="1403" y="1051"/>
                  </a:lnTo>
                  <a:lnTo>
                    <a:pt x="1423" y="1040"/>
                  </a:lnTo>
                  <a:lnTo>
                    <a:pt x="1444" y="1030"/>
                  </a:lnTo>
                  <a:lnTo>
                    <a:pt x="1458" y="917"/>
                  </a:lnTo>
                  <a:lnTo>
                    <a:pt x="1460" y="811"/>
                  </a:lnTo>
                  <a:lnTo>
                    <a:pt x="1460" y="709"/>
                  </a:lnTo>
                  <a:lnTo>
                    <a:pt x="1459" y="610"/>
                  </a:lnTo>
                  <a:lnTo>
                    <a:pt x="1455" y="513"/>
                  </a:lnTo>
                  <a:lnTo>
                    <a:pt x="1448" y="416"/>
                  </a:lnTo>
                  <a:lnTo>
                    <a:pt x="1436" y="318"/>
                  </a:lnTo>
                  <a:lnTo>
                    <a:pt x="1421" y="217"/>
                  </a:lnTo>
                  <a:lnTo>
                    <a:pt x="1399" y="113"/>
                  </a:lnTo>
                  <a:lnTo>
                    <a:pt x="1375" y="108"/>
                  </a:lnTo>
                  <a:lnTo>
                    <a:pt x="1352" y="104"/>
                  </a:lnTo>
                  <a:lnTo>
                    <a:pt x="1328" y="100"/>
                  </a:lnTo>
                  <a:lnTo>
                    <a:pt x="1304" y="95"/>
                  </a:lnTo>
                  <a:lnTo>
                    <a:pt x="1280" y="90"/>
                  </a:lnTo>
                  <a:lnTo>
                    <a:pt x="1257" y="86"/>
                  </a:lnTo>
                  <a:lnTo>
                    <a:pt x="1232" y="82"/>
                  </a:lnTo>
                  <a:lnTo>
                    <a:pt x="1208" y="78"/>
                  </a:lnTo>
                  <a:lnTo>
                    <a:pt x="1184" y="75"/>
                  </a:lnTo>
                  <a:lnTo>
                    <a:pt x="1161" y="71"/>
                  </a:lnTo>
                  <a:lnTo>
                    <a:pt x="1137" y="67"/>
                  </a:lnTo>
                  <a:lnTo>
                    <a:pt x="1113" y="64"/>
                  </a:lnTo>
                  <a:lnTo>
                    <a:pt x="1089" y="60"/>
                  </a:lnTo>
                  <a:lnTo>
                    <a:pt x="1066" y="56"/>
                  </a:lnTo>
                  <a:lnTo>
                    <a:pt x="1042" y="53"/>
                  </a:lnTo>
                  <a:lnTo>
                    <a:pt x="1017" y="50"/>
                  </a:lnTo>
                  <a:lnTo>
                    <a:pt x="993" y="46"/>
                  </a:lnTo>
                  <a:lnTo>
                    <a:pt x="969" y="43"/>
                  </a:lnTo>
                  <a:lnTo>
                    <a:pt x="946" y="40"/>
                  </a:lnTo>
                  <a:lnTo>
                    <a:pt x="922" y="37"/>
                  </a:lnTo>
                  <a:lnTo>
                    <a:pt x="898" y="34"/>
                  </a:lnTo>
                  <a:lnTo>
                    <a:pt x="874" y="31"/>
                  </a:lnTo>
                  <a:lnTo>
                    <a:pt x="850" y="27"/>
                  </a:lnTo>
                  <a:lnTo>
                    <a:pt x="826" y="24"/>
                  </a:lnTo>
                  <a:lnTo>
                    <a:pt x="802" y="21"/>
                  </a:lnTo>
                  <a:lnTo>
                    <a:pt x="778" y="18"/>
                  </a:lnTo>
                  <a:lnTo>
                    <a:pt x="755" y="15"/>
                  </a:lnTo>
                  <a:lnTo>
                    <a:pt x="731" y="12"/>
                  </a:lnTo>
                  <a:lnTo>
                    <a:pt x="706" y="9"/>
                  </a:lnTo>
                  <a:lnTo>
                    <a:pt x="682" y="6"/>
                  </a:lnTo>
                  <a:lnTo>
                    <a:pt x="658" y="3"/>
                  </a:lnTo>
                  <a:lnTo>
                    <a:pt x="635" y="0"/>
                  </a:lnTo>
                  <a:close/>
                </a:path>
              </a:pathLst>
            </a:custGeom>
            <a:solidFill>
              <a:srgbClr val="473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12" name="Freeform 16">
              <a:extLst>
                <a:ext uri="{FF2B5EF4-FFF2-40B4-BE49-F238E27FC236}">
                  <a16:creationId xmlns:a16="http://schemas.microsoft.com/office/drawing/2014/main" id="{CC96611F-7236-99BB-2308-6D36B603DA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8" y="1425"/>
              <a:ext cx="834" cy="1083"/>
            </a:xfrm>
            <a:custGeom>
              <a:avLst/>
              <a:gdLst>
                <a:gd name="T0" fmla="*/ 754 w 834"/>
                <a:gd name="T1" fmla="*/ 90 h 1083"/>
                <a:gd name="T2" fmla="*/ 705 w 834"/>
                <a:gd name="T3" fmla="*/ 79 h 1083"/>
                <a:gd name="T4" fmla="*/ 658 w 834"/>
                <a:gd name="T5" fmla="*/ 69 h 1083"/>
                <a:gd name="T6" fmla="*/ 609 w 834"/>
                <a:gd name="T7" fmla="*/ 59 h 1083"/>
                <a:gd name="T8" fmla="*/ 561 w 834"/>
                <a:gd name="T9" fmla="*/ 51 h 1083"/>
                <a:gd name="T10" fmla="*/ 512 w 834"/>
                <a:gd name="T11" fmla="*/ 43 h 1083"/>
                <a:gd name="T12" fmla="*/ 465 w 834"/>
                <a:gd name="T13" fmla="*/ 35 h 1083"/>
                <a:gd name="T14" fmla="*/ 416 w 834"/>
                <a:gd name="T15" fmla="*/ 28 h 1083"/>
                <a:gd name="T16" fmla="*/ 367 w 834"/>
                <a:gd name="T17" fmla="*/ 22 h 1083"/>
                <a:gd name="T18" fmla="*/ 319 w 834"/>
                <a:gd name="T19" fmla="*/ 17 h 1083"/>
                <a:gd name="T20" fmla="*/ 269 w 834"/>
                <a:gd name="T21" fmla="*/ 12 h 1083"/>
                <a:gd name="T22" fmla="*/ 221 w 834"/>
                <a:gd name="T23" fmla="*/ 8 h 1083"/>
                <a:gd name="T24" fmla="*/ 172 w 834"/>
                <a:gd name="T25" fmla="*/ 5 h 1083"/>
                <a:gd name="T26" fmla="*/ 123 w 834"/>
                <a:gd name="T27" fmla="*/ 3 h 1083"/>
                <a:gd name="T28" fmla="*/ 74 w 834"/>
                <a:gd name="T29" fmla="*/ 1 h 1083"/>
                <a:gd name="T30" fmla="*/ 24 w 834"/>
                <a:gd name="T31" fmla="*/ 0 h 1083"/>
                <a:gd name="T32" fmla="*/ 11 w 834"/>
                <a:gd name="T33" fmla="*/ 133 h 1083"/>
                <a:gd name="T34" fmla="*/ 30 w 834"/>
                <a:gd name="T35" fmla="*/ 397 h 1083"/>
                <a:gd name="T36" fmla="*/ 42 w 834"/>
                <a:gd name="T37" fmla="*/ 659 h 1083"/>
                <a:gd name="T38" fmla="*/ 48 w 834"/>
                <a:gd name="T39" fmla="*/ 925 h 1083"/>
                <a:gd name="T40" fmla="*/ 64 w 834"/>
                <a:gd name="T41" fmla="*/ 1062 h 1083"/>
                <a:gd name="T42" fmla="*/ 101 w 834"/>
                <a:gd name="T43" fmla="*/ 1068 h 1083"/>
                <a:gd name="T44" fmla="*/ 143 w 834"/>
                <a:gd name="T45" fmla="*/ 1073 h 1083"/>
                <a:gd name="T46" fmla="*/ 189 w 834"/>
                <a:gd name="T47" fmla="*/ 1078 h 1083"/>
                <a:gd name="T48" fmla="*/ 237 w 834"/>
                <a:gd name="T49" fmla="*/ 1081 h 1083"/>
                <a:gd name="T50" fmla="*/ 289 w 834"/>
                <a:gd name="T51" fmla="*/ 1082 h 1083"/>
                <a:gd name="T52" fmla="*/ 343 w 834"/>
                <a:gd name="T53" fmla="*/ 1083 h 1083"/>
                <a:gd name="T54" fmla="*/ 396 w 834"/>
                <a:gd name="T55" fmla="*/ 1082 h 1083"/>
                <a:gd name="T56" fmla="*/ 451 w 834"/>
                <a:gd name="T57" fmla="*/ 1079 h 1083"/>
                <a:gd name="T58" fmla="*/ 506 w 834"/>
                <a:gd name="T59" fmla="*/ 1075 h 1083"/>
                <a:gd name="T60" fmla="*/ 560 w 834"/>
                <a:gd name="T61" fmla="*/ 1070 h 1083"/>
                <a:gd name="T62" fmla="*/ 612 w 834"/>
                <a:gd name="T63" fmla="*/ 1064 h 1083"/>
                <a:gd name="T64" fmla="*/ 662 w 834"/>
                <a:gd name="T65" fmla="*/ 1056 h 1083"/>
                <a:gd name="T66" fmla="*/ 709 w 834"/>
                <a:gd name="T67" fmla="*/ 1047 h 1083"/>
                <a:gd name="T68" fmla="*/ 753 w 834"/>
                <a:gd name="T69" fmla="*/ 1036 h 1083"/>
                <a:gd name="T70" fmla="*/ 792 w 834"/>
                <a:gd name="T71" fmla="*/ 1025 h 1083"/>
                <a:gd name="T72" fmla="*/ 823 w 834"/>
                <a:gd name="T73" fmla="*/ 902 h 1083"/>
                <a:gd name="T74" fmla="*/ 834 w 834"/>
                <a:gd name="T75" fmla="*/ 676 h 1083"/>
                <a:gd name="T76" fmla="*/ 826 w 834"/>
                <a:gd name="T77" fmla="*/ 450 h 1083"/>
                <a:gd name="T78" fmla="*/ 798 w 834"/>
                <a:gd name="T79" fmla="*/ 217 h 10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34" h="1083">
                  <a:moveTo>
                    <a:pt x="778" y="96"/>
                  </a:moveTo>
                  <a:lnTo>
                    <a:pt x="754" y="90"/>
                  </a:lnTo>
                  <a:lnTo>
                    <a:pt x="729" y="84"/>
                  </a:lnTo>
                  <a:lnTo>
                    <a:pt x="705" y="79"/>
                  </a:lnTo>
                  <a:lnTo>
                    <a:pt x="682" y="74"/>
                  </a:lnTo>
                  <a:lnTo>
                    <a:pt x="658" y="69"/>
                  </a:lnTo>
                  <a:lnTo>
                    <a:pt x="633" y="65"/>
                  </a:lnTo>
                  <a:lnTo>
                    <a:pt x="609" y="59"/>
                  </a:lnTo>
                  <a:lnTo>
                    <a:pt x="585" y="55"/>
                  </a:lnTo>
                  <a:lnTo>
                    <a:pt x="561" y="51"/>
                  </a:lnTo>
                  <a:lnTo>
                    <a:pt x="537" y="46"/>
                  </a:lnTo>
                  <a:lnTo>
                    <a:pt x="512" y="43"/>
                  </a:lnTo>
                  <a:lnTo>
                    <a:pt x="488" y="39"/>
                  </a:lnTo>
                  <a:lnTo>
                    <a:pt x="465" y="35"/>
                  </a:lnTo>
                  <a:lnTo>
                    <a:pt x="440" y="32"/>
                  </a:lnTo>
                  <a:lnTo>
                    <a:pt x="416" y="28"/>
                  </a:lnTo>
                  <a:lnTo>
                    <a:pt x="391" y="25"/>
                  </a:lnTo>
                  <a:lnTo>
                    <a:pt x="367" y="22"/>
                  </a:lnTo>
                  <a:lnTo>
                    <a:pt x="343" y="19"/>
                  </a:lnTo>
                  <a:lnTo>
                    <a:pt x="319" y="17"/>
                  </a:lnTo>
                  <a:lnTo>
                    <a:pt x="294" y="14"/>
                  </a:lnTo>
                  <a:lnTo>
                    <a:pt x="269" y="12"/>
                  </a:lnTo>
                  <a:lnTo>
                    <a:pt x="246" y="10"/>
                  </a:lnTo>
                  <a:lnTo>
                    <a:pt x="221" y="8"/>
                  </a:lnTo>
                  <a:lnTo>
                    <a:pt x="196" y="7"/>
                  </a:lnTo>
                  <a:lnTo>
                    <a:pt x="172" y="5"/>
                  </a:lnTo>
                  <a:lnTo>
                    <a:pt x="147" y="4"/>
                  </a:lnTo>
                  <a:lnTo>
                    <a:pt x="123" y="3"/>
                  </a:lnTo>
                  <a:lnTo>
                    <a:pt x="98" y="2"/>
                  </a:lnTo>
                  <a:lnTo>
                    <a:pt x="74" y="1"/>
                  </a:lnTo>
                  <a:lnTo>
                    <a:pt x="49" y="1"/>
                  </a:lnTo>
                  <a:lnTo>
                    <a:pt x="24" y="0"/>
                  </a:lnTo>
                  <a:lnTo>
                    <a:pt x="0" y="0"/>
                  </a:lnTo>
                  <a:lnTo>
                    <a:pt x="11" y="133"/>
                  </a:lnTo>
                  <a:lnTo>
                    <a:pt x="20" y="265"/>
                  </a:lnTo>
                  <a:lnTo>
                    <a:pt x="30" y="397"/>
                  </a:lnTo>
                  <a:lnTo>
                    <a:pt x="37" y="528"/>
                  </a:lnTo>
                  <a:lnTo>
                    <a:pt x="42" y="659"/>
                  </a:lnTo>
                  <a:lnTo>
                    <a:pt x="46" y="792"/>
                  </a:lnTo>
                  <a:lnTo>
                    <a:pt x="48" y="925"/>
                  </a:lnTo>
                  <a:lnTo>
                    <a:pt x="47" y="1058"/>
                  </a:lnTo>
                  <a:lnTo>
                    <a:pt x="64" y="1062"/>
                  </a:lnTo>
                  <a:lnTo>
                    <a:pt x="82" y="1065"/>
                  </a:lnTo>
                  <a:lnTo>
                    <a:pt x="101" y="1068"/>
                  </a:lnTo>
                  <a:lnTo>
                    <a:pt x="122" y="1071"/>
                  </a:lnTo>
                  <a:lnTo>
                    <a:pt x="143" y="1073"/>
                  </a:lnTo>
                  <a:lnTo>
                    <a:pt x="166" y="1075"/>
                  </a:lnTo>
                  <a:lnTo>
                    <a:pt x="189" y="1078"/>
                  </a:lnTo>
                  <a:lnTo>
                    <a:pt x="212" y="1080"/>
                  </a:lnTo>
                  <a:lnTo>
                    <a:pt x="237" y="1081"/>
                  </a:lnTo>
                  <a:lnTo>
                    <a:pt x="263" y="1082"/>
                  </a:lnTo>
                  <a:lnTo>
                    <a:pt x="289" y="1082"/>
                  </a:lnTo>
                  <a:lnTo>
                    <a:pt x="316" y="1083"/>
                  </a:lnTo>
                  <a:lnTo>
                    <a:pt x="343" y="1083"/>
                  </a:lnTo>
                  <a:lnTo>
                    <a:pt x="370" y="1082"/>
                  </a:lnTo>
                  <a:lnTo>
                    <a:pt x="396" y="1082"/>
                  </a:lnTo>
                  <a:lnTo>
                    <a:pt x="424" y="1080"/>
                  </a:lnTo>
                  <a:lnTo>
                    <a:pt x="451" y="1079"/>
                  </a:lnTo>
                  <a:lnTo>
                    <a:pt x="479" y="1078"/>
                  </a:lnTo>
                  <a:lnTo>
                    <a:pt x="506" y="1075"/>
                  </a:lnTo>
                  <a:lnTo>
                    <a:pt x="533" y="1072"/>
                  </a:lnTo>
                  <a:lnTo>
                    <a:pt x="560" y="1070"/>
                  </a:lnTo>
                  <a:lnTo>
                    <a:pt x="586" y="1067"/>
                  </a:lnTo>
                  <a:lnTo>
                    <a:pt x="612" y="1064"/>
                  </a:lnTo>
                  <a:lnTo>
                    <a:pt x="637" y="1060"/>
                  </a:lnTo>
                  <a:lnTo>
                    <a:pt x="662" y="1056"/>
                  </a:lnTo>
                  <a:lnTo>
                    <a:pt x="686" y="1052"/>
                  </a:lnTo>
                  <a:lnTo>
                    <a:pt x="709" y="1047"/>
                  </a:lnTo>
                  <a:lnTo>
                    <a:pt x="731" y="1042"/>
                  </a:lnTo>
                  <a:lnTo>
                    <a:pt x="753" y="1036"/>
                  </a:lnTo>
                  <a:lnTo>
                    <a:pt x="772" y="1031"/>
                  </a:lnTo>
                  <a:lnTo>
                    <a:pt x="792" y="1025"/>
                  </a:lnTo>
                  <a:lnTo>
                    <a:pt x="810" y="1019"/>
                  </a:lnTo>
                  <a:lnTo>
                    <a:pt x="823" y="902"/>
                  </a:lnTo>
                  <a:lnTo>
                    <a:pt x="831" y="788"/>
                  </a:lnTo>
                  <a:lnTo>
                    <a:pt x="834" y="676"/>
                  </a:lnTo>
                  <a:lnTo>
                    <a:pt x="832" y="563"/>
                  </a:lnTo>
                  <a:lnTo>
                    <a:pt x="826" y="450"/>
                  </a:lnTo>
                  <a:lnTo>
                    <a:pt x="815" y="335"/>
                  </a:lnTo>
                  <a:lnTo>
                    <a:pt x="798" y="217"/>
                  </a:lnTo>
                  <a:lnTo>
                    <a:pt x="778" y="96"/>
                  </a:lnTo>
                  <a:close/>
                </a:path>
              </a:pathLst>
            </a:custGeom>
            <a:solidFill>
              <a:srgbClr val="AA8E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13" name="Freeform 17">
              <a:extLst>
                <a:ext uri="{FF2B5EF4-FFF2-40B4-BE49-F238E27FC236}">
                  <a16:creationId xmlns:a16="http://schemas.microsoft.com/office/drawing/2014/main" id="{CFD12389-97F8-9117-6213-E88A8648C7D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6" y="1426"/>
              <a:ext cx="813" cy="1042"/>
            </a:xfrm>
            <a:custGeom>
              <a:avLst/>
              <a:gdLst>
                <a:gd name="T0" fmla="*/ 736 w 813"/>
                <a:gd name="T1" fmla="*/ 90 h 1042"/>
                <a:gd name="T2" fmla="*/ 689 w 813"/>
                <a:gd name="T3" fmla="*/ 79 h 1042"/>
                <a:gd name="T4" fmla="*/ 642 w 813"/>
                <a:gd name="T5" fmla="*/ 70 h 1042"/>
                <a:gd name="T6" fmla="*/ 595 w 813"/>
                <a:gd name="T7" fmla="*/ 61 h 1042"/>
                <a:gd name="T8" fmla="*/ 548 w 813"/>
                <a:gd name="T9" fmla="*/ 51 h 1042"/>
                <a:gd name="T10" fmla="*/ 501 w 813"/>
                <a:gd name="T11" fmla="*/ 43 h 1042"/>
                <a:gd name="T12" fmla="*/ 454 w 813"/>
                <a:gd name="T13" fmla="*/ 36 h 1042"/>
                <a:gd name="T14" fmla="*/ 406 w 813"/>
                <a:gd name="T15" fmla="*/ 30 h 1042"/>
                <a:gd name="T16" fmla="*/ 359 w 813"/>
                <a:gd name="T17" fmla="*/ 23 h 1042"/>
                <a:gd name="T18" fmla="*/ 310 w 813"/>
                <a:gd name="T19" fmla="*/ 17 h 1042"/>
                <a:gd name="T20" fmla="*/ 263 w 813"/>
                <a:gd name="T21" fmla="*/ 13 h 1042"/>
                <a:gd name="T22" fmla="*/ 215 w 813"/>
                <a:gd name="T23" fmla="*/ 9 h 1042"/>
                <a:gd name="T24" fmla="*/ 168 w 813"/>
                <a:gd name="T25" fmla="*/ 6 h 1042"/>
                <a:gd name="T26" fmla="*/ 119 w 813"/>
                <a:gd name="T27" fmla="*/ 3 h 1042"/>
                <a:gd name="T28" fmla="*/ 72 w 813"/>
                <a:gd name="T29" fmla="*/ 1 h 1042"/>
                <a:gd name="T30" fmla="*/ 24 w 813"/>
                <a:gd name="T31" fmla="*/ 0 h 1042"/>
                <a:gd name="T32" fmla="*/ 11 w 813"/>
                <a:gd name="T33" fmla="*/ 129 h 1042"/>
                <a:gd name="T34" fmla="*/ 28 w 813"/>
                <a:gd name="T35" fmla="*/ 382 h 1042"/>
                <a:gd name="T36" fmla="*/ 42 w 813"/>
                <a:gd name="T37" fmla="*/ 635 h 1042"/>
                <a:gd name="T38" fmla="*/ 48 w 813"/>
                <a:gd name="T39" fmla="*/ 888 h 1042"/>
                <a:gd name="T40" fmla="*/ 64 w 813"/>
                <a:gd name="T41" fmla="*/ 1021 h 1042"/>
                <a:gd name="T42" fmla="*/ 100 w 813"/>
                <a:gd name="T43" fmla="*/ 1027 h 1042"/>
                <a:gd name="T44" fmla="*/ 141 w 813"/>
                <a:gd name="T45" fmla="*/ 1032 h 1042"/>
                <a:gd name="T46" fmla="*/ 185 w 813"/>
                <a:gd name="T47" fmla="*/ 1037 h 1042"/>
                <a:gd name="T48" fmla="*/ 233 w 813"/>
                <a:gd name="T49" fmla="*/ 1040 h 1042"/>
                <a:gd name="T50" fmla="*/ 283 w 813"/>
                <a:gd name="T51" fmla="*/ 1041 h 1042"/>
                <a:gd name="T52" fmla="*/ 335 w 813"/>
                <a:gd name="T53" fmla="*/ 1042 h 1042"/>
                <a:gd name="T54" fmla="*/ 388 w 813"/>
                <a:gd name="T55" fmla="*/ 1042 h 1042"/>
                <a:gd name="T56" fmla="*/ 441 w 813"/>
                <a:gd name="T57" fmla="*/ 1040 h 1042"/>
                <a:gd name="T58" fmla="*/ 494 w 813"/>
                <a:gd name="T59" fmla="*/ 1037 h 1042"/>
                <a:gd name="T60" fmla="*/ 547 w 813"/>
                <a:gd name="T61" fmla="*/ 1033 h 1042"/>
                <a:gd name="T62" fmla="*/ 597 w 813"/>
                <a:gd name="T63" fmla="*/ 1027 h 1042"/>
                <a:gd name="T64" fmla="*/ 646 w 813"/>
                <a:gd name="T65" fmla="*/ 1020 h 1042"/>
                <a:gd name="T66" fmla="*/ 691 w 813"/>
                <a:gd name="T67" fmla="*/ 1011 h 1042"/>
                <a:gd name="T68" fmla="*/ 734 w 813"/>
                <a:gd name="T69" fmla="*/ 1002 h 1042"/>
                <a:gd name="T70" fmla="*/ 772 w 813"/>
                <a:gd name="T71" fmla="*/ 991 h 1042"/>
                <a:gd name="T72" fmla="*/ 803 w 813"/>
                <a:gd name="T73" fmla="*/ 872 h 1042"/>
                <a:gd name="T74" fmla="*/ 813 w 813"/>
                <a:gd name="T75" fmla="*/ 654 h 1042"/>
                <a:gd name="T76" fmla="*/ 805 w 813"/>
                <a:gd name="T77" fmla="*/ 436 h 1042"/>
                <a:gd name="T78" fmla="*/ 778 w 813"/>
                <a:gd name="T79" fmla="*/ 212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13" h="1042">
                  <a:moveTo>
                    <a:pt x="759" y="96"/>
                  </a:moveTo>
                  <a:lnTo>
                    <a:pt x="736" y="90"/>
                  </a:lnTo>
                  <a:lnTo>
                    <a:pt x="712" y="84"/>
                  </a:lnTo>
                  <a:lnTo>
                    <a:pt x="689" y="79"/>
                  </a:lnTo>
                  <a:lnTo>
                    <a:pt x="666" y="74"/>
                  </a:lnTo>
                  <a:lnTo>
                    <a:pt x="642" y="70"/>
                  </a:lnTo>
                  <a:lnTo>
                    <a:pt x="619" y="65"/>
                  </a:lnTo>
                  <a:lnTo>
                    <a:pt x="595" y="61"/>
                  </a:lnTo>
                  <a:lnTo>
                    <a:pt x="572" y="55"/>
                  </a:lnTo>
                  <a:lnTo>
                    <a:pt x="548" y="51"/>
                  </a:lnTo>
                  <a:lnTo>
                    <a:pt x="524" y="47"/>
                  </a:lnTo>
                  <a:lnTo>
                    <a:pt x="501" y="43"/>
                  </a:lnTo>
                  <a:lnTo>
                    <a:pt x="478" y="40"/>
                  </a:lnTo>
                  <a:lnTo>
                    <a:pt x="454" y="36"/>
                  </a:lnTo>
                  <a:lnTo>
                    <a:pt x="430" y="33"/>
                  </a:lnTo>
                  <a:lnTo>
                    <a:pt x="406" y="30"/>
                  </a:lnTo>
                  <a:lnTo>
                    <a:pt x="383" y="25"/>
                  </a:lnTo>
                  <a:lnTo>
                    <a:pt x="359" y="23"/>
                  </a:lnTo>
                  <a:lnTo>
                    <a:pt x="335" y="20"/>
                  </a:lnTo>
                  <a:lnTo>
                    <a:pt x="310" y="17"/>
                  </a:lnTo>
                  <a:lnTo>
                    <a:pt x="286" y="15"/>
                  </a:lnTo>
                  <a:lnTo>
                    <a:pt x="263" y="13"/>
                  </a:lnTo>
                  <a:lnTo>
                    <a:pt x="239" y="11"/>
                  </a:lnTo>
                  <a:lnTo>
                    <a:pt x="215" y="9"/>
                  </a:lnTo>
                  <a:lnTo>
                    <a:pt x="191" y="7"/>
                  </a:lnTo>
                  <a:lnTo>
                    <a:pt x="168" y="6"/>
                  </a:lnTo>
                  <a:lnTo>
                    <a:pt x="144" y="4"/>
                  </a:lnTo>
                  <a:lnTo>
                    <a:pt x="119" y="3"/>
                  </a:lnTo>
                  <a:lnTo>
                    <a:pt x="95" y="2"/>
                  </a:lnTo>
                  <a:lnTo>
                    <a:pt x="72" y="1"/>
                  </a:lnTo>
                  <a:lnTo>
                    <a:pt x="48" y="1"/>
                  </a:lnTo>
                  <a:lnTo>
                    <a:pt x="24" y="0"/>
                  </a:lnTo>
                  <a:lnTo>
                    <a:pt x="0" y="0"/>
                  </a:lnTo>
                  <a:lnTo>
                    <a:pt x="11" y="129"/>
                  </a:lnTo>
                  <a:lnTo>
                    <a:pt x="20" y="256"/>
                  </a:lnTo>
                  <a:lnTo>
                    <a:pt x="28" y="382"/>
                  </a:lnTo>
                  <a:lnTo>
                    <a:pt x="36" y="508"/>
                  </a:lnTo>
                  <a:lnTo>
                    <a:pt x="42" y="635"/>
                  </a:lnTo>
                  <a:lnTo>
                    <a:pt x="46" y="761"/>
                  </a:lnTo>
                  <a:lnTo>
                    <a:pt x="48" y="888"/>
                  </a:lnTo>
                  <a:lnTo>
                    <a:pt x="48" y="1017"/>
                  </a:lnTo>
                  <a:lnTo>
                    <a:pt x="64" y="1021"/>
                  </a:lnTo>
                  <a:lnTo>
                    <a:pt x="82" y="1024"/>
                  </a:lnTo>
                  <a:lnTo>
                    <a:pt x="100" y="1027"/>
                  </a:lnTo>
                  <a:lnTo>
                    <a:pt x="120" y="1030"/>
                  </a:lnTo>
                  <a:lnTo>
                    <a:pt x="141" y="1032"/>
                  </a:lnTo>
                  <a:lnTo>
                    <a:pt x="162" y="1035"/>
                  </a:lnTo>
                  <a:lnTo>
                    <a:pt x="185" y="1037"/>
                  </a:lnTo>
                  <a:lnTo>
                    <a:pt x="209" y="1038"/>
                  </a:lnTo>
                  <a:lnTo>
                    <a:pt x="233" y="1040"/>
                  </a:lnTo>
                  <a:lnTo>
                    <a:pt x="258" y="1041"/>
                  </a:lnTo>
                  <a:lnTo>
                    <a:pt x="283" y="1041"/>
                  </a:lnTo>
                  <a:lnTo>
                    <a:pt x="309" y="1042"/>
                  </a:lnTo>
                  <a:lnTo>
                    <a:pt x="335" y="1042"/>
                  </a:lnTo>
                  <a:lnTo>
                    <a:pt x="361" y="1042"/>
                  </a:lnTo>
                  <a:lnTo>
                    <a:pt x="388" y="1042"/>
                  </a:lnTo>
                  <a:lnTo>
                    <a:pt x="415" y="1041"/>
                  </a:lnTo>
                  <a:lnTo>
                    <a:pt x="441" y="1040"/>
                  </a:lnTo>
                  <a:lnTo>
                    <a:pt x="468" y="1039"/>
                  </a:lnTo>
                  <a:lnTo>
                    <a:pt x="494" y="1037"/>
                  </a:lnTo>
                  <a:lnTo>
                    <a:pt x="521" y="1035"/>
                  </a:lnTo>
                  <a:lnTo>
                    <a:pt x="547" y="1033"/>
                  </a:lnTo>
                  <a:lnTo>
                    <a:pt x="573" y="1030"/>
                  </a:lnTo>
                  <a:lnTo>
                    <a:pt x="597" y="1027"/>
                  </a:lnTo>
                  <a:lnTo>
                    <a:pt x="622" y="1024"/>
                  </a:lnTo>
                  <a:lnTo>
                    <a:pt x="646" y="1020"/>
                  </a:lnTo>
                  <a:lnTo>
                    <a:pt x="670" y="1016"/>
                  </a:lnTo>
                  <a:lnTo>
                    <a:pt x="691" y="1011"/>
                  </a:lnTo>
                  <a:lnTo>
                    <a:pt x="713" y="1007"/>
                  </a:lnTo>
                  <a:lnTo>
                    <a:pt x="734" y="1002"/>
                  </a:lnTo>
                  <a:lnTo>
                    <a:pt x="753" y="996"/>
                  </a:lnTo>
                  <a:lnTo>
                    <a:pt x="772" y="991"/>
                  </a:lnTo>
                  <a:lnTo>
                    <a:pt x="790" y="985"/>
                  </a:lnTo>
                  <a:lnTo>
                    <a:pt x="803" y="872"/>
                  </a:lnTo>
                  <a:lnTo>
                    <a:pt x="810" y="763"/>
                  </a:lnTo>
                  <a:lnTo>
                    <a:pt x="813" y="654"/>
                  </a:lnTo>
                  <a:lnTo>
                    <a:pt x="811" y="546"/>
                  </a:lnTo>
                  <a:lnTo>
                    <a:pt x="805" y="436"/>
                  </a:lnTo>
                  <a:lnTo>
                    <a:pt x="794" y="326"/>
                  </a:lnTo>
                  <a:lnTo>
                    <a:pt x="778" y="212"/>
                  </a:lnTo>
                  <a:lnTo>
                    <a:pt x="759" y="96"/>
                  </a:lnTo>
                  <a:close/>
                </a:path>
              </a:pathLst>
            </a:custGeom>
            <a:solidFill>
              <a:srgbClr val="AF93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14" name="Freeform 18">
              <a:extLst>
                <a:ext uri="{FF2B5EF4-FFF2-40B4-BE49-F238E27FC236}">
                  <a16:creationId xmlns:a16="http://schemas.microsoft.com/office/drawing/2014/main" id="{8DEE528C-175C-C4A0-CF47-36D9FA5D4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1428"/>
              <a:ext cx="791" cy="1001"/>
            </a:xfrm>
            <a:custGeom>
              <a:avLst/>
              <a:gdLst>
                <a:gd name="T0" fmla="*/ 716 w 791"/>
                <a:gd name="T1" fmla="*/ 89 h 1001"/>
                <a:gd name="T2" fmla="*/ 671 w 791"/>
                <a:gd name="T3" fmla="*/ 79 h 1001"/>
                <a:gd name="T4" fmla="*/ 626 w 791"/>
                <a:gd name="T5" fmla="*/ 69 h 1001"/>
                <a:gd name="T6" fmla="*/ 580 w 791"/>
                <a:gd name="T7" fmla="*/ 61 h 1001"/>
                <a:gd name="T8" fmla="*/ 534 w 791"/>
                <a:gd name="T9" fmla="*/ 51 h 1001"/>
                <a:gd name="T10" fmla="*/ 487 w 791"/>
                <a:gd name="T11" fmla="*/ 43 h 1001"/>
                <a:gd name="T12" fmla="*/ 441 w 791"/>
                <a:gd name="T13" fmla="*/ 36 h 1001"/>
                <a:gd name="T14" fmla="*/ 395 w 791"/>
                <a:gd name="T15" fmla="*/ 30 h 1001"/>
                <a:gd name="T16" fmla="*/ 348 w 791"/>
                <a:gd name="T17" fmla="*/ 23 h 1001"/>
                <a:gd name="T18" fmla="*/ 302 w 791"/>
                <a:gd name="T19" fmla="*/ 18 h 1001"/>
                <a:gd name="T20" fmla="*/ 255 w 791"/>
                <a:gd name="T21" fmla="*/ 13 h 1001"/>
                <a:gd name="T22" fmla="*/ 208 w 791"/>
                <a:gd name="T23" fmla="*/ 9 h 1001"/>
                <a:gd name="T24" fmla="*/ 161 w 791"/>
                <a:gd name="T25" fmla="*/ 6 h 1001"/>
                <a:gd name="T26" fmla="*/ 115 w 791"/>
                <a:gd name="T27" fmla="*/ 3 h 1001"/>
                <a:gd name="T28" fmla="*/ 69 w 791"/>
                <a:gd name="T29" fmla="*/ 1 h 1001"/>
                <a:gd name="T30" fmla="*/ 23 w 791"/>
                <a:gd name="T31" fmla="*/ 0 h 1001"/>
                <a:gd name="T32" fmla="*/ 10 w 791"/>
                <a:gd name="T33" fmla="*/ 124 h 1001"/>
                <a:gd name="T34" fmla="*/ 28 w 791"/>
                <a:gd name="T35" fmla="*/ 366 h 1001"/>
                <a:gd name="T36" fmla="*/ 41 w 791"/>
                <a:gd name="T37" fmla="*/ 607 h 1001"/>
                <a:gd name="T38" fmla="*/ 47 w 791"/>
                <a:gd name="T39" fmla="*/ 849 h 1001"/>
                <a:gd name="T40" fmla="*/ 63 w 791"/>
                <a:gd name="T41" fmla="*/ 977 h 1001"/>
                <a:gd name="T42" fmla="*/ 99 w 791"/>
                <a:gd name="T43" fmla="*/ 984 h 1001"/>
                <a:gd name="T44" fmla="*/ 138 w 791"/>
                <a:gd name="T45" fmla="*/ 989 h 1001"/>
                <a:gd name="T46" fmla="*/ 182 w 791"/>
                <a:gd name="T47" fmla="*/ 994 h 1001"/>
                <a:gd name="T48" fmla="*/ 228 w 791"/>
                <a:gd name="T49" fmla="*/ 997 h 1001"/>
                <a:gd name="T50" fmla="*/ 277 w 791"/>
                <a:gd name="T51" fmla="*/ 1000 h 1001"/>
                <a:gd name="T52" fmla="*/ 326 w 791"/>
                <a:gd name="T53" fmla="*/ 1001 h 1001"/>
                <a:gd name="T54" fmla="*/ 378 w 791"/>
                <a:gd name="T55" fmla="*/ 1001 h 1001"/>
                <a:gd name="T56" fmla="*/ 430 w 791"/>
                <a:gd name="T57" fmla="*/ 1000 h 1001"/>
                <a:gd name="T58" fmla="*/ 481 w 791"/>
                <a:gd name="T59" fmla="*/ 998 h 1001"/>
                <a:gd name="T60" fmla="*/ 533 w 791"/>
                <a:gd name="T61" fmla="*/ 994 h 1001"/>
                <a:gd name="T62" fmla="*/ 581 w 791"/>
                <a:gd name="T63" fmla="*/ 990 h 1001"/>
                <a:gd name="T64" fmla="*/ 629 w 791"/>
                <a:gd name="T65" fmla="*/ 983 h 1001"/>
                <a:gd name="T66" fmla="*/ 673 w 791"/>
                <a:gd name="T67" fmla="*/ 975 h 1001"/>
                <a:gd name="T68" fmla="*/ 715 w 791"/>
                <a:gd name="T69" fmla="*/ 966 h 1001"/>
                <a:gd name="T70" fmla="*/ 752 w 791"/>
                <a:gd name="T71" fmla="*/ 956 h 1001"/>
                <a:gd name="T72" fmla="*/ 781 w 791"/>
                <a:gd name="T73" fmla="*/ 842 h 1001"/>
                <a:gd name="T74" fmla="*/ 791 w 791"/>
                <a:gd name="T75" fmla="*/ 633 h 1001"/>
                <a:gd name="T76" fmla="*/ 783 w 791"/>
                <a:gd name="T77" fmla="*/ 423 h 1001"/>
                <a:gd name="T78" fmla="*/ 758 w 791"/>
                <a:gd name="T79" fmla="*/ 207 h 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91" h="1001">
                  <a:moveTo>
                    <a:pt x="739" y="95"/>
                  </a:moveTo>
                  <a:lnTo>
                    <a:pt x="716" y="89"/>
                  </a:lnTo>
                  <a:lnTo>
                    <a:pt x="694" y="84"/>
                  </a:lnTo>
                  <a:lnTo>
                    <a:pt x="671" y="79"/>
                  </a:lnTo>
                  <a:lnTo>
                    <a:pt x="649" y="74"/>
                  </a:lnTo>
                  <a:lnTo>
                    <a:pt x="626" y="69"/>
                  </a:lnTo>
                  <a:lnTo>
                    <a:pt x="603" y="65"/>
                  </a:lnTo>
                  <a:lnTo>
                    <a:pt x="580" y="61"/>
                  </a:lnTo>
                  <a:lnTo>
                    <a:pt x="557" y="55"/>
                  </a:lnTo>
                  <a:lnTo>
                    <a:pt x="534" y="51"/>
                  </a:lnTo>
                  <a:lnTo>
                    <a:pt x="511" y="47"/>
                  </a:lnTo>
                  <a:lnTo>
                    <a:pt x="487" y="43"/>
                  </a:lnTo>
                  <a:lnTo>
                    <a:pt x="465" y="40"/>
                  </a:lnTo>
                  <a:lnTo>
                    <a:pt x="441" y="36"/>
                  </a:lnTo>
                  <a:lnTo>
                    <a:pt x="418" y="33"/>
                  </a:lnTo>
                  <a:lnTo>
                    <a:pt x="395" y="30"/>
                  </a:lnTo>
                  <a:lnTo>
                    <a:pt x="372" y="27"/>
                  </a:lnTo>
                  <a:lnTo>
                    <a:pt x="348" y="23"/>
                  </a:lnTo>
                  <a:lnTo>
                    <a:pt x="325" y="20"/>
                  </a:lnTo>
                  <a:lnTo>
                    <a:pt x="302" y="18"/>
                  </a:lnTo>
                  <a:lnTo>
                    <a:pt x="278" y="15"/>
                  </a:lnTo>
                  <a:lnTo>
                    <a:pt x="255" y="13"/>
                  </a:lnTo>
                  <a:lnTo>
                    <a:pt x="231" y="11"/>
                  </a:lnTo>
                  <a:lnTo>
                    <a:pt x="208" y="9"/>
                  </a:lnTo>
                  <a:lnTo>
                    <a:pt x="185" y="7"/>
                  </a:lnTo>
                  <a:lnTo>
                    <a:pt x="161" y="6"/>
                  </a:lnTo>
                  <a:lnTo>
                    <a:pt x="138" y="4"/>
                  </a:lnTo>
                  <a:lnTo>
                    <a:pt x="115" y="3"/>
                  </a:lnTo>
                  <a:lnTo>
                    <a:pt x="92" y="2"/>
                  </a:lnTo>
                  <a:lnTo>
                    <a:pt x="69" y="1"/>
                  </a:lnTo>
                  <a:lnTo>
                    <a:pt x="45" y="1"/>
                  </a:lnTo>
                  <a:lnTo>
                    <a:pt x="23" y="0"/>
                  </a:lnTo>
                  <a:lnTo>
                    <a:pt x="0" y="0"/>
                  </a:lnTo>
                  <a:lnTo>
                    <a:pt x="10" y="124"/>
                  </a:lnTo>
                  <a:lnTo>
                    <a:pt x="20" y="245"/>
                  </a:lnTo>
                  <a:lnTo>
                    <a:pt x="28" y="366"/>
                  </a:lnTo>
                  <a:lnTo>
                    <a:pt x="35" y="486"/>
                  </a:lnTo>
                  <a:lnTo>
                    <a:pt x="41" y="607"/>
                  </a:lnTo>
                  <a:lnTo>
                    <a:pt x="45" y="728"/>
                  </a:lnTo>
                  <a:lnTo>
                    <a:pt x="47" y="849"/>
                  </a:lnTo>
                  <a:lnTo>
                    <a:pt x="47" y="973"/>
                  </a:lnTo>
                  <a:lnTo>
                    <a:pt x="63" y="977"/>
                  </a:lnTo>
                  <a:lnTo>
                    <a:pt x="80" y="981"/>
                  </a:lnTo>
                  <a:lnTo>
                    <a:pt x="99" y="984"/>
                  </a:lnTo>
                  <a:lnTo>
                    <a:pt x="118" y="987"/>
                  </a:lnTo>
                  <a:lnTo>
                    <a:pt x="138" y="989"/>
                  </a:lnTo>
                  <a:lnTo>
                    <a:pt x="159" y="992"/>
                  </a:lnTo>
                  <a:lnTo>
                    <a:pt x="182" y="994"/>
                  </a:lnTo>
                  <a:lnTo>
                    <a:pt x="204" y="996"/>
                  </a:lnTo>
                  <a:lnTo>
                    <a:pt x="228" y="997"/>
                  </a:lnTo>
                  <a:lnTo>
                    <a:pt x="252" y="999"/>
                  </a:lnTo>
                  <a:lnTo>
                    <a:pt x="277" y="1000"/>
                  </a:lnTo>
                  <a:lnTo>
                    <a:pt x="302" y="1000"/>
                  </a:lnTo>
                  <a:lnTo>
                    <a:pt x="326" y="1001"/>
                  </a:lnTo>
                  <a:lnTo>
                    <a:pt x="352" y="1001"/>
                  </a:lnTo>
                  <a:lnTo>
                    <a:pt x="378" y="1001"/>
                  </a:lnTo>
                  <a:lnTo>
                    <a:pt x="404" y="1001"/>
                  </a:lnTo>
                  <a:lnTo>
                    <a:pt x="430" y="1000"/>
                  </a:lnTo>
                  <a:lnTo>
                    <a:pt x="455" y="999"/>
                  </a:lnTo>
                  <a:lnTo>
                    <a:pt x="481" y="998"/>
                  </a:lnTo>
                  <a:lnTo>
                    <a:pt x="507" y="996"/>
                  </a:lnTo>
                  <a:lnTo>
                    <a:pt x="533" y="994"/>
                  </a:lnTo>
                  <a:lnTo>
                    <a:pt x="558" y="992"/>
                  </a:lnTo>
                  <a:lnTo>
                    <a:pt x="581" y="990"/>
                  </a:lnTo>
                  <a:lnTo>
                    <a:pt x="606" y="987"/>
                  </a:lnTo>
                  <a:lnTo>
                    <a:pt x="629" y="983"/>
                  </a:lnTo>
                  <a:lnTo>
                    <a:pt x="652" y="980"/>
                  </a:lnTo>
                  <a:lnTo>
                    <a:pt x="673" y="975"/>
                  </a:lnTo>
                  <a:lnTo>
                    <a:pt x="695" y="971"/>
                  </a:lnTo>
                  <a:lnTo>
                    <a:pt x="715" y="966"/>
                  </a:lnTo>
                  <a:lnTo>
                    <a:pt x="733" y="961"/>
                  </a:lnTo>
                  <a:lnTo>
                    <a:pt x="752" y="956"/>
                  </a:lnTo>
                  <a:lnTo>
                    <a:pt x="768" y="950"/>
                  </a:lnTo>
                  <a:lnTo>
                    <a:pt x="781" y="842"/>
                  </a:lnTo>
                  <a:lnTo>
                    <a:pt x="788" y="737"/>
                  </a:lnTo>
                  <a:lnTo>
                    <a:pt x="791" y="633"/>
                  </a:lnTo>
                  <a:lnTo>
                    <a:pt x="789" y="528"/>
                  </a:lnTo>
                  <a:lnTo>
                    <a:pt x="783" y="423"/>
                  </a:lnTo>
                  <a:lnTo>
                    <a:pt x="773" y="317"/>
                  </a:lnTo>
                  <a:lnTo>
                    <a:pt x="758" y="207"/>
                  </a:lnTo>
                  <a:lnTo>
                    <a:pt x="739" y="95"/>
                  </a:lnTo>
                  <a:close/>
                </a:path>
              </a:pathLst>
            </a:custGeom>
            <a:solidFill>
              <a:srgbClr val="B296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15" name="Freeform 19">
              <a:extLst>
                <a:ext uri="{FF2B5EF4-FFF2-40B4-BE49-F238E27FC236}">
                  <a16:creationId xmlns:a16="http://schemas.microsoft.com/office/drawing/2014/main" id="{4C3EE34A-1B2B-3EF7-B471-597B7E7ADDB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3" y="1430"/>
              <a:ext cx="770" cy="961"/>
            </a:xfrm>
            <a:custGeom>
              <a:avLst/>
              <a:gdLst>
                <a:gd name="T0" fmla="*/ 698 w 770"/>
                <a:gd name="T1" fmla="*/ 89 h 961"/>
                <a:gd name="T2" fmla="*/ 654 w 770"/>
                <a:gd name="T3" fmla="*/ 78 h 961"/>
                <a:gd name="T4" fmla="*/ 611 w 770"/>
                <a:gd name="T5" fmla="*/ 69 h 961"/>
                <a:gd name="T6" fmla="*/ 567 w 770"/>
                <a:gd name="T7" fmla="*/ 60 h 961"/>
                <a:gd name="T8" fmla="*/ 521 w 770"/>
                <a:gd name="T9" fmla="*/ 51 h 961"/>
                <a:gd name="T10" fmla="*/ 476 w 770"/>
                <a:gd name="T11" fmla="*/ 43 h 961"/>
                <a:gd name="T12" fmla="*/ 431 w 770"/>
                <a:gd name="T13" fmla="*/ 36 h 961"/>
                <a:gd name="T14" fmla="*/ 385 w 770"/>
                <a:gd name="T15" fmla="*/ 29 h 961"/>
                <a:gd name="T16" fmla="*/ 339 w 770"/>
                <a:gd name="T17" fmla="*/ 22 h 961"/>
                <a:gd name="T18" fmla="*/ 294 w 770"/>
                <a:gd name="T19" fmla="*/ 17 h 961"/>
                <a:gd name="T20" fmla="*/ 248 w 770"/>
                <a:gd name="T21" fmla="*/ 13 h 961"/>
                <a:gd name="T22" fmla="*/ 202 w 770"/>
                <a:gd name="T23" fmla="*/ 9 h 961"/>
                <a:gd name="T24" fmla="*/ 156 w 770"/>
                <a:gd name="T25" fmla="*/ 5 h 961"/>
                <a:gd name="T26" fmla="*/ 112 w 770"/>
                <a:gd name="T27" fmla="*/ 3 h 961"/>
                <a:gd name="T28" fmla="*/ 67 w 770"/>
                <a:gd name="T29" fmla="*/ 1 h 961"/>
                <a:gd name="T30" fmla="*/ 22 w 770"/>
                <a:gd name="T31" fmla="*/ 0 h 961"/>
                <a:gd name="T32" fmla="*/ 10 w 770"/>
                <a:gd name="T33" fmla="*/ 118 h 961"/>
                <a:gd name="T34" fmla="*/ 27 w 770"/>
                <a:gd name="T35" fmla="*/ 350 h 961"/>
                <a:gd name="T36" fmla="*/ 41 w 770"/>
                <a:gd name="T37" fmla="*/ 580 h 961"/>
                <a:gd name="T38" fmla="*/ 47 w 770"/>
                <a:gd name="T39" fmla="*/ 812 h 961"/>
                <a:gd name="T40" fmla="*/ 62 w 770"/>
                <a:gd name="T41" fmla="*/ 934 h 961"/>
                <a:gd name="T42" fmla="*/ 97 w 770"/>
                <a:gd name="T43" fmla="*/ 941 h 961"/>
                <a:gd name="T44" fmla="*/ 136 w 770"/>
                <a:gd name="T45" fmla="*/ 947 h 961"/>
                <a:gd name="T46" fmla="*/ 177 w 770"/>
                <a:gd name="T47" fmla="*/ 952 h 961"/>
                <a:gd name="T48" fmla="*/ 223 w 770"/>
                <a:gd name="T49" fmla="*/ 956 h 961"/>
                <a:gd name="T50" fmla="*/ 270 w 770"/>
                <a:gd name="T51" fmla="*/ 959 h 961"/>
                <a:gd name="T52" fmla="*/ 319 w 770"/>
                <a:gd name="T53" fmla="*/ 960 h 961"/>
                <a:gd name="T54" fmla="*/ 369 w 770"/>
                <a:gd name="T55" fmla="*/ 961 h 961"/>
                <a:gd name="T56" fmla="*/ 420 w 770"/>
                <a:gd name="T57" fmla="*/ 961 h 961"/>
                <a:gd name="T58" fmla="*/ 469 w 770"/>
                <a:gd name="T59" fmla="*/ 960 h 961"/>
                <a:gd name="T60" fmla="*/ 519 w 770"/>
                <a:gd name="T61" fmla="*/ 957 h 961"/>
                <a:gd name="T62" fmla="*/ 568 w 770"/>
                <a:gd name="T63" fmla="*/ 953 h 961"/>
                <a:gd name="T64" fmla="*/ 613 w 770"/>
                <a:gd name="T65" fmla="*/ 947 h 961"/>
                <a:gd name="T66" fmla="*/ 656 w 770"/>
                <a:gd name="T67" fmla="*/ 940 h 961"/>
                <a:gd name="T68" fmla="*/ 696 w 770"/>
                <a:gd name="T69" fmla="*/ 931 h 961"/>
                <a:gd name="T70" fmla="*/ 732 w 770"/>
                <a:gd name="T71" fmla="*/ 922 h 961"/>
                <a:gd name="T72" fmla="*/ 761 w 770"/>
                <a:gd name="T73" fmla="*/ 812 h 961"/>
                <a:gd name="T74" fmla="*/ 770 w 770"/>
                <a:gd name="T75" fmla="*/ 610 h 961"/>
                <a:gd name="T76" fmla="*/ 763 w 770"/>
                <a:gd name="T77" fmla="*/ 409 h 961"/>
                <a:gd name="T78" fmla="*/ 738 w 770"/>
                <a:gd name="T79" fmla="*/ 202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70" h="961">
                  <a:moveTo>
                    <a:pt x="719" y="94"/>
                  </a:moveTo>
                  <a:lnTo>
                    <a:pt x="698" y="89"/>
                  </a:lnTo>
                  <a:lnTo>
                    <a:pt x="676" y="83"/>
                  </a:lnTo>
                  <a:lnTo>
                    <a:pt x="654" y="78"/>
                  </a:lnTo>
                  <a:lnTo>
                    <a:pt x="633" y="73"/>
                  </a:lnTo>
                  <a:lnTo>
                    <a:pt x="611" y="69"/>
                  </a:lnTo>
                  <a:lnTo>
                    <a:pt x="588" y="64"/>
                  </a:lnTo>
                  <a:lnTo>
                    <a:pt x="567" y="60"/>
                  </a:lnTo>
                  <a:lnTo>
                    <a:pt x="544" y="55"/>
                  </a:lnTo>
                  <a:lnTo>
                    <a:pt x="521" y="51"/>
                  </a:lnTo>
                  <a:lnTo>
                    <a:pt x="498" y="47"/>
                  </a:lnTo>
                  <a:lnTo>
                    <a:pt x="476" y="43"/>
                  </a:lnTo>
                  <a:lnTo>
                    <a:pt x="454" y="39"/>
                  </a:lnTo>
                  <a:lnTo>
                    <a:pt x="431" y="36"/>
                  </a:lnTo>
                  <a:lnTo>
                    <a:pt x="407" y="32"/>
                  </a:lnTo>
                  <a:lnTo>
                    <a:pt x="385" y="29"/>
                  </a:lnTo>
                  <a:lnTo>
                    <a:pt x="362" y="26"/>
                  </a:lnTo>
                  <a:lnTo>
                    <a:pt x="339" y="22"/>
                  </a:lnTo>
                  <a:lnTo>
                    <a:pt x="317" y="20"/>
                  </a:lnTo>
                  <a:lnTo>
                    <a:pt x="294" y="17"/>
                  </a:lnTo>
                  <a:lnTo>
                    <a:pt x="271" y="15"/>
                  </a:lnTo>
                  <a:lnTo>
                    <a:pt x="248" y="13"/>
                  </a:lnTo>
                  <a:lnTo>
                    <a:pt x="226" y="10"/>
                  </a:lnTo>
                  <a:lnTo>
                    <a:pt x="202" y="9"/>
                  </a:lnTo>
                  <a:lnTo>
                    <a:pt x="179" y="7"/>
                  </a:lnTo>
                  <a:lnTo>
                    <a:pt x="156" y="5"/>
                  </a:lnTo>
                  <a:lnTo>
                    <a:pt x="135" y="4"/>
                  </a:lnTo>
                  <a:lnTo>
                    <a:pt x="112" y="3"/>
                  </a:lnTo>
                  <a:lnTo>
                    <a:pt x="89" y="2"/>
                  </a:lnTo>
                  <a:lnTo>
                    <a:pt x="67" y="1"/>
                  </a:lnTo>
                  <a:lnTo>
                    <a:pt x="45" y="1"/>
                  </a:lnTo>
                  <a:lnTo>
                    <a:pt x="22" y="0"/>
                  </a:lnTo>
                  <a:lnTo>
                    <a:pt x="0" y="0"/>
                  </a:lnTo>
                  <a:lnTo>
                    <a:pt x="10" y="118"/>
                  </a:lnTo>
                  <a:lnTo>
                    <a:pt x="19" y="234"/>
                  </a:lnTo>
                  <a:lnTo>
                    <a:pt x="27" y="350"/>
                  </a:lnTo>
                  <a:lnTo>
                    <a:pt x="35" y="465"/>
                  </a:lnTo>
                  <a:lnTo>
                    <a:pt x="41" y="580"/>
                  </a:lnTo>
                  <a:lnTo>
                    <a:pt x="45" y="696"/>
                  </a:lnTo>
                  <a:lnTo>
                    <a:pt x="47" y="812"/>
                  </a:lnTo>
                  <a:lnTo>
                    <a:pt x="47" y="931"/>
                  </a:lnTo>
                  <a:lnTo>
                    <a:pt x="62" y="934"/>
                  </a:lnTo>
                  <a:lnTo>
                    <a:pt x="79" y="938"/>
                  </a:lnTo>
                  <a:lnTo>
                    <a:pt x="97" y="941"/>
                  </a:lnTo>
                  <a:lnTo>
                    <a:pt x="115" y="943"/>
                  </a:lnTo>
                  <a:lnTo>
                    <a:pt x="136" y="947"/>
                  </a:lnTo>
                  <a:lnTo>
                    <a:pt x="156" y="950"/>
                  </a:lnTo>
                  <a:lnTo>
                    <a:pt x="177" y="952"/>
                  </a:lnTo>
                  <a:lnTo>
                    <a:pt x="200" y="954"/>
                  </a:lnTo>
                  <a:lnTo>
                    <a:pt x="223" y="956"/>
                  </a:lnTo>
                  <a:lnTo>
                    <a:pt x="246" y="957"/>
                  </a:lnTo>
                  <a:lnTo>
                    <a:pt x="270" y="959"/>
                  </a:lnTo>
                  <a:lnTo>
                    <a:pt x="294" y="960"/>
                  </a:lnTo>
                  <a:lnTo>
                    <a:pt x="319" y="960"/>
                  </a:lnTo>
                  <a:lnTo>
                    <a:pt x="343" y="961"/>
                  </a:lnTo>
                  <a:lnTo>
                    <a:pt x="369" y="961"/>
                  </a:lnTo>
                  <a:lnTo>
                    <a:pt x="394" y="961"/>
                  </a:lnTo>
                  <a:lnTo>
                    <a:pt x="420" y="961"/>
                  </a:lnTo>
                  <a:lnTo>
                    <a:pt x="445" y="960"/>
                  </a:lnTo>
                  <a:lnTo>
                    <a:pt x="469" y="960"/>
                  </a:lnTo>
                  <a:lnTo>
                    <a:pt x="494" y="958"/>
                  </a:lnTo>
                  <a:lnTo>
                    <a:pt x="519" y="957"/>
                  </a:lnTo>
                  <a:lnTo>
                    <a:pt x="544" y="955"/>
                  </a:lnTo>
                  <a:lnTo>
                    <a:pt x="568" y="953"/>
                  </a:lnTo>
                  <a:lnTo>
                    <a:pt x="590" y="950"/>
                  </a:lnTo>
                  <a:lnTo>
                    <a:pt x="613" y="947"/>
                  </a:lnTo>
                  <a:lnTo>
                    <a:pt x="635" y="943"/>
                  </a:lnTo>
                  <a:lnTo>
                    <a:pt x="656" y="940"/>
                  </a:lnTo>
                  <a:lnTo>
                    <a:pt x="677" y="936"/>
                  </a:lnTo>
                  <a:lnTo>
                    <a:pt x="696" y="931"/>
                  </a:lnTo>
                  <a:lnTo>
                    <a:pt x="714" y="927"/>
                  </a:lnTo>
                  <a:lnTo>
                    <a:pt x="732" y="922"/>
                  </a:lnTo>
                  <a:lnTo>
                    <a:pt x="748" y="916"/>
                  </a:lnTo>
                  <a:lnTo>
                    <a:pt x="761" y="812"/>
                  </a:lnTo>
                  <a:lnTo>
                    <a:pt x="768" y="710"/>
                  </a:lnTo>
                  <a:lnTo>
                    <a:pt x="770" y="610"/>
                  </a:lnTo>
                  <a:lnTo>
                    <a:pt x="769" y="510"/>
                  </a:lnTo>
                  <a:lnTo>
                    <a:pt x="763" y="409"/>
                  </a:lnTo>
                  <a:lnTo>
                    <a:pt x="753" y="306"/>
                  </a:lnTo>
                  <a:lnTo>
                    <a:pt x="738" y="202"/>
                  </a:lnTo>
                  <a:lnTo>
                    <a:pt x="719" y="94"/>
                  </a:lnTo>
                  <a:close/>
                </a:path>
              </a:pathLst>
            </a:custGeom>
            <a:solidFill>
              <a:srgbClr val="B79B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16" name="Freeform 20">
              <a:extLst>
                <a:ext uri="{FF2B5EF4-FFF2-40B4-BE49-F238E27FC236}">
                  <a16:creationId xmlns:a16="http://schemas.microsoft.com/office/drawing/2014/main" id="{0C9EB476-1D38-2286-211B-59BFDAB988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2" y="1432"/>
              <a:ext cx="749" cy="922"/>
            </a:xfrm>
            <a:custGeom>
              <a:avLst/>
              <a:gdLst>
                <a:gd name="T0" fmla="*/ 679 w 749"/>
                <a:gd name="T1" fmla="*/ 89 h 922"/>
                <a:gd name="T2" fmla="*/ 637 w 749"/>
                <a:gd name="T3" fmla="*/ 78 h 922"/>
                <a:gd name="T4" fmla="*/ 595 w 749"/>
                <a:gd name="T5" fmla="*/ 69 h 922"/>
                <a:gd name="T6" fmla="*/ 552 w 749"/>
                <a:gd name="T7" fmla="*/ 60 h 922"/>
                <a:gd name="T8" fmla="*/ 508 w 749"/>
                <a:gd name="T9" fmla="*/ 51 h 922"/>
                <a:gd name="T10" fmla="*/ 464 w 749"/>
                <a:gd name="T11" fmla="*/ 43 h 922"/>
                <a:gd name="T12" fmla="*/ 419 w 749"/>
                <a:gd name="T13" fmla="*/ 36 h 922"/>
                <a:gd name="T14" fmla="*/ 374 w 749"/>
                <a:gd name="T15" fmla="*/ 30 h 922"/>
                <a:gd name="T16" fmla="*/ 330 w 749"/>
                <a:gd name="T17" fmla="*/ 24 h 922"/>
                <a:gd name="T18" fmla="*/ 285 w 749"/>
                <a:gd name="T19" fmla="*/ 17 h 922"/>
                <a:gd name="T20" fmla="*/ 240 w 749"/>
                <a:gd name="T21" fmla="*/ 13 h 922"/>
                <a:gd name="T22" fmla="*/ 195 w 749"/>
                <a:gd name="T23" fmla="*/ 9 h 922"/>
                <a:gd name="T24" fmla="*/ 151 w 749"/>
                <a:gd name="T25" fmla="*/ 6 h 922"/>
                <a:gd name="T26" fmla="*/ 108 w 749"/>
                <a:gd name="T27" fmla="*/ 3 h 922"/>
                <a:gd name="T28" fmla="*/ 64 w 749"/>
                <a:gd name="T29" fmla="*/ 1 h 922"/>
                <a:gd name="T30" fmla="*/ 21 w 749"/>
                <a:gd name="T31" fmla="*/ 0 h 922"/>
                <a:gd name="T32" fmla="*/ 9 w 749"/>
                <a:gd name="T33" fmla="*/ 113 h 922"/>
                <a:gd name="T34" fmla="*/ 27 w 749"/>
                <a:gd name="T35" fmla="*/ 334 h 922"/>
                <a:gd name="T36" fmla="*/ 40 w 749"/>
                <a:gd name="T37" fmla="*/ 553 h 922"/>
                <a:gd name="T38" fmla="*/ 47 w 749"/>
                <a:gd name="T39" fmla="*/ 775 h 922"/>
                <a:gd name="T40" fmla="*/ 62 w 749"/>
                <a:gd name="T41" fmla="*/ 892 h 922"/>
                <a:gd name="T42" fmla="*/ 95 w 749"/>
                <a:gd name="T43" fmla="*/ 899 h 922"/>
                <a:gd name="T44" fmla="*/ 132 w 749"/>
                <a:gd name="T45" fmla="*/ 904 h 922"/>
                <a:gd name="T46" fmla="*/ 174 w 749"/>
                <a:gd name="T47" fmla="*/ 909 h 922"/>
                <a:gd name="T48" fmla="*/ 217 w 749"/>
                <a:gd name="T49" fmla="*/ 914 h 922"/>
                <a:gd name="T50" fmla="*/ 263 w 749"/>
                <a:gd name="T51" fmla="*/ 918 h 922"/>
                <a:gd name="T52" fmla="*/ 311 w 749"/>
                <a:gd name="T53" fmla="*/ 920 h 922"/>
                <a:gd name="T54" fmla="*/ 360 w 749"/>
                <a:gd name="T55" fmla="*/ 921 h 922"/>
                <a:gd name="T56" fmla="*/ 408 w 749"/>
                <a:gd name="T57" fmla="*/ 922 h 922"/>
                <a:gd name="T58" fmla="*/ 457 w 749"/>
                <a:gd name="T59" fmla="*/ 921 h 922"/>
                <a:gd name="T60" fmla="*/ 505 w 749"/>
                <a:gd name="T61" fmla="*/ 919 h 922"/>
                <a:gd name="T62" fmla="*/ 552 w 749"/>
                <a:gd name="T63" fmla="*/ 915 h 922"/>
                <a:gd name="T64" fmla="*/ 596 w 749"/>
                <a:gd name="T65" fmla="*/ 910 h 922"/>
                <a:gd name="T66" fmla="*/ 639 w 749"/>
                <a:gd name="T67" fmla="*/ 903 h 922"/>
                <a:gd name="T68" fmla="*/ 677 w 749"/>
                <a:gd name="T69" fmla="*/ 896 h 922"/>
                <a:gd name="T70" fmla="*/ 712 w 749"/>
                <a:gd name="T71" fmla="*/ 886 h 922"/>
                <a:gd name="T72" fmla="*/ 739 w 749"/>
                <a:gd name="T73" fmla="*/ 781 h 922"/>
                <a:gd name="T74" fmla="*/ 749 w 749"/>
                <a:gd name="T75" fmla="*/ 588 h 922"/>
                <a:gd name="T76" fmla="*/ 742 w 749"/>
                <a:gd name="T77" fmla="*/ 395 h 922"/>
                <a:gd name="T78" fmla="*/ 718 w 749"/>
                <a:gd name="T79" fmla="*/ 197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49" h="922">
                  <a:moveTo>
                    <a:pt x="699" y="94"/>
                  </a:moveTo>
                  <a:lnTo>
                    <a:pt x="679" y="89"/>
                  </a:lnTo>
                  <a:lnTo>
                    <a:pt x="658" y="83"/>
                  </a:lnTo>
                  <a:lnTo>
                    <a:pt x="637" y="78"/>
                  </a:lnTo>
                  <a:lnTo>
                    <a:pt x="616" y="74"/>
                  </a:lnTo>
                  <a:lnTo>
                    <a:pt x="595" y="69"/>
                  </a:lnTo>
                  <a:lnTo>
                    <a:pt x="573" y="65"/>
                  </a:lnTo>
                  <a:lnTo>
                    <a:pt x="552" y="60"/>
                  </a:lnTo>
                  <a:lnTo>
                    <a:pt x="530" y="56"/>
                  </a:lnTo>
                  <a:lnTo>
                    <a:pt x="508" y="51"/>
                  </a:lnTo>
                  <a:lnTo>
                    <a:pt x="486" y="47"/>
                  </a:lnTo>
                  <a:lnTo>
                    <a:pt x="464" y="43"/>
                  </a:lnTo>
                  <a:lnTo>
                    <a:pt x="441" y="40"/>
                  </a:lnTo>
                  <a:lnTo>
                    <a:pt x="419" y="36"/>
                  </a:lnTo>
                  <a:lnTo>
                    <a:pt x="397" y="33"/>
                  </a:lnTo>
                  <a:lnTo>
                    <a:pt x="374" y="30"/>
                  </a:lnTo>
                  <a:lnTo>
                    <a:pt x="352" y="27"/>
                  </a:lnTo>
                  <a:lnTo>
                    <a:pt x="330" y="24"/>
                  </a:lnTo>
                  <a:lnTo>
                    <a:pt x="307" y="20"/>
                  </a:lnTo>
                  <a:lnTo>
                    <a:pt x="285" y="17"/>
                  </a:lnTo>
                  <a:lnTo>
                    <a:pt x="262" y="15"/>
                  </a:lnTo>
                  <a:lnTo>
                    <a:pt x="240" y="13"/>
                  </a:lnTo>
                  <a:lnTo>
                    <a:pt x="218" y="11"/>
                  </a:lnTo>
                  <a:lnTo>
                    <a:pt x="195" y="9"/>
                  </a:lnTo>
                  <a:lnTo>
                    <a:pt x="174" y="7"/>
                  </a:lnTo>
                  <a:lnTo>
                    <a:pt x="151" y="6"/>
                  </a:lnTo>
                  <a:lnTo>
                    <a:pt x="129" y="4"/>
                  </a:lnTo>
                  <a:lnTo>
                    <a:pt x="108" y="3"/>
                  </a:lnTo>
                  <a:lnTo>
                    <a:pt x="86" y="2"/>
                  </a:lnTo>
                  <a:lnTo>
                    <a:pt x="64" y="1"/>
                  </a:lnTo>
                  <a:lnTo>
                    <a:pt x="42" y="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9" y="113"/>
                  </a:lnTo>
                  <a:lnTo>
                    <a:pt x="19" y="224"/>
                  </a:lnTo>
                  <a:lnTo>
                    <a:pt x="27" y="334"/>
                  </a:lnTo>
                  <a:lnTo>
                    <a:pt x="34" y="444"/>
                  </a:lnTo>
                  <a:lnTo>
                    <a:pt x="40" y="553"/>
                  </a:lnTo>
                  <a:lnTo>
                    <a:pt x="44" y="664"/>
                  </a:lnTo>
                  <a:lnTo>
                    <a:pt x="47" y="775"/>
                  </a:lnTo>
                  <a:lnTo>
                    <a:pt x="47" y="889"/>
                  </a:lnTo>
                  <a:lnTo>
                    <a:pt x="62" y="892"/>
                  </a:lnTo>
                  <a:lnTo>
                    <a:pt x="78" y="895"/>
                  </a:lnTo>
                  <a:lnTo>
                    <a:pt x="95" y="899"/>
                  </a:lnTo>
                  <a:lnTo>
                    <a:pt x="114" y="901"/>
                  </a:lnTo>
                  <a:lnTo>
                    <a:pt x="132" y="904"/>
                  </a:lnTo>
                  <a:lnTo>
                    <a:pt x="153" y="907"/>
                  </a:lnTo>
                  <a:lnTo>
                    <a:pt x="174" y="909"/>
                  </a:lnTo>
                  <a:lnTo>
                    <a:pt x="195" y="912"/>
                  </a:lnTo>
                  <a:lnTo>
                    <a:pt x="217" y="914"/>
                  </a:lnTo>
                  <a:lnTo>
                    <a:pt x="240" y="916"/>
                  </a:lnTo>
                  <a:lnTo>
                    <a:pt x="263" y="918"/>
                  </a:lnTo>
                  <a:lnTo>
                    <a:pt x="287" y="919"/>
                  </a:lnTo>
                  <a:lnTo>
                    <a:pt x="311" y="920"/>
                  </a:lnTo>
                  <a:lnTo>
                    <a:pt x="335" y="921"/>
                  </a:lnTo>
                  <a:lnTo>
                    <a:pt x="360" y="921"/>
                  </a:lnTo>
                  <a:lnTo>
                    <a:pt x="384" y="922"/>
                  </a:lnTo>
                  <a:lnTo>
                    <a:pt x="408" y="922"/>
                  </a:lnTo>
                  <a:lnTo>
                    <a:pt x="433" y="921"/>
                  </a:lnTo>
                  <a:lnTo>
                    <a:pt x="457" y="921"/>
                  </a:lnTo>
                  <a:lnTo>
                    <a:pt x="481" y="920"/>
                  </a:lnTo>
                  <a:lnTo>
                    <a:pt x="505" y="919"/>
                  </a:lnTo>
                  <a:lnTo>
                    <a:pt x="529" y="917"/>
                  </a:lnTo>
                  <a:lnTo>
                    <a:pt x="552" y="915"/>
                  </a:lnTo>
                  <a:lnTo>
                    <a:pt x="574" y="913"/>
                  </a:lnTo>
                  <a:lnTo>
                    <a:pt x="596" y="910"/>
                  </a:lnTo>
                  <a:lnTo>
                    <a:pt x="618" y="907"/>
                  </a:lnTo>
                  <a:lnTo>
                    <a:pt x="639" y="903"/>
                  </a:lnTo>
                  <a:lnTo>
                    <a:pt x="658" y="900"/>
                  </a:lnTo>
                  <a:lnTo>
                    <a:pt x="677" y="896"/>
                  </a:lnTo>
                  <a:lnTo>
                    <a:pt x="694" y="891"/>
                  </a:lnTo>
                  <a:lnTo>
                    <a:pt x="712" y="886"/>
                  </a:lnTo>
                  <a:lnTo>
                    <a:pt x="727" y="881"/>
                  </a:lnTo>
                  <a:lnTo>
                    <a:pt x="739" y="781"/>
                  </a:lnTo>
                  <a:lnTo>
                    <a:pt x="746" y="684"/>
                  </a:lnTo>
                  <a:lnTo>
                    <a:pt x="749" y="588"/>
                  </a:lnTo>
                  <a:lnTo>
                    <a:pt x="747" y="492"/>
                  </a:lnTo>
                  <a:lnTo>
                    <a:pt x="742" y="395"/>
                  </a:lnTo>
                  <a:lnTo>
                    <a:pt x="731" y="297"/>
                  </a:lnTo>
                  <a:lnTo>
                    <a:pt x="718" y="197"/>
                  </a:lnTo>
                  <a:lnTo>
                    <a:pt x="699" y="94"/>
                  </a:lnTo>
                  <a:close/>
                </a:path>
              </a:pathLst>
            </a:custGeom>
            <a:solidFill>
              <a:srgbClr val="BCA0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17" name="Freeform 21">
              <a:extLst>
                <a:ext uri="{FF2B5EF4-FFF2-40B4-BE49-F238E27FC236}">
                  <a16:creationId xmlns:a16="http://schemas.microsoft.com/office/drawing/2014/main" id="{69017CBB-3C70-3C7D-99D2-F8A3B64660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1" y="1434"/>
              <a:ext cx="727" cy="882"/>
            </a:xfrm>
            <a:custGeom>
              <a:avLst/>
              <a:gdLst>
                <a:gd name="T0" fmla="*/ 660 w 727"/>
                <a:gd name="T1" fmla="*/ 88 h 882"/>
                <a:gd name="T2" fmla="*/ 620 w 727"/>
                <a:gd name="T3" fmla="*/ 78 h 882"/>
                <a:gd name="T4" fmla="*/ 578 w 727"/>
                <a:gd name="T5" fmla="*/ 69 h 882"/>
                <a:gd name="T6" fmla="*/ 537 w 727"/>
                <a:gd name="T7" fmla="*/ 60 h 882"/>
                <a:gd name="T8" fmla="*/ 494 w 727"/>
                <a:gd name="T9" fmla="*/ 51 h 882"/>
                <a:gd name="T10" fmla="*/ 451 w 727"/>
                <a:gd name="T11" fmla="*/ 44 h 882"/>
                <a:gd name="T12" fmla="*/ 408 w 727"/>
                <a:gd name="T13" fmla="*/ 36 h 882"/>
                <a:gd name="T14" fmla="*/ 363 w 727"/>
                <a:gd name="T15" fmla="*/ 30 h 882"/>
                <a:gd name="T16" fmla="*/ 320 w 727"/>
                <a:gd name="T17" fmla="*/ 24 h 882"/>
                <a:gd name="T18" fmla="*/ 277 w 727"/>
                <a:gd name="T19" fmla="*/ 18 h 882"/>
                <a:gd name="T20" fmla="*/ 232 w 727"/>
                <a:gd name="T21" fmla="*/ 13 h 882"/>
                <a:gd name="T22" fmla="*/ 189 w 727"/>
                <a:gd name="T23" fmla="*/ 9 h 882"/>
                <a:gd name="T24" fmla="*/ 145 w 727"/>
                <a:gd name="T25" fmla="*/ 6 h 882"/>
                <a:gd name="T26" fmla="*/ 103 w 727"/>
                <a:gd name="T27" fmla="*/ 3 h 882"/>
                <a:gd name="T28" fmla="*/ 61 w 727"/>
                <a:gd name="T29" fmla="*/ 1 h 882"/>
                <a:gd name="T30" fmla="*/ 20 w 727"/>
                <a:gd name="T31" fmla="*/ 0 h 882"/>
                <a:gd name="T32" fmla="*/ 9 w 727"/>
                <a:gd name="T33" fmla="*/ 108 h 882"/>
                <a:gd name="T34" fmla="*/ 25 w 727"/>
                <a:gd name="T35" fmla="*/ 318 h 882"/>
                <a:gd name="T36" fmla="*/ 39 w 727"/>
                <a:gd name="T37" fmla="*/ 526 h 882"/>
                <a:gd name="T38" fmla="*/ 46 w 727"/>
                <a:gd name="T39" fmla="*/ 737 h 882"/>
                <a:gd name="T40" fmla="*/ 76 w 727"/>
                <a:gd name="T41" fmla="*/ 852 h 882"/>
                <a:gd name="T42" fmla="*/ 148 w 727"/>
                <a:gd name="T43" fmla="*/ 864 h 882"/>
                <a:gd name="T44" fmla="*/ 233 w 727"/>
                <a:gd name="T45" fmla="*/ 873 h 882"/>
                <a:gd name="T46" fmla="*/ 326 w 727"/>
                <a:gd name="T47" fmla="*/ 880 h 882"/>
                <a:gd name="T48" fmla="*/ 420 w 727"/>
                <a:gd name="T49" fmla="*/ 882 h 882"/>
                <a:gd name="T50" fmla="*/ 513 w 727"/>
                <a:gd name="T51" fmla="*/ 879 h 882"/>
                <a:gd name="T52" fmla="*/ 600 w 727"/>
                <a:gd name="T53" fmla="*/ 870 h 882"/>
                <a:gd name="T54" fmla="*/ 674 w 727"/>
                <a:gd name="T55" fmla="*/ 856 h 882"/>
                <a:gd name="T56" fmla="*/ 718 w 727"/>
                <a:gd name="T57" fmla="*/ 751 h 882"/>
                <a:gd name="T58" fmla="*/ 727 w 727"/>
                <a:gd name="T59" fmla="*/ 566 h 882"/>
                <a:gd name="T60" fmla="*/ 720 w 727"/>
                <a:gd name="T61" fmla="*/ 382 h 882"/>
                <a:gd name="T62" fmla="*/ 697 w 727"/>
                <a:gd name="T63" fmla="*/ 192 h 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27" h="882">
                  <a:moveTo>
                    <a:pt x="679" y="93"/>
                  </a:moveTo>
                  <a:lnTo>
                    <a:pt x="660" y="88"/>
                  </a:lnTo>
                  <a:lnTo>
                    <a:pt x="640" y="82"/>
                  </a:lnTo>
                  <a:lnTo>
                    <a:pt x="620" y="78"/>
                  </a:lnTo>
                  <a:lnTo>
                    <a:pt x="599" y="73"/>
                  </a:lnTo>
                  <a:lnTo>
                    <a:pt x="578" y="69"/>
                  </a:lnTo>
                  <a:lnTo>
                    <a:pt x="558" y="64"/>
                  </a:lnTo>
                  <a:lnTo>
                    <a:pt x="537" y="60"/>
                  </a:lnTo>
                  <a:lnTo>
                    <a:pt x="515" y="56"/>
                  </a:lnTo>
                  <a:lnTo>
                    <a:pt x="494" y="51"/>
                  </a:lnTo>
                  <a:lnTo>
                    <a:pt x="473" y="47"/>
                  </a:lnTo>
                  <a:lnTo>
                    <a:pt x="451" y="44"/>
                  </a:lnTo>
                  <a:lnTo>
                    <a:pt x="429" y="40"/>
                  </a:lnTo>
                  <a:lnTo>
                    <a:pt x="408" y="36"/>
                  </a:lnTo>
                  <a:lnTo>
                    <a:pt x="386" y="33"/>
                  </a:lnTo>
                  <a:lnTo>
                    <a:pt x="363" y="30"/>
                  </a:lnTo>
                  <a:lnTo>
                    <a:pt x="342" y="27"/>
                  </a:lnTo>
                  <a:lnTo>
                    <a:pt x="320" y="24"/>
                  </a:lnTo>
                  <a:lnTo>
                    <a:pt x="298" y="21"/>
                  </a:lnTo>
                  <a:lnTo>
                    <a:pt x="277" y="18"/>
                  </a:lnTo>
                  <a:lnTo>
                    <a:pt x="254" y="15"/>
                  </a:lnTo>
                  <a:lnTo>
                    <a:pt x="232" y="13"/>
                  </a:lnTo>
                  <a:lnTo>
                    <a:pt x="210" y="11"/>
                  </a:lnTo>
                  <a:lnTo>
                    <a:pt x="189" y="9"/>
                  </a:lnTo>
                  <a:lnTo>
                    <a:pt x="167" y="7"/>
                  </a:lnTo>
                  <a:lnTo>
                    <a:pt x="145" y="6"/>
                  </a:lnTo>
                  <a:lnTo>
                    <a:pt x="125" y="4"/>
                  </a:lnTo>
                  <a:lnTo>
                    <a:pt x="103" y="3"/>
                  </a:lnTo>
                  <a:lnTo>
                    <a:pt x="82" y="2"/>
                  </a:lnTo>
                  <a:lnTo>
                    <a:pt x="61" y="1"/>
                  </a:lnTo>
                  <a:lnTo>
                    <a:pt x="40" y="1"/>
                  </a:lnTo>
                  <a:lnTo>
                    <a:pt x="20" y="0"/>
                  </a:lnTo>
                  <a:lnTo>
                    <a:pt x="0" y="0"/>
                  </a:lnTo>
                  <a:lnTo>
                    <a:pt x="9" y="108"/>
                  </a:lnTo>
                  <a:lnTo>
                    <a:pt x="17" y="214"/>
                  </a:lnTo>
                  <a:lnTo>
                    <a:pt x="25" y="318"/>
                  </a:lnTo>
                  <a:lnTo>
                    <a:pt x="33" y="422"/>
                  </a:lnTo>
                  <a:lnTo>
                    <a:pt x="39" y="526"/>
                  </a:lnTo>
                  <a:lnTo>
                    <a:pt x="43" y="631"/>
                  </a:lnTo>
                  <a:lnTo>
                    <a:pt x="46" y="737"/>
                  </a:lnTo>
                  <a:lnTo>
                    <a:pt x="46" y="846"/>
                  </a:lnTo>
                  <a:lnTo>
                    <a:pt x="76" y="852"/>
                  </a:lnTo>
                  <a:lnTo>
                    <a:pt x="111" y="858"/>
                  </a:lnTo>
                  <a:lnTo>
                    <a:pt x="148" y="864"/>
                  </a:lnTo>
                  <a:lnTo>
                    <a:pt x="190" y="869"/>
                  </a:lnTo>
                  <a:lnTo>
                    <a:pt x="233" y="873"/>
                  </a:lnTo>
                  <a:lnTo>
                    <a:pt x="279" y="876"/>
                  </a:lnTo>
                  <a:lnTo>
                    <a:pt x="326" y="880"/>
                  </a:lnTo>
                  <a:lnTo>
                    <a:pt x="374" y="881"/>
                  </a:lnTo>
                  <a:lnTo>
                    <a:pt x="420" y="882"/>
                  </a:lnTo>
                  <a:lnTo>
                    <a:pt x="468" y="881"/>
                  </a:lnTo>
                  <a:lnTo>
                    <a:pt x="513" y="879"/>
                  </a:lnTo>
                  <a:lnTo>
                    <a:pt x="558" y="875"/>
                  </a:lnTo>
                  <a:lnTo>
                    <a:pt x="600" y="870"/>
                  </a:lnTo>
                  <a:lnTo>
                    <a:pt x="639" y="864"/>
                  </a:lnTo>
                  <a:lnTo>
                    <a:pt x="674" y="856"/>
                  </a:lnTo>
                  <a:lnTo>
                    <a:pt x="706" y="846"/>
                  </a:lnTo>
                  <a:lnTo>
                    <a:pt x="718" y="751"/>
                  </a:lnTo>
                  <a:lnTo>
                    <a:pt x="724" y="658"/>
                  </a:lnTo>
                  <a:lnTo>
                    <a:pt x="727" y="566"/>
                  </a:lnTo>
                  <a:lnTo>
                    <a:pt x="725" y="474"/>
                  </a:lnTo>
                  <a:lnTo>
                    <a:pt x="720" y="382"/>
                  </a:lnTo>
                  <a:lnTo>
                    <a:pt x="710" y="288"/>
                  </a:lnTo>
                  <a:lnTo>
                    <a:pt x="697" y="192"/>
                  </a:lnTo>
                  <a:lnTo>
                    <a:pt x="679" y="93"/>
                  </a:lnTo>
                  <a:close/>
                </a:path>
              </a:pathLst>
            </a:custGeom>
            <a:solidFill>
              <a:srgbClr val="C1A5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18" name="Freeform 22">
              <a:extLst>
                <a:ext uri="{FF2B5EF4-FFF2-40B4-BE49-F238E27FC236}">
                  <a16:creationId xmlns:a16="http://schemas.microsoft.com/office/drawing/2014/main" id="{C254BA10-EA75-CF3B-9405-47D0C74E66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" y="1435"/>
              <a:ext cx="706" cy="845"/>
            </a:xfrm>
            <a:custGeom>
              <a:avLst/>
              <a:gdLst>
                <a:gd name="T0" fmla="*/ 660 w 706"/>
                <a:gd name="T1" fmla="*/ 93 h 845"/>
                <a:gd name="T2" fmla="*/ 622 w 706"/>
                <a:gd name="T3" fmla="*/ 84 h 845"/>
                <a:gd name="T4" fmla="*/ 583 w 706"/>
                <a:gd name="T5" fmla="*/ 74 h 845"/>
                <a:gd name="T6" fmla="*/ 543 w 706"/>
                <a:gd name="T7" fmla="*/ 65 h 845"/>
                <a:gd name="T8" fmla="*/ 502 w 706"/>
                <a:gd name="T9" fmla="*/ 57 h 845"/>
                <a:gd name="T10" fmla="*/ 460 w 706"/>
                <a:gd name="T11" fmla="*/ 48 h 845"/>
                <a:gd name="T12" fmla="*/ 418 w 706"/>
                <a:gd name="T13" fmla="*/ 41 h 845"/>
                <a:gd name="T14" fmla="*/ 375 w 706"/>
                <a:gd name="T15" fmla="*/ 34 h 845"/>
                <a:gd name="T16" fmla="*/ 333 w 706"/>
                <a:gd name="T17" fmla="*/ 28 h 845"/>
                <a:gd name="T18" fmla="*/ 290 w 706"/>
                <a:gd name="T19" fmla="*/ 22 h 845"/>
                <a:gd name="T20" fmla="*/ 247 w 706"/>
                <a:gd name="T21" fmla="*/ 16 h 845"/>
                <a:gd name="T22" fmla="*/ 205 w 706"/>
                <a:gd name="T23" fmla="*/ 11 h 845"/>
                <a:gd name="T24" fmla="*/ 162 w 706"/>
                <a:gd name="T25" fmla="*/ 8 h 845"/>
                <a:gd name="T26" fmla="*/ 120 w 706"/>
                <a:gd name="T27" fmla="*/ 5 h 845"/>
                <a:gd name="T28" fmla="*/ 80 w 706"/>
                <a:gd name="T29" fmla="*/ 2 h 845"/>
                <a:gd name="T30" fmla="*/ 40 w 706"/>
                <a:gd name="T31" fmla="*/ 1 h 845"/>
                <a:gd name="T32" fmla="*/ 0 w 706"/>
                <a:gd name="T33" fmla="*/ 0 h 845"/>
                <a:gd name="T34" fmla="*/ 9 w 706"/>
                <a:gd name="T35" fmla="*/ 103 h 845"/>
                <a:gd name="T36" fmla="*/ 18 w 706"/>
                <a:gd name="T37" fmla="*/ 204 h 845"/>
                <a:gd name="T38" fmla="*/ 26 w 706"/>
                <a:gd name="T39" fmla="*/ 303 h 845"/>
                <a:gd name="T40" fmla="*/ 33 w 706"/>
                <a:gd name="T41" fmla="*/ 402 h 845"/>
                <a:gd name="T42" fmla="*/ 40 w 706"/>
                <a:gd name="T43" fmla="*/ 501 h 845"/>
                <a:gd name="T44" fmla="*/ 44 w 706"/>
                <a:gd name="T45" fmla="*/ 600 h 845"/>
                <a:gd name="T46" fmla="*/ 46 w 706"/>
                <a:gd name="T47" fmla="*/ 701 h 845"/>
                <a:gd name="T48" fmla="*/ 46 w 706"/>
                <a:gd name="T49" fmla="*/ 804 h 845"/>
                <a:gd name="T50" fmla="*/ 76 w 706"/>
                <a:gd name="T51" fmla="*/ 810 h 845"/>
                <a:gd name="T52" fmla="*/ 109 w 706"/>
                <a:gd name="T53" fmla="*/ 817 h 845"/>
                <a:gd name="T54" fmla="*/ 146 w 706"/>
                <a:gd name="T55" fmla="*/ 823 h 845"/>
                <a:gd name="T56" fmla="*/ 186 w 706"/>
                <a:gd name="T57" fmla="*/ 828 h 845"/>
                <a:gd name="T58" fmla="*/ 229 w 706"/>
                <a:gd name="T59" fmla="*/ 833 h 845"/>
                <a:gd name="T60" fmla="*/ 273 w 706"/>
                <a:gd name="T61" fmla="*/ 837 h 845"/>
                <a:gd name="T62" fmla="*/ 318 w 706"/>
                <a:gd name="T63" fmla="*/ 840 h 845"/>
                <a:gd name="T64" fmla="*/ 364 w 706"/>
                <a:gd name="T65" fmla="*/ 842 h 845"/>
                <a:gd name="T66" fmla="*/ 410 w 706"/>
                <a:gd name="T67" fmla="*/ 845 h 845"/>
                <a:gd name="T68" fmla="*/ 456 w 706"/>
                <a:gd name="T69" fmla="*/ 845 h 845"/>
                <a:gd name="T70" fmla="*/ 500 w 706"/>
                <a:gd name="T71" fmla="*/ 842 h 845"/>
                <a:gd name="T72" fmla="*/ 543 w 706"/>
                <a:gd name="T73" fmla="*/ 840 h 845"/>
                <a:gd name="T74" fmla="*/ 584 w 706"/>
                <a:gd name="T75" fmla="*/ 836 h 845"/>
                <a:gd name="T76" fmla="*/ 621 w 706"/>
                <a:gd name="T77" fmla="*/ 830 h 845"/>
                <a:gd name="T78" fmla="*/ 656 w 706"/>
                <a:gd name="T79" fmla="*/ 822 h 845"/>
                <a:gd name="T80" fmla="*/ 686 w 706"/>
                <a:gd name="T81" fmla="*/ 813 h 845"/>
                <a:gd name="T82" fmla="*/ 697 w 706"/>
                <a:gd name="T83" fmla="*/ 722 h 845"/>
                <a:gd name="T84" fmla="*/ 703 w 706"/>
                <a:gd name="T85" fmla="*/ 633 h 845"/>
                <a:gd name="T86" fmla="*/ 706 w 706"/>
                <a:gd name="T87" fmla="*/ 545 h 845"/>
                <a:gd name="T88" fmla="*/ 704 w 706"/>
                <a:gd name="T89" fmla="*/ 457 h 845"/>
                <a:gd name="T90" fmla="*/ 699 w 706"/>
                <a:gd name="T91" fmla="*/ 369 h 845"/>
                <a:gd name="T92" fmla="*/ 689 w 706"/>
                <a:gd name="T93" fmla="*/ 280 h 845"/>
                <a:gd name="T94" fmla="*/ 677 w 706"/>
                <a:gd name="T95" fmla="*/ 188 h 845"/>
                <a:gd name="T96" fmla="*/ 660 w 706"/>
                <a:gd name="T97" fmla="*/ 93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06" h="845">
                  <a:moveTo>
                    <a:pt x="660" y="93"/>
                  </a:moveTo>
                  <a:lnTo>
                    <a:pt x="622" y="84"/>
                  </a:lnTo>
                  <a:lnTo>
                    <a:pt x="583" y="74"/>
                  </a:lnTo>
                  <a:lnTo>
                    <a:pt x="543" y="65"/>
                  </a:lnTo>
                  <a:lnTo>
                    <a:pt x="502" y="57"/>
                  </a:lnTo>
                  <a:lnTo>
                    <a:pt x="460" y="48"/>
                  </a:lnTo>
                  <a:lnTo>
                    <a:pt x="418" y="41"/>
                  </a:lnTo>
                  <a:lnTo>
                    <a:pt x="375" y="34"/>
                  </a:lnTo>
                  <a:lnTo>
                    <a:pt x="333" y="28"/>
                  </a:lnTo>
                  <a:lnTo>
                    <a:pt x="290" y="22"/>
                  </a:lnTo>
                  <a:lnTo>
                    <a:pt x="247" y="16"/>
                  </a:lnTo>
                  <a:lnTo>
                    <a:pt x="205" y="11"/>
                  </a:lnTo>
                  <a:lnTo>
                    <a:pt x="162" y="8"/>
                  </a:lnTo>
                  <a:lnTo>
                    <a:pt x="120" y="5"/>
                  </a:lnTo>
                  <a:lnTo>
                    <a:pt x="80" y="2"/>
                  </a:lnTo>
                  <a:lnTo>
                    <a:pt x="40" y="1"/>
                  </a:lnTo>
                  <a:lnTo>
                    <a:pt x="0" y="0"/>
                  </a:lnTo>
                  <a:lnTo>
                    <a:pt x="9" y="103"/>
                  </a:lnTo>
                  <a:lnTo>
                    <a:pt x="18" y="204"/>
                  </a:lnTo>
                  <a:lnTo>
                    <a:pt x="26" y="303"/>
                  </a:lnTo>
                  <a:lnTo>
                    <a:pt x="33" y="402"/>
                  </a:lnTo>
                  <a:lnTo>
                    <a:pt x="40" y="501"/>
                  </a:lnTo>
                  <a:lnTo>
                    <a:pt x="44" y="600"/>
                  </a:lnTo>
                  <a:lnTo>
                    <a:pt x="46" y="701"/>
                  </a:lnTo>
                  <a:lnTo>
                    <a:pt x="46" y="804"/>
                  </a:lnTo>
                  <a:lnTo>
                    <a:pt x="76" y="810"/>
                  </a:lnTo>
                  <a:lnTo>
                    <a:pt x="109" y="817"/>
                  </a:lnTo>
                  <a:lnTo>
                    <a:pt x="146" y="823"/>
                  </a:lnTo>
                  <a:lnTo>
                    <a:pt x="186" y="828"/>
                  </a:lnTo>
                  <a:lnTo>
                    <a:pt x="229" y="833"/>
                  </a:lnTo>
                  <a:lnTo>
                    <a:pt x="273" y="837"/>
                  </a:lnTo>
                  <a:lnTo>
                    <a:pt x="318" y="840"/>
                  </a:lnTo>
                  <a:lnTo>
                    <a:pt x="364" y="842"/>
                  </a:lnTo>
                  <a:lnTo>
                    <a:pt x="410" y="845"/>
                  </a:lnTo>
                  <a:lnTo>
                    <a:pt x="456" y="845"/>
                  </a:lnTo>
                  <a:lnTo>
                    <a:pt x="500" y="842"/>
                  </a:lnTo>
                  <a:lnTo>
                    <a:pt x="543" y="840"/>
                  </a:lnTo>
                  <a:lnTo>
                    <a:pt x="584" y="836"/>
                  </a:lnTo>
                  <a:lnTo>
                    <a:pt x="621" y="830"/>
                  </a:lnTo>
                  <a:lnTo>
                    <a:pt x="656" y="822"/>
                  </a:lnTo>
                  <a:lnTo>
                    <a:pt x="686" y="813"/>
                  </a:lnTo>
                  <a:lnTo>
                    <a:pt x="697" y="722"/>
                  </a:lnTo>
                  <a:lnTo>
                    <a:pt x="703" y="633"/>
                  </a:lnTo>
                  <a:lnTo>
                    <a:pt x="706" y="545"/>
                  </a:lnTo>
                  <a:lnTo>
                    <a:pt x="704" y="457"/>
                  </a:lnTo>
                  <a:lnTo>
                    <a:pt x="699" y="369"/>
                  </a:lnTo>
                  <a:lnTo>
                    <a:pt x="689" y="280"/>
                  </a:lnTo>
                  <a:lnTo>
                    <a:pt x="677" y="188"/>
                  </a:lnTo>
                  <a:lnTo>
                    <a:pt x="660" y="93"/>
                  </a:lnTo>
                  <a:close/>
                </a:path>
              </a:pathLst>
            </a:custGeom>
            <a:solidFill>
              <a:srgbClr val="C4A8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19" name="Freeform 23">
              <a:extLst>
                <a:ext uri="{FF2B5EF4-FFF2-40B4-BE49-F238E27FC236}">
                  <a16:creationId xmlns:a16="http://schemas.microsoft.com/office/drawing/2014/main" id="{12B34CE4-9B4A-D94C-FDA7-0832C474A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8" y="1437"/>
              <a:ext cx="684" cy="805"/>
            </a:xfrm>
            <a:custGeom>
              <a:avLst/>
              <a:gdLst>
                <a:gd name="T0" fmla="*/ 640 w 684"/>
                <a:gd name="T1" fmla="*/ 92 h 805"/>
                <a:gd name="T2" fmla="*/ 604 w 684"/>
                <a:gd name="T3" fmla="*/ 83 h 805"/>
                <a:gd name="T4" fmla="*/ 566 w 684"/>
                <a:gd name="T5" fmla="*/ 73 h 805"/>
                <a:gd name="T6" fmla="*/ 528 w 684"/>
                <a:gd name="T7" fmla="*/ 65 h 805"/>
                <a:gd name="T8" fmla="*/ 487 w 684"/>
                <a:gd name="T9" fmla="*/ 57 h 805"/>
                <a:gd name="T10" fmla="*/ 447 w 684"/>
                <a:gd name="T11" fmla="*/ 48 h 805"/>
                <a:gd name="T12" fmla="*/ 406 w 684"/>
                <a:gd name="T13" fmla="*/ 41 h 805"/>
                <a:gd name="T14" fmla="*/ 363 w 684"/>
                <a:gd name="T15" fmla="*/ 34 h 805"/>
                <a:gd name="T16" fmla="*/ 322 w 684"/>
                <a:gd name="T17" fmla="*/ 27 h 805"/>
                <a:gd name="T18" fmla="*/ 280 w 684"/>
                <a:gd name="T19" fmla="*/ 22 h 805"/>
                <a:gd name="T20" fmla="*/ 238 w 684"/>
                <a:gd name="T21" fmla="*/ 16 h 805"/>
                <a:gd name="T22" fmla="*/ 196 w 684"/>
                <a:gd name="T23" fmla="*/ 11 h 805"/>
                <a:gd name="T24" fmla="*/ 156 w 684"/>
                <a:gd name="T25" fmla="*/ 7 h 805"/>
                <a:gd name="T26" fmla="*/ 116 w 684"/>
                <a:gd name="T27" fmla="*/ 4 h 805"/>
                <a:gd name="T28" fmla="*/ 75 w 684"/>
                <a:gd name="T29" fmla="*/ 2 h 805"/>
                <a:gd name="T30" fmla="*/ 37 w 684"/>
                <a:gd name="T31" fmla="*/ 1 h 805"/>
                <a:gd name="T32" fmla="*/ 0 w 684"/>
                <a:gd name="T33" fmla="*/ 0 h 805"/>
                <a:gd name="T34" fmla="*/ 8 w 684"/>
                <a:gd name="T35" fmla="*/ 98 h 805"/>
                <a:gd name="T36" fmla="*/ 16 w 684"/>
                <a:gd name="T37" fmla="*/ 193 h 805"/>
                <a:gd name="T38" fmla="*/ 25 w 684"/>
                <a:gd name="T39" fmla="*/ 287 h 805"/>
                <a:gd name="T40" fmla="*/ 32 w 684"/>
                <a:gd name="T41" fmla="*/ 380 h 805"/>
                <a:gd name="T42" fmla="*/ 38 w 684"/>
                <a:gd name="T43" fmla="*/ 474 h 805"/>
                <a:gd name="T44" fmla="*/ 42 w 684"/>
                <a:gd name="T45" fmla="*/ 568 h 805"/>
                <a:gd name="T46" fmla="*/ 45 w 684"/>
                <a:gd name="T47" fmla="*/ 663 h 805"/>
                <a:gd name="T48" fmla="*/ 45 w 684"/>
                <a:gd name="T49" fmla="*/ 761 h 805"/>
                <a:gd name="T50" fmla="*/ 74 w 684"/>
                <a:gd name="T51" fmla="*/ 767 h 805"/>
                <a:gd name="T52" fmla="*/ 106 w 684"/>
                <a:gd name="T53" fmla="*/ 773 h 805"/>
                <a:gd name="T54" fmla="*/ 142 w 684"/>
                <a:gd name="T55" fmla="*/ 780 h 805"/>
                <a:gd name="T56" fmla="*/ 181 w 684"/>
                <a:gd name="T57" fmla="*/ 786 h 805"/>
                <a:gd name="T58" fmla="*/ 222 w 684"/>
                <a:gd name="T59" fmla="*/ 791 h 805"/>
                <a:gd name="T60" fmla="*/ 264 w 684"/>
                <a:gd name="T61" fmla="*/ 796 h 805"/>
                <a:gd name="T62" fmla="*/ 309 w 684"/>
                <a:gd name="T63" fmla="*/ 799 h 805"/>
                <a:gd name="T64" fmla="*/ 353 w 684"/>
                <a:gd name="T65" fmla="*/ 802 h 805"/>
                <a:gd name="T66" fmla="*/ 398 w 684"/>
                <a:gd name="T67" fmla="*/ 804 h 805"/>
                <a:gd name="T68" fmla="*/ 442 w 684"/>
                <a:gd name="T69" fmla="*/ 805 h 805"/>
                <a:gd name="T70" fmla="*/ 485 w 684"/>
                <a:gd name="T71" fmla="*/ 804 h 805"/>
                <a:gd name="T72" fmla="*/ 527 w 684"/>
                <a:gd name="T73" fmla="*/ 802 h 805"/>
                <a:gd name="T74" fmla="*/ 566 w 684"/>
                <a:gd name="T75" fmla="*/ 799 h 805"/>
                <a:gd name="T76" fmla="*/ 602 w 684"/>
                <a:gd name="T77" fmla="*/ 794 h 805"/>
                <a:gd name="T78" fmla="*/ 636 w 684"/>
                <a:gd name="T79" fmla="*/ 787 h 805"/>
                <a:gd name="T80" fmla="*/ 665 w 684"/>
                <a:gd name="T81" fmla="*/ 777 h 805"/>
                <a:gd name="T82" fmla="*/ 675 w 684"/>
                <a:gd name="T83" fmla="*/ 691 h 805"/>
                <a:gd name="T84" fmla="*/ 682 w 684"/>
                <a:gd name="T85" fmla="*/ 606 h 805"/>
                <a:gd name="T86" fmla="*/ 684 w 684"/>
                <a:gd name="T87" fmla="*/ 522 h 805"/>
                <a:gd name="T88" fmla="*/ 682 w 684"/>
                <a:gd name="T89" fmla="*/ 439 h 805"/>
                <a:gd name="T90" fmla="*/ 677 w 684"/>
                <a:gd name="T91" fmla="*/ 355 h 805"/>
                <a:gd name="T92" fmla="*/ 668 w 684"/>
                <a:gd name="T93" fmla="*/ 269 h 805"/>
                <a:gd name="T94" fmla="*/ 656 w 684"/>
                <a:gd name="T95" fmla="*/ 182 h 805"/>
                <a:gd name="T96" fmla="*/ 640 w 684"/>
                <a:gd name="T97" fmla="*/ 92 h 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84" h="805">
                  <a:moveTo>
                    <a:pt x="640" y="92"/>
                  </a:moveTo>
                  <a:lnTo>
                    <a:pt x="604" y="83"/>
                  </a:lnTo>
                  <a:lnTo>
                    <a:pt x="566" y="73"/>
                  </a:lnTo>
                  <a:lnTo>
                    <a:pt x="528" y="65"/>
                  </a:lnTo>
                  <a:lnTo>
                    <a:pt x="487" y="57"/>
                  </a:lnTo>
                  <a:lnTo>
                    <a:pt x="447" y="48"/>
                  </a:lnTo>
                  <a:lnTo>
                    <a:pt x="406" y="41"/>
                  </a:lnTo>
                  <a:lnTo>
                    <a:pt x="363" y="34"/>
                  </a:lnTo>
                  <a:lnTo>
                    <a:pt x="322" y="27"/>
                  </a:lnTo>
                  <a:lnTo>
                    <a:pt x="280" y="22"/>
                  </a:lnTo>
                  <a:lnTo>
                    <a:pt x="238" y="16"/>
                  </a:lnTo>
                  <a:lnTo>
                    <a:pt x="196" y="11"/>
                  </a:lnTo>
                  <a:lnTo>
                    <a:pt x="156" y="7"/>
                  </a:lnTo>
                  <a:lnTo>
                    <a:pt x="116" y="4"/>
                  </a:lnTo>
                  <a:lnTo>
                    <a:pt x="75" y="2"/>
                  </a:lnTo>
                  <a:lnTo>
                    <a:pt x="37" y="1"/>
                  </a:lnTo>
                  <a:lnTo>
                    <a:pt x="0" y="0"/>
                  </a:lnTo>
                  <a:lnTo>
                    <a:pt x="8" y="98"/>
                  </a:lnTo>
                  <a:lnTo>
                    <a:pt x="16" y="193"/>
                  </a:lnTo>
                  <a:lnTo>
                    <a:pt x="25" y="287"/>
                  </a:lnTo>
                  <a:lnTo>
                    <a:pt x="32" y="380"/>
                  </a:lnTo>
                  <a:lnTo>
                    <a:pt x="38" y="474"/>
                  </a:lnTo>
                  <a:lnTo>
                    <a:pt x="42" y="568"/>
                  </a:lnTo>
                  <a:lnTo>
                    <a:pt x="45" y="663"/>
                  </a:lnTo>
                  <a:lnTo>
                    <a:pt x="45" y="761"/>
                  </a:lnTo>
                  <a:lnTo>
                    <a:pt x="74" y="767"/>
                  </a:lnTo>
                  <a:lnTo>
                    <a:pt x="106" y="773"/>
                  </a:lnTo>
                  <a:lnTo>
                    <a:pt x="142" y="780"/>
                  </a:lnTo>
                  <a:lnTo>
                    <a:pt x="181" y="786"/>
                  </a:lnTo>
                  <a:lnTo>
                    <a:pt x="222" y="791"/>
                  </a:lnTo>
                  <a:lnTo>
                    <a:pt x="264" y="796"/>
                  </a:lnTo>
                  <a:lnTo>
                    <a:pt x="309" y="799"/>
                  </a:lnTo>
                  <a:lnTo>
                    <a:pt x="353" y="802"/>
                  </a:lnTo>
                  <a:lnTo>
                    <a:pt x="398" y="804"/>
                  </a:lnTo>
                  <a:lnTo>
                    <a:pt x="442" y="805"/>
                  </a:lnTo>
                  <a:lnTo>
                    <a:pt x="485" y="804"/>
                  </a:lnTo>
                  <a:lnTo>
                    <a:pt x="527" y="802"/>
                  </a:lnTo>
                  <a:lnTo>
                    <a:pt x="566" y="799"/>
                  </a:lnTo>
                  <a:lnTo>
                    <a:pt x="602" y="794"/>
                  </a:lnTo>
                  <a:lnTo>
                    <a:pt x="636" y="787"/>
                  </a:lnTo>
                  <a:lnTo>
                    <a:pt x="665" y="777"/>
                  </a:lnTo>
                  <a:lnTo>
                    <a:pt x="675" y="691"/>
                  </a:lnTo>
                  <a:lnTo>
                    <a:pt x="682" y="606"/>
                  </a:lnTo>
                  <a:lnTo>
                    <a:pt x="684" y="522"/>
                  </a:lnTo>
                  <a:lnTo>
                    <a:pt x="682" y="439"/>
                  </a:lnTo>
                  <a:lnTo>
                    <a:pt x="677" y="355"/>
                  </a:lnTo>
                  <a:lnTo>
                    <a:pt x="668" y="269"/>
                  </a:lnTo>
                  <a:lnTo>
                    <a:pt x="656" y="182"/>
                  </a:lnTo>
                  <a:lnTo>
                    <a:pt x="640" y="92"/>
                  </a:lnTo>
                  <a:close/>
                </a:path>
              </a:pathLst>
            </a:custGeom>
            <a:solidFill>
              <a:srgbClr val="C9AD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20" name="Freeform 24">
              <a:extLst>
                <a:ext uri="{FF2B5EF4-FFF2-40B4-BE49-F238E27FC236}">
                  <a16:creationId xmlns:a16="http://schemas.microsoft.com/office/drawing/2014/main" id="{139355C0-C54B-73A5-A2C7-78ED1CA1C35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6" y="1439"/>
              <a:ext cx="663" cy="767"/>
            </a:xfrm>
            <a:custGeom>
              <a:avLst/>
              <a:gdLst>
                <a:gd name="T0" fmla="*/ 621 w 663"/>
                <a:gd name="T1" fmla="*/ 91 h 767"/>
                <a:gd name="T2" fmla="*/ 587 w 663"/>
                <a:gd name="T3" fmla="*/ 82 h 767"/>
                <a:gd name="T4" fmla="*/ 551 w 663"/>
                <a:gd name="T5" fmla="*/ 72 h 767"/>
                <a:gd name="T6" fmla="*/ 513 w 663"/>
                <a:gd name="T7" fmla="*/ 64 h 767"/>
                <a:gd name="T8" fmla="*/ 475 w 663"/>
                <a:gd name="T9" fmla="*/ 56 h 767"/>
                <a:gd name="T10" fmla="*/ 435 w 663"/>
                <a:gd name="T11" fmla="*/ 49 h 767"/>
                <a:gd name="T12" fmla="*/ 395 w 663"/>
                <a:gd name="T13" fmla="*/ 40 h 767"/>
                <a:gd name="T14" fmla="*/ 354 w 663"/>
                <a:gd name="T15" fmla="*/ 34 h 767"/>
                <a:gd name="T16" fmla="*/ 313 w 663"/>
                <a:gd name="T17" fmla="*/ 27 h 767"/>
                <a:gd name="T18" fmla="*/ 272 w 663"/>
                <a:gd name="T19" fmla="*/ 22 h 767"/>
                <a:gd name="T20" fmla="*/ 231 w 663"/>
                <a:gd name="T21" fmla="*/ 17 h 767"/>
                <a:gd name="T22" fmla="*/ 191 w 663"/>
                <a:gd name="T23" fmla="*/ 11 h 767"/>
                <a:gd name="T24" fmla="*/ 150 w 663"/>
                <a:gd name="T25" fmla="*/ 7 h 767"/>
                <a:gd name="T26" fmla="*/ 111 w 663"/>
                <a:gd name="T27" fmla="*/ 4 h 767"/>
                <a:gd name="T28" fmla="*/ 73 w 663"/>
                <a:gd name="T29" fmla="*/ 2 h 767"/>
                <a:gd name="T30" fmla="*/ 37 w 663"/>
                <a:gd name="T31" fmla="*/ 1 h 767"/>
                <a:gd name="T32" fmla="*/ 0 w 663"/>
                <a:gd name="T33" fmla="*/ 0 h 767"/>
                <a:gd name="T34" fmla="*/ 9 w 663"/>
                <a:gd name="T35" fmla="*/ 93 h 767"/>
                <a:gd name="T36" fmla="*/ 17 w 663"/>
                <a:gd name="T37" fmla="*/ 183 h 767"/>
                <a:gd name="T38" fmla="*/ 25 w 663"/>
                <a:gd name="T39" fmla="*/ 272 h 767"/>
                <a:gd name="T40" fmla="*/ 32 w 663"/>
                <a:gd name="T41" fmla="*/ 359 h 767"/>
                <a:gd name="T42" fmla="*/ 39 w 663"/>
                <a:gd name="T43" fmla="*/ 446 h 767"/>
                <a:gd name="T44" fmla="*/ 43 w 663"/>
                <a:gd name="T45" fmla="*/ 535 h 767"/>
                <a:gd name="T46" fmla="*/ 46 w 663"/>
                <a:gd name="T47" fmla="*/ 626 h 767"/>
                <a:gd name="T48" fmla="*/ 46 w 663"/>
                <a:gd name="T49" fmla="*/ 719 h 767"/>
                <a:gd name="T50" fmla="*/ 74 w 663"/>
                <a:gd name="T51" fmla="*/ 725 h 767"/>
                <a:gd name="T52" fmla="*/ 105 w 663"/>
                <a:gd name="T53" fmla="*/ 731 h 767"/>
                <a:gd name="T54" fmla="*/ 140 w 663"/>
                <a:gd name="T55" fmla="*/ 737 h 767"/>
                <a:gd name="T56" fmla="*/ 177 w 663"/>
                <a:gd name="T57" fmla="*/ 743 h 767"/>
                <a:gd name="T58" fmla="*/ 217 w 663"/>
                <a:gd name="T59" fmla="*/ 750 h 767"/>
                <a:gd name="T60" fmla="*/ 259 w 663"/>
                <a:gd name="T61" fmla="*/ 755 h 767"/>
                <a:gd name="T62" fmla="*/ 301 w 663"/>
                <a:gd name="T63" fmla="*/ 759 h 767"/>
                <a:gd name="T64" fmla="*/ 344 w 663"/>
                <a:gd name="T65" fmla="*/ 763 h 767"/>
                <a:gd name="T66" fmla="*/ 388 w 663"/>
                <a:gd name="T67" fmla="*/ 765 h 767"/>
                <a:gd name="T68" fmla="*/ 430 w 663"/>
                <a:gd name="T69" fmla="*/ 767 h 767"/>
                <a:gd name="T70" fmla="*/ 472 w 663"/>
                <a:gd name="T71" fmla="*/ 767 h 767"/>
                <a:gd name="T72" fmla="*/ 512 w 663"/>
                <a:gd name="T73" fmla="*/ 766 h 767"/>
                <a:gd name="T74" fmla="*/ 550 w 663"/>
                <a:gd name="T75" fmla="*/ 763 h 767"/>
                <a:gd name="T76" fmla="*/ 585 w 663"/>
                <a:gd name="T77" fmla="*/ 758 h 767"/>
                <a:gd name="T78" fmla="*/ 617 w 663"/>
                <a:gd name="T79" fmla="*/ 752 h 767"/>
                <a:gd name="T80" fmla="*/ 645 w 663"/>
                <a:gd name="T81" fmla="*/ 742 h 767"/>
                <a:gd name="T82" fmla="*/ 654 w 663"/>
                <a:gd name="T83" fmla="*/ 660 h 767"/>
                <a:gd name="T84" fmla="*/ 661 w 663"/>
                <a:gd name="T85" fmla="*/ 579 h 767"/>
                <a:gd name="T86" fmla="*/ 663 w 663"/>
                <a:gd name="T87" fmla="*/ 500 h 767"/>
                <a:gd name="T88" fmla="*/ 661 w 663"/>
                <a:gd name="T89" fmla="*/ 420 h 767"/>
                <a:gd name="T90" fmla="*/ 655 w 663"/>
                <a:gd name="T91" fmla="*/ 341 h 767"/>
                <a:gd name="T92" fmla="*/ 647 w 663"/>
                <a:gd name="T93" fmla="*/ 259 h 767"/>
                <a:gd name="T94" fmla="*/ 636 w 663"/>
                <a:gd name="T95" fmla="*/ 177 h 767"/>
                <a:gd name="T96" fmla="*/ 621 w 663"/>
                <a:gd name="T97" fmla="*/ 91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3" h="767">
                  <a:moveTo>
                    <a:pt x="621" y="91"/>
                  </a:moveTo>
                  <a:lnTo>
                    <a:pt x="587" y="82"/>
                  </a:lnTo>
                  <a:lnTo>
                    <a:pt x="551" y="72"/>
                  </a:lnTo>
                  <a:lnTo>
                    <a:pt x="513" y="64"/>
                  </a:lnTo>
                  <a:lnTo>
                    <a:pt x="475" y="56"/>
                  </a:lnTo>
                  <a:lnTo>
                    <a:pt x="435" y="49"/>
                  </a:lnTo>
                  <a:lnTo>
                    <a:pt x="395" y="40"/>
                  </a:lnTo>
                  <a:lnTo>
                    <a:pt x="354" y="34"/>
                  </a:lnTo>
                  <a:lnTo>
                    <a:pt x="313" y="27"/>
                  </a:lnTo>
                  <a:lnTo>
                    <a:pt x="272" y="22"/>
                  </a:lnTo>
                  <a:lnTo>
                    <a:pt x="231" y="17"/>
                  </a:lnTo>
                  <a:lnTo>
                    <a:pt x="191" y="11"/>
                  </a:lnTo>
                  <a:lnTo>
                    <a:pt x="150" y="7"/>
                  </a:lnTo>
                  <a:lnTo>
                    <a:pt x="111" y="4"/>
                  </a:lnTo>
                  <a:lnTo>
                    <a:pt x="73" y="2"/>
                  </a:lnTo>
                  <a:lnTo>
                    <a:pt x="37" y="1"/>
                  </a:lnTo>
                  <a:lnTo>
                    <a:pt x="0" y="0"/>
                  </a:lnTo>
                  <a:lnTo>
                    <a:pt x="9" y="93"/>
                  </a:lnTo>
                  <a:lnTo>
                    <a:pt x="17" y="183"/>
                  </a:lnTo>
                  <a:lnTo>
                    <a:pt x="25" y="272"/>
                  </a:lnTo>
                  <a:lnTo>
                    <a:pt x="32" y="359"/>
                  </a:lnTo>
                  <a:lnTo>
                    <a:pt x="39" y="446"/>
                  </a:lnTo>
                  <a:lnTo>
                    <a:pt x="43" y="535"/>
                  </a:lnTo>
                  <a:lnTo>
                    <a:pt x="46" y="626"/>
                  </a:lnTo>
                  <a:lnTo>
                    <a:pt x="46" y="719"/>
                  </a:lnTo>
                  <a:lnTo>
                    <a:pt x="74" y="725"/>
                  </a:lnTo>
                  <a:lnTo>
                    <a:pt x="105" y="731"/>
                  </a:lnTo>
                  <a:lnTo>
                    <a:pt x="140" y="737"/>
                  </a:lnTo>
                  <a:lnTo>
                    <a:pt x="177" y="743"/>
                  </a:lnTo>
                  <a:lnTo>
                    <a:pt x="217" y="750"/>
                  </a:lnTo>
                  <a:lnTo>
                    <a:pt x="259" y="755"/>
                  </a:lnTo>
                  <a:lnTo>
                    <a:pt x="301" y="759"/>
                  </a:lnTo>
                  <a:lnTo>
                    <a:pt x="344" y="763"/>
                  </a:lnTo>
                  <a:lnTo>
                    <a:pt x="388" y="765"/>
                  </a:lnTo>
                  <a:lnTo>
                    <a:pt x="430" y="767"/>
                  </a:lnTo>
                  <a:lnTo>
                    <a:pt x="472" y="767"/>
                  </a:lnTo>
                  <a:lnTo>
                    <a:pt x="512" y="766"/>
                  </a:lnTo>
                  <a:lnTo>
                    <a:pt x="550" y="763"/>
                  </a:lnTo>
                  <a:lnTo>
                    <a:pt x="585" y="758"/>
                  </a:lnTo>
                  <a:lnTo>
                    <a:pt x="617" y="752"/>
                  </a:lnTo>
                  <a:lnTo>
                    <a:pt x="645" y="742"/>
                  </a:lnTo>
                  <a:lnTo>
                    <a:pt x="654" y="660"/>
                  </a:lnTo>
                  <a:lnTo>
                    <a:pt x="661" y="579"/>
                  </a:lnTo>
                  <a:lnTo>
                    <a:pt x="663" y="500"/>
                  </a:lnTo>
                  <a:lnTo>
                    <a:pt x="661" y="420"/>
                  </a:lnTo>
                  <a:lnTo>
                    <a:pt x="655" y="341"/>
                  </a:lnTo>
                  <a:lnTo>
                    <a:pt x="647" y="259"/>
                  </a:lnTo>
                  <a:lnTo>
                    <a:pt x="636" y="177"/>
                  </a:lnTo>
                  <a:lnTo>
                    <a:pt x="621" y="91"/>
                  </a:lnTo>
                  <a:close/>
                </a:path>
              </a:pathLst>
            </a:custGeom>
            <a:solidFill>
              <a:srgbClr val="CCB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21" name="Freeform 25">
              <a:extLst>
                <a:ext uri="{FF2B5EF4-FFF2-40B4-BE49-F238E27FC236}">
                  <a16:creationId xmlns:a16="http://schemas.microsoft.com/office/drawing/2014/main" id="{0AB20F9E-D74B-3D22-C365-5842F89E84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5" y="1441"/>
              <a:ext cx="640" cy="729"/>
            </a:xfrm>
            <a:custGeom>
              <a:avLst/>
              <a:gdLst>
                <a:gd name="T0" fmla="*/ 602 w 640"/>
                <a:gd name="T1" fmla="*/ 90 h 729"/>
                <a:gd name="T2" fmla="*/ 569 w 640"/>
                <a:gd name="T3" fmla="*/ 81 h 729"/>
                <a:gd name="T4" fmla="*/ 534 w 640"/>
                <a:gd name="T5" fmla="*/ 72 h 729"/>
                <a:gd name="T6" fmla="*/ 498 w 640"/>
                <a:gd name="T7" fmla="*/ 64 h 729"/>
                <a:gd name="T8" fmla="*/ 460 w 640"/>
                <a:gd name="T9" fmla="*/ 56 h 729"/>
                <a:gd name="T10" fmla="*/ 422 w 640"/>
                <a:gd name="T11" fmla="*/ 49 h 729"/>
                <a:gd name="T12" fmla="*/ 382 w 640"/>
                <a:gd name="T13" fmla="*/ 41 h 729"/>
                <a:gd name="T14" fmla="*/ 342 w 640"/>
                <a:gd name="T15" fmla="*/ 34 h 729"/>
                <a:gd name="T16" fmla="*/ 303 w 640"/>
                <a:gd name="T17" fmla="*/ 28 h 729"/>
                <a:gd name="T18" fmla="*/ 262 w 640"/>
                <a:gd name="T19" fmla="*/ 22 h 729"/>
                <a:gd name="T20" fmla="*/ 222 w 640"/>
                <a:gd name="T21" fmla="*/ 17 h 729"/>
                <a:gd name="T22" fmla="*/ 183 w 640"/>
                <a:gd name="T23" fmla="*/ 11 h 729"/>
                <a:gd name="T24" fmla="*/ 144 w 640"/>
                <a:gd name="T25" fmla="*/ 8 h 729"/>
                <a:gd name="T26" fmla="*/ 106 w 640"/>
                <a:gd name="T27" fmla="*/ 4 h 729"/>
                <a:gd name="T28" fmla="*/ 69 w 640"/>
                <a:gd name="T29" fmla="*/ 2 h 729"/>
                <a:gd name="T30" fmla="*/ 34 w 640"/>
                <a:gd name="T31" fmla="*/ 1 h 729"/>
                <a:gd name="T32" fmla="*/ 0 w 640"/>
                <a:gd name="T33" fmla="*/ 0 h 729"/>
                <a:gd name="T34" fmla="*/ 7 w 640"/>
                <a:gd name="T35" fmla="*/ 88 h 729"/>
                <a:gd name="T36" fmla="*/ 16 w 640"/>
                <a:gd name="T37" fmla="*/ 173 h 729"/>
                <a:gd name="T38" fmla="*/ 24 w 640"/>
                <a:gd name="T39" fmla="*/ 255 h 729"/>
                <a:gd name="T40" fmla="*/ 31 w 640"/>
                <a:gd name="T41" fmla="*/ 338 h 729"/>
                <a:gd name="T42" fmla="*/ 37 w 640"/>
                <a:gd name="T43" fmla="*/ 419 h 729"/>
                <a:gd name="T44" fmla="*/ 42 w 640"/>
                <a:gd name="T45" fmla="*/ 502 h 729"/>
                <a:gd name="T46" fmla="*/ 44 w 640"/>
                <a:gd name="T47" fmla="*/ 588 h 729"/>
                <a:gd name="T48" fmla="*/ 45 w 640"/>
                <a:gd name="T49" fmla="*/ 675 h 729"/>
                <a:gd name="T50" fmla="*/ 72 w 640"/>
                <a:gd name="T51" fmla="*/ 682 h 729"/>
                <a:gd name="T52" fmla="*/ 102 w 640"/>
                <a:gd name="T53" fmla="*/ 688 h 729"/>
                <a:gd name="T54" fmla="*/ 136 w 640"/>
                <a:gd name="T55" fmla="*/ 695 h 729"/>
                <a:gd name="T56" fmla="*/ 173 w 640"/>
                <a:gd name="T57" fmla="*/ 701 h 729"/>
                <a:gd name="T58" fmla="*/ 211 w 640"/>
                <a:gd name="T59" fmla="*/ 707 h 729"/>
                <a:gd name="T60" fmla="*/ 250 w 640"/>
                <a:gd name="T61" fmla="*/ 714 h 729"/>
                <a:gd name="T62" fmla="*/ 291 w 640"/>
                <a:gd name="T63" fmla="*/ 719 h 729"/>
                <a:gd name="T64" fmla="*/ 333 w 640"/>
                <a:gd name="T65" fmla="*/ 723 h 729"/>
                <a:gd name="T66" fmla="*/ 375 w 640"/>
                <a:gd name="T67" fmla="*/ 726 h 729"/>
                <a:gd name="T68" fmla="*/ 415 w 640"/>
                <a:gd name="T69" fmla="*/ 728 h 729"/>
                <a:gd name="T70" fmla="*/ 456 w 640"/>
                <a:gd name="T71" fmla="*/ 729 h 729"/>
                <a:gd name="T72" fmla="*/ 495 w 640"/>
                <a:gd name="T73" fmla="*/ 729 h 729"/>
                <a:gd name="T74" fmla="*/ 531 w 640"/>
                <a:gd name="T75" fmla="*/ 726 h 729"/>
                <a:gd name="T76" fmla="*/ 565 w 640"/>
                <a:gd name="T77" fmla="*/ 722 h 729"/>
                <a:gd name="T78" fmla="*/ 596 w 640"/>
                <a:gd name="T79" fmla="*/ 716 h 729"/>
                <a:gd name="T80" fmla="*/ 623 w 640"/>
                <a:gd name="T81" fmla="*/ 707 h 729"/>
                <a:gd name="T82" fmla="*/ 632 w 640"/>
                <a:gd name="T83" fmla="*/ 630 h 729"/>
                <a:gd name="T84" fmla="*/ 637 w 640"/>
                <a:gd name="T85" fmla="*/ 554 h 729"/>
                <a:gd name="T86" fmla="*/ 640 w 640"/>
                <a:gd name="T87" fmla="*/ 478 h 729"/>
                <a:gd name="T88" fmla="*/ 638 w 640"/>
                <a:gd name="T89" fmla="*/ 403 h 729"/>
                <a:gd name="T90" fmla="*/ 634 w 640"/>
                <a:gd name="T91" fmla="*/ 327 h 729"/>
                <a:gd name="T92" fmla="*/ 627 w 640"/>
                <a:gd name="T93" fmla="*/ 250 h 729"/>
                <a:gd name="T94" fmla="*/ 616 w 640"/>
                <a:gd name="T95" fmla="*/ 171 h 729"/>
                <a:gd name="T96" fmla="*/ 602 w 640"/>
                <a:gd name="T97" fmla="*/ 90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40" h="729">
                  <a:moveTo>
                    <a:pt x="602" y="90"/>
                  </a:moveTo>
                  <a:lnTo>
                    <a:pt x="569" y="81"/>
                  </a:lnTo>
                  <a:lnTo>
                    <a:pt x="534" y="72"/>
                  </a:lnTo>
                  <a:lnTo>
                    <a:pt x="498" y="64"/>
                  </a:lnTo>
                  <a:lnTo>
                    <a:pt x="460" y="56"/>
                  </a:lnTo>
                  <a:lnTo>
                    <a:pt x="422" y="49"/>
                  </a:lnTo>
                  <a:lnTo>
                    <a:pt x="382" y="41"/>
                  </a:lnTo>
                  <a:lnTo>
                    <a:pt x="342" y="34"/>
                  </a:lnTo>
                  <a:lnTo>
                    <a:pt x="303" y="28"/>
                  </a:lnTo>
                  <a:lnTo>
                    <a:pt x="262" y="22"/>
                  </a:lnTo>
                  <a:lnTo>
                    <a:pt x="222" y="17"/>
                  </a:lnTo>
                  <a:lnTo>
                    <a:pt x="183" y="11"/>
                  </a:lnTo>
                  <a:lnTo>
                    <a:pt x="144" y="8"/>
                  </a:lnTo>
                  <a:lnTo>
                    <a:pt x="106" y="4"/>
                  </a:lnTo>
                  <a:lnTo>
                    <a:pt x="69" y="2"/>
                  </a:lnTo>
                  <a:lnTo>
                    <a:pt x="34" y="1"/>
                  </a:lnTo>
                  <a:lnTo>
                    <a:pt x="0" y="0"/>
                  </a:lnTo>
                  <a:lnTo>
                    <a:pt x="7" y="88"/>
                  </a:lnTo>
                  <a:lnTo>
                    <a:pt x="16" y="173"/>
                  </a:lnTo>
                  <a:lnTo>
                    <a:pt x="24" y="255"/>
                  </a:lnTo>
                  <a:lnTo>
                    <a:pt x="31" y="338"/>
                  </a:lnTo>
                  <a:lnTo>
                    <a:pt x="37" y="419"/>
                  </a:lnTo>
                  <a:lnTo>
                    <a:pt x="42" y="502"/>
                  </a:lnTo>
                  <a:lnTo>
                    <a:pt x="44" y="588"/>
                  </a:lnTo>
                  <a:lnTo>
                    <a:pt x="45" y="675"/>
                  </a:lnTo>
                  <a:lnTo>
                    <a:pt x="72" y="682"/>
                  </a:lnTo>
                  <a:lnTo>
                    <a:pt x="102" y="688"/>
                  </a:lnTo>
                  <a:lnTo>
                    <a:pt x="136" y="695"/>
                  </a:lnTo>
                  <a:lnTo>
                    <a:pt x="173" y="701"/>
                  </a:lnTo>
                  <a:lnTo>
                    <a:pt x="211" y="707"/>
                  </a:lnTo>
                  <a:lnTo>
                    <a:pt x="250" y="714"/>
                  </a:lnTo>
                  <a:lnTo>
                    <a:pt x="291" y="719"/>
                  </a:lnTo>
                  <a:lnTo>
                    <a:pt x="333" y="723"/>
                  </a:lnTo>
                  <a:lnTo>
                    <a:pt x="375" y="726"/>
                  </a:lnTo>
                  <a:lnTo>
                    <a:pt x="415" y="728"/>
                  </a:lnTo>
                  <a:lnTo>
                    <a:pt x="456" y="729"/>
                  </a:lnTo>
                  <a:lnTo>
                    <a:pt x="495" y="729"/>
                  </a:lnTo>
                  <a:lnTo>
                    <a:pt x="531" y="726"/>
                  </a:lnTo>
                  <a:lnTo>
                    <a:pt x="565" y="722"/>
                  </a:lnTo>
                  <a:lnTo>
                    <a:pt x="596" y="716"/>
                  </a:lnTo>
                  <a:lnTo>
                    <a:pt x="623" y="707"/>
                  </a:lnTo>
                  <a:lnTo>
                    <a:pt x="632" y="630"/>
                  </a:lnTo>
                  <a:lnTo>
                    <a:pt x="637" y="554"/>
                  </a:lnTo>
                  <a:lnTo>
                    <a:pt x="640" y="478"/>
                  </a:lnTo>
                  <a:lnTo>
                    <a:pt x="638" y="403"/>
                  </a:lnTo>
                  <a:lnTo>
                    <a:pt x="634" y="327"/>
                  </a:lnTo>
                  <a:lnTo>
                    <a:pt x="627" y="250"/>
                  </a:lnTo>
                  <a:lnTo>
                    <a:pt x="616" y="171"/>
                  </a:lnTo>
                  <a:lnTo>
                    <a:pt x="602" y="90"/>
                  </a:lnTo>
                  <a:close/>
                </a:path>
              </a:pathLst>
            </a:custGeom>
            <a:solidFill>
              <a:srgbClr val="D1BA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22" name="Freeform 26">
              <a:extLst>
                <a:ext uri="{FF2B5EF4-FFF2-40B4-BE49-F238E27FC236}">
                  <a16:creationId xmlns:a16="http://schemas.microsoft.com/office/drawing/2014/main" id="{F72D164E-25EF-9150-FF65-10C9A6523F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4" y="1442"/>
              <a:ext cx="617" cy="693"/>
            </a:xfrm>
            <a:custGeom>
              <a:avLst/>
              <a:gdLst>
                <a:gd name="T0" fmla="*/ 582 w 617"/>
                <a:gd name="T1" fmla="*/ 91 h 693"/>
                <a:gd name="T2" fmla="*/ 551 w 617"/>
                <a:gd name="T3" fmla="*/ 82 h 693"/>
                <a:gd name="T4" fmla="*/ 517 w 617"/>
                <a:gd name="T5" fmla="*/ 73 h 693"/>
                <a:gd name="T6" fmla="*/ 482 w 617"/>
                <a:gd name="T7" fmla="*/ 65 h 693"/>
                <a:gd name="T8" fmla="*/ 446 w 617"/>
                <a:gd name="T9" fmla="*/ 57 h 693"/>
                <a:gd name="T10" fmla="*/ 409 w 617"/>
                <a:gd name="T11" fmla="*/ 50 h 693"/>
                <a:gd name="T12" fmla="*/ 371 w 617"/>
                <a:gd name="T13" fmla="*/ 41 h 693"/>
                <a:gd name="T14" fmla="*/ 331 w 617"/>
                <a:gd name="T15" fmla="*/ 35 h 693"/>
                <a:gd name="T16" fmla="*/ 293 w 617"/>
                <a:gd name="T17" fmla="*/ 28 h 693"/>
                <a:gd name="T18" fmla="*/ 254 w 617"/>
                <a:gd name="T19" fmla="*/ 23 h 693"/>
                <a:gd name="T20" fmla="*/ 215 w 617"/>
                <a:gd name="T21" fmla="*/ 18 h 693"/>
                <a:gd name="T22" fmla="*/ 176 w 617"/>
                <a:gd name="T23" fmla="*/ 13 h 693"/>
                <a:gd name="T24" fmla="*/ 138 w 617"/>
                <a:gd name="T25" fmla="*/ 8 h 693"/>
                <a:gd name="T26" fmla="*/ 101 w 617"/>
                <a:gd name="T27" fmla="*/ 5 h 693"/>
                <a:gd name="T28" fmla="*/ 66 w 617"/>
                <a:gd name="T29" fmla="*/ 2 h 693"/>
                <a:gd name="T30" fmla="*/ 32 w 617"/>
                <a:gd name="T31" fmla="*/ 1 h 693"/>
                <a:gd name="T32" fmla="*/ 0 w 617"/>
                <a:gd name="T33" fmla="*/ 0 h 693"/>
                <a:gd name="T34" fmla="*/ 7 w 617"/>
                <a:gd name="T35" fmla="*/ 83 h 693"/>
                <a:gd name="T36" fmla="*/ 15 w 617"/>
                <a:gd name="T37" fmla="*/ 163 h 693"/>
                <a:gd name="T38" fmla="*/ 22 w 617"/>
                <a:gd name="T39" fmla="*/ 241 h 693"/>
                <a:gd name="T40" fmla="*/ 30 w 617"/>
                <a:gd name="T41" fmla="*/ 317 h 693"/>
                <a:gd name="T42" fmla="*/ 36 w 617"/>
                <a:gd name="T43" fmla="*/ 394 h 693"/>
                <a:gd name="T44" fmla="*/ 41 w 617"/>
                <a:gd name="T45" fmla="*/ 471 h 693"/>
                <a:gd name="T46" fmla="*/ 44 w 617"/>
                <a:gd name="T47" fmla="*/ 551 h 693"/>
                <a:gd name="T48" fmla="*/ 44 w 617"/>
                <a:gd name="T49" fmla="*/ 634 h 693"/>
                <a:gd name="T50" fmla="*/ 70 w 617"/>
                <a:gd name="T51" fmla="*/ 640 h 693"/>
                <a:gd name="T52" fmla="*/ 100 w 617"/>
                <a:gd name="T53" fmla="*/ 646 h 693"/>
                <a:gd name="T54" fmla="*/ 132 w 617"/>
                <a:gd name="T55" fmla="*/ 653 h 693"/>
                <a:gd name="T56" fmla="*/ 167 w 617"/>
                <a:gd name="T57" fmla="*/ 660 h 693"/>
                <a:gd name="T58" fmla="*/ 204 w 617"/>
                <a:gd name="T59" fmla="*/ 666 h 693"/>
                <a:gd name="T60" fmla="*/ 242 w 617"/>
                <a:gd name="T61" fmla="*/ 672 h 693"/>
                <a:gd name="T62" fmla="*/ 283 w 617"/>
                <a:gd name="T63" fmla="*/ 679 h 693"/>
                <a:gd name="T64" fmla="*/ 323 w 617"/>
                <a:gd name="T65" fmla="*/ 684 h 693"/>
                <a:gd name="T66" fmla="*/ 363 w 617"/>
                <a:gd name="T67" fmla="*/ 688 h 693"/>
                <a:gd name="T68" fmla="*/ 403 w 617"/>
                <a:gd name="T69" fmla="*/ 691 h 693"/>
                <a:gd name="T70" fmla="*/ 441 w 617"/>
                <a:gd name="T71" fmla="*/ 693 h 693"/>
                <a:gd name="T72" fmla="*/ 478 w 617"/>
                <a:gd name="T73" fmla="*/ 693 h 693"/>
                <a:gd name="T74" fmla="*/ 513 w 617"/>
                <a:gd name="T75" fmla="*/ 691 h 693"/>
                <a:gd name="T76" fmla="*/ 546 w 617"/>
                <a:gd name="T77" fmla="*/ 688 h 693"/>
                <a:gd name="T78" fmla="*/ 576 w 617"/>
                <a:gd name="T79" fmla="*/ 683 h 693"/>
                <a:gd name="T80" fmla="*/ 602 w 617"/>
                <a:gd name="T81" fmla="*/ 674 h 693"/>
                <a:gd name="T82" fmla="*/ 610 w 617"/>
                <a:gd name="T83" fmla="*/ 601 h 693"/>
                <a:gd name="T84" fmla="*/ 615 w 617"/>
                <a:gd name="T85" fmla="*/ 529 h 693"/>
                <a:gd name="T86" fmla="*/ 617 w 617"/>
                <a:gd name="T87" fmla="*/ 457 h 693"/>
                <a:gd name="T88" fmla="*/ 616 w 617"/>
                <a:gd name="T89" fmla="*/ 385 h 693"/>
                <a:gd name="T90" fmla="*/ 612 w 617"/>
                <a:gd name="T91" fmla="*/ 314 h 693"/>
                <a:gd name="T92" fmla="*/ 605 w 617"/>
                <a:gd name="T93" fmla="*/ 242 h 693"/>
                <a:gd name="T94" fmla="*/ 596 w 617"/>
                <a:gd name="T95" fmla="*/ 167 h 693"/>
                <a:gd name="T96" fmla="*/ 582 w 617"/>
                <a:gd name="T97" fmla="*/ 91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17" h="693">
                  <a:moveTo>
                    <a:pt x="582" y="91"/>
                  </a:moveTo>
                  <a:lnTo>
                    <a:pt x="551" y="82"/>
                  </a:lnTo>
                  <a:lnTo>
                    <a:pt x="517" y="73"/>
                  </a:lnTo>
                  <a:lnTo>
                    <a:pt x="482" y="65"/>
                  </a:lnTo>
                  <a:lnTo>
                    <a:pt x="446" y="57"/>
                  </a:lnTo>
                  <a:lnTo>
                    <a:pt x="409" y="50"/>
                  </a:lnTo>
                  <a:lnTo>
                    <a:pt x="371" y="41"/>
                  </a:lnTo>
                  <a:lnTo>
                    <a:pt x="331" y="35"/>
                  </a:lnTo>
                  <a:lnTo>
                    <a:pt x="293" y="28"/>
                  </a:lnTo>
                  <a:lnTo>
                    <a:pt x="254" y="23"/>
                  </a:lnTo>
                  <a:lnTo>
                    <a:pt x="215" y="18"/>
                  </a:lnTo>
                  <a:lnTo>
                    <a:pt x="176" y="13"/>
                  </a:lnTo>
                  <a:lnTo>
                    <a:pt x="138" y="8"/>
                  </a:lnTo>
                  <a:lnTo>
                    <a:pt x="101" y="5"/>
                  </a:lnTo>
                  <a:lnTo>
                    <a:pt x="66" y="2"/>
                  </a:lnTo>
                  <a:lnTo>
                    <a:pt x="32" y="1"/>
                  </a:lnTo>
                  <a:lnTo>
                    <a:pt x="0" y="0"/>
                  </a:lnTo>
                  <a:lnTo>
                    <a:pt x="7" y="83"/>
                  </a:lnTo>
                  <a:lnTo>
                    <a:pt x="15" y="163"/>
                  </a:lnTo>
                  <a:lnTo>
                    <a:pt x="22" y="241"/>
                  </a:lnTo>
                  <a:lnTo>
                    <a:pt x="30" y="317"/>
                  </a:lnTo>
                  <a:lnTo>
                    <a:pt x="36" y="394"/>
                  </a:lnTo>
                  <a:lnTo>
                    <a:pt x="41" y="471"/>
                  </a:lnTo>
                  <a:lnTo>
                    <a:pt x="44" y="551"/>
                  </a:lnTo>
                  <a:lnTo>
                    <a:pt x="44" y="634"/>
                  </a:lnTo>
                  <a:lnTo>
                    <a:pt x="70" y="640"/>
                  </a:lnTo>
                  <a:lnTo>
                    <a:pt x="100" y="646"/>
                  </a:lnTo>
                  <a:lnTo>
                    <a:pt x="132" y="653"/>
                  </a:lnTo>
                  <a:lnTo>
                    <a:pt x="167" y="660"/>
                  </a:lnTo>
                  <a:lnTo>
                    <a:pt x="204" y="666"/>
                  </a:lnTo>
                  <a:lnTo>
                    <a:pt x="242" y="672"/>
                  </a:lnTo>
                  <a:lnTo>
                    <a:pt x="283" y="679"/>
                  </a:lnTo>
                  <a:lnTo>
                    <a:pt x="323" y="684"/>
                  </a:lnTo>
                  <a:lnTo>
                    <a:pt x="363" y="688"/>
                  </a:lnTo>
                  <a:lnTo>
                    <a:pt x="403" y="691"/>
                  </a:lnTo>
                  <a:lnTo>
                    <a:pt x="441" y="693"/>
                  </a:lnTo>
                  <a:lnTo>
                    <a:pt x="478" y="693"/>
                  </a:lnTo>
                  <a:lnTo>
                    <a:pt x="513" y="691"/>
                  </a:lnTo>
                  <a:lnTo>
                    <a:pt x="546" y="688"/>
                  </a:lnTo>
                  <a:lnTo>
                    <a:pt x="576" y="683"/>
                  </a:lnTo>
                  <a:lnTo>
                    <a:pt x="602" y="674"/>
                  </a:lnTo>
                  <a:lnTo>
                    <a:pt x="610" y="601"/>
                  </a:lnTo>
                  <a:lnTo>
                    <a:pt x="615" y="529"/>
                  </a:lnTo>
                  <a:lnTo>
                    <a:pt x="617" y="457"/>
                  </a:lnTo>
                  <a:lnTo>
                    <a:pt x="616" y="385"/>
                  </a:lnTo>
                  <a:lnTo>
                    <a:pt x="612" y="314"/>
                  </a:lnTo>
                  <a:lnTo>
                    <a:pt x="605" y="242"/>
                  </a:lnTo>
                  <a:lnTo>
                    <a:pt x="596" y="167"/>
                  </a:lnTo>
                  <a:lnTo>
                    <a:pt x="582" y="91"/>
                  </a:lnTo>
                  <a:close/>
                </a:path>
              </a:pathLst>
            </a:custGeom>
            <a:solidFill>
              <a:srgbClr val="D3BC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23" name="Freeform 27">
              <a:extLst>
                <a:ext uri="{FF2B5EF4-FFF2-40B4-BE49-F238E27FC236}">
                  <a16:creationId xmlns:a16="http://schemas.microsoft.com/office/drawing/2014/main" id="{1F8BFB1C-27B0-897F-0E0A-B0FBEB8604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2" y="1444"/>
              <a:ext cx="597" cy="656"/>
            </a:xfrm>
            <a:custGeom>
              <a:avLst/>
              <a:gdLst>
                <a:gd name="T0" fmla="*/ 563 w 597"/>
                <a:gd name="T1" fmla="*/ 90 h 656"/>
                <a:gd name="T2" fmla="*/ 533 w 597"/>
                <a:gd name="T3" fmla="*/ 82 h 656"/>
                <a:gd name="T4" fmla="*/ 501 w 597"/>
                <a:gd name="T5" fmla="*/ 73 h 656"/>
                <a:gd name="T6" fmla="*/ 468 w 597"/>
                <a:gd name="T7" fmla="*/ 65 h 656"/>
                <a:gd name="T8" fmla="*/ 433 w 597"/>
                <a:gd name="T9" fmla="*/ 57 h 656"/>
                <a:gd name="T10" fmla="*/ 397 w 597"/>
                <a:gd name="T11" fmla="*/ 50 h 656"/>
                <a:gd name="T12" fmla="*/ 360 w 597"/>
                <a:gd name="T13" fmla="*/ 41 h 656"/>
                <a:gd name="T14" fmla="*/ 322 w 597"/>
                <a:gd name="T15" fmla="*/ 35 h 656"/>
                <a:gd name="T16" fmla="*/ 283 w 597"/>
                <a:gd name="T17" fmla="*/ 28 h 656"/>
                <a:gd name="T18" fmla="*/ 245 w 597"/>
                <a:gd name="T19" fmla="*/ 23 h 656"/>
                <a:gd name="T20" fmla="*/ 207 w 597"/>
                <a:gd name="T21" fmla="*/ 17 h 656"/>
                <a:gd name="T22" fmla="*/ 170 w 597"/>
                <a:gd name="T23" fmla="*/ 13 h 656"/>
                <a:gd name="T24" fmla="*/ 132 w 597"/>
                <a:gd name="T25" fmla="*/ 8 h 656"/>
                <a:gd name="T26" fmla="*/ 97 w 597"/>
                <a:gd name="T27" fmla="*/ 5 h 656"/>
                <a:gd name="T28" fmla="*/ 63 w 597"/>
                <a:gd name="T29" fmla="*/ 2 h 656"/>
                <a:gd name="T30" fmla="*/ 31 w 597"/>
                <a:gd name="T31" fmla="*/ 1 h 656"/>
                <a:gd name="T32" fmla="*/ 0 w 597"/>
                <a:gd name="T33" fmla="*/ 0 h 656"/>
                <a:gd name="T34" fmla="*/ 7 w 597"/>
                <a:gd name="T35" fmla="*/ 78 h 656"/>
                <a:gd name="T36" fmla="*/ 15 w 597"/>
                <a:gd name="T37" fmla="*/ 152 h 656"/>
                <a:gd name="T38" fmla="*/ 23 w 597"/>
                <a:gd name="T39" fmla="*/ 224 h 656"/>
                <a:gd name="T40" fmla="*/ 30 w 597"/>
                <a:gd name="T41" fmla="*/ 295 h 656"/>
                <a:gd name="T42" fmla="*/ 36 w 597"/>
                <a:gd name="T43" fmla="*/ 367 h 656"/>
                <a:gd name="T44" fmla="*/ 42 w 597"/>
                <a:gd name="T45" fmla="*/ 439 h 656"/>
                <a:gd name="T46" fmla="*/ 45 w 597"/>
                <a:gd name="T47" fmla="*/ 513 h 656"/>
                <a:gd name="T48" fmla="*/ 45 w 597"/>
                <a:gd name="T49" fmla="*/ 592 h 656"/>
                <a:gd name="T50" fmla="*/ 69 w 597"/>
                <a:gd name="T51" fmla="*/ 598 h 656"/>
                <a:gd name="T52" fmla="*/ 98 w 597"/>
                <a:gd name="T53" fmla="*/ 604 h 656"/>
                <a:gd name="T54" fmla="*/ 129 w 597"/>
                <a:gd name="T55" fmla="*/ 611 h 656"/>
                <a:gd name="T56" fmla="*/ 163 w 597"/>
                <a:gd name="T57" fmla="*/ 618 h 656"/>
                <a:gd name="T58" fmla="*/ 199 w 597"/>
                <a:gd name="T59" fmla="*/ 625 h 656"/>
                <a:gd name="T60" fmla="*/ 236 w 597"/>
                <a:gd name="T61" fmla="*/ 632 h 656"/>
                <a:gd name="T62" fmla="*/ 274 w 597"/>
                <a:gd name="T63" fmla="*/ 638 h 656"/>
                <a:gd name="T64" fmla="*/ 313 w 597"/>
                <a:gd name="T65" fmla="*/ 644 h 656"/>
                <a:gd name="T66" fmla="*/ 351 w 597"/>
                <a:gd name="T67" fmla="*/ 649 h 656"/>
                <a:gd name="T68" fmla="*/ 390 w 597"/>
                <a:gd name="T69" fmla="*/ 653 h 656"/>
                <a:gd name="T70" fmla="*/ 427 w 597"/>
                <a:gd name="T71" fmla="*/ 655 h 656"/>
                <a:gd name="T72" fmla="*/ 463 w 597"/>
                <a:gd name="T73" fmla="*/ 656 h 656"/>
                <a:gd name="T74" fmla="*/ 497 w 597"/>
                <a:gd name="T75" fmla="*/ 655 h 656"/>
                <a:gd name="T76" fmla="*/ 528 w 597"/>
                <a:gd name="T77" fmla="*/ 652 h 656"/>
                <a:gd name="T78" fmla="*/ 557 w 597"/>
                <a:gd name="T79" fmla="*/ 647 h 656"/>
                <a:gd name="T80" fmla="*/ 582 w 597"/>
                <a:gd name="T81" fmla="*/ 639 h 656"/>
                <a:gd name="T82" fmla="*/ 590 w 597"/>
                <a:gd name="T83" fmla="*/ 570 h 656"/>
                <a:gd name="T84" fmla="*/ 595 w 597"/>
                <a:gd name="T85" fmla="*/ 502 h 656"/>
                <a:gd name="T86" fmla="*/ 597 w 597"/>
                <a:gd name="T87" fmla="*/ 435 h 656"/>
                <a:gd name="T88" fmla="*/ 596 w 597"/>
                <a:gd name="T89" fmla="*/ 368 h 656"/>
                <a:gd name="T90" fmla="*/ 592 w 597"/>
                <a:gd name="T91" fmla="*/ 301 h 656"/>
                <a:gd name="T92" fmla="*/ 585 w 597"/>
                <a:gd name="T93" fmla="*/ 233 h 656"/>
                <a:gd name="T94" fmla="*/ 576 w 597"/>
                <a:gd name="T95" fmla="*/ 162 h 656"/>
                <a:gd name="T96" fmla="*/ 563 w 597"/>
                <a:gd name="T97" fmla="*/ 90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97" h="656">
                  <a:moveTo>
                    <a:pt x="563" y="90"/>
                  </a:moveTo>
                  <a:lnTo>
                    <a:pt x="533" y="82"/>
                  </a:lnTo>
                  <a:lnTo>
                    <a:pt x="501" y="73"/>
                  </a:lnTo>
                  <a:lnTo>
                    <a:pt x="468" y="65"/>
                  </a:lnTo>
                  <a:lnTo>
                    <a:pt x="433" y="57"/>
                  </a:lnTo>
                  <a:lnTo>
                    <a:pt x="397" y="50"/>
                  </a:lnTo>
                  <a:lnTo>
                    <a:pt x="360" y="41"/>
                  </a:lnTo>
                  <a:lnTo>
                    <a:pt x="322" y="35"/>
                  </a:lnTo>
                  <a:lnTo>
                    <a:pt x="283" y="28"/>
                  </a:lnTo>
                  <a:lnTo>
                    <a:pt x="245" y="23"/>
                  </a:lnTo>
                  <a:lnTo>
                    <a:pt x="207" y="17"/>
                  </a:lnTo>
                  <a:lnTo>
                    <a:pt x="170" y="13"/>
                  </a:lnTo>
                  <a:lnTo>
                    <a:pt x="132" y="8"/>
                  </a:lnTo>
                  <a:lnTo>
                    <a:pt x="97" y="5"/>
                  </a:lnTo>
                  <a:lnTo>
                    <a:pt x="63" y="2"/>
                  </a:lnTo>
                  <a:lnTo>
                    <a:pt x="31" y="1"/>
                  </a:lnTo>
                  <a:lnTo>
                    <a:pt x="0" y="0"/>
                  </a:lnTo>
                  <a:lnTo>
                    <a:pt x="7" y="78"/>
                  </a:lnTo>
                  <a:lnTo>
                    <a:pt x="15" y="152"/>
                  </a:lnTo>
                  <a:lnTo>
                    <a:pt x="23" y="224"/>
                  </a:lnTo>
                  <a:lnTo>
                    <a:pt x="30" y="295"/>
                  </a:lnTo>
                  <a:lnTo>
                    <a:pt x="36" y="367"/>
                  </a:lnTo>
                  <a:lnTo>
                    <a:pt x="42" y="439"/>
                  </a:lnTo>
                  <a:lnTo>
                    <a:pt x="45" y="513"/>
                  </a:lnTo>
                  <a:lnTo>
                    <a:pt x="45" y="592"/>
                  </a:lnTo>
                  <a:lnTo>
                    <a:pt x="69" y="598"/>
                  </a:lnTo>
                  <a:lnTo>
                    <a:pt x="98" y="604"/>
                  </a:lnTo>
                  <a:lnTo>
                    <a:pt x="129" y="611"/>
                  </a:lnTo>
                  <a:lnTo>
                    <a:pt x="163" y="618"/>
                  </a:lnTo>
                  <a:lnTo>
                    <a:pt x="199" y="625"/>
                  </a:lnTo>
                  <a:lnTo>
                    <a:pt x="236" y="632"/>
                  </a:lnTo>
                  <a:lnTo>
                    <a:pt x="274" y="638"/>
                  </a:lnTo>
                  <a:lnTo>
                    <a:pt x="313" y="644"/>
                  </a:lnTo>
                  <a:lnTo>
                    <a:pt x="351" y="649"/>
                  </a:lnTo>
                  <a:lnTo>
                    <a:pt x="390" y="653"/>
                  </a:lnTo>
                  <a:lnTo>
                    <a:pt x="427" y="655"/>
                  </a:lnTo>
                  <a:lnTo>
                    <a:pt x="463" y="656"/>
                  </a:lnTo>
                  <a:lnTo>
                    <a:pt x="497" y="655"/>
                  </a:lnTo>
                  <a:lnTo>
                    <a:pt x="528" y="652"/>
                  </a:lnTo>
                  <a:lnTo>
                    <a:pt x="557" y="647"/>
                  </a:lnTo>
                  <a:lnTo>
                    <a:pt x="582" y="639"/>
                  </a:lnTo>
                  <a:lnTo>
                    <a:pt x="590" y="570"/>
                  </a:lnTo>
                  <a:lnTo>
                    <a:pt x="595" y="502"/>
                  </a:lnTo>
                  <a:lnTo>
                    <a:pt x="597" y="435"/>
                  </a:lnTo>
                  <a:lnTo>
                    <a:pt x="596" y="368"/>
                  </a:lnTo>
                  <a:lnTo>
                    <a:pt x="592" y="301"/>
                  </a:lnTo>
                  <a:lnTo>
                    <a:pt x="585" y="233"/>
                  </a:lnTo>
                  <a:lnTo>
                    <a:pt x="576" y="162"/>
                  </a:lnTo>
                  <a:lnTo>
                    <a:pt x="563" y="90"/>
                  </a:lnTo>
                  <a:close/>
                </a:path>
              </a:pathLst>
            </a:custGeom>
            <a:solidFill>
              <a:srgbClr val="D8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24" name="Freeform 28">
              <a:extLst>
                <a:ext uri="{FF2B5EF4-FFF2-40B4-BE49-F238E27FC236}">
                  <a16:creationId xmlns:a16="http://schemas.microsoft.com/office/drawing/2014/main" id="{90994AEE-6D65-65A3-7982-6CE2C8D0F7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1" y="1446"/>
              <a:ext cx="574" cy="619"/>
            </a:xfrm>
            <a:custGeom>
              <a:avLst/>
              <a:gdLst>
                <a:gd name="T0" fmla="*/ 543 w 574"/>
                <a:gd name="T1" fmla="*/ 89 h 619"/>
                <a:gd name="T2" fmla="*/ 515 w 574"/>
                <a:gd name="T3" fmla="*/ 81 h 619"/>
                <a:gd name="T4" fmla="*/ 484 w 574"/>
                <a:gd name="T5" fmla="*/ 73 h 619"/>
                <a:gd name="T6" fmla="*/ 452 w 574"/>
                <a:gd name="T7" fmla="*/ 65 h 619"/>
                <a:gd name="T8" fmla="*/ 418 w 574"/>
                <a:gd name="T9" fmla="*/ 57 h 619"/>
                <a:gd name="T10" fmla="*/ 383 w 574"/>
                <a:gd name="T11" fmla="*/ 50 h 619"/>
                <a:gd name="T12" fmla="*/ 347 w 574"/>
                <a:gd name="T13" fmla="*/ 43 h 619"/>
                <a:gd name="T14" fmla="*/ 310 w 574"/>
                <a:gd name="T15" fmla="*/ 35 h 619"/>
                <a:gd name="T16" fmla="*/ 273 w 574"/>
                <a:gd name="T17" fmla="*/ 29 h 619"/>
                <a:gd name="T18" fmla="*/ 235 w 574"/>
                <a:gd name="T19" fmla="*/ 23 h 619"/>
                <a:gd name="T20" fmla="*/ 198 w 574"/>
                <a:gd name="T21" fmla="*/ 18 h 619"/>
                <a:gd name="T22" fmla="*/ 162 w 574"/>
                <a:gd name="T23" fmla="*/ 13 h 619"/>
                <a:gd name="T24" fmla="*/ 127 w 574"/>
                <a:gd name="T25" fmla="*/ 9 h 619"/>
                <a:gd name="T26" fmla="*/ 92 w 574"/>
                <a:gd name="T27" fmla="*/ 5 h 619"/>
                <a:gd name="T28" fmla="*/ 60 w 574"/>
                <a:gd name="T29" fmla="*/ 2 h 619"/>
                <a:gd name="T30" fmla="*/ 29 w 574"/>
                <a:gd name="T31" fmla="*/ 1 h 619"/>
                <a:gd name="T32" fmla="*/ 0 w 574"/>
                <a:gd name="T33" fmla="*/ 0 h 619"/>
                <a:gd name="T34" fmla="*/ 7 w 574"/>
                <a:gd name="T35" fmla="*/ 73 h 619"/>
                <a:gd name="T36" fmla="*/ 14 w 574"/>
                <a:gd name="T37" fmla="*/ 142 h 619"/>
                <a:gd name="T38" fmla="*/ 22 w 574"/>
                <a:gd name="T39" fmla="*/ 209 h 619"/>
                <a:gd name="T40" fmla="*/ 29 w 574"/>
                <a:gd name="T41" fmla="*/ 274 h 619"/>
                <a:gd name="T42" fmla="*/ 35 w 574"/>
                <a:gd name="T43" fmla="*/ 340 h 619"/>
                <a:gd name="T44" fmla="*/ 40 w 574"/>
                <a:gd name="T45" fmla="*/ 406 h 619"/>
                <a:gd name="T46" fmla="*/ 43 w 574"/>
                <a:gd name="T47" fmla="*/ 475 h 619"/>
                <a:gd name="T48" fmla="*/ 44 w 574"/>
                <a:gd name="T49" fmla="*/ 549 h 619"/>
                <a:gd name="T50" fmla="*/ 68 w 574"/>
                <a:gd name="T51" fmla="*/ 555 h 619"/>
                <a:gd name="T52" fmla="*/ 96 w 574"/>
                <a:gd name="T53" fmla="*/ 561 h 619"/>
                <a:gd name="T54" fmla="*/ 126 w 574"/>
                <a:gd name="T55" fmla="*/ 568 h 619"/>
                <a:gd name="T56" fmla="*/ 158 w 574"/>
                <a:gd name="T57" fmla="*/ 575 h 619"/>
                <a:gd name="T58" fmla="*/ 193 w 574"/>
                <a:gd name="T59" fmla="*/ 583 h 619"/>
                <a:gd name="T60" fmla="*/ 228 w 574"/>
                <a:gd name="T61" fmla="*/ 591 h 619"/>
                <a:gd name="T62" fmla="*/ 265 w 574"/>
                <a:gd name="T63" fmla="*/ 597 h 619"/>
                <a:gd name="T64" fmla="*/ 303 w 574"/>
                <a:gd name="T65" fmla="*/ 604 h 619"/>
                <a:gd name="T66" fmla="*/ 340 w 574"/>
                <a:gd name="T67" fmla="*/ 609 h 619"/>
                <a:gd name="T68" fmla="*/ 377 w 574"/>
                <a:gd name="T69" fmla="*/ 614 h 619"/>
                <a:gd name="T70" fmla="*/ 412 w 574"/>
                <a:gd name="T71" fmla="*/ 617 h 619"/>
                <a:gd name="T72" fmla="*/ 447 w 574"/>
                <a:gd name="T73" fmla="*/ 619 h 619"/>
                <a:gd name="T74" fmla="*/ 479 w 574"/>
                <a:gd name="T75" fmla="*/ 619 h 619"/>
                <a:gd name="T76" fmla="*/ 509 w 574"/>
                <a:gd name="T77" fmla="*/ 616 h 619"/>
                <a:gd name="T78" fmla="*/ 537 w 574"/>
                <a:gd name="T79" fmla="*/ 612 h 619"/>
                <a:gd name="T80" fmla="*/ 561 w 574"/>
                <a:gd name="T81" fmla="*/ 604 h 619"/>
                <a:gd name="T82" fmla="*/ 568 w 574"/>
                <a:gd name="T83" fmla="*/ 539 h 619"/>
                <a:gd name="T84" fmla="*/ 573 w 574"/>
                <a:gd name="T85" fmla="*/ 475 h 619"/>
                <a:gd name="T86" fmla="*/ 574 w 574"/>
                <a:gd name="T87" fmla="*/ 412 h 619"/>
                <a:gd name="T88" fmla="*/ 574 w 574"/>
                <a:gd name="T89" fmla="*/ 349 h 619"/>
                <a:gd name="T90" fmla="*/ 570 w 574"/>
                <a:gd name="T91" fmla="*/ 286 h 619"/>
                <a:gd name="T92" fmla="*/ 564 w 574"/>
                <a:gd name="T93" fmla="*/ 222 h 619"/>
                <a:gd name="T94" fmla="*/ 555 w 574"/>
                <a:gd name="T95" fmla="*/ 157 h 619"/>
                <a:gd name="T96" fmla="*/ 543 w 574"/>
                <a:gd name="T97" fmla="*/ 89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74" h="619">
                  <a:moveTo>
                    <a:pt x="543" y="89"/>
                  </a:moveTo>
                  <a:lnTo>
                    <a:pt x="515" y="81"/>
                  </a:lnTo>
                  <a:lnTo>
                    <a:pt x="484" y="73"/>
                  </a:lnTo>
                  <a:lnTo>
                    <a:pt x="452" y="65"/>
                  </a:lnTo>
                  <a:lnTo>
                    <a:pt x="418" y="57"/>
                  </a:lnTo>
                  <a:lnTo>
                    <a:pt x="383" y="50"/>
                  </a:lnTo>
                  <a:lnTo>
                    <a:pt x="347" y="43"/>
                  </a:lnTo>
                  <a:lnTo>
                    <a:pt x="310" y="35"/>
                  </a:lnTo>
                  <a:lnTo>
                    <a:pt x="273" y="29"/>
                  </a:lnTo>
                  <a:lnTo>
                    <a:pt x="235" y="23"/>
                  </a:lnTo>
                  <a:lnTo>
                    <a:pt x="198" y="18"/>
                  </a:lnTo>
                  <a:lnTo>
                    <a:pt x="162" y="13"/>
                  </a:lnTo>
                  <a:lnTo>
                    <a:pt x="127" y="9"/>
                  </a:lnTo>
                  <a:lnTo>
                    <a:pt x="92" y="5"/>
                  </a:lnTo>
                  <a:lnTo>
                    <a:pt x="60" y="2"/>
                  </a:lnTo>
                  <a:lnTo>
                    <a:pt x="29" y="1"/>
                  </a:lnTo>
                  <a:lnTo>
                    <a:pt x="0" y="0"/>
                  </a:lnTo>
                  <a:lnTo>
                    <a:pt x="7" y="73"/>
                  </a:lnTo>
                  <a:lnTo>
                    <a:pt x="14" y="142"/>
                  </a:lnTo>
                  <a:lnTo>
                    <a:pt x="22" y="209"/>
                  </a:lnTo>
                  <a:lnTo>
                    <a:pt x="29" y="274"/>
                  </a:lnTo>
                  <a:lnTo>
                    <a:pt x="35" y="340"/>
                  </a:lnTo>
                  <a:lnTo>
                    <a:pt x="40" y="406"/>
                  </a:lnTo>
                  <a:lnTo>
                    <a:pt x="43" y="475"/>
                  </a:lnTo>
                  <a:lnTo>
                    <a:pt x="44" y="549"/>
                  </a:lnTo>
                  <a:lnTo>
                    <a:pt x="68" y="555"/>
                  </a:lnTo>
                  <a:lnTo>
                    <a:pt x="96" y="561"/>
                  </a:lnTo>
                  <a:lnTo>
                    <a:pt x="126" y="568"/>
                  </a:lnTo>
                  <a:lnTo>
                    <a:pt x="158" y="575"/>
                  </a:lnTo>
                  <a:lnTo>
                    <a:pt x="193" y="583"/>
                  </a:lnTo>
                  <a:lnTo>
                    <a:pt x="228" y="591"/>
                  </a:lnTo>
                  <a:lnTo>
                    <a:pt x="265" y="597"/>
                  </a:lnTo>
                  <a:lnTo>
                    <a:pt x="303" y="604"/>
                  </a:lnTo>
                  <a:lnTo>
                    <a:pt x="340" y="609"/>
                  </a:lnTo>
                  <a:lnTo>
                    <a:pt x="377" y="614"/>
                  </a:lnTo>
                  <a:lnTo>
                    <a:pt x="412" y="617"/>
                  </a:lnTo>
                  <a:lnTo>
                    <a:pt x="447" y="619"/>
                  </a:lnTo>
                  <a:lnTo>
                    <a:pt x="479" y="619"/>
                  </a:lnTo>
                  <a:lnTo>
                    <a:pt x="509" y="616"/>
                  </a:lnTo>
                  <a:lnTo>
                    <a:pt x="537" y="612"/>
                  </a:lnTo>
                  <a:lnTo>
                    <a:pt x="561" y="604"/>
                  </a:lnTo>
                  <a:lnTo>
                    <a:pt x="568" y="539"/>
                  </a:lnTo>
                  <a:lnTo>
                    <a:pt x="573" y="475"/>
                  </a:lnTo>
                  <a:lnTo>
                    <a:pt x="574" y="412"/>
                  </a:lnTo>
                  <a:lnTo>
                    <a:pt x="574" y="349"/>
                  </a:lnTo>
                  <a:lnTo>
                    <a:pt x="570" y="286"/>
                  </a:lnTo>
                  <a:lnTo>
                    <a:pt x="564" y="222"/>
                  </a:lnTo>
                  <a:lnTo>
                    <a:pt x="555" y="157"/>
                  </a:lnTo>
                  <a:lnTo>
                    <a:pt x="543" y="89"/>
                  </a:lnTo>
                  <a:close/>
                </a:path>
              </a:pathLst>
            </a:custGeom>
            <a:solidFill>
              <a:srgbClr val="DDC6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25" name="Freeform 29">
              <a:extLst>
                <a:ext uri="{FF2B5EF4-FFF2-40B4-BE49-F238E27FC236}">
                  <a16:creationId xmlns:a16="http://schemas.microsoft.com/office/drawing/2014/main" id="{356889DE-E9A7-E243-8FC3-3A44450C78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9" y="1448"/>
              <a:ext cx="554" cy="582"/>
            </a:xfrm>
            <a:custGeom>
              <a:avLst/>
              <a:gdLst>
                <a:gd name="T0" fmla="*/ 524 w 554"/>
                <a:gd name="T1" fmla="*/ 88 h 582"/>
                <a:gd name="T2" fmla="*/ 498 w 554"/>
                <a:gd name="T3" fmla="*/ 80 h 582"/>
                <a:gd name="T4" fmla="*/ 469 w 554"/>
                <a:gd name="T5" fmla="*/ 73 h 582"/>
                <a:gd name="T6" fmla="*/ 438 w 554"/>
                <a:gd name="T7" fmla="*/ 64 h 582"/>
                <a:gd name="T8" fmla="*/ 405 w 554"/>
                <a:gd name="T9" fmla="*/ 57 h 582"/>
                <a:gd name="T10" fmla="*/ 371 w 554"/>
                <a:gd name="T11" fmla="*/ 49 h 582"/>
                <a:gd name="T12" fmla="*/ 336 w 554"/>
                <a:gd name="T13" fmla="*/ 42 h 582"/>
                <a:gd name="T14" fmla="*/ 300 w 554"/>
                <a:gd name="T15" fmla="*/ 35 h 582"/>
                <a:gd name="T16" fmla="*/ 264 w 554"/>
                <a:gd name="T17" fmla="*/ 28 h 582"/>
                <a:gd name="T18" fmla="*/ 228 w 554"/>
                <a:gd name="T19" fmla="*/ 23 h 582"/>
                <a:gd name="T20" fmla="*/ 192 w 554"/>
                <a:gd name="T21" fmla="*/ 18 h 582"/>
                <a:gd name="T22" fmla="*/ 156 w 554"/>
                <a:gd name="T23" fmla="*/ 13 h 582"/>
                <a:gd name="T24" fmla="*/ 121 w 554"/>
                <a:gd name="T25" fmla="*/ 9 h 582"/>
                <a:gd name="T26" fmla="*/ 88 w 554"/>
                <a:gd name="T27" fmla="*/ 5 h 582"/>
                <a:gd name="T28" fmla="*/ 57 w 554"/>
                <a:gd name="T29" fmla="*/ 2 h 582"/>
                <a:gd name="T30" fmla="*/ 27 w 554"/>
                <a:gd name="T31" fmla="*/ 1 h 582"/>
                <a:gd name="T32" fmla="*/ 0 w 554"/>
                <a:gd name="T33" fmla="*/ 0 h 582"/>
                <a:gd name="T34" fmla="*/ 7 w 554"/>
                <a:gd name="T35" fmla="*/ 67 h 582"/>
                <a:gd name="T36" fmla="*/ 14 w 554"/>
                <a:gd name="T37" fmla="*/ 131 h 582"/>
                <a:gd name="T38" fmla="*/ 22 w 554"/>
                <a:gd name="T39" fmla="*/ 192 h 582"/>
                <a:gd name="T40" fmla="*/ 29 w 554"/>
                <a:gd name="T41" fmla="*/ 253 h 582"/>
                <a:gd name="T42" fmla="*/ 36 w 554"/>
                <a:gd name="T43" fmla="*/ 313 h 582"/>
                <a:gd name="T44" fmla="*/ 41 w 554"/>
                <a:gd name="T45" fmla="*/ 374 h 582"/>
                <a:gd name="T46" fmla="*/ 44 w 554"/>
                <a:gd name="T47" fmla="*/ 438 h 582"/>
                <a:gd name="T48" fmla="*/ 44 w 554"/>
                <a:gd name="T49" fmla="*/ 506 h 582"/>
                <a:gd name="T50" fmla="*/ 67 w 554"/>
                <a:gd name="T51" fmla="*/ 511 h 582"/>
                <a:gd name="T52" fmla="*/ 93 w 554"/>
                <a:gd name="T53" fmla="*/ 519 h 582"/>
                <a:gd name="T54" fmla="*/ 122 w 554"/>
                <a:gd name="T55" fmla="*/ 526 h 582"/>
                <a:gd name="T56" fmla="*/ 154 w 554"/>
                <a:gd name="T57" fmla="*/ 533 h 582"/>
                <a:gd name="T58" fmla="*/ 187 w 554"/>
                <a:gd name="T59" fmla="*/ 541 h 582"/>
                <a:gd name="T60" fmla="*/ 221 w 554"/>
                <a:gd name="T61" fmla="*/ 549 h 582"/>
                <a:gd name="T62" fmla="*/ 258 w 554"/>
                <a:gd name="T63" fmla="*/ 557 h 582"/>
                <a:gd name="T64" fmla="*/ 293 w 554"/>
                <a:gd name="T65" fmla="*/ 564 h 582"/>
                <a:gd name="T66" fmla="*/ 329 w 554"/>
                <a:gd name="T67" fmla="*/ 570 h 582"/>
                <a:gd name="T68" fmla="*/ 364 w 554"/>
                <a:gd name="T69" fmla="*/ 575 h 582"/>
                <a:gd name="T70" fmla="*/ 399 w 554"/>
                <a:gd name="T71" fmla="*/ 579 h 582"/>
                <a:gd name="T72" fmla="*/ 432 w 554"/>
                <a:gd name="T73" fmla="*/ 582 h 582"/>
                <a:gd name="T74" fmla="*/ 463 w 554"/>
                <a:gd name="T75" fmla="*/ 582 h 582"/>
                <a:gd name="T76" fmla="*/ 492 w 554"/>
                <a:gd name="T77" fmla="*/ 580 h 582"/>
                <a:gd name="T78" fmla="*/ 519 w 554"/>
                <a:gd name="T79" fmla="*/ 576 h 582"/>
                <a:gd name="T80" fmla="*/ 542 w 554"/>
                <a:gd name="T81" fmla="*/ 569 h 582"/>
                <a:gd name="T82" fmla="*/ 549 w 554"/>
                <a:gd name="T83" fmla="*/ 508 h 582"/>
                <a:gd name="T84" fmla="*/ 553 w 554"/>
                <a:gd name="T85" fmla="*/ 449 h 582"/>
                <a:gd name="T86" fmla="*/ 554 w 554"/>
                <a:gd name="T87" fmla="*/ 391 h 582"/>
                <a:gd name="T88" fmla="*/ 553 w 554"/>
                <a:gd name="T89" fmla="*/ 332 h 582"/>
                <a:gd name="T90" fmla="*/ 550 w 554"/>
                <a:gd name="T91" fmla="*/ 273 h 582"/>
                <a:gd name="T92" fmla="*/ 544 w 554"/>
                <a:gd name="T93" fmla="*/ 213 h 582"/>
                <a:gd name="T94" fmla="*/ 535 w 554"/>
                <a:gd name="T95" fmla="*/ 151 h 582"/>
                <a:gd name="T96" fmla="*/ 524 w 554"/>
                <a:gd name="T97" fmla="*/ 88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4" h="582">
                  <a:moveTo>
                    <a:pt x="524" y="88"/>
                  </a:moveTo>
                  <a:lnTo>
                    <a:pt x="498" y="80"/>
                  </a:lnTo>
                  <a:lnTo>
                    <a:pt x="469" y="73"/>
                  </a:lnTo>
                  <a:lnTo>
                    <a:pt x="438" y="64"/>
                  </a:lnTo>
                  <a:lnTo>
                    <a:pt x="405" y="57"/>
                  </a:lnTo>
                  <a:lnTo>
                    <a:pt x="371" y="49"/>
                  </a:lnTo>
                  <a:lnTo>
                    <a:pt x="336" y="42"/>
                  </a:lnTo>
                  <a:lnTo>
                    <a:pt x="300" y="35"/>
                  </a:lnTo>
                  <a:lnTo>
                    <a:pt x="264" y="28"/>
                  </a:lnTo>
                  <a:lnTo>
                    <a:pt x="228" y="23"/>
                  </a:lnTo>
                  <a:lnTo>
                    <a:pt x="192" y="18"/>
                  </a:lnTo>
                  <a:lnTo>
                    <a:pt x="156" y="13"/>
                  </a:lnTo>
                  <a:lnTo>
                    <a:pt x="121" y="9"/>
                  </a:lnTo>
                  <a:lnTo>
                    <a:pt x="88" y="5"/>
                  </a:lnTo>
                  <a:lnTo>
                    <a:pt x="57" y="2"/>
                  </a:lnTo>
                  <a:lnTo>
                    <a:pt x="27" y="1"/>
                  </a:lnTo>
                  <a:lnTo>
                    <a:pt x="0" y="0"/>
                  </a:lnTo>
                  <a:lnTo>
                    <a:pt x="7" y="67"/>
                  </a:lnTo>
                  <a:lnTo>
                    <a:pt x="14" y="131"/>
                  </a:lnTo>
                  <a:lnTo>
                    <a:pt x="22" y="192"/>
                  </a:lnTo>
                  <a:lnTo>
                    <a:pt x="29" y="253"/>
                  </a:lnTo>
                  <a:lnTo>
                    <a:pt x="36" y="313"/>
                  </a:lnTo>
                  <a:lnTo>
                    <a:pt x="41" y="374"/>
                  </a:lnTo>
                  <a:lnTo>
                    <a:pt x="44" y="438"/>
                  </a:lnTo>
                  <a:lnTo>
                    <a:pt x="44" y="506"/>
                  </a:lnTo>
                  <a:lnTo>
                    <a:pt x="67" y="511"/>
                  </a:lnTo>
                  <a:lnTo>
                    <a:pt x="93" y="519"/>
                  </a:lnTo>
                  <a:lnTo>
                    <a:pt x="122" y="526"/>
                  </a:lnTo>
                  <a:lnTo>
                    <a:pt x="154" y="533"/>
                  </a:lnTo>
                  <a:lnTo>
                    <a:pt x="187" y="541"/>
                  </a:lnTo>
                  <a:lnTo>
                    <a:pt x="221" y="549"/>
                  </a:lnTo>
                  <a:lnTo>
                    <a:pt x="258" y="557"/>
                  </a:lnTo>
                  <a:lnTo>
                    <a:pt x="293" y="564"/>
                  </a:lnTo>
                  <a:lnTo>
                    <a:pt x="329" y="570"/>
                  </a:lnTo>
                  <a:lnTo>
                    <a:pt x="364" y="575"/>
                  </a:lnTo>
                  <a:lnTo>
                    <a:pt x="399" y="579"/>
                  </a:lnTo>
                  <a:lnTo>
                    <a:pt x="432" y="582"/>
                  </a:lnTo>
                  <a:lnTo>
                    <a:pt x="463" y="582"/>
                  </a:lnTo>
                  <a:lnTo>
                    <a:pt x="492" y="580"/>
                  </a:lnTo>
                  <a:lnTo>
                    <a:pt x="519" y="576"/>
                  </a:lnTo>
                  <a:lnTo>
                    <a:pt x="542" y="569"/>
                  </a:lnTo>
                  <a:lnTo>
                    <a:pt x="549" y="508"/>
                  </a:lnTo>
                  <a:lnTo>
                    <a:pt x="553" y="449"/>
                  </a:lnTo>
                  <a:lnTo>
                    <a:pt x="554" y="391"/>
                  </a:lnTo>
                  <a:lnTo>
                    <a:pt x="553" y="332"/>
                  </a:lnTo>
                  <a:lnTo>
                    <a:pt x="550" y="273"/>
                  </a:lnTo>
                  <a:lnTo>
                    <a:pt x="544" y="213"/>
                  </a:lnTo>
                  <a:lnTo>
                    <a:pt x="535" y="151"/>
                  </a:lnTo>
                  <a:lnTo>
                    <a:pt x="524" y="88"/>
                  </a:lnTo>
                  <a:close/>
                </a:path>
              </a:pathLst>
            </a:custGeom>
            <a:solidFill>
              <a:srgbClr val="E2C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26" name="Freeform 30">
              <a:extLst>
                <a:ext uri="{FF2B5EF4-FFF2-40B4-BE49-F238E27FC236}">
                  <a16:creationId xmlns:a16="http://schemas.microsoft.com/office/drawing/2014/main" id="{8A3AE0F2-7FB0-F223-A778-C191A0F97B5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8" y="1450"/>
              <a:ext cx="532" cy="547"/>
            </a:xfrm>
            <a:custGeom>
              <a:avLst/>
              <a:gdLst>
                <a:gd name="T0" fmla="*/ 504 w 532"/>
                <a:gd name="T1" fmla="*/ 87 h 547"/>
                <a:gd name="T2" fmla="*/ 479 w 532"/>
                <a:gd name="T3" fmla="*/ 80 h 547"/>
                <a:gd name="T4" fmla="*/ 451 w 532"/>
                <a:gd name="T5" fmla="*/ 72 h 547"/>
                <a:gd name="T6" fmla="*/ 423 w 532"/>
                <a:gd name="T7" fmla="*/ 64 h 547"/>
                <a:gd name="T8" fmla="*/ 391 w 532"/>
                <a:gd name="T9" fmla="*/ 56 h 547"/>
                <a:gd name="T10" fmla="*/ 357 w 532"/>
                <a:gd name="T11" fmla="*/ 49 h 547"/>
                <a:gd name="T12" fmla="*/ 323 w 532"/>
                <a:gd name="T13" fmla="*/ 42 h 547"/>
                <a:gd name="T14" fmla="*/ 288 w 532"/>
                <a:gd name="T15" fmla="*/ 35 h 547"/>
                <a:gd name="T16" fmla="*/ 253 w 532"/>
                <a:gd name="T17" fmla="*/ 28 h 547"/>
                <a:gd name="T18" fmla="*/ 217 w 532"/>
                <a:gd name="T19" fmla="*/ 23 h 547"/>
                <a:gd name="T20" fmla="*/ 183 w 532"/>
                <a:gd name="T21" fmla="*/ 17 h 547"/>
                <a:gd name="T22" fmla="*/ 148 w 532"/>
                <a:gd name="T23" fmla="*/ 13 h 547"/>
                <a:gd name="T24" fmla="*/ 115 w 532"/>
                <a:gd name="T25" fmla="*/ 9 h 547"/>
                <a:gd name="T26" fmla="*/ 83 w 532"/>
                <a:gd name="T27" fmla="*/ 5 h 547"/>
                <a:gd name="T28" fmla="*/ 53 w 532"/>
                <a:gd name="T29" fmla="*/ 2 h 547"/>
                <a:gd name="T30" fmla="*/ 25 w 532"/>
                <a:gd name="T31" fmla="*/ 1 h 547"/>
                <a:gd name="T32" fmla="*/ 0 w 532"/>
                <a:gd name="T33" fmla="*/ 0 h 547"/>
                <a:gd name="T34" fmla="*/ 6 w 532"/>
                <a:gd name="T35" fmla="*/ 62 h 547"/>
                <a:gd name="T36" fmla="*/ 12 w 532"/>
                <a:gd name="T37" fmla="*/ 121 h 547"/>
                <a:gd name="T38" fmla="*/ 21 w 532"/>
                <a:gd name="T39" fmla="*/ 177 h 547"/>
                <a:gd name="T40" fmla="*/ 28 w 532"/>
                <a:gd name="T41" fmla="*/ 232 h 547"/>
                <a:gd name="T42" fmla="*/ 34 w 532"/>
                <a:gd name="T43" fmla="*/ 285 h 547"/>
                <a:gd name="T44" fmla="*/ 39 w 532"/>
                <a:gd name="T45" fmla="*/ 342 h 547"/>
                <a:gd name="T46" fmla="*/ 42 w 532"/>
                <a:gd name="T47" fmla="*/ 400 h 547"/>
                <a:gd name="T48" fmla="*/ 43 w 532"/>
                <a:gd name="T49" fmla="*/ 463 h 547"/>
                <a:gd name="T50" fmla="*/ 66 w 532"/>
                <a:gd name="T51" fmla="*/ 468 h 547"/>
                <a:gd name="T52" fmla="*/ 91 w 532"/>
                <a:gd name="T53" fmla="*/ 475 h 547"/>
                <a:gd name="T54" fmla="*/ 119 w 532"/>
                <a:gd name="T55" fmla="*/ 483 h 547"/>
                <a:gd name="T56" fmla="*/ 150 w 532"/>
                <a:gd name="T57" fmla="*/ 491 h 547"/>
                <a:gd name="T58" fmla="*/ 181 w 532"/>
                <a:gd name="T59" fmla="*/ 499 h 547"/>
                <a:gd name="T60" fmla="*/ 214 w 532"/>
                <a:gd name="T61" fmla="*/ 508 h 547"/>
                <a:gd name="T62" fmla="*/ 248 w 532"/>
                <a:gd name="T63" fmla="*/ 517 h 547"/>
                <a:gd name="T64" fmla="*/ 283 w 532"/>
                <a:gd name="T65" fmla="*/ 524 h 547"/>
                <a:gd name="T66" fmla="*/ 317 w 532"/>
                <a:gd name="T67" fmla="*/ 531 h 547"/>
                <a:gd name="T68" fmla="*/ 351 w 532"/>
                <a:gd name="T69" fmla="*/ 537 h 547"/>
                <a:gd name="T70" fmla="*/ 384 w 532"/>
                <a:gd name="T71" fmla="*/ 542 h 547"/>
                <a:gd name="T72" fmla="*/ 415 w 532"/>
                <a:gd name="T73" fmla="*/ 545 h 547"/>
                <a:gd name="T74" fmla="*/ 445 w 532"/>
                <a:gd name="T75" fmla="*/ 547 h 547"/>
                <a:gd name="T76" fmla="*/ 473 w 532"/>
                <a:gd name="T77" fmla="*/ 546 h 547"/>
                <a:gd name="T78" fmla="*/ 498 w 532"/>
                <a:gd name="T79" fmla="*/ 541 h 547"/>
                <a:gd name="T80" fmla="*/ 520 w 532"/>
                <a:gd name="T81" fmla="*/ 535 h 547"/>
                <a:gd name="T82" fmla="*/ 526 w 532"/>
                <a:gd name="T83" fmla="*/ 478 h 547"/>
                <a:gd name="T84" fmla="*/ 530 w 532"/>
                <a:gd name="T85" fmla="*/ 424 h 547"/>
                <a:gd name="T86" fmla="*/ 532 w 532"/>
                <a:gd name="T87" fmla="*/ 369 h 547"/>
                <a:gd name="T88" fmla="*/ 531 w 532"/>
                <a:gd name="T89" fmla="*/ 314 h 547"/>
                <a:gd name="T90" fmla="*/ 528 w 532"/>
                <a:gd name="T91" fmla="*/ 259 h 547"/>
                <a:gd name="T92" fmla="*/ 522 w 532"/>
                <a:gd name="T93" fmla="*/ 203 h 547"/>
                <a:gd name="T94" fmla="*/ 514 w 532"/>
                <a:gd name="T95" fmla="*/ 146 h 547"/>
                <a:gd name="T96" fmla="*/ 504 w 532"/>
                <a:gd name="T97" fmla="*/ 87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32" h="547">
                  <a:moveTo>
                    <a:pt x="504" y="87"/>
                  </a:moveTo>
                  <a:lnTo>
                    <a:pt x="479" y="80"/>
                  </a:lnTo>
                  <a:lnTo>
                    <a:pt x="451" y="72"/>
                  </a:lnTo>
                  <a:lnTo>
                    <a:pt x="423" y="64"/>
                  </a:lnTo>
                  <a:lnTo>
                    <a:pt x="391" y="56"/>
                  </a:lnTo>
                  <a:lnTo>
                    <a:pt x="357" y="49"/>
                  </a:lnTo>
                  <a:lnTo>
                    <a:pt x="323" y="42"/>
                  </a:lnTo>
                  <a:lnTo>
                    <a:pt x="288" y="35"/>
                  </a:lnTo>
                  <a:lnTo>
                    <a:pt x="253" y="28"/>
                  </a:lnTo>
                  <a:lnTo>
                    <a:pt x="217" y="23"/>
                  </a:lnTo>
                  <a:lnTo>
                    <a:pt x="183" y="17"/>
                  </a:lnTo>
                  <a:lnTo>
                    <a:pt x="148" y="13"/>
                  </a:lnTo>
                  <a:lnTo>
                    <a:pt x="115" y="9"/>
                  </a:lnTo>
                  <a:lnTo>
                    <a:pt x="83" y="5"/>
                  </a:lnTo>
                  <a:lnTo>
                    <a:pt x="53" y="2"/>
                  </a:lnTo>
                  <a:lnTo>
                    <a:pt x="25" y="1"/>
                  </a:lnTo>
                  <a:lnTo>
                    <a:pt x="0" y="0"/>
                  </a:lnTo>
                  <a:lnTo>
                    <a:pt x="6" y="62"/>
                  </a:lnTo>
                  <a:lnTo>
                    <a:pt x="12" y="121"/>
                  </a:lnTo>
                  <a:lnTo>
                    <a:pt x="21" y="177"/>
                  </a:lnTo>
                  <a:lnTo>
                    <a:pt x="28" y="232"/>
                  </a:lnTo>
                  <a:lnTo>
                    <a:pt x="34" y="285"/>
                  </a:lnTo>
                  <a:lnTo>
                    <a:pt x="39" y="342"/>
                  </a:lnTo>
                  <a:lnTo>
                    <a:pt x="42" y="400"/>
                  </a:lnTo>
                  <a:lnTo>
                    <a:pt x="43" y="463"/>
                  </a:lnTo>
                  <a:lnTo>
                    <a:pt x="66" y="468"/>
                  </a:lnTo>
                  <a:lnTo>
                    <a:pt x="91" y="475"/>
                  </a:lnTo>
                  <a:lnTo>
                    <a:pt x="119" y="483"/>
                  </a:lnTo>
                  <a:lnTo>
                    <a:pt x="150" y="491"/>
                  </a:lnTo>
                  <a:lnTo>
                    <a:pt x="181" y="499"/>
                  </a:lnTo>
                  <a:lnTo>
                    <a:pt x="214" y="508"/>
                  </a:lnTo>
                  <a:lnTo>
                    <a:pt x="248" y="517"/>
                  </a:lnTo>
                  <a:lnTo>
                    <a:pt x="283" y="524"/>
                  </a:lnTo>
                  <a:lnTo>
                    <a:pt x="317" y="531"/>
                  </a:lnTo>
                  <a:lnTo>
                    <a:pt x="351" y="537"/>
                  </a:lnTo>
                  <a:lnTo>
                    <a:pt x="384" y="542"/>
                  </a:lnTo>
                  <a:lnTo>
                    <a:pt x="415" y="545"/>
                  </a:lnTo>
                  <a:lnTo>
                    <a:pt x="445" y="547"/>
                  </a:lnTo>
                  <a:lnTo>
                    <a:pt x="473" y="546"/>
                  </a:lnTo>
                  <a:lnTo>
                    <a:pt x="498" y="541"/>
                  </a:lnTo>
                  <a:lnTo>
                    <a:pt x="520" y="535"/>
                  </a:lnTo>
                  <a:lnTo>
                    <a:pt x="526" y="478"/>
                  </a:lnTo>
                  <a:lnTo>
                    <a:pt x="530" y="424"/>
                  </a:lnTo>
                  <a:lnTo>
                    <a:pt x="532" y="369"/>
                  </a:lnTo>
                  <a:lnTo>
                    <a:pt x="531" y="314"/>
                  </a:lnTo>
                  <a:lnTo>
                    <a:pt x="528" y="259"/>
                  </a:lnTo>
                  <a:lnTo>
                    <a:pt x="522" y="203"/>
                  </a:lnTo>
                  <a:lnTo>
                    <a:pt x="514" y="146"/>
                  </a:lnTo>
                  <a:lnTo>
                    <a:pt x="504" y="87"/>
                  </a:lnTo>
                  <a:close/>
                </a:path>
              </a:pathLst>
            </a:custGeom>
            <a:solidFill>
              <a:srgbClr val="E5CE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27" name="Freeform 31">
              <a:extLst>
                <a:ext uri="{FF2B5EF4-FFF2-40B4-BE49-F238E27FC236}">
                  <a16:creationId xmlns:a16="http://schemas.microsoft.com/office/drawing/2014/main" id="{E90FB190-8BC8-FC8F-BF28-2D748CB1B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7" y="1451"/>
              <a:ext cx="509" cy="510"/>
            </a:xfrm>
            <a:custGeom>
              <a:avLst/>
              <a:gdLst>
                <a:gd name="T0" fmla="*/ 484 w 509"/>
                <a:gd name="T1" fmla="*/ 87 h 510"/>
                <a:gd name="T2" fmla="*/ 461 w 509"/>
                <a:gd name="T3" fmla="*/ 80 h 510"/>
                <a:gd name="T4" fmla="*/ 435 w 509"/>
                <a:gd name="T5" fmla="*/ 73 h 510"/>
                <a:gd name="T6" fmla="*/ 407 w 509"/>
                <a:gd name="T7" fmla="*/ 64 h 510"/>
                <a:gd name="T8" fmla="*/ 377 w 509"/>
                <a:gd name="T9" fmla="*/ 57 h 510"/>
                <a:gd name="T10" fmla="*/ 345 w 509"/>
                <a:gd name="T11" fmla="*/ 50 h 510"/>
                <a:gd name="T12" fmla="*/ 311 w 509"/>
                <a:gd name="T13" fmla="*/ 43 h 510"/>
                <a:gd name="T14" fmla="*/ 278 w 509"/>
                <a:gd name="T15" fmla="*/ 36 h 510"/>
                <a:gd name="T16" fmla="*/ 242 w 509"/>
                <a:gd name="T17" fmla="*/ 29 h 510"/>
                <a:gd name="T18" fmla="*/ 208 w 509"/>
                <a:gd name="T19" fmla="*/ 23 h 510"/>
                <a:gd name="T20" fmla="*/ 174 w 509"/>
                <a:gd name="T21" fmla="*/ 18 h 510"/>
                <a:gd name="T22" fmla="*/ 141 w 509"/>
                <a:gd name="T23" fmla="*/ 13 h 510"/>
                <a:gd name="T24" fmla="*/ 109 w 509"/>
                <a:gd name="T25" fmla="*/ 9 h 510"/>
                <a:gd name="T26" fmla="*/ 78 w 509"/>
                <a:gd name="T27" fmla="*/ 6 h 510"/>
                <a:gd name="T28" fmla="*/ 49 w 509"/>
                <a:gd name="T29" fmla="*/ 2 h 510"/>
                <a:gd name="T30" fmla="*/ 23 w 509"/>
                <a:gd name="T31" fmla="*/ 1 h 510"/>
                <a:gd name="T32" fmla="*/ 0 w 509"/>
                <a:gd name="T33" fmla="*/ 0 h 510"/>
                <a:gd name="T34" fmla="*/ 5 w 509"/>
                <a:gd name="T35" fmla="*/ 58 h 510"/>
                <a:gd name="T36" fmla="*/ 12 w 509"/>
                <a:gd name="T37" fmla="*/ 111 h 510"/>
                <a:gd name="T38" fmla="*/ 19 w 509"/>
                <a:gd name="T39" fmla="*/ 161 h 510"/>
                <a:gd name="T40" fmla="*/ 26 w 509"/>
                <a:gd name="T41" fmla="*/ 211 h 510"/>
                <a:gd name="T42" fmla="*/ 34 w 509"/>
                <a:gd name="T43" fmla="*/ 260 h 510"/>
                <a:gd name="T44" fmla="*/ 39 w 509"/>
                <a:gd name="T45" fmla="*/ 310 h 510"/>
                <a:gd name="T46" fmla="*/ 42 w 509"/>
                <a:gd name="T47" fmla="*/ 364 h 510"/>
                <a:gd name="T48" fmla="*/ 43 w 509"/>
                <a:gd name="T49" fmla="*/ 422 h 510"/>
                <a:gd name="T50" fmla="*/ 65 w 509"/>
                <a:gd name="T51" fmla="*/ 427 h 510"/>
                <a:gd name="T52" fmla="*/ 88 w 509"/>
                <a:gd name="T53" fmla="*/ 433 h 510"/>
                <a:gd name="T54" fmla="*/ 115 w 509"/>
                <a:gd name="T55" fmla="*/ 441 h 510"/>
                <a:gd name="T56" fmla="*/ 144 w 509"/>
                <a:gd name="T57" fmla="*/ 450 h 510"/>
                <a:gd name="T58" fmla="*/ 175 w 509"/>
                <a:gd name="T59" fmla="*/ 459 h 510"/>
                <a:gd name="T60" fmla="*/ 206 w 509"/>
                <a:gd name="T61" fmla="*/ 467 h 510"/>
                <a:gd name="T62" fmla="*/ 239 w 509"/>
                <a:gd name="T63" fmla="*/ 476 h 510"/>
                <a:gd name="T64" fmla="*/ 272 w 509"/>
                <a:gd name="T65" fmla="*/ 485 h 510"/>
                <a:gd name="T66" fmla="*/ 304 w 509"/>
                <a:gd name="T67" fmla="*/ 493 h 510"/>
                <a:gd name="T68" fmla="*/ 337 w 509"/>
                <a:gd name="T69" fmla="*/ 499 h 510"/>
                <a:gd name="T70" fmla="*/ 368 w 509"/>
                <a:gd name="T71" fmla="*/ 505 h 510"/>
                <a:gd name="T72" fmla="*/ 399 w 509"/>
                <a:gd name="T73" fmla="*/ 508 h 510"/>
                <a:gd name="T74" fmla="*/ 427 w 509"/>
                <a:gd name="T75" fmla="*/ 510 h 510"/>
                <a:gd name="T76" fmla="*/ 454 w 509"/>
                <a:gd name="T77" fmla="*/ 510 h 510"/>
                <a:gd name="T78" fmla="*/ 478 w 509"/>
                <a:gd name="T79" fmla="*/ 507 h 510"/>
                <a:gd name="T80" fmla="*/ 499 w 509"/>
                <a:gd name="T81" fmla="*/ 501 h 510"/>
                <a:gd name="T82" fmla="*/ 505 w 509"/>
                <a:gd name="T83" fmla="*/ 450 h 510"/>
                <a:gd name="T84" fmla="*/ 508 w 509"/>
                <a:gd name="T85" fmla="*/ 398 h 510"/>
                <a:gd name="T86" fmla="*/ 509 w 509"/>
                <a:gd name="T87" fmla="*/ 347 h 510"/>
                <a:gd name="T88" fmla="*/ 509 w 509"/>
                <a:gd name="T89" fmla="*/ 297 h 510"/>
                <a:gd name="T90" fmla="*/ 506 w 509"/>
                <a:gd name="T91" fmla="*/ 246 h 510"/>
                <a:gd name="T92" fmla="*/ 501 w 509"/>
                <a:gd name="T93" fmla="*/ 195 h 510"/>
                <a:gd name="T94" fmla="*/ 493 w 509"/>
                <a:gd name="T95" fmla="*/ 142 h 510"/>
                <a:gd name="T96" fmla="*/ 484 w 509"/>
                <a:gd name="T97" fmla="*/ 87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09" h="510">
                  <a:moveTo>
                    <a:pt x="484" y="87"/>
                  </a:moveTo>
                  <a:lnTo>
                    <a:pt x="461" y="80"/>
                  </a:lnTo>
                  <a:lnTo>
                    <a:pt x="435" y="73"/>
                  </a:lnTo>
                  <a:lnTo>
                    <a:pt x="407" y="64"/>
                  </a:lnTo>
                  <a:lnTo>
                    <a:pt x="377" y="57"/>
                  </a:lnTo>
                  <a:lnTo>
                    <a:pt x="345" y="50"/>
                  </a:lnTo>
                  <a:lnTo>
                    <a:pt x="311" y="43"/>
                  </a:lnTo>
                  <a:lnTo>
                    <a:pt x="278" y="36"/>
                  </a:lnTo>
                  <a:lnTo>
                    <a:pt x="242" y="29"/>
                  </a:lnTo>
                  <a:lnTo>
                    <a:pt x="208" y="23"/>
                  </a:lnTo>
                  <a:lnTo>
                    <a:pt x="174" y="18"/>
                  </a:lnTo>
                  <a:lnTo>
                    <a:pt x="141" y="13"/>
                  </a:lnTo>
                  <a:lnTo>
                    <a:pt x="109" y="9"/>
                  </a:lnTo>
                  <a:lnTo>
                    <a:pt x="78" y="6"/>
                  </a:lnTo>
                  <a:lnTo>
                    <a:pt x="49" y="2"/>
                  </a:lnTo>
                  <a:lnTo>
                    <a:pt x="23" y="1"/>
                  </a:lnTo>
                  <a:lnTo>
                    <a:pt x="0" y="0"/>
                  </a:lnTo>
                  <a:lnTo>
                    <a:pt x="5" y="58"/>
                  </a:lnTo>
                  <a:lnTo>
                    <a:pt x="12" y="111"/>
                  </a:lnTo>
                  <a:lnTo>
                    <a:pt x="19" y="161"/>
                  </a:lnTo>
                  <a:lnTo>
                    <a:pt x="26" y="211"/>
                  </a:lnTo>
                  <a:lnTo>
                    <a:pt x="34" y="260"/>
                  </a:lnTo>
                  <a:lnTo>
                    <a:pt x="39" y="310"/>
                  </a:lnTo>
                  <a:lnTo>
                    <a:pt x="42" y="364"/>
                  </a:lnTo>
                  <a:lnTo>
                    <a:pt x="43" y="422"/>
                  </a:lnTo>
                  <a:lnTo>
                    <a:pt x="65" y="427"/>
                  </a:lnTo>
                  <a:lnTo>
                    <a:pt x="88" y="433"/>
                  </a:lnTo>
                  <a:lnTo>
                    <a:pt x="115" y="441"/>
                  </a:lnTo>
                  <a:lnTo>
                    <a:pt x="144" y="450"/>
                  </a:lnTo>
                  <a:lnTo>
                    <a:pt x="175" y="459"/>
                  </a:lnTo>
                  <a:lnTo>
                    <a:pt x="206" y="467"/>
                  </a:lnTo>
                  <a:lnTo>
                    <a:pt x="239" y="476"/>
                  </a:lnTo>
                  <a:lnTo>
                    <a:pt x="272" y="485"/>
                  </a:lnTo>
                  <a:lnTo>
                    <a:pt x="304" y="493"/>
                  </a:lnTo>
                  <a:lnTo>
                    <a:pt x="337" y="499"/>
                  </a:lnTo>
                  <a:lnTo>
                    <a:pt x="368" y="505"/>
                  </a:lnTo>
                  <a:lnTo>
                    <a:pt x="399" y="508"/>
                  </a:lnTo>
                  <a:lnTo>
                    <a:pt x="427" y="510"/>
                  </a:lnTo>
                  <a:lnTo>
                    <a:pt x="454" y="510"/>
                  </a:lnTo>
                  <a:lnTo>
                    <a:pt x="478" y="507"/>
                  </a:lnTo>
                  <a:lnTo>
                    <a:pt x="499" y="501"/>
                  </a:lnTo>
                  <a:lnTo>
                    <a:pt x="505" y="450"/>
                  </a:lnTo>
                  <a:lnTo>
                    <a:pt x="508" y="398"/>
                  </a:lnTo>
                  <a:lnTo>
                    <a:pt x="509" y="347"/>
                  </a:lnTo>
                  <a:lnTo>
                    <a:pt x="509" y="297"/>
                  </a:lnTo>
                  <a:lnTo>
                    <a:pt x="506" y="246"/>
                  </a:lnTo>
                  <a:lnTo>
                    <a:pt x="501" y="195"/>
                  </a:lnTo>
                  <a:lnTo>
                    <a:pt x="493" y="142"/>
                  </a:lnTo>
                  <a:lnTo>
                    <a:pt x="484" y="87"/>
                  </a:lnTo>
                  <a:close/>
                </a:path>
              </a:pathLst>
            </a:custGeom>
            <a:solidFill>
              <a:srgbClr val="EAD3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28" name="Freeform 32">
              <a:extLst>
                <a:ext uri="{FF2B5EF4-FFF2-40B4-BE49-F238E27FC236}">
                  <a16:creationId xmlns:a16="http://schemas.microsoft.com/office/drawing/2014/main" id="{C8D9B7CC-2D02-43DD-B96F-993EED75DB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8" y="1512"/>
              <a:ext cx="742" cy="117"/>
            </a:xfrm>
            <a:custGeom>
              <a:avLst/>
              <a:gdLst>
                <a:gd name="T0" fmla="*/ 742 w 742"/>
                <a:gd name="T1" fmla="*/ 92 h 117"/>
                <a:gd name="T2" fmla="*/ 542 w 742"/>
                <a:gd name="T3" fmla="*/ 62 h 117"/>
                <a:gd name="T4" fmla="*/ 206 w 742"/>
                <a:gd name="T5" fmla="*/ 24 h 117"/>
                <a:gd name="T6" fmla="*/ 65 w 742"/>
                <a:gd name="T7" fmla="*/ 17 h 117"/>
                <a:gd name="T8" fmla="*/ 0 w 742"/>
                <a:gd name="T9" fmla="*/ 0 h 117"/>
                <a:gd name="T10" fmla="*/ 78 w 742"/>
                <a:gd name="T11" fmla="*/ 40 h 117"/>
                <a:gd name="T12" fmla="*/ 708 w 742"/>
                <a:gd name="T13" fmla="*/ 117 h 117"/>
                <a:gd name="T14" fmla="*/ 742 w 742"/>
                <a:gd name="T15" fmla="*/ 9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2" h="117">
                  <a:moveTo>
                    <a:pt x="742" y="92"/>
                  </a:moveTo>
                  <a:lnTo>
                    <a:pt x="542" y="62"/>
                  </a:lnTo>
                  <a:lnTo>
                    <a:pt x="206" y="24"/>
                  </a:lnTo>
                  <a:lnTo>
                    <a:pt x="65" y="17"/>
                  </a:lnTo>
                  <a:lnTo>
                    <a:pt x="0" y="0"/>
                  </a:lnTo>
                  <a:lnTo>
                    <a:pt x="78" y="40"/>
                  </a:lnTo>
                  <a:lnTo>
                    <a:pt x="708" y="117"/>
                  </a:lnTo>
                  <a:lnTo>
                    <a:pt x="742" y="92"/>
                  </a:lnTo>
                  <a:close/>
                </a:path>
              </a:pathLst>
            </a:custGeom>
            <a:solidFill>
              <a:srgbClr val="5B66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29" name="Freeform 33">
              <a:extLst>
                <a:ext uri="{FF2B5EF4-FFF2-40B4-BE49-F238E27FC236}">
                  <a16:creationId xmlns:a16="http://schemas.microsoft.com/office/drawing/2014/main" id="{A3312778-73D3-14DC-3C00-15CAF47768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6" y="1548"/>
              <a:ext cx="662" cy="764"/>
            </a:xfrm>
            <a:custGeom>
              <a:avLst/>
              <a:gdLst>
                <a:gd name="T0" fmla="*/ 0 w 662"/>
                <a:gd name="T1" fmla="*/ 0 h 764"/>
                <a:gd name="T2" fmla="*/ 9 w 662"/>
                <a:gd name="T3" fmla="*/ 174 h 764"/>
                <a:gd name="T4" fmla="*/ 16 w 662"/>
                <a:gd name="T5" fmla="*/ 364 h 764"/>
                <a:gd name="T6" fmla="*/ 20 w 662"/>
                <a:gd name="T7" fmla="*/ 561 h 764"/>
                <a:gd name="T8" fmla="*/ 20 w 662"/>
                <a:gd name="T9" fmla="*/ 755 h 764"/>
                <a:gd name="T10" fmla="*/ 60 w 662"/>
                <a:gd name="T11" fmla="*/ 758 h 764"/>
                <a:gd name="T12" fmla="*/ 98 w 662"/>
                <a:gd name="T13" fmla="*/ 761 h 764"/>
                <a:gd name="T14" fmla="*/ 137 w 662"/>
                <a:gd name="T15" fmla="*/ 762 h 764"/>
                <a:gd name="T16" fmla="*/ 176 w 662"/>
                <a:gd name="T17" fmla="*/ 764 h 764"/>
                <a:gd name="T18" fmla="*/ 216 w 662"/>
                <a:gd name="T19" fmla="*/ 764 h 764"/>
                <a:gd name="T20" fmla="*/ 256 w 662"/>
                <a:gd name="T21" fmla="*/ 764 h 764"/>
                <a:gd name="T22" fmla="*/ 295 w 662"/>
                <a:gd name="T23" fmla="*/ 762 h 764"/>
                <a:gd name="T24" fmla="*/ 335 w 662"/>
                <a:gd name="T25" fmla="*/ 760 h 764"/>
                <a:gd name="T26" fmla="*/ 374 w 662"/>
                <a:gd name="T27" fmla="*/ 759 h 764"/>
                <a:gd name="T28" fmla="*/ 413 w 662"/>
                <a:gd name="T29" fmla="*/ 757 h 764"/>
                <a:gd name="T30" fmla="*/ 453 w 662"/>
                <a:gd name="T31" fmla="*/ 755 h 764"/>
                <a:gd name="T32" fmla="*/ 493 w 662"/>
                <a:gd name="T33" fmla="*/ 752 h 764"/>
                <a:gd name="T34" fmla="*/ 532 w 662"/>
                <a:gd name="T35" fmla="*/ 750 h 764"/>
                <a:gd name="T36" fmla="*/ 571 w 662"/>
                <a:gd name="T37" fmla="*/ 748 h 764"/>
                <a:gd name="T38" fmla="*/ 609 w 662"/>
                <a:gd name="T39" fmla="*/ 746 h 764"/>
                <a:gd name="T40" fmla="*/ 649 w 662"/>
                <a:gd name="T41" fmla="*/ 744 h 764"/>
                <a:gd name="T42" fmla="*/ 657 w 662"/>
                <a:gd name="T43" fmla="*/ 645 h 764"/>
                <a:gd name="T44" fmla="*/ 662 w 662"/>
                <a:gd name="T45" fmla="*/ 551 h 764"/>
                <a:gd name="T46" fmla="*/ 662 w 662"/>
                <a:gd name="T47" fmla="*/ 463 h 764"/>
                <a:gd name="T48" fmla="*/ 659 w 662"/>
                <a:gd name="T49" fmla="*/ 378 h 764"/>
                <a:gd name="T50" fmla="*/ 654 w 662"/>
                <a:gd name="T51" fmla="*/ 297 h 764"/>
                <a:gd name="T52" fmla="*/ 647 w 662"/>
                <a:gd name="T53" fmla="*/ 218 h 764"/>
                <a:gd name="T54" fmla="*/ 638 w 662"/>
                <a:gd name="T55" fmla="*/ 140 h 764"/>
                <a:gd name="T56" fmla="*/ 629 w 662"/>
                <a:gd name="T57" fmla="*/ 62 h 764"/>
                <a:gd name="T58" fmla="*/ 591 w 662"/>
                <a:gd name="T59" fmla="*/ 56 h 764"/>
                <a:gd name="T60" fmla="*/ 551 w 662"/>
                <a:gd name="T61" fmla="*/ 50 h 764"/>
                <a:gd name="T62" fmla="*/ 513 w 662"/>
                <a:gd name="T63" fmla="*/ 44 h 764"/>
                <a:gd name="T64" fmla="*/ 474 w 662"/>
                <a:gd name="T65" fmla="*/ 39 h 764"/>
                <a:gd name="T66" fmla="*/ 435 w 662"/>
                <a:gd name="T67" fmla="*/ 34 h 764"/>
                <a:gd name="T68" fmla="*/ 395 w 662"/>
                <a:gd name="T69" fmla="*/ 28 h 764"/>
                <a:gd name="T70" fmla="*/ 355 w 662"/>
                <a:gd name="T71" fmla="*/ 23 h 764"/>
                <a:gd name="T72" fmla="*/ 316 w 662"/>
                <a:gd name="T73" fmla="*/ 19 h 764"/>
                <a:gd name="T74" fmla="*/ 277 w 662"/>
                <a:gd name="T75" fmla="*/ 16 h 764"/>
                <a:gd name="T76" fmla="*/ 236 w 662"/>
                <a:gd name="T77" fmla="*/ 12 h 764"/>
                <a:gd name="T78" fmla="*/ 197 w 662"/>
                <a:gd name="T79" fmla="*/ 9 h 764"/>
                <a:gd name="T80" fmla="*/ 158 w 662"/>
                <a:gd name="T81" fmla="*/ 7 h 764"/>
                <a:gd name="T82" fmla="*/ 118 w 662"/>
                <a:gd name="T83" fmla="*/ 5 h 764"/>
                <a:gd name="T84" fmla="*/ 78 w 662"/>
                <a:gd name="T85" fmla="*/ 3 h 764"/>
                <a:gd name="T86" fmla="*/ 39 w 662"/>
                <a:gd name="T87" fmla="*/ 2 h 764"/>
                <a:gd name="T88" fmla="*/ 0 w 662"/>
                <a:gd name="T89" fmla="*/ 0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2" h="764">
                  <a:moveTo>
                    <a:pt x="0" y="0"/>
                  </a:moveTo>
                  <a:lnTo>
                    <a:pt x="9" y="174"/>
                  </a:lnTo>
                  <a:lnTo>
                    <a:pt x="16" y="364"/>
                  </a:lnTo>
                  <a:lnTo>
                    <a:pt x="20" y="561"/>
                  </a:lnTo>
                  <a:lnTo>
                    <a:pt x="20" y="755"/>
                  </a:lnTo>
                  <a:lnTo>
                    <a:pt x="60" y="758"/>
                  </a:lnTo>
                  <a:lnTo>
                    <a:pt x="98" y="761"/>
                  </a:lnTo>
                  <a:lnTo>
                    <a:pt x="137" y="762"/>
                  </a:lnTo>
                  <a:lnTo>
                    <a:pt x="176" y="764"/>
                  </a:lnTo>
                  <a:lnTo>
                    <a:pt x="216" y="764"/>
                  </a:lnTo>
                  <a:lnTo>
                    <a:pt x="256" y="764"/>
                  </a:lnTo>
                  <a:lnTo>
                    <a:pt x="295" y="762"/>
                  </a:lnTo>
                  <a:lnTo>
                    <a:pt x="335" y="760"/>
                  </a:lnTo>
                  <a:lnTo>
                    <a:pt x="374" y="759"/>
                  </a:lnTo>
                  <a:lnTo>
                    <a:pt x="413" y="757"/>
                  </a:lnTo>
                  <a:lnTo>
                    <a:pt x="453" y="755"/>
                  </a:lnTo>
                  <a:lnTo>
                    <a:pt x="493" y="752"/>
                  </a:lnTo>
                  <a:lnTo>
                    <a:pt x="532" y="750"/>
                  </a:lnTo>
                  <a:lnTo>
                    <a:pt x="571" y="748"/>
                  </a:lnTo>
                  <a:lnTo>
                    <a:pt x="609" y="746"/>
                  </a:lnTo>
                  <a:lnTo>
                    <a:pt x="649" y="744"/>
                  </a:lnTo>
                  <a:lnTo>
                    <a:pt x="657" y="645"/>
                  </a:lnTo>
                  <a:lnTo>
                    <a:pt x="662" y="551"/>
                  </a:lnTo>
                  <a:lnTo>
                    <a:pt x="662" y="463"/>
                  </a:lnTo>
                  <a:lnTo>
                    <a:pt x="659" y="378"/>
                  </a:lnTo>
                  <a:lnTo>
                    <a:pt x="654" y="297"/>
                  </a:lnTo>
                  <a:lnTo>
                    <a:pt x="647" y="218"/>
                  </a:lnTo>
                  <a:lnTo>
                    <a:pt x="638" y="140"/>
                  </a:lnTo>
                  <a:lnTo>
                    <a:pt x="629" y="62"/>
                  </a:lnTo>
                  <a:lnTo>
                    <a:pt x="591" y="56"/>
                  </a:lnTo>
                  <a:lnTo>
                    <a:pt x="551" y="50"/>
                  </a:lnTo>
                  <a:lnTo>
                    <a:pt x="513" y="44"/>
                  </a:lnTo>
                  <a:lnTo>
                    <a:pt x="474" y="39"/>
                  </a:lnTo>
                  <a:lnTo>
                    <a:pt x="435" y="34"/>
                  </a:lnTo>
                  <a:lnTo>
                    <a:pt x="395" y="28"/>
                  </a:lnTo>
                  <a:lnTo>
                    <a:pt x="355" y="23"/>
                  </a:lnTo>
                  <a:lnTo>
                    <a:pt x="316" y="19"/>
                  </a:lnTo>
                  <a:lnTo>
                    <a:pt x="277" y="16"/>
                  </a:lnTo>
                  <a:lnTo>
                    <a:pt x="236" y="12"/>
                  </a:lnTo>
                  <a:lnTo>
                    <a:pt x="197" y="9"/>
                  </a:lnTo>
                  <a:lnTo>
                    <a:pt x="158" y="7"/>
                  </a:lnTo>
                  <a:lnTo>
                    <a:pt x="118" y="5"/>
                  </a:lnTo>
                  <a:lnTo>
                    <a:pt x="78" y="3"/>
                  </a:lnTo>
                  <a:lnTo>
                    <a:pt x="39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D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30" name="Freeform 34">
              <a:extLst>
                <a:ext uri="{FF2B5EF4-FFF2-40B4-BE49-F238E27FC236}">
                  <a16:creationId xmlns:a16="http://schemas.microsoft.com/office/drawing/2014/main" id="{6B1FD9EA-59EE-F450-6EBB-6A674510F1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2" y="1564"/>
              <a:ext cx="634" cy="731"/>
            </a:xfrm>
            <a:custGeom>
              <a:avLst/>
              <a:gdLst>
                <a:gd name="T0" fmla="*/ 0 w 634"/>
                <a:gd name="T1" fmla="*/ 0 h 731"/>
                <a:gd name="T2" fmla="*/ 7 w 634"/>
                <a:gd name="T3" fmla="*/ 166 h 731"/>
                <a:gd name="T4" fmla="*/ 12 w 634"/>
                <a:gd name="T5" fmla="*/ 347 h 731"/>
                <a:gd name="T6" fmla="*/ 17 w 634"/>
                <a:gd name="T7" fmla="*/ 534 h 731"/>
                <a:gd name="T8" fmla="*/ 20 w 634"/>
                <a:gd name="T9" fmla="*/ 719 h 731"/>
                <a:gd name="T10" fmla="*/ 57 w 634"/>
                <a:gd name="T11" fmla="*/ 723 h 731"/>
                <a:gd name="T12" fmla="*/ 94 w 634"/>
                <a:gd name="T13" fmla="*/ 726 h 731"/>
                <a:gd name="T14" fmla="*/ 132 w 634"/>
                <a:gd name="T15" fmla="*/ 728 h 731"/>
                <a:gd name="T16" fmla="*/ 169 w 634"/>
                <a:gd name="T17" fmla="*/ 730 h 731"/>
                <a:gd name="T18" fmla="*/ 206 w 634"/>
                <a:gd name="T19" fmla="*/ 731 h 731"/>
                <a:gd name="T20" fmla="*/ 243 w 634"/>
                <a:gd name="T21" fmla="*/ 731 h 731"/>
                <a:gd name="T22" fmla="*/ 281 w 634"/>
                <a:gd name="T23" fmla="*/ 730 h 731"/>
                <a:gd name="T24" fmla="*/ 319 w 634"/>
                <a:gd name="T25" fmla="*/ 729 h 731"/>
                <a:gd name="T26" fmla="*/ 356 w 634"/>
                <a:gd name="T27" fmla="*/ 728 h 731"/>
                <a:gd name="T28" fmla="*/ 394 w 634"/>
                <a:gd name="T29" fmla="*/ 726 h 731"/>
                <a:gd name="T30" fmla="*/ 431 w 634"/>
                <a:gd name="T31" fmla="*/ 723 h 731"/>
                <a:gd name="T32" fmla="*/ 468 w 634"/>
                <a:gd name="T33" fmla="*/ 721 h 731"/>
                <a:gd name="T34" fmla="*/ 506 w 634"/>
                <a:gd name="T35" fmla="*/ 718 h 731"/>
                <a:gd name="T36" fmla="*/ 543 w 634"/>
                <a:gd name="T37" fmla="*/ 714 h 731"/>
                <a:gd name="T38" fmla="*/ 580 w 634"/>
                <a:gd name="T39" fmla="*/ 710 h 731"/>
                <a:gd name="T40" fmla="*/ 617 w 634"/>
                <a:gd name="T41" fmla="*/ 707 h 731"/>
                <a:gd name="T42" fmla="*/ 627 w 634"/>
                <a:gd name="T43" fmla="*/ 612 h 731"/>
                <a:gd name="T44" fmla="*/ 633 w 634"/>
                <a:gd name="T45" fmla="*/ 523 h 731"/>
                <a:gd name="T46" fmla="*/ 634 w 634"/>
                <a:gd name="T47" fmla="*/ 440 h 731"/>
                <a:gd name="T48" fmla="*/ 632 w 634"/>
                <a:gd name="T49" fmla="*/ 359 h 731"/>
                <a:gd name="T50" fmla="*/ 626 w 634"/>
                <a:gd name="T51" fmla="*/ 282 h 731"/>
                <a:gd name="T52" fmla="*/ 618 w 634"/>
                <a:gd name="T53" fmla="*/ 208 h 731"/>
                <a:gd name="T54" fmla="*/ 609 w 634"/>
                <a:gd name="T55" fmla="*/ 133 h 731"/>
                <a:gd name="T56" fmla="*/ 599 w 634"/>
                <a:gd name="T57" fmla="*/ 60 h 731"/>
                <a:gd name="T58" fmla="*/ 561 w 634"/>
                <a:gd name="T59" fmla="*/ 53 h 731"/>
                <a:gd name="T60" fmla="*/ 525 w 634"/>
                <a:gd name="T61" fmla="*/ 45 h 731"/>
                <a:gd name="T62" fmla="*/ 488 w 634"/>
                <a:gd name="T63" fmla="*/ 39 h 731"/>
                <a:gd name="T64" fmla="*/ 451 w 634"/>
                <a:gd name="T65" fmla="*/ 33 h 731"/>
                <a:gd name="T66" fmla="*/ 413 w 634"/>
                <a:gd name="T67" fmla="*/ 28 h 731"/>
                <a:gd name="T68" fmla="*/ 375 w 634"/>
                <a:gd name="T69" fmla="*/ 23 h 731"/>
                <a:gd name="T70" fmla="*/ 338 w 634"/>
                <a:gd name="T71" fmla="*/ 19 h 731"/>
                <a:gd name="T72" fmla="*/ 300 w 634"/>
                <a:gd name="T73" fmla="*/ 14 h 731"/>
                <a:gd name="T74" fmla="*/ 263 w 634"/>
                <a:gd name="T75" fmla="*/ 11 h 731"/>
                <a:gd name="T76" fmla="*/ 225 w 634"/>
                <a:gd name="T77" fmla="*/ 8 h 731"/>
                <a:gd name="T78" fmla="*/ 187 w 634"/>
                <a:gd name="T79" fmla="*/ 6 h 731"/>
                <a:gd name="T80" fmla="*/ 149 w 634"/>
                <a:gd name="T81" fmla="*/ 4 h 731"/>
                <a:gd name="T82" fmla="*/ 112 w 634"/>
                <a:gd name="T83" fmla="*/ 2 h 731"/>
                <a:gd name="T84" fmla="*/ 75 w 634"/>
                <a:gd name="T85" fmla="*/ 1 h 731"/>
                <a:gd name="T86" fmla="*/ 38 w 634"/>
                <a:gd name="T87" fmla="*/ 0 h 731"/>
                <a:gd name="T88" fmla="*/ 0 w 634"/>
                <a:gd name="T89" fmla="*/ 0 h 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34" h="731">
                  <a:moveTo>
                    <a:pt x="0" y="0"/>
                  </a:moveTo>
                  <a:lnTo>
                    <a:pt x="7" y="166"/>
                  </a:lnTo>
                  <a:lnTo>
                    <a:pt x="12" y="347"/>
                  </a:lnTo>
                  <a:lnTo>
                    <a:pt x="17" y="534"/>
                  </a:lnTo>
                  <a:lnTo>
                    <a:pt x="20" y="719"/>
                  </a:lnTo>
                  <a:lnTo>
                    <a:pt x="57" y="723"/>
                  </a:lnTo>
                  <a:lnTo>
                    <a:pt x="94" y="726"/>
                  </a:lnTo>
                  <a:lnTo>
                    <a:pt x="132" y="728"/>
                  </a:lnTo>
                  <a:lnTo>
                    <a:pt x="169" y="730"/>
                  </a:lnTo>
                  <a:lnTo>
                    <a:pt x="206" y="731"/>
                  </a:lnTo>
                  <a:lnTo>
                    <a:pt x="243" y="731"/>
                  </a:lnTo>
                  <a:lnTo>
                    <a:pt x="281" y="730"/>
                  </a:lnTo>
                  <a:lnTo>
                    <a:pt x="319" y="729"/>
                  </a:lnTo>
                  <a:lnTo>
                    <a:pt x="356" y="728"/>
                  </a:lnTo>
                  <a:lnTo>
                    <a:pt x="394" y="726"/>
                  </a:lnTo>
                  <a:lnTo>
                    <a:pt x="431" y="723"/>
                  </a:lnTo>
                  <a:lnTo>
                    <a:pt x="468" y="721"/>
                  </a:lnTo>
                  <a:lnTo>
                    <a:pt x="506" y="718"/>
                  </a:lnTo>
                  <a:lnTo>
                    <a:pt x="543" y="714"/>
                  </a:lnTo>
                  <a:lnTo>
                    <a:pt x="580" y="710"/>
                  </a:lnTo>
                  <a:lnTo>
                    <a:pt x="617" y="707"/>
                  </a:lnTo>
                  <a:lnTo>
                    <a:pt x="627" y="612"/>
                  </a:lnTo>
                  <a:lnTo>
                    <a:pt x="633" y="523"/>
                  </a:lnTo>
                  <a:lnTo>
                    <a:pt x="634" y="440"/>
                  </a:lnTo>
                  <a:lnTo>
                    <a:pt x="632" y="359"/>
                  </a:lnTo>
                  <a:lnTo>
                    <a:pt x="626" y="282"/>
                  </a:lnTo>
                  <a:lnTo>
                    <a:pt x="618" y="208"/>
                  </a:lnTo>
                  <a:lnTo>
                    <a:pt x="609" y="133"/>
                  </a:lnTo>
                  <a:lnTo>
                    <a:pt x="599" y="60"/>
                  </a:lnTo>
                  <a:lnTo>
                    <a:pt x="561" y="53"/>
                  </a:lnTo>
                  <a:lnTo>
                    <a:pt x="525" y="45"/>
                  </a:lnTo>
                  <a:lnTo>
                    <a:pt x="488" y="39"/>
                  </a:lnTo>
                  <a:lnTo>
                    <a:pt x="451" y="33"/>
                  </a:lnTo>
                  <a:lnTo>
                    <a:pt x="413" y="28"/>
                  </a:lnTo>
                  <a:lnTo>
                    <a:pt x="375" y="23"/>
                  </a:lnTo>
                  <a:lnTo>
                    <a:pt x="338" y="19"/>
                  </a:lnTo>
                  <a:lnTo>
                    <a:pt x="300" y="14"/>
                  </a:lnTo>
                  <a:lnTo>
                    <a:pt x="263" y="11"/>
                  </a:lnTo>
                  <a:lnTo>
                    <a:pt x="225" y="8"/>
                  </a:lnTo>
                  <a:lnTo>
                    <a:pt x="187" y="6"/>
                  </a:lnTo>
                  <a:lnTo>
                    <a:pt x="149" y="4"/>
                  </a:lnTo>
                  <a:lnTo>
                    <a:pt x="112" y="2"/>
                  </a:lnTo>
                  <a:lnTo>
                    <a:pt x="75" y="1"/>
                  </a:lnTo>
                  <a:lnTo>
                    <a:pt x="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31" name="Freeform 35">
              <a:extLst>
                <a:ext uri="{FF2B5EF4-FFF2-40B4-BE49-F238E27FC236}">
                  <a16:creationId xmlns:a16="http://schemas.microsoft.com/office/drawing/2014/main" id="{C529C63A-8D68-9DA7-6BAD-F44795823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8" y="1580"/>
              <a:ext cx="605" cy="700"/>
            </a:xfrm>
            <a:custGeom>
              <a:avLst/>
              <a:gdLst>
                <a:gd name="T0" fmla="*/ 0 w 605"/>
                <a:gd name="T1" fmla="*/ 0 h 700"/>
                <a:gd name="T2" fmla="*/ 4 w 605"/>
                <a:gd name="T3" fmla="*/ 158 h 700"/>
                <a:gd name="T4" fmla="*/ 9 w 605"/>
                <a:gd name="T5" fmla="*/ 330 h 700"/>
                <a:gd name="T6" fmla="*/ 14 w 605"/>
                <a:gd name="T7" fmla="*/ 507 h 700"/>
                <a:gd name="T8" fmla="*/ 18 w 605"/>
                <a:gd name="T9" fmla="*/ 682 h 700"/>
                <a:gd name="T10" fmla="*/ 54 w 605"/>
                <a:gd name="T11" fmla="*/ 687 h 700"/>
                <a:gd name="T12" fmla="*/ 89 w 605"/>
                <a:gd name="T13" fmla="*/ 691 h 700"/>
                <a:gd name="T14" fmla="*/ 124 w 605"/>
                <a:gd name="T15" fmla="*/ 694 h 700"/>
                <a:gd name="T16" fmla="*/ 159 w 605"/>
                <a:gd name="T17" fmla="*/ 696 h 700"/>
                <a:gd name="T18" fmla="*/ 195 w 605"/>
                <a:gd name="T19" fmla="*/ 698 h 700"/>
                <a:gd name="T20" fmla="*/ 230 w 605"/>
                <a:gd name="T21" fmla="*/ 700 h 700"/>
                <a:gd name="T22" fmla="*/ 266 w 605"/>
                <a:gd name="T23" fmla="*/ 700 h 700"/>
                <a:gd name="T24" fmla="*/ 302 w 605"/>
                <a:gd name="T25" fmla="*/ 698 h 700"/>
                <a:gd name="T26" fmla="*/ 337 w 605"/>
                <a:gd name="T27" fmla="*/ 696 h 700"/>
                <a:gd name="T28" fmla="*/ 373 w 605"/>
                <a:gd name="T29" fmla="*/ 694 h 700"/>
                <a:gd name="T30" fmla="*/ 408 w 605"/>
                <a:gd name="T31" fmla="*/ 692 h 700"/>
                <a:gd name="T32" fmla="*/ 444 w 605"/>
                <a:gd name="T33" fmla="*/ 689 h 700"/>
                <a:gd name="T34" fmla="*/ 479 w 605"/>
                <a:gd name="T35" fmla="*/ 685 h 700"/>
                <a:gd name="T36" fmla="*/ 514 w 605"/>
                <a:gd name="T37" fmla="*/ 681 h 700"/>
                <a:gd name="T38" fmla="*/ 549 w 605"/>
                <a:gd name="T39" fmla="*/ 676 h 700"/>
                <a:gd name="T40" fmla="*/ 585 w 605"/>
                <a:gd name="T41" fmla="*/ 671 h 700"/>
                <a:gd name="T42" fmla="*/ 596 w 605"/>
                <a:gd name="T43" fmla="*/ 581 h 700"/>
                <a:gd name="T44" fmla="*/ 603 w 605"/>
                <a:gd name="T45" fmla="*/ 497 h 700"/>
                <a:gd name="T46" fmla="*/ 605 w 605"/>
                <a:gd name="T47" fmla="*/ 417 h 700"/>
                <a:gd name="T48" fmla="*/ 603 w 605"/>
                <a:gd name="T49" fmla="*/ 341 h 700"/>
                <a:gd name="T50" fmla="*/ 598 w 605"/>
                <a:gd name="T51" fmla="*/ 268 h 700"/>
                <a:gd name="T52" fmla="*/ 590 w 605"/>
                <a:gd name="T53" fmla="*/ 197 h 700"/>
                <a:gd name="T54" fmla="*/ 579 w 605"/>
                <a:gd name="T55" fmla="*/ 126 h 700"/>
                <a:gd name="T56" fmla="*/ 568 w 605"/>
                <a:gd name="T57" fmla="*/ 56 h 700"/>
                <a:gd name="T58" fmla="*/ 533 w 605"/>
                <a:gd name="T59" fmla="*/ 48 h 700"/>
                <a:gd name="T60" fmla="*/ 498 w 605"/>
                <a:gd name="T61" fmla="*/ 40 h 700"/>
                <a:gd name="T62" fmla="*/ 463 w 605"/>
                <a:gd name="T63" fmla="*/ 34 h 700"/>
                <a:gd name="T64" fmla="*/ 428 w 605"/>
                <a:gd name="T65" fmla="*/ 27 h 700"/>
                <a:gd name="T66" fmla="*/ 391 w 605"/>
                <a:gd name="T67" fmla="*/ 21 h 700"/>
                <a:gd name="T68" fmla="*/ 356 w 605"/>
                <a:gd name="T69" fmla="*/ 17 h 700"/>
                <a:gd name="T70" fmla="*/ 320 w 605"/>
                <a:gd name="T71" fmla="*/ 13 h 700"/>
                <a:gd name="T72" fmla="*/ 285 w 605"/>
                <a:gd name="T73" fmla="*/ 10 h 700"/>
                <a:gd name="T74" fmla="*/ 249 w 605"/>
                <a:gd name="T75" fmla="*/ 7 h 700"/>
                <a:gd name="T76" fmla="*/ 214 w 605"/>
                <a:gd name="T77" fmla="*/ 5 h 700"/>
                <a:gd name="T78" fmla="*/ 178 w 605"/>
                <a:gd name="T79" fmla="*/ 3 h 700"/>
                <a:gd name="T80" fmla="*/ 141 w 605"/>
                <a:gd name="T81" fmla="*/ 2 h 700"/>
                <a:gd name="T82" fmla="*/ 106 w 605"/>
                <a:gd name="T83" fmla="*/ 0 h 700"/>
                <a:gd name="T84" fmla="*/ 71 w 605"/>
                <a:gd name="T85" fmla="*/ 0 h 700"/>
                <a:gd name="T86" fmla="*/ 35 w 605"/>
                <a:gd name="T87" fmla="*/ 0 h 700"/>
                <a:gd name="T88" fmla="*/ 0 w 605"/>
                <a:gd name="T89" fmla="*/ 0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5" h="700">
                  <a:moveTo>
                    <a:pt x="0" y="0"/>
                  </a:moveTo>
                  <a:lnTo>
                    <a:pt x="4" y="158"/>
                  </a:lnTo>
                  <a:lnTo>
                    <a:pt x="9" y="330"/>
                  </a:lnTo>
                  <a:lnTo>
                    <a:pt x="14" y="507"/>
                  </a:lnTo>
                  <a:lnTo>
                    <a:pt x="18" y="682"/>
                  </a:lnTo>
                  <a:lnTo>
                    <a:pt x="54" y="687"/>
                  </a:lnTo>
                  <a:lnTo>
                    <a:pt x="89" y="691"/>
                  </a:lnTo>
                  <a:lnTo>
                    <a:pt x="124" y="694"/>
                  </a:lnTo>
                  <a:lnTo>
                    <a:pt x="159" y="696"/>
                  </a:lnTo>
                  <a:lnTo>
                    <a:pt x="195" y="698"/>
                  </a:lnTo>
                  <a:lnTo>
                    <a:pt x="230" y="700"/>
                  </a:lnTo>
                  <a:lnTo>
                    <a:pt x="266" y="700"/>
                  </a:lnTo>
                  <a:lnTo>
                    <a:pt x="302" y="698"/>
                  </a:lnTo>
                  <a:lnTo>
                    <a:pt x="337" y="696"/>
                  </a:lnTo>
                  <a:lnTo>
                    <a:pt x="373" y="694"/>
                  </a:lnTo>
                  <a:lnTo>
                    <a:pt x="408" y="692"/>
                  </a:lnTo>
                  <a:lnTo>
                    <a:pt x="444" y="689"/>
                  </a:lnTo>
                  <a:lnTo>
                    <a:pt x="479" y="685"/>
                  </a:lnTo>
                  <a:lnTo>
                    <a:pt x="514" y="681"/>
                  </a:lnTo>
                  <a:lnTo>
                    <a:pt x="549" y="676"/>
                  </a:lnTo>
                  <a:lnTo>
                    <a:pt x="585" y="671"/>
                  </a:lnTo>
                  <a:lnTo>
                    <a:pt x="596" y="581"/>
                  </a:lnTo>
                  <a:lnTo>
                    <a:pt x="603" y="497"/>
                  </a:lnTo>
                  <a:lnTo>
                    <a:pt x="605" y="417"/>
                  </a:lnTo>
                  <a:lnTo>
                    <a:pt x="603" y="341"/>
                  </a:lnTo>
                  <a:lnTo>
                    <a:pt x="598" y="268"/>
                  </a:lnTo>
                  <a:lnTo>
                    <a:pt x="590" y="197"/>
                  </a:lnTo>
                  <a:lnTo>
                    <a:pt x="579" y="126"/>
                  </a:lnTo>
                  <a:lnTo>
                    <a:pt x="568" y="56"/>
                  </a:lnTo>
                  <a:lnTo>
                    <a:pt x="533" y="48"/>
                  </a:lnTo>
                  <a:lnTo>
                    <a:pt x="498" y="40"/>
                  </a:lnTo>
                  <a:lnTo>
                    <a:pt x="463" y="34"/>
                  </a:lnTo>
                  <a:lnTo>
                    <a:pt x="428" y="27"/>
                  </a:lnTo>
                  <a:lnTo>
                    <a:pt x="391" y="21"/>
                  </a:lnTo>
                  <a:lnTo>
                    <a:pt x="356" y="17"/>
                  </a:lnTo>
                  <a:lnTo>
                    <a:pt x="320" y="13"/>
                  </a:lnTo>
                  <a:lnTo>
                    <a:pt x="285" y="10"/>
                  </a:lnTo>
                  <a:lnTo>
                    <a:pt x="249" y="7"/>
                  </a:lnTo>
                  <a:lnTo>
                    <a:pt x="214" y="5"/>
                  </a:lnTo>
                  <a:lnTo>
                    <a:pt x="178" y="3"/>
                  </a:lnTo>
                  <a:lnTo>
                    <a:pt x="141" y="2"/>
                  </a:lnTo>
                  <a:lnTo>
                    <a:pt x="106" y="0"/>
                  </a:lnTo>
                  <a:lnTo>
                    <a:pt x="71" y="0"/>
                  </a:lnTo>
                  <a:lnTo>
                    <a:pt x="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7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32" name="Freeform 36">
              <a:extLst>
                <a:ext uri="{FF2B5EF4-FFF2-40B4-BE49-F238E27FC236}">
                  <a16:creationId xmlns:a16="http://schemas.microsoft.com/office/drawing/2014/main" id="{ACA4A5C9-A835-562B-971F-A6C1747580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3" y="1594"/>
              <a:ext cx="578" cy="669"/>
            </a:xfrm>
            <a:custGeom>
              <a:avLst/>
              <a:gdLst>
                <a:gd name="T0" fmla="*/ 0 w 578"/>
                <a:gd name="T1" fmla="*/ 2 h 669"/>
                <a:gd name="T2" fmla="*/ 1 w 578"/>
                <a:gd name="T3" fmla="*/ 153 h 669"/>
                <a:gd name="T4" fmla="*/ 6 w 578"/>
                <a:gd name="T5" fmla="*/ 315 h 669"/>
                <a:gd name="T6" fmla="*/ 12 w 578"/>
                <a:gd name="T7" fmla="*/ 482 h 669"/>
                <a:gd name="T8" fmla="*/ 18 w 578"/>
                <a:gd name="T9" fmla="*/ 646 h 669"/>
                <a:gd name="T10" fmla="*/ 51 w 578"/>
                <a:gd name="T11" fmla="*/ 652 h 669"/>
                <a:gd name="T12" fmla="*/ 84 w 578"/>
                <a:gd name="T13" fmla="*/ 658 h 669"/>
                <a:gd name="T14" fmla="*/ 118 w 578"/>
                <a:gd name="T15" fmla="*/ 662 h 669"/>
                <a:gd name="T16" fmla="*/ 151 w 578"/>
                <a:gd name="T17" fmla="*/ 665 h 669"/>
                <a:gd name="T18" fmla="*/ 185 w 578"/>
                <a:gd name="T19" fmla="*/ 667 h 669"/>
                <a:gd name="T20" fmla="*/ 219 w 578"/>
                <a:gd name="T21" fmla="*/ 669 h 669"/>
                <a:gd name="T22" fmla="*/ 253 w 578"/>
                <a:gd name="T23" fmla="*/ 669 h 669"/>
                <a:gd name="T24" fmla="*/ 287 w 578"/>
                <a:gd name="T25" fmla="*/ 669 h 669"/>
                <a:gd name="T26" fmla="*/ 321 w 578"/>
                <a:gd name="T27" fmla="*/ 667 h 669"/>
                <a:gd name="T28" fmla="*/ 355 w 578"/>
                <a:gd name="T29" fmla="*/ 665 h 669"/>
                <a:gd name="T30" fmla="*/ 388 w 578"/>
                <a:gd name="T31" fmla="*/ 663 h 669"/>
                <a:gd name="T32" fmla="*/ 422 w 578"/>
                <a:gd name="T33" fmla="*/ 659 h 669"/>
                <a:gd name="T34" fmla="*/ 455 w 578"/>
                <a:gd name="T35" fmla="*/ 655 h 669"/>
                <a:gd name="T36" fmla="*/ 488 w 578"/>
                <a:gd name="T37" fmla="*/ 648 h 669"/>
                <a:gd name="T38" fmla="*/ 521 w 578"/>
                <a:gd name="T39" fmla="*/ 643 h 669"/>
                <a:gd name="T40" fmla="*/ 554 w 578"/>
                <a:gd name="T41" fmla="*/ 636 h 669"/>
                <a:gd name="T42" fmla="*/ 568 w 578"/>
                <a:gd name="T43" fmla="*/ 551 h 669"/>
                <a:gd name="T44" fmla="*/ 575 w 578"/>
                <a:gd name="T45" fmla="*/ 472 h 669"/>
                <a:gd name="T46" fmla="*/ 578 w 578"/>
                <a:gd name="T47" fmla="*/ 396 h 669"/>
                <a:gd name="T48" fmla="*/ 576 w 578"/>
                <a:gd name="T49" fmla="*/ 324 h 669"/>
                <a:gd name="T50" fmla="*/ 571 w 578"/>
                <a:gd name="T51" fmla="*/ 255 h 669"/>
                <a:gd name="T52" fmla="*/ 562 w 578"/>
                <a:gd name="T53" fmla="*/ 188 h 669"/>
                <a:gd name="T54" fmla="*/ 551 w 578"/>
                <a:gd name="T55" fmla="*/ 122 h 669"/>
                <a:gd name="T56" fmla="*/ 538 w 578"/>
                <a:gd name="T57" fmla="*/ 56 h 669"/>
                <a:gd name="T58" fmla="*/ 504 w 578"/>
                <a:gd name="T59" fmla="*/ 46 h 669"/>
                <a:gd name="T60" fmla="*/ 471 w 578"/>
                <a:gd name="T61" fmla="*/ 38 h 669"/>
                <a:gd name="T62" fmla="*/ 438 w 578"/>
                <a:gd name="T63" fmla="*/ 30 h 669"/>
                <a:gd name="T64" fmla="*/ 404 w 578"/>
                <a:gd name="T65" fmla="*/ 24 h 669"/>
                <a:gd name="T66" fmla="*/ 371 w 578"/>
                <a:gd name="T67" fmla="*/ 18 h 669"/>
                <a:gd name="T68" fmla="*/ 337 w 578"/>
                <a:gd name="T69" fmla="*/ 13 h 669"/>
                <a:gd name="T70" fmla="*/ 303 w 578"/>
                <a:gd name="T71" fmla="*/ 10 h 669"/>
                <a:gd name="T72" fmla="*/ 270 w 578"/>
                <a:gd name="T73" fmla="*/ 7 h 669"/>
                <a:gd name="T74" fmla="*/ 236 w 578"/>
                <a:gd name="T75" fmla="*/ 4 h 669"/>
                <a:gd name="T76" fmla="*/ 202 w 578"/>
                <a:gd name="T77" fmla="*/ 3 h 669"/>
                <a:gd name="T78" fmla="*/ 169 w 578"/>
                <a:gd name="T79" fmla="*/ 1 h 669"/>
                <a:gd name="T80" fmla="*/ 135 w 578"/>
                <a:gd name="T81" fmla="*/ 1 h 669"/>
                <a:gd name="T82" fmla="*/ 101 w 578"/>
                <a:gd name="T83" fmla="*/ 0 h 669"/>
                <a:gd name="T84" fmla="*/ 67 w 578"/>
                <a:gd name="T85" fmla="*/ 1 h 669"/>
                <a:gd name="T86" fmla="*/ 33 w 578"/>
                <a:gd name="T87" fmla="*/ 1 h 669"/>
                <a:gd name="T88" fmla="*/ 0 w 578"/>
                <a:gd name="T89" fmla="*/ 2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78" h="669">
                  <a:moveTo>
                    <a:pt x="0" y="2"/>
                  </a:moveTo>
                  <a:lnTo>
                    <a:pt x="1" y="153"/>
                  </a:lnTo>
                  <a:lnTo>
                    <a:pt x="6" y="315"/>
                  </a:lnTo>
                  <a:lnTo>
                    <a:pt x="12" y="482"/>
                  </a:lnTo>
                  <a:lnTo>
                    <a:pt x="18" y="646"/>
                  </a:lnTo>
                  <a:lnTo>
                    <a:pt x="51" y="652"/>
                  </a:lnTo>
                  <a:lnTo>
                    <a:pt x="84" y="658"/>
                  </a:lnTo>
                  <a:lnTo>
                    <a:pt x="118" y="662"/>
                  </a:lnTo>
                  <a:lnTo>
                    <a:pt x="151" y="665"/>
                  </a:lnTo>
                  <a:lnTo>
                    <a:pt x="185" y="667"/>
                  </a:lnTo>
                  <a:lnTo>
                    <a:pt x="219" y="669"/>
                  </a:lnTo>
                  <a:lnTo>
                    <a:pt x="253" y="669"/>
                  </a:lnTo>
                  <a:lnTo>
                    <a:pt x="287" y="669"/>
                  </a:lnTo>
                  <a:lnTo>
                    <a:pt x="321" y="667"/>
                  </a:lnTo>
                  <a:lnTo>
                    <a:pt x="355" y="665"/>
                  </a:lnTo>
                  <a:lnTo>
                    <a:pt x="388" y="663"/>
                  </a:lnTo>
                  <a:lnTo>
                    <a:pt x="422" y="659"/>
                  </a:lnTo>
                  <a:lnTo>
                    <a:pt x="455" y="655"/>
                  </a:lnTo>
                  <a:lnTo>
                    <a:pt x="488" y="648"/>
                  </a:lnTo>
                  <a:lnTo>
                    <a:pt x="521" y="643"/>
                  </a:lnTo>
                  <a:lnTo>
                    <a:pt x="554" y="636"/>
                  </a:lnTo>
                  <a:lnTo>
                    <a:pt x="568" y="551"/>
                  </a:lnTo>
                  <a:lnTo>
                    <a:pt x="575" y="472"/>
                  </a:lnTo>
                  <a:lnTo>
                    <a:pt x="578" y="396"/>
                  </a:lnTo>
                  <a:lnTo>
                    <a:pt x="576" y="324"/>
                  </a:lnTo>
                  <a:lnTo>
                    <a:pt x="571" y="255"/>
                  </a:lnTo>
                  <a:lnTo>
                    <a:pt x="562" y="188"/>
                  </a:lnTo>
                  <a:lnTo>
                    <a:pt x="551" y="122"/>
                  </a:lnTo>
                  <a:lnTo>
                    <a:pt x="538" y="56"/>
                  </a:lnTo>
                  <a:lnTo>
                    <a:pt x="504" y="46"/>
                  </a:lnTo>
                  <a:lnTo>
                    <a:pt x="471" y="38"/>
                  </a:lnTo>
                  <a:lnTo>
                    <a:pt x="438" y="30"/>
                  </a:lnTo>
                  <a:lnTo>
                    <a:pt x="404" y="24"/>
                  </a:lnTo>
                  <a:lnTo>
                    <a:pt x="371" y="18"/>
                  </a:lnTo>
                  <a:lnTo>
                    <a:pt x="337" y="13"/>
                  </a:lnTo>
                  <a:lnTo>
                    <a:pt x="303" y="10"/>
                  </a:lnTo>
                  <a:lnTo>
                    <a:pt x="270" y="7"/>
                  </a:lnTo>
                  <a:lnTo>
                    <a:pt x="236" y="4"/>
                  </a:lnTo>
                  <a:lnTo>
                    <a:pt x="202" y="3"/>
                  </a:lnTo>
                  <a:lnTo>
                    <a:pt x="169" y="1"/>
                  </a:lnTo>
                  <a:lnTo>
                    <a:pt x="135" y="1"/>
                  </a:lnTo>
                  <a:lnTo>
                    <a:pt x="101" y="0"/>
                  </a:lnTo>
                  <a:lnTo>
                    <a:pt x="67" y="1"/>
                  </a:lnTo>
                  <a:lnTo>
                    <a:pt x="33" y="1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27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33" name="Freeform 37">
              <a:extLst>
                <a:ext uri="{FF2B5EF4-FFF2-40B4-BE49-F238E27FC236}">
                  <a16:creationId xmlns:a16="http://schemas.microsoft.com/office/drawing/2014/main" id="{37BEBB57-0B7E-2589-EDDF-A25B0FF457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8" y="1608"/>
              <a:ext cx="549" cy="640"/>
            </a:xfrm>
            <a:custGeom>
              <a:avLst/>
              <a:gdLst>
                <a:gd name="T0" fmla="*/ 1 w 549"/>
                <a:gd name="T1" fmla="*/ 4 h 640"/>
                <a:gd name="T2" fmla="*/ 0 w 549"/>
                <a:gd name="T3" fmla="*/ 147 h 640"/>
                <a:gd name="T4" fmla="*/ 3 w 549"/>
                <a:gd name="T5" fmla="*/ 300 h 640"/>
                <a:gd name="T6" fmla="*/ 9 w 549"/>
                <a:gd name="T7" fmla="*/ 457 h 640"/>
                <a:gd name="T8" fmla="*/ 18 w 549"/>
                <a:gd name="T9" fmla="*/ 612 h 640"/>
                <a:gd name="T10" fmla="*/ 49 w 549"/>
                <a:gd name="T11" fmla="*/ 619 h 640"/>
                <a:gd name="T12" fmla="*/ 81 w 549"/>
                <a:gd name="T13" fmla="*/ 625 h 640"/>
                <a:gd name="T14" fmla="*/ 112 w 549"/>
                <a:gd name="T15" fmla="*/ 630 h 640"/>
                <a:gd name="T16" fmla="*/ 144 w 549"/>
                <a:gd name="T17" fmla="*/ 634 h 640"/>
                <a:gd name="T18" fmla="*/ 175 w 549"/>
                <a:gd name="T19" fmla="*/ 636 h 640"/>
                <a:gd name="T20" fmla="*/ 207 w 549"/>
                <a:gd name="T21" fmla="*/ 638 h 640"/>
                <a:gd name="T22" fmla="*/ 239 w 549"/>
                <a:gd name="T23" fmla="*/ 640 h 640"/>
                <a:gd name="T24" fmla="*/ 270 w 549"/>
                <a:gd name="T25" fmla="*/ 640 h 640"/>
                <a:gd name="T26" fmla="*/ 302 w 549"/>
                <a:gd name="T27" fmla="*/ 638 h 640"/>
                <a:gd name="T28" fmla="*/ 335 w 549"/>
                <a:gd name="T29" fmla="*/ 636 h 640"/>
                <a:gd name="T30" fmla="*/ 366 w 549"/>
                <a:gd name="T31" fmla="*/ 633 h 640"/>
                <a:gd name="T32" fmla="*/ 398 w 549"/>
                <a:gd name="T33" fmla="*/ 629 h 640"/>
                <a:gd name="T34" fmla="*/ 429 w 549"/>
                <a:gd name="T35" fmla="*/ 624 h 640"/>
                <a:gd name="T36" fmla="*/ 461 w 549"/>
                <a:gd name="T37" fmla="*/ 618 h 640"/>
                <a:gd name="T38" fmla="*/ 492 w 549"/>
                <a:gd name="T39" fmla="*/ 611 h 640"/>
                <a:gd name="T40" fmla="*/ 523 w 549"/>
                <a:gd name="T41" fmla="*/ 602 h 640"/>
                <a:gd name="T42" fmla="*/ 537 w 549"/>
                <a:gd name="T43" fmla="*/ 522 h 640"/>
                <a:gd name="T44" fmla="*/ 545 w 549"/>
                <a:gd name="T45" fmla="*/ 446 h 640"/>
                <a:gd name="T46" fmla="*/ 549 w 549"/>
                <a:gd name="T47" fmla="*/ 375 h 640"/>
                <a:gd name="T48" fmla="*/ 548 w 549"/>
                <a:gd name="T49" fmla="*/ 308 h 640"/>
                <a:gd name="T50" fmla="*/ 543 w 549"/>
                <a:gd name="T51" fmla="*/ 243 h 640"/>
                <a:gd name="T52" fmla="*/ 534 w 549"/>
                <a:gd name="T53" fmla="*/ 179 h 640"/>
                <a:gd name="T54" fmla="*/ 522 w 549"/>
                <a:gd name="T55" fmla="*/ 117 h 640"/>
                <a:gd name="T56" fmla="*/ 507 w 549"/>
                <a:gd name="T57" fmla="*/ 55 h 640"/>
                <a:gd name="T58" fmla="*/ 476 w 549"/>
                <a:gd name="T59" fmla="*/ 45 h 640"/>
                <a:gd name="T60" fmla="*/ 445 w 549"/>
                <a:gd name="T61" fmla="*/ 35 h 640"/>
                <a:gd name="T62" fmla="*/ 414 w 549"/>
                <a:gd name="T63" fmla="*/ 27 h 640"/>
                <a:gd name="T64" fmla="*/ 382 w 549"/>
                <a:gd name="T65" fmla="*/ 20 h 640"/>
                <a:gd name="T66" fmla="*/ 351 w 549"/>
                <a:gd name="T67" fmla="*/ 15 h 640"/>
                <a:gd name="T68" fmla="*/ 319 w 549"/>
                <a:gd name="T69" fmla="*/ 10 h 640"/>
                <a:gd name="T70" fmla="*/ 287 w 549"/>
                <a:gd name="T71" fmla="*/ 7 h 640"/>
                <a:gd name="T72" fmla="*/ 255 w 549"/>
                <a:gd name="T73" fmla="*/ 3 h 640"/>
                <a:gd name="T74" fmla="*/ 223 w 549"/>
                <a:gd name="T75" fmla="*/ 2 h 640"/>
                <a:gd name="T76" fmla="*/ 191 w 549"/>
                <a:gd name="T77" fmla="*/ 0 h 640"/>
                <a:gd name="T78" fmla="*/ 159 w 549"/>
                <a:gd name="T79" fmla="*/ 0 h 640"/>
                <a:gd name="T80" fmla="*/ 128 w 549"/>
                <a:gd name="T81" fmla="*/ 0 h 640"/>
                <a:gd name="T82" fmla="*/ 96 w 549"/>
                <a:gd name="T83" fmla="*/ 0 h 640"/>
                <a:gd name="T84" fmla="*/ 64 w 549"/>
                <a:gd name="T85" fmla="*/ 1 h 640"/>
                <a:gd name="T86" fmla="*/ 32 w 549"/>
                <a:gd name="T87" fmla="*/ 3 h 640"/>
                <a:gd name="T88" fmla="*/ 1 w 549"/>
                <a:gd name="T89" fmla="*/ 4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49" h="640">
                  <a:moveTo>
                    <a:pt x="1" y="4"/>
                  </a:moveTo>
                  <a:lnTo>
                    <a:pt x="0" y="147"/>
                  </a:lnTo>
                  <a:lnTo>
                    <a:pt x="3" y="300"/>
                  </a:lnTo>
                  <a:lnTo>
                    <a:pt x="9" y="457"/>
                  </a:lnTo>
                  <a:lnTo>
                    <a:pt x="18" y="612"/>
                  </a:lnTo>
                  <a:lnTo>
                    <a:pt x="49" y="619"/>
                  </a:lnTo>
                  <a:lnTo>
                    <a:pt x="81" y="625"/>
                  </a:lnTo>
                  <a:lnTo>
                    <a:pt x="112" y="630"/>
                  </a:lnTo>
                  <a:lnTo>
                    <a:pt x="144" y="634"/>
                  </a:lnTo>
                  <a:lnTo>
                    <a:pt x="175" y="636"/>
                  </a:lnTo>
                  <a:lnTo>
                    <a:pt x="207" y="638"/>
                  </a:lnTo>
                  <a:lnTo>
                    <a:pt x="239" y="640"/>
                  </a:lnTo>
                  <a:lnTo>
                    <a:pt x="270" y="640"/>
                  </a:lnTo>
                  <a:lnTo>
                    <a:pt x="302" y="638"/>
                  </a:lnTo>
                  <a:lnTo>
                    <a:pt x="335" y="636"/>
                  </a:lnTo>
                  <a:lnTo>
                    <a:pt x="366" y="633"/>
                  </a:lnTo>
                  <a:lnTo>
                    <a:pt x="398" y="629"/>
                  </a:lnTo>
                  <a:lnTo>
                    <a:pt x="429" y="624"/>
                  </a:lnTo>
                  <a:lnTo>
                    <a:pt x="461" y="618"/>
                  </a:lnTo>
                  <a:lnTo>
                    <a:pt x="492" y="611"/>
                  </a:lnTo>
                  <a:lnTo>
                    <a:pt x="523" y="602"/>
                  </a:lnTo>
                  <a:lnTo>
                    <a:pt x="537" y="522"/>
                  </a:lnTo>
                  <a:lnTo>
                    <a:pt x="545" y="446"/>
                  </a:lnTo>
                  <a:lnTo>
                    <a:pt x="549" y="375"/>
                  </a:lnTo>
                  <a:lnTo>
                    <a:pt x="548" y="308"/>
                  </a:lnTo>
                  <a:lnTo>
                    <a:pt x="543" y="243"/>
                  </a:lnTo>
                  <a:lnTo>
                    <a:pt x="534" y="179"/>
                  </a:lnTo>
                  <a:lnTo>
                    <a:pt x="522" y="117"/>
                  </a:lnTo>
                  <a:lnTo>
                    <a:pt x="507" y="55"/>
                  </a:lnTo>
                  <a:lnTo>
                    <a:pt x="476" y="45"/>
                  </a:lnTo>
                  <a:lnTo>
                    <a:pt x="445" y="35"/>
                  </a:lnTo>
                  <a:lnTo>
                    <a:pt x="414" y="27"/>
                  </a:lnTo>
                  <a:lnTo>
                    <a:pt x="382" y="20"/>
                  </a:lnTo>
                  <a:lnTo>
                    <a:pt x="351" y="15"/>
                  </a:lnTo>
                  <a:lnTo>
                    <a:pt x="319" y="10"/>
                  </a:lnTo>
                  <a:lnTo>
                    <a:pt x="287" y="7"/>
                  </a:lnTo>
                  <a:lnTo>
                    <a:pt x="255" y="3"/>
                  </a:lnTo>
                  <a:lnTo>
                    <a:pt x="223" y="2"/>
                  </a:lnTo>
                  <a:lnTo>
                    <a:pt x="191" y="0"/>
                  </a:lnTo>
                  <a:lnTo>
                    <a:pt x="159" y="0"/>
                  </a:lnTo>
                  <a:lnTo>
                    <a:pt x="128" y="0"/>
                  </a:lnTo>
                  <a:lnTo>
                    <a:pt x="96" y="0"/>
                  </a:lnTo>
                  <a:lnTo>
                    <a:pt x="64" y="1"/>
                  </a:lnTo>
                  <a:lnTo>
                    <a:pt x="32" y="3"/>
                  </a:lnTo>
                  <a:lnTo>
                    <a:pt x="1" y="4"/>
                  </a:lnTo>
                  <a:close/>
                </a:path>
              </a:pathLst>
            </a:custGeom>
            <a:solidFill>
              <a:srgbClr val="0F7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34" name="Freeform 38">
              <a:extLst>
                <a:ext uri="{FF2B5EF4-FFF2-40B4-BE49-F238E27FC236}">
                  <a16:creationId xmlns:a16="http://schemas.microsoft.com/office/drawing/2014/main" id="{A63996CF-F95C-4DA3-5AFB-CEEA790EAA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1621"/>
              <a:ext cx="523" cy="611"/>
            </a:xfrm>
            <a:custGeom>
              <a:avLst/>
              <a:gdLst>
                <a:gd name="T0" fmla="*/ 3 w 523"/>
                <a:gd name="T1" fmla="*/ 7 h 611"/>
                <a:gd name="T2" fmla="*/ 0 w 523"/>
                <a:gd name="T3" fmla="*/ 141 h 611"/>
                <a:gd name="T4" fmla="*/ 1 w 523"/>
                <a:gd name="T5" fmla="*/ 285 h 611"/>
                <a:gd name="T6" fmla="*/ 8 w 523"/>
                <a:gd name="T7" fmla="*/ 432 h 611"/>
                <a:gd name="T8" fmla="*/ 19 w 523"/>
                <a:gd name="T9" fmla="*/ 578 h 611"/>
                <a:gd name="T10" fmla="*/ 49 w 523"/>
                <a:gd name="T11" fmla="*/ 586 h 611"/>
                <a:gd name="T12" fmla="*/ 78 w 523"/>
                <a:gd name="T13" fmla="*/ 592 h 611"/>
                <a:gd name="T14" fmla="*/ 108 w 523"/>
                <a:gd name="T15" fmla="*/ 599 h 611"/>
                <a:gd name="T16" fmla="*/ 138 w 523"/>
                <a:gd name="T17" fmla="*/ 603 h 611"/>
                <a:gd name="T18" fmla="*/ 168 w 523"/>
                <a:gd name="T19" fmla="*/ 607 h 611"/>
                <a:gd name="T20" fmla="*/ 197 w 523"/>
                <a:gd name="T21" fmla="*/ 610 h 611"/>
                <a:gd name="T22" fmla="*/ 227 w 523"/>
                <a:gd name="T23" fmla="*/ 611 h 611"/>
                <a:gd name="T24" fmla="*/ 256 w 523"/>
                <a:gd name="T25" fmla="*/ 611 h 611"/>
                <a:gd name="T26" fmla="*/ 286 w 523"/>
                <a:gd name="T27" fmla="*/ 610 h 611"/>
                <a:gd name="T28" fmla="*/ 316 w 523"/>
                <a:gd name="T29" fmla="*/ 608 h 611"/>
                <a:gd name="T30" fmla="*/ 346 w 523"/>
                <a:gd name="T31" fmla="*/ 605 h 611"/>
                <a:gd name="T32" fmla="*/ 375 w 523"/>
                <a:gd name="T33" fmla="*/ 601 h 611"/>
                <a:gd name="T34" fmla="*/ 405 w 523"/>
                <a:gd name="T35" fmla="*/ 594 h 611"/>
                <a:gd name="T36" fmla="*/ 434 w 523"/>
                <a:gd name="T37" fmla="*/ 587 h 611"/>
                <a:gd name="T38" fmla="*/ 464 w 523"/>
                <a:gd name="T39" fmla="*/ 579 h 611"/>
                <a:gd name="T40" fmla="*/ 493 w 523"/>
                <a:gd name="T41" fmla="*/ 569 h 611"/>
                <a:gd name="T42" fmla="*/ 510 w 523"/>
                <a:gd name="T43" fmla="*/ 493 h 611"/>
                <a:gd name="T44" fmla="*/ 519 w 523"/>
                <a:gd name="T45" fmla="*/ 423 h 611"/>
                <a:gd name="T46" fmla="*/ 523 w 523"/>
                <a:gd name="T47" fmla="*/ 356 h 611"/>
                <a:gd name="T48" fmla="*/ 523 w 523"/>
                <a:gd name="T49" fmla="*/ 292 h 611"/>
                <a:gd name="T50" fmla="*/ 518 w 523"/>
                <a:gd name="T51" fmla="*/ 231 h 611"/>
                <a:gd name="T52" fmla="*/ 509 w 523"/>
                <a:gd name="T53" fmla="*/ 171 h 611"/>
                <a:gd name="T54" fmla="*/ 495 w 523"/>
                <a:gd name="T55" fmla="*/ 113 h 611"/>
                <a:gd name="T56" fmla="*/ 480 w 523"/>
                <a:gd name="T57" fmla="*/ 54 h 611"/>
                <a:gd name="T58" fmla="*/ 450 w 523"/>
                <a:gd name="T59" fmla="*/ 43 h 611"/>
                <a:gd name="T60" fmla="*/ 421 w 523"/>
                <a:gd name="T61" fmla="*/ 33 h 611"/>
                <a:gd name="T62" fmla="*/ 391 w 523"/>
                <a:gd name="T63" fmla="*/ 25 h 611"/>
                <a:gd name="T64" fmla="*/ 361 w 523"/>
                <a:gd name="T65" fmla="*/ 17 h 611"/>
                <a:gd name="T66" fmla="*/ 331 w 523"/>
                <a:gd name="T67" fmla="*/ 11 h 611"/>
                <a:gd name="T68" fmla="*/ 301 w 523"/>
                <a:gd name="T69" fmla="*/ 7 h 611"/>
                <a:gd name="T70" fmla="*/ 271 w 523"/>
                <a:gd name="T71" fmla="*/ 4 h 611"/>
                <a:gd name="T72" fmla="*/ 242 w 523"/>
                <a:gd name="T73" fmla="*/ 1 h 611"/>
                <a:gd name="T74" fmla="*/ 212 w 523"/>
                <a:gd name="T75" fmla="*/ 0 h 611"/>
                <a:gd name="T76" fmla="*/ 182 w 523"/>
                <a:gd name="T77" fmla="*/ 0 h 611"/>
                <a:gd name="T78" fmla="*/ 152 w 523"/>
                <a:gd name="T79" fmla="*/ 0 h 611"/>
                <a:gd name="T80" fmla="*/ 122 w 523"/>
                <a:gd name="T81" fmla="*/ 0 h 611"/>
                <a:gd name="T82" fmla="*/ 92 w 523"/>
                <a:gd name="T83" fmla="*/ 2 h 611"/>
                <a:gd name="T84" fmla="*/ 62 w 523"/>
                <a:gd name="T85" fmla="*/ 3 h 611"/>
                <a:gd name="T86" fmla="*/ 33 w 523"/>
                <a:gd name="T87" fmla="*/ 5 h 611"/>
                <a:gd name="T88" fmla="*/ 3 w 523"/>
                <a:gd name="T89" fmla="*/ 7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23" h="611">
                  <a:moveTo>
                    <a:pt x="3" y="7"/>
                  </a:moveTo>
                  <a:lnTo>
                    <a:pt x="0" y="141"/>
                  </a:lnTo>
                  <a:lnTo>
                    <a:pt x="1" y="285"/>
                  </a:lnTo>
                  <a:lnTo>
                    <a:pt x="8" y="432"/>
                  </a:lnTo>
                  <a:lnTo>
                    <a:pt x="19" y="578"/>
                  </a:lnTo>
                  <a:lnTo>
                    <a:pt x="49" y="586"/>
                  </a:lnTo>
                  <a:lnTo>
                    <a:pt x="78" y="592"/>
                  </a:lnTo>
                  <a:lnTo>
                    <a:pt x="108" y="599"/>
                  </a:lnTo>
                  <a:lnTo>
                    <a:pt x="138" y="603"/>
                  </a:lnTo>
                  <a:lnTo>
                    <a:pt x="168" y="607"/>
                  </a:lnTo>
                  <a:lnTo>
                    <a:pt x="197" y="610"/>
                  </a:lnTo>
                  <a:lnTo>
                    <a:pt x="227" y="611"/>
                  </a:lnTo>
                  <a:lnTo>
                    <a:pt x="256" y="611"/>
                  </a:lnTo>
                  <a:lnTo>
                    <a:pt x="286" y="610"/>
                  </a:lnTo>
                  <a:lnTo>
                    <a:pt x="316" y="608"/>
                  </a:lnTo>
                  <a:lnTo>
                    <a:pt x="346" y="605"/>
                  </a:lnTo>
                  <a:lnTo>
                    <a:pt x="375" y="601"/>
                  </a:lnTo>
                  <a:lnTo>
                    <a:pt x="405" y="594"/>
                  </a:lnTo>
                  <a:lnTo>
                    <a:pt x="434" y="587"/>
                  </a:lnTo>
                  <a:lnTo>
                    <a:pt x="464" y="579"/>
                  </a:lnTo>
                  <a:lnTo>
                    <a:pt x="493" y="569"/>
                  </a:lnTo>
                  <a:lnTo>
                    <a:pt x="510" y="493"/>
                  </a:lnTo>
                  <a:lnTo>
                    <a:pt x="519" y="423"/>
                  </a:lnTo>
                  <a:lnTo>
                    <a:pt x="523" y="356"/>
                  </a:lnTo>
                  <a:lnTo>
                    <a:pt x="523" y="292"/>
                  </a:lnTo>
                  <a:lnTo>
                    <a:pt x="518" y="231"/>
                  </a:lnTo>
                  <a:lnTo>
                    <a:pt x="509" y="171"/>
                  </a:lnTo>
                  <a:lnTo>
                    <a:pt x="495" y="113"/>
                  </a:lnTo>
                  <a:lnTo>
                    <a:pt x="480" y="54"/>
                  </a:lnTo>
                  <a:lnTo>
                    <a:pt x="450" y="43"/>
                  </a:lnTo>
                  <a:lnTo>
                    <a:pt x="421" y="33"/>
                  </a:lnTo>
                  <a:lnTo>
                    <a:pt x="391" y="25"/>
                  </a:lnTo>
                  <a:lnTo>
                    <a:pt x="361" y="17"/>
                  </a:lnTo>
                  <a:lnTo>
                    <a:pt x="331" y="11"/>
                  </a:lnTo>
                  <a:lnTo>
                    <a:pt x="301" y="7"/>
                  </a:lnTo>
                  <a:lnTo>
                    <a:pt x="271" y="4"/>
                  </a:lnTo>
                  <a:lnTo>
                    <a:pt x="242" y="1"/>
                  </a:lnTo>
                  <a:lnTo>
                    <a:pt x="212" y="0"/>
                  </a:lnTo>
                  <a:lnTo>
                    <a:pt x="182" y="0"/>
                  </a:lnTo>
                  <a:lnTo>
                    <a:pt x="152" y="0"/>
                  </a:lnTo>
                  <a:lnTo>
                    <a:pt x="122" y="0"/>
                  </a:lnTo>
                  <a:lnTo>
                    <a:pt x="92" y="2"/>
                  </a:lnTo>
                  <a:lnTo>
                    <a:pt x="62" y="3"/>
                  </a:lnTo>
                  <a:lnTo>
                    <a:pt x="33" y="5"/>
                  </a:lnTo>
                  <a:lnTo>
                    <a:pt x="3" y="7"/>
                  </a:lnTo>
                  <a:close/>
                </a:path>
              </a:pathLst>
            </a:custGeom>
            <a:solidFill>
              <a:srgbClr val="197F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35" name="Freeform 39">
              <a:extLst>
                <a:ext uri="{FF2B5EF4-FFF2-40B4-BE49-F238E27FC236}">
                  <a16:creationId xmlns:a16="http://schemas.microsoft.com/office/drawing/2014/main" id="{FF5738D0-A557-FD6A-AAD2-3C1DC5202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6" y="1633"/>
              <a:ext cx="497" cy="584"/>
            </a:xfrm>
            <a:custGeom>
              <a:avLst/>
              <a:gdLst>
                <a:gd name="T0" fmla="*/ 5 w 497"/>
                <a:gd name="T1" fmla="*/ 11 h 584"/>
                <a:gd name="T2" fmla="*/ 0 w 497"/>
                <a:gd name="T3" fmla="*/ 139 h 584"/>
                <a:gd name="T4" fmla="*/ 0 w 497"/>
                <a:gd name="T5" fmla="*/ 272 h 584"/>
                <a:gd name="T6" fmla="*/ 6 w 497"/>
                <a:gd name="T7" fmla="*/ 409 h 584"/>
                <a:gd name="T8" fmla="*/ 19 w 497"/>
                <a:gd name="T9" fmla="*/ 544 h 584"/>
                <a:gd name="T10" fmla="*/ 47 w 497"/>
                <a:gd name="T11" fmla="*/ 554 h 584"/>
                <a:gd name="T12" fmla="*/ 75 w 497"/>
                <a:gd name="T13" fmla="*/ 561 h 584"/>
                <a:gd name="T14" fmla="*/ 102 w 497"/>
                <a:gd name="T15" fmla="*/ 568 h 584"/>
                <a:gd name="T16" fmla="*/ 130 w 497"/>
                <a:gd name="T17" fmla="*/ 573 h 584"/>
                <a:gd name="T18" fmla="*/ 158 w 497"/>
                <a:gd name="T19" fmla="*/ 577 h 584"/>
                <a:gd name="T20" fmla="*/ 186 w 497"/>
                <a:gd name="T21" fmla="*/ 580 h 584"/>
                <a:gd name="T22" fmla="*/ 215 w 497"/>
                <a:gd name="T23" fmla="*/ 582 h 584"/>
                <a:gd name="T24" fmla="*/ 242 w 497"/>
                <a:gd name="T25" fmla="*/ 584 h 584"/>
                <a:gd name="T26" fmla="*/ 270 w 497"/>
                <a:gd name="T27" fmla="*/ 582 h 584"/>
                <a:gd name="T28" fmla="*/ 298 w 497"/>
                <a:gd name="T29" fmla="*/ 580 h 584"/>
                <a:gd name="T30" fmla="*/ 326 w 497"/>
                <a:gd name="T31" fmla="*/ 577 h 584"/>
                <a:gd name="T32" fmla="*/ 353 w 497"/>
                <a:gd name="T33" fmla="*/ 572 h 584"/>
                <a:gd name="T34" fmla="*/ 381 w 497"/>
                <a:gd name="T35" fmla="*/ 566 h 584"/>
                <a:gd name="T36" fmla="*/ 408 w 497"/>
                <a:gd name="T37" fmla="*/ 558 h 584"/>
                <a:gd name="T38" fmla="*/ 436 w 497"/>
                <a:gd name="T39" fmla="*/ 547 h 584"/>
                <a:gd name="T40" fmla="*/ 463 w 497"/>
                <a:gd name="T41" fmla="*/ 536 h 584"/>
                <a:gd name="T42" fmla="*/ 480 w 497"/>
                <a:gd name="T43" fmla="*/ 466 h 584"/>
                <a:gd name="T44" fmla="*/ 491 w 497"/>
                <a:gd name="T45" fmla="*/ 400 h 584"/>
                <a:gd name="T46" fmla="*/ 497 w 497"/>
                <a:gd name="T47" fmla="*/ 337 h 584"/>
                <a:gd name="T48" fmla="*/ 497 w 497"/>
                <a:gd name="T49" fmla="*/ 277 h 584"/>
                <a:gd name="T50" fmla="*/ 490 w 497"/>
                <a:gd name="T51" fmla="*/ 220 h 584"/>
                <a:gd name="T52" fmla="*/ 481 w 497"/>
                <a:gd name="T53" fmla="*/ 164 h 584"/>
                <a:gd name="T54" fmla="*/ 467 w 497"/>
                <a:gd name="T55" fmla="*/ 110 h 584"/>
                <a:gd name="T56" fmla="*/ 449 w 497"/>
                <a:gd name="T57" fmla="*/ 56 h 584"/>
                <a:gd name="T58" fmla="*/ 421 w 497"/>
                <a:gd name="T59" fmla="*/ 44 h 584"/>
                <a:gd name="T60" fmla="*/ 394 w 497"/>
                <a:gd name="T61" fmla="*/ 32 h 584"/>
                <a:gd name="T62" fmla="*/ 366 w 497"/>
                <a:gd name="T63" fmla="*/ 23 h 584"/>
                <a:gd name="T64" fmla="*/ 339 w 497"/>
                <a:gd name="T65" fmla="*/ 16 h 584"/>
                <a:gd name="T66" fmla="*/ 311 w 497"/>
                <a:gd name="T67" fmla="*/ 10 h 584"/>
                <a:gd name="T68" fmla="*/ 283 w 497"/>
                <a:gd name="T69" fmla="*/ 6 h 584"/>
                <a:gd name="T70" fmla="*/ 255 w 497"/>
                <a:gd name="T71" fmla="*/ 3 h 584"/>
                <a:gd name="T72" fmla="*/ 227 w 497"/>
                <a:gd name="T73" fmla="*/ 1 h 584"/>
                <a:gd name="T74" fmla="*/ 199 w 497"/>
                <a:gd name="T75" fmla="*/ 0 h 584"/>
                <a:gd name="T76" fmla="*/ 171 w 497"/>
                <a:gd name="T77" fmla="*/ 0 h 584"/>
                <a:gd name="T78" fmla="*/ 143 w 497"/>
                <a:gd name="T79" fmla="*/ 0 h 584"/>
                <a:gd name="T80" fmla="*/ 115 w 497"/>
                <a:gd name="T81" fmla="*/ 2 h 584"/>
                <a:gd name="T82" fmla="*/ 88 w 497"/>
                <a:gd name="T83" fmla="*/ 4 h 584"/>
                <a:gd name="T84" fmla="*/ 60 w 497"/>
                <a:gd name="T85" fmla="*/ 6 h 584"/>
                <a:gd name="T86" fmla="*/ 33 w 497"/>
                <a:gd name="T87" fmla="*/ 8 h 584"/>
                <a:gd name="T88" fmla="*/ 5 w 497"/>
                <a:gd name="T89" fmla="*/ 11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97" h="584">
                  <a:moveTo>
                    <a:pt x="5" y="11"/>
                  </a:moveTo>
                  <a:lnTo>
                    <a:pt x="0" y="139"/>
                  </a:lnTo>
                  <a:lnTo>
                    <a:pt x="0" y="272"/>
                  </a:lnTo>
                  <a:lnTo>
                    <a:pt x="6" y="409"/>
                  </a:lnTo>
                  <a:lnTo>
                    <a:pt x="19" y="544"/>
                  </a:lnTo>
                  <a:lnTo>
                    <a:pt x="47" y="554"/>
                  </a:lnTo>
                  <a:lnTo>
                    <a:pt x="75" y="561"/>
                  </a:lnTo>
                  <a:lnTo>
                    <a:pt x="102" y="568"/>
                  </a:lnTo>
                  <a:lnTo>
                    <a:pt x="130" y="573"/>
                  </a:lnTo>
                  <a:lnTo>
                    <a:pt x="158" y="577"/>
                  </a:lnTo>
                  <a:lnTo>
                    <a:pt x="186" y="580"/>
                  </a:lnTo>
                  <a:lnTo>
                    <a:pt x="215" y="582"/>
                  </a:lnTo>
                  <a:lnTo>
                    <a:pt x="242" y="584"/>
                  </a:lnTo>
                  <a:lnTo>
                    <a:pt x="270" y="582"/>
                  </a:lnTo>
                  <a:lnTo>
                    <a:pt x="298" y="580"/>
                  </a:lnTo>
                  <a:lnTo>
                    <a:pt x="326" y="577"/>
                  </a:lnTo>
                  <a:lnTo>
                    <a:pt x="353" y="572"/>
                  </a:lnTo>
                  <a:lnTo>
                    <a:pt x="381" y="566"/>
                  </a:lnTo>
                  <a:lnTo>
                    <a:pt x="408" y="558"/>
                  </a:lnTo>
                  <a:lnTo>
                    <a:pt x="436" y="547"/>
                  </a:lnTo>
                  <a:lnTo>
                    <a:pt x="463" y="536"/>
                  </a:lnTo>
                  <a:lnTo>
                    <a:pt x="480" y="466"/>
                  </a:lnTo>
                  <a:lnTo>
                    <a:pt x="491" y="400"/>
                  </a:lnTo>
                  <a:lnTo>
                    <a:pt x="497" y="337"/>
                  </a:lnTo>
                  <a:lnTo>
                    <a:pt x="497" y="277"/>
                  </a:lnTo>
                  <a:lnTo>
                    <a:pt x="490" y="220"/>
                  </a:lnTo>
                  <a:lnTo>
                    <a:pt x="481" y="164"/>
                  </a:lnTo>
                  <a:lnTo>
                    <a:pt x="467" y="110"/>
                  </a:lnTo>
                  <a:lnTo>
                    <a:pt x="449" y="56"/>
                  </a:lnTo>
                  <a:lnTo>
                    <a:pt x="421" y="44"/>
                  </a:lnTo>
                  <a:lnTo>
                    <a:pt x="394" y="32"/>
                  </a:lnTo>
                  <a:lnTo>
                    <a:pt x="366" y="23"/>
                  </a:lnTo>
                  <a:lnTo>
                    <a:pt x="339" y="16"/>
                  </a:lnTo>
                  <a:lnTo>
                    <a:pt x="311" y="10"/>
                  </a:lnTo>
                  <a:lnTo>
                    <a:pt x="283" y="6"/>
                  </a:lnTo>
                  <a:lnTo>
                    <a:pt x="255" y="3"/>
                  </a:lnTo>
                  <a:lnTo>
                    <a:pt x="227" y="1"/>
                  </a:lnTo>
                  <a:lnTo>
                    <a:pt x="199" y="0"/>
                  </a:lnTo>
                  <a:lnTo>
                    <a:pt x="171" y="0"/>
                  </a:lnTo>
                  <a:lnTo>
                    <a:pt x="143" y="0"/>
                  </a:lnTo>
                  <a:lnTo>
                    <a:pt x="115" y="2"/>
                  </a:lnTo>
                  <a:lnTo>
                    <a:pt x="88" y="4"/>
                  </a:lnTo>
                  <a:lnTo>
                    <a:pt x="60" y="6"/>
                  </a:lnTo>
                  <a:lnTo>
                    <a:pt x="33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2887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36" name="Freeform 40">
              <a:extLst>
                <a:ext uri="{FF2B5EF4-FFF2-40B4-BE49-F238E27FC236}">
                  <a16:creationId xmlns:a16="http://schemas.microsoft.com/office/drawing/2014/main" id="{B1C9341E-D7D6-9003-186D-ABB62502FF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8" y="1644"/>
              <a:ext cx="472" cy="558"/>
            </a:xfrm>
            <a:custGeom>
              <a:avLst/>
              <a:gdLst>
                <a:gd name="T0" fmla="*/ 8 w 472"/>
                <a:gd name="T1" fmla="*/ 16 h 558"/>
                <a:gd name="T2" fmla="*/ 0 w 472"/>
                <a:gd name="T3" fmla="*/ 136 h 558"/>
                <a:gd name="T4" fmla="*/ 0 w 472"/>
                <a:gd name="T5" fmla="*/ 260 h 558"/>
                <a:gd name="T6" fmla="*/ 7 w 472"/>
                <a:gd name="T7" fmla="*/ 387 h 558"/>
                <a:gd name="T8" fmla="*/ 23 w 472"/>
                <a:gd name="T9" fmla="*/ 513 h 558"/>
                <a:gd name="T10" fmla="*/ 49 w 472"/>
                <a:gd name="T11" fmla="*/ 522 h 558"/>
                <a:gd name="T12" fmla="*/ 74 w 472"/>
                <a:gd name="T13" fmla="*/ 531 h 558"/>
                <a:gd name="T14" fmla="*/ 100 w 472"/>
                <a:gd name="T15" fmla="*/ 538 h 558"/>
                <a:gd name="T16" fmla="*/ 126 w 472"/>
                <a:gd name="T17" fmla="*/ 546 h 558"/>
                <a:gd name="T18" fmla="*/ 152 w 472"/>
                <a:gd name="T19" fmla="*/ 551 h 558"/>
                <a:gd name="T20" fmla="*/ 178 w 472"/>
                <a:gd name="T21" fmla="*/ 554 h 558"/>
                <a:gd name="T22" fmla="*/ 204 w 472"/>
                <a:gd name="T23" fmla="*/ 557 h 558"/>
                <a:gd name="T24" fmla="*/ 229 w 472"/>
                <a:gd name="T25" fmla="*/ 558 h 558"/>
                <a:gd name="T26" fmla="*/ 255 w 472"/>
                <a:gd name="T27" fmla="*/ 557 h 558"/>
                <a:gd name="T28" fmla="*/ 281 w 472"/>
                <a:gd name="T29" fmla="*/ 555 h 558"/>
                <a:gd name="T30" fmla="*/ 307 w 472"/>
                <a:gd name="T31" fmla="*/ 551 h 558"/>
                <a:gd name="T32" fmla="*/ 333 w 472"/>
                <a:gd name="T33" fmla="*/ 546 h 558"/>
                <a:gd name="T34" fmla="*/ 359 w 472"/>
                <a:gd name="T35" fmla="*/ 538 h 558"/>
                <a:gd name="T36" fmla="*/ 384 w 472"/>
                <a:gd name="T37" fmla="*/ 529 h 558"/>
                <a:gd name="T38" fmla="*/ 410 w 472"/>
                <a:gd name="T39" fmla="*/ 518 h 558"/>
                <a:gd name="T40" fmla="*/ 435 w 472"/>
                <a:gd name="T41" fmla="*/ 504 h 558"/>
                <a:gd name="T42" fmla="*/ 454 w 472"/>
                <a:gd name="T43" fmla="*/ 439 h 558"/>
                <a:gd name="T44" fmla="*/ 466 w 472"/>
                <a:gd name="T45" fmla="*/ 377 h 558"/>
                <a:gd name="T46" fmla="*/ 471 w 472"/>
                <a:gd name="T47" fmla="*/ 320 h 558"/>
                <a:gd name="T48" fmla="*/ 472 w 472"/>
                <a:gd name="T49" fmla="*/ 264 h 558"/>
                <a:gd name="T50" fmla="*/ 467 w 472"/>
                <a:gd name="T51" fmla="*/ 210 h 558"/>
                <a:gd name="T52" fmla="*/ 457 w 472"/>
                <a:gd name="T53" fmla="*/ 158 h 558"/>
                <a:gd name="T54" fmla="*/ 441 w 472"/>
                <a:gd name="T55" fmla="*/ 108 h 558"/>
                <a:gd name="T56" fmla="*/ 423 w 472"/>
                <a:gd name="T57" fmla="*/ 57 h 558"/>
                <a:gd name="T58" fmla="*/ 397 w 472"/>
                <a:gd name="T59" fmla="*/ 44 h 558"/>
                <a:gd name="T60" fmla="*/ 371 w 472"/>
                <a:gd name="T61" fmla="*/ 33 h 558"/>
                <a:gd name="T62" fmla="*/ 345 w 472"/>
                <a:gd name="T63" fmla="*/ 22 h 558"/>
                <a:gd name="T64" fmla="*/ 319 w 472"/>
                <a:gd name="T65" fmla="*/ 15 h 558"/>
                <a:gd name="T66" fmla="*/ 293 w 472"/>
                <a:gd name="T67" fmla="*/ 9 h 558"/>
                <a:gd name="T68" fmla="*/ 268 w 472"/>
                <a:gd name="T69" fmla="*/ 5 h 558"/>
                <a:gd name="T70" fmla="*/ 242 w 472"/>
                <a:gd name="T71" fmla="*/ 3 h 558"/>
                <a:gd name="T72" fmla="*/ 216 w 472"/>
                <a:gd name="T73" fmla="*/ 0 h 558"/>
                <a:gd name="T74" fmla="*/ 189 w 472"/>
                <a:gd name="T75" fmla="*/ 0 h 558"/>
                <a:gd name="T76" fmla="*/ 163 w 472"/>
                <a:gd name="T77" fmla="*/ 0 h 558"/>
                <a:gd name="T78" fmla="*/ 137 w 472"/>
                <a:gd name="T79" fmla="*/ 3 h 558"/>
                <a:gd name="T80" fmla="*/ 112 w 472"/>
                <a:gd name="T81" fmla="*/ 5 h 558"/>
                <a:gd name="T82" fmla="*/ 86 w 472"/>
                <a:gd name="T83" fmla="*/ 7 h 558"/>
                <a:gd name="T84" fmla="*/ 60 w 472"/>
                <a:gd name="T85" fmla="*/ 10 h 558"/>
                <a:gd name="T86" fmla="*/ 34 w 472"/>
                <a:gd name="T87" fmla="*/ 13 h 558"/>
                <a:gd name="T88" fmla="*/ 8 w 472"/>
                <a:gd name="T89" fmla="*/ 16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72" h="558">
                  <a:moveTo>
                    <a:pt x="8" y="16"/>
                  </a:moveTo>
                  <a:lnTo>
                    <a:pt x="0" y="136"/>
                  </a:lnTo>
                  <a:lnTo>
                    <a:pt x="0" y="260"/>
                  </a:lnTo>
                  <a:lnTo>
                    <a:pt x="7" y="387"/>
                  </a:lnTo>
                  <a:lnTo>
                    <a:pt x="23" y="513"/>
                  </a:lnTo>
                  <a:lnTo>
                    <a:pt x="49" y="522"/>
                  </a:lnTo>
                  <a:lnTo>
                    <a:pt x="74" y="531"/>
                  </a:lnTo>
                  <a:lnTo>
                    <a:pt x="100" y="538"/>
                  </a:lnTo>
                  <a:lnTo>
                    <a:pt x="126" y="546"/>
                  </a:lnTo>
                  <a:lnTo>
                    <a:pt x="152" y="551"/>
                  </a:lnTo>
                  <a:lnTo>
                    <a:pt x="178" y="554"/>
                  </a:lnTo>
                  <a:lnTo>
                    <a:pt x="204" y="557"/>
                  </a:lnTo>
                  <a:lnTo>
                    <a:pt x="229" y="558"/>
                  </a:lnTo>
                  <a:lnTo>
                    <a:pt x="255" y="557"/>
                  </a:lnTo>
                  <a:lnTo>
                    <a:pt x="281" y="555"/>
                  </a:lnTo>
                  <a:lnTo>
                    <a:pt x="307" y="551"/>
                  </a:lnTo>
                  <a:lnTo>
                    <a:pt x="333" y="546"/>
                  </a:lnTo>
                  <a:lnTo>
                    <a:pt x="359" y="538"/>
                  </a:lnTo>
                  <a:lnTo>
                    <a:pt x="384" y="529"/>
                  </a:lnTo>
                  <a:lnTo>
                    <a:pt x="410" y="518"/>
                  </a:lnTo>
                  <a:lnTo>
                    <a:pt x="435" y="504"/>
                  </a:lnTo>
                  <a:lnTo>
                    <a:pt x="454" y="439"/>
                  </a:lnTo>
                  <a:lnTo>
                    <a:pt x="466" y="377"/>
                  </a:lnTo>
                  <a:lnTo>
                    <a:pt x="471" y="320"/>
                  </a:lnTo>
                  <a:lnTo>
                    <a:pt x="472" y="264"/>
                  </a:lnTo>
                  <a:lnTo>
                    <a:pt x="467" y="210"/>
                  </a:lnTo>
                  <a:lnTo>
                    <a:pt x="457" y="158"/>
                  </a:lnTo>
                  <a:lnTo>
                    <a:pt x="441" y="108"/>
                  </a:lnTo>
                  <a:lnTo>
                    <a:pt x="423" y="57"/>
                  </a:lnTo>
                  <a:lnTo>
                    <a:pt x="397" y="44"/>
                  </a:lnTo>
                  <a:lnTo>
                    <a:pt x="371" y="33"/>
                  </a:lnTo>
                  <a:lnTo>
                    <a:pt x="345" y="22"/>
                  </a:lnTo>
                  <a:lnTo>
                    <a:pt x="319" y="15"/>
                  </a:lnTo>
                  <a:lnTo>
                    <a:pt x="293" y="9"/>
                  </a:lnTo>
                  <a:lnTo>
                    <a:pt x="268" y="5"/>
                  </a:lnTo>
                  <a:lnTo>
                    <a:pt x="242" y="3"/>
                  </a:lnTo>
                  <a:lnTo>
                    <a:pt x="216" y="0"/>
                  </a:lnTo>
                  <a:lnTo>
                    <a:pt x="189" y="0"/>
                  </a:lnTo>
                  <a:lnTo>
                    <a:pt x="163" y="0"/>
                  </a:lnTo>
                  <a:lnTo>
                    <a:pt x="137" y="3"/>
                  </a:lnTo>
                  <a:lnTo>
                    <a:pt x="112" y="5"/>
                  </a:lnTo>
                  <a:lnTo>
                    <a:pt x="86" y="7"/>
                  </a:lnTo>
                  <a:lnTo>
                    <a:pt x="60" y="10"/>
                  </a:lnTo>
                  <a:lnTo>
                    <a:pt x="34" y="13"/>
                  </a:lnTo>
                  <a:lnTo>
                    <a:pt x="8" y="16"/>
                  </a:lnTo>
                  <a:close/>
                </a:path>
              </a:pathLst>
            </a:custGeom>
            <a:solidFill>
              <a:srgbClr val="3389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37" name="Freeform 41">
              <a:extLst>
                <a:ext uri="{FF2B5EF4-FFF2-40B4-BE49-F238E27FC236}">
                  <a16:creationId xmlns:a16="http://schemas.microsoft.com/office/drawing/2014/main" id="{4042810B-6AAD-1D53-0D9D-A430A92612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0" y="1656"/>
              <a:ext cx="448" cy="531"/>
            </a:xfrm>
            <a:custGeom>
              <a:avLst/>
              <a:gdLst>
                <a:gd name="T0" fmla="*/ 13 w 448"/>
                <a:gd name="T1" fmla="*/ 19 h 531"/>
                <a:gd name="T2" fmla="*/ 7 w 448"/>
                <a:gd name="T3" fmla="*/ 74 h 531"/>
                <a:gd name="T4" fmla="*/ 3 w 448"/>
                <a:gd name="T5" fmla="*/ 131 h 531"/>
                <a:gd name="T6" fmla="*/ 0 w 448"/>
                <a:gd name="T7" fmla="*/ 189 h 531"/>
                <a:gd name="T8" fmla="*/ 0 w 448"/>
                <a:gd name="T9" fmla="*/ 247 h 531"/>
                <a:gd name="T10" fmla="*/ 3 w 448"/>
                <a:gd name="T11" fmla="*/ 305 h 531"/>
                <a:gd name="T12" fmla="*/ 8 w 448"/>
                <a:gd name="T13" fmla="*/ 364 h 531"/>
                <a:gd name="T14" fmla="*/ 15 w 448"/>
                <a:gd name="T15" fmla="*/ 422 h 531"/>
                <a:gd name="T16" fmla="*/ 25 w 448"/>
                <a:gd name="T17" fmla="*/ 480 h 531"/>
                <a:gd name="T18" fmla="*/ 49 w 448"/>
                <a:gd name="T19" fmla="*/ 490 h 531"/>
                <a:gd name="T20" fmla="*/ 73 w 448"/>
                <a:gd name="T21" fmla="*/ 500 h 531"/>
                <a:gd name="T22" fmla="*/ 98 w 448"/>
                <a:gd name="T23" fmla="*/ 509 h 531"/>
                <a:gd name="T24" fmla="*/ 121 w 448"/>
                <a:gd name="T25" fmla="*/ 515 h 531"/>
                <a:gd name="T26" fmla="*/ 145 w 448"/>
                <a:gd name="T27" fmla="*/ 521 h 531"/>
                <a:gd name="T28" fmla="*/ 169 w 448"/>
                <a:gd name="T29" fmla="*/ 525 h 531"/>
                <a:gd name="T30" fmla="*/ 194 w 448"/>
                <a:gd name="T31" fmla="*/ 529 h 531"/>
                <a:gd name="T32" fmla="*/ 217 w 448"/>
                <a:gd name="T33" fmla="*/ 531 h 531"/>
                <a:gd name="T34" fmla="*/ 241 w 448"/>
                <a:gd name="T35" fmla="*/ 530 h 531"/>
                <a:gd name="T36" fmla="*/ 265 w 448"/>
                <a:gd name="T37" fmla="*/ 527 h 531"/>
                <a:gd name="T38" fmla="*/ 289 w 448"/>
                <a:gd name="T39" fmla="*/ 523 h 531"/>
                <a:gd name="T40" fmla="*/ 312 w 448"/>
                <a:gd name="T41" fmla="*/ 518 h 531"/>
                <a:gd name="T42" fmla="*/ 336 w 448"/>
                <a:gd name="T43" fmla="*/ 510 h 531"/>
                <a:gd name="T44" fmla="*/ 360 w 448"/>
                <a:gd name="T45" fmla="*/ 500 h 531"/>
                <a:gd name="T46" fmla="*/ 384 w 448"/>
                <a:gd name="T47" fmla="*/ 487 h 531"/>
                <a:gd name="T48" fmla="*/ 406 w 448"/>
                <a:gd name="T49" fmla="*/ 473 h 531"/>
                <a:gd name="T50" fmla="*/ 427 w 448"/>
                <a:gd name="T51" fmla="*/ 412 h 531"/>
                <a:gd name="T52" fmla="*/ 441 w 448"/>
                <a:gd name="T53" fmla="*/ 354 h 531"/>
                <a:gd name="T54" fmla="*/ 447 w 448"/>
                <a:gd name="T55" fmla="*/ 300 h 531"/>
                <a:gd name="T56" fmla="*/ 448 w 448"/>
                <a:gd name="T57" fmla="*/ 249 h 531"/>
                <a:gd name="T58" fmla="*/ 443 w 448"/>
                <a:gd name="T59" fmla="*/ 200 h 531"/>
                <a:gd name="T60" fmla="*/ 431 w 448"/>
                <a:gd name="T61" fmla="*/ 152 h 531"/>
                <a:gd name="T62" fmla="*/ 416 w 448"/>
                <a:gd name="T63" fmla="*/ 105 h 531"/>
                <a:gd name="T64" fmla="*/ 395 w 448"/>
                <a:gd name="T65" fmla="*/ 59 h 531"/>
                <a:gd name="T66" fmla="*/ 371 w 448"/>
                <a:gd name="T67" fmla="*/ 44 h 531"/>
                <a:gd name="T68" fmla="*/ 348 w 448"/>
                <a:gd name="T69" fmla="*/ 32 h 531"/>
                <a:gd name="T70" fmla="*/ 324 w 448"/>
                <a:gd name="T71" fmla="*/ 22 h 531"/>
                <a:gd name="T72" fmla="*/ 300 w 448"/>
                <a:gd name="T73" fmla="*/ 13 h 531"/>
                <a:gd name="T74" fmla="*/ 275 w 448"/>
                <a:gd name="T75" fmla="*/ 8 h 531"/>
                <a:gd name="T76" fmla="*/ 252 w 448"/>
                <a:gd name="T77" fmla="*/ 3 h 531"/>
                <a:gd name="T78" fmla="*/ 228 w 448"/>
                <a:gd name="T79" fmla="*/ 1 h 531"/>
                <a:gd name="T80" fmla="*/ 204 w 448"/>
                <a:gd name="T81" fmla="*/ 0 h 531"/>
                <a:gd name="T82" fmla="*/ 179 w 448"/>
                <a:gd name="T83" fmla="*/ 0 h 531"/>
                <a:gd name="T84" fmla="*/ 155 w 448"/>
                <a:gd name="T85" fmla="*/ 1 h 531"/>
                <a:gd name="T86" fmla="*/ 132 w 448"/>
                <a:gd name="T87" fmla="*/ 3 h 531"/>
                <a:gd name="T88" fmla="*/ 108 w 448"/>
                <a:gd name="T89" fmla="*/ 5 h 531"/>
                <a:gd name="T90" fmla="*/ 84 w 448"/>
                <a:gd name="T91" fmla="*/ 8 h 531"/>
                <a:gd name="T92" fmla="*/ 60 w 448"/>
                <a:gd name="T93" fmla="*/ 12 h 531"/>
                <a:gd name="T94" fmla="*/ 37 w 448"/>
                <a:gd name="T95" fmla="*/ 15 h 531"/>
                <a:gd name="T96" fmla="*/ 13 w 448"/>
                <a:gd name="T97" fmla="*/ 19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48" h="531">
                  <a:moveTo>
                    <a:pt x="13" y="19"/>
                  </a:moveTo>
                  <a:lnTo>
                    <a:pt x="7" y="74"/>
                  </a:lnTo>
                  <a:lnTo>
                    <a:pt x="3" y="131"/>
                  </a:lnTo>
                  <a:lnTo>
                    <a:pt x="0" y="189"/>
                  </a:lnTo>
                  <a:lnTo>
                    <a:pt x="0" y="247"/>
                  </a:lnTo>
                  <a:lnTo>
                    <a:pt x="3" y="305"/>
                  </a:lnTo>
                  <a:lnTo>
                    <a:pt x="8" y="364"/>
                  </a:lnTo>
                  <a:lnTo>
                    <a:pt x="15" y="422"/>
                  </a:lnTo>
                  <a:lnTo>
                    <a:pt x="25" y="480"/>
                  </a:lnTo>
                  <a:lnTo>
                    <a:pt x="49" y="490"/>
                  </a:lnTo>
                  <a:lnTo>
                    <a:pt x="73" y="500"/>
                  </a:lnTo>
                  <a:lnTo>
                    <a:pt x="98" y="509"/>
                  </a:lnTo>
                  <a:lnTo>
                    <a:pt x="121" y="515"/>
                  </a:lnTo>
                  <a:lnTo>
                    <a:pt x="145" y="521"/>
                  </a:lnTo>
                  <a:lnTo>
                    <a:pt x="169" y="525"/>
                  </a:lnTo>
                  <a:lnTo>
                    <a:pt x="194" y="529"/>
                  </a:lnTo>
                  <a:lnTo>
                    <a:pt x="217" y="531"/>
                  </a:lnTo>
                  <a:lnTo>
                    <a:pt x="241" y="530"/>
                  </a:lnTo>
                  <a:lnTo>
                    <a:pt x="265" y="527"/>
                  </a:lnTo>
                  <a:lnTo>
                    <a:pt x="289" y="523"/>
                  </a:lnTo>
                  <a:lnTo>
                    <a:pt x="312" y="518"/>
                  </a:lnTo>
                  <a:lnTo>
                    <a:pt x="336" y="510"/>
                  </a:lnTo>
                  <a:lnTo>
                    <a:pt x="360" y="500"/>
                  </a:lnTo>
                  <a:lnTo>
                    <a:pt x="384" y="487"/>
                  </a:lnTo>
                  <a:lnTo>
                    <a:pt x="406" y="473"/>
                  </a:lnTo>
                  <a:lnTo>
                    <a:pt x="427" y="412"/>
                  </a:lnTo>
                  <a:lnTo>
                    <a:pt x="441" y="354"/>
                  </a:lnTo>
                  <a:lnTo>
                    <a:pt x="447" y="300"/>
                  </a:lnTo>
                  <a:lnTo>
                    <a:pt x="448" y="249"/>
                  </a:lnTo>
                  <a:lnTo>
                    <a:pt x="443" y="200"/>
                  </a:lnTo>
                  <a:lnTo>
                    <a:pt x="431" y="152"/>
                  </a:lnTo>
                  <a:lnTo>
                    <a:pt x="416" y="105"/>
                  </a:lnTo>
                  <a:lnTo>
                    <a:pt x="395" y="59"/>
                  </a:lnTo>
                  <a:lnTo>
                    <a:pt x="371" y="44"/>
                  </a:lnTo>
                  <a:lnTo>
                    <a:pt x="348" y="32"/>
                  </a:lnTo>
                  <a:lnTo>
                    <a:pt x="324" y="22"/>
                  </a:lnTo>
                  <a:lnTo>
                    <a:pt x="300" y="13"/>
                  </a:lnTo>
                  <a:lnTo>
                    <a:pt x="275" y="8"/>
                  </a:lnTo>
                  <a:lnTo>
                    <a:pt x="252" y="3"/>
                  </a:lnTo>
                  <a:lnTo>
                    <a:pt x="228" y="1"/>
                  </a:lnTo>
                  <a:lnTo>
                    <a:pt x="204" y="0"/>
                  </a:lnTo>
                  <a:lnTo>
                    <a:pt x="179" y="0"/>
                  </a:lnTo>
                  <a:lnTo>
                    <a:pt x="155" y="1"/>
                  </a:lnTo>
                  <a:lnTo>
                    <a:pt x="132" y="3"/>
                  </a:lnTo>
                  <a:lnTo>
                    <a:pt x="108" y="5"/>
                  </a:lnTo>
                  <a:lnTo>
                    <a:pt x="84" y="8"/>
                  </a:lnTo>
                  <a:lnTo>
                    <a:pt x="60" y="12"/>
                  </a:lnTo>
                  <a:lnTo>
                    <a:pt x="37" y="15"/>
                  </a:lnTo>
                  <a:lnTo>
                    <a:pt x="13" y="19"/>
                  </a:lnTo>
                  <a:close/>
                </a:path>
              </a:pathLst>
            </a:custGeom>
            <a:solidFill>
              <a:srgbClr val="3F8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38" name="Freeform 42">
              <a:extLst>
                <a:ext uri="{FF2B5EF4-FFF2-40B4-BE49-F238E27FC236}">
                  <a16:creationId xmlns:a16="http://schemas.microsoft.com/office/drawing/2014/main" id="{AA9E0033-0E67-8848-F60E-32B8EFF404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3" y="1666"/>
              <a:ext cx="422" cy="505"/>
            </a:xfrm>
            <a:custGeom>
              <a:avLst/>
              <a:gdLst>
                <a:gd name="T0" fmla="*/ 15 w 422"/>
                <a:gd name="T1" fmla="*/ 26 h 505"/>
                <a:gd name="T2" fmla="*/ 8 w 422"/>
                <a:gd name="T3" fmla="*/ 78 h 505"/>
                <a:gd name="T4" fmla="*/ 2 w 422"/>
                <a:gd name="T5" fmla="*/ 129 h 505"/>
                <a:gd name="T6" fmla="*/ 0 w 422"/>
                <a:gd name="T7" fmla="*/ 182 h 505"/>
                <a:gd name="T8" fmla="*/ 0 w 422"/>
                <a:gd name="T9" fmla="*/ 236 h 505"/>
                <a:gd name="T10" fmla="*/ 2 w 422"/>
                <a:gd name="T11" fmla="*/ 288 h 505"/>
                <a:gd name="T12" fmla="*/ 7 w 422"/>
                <a:gd name="T13" fmla="*/ 342 h 505"/>
                <a:gd name="T14" fmla="*/ 15 w 422"/>
                <a:gd name="T15" fmla="*/ 396 h 505"/>
                <a:gd name="T16" fmla="*/ 27 w 422"/>
                <a:gd name="T17" fmla="*/ 448 h 505"/>
                <a:gd name="T18" fmla="*/ 48 w 422"/>
                <a:gd name="T19" fmla="*/ 460 h 505"/>
                <a:gd name="T20" fmla="*/ 71 w 422"/>
                <a:gd name="T21" fmla="*/ 471 h 505"/>
                <a:gd name="T22" fmla="*/ 93 w 422"/>
                <a:gd name="T23" fmla="*/ 480 h 505"/>
                <a:gd name="T24" fmla="*/ 115 w 422"/>
                <a:gd name="T25" fmla="*/ 488 h 505"/>
                <a:gd name="T26" fmla="*/ 137 w 422"/>
                <a:gd name="T27" fmla="*/ 495 h 505"/>
                <a:gd name="T28" fmla="*/ 159 w 422"/>
                <a:gd name="T29" fmla="*/ 500 h 505"/>
                <a:gd name="T30" fmla="*/ 182 w 422"/>
                <a:gd name="T31" fmla="*/ 503 h 505"/>
                <a:gd name="T32" fmla="*/ 204 w 422"/>
                <a:gd name="T33" fmla="*/ 505 h 505"/>
                <a:gd name="T34" fmla="*/ 226 w 422"/>
                <a:gd name="T35" fmla="*/ 505 h 505"/>
                <a:gd name="T36" fmla="*/ 248 w 422"/>
                <a:gd name="T37" fmla="*/ 502 h 505"/>
                <a:gd name="T38" fmla="*/ 271 w 422"/>
                <a:gd name="T39" fmla="*/ 498 h 505"/>
                <a:gd name="T40" fmla="*/ 292 w 422"/>
                <a:gd name="T41" fmla="*/ 492 h 505"/>
                <a:gd name="T42" fmla="*/ 314 w 422"/>
                <a:gd name="T43" fmla="*/ 483 h 505"/>
                <a:gd name="T44" fmla="*/ 336 w 422"/>
                <a:gd name="T45" fmla="*/ 472 h 505"/>
                <a:gd name="T46" fmla="*/ 356 w 422"/>
                <a:gd name="T47" fmla="*/ 459 h 505"/>
                <a:gd name="T48" fmla="*/ 378 w 422"/>
                <a:gd name="T49" fmla="*/ 442 h 505"/>
                <a:gd name="T50" fmla="*/ 400 w 422"/>
                <a:gd name="T51" fmla="*/ 386 h 505"/>
                <a:gd name="T52" fmla="*/ 414 w 422"/>
                <a:gd name="T53" fmla="*/ 334 h 505"/>
                <a:gd name="T54" fmla="*/ 421 w 422"/>
                <a:gd name="T55" fmla="*/ 284 h 505"/>
                <a:gd name="T56" fmla="*/ 422 w 422"/>
                <a:gd name="T57" fmla="*/ 237 h 505"/>
                <a:gd name="T58" fmla="*/ 417 w 422"/>
                <a:gd name="T59" fmla="*/ 191 h 505"/>
                <a:gd name="T60" fmla="*/ 406 w 422"/>
                <a:gd name="T61" fmla="*/ 147 h 505"/>
                <a:gd name="T62" fmla="*/ 388 w 422"/>
                <a:gd name="T63" fmla="*/ 104 h 505"/>
                <a:gd name="T64" fmla="*/ 367 w 422"/>
                <a:gd name="T65" fmla="*/ 61 h 505"/>
                <a:gd name="T66" fmla="*/ 345 w 422"/>
                <a:gd name="T67" fmla="*/ 46 h 505"/>
                <a:gd name="T68" fmla="*/ 323 w 422"/>
                <a:gd name="T69" fmla="*/ 32 h 505"/>
                <a:gd name="T70" fmla="*/ 302 w 422"/>
                <a:gd name="T71" fmla="*/ 22 h 505"/>
                <a:gd name="T72" fmla="*/ 279 w 422"/>
                <a:gd name="T73" fmla="*/ 14 h 505"/>
                <a:gd name="T74" fmla="*/ 257 w 422"/>
                <a:gd name="T75" fmla="*/ 7 h 505"/>
                <a:gd name="T76" fmla="*/ 235 w 422"/>
                <a:gd name="T77" fmla="*/ 3 h 505"/>
                <a:gd name="T78" fmla="*/ 213 w 422"/>
                <a:gd name="T79" fmla="*/ 1 h 505"/>
                <a:gd name="T80" fmla="*/ 191 w 422"/>
                <a:gd name="T81" fmla="*/ 0 h 505"/>
                <a:gd name="T82" fmla="*/ 169 w 422"/>
                <a:gd name="T83" fmla="*/ 1 h 505"/>
                <a:gd name="T84" fmla="*/ 147 w 422"/>
                <a:gd name="T85" fmla="*/ 3 h 505"/>
                <a:gd name="T86" fmla="*/ 125 w 422"/>
                <a:gd name="T87" fmla="*/ 5 h 505"/>
                <a:gd name="T88" fmla="*/ 103 w 422"/>
                <a:gd name="T89" fmla="*/ 9 h 505"/>
                <a:gd name="T90" fmla="*/ 80 w 422"/>
                <a:gd name="T91" fmla="*/ 13 h 505"/>
                <a:gd name="T92" fmla="*/ 59 w 422"/>
                <a:gd name="T93" fmla="*/ 17 h 505"/>
                <a:gd name="T94" fmla="*/ 37 w 422"/>
                <a:gd name="T95" fmla="*/ 22 h 505"/>
                <a:gd name="T96" fmla="*/ 15 w 422"/>
                <a:gd name="T97" fmla="*/ 26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22" h="505">
                  <a:moveTo>
                    <a:pt x="15" y="26"/>
                  </a:moveTo>
                  <a:lnTo>
                    <a:pt x="8" y="78"/>
                  </a:lnTo>
                  <a:lnTo>
                    <a:pt x="2" y="129"/>
                  </a:lnTo>
                  <a:lnTo>
                    <a:pt x="0" y="182"/>
                  </a:lnTo>
                  <a:lnTo>
                    <a:pt x="0" y="236"/>
                  </a:lnTo>
                  <a:lnTo>
                    <a:pt x="2" y="288"/>
                  </a:lnTo>
                  <a:lnTo>
                    <a:pt x="7" y="342"/>
                  </a:lnTo>
                  <a:lnTo>
                    <a:pt x="15" y="396"/>
                  </a:lnTo>
                  <a:lnTo>
                    <a:pt x="27" y="448"/>
                  </a:lnTo>
                  <a:lnTo>
                    <a:pt x="48" y="460"/>
                  </a:lnTo>
                  <a:lnTo>
                    <a:pt x="71" y="471"/>
                  </a:lnTo>
                  <a:lnTo>
                    <a:pt x="93" y="480"/>
                  </a:lnTo>
                  <a:lnTo>
                    <a:pt x="115" y="488"/>
                  </a:lnTo>
                  <a:lnTo>
                    <a:pt x="137" y="495"/>
                  </a:lnTo>
                  <a:lnTo>
                    <a:pt x="159" y="500"/>
                  </a:lnTo>
                  <a:lnTo>
                    <a:pt x="182" y="503"/>
                  </a:lnTo>
                  <a:lnTo>
                    <a:pt x="204" y="505"/>
                  </a:lnTo>
                  <a:lnTo>
                    <a:pt x="226" y="505"/>
                  </a:lnTo>
                  <a:lnTo>
                    <a:pt x="248" y="502"/>
                  </a:lnTo>
                  <a:lnTo>
                    <a:pt x="271" y="498"/>
                  </a:lnTo>
                  <a:lnTo>
                    <a:pt x="292" y="492"/>
                  </a:lnTo>
                  <a:lnTo>
                    <a:pt x="314" y="483"/>
                  </a:lnTo>
                  <a:lnTo>
                    <a:pt x="336" y="472"/>
                  </a:lnTo>
                  <a:lnTo>
                    <a:pt x="356" y="459"/>
                  </a:lnTo>
                  <a:lnTo>
                    <a:pt x="378" y="442"/>
                  </a:lnTo>
                  <a:lnTo>
                    <a:pt x="400" y="386"/>
                  </a:lnTo>
                  <a:lnTo>
                    <a:pt x="414" y="334"/>
                  </a:lnTo>
                  <a:lnTo>
                    <a:pt x="421" y="284"/>
                  </a:lnTo>
                  <a:lnTo>
                    <a:pt x="422" y="237"/>
                  </a:lnTo>
                  <a:lnTo>
                    <a:pt x="417" y="191"/>
                  </a:lnTo>
                  <a:lnTo>
                    <a:pt x="406" y="147"/>
                  </a:lnTo>
                  <a:lnTo>
                    <a:pt x="388" y="104"/>
                  </a:lnTo>
                  <a:lnTo>
                    <a:pt x="367" y="61"/>
                  </a:lnTo>
                  <a:lnTo>
                    <a:pt x="345" y="46"/>
                  </a:lnTo>
                  <a:lnTo>
                    <a:pt x="323" y="32"/>
                  </a:lnTo>
                  <a:lnTo>
                    <a:pt x="302" y="22"/>
                  </a:lnTo>
                  <a:lnTo>
                    <a:pt x="279" y="14"/>
                  </a:lnTo>
                  <a:lnTo>
                    <a:pt x="257" y="7"/>
                  </a:lnTo>
                  <a:lnTo>
                    <a:pt x="235" y="3"/>
                  </a:lnTo>
                  <a:lnTo>
                    <a:pt x="213" y="1"/>
                  </a:lnTo>
                  <a:lnTo>
                    <a:pt x="191" y="0"/>
                  </a:lnTo>
                  <a:lnTo>
                    <a:pt x="169" y="1"/>
                  </a:lnTo>
                  <a:lnTo>
                    <a:pt x="147" y="3"/>
                  </a:lnTo>
                  <a:lnTo>
                    <a:pt x="125" y="5"/>
                  </a:lnTo>
                  <a:lnTo>
                    <a:pt x="103" y="9"/>
                  </a:lnTo>
                  <a:lnTo>
                    <a:pt x="80" y="13"/>
                  </a:lnTo>
                  <a:lnTo>
                    <a:pt x="59" y="17"/>
                  </a:lnTo>
                  <a:lnTo>
                    <a:pt x="37" y="22"/>
                  </a:lnTo>
                  <a:lnTo>
                    <a:pt x="15" y="26"/>
                  </a:lnTo>
                  <a:close/>
                </a:path>
              </a:pathLst>
            </a:custGeom>
            <a:solidFill>
              <a:srgbClr val="4C8E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39" name="Freeform 43">
              <a:extLst>
                <a:ext uri="{FF2B5EF4-FFF2-40B4-BE49-F238E27FC236}">
                  <a16:creationId xmlns:a16="http://schemas.microsoft.com/office/drawing/2014/main" id="{8A51BDA2-C661-A095-9F7C-B51571205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5" y="1678"/>
              <a:ext cx="398" cy="478"/>
            </a:xfrm>
            <a:custGeom>
              <a:avLst/>
              <a:gdLst>
                <a:gd name="T0" fmla="*/ 19 w 398"/>
                <a:gd name="T1" fmla="*/ 29 h 478"/>
                <a:gd name="T2" fmla="*/ 10 w 398"/>
                <a:gd name="T3" fmla="*/ 77 h 478"/>
                <a:gd name="T4" fmla="*/ 3 w 398"/>
                <a:gd name="T5" fmla="*/ 126 h 478"/>
                <a:gd name="T6" fmla="*/ 0 w 398"/>
                <a:gd name="T7" fmla="*/ 174 h 478"/>
                <a:gd name="T8" fmla="*/ 0 w 398"/>
                <a:gd name="T9" fmla="*/ 223 h 478"/>
                <a:gd name="T10" fmla="*/ 2 w 398"/>
                <a:gd name="T11" fmla="*/ 271 h 478"/>
                <a:gd name="T12" fmla="*/ 9 w 398"/>
                <a:gd name="T13" fmla="*/ 320 h 478"/>
                <a:gd name="T14" fmla="*/ 18 w 398"/>
                <a:gd name="T15" fmla="*/ 367 h 478"/>
                <a:gd name="T16" fmla="*/ 30 w 398"/>
                <a:gd name="T17" fmla="*/ 416 h 478"/>
                <a:gd name="T18" fmla="*/ 50 w 398"/>
                <a:gd name="T19" fmla="*/ 428 h 478"/>
                <a:gd name="T20" fmla="*/ 71 w 398"/>
                <a:gd name="T21" fmla="*/ 439 h 478"/>
                <a:gd name="T22" fmla="*/ 90 w 398"/>
                <a:gd name="T23" fmla="*/ 450 h 478"/>
                <a:gd name="T24" fmla="*/ 111 w 398"/>
                <a:gd name="T25" fmla="*/ 459 h 478"/>
                <a:gd name="T26" fmla="*/ 130 w 398"/>
                <a:gd name="T27" fmla="*/ 466 h 478"/>
                <a:gd name="T28" fmla="*/ 151 w 398"/>
                <a:gd name="T29" fmla="*/ 471 h 478"/>
                <a:gd name="T30" fmla="*/ 172 w 398"/>
                <a:gd name="T31" fmla="*/ 476 h 478"/>
                <a:gd name="T32" fmla="*/ 191 w 398"/>
                <a:gd name="T33" fmla="*/ 478 h 478"/>
                <a:gd name="T34" fmla="*/ 212 w 398"/>
                <a:gd name="T35" fmla="*/ 478 h 478"/>
                <a:gd name="T36" fmla="*/ 232 w 398"/>
                <a:gd name="T37" fmla="*/ 476 h 478"/>
                <a:gd name="T38" fmla="*/ 252 w 398"/>
                <a:gd name="T39" fmla="*/ 471 h 478"/>
                <a:gd name="T40" fmla="*/ 272 w 398"/>
                <a:gd name="T41" fmla="*/ 464 h 478"/>
                <a:gd name="T42" fmla="*/ 292 w 398"/>
                <a:gd name="T43" fmla="*/ 455 h 478"/>
                <a:gd name="T44" fmla="*/ 311 w 398"/>
                <a:gd name="T45" fmla="*/ 443 h 478"/>
                <a:gd name="T46" fmla="*/ 331 w 398"/>
                <a:gd name="T47" fmla="*/ 427 h 478"/>
                <a:gd name="T48" fmla="*/ 350 w 398"/>
                <a:gd name="T49" fmla="*/ 409 h 478"/>
                <a:gd name="T50" fmla="*/ 373 w 398"/>
                <a:gd name="T51" fmla="*/ 358 h 478"/>
                <a:gd name="T52" fmla="*/ 389 w 398"/>
                <a:gd name="T53" fmla="*/ 310 h 478"/>
                <a:gd name="T54" fmla="*/ 397 w 398"/>
                <a:gd name="T55" fmla="*/ 265 h 478"/>
                <a:gd name="T56" fmla="*/ 398 w 398"/>
                <a:gd name="T57" fmla="*/ 222 h 478"/>
                <a:gd name="T58" fmla="*/ 393 w 398"/>
                <a:gd name="T59" fmla="*/ 180 h 478"/>
                <a:gd name="T60" fmla="*/ 381 w 398"/>
                <a:gd name="T61" fmla="*/ 140 h 478"/>
                <a:gd name="T62" fmla="*/ 363 w 398"/>
                <a:gd name="T63" fmla="*/ 102 h 478"/>
                <a:gd name="T64" fmla="*/ 340 w 398"/>
                <a:gd name="T65" fmla="*/ 63 h 478"/>
                <a:gd name="T66" fmla="*/ 320 w 398"/>
                <a:gd name="T67" fmla="*/ 46 h 478"/>
                <a:gd name="T68" fmla="*/ 300 w 398"/>
                <a:gd name="T69" fmla="*/ 32 h 478"/>
                <a:gd name="T70" fmla="*/ 279 w 398"/>
                <a:gd name="T71" fmla="*/ 21 h 478"/>
                <a:gd name="T72" fmla="*/ 260 w 398"/>
                <a:gd name="T73" fmla="*/ 13 h 478"/>
                <a:gd name="T74" fmla="*/ 239 w 398"/>
                <a:gd name="T75" fmla="*/ 7 h 478"/>
                <a:gd name="T76" fmla="*/ 219 w 398"/>
                <a:gd name="T77" fmla="*/ 3 h 478"/>
                <a:gd name="T78" fmla="*/ 199 w 398"/>
                <a:gd name="T79" fmla="*/ 1 h 478"/>
                <a:gd name="T80" fmla="*/ 179 w 398"/>
                <a:gd name="T81" fmla="*/ 0 h 478"/>
                <a:gd name="T82" fmla="*/ 158 w 398"/>
                <a:gd name="T83" fmla="*/ 1 h 478"/>
                <a:gd name="T84" fmla="*/ 139 w 398"/>
                <a:gd name="T85" fmla="*/ 4 h 478"/>
                <a:gd name="T86" fmla="*/ 118 w 398"/>
                <a:gd name="T87" fmla="*/ 7 h 478"/>
                <a:gd name="T88" fmla="*/ 98 w 398"/>
                <a:gd name="T89" fmla="*/ 11 h 478"/>
                <a:gd name="T90" fmla="*/ 79 w 398"/>
                <a:gd name="T91" fmla="*/ 15 h 478"/>
                <a:gd name="T92" fmla="*/ 58 w 398"/>
                <a:gd name="T93" fmla="*/ 20 h 478"/>
                <a:gd name="T94" fmla="*/ 39 w 398"/>
                <a:gd name="T95" fmla="*/ 24 h 478"/>
                <a:gd name="T96" fmla="*/ 19 w 398"/>
                <a:gd name="T97" fmla="*/ 29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98" h="478">
                  <a:moveTo>
                    <a:pt x="19" y="29"/>
                  </a:moveTo>
                  <a:lnTo>
                    <a:pt x="10" y="77"/>
                  </a:lnTo>
                  <a:lnTo>
                    <a:pt x="3" y="126"/>
                  </a:lnTo>
                  <a:lnTo>
                    <a:pt x="0" y="174"/>
                  </a:lnTo>
                  <a:lnTo>
                    <a:pt x="0" y="223"/>
                  </a:lnTo>
                  <a:lnTo>
                    <a:pt x="2" y="271"/>
                  </a:lnTo>
                  <a:lnTo>
                    <a:pt x="9" y="320"/>
                  </a:lnTo>
                  <a:lnTo>
                    <a:pt x="18" y="367"/>
                  </a:lnTo>
                  <a:lnTo>
                    <a:pt x="30" y="416"/>
                  </a:lnTo>
                  <a:lnTo>
                    <a:pt x="50" y="428"/>
                  </a:lnTo>
                  <a:lnTo>
                    <a:pt x="71" y="439"/>
                  </a:lnTo>
                  <a:lnTo>
                    <a:pt x="90" y="450"/>
                  </a:lnTo>
                  <a:lnTo>
                    <a:pt x="111" y="459"/>
                  </a:lnTo>
                  <a:lnTo>
                    <a:pt x="130" y="466"/>
                  </a:lnTo>
                  <a:lnTo>
                    <a:pt x="151" y="471"/>
                  </a:lnTo>
                  <a:lnTo>
                    <a:pt x="172" y="476"/>
                  </a:lnTo>
                  <a:lnTo>
                    <a:pt x="191" y="478"/>
                  </a:lnTo>
                  <a:lnTo>
                    <a:pt x="212" y="478"/>
                  </a:lnTo>
                  <a:lnTo>
                    <a:pt x="232" y="476"/>
                  </a:lnTo>
                  <a:lnTo>
                    <a:pt x="252" y="471"/>
                  </a:lnTo>
                  <a:lnTo>
                    <a:pt x="272" y="464"/>
                  </a:lnTo>
                  <a:lnTo>
                    <a:pt x="292" y="455"/>
                  </a:lnTo>
                  <a:lnTo>
                    <a:pt x="311" y="443"/>
                  </a:lnTo>
                  <a:lnTo>
                    <a:pt x="331" y="427"/>
                  </a:lnTo>
                  <a:lnTo>
                    <a:pt x="350" y="409"/>
                  </a:lnTo>
                  <a:lnTo>
                    <a:pt x="373" y="358"/>
                  </a:lnTo>
                  <a:lnTo>
                    <a:pt x="389" y="310"/>
                  </a:lnTo>
                  <a:lnTo>
                    <a:pt x="397" y="265"/>
                  </a:lnTo>
                  <a:lnTo>
                    <a:pt x="398" y="222"/>
                  </a:lnTo>
                  <a:lnTo>
                    <a:pt x="393" y="180"/>
                  </a:lnTo>
                  <a:lnTo>
                    <a:pt x="381" y="140"/>
                  </a:lnTo>
                  <a:lnTo>
                    <a:pt x="363" y="102"/>
                  </a:lnTo>
                  <a:lnTo>
                    <a:pt x="340" y="63"/>
                  </a:lnTo>
                  <a:lnTo>
                    <a:pt x="320" y="46"/>
                  </a:lnTo>
                  <a:lnTo>
                    <a:pt x="300" y="32"/>
                  </a:lnTo>
                  <a:lnTo>
                    <a:pt x="279" y="21"/>
                  </a:lnTo>
                  <a:lnTo>
                    <a:pt x="260" y="13"/>
                  </a:lnTo>
                  <a:lnTo>
                    <a:pt x="239" y="7"/>
                  </a:lnTo>
                  <a:lnTo>
                    <a:pt x="219" y="3"/>
                  </a:lnTo>
                  <a:lnTo>
                    <a:pt x="199" y="1"/>
                  </a:lnTo>
                  <a:lnTo>
                    <a:pt x="179" y="0"/>
                  </a:lnTo>
                  <a:lnTo>
                    <a:pt x="158" y="1"/>
                  </a:lnTo>
                  <a:lnTo>
                    <a:pt x="139" y="4"/>
                  </a:lnTo>
                  <a:lnTo>
                    <a:pt x="118" y="7"/>
                  </a:lnTo>
                  <a:lnTo>
                    <a:pt x="98" y="11"/>
                  </a:lnTo>
                  <a:lnTo>
                    <a:pt x="79" y="15"/>
                  </a:lnTo>
                  <a:lnTo>
                    <a:pt x="58" y="20"/>
                  </a:lnTo>
                  <a:lnTo>
                    <a:pt x="39" y="24"/>
                  </a:lnTo>
                  <a:lnTo>
                    <a:pt x="19" y="29"/>
                  </a:lnTo>
                  <a:close/>
                </a:path>
              </a:pathLst>
            </a:custGeom>
            <a:solidFill>
              <a:srgbClr val="599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40" name="Freeform 44">
              <a:extLst>
                <a:ext uri="{FF2B5EF4-FFF2-40B4-BE49-F238E27FC236}">
                  <a16:creationId xmlns:a16="http://schemas.microsoft.com/office/drawing/2014/main" id="{8C60BBF2-79AD-8195-F726-0EFB5BFBF9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1689"/>
              <a:ext cx="374" cy="451"/>
            </a:xfrm>
            <a:custGeom>
              <a:avLst/>
              <a:gdLst>
                <a:gd name="T0" fmla="*/ 22 w 374"/>
                <a:gd name="T1" fmla="*/ 35 h 451"/>
                <a:gd name="T2" fmla="*/ 12 w 374"/>
                <a:gd name="T3" fmla="*/ 78 h 451"/>
                <a:gd name="T4" fmla="*/ 5 w 374"/>
                <a:gd name="T5" fmla="*/ 123 h 451"/>
                <a:gd name="T6" fmla="*/ 1 w 374"/>
                <a:gd name="T7" fmla="*/ 166 h 451"/>
                <a:gd name="T8" fmla="*/ 0 w 374"/>
                <a:gd name="T9" fmla="*/ 210 h 451"/>
                <a:gd name="T10" fmla="*/ 3 w 374"/>
                <a:gd name="T11" fmla="*/ 254 h 451"/>
                <a:gd name="T12" fmla="*/ 9 w 374"/>
                <a:gd name="T13" fmla="*/ 297 h 451"/>
                <a:gd name="T14" fmla="*/ 19 w 374"/>
                <a:gd name="T15" fmla="*/ 341 h 451"/>
                <a:gd name="T16" fmla="*/ 33 w 374"/>
                <a:gd name="T17" fmla="*/ 384 h 451"/>
                <a:gd name="T18" fmla="*/ 51 w 374"/>
                <a:gd name="T19" fmla="*/ 397 h 451"/>
                <a:gd name="T20" fmla="*/ 69 w 374"/>
                <a:gd name="T21" fmla="*/ 410 h 451"/>
                <a:gd name="T22" fmla="*/ 87 w 374"/>
                <a:gd name="T23" fmla="*/ 421 h 451"/>
                <a:gd name="T24" fmla="*/ 106 w 374"/>
                <a:gd name="T25" fmla="*/ 430 h 451"/>
                <a:gd name="T26" fmla="*/ 125 w 374"/>
                <a:gd name="T27" fmla="*/ 439 h 451"/>
                <a:gd name="T28" fmla="*/ 142 w 374"/>
                <a:gd name="T29" fmla="*/ 445 h 451"/>
                <a:gd name="T30" fmla="*/ 161 w 374"/>
                <a:gd name="T31" fmla="*/ 449 h 451"/>
                <a:gd name="T32" fmla="*/ 179 w 374"/>
                <a:gd name="T33" fmla="*/ 451 h 451"/>
                <a:gd name="T34" fmla="*/ 198 w 374"/>
                <a:gd name="T35" fmla="*/ 451 h 451"/>
                <a:gd name="T36" fmla="*/ 216 w 374"/>
                <a:gd name="T37" fmla="*/ 449 h 451"/>
                <a:gd name="T38" fmla="*/ 234 w 374"/>
                <a:gd name="T39" fmla="*/ 445 h 451"/>
                <a:gd name="T40" fmla="*/ 252 w 374"/>
                <a:gd name="T41" fmla="*/ 437 h 451"/>
                <a:gd name="T42" fmla="*/ 269 w 374"/>
                <a:gd name="T43" fmla="*/ 427 h 451"/>
                <a:gd name="T44" fmla="*/ 287 w 374"/>
                <a:gd name="T45" fmla="*/ 414 h 451"/>
                <a:gd name="T46" fmla="*/ 304 w 374"/>
                <a:gd name="T47" fmla="*/ 397 h 451"/>
                <a:gd name="T48" fmla="*/ 322 w 374"/>
                <a:gd name="T49" fmla="*/ 378 h 451"/>
                <a:gd name="T50" fmla="*/ 347 w 374"/>
                <a:gd name="T51" fmla="*/ 331 h 451"/>
                <a:gd name="T52" fmla="*/ 363 w 374"/>
                <a:gd name="T53" fmla="*/ 288 h 451"/>
                <a:gd name="T54" fmla="*/ 373 w 374"/>
                <a:gd name="T55" fmla="*/ 247 h 451"/>
                <a:gd name="T56" fmla="*/ 374 w 374"/>
                <a:gd name="T57" fmla="*/ 208 h 451"/>
                <a:gd name="T58" fmla="*/ 368 w 374"/>
                <a:gd name="T59" fmla="*/ 171 h 451"/>
                <a:gd name="T60" fmla="*/ 356 w 374"/>
                <a:gd name="T61" fmla="*/ 135 h 451"/>
                <a:gd name="T62" fmla="*/ 337 w 374"/>
                <a:gd name="T63" fmla="*/ 100 h 451"/>
                <a:gd name="T64" fmla="*/ 313 w 374"/>
                <a:gd name="T65" fmla="*/ 65 h 451"/>
                <a:gd name="T66" fmla="*/ 294 w 374"/>
                <a:gd name="T67" fmla="*/ 47 h 451"/>
                <a:gd name="T68" fmla="*/ 277 w 374"/>
                <a:gd name="T69" fmla="*/ 32 h 451"/>
                <a:gd name="T70" fmla="*/ 258 w 374"/>
                <a:gd name="T71" fmla="*/ 21 h 451"/>
                <a:gd name="T72" fmla="*/ 239 w 374"/>
                <a:gd name="T73" fmla="*/ 11 h 451"/>
                <a:gd name="T74" fmla="*/ 222 w 374"/>
                <a:gd name="T75" fmla="*/ 5 h 451"/>
                <a:gd name="T76" fmla="*/ 203 w 374"/>
                <a:gd name="T77" fmla="*/ 2 h 451"/>
                <a:gd name="T78" fmla="*/ 185 w 374"/>
                <a:gd name="T79" fmla="*/ 0 h 451"/>
                <a:gd name="T80" fmla="*/ 167 w 374"/>
                <a:gd name="T81" fmla="*/ 0 h 451"/>
                <a:gd name="T82" fmla="*/ 148 w 374"/>
                <a:gd name="T83" fmla="*/ 1 h 451"/>
                <a:gd name="T84" fmla="*/ 131 w 374"/>
                <a:gd name="T85" fmla="*/ 4 h 451"/>
                <a:gd name="T86" fmla="*/ 112 w 374"/>
                <a:gd name="T87" fmla="*/ 8 h 451"/>
                <a:gd name="T88" fmla="*/ 95 w 374"/>
                <a:gd name="T89" fmla="*/ 12 h 451"/>
                <a:gd name="T90" fmla="*/ 76 w 374"/>
                <a:gd name="T91" fmla="*/ 18 h 451"/>
                <a:gd name="T92" fmla="*/ 59 w 374"/>
                <a:gd name="T93" fmla="*/ 24 h 451"/>
                <a:gd name="T94" fmla="*/ 40 w 374"/>
                <a:gd name="T95" fmla="*/ 30 h 451"/>
                <a:gd name="T96" fmla="*/ 22 w 374"/>
                <a:gd name="T97" fmla="*/ 35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74" h="451">
                  <a:moveTo>
                    <a:pt x="22" y="35"/>
                  </a:moveTo>
                  <a:lnTo>
                    <a:pt x="12" y="78"/>
                  </a:lnTo>
                  <a:lnTo>
                    <a:pt x="5" y="123"/>
                  </a:lnTo>
                  <a:lnTo>
                    <a:pt x="1" y="166"/>
                  </a:lnTo>
                  <a:lnTo>
                    <a:pt x="0" y="210"/>
                  </a:lnTo>
                  <a:lnTo>
                    <a:pt x="3" y="254"/>
                  </a:lnTo>
                  <a:lnTo>
                    <a:pt x="9" y="297"/>
                  </a:lnTo>
                  <a:lnTo>
                    <a:pt x="19" y="341"/>
                  </a:lnTo>
                  <a:lnTo>
                    <a:pt x="33" y="384"/>
                  </a:lnTo>
                  <a:lnTo>
                    <a:pt x="51" y="397"/>
                  </a:lnTo>
                  <a:lnTo>
                    <a:pt x="69" y="410"/>
                  </a:lnTo>
                  <a:lnTo>
                    <a:pt x="87" y="421"/>
                  </a:lnTo>
                  <a:lnTo>
                    <a:pt x="106" y="430"/>
                  </a:lnTo>
                  <a:lnTo>
                    <a:pt x="125" y="439"/>
                  </a:lnTo>
                  <a:lnTo>
                    <a:pt x="142" y="445"/>
                  </a:lnTo>
                  <a:lnTo>
                    <a:pt x="161" y="449"/>
                  </a:lnTo>
                  <a:lnTo>
                    <a:pt x="179" y="451"/>
                  </a:lnTo>
                  <a:lnTo>
                    <a:pt x="198" y="451"/>
                  </a:lnTo>
                  <a:lnTo>
                    <a:pt x="216" y="449"/>
                  </a:lnTo>
                  <a:lnTo>
                    <a:pt x="234" y="445"/>
                  </a:lnTo>
                  <a:lnTo>
                    <a:pt x="252" y="437"/>
                  </a:lnTo>
                  <a:lnTo>
                    <a:pt x="269" y="427"/>
                  </a:lnTo>
                  <a:lnTo>
                    <a:pt x="287" y="414"/>
                  </a:lnTo>
                  <a:lnTo>
                    <a:pt x="304" y="397"/>
                  </a:lnTo>
                  <a:lnTo>
                    <a:pt x="322" y="378"/>
                  </a:lnTo>
                  <a:lnTo>
                    <a:pt x="347" y="331"/>
                  </a:lnTo>
                  <a:lnTo>
                    <a:pt x="363" y="288"/>
                  </a:lnTo>
                  <a:lnTo>
                    <a:pt x="373" y="247"/>
                  </a:lnTo>
                  <a:lnTo>
                    <a:pt x="374" y="208"/>
                  </a:lnTo>
                  <a:lnTo>
                    <a:pt x="368" y="171"/>
                  </a:lnTo>
                  <a:lnTo>
                    <a:pt x="356" y="135"/>
                  </a:lnTo>
                  <a:lnTo>
                    <a:pt x="337" y="100"/>
                  </a:lnTo>
                  <a:lnTo>
                    <a:pt x="313" y="65"/>
                  </a:lnTo>
                  <a:lnTo>
                    <a:pt x="294" y="47"/>
                  </a:lnTo>
                  <a:lnTo>
                    <a:pt x="277" y="32"/>
                  </a:lnTo>
                  <a:lnTo>
                    <a:pt x="258" y="21"/>
                  </a:lnTo>
                  <a:lnTo>
                    <a:pt x="239" y="11"/>
                  </a:lnTo>
                  <a:lnTo>
                    <a:pt x="222" y="5"/>
                  </a:lnTo>
                  <a:lnTo>
                    <a:pt x="203" y="2"/>
                  </a:lnTo>
                  <a:lnTo>
                    <a:pt x="185" y="0"/>
                  </a:lnTo>
                  <a:lnTo>
                    <a:pt x="167" y="0"/>
                  </a:lnTo>
                  <a:lnTo>
                    <a:pt x="148" y="1"/>
                  </a:lnTo>
                  <a:lnTo>
                    <a:pt x="131" y="4"/>
                  </a:lnTo>
                  <a:lnTo>
                    <a:pt x="112" y="8"/>
                  </a:lnTo>
                  <a:lnTo>
                    <a:pt x="95" y="12"/>
                  </a:lnTo>
                  <a:lnTo>
                    <a:pt x="76" y="18"/>
                  </a:lnTo>
                  <a:lnTo>
                    <a:pt x="59" y="24"/>
                  </a:lnTo>
                  <a:lnTo>
                    <a:pt x="40" y="30"/>
                  </a:lnTo>
                  <a:lnTo>
                    <a:pt x="22" y="35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41" name="Freeform 45">
              <a:extLst>
                <a:ext uri="{FF2B5EF4-FFF2-40B4-BE49-F238E27FC236}">
                  <a16:creationId xmlns:a16="http://schemas.microsoft.com/office/drawing/2014/main" id="{DA03BEA6-6612-4050-233E-CD4A97D2D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0" y="2412"/>
              <a:ext cx="493" cy="51"/>
            </a:xfrm>
            <a:custGeom>
              <a:avLst/>
              <a:gdLst>
                <a:gd name="T0" fmla="*/ 489 w 493"/>
                <a:gd name="T1" fmla="*/ 0 h 51"/>
                <a:gd name="T2" fmla="*/ 0 w 493"/>
                <a:gd name="T3" fmla="*/ 28 h 51"/>
                <a:gd name="T4" fmla="*/ 1 w 493"/>
                <a:gd name="T5" fmla="*/ 51 h 51"/>
                <a:gd name="T6" fmla="*/ 485 w 493"/>
                <a:gd name="T7" fmla="*/ 29 h 51"/>
                <a:gd name="T8" fmla="*/ 493 w 493"/>
                <a:gd name="T9" fmla="*/ 48 h 51"/>
                <a:gd name="T10" fmla="*/ 489 w 493"/>
                <a:gd name="T1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3" h="51">
                  <a:moveTo>
                    <a:pt x="489" y="0"/>
                  </a:moveTo>
                  <a:lnTo>
                    <a:pt x="0" y="28"/>
                  </a:lnTo>
                  <a:lnTo>
                    <a:pt x="1" y="51"/>
                  </a:lnTo>
                  <a:lnTo>
                    <a:pt x="485" y="29"/>
                  </a:lnTo>
                  <a:lnTo>
                    <a:pt x="493" y="48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514F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42" name="Freeform 46">
              <a:extLst>
                <a:ext uri="{FF2B5EF4-FFF2-40B4-BE49-F238E27FC236}">
                  <a16:creationId xmlns:a16="http://schemas.microsoft.com/office/drawing/2014/main" id="{7251754D-D5E4-36CA-80EB-D9A87BF91C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1" y="2441"/>
              <a:ext cx="486" cy="37"/>
            </a:xfrm>
            <a:custGeom>
              <a:avLst/>
              <a:gdLst>
                <a:gd name="T0" fmla="*/ 482 w 486"/>
                <a:gd name="T1" fmla="*/ 0 h 37"/>
                <a:gd name="T2" fmla="*/ 0 w 486"/>
                <a:gd name="T3" fmla="*/ 22 h 37"/>
                <a:gd name="T4" fmla="*/ 0 w 486"/>
                <a:gd name="T5" fmla="*/ 37 h 37"/>
                <a:gd name="T6" fmla="*/ 486 w 486"/>
                <a:gd name="T7" fmla="*/ 10 h 37"/>
                <a:gd name="T8" fmla="*/ 482 w 486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6" h="37">
                  <a:moveTo>
                    <a:pt x="482" y="0"/>
                  </a:moveTo>
                  <a:lnTo>
                    <a:pt x="0" y="22"/>
                  </a:lnTo>
                  <a:lnTo>
                    <a:pt x="0" y="37"/>
                  </a:lnTo>
                  <a:lnTo>
                    <a:pt x="486" y="10"/>
                  </a:lnTo>
                  <a:lnTo>
                    <a:pt x="482" y="0"/>
                  </a:lnTo>
                  <a:close/>
                </a:path>
              </a:pathLst>
            </a:custGeom>
            <a:solidFill>
              <a:srgbClr val="DBC4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43" name="Freeform 47">
              <a:extLst>
                <a:ext uri="{FF2B5EF4-FFF2-40B4-BE49-F238E27FC236}">
                  <a16:creationId xmlns:a16="http://schemas.microsoft.com/office/drawing/2014/main" id="{7539F8A2-69FF-C438-0B28-7E6F840B28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1" y="2419"/>
              <a:ext cx="92" cy="18"/>
            </a:xfrm>
            <a:custGeom>
              <a:avLst/>
              <a:gdLst>
                <a:gd name="T0" fmla="*/ 92 w 92"/>
                <a:gd name="T1" fmla="*/ 0 h 18"/>
                <a:gd name="T2" fmla="*/ 0 w 92"/>
                <a:gd name="T3" fmla="*/ 4 h 18"/>
                <a:gd name="T4" fmla="*/ 0 w 92"/>
                <a:gd name="T5" fmla="*/ 18 h 18"/>
                <a:gd name="T6" fmla="*/ 92 w 92"/>
                <a:gd name="T7" fmla="*/ 14 h 18"/>
                <a:gd name="T8" fmla="*/ 92 w 9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18">
                  <a:moveTo>
                    <a:pt x="92" y="0"/>
                  </a:moveTo>
                  <a:lnTo>
                    <a:pt x="0" y="4"/>
                  </a:lnTo>
                  <a:lnTo>
                    <a:pt x="0" y="18"/>
                  </a:lnTo>
                  <a:lnTo>
                    <a:pt x="92" y="14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AA8E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44" name="Freeform 48">
              <a:extLst>
                <a:ext uri="{FF2B5EF4-FFF2-40B4-BE49-F238E27FC236}">
                  <a16:creationId xmlns:a16="http://schemas.microsoft.com/office/drawing/2014/main" id="{8ED74A8F-97D1-CCEA-1BF1-5DE65648C7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7" y="2423"/>
              <a:ext cx="92" cy="19"/>
            </a:xfrm>
            <a:custGeom>
              <a:avLst/>
              <a:gdLst>
                <a:gd name="T0" fmla="*/ 92 w 92"/>
                <a:gd name="T1" fmla="*/ 0 h 19"/>
                <a:gd name="T2" fmla="*/ 0 w 92"/>
                <a:gd name="T3" fmla="*/ 4 h 19"/>
                <a:gd name="T4" fmla="*/ 0 w 92"/>
                <a:gd name="T5" fmla="*/ 19 h 19"/>
                <a:gd name="T6" fmla="*/ 92 w 92"/>
                <a:gd name="T7" fmla="*/ 13 h 19"/>
                <a:gd name="T8" fmla="*/ 92 w 92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19">
                  <a:moveTo>
                    <a:pt x="92" y="0"/>
                  </a:moveTo>
                  <a:lnTo>
                    <a:pt x="0" y="4"/>
                  </a:lnTo>
                  <a:lnTo>
                    <a:pt x="0" y="19"/>
                  </a:lnTo>
                  <a:lnTo>
                    <a:pt x="92" y="1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AA8E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45" name="Freeform 49">
              <a:extLst>
                <a:ext uri="{FF2B5EF4-FFF2-40B4-BE49-F238E27FC236}">
                  <a16:creationId xmlns:a16="http://schemas.microsoft.com/office/drawing/2014/main" id="{6FC9A428-3337-7635-77B5-954755C118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3" y="2428"/>
              <a:ext cx="93" cy="19"/>
            </a:xfrm>
            <a:custGeom>
              <a:avLst/>
              <a:gdLst>
                <a:gd name="T0" fmla="*/ 92 w 93"/>
                <a:gd name="T1" fmla="*/ 0 h 19"/>
                <a:gd name="T2" fmla="*/ 0 w 93"/>
                <a:gd name="T3" fmla="*/ 4 h 19"/>
                <a:gd name="T4" fmla="*/ 1 w 93"/>
                <a:gd name="T5" fmla="*/ 19 h 19"/>
                <a:gd name="T6" fmla="*/ 93 w 93"/>
                <a:gd name="T7" fmla="*/ 14 h 19"/>
                <a:gd name="T8" fmla="*/ 92 w 93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19">
                  <a:moveTo>
                    <a:pt x="92" y="0"/>
                  </a:moveTo>
                  <a:lnTo>
                    <a:pt x="0" y="4"/>
                  </a:lnTo>
                  <a:lnTo>
                    <a:pt x="1" y="19"/>
                  </a:lnTo>
                  <a:lnTo>
                    <a:pt x="93" y="14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AA8E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46" name="Freeform 50">
              <a:extLst>
                <a:ext uri="{FF2B5EF4-FFF2-40B4-BE49-F238E27FC236}">
                  <a16:creationId xmlns:a16="http://schemas.microsoft.com/office/drawing/2014/main" id="{F4496453-EF31-4034-4DEC-52AA44CF2B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8" y="2435"/>
              <a:ext cx="92" cy="20"/>
            </a:xfrm>
            <a:custGeom>
              <a:avLst/>
              <a:gdLst>
                <a:gd name="T0" fmla="*/ 92 w 92"/>
                <a:gd name="T1" fmla="*/ 0 h 20"/>
                <a:gd name="T2" fmla="*/ 0 w 92"/>
                <a:gd name="T3" fmla="*/ 6 h 20"/>
                <a:gd name="T4" fmla="*/ 0 w 92"/>
                <a:gd name="T5" fmla="*/ 20 h 20"/>
                <a:gd name="T6" fmla="*/ 92 w 92"/>
                <a:gd name="T7" fmla="*/ 15 h 20"/>
                <a:gd name="T8" fmla="*/ 92 w 92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20">
                  <a:moveTo>
                    <a:pt x="92" y="0"/>
                  </a:moveTo>
                  <a:lnTo>
                    <a:pt x="0" y="6"/>
                  </a:lnTo>
                  <a:lnTo>
                    <a:pt x="0" y="20"/>
                  </a:lnTo>
                  <a:lnTo>
                    <a:pt x="92" y="15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AA8E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47" name="Freeform 51">
              <a:extLst>
                <a:ext uri="{FF2B5EF4-FFF2-40B4-BE49-F238E27FC236}">
                  <a16:creationId xmlns:a16="http://schemas.microsoft.com/office/drawing/2014/main" id="{BB70CD7D-875A-3DAC-1DA8-D1A266CA30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1" y="2423"/>
              <a:ext cx="92" cy="10"/>
            </a:xfrm>
            <a:custGeom>
              <a:avLst/>
              <a:gdLst>
                <a:gd name="T0" fmla="*/ 92 w 92"/>
                <a:gd name="T1" fmla="*/ 0 h 10"/>
                <a:gd name="T2" fmla="*/ 0 w 92"/>
                <a:gd name="T3" fmla="*/ 5 h 10"/>
                <a:gd name="T4" fmla="*/ 0 w 92"/>
                <a:gd name="T5" fmla="*/ 10 h 10"/>
                <a:gd name="T6" fmla="*/ 92 w 92"/>
                <a:gd name="T7" fmla="*/ 6 h 10"/>
                <a:gd name="T8" fmla="*/ 92 w 92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10">
                  <a:moveTo>
                    <a:pt x="92" y="0"/>
                  </a:moveTo>
                  <a:lnTo>
                    <a:pt x="0" y="5"/>
                  </a:lnTo>
                  <a:lnTo>
                    <a:pt x="0" y="10"/>
                  </a:lnTo>
                  <a:lnTo>
                    <a:pt x="92" y="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BC4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48" name="Freeform 52">
              <a:extLst>
                <a:ext uri="{FF2B5EF4-FFF2-40B4-BE49-F238E27FC236}">
                  <a16:creationId xmlns:a16="http://schemas.microsoft.com/office/drawing/2014/main" id="{84B840E8-8583-253A-2A01-383746909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7" y="2427"/>
              <a:ext cx="92" cy="10"/>
            </a:xfrm>
            <a:custGeom>
              <a:avLst/>
              <a:gdLst>
                <a:gd name="T0" fmla="*/ 92 w 92"/>
                <a:gd name="T1" fmla="*/ 0 h 10"/>
                <a:gd name="T2" fmla="*/ 0 w 92"/>
                <a:gd name="T3" fmla="*/ 5 h 10"/>
                <a:gd name="T4" fmla="*/ 0 w 92"/>
                <a:gd name="T5" fmla="*/ 10 h 10"/>
                <a:gd name="T6" fmla="*/ 92 w 92"/>
                <a:gd name="T7" fmla="*/ 6 h 10"/>
                <a:gd name="T8" fmla="*/ 92 w 92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10">
                  <a:moveTo>
                    <a:pt x="92" y="0"/>
                  </a:moveTo>
                  <a:lnTo>
                    <a:pt x="0" y="5"/>
                  </a:lnTo>
                  <a:lnTo>
                    <a:pt x="0" y="10"/>
                  </a:lnTo>
                  <a:lnTo>
                    <a:pt x="92" y="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BC4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49" name="Freeform 53">
              <a:extLst>
                <a:ext uri="{FF2B5EF4-FFF2-40B4-BE49-F238E27FC236}">
                  <a16:creationId xmlns:a16="http://schemas.microsoft.com/office/drawing/2014/main" id="{98717893-22C9-83E3-4840-10BA99C249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3" y="2432"/>
              <a:ext cx="92" cy="11"/>
            </a:xfrm>
            <a:custGeom>
              <a:avLst/>
              <a:gdLst>
                <a:gd name="T0" fmla="*/ 92 w 92"/>
                <a:gd name="T1" fmla="*/ 0 h 11"/>
                <a:gd name="T2" fmla="*/ 0 w 92"/>
                <a:gd name="T3" fmla="*/ 5 h 11"/>
                <a:gd name="T4" fmla="*/ 0 w 92"/>
                <a:gd name="T5" fmla="*/ 11 h 11"/>
                <a:gd name="T6" fmla="*/ 92 w 92"/>
                <a:gd name="T7" fmla="*/ 7 h 11"/>
                <a:gd name="T8" fmla="*/ 92 w 92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11">
                  <a:moveTo>
                    <a:pt x="92" y="0"/>
                  </a:moveTo>
                  <a:lnTo>
                    <a:pt x="0" y="5"/>
                  </a:lnTo>
                  <a:lnTo>
                    <a:pt x="0" y="11"/>
                  </a:lnTo>
                  <a:lnTo>
                    <a:pt x="92" y="7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BC4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50" name="Freeform 54">
              <a:extLst>
                <a:ext uri="{FF2B5EF4-FFF2-40B4-BE49-F238E27FC236}">
                  <a16:creationId xmlns:a16="http://schemas.microsoft.com/office/drawing/2014/main" id="{6A470B3B-80FA-062A-05F6-B9FAC4C9C1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8" y="2441"/>
              <a:ext cx="92" cy="10"/>
            </a:xfrm>
            <a:custGeom>
              <a:avLst/>
              <a:gdLst>
                <a:gd name="T0" fmla="*/ 92 w 92"/>
                <a:gd name="T1" fmla="*/ 0 h 10"/>
                <a:gd name="T2" fmla="*/ 0 w 92"/>
                <a:gd name="T3" fmla="*/ 5 h 10"/>
                <a:gd name="T4" fmla="*/ 0 w 92"/>
                <a:gd name="T5" fmla="*/ 10 h 10"/>
                <a:gd name="T6" fmla="*/ 92 w 92"/>
                <a:gd name="T7" fmla="*/ 6 h 10"/>
                <a:gd name="T8" fmla="*/ 92 w 92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10">
                  <a:moveTo>
                    <a:pt x="92" y="0"/>
                  </a:moveTo>
                  <a:lnTo>
                    <a:pt x="0" y="5"/>
                  </a:lnTo>
                  <a:lnTo>
                    <a:pt x="0" y="10"/>
                  </a:lnTo>
                  <a:lnTo>
                    <a:pt x="92" y="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BC4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51" name="Freeform 55">
              <a:extLst>
                <a:ext uri="{FF2B5EF4-FFF2-40B4-BE49-F238E27FC236}">
                  <a16:creationId xmlns:a16="http://schemas.microsoft.com/office/drawing/2014/main" id="{7165EE59-524A-7CE7-519A-37F805A6EA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1" y="1548"/>
              <a:ext cx="81" cy="979"/>
            </a:xfrm>
            <a:custGeom>
              <a:avLst/>
              <a:gdLst>
                <a:gd name="T0" fmla="*/ 13 w 81"/>
                <a:gd name="T1" fmla="*/ 89 h 979"/>
                <a:gd name="T2" fmla="*/ 0 w 81"/>
                <a:gd name="T3" fmla="*/ 133 h 979"/>
                <a:gd name="T4" fmla="*/ 23 w 81"/>
                <a:gd name="T5" fmla="*/ 937 h 979"/>
                <a:gd name="T6" fmla="*/ 81 w 81"/>
                <a:gd name="T7" fmla="*/ 979 h 979"/>
                <a:gd name="T8" fmla="*/ 54 w 81"/>
                <a:gd name="T9" fmla="*/ 0 h 979"/>
                <a:gd name="T10" fmla="*/ 13 w 81"/>
                <a:gd name="T11" fmla="*/ 89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979">
                  <a:moveTo>
                    <a:pt x="13" y="89"/>
                  </a:moveTo>
                  <a:lnTo>
                    <a:pt x="0" y="133"/>
                  </a:lnTo>
                  <a:lnTo>
                    <a:pt x="23" y="937"/>
                  </a:lnTo>
                  <a:lnTo>
                    <a:pt x="81" y="979"/>
                  </a:lnTo>
                  <a:lnTo>
                    <a:pt x="54" y="0"/>
                  </a:lnTo>
                  <a:lnTo>
                    <a:pt x="13" y="89"/>
                  </a:lnTo>
                  <a:close/>
                </a:path>
              </a:pathLst>
            </a:custGeom>
            <a:solidFill>
              <a:srgbClr val="3A44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52" name="Freeform 56">
              <a:extLst>
                <a:ext uri="{FF2B5EF4-FFF2-40B4-BE49-F238E27FC236}">
                  <a16:creationId xmlns:a16="http://schemas.microsoft.com/office/drawing/2014/main" id="{39EBDF19-0ADA-FDB6-3CF4-2D01104B55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3" y="1823"/>
              <a:ext cx="104" cy="654"/>
            </a:xfrm>
            <a:custGeom>
              <a:avLst/>
              <a:gdLst>
                <a:gd name="T0" fmla="*/ 80 w 104"/>
                <a:gd name="T1" fmla="*/ 0 h 654"/>
                <a:gd name="T2" fmla="*/ 10 w 104"/>
                <a:gd name="T3" fmla="*/ 46 h 654"/>
                <a:gd name="T4" fmla="*/ 3 w 104"/>
                <a:gd name="T5" fmla="*/ 118 h 654"/>
                <a:gd name="T6" fmla="*/ 0 w 104"/>
                <a:gd name="T7" fmla="*/ 196 h 654"/>
                <a:gd name="T8" fmla="*/ 0 w 104"/>
                <a:gd name="T9" fmla="*/ 277 h 654"/>
                <a:gd name="T10" fmla="*/ 5 w 104"/>
                <a:gd name="T11" fmla="*/ 359 h 654"/>
                <a:gd name="T12" fmla="*/ 10 w 104"/>
                <a:gd name="T13" fmla="*/ 440 h 654"/>
                <a:gd name="T14" fmla="*/ 17 w 104"/>
                <a:gd name="T15" fmla="*/ 515 h 654"/>
                <a:gd name="T16" fmla="*/ 26 w 104"/>
                <a:gd name="T17" fmla="*/ 585 h 654"/>
                <a:gd name="T18" fmla="*/ 37 w 104"/>
                <a:gd name="T19" fmla="*/ 644 h 654"/>
                <a:gd name="T20" fmla="*/ 104 w 104"/>
                <a:gd name="T21" fmla="*/ 654 h 654"/>
                <a:gd name="T22" fmla="*/ 95 w 104"/>
                <a:gd name="T23" fmla="*/ 561 h 654"/>
                <a:gd name="T24" fmla="*/ 85 w 104"/>
                <a:gd name="T25" fmla="*/ 480 h 654"/>
                <a:gd name="T26" fmla="*/ 76 w 104"/>
                <a:gd name="T27" fmla="*/ 409 h 654"/>
                <a:gd name="T28" fmla="*/ 69 w 104"/>
                <a:gd name="T29" fmla="*/ 341 h 654"/>
                <a:gd name="T30" fmla="*/ 63 w 104"/>
                <a:gd name="T31" fmla="*/ 271 h 654"/>
                <a:gd name="T32" fmla="*/ 63 w 104"/>
                <a:gd name="T33" fmla="*/ 194 h 654"/>
                <a:gd name="T34" fmla="*/ 69 w 104"/>
                <a:gd name="T35" fmla="*/ 105 h 654"/>
                <a:gd name="T36" fmla="*/ 80 w 104"/>
                <a:gd name="T37" fmla="*/ 0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654">
                  <a:moveTo>
                    <a:pt x="80" y="0"/>
                  </a:moveTo>
                  <a:lnTo>
                    <a:pt x="10" y="46"/>
                  </a:lnTo>
                  <a:lnTo>
                    <a:pt x="3" y="118"/>
                  </a:lnTo>
                  <a:lnTo>
                    <a:pt x="0" y="196"/>
                  </a:lnTo>
                  <a:lnTo>
                    <a:pt x="0" y="277"/>
                  </a:lnTo>
                  <a:lnTo>
                    <a:pt x="5" y="359"/>
                  </a:lnTo>
                  <a:lnTo>
                    <a:pt x="10" y="440"/>
                  </a:lnTo>
                  <a:lnTo>
                    <a:pt x="17" y="515"/>
                  </a:lnTo>
                  <a:lnTo>
                    <a:pt x="26" y="585"/>
                  </a:lnTo>
                  <a:lnTo>
                    <a:pt x="37" y="644"/>
                  </a:lnTo>
                  <a:lnTo>
                    <a:pt x="104" y="654"/>
                  </a:lnTo>
                  <a:lnTo>
                    <a:pt x="95" y="561"/>
                  </a:lnTo>
                  <a:lnTo>
                    <a:pt x="85" y="480"/>
                  </a:lnTo>
                  <a:lnTo>
                    <a:pt x="76" y="409"/>
                  </a:lnTo>
                  <a:lnTo>
                    <a:pt x="69" y="341"/>
                  </a:lnTo>
                  <a:lnTo>
                    <a:pt x="63" y="271"/>
                  </a:lnTo>
                  <a:lnTo>
                    <a:pt x="63" y="194"/>
                  </a:lnTo>
                  <a:lnTo>
                    <a:pt x="69" y="105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7056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53" name="Freeform 57">
              <a:extLst>
                <a:ext uri="{FF2B5EF4-FFF2-40B4-BE49-F238E27FC236}">
                  <a16:creationId xmlns:a16="http://schemas.microsoft.com/office/drawing/2014/main" id="{6441FC5E-6049-2A93-E325-D96D48399C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8" y="1816"/>
              <a:ext cx="104" cy="661"/>
            </a:xfrm>
            <a:custGeom>
              <a:avLst/>
              <a:gdLst>
                <a:gd name="T0" fmla="*/ 77 w 104"/>
                <a:gd name="T1" fmla="*/ 0 h 661"/>
                <a:gd name="T2" fmla="*/ 68 w 104"/>
                <a:gd name="T3" fmla="*/ 6 h 661"/>
                <a:gd name="T4" fmla="*/ 60 w 104"/>
                <a:gd name="T5" fmla="*/ 11 h 661"/>
                <a:gd name="T6" fmla="*/ 50 w 104"/>
                <a:gd name="T7" fmla="*/ 17 h 661"/>
                <a:gd name="T8" fmla="*/ 42 w 104"/>
                <a:gd name="T9" fmla="*/ 23 h 661"/>
                <a:gd name="T10" fmla="*/ 33 w 104"/>
                <a:gd name="T11" fmla="*/ 28 h 661"/>
                <a:gd name="T12" fmla="*/ 25 w 104"/>
                <a:gd name="T13" fmla="*/ 34 h 661"/>
                <a:gd name="T14" fmla="*/ 15 w 104"/>
                <a:gd name="T15" fmla="*/ 39 h 661"/>
                <a:gd name="T16" fmla="*/ 7 w 104"/>
                <a:gd name="T17" fmla="*/ 45 h 661"/>
                <a:gd name="T18" fmla="*/ 2 w 104"/>
                <a:gd name="T19" fmla="*/ 118 h 661"/>
                <a:gd name="T20" fmla="*/ 0 w 104"/>
                <a:gd name="T21" fmla="*/ 196 h 661"/>
                <a:gd name="T22" fmla="*/ 1 w 104"/>
                <a:gd name="T23" fmla="*/ 279 h 661"/>
                <a:gd name="T24" fmla="*/ 4 w 104"/>
                <a:gd name="T25" fmla="*/ 361 h 661"/>
                <a:gd name="T26" fmla="*/ 9 w 104"/>
                <a:gd name="T27" fmla="*/ 443 h 661"/>
                <a:gd name="T28" fmla="*/ 16 w 104"/>
                <a:gd name="T29" fmla="*/ 520 h 661"/>
                <a:gd name="T30" fmla="*/ 25 w 104"/>
                <a:gd name="T31" fmla="*/ 591 h 661"/>
                <a:gd name="T32" fmla="*/ 35 w 104"/>
                <a:gd name="T33" fmla="*/ 650 h 661"/>
                <a:gd name="T34" fmla="*/ 43 w 104"/>
                <a:gd name="T35" fmla="*/ 651 h 661"/>
                <a:gd name="T36" fmla="*/ 53 w 104"/>
                <a:gd name="T37" fmla="*/ 652 h 661"/>
                <a:gd name="T38" fmla="*/ 61 w 104"/>
                <a:gd name="T39" fmla="*/ 654 h 661"/>
                <a:gd name="T40" fmla="*/ 69 w 104"/>
                <a:gd name="T41" fmla="*/ 656 h 661"/>
                <a:gd name="T42" fmla="*/ 77 w 104"/>
                <a:gd name="T43" fmla="*/ 657 h 661"/>
                <a:gd name="T44" fmla="*/ 87 w 104"/>
                <a:gd name="T45" fmla="*/ 658 h 661"/>
                <a:gd name="T46" fmla="*/ 95 w 104"/>
                <a:gd name="T47" fmla="*/ 660 h 661"/>
                <a:gd name="T48" fmla="*/ 104 w 104"/>
                <a:gd name="T49" fmla="*/ 661 h 661"/>
                <a:gd name="T50" fmla="*/ 96 w 104"/>
                <a:gd name="T51" fmla="*/ 567 h 661"/>
                <a:gd name="T52" fmla="*/ 86 w 104"/>
                <a:gd name="T53" fmla="*/ 486 h 661"/>
                <a:gd name="T54" fmla="*/ 75 w 104"/>
                <a:gd name="T55" fmla="*/ 414 h 661"/>
                <a:gd name="T56" fmla="*/ 68 w 104"/>
                <a:gd name="T57" fmla="*/ 344 h 661"/>
                <a:gd name="T58" fmla="*/ 62 w 104"/>
                <a:gd name="T59" fmla="*/ 272 h 661"/>
                <a:gd name="T60" fmla="*/ 61 w 104"/>
                <a:gd name="T61" fmla="*/ 195 h 661"/>
                <a:gd name="T62" fmla="*/ 66 w 104"/>
                <a:gd name="T63" fmla="*/ 105 h 661"/>
                <a:gd name="T64" fmla="*/ 77 w 104"/>
                <a:gd name="T65" fmla="*/ 0 h 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4" h="661">
                  <a:moveTo>
                    <a:pt x="77" y="0"/>
                  </a:moveTo>
                  <a:lnTo>
                    <a:pt x="68" y="6"/>
                  </a:lnTo>
                  <a:lnTo>
                    <a:pt x="60" y="11"/>
                  </a:lnTo>
                  <a:lnTo>
                    <a:pt x="50" y="17"/>
                  </a:lnTo>
                  <a:lnTo>
                    <a:pt x="42" y="23"/>
                  </a:lnTo>
                  <a:lnTo>
                    <a:pt x="33" y="28"/>
                  </a:lnTo>
                  <a:lnTo>
                    <a:pt x="25" y="34"/>
                  </a:lnTo>
                  <a:lnTo>
                    <a:pt x="15" y="39"/>
                  </a:lnTo>
                  <a:lnTo>
                    <a:pt x="7" y="45"/>
                  </a:lnTo>
                  <a:lnTo>
                    <a:pt x="2" y="118"/>
                  </a:lnTo>
                  <a:lnTo>
                    <a:pt x="0" y="196"/>
                  </a:lnTo>
                  <a:lnTo>
                    <a:pt x="1" y="279"/>
                  </a:lnTo>
                  <a:lnTo>
                    <a:pt x="4" y="361"/>
                  </a:lnTo>
                  <a:lnTo>
                    <a:pt x="9" y="443"/>
                  </a:lnTo>
                  <a:lnTo>
                    <a:pt x="16" y="520"/>
                  </a:lnTo>
                  <a:lnTo>
                    <a:pt x="25" y="591"/>
                  </a:lnTo>
                  <a:lnTo>
                    <a:pt x="35" y="650"/>
                  </a:lnTo>
                  <a:lnTo>
                    <a:pt x="43" y="651"/>
                  </a:lnTo>
                  <a:lnTo>
                    <a:pt x="53" y="652"/>
                  </a:lnTo>
                  <a:lnTo>
                    <a:pt x="61" y="654"/>
                  </a:lnTo>
                  <a:lnTo>
                    <a:pt x="69" y="656"/>
                  </a:lnTo>
                  <a:lnTo>
                    <a:pt x="77" y="657"/>
                  </a:lnTo>
                  <a:lnTo>
                    <a:pt x="87" y="658"/>
                  </a:lnTo>
                  <a:lnTo>
                    <a:pt x="95" y="660"/>
                  </a:lnTo>
                  <a:lnTo>
                    <a:pt x="104" y="661"/>
                  </a:lnTo>
                  <a:lnTo>
                    <a:pt x="96" y="567"/>
                  </a:lnTo>
                  <a:lnTo>
                    <a:pt x="86" y="486"/>
                  </a:lnTo>
                  <a:lnTo>
                    <a:pt x="75" y="414"/>
                  </a:lnTo>
                  <a:lnTo>
                    <a:pt x="68" y="344"/>
                  </a:lnTo>
                  <a:lnTo>
                    <a:pt x="62" y="272"/>
                  </a:lnTo>
                  <a:lnTo>
                    <a:pt x="61" y="195"/>
                  </a:lnTo>
                  <a:lnTo>
                    <a:pt x="66" y="105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6B54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54" name="Freeform 58">
              <a:extLst>
                <a:ext uri="{FF2B5EF4-FFF2-40B4-BE49-F238E27FC236}">
                  <a16:creationId xmlns:a16="http://schemas.microsoft.com/office/drawing/2014/main" id="{F734B2DD-8033-D49B-2F86-EC248DD66D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1" y="1808"/>
              <a:ext cx="106" cy="669"/>
            </a:xfrm>
            <a:custGeom>
              <a:avLst/>
              <a:gdLst>
                <a:gd name="T0" fmla="*/ 77 w 106"/>
                <a:gd name="T1" fmla="*/ 0 h 669"/>
                <a:gd name="T2" fmla="*/ 67 w 106"/>
                <a:gd name="T3" fmla="*/ 6 h 669"/>
                <a:gd name="T4" fmla="*/ 59 w 106"/>
                <a:gd name="T5" fmla="*/ 12 h 669"/>
                <a:gd name="T6" fmla="*/ 50 w 106"/>
                <a:gd name="T7" fmla="*/ 18 h 669"/>
                <a:gd name="T8" fmla="*/ 42 w 106"/>
                <a:gd name="T9" fmla="*/ 23 h 669"/>
                <a:gd name="T10" fmla="*/ 32 w 106"/>
                <a:gd name="T11" fmla="*/ 30 h 669"/>
                <a:gd name="T12" fmla="*/ 23 w 106"/>
                <a:gd name="T13" fmla="*/ 36 h 669"/>
                <a:gd name="T14" fmla="*/ 15 w 106"/>
                <a:gd name="T15" fmla="*/ 41 h 669"/>
                <a:gd name="T16" fmla="*/ 5 w 106"/>
                <a:gd name="T17" fmla="*/ 47 h 669"/>
                <a:gd name="T18" fmla="*/ 1 w 106"/>
                <a:gd name="T19" fmla="*/ 119 h 669"/>
                <a:gd name="T20" fmla="*/ 0 w 106"/>
                <a:gd name="T21" fmla="*/ 199 h 669"/>
                <a:gd name="T22" fmla="*/ 1 w 106"/>
                <a:gd name="T23" fmla="*/ 282 h 669"/>
                <a:gd name="T24" fmla="*/ 4 w 106"/>
                <a:gd name="T25" fmla="*/ 365 h 669"/>
                <a:gd name="T26" fmla="*/ 10 w 106"/>
                <a:gd name="T27" fmla="*/ 448 h 669"/>
                <a:gd name="T28" fmla="*/ 17 w 106"/>
                <a:gd name="T29" fmla="*/ 525 h 669"/>
                <a:gd name="T30" fmla="*/ 25 w 106"/>
                <a:gd name="T31" fmla="*/ 595 h 669"/>
                <a:gd name="T32" fmla="*/ 35 w 106"/>
                <a:gd name="T33" fmla="*/ 656 h 669"/>
                <a:gd name="T34" fmla="*/ 45 w 106"/>
                <a:gd name="T35" fmla="*/ 657 h 669"/>
                <a:gd name="T36" fmla="*/ 53 w 106"/>
                <a:gd name="T37" fmla="*/ 659 h 669"/>
                <a:gd name="T38" fmla="*/ 62 w 106"/>
                <a:gd name="T39" fmla="*/ 660 h 669"/>
                <a:gd name="T40" fmla="*/ 71 w 106"/>
                <a:gd name="T41" fmla="*/ 663 h 669"/>
                <a:gd name="T42" fmla="*/ 80 w 106"/>
                <a:gd name="T43" fmla="*/ 664 h 669"/>
                <a:gd name="T44" fmla="*/ 88 w 106"/>
                <a:gd name="T45" fmla="*/ 666 h 669"/>
                <a:gd name="T46" fmla="*/ 97 w 106"/>
                <a:gd name="T47" fmla="*/ 667 h 669"/>
                <a:gd name="T48" fmla="*/ 106 w 106"/>
                <a:gd name="T49" fmla="*/ 669 h 669"/>
                <a:gd name="T50" fmla="*/ 96 w 106"/>
                <a:gd name="T51" fmla="*/ 575 h 669"/>
                <a:gd name="T52" fmla="*/ 86 w 106"/>
                <a:gd name="T53" fmla="*/ 493 h 669"/>
                <a:gd name="T54" fmla="*/ 77 w 106"/>
                <a:gd name="T55" fmla="*/ 419 h 669"/>
                <a:gd name="T56" fmla="*/ 67 w 106"/>
                <a:gd name="T57" fmla="*/ 348 h 669"/>
                <a:gd name="T58" fmla="*/ 62 w 106"/>
                <a:gd name="T59" fmla="*/ 275 h 669"/>
                <a:gd name="T60" fmla="*/ 60 w 106"/>
                <a:gd name="T61" fmla="*/ 196 h 669"/>
                <a:gd name="T62" fmla="*/ 65 w 106"/>
                <a:gd name="T63" fmla="*/ 106 h 669"/>
                <a:gd name="T64" fmla="*/ 77 w 106"/>
                <a:gd name="T65" fmla="*/ 0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6" h="669">
                  <a:moveTo>
                    <a:pt x="77" y="0"/>
                  </a:moveTo>
                  <a:lnTo>
                    <a:pt x="67" y="6"/>
                  </a:lnTo>
                  <a:lnTo>
                    <a:pt x="59" y="12"/>
                  </a:lnTo>
                  <a:lnTo>
                    <a:pt x="50" y="18"/>
                  </a:lnTo>
                  <a:lnTo>
                    <a:pt x="42" y="23"/>
                  </a:lnTo>
                  <a:lnTo>
                    <a:pt x="32" y="30"/>
                  </a:lnTo>
                  <a:lnTo>
                    <a:pt x="23" y="36"/>
                  </a:lnTo>
                  <a:lnTo>
                    <a:pt x="15" y="41"/>
                  </a:lnTo>
                  <a:lnTo>
                    <a:pt x="5" y="47"/>
                  </a:lnTo>
                  <a:lnTo>
                    <a:pt x="1" y="119"/>
                  </a:lnTo>
                  <a:lnTo>
                    <a:pt x="0" y="199"/>
                  </a:lnTo>
                  <a:lnTo>
                    <a:pt x="1" y="282"/>
                  </a:lnTo>
                  <a:lnTo>
                    <a:pt x="4" y="365"/>
                  </a:lnTo>
                  <a:lnTo>
                    <a:pt x="10" y="448"/>
                  </a:lnTo>
                  <a:lnTo>
                    <a:pt x="17" y="525"/>
                  </a:lnTo>
                  <a:lnTo>
                    <a:pt x="25" y="595"/>
                  </a:lnTo>
                  <a:lnTo>
                    <a:pt x="35" y="656"/>
                  </a:lnTo>
                  <a:lnTo>
                    <a:pt x="45" y="657"/>
                  </a:lnTo>
                  <a:lnTo>
                    <a:pt x="53" y="659"/>
                  </a:lnTo>
                  <a:lnTo>
                    <a:pt x="62" y="660"/>
                  </a:lnTo>
                  <a:lnTo>
                    <a:pt x="71" y="663"/>
                  </a:lnTo>
                  <a:lnTo>
                    <a:pt x="80" y="664"/>
                  </a:lnTo>
                  <a:lnTo>
                    <a:pt x="88" y="666"/>
                  </a:lnTo>
                  <a:lnTo>
                    <a:pt x="97" y="667"/>
                  </a:lnTo>
                  <a:lnTo>
                    <a:pt x="106" y="669"/>
                  </a:lnTo>
                  <a:lnTo>
                    <a:pt x="96" y="575"/>
                  </a:lnTo>
                  <a:lnTo>
                    <a:pt x="86" y="493"/>
                  </a:lnTo>
                  <a:lnTo>
                    <a:pt x="77" y="419"/>
                  </a:lnTo>
                  <a:lnTo>
                    <a:pt x="67" y="348"/>
                  </a:lnTo>
                  <a:lnTo>
                    <a:pt x="62" y="275"/>
                  </a:lnTo>
                  <a:lnTo>
                    <a:pt x="60" y="196"/>
                  </a:lnTo>
                  <a:lnTo>
                    <a:pt x="65" y="106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6851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55" name="Freeform 59">
              <a:extLst>
                <a:ext uri="{FF2B5EF4-FFF2-40B4-BE49-F238E27FC236}">
                  <a16:creationId xmlns:a16="http://schemas.microsoft.com/office/drawing/2014/main" id="{F80DEDA3-EC37-343A-3E72-6ADD0D1BD2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5" y="1800"/>
              <a:ext cx="107" cy="676"/>
            </a:xfrm>
            <a:custGeom>
              <a:avLst/>
              <a:gdLst>
                <a:gd name="T0" fmla="*/ 75 w 107"/>
                <a:gd name="T1" fmla="*/ 0 h 676"/>
                <a:gd name="T2" fmla="*/ 66 w 107"/>
                <a:gd name="T3" fmla="*/ 7 h 676"/>
                <a:gd name="T4" fmla="*/ 57 w 107"/>
                <a:gd name="T5" fmla="*/ 12 h 676"/>
                <a:gd name="T6" fmla="*/ 47 w 107"/>
                <a:gd name="T7" fmla="*/ 18 h 676"/>
                <a:gd name="T8" fmla="*/ 39 w 107"/>
                <a:gd name="T9" fmla="*/ 24 h 676"/>
                <a:gd name="T10" fmla="*/ 30 w 107"/>
                <a:gd name="T11" fmla="*/ 30 h 676"/>
                <a:gd name="T12" fmla="*/ 20 w 107"/>
                <a:gd name="T13" fmla="*/ 37 h 676"/>
                <a:gd name="T14" fmla="*/ 12 w 107"/>
                <a:gd name="T15" fmla="*/ 42 h 676"/>
                <a:gd name="T16" fmla="*/ 3 w 107"/>
                <a:gd name="T17" fmla="*/ 48 h 676"/>
                <a:gd name="T18" fmla="*/ 1 w 107"/>
                <a:gd name="T19" fmla="*/ 120 h 676"/>
                <a:gd name="T20" fmla="*/ 0 w 107"/>
                <a:gd name="T21" fmla="*/ 200 h 676"/>
                <a:gd name="T22" fmla="*/ 2 w 107"/>
                <a:gd name="T23" fmla="*/ 283 h 676"/>
                <a:gd name="T24" fmla="*/ 5 w 107"/>
                <a:gd name="T25" fmla="*/ 369 h 676"/>
                <a:gd name="T26" fmla="*/ 10 w 107"/>
                <a:gd name="T27" fmla="*/ 452 h 676"/>
                <a:gd name="T28" fmla="*/ 17 w 107"/>
                <a:gd name="T29" fmla="*/ 530 h 676"/>
                <a:gd name="T30" fmla="*/ 26 w 107"/>
                <a:gd name="T31" fmla="*/ 601 h 676"/>
                <a:gd name="T32" fmla="*/ 35 w 107"/>
                <a:gd name="T33" fmla="*/ 662 h 676"/>
                <a:gd name="T34" fmla="*/ 44 w 107"/>
                <a:gd name="T35" fmla="*/ 664 h 676"/>
                <a:gd name="T36" fmla="*/ 52 w 107"/>
                <a:gd name="T37" fmla="*/ 666 h 676"/>
                <a:gd name="T38" fmla="*/ 62 w 107"/>
                <a:gd name="T39" fmla="*/ 667 h 676"/>
                <a:gd name="T40" fmla="*/ 71 w 107"/>
                <a:gd name="T41" fmla="*/ 670 h 676"/>
                <a:gd name="T42" fmla="*/ 80 w 107"/>
                <a:gd name="T43" fmla="*/ 671 h 676"/>
                <a:gd name="T44" fmla="*/ 90 w 107"/>
                <a:gd name="T45" fmla="*/ 673 h 676"/>
                <a:gd name="T46" fmla="*/ 98 w 107"/>
                <a:gd name="T47" fmla="*/ 674 h 676"/>
                <a:gd name="T48" fmla="*/ 107 w 107"/>
                <a:gd name="T49" fmla="*/ 676 h 676"/>
                <a:gd name="T50" fmla="*/ 98 w 107"/>
                <a:gd name="T51" fmla="*/ 582 h 676"/>
                <a:gd name="T52" fmla="*/ 88 w 107"/>
                <a:gd name="T53" fmla="*/ 499 h 676"/>
                <a:gd name="T54" fmla="*/ 77 w 107"/>
                <a:gd name="T55" fmla="*/ 425 h 676"/>
                <a:gd name="T56" fmla="*/ 68 w 107"/>
                <a:gd name="T57" fmla="*/ 351 h 676"/>
                <a:gd name="T58" fmla="*/ 62 w 107"/>
                <a:gd name="T59" fmla="*/ 278 h 676"/>
                <a:gd name="T60" fmla="*/ 60 w 107"/>
                <a:gd name="T61" fmla="*/ 198 h 676"/>
                <a:gd name="T62" fmla="*/ 64 w 107"/>
                <a:gd name="T63" fmla="*/ 107 h 676"/>
                <a:gd name="T64" fmla="*/ 75 w 107"/>
                <a:gd name="T65" fmla="*/ 0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7" h="676">
                  <a:moveTo>
                    <a:pt x="75" y="0"/>
                  </a:moveTo>
                  <a:lnTo>
                    <a:pt x="66" y="7"/>
                  </a:lnTo>
                  <a:lnTo>
                    <a:pt x="57" y="12"/>
                  </a:lnTo>
                  <a:lnTo>
                    <a:pt x="47" y="18"/>
                  </a:lnTo>
                  <a:lnTo>
                    <a:pt x="39" y="24"/>
                  </a:lnTo>
                  <a:lnTo>
                    <a:pt x="30" y="30"/>
                  </a:lnTo>
                  <a:lnTo>
                    <a:pt x="20" y="37"/>
                  </a:lnTo>
                  <a:lnTo>
                    <a:pt x="12" y="42"/>
                  </a:lnTo>
                  <a:lnTo>
                    <a:pt x="3" y="48"/>
                  </a:lnTo>
                  <a:lnTo>
                    <a:pt x="1" y="120"/>
                  </a:lnTo>
                  <a:lnTo>
                    <a:pt x="0" y="200"/>
                  </a:lnTo>
                  <a:lnTo>
                    <a:pt x="2" y="283"/>
                  </a:lnTo>
                  <a:lnTo>
                    <a:pt x="5" y="369"/>
                  </a:lnTo>
                  <a:lnTo>
                    <a:pt x="10" y="452"/>
                  </a:lnTo>
                  <a:lnTo>
                    <a:pt x="17" y="530"/>
                  </a:lnTo>
                  <a:lnTo>
                    <a:pt x="26" y="601"/>
                  </a:lnTo>
                  <a:lnTo>
                    <a:pt x="35" y="662"/>
                  </a:lnTo>
                  <a:lnTo>
                    <a:pt x="44" y="664"/>
                  </a:lnTo>
                  <a:lnTo>
                    <a:pt x="52" y="666"/>
                  </a:lnTo>
                  <a:lnTo>
                    <a:pt x="62" y="667"/>
                  </a:lnTo>
                  <a:lnTo>
                    <a:pt x="71" y="670"/>
                  </a:lnTo>
                  <a:lnTo>
                    <a:pt x="80" y="671"/>
                  </a:lnTo>
                  <a:lnTo>
                    <a:pt x="90" y="673"/>
                  </a:lnTo>
                  <a:lnTo>
                    <a:pt x="98" y="674"/>
                  </a:lnTo>
                  <a:lnTo>
                    <a:pt x="107" y="676"/>
                  </a:lnTo>
                  <a:lnTo>
                    <a:pt x="98" y="582"/>
                  </a:lnTo>
                  <a:lnTo>
                    <a:pt x="88" y="499"/>
                  </a:lnTo>
                  <a:lnTo>
                    <a:pt x="77" y="425"/>
                  </a:lnTo>
                  <a:lnTo>
                    <a:pt x="68" y="351"/>
                  </a:lnTo>
                  <a:lnTo>
                    <a:pt x="62" y="278"/>
                  </a:lnTo>
                  <a:lnTo>
                    <a:pt x="60" y="198"/>
                  </a:lnTo>
                  <a:lnTo>
                    <a:pt x="64" y="107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634F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56" name="Freeform 60">
              <a:extLst>
                <a:ext uri="{FF2B5EF4-FFF2-40B4-BE49-F238E27FC236}">
                  <a16:creationId xmlns:a16="http://schemas.microsoft.com/office/drawing/2014/main" id="{A35B811E-0DCD-BBCD-B63C-A7A0E225D6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8" y="1793"/>
              <a:ext cx="110" cy="683"/>
            </a:xfrm>
            <a:custGeom>
              <a:avLst/>
              <a:gdLst>
                <a:gd name="T0" fmla="*/ 73 w 110"/>
                <a:gd name="T1" fmla="*/ 0 h 683"/>
                <a:gd name="T2" fmla="*/ 64 w 110"/>
                <a:gd name="T3" fmla="*/ 6 h 683"/>
                <a:gd name="T4" fmla="*/ 56 w 110"/>
                <a:gd name="T5" fmla="*/ 12 h 683"/>
                <a:gd name="T6" fmla="*/ 47 w 110"/>
                <a:gd name="T7" fmla="*/ 18 h 683"/>
                <a:gd name="T8" fmla="*/ 37 w 110"/>
                <a:gd name="T9" fmla="*/ 24 h 683"/>
                <a:gd name="T10" fmla="*/ 28 w 110"/>
                <a:gd name="T11" fmla="*/ 30 h 683"/>
                <a:gd name="T12" fmla="*/ 19 w 110"/>
                <a:gd name="T13" fmla="*/ 36 h 683"/>
                <a:gd name="T14" fmla="*/ 10 w 110"/>
                <a:gd name="T15" fmla="*/ 41 h 683"/>
                <a:gd name="T16" fmla="*/ 1 w 110"/>
                <a:gd name="T17" fmla="*/ 48 h 683"/>
                <a:gd name="T18" fmla="*/ 0 w 110"/>
                <a:gd name="T19" fmla="*/ 121 h 683"/>
                <a:gd name="T20" fmla="*/ 0 w 110"/>
                <a:gd name="T21" fmla="*/ 202 h 683"/>
                <a:gd name="T22" fmla="*/ 2 w 110"/>
                <a:gd name="T23" fmla="*/ 286 h 683"/>
                <a:gd name="T24" fmla="*/ 6 w 110"/>
                <a:gd name="T25" fmla="*/ 372 h 683"/>
                <a:gd name="T26" fmla="*/ 10 w 110"/>
                <a:gd name="T27" fmla="*/ 456 h 683"/>
                <a:gd name="T28" fmla="*/ 18 w 110"/>
                <a:gd name="T29" fmla="*/ 535 h 683"/>
                <a:gd name="T30" fmla="*/ 26 w 110"/>
                <a:gd name="T31" fmla="*/ 606 h 683"/>
                <a:gd name="T32" fmla="*/ 35 w 110"/>
                <a:gd name="T33" fmla="*/ 667 h 683"/>
                <a:gd name="T34" fmla="*/ 45 w 110"/>
                <a:gd name="T35" fmla="*/ 669 h 683"/>
                <a:gd name="T36" fmla="*/ 54 w 110"/>
                <a:gd name="T37" fmla="*/ 671 h 683"/>
                <a:gd name="T38" fmla="*/ 63 w 110"/>
                <a:gd name="T39" fmla="*/ 673 h 683"/>
                <a:gd name="T40" fmla="*/ 72 w 110"/>
                <a:gd name="T41" fmla="*/ 674 h 683"/>
                <a:gd name="T42" fmla="*/ 82 w 110"/>
                <a:gd name="T43" fmla="*/ 677 h 683"/>
                <a:gd name="T44" fmla="*/ 91 w 110"/>
                <a:gd name="T45" fmla="*/ 679 h 683"/>
                <a:gd name="T46" fmla="*/ 100 w 110"/>
                <a:gd name="T47" fmla="*/ 681 h 683"/>
                <a:gd name="T48" fmla="*/ 110 w 110"/>
                <a:gd name="T49" fmla="*/ 683 h 683"/>
                <a:gd name="T50" fmla="*/ 100 w 110"/>
                <a:gd name="T51" fmla="*/ 589 h 683"/>
                <a:gd name="T52" fmla="*/ 89 w 110"/>
                <a:gd name="T53" fmla="*/ 505 h 683"/>
                <a:gd name="T54" fmla="*/ 79 w 110"/>
                <a:gd name="T55" fmla="*/ 429 h 683"/>
                <a:gd name="T56" fmla="*/ 68 w 110"/>
                <a:gd name="T57" fmla="*/ 355 h 683"/>
                <a:gd name="T58" fmla="*/ 61 w 110"/>
                <a:gd name="T59" fmla="*/ 280 h 683"/>
                <a:gd name="T60" fmla="*/ 59 w 110"/>
                <a:gd name="T61" fmla="*/ 198 h 683"/>
                <a:gd name="T62" fmla="*/ 62 w 110"/>
                <a:gd name="T63" fmla="*/ 107 h 683"/>
                <a:gd name="T64" fmla="*/ 73 w 110"/>
                <a:gd name="T65" fmla="*/ 0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0" h="683">
                  <a:moveTo>
                    <a:pt x="73" y="0"/>
                  </a:moveTo>
                  <a:lnTo>
                    <a:pt x="64" y="6"/>
                  </a:lnTo>
                  <a:lnTo>
                    <a:pt x="56" y="12"/>
                  </a:lnTo>
                  <a:lnTo>
                    <a:pt x="47" y="18"/>
                  </a:lnTo>
                  <a:lnTo>
                    <a:pt x="37" y="24"/>
                  </a:lnTo>
                  <a:lnTo>
                    <a:pt x="28" y="30"/>
                  </a:lnTo>
                  <a:lnTo>
                    <a:pt x="19" y="36"/>
                  </a:lnTo>
                  <a:lnTo>
                    <a:pt x="10" y="41"/>
                  </a:lnTo>
                  <a:lnTo>
                    <a:pt x="1" y="48"/>
                  </a:lnTo>
                  <a:lnTo>
                    <a:pt x="0" y="121"/>
                  </a:lnTo>
                  <a:lnTo>
                    <a:pt x="0" y="202"/>
                  </a:lnTo>
                  <a:lnTo>
                    <a:pt x="2" y="286"/>
                  </a:lnTo>
                  <a:lnTo>
                    <a:pt x="6" y="372"/>
                  </a:lnTo>
                  <a:lnTo>
                    <a:pt x="10" y="456"/>
                  </a:lnTo>
                  <a:lnTo>
                    <a:pt x="18" y="535"/>
                  </a:lnTo>
                  <a:lnTo>
                    <a:pt x="26" y="606"/>
                  </a:lnTo>
                  <a:lnTo>
                    <a:pt x="35" y="667"/>
                  </a:lnTo>
                  <a:lnTo>
                    <a:pt x="45" y="669"/>
                  </a:lnTo>
                  <a:lnTo>
                    <a:pt x="54" y="671"/>
                  </a:lnTo>
                  <a:lnTo>
                    <a:pt x="63" y="673"/>
                  </a:lnTo>
                  <a:lnTo>
                    <a:pt x="72" y="674"/>
                  </a:lnTo>
                  <a:lnTo>
                    <a:pt x="82" y="677"/>
                  </a:lnTo>
                  <a:lnTo>
                    <a:pt x="91" y="679"/>
                  </a:lnTo>
                  <a:lnTo>
                    <a:pt x="100" y="681"/>
                  </a:lnTo>
                  <a:lnTo>
                    <a:pt x="110" y="683"/>
                  </a:lnTo>
                  <a:lnTo>
                    <a:pt x="100" y="589"/>
                  </a:lnTo>
                  <a:lnTo>
                    <a:pt x="89" y="505"/>
                  </a:lnTo>
                  <a:lnTo>
                    <a:pt x="79" y="429"/>
                  </a:lnTo>
                  <a:lnTo>
                    <a:pt x="68" y="355"/>
                  </a:lnTo>
                  <a:lnTo>
                    <a:pt x="61" y="280"/>
                  </a:lnTo>
                  <a:lnTo>
                    <a:pt x="59" y="198"/>
                  </a:lnTo>
                  <a:lnTo>
                    <a:pt x="62" y="107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604C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57" name="Freeform 61">
              <a:extLst>
                <a:ext uri="{FF2B5EF4-FFF2-40B4-BE49-F238E27FC236}">
                  <a16:creationId xmlns:a16="http://schemas.microsoft.com/office/drawing/2014/main" id="{90272A86-62FF-EB1E-F0CA-85727DF094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1" y="1785"/>
              <a:ext cx="111" cy="691"/>
            </a:xfrm>
            <a:custGeom>
              <a:avLst/>
              <a:gdLst>
                <a:gd name="T0" fmla="*/ 73 w 111"/>
                <a:gd name="T1" fmla="*/ 0 h 691"/>
                <a:gd name="T2" fmla="*/ 64 w 111"/>
                <a:gd name="T3" fmla="*/ 6 h 691"/>
                <a:gd name="T4" fmla="*/ 55 w 111"/>
                <a:gd name="T5" fmla="*/ 12 h 691"/>
                <a:gd name="T6" fmla="*/ 46 w 111"/>
                <a:gd name="T7" fmla="*/ 19 h 691"/>
                <a:gd name="T8" fmla="*/ 37 w 111"/>
                <a:gd name="T9" fmla="*/ 25 h 691"/>
                <a:gd name="T10" fmla="*/ 27 w 111"/>
                <a:gd name="T11" fmla="*/ 31 h 691"/>
                <a:gd name="T12" fmla="*/ 18 w 111"/>
                <a:gd name="T13" fmla="*/ 37 h 691"/>
                <a:gd name="T14" fmla="*/ 9 w 111"/>
                <a:gd name="T15" fmla="*/ 43 h 691"/>
                <a:gd name="T16" fmla="*/ 0 w 111"/>
                <a:gd name="T17" fmla="*/ 49 h 691"/>
                <a:gd name="T18" fmla="*/ 0 w 111"/>
                <a:gd name="T19" fmla="*/ 123 h 691"/>
                <a:gd name="T20" fmla="*/ 2 w 111"/>
                <a:gd name="T21" fmla="*/ 203 h 691"/>
                <a:gd name="T22" fmla="*/ 4 w 111"/>
                <a:gd name="T23" fmla="*/ 289 h 691"/>
                <a:gd name="T24" fmla="*/ 7 w 111"/>
                <a:gd name="T25" fmla="*/ 376 h 691"/>
                <a:gd name="T26" fmla="*/ 12 w 111"/>
                <a:gd name="T27" fmla="*/ 460 h 691"/>
                <a:gd name="T28" fmla="*/ 18 w 111"/>
                <a:gd name="T29" fmla="*/ 541 h 691"/>
                <a:gd name="T30" fmla="*/ 26 w 111"/>
                <a:gd name="T31" fmla="*/ 613 h 691"/>
                <a:gd name="T32" fmla="*/ 36 w 111"/>
                <a:gd name="T33" fmla="*/ 674 h 691"/>
                <a:gd name="T34" fmla="*/ 45 w 111"/>
                <a:gd name="T35" fmla="*/ 676 h 691"/>
                <a:gd name="T36" fmla="*/ 54 w 111"/>
                <a:gd name="T37" fmla="*/ 678 h 691"/>
                <a:gd name="T38" fmla="*/ 64 w 111"/>
                <a:gd name="T39" fmla="*/ 680 h 691"/>
                <a:gd name="T40" fmla="*/ 74 w 111"/>
                <a:gd name="T41" fmla="*/ 682 h 691"/>
                <a:gd name="T42" fmla="*/ 83 w 111"/>
                <a:gd name="T43" fmla="*/ 685 h 691"/>
                <a:gd name="T44" fmla="*/ 93 w 111"/>
                <a:gd name="T45" fmla="*/ 687 h 691"/>
                <a:gd name="T46" fmla="*/ 102 w 111"/>
                <a:gd name="T47" fmla="*/ 689 h 691"/>
                <a:gd name="T48" fmla="*/ 111 w 111"/>
                <a:gd name="T49" fmla="*/ 691 h 691"/>
                <a:gd name="T50" fmla="*/ 102 w 111"/>
                <a:gd name="T51" fmla="*/ 596 h 691"/>
                <a:gd name="T52" fmla="*/ 90 w 111"/>
                <a:gd name="T53" fmla="*/ 512 h 691"/>
                <a:gd name="T54" fmla="*/ 79 w 111"/>
                <a:gd name="T55" fmla="*/ 435 h 691"/>
                <a:gd name="T56" fmla="*/ 69 w 111"/>
                <a:gd name="T57" fmla="*/ 359 h 691"/>
                <a:gd name="T58" fmla="*/ 62 w 111"/>
                <a:gd name="T59" fmla="*/ 283 h 691"/>
                <a:gd name="T60" fmla="*/ 58 w 111"/>
                <a:gd name="T61" fmla="*/ 199 h 691"/>
                <a:gd name="T62" fmla="*/ 62 w 111"/>
                <a:gd name="T63" fmla="*/ 107 h 691"/>
                <a:gd name="T64" fmla="*/ 73 w 111"/>
                <a:gd name="T65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1" h="691">
                  <a:moveTo>
                    <a:pt x="73" y="0"/>
                  </a:moveTo>
                  <a:lnTo>
                    <a:pt x="64" y="6"/>
                  </a:lnTo>
                  <a:lnTo>
                    <a:pt x="55" y="12"/>
                  </a:lnTo>
                  <a:lnTo>
                    <a:pt x="46" y="19"/>
                  </a:lnTo>
                  <a:lnTo>
                    <a:pt x="37" y="25"/>
                  </a:lnTo>
                  <a:lnTo>
                    <a:pt x="27" y="31"/>
                  </a:lnTo>
                  <a:lnTo>
                    <a:pt x="18" y="37"/>
                  </a:lnTo>
                  <a:lnTo>
                    <a:pt x="9" y="43"/>
                  </a:lnTo>
                  <a:lnTo>
                    <a:pt x="0" y="49"/>
                  </a:lnTo>
                  <a:lnTo>
                    <a:pt x="0" y="123"/>
                  </a:lnTo>
                  <a:lnTo>
                    <a:pt x="2" y="203"/>
                  </a:lnTo>
                  <a:lnTo>
                    <a:pt x="4" y="289"/>
                  </a:lnTo>
                  <a:lnTo>
                    <a:pt x="7" y="376"/>
                  </a:lnTo>
                  <a:lnTo>
                    <a:pt x="12" y="460"/>
                  </a:lnTo>
                  <a:lnTo>
                    <a:pt x="18" y="541"/>
                  </a:lnTo>
                  <a:lnTo>
                    <a:pt x="26" y="613"/>
                  </a:lnTo>
                  <a:lnTo>
                    <a:pt x="36" y="674"/>
                  </a:lnTo>
                  <a:lnTo>
                    <a:pt x="45" y="676"/>
                  </a:lnTo>
                  <a:lnTo>
                    <a:pt x="54" y="678"/>
                  </a:lnTo>
                  <a:lnTo>
                    <a:pt x="64" y="680"/>
                  </a:lnTo>
                  <a:lnTo>
                    <a:pt x="74" y="682"/>
                  </a:lnTo>
                  <a:lnTo>
                    <a:pt x="83" y="685"/>
                  </a:lnTo>
                  <a:lnTo>
                    <a:pt x="93" y="687"/>
                  </a:lnTo>
                  <a:lnTo>
                    <a:pt x="102" y="689"/>
                  </a:lnTo>
                  <a:lnTo>
                    <a:pt x="111" y="691"/>
                  </a:lnTo>
                  <a:lnTo>
                    <a:pt x="102" y="596"/>
                  </a:lnTo>
                  <a:lnTo>
                    <a:pt x="90" y="512"/>
                  </a:lnTo>
                  <a:lnTo>
                    <a:pt x="79" y="435"/>
                  </a:lnTo>
                  <a:lnTo>
                    <a:pt x="69" y="359"/>
                  </a:lnTo>
                  <a:lnTo>
                    <a:pt x="62" y="283"/>
                  </a:lnTo>
                  <a:lnTo>
                    <a:pt x="58" y="199"/>
                  </a:lnTo>
                  <a:lnTo>
                    <a:pt x="62" y="107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5B49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58" name="Freeform 62">
              <a:extLst>
                <a:ext uri="{FF2B5EF4-FFF2-40B4-BE49-F238E27FC236}">
                  <a16:creationId xmlns:a16="http://schemas.microsoft.com/office/drawing/2014/main" id="{8CDC6040-717C-2C43-1056-C2E2E59466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2" y="1778"/>
              <a:ext cx="116" cy="698"/>
            </a:xfrm>
            <a:custGeom>
              <a:avLst/>
              <a:gdLst>
                <a:gd name="T0" fmla="*/ 74 w 116"/>
                <a:gd name="T1" fmla="*/ 0 h 698"/>
                <a:gd name="T2" fmla="*/ 65 w 116"/>
                <a:gd name="T3" fmla="*/ 6 h 698"/>
                <a:gd name="T4" fmla="*/ 56 w 116"/>
                <a:gd name="T5" fmla="*/ 12 h 698"/>
                <a:gd name="T6" fmla="*/ 46 w 116"/>
                <a:gd name="T7" fmla="*/ 18 h 698"/>
                <a:gd name="T8" fmla="*/ 37 w 116"/>
                <a:gd name="T9" fmla="*/ 24 h 698"/>
                <a:gd name="T10" fmla="*/ 28 w 116"/>
                <a:gd name="T11" fmla="*/ 31 h 698"/>
                <a:gd name="T12" fmla="*/ 18 w 116"/>
                <a:gd name="T13" fmla="*/ 37 h 698"/>
                <a:gd name="T14" fmla="*/ 9 w 116"/>
                <a:gd name="T15" fmla="*/ 43 h 698"/>
                <a:gd name="T16" fmla="*/ 0 w 116"/>
                <a:gd name="T17" fmla="*/ 49 h 698"/>
                <a:gd name="T18" fmla="*/ 2 w 116"/>
                <a:gd name="T19" fmla="*/ 123 h 698"/>
                <a:gd name="T20" fmla="*/ 4 w 116"/>
                <a:gd name="T21" fmla="*/ 204 h 698"/>
                <a:gd name="T22" fmla="*/ 6 w 116"/>
                <a:gd name="T23" fmla="*/ 290 h 698"/>
                <a:gd name="T24" fmla="*/ 10 w 116"/>
                <a:gd name="T25" fmla="*/ 378 h 698"/>
                <a:gd name="T26" fmla="*/ 14 w 116"/>
                <a:gd name="T27" fmla="*/ 463 h 698"/>
                <a:gd name="T28" fmla="*/ 21 w 116"/>
                <a:gd name="T29" fmla="*/ 545 h 698"/>
                <a:gd name="T30" fmla="*/ 29 w 116"/>
                <a:gd name="T31" fmla="*/ 618 h 698"/>
                <a:gd name="T32" fmla="*/ 38 w 116"/>
                <a:gd name="T33" fmla="*/ 679 h 698"/>
                <a:gd name="T34" fmla="*/ 47 w 116"/>
                <a:gd name="T35" fmla="*/ 681 h 698"/>
                <a:gd name="T36" fmla="*/ 58 w 116"/>
                <a:gd name="T37" fmla="*/ 683 h 698"/>
                <a:gd name="T38" fmla="*/ 67 w 116"/>
                <a:gd name="T39" fmla="*/ 686 h 698"/>
                <a:gd name="T40" fmla="*/ 77 w 116"/>
                <a:gd name="T41" fmla="*/ 688 h 698"/>
                <a:gd name="T42" fmla="*/ 87 w 116"/>
                <a:gd name="T43" fmla="*/ 690 h 698"/>
                <a:gd name="T44" fmla="*/ 96 w 116"/>
                <a:gd name="T45" fmla="*/ 693 h 698"/>
                <a:gd name="T46" fmla="*/ 106 w 116"/>
                <a:gd name="T47" fmla="*/ 696 h 698"/>
                <a:gd name="T48" fmla="*/ 116 w 116"/>
                <a:gd name="T49" fmla="*/ 698 h 698"/>
                <a:gd name="T50" fmla="*/ 106 w 116"/>
                <a:gd name="T51" fmla="*/ 603 h 698"/>
                <a:gd name="T52" fmla="*/ 95 w 116"/>
                <a:gd name="T53" fmla="*/ 518 h 698"/>
                <a:gd name="T54" fmla="*/ 83 w 116"/>
                <a:gd name="T55" fmla="*/ 440 h 698"/>
                <a:gd name="T56" fmla="*/ 71 w 116"/>
                <a:gd name="T57" fmla="*/ 362 h 698"/>
                <a:gd name="T58" fmla="*/ 63 w 116"/>
                <a:gd name="T59" fmla="*/ 285 h 698"/>
                <a:gd name="T60" fmla="*/ 60 w 116"/>
                <a:gd name="T61" fmla="*/ 200 h 698"/>
                <a:gd name="T62" fmla="*/ 63 w 116"/>
                <a:gd name="T63" fmla="*/ 107 h 698"/>
                <a:gd name="T64" fmla="*/ 74 w 116"/>
                <a:gd name="T65" fmla="*/ 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6" h="698">
                  <a:moveTo>
                    <a:pt x="74" y="0"/>
                  </a:moveTo>
                  <a:lnTo>
                    <a:pt x="65" y="6"/>
                  </a:lnTo>
                  <a:lnTo>
                    <a:pt x="56" y="12"/>
                  </a:lnTo>
                  <a:lnTo>
                    <a:pt x="46" y="18"/>
                  </a:lnTo>
                  <a:lnTo>
                    <a:pt x="37" y="24"/>
                  </a:lnTo>
                  <a:lnTo>
                    <a:pt x="28" y="31"/>
                  </a:lnTo>
                  <a:lnTo>
                    <a:pt x="18" y="37"/>
                  </a:lnTo>
                  <a:lnTo>
                    <a:pt x="9" y="43"/>
                  </a:lnTo>
                  <a:lnTo>
                    <a:pt x="0" y="49"/>
                  </a:lnTo>
                  <a:lnTo>
                    <a:pt x="2" y="123"/>
                  </a:lnTo>
                  <a:lnTo>
                    <a:pt x="4" y="204"/>
                  </a:lnTo>
                  <a:lnTo>
                    <a:pt x="6" y="290"/>
                  </a:lnTo>
                  <a:lnTo>
                    <a:pt x="10" y="378"/>
                  </a:lnTo>
                  <a:lnTo>
                    <a:pt x="14" y="463"/>
                  </a:lnTo>
                  <a:lnTo>
                    <a:pt x="21" y="545"/>
                  </a:lnTo>
                  <a:lnTo>
                    <a:pt x="29" y="618"/>
                  </a:lnTo>
                  <a:lnTo>
                    <a:pt x="38" y="679"/>
                  </a:lnTo>
                  <a:lnTo>
                    <a:pt x="47" y="681"/>
                  </a:lnTo>
                  <a:lnTo>
                    <a:pt x="58" y="683"/>
                  </a:lnTo>
                  <a:lnTo>
                    <a:pt x="67" y="686"/>
                  </a:lnTo>
                  <a:lnTo>
                    <a:pt x="77" y="688"/>
                  </a:lnTo>
                  <a:lnTo>
                    <a:pt x="87" y="690"/>
                  </a:lnTo>
                  <a:lnTo>
                    <a:pt x="96" y="693"/>
                  </a:lnTo>
                  <a:lnTo>
                    <a:pt x="106" y="696"/>
                  </a:lnTo>
                  <a:lnTo>
                    <a:pt x="116" y="698"/>
                  </a:lnTo>
                  <a:lnTo>
                    <a:pt x="106" y="603"/>
                  </a:lnTo>
                  <a:lnTo>
                    <a:pt x="95" y="518"/>
                  </a:lnTo>
                  <a:lnTo>
                    <a:pt x="83" y="440"/>
                  </a:lnTo>
                  <a:lnTo>
                    <a:pt x="71" y="362"/>
                  </a:lnTo>
                  <a:lnTo>
                    <a:pt x="63" y="285"/>
                  </a:lnTo>
                  <a:lnTo>
                    <a:pt x="60" y="200"/>
                  </a:lnTo>
                  <a:lnTo>
                    <a:pt x="63" y="107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5B47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59" name="Freeform 63">
              <a:extLst>
                <a:ext uri="{FF2B5EF4-FFF2-40B4-BE49-F238E27FC236}">
                  <a16:creationId xmlns:a16="http://schemas.microsoft.com/office/drawing/2014/main" id="{A891D87D-E54A-21BB-36C9-AD7F9C76F9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3" y="1770"/>
              <a:ext cx="120" cy="706"/>
            </a:xfrm>
            <a:custGeom>
              <a:avLst/>
              <a:gdLst>
                <a:gd name="T0" fmla="*/ 76 w 120"/>
                <a:gd name="T1" fmla="*/ 0 h 706"/>
                <a:gd name="T2" fmla="*/ 66 w 120"/>
                <a:gd name="T3" fmla="*/ 7 h 706"/>
                <a:gd name="T4" fmla="*/ 57 w 120"/>
                <a:gd name="T5" fmla="*/ 13 h 706"/>
                <a:gd name="T6" fmla="*/ 48 w 120"/>
                <a:gd name="T7" fmla="*/ 19 h 706"/>
                <a:gd name="T8" fmla="*/ 38 w 120"/>
                <a:gd name="T9" fmla="*/ 25 h 706"/>
                <a:gd name="T10" fmla="*/ 29 w 120"/>
                <a:gd name="T11" fmla="*/ 31 h 706"/>
                <a:gd name="T12" fmla="*/ 20 w 120"/>
                <a:gd name="T13" fmla="*/ 38 h 706"/>
                <a:gd name="T14" fmla="*/ 10 w 120"/>
                <a:gd name="T15" fmla="*/ 44 h 706"/>
                <a:gd name="T16" fmla="*/ 0 w 120"/>
                <a:gd name="T17" fmla="*/ 50 h 706"/>
                <a:gd name="T18" fmla="*/ 3 w 120"/>
                <a:gd name="T19" fmla="*/ 123 h 706"/>
                <a:gd name="T20" fmla="*/ 6 w 120"/>
                <a:gd name="T21" fmla="*/ 206 h 706"/>
                <a:gd name="T22" fmla="*/ 10 w 120"/>
                <a:gd name="T23" fmla="*/ 293 h 706"/>
                <a:gd name="T24" fmla="*/ 14 w 120"/>
                <a:gd name="T25" fmla="*/ 381 h 706"/>
                <a:gd name="T26" fmla="*/ 18 w 120"/>
                <a:gd name="T27" fmla="*/ 468 h 706"/>
                <a:gd name="T28" fmla="*/ 24 w 120"/>
                <a:gd name="T29" fmla="*/ 551 h 706"/>
                <a:gd name="T30" fmla="*/ 31 w 120"/>
                <a:gd name="T31" fmla="*/ 624 h 706"/>
                <a:gd name="T32" fmla="*/ 41 w 120"/>
                <a:gd name="T33" fmla="*/ 685 h 706"/>
                <a:gd name="T34" fmla="*/ 51 w 120"/>
                <a:gd name="T35" fmla="*/ 688 h 706"/>
                <a:gd name="T36" fmla="*/ 60 w 120"/>
                <a:gd name="T37" fmla="*/ 690 h 706"/>
                <a:gd name="T38" fmla="*/ 71 w 120"/>
                <a:gd name="T39" fmla="*/ 693 h 706"/>
                <a:gd name="T40" fmla="*/ 81 w 120"/>
                <a:gd name="T41" fmla="*/ 695 h 706"/>
                <a:gd name="T42" fmla="*/ 90 w 120"/>
                <a:gd name="T43" fmla="*/ 697 h 706"/>
                <a:gd name="T44" fmla="*/ 100 w 120"/>
                <a:gd name="T45" fmla="*/ 701 h 706"/>
                <a:gd name="T46" fmla="*/ 110 w 120"/>
                <a:gd name="T47" fmla="*/ 703 h 706"/>
                <a:gd name="T48" fmla="*/ 120 w 120"/>
                <a:gd name="T49" fmla="*/ 706 h 706"/>
                <a:gd name="T50" fmla="*/ 111 w 120"/>
                <a:gd name="T51" fmla="*/ 611 h 706"/>
                <a:gd name="T52" fmla="*/ 98 w 120"/>
                <a:gd name="T53" fmla="*/ 525 h 706"/>
                <a:gd name="T54" fmla="*/ 86 w 120"/>
                <a:gd name="T55" fmla="*/ 444 h 706"/>
                <a:gd name="T56" fmla="*/ 75 w 120"/>
                <a:gd name="T57" fmla="*/ 367 h 706"/>
                <a:gd name="T58" fmla="*/ 65 w 120"/>
                <a:gd name="T59" fmla="*/ 288 h 706"/>
                <a:gd name="T60" fmla="*/ 62 w 120"/>
                <a:gd name="T61" fmla="*/ 203 h 706"/>
                <a:gd name="T62" fmla="*/ 64 w 120"/>
                <a:gd name="T63" fmla="*/ 108 h 706"/>
                <a:gd name="T64" fmla="*/ 76 w 120"/>
                <a:gd name="T65" fmla="*/ 0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" h="706">
                  <a:moveTo>
                    <a:pt x="76" y="0"/>
                  </a:moveTo>
                  <a:lnTo>
                    <a:pt x="66" y="7"/>
                  </a:lnTo>
                  <a:lnTo>
                    <a:pt x="57" y="13"/>
                  </a:lnTo>
                  <a:lnTo>
                    <a:pt x="48" y="19"/>
                  </a:lnTo>
                  <a:lnTo>
                    <a:pt x="38" y="25"/>
                  </a:lnTo>
                  <a:lnTo>
                    <a:pt x="29" y="31"/>
                  </a:lnTo>
                  <a:lnTo>
                    <a:pt x="20" y="38"/>
                  </a:lnTo>
                  <a:lnTo>
                    <a:pt x="10" y="44"/>
                  </a:lnTo>
                  <a:lnTo>
                    <a:pt x="0" y="50"/>
                  </a:lnTo>
                  <a:lnTo>
                    <a:pt x="3" y="123"/>
                  </a:lnTo>
                  <a:lnTo>
                    <a:pt x="6" y="206"/>
                  </a:lnTo>
                  <a:lnTo>
                    <a:pt x="10" y="293"/>
                  </a:lnTo>
                  <a:lnTo>
                    <a:pt x="14" y="381"/>
                  </a:lnTo>
                  <a:lnTo>
                    <a:pt x="18" y="468"/>
                  </a:lnTo>
                  <a:lnTo>
                    <a:pt x="24" y="551"/>
                  </a:lnTo>
                  <a:lnTo>
                    <a:pt x="31" y="624"/>
                  </a:lnTo>
                  <a:lnTo>
                    <a:pt x="41" y="685"/>
                  </a:lnTo>
                  <a:lnTo>
                    <a:pt x="51" y="688"/>
                  </a:lnTo>
                  <a:lnTo>
                    <a:pt x="60" y="690"/>
                  </a:lnTo>
                  <a:lnTo>
                    <a:pt x="71" y="693"/>
                  </a:lnTo>
                  <a:lnTo>
                    <a:pt x="81" y="695"/>
                  </a:lnTo>
                  <a:lnTo>
                    <a:pt x="90" y="697"/>
                  </a:lnTo>
                  <a:lnTo>
                    <a:pt x="100" y="701"/>
                  </a:lnTo>
                  <a:lnTo>
                    <a:pt x="110" y="703"/>
                  </a:lnTo>
                  <a:lnTo>
                    <a:pt x="120" y="706"/>
                  </a:lnTo>
                  <a:lnTo>
                    <a:pt x="111" y="611"/>
                  </a:lnTo>
                  <a:lnTo>
                    <a:pt x="98" y="525"/>
                  </a:lnTo>
                  <a:lnTo>
                    <a:pt x="86" y="444"/>
                  </a:lnTo>
                  <a:lnTo>
                    <a:pt x="75" y="367"/>
                  </a:lnTo>
                  <a:lnTo>
                    <a:pt x="65" y="288"/>
                  </a:lnTo>
                  <a:lnTo>
                    <a:pt x="62" y="203"/>
                  </a:lnTo>
                  <a:lnTo>
                    <a:pt x="64" y="108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56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60" name="Freeform 64">
              <a:extLst>
                <a:ext uri="{FF2B5EF4-FFF2-40B4-BE49-F238E27FC236}">
                  <a16:creationId xmlns:a16="http://schemas.microsoft.com/office/drawing/2014/main" id="{2452044E-05BB-CDBF-2099-2D05DDBDD6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6" y="1762"/>
              <a:ext cx="123" cy="714"/>
            </a:xfrm>
            <a:custGeom>
              <a:avLst/>
              <a:gdLst>
                <a:gd name="T0" fmla="*/ 74 w 123"/>
                <a:gd name="T1" fmla="*/ 0 h 714"/>
                <a:gd name="T2" fmla="*/ 65 w 123"/>
                <a:gd name="T3" fmla="*/ 6 h 714"/>
                <a:gd name="T4" fmla="*/ 55 w 123"/>
                <a:gd name="T5" fmla="*/ 14 h 714"/>
                <a:gd name="T6" fmla="*/ 46 w 123"/>
                <a:gd name="T7" fmla="*/ 20 h 714"/>
                <a:gd name="T8" fmla="*/ 37 w 123"/>
                <a:gd name="T9" fmla="*/ 26 h 714"/>
                <a:gd name="T10" fmla="*/ 28 w 123"/>
                <a:gd name="T11" fmla="*/ 32 h 714"/>
                <a:gd name="T12" fmla="*/ 18 w 123"/>
                <a:gd name="T13" fmla="*/ 38 h 714"/>
                <a:gd name="T14" fmla="*/ 9 w 123"/>
                <a:gd name="T15" fmla="*/ 46 h 714"/>
                <a:gd name="T16" fmla="*/ 0 w 123"/>
                <a:gd name="T17" fmla="*/ 52 h 714"/>
                <a:gd name="T18" fmla="*/ 4 w 123"/>
                <a:gd name="T19" fmla="*/ 125 h 714"/>
                <a:gd name="T20" fmla="*/ 8 w 123"/>
                <a:gd name="T21" fmla="*/ 208 h 714"/>
                <a:gd name="T22" fmla="*/ 11 w 123"/>
                <a:gd name="T23" fmla="*/ 296 h 714"/>
                <a:gd name="T24" fmla="*/ 15 w 123"/>
                <a:gd name="T25" fmla="*/ 385 h 714"/>
                <a:gd name="T26" fmla="*/ 19 w 123"/>
                <a:gd name="T27" fmla="*/ 473 h 714"/>
                <a:gd name="T28" fmla="*/ 24 w 123"/>
                <a:gd name="T29" fmla="*/ 556 h 714"/>
                <a:gd name="T30" fmla="*/ 32 w 123"/>
                <a:gd name="T31" fmla="*/ 630 h 714"/>
                <a:gd name="T32" fmla="*/ 41 w 123"/>
                <a:gd name="T33" fmla="*/ 692 h 714"/>
                <a:gd name="T34" fmla="*/ 51 w 123"/>
                <a:gd name="T35" fmla="*/ 695 h 714"/>
                <a:gd name="T36" fmla="*/ 62 w 123"/>
                <a:gd name="T37" fmla="*/ 697 h 714"/>
                <a:gd name="T38" fmla="*/ 71 w 123"/>
                <a:gd name="T39" fmla="*/ 700 h 714"/>
                <a:gd name="T40" fmla="*/ 81 w 123"/>
                <a:gd name="T41" fmla="*/ 702 h 714"/>
                <a:gd name="T42" fmla="*/ 92 w 123"/>
                <a:gd name="T43" fmla="*/ 705 h 714"/>
                <a:gd name="T44" fmla="*/ 102 w 123"/>
                <a:gd name="T45" fmla="*/ 709 h 714"/>
                <a:gd name="T46" fmla="*/ 112 w 123"/>
                <a:gd name="T47" fmla="*/ 711 h 714"/>
                <a:gd name="T48" fmla="*/ 123 w 123"/>
                <a:gd name="T49" fmla="*/ 714 h 714"/>
                <a:gd name="T50" fmla="*/ 113 w 123"/>
                <a:gd name="T51" fmla="*/ 618 h 714"/>
                <a:gd name="T52" fmla="*/ 101 w 123"/>
                <a:gd name="T53" fmla="*/ 531 h 714"/>
                <a:gd name="T54" fmla="*/ 87 w 123"/>
                <a:gd name="T55" fmla="*/ 449 h 714"/>
                <a:gd name="T56" fmla="*/ 75 w 123"/>
                <a:gd name="T57" fmla="*/ 371 h 714"/>
                <a:gd name="T58" fmla="*/ 66 w 123"/>
                <a:gd name="T59" fmla="*/ 289 h 714"/>
                <a:gd name="T60" fmla="*/ 62 w 123"/>
                <a:gd name="T61" fmla="*/ 204 h 714"/>
                <a:gd name="T62" fmla="*/ 64 w 123"/>
                <a:gd name="T63" fmla="*/ 108 h 714"/>
                <a:gd name="T64" fmla="*/ 74 w 123"/>
                <a:gd name="T65" fmla="*/ 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3" h="714">
                  <a:moveTo>
                    <a:pt x="74" y="0"/>
                  </a:moveTo>
                  <a:lnTo>
                    <a:pt x="65" y="6"/>
                  </a:lnTo>
                  <a:lnTo>
                    <a:pt x="55" y="14"/>
                  </a:lnTo>
                  <a:lnTo>
                    <a:pt x="46" y="20"/>
                  </a:lnTo>
                  <a:lnTo>
                    <a:pt x="37" y="26"/>
                  </a:lnTo>
                  <a:lnTo>
                    <a:pt x="28" y="32"/>
                  </a:lnTo>
                  <a:lnTo>
                    <a:pt x="18" y="38"/>
                  </a:lnTo>
                  <a:lnTo>
                    <a:pt x="9" y="46"/>
                  </a:lnTo>
                  <a:lnTo>
                    <a:pt x="0" y="52"/>
                  </a:lnTo>
                  <a:lnTo>
                    <a:pt x="4" y="125"/>
                  </a:lnTo>
                  <a:lnTo>
                    <a:pt x="8" y="208"/>
                  </a:lnTo>
                  <a:lnTo>
                    <a:pt x="11" y="296"/>
                  </a:lnTo>
                  <a:lnTo>
                    <a:pt x="15" y="385"/>
                  </a:lnTo>
                  <a:lnTo>
                    <a:pt x="19" y="473"/>
                  </a:lnTo>
                  <a:lnTo>
                    <a:pt x="24" y="556"/>
                  </a:lnTo>
                  <a:lnTo>
                    <a:pt x="32" y="630"/>
                  </a:lnTo>
                  <a:lnTo>
                    <a:pt x="41" y="692"/>
                  </a:lnTo>
                  <a:lnTo>
                    <a:pt x="51" y="695"/>
                  </a:lnTo>
                  <a:lnTo>
                    <a:pt x="62" y="697"/>
                  </a:lnTo>
                  <a:lnTo>
                    <a:pt x="71" y="700"/>
                  </a:lnTo>
                  <a:lnTo>
                    <a:pt x="81" y="702"/>
                  </a:lnTo>
                  <a:lnTo>
                    <a:pt x="92" y="705"/>
                  </a:lnTo>
                  <a:lnTo>
                    <a:pt x="102" y="709"/>
                  </a:lnTo>
                  <a:lnTo>
                    <a:pt x="112" y="711"/>
                  </a:lnTo>
                  <a:lnTo>
                    <a:pt x="123" y="714"/>
                  </a:lnTo>
                  <a:lnTo>
                    <a:pt x="113" y="618"/>
                  </a:lnTo>
                  <a:lnTo>
                    <a:pt x="101" y="531"/>
                  </a:lnTo>
                  <a:lnTo>
                    <a:pt x="87" y="449"/>
                  </a:lnTo>
                  <a:lnTo>
                    <a:pt x="75" y="371"/>
                  </a:lnTo>
                  <a:lnTo>
                    <a:pt x="66" y="289"/>
                  </a:lnTo>
                  <a:lnTo>
                    <a:pt x="62" y="204"/>
                  </a:lnTo>
                  <a:lnTo>
                    <a:pt x="64" y="108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5442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61" name="Freeform 65">
              <a:extLst>
                <a:ext uri="{FF2B5EF4-FFF2-40B4-BE49-F238E27FC236}">
                  <a16:creationId xmlns:a16="http://schemas.microsoft.com/office/drawing/2014/main" id="{7CC2D25F-9A5D-FE22-8D31-98A3EB226B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7" y="1755"/>
              <a:ext cx="126" cy="720"/>
            </a:xfrm>
            <a:custGeom>
              <a:avLst/>
              <a:gdLst>
                <a:gd name="T0" fmla="*/ 75 w 126"/>
                <a:gd name="T1" fmla="*/ 0 h 720"/>
                <a:gd name="T2" fmla="*/ 66 w 126"/>
                <a:gd name="T3" fmla="*/ 6 h 720"/>
                <a:gd name="T4" fmla="*/ 57 w 126"/>
                <a:gd name="T5" fmla="*/ 13 h 720"/>
                <a:gd name="T6" fmla="*/ 48 w 126"/>
                <a:gd name="T7" fmla="*/ 20 h 720"/>
                <a:gd name="T8" fmla="*/ 38 w 126"/>
                <a:gd name="T9" fmla="*/ 26 h 720"/>
                <a:gd name="T10" fmla="*/ 28 w 126"/>
                <a:gd name="T11" fmla="*/ 32 h 720"/>
                <a:gd name="T12" fmla="*/ 19 w 126"/>
                <a:gd name="T13" fmla="*/ 38 h 720"/>
                <a:gd name="T14" fmla="*/ 9 w 126"/>
                <a:gd name="T15" fmla="*/ 45 h 720"/>
                <a:gd name="T16" fmla="*/ 0 w 126"/>
                <a:gd name="T17" fmla="*/ 52 h 720"/>
                <a:gd name="T18" fmla="*/ 6 w 126"/>
                <a:gd name="T19" fmla="*/ 126 h 720"/>
                <a:gd name="T20" fmla="*/ 10 w 126"/>
                <a:gd name="T21" fmla="*/ 209 h 720"/>
                <a:gd name="T22" fmla="*/ 14 w 126"/>
                <a:gd name="T23" fmla="*/ 297 h 720"/>
                <a:gd name="T24" fmla="*/ 18 w 126"/>
                <a:gd name="T25" fmla="*/ 388 h 720"/>
                <a:gd name="T26" fmla="*/ 22 w 126"/>
                <a:gd name="T27" fmla="*/ 477 h 720"/>
                <a:gd name="T28" fmla="*/ 27 w 126"/>
                <a:gd name="T29" fmla="*/ 561 h 720"/>
                <a:gd name="T30" fmla="*/ 34 w 126"/>
                <a:gd name="T31" fmla="*/ 635 h 720"/>
                <a:gd name="T32" fmla="*/ 43 w 126"/>
                <a:gd name="T33" fmla="*/ 697 h 720"/>
                <a:gd name="T34" fmla="*/ 54 w 126"/>
                <a:gd name="T35" fmla="*/ 700 h 720"/>
                <a:gd name="T36" fmla="*/ 64 w 126"/>
                <a:gd name="T37" fmla="*/ 702 h 720"/>
                <a:gd name="T38" fmla="*/ 74 w 126"/>
                <a:gd name="T39" fmla="*/ 705 h 720"/>
                <a:gd name="T40" fmla="*/ 85 w 126"/>
                <a:gd name="T41" fmla="*/ 708 h 720"/>
                <a:gd name="T42" fmla="*/ 95 w 126"/>
                <a:gd name="T43" fmla="*/ 711 h 720"/>
                <a:gd name="T44" fmla="*/ 105 w 126"/>
                <a:gd name="T45" fmla="*/ 715 h 720"/>
                <a:gd name="T46" fmla="*/ 116 w 126"/>
                <a:gd name="T47" fmla="*/ 717 h 720"/>
                <a:gd name="T48" fmla="*/ 126 w 126"/>
                <a:gd name="T49" fmla="*/ 720 h 720"/>
                <a:gd name="T50" fmla="*/ 117 w 126"/>
                <a:gd name="T51" fmla="*/ 624 h 720"/>
                <a:gd name="T52" fmla="*/ 103 w 126"/>
                <a:gd name="T53" fmla="*/ 536 h 720"/>
                <a:gd name="T54" fmla="*/ 90 w 126"/>
                <a:gd name="T55" fmla="*/ 454 h 720"/>
                <a:gd name="T56" fmla="*/ 77 w 126"/>
                <a:gd name="T57" fmla="*/ 374 h 720"/>
                <a:gd name="T58" fmla="*/ 68 w 126"/>
                <a:gd name="T59" fmla="*/ 291 h 720"/>
                <a:gd name="T60" fmla="*/ 63 w 126"/>
                <a:gd name="T61" fmla="*/ 204 h 720"/>
                <a:gd name="T62" fmla="*/ 65 w 126"/>
                <a:gd name="T63" fmla="*/ 108 h 720"/>
                <a:gd name="T64" fmla="*/ 75 w 126"/>
                <a:gd name="T65" fmla="*/ 0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6" h="720">
                  <a:moveTo>
                    <a:pt x="75" y="0"/>
                  </a:moveTo>
                  <a:lnTo>
                    <a:pt x="66" y="6"/>
                  </a:lnTo>
                  <a:lnTo>
                    <a:pt x="57" y="13"/>
                  </a:lnTo>
                  <a:lnTo>
                    <a:pt x="48" y="20"/>
                  </a:lnTo>
                  <a:lnTo>
                    <a:pt x="38" y="26"/>
                  </a:lnTo>
                  <a:lnTo>
                    <a:pt x="28" y="32"/>
                  </a:lnTo>
                  <a:lnTo>
                    <a:pt x="19" y="38"/>
                  </a:lnTo>
                  <a:lnTo>
                    <a:pt x="9" y="45"/>
                  </a:lnTo>
                  <a:lnTo>
                    <a:pt x="0" y="52"/>
                  </a:lnTo>
                  <a:lnTo>
                    <a:pt x="6" y="126"/>
                  </a:lnTo>
                  <a:lnTo>
                    <a:pt x="10" y="209"/>
                  </a:lnTo>
                  <a:lnTo>
                    <a:pt x="14" y="297"/>
                  </a:lnTo>
                  <a:lnTo>
                    <a:pt x="18" y="388"/>
                  </a:lnTo>
                  <a:lnTo>
                    <a:pt x="22" y="477"/>
                  </a:lnTo>
                  <a:lnTo>
                    <a:pt x="27" y="561"/>
                  </a:lnTo>
                  <a:lnTo>
                    <a:pt x="34" y="635"/>
                  </a:lnTo>
                  <a:lnTo>
                    <a:pt x="43" y="697"/>
                  </a:lnTo>
                  <a:lnTo>
                    <a:pt x="54" y="700"/>
                  </a:lnTo>
                  <a:lnTo>
                    <a:pt x="64" y="702"/>
                  </a:lnTo>
                  <a:lnTo>
                    <a:pt x="74" y="705"/>
                  </a:lnTo>
                  <a:lnTo>
                    <a:pt x="85" y="708"/>
                  </a:lnTo>
                  <a:lnTo>
                    <a:pt x="95" y="711"/>
                  </a:lnTo>
                  <a:lnTo>
                    <a:pt x="105" y="715"/>
                  </a:lnTo>
                  <a:lnTo>
                    <a:pt x="116" y="717"/>
                  </a:lnTo>
                  <a:lnTo>
                    <a:pt x="126" y="720"/>
                  </a:lnTo>
                  <a:lnTo>
                    <a:pt x="117" y="624"/>
                  </a:lnTo>
                  <a:lnTo>
                    <a:pt x="103" y="536"/>
                  </a:lnTo>
                  <a:lnTo>
                    <a:pt x="90" y="454"/>
                  </a:lnTo>
                  <a:lnTo>
                    <a:pt x="77" y="374"/>
                  </a:lnTo>
                  <a:lnTo>
                    <a:pt x="68" y="291"/>
                  </a:lnTo>
                  <a:lnTo>
                    <a:pt x="63" y="204"/>
                  </a:lnTo>
                  <a:lnTo>
                    <a:pt x="65" y="108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4F3F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62" name="Freeform 66">
              <a:extLst>
                <a:ext uri="{FF2B5EF4-FFF2-40B4-BE49-F238E27FC236}">
                  <a16:creationId xmlns:a16="http://schemas.microsoft.com/office/drawing/2014/main" id="{ADD83575-44A6-4C5E-31EF-8554A9750A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8" y="1748"/>
              <a:ext cx="131" cy="727"/>
            </a:xfrm>
            <a:custGeom>
              <a:avLst/>
              <a:gdLst>
                <a:gd name="T0" fmla="*/ 77 w 131"/>
                <a:gd name="T1" fmla="*/ 0 h 727"/>
                <a:gd name="T2" fmla="*/ 68 w 131"/>
                <a:gd name="T3" fmla="*/ 6 h 727"/>
                <a:gd name="T4" fmla="*/ 57 w 131"/>
                <a:gd name="T5" fmla="*/ 13 h 727"/>
                <a:gd name="T6" fmla="*/ 48 w 131"/>
                <a:gd name="T7" fmla="*/ 19 h 727"/>
                <a:gd name="T8" fmla="*/ 39 w 131"/>
                <a:gd name="T9" fmla="*/ 26 h 727"/>
                <a:gd name="T10" fmla="*/ 29 w 131"/>
                <a:gd name="T11" fmla="*/ 32 h 727"/>
                <a:gd name="T12" fmla="*/ 20 w 131"/>
                <a:gd name="T13" fmla="*/ 38 h 727"/>
                <a:gd name="T14" fmla="*/ 10 w 131"/>
                <a:gd name="T15" fmla="*/ 45 h 727"/>
                <a:gd name="T16" fmla="*/ 0 w 131"/>
                <a:gd name="T17" fmla="*/ 51 h 727"/>
                <a:gd name="T18" fmla="*/ 8 w 131"/>
                <a:gd name="T19" fmla="*/ 126 h 727"/>
                <a:gd name="T20" fmla="*/ 13 w 131"/>
                <a:gd name="T21" fmla="*/ 209 h 727"/>
                <a:gd name="T22" fmla="*/ 17 w 131"/>
                <a:gd name="T23" fmla="*/ 299 h 727"/>
                <a:gd name="T24" fmla="*/ 21 w 131"/>
                <a:gd name="T25" fmla="*/ 390 h 727"/>
                <a:gd name="T26" fmla="*/ 25 w 131"/>
                <a:gd name="T27" fmla="*/ 480 h 727"/>
                <a:gd name="T28" fmla="*/ 30 w 131"/>
                <a:gd name="T29" fmla="*/ 565 h 727"/>
                <a:gd name="T30" fmla="*/ 37 w 131"/>
                <a:gd name="T31" fmla="*/ 640 h 727"/>
                <a:gd name="T32" fmla="*/ 46 w 131"/>
                <a:gd name="T33" fmla="*/ 702 h 727"/>
                <a:gd name="T34" fmla="*/ 56 w 131"/>
                <a:gd name="T35" fmla="*/ 705 h 727"/>
                <a:gd name="T36" fmla="*/ 66 w 131"/>
                <a:gd name="T37" fmla="*/ 708 h 727"/>
                <a:gd name="T38" fmla="*/ 78 w 131"/>
                <a:gd name="T39" fmla="*/ 711 h 727"/>
                <a:gd name="T40" fmla="*/ 88 w 131"/>
                <a:gd name="T41" fmla="*/ 714 h 727"/>
                <a:gd name="T42" fmla="*/ 99 w 131"/>
                <a:gd name="T43" fmla="*/ 717 h 727"/>
                <a:gd name="T44" fmla="*/ 110 w 131"/>
                <a:gd name="T45" fmla="*/ 720 h 727"/>
                <a:gd name="T46" fmla="*/ 120 w 131"/>
                <a:gd name="T47" fmla="*/ 724 h 727"/>
                <a:gd name="T48" fmla="*/ 131 w 131"/>
                <a:gd name="T49" fmla="*/ 727 h 727"/>
                <a:gd name="T50" fmla="*/ 120 w 131"/>
                <a:gd name="T51" fmla="*/ 631 h 727"/>
                <a:gd name="T52" fmla="*/ 108 w 131"/>
                <a:gd name="T53" fmla="*/ 542 h 727"/>
                <a:gd name="T54" fmla="*/ 93 w 131"/>
                <a:gd name="T55" fmla="*/ 459 h 727"/>
                <a:gd name="T56" fmla="*/ 80 w 131"/>
                <a:gd name="T57" fmla="*/ 377 h 727"/>
                <a:gd name="T58" fmla="*/ 70 w 131"/>
                <a:gd name="T59" fmla="*/ 294 h 727"/>
                <a:gd name="T60" fmla="*/ 64 w 131"/>
                <a:gd name="T61" fmla="*/ 205 h 727"/>
                <a:gd name="T62" fmla="*/ 66 w 131"/>
                <a:gd name="T63" fmla="*/ 108 h 727"/>
                <a:gd name="T64" fmla="*/ 77 w 131"/>
                <a:gd name="T65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1" h="727">
                  <a:moveTo>
                    <a:pt x="77" y="0"/>
                  </a:moveTo>
                  <a:lnTo>
                    <a:pt x="68" y="6"/>
                  </a:lnTo>
                  <a:lnTo>
                    <a:pt x="57" y="13"/>
                  </a:lnTo>
                  <a:lnTo>
                    <a:pt x="48" y="19"/>
                  </a:lnTo>
                  <a:lnTo>
                    <a:pt x="39" y="26"/>
                  </a:lnTo>
                  <a:lnTo>
                    <a:pt x="29" y="32"/>
                  </a:lnTo>
                  <a:lnTo>
                    <a:pt x="20" y="38"/>
                  </a:lnTo>
                  <a:lnTo>
                    <a:pt x="10" y="45"/>
                  </a:lnTo>
                  <a:lnTo>
                    <a:pt x="0" y="51"/>
                  </a:lnTo>
                  <a:lnTo>
                    <a:pt x="8" y="126"/>
                  </a:lnTo>
                  <a:lnTo>
                    <a:pt x="13" y="209"/>
                  </a:lnTo>
                  <a:lnTo>
                    <a:pt x="17" y="299"/>
                  </a:lnTo>
                  <a:lnTo>
                    <a:pt x="21" y="390"/>
                  </a:lnTo>
                  <a:lnTo>
                    <a:pt x="25" y="480"/>
                  </a:lnTo>
                  <a:lnTo>
                    <a:pt x="30" y="565"/>
                  </a:lnTo>
                  <a:lnTo>
                    <a:pt x="37" y="640"/>
                  </a:lnTo>
                  <a:lnTo>
                    <a:pt x="46" y="702"/>
                  </a:lnTo>
                  <a:lnTo>
                    <a:pt x="56" y="705"/>
                  </a:lnTo>
                  <a:lnTo>
                    <a:pt x="66" y="708"/>
                  </a:lnTo>
                  <a:lnTo>
                    <a:pt x="78" y="711"/>
                  </a:lnTo>
                  <a:lnTo>
                    <a:pt x="88" y="714"/>
                  </a:lnTo>
                  <a:lnTo>
                    <a:pt x="99" y="717"/>
                  </a:lnTo>
                  <a:lnTo>
                    <a:pt x="110" y="720"/>
                  </a:lnTo>
                  <a:lnTo>
                    <a:pt x="120" y="724"/>
                  </a:lnTo>
                  <a:lnTo>
                    <a:pt x="131" y="727"/>
                  </a:lnTo>
                  <a:lnTo>
                    <a:pt x="120" y="631"/>
                  </a:lnTo>
                  <a:lnTo>
                    <a:pt x="108" y="542"/>
                  </a:lnTo>
                  <a:lnTo>
                    <a:pt x="93" y="459"/>
                  </a:lnTo>
                  <a:lnTo>
                    <a:pt x="80" y="377"/>
                  </a:lnTo>
                  <a:lnTo>
                    <a:pt x="70" y="294"/>
                  </a:lnTo>
                  <a:lnTo>
                    <a:pt x="64" y="205"/>
                  </a:lnTo>
                  <a:lnTo>
                    <a:pt x="66" y="10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4C3D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63" name="Freeform 67">
              <a:extLst>
                <a:ext uri="{FF2B5EF4-FFF2-40B4-BE49-F238E27FC236}">
                  <a16:creationId xmlns:a16="http://schemas.microsoft.com/office/drawing/2014/main" id="{73F44559-58B6-FDC7-9F47-3B6AADB0B9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1741"/>
              <a:ext cx="134" cy="734"/>
            </a:xfrm>
            <a:custGeom>
              <a:avLst/>
              <a:gdLst>
                <a:gd name="T0" fmla="*/ 77 w 134"/>
                <a:gd name="T1" fmla="*/ 0 h 734"/>
                <a:gd name="T2" fmla="*/ 0 w 134"/>
                <a:gd name="T3" fmla="*/ 52 h 734"/>
                <a:gd name="T4" fmla="*/ 8 w 134"/>
                <a:gd name="T5" fmla="*/ 127 h 734"/>
                <a:gd name="T6" fmla="*/ 14 w 134"/>
                <a:gd name="T7" fmla="*/ 210 h 734"/>
                <a:gd name="T8" fmla="*/ 19 w 134"/>
                <a:gd name="T9" fmla="*/ 301 h 734"/>
                <a:gd name="T10" fmla="*/ 24 w 134"/>
                <a:gd name="T11" fmla="*/ 393 h 734"/>
                <a:gd name="T12" fmla="*/ 27 w 134"/>
                <a:gd name="T13" fmla="*/ 484 h 734"/>
                <a:gd name="T14" fmla="*/ 32 w 134"/>
                <a:gd name="T15" fmla="*/ 568 h 734"/>
                <a:gd name="T16" fmla="*/ 38 w 134"/>
                <a:gd name="T17" fmla="*/ 645 h 734"/>
                <a:gd name="T18" fmla="*/ 47 w 134"/>
                <a:gd name="T19" fmla="*/ 707 h 734"/>
                <a:gd name="T20" fmla="*/ 134 w 134"/>
                <a:gd name="T21" fmla="*/ 734 h 734"/>
                <a:gd name="T22" fmla="*/ 124 w 134"/>
                <a:gd name="T23" fmla="*/ 637 h 734"/>
                <a:gd name="T24" fmla="*/ 110 w 134"/>
                <a:gd name="T25" fmla="*/ 548 h 734"/>
                <a:gd name="T26" fmla="*/ 96 w 134"/>
                <a:gd name="T27" fmla="*/ 463 h 734"/>
                <a:gd name="T28" fmla="*/ 82 w 134"/>
                <a:gd name="T29" fmla="*/ 381 h 734"/>
                <a:gd name="T30" fmla="*/ 71 w 134"/>
                <a:gd name="T31" fmla="*/ 295 h 734"/>
                <a:gd name="T32" fmla="*/ 65 w 134"/>
                <a:gd name="T33" fmla="*/ 206 h 734"/>
                <a:gd name="T34" fmla="*/ 67 w 134"/>
                <a:gd name="T35" fmla="*/ 108 h 734"/>
                <a:gd name="T36" fmla="*/ 77 w 134"/>
                <a:gd name="T37" fmla="*/ 0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4" h="734">
                  <a:moveTo>
                    <a:pt x="77" y="0"/>
                  </a:moveTo>
                  <a:lnTo>
                    <a:pt x="0" y="52"/>
                  </a:lnTo>
                  <a:lnTo>
                    <a:pt x="8" y="127"/>
                  </a:lnTo>
                  <a:lnTo>
                    <a:pt x="14" y="210"/>
                  </a:lnTo>
                  <a:lnTo>
                    <a:pt x="19" y="301"/>
                  </a:lnTo>
                  <a:lnTo>
                    <a:pt x="24" y="393"/>
                  </a:lnTo>
                  <a:lnTo>
                    <a:pt x="27" y="484"/>
                  </a:lnTo>
                  <a:lnTo>
                    <a:pt x="32" y="568"/>
                  </a:lnTo>
                  <a:lnTo>
                    <a:pt x="38" y="645"/>
                  </a:lnTo>
                  <a:lnTo>
                    <a:pt x="47" y="707"/>
                  </a:lnTo>
                  <a:lnTo>
                    <a:pt x="134" y="734"/>
                  </a:lnTo>
                  <a:lnTo>
                    <a:pt x="124" y="637"/>
                  </a:lnTo>
                  <a:lnTo>
                    <a:pt x="110" y="548"/>
                  </a:lnTo>
                  <a:lnTo>
                    <a:pt x="96" y="463"/>
                  </a:lnTo>
                  <a:lnTo>
                    <a:pt x="82" y="381"/>
                  </a:lnTo>
                  <a:lnTo>
                    <a:pt x="71" y="295"/>
                  </a:lnTo>
                  <a:lnTo>
                    <a:pt x="65" y="206"/>
                  </a:lnTo>
                  <a:lnTo>
                    <a:pt x="67" y="10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473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64" name="Freeform 68">
              <a:extLst>
                <a:ext uri="{FF2B5EF4-FFF2-40B4-BE49-F238E27FC236}">
                  <a16:creationId xmlns:a16="http://schemas.microsoft.com/office/drawing/2014/main" id="{123BC06B-6484-271D-4DCC-45DE030CEC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5" y="2461"/>
              <a:ext cx="951" cy="93"/>
            </a:xfrm>
            <a:custGeom>
              <a:avLst/>
              <a:gdLst>
                <a:gd name="T0" fmla="*/ 926 w 951"/>
                <a:gd name="T1" fmla="*/ 6 h 93"/>
                <a:gd name="T2" fmla="*/ 884 w 951"/>
                <a:gd name="T3" fmla="*/ 17 h 93"/>
                <a:gd name="T4" fmla="*/ 842 w 951"/>
                <a:gd name="T5" fmla="*/ 27 h 93"/>
                <a:gd name="T6" fmla="*/ 801 w 951"/>
                <a:gd name="T7" fmla="*/ 34 h 93"/>
                <a:gd name="T8" fmla="*/ 762 w 951"/>
                <a:gd name="T9" fmla="*/ 42 h 93"/>
                <a:gd name="T10" fmla="*/ 722 w 951"/>
                <a:gd name="T11" fmla="*/ 47 h 93"/>
                <a:gd name="T12" fmla="*/ 683 w 951"/>
                <a:gd name="T13" fmla="*/ 51 h 93"/>
                <a:gd name="T14" fmla="*/ 642 w 951"/>
                <a:gd name="T15" fmla="*/ 55 h 93"/>
                <a:gd name="T16" fmla="*/ 601 w 951"/>
                <a:gd name="T17" fmla="*/ 57 h 93"/>
                <a:gd name="T18" fmla="*/ 558 w 951"/>
                <a:gd name="T19" fmla="*/ 58 h 93"/>
                <a:gd name="T20" fmla="*/ 513 w 951"/>
                <a:gd name="T21" fmla="*/ 58 h 93"/>
                <a:gd name="T22" fmla="*/ 467 w 951"/>
                <a:gd name="T23" fmla="*/ 57 h 93"/>
                <a:gd name="T24" fmla="*/ 417 w 951"/>
                <a:gd name="T25" fmla="*/ 56 h 93"/>
                <a:gd name="T26" fmla="*/ 364 w 951"/>
                <a:gd name="T27" fmla="*/ 53 h 93"/>
                <a:gd name="T28" fmla="*/ 308 w 951"/>
                <a:gd name="T29" fmla="*/ 51 h 93"/>
                <a:gd name="T30" fmla="*/ 248 w 951"/>
                <a:gd name="T31" fmla="*/ 47 h 93"/>
                <a:gd name="T32" fmla="*/ 177 w 951"/>
                <a:gd name="T33" fmla="*/ 38 h 93"/>
                <a:gd name="T34" fmla="*/ 0 w 951"/>
                <a:gd name="T35" fmla="*/ 61 h 93"/>
                <a:gd name="T36" fmla="*/ 212 w 951"/>
                <a:gd name="T37" fmla="*/ 83 h 93"/>
                <a:gd name="T38" fmla="*/ 289 w 951"/>
                <a:gd name="T39" fmla="*/ 89 h 93"/>
                <a:gd name="T40" fmla="*/ 364 w 951"/>
                <a:gd name="T41" fmla="*/ 92 h 93"/>
                <a:gd name="T42" fmla="*/ 438 w 951"/>
                <a:gd name="T43" fmla="*/ 93 h 93"/>
                <a:gd name="T44" fmla="*/ 508 w 951"/>
                <a:gd name="T45" fmla="*/ 90 h 93"/>
                <a:gd name="T46" fmla="*/ 574 w 951"/>
                <a:gd name="T47" fmla="*/ 86 h 93"/>
                <a:gd name="T48" fmla="*/ 637 w 951"/>
                <a:gd name="T49" fmla="*/ 80 h 93"/>
                <a:gd name="T50" fmla="*/ 696 w 951"/>
                <a:gd name="T51" fmla="*/ 71 h 93"/>
                <a:gd name="T52" fmla="*/ 750 w 951"/>
                <a:gd name="T53" fmla="*/ 63 h 93"/>
                <a:gd name="T54" fmla="*/ 798 w 951"/>
                <a:gd name="T55" fmla="*/ 53 h 93"/>
                <a:gd name="T56" fmla="*/ 842 w 951"/>
                <a:gd name="T57" fmla="*/ 44 h 93"/>
                <a:gd name="T58" fmla="*/ 878 w 951"/>
                <a:gd name="T59" fmla="*/ 34 h 93"/>
                <a:gd name="T60" fmla="*/ 908 w 951"/>
                <a:gd name="T61" fmla="*/ 25 h 93"/>
                <a:gd name="T62" fmla="*/ 931 w 951"/>
                <a:gd name="T63" fmla="*/ 17 h 93"/>
                <a:gd name="T64" fmla="*/ 945 w 951"/>
                <a:gd name="T65" fmla="*/ 10 h 93"/>
                <a:gd name="T66" fmla="*/ 951 w 951"/>
                <a:gd name="T67" fmla="*/ 3 h 93"/>
                <a:gd name="T68" fmla="*/ 949 w 951"/>
                <a:gd name="T6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51" h="93">
                  <a:moveTo>
                    <a:pt x="949" y="0"/>
                  </a:moveTo>
                  <a:lnTo>
                    <a:pt x="926" y="6"/>
                  </a:lnTo>
                  <a:lnTo>
                    <a:pt x="905" y="12"/>
                  </a:lnTo>
                  <a:lnTo>
                    <a:pt x="884" y="17"/>
                  </a:lnTo>
                  <a:lnTo>
                    <a:pt x="862" y="22"/>
                  </a:lnTo>
                  <a:lnTo>
                    <a:pt x="842" y="27"/>
                  </a:lnTo>
                  <a:lnTo>
                    <a:pt x="822" y="31"/>
                  </a:lnTo>
                  <a:lnTo>
                    <a:pt x="801" y="34"/>
                  </a:lnTo>
                  <a:lnTo>
                    <a:pt x="782" y="38"/>
                  </a:lnTo>
                  <a:lnTo>
                    <a:pt x="762" y="42"/>
                  </a:lnTo>
                  <a:lnTo>
                    <a:pt x="742" y="45"/>
                  </a:lnTo>
                  <a:lnTo>
                    <a:pt x="722" y="47"/>
                  </a:lnTo>
                  <a:lnTo>
                    <a:pt x="702" y="50"/>
                  </a:lnTo>
                  <a:lnTo>
                    <a:pt x="683" y="51"/>
                  </a:lnTo>
                  <a:lnTo>
                    <a:pt x="662" y="53"/>
                  </a:lnTo>
                  <a:lnTo>
                    <a:pt x="642" y="55"/>
                  </a:lnTo>
                  <a:lnTo>
                    <a:pt x="622" y="56"/>
                  </a:lnTo>
                  <a:lnTo>
                    <a:pt x="601" y="57"/>
                  </a:lnTo>
                  <a:lnTo>
                    <a:pt x="579" y="57"/>
                  </a:lnTo>
                  <a:lnTo>
                    <a:pt x="558" y="58"/>
                  </a:lnTo>
                  <a:lnTo>
                    <a:pt x="536" y="58"/>
                  </a:lnTo>
                  <a:lnTo>
                    <a:pt x="513" y="58"/>
                  </a:lnTo>
                  <a:lnTo>
                    <a:pt x="490" y="58"/>
                  </a:lnTo>
                  <a:lnTo>
                    <a:pt x="467" y="57"/>
                  </a:lnTo>
                  <a:lnTo>
                    <a:pt x="442" y="57"/>
                  </a:lnTo>
                  <a:lnTo>
                    <a:pt x="417" y="56"/>
                  </a:lnTo>
                  <a:lnTo>
                    <a:pt x="391" y="55"/>
                  </a:lnTo>
                  <a:lnTo>
                    <a:pt x="364" y="53"/>
                  </a:lnTo>
                  <a:lnTo>
                    <a:pt x="337" y="52"/>
                  </a:lnTo>
                  <a:lnTo>
                    <a:pt x="308" y="51"/>
                  </a:lnTo>
                  <a:lnTo>
                    <a:pt x="278" y="49"/>
                  </a:lnTo>
                  <a:lnTo>
                    <a:pt x="248" y="47"/>
                  </a:lnTo>
                  <a:lnTo>
                    <a:pt x="216" y="45"/>
                  </a:lnTo>
                  <a:lnTo>
                    <a:pt x="177" y="38"/>
                  </a:lnTo>
                  <a:lnTo>
                    <a:pt x="107" y="45"/>
                  </a:lnTo>
                  <a:lnTo>
                    <a:pt x="0" y="61"/>
                  </a:lnTo>
                  <a:lnTo>
                    <a:pt x="121" y="73"/>
                  </a:lnTo>
                  <a:lnTo>
                    <a:pt x="212" y="83"/>
                  </a:lnTo>
                  <a:lnTo>
                    <a:pt x="251" y="87"/>
                  </a:lnTo>
                  <a:lnTo>
                    <a:pt x="289" y="89"/>
                  </a:lnTo>
                  <a:lnTo>
                    <a:pt x="327" y="91"/>
                  </a:lnTo>
                  <a:lnTo>
                    <a:pt x="364" y="92"/>
                  </a:lnTo>
                  <a:lnTo>
                    <a:pt x="401" y="93"/>
                  </a:lnTo>
                  <a:lnTo>
                    <a:pt x="438" y="93"/>
                  </a:lnTo>
                  <a:lnTo>
                    <a:pt x="473" y="92"/>
                  </a:lnTo>
                  <a:lnTo>
                    <a:pt x="508" y="90"/>
                  </a:lnTo>
                  <a:lnTo>
                    <a:pt x="541" y="88"/>
                  </a:lnTo>
                  <a:lnTo>
                    <a:pt x="574" y="86"/>
                  </a:lnTo>
                  <a:lnTo>
                    <a:pt x="606" y="83"/>
                  </a:lnTo>
                  <a:lnTo>
                    <a:pt x="637" y="80"/>
                  </a:lnTo>
                  <a:lnTo>
                    <a:pt x="667" y="76"/>
                  </a:lnTo>
                  <a:lnTo>
                    <a:pt x="696" y="71"/>
                  </a:lnTo>
                  <a:lnTo>
                    <a:pt x="724" y="67"/>
                  </a:lnTo>
                  <a:lnTo>
                    <a:pt x="750" y="63"/>
                  </a:lnTo>
                  <a:lnTo>
                    <a:pt x="775" y="58"/>
                  </a:lnTo>
                  <a:lnTo>
                    <a:pt x="798" y="53"/>
                  </a:lnTo>
                  <a:lnTo>
                    <a:pt x="821" y="49"/>
                  </a:lnTo>
                  <a:lnTo>
                    <a:pt x="842" y="44"/>
                  </a:lnTo>
                  <a:lnTo>
                    <a:pt x="860" y="38"/>
                  </a:lnTo>
                  <a:lnTo>
                    <a:pt x="878" y="34"/>
                  </a:lnTo>
                  <a:lnTo>
                    <a:pt x="893" y="29"/>
                  </a:lnTo>
                  <a:lnTo>
                    <a:pt x="908" y="25"/>
                  </a:lnTo>
                  <a:lnTo>
                    <a:pt x="920" y="20"/>
                  </a:lnTo>
                  <a:lnTo>
                    <a:pt x="931" y="17"/>
                  </a:lnTo>
                  <a:lnTo>
                    <a:pt x="939" y="13"/>
                  </a:lnTo>
                  <a:lnTo>
                    <a:pt x="945" y="10"/>
                  </a:lnTo>
                  <a:lnTo>
                    <a:pt x="949" y="6"/>
                  </a:lnTo>
                  <a:lnTo>
                    <a:pt x="951" y="3"/>
                  </a:lnTo>
                  <a:lnTo>
                    <a:pt x="951" y="1"/>
                  </a:lnTo>
                  <a:lnTo>
                    <a:pt x="949" y="0"/>
                  </a:lnTo>
                  <a:close/>
                </a:path>
              </a:pathLst>
            </a:custGeom>
            <a:solidFill>
              <a:srgbClr val="994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65" name="Freeform 69">
              <a:extLst>
                <a:ext uri="{FF2B5EF4-FFF2-40B4-BE49-F238E27FC236}">
                  <a16:creationId xmlns:a16="http://schemas.microsoft.com/office/drawing/2014/main" id="{98DD1805-1789-6EAA-241C-728649C7D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8" y="2547"/>
              <a:ext cx="351" cy="102"/>
            </a:xfrm>
            <a:custGeom>
              <a:avLst/>
              <a:gdLst>
                <a:gd name="T0" fmla="*/ 351 w 351"/>
                <a:gd name="T1" fmla="*/ 0 h 102"/>
                <a:gd name="T2" fmla="*/ 305 w 351"/>
                <a:gd name="T3" fmla="*/ 8 h 102"/>
                <a:gd name="T4" fmla="*/ 223 w 351"/>
                <a:gd name="T5" fmla="*/ 10 h 102"/>
                <a:gd name="T6" fmla="*/ 161 w 351"/>
                <a:gd name="T7" fmla="*/ 12 h 102"/>
                <a:gd name="T8" fmla="*/ 96 w 351"/>
                <a:gd name="T9" fmla="*/ 12 h 102"/>
                <a:gd name="T10" fmla="*/ 90 w 351"/>
                <a:gd name="T11" fmla="*/ 34 h 102"/>
                <a:gd name="T12" fmla="*/ 73 w 351"/>
                <a:gd name="T13" fmla="*/ 63 h 102"/>
                <a:gd name="T14" fmla="*/ 32 w 351"/>
                <a:gd name="T15" fmla="*/ 82 h 102"/>
                <a:gd name="T16" fmla="*/ 0 w 351"/>
                <a:gd name="T17" fmla="*/ 102 h 102"/>
                <a:gd name="T18" fmla="*/ 59 w 351"/>
                <a:gd name="T19" fmla="*/ 100 h 102"/>
                <a:gd name="T20" fmla="*/ 141 w 351"/>
                <a:gd name="T21" fmla="*/ 91 h 102"/>
                <a:gd name="T22" fmla="*/ 217 w 351"/>
                <a:gd name="T23" fmla="*/ 78 h 102"/>
                <a:gd name="T24" fmla="*/ 269 w 351"/>
                <a:gd name="T25" fmla="*/ 67 h 102"/>
                <a:gd name="T26" fmla="*/ 334 w 351"/>
                <a:gd name="T27" fmla="*/ 25 h 102"/>
                <a:gd name="T28" fmla="*/ 351 w 351"/>
                <a:gd name="T2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1" h="102">
                  <a:moveTo>
                    <a:pt x="351" y="0"/>
                  </a:moveTo>
                  <a:lnTo>
                    <a:pt x="305" y="8"/>
                  </a:lnTo>
                  <a:lnTo>
                    <a:pt x="223" y="10"/>
                  </a:lnTo>
                  <a:lnTo>
                    <a:pt x="161" y="12"/>
                  </a:lnTo>
                  <a:lnTo>
                    <a:pt x="96" y="12"/>
                  </a:lnTo>
                  <a:lnTo>
                    <a:pt x="90" y="34"/>
                  </a:lnTo>
                  <a:lnTo>
                    <a:pt x="73" y="63"/>
                  </a:lnTo>
                  <a:lnTo>
                    <a:pt x="32" y="82"/>
                  </a:lnTo>
                  <a:lnTo>
                    <a:pt x="0" y="102"/>
                  </a:lnTo>
                  <a:lnTo>
                    <a:pt x="59" y="100"/>
                  </a:lnTo>
                  <a:lnTo>
                    <a:pt x="141" y="91"/>
                  </a:lnTo>
                  <a:lnTo>
                    <a:pt x="217" y="78"/>
                  </a:lnTo>
                  <a:lnTo>
                    <a:pt x="269" y="67"/>
                  </a:lnTo>
                  <a:lnTo>
                    <a:pt x="334" y="25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7C42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66" name="Freeform 70">
              <a:extLst>
                <a:ext uri="{FF2B5EF4-FFF2-40B4-BE49-F238E27FC236}">
                  <a16:creationId xmlns:a16="http://schemas.microsoft.com/office/drawing/2014/main" id="{B5059960-9E5E-16DF-4D17-402B4F2A36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8" y="2629"/>
              <a:ext cx="623" cy="164"/>
            </a:xfrm>
            <a:custGeom>
              <a:avLst/>
              <a:gdLst>
                <a:gd name="T0" fmla="*/ 447 w 623"/>
                <a:gd name="T1" fmla="*/ 1 h 164"/>
                <a:gd name="T2" fmla="*/ 484 w 623"/>
                <a:gd name="T3" fmla="*/ 0 h 164"/>
                <a:gd name="T4" fmla="*/ 544 w 623"/>
                <a:gd name="T5" fmla="*/ 18 h 164"/>
                <a:gd name="T6" fmla="*/ 607 w 623"/>
                <a:gd name="T7" fmla="*/ 46 h 164"/>
                <a:gd name="T8" fmla="*/ 620 w 623"/>
                <a:gd name="T9" fmla="*/ 58 h 164"/>
                <a:gd name="T10" fmla="*/ 623 w 623"/>
                <a:gd name="T11" fmla="*/ 70 h 164"/>
                <a:gd name="T12" fmla="*/ 619 w 623"/>
                <a:gd name="T13" fmla="*/ 81 h 164"/>
                <a:gd name="T14" fmla="*/ 607 w 623"/>
                <a:gd name="T15" fmla="*/ 90 h 164"/>
                <a:gd name="T16" fmla="*/ 591 w 623"/>
                <a:gd name="T17" fmla="*/ 100 h 164"/>
                <a:gd name="T18" fmla="*/ 570 w 623"/>
                <a:gd name="T19" fmla="*/ 108 h 164"/>
                <a:gd name="T20" fmla="*/ 545 w 623"/>
                <a:gd name="T21" fmla="*/ 116 h 164"/>
                <a:gd name="T22" fmla="*/ 517 w 623"/>
                <a:gd name="T23" fmla="*/ 122 h 164"/>
                <a:gd name="T24" fmla="*/ 489 w 623"/>
                <a:gd name="T25" fmla="*/ 129 h 164"/>
                <a:gd name="T26" fmla="*/ 459 w 623"/>
                <a:gd name="T27" fmla="*/ 134 h 164"/>
                <a:gd name="T28" fmla="*/ 432 w 623"/>
                <a:gd name="T29" fmla="*/ 139 h 164"/>
                <a:gd name="T30" fmla="*/ 404 w 623"/>
                <a:gd name="T31" fmla="*/ 142 h 164"/>
                <a:gd name="T32" fmla="*/ 379 w 623"/>
                <a:gd name="T33" fmla="*/ 145 h 164"/>
                <a:gd name="T34" fmla="*/ 358 w 623"/>
                <a:gd name="T35" fmla="*/ 148 h 164"/>
                <a:gd name="T36" fmla="*/ 342 w 623"/>
                <a:gd name="T37" fmla="*/ 150 h 164"/>
                <a:gd name="T38" fmla="*/ 331 w 623"/>
                <a:gd name="T39" fmla="*/ 151 h 164"/>
                <a:gd name="T40" fmla="*/ 142 w 623"/>
                <a:gd name="T41" fmla="*/ 164 h 164"/>
                <a:gd name="T42" fmla="*/ 0 w 623"/>
                <a:gd name="T43" fmla="*/ 150 h 164"/>
                <a:gd name="T44" fmla="*/ 12 w 623"/>
                <a:gd name="T45" fmla="*/ 143 h 164"/>
                <a:gd name="T46" fmla="*/ 25 w 623"/>
                <a:gd name="T47" fmla="*/ 137 h 164"/>
                <a:gd name="T48" fmla="*/ 36 w 623"/>
                <a:gd name="T49" fmla="*/ 131 h 164"/>
                <a:gd name="T50" fmla="*/ 47 w 623"/>
                <a:gd name="T51" fmla="*/ 124 h 164"/>
                <a:gd name="T52" fmla="*/ 59 w 623"/>
                <a:gd name="T53" fmla="*/ 118 h 164"/>
                <a:gd name="T54" fmla="*/ 70 w 623"/>
                <a:gd name="T55" fmla="*/ 112 h 164"/>
                <a:gd name="T56" fmla="*/ 80 w 623"/>
                <a:gd name="T57" fmla="*/ 106 h 164"/>
                <a:gd name="T58" fmla="*/ 92 w 623"/>
                <a:gd name="T59" fmla="*/ 100 h 164"/>
                <a:gd name="T60" fmla="*/ 102 w 623"/>
                <a:gd name="T61" fmla="*/ 93 h 164"/>
                <a:gd name="T62" fmla="*/ 112 w 623"/>
                <a:gd name="T63" fmla="*/ 87 h 164"/>
                <a:gd name="T64" fmla="*/ 123 w 623"/>
                <a:gd name="T65" fmla="*/ 80 h 164"/>
                <a:gd name="T66" fmla="*/ 133 w 623"/>
                <a:gd name="T67" fmla="*/ 74 h 164"/>
                <a:gd name="T68" fmla="*/ 144 w 623"/>
                <a:gd name="T69" fmla="*/ 67 h 164"/>
                <a:gd name="T70" fmla="*/ 155 w 623"/>
                <a:gd name="T71" fmla="*/ 59 h 164"/>
                <a:gd name="T72" fmla="*/ 165 w 623"/>
                <a:gd name="T73" fmla="*/ 51 h 164"/>
                <a:gd name="T74" fmla="*/ 176 w 623"/>
                <a:gd name="T75" fmla="*/ 43 h 164"/>
                <a:gd name="T76" fmla="*/ 204 w 623"/>
                <a:gd name="T77" fmla="*/ 41 h 164"/>
                <a:gd name="T78" fmla="*/ 217 w 623"/>
                <a:gd name="T79" fmla="*/ 40 h 164"/>
                <a:gd name="T80" fmla="*/ 231 w 623"/>
                <a:gd name="T81" fmla="*/ 39 h 164"/>
                <a:gd name="T82" fmla="*/ 247 w 623"/>
                <a:gd name="T83" fmla="*/ 39 h 164"/>
                <a:gd name="T84" fmla="*/ 262 w 623"/>
                <a:gd name="T85" fmla="*/ 38 h 164"/>
                <a:gd name="T86" fmla="*/ 279 w 623"/>
                <a:gd name="T87" fmla="*/ 36 h 164"/>
                <a:gd name="T88" fmla="*/ 295 w 623"/>
                <a:gd name="T89" fmla="*/ 35 h 164"/>
                <a:gd name="T90" fmla="*/ 313 w 623"/>
                <a:gd name="T91" fmla="*/ 33 h 164"/>
                <a:gd name="T92" fmla="*/ 330 w 623"/>
                <a:gd name="T93" fmla="*/ 32 h 164"/>
                <a:gd name="T94" fmla="*/ 347 w 623"/>
                <a:gd name="T95" fmla="*/ 28 h 164"/>
                <a:gd name="T96" fmla="*/ 363 w 623"/>
                <a:gd name="T97" fmla="*/ 26 h 164"/>
                <a:gd name="T98" fmla="*/ 380 w 623"/>
                <a:gd name="T99" fmla="*/ 23 h 164"/>
                <a:gd name="T100" fmla="*/ 395 w 623"/>
                <a:gd name="T101" fmla="*/ 20 h 164"/>
                <a:gd name="T102" fmla="*/ 410 w 623"/>
                <a:gd name="T103" fmla="*/ 16 h 164"/>
                <a:gd name="T104" fmla="*/ 424 w 623"/>
                <a:gd name="T105" fmla="*/ 11 h 164"/>
                <a:gd name="T106" fmla="*/ 436 w 623"/>
                <a:gd name="T107" fmla="*/ 7 h 164"/>
                <a:gd name="T108" fmla="*/ 447 w 623"/>
                <a:gd name="T109" fmla="*/ 1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23" h="164">
                  <a:moveTo>
                    <a:pt x="447" y="1"/>
                  </a:moveTo>
                  <a:lnTo>
                    <a:pt x="484" y="0"/>
                  </a:lnTo>
                  <a:lnTo>
                    <a:pt x="544" y="18"/>
                  </a:lnTo>
                  <a:lnTo>
                    <a:pt x="607" y="46"/>
                  </a:lnTo>
                  <a:lnTo>
                    <a:pt x="620" y="58"/>
                  </a:lnTo>
                  <a:lnTo>
                    <a:pt x="623" y="70"/>
                  </a:lnTo>
                  <a:lnTo>
                    <a:pt x="619" y="81"/>
                  </a:lnTo>
                  <a:lnTo>
                    <a:pt x="607" y="90"/>
                  </a:lnTo>
                  <a:lnTo>
                    <a:pt x="591" y="100"/>
                  </a:lnTo>
                  <a:lnTo>
                    <a:pt x="570" y="108"/>
                  </a:lnTo>
                  <a:lnTo>
                    <a:pt x="545" y="116"/>
                  </a:lnTo>
                  <a:lnTo>
                    <a:pt x="517" y="122"/>
                  </a:lnTo>
                  <a:lnTo>
                    <a:pt x="489" y="129"/>
                  </a:lnTo>
                  <a:lnTo>
                    <a:pt x="459" y="134"/>
                  </a:lnTo>
                  <a:lnTo>
                    <a:pt x="432" y="139"/>
                  </a:lnTo>
                  <a:lnTo>
                    <a:pt x="404" y="142"/>
                  </a:lnTo>
                  <a:lnTo>
                    <a:pt x="379" y="145"/>
                  </a:lnTo>
                  <a:lnTo>
                    <a:pt x="358" y="148"/>
                  </a:lnTo>
                  <a:lnTo>
                    <a:pt x="342" y="150"/>
                  </a:lnTo>
                  <a:lnTo>
                    <a:pt x="331" y="151"/>
                  </a:lnTo>
                  <a:lnTo>
                    <a:pt x="142" y="164"/>
                  </a:lnTo>
                  <a:lnTo>
                    <a:pt x="0" y="150"/>
                  </a:lnTo>
                  <a:lnTo>
                    <a:pt x="12" y="143"/>
                  </a:lnTo>
                  <a:lnTo>
                    <a:pt x="25" y="137"/>
                  </a:lnTo>
                  <a:lnTo>
                    <a:pt x="36" y="131"/>
                  </a:lnTo>
                  <a:lnTo>
                    <a:pt x="47" y="124"/>
                  </a:lnTo>
                  <a:lnTo>
                    <a:pt x="59" y="118"/>
                  </a:lnTo>
                  <a:lnTo>
                    <a:pt x="70" y="112"/>
                  </a:lnTo>
                  <a:lnTo>
                    <a:pt x="80" y="106"/>
                  </a:lnTo>
                  <a:lnTo>
                    <a:pt x="92" y="100"/>
                  </a:lnTo>
                  <a:lnTo>
                    <a:pt x="102" y="93"/>
                  </a:lnTo>
                  <a:lnTo>
                    <a:pt x="112" y="87"/>
                  </a:lnTo>
                  <a:lnTo>
                    <a:pt x="123" y="80"/>
                  </a:lnTo>
                  <a:lnTo>
                    <a:pt x="133" y="74"/>
                  </a:lnTo>
                  <a:lnTo>
                    <a:pt x="144" y="67"/>
                  </a:lnTo>
                  <a:lnTo>
                    <a:pt x="155" y="59"/>
                  </a:lnTo>
                  <a:lnTo>
                    <a:pt x="165" y="51"/>
                  </a:lnTo>
                  <a:lnTo>
                    <a:pt x="176" y="43"/>
                  </a:lnTo>
                  <a:lnTo>
                    <a:pt x="204" y="41"/>
                  </a:lnTo>
                  <a:lnTo>
                    <a:pt x="217" y="40"/>
                  </a:lnTo>
                  <a:lnTo>
                    <a:pt x="231" y="39"/>
                  </a:lnTo>
                  <a:lnTo>
                    <a:pt x="247" y="39"/>
                  </a:lnTo>
                  <a:lnTo>
                    <a:pt x="262" y="38"/>
                  </a:lnTo>
                  <a:lnTo>
                    <a:pt x="279" y="36"/>
                  </a:lnTo>
                  <a:lnTo>
                    <a:pt x="295" y="35"/>
                  </a:lnTo>
                  <a:lnTo>
                    <a:pt x="313" y="33"/>
                  </a:lnTo>
                  <a:lnTo>
                    <a:pt x="330" y="32"/>
                  </a:lnTo>
                  <a:lnTo>
                    <a:pt x="347" y="28"/>
                  </a:lnTo>
                  <a:lnTo>
                    <a:pt x="363" y="26"/>
                  </a:lnTo>
                  <a:lnTo>
                    <a:pt x="380" y="23"/>
                  </a:lnTo>
                  <a:lnTo>
                    <a:pt x="395" y="20"/>
                  </a:lnTo>
                  <a:lnTo>
                    <a:pt x="410" y="16"/>
                  </a:lnTo>
                  <a:lnTo>
                    <a:pt x="424" y="11"/>
                  </a:lnTo>
                  <a:lnTo>
                    <a:pt x="436" y="7"/>
                  </a:lnTo>
                  <a:lnTo>
                    <a:pt x="447" y="1"/>
                  </a:lnTo>
                  <a:close/>
                </a:path>
              </a:pathLst>
            </a:custGeom>
            <a:solidFill>
              <a:srgbClr val="7C42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67" name="Freeform 71">
              <a:extLst>
                <a:ext uri="{FF2B5EF4-FFF2-40B4-BE49-F238E27FC236}">
                  <a16:creationId xmlns:a16="http://schemas.microsoft.com/office/drawing/2014/main" id="{C9257E31-9FE8-D0FC-2826-5B1F52F5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4" y="2543"/>
              <a:ext cx="235" cy="100"/>
            </a:xfrm>
            <a:custGeom>
              <a:avLst/>
              <a:gdLst>
                <a:gd name="T0" fmla="*/ 235 w 235"/>
                <a:gd name="T1" fmla="*/ 0 h 100"/>
                <a:gd name="T2" fmla="*/ 222 w 235"/>
                <a:gd name="T3" fmla="*/ 14 h 100"/>
                <a:gd name="T4" fmla="*/ 208 w 235"/>
                <a:gd name="T5" fmla="*/ 27 h 100"/>
                <a:gd name="T6" fmla="*/ 195 w 235"/>
                <a:gd name="T7" fmla="*/ 39 h 100"/>
                <a:gd name="T8" fmla="*/ 181 w 235"/>
                <a:gd name="T9" fmla="*/ 49 h 100"/>
                <a:gd name="T10" fmla="*/ 169 w 235"/>
                <a:gd name="T11" fmla="*/ 58 h 100"/>
                <a:gd name="T12" fmla="*/ 156 w 235"/>
                <a:gd name="T13" fmla="*/ 66 h 100"/>
                <a:gd name="T14" fmla="*/ 143 w 235"/>
                <a:gd name="T15" fmla="*/ 73 h 100"/>
                <a:gd name="T16" fmla="*/ 130 w 235"/>
                <a:gd name="T17" fmla="*/ 79 h 100"/>
                <a:gd name="T18" fmla="*/ 115 w 235"/>
                <a:gd name="T19" fmla="*/ 83 h 100"/>
                <a:gd name="T20" fmla="*/ 102 w 235"/>
                <a:gd name="T21" fmla="*/ 89 h 100"/>
                <a:gd name="T22" fmla="*/ 86 w 235"/>
                <a:gd name="T23" fmla="*/ 92 h 100"/>
                <a:gd name="T24" fmla="*/ 71 w 235"/>
                <a:gd name="T25" fmla="*/ 95 h 100"/>
                <a:gd name="T26" fmla="*/ 54 w 235"/>
                <a:gd name="T27" fmla="*/ 97 h 100"/>
                <a:gd name="T28" fmla="*/ 38 w 235"/>
                <a:gd name="T29" fmla="*/ 98 h 100"/>
                <a:gd name="T30" fmla="*/ 19 w 235"/>
                <a:gd name="T31" fmla="*/ 99 h 100"/>
                <a:gd name="T32" fmla="*/ 0 w 235"/>
                <a:gd name="T33" fmla="*/ 100 h 100"/>
                <a:gd name="T34" fmla="*/ 14 w 235"/>
                <a:gd name="T35" fmla="*/ 91 h 100"/>
                <a:gd name="T36" fmla="*/ 26 w 235"/>
                <a:gd name="T37" fmla="*/ 81 h 100"/>
                <a:gd name="T38" fmla="*/ 37 w 235"/>
                <a:gd name="T39" fmla="*/ 73 h 100"/>
                <a:gd name="T40" fmla="*/ 45 w 235"/>
                <a:gd name="T41" fmla="*/ 65 h 100"/>
                <a:gd name="T42" fmla="*/ 53 w 235"/>
                <a:gd name="T43" fmla="*/ 56 h 100"/>
                <a:gd name="T44" fmla="*/ 61 w 235"/>
                <a:gd name="T45" fmla="*/ 45 h 100"/>
                <a:gd name="T46" fmla="*/ 71 w 235"/>
                <a:gd name="T47" fmla="*/ 33 h 100"/>
                <a:gd name="T48" fmla="*/ 80 w 235"/>
                <a:gd name="T49" fmla="*/ 18 h 100"/>
                <a:gd name="T50" fmla="*/ 135 w 235"/>
                <a:gd name="T51" fmla="*/ 17 h 100"/>
                <a:gd name="T52" fmla="*/ 235 w 235"/>
                <a:gd name="T5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5" h="100">
                  <a:moveTo>
                    <a:pt x="235" y="0"/>
                  </a:moveTo>
                  <a:lnTo>
                    <a:pt x="222" y="14"/>
                  </a:lnTo>
                  <a:lnTo>
                    <a:pt x="208" y="27"/>
                  </a:lnTo>
                  <a:lnTo>
                    <a:pt x="195" y="39"/>
                  </a:lnTo>
                  <a:lnTo>
                    <a:pt x="181" y="49"/>
                  </a:lnTo>
                  <a:lnTo>
                    <a:pt x="169" y="58"/>
                  </a:lnTo>
                  <a:lnTo>
                    <a:pt x="156" y="66"/>
                  </a:lnTo>
                  <a:lnTo>
                    <a:pt x="143" y="73"/>
                  </a:lnTo>
                  <a:lnTo>
                    <a:pt x="130" y="79"/>
                  </a:lnTo>
                  <a:lnTo>
                    <a:pt x="115" y="83"/>
                  </a:lnTo>
                  <a:lnTo>
                    <a:pt x="102" y="89"/>
                  </a:lnTo>
                  <a:lnTo>
                    <a:pt x="86" y="92"/>
                  </a:lnTo>
                  <a:lnTo>
                    <a:pt x="71" y="95"/>
                  </a:lnTo>
                  <a:lnTo>
                    <a:pt x="54" y="97"/>
                  </a:lnTo>
                  <a:lnTo>
                    <a:pt x="38" y="98"/>
                  </a:lnTo>
                  <a:lnTo>
                    <a:pt x="19" y="99"/>
                  </a:lnTo>
                  <a:lnTo>
                    <a:pt x="0" y="100"/>
                  </a:lnTo>
                  <a:lnTo>
                    <a:pt x="14" y="91"/>
                  </a:lnTo>
                  <a:lnTo>
                    <a:pt x="26" y="81"/>
                  </a:lnTo>
                  <a:lnTo>
                    <a:pt x="37" y="73"/>
                  </a:lnTo>
                  <a:lnTo>
                    <a:pt x="45" y="65"/>
                  </a:lnTo>
                  <a:lnTo>
                    <a:pt x="53" y="56"/>
                  </a:lnTo>
                  <a:lnTo>
                    <a:pt x="61" y="45"/>
                  </a:lnTo>
                  <a:lnTo>
                    <a:pt x="71" y="33"/>
                  </a:lnTo>
                  <a:lnTo>
                    <a:pt x="80" y="18"/>
                  </a:lnTo>
                  <a:lnTo>
                    <a:pt x="135" y="17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rgbClr val="967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68" name="Freeform 72">
              <a:extLst>
                <a:ext uri="{FF2B5EF4-FFF2-40B4-BE49-F238E27FC236}">
                  <a16:creationId xmlns:a16="http://schemas.microsoft.com/office/drawing/2014/main" id="{6D4604D5-CCBA-465C-51CF-E2233F4361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9" y="2617"/>
              <a:ext cx="499" cy="177"/>
            </a:xfrm>
            <a:custGeom>
              <a:avLst/>
              <a:gdLst>
                <a:gd name="T0" fmla="*/ 358 w 499"/>
                <a:gd name="T1" fmla="*/ 0 h 177"/>
                <a:gd name="T2" fmla="*/ 372 w 499"/>
                <a:gd name="T3" fmla="*/ 1 h 177"/>
                <a:gd name="T4" fmla="*/ 389 w 499"/>
                <a:gd name="T5" fmla="*/ 4 h 177"/>
                <a:gd name="T6" fmla="*/ 410 w 499"/>
                <a:gd name="T7" fmla="*/ 10 h 177"/>
                <a:gd name="T8" fmla="*/ 431 w 499"/>
                <a:gd name="T9" fmla="*/ 18 h 177"/>
                <a:gd name="T10" fmla="*/ 451 w 499"/>
                <a:gd name="T11" fmla="*/ 28 h 177"/>
                <a:gd name="T12" fmla="*/ 470 w 499"/>
                <a:gd name="T13" fmla="*/ 39 h 177"/>
                <a:gd name="T14" fmla="*/ 485 w 499"/>
                <a:gd name="T15" fmla="*/ 53 h 177"/>
                <a:gd name="T16" fmla="*/ 497 w 499"/>
                <a:gd name="T17" fmla="*/ 68 h 177"/>
                <a:gd name="T18" fmla="*/ 499 w 499"/>
                <a:gd name="T19" fmla="*/ 81 h 177"/>
                <a:gd name="T20" fmla="*/ 493 w 499"/>
                <a:gd name="T21" fmla="*/ 93 h 177"/>
                <a:gd name="T22" fmla="*/ 480 w 499"/>
                <a:gd name="T23" fmla="*/ 104 h 177"/>
                <a:gd name="T24" fmla="*/ 462 w 499"/>
                <a:gd name="T25" fmla="*/ 115 h 177"/>
                <a:gd name="T26" fmla="*/ 439 w 499"/>
                <a:gd name="T27" fmla="*/ 124 h 177"/>
                <a:gd name="T28" fmla="*/ 412 w 499"/>
                <a:gd name="T29" fmla="*/ 133 h 177"/>
                <a:gd name="T30" fmla="*/ 382 w 499"/>
                <a:gd name="T31" fmla="*/ 142 h 177"/>
                <a:gd name="T32" fmla="*/ 351 w 499"/>
                <a:gd name="T33" fmla="*/ 150 h 177"/>
                <a:gd name="T34" fmla="*/ 318 w 499"/>
                <a:gd name="T35" fmla="*/ 156 h 177"/>
                <a:gd name="T36" fmla="*/ 285 w 499"/>
                <a:gd name="T37" fmla="*/ 162 h 177"/>
                <a:gd name="T38" fmla="*/ 253 w 499"/>
                <a:gd name="T39" fmla="*/ 167 h 177"/>
                <a:gd name="T40" fmla="*/ 223 w 499"/>
                <a:gd name="T41" fmla="*/ 172 h 177"/>
                <a:gd name="T42" fmla="*/ 195 w 499"/>
                <a:gd name="T43" fmla="*/ 174 h 177"/>
                <a:gd name="T44" fmla="*/ 171 w 499"/>
                <a:gd name="T45" fmla="*/ 176 h 177"/>
                <a:gd name="T46" fmla="*/ 152 w 499"/>
                <a:gd name="T47" fmla="*/ 177 h 177"/>
                <a:gd name="T48" fmla="*/ 137 w 499"/>
                <a:gd name="T49" fmla="*/ 177 h 177"/>
                <a:gd name="T50" fmla="*/ 0 w 499"/>
                <a:gd name="T51" fmla="*/ 174 h 177"/>
                <a:gd name="T52" fmla="*/ 68 w 499"/>
                <a:gd name="T53" fmla="*/ 126 h 177"/>
                <a:gd name="T54" fmla="*/ 116 w 499"/>
                <a:gd name="T55" fmla="*/ 46 h 177"/>
                <a:gd name="T56" fmla="*/ 132 w 499"/>
                <a:gd name="T57" fmla="*/ 46 h 177"/>
                <a:gd name="T58" fmla="*/ 149 w 499"/>
                <a:gd name="T59" fmla="*/ 45 h 177"/>
                <a:gd name="T60" fmla="*/ 165 w 499"/>
                <a:gd name="T61" fmla="*/ 45 h 177"/>
                <a:gd name="T62" fmla="*/ 182 w 499"/>
                <a:gd name="T63" fmla="*/ 44 h 177"/>
                <a:gd name="T64" fmla="*/ 198 w 499"/>
                <a:gd name="T65" fmla="*/ 42 h 177"/>
                <a:gd name="T66" fmla="*/ 214 w 499"/>
                <a:gd name="T67" fmla="*/ 40 h 177"/>
                <a:gd name="T68" fmla="*/ 230 w 499"/>
                <a:gd name="T69" fmla="*/ 39 h 177"/>
                <a:gd name="T70" fmla="*/ 246 w 499"/>
                <a:gd name="T71" fmla="*/ 37 h 177"/>
                <a:gd name="T72" fmla="*/ 261 w 499"/>
                <a:gd name="T73" fmla="*/ 34 h 177"/>
                <a:gd name="T74" fmla="*/ 276 w 499"/>
                <a:gd name="T75" fmla="*/ 32 h 177"/>
                <a:gd name="T76" fmla="*/ 290 w 499"/>
                <a:gd name="T77" fmla="*/ 28 h 177"/>
                <a:gd name="T78" fmla="*/ 305 w 499"/>
                <a:gd name="T79" fmla="*/ 24 h 177"/>
                <a:gd name="T80" fmla="*/ 319 w 499"/>
                <a:gd name="T81" fmla="*/ 19 h 177"/>
                <a:gd name="T82" fmla="*/ 333 w 499"/>
                <a:gd name="T83" fmla="*/ 14 h 177"/>
                <a:gd name="T84" fmla="*/ 346 w 499"/>
                <a:gd name="T85" fmla="*/ 7 h 177"/>
                <a:gd name="T86" fmla="*/ 358 w 499"/>
                <a:gd name="T8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99" h="177">
                  <a:moveTo>
                    <a:pt x="358" y="0"/>
                  </a:moveTo>
                  <a:lnTo>
                    <a:pt x="372" y="1"/>
                  </a:lnTo>
                  <a:lnTo>
                    <a:pt x="389" y="4"/>
                  </a:lnTo>
                  <a:lnTo>
                    <a:pt x="410" y="10"/>
                  </a:lnTo>
                  <a:lnTo>
                    <a:pt x="431" y="18"/>
                  </a:lnTo>
                  <a:lnTo>
                    <a:pt x="451" y="28"/>
                  </a:lnTo>
                  <a:lnTo>
                    <a:pt x="470" y="39"/>
                  </a:lnTo>
                  <a:lnTo>
                    <a:pt x="485" y="53"/>
                  </a:lnTo>
                  <a:lnTo>
                    <a:pt x="497" y="68"/>
                  </a:lnTo>
                  <a:lnTo>
                    <a:pt x="499" y="81"/>
                  </a:lnTo>
                  <a:lnTo>
                    <a:pt x="493" y="93"/>
                  </a:lnTo>
                  <a:lnTo>
                    <a:pt x="480" y="104"/>
                  </a:lnTo>
                  <a:lnTo>
                    <a:pt x="462" y="115"/>
                  </a:lnTo>
                  <a:lnTo>
                    <a:pt x="439" y="124"/>
                  </a:lnTo>
                  <a:lnTo>
                    <a:pt x="412" y="133"/>
                  </a:lnTo>
                  <a:lnTo>
                    <a:pt x="382" y="142"/>
                  </a:lnTo>
                  <a:lnTo>
                    <a:pt x="351" y="150"/>
                  </a:lnTo>
                  <a:lnTo>
                    <a:pt x="318" y="156"/>
                  </a:lnTo>
                  <a:lnTo>
                    <a:pt x="285" y="162"/>
                  </a:lnTo>
                  <a:lnTo>
                    <a:pt x="253" y="167"/>
                  </a:lnTo>
                  <a:lnTo>
                    <a:pt x="223" y="172"/>
                  </a:lnTo>
                  <a:lnTo>
                    <a:pt x="195" y="174"/>
                  </a:lnTo>
                  <a:lnTo>
                    <a:pt x="171" y="176"/>
                  </a:lnTo>
                  <a:lnTo>
                    <a:pt x="152" y="177"/>
                  </a:lnTo>
                  <a:lnTo>
                    <a:pt x="137" y="177"/>
                  </a:lnTo>
                  <a:lnTo>
                    <a:pt x="0" y="174"/>
                  </a:lnTo>
                  <a:lnTo>
                    <a:pt x="68" y="126"/>
                  </a:lnTo>
                  <a:lnTo>
                    <a:pt x="116" y="46"/>
                  </a:lnTo>
                  <a:lnTo>
                    <a:pt x="132" y="46"/>
                  </a:lnTo>
                  <a:lnTo>
                    <a:pt x="149" y="45"/>
                  </a:lnTo>
                  <a:lnTo>
                    <a:pt x="165" y="45"/>
                  </a:lnTo>
                  <a:lnTo>
                    <a:pt x="182" y="44"/>
                  </a:lnTo>
                  <a:lnTo>
                    <a:pt x="198" y="42"/>
                  </a:lnTo>
                  <a:lnTo>
                    <a:pt x="214" y="40"/>
                  </a:lnTo>
                  <a:lnTo>
                    <a:pt x="230" y="39"/>
                  </a:lnTo>
                  <a:lnTo>
                    <a:pt x="246" y="37"/>
                  </a:lnTo>
                  <a:lnTo>
                    <a:pt x="261" y="34"/>
                  </a:lnTo>
                  <a:lnTo>
                    <a:pt x="276" y="32"/>
                  </a:lnTo>
                  <a:lnTo>
                    <a:pt x="290" y="28"/>
                  </a:lnTo>
                  <a:lnTo>
                    <a:pt x="305" y="24"/>
                  </a:lnTo>
                  <a:lnTo>
                    <a:pt x="319" y="19"/>
                  </a:lnTo>
                  <a:lnTo>
                    <a:pt x="333" y="14"/>
                  </a:lnTo>
                  <a:lnTo>
                    <a:pt x="346" y="7"/>
                  </a:lnTo>
                  <a:lnTo>
                    <a:pt x="358" y="0"/>
                  </a:lnTo>
                  <a:close/>
                </a:path>
              </a:pathLst>
            </a:custGeom>
            <a:solidFill>
              <a:srgbClr val="967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69" name="Freeform 73">
              <a:extLst>
                <a:ext uri="{FF2B5EF4-FFF2-40B4-BE49-F238E27FC236}">
                  <a16:creationId xmlns:a16="http://schemas.microsoft.com/office/drawing/2014/main" id="{2DC60279-49CB-8388-A34A-F009B8DF7D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2" y="1536"/>
              <a:ext cx="66" cy="777"/>
            </a:xfrm>
            <a:custGeom>
              <a:avLst/>
              <a:gdLst>
                <a:gd name="T0" fmla="*/ 66 w 66"/>
                <a:gd name="T1" fmla="*/ 770 h 777"/>
                <a:gd name="T2" fmla="*/ 0 w 66"/>
                <a:gd name="T3" fmla="*/ 777 h 777"/>
                <a:gd name="T4" fmla="*/ 50 w 66"/>
                <a:gd name="T5" fmla="*/ 755 h 777"/>
                <a:gd name="T6" fmla="*/ 47 w 66"/>
                <a:gd name="T7" fmla="*/ 661 h 777"/>
                <a:gd name="T8" fmla="*/ 43 w 66"/>
                <a:gd name="T9" fmla="*/ 567 h 777"/>
                <a:gd name="T10" fmla="*/ 39 w 66"/>
                <a:gd name="T11" fmla="*/ 472 h 777"/>
                <a:gd name="T12" fmla="*/ 34 w 66"/>
                <a:gd name="T13" fmla="*/ 377 h 777"/>
                <a:gd name="T14" fmla="*/ 29 w 66"/>
                <a:gd name="T15" fmla="*/ 282 h 777"/>
                <a:gd name="T16" fmla="*/ 22 w 66"/>
                <a:gd name="T17" fmla="*/ 187 h 777"/>
                <a:gd name="T18" fmla="*/ 15 w 66"/>
                <a:gd name="T19" fmla="*/ 93 h 777"/>
                <a:gd name="T20" fmla="*/ 8 w 66"/>
                <a:gd name="T21" fmla="*/ 0 h 777"/>
                <a:gd name="T22" fmla="*/ 34 w 66"/>
                <a:gd name="T23" fmla="*/ 20 h 777"/>
                <a:gd name="T24" fmla="*/ 36 w 66"/>
                <a:gd name="T25" fmla="*/ 114 h 777"/>
                <a:gd name="T26" fmla="*/ 40 w 66"/>
                <a:gd name="T27" fmla="*/ 208 h 777"/>
                <a:gd name="T28" fmla="*/ 45 w 66"/>
                <a:gd name="T29" fmla="*/ 302 h 777"/>
                <a:gd name="T30" fmla="*/ 50 w 66"/>
                <a:gd name="T31" fmla="*/ 395 h 777"/>
                <a:gd name="T32" fmla="*/ 56 w 66"/>
                <a:gd name="T33" fmla="*/ 488 h 777"/>
                <a:gd name="T34" fmla="*/ 61 w 66"/>
                <a:gd name="T35" fmla="*/ 582 h 777"/>
                <a:gd name="T36" fmla="*/ 64 w 66"/>
                <a:gd name="T37" fmla="*/ 676 h 777"/>
                <a:gd name="T38" fmla="*/ 66 w 66"/>
                <a:gd name="T39" fmla="*/ 77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6" h="777">
                  <a:moveTo>
                    <a:pt x="66" y="770"/>
                  </a:moveTo>
                  <a:lnTo>
                    <a:pt x="0" y="777"/>
                  </a:lnTo>
                  <a:lnTo>
                    <a:pt x="50" y="755"/>
                  </a:lnTo>
                  <a:lnTo>
                    <a:pt x="47" y="661"/>
                  </a:lnTo>
                  <a:lnTo>
                    <a:pt x="43" y="567"/>
                  </a:lnTo>
                  <a:lnTo>
                    <a:pt x="39" y="472"/>
                  </a:lnTo>
                  <a:lnTo>
                    <a:pt x="34" y="377"/>
                  </a:lnTo>
                  <a:lnTo>
                    <a:pt x="29" y="282"/>
                  </a:lnTo>
                  <a:lnTo>
                    <a:pt x="22" y="187"/>
                  </a:lnTo>
                  <a:lnTo>
                    <a:pt x="15" y="93"/>
                  </a:lnTo>
                  <a:lnTo>
                    <a:pt x="8" y="0"/>
                  </a:lnTo>
                  <a:lnTo>
                    <a:pt x="34" y="20"/>
                  </a:lnTo>
                  <a:lnTo>
                    <a:pt x="36" y="114"/>
                  </a:lnTo>
                  <a:lnTo>
                    <a:pt x="40" y="208"/>
                  </a:lnTo>
                  <a:lnTo>
                    <a:pt x="45" y="302"/>
                  </a:lnTo>
                  <a:lnTo>
                    <a:pt x="50" y="395"/>
                  </a:lnTo>
                  <a:lnTo>
                    <a:pt x="56" y="488"/>
                  </a:lnTo>
                  <a:lnTo>
                    <a:pt x="61" y="582"/>
                  </a:lnTo>
                  <a:lnTo>
                    <a:pt x="64" y="676"/>
                  </a:lnTo>
                  <a:lnTo>
                    <a:pt x="66" y="770"/>
                  </a:lnTo>
                  <a:close/>
                </a:path>
              </a:pathLst>
            </a:custGeom>
            <a:solidFill>
              <a:srgbClr val="E0D1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70" name="Freeform 74">
              <a:extLst>
                <a:ext uri="{FF2B5EF4-FFF2-40B4-BE49-F238E27FC236}">
                  <a16:creationId xmlns:a16="http://schemas.microsoft.com/office/drawing/2014/main" id="{5AF3AEE3-4847-3DAA-3F83-166D2A6A90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8" y="2526"/>
              <a:ext cx="542" cy="130"/>
            </a:xfrm>
            <a:custGeom>
              <a:avLst/>
              <a:gdLst>
                <a:gd name="T0" fmla="*/ 0 w 542"/>
                <a:gd name="T1" fmla="*/ 0 h 130"/>
                <a:gd name="T2" fmla="*/ 194 w 542"/>
                <a:gd name="T3" fmla="*/ 19 h 130"/>
                <a:gd name="T4" fmla="*/ 273 w 542"/>
                <a:gd name="T5" fmla="*/ 43 h 130"/>
                <a:gd name="T6" fmla="*/ 278 w 542"/>
                <a:gd name="T7" fmla="*/ 76 h 130"/>
                <a:gd name="T8" fmla="*/ 295 w 542"/>
                <a:gd name="T9" fmla="*/ 84 h 130"/>
                <a:gd name="T10" fmla="*/ 311 w 542"/>
                <a:gd name="T11" fmla="*/ 92 h 130"/>
                <a:gd name="T12" fmla="*/ 328 w 542"/>
                <a:gd name="T13" fmla="*/ 98 h 130"/>
                <a:gd name="T14" fmla="*/ 343 w 542"/>
                <a:gd name="T15" fmla="*/ 104 h 130"/>
                <a:gd name="T16" fmla="*/ 359 w 542"/>
                <a:gd name="T17" fmla="*/ 108 h 130"/>
                <a:gd name="T18" fmla="*/ 374 w 542"/>
                <a:gd name="T19" fmla="*/ 112 h 130"/>
                <a:gd name="T20" fmla="*/ 390 w 542"/>
                <a:gd name="T21" fmla="*/ 114 h 130"/>
                <a:gd name="T22" fmla="*/ 405 w 542"/>
                <a:gd name="T23" fmla="*/ 117 h 130"/>
                <a:gd name="T24" fmla="*/ 422 w 542"/>
                <a:gd name="T25" fmla="*/ 119 h 130"/>
                <a:gd name="T26" fmla="*/ 437 w 542"/>
                <a:gd name="T27" fmla="*/ 120 h 130"/>
                <a:gd name="T28" fmla="*/ 453 w 542"/>
                <a:gd name="T29" fmla="*/ 121 h 130"/>
                <a:gd name="T30" fmla="*/ 469 w 542"/>
                <a:gd name="T31" fmla="*/ 123 h 130"/>
                <a:gd name="T32" fmla="*/ 487 w 542"/>
                <a:gd name="T33" fmla="*/ 124 h 130"/>
                <a:gd name="T34" fmla="*/ 505 w 542"/>
                <a:gd name="T35" fmla="*/ 125 h 130"/>
                <a:gd name="T36" fmla="*/ 523 w 542"/>
                <a:gd name="T37" fmla="*/ 126 h 130"/>
                <a:gd name="T38" fmla="*/ 542 w 542"/>
                <a:gd name="T39" fmla="*/ 128 h 130"/>
                <a:gd name="T40" fmla="*/ 522 w 542"/>
                <a:gd name="T41" fmla="*/ 129 h 130"/>
                <a:gd name="T42" fmla="*/ 502 w 542"/>
                <a:gd name="T43" fmla="*/ 129 h 130"/>
                <a:gd name="T44" fmla="*/ 483 w 542"/>
                <a:gd name="T45" fmla="*/ 130 h 130"/>
                <a:gd name="T46" fmla="*/ 464 w 542"/>
                <a:gd name="T47" fmla="*/ 130 h 130"/>
                <a:gd name="T48" fmla="*/ 447 w 542"/>
                <a:gd name="T49" fmla="*/ 130 h 130"/>
                <a:gd name="T50" fmla="*/ 428 w 542"/>
                <a:gd name="T51" fmla="*/ 130 h 130"/>
                <a:gd name="T52" fmla="*/ 411 w 542"/>
                <a:gd name="T53" fmla="*/ 129 h 130"/>
                <a:gd name="T54" fmla="*/ 393 w 542"/>
                <a:gd name="T55" fmla="*/ 128 h 130"/>
                <a:gd name="T56" fmla="*/ 375 w 542"/>
                <a:gd name="T57" fmla="*/ 128 h 130"/>
                <a:gd name="T58" fmla="*/ 358 w 542"/>
                <a:gd name="T59" fmla="*/ 126 h 130"/>
                <a:gd name="T60" fmla="*/ 340 w 542"/>
                <a:gd name="T61" fmla="*/ 125 h 130"/>
                <a:gd name="T62" fmla="*/ 322 w 542"/>
                <a:gd name="T63" fmla="*/ 123 h 130"/>
                <a:gd name="T64" fmla="*/ 303 w 542"/>
                <a:gd name="T65" fmla="*/ 121 h 130"/>
                <a:gd name="T66" fmla="*/ 284 w 542"/>
                <a:gd name="T67" fmla="*/ 119 h 130"/>
                <a:gd name="T68" fmla="*/ 265 w 542"/>
                <a:gd name="T69" fmla="*/ 117 h 130"/>
                <a:gd name="T70" fmla="*/ 245 w 542"/>
                <a:gd name="T71" fmla="*/ 114 h 130"/>
                <a:gd name="T72" fmla="*/ 225 w 542"/>
                <a:gd name="T73" fmla="*/ 111 h 130"/>
                <a:gd name="T74" fmla="*/ 206 w 542"/>
                <a:gd name="T75" fmla="*/ 108 h 130"/>
                <a:gd name="T76" fmla="*/ 188 w 542"/>
                <a:gd name="T77" fmla="*/ 104 h 130"/>
                <a:gd name="T78" fmla="*/ 172 w 542"/>
                <a:gd name="T79" fmla="*/ 99 h 130"/>
                <a:gd name="T80" fmla="*/ 156 w 542"/>
                <a:gd name="T81" fmla="*/ 94 h 130"/>
                <a:gd name="T82" fmla="*/ 142 w 542"/>
                <a:gd name="T83" fmla="*/ 89 h 130"/>
                <a:gd name="T84" fmla="*/ 127 w 542"/>
                <a:gd name="T85" fmla="*/ 83 h 130"/>
                <a:gd name="T86" fmla="*/ 114 w 542"/>
                <a:gd name="T87" fmla="*/ 77 h 130"/>
                <a:gd name="T88" fmla="*/ 101 w 542"/>
                <a:gd name="T89" fmla="*/ 69 h 130"/>
                <a:gd name="T90" fmla="*/ 87 w 542"/>
                <a:gd name="T91" fmla="*/ 62 h 130"/>
                <a:gd name="T92" fmla="*/ 75 w 542"/>
                <a:gd name="T93" fmla="*/ 53 h 130"/>
                <a:gd name="T94" fmla="*/ 60 w 542"/>
                <a:gd name="T95" fmla="*/ 45 h 130"/>
                <a:gd name="T96" fmla="*/ 47 w 542"/>
                <a:gd name="T97" fmla="*/ 34 h 130"/>
                <a:gd name="T98" fmla="*/ 32 w 542"/>
                <a:gd name="T99" fmla="*/ 24 h 130"/>
                <a:gd name="T100" fmla="*/ 17 w 542"/>
                <a:gd name="T101" fmla="*/ 13 h 130"/>
                <a:gd name="T102" fmla="*/ 0 w 542"/>
                <a:gd name="T103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42" h="130">
                  <a:moveTo>
                    <a:pt x="0" y="0"/>
                  </a:moveTo>
                  <a:lnTo>
                    <a:pt x="194" y="19"/>
                  </a:lnTo>
                  <a:lnTo>
                    <a:pt x="273" y="43"/>
                  </a:lnTo>
                  <a:lnTo>
                    <a:pt x="278" y="76"/>
                  </a:lnTo>
                  <a:lnTo>
                    <a:pt x="295" y="84"/>
                  </a:lnTo>
                  <a:lnTo>
                    <a:pt x="311" y="92"/>
                  </a:lnTo>
                  <a:lnTo>
                    <a:pt x="328" y="98"/>
                  </a:lnTo>
                  <a:lnTo>
                    <a:pt x="343" y="104"/>
                  </a:lnTo>
                  <a:lnTo>
                    <a:pt x="359" y="108"/>
                  </a:lnTo>
                  <a:lnTo>
                    <a:pt x="374" y="112"/>
                  </a:lnTo>
                  <a:lnTo>
                    <a:pt x="390" y="114"/>
                  </a:lnTo>
                  <a:lnTo>
                    <a:pt x="405" y="117"/>
                  </a:lnTo>
                  <a:lnTo>
                    <a:pt x="422" y="119"/>
                  </a:lnTo>
                  <a:lnTo>
                    <a:pt x="437" y="120"/>
                  </a:lnTo>
                  <a:lnTo>
                    <a:pt x="453" y="121"/>
                  </a:lnTo>
                  <a:lnTo>
                    <a:pt x="469" y="123"/>
                  </a:lnTo>
                  <a:lnTo>
                    <a:pt x="487" y="124"/>
                  </a:lnTo>
                  <a:lnTo>
                    <a:pt x="505" y="125"/>
                  </a:lnTo>
                  <a:lnTo>
                    <a:pt x="523" y="126"/>
                  </a:lnTo>
                  <a:lnTo>
                    <a:pt x="542" y="128"/>
                  </a:lnTo>
                  <a:lnTo>
                    <a:pt x="522" y="129"/>
                  </a:lnTo>
                  <a:lnTo>
                    <a:pt x="502" y="129"/>
                  </a:lnTo>
                  <a:lnTo>
                    <a:pt x="483" y="130"/>
                  </a:lnTo>
                  <a:lnTo>
                    <a:pt x="464" y="130"/>
                  </a:lnTo>
                  <a:lnTo>
                    <a:pt x="447" y="130"/>
                  </a:lnTo>
                  <a:lnTo>
                    <a:pt x="428" y="130"/>
                  </a:lnTo>
                  <a:lnTo>
                    <a:pt x="411" y="129"/>
                  </a:lnTo>
                  <a:lnTo>
                    <a:pt x="393" y="128"/>
                  </a:lnTo>
                  <a:lnTo>
                    <a:pt x="375" y="128"/>
                  </a:lnTo>
                  <a:lnTo>
                    <a:pt x="358" y="126"/>
                  </a:lnTo>
                  <a:lnTo>
                    <a:pt x="340" y="125"/>
                  </a:lnTo>
                  <a:lnTo>
                    <a:pt x="322" y="123"/>
                  </a:lnTo>
                  <a:lnTo>
                    <a:pt x="303" y="121"/>
                  </a:lnTo>
                  <a:lnTo>
                    <a:pt x="284" y="119"/>
                  </a:lnTo>
                  <a:lnTo>
                    <a:pt x="265" y="117"/>
                  </a:lnTo>
                  <a:lnTo>
                    <a:pt x="245" y="114"/>
                  </a:lnTo>
                  <a:lnTo>
                    <a:pt x="225" y="111"/>
                  </a:lnTo>
                  <a:lnTo>
                    <a:pt x="206" y="108"/>
                  </a:lnTo>
                  <a:lnTo>
                    <a:pt x="188" y="104"/>
                  </a:lnTo>
                  <a:lnTo>
                    <a:pt x="172" y="99"/>
                  </a:lnTo>
                  <a:lnTo>
                    <a:pt x="156" y="94"/>
                  </a:lnTo>
                  <a:lnTo>
                    <a:pt x="142" y="89"/>
                  </a:lnTo>
                  <a:lnTo>
                    <a:pt x="127" y="83"/>
                  </a:lnTo>
                  <a:lnTo>
                    <a:pt x="114" y="77"/>
                  </a:lnTo>
                  <a:lnTo>
                    <a:pt x="101" y="69"/>
                  </a:lnTo>
                  <a:lnTo>
                    <a:pt x="87" y="62"/>
                  </a:lnTo>
                  <a:lnTo>
                    <a:pt x="75" y="53"/>
                  </a:lnTo>
                  <a:lnTo>
                    <a:pt x="60" y="45"/>
                  </a:lnTo>
                  <a:lnTo>
                    <a:pt x="47" y="34"/>
                  </a:lnTo>
                  <a:lnTo>
                    <a:pt x="32" y="24"/>
                  </a:lnTo>
                  <a:lnTo>
                    <a:pt x="1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B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6572" name="Text Box 76">
              <a:extLst>
                <a:ext uri="{FF2B5EF4-FFF2-40B4-BE49-F238E27FC236}">
                  <a16:creationId xmlns:a16="http://schemas.microsoft.com/office/drawing/2014/main" id="{7A449E9D-9127-CBE2-1D15-D92587780D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1" y="1200"/>
              <a:ext cx="1120" cy="16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14400">
                  <a:solidFill>
                    <a:srgbClr val="CC0000"/>
                  </a:solidFill>
                </a:rPr>
                <a:t>X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>
            <a:extLst>
              <a:ext uri="{FF2B5EF4-FFF2-40B4-BE49-F238E27FC236}">
                <a16:creationId xmlns:a16="http://schemas.microsoft.com/office/drawing/2014/main" id="{E3085E48-E9D7-AE44-BA2B-59AEEFEE85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Pinwheels - </a:t>
            </a:r>
            <a:r>
              <a:rPr lang="en-US" altLang="LID4096" sz="1800"/>
              <a:t>ambient digital wind</a:t>
            </a:r>
          </a:p>
        </p:txBody>
      </p:sp>
      <p:pic>
        <p:nvPicPr>
          <p:cNvPr id="312324" name="pinwheels.wmv">
            <a:hlinkClick r:id="" action="ppaction://media"/>
            <a:extLst>
              <a:ext uri="{FF2B5EF4-FFF2-40B4-BE49-F238E27FC236}">
                <a16:creationId xmlns:a16="http://schemas.microsoft.com/office/drawing/2014/main" id="{26FE2810-0DAD-1327-E653-46FF932FB7C5}"/>
              </a:ext>
            </a:extLst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050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2325" name="Text Box 5">
            <a:extLst>
              <a:ext uri="{FF2B5EF4-FFF2-40B4-BE49-F238E27FC236}">
                <a16:creationId xmlns:a16="http://schemas.microsoft.com/office/drawing/2014/main" id="{ACBCF568-64CB-125E-BBE1-1F30E897A1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9925" y="6583363"/>
            <a:ext cx="30845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>
              <a:spcBef>
                <a:spcPct val="20000"/>
              </a:spcBef>
              <a:buClr>
                <a:srgbClr val="FF3300"/>
              </a:buClr>
              <a:buFont typeface="Times New Roman" panose="02020603050405020304" pitchFamily="18" charset="0"/>
              <a:buNone/>
            </a:pPr>
            <a:r>
              <a:rPr lang="en-US" altLang="LID4096" sz="1200" i="1">
                <a:latin typeface="Times New Roman" panose="02020603050405020304" pitchFamily="18" charset="0"/>
              </a:rPr>
              <a:t>Extracted from Tangible Media Group web site</a:t>
            </a:r>
            <a:endParaRPr lang="en-CA" altLang="LID4096" sz="1200" i="1">
              <a:latin typeface="Times New Roman" panose="02020603050405020304" pitchFamily="18" charset="0"/>
            </a:endParaRPr>
          </a:p>
        </p:txBody>
      </p:sp>
      <p:pic>
        <p:nvPicPr>
          <p:cNvPr id="312331" name="Picture 11">
            <a:extLst>
              <a:ext uri="{FF2B5EF4-FFF2-40B4-BE49-F238E27FC236}">
                <a16:creationId xmlns:a16="http://schemas.microsoft.com/office/drawing/2014/main" id="{F308F98F-3066-34E1-FAA2-DB20215E4B7A}"/>
              </a:ext>
            </a:extLst>
          </p:cNvPr>
          <p:cNvPicPr>
            <a:picLocks noChangeAspect="1" noChangeArrowheads="1"/>
          </p:cNvPicPr>
          <p:nvPr>
            <p:ph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" t="7956" r="65926"/>
          <a:stretch>
            <a:fillRect/>
          </a:stretch>
        </p:blipFill>
        <p:spPr>
          <a:xfrm>
            <a:off x="6648450" y="3581400"/>
            <a:ext cx="2135188" cy="2873375"/>
          </a:xfrm>
          <a:noFill/>
          <a:ln/>
        </p:spPr>
      </p:pic>
      <p:sp>
        <p:nvSpPr>
          <p:cNvPr id="312339" name="Text Box 19">
            <a:extLst>
              <a:ext uri="{FF2B5EF4-FFF2-40B4-BE49-F238E27FC236}">
                <a16:creationId xmlns:a16="http://schemas.microsoft.com/office/drawing/2014/main" id="{D9D62267-CDA8-56D4-8808-1F08AC1D4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461125"/>
            <a:ext cx="36210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>
              <a:spcBef>
                <a:spcPct val="20000"/>
              </a:spcBef>
              <a:buClr>
                <a:srgbClr val="FF3300"/>
              </a:buClr>
              <a:buFont typeface="Times New Roman" panose="02020603050405020304" pitchFamily="18" charset="0"/>
              <a:buNone/>
            </a:pPr>
            <a:r>
              <a:rPr lang="en-US" altLang="LID4096" sz="2000" i="1">
                <a:latin typeface="Verdana" panose="020B0604030504040204" pitchFamily="34" charset="0"/>
              </a:rPr>
              <a:t>Tangible Media Group, MIT</a:t>
            </a:r>
            <a:endParaRPr lang="en-CA" altLang="LID4096" sz="2000" i="1"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41" fill="hold"/>
                                        <p:tgtEl>
                                          <p:spTgt spid="3123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123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123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324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1232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>
            <a:extLst>
              <a:ext uri="{FF2B5EF4-FFF2-40B4-BE49-F238E27FC236}">
                <a16:creationId xmlns:a16="http://schemas.microsoft.com/office/drawing/2014/main" id="{B845BBB1-B272-ADA6-D785-F0F093BAB1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Information Perculator </a:t>
            </a:r>
            <a:r>
              <a:rPr lang="en-US" altLang="LID4096" sz="1800"/>
              <a:t>- digital bubbles</a:t>
            </a:r>
            <a:r>
              <a:rPr lang="en-US" altLang="LID4096"/>
              <a:t> </a:t>
            </a:r>
          </a:p>
        </p:txBody>
      </p:sp>
      <p:pic>
        <p:nvPicPr>
          <p:cNvPr id="321541" name="bubbles.wmv">
            <a:hlinkClick r:id="" action="ppaction://media"/>
            <a:extLst>
              <a:ext uri="{FF2B5EF4-FFF2-40B4-BE49-F238E27FC236}">
                <a16:creationId xmlns:a16="http://schemas.microsoft.com/office/drawing/2014/main" id="{72794978-9357-FAB0-FB15-03E29200D10A}"/>
              </a:ext>
            </a:extLst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050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1543" name="Text Box 7">
            <a:extLst>
              <a:ext uri="{FF2B5EF4-FFF2-40B4-BE49-F238E27FC236}">
                <a16:creationId xmlns:a16="http://schemas.microsoft.com/office/drawing/2014/main" id="{8A53383C-3E02-20DF-369B-B4C4403598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461125"/>
            <a:ext cx="34369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>
              <a:spcBef>
                <a:spcPct val="20000"/>
              </a:spcBef>
              <a:buClr>
                <a:srgbClr val="FF3300"/>
              </a:buClr>
              <a:buFont typeface="Times New Roman" panose="02020603050405020304" pitchFamily="18" charset="0"/>
              <a:buNone/>
            </a:pPr>
            <a:r>
              <a:rPr lang="en-US" altLang="LID4096" sz="2000" i="1">
                <a:latin typeface="Verdana" panose="020B0604030504040204" pitchFamily="34" charset="0"/>
              </a:rPr>
              <a:t>Heiner, Hudson &amp; Tanaka</a:t>
            </a:r>
            <a:endParaRPr lang="en-CA" altLang="LID4096" sz="2000" i="1">
              <a:latin typeface="Verdana" panose="020B0604030504040204" pitchFamily="34" charset="0"/>
            </a:endParaRPr>
          </a:p>
        </p:txBody>
      </p:sp>
      <p:pic>
        <p:nvPicPr>
          <p:cNvPr id="321544" name="Picture 8">
            <a:extLst>
              <a:ext uri="{FF2B5EF4-FFF2-40B4-BE49-F238E27FC236}">
                <a16:creationId xmlns:a16="http://schemas.microsoft.com/office/drawing/2014/main" id="{097CD3D9-F52E-6D92-57AB-5458C9C8E6F9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4"/>
          <a:stretch>
            <a:fillRect/>
          </a:stretch>
        </p:blipFill>
        <p:spPr>
          <a:xfrm>
            <a:off x="6629400" y="4730750"/>
            <a:ext cx="2362200" cy="17303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99" fill="hold"/>
                                        <p:tgtEl>
                                          <p:spTgt spid="3215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2154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215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215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1541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250" name="mirror.wmv">
            <a:hlinkClick r:id="" action="ppaction://media"/>
            <a:extLst>
              <a:ext uri="{FF2B5EF4-FFF2-40B4-BE49-F238E27FC236}">
                <a16:creationId xmlns:a16="http://schemas.microsoft.com/office/drawing/2014/main" id="{F5D73440-9FCE-80CD-740F-62E87C2721A9}"/>
              </a:ext>
            </a:extLst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050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251" name="Rectangle 3">
            <a:extLst>
              <a:ext uri="{FF2B5EF4-FFF2-40B4-BE49-F238E27FC236}">
                <a16:creationId xmlns:a16="http://schemas.microsoft.com/office/drawing/2014/main" id="{0F57C4F5-2E23-A86D-871D-154190F0E8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Wooden Mirror</a:t>
            </a:r>
            <a:r>
              <a:rPr lang="en-US" altLang="LID4096" sz="1800"/>
              <a:t> - wooden pixels, image</a:t>
            </a:r>
          </a:p>
        </p:txBody>
      </p:sp>
      <p:sp>
        <p:nvSpPr>
          <p:cNvPr id="309252" name="Rectangle 4">
            <a:extLst>
              <a:ext uri="{FF2B5EF4-FFF2-40B4-BE49-F238E27FC236}">
                <a16:creationId xmlns:a16="http://schemas.microsoft.com/office/drawing/2014/main" id="{3A0AB8A1-BEFC-F710-AD60-EB4B4DBEF0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6400800"/>
            <a:ext cx="162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LID4096">
                <a:solidFill>
                  <a:schemeClr val="bg1"/>
                </a:solidFill>
                <a:latin typeface="Verdana" panose="020B0604030504040204" pitchFamily="34" charset="0"/>
              </a:rPr>
              <a:t>Ishii, MIT</a:t>
            </a:r>
          </a:p>
        </p:txBody>
      </p:sp>
      <p:pic>
        <p:nvPicPr>
          <p:cNvPr id="309255" name="Picture 7">
            <a:extLst>
              <a:ext uri="{FF2B5EF4-FFF2-40B4-BE49-F238E27FC236}">
                <a16:creationId xmlns:a16="http://schemas.microsoft.com/office/drawing/2014/main" id="{339D0338-14D2-A6A3-32E6-83827BEA6D14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9" r="8353" b="20000"/>
          <a:stretch>
            <a:fillRect/>
          </a:stretch>
        </p:blipFill>
        <p:spPr>
          <a:xfrm>
            <a:off x="6699250" y="3505200"/>
            <a:ext cx="2070100" cy="2971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9258" name="Text Box 10">
            <a:extLst>
              <a:ext uri="{FF2B5EF4-FFF2-40B4-BE49-F238E27FC236}">
                <a16:creationId xmlns:a16="http://schemas.microsoft.com/office/drawing/2014/main" id="{633CE2D3-4493-7293-D456-CEE5483D21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461125"/>
            <a:ext cx="24780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>
              <a:spcBef>
                <a:spcPct val="20000"/>
              </a:spcBef>
              <a:buClr>
                <a:srgbClr val="FF3300"/>
              </a:buClr>
              <a:buFont typeface="Times New Roman" panose="02020603050405020304" pitchFamily="18" charset="0"/>
              <a:buNone/>
            </a:pPr>
            <a:r>
              <a:rPr lang="en-US" altLang="LID4096" sz="2000" i="1">
                <a:latin typeface="Verdana" panose="020B0604030504040204" pitchFamily="34" charset="0"/>
              </a:rPr>
              <a:t>Daniel Rozin, NYU</a:t>
            </a:r>
            <a:endParaRPr lang="en-CA" altLang="LID4096" sz="2000" i="1"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666" fill="hold"/>
                                        <p:tgtEl>
                                          <p:spTgt spid="3092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0925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092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092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925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>
            <a:extLst>
              <a:ext uri="{FF2B5EF4-FFF2-40B4-BE49-F238E27FC236}">
                <a16:creationId xmlns:a16="http://schemas.microsoft.com/office/drawing/2014/main" id="{C410367A-ECCB-D480-5B25-87AB049825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MusicalBottles</a:t>
            </a:r>
            <a:r>
              <a:rPr lang="en-US" altLang="LID4096" sz="1800"/>
              <a:t> - controlling sound, light</a:t>
            </a:r>
          </a:p>
        </p:txBody>
      </p:sp>
      <p:pic>
        <p:nvPicPr>
          <p:cNvPr id="306180" name="bottles.wmv">
            <a:hlinkClick r:id="" action="ppaction://media"/>
            <a:extLst>
              <a:ext uri="{FF2B5EF4-FFF2-40B4-BE49-F238E27FC236}">
                <a16:creationId xmlns:a16="http://schemas.microsoft.com/office/drawing/2014/main" id="{5E0EEC12-AAA3-A195-023A-70B53A1659E0}"/>
              </a:ext>
            </a:extLst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7526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6181" name="Text Box 5">
            <a:extLst>
              <a:ext uri="{FF2B5EF4-FFF2-40B4-BE49-F238E27FC236}">
                <a16:creationId xmlns:a16="http://schemas.microsoft.com/office/drawing/2014/main" id="{DCF40DE3-61D3-5164-AC27-2B9E7C8E0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461125"/>
            <a:ext cx="36210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>
              <a:spcBef>
                <a:spcPct val="20000"/>
              </a:spcBef>
              <a:buClr>
                <a:srgbClr val="FF3300"/>
              </a:buClr>
              <a:buFont typeface="Times New Roman" panose="02020603050405020304" pitchFamily="18" charset="0"/>
              <a:buNone/>
            </a:pPr>
            <a:r>
              <a:rPr lang="en-US" altLang="LID4096" sz="2000" i="1">
                <a:latin typeface="Verdana" panose="020B0604030504040204" pitchFamily="34" charset="0"/>
              </a:rPr>
              <a:t>Tangible Media Group, MIT</a:t>
            </a:r>
            <a:endParaRPr lang="en-CA" altLang="LID4096" sz="2000" i="1">
              <a:latin typeface="Verdana" panose="020B0604030504040204" pitchFamily="34" charset="0"/>
            </a:endParaRPr>
          </a:p>
        </p:txBody>
      </p:sp>
      <p:pic>
        <p:nvPicPr>
          <p:cNvPr id="306187" name="Picture 11">
            <a:extLst>
              <a:ext uri="{FF2B5EF4-FFF2-40B4-BE49-F238E27FC236}">
                <a16:creationId xmlns:a16="http://schemas.microsoft.com/office/drawing/2014/main" id="{5474BA2F-6B07-B0D5-4980-B5995A7A6FB4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98" t="10638" r="23021" b="10638"/>
          <a:stretch>
            <a:fillRect/>
          </a:stretch>
        </p:blipFill>
        <p:spPr>
          <a:xfrm>
            <a:off x="6705600" y="3505200"/>
            <a:ext cx="2235200" cy="2819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499" fill="hold"/>
                                        <p:tgtEl>
                                          <p:spTgt spid="3061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0618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061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061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618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E3F7DED7-983F-5E91-236A-15EBD85ED0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Surrogates – </a:t>
            </a:r>
            <a:r>
              <a:rPr lang="en-US" altLang="LID4096" sz="2000"/>
              <a:t>managing media spaces</a:t>
            </a:r>
            <a:endParaRPr lang="en-CA" altLang="LID4096" sz="2000"/>
          </a:p>
        </p:txBody>
      </p:sp>
      <p:graphicFrame>
        <p:nvGraphicFramePr>
          <p:cNvPr id="15378" name="Object 18">
            <a:extLst>
              <a:ext uri="{FF2B5EF4-FFF2-40B4-BE49-F238E27FC236}">
                <a16:creationId xmlns:a16="http://schemas.microsoft.com/office/drawing/2014/main" id="{5ED1F473-6D50-DD62-263B-C86656F5F0A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86550" y="3276600"/>
          <a:ext cx="2152650" cy="30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4" imgW="2734057" imgH="3238952" progId="MSPhotoEd.3">
                  <p:embed/>
                </p:oleObj>
              </mc:Choice>
              <mc:Fallback>
                <p:oleObj name="Photo Editor Photo" r:id="rId4" imgW="2734057" imgH="3238952" progId="MSPhotoEd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25000" b="10527"/>
                      <a:stretch>
                        <a:fillRect/>
                      </a:stretch>
                    </p:blipFill>
                    <p:spPr bwMode="auto">
                      <a:xfrm>
                        <a:off x="6686550" y="3276600"/>
                        <a:ext cx="2152650" cy="304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9" name="Rectangle 19">
            <a:extLst>
              <a:ext uri="{FF2B5EF4-FFF2-40B4-BE49-F238E27FC236}">
                <a16:creationId xmlns:a16="http://schemas.microsoft.com/office/drawing/2014/main" id="{0BBD16D2-B8BE-12E2-4403-37932CB05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1813" y="1647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LID4096"/>
          </a:p>
        </p:txBody>
      </p:sp>
      <p:sp>
        <p:nvSpPr>
          <p:cNvPr id="15391" name="Text Box 31">
            <a:extLst>
              <a:ext uri="{FF2B5EF4-FFF2-40B4-BE49-F238E27FC236}">
                <a16:creationId xmlns:a16="http://schemas.microsoft.com/office/drawing/2014/main" id="{B2B5BE05-1F86-605D-2D8A-11A1FB71E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461125"/>
            <a:ext cx="29733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>
              <a:spcBef>
                <a:spcPct val="20000"/>
              </a:spcBef>
              <a:buClr>
                <a:srgbClr val="FF3300"/>
              </a:buClr>
              <a:buFont typeface="Times New Roman" panose="02020603050405020304" pitchFamily="18" charset="0"/>
              <a:buNone/>
            </a:pPr>
            <a:r>
              <a:rPr lang="en-US" altLang="LID4096" sz="2000" i="1">
                <a:latin typeface="Verdana" panose="020B0604030504040204" pitchFamily="34" charset="0"/>
              </a:rPr>
              <a:t>Greenberg &amp; Kuzuoka</a:t>
            </a:r>
            <a:endParaRPr lang="en-CA" altLang="LID4096" sz="2000" i="1">
              <a:latin typeface="Verdana" panose="020B0604030504040204" pitchFamily="34" charset="0"/>
            </a:endParaRPr>
          </a:p>
        </p:txBody>
      </p:sp>
      <p:pic>
        <p:nvPicPr>
          <p:cNvPr id="15396" name="digital-surrogates-gi-640.wmv">
            <a:hlinkClick r:id="" action="ppaction://media"/>
            <a:extLst>
              <a:ext uri="{FF2B5EF4-FFF2-40B4-BE49-F238E27FC236}">
                <a16:creationId xmlns:a16="http://schemas.microsoft.com/office/drawing/2014/main" id="{51EFF743-1111-3C32-4976-32EE617BA293}"/>
              </a:ext>
            </a:extLst>
          </p:cNvPr>
          <p:cNvPicPr>
            <a:picLocks noRot="1" noChangeAspect="1" noChangeArrowheads="1"/>
          </p:cNvPicPr>
          <p:nvPr>
            <p:ph sz="half" idx="2"/>
            <a:videoFile r:link="rId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1752600"/>
            <a:ext cx="6096000" cy="45720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3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53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9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539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7" name="Rectangle 3">
            <a:extLst>
              <a:ext uri="{FF2B5EF4-FFF2-40B4-BE49-F238E27FC236}">
                <a16:creationId xmlns:a16="http://schemas.microsoft.com/office/drawing/2014/main" id="{CDE3076B-74B6-AC1A-6257-49765618AA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Motivation</a:t>
            </a:r>
            <a:endParaRPr lang="en-CA" altLang="LID4096"/>
          </a:p>
        </p:txBody>
      </p:sp>
      <p:sp>
        <p:nvSpPr>
          <p:cNvPr id="190472" name="Rectangle 8">
            <a:extLst>
              <a:ext uri="{FF2B5EF4-FFF2-40B4-BE49-F238E27FC236}">
                <a16:creationId xmlns:a16="http://schemas.microsoft.com/office/drawing/2014/main" id="{3BDEDC37-1FA2-1C13-C434-3A0325AAD6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1813" y="1647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LID4096"/>
          </a:p>
        </p:txBody>
      </p:sp>
      <p:pic>
        <p:nvPicPr>
          <p:cNvPr id="190473" name="Object 9">
            <a:extLst>
              <a:ext uri="{FF2B5EF4-FFF2-40B4-BE49-F238E27FC236}">
                <a16:creationId xmlns:a16="http://schemas.microsoft.com/office/drawing/2014/main" id="{7C8E758C-DF31-DEF1-C1E8-6F236536F6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524000"/>
            <a:ext cx="37846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90474" name="Object 10">
            <a:extLst>
              <a:ext uri="{FF2B5EF4-FFF2-40B4-BE49-F238E27FC236}">
                <a16:creationId xmlns:a16="http://schemas.microsoft.com/office/drawing/2014/main" id="{82BBBCC1-D5D0-4475-8F6F-406475F21A8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" y="1524000"/>
          <a:ext cx="4170363" cy="495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2734057" imgH="3238952" progId="MSPhotoEd.3">
                  <p:embed/>
                </p:oleObj>
              </mc:Choice>
              <mc:Fallback>
                <p:oleObj r:id="rId4" imgW="2734057" imgH="3238952" progId="MSPhotoEd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524000"/>
                        <a:ext cx="4170363" cy="495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0475" name="Text Box 11">
            <a:extLst>
              <a:ext uri="{FF2B5EF4-FFF2-40B4-BE49-F238E27FC236}">
                <a16:creationId xmlns:a16="http://schemas.microsoft.com/office/drawing/2014/main" id="{6E993B94-37CD-998E-BBA6-E2B612BF0B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461125"/>
            <a:ext cx="29733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>
              <a:spcBef>
                <a:spcPct val="20000"/>
              </a:spcBef>
              <a:buClr>
                <a:srgbClr val="FF3300"/>
              </a:buClr>
              <a:buFont typeface="Times New Roman" panose="02020603050405020304" pitchFamily="18" charset="0"/>
              <a:buNone/>
            </a:pPr>
            <a:r>
              <a:rPr lang="en-US" altLang="LID4096" sz="2000" i="1">
                <a:latin typeface="Verdana" panose="020B0604030504040204" pitchFamily="34" charset="0"/>
              </a:rPr>
              <a:t>Greenberg &amp; Kuzuoka</a:t>
            </a:r>
            <a:endParaRPr lang="en-CA" altLang="LID4096" sz="2000" i="1"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0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4BB93125-EA4F-D8CF-A95A-1EF44AEE77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Motivation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193FFF94-D285-1A27-33D8-D7010955BB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No suitable building blocks </a:t>
            </a:r>
          </a:p>
        </p:txBody>
      </p:sp>
      <p:sp>
        <p:nvSpPr>
          <p:cNvPr id="69637" name="Text Box 5">
            <a:extLst>
              <a:ext uri="{FF2B5EF4-FFF2-40B4-BE49-F238E27FC236}">
                <a16:creationId xmlns:a16="http://schemas.microsoft.com/office/drawing/2014/main" id="{6E4CF4DF-4B8E-7420-C45C-40406215CB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24275"/>
            <a:ext cx="31480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>
                <a:solidFill>
                  <a:srgbClr val="000099"/>
                </a:solidFill>
                <a:latin typeface="Verdana" panose="020B0604030504040204" pitchFamily="34" charset="0"/>
              </a:rPr>
              <a:t>One-off pieces</a:t>
            </a:r>
            <a:br>
              <a:rPr lang="en-US" altLang="LID4096">
                <a:solidFill>
                  <a:srgbClr val="000099"/>
                </a:solidFill>
                <a:latin typeface="Verdana" panose="020B0604030504040204" pitchFamily="34" charset="0"/>
              </a:rPr>
            </a:br>
            <a:r>
              <a:rPr lang="en-US" altLang="LID4096">
                <a:solidFill>
                  <a:srgbClr val="000099"/>
                </a:solidFill>
                <a:latin typeface="Verdana" panose="020B0604030504040204" pitchFamily="34" charset="0"/>
              </a:rPr>
              <a:t>(academics/artists)</a:t>
            </a:r>
          </a:p>
        </p:txBody>
      </p:sp>
      <p:sp>
        <p:nvSpPr>
          <p:cNvPr id="69638" name="Text Box 6">
            <a:extLst>
              <a:ext uri="{FF2B5EF4-FFF2-40B4-BE49-F238E27FC236}">
                <a16:creationId xmlns:a16="http://schemas.microsoft.com/office/drawing/2014/main" id="{79CD71AF-C734-F50C-B85E-DDEE68FD96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6400800"/>
            <a:ext cx="3714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i="1">
                <a:solidFill>
                  <a:srgbClr val="000099"/>
                </a:solidFill>
                <a:latin typeface="Verdana" panose="020B0604030504040204" pitchFamily="34" charset="0"/>
              </a:rPr>
              <a:t>inTouch </a:t>
            </a:r>
            <a:r>
              <a:rPr lang="en-US" altLang="LID4096" sz="1600" i="1">
                <a:solidFill>
                  <a:srgbClr val="000099"/>
                </a:solidFill>
                <a:latin typeface="Verdana" panose="020B0604030504040204" pitchFamily="34" charset="0"/>
              </a:rPr>
              <a:t>Tangible Media Group</a:t>
            </a:r>
            <a:endParaRPr lang="en-US" altLang="LID4096" i="1">
              <a:solidFill>
                <a:srgbClr val="000099"/>
              </a:solidFill>
              <a:latin typeface="Verdana" panose="020B0604030504040204" pitchFamily="34" charset="0"/>
            </a:endParaRPr>
          </a:p>
        </p:txBody>
      </p:sp>
      <p:pic>
        <p:nvPicPr>
          <p:cNvPr id="69639" name="Picture 7">
            <a:extLst>
              <a:ext uri="{FF2B5EF4-FFF2-40B4-BE49-F238E27FC236}">
                <a16:creationId xmlns:a16="http://schemas.microsoft.com/office/drawing/2014/main" id="{CF94A3C9-5B5B-7AED-BA0E-4194659ACA17}"/>
              </a:ext>
            </a:extLst>
          </p:cNvPr>
          <p:cNvPicPr>
            <a:picLocks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4400" y="3657600"/>
            <a:ext cx="3200400" cy="2736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>
            <a:extLst>
              <a:ext uri="{FF2B5EF4-FFF2-40B4-BE49-F238E27FC236}">
                <a16:creationId xmlns:a16="http://schemas.microsoft.com/office/drawing/2014/main" id="{CFE22606-033D-1F6D-8D3A-BC8891D14B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Motivation</a:t>
            </a:r>
          </a:p>
        </p:txBody>
      </p:sp>
      <p:sp>
        <p:nvSpPr>
          <p:cNvPr id="185347" name="Rectangle 3">
            <a:extLst>
              <a:ext uri="{FF2B5EF4-FFF2-40B4-BE49-F238E27FC236}">
                <a16:creationId xmlns:a16="http://schemas.microsoft.com/office/drawing/2014/main" id="{B3D45DD3-DF09-1CFC-9E94-F0F9517F05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No suitable building blocks </a:t>
            </a:r>
          </a:p>
        </p:txBody>
      </p:sp>
      <p:pic>
        <p:nvPicPr>
          <p:cNvPr id="185348" name="Picture 4">
            <a:extLst>
              <a:ext uri="{FF2B5EF4-FFF2-40B4-BE49-F238E27FC236}">
                <a16:creationId xmlns:a16="http://schemas.microsoft.com/office/drawing/2014/main" id="{99BACCF2-93DA-9376-91C1-D1809A03E2F2}"/>
              </a:ext>
            </a:extLst>
          </p:cNvPr>
          <p:cNvPicPr>
            <a:picLocks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5" b="15790"/>
          <a:stretch>
            <a:fillRect/>
          </a:stretch>
        </p:blipFill>
        <p:spPr>
          <a:xfrm>
            <a:off x="4724400" y="3886200"/>
            <a:ext cx="3124200" cy="25384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5349" name="Text Box 5">
            <a:extLst>
              <a:ext uri="{FF2B5EF4-FFF2-40B4-BE49-F238E27FC236}">
                <a16:creationId xmlns:a16="http://schemas.microsoft.com/office/drawing/2014/main" id="{2DC8C644-4C1F-8178-AF97-57B6E2B8BA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24275"/>
            <a:ext cx="3427413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>
                <a:solidFill>
                  <a:srgbClr val="000099"/>
                </a:solidFill>
                <a:latin typeface="Verdana" panose="020B0604030504040204" pitchFamily="34" charset="0"/>
              </a:rPr>
              <a:t>Low level parts</a:t>
            </a:r>
            <a:br>
              <a:rPr lang="en-US" altLang="LID4096">
                <a:solidFill>
                  <a:srgbClr val="000099"/>
                </a:solidFill>
                <a:latin typeface="Verdana" panose="020B0604030504040204" pitchFamily="34" charset="0"/>
              </a:rPr>
            </a:br>
            <a:r>
              <a:rPr lang="en-US" altLang="LID4096">
                <a:solidFill>
                  <a:srgbClr val="000099"/>
                </a:solidFill>
                <a:latin typeface="Verdana" panose="020B0604030504040204" pitchFamily="34" charset="0"/>
              </a:rPr>
              <a:t>(electrical engineers)</a:t>
            </a:r>
          </a:p>
          <a:p>
            <a:endParaRPr lang="en-US" altLang="LID4096">
              <a:solidFill>
                <a:srgbClr val="000099"/>
              </a:solidFill>
              <a:latin typeface="Verdana" panose="020B0604030504040204" pitchFamily="34" charset="0"/>
            </a:endParaRPr>
          </a:p>
        </p:txBody>
      </p:sp>
      <p:pic>
        <p:nvPicPr>
          <p:cNvPr id="185350" name="Picture 6">
            <a:extLst>
              <a:ext uri="{FF2B5EF4-FFF2-40B4-BE49-F238E27FC236}">
                <a16:creationId xmlns:a16="http://schemas.microsoft.com/office/drawing/2014/main" id="{EABB76B6-F556-2A74-C8AE-961F73255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4800600"/>
            <a:ext cx="762000" cy="86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5352" name="Picture 8">
            <a:extLst>
              <a:ext uri="{FF2B5EF4-FFF2-40B4-BE49-F238E27FC236}">
                <a16:creationId xmlns:a16="http://schemas.microsoft.com/office/drawing/2014/main" id="{3FE5CF44-4906-5D6E-FE3A-F988A3C88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715000"/>
            <a:ext cx="762000" cy="71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5353" name="Picture 9">
            <a:extLst>
              <a:ext uri="{FF2B5EF4-FFF2-40B4-BE49-F238E27FC236}">
                <a16:creationId xmlns:a16="http://schemas.microsoft.com/office/drawing/2014/main" id="{EA3CBAB7-7D2E-E6FF-BB37-4882988D2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2743200"/>
            <a:ext cx="10668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5354" name="Picture 10">
            <a:extLst>
              <a:ext uri="{FF2B5EF4-FFF2-40B4-BE49-F238E27FC236}">
                <a16:creationId xmlns:a16="http://schemas.microsoft.com/office/drawing/2014/main" id="{886669DC-48E8-FA87-41CD-1888B0FC4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0" r="3999" b="9334"/>
          <a:stretch>
            <a:fillRect/>
          </a:stretch>
        </p:blipFill>
        <p:spPr bwMode="auto">
          <a:xfrm>
            <a:off x="4724400" y="2722563"/>
            <a:ext cx="1295400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5355" name="Picture 11">
            <a:extLst>
              <a:ext uri="{FF2B5EF4-FFF2-40B4-BE49-F238E27FC236}">
                <a16:creationId xmlns:a16="http://schemas.microsoft.com/office/drawing/2014/main" id="{06DD9610-6464-9551-FDE6-2A103E884E60}"/>
              </a:ext>
            </a:extLst>
          </p:cNvPr>
          <p:cNvPicPr>
            <a:picLocks noChangeAspect="1" noChangeArrowheads="1"/>
          </p:cNvPicPr>
          <p:nvPr>
            <p:ph sz="quarter" idx="4294967295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3981450"/>
            <a:ext cx="762000" cy="762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5356" name="Picture 12">
            <a:extLst>
              <a:ext uri="{FF2B5EF4-FFF2-40B4-BE49-F238E27FC236}">
                <a16:creationId xmlns:a16="http://schemas.microsoft.com/office/drawing/2014/main" id="{DF2EC5DB-4318-4BBA-821A-2957F76B7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743200"/>
            <a:ext cx="1295400" cy="1065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63D982C2-C655-08C1-49C8-BCFB3182F6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Motivation</a:t>
            </a:r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2D0CB429-86B1-D6C8-A469-FAA1AA8FAA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No suitable building blocks </a:t>
            </a:r>
          </a:p>
        </p:txBody>
      </p:sp>
      <p:sp>
        <p:nvSpPr>
          <p:cNvPr id="84997" name="Text Box 5">
            <a:extLst>
              <a:ext uri="{FF2B5EF4-FFF2-40B4-BE49-F238E27FC236}">
                <a16:creationId xmlns:a16="http://schemas.microsoft.com/office/drawing/2014/main" id="{BE18DDCF-71BF-D757-D6BD-2F8F337CC4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24275"/>
            <a:ext cx="1816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>
                <a:solidFill>
                  <a:srgbClr val="000099"/>
                </a:solidFill>
                <a:latin typeface="Verdana" panose="020B0604030504040204" pitchFamily="34" charset="0"/>
              </a:rPr>
              <a:t>Appliances</a:t>
            </a:r>
          </a:p>
        </p:txBody>
      </p:sp>
      <p:pic>
        <p:nvPicPr>
          <p:cNvPr id="84999" name="Picture 7">
            <a:extLst>
              <a:ext uri="{FF2B5EF4-FFF2-40B4-BE49-F238E27FC236}">
                <a16:creationId xmlns:a16="http://schemas.microsoft.com/office/drawing/2014/main" id="{45655AA2-72FE-515D-ADB4-93BBB81CA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7200" y="6248400"/>
            <a:ext cx="8382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005" name="Text Box 13">
            <a:extLst>
              <a:ext uri="{FF2B5EF4-FFF2-40B4-BE49-F238E27FC236}">
                <a16:creationId xmlns:a16="http://schemas.microsoft.com/office/drawing/2014/main" id="{DCE0E47B-C15E-28E0-88B8-B15885FB29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6400800"/>
            <a:ext cx="2627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i="1">
                <a:solidFill>
                  <a:srgbClr val="000099"/>
                </a:solidFill>
                <a:latin typeface="Verdana" panose="020B0604030504040204" pitchFamily="34" charset="0"/>
              </a:rPr>
              <a:t>ActiMates         </a:t>
            </a:r>
          </a:p>
        </p:txBody>
      </p:sp>
      <p:pic>
        <p:nvPicPr>
          <p:cNvPr id="85012" name="Picture 20">
            <a:extLst>
              <a:ext uri="{FF2B5EF4-FFF2-40B4-BE49-F238E27FC236}">
                <a16:creationId xmlns:a16="http://schemas.microsoft.com/office/drawing/2014/main" id="{6D57650E-860F-E337-3DD7-A435C3472781}"/>
              </a:ext>
            </a:extLst>
          </p:cNvPr>
          <p:cNvPicPr>
            <a:picLocks noChangeAspect="1" noChangeArrowheads="1" noCrop="1"/>
          </p:cNvPicPr>
          <p:nvPr>
            <p:ph sz="half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9163" y="3657600"/>
            <a:ext cx="2205037" cy="2752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5013" name="Text Box 21">
            <a:extLst>
              <a:ext uri="{FF2B5EF4-FFF2-40B4-BE49-F238E27FC236}">
                <a16:creationId xmlns:a16="http://schemas.microsoft.com/office/drawing/2014/main" id="{CB863B84-F3BB-6AD2-28E4-58C33ADE0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6400800"/>
            <a:ext cx="1439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i="1">
                <a:solidFill>
                  <a:srgbClr val="000099"/>
                </a:solidFill>
                <a:latin typeface="Verdana" panose="020B0604030504040204" pitchFamily="34" charset="0"/>
              </a:rPr>
              <a:t>Security</a:t>
            </a:r>
          </a:p>
        </p:txBody>
      </p:sp>
      <p:pic>
        <p:nvPicPr>
          <p:cNvPr id="85014" name="Picture 22">
            <a:extLst>
              <a:ext uri="{FF2B5EF4-FFF2-40B4-BE49-F238E27FC236}">
                <a16:creationId xmlns:a16="http://schemas.microsoft.com/office/drawing/2014/main" id="{2E37F647-8171-813D-BB0C-0DF2A861C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1" t="5423" r="7152" b="5084"/>
          <a:stretch>
            <a:fillRect/>
          </a:stretch>
        </p:blipFill>
        <p:spPr bwMode="auto">
          <a:xfrm>
            <a:off x="6788150" y="3657600"/>
            <a:ext cx="235585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>
            <a:extLst>
              <a:ext uri="{FF2B5EF4-FFF2-40B4-BE49-F238E27FC236}">
                <a16:creationId xmlns:a16="http://schemas.microsoft.com/office/drawing/2014/main" id="{885EA735-5186-9EF7-03F6-2881B47DAB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Motivation</a:t>
            </a:r>
          </a:p>
        </p:txBody>
      </p:sp>
      <p:sp>
        <p:nvSpPr>
          <p:cNvPr id="199683" name="Rectangle 3">
            <a:extLst>
              <a:ext uri="{FF2B5EF4-FFF2-40B4-BE49-F238E27FC236}">
                <a16:creationId xmlns:a16="http://schemas.microsoft.com/office/drawing/2014/main" id="{AFCD0BEA-5141-46B2-A6E6-54B6FEC1D9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No suitable building blocks </a:t>
            </a:r>
          </a:p>
        </p:txBody>
      </p:sp>
      <p:sp>
        <p:nvSpPr>
          <p:cNvPr id="199685" name="Text Box 5">
            <a:extLst>
              <a:ext uri="{FF2B5EF4-FFF2-40B4-BE49-F238E27FC236}">
                <a16:creationId xmlns:a16="http://schemas.microsoft.com/office/drawing/2014/main" id="{A94CA56C-5C1E-8A76-AF2A-DC8255F3D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24275"/>
            <a:ext cx="33210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>
                <a:solidFill>
                  <a:srgbClr val="000099"/>
                </a:solidFill>
                <a:latin typeface="Verdana" panose="020B0604030504040204" pitchFamily="34" charset="0"/>
              </a:rPr>
              <a:t>Robotics</a:t>
            </a:r>
            <a:br>
              <a:rPr lang="en-US" altLang="LID4096">
                <a:solidFill>
                  <a:srgbClr val="000099"/>
                </a:solidFill>
                <a:latin typeface="Verdana" panose="020B0604030504040204" pitchFamily="34" charset="0"/>
              </a:rPr>
            </a:br>
            <a:r>
              <a:rPr lang="en-US" altLang="LID4096">
                <a:solidFill>
                  <a:srgbClr val="000099"/>
                </a:solidFill>
                <a:latin typeface="Verdana" panose="020B0604030504040204" pitchFamily="34" charset="0"/>
              </a:rPr>
              <a:t>(kids and hobbyists)</a:t>
            </a:r>
          </a:p>
        </p:txBody>
      </p:sp>
      <p:sp>
        <p:nvSpPr>
          <p:cNvPr id="199686" name="Text Box 6">
            <a:extLst>
              <a:ext uri="{FF2B5EF4-FFF2-40B4-BE49-F238E27FC236}">
                <a16:creationId xmlns:a16="http://schemas.microsoft.com/office/drawing/2014/main" id="{225887A3-2EB9-E101-5C53-1C1D93FA73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6400800"/>
            <a:ext cx="2795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i="1">
                <a:solidFill>
                  <a:srgbClr val="000099"/>
                </a:solidFill>
                <a:latin typeface="Verdana" panose="020B0604030504040204" pitchFamily="34" charset="0"/>
              </a:rPr>
              <a:t>Lego Mindstorms</a:t>
            </a:r>
          </a:p>
        </p:txBody>
      </p:sp>
      <p:pic>
        <p:nvPicPr>
          <p:cNvPr id="199687" name="Picture 7">
            <a:extLst>
              <a:ext uri="{FF2B5EF4-FFF2-40B4-BE49-F238E27FC236}">
                <a16:creationId xmlns:a16="http://schemas.microsoft.com/office/drawing/2014/main" id="{3A416F58-06C0-59E9-7825-B4091D8B9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048000"/>
            <a:ext cx="2667000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9688" name="Text Box 8">
            <a:extLst>
              <a:ext uri="{FF2B5EF4-FFF2-40B4-BE49-F238E27FC236}">
                <a16:creationId xmlns:a16="http://schemas.microsoft.com/office/drawing/2014/main" id="{84871DC0-A50D-46D3-D108-21FA12324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2667000"/>
            <a:ext cx="2165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i="1">
                <a:solidFill>
                  <a:srgbClr val="000099"/>
                </a:solidFill>
                <a:latin typeface="Verdana" panose="020B0604030504040204" pitchFamily="34" charset="0"/>
              </a:rPr>
              <a:t>Handy Board</a:t>
            </a:r>
          </a:p>
        </p:txBody>
      </p:sp>
      <p:pic>
        <p:nvPicPr>
          <p:cNvPr id="199684" name="Picture 4">
            <a:extLst>
              <a:ext uri="{FF2B5EF4-FFF2-40B4-BE49-F238E27FC236}">
                <a16:creationId xmlns:a16="http://schemas.microsoft.com/office/drawing/2014/main" id="{170AF686-7AC5-9EDC-135D-1B02A43EDF3C}"/>
              </a:ext>
            </a:extLst>
          </p:cNvPr>
          <p:cNvPicPr>
            <a:picLocks noChangeAspect="1" noChangeArrowheads="1"/>
          </p:cNvPicPr>
          <p:nvPr>
            <p:ph sz="half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4222750"/>
            <a:ext cx="3200400" cy="22082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F9233B80-8023-1274-63DF-866913395D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Motivation</a:t>
            </a:r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DB9CA192-C0D9-1B91-DF14-5B8C91519C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No suitable building blocks</a:t>
            </a:r>
          </a:p>
        </p:txBody>
      </p:sp>
      <p:pic>
        <p:nvPicPr>
          <p:cNvPr id="90123" name="Picture 11">
            <a:extLst>
              <a:ext uri="{FF2B5EF4-FFF2-40B4-BE49-F238E27FC236}">
                <a16:creationId xmlns:a16="http://schemas.microsoft.com/office/drawing/2014/main" id="{EEEA9182-1A0B-1819-2EC5-6837124F62C9}"/>
              </a:ext>
            </a:extLst>
          </p:cNvPr>
          <p:cNvPicPr>
            <a:picLocks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3657600"/>
            <a:ext cx="3581400" cy="30051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0116" name="Text Box 4">
            <a:extLst>
              <a:ext uri="{FF2B5EF4-FFF2-40B4-BE49-F238E27FC236}">
                <a16:creationId xmlns:a16="http://schemas.microsoft.com/office/drawing/2014/main" id="{B85AB08A-F24C-6F92-FA15-A2300AA4A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24275"/>
            <a:ext cx="2773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>
                <a:solidFill>
                  <a:srgbClr val="000099"/>
                </a:solidFill>
                <a:latin typeface="Verdana" panose="020B0604030504040204" pitchFamily="34" charset="0"/>
              </a:rPr>
              <a:t>On critical path…</a:t>
            </a:r>
          </a:p>
        </p:txBody>
      </p:sp>
      <p:grpSp>
        <p:nvGrpSpPr>
          <p:cNvPr id="90152" name="Group 40">
            <a:extLst>
              <a:ext uri="{FF2B5EF4-FFF2-40B4-BE49-F238E27FC236}">
                <a16:creationId xmlns:a16="http://schemas.microsoft.com/office/drawing/2014/main" id="{478E9668-1609-A6E4-96B3-622B4CB0CE07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7391400" y="4267200"/>
            <a:ext cx="1447800" cy="2395538"/>
            <a:chOff x="1368" y="2688"/>
            <a:chExt cx="817" cy="1029"/>
          </a:xfrm>
        </p:grpSpPr>
        <p:sp>
          <p:nvSpPr>
            <p:cNvPr id="90132" name="Freeform 20">
              <a:extLst>
                <a:ext uri="{FF2B5EF4-FFF2-40B4-BE49-F238E27FC236}">
                  <a16:creationId xmlns:a16="http://schemas.microsoft.com/office/drawing/2014/main" id="{0387350E-0572-B518-5060-429CA6A37E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7" y="3130"/>
              <a:ext cx="728" cy="587"/>
            </a:xfrm>
            <a:custGeom>
              <a:avLst/>
              <a:gdLst>
                <a:gd name="T0" fmla="*/ 221 w 1458"/>
                <a:gd name="T1" fmla="*/ 389 h 1173"/>
                <a:gd name="T2" fmla="*/ 0 w 1458"/>
                <a:gd name="T3" fmla="*/ 707 h 1173"/>
                <a:gd name="T4" fmla="*/ 160 w 1458"/>
                <a:gd name="T5" fmla="*/ 999 h 1173"/>
                <a:gd name="T6" fmla="*/ 1165 w 1458"/>
                <a:gd name="T7" fmla="*/ 1173 h 1173"/>
                <a:gd name="T8" fmla="*/ 1458 w 1458"/>
                <a:gd name="T9" fmla="*/ 274 h 1173"/>
                <a:gd name="T10" fmla="*/ 1437 w 1458"/>
                <a:gd name="T11" fmla="*/ 7 h 1173"/>
                <a:gd name="T12" fmla="*/ 1179 w 1458"/>
                <a:gd name="T13" fmla="*/ 0 h 1173"/>
                <a:gd name="T14" fmla="*/ 221 w 1458"/>
                <a:gd name="T15" fmla="*/ 389 h 1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58" h="1173">
                  <a:moveTo>
                    <a:pt x="221" y="389"/>
                  </a:moveTo>
                  <a:lnTo>
                    <a:pt x="0" y="707"/>
                  </a:lnTo>
                  <a:lnTo>
                    <a:pt x="160" y="999"/>
                  </a:lnTo>
                  <a:lnTo>
                    <a:pt x="1165" y="1173"/>
                  </a:lnTo>
                  <a:lnTo>
                    <a:pt x="1458" y="274"/>
                  </a:lnTo>
                  <a:lnTo>
                    <a:pt x="1437" y="7"/>
                  </a:lnTo>
                  <a:lnTo>
                    <a:pt x="1179" y="0"/>
                  </a:lnTo>
                  <a:lnTo>
                    <a:pt x="221" y="38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90133" name="Freeform 21">
              <a:extLst>
                <a:ext uri="{FF2B5EF4-FFF2-40B4-BE49-F238E27FC236}">
                  <a16:creationId xmlns:a16="http://schemas.microsoft.com/office/drawing/2014/main" id="{C01AD8B5-32FB-8C3E-CE59-491714ACA6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9" y="3158"/>
              <a:ext cx="610" cy="385"/>
            </a:xfrm>
            <a:custGeom>
              <a:avLst/>
              <a:gdLst>
                <a:gd name="T0" fmla="*/ 0 w 1221"/>
                <a:gd name="T1" fmla="*/ 637 h 770"/>
                <a:gd name="T2" fmla="*/ 923 w 1221"/>
                <a:gd name="T3" fmla="*/ 770 h 770"/>
                <a:gd name="T4" fmla="*/ 1221 w 1221"/>
                <a:gd name="T5" fmla="*/ 7 h 770"/>
                <a:gd name="T6" fmla="*/ 1005 w 1221"/>
                <a:gd name="T7" fmla="*/ 0 h 770"/>
                <a:gd name="T8" fmla="*/ 215 w 1221"/>
                <a:gd name="T9" fmla="*/ 319 h 770"/>
                <a:gd name="T10" fmla="*/ 0 w 1221"/>
                <a:gd name="T11" fmla="*/ 637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21" h="770">
                  <a:moveTo>
                    <a:pt x="0" y="637"/>
                  </a:moveTo>
                  <a:lnTo>
                    <a:pt x="923" y="770"/>
                  </a:lnTo>
                  <a:lnTo>
                    <a:pt x="1221" y="7"/>
                  </a:lnTo>
                  <a:lnTo>
                    <a:pt x="1005" y="0"/>
                  </a:lnTo>
                  <a:lnTo>
                    <a:pt x="215" y="319"/>
                  </a:lnTo>
                  <a:lnTo>
                    <a:pt x="0" y="637"/>
                  </a:lnTo>
                  <a:close/>
                </a:path>
              </a:pathLst>
            </a:custGeom>
            <a:solidFill>
              <a:srgbClr val="38CB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90134" name="Freeform 22">
              <a:extLst>
                <a:ext uri="{FF2B5EF4-FFF2-40B4-BE49-F238E27FC236}">
                  <a16:creationId xmlns:a16="http://schemas.microsoft.com/office/drawing/2014/main" id="{5C90C04B-307C-74E4-BDD4-2CB1DE6D9B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8" y="2688"/>
              <a:ext cx="757" cy="757"/>
            </a:xfrm>
            <a:custGeom>
              <a:avLst/>
              <a:gdLst>
                <a:gd name="T0" fmla="*/ 1462 w 1512"/>
                <a:gd name="T1" fmla="*/ 374 h 1514"/>
                <a:gd name="T2" fmla="*/ 1404 w 1512"/>
                <a:gd name="T3" fmla="*/ 0 h 1514"/>
                <a:gd name="T4" fmla="*/ 890 w 1512"/>
                <a:gd name="T5" fmla="*/ 60 h 1514"/>
                <a:gd name="T6" fmla="*/ 823 w 1512"/>
                <a:gd name="T7" fmla="*/ 140 h 1514"/>
                <a:gd name="T8" fmla="*/ 729 w 1512"/>
                <a:gd name="T9" fmla="*/ 248 h 1514"/>
                <a:gd name="T10" fmla="*/ 316 w 1512"/>
                <a:gd name="T11" fmla="*/ 364 h 1514"/>
                <a:gd name="T12" fmla="*/ 0 w 1512"/>
                <a:gd name="T13" fmla="*/ 889 h 1514"/>
                <a:gd name="T14" fmla="*/ 156 w 1512"/>
                <a:gd name="T15" fmla="*/ 1323 h 1514"/>
                <a:gd name="T16" fmla="*/ 567 w 1512"/>
                <a:gd name="T17" fmla="*/ 1392 h 1514"/>
                <a:gd name="T18" fmla="*/ 750 w 1512"/>
                <a:gd name="T19" fmla="*/ 1498 h 1514"/>
                <a:gd name="T20" fmla="*/ 1273 w 1512"/>
                <a:gd name="T21" fmla="*/ 1514 h 1514"/>
                <a:gd name="T22" fmla="*/ 1512 w 1512"/>
                <a:gd name="T23" fmla="*/ 709 h 1514"/>
                <a:gd name="T24" fmla="*/ 1462 w 1512"/>
                <a:gd name="T25" fmla="*/ 374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12" h="1514">
                  <a:moveTo>
                    <a:pt x="1462" y="374"/>
                  </a:moveTo>
                  <a:lnTo>
                    <a:pt x="1404" y="0"/>
                  </a:lnTo>
                  <a:lnTo>
                    <a:pt x="890" y="60"/>
                  </a:lnTo>
                  <a:lnTo>
                    <a:pt x="823" y="140"/>
                  </a:lnTo>
                  <a:lnTo>
                    <a:pt x="729" y="248"/>
                  </a:lnTo>
                  <a:lnTo>
                    <a:pt x="316" y="364"/>
                  </a:lnTo>
                  <a:lnTo>
                    <a:pt x="0" y="889"/>
                  </a:lnTo>
                  <a:lnTo>
                    <a:pt x="156" y="1323"/>
                  </a:lnTo>
                  <a:lnTo>
                    <a:pt x="567" y="1392"/>
                  </a:lnTo>
                  <a:lnTo>
                    <a:pt x="750" y="1498"/>
                  </a:lnTo>
                  <a:lnTo>
                    <a:pt x="1273" y="1514"/>
                  </a:lnTo>
                  <a:lnTo>
                    <a:pt x="1512" y="709"/>
                  </a:lnTo>
                  <a:lnTo>
                    <a:pt x="1462" y="37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90135" name="Freeform 23">
              <a:extLst>
                <a:ext uri="{FF2B5EF4-FFF2-40B4-BE49-F238E27FC236}">
                  <a16:creationId xmlns:a16="http://schemas.microsoft.com/office/drawing/2014/main" id="{4CA2559B-44E0-58E7-07A5-890072E7B0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8" y="2727"/>
              <a:ext cx="351" cy="372"/>
            </a:xfrm>
            <a:custGeom>
              <a:avLst/>
              <a:gdLst>
                <a:gd name="T0" fmla="*/ 0 w 702"/>
                <a:gd name="T1" fmla="*/ 744 h 744"/>
                <a:gd name="T2" fmla="*/ 305 w 702"/>
                <a:gd name="T3" fmla="*/ 75 h 744"/>
                <a:gd name="T4" fmla="*/ 316 w 702"/>
                <a:gd name="T5" fmla="*/ 51 h 744"/>
                <a:gd name="T6" fmla="*/ 702 w 702"/>
                <a:gd name="T7" fmla="*/ 0 h 744"/>
                <a:gd name="T8" fmla="*/ 626 w 702"/>
                <a:gd name="T9" fmla="*/ 170 h 744"/>
                <a:gd name="T10" fmla="*/ 392 w 702"/>
                <a:gd name="T11" fmla="*/ 699 h 744"/>
                <a:gd name="T12" fmla="*/ 0 w 702"/>
                <a:gd name="T13" fmla="*/ 744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2" h="744">
                  <a:moveTo>
                    <a:pt x="0" y="744"/>
                  </a:moveTo>
                  <a:lnTo>
                    <a:pt x="305" y="75"/>
                  </a:lnTo>
                  <a:lnTo>
                    <a:pt x="316" y="51"/>
                  </a:lnTo>
                  <a:lnTo>
                    <a:pt x="702" y="0"/>
                  </a:lnTo>
                  <a:lnTo>
                    <a:pt x="626" y="170"/>
                  </a:lnTo>
                  <a:lnTo>
                    <a:pt x="392" y="699"/>
                  </a:lnTo>
                  <a:lnTo>
                    <a:pt x="0" y="7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90136" name="Freeform 24">
              <a:extLst>
                <a:ext uri="{FF2B5EF4-FFF2-40B4-BE49-F238E27FC236}">
                  <a16:creationId xmlns:a16="http://schemas.microsoft.com/office/drawing/2014/main" id="{04937094-BB54-C474-0C38-CFB753E0E4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7" y="2773"/>
              <a:ext cx="160" cy="593"/>
            </a:xfrm>
            <a:custGeom>
              <a:avLst/>
              <a:gdLst>
                <a:gd name="T0" fmla="*/ 130 w 321"/>
                <a:gd name="T1" fmla="*/ 1185 h 1185"/>
                <a:gd name="T2" fmla="*/ 0 w 321"/>
                <a:gd name="T3" fmla="*/ 617 h 1185"/>
                <a:gd name="T4" fmla="*/ 203 w 321"/>
                <a:gd name="T5" fmla="*/ 115 h 1185"/>
                <a:gd name="T6" fmla="*/ 249 w 321"/>
                <a:gd name="T7" fmla="*/ 0 h 1185"/>
                <a:gd name="T8" fmla="*/ 269 w 321"/>
                <a:gd name="T9" fmla="*/ 152 h 1185"/>
                <a:gd name="T10" fmla="*/ 321 w 321"/>
                <a:gd name="T11" fmla="*/ 538 h 1185"/>
                <a:gd name="T12" fmla="*/ 130 w 321"/>
                <a:gd name="T13" fmla="*/ 1185 h 1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1" h="1185">
                  <a:moveTo>
                    <a:pt x="130" y="1185"/>
                  </a:moveTo>
                  <a:lnTo>
                    <a:pt x="0" y="617"/>
                  </a:lnTo>
                  <a:lnTo>
                    <a:pt x="203" y="115"/>
                  </a:lnTo>
                  <a:lnTo>
                    <a:pt x="249" y="0"/>
                  </a:lnTo>
                  <a:lnTo>
                    <a:pt x="269" y="152"/>
                  </a:lnTo>
                  <a:lnTo>
                    <a:pt x="321" y="538"/>
                  </a:lnTo>
                  <a:lnTo>
                    <a:pt x="130" y="11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90138" name="Freeform 26">
              <a:extLst>
                <a:ext uri="{FF2B5EF4-FFF2-40B4-BE49-F238E27FC236}">
                  <a16:creationId xmlns:a16="http://schemas.microsoft.com/office/drawing/2014/main" id="{9D97F9CC-442E-6C75-82B4-DD7895283D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6" y="3522"/>
              <a:ext cx="479" cy="153"/>
            </a:xfrm>
            <a:custGeom>
              <a:avLst/>
              <a:gdLst>
                <a:gd name="T0" fmla="*/ 0 w 958"/>
                <a:gd name="T1" fmla="*/ 0 h 305"/>
                <a:gd name="T2" fmla="*/ 77 w 958"/>
                <a:gd name="T3" fmla="*/ 152 h 305"/>
                <a:gd name="T4" fmla="*/ 958 w 958"/>
                <a:gd name="T5" fmla="*/ 305 h 305"/>
                <a:gd name="T6" fmla="*/ 916 w 958"/>
                <a:gd name="T7" fmla="*/ 131 h 305"/>
                <a:gd name="T8" fmla="*/ 0 w 958"/>
                <a:gd name="T9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8" h="305">
                  <a:moveTo>
                    <a:pt x="0" y="0"/>
                  </a:moveTo>
                  <a:lnTo>
                    <a:pt x="77" y="152"/>
                  </a:lnTo>
                  <a:lnTo>
                    <a:pt x="958" y="305"/>
                  </a:lnTo>
                  <a:lnTo>
                    <a:pt x="916" y="1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8CB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90139" name="Freeform 27">
              <a:extLst>
                <a:ext uri="{FF2B5EF4-FFF2-40B4-BE49-F238E27FC236}">
                  <a16:creationId xmlns:a16="http://schemas.microsoft.com/office/drawing/2014/main" id="{EF11FA24-4CF4-3F1F-FB48-3CA7DF61FF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3213"/>
              <a:ext cx="38" cy="111"/>
            </a:xfrm>
            <a:custGeom>
              <a:avLst/>
              <a:gdLst>
                <a:gd name="T0" fmla="*/ 70 w 77"/>
                <a:gd name="T1" fmla="*/ 0 h 223"/>
                <a:gd name="T2" fmla="*/ 77 w 77"/>
                <a:gd name="T3" fmla="*/ 49 h 223"/>
                <a:gd name="T4" fmla="*/ 14 w 77"/>
                <a:gd name="T5" fmla="*/ 223 h 223"/>
                <a:gd name="T6" fmla="*/ 0 w 77"/>
                <a:gd name="T7" fmla="*/ 202 h 223"/>
                <a:gd name="T8" fmla="*/ 70 w 77"/>
                <a:gd name="T9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223">
                  <a:moveTo>
                    <a:pt x="70" y="0"/>
                  </a:moveTo>
                  <a:lnTo>
                    <a:pt x="77" y="49"/>
                  </a:lnTo>
                  <a:lnTo>
                    <a:pt x="14" y="223"/>
                  </a:lnTo>
                  <a:lnTo>
                    <a:pt x="0" y="202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FF9E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90140" name="Freeform 28">
              <a:extLst>
                <a:ext uri="{FF2B5EF4-FFF2-40B4-BE49-F238E27FC236}">
                  <a16:creationId xmlns:a16="http://schemas.microsoft.com/office/drawing/2014/main" id="{FEDCF21D-0313-448B-7199-72356EE492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8" y="3133"/>
              <a:ext cx="210" cy="203"/>
            </a:xfrm>
            <a:custGeom>
              <a:avLst/>
              <a:gdLst>
                <a:gd name="T0" fmla="*/ 312 w 420"/>
                <a:gd name="T1" fmla="*/ 0 h 408"/>
                <a:gd name="T2" fmla="*/ 0 w 420"/>
                <a:gd name="T3" fmla="*/ 30 h 408"/>
                <a:gd name="T4" fmla="*/ 109 w 420"/>
                <a:gd name="T5" fmla="*/ 369 h 408"/>
                <a:gd name="T6" fmla="*/ 420 w 420"/>
                <a:gd name="T7" fmla="*/ 408 h 408"/>
                <a:gd name="T8" fmla="*/ 312 w 420"/>
                <a:gd name="T9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0" h="408">
                  <a:moveTo>
                    <a:pt x="312" y="0"/>
                  </a:moveTo>
                  <a:lnTo>
                    <a:pt x="0" y="30"/>
                  </a:lnTo>
                  <a:lnTo>
                    <a:pt x="109" y="369"/>
                  </a:lnTo>
                  <a:lnTo>
                    <a:pt x="420" y="408"/>
                  </a:lnTo>
                  <a:lnTo>
                    <a:pt x="312" y="0"/>
                  </a:lnTo>
                  <a:close/>
                </a:path>
              </a:pathLst>
            </a:custGeom>
            <a:solidFill>
              <a:srgbClr val="CC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90141" name="Freeform 29">
              <a:extLst>
                <a:ext uri="{FF2B5EF4-FFF2-40B4-BE49-F238E27FC236}">
                  <a16:creationId xmlns:a16="http://schemas.microsoft.com/office/drawing/2014/main" id="{2E59EEC7-4312-DB9F-EC9F-48B6FC788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4" y="2855"/>
              <a:ext cx="270" cy="242"/>
            </a:xfrm>
            <a:custGeom>
              <a:avLst/>
              <a:gdLst>
                <a:gd name="T0" fmla="*/ 0 w 540"/>
                <a:gd name="T1" fmla="*/ 483 h 483"/>
                <a:gd name="T2" fmla="*/ 235 w 540"/>
                <a:gd name="T3" fmla="*/ 84 h 483"/>
                <a:gd name="T4" fmla="*/ 540 w 540"/>
                <a:gd name="T5" fmla="*/ 0 h 483"/>
                <a:gd name="T6" fmla="*/ 319 w 540"/>
                <a:gd name="T7" fmla="*/ 452 h 483"/>
                <a:gd name="T8" fmla="*/ 0 w 540"/>
                <a:gd name="T9" fmla="*/ 483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483">
                  <a:moveTo>
                    <a:pt x="0" y="483"/>
                  </a:moveTo>
                  <a:lnTo>
                    <a:pt x="235" y="84"/>
                  </a:lnTo>
                  <a:lnTo>
                    <a:pt x="540" y="0"/>
                  </a:lnTo>
                  <a:lnTo>
                    <a:pt x="319" y="452"/>
                  </a:lnTo>
                  <a:lnTo>
                    <a:pt x="0" y="483"/>
                  </a:lnTo>
                  <a:close/>
                </a:path>
              </a:pathLst>
            </a:custGeom>
            <a:solidFill>
              <a:srgbClr val="CC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90142" name="Freeform 30">
              <a:extLst>
                <a:ext uri="{FF2B5EF4-FFF2-40B4-BE49-F238E27FC236}">
                  <a16:creationId xmlns:a16="http://schemas.microsoft.com/office/drawing/2014/main" id="{1164EF60-9697-3D36-275E-06C2A4639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5" y="3114"/>
              <a:ext cx="269" cy="287"/>
            </a:xfrm>
            <a:custGeom>
              <a:avLst/>
              <a:gdLst>
                <a:gd name="T0" fmla="*/ 0 w 536"/>
                <a:gd name="T1" fmla="*/ 45 h 573"/>
                <a:gd name="T2" fmla="*/ 140 w 536"/>
                <a:gd name="T3" fmla="*/ 561 h 573"/>
                <a:gd name="T4" fmla="*/ 536 w 536"/>
                <a:gd name="T5" fmla="*/ 573 h 573"/>
                <a:gd name="T6" fmla="*/ 399 w 536"/>
                <a:gd name="T7" fmla="*/ 0 h 573"/>
                <a:gd name="T8" fmla="*/ 0 w 536"/>
                <a:gd name="T9" fmla="*/ 45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6" h="573">
                  <a:moveTo>
                    <a:pt x="0" y="45"/>
                  </a:moveTo>
                  <a:lnTo>
                    <a:pt x="140" y="561"/>
                  </a:lnTo>
                  <a:lnTo>
                    <a:pt x="536" y="573"/>
                  </a:lnTo>
                  <a:lnTo>
                    <a:pt x="399" y="0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CC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90146" name="Freeform 34">
              <a:extLst>
                <a:ext uri="{FF2B5EF4-FFF2-40B4-BE49-F238E27FC236}">
                  <a16:creationId xmlns:a16="http://schemas.microsoft.com/office/drawing/2014/main" id="{CD7726B5-E7B8-A43D-228D-7D7775B36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8" y="2727"/>
              <a:ext cx="351" cy="372"/>
            </a:xfrm>
            <a:custGeom>
              <a:avLst/>
              <a:gdLst>
                <a:gd name="T0" fmla="*/ 316 w 702"/>
                <a:gd name="T1" fmla="*/ 51 h 744"/>
                <a:gd name="T2" fmla="*/ 0 w 702"/>
                <a:gd name="T3" fmla="*/ 744 h 744"/>
                <a:gd name="T4" fmla="*/ 392 w 702"/>
                <a:gd name="T5" fmla="*/ 699 h 744"/>
                <a:gd name="T6" fmla="*/ 702 w 702"/>
                <a:gd name="T7" fmla="*/ 0 h 744"/>
                <a:gd name="T8" fmla="*/ 316 w 702"/>
                <a:gd name="T9" fmla="*/ 51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2" h="744">
                  <a:moveTo>
                    <a:pt x="316" y="51"/>
                  </a:moveTo>
                  <a:lnTo>
                    <a:pt x="0" y="744"/>
                  </a:lnTo>
                  <a:lnTo>
                    <a:pt x="392" y="699"/>
                  </a:lnTo>
                  <a:lnTo>
                    <a:pt x="702" y="0"/>
                  </a:lnTo>
                  <a:lnTo>
                    <a:pt x="316" y="51"/>
                  </a:lnTo>
                  <a:close/>
                </a:path>
              </a:pathLst>
            </a:custGeom>
            <a:solidFill>
              <a:srgbClr val="CC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90147" name="Freeform 35">
              <a:extLst>
                <a:ext uri="{FF2B5EF4-FFF2-40B4-BE49-F238E27FC236}">
                  <a16:creationId xmlns:a16="http://schemas.microsoft.com/office/drawing/2014/main" id="{30F614F1-9420-3034-9327-9ACE00E9A1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7" y="2773"/>
              <a:ext cx="168" cy="600"/>
            </a:xfrm>
            <a:custGeom>
              <a:avLst/>
              <a:gdLst>
                <a:gd name="T0" fmla="*/ 269 w 336"/>
                <a:gd name="T1" fmla="*/ 152 h 1200"/>
                <a:gd name="T2" fmla="*/ 249 w 336"/>
                <a:gd name="T3" fmla="*/ 0 h 1200"/>
                <a:gd name="T4" fmla="*/ 203 w 336"/>
                <a:gd name="T5" fmla="*/ 115 h 1200"/>
                <a:gd name="T6" fmla="*/ 0 w 336"/>
                <a:gd name="T7" fmla="*/ 617 h 1200"/>
                <a:gd name="T8" fmla="*/ 139 w 336"/>
                <a:gd name="T9" fmla="*/ 1200 h 1200"/>
                <a:gd name="T10" fmla="*/ 336 w 336"/>
                <a:gd name="T11" fmla="*/ 584 h 1200"/>
                <a:gd name="T12" fmla="*/ 269 w 336"/>
                <a:gd name="T13" fmla="*/ 152 h 1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1200">
                  <a:moveTo>
                    <a:pt x="269" y="152"/>
                  </a:moveTo>
                  <a:lnTo>
                    <a:pt x="249" y="0"/>
                  </a:lnTo>
                  <a:lnTo>
                    <a:pt x="203" y="115"/>
                  </a:lnTo>
                  <a:lnTo>
                    <a:pt x="0" y="617"/>
                  </a:lnTo>
                  <a:lnTo>
                    <a:pt x="139" y="1200"/>
                  </a:lnTo>
                  <a:lnTo>
                    <a:pt x="336" y="584"/>
                  </a:lnTo>
                  <a:lnTo>
                    <a:pt x="269" y="152"/>
                  </a:lnTo>
                  <a:close/>
                </a:path>
              </a:pathLst>
            </a:custGeom>
            <a:solidFill>
              <a:srgbClr val="38CB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90151" name="Freeform 39">
              <a:extLst>
                <a:ext uri="{FF2B5EF4-FFF2-40B4-BE49-F238E27FC236}">
                  <a16:creationId xmlns:a16="http://schemas.microsoft.com/office/drawing/2014/main" id="{6AAAD4E5-A4B3-9EF9-30E4-03A561A30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7" y="2880"/>
              <a:ext cx="105" cy="372"/>
            </a:xfrm>
            <a:custGeom>
              <a:avLst/>
              <a:gdLst>
                <a:gd name="T0" fmla="*/ 0 w 210"/>
                <a:gd name="T1" fmla="*/ 393 h 745"/>
                <a:gd name="T2" fmla="*/ 157 w 210"/>
                <a:gd name="T3" fmla="*/ 0 h 745"/>
                <a:gd name="T4" fmla="*/ 210 w 210"/>
                <a:gd name="T5" fmla="*/ 343 h 745"/>
                <a:gd name="T6" fmla="*/ 81 w 210"/>
                <a:gd name="T7" fmla="*/ 745 h 745"/>
                <a:gd name="T8" fmla="*/ 0 w 210"/>
                <a:gd name="T9" fmla="*/ 393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745">
                  <a:moveTo>
                    <a:pt x="0" y="393"/>
                  </a:moveTo>
                  <a:lnTo>
                    <a:pt x="157" y="0"/>
                  </a:lnTo>
                  <a:lnTo>
                    <a:pt x="210" y="343"/>
                  </a:lnTo>
                  <a:lnTo>
                    <a:pt x="81" y="745"/>
                  </a:lnTo>
                  <a:lnTo>
                    <a:pt x="0" y="3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90153" name="AutoShape 41">
            <a:extLst>
              <a:ext uri="{FF2B5EF4-FFF2-40B4-BE49-F238E27FC236}">
                <a16:creationId xmlns:a16="http://schemas.microsoft.com/office/drawing/2014/main" id="{E999BC32-2EFD-F34F-7B2E-A511FCA7C7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2667000"/>
            <a:ext cx="2514600" cy="1371600"/>
          </a:xfrm>
          <a:prstGeom prst="cloudCallout">
            <a:avLst>
              <a:gd name="adj1" fmla="val -65782"/>
              <a:gd name="adj2" fmla="val 12153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LID4096" sz="1800" b="1" i="1">
                <a:solidFill>
                  <a:srgbClr val="CC0000"/>
                </a:solidFill>
              </a:rPr>
              <a:t>Will those parts ever arrive?</a:t>
            </a:r>
          </a:p>
        </p:txBody>
      </p:sp>
    </p:spTree>
  </p:cSld>
  <p:clrMapOvr>
    <a:masterClrMapping/>
  </p:clrMapOvr>
  <p:transition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970BB9ED-BC61-D72B-AA15-BA73D50DC5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8001000" algn="r"/>
              </a:tabLst>
            </a:pPr>
            <a:r>
              <a:rPr lang="en-US" altLang="LID4096"/>
              <a:t>Research Goal</a:t>
            </a:r>
            <a:endParaRPr lang="en-CA" altLang="LID4096"/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1C392662-A482-5A9C-52D8-17D26DC8C1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Create physical devices and software so:</a:t>
            </a:r>
            <a:endParaRPr lang="en-CA" altLang="LID4096"/>
          </a:p>
        </p:txBody>
      </p:sp>
      <p:sp>
        <p:nvSpPr>
          <p:cNvPr id="99338" name="Rectangle 10">
            <a:extLst>
              <a:ext uri="{FF2B5EF4-FFF2-40B4-BE49-F238E27FC236}">
                <a16:creationId xmlns:a16="http://schemas.microsoft.com/office/drawing/2014/main" id="{DBBE2DB0-980B-8372-A30F-A52901BF32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438400"/>
            <a:ext cx="777240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62000" indent="-285750">
              <a:spcBef>
                <a:spcPct val="20000"/>
              </a:spcBef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81100" indent="-228600">
              <a:spcBef>
                <a:spcPct val="20000"/>
              </a:spcBef>
              <a:buChar char="•"/>
              <a:defRPr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endParaRPr lang="en-US" altLang="LID4096" sz="1600"/>
          </a:p>
          <a:p>
            <a:pPr lvl="1"/>
            <a:r>
              <a:rPr lang="en-US" altLang="LID4096"/>
              <a:t>developers concentrate on physical interface </a:t>
            </a:r>
            <a:r>
              <a:rPr lang="en-US" altLang="LID4096" b="1" i="1"/>
              <a:t>design</a:t>
            </a:r>
            <a:br>
              <a:rPr lang="en-US" altLang="LID4096"/>
            </a:br>
            <a:endParaRPr lang="en-US" altLang="LID4096"/>
          </a:p>
          <a:p>
            <a:endParaRPr lang="en-CA" altLang="LID4096"/>
          </a:p>
        </p:txBody>
      </p:sp>
      <p:sp>
        <p:nvSpPr>
          <p:cNvPr id="99339" name="Rectangle 11">
            <a:extLst>
              <a:ext uri="{FF2B5EF4-FFF2-40B4-BE49-F238E27FC236}">
                <a16:creationId xmlns:a16="http://schemas.microsoft.com/office/drawing/2014/main" id="{B4176E36-825B-AC08-21F9-35203FEFC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3505200"/>
            <a:ext cx="777240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62000" indent="-285750">
              <a:spcBef>
                <a:spcPct val="20000"/>
              </a:spcBef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81100" indent="-228600">
              <a:spcBef>
                <a:spcPct val="20000"/>
              </a:spcBef>
              <a:buChar char="•"/>
              <a:defRPr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endParaRPr lang="en-US" altLang="LID4096"/>
          </a:p>
          <a:p>
            <a:pPr lvl="1"/>
            <a:r>
              <a:rPr lang="en-US" altLang="LID4096"/>
              <a:t>approriate for the </a:t>
            </a:r>
            <a:r>
              <a:rPr lang="en-US" altLang="LID4096" b="1"/>
              <a:t>average programmer</a:t>
            </a:r>
          </a:p>
          <a:p>
            <a:pPr lvl="1">
              <a:buFontTx/>
              <a:buNone/>
            </a:pPr>
            <a:r>
              <a:rPr lang="en-US" altLang="LID4096"/>
              <a:t> </a:t>
            </a:r>
            <a:endParaRPr lang="en-CA" altLang="LID4096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9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9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8" grpId="0" autoUpdateAnimBg="0"/>
      <p:bldP spid="99339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>
            <a:extLst>
              <a:ext uri="{FF2B5EF4-FFF2-40B4-BE49-F238E27FC236}">
                <a16:creationId xmlns:a16="http://schemas.microsoft.com/office/drawing/2014/main" id="{B7FB2C56-B8E0-C9A9-11C4-CDAD2C1DDA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8001000" algn="r"/>
              </a:tabLst>
            </a:pPr>
            <a:r>
              <a:rPr lang="en-US" altLang="LID4096"/>
              <a:t>Research Goal</a:t>
            </a:r>
            <a:endParaRPr lang="en-CA" altLang="LID4096"/>
          </a:p>
        </p:txBody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D7EE01A1-6852-A0E6-5AE2-9B1785B1F6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Create physical devices and software so:</a:t>
            </a:r>
            <a:br>
              <a:rPr lang="en-US" altLang="LID4096"/>
            </a:br>
            <a:endParaRPr lang="en-US" altLang="LID4096" sz="1600"/>
          </a:p>
          <a:p>
            <a:pPr marL="762000" lvl="1"/>
            <a:r>
              <a:rPr lang="en-US" altLang="LID4096"/>
              <a:t>simple enough for Saul to use</a:t>
            </a:r>
          </a:p>
          <a:p>
            <a:pPr marL="762000" lvl="1">
              <a:buFontTx/>
              <a:buNone/>
            </a:pPr>
            <a:endParaRPr lang="en-US" altLang="LID4096"/>
          </a:p>
          <a:p>
            <a:endParaRPr lang="en-CA" altLang="LID4096"/>
          </a:p>
        </p:txBody>
      </p:sp>
      <p:pic>
        <p:nvPicPr>
          <p:cNvPr id="104452" name="Picture 4">
            <a:extLst>
              <a:ext uri="{FF2B5EF4-FFF2-40B4-BE49-F238E27FC236}">
                <a16:creationId xmlns:a16="http://schemas.microsoft.com/office/drawing/2014/main" id="{F0B1BFBA-10DF-07AA-D760-AE7234FDF54C}"/>
              </a:ext>
            </a:extLst>
          </p:cNvPr>
          <p:cNvPicPr>
            <a:picLocks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43600" y="4419600"/>
            <a:ext cx="2743200" cy="21113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07E94C36-188F-81F2-5F3C-26D57EA056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anchor="b"/>
          <a:lstStyle/>
          <a:p>
            <a:pPr>
              <a:tabLst>
                <a:tab pos="8001000" algn="r"/>
              </a:tabLst>
            </a:pPr>
            <a:r>
              <a:rPr lang="en-US" altLang="LID4096" sz="1400"/>
              <a:t>Insight</a:t>
            </a:r>
            <a:br>
              <a:rPr lang="en-US" altLang="LID4096" sz="1400"/>
            </a:br>
            <a:r>
              <a:rPr lang="en-US" altLang="LID4096" sz="2400"/>
              <a:t>GUI Widgets</a:t>
            </a:r>
            <a:endParaRPr lang="en-CA" altLang="LID4096" sz="2400"/>
          </a:p>
        </p:txBody>
      </p:sp>
      <p:grpSp>
        <p:nvGrpSpPr>
          <p:cNvPr id="17462" name="Group 54">
            <a:extLst>
              <a:ext uri="{FF2B5EF4-FFF2-40B4-BE49-F238E27FC236}">
                <a16:creationId xmlns:a16="http://schemas.microsoft.com/office/drawing/2014/main" id="{65820B37-3D36-298C-7FD0-B094F1ADB798}"/>
              </a:ext>
            </a:extLst>
          </p:cNvPr>
          <p:cNvGrpSpPr>
            <a:grpSpLocks/>
          </p:cNvGrpSpPr>
          <p:nvPr/>
        </p:nvGrpSpPr>
        <p:grpSpPr bwMode="auto">
          <a:xfrm>
            <a:off x="3124200" y="1746250"/>
            <a:ext cx="6034088" cy="5111750"/>
            <a:chOff x="1968" y="1100"/>
            <a:chExt cx="3801" cy="3220"/>
          </a:xfrm>
        </p:grpSpPr>
        <p:pic>
          <p:nvPicPr>
            <p:cNvPr id="17420" name="Picture 12">
              <a:extLst>
                <a:ext uri="{FF2B5EF4-FFF2-40B4-BE49-F238E27FC236}">
                  <a16:creationId xmlns:a16="http://schemas.microsoft.com/office/drawing/2014/main" id="{DC4EFE1A-A8D0-F89B-F471-6E54D84BF6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8" y="1100"/>
              <a:ext cx="3792" cy="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461" name="Picture 53">
              <a:extLst>
                <a:ext uri="{FF2B5EF4-FFF2-40B4-BE49-F238E27FC236}">
                  <a16:creationId xmlns:a16="http://schemas.microsoft.com/office/drawing/2014/main" id="{77185462-07BE-6D21-564A-AF633C066F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686" t="38091"/>
            <a:stretch>
              <a:fillRect/>
            </a:stretch>
          </p:blipFill>
          <p:spPr bwMode="auto">
            <a:xfrm>
              <a:off x="4800" y="2208"/>
              <a:ext cx="969" cy="2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7447" name="Group 39">
            <a:extLst>
              <a:ext uri="{FF2B5EF4-FFF2-40B4-BE49-F238E27FC236}">
                <a16:creationId xmlns:a16="http://schemas.microsoft.com/office/drawing/2014/main" id="{CAD3D740-8B6E-84AC-9C69-1D7E8D5669B0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2667000"/>
            <a:ext cx="5943600" cy="2095500"/>
            <a:chOff x="432" y="1680"/>
            <a:chExt cx="3744" cy="1320"/>
          </a:xfrm>
        </p:grpSpPr>
        <p:sp>
          <p:nvSpPr>
            <p:cNvPr id="17426" name="Freeform 18">
              <a:extLst>
                <a:ext uri="{FF2B5EF4-FFF2-40B4-BE49-F238E27FC236}">
                  <a16:creationId xmlns:a16="http://schemas.microsoft.com/office/drawing/2014/main" id="{DC3D6EB7-9808-2802-0AF1-B83347CA2A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2064"/>
              <a:ext cx="336" cy="296"/>
            </a:xfrm>
            <a:custGeom>
              <a:avLst/>
              <a:gdLst>
                <a:gd name="T0" fmla="*/ 56 w 200"/>
                <a:gd name="T1" fmla="*/ 0 h 248"/>
                <a:gd name="T2" fmla="*/ 152 w 200"/>
                <a:gd name="T3" fmla="*/ 48 h 248"/>
                <a:gd name="T4" fmla="*/ 152 w 200"/>
                <a:gd name="T5" fmla="*/ 144 h 248"/>
                <a:gd name="T6" fmla="*/ 104 w 200"/>
                <a:gd name="T7" fmla="*/ 240 h 248"/>
                <a:gd name="T8" fmla="*/ 8 w 200"/>
                <a:gd name="T9" fmla="*/ 192 h 248"/>
                <a:gd name="T10" fmla="*/ 56 w 200"/>
                <a:gd name="T11" fmla="*/ 96 h 248"/>
                <a:gd name="T12" fmla="*/ 200 w 200"/>
                <a:gd name="T13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248">
                  <a:moveTo>
                    <a:pt x="56" y="0"/>
                  </a:moveTo>
                  <a:cubicBezTo>
                    <a:pt x="96" y="12"/>
                    <a:pt x="136" y="24"/>
                    <a:pt x="152" y="48"/>
                  </a:cubicBezTo>
                  <a:cubicBezTo>
                    <a:pt x="168" y="72"/>
                    <a:pt x="160" y="112"/>
                    <a:pt x="152" y="144"/>
                  </a:cubicBezTo>
                  <a:cubicBezTo>
                    <a:pt x="144" y="176"/>
                    <a:pt x="128" y="232"/>
                    <a:pt x="104" y="240"/>
                  </a:cubicBezTo>
                  <a:cubicBezTo>
                    <a:pt x="80" y="248"/>
                    <a:pt x="16" y="216"/>
                    <a:pt x="8" y="192"/>
                  </a:cubicBezTo>
                  <a:cubicBezTo>
                    <a:pt x="0" y="168"/>
                    <a:pt x="24" y="128"/>
                    <a:pt x="56" y="96"/>
                  </a:cubicBezTo>
                  <a:cubicBezTo>
                    <a:pt x="88" y="64"/>
                    <a:pt x="168" y="16"/>
                    <a:pt x="200" y="0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428" name="Freeform 20">
              <a:extLst>
                <a:ext uri="{FF2B5EF4-FFF2-40B4-BE49-F238E27FC236}">
                  <a16:creationId xmlns:a16="http://schemas.microsoft.com/office/drawing/2014/main" id="{8EAA734E-AFE7-7D13-8B8F-CE02E5582B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" y="2520"/>
              <a:ext cx="1544" cy="480"/>
            </a:xfrm>
            <a:custGeom>
              <a:avLst/>
              <a:gdLst>
                <a:gd name="T0" fmla="*/ 824 w 1544"/>
                <a:gd name="T1" fmla="*/ 120 h 480"/>
                <a:gd name="T2" fmla="*/ 440 w 1544"/>
                <a:gd name="T3" fmla="*/ 168 h 480"/>
                <a:gd name="T4" fmla="*/ 56 w 1544"/>
                <a:gd name="T5" fmla="*/ 216 h 480"/>
                <a:gd name="T6" fmla="*/ 104 w 1544"/>
                <a:gd name="T7" fmla="*/ 408 h 480"/>
                <a:gd name="T8" fmla="*/ 680 w 1544"/>
                <a:gd name="T9" fmla="*/ 456 h 480"/>
                <a:gd name="T10" fmla="*/ 1352 w 1544"/>
                <a:gd name="T11" fmla="*/ 456 h 480"/>
                <a:gd name="T12" fmla="*/ 1496 w 1544"/>
                <a:gd name="T13" fmla="*/ 312 h 480"/>
                <a:gd name="T14" fmla="*/ 1064 w 1544"/>
                <a:gd name="T15" fmla="*/ 168 h 480"/>
                <a:gd name="T16" fmla="*/ 872 w 1544"/>
                <a:gd name="T17" fmla="*/ 168 h 480"/>
                <a:gd name="T18" fmla="*/ 632 w 1544"/>
                <a:gd name="T19" fmla="*/ 72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44" h="480">
                  <a:moveTo>
                    <a:pt x="824" y="120"/>
                  </a:moveTo>
                  <a:cubicBezTo>
                    <a:pt x="696" y="136"/>
                    <a:pt x="568" y="152"/>
                    <a:pt x="440" y="168"/>
                  </a:cubicBezTo>
                  <a:cubicBezTo>
                    <a:pt x="312" y="184"/>
                    <a:pt x="112" y="176"/>
                    <a:pt x="56" y="216"/>
                  </a:cubicBezTo>
                  <a:cubicBezTo>
                    <a:pt x="0" y="256"/>
                    <a:pt x="0" y="368"/>
                    <a:pt x="104" y="408"/>
                  </a:cubicBezTo>
                  <a:cubicBezTo>
                    <a:pt x="208" y="448"/>
                    <a:pt x="472" y="448"/>
                    <a:pt x="680" y="456"/>
                  </a:cubicBezTo>
                  <a:cubicBezTo>
                    <a:pt x="888" y="464"/>
                    <a:pt x="1216" y="480"/>
                    <a:pt x="1352" y="456"/>
                  </a:cubicBezTo>
                  <a:cubicBezTo>
                    <a:pt x="1488" y="432"/>
                    <a:pt x="1544" y="360"/>
                    <a:pt x="1496" y="312"/>
                  </a:cubicBezTo>
                  <a:cubicBezTo>
                    <a:pt x="1448" y="264"/>
                    <a:pt x="1168" y="192"/>
                    <a:pt x="1064" y="168"/>
                  </a:cubicBezTo>
                  <a:cubicBezTo>
                    <a:pt x="960" y="144"/>
                    <a:pt x="944" y="184"/>
                    <a:pt x="872" y="168"/>
                  </a:cubicBezTo>
                  <a:cubicBezTo>
                    <a:pt x="800" y="152"/>
                    <a:pt x="736" y="0"/>
                    <a:pt x="632" y="72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439" name="Rectangle 31">
              <a:extLst>
                <a:ext uri="{FF2B5EF4-FFF2-40B4-BE49-F238E27FC236}">
                  <a16:creationId xmlns:a16="http://schemas.microsoft.com/office/drawing/2014/main" id="{1AD3F6F6-F8E3-FF2F-33B1-9A5785DB6E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1680"/>
              <a:ext cx="2064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2400">
                  <a:solidFill>
                    <a:srgbClr val="000066"/>
                  </a:solidFill>
                  <a:latin typeface="Verdana" panose="020B0604030504040204" pitchFamily="34" charset="0"/>
                </a:defRPr>
              </a:lvl1pPr>
              <a:lvl2pPr marL="762000" indent="-285750">
                <a:spcBef>
                  <a:spcPct val="20000"/>
                </a:spcBef>
                <a:buChar char="–"/>
                <a:defRPr sz="2000">
                  <a:solidFill>
                    <a:srgbClr val="000066"/>
                  </a:solidFill>
                  <a:latin typeface="Verdana" panose="020B0604030504040204" pitchFamily="34" charset="0"/>
                </a:defRPr>
              </a:lvl2pPr>
              <a:lvl3pPr marL="1181100" indent="-228600">
                <a:spcBef>
                  <a:spcPct val="20000"/>
                </a:spcBef>
                <a:buChar char="•"/>
                <a:defRPr sz="1600">
                  <a:solidFill>
                    <a:srgbClr val="000066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9pPr>
            </a:lstStyle>
            <a:p>
              <a:r>
                <a:rPr lang="en-US" altLang="LID4096" sz="2000"/>
                <a:t>Easy to add to </a:t>
              </a:r>
              <a:br>
                <a:rPr lang="en-US" altLang="LID4096" sz="2000"/>
              </a:br>
              <a:r>
                <a:rPr lang="en-US" altLang="LID4096" sz="2000"/>
                <a:t>program</a:t>
              </a:r>
            </a:p>
          </p:txBody>
        </p:sp>
      </p:grpSp>
      <p:grpSp>
        <p:nvGrpSpPr>
          <p:cNvPr id="17448" name="Group 40">
            <a:extLst>
              <a:ext uri="{FF2B5EF4-FFF2-40B4-BE49-F238E27FC236}">
                <a16:creationId xmlns:a16="http://schemas.microsoft.com/office/drawing/2014/main" id="{D9F204C9-A731-C3FF-C3D0-A8E53D68E0EE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3276600"/>
            <a:ext cx="8458200" cy="3429000"/>
            <a:chOff x="432" y="2064"/>
            <a:chExt cx="5328" cy="2160"/>
          </a:xfrm>
        </p:grpSpPr>
        <p:sp>
          <p:nvSpPr>
            <p:cNvPr id="17429" name="Freeform 21">
              <a:extLst>
                <a:ext uri="{FF2B5EF4-FFF2-40B4-BE49-F238E27FC236}">
                  <a16:creationId xmlns:a16="http://schemas.microsoft.com/office/drawing/2014/main" id="{BF253D80-A725-9785-C416-A841209F0F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2064"/>
              <a:ext cx="960" cy="2160"/>
            </a:xfrm>
            <a:custGeom>
              <a:avLst/>
              <a:gdLst>
                <a:gd name="T0" fmla="*/ 960 w 1448"/>
                <a:gd name="T1" fmla="*/ 0 h 904"/>
                <a:gd name="T2" fmla="*/ 384 w 1448"/>
                <a:gd name="T3" fmla="*/ 144 h 904"/>
                <a:gd name="T4" fmla="*/ 48 w 1448"/>
                <a:gd name="T5" fmla="*/ 336 h 904"/>
                <a:gd name="T6" fmla="*/ 96 w 1448"/>
                <a:gd name="T7" fmla="*/ 624 h 904"/>
                <a:gd name="T8" fmla="*/ 240 w 1448"/>
                <a:gd name="T9" fmla="*/ 864 h 904"/>
                <a:gd name="T10" fmla="*/ 1152 w 1448"/>
                <a:gd name="T11" fmla="*/ 864 h 904"/>
                <a:gd name="T12" fmla="*/ 1344 w 1448"/>
                <a:gd name="T13" fmla="*/ 720 h 904"/>
                <a:gd name="T14" fmla="*/ 1392 w 1448"/>
                <a:gd name="T15" fmla="*/ 336 h 904"/>
                <a:gd name="T16" fmla="*/ 1008 w 1448"/>
                <a:gd name="T17" fmla="*/ 144 h 904"/>
                <a:gd name="T18" fmla="*/ 576 w 1448"/>
                <a:gd name="T19" fmla="*/ 96 h 904"/>
                <a:gd name="T20" fmla="*/ 288 w 1448"/>
                <a:gd name="T21" fmla="*/ 96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48" h="904">
                  <a:moveTo>
                    <a:pt x="960" y="0"/>
                  </a:moveTo>
                  <a:cubicBezTo>
                    <a:pt x="748" y="44"/>
                    <a:pt x="536" y="88"/>
                    <a:pt x="384" y="144"/>
                  </a:cubicBezTo>
                  <a:cubicBezTo>
                    <a:pt x="232" y="200"/>
                    <a:pt x="96" y="256"/>
                    <a:pt x="48" y="336"/>
                  </a:cubicBezTo>
                  <a:cubicBezTo>
                    <a:pt x="0" y="416"/>
                    <a:pt x="64" y="536"/>
                    <a:pt x="96" y="624"/>
                  </a:cubicBezTo>
                  <a:cubicBezTo>
                    <a:pt x="128" y="712"/>
                    <a:pt x="64" y="824"/>
                    <a:pt x="240" y="864"/>
                  </a:cubicBezTo>
                  <a:cubicBezTo>
                    <a:pt x="416" y="904"/>
                    <a:pt x="968" y="888"/>
                    <a:pt x="1152" y="864"/>
                  </a:cubicBezTo>
                  <a:cubicBezTo>
                    <a:pt x="1336" y="840"/>
                    <a:pt x="1304" y="808"/>
                    <a:pt x="1344" y="720"/>
                  </a:cubicBezTo>
                  <a:cubicBezTo>
                    <a:pt x="1384" y="632"/>
                    <a:pt x="1448" y="432"/>
                    <a:pt x="1392" y="336"/>
                  </a:cubicBezTo>
                  <a:cubicBezTo>
                    <a:pt x="1336" y="240"/>
                    <a:pt x="1144" y="184"/>
                    <a:pt x="1008" y="144"/>
                  </a:cubicBezTo>
                  <a:cubicBezTo>
                    <a:pt x="872" y="104"/>
                    <a:pt x="696" y="104"/>
                    <a:pt x="576" y="96"/>
                  </a:cubicBezTo>
                  <a:cubicBezTo>
                    <a:pt x="456" y="88"/>
                    <a:pt x="372" y="92"/>
                    <a:pt x="288" y="96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438" name="Rectangle 30">
              <a:extLst>
                <a:ext uri="{FF2B5EF4-FFF2-40B4-BE49-F238E27FC236}">
                  <a16:creationId xmlns:a16="http://schemas.microsoft.com/office/drawing/2014/main" id="{61124C17-549C-9052-6AA8-FDEF59024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2304"/>
              <a:ext cx="1872" cy="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2400">
                  <a:solidFill>
                    <a:srgbClr val="000066"/>
                  </a:solidFill>
                  <a:latin typeface="Verdana" panose="020B0604030504040204" pitchFamily="34" charset="0"/>
                </a:defRPr>
              </a:lvl1pPr>
              <a:lvl2pPr marL="762000" indent="-285750">
                <a:spcBef>
                  <a:spcPct val="20000"/>
                </a:spcBef>
                <a:buChar char="–"/>
                <a:defRPr sz="2000">
                  <a:solidFill>
                    <a:srgbClr val="000066"/>
                  </a:solidFill>
                  <a:latin typeface="Verdana" panose="020B0604030504040204" pitchFamily="34" charset="0"/>
                </a:defRPr>
              </a:lvl2pPr>
              <a:lvl3pPr marL="1181100" indent="-228600">
                <a:spcBef>
                  <a:spcPct val="20000"/>
                </a:spcBef>
                <a:buChar char="•"/>
                <a:defRPr sz="1600">
                  <a:solidFill>
                    <a:srgbClr val="000066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9pPr>
            </a:lstStyle>
            <a:p>
              <a:r>
                <a:rPr lang="en-US" altLang="LID4096" sz="2000"/>
                <a:t>Well defined API</a:t>
              </a:r>
              <a:br>
                <a:rPr lang="en-US" altLang="LID4096" sz="2000"/>
              </a:br>
              <a:endParaRPr lang="en-CA" altLang="LID4096" sz="2000"/>
            </a:p>
          </p:txBody>
        </p:sp>
        <p:sp>
          <p:nvSpPr>
            <p:cNvPr id="17446" name="Freeform 38">
              <a:extLst>
                <a:ext uri="{FF2B5EF4-FFF2-40B4-BE49-F238E27FC236}">
                  <a16:creationId xmlns:a16="http://schemas.microsoft.com/office/drawing/2014/main" id="{AB2342FA-8CF7-2D40-4454-0DE9C8A0FD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0" y="3120"/>
              <a:ext cx="1544" cy="480"/>
            </a:xfrm>
            <a:custGeom>
              <a:avLst/>
              <a:gdLst>
                <a:gd name="T0" fmla="*/ 824 w 1544"/>
                <a:gd name="T1" fmla="*/ 120 h 480"/>
                <a:gd name="T2" fmla="*/ 440 w 1544"/>
                <a:gd name="T3" fmla="*/ 168 h 480"/>
                <a:gd name="T4" fmla="*/ 56 w 1544"/>
                <a:gd name="T5" fmla="*/ 216 h 480"/>
                <a:gd name="T6" fmla="*/ 104 w 1544"/>
                <a:gd name="T7" fmla="*/ 408 h 480"/>
                <a:gd name="T8" fmla="*/ 680 w 1544"/>
                <a:gd name="T9" fmla="*/ 456 h 480"/>
                <a:gd name="T10" fmla="*/ 1352 w 1544"/>
                <a:gd name="T11" fmla="*/ 456 h 480"/>
                <a:gd name="T12" fmla="*/ 1496 w 1544"/>
                <a:gd name="T13" fmla="*/ 312 h 480"/>
                <a:gd name="T14" fmla="*/ 1064 w 1544"/>
                <a:gd name="T15" fmla="*/ 168 h 480"/>
                <a:gd name="T16" fmla="*/ 872 w 1544"/>
                <a:gd name="T17" fmla="*/ 168 h 480"/>
                <a:gd name="T18" fmla="*/ 632 w 1544"/>
                <a:gd name="T19" fmla="*/ 72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44" h="480">
                  <a:moveTo>
                    <a:pt x="824" y="120"/>
                  </a:moveTo>
                  <a:cubicBezTo>
                    <a:pt x="696" y="136"/>
                    <a:pt x="568" y="152"/>
                    <a:pt x="440" y="168"/>
                  </a:cubicBezTo>
                  <a:cubicBezTo>
                    <a:pt x="312" y="184"/>
                    <a:pt x="112" y="176"/>
                    <a:pt x="56" y="216"/>
                  </a:cubicBezTo>
                  <a:cubicBezTo>
                    <a:pt x="0" y="256"/>
                    <a:pt x="0" y="368"/>
                    <a:pt x="104" y="408"/>
                  </a:cubicBezTo>
                  <a:cubicBezTo>
                    <a:pt x="208" y="448"/>
                    <a:pt x="472" y="448"/>
                    <a:pt x="680" y="456"/>
                  </a:cubicBezTo>
                  <a:cubicBezTo>
                    <a:pt x="888" y="464"/>
                    <a:pt x="1216" y="480"/>
                    <a:pt x="1352" y="456"/>
                  </a:cubicBezTo>
                  <a:cubicBezTo>
                    <a:pt x="1488" y="432"/>
                    <a:pt x="1544" y="360"/>
                    <a:pt x="1496" y="312"/>
                  </a:cubicBezTo>
                  <a:cubicBezTo>
                    <a:pt x="1448" y="264"/>
                    <a:pt x="1168" y="192"/>
                    <a:pt x="1064" y="168"/>
                  </a:cubicBezTo>
                  <a:cubicBezTo>
                    <a:pt x="960" y="144"/>
                    <a:pt x="944" y="184"/>
                    <a:pt x="872" y="168"/>
                  </a:cubicBezTo>
                  <a:cubicBezTo>
                    <a:pt x="800" y="152"/>
                    <a:pt x="736" y="0"/>
                    <a:pt x="632" y="72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grpSp>
        <p:nvGrpSpPr>
          <p:cNvPr id="17455" name="Group 47">
            <a:extLst>
              <a:ext uri="{FF2B5EF4-FFF2-40B4-BE49-F238E27FC236}">
                <a16:creationId xmlns:a16="http://schemas.microsoft.com/office/drawing/2014/main" id="{724FC1C4-2012-0220-FC85-D35E9F4CFBCB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1981200"/>
            <a:ext cx="2438400" cy="4038600"/>
            <a:chOff x="432" y="1248"/>
            <a:chExt cx="1536" cy="2544"/>
          </a:xfrm>
        </p:grpSpPr>
        <p:sp>
          <p:nvSpPr>
            <p:cNvPr id="17452" name="Rectangle 44">
              <a:extLst>
                <a:ext uri="{FF2B5EF4-FFF2-40B4-BE49-F238E27FC236}">
                  <a16:creationId xmlns:a16="http://schemas.microsoft.com/office/drawing/2014/main" id="{37058A0E-C95F-4AB7-25FA-7BDEB4D9A8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1248"/>
              <a:ext cx="1488" cy="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defRPr sz="2400">
                  <a:solidFill>
                    <a:srgbClr val="000066"/>
                  </a:solidFill>
                  <a:latin typeface="Verdana" panose="020B0604030504040204" pitchFamily="34" charset="0"/>
                </a:defRPr>
              </a:lvl1pPr>
              <a:lvl2pPr marL="762000" indent="-285750">
                <a:spcBef>
                  <a:spcPct val="20000"/>
                </a:spcBef>
                <a:buChar char="–"/>
                <a:defRPr sz="2000">
                  <a:solidFill>
                    <a:srgbClr val="000066"/>
                  </a:solidFill>
                  <a:latin typeface="Verdana" panose="020B0604030504040204" pitchFamily="34" charset="0"/>
                </a:defRPr>
              </a:lvl2pPr>
              <a:lvl3pPr marL="1181100" indent="-228600">
                <a:spcBef>
                  <a:spcPct val="20000"/>
                </a:spcBef>
                <a:buChar char="•"/>
                <a:defRPr sz="1600">
                  <a:solidFill>
                    <a:srgbClr val="000066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9pPr>
            </a:lstStyle>
            <a:p>
              <a:r>
                <a:rPr lang="en-US" altLang="LID4096" sz="2000"/>
                <a:t>Stock widget set</a:t>
              </a:r>
              <a:endParaRPr lang="en-CA" altLang="LID4096" sz="2000"/>
            </a:p>
          </p:txBody>
        </p:sp>
        <p:sp>
          <p:nvSpPr>
            <p:cNvPr id="17451" name="AutoShape 43">
              <a:extLst>
                <a:ext uri="{FF2B5EF4-FFF2-40B4-BE49-F238E27FC236}">
                  <a16:creationId xmlns:a16="http://schemas.microsoft.com/office/drawing/2014/main" id="{F6513250-DF45-8CFA-41E2-5F168ADE3A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1728"/>
              <a:ext cx="144" cy="2064"/>
            </a:xfrm>
            <a:prstGeom prst="leftBrace">
              <a:avLst>
                <a:gd name="adj1" fmla="val 119444"/>
                <a:gd name="adj2" fmla="val 49708"/>
              </a:avLst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5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4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4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>
            <a:extLst>
              <a:ext uri="{FF2B5EF4-FFF2-40B4-BE49-F238E27FC236}">
                <a16:creationId xmlns:a16="http://schemas.microsoft.com/office/drawing/2014/main" id="{3B6DBA45-52AC-1D43-98DA-9780B75EC8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anchor="b"/>
          <a:lstStyle/>
          <a:p>
            <a:pPr>
              <a:tabLst>
                <a:tab pos="8001000" algn="r"/>
              </a:tabLst>
            </a:pPr>
            <a:r>
              <a:rPr lang="en-US" altLang="LID4096" sz="1400"/>
              <a:t>Insight</a:t>
            </a:r>
            <a:br>
              <a:rPr lang="en-US" altLang="LID4096" sz="1400"/>
            </a:br>
            <a:r>
              <a:rPr lang="en-US" altLang="LID4096" sz="2400"/>
              <a:t>Phidgets - Physical Widgets</a:t>
            </a:r>
            <a:endParaRPr lang="en-CA" altLang="LID4096" sz="2400"/>
          </a:p>
        </p:txBody>
      </p:sp>
      <p:sp>
        <p:nvSpPr>
          <p:cNvPr id="119811" name="Rectangle 3">
            <a:extLst>
              <a:ext uri="{FF2B5EF4-FFF2-40B4-BE49-F238E27FC236}">
                <a16:creationId xmlns:a16="http://schemas.microsoft.com/office/drawing/2014/main" id="{AF5942F0-2CC8-7DFA-03B5-FA810973A5F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LID4096" sz="2000"/>
              <a:t>Stock widget set</a:t>
            </a:r>
            <a:br>
              <a:rPr lang="en-US" altLang="LID4096" sz="2000"/>
            </a:br>
            <a:endParaRPr lang="en-US" altLang="LID4096" sz="2000"/>
          </a:p>
          <a:p>
            <a:r>
              <a:rPr lang="en-US" altLang="LID4096" sz="2000"/>
              <a:t>Easy to add to </a:t>
            </a:r>
            <a:br>
              <a:rPr lang="en-US" altLang="LID4096" sz="2000"/>
            </a:br>
            <a:r>
              <a:rPr lang="en-US" altLang="LID4096" sz="2000"/>
              <a:t>program</a:t>
            </a:r>
          </a:p>
          <a:p>
            <a:endParaRPr lang="en-US" altLang="LID4096" sz="2000"/>
          </a:p>
          <a:p>
            <a:r>
              <a:rPr lang="en-US" altLang="LID4096" sz="2000"/>
              <a:t>Well defined API</a:t>
            </a:r>
            <a:br>
              <a:rPr lang="en-US" altLang="LID4096" sz="2000"/>
            </a:br>
            <a:endParaRPr lang="en-US" altLang="LID4096" sz="2000"/>
          </a:p>
          <a:p>
            <a:endParaRPr lang="en-US" altLang="LID4096" sz="2000"/>
          </a:p>
        </p:txBody>
      </p:sp>
      <p:pic>
        <p:nvPicPr>
          <p:cNvPr id="119813" name="Picture 5">
            <a:extLst>
              <a:ext uri="{FF2B5EF4-FFF2-40B4-BE49-F238E27FC236}">
                <a16:creationId xmlns:a16="http://schemas.microsoft.com/office/drawing/2014/main" id="{F0429156-69B6-734F-551A-0EDABCEC4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746250"/>
            <a:ext cx="6019800" cy="511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9817" name="Freeform 9">
            <a:extLst>
              <a:ext uri="{FF2B5EF4-FFF2-40B4-BE49-F238E27FC236}">
                <a16:creationId xmlns:a16="http://schemas.microsoft.com/office/drawing/2014/main" id="{E6FF59CA-3573-715B-8118-C0E579BE7A5D}"/>
              </a:ext>
            </a:extLst>
          </p:cNvPr>
          <p:cNvSpPr>
            <a:spLocks/>
          </p:cNvSpPr>
          <p:nvPr/>
        </p:nvSpPr>
        <p:spPr bwMode="auto">
          <a:xfrm>
            <a:off x="3352800" y="5562600"/>
            <a:ext cx="533400" cy="469900"/>
          </a:xfrm>
          <a:custGeom>
            <a:avLst/>
            <a:gdLst>
              <a:gd name="T0" fmla="*/ 56 w 200"/>
              <a:gd name="T1" fmla="*/ 0 h 248"/>
              <a:gd name="T2" fmla="*/ 152 w 200"/>
              <a:gd name="T3" fmla="*/ 48 h 248"/>
              <a:gd name="T4" fmla="*/ 152 w 200"/>
              <a:gd name="T5" fmla="*/ 144 h 248"/>
              <a:gd name="T6" fmla="*/ 104 w 200"/>
              <a:gd name="T7" fmla="*/ 240 h 248"/>
              <a:gd name="T8" fmla="*/ 8 w 200"/>
              <a:gd name="T9" fmla="*/ 192 h 248"/>
              <a:gd name="T10" fmla="*/ 56 w 200"/>
              <a:gd name="T11" fmla="*/ 96 h 248"/>
              <a:gd name="T12" fmla="*/ 200 w 200"/>
              <a:gd name="T13" fmla="*/ 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0" h="248">
                <a:moveTo>
                  <a:pt x="56" y="0"/>
                </a:moveTo>
                <a:cubicBezTo>
                  <a:pt x="96" y="12"/>
                  <a:pt x="136" y="24"/>
                  <a:pt x="152" y="48"/>
                </a:cubicBezTo>
                <a:cubicBezTo>
                  <a:pt x="168" y="72"/>
                  <a:pt x="160" y="112"/>
                  <a:pt x="152" y="144"/>
                </a:cubicBezTo>
                <a:cubicBezTo>
                  <a:pt x="144" y="176"/>
                  <a:pt x="128" y="232"/>
                  <a:pt x="104" y="240"/>
                </a:cubicBezTo>
                <a:cubicBezTo>
                  <a:pt x="80" y="248"/>
                  <a:pt x="16" y="216"/>
                  <a:pt x="8" y="192"/>
                </a:cubicBezTo>
                <a:cubicBezTo>
                  <a:pt x="0" y="168"/>
                  <a:pt x="24" y="128"/>
                  <a:pt x="56" y="96"/>
                </a:cubicBezTo>
                <a:cubicBezTo>
                  <a:pt x="88" y="64"/>
                  <a:pt x="168" y="16"/>
                  <a:pt x="200" y="0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19818" name="Freeform 10">
            <a:extLst>
              <a:ext uri="{FF2B5EF4-FFF2-40B4-BE49-F238E27FC236}">
                <a16:creationId xmlns:a16="http://schemas.microsoft.com/office/drawing/2014/main" id="{6D551601-BA97-C3AF-4E1E-C6C5B72CCDA6}"/>
              </a:ext>
            </a:extLst>
          </p:cNvPr>
          <p:cNvSpPr>
            <a:spLocks/>
          </p:cNvSpPr>
          <p:nvPr/>
        </p:nvSpPr>
        <p:spPr bwMode="auto">
          <a:xfrm>
            <a:off x="4267200" y="2971800"/>
            <a:ext cx="2298700" cy="1435100"/>
          </a:xfrm>
          <a:custGeom>
            <a:avLst/>
            <a:gdLst>
              <a:gd name="T0" fmla="*/ 960 w 1448"/>
              <a:gd name="T1" fmla="*/ 0 h 904"/>
              <a:gd name="T2" fmla="*/ 384 w 1448"/>
              <a:gd name="T3" fmla="*/ 144 h 904"/>
              <a:gd name="T4" fmla="*/ 48 w 1448"/>
              <a:gd name="T5" fmla="*/ 336 h 904"/>
              <a:gd name="T6" fmla="*/ 96 w 1448"/>
              <a:gd name="T7" fmla="*/ 624 h 904"/>
              <a:gd name="T8" fmla="*/ 240 w 1448"/>
              <a:gd name="T9" fmla="*/ 864 h 904"/>
              <a:gd name="T10" fmla="*/ 1152 w 1448"/>
              <a:gd name="T11" fmla="*/ 864 h 904"/>
              <a:gd name="T12" fmla="*/ 1344 w 1448"/>
              <a:gd name="T13" fmla="*/ 720 h 904"/>
              <a:gd name="T14" fmla="*/ 1392 w 1448"/>
              <a:gd name="T15" fmla="*/ 336 h 904"/>
              <a:gd name="T16" fmla="*/ 1008 w 1448"/>
              <a:gd name="T17" fmla="*/ 144 h 904"/>
              <a:gd name="T18" fmla="*/ 576 w 1448"/>
              <a:gd name="T19" fmla="*/ 96 h 904"/>
              <a:gd name="T20" fmla="*/ 288 w 1448"/>
              <a:gd name="T21" fmla="*/ 96 h 9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448" h="904">
                <a:moveTo>
                  <a:pt x="960" y="0"/>
                </a:moveTo>
                <a:cubicBezTo>
                  <a:pt x="748" y="44"/>
                  <a:pt x="536" y="88"/>
                  <a:pt x="384" y="144"/>
                </a:cubicBezTo>
                <a:cubicBezTo>
                  <a:pt x="232" y="200"/>
                  <a:pt x="96" y="256"/>
                  <a:pt x="48" y="336"/>
                </a:cubicBezTo>
                <a:cubicBezTo>
                  <a:pt x="0" y="416"/>
                  <a:pt x="64" y="536"/>
                  <a:pt x="96" y="624"/>
                </a:cubicBezTo>
                <a:cubicBezTo>
                  <a:pt x="128" y="712"/>
                  <a:pt x="64" y="824"/>
                  <a:pt x="240" y="864"/>
                </a:cubicBezTo>
                <a:cubicBezTo>
                  <a:pt x="416" y="904"/>
                  <a:pt x="968" y="888"/>
                  <a:pt x="1152" y="864"/>
                </a:cubicBezTo>
                <a:cubicBezTo>
                  <a:pt x="1336" y="840"/>
                  <a:pt x="1304" y="808"/>
                  <a:pt x="1344" y="720"/>
                </a:cubicBezTo>
                <a:cubicBezTo>
                  <a:pt x="1384" y="632"/>
                  <a:pt x="1448" y="432"/>
                  <a:pt x="1392" y="336"/>
                </a:cubicBezTo>
                <a:cubicBezTo>
                  <a:pt x="1336" y="240"/>
                  <a:pt x="1144" y="184"/>
                  <a:pt x="1008" y="144"/>
                </a:cubicBezTo>
                <a:cubicBezTo>
                  <a:pt x="872" y="104"/>
                  <a:pt x="696" y="104"/>
                  <a:pt x="576" y="96"/>
                </a:cubicBezTo>
                <a:cubicBezTo>
                  <a:pt x="456" y="88"/>
                  <a:pt x="372" y="92"/>
                  <a:pt x="288" y="96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19819" name="Freeform 11">
            <a:extLst>
              <a:ext uri="{FF2B5EF4-FFF2-40B4-BE49-F238E27FC236}">
                <a16:creationId xmlns:a16="http://schemas.microsoft.com/office/drawing/2014/main" id="{A6C2AD5F-70A4-356E-FD36-9B3F5FB2CF30}"/>
              </a:ext>
            </a:extLst>
          </p:cNvPr>
          <p:cNvSpPr>
            <a:spLocks/>
          </p:cNvSpPr>
          <p:nvPr/>
        </p:nvSpPr>
        <p:spPr bwMode="auto">
          <a:xfrm>
            <a:off x="7620000" y="3276600"/>
            <a:ext cx="1524000" cy="3429000"/>
          </a:xfrm>
          <a:custGeom>
            <a:avLst/>
            <a:gdLst>
              <a:gd name="T0" fmla="*/ 960 w 1448"/>
              <a:gd name="T1" fmla="*/ 0 h 904"/>
              <a:gd name="T2" fmla="*/ 384 w 1448"/>
              <a:gd name="T3" fmla="*/ 144 h 904"/>
              <a:gd name="T4" fmla="*/ 48 w 1448"/>
              <a:gd name="T5" fmla="*/ 336 h 904"/>
              <a:gd name="T6" fmla="*/ 96 w 1448"/>
              <a:gd name="T7" fmla="*/ 624 h 904"/>
              <a:gd name="T8" fmla="*/ 240 w 1448"/>
              <a:gd name="T9" fmla="*/ 864 h 904"/>
              <a:gd name="T10" fmla="*/ 1152 w 1448"/>
              <a:gd name="T11" fmla="*/ 864 h 904"/>
              <a:gd name="T12" fmla="*/ 1344 w 1448"/>
              <a:gd name="T13" fmla="*/ 720 h 904"/>
              <a:gd name="T14" fmla="*/ 1392 w 1448"/>
              <a:gd name="T15" fmla="*/ 336 h 904"/>
              <a:gd name="T16" fmla="*/ 1008 w 1448"/>
              <a:gd name="T17" fmla="*/ 144 h 904"/>
              <a:gd name="T18" fmla="*/ 576 w 1448"/>
              <a:gd name="T19" fmla="*/ 96 h 904"/>
              <a:gd name="T20" fmla="*/ 288 w 1448"/>
              <a:gd name="T21" fmla="*/ 96 h 9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448" h="904">
                <a:moveTo>
                  <a:pt x="960" y="0"/>
                </a:moveTo>
                <a:cubicBezTo>
                  <a:pt x="748" y="44"/>
                  <a:pt x="536" y="88"/>
                  <a:pt x="384" y="144"/>
                </a:cubicBezTo>
                <a:cubicBezTo>
                  <a:pt x="232" y="200"/>
                  <a:pt x="96" y="256"/>
                  <a:pt x="48" y="336"/>
                </a:cubicBezTo>
                <a:cubicBezTo>
                  <a:pt x="0" y="416"/>
                  <a:pt x="64" y="536"/>
                  <a:pt x="96" y="624"/>
                </a:cubicBezTo>
                <a:cubicBezTo>
                  <a:pt x="128" y="712"/>
                  <a:pt x="64" y="824"/>
                  <a:pt x="240" y="864"/>
                </a:cubicBezTo>
                <a:cubicBezTo>
                  <a:pt x="416" y="904"/>
                  <a:pt x="968" y="888"/>
                  <a:pt x="1152" y="864"/>
                </a:cubicBezTo>
                <a:cubicBezTo>
                  <a:pt x="1336" y="840"/>
                  <a:pt x="1304" y="808"/>
                  <a:pt x="1344" y="720"/>
                </a:cubicBezTo>
                <a:cubicBezTo>
                  <a:pt x="1384" y="632"/>
                  <a:pt x="1448" y="432"/>
                  <a:pt x="1392" y="336"/>
                </a:cubicBezTo>
                <a:cubicBezTo>
                  <a:pt x="1336" y="240"/>
                  <a:pt x="1144" y="184"/>
                  <a:pt x="1008" y="144"/>
                </a:cubicBezTo>
                <a:cubicBezTo>
                  <a:pt x="872" y="104"/>
                  <a:pt x="696" y="104"/>
                  <a:pt x="576" y="96"/>
                </a:cubicBezTo>
                <a:cubicBezTo>
                  <a:pt x="456" y="88"/>
                  <a:pt x="372" y="92"/>
                  <a:pt x="288" y="96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pic>
        <p:nvPicPr>
          <p:cNvPr id="119821" name="Picture 13">
            <a:extLst>
              <a:ext uri="{FF2B5EF4-FFF2-40B4-BE49-F238E27FC236}">
                <a16:creationId xmlns:a16="http://schemas.microsoft.com/office/drawing/2014/main" id="{42F0756C-457F-743E-9860-68FAF707D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51413"/>
            <a:ext cx="3124200" cy="1906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15" name="Rectangle 11">
            <a:extLst>
              <a:ext uri="{FF2B5EF4-FFF2-40B4-BE49-F238E27FC236}">
                <a16:creationId xmlns:a16="http://schemas.microsoft.com/office/drawing/2014/main" id="{E16CE7D0-8E81-2B99-7343-505F95F1C3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b"/>
          <a:lstStyle/>
          <a:p>
            <a:r>
              <a:rPr lang="en-US" altLang="LID4096" sz="1400"/>
              <a:t>Insight</a:t>
            </a:r>
            <a:br>
              <a:rPr lang="en-US" altLang="LID4096" sz="1400"/>
            </a:br>
            <a:r>
              <a:rPr lang="en-US" altLang="LID4096" sz="2400"/>
              <a:t>Phidgets - Physical Widgets</a:t>
            </a:r>
            <a:endParaRPr lang="en-CA" altLang="LID4096" sz="2400"/>
          </a:p>
        </p:txBody>
      </p:sp>
      <p:sp>
        <p:nvSpPr>
          <p:cNvPr id="123916" name="Rectangle 12">
            <a:extLst>
              <a:ext uri="{FF2B5EF4-FFF2-40B4-BE49-F238E27FC236}">
                <a16:creationId xmlns:a16="http://schemas.microsoft.com/office/drawing/2014/main" id="{92903F95-D21C-4C78-9DB0-55FC6633BC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Requirements beyond widgets</a:t>
            </a:r>
          </a:p>
          <a:p>
            <a:endParaRPr lang="en-US" altLang="LID4096" sz="1600"/>
          </a:p>
          <a:p>
            <a:pPr lvl="1"/>
            <a:r>
              <a:rPr lang="en-CA" altLang="LID4096"/>
              <a:t>Connection manager</a:t>
            </a:r>
          </a:p>
          <a:p>
            <a:pPr lvl="2"/>
            <a:r>
              <a:rPr lang="en-CA" altLang="LID4096"/>
              <a:t>device appearance / disappearance</a:t>
            </a:r>
          </a:p>
          <a:p>
            <a:pPr lvl="2"/>
            <a:endParaRPr lang="en-CA" altLang="LID4096"/>
          </a:p>
          <a:p>
            <a:pPr lvl="1"/>
            <a:r>
              <a:rPr lang="en-CA" altLang="LID4096"/>
              <a:t>Identification</a:t>
            </a:r>
          </a:p>
          <a:p>
            <a:pPr lvl="2"/>
            <a:r>
              <a:rPr lang="en-CA" altLang="LID4096"/>
              <a:t>link software with device type / particular devices</a:t>
            </a:r>
          </a:p>
          <a:p>
            <a:pPr lvl="2"/>
            <a:endParaRPr lang="en-CA" altLang="LID4096"/>
          </a:p>
          <a:p>
            <a:pPr lvl="1"/>
            <a:r>
              <a:rPr lang="en-CA" altLang="LID4096"/>
              <a:t>Simulation mode</a:t>
            </a:r>
          </a:p>
          <a:p>
            <a:pPr lvl="2"/>
            <a:r>
              <a:rPr lang="en-CA" altLang="LID4096"/>
              <a:t>program, test, debug without the device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3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3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39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239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39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239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6" name="Object 4">
            <a:extLst>
              <a:ext uri="{FF2B5EF4-FFF2-40B4-BE49-F238E27FC236}">
                <a16:creationId xmlns:a16="http://schemas.microsoft.com/office/drawing/2014/main" id="{BB781388-AE14-EE8B-4B87-D2543B2F14E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3" imgW="6095238" imgH="4571429" progId="MSPhotoEd.3">
                  <p:embed/>
                </p:oleObj>
              </mc:Choice>
              <mc:Fallback>
                <p:oleObj name="Photo Editor Photo" r:id="rId3" imgW="6095238" imgH="4571429" progId="MSPhotoEd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D78218E4-93E8-3B16-3DB7-2754A615D2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What we built</a:t>
            </a:r>
            <a:endParaRPr lang="en-CA" altLang="LID4096"/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1DF44F39-22AD-8B63-A4A5-45B0C32108C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3200400"/>
            <a:ext cx="2209800" cy="685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LID4096" sz="2200"/>
              <a:t>Servo</a:t>
            </a:r>
            <a:br>
              <a:rPr lang="en-US" altLang="LID4096" sz="2200"/>
            </a:br>
            <a:r>
              <a:rPr lang="en-US" altLang="LID4096" sz="1600"/>
              <a:t>1-4  servo motors</a:t>
            </a:r>
          </a:p>
        </p:txBody>
      </p:sp>
      <p:sp>
        <p:nvSpPr>
          <p:cNvPr id="41988" name="Rectangle 4">
            <a:extLst>
              <a:ext uri="{FF2B5EF4-FFF2-40B4-BE49-F238E27FC236}">
                <a16:creationId xmlns:a16="http://schemas.microsoft.com/office/drawing/2014/main" id="{FB89E795-1EBE-B8F9-344F-0132EB8269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124200"/>
            <a:ext cx="2514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LID4096" sz="2200">
                <a:solidFill>
                  <a:srgbClr val="000066"/>
                </a:solidFill>
                <a:latin typeface="Verdana" panose="020B0604030504040204" pitchFamily="34" charset="0"/>
              </a:rPr>
              <a:t>InterfaceKit</a:t>
            </a:r>
            <a:br>
              <a:rPr lang="en-US" altLang="LID4096" sz="2200">
                <a:solidFill>
                  <a:srgbClr val="000066"/>
                </a:solidFill>
                <a:latin typeface="Verdana" panose="020B0604030504040204" pitchFamily="34" charset="0"/>
              </a:rPr>
            </a:br>
            <a:r>
              <a:rPr lang="en-US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8 inputs</a:t>
            </a:r>
            <a:br>
              <a:rPr lang="en-US" altLang="LID4096" sz="1600">
                <a:solidFill>
                  <a:srgbClr val="000066"/>
                </a:solidFill>
                <a:latin typeface="Verdana" panose="020B0604030504040204" pitchFamily="34" charset="0"/>
              </a:rPr>
            </a:br>
            <a:r>
              <a:rPr lang="en-US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4 sensors</a:t>
            </a:r>
            <a:br>
              <a:rPr lang="en-US" altLang="LID4096" sz="1600">
                <a:solidFill>
                  <a:srgbClr val="000066"/>
                </a:solidFill>
                <a:latin typeface="Verdana" panose="020B0604030504040204" pitchFamily="34" charset="0"/>
              </a:rPr>
            </a:br>
            <a:r>
              <a:rPr lang="en-US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8 outputs </a:t>
            </a:r>
            <a:br>
              <a:rPr lang="en-US" altLang="LID4096" sz="1600">
                <a:solidFill>
                  <a:srgbClr val="000066"/>
                </a:solidFill>
                <a:latin typeface="Verdana" panose="020B0604030504040204" pitchFamily="34" charset="0"/>
              </a:rPr>
            </a:br>
            <a:endParaRPr lang="en-US" altLang="LID4096" sz="1600">
              <a:solidFill>
                <a:srgbClr val="000066"/>
              </a:solidFill>
              <a:latin typeface="Verdana" panose="020B0604030504040204" pitchFamily="34" charset="0"/>
            </a:endParaRPr>
          </a:p>
        </p:txBody>
      </p:sp>
      <p:sp>
        <p:nvSpPr>
          <p:cNvPr id="41989" name="Rectangle 5">
            <a:extLst>
              <a:ext uri="{FF2B5EF4-FFF2-40B4-BE49-F238E27FC236}">
                <a16:creationId xmlns:a16="http://schemas.microsoft.com/office/drawing/2014/main" id="{F0D93256-E7AD-A585-5B31-74C466CC2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19800"/>
            <a:ext cx="31242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LID4096" sz="2200">
                <a:solidFill>
                  <a:srgbClr val="000066"/>
                </a:solidFill>
                <a:latin typeface="Verdana" panose="020B0604030504040204" pitchFamily="34" charset="0"/>
              </a:rPr>
              <a:t>Powerbar</a:t>
            </a:r>
            <a:br>
              <a:rPr lang="en-US" altLang="LID4096" sz="2200">
                <a:solidFill>
                  <a:srgbClr val="000066"/>
                </a:solidFill>
                <a:latin typeface="Verdana" panose="020B0604030504040204" pitchFamily="34" charset="0"/>
              </a:rPr>
            </a:br>
            <a:r>
              <a:rPr lang="en-US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6 120 volt outlets</a:t>
            </a:r>
          </a:p>
        </p:txBody>
      </p:sp>
      <p:graphicFrame>
        <p:nvGraphicFramePr>
          <p:cNvPr id="41990" name="Object 6">
            <a:extLst>
              <a:ext uri="{FF2B5EF4-FFF2-40B4-BE49-F238E27FC236}">
                <a16:creationId xmlns:a16="http://schemas.microsoft.com/office/drawing/2014/main" id="{B36A1EC5-6781-96DE-4E0B-BABB2AC1875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86200" y="1308100"/>
          <a:ext cx="2209800" cy="189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3" imgW="5020376" imgH="4296375" progId="MSPhotoEd.3">
                  <p:embed/>
                </p:oleObj>
              </mc:Choice>
              <mc:Fallback>
                <p:oleObj name="Photo Editor Photo" r:id="rId3" imgW="5020376" imgH="4296375" progId="MSPhotoEd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1308100"/>
                        <a:ext cx="2209800" cy="189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991" name="Picture 7">
            <a:extLst>
              <a:ext uri="{FF2B5EF4-FFF2-40B4-BE49-F238E27FC236}">
                <a16:creationId xmlns:a16="http://schemas.microsoft.com/office/drawing/2014/main" id="{6B5C0BE3-02A5-7A47-4E7B-6895139B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87475"/>
            <a:ext cx="2971800" cy="181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92" name="Picture 8">
            <a:extLst>
              <a:ext uri="{FF2B5EF4-FFF2-40B4-BE49-F238E27FC236}">
                <a16:creationId xmlns:a16="http://schemas.microsoft.com/office/drawing/2014/main" id="{A7C91001-B69A-815C-865D-1FCD6AD7B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116513"/>
            <a:ext cx="5486400" cy="985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1994" name="Object 10">
            <a:extLst>
              <a:ext uri="{FF2B5EF4-FFF2-40B4-BE49-F238E27FC236}">
                <a16:creationId xmlns:a16="http://schemas.microsoft.com/office/drawing/2014/main" id="{575DE697-40AA-617E-8724-EDF913FA7D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48400" y="4343400"/>
          <a:ext cx="2409825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7" imgW="6800000" imgH="4161905" progId="MSPhotoEd.3">
                  <p:embed/>
                </p:oleObj>
              </mc:Choice>
              <mc:Fallback>
                <p:oleObj name="Photo Editor Photo" r:id="rId7" imgW="6800000" imgH="4161905" progId="MSPhotoEd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4343400"/>
                        <a:ext cx="2409825" cy="182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5" name="Rectangle 11">
            <a:extLst>
              <a:ext uri="{FF2B5EF4-FFF2-40B4-BE49-F238E27FC236}">
                <a16:creationId xmlns:a16="http://schemas.microsoft.com/office/drawing/2014/main" id="{E438820F-F733-5075-473C-5C4491D42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6096000"/>
            <a:ext cx="2514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LID4096" sz="2200">
                <a:solidFill>
                  <a:srgbClr val="000066"/>
                </a:solidFill>
                <a:latin typeface="Verdana" panose="020B0604030504040204" pitchFamily="34" charset="0"/>
              </a:rPr>
              <a:t>Power</a:t>
            </a:r>
            <a:br>
              <a:rPr lang="en-US" altLang="LID4096" sz="2200">
                <a:solidFill>
                  <a:srgbClr val="000066"/>
                </a:solidFill>
                <a:latin typeface="Verdana" panose="020B0604030504040204" pitchFamily="34" charset="0"/>
              </a:rPr>
            </a:br>
            <a:r>
              <a:rPr lang="en-US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DC devices</a:t>
            </a:r>
          </a:p>
        </p:txBody>
      </p:sp>
      <p:sp>
        <p:nvSpPr>
          <p:cNvPr id="41998" name="Rectangle 14">
            <a:extLst>
              <a:ext uri="{FF2B5EF4-FFF2-40B4-BE49-F238E27FC236}">
                <a16:creationId xmlns:a16="http://schemas.microsoft.com/office/drawing/2014/main" id="{AB078434-F575-7EA9-09F8-DB5E5B91FE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3124200"/>
            <a:ext cx="1752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LID4096" sz="2200">
                <a:solidFill>
                  <a:srgbClr val="000066"/>
                </a:solidFill>
                <a:latin typeface="Verdana" panose="020B0604030504040204" pitchFamily="34" charset="0"/>
              </a:rPr>
              <a:t>RFID</a:t>
            </a:r>
            <a:br>
              <a:rPr lang="en-US" altLang="LID4096" sz="2200">
                <a:solidFill>
                  <a:srgbClr val="000066"/>
                </a:solidFill>
                <a:latin typeface="Verdana" panose="020B0604030504040204" pitchFamily="34" charset="0"/>
              </a:rPr>
            </a:br>
            <a:r>
              <a:rPr lang="en-US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rfid tags</a:t>
            </a:r>
          </a:p>
        </p:txBody>
      </p:sp>
      <p:sp>
        <p:nvSpPr>
          <p:cNvPr id="42001" name="AutoShape 17">
            <a:hlinkClick r:id="rId9" action="ppaction://program" highlightClick="1"/>
            <a:extLst>
              <a:ext uri="{FF2B5EF4-FFF2-40B4-BE49-F238E27FC236}">
                <a16:creationId xmlns:a16="http://schemas.microsoft.com/office/drawing/2014/main" id="{23067624-DE92-7DF3-C779-2475714CB6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3200400"/>
            <a:ext cx="533400" cy="304800"/>
          </a:xfrm>
          <a:prstGeom prst="actionButtonBlank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2002" name="AutoShape 18">
            <a:hlinkClick r:id="rId10" action="ppaction://program" highlightClick="1"/>
            <a:extLst>
              <a:ext uri="{FF2B5EF4-FFF2-40B4-BE49-F238E27FC236}">
                <a16:creationId xmlns:a16="http://schemas.microsoft.com/office/drawing/2014/main" id="{375BB5AA-BFDD-2473-2938-9B4B3A9379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3200400"/>
            <a:ext cx="533400" cy="304800"/>
          </a:xfrm>
          <a:prstGeom prst="actionButtonBlank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2003" name="AutoShape 19">
            <a:hlinkClick r:id="rId11" action="ppaction://program" highlightClick="1"/>
            <a:extLst>
              <a:ext uri="{FF2B5EF4-FFF2-40B4-BE49-F238E27FC236}">
                <a16:creationId xmlns:a16="http://schemas.microsoft.com/office/drawing/2014/main" id="{B81DF59A-F9D2-8030-C56C-E4B4CDD252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400" y="6172200"/>
            <a:ext cx="533400" cy="304800"/>
          </a:xfrm>
          <a:prstGeom prst="actionButtonBlank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pic>
        <p:nvPicPr>
          <p:cNvPr id="42006" name="Picture 22">
            <a:extLst>
              <a:ext uri="{FF2B5EF4-FFF2-40B4-BE49-F238E27FC236}">
                <a16:creationId xmlns:a16="http://schemas.microsoft.com/office/drawing/2014/main" id="{DC232E87-2D21-F8A9-76AD-3A15ECC58401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1" r="13158"/>
          <a:stretch>
            <a:fillRect/>
          </a:stretch>
        </p:blipFill>
        <p:spPr>
          <a:xfrm>
            <a:off x="6248400" y="1341438"/>
            <a:ext cx="2514600" cy="18589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2008" name="AutoShape 24">
            <a:hlinkClick r:id="rId13" action="ppaction://program" highlightClick="1"/>
            <a:extLst>
              <a:ext uri="{FF2B5EF4-FFF2-40B4-BE49-F238E27FC236}">
                <a16:creationId xmlns:a16="http://schemas.microsoft.com/office/drawing/2014/main" id="{BD1DC3C6-7DF9-1C52-3044-B571D150C0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3200400"/>
            <a:ext cx="533400" cy="304800"/>
          </a:xfrm>
          <a:prstGeom prst="actionButtonBlank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3" name="Rectangle 3">
            <a:extLst>
              <a:ext uri="{FF2B5EF4-FFF2-40B4-BE49-F238E27FC236}">
                <a16:creationId xmlns:a16="http://schemas.microsoft.com/office/drawing/2014/main" id="{B18D8B62-1F9E-A305-758F-72048382E1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Phidget architecture</a:t>
            </a:r>
            <a:endParaRPr lang="en-CA" altLang="LID4096"/>
          </a:p>
        </p:txBody>
      </p:sp>
      <p:sp>
        <p:nvSpPr>
          <p:cNvPr id="215044" name="Rectangle 4">
            <a:extLst>
              <a:ext uri="{FF2B5EF4-FFF2-40B4-BE49-F238E27FC236}">
                <a16:creationId xmlns:a16="http://schemas.microsoft.com/office/drawing/2014/main" id="{6A1B0921-8701-67E8-8E56-D5D3155AAA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6563" y="24622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LID4096"/>
          </a:p>
        </p:txBody>
      </p:sp>
      <p:sp>
        <p:nvSpPr>
          <p:cNvPr id="215045" name="Freeform 5">
            <a:extLst>
              <a:ext uri="{FF2B5EF4-FFF2-40B4-BE49-F238E27FC236}">
                <a16:creationId xmlns:a16="http://schemas.microsoft.com/office/drawing/2014/main" id="{843BA1C0-5901-3A73-0004-BE14663802C5}"/>
              </a:ext>
            </a:extLst>
          </p:cNvPr>
          <p:cNvSpPr>
            <a:spLocks/>
          </p:cNvSpPr>
          <p:nvPr/>
        </p:nvSpPr>
        <p:spPr bwMode="auto">
          <a:xfrm>
            <a:off x="3597275" y="2414588"/>
            <a:ext cx="1588" cy="0"/>
          </a:xfrm>
          <a:custGeom>
            <a:avLst/>
            <a:gdLst>
              <a:gd name="T0" fmla="*/ 1 w 1"/>
              <a:gd name="T1" fmla="*/ 1 w 1"/>
              <a:gd name="T2" fmla="*/ 0 w 1"/>
              <a:gd name="T3" fmla="*/ 0 w 1"/>
              <a:gd name="T4" fmla="*/ 0 w 1"/>
              <a:gd name="T5" fmla="*/ 1 w 1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</a:cxnLst>
            <a:rect l="0" t="0" r="r" b="b"/>
            <a:pathLst>
              <a:path w="1">
                <a:moveTo>
                  <a:pt x="1" y="0"/>
                </a:moveTo>
                <a:lnTo>
                  <a:pt x="1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rgbClr val="B25B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15046" name="Text Box 6">
            <a:extLst>
              <a:ext uri="{FF2B5EF4-FFF2-40B4-BE49-F238E27FC236}">
                <a16:creationId xmlns:a16="http://schemas.microsoft.com/office/drawing/2014/main" id="{B02825F2-6616-1E17-AEEE-170B03DDC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752600"/>
            <a:ext cx="769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LID4096"/>
          </a:p>
        </p:txBody>
      </p:sp>
      <p:sp>
        <p:nvSpPr>
          <p:cNvPr id="215047" name="Rectangle 7">
            <a:extLst>
              <a:ext uri="{FF2B5EF4-FFF2-40B4-BE49-F238E27FC236}">
                <a16:creationId xmlns:a16="http://schemas.microsoft.com/office/drawing/2014/main" id="{A9405167-A0EB-A4C2-89AD-46539D271D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981200"/>
            <a:ext cx="2590800" cy="4572000"/>
          </a:xfrm>
          <a:prstGeom prst="rect">
            <a:avLst/>
          </a:prstGeom>
          <a:solidFill>
            <a:srgbClr val="EAEAEA"/>
          </a:solidFill>
          <a:ln w="2857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LID4096" sz="1200">
              <a:latin typeface="Times New Roman" panose="02020603050405020304" pitchFamily="18" charset="0"/>
            </a:endParaRPr>
          </a:p>
        </p:txBody>
      </p:sp>
      <p:pic>
        <p:nvPicPr>
          <p:cNvPr id="215048" name="Picture 8">
            <a:extLst>
              <a:ext uri="{FF2B5EF4-FFF2-40B4-BE49-F238E27FC236}">
                <a16:creationId xmlns:a16="http://schemas.microsoft.com/office/drawing/2014/main" id="{78FD3766-E431-8E9A-0A06-4B067053A9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953000"/>
            <a:ext cx="44132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49" name="Rectangle 9">
            <a:extLst>
              <a:ext uri="{FF2B5EF4-FFF2-40B4-BE49-F238E27FC236}">
                <a16:creationId xmlns:a16="http://schemas.microsoft.com/office/drawing/2014/main" id="{A6F9E40B-40E8-7AE3-7669-0A33EC8692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5240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 b="1">
                <a:solidFill>
                  <a:srgbClr val="4D4D4D"/>
                </a:solidFill>
                <a:latin typeface="Verdana" panose="020B0604030504040204" pitchFamily="34" charset="0"/>
              </a:rPr>
              <a:t>Hardware</a:t>
            </a:r>
            <a:endParaRPr lang="en-CA" altLang="LID4096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sp>
        <p:nvSpPr>
          <p:cNvPr id="215050" name="Text Box 10">
            <a:extLst>
              <a:ext uri="{FF2B5EF4-FFF2-40B4-BE49-F238E27FC236}">
                <a16:creationId xmlns:a16="http://schemas.microsoft.com/office/drawing/2014/main" id="{E138503B-D412-E220-A7F2-0D1D37874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133600"/>
            <a:ext cx="990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 b="1">
                <a:solidFill>
                  <a:srgbClr val="4D4D4D"/>
                </a:solidFill>
                <a:latin typeface="Verdana" panose="020B0604030504040204" pitchFamily="34" charset="0"/>
              </a:rPr>
              <a:t>device</a:t>
            </a:r>
            <a:endParaRPr lang="en-CA" altLang="LID4096" sz="1600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pic>
        <p:nvPicPr>
          <p:cNvPr id="215051" name="Picture 11">
            <a:extLst>
              <a:ext uri="{FF2B5EF4-FFF2-40B4-BE49-F238E27FC236}">
                <a16:creationId xmlns:a16="http://schemas.microsoft.com/office/drawing/2014/main" id="{C09679DD-912F-A525-64EA-BDC9475007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14600"/>
            <a:ext cx="665163" cy="137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52" name="Text Box 12">
            <a:extLst>
              <a:ext uri="{FF2B5EF4-FFF2-40B4-BE49-F238E27FC236}">
                <a16:creationId xmlns:a16="http://schemas.microsoft.com/office/drawing/2014/main" id="{33743793-E4DC-642E-2CC1-D7E4A01A0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133600"/>
            <a:ext cx="1066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 b="1">
                <a:solidFill>
                  <a:srgbClr val="4D4D4D"/>
                </a:solidFill>
                <a:latin typeface="Verdana" panose="020B0604030504040204" pitchFamily="34" charset="0"/>
              </a:rPr>
              <a:t>circuit</a:t>
            </a:r>
            <a:endParaRPr lang="en-CA" altLang="LID4096" sz="1600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pic>
        <p:nvPicPr>
          <p:cNvPr id="215053" name="Picture 13">
            <a:extLst>
              <a:ext uri="{FF2B5EF4-FFF2-40B4-BE49-F238E27FC236}">
                <a16:creationId xmlns:a16="http://schemas.microsoft.com/office/drawing/2014/main" id="{9385702D-95F5-3CA0-5239-1F9193FF4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514600"/>
            <a:ext cx="1301750" cy="138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54" name="Text Box 14">
            <a:extLst>
              <a:ext uri="{FF2B5EF4-FFF2-40B4-BE49-F238E27FC236}">
                <a16:creationId xmlns:a16="http://schemas.microsoft.com/office/drawing/2014/main" id="{F3A07F24-0B2B-B538-F081-F416D792FF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791200"/>
            <a:ext cx="13716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 b="1">
                <a:solidFill>
                  <a:srgbClr val="4D4D4D"/>
                </a:solidFill>
                <a:latin typeface="Verdana" panose="020B0604030504040204" pitchFamily="34" charset="0"/>
              </a:rPr>
              <a:t>wire protocol</a:t>
            </a:r>
            <a:endParaRPr lang="en-CA" altLang="LID4096" sz="1600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sp>
        <p:nvSpPr>
          <p:cNvPr id="215055" name="AutoShape 15">
            <a:extLst>
              <a:ext uri="{FF2B5EF4-FFF2-40B4-BE49-F238E27FC236}">
                <a16:creationId xmlns:a16="http://schemas.microsoft.com/office/drawing/2014/main" id="{A33ACDE0-6E6F-F634-2184-105404718E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971800"/>
            <a:ext cx="304800" cy="300038"/>
          </a:xfrm>
          <a:prstGeom prst="rightArrow">
            <a:avLst>
              <a:gd name="adj1" fmla="val 50000"/>
              <a:gd name="adj2" fmla="val 25397"/>
            </a:avLst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pic>
        <p:nvPicPr>
          <p:cNvPr id="215065" name="Picture 25">
            <a:extLst>
              <a:ext uri="{FF2B5EF4-FFF2-40B4-BE49-F238E27FC236}">
                <a16:creationId xmlns:a16="http://schemas.microsoft.com/office/drawing/2014/main" id="{B4D56D27-B32F-B6EA-AA34-046CD0EE1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114800"/>
            <a:ext cx="681038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56" name="AutoShape 16">
            <a:extLst>
              <a:ext uri="{FF2B5EF4-FFF2-40B4-BE49-F238E27FC236}">
                <a16:creationId xmlns:a16="http://schemas.microsoft.com/office/drawing/2014/main" id="{63F8553D-A465-1441-AD84-BD16172111B9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600200" y="3886200"/>
            <a:ext cx="685800" cy="2209800"/>
          </a:xfrm>
          <a:custGeom>
            <a:avLst/>
            <a:gdLst>
              <a:gd name="G0" fmla="+- 12427 0 0"/>
              <a:gd name="G1" fmla="+- 4624 0 0"/>
              <a:gd name="G2" fmla="+- 12158 0 4624"/>
              <a:gd name="G3" fmla="+- G2 0 4624"/>
              <a:gd name="G4" fmla="*/ G3 32768 32059"/>
              <a:gd name="G5" fmla="*/ G4 1 2"/>
              <a:gd name="G6" fmla="+- 21600 0 12427"/>
              <a:gd name="G7" fmla="*/ G6 4624 6079"/>
              <a:gd name="G8" fmla="+- G7 12427 0"/>
              <a:gd name="T0" fmla="*/ 12427 w 21600"/>
              <a:gd name="T1" fmla="*/ 0 h 21600"/>
              <a:gd name="T2" fmla="*/ 12427 w 21600"/>
              <a:gd name="T3" fmla="*/ 12158 h 21600"/>
              <a:gd name="T4" fmla="*/ 148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2427" y="0"/>
                </a:lnTo>
                <a:lnTo>
                  <a:pt x="12427" y="4624"/>
                </a:lnTo>
                <a:cubicBezTo>
                  <a:pt x="5564" y="4624"/>
                  <a:pt x="0" y="7997"/>
                  <a:pt x="0" y="12158"/>
                </a:cubicBezTo>
                <a:lnTo>
                  <a:pt x="0" y="21600"/>
                </a:lnTo>
                <a:lnTo>
                  <a:pt x="2974" y="21600"/>
                </a:lnTo>
                <a:lnTo>
                  <a:pt x="2974" y="12158"/>
                </a:lnTo>
                <a:cubicBezTo>
                  <a:pt x="2974" y="9604"/>
                  <a:pt x="7206" y="7534"/>
                  <a:pt x="12427" y="7534"/>
                </a:cubicBezTo>
                <a:lnTo>
                  <a:pt x="12427" y="12158"/>
                </a:lnTo>
                <a:close/>
              </a:path>
            </a:pathLst>
          </a:cu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>
            <a:extLst>
              <a:ext uri="{FF2B5EF4-FFF2-40B4-BE49-F238E27FC236}">
                <a16:creationId xmlns:a16="http://schemas.microsoft.com/office/drawing/2014/main" id="{F9FF264E-DEFF-7126-5420-EFF030964F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5943600"/>
            <a:ext cx="4953000" cy="609600"/>
          </a:xfrm>
          <a:prstGeom prst="rect">
            <a:avLst/>
          </a:prstGeom>
          <a:gradFill rotWithShape="1">
            <a:gsLst>
              <a:gs pos="0">
                <a:srgbClr val="66CCFF"/>
              </a:gs>
              <a:gs pos="100000">
                <a:srgbClr val="66CC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44739" name="Rectangle 3">
            <a:extLst>
              <a:ext uri="{FF2B5EF4-FFF2-40B4-BE49-F238E27FC236}">
                <a16:creationId xmlns:a16="http://schemas.microsoft.com/office/drawing/2014/main" id="{7AB61B5B-4A4B-6D01-95E3-86CBE4B316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Phidget architecture</a:t>
            </a:r>
            <a:endParaRPr lang="en-CA" altLang="LID4096"/>
          </a:p>
        </p:txBody>
      </p:sp>
      <p:sp>
        <p:nvSpPr>
          <p:cNvPr id="244740" name="Rectangle 4">
            <a:extLst>
              <a:ext uri="{FF2B5EF4-FFF2-40B4-BE49-F238E27FC236}">
                <a16:creationId xmlns:a16="http://schemas.microsoft.com/office/drawing/2014/main" id="{890C874D-F1F5-89F3-3C72-57C47629EA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6563" y="24622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LID4096"/>
          </a:p>
        </p:txBody>
      </p:sp>
      <p:sp>
        <p:nvSpPr>
          <p:cNvPr id="244741" name="Freeform 5">
            <a:extLst>
              <a:ext uri="{FF2B5EF4-FFF2-40B4-BE49-F238E27FC236}">
                <a16:creationId xmlns:a16="http://schemas.microsoft.com/office/drawing/2014/main" id="{A53AA579-0208-8BFE-4B0E-7D299613E2BE}"/>
              </a:ext>
            </a:extLst>
          </p:cNvPr>
          <p:cNvSpPr>
            <a:spLocks/>
          </p:cNvSpPr>
          <p:nvPr/>
        </p:nvSpPr>
        <p:spPr bwMode="auto">
          <a:xfrm>
            <a:off x="3597275" y="2414588"/>
            <a:ext cx="1588" cy="0"/>
          </a:xfrm>
          <a:custGeom>
            <a:avLst/>
            <a:gdLst>
              <a:gd name="T0" fmla="*/ 1 w 1"/>
              <a:gd name="T1" fmla="*/ 1 w 1"/>
              <a:gd name="T2" fmla="*/ 0 w 1"/>
              <a:gd name="T3" fmla="*/ 0 w 1"/>
              <a:gd name="T4" fmla="*/ 0 w 1"/>
              <a:gd name="T5" fmla="*/ 1 w 1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</a:cxnLst>
            <a:rect l="0" t="0" r="r" b="b"/>
            <a:pathLst>
              <a:path w="1">
                <a:moveTo>
                  <a:pt x="1" y="0"/>
                </a:moveTo>
                <a:lnTo>
                  <a:pt x="1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rgbClr val="B25B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44742" name="Text Box 6">
            <a:extLst>
              <a:ext uri="{FF2B5EF4-FFF2-40B4-BE49-F238E27FC236}">
                <a16:creationId xmlns:a16="http://schemas.microsoft.com/office/drawing/2014/main" id="{8DA641C0-8D9A-EE5A-9D6A-6561C0A3F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752600"/>
            <a:ext cx="769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LID4096"/>
          </a:p>
        </p:txBody>
      </p:sp>
      <p:sp>
        <p:nvSpPr>
          <p:cNvPr id="244743" name="Rectangle 7">
            <a:extLst>
              <a:ext uri="{FF2B5EF4-FFF2-40B4-BE49-F238E27FC236}">
                <a16:creationId xmlns:a16="http://schemas.microsoft.com/office/drawing/2014/main" id="{28E7DAAD-B24A-BCD4-FA0E-B403D5FF33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981200"/>
            <a:ext cx="2590800" cy="4572000"/>
          </a:xfrm>
          <a:prstGeom prst="rect">
            <a:avLst/>
          </a:prstGeom>
          <a:solidFill>
            <a:srgbClr val="EAEAEA"/>
          </a:solidFill>
          <a:ln w="2857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LID4096" sz="1200">
              <a:latin typeface="Times New Roman" panose="02020603050405020304" pitchFamily="18" charset="0"/>
            </a:endParaRPr>
          </a:p>
        </p:txBody>
      </p:sp>
      <p:pic>
        <p:nvPicPr>
          <p:cNvPr id="244744" name="Picture 8">
            <a:extLst>
              <a:ext uri="{FF2B5EF4-FFF2-40B4-BE49-F238E27FC236}">
                <a16:creationId xmlns:a16="http://schemas.microsoft.com/office/drawing/2014/main" id="{4CEEC067-B3EB-4908-79A1-F614A26CA8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953000"/>
            <a:ext cx="44132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4745" name="Rectangle 9">
            <a:extLst>
              <a:ext uri="{FF2B5EF4-FFF2-40B4-BE49-F238E27FC236}">
                <a16:creationId xmlns:a16="http://schemas.microsoft.com/office/drawing/2014/main" id="{806739EF-8E3A-8008-63BF-D854977305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5240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 b="1">
                <a:solidFill>
                  <a:srgbClr val="4D4D4D"/>
                </a:solidFill>
                <a:latin typeface="Verdana" panose="020B0604030504040204" pitchFamily="34" charset="0"/>
              </a:rPr>
              <a:t>Hardware</a:t>
            </a:r>
            <a:endParaRPr lang="en-CA" altLang="LID4096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sp>
        <p:nvSpPr>
          <p:cNvPr id="244746" name="Text Box 10">
            <a:extLst>
              <a:ext uri="{FF2B5EF4-FFF2-40B4-BE49-F238E27FC236}">
                <a16:creationId xmlns:a16="http://schemas.microsoft.com/office/drawing/2014/main" id="{4C9B50D3-62C6-14C8-0601-7D50540C28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133600"/>
            <a:ext cx="990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 b="1">
                <a:solidFill>
                  <a:srgbClr val="4D4D4D"/>
                </a:solidFill>
                <a:latin typeface="Verdana" panose="020B0604030504040204" pitchFamily="34" charset="0"/>
              </a:rPr>
              <a:t>device</a:t>
            </a:r>
            <a:endParaRPr lang="en-CA" altLang="LID4096" sz="1600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pic>
        <p:nvPicPr>
          <p:cNvPr id="244747" name="Picture 11">
            <a:extLst>
              <a:ext uri="{FF2B5EF4-FFF2-40B4-BE49-F238E27FC236}">
                <a16:creationId xmlns:a16="http://schemas.microsoft.com/office/drawing/2014/main" id="{E725F7BD-103B-43F3-76C5-F83C4566B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14600"/>
            <a:ext cx="665163" cy="137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4748" name="Text Box 12">
            <a:extLst>
              <a:ext uri="{FF2B5EF4-FFF2-40B4-BE49-F238E27FC236}">
                <a16:creationId xmlns:a16="http://schemas.microsoft.com/office/drawing/2014/main" id="{0D241E6D-4171-DCB6-FF30-FF7F73F8D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133600"/>
            <a:ext cx="1066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 b="1">
                <a:solidFill>
                  <a:srgbClr val="4D4D4D"/>
                </a:solidFill>
                <a:latin typeface="Verdana" panose="020B0604030504040204" pitchFamily="34" charset="0"/>
              </a:rPr>
              <a:t>circuit</a:t>
            </a:r>
            <a:endParaRPr lang="en-CA" altLang="LID4096" sz="1600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pic>
        <p:nvPicPr>
          <p:cNvPr id="244749" name="Picture 13">
            <a:extLst>
              <a:ext uri="{FF2B5EF4-FFF2-40B4-BE49-F238E27FC236}">
                <a16:creationId xmlns:a16="http://schemas.microsoft.com/office/drawing/2014/main" id="{E49B90F4-C366-9DC5-BEED-B6A045A132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514600"/>
            <a:ext cx="1301750" cy="138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4750" name="Text Box 14">
            <a:extLst>
              <a:ext uri="{FF2B5EF4-FFF2-40B4-BE49-F238E27FC236}">
                <a16:creationId xmlns:a16="http://schemas.microsoft.com/office/drawing/2014/main" id="{695BAB4D-28B7-B239-8E61-EBFE1BEF3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791200"/>
            <a:ext cx="13716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 b="1">
                <a:solidFill>
                  <a:srgbClr val="4D4D4D"/>
                </a:solidFill>
                <a:latin typeface="Verdana" panose="020B0604030504040204" pitchFamily="34" charset="0"/>
              </a:rPr>
              <a:t>wire protocol</a:t>
            </a:r>
            <a:endParaRPr lang="en-CA" altLang="LID4096" sz="1600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sp>
        <p:nvSpPr>
          <p:cNvPr id="244751" name="AutoShape 15">
            <a:extLst>
              <a:ext uri="{FF2B5EF4-FFF2-40B4-BE49-F238E27FC236}">
                <a16:creationId xmlns:a16="http://schemas.microsoft.com/office/drawing/2014/main" id="{6EE801CB-BE48-8F0C-6742-97048FC04F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971800"/>
            <a:ext cx="304800" cy="300038"/>
          </a:xfrm>
          <a:prstGeom prst="rightArrow">
            <a:avLst>
              <a:gd name="adj1" fmla="val 50000"/>
              <a:gd name="adj2" fmla="val 25397"/>
            </a:avLst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44752" name="Rectangle 16">
            <a:extLst>
              <a:ext uri="{FF2B5EF4-FFF2-40B4-BE49-F238E27FC236}">
                <a16:creationId xmlns:a16="http://schemas.microsoft.com/office/drawing/2014/main" id="{743C025C-31EC-B3DE-1B8D-F392D0A544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5943600"/>
            <a:ext cx="4953000" cy="609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DDF2FF">
                        <a:gamma/>
                        <a:shade val="75686"/>
                        <a:invGamma/>
                      </a:srgbClr>
                    </a:gs>
                    <a:gs pos="100000">
                      <a:srgbClr val="DDF2FF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LID4096">
              <a:latin typeface="Times New Roman" panose="02020603050405020304" pitchFamily="18" charset="0"/>
            </a:endParaRPr>
          </a:p>
        </p:txBody>
      </p:sp>
      <p:sp>
        <p:nvSpPr>
          <p:cNvPr id="244753" name="Rectangle 17">
            <a:extLst>
              <a:ext uri="{FF2B5EF4-FFF2-40B4-BE49-F238E27FC236}">
                <a16:creationId xmlns:a16="http://schemas.microsoft.com/office/drawing/2014/main" id="{0F424B11-5FAC-5DB1-BD4A-B418C0ABC6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6019800"/>
            <a:ext cx="4267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2000" b="1">
                <a:latin typeface="Verdana" panose="020B0604030504040204" pitchFamily="34" charset="0"/>
              </a:rPr>
              <a:t>communication layer</a:t>
            </a:r>
            <a:endParaRPr lang="en-US" altLang="LID4096" sz="2000" b="1">
              <a:solidFill>
                <a:srgbClr val="CC0000"/>
              </a:solidFill>
              <a:latin typeface="Verdana" panose="020B0604030504040204" pitchFamily="34" charset="0"/>
            </a:endParaRPr>
          </a:p>
        </p:txBody>
      </p:sp>
      <p:sp>
        <p:nvSpPr>
          <p:cNvPr id="244754" name="Rectangle 18">
            <a:extLst>
              <a:ext uri="{FF2B5EF4-FFF2-40B4-BE49-F238E27FC236}">
                <a16:creationId xmlns:a16="http://schemas.microsoft.com/office/drawing/2014/main" id="{5DA16275-CC1F-674F-3A73-7BB45E53F1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124200"/>
            <a:ext cx="1676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CA" altLang="LID4096" sz="1800">
                <a:latin typeface="Verdana" panose="020B0604030504040204" pitchFamily="34" charset="0"/>
              </a:rPr>
              <a:t>wire protocol</a:t>
            </a:r>
            <a:endParaRPr lang="en-US" altLang="LID4096" sz="3600">
              <a:solidFill>
                <a:srgbClr val="CC0000"/>
              </a:solidFill>
              <a:latin typeface="Verdana" panose="020B0604030504040204" pitchFamily="34" charset="0"/>
            </a:endParaRPr>
          </a:p>
        </p:txBody>
      </p:sp>
      <p:pic>
        <p:nvPicPr>
          <p:cNvPr id="244755" name="Picture 19">
            <a:extLst>
              <a:ext uri="{FF2B5EF4-FFF2-40B4-BE49-F238E27FC236}">
                <a16:creationId xmlns:a16="http://schemas.microsoft.com/office/drawing/2014/main" id="{87BEA8B5-CA4C-F8D9-7152-5A4F6D201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114800"/>
            <a:ext cx="681038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4756" name="Picture 20">
            <a:extLst>
              <a:ext uri="{FF2B5EF4-FFF2-40B4-BE49-F238E27FC236}">
                <a16:creationId xmlns:a16="http://schemas.microsoft.com/office/drawing/2014/main" id="{23BAEEA8-28AB-717B-1F79-529B4DDB8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581400"/>
            <a:ext cx="139065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4757" name="Rectangle 21">
            <a:extLst>
              <a:ext uri="{FF2B5EF4-FFF2-40B4-BE49-F238E27FC236}">
                <a16:creationId xmlns:a16="http://schemas.microsoft.com/office/drawing/2014/main" id="{BF52B462-63DD-E954-151B-F2A131CCC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524000"/>
            <a:ext cx="441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 b="1">
                <a:solidFill>
                  <a:srgbClr val="003399"/>
                </a:solidFill>
                <a:latin typeface="Verdana" panose="020B0604030504040204" pitchFamily="34" charset="0"/>
              </a:rPr>
              <a:t>Software</a:t>
            </a:r>
            <a:endParaRPr lang="en-CA" altLang="LID4096" b="1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244758" name="AutoShape 22">
            <a:extLst>
              <a:ext uri="{FF2B5EF4-FFF2-40B4-BE49-F238E27FC236}">
                <a16:creationId xmlns:a16="http://schemas.microsoft.com/office/drawing/2014/main" id="{E0D8F565-7399-7A2D-CD5E-86D32951231A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600200" y="3886200"/>
            <a:ext cx="685800" cy="2209800"/>
          </a:xfrm>
          <a:custGeom>
            <a:avLst/>
            <a:gdLst>
              <a:gd name="G0" fmla="+- 12427 0 0"/>
              <a:gd name="G1" fmla="+- 4624 0 0"/>
              <a:gd name="G2" fmla="+- 12158 0 4624"/>
              <a:gd name="G3" fmla="+- G2 0 4624"/>
              <a:gd name="G4" fmla="*/ G3 32768 32059"/>
              <a:gd name="G5" fmla="*/ G4 1 2"/>
              <a:gd name="G6" fmla="+- 21600 0 12427"/>
              <a:gd name="G7" fmla="*/ G6 4624 6079"/>
              <a:gd name="G8" fmla="+- G7 12427 0"/>
              <a:gd name="T0" fmla="*/ 12427 w 21600"/>
              <a:gd name="T1" fmla="*/ 0 h 21600"/>
              <a:gd name="T2" fmla="*/ 12427 w 21600"/>
              <a:gd name="T3" fmla="*/ 12158 h 21600"/>
              <a:gd name="T4" fmla="*/ 148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2427" y="0"/>
                </a:lnTo>
                <a:lnTo>
                  <a:pt x="12427" y="4624"/>
                </a:lnTo>
                <a:cubicBezTo>
                  <a:pt x="5564" y="4624"/>
                  <a:pt x="0" y="7997"/>
                  <a:pt x="0" y="12158"/>
                </a:cubicBezTo>
                <a:lnTo>
                  <a:pt x="0" y="21600"/>
                </a:lnTo>
                <a:lnTo>
                  <a:pt x="2974" y="21600"/>
                </a:lnTo>
                <a:lnTo>
                  <a:pt x="2974" y="12158"/>
                </a:lnTo>
                <a:cubicBezTo>
                  <a:pt x="2974" y="9604"/>
                  <a:pt x="7206" y="7534"/>
                  <a:pt x="12427" y="7534"/>
                </a:cubicBezTo>
                <a:lnTo>
                  <a:pt x="12427" y="12158"/>
                </a:lnTo>
                <a:close/>
              </a:path>
            </a:pathLst>
          </a:cu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44759" name="AutoShape 23">
            <a:extLst>
              <a:ext uri="{FF2B5EF4-FFF2-40B4-BE49-F238E27FC236}">
                <a16:creationId xmlns:a16="http://schemas.microsoft.com/office/drawing/2014/main" id="{CECBCC19-58B3-2C3A-73F9-2173B2E0364F}"/>
              </a:ext>
            </a:extLst>
          </p:cNvPr>
          <p:cNvSpPr>
            <a:spLocks noChangeArrowheads="1"/>
          </p:cNvSpPr>
          <p:nvPr/>
        </p:nvSpPr>
        <p:spPr bwMode="auto">
          <a:xfrm rot="2122795">
            <a:off x="2590800" y="5867400"/>
            <a:ext cx="1143000" cy="300038"/>
          </a:xfrm>
          <a:prstGeom prst="leftRightArrow">
            <a:avLst>
              <a:gd name="adj1" fmla="val 50000"/>
              <a:gd name="adj2" fmla="val 76190"/>
            </a:avLst>
          </a:prstGeom>
          <a:gradFill rotWithShape="1">
            <a:gsLst>
              <a:gs pos="0">
                <a:srgbClr val="5F5F5F"/>
              </a:gs>
              <a:gs pos="100000">
                <a:srgbClr val="FF00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>
    <p:wipe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1026">
            <a:extLst>
              <a:ext uri="{FF2B5EF4-FFF2-40B4-BE49-F238E27FC236}">
                <a16:creationId xmlns:a16="http://schemas.microsoft.com/office/drawing/2014/main" id="{CBB1C7F4-8C6B-33F3-44D4-F36B0E669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5943600"/>
            <a:ext cx="4953000" cy="609600"/>
          </a:xfrm>
          <a:prstGeom prst="rect">
            <a:avLst/>
          </a:prstGeom>
          <a:gradFill rotWithShape="1">
            <a:gsLst>
              <a:gs pos="0">
                <a:srgbClr val="66CCFF"/>
              </a:gs>
              <a:gs pos="100000">
                <a:srgbClr val="66CC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2995" name="Rectangle 1027">
            <a:extLst>
              <a:ext uri="{FF2B5EF4-FFF2-40B4-BE49-F238E27FC236}">
                <a16:creationId xmlns:a16="http://schemas.microsoft.com/office/drawing/2014/main" id="{0F4E94AC-B21E-3E8B-6584-C7C5D3E9FB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Phidget architecture</a:t>
            </a:r>
            <a:endParaRPr lang="en-CA" altLang="LID4096"/>
          </a:p>
        </p:txBody>
      </p:sp>
      <p:sp>
        <p:nvSpPr>
          <p:cNvPr id="212996" name="Rectangle 1028">
            <a:extLst>
              <a:ext uri="{FF2B5EF4-FFF2-40B4-BE49-F238E27FC236}">
                <a16:creationId xmlns:a16="http://schemas.microsoft.com/office/drawing/2014/main" id="{C0D60A39-3065-5B16-E85C-CA909E8300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6563" y="24622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LID4096"/>
          </a:p>
        </p:txBody>
      </p:sp>
      <p:sp>
        <p:nvSpPr>
          <p:cNvPr id="212997" name="Freeform 1029">
            <a:extLst>
              <a:ext uri="{FF2B5EF4-FFF2-40B4-BE49-F238E27FC236}">
                <a16:creationId xmlns:a16="http://schemas.microsoft.com/office/drawing/2014/main" id="{72B0E279-45A5-8DDE-2253-65FB0459E046}"/>
              </a:ext>
            </a:extLst>
          </p:cNvPr>
          <p:cNvSpPr>
            <a:spLocks/>
          </p:cNvSpPr>
          <p:nvPr/>
        </p:nvSpPr>
        <p:spPr bwMode="auto">
          <a:xfrm>
            <a:off x="3597275" y="2414588"/>
            <a:ext cx="1588" cy="0"/>
          </a:xfrm>
          <a:custGeom>
            <a:avLst/>
            <a:gdLst>
              <a:gd name="T0" fmla="*/ 1 w 1"/>
              <a:gd name="T1" fmla="*/ 1 w 1"/>
              <a:gd name="T2" fmla="*/ 0 w 1"/>
              <a:gd name="T3" fmla="*/ 0 w 1"/>
              <a:gd name="T4" fmla="*/ 0 w 1"/>
              <a:gd name="T5" fmla="*/ 1 w 1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</a:cxnLst>
            <a:rect l="0" t="0" r="r" b="b"/>
            <a:pathLst>
              <a:path w="1">
                <a:moveTo>
                  <a:pt x="1" y="0"/>
                </a:moveTo>
                <a:lnTo>
                  <a:pt x="1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rgbClr val="B25B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12998" name="Text Box 1030">
            <a:extLst>
              <a:ext uri="{FF2B5EF4-FFF2-40B4-BE49-F238E27FC236}">
                <a16:creationId xmlns:a16="http://schemas.microsoft.com/office/drawing/2014/main" id="{187C8A82-F442-2544-4443-3D8CA25412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752600"/>
            <a:ext cx="769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LID4096"/>
          </a:p>
        </p:txBody>
      </p:sp>
      <p:sp>
        <p:nvSpPr>
          <p:cNvPr id="212999" name="Rectangle 1031">
            <a:extLst>
              <a:ext uri="{FF2B5EF4-FFF2-40B4-BE49-F238E27FC236}">
                <a16:creationId xmlns:a16="http://schemas.microsoft.com/office/drawing/2014/main" id="{C453E1E0-0177-2BEB-0363-6E55E0B096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981200"/>
            <a:ext cx="2590800" cy="4572000"/>
          </a:xfrm>
          <a:prstGeom prst="rect">
            <a:avLst/>
          </a:prstGeom>
          <a:solidFill>
            <a:srgbClr val="EAEAEA"/>
          </a:solidFill>
          <a:ln w="2857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LID4096" sz="1200">
              <a:latin typeface="Times New Roman" panose="02020603050405020304" pitchFamily="18" charset="0"/>
            </a:endParaRPr>
          </a:p>
        </p:txBody>
      </p:sp>
      <p:pic>
        <p:nvPicPr>
          <p:cNvPr id="213000" name="Picture 1032">
            <a:extLst>
              <a:ext uri="{FF2B5EF4-FFF2-40B4-BE49-F238E27FC236}">
                <a16:creationId xmlns:a16="http://schemas.microsoft.com/office/drawing/2014/main" id="{C743EF36-8C17-0F33-CC35-679EF2EB2F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953000"/>
            <a:ext cx="44132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3001" name="Rectangle 1033">
            <a:extLst>
              <a:ext uri="{FF2B5EF4-FFF2-40B4-BE49-F238E27FC236}">
                <a16:creationId xmlns:a16="http://schemas.microsoft.com/office/drawing/2014/main" id="{8CA1495E-74B1-05B0-68B3-A5F22E5B34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5240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 b="1">
                <a:solidFill>
                  <a:srgbClr val="4D4D4D"/>
                </a:solidFill>
                <a:latin typeface="Verdana" panose="020B0604030504040204" pitchFamily="34" charset="0"/>
              </a:rPr>
              <a:t>Hardware</a:t>
            </a:r>
            <a:endParaRPr lang="en-CA" altLang="LID4096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sp>
        <p:nvSpPr>
          <p:cNvPr id="213002" name="Text Box 1034">
            <a:extLst>
              <a:ext uri="{FF2B5EF4-FFF2-40B4-BE49-F238E27FC236}">
                <a16:creationId xmlns:a16="http://schemas.microsoft.com/office/drawing/2014/main" id="{F992670E-B9CB-0278-11EE-927B850C9D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133600"/>
            <a:ext cx="990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 b="1">
                <a:solidFill>
                  <a:srgbClr val="4D4D4D"/>
                </a:solidFill>
                <a:latin typeface="Verdana" panose="020B0604030504040204" pitchFamily="34" charset="0"/>
              </a:rPr>
              <a:t>device</a:t>
            </a:r>
            <a:endParaRPr lang="en-CA" altLang="LID4096" sz="1600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pic>
        <p:nvPicPr>
          <p:cNvPr id="213003" name="Picture 1035">
            <a:extLst>
              <a:ext uri="{FF2B5EF4-FFF2-40B4-BE49-F238E27FC236}">
                <a16:creationId xmlns:a16="http://schemas.microsoft.com/office/drawing/2014/main" id="{2DC9BB04-60F6-310D-EFC0-D33B827BC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14600"/>
            <a:ext cx="665163" cy="137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3004" name="Text Box 1036">
            <a:extLst>
              <a:ext uri="{FF2B5EF4-FFF2-40B4-BE49-F238E27FC236}">
                <a16:creationId xmlns:a16="http://schemas.microsoft.com/office/drawing/2014/main" id="{0C54F011-8D3F-8709-14C9-33F2CB0517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133600"/>
            <a:ext cx="1066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 b="1">
                <a:solidFill>
                  <a:srgbClr val="4D4D4D"/>
                </a:solidFill>
                <a:latin typeface="Verdana" panose="020B0604030504040204" pitchFamily="34" charset="0"/>
              </a:rPr>
              <a:t>circuit</a:t>
            </a:r>
            <a:endParaRPr lang="en-CA" altLang="LID4096" sz="1600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pic>
        <p:nvPicPr>
          <p:cNvPr id="213005" name="Picture 1037">
            <a:extLst>
              <a:ext uri="{FF2B5EF4-FFF2-40B4-BE49-F238E27FC236}">
                <a16:creationId xmlns:a16="http://schemas.microsoft.com/office/drawing/2014/main" id="{AE0378BC-F94E-669F-BCAF-8C5B8F58D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514600"/>
            <a:ext cx="1301750" cy="138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3006" name="Text Box 1038">
            <a:extLst>
              <a:ext uri="{FF2B5EF4-FFF2-40B4-BE49-F238E27FC236}">
                <a16:creationId xmlns:a16="http://schemas.microsoft.com/office/drawing/2014/main" id="{05A968EE-6467-0BF4-3387-0BC83860D2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791200"/>
            <a:ext cx="13716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 b="1">
                <a:solidFill>
                  <a:srgbClr val="4D4D4D"/>
                </a:solidFill>
                <a:latin typeface="Verdana" panose="020B0604030504040204" pitchFamily="34" charset="0"/>
              </a:rPr>
              <a:t>wire protocol</a:t>
            </a:r>
            <a:endParaRPr lang="en-CA" altLang="LID4096" sz="1600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sp>
        <p:nvSpPr>
          <p:cNvPr id="213007" name="AutoShape 1039">
            <a:extLst>
              <a:ext uri="{FF2B5EF4-FFF2-40B4-BE49-F238E27FC236}">
                <a16:creationId xmlns:a16="http://schemas.microsoft.com/office/drawing/2014/main" id="{A0777A89-07B9-8910-DE2B-A12C60ACDA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971800"/>
            <a:ext cx="304800" cy="300038"/>
          </a:xfrm>
          <a:prstGeom prst="rightArrow">
            <a:avLst>
              <a:gd name="adj1" fmla="val 50000"/>
              <a:gd name="adj2" fmla="val 25397"/>
            </a:avLst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3008" name="AutoShape 1040">
            <a:extLst>
              <a:ext uri="{FF2B5EF4-FFF2-40B4-BE49-F238E27FC236}">
                <a16:creationId xmlns:a16="http://schemas.microsoft.com/office/drawing/2014/main" id="{A4954353-B0AE-F160-88CA-0F14726CE771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600200" y="3886200"/>
            <a:ext cx="685800" cy="2209800"/>
          </a:xfrm>
          <a:custGeom>
            <a:avLst/>
            <a:gdLst>
              <a:gd name="G0" fmla="+- 12427 0 0"/>
              <a:gd name="G1" fmla="+- 4624 0 0"/>
              <a:gd name="G2" fmla="+- 12158 0 4624"/>
              <a:gd name="G3" fmla="+- G2 0 4624"/>
              <a:gd name="G4" fmla="*/ G3 32768 32059"/>
              <a:gd name="G5" fmla="*/ G4 1 2"/>
              <a:gd name="G6" fmla="+- 21600 0 12427"/>
              <a:gd name="G7" fmla="*/ G6 4624 6079"/>
              <a:gd name="G8" fmla="+- G7 12427 0"/>
              <a:gd name="T0" fmla="*/ 12427 w 21600"/>
              <a:gd name="T1" fmla="*/ 0 h 21600"/>
              <a:gd name="T2" fmla="*/ 12427 w 21600"/>
              <a:gd name="T3" fmla="*/ 12158 h 21600"/>
              <a:gd name="T4" fmla="*/ 148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2427" y="0"/>
                </a:lnTo>
                <a:lnTo>
                  <a:pt x="12427" y="4624"/>
                </a:lnTo>
                <a:cubicBezTo>
                  <a:pt x="5564" y="4624"/>
                  <a:pt x="0" y="7997"/>
                  <a:pt x="0" y="12158"/>
                </a:cubicBezTo>
                <a:lnTo>
                  <a:pt x="0" y="21600"/>
                </a:lnTo>
                <a:lnTo>
                  <a:pt x="2974" y="21600"/>
                </a:lnTo>
                <a:lnTo>
                  <a:pt x="2974" y="12158"/>
                </a:lnTo>
                <a:cubicBezTo>
                  <a:pt x="2974" y="9604"/>
                  <a:pt x="7206" y="7534"/>
                  <a:pt x="12427" y="7534"/>
                </a:cubicBezTo>
                <a:lnTo>
                  <a:pt x="12427" y="12158"/>
                </a:lnTo>
                <a:close/>
              </a:path>
            </a:pathLst>
          </a:cu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3009" name="Rectangle 1041">
            <a:extLst>
              <a:ext uri="{FF2B5EF4-FFF2-40B4-BE49-F238E27FC236}">
                <a16:creationId xmlns:a16="http://schemas.microsoft.com/office/drawing/2014/main" id="{0D5287FA-6A46-CC49-0456-4ABB3148F9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5943600"/>
            <a:ext cx="4953000" cy="609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DDF2FF">
                        <a:gamma/>
                        <a:shade val="75686"/>
                        <a:invGamma/>
                      </a:srgbClr>
                    </a:gs>
                    <a:gs pos="100000">
                      <a:srgbClr val="DDF2FF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LID4096">
              <a:latin typeface="Times New Roman" panose="02020603050405020304" pitchFamily="18" charset="0"/>
            </a:endParaRPr>
          </a:p>
        </p:txBody>
      </p:sp>
      <p:sp>
        <p:nvSpPr>
          <p:cNvPr id="213010" name="Rectangle 1042">
            <a:extLst>
              <a:ext uri="{FF2B5EF4-FFF2-40B4-BE49-F238E27FC236}">
                <a16:creationId xmlns:a16="http://schemas.microsoft.com/office/drawing/2014/main" id="{1E565979-D6C9-9026-E8F8-A81F3C6981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6019800"/>
            <a:ext cx="4267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2000" b="1">
                <a:latin typeface="Verdana" panose="020B0604030504040204" pitchFamily="34" charset="0"/>
              </a:rPr>
              <a:t>communication layer</a:t>
            </a:r>
            <a:endParaRPr lang="en-US" altLang="LID4096" sz="2000" b="1">
              <a:solidFill>
                <a:srgbClr val="CC0000"/>
              </a:solidFill>
              <a:latin typeface="Verdana" panose="020B0604030504040204" pitchFamily="34" charset="0"/>
            </a:endParaRPr>
          </a:p>
        </p:txBody>
      </p:sp>
      <p:sp>
        <p:nvSpPr>
          <p:cNvPr id="213011" name="Rectangle 1043">
            <a:extLst>
              <a:ext uri="{FF2B5EF4-FFF2-40B4-BE49-F238E27FC236}">
                <a16:creationId xmlns:a16="http://schemas.microsoft.com/office/drawing/2014/main" id="{D67C2900-E21C-E7DA-1108-2D15EEC9A6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4648200"/>
            <a:ext cx="4953000" cy="12954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F2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LID4096">
              <a:latin typeface="Times New Roman" panose="02020603050405020304" pitchFamily="18" charset="0"/>
            </a:endParaRPr>
          </a:p>
        </p:txBody>
      </p:sp>
      <p:sp>
        <p:nvSpPr>
          <p:cNvPr id="213012" name="Rectangle 1044">
            <a:extLst>
              <a:ext uri="{FF2B5EF4-FFF2-40B4-BE49-F238E27FC236}">
                <a16:creationId xmlns:a16="http://schemas.microsoft.com/office/drawing/2014/main" id="{57E70A63-9A5E-87C2-7529-25FB6980CD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46482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2000" b="1">
                <a:solidFill>
                  <a:srgbClr val="003399"/>
                </a:solidFill>
                <a:latin typeface="Verdana" panose="020B0604030504040204" pitchFamily="34" charset="0"/>
              </a:rPr>
              <a:t>phidgetManager</a:t>
            </a:r>
            <a:endParaRPr lang="en-US" altLang="LID4096" sz="2000" b="1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213013" name="Text Box 1045">
            <a:extLst>
              <a:ext uri="{FF2B5EF4-FFF2-40B4-BE49-F238E27FC236}">
                <a16:creationId xmlns:a16="http://schemas.microsoft.com/office/drawing/2014/main" id="{B0DAB495-1B66-8F3D-3833-D90B8A5BA4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5029200"/>
            <a:ext cx="4648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LID4096" sz="1400" b="1">
                <a:solidFill>
                  <a:schemeClr val="bg2"/>
                </a:solidFill>
                <a:latin typeface="Verdana" panose="020B0604030504040204" pitchFamily="34" charset="0"/>
              </a:rPr>
              <a:t>Events	Properties </a:t>
            </a:r>
            <a:r>
              <a:rPr lang="en-US" altLang="LID4096" sz="1400">
                <a:solidFill>
                  <a:schemeClr val="bg2"/>
                </a:solidFill>
                <a:latin typeface="Verdana" panose="020B0604030504040204" pitchFamily="34" charset="0"/>
              </a:rPr>
              <a:t>pm.OnAttach(phidget)	pm.DeviceType</a:t>
            </a:r>
            <a:br>
              <a:rPr lang="en-US" altLang="LID4096" sz="1400">
                <a:solidFill>
                  <a:schemeClr val="bg2"/>
                </a:solidFill>
                <a:latin typeface="Verdana" panose="020B0604030504040204" pitchFamily="34" charset="0"/>
              </a:rPr>
            </a:br>
            <a:r>
              <a:rPr lang="en-US" altLang="LID4096" sz="1400">
                <a:solidFill>
                  <a:schemeClr val="bg2"/>
                </a:solidFill>
                <a:latin typeface="Verdana" panose="020B0604030504040204" pitchFamily="34" charset="0"/>
              </a:rPr>
              <a:t>pm.OnDetach(phidget)	pm.SerialNumber…</a:t>
            </a:r>
            <a:r>
              <a:rPr lang="en-US" altLang="LID4096" sz="1800">
                <a:latin typeface="Courier New" panose="02070309020205020404" pitchFamily="49" charset="0"/>
              </a:rPr>
              <a:t>  </a:t>
            </a:r>
            <a:endParaRPr lang="en-CA" altLang="LID4096" sz="1800">
              <a:latin typeface="Courier New" panose="02070309020205020404" pitchFamily="49" charset="0"/>
            </a:endParaRPr>
          </a:p>
        </p:txBody>
      </p:sp>
      <p:sp>
        <p:nvSpPr>
          <p:cNvPr id="213017" name="AutoShape 1049">
            <a:extLst>
              <a:ext uri="{FF2B5EF4-FFF2-40B4-BE49-F238E27FC236}">
                <a16:creationId xmlns:a16="http://schemas.microsoft.com/office/drawing/2014/main" id="{5E3B6330-73EC-CB7C-A67B-8F7530DA0DFE}"/>
              </a:ext>
            </a:extLst>
          </p:cNvPr>
          <p:cNvSpPr>
            <a:spLocks noChangeArrowheads="1"/>
          </p:cNvSpPr>
          <p:nvPr/>
        </p:nvSpPr>
        <p:spPr bwMode="auto">
          <a:xfrm rot="2122795">
            <a:off x="2590800" y="5867400"/>
            <a:ext cx="1143000" cy="300038"/>
          </a:xfrm>
          <a:prstGeom prst="leftRightArrow">
            <a:avLst>
              <a:gd name="adj1" fmla="val 50000"/>
              <a:gd name="adj2" fmla="val 76190"/>
            </a:avLst>
          </a:prstGeom>
          <a:gradFill rotWithShape="1">
            <a:gsLst>
              <a:gs pos="0">
                <a:srgbClr val="5F5F5F"/>
              </a:gs>
              <a:gs pos="100000">
                <a:srgbClr val="FF00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3018" name="Rectangle 1050">
            <a:extLst>
              <a:ext uri="{FF2B5EF4-FFF2-40B4-BE49-F238E27FC236}">
                <a16:creationId xmlns:a16="http://schemas.microsoft.com/office/drawing/2014/main" id="{CEB2703E-3F57-0315-C058-78D169E9D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524000"/>
            <a:ext cx="441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 b="1">
                <a:solidFill>
                  <a:srgbClr val="003399"/>
                </a:solidFill>
                <a:latin typeface="Verdana" panose="020B0604030504040204" pitchFamily="34" charset="0"/>
              </a:rPr>
              <a:t>Software</a:t>
            </a:r>
            <a:endParaRPr lang="en-CA" altLang="LID4096" b="1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pic>
        <p:nvPicPr>
          <p:cNvPr id="213019" name="Picture 1051">
            <a:extLst>
              <a:ext uri="{FF2B5EF4-FFF2-40B4-BE49-F238E27FC236}">
                <a16:creationId xmlns:a16="http://schemas.microsoft.com/office/drawing/2014/main" id="{39EE6AAB-B735-A908-F804-B1E477AB7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933825"/>
            <a:ext cx="167640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26" name="Rectangle 30">
            <a:extLst>
              <a:ext uri="{FF2B5EF4-FFF2-40B4-BE49-F238E27FC236}">
                <a16:creationId xmlns:a16="http://schemas.microsoft.com/office/drawing/2014/main" id="{84C2ABFE-BDB7-AF0C-E1AB-339DA58D9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5943600"/>
            <a:ext cx="4953000" cy="609600"/>
          </a:xfrm>
          <a:prstGeom prst="rect">
            <a:avLst/>
          </a:prstGeom>
          <a:gradFill rotWithShape="1">
            <a:gsLst>
              <a:gs pos="0">
                <a:srgbClr val="66CCFF"/>
              </a:gs>
              <a:gs pos="100000">
                <a:srgbClr val="66CC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08898" name="Rectangle 2">
            <a:extLst>
              <a:ext uri="{FF2B5EF4-FFF2-40B4-BE49-F238E27FC236}">
                <a16:creationId xmlns:a16="http://schemas.microsoft.com/office/drawing/2014/main" id="{1F144738-EEA4-0931-82DC-FFA2808126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Phidget architecture</a:t>
            </a:r>
            <a:endParaRPr lang="en-CA" altLang="LID4096"/>
          </a:p>
        </p:txBody>
      </p:sp>
      <p:sp>
        <p:nvSpPr>
          <p:cNvPr id="208899" name="Rectangle 3">
            <a:extLst>
              <a:ext uri="{FF2B5EF4-FFF2-40B4-BE49-F238E27FC236}">
                <a16:creationId xmlns:a16="http://schemas.microsoft.com/office/drawing/2014/main" id="{272F6EED-B13B-3D89-E24D-3DC6D1EF32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6563" y="24622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LID4096"/>
          </a:p>
        </p:txBody>
      </p:sp>
      <p:sp>
        <p:nvSpPr>
          <p:cNvPr id="208900" name="Freeform 4">
            <a:extLst>
              <a:ext uri="{FF2B5EF4-FFF2-40B4-BE49-F238E27FC236}">
                <a16:creationId xmlns:a16="http://schemas.microsoft.com/office/drawing/2014/main" id="{4094B109-7F15-344E-0A2D-82467439F129}"/>
              </a:ext>
            </a:extLst>
          </p:cNvPr>
          <p:cNvSpPr>
            <a:spLocks/>
          </p:cNvSpPr>
          <p:nvPr/>
        </p:nvSpPr>
        <p:spPr bwMode="auto">
          <a:xfrm>
            <a:off x="3597275" y="2414588"/>
            <a:ext cx="1588" cy="0"/>
          </a:xfrm>
          <a:custGeom>
            <a:avLst/>
            <a:gdLst>
              <a:gd name="T0" fmla="*/ 1 w 1"/>
              <a:gd name="T1" fmla="*/ 1 w 1"/>
              <a:gd name="T2" fmla="*/ 0 w 1"/>
              <a:gd name="T3" fmla="*/ 0 w 1"/>
              <a:gd name="T4" fmla="*/ 0 w 1"/>
              <a:gd name="T5" fmla="*/ 1 w 1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</a:cxnLst>
            <a:rect l="0" t="0" r="r" b="b"/>
            <a:pathLst>
              <a:path w="1">
                <a:moveTo>
                  <a:pt x="1" y="0"/>
                </a:moveTo>
                <a:lnTo>
                  <a:pt x="1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rgbClr val="B25B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08901" name="Text Box 5">
            <a:extLst>
              <a:ext uri="{FF2B5EF4-FFF2-40B4-BE49-F238E27FC236}">
                <a16:creationId xmlns:a16="http://schemas.microsoft.com/office/drawing/2014/main" id="{6B8520D1-B8A1-202D-4E80-6E45CAD9C6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752600"/>
            <a:ext cx="769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LID4096"/>
          </a:p>
        </p:txBody>
      </p:sp>
      <p:sp>
        <p:nvSpPr>
          <p:cNvPr id="208903" name="Rectangle 7">
            <a:extLst>
              <a:ext uri="{FF2B5EF4-FFF2-40B4-BE49-F238E27FC236}">
                <a16:creationId xmlns:a16="http://schemas.microsoft.com/office/drawing/2014/main" id="{5D4BCEFF-970C-2D45-11CF-2817ABCA8A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981200"/>
            <a:ext cx="2590800" cy="4572000"/>
          </a:xfrm>
          <a:prstGeom prst="rect">
            <a:avLst/>
          </a:prstGeom>
          <a:solidFill>
            <a:srgbClr val="EAEAEA"/>
          </a:solidFill>
          <a:ln w="2857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LID4096" sz="1200">
              <a:latin typeface="Times New Roman" panose="02020603050405020304" pitchFamily="18" charset="0"/>
            </a:endParaRPr>
          </a:p>
        </p:txBody>
      </p:sp>
      <p:pic>
        <p:nvPicPr>
          <p:cNvPr id="208904" name="Picture 8">
            <a:extLst>
              <a:ext uri="{FF2B5EF4-FFF2-40B4-BE49-F238E27FC236}">
                <a16:creationId xmlns:a16="http://schemas.microsoft.com/office/drawing/2014/main" id="{40546CBA-2107-7836-DD94-760509417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953000"/>
            <a:ext cx="44132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8905" name="Rectangle 9">
            <a:extLst>
              <a:ext uri="{FF2B5EF4-FFF2-40B4-BE49-F238E27FC236}">
                <a16:creationId xmlns:a16="http://schemas.microsoft.com/office/drawing/2014/main" id="{619DCC18-512A-28EF-080A-7761E38764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5240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 b="1">
                <a:solidFill>
                  <a:srgbClr val="4D4D4D"/>
                </a:solidFill>
                <a:latin typeface="Verdana" panose="020B0604030504040204" pitchFamily="34" charset="0"/>
              </a:rPr>
              <a:t>Hardware</a:t>
            </a:r>
            <a:endParaRPr lang="en-CA" altLang="LID4096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sp>
        <p:nvSpPr>
          <p:cNvPr id="208906" name="Text Box 10">
            <a:extLst>
              <a:ext uri="{FF2B5EF4-FFF2-40B4-BE49-F238E27FC236}">
                <a16:creationId xmlns:a16="http://schemas.microsoft.com/office/drawing/2014/main" id="{AEB1668B-C587-CB7A-EC56-E40024E73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133600"/>
            <a:ext cx="990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 b="1">
                <a:solidFill>
                  <a:srgbClr val="4D4D4D"/>
                </a:solidFill>
                <a:latin typeface="Verdana" panose="020B0604030504040204" pitchFamily="34" charset="0"/>
              </a:rPr>
              <a:t>device</a:t>
            </a:r>
            <a:endParaRPr lang="en-CA" altLang="LID4096" sz="1600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pic>
        <p:nvPicPr>
          <p:cNvPr id="208907" name="Picture 11">
            <a:extLst>
              <a:ext uri="{FF2B5EF4-FFF2-40B4-BE49-F238E27FC236}">
                <a16:creationId xmlns:a16="http://schemas.microsoft.com/office/drawing/2014/main" id="{77E962DE-5EA4-0B9B-10D3-3EA320AFF9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14600"/>
            <a:ext cx="665163" cy="137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8908" name="Text Box 12">
            <a:extLst>
              <a:ext uri="{FF2B5EF4-FFF2-40B4-BE49-F238E27FC236}">
                <a16:creationId xmlns:a16="http://schemas.microsoft.com/office/drawing/2014/main" id="{0D0CF42F-191B-CC04-E500-91240CF5AE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133600"/>
            <a:ext cx="1066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 b="1">
                <a:solidFill>
                  <a:srgbClr val="4D4D4D"/>
                </a:solidFill>
                <a:latin typeface="Verdana" panose="020B0604030504040204" pitchFamily="34" charset="0"/>
              </a:rPr>
              <a:t>circuit</a:t>
            </a:r>
            <a:endParaRPr lang="en-CA" altLang="LID4096" sz="1600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pic>
        <p:nvPicPr>
          <p:cNvPr id="208909" name="Picture 13">
            <a:extLst>
              <a:ext uri="{FF2B5EF4-FFF2-40B4-BE49-F238E27FC236}">
                <a16:creationId xmlns:a16="http://schemas.microsoft.com/office/drawing/2014/main" id="{1D0B0AEF-E9AF-93CF-3528-34995A4CA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514600"/>
            <a:ext cx="1301750" cy="138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8910" name="Text Box 14">
            <a:extLst>
              <a:ext uri="{FF2B5EF4-FFF2-40B4-BE49-F238E27FC236}">
                <a16:creationId xmlns:a16="http://schemas.microsoft.com/office/drawing/2014/main" id="{C0F6FDC2-E1C4-C74F-0FCF-42547B3C2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791200"/>
            <a:ext cx="13716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 b="1">
                <a:solidFill>
                  <a:srgbClr val="4D4D4D"/>
                </a:solidFill>
                <a:latin typeface="Verdana" panose="020B0604030504040204" pitchFamily="34" charset="0"/>
              </a:rPr>
              <a:t>wire protocol</a:t>
            </a:r>
            <a:endParaRPr lang="en-CA" altLang="LID4096" sz="1600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sp>
        <p:nvSpPr>
          <p:cNvPr id="208911" name="AutoShape 15">
            <a:extLst>
              <a:ext uri="{FF2B5EF4-FFF2-40B4-BE49-F238E27FC236}">
                <a16:creationId xmlns:a16="http://schemas.microsoft.com/office/drawing/2014/main" id="{E84892A4-C032-F1E1-A48C-36AC824437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971800"/>
            <a:ext cx="304800" cy="300038"/>
          </a:xfrm>
          <a:prstGeom prst="rightArrow">
            <a:avLst>
              <a:gd name="adj1" fmla="val 50000"/>
              <a:gd name="adj2" fmla="val 25397"/>
            </a:avLst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08912" name="AutoShape 16">
            <a:extLst>
              <a:ext uri="{FF2B5EF4-FFF2-40B4-BE49-F238E27FC236}">
                <a16:creationId xmlns:a16="http://schemas.microsoft.com/office/drawing/2014/main" id="{E6B3CFA7-D3C9-B724-1099-9F36715799C2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600200" y="3886200"/>
            <a:ext cx="685800" cy="2209800"/>
          </a:xfrm>
          <a:custGeom>
            <a:avLst/>
            <a:gdLst>
              <a:gd name="G0" fmla="+- 12427 0 0"/>
              <a:gd name="G1" fmla="+- 4624 0 0"/>
              <a:gd name="G2" fmla="+- 12158 0 4624"/>
              <a:gd name="G3" fmla="+- G2 0 4624"/>
              <a:gd name="G4" fmla="*/ G3 32768 32059"/>
              <a:gd name="G5" fmla="*/ G4 1 2"/>
              <a:gd name="G6" fmla="+- 21600 0 12427"/>
              <a:gd name="G7" fmla="*/ G6 4624 6079"/>
              <a:gd name="G8" fmla="+- G7 12427 0"/>
              <a:gd name="T0" fmla="*/ 12427 w 21600"/>
              <a:gd name="T1" fmla="*/ 0 h 21600"/>
              <a:gd name="T2" fmla="*/ 12427 w 21600"/>
              <a:gd name="T3" fmla="*/ 12158 h 21600"/>
              <a:gd name="T4" fmla="*/ 148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2427" y="0"/>
                </a:lnTo>
                <a:lnTo>
                  <a:pt x="12427" y="4624"/>
                </a:lnTo>
                <a:cubicBezTo>
                  <a:pt x="5564" y="4624"/>
                  <a:pt x="0" y="7997"/>
                  <a:pt x="0" y="12158"/>
                </a:cubicBezTo>
                <a:lnTo>
                  <a:pt x="0" y="21600"/>
                </a:lnTo>
                <a:lnTo>
                  <a:pt x="2974" y="21600"/>
                </a:lnTo>
                <a:lnTo>
                  <a:pt x="2974" y="12158"/>
                </a:lnTo>
                <a:cubicBezTo>
                  <a:pt x="2974" y="9604"/>
                  <a:pt x="7206" y="7534"/>
                  <a:pt x="12427" y="7534"/>
                </a:cubicBezTo>
                <a:lnTo>
                  <a:pt x="12427" y="12158"/>
                </a:lnTo>
                <a:close/>
              </a:path>
            </a:pathLst>
          </a:cu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08913" name="Rectangle 17">
            <a:extLst>
              <a:ext uri="{FF2B5EF4-FFF2-40B4-BE49-F238E27FC236}">
                <a16:creationId xmlns:a16="http://schemas.microsoft.com/office/drawing/2014/main" id="{08A2C65B-13BC-57A5-40C5-C27F2132B6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5943600"/>
            <a:ext cx="4953000" cy="609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DDF2FF">
                        <a:gamma/>
                        <a:shade val="75686"/>
                        <a:invGamma/>
                      </a:srgbClr>
                    </a:gs>
                    <a:gs pos="100000">
                      <a:srgbClr val="DDF2FF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LID4096">
              <a:latin typeface="Times New Roman" panose="02020603050405020304" pitchFamily="18" charset="0"/>
            </a:endParaRPr>
          </a:p>
        </p:txBody>
      </p:sp>
      <p:sp>
        <p:nvSpPr>
          <p:cNvPr id="208914" name="Rectangle 18">
            <a:extLst>
              <a:ext uri="{FF2B5EF4-FFF2-40B4-BE49-F238E27FC236}">
                <a16:creationId xmlns:a16="http://schemas.microsoft.com/office/drawing/2014/main" id="{04FB4B7D-5CAF-BF65-E0C8-6BBBB29E61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6019800"/>
            <a:ext cx="4267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2000" b="1">
                <a:latin typeface="Verdana" panose="020B0604030504040204" pitchFamily="34" charset="0"/>
              </a:rPr>
              <a:t>communication layer</a:t>
            </a:r>
            <a:endParaRPr lang="en-US" altLang="LID4096" sz="2000" b="1">
              <a:solidFill>
                <a:srgbClr val="CC0000"/>
              </a:solidFill>
              <a:latin typeface="Verdana" panose="020B0604030504040204" pitchFamily="34" charset="0"/>
            </a:endParaRPr>
          </a:p>
        </p:txBody>
      </p:sp>
      <p:sp>
        <p:nvSpPr>
          <p:cNvPr id="208915" name="Rectangle 19">
            <a:extLst>
              <a:ext uri="{FF2B5EF4-FFF2-40B4-BE49-F238E27FC236}">
                <a16:creationId xmlns:a16="http://schemas.microsoft.com/office/drawing/2014/main" id="{BE9C2291-BB28-0090-72A2-31FF799D2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4648200"/>
            <a:ext cx="4953000" cy="12954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F2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LID4096">
              <a:latin typeface="Times New Roman" panose="02020603050405020304" pitchFamily="18" charset="0"/>
            </a:endParaRPr>
          </a:p>
        </p:txBody>
      </p:sp>
      <p:sp>
        <p:nvSpPr>
          <p:cNvPr id="208916" name="Rectangle 20">
            <a:extLst>
              <a:ext uri="{FF2B5EF4-FFF2-40B4-BE49-F238E27FC236}">
                <a16:creationId xmlns:a16="http://schemas.microsoft.com/office/drawing/2014/main" id="{8CB15AC3-22ED-3CDE-DBA1-3478FF498C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46482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2000" b="1">
                <a:solidFill>
                  <a:srgbClr val="003399"/>
                </a:solidFill>
                <a:latin typeface="Verdana" panose="020B0604030504040204" pitchFamily="34" charset="0"/>
              </a:rPr>
              <a:t>phidgetManager</a:t>
            </a:r>
            <a:endParaRPr lang="en-US" altLang="LID4096" sz="2000" b="1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208920" name="Text Box 24">
            <a:extLst>
              <a:ext uri="{FF2B5EF4-FFF2-40B4-BE49-F238E27FC236}">
                <a16:creationId xmlns:a16="http://schemas.microsoft.com/office/drawing/2014/main" id="{6E571AF7-B81C-E54E-DF11-A127C76BA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5029200"/>
            <a:ext cx="4648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LID4096" sz="1400" b="1">
                <a:solidFill>
                  <a:schemeClr val="bg2"/>
                </a:solidFill>
                <a:latin typeface="Verdana" panose="020B0604030504040204" pitchFamily="34" charset="0"/>
              </a:rPr>
              <a:t>Events	Properties </a:t>
            </a:r>
            <a:r>
              <a:rPr lang="en-US" altLang="LID4096" sz="1400">
                <a:solidFill>
                  <a:schemeClr val="bg2"/>
                </a:solidFill>
                <a:latin typeface="Verdana" panose="020B0604030504040204" pitchFamily="34" charset="0"/>
              </a:rPr>
              <a:t>pm.OnAttach(phidget)	pm.DeviceType</a:t>
            </a:r>
            <a:br>
              <a:rPr lang="en-US" altLang="LID4096" sz="1400">
                <a:solidFill>
                  <a:schemeClr val="bg2"/>
                </a:solidFill>
                <a:latin typeface="Verdana" panose="020B0604030504040204" pitchFamily="34" charset="0"/>
              </a:rPr>
            </a:br>
            <a:r>
              <a:rPr lang="en-US" altLang="LID4096" sz="1400">
                <a:solidFill>
                  <a:schemeClr val="bg2"/>
                </a:solidFill>
                <a:latin typeface="Verdana" panose="020B0604030504040204" pitchFamily="34" charset="0"/>
              </a:rPr>
              <a:t>pm.OnDetach(phidget)	pm.SerialNumber…</a:t>
            </a:r>
            <a:r>
              <a:rPr lang="en-US" altLang="LID4096" sz="1800">
                <a:latin typeface="Courier New" panose="02070309020205020404" pitchFamily="49" charset="0"/>
              </a:rPr>
              <a:t>  </a:t>
            </a:r>
            <a:endParaRPr lang="en-CA" altLang="LID4096" sz="1800">
              <a:latin typeface="Courier New" panose="02070309020205020404" pitchFamily="49" charset="0"/>
            </a:endParaRPr>
          </a:p>
        </p:txBody>
      </p:sp>
      <p:sp>
        <p:nvSpPr>
          <p:cNvPr id="208921" name="Rectangle 25">
            <a:extLst>
              <a:ext uri="{FF2B5EF4-FFF2-40B4-BE49-F238E27FC236}">
                <a16:creationId xmlns:a16="http://schemas.microsoft.com/office/drawing/2014/main" id="{24A860C5-6532-9F9F-0159-EE55DEC76A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3581400"/>
            <a:ext cx="4953000" cy="10668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F2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LID4096">
              <a:latin typeface="Times New Roman" panose="02020603050405020304" pitchFamily="18" charset="0"/>
            </a:endParaRPr>
          </a:p>
        </p:txBody>
      </p:sp>
      <p:sp>
        <p:nvSpPr>
          <p:cNvPr id="208922" name="Rectangle 26">
            <a:extLst>
              <a:ext uri="{FF2B5EF4-FFF2-40B4-BE49-F238E27FC236}">
                <a16:creationId xmlns:a16="http://schemas.microsoft.com/office/drawing/2014/main" id="{4F9F0B27-7ECF-8F8C-BA2A-7A50D1343C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35814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2000" b="1">
                <a:solidFill>
                  <a:srgbClr val="003399"/>
                </a:solidFill>
                <a:latin typeface="Verdana" panose="020B0604030504040204" pitchFamily="34" charset="0"/>
              </a:rPr>
              <a:t>phidgetServo </a:t>
            </a:r>
            <a:endParaRPr lang="en-US" altLang="LID4096" sz="2000" b="1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208923" name="Text Box 27">
            <a:extLst>
              <a:ext uri="{FF2B5EF4-FFF2-40B4-BE49-F238E27FC236}">
                <a16:creationId xmlns:a16="http://schemas.microsoft.com/office/drawing/2014/main" id="{B4BCF430-8F00-8B8F-56ED-7E1E207D5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3962400"/>
            <a:ext cx="4953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LID4096" sz="1400" b="1">
                <a:solidFill>
                  <a:schemeClr val="bg2"/>
                </a:solidFill>
                <a:latin typeface="Verdana" panose="020B0604030504040204" pitchFamily="34" charset="0"/>
              </a:rPr>
              <a:t>Events	Properties </a:t>
            </a:r>
            <a:br>
              <a:rPr lang="en-US" altLang="LID4096" sz="1400">
                <a:solidFill>
                  <a:schemeClr val="bg2"/>
                </a:solidFill>
                <a:latin typeface="Verdana" panose="020B0604030504040204" pitchFamily="34" charset="0"/>
              </a:rPr>
            </a:br>
            <a:r>
              <a:rPr lang="en-US" altLang="LID4096" sz="1400">
                <a:solidFill>
                  <a:schemeClr val="bg2"/>
                </a:solidFill>
                <a:latin typeface="Verdana" panose="020B0604030504040204" pitchFamily="34" charset="0"/>
              </a:rPr>
              <a:t>servo.OnPositionChanged	servo.MotorPosition=90 </a:t>
            </a:r>
            <a:endParaRPr lang="en-CA" altLang="LID4096" sz="1800">
              <a:solidFill>
                <a:schemeClr val="bg2"/>
              </a:solidFill>
              <a:latin typeface="Courier New" panose="02070309020205020404" pitchFamily="49" charset="0"/>
            </a:endParaRPr>
          </a:p>
        </p:txBody>
      </p:sp>
      <p:sp>
        <p:nvSpPr>
          <p:cNvPr id="208924" name="AutoShape 28">
            <a:extLst>
              <a:ext uri="{FF2B5EF4-FFF2-40B4-BE49-F238E27FC236}">
                <a16:creationId xmlns:a16="http://schemas.microsoft.com/office/drawing/2014/main" id="{3F3A7CF5-CCB5-CEF4-AF30-A59E2E38B02E}"/>
              </a:ext>
            </a:extLst>
          </p:cNvPr>
          <p:cNvSpPr>
            <a:spLocks noChangeArrowheads="1"/>
          </p:cNvSpPr>
          <p:nvPr/>
        </p:nvSpPr>
        <p:spPr bwMode="auto">
          <a:xfrm rot="2122795">
            <a:off x="2590800" y="5867400"/>
            <a:ext cx="1143000" cy="300038"/>
          </a:xfrm>
          <a:prstGeom prst="leftRightArrow">
            <a:avLst>
              <a:gd name="adj1" fmla="val 50000"/>
              <a:gd name="adj2" fmla="val 76190"/>
            </a:avLst>
          </a:prstGeom>
          <a:gradFill rotWithShape="1">
            <a:gsLst>
              <a:gs pos="0">
                <a:srgbClr val="5F5F5F"/>
              </a:gs>
              <a:gs pos="100000">
                <a:srgbClr val="FF00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08925" name="Rectangle 29">
            <a:extLst>
              <a:ext uri="{FF2B5EF4-FFF2-40B4-BE49-F238E27FC236}">
                <a16:creationId xmlns:a16="http://schemas.microsoft.com/office/drawing/2014/main" id="{421B7EAB-408F-83FF-488E-FD7F393178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524000"/>
            <a:ext cx="441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 b="1">
                <a:solidFill>
                  <a:srgbClr val="003399"/>
                </a:solidFill>
                <a:latin typeface="Verdana" panose="020B0604030504040204" pitchFamily="34" charset="0"/>
              </a:rPr>
              <a:t>Software</a:t>
            </a:r>
            <a:endParaRPr lang="en-CA" altLang="LID4096" b="1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pic>
        <p:nvPicPr>
          <p:cNvPr id="208927" name="Picture 31">
            <a:extLst>
              <a:ext uri="{FF2B5EF4-FFF2-40B4-BE49-F238E27FC236}">
                <a16:creationId xmlns:a16="http://schemas.microsoft.com/office/drawing/2014/main" id="{4EDEEF3B-BDFE-58E0-4282-184AE1B93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2819400"/>
            <a:ext cx="167640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>
            <a:extLst>
              <a:ext uri="{FF2B5EF4-FFF2-40B4-BE49-F238E27FC236}">
                <a16:creationId xmlns:a16="http://schemas.microsoft.com/office/drawing/2014/main" id="{4B9F013E-76ED-7CE5-D532-76CFC55A96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5943600"/>
            <a:ext cx="4953000" cy="609600"/>
          </a:xfrm>
          <a:prstGeom prst="rect">
            <a:avLst/>
          </a:prstGeom>
          <a:gradFill rotWithShape="1">
            <a:gsLst>
              <a:gs pos="0">
                <a:srgbClr val="66CCFF"/>
              </a:gs>
              <a:gs pos="100000">
                <a:srgbClr val="66CC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0947" name="Rectangle 3">
            <a:extLst>
              <a:ext uri="{FF2B5EF4-FFF2-40B4-BE49-F238E27FC236}">
                <a16:creationId xmlns:a16="http://schemas.microsoft.com/office/drawing/2014/main" id="{24C06251-D678-05E2-8152-0514C9488B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Phidget architecture</a:t>
            </a:r>
            <a:endParaRPr lang="en-CA" altLang="LID4096"/>
          </a:p>
        </p:txBody>
      </p:sp>
      <p:sp>
        <p:nvSpPr>
          <p:cNvPr id="210948" name="Rectangle 4">
            <a:extLst>
              <a:ext uri="{FF2B5EF4-FFF2-40B4-BE49-F238E27FC236}">
                <a16:creationId xmlns:a16="http://schemas.microsoft.com/office/drawing/2014/main" id="{E9CF9379-482B-ABBE-6A0B-D08788C480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6563" y="24622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LID4096"/>
          </a:p>
        </p:txBody>
      </p:sp>
      <p:sp>
        <p:nvSpPr>
          <p:cNvPr id="210949" name="Freeform 5">
            <a:extLst>
              <a:ext uri="{FF2B5EF4-FFF2-40B4-BE49-F238E27FC236}">
                <a16:creationId xmlns:a16="http://schemas.microsoft.com/office/drawing/2014/main" id="{BD0FCE39-E050-722B-EF3F-97C34B3E5D4A}"/>
              </a:ext>
            </a:extLst>
          </p:cNvPr>
          <p:cNvSpPr>
            <a:spLocks/>
          </p:cNvSpPr>
          <p:nvPr/>
        </p:nvSpPr>
        <p:spPr bwMode="auto">
          <a:xfrm>
            <a:off x="3597275" y="2414588"/>
            <a:ext cx="1588" cy="0"/>
          </a:xfrm>
          <a:custGeom>
            <a:avLst/>
            <a:gdLst>
              <a:gd name="T0" fmla="*/ 1 w 1"/>
              <a:gd name="T1" fmla="*/ 1 w 1"/>
              <a:gd name="T2" fmla="*/ 0 w 1"/>
              <a:gd name="T3" fmla="*/ 0 w 1"/>
              <a:gd name="T4" fmla="*/ 0 w 1"/>
              <a:gd name="T5" fmla="*/ 1 w 1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</a:cxnLst>
            <a:rect l="0" t="0" r="r" b="b"/>
            <a:pathLst>
              <a:path w="1">
                <a:moveTo>
                  <a:pt x="1" y="0"/>
                </a:moveTo>
                <a:lnTo>
                  <a:pt x="1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rgbClr val="B25B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10950" name="Text Box 6">
            <a:extLst>
              <a:ext uri="{FF2B5EF4-FFF2-40B4-BE49-F238E27FC236}">
                <a16:creationId xmlns:a16="http://schemas.microsoft.com/office/drawing/2014/main" id="{7D383BD2-13F1-2412-173D-3202CC2CF9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752600"/>
            <a:ext cx="769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LID4096"/>
          </a:p>
        </p:txBody>
      </p:sp>
      <p:sp>
        <p:nvSpPr>
          <p:cNvPr id="210951" name="Rectangle 7">
            <a:extLst>
              <a:ext uri="{FF2B5EF4-FFF2-40B4-BE49-F238E27FC236}">
                <a16:creationId xmlns:a16="http://schemas.microsoft.com/office/drawing/2014/main" id="{2343DC84-D8D5-C8BD-2AAF-054A967822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81200"/>
            <a:ext cx="4953000" cy="457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DDF2FF"/>
                    </a:gs>
                    <a:gs pos="100000">
                      <a:srgbClr val="99CCFF"/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0952" name="Rectangle 8">
            <a:extLst>
              <a:ext uri="{FF2B5EF4-FFF2-40B4-BE49-F238E27FC236}">
                <a16:creationId xmlns:a16="http://schemas.microsoft.com/office/drawing/2014/main" id="{3A69ED05-1B1B-AFB0-37BB-0AF5D76975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981200"/>
            <a:ext cx="2590800" cy="4572000"/>
          </a:xfrm>
          <a:prstGeom prst="rect">
            <a:avLst/>
          </a:prstGeom>
          <a:solidFill>
            <a:srgbClr val="EAEAEA"/>
          </a:solidFill>
          <a:ln w="2857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LID4096" sz="1200">
              <a:latin typeface="Times New Roman" panose="02020603050405020304" pitchFamily="18" charset="0"/>
            </a:endParaRPr>
          </a:p>
        </p:txBody>
      </p:sp>
      <p:pic>
        <p:nvPicPr>
          <p:cNvPr id="210953" name="Picture 9">
            <a:extLst>
              <a:ext uri="{FF2B5EF4-FFF2-40B4-BE49-F238E27FC236}">
                <a16:creationId xmlns:a16="http://schemas.microsoft.com/office/drawing/2014/main" id="{44F0598B-2657-5AAE-87E8-2CB593D756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953000"/>
            <a:ext cx="44132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0954" name="Rectangle 10">
            <a:extLst>
              <a:ext uri="{FF2B5EF4-FFF2-40B4-BE49-F238E27FC236}">
                <a16:creationId xmlns:a16="http://schemas.microsoft.com/office/drawing/2014/main" id="{8DF51AE4-F4DC-46E3-B2A0-19B12014D3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5240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 b="1">
                <a:solidFill>
                  <a:srgbClr val="4D4D4D"/>
                </a:solidFill>
                <a:latin typeface="Verdana" panose="020B0604030504040204" pitchFamily="34" charset="0"/>
              </a:rPr>
              <a:t>Hardware</a:t>
            </a:r>
            <a:endParaRPr lang="en-CA" altLang="LID4096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sp>
        <p:nvSpPr>
          <p:cNvPr id="210955" name="Text Box 11">
            <a:extLst>
              <a:ext uri="{FF2B5EF4-FFF2-40B4-BE49-F238E27FC236}">
                <a16:creationId xmlns:a16="http://schemas.microsoft.com/office/drawing/2014/main" id="{9AB124E3-94E9-6A8A-62F2-3AFEE53F57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133600"/>
            <a:ext cx="990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 b="1">
                <a:solidFill>
                  <a:srgbClr val="4D4D4D"/>
                </a:solidFill>
                <a:latin typeface="Verdana" panose="020B0604030504040204" pitchFamily="34" charset="0"/>
              </a:rPr>
              <a:t>device</a:t>
            </a:r>
            <a:endParaRPr lang="en-CA" altLang="LID4096" sz="1600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pic>
        <p:nvPicPr>
          <p:cNvPr id="210956" name="Picture 12">
            <a:extLst>
              <a:ext uri="{FF2B5EF4-FFF2-40B4-BE49-F238E27FC236}">
                <a16:creationId xmlns:a16="http://schemas.microsoft.com/office/drawing/2014/main" id="{2F143232-BE78-5434-F022-F36DA86D7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14600"/>
            <a:ext cx="665163" cy="137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0957" name="Text Box 13">
            <a:extLst>
              <a:ext uri="{FF2B5EF4-FFF2-40B4-BE49-F238E27FC236}">
                <a16:creationId xmlns:a16="http://schemas.microsoft.com/office/drawing/2014/main" id="{7302A265-F076-9412-59B8-99AFFB4D1C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133600"/>
            <a:ext cx="1066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 b="1">
                <a:solidFill>
                  <a:srgbClr val="4D4D4D"/>
                </a:solidFill>
                <a:latin typeface="Verdana" panose="020B0604030504040204" pitchFamily="34" charset="0"/>
              </a:rPr>
              <a:t>circuit</a:t>
            </a:r>
            <a:endParaRPr lang="en-CA" altLang="LID4096" sz="1600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pic>
        <p:nvPicPr>
          <p:cNvPr id="210958" name="Picture 14">
            <a:extLst>
              <a:ext uri="{FF2B5EF4-FFF2-40B4-BE49-F238E27FC236}">
                <a16:creationId xmlns:a16="http://schemas.microsoft.com/office/drawing/2014/main" id="{57454B0C-EFF0-B8B9-6F7F-923D9A33C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514600"/>
            <a:ext cx="1301750" cy="138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0959" name="Text Box 15">
            <a:extLst>
              <a:ext uri="{FF2B5EF4-FFF2-40B4-BE49-F238E27FC236}">
                <a16:creationId xmlns:a16="http://schemas.microsoft.com/office/drawing/2014/main" id="{5BB0598A-81A1-587D-D2F4-9B440D844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791200"/>
            <a:ext cx="13716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 b="1">
                <a:solidFill>
                  <a:srgbClr val="4D4D4D"/>
                </a:solidFill>
                <a:latin typeface="Verdana" panose="020B0604030504040204" pitchFamily="34" charset="0"/>
              </a:rPr>
              <a:t>wire protocol</a:t>
            </a:r>
            <a:endParaRPr lang="en-CA" altLang="LID4096" sz="1600" b="1">
              <a:solidFill>
                <a:srgbClr val="4D4D4D"/>
              </a:solidFill>
              <a:latin typeface="Verdana" panose="020B0604030504040204" pitchFamily="34" charset="0"/>
            </a:endParaRPr>
          </a:p>
        </p:txBody>
      </p:sp>
      <p:sp>
        <p:nvSpPr>
          <p:cNvPr id="210960" name="AutoShape 16">
            <a:extLst>
              <a:ext uri="{FF2B5EF4-FFF2-40B4-BE49-F238E27FC236}">
                <a16:creationId xmlns:a16="http://schemas.microsoft.com/office/drawing/2014/main" id="{F2888A6E-05E8-ECB7-901F-6664132F9B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971800"/>
            <a:ext cx="304800" cy="300038"/>
          </a:xfrm>
          <a:prstGeom prst="rightArrow">
            <a:avLst>
              <a:gd name="adj1" fmla="val 50000"/>
              <a:gd name="adj2" fmla="val 25397"/>
            </a:avLst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0961" name="AutoShape 17">
            <a:extLst>
              <a:ext uri="{FF2B5EF4-FFF2-40B4-BE49-F238E27FC236}">
                <a16:creationId xmlns:a16="http://schemas.microsoft.com/office/drawing/2014/main" id="{57E98EE3-9C46-44E4-DEBA-A969A84F338D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600200" y="3886200"/>
            <a:ext cx="685800" cy="2209800"/>
          </a:xfrm>
          <a:custGeom>
            <a:avLst/>
            <a:gdLst>
              <a:gd name="G0" fmla="+- 12427 0 0"/>
              <a:gd name="G1" fmla="+- 4624 0 0"/>
              <a:gd name="G2" fmla="+- 12158 0 4624"/>
              <a:gd name="G3" fmla="+- G2 0 4624"/>
              <a:gd name="G4" fmla="*/ G3 32768 32059"/>
              <a:gd name="G5" fmla="*/ G4 1 2"/>
              <a:gd name="G6" fmla="+- 21600 0 12427"/>
              <a:gd name="G7" fmla="*/ G6 4624 6079"/>
              <a:gd name="G8" fmla="+- G7 12427 0"/>
              <a:gd name="T0" fmla="*/ 12427 w 21600"/>
              <a:gd name="T1" fmla="*/ 0 h 21600"/>
              <a:gd name="T2" fmla="*/ 12427 w 21600"/>
              <a:gd name="T3" fmla="*/ 12158 h 21600"/>
              <a:gd name="T4" fmla="*/ 148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2427" y="0"/>
                </a:lnTo>
                <a:lnTo>
                  <a:pt x="12427" y="4624"/>
                </a:lnTo>
                <a:cubicBezTo>
                  <a:pt x="5564" y="4624"/>
                  <a:pt x="0" y="7997"/>
                  <a:pt x="0" y="12158"/>
                </a:cubicBezTo>
                <a:lnTo>
                  <a:pt x="0" y="21600"/>
                </a:lnTo>
                <a:lnTo>
                  <a:pt x="2974" y="21600"/>
                </a:lnTo>
                <a:lnTo>
                  <a:pt x="2974" y="12158"/>
                </a:lnTo>
                <a:cubicBezTo>
                  <a:pt x="2974" y="9604"/>
                  <a:pt x="7206" y="7534"/>
                  <a:pt x="12427" y="7534"/>
                </a:cubicBezTo>
                <a:lnTo>
                  <a:pt x="12427" y="12158"/>
                </a:lnTo>
                <a:close/>
              </a:path>
            </a:pathLst>
          </a:cu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0962" name="Rectangle 18">
            <a:extLst>
              <a:ext uri="{FF2B5EF4-FFF2-40B4-BE49-F238E27FC236}">
                <a16:creationId xmlns:a16="http://schemas.microsoft.com/office/drawing/2014/main" id="{49A2F3DB-973E-452F-B545-1DE0B6B174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5943600"/>
            <a:ext cx="4953000" cy="609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DDF2FF">
                        <a:gamma/>
                        <a:shade val="75686"/>
                        <a:invGamma/>
                      </a:srgbClr>
                    </a:gs>
                    <a:gs pos="100000">
                      <a:srgbClr val="DDF2FF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LID4096">
              <a:latin typeface="Times New Roman" panose="02020603050405020304" pitchFamily="18" charset="0"/>
            </a:endParaRPr>
          </a:p>
        </p:txBody>
      </p:sp>
      <p:sp>
        <p:nvSpPr>
          <p:cNvPr id="210963" name="Rectangle 19">
            <a:extLst>
              <a:ext uri="{FF2B5EF4-FFF2-40B4-BE49-F238E27FC236}">
                <a16:creationId xmlns:a16="http://schemas.microsoft.com/office/drawing/2014/main" id="{3122C4F3-7B1A-4128-3D54-5966F1C7F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6019800"/>
            <a:ext cx="4267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2000" b="1">
                <a:latin typeface="Verdana" panose="020B0604030504040204" pitchFamily="34" charset="0"/>
              </a:rPr>
              <a:t>communication layer</a:t>
            </a:r>
            <a:endParaRPr lang="en-US" altLang="LID4096" sz="2000" b="1">
              <a:solidFill>
                <a:srgbClr val="CC0000"/>
              </a:solidFill>
              <a:latin typeface="Verdana" panose="020B0604030504040204" pitchFamily="34" charset="0"/>
            </a:endParaRPr>
          </a:p>
        </p:txBody>
      </p:sp>
      <p:sp>
        <p:nvSpPr>
          <p:cNvPr id="210964" name="Rectangle 20">
            <a:extLst>
              <a:ext uri="{FF2B5EF4-FFF2-40B4-BE49-F238E27FC236}">
                <a16:creationId xmlns:a16="http://schemas.microsoft.com/office/drawing/2014/main" id="{92C4B909-A84E-1B8E-1B48-117E0941F5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4648200"/>
            <a:ext cx="4953000" cy="12954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F2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LID4096">
              <a:latin typeface="Times New Roman" panose="02020603050405020304" pitchFamily="18" charset="0"/>
            </a:endParaRPr>
          </a:p>
        </p:txBody>
      </p:sp>
      <p:sp>
        <p:nvSpPr>
          <p:cNvPr id="210965" name="Rectangle 21">
            <a:extLst>
              <a:ext uri="{FF2B5EF4-FFF2-40B4-BE49-F238E27FC236}">
                <a16:creationId xmlns:a16="http://schemas.microsoft.com/office/drawing/2014/main" id="{CE0348DA-FA0D-F583-1E0A-ADE1BE9CB4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46482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2000" b="1">
                <a:solidFill>
                  <a:srgbClr val="003399"/>
                </a:solidFill>
                <a:latin typeface="Verdana" panose="020B0604030504040204" pitchFamily="34" charset="0"/>
              </a:rPr>
              <a:t>phidgetManager</a:t>
            </a:r>
            <a:endParaRPr lang="en-US" altLang="LID4096" sz="2000" b="1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210966" name="Rectangle 22">
            <a:extLst>
              <a:ext uri="{FF2B5EF4-FFF2-40B4-BE49-F238E27FC236}">
                <a16:creationId xmlns:a16="http://schemas.microsoft.com/office/drawing/2014/main" id="{852C9429-3A36-B0C2-7A25-F0A1C2F5C8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81200"/>
            <a:ext cx="4953000" cy="16002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F2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LID4096">
              <a:latin typeface="Times New Roman" panose="02020603050405020304" pitchFamily="18" charset="0"/>
            </a:endParaRPr>
          </a:p>
        </p:txBody>
      </p:sp>
      <p:sp>
        <p:nvSpPr>
          <p:cNvPr id="210967" name="Rectangle 23">
            <a:extLst>
              <a:ext uri="{FF2B5EF4-FFF2-40B4-BE49-F238E27FC236}">
                <a16:creationId xmlns:a16="http://schemas.microsoft.com/office/drawing/2014/main" id="{E056651D-B5C1-F87C-CE09-BA83B56D5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2057400"/>
            <a:ext cx="3352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2000" b="1">
                <a:solidFill>
                  <a:srgbClr val="003399"/>
                </a:solidFill>
                <a:latin typeface="Verdana" panose="020B0604030504040204" pitchFamily="34" charset="0"/>
              </a:rPr>
              <a:t>phidgetServo control</a:t>
            </a:r>
            <a:endParaRPr lang="en-US" altLang="LID4096" sz="2000" b="1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graphicFrame>
        <p:nvGraphicFramePr>
          <p:cNvPr id="210968" name="Object 24">
            <a:extLst>
              <a:ext uri="{FF2B5EF4-FFF2-40B4-BE49-F238E27FC236}">
                <a16:creationId xmlns:a16="http://schemas.microsoft.com/office/drawing/2014/main" id="{C04B5C03-B22A-2CAF-E83B-AC8E36E8146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67550" y="2057400"/>
          <a:ext cx="1374775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6" imgW="790476" imgH="866896" progId="MSPhotoEd.3">
                  <p:embed/>
                </p:oleObj>
              </mc:Choice>
              <mc:Fallback>
                <p:oleObj name="Photo Editor Photo" r:id="rId6" imgW="790476" imgH="866896" progId="MSPhotoEd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67550" y="2057400"/>
                        <a:ext cx="1374775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0969" name="Text Box 25">
            <a:extLst>
              <a:ext uri="{FF2B5EF4-FFF2-40B4-BE49-F238E27FC236}">
                <a16:creationId xmlns:a16="http://schemas.microsoft.com/office/drawing/2014/main" id="{9BF49586-01CA-01F5-655E-0130F890CE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5029200"/>
            <a:ext cx="4648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LID4096" sz="1400" b="1">
                <a:solidFill>
                  <a:schemeClr val="bg2"/>
                </a:solidFill>
                <a:latin typeface="Verdana" panose="020B0604030504040204" pitchFamily="34" charset="0"/>
              </a:rPr>
              <a:t>Events	Properties </a:t>
            </a:r>
            <a:r>
              <a:rPr lang="en-US" altLang="LID4096" sz="1400">
                <a:solidFill>
                  <a:schemeClr val="bg2"/>
                </a:solidFill>
                <a:latin typeface="Verdana" panose="020B0604030504040204" pitchFamily="34" charset="0"/>
              </a:rPr>
              <a:t>pm.OnAttach(phidget)	pm.DeviceType</a:t>
            </a:r>
            <a:br>
              <a:rPr lang="en-US" altLang="LID4096" sz="1400">
                <a:solidFill>
                  <a:schemeClr val="bg2"/>
                </a:solidFill>
                <a:latin typeface="Verdana" panose="020B0604030504040204" pitchFamily="34" charset="0"/>
              </a:rPr>
            </a:br>
            <a:r>
              <a:rPr lang="en-US" altLang="LID4096" sz="1400">
                <a:solidFill>
                  <a:schemeClr val="bg2"/>
                </a:solidFill>
                <a:latin typeface="Verdana" panose="020B0604030504040204" pitchFamily="34" charset="0"/>
              </a:rPr>
              <a:t>pm.OnDetach(phidget)	pm.SerialNumber…</a:t>
            </a:r>
            <a:r>
              <a:rPr lang="en-US" altLang="LID4096" sz="1800">
                <a:latin typeface="Courier New" panose="02070309020205020404" pitchFamily="49" charset="0"/>
              </a:rPr>
              <a:t>  </a:t>
            </a:r>
            <a:endParaRPr lang="en-CA" altLang="LID4096" sz="1800">
              <a:latin typeface="Courier New" panose="02070309020205020404" pitchFamily="49" charset="0"/>
            </a:endParaRPr>
          </a:p>
        </p:txBody>
      </p:sp>
      <p:sp>
        <p:nvSpPr>
          <p:cNvPr id="210970" name="Rectangle 26">
            <a:extLst>
              <a:ext uri="{FF2B5EF4-FFF2-40B4-BE49-F238E27FC236}">
                <a16:creationId xmlns:a16="http://schemas.microsoft.com/office/drawing/2014/main" id="{03C59DFA-9174-CEC2-35BA-686BF1DEFB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3581400"/>
            <a:ext cx="4953000" cy="10668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F2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LID4096">
              <a:latin typeface="Times New Roman" panose="02020603050405020304" pitchFamily="18" charset="0"/>
            </a:endParaRPr>
          </a:p>
        </p:txBody>
      </p:sp>
      <p:sp>
        <p:nvSpPr>
          <p:cNvPr id="210971" name="Rectangle 27">
            <a:extLst>
              <a:ext uri="{FF2B5EF4-FFF2-40B4-BE49-F238E27FC236}">
                <a16:creationId xmlns:a16="http://schemas.microsoft.com/office/drawing/2014/main" id="{29AB4E0E-CBEC-2605-7D74-311B745BA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3581400"/>
            <a:ext cx="342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2000" b="1">
                <a:solidFill>
                  <a:srgbClr val="003399"/>
                </a:solidFill>
                <a:latin typeface="Verdana" panose="020B0604030504040204" pitchFamily="34" charset="0"/>
              </a:rPr>
              <a:t>phidgetServo </a:t>
            </a:r>
            <a:endParaRPr lang="en-US" altLang="LID4096" sz="2000" b="1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sp>
        <p:nvSpPr>
          <p:cNvPr id="210972" name="Text Box 28">
            <a:extLst>
              <a:ext uri="{FF2B5EF4-FFF2-40B4-BE49-F238E27FC236}">
                <a16:creationId xmlns:a16="http://schemas.microsoft.com/office/drawing/2014/main" id="{6A490191-8E82-45FB-AF75-D881E6D121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3962400"/>
            <a:ext cx="4953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576513" algn="l"/>
                <a:tab pos="2860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LID4096" sz="1400" b="1">
                <a:solidFill>
                  <a:schemeClr val="bg2"/>
                </a:solidFill>
                <a:latin typeface="Verdana" panose="020B0604030504040204" pitchFamily="34" charset="0"/>
              </a:rPr>
              <a:t>Events	Properties </a:t>
            </a:r>
            <a:br>
              <a:rPr lang="en-US" altLang="LID4096" sz="1400">
                <a:solidFill>
                  <a:schemeClr val="bg2"/>
                </a:solidFill>
                <a:latin typeface="Verdana" panose="020B0604030504040204" pitchFamily="34" charset="0"/>
              </a:rPr>
            </a:br>
            <a:r>
              <a:rPr lang="en-US" altLang="LID4096" sz="1400">
                <a:solidFill>
                  <a:schemeClr val="bg2"/>
                </a:solidFill>
                <a:latin typeface="Verdana" panose="020B0604030504040204" pitchFamily="34" charset="0"/>
              </a:rPr>
              <a:t>servo.OnPositionChanged	servo.MotorPosition=90 </a:t>
            </a:r>
            <a:endParaRPr lang="en-CA" altLang="LID4096" sz="1800">
              <a:solidFill>
                <a:schemeClr val="bg2"/>
              </a:solidFill>
              <a:latin typeface="Courier New" panose="02070309020205020404" pitchFamily="49" charset="0"/>
            </a:endParaRPr>
          </a:p>
        </p:txBody>
      </p:sp>
      <p:sp>
        <p:nvSpPr>
          <p:cNvPr id="210973" name="AutoShape 29">
            <a:extLst>
              <a:ext uri="{FF2B5EF4-FFF2-40B4-BE49-F238E27FC236}">
                <a16:creationId xmlns:a16="http://schemas.microsoft.com/office/drawing/2014/main" id="{97A50407-DBC6-D0FE-F3E4-5D0B2270E909}"/>
              </a:ext>
            </a:extLst>
          </p:cNvPr>
          <p:cNvSpPr>
            <a:spLocks noChangeArrowheads="1"/>
          </p:cNvSpPr>
          <p:nvPr/>
        </p:nvSpPr>
        <p:spPr bwMode="auto">
          <a:xfrm rot="2122795">
            <a:off x="2590800" y="5867400"/>
            <a:ext cx="1143000" cy="300038"/>
          </a:xfrm>
          <a:prstGeom prst="leftRightArrow">
            <a:avLst>
              <a:gd name="adj1" fmla="val 50000"/>
              <a:gd name="adj2" fmla="val 76190"/>
            </a:avLst>
          </a:prstGeom>
          <a:gradFill rotWithShape="1">
            <a:gsLst>
              <a:gs pos="0">
                <a:srgbClr val="5F5F5F"/>
              </a:gs>
              <a:gs pos="100000">
                <a:srgbClr val="FF00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0974" name="Rectangle 30">
            <a:extLst>
              <a:ext uri="{FF2B5EF4-FFF2-40B4-BE49-F238E27FC236}">
                <a16:creationId xmlns:a16="http://schemas.microsoft.com/office/drawing/2014/main" id="{6C231D38-B41D-F7DF-D800-97AD725D05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524000"/>
            <a:ext cx="441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 b="1">
                <a:solidFill>
                  <a:srgbClr val="003399"/>
                </a:solidFill>
                <a:latin typeface="Verdana" panose="020B0604030504040204" pitchFamily="34" charset="0"/>
              </a:rPr>
              <a:t>Software</a:t>
            </a:r>
            <a:endParaRPr lang="en-CA" altLang="LID4096" b="1">
              <a:solidFill>
                <a:srgbClr val="003399"/>
              </a:solidFill>
              <a:latin typeface="Verdana" panose="020B0604030504040204" pitchFamily="34" charset="0"/>
            </a:endParaRPr>
          </a:p>
        </p:txBody>
      </p:sp>
      <p:pic>
        <p:nvPicPr>
          <p:cNvPr id="210975" name="Picture 31">
            <a:extLst>
              <a:ext uri="{FF2B5EF4-FFF2-40B4-BE49-F238E27FC236}">
                <a16:creationId xmlns:a16="http://schemas.microsoft.com/office/drawing/2014/main" id="{5A1ABA25-39CC-DC2F-D550-ED56C7A69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362200"/>
            <a:ext cx="167640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8" name="Rectangle 8">
            <a:extLst>
              <a:ext uri="{FF2B5EF4-FFF2-40B4-BE49-F238E27FC236}">
                <a16:creationId xmlns:a16="http://schemas.microsoft.com/office/drawing/2014/main" id="{90DABF62-5BB5-6389-2EFD-C9A32A4A77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Demonstration</a:t>
            </a:r>
          </a:p>
        </p:txBody>
      </p:sp>
      <p:sp>
        <p:nvSpPr>
          <p:cNvPr id="168969" name="Rectangle 9">
            <a:extLst>
              <a:ext uri="{FF2B5EF4-FFF2-40B4-BE49-F238E27FC236}">
                <a16:creationId xmlns:a16="http://schemas.microsoft.com/office/drawing/2014/main" id="{DF75F3F6-4CDF-171D-D056-63C5DE0E40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Phidget-Servo</a:t>
            </a:r>
          </a:p>
        </p:txBody>
      </p:sp>
      <p:pic>
        <p:nvPicPr>
          <p:cNvPr id="168964" name="Picture 4">
            <a:extLst>
              <a:ext uri="{FF2B5EF4-FFF2-40B4-BE49-F238E27FC236}">
                <a16:creationId xmlns:a16="http://schemas.microsoft.com/office/drawing/2014/main" id="{3AB5E5D2-6CC1-D382-2860-8509E7FB8A02}"/>
              </a:ext>
            </a:extLst>
          </p:cNvPr>
          <p:cNvPicPr>
            <a:picLocks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1263" y="2057400"/>
            <a:ext cx="3698875" cy="4343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8970" name="AutoShape 10">
            <a:hlinkClick r:id="rId4" action="ppaction://program" highlightClick="1"/>
            <a:extLst>
              <a:ext uri="{FF2B5EF4-FFF2-40B4-BE49-F238E27FC236}">
                <a16:creationId xmlns:a16="http://schemas.microsoft.com/office/drawing/2014/main" id="{6E1AB5E5-0325-82AE-CD97-2043991728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2057400"/>
            <a:ext cx="533400" cy="457200"/>
          </a:xfrm>
          <a:prstGeom prst="actionButtonBlank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87" name="Rectangle 11">
            <a:extLst>
              <a:ext uri="{FF2B5EF4-FFF2-40B4-BE49-F238E27FC236}">
                <a16:creationId xmlns:a16="http://schemas.microsoft.com/office/drawing/2014/main" id="{9EB7F923-6299-EF49-B25D-7030029B8F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Evaluation</a:t>
            </a:r>
          </a:p>
        </p:txBody>
      </p:sp>
      <p:sp>
        <p:nvSpPr>
          <p:cNvPr id="178188" name="Rectangle 12">
            <a:extLst>
              <a:ext uri="{FF2B5EF4-FFF2-40B4-BE49-F238E27FC236}">
                <a16:creationId xmlns:a16="http://schemas.microsoft.com/office/drawing/2014/main" id="{2916B429-B9E7-C990-56BD-B34E68EA88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5105400" cy="4114800"/>
          </a:xfrm>
        </p:spPr>
        <p:txBody>
          <a:bodyPr/>
          <a:lstStyle/>
          <a:p>
            <a:r>
              <a:rPr lang="en-US" altLang="LID4096"/>
              <a:t>Assignment</a:t>
            </a:r>
          </a:p>
          <a:p>
            <a:pPr lvl="1"/>
            <a:r>
              <a:rPr lang="en-US" altLang="LID4096"/>
              <a:t>design an imaginative physical interface that I can demonstrate at a conference</a:t>
            </a:r>
          </a:p>
        </p:txBody>
      </p:sp>
      <p:pic>
        <p:nvPicPr>
          <p:cNvPr id="178189" name="Picture 13">
            <a:extLst>
              <a:ext uri="{FF2B5EF4-FFF2-40B4-BE49-F238E27FC236}">
                <a16:creationId xmlns:a16="http://schemas.microsoft.com/office/drawing/2014/main" id="{0CE0100D-6F20-8096-6392-4581649FA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371600"/>
            <a:ext cx="2925763" cy="390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>
            <a:extLst>
              <a:ext uri="{FF2B5EF4-FFF2-40B4-BE49-F238E27FC236}">
                <a16:creationId xmlns:a16="http://schemas.microsoft.com/office/drawing/2014/main" id="{2DAA3E5C-357C-DEAE-01BA-3DD8343955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6324600"/>
            <a:ext cx="2895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altLang="LID4096" sz="1800" b="0">
                <a:solidFill>
                  <a:srgbClr val="FFCC00"/>
                </a:solidFill>
              </a:rPr>
              <a:t>project demonstrations</a:t>
            </a:r>
          </a:p>
        </p:txBody>
      </p:sp>
      <p:pic>
        <p:nvPicPr>
          <p:cNvPr id="258052" name="phidgets.alldemos.wmv">
            <a:hlinkClick r:id="" action="ppaction://media"/>
            <a:extLst>
              <a:ext uri="{FF2B5EF4-FFF2-40B4-BE49-F238E27FC236}">
                <a16:creationId xmlns:a16="http://schemas.microsoft.com/office/drawing/2014/main" id="{F7056F8C-8D97-7E37-FD40-2D81486CFAB1}"/>
              </a:ext>
            </a:extLst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762000"/>
            <a:ext cx="7321550" cy="5491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8053" name="AutoShape 5">
            <a:hlinkClick r:id="rId4" action="ppaction://program" highlightClick="1"/>
            <a:extLst>
              <a:ext uri="{FF2B5EF4-FFF2-40B4-BE49-F238E27FC236}">
                <a16:creationId xmlns:a16="http://schemas.microsoft.com/office/drawing/2014/main" id="{FBD95226-AB7A-803F-11DC-490245AB3E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09600" cy="457200"/>
          </a:xfrm>
          <a:prstGeom prst="actionButtonMovie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8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580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805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58052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786" name="nerf-email.wmv">
            <a:hlinkClick r:id="" action="ppaction://media"/>
            <a:extLst>
              <a:ext uri="{FF2B5EF4-FFF2-40B4-BE49-F238E27FC236}">
                <a16:creationId xmlns:a16="http://schemas.microsoft.com/office/drawing/2014/main" id="{23181ABB-A67B-4A3E-A1E6-68AA85318AF8}"/>
              </a:ext>
            </a:extLst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819150"/>
            <a:ext cx="7304088" cy="547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6787" name="Rectangle 3">
            <a:extLst>
              <a:ext uri="{FF2B5EF4-FFF2-40B4-BE49-F238E27FC236}">
                <a16:creationId xmlns:a16="http://schemas.microsoft.com/office/drawing/2014/main" id="{652E9AF4-70E0-7D7F-7C83-9C4A0677BE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6324600"/>
            <a:ext cx="2895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altLang="LID4096" sz="1800" b="0">
                <a:solidFill>
                  <a:srgbClr val="FFCC00"/>
                </a:solidFill>
              </a:rPr>
              <a:t>project demonstrations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67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467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678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46786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6" name="Rectangle 4">
            <a:extLst>
              <a:ext uri="{FF2B5EF4-FFF2-40B4-BE49-F238E27FC236}">
                <a16:creationId xmlns:a16="http://schemas.microsoft.com/office/drawing/2014/main" id="{A88F50C3-B222-E737-6C27-8AFEBC284F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6324600"/>
            <a:ext cx="5486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altLang="LID4096" sz="1800" b="0">
                <a:solidFill>
                  <a:srgbClr val="FFCC00"/>
                </a:solidFill>
              </a:rPr>
              <a:t>Halloween Pumpkin Phidget, Chester Fitchett</a:t>
            </a:r>
          </a:p>
        </p:txBody>
      </p:sp>
      <p:pic>
        <p:nvPicPr>
          <p:cNvPr id="177160" name="pumpkin-phidget.wmv">
            <a:hlinkClick r:id="" action="ppaction://media"/>
            <a:extLst>
              <a:ext uri="{FF2B5EF4-FFF2-40B4-BE49-F238E27FC236}">
                <a16:creationId xmlns:a16="http://schemas.microsoft.com/office/drawing/2014/main" id="{D1692B93-44FA-013E-3DD3-507C7704724C}"/>
              </a:ext>
            </a:extLst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43000"/>
            <a:ext cx="6096000" cy="4572000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7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771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7160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77160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>
            <a:extLst>
              <a:ext uri="{FF2B5EF4-FFF2-40B4-BE49-F238E27FC236}">
                <a16:creationId xmlns:a16="http://schemas.microsoft.com/office/drawing/2014/main" id="{274F2B96-DFE4-27BC-7E6D-68B3120EB9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7772400" cy="533400"/>
          </a:xfrm>
        </p:spPr>
        <p:txBody>
          <a:bodyPr/>
          <a:lstStyle/>
          <a:p>
            <a:r>
              <a:rPr lang="en-US" altLang="LID4096" sz="1400"/>
              <a:t>What is next</a:t>
            </a:r>
            <a:br>
              <a:rPr lang="en-US" altLang="LID4096"/>
            </a:br>
            <a:r>
              <a:rPr lang="en-US" altLang="LID4096"/>
              <a:t>Getting back to design</a:t>
            </a:r>
            <a:endParaRPr lang="en-CA" altLang="LID4096"/>
          </a:p>
        </p:txBody>
      </p:sp>
      <p:sp>
        <p:nvSpPr>
          <p:cNvPr id="234499" name="Rectangle 3">
            <a:extLst>
              <a:ext uri="{FF2B5EF4-FFF2-40B4-BE49-F238E27FC236}">
                <a16:creationId xmlns:a16="http://schemas.microsoft.com/office/drawing/2014/main" id="{064910CC-CDFC-B0BA-7683-3DE6FA42F5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buFontTx/>
              <a:buNone/>
            </a:pPr>
            <a:endParaRPr lang="en-US" altLang="LID4096" sz="1400"/>
          </a:p>
        </p:txBody>
      </p:sp>
      <p:pic>
        <p:nvPicPr>
          <p:cNvPr id="234503" name="Picture 7">
            <a:extLst>
              <a:ext uri="{FF2B5EF4-FFF2-40B4-BE49-F238E27FC236}">
                <a16:creationId xmlns:a16="http://schemas.microsoft.com/office/drawing/2014/main" id="{82BFC9D4-A6BD-7A80-C159-5CB01FC02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470150"/>
            <a:ext cx="5791200" cy="370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34505" name="Group 9">
            <a:extLst>
              <a:ext uri="{FF2B5EF4-FFF2-40B4-BE49-F238E27FC236}">
                <a16:creationId xmlns:a16="http://schemas.microsoft.com/office/drawing/2014/main" id="{AE24EB18-F7CA-7810-76AC-89E358661058}"/>
              </a:ext>
            </a:extLst>
          </p:cNvPr>
          <p:cNvGrpSpPr>
            <a:grpSpLocks/>
          </p:cNvGrpSpPr>
          <p:nvPr/>
        </p:nvGrpSpPr>
        <p:grpSpPr bwMode="auto">
          <a:xfrm>
            <a:off x="762000" y="2438400"/>
            <a:ext cx="5791200" cy="3733800"/>
            <a:chOff x="2112" y="1968"/>
            <a:chExt cx="3648" cy="2352"/>
          </a:xfrm>
        </p:grpSpPr>
        <p:sp>
          <p:nvSpPr>
            <p:cNvPr id="234506" name="Rectangle 10">
              <a:extLst>
                <a:ext uri="{FF2B5EF4-FFF2-40B4-BE49-F238E27FC236}">
                  <a16:creationId xmlns:a16="http://schemas.microsoft.com/office/drawing/2014/main" id="{FF1AE5FC-6DA6-2B23-85A4-E8D819422B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1968"/>
              <a:ext cx="3648" cy="2352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pic>
          <p:nvPicPr>
            <p:cNvPr id="234507" name="Picture 11">
              <a:extLst>
                <a:ext uri="{FF2B5EF4-FFF2-40B4-BE49-F238E27FC236}">
                  <a16:creationId xmlns:a16="http://schemas.microsoft.com/office/drawing/2014/main" id="{71D827EF-F1AD-3C34-EC2C-317BC8B508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2" y="1968"/>
              <a:ext cx="1779" cy="2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34508" name="Picture 12">
              <a:extLst>
                <a:ext uri="{FF2B5EF4-FFF2-40B4-BE49-F238E27FC236}">
                  <a16:creationId xmlns:a16="http://schemas.microsoft.com/office/drawing/2014/main" id="{927FF390-17C0-5025-7F5F-DA8D95462A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8" y="1968"/>
              <a:ext cx="1392" cy="1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34509" name="Picture 13">
              <a:extLst>
                <a:ext uri="{FF2B5EF4-FFF2-40B4-BE49-F238E27FC236}">
                  <a16:creationId xmlns:a16="http://schemas.microsoft.com/office/drawing/2014/main" id="{B6C8D00A-A5EB-6631-1712-7F393291A0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8" y="3159"/>
              <a:ext cx="1392" cy="11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4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4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34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28" name="Rectangle 12">
            <a:extLst>
              <a:ext uri="{FF2B5EF4-FFF2-40B4-BE49-F238E27FC236}">
                <a16:creationId xmlns:a16="http://schemas.microsoft.com/office/drawing/2014/main" id="{F9847CA2-1A6D-904A-0DF2-E5A6A4CF9B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6324600"/>
            <a:ext cx="5486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algn="r"/>
            <a:r>
              <a:rPr lang="en-US" altLang="LID4096" sz="1800" b="0">
                <a:solidFill>
                  <a:srgbClr val="FFCC00"/>
                </a:solidFill>
              </a:rPr>
              <a:t>Buddy Bugs, Susannah McPhail</a:t>
            </a:r>
          </a:p>
        </p:txBody>
      </p:sp>
      <p:pic>
        <p:nvPicPr>
          <p:cNvPr id="342030" name="buddy-bugs-shorter.wmv">
            <a:hlinkClick r:id="" action="ppaction://media"/>
            <a:extLst>
              <a:ext uri="{FF2B5EF4-FFF2-40B4-BE49-F238E27FC236}">
                <a16:creationId xmlns:a16="http://schemas.microsoft.com/office/drawing/2014/main" id="{07AFB31B-CB8C-CBC1-2D34-D33D49E7976E}"/>
              </a:ext>
            </a:extLst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47700"/>
            <a:ext cx="7543800" cy="565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566" fill="hold"/>
                                        <p:tgtEl>
                                          <p:spTgt spid="3420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4203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42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420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2030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>
            <a:extLst>
              <a:ext uri="{FF2B5EF4-FFF2-40B4-BE49-F238E27FC236}">
                <a16:creationId xmlns:a16="http://schemas.microsoft.com/office/drawing/2014/main" id="{1AF13496-8006-8610-3F51-ECD0E5FB02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6324600"/>
            <a:ext cx="5486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altLang="LID4096" sz="1800" b="0">
                <a:solidFill>
                  <a:srgbClr val="FFCC00"/>
                </a:solidFill>
              </a:rPr>
              <a:t>Privacy preserving media space, Mike Boyle</a:t>
            </a:r>
          </a:p>
        </p:txBody>
      </p:sp>
      <p:pic>
        <p:nvPicPr>
          <p:cNvPr id="192519" name="privacy-media-space-uist.wmv">
            <a:hlinkClick r:id="" action="ppaction://media"/>
            <a:extLst>
              <a:ext uri="{FF2B5EF4-FFF2-40B4-BE49-F238E27FC236}">
                <a16:creationId xmlns:a16="http://schemas.microsoft.com/office/drawing/2014/main" id="{630CEC09-41C3-FD3B-A523-0408EDC87885}"/>
              </a:ext>
            </a:extLst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762000"/>
            <a:ext cx="7313613" cy="5484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25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925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2519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92519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>
            <a:extLst>
              <a:ext uri="{FF2B5EF4-FFF2-40B4-BE49-F238E27FC236}">
                <a16:creationId xmlns:a16="http://schemas.microsoft.com/office/drawing/2014/main" id="{85436C09-80C2-69A2-83B8-CED8DA3D1B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7772400" cy="533400"/>
          </a:xfrm>
        </p:spPr>
        <p:txBody>
          <a:bodyPr/>
          <a:lstStyle/>
          <a:p>
            <a:r>
              <a:rPr lang="en-US" altLang="LID4096" sz="1400"/>
              <a:t>What is next</a:t>
            </a:r>
            <a:br>
              <a:rPr lang="en-US" altLang="LID4096"/>
            </a:br>
            <a:r>
              <a:rPr lang="en-US" altLang="LID4096"/>
              <a:t>Getting back to design</a:t>
            </a:r>
            <a:endParaRPr lang="en-CA" altLang="LID4096"/>
          </a:p>
        </p:txBody>
      </p:sp>
      <p:sp>
        <p:nvSpPr>
          <p:cNvPr id="345091" name="Rectangle 3">
            <a:extLst>
              <a:ext uri="{FF2B5EF4-FFF2-40B4-BE49-F238E27FC236}">
                <a16:creationId xmlns:a16="http://schemas.microsoft.com/office/drawing/2014/main" id="{A1026254-D5D3-0514-4F97-2377EF3570F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7848600" cy="4114800"/>
          </a:xfrm>
        </p:spPr>
        <p:txBody>
          <a:bodyPr/>
          <a:lstStyle/>
          <a:p>
            <a:r>
              <a:rPr lang="en-US" altLang="LID4096" sz="2400"/>
              <a:t>Customizable physical interfaces</a:t>
            </a:r>
          </a:p>
          <a:p>
            <a:pPr lvl="1">
              <a:buFontTx/>
              <a:buNone/>
            </a:pPr>
            <a:endParaRPr lang="en-US" altLang="LID4096" sz="2000"/>
          </a:p>
          <a:p>
            <a:endParaRPr lang="en-US" altLang="LID4096" sz="1400"/>
          </a:p>
        </p:txBody>
      </p:sp>
      <p:pic>
        <p:nvPicPr>
          <p:cNvPr id="345098" name="Picture 10">
            <a:extLst>
              <a:ext uri="{FF2B5EF4-FFF2-40B4-BE49-F238E27FC236}">
                <a16:creationId xmlns:a16="http://schemas.microsoft.com/office/drawing/2014/main" id="{03FFFE9B-5043-2D56-4867-69788C931FD2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620"/>
          <a:stretch>
            <a:fillRect/>
          </a:stretch>
        </p:blipFill>
        <p:spPr>
          <a:xfrm>
            <a:off x="3429000" y="3581400"/>
            <a:ext cx="3886200" cy="2209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45100" name="Picture 12">
            <a:extLst>
              <a:ext uri="{FF2B5EF4-FFF2-40B4-BE49-F238E27FC236}">
                <a16:creationId xmlns:a16="http://schemas.microsoft.com/office/drawing/2014/main" id="{250821A5-0B4D-8CBA-924F-5C9300BE887F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2438400"/>
            <a:ext cx="1635125" cy="3429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45102" name="AutoShape 14">
            <a:extLst>
              <a:ext uri="{FF2B5EF4-FFF2-40B4-BE49-F238E27FC236}">
                <a16:creationId xmlns:a16="http://schemas.microsoft.com/office/drawing/2014/main" id="{2ED04B4A-B4B4-EC08-E942-82F51095D80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362200" y="4572000"/>
            <a:ext cx="1143000" cy="990600"/>
          </a:xfrm>
          <a:prstGeom prst="leftArrow">
            <a:avLst>
              <a:gd name="adj1" fmla="val 50000"/>
              <a:gd name="adj2" fmla="val 2884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>
    <p:dissolv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>
            <a:extLst>
              <a:ext uri="{FF2B5EF4-FFF2-40B4-BE49-F238E27FC236}">
                <a16:creationId xmlns:a16="http://schemas.microsoft.com/office/drawing/2014/main" id="{0D019A7E-E983-BE8D-C228-D84BACEFB6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7772400" cy="533400"/>
          </a:xfrm>
        </p:spPr>
        <p:txBody>
          <a:bodyPr/>
          <a:lstStyle/>
          <a:p>
            <a:r>
              <a:rPr lang="en-US" altLang="LID4096" sz="1400"/>
              <a:t>What is next</a:t>
            </a:r>
            <a:br>
              <a:rPr lang="en-US" altLang="LID4096"/>
            </a:br>
            <a:r>
              <a:rPr lang="en-US" altLang="LID4096"/>
              <a:t>Research questions on phidgets</a:t>
            </a:r>
            <a:endParaRPr lang="en-CA" altLang="LID4096"/>
          </a:p>
        </p:txBody>
      </p:sp>
      <p:sp>
        <p:nvSpPr>
          <p:cNvPr id="197635" name="Rectangle 3">
            <a:extLst>
              <a:ext uri="{FF2B5EF4-FFF2-40B4-BE49-F238E27FC236}">
                <a16:creationId xmlns:a16="http://schemas.microsoft.com/office/drawing/2014/main" id="{504405A6-87EB-F9B4-B801-3DAD3904F9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What makes a good phidget set?</a:t>
            </a:r>
          </a:p>
          <a:p>
            <a:pPr lvl="1"/>
            <a:r>
              <a:rPr lang="en-US" altLang="LID4096"/>
              <a:t>proximity &amp; motion detectors</a:t>
            </a:r>
          </a:p>
          <a:p>
            <a:pPr lvl="1"/>
            <a:r>
              <a:rPr lang="en-US" altLang="LID4096"/>
              <a:t>remote controls…</a:t>
            </a:r>
          </a:p>
          <a:p>
            <a:pPr lvl="1">
              <a:buFontTx/>
              <a:buNone/>
            </a:pPr>
            <a:br>
              <a:rPr lang="en-US" altLang="LID4096"/>
            </a:br>
            <a:endParaRPr lang="en-US" altLang="LID4096"/>
          </a:p>
          <a:p>
            <a:r>
              <a:rPr lang="en-US" altLang="LID4096"/>
              <a:t>What makes good infrastructure?</a:t>
            </a:r>
          </a:p>
          <a:p>
            <a:pPr lvl="1"/>
            <a:r>
              <a:rPr lang="en-US" altLang="LID4096"/>
              <a:t>wireless</a:t>
            </a:r>
          </a:p>
          <a:p>
            <a:pPr lvl="1"/>
            <a:r>
              <a:rPr lang="en-US" altLang="LID4096"/>
              <a:t>data sharing (ubicomp)</a:t>
            </a:r>
          </a:p>
          <a:p>
            <a:pPr lvl="1"/>
            <a:endParaRPr lang="en-US" altLang="LID4096"/>
          </a:p>
          <a:p>
            <a:endParaRPr lang="en-US" altLang="LID4096"/>
          </a:p>
          <a:p>
            <a:endParaRPr lang="en-US" altLang="LID4096" sz="1600"/>
          </a:p>
        </p:txBody>
      </p:sp>
      <p:pic>
        <p:nvPicPr>
          <p:cNvPr id="197638" name="Picture 6">
            <a:extLst>
              <a:ext uri="{FF2B5EF4-FFF2-40B4-BE49-F238E27FC236}">
                <a16:creationId xmlns:a16="http://schemas.microsoft.com/office/drawing/2014/main" id="{A8C83A65-70C9-FD47-C0E7-25314EB8C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738" y="1905000"/>
            <a:ext cx="83185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>
            <a:extLst>
              <a:ext uri="{FF2B5EF4-FFF2-40B4-BE49-F238E27FC236}">
                <a16:creationId xmlns:a16="http://schemas.microsoft.com/office/drawing/2014/main" id="{B9BDF10C-C6E1-3FFB-1D8E-F3EA29C0C2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7772400" cy="533400"/>
          </a:xfrm>
        </p:spPr>
        <p:txBody>
          <a:bodyPr/>
          <a:lstStyle/>
          <a:p>
            <a:r>
              <a:rPr lang="en-US" altLang="LID4096" sz="1400"/>
              <a:t>What is next</a:t>
            </a:r>
            <a:br>
              <a:rPr lang="en-US" altLang="LID4096"/>
            </a:br>
            <a:r>
              <a:rPr lang="en-US" altLang="LID4096"/>
              <a:t>Achieving critical mass</a:t>
            </a:r>
            <a:endParaRPr lang="en-CA" altLang="LID4096"/>
          </a:p>
        </p:txBody>
      </p:sp>
      <p:pic>
        <p:nvPicPr>
          <p:cNvPr id="274436" name="Picture 4">
            <a:extLst>
              <a:ext uri="{FF2B5EF4-FFF2-40B4-BE49-F238E27FC236}">
                <a16:creationId xmlns:a16="http://schemas.microsoft.com/office/drawing/2014/main" id="{BE5FD6D9-81D0-BAF1-F671-B00DA66B2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76400"/>
            <a:ext cx="5341938" cy="455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3A823706-8F56-C241-6A9E-5F5916C020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Summary</a:t>
            </a:r>
            <a:endParaRPr lang="en-CA" altLang="LID4096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C2246138-1C35-26F8-CB28-BF8832AB2C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LID4096" sz="2400"/>
              <a:t>Just as graphical </a:t>
            </a:r>
            <a:r>
              <a:rPr lang="en-US" altLang="LID4096" sz="2400" b="1"/>
              <a:t>Widgets</a:t>
            </a:r>
            <a:r>
              <a:rPr lang="en-US" altLang="LID4096" sz="2400"/>
              <a:t> afford rapid prototyping of GUIs, so could</a:t>
            </a:r>
            <a:r>
              <a:rPr lang="en-US" altLang="LID4096" sz="2400" b="1"/>
              <a:t> Phidgets</a:t>
            </a:r>
            <a:r>
              <a:rPr lang="en-US" altLang="LID4096" sz="2400"/>
              <a:t> afford rapid prototyping of the new generation of physical interfaces</a:t>
            </a:r>
          </a:p>
          <a:p>
            <a:pPr>
              <a:lnSpc>
                <a:spcPct val="90000"/>
              </a:lnSpc>
            </a:pPr>
            <a:endParaRPr lang="en-US" altLang="LID4096" sz="2400"/>
          </a:p>
          <a:p>
            <a:pPr>
              <a:lnSpc>
                <a:spcPct val="90000"/>
              </a:lnSpc>
            </a:pPr>
            <a:endParaRPr lang="en-US" altLang="LID4096" sz="2400"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LID4096" sz="2400">
                <a:cs typeface="Times New Roman" panose="02020603050405020304" pitchFamily="18" charset="0"/>
              </a:rPr>
              <a:t>Phidgets</a:t>
            </a:r>
          </a:p>
          <a:p>
            <a:pPr lvl="1">
              <a:lnSpc>
                <a:spcPct val="90000"/>
              </a:lnSpc>
            </a:pPr>
            <a:r>
              <a:rPr lang="en-US" altLang="LID4096" sz="2000">
                <a:cs typeface="Times New Roman" panose="02020603050405020304" pitchFamily="18" charset="0"/>
              </a:rPr>
              <a:t>hide device implementation details</a:t>
            </a:r>
          </a:p>
          <a:p>
            <a:pPr lvl="1">
              <a:lnSpc>
                <a:spcPct val="90000"/>
              </a:lnSpc>
            </a:pPr>
            <a:r>
              <a:rPr lang="en-US" altLang="LID4096" sz="2000">
                <a:cs typeface="Times New Roman" panose="02020603050405020304" pitchFamily="18" charset="0"/>
              </a:rPr>
              <a:t>use API to expose device functionality</a:t>
            </a:r>
          </a:p>
          <a:p>
            <a:pPr lvl="1">
              <a:lnSpc>
                <a:spcPct val="90000"/>
              </a:lnSpc>
            </a:pPr>
            <a:r>
              <a:rPr lang="en-US" altLang="LID4096" sz="2000">
                <a:cs typeface="Times New Roman" panose="02020603050405020304" pitchFamily="18" charset="0"/>
              </a:rPr>
              <a:t>include on-screen visual representation </a:t>
            </a:r>
          </a:p>
          <a:p>
            <a:pPr lvl="1">
              <a:lnSpc>
                <a:spcPct val="90000"/>
              </a:lnSpc>
            </a:pPr>
            <a:r>
              <a:rPr lang="en-US" altLang="LID4096" sz="2000">
                <a:cs typeface="Times New Roman" panose="02020603050405020304" pitchFamily="18" charset="0"/>
              </a:rPr>
              <a:t>simulate unavailable device 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>
            <a:extLst>
              <a:ext uri="{FF2B5EF4-FFF2-40B4-BE49-F238E27FC236}">
                <a16:creationId xmlns:a16="http://schemas.microsoft.com/office/drawing/2014/main" id="{FB5D9DD1-D93E-D912-F494-F4026C9C0B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 sz="3200"/>
              <a:t>For more information</a:t>
            </a:r>
          </a:p>
        </p:txBody>
      </p:sp>
      <p:pic>
        <p:nvPicPr>
          <p:cNvPr id="183299" name="Picture 3">
            <a:extLst>
              <a:ext uri="{FF2B5EF4-FFF2-40B4-BE49-F238E27FC236}">
                <a16:creationId xmlns:a16="http://schemas.microsoft.com/office/drawing/2014/main" id="{9F69D6B9-CAAB-C573-6A28-3BCCE01AC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3A6EA5"/>
              </a:clrFrom>
              <a:clrTo>
                <a:srgbClr val="3A6EA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81200"/>
            <a:ext cx="6400800" cy="192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3300" name="Rectangle 4">
            <a:extLst>
              <a:ext uri="{FF2B5EF4-FFF2-40B4-BE49-F238E27FC236}">
                <a16:creationId xmlns:a16="http://schemas.microsoft.com/office/drawing/2014/main" id="{DE55EC08-2C1F-43C8-7D24-E1D7339619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3479800"/>
            <a:ext cx="478313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CA" altLang="LID4096" sz="2200">
                <a:solidFill>
                  <a:schemeClr val="accent2"/>
                </a:solidFill>
                <a:latin typeface="Verdana" panose="020B0604030504040204" pitchFamily="34" charset="0"/>
              </a:rPr>
              <a:t>www.cpsc.ucalgary.ca/grouplab/</a:t>
            </a:r>
          </a:p>
        </p:txBody>
      </p:sp>
      <p:sp>
        <p:nvSpPr>
          <p:cNvPr id="183301" name="Text Box 5">
            <a:extLst>
              <a:ext uri="{FF2B5EF4-FFF2-40B4-BE49-F238E27FC236}">
                <a16:creationId xmlns:a16="http://schemas.microsoft.com/office/drawing/2014/main" id="{2957F01A-5D58-7659-6EAF-9589938E25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6461125"/>
            <a:ext cx="830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CA" altLang="LID4096" sz="2000" i="1">
                <a:latin typeface="Tahoma" panose="020B0604030504040204" pitchFamily="34" charset="0"/>
              </a:rPr>
              <a:t>Thanks to Microsoft Research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>
            <a:extLst>
              <a:ext uri="{FF2B5EF4-FFF2-40B4-BE49-F238E27FC236}">
                <a16:creationId xmlns:a16="http://schemas.microsoft.com/office/drawing/2014/main" id="{4F2F2542-369F-6B2C-8B02-F05A80131B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mediaBlocks </a:t>
            </a:r>
            <a:r>
              <a:rPr lang="en-US" altLang="LID4096" sz="2000"/>
              <a:t>– managing digital information</a:t>
            </a:r>
            <a:endParaRPr lang="en-CA" altLang="LID4096" sz="2000"/>
          </a:p>
        </p:txBody>
      </p:sp>
      <p:sp>
        <p:nvSpPr>
          <p:cNvPr id="327683" name="Rectangle 3">
            <a:extLst>
              <a:ext uri="{FF2B5EF4-FFF2-40B4-BE49-F238E27FC236}">
                <a16:creationId xmlns:a16="http://schemas.microsoft.com/office/drawing/2014/main" id="{AD73C990-6B18-6958-BC98-5743B6C3C5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24177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endParaRPr lang="LID4096"/>
          </a:p>
        </p:txBody>
      </p:sp>
      <p:sp>
        <p:nvSpPr>
          <p:cNvPr id="327684" name="Rectangle 4">
            <a:extLst>
              <a:ext uri="{FF2B5EF4-FFF2-40B4-BE49-F238E27FC236}">
                <a16:creationId xmlns:a16="http://schemas.microsoft.com/office/drawing/2014/main" id="{9D65F4F8-0E02-762E-CE8D-EC514083BF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8838" y="2417763"/>
            <a:ext cx="284003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endParaRPr lang="LID4096"/>
          </a:p>
        </p:txBody>
      </p:sp>
      <p:sp>
        <p:nvSpPr>
          <p:cNvPr id="327685" name="Text Box 5">
            <a:extLst>
              <a:ext uri="{FF2B5EF4-FFF2-40B4-BE49-F238E27FC236}">
                <a16:creationId xmlns:a16="http://schemas.microsoft.com/office/drawing/2014/main" id="{ADE4DE03-64CE-DC43-57C2-81F3E61570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9925" y="6583363"/>
            <a:ext cx="30845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>
              <a:spcBef>
                <a:spcPct val="20000"/>
              </a:spcBef>
              <a:buClr>
                <a:srgbClr val="FF3300"/>
              </a:buClr>
              <a:buFont typeface="Times New Roman" panose="02020603050405020304" pitchFamily="18" charset="0"/>
              <a:buNone/>
            </a:pPr>
            <a:r>
              <a:rPr lang="en-US" altLang="LID4096" sz="1200" i="1">
                <a:latin typeface="Times New Roman" panose="02020603050405020304" pitchFamily="18" charset="0"/>
              </a:rPr>
              <a:t>Extracted from Tangible Media Group web site</a:t>
            </a:r>
            <a:endParaRPr lang="en-CA" altLang="LID4096" sz="1200" i="1">
              <a:latin typeface="Times New Roman" panose="02020603050405020304" pitchFamily="18" charset="0"/>
            </a:endParaRPr>
          </a:p>
        </p:txBody>
      </p:sp>
      <p:pic>
        <p:nvPicPr>
          <p:cNvPr id="327686" name="media_blocks.wmv">
            <a:hlinkClick r:id="" action="ppaction://media"/>
            <a:extLst>
              <a:ext uri="{FF2B5EF4-FFF2-40B4-BE49-F238E27FC236}">
                <a16:creationId xmlns:a16="http://schemas.microsoft.com/office/drawing/2014/main" id="{75CB5570-7D1D-D044-BE6D-EBF1DC5A5F6F}"/>
              </a:ext>
            </a:extLst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050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687" name="Text Box 7">
            <a:extLst>
              <a:ext uri="{FF2B5EF4-FFF2-40B4-BE49-F238E27FC236}">
                <a16:creationId xmlns:a16="http://schemas.microsoft.com/office/drawing/2014/main" id="{872AFDE1-62CE-E2DD-8B0C-185230944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461125"/>
            <a:ext cx="36210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>
              <a:spcBef>
                <a:spcPct val="20000"/>
              </a:spcBef>
              <a:buClr>
                <a:srgbClr val="FF3300"/>
              </a:buClr>
              <a:buFont typeface="Times New Roman" panose="02020603050405020304" pitchFamily="18" charset="0"/>
              <a:buNone/>
            </a:pPr>
            <a:r>
              <a:rPr lang="en-US" altLang="LID4096" sz="2000" i="1">
                <a:latin typeface="Verdana" panose="020B0604030504040204" pitchFamily="34" charset="0"/>
              </a:rPr>
              <a:t>Tangible Media Group, MIT</a:t>
            </a:r>
            <a:endParaRPr lang="en-CA" altLang="LID4096" sz="2000" i="1"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4166" fill="hold"/>
                                        <p:tgtEl>
                                          <p:spTgt spid="3276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2768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276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276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7686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8" name="Rectangle 6">
            <a:extLst>
              <a:ext uri="{FF2B5EF4-FFF2-40B4-BE49-F238E27FC236}">
                <a16:creationId xmlns:a16="http://schemas.microsoft.com/office/drawing/2014/main" id="{26C86AA0-F4FB-24B2-8B1E-D40E6D8C08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7772400" cy="533400"/>
          </a:xfrm>
        </p:spPr>
        <p:txBody>
          <a:bodyPr/>
          <a:lstStyle/>
          <a:p>
            <a:r>
              <a:rPr lang="en-US" altLang="LID4096" sz="1400"/>
              <a:t>What is next</a:t>
            </a:r>
            <a:br>
              <a:rPr lang="en-US" altLang="LID4096"/>
            </a:br>
            <a:r>
              <a:rPr lang="en-US" altLang="LID4096"/>
              <a:t>The wire mess</a:t>
            </a:r>
          </a:p>
        </p:txBody>
      </p:sp>
      <p:pic>
        <p:nvPicPr>
          <p:cNvPr id="264197" name="Picture 5">
            <a:extLst>
              <a:ext uri="{FF2B5EF4-FFF2-40B4-BE49-F238E27FC236}">
                <a16:creationId xmlns:a16="http://schemas.microsoft.com/office/drawing/2014/main" id="{ABCDA2F9-8338-E24F-172A-C179D2FFC2D9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7213" y="1981200"/>
            <a:ext cx="5487987" cy="4114800"/>
          </a:xfrm>
          <a:noFill/>
          <a:ln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89" name="Rectangle 25">
            <a:extLst>
              <a:ext uri="{FF2B5EF4-FFF2-40B4-BE49-F238E27FC236}">
                <a16:creationId xmlns:a16="http://schemas.microsoft.com/office/drawing/2014/main" id="{ACDBEB5F-C30B-03E6-575B-63DBFFC44E83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>
          <a:xfrm>
            <a:off x="457200" y="609600"/>
            <a:ext cx="7772400" cy="533400"/>
          </a:xfrm>
        </p:spPr>
        <p:txBody>
          <a:bodyPr/>
          <a:lstStyle/>
          <a:p>
            <a:r>
              <a:rPr lang="en-US" altLang="LID4096" sz="1400"/>
              <a:t>What is next</a:t>
            </a:r>
            <a:br>
              <a:rPr lang="en-US" altLang="LID4096"/>
            </a:br>
            <a:r>
              <a:rPr lang="en-US" altLang="LID4096"/>
              <a:t>The wire mess</a:t>
            </a:r>
          </a:p>
        </p:txBody>
      </p:sp>
      <p:pic>
        <p:nvPicPr>
          <p:cNvPr id="267275" name="Picture 11">
            <a:extLst>
              <a:ext uri="{FF2B5EF4-FFF2-40B4-BE49-F238E27FC236}">
                <a16:creationId xmlns:a16="http://schemas.microsoft.com/office/drawing/2014/main" id="{D54FBF2A-AA23-FDD3-06C0-5C071F762985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7600" y="3429000"/>
            <a:ext cx="1117600" cy="2971800"/>
          </a:xfrm>
          <a:ln w="571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67283" name="Picture 19">
            <a:extLst>
              <a:ext uri="{FF2B5EF4-FFF2-40B4-BE49-F238E27FC236}">
                <a16:creationId xmlns:a16="http://schemas.microsoft.com/office/drawing/2014/main" id="{1501C449-E53F-39EB-2861-F76051B5F4D1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2209800"/>
            <a:ext cx="982663" cy="1439863"/>
          </a:xfrm>
          <a:noFill/>
          <a:ln w="57150">
            <a:solidFill>
              <a:srgbClr val="FFCC00"/>
            </a:solidFill>
            <a:miter lim="800000"/>
            <a:headEnd/>
            <a:tailEnd/>
          </a:ln>
        </p:spPr>
      </p:pic>
      <p:pic>
        <p:nvPicPr>
          <p:cNvPr id="267285" name="Picture 21">
            <a:extLst>
              <a:ext uri="{FF2B5EF4-FFF2-40B4-BE49-F238E27FC236}">
                <a16:creationId xmlns:a16="http://schemas.microsoft.com/office/drawing/2014/main" id="{44D5D1DF-9F99-85E1-332A-2F9E8B0A4D42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9400" y="1600200"/>
            <a:ext cx="2971800" cy="1069975"/>
          </a:xfrm>
          <a:noFill/>
          <a:ln w="57150">
            <a:solidFill>
              <a:srgbClr val="FFCC00"/>
            </a:solidFill>
            <a:miter lim="800000"/>
            <a:headEnd/>
            <a:tailEnd/>
          </a:ln>
        </p:spPr>
      </p:pic>
      <p:pic>
        <p:nvPicPr>
          <p:cNvPr id="267288" name="Picture 24">
            <a:extLst>
              <a:ext uri="{FF2B5EF4-FFF2-40B4-BE49-F238E27FC236}">
                <a16:creationId xmlns:a16="http://schemas.microsoft.com/office/drawing/2014/main" id="{47D1E463-311F-F911-16E4-989579BFE92D}"/>
              </a:ext>
            </a:extLst>
          </p:cNvPr>
          <p:cNvPicPr>
            <a:picLocks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2286000"/>
            <a:ext cx="982663" cy="1439863"/>
          </a:xfrm>
          <a:noFill/>
          <a:ln w="57150">
            <a:solidFill>
              <a:srgbClr val="FFCC00"/>
            </a:solidFill>
            <a:miter lim="800000"/>
            <a:headEnd/>
            <a:tailEnd/>
          </a:ln>
        </p:spPr>
      </p:pic>
      <p:cxnSp>
        <p:nvCxnSpPr>
          <p:cNvPr id="267292" name="AutoShape 28">
            <a:extLst>
              <a:ext uri="{FF2B5EF4-FFF2-40B4-BE49-F238E27FC236}">
                <a16:creationId xmlns:a16="http://schemas.microsoft.com/office/drawing/2014/main" id="{5D431454-A182-B49B-5BC3-B85FC8E1ECB6}"/>
              </a:ext>
            </a:extLst>
          </p:cNvPr>
          <p:cNvCxnSpPr>
            <a:cxnSpLocks noChangeShapeType="1"/>
            <a:stCxn id="267275" idx="3"/>
            <a:endCxn id="267288" idx="1"/>
          </p:cNvCxnSpPr>
          <p:nvPr/>
        </p:nvCxnSpPr>
        <p:spPr bwMode="auto">
          <a:xfrm flipV="1">
            <a:off x="4803775" y="3006725"/>
            <a:ext cx="1339850" cy="1908175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CC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7294" name="AutoShape 30">
            <a:extLst>
              <a:ext uri="{FF2B5EF4-FFF2-40B4-BE49-F238E27FC236}">
                <a16:creationId xmlns:a16="http://schemas.microsoft.com/office/drawing/2014/main" id="{1A26B6F9-D369-D2F0-3D58-88DD9CDB775A}"/>
              </a:ext>
            </a:extLst>
          </p:cNvPr>
          <p:cNvCxnSpPr>
            <a:cxnSpLocks noChangeShapeType="1"/>
            <a:stCxn id="267275" idx="1"/>
            <a:endCxn id="267283" idx="3"/>
          </p:cNvCxnSpPr>
          <p:nvPr/>
        </p:nvCxnSpPr>
        <p:spPr bwMode="auto">
          <a:xfrm rot="10800000">
            <a:off x="1849438" y="2930525"/>
            <a:ext cx="1779587" cy="1984375"/>
          </a:xfrm>
          <a:prstGeom prst="bentConnector3">
            <a:avLst>
              <a:gd name="adj1" fmla="val 49954"/>
            </a:avLst>
          </a:prstGeom>
          <a:noFill/>
          <a:ln w="38100">
            <a:solidFill>
              <a:srgbClr val="CC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7295" name="AutoShape 31">
            <a:extLst>
              <a:ext uri="{FF2B5EF4-FFF2-40B4-BE49-F238E27FC236}">
                <a16:creationId xmlns:a16="http://schemas.microsoft.com/office/drawing/2014/main" id="{BC943902-9EB8-DDDF-AB7C-EEB3E2376895}"/>
              </a:ext>
            </a:extLst>
          </p:cNvPr>
          <p:cNvCxnSpPr>
            <a:cxnSpLocks noChangeShapeType="1"/>
            <a:stCxn id="267275" idx="0"/>
            <a:endCxn id="267285" idx="2"/>
          </p:cNvCxnSpPr>
          <p:nvPr/>
        </p:nvCxnSpPr>
        <p:spPr bwMode="auto">
          <a:xfrm rot="16200000">
            <a:off x="3910012" y="3005138"/>
            <a:ext cx="701675" cy="88900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CC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>
            <a:extLst>
              <a:ext uri="{FF2B5EF4-FFF2-40B4-BE49-F238E27FC236}">
                <a16:creationId xmlns:a16="http://schemas.microsoft.com/office/drawing/2014/main" id="{19EE0320-F2C2-72CF-1B77-2DFF0A5A7DB9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>
          <a:xfrm>
            <a:off x="457200" y="609600"/>
            <a:ext cx="7772400" cy="533400"/>
          </a:xfrm>
        </p:spPr>
        <p:txBody>
          <a:bodyPr/>
          <a:lstStyle/>
          <a:p>
            <a:r>
              <a:rPr lang="en-US" altLang="LID4096" sz="1400"/>
              <a:t>What is next</a:t>
            </a:r>
            <a:br>
              <a:rPr lang="en-US" altLang="LID4096"/>
            </a:br>
            <a:r>
              <a:rPr lang="en-US" altLang="LID4096"/>
              <a:t>Other wire protocols</a:t>
            </a:r>
          </a:p>
        </p:txBody>
      </p:sp>
      <p:pic>
        <p:nvPicPr>
          <p:cNvPr id="272387" name="Picture 3">
            <a:extLst>
              <a:ext uri="{FF2B5EF4-FFF2-40B4-BE49-F238E27FC236}">
                <a16:creationId xmlns:a16="http://schemas.microsoft.com/office/drawing/2014/main" id="{6B3C5F6D-410A-0246-3DD2-A2043BB114CF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7600" y="3429000"/>
            <a:ext cx="1117600" cy="2971800"/>
          </a:xfrm>
          <a:ln w="571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72388" name="Picture 4">
            <a:extLst>
              <a:ext uri="{FF2B5EF4-FFF2-40B4-BE49-F238E27FC236}">
                <a16:creationId xmlns:a16="http://schemas.microsoft.com/office/drawing/2014/main" id="{B4DF1D0B-1DC4-29A2-C7BD-132AF3F13E7D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2209800"/>
            <a:ext cx="982663" cy="1439863"/>
          </a:xfrm>
          <a:noFill/>
          <a:ln w="57150">
            <a:solidFill>
              <a:srgbClr val="FFCC00"/>
            </a:solidFill>
            <a:miter lim="800000"/>
            <a:headEnd/>
            <a:tailEnd/>
          </a:ln>
        </p:spPr>
      </p:pic>
      <p:pic>
        <p:nvPicPr>
          <p:cNvPr id="272389" name="Picture 5">
            <a:extLst>
              <a:ext uri="{FF2B5EF4-FFF2-40B4-BE49-F238E27FC236}">
                <a16:creationId xmlns:a16="http://schemas.microsoft.com/office/drawing/2014/main" id="{B4D7E4FC-1E7A-546E-AFF9-AE9904957AD3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9400" y="1600200"/>
            <a:ext cx="2971800" cy="1069975"/>
          </a:xfrm>
          <a:noFill/>
          <a:ln w="57150">
            <a:solidFill>
              <a:srgbClr val="FFCC00"/>
            </a:solidFill>
            <a:miter lim="800000"/>
            <a:headEnd/>
            <a:tailEnd/>
          </a:ln>
        </p:spPr>
      </p:pic>
      <p:pic>
        <p:nvPicPr>
          <p:cNvPr id="272390" name="Picture 6">
            <a:extLst>
              <a:ext uri="{FF2B5EF4-FFF2-40B4-BE49-F238E27FC236}">
                <a16:creationId xmlns:a16="http://schemas.microsoft.com/office/drawing/2014/main" id="{F7E6E206-8368-214D-8E74-245E15E19163}"/>
              </a:ext>
            </a:extLst>
          </p:cNvPr>
          <p:cNvPicPr>
            <a:picLocks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2286000"/>
            <a:ext cx="982663" cy="1439863"/>
          </a:xfrm>
          <a:noFill/>
          <a:ln w="57150">
            <a:solidFill>
              <a:srgbClr val="FFCC00"/>
            </a:solidFill>
            <a:miter lim="800000"/>
            <a:headEnd/>
            <a:tailEnd/>
          </a:ln>
        </p:spPr>
      </p:pic>
      <p:cxnSp>
        <p:nvCxnSpPr>
          <p:cNvPr id="272391" name="AutoShape 7">
            <a:extLst>
              <a:ext uri="{FF2B5EF4-FFF2-40B4-BE49-F238E27FC236}">
                <a16:creationId xmlns:a16="http://schemas.microsoft.com/office/drawing/2014/main" id="{B59F852A-09DF-283D-3C6B-D48162F6791C}"/>
              </a:ext>
            </a:extLst>
          </p:cNvPr>
          <p:cNvCxnSpPr>
            <a:cxnSpLocks noChangeShapeType="1"/>
            <a:stCxn id="272387" idx="3"/>
            <a:endCxn id="272390" idx="1"/>
          </p:cNvCxnSpPr>
          <p:nvPr/>
        </p:nvCxnSpPr>
        <p:spPr bwMode="auto">
          <a:xfrm flipV="1">
            <a:off x="4803775" y="3006725"/>
            <a:ext cx="1339850" cy="1908175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CC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2392" name="AutoShape 8">
            <a:extLst>
              <a:ext uri="{FF2B5EF4-FFF2-40B4-BE49-F238E27FC236}">
                <a16:creationId xmlns:a16="http://schemas.microsoft.com/office/drawing/2014/main" id="{93270C0A-E5D1-85DA-E70A-105EBF0604F1}"/>
              </a:ext>
            </a:extLst>
          </p:cNvPr>
          <p:cNvCxnSpPr>
            <a:cxnSpLocks noChangeShapeType="1"/>
            <a:stCxn id="272387" idx="1"/>
            <a:endCxn id="272388" idx="3"/>
          </p:cNvCxnSpPr>
          <p:nvPr/>
        </p:nvCxnSpPr>
        <p:spPr bwMode="auto">
          <a:xfrm rot="10800000">
            <a:off x="1849438" y="2930525"/>
            <a:ext cx="1779587" cy="1984375"/>
          </a:xfrm>
          <a:prstGeom prst="bentConnector3">
            <a:avLst>
              <a:gd name="adj1" fmla="val 49954"/>
            </a:avLst>
          </a:prstGeom>
          <a:noFill/>
          <a:ln w="38100">
            <a:solidFill>
              <a:srgbClr val="CC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2393" name="AutoShape 9">
            <a:extLst>
              <a:ext uri="{FF2B5EF4-FFF2-40B4-BE49-F238E27FC236}">
                <a16:creationId xmlns:a16="http://schemas.microsoft.com/office/drawing/2014/main" id="{22E8153C-2B1F-0FE8-E06C-4CF4504F68DB}"/>
              </a:ext>
            </a:extLst>
          </p:cNvPr>
          <p:cNvCxnSpPr>
            <a:cxnSpLocks noChangeShapeType="1"/>
            <a:stCxn id="272387" idx="0"/>
            <a:endCxn id="272389" idx="2"/>
          </p:cNvCxnSpPr>
          <p:nvPr/>
        </p:nvCxnSpPr>
        <p:spPr bwMode="auto">
          <a:xfrm rot="16200000">
            <a:off x="3910012" y="3005138"/>
            <a:ext cx="701675" cy="88900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CC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72394" name="Picture 10">
            <a:extLst>
              <a:ext uri="{FF2B5EF4-FFF2-40B4-BE49-F238E27FC236}">
                <a16:creationId xmlns:a16="http://schemas.microsoft.com/office/drawing/2014/main" id="{49E94C3B-204A-3D28-9CB2-A0DD0615510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025" y="4724400"/>
            <a:ext cx="1171575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2395" name="Text Box 11">
            <a:extLst>
              <a:ext uri="{FF2B5EF4-FFF2-40B4-BE49-F238E27FC236}">
                <a16:creationId xmlns:a16="http://schemas.microsoft.com/office/drawing/2014/main" id="{18893FCE-50D9-9880-DB94-D9C11C254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5562600"/>
            <a:ext cx="9017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1800">
                <a:latin typeface="Verdana" panose="020B0604030504040204" pitchFamily="34" charset="0"/>
              </a:rPr>
              <a:t>USB</a:t>
            </a:r>
          </a:p>
          <a:p>
            <a:r>
              <a:rPr lang="en-US" altLang="LID4096" sz="1800">
                <a:latin typeface="Verdana" panose="020B0604030504040204" pitchFamily="34" charset="0"/>
              </a:rPr>
              <a:t>RF</a:t>
            </a:r>
          </a:p>
          <a:p>
            <a:r>
              <a:rPr lang="en-US" altLang="LID4096" sz="1800">
                <a:latin typeface="Verdana" panose="020B0604030504040204" pitchFamily="34" charset="0"/>
              </a:rPr>
              <a:t>IEEE…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>
            <a:extLst>
              <a:ext uri="{FF2B5EF4-FFF2-40B4-BE49-F238E27FC236}">
                <a16:creationId xmlns:a16="http://schemas.microsoft.com/office/drawing/2014/main" id="{43A2902C-DF7F-A261-1DEC-85BF3B38E583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>
          <a:xfrm>
            <a:off x="457200" y="609600"/>
            <a:ext cx="7772400" cy="533400"/>
          </a:xfrm>
        </p:spPr>
        <p:txBody>
          <a:bodyPr/>
          <a:lstStyle/>
          <a:p>
            <a:r>
              <a:rPr lang="en-US" altLang="LID4096" sz="1400"/>
              <a:t>What is next</a:t>
            </a:r>
            <a:br>
              <a:rPr lang="en-US" altLang="LID4096"/>
            </a:br>
            <a:r>
              <a:rPr lang="en-US" altLang="LID4096"/>
              <a:t>Distributed data structure</a:t>
            </a:r>
          </a:p>
        </p:txBody>
      </p:sp>
      <p:sp>
        <p:nvSpPr>
          <p:cNvPr id="273424" name="AutoShape 16">
            <a:extLst>
              <a:ext uri="{FF2B5EF4-FFF2-40B4-BE49-F238E27FC236}">
                <a16:creationId xmlns:a16="http://schemas.microsoft.com/office/drawing/2014/main" id="{6C95DFB8-D59D-D115-4E16-E57FA1091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2971800"/>
            <a:ext cx="2362200" cy="35052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38100">
            <a:solidFill>
              <a:srgbClr val="CC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LID4096">
                <a:latin typeface="Verdana" panose="020B0604030504040204" pitchFamily="34" charset="0"/>
              </a:rPr>
              <a:t>Shared </a:t>
            </a:r>
            <a:br>
              <a:rPr lang="en-US" altLang="LID4096">
                <a:latin typeface="Verdana" panose="020B0604030504040204" pitchFamily="34" charset="0"/>
              </a:rPr>
            </a:br>
            <a:r>
              <a:rPr lang="en-US" altLang="LID4096">
                <a:latin typeface="Verdana" panose="020B0604030504040204" pitchFamily="34" charset="0"/>
              </a:rPr>
              <a:t>Dictionary</a:t>
            </a:r>
          </a:p>
        </p:txBody>
      </p:sp>
      <p:pic>
        <p:nvPicPr>
          <p:cNvPr id="273430" name="Picture 22">
            <a:extLst>
              <a:ext uri="{FF2B5EF4-FFF2-40B4-BE49-F238E27FC236}">
                <a16:creationId xmlns:a16="http://schemas.microsoft.com/office/drawing/2014/main" id="{FFB18688-9871-E119-F184-1D9FF3851B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600200"/>
            <a:ext cx="189230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3431" name="Picture 23">
            <a:extLst>
              <a:ext uri="{FF2B5EF4-FFF2-40B4-BE49-F238E27FC236}">
                <a16:creationId xmlns:a16="http://schemas.microsoft.com/office/drawing/2014/main" id="{9C445CC0-B0EB-3329-4E8F-F84F09D1C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>
            <a:fillRect/>
          </a:stretch>
        </p:blipFill>
        <p:spPr bwMode="auto">
          <a:xfrm>
            <a:off x="781050" y="1676400"/>
            <a:ext cx="172085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3432" name="Picture 24">
            <a:extLst>
              <a:ext uri="{FF2B5EF4-FFF2-40B4-BE49-F238E27FC236}">
                <a16:creationId xmlns:a16="http://schemas.microsoft.com/office/drawing/2014/main" id="{0062DADD-07C4-008D-735F-F5FF239F2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37" b="36749"/>
          <a:stretch>
            <a:fillRect/>
          </a:stretch>
        </p:blipFill>
        <p:spPr bwMode="auto">
          <a:xfrm>
            <a:off x="3124200" y="1447800"/>
            <a:ext cx="260985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3433" name="Picture 25">
            <a:extLst>
              <a:ext uri="{FF2B5EF4-FFF2-40B4-BE49-F238E27FC236}">
                <a16:creationId xmlns:a16="http://schemas.microsoft.com/office/drawing/2014/main" id="{4B09C2E6-D5E6-6837-1E09-9001A4C4DF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>
            <a:fillRect/>
          </a:stretch>
        </p:blipFill>
        <p:spPr bwMode="auto">
          <a:xfrm>
            <a:off x="762000" y="4191000"/>
            <a:ext cx="1739900" cy="234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3434" name="Picture 26">
            <a:extLst>
              <a:ext uri="{FF2B5EF4-FFF2-40B4-BE49-F238E27FC236}">
                <a16:creationId xmlns:a16="http://schemas.microsoft.com/office/drawing/2014/main" id="{12596B34-804B-5D31-38FF-77BC4A3FF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267200"/>
            <a:ext cx="1524000" cy="125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3435" name="Picture 27">
            <a:extLst>
              <a:ext uri="{FF2B5EF4-FFF2-40B4-BE49-F238E27FC236}">
                <a16:creationId xmlns:a16="http://schemas.microsoft.com/office/drawing/2014/main" id="{376C6C87-27B7-1F55-CC28-E31DDFF14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5486400"/>
            <a:ext cx="876300" cy="93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3436" name="Line 28">
            <a:extLst>
              <a:ext uri="{FF2B5EF4-FFF2-40B4-BE49-F238E27FC236}">
                <a16:creationId xmlns:a16="http://schemas.microsoft.com/office/drawing/2014/main" id="{A688046B-5392-58D5-E081-9D9AAB19A77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14600" y="5486400"/>
            <a:ext cx="762000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73437" name="Line 29">
            <a:extLst>
              <a:ext uri="{FF2B5EF4-FFF2-40B4-BE49-F238E27FC236}">
                <a16:creationId xmlns:a16="http://schemas.microsoft.com/office/drawing/2014/main" id="{7886B0AD-5B5A-5F2A-EBF7-93E91B87758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14600" y="3657600"/>
            <a:ext cx="762000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73438" name="Line 30">
            <a:extLst>
              <a:ext uri="{FF2B5EF4-FFF2-40B4-BE49-F238E27FC236}">
                <a16:creationId xmlns:a16="http://schemas.microsoft.com/office/drawing/2014/main" id="{1496F574-213C-954D-C19C-A1E5365443B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419600" y="2438400"/>
            <a:ext cx="0" cy="5334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73439" name="Line 31">
            <a:extLst>
              <a:ext uri="{FF2B5EF4-FFF2-40B4-BE49-F238E27FC236}">
                <a16:creationId xmlns:a16="http://schemas.microsoft.com/office/drawing/2014/main" id="{1748BAE8-7768-C100-B819-BFF3204B05D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38800" y="3429000"/>
            <a:ext cx="609600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73440" name="Line 32">
            <a:extLst>
              <a:ext uri="{FF2B5EF4-FFF2-40B4-BE49-F238E27FC236}">
                <a16:creationId xmlns:a16="http://schemas.microsoft.com/office/drawing/2014/main" id="{723389F8-E3AD-7A99-3B94-A156376FA51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638800" y="4953000"/>
            <a:ext cx="609600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73441" name="Line 33">
            <a:extLst>
              <a:ext uri="{FF2B5EF4-FFF2-40B4-BE49-F238E27FC236}">
                <a16:creationId xmlns:a16="http://schemas.microsoft.com/office/drawing/2014/main" id="{195A6FCC-5990-0B8A-00C1-D743AC61787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638800" y="5791200"/>
            <a:ext cx="685800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hidgets">
  <a:themeElements>
    <a:clrScheme name="">
      <a:dk1>
        <a:srgbClr val="000000"/>
      </a:dk1>
      <a:lt1>
        <a:srgbClr val="FFFFA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D4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hidget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phidget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hidget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hidget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hidget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hidget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hidget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hidget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C:\Documents and Settings\saul\My Documents\@Archives\@Talks\@Talks - 2001\Phidgets.CHIWOrkshop2001\phidgets.ppt.pot</Template>
  <TotalTime>2596</TotalTime>
  <Words>2465</Words>
  <Application>Microsoft Office PowerPoint</Application>
  <PresentationFormat>On-screen Show (4:3)</PresentationFormat>
  <Paragraphs>327</Paragraphs>
  <Slides>44</Slides>
  <Notes>31</Notes>
  <HiddenSlides>0</HiddenSlides>
  <MMClips>11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Times New Roman</vt:lpstr>
      <vt:lpstr>Verdana</vt:lpstr>
      <vt:lpstr>Comic Sans MS</vt:lpstr>
      <vt:lpstr>Courier New</vt:lpstr>
      <vt:lpstr>Tahoma</vt:lpstr>
      <vt:lpstr>phidgets</vt:lpstr>
      <vt:lpstr>Microsoft Photo Editor 3.0 Photo</vt:lpstr>
      <vt:lpstr>Rapid prototyping of physical user interfaces</vt:lpstr>
      <vt:lpstr>The Message</vt:lpstr>
      <vt:lpstr>Physical User Interfaces</vt:lpstr>
      <vt:lpstr>Pinwheels - ambient digital wind</vt:lpstr>
      <vt:lpstr>Information Perculator - digital bubbles </vt:lpstr>
      <vt:lpstr>Wooden Mirror - wooden pixels, image</vt:lpstr>
      <vt:lpstr>MusicalBottles - controlling sound, light</vt:lpstr>
      <vt:lpstr>Surrogates – managing media spaces</vt:lpstr>
      <vt:lpstr>Motivation</vt:lpstr>
      <vt:lpstr>Motivation</vt:lpstr>
      <vt:lpstr>Motivation</vt:lpstr>
      <vt:lpstr>Motivation</vt:lpstr>
      <vt:lpstr>Motivation</vt:lpstr>
      <vt:lpstr>Motivation</vt:lpstr>
      <vt:lpstr>Research Goal</vt:lpstr>
      <vt:lpstr>Research Goal</vt:lpstr>
      <vt:lpstr>Insight GUI Widgets</vt:lpstr>
      <vt:lpstr>Insight Phidgets - Physical Widgets</vt:lpstr>
      <vt:lpstr>Insight Phidgets - Physical Widgets</vt:lpstr>
      <vt:lpstr>PowerPoint Presentation</vt:lpstr>
      <vt:lpstr>What we built</vt:lpstr>
      <vt:lpstr>Phidget architecture</vt:lpstr>
      <vt:lpstr>Phidget architecture</vt:lpstr>
      <vt:lpstr>Phidget architecture</vt:lpstr>
      <vt:lpstr>Phidget architecture</vt:lpstr>
      <vt:lpstr>Phidget architecture</vt:lpstr>
      <vt:lpstr>Demonstration</vt:lpstr>
      <vt:lpstr>Evaluation</vt:lpstr>
      <vt:lpstr>PowerPoint Presentation</vt:lpstr>
      <vt:lpstr>PowerPoint Presentation</vt:lpstr>
      <vt:lpstr>PowerPoint Presentation</vt:lpstr>
      <vt:lpstr>What is next Getting back to design</vt:lpstr>
      <vt:lpstr>PowerPoint Presentation</vt:lpstr>
      <vt:lpstr>PowerPoint Presentation</vt:lpstr>
      <vt:lpstr>What is next Getting back to design</vt:lpstr>
      <vt:lpstr>What is next Research questions on phidgets</vt:lpstr>
      <vt:lpstr>What is next Achieving critical mass</vt:lpstr>
      <vt:lpstr>Summary</vt:lpstr>
      <vt:lpstr>For more information</vt:lpstr>
      <vt:lpstr>mediaBlocks – managing digital information</vt:lpstr>
      <vt:lpstr>What is next The wire mess</vt:lpstr>
      <vt:lpstr>What is next The wire mess</vt:lpstr>
      <vt:lpstr>What is next Other wire protocols</vt:lpstr>
      <vt:lpstr>What is next Distributed data structure</vt:lpstr>
    </vt:vector>
  </TitlesOfParts>
  <Company>University of Calgary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Saul Greenberg</dc:creator>
  <cp:lastModifiedBy>Saul Greenberg</cp:lastModifiedBy>
  <cp:revision>249</cp:revision>
  <dcterms:created xsi:type="dcterms:W3CDTF">2001-03-22T16:07:03Z</dcterms:created>
  <dcterms:modified xsi:type="dcterms:W3CDTF">2026-10-12T17:32:14Z</dcterms:modified>
</cp:coreProperties>
</file>