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9"/>
  </p:notesMasterIdLst>
  <p:sldIdLst>
    <p:sldId id="256" r:id="rId2"/>
    <p:sldId id="393" r:id="rId3"/>
    <p:sldId id="344" r:id="rId4"/>
    <p:sldId id="314" r:id="rId5"/>
    <p:sldId id="318" r:id="rId6"/>
    <p:sldId id="320" r:id="rId7"/>
    <p:sldId id="379" r:id="rId8"/>
    <p:sldId id="324" r:id="rId9"/>
    <p:sldId id="376" r:id="rId10"/>
    <p:sldId id="378" r:id="rId11"/>
    <p:sldId id="327" r:id="rId12"/>
    <p:sldId id="349" r:id="rId13"/>
    <p:sldId id="328" r:id="rId14"/>
    <p:sldId id="392" r:id="rId15"/>
    <p:sldId id="381" r:id="rId16"/>
    <p:sldId id="382" r:id="rId17"/>
    <p:sldId id="383" r:id="rId18"/>
    <p:sldId id="384" r:id="rId19"/>
    <p:sldId id="385" r:id="rId20"/>
    <p:sldId id="386" r:id="rId21"/>
    <p:sldId id="387" r:id="rId22"/>
    <p:sldId id="388" r:id="rId23"/>
    <p:sldId id="389" r:id="rId24"/>
    <p:sldId id="390" r:id="rId25"/>
    <p:sldId id="391" r:id="rId26"/>
    <p:sldId id="350" r:id="rId27"/>
    <p:sldId id="313" r:id="rId28"/>
  </p:sldIdLst>
  <p:sldSz cx="9144000" cy="6858000" type="screen4x3"/>
  <p:notesSz cx="6985000" cy="9283700"/>
  <p:defaultTextStyle>
    <a:defPPr>
      <a:defRPr lang="en-US"/>
    </a:defPPr>
    <a:lvl1pPr algn="l" rtl="0" fontAlgn="base">
      <a:spcBef>
        <a:spcPct val="0"/>
      </a:spcBef>
      <a:spcAft>
        <a:spcPct val="0"/>
      </a:spcAft>
      <a:defRPr sz="2400" kern="1200">
        <a:solidFill>
          <a:schemeClr val="tx1"/>
        </a:solidFill>
        <a:latin typeface="Comic Sans MS" panose="030F0702030302020204" pitchFamily="66" charset="0"/>
        <a:ea typeface="+mn-ea"/>
        <a:cs typeface="+mn-cs"/>
      </a:defRPr>
    </a:lvl1pPr>
    <a:lvl2pPr marL="457200" algn="l" rtl="0" fontAlgn="base">
      <a:spcBef>
        <a:spcPct val="0"/>
      </a:spcBef>
      <a:spcAft>
        <a:spcPct val="0"/>
      </a:spcAft>
      <a:defRPr sz="2400" kern="1200">
        <a:solidFill>
          <a:schemeClr val="tx1"/>
        </a:solidFill>
        <a:latin typeface="Comic Sans MS" panose="030F0702030302020204" pitchFamily="66" charset="0"/>
        <a:ea typeface="+mn-ea"/>
        <a:cs typeface="+mn-cs"/>
      </a:defRPr>
    </a:lvl2pPr>
    <a:lvl3pPr marL="914400" algn="l" rtl="0" fontAlgn="base">
      <a:spcBef>
        <a:spcPct val="0"/>
      </a:spcBef>
      <a:spcAft>
        <a:spcPct val="0"/>
      </a:spcAft>
      <a:defRPr sz="2400" kern="1200">
        <a:solidFill>
          <a:schemeClr val="tx1"/>
        </a:solidFill>
        <a:latin typeface="Comic Sans MS" panose="030F0702030302020204" pitchFamily="66" charset="0"/>
        <a:ea typeface="+mn-ea"/>
        <a:cs typeface="+mn-cs"/>
      </a:defRPr>
    </a:lvl3pPr>
    <a:lvl4pPr marL="1371600" algn="l" rtl="0" fontAlgn="base">
      <a:spcBef>
        <a:spcPct val="0"/>
      </a:spcBef>
      <a:spcAft>
        <a:spcPct val="0"/>
      </a:spcAft>
      <a:defRPr sz="2400" kern="1200">
        <a:solidFill>
          <a:schemeClr val="tx1"/>
        </a:solidFill>
        <a:latin typeface="Comic Sans MS" panose="030F0702030302020204" pitchFamily="66" charset="0"/>
        <a:ea typeface="+mn-ea"/>
        <a:cs typeface="+mn-cs"/>
      </a:defRPr>
    </a:lvl4pPr>
    <a:lvl5pPr marL="1828800" algn="l" rtl="0" fontAlgn="base">
      <a:spcBef>
        <a:spcPct val="0"/>
      </a:spcBef>
      <a:spcAft>
        <a:spcPct val="0"/>
      </a:spcAft>
      <a:defRPr sz="2400" kern="1200">
        <a:solidFill>
          <a:schemeClr val="tx1"/>
        </a:solidFill>
        <a:latin typeface="Comic Sans MS" panose="030F0702030302020204" pitchFamily="66" charset="0"/>
        <a:ea typeface="+mn-ea"/>
        <a:cs typeface="+mn-cs"/>
      </a:defRPr>
    </a:lvl5pPr>
    <a:lvl6pPr marL="2286000" algn="l" defTabSz="914400" rtl="0" eaLnBrk="1" latinLnBrk="0" hangingPunct="1">
      <a:defRPr sz="2400" kern="1200">
        <a:solidFill>
          <a:schemeClr val="tx1"/>
        </a:solidFill>
        <a:latin typeface="Comic Sans MS" panose="030F0702030302020204" pitchFamily="66" charset="0"/>
        <a:ea typeface="+mn-ea"/>
        <a:cs typeface="+mn-cs"/>
      </a:defRPr>
    </a:lvl6pPr>
    <a:lvl7pPr marL="2743200" algn="l" defTabSz="914400" rtl="0" eaLnBrk="1" latinLnBrk="0" hangingPunct="1">
      <a:defRPr sz="2400" kern="1200">
        <a:solidFill>
          <a:schemeClr val="tx1"/>
        </a:solidFill>
        <a:latin typeface="Comic Sans MS" panose="030F0702030302020204" pitchFamily="66" charset="0"/>
        <a:ea typeface="+mn-ea"/>
        <a:cs typeface="+mn-cs"/>
      </a:defRPr>
    </a:lvl7pPr>
    <a:lvl8pPr marL="3200400" algn="l" defTabSz="914400" rtl="0" eaLnBrk="1" latinLnBrk="0" hangingPunct="1">
      <a:defRPr sz="2400" kern="1200">
        <a:solidFill>
          <a:schemeClr val="tx1"/>
        </a:solidFill>
        <a:latin typeface="Comic Sans MS" panose="030F0702030302020204" pitchFamily="66" charset="0"/>
        <a:ea typeface="+mn-ea"/>
        <a:cs typeface="+mn-cs"/>
      </a:defRPr>
    </a:lvl8pPr>
    <a:lvl9pPr marL="3657600" algn="l" defTabSz="914400" rtl="0" eaLnBrk="1" latinLnBrk="0" hangingPunct="1">
      <a:defRPr sz="2400"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129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66"/>
    <a:srgbClr val="FFCC66"/>
    <a:srgbClr val="FFFF00"/>
    <a:srgbClr val="E2E2E2"/>
    <a:srgbClr val="CCCCCC"/>
    <a:srgbClr val="7A7A7A"/>
    <a:srgbClr val="CC99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997" autoAdjust="0"/>
    <p:restoredTop sz="71302" autoAdjust="0"/>
  </p:normalViewPr>
  <p:slideViewPr>
    <p:cSldViewPr>
      <p:cViewPr varScale="1">
        <p:scale>
          <a:sx n="64" d="100"/>
          <a:sy n="64" d="100"/>
        </p:scale>
        <p:origin x="48" y="584"/>
      </p:cViewPr>
      <p:guideLst>
        <p:guide orient="horz" pos="1298"/>
        <p:guide pos="288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0DB181-AE67-47A3-AC99-A1904D3647A5}" type="doc">
      <dgm:prSet loTypeId="urn:microsoft.com/office/officeart/2005/8/layout/orgChart1" loCatId="hierarchy" qsTypeId="urn:microsoft.com/office/officeart/2005/8/quickstyle/simple1" qsCatId="simple" csTypeId="urn:microsoft.com/office/officeart/2005/8/colors/accent1_2" csCatId="accent1"/>
      <dgm:spPr/>
    </dgm:pt>
    <dgm:pt modelId="{57497902-1984-4093-B696-5021C48B85F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1" i="0" u="none" strike="noStrike" cap="none" normalizeH="0" baseline="0">
              <a:ln>
                <a:noFill/>
              </a:ln>
              <a:solidFill>
                <a:schemeClr val="tx1"/>
              </a:solidFill>
              <a:effectLst/>
              <a:latin typeface="Verdana" panose="020B0604030504040204" pitchFamily="34" charset="0"/>
            </a:rPr>
            <a:t>WidgetTap</a:t>
          </a:r>
        </a:p>
      </dgm:t>
    </dgm:pt>
    <dgm:pt modelId="{CAC18A70-1B14-47FF-AE34-609F44D9DFC4}" type="parTrans" cxnId="{87A80DF4-F8EF-435A-B300-82BFC6D36E22}">
      <dgm:prSet/>
      <dgm:spPr/>
    </dgm:pt>
    <dgm:pt modelId="{496B0C31-E897-4018-B358-B5E445CC6A37}" type="sibTrans" cxnId="{87A80DF4-F8EF-435A-B300-82BFC6D36E22}">
      <dgm:prSet/>
      <dgm:spPr/>
    </dgm:pt>
    <dgm:pt modelId="{F2EB6C8E-8B26-4CB0-84F8-99EA845D5A0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1" i="0" u="none" strike="noStrike" cap="none" normalizeH="0" baseline="0">
              <a:ln>
                <a:noFill/>
              </a:ln>
              <a:solidFill>
                <a:schemeClr val="tx1"/>
              </a:solidFill>
              <a:effectLst/>
              <a:latin typeface="Verdana" panose="020B0604030504040204" pitchFamily="34" charset="0"/>
            </a:rPr>
            <a:t>CommandTap</a:t>
          </a:r>
        </a:p>
      </dgm:t>
    </dgm:pt>
    <dgm:pt modelId="{BDA434D4-2403-4D74-9721-2B6E844B3A69}" type="parTrans" cxnId="{77EEB1FF-2276-458C-9E60-7A1DA038AA02}">
      <dgm:prSet/>
      <dgm:spPr/>
    </dgm:pt>
    <dgm:pt modelId="{80F7107C-0C0A-4D38-9A8A-09584DB980E8}" type="sibTrans" cxnId="{77EEB1FF-2276-458C-9E60-7A1DA038AA02}">
      <dgm:prSet/>
      <dgm:spPr/>
    </dgm:pt>
    <dgm:pt modelId="{0FD968FF-86FC-4A53-AF90-4408B8F5BE3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0" i="0" u="none" strike="noStrike" cap="none" normalizeH="0" baseline="0">
              <a:ln>
                <a:noFill/>
              </a:ln>
              <a:solidFill>
                <a:schemeClr val="tx1"/>
              </a:solidFill>
              <a:effectLst/>
              <a:latin typeface="Verdana" panose="020B0604030504040204" pitchFamily="34" charset="0"/>
            </a:rPr>
            <a:t>Push Buttons</a:t>
          </a:r>
        </a:p>
      </dgm:t>
    </dgm:pt>
    <dgm:pt modelId="{4A720B44-0805-431E-B82D-87D1B259FC24}" type="parTrans" cxnId="{D69876AF-2080-46AE-88A9-1CA5BBDC8DBF}">
      <dgm:prSet/>
      <dgm:spPr/>
    </dgm:pt>
    <dgm:pt modelId="{7E6E2DD7-E1AB-40C5-9B61-5EEC5CD01E75}" type="sibTrans" cxnId="{D69876AF-2080-46AE-88A9-1CA5BBDC8DBF}">
      <dgm:prSet/>
      <dgm:spPr/>
    </dgm:pt>
    <dgm:pt modelId="{8E01146B-A71D-40E0-80FB-AD3DDF8EF98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0" i="0" u="none" strike="noStrike" cap="none" normalizeH="0" baseline="0">
              <a:ln>
                <a:noFill/>
              </a:ln>
              <a:solidFill>
                <a:schemeClr val="tx1"/>
              </a:solidFill>
              <a:effectLst/>
              <a:latin typeface="Verdana" panose="020B0604030504040204" pitchFamily="34" charset="0"/>
            </a:rPr>
            <a:t>Toolbar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0" i="0" u="none" strike="noStrike" cap="none" normalizeH="0" baseline="0">
              <a:ln>
                <a:noFill/>
              </a:ln>
              <a:solidFill>
                <a:schemeClr val="tx1"/>
              </a:solidFill>
              <a:effectLst/>
              <a:latin typeface="Verdana" panose="020B0604030504040204" pitchFamily="34" charset="0"/>
            </a:rPr>
            <a:t>Buttons</a:t>
          </a:r>
        </a:p>
      </dgm:t>
    </dgm:pt>
    <dgm:pt modelId="{0644443B-59D8-4C18-8D33-5CF0BCD10F42}" type="parTrans" cxnId="{74D49BB6-E23E-4C80-B04E-FB270E5B80D2}">
      <dgm:prSet/>
      <dgm:spPr/>
    </dgm:pt>
    <dgm:pt modelId="{0DEA4FD2-498A-4945-BA14-A49ED3B9962B}" type="sibTrans" cxnId="{74D49BB6-E23E-4C80-B04E-FB270E5B80D2}">
      <dgm:prSet/>
      <dgm:spPr/>
    </dgm:pt>
    <dgm:pt modelId="{38FF81DC-4E94-4B12-9CBC-B5E5D10FCF7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1" i="0" u="none" strike="noStrike" cap="none" normalizeH="0" baseline="0">
              <a:ln>
                <a:noFill/>
              </a:ln>
              <a:solidFill>
                <a:schemeClr val="tx1"/>
              </a:solidFill>
              <a:effectLst/>
              <a:latin typeface="Verdana" panose="020B0604030504040204" pitchFamily="34" charset="0"/>
            </a:rPr>
            <a:t>RangeTap</a:t>
          </a:r>
        </a:p>
      </dgm:t>
    </dgm:pt>
    <dgm:pt modelId="{44E1260B-7B45-4BE6-8D9A-A859E4CC94DD}" type="parTrans" cxnId="{BFDC0921-7F41-475D-BA97-312E63FFD8AE}">
      <dgm:prSet/>
      <dgm:spPr/>
    </dgm:pt>
    <dgm:pt modelId="{A1729C26-385A-4685-B5EE-5D4CCC5BEC32}" type="sibTrans" cxnId="{BFDC0921-7F41-475D-BA97-312E63FFD8AE}">
      <dgm:prSet/>
      <dgm:spPr/>
    </dgm:pt>
    <dgm:pt modelId="{85122CEB-6F99-428C-8288-A6DF3EAD277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0" i="0" u="none" strike="noStrike" cap="none" normalizeH="0" baseline="0">
              <a:ln>
                <a:noFill/>
              </a:ln>
              <a:solidFill>
                <a:schemeClr val="tx1"/>
              </a:solidFill>
              <a:effectLst/>
              <a:latin typeface="Verdana" panose="020B0604030504040204" pitchFamily="34" charset="0"/>
            </a:rPr>
            <a:t>Track Bars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0" i="0" u="none" strike="noStrike" cap="none" normalizeH="0" baseline="0">
              <a:ln>
                <a:noFill/>
              </a:ln>
              <a:solidFill>
                <a:schemeClr val="tx1"/>
              </a:solidFill>
              <a:effectLst/>
              <a:latin typeface="Verdana" panose="020B0604030504040204" pitchFamily="34" charset="0"/>
            </a:rPr>
            <a:t>(Sliders)</a:t>
          </a:r>
        </a:p>
      </dgm:t>
    </dgm:pt>
    <dgm:pt modelId="{B993D43D-784A-4F0D-9F48-BAA0C2317AAB}" type="parTrans" cxnId="{4C5B948E-FD72-49C1-BDD5-4D294EBBA366}">
      <dgm:prSet/>
      <dgm:spPr/>
    </dgm:pt>
    <dgm:pt modelId="{F9663B48-A2D2-4AA9-AC8C-217B68BEB080}" type="sibTrans" cxnId="{4C5B948E-FD72-49C1-BDD5-4D294EBBA366}">
      <dgm:prSet/>
      <dgm:spPr/>
    </dgm:pt>
    <dgm:pt modelId="{97237E69-7429-4601-8200-7C4E774EE2F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b="0" i="0" u="none" strike="noStrike" cap="none" normalizeH="0" baseline="0">
              <a:ln>
                <a:noFill/>
              </a:ln>
              <a:solidFill>
                <a:schemeClr val="tx1"/>
              </a:solidFill>
              <a:effectLst/>
              <a:latin typeface="Verdana" panose="020B0604030504040204" pitchFamily="34" charset="0"/>
            </a:rPr>
            <a:t>Scroll Bars</a:t>
          </a:r>
        </a:p>
      </dgm:t>
    </dgm:pt>
    <dgm:pt modelId="{4ADCB806-039B-467A-945C-6F6A6E0B3380}" type="parTrans" cxnId="{D03A8429-7512-42D8-8D0C-5B83C1852472}">
      <dgm:prSet/>
      <dgm:spPr/>
    </dgm:pt>
    <dgm:pt modelId="{3D630107-447B-4B04-BE76-896FE8E944BE}" type="sibTrans" cxnId="{D03A8429-7512-42D8-8D0C-5B83C1852472}">
      <dgm:prSet/>
      <dgm:spPr/>
    </dgm:pt>
    <dgm:pt modelId="{A0C08FA0-FBD7-40E0-9F73-4A444CAC7A45}" type="pres">
      <dgm:prSet presAssocID="{C20DB181-AE67-47A3-AC99-A1904D3647A5}" presName="hierChild1" presStyleCnt="0">
        <dgm:presLayoutVars>
          <dgm:orgChart val="1"/>
          <dgm:chPref val="1"/>
          <dgm:dir/>
          <dgm:animOne val="branch"/>
          <dgm:animLvl val="lvl"/>
          <dgm:resizeHandles/>
        </dgm:presLayoutVars>
      </dgm:prSet>
      <dgm:spPr/>
    </dgm:pt>
    <dgm:pt modelId="{88C36B03-6D13-4354-8BDD-055491C1F0DE}" type="pres">
      <dgm:prSet presAssocID="{57497902-1984-4093-B696-5021C48B85F3}" presName="hierRoot1" presStyleCnt="0">
        <dgm:presLayoutVars>
          <dgm:hierBranch val="hang"/>
        </dgm:presLayoutVars>
      </dgm:prSet>
      <dgm:spPr/>
    </dgm:pt>
    <dgm:pt modelId="{CB2AEAE9-EDD3-4E91-95B3-53E947E3AE49}" type="pres">
      <dgm:prSet presAssocID="{57497902-1984-4093-B696-5021C48B85F3}" presName="rootComposite1" presStyleCnt="0"/>
      <dgm:spPr/>
    </dgm:pt>
    <dgm:pt modelId="{9ED5E497-B509-44CA-BFA2-D68AB1F678E1}" type="pres">
      <dgm:prSet presAssocID="{57497902-1984-4093-B696-5021C48B85F3}" presName="rootText1" presStyleLbl="node0" presStyleIdx="0" presStyleCnt="1">
        <dgm:presLayoutVars>
          <dgm:chPref val="3"/>
        </dgm:presLayoutVars>
      </dgm:prSet>
      <dgm:spPr/>
    </dgm:pt>
    <dgm:pt modelId="{7E959552-25CC-43AB-BE28-E673626954CD}" type="pres">
      <dgm:prSet presAssocID="{57497902-1984-4093-B696-5021C48B85F3}" presName="rootConnector1" presStyleLbl="node1" presStyleIdx="0" presStyleCnt="0"/>
      <dgm:spPr/>
    </dgm:pt>
    <dgm:pt modelId="{B2E016C2-4011-4568-AEEC-4B8F2CF36130}" type="pres">
      <dgm:prSet presAssocID="{57497902-1984-4093-B696-5021C48B85F3}" presName="hierChild2" presStyleCnt="0"/>
      <dgm:spPr/>
    </dgm:pt>
    <dgm:pt modelId="{6E448249-ABFA-450C-A269-FEE3B45D7C7D}" type="pres">
      <dgm:prSet presAssocID="{BDA434D4-2403-4D74-9721-2B6E844B3A69}" presName="Name48" presStyleLbl="parChTrans1D2" presStyleIdx="0" presStyleCnt="2"/>
      <dgm:spPr/>
    </dgm:pt>
    <dgm:pt modelId="{0D0582A1-F5EC-47FE-8D12-9FF060C9AE81}" type="pres">
      <dgm:prSet presAssocID="{F2EB6C8E-8B26-4CB0-84F8-99EA845D5A06}" presName="hierRoot2" presStyleCnt="0">
        <dgm:presLayoutVars>
          <dgm:hierBranch/>
        </dgm:presLayoutVars>
      </dgm:prSet>
      <dgm:spPr/>
    </dgm:pt>
    <dgm:pt modelId="{390D311A-EE1D-49E0-AF6C-093BF485655E}" type="pres">
      <dgm:prSet presAssocID="{F2EB6C8E-8B26-4CB0-84F8-99EA845D5A06}" presName="rootComposite" presStyleCnt="0"/>
      <dgm:spPr/>
    </dgm:pt>
    <dgm:pt modelId="{4043950C-6B83-4FDC-AAAA-0B4B18D0F80E}" type="pres">
      <dgm:prSet presAssocID="{F2EB6C8E-8B26-4CB0-84F8-99EA845D5A06}" presName="rootText" presStyleLbl="node2" presStyleIdx="0" presStyleCnt="2">
        <dgm:presLayoutVars>
          <dgm:chPref val="3"/>
        </dgm:presLayoutVars>
      </dgm:prSet>
      <dgm:spPr/>
    </dgm:pt>
    <dgm:pt modelId="{51D78742-521A-4870-9F50-1A422216D78F}" type="pres">
      <dgm:prSet presAssocID="{F2EB6C8E-8B26-4CB0-84F8-99EA845D5A06}" presName="rootConnector" presStyleLbl="node2" presStyleIdx="0" presStyleCnt="2"/>
      <dgm:spPr/>
    </dgm:pt>
    <dgm:pt modelId="{449CAB55-C973-4529-B678-9CBE87CB4710}" type="pres">
      <dgm:prSet presAssocID="{F2EB6C8E-8B26-4CB0-84F8-99EA845D5A06}" presName="hierChild4" presStyleCnt="0"/>
      <dgm:spPr/>
    </dgm:pt>
    <dgm:pt modelId="{61966BDA-D512-4E9C-B4DC-5798068C0FC9}" type="pres">
      <dgm:prSet presAssocID="{4A720B44-0805-431E-B82D-87D1B259FC24}" presName="Name35" presStyleLbl="parChTrans1D3" presStyleIdx="0" presStyleCnt="4"/>
      <dgm:spPr/>
    </dgm:pt>
    <dgm:pt modelId="{9D9B2B46-7020-4596-B6BC-2815A8C025DC}" type="pres">
      <dgm:prSet presAssocID="{0FD968FF-86FC-4A53-AF90-4408B8F5BE32}" presName="hierRoot2" presStyleCnt="0">
        <dgm:presLayoutVars>
          <dgm:hierBranch val="r"/>
        </dgm:presLayoutVars>
      </dgm:prSet>
      <dgm:spPr/>
    </dgm:pt>
    <dgm:pt modelId="{09A87DFB-D805-40F0-B3C6-E56C700D48F6}" type="pres">
      <dgm:prSet presAssocID="{0FD968FF-86FC-4A53-AF90-4408B8F5BE32}" presName="rootComposite" presStyleCnt="0"/>
      <dgm:spPr/>
    </dgm:pt>
    <dgm:pt modelId="{1760EAF7-F0F6-47BE-A168-C4EFF3FBD775}" type="pres">
      <dgm:prSet presAssocID="{0FD968FF-86FC-4A53-AF90-4408B8F5BE32}" presName="rootText" presStyleLbl="node3" presStyleIdx="0" presStyleCnt="4">
        <dgm:presLayoutVars>
          <dgm:chPref val="3"/>
        </dgm:presLayoutVars>
      </dgm:prSet>
      <dgm:spPr/>
    </dgm:pt>
    <dgm:pt modelId="{030D52AB-5829-4DC3-849B-72BCC36F554E}" type="pres">
      <dgm:prSet presAssocID="{0FD968FF-86FC-4A53-AF90-4408B8F5BE32}" presName="rootConnector" presStyleLbl="node3" presStyleIdx="0" presStyleCnt="4"/>
      <dgm:spPr/>
    </dgm:pt>
    <dgm:pt modelId="{0809BDC1-CA3F-4AF1-BC57-A87707481B07}" type="pres">
      <dgm:prSet presAssocID="{0FD968FF-86FC-4A53-AF90-4408B8F5BE32}" presName="hierChild4" presStyleCnt="0"/>
      <dgm:spPr/>
    </dgm:pt>
    <dgm:pt modelId="{ECD798EE-B794-4973-B3BA-815285EB7007}" type="pres">
      <dgm:prSet presAssocID="{0FD968FF-86FC-4A53-AF90-4408B8F5BE32}" presName="hierChild5" presStyleCnt="0"/>
      <dgm:spPr/>
    </dgm:pt>
    <dgm:pt modelId="{A3B5984E-0129-4600-B212-9F8F6F4A45E5}" type="pres">
      <dgm:prSet presAssocID="{0644443B-59D8-4C18-8D33-5CF0BCD10F42}" presName="Name35" presStyleLbl="parChTrans1D3" presStyleIdx="1" presStyleCnt="4"/>
      <dgm:spPr/>
    </dgm:pt>
    <dgm:pt modelId="{393B527C-5723-46DE-92E3-566F846CDC2A}" type="pres">
      <dgm:prSet presAssocID="{8E01146B-A71D-40E0-80FB-AD3DDF8EF984}" presName="hierRoot2" presStyleCnt="0">
        <dgm:presLayoutVars>
          <dgm:hierBranch val="r"/>
        </dgm:presLayoutVars>
      </dgm:prSet>
      <dgm:spPr/>
    </dgm:pt>
    <dgm:pt modelId="{5127A42E-BA1D-4957-8ECD-B451FA3BB6AB}" type="pres">
      <dgm:prSet presAssocID="{8E01146B-A71D-40E0-80FB-AD3DDF8EF984}" presName="rootComposite" presStyleCnt="0"/>
      <dgm:spPr/>
    </dgm:pt>
    <dgm:pt modelId="{BDB84C55-DF84-443A-A47A-41856F0A0C0E}" type="pres">
      <dgm:prSet presAssocID="{8E01146B-A71D-40E0-80FB-AD3DDF8EF984}" presName="rootText" presStyleLbl="node3" presStyleIdx="1" presStyleCnt="4">
        <dgm:presLayoutVars>
          <dgm:chPref val="3"/>
        </dgm:presLayoutVars>
      </dgm:prSet>
      <dgm:spPr/>
    </dgm:pt>
    <dgm:pt modelId="{F0A89D9E-B003-4E0C-955D-4650CF4EE114}" type="pres">
      <dgm:prSet presAssocID="{8E01146B-A71D-40E0-80FB-AD3DDF8EF984}" presName="rootConnector" presStyleLbl="node3" presStyleIdx="1" presStyleCnt="4"/>
      <dgm:spPr/>
    </dgm:pt>
    <dgm:pt modelId="{A5A3F686-F523-4C7E-93CA-62AFB091184E}" type="pres">
      <dgm:prSet presAssocID="{8E01146B-A71D-40E0-80FB-AD3DDF8EF984}" presName="hierChild4" presStyleCnt="0"/>
      <dgm:spPr/>
    </dgm:pt>
    <dgm:pt modelId="{5C4ADD95-A8CF-4E25-A867-BA2C59D6FA03}" type="pres">
      <dgm:prSet presAssocID="{8E01146B-A71D-40E0-80FB-AD3DDF8EF984}" presName="hierChild5" presStyleCnt="0"/>
      <dgm:spPr/>
    </dgm:pt>
    <dgm:pt modelId="{006E113E-97EE-4E1C-8784-3762AD6366BA}" type="pres">
      <dgm:prSet presAssocID="{F2EB6C8E-8B26-4CB0-84F8-99EA845D5A06}" presName="hierChild5" presStyleCnt="0"/>
      <dgm:spPr/>
    </dgm:pt>
    <dgm:pt modelId="{6CDB983F-DD89-485E-9D15-9E6EBA59CD28}" type="pres">
      <dgm:prSet presAssocID="{44E1260B-7B45-4BE6-8D9A-A859E4CC94DD}" presName="Name48" presStyleLbl="parChTrans1D2" presStyleIdx="1" presStyleCnt="2"/>
      <dgm:spPr/>
    </dgm:pt>
    <dgm:pt modelId="{BB7C486F-6561-4A3C-99F1-C42632B8D540}" type="pres">
      <dgm:prSet presAssocID="{38FF81DC-4E94-4B12-9CBC-B5E5D10FCF72}" presName="hierRoot2" presStyleCnt="0">
        <dgm:presLayoutVars>
          <dgm:hierBranch/>
        </dgm:presLayoutVars>
      </dgm:prSet>
      <dgm:spPr/>
    </dgm:pt>
    <dgm:pt modelId="{3A4C6826-E936-425F-A775-ECF08E74D4E3}" type="pres">
      <dgm:prSet presAssocID="{38FF81DC-4E94-4B12-9CBC-B5E5D10FCF72}" presName="rootComposite" presStyleCnt="0"/>
      <dgm:spPr/>
    </dgm:pt>
    <dgm:pt modelId="{376C6D8B-19F4-4232-ADED-50ADEDCD0905}" type="pres">
      <dgm:prSet presAssocID="{38FF81DC-4E94-4B12-9CBC-B5E5D10FCF72}" presName="rootText" presStyleLbl="node2" presStyleIdx="1" presStyleCnt="2">
        <dgm:presLayoutVars>
          <dgm:chPref val="3"/>
        </dgm:presLayoutVars>
      </dgm:prSet>
      <dgm:spPr/>
    </dgm:pt>
    <dgm:pt modelId="{DB5CCBCD-3415-4409-8B18-464C92C3142E}" type="pres">
      <dgm:prSet presAssocID="{38FF81DC-4E94-4B12-9CBC-B5E5D10FCF72}" presName="rootConnector" presStyleLbl="node2" presStyleIdx="1" presStyleCnt="2"/>
      <dgm:spPr/>
    </dgm:pt>
    <dgm:pt modelId="{8E3C8A98-3780-44F1-8C55-655F4C045ABF}" type="pres">
      <dgm:prSet presAssocID="{38FF81DC-4E94-4B12-9CBC-B5E5D10FCF72}" presName="hierChild4" presStyleCnt="0"/>
      <dgm:spPr/>
    </dgm:pt>
    <dgm:pt modelId="{DF58E429-AFC2-4C84-A126-3410A2847348}" type="pres">
      <dgm:prSet presAssocID="{B993D43D-784A-4F0D-9F48-BAA0C2317AAB}" presName="Name35" presStyleLbl="parChTrans1D3" presStyleIdx="2" presStyleCnt="4"/>
      <dgm:spPr/>
    </dgm:pt>
    <dgm:pt modelId="{00ECEF5C-0DFF-4317-937D-754057F59633}" type="pres">
      <dgm:prSet presAssocID="{85122CEB-6F99-428C-8288-A6DF3EAD277E}" presName="hierRoot2" presStyleCnt="0">
        <dgm:presLayoutVars>
          <dgm:hierBranch val="r"/>
        </dgm:presLayoutVars>
      </dgm:prSet>
      <dgm:spPr/>
    </dgm:pt>
    <dgm:pt modelId="{68F853A8-FDFF-4737-87E0-672CD4E44B6F}" type="pres">
      <dgm:prSet presAssocID="{85122CEB-6F99-428C-8288-A6DF3EAD277E}" presName="rootComposite" presStyleCnt="0"/>
      <dgm:spPr/>
    </dgm:pt>
    <dgm:pt modelId="{19824C95-EF34-4202-AF64-45F95F2B2EFA}" type="pres">
      <dgm:prSet presAssocID="{85122CEB-6F99-428C-8288-A6DF3EAD277E}" presName="rootText" presStyleLbl="node3" presStyleIdx="2" presStyleCnt="4">
        <dgm:presLayoutVars>
          <dgm:chPref val="3"/>
        </dgm:presLayoutVars>
      </dgm:prSet>
      <dgm:spPr/>
    </dgm:pt>
    <dgm:pt modelId="{D7F83458-0B93-4E6F-BF81-C69AA7F170D1}" type="pres">
      <dgm:prSet presAssocID="{85122CEB-6F99-428C-8288-A6DF3EAD277E}" presName="rootConnector" presStyleLbl="node3" presStyleIdx="2" presStyleCnt="4"/>
      <dgm:spPr/>
    </dgm:pt>
    <dgm:pt modelId="{6FF9C224-B0E5-4C51-A1A7-DCF1E623A0E8}" type="pres">
      <dgm:prSet presAssocID="{85122CEB-6F99-428C-8288-A6DF3EAD277E}" presName="hierChild4" presStyleCnt="0"/>
      <dgm:spPr/>
    </dgm:pt>
    <dgm:pt modelId="{45BB43FF-4938-4103-A5A3-C7177F436222}" type="pres">
      <dgm:prSet presAssocID="{85122CEB-6F99-428C-8288-A6DF3EAD277E}" presName="hierChild5" presStyleCnt="0"/>
      <dgm:spPr/>
    </dgm:pt>
    <dgm:pt modelId="{4E6FD6B6-94AA-4471-A8B7-06090F181599}" type="pres">
      <dgm:prSet presAssocID="{4ADCB806-039B-467A-945C-6F6A6E0B3380}" presName="Name35" presStyleLbl="parChTrans1D3" presStyleIdx="3" presStyleCnt="4"/>
      <dgm:spPr/>
    </dgm:pt>
    <dgm:pt modelId="{E175D815-ACA9-414C-B528-6EB094A8B510}" type="pres">
      <dgm:prSet presAssocID="{97237E69-7429-4601-8200-7C4E774EE2FB}" presName="hierRoot2" presStyleCnt="0">
        <dgm:presLayoutVars>
          <dgm:hierBranch val="r"/>
        </dgm:presLayoutVars>
      </dgm:prSet>
      <dgm:spPr/>
    </dgm:pt>
    <dgm:pt modelId="{E480ECC3-1F89-4A87-8AD9-CEDDFAE2B0BB}" type="pres">
      <dgm:prSet presAssocID="{97237E69-7429-4601-8200-7C4E774EE2FB}" presName="rootComposite" presStyleCnt="0"/>
      <dgm:spPr/>
    </dgm:pt>
    <dgm:pt modelId="{C66A7702-F875-47A2-8EC9-E76BCE89723C}" type="pres">
      <dgm:prSet presAssocID="{97237E69-7429-4601-8200-7C4E774EE2FB}" presName="rootText" presStyleLbl="node3" presStyleIdx="3" presStyleCnt="4">
        <dgm:presLayoutVars>
          <dgm:chPref val="3"/>
        </dgm:presLayoutVars>
      </dgm:prSet>
      <dgm:spPr/>
    </dgm:pt>
    <dgm:pt modelId="{F4A1376B-31B4-41FE-B7A3-32049E3D0A77}" type="pres">
      <dgm:prSet presAssocID="{97237E69-7429-4601-8200-7C4E774EE2FB}" presName="rootConnector" presStyleLbl="node3" presStyleIdx="3" presStyleCnt="4"/>
      <dgm:spPr/>
    </dgm:pt>
    <dgm:pt modelId="{1866816A-D199-4F22-9BDA-0BB02F712E6C}" type="pres">
      <dgm:prSet presAssocID="{97237E69-7429-4601-8200-7C4E774EE2FB}" presName="hierChild4" presStyleCnt="0"/>
      <dgm:spPr/>
    </dgm:pt>
    <dgm:pt modelId="{A8BC8202-99C6-4F95-B3DD-F04B537B4BE9}" type="pres">
      <dgm:prSet presAssocID="{97237E69-7429-4601-8200-7C4E774EE2FB}" presName="hierChild5" presStyleCnt="0"/>
      <dgm:spPr/>
    </dgm:pt>
    <dgm:pt modelId="{3A71579B-98F8-4F8F-B62A-74E83C21AD08}" type="pres">
      <dgm:prSet presAssocID="{38FF81DC-4E94-4B12-9CBC-B5E5D10FCF72}" presName="hierChild5" presStyleCnt="0"/>
      <dgm:spPr/>
    </dgm:pt>
    <dgm:pt modelId="{3559FFCB-17BF-4615-BF28-4F4015E46D64}" type="pres">
      <dgm:prSet presAssocID="{57497902-1984-4093-B696-5021C48B85F3}" presName="hierChild3" presStyleCnt="0"/>
      <dgm:spPr/>
    </dgm:pt>
  </dgm:ptLst>
  <dgm:cxnLst>
    <dgm:cxn modelId="{926EE108-BF7C-4549-A632-CDF1D4342A1A}" type="presOf" srcId="{44E1260B-7B45-4BE6-8D9A-A859E4CC94DD}" destId="{6CDB983F-DD89-485E-9D15-9E6EBA59CD28}" srcOrd="0" destOrd="0" presId="urn:microsoft.com/office/officeart/2005/8/layout/orgChart1"/>
    <dgm:cxn modelId="{67360613-815D-437F-AA25-811F4BAC2D88}" type="presOf" srcId="{B993D43D-784A-4F0D-9F48-BAA0C2317AAB}" destId="{DF58E429-AFC2-4C84-A126-3410A2847348}" srcOrd="0" destOrd="0" presId="urn:microsoft.com/office/officeart/2005/8/layout/orgChart1"/>
    <dgm:cxn modelId="{3FDACF1C-5930-4B53-A297-FFF5A0D7F2FD}" type="presOf" srcId="{85122CEB-6F99-428C-8288-A6DF3EAD277E}" destId="{D7F83458-0B93-4E6F-BF81-C69AA7F170D1}" srcOrd="1" destOrd="0" presId="urn:microsoft.com/office/officeart/2005/8/layout/orgChart1"/>
    <dgm:cxn modelId="{BFDC0921-7F41-475D-BA97-312E63FFD8AE}" srcId="{57497902-1984-4093-B696-5021C48B85F3}" destId="{38FF81DC-4E94-4B12-9CBC-B5E5D10FCF72}" srcOrd="1" destOrd="0" parTransId="{44E1260B-7B45-4BE6-8D9A-A859E4CC94DD}" sibTransId="{A1729C26-385A-4685-B5EE-5D4CCC5BEC32}"/>
    <dgm:cxn modelId="{96C2FC28-0683-496E-A95C-7291276C7AB7}" type="presOf" srcId="{57497902-1984-4093-B696-5021C48B85F3}" destId="{7E959552-25CC-43AB-BE28-E673626954CD}" srcOrd="1" destOrd="0" presId="urn:microsoft.com/office/officeart/2005/8/layout/orgChart1"/>
    <dgm:cxn modelId="{D03A8429-7512-42D8-8D0C-5B83C1852472}" srcId="{38FF81DC-4E94-4B12-9CBC-B5E5D10FCF72}" destId="{97237E69-7429-4601-8200-7C4E774EE2FB}" srcOrd="1" destOrd="0" parTransId="{4ADCB806-039B-467A-945C-6F6A6E0B3380}" sibTransId="{3D630107-447B-4B04-BE76-896FE8E944BE}"/>
    <dgm:cxn modelId="{20E84340-5530-43CF-ABD0-99504B5E17E9}" type="presOf" srcId="{BDA434D4-2403-4D74-9721-2B6E844B3A69}" destId="{6E448249-ABFA-450C-A269-FEE3B45D7C7D}" srcOrd="0" destOrd="0" presId="urn:microsoft.com/office/officeart/2005/8/layout/orgChart1"/>
    <dgm:cxn modelId="{0E13A265-7FAE-40A8-BAC7-F69F6479FBB6}" type="presOf" srcId="{38FF81DC-4E94-4B12-9CBC-B5E5D10FCF72}" destId="{DB5CCBCD-3415-4409-8B18-464C92C3142E}" srcOrd="1" destOrd="0" presId="urn:microsoft.com/office/officeart/2005/8/layout/orgChart1"/>
    <dgm:cxn modelId="{E6751A46-3E10-4FA1-9568-2D773CB7375E}" type="presOf" srcId="{57497902-1984-4093-B696-5021C48B85F3}" destId="{9ED5E497-B509-44CA-BFA2-D68AB1F678E1}" srcOrd="0" destOrd="0" presId="urn:microsoft.com/office/officeart/2005/8/layout/orgChart1"/>
    <dgm:cxn modelId="{8B6D4951-75B0-416F-A494-FC59036FA5A8}" type="presOf" srcId="{0FD968FF-86FC-4A53-AF90-4408B8F5BE32}" destId="{1760EAF7-F0F6-47BE-A168-C4EFF3FBD775}" srcOrd="0" destOrd="0" presId="urn:microsoft.com/office/officeart/2005/8/layout/orgChart1"/>
    <dgm:cxn modelId="{29E40E7B-F482-4186-B28C-880CCFF89A02}" type="presOf" srcId="{38FF81DC-4E94-4B12-9CBC-B5E5D10FCF72}" destId="{376C6D8B-19F4-4232-ADED-50ADEDCD0905}" srcOrd="0" destOrd="0" presId="urn:microsoft.com/office/officeart/2005/8/layout/orgChart1"/>
    <dgm:cxn modelId="{D2F9BC7C-4F9E-4866-82BA-6EC5058E0741}" type="presOf" srcId="{85122CEB-6F99-428C-8288-A6DF3EAD277E}" destId="{19824C95-EF34-4202-AF64-45F95F2B2EFA}" srcOrd="0" destOrd="0" presId="urn:microsoft.com/office/officeart/2005/8/layout/orgChart1"/>
    <dgm:cxn modelId="{4C5B948E-FD72-49C1-BDD5-4D294EBBA366}" srcId="{38FF81DC-4E94-4B12-9CBC-B5E5D10FCF72}" destId="{85122CEB-6F99-428C-8288-A6DF3EAD277E}" srcOrd="0" destOrd="0" parTransId="{B993D43D-784A-4F0D-9F48-BAA0C2317AAB}" sibTransId="{F9663B48-A2D2-4AA9-AC8C-217B68BEB080}"/>
    <dgm:cxn modelId="{8D1CF69B-2604-4857-A488-A406CDB8A6D3}" type="presOf" srcId="{8E01146B-A71D-40E0-80FB-AD3DDF8EF984}" destId="{F0A89D9E-B003-4E0C-955D-4650CF4EE114}" srcOrd="1" destOrd="0" presId="urn:microsoft.com/office/officeart/2005/8/layout/orgChart1"/>
    <dgm:cxn modelId="{2B1571AA-0EB3-46EE-A963-1048A11B5773}" type="presOf" srcId="{F2EB6C8E-8B26-4CB0-84F8-99EA845D5A06}" destId="{51D78742-521A-4870-9F50-1A422216D78F}" srcOrd="1" destOrd="0" presId="urn:microsoft.com/office/officeart/2005/8/layout/orgChart1"/>
    <dgm:cxn modelId="{E5B6AEAA-A4D9-49C8-A592-391B87C9A92E}" type="presOf" srcId="{97237E69-7429-4601-8200-7C4E774EE2FB}" destId="{F4A1376B-31B4-41FE-B7A3-32049E3D0A77}" srcOrd="1" destOrd="0" presId="urn:microsoft.com/office/officeart/2005/8/layout/orgChart1"/>
    <dgm:cxn modelId="{B3F6E8AB-CAF3-48B3-996E-1CC75F85BD2F}" type="presOf" srcId="{0FD968FF-86FC-4A53-AF90-4408B8F5BE32}" destId="{030D52AB-5829-4DC3-849B-72BCC36F554E}" srcOrd="1" destOrd="0" presId="urn:microsoft.com/office/officeart/2005/8/layout/orgChart1"/>
    <dgm:cxn modelId="{D69876AF-2080-46AE-88A9-1CA5BBDC8DBF}" srcId="{F2EB6C8E-8B26-4CB0-84F8-99EA845D5A06}" destId="{0FD968FF-86FC-4A53-AF90-4408B8F5BE32}" srcOrd="0" destOrd="0" parTransId="{4A720B44-0805-431E-B82D-87D1B259FC24}" sibTransId="{7E6E2DD7-E1AB-40C5-9B61-5EEC5CD01E75}"/>
    <dgm:cxn modelId="{03B72CB1-DA50-4A8A-87D5-3B2F2DE69CA0}" type="presOf" srcId="{8E01146B-A71D-40E0-80FB-AD3DDF8EF984}" destId="{BDB84C55-DF84-443A-A47A-41856F0A0C0E}" srcOrd="0" destOrd="0" presId="urn:microsoft.com/office/officeart/2005/8/layout/orgChart1"/>
    <dgm:cxn modelId="{74D49BB6-E23E-4C80-B04E-FB270E5B80D2}" srcId="{F2EB6C8E-8B26-4CB0-84F8-99EA845D5A06}" destId="{8E01146B-A71D-40E0-80FB-AD3DDF8EF984}" srcOrd="1" destOrd="0" parTransId="{0644443B-59D8-4C18-8D33-5CF0BCD10F42}" sibTransId="{0DEA4FD2-498A-4945-BA14-A49ED3B9962B}"/>
    <dgm:cxn modelId="{E43A09B9-E524-4CE0-A128-1E98053E581D}" type="presOf" srcId="{C20DB181-AE67-47A3-AC99-A1904D3647A5}" destId="{A0C08FA0-FBD7-40E0-9F73-4A444CAC7A45}" srcOrd="0" destOrd="0" presId="urn:microsoft.com/office/officeart/2005/8/layout/orgChart1"/>
    <dgm:cxn modelId="{91A977BF-33F2-40DC-B7B7-881D1C9612C4}" type="presOf" srcId="{F2EB6C8E-8B26-4CB0-84F8-99EA845D5A06}" destId="{4043950C-6B83-4FDC-AAAA-0B4B18D0F80E}" srcOrd="0" destOrd="0" presId="urn:microsoft.com/office/officeart/2005/8/layout/orgChart1"/>
    <dgm:cxn modelId="{A2E5CACB-D4E4-40DF-BB7E-7E8D31D2C049}" type="presOf" srcId="{97237E69-7429-4601-8200-7C4E774EE2FB}" destId="{C66A7702-F875-47A2-8EC9-E76BCE89723C}" srcOrd="0" destOrd="0" presId="urn:microsoft.com/office/officeart/2005/8/layout/orgChart1"/>
    <dgm:cxn modelId="{31E16FD4-344E-495F-A352-31DAD74FE859}" type="presOf" srcId="{0644443B-59D8-4C18-8D33-5CF0BCD10F42}" destId="{A3B5984E-0129-4600-B212-9F8F6F4A45E5}" srcOrd="0" destOrd="0" presId="urn:microsoft.com/office/officeart/2005/8/layout/orgChart1"/>
    <dgm:cxn modelId="{87A80DF4-F8EF-435A-B300-82BFC6D36E22}" srcId="{C20DB181-AE67-47A3-AC99-A1904D3647A5}" destId="{57497902-1984-4093-B696-5021C48B85F3}" srcOrd="0" destOrd="0" parTransId="{CAC18A70-1B14-47FF-AE34-609F44D9DFC4}" sibTransId="{496B0C31-E897-4018-B358-B5E445CC6A37}"/>
    <dgm:cxn modelId="{5CB14FFC-2CA6-40FF-A811-6DFB0E11C46F}" type="presOf" srcId="{4ADCB806-039B-467A-945C-6F6A6E0B3380}" destId="{4E6FD6B6-94AA-4471-A8B7-06090F181599}" srcOrd="0" destOrd="0" presId="urn:microsoft.com/office/officeart/2005/8/layout/orgChart1"/>
    <dgm:cxn modelId="{C13DB3FE-34F8-4C52-A021-A097F47E616A}" type="presOf" srcId="{4A720B44-0805-431E-B82D-87D1B259FC24}" destId="{61966BDA-D512-4E9C-B4DC-5798068C0FC9}" srcOrd="0" destOrd="0" presId="urn:microsoft.com/office/officeart/2005/8/layout/orgChart1"/>
    <dgm:cxn modelId="{77EEB1FF-2276-458C-9E60-7A1DA038AA02}" srcId="{57497902-1984-4093-B696-5021C48B85F3}" destId="{F2EB6C8E-8B26-4CB0-84F8-99EA845D5A06}" srcOrd="0" destOrd="0" parTransId="{BDA434D4-2403-4D74-9721-2B6E844B3A69}" sibTransId="{80F7107C-0C0A-4D38-9A8A-09584DB980E8}"/>
    <dgm:cxn modelId="{B3CF5A3B-B1AB-42F0-BC03-3190959FAC8B}" type="presParOf" srcId="{A0C08FA0-FBD7-40E0-9F73-4A444CAC7A45}" destId="{88C36B03-6D13-4354-8BDD-055491C1F0DE}" srcOrd="0" destOrd="0" presId="urn:microsoft.com/office/officeart/2005/8/layout/orgChart1"/>
    <dgm:cxn modelId="{5E7905E0-76B0-4B33-88FD-70577447686F}" type="presParOf" srcId="{88C36B03-6D13-4354-8BDD-055491C1F0DE}" destId="{CB2AEAE9-EDD3-4E91-95B3-53E947E3AE49}" srcOrd="0" destOrd="0" presId="urn:microsoft.com/office/officeart/2005/8/layout/orgChart1"/>
    <dgm:cxn modelId="{89B3D0A8-F443-4C44-ADEC-572EEBACAEAE}" type="presParOf" srcId="{CB2AEAE9-EDD3-4E91-95B3-53E947E3AE49}" destId="{9ED5E497-B509-44CA-BFA2-D68AB1F678E1}" srcOrd="0" destOrd="0" presId="urn:microsoft.com/office/officeart/2005/8/layout/orgChart1"/>
    <dgm:cxn modelId="{371BBAE5-5633-4507-8A01-5918BE824D76}" type="presParOf" srcId="{CB2AEAE9-EDD3-4E91-95B3-53E947E3AE49}" destId="{7E959552-25CC-43AB-BE28-E673626954CD}" srcOrd="1" destOrd="0" presId="urn:microsoft.com/office/officeart/2005/8/layout/orgChart1"/>
    <dgm:cxn modelId="{6B5F3C2F-0489-47FD-A942-D8309E94F7A0}" type="presParOf" srcId="{88C36B03-6D13-4354-8BDD-055491C1F0DE}" destId="{B2E016C2-4011-4568-AEEC-4B8F2CF36130}" srcOrd="1" destOrd="0" presId="urn:microsoft.com/office/officeart/2005/8/layout/orgChart1"/>
    <dgm:cxn modelId="{50772901-9FAA-43A8-9E80-50205995F77D}" type="presParOf" srcId="{B2E016C2-4011-4568-AEEC-4B8F2CF36130}" destId="{6E448249-ABFA-450C-A269-FEE3B45D7C7D}" srcOrd="0" destOrd="0" presId="urn:microsoft.com/office/officeart/2005/8/layout/orgChart1"/>
    <dgm:cxn modelId="{DCAE4C47-BC8A-47D3-8EF6-391D7710B10D}" type="presParOf" srcId="{B2E016C2-4011-4568-AEEC-4B8F2CF36130}" destId="{0D0582A1-F5EC-47FE-8D12-9FF060C9AE81}" srcOrd="1" destOrd="0" presId="urn:microsoft.com/office/officeart/2005/8/layout/orgChart1"/>
    <dgm:cxn modelId="{E956B580-F843-4881-9184-1F312BE6B6DD}" type="presParOf" srcId="{0D0582A1-F5EC-47FE-8D12-9FF060C9AE81}" destId="{390D311A-EE1D-49E0-AF6C-093BF485655E}" srcOrd="0" destOrd="0" presId="urn:microsoft.com/office/officeart/2005/8/layout/orgChart1"/>
    <dgm:cxn modelId="{CC96C9BC-0FA6-4198-94C3-1DCBADBE64AA}" type="presParOf" srcId="{390D311A-EE1D-49E0-AF6C-093BF485655E}" destId="{4043950C-6B83-4FDC-AAAA-0B4B18D0F80E}" srcOrd="0" destOrd="0" presId="urn:microsoft.com/office/officeart/2005/8/layout/orgChart1"/>
    <dgm:cxn modelId="{6AFF16CA-9B4A-4C75-ACED-568E0F47303D}" type="presParOf" srcId="{390D311A-EE1D-49E0-AF6C-093BF485655E}" destId="{51D78742-521A-4870-9F50-1A422216D78F}" srcOrd="1" destOrd="0" presId="urn:microsoft.com/office/officeart/2005/8/layout/orgChart1"/>
    <dgm:cxn modelId="{39A52A04-6E02-49E1-AA9D-69EA21B73867}" type="presParOf" srcId="{0D0582A1-F5EC-47FE-8D12-9FF060C9AE81}" destId="{449CAB55-C973-4529-B678-9CBE87CB4710}" srcOrd="1" destOrd="0" presId="urn:microsoft.com/office/officeart/2005/8/layout/orgChart1"/>
    <dgm:cxn modelId="{F83346BD-6047-4581-985D-E1AB79F01B91}" type="presParOf" srcId="{449CAB55-C973-4529-B678-9CBE87CB4710}" destId="{61966BDA-D512-4E9C-B4DC-5798068C0FC9}" srcOrd="0" destOrd="0" presId="urn:microsoft.com/office/officeart/2005/8/layout/orgChart1"/>
    <dgm:cxn modelId="{E18850B5-8681-4486-A6E0-CD1B67BF10AE}" type="presParOf" srcId="{449CAB55-C973-4529-B678-9CBE87CB4710}" destId="{9D9B2B46-7020-4596-B6BC-2815A8C025DC}" srcOrd="1" destOrd="0" presId="urn:microsoft.com/office/officeart/2005/8/layout/orgChart1"/>
    <dgm:cxn modelId="{05FA2B12-4C1B-46D6-BC31-5DDDFAE40156}" type="presParOf" srcId="{9D9B2B46-7020-4596-B6BC-2815A8C025DC}" destId="{09A87DFB-D805-40F0-B3C6-E56C700D48F6}" srcOrd="0" destOrd="0" presId="urn:microsoft.com/office/officeart/2005/8/layout/orgChart1"/>
    <dgm:cxn modelId="{B7B3B355-9FBA-4672-9DB5-E1569FBDADEA}" type="presParOf" srcId="{09A87DFB-D805-40F0-B3C6-E56C700D48F6}" destId="{1760EAF7-F0F6-47BE-A168-C4EFF3FBD775}" srcOrd="0" destOrd="0" presId="urn:microsoft.com/office/officeart/2005/8/layout/orgChart1"/>
    <dgm:cxn modelId="{1078A156-83B9-4167-8147-ABF863157D82}" type="presParOf" srcId="{09A87DFB-D805-40F0-B3C6-E56C700D48F6}" destId="{030D52AB-5829-4DC3-849B-72BCC36F554E}" srcOrd="1" destOrd="0" presId="urn:microsoft.com/office/officeart/2005/8/layout/orgChart1"/>
    <dgm:cxn modelId="{56956D86-48A5-43B1-99B7-3A3409041BC1}" type="presParOf" srcId="{9D9B2B46-7020-4596-B6BC-2815A8C025DC}" destId="{0809BDC1-CA3F-4AF1-BC57-A87707481B07}" srcOrd="1" destOrd="0" presId="urn:microsoft.com/office/officeart/2005/8/layout/orgChart1"/>
    <dgm:cxn modelId="{3E2BA78B-EAC9-4568-918B-719DAAA61C06}" type="presParOf" srcId="{9D9B2B46-7020-4596-B6BC-2815A8C025DC}" destId="{ECD798EE-B794-4973-B3BA-815285EB7007}" srcOrd="2" destOrd="0" presId="urn:microsoft.com/office/officeart/2005/8/layout/orgChart1"/>
    <dgm:cxn modelId="{87483D60-B73A-4587-AF14-679590CAF930}" type="presParOf" srcId="{449CAB55-C973-4529-B678-9CBE87CB4710}" destId="{A3B5984E-0129-4600-B212-9F8F6F4A45E5}" srcOrd="2" destOrd="0" presId="urn:microsoft.com/office/officeart/2005/8/layout/orgChart1"/>
    <dgm:cxn modelId="{9DDACD59-43BD-41E6-A231-13BFB92712D9}" type="presParOf" srcId="{449CAB55-C973-4529-B678-9CBE87CB4710}" destId="{393B527C-5723-46DE-92E3-566F846CDC2A}" srcOrd="3" destOrd="0" presId="urn:microsoft.com/office/officeart/2005/8/layout/orgChart1"/>
    <dgm:cxn modelId="{8A5996C2-C017-41E8-8B1F-9E449EC9DD7F}" type="presParOf" srcId="{393B527C-5723-46DE-92E3-566F846CDC2A}" destId="{5127A42E-BA1D-4957-8ECD-B451FA3BB6AB}" srcOrd="0" destOrd="0" presId="urn:microsoft.com/office/officeart/2005/8/layout/orgChart1"/>
    <dgm:cxn modelId="{0EF6FC58-8E46-4174-9142-3A686741FBDD}" type="presParOf" srcId="{5127A42E-BA1D-4957-8ECD-B451FA3BB6AB}" destId="{BDB84C55-DF84-443A-A47A-41856F0A0C0E}" srcOrd="0" destOrd="0" presId="urn:microsoft.com/office/officeart/2005/8/layout/orgChart1"/>
    <dgm:cxn modelId="{FA7C7CCF-7EC1-48BD-9B8A-E5FD97F2C862}" type="presParOf" srcId="{5127A42E-BA1D-4957-8ECD-B451FA3BB6AB}" destId="{F0A89D9E-B003-4E0C-955D-4650CF4EE114}" srcOrd="1" destOrd="0" presId="urn:microsoft.com/office/officeart/2005/8/layout/orgChart1"/>
    <dgm:cxn modelId="{AE09FBBC-146E-4D18-9C70-728BE0379A25}" type="presParOf" srcId="{393B527C-5723-46DE-92E3-566F846CDC2A}" destId="{A5A3F686-F523-4C7E-93CA-62AFB091184E}" srcOrd="1" destOrd="0" presId="urn:microsoft.com/office/officeart/2005/8/layout/orgChart1"/>
    <dgm:cxn modelId="{54AEB464-ACD2-4F2E-961C-635073FD62F9}" type="presParOf" srcId="{393B527C-5723-46DE-92E3-566F846CDC2A}" destId="{5C4ADD95-A8CF-4E25-A867-BA2C59D6FA03}" srcOrd="2" destOrd="0" presId="urn:microsoft.com/office/officeart/2005/8/layout/orgChart1"/>
    <dgm:cxn modelId="{8B0348C1-5C4A-4E71-882C-4803E1B3EE73}" type="presParOf" srcId="{0D0582A1-F5EC-47FE-8D12-9FF060C9AE81}" destId="{006E113E-97EE-4E1C-8784-3762AD6366BA}" srcOrd="2" destOrd="0" presId="urn:microsoft.com/office/officeart/2005/8/layout/orgChart1"/>
    <dgm:cxn modelId="{F223DFA6-237A-42EB-A6D2-57CEA15EBF44}" type="presParOf" srcId="{B2E016C2-4011-4568-AEEC-4B8F2CF36130}" destId="{6CDB983F-DD89-485E-9D15-9E6EBA59CD28}" srcOrd="2" destOrd="0" presId="urn:microsoft.com/office/officeart/2005/8/layout/orgChart1"/>
    <dgm:cxn modelId="{2F99FD4D-4FDF-4E2D-85D4-309BDFB00A18}" type="presParOf" srcId="{B2E016C2-4011-4568-AEEC-4B8F2CF36130}" destId="{BB7C486F-6561-4A3C-99F1-C42632B8D540}" srcOrd="3" destOrd="0" presId="urn:microsoft.com/office/officeart/2005/8/layout/orgChart1"/>
    <dgm:cxn modelId="{EF202DD3-2393-4A4A-921F-329250A66B1B}" type="presParOf" srcId="{BB7C486F-6561-4A3C-99F1-C42632B8D540}" destId="{3A4C6826-E936-425F-A775-ECF08E74D4E3}" srcOrd="0" destOrd="0" presId="urn:microsoft.com/office/officeart/2005/8/layout/orgChart1"/>
    <dgm:cxn modelId="{9118DCFB-CD64-4FFC-9310-90A030A51431}" type="presParOf" srcId="{3A4C6826-E936-425F-A775-ECF08E74D4E3}" destId="{376C6D8B-19F4-4232-ADED-50ADEDCD0905}" srcOrd="0" destOrd="0" presId="urn:microsoft.com/office/officeart/2005/8/layout/orgChart1"/>
    <dgm:cxn modelId="{0FC7CE69-A49E-4AD4-878B-99DB96D3D664}" type="presParOf" srcId="{3A4C6826-E936-425F-A775-ECF08E74D4E3}" destId="{DB5CCBCD-3415-4409-8B18-464C92C3142E}" srcOrd="1" destOrd="0" presId="urn:microsoft.com/office/officeart/2005/8/layout/orgChart1"/>
    <dgm:cxn modelId="{2239B355-C9AD-4880-A2AA-BD3041D408BD}" type="presParOf" srcId="{BB7C486F-6561-4A3C-99F1-C42632B8D540}" destId="{8E3C8A98-3780-44F1-8C55-655F4C045ABF}" srcOrd="1" destOrd="0" presId="urn:microsoft.com/office/officeart/2005/8/layout/orgChart1"/>
    <dgm:cxn modelId="{7CC9D915-8DB9-4DBD-A72D-D5C73DEDB394}" type="presParOf" srcId="{8E3C8A98-3780-44F1-8C55-655F4C045ABF}" destId="{DF58E429-AFC2-4C84-A126-3410A2847348}" srcOrd="0" destOrd="0" presId="urn:microsoft.com/office/officeart/2005/8/layout/orgChart1"/>
    <dgm:cxn modelId="{8CE88FAF-754E-4B03-91A5-DDAC7D64116D}" type="presParOf" srcId="{8E3C8A98-3780-44F1-8C55-655F4C045ABF}" destId="{00ECEF5C-0DFF-4317-937D-754057F59633}" srcOrd="1" destOrd="0" presId="urn:microsoft.com/office/officeart/2005/8/layout/orgChart1"/>
    <dgm:cxn modelId="{482D03C4-8ADE-4C5B-A281-BCE3C9546813}" type="presParOf" srcId="{00ECEF5C-0DFF-4317-937D-754057F59633}" destId="{68F853A8-FDFF-4737-87E0-672CD4E44B6F}" srcOrd="0" destOrd="0" presId="urn:microsoft.com/office/officeart/2005/8/layout/orgChart1"/>
    <dgm:cxn modelId="{EBEE063E-068E-47FF-8F2D-75C052824004}" type="presParOf" srcId="{68F853A8-FDFF-4737-87E0-672CD4E44B6F}" destId="{19824C95-EF34-4202-AF64-45F95F2B2EFA}" srcOrd="0" destOrd="0" presId="urn:microsoft.com/office/officeart/2005/8/layout/orgChart1"/>
    <dgm:cxn modelId="{E6A09E70-A19C-4A53-B999-DF572AEDC4D2}" type="presParOf" srcId="{68F853A8-FDFF-4737-87E0-672CD4E44B6F}" destId="{D7F83458-0B93-4E6F-BF81-C69AA7F170D1}" srcOrd="1" destOrd="0" presId="urn:microsoft.com/office/officeart/2005/8/layout/orgChart1"/>
    <dgm:cxn modelId="{CDD51751-8560-4D29-BCA1-71ABEA5857BB}" type="presParOf" srcId="{00ECEF5C-0DFF-4317-937D-754057F59633}" destId="{6FF9C224-B0E5-4C51-A1A7-DCF1E623A0E8}" srcOrd="1" destOrd="0" presId="urn:microsoft.com/office/officeart/2005/8/layout/orgChart1"/>
    <dgm:cxn modelId="{EB1B2E91-4A9A-4BE5-ADC1-95532C13355B}" type="presParOf" srcId="{00ECEF5C-0DFF-4317-937D-754057F59633}" destId="{45BB43FF-4938-4103-A5A3-C7177F436222}" srcOrd="2" destOrd="0" presId="urn:microsoft.com/office/officeart/2005/8/layout/orgChart1"/>
    <dgm:cxn modelId="{AED36C5C-7AC5-42F7-8924-2DAB92DC58D2}" type="presParOf" srcId="{8E3C8A98-3780-44F1-8C55-655F4C045ABF}" destId="{4E6FD6B6-94AA-4471-A8B7-06090F181599}" srcOrd="2" destOrd="0" presId="urn:microsoft.com/office/officeart/2005/8/layout/orgChart1"/>
    <dgm:cxn modelId="{F3E2ED7F-654F-4D98-8FCE-B28301F715CE}" type="presParOf" srcId="{8E3C8A98-3780-44F1-8C55-655F4C045ABF}" destId="{E175D815-ACA9-414C-B528-6EB094A8B510}" srcOrd="3" destOrd="0" presId="urn:microsoft.com/office/officeart/2005/8/layout/orgChart1"/>
    <dgm:cxn modelId="{A62ABDF1-8E97-4F52-A70B-5E1DB55F3FFD}" type="presParOf" srcId="{E175D815-ACA9-414C-B528-6EB094A8B510}" destId="{E480ECC3-1F89-4A87-8AD9-CEDDFAE2B0BB}" srcOrd="0" destOrd="0" presId="urn:microsoft.com/office/officeart/2005/8/layout/orgChart1"/>
    <dgm:cxn modelId="{342BE51A-72D9-4661-95C4-2312138C0EF6}" type="presParOf" srcId="{E480ECC3-1F89-4A87-8AD9-CEDDFAE2B0BB}" destId="{C66A7702-F875-47A2-8EC9-E76BCE89723C}" srcOrd="0" destOrd="0" presId="urn:microsoft.com/office/officeart/2005/8/layout/orgChart1"/>
    <dgm:cxn modelId="{A00E3C22-1061-4D84-AC44-192B2750339D}" type="presParOf" srcId="{E480ECC3-1F89-4A87-8AD9-CEDDFAE2B0BB}" destId="{F4A1376B-31B4-41FE-B7A3-32049E3D0A77}" srcOrd="1" destOrd="0" presId="urn:microsoft.com/office/officeart/2005/8/layout/orgChart1"/>
    <dgm:cxn modelId="{761F9A37-14DF-479D-9238-EB08E5380463}" type="presParOf" srcId="{E175D815-ACA9-414C-B528-6EB094A8B510}" destId="{1866816A-D199-4F22-9BDA-0BB02F712E6C}" srcOrd="1" destOrd="0" presId="urn:microsoft.com/office/officeart/2005/8/layout/orgChart1"/>
    <dgm:cxn modelId="{08F49EF6-BC60-4468-8558-F90C18C5D33C}" type="presParOf" srcId="{E175D815-ACA9-414C-B528-6EB094A8B510}" destId="{A8BC8202-99C6-4F95-B3DD-F04B537B4BE9}" srcOrd="2" destOrd="0" presId="urn:microsoft.com/office/officeart/2005/8/layout/orgChart1"/>
    <dgm:cxn modelId="{84BCF569-941B-4864-9650-4297F0DB9BB7}" type="presParOf" srcId="{BB7C486F-6561-4A3C-99F1-C42632B8D540}" destId="{3A71579B-98F8-4F8F-B62A-74E83C21AD08}" srcOrd="2" destOrd="0" presId="urn:microsoft.com/office/officeart/2005/8/layout/orgChart1"/>
    <dgm:cxn modelId="{50881F82-A547-45B8-B6EF-E7CFD4235EB9}" type="presParOf" srcId="{88C36B03-6D13-4354-8BDD-055491C1F0DE}" destId="{3559FFCB-17BF-4615-BF28-4F4015E46D6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FD6B6-94AA-4471-A8B7-06090F181599}">
      <dsp:nvSpPr>
        <dsp:cNvPr id="0" name=""/>
        <dsp:cNvSpPr/>
      </dsp:nvSpPr>
      <dsp:spPr>
        <a:xfrm>
          <a:off x="5616906" y="3476253"/>
          <a:ext cx="963381" cy="334396"/>
        </a:xfrm>
        <a:custGeom>
          <a:avLst/>
          <a:gdLst/>
          <a:ahLst/>
          <a:cxnLst/>
          <a:rect l="0" t="0" r="0" b="0"/>
          <a:pathLst>
            <a:path>
              <a:moveTo>
                <a:pt x="0" y="0"/>
              </a:moveTo>
              <a:lnTo>
                <a:pt x="0" y="167198"/>
              </a:lnTo>
              <a:lnTo>
                <a:pt x="963381" y="167198"/>
              </a:lnTo>
              <a:lnTo>
                <a:pt x="963381" y="33439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58E429-AFC2-4C84-A126-3410A2847348}">
      <dsp:nvSpPr>
        <dsp:cNvPr id="0" name=""/>
        <dsp:cNvSpPr/>
      </dsp:nvSpPr>
      <dsp:spPr>
        <a:xfrm>
          <a:off x="4653525" y="3476253"/>
          <a:ext cx="963381" cy="334396"/>
        </a:xfrm>
        <a:custGeom>
          <a:avLst/>
          <a:gdLst/>
          <a:ahLst/>
          <a:cxnLst/>
          <a:rect l="0" t="0" r="0" b="0"/>
          <a:pathLst>
            <a:path>
              <a:moveTo>
                <a:pt x="963381" y="0"/>
              </a:moveTo>
              <a:lnTo>
                <a:pt x="963381" y="167198"/>
              </a:lnTo>
              <a:lnTo>
                <a:pt x="0" y="167198"/>
              </a:lnTo>
              <a:lnTo>
                <a:pt x="0" y="33439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DB983F-DD89-485E-9D15-9E6EBA59CD28}">
      <dsp:nvSpPr>
        <dsp:cNvPr id="0" name=""/>
        <dsp:cNvSpPr/>
      </dsp:nvSpPr>
      <dsp:spPr>
        <a:xfrm>
          <a:off x="3690144" y="2345674"/>
          <a:ext cx="1130579" cy="732488"/>
        </a:xfrm>
        <a:custGeom>
          <a:avLst/>
          <a:gdLst/>
          <a:ahLst/>
          <a:cxnLst/>
          <a:rect l="0" t="0" r="0" b="0"/>
          <a:pathLst>
            <a:path>
              <a:moveTo>
                <a:pt x="0" y="0"/>
              </a:moveTo>
              <a:lnTo>
                <a:pt x="0" y="732488"/>
              </a:lnTo>
              <a:lnTo>
                <a:pt x="1130579" y="73248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B5984E-0129-4600-B212-9F8F6F4A45E5}">
      <dsp:nvSpPr>
        <dsp:cNvPr id="0" name=""/>
        <dsp:cNvSpPr/>
      </dsp:nvSpPr>
      <dsp:spPr>
        <a:xfrm>
          <a:off x="1763381" y="3476253"/>
          <a:ext cx="963381" cy="334396"/>
        </a:xfrm>
        <a:custGeom>
          <a:avLst/>
          <a:gdLst/>
          <a:ahLst/>
          <a:cxnLst/>
          <a:rect l="0" t="0" r="0" b="0"/>
          <a:pathLst>
            <a:path>
              <a:moveTo>
                <a:pt x="0" y="0"/>
              </a:moveTo>
              <a:lnTo>
                <a:pt x="0" y="167198"/>
              </a:lnTo>
              <a:lnTo>
                <a:pt x="963381" y="167198"/>
              </a:lnTo>
              <a:lnTo>
                <a:pt x="963381" y="33439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966BDA-D512-4E9C-B4DC-5798068C0FC9}">
      <dsp:nvSpPr>
        <dsp:cNvPr id="0" name=""/>
        <dsp:cNvSpPr/>
      </dsp:nvSpPr>
      <dsp:spPr>
        <a:xfrm>
          <a:off x="800000" y="3476253"/>
          <a:ext cx="963381" cy="334396"/>
        </a:xfrm>
        <a:custGeom>
          <a:avLst/>
          <a:gdLst/>
          <a:ahLst/>
          <a:cxnLst/>
          <a:rect l="0" t="0" r="0" b="0"/>
          <a:pathLst>
            <a:path>
              <a:moveTo>
                <a:pt x="963381" y="0"/>
              </a:moveTo>
              <a:lnTo>
                <a:pt x="963381" y="167198"/>
              </a:lnTo>
              <a:lnTo>
                <a:pt x="0" y="167198"/>
              </a:lnTo>
              <a:lnTo>
                <a:pt x="0" y="334396"/>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448249-ABFA-450C-A269-FEE3B45D7C7D}">
      <dsp:nvSpPr>
        <dsp:cNvPr id="0" name=""/>
        <dsp:cNvSpPr/>
      </dsp:nvSpPr>
      <dsp:spPr>
        <a:xfrm>
          <a:off x="2559564" y="2345674"/>
          <a:ext cx="1130579" cy="732488"/>
        </a:xfrm>
        <a:custGeom>
          <a:avLst/>
          <a:gdLst/>
          <a:ahLst/>
          <a:cxnLst/>
          <a:rect l="0" t="0" r="0" b="0"/>
          <a:pathLst>
            <a:path>
              <a:moveTo>
                <a:pt x="1130579" y="0"/>
              </a:moveTo>
              <a:lnTo>
                <a:pt x="1130579" y="732488"/>
              </a:lnTo>
              <a:lnTo>
                <a:pt x="0" y="73248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D5E497-B509-44CA-BFA2-D68AB1F678E1}">
      <dsp:nvSpPr>
        <dsp:cNvPr id="0" name=""/>
        <dsp:cNvSpPr/>
      </dsp:nvSpPr>
      <dsp:spPr>
        <a:xfrm>
          <a:off x="2893961" y="1549491"/>
          <a:ext cx="1592365" cy="7961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1" i="0" u="none" strike="noStrike" kern="1200" cap="none" normalizeH="0" baseline="0">
              <a:ln>
                <a:noFill/>
              </a:ln>
              <a:solidFill>
                <a:schemeClr val="tx1"/>
              </a:solidFill>
              <a:effectLst/>
              <a:latin typeface="Verdana" panose="020B0604030504040204" pitchFamily="34" charset="0"/>
            </a:rPr>
            <a:t>WidgetTap</a:t>
          </a:r>
        </a:p>
      </dsp:txBody>
      <dsp:txXfrm>
        <a:off x="2893961" y="1549491"/>
        <a:ext cx="1592365" cy="796182"/>
      </dsp:txXfrm>
    </dsp:sp>
    <dsp:sp modelId="{4043950C-6B83-4FDC-AAAA-0B4B18D0F80E}">
      <dsp:nvSpPr>
        <dsp:cNvPr id="0" name=""/>
        <dsp:cNvSpPr/>
      </dsp:nvSpPr>
      <dsp:spPr>
        <a:xfrm>
          <a:off x="967198" y="2680071"/>
          <a:ext cx="1592365" cy="7961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1" i="0" u="none" strike="noStrike" kern="1200" cap="none" normalizeH="0" baseline="0">
              <a:ln>
                <a:noFill/>
              </a:ln>
              <a:solidFill>
                <a:schemeClr val="tx1"/>
              </a:solidFill>
              <a:effectLst/>
              <a:latin typeface="Verdana" panose="020B0604030504040204" pitchFamily="34" charset="0"/>
            </a:rPr>
            <a:t>CommandTap</a:t>
          </a:r>
        </a:p>
      </dsp:txBody>
      <dsp:txXfrm>
        <a:off x="967198" y="2680071"/>
        <a:ext cx="1592365" cy="796182"/>
      </dsp:txXfrm>
    </dsp:sp>
    <dsp:sp modelId="{1760EAF7-F0F6-47BE-A168-C4EFF3FBD775}">
      <dsp:nvSpPr>
        <dsp:cNvPr id="0" name=""/>
        <dsp:cNvSpPr/>
      </dsp:nvSpPr>
      <dsp:spPr>
        <a:xfrm>
          <a:off x="3817" y="3810650"/>
          <a:ext cx="1592365" cy="7961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0" i="0" u="none" strike="noStrike" kern="1200" cap="none" normalizeH="0" baseline="0">
              <a:ln>
                <a:noFill/>
              </a:ln>
              <a:solidFill>
                <a:schemeClr val="tx1"/>
              </a:solidFill>
              <a:effectLst/>
              <a:latin typeface="Verdana" panose="020B0604030504040204" pitchFamily="34" charset="0"/>
            </a:rPr>
            <a:t>Push Buttons</a:t>
          </a:r>
        </a:p>
      </dsp:txBody>
      <dsp:txXfrm>
        <a:off x="3817" y="3810650"/>
        <a:ext cx="1592365" cy="796182"/>
      </dsp:txXfrm>
    </dsp:sp>
    <dsp:sp modelId="{BDB84C55-DF84-443A-A47A-41856F0A0C0E}">
      <dsp:nvSpPr>
        <dsp:cNvPr id="0" name=""/>
        <dsp:cNvSpPr/>
      </dsp:nvSpPr>
      <dsp:spPr>
        <a:xfrm>
          <a:off x="1930580" y="3810650"/>
          <a:ext cx="1592365" cy="7961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0" i="0" u="none" strike="noStrike" kern="1200" cap="none" normalizeH="0" baseline="0">
              <a:ln>
                <a:noFill/>
              </a:ln>
              <a:solidFill>
                <a:schemeClr val="tx1"/>
              </a:solidFill>
              <a:effectLst/>
              <a:latin typeface="Verdana" panose="020B0604030504040204" pitchFamily="34" charset="0"/>
            </a:rPr>
            <a:t>Toolbar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0" i="0" u="none" strike="noStrike" kern="1200" cap="none" normalizeH="0" baseline="0">
              <a:ln>
                <a:noFill/>
              </a:ln>
              <a:solidFill>
                <a:schemeClr val="tx1"/>
              </a:solidFill>
              <a:effectLst/>
              <a:latin typeface="Verdana" panose="020B0604030504040204" pitchFamily="34" charset="0"/>
            </a:rPr>
            <a:t>Buttons</a:t>
          </a:r>
        </a:p>
      </dsp:txBody>
      <dsp:txXfrm>
        <a:off x="1930580" y="3810650"/>
        <a:ext cx="1592365" cy="796182"/>
      </dsp:txXfrm>
    </dsp:sp>
    <dsp:sp modelId="{376C6D8B-19F4-4232-ADED-50ADEDCD0905}">
      <dsp:nvSpPr>
        <dsp:cNvPr id="0" name=""/>
        <dsp:cNvSpPr/>
      </dsp:nvSpPr>
      <dsp:spPr>
        <a:xfrm>
          <a:off x="4820723" y="2680071"/>
          <a:ext cx="1592365" cy="7961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1" i="0" u="none" strike="noStrike" kern="1200" cap="none" normalizeH="0" baseline="0">
              <a:ln>
                <a:noFill/>
              </a:ln>
              <a:solidFill>
                <a:schemeClr val="tx1"/>
              </a:solidFill>
              <a:effectLst/>
              <a:latin typeface="Verdana" panose="020B0604030504040204" pitchFamily="34" charset="0"/>
            </a:rPr>
            <a:t>RangeTap</a:t>
          </a:r>
        </a:p>
      </dsp:txBody>
      <dsp:txXfrm>
        <a:off x="4820723" y="2680071"/>
        <a:ext cx="1592365" cy="796182"/>
      </dsp:txXfrm>
    </dsp:sp>
    <dsp:sp modelId="{19824C95-EF34-4202-AF64-45F95F2B2EFA}">
      <dsp:nvSpPr>
        <dsp:cNvPr id="0" name=""/>
        <dsp:cNvSpPr/>
      </dsp:nvSpPr>
      <dsp:spPr>
        <a:xfrm>
          <a:off x="3857342" y="3810650"/>
          <a:ext cx="1592365" cy="7961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0" i="0" u="none" strike="noStrike" kern="1200" cap="none" normalizeH="0" baseline="0">
              <a:ln>
                <a:noFill/>
              </a:ln>
              <a:solidFill>
                <a:schemeClr val="tx1"/>
              </a:solidFill>
              <a:effectLst/>
              <a:latin typeface="Verdana" panose="020B0604030504040204" pitchFamily="34" charset="0"/>
            </a:rPr>
            <a:t>Track Bars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0" i="0" u="none" strike="noStrike" kern="1200" cap="none" normalizeH="0" baseline="0">
              <a:ln>
                <a:noFill/>
              </a:ln>
              <a:solidFill>
                <a:schemeClr val="tx1"/>
              </a:solidFill>
              <a:effectLst/>
              <a:latin typeface="Verdana" panose="020B0604030504040204" pitchFamily="34" charset="0"/>
            </a:rPr>
            <a:t>(Sliders)</a:t>
          </a:r>
        </a:p>
      </dsp:txBody>
      <dsp:txXfrm>
        <a:off x="3857342" y="3810650"/>
        <a:ext cx="1592365" cy="796182"/>
      </dsp:txXfrm>
    </dsp:sp>
    <dsp:sp modelId="{C66A7702-F875-47A2-8EC9-E76BCE89723C}">
      <dsp:nvSpPr>
        <dsp:cNvPr id="0" name=""/>
        <dsp:cNvSpPr/>
      </dsp:nvSpPr>
      <dsp:spPr>
        <a:xfrm>
          <a:off x="5784104" y="3810650"/>
          <a:ext cx="1592365" cy="79618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altLang="LID4096" sz="1600" b="0" i="0" u="none" strike="noStrike" kern="1200" cap="none" normalizeH="0" baseline="0">
              <a:ln>
                <a:noFill/>
              </a:ln>
              <a:solidFill>
                <a:schemeClr val="tx1"/>
              </a:solidFill>
              <a:effectLst/>
              <a:latin typeface="Verdana" panose="020B0604030504040204" pitchFamily="34" charset="0"/>
            </a:rPr>
            <a:t>Scroll Bars</a:t>
          </a:r>
        </a:p>
      </dsp:txBody>
      <dsp:txXfrm>
        <a:off x="5784104" y="3810650"/>
        <a:ext cx="1592365" cy="79618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7924CC7-5A6D-7596-D16A-69C2133A2FB5}"/>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27" tIns="46514" rIns="93027" bIns="46514" numCol="1" anchor="t" anchorCtr="0" compatLnSpc="1">
            <a:prstTxWarp prst="textNoShape">
              <a:avLst/>
            </a:prstTxWarp>
          </a:bodyPr>
          <a:lstStyle>
            <a:lvl1pPr defTabSz="930275">
              <a:defRPr sz="1300">
                <a:latin typeface="Arial" panose="020B0604020202020204" pitchFamily="34" charset="0"/>
              </a:defRPr>
            </a:lvl1pPr>
          </a:lstStyle>
          <a:p>
            <a:endParaRPr lang="en-US" altLang="LID4096"/>
          </a:p>
        </p:txBody>
      </p:sp>
      <p:sp>
        <p:nvSpPr>
          <p:cNvPr id="4099" name="Rectangle 3">
            <a:extLst>
              <a:ext uri="{FF2B5EF4-FFF2-40B4-BE49-F238E27FC236}">
                <a16:creationId xmlns:a16="http://schemas.microsoft.com/office/drawing/2014/main" id="{CDD11473-D503-B2ED-84D1-374317D4E19A}"/>
              </a:ext>
            </a:extLst>
          </p:cNvPr>
          <p:cNvSpPr>
            <a:spLocks noGrp="1" noChangeArrowheads="1"/>
          </p:cNvSpPr>
          <p:nvPr>
            <p:ph type="dt" idx="1"/>
          </p:nvPr>
        </p:nvSpPr>
        <p:spPr bwMode="auto">
          <a:xfrm>
            <a:off x="395605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27" tIns="46514" rIns="93027" bIns="46514" numCol="1" anchor="t" anchorCtr="0" compatLnSpc="1">
            <a:prstTxWarp prst="textNoShape">
              <a:avLst/>
            </a:prstTxWarp>
          </a:bodyPr>
          <a:lstStyle>
            <a:lvl1pPr algn="r" defTabSz="930275">
              <a:defRPr sz="1300">
                <a:latin typeface="Arial" panose="020B0604020202020204" pitchFamily="34" charset="0"/>
              </a:defRPr>
            </a:lvl1pPr>
          </a:lstStyle>
          <a:p>
            <a:endParaRPr lang="en-US" altLang="LID4096"/>
          </a:p>
        </p:txBody>
      </p:sp>
      <p:sp>
        <p:nvSpPr>
          <p:cNvPr id="4100" name="Rectangle 4">
            <a:extLst>
              <a:ext uri="{FF2B5EF4-FFF2-40B4-BE49-F238E27FC236}">
                <a16:creationId xmlns:a16="http://schemas.microsoft.com/office/drawing/2014/main" id="{8603193C-86FE-9E66-88B0-936266A8545C}"/>
              </a:ext>
            </a:extLst>
          </p:cNvPr>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8A495A3B-E818-35CB-5ACC-C65A58A702D7}"/>
              </a:ext>
            </a:extLst>
          </p:cNvPr>
          <p:cNvSpPr>
            <a:spLocks noGrp="1" noChangeArrowheads="1"/>
          </p:cNvSpPr>
          <p:nvPr>
            <p:ph type="body" sz="quarter" idx="3"/>
          </p:nvPr>
        </p:nvSpPr>
        <p:spPr bwMode="auto">
          <a:xfrm>
            <a:off x="698500" y="4410075"/>
            <a:ext cx="5588000"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27" tIns="46514" rIns="93027" bIns="46514"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4102" name="Rectangle 6">
            <a:extLst>
              <a:ext uri="{FF2B5EF4-FFF2-40B4-BE49-F238E27FC236}">
                <a16:creationId xmlns:a16="http://schemas.microsoft.com/office/drawing/2014/main" id="{2B27AA39-738B-F842-1A70-47038A1A5380}"/>
              </a:ext>
            </a:extLst>
          </p:cNvPr>
          <p:cNvSpPr>
            <a:spLocks noGrp="1" noChangeArrowheads="1"/>
          </p:cNvSpPr>
          <p:nvPr>
            <p:ph type="ftr" sz="quarter" idx="4"/>
          </p:nvPr>
        </p:nvSpPr>
        <p:spPr bwMode="auto">
          <a:xfrm>
            <a:off x="0" y="8818563"/>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27" tIns="46514" rIns="93027" bIns="46514" numCol="1" anchor="b" anchorCtr="0" compatLnSpc="1">
            <a:prstTxWarp prst="textNoShape">
              <a:avLst/>
            </a:prstTxWarp>
          </a:bodyPr>
          <a:lstStyle>
            <a:lvl1pPr defTabSz="930275">
              <a:defRPr sz="1300">
                <a:latin typeface="Arial" panose="020B0604020202020204" pitchFamily="34" charset="0"/>
              </a:defRPr>
            </a:lvl1pPr>
          </a:lstStyle>
          <a:p>
            <a:endParaRPr lang="en-US" altLang="LID4096"/>
          </a:p>
        </p:txBody>
      </p:sp>
      <p:sp>
        <p:nvSpPr>
          <p:cNvPr id="4103" name="Rectangle 7">
            <a:extLst>
              <a:ext uri="{FF2B5EF4-FFF2-40B4-BE49-F238E27FC236}">
                <a16:creationId xmlns:a16="http://schemas.microsoft.com/office/drawing/2014/main" id="{2B4EFE68-0292-44A8-EA30-5205CCF391A7}"/>
              </a:ext>
            </a:extLst>
          </p:cNvPr>
          <p:cNvSpPr>
            <a:spLocks noGrp="1" noChangeArrowheads="1"/>
          </p:cNvSpPr>
          <p:nvPr>
            <p:ph type="sldNum" sz="quarter" idx="5"/>
          </p:nvPr>
        </p:nvSpPr>
        <p:spPr bwMode="auto">
          <a:xfrm>
            <a:off x="3956050" y="8818563"/>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27" tIns="46514" rIns="93027" bIns="46514" numCol="1" anchor="b" anchorCtr="0" compatLnSpc="1">
            <a:prstTxWarp prst="textNoShape">
              <a:avLst/>
            </a:prstTxWarp>
          </a:bodyPr>
          <a:lstStyle>
            <a:lvl1pPr algn="r" defTabSz="930275">
              <a:defRPr sz="1300">
                <a:latin typeface="Arial" panose="020B0604020202020204" pitchFamily="34" charset="0"/>
              </a:defRPr>
            </a:lvl1pPr>
          </a:lstStyle>
          <a:p>
            <a:fld id="{172546E9-DA79-4E58-8C27-C360869D9A39}"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43A52B6-77F9-D528-13B6-591620554FEF}"/>
              </a:ext>
            </a:extLst>
          </p:cNvPr>
          <p:cNvSpPr>
            <a:spLocks noGrp="1" noChangeArrowheads="1"/>
          </p:cNvSpPr>
          <p:nvPr>
            <p:ph type="sldNum" sz="quarter" idx="5"/>
          </p:nvPr>
        </p:nvSpPr>
        <p:spPr>
          <a:ln/>
        </p:spPr>
        <p:txBody>
          <a:bodyPr/>
          <a:lstStyle/>
          <a:p>
            <a:fld id="{4D380DB5-6464-4727-B4A2-52F361C8F75F}" type="slidenum">
              <a:rPr lang="en-US" altLang="LID4096"/>
              <a:pPr/>
              <a:t>1</a:t>
            </a:fld>
            <a:endParaRPr lang="en-US" altLang="LID4096"/>
          </a:p>
        </p:txBody>
      </p:sp>
      <p:sp>
        <p:nvSpPr>
          <p:cNvPr id="94210" name="Rectangle 2">
            <a:extLst>
              <a:ext uri="{FF2B5EF4-FFF2-40B4-BE49-F238E27FC236}">
                <a16:creationId xmlns:a16="http://schemas.microsoft.com/office/drawing/2014/main" id="{0B001BF6-C1CD-E2FB-854B-40EE47115A73}"/>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82C99D47-42DD-6FFE-33A7-69AD22543724}"/>
              </a:ext>
            </a:extLst>
          </p:cNvPr>
          <p:cNvSpPr>
            <a:spLocks noGrp="1" noChangeArrowheads="1"/>
          </p:cNvSpPr>
          <p:nvPr>
            <p:ph type="body" idx="1"/>
          </p:nvPr>
        </p:nvSpPr>
        <p:spPr/>
        <p:txBody>
          <a:bodyPr/>
          <a:lstStyle/>
          <a:p>
            <a:pPr>
              <a:buFontTx/>
              <a:buChar char="•"/>
            </a:pPr>
            <a:r>
              <a:rPr lang="en-US" altLang="LID4096" sz="2000"/>
              <a:t>My name is Saul Greenberg from the University of Calgary in Canada,</a:t>
            </a:r>
          </a:p>
          <a:p>
            <a:pPr>
              <a:buFontTx/>
              <a:buChar char="•"/>
            </a:pPr>
            <a:r>
              <a:rPr lang="en-US" altLang="LID4096" sz="2000"/>
              <a:t>&lt;and I’m Mike Boyle&gt;</a:t>
            </a:r>
          </a:p>
          <a:p>
            <a:pPr>
              <a:buFontTx/>
              <a:buChar char="•"/>
            </a:pPr>
            <a:r>
              <a:rPr lang="en-US" altLang="LID4096" sz="2000"/>
              <a:t>We’re delighted to be here at the UIST conference in Paris. </a:t>
            </a:r>
          </a:p>
          <a:p>
            <a:pPr>
              <a:buFontTx/>
              <a:buChar char="•"/>
            </a:pPr>
            <a:r>
              <a:rPr lang="en-US" altLang="LID4096" sz="2000"/>
              <a:t>Today, Mike and I will present some work that we did on a concept called customizable physical interfaces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0FF80A3-22DD-319F-CD8B-E021D6BCE044}"/>
              </a:ext>
            </a:extLst>
          </p:cNvPr>
          <p:cNvSpPr>
            <a:spLocks noGrp="1" noChangeArrowheads="1"/>
          </p:cNvSpPr>
          <p:nvPr>
            <p:ph type="sldNum" sz="quarter" idx="5"/>
          </p:nvPr>
        </p:nvSpPr>
        <p:spPr>
          <a:ln/>
        </p:spPr>
        <p:txBody>
          <a:bodyPr/>
          <a:lstStyle/>
          <a:p>
            <a:fld id="{828ECF5E-3D8C-42FD-87C6-26688E47E694}" type="slidenum">
              <a:rPr lang="en-US" altLang="LID4096"/>
              <a:pPr/>
              <a:t>2</a:t>
            </a:fld>
            <a:endParaRPr lang="en-US" altLang="LID4096"/>
          </a:p>
        </p:txBody>
      </p:sp>
      <p:sp>
        <p:nvSpPr>
          <p:cNvPr id="464898" name="Rectangle 2">
            <a:extLst>
              <a:ext uri="{FF2B5EF4-FFF2-40B4-BE49-F238E27FC236}">
                <a16:creationId xmlns:a16="http://schemas.microsoft.com/office/drawing/2014/main" id="{34972034-D5E0-9B0A-F49F-2DC3C9BF3F52}"/>
              </a:ext>
            </a:extLst>
          </p:cNvPr>
          <p:cNvSpPr>
            <a:spLocks noGrp="1" noRot="1" noChangeAspect="1" noChangeArrowheads="1" noTextEdit="1"/>
          </p:cNvSpPr>
          <p:nvPr>
            <p:ph type="sldImg"/>
          </p:nvPr>
        </p:nvSpPr>
        <p:spPr>
          <a:ln/>
        </p:spPr>
      </p:sp>
      <p:sp>
        <p:nvSpPr>
          <p:cNvPr id="464899" name="Rectangle 3">
            <a:extLst>
              <a:ext uri="{FF2B5EF4-FFF2-40B4-BE49-F238E27FC236}">
                <a16:creationId xmlns:a16="http://schemas.microsoft.com/office/drawing/2014/main" id="{5B966FE9-DCB7-8234-7979-E5BC2A5E824F}"/>
              </a:ext>
            </a:extLst>
          </p:cNvPr>
          <p:cNvSpPr>
            <a:spLocks noGrp="1" noChangeArrowheads="1"/>
          </p:cNvSpPr>
          <p:nvPr>
            <p:ph type="body" idx="1"/>
          </p:nvPr>
        </p:nvSpPr>
        <p:spPr/>
        <p:txBody>
          <a:bodyPr/>
          <a:lstStyle/>
          <a:p>
            <a:pPr>
              <a:buFontTx/>
              <a:buChar char="•"/>
            </a:pPr>
            <a:r>
              <a:rPr lang="en-US" altLang="LID4096" sz="2000"/>
              <a:t>My name is Saul Greenberg from the University of Calgary in Canada,</a:t>
            </a:r>
          </a:p>
          <a:p>
            <a:pPr>
              <a:buFontTx/>
              <a:buChar char="•"/>
            </a:pPr>
            <a:r>
              <a:rPr lang="en-US" altLang="LID4096" sz="2000"/>
              <a:t>&lt;and I’m Mike Boyle&gt;</a:t>
            </a:r>
          </a:p>
          <a:p>
            <a:pPr>
              <a:buFontTx/>
              <a:buChar char="•"/>
            </a:pPr>
            <a:r>
              <a:rPr lang="en-US" altLang="LID4096" sz="2000"/>
              <a:t>We’re delighted to be here at the UIST conference in Paris. </a:t>
            </a:r>
          </a:p>
          <a:p>
            <a:pPr>
              <a:buFontTx/>
              <a:buChar char="•"/>
            </a:pPr>
            <a:r>
              <a:rPr lang="en-US" altLang="LID4096" sz="2000"/>
              <a:t>Today, Mike and I will present some work that we did on a concept called customizable physical interfaces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DDC7AF1-41B4-3E66-0595-2590F3B9B0A8}"/>
              </a:ext>
            </a:extLst>
          </p:cNvPr>
          <p:cNvSpPr>
            <a:spLocks noGrp="1" noChangeArrowheads="1"/>
          </p:cNvSpPr>
          <p:nvPr>
            <p:ph type="sldNum" sz="quarter" idx="5"/>
          </p:nvPr>
        </p:nvSpPr>
        <p:spPr>
          <a:ln/>
        </p:spPr>
        <p:txBody>
          <a:bodyPr/>
          <a:lstStyle/>
          <a:p>
            <a:fld id="{5875D68D-F8B4-4308-A1EE-471767B33253}" type="slidenum">
              <a:rPr lang="en-US" altLang="LID4096"/>
              <a:pPr/>
              <a:t>3</a:t>
            </a:fld>
            <a:endParaRPr lang="en-US" altLang="LID4096"/>
          </a:p>
        </p:txBody>
      </p:sp>
      <p:sp>
        <p:nvSpPr>
          <p:cNvPr id="342018" name="Rectangle 2">
            <a:extLst>
              <a:ext uri="{FF2B5EF4-FFF2-40B4-BE49-F238E27FC236}">
                <a16:creationId xmlns:a16="http://schemas.microsoft.com/office/drawing/2014/main" id="{F759A3B5-894B-958C-02D1-BDDF5E09AF78}"/>
              </a:ext>
            </a:extLst>
          </p:cNvPr>
          <p:cNvSpPr>
            <a:spLocks noGrp="1" noRot="1" noChangeAspect="1" noChangeArrowheads="1" noTextEdit="1"/>
          </p:cNvSpPr>
          <p:nvPr>
            <p:ph type="sldImg"/>
          </p:nvPr>
        </p:nvSpPr>
        <p:spPr>
          <a:ln/>
        </p:spPr>
      </p:sp>
      <p:sp>
        <p:nvSpPr>
          <p:cNvPr id="342019" name="Rectangle 3">
            <a:extLst>
              <a:ext uri="{FF2B5EF4-FFF2-40B4-BE49-F238E27FC236}">
                <a16:creationId xmlns:a16="http://schemas.microsoft.com/office/drawing/2014/main" id="{77837D5B-6E24-3A68-15FD-884AC48C4B76}"/>
              </a:ext>
            </a:extLst>
          </p:cNvPr>
          <p:cNvSpPr>
            <a:spLocks noGrp="1" noChangeArrowheads="1"/>
          </p:cNvSpPr>
          <p:nvPr>
            <p:ph type="body" idx="1"/>
          </p:nvPr>
        </p:nvSpPr>
        <p:spPr/>
        <p:txBody>
          <a:bodyPr/>
          <a:lstStyle/>
          <a:p>
            <a:r>
              <a:rPr lang="en-US" altLang="LID4096" sz="2000"/>
              <a:t>The message of our presentation is that</a:t>
            </a:r>
          </a:p>
          <a:p>
            <a:pPr>
              <a:buFontTx/>
              <a:buChar char="•"/>
            </a:pPr>
            <a:r>
              <a:rPr lang="en-US" altLang="LID4096" sz="2000"/>
              <a:t>With customizable physical Interfaces, a person can</a:t>
            </a:r>
            <a:r>
              <a:rPr lang="en-US" altLang="LID4096" sz="2000" b="1"/>
              <a:t> </a:t>
            </a:r>
            <a:r>
              <a:rPr lang="en-US" altLang="LID4096" sz="2000"/>
              <a:t>bind any</a:t>
            </a:r>
            <a:r>
              <a:rPr lang="en-US" altLang="LID4096" sz="2000" b="1"/>
              <a:t> </a:t>
            </a:r>
            <a:r>
              <a:rPr lang="en-US" altLang="LID4096" sz="2000"/>
              <a:t>graphical control to a corresponding physical widget</a:t>
            </a:r>
          </a:p>
          <a:p>
            <a:r>
              <a:rPr lang="en-US" altLang="LID4096" sz="2000"/>
              <a:t>We’ll deliver this message</a:t>
            </a:r>
          </a:p>
          <a:p>
            <a:pPr>
              <a:buFontTx/>
              <a:buChar char="•"/>
            </a:pPr>
            <a:r>
              <a:rPr lang="en-US" altLang="LID4096" sz="2000"/>
              <a:t>by briefly reviewing some history of how physical devices worked with computers</a:t>
            </a:r>
          </a:p>
          <a:p>
            <a:pPr>
              <a:buFontTx/>
              <a:buChar char="•"/>
            </a:pPr>
            <a:r>
              <a:rPr lang="en-US" altLang="LID4096" sz="2000"/>
              <a:t>then I’ll introduce this concept of customizable physical interfaces,</a:t>
            </a:r>
          </a:p>
          <a:p>
            <a:pPr>
              <a:buFontTx/>
              <a:buChar char="•"/>
            </a:pPr>
            <a:r>
              <a:rPr lang="en-US" altLang="LID4096" sz="2000"/>
              <a:t>Next, Mike will take over and talk about how we implemented this idea as well as its limitations.</a:t>
            </a:r>
          </a:p>
          <a:p>
            <a:endParaRPr lang="en-US" altLang="LID4096" sz="20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B506AB7-4AE1-05D2-AD91-2FFABEEE0127}"/>
              </a:ext>
            </a:extLst>
          </p:cNvPr>
          <p:cNvSpPr>
            <a:spLocks noGrp="1" noChangeArrowheads="1"/>
          </p:cNvSpPr>
          <p:nvPr>
            <p:ph type="sldNum" sz="quarter" idx="5"/>
          </p:nvPr>
        </p:nvSpPr>
        <p:spPr>
          <a:ln/>
        </p:spPr>
        <p:txBody>
          <a:bodyPr/>
          <a:lstStyle/>
          <a:p>
            <a:fld id="{5DB6C957-D2BA-43DF-A3DC-7EB4CBF0DBC0}" type="slidenum">
              <a:rPr lang="en-US" altLang="LID4096"/>
              <a:pPr/>
              <a:t>4</a:t>
            </a:fld>
            <a:endParaRPr lang="en-US" altLang="LID4096"/>
          </a:p>
        </p:txBody>
      </p:sp>
      <p:sp>
        <p:nvSpPr>
          <p:cNvPr id="274434" name="Rectangle 2">
            <a:extLst>
              <a:ext uri="{FF2B5EF4-FFF2-40B4-BE49-F238E27FC236}">
                <a16:creationId xmlns:a16="http://schemas.microsoft.com/office/drawing/2014/main" id="{9BCBB0AB-C0A2-2185-CFCF-93ED71E76B4E}"/>
              </a:ext>
            </a:extLst>
          </p:cNvPr>
          <p:cNvSpPr>
            <a:spLocks noGrp="1" noRot="1" noChangeAspect="1" noChangeArrowheads="1" noTextEdit="1"/>
          </p:cNvSpPr>
          <p:nvPr>
            <p:ph type="sldImg"/>
          </p:nvPr>
        </p:nvSpPr>
        <p:spPr>
          <a:ln/>
        </p:spPr>
      </p:sp>
      <p:sp>
        <p:nvSpPr>
          <p:cNvPr id="274435" name="Rectangle 3">
            <a:extLst>
              <a:ext uri="{FF2B5EF4-FFF2-40B4-BE49-F238E27FC236}">
                <a16:creationId xmlns:a16="http://schemas.microsoft.com/office/drawing/2014/main" id="{5220F78F-BCC9-C81A-5993-6279BC1F46B0}"/>
              </a:ext>
            </a:extLst>
          </p:cNvPr>
          <p:cNvSpPr>
            <a:spLocks noGrp="1" noChangeArrowheads="1"/>
          </p:cNvSpPr>
          <p:nvPr>
            <p:ph type="body" idx="1"/>
          </p:nvPr>
        </p:nvSpPr>
        <p:spPr/>
        <p:txBody>
          <a:bodyPr/>
          <a:lstStyle/>
          <a:p>
            <a:pPr>
              <a:buFontTx/>
              <a:buChar char="•"/>
            </a:pPr>
            <a:r>
              <a:rPr lang="en-US" altLang="LID4096" sz="2000"/>
              <a:t>To set the scene, lets go back in time about 40 years to</a:t>
            </a:r>
            <a:r>
              <a:rPr lang="en-US" altLang="LID4096" sz="2000">
                <a:latin typeface="Times" panose="02020603050405020304" pitchFamily="18" charset="0"/>
              </a:rPr>
              <a:t> Ivan Sutherland’s Sketchpad, the very first interactive graphical user interface. </a:t>
            </a:r>
          </a:p>
          <a:p>
            <a:pPr>
              <a:buFontTx/>
              <a:buChar char="•"/>
            </a:pPr>
            <a:r>
              <a:rPr lang="en-US" altLang="LID4096" sz="2000">
                <a:latin typeface="Times" panose="02020603050405020304" pitchFamily="18" charset="0"/>
              </a:rPr>
              <a:t>In Sketchpad people used a light pen as a pointing device, </a:t>
            </a:r>
          </a:p>
          <a:p>
            <a:pPr>
              <a:buFontTx/>
              <a:buChar char="•"/>
            </a:pPr>
            <a:r>
              <a:rPr lang="en-US" altLang="LID4096" sz="2000">
                <a:latin typeface="Times" panose="02020603050405020304" pitchFamily="18" charset="0"/>
              </a:rPr>
              <a:t>but what is often forgotten is that people also used  physical controls </a:t>
            </a:r>
            <a:br>
              <a:rPr lang="en-US" altLang="LID4096" sz="2000">
                <a:latin typeface="Times" panose="02020603050405020304" pitchFamily="18" charset="0"/>
              </a:rPr>
            </a:br>
            <a:r>
              <a:rPr lang="en-US" altLang="LID4096" sz="2000">
                <a:latin typeface="Times" panose="02020603050405020304" pitchFamily="18" charset="0"/>
              </a:rPr>
              <a:t>&lt;CLICK VIDEO&gt; </a:t>
            </a:r>
            <a:br>
              <a:rPr lang="en-US" altLang="LID4096" sz="2000">
                <a:latin typeface="Times" panose="02020603050405020304" pitchFamily="18" charset="0"/>
              </a:rPr>
            </a:br>
            <a:r>
              <a:rPr lang="en-US" altLang="LID4096" sz="2000">
                <a:latin typeface="Times" panose="02020603050405020304" pitchFamily="18" charset="0"/>
              </a:rPr>
              <a:t>such as buttons, toggles and knobs to modify their light pen actions. </a:t>
            </a:r>
          </a:p>
          <a:p>
            <a:pPr>
              <a:buFontTx/>
              <a:buChar char="•"/>
            </a:pPr>
            <a:r>
              <a:rPr lang="en-US" altLang="LID4096" sz="2000">
                <a:latin typeface="Times" panose="02020603050405020304" pitchFamily="18" charset="0"/>
              </a:rPr>
              <a:t>Lets take a look at a video for a quick demonstration</a:t>
            </a:r>
          </a:p>
          <a:p>
            <a:r>
              <a:rPr lang="en-US" altLang="LID4096" sz="2000">
                <a:latin typeface="Times" panose="02020603050405020304" pitchFamily="18" charset="0"/>
              </a:rPr>
              <a:t>&lt;END VIDEO&gt; </a:t>
            </a:r>
          </a:p>
          <a:p>
            <a:pPr>
              <a:buFontTx/>
              <a:buChar char="•"/>
            </a:pPr>
            <a:r>
              <a:rPr lang="en-US" altLang="LID4096" sz="2000">
                <a:latin typeface="Times" panose="02020603050405020304" pitchFamily="18" charset="0"/>
              </a:rPr>
              <a:t>What you just saw was that Sketchpad users used physical controls, not graphical widgets, to interact with the system.</a:t>
            </a:r>
          </a:p>
          <a:p>
            <a:endParaRPr lang="en-US" altLang="LID4096" sz="2000"/>
          </a:p>
          <a:p>
            <a:endParaRPr lang="en-US" altLang="LID4096" sz="2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50A99EE-93B2-3208-9657-A7E5BB3E7D26}"/>
              </a:ext>
            </a:extLst>
          </p:cNvPr>
          <p:cNvSpPr>
            <a:spLocks noGrp="1" noChangeArrowheads="1"/>
          </p:cNvSpPr>
          <p:nvPr>
            <p:ph type="sldNum" sz="quarter" idx="5"/>
          </p:nvPr>
        </p:nvSpPr>
        <p:spPr>
          <a:ln/>
        </p:spPr>
        <p:txBody>
          <a:bodyPr/>
          <a:lstStyle/>
          <a:p>
            <a:fld id="{417E7B69-FE0C-45CA-998F-CE5034F35364}" type="slidenum">
              <a:rPr lang="en-US" altLang="LID4096"/>
              <a:pPr/>
              <a:t>5</a:t>
            </a:fld>
            <a:endParaRPr lang="en-US" altLang="LID4096"/>
          </a:p>
        </p:txBody>
      </p:sp>
      <p:sp>
        <p:nvSpPr>
          <p:cNvPr id="283650" name="Rectangle 2">
            <a:extLst>
              <a:ext uri="{FF2B5EF4-FFF2-40B4-BE49-F238E27FC236}">
                <a16:creationId xmlns:a16="http://schemas.microsoft.com/office/drawing/2014/main" id="{0A6D83C9-6281-9BFB-4CE1-B1112BBB160D}"/>
              </a:ext>
            </a:extLst>
          </p:cNvPr>
          <p:cNvSpPr>
            <a:spLocks noGrp="1" noRot="1" noChangeAspect="1" noChangeArrowheads="1" noTextEdit="1"/>
          </p:cNvSpPr>
          <p:nvPr>
            <p:ph type="sldImg"/>
          </p:nvPr>
        </p:nvSpPr>
        <p:spPr>
          <a:ln/>
        </p:spPr>
      </p:sp>
      <p:sp>
        <p:nvSpPr>
          <p:cNvPr id="283651" name="Rectangle 3">
            <a:extLst>
              <a:ext uri="{FF2B5EF4-FFF2-40B4-BE49-F238E27FC236}">
                <a16:creationId xmlns:a16="http://schemas.microsoft.com/office/drawing/2014/main" id="{DE8B5C56-28FC-F490-8D11-1DDEA844D694}"/>
              </a:ext>
            </a:extLst>
          </p:cNvPr>
          <p:cNvSpPr>
            <a:spLocks noGrp="1" noChangeArrowheads="1"/>
          </p:cNvSpPr>
          <p:nvPr>
            <p:ph type="body" idx="1"/>
          </p:nvPr>
        </p:nvSpPr>
        <p:spPr/>
        <p:txBody>
          <a:bodyPr/>
          <a:lstStyle/>
          <a:p>
            <a:pPr>
              <a:buFontTx/>
              <a:buChar char="•"/>
            </a:pPr>
            <a:r>
              <a:rPr lang="en-US" altLang="LID4096" sz="2000"/>
              <a:t>Lets jump ahead about 20 years. </a:t>
            </a:r>
          </a:p>
          <a:p>
            <a:pPr>
              <a:buFontTx/>
              <a:buChar char="•"/>
            </a:pPr>
            <a:r>
              <a:rPr lang="en-US" altLang="LID4096" sz="2000"/>
              <a:t>Desktop computers, as introduced by the Xerox Star and popularized by the Apple Macintosh, </a:t>
            </a:r>
          </a:p>
          <a:p>
            <a:r>
              <a:rPr lang="en-US" altLang="LID4096" sz="2000"/>
              <a:t>replaced almost all physical controls with the now-familiar on-screen graphical interface widgets. </a:t>
            </a:r>
          </a:p>
          <a:p>
            <a:pPr>
              <a:buFontTx/>
              <a:buChar char="•"/>
            </a:pPr>
            <a:r>
              <a:rPr lang="en-US" altLang="LID4096" sz="2000"/>
              <a:t>From this point on, graphical user interface widgets reigned supreme on desktop computers, and physical controls all but disappeared.</a:t>
            </a:r>
          </a:p>
          <a:p>
            <a:endParaRPr lang="en-US" altLang="LID4096" sz="20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6570FD3-A4F3-B790-D377-F1C10D27ED02}"/>
              </a:ext>
            </a:extLst>
          </p:cNvPr>
          <p:cNvSpPr>
            <a:spLocks noGrp="1" noChangeArrowheads="1"/>
          </p:cNvSpPr>
          <p:nvPr>
            <p:ph type="sldNum" sz="quarter" idx="5"/>
          </p:nvPr>
        </p:nvSpPr>
        <p:spPr>
          <a:ln/>
        </p:spPr>
        <p:txBody>
          <a:bodyPr/>
          <a:lstStyle/>
          <a:p>
            <a:fld id="{63582FDB-6D82-4C8E-AD4E-EA3EC76D96A3}" type="slidenum">
              <a:rPr lang="en-US" altLang="LID4096"/>
              <a:pPr/>
              <a:t>6</a:t>
            </a:fld>
            <a:endParaRPr lang="en-US" altLang="LID4096"/>
          </a:p>
        </p:txBody>
      </p:sp>
      <p:sp>
        <p:nvSpPr>
          <p:cNvPr id="290818" name="Rectangle 2">
            <a:extLst>
              <a:ext uri="{FF2B5EF4-FFF2-40B4-BE49-F238E27FC236}">
                <a16:creationId xmlns:a16="http://schemas.microsoft.com/office/drawing/2014/main" id="{C8B76955-80E4-68B8-B935-5A5938670DA9}"/>
              </a:ext>
            </a:extLst>
          </p:cNvPr>
          <p:cNvSpPr>
            <a:spLocks noGrp="1" noRot="1" noChangeAspect="1" noChangeArrowheads="1" noTextEdit="1"/>
          </p:cNvSpPr>
          <p:nvPr>
            <p:ph type="sldImg"/>
          </p:nvPr>
        </p:nvSpPr>
        <p:spPr>
          <a:ln/>
        </p:spPr>
      </p:sp>
      <p:sp>
        <p:nvSpPr>
          <p:cNvPr id="290819" name="Rectangle 3">
            <a:extLst>
              <a:ext uri="{FF2B5EF4-FFF2-40B4-BE49-F238E27FC236}">
                <a16:creationId xmlns:a16="http://schemas.microsoft.com/office/drawing/2014/main" id="{049522F5-D10D-B9F5-0404-A30CC3B9C7B1}"/>
              </a:ext>
            </a:extLst>
          </p:cNvPr>
          <p:cNvSpPr>
            <a:spLocks noGrp="1" noChangeArrowheads="1"/>
          </p:cNvSpPr>
          <p:nvPr>
            <p:ph type="body" idx="1"/>
          </p:nvPr>
        </p:nvSpPr>
        <p:spPr/>
        <p:txBody>
          <a:bodyPr/>
          <a:lstStyle/>
          <a:p>
            <a:pPr>
              <a:buFontTx/>
              <a:buChar char="•"/>
            </a:pPr>
            <a:r>
              <a:rPr lang="en-US" altLang="LID4096" sz="2000" dirty="0"/>
              <a:t>Recently tangible UI reintroduced the notion that physical media can be attached to digital information, both for input and output. </a:t>
            </a:r>
          </a:p>
          <a:p>
            <a:pPr>
              <a:buFontTx/>
              <a:buChar char="•"/>
            </a:pPr>
            <a:r>
              <a:rPr lang="en-US" altLang="LID4096" sz="2000" dirty="0"/>
              <a:t>An excellent example is seen in this video of  </a:t>
            </a:r>
            <a:r>
              <a:rPr lang="en-US" altLang="LID4096" sz="2000" dirty="0" err="1"/>
              <a:t>mediaBlocks</a:t>
            </a:r>
            <a:r>
              <a:rPr lang="en-US" altLang="LID4096" sz="2000" dirty="0"/>
              <a:t> where a person can use electronically tagged blocks of wood to control a graphical interaction. </a:t>
            </a:r>
          </a:p>
          <a:p>
            <a:pPr>
              <a:buFontTx/>
              <a:buChar char="•"/>
            </a:pPr>
            <a:r>
              <a:rPr lang="en-US" altLang="LID4096" sz="2000" dirty="0"/>
              <a:t>&lt;Click on media blocks video&gt;</a:t>
            </a:r>
          </a:p>
          <a:p>
            <a:pPr>
              <a:buFontTx/>
              <a:buChar char="•"/>
            </a:pPr>
            <a:r>
              <a:rPr lang="en-US" altLang="LID4096" sz="2000" dirty="0"/>
              <a:t>More generally, tangible interface projects have exploited tags, trackers, switches, accelerometers and many other basic sensor technologies for input, </a:t>
            </a:r>
          </a:p>
          <a:p>
            <a:pPr>
              <a:buFontTx/>
              <a:buChar char="•"/>
            </a:pPr>
            <a:r>
              <a:rPr lang="en-US" altLang="LID4096" sz="2000" dirty="0"/>
              <a:t>For output, we see physical displays based on motors, lights, fans, solenoids, figurines, plush toys, and so on.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D89DC46-C426-65D6-8C38-E6F225F9D8A8}"/>
              </a:ext>
            </a:extLst>
          </p:cNvPr>
          <p:cNvSpPr>
            <a:spLocks noGrp="1" noChangeArrowheads="1"/>
          </p:cNvSpPr>
          <p:nvPr>
            <p:ph type="sldNum" sz="quarter" idx="5"/>
          </p:nvPr>
        </p:nvSpPr>
        <p:spPr>
          <a:ln/>
        </p:spPr>
        <p:txBody>
          <a:bodyPr/>
          <a:lstStyle/>
          <a:p>
            <a:fld id="{E46C5962-FDB0-43F8-A6A3-B41558C4E5ED}" type="slidenum">
              <a:rPr lang="en-US" altLang="LID4096"/>
              <a:pPr/>
              <a:t>7</a:t>
            </a:fld>
            <a:endParaRPr lang="en-US" altLang="LID4096"/>
          </a:p>
        </p:txBody>
      </p:sp>
      <p:sp>
        <p:nvSpPr>
          <p:cNvPr id="425986" name="Rectangle 2">
            <a:extLst>
              <a:ext uri="{FF2B5EF4-FFF2-40B4-BE49-F238E27FC236}">
                <a16:creationId xmlns:a16="http://schemas.microsoft.com/office/drawing/2014/main" id="{CDEA5F99-E5E6-3259-69DC-88C4EFAC0C9B}"/>
              </a:ext>
            </a:extLst>
          </p:cNvPr>
          <p:cNvSpPr>
            <a:spLocks noGrp="1" noRot="1" noChangeAspect="1" noChangeArrowheads="1" noTextEdit="1"/>
          </p:cNvSpPr>
          <p:nvPr>
            <p:ph type="sldImg"/>
          </p:nvPr>
        </p:nvSpPr>
        <p:spPr>
          <a:ln/>
        </p:spPr>
      </p:sp>
      <p:sp>
        <p:nvSpPr>
          <p:cNvPr id="425987" name="Rectangle 3">
            <a:extLst>
              <a:ext uri="{FF2B5EF4-FFF2-40B4-BE49-F238E27FC236}">
                <a16:creationId xmlns:a16="http://schemas.microsoft.com/office/drawing/2014/main" id="{03694633-8F24-A33F-4A19-D14E07AACCB7}"/>
              </a:ext>
            </a:extLst>
          </p:cNvPr>
          <p:cNvSpPr>
            <a:spLocks noGrp="1" noChangeArrowheads="1"/>
          </p:cNvSpPr>
          <p:nvPr>
            <p:ph type="body" idx="1"/>
          </p:nvPr>
        </p:nvSpPr>
        <p:spPr/>
        <p:txBody>
          <a:bodyPr/>
          <a:lstStyle/>
          <a:p>
            <a:pPr marL="228600" indent="-228600">
              <a:buFontTx/>
              <a:buChar char="•"/>
            </a:pPr>
            <a:r>
              <a:rPr lang="en-US" altLang="LID4096" sz="2000"/>
              <a:t>In spite of this research, graphical interfaces such as that I used to make this slide, are still the standard. </a:t>
            </a:r>
          </a:p>
          <a:p>
            <a:pPr marL="228600" indent="-228600">
              <a:buFontTx/>
              <a:buChar char="•"/>
            </a:pPr>
            <a:r>
              <a:rPr lang="en-US" altLang="LID4096" sz="2000"/>
              <a:t>If we want to reintroduce physical controls, we need to get real with physical interfaces, where real people can use them in real situations for real tasks</a:t>
            </a:r>
          </a:p>
          <a:p>
            <a:pPr marL="228600" indent="-228600">
              <a:buFontTx/>
              <a:buChar char="•"/>
            </a:pPr>
            <a:r>
              <a:rPr lang="en-US" altLang="LID4096" sz="2000"/>
              <a:t>One good opportunity is to try to instrument our conventional graphical applications with physical controls</a:t>
            </a:r>
          </a:p>
          <a:p>
            <a:pPr marL="228600" indent="-228600">
              <a:buFontTx/>
              <a:buChar char="•"/>
            </a:pPr>
            <a:r>
              <a:rPr lang="en-US" altLang="LID4096" sz="2000"/>
              <a:t>There are many potential advantages to this</a:t>
            </a:r>
          </a:p>
          <a:p>
            <a:pPr marL="228600" indent="-228600"/>
            <a:r>
              <a:rPr lang="en-US" altLang="LID4096" sz="2000"/>
              <a:t>&lt;animate each in turn&gt;</a:t>
            </a:r>
          </a:p>
          <a:p>
            <a:pPr marL="228600" indent="-228600">
              <a:buFontTx/>
              <a:buAutoNum type="arabicPeriod"/>
            </a:pPr>
            <a:r>
              <a:rPr lang="en-US" altLang="LID4096" sz="2000"/>
              <a:t>We can have specialized controls to particular applications to make people more efficient,</a:t>
            </a:r>
          </a:p>
          <a:p>
            <a:pPr marL="228600" indent="-228600">
              <a:buFontTx/>
              <a:buAutoNum type="arabicPeriod"/>
            </a:pPr>
            <a:r>
              <a:rPr lang="en-US" altLang="LID4096" sz="2000"/>
              <a:t>Or create universal remotes that act upon all applications with generic commands</a:t>
            </a:r>
          </a:p>
          <a:p>
            <a:pPr marL="228600" indent="-228600">
              <a:buFontTx/>
              <a:buAutoNum type="arabicPeriod"/>
            </a:pPr>
            <a:r>
              <a:rPr lang="en-US" altLang="LID4096" sz="2000"/>
              <a:t>Or show an applications output on an ambient display</a:t>
            </a:r>
          </a:p>
          <a:p>
            <a:pPr marL="228600" indent="-228600">
              <a:buFontTx/>
              <a:buAutoNum type="arabicPeriod"/>
            </a:pPr>
            <a:r>
              <a:rPr lang="en-US" altLang="LID4096" sz="2000"/>
              <a:t>Or perhaps create physical instruments to applications around physical metaphors </a:t>
            </a:r>
          </a:p>
          <a:p>
            <a:pPr marL="228600" indent="-228600">
              <a:buFontTx/>
              <a:buChar char="•"/>
            </a:pPr>
            <a:r>
              <a:rPr lang="en-US" altLang="LID4096" sz="2000"/>
              <a:t>Or even create low cost input and output devices adapted to special needs people</a:t>
            </a:r>
          </a:p>
          <a:p>
            <a:pPr marL="228600" indent="-228600"/>
            <a:endParaRPr lang="en-US" altLang="LID4096" sz="20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E0F3CC3-F532-66FE-9A4D-063B0136411E}"/>
              </a:ext>
            </a:extLst>
          </p:cNvPr>
          <p:cNvSpPr>
            <a:spLocks noGrp="1" noChangeArrowheads="1"/>
          </p:cNvSpPr>
          <p:nvPr>
            <p:ph type="sldNum" sz="quarter" idx="5"/>
          </p:nvPr>
        </p:nvSpPr>
        <p:spPr>
          <a:ln/>
        </p:spPr>
        <p:txBody>
          <a:bodyPr/>
          <a:lstStyle/>
          <a:p>
            <a:fld id="{0C9CEE71-AE07-4E70-AC42-4794DAAB9089}" type="slidenum">
              <a:rPr lang="en-US" altLang="LID4096"/>
              <a:pPr/>
              <a:t>8</a:t>
            </a:fld>
            <a:endParaRPr lang="en-US" altLang="LID4096"/>
          </a:p>
        </p:txBody>
      </p:sp>
      <p:sp>
        <p:nvSpPr>
          <p:cNvPr id="299010" name="Rectangle 2">
            <a:extLst>
              <a:ext uri="{FF2B5EF4-FFF2-40B4-BE49-F238E27FC236}">
                <a16:creationId xmlns:a16="http://schemas.microsoft.com/office/drawing/2014/main" id="{9B52EBFA-8910-43A5-5A5C-8A63ADB7DA84}"/>
              </a:ext>
            </a:extLst>
          </p:cNvPr>
          <p:cNvSpPr>
            <a:spLocks noGrp="1" noRot="1" noChangeAspect="1" noChangeArrowheads="1" noTextEdit="1"/>
          </p:cNvSpPr>
          <p:nvPr>
            <p:ph type="sldImg"/>
          </p:nvPr>
        </p:nvSpPr>
        <p:spPr>
          <a:ln/>
        </p:spPr>
      </p:sp>
      <p:sp>
        <p:nvSpPr>
          <p:cNvPr id="299011" name="Rectangle 3">
            <a:extLst>
              <a:ext uri="{FF2B5EF4-FFF2-40B4-BE49-F238E27FC236}">
                <a16:creationId xmlns:a16="http://schemas.microsoft.com/office/drawing/2014/main" id="{865CBD51-E2F4-5EBF-5A8E-EC0CF02DF2E1}"/>
              </a:ext>
            </a:extLst>
          </p:cNvPr>
          <p:cNvSpPr>
            <a:spLocks noGrp="1" noChangeArrowheads="1"/>
          </p:cNvSpPr>
          <p:nvPr>
            <p:ph type="body" idx="1"/>
          </p:nvPr>
        </p:nvSpPr>
        <p:spPr/>
        <p:txBody>
          <a:bodyPr/>
          <a:lstStyle/>
          <a:p>
            <a:pPr>
              <a:buFontTx/>
              <a:buChar char="•"/>
            </a:pPr>
            <a:r>
              <a:rPr lang="en-US" altLang="LID4096" sz="2000"/>
              <a:t>Even if we decided to bring physical controls back into our interfaces, we have one big problem </a:t>
            </a:r>
          </a:p>
          <a:p>
            <a:pPr>
              <a:buFontTx/>
              <a:buChar char="•"/>
            </a:pPr>
            <a:r>
              <a:rPr lang="en-US" altLang="LID4096" sz="2000"/>
              <a:t>Our current conventional applications only recognize mice and keyboards</a:t>
            </a:r>
          </a:p>
          <a:p>
            <a:pPr>
              <a:buFontTx/>
              <a:buChar char="•"/>
            </a:pPr>
            <a:r>
              <a:rPr lang="en-US" altLang="LID4096" sz="2000"/>
              <a:t>Even if we could plug other devices into our computers, the applications won’t know what to do with them</a:t>
            </a:r>
          </a:p>
          <a:p>
            <a:pPr>
              <a:buFontTx/>
              <a:buChar char="•"/>
            </a:pPr>
            <a:r>
              <a:rPr lang="en-US" altLang="LID4096" sz="2000"/>
              <a:t>Even if we were willing to modify the source, its often unavailable to us.</a:t>
            </a:r>
          </a:p>
          <a:p>
            <a:pPr>
              <a:buFontTx/>
              <a:buChar char="•"/>
            </a:pPr>
            <a:r>
              <a:rPr lang="en-US" altLang="LID4096" sz="2000"/>
              <a:t>This is why almost all research in Tangible Interfaces worked with specially designed software rather than commonly used applications,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C8621FD-9EEA-2049-DF78-D3F423167B47}"/>
              </a:ext>
            </a:extLst>
          </p:cNvPr>
          <p:cNvSpPr>
            <a:spLocks noGrp="1" noChangeArrowheads="1"/>
          </p:cNvSpPr>
          <p:nvPr>
            <p:ph type="sldNum" sz="quarter" idx="5"/>
          </p:nvPr>
        </p:nvSpPr>
        <p:spPr>
          <a:ln/>
        </p:spPr>
        <p:txBody>
          <a:bodyPr/>
          <a:lstStyle/>
          <a:p>
            <a:fld id="{3FDBCB67-A9C5-4565-8FBD-20765C960263}" type="slidenum">
              <a:rPr lang="en-US" altLang="LID4096"/>
              <a:pPr/>
              <a:t>9</a:t>
            </a:fld>
            <a:endParaRPr lang="en-US" altLang="LID4096"/>
          </a:p>
        </p:txBody>
      </p:sp>
      <p:sp>
        <p:nvSpPr>
          <p:cNvPr id="418818" name="Rectangle 2">
            <a:extLst>
              <a:ext uri="{FF2B5EF4-FFF2-40B4-BE49-F238E27FC236}">
                <a16:creationId xmlns:a16="http://schemas.microsoft.com/office/drawing/2014/main" id="{B1FB221E-42ED-700C-F8E3-3277C5AE592F}"/>
              </a:ext>
            </a:extLst>
          </p:cNvPr>
          <p:cNvSpPr>
            <a:spLocks noGrp="1" noRot="1" noChangeAspect="1" noChangeArrowheads="1" noTextEdit="1"/>
          </p:cNvSpPr>
          <p:nvPr>
            <p:ph type="sldImg"/>
          </p:nvPr>
        </p:nvSpPr>
        <p:spPr>
          <a:ln/>
        </p:spPr>
      </p:sp>
      <p:sp>
        <p:nvSpPr>
          <p:cNvPr id="418819" name="Rectangle 3">
            <a:extLst>
              <a:ext uri="{FF2B5EF4-FFF2-40B4-BE49-F238E27FC236}">
                <a16:creationId xmlns:a16="http://schemas.microsoft.com/office/drawing/2014/main" id="{696D8E38-A31A-C637-131E-55AD60571207}"/>
              </a:ext>
            </a:extLst>
          </p:cNvPr>
          <p:cNvSpPr>
            <a:spLocks noGrp="1" noChangeArrowheads="1"/>
          </p:cNvSpPr>
          <p:nvPr>
            <p:ph type="body" idx="1"/>
          </p:nvPr>
        </p:nvSpPr>
        <p:spPr/>
        <p:txBody>
          <a:bodyPr/>
          <a:lstStyle/>
          <a:p>
            <a:r>
              <a:rPr lang="en-US" altLang="LID4096" sz="2000"/>
              <a:t>To solve this problem, we came up with the idea of Customizable Interfaces, where a person can first </a:t>
            </a:r>
          </a:p>
          <a:p>
            <a:r>
              <a:rPr lang="en-US" altLang="LID4096" sz="2000"/>
              <a:t>&lt;read&gt;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0500B6-3820-9177-2AC9-2B2F7698FF53}"/>
              </a:ext>
            </a:extLst>
          </p:cNvPr>
          <p:cNvSpPr>
            <a:spLocks noGrp="1" noChangeArrowheads="1"/>
          </p:cNvSpPr>
          <p:nvPr>
            <p:ph type="sldNum" sz="quarter" idx="5"/>
          </p:nvPr>
        </p:nvSpPr>
        <p:spPr>
          <a:ln/>
        </p:spPr>
        <p:txBody>
          <a:bodyPr/>
          <a:lstStyle/>
          <a:p>
            <a:fld id="{34FE842A-36D3-4682-B05F-A6F17C099DDF}" type="slidenum">
              <a:rPr lang="en-US" altLang="LID4096"/>
              <a:pPr/>
              <a:t>10</a:t>
            </a:fld>
            <a:endParaRPr lang="en-US" altLang="LID4096"/>
          </a:p>
        </p:txBody>
      </p:sp>
      <p:sp>
        <p:nvSpPr>
          <p:cNvPr id="422914" name="Rectangle 2">
            <a:extLst>
              <a:ext uri="{FF2B5EF4-FFF2-40B4-BE49-F238E27FC236}">
                <a16:creationId xmlns:a16="http://schemas.microsoft.com/office/drawing/2014/main" id="{F67682D4-FF69-2747-44CB-4E95F3018B79}"/>
              </a:ext>
            </a:extLst>
          </p:cNvPr>
          <p:cNvSpPr>
            <a:spLocks noGrp="1" noRot="1" noChangeAspect="1" noChangeArrowheads="1" noTextEdit="1"/>
          </p:cNvSpPr>
          <p:nvPr>
            <p:ph type="sldImg"/>
          </p:nvPr>
        </p:nvSpPr>
        <p:spPr>
          <a:ln/>
        </p:spPr>
      </p:sp>
      <p:sp>
        <p:nvSpPr>
          <p:cNvPr id="422915" name="Rectangle 3">
            <a:extLst>
              <a:ext uri="{FF2B5EF4-FFF2-40B4-BE49-F238E27FC236}">
                <a16:creationId xmlns:a16="http://schemas.microsoft.com/office/drawing/2014/main" id="{BDE34EF6-C937-7B6A-5495-0EAD1C582563}"/>
              </a:ext>
            </a:extLst>
          </p:cNvPr>
          <p:cNvSpPr>
            <a:spLocks noGrp="1" noChangeArrowheads="1"/>
          </p:cNvSpPr>
          <p:nvPr>
            <p:ph type="body" idx="1"/>
          </p:nvPr>
        </p:nvSpPr>
        <p:spPr/>
        <p:txBody>
          <a:bodyPr/>
          <a:lstStyle/>
          <a:p>
            <a:r>
              <a:rPr lang="en-US" altLang="LID4096" sz="2000"/>
              <a:t>&lt;read 2</a:t>
            </a:r>
            <a:r>
              <a:rPr lang="en-US" altLang="LID4096" sz="2000" baseline="30000"/>
              <a:t>nd</a:t>
            </a:r>
            <a:r>
              <a:rPr lang="en-US" altLang="LID4096" sz="2000"/>
              <a:t> point&gt; … or display the widget’s output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2748001-EE8A-53FA-4331-E9FF3F89A414}"/>
              </a:ext>
            </a:extLst>
          </p:cNvPr>
          <p:cNvSpPr>
            <a:spLocks noGrp="1" noChangeArrowheads="1"/>
          </p:cNvSpPr>
          <p:nvPr>
            <p:ph type="sldNum" sz="quarter" idx="5"/>
          </p:nvPr>
        </p:nvSpPr>
        <p:spPr>
          <a:ln/>
        </p:spPr>
        <p:txBody>
          <a:bodyPr/>
          <a:lstStyle/>
          <a:p>
            <a:fld id="{78FE717B-CA4A-465B-9767-7FDFBA8AE93D}" type="slidenum">
              <a:rPr lang="en-US" altLang="LID4096"/>
              <a:pPr/>
              <a:t>11</a:t>
            </a:fld>
            <a:endParaRPr lang="en-US" altLang="LID4096"/>
          </a:p>
        </p:txBody>
      </p:sp>
      <p:sp>
        <p:nvSpPr>
          <p:cNvPr id="365570" name="Rectangle 2">
            <a:extLst>
              <a:ext uri="{FF2B5EF4-FFF2-40B4-BE49-F238E27FC236}">
                <a16:creationId xmlns:a16="http://schemas.microsoft.com/office/drawing/2014/main" id="{5378D537-7A55-3DBF-1DD6-B942C1E7ABFF}"/>
              </a:ext>
            </a:extLst>
          </p:cNvPr>
          <p:cNvSpPr>
            <a:spLocks noGrp="1" noRot="1" noChangeAspect="1" noChangeArrowheads="1" noTextEdit="1"/>
          </p:cNvSpPr>
          <p:nvPr>
            <p:ph type="sldImg"/>
          </p:nvPr>
        </p:nvSpPr>
        <p:spPr>
          <a:ln/>
        </p:spPr>
      </p:sp>
      <p:sp>
        <p:nvSpPr>
          <p:cNvPr id="365571" name="Rectangle 3">
            <a:extLst>
              <a:ext uri="{FF2B5EF4-FFF2-40B4-BE49-F238E27FC236}">
                <a16:creationId xmlns:a16="http://schemas.microsoft.com/office/drawing/2014/main" id="{B1099F3A-D7D8-5927-DA6A-53BFF541C89B}"/>
              </a:ext>
            </a:extLst>
          </p:cNvPr>
          <p:cNvSpPr>
            <a:spLocks noGrp="1" noChangeArrowheads="1"/>
          </p:cNvSpPr>
          <p:nvPr>
            <p:ph type="body" idx="1"/>
          </p:nvPr>
        </p:nvSpPr>
        <p:spPr/>
        <p:txBody>
          <a:bodyPr/>
          <a:lstStyle/>
          <a:p>
            <a:r>
              <a:rPr lang="en-US" altLang="LID4096"/>
              <a:t>To implement this idea, we put together two toolkits, one to handle the physical devices, the other to link into graphical widgets.</a:t>
            </a:r>
          </a:p>
          <a:p>
            <a:r>
              <a:rPr lang="en-US" altLang="LID4096"/>
              <a:t>First, Phidgets, or physical widgets are very easy to program physical devices, which we presented at UIST last year.  This gives extremelly easy to program input devices such as sensors and switches, as well as outputs including motors, lights, and so 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AB9851-3BE0-D525-BA92-5BAB38EC31EF}"/>
              </a:ext>
            </a:extLst>
          </p:cNvPr>
          <p:cNvSpPr>
            <a:spLocks noGrp="1" noChangeArrowheads="1"/>
          </p:cNvSpPr>
          <p:nvPr>
            <p:ph type="sldNum" sz="quarter" idx="5"/>
          </p:nvPr>
        </p:nvSpPr>
        <p:spPr>
          <a:ln/>
        </p:spPr>
        <p:txBody>
          <a:bodyPr/>
          <a:lstStyle/>
          <a:p>
            <a:fld id="{2A4C86A5-7163-46A5-BF94-010E9C2FE88D}" type="slidenum">
              <a:rPr lang="en-US" altLang="LID4096"/>
              <a:pPr/>
              <a:t>12</a:t>
            </a:fld>
            <a:endParaRPr lang="en-US" altLang="LID4096"/>
          </a:p>
        </p:txBody>
      </p:sp>
      <p:sp>
        <p:nvSpPr>
          <p:cNvPr id="366594" name="Rectangle 2">
            <a:extLst>
              <a:ext uri="{FF2B5EF4-FFF2-40B4-BE49-F238E27FC236}">
                <a16:creationId xmlns:a16="http://schemas.microsoft.com/office/drawing/2014/main" id="{F83106F5-093B-2CE3-EEDD-8E6576137072}"/>
              </a:ext>
            </a:extLst>
          </p:cNvPr>
          <p:cNvSpPr>
            <a:spLocks noGrp="1" noRot="1" noChangeAspect="1" noChangeArrowheads="1" noTextEdit="1"/>
          </p:cNvSpPr>
          <p:nvPr>
            <p:ph type="sldImg"/>
          </p:nvPr>
        </p:nvSpPr>
        <p:spPr>
          <a:ln/>
        </p:spPr>
      </p:sp>
      <p:sp>
        <p:nvSpPr>
          <p:cNvPr id="366595" name="Rectangle 3">
            <a:extLst>
              <a:ext uri="{FF2B5EF4-FFF2-40B4-BE49-F238E27FC236}">
                <a16:creationId xmlns:a16="http://schemas.microsoft.com/office/drawing/2014/main" id="{7860A37E-DC18-6F95-5DBC-1657393FBBBB}"/>
              </a:ext>
            </a:extLst>
          </p:cNvPr>
          <p:cNvSpPr>
            <a:spLocks noGrp="1" noChangeArrowheads="1"/>
          </p:cNvSpPr>
          <p:nvPr>
            <p:ph type="body" idx="1"/>
          </p:nvPr>
        </p:nvSpPr>
        <p:spPr/>
        <p:txBody>
          <a:bodyPr/>
          <a:lstStyle/>
          <a:p>
            <a:r>
              <a:rPr lang="en-US" altLang="LID4096"/>
              <a:t>The other toolkit extends Brad Myers idea of Semantic Snarfing, a method to link into the functions of GUID widgets. </a:t>
            </a:r>
          </a:p>
          <a:p>
            <a:r>
              <a:rPr lang="en-US" altLang="LID4096"/>
              <a:t>We created a toolkit around this which we call the WidgetTap.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07EFEC4-F430-63E4-7CA8-508B23AE4935}"/>
              </a:ext>
            </a:extLst>
          </p:cNvPr>
          <p:cNvSpPr>
            <a:spLocks noGrp="1" noChangeArrowheads="1"/>
          </p:cNvSpPr>
          <p:nvPr>
            <p:ph type="sldNum" sz="quarter" idx="5"/>
          </p:nvPr>
        </p:nvSpPr>
        <p:spPr>
          <a:ln/>
        </p:spPr>
        <p:txBody>
          <a:bodyPr/>
          <a:lstStyle/>
          <a:p>
            <a:fld id="{A0757848-9C31-4814-A53A-FA85831E531A}" type="slidenum">
              <a:rPr lang="en-US" altLang="LID4096"/>
              <a:pPr/>
              <a:t>13</a:t>
            </a:fld>
            <a:endParaRPr lang="en-US" altLang="LID4096"/>
          </a:p>
        </p:txBody>
      </p:sp>
      <p:sp>
        <p:nvSpPr>
          <p:cNvPr id="311298" name="Rectangle 2">
            <a:extLst>
              <a:ext uri="{FF2B5EF4-FFF2-40B4-BE49-F238E27FC236}">
                <a16:creationId xmlns:a16="http://schemas.microsoft.com/office/drawing/2014/main" id="{B18BC5AC-AA8B-8D8C-138F-70EDC1FDA2E5}"/>
              </a:ext>
            </a:extLst>
          </p:cNvPr>
          <p:cNvSpPr>
            <a:spLocks noGrp="1" noRot="1" noChangeAspect="1" noChangeArrowheads="1" noTextEdit="1"/>
          </p:cNvSpPr>
          <p:nvPr>
            <p:ph type="sldImg"/>
          </p:nvPr>
        </p:nvSpPr>
        <p:spPr>
          <a:ln/>
        </p:spPr>
      </p:sp>
      <p:sp>
        <p:nvSpPr>
          <p:cNvPr id="311299" name="Rectangle 3">
            <a:extLst>
              <a:ext uri="{FF2B5EF4-FFF2-40B4-BE49-F238E27FC236}">
                <a16:creationId xmlns:a16="http://schemas.microsoft.com/office/drawing/2014/main" id="{E573D2F2-B804-ED9C-4492-4FE85475CEDC}"/>
              </a:ext>
            </a:extLst>
          </p:cNvPr>
          <p:cNvSpPr>
            <a:spLocks noGrp="1" noChangeArrowheads="1"/>
          </p:cNvSpPr>
          <p:nvPr>
            <p:ph type="body" idx="1"/>
          </p:nvPr>
        </p:nvSpPr>
        <p:spPr/>
        <p:txBody>
          <a:bodyPr/>
          <a:lstStyle/>
          <a:p>
            <a:r>
              <a:rPr lang="en-US" altLang="LID4096" sz="2000"/>
              <a:t>To introduce how this all works, I’ll show a video that illustrates various scenarios of how customized applications are built.</a:t>
            </a:r>
          </a:p>
          <a:p>
            <a:endParaRPr lang="en-US" altLang="LID4096" sz="20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7FDE2AA-FC7C-A305-744D-C3ED58688D1B}"/>
              </a:ext>
            </a:extLst>
          </p:cNvPr>
          <p:cNvSpPr>
            <a:spLocks noGrp="1" noChangeArrowheads="1"/>
          </p:cNvSpPr>
          <p:nvPr>
            <p:ph type="sldNum" sz="quarter" idx="5"/>
          </p:nvPr>
        </p:nvSpPr>
        <p:spPr>
          <a:ln/>
        </p:spPr>
        <p:txBody>
          <a:bodyPr/>
          <a:lstStyle/>
          <a:p>
            <a:fld id="{2ED2FA18-E2C2-4D26-AAA7-18A4DD04816C}" type="slidenum">
              <a:rPr lang="en-US" altLang="LID4096"/>
              <a:pPr/>
              <a:t>14</a:t>
            </a:fld>
            <a:endParaRPr lang="en-US" altLang="LID4096"/>
          </a:p>
        </p:txBody>
      </p:sp>
      <p:sp>
        <p:nvSpPr>
          <p:cNvPr id="461826" name="Rectangle 2">
            <a:extLst>
              <a:ext uri="{FF2B5EF4-FFF2-40B4-BE49-F238E27FC236}">
                <a16:creationId xmlns:a16="http://schemas.microsoft.com/office/drawing/2014/main" id="{A0239C8D-9941-61C3-BCAE-00A93EB658F0}"/>
              </a:ext>
            </a:extLst>
          </p:cNvPr>
          <p:cNvSpPr>
            <a:spLocks noGrp="1" noRot="1" noChangeAspect="1" noChangeArrowheads="1" noTextEdit="1"/>
          </p:cNvSpPr>
          <p:nvPr>
            <p:ph type="sldImg"/>
          </p:nvPr>
        </p:nvSpPr>
        <p:spPr>
          <a:ln/>
        </p:spPr>
      </p:sp>
      <p:sp>
        <p:nvSpPr>
          <p:cNvPr id="461827" name="Rectangle 3">
            <a:extLst>
              <a:ext uri="{FF2B5EF4-FFF2-40B4-BE49-F238E27FC236}">
                <a16:creationId xmlns:a16="http://schemas.microsoft.com/office/drawing/2014/main" id="{CD74E5A1-7167-4CDA-2160-6BF16F568844}"/>
              </a:ext>
            </a:extLst>
          </p:cNvPr>
          <p:cNvSpPr>
            <a:spLocks noGrp="1" noChangeArrowheads="1"/>
          </p:cNvSpPr>
          <p:nvPr>
            <p:ph type="body" idx="1"/>
          </p:nvPr>
        </p:nvSpPr>
        <p:spPr/>
        <p:txBody>
          <a:bodyPr/>
          <a:lstStyle/>
          <a:p>
            <a:pPr>
              <a:buFontTx/>
              <a:buChar char="•"/>
            </a:pPr>
            <a:r>
              <a:rPr lang="en-CA" altLang="LID4096"/>
              <a:t>I’ll next show you in greater detail how we build customizable physical interfaces.  </a:t>
            </a:r>
          </a:p>
          <a:p>
            <a:pPr>
              <a:buFontTx/>
              <a:buChar char="•"/>
            </a:pPr>
            <a:r>
              <a:rPr lang="en-CA" altLang="LID4096"/>
              <a:t>As you’ve seen in the video, programming customizable physical user interfaces requires two toolkits.  </a:t>
            </a:r>
          </a:p>
          <a:p>
            <a:pPr>
              <a:buFontTx/>
              <a:buChar char="•"/>
            </a:pPr>
            <a:r>
              <a:rPr lang="en-CA" altLang="LID4096"/>
              <a:t>Phidgets, or physical widgets, take care of programming the physical interface devices, while our WidgetTap library takes care of accessing GUI widgets in existing applications.  </a:t>
            </a:r>
          </a:p>
          <a:p>
            <a:pPr>
              <a:buFontTx/>
              <a:buChar char="•"/>
            </a:pPr>
            <a:r>
              <a:rPr lang="en-CA" altLang="LID4096"/>
              <a:t>The developer building a physical interface customization for an existing application writes software that uses both these toolkits together.  </a:t>
            </a:r>
          </a:p>
          <a:p>
            <a:pPr>
              <a:buFontTx/>
              <a:buChar char="•"/>
            </a:pPr>
            <a:r>
              <a:rPr lang="en-CA" altLang="LID4096"/>
              <a:t>The relationship between the two toolkits is best seen in a simple example which I will demonstrate in action first, and then discuss in source code later.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1E33EEA-A2D4-2201-7CDA-5E7A082B02CA}"/>
              </a:ext>
            </a:extLst>
          </p:cNvPr>
          <p:cNvSpPr>
            <a:spLocks noGrp="1" noChangeArrowheads="1"/>
          </p:cNvSpPr>
          <p:nvPr>
            <p:ph type="sldNum" sz="quarter" idx="5"/>
          </p:nvPr>
        </p:nvSpPr>
        <p:spPr>
          <a:ln/>
        </p:spPr>
        <p:txBody>
          <a:bodyPr/>
          <a:lstStyle/>
          <a:p>
            <a:fld id="{6BAC4F13-4AA0-42A6-8855-5FAD4C6105A0}" type="slidenum">
              <a:rPr lang="en-US" altLang="LID4096"/>
              <a:pPr/>
              <a:t>15</a:t>
            </a:fld>
            <a:endParaRPr lang="en-US" altLang="LID4096"/>
          </a:p>
        </p:txBody>
      </p:sp>
      <p:sp>
        <p:nvSpPr>
          <p:cNvPr id="435202" name="Rectangle 2">
            <a:extLst>
              <a:ext uri="{FF2B5EF4-FFF2-40B4-BE49-F238E27FC236}">
                <a16:creationId xmlns:a16="http://schemas.microsoft.com/office/drawing/2014/main" id="{B053F9AE-1E73-6F84-71EA-9C4C7CFD4400}"/>
              </a:ext>
            </a:extLst>
          </p:cNvPr>
          <p:cNvSpPr>
            <a:spLocks noGrp="1" noRot="1" noChangeAspect="1" noChangeArrowheads="1" noTextEdit="1"/>
          </p:cNvSpPr>
          <p:nvPr>
            <p:ph type="sldImg"/>
          </p:nvPr>
        </p:nvSpPr>
        <p:spPr>
          <a:ln/>
        </p:spPr>
      </p:sp>
      <p:sp>
        <p:nvSpPr>
          <p:cNvPr id="435203" name="Rectangle 3">
            <a:extLst>
              <a:ext uri="{FF2B5EF4-FFF2-40B4-BE49-F238E27FC236}">
                <a16:creationId xmlns:a16="http://schemas.microsoft.com/office/drawing/2014/main" id="{0F379C83-83A0-5633-58DF-DBD18006BCB5}"/>
              </a:ext>
            </a:extLst>
          </p:cNvPr>
          <p:cNvSpPr>
            <a:spLocks noGrp="1" noChangeArrowheads="1"/>
          </p:cNvSpPr>
          <p:nvPr>
            <p:ph type="body" idx="1"/>
          </p:nvPr>
        </p:nvSpPr>
        <p:spPr/>
        <p:txBody>
          <a:bodyPr/>
          <a:lstStyle/>
          <a:p>
            <a:r>
              <a:rPr lang="en-CA" altLang="LID4096"/>
              <a:t>&lt;LIVE DEMONSTRATION&gt;</a:t>
            </a:r>
          </a:p>
          <a:p>
            <a:pPr>
              <a:buFontTx/>
              <a:buChar char="•"/>
            </a:pPr>
            <a:r>
              <a:rPr lang="en-CA" altLang="LID4096"/>
              <a:t>Here is the standard Calculator application that ships with Windows.  I will customize it by associating this physical button &lt;&lt;hold up button&gt;&gt; with the ‘5’ button on the calculator.</a:t>
            </a:r>
          </a:p>
          <a:p>
            <a:pPr>
              <a:buFontTx/>
              <a:buChar char="•"/>
            </a:pPr>
            <a:r>
              <a:rPr lang="en-CA" altLang="LID4096"/>
              <a:t>I have written this separate program to do this customization.  The customization takes place in three steps.  As I perform each step, keep an eye on the Status line to see what’s going on.</a:t>
            </a:r>
          </a:p>
          <a:p>
            <a:pPr>
              <a:buFontTx/>
              <a:buChar char="•"/>
            </a:pPr>
            <a:r>
              <a:rPr lang="en-CA" altLang="LID4096"/>
              <a:t>First, my customization software is waiting for me to attach a phidget interface kit so I’ll do that.  &lt;&lt;Plug in phidget&gt;&gt;</a:t>
            </a:r>
          </a:p>
          <a:p>
            <a:pPr>
              <a:buFontTx/>
              <a:buChar char="•"/>
            </a:pPr>
            <a:r>
              <a:rPr lang="en-CA" altLang="LID4096"/>
              <a:t>Now my software is prompting me to select a GUI button to customize.  Note that as I move the mouse over a GUI buttons they are highlighted, but when I move the mouse over other kinds of widgets the highlight disappears.  &lt;&lt;Move mouse on display to show and hide the highlight.&gt;&gt;</a:t>
            </a:r>
          </a:p>
          <a:p>
            <a:pPr>
              <a:buFontTx/>
              <a:buChar char="•"/>
            </a:pPr>
            <a:r>
              <a:rPr lang="en-CA" altLang="LID4096"/>
              <a:t>I’ll now highlight and click to select the ‘5’ button.  &lt;&lt;Select the GUI widget&gt;&gt;  The status line now shows that the button is customized.  Indeed, if I push the physical button, the counter is incremented just as though I had clicked the graphical button.</a:t>
            </a:r>
          </a:p>
          <a:p>
            <a:pPr>
              <a:buFontTx/>
              <a:buChar char="•"/>
            </a:pPr>
            <a:r>
              <a:rPr lang="en-CA" altLang="LID4096"/>
              <a:t>&lt;&lt;Push the physical button three or four times.&gt;&gt;  If I close the Calculator application…  &lt;&lt;Close the GUI button&gt;&gt; …the widget tap toolkit will automatically restart it and re-establish the connection with the button widget.  &lt;&lt;Push the physical button&gt;&gt;</a:t>
            </a:r>
          </a:p>
          <a:p>
            <a:pPr>
              <a:buFontTx/>
              <a:buChar char="•"/>
            </a:pPr>
            <a:endParaRPr lang="en-CA" altLang="LID4096"/>
          </a:p>
          <a:p>
            <a:pPr>
              <a:buFontTx/>
              <a:buChar char="•"/>
            </a:pPr>
            <a:endParaRPr lang="en-CA" altLang="LID4096"/>
          </a:p>
          <a:p>
            <a:pPr>
              <a:buFontTx/>
              <a:buChar char="•"/>
            </a:pPr>
            <a:endParaRPr lang="en-CA" altLang="LID4096"/>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E5231C2-9AE6-904E-A2F0-D30C57D8571F}"/>
              </a:ext>
            </a:extLst>
          </p:cNvPr>
          <p:cNvSpPr>
            <a:spLocks noGrp="1" noChangeArrowheads="1"/>
          </p:cNvSpPr>
          <p:nvPr>
            <p:ph type="sldNum" sz="quarter" idx="5"/>
          </p:nvPr>
        </p:nvSpPr>
        <p:spPr>
          <a:ln/>
        </p:spPr>
        <p:txBody>
          <a:bodyPr/>
          <a:lstStyle/>
          <a:p>
            <a:fld id="{B70043AD-C829-47EE-BCD8-9AE733E64234}" type="slidenum">
              <a:rPr lang="en-US" altLang="LID4096"/>
              <a:pPr/>
              <a:t>16</a:t>
            </a:fld>
            <a:endParaRPr lang="en-US" altLang="LID4096"/>
          </a:p>
        </p:txBody>
      </p:sp>
      <p:sp>
        <p:nvSpPr>
          <p:cNvPr id="437250" name="Rectangle 2">
            <a:extLst>
              <a:ext uri="{FF2B5EF4-FFF2-40B4-BE49-F238E27FC236}">
                <a16:creationId xmlns:a16="http://schemas.microsoft.com/office/drawing/2014/main" id="{A438CF22-76C0-87FE-5839-CAED042CC03C}"/>
              </a:ext>
            </a:extLst>
          </p:cNvPr>
          <p:cNvSpPr>
            <a:spLocks noGrp="1" noRot="1" noChangeAspect="1" noChangeArrowheads="1" noTextEdit="1"/>
          </p:cNvSpPr>
          <p:nvPr>
            <p:ph type="sldImg"/>
          </p:nvPr>
        </p:nvSpPr>
        <p:spPr>
          <a:ln/>
        </p:spPr>
      </p:sp>
      <p:sp>
        <p:nvSpPr>
          <p:cNvPr id="437251" name="Rectangle 3">
            <a:extLst>
              <a:ext uri="{FF2B5EF4-FFF2-40B4-BE49-F238E27FC236}">
                <a16:creationId xmlns:a16="http://schemas.microsoft.com/office/drawing/2014/main" id="{4DA2A042-9AA8-E254-18A7-3ADF1CD5F821}"/>
              </a:ext>
            </a:extLst>
          </p:cNvPr>
          <p:cNvSpPr>
            <a:spLocks noGrp="1" noChangeArrowheads="1"/>
          </p:cNvSpPr>
          <p:nvPr>
            <p:ph type="body" idx="1"/>
          </p:nvPr>
        </p:nvSpPr>
        <p:spPr/>
        <p:txBody>
          <a:bodyPr/>
          <a:lstStyle/>
          <a:p>
            <a:pPr>
              <a:buFontTx/>
              <a:buChar char="•"/>
            </a:pPr>
            <a:r>
              <a:rPr lang="en-CA" altLang="LID4096"/>
              <a:t>Here is some condensed pseudo-code for the previous example..</a:t>
            </a:r>
          </a:p>
          <a:p>
            <a:pPr>
              <a:buFontTx/>
              <a:buChar char="•"/>
            </a:pPr>
            <a:r>
              <a:rPr lang="en-CA" altLang="LID4096"/>
              <a:t>At the heart of the WidgetTap tookit are ‘tap’ objects.  Each ‘tap’ object wraps a widget on the display, allowing you to modify or query widget properties and invoke widget actions programmatically.  For example, the CommandTap class wraps widgets like GUI buttons.  Behind the scenes, techniques similar to those used by Myer’s and colleagues semantic snarfing are also used here.</a:t>
            </a:r>
          </a:p>
          <a:p>
            <a:pPr>
              <a:buFontTx/>
              <a:buChar char="•"/>
            </a:pPr>
            <a:r>
              <a:rPr lang="en-CA" altLang="LID4096"/>
              <a:t>When the phidget manager tells us that an interface kit phidget has been attached, we have the user pick a GUI button to customize and get a WidgetTap object for it.</a:t>
            </a:r>
          </a:p>
          <a:p>
            <a:pPr>
              <a:buFontTx/>
              <a:buChar char="•"/>
            </a:pPr>
            <a:r>
              <a:rPr lang="en-CA" altLang="LID4096"/>
              <a:t>Then, when the interface kit phidget tells us that the physical button has been pressed, we invoke the graphical button’s action by mimicing what would happen if the graphical button had been clicked.  Properties of widgets, such as the current value of a slider widget, are just as easily accessed.</a:t>
            </a:r>
          </a:p>
          <a:p>
            <a:pPr>
              <a:buFontTx/>
              <a:buChar char="•"/>
            </a:pPr>
            <a:r>
              <a:rPr lang="en-CA" altLang="LID4096"/>
              <a:t>In the next few slides, I will discuss some of the problems that make writing a toolkit for semantic snarfing difficult, and how WidgetTap overcomes these problems.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5DD430F-B6D2-6F27-8B9C-9EA5D521B2D8}"/>
              </a:ext>
            </a:extLst>
          </p:cNvPr>
          <p:cNvSpPr>
            <a:spLocks noGrp="1" noChangeArrowheads="1"/>
          </p:cNvSpPr>
          <p:nvPr>
            <p:ph type="sldNum" sz="quarter" idx="5"/>
          </p:nvPr>
        </p:nvSpPr>
        <p:spPr>
          <a:ln/>
        </p:spPr>
        <p:txBody>
          <a:bodyPr/>
          <a:lstStyle/>
          <a:p>
            <a:fld id="{6F4CDCCC-B91F-4C76-9D16-E25957543902}" type="slidenum">
              <a:rPr lang="en-US" altLang="LID4096"/>
              <a:pPr/>
              <a:t>17</a:t>
            </a:fld>
            <a:endParaRPr lang="en-US" altLang="LID4096"/>
          </a:p>
        </p:txBody>
      </p:sp>
      <p:sp>
        <p:nvSpPr>
          <p:cNvPr id="439298" name="Rectangle 2">
            <a:extLst>
              <a:ext uri="{FF2B5EF4-FFF2-40B4-BE49-F238E27FC236}">
                <a16:creationId xmlns:a16="http://schemas.microsoft.com/office/drawing/2014/main" id="{18B19A53-BA8C-B130-D98C-16F8C4679185}"/>
              </a:ext>
            </a:extLst>
          </p:cNvPr>
          <p:cNvSpPr>
            <a:spLocks noGrp="1" noRot="1" noChangeAspect="1" noChangeArrowheads="1" noTextEdit="1"/>
          </p:cNvSpPr>
          <p:nvPr>
            <p:ph type="sldImg"/>
          </p:nvPr>
        </p:nvSpPr>
        <p:spPr>
          <a:ln/>
        </p:spPr>
      </p:sp>
      <p:sp>
        <p:nvSpPr>
          <p:cNvPr id="439299" name="Rectangle 3">
            <a:extLst>
              <a:ext uri="{FF2B5EF4-FFF2-40B4-BE49-F238E27FC236}">
                <a16:creationId xmlns:a16="http://schemas.microsoft.com/office/drawing/2014/main" id="{A9E8E343-0EC9-926F-652D-2EB2411CD0B4}"/>
              </a:ext>
            </a:extLst>
          </p:cNvPr>
          <p:cNvSpPr>
            <a:spLocks noGrp="1" noChangeArrowheads="1"/>
          </p:cNvSpPr>
          <p:nvPr>
            <p:ph type="body" idx="1"/>
          </p:nvPr>
        </p:nvSpPr>
        <p:spPr/>
        <p:txBody>
          <a:bodyPr/>
          <a:lstStyle/>
          <a:p>
            <a:pPr>
              <a:buFontTx/>
              <a:buChar char="•"/>
            </a:pPr>
            <a:r>
              <a:rPr lang="en-CA" altLang="LID4096"/>
              <a:t>First, a toolkit for customizable physical interfaces has to work with typical desktop applications.  </a:t>
            </a:r>
          </a:p>
          <a:p>
            <a:pPr>
              <a:buFontTx/>
              <a:buChar char="•"/>
            </a:pPr>
            <a:r>
              <a:rPr lang="en-CA" altLang="LID4096"/>
              <a:t>But, these applications reveal a wide variety of widgets.</a:t>
            </a:r>
          </a:p>
          <a:p>
            <a:pPr>
              <a:buFontTx/>
              <a:buChar char="•"/>
            </a:pPr>
            <a:r>
              <a:rPr lang="en-CA" altLang="LID4096"/>
              <a:t>Here you see the stock widget set for GUI applications built using Visual Studio .NET.  </a:t>
            </a:r>
          </a:p>
          <a:p>
            <a:pPr>
              <a:buFontTx/>
              <a:buChar char="•"/>
            </a:pPr>
            <a:r>
              <a:rPr lang="en-CA" altLang="LID4096"/>
              <a:t>Trying to support this diversity will make our toolkit extremely complex and possibly difficult to use.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7B15009-C28B-2D25-917C-CF9DDB7D92AC}"/>
              </a:ext>
            </a:extLst>
          </p:cNvPr>
          <p:cNvSpPr>
            <a:spLocks noGrp="1" noChangeArrowheads="1"/>
          </p:cNvSpPr>
          <p:nvPr>
            <p:ph type="sldNum" sz="quarter" idx="5"/>
          </p:nvPr>
        </p:nvSpPr>
        <p:spPr>
          <a:ln/>
        </p:spPr>
        <p:txBody>
          <a:bodyPr/>
          <a:lstStyle/>
          <a:p>
            <a:fld id="{418F2399-5DFF-40CF-A5E3-4EC450544638}" type="slidenum">
              <a:rPr lang="en-US" altLang="LID4096"/>
              <a:pPr/>
              <a:t>18</a:t>
            </a:fld>
            <a:endParaRPr lang="en-US" altLang="LID4096"/>
          </a:p>
        </p:txBody>
      </p:sp>
      <p:sp>
        <p:nvSpPr>
          <p:cNvPr id="441346" name="Rectangle 2">
            <a:extLst>
              <a:ext uri="{FF2B5EF4-FFF2-40B4-BE49-F238E27FC236}">
                <a16:creationId xmlns:a16="http://schemas.microsoft.com/office/drawing/2014/main" id="{BA37239D-A7C0-4913-C34B-4BF475555E3A}"/>
              </a:ext>
            </a:extLst>
          </p:cNvPr>
          <p:cNvSpPr>
            <a:spLocks noGrp="1" noRot="1" noChangeAspect="1" noChangeArrowheads="1" noTextEdit="1"/>
          </p:cNvSpPr>
          <p:nvPr>
            <p:ph type="sldImg"/>
          </p:nvPr>
        </p:nvSpPr>
        <p:spPr>
          <a:ln/>
        </p:spPr>
      </p:sp>
      <p:sp>
        <p:nvSpPr>
          <p:cNvPr id="441347" name="Rectangle 3">
            <a:extLst>
              <a:ext uri="{FF2B5EF4-FFF2-40B4-BE49-F238E27FC236}">
                <a16:creationId xmlns:a16="http://schemas.microsoft.com/office/drawing/2014/main" id="{77B15B69-AFEA-90EF-70B4-8139AF42C859}"/>
              </a:ext>
            </a:extLst>
          </p:cNvPr>
          <p:cNvSpPr>
            <a:spLocks noGrp="1" noChangeArrowheads="1"/>
          </p:cNvSpPr>
          <p:nvPr>
            <p:ph type="body" idx="1"/>
          </p:nvPr>
        </p:nvSpPr>
        <p:spPr/>
        <p:txBody>
          <a:bodyPr/>
          <a:lstStyle/>
          <a:p>
            <a:pPr>
              <a:buFontTx/>
              <a:buChar char="•"/>
            </a:pPr>
            <a:r>
              <a:rPr lang="en-CA" altLang="LID4096"/>
              <a:t>There are, however, two key observations about graphical widgets that can be used to reduce complexity.  First, similar widgets are often implemented differently in various applications and toolkits.  Sometimes, though, these different implementations share a common API.  In the case of the .NET Button and QtButton shown in the green box on the upper-left, both are based on the system-supplied push button widget and so share a common API.  The Java Swing JButton shown in the blue box on the lower-left is implemented with a different API and we must treat it as a separate case.</a:t>
            </a:r>
          </a:p>
          <a:p>
            <a:pPr>
              <a:buFontTx/>
              <a:buChar char="•"/>
            </a:pPr>
            <a:r>
              <a:rPr lang="en-CA" altLang="LID4096"/>
              <a:t>Second, different widgets may share the same semantics.  For example, menu items, toolbar buttons, task pane hyperlinks, icons, and push buttons all use click-to-invoke-an-action semantics.  So, we can abstract this different widgets into a single semantic meta-class.</a:t>
            </a:r>
          </a:p>
          <a:p>
            <a:endParaRPr lang="en-CA" altLang="LID4096"/>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F17D88-1594-79FA-5EA7-FD223BA170F8}"/>
              </a:ext>
            </a:extLst>
          </p:cNvPr>
          <p:cNvSpPr>
            <a:spLocks noGrp="1" noChangeArrowheads="1"/>
          </p:cNvSpPr>
          <p:nvPr>
            <p:ph type="sldNum" sz="quarter" idx="5"/>
          </p:nvPr>
        </p:nvSpPr>
        <p:spPr>
          <a:ln/>
        </p:spPr>
        <p:txBody>
          <a:bodyPr/>
          <a:lstStyle/>
          <a:p>
            <a:fld id="{4FCDB387-D7F7-4332-A6CB-709475A47936}" type="slidenum">
              <a:rPr lang="en-US" altLang="LID4096"/>
              <a:pPr/>
              <a:t>19</a:t>
            </a:fld>
            <a:endParaRPr lang="en-US" altLang="LID4096"/>
          </a:p>
        </p:txBody>
      </p:sp>
      <p:sp>
        <p:nvSpPr>
          <p:cNvPr id="443394" name="Rectangle 2">
            <a:extLst>
              <a:ext uri="{FF2B5EF4-FFF2-40B4-BE49-F238E27FC236}">
                <a16:creationId xmlns:a16="http://schemas.microsoft.com/office/drawing/2014/main" id="{801683E5-EED4-D18A-9B70-34CAB94903F3}"/>
              </a:ext>
            </a:extLst>
          </p:cNvPr>
          <p:cNvSpPr>
            <a:spLocks noGrp="1" noRot="1" noChangeAspect="1" noChangeArrowheads="1" noTextEdit="1"/>
          </p:cNvSpPr>
          <p:nvPr>
            <p:ph type="sldImg"/>
          </p:nvPr>
        </p:nvSpPr>
        <p:spPr>
          <a:ln/>
        </p:spPr>
      </p:sp>
      <p:sp>
        <p:nvSpPr>
          <p:cNvPr id="443395" name="Rectangle 3">
            <a:extLst>
              <a:ext uri="{FF2B5EF4-FFF2-40B4-BE49-F238E27FC236}">
                <a16:creationId xmlns:a16="http://schemas.microsoft.com/office/drawing/2014/main" id="{336D0058-6834-D5E6-7A5F-2E6EB495BD5D}"/>
              </a:ext>
            </a:extLst>
          </p:cNvPr>
          <p:cNvSpPr>
            <a:spLocks noGrp="1" noChangeArrowheads="1"/>
          </p:cNvSpPr>
          <p:nvPr>
            <p:ph type="body" idx="1"/>
          </p:nvPr>
        </p:nvSpPr>
        <p:spPr/>
        <p:txBody>
          <a:bodyPr/>
          <a:lstStyle/>
          <a:p>
            <a:pPr>
              <a:buFontTx/>
              <a:buChar char="•"/>
            </a:pPr>
            <a:r>
              <a:rPr lang="en-CA" altLang="LID4096"/>
              <a:t>WidgetTap solves this first problem by using a configurable class hierarchy.  Base classes present the semantic meta-classes that programmers normally work with.  </a:t>
            </a:r>
          </a:p>
          <a:p>
            <a:pPr>
              <a:buFontTx/>
              <a:buChar char="•"/>
            </a:pPr>
            <a:r>
              <a:rPr lang="en-CA" altLang="LID4096"/>
              <a:t>For example, the CommandTap class has one implementation specific to push-buttons, and another implementation specific to toolbar buttons.</a:t>
            </a:r>
          </a:p>
          <a:p>
            <a:pPr>
              <a:buFontTx/>
              <a:buChar char="•"/>
            </a:pPr>
            <a:r>
              <a:rPr lang="en-CA" altLang="LID4096"/>
              <a:t>Second, an XML configuration file associates windowing system widget classes with the individual WidgetTap object classes that support them.  </a:t>
            </a:r>
          </a:p>
          <a:p>
            <a:pPr>
              <a:buFontTx/>
              <a:buChar char="•"/>
            </a:pPr>
            <a:r>
              <a:rPr lang="en-CA" altLang="LID4096"/>
              <a:t>For example, although the.NET Button and QtButton widgets go by different names under the windowing system, the WidgetTap configuration file associates both with the CommandTap-derived class that implements support for them.</a:t>
            </a:r>
          </a:p>
          <a:p>
            <a:pPr>
              <a:buFontTx/>
              <a:buChar char="•"/>
            </a:pPr>
            <a:endParaRPr lang="en-CA" altLang="LID4096"/>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2DE7E08-07B0-AB97-17C5-592C58597CBD}"/>
              </a:ext>
            </a:extLst>
          </p:cNvPr>
          <p:cNvSpPr>
            <a:spLocks noGrp="1" noChangeArrowheads="1"/>
          </p:cNvSpPr>
          <p:nvPr>
            <p:ph type="sldNum" sz="quarter" idx="5"/>
          </p:nvPr>
        </p:nvSpPr>
        <p:spPr>
          <a:ln/>
        </p:spPr>
        <p:txBody>
          <a:bodyPr/>
          <a:lstStyle/>
          <a:p>
            <a:fld id="{CAC379AE-3439-4E94-A8AF-BB2B1CCC1FB1}" type="slidenum">
              <a:rPr lang="en-US" altLang="LID4096"/>
              <a:pPr/>
              <a:t>20</a:t>
            </a:fld>
            <a:endParaRPr lang="en-US" altLang="LID4096"/>
          </a:p>
        </p:txBody>
      </p:sp>
      <p:sp>
        <p:nvSpPr>
          <p:cNvPr id="445442" name="Rectangle 2">
            <a:extLst>
              <a:ext uri="{FF2B5EF4-FFF2-40B4-BE49-F238E27FC236}">
                <a16:creationId xmlns:a16="http://schemas.microsoft.com/office/drawing/2014/main" id="{91D28EA6-1F09-A321-1A01-E5B4A19D7017}"/>
              </a:ext>
            </a:extLst>
          </p:cNvPr>
          <p:cNvSpPr>
            <a:spLocks noGrp="1" noRot="1" noChangeAspect="1" noChangeArrowheads="1" noTextEdit="1"/>
          </p:cNvSpPr>
          <p:nvPr>
            <p:ph type="sldImg"/>
          </p:nvPr>
        </p:nvSpPr>
        <p:spPr>
          <a:ln/>
        </p:spPr>
      </p:sp>
      <p:sp>
        <p:nvSpPr>
          <p:cNvPr id="445443" name="Rectangle 3">
            <a:extLst>
              <a:ext uri="{FF2B5EF4-FFF2-40B4-BE49-F238E27FC236}">
                <a16:creationId xmlns:a16="http://schemas.microsoft.com/office/drawing/2014/main" id="{771F46CA-7701-A1C4-AAB4-BB234FA96653}"/>
              </a:ext>
            </a:extLst>
          </p:cNvPr>
          <p:cNvSpPr>
            <a:spLocks noGrp="1" noChangeArrowheads="1"/>
          </p:cNvSpPr>
          <p:nvPr>
            <p:ph type="body" idx="1"/>
          </p:nvPr>
        </p:nvSpPr>
        <p:spPr/>
        <p:txBody>
          <a:bodyPr/>
          <a:lstStyle/>
          <a:p>
            <a:pPr>
              <a:buFontTx/>
              <a:buChar char="•"/>
            </a:pPr>
            <a:r>
              <a:rPr lang="en-CA" altLang="LID4096"/>
              <a:t>Our first version of our customizable physical interfaces toolkit did not have a means to restart the tapped application if it was closed.  We found this to be a nuisance that severely hampered the functionality of the toolkit.  </a:t>
            </a:r>
          </a:p>
          <a:p>
            <a:r>
              <a:rPr lang="en-CA" altLang="LID4096"/>
              <a:t>&lt;&lt;Click to animate&gt;&gt;</a:t>
            </a:r>
          </a:p>
          <a:p>
            <a:pPr>
              <a:buFontTx/>
              <a:buChar char="•"/>
            </a:pPr>
            <a:r>
              <a:rPr lang="en-CA" altLang="LID4096"/>
              <a:t>A big problem with accessing widgets in another process is that if the widget is destroyed and then recreated, a connection to the new widget instance needs to be established automatically.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D1FE019-728B-6C0B-CDC4-62FCD342EF26}"/>
              </a:ext>
            </a:extLst>
          </p:cNvPr>
          <p:cNvSpPr>
            <a:spLocks noGrp="1" noChangeArrowheads="1"/>
          </p:cNvSpPr>
          <p:nvPr>
            <p:ph type="sldNum" sz="quarter" idx="5"/>
          </p:nvPr>
        </p:nvSpPr>
        <p:spPr>
          <a:ln/>
        </p:spPr>
        <p:txBody>
          <a:bodyPr/>
          <a:lstStyle/>
          <a:p>
            <a:fld id="{068B5931-00DD-43BA-BFC7-25B0525CDFE6}" type="slidenum">
              <a:rPr lang="en-US" altLang="LID4096"/>
              <a:pPr/>
              <a:t>21</a:t>
            </a:fld>
            <a:endParaRPr lang="en-US" altLang="LID4096"/>
          </a:p>
        </p:txBody>
      </p:sp>
      <p:sp>
        <p:nvSpPr>
          <p:cNvPr id="447490" name="Rectangle 2">
            <a:extLst>
              <a:ext uri="{FF2B5EF4-FFF2-40B4-BE49-F238E27FC236}">
                <a16:creationId xmlns:a16="http://schemas.microsoft.com/office/drawing/2014/main" id="{068DC2AC-21DD-D802-13D0-A7F6B31FD9AB}"/>
              </a:ext>
            </a:extLst>
          </p:cNvPr>
          <p:cNvSpPr>
            <a:spLocks noGrp="1" noRot="1" noChangeAspect="1" noChangeArrowheads="1" noTextEdit="1"/>
          </p:cNvSpPr>
          <p:nvPr>
            <p:ph type="sldImg"/>
          </p:nvPr>
        </p:nvSpPr>
        <p:spPr>
          <a:ln/>
        </p:spPr>
      </p:sp>
      <p:sp>
        <p:nvSpPr>
          <p:cNvPr id="447491" name="Rectangle 3">
            <a:extLst>
              <a:ext uri="{FF2B5EF4-FFF2-40B4-BE49-F238E27FC236}">
                <a16:creationId xmlns:a16="http://schemas.microsoft.com/office/drawing/2014/main" id="{C23704BE-BF4D-34B7-9752-2585A88431D8}"/>
              </a:ext>
            </a:extLst>
          </p:cNvPr>
          <p:cNvSpPr>
            <a:spLocks noGrp="1" noChangeArrowheads="1"/>
          </p:cNvSpPr>
          <p:nvPr>
            <p:ph type="body" idx="1"/>
          </p:nvPr>
        </p:nvSpPr>
        <p:spPr/>
        <p:txBody>
          <a:bodyPr/>
          <a:lstStyle/>
          <a:p>
            <a:pPr>
              <a:buFontTx/>
              <a:buChar char="•"/>
            </a:pPr>
            <a:r>
              <a:rPr lang="en-CA" altLang="LID4096"/>
              <a:t>Again, some observations about this problem yield a useful insight.</a:t>
            </a:r>
          </a:p>
          <a:p>
            <a:pPr>
              <a:buFontTx/>
              <a:buChar char="•"/>
            </a:pPr>
            <a:r>
              <a:rPr lang="en-CA" altLang="LID4096"/>
              <a:t>First, the windowing system uses unique identifiers to distinguish widgets from one another.  Indeed, the WidgetTap objects wrap this identifier and pass it to operating system functions to interact with the widget.  These identifiers change, however, each time the widget is created. Thus, we cannot use these identifiers to find widgets when recreated.</a:t>
            </a:r>
          </a:p>
          <a:p>
            <a:pPr>
              <a:buFontTx/>
              <a:buChar char="•"/>
            </a:pPr>
            <a:r>
              <a:rPr lang="en-CA" altLang="LID4096"/>
              <a:t>By contrast, people distinguish widgets from one another through various visual properties such as appearance and location on the display relative to other widgets.  These properties often remain the same each time the widget is recreated, and are how people find widgets each time they restart their applications.</a:t>
            </a:r>
          </a:p>
          <a:p>
            <a:pPr>
              <a:buFontTx/>
              <a:buChar char="•"/>
            </a:pPr>
            <a:r>
              <a:rPr lang="en-CA" altLang="LID4096"/>
              <a:t>Curiously enough, the windowing system tracks many of these properties, too.  And, indeed, it is possible for them to be used to programmatically distinguish widgets from each other.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6D253D9-9493-B496-2746-817ABC24D198}"/>
              </a:ext>
            </a:extLst>
          </p:cNvPr>
          <p:cNvSpPr>
            <a:spLocks noGrp="1" noChangeArrowheads="1"/>
          </p:cNvSpPr>
          <p:nvPr>
            <p:ph type="sldNum" sz="quarter" idx="5"/>
          </p:nvPr>
        </p:nvSpPr>
        <p:spPr>
          <a:ln/>
        </p:spPr>
        <p:txBody>
          <a:bodyPr/>
          <a:lstStyle/>
          <a:p>
            <a:fld id="{FA25C5AF-FC7C-4040-907E-EF285974CFDD}" type="slidenum">
              <a:rPr lang="en-US" altLang="LID4096"/>
              <a:pPr/>
              <a:t>22</a:t>
            </a:fld>
            <a:endParaRPr lang="en-US" altLang="LID4096"/>
          </a:p>
        </p:txBody>
      </p:sp>
      <p:sp>
        <p:nvSpPr>
          <p:cNvPr id="449538" name="Rectangle 2">
            <a:extLst>
              <a:ext uri="{FF2B5EF4-FFF2-40B4-BE49-F238E27FC236}">
                <a16:creationId xmlns:a16="http://schemas.microsoft.com/office/drawing/2014/main" id="{0C8C4DBA-7328-8B37-5355-F2B0DA3D7AF6}"/>
              </a:ext>
            </a:extLst>
          </p:cNvPr>
          <p:cNvSpPr>
            <a:spLocks noGrp="1" noRot="1" noChangeAspect="1" noChangeArrowheads="1" noTextEdit="1"/>
          </p:cNvSpPr>
          <p:nvPr>
            <p:ph type="sldImg"/>
          </p:nvPr>
        </p:nvSpPr>
        <p:spPr>
          <a:ln/>
        </p:spPr>
      </p:sp>
      <p:sp>
        <p:nvSpPr>
          <p:cNvPr id="449539" name="Rectangle 3">
            <a:extLst>
              <a:ext uri="{FF2B5EF4-FFF2-40B4-BE49-F238E27FC236}">
                <a16:creationId xmlns:a16="http://schemas.microsoft.com/office/drawing/2014/main" id="{E82E4866-46D6-8823-261F-37539603363C}"/>
              </a:ext>
            </a:extLst>
          </p:cNvPr>
          <p:cNvSpPr>
            <a:spLocks noGrp="1" noChangeArrowheads="1"/>
          </p:cNvSpPr>
          <p:nvPr>
            <p:ph type="body" idx="1"/>
          </p:nvPr>
        </p:nvSpPr>
        <p:spPr/>
        <p:txBody>
          <a:bodyPr/>
          <a:lstStyle/>
          <a:p>
            <a:pPr marL="228600" indent="-228600">
              <a:buFontTx/>
              <a:buChar char="•"/>
            </a:pPr>
            <a:r>
              <a:rPr lang="en-CA" altLang="LID4096"/>
              <a:t>In WidgetTap, we solved the problem of finding widgets by giving each widget names that does not change when it is recreated.  We call these names “paths.”  They are compact, human readable text strings split into three parts.  </a:t>
            </a:r>
          </a:p>
          <a:p>
            <a:pPr marL="228600" indent="-228600"/>
            <a:r>
              <a:rPr lang="en-CA" altLang="LID4096"/>
              <a:t>&lt;&lt;Click to animate&gt;&gt;</a:t>
            </a:r>
          </a:p>
          <a:p>
            <a:pPr marL="228600" indent="-228600">
              <a:buFontTx/>
              <a:buChar char="•"/>
            </a:pPr>
            <a:r>
              <a:rPr lang="en-CA" altLang="LID4096"/>
              <a:t>The first part says which process created the widget, and we can use this information to restart the process if the widget is destroyed.  </a:t>
            </a:r>
          </a:p>
          <a:p>
            <a:pPr marL="228600" indent="-228600"/>
            <a:r>
              <a:rPr lang="en-CA" altLang="LID4096"/>
              <a:t>&lt;&lt;Click to animate&gt;&gt;</a:t>
            </a:r>
          </a:p>
          <a:p>
            <a:pPr marL="228600" indent="-228600">
              <a:buFontTx/>
              <a:buChar char="•"/>
            </a:pPr>
            <a:r>
              <a:rPr lang="en-CA" altLang="LID4096"/>
              <a:t>The second part presents information needed to locate a heavyweight widget, or the heavyweight container of a lightweight widget.  This second part encodes only information that can be obtained from the windowing system.  Moreover, the path includes only the minimum information needed to reasonably assure uniqueness among all widgets on the display.  If necessary, additional levels up in the windowing system widget hierarchy may be specified.  </a:t>
            </a:r>
          </a:p>
          <a:p>
            <a:pPr marL="228600" indent="-228600"/>
            <a:r>
              <a:rPr lang="en-CA" altLang="LID4096"/>
              <a:t>&lt;&lt;Click to animate&gt;&gt;</a:t>
            </a:r>
          </a:p>
          <a:p>
            <a:pPr marL="228600" indent="-228600">
              <a:buFontTx/>
              <a:buChar char="•"/>
            </a:pPr>
            <a:r>
              <a:rPr lang="en-CA" altLang="LID4096"/>
              <a:t>An optional third part describes information needed to find a lightweight widget, relative to its container.  </a:t>
            </a:r>
          </a:p>
          <a:p>
            <a:pPr marL="228600" indent="-228600"/>
            <a:r>
              <a:rPr lang="en-CA" altLang="LID4096"/>
              <a:t>&lt;&lt;Click to animate&gt;&gt;</a:t>
            </a:r>
          </a:p>
          <a:p>
            <a:pPr marL="228600" indent="-228600">
              <a:buFontTx/>
              <a:buChar char="•"/>
            </a:pPr>
            <a:r>
              <a:rPr lang="en-CA" altLang="LID4096"/>
              <a:t>WidgetTap paths are extremely powerful.  Given the path, one can quickly enumerate all widgets on the display to find a suitable match, and make it possible for our toolkit to find a widget picked out by the user, even if the widget is destroyed.</a:t>
            </a:r>
          </a:p>
          <a:p>
            <a:pPr marL="228600" indent="-228600"/>
            <a:endParaRPr lang="en-CA" altLang="LID4096"/>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CB958A2-716F-B2A8-604C-A2B343FB5AD5}"/>
              </a:ext>
            </a:extLst>
          </p:cNvPr>
          <p:cNvSpPr>
            <a:spLocks noGrp="1" noChangeArrowheads="1"/>
          </p:cNvSpPr>
          <p:nvPr>
            <p:ph type="sldNum" sz="quarter" idx="5"/>
          </p:nvPr>
        </p:nvSpPr>
        <p:spPr>
          <a:ln/>
        </p:spPr>
        <p:txBody>
          <a:bodyPr/>
          <a:lstStyle/>
          <a:p>
            <a:fld id="{F16FE7B4-FBD2-4F90-B40D-75B89180B925}" type="slidenum">
              <a:rPr lang="en-US" altLang="LID4096"/>
              <a:pPr/>
              <a:t>23</a:t>
            </a:fld>
            <a:endParaRPr lang="en-US" altLang="LID4096"/>
          </a:p>
        </p:txBody>
      </p:sp>
      <p:sp>
        <p:nvSpPr>
          <p:cNvPr id="451586" name="Rectangle 2">
            <a:extLst>
              <a:ext uri="{FF2B5EF4-FFF2-40B4-BE49-F238E27FC236}">
                <a16:creationId xmlns:a16="http://schemas.microsoft.com/office/drawing/2014/main" id="{43852100-0AD5-4712-8992-D641F465D442}"/>
              </a:ext>
            </a:extLst>
          </p:cNvPr>
          <p:cNvSpPr>
            <a:spLocks noGrp="1" noRot="1" noChangeAspect="1" noChangeArrowheads="1" noTextEdit="1"/>
          </p:cNvSpPr>
          <p:nvPr>
            <p:ph type="sldImg"/>
          </p:nvPr>
        </p:nvSpPr>
        <p:spPr>
          <a:ln/>
        </p:spPr>
      </p:sp>
      <p:sp>
        <p:nvSpPr>
          <p:cNvPr id="451587" name="Rectangle 3">
            <a:extLst>
              <a:ext uri="{FF2B5EF4-FFF2-40B4-BE49-F238E27FC236}">
                <a16:creationId xmlns:a16="http://schemas.microsoft.com/office/drawing/2014/main" id="{D42A6E10-A980-ABB7-8454-308F9F019FBB}"/>
              </a:ext>
            </a:extLst>
          </p:cNvPr>
          <p:cNvSpPr>
            <a:spLocks noGrp="1" noChangeArrowheads="1"/>
          </p:cNvSpPr>
          <p:nvPr>
            <p:ph type="body" idx="1"/>
          </p:nvPr>
        </p:nvSpPr>
        <p:spPr/>
        <p:txBody>
          <a:bodyPr/>
          <a:lstStyle/>
          <a:p>
            <a:pPr>
              <a:buFontTx/>
              <a:buChar char="•"/>
            </a:pPr>
            <a:r>
              <a:rPr lang="en-CA" altLang="LID4096"/>
              <a:t>Let’s talk about some of the ways the widget tap library fails, and indeed, some of the hardest problems a programmer must solve when trying to build a toolkit for semantic snarfing.</a:t>
            </a:r>
          </a:p>
          <a:p>
            <a:pPr>
              <a:buFontTx/>
              <a:buChar char="•"/>
            </a:pPr>
            <a:r>
              <a:rPr lang="en-CA" altLang="LID4096"/>
              <a:t>First, the WidgetTap library assumes that a widget will be created as a direct consequence of restarting the application that provides it.</a:t>
            </a:r>
          </a:p>
          <a:p>
            <a:pPr>
              <a:buFontTx/>
              <a:buChar char="•"/>
            </a:pPr>
            <a:r>
              <a:rPr lang="en-CA" altLang="LID4096"/>
              <a:t>Often this is not the case.  </a:t>
            </a:r>
          </a:p>
          <a:p>
            <a:pPr>
              <a:buFontTx/>
              <a:buChar char="•"/>
            </a:pPr>
            <a:r>
              <a:rPr lang="en-CA" altLang="LID4096"/>
              <a:t>Sometimes widgets exist in short-lived dialog boxes and floating tool palettes, where widget creation is deferred until the widget is actually needed  In these circumstances, WidgetTap will fail to find the widget after it has been recreated.</a:t>
            </a:r>
          </a:p>
          <a:p>
            <a:pPr>
              <a:buFontTx/>
              <a:buChar char="•"/>
            </a:pPr>
            <a:endParaRPr lang="en-CA" altLang="LID4096"/>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8EDC4B-B66C-BE80-5125-3709A0B8A06E}"/>
              </a:ext>
            </a:extLst>
          </p:cNvPr>
          <p:cNvSpPr>
            <a:spLocks noGrp="1" noChangeArrowheads="1"/>
          </p:cNvSpPr>
          <p:nvPr>
            <p:ph type="sldNum" sz="quarter" idx="5"/>
          </p:nvPr>
        </p:nvSpPr>
        <p:spPr>
          <a:ln/>
        </p:spPr>
        <p:txBody>
          <a:bodyPr/>
          <a:lstStyle/>
          <a:p>
            <a:fld id="{DCCB03B8-14B1-4B61-A4EA-103F980EEAE1}" type="slidenum">
              <a:rPr lang="en-US" altLang="LID4096"/>
              <a:pPr/>
              <a:t>24</a:t>
            </a:fld>
            <a:endParaRPr lang="en-US" altLang="LID4096"/>
          </a:p>
        </p:txBody>
      </p:sp>
      <p:sp>
        <p:nvSpPr>
          <p:cNvPr id="453634" name="Rectangle 2">
            <a:extLst>
              <a:ext uri="{FF2B5EF4-FFF2-40B4-BE49-F238E27FC236}">
                <a16:creationId xmlns:a16="http://schemas.microsoft.com/office/drawing/2014/main" id="{7BC11540-3446-B0AF-C72B-8B490C3D7C0F}"/>
              </a:ext>
            </a:extLst>
          </p:cNvPr>
          <p:cNvSpPr>
            <a:spLocks noGrp="1" noRot="1" noChangeAspect="1" noChangeArrowheads="1" noTextEdit="1"/>
          </p:cNvSpPr>
          <p:nvPr>
            <p:ph type="sldImg"/>
          </p:nvPr>
        </p:nvSpPr>
        <p:spPr>
          <a:ln/>
        </p:spPr>
      </p:sp>
      <p:sp>
        <p:nvSpPr>
          <p:cNvPr id="453635" name="Rectangle 3">
            <a:extLst>
              <a:ext uri="{FF2B5EF4-FFF2-40B4-BE49-F238E27FC236}">
                <a16:creationId xmlns:a16="http://schemas.microsoft.com/office/drawing/2014/main" id="{23EC2D42-BCAF-18F2-82E5-FDC2698BEC46}"/>
              </a:ext>
            </a:extLst>
          </p:cNvPr>
          <p:cNvSpPr>
            <a:spLocks noGrp="1" noChangeArrowheads="1"/>
          </p:cNvSpPr>
          <p:nvPr>
            <p:ph type="body" idx="1"/>
          </p:nvPr>
        </p:nvSpPr>
        <p:spPr/>
        <p:txBody>
          <a:bodyPr/>
          <a:lstStyle/>
          <a:p>
            <a:pPr>
              <a:buFontTx/>
              <a:buChar char="•"/>
            </a:pPr>
            <a:r>
              <a:rPr lang="en-CA" altLang="LID4096"/>
              <a:t>Secondly, WidgetTap relies on understanding the API used at the widget level.  But, these APIs are often unpublished.  </a:t>
            </a:r>
          </a:p>
          <a:p>
            <a:pPr>
              <a:buFontTx/>
              <a:buChar char="•"/>
            </a:pPr>
            <a:r>
              <a:rPr lang="en-CA" altLang="LID4096"/>
              <a:t>This can make it very hard to build a WidgetTap class to wrap a widget, particularly if it is a highly specialized one like the cards in the Windows Solitaire game.  </a:t>
            </a:r>
          </a:p>
          <a:p>
            <a:pPr>
              <a:buFontTx/>
              <a:buChar char="•"/>
            </a:pPr>
            <a:r>
              <a:rPr lang="en-CA" altLang="LID4096"/>
              <a:t>Trial and error experimentation is often the only way to discover the API used for such widgets.</a:t>
            </a:r>
          </a:p>
          <a:p>
            <a:pPr>
              <a:buFontTx/>
              <a:buChar char="•"/>
            </a:pPr>
            <a:endParaRPr lang="en-CA" altLang="LID4096"/>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CA93306-1B52-A1E1-B85E-ED00773317F4}"/>
              </a:ext>
            </a:extLst>
          </p:cNvPr>
          <p:cNvSpPr>
            <a:spLocks noGrp="1" noChangeArrowheads="1"/>
          </p:cNvSpPr>
          <p:nvPr>
            <p:ph type="sldNum" sz="quarter" idx="5"/>
          </p:nvPr>
        </p:nvSpPr>
        <p:spPr>
          <a:ln/>
        </p:spPr>
        <p:txBody>
          <a:bodyPr/>
          <a:lstStyle/>
          <a:p>
            <a:fld id="{5B27096C-D0F9-4712-83B4-B81FBE8D1099}" type="slidenum">
              <a:rPr lang="en-US" altLang="LID4096"/>
              <a:pPr/>
              <a:t>25</a:t>
            </a:fld>
            <a:endParaRPr lang="en-US" altLang="LID4096"/>
          </a:p>
        </p:txBody>
      </p:sp>
      <p:sp>
        <p:nvSpPr>
          <p:cNvPr id="455682" name="Rectangle 2">
            <a:extLst>
              <a:ext uri="{FF2B5EF4-FFF2-40B4-BE49-F238E27FC236}">
                <a16:creationId xmlns:a16="http://schemas.microsoft.com/office/drawing/2014/main" id="{70A19DC3-E703-AE36-F6E2-D71B81780A20}"/>
              </a:ext>
            </a:extLst>
          </p:cNvPr>
          <p:cNvSpPr>
            <a:spLocks noGrp="1" noRot="1" noChangeAspect="1" noChangeArrowheads="1" noTextEdit="1"/>
          </p:cNvSpPr>
          <p:nvPr>
            <p:ph type="sldImg"/>
          </p:nvPr>
        </p:nvSpPr>
        <p:spPr>
          <a:ln/>
        </p:spPr>
      </p:sp>
      <p:sp>
        <p:nvSpPr>
          <p:cNvPr id="455683" name="Rectangle 3">
            <a:extLst>
              <a:ext uri="{FF2B5EF4-FFF2-40B4-BE49-F238E27FC236}">
                <a16:creationId xmlns:a16="http://schemas.microsoft.com/office/drawing/2014/main" id="{787FC8A0-E4D8-10E4-1D29-12E366EE7824}"/>
              </a:ext>
            </a:extLst>
          </p:cNvPr>
          <p:cNvSpPr>
            <a:spLocks noGrp="1" noChangeArrowheads="1"/>
          </p:cNvSpPr>
          <p:nvPr>
            <p:ph type="body" idx="1"/>
          </p:nvPr>
        </p:nvSpPr>
        <p:spPr/>
        <p:txBody>
          <a:bodyPr/>
          <a:lstStyle/>
          <a:p>
            <a:pPr>
              <a:buFontTx/>
              <a:buChar char="•"/>
            </a:pPr>
            <a:r>
              <a:rPr lang="en-CA" altLang="LID4096"/>
              <a:t>So, in summary, I’ve illustrated that how we can use Phidgets and our WidgetTap software to build customizable physical interfaces for existing applications.  </a:t>
            </a:r>
          </a:p>
          <a:p>
            <a:pPr>
              <a:buFontTx/>
              <a:buChar char="•"/>
            </a:pPr>
            <a:r>
              <a:rPr lang="en-CA" altLang="LID4096"/>
              <a:t>I’ve briefly discussed how the WidgetTap technology is used, how it is implemented, and some of the problems facing its implementation.  </a:t>
            </a:r>
          </a:p>
          <a:p>
            <a:pPr>
              <a:buFontTx/>
              <a:buChar char="•"/>
            </a:pPr>
            <a:r>
              <a:rPr lang="en-CA" altLang="LID4096"/>
              <a:t>This work distinguishes itself from earlier work in Semantic Snarfing by Myers and Colleagues in two key ways.</a:t>
            </a:r>
          </a:p>
          <a:p>
            <a:pPr>
              <a:buFontTx/>
              <a:buChar char="•"/>
            </a:pPr>
            <a:r>
              <a:rPr lang="en-CA" altLang="LID4096"/>
              <a:t>First, we’ve provided in in a toolkit form and address the complexity issues there, and</a:t>
            </a:r>
          </a:p>
          <a:p>
            <a:pPr>
              <a:buFontTx/>
              <a:buChar char="•"/>
            </a:pPr>
            <a:r>
              <a:rPr lang="en-CA" altLang="LID4096"/>
              <a:t>Second, we have given widgets names that do not exist elsewhere and can be used to find widgets between invocations of an application. </a:t>
            </a:r>
          </a:p>
          <a:p>
            <a:pPr>
              <a:buFontTx/>
              <a:buChar char="•"/>
            </a:pPr>
            <a:r>
              <a:rPr lang="en-CA" altLang="LID4096"/>
              <a:t>More generally, we’ve shown that while widget access is impossible in the general case, our WidgetTap library demonstrates that it is certainly possible in the majority case.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FA3F3A-78FA-56CC-00A0-2B46F1240523}"/>
              </a:ext>
            </a:extLst>
          </p:cNvPr>
          <p:cNvSpPr>
            <a:spLocks noGrp="1" noChangeArrowheads="1"/>
          </p:cNvSpPr>
          <p:nvPr>
            <p:ph type="sldNum" sz="quarter" idx="5"/>
          </p:nvPr>
        </p:nvSpPr>
        <p:spPr>
          <a:ln/>
        </p:spPr>
        <p:txBody>
          <a:bodyPr/>
          <a:lstStyle/>
          <a:p>
            <a:fld id="{FBBA8B21-2285-4C8D-9BF5-B4822CEFCD2D}" type="slidenum">
              <a:rPr lang="en-US" altLang="LID4096"/>
              <a:pPr/>
              <a:t>26</a:t>
            </a:fld>
            <a:endParaRPr lang="en-US" altLang="LID4096"/>
          </a:p>
        </p:txBody>
      </p:sp>
      <p:sp>
        <p:nvSpPr>
          <p:cNvPr id="351234" name="Rectangle 2">
            <a:extLst>
              <a:ext uri="{FF2B5EF4-FFF2-40B4-BE49-F238E27FC236}">
                <a16:creationId xmlns:a16="http://schemas.microsoft.com/office/drawing/2014/main" id="{680C852D-98FA-BB43-08B2-BBA087A0CBA9}"/>
              </a:ext>
            </a:extLst>
          </p:cNvPr>
          <p:cNvSpPr>
            <a:spLocks noGrp="1" noRot="1" noChangeAspect="1" noChangeArrowheads="1" noTextEdit="1"/>
          </p:cNvSpPr>
          <p:nvPr>
            <p:ph type="sldImg"/>
          </p:nvPr>
        </p:nvSpPr>
        <p:spPr>
          <a:ln/>
        </p:spPr>
      </p:sp>
      <p:sp>
        <p:nvSpPr>
          <p:cNvPr id="351235" name="Rectangle 3">
            <a:extLst>
              <a:ext uri="{FF2B5EF4-FFF2-40B4-BE49-F238E27FC236}">
                <a16:creationId xmlns:a16="http://schemas.microsoft.com/office/drawing/2014/main" id="{6AA94B10-1B86-E38B-9808-081EE4A093DC}"/>
              </a:ext>
            </a:extLst>
          </p:cNvPr>
          <p:cNvSpPr>
            <a:spLocks noGrp="1" noChangeArrowheads="1"/>
          </p:cNvSpPr>
          <p:nvPr>
            <p:ph type="body" idx="1"/>
          </p:nvPr>
        </p:nvSpPr>
        <p:spPr/>
        <p:txBody>
          <a:bodyPr/>
          <a:lstStyle/>
          <a:p>
            <a:r>
              <a:rPr lang="en-US" altLang="LID4096" sz="2000"/>
              <a:t>Stepping back somewhat, our overall message is that &lt;read slide&gt;</a:t>
            </a:r>
          </a:p>
          <a:p>
            <a:endParaRPr lang="en-US" altLang="LID4096"/>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EE711C6-2DCD-712D-E2BB-F512DA9C17D4}"/>
              </a:ext>
            </a:extLst>
          </p:cNvPr>
          <p:cNvSpPr>
            <a:spLocks noGrp="1" noChangeArrowheads="1"/>
          </p:cNvSpPr>
          <p:nvPr>
            <p:ph type="sldNum" sz="quarter" idx="5"/>
          </p:nvPr>
        </p:nvSpPr>
        <p:spPr>
          <a:ln/>
        </p:spPr>
        <p:txBody>
          <a:bodyPr/>
          <a:lstStyle/>
          <a:p>
            <a:fld id="{2FB21FFE-4E90-4581-B0D5-97C6A07EBE14}" type="slidenum">
              <a:rPr lang="en-US" altLang="LID4096"/>
              <a:pPr/>
              <a:t>27</a:t>
            </a:fld>
            <a:endParaRPr lang="en-US" altLang="LID4096"/>
          </a:p>
        </p:txBody>
      </p:sp>
      <p:sp>
        <p:nvSpPr>
          <p:cNvPr id="231426" name="Rectangle 2">
            <a:extLst>
              <a:ext uri="{FF2B5EF4-FFF2-40B4-BE49-F238E27FC236}">
                <a16:creationId xmlns:a16="http://schemas.microsoft.com/office/drawing/2014/main" id="{6E21B1B3-F448-E297-189F-1A514622CC54}"/>
              </a:ext>
            </a:extLst>
          </p:cNvPr>
          <p:cNvSpPr>
            <a:spLocks noGrp="1" noRot="1" noChangeAspect="1" noChangeArrowheads="1" noTextEdit="1"/>
          </p:cNvSpPr>
          <p:nvPr>
            <p:ph type="sldImg"/>
          </p:nvPr>
        </p:nvSpPr>
        <p:spPr>
          <a:ln/>
        </p:spPr>
      </p:sp>
      <p:sp>
        <p:nvSpPr>
          <p:cNvPr id="231427" name="Rectangle 3">
            <a:extLst>
              <a:ext uri="{FF2B5EF4-FFF2-40B4-BE49-F238E27FC236}">
                <a16:creationId xmlns:a16="http://schemas.microsoft.com/office/drawing/2014/main" id="{5D82F520-EA38-62CE-EB36-7F6B92DF27A5}"/>
              </a:ext>
            </a:extLst>
          </p:cNvPr>
          <p:cNvSpPr>
            <a:spLocks noGrp="1" noChangeArrowheads="1"/>
          </p:cNvSpPr>
          <p:nvPr>
            <p:ph type="body" idx="1"/>
          </p:nvPr>
        </p:nvSpPr>
        <p:spPr>
          <a:xfrm>
            <a:off x="930275" y="4410075"/>
            <a:ext cx="5124450" cy="4176713"/>
          </a:xfrm>
        </p:spPr>
        <p:txBody>
          <a:bodyPr/>
          <a:lstStyle/>
          <a:p>
            <a:r>
              <a:rPr lang="en-CA" altLang="LID4096" sz="2000"/>
              <a:t>Thanks for your interest in our work, and if you’d like more information, feel free to visit our website and contact us!  </a:t>
            </a:r>
            <a:endParaRPr lang="en-US" altLang="LID4096" sz="20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766B9A9D-BB1D-C3A8-B996-A4E56DF7FE02}"/>
              </a:ext>
            </a:extLst>
          </p:cNvPr>
          <p:cNvSpPr>
            <a:spLocks noGrp="1" noChangeArrowheads="1"/>
          </p:cNvSpPr>
          <p:nvPr>
            <p:ph type="ctrTitle"/>
          </p:nvPr>
        </p:nvSpPr>
        <p:spPr>
          <a:xfrm>
            <a:off x="685800" y="2286000"/>
            <a:ext cx="7772400" cy="1143000"/>
          </a:xfrm>
        </p:spPr>
        <p:txBody>
          <a:bodyPr/>
          <a:lstStyle>
            <a:lvl1pPr algn="ctr">
              <a:defRPr sz="3600"/>
            </a:lvl1pPr>
          </a:lstStyle>
          <a:p>
            <a:pPr lvl="0"/>
            <a:r>
              <a:rPr lang="en-CA" altLang="LID4096" noProof="0"/>
              <a:t>Click to edit Master title style</a:t>
            </a:r>
          </a:p>
        </p:txBody>
      </p:sp>
      <p:sp>
        <p:nvSpPr>
          <p:cNvPr id="91139" name="Rectangle 3">
            <a:extLst>
              <a:ext uri="{FF2B5EF4-FFF2-40B4-BE49-F238E27FC236}">
                <a16:creationId xmlns:a16="http://schemas.microsoft.com/office/drawing/2014/main" id="{C847B754-7BDB-FA45-9CDB-B69CCD8AE94C}"/>
              </a:ext>
            </a:extLst>
          </p:cNvPr>
          <p:cNvSpPr>
            <a:spLocks noGrp="1" noChangeArrowheads="1"/>
          </p:cNvSpPr>
          <p:nvPr>
            <p:ph type="subTitle" idx="1"/>
          </p:nvPr>
        </p:nvSpPr>
        <p:spPr>
          <a:xfrm>
            <a:off x="1371600" y="3886200"/>
            <a:ext cx="6400800" cy="1752600"/>
          </a:xfrm>
        </p:spPr>
        <p:txBody>
          <a:bodyPr/>
          <a:lstStyle>
            <a:lvl1pPr algn="ctr">
              <a:defRPr/>
            </a:lvl1pPr>
          </a:lstStyle>
          <a:p>
            <a:pPr lvl="0"/>
            <a:r>
              <a:rPr lang="en-CA" altLang="LID4096"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FCB8E-6CFF-6507-E888-A89F09E48F14}"/>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20B863E5-912A-406E-5EE6-16C975BE43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350141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49125-5471-73AF-9350-1DCF96508AC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43442FC0-1A26-D846-122E-342A15602DBB}"/>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224180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EE90B-8C24-2565-7CD8-38DF09B629AE}"/>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F989BB0-4C02-7C21-0784-D71A6EC3310D}"/>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4E165E66-6685-E59F-D1A4-43659B86DD9F}"/>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021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B5D80-BB86-175C-9D05-4B5505D95461}"/>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D2249454-4765-1D8A-F0AB-228C97F27CD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53C59F-B87D-5E01-8706-5780F70911BC}"/>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2C411020-8614-9D2B-EED6-853C5A52C3A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1BFEF9-8532-9BF4-E208-3297F27E751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463490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1E6B5-C55E-7328-5C76-5D714389E092}"/>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234949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4587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1EF9-54A3-011D-008F-9DAF9481B1E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5849CB3-5BFB-77A8-987B-045F98BC785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1C6AB8-F047-FA8B-F56A-687EE5291AA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28763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BE830-46C3-7AFA-48B8-1FB84C6CABB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356300F-9C5D-D4E1-89DF-1DCBFE9EEE7E}"/>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8E1B38ED-968D-CD4F-EB4D-A7DDD54ED14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43684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53CBA-CE3A-1135-F11F-EEE285E66716}"/>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42171F16-FCB6-654F-FA98-C28BD6C288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238223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CDCD96-2B9A-EFA9-DB9A-C35BC714F60B}"/>
              </a:ext>
            </a:extLst>
          </p:cNvPr>
          <p:cNvSpPr>
            <a:spLocks noGrp="1"/>
          </p:cNvSpPr>
          <p:nvPr>
            <p:ph type="title" orient="vert"/>
          </p:nvPr>
        </p:nvSpPr>
        <p:spPr>
          <a:xfrm>
            <a:off x="6457950" y="685800"/>
            <a:ext cx="2000250" cy="54102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C650FFD-10F1-60DB-0BFA-90D848347FE3}"/>
              </a:ext>
            </a:extLst>
          </p:cNvPr>
          <p:cNvSpPr>
            <a:spLocks noGrp="1"/>
          </p:cNvSpPr>
          <p:nvPr>
            <p:ph type="body" orient="vert" idx="1"/>
          </p:nvPr>
        </p:nvSpPr>
        <p:spPr>
          <a:xfrm>
            <a:off x="457200" y="685800"/>
            <a:ext cx="584835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143250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0D43-31BA-3EAC-A51E-2B9772FBEBDC}"/>
              </a:ext>
            </a:extLst>
          </p:cNvPr>
          <p:cNvSpPr>
            <a:spLocks noGrp="1"/>
          </p:cNvSpPr>
          <p:nvPr>
            <p:ph type="title"/>
          </p:nvPr>
        </p:nvSpPr>
        <p:spPr>
          <a:xfrm>
            <a:off x="457200" y="685800"/>
            <a:ext cx="7772400" cy="53340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5D463CB-03F7-C01A-1FB0-42873D559F09}"/>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9751E88-E6ED-0A3F-8A36-C4B7C3C7F386}"/>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303300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CADCBDF0-4831-D2DA-0117-2282667BDA94}"/>
              </a:ext>
            </a:extLst>
          </p:cNvPr>
          <p:cNvSpPr>
            <a:spLocks noGrp="1" noChangeArrowheads="1"/>
          </p:cNvSpPr>
          <p:nvPr>
            <p:ph type="title"/>
          </p:nvPr>
        </p:nvSpPr>
        <p:spPr bwMode="auto">
          <a:xfrm>
            <a:off x="457200" y="6858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CA" altLang="LID4096"/>
              <a:t>Click to edit Master title style</a:t>
            </a:r>
          </a:p>
        </p:txBody>
      </p:sp>
      <p:sp>
        <p:nvSpPr>
          <p:cNvPr id="90115" name="Rectangle 3">
            <a:extLst>
              <a:ext uri="{FF2B5EF4-FFF2-40B4-BE49-F238E27FC236}">
                <a16:creationId xmlns:a16="http://schemas.microsoft.com/office/drawing/2014/main" id="{D8A83C0B-9E64-1FDF-FDD7-A1A2353FE977}"/>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90116" name="Line 4">
            <a:extLst>
              <a:ext uri="{FF2B5EF4-FFF2-40B4-BE49-F238E27FC236}">
                <a16:creationId xmlns:a16="http://schemas.microsoft.com/office/drawing/2014/main" id="{5BE4C28F-5283-323B-FAED-CB2BA8F234E2}"/>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rtl="0" fontAlgn="base">
        <a:spcBef>
          <a:spcPct val="0"/>
        </a:spcBef>
        <a:spcAft>
          <a:spcPct val="0"/>
        </a:spcAft>
        <a:defRPr sz="2800" b="1" kern="1200">
          <a:solidFill>
            <a:srgbClr val="000066"/>
          </a:solidFill>
          <a:latin typeface="+mj-lt"/>
          <a:ea typeface="+mj-ea"/>
          <a:cs typeface="+mj-cs"/>
        </a:defRPr>
      </a:lvl1pPr>
      <a:lvl2pPr algn="l" rtl="0" fontAlgn="base">
        <a:spcBef>
          <a:spcPct val="0"/>
        </a:spcBef>
        <a:spcAft>
          <a:spcPct val="0"/>
        </a:spcAft>
        <a:defRPr sz="2800" b="1">
          <a:solidFill>
            <a:srgbClr val="000066"/>
          </a:solidFill>
          <a:latin typeface="Verdana" panose="020B0604030504040204" pitchFamily="34" charset="0"/>
        </a:defRPr>
      </a:lvl2pPr>
      <a:lvl3pPr algn="l" rtl="0" fontAlgn="base">
        <a:spcBef>
          <a:spcPct val="0"/>
        </a:spcBef>
        <a:spcAft>
          <a:spcPct val="0"/>
        </a:spcAft>
        <a:defRPr sz="2800" b="1">
          <a:solidFill>
            <a:srgbClr val="000066"/>
          </a:solidFill>
          <a:latin typeface="Verdana" panose="020B0604030504040204" pitchFamily="34" charset="0"/>
        </a:defRPr>
      </a:lvl3pPr>
      <a:lvl4pPr algn="l" rtl="0" fontAlgn="base">
        <a:spcBef>
          <a:spcPct val="0"/>
        </a:spcBef>
        <a:spcAft>
          <a:spcPct val="0"/>
        </a:spcAft>
        <a:defRPr sz="2800" b="1">
          <a:solidFill>
            <a:srgbClr val="000066"/>
          </a:solidFill>
          <a:latin typeface="Verdana" panose="020B0604030504040204" pitchFamily="34" charset="0"/>
        </a:defRPr>
      </a:lvl4pPr>
      <a:lvl5pPr algn="l" rtl="0" fontAlgn="base">
        <a:spcBef>
          <a:spcPct val="0"/>
        </a:spcBef>
        <a:spcAft>
          <a:spcPct val="0"/>
        </a:spcAft>
        <a:defRPr sz="2800" b="1">
          <a:solidFill>
            <a:srgbClr val="000066"/>
          </a:solidFill>
          <a:latin typeface="Verdana" panose="020B0604030504040204" pitchFamily="34" charset="0"/>
        </a:defRPr>
      </a:lvl5pPr>
      <a:lvl6pPr marL="457200" algn="l" rtl="0" fontAlgn="base">
        <a:spcBef>
          <a:spcPct val="0"/>
        </a:spcBef>
        <a:spcAft>
          <a:spcPct val="0"/>
        </a:spcAft>
        <a:defRPr sz="2800" b="1">
          <a:solidFill>
            <a:srgbClr val="000066"/>
          </a:solidFill>
          <a:latin typeface="Verdana" panose="020B0604030504040204" pitchFamily="34" charset="0"/>
        </a:defRPr>
      </a:lvl6pPr>
      <a:lvl7pPr marL="914400" algn="l" rtl="0" fontAlgn="base">
        <a:spcBef>
          <a:spcPct val="0"/>
        </a:spcBef>
        <a:spcAft>
          <a:spcPct val="0"/>
        </a:spcAft>
        <a:defRPr sz="2800" b="1">
          <a:solidFill>
            <a:srgbClr val="000066"/>
          </a:solidFill>
          <a:latin typeface="Verdana" panose="020B0604030504040204" pitchFamily="34" charset="0"/>
        </a:defRPr>
      </a:lvl7pPr>
      <a:lvl8pPr marL="1371600" algn="l" rtl="0" fontAlgn="base">
        <a:spcBef>
          <a:spcPct val="0"/>
        </a:spcBef>
        <a:spcAft>
          <a:spcPct val="0"/>
        </a:spcAft>
        <a:defRPr sz="2800" b="1">
          <a:solidFill>
            <a:srgbClr val="000066"/>
          </a:solidFill>
          <a:latin typeface="Verdana" panose="020B0604030504040204" pitchFamily="34" charset="0"/>
        </a:defRPr>
      </a:lvl8pPr>
      <a:lvl9pPr marL="1828800" algn="l" rtl="0" fontAlgn="base">
        <a:spcBef>
          <a:spcPct val="0"/>
        </a:spcBef>
        <a:spcAft>
          <a:spcPct val="0"/>
        </a:spcAft>
        <a:defRPr sz="2800" b="1">
          <a:solidFill>
            <a:srgbClr val="000066"/>
          </a:solidFill>
          <a:latin typeface="Verdana" panose="020B0604030504040204" pitchFamily="34" charset="0"/>
        </a:defRPr>
      </a:lvl9pPr>
    </p:titleStyle>
    <p:bodyStyle>
      <a:lvl1pPr algn="l" rtl="0" fontAlgn="base">
        <a:spcBef>
          <a:spcPct val="20000"/>
        </a:spcBef>
        <a:spcAft>
          <a:spcPct val="0"/>
        </a:spcAft>
        <a:defRPr sz="2800" kern="1200">
          <a:solidFill>
            <a:srgbClr val="000066"/>
          </a:solidFill>
          <a:latin typeface="+mn-lt"/>
          <a:ea typeface="+mn-ea"/>
          <a:cs typeface="+mn-cs"/>
        </a:defRPr>
      </a:lvl1pPr>
      <a:lvl2pPr marL="742950" indent="-285750" algn="l" rtl="0" fontAlgn="base">
        <a:spcBef>
          <a:spcPct val="20000"/>
        </a:spcBef>
        <a:spcAft>
          <a:spcPct val="0"/>
        </a:spcAft>
        <a:buChar char="–"/>
        <a:defRPr sz="2400" kern="1200">
          <a:solidFill>
            <a:srgbClr val="000066"/>
          </a:solidFill>
          <a:latin typeface="+mn-lt"/>
          <a:ea typeface="+mn-ea"/>
          <a:cs typeface="+mn-cs"/>
        </a:defRPr>
      </a:lvl2pPr>
      <a:lvl3pPr marL="1143000" indent="-228600" algn="l" rtl="0" fontAlgn="base">
        <a:spcBef>
          <a:spcPct val="20000"/>
        </a:spcBef>
        <a:spcAft>
          <a:spcPct val="0"/>
        </a:spcAft>
        <a:buChar char="•"/>
        <a:defRPr kern="1200">
          <a:solidFill>
            <a:srgbClr val="000066"/>
          </a:solidFill>
          <a:latin typeface="+mn-lt"/>
          <a:ea typeface="+mn-ea"/>
          <a:cs typeface="+mn-cs"/>
        </a:defRPr>
      </a:lvl3pPr>
      <a:lvl4pPr marL="1600200" indent="-228600" algn="l" rtl="0" fontAlgn="base">
        <a:spcBef>
          <a:spcPct val="20000"/>
        </a:spcBef>
        <a:spcAft>
          <a:spcPct val="0"/>
        </a:spcAft>
        <a:buChar char="–"/>
        <a:defRPr sz="1600" kern="1200">
          <a:solidFill>
            <a:srgbClr val="000066"/>
          </a:solidFill>
          <a:latin typeface="+mn-lt"/>
          <a:ea typeface="+mn-ea"/>
          <a:cs typeface="+mn-cs"/>
        </a:defRPr>
      </a:lvl4pPr>
      <a:lvl5pPr marL="2057400" indent="-228600" algn="l" rtl="0" fontAlgn="base">
        <a:spcBef>
          <a:spcPct val="20000"/>
        </a:spcBef>
        <a:spcAft>
          <a:spcPct val="0"/>
        </a:spcAft>
        <a:buChar char="»"/>
        <a:defRPr sz="1600" kern="1200">
          <a:solidFill>
            <a:srgbClr val="0000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psc.ucalgary.ca/grouplab/papers/videos/customizable_phidgets.wm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6.xml"/><Relationship Id="rId7" Type="http://schemas.openxmlformats.org/officeDocument/2006/relationships/image" Target="../media/image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oleObject" Target="../embeddings/oleObject1.bin"/><Relationship Id="rId5" Type="http://schemas.openxmlformats.org/officeDocument/2006/relationships/image" Target="../media/image6.jpeg"/><Relationship Id="rId10" Type="http://schemas.openxmlformats.org/officeDocument/2006/relationships/image" Target="../media/image10.png"/><Relationship Id="rId4" Type="http://schemas.openxmlformats.org/officeDocument/2006/relationships/notesSlide" Target="../notesSlides/notesSlide6.xml"/><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oleObject" Target="../embeddings/oleObject2.bin"/><Relationship Id="rId5" Type="http://schemas.openxmlformats.org/officeDocument/2006/relationships/image" Target="../media/image13.wmf"/><Relationship Id="rId4" Type="http://schemas.openxmlformats.org/officeDocument/2006/relationships/image" Target="../media/image12.wmf"/></Relationships>
</file>

<file path=ppt/slides/_rels/slide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3EEE53D-B6C4-69B7-B1D8-F135A4E5857F}"/>
              </a:ext>
            </a:extLst>
          </p:cNvPr>
          <p:cNvSpPr>
            <a:spLocks noGrp="1" noChangeArrowheads="1"/>
          </p:cNvSpPr>
          <p:nvPr>
            <p:ph type="ctrTitle"/>
          </p:nvPr>
        </p:nvSpPr>
        <p:spPr>
          <a:xfrm>
            <a:off x="503238" y="908050"/>
            <a:ext cx="8316912" cy="1143000"/>
          </a:xfrm>
        </p:spPr>
        <p:txBody>
          <a:bodyPr/>
          <a:lstStyle/>
          <a:p>
            <a:pPr algn="l"/>
            <a:r>
              <a:rPr lang="en-US" altLang="LID4096" sz="3400"/>
              <a:t>Customizable Physical Interfaces</a:t>
            </a:r>
            <a:r>
              <a:rPr lang="en-US" altLang="LID4096"/>
              <a:t> </a:t>
            </a:r>
            <a:br>
              <a:rPr lang="en-US" altLang="LID4096"/>
            </a:br>
            <a:r>
              <a:rPr lang="en-US" altLang="LID4096" sz="1800" i="1"/>
              <a:t>for interacting with conventional applications</a:t>
            </a:r>
          </a:p>
        </p:txBody>
      </p:sp>
      <p:sp>
        <p:nvSpPr>
          <p:cNvPr id="2051" name="Rectangle 3">
            <a:extLst>
              <a:ext uri="{FF2B5EF4-FFF2-40B4-BE49-F238E27FC236}">
                <a16:creationId xmlns:a16="http://schemas.microsoft.com/office/drawing/2014/main" id="{BD5DC89E-FA6C-2E84-BC6D-E8102DBA39D7}"/>
              </a:ext>
            </a:extLst>
          </p:cNvPr>
          <p:cNvSpPr>
            <a:spLocks noGrp="1" noChangeArrowheads="1"/>
          </p:cNvSpPr>
          <p:nvPr>
            <p:ph type="subTitle" idx="1"/>
          </p:nvPr>
        </p:nvSpPr>
        <p:spPr>
          <a:xfrm>
            <a:off x="0" y="4005263"/>
            <a:ext cx="9144000" cy="1284287"/>
          </a:xfrm>
        </p:spPr>
        <p:txBody>
          <a:bodyPr/>
          <a:lstStyle/>
          <a:p>
            <a:pPr algn="l"/>
            <a:r>
              <a:rPr lang="en-US" altLang="LID4096" sz="1800"/>
              <a:t>This is the powerpoint of the talk presented at UIST 2002. </a:t>
            </a:r>
          </a:p>
          <a:p>
            <a:pPr marL="801688" lvl="1" indent="-344488"/>
            <a:r>
              <a:rPr lang="en-US" altLang="LID4096" sz="1600"/>
              <a:t>The transcript of what was said is included in the powerpoint file.</a:t>
            </a:r>
          </a:p>
          <a:p>
            <a:pPr marL="801688" lvl="1" indent="-344488"/>
            <a:r>
              <a:rPr lang="en-US" altLang="LID4096" sz="1600"/>
              <a:t>The original presentation includes three videos, which are omitted here. </a:t>
            </a:r>
          </a:p>
          <a:p>
            <a:pPr marL="801688" lvl="1" indent="-344488"/>
            <a:r>
              <a:rPr lang="en-US" altLang="LID4096" sz="1600"/>
              <a:t>However, the most important video can be downloaded from </a:t>
            </a:r>
            <a:r>
              <a:rPr lang="en-US" altLang="LID4096" sz="1600">
                <a:solidFill>
                  <a:schemeClr val="tx2"/>
                </a:solidFill>
                <a:hlinkClick r:id="rId3"/>
              </a:rPr>
              <a:t>www.cpsc.ucalgary.ca/grouplab/papers/videos/customizable_phidgets.wmv</a:t>
            </a:r>
            <a:r>
              <a:rPr lang="en-US" altLang="LID4096" sz="1600">
                <a:solidFill>
                  <a:schemeClr val="tx2"/>
                </a:solidFill>
              </a:rPr>
              <a:t> </a:t>
            </a:r>
          </a:p>
          <a:p>
            <a:pPr marL="801688" lvl="1" indent="-344488">
              <a:buFontTx/>
              <a:buNone/>
            </a:pPr>
            <a:endParaRPr lang="en-US" altLang="LID4096" sz="1600">
              <a:solidFill>
                <a:schemeClr val="tx2"/>
              </a:solidFill>
            </a:endParaRPr>
          </a:p>
          <a:p>
            <a:pPr algn="l"/>
            <a:endParaRPr lang="en-US" altLang="LID4096" sz="3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a:extLst>
              <a:ext uri="{FF2B5EF4-FFF2-40B4-BE49-F238E27FC236}">
                <a16:creationId xmlns:a16="http://schemas.microsoft.com/office/drawing/2014/main" id="{93C0B229-69A0-EF3E-9BE9-53BC7BAE6198}"/>
              </a:ext>
            </a:extLst>
          </p:cNvPr>
          <p:cNvSpPr>
            <a:spLocks noGrp="1" noChangeArrowheads="1"/>
          </p:cNvSpPr>
          <p:nvPr>
            <p:ph type="ctrTitle"/>
          </p:nvPr>
        </p:nvSpPr>
        <p:spPr>
          <a:xfrm>
            <a:off x="503238" y="908050"/>
            <a:ext cx="8316912" cy="1143000"/>
          </a:xfrm>
        </p:spPr>
        <p:txBody>
          <a:bodyPr/>
          <a:lstStyle/>
          <a:p>
            <a:pPr algn="l"/>
            <a:r>
              <a:rPr lang="en-US" altLang="LID4096" sz="3400"/>
              <a:t>Customizable Physical Interfaces</a:t>
            </a:r>
            <a:r>
              <a:rPr lang="en-US" altLang="LID4096"/>
              <a:t> </a:t>
            </a:r>
            <a:br>
              <a:rPr lang="en-US" altLang="LID4096"/>
            </a:br>
            <a:r>
              <a:rPr lang="en-US" altLang="LID4096" sz="1800" i="1"/>
              <a:t>for interacting with conventional applications</a:t>
            </a:r>
          </a:p>
        </p:txBody>
      </p:sp>
      <p:sp>
        <p:nvSpPr>
          <p:cNvPr id="463875" name="Rectangle 3">
            <a:extLst>
              <a:ext uri="{FF2B5EF4-FFF2-40B4-BE49-F238E27FC236}">
                <a16:creationId xmlns:a16="http://schemas.microsoft.com/office/drawing/2014/main" id="{5950A552-8DCF-410D-60E2-1EE80A14C599}"/>
              </a:ext>
            </a:extLst>
          </p:cNvPr>
          <p:cNvSpPr>
            <a:spLocks noGrp="1" noChangeArrowheads="1"/>
          </p:cNvSpPr>
          <p:nvPr>
            <p:ph type="subTitle" idx="1"/>
          </p:nvPr>
        </p:nvSpPr>
        <p:spPr>
          <a:xfrm>
            <a:off x="503238" y="5229225"/>
            <a:ext cx="4752975" cy="1284288"/>
          </a:xfrm>
        </p:spPr>
        <p:txBody>
          <a:bodyPr/>
          <a:lstStyle/>
          <a:p>
            <a:pPr algn="l"/>
            <a:r>
              <a:rPr lang="en-US" altLang="LID4096" sz="2400" b="1"/>
              <a:t>Saul Greenberg</a:t>
            </a:r>
            <a:br>
              <a:rPr lang="en-US" altLang="LID4096" sz="2400" b="1"/>
            </a:br>
            <a:r>
              <a:rPr lang="en-US" altLang="LID4096" sz="2400" b="1"/>
              <a:t>Michael Boyle</a:t>
            </a:r>
          </a:p>
          <a:p>
            <a:pPr algn="l"/>
            <a:r>
              <a:rPr lang="en-US" altLang="LID4096" sz="1800"/>
              <a:t>University of Calgary</a:t>
            </a:r>
            <a:endParaRPr lang="en-US" altLang="LID4096" sz="3600"/>
          </a:p>
        </p:txBody>
      </p:sp>
      <p:pic>
        <p:nvPicPr>
          <p:cNvPr id="463876" name="Picture 4">
            <a:extLst>
              <a:ext uri="{FF2B5EF4-FFF2-40B4-BE49-F238E27FC236}">
                <a16:creationId xmlns:a16="http://schemas.microsoft.com/office/drawing/2014/main" id="{B6743EA6-0FC5-0CC0-CF26-DAF379032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4041775"/>
            <a:ext cx="26289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3877" name="Picture 5">
            <a:extLst>
              <a:ext uri="{FF2B5EF4-FFF2-40B4-BE49-F238E27FC236}">
                <a16:creationId xmlns:a16="http://schemas.microsoft.com/office/drawing/2014/main" id="{E75D34F6-1BAE-A53C-E566-98C20E49D1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6350" y="4005263"/>
            <a:ext cx="1739900" cy="2351087"/>
          </a:xfrm>
          <a:prstGeom prst="rect">
            <a:avLst/>
          </a:prstGeom>
          <a:noFill/>
          <a:extLst>
            <a:ext uri="{909E8E84-426E-40DD-AFC4-6F175D3DCCD1}">
              <a14:hiddenFill xmlns:a14="http://schemas.microsoft.com/office/drawing/2010/main">
                <a:solidFill>
                  <a:srgbClr val="FFFFFF"/>
                </a:solidFill>
              </a14:hiddenFill>
            </a:ext>
          </a:extLst>
        </p:spPr>
      </p:pic>
      <p:sp>
        <p:nvSpPr>
          <p:cNvPr id="463878" name="Line 6">
            <a:extLst>
              <a:ext uri="{FF2B5EF4-FFF2-40B4-BE49-F238E27FC236}">
                <a16:creationId xmlns:a16="http://schemas.microsoft.com/office/drawing/2014/main" id="{461D5CEB-B845-A36A-16D8-69271E170B0B}"/>
              </a:ext>
            </a:extLst>
          </p:cNvPr>
          <p:cNvSpPr>
            <a:spLocks noChangeShapeType="1"/>
          </p:cNvSpPr>
          <p:nvPr/>
        </p:nvSpPr>
        <p:spPr bwMode="auto">
          <a:xfrm flipV="1">
            <a:off x="5040313" y="5373688"/>
            <a:ext cx="1944687" cy="828675"/>
          </a:xfrm>
          <a:prstGeom prst="line">
            <a:avLst/>
          </a:prstGeom>
          <a:noFill/>
          <a:ln w="762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5" name="Rectangle 3">
            <a:extLst>
              <a:ext uri="{FF2B5EF4-FFF2-40B4-BE49-F238E27FC236}">
                <a16:creationId xmlns:a16="http://schemas.microsoft.com/office/drawing/2014/main" id="{1491F441-362A-56CD-0557-8D6F22379DF5}"/>
              </a:ext>
            </a:extLst>
          </p:cNvPr>
          <p:cNvSpPr>
            <a:spLocks noGrp="1" noChangeArrowheads="1"/>
          </p:cNvSpPr>
          <p:nvPr>
            <p:ph type="title"/>
          </p:nvPr>
        </p:nvSpPr>
        <p:spPr/>
        <p:txBody>
          <a:bodyPr/>
          <a:lstStyle/>
          <a:p>
            <a:r>
              <a:rPr lang="en-US" altLang="LID4096"/>
              <a:t>The Message</a:t>
            </a:r>
          </a:p>
        </p:txBody>
      </p:sp>
      <p:sp>
        <p:nvSpPr>
          <p:cNvPr id="340996" name="Rectangle 4">
            <a:extLst>
              <a:ext uri="{FF2B5EF4-FFF2-40B4-BE49-F238E27FC236}">
                <a16:creationId xmlns:a16="http://schemas.microsoft.com/office/drawing/2014/main" id="{BD8DE0AB-62F6-C2D3-F4C1-2AC9E052D3EE}"/>
              </a:ext>
            </a:extLst>
          </p:cNvPr>
          <p:cNvSpPr>
            <a:spLocks noGrp="1" noChangeArrowheads="1"/>
          </p:cNvSpPr>
          <p:nvPr>
            <p:ph type="body" idx="1"/>
          </p:nvPr>
        </p:nvSpPr>
        <p:spPr/>
        <p:txBody>
          <a:bodyPr/>
          <a:lstStyle/>
          <a:p>
            <a:r>
              <a:rPr lang="en-US" altLang="LID4096"/>
              <a:t>With </a:t>
            </a:r>
            <a:r>
              <a:rPr lang="en-US" altLang="LID4096" b="1"/>
              <a:t>customizable physical interfaces</a:t>
            </a:r>
            <a:r>
              <a:rPr lang="en-US" altLang="LID4096"/>
              <a:t>, a person can</a:t>
            </a:r>
            <a:r>
              <a:rPr lang="en-US" altLang="LID4096" b="1"/>
              <a:t> </a:t>
            </a:r>
            <a:r>
              <a:rPr lang="en-US" altLang="LID4096"/>
              <a:t>bind any</a:t>
            </a:r>
            <a:r>
              <a:rPr lang="en-US" altLang="LID4096" b="1"/>
              <a:t> </a:t>
            </a:r>
            <a:r>
              <a:rPr lang="en-US" altLang="LID4096"/>
              <a:t>graphical widget to a physical control</a:t>
            </a:r>
          </a:p>
          <a:p>
            <a:pPr lvl="1">
              <a:buFont typeface="Times New Roman" panose="02020603050405020304" pitchFamily="18" charset="0"/>
              <a:buNone/>
            </a:pPr>
            <a:endParaRPr lang="en-US" altLang="LID4096"/>
          </a:p>
        </p:txBody>
      </p:sp>
      <p:pic>
        <p:nvPicPr>
          <p:cNvPr id="341007" name="Picture 15">
            <a:extLst>
              <a:ext uri="{FF2B5EF4-FFF2-40B4-BE49-F238E27FC236}">
                <a16:creationId xmlns:a16="http://schemas.microsoft.com/office/drawing/2014/main" id="{AB4AA03F-298B-1029-3966-C86A4CB80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4041775"/>
            <a:ext cx="26289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1008" name="Picture 16">
            <a:extLst>
              <a:ext uri="{FF2B5EF4-FFF2-40B4-BE49-F238E27FC236}">
                <a16:creationId xmlns:a16="http://schemas.microsoft.com/office/drawing/2014/main" id="{862F996C-56FD-AABF-E90C-3E7ABE128F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6350" y="4005263"/>
            <a:ext cx="1739900" cy="2351087"/>
          </a:xfrm>
          <a:prstGeom prst="rect">
            <a:avLst/>
          </a:prstGeom>
          <a:noFill/>
          <a:extLst>
            <a:ext uri="{909E8E84-426E-40DD-AFC4-6F175D3DCCD1}">
              <a14:hiddenFill xmlns:a14="http://schemas.microsoft.com/office/drawing/2010/main">
                <a:solidFill>
                  <a:srgbClr val="FFFFFF"/>
                </a:solidFill>
              </a14:hiddenFill>
            </a:ext>
          </a:extLst>
        </p:spPr>
      </p:pic>
      <p:sp>
        <p:nvSpPr>
          <p:cNvPr id="341009" name="Line 17">
            <a:extLst>
              <a:ext uri="{FF2B5EF4-FFF2-40B4-BE49-F238E27FC236}">
                <a16:creationId xmlns:a16="http://schemas.microsoft.com/office/drawing/2014/main" id="{141DF3BA-B145-0246-EF5B-F532C1B0ABC7}"/>
              </a:ext>
            </a:extLst>
          </p:cNvPr>
          <p:cNvSpPr>
            <a:spLocks noChangeShapeType="1"/>
          </p:cNvSpPr>
          <p:nvPr/>
        </p:nvSpPr>
        <p:spPr bwMode="auto">
          <a:xfrm flipV="1">
            <a:off x="5040313" y="5373688"/>
            <a:ext cx="1944687" cy="828675"/>
          </a:xfrm>
          <a:prstGeom prst="line">
            <a:avLst/>
          </a:prstGeom>
          <a:noFill/>
          <a:ln w="762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3" name="Rectangle 5">
            <a:extLst>
              <a:ext uri="{FF2B5EF4-FFF2-40B4-BE49-F238E27FC236}">
                <a16:creationId xmlns:a16="http://schemas.microsoft.com/office/drawing/2014/main" id="{A284B0B2-3784-1776-9B75-4E6982D1446B}"/>
              </a:ext>
            </a:extLst>
          </p:cNvPr>
          <p:cNvSpPr>
            <a:spLocks noGrp="1" noChangeArrowheads="1"/>
          </p:cNvSpPr>
          <p:nvPr>
            <p:ph type="title"/>
          </p:nvPr>
        </p:nvSpPr>
        <p:spPr/>
        <p:txBody>
          <a:bodyPr/>
          <a:lstStyle/>
          <a:p>
            <a:r>
              <a:rPr lang="en-US" altLang="LID4096"/>
              <a:t>Historical background</a:t>
            </a:r>
          </a:p>
        </p:txBody>
      </p:sp>
      <p:sp>
        <p:nvSpPr>
          <p:cNvPr id="273414" name="Rectangle 6">
            <a:extLst>
              <a:ext uri="{FF2B5EF4-FFF2-40B4-BE49-F238E27FC236}">
                <a16:creationId xmlns:a16="http://schemas.microsoft.com/office/drawing/2014/main" id="{F4A6916A-7333-17AE-2411-C987D64B0C19}"/>
              </a:ext>
            </a:extLst>
          </p:cNvPr>
          <p:cNvSpPr>
            <a:spLocks noGrp="1" noChangeArrowheads="1"/>
          </p:cNvSpPr>
          <p:nvPr>
            <p:ph type="body" idx="1"/>
          </p:nvPr>
        </p:nvSpPr>
        <p:spPr>
          <a:xfrm>
            <a:off x="539750" y="1449388"/>
            <a:ext cx="8242300" cy="4114800"/>
          </a:xfrm>
        </p:spPr>
        <p:txBody>
          <a:bodyPr/>
          <a:lstStyle/>
          <a:p>
            <a:r>
              <a:rPr lang="en-US" altLang="LID4096" sz="2400"/>
              <a:t>1963 Sketchpad - rich but crude physical interfaces</a:t>
            </a:r>
          </a:p>
          <a:p>
            <a:endParaRPr lang="en-US" altLang="LID4096" sz="2400"/>
          </a:p>
        </p:txBody>
      </p:sp>
      <p:pic>
        <p:nvPicPr>
          <p:cNvPr id="3" name="Sketchpad-Excerpt3">
            <a:hlinkClick r:id="" action="ppaction://media"/>
            <a:extLst>
              <a:ext uri="{FF2B5EF4-FFF2-40B4-BE49-F238E27FC236}">
                <a16:creationId xmlns:a16="http://schemas.microsoft.com/office/drawing/2014/main" id="{6FA38BBC-7436-DE54-3263-271BF857E9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3100" y="1844674"/>
            <a:ext cx="5807112" cy="44200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0E3F7455-0CC4-39A6-653E-7E37C3953CF2}"/>
              </a:ext>
            </a:extLst>
          </p:cNvPr>
          <p:cNvSpPr>
            <a:spLocks noGrp="1" noChangeArrowheads="1"/>
          </p:cNvSpPr>
          <p:nvPr>
            <p:ph type="title"/>
          </p:nvPr>
        </p:nvSpPr>
        <p:spPr/>
        <p:txBody>
          <a:bodyPr/>
          <a:lstStyle/>
          <a:p>
            <a:r>
              <a:rPr lang="en-US" altLang="LID4096"/>
              <a:t>Historical background</a:t>
            </a:r>
          </a:p>
        </p:txBody>
      </p:sp>
      <p:pic>
        <p:nvPicPr>
          <p:cNvPr id="282631" name="Picture 7">
            <a:extLst>
              <a:ext uri="{FF2B5EF4-FFF2-40B4-BE49-F238E27FC236}">
                <a16:creationId xmlns:a16="http://schemas.microsoft.com/office/drawing/2014/main" id="{712E0CF3-DF5E-C764-544C-B0D810F79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952625"/>
            <a:ext cx="6553200" cy="4381500"/>
          </a:xfrm>
          <a:prstGeom prst="rect">
            <a:avLst/>
          </a:prstGeom>
          <a:noFill/>
          <a:extLst>
            <a:ext uri="{909E8E84-426E-40DD-AFC4-6F175D3DCCD1}">
              <a14:hiddenFill xmlns:a14="http://schemas.microsoft.com/office/drawing/2010/main">
                <a:solidFill>
                  <a:srgbClr val="FFFFFF"/>
                </a:solidFill>
              </a14:hiddenFill>
            </a:ext>
          </a:extLst>
        </p:spPr>
      </p:pic>
      <p:sp>
        <p:nvSpPr>
          <p:cNvPr id="282632" name="Text Box 8">
            <a:extLst>
              <a:ext uri="{FF2B5EF4-FFF2-40B4-BE49-F238E27FC236}">
                <a16:creationId xmlns:a16="http://schemas.microsoft.com/office/drawing/2014/main" id="{91F47517-916E-C42E-0564-C92F8145334D}"/>
              </a:ext>
            </a:extLst>
          </p:cNvPr>
          <p:cNvSpPr txBox="1">
            <a:spLocks noChangeArrowheads="1"/>
          </p:cNvSpPr>
          <p:nvPr/>
        </p:nvSpPr>
        <p:spPr bwMode="auto">
          <a:xfrm>
            <a:off x="503238" y="1484313"/>
            <a:ext cx="795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a:solidFill>
                  <a:srgbClr val="000066"/>
                </a:solidFill>
                <a:latin typeface="Verdana" panose="020B0604030504040204" pitchFamily="34" charset="0"/>
              </a:rPr>
              <a:t>1984 Apple Macintosh – GUI widgets</a:t>
            </a:r>
          </a:p>
        </p:txBody>
      </p:sp>
      <p:pic>
        <p:nvPicPr>
          <p:cNvPr id="282634" name="Picture 10" descr="Apple Macintosh Plus">
            <a:extLst>
              <a:ext uri="{FF2B5EF4-FFF2-40B4-BE49-F238E27FC236}">
                <a16:creationId xmlns:a16="http://schemas.microsoft.com/office/drawing/2014/main" id="{0E79C155-F82E-4280-3C06-F8BD13EFE685}"/>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11750" y="3170238"/>
            <a:ext cx="4032250" cy="36877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3ED638FF-D7FE-23AA-1739-CD66FFE5C304}"/>
              </a:ext>
            </a:extLst>
          </p:cNvPr>
          <p:cNvSpPr>
            <a:spLocks noGrp="1" noChangeArrowheads="1"/>
          </p:cNvSpPr>
          <p:nvPr>
            <p:ph type="title"/>
          </p:nvPr>
        </p:nvSpPr>
        <p:spPr/>
        <p:txBody>
          <a:bodyPr/>
          <a:lstStyle/>
          <a:p>
            <a:r>
              <a:rPr lang="en-US" altLang="LID4096"/>
              <a:t>Historical background</a:t>
            </a:r>
          </a:p>
        </p:txBody>
      </p:sp>
      <p:pic>
        <p:nvPicPr>
          <p:cNvPr id="289796" name="Picture 4">
            <a:extLst>
              <a:ext uri="{FF2B5EF4-FFF2-40B4-BE49-F238E27FC236}">
                <a16:creationId xmlns:a16="http://schemas.microsoft.com/office/drawing/2014/main" id="{20D5C5A5-EE3A-BA93-CED1-1145E04400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283" t="59253" r="2812"/>
          <a:stretch>
            <a:fillRect/>
          </a:stretch>
        </p:blipFill>
        <p:spPr bwMode="auto">
          <a:xfrm>
            <a:off x="579438" y="4054475"/>
            <a:ext cx="2555875" cy="2079625"/>
          </a:xfrm>
          <a:prstGeom prst="rect">
            <a:avLst/>
          </a:prstGeom>
          <a:noFill/>
          <a:extLst>
            <a:ext uri="{909E8E84-426E-40DD-AFC4-6F175D3DCCD1}">
              <a14:hiddenFill xmlns:a14="http://schemas.microsoft.com/office/drawing/2010/main">
                <a:solidFill>
                  <a:srgbClr val="FFFFFF"/>
                </a:solidFill>
              </a14:hiddenFill>
            </a:ext>
          </a:extLst>
        </p:spPr>
      </p:pic>
      <p:sp>
        <p:nvSpPr>
          <p:cNvPr id="289797" name="Text Box 5">
            <a:extLst>
              <a:ext uri="{FF2B5EF4-FFF2-40B4-BE49-F238E27FC236}">
                <a16:creationId xmlns:a16="http://schemas.microsoft.com/office/drawing/2014/main" id="{B0BD4F48-6777-D782-AE75-6A5048C6CAD2}"/>
              </a:ext>
            </a:extLst>
          </p:cNvPr>
          <p:cNvSpPr txBox="1">
            <a:spLocks noChangeArrowheads="1"/>
          </p:cNvSpPr>
          <p:nvPr/>
        </p:nvSpPr>
        <p:spPr bwMode="auto">
          <a:xfrm>
            <a:off x="550863" y="6070600"/>
            <a:ext cx="27971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spcBef>
                <a:spcPct val="20000"/>
              </a:spcBef>
              <a:buClr>
                <a:srgbClr val="FF3300"/>
              </a:buClr>
              <a:buFont typeface="Times New Roman" panose="02020603050405020304" pitchFamily="18" charset="0"/>
              <a:buNone/>
            </a:pPr>
            <a:r>
              <a:rPr lang="en-US" altLang="LID4096" sz="1200" i="1">
                <a:latin typeface="Verdana" panose="020B0604030504040204" pitchFamily="34" charset="0"/>
              </a:rPr>
              <a:t>SenseTable-Tangible Media Group</a:t>
            </a:r>
            <a:endParaRPr lang="en-CA" altLang="LID4096" sz="1200" i="1">
              <a:latin typeface="Verdana" panose="020B0604030504040204" pitchFamily="34" charset="0"/>
            </a:endParaRPr>
          </a:p>
        </p:txBody>
      </p:sp>
      <p:graphicFrame>
        <p:nvGraphicFramePr>
          <p:cNvPr id="289798" name="Object 6">
            <a:extLst>
              <a:ext uri="{FF2B5EF4-FFF2-40B4-BE49-F238E27FC236}">
                <a16:creationId xmlns:a16="http://schemas.microsoft.com/office/drawing/2014/main" id="{182D05CC-9E18-F2B1-713E-8BFE91308CBE}"/>
              </a:ext>
            </a:extLst>
          </p:cNvPr>
          <p:cNvGraphicFramePr>
            <a:graphicFrameLocks noChangeAspect="1"/>
          </p:cNvGraphicFramePr>
          <p:nvPr/>
        </p:nvGraphicFramePr>
        <p:xfrm>
          <a:off x="615950" y="1916113"/>
          <a:ext cx="2484438" cy="1404937"/>
        </p:xfrm>
        <a:graphic>
          <a:graphicData uri="http://schemas.openxmlformats.org/presentationml/2006/ole">
            <mc:AlternateContent xmlns:mc="http://schemas.openxmlformats.org/markup-compatibility/2006">
              <mc:Choice xmlns:v="urn:schemas-microsoft-com:vml" Requires="v">
                <p:oleObj name="Photo Editor Photo" r:id="rId6" imgW="4657143" imgH="4476190" progId="MSPhotoEd.3">
                  <p:embed/>
                </p:oleObj>
              </mc:Choice>
              <mc:Fallback>
                <p:oleObj name="Photo Editor Photo" r:id="rId6" imgW="4657143" imgH="4476190" progId="MSPhotoEd.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l="46931" b="68771"/>
                      <a:stretch>
                        <a:fillRect/>
                      </a:stretch>
                    </p:blipFill>
                    <p:spPr bwMode="auto">
                      <a:xfrm>
                        <a:off x="615950" y="1916113"/>
                        <a:ext cx="2484438" cy="140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9799" name="Text Box 7">
            <a:extLst>
              <a:ext uri="{FF2B5EF4-FFF2-40B4-BE49-F238E27FC236}">
                <a16:creationId xmlns:a16="http://schemas.microsoft.com/office/drawing/2014/main" id="{6452768C-51C1-0AA3-D30B-5A04724EB476}"/>
              </a:ext>
            </a:extLst>
          </p:cNvPr>
          <p:cNvSpPr txBox="1">
            <a:spLocks noChangeArrowheads="1"/>
          </p:cNvSpPr>
          <p:nvPr/>
        </p:nvSpPr>
        <p:spPr bwMode="auto">
          <a:xfrm>
            <a:off x="525463" y="3248025"/>
            <a:ext cx="167481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spcBef>
                <a:spcPct val="20000"/>
              </a:spcBef>
              <a:buClr>
                <a:srgbClr val="FF3300"/>
              </a:buClr>
              <a:buFont typeface="Times New Roman" panose="02020603050405020304" pitchFamily="18" charset="0"/>
              <a:buNone/>
            </a:pPr>
            <a:r>
              <a:rPr lang="en-US" altLang="LID4096" sz="1200" i="1">
                <a:latin typeface="Verdana" panose="020B0604030504040204" pitchFamily="34" charset="0"/>
              </a:rPr>
              <a:t>Philips Lime Project</a:t>
            </a:r>
            <a:endParaRPr lang="en-CA" altLang="LID4096" sz="1200" i="1">
              <a:latin typeface="Verdana" panose="020B0604030504040204" pitchFamily="34" charset="0"/>
            </a:endParaRPr>
          </a:p>
        </p:txBody>
      </p:sp>
      <p:sp>
        <p:nvSpPr>
          <p:cNvPr id="289800" name="Rectangle 8">
            <a:extLst>
              <a:ext uri="{FF2B5EF4-FFF2-40B4-BE49-F238E27FC236}">
                <a16:creationId xmlns:a16="http://schemas.microsoft.com/office/drawing/2014/main" id="{C8D8946A-E719-ADA0-93C5-22567450C020}"/>
              </a:ext>
            </a:extLst>
          </p:cNvPr>
          <p:cNvSpPr>
            <a:spLocks noChangeArrowheads="1"/>
          </p:cNvSpPr>
          <p:nvPr/>
        </p:nvSpPr>
        <p:spPr bwMode="auto">
          <a:xfrm>
            <a:off x="2092325" y="2311400"/>
            <a:ext cx="8493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spcBef>
                <a:spcPct val="20000"/>
              </a:spcBef>
              <a:buClr>
                <a:srgbClr val="FF3300"/>
              </a:buClr>
              <a:buFont typeface="Times New Roman" panose="02020603050405020304" pitchFamily="18" charset="0"/>
              <a:buNone/>
            </a:pPr>
            <a:r>
              <a:rPr lang="en-US" altLang="LID4096" sz="1600" i="1">
                <a:solidFill>
                  <a:srgbClr val="FFFFFF"/>
                </a:solidFill>
                <a:latin typeface="Arial" panose="020B0604020202020204" pitchFamily="34" charset="0"/>
              </a:rPr>
              <a:t>Tokens</a:t>
            </a:r>
            <a:endParaRPr lang="en-CA" altLang="LID4096" sz="1600" i="1">
              <a:solidFill>
                <a:srgbClr val="FFFFFF"/>
              </a:solidFill>
              <a:latin typeface="Arial" panose="020B0604020202020204" pitchFamily="34" charset="0"/>
            </a:endParaRPr>
          </a:p>
        </p:txBody>
      </p:sp>
      <p:pic>
        <p:nvPicPr>
          <p:cNvPr id="289803" name="Picture 11">
            <a:extLst>
              <a:ext uri="{FF2B5EF4-FFF2-40B4-BE49-F238E27FC236}">
                <a16:creationId xmlns:a16="http://schemas.microsoft.com/office/drawing/2014/main" id="{8B5E5964-8A75-2100-C1D1-7638027DE90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r="55696" b="40929"/>
          <a:stretch>
            <a:fillRect/>
          </a:stretch>
        </p:blipFill>
        <p:spPr bwMode="auto">
          <a:xfrm>
            <a:off x="6664325" y="4113213"/>
            <a:ext cx="2160588" cy="2160587"/>
          </a:xfrm>
          <a:prstGeom prst="rect">
            <a:avLst/>
          </a:prstGeom>
          <a:noFill/>
          <a:extLst>
            <a:ext uri="{909E8E84-426E-40DD-AFC4-6F175D3DCCD1}">
              <a14:hiddenFill xmlns:a14="http://schemas.microsoft.com/office/drawing/2010/main">
                <a:solidFill>
                  <a:srgbClr val="FFFFFF"/>
                </a:solidFill>
              </a14:hiddenFill>
            </a:ext>
          </a:extLst>
        </p:spPr>
      </p:pic>
      <p:sp>
        <p:nvSpPr>
          <p:cNvPr id="289806" name="Text Box 14">
            <a:extLst>
              <a:ext uri="{FF2B5EF4-FFF2-40B4-BE49-F238E27FC236}">
                <a16:creationId xmlns:a16="http://schemas.microsoft.com/office/drawing/2014/main" id="{68460758-9A81-DD27-E185-2F980B207DE6}"/>
              </a:ext>
            </a:extLst>
          </p:cNvPr>
          <p:cNvSpPr txBox="1">
            <a:spLocks noChangeArrowheads="1"/>
          </p:cNvSpPr>
          <p:nvPr/>
        </p:nvSpPr>
        <p:spPr bwMode="auto">
          <a:xfrm>
            <a:off x="6556375" y="6200775"/>
            <a:ext cx="20447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spcBef>
                <a:spcPct val="20000"/>
              </a:spcBef>
              <a:buClr>
                <a:srgbClr val="FF3300"/>
              </a:buClr>
              <a:buFont typeface="Times New Roman" panose="02020603050405020304" pitchFamily="18" charset="0"/>
              <a:buNone/>
            </a:pPr>
            <a:r>
              <a:rPr lang="en-US" altLang="LID4096" sz="1200" i="1">
                <a:latin typeface="Verdana" panose="020B0604030504040204" pitchFamily="34" charset="0"/>
              </a:rPr>
              <a:t>Hacking Barney-Dourish</a:t>
            </a:r>
            <a:endParaRPr lang="en-CA" altLang="LID4096" sz="1200" i="1">
              <a:latin typeface="Verdana" panose="020B0604030504040204" pitchFamily="34" charset="0"/>
            </a:endParaRPr>
          </a:p>
        </p:txBody>
      </p:sp>
      <p:sp>
        <p:nvSpPr>
          <p:cNvPr id="289808" name="Text Box 16">
            <a:extLst>
              <a:ext uri="{FF2B5EF4-FFF2-40B4-BE49-F238E27FC236}">
                <a16:creationId xmlns:a16="http://schemas.microsoft.com/office/drawing/2014/main" id="{00D1A5CF-7878-561E-2AFB-29CEDDAD069E}"/>
              </a:ext>
            </a:extLst>
          </p:cNvPr>
          <p:cNvSpPr txBox="1">
            <a:spLocks noChangeArrowheads="1"/>
          </p:cNvSpPr>
          <p:nvPr/>
        </p:nvSpPr>
        <p:spPr bwMode="auto">
          <a:xfrm>
            <a:off x="503238" y="1484313"/>
            <a:ext cx="5148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a:solidFill>
                  <a:srgbClr val="000066"/>
                </a:solidFill>
                <a:latin typeface="Verdana" panose="020B0604030504040204" pitchFamily="34" charset="0"/>
              </a:rPr>
              <a:t>1996-now: Tangible Interfaces</a:t>
            </a:r>
          </a:p>
        </p:txBody>
      </p:sp>
      <p:sp>
        <p:nvSpPr>
          <p:cNvPr id="289810" name="Text Box 18">
            <a:extLst>
              <a:ext uri="{FF2B5EF4-FFF2-40B4-BE49-F238E27FC236}">
                <a16:creationId xmlns:a16="http://schemas.microsoft.com/office/drawing/2014/main" id="{939E9519-DB75-EDC8-9A25-7E10BA550544}"/>
              </a:ext>
            </a:extLst>
          </p:cNvPr>
          <p:cNvSpPr txBox="1">
            <a:spLocks noChangeArrowheads="1"/>
          </p:cNvSpPr>
          <p:nvPr/>
        </p:nvSpPr>
        <p:spPr bwMode="auto">
          <a:xfrm>
            <a:off x="3208338" y="4184650"/>
            <a:ext cx="29098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spcBef>
                <a:spcPct val="20000"/>
              </a:spcBef>
              <a:buClr>
                <a:srgbClr val="FF3300"/>
              </a:buClr>
              <a:buFont typeface="Times New Roman" panose="02020603050405020304" pitchFamily="18" charset="0"/>
              <a:buNone/>
            </a:pPr>
            <a:r>
              <a:rPr lang="en-US" altLang="LID4096" sz="1200" i="1">
                <a:latin typeface="Verdana" panose="020B0604030504040204" pitchFamily="34" charset="0"/>
              </a:rPr>
              <a:t>Media Blocks-Tangible Media Group</a:t>
            </a:r>
            <a:endParaRPr lang="en-CA" altLang="LID4096" sz="1200" i="1">
              <a:latin typeface="Verdana" panose="020B0604030504040204" pitchFamily="34" charset="0"/>
            </a:endParaRPr>
          </a:p>
        </p:txBody>
      </p:sp>
      <p:pic>
        <p:nvPicPr>
          <p:cNvPr id="289813" name="Picture 21">
            <a:extLst>
              <a:ext uri="{FF2B5EF4-FFF2-40B4-BE49-F238E27FC236}">
                <a16:creationId xmlns:a16="http://schemas.microsoft.com/office/drawing/2014/main" id="{DF8DB0F2-5873-E8AF-3E91-13960C5929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24387"/>
          <a:stretch>
            <a:fillRect/>
          </a:stretch>
        </p:blipFill>
        <p:spPr bwMode="auto">
          <a:xfrm>
            <a:off x="6627813" y="1952625"/>
            <a:ext cx="2101850" cy="1811338"/>
          </a:xfrm>
          <a:prstGeom prst="rect">
            <a:avLst/>
          </a:prstGeom>
          <a:noFill/>
          <a:extLst>
            <a:ext uri="{909E8E84-426E-40DD-AFC4-6F175D3DCCD1}">
              <a14:hiddenFill xmlns:a14="http://schemas.microsoft.com/office/drawing/2010/main">
                <a:solidFill>
                  <a:srgbClr val="FFFFFF"/>
                </a:solidFill>
              </a14:hiddenFill>
            </a:ext>
          </a:extLst>
        </p:spPr>
      </p:pic>
      <p:sp>
        <p:nvSpPr>
          <p:cNvPr id="289814" name="Text Box 22">
            <a:extLst>
              <a:ext uri="{FF2B5EF4-FFF2-40B4-BE49-F238E27FC236}">
                <a16:creationId xmlns:a16="http://schemas.microsoft.com/office/drawing/2014/main" id="{8B1B6B47-A241-7F72-85FE-5540B55584EC}"/>
              </a:ext>
            </a:extLst>
          </p:cNvPr>
          <p:cNvSpPr txBox="1">
            <a:spLocks noChangeArrowheads="1"/>
          </p:cNvSpPr>
          <p:nvPr/>
        </p:nvSpPr>
        <p:spPr bwMode="auto">
          <a:xfrm>
            <a:off x="6519863" y="3716338"/>
            <a:ext cx="262413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spcBef>
                <a:spcPct val="20000"/>
              </a:spcBef>
              <a:buClr>
                <a:srgbClr val="FF3300"/>
              </a:buClr>
              <a:buFont typeface="Times New Roman" panose="02020603050405020304" pitchFamily="18" charset="0"/>
              <a:buNone/>
            </a:pPr>
            <a:r>
              <a:rPr lang="en-US" altLang="LID4096" sz="1200" i="1">
                <a:latin typeface="Verdana" panose="020B0604030504040204" pitchFamily="34" charset="0"/>
              </a:rPr>
              <a:t>Surrogates-Greenberg/Kuzuoka</a:t>
            </a:r>
            <a:endParaRPr lang="en-CA" altLang="LID4096" sz="1200" i="1">
              <a:latin typeface="Verdana" panose="020B0604030504040204" pitchFamily="34" charset="0"/>
            </a:endParaRPr>
          </a:p>
        </p:txBody>
      </p:sp>
      <p:pic>
        <p:nvPicPr>
          <p:cNvPr id="2" name="Media-Blocks-Excerpt">
            <a:hlinkClick r:id="" action="ppaction://media"/>
            <a:extLst>
              <a:ext uri="{FF2B5EF4-FFF2-40B4-BE49-F238E27FC236}">
                <a16:creationId xmlns:a16="http://schemas.microsoft.com/office/drawing/2014/main" id="{3EDE4FEC-942C-28CF-ABE0-329BC47840AF}"/>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3333750" y="1991518"/>
            <a:ext cx="2930318" cy="21931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980" name="Picture 20">
            <a:extLst>
              <a:ext uri="{FF2B5EF4-FFF2-40B4-BE49-F238E27FC236}">
                <a16:creationId xmlns:a16="http://schemas.microsoft.com/office/drawing/2014/main" id="{DD620514-22A8-3D7E-D441-65D05136C7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200" y="2312988"/>
            <a:ext cx="5183188" cy="360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4962" name="Rectangle 2">
            <a:extLst>
              <a:ext uri="{FF2B5EF4-FFF2-40B4-BE49-F238E27FC236}">
                <a16:creationId xmlns:a16="http://schemas.microsoft.com/office/drawing/2014/main" id="{5B3F7B52-8435-BB5A-ACFE-AE0B8FB758C6}"/>
              </a:ext>
            </a:extLst>
          </p:cNvPr>
          <p:cNvSpPr>
            <a:spLocks noGrp="1" noChangeArrowheads="1"/>
          </p:cNvSpPr>
          <p:nvPr>
            <p:ph type="title"/>
          </p:nvPr>
        </p:nvSpPr>
        <p:spPr/>
        <p:txBody>
          <a:bodyPr/>
          <a:lstStyle/>
          <a:p>
            <a:r>
              <a:rPr lang="en-US" altLang="LID4096"/>
              <a:t>Getting Real with Physical Interfaces</a:t>
            </a:r>
          </a:p>
        </p:txBody>
      </p:sp>
      <p:grpSp>
        <p:nvGrpSpPr>
          <p:cNvPr id="425197" name="Group 237">
            <a:extLst>
              <a:ext uri="{FF2B5EF4-FFF2-40B4-BE49-F238E27FC236}">
                <a16:creationId xmlns:a16="http://schemas.microsoft.com/office/drawing/2014/main" id="{ADFCFD5B-9123-DE0F-4F64-68AEEA421AB6}"/>
              </a:ext>
            </a:extLst>
          </p:cNvPr>
          <p:cNvGrpSpPr>
            <a:grpSpLocks/>
          </p:cNvGrpSpPr>
          <p:nvPr/>
        </p:nvGrpSpPr>
        <p:grpSpPr bwMode="auto">
          <a:xfrm>
            <a:off x="0" y="2241550"/>
            <a:ext cx="3270250" cy="1008063"/>
            <a:chOff x="0" y="2137"/>
            <a:chExt cx="2060" cy="635"/>
          </a:xfrm>
        </p:grpSpPr>
        <p:sp>
          <p:nvSpPr>
            <p:cNvPr id="424981" name="Line 21">
              <a:extLst>
                <a:ext uri="{FF2B5EF4-FFF2-40B4-BE49-F238E27FC236}">
                  <a16:creationId xmlns:a16="http://schemas.microsoft.com/office/drawing/2014/main" id="{DC65BB37-C78A-5D70-9E96-C75B8C0E1BA3}"/>
                </a:ext>
              </a:extLst>
            </p:cNvPr>
            <p:cNvSpPr>
              <a:spLocks noChangeShapeType="1"/>
            </p:cNvSpPr>
            <p:nvPr/>
          </p:nvSpPr>
          <p:spPr bwMode="auto">
            <a:xfrm>
              <a:off x="1610" y="2273"/>
              <a:ext cx="113" cy="113"/>
            </a:xfrm>
            <a:prstGeom prst="line">
              <a:avLst/>
            </a:prstGeom>
            <a:noFill/>
            <a:ln w="57150">
              <a:solidFill>
                <a:srgbClr val="3333CC"/>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425099" name="Group 139">
              <a:extLst>
                <a:ext uri="{FF2B5EF4-FFF2-40B4-BE49-F238E27FC236}">
                  <a16:creationId xmlns:a16="http://schemas.microsoft.com/office/drawing/2014/main" id="{73C6DADC-5677-C011-31DE-9D0A2DA64CF6}"/>
                </a:ext>
              </a:extLst>
            </p:cNvPr>
            <p:cNvGrpSpPr>
              <a:grpSpLocks/>
            </p:cNvGrpSpPr>
            <p:nvPr/>
          </p:nvGrpSpPr>
          <p:grpSpPr bwMode="auto">
            <a:xfrm>
              <a:off x="816" y="2137"/>
              <a:ext cx="1244" cy="635"/>
              <a:chOff x="49" y="2104"/>
              <a:chExt cx="1357" cy="641"/>
            </a:xfrm>
          </p:grpSpPr>
          <p:sp>
            <p:nvSpPr>
              <p:cNvPr id="425008" name="Freeform 48">
                <a:extLst>
                  <a:ext uri="{FF2B5EF4-FFF2-40B4-BE49-F238E27FC236}">
                    <a16:creationId xmlns:a16="http://schemas.microsoft.com/office/drawing/2014/main" id="{D01F5E82-21DB-A812-60BA-F66963A219FD}"/>
                  </a:ext>
                </a:extLst>
              </p:cNvPr>
              <p:cNvSpPr>
                <a:spLocks/>
              </p:cNvSpPr>
              <p:nvPr/>
            </p:nvSpPr>
            <p:spPr bwMode="auto">
              <a:xfrm>
                <a:off x="49" y="2310"/>
                <a:ext cx="1357" cy="435"/>
              </a:xfrm>
              <a:custGeom>
                <a:avLst/>
                <a:gdLst>
                  <a:gd name="T0" fmla="*/ 275 w 2138"/>
                  <a:gd name="T1" fmla="*/ 0 h 695"/>
                  <a:gd name="T2" fmla="*/ 0 w 2138"/>
                  <a:gd name="T3" fmla="*/ 635 h 695"/>
                  <a:gd name="T4" fmla="*/ 2138 w 2138"/>
                  <a:gd name="T5" fmla="*/ 695 h 695"/>
                  <a:gd name="T6" fmla="*/ 1745 w 2138"/>
                  <a:gd name="T7" fmla="*/ 0 h 695"/>
                  <a:gd name="T8" fmla="*/ 1693 w 2138"/>
                  <a:gd name="T9" fmla="*/ 15 h 695"/>
                  <a:gd name="T10" fmla="*/ 2060 w 2138"/>
                  <a:gd name="T11" fmla="*/ 650 h 695"/>
                  <a:gd name="T12" fmla="*/ 68 w 2138"/>
                  <a:gd name="T13" fmla="*/ 595 h 695"/>
                  <a:gd name="T14" fmla="*/ 312 w 2138"/>
                  <a:gd name="T15" fmla="*/ 17 h 695"/>
                  <a:gd name="T16" fmla="*/ 275 w 2138"/>
                  <a:gd name="T17" fmla="*/ 0 h 695"/>
                  <a:gd name="T18" fmla="*/ 275 w 2138"/>
                  <a:gd name="T19" fmla="*/ 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8" h="695">
                    <a:moveTo>
                      <a:pt x="275" y="0"/>
                    </a:moveTo>
                    <a:lnTo>
                      <a:pt x="0" y="635"/>
                    </a:lnTo>
                    <a:lnTo>
                      <a:pt x="2138" y="695"/>
                    </a:lnTo>
                    <a:lnTo>
                      <a:pt x="1745" y="0"/>
                    </a:lnTo>
                    <a:lnTo>
                      <a:pt x="1693" y="15"/>
                    </a:lnTo>
                    <a:lnTo>
                      <a:pt x="2060" y="650"/>
                    </a:lnTo>
                    <a:lnTo>
                      <a:pt x="68" y="595"/>
                    </a:lnTo>
                    <a:lnTo>
                      <a:pt x="312" y="17"/>
                    </a:lnTo>
                    <a:lnTo>
                      <a:pt x="275" y="0"/>
                    </a:lnTo>
                    <a:lnTo>
                      <a:pt x="27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nvGrpSpPr>
              <p:cNvPr id="425098" name="Group 138">
                <a:extLst>
                  <a:ext uri="{FF2B5EF4-FFF2-40B4-BE49-F238E27FC236}">
                    <a16:creationId xmlns:a16="http://schemas.microsoft.com/office/drawing/2014/main" id="{CCB0B7D0-6E46-58A1-2FE3-733091159A2B}"/>
                  </a:ext>
                </a:extLst>
              </p:cNvPr>
              <p:cNvGrpSpPr>
                <a:grpSpLocks/>
              </p:cNvGrpSpPr>
              <p:nvPr/>
            </p:nvGrpSpPr>
            <p:grpSpPr bwMode="auto">
              <a:xfrm>
                <a:off x="93" y="2104"/>
                <a:ext cx="1280" cy="613"/>
                <a:chOff x="93" y="2104"/>
                <a:chExt cx="1280" cy="613"/>
              </a:xfrm>
            </p:grpSpPr>
            <p:sp>
              <p:nvSpPr>
                <p:cNvPr id="424993" name="Freeform 33">
                  <a:extLst>
                    <a:ext uri="{FF2B5EF4-FFF2-40B4-BE49-F238E27FC236}">
                      <a16:creationId xmlns:a16="http://schemas.microsoft.com/office/drawing/2014/main" id="{C97A76AD-57BB-E844-6E57-E38A7C7F75E0}"/>
                    </a:ext>
                  </a:extLst>
                </p:cNvPr>
                <p:cNvSpPr>
                  <a:spLocks/>
                </p:cNvSpPr>
                <p:nvPr/>
              </p:nvSpPr>
              <p:spPr bwMode="auto">
                <a:xfrm>
                  <a:off x="93" y="2228"/>
                  <a:ext cx="1280" cy="489"/>
                </a:xfrm>
                <a:custGeom>
                  <a:avLst/>
                  <a:gdLst>
                    <a:gd name="T0" fmla="*/ 425 w 1280"/>
                    <a:gd name="T1" fmla="*/ 0 h 489"/>
                    <a:gd name="T2" fmla="*/ 151 w 1280"/>
                    <a:gd name="T3" fmla="*/ 99 h 489"/>
                    <a:gd name="T4" fmla="*/ 0 w 1280"/>
                    <a:gd name="T5" fmla="*/ 460 h 489"/>
                    <a:gd name="T6" fmla="*/ 1280 w 1280"/>
                    <a:gd name="T7" fmla="*/ 489 h 489"/>
                    <a:gd name="T8" fmla="*/ 1086 w 1280"/>
                    <a:gd name="T9" fmla="*/ 151 h 489"/>
                    <a:gd name="T10" fmla="*/ 1036 w 1280"/>
                    <a:gd name="T11" fmla="*/ 88 h 489"/>
                    <a:gd name="T12" fmla="*/ 425 w 1280"/>
                    <a:gd name="T13" fmla="*/ 0 h 489"/>
                    <a:gd name="T14" fmla="*/ 482 w 1280"/>
                    <a:gd name="T15" fmla="*/ 57 h 4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0" h="489">
                      <a:moveTo>
                        <a:pt x="425" y="0"/>
                      </a:moveTo>
                      <a:lnTo>
                        <a:pt x="151" y="99"/>
                      </a:lnTo>
                      <a:lnTo>
                        <a:pt x="0" y="460"/>
                      </a:lnTo>
                      <a:lnTo>
                        <a:pt x="1280" y="489"/>
                      </a:lnTo>
                      <a:lnTo>
                        <a:pt x="1086" y="151"/>
                      </a:lnTo>
                      <a:lnTo>
                        <a:pt x="1036" y="88"/>
                      </a:lnTo>
                      <a:lnTo>
                        <a:pt x="425" y="0"/>
                      </a:lnTo>
                      <a:lnTo>
                        <a:pt x="482" y="57"/>
                      </a:lnTo>
                    </a:path>
                  </a:pathLst>
                </a:custGeom>
                <a:solidFill>
                  <a:srgbClr val="1CD4C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04" name="Freeform 44">
                  <a:extLst>
                    <a:ext uri="{FF2B5EF4-FFF2-40B4-BE49-F238E27FC236}">
                      <a16:creationId xmlns:a16="http://schemas.microsoft.com/office/drawing/2014/main" id="{F4EAA789-5457-4CEC-E8BF-29B66B21DCC5}"/>
                    </a:ext>
                  </a:extLst>
                </p:cNvPr>
                <p:cNvSpPr>
                  <a:spLocks/>
                </p:cNvSpPr>
                <p:nvPr/>
              </p:nvSpPr>
              <p:spPr bwMode="auto">
                <a:xfrm>
                  <a:off x="214" y="2110"/>
                  <a:ext cx="957" cy="211"/>
                </a:xfrm>
                <a:custGeom>
                  <a:avLst/>
                  <a:gdLst>
                    <a:gd name="T0" fmla="*/ 36 w 1508"/>
                    <a:gd name="T1" fmla="*/ 337 h 339"/>
                    <a:gd name="T2" fmla="*/ 1460 w 1508"/>
                    <a:gd name="T3" fmla="*/ 339 h 339"/>
                    <a:gd name="T4" fmla="*/ 1508 w 1508"/>
                    <a:gd name="T5" fmla="*/ 44 h 339"/>
                    <a:gd name="T6" fmla="*/ 0 w 1508"/>
                    <a:gd name="T7" fmla="*/ 0 h 339"/>
                    <a:gd name="T8" fmla="*/ 36 w 1508"/>
                    <a:gd name="T9" fmla="*/ 337 h 339"/>
                    <a:gd name="T10" fmla="*/ 36 w 1508"/>
                    <a:gd name="T11" fmla="*/ 337 h 339"/>
                  </a:gdLst>
                  <a:ahLst/>
                  <a:cxnLst>
                    <a:cxn ang="0">
                      <a:pos x="T0" y="T1"/>
                    </a:cxn>
                    <a:cxn ang="0">
                      <a:pos x="T2" y="T3"/>
                    </a:cxn>
                    <a:cxn ang="0">
                      <a:pos x="T4" y="T5"/>
                    </a:cxn>
                    <a:cxn ang="0">
                      <a:pos x="T6" y="T7"/>
                    </a:cxn>
                    <a:cxn ang="0">
                      <a:pos x="T8" y="T9"/>
                    </a:cxn>
                    <a:cxn ang="0">
                      <a:pos x="T10" y="T11"/>
                    </a:cxn>
                  </a:cxnLst>
                  <a:rect l="0" t="0" r="r" b="b"/>
                  <a:pathLst>
                    <a:path w="1508" h="339">
                      <a:moveTo>
                        <a:pt x="36" y="337"/>
                      </a:moveTo>
                      <a:lnTo>
                        <a:pt x="1460" y="339"/>
                      </a:lnTo>
                      <a:lnTo>
                        <a:pt x="1508" y="44"/>
                      </a:lnTo>
                      <a:lnTo>
                        <a:pt x="0" y="0"/>
                      </a:lnTo>
                      <a:lnTo>
                        <a:pt x="36" y="337"/>
                      </a:lnTo>
                      <a:lnTo>
                        <a:pt x="36" y="337"/>
                      </a:lnTo>
                      <a:close/>
                    </a:path>
                  </a:pathLst>
                </a:custGeom>
                <a:solidFill>
                  <a:srgbClr val="B5B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06" name="Freeform 46">
                  <a:extLst>
                    <a:ext uri="{FF2B5EF4-FFF2-40B4-BE49-F238E27FC236}">
                      <a16:creationId xmlns:a16="http://schemas.microsoft.com/office/drawing/2014/main" id="{3DBB8802-4C67-4134-BF01-F4F3AFF39941}"/>
                    </a:ext>
                  </a:extLst>
                </p:cNvPr>
                <p:cNvSpPr>
                  <a:spLocks/>
                </p:cNvSpPr>
                <p:nvPr/>
              </p:nvSpPr>
              <p:spPr bwMode="auto">
                <a:xfrm>
                  <a:off x="204" y="2104"/>
                  <a:ext cx="991" cy="226"/>
                </a:xfrm>
                <a:custGeom>
                  <a:avLst/>
                  <a:gdLst>
                    <a:gd name="T0" fmla="*/ 25 w 1563"/>
                    <a:gd name="T1" fmla="*/ 350 h 363"/>
                    <a:gd name="T2" fmla="*/ 0 w 1563"/>
                    <a:gd name="T3" fmla="*/ 0 h 363"/>
                    <a:gd name="T4" fmla="*/ 1563 w 1563"/>
                    <a:gd name="T5" fmla="*/ 30 h 363"/>
                    <a:gd name="T6" fmla="*/ 1502 w 1563"/>
                    <a:gd name="T7" fmla="*/ 355 h 363"/>
                    <a:gd name="T8" fmla="*/ 1466 w 1563"/>
                    <a:gd name="T9" fmla="*/ 363 h 363"/>
                    <a:gd name="T10" fmla="*/ 1462 w 1563"/>
                    <a:gd name="T11" fmla="*/ 331 h 363"/>
                    <a:gd name="T12" fmla="*/ 1509 w 1563"/>
                    <a:gd name="T13" fmla="*/ 72 h 363"/>
                    <a:gd name="T14" fmla="*/ 44 w 1563"/>
                    <a:gd name="T15" fmla="*/ 42 h 363"/>
                    <a:gd name="T16" fmla="*/ 69 w 1563"/>
                    <a:gd name="T17" fmla="*/ 342 h 363"/>
                    <a:gd name="T18" fmla="*/ 25 w 1563"/>
                    <a:gd name="T19" fmla="*/ 350 h 363"/>
                    <a:gd name="T20" fmla="*/ 25 w 1563"/>
                    <a:gd name="T21" fmla="*/ 35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63" h="363">
                      <a:moveTo>
                        <a:pt x="25" y="350"/>
                      </a:moveTo>
                      <a:lnTo>
                        <a:pt x="0" y="0"/>
                      </a:lnTo>
                      <a:lnTo>
                        <a:pt x="1563" y="30"/>
                      </a:lnTo>
                      <a:lnTo>
                        <a:pt x="1502" y="355"/>
                      </a:lnTo>
                      <a:lnTo>
                        <a:pt x="1466" y="363"/>
                      </a:lnTo>
                      <a:lnTo>
                        <a:pt x="1462" y="331"/>
                      </a:lnTo>
                      <a:lnTo>
                        <a:pt x="1509" y="72"/>
                      </a:lnTo>
                      <a:lnTo>
                        <a:pt x="44" y="42"/>
                      </a:lnTo>
                      <a:lnTo>
                        <a:pt x="69" y="342"/>
                      </a:lnTo>
                      <a:lnTo>
                        <a:pt x="25" y="350"/>
                      </a:lnTo>
                      <a:lnTo>
                        <a:pt x="25" y="3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07" name="Freeform 47">
                  <a:extLst>
                    <a:ext uri="{FF2B5EF4-FFF2-40B4-BE49-F238E27FC236}">
                      <a16:creationId xmlns:a16="http://schemas.microsoft.com/office/drawing/2014/main" id="{EED6CD82-D187-8243-7E1A-1829DBF34607}"/>
                    </a:ext>
                  </a:extLst>
                </p:cNvPr>
                <p:cNvSpPr>
                  <a:spLocks/>
                </p:cNvSpPr>
                <p:nvPr/>
              </p:nvSpPr>
              <p:spPr bwMode="auto">
                <a:xfrm>
                  <a:off x="232" y="2306"/>
                  <a:ext cx="910" cy="24"/>
                </a:xfrm>
                <a:custGeom>
                  <a:avLst/>
                  <a:gdLst>
                    <a:gd name="T0" fmla="*/ 0 w 1433"/>
                    <a:gd name="T1" fmla="*/ 0 h 38"/>
                    <a:gd name="T2" fmla="*/ 1433 w 1433"/>
                    <a:gd name="T3" fmla="*/ 4 h 38"/>
                    <a:gd name="T4" fmla="*/ 1420 w 1433"/>
                    <a:gd name="T5" fmla="*/ 38 h 38"/>
                    <a:gd name="T6" fmla="*/ 4 w 1433"/>
                    <a:gd name="T7" fmla="*/ 38 h 38"/>
                    <a:gd name="T8" fmla="*/ 0 w 1433"/>
                    <a:gd name="T9" fmla="*/ 0 h 38"/>
                    <a:gd name="T10" fmla="*/ 0 w 1433"/>
                    <a:gd name="T11" fmla="*/ 0 h 38"/>
                  </a:gdLst>
                  <a:ahLst/>
                  <a:cxnLst>
                    <a:cxn ang="0">
                      <a:pos x="T0" y="T1"/>
                    </a:cxn>
                    <a:cxn ang="0">
                      <a:pos x="T2" y="T3"/>
                    </a:cxn>
                    <a:cxn ang="0">
                      <a:pos x="T4" y="T5"/>
                    </a:cxn>
                    <a:cxn ang="0">
                      <a:pos x="T6" y="T7"/>
                    </a:cxn>
                    <a:cxn ang="0">
                      <a:pos x="T8" y="T9"/>
                    </a:cxn>
                    <a:cxn ang="0">
                      <a:pos x="T10" y="T11"/>
                    </a:cxn>
                  </a:cxnLst>
                  <a:rect l="0" t="0" r="r" b="b"/>
                  <a:pathLst>
                    <a:path w="1433" h="38">
                      <a:moveTo>
                        <a:pt x="0" y="0"/>
                      </a:moveTo>
                      <a:lnTo>
                        <a:pt x="1433" y="4"/>
                      </a:lnTo>
                      <a:lnTo>
                        <a:pt x="1420" y="38"/>
                      </a:lnTo>
                      <a:lnTo>
                        <a:pt x="4" y="38"/>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09" name="Freeform 49">
                  <a:extLst>
                    <a:ext uri="{FF2B5EF4-FFF2-40B4-BE49-F238E27FC236}">
                      <a16:creationId xmlns:a16="http://schemas.microsoft.com/office/drawing/2014/main" id="{CA7146C0-F786-16BC-E796-E6B4D1989970}"/>
                    </a:ext>
                  </a:extLst>
                </p:cNvPr>
                <p:cNvSpPr>
                  <a:spLocks/>
                </p:cNvSpPr>
                <p:nvPr/>
              </p:nvSpPr>
              <p:spPr bwMode="auto">
                <a:xfrm>
                  <a:off x="667" y="2506"/>
                  <a:ext cx="89" cy="46"/>
                </a:xfrm>
                <a:custGeom>
                  <a:avLst/>
                  <a:gdLst>
                    <a:gd name="T0" fmla="*/ 0 w 141"/>
                    <a:gd name="T1" fmla="*/ 12 h 74"/>
                    <a:gd name="T2" fmla="*/ 0 w 141"/>
                    <a:gd name="T3" fmla="*/ 71 h 74"/>
                    <a:gd name="T4" fmla="*/ 141 w 141"/>
                    <a:gd name="T5" fmla="*/ 74 h 74"/>
                    <a:gd name="T6" fmla="*/ 137 w 141"/>
                    <a:gd name="T7" fmla="*/ 0 h 74"/>
                    <a:gd name="T8" fmla="*/ 0 w 141"/>
                    <a:gd name="T9" fmla="*/ 12 h 74"/>
                    <a:gd name="T10" fmla="*/ 0 w 141"/>
                    <a:gd name="T11" fmla="*/ 12 h 74"/>
                  </a:gdLst>
                  <a:ahLst/>
                  <a:cxnLst>
                    <a:cxn ang="0">
                      <a:pos x="T0" y="T1"/>
                    </a:cxn>
                    <a:cxn ang="0">
                      <a:pos x="T2" y="T3"/>
                    </a:cxn>
                    <a:cxn ang="0">
                      <a:pos x="T4" y="T5"/>
                    </a:cxn>
                    <a:cxn ang="0">
                      <a:pos x="T6" y="T7"/>
                    </a:cxn>
                    <a:cxn ang="0">
                      <a:pos x="T8" y="T9"/>
                    </a:cxn>
                    <a:cxn ang="0">
                      <a:pos x="T10" y="T11"/>
                    </a:cxn>
                  </a:cxnLst>
                  <a:rect l="0" t="0" r="r" b="b"/>
                  <a:pathLst>
                    <a:path w="141" h="74">
                      <a:moveTo>
                        <a:pt x="0" y="12"/>
                      </a:moveTo>
                      <a:lnTo>
                        <a:pt x="0" y="71"/>
                      </a:lnTo>
                      <a:lnTo>
                        <a:pt x="141" y="74"/>
                      </a:lnTo>
                      <a:lnTo>
                        <a:pt x="137" y="0"/>
                      </a:lnTo>
                      <a:lnTo>
                        <a:pt x="0" y="12"/>
                      </a:lnTo>
                      <a:lnTo>
                        <a:pt x="0" y="12"/>
                      </a:lnTo>
                      <a:close/>
                    </a:path>
                  </a:pathLst>
                </a:custGeom>
                <a:solidFill>
                  <a:srgbClr val="FF9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0" name="Freeform 50">
                  <a:extLst>
                    <a:ext uri="{FF2B5EF4-FFF2-40B4-BE49-F238E27FC236}">
                      <a16:creationId xmlns:a16="http://schemas.microsoft.com/office/drawing/2014/main" id="{A9027882-BE23-6DB5-DA05-21B71B1DFF0D}"/>
                    </a:ext>
                  </a:extLst>
                </p:cNvPr>
                <p:cNvSpPr>
                  <a:spLocks/>
                </p:cNvSpPr>
                <p:nvPr/>
              </p:nvSpPr>
              <p:spPr bwMode="auto">
                <a:xfrm>
                  <a:off x="821" y="2409"/>
                  <a:ext cx="90" cy="45"/>
                </a:xfrm>
                <a:custGeom>
                  <a:avLst/>
                  <a:gdLst>
                    <a:gd name="T0" fmla="*/ 0 w 143"/>
                    <a:gd name="T1" fmla="*/ 12 h 73"/>
                    <a:gd name="T2" fmla="*/ 0 w 143"/>
                    <a:gd name="T3" fmla="*/ 71 h 73"/>
                    <a:gd name="T4" fmla="*/ 143 w 143"/>
                    <a:gd name="T5" fmla="*/ 73 h 73"/>
                    <a:gd name="T6" fmla="*/ 139 w 143"/>
                    <a:gd name="T7" fmla="*/ 0 h 73"/>
                    <a:gd name="T8" fmla="*/ 0 w 143"/>
                    <a:gd name="T9" fmla="*/ 12 h 73"/>
                    <a:gd name="T10" fmla="*/ 0 w 143"/>
                    <a:gd name="T11" fmla="*/ 12 h 73"/>
                  </a:gdLst>
                  <a:ahLst/>
                  <a:cxnLst>
                    <a:cxn ang="0">
                      <a:pos x="T0" y="T1"/>
                    </a:cxn>
                    <a:cxn ang="0">
                      <a:pos x="T2" y="T3"/>
                    </a:cxn>
                    <a:cxn ang="0">
                      <a:pos x="T4" y="T5"/>
                    </a:cxn>
                    <a:cxn ang="0">
                      <a:pos x="T6" y="T7"/>
                    </a:cxn>
                    <a:cxn ang="0">
                      <a:pos x="T8" y="T9"/>
                    </a:cxn>
                    <a:cxn ang="0">
                      <a:pos x="T10" y="T11"/>
                    </a:cxn>
                  </a:cxnLst>
                  <a:rect l="0" t="0" r="r" b="b"/>
                  <a:pathLst>
                    <a:path w="143" h="73">
                      <a:moveTo>
                        <a:pt x="0" y="12"/>
                      </a:moveTo>
                      <a:lnTo>
                        <a:pt x="0" y="71"/>
                      </a:lnTo>
                      <a:lnTo>
                        <a:pt x="143" y="73"/>
                      </a:lnTo>
                      <a:lnTo>
                        <a:pt x="139" y="0"/>
                      </a:lnTo>
                      <a:lnTo>
                        <a:pt x="0" y="12"/>
                      </a:lnTo>
                      <a:lnTo>
                        <a:pt x="0" y="12"/>
                      </a:lnTo>
                      <a:close/>
                    </a:path>
                  </a:pathLst>
                </a:custGeom>
                <a:solidFill>
                  <a:srgbClr val="FF9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1" name="Freeform 51">
                  <a:extLst>
                    <a:ext uri="{FF2B5EF4-FFF2-40B4-BE49-F238E27FC236}">
                      <a16:creationId xmlns:a16="http://schemas.microsoft.com/office/drawing/2014/main" id="{77A85872-3DA0-7E07-1330-411ABED2B570}"/>
                    </a:ext>
                  </a:extLst>
                </p:cNvPr>
                <p:cNvSpPr>
                  <a:spLocks/>
                </p:cNvSpPr>
                <p:nvPr/>
              </p:nvSpPr>
              <p:spPr bwMode="auto">
                <a:xfrm>
                  <a:off x="981" y="2489"/>
                  <a:ext cx="90" cy="45"/>
                </a:xfrm>
                <a:custGeom>
                  <a:avLst/>
                  <a:gdLst>
                    <a:gd name="T0" fmla="*/ 0 w 143"/>
                    <a:gd name="T1" fmla="*/ 13 h 72"/>
                    <a:gd name="T2" fmla="*/ 0 w 143"/>
                    <a:gd name="T3" fmla="*/ 68 h 72"/>
                    <a:gd name="T4" fmla="*/ 143 w 143"/>
                    <a:gd name="T5" fmla="*/ 72 h 72"/>
                    <a:gd name="T6" fmla="*/ 139 w 143"/>
                    <a:gd name="T7" fmla="*/ 0 h 72"/>
                    <a:gd name="T8" fmla="*/ 0 w 143"/>
                    <a:gd name="T9" fmla="*/ 13 h 72"/>
                    <a:gd name="T10" fmla="*/ 0 w 143"/>
                    <a:gd name="T11" fmla="*/ 13 h 72"/>
                  </a:gdLst>
                  <a:ahLst/>
                  <a:cxnLst>
                    <a:cxn ang="0">
                      <a:pos x="T0" y="T1"/>
                    </a:cxn>
                    <a:cxn ang="0">
                      <a:pos x="T2" y="T3"/>
                    </a:cxn>
                    <a:cxn ang="0">
                      <a:pos x="T4" y="T5"/>
                    </a:cxn>
                    <a:cxn ang="0">
                      <a:pos x="T6" y="T7"/>
                    </a:cxn>
                    <a:cxn ang="0">
                      <a:pos x="T8" y="T9"/>
                    </a:cxn>
                    <a:cxn ang="0">
                      <a:pos x="T10" y="T11"/>
                    </a:cxn>
                  </a:cxnLst>
                  <a:rect l="0" t="0" r="r" b="b"/>
                  <a:pathLst>
                    <a:path w="143" h="72">
                      <a:moveTo>
                        <a:pt x="0" y="13"/>
                      </a:moveTo>
                      <a:lnTo>
                        <a:pt x="0" y="68"/>
                      </a:lnTo>
                      <a:lnTo>
                        <a:pt x="143" y="72"/>
                      </a:lnTo>
                      <a:lnTo>
                        <a:pt x="139" y="0"/>
                      </a:lnTo>
                      <a:lnTo>
                        <a:pt x="0" y="13"/>
                      </a:lnTo>
                      <a:lnTo>
                        <a:pt x="0" y="13"/>
                      </a:lnTo>
                      <a:close/>
                    </a:path>
                  </a:pathLst>
                </a:custGeom>
                <a:solidFill>
                  <a:srgbClr val="7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2" name="Freeform 52">
                  <a:extLst>
                    <a:ext uri="{FF2B5EF4-FFF2-40B4-BE49-F238E27FC236}">
                      <a16:creationId xmlns:a16="http://schemas.microsoft.com/office/drawing/2014/main" id="{E8E2CFD8-6DEF-DED6-9EBB-25D5135B6CEE}"/>
                    </a:ext>
                  </a:extLst>
                </p:cNvPr>
                <p:cNvSpPr>
                  <a:spLocks/>
                </p:cNvSpPr>
                <p:nvPr/>
              </p:nvSpPr>
              <p:spPr bwMode="auto">
                <a:xfrm>
                  <a:off x="716" y="2379"/>
                  <a:ext cx="31" cy="125"/>
                </a:xfrm>
                <a:custGeom>
                  <a:avLst/>
                  <a:gdLst>
                    <a:gd name="T0" fmla="*/ 17 w 51"/>
                    <a:gd name="T1" fmla="*/ 0 h 202"/>
                    <a:gd name="T2" fmla="*/ 0 w 51"/>
                    <a:gd name="T3" fmla="*/ 200 h 202"/>
                    <a:gd name="T4" fmla="*/ 32 w 51"/>
                    <a:gd name="T5" fmla="*/ 202 h 202"/>
                    <a:gd name="T6" fmla="*/ 51 w 51"/>
                    <a:gd name="T7" fmla="*/ 4 h 202"/>
                    <a:gd name="T8" fmla="*/ 17 w 51"/>
                    <a:gd name="T9" fmla="*/ 0 h 202"/>
                    <a:gd name="T10" fmla="*/ 17 w 51"/>
                    <a:gd name="T11" fmla="*/ 0 h 202"/>
                  </a:gdLst>
                  <a:ahLst/>
                  <a:cxnLst>
                    <a:cxn ang="0">
                      <a:pos x="T0" y="T1"/>
                    </a:cxn>
                    <a:cxn ang="0">
                      <a:pos x="T2" y="T3"/>
                    </a:cxn>
                    <a:cxn ang="0">
                      <a:pos x="T4" y="T5"/>
                    </a:cxn>
                    <a:cxn ang="0">
                      <a:pos x="T6" y="T7"/>
                    </a:cxn>
                    <a:cxn ang="0">
                      <a:pos x="T8" y="T9"/>
                    </a:cxn>
                    <a:cxn ang="0">
                      <a:pos x="T10" y="T11"/>
                    </a:cxn>
                  </a:cxnLst>
                  <a:rect l="0" t="0" r="r" b="b"/>
                  <a:pathLst>
                    <a:path w="51" h="202">
                      <a:moveTo>
                        <a:pt x="17" y="0"/>
                      </a:moveTo>
                      <a:lnTo>
                        <a:pt x="0" y="200"/>
                      </a:lnTo>
                      <a:lnTo>
                        <a:pt x="32" y="202"/>
                      </a:lnTo>
                      <a:lnTo>
                        <a:pt x="51" y="4"/>
                      </a:lnTo>
                      <a:lnTo>
                        <a:pt x="17"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3" name="Freeform 53">
                  <a:extLst>
                    <a:ext uri="{FF2B5EF4-FFF2-40B4-BE49-F238E27FC236}">
                      <a16:creationId xmlns:a16="http://schemas.microsoft.com/office/drawing/2014/main" id="{2E66C299-0EB5-42B1-89FF-08CFF48085A7}"/>
                    </a:ext>
                  </a:extLst>
                </p:cNvPr>
                <p:cNvSpPr>
                  <a:spLocks/>
                </p:cNvSpPr>
                <p:nvPr/>
              </p:nvSpPr>
              <p:spPr bwMode="auto">
                <a:xfrm>
                  <a:off x="698" y="2562"/>
                  <a:ext cx="30" cy="105"/>
                </a:xfrm>
                <a:custGeom>
                  <a:avLst/>
                  <a:gdLst>
                    <a:gd name="T0" fmla="*/ 18 w 48"/>
                    <a:gd name="T1" fmla="*/ 0 h 169"/>
                    <a:gd name="T2" fmla="*/ 0 w 48"/>
                    <a:gd name="T3" fmla="*/ 165 h 169"/>
                    <a:gd name="T4" fmla="*/ 33 w 48"/>
                    <a:gd name="T5" fmla="*/ 169 h 169"/>
                    <a:gd name="T6" fmla="*/ 48 w 48"/>
                    <a:gd name="T7" fmla="*/ 0 h 169"/>
                    <a:gd name="T8" fmla="*/ 18 w 48"/>
                    <a:gd name="T9" fmla="*/ 0 h 169"/>
                    <a:gd name="T10" fmla="*/ 18 w 48"/>
                    <a:gd name="T11" fmla="*/ 0 h 169"/>
                  </a:gdLst>
                  <a:ahLst/>
                  <a:cxnLst>
                    <a:cxn ang="0">
                      <a:pos x="T0" y="T1"/>
                    </a:cxn>
                    <a:cxn ang="0">
                      <a:pos x="T2" y="T3"/>
                    </a:cxn>
                    <a:cxn ang="0">
                      <a:pos x="T4" y="T5"/>
                    </a:cxn>
                    <a:cxn ang="0">
                      <a:pos x="T6" y="T7"/>
                    </a:cxn>
                    <a:cxn ang="0">
                      <a:pos x="T8" y="T9"/>
                    </a:cxn>
                    <a:cxn ang="0">
                      <a:pos x="T10" y="T11"/>
                    </a:cxn>
                  </a:cxnLst>
                  <a:rect l="0" t="0" r="r" b="b"/>
                  <a:pathLst>
                    <a:path w="48" h="169">
                      <a:moveTo>
                        <a:pt x="18" y="0"/>
                      </a:moveTo>
                      <a:lnTo>
                        <a:pt x="0" y="165"/>
                      </a:lnTo>
                      <a:lnTo>
                        <a:pt x="33" y="169"/>
                      </a:lnTo>
                      <a:lnTo>
                        <a:pt x="48" y="0"/>
                      </a:lnTo>
                      <a:lnTo>
                        <a:pt x="18" y="0"/>
                      </a:lnTo>
                      <a:lnTo>
                        <a:pt x="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4" name="Freeform 54">
                  <a:extLst>
                    <a:ext uri="{FF2B5EF4-FFF2-40B4-BE49-F238E27FC236}">
                      <a16:creationId xmlns:a16="http://schemas.microsoft.com/office/drawing/2014/main" id="{F33BE32A-232F-0D94-1004-5039D2887F9A}"/>
                    </a:ext>
                  </a:extLst>
                </p:cNvPr>
                <p:cNvSpPr>
                  <a:spLocks/>
                </p:cNvSpPr>
                <p:nvPr/>
              </p:nvSpPr>
              <p:spPr bwMode="auto">
                <a:xfrm>
                  <a:off x="657" y="2500"/>
                  <a:ext cx="117" cy="62"/>
                </a:xfrm>
                <a:custGeom>
                  <a:avLst/>
                  <a:gdLst>
                    <a:gd name="T0" fmla="*/ 0 w 184"/>
                    <a:gd name="T1" fmla="*/ 0 h 99"/>
                    <a:gd name="T2" fmla="*/ 32 w 184"/>
                    <a:gd name="T3" fmla="*/ 0 h 99"/>
                    <a:gd name="T4" fmla="*/ 30 w 184"/>
                    <a:gd name="T5" fmla="*/ 64 h 99"/>
                    <a:gd name="T6" fmla="*/ 150 w 184"/>
                    <a:gd name="T7" fmla="*/ 66 h 99"/>
                    <a:gd name="T8" fmla="*/ 148 w 184"/>
                    <a:gd name="T9" fmla="*/ 0 h 99"/>
                    <a:gd name="T10" fmla="*/ 184 w 184"/>
                    <a:gd name="T11" fmla="*/ 0 h 99"/>
                    <a:gd name="T12" fmla="*/ 184 w 184"/>
                    <a:gd name="T13" fmla="*/ 99 h 99"/>
                    <a:gd name="T14" fmla="*/ 0 w 184"/>
                    <a:gd name="T15" fmla="*/ 99 h 99"/>
                    <a:gd name="T16" fmla="*/ 0 w 184"/>
                    <a:gd name="T17" fmla="*/ 0 h 99"/>
                    <a:gd name="T18" fmla="*/ 0 w 18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99">
                      <a:moveTo>
                        <a:pt x="0" y="0"/>
                      </a:moveTo>
                      <a:lnTo>
                        <a:pt x="32" y="0"/>
                      </a:lnTo>
                      <a:lnTo>
                        <a:pt x="30" y="64"/>
                      </a:lnTo>
                      <a:lnTo>
                        <a:pt x="150" y="66"/>
                      </a:lnTo>
                      <a:lnTo>
                        <a:pt x="148" y="0"/>
                      </a:lnTo>
                      <a:lnTo>
                        <a:pt x="184" y="0"/>
                      </a:lnTo>
                      <a:lnTo>
                        <a:pt x="184" y="99"/>
                      </a:lnTo>
                      <a:lnTo>
                        <a:pt x="0" y="9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5" name="Freeform 55">
                  <a:extLst>
                    <a:ext uri="{FF2B5EF4-FFF2-40B4-BE49-F238E27FC236}">
                      <a16:creationId xmlns:a16="http://schemas.microsoft.com/office/drawing/2014/main" id="{75CDCB3F-DE1F-C412-15DE-1C1AD4C2FAA8}"/>
                    </a:ext>
                  </a:extLst>
                </p:cNvPr>
                <p:cNvSpPr>
                  <a:spLocks/>
                </p:cNvSpPr>
                <p:nvPr/>
              </p:nvSpPr>
              <p:spPr bwMode="auto">
                <a:xfrm>
                  <a:off x="657" y="2501"/>
                  <a:ext cx="112" cy="20"/>
                </a:xfrm>
                <a:custGeom>
                  <a:avLst/>
                  <a:gdLst>
                    <a:gd name="T0" fmla="*/ 0 w 177"/>
                    <a:gd name="T1" fmla="*/ 0 h 30"/>
                    <a:gd name="T2" fmla="*/ 177 w 177"/>
                    <a:gd name="T3" fmla="*/ 0 h 30"/>
                    <a:gd name="T4" fmla="*/ 171 w 177"/>
                    <a:gd name="T5" fmla="*/ 26 h 30"/>
                    <a:gd name="T6" fmla="*/ 21 w 177"/>
                    <a:gd name="T7" fmla="*/ 30 h 30"/>
                    <a:gd name="T8" fmla="*/ 0 w 177"/>
                    <a:gd name="T9" fmla="*/ 0 h 30"/>
                    <a:gd name="T10" fmla="*/ 0 w 177"/>
                    <a:gd name="T11" fmla="*/ 0 h 30"/>
                  </a:gdLst>
                  <a:ahLst/>
                  <a:cxnLst>
                    <a:cxn ang="0">
                      <a:pos x="T0" y="T1"/>
                    </a:cxn>
                    <a:cxn ang="0">
                      <a:pos x="T2" y="T3"/>
                    </a:cxn>
                    <a:cxn ang="0">
                      <a:pos x="T4" y="T5"/>
                    </a:cxn>
                    <a:cxn ang="0">
                      <a:pos x="T6" y="T7"/>
                    </a:cxn>
                    <a:cxn ang="0">
                      <a:pos x="T8" y="T9"/>
                    </a:cxn>
                    <a:cxn ang="0">
                      <a:pos x="T10" y="T11"/>
                    </a:cxn>
                  </a:cxnLst>
                  <a:rect l="0" t="0" r="r" b="b"/>
                  <a:pathLst>
                    <a:path w="177" h="30">
                      <a:moveTo>
                        <a:pt x="0" y="0"/>
                      </a:moveTo>
                      <a:lnTo>
                        <a:pt x="177" y="0"/>
                      </a:lnTo>
                      <a:lnTo>
                        <a:pt x="171" y="26"/>
                      </a:lnTo>
                      <a:lnTo>
                        <a:pt x="21" y="3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6" name="Freeform 56">
                  <a:extLst>
                    <a:ext uri="{FF2B5EF4-FFF2-40B4-BE49-F238E27FC236}">
                      <a16:creationId xmlns:a16="http://schemas.microsoft.com/office/drawing/2014/main" id="{15F2BBA1-287E-001C-AABA-FC41342C8A18}"/>
                    </a:ext>
                  </a:extLst>
                </p:cNvPr>
                <p:cNvSpPr>
                  <a:spLocks/>
                </p:cNvSpPr>
                <p:nvPr/>
              </p:nvSpPr>
              <p:spPr bwMode="auto">
                <a:xfrm>
                  <a:off x="813" y="2401"/>
                  <a:ext cx="118" cy="63"/>
                </a:xfrm>
                <a:custGeom>
                  <a:avLst/>
                  <a:gdLst>
                    <a:gd name="T0" fmla="*/ 0 w 186"/>
                    <a:gd name="T1" fmla="*/ 2 h 101"/>
                    <a:gd name="T2" fmla="*/ 34 w 186"/>
                    <a:gd name="T3" fmla="*/ 2 h 101"/>
                    <a:gd name="T4" fmla="*/ 32 w 186"/>
                    <a:gd name="T5" fmla="*/ 69 h 101"/>
                    <a:gd name="T6" fmla="*/ 152 w 186"/>
                    <a:gd name="T7" fmla="*/ 69 h 101"/>
                    <a:gd name="T8" fmla="*/ 152 w 186"/>
                    <a:gd name="T9" fmla="*/ 0 h 101"/>
                    <a:gd name="T10" fmla="*/ 186 w 186"/>
                    <a:gd name="T11" fmla="*/ 2 h 101"/>
                    <a:gd name="T12" fmla="*/ 184 w 186"/>
                    <a:gd name="T13" fmla="*/ 101 h 101"/>
                    <a:gd name="T14" fmla="*/ 0 w 186"/>
                    <a:gd name="T15" fmla="*/ 101 h 101"/>
                    <a:gd name="T16" fmla="*/ 0 w 186"/>
                    <a:gd name="T17" fmla="*/ 2 h 101"/>
                    <a:gd name="T18" fmla="*/ 0 w 186"/>
                    <a:gd name="T19" fmla="*/ 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01">
                      <a:moveTo>
                        <a:pt x="0" y="2"/>
                      </a:moveTo>
                      <a:lnTo>
                        <a:pt x="34" y="2"/>
                      </a:lnTo>
                      <a:lnTo>
                        <a:pt x="32" y="69"/>
                      </a:lnTo>
                      <a:lnTo>
                        <a:pt x="152" y="69"/>
                      </a:lnTo>
                      <a:lnTo>
                        <a:pt x="152" y="0"/>
                      </a:lnTo>
                      <a:lnTo>
                        <a:pt x="186" y="2"/>
                      </a:lnTo>
                      <a:lnTo>
                        <a:pt x="184" y="101"/>
                      </a:lnTo>
                      <a:lnTo>
                        <a:pt x="0" y="101"/>
                      </a:lnTo>
                      <a:lnTo>
                        <a:pt x="0" y="2"/>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7" name="Freeform 57">
                  <a:extLst>
                    <a:ext uri="{FF2B5EF4-FFF2-40B4-BE49-F238E27FC236}">
                      <a16:creationId xmlns:a16="http://schemas.microsoft.com/office/drawing/2014/main" id="{206CBA22-464A-ACC9-C2F4-D36FC477835D}"/>
                    </a:ext>
                  </a:extLst>
                </p:cNvPr>
                <p:cNvSpPr>
                  <a:spLocks/>
                </p:cNvSpPr>
                <p:nvPr/>
              </p:nvSpPr>
              <p:spPr bwMode="auto">
                <a:xfrm>
                  <a:off x="813" y="2402"/>
                  <a:ext cx="115" cy="22"/>
                </a:xfrm>
                <a:custGeom>
                  <a:avLst/>
                  <a:gdLst>
                    <a:gd name="T0" fmla="*/ 0 w 179"/>
                    <a:gd name="T1" fmla="*/ 0 h 34"/>
                    <a:gd name="T2" fmla="*/ 179 w 179"/>
                    <a:gd name="T3" fmla="*/ 0 h 34"/>
                    <a:gd name="T4" fmla="*/ 171 w 179"/>
                    <a:gd name="T5" fmla="*/ 29 h 34"/>
                    <a:gd name="T6" fmla="*/ 23 w 179"/>
                    <a:gd name="T7" fmla="*/ 34 h 34"/>
                    <a:gd name="T8" fmla="*/ 0 w 179"/>
                    <a:gd name="T9" fmla="*/ 0 h 34"/>
                    <a:gd name="T10" fmla="*/ 0 w 179"/>
                    <a:gd name="T11" fmla="*/ 0 h 34"/>
                  </a:gdLst>
                  <a:ahLst/>
                  <a:cxnLst>
                    <a:cxn ang="0">
                      <a:pos x="T0" y="T1"/>
                    </a:cxn>
                    <a:cxn ang="0">
                      <a:pos x="T2" y="T3"/>
                    </a:cxn>
                    <a:cxn ang="0">
                      <a:pos x="T4" y="T5"/>
                    </a:cxn>
                    <a:cxn ang="0">
                      <a:pos x="T6" y="T7"/>
                    </a:cxn>
                    <a:cxn ang="0">
                      <a:pos x="T8" y="T9"/>
                    </a:cxn>
                    <a:cxn ang="0">
                      <a:pos x="T10" y="T11"/>
                    </a:cxn>
                  </a:cxnLst>
                  <a:rect l="0" t="0" r="r" b="b"/>
                  <a:pathLst>
                    <a:path w="179" h="34">
                      <a:moveTo>
                        <a:pt x="0" y="0"/>
                      </a:moveTo>
                      <a:lnTo>
                        <a:pt x="179" y="0"/>
                      </a:lnTo>
                      <a:lnTo>
                        <a:pt x="171" y="29"/>
                      </a:lnTo>
                      <a:lnTo>
                        <a:pt x="23" y="34"/>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8" name="Freeform 58">
                  <a:extLst>
                    <a:ext uri="{FF2B5EF4-FFF2-40B4-BE49-F238E27FC236}">
                      <a16:creationId xmlns:a16="http://schemas.microsoft.com/office/drawing/2014/main" id="{0EF2CBCF-F291-279C-7E19-E780BDA17A10}"/>
                    </a:ext>
                  </a:extLst>
                </p:cNvPr>
                <p:cNvSpPr>
                  <a:spLocks/>
                </p:cNvSpPr>
                <p:nvPr/>
              </p:nvSpPr>
              <p:spPr bwMode="auto">
                <a:xfrm>
                  <a:off x="959" y="2489"/>
                  <a:ext cx="118" cy="61"/>
                </a:xfrm>
                <a:custGeom>
                  <a:avLst/>
                  <a:gdLst>
                    <a:gd name="T0" fmla="*/ 0 w 184"/>
                    <a:gd name="T1" fmla="*/ 0 h 99"/>
                    <a:gd name="T2" fmla="*/ 32 w 184"/>
                    <a:gd name="T3" fmla="*/ 0 h 99"/>
                    <a:gd name="T4" fmla="*/ 32 w 184"/>
                    <a:gd name="T5" fmla="*/ 64 h 99"/>
                    <a:gd name="T6" fmla="*/ 150 w 184"/>
                    <a:gd name="T7" fmla="*/ 66 h 99"/>
                    <a:gd name="T8" fmla="*/ 148 w 184"/>
                    <a:gd name="T9" fmla="*/ 0 h 99"/>
                    <a:gd name="T10" fmla="*/ 184 w 184"/>
                    <a:gd name="T11" fmla="*/ 0 h 99"/>
                    <a:gd name="T12" fmla="*/ 184 w 184"/>
                    <a:gd name="T13" fmla="*/ 99 h 99"/>
                    <a:gd name="T14" fmla="*/ 0 w 184"/>
                    <a:gd name="T15" fmla="*/ 99 h 99"/>
                    <a:gd name="T16" fmla="*/ 0 w 184"/>
                    <a:gd name="T17" fmla="*/ 0 h 99"/>
                    <a:gd name="T18" fmla="*/ 0 w 184"/>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99">
                      <a:moveTo>
                        <a:pt x="0" y="0"/>
                      </a:moveTo>
                      <a:lnTo>
                        <a:pt x="32" y="0"/>
                      </a:lnTo>
                      <a:lnTo>
                        <a:pt x="32" y="64"/>
                      </a:lnTo>
                      <a:lnTo>
                        <a:pt x="150" y="66"/>
                      </a:lnTo>
                      <a:lnTo>
                        <a:pt x="148" y="0"/>
                      </a:lnTo>
                      <a:lnTo>
                        <a:pt x="184" y="0"/>
                      </a:lnTo>
                      <a:lnTo>
                        <a:pt x="184" y="99"/>
                      </a:lnTo>
                      <a:lnTo>
                        <a:pt x="0" y="9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19" name="Freeform 59">
                  <a:extLst>
                    <a:ext uri="{FF2B5EF4-FFF2-40B4-BE49-F238E27FC236}">
                      <a16:creationId xmlns:a16="http://schemas.microsoft.com/office/drawing/2014/main" id="{49837B8D-1EBA-7633-4913-DC58A8741597}"/>
                    </a:ext>
                  </a:extLst>
                </p:cNvPr>
                <p:cNvSpPr>
                  <a:spLocks/>
                </p:cNvSpPr>
                <p:nvPr/>
              </p:nvSpPr>
              <p:spPr bwMode="auto">
                <a:xfrm>
                  <a:off x="961" y="2489"/>
                  <a:ext cx="111" cy="20"/>
                </a:xfrm>
                <a:custGeom>
                  <a:avLst/>
                  <a:gdLst>
                    <a:gd name="T0" fmla="*/ 0 w 175"/>
                    <a:gd name="T1" fmla="*/ 0 h 32"/>
                    <a:gd name="T2" fmla="*/ 175 w 175"/>
                    <a:gd name="T3" fmla="*/ 0 h 32"/>
                    <a:gd name="T4" fmla="*/ 169 w 175"/>
                    <a:gd name="T5" fmla="*/ 28 h 32"/>
                    <a:gd name="T6" fmla="*/ 19 w 175"/>
                    <a:gd name="T7" fmla="*/ 32 h 32"/>
                    <a:gd name="T8" fmla="*/ 0 w 175"/>
                    <a:gd name="T9" fmla="*/ 0 h 32"/>
                    <a:gd name="T10" fmla="*/ 0 w 175"/>
                    <a:gd name="T11" fmla="*/ 0 h 32"/>
                  </a:gdLst>
                  <a:ahLst/>
                  <a:cxnLst>
                    <a:cxn ang="0">
                      <a:pos x="T0" y="T1"/>
                    </a:cxn>
                    <a:cxn ang="0">
                      <a:pos x="T2" y="T3"/>
                    </a:cxn>
                    <a:cxn ang="0">
                      <a:pos x="T4" y="T5"/>
                    </a:cxn>
                    <a:cxn ang="0">
                      <a:pos x="T6" y="T7"/>
                    </a:cxn>
                    <a:cxn ang="0">
                      <a:pos x="T8" y="T9"/>
                    </a:cxn>
                    <a:cxn ang="0">
                      <a:pos x="T10" y="T11"/>
                    </a:cxn>
                  </a:cxnLst>
                  <a:rect l="0" t="0" r="r" b="b"/>
                  <a:pathLst>
                    <a:path w="175" h="32">
                      <a:moveTo>
                        <a:pt x="0" y="0"/>
                      </a:moveTo>
                      <a:lnTo>
                        <a:pt x="175" y="0"/>
                      </a:lnTo>
                      <a:lnTo>
                        <a:pt x="169" y="28"/>
                      </a:lnTo>
                      <a:lnTo>
                        <a:pt x="19" y="32"/>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0" name="Freeform 60">
                  <a:extLst>
                    <a:ext uri="{FF2B5EF4-FFF2-40B4-BE49-F238E27FC236}">
                      <a16:creationId xmlns:a16="http://schemas.microsoft.com/office/drawing/2014/main" id="{2CD7071A-736D-33D2-D421-50A85431413F}"/>
                    </a:ext>
                  </a:extLst>
                </p:cNvPr>
                <p:cNvSpPr>
                  <a:spLocks/>
                </p:cNvSpPr>
                <p:nvPr/>
              </p:nvSpPr>
              <p:spPr bwMode="auto">
                <a:xfrm>
                  <a:off x="187" y="2567"/>
                  <a:ext cx="92" cy="90"/>
                </a:xfrm>
                <a:custGeom>
                  <a:avLst/>
                  <a:gdLst>
                    <a:gd name="T0" fmla="*/ 73 w 147"/>
                    <a:gd name="T1" fmla="*/ 145 h 145"/>
                    <a:gd name="T2" fmla="*/ 80 w 147"/>
                    <a:gd name="T3" fmla="*/ 143 h 145"/>
                    <a:gd name="T4" fmla="*/ 88 w 147"/>
                    <a:gd name="T5" fmla="*/ 143 h 145"/>
                    <a:gd name="T6" fmla="*/ 94 w 147"/>
                    <a:gd name="T7" fmla="*/ 139 h 145"/>
                    <a:gd name="T8" fmla="*/ 101 w 147"/>
                    <a:gd name="T9" fmla="*/ 139 h 145"/>
                    <a:gd name="T10" fmla="*/ 115 w 147"/>
                    <a:gd name="T11" fmla="*/ 131 h 145"/>
                    <a:gd name="T12" fmla="*/ 126 w 147"/>
                    <a:gd name="T13" fmla="*/ 124 h 145"/>
                    <a:gd name="T14" fmla="*/ 134 w 147"/>
                    <a:gd name="T15" fmla="*/ 111 h 145"/>
                    <a:gd name="T16" fmla="*/ 141 w 147"/>
                    <a:gd name="T17" fmla="*/ 99 h 145"/>
                    <a:gd name="T18" fmla="*/ 141 w 147"/>
                    <a:gd name="T19" fmla="*/ 92 h 145"/>
                    <a:gd name="T20" fmla="*/ 145 w 147"/>
                    <a:gd name="T21" fmla="*/ 86 h 145"/>
                    <a:gd name="T22" fmla="*/ 145 w 147"/>
                    <a:gd name="T23" fmla="*/ 78 h 145"/>
                    <a:gd name="T24" fmla="*/ 147 w 147"/>
                    <a:gd name="T25" fmla="*/ 73 h 145"/>
                    <a:gd name="T26" fmla="*/ 145 w 147"/>
                    <a:gd name="T27" fmla="*/ 65 h 145"/>
                    <a:gd name="T28" fmla="*/ 145 w 147"/>
                    <a:gd name="T29" fmla="*/ 57 h 145"/>
                    <a:gd name="T30" fmla="*/ 141 w 147"/>
                    <a:gd name="T31" fmla="*/ 50 h 145"/>
                    <a:gd name="T32" fmla="*/ 141 w 147"/>
                    <a:gd name="T33" fmla="*/ 42 h 145"/>
                    <a:gd name="T34" fmla="*/ 134 w 147"/>
                    <a:gd name="T35" fmla="*/ 31 h 145"/>
                    <a:gd name="T36" fmla="*/ 126 w 147"/>
                    <a:gd name="T37" fmla="*/ 19 h 145"/>
                    <a:gd name="T38" fmla="*/ 115 w 147"/>
                    <a:gd name="T39" fmla="*/ 12 h 145"/>
                    <a:gd name="T40" fmla="*/ 101 w 147"/>
                    <a:gd name="T41" fmla="*/ 4 h 145"/>
                    <a:gd name="T42" fmla="*/ 94 w 147"/>
                    <a:gd name="T43" fmla="*/ 0 h 145"/>
                    <a:gd name="T44" fmla="*/ 88 w 147"/>
                    <a:gd name="T45" fmla="*/ 0 h 145"/>
                    <a:gd name="T46" fmla="*/ 80 w 147"/>
                    <a:gd name="T47" fmla="*/ 0 h 145"/>
                    <a:gd name="T48" fmla="*/ 73 w 147"/>
                    <a:gd name="T49" fmla="*/ 0 h 145"/>
                    <a:gd name="T50" fmla="*/ 65 w 147"/>
                    <a:gd name="T51" fmla="*/ 0 h 145"/>
                    <a:gd name="T52" fmla="*/ 57 w 147"/>
                    <a:gd name="T53" fmla="*/ 0 h 145"/>
                    <a:gd name="T54" fmla="*/ 50 w 147"/>
                    <a:gd name="T55" fmla="*/ 0 h 145"/>
                    <a:gd name="T56" fmla="*/ 44 w 147"/>
                    <a:gd name="T57" fmla="*/ 4 h 145"/>
                    <a:gd name="T58" fmla="*/ 31 w 147"/>
                    <a:gd name="T59" fmla="*/ 12 h 145"/>
                    <a:gd name="T60" fmla="*/ 21 w 147"/>
                    <a:gd name="T61" fmla="*/ 19 h 145"/>
                    <a:gd name="T62" fmla="*/ 12 w 147"/>
                    <a:gd name="T63" fmla="*/ 31 h 145"/>
                    <a:gd name="T64" fmla="*/ 6 w 147"/>
                    <a:gd name="T65" fmla="*/ 42 h 145"/>
                    <a:gd name="T66" fmla="*/ 2 w 147"/>
                    <a:gd name="T67" fmla="*/ 50 h 145"/>
                    <a:gd name="T68" fmla="*/ 0 w 147"/>
                    <a:gd name="T69" fmla="*/ 57 h 145"/>
                    <a:gd name="T70" fmla="*/ 0 w 147"/>
                    <a:gd name="T71" fmla="*/ 65 h 145"/>
                    <a:gd name="T72" fmla="*/ 0 w 147"/>
                    <a:gd name="T73" fmla="*/ 73 h 145"/>
                    <a:gd name="T74" fmla="*/ 0 w 147"/>
                    <a:gd name="T75" fmla="*/ 78 h 145"/>
                    <a:gd name="T76" fmla="*/ 0 w 147"/>
                    <a:gd name="T77" fmla="*/ 86 h 145"/>
                    <a:gd name="T78" fmla="*/ 2 w 147"/>
                    <a:gd name="T79" fmla="*/ 92 h 145"/>
                    <a:gd name="T80" fmla="*/ 6 w 147"/>
                    <a:gd name="T81" fmla="*/ 99 h 145"/>
                    <a:gd name="T82" fmla="*/ 12 w 147"/>
                    <a:gd name="T83" fmla="*/ 111 h 145"/>
                    <a:gd name="T84" fmla="*/ 21 w 147"/>
                    <a:gd name="T85" fmla="*/ 124 h 145"/>
                    <a:gd name="T86" fmla="*/ 31 w 147"/>
                    <a:gd name="T87" fmla="*/ 131 h 145"/>
                    <a:gd name="T88" fmla="*/ 44 w 147"/>
                    <a:gd name="T89" fmla="*/ 139 h 145"/>
                    <a:gd name="T90" fmla="*/ 50 w 147"/>
                    <a:gd name="T91" fmla="*/ 139 h 145"/>
                    <a:gd name="T92" fmla="*/ 57 w 147"/>
                    <a:gd name="T93" fmla="*/ 143 h 145"/>
                    <a:gd name="T94" fmla="*/ 65 w 147"/>
                    <a:gd name="T95" fmla="*/ 143 h 145"/>
                    <a:gd name="T96" fmla="*/ 73 w 147"/>
                    <a:gd name="T97" fmla="*/ 145 h 145"/>
                    <a:gd name="T98" fmla="*/ 73 w 147"/>
                    <a:gd name="T99"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 h="145">
                      <a:moveTo>
                        <a:pt x="73" y="145"/>
                      </a:moveTo>
                      <a:lnTo>
                        <a:pt x="80" y="143"/>
                      </a:lnTo>
                      <a:lnTo>
                        <a:pt x="88" y="143"/>
                      </a:lnTo>
                      <a:lnTo>
                        <a:pt x="94" y="139"/>
                      </a:lnTo>
                      <a:lnTo>
                        <a:pt x="101" y="139"/>
                      </a:lnTo>
                      <a:lnTo>
                        <a:pt x="115" y="131"/>
                      </a:lnTo>
                      <a:lnTo>
                        <a:pt x="126" y="124"/>
                      </a:lnTo>
                      <a:lnTo>
                        <a:pt x="134" y="111"/>
                      </a:lnTo>
                      <a:lnTo>
                        <a:pt x="141" y="99"/>
                      </a:lnTo>
                      <a:lnTo>
                        <a:pt x="141" y="92"/>
                      </a:lnTo>
                      <a:lnTo>
                        <a:pt x="145" y="86"/>
                      </a:lnTo>
                      <a:lnTo>
                        <a:pt x="145" y="78"/>
                      </a:lnTo>
                      <a:lnTo>
                        <a:pt x="147" y="73"/>
                      </a:lnTo>
                      <a:lnTo>
                        <a:pt x="145" y="65"/>
                      </a:lnTo>
                      <a:lnTo>
                        <a:pt x="145" y="57"/>
                      </a:lnTo>
                      <a:lnTo>
                        <a:pt x="141" y="50"/>
                      </a:lnTo>
                      <a:lnTo>
                        <a:pt x="141" y="42"/>
                      </a:lnTo>
                      <a:lnTo>
                        <a:pt x="134" y="31"/>
                      </a:lnTo>
                      <a:lnTo>
                        <a:pt x="126" y="19"/>
                      </a:lnTo>
                      <a:lnTo>
                        <a:pt x="115" y="12"/>
                      </a:lnTo>
                      <a:lnTo>
                        <a:pt x="101" y="4"/>
                      </a:lnTo>
                      <a:lnTo>
                        <a:pt x="94" y="0"/>
                      </a:lnTo>
                      <a:lnTo>
                        <a:pt x="88" y="0"/>
                      </a:lnTo>
                      <a:lnTo>
                        <a:pt x="80" y="0"/>
                      </a:lnTo>
                      <a:lnTo>
                        <a:pt x="73" y="0"/>
                      </a:lnTo>
                      <a:lnTo>
                        <a:pt x="65" y="0"/>
                      </a:lnTo>
                      <a:lnTo>
                        <a:pt x="57" y="0"/>
                      </a:lnTo>
                      <a:lnTo>
                        <a:pt x="50" y="0"/>
                      </a:lnTo>
                      <a:lnTo>
                        <a:pt x="44" y="4"/>
                      </a:lnTo>
                      <a:lnTo>
                        <a:pt x="31" y="12"/>
                      </a:lnTo>
                      <a:lnTo>
                        <a:pt x="21" y="19"/>
                      </a:lnTo>
                      <a:lnTo>
                        <a:pt x="12" y="31"/>
                      </a:lnTo>
                      <a:lnTo>
                        <a:pt x="6" y="42"/>
                      </a:lnTo>
                      <a:lnTo>
                        <a:pt x="2" y="50"/>
                      </a:lnTo>
                      <a:lnTo>
                        <a:pt x="0" y="57"/>
                      </a:lnTo>
                      <a:lnTo>
                        <a:pt x="0" y="65"/>
                      </a:lnTo>
                      <a:lnTo>
                        <a:pt x="0" y="73"/>
                      </a:lnTo>
                      <a:lnTo>
                        <a:pt x="0" y="78"/>
                      </a:lnTo>
                      <a:lnTo>
                        <a:pt x="0" y="86"/>
                      </a:lnTo>
                      <a:lnTo>
                        <a:pt x="2" y="92"/>
                      </a:lnTo>
                      <a:lnTo>
                        <a:pt x="6" y="99"/>
                      </a:lnTo>
                      <a:lnTo>
                        <a:pt x="12" y="111"/>
                      </a:lnTo>
                      <a:lnTo>
                        <a:pt x="21" y="124"/>
                      </a:lnTo>
                      <a:lnTo>
                        <a:pt x="31" y="131"/>
                      </a:lnTo>
                      <a:lnTo>
                        <a:pt x="44" y="139"/>
                      </a:lnTo>
                      <a:lnTo>
                        <a:pt x="50" y="139"/>
                      </a:lnTo>
                      <a:lnTo>
                        <a:pt x="57" y="143"/>
                      </a:lnTo>
                      <a:lnTo>
                        <a:pt x="65" y="143"/>
                      </a:lnTo>
                      <a:lnTo>
                        <a:pt x="73" y="145"/>
                      </a:lnTo>
                      <a:lnTo>
                        <a:pt x="73" y="145"/>
                      </a:lnTo>
                      <a:close/>
                    </a:path>
                  </a:pathLst>
                </a:custGeom>
                <a:solidFill>
                  <a:srgbClr val="DEBF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1" name="Freeform 61">
                  <a:extLst>
                    <a:ext uri="{FF2B5EF4-FFF2-40B4-BE49-F238E27FC236}">
                      <a16:creationId xmlns:a16="http://schemas.microsoft.com/office/drawing/2014/main" id="{A8FB3F19-2C15-F82E-ABF7-90CC354BB35F}"/>
                    </a:ext>
                  </a:extLst>
                </p:cNvPr>
                <p:cNvSpPr>
                  <a:spLocks/>
                </p:cNvSpPr>
                <p:nvPr/>
              </p:nvSpPr>
              <p:spPr bwMode="auto">
                <a:xfrm>
                  <a:off x="297" y="2566"/>
                  <a:ext cx="94" cy="90"/>
                </a:xfrm>
                <a:custGeom>
                  <a:avLst/>
                  <a:gdLst>
                    <a:gd name="T0" fmla="*/ 76 w 149"/>
                    <a:gd name="T1" fmla="*/ 145 h 145"/>
                    <a:gd name="T2" fmla="*/ 88 w 149"/>
                    <a:gd name="T3" fmla="*/ 143 h 145"/>
                    <a:gd name="T4" fmla="*/ 103 w 149"/>
                    <a:gd name="T5" fmla="*/ 139 h 145"/>
                    <a:gd name="T6" fmla="*/ 114 w 149"/>
                    <a:gd name="T7" fmla="*/ 132 h 145"/>
                    <a:gd name="T8" fmla="*/ 126 w 149"/>
                    <a:gd name="T9" fmla="*/ 124 h 145"/>
                    <a:gd name="T10" fmla="*/ 134 w 149"/>
                    <a:gd name="T11" fmla="*/ 113 h 145"/>
                    <a:gd name="T12" fmla="*/ 141 w 149"/>
                    <a:gd name="T13" fmla="*/ 101 h 145"/>
                    <a:gd name="T14" fmla="*/ 143 w 149"/>
                    <a:gd name="T15" fmla="*/ 94 h 145"/>
                    <a:gd name="T16" fmla="*/ 145 w 149"/>
                    <a:gd name="T17" fmla="*/ 86 h 145"/>
                    <a:gd name="T18" fmla="*/ 147 w 149"/>
                    <a:gd name="T19" fmla="*/ 78 h 145"/>
                    <a:gd name="T20" fmla="*/ 149 w 149"/>
                    <a:gd name="T21" fmla="*/ 73 h 145"/>
                    <a:gd name="T22" fmla="*/ 147 w 149"/>
                    <a:gd name="T23" fmla="*/ 65 h 145"/>
                    <a:gd name="T24" fmla="*/ 145 w 149"/>
                    <a:gd name="T25" fmla="*/ 57 h 145"/>
                    <a:gd name="T26" fmla="*/ 143 w 149"/>
                    <a:gd name="T27" fmla="*/ 50 h 145"/>
                    <a:gd name="T28" fmla="*/ 141 w 149"/>
                    <a:gd name="T29" fmla="*/ 44 h 145"/>
                    <a:gd name="T30" fmla="*/ 134 w 149"/>
                    <a:gd name="T31" fmla="*/ 31 h 145"/>
                    <a:gd name="T32" fmla="*/ 126 w 149"/>
                    <a:gd name="T33" fmla="*/ 21 h 145"/>
                    <a:gd name="T34" fmla="*/ 114 w 149"/>
                    <a:gd name="T35" fmla="*/ 12 h 145"/>
                    <a:gd name="T36" fmla="*/ 103 w 149"/>
                    <a:gd name="T37" fmla="*/ 6 h 145"/>
                    <a:gd name="T38" fmla="*/ 88 w 149"/>
                    <a:gd name="T39" fmla="*/ 0 h 145"/>
                    <a:gd name="T40" fmla="*/ 76 w 149"/>
                    <a:gd name="T41" fmla="*/ 0 h 145"/>
                    <a:gd name="T42" fmla="*/ 69 w 149"/>
                    <a:gd name="T43" fmla="*/ 0 h 145"/>
                    <a:gd name="T44" fmla="*/ 61 w 149"/>
                    <a:gd name="T45" fmla="*/ 0 h 145"/>
                    <a:gd name="T46" fmla="*/ 54 w 149"/>
                    <a:gd name="T47" fmla="*/ 2 h 145"/>
                    <a:gd name="T48" fmla="*/ 46 w 149"/>
                    <a:gd name="T49" fmla="*/ 6 h 145"/>
                    <a:gd name="T50" fmla="*/ 33 w 149"/>
                    <a:gd name="T51" fmla="*/ 12 h 145"/>
                    <a:gd name="T52" fmla="*/ 23 w 149"/>
                    <a:gd name="T53" fmla="*/ 21 h 145"/>
                    <a:gd name="T54" fmla="*/ 12 w 149"/>
                    <a:gd name="T55" fmla="*/ 31 h 145"/>
                    <a:gd name="T56" fmla="*/ 6 w 149"/>
                    <a:gd name="T57" fmla="*/ 44 h 145"/>
                    <a:gd name="T58" fmla="*/ 2 w 149"/>
                    <a:gd name="T59" fmla="*/ 50 h 145"/>
                    <a:gd name="T60" fmla="*/ 0 w 149"/>
                    <a:gd name="T61" fmla="*/ 57 h 145"/>
                    <a:gd name="T62" fmla="*/ 0 w 149"/>
                    <a:gd name="T63" fmla="*/ 65 h 145"/>
                    <a:gd name="T64" fmla="*/ 0 w 149"/>
                    <a:gd name="T65" fmla="*/ 73 h 145"/>
                    <a:gd name="T66" fmla="*/ 0 w 149"/>
                    <a:gd name="T67" fmla="*/ 78 h 145"/>
                    <a:gd name="T68" fmla="*/ 0 w 149"/>
                    <a:gd name="T69" fmla="*/ 86 h 145"/>
                    <a:gd name="T70" fmla="*/ 2 w 149"/>
                    <a:gd name="T71" fmla="*/ 94 h 145"/>
                    <a:gd name="T72" fmla="*/ 6 w 149"/>
                    <a:gd name="T73" fmla="*/ 101 h 145"/>
                    <a:gd name="T74" fmla="*/ 12 w 149"/>
                    <a:gd name="T75" fmla="*/ 113 h 145"/>
                    <a:gd name="T76" fmla="*/ 23 w 149"/>
                    <a:gd name="T77" fmla="*/ 124 h 145"/>
                    <a:gd name="T78" fmla="*/ 33 w 149"/>
                    <a:gd name="T79" fmla="*/ 132 h 145"/>
                    <a:gd name="T80" fmla="*/ 46 w 149"/>
                    <a:gd name="T81" fmla="*/ 139 h 145"/>
                    <a:gd name="T82" fmla="*/ 54 w 149"/>
                    <a:gd name="T83" fmla="*/ 141 h 145"/>
                    <a:gd name="T84" fmla="*/ 61 w 149"/>
                    <a:gd name="T85" fmla="*/ 143 h 145"/>
                    <a:gd name="T86" fmla="*/ 69 w 149"/>
                    <a:gd name="T87" fmla="*/ 145 h 145"/>
                    <a:gd name="T88" fmla="*/ 76 w 149"/>
                    <a:gd name="T89" fmla="*/ 145 h 145"/>
                    <a:gd name="T90" fmla="*/ 76 w 149"/>
                    <a:gd name="T91"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45">
                      <a:moveTo>
                        <a:pt x="76" y="145"/>
                      </a:moveTo>
                      <a:lnTo>
                        <a:pt x="88" y="143"/>
                      </a:lnTo>
                      <a:lnTo>
                        <a:pt x="103" y="139"/>
                      </a:lnTo>
                      <a:lnTo>
                        <a:pt x="114" y="132"/>
                      </a:lnTo>
                      <a:lnTo>
                        <a:pt x="126" y="124"/>
                      </a:lnTo>
                      <a:lnTo>
                        <a:pt x="134" y="113"/>
                      </a:lnTo>
                      <a:lnTo>
                        <a:pt x="141" y="101"/>
                      </a:lnTo>
                      <a:lnTo>
                        <a:pt x="143" y="94"/>
                      </a:lnTo>
                      <a:lnTo>
                        <a:pt x="145" y="86"/>
                      </a:lnTo>
                      <a:lnTo>
                        <a:pt x="147" y="78"/>
                      </a:lnTo>
                      <a:lnTo>
                        <a:pt x="149" y="73"/>
                      </a:lnTo>
                      <a:lnTo>
                        <a:pt x="147" y="65"/>
                      </a:lnTo>
                      <a:lnTo>
                        <a:pt x="145" y="57"/>
                      </a:lnTo>
                      <a:lnTo>
                        <a:pt x="143" y="50"/>
                      </a:lnTo>
                      <a:lnTo>
                        <a:pt x="141" y="44"/>
                      </a:lnTo>
                      <a:lnTo>
                        <a:pt x="134" y="31"/>
                      </a:lnTo>
                      <a:lnTo>
                        <a:pt x="126" y="21"/>
                      </a:lnTo>
                      <a:lnTo>
                        <a:pt x="114" y="12"/>
                      </a:lnTo>
                      <a:lnTo>
                        <a:pt x="103" y="6"/>
                      </a:lnTo>
                      <a:lnTo>
                        <a:pt x="88" y="0"/>
                      </a:lnTo>
                      <a:lnTo>
                        <a:pt x="76" y="0"/>
                      </a:lnTo>
                      <a:lnTo>
                        <a:pt x="69" y="0"/>
                      </a:lnTo>
                      <a:lnTo>
                        <a:pt x="61" y="0"/>
                      </a:lnTo>
                      <a:lnTo>
                        <a:pt x="54" y="2"/>
                      </a:lnTo>
                      <a:lnTo>
                        <a:pt x="46" y="6"/>
                      </a:lnTo>
                      <a:lnTo>
                        <a:pt x="33" y="12"/>
                      </a:lnTo>
                      <a:lnTo>
                        <a:pt x="23" y="21"/>
                      </a:lnTo>
                      <a:lnTo>
                        <a:pt x="12" y="31"/>
                      </a:lnTo>
                      <a:lnTo>
                        <a:pt x="6" y="44"/>
                      </a:lnTo>
                      <a:lnTo>
                        <a:pt x="2" y="50"/>
                      </a:lnTo>
                      <a:lnTo>
                        <a:pt x="0" y="57"/>
                      </a:lnTo>
                      <a:lnTo>
                        <a:pt x="0" y="65"/>
                      </a:lnTo>
                      <a:lnTo>
                        <a:pt x="0" y="73"/>
                      </a:lnTo>
                      <a:lnTo>
                        <a:pt x="0" y="78"/>
                      </a:lnTo>
                      <a:lnTo>
                        <a:pt x="0" y="86"/>
                      </a:lnTo>
                      <a:lnTo>
                        <a:pt x="2" y="94"/>
                      </a:lnTo>
                      <a:lnTo>
                        <a:pt x="6" y="101"/>
                      </a:lnTo>
                      <a:lnTo>
                        <a:pt x="12" y="113"/>
                      </a:lnTo>
                      <a:lnTo>
                        <a:pt x="23" y="124"/>
                      </a:lnTo>
                      <a:lnTo>
                        <a:pt x="33" y="132"/>
                      </a:lnTo>
                      <a:lnTo>
                        <a:pt x="46" y="139"/>
                      </a:lnTo>
                      <a:lnTo>
                        <a:pt x="54" y="141"/>
                      </a:lnTo>
                      <a:lnTo>
                        <a:pt x="61" y="143"/>
                      </a:lnTo>
                      <a:lnTo>
                        <a:pt x="69" y="145"/>
                      </a:lnTo>
                      <a:lnTo>
                        <a:pt x="76" y="145"/>
                      </a:lnTo>
                      <a:lnTo>
                        <a:pt x="76" y="145"/>
                      </a:lnTo>
                      <a:close/>
                    </a:path>
                  </a:pathLst>
                </a:custGeom>
                <a:solidFill>
                  <a:srgbClr val="5E7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2" name="Freeform 62">
                  <a:extLst>
                    <a:ext uri="{FF2B5EF4-FFF2-40B4-BE49-F238E27FC236}">
                      <a16:creationId xmlns:a16="http://schemas.microsoft.com/office/drawing/2014/main" id="{A49C6890-B586-1920-E308-2BC4E60A32AD}"/>
                    </a:ext>
                  </a:extLst>
                </p:cNvPr>
                <p:cNvSpPr>
                  <a:spLocks/>
                </p:cNvSpPr>
                <p:nvPr/>
              </p:nvSpPr>
              <p:spPr bwMode="auto">
                <a:xfrm>
                  <a:off x="409" y="2563"/>
                  <a:ext cx="92" cy="93"/>
                </a:xfrm>
                <a:custGeom>
                  <a:avLst/>
                  <a:gdLst>
                    <a:gd name="T0" fmla="*/ 74 w 147"/>
                    <a:gd name="T1" fmla="*/ 148 h 148"/>
                    <a:gd name="T2" fmla="*/ 88 w 147"/>
                    <a:gd name="T3" fmla="*/ 146 h 148"/>
                    <a:gd name="T4" fmla="*/ 101 w 147"/>
                    <a:gd name="T5" fmla="*/ 142 h 148"/>
                    <a:gd name="T6" fmla="*/ 112 w 147"/>
                    <a:gd name="T7" fmla="*/ 135 h 148"/>
                    <a:gd name="T8" fmla="*/ 126 w 147"/>
                    <a:gd name="T9" fmla="*/ 125 h 148"/>
                    <a:gd name="T10" fmla="*/ 133 w 147"/>
                    <a:gd name="T11" fmla="*/ 114 h 148"/>
                    <a:gd name="T12" fmla="*/ 141 w 147"/>
                    <a:gd name="T13" fmla="*/ 102 h 148"/>
                    <a:gd name="T14" fmla="*/ 141 w 147"/>
                    <a:gd name="T15" fmla="*/ 93 h 148"/>
                    <a:gd name="T16" fmla="*/ 145 w 147"/>
                    <a:gd name="T17" fmla="*/ 87 h 148"/>
                    <a:gd name="T18" fmla="*/ 147 w 147"/>
                    <a:gd name="T19" fmla="*/ 79 h 148"/>
                    <a:gd name="T20" fmla="*/ 147 w 147"/>
                    <a:gd name="T21" fmla="*/ 74 h 148"/>
                    <a:gd name="T22" fmla="*/ 147 w 147"/>
                    <a:gd name="T23" fmla="*/ 66 h 148"/>
                    <a:gd name="T24" fmla="*/ 145 w 147"/>
                    <a:gd name="T25" fmla="*/ 59 h 148"/>
                    <a:gd name="T26" fmla="*/ 141 w 147"/>
                    <a:gd name="T27" fmla="*/ 51 h 148"/>
                    <a:gd name="T28" fmla="*/ 141 w 147"/>
                    <a:gd name="T29" fmla="*/ 45 h 148"/>
                    <a:gd name="T30" fmla="*/ 133 w 147"/>
                    <a:gd name="T31" fmla="*/ 32 h 148"/>
                    <a:gd name="T32" fmla="*/ 126 w 147"/>
                    <a:gd name="T33" fmla="*/ 22 h 148"/>
                    <a:gd name="T34" fmla="*/ 112 w 147"/>
                    <a:gd name="T35" fmla="*/ 13 h 148"/>
                    <a:gd name="T36" fmla="*/ 101 w 147"/>
                    <a:gd name="T37" fmla="*/ 5 h 148"/>
                    <a:gd name="T38" fmla="*/ 88 w 147"/>
                    <a:gd name="T39" fmla="*/ 0 h 148"/>
                    <a:gd name="T40" fmla="*/ 74 w 147"/>
                    <a:gd name="T41" fmla="*/ 0 h 148"/>
                    <a:gd name="T42" fmla="*/ 67 w 147"/>
                    <a:gd name="T43" fmla="*/ 0 h 148"/>
                    <a:gd name="T44" fmla="*/ 59 w 147"/>
                    <a:gd name="T45" fmla="*/ 0 h 148"/>
                    <a:gd name="T46" fmla="*/ 52 w 147"/>
                    <a:gd name="T47" fmla="*/ 1 h 148"/>
                    <a:gd name="T48" fmla="*/ 46 w 147"/>
                    <a:gd name="T49" fmla="*/ 5 h 148"/>
                    <a:gd name="T50" fmla="*/ 31 w 147"/>
                    <a:gd name="T51" fmla="*/ 13 h 148"/>
                    <a:gd name="T52" fmla="*/ 21 w 147"/>
                    <a:gd name="T53" fmla="*/ 22 h 148"/>
                    <a:gd name="T54" fmla="*/ 12 w 147"/>
                    <a:gd name="T55" fmla="*/ 32 h 148"/>
                    <a:gd name="T56" fmla="*/ 4 w 147"/>
                    <a:gd name="T57" fmla="*/ 45 h 148"/>
                    <a:gd name="T58" fmla="*/ 0 w 147"/>
                    <a:gd name="T59" fmla="*/ 51 h 148"/>
                    <a:gd name="T60" fmla="*/ 0 w 147"/>
                    <a:gd name="T61" fmla="*/ 59 h 148"/>
                    <a:gd name="T62" fmla="*/ 0 w 147"/>
                    <a:gd name="T63" fmla="*/ 66 h 148"/>
                    <a:gd name="T64" fmla="*/ 0 w 147"/>
                    <a:gd name="T65" fmla="*/ 74 h 148"/>
                    <a:gd name="T66" fmla="*/ 0 w 147"/>
                    <a:gd name="T67" fmla="*/ 79 h 148"/>
                    <a:gd name="T68" fmla="*/ 0 w 147"/>
                    <a:gd name="T69" fmla="*/ 87 h 148"/>
                    <a:gd name="T70" fmla="*/ 0 w 147"/>
                    <a:gd name="T71" fmla="*/ 93 h 148"/>
                    <a:gd name="T72" fmla="*/ 4 w 147"/>
                    <a:gd name="T73" fmla="*/ 102 h 148"/>
                    <a:gd name="T74" fmla="*/ 12 w 147"/>
                    <a:gd name="T75" fmla="*/ 114 h 148"/>
                    <a:gd name="T76" fmla="*/ 21 w 147"/>
                    <a:gd name="T77" fmla="*/ 125 h 148"/>
                    <a:gd name="T78" fmla="*/ 31 w 147"/>
                    <a:gd name="T79" fmla="*/ 135 h 148"/>
                    <a:gd name="T80" fmla="*/ 46 w 147"/>
                    <a:gd name="T81" fmla="*/ 142 h 148"/>
                    <a:gd name="T82" fmla="*/ 52 w 147"/>
                    <a:gd name="T83" fmla="*/ 144 h 148"/>
                    <a:gd name="T84" fmla="*/ 59 w 147"/>
                    <a:gd name="T85" fmla="*/ 146 h 148"/>
                    <a:gd name="T86" fmla="*/ 67 w 147"/>
                    <a:gd name="T87" fmla="*/ 148 h 148"/>
                    <a:gd name="T88" fmla="*/ 74 w 147"/>
                    <a:gd name="T89" fmla="*/ 148 h 148"/>
                    <a:gd name="T90" fmla="*/ 74 w 147"/>
                    <a:gd name="T9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48">
                      <a:moveTo>
                        <a:pt x="74" y="148"/>
                      </a:moveTo>
                      <a:lnTo>
                        <a:pt x="88" y="146"/>
                      </a:lnTo>
                      <a:lnTo>
                        <a:pt x="101" y="142"/>
                      </a:lnTo>
                      <a:lnTo>
                        <a:pt x="112" y="135"/>
                      </a:lnTo>
                      <a:lnTo>
                        <a:pt x="126" y="125"/>
                      </a:lnTo>
                      <a:lnTo>
                        <a:pt x="133" y="114"/>
                      </a:lnTo>
                      <a:lnTo>
                        <a:pt x="141" y="102"/>
                      </a:lnTo>
                      <a:lnTo>
                        <a:pt x="141" y="93"/>
                      </a:lnTo>
                      <a:lnTo>
                        <a:pt x="145" y="87"/>
                      </a:lnTo>
                      <a:lnTo>
                        <a:pt x="147" y="79"/>
                      </a:lnTo>
                      <a:lnTo>
                        <a:pt x="147" y="74"/>
                      </a:lnTo>
                      <a:lnTo>
                        <a:pt x="147" y="66"/>
                      </a:lnTo>
                      <a:lnTo>
                        <a:pt x="145" y="59"/>
                      </a:lnTo>
                      <a:lnTo>
                        <a:pt x="141" y="51"/>
                      </a:lnTo>
                      <a:lnTo>
                        <a:pt x="141" y="45"/>
                      </a:lnTo>
                      <a:lnTo>
                        <a:pt x="133" y="32"/>
                      </a:lnTo>
                      <a:lnTo>
                        <a:pt x="126" y="22"/>
                      </a:lnTo>
                      <a:lnTo>
                        <a:pt x="112" y="13"/>
                      </a:lnTo>
                      <a:lnTo>
                        <a:pt x="101" y="5"/>
                      </a:lnTo>
                      <a:lnTo>
                        <a:pt x="88" y="0"/>
                      </a:lnTo>
                      <a:lnTo>
                        <a:pt x="74" y="0"/>
                      </a:lnTo>
                      <a:lnTo>
                        <a:pt x="67" y="0"/>
                      </a:lnTo>
                      <a:lnTo>
                        <a:pt x="59" y="0"/>
                      </a:lnTo>
                      <a:lnTo>
                        <a:pt x="52" y="1"/>
                      </a:lnTo>
                      <a:lnTo>
                        <a:pt x="46" y="5"/>
                      </a:lnTo>
                      <a:lnTo>
                        <a:pt x="31" y="13"/>
                      </a:lnTo>
                      <a:lnTo>
                        <a:pt x="21" y="22"/>
                      </a:lnTo>
                      <a:lnTo>
                        <a:pt x="12" y="32"/>
                      </a:lnTo>
                      <a:lnTo>
                        <a:pt x="4" y="45"/>
                      </a:lnTo>
                      <a:lnTo>
                        <a:pt x="0" y="51"/>
                      </a:lnTo>
                      <a:lnTo>
                        <a:pt x="0" y="59"/>
                      </a:lnTo>
                      <a:lnTo>
                        <a:pt x="0" y="66"/>
                      </a:lnTo>
                      <a:lnTo>
                        <a:pt x="0" y="74"/>
                      </a:lnTo>
                      <a:lnTo>
                        <a:pt x="0" y="79"/>
                      </a:lnTo>
                      <a:lnTo>
                        <a:pt x="0" y="87"/>
                      </a:lnTo>
                      <a:lnTo>
                        <a:pt x="0" y="93"/>
                      </a:lnTo>
                      <a:lnTo>
                        <a:pt x="4" y="102"/>
                      </a:lnTo>
                      <a:lnTo>
                        <a:pt x="12" y="114"/>
                      </a:lnTo>
                      <a:lnTo>
                        <a:pt x="21" y="125"/>
                      </a:lnTo>
                      <a:lnTo>
                        <a:pt x="31" y="135"/>
                      </a:lnTo>
                      <a:lnTo>
                        <a:pt x="46" y="142"/>
                      </a:lnTo>
                      <a:lnTo>
                        <a:pt x="52" y="144"/>
                      </a:lnTo>
                      <a:lnTo>
                        <a:pt x="59" y="146"/>
                      </a:lnTo>
                      <a:lnTo>
                        <a:pt x="67" y="148"/>
                      </a:lnTo>
                      <a:lnTo>
                        <a:pt x="74" y="148"/>
                      </a:lnTo>
                      <a:lnTo>
                        <a:pt x="74" y="148"/>
                      </a:lnTo>
                      <a:close/>
                    </a:path>
                  </a:pathLst>
                </a:custGeom>
                <a:solidFill>
                  <a:srgbClr val="BF00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3" name="Freeform 63">
                  <a:extLst>
                    <a:ext uri="{FF2B5EF4-FFF2-40B4-BE49-F238E27FC236}">
                      <a16:creationId xmlns:a16="http://schemas.microsoft.com/office/drawing/2014/main" id="{11A9BBEA-FA32-8EB8-DB6A-CC15DE7D0C4D}"/>
                    </a:ext>
                  </a:extLst>
                </p:cNvPr>
                <p:cNvSpPr>
                  <a:spLocks/>
                </p:cNvSpPr>
                <p:nvPr/>
              </p:nvSpPr>
              <p:spPr bwMode="auto">
                <a:xfrm>
                  <a:off x="865" y="2374"/>
                  <a:ext cx="19" cy="32"/>
                </a:xfrm>
                <a:custGeom>
                  <a:avLst/>
                  <a:gdLst>
                    <a:gd name="T0" fmla="*/ 0 w 28"/>
                    <a:gd name="T1" fmla="*/ 52 h 54"/>
                    <a:gd name="T2" fmla="*/ 0 w 28"/>
                    <a:gd name="T3" fmla="*/ 0 h 54"/>
                    <a:gd name="T4" fmla="*/ 28 w 28"/>
                    <a:gd name="T5" fmla="*/ 0 h 54"/>
                    <a:gd name="T6" fmla="*/ 28 w 28"/>
                    <a:gd name="T7" fmla="*/ 54 h 54"/>
                    <a:gd name="T8" fmla="*/ 0 w 28"/>
                    <a:gd name="T9" fmla="*/ 52 h 54"/>
                    <a:gd name="T10" fmla="*/ 0 w 28"/>
                    <a:gd name="T11" fmla="*/ 52 h 54"/>
                  </a:gdLst>
                  <a:ahLst/>
                  <a:cxnLst>
                    <a:cxn ang="0">
                      <a:pos x="T0" y="T1"/>
                    </a:cxn>
                    <a:cxn ang="0">
                      <a:pos x="T2" y="T3"/>
                    </a:cxn>
                    <a:cxn ang="0">
                      <a:pos x="T4" y="T5"/>
                    </a:cxn>
                    <a:cxn ang="0">
                      <a:pos x="T6" y="T7"/>
                    </a:cxn>
                    <a:cxn ang="0">
                      <a:pos x="T8" y="T9"/>
                    </a:cxn>
                    <a:cxn ang="0">
                      <a:pos x="T10" y="T11"/>
                    </a:cxn>
                  </a:cxnLst>
                  <a:rect l="0" t="0" r="r" b="b"/>
                  <a:pathLst>
                    <a:path w="28" h="54">
                      <a:moveTo>
                        <a:pt x="0" y="52"/>
                      </a:moveTo>
                      <a:lnTo>
                        <a:pt x="0" y="0"/>
                      </a:lnTo>
                      <a:lnTo>
                        <a:pt x="28" y="0"/>
                      </a:lnTo>
                      <a:lnTo>
                        <a:pt x="28" y="54"/>
                      </a:lnTo>
                      <a:lnTo>
                        <a:pt x="0" y="52"/>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4" name="Freeform 64">
                  <a:extLst>
                    <a:ext uri="{FF2B5EF4-FFF2-40B4-BE49-F238E27FC236}">
                      <a16:creationId xmlns:a16="http://schemas.microsoft.com/office/drawing/2014/main" id="{13752DE6-7A43-AFC6-2C41-719B8A15B57F}"/>
                    </a:ext>
                  </a:extLst>
                </p:cNvPr>
                <p:cNvSpPr>
                  <a:spLocks/>
                </p:cNvSpPr>
                <p:nvPr/>
              </p:nvSpPr>
              <p:spPr bwMode="auto">
                <a:xfrm>
                  <a:off x="859" y="2462"/>
                  <a:ext cx="23" cy="218"/>
                </a:xfrm>
                <a:custGeom>
                  <a:avLst/>
                  <a:gdLst>
                    <a:gd name="T0" fmla="*/ 8 w 36"/>
                    <a:gd name="T1" fmla="*/ 0 h 348"/>
                    <a:gd name="T2" fmla="*/ 0 w 36"/>
                    <a:gd name="T3" fmla="*/ 348 h 348"/>
                    <a:gd name="T4" fmla="*/ 33 w 36"/>
                    <a:gd name="T5" fmla="*/ 348 h 348"/>
                    <a:gd name="T6" fmla="*/ 36 w 36"/>
                    <a:gd name="T7" fmla="*/ 0 h 348"/>
                    <a:gd name="T8" fmla="*/ 8 w 36"/>
                    <a:gd name="T9" fmla="*/ 0 h 348"/>
                    <a:gd name="T10" fmla="*/ 8 w 36"/>
                    <a:gd name="T11" fmla="*/ 0 h 348"/>
                  </a:gdLst>
                  <a:ahLst/>
                  <a:cxnLst>
                    <a:cxn ang="0">
                      <a:pos x="T0" y="T1"/>
                    </a:cxn>
                    <a:cxn ang="0">
                      <a:pos x="T2" y="T3"/>
                    </a:cxn>
                    <a:cxn ang="0">
                      <a:pos x="T4" y="T5"/>
                    </a:cxn>
                    <a:cxn ang="0">
                      <a:pos x="T6" y="T7"/>
                    </a:cxn>
                    <a:cxn ang="0">
                      <a:pos x="T8" y="T9"/>
                    </a:cxn>
                    <a:cxn ang="0">
                      <a:pos x="T10" y="T11"/>
                    </a:cxn>
                  </a:cxnLst>
                  <a:rect l="0" t="0" r="r" b="b"/>
                  <a:pathLst>
                    <a:path w="36" h="348">
                      <a:moveTo>
                        <a:pt x="8" y="0"/>
                      </a:moveTo>
                      <a:lnTo>
                        <a:pt x="0" y="348"/>
                      </a:lnTo>
                      <a:lnTo>
                        <a:pt x="33" y="348"/>
                      </a:lnTo>
                      <a:lnTo>
                        <a:pt x="36" y="0"/>
                      </a:lnTo>
                      <a:lnTo>
                        <a:pt x="8" y="0"/>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5" name="Freeform 65">
                  <a:extLst>
                    <a:ext uri="{FF2B5EF4-FFF2-40B4-BE49-F238E27FC236}">
                      <a16:creationId xmlns:a16="http://schemas.microsoft.com/office/drawing/2014/main" id="{C8E4B296-8B23-917B-1BA0-FC4BBEAC69EE}"/>
                    </a:ext>
                  </a:extLst>
                </p:cNvPr>
                <p:cNvSpPr>
                  <a:spLocks/>
                </p:cNvSpPr>
                <p:nvPr/>
              </p:nvSpPr>
              <p:spPr bwMode="auto">
                <a:xfrm>
                  <a:off x="985" y="2367"/>
                  <a:ext cx="42" cy="124"/>
                </a:xfrm>
                <a:custGeom>
                  <a:avLst/>
                  <a:gdLst>
                    <a:gd name="T0" fmla="*/ 30 w 64"/>
                    <a:gd name="T1" fmla="*/ 196 h 198"/>
                    <a:gd name="T2" fmla="*/ 0 w 64"/>
                    <a:gd name="T3" fmla="*/ 6 h 198"/>
                    <a:gd name="T4" fmla="*/ 32 w 64"/>
                    <a:gd name="T5" fmla="*/ 0 h 198"/>
                    <a:gd name="T6" fmla="*/ 64 w 64"/>
                    <a:gd name="T7" fmla="*/ 198 h 198"/>
                    <a:gd name="T8" fmla="*/ 30 w 64"/>
                    <a:gd name="T9" fmla="*/ 196 h 198"/>
                    <a:gd name="T10" fmla="*/ 30 w 64"/>
                    <a:gd name="T11" fmla="*/ 196 h 198"/>
                  </a:gdLst>
                  <a:ahLst/>
                  <a:cxnLst>
                    <a:cxn ang="0">
                      <a:pos x="T0" y="T1"/>
                    </a:cxn>
                    <a:cxn ang="0">
                      <a:pos x="T2" y="T3"/>
                    </a:cxn>
                    <a:cxn ang="0">
                      <a:pos x="T4" y="T5"/>
                    </a:cxn>
                    <a:cxn ang="0">
                      <a:pos x="T6" y="T7"/>
                    </a:cxn>
                    <a:cxn ang="0">
                      <a:pos x="T8" y="T9"/>
                    </a:cxn>
                    <a:cxn ang="0">
                      <a:pos x="T10" y="T11"/>
                    </a:cxn>
                  </a:cxnLst>
                  <a:rect l="0" t="0" r="r" b="b"/>
                  <a:pathLst>
                    <a:path w="64" h="198">
                      <a:moveTo>
                        <a:pt x="30" y="196"/>
                      </a:moveTo>
                      <a:lnTo>
                        <a:pt x="0" y="6"/>
                      </a:lnTo>
                      <a:lnTo>
                        <a:pt x="32" y="0"/>
                      </a:lnTo>
                      <a:lnTo>
                        <a:pt x="64" y="198"/>
                      </a:lnTo>
                      <a:lnTo>
                        <a:pt x="30" y="196"/>
                      </a:lnTo>
                      <a:lnTo>
                        <a:pt x="30" y="1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6" name="Freeform 66">
                  <a:extLst>
                    <a:ext uri="{FF2B5EF4-FFF2-40B4-BE49-F238E27FC236}">
                      <a16:creationId xmlns:a16="http://schemas.microsoft.com/office/drawing/2014/main" id="{4F7F785A-D458-0094-5972-7B96B881608C}"/>
                    </a:ext>
                  </a:extLst>
                </p:cNvPr>
                <p:cNvSpPr>
                  <a:spLocks/>
                </p:cNvSpPr>
                <p:nvPr/>
              </p:nvSpPr>
              <p:spPr bwMode="auto">
                <a:xfrm>
                  <a:off x="1015" y="2549"/>
                  <a:ext cx="41" cy="129"/>
                </a:xfrm>
                <a:custGeom>
                  <a:avLst/>
                  <a:gdLst>
                    <a:gd name="T0" fmla="*/ 0 w 65"/>
                    <a:gd name="T1" fmla="*/ 0 h 207"/>
                    <a:gd name="T2" fmla="*/ 35 w 65"/>
                    <a:gd name="T3" fmla="*/ 207 h 207"/>
                    <a:gd name="T4" fmla="*/ 65 w 65"/>
                    <a:gd name="T5" fmla="*/ 203 h 207"/>
                    <a:gd name="T6" fmla="*/ 35 w 65"/>
                    <a:gd name="T7" fmla="*/ 0 h 207"/>
                    <a:gd name="T8" fmla="*/ 0 w 65"/>
                    <a:gd name="T9" fmla="*/ 0 h 207"/>
                    <a:gd name="T10" fmla="*/ 0 w 65"/>
                    <a:gd name="T11" fmla="*/ 0 h 207"/>
                  </a:gdLst>
                  <a:ahLst/>
                  <a:cxnLst>
                    <a:cxn ang="0">
                      <a:pos x="T0" y="T1"/>
                    </a:cxn>
                    <a:cxn ang="0">
                      <a:pos x="T2" y="T3"/>
                    </a:cxn>
                    <a:cxn ang="0">
                      <a:pos x="T4" y="T5"/>
                    </a:cxn>
                    <a:cxn ang="0">
                      <a:pos x="T6" y="T7"/>
                    </a:cxn>
                    <a:cxn ang="0">
                      <a:pos x="T8" y="T9"/>
                    </a:cxn>
                    <a:cxn ang="0">
                      <a:pos x="T10" y="T11"/>
                    </a:cxn>
                  </a:cxnLst>
                  <a:rect l="0" t="0" r="r" b="b"/>
                  <a:pathLst>
                    <a:path w="65" h="207">
                      <a:moveTo>
                        <a:pt x="0" y="0"/>
                      </a:moveTo>
                      <a:lnTo>
                        <a:pt x="35" y="207"/>
                      </a:lnTo>
                      <a:lnTo>
                        <a:pt x="65" y="203"/>
                      </a:lnTo>
                      <a:lnTo>
                        <a:pt x="35" y="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7" name="Freeform 67">
                  <a:extLst>
                    <a:ext uri="{FF2B5EF4-FFF2-40B4-BE49-F238E27FC236}">
                      <a16:creationId xmlns:a16="http://schemas.microsoft.com/office/drawing/2014/main" id="{E6E66D07-738F-B744-1BD4-AE6467F5ECD7}"/>
                    </a:ext>
                  </a:extLst>
                </p:cNvPr>
                <p:cNvSpPr>
                  <a:spLocks/>
                </p:cNvSpPr>
                <p:nvPr/>
              </p:nvSpPr>
              <p:spPr bwMode="auto">
                <a:xfrm>
                  <a:off x="225" y="2359"/>
                  <a:ext cx="92" cy="76"/>
                </a:xfrm>
                <a:custGeom>
                  <a:avLst/>
                  <a:gdLst>
                    <a:gd name="T0" fmla="*/ 33 w 147"/>
                    <a:gd name="T1" fmla="*/ 2 h 121"/>
                    <a:gd name="T2" fmla="*/ 0 w 147"/>
                    <a:gd name="T3" fmla="*/ 121 h 121"/>
                    <a:gd name="T4" fmla="*/ 147 w 147"/>
                    <a:gd name="T5" fmla="*/ 121 h 121"/>
                    <a:gd name="T6" fmla="*/ 143 w 147"/>
                    <a:gd name="T7" fmla="*/ 2 h 121"/>
                    <a:gd name="T8" fmla="*/ 113 w 147"/>
                    <a:gd name="T9" fmla="*/ 3 h 121"/>
                    <a:gd name="T10" fmla="*/ 114 w 147"/>
                    <a:gd name="T11" fmla="*/ 87 h 121"/>
                    <a:gd name="T12" fmla="*/ 44 w 147"/>
                    <a:gd name="T13" fmla="*/ 87 h 121"/>
                    <a:gd name="T14" fmla="*/ 65 w 147"/>
                    <a:gd name="T15" fmla="*/ 0 h 121"/>
                    <a:gd name="T16" fmla="*/ 33 w 147"/>
                    <a:gd name="T17" fmla="*/ 2 h 121"/>
                    <a:gd name="T18" fmla="*/ 33 w 147"/>
                    <a:gd name="T19" fmla="*/ 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21">
                      <a:moveTo>
                        <a:pt x="33" y="2"/>
                      </a:moveTo>
                      <a:lnTo>
                        <a:pt x="0" y="121"/>
                      </a:lnTo>
                      <a:lnTo>
                        <a:pt x="147" y="121"/>
                      </a:lnTo>
                      <a:lnTo>
                        <a:pt x="143" y="2"/>
                      </a:lnTo>
                      <a:lnTo>
                        <a:pt x="113" y="3"/>
                      </a:lnTo>
                      <a:lnTo>
                        <a:pt x="114" y="87"/>
                      </a:lnTo>
                      <a:lnTo>
                        <a:pt x="44" y="87"/>
                      </a:lnTo>
                      <a:lnTo>
                        <a:pt x="65" y="0"/>
                      </a:lnTo>
                      <a:lnTo>
                        <a:pt x="33" y="2"/>
                      </a:lnTo>
                      <a:lnTo>
                        <a:pt x="33"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8" name="Freeform 68">
                  <a:extLst>
                    <a:ext uri="{FF2B5EF4-FFF2-40B4-BE49-F238E27FC236}">
                      <a16:creationId xmlns:a16="http://schemas.microsoft.com/office/drawing/2014/main" id="{145553DE-D628-86D9-F298-1BE2607B2F62}"/>
                    </a:ext>
                  </a:extLst>
                </p:cNvPr>
                <p:cNvSpPr>
                  <a:spLocks/>
                </p:cNvSpPr>
                <p:nvPr/>
              </p:nvSpPr>
              <p:spPr bwMode="auto">
                <a:xfrm>
                  <a:off x="245" y="2360"/>
                  <a:ext cx="70" cy="19"/>
                </a:xfrm>
                <a:custGeom>
                  <a:avLst/>
                  <a:gdLst>
                    <a:gd name="T0" fmla="*/ 0 w 110"/>
                    <a:gd name="T1" fmla="*/ 0 h 28"/>
                    <a:gd name="T2" fmla="*/ 110 w 110"/>
                    <a:gd name="T3" fmla="*/ 0 h 28"/>
                    <a:gd name="T4" fmla="*/ 108 w 110"/>
                    <a:gd name="T5" fmla="*/ 24 h 28"/>
                    <a:gd name="T6" fmla="*/ 7 w 110"/>
                    <a:gd name="T7" fmla="*/ 28 h 28"/>
                    <a:gd name="T8" fmla="*/ 0 w 110"/>
                    <a:gd name="T9" fmla="*/ 0 h 28"/>
                    <a:gd name="T10" fmla="*/ 0 w 110"/>
                    <a:gd name="T11" fmla="*/ 0 h 28"/>
                  </a:gdLst>
                  <a:ahLst/>
                  <a:cxnLst>
                    <a:cxn ang="0">
                      <a:pos x="T0" y="T1"/>
                    </a:cxn>
                    <a:cxn ang="0">
                      <a:pos x="T2" y="T3"/>
                    </a:cxn>
                    <a:cxn ang="0">
                      <a:pos x="T4" y="T5"/>
                    </a:cxn>
                    <a:cxn ang="0">
                      <a:pos x="T6" y="T7"/>
                    </a:cxn>
                    <a:cxn ang="0">
                      <a:pos x="T8" y="T9"/>
                    </a:cxn>
                    <a:cxn ang="0">
                      <a:pos x="T10" y="T11"/>
                    </a:cxn>
                  </a:cxnLst>
                  <a:rect l="0" t="0" r="r" b="b"/>
                  <a:pathLst>
                    <a:path w="110" h="28">
                      <a:moveTo>
                        <a:pt x="0" y="0"/>
                      </a:moveTo>
                      <a:lnTo>
                        <a:pt x="110" y="0"/>
                      </a:lnTo>
                      <a:lnTo>
                        <a:pt x="108" y="24"/>
                      </a:lnTo>
                      <a:lnTo>
                        <a:pt x="7" y="28"/>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29" name="Freeform 69">
                  <a:extLst>
                    <a:ext uri="{FF2B5EF4-FFF2-40B4-BE49-F238E27FC236}">
                      <a16:creationId xmlns:a16="http://schemas.microsoft.com/office/drawing/2014/main" id="{A8CD2F0D-0904-5AFF-FB65-05342D7290A2}"/>
                    </a:ext>
                  </a:extLst>
                </p:cNvPr>
                <p:cNvSpPr>
                  <a:spLocks/>
                </p:cNvSpPr>
                <p:nvPr/>
              </p:nvSpPr>
              <p:spPr bwMode="auto">
                <a:xfrm>
                  <a:off x="343" y="2360"/>
                  <a:ext cx="91" cy="77"/>
                </a:xfrm>
                <a:custGeom>
                  <a:avLst/>
                  <a:gdLst>
                    <a:gd name="T0" fmla="*/ 3 w 144"/>
                    <a:gd name="T1" fmla="*/ 5 h 123"/>
                    <a:gd name="T2" fmla="*/ 0 w 144"/>
                    <a:gd name="T3" fmla="*/ 123 h 123"/>
                    <a:gd name="T4" fmla="*/ 144 w 144"/>
                    <a:gd name="T5" fmla="*/ 121 h 123"/>
                    <a:gd name="T6" fmla="*/ 112 w 144"/>
                    <a:gd name="T7" fmla="*/ 0 h 123"/>
                    <a:gd name="T8" fmla="*/ 87 w 144"/>
                    <a:gd name="T9" fmla="*/ 32 h 123"/>
                    <a:gd name="T10" fmla="*/ 104 w 144"/>
                    <a:gd name="T11" fmla="*/ 91 h 123"/>
                    <a:gd name="T12" fmla="*/ 30 w 144"/>
                    <a:gd name="T13" fmla="*/ 89 h 123"/>
                    <a:gd name="T14" fmla="*/ 34 w 144"/>
                    <a:gd name="T15" fmla="*/ 36 h 123"/>
                    <a:gd name="T16" fmla="*/ 3 w 144"/>
                    <a:gd name="T17" fmla="*/ 5 h 123"/>
                    <a:gd name="T18" fmla="*/ 3 w 144"/>
                    <a:gd name="T19" fmla="*/ 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23">
                      <a:moveTo>
                        <a:pt x="3" y="5"/>
                      </a:moveTo>
                      <a:lnTo>
                        <a:pt x="0" y="123"/>
                      </a:lnTo>
                      <a:lnTo>
                        <a:pt x="144" y="121"/>
                      </a:lnTo>
                      <a:lnTo>
                        <a:pt x="112" y="0"/>
                      </a:lnTo>
                      <a:lnTo>
                        <a:pt x="87" y="32"/>
                      </a:lnTo>
                      <a:lnTo>
                        <a:pt x="104" y="91"/>
                      </a:lnTo>
                      <a:lnTo>
                        <a:pt x="30" y="89"/>
                      </a:lnTo>
                      <a:lnTo>
                        <a:pt x="34" y="36"/>
                      </a:lnTo>
                      <a:lnTo>
                        <a:pt x="3" y="5"/>
                      </a:lnTo>
                      <a:lnTo>
                        <a:pt x="3"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0" name="Freeform 70">
                  <a:extLst>
                    <a:ext uri="{FF2B5EF4-FFF2-40B4-BE49-F238E27FC236}">
                      <a16:creationId xmlns:a16="http://schemas.microsoft.com/office/drawing/2014/main" id="{B741732A-998E-FD76-A8AA-7C4B0FDEB4FC}"/>
                    </a:ext>
                  </a:extLst>
                </p:cNvPr>
                <p:cNvSpPr>
                  <a:spLocks/>
                </p:cNvSpPr>
                <p:nvPr/>
              </p:nvSpPr>
              <p:spPr bwMode="auto">
                <a:xfrm>
                  <a:off x="345" y="2360"/>
                  <a:ext cx="69" cy="25"/>
                </a:xfrm>
                <a:custGeom>
                  <a:avLst/>
                  <a:gdLst>
                    <a:gd name="T0" fmla="*/ 27 w 109"/>
                    <a:gd name="T1" fmla="*/ 36 h 39"/>
                    <a:gd name="T2" fmla="*/ 84 w 109"/>
                    <a:gd name="T3" fmla="*/ 32 h 39"/>
                    <a:gd name="T4" fmla="*/ 84 w 109"/>
                    <a:gd name="T5" fmla="*/ 32 h 39"/>
                    <a:gd name="T6" fmla="*/ 88 w 109"/>
                    <a:gd name="T7" fmla="*/ 32 h 39"/>
                    <a:gd name="T8" fmla="*/ 92 w 109"/>
                    <a:gd name="T9" fmla="*/ 32 h 39"/>
                    <a:gd name="T10" fmla="*/ 97 w 109"/>
                    <a:gd name="T11" fmla="*/ 32 h 39"/>
                    <a:gd name="T12" fmla="*/ 99 w 109"/>
                    <a:gd name="T13" fmla="*/ 26 h 39"/>
                    <a:gd name="T14" fmla="*/ 103 w 109"/>
                    <a:gd name="T15" fmla="*/ 17 h 39"/>
                    <a:gd name="T16" fmla="*/ 105 w 109"/>
                    <a:gd name="T17" fmla="*/ 3 h 39"/>
                    <a:gd name="T18" fmla="*/ 109 w 109"/>
                    <a:gd name="T19" fmla="*/ 0 h 39"/>
                    <a:gd name="T20" fmla="*/ 0 w 109"/>
                    <a:gd name="T21" fmla="*/ 5 h 39"/>
                    <a:gd name="T22" fmla="*/ 12 w 109"/>
                    <a:gd name="T23" fmla="*/ 39 h 39"/>
                    <a:gd name="T24" fmla="*/ 27 w 109"/>
                    <a:gd name="T25" fmla="*/ 36 h 39"/>
                    <a:gd name="T26" fmla="*/ 27 w 109"/>
                    <a:gd name="T27" fmla="*/ 3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 h="39">
                      <a:moveTo>
                        <a:pt x="27" y="36"/>
                      </a:moveTo>
                      <a:lnTo>
                        <a:pt x="84" y="32"/>
                      </a:lnTo>
                      <a:lnTo>
                        <a:pt x="84" y="32"/>
                      </a:lnTo>
                      <a:lnTo>
                        <a:pt x="88" y="32"/>
                      </a:lnTo>
                      <a:lnTo>
                        <a:pt x="92" y="32"/>
                      </a:lnTo>
                      <a:lnTo>
                        <a:pt x="97" y="32"/>
                      </a:lnTo>
                      <a:lnTo>
                        <a:pt x="99" y="26"/>
                      </a:lnTo>
                      <a:lnTo>
                        <a:pt x="103" y="17"/>
                      </a:lnTo>
                      <a:lnTo>
                        <a:pt x="105" y="3"/>
                      </a:lnTo>
                      <a:lnTo>
                        <a:pt x="109" y="0"/>
                      </a:lnTo>
                      <a:lnTo>
                        <a:pt x="0" y="5"/>
                      </a:lnTo>
                      <a:lnTo>
                        <a:pt x="12" y="39"/>
                      </a:lnTo>
                      <a:lnTo>
                        <a:pt x="27" y="36"/>
                      </a:lnTo>
                      <a:lnTo>
                        <a:pt x="27"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1" name="Freeform 71">
                  <a:extLst>
                    <a:ext uri="{FF2B5EF4-FFF2-40B4-BE49-F238E27FC236}">
                      <a16:creationId xmlns:a16="http://schemas.microsoft.com/office/drawing/2014/main" id="{F7F9AB8A-3696-F0E1-067F-C4C478DDDD9A}"/>
                    </a:ext>
                  </a:extLst>
                </p:cNvPr>
                <p:cNvSpPr>
                  <a:spLocks/>
                </p:cNvSpPr>
                <p:nvPr/>
              </p:nvSpPr>
              <p:spPr bwMode="auto">
                <a:xfrm>
                  <a:off x="448" y="2365"/>
                  <a:ext cx="93" cy="76"/>
                </a:xfrm>
                <a:custGeom>
                  <a:avLst/>
                  <a:gdLst>
                    <a:gd name="T0" fmla="*/ 0 w 144"/>
                    <a:gd name="T1" fmla="*/ 0 h 122"/>
                    <a:gd name="T2" fmla="*/ 4 w 144"/>
                    <a:gd name="T3" fmla="*/ 118 h 122"/>
                    <a:gd name="T4" fmla="*/ 112 w 144"/>
                    <a:gd name="T5" fmla="*/ 122 h 122"/>
                    <a:gd name="T6" fmla="*/ 144 w 144"/>
                    <a:gd name="T7" fmla="*/ 0 h 122"/>
                    <a:gd name="T8" fmla="*/ 103 w 144"/>
                    <a:gd name="T9" fmla="*/ 32 h 122"/>
                    <a:gd name="T10" fmla="*/ 85 w 144"/>
                    <a:gd name="T11" fmla="*/ 89 h 122"/>
                    <a:gd name="T12" fmla="*/ 36 w 144"/>
                    <a:gd name="T13" fmla="*/ 88 h 122"/>
                    <a:gd name="T14" fmla="*/ 32 w 144"/>
                    <a:gd name="T15" fmla="*/ 32 h 122"/>
                    <a:gd name="T16" fmla="*/ 0 w 144"/>
                    <a:gd name="T17" fmla="*/ 0 h 122"/>
                    <a:gd name="T18" fmla="*/ 0 w 144"/>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22">
                      <a:moveTo>
                        <a:pt x="0" y="0"/>
                      </a:moveTo>
                      <a:lnTo>
                        <a:pt x="4" y="118"/>
                      </a:lnTo>
                      <a:lnTo>
                        <a:pt x="112" y="122"/>
                      </a:lnTo>
                      <a:lnTo>
                        <a:pt x="144" y="0"/>
                      </a:lnTo>
                      <a:lnTo>
                        <a:pt x="103" y="32"/>
                      </a:lnTo>
                      <a:lnTo>
                        <a:pt x="85" y="89"/>
                      </a:lnTo>
                      <a:lnTo>
                        <a:pt x="36" y="88"/>
                      </a:lnTo>
                      <a:lnTo>
                        <a:pt x="32" y="32"/>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2" name="Freeform 72">
                  <a:extLst>
                    <a:ext uri="{FF2B5EF4-FFF2-40B4-BE49-F238E27FC236}">
                      <a16:creationId xmlns:a16="http://schemas.microsoft.com/office/drawing/2014/main" id="{81D07C28-4173-6895-43F5-358683AC8275}"/>
                    </a:ext>
                  </a:extLst>
                </p:cNvPr>
                <p:cNvSpPr>
                  <a:spLocks/>
                </p:cNvSpPr>
                <p:nvPr/>
              </p:nvSpPr>
              <p:spPr bwMode="auto">
                <a:xfrm>
                  <a:off x="448" y="2365"/>
                  <a:ext cx="93" cy="22"/>
                </a:xfrm>
                <a:custGeom>
                  <a:avLst/>
                  <a:gdLst>
                    <a:gd name="T0" fmla="*/ 0 w 144"/>
                    <a:gd name="T1" fmla="*/ 0 h 36"/>
                    <a:gd name="T2" fmla="*/ 144 w 144"/>
                    <a:gd name="T3" fmla="*/ 0 h 36"/>
                    <a:gd name="T4" fmla="*/ 125 w 144"/>
                    <a:gd name="T5" fmla="*/ 25 h 36"/>
                    <a:gd name="T6" fmla="*/ 103 w 144"/>
                    <a:gd name="T7" fmla="*/ 32 h 36"/>
                    <a:gd name="T8" fmla="*/ 28 w 144"/>
                    <a:gd name="T9" fmla="*/ 36 h 36"/>
                    <a:gd name="T10" fmla="*/ 8 w 144"/>
                    <a:gd name="T11" fmla="*/ 17 h 36"/>
                    <a:gd name="T12" fmla="*/ 0 w 144"/>
                    <a:gd name="T13" fmla="*/ 0 h 36"/>
                    <a:gd name="T14" fmla="*/ 0 w 144"/>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6">
                      <a:moveTo>
                        <a:pt x="0" y="0"/>
                      </a:moveTo>
                      <a:lnTo>
                        <a:pt x="144" y="0"/>
                      </a:lnTo>
                      <a:lnTo>
                        <a:pt x="125" y="25"/>
                      </a:lnTo>
                      <a:lnTo>
                        <a:pt x="103" y="32"/>
                      </a:lnTo>
                      <a:lnTo>
                        <a:pt x="28" y="36"/>
                      </a:lnTo>
                      <a:lnTo>
                        <a:pt x="8" y="17"/>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3" name="Freeform 73">
                  <a:extLst>
                    <a:ext uri="{FF2B5EF4-FFF2-40B4-BE49-F238E27FC236}">
                      <a16:creationId xmlns:a16="http://schemas.microsoft.com/office/drawing/2014/main" id="{B57BAE71-0949-DFD0-FD01-7D29C451395B}"/>
                    </a:ext>
                  </a:extLst>
                </p:cNvPr>
                <p:cNvSpPr>
                  <a:spLocks/>
                </p:cNvSpPr>
                <p:nvPr/>
              </p:nvSpPr>
              <p:spPr bwMode="auto">
                <a:xfrm>
                  <a:off x="203" y="2446"/>
                  <a:ext cx="93" cy="75"/>
                </a:xfrm>
                <a:custGeom>
                  <a:avLst/>
                  <a:gdLst>
                    <a:gd name="T0" fmla="*/ 34 w 147"/>
                    <a:gd name="T1" fmla="*/ 0 h 120"/>
                    <a:gd name="T2" fmla="*/ 0 w 147"/>
                    <a:gd name="T3" fmla="*/ 120 h 120"/>
                    <a:gd name="T4" fmla="*/ 147 w 147"/>
                    <a:gd name="T5" fmla="*/ 120 h 120"/>
                    <a:gd name="T6" fmla="*/ 143 w 147"/>
                    <a:gd name="T7" fmla="*/ 0 h 120"/>
                    <a:gd name="T8" fmla="*/ 114 w 147"/>
                    <a:gd name="T9" fmla="*/ 4 h 120"/>
                    <a:gd name="T10" fmla="*/ 114 w 147"/>
                    <a:gd name="T11" fmla="*/ 88 h 120"/>
                    <a:gd name="T12" fmla="*/ 44 w 147"/>
                    <a:gd name="T13" fmla="*/ 88 h 120"/>
                    <a:gd name="T14" fmla="*/ 67 w 147"/>
                    <a:gd name="T15" fmla="*/ 0 h 120"/>
                    <a:gd name="T16" fmla="*/ 34 w 147"/>
                    <a:gd name="T17" fmla="*/ 0 h 120"/>
                    <a:gd name="T18" fmla="*/ 34 w 147"/>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20">
                      <a:moveTo>
                        <a:pt x="34" y="0"/>
                      </a:moveTo>
                      <a:lnTo>
                        <a:pt x="0" y="120"/>
                      </a:lnTo>
                      <a:lnTo>
                        <a:pt x="147" y="120"/>
                      </a:lnTo>
                      <a:lnTo>
                        <a:pt x="143" y="0"/>
                      </a:lnTo>
                      <a:lnTo>
                        <a:pt x="114" y="4"/>
                      </a:lnTo>
                      <a:lnTo>
                        <a:pt x="114" y="88"/>
                      </a:lnTo>
                      <a:lnTo>
                        <a:pt x="44" y="88"/>
                      </a:lnTo>
                      <a:lnTo>
                        <a:pt x="67" y="0"/>
                      </a:lnTo>
                      <a:lnTo>
                        <a:pt x="34" y="0"/>
                      </a:lnTo>
                      <a:lnTo>
                        <a:pt x="3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4" name="Freeform 74">
                  <a:extLst>
                    <a:ext uri="{FF2B5EF4-FFF2-40B4-BE49-F238E27FC236}">
                      <a16:creationId xmlns:a16="http://schemas.microsoft.com/office/drawing/2014/main" id="{6EC16704-5B71-C53A-8725-A646E93CD1EE}"/>
                    </a:ext>
                  </a:extLst>
                </p:cNvPr>
                <p:cNvSpPr>
                  <a:spLocks/>
                </p:cNvSpPr>
                <p:nvPr/>
              </p:nvSpPr>
              <p:spPr bwMode="auto">
                <a:xfrm>
                  <a:off x="225" y="2446"/>
                  <a:ext cx="68" cy="19"/>
                </a:xfrm>
                <a:custGeom>
                  <a:avLst/>
                  <a:gdLst>
                    <a:gd name="T0" fmla="*/ 0 w 109"/>
                    <a:gd name="T1" fmla="*/ 0 h 31"/>
                    <a:gd name="T2" fmla="*/ 109 w 109"/>
                    <a:gd name="T3" fmla="*/ 0 h 31"/>
                    <a:gd name="T4" fmla="*/ 109 w 109"/>
                    <a:gd name="T5" fmla="*/ 27 h 31"/>
                    <a:gd name="T6" fmla="*/ 8 w 109"/>
                    <a:gd name="T7" fmla="*/ 31 h 31"/>
                    <a:gd name="T8" fmla="*/ 0 w 109"/>
                    <a:gd name="T9" fmla="*/ 0 h 31"/>
                    <a:gd name="T10" fmla="*/ 0 w 109"/>
                    <a:gd name="T11" fmla="*/ 0 h 31"/>
                  </a:gdLst>
                  <a:ahLst/>
                  <a:cxnLst>
                    <a:cxn ang="0">
                      <a:pos x="T0" y="T1"/>
                    </a:cxn>
                    <a:cxn ang="0">
                      <a:pos x="T2" y="T3"/>
                    </a:cxn>
                    <a:cxn ang="0">
                      <a:pos x="T4" y="T5"/>
                    </a:cxn>
                    <a:cxn ang="0">
                      <a:pos x="T6" y="T7"/>
                    </a:cxn>
                    <a:cxn ang="0">
                      <a:pos x="T8" y="T9"/>
                    </a:cxn>
                    <a:cxn ang="0">
                      <a:pos x="T10" y="T11"/>
                    </a:cxn>
                  </a:cxnLst>
                  <a:rect l="0" t="0" r="r" b="b"/>
                  <a:pathLst>
                    <a:path w="109" h="31">
                      <a:moveTo>
                        <a:pt x="0" y="0"/>
                      </a:moveTo>
                      <a:lnTo>
                        <a:pt x="109" y="0"/>
                      </a:lnTo>
                      <a:lnTo>
                        <a:pt x="109" y="27"/>
                      </a:lnTo>
                      <a:lnTo>
                        <a:pt x="8" y="31"/>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5" name="Freeform 75">
                  <a:extLst>
                    <a:ext uri="{FF2B5EF4-FFF2-40B4-BE49-F238E27FC236}">
                      <a16:creationId xmlns:a16="http://schemas.microsoft.com/office/drawing/2014/main" id="{C39DC0FA-686B-07B2-EC94-8585E711ACD0}"/>
                    </a:ext>
                  </a:extLst>
                </p:cNvPr>
                <p:cNvSpPr>
                  <a:spLocks/>
                </p:cNvSpPr>
                <p:nvPr/>
              </p:nvSpPr>
              <p:spPr bwMode="auto">
                <a:xfrm>
                  <a:off x="321" y="2446"/>
                  <a:ext cx="91" cy="76"/>
                </a:xfrm>
                <a:custGeom>
                  <a:avLst/>
                  <a:gdLst>
                    <a:gd name="T0" fmla="*/ 2 w 145"/>
                    <a:gd name="T1" fmla="*/ 8 h 124"/>
                    <a:gd name="T2" fmla="*/ 0 w 145"/>
                    <a:gd name="T3" fmla="*/ 124 h 124"/>
                    <a:gd name="T4" fmla="*/ 145 w 145"/>
                    <a:gd name="T5" fmla="*/ 122 h 124"/>
                    <a:gd name="T6" fmla="*/ 113 w 145"/>
                    <a:gd name="T7" fmla="*/ 0 h 124"/>
                    <a:gd name="T8" fmla="*/ 86 w 145"/>
                    <a:gd name="T9" fmla="*/ 33 h 124"/>
                    <a:gd name="T10" fmla="*/ 103 w 145"/>
                    <a:gd name="T11" fmla="*/ 94 h 124"/>
                    <a:gd name="T12" fmla="*/ 31 w 145"/>
                    <a:gd name="T13" fmla="*/ 92 h 124"/>
                    <a:gd name="T14" fmla="*/ 33 w 145"/>
                    <a:gd name="T15" fmla="*/ 36 h 124"/>
                    <a:gd name="T16" fmla="*/ 2 w 145"/>
                    <a:gd name="T17" fmla="*/ 8 h 124"/>
                    <a:gd name="T18" fmla="*/ 2 w 145"/>
                    <a:gd name="T19"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24">
                      <a:moveTo>
                        <a:pt x="2" y="8"/>
                      </a:moveTo>
                      <a:lnTo>
                        <a:pt x="0" y="124"/>
                      </a:lnTo>
                      <a:lnTo>
                        <a:pt x="145" y="122"/>
                      </a:lnTo>
                      <a:lnTo>
                        <a:pt x="113" y="0"/>
                      </a:lnTo>
                      <a:lnTo>
                        <a:pt x="86" y="33"/>
                      </a:lnTo>
                      <a:lnTo>
                        <a:pt x="103" y="94"/>
                      </a:lnTo>
                      <a:lnTo>
                        <a:pt x="31" y="92"/>
                      </a:lnTo>
                      <a:lnTo>
                        <a:pt x="33" y="36"/>
                      </a:lnTo>
                      <a:lnTo>
                        <a:pt x="2" y="8"/>
                      </a:ln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6" name="Freeform 76">
                  <a:extLst>
                    <a:ext uri="{FF2B5EF4-FFF2-40B4-BE49-F238E27FC236}">
                      <a16:creationId xmlns:a16="http://schemas.microsoft.com/office/drawing/2014/main" id="{1CEB061E-C73E-B848-4B31-F71641F543F0}"/>
                    </a:ext>
                  </a:extLst>
                </p:cNvPr>
                <p:cNvSpPr>
                  <a:spLocks/>
                </p:cNvSpPr>
                <p:nvPr/>
              </p:nvSpPr>
              <p:spPr bwMode="auto">
                <a:xfrm>
                  <a:off x="322" y="2446"/>
                  <a:ext cx="70" cy="25"/>
                </a:xfrm>
                <a:custGeom>
                  <a:avLst/>
                  <a:gdLst>
                    <a:gd name="T0" fmla="*/ 31 w 111"/>
                    <a:gd name="T1" fmla="*/ 38 h 40"/>
                    <a:gd name="T2" fmla="*/ 84 w 111"/>
                    <a:gd name="T3" fmla="*/ 33 h 40"/>
                    <a:gd name="T4" fmla="*/ 86 w 111"/>
                    <a:gd name="T5" fmla="*/ 33 h 40"/>
                    <a:gd name="T6" fmla="*/ 90 w 111"/>
                    <a:gd name="T7" fmla="*/ 35 h 40"/>
                    <a:gd name="T8" fmla="*/ 95 w 111"/>
                    <a:gd name="T9" fmla="*/ 35 h 40"/>
                    <a:gd name="T10" fmla="*/ 99 w 111"/>
                    <a:gd name="T11" fmla="*/ 35 h 40"/>
                    <a:gd name="T12" fmla="*/ 101 w 111"/>
                    <a:gd name="T13" fmla="*/ 29 h 40"/>
                    <a:gd name="T14" fmla="*/ 105 w 111"/>
                    <a:gd name="T15" fmla="*/ 17 h 40"/>
                    <a:gd name="T16" fmla="*/ 109 w 111"/>
                    <a:gd name="T17" fmla="*/ 4 h 40"/>
                    <a:gd name="T18" fmla="*/ 111 w 111"/>
                    <a:gd name="T19" fmla="*/ 0 h 40"/>
                    <a:gd name="T20" fmla="*/ 0 w 111"/>
                    <a:gd name="T21" fmla="*/ 8 h 40"/>
                    <a:gd name="T22" fmla="*/ 14 w 111"/>
                    <a:gd name="T23" fmla="*/ 40 h 40"/>
                    <a:gd name="T24" fmla="*/ 31 w 111"/>
                    <a:gd name="T25" fmla="*/ 38 h 40"/>
                    <a:gd name="T26" fmla="*/ 31 w 111"/>
                    <a:gd name="T2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40">
                      <a:moveTo>
                        <a:pt x="31" y="38"/>
                      </a:moveTo>
                      <a:lnTo>
                        <a:pt x="84" y="33"/>
                      </a:lnTo>
                      <a:lnTo>
                        <a:pt x="86" y="33"/>
                      </a:lnTo>
                      <a:lnTo>
                        <a:pt x="90" y="35"/>
                      </a:lnTo>
                      <a:lnTo>
                        <a:pt x="95" y="35"/>
                      </a:lnTo>
                      <a:lnTo>
                        <a:pt x="99" y="35"/>
                      </a:lnTo>
                      <a:lnTo>
                        <a:pt x="101" y="29"/>
                      </a:lnTo>
                      <a:lnTo>
                        <a:pt x="105" y="17"/>
                      </a:lnTo>
                      <a:lnTo>
                        <a:pt x="109" y="4"/>
                      </a:lnTo>
                      <a:lnTo>
                        <a:pt x="111" y="0"/>
                      </a:lnTo>
                      <a:lnTo>
                        <a:pt x="0" y="8"/>
                      </a:lnTo>
                      <a:lnTo>
                        <a:pt x="14" y="40"/>
                      </a:lnTo>
                      <a:lnTo>
                        <a:pt x="31" y="38"/>
                      </a:lnTo>
                      <a:lnTo>
                        <a:pt x="3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7" name="Freeform 77">
                  <a:extLst>
                    <a:ext uri="{FF2B5EF4-FFF2-40B4-BE49-F238E27FC236}">
                      <a16:creationId xmlns:a16="http://schemas.microsoft.com/office/drawing/2014/main" id="{56666392-221F-D2AF-72D6-1CE913C181E6}"/>
                    </a:ext>
                  </a:extLst>
                </p:cNvPr>
                <p:cNvSpPr>
                  <a:spLocks/>
                </p:cNvSpPr>
                <p:nvPr/>
              </p:nvSpPr>
              <p:spPr bwMode="auto">
                <a:xfrm>
                  <a:off x="428" y="2450"/>
                  <a:ext cx="92" cy="77"/>
                </a:xfrm>
                <a:custGeom>
                  <a:avLst/>
                  <a:gdLst>
                    <a:gd name="T0" fmla="*/ 0 w 144"/>
                    <a:gd name="T1" fmla="*/ 0 h 124"/>
                    <a:gd name="T2" fmla="*/ 3 w 144"/>
                    <a:gd name="T3" fmla="*/ 120 h 124"/>
                    <a:gd name="T4" fmla="*/ 108 w 144"/>
                    <a:gd name="T5" fmla="*/ 124 h 124"/>
                    <a:gd name="T6" fmla="*/ 144 w 144"/>
                    <a:gd name="T7" fmla="*/ 0 h 124"/>
                    <a:gd name="T8" fmla="*/ 100 w 144"/>
                    <a:gd name="T9" fmla="*/ 32 h 124"/>
                    <a:gd name="T10" fmla="*/ 83 w 144"/>
                    <a:gd name="T11" fmla="*/ 89 h 124"/>
                    <a:gd name="T12" fmla="*/ 34 w 144"/>
                    <a:gd name="T13" fmla="*/ 89 h 124"/>
                    <a:gd name="T14" fmla="*/ 30 w 144"/>
                    <a:gd name="T15" fmla="*/ 34 h 124"/>
                    <a:gd name="T16" fmla="*/ 0 w 144"/>
                    <a:gd name="T17" fmla="*/ 0 h 124"/>
                    <a:gd name="T18" fmla="*/ 0 w 144"/>
                    <a:gd name="T1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24">
                      <a:moveTo>
                        <a:pt x="0" y="0"/>
                      </a:moveTo>
                      <a:lnTo>
                        <a:pt x="3" y="120"/>
                      </a:lnTo>
                      <a:lnTo>
                        <a:pt x="108" y="124"/>
                      </a:lnTo>
                      <a:lnTo>
                        <a:pt x="144" y="0"/>
                      </a:lnTo>
                      <a:lnTo>
                        <a:pt x="100" y="32"/>
                      </a:lnTo>
                      <a:lnTo>
                        <a:pt x="83" y="89"/>
                      </a:lnTo>
                      <a:lnTo>
                        <a:pt x="34" y="89"/>
                      </a:lnTo>
                      <a:lnTo>
                        <a:pt x="30" y="34"/>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8" name="Freeform 78">
                  <a:extLst>
                    <a:ext uri="{FF2B5EF4-FFF2-40B4-BE49-F238E27FC236}">
                      <a16:creationId xmlns:a16="http://schemas.microsoft.com/office/drawing/2014/main" id="{DB14D341-5DDE-CB59-681C-B9DCFC28C271}"/>
                    </a:ext>
                  </a:extLst>
                </p:cNvPr>
                <p:cNvSpPr>
                  <a:spLocks/>
                </p:cNvSpPr>
                <p:nvPr/>
              </p:nvSpPr>
              <p:spPr bwMode="auto">
                <a:xfrm>
                  <a:off x="428" y="2450"/>
                  <a:ext cx="92" cy="24"/>
                </a:xfrm>
                <a:custGeom>
                  <a:avLst/>
                  <a:gdLst>
                    <a:gd name="T0" fmla="*/ 0 w 144"/>
                    <a:gd name="T1" fmla="*/ 0 h 36"/>
                    <a:gd name="T2" fmla="*/ 144 w 144"/>
                    <a:gd name="T3" fmla="*/ 0 h 36"/>
                    <a:gd name="T4" fmla="*/ 123 w 144"/>
                    <a:gd name="T5" fmla="*/ 27 h 36"/>
                    <a:gd name="T6" fmla="*/ 100 w 144"/>
                    <a:gd name="T7" fmla="*/ 32 h 36"/>
                    <a:gd name="T8" fmla="*/ 26 w 144"/>
                    <a:gd name="T9" fmla="*/ 36 h 36"/>
                    <a:gd name="T10" fmla="*/ 5 w 144"/>
                    <a:gd name="T11" fmla="*/ 19 h 36"/>
                    <a:gd name="T12" fmla="*/ 0 w 144"/>
                    <a:gd name="T13" fmla="*/ 0 h 36"/>
                    <a:gd name="T14" fmla="*/ 0 w 144"/>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6">
                      <a:moveTo>
                        <a:pt x="0" y="0"/>
                      </a:moveTo>
                      <a:lnTo>
                        <a:pt x="144" y="0"/>
                      </a:lnTo>
                      <a:lnTo>
                        <a:pt x="123" y="27"/>
                      </a:lnTo>
                      <a:lnTo>
                        <a:pt x="100" y="32"/>
                      </a:lnTo>
                      <a:lnTo>
                        <a:pt x="26" y="36"/>
                      </a:lnTo>
                      <a:lnTo>
                        <a:pt x="5" y="1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39" name="Freeform 79">
                  <a:extLst>
                    <a:ext uri="{FF2B5EF4-FFF2-40B4-BE49-F238E27FC236}">
                      <a16:creationId xmlns:a16="http://schemas.microsoft.com/office/drawing/2014/main" id="{82A15613-5E22-19BA-7DB4-7F289661AFF9}"/>
                    </a:ext>
                  </a:extLst>
                </p:cNvPr>
                <p:cNvSpPr>
                  <a:spLocks/>
                </p:cNvSpPr>
                <p:nvPr/>
              </p:nvSpPr>
              <p:spPr bwMode="auto">
                <a:xfrm>
                  <a:off x="180" y="2562"/>
                  <a:ext cx="94" cy="91"/>
                </a:xfrm>
                <a:custGeom>
                  <a:avLst/>
                  <a:gdLst>
                    <a:gd name="T0" fmla="*/ 84 w 148"/>
                    <a:gd name="T1" fmla="*/ 97 h 146"/>
                    <a:gd name="T2" fmla="*/ 99 w 148"/>
                    <a:gd name="T3" fmla="*/ 83 h 146"/>
                    <a:gd name="T4" fmla="*/ 99 w 148"/>
                    <a:gd name="T5" fmla="*/ 61 h 146"/>
                    <a:gd name="T6" fmla="*/ 84 w 148"/>
                    <a:gd name="T7" fmla="*/ 45 h 146"/>
                    <a:gd name="T8" fmla="*/ 70 w 148"/>
                    <a:gd name="T9" fmla="*/ 43 h 146"/>
                    <a:gd name="T10" fmla="*/ 68 w 148"/>
                    <a:gd name="T11" fmla="*/ 34 h 146"/>
                    <a:gd name="T12" fmla="*/ 68 w 148"/>
                    <a:gd name="T13" fmla="*/ 9 h 146"/>
                    <a:gd name="T14" fmla="*/ 70 w 148"/>
                    <a:gd name="T15" fmla="*/ 0 h 146"/>
                    <a:gd name="T16" fmla="*/ 80 w 148"/>
                    <a:gd name="T17" fmla="*/ 0 h 146"/>
                    <a:gd name="T18" fmla="*/ 93 w 148"/>
                    <a:gd name="T19" fmla="*/ 0 h 146"/>
                    <a:gd name="T20" fmla="*/ 114 w 148"/>
                    <a:gd name="T21" fmla="*/ 11 h 146"/>
                    <a:gd name="T22" fmla="*/ 133 w 148"/>
                    <a:gd name="T23" fmla="*/ 30 h 146"/>
                    <a:gd name="T24" fmla="*/ 143 w 148"/>
                    <a:gd name="T25" fmla="*/ 49 h 146"/>
                    <a:gd name="T26" fmla="*/ 146 w 148"/>
                    <a:gd name="T27" fmla="*/ 64 h 146"/>
                    <a:gd name="T28" fmla="*/ 146 w 148"/>
                    <a:gd name="T29" fmla="*/ 78 h 146"/>
                    <a:gd name="T30" fmla="*/ 143 w 148"/>
                    <a:gd name="T31" fmla="*/ 91 h 146"/>
                    <a:gd name="T32" fmla="*/ 133 w 148"/>
                    <a:gd name="T33" fmla="*/ 112 h 146"/>
                    <a:gd name="T34" fmla="*/ 114 w 148"/>
                    <a:gd name="T35" fmla="*/ 133 h 146"/>
                    <a:gd name="T36" fmla="*/ 93 w 148"/>
                    <a:gd name="T37" fmla="*/ 142 h 146"/>
                    <a:gd name="T38" fmla="*/ 80 w 148"/>
                    <a:gd name="T39" fmla="*/ 146 h 146"/>
                    <a:gd name="T40" fmla="*/ 65 w 148"/>
                    <a:gd name="T41" fmla="*/ 146 h 146"/>
                    <a:gd name="T42" fmla="*/ 49 w 148"/>
                    <a:gd name="T43" fmla="*/ 142 h 146"/>
                    <a:gd name="T44" fmla="*/ 30 w 148"/>
                    <a:gd name="T45" fmla="*/ 133 h 146"/>
                    <a:gd name="T46" fmla="*/ 11 w 148"/>
                    <a:gd name="T47" fmla="*/ 112 h 146"/>
                    <a:gd name="T48" fmla="*/ 2 w 148"/>
                    <a:gd name="T49" fmla="*/ 91 h 146"/>
                    <a:gd name="T50" fmla="*/ 0 w 148"/>
                    <a:gd name="T51" fmla="*/ 78 h 146"/>
                    <a:gd name="T52" fmla="*/ 0 w 148"/>
                    <a:gd name="T53" fmla="*/ 59 h 146"/>
                    <a:gd name="T54" fmla="*/ 10 w 148"/>
                    <a:gd name="T55" fmla="*/ 36 h 146"/>
                    <a:gd name="T56" fmla="*/ 25 w 148"/>
                    <a:gd name="T57" fmla="*/ 17 h 146"/>
                    <a:gd name="T58" fmla="*/ 44 w 148"/>
                    <a:gd name="T59" fmla="*/ 3 h 146"/>
                    <a:gd name="T60" fmla="*/ 55 w 148"/>
                    <a:gd name="T61" fmla="*/ 11 h 146"/>
                    <a:gd name="T62" fmla="*/ 59 w 148"/>
                    <a:gd name="T63" fmla="*/ 38 h 146"/>
                    <a:gd name="T64" fmla="*/ 48 w 148"/>
                    <a:gd name="T65" fmla="*/ 59 h 146"/>
                    <a:gd name="T66" fmla="*/ 48 w 148"/>
                    <a:gd name="T67" fmla="*/ 83 h 146"/>
                    <a:gd name="T68" fmla="*/ 63 w 148"/>
                    <a:gd name="T69" fmla="*/ 97 h 146"/>
                    <a:gd name="T70" fmla="*/ 74 w 148"/>
                    <a:gd name="T71" fmla="*/ 9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 h="146">
                      <a:moveTo>
                        <a:pt x="74" y="99"/>
                      </a:moveTo>
                      <a:lnTo>
                        <a:pt x="84" y="97"/>
                      </a:lnTo>
                      <a:lnTo>
                        <a:pt x="93" y="91"/>
                      </a:lnTo>
                      <a:lnTo>
                        <a:pt x="99" y="83"/>
                      </a:lnTo>
                      <a:lnTo>
                        <a:pt x="103" y="72"/>
                      </a:lnTo>
                      <a:lnTo>
                        <a:pt x="99" y="61"/>
                      </a:lnTo>
                      <a:lnTo>
                        <a:pt x="93" y="51"/>
                      </a:lnTo>
                      <a:lnTo>
                        <a:pt x="84" y="45"/>
                      </a:lnTo>
                      <a:lnTo>
                        <a:pt x="74" y="43"/>
                      </a:lnTo>
                      <a:lnTo>
                        <a:pt x="70" y="43"/>
                      </a:lnTo>
                      <a:lnTo>
                        <a:pt x="70" y="45"/>
                      </a:lnTo>
                      <a:lnTo>
                        <a:pt x="68" y="34"/>
                      </a:lnTo>
                      <a:lnTo>
                        <a:pt x="68" y="22"/>
                      </a:lnTo>
                      <a:lnTo>
                        <a:pt x="68" y="9"/>
                      </a:lnTo>
                      <a:lnTo>
                        <a:pt x="68" y="0"/>
                      </a:lnTo>
                      <a:lnTo>
                        <a:pt x="70" y="0"/>
                      </a:lnTo>
                      <a:lnTo>
                        <a:pt x="74" y="0"/>
                      </a:lnTo>
                      <a:lnTo>
                        <a:pt x="80" y="0"/>
                      </a:lnTo>
                      <a:lnTo>
                        <a:pt x="88" y="0"/>
                      </a:lnTo>
                      <a:lnTo>
                        <a:pt x="93" y="0"/>
                      </a:lnTo>
                      <a:lnTo>
                        <a:pt x="103" y="3"/>
                      </a:lnTo>
                      <a:lnTo>
                        <a:pt x="114" y="11"/>
                      </a:lnTo>
                      <a:lnTo>
                        <a:pt x="126" y="19"/>
                      </a:lnTo>
                      <a:lnTo>
                        <a:pt x="133" y="30"/>
                      </a:lnTo>
                      <a:lnTo>
                        <a:pt x="141" y="41"/>
                      </a:lnTo>
                      <a:lnTo>
                        <a:pt x="143" y="49"/>
                      </a:lnTo>
                      <a:lnTo>
                        <a:pt x="145" y="57"/>
                      </a:lnTo>
                      <a:lnTo>
                        <a:pt x="146" y="64"/>
                      </a:lnTo>
                      <a:lnTo>
                        <a:pt x="148" y="72"/>
                      </a:lnTo>
                      <a:lnTo>
                        <a:pt x="146" y="78"/>
                      </a:lnTo>
                      <a:lnTo>
                        <a:pt x="145" y="85"/>
                      </a:lnTo>
                      <a:lnTo>
                        <a:pt x="143" y="91"/>
                      </a:lnTo>
                      <a:lnTo>
                        <a:pt x="141" y="99"/>
                      </a:lnTo>
                      <a:lnTo>
                        <a:pt x="133" y="112"/>
                      </a:lnTo>
                      <a:lnTo>
                        <a:pt x="126" y="123"/>
                      </a:lnTo>
                      <a:lnTo>
                        <a:pt x="114" y="133"/>
                      </a:lnTo>
                      <a:lnTo>
                        <a:pt x="103" y="140"/>
                      </a:lnTo>
                      <a:lnTo>
                        <a:pt x="93" y="142"/>
                      </a:lnTo>
                      <a:lnTo>
                        <a:pt x="88" y="144"/>
                      </a:lnTo>
                      <a:lnTo>
                        <a:pt x="80" y="146"/>
                      </a:lnTo>
                      <a:lnTo>
                        <a:pt x="74" y="146"/>
                      </a:lnTo>
                      <a:lnTo>
                        <a:pt x="65" y="146"/>
                      </a:lnTo>
                      <a:lnTo>
                        <a:pt x="57" y="144"/>
                      </a:lnTo>
                      <a:lnTo>
                        <a:pt x="49" y="142"/>
                      </a:lnTo>
                      <a:lnTo>
                        <a:pt x="44" y="140"/>
                      </a:lnTo>
                      <a:lnTo>
                        <a:pt x="30" y="133"/>
                      </a:lnTo>
                      <a:lnTo>
                        <a:pt x="21" y="123"/>
                      </a:lnTo>
                      <a:lnTo>
                        <a:pt x="11" y="112"/>
                      </a:lnTo>
                      <a:lnTo>
                        <a:pt x="6" y="99"/>
                      </a:lnTo>
                      <a:lnTo>
                        <a:pt x="2" y="91"/>
                      </a:lnTo>
                      <a:lnTo>
                        <a:pt x="0" y="85"/>
                      </a:lnTo>
                      <a:lnTo>
                        <a:pt x="0" y="78"/>
                      </a:lnTo>
                      <a:lnTo>
                        <a:pt x="0" y="72"/>
                      </a:lnTo>
                      <a:lnTo>
                        <a:pt x="0" y="59"/>
                      </a:lnTo>
                      <a:lnTo>
                        <a:pt x="4" y="47"/>
                      </a:lnTo>
                      <a:lnTo>
                        <a:pt x="10" y="36"/>
                      </a:lnTo>
                      <a:lnTo>
                        <a:pt x="17" y="26"/>
                      </a:lnTo>
                      <a:lnTo>
                        <a:pt x="25" y="17"/>
                      </a:lnTo>
                      <a:lnTo>
                        <a:pt x="34" y="11"/>
                      </a:lnTo>
                      <a:lnTo>
                        <a:pt x="44" y="3"/>
                      </a:lnTo>
                      <a:lnTo>
                        <a:pt x="55" y="2"/>
                      </a:lnTo>
                      <a:lnTo>
                        <a:pt x="55" y="11"/>
                      </a:lnTo>
                      <a:lnTo>
                        <a:pt x="57" y="26"/>
                      </a:lnTo>
                      <a:lnTo>
                        <a:pt x="59" y="38"/>
                      </a:lnTo>
                      <a:lnTo>
                        <a:pt x="59" y="49"/>
                      </a:lnTo>
                      <a:lnTo>
                        <a:pt x="48" y="59"/>
                      </a:lnTo>
                      <a:lnTo>
                        <a:pt x="46" y="72"/>
                      </a:lnTo>
                      <a:lnTo>
                        <a:pt x="48" y="83"/>
                      </a:lnTo>
                      <a:lnTo>
                        <a:pt x="53" y="91"/>
                      </a:lnTo>
                      <a:lnTo>
                        <a:pt x="63" y="97"/>
                      </a:lnTo>
                      <a:lnTo>
                        <a:pt x="74" y="99"/>
                      </a:lnTo>
                      <a:lnTo>
                        <a:pt x="74" y="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40" name="Freeform 80">
                  <a:extLst>
                    <a:ext uri="{FF2B5EF4-FFF2-40B4-BE49-F238E27FC236}">
                      <a16:creationId xmlns:a16="http://schemas.microsoft.com/office/drawing/2014/main" id="{5296125B-1306-8967-D35A-1B7F38D0CCA6}"/>
                    </a:ext>
                  </a:extLst>
                </p:cNvPr>
                <p:cNvSpPr>
                  <a:spLocks/>
                </p:cNvSpPr>
                <p:nvPr/>
              </p:nvSpPr>
              <p:spPr bwMode="auto">
                <a:xfrm>
                  <a:off x="206" y="2562"/>
                  <a:ext cx="26" cy="31"/>
                </a:xfrm>
                <a:custGeom>
                  <a:avLst/>
                  <a:gdLst>
                    <a:gd name="T0" fmla="*/ 13 w 42"/>
                    <a:gd name="T1" fmla="*/ 2 h 49"/>
                    <a:gd name="T2" fmla="*/ 26 w 42"/>
                    <a:gd name="T3" fmla="*/ 0 h 49"/>
                    <a:gd name="T4" fmla="*/ 42 w 42"/>
                    <a:gd name="T5" fmla="*/ 19 h 49"/>
                    <a:gd name="T6" fmla="*/ 28 w 42"/>
                    <a:gd name="T7" fmla="*/ 43 h 49"/>
                    <a:gd name="T8" fmla="*/ 17 w 42"/>
                    <a:gd name="T9" fmla="*/ 49 h 49"/>
                    <a:gd name="T10" fmla="*/ 0 w 42"/>
                    <a:gd name="T11" fmla="*/ 34 h 49"/>
                    <a:gd name="T12" fmla="*/ 13 w 42"/>
                    <a:gd name="T13" fmla="*/ 2 h 49"/>
                    <a:gd name="T14" fmla="*/ 13 w 42"/>
                    <a:gd name="T15" fmla="*/ 2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9">
                      <a:moveTo>
                        <a:pt x="13" y="2"/>
                      </a:moveTo>
                      <a:lnTo>
                        <a:pt x="26" y="0"/>
                      </a:lnTo>
                      <a:lnTo>
                        <a:pt x="42" y="19"/>
                      </a:lnTo>
                      <a:lnTo>
                        <a:pt x="28" y="43"/>
                      </a:lnTo>
                      <a:lnTo>
                        <a:pt x="17" y="49"/>
                      </a:lnTo>
                      <a:lnTo>
                        <a:pt x="0" y="34"/>
                      </a:lnTo>
                      <a:lnTo>
                        <a:pt x="13" y="2"/>
                      </a:lnTo>
                      <a:lnTo>
                        <a:pt x="13"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41" name="Freeform 81">
                  <a:extLst>
                    <a:ext uri="{FF2B5EF4-FFF2-40B4-BE49-F238E27FC236}">
                      <a16:creationId xmlns:a16="http://schemas.microsoft.com/office/drawing/2014/main" id="{A5C076D5-F7B6-D5F2-4899-9236D544C7C0}"/>
                    </a:ext>
                  </a:extLst>
                </p:cNvPr>
                <p:cNvSpPr>
                  <a:spLocks/>
                </p:cNvSpPr>
                <p:nvPr/>
              </p:nvSpPr>
              <p:spPr bwMode="auto">
                <a:xfrm>
                  <a:off x="291" y="2570"/>
                  <a:ext cx="93" cy="92"/>
                </a:xfrm>
                <a:custGeom>
                  <a:avLst/>
                  <a:gdLst>
                    <a:gd name="T0" fmla="*/ 84 w 148"/>
                    <a:gd name="T1" fmla="*/ 101 h 148"/>
                    <a:gd name="T2" fmla="*/ 99 w 148"/>
                    <a:gd name="T3" fmla="*/ 84 h 148"/>
                    <a:gd name="T4" fmla="*/ 99 w 148"/>
                    <a:gd name="T5" fmla="*/ 61 h 148"/>
                    <a:gd name="T6" fmla="*/ 84 w 148"/>
                    <a:gd name="T7" fmla="*/ 48 h 148"/>
                    <a:gd name="T8" fmla="*/ 70 w 148"/>
                    <a:gd name="T9" fmla="*/ 46 h 148"/>
                    <a:gd name="T10" fmla="*/ 68 w 148"/>
                    <a:gd name="T11" fmla="*/ 34 h 148"/>
                    <a:gd name="T12" fmla="*/ 66 w 148"/>
                    <a:gd name="T13" fmla="*/ 10 h 148"/>
                    <a:gd name="T14" fmla="*/ 70 w 148"/>
                    <a:gd name="T15" fmla="*/ 0 h 148"/>
                    <a:gd name="T16" fmla="*/ 80 w 148"/>
                    <a:gd name="T17" fmla="*/ 0 h 148"/>
                    <a:gd name="T18" fmla="*/ 93 w 148"/>
                    <a:gd name="T19" fmla="*/ 0 h 148"/>
                    <a:gd name="T20" fmla="*/ 114 w 148"/>
                    <a:gd name="T21" fmla="*/ 11 h 148"/>
                    <a:gd name="T22" fmla="*/ 135 w 148"/>
                    <a:gd name="T23" fmla="*/ 30 h 148"/>
                    <a:gd name="T24" fmla="*/ 143 w 148"/>
                    <a:gd name="T25" fmla="*/ 50 h 148"/>
                    <a:gd name="T26" fmla="*/ 146 w 148"/>
                    <a:gd name="T27" fmla="*/ 65 h 148"/>
                    <a:gd name="T28" fmla="*/ 146 w 148"/>
                    <a:gd name="T29" fmla="*/ 80 h 148"/>
                    <a:gd name="T30" fmla="*/ 143 w 148"/>
                    <a:gd name="T31" fmla="*/ 95 h 148"/>
                    <a:gd name="T32" fmla="*/ 135 w 148"/>
                    <a:gd name="T33" fmla="*/ 114 h 148"/>
                    <a:gd name="T34" fmla="*/ 114 w 148"/>
                    <a:gd name="T35" fmla="*/ 135 h 148"/>
                    <a:gd name="T36" fmla="*/ 93 w 148"/>
                    <a:gd name="T37" fmla="*/ 143 h 148"/>
                    <a:gd name="T38" fmla="*/ 80 w 148"/>
                    <a:gd name="T39" fmla="*/ 146 h 148"/>
                    <a:gd name="T40" fmla="*/ 66 w 148"/>
                    <a:gd name="T41" fmla="*/ 146 h 148"/>
                    <a:gd name="T42" fmla="*/ 51 w 148"/>
                    <a:gd name="T43" fmla="*/ 143 h 148"/>
                    <a:gd name="T44" fmla="*/ 32 w 148"/>
                    <a:gd name="T45" fmla="*/ 135 h 148"/>
                    <a:gd name="T46" fmla="*/ 11 w 148"/>
                    <a:gd name="T47" fmla="*/ 114 h 148"/>
                    <a:gd name="T48" fmla="*/ 0 w 148"/>
                    <a:gd name="T49" fmla="*/ 95 h 148"/>
                    <a:gd name="T50" fmla="*/ 0 w 148"/>
                    <a:gd name="T51" fmla="*/ 80 h 148"/>
                    <a:gd name="T52" fmla="*/ 0 w 148"/>
                    <a:gd name="T53" fmla="*/ 61 h 148"/>
                    <a:gd name="T54" fmla="*/ 8 w 148"/>
                    <a:gd name="T55" fmla="*/ 36 h 148"/>
                    <a:gd name="T56" fmla="*/ 23 w 148"/>
                    <a:gd name="T57" fmla="*/ 15 h 148"/>
                    <a:gd name="T58" fmla="*/ 44 w 148"/>
                    <a:gd name="T59" fmla="*/ 4 h 148"/>
                    <a:gd name="T60" fmla="*/ 57 w 148"/>
                    <a:gd name="T61" fmla="*/ 11 h 148"/>
                    <a:gd name="T62" fmla="*/ 59 w 148"/>
                    <a:gd name="T63" fmla="*/ 38 h 148"/>
                    <a:gd name="T64" fmla="*/ 53 w 148"/>
                    <a:gd name="T65" fmla="*/ 53 h 148"/>
                    <a:gd name="T66" fmla="*/ 46 w 148"/>
                    <a:gd name="T67" fmla="*/ 65 h 148"/>
                    <a:gd name="T68" fmla="*/ 46 w 148"/>
                    <a:gd name="T69" fmla="*/ 84 h 148"/>
                    <a:gd name="T70" fmla="*/ 63 w 148"/>
                    <a:gd name="T71" fmla="*/ 101 h 148"/>
                    <a:gd name="T72" fmla="*/ 74 w 148"/>
                    <a:gd name="T73" fmla="*/ 10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 h="148">
                      <a:moveTo>
                        <a:pt x="74" y="103"/>
                      </a:moveTo>
                      <a:lnTo>
                        <a:pt x="84" y="101"/>
                      </a:lnTo>
                      <a:lnTo>
                        <a:pt x="93" y="93"/>
                      </a:lnTo>
                      <a:lnTo>
                        <a:pt x="99" y="84"/>
                      </a:lnTo>
                      <a:lnTo>
                        <a:pt x="101" y="74"/>
                      </a:lnTo>
                      <a:lnTo>
                        <a:pt x="99" y="61"/>
                      </a:lnTo>
                      <a:lnTo>
                        <a:pt x="93" y="53"/>
                      </a:lnTo>
                      <a:lnTo>
                        <a:pt x="84" y="48"/>
                      </a:lnTo>
                      <a:lnTo>
                        <a:pt x="74" y="46"/>
                      </a:lnTo>
                      <a:lnTo>
                        <a:pt x="70" y="46"/>
                      </a:lnTo>
                      <a:lnTo>
                        <a:pt x="70" y="46"/>
                      </a:lnTo>
                      <a:lnTo>
                        <a:pt x="68" y="34"/>
                      </a:lnTo>
                      <a:lnTo>
                        <a:pt x="66" y="23"/>
                      </a:lnTo>
                      <a:lnTo>
                        <a:pt x="66" y="10"/>
                      </a:lnTo>
                      <a:lnTo>
                        <a:pt x="66" y="0"/>
                      </a:lnTo>
                      <a:lnTo>
                        <a:pt x="70" y="0"/>
                      </a:lnTo>
                      <a:lnTo>
                        <a:pt x="74" y="0"/>
                      </a:lnTo>
                      <a:lnTo>
                        <a:pt x="80" y="0"/>
                      </a:lnTo>
                      <a:lnTo>
                        <a:pt x="87" y="0"/>
                      </a:lnTo>
                      <a:lnTo>
                        <a:pt x="93" y="0"/>
                      </a:lnTo>
                      <a:lnTo>
                        <a:pt x="101" y="4"/>
                      </a:lnTo>
                      <a:lnTo>
                        <a:pt x="114" y="11"/>
                      </a:lnTo>
                      <a:lnTo>
                        <a:pt x="125" y="21"/>
                      </a:lnTo>
                      <a:lnTo>
                        <a:pt x="135" y="30"/>
                      </a:lnTo>
                      <a:lnTo>
                        <a:pt x="143" y="44"/>
                      </a:lnTo>
                      <a:lnTo>
                        <a:pt x="143" y="50"/>
                      </a:lnTo>
                      <a:lnTo>
                        <a:pt x="146" y="57"/>
                      </a:lnTo>
                      <a:lnTo>
                        <a:pt x="146" y="65"/>
                      </a:lnTo>
                      <a:lnTo>
                        <a:pt x="148" y="74"/>
                      </a:lnTo>
                      <a:lnTo>
                        <a:pt x="146" y="80"/>
                      </a:lnTo>
                      <a:lnTo>
                        <a:pt x="146" y="88"/>
                      </a:lnTo>
                      <a:lnTo>
                        <a:pt x="143" y="95"/>
                      </a:lnTo>
                      <a:lnTo>
                        <a:pt x="143" y="103"/>
                      </a:lnTo>
                      <a:lnTo>
                        <a:pt x="135" y="114"/>
                      </a:lnTo>
                      <a:lnTo>
                        <a:pt x="125" y="127"/>
                      </a:lnTo>
                      <a:lnTo>
                        <a:pt x="114" y="135"/>
                      </a:lnTo>
                      <a:lnTo>
                        <a:pt x="101" y="143"/>
                      </a:lnTo>
                      <a:lnTo>
                        <a:pt x="93" y="143"/>
                      </a:lnTo>
                      <a:lnTo>
                        <a:pt x="87" y="146"/>
                      </a:lnTo>
                      <a:lnTo>
                        <a:pt x="80" y="146"/>
                      </a:lnTo>
                      <a:lnTo>
                        <a:pt x="74" y="148"/>
                      </a:lnTo>
                      <a:lnTo>
                        <a:pt x="66" y="146"/>
                      </a:lnTo>
                      <a:lnTo>
                        <a:pt x="59" y="146"/>
                      </a:lnTo>
                      <a:lnTo>
                        <a:pt x="51" y="143"/>
                      </a:lnTo>
                      <a:lnTo>
                        <a:pt x="44" y="143"/>
                      </a:lnTo>
                      <a:lnTo>
                        <a:pt x="32" y="135"/>
                      </a:lnTo>
                      <a:lnTo>
                        <a:pt x="21" y="127"/>
                      </a:lnTo>
                      <a:lnTo>
                        <a:pt x="11" y="114"/>
                      </a:lnTo>
                      <a:lnTo>
                        <a:pt x="4" y="103"/>
                      </a:lnTo>
                      <a:lnTo>
                        <a:pt x="0" y="95"/>
                      </a:lnTo>
                      <a:lnTo>
                        <a:pt x="0" y="88"/>
                      </a:lnTo>
                      <a:lnTo>
                        <a:pt x="0" y="80"/>
                      </a:lnTo>
                      <a:lnTo>
                        <a:pt x="0" y="74"/>
                      </a:lnTo>
                      <a:lnTo>
                        <a:pt x="0" y="61"/>
                      </a:lnTo>
                      <a:lnTo>
                        <a:pt x="4" y="48"/>
                      </a:lnTo>
                      <a:lnTo>
                        <a:pt x="8" y="36"/>
                      </a:lnTo>
                      <a:lnTo>
                        <a:pt x="15" y="27"/>
                      </a:lnTo>
                      <a:lnTo>
                        <a:pt x="23" y="15"/>
                      </a:lnTo>
                      <a:lnTo>
                        <a:pt x="34" y="10"/>
                      </a:lnTo>
                      <a:lnTo>
                        <a:pt x="44" y="4"/>
                      </a:lnTo>
                      <a:lnTo>
                        <a:pt x="57" y="2"/>
                      </a:lnTo>
                      <a:lnTo>
                        <a:pt x="57" y="11"/>
                      </a:lnTo>
                      <a:lnTo>
                        <a:pt x="59" y="25"/>
                      </a:lnTo>
                      <a:lnTo>
                        <a:pt x="59" y="38"/>
                      </a:lnTo>
                      <a:lnTo>
                        <a:pt x="59" y="50"/>
                      </a:lnTo>
                      <a:lnTo>
                        <a:pt x="53" y="53"/>
                      </a:lnTo>
                      <a:lnTo>
                        <a:pt x="49" y="59"/>
                      </a:lnTo>
                      <a:lnTo>
                        <a:pt x="46" y="65"/>
                      </a:lnTo>
                      <a:lnTo>
                        <a:pt x="46" y="74"/>
                      </a:lnTo>
                      <a:lnTo>
                        <a:pt x="46" y="84"/>
                      </a:lnTo>
                      <a:lnTo>
                        <a:pt x="53" y="93"/>
                      </a:lnTo>
                      <a:lnTo>
                        <a:pt x="63" y="101"/>
                      </a:lnTo>
                      <a:lnTo>
                        <a:pt x="74" y="103"/>
                      </a:lnTo>
                      <a:lnTo>
                        <a:pt x="74" y="1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42" name="Freeform 82">
                  <a:extLst>
                    <a:ext uri="{FF2B5EF4-FFF2-40B4-BE49-F238E27FC236}">
                      <a16:creationId xmlns:a16="http://schemas.microsoft.com/office/drawing/2014/main" id="{E330BFEB-9FA1-EDA4-2EF0-0A017DD0226E}"/>
                    </a:ext>
                  </a:extLst>
                </p:cNvPr>
                <p:cNvSpPr>
                  <a:spLocks/>
                </p:cNvSpPr>
                <p:nvPr/>
              </p:nvSpPr>
              <p:spPr bwMode="auto">
                <a:xfrm>
                  <a:off x="317" y="2570"/>
                  <a:ext cx="28" cy="30"/>
                </a:xfrm>
                <a:custGeom>
                  <a:avLst/>
                  <a:gdLst>
                    <a:gd name="T0" fmla="*/ 15 w 43"/>
                    <a:gd name="T1" fmla="*/ 2 h 50"/>
                    <a:gd name="T2" fmla="*/ 24 w 43"/>
                    <a:gd name="T3" fmla="*/ 0 h 50"/>
                    <a:gd name="T4" fmla="*/ 43 w 43"/>
                    <a:gd name="T5" fmla="*/ 19 h 50"/>
                    <a:gd name="T6" fmla="*/ 30 w 43"/>
                    <a:gd name="T7" fmla="*/ 46 h 50"/>
                    <a:gd name="T8" fmla="*/ 15 w 43"/>
                    <a:gd name="T9" fmla="*/ 50 h 50"/>
                    <a:gd name="T10" fmla="*/ 0 w 43"/>
                    <a:gd name="T11" fmla="*/ 34 h 50"/>
                    <a:gd name="T12" fmla="*/ 15 w 43"/>
                    <a:gd name="T13" fmla="*/ 2 h 50"/>
                    <a:gd name="T14" fmla="*/ 15 w 43"/>
                    <a:gd name="T15" fmla="*/ 2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50">
                      <a:moveTo>
                        <a:pt x="15" y="2"/>
                      </a:moveTo>
                      <a:lnTo>
                        <a:pt x="24" y="0"/>
                      </a:lnTo>
                      <a:lnTo>
                        <a:pt x="43" y="19"/>
                      </a:lnTo>
                      <a:lnTo>
                        <a:pt x="30" y="46"/>
                      </a:lnTo>
                      <a:lnTo>
                        <a:pt x="15" y="50"/>
                      </a:lnTo>
                      <a:lnTo>
                        <a:pt x="0" y="34"/>
                      </a:lnTo>
                      <a:lnTo>
                        <a:pt x="15" y="2"/>
                      </a:lnTo>
                      <a:lnTo>
                        <a:pt x="15"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43" name="Freeform 83">
                  <a:extLst>
                    <a:ext uri="{FF2B5EF4-FFF2-40B4-BE49-F238E27FC236}">
                      <a16:creationId xmlns:a16="http://schemas.microsoft.com/office/drawing/2014/main" id="{AB691E84-A47F-BCF1-D932-9169E8706516}"/>
                    </a:ext>
                  </a:extLst>
                </p:cNvPr>
                <p:cNvSpPr>
                  <a:spLocks/>
                </p:cNvSpPr>
                <p:nvPr/>
              </p:nvSpPr>
              <p:spPr bwMode="auto">
                <a:xfrm>
                  <a:off x="402" y="2571"/>
                  <a:ext cx="94" cy="95"/>
                </a:xfrm>
                <a:custGeom>
                  <a:avLst/>
                  <a:gdLst>
                    <a:gd name="T0" fmla="*/ 83 w 148"/>
                    <a:gd name="T1" fmla="*/ 101 h 150"/>
                    <a:gd name="T2" fmla="*/ 99 w 148"/>
                    <a:gd name="T3" fmla="*/ 85 h 150"/>
                    <a:gd name="T4" fmla="*/ 99 w 148"/>
                    <a:gd name="T5" fmla="*/ 65 h 150"/>
                    <a:gd name="T6" fmla="*/ 83 w 148"/>
                    <a:gd name="T7" fmla="*/ 49 h 150"/>
                    <a:gd name="T8" fmla="*/ 72 w 148"/>
                    <a:gd name="T9" fmla="*/ 47 h 150"/>
                    <a:gd name="T10" fmla="*/ 68 w 148"/>
                    <a:gd name="T11" fmla="*/ 36 h 150"/>
                    <a:gd name="T12" fmla="*/ 66 w 148"/>
                    <a:gd name="T13" fmla="*/ 11 h 150"/>
                    <a:gd name="T14" fmla="*/ 70 w 148"/>
                    <a:gd name="T15" fmla="*/ 0 h 150"/>
                    <a:gd name="T16" fmla="*/ 80 w 148"/>
                    <a:gd name="T17" fmla="*/ 0 h 150"/>
                    <a:gd name="T18" fmla="*/ 93 w 148"/>
                    <a:gd name="T19" fmla="*/ 2 h 150"/>
                    <a:gd name="T20" fmla="*/ 114 w 148"/>
                    <a:gd name="T21" fmla="*/ 11 h 150"/>
                    <a:gd name="T22" fmla="*/ 135 w 148"/>
                    <a:gd name="T23" fmla="*/ 32 h 150"/>
                    <a:gd name="T24" fmla="*/ 142 w 148"/>
                    <a:gd name="T25" fmla="*/ 53 h 150"/>
                    <a:gd name="T26" fmla="*/ 148 w 148"/>
                    <a:gd name="T27" fmla="*/ 68 h 150"/>
                    <a:gd name="T28" fmla="*/ 148 w 148"/>
                    <a:gd name="T29" fmla="*/ 82 h 150"/>
                    <a:gd name="T30" fmla="*/ 142 w 148"/>
                    <a:gd name="T31" fmla="*/ 97 h 150"/>
                    <a:gd name="T32" fmla="*/ 135 w 148"/>
                    <a:gd name="T33" fmla="*/ 116 h 150"/>
                    <a:gd name="T34" fmla="*/ 114 w 148"/>
                    <a:gd name="T35" fmla="*/ 137 h 150"/>
                    <a:gd name="T36" fmla="*/ 93 w 148"/>
                    <a:gd name="T37" fmla="*/ 146 h 150"/>
                    <a:gd name="T38" fmla="*/ 80 w 148"/>
                    <a:gd name="T39" fmla="*/ 150 h 150"/>
                    <a:gd name="T40" fmla="*/ 66 w 148"/>
                    <a:gd name="T41" fmla="*/ 150 h 150"/>
                    <a:gd name="T42" fmla="*/ 51 w 148"/>
                    <a:gd name="T43" fmla="*/ 146 h 150"/>
                    <a:gd name="T44" fmla="*/ 32 w 148"/>
                    <a:gd name="T45" fmla="*/ 137 h 150"/>
                    <a:gd name="T46" fmla="*/ 11 w 148"/>
                    <a:gd name="T47" fmla="*/ 116 h 150"/>
                    <a:gd name="T48" fmla="*/ 0 w 148"/>
                    <a:gd name="T49" fmla="*/ 97 h 150"/>
                    <a:gd name="T50" fmla="*/ 0 w 148"/>
                    <a:gd name="T51" fmla="*/ 82 h 150"/>
                    <a:gd name="T52" fmla="*/ 0 w 148"/>
                    <a:gd name="T53" fmla="*/ 61 h 150"/>
                    <a:gd name="T54" fmla="*/ 7 w 148"/>
                    <a:gd name="T55" fmla="*/ 38 h 150"/>
                    <a:gd name="T56" fmla="*/ 23 w 148"/>
                    <a:gd name="T57" fmla="*/ 19 h 150"/>
                    <a:gd name="T58" fmla="*/ 43 w 148"/>
                    <a:gd name="T59" fmla="*/ 6 h 150"/>
                    <a:gd name="T60" fmla="*/ 57 w 148"/>
                    <a:gd name="T61" fmla="*/ 13 h 150"/>
                    <a:gd name="T62" fmla="*/ 59 w 148"/>
                    <a:gd name="T63" fmla="*/ 40 h 150"/>
                    <a:gd name="T64" fmla="*/ 53 w 148"/>
                    <a:gd name="T65" fmla="*/ 55 h 150"/>
                    <a:gd name="T66" fmla="*/ 45 w 148"/>
                    <a:gd name="T67" fmla="*/ 66 h 150"/>
                    <a:gd name="T68" fmla="*/ 47 w 148"/>
                    <a:gd name="T69" fmla="*/ 85 h 150"/>
                    <a:gd name="T70" fmla="*/ 62 w 148"/>
                    <a:gd name="T71" fmla="*/ 101 h 150"/>
                    <a:gd name="T72" fmla="*/ 74 w 148"/>
                    <a:gd name="T73" fmla="*/ 10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 h="150">
                      <a:moveTo>
                        <a:pt x="74" y="103"/>
                      </a:moveTo>
                      <a:lnTo>
                        <a:pt x="83" y="101"/>
                      </a:lnTo>
                      <a:lnTo>
                        <a:pt x="93" y="95"/>
                      </a:lnTo>
                      <a:lnTo>
                        <a:pt x="99" y="85"/>
                      </a:lnTo>
                      <a:lnTo>
                        <a:pt x="100" y="76"/>
                      </a:lnTo>
                      <a:lnTo>
                        <a:pt x="99" y="65"/>
                      </a:lnTo>
                      <a:lnTo>
                        <a:pt x="93" y="55"/>
                      </a:lnTo>
                      <a:lnTo>
                        <a:pt x="83" y="49"/>
                      </a:lnTo>
                      <a:lnTo>
                        <a:pt x="74" y="47"/>
                      </a:lnTo>
                      <a:lnTo>
                        <a:pt x="72" y="47"/>
                      </a:lnTo>
                      <a:lnTo>
                        <a:pt x="70" y="47"/>
                      </a:lnTo>
                      <a:lnTo>
                        <a:pt x="68" y="36"/>
                      </a:lnTo>
                      <a:lnTo>
                        <a:pt x="68" y="23"/>
                      </a:lnTo>
                      <a:lnTo>
                        <a:pt x="66" y="11"/>
                      </a:lnTo>
                      <a:lnTo>
                        <a:pt x="66" y="0"/>
                      </a:lnTo>
                      <a:lnTo>
                        <a:pt x="70" y="0"/>
                      </a:lnTo>
                      <a:lnTo>
                        <a:pt x="74" y="0"/>
                      </a:lnTo>
                      <a:lnTo>
                        <a:pt x="80" y="0"/>
                      </a:lnTo>
                      <a:lnTo>
                        <a:pt x="87" y="0"/>
                      </a:lnTo>
                      <a:lnTo>
                        <a:pt x="93" y="2"/>
                      </a:lnTo>
                      <a:lnTo>
                        <a:pt x="100" y="6"/>
                      </a:lnTo>
                      <a:lnTo>
                        <a:pt x="114" y="11"/>
                      </a:lnTo>
                      <a:lnTo>
                        <a:pt x="125" y="23"/>
                      </a:lnTo>
                      <a:lnTo>
                        <a:pt x="135" y="32"/>
                      </a:lnTo>
                      <a:lnTo>
                        <a:pt x="142" y="46"/>
                      </a:lnTo>
                      <a:lnTo>
                        <a:pt x="142" y="53"/>
                      </a:lnTo>
                      <a:lnTo>
                        <a:pt x="146" y="61"/>
                      </a:lnTo>
                      <a:lnTo>
                        <a:pt x="148" y="68"/>
                      </a:lnTo>
                      <a:lnTo>
                        <a:pt x="148" y="76"/>
                      </a:lnTo>
                      <a:lnTo>
                        <a:pt x="148" y="82"/>
                      </a:lnTo>
                      <a:lnTo>
                        <a:pt x="146" y="89"/>
                      </a:lnTo>
                      <a:lnTo>
                        <a:pt x="142" y="97"/>
                      </a:lnTo>
                      <a:lnTo>
                        <a:pt x="142" y="103"/>
                      </a:lnTo>
                      <a:lnTo>
                        <a:pt x="135" y="116"/>
                      </a:lnTo>
                      <a:lnTo>
                        <a:pt x="125" y="127"/>
                      </a:lnTo>
                      <a:lnTo>
                        <a:pt x="114" y="137"/>
                      </a:lnTo>
                      <a:lnTo>
                        <a:pt x="100" y="144"/>
                      </a:lnTo>
                      <a:lnTo>
                        <a:pt x="93" y="146"/>
                      </a:lnTo>
                      <a:lnTo>
                        <a:pt x="87" y="148"/>
                      </a:lnTo>
                      <a:lnTo>
                        <a:pt x="80" y="150"/>
                      </a:lnTo>
                      <a:lnTo>
                        <a:pt x="74" y="150"/>
                      </a:lnTo>
                      <a:lnTo>
                        <a:pt x="66" y="150"/>
                      </a:lnTo>
                      <a:lnTo>
                        <a:pt x="59" y="148"/>
                      </a:lnTo>
                      <a:lnTo>
                        <a:pt x="51" y="146"/>
                      </a:lnTo>
                      <a:lnTo>
                        <a:pt x="43" y="144"/>
                      </a:lnTo>
                      <a:lnTo>
                        <a:pt x="32" y="137"/>
                      </a:lnTo>
                      <a:lnTo>
                        <a:pt x="21" y="127"/>
                      </a:lnTo>
                      <a:lnTo>
                        <a:pt x="11" y="116"/>
                      </a:lnTo>
                      <a:lnTo>
                        <a:pt x="5" y="103"/>
                      </a:lnTo>
                      <a:lnTo>
                        <a:pt x="0" y="97"/>
                      </a:lnTo>
                      <a:lnTo>
                        <a:pt x="0" y="89"/>
                      </a:lnTo>
                      <a:lnTo>
                        <a:pt x="0" y="82"/>
                      </a:lnTo>
                      <a:lnTo>
                        <a:pt x="0" y="76"/>
                      </a:lnTo>
                      <a:lnTo>
                        <a:pt x="0" y="61"/>
                      </a:lnTo>
                      <a:lnTo>
                        <a:pt x="4" y="49"/>
                      </a:lnTo>
                      <a:lnTo>
                        <a:pt x="7" y="38"/>
                      </a:lnTo>
                      <a:lnTo>
                        <a:pt x="15" y="28"/>
                      </a:lnTo>
                      <a:lnTo>
                        <a:pt x="23" y="19"/>
                      </a:lnTo>
                      <a:lnTo>
                        <a:pt x="32" y="11"/>
                      </a:lnTo>
                      <a:lnTo>
                        <a:pt x="43" y="6"/>
                      </a:lnTo>
                      <a:lnTo>
                        <a:pt x="57" y="4"/>
                      </a:lnTo>
                      <a:lnTo>
                        <a:pt x="57" y="13"/>
                      </a:lnTo>
                      <a:lnTo>
                        <a:pt x="59" y="26"/>
                      </a:lnTo>
                      <a:lnTo>
                        <a:pt x="59" y="40"/>
                      </a:lnTo>
                      <a:lnTo>
                        <a:pt x="59" y="51"/>
                      </a:lnTo>
                      <a:lnTo>
                        <a:pt x="53" y="55"/>
                      </a:lnTo>
                      <a:lnTo>
                        <a:pt x="49" y="61"/>
                      </a:lnTo>
                      <a:lnTo>
                        <a:pt x="45" y="66"/>
                      </a:lnTo>
                      <a:lnTo>
                        <a:pt x="45" y="76"/>
                      </a:lnTo>
                      <a:lnTo>
                        <a:pt x="47" y="85"/>
                      </a:lnTo>
                      <a:lnTo>
                        <a:pt x="53" y="95"/>
                      </a:lnTo>
                      <a:lnTo>
                        <a:pt x="62" y="101"/>
                      </a:lnTo>
                      <a:lnTo>
                        <a:pt x="74" y="103"/>
                      </a:lnTo>
                      <a:lnTo>
                        <a:pt x="74" y="1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44" name="Freeform 84">
                  <a:extLst>
                    <a:ext uri="{FF2B5EF4-FFF2-40B4-BE49-F238E27FC236}">
                      <a16:creationId xmlns:a16="http://schemas.microsoft.com/office/drawing/2014/main" id="{C50F2C87-0629-71C0-57F9-D43DC733655C}"/>
                    </a:ext>
                  </a:extLst>
                </p:cNvPr>
                <p:cNvSpPr>
                  <a:spLocks/>
                </p:cNvSpPr>
                <p:nvPr/>
              </p:nvSpPr>
              <p:spPr bwMode="auto">
                <a:xfrm>
                  <a:off x="428" y="2571"/>
                  <a:ext cx="28" cy="32"/>
                </a:xfrm>
                <a:custGeom>
                  <a:avLst/>
                  <a:gdLst>
                    <a:gd name="T0" fmla="*/ 17 w 43"/>
                    <a:gd name="T1" fmla="*/ 4 h 51"/>
                    <a:gd name="T2" fmla="*/ 26 w 43"/>
                    <a:gd name="T3" fmla="*/ 0 h 51"/>
                    <a:gd name="T4" fmla="*/ 43 w 43"/>
                    <a:gd name="T5" fmla="*/ 23 h 51"/>
                    <a:gd name="T6" fmla="*/ 32 w 43"/>
                    <a:gd name="T7" fmla="*/ 47 h 51"/>
                    <a:gd name="T8" fmla="*/ 17 w 43"/>
                    <a:gd name="T9" fmla="*/ 51 h 51"/>
                    <a:gd name="T10" fmla="*/ 0 w 43"/>
                    <a:gd name="T11" fmla="*/ 36 h 51"/>
                    <a:gd name="T12" fmla="*/ 17 w 43"/>
                    <a:gd name="T13" fmla="*/ 4 h 51"/>
                    <a:gd name="T14" fmla="*/ 17 w 43"/>
                    <a:gd name="T15" fmla="*/ 4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51">
                      <a:moveTo>
                        <a:pt x="17" y="4"/>
                      </a:moveTo>
                      <a:lnTo>
                        <a:pt x="26" y="0"/>
                      </a:lnTo>
                      <a:lnTo>
                        <a:pt x="43" y="23"/>
                      </a:lnTo>
                      <a:lnTo>
                        <a:pt x="32" y="47"/>
                      </a:lnTo>
                      <a:lnTo>
                        <a:pt x="17" y="51"/>
                      </a:lnTo>
                      <a:lnTo>
                        <a:pt x="0" y="36"/>
                      </a:lnTo>
                      <a:lnTo>
                        <a:pt x="17" y="4"/>
                      </a:lnTo>
                      <a:lnTo>
                        <a:pt x="17"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45" name="Freeform 85">
                  <a:extLst>
                    <a:ext uri="{FF2B5EF4-FFF2-40B4-BE49-F238E27FC236}">
                      <a16:creationId xmlns:a16="http://schemas.microsoft.com/office/drawing/2014/main" id="{A2D9987A-88C6-A675-F9B0-4A3C887ECF07}"/>
                    </a:ext>
                  </a:extLst>
                </p:cNvPr>
                <p:cNvSpPr>
                  <a:spLocks/>
                </p:cNvSpPr>
                <p:nvPr/>
              </p:nvSpPr>
              <p:spPr bwMode="auto">
                <a:xfrm>
                  <a:off x="996" y="2178"/>
                  <a:ext cx="94" cy="92"/>
                </a:xfrm>
                <a:custGeom>
                  <a:avLst/>
                  <a:gdLst>
                    <a:gd name="T0" fmla="*/ 85 w 148"/>
                    <a:gd name="T1" fmla="*/ 99 h 148"/>
                    <a:gd name="T2" fmla="*/ 101 w 148"/>
                    <a:gd name="T3" fmla="*/ 83 h 148"/>
                    <a:gd name="T4" fmla="*/ 101 w 148"/>
                    <a:gd name="T5" fmla="*/ 62 h 148"/>
                    <a:gd name="T6" fmla="*/ 85 w 148"/>
                    <a:gd name="T7" fmla="*/ 45 h 148"/>
                    <a:gd name="T8" fmla="*/ 72 w 148"/>
                    <a:gd name="T9" fmla="*/ 45 h 148"/>
                    <a:gd name="T10" fmla="*/ 68 w 148"/>
                    <a:gd name="T11" fmla="*/ 23 h 148"/>
                    <a:gd name="T12" fmla="*/ 68 w 148"/>
                    <a:gd name="T13" fmla="*/ 0 h 148"/>
                    <a:gd name="T14" fmla="*/ 76 w 148"/>
                    <a:gd name="T15" fmla="*/ 0 h 148"/>
                    <a:gd name="T16" fmla="*/ 89 w 148"/>
                    <a:gd name="T17" fmla="*/ 0 h 148"/>
                    <a:gd name="T18" fmla="*/ 103 w 148"/>
                    <a:gd name="T19" fmla="*/ 4 h 148"/>
                    <a:gd name="T20" fmla="*/ 127 w 148"/>
                    <a:gd name="T21" fmla="*/ 21 h 148"/>
                    <a:gd name="T22" fmla="*/ 143 w 148"/>
                    <a:gd name="T23" fmla="*/ 43 h 148"/>
                    <a:gd name="T24" fmla="*/ 146 w 148"/>
                    <a:gd name="T25" fmla="*/ 57 h 148"/>
                    <a:gd name="T26" fmla="*/ 148 w 148"/>
                    <a:gd name="T27" fmla="*/ 74 h 148"/>
                    <a:gd name="T28" fmla="*/ 146 w 148"/>
                    <a:gd name="T29" fmla="*/ 87 h 148"/>
                    <a:gd name="T30" fmla="*/ 143 w 148"/>
                    <a:gd name="T31" fmla="*/ 101 h 148"/>
                    <a:gd name="T32" fmla="*/ 127 w 148"/>
                    <a:gd name="T33" fmla="*/ 125 h 148"/>
                    <a:gd name="T34" fmla="*/ 103 w 148"/>
                    <a:gd name="T35" fmla="*/ 142 h 148"/>
                    <a:gd name="T36" fmla="*/ 89 w 148"/>
                    <a:gd name="T37" fmla="*/ 146 h 148"/>
                    <a:gd name="T38" fmla="*/ 76 w 148"/>
                    <a:gd name="T39" fmla="*/ 148 h 148"/>
                    <a:gd name="T40" fmla="*/ 61 w 148"/>
                    <a:gd name="T41" fmla="*/ 146 h 148"/>
                    <a:gd name="T42" fmla="*/ 46 w 148"/>
                    <a:gd name="T43" fmla="*/ 142 h 148"/>
                    <a:gd name="T44" fmla="*/ 21 w 148"/>
                    <a:gd name="T45" fmla="*/ 125 h 148"/>
                    <a:gd name="T46" fmla="*/ 6 w 148"/>
                    <a:gd name="T47" fmla="*/ 101 h 148"/>
                    <a:gd name="T48" fmla="*/ 0 w 148"/>
                    <a:gd name="T49" fmla="*/ 87 h 148"/>
                    <a:gd name="T50" fmla="*/ 0 w 148"/>
                    <a:gd name="T51" fmla="*/ 74 h 148"/>
                    <a:gd name="T52" fmla="*/ 4 w 148"/>
                    <a:gd name="T53" fmla="*/ 47 h 148"/>
                    <a:gd name="T54" fmla="*/ 15 w 148"/>
                    <a:gd name="T55" fmla="*/ 26 h 148"/>
                    <a:gd name="T56" fmla="*/ 34 w 148"/>
                    <a:gd name="T57" fmla="*/ 9 h 148"/>
                    <a:gd name="T58" fmla="*/ 59 w 148"/>
                    <a:gd name="T59" fmla="*/ 0 h 148"/>
                    <a:gd name="T60" fmla="*/ 59 w 148"/>
                    <a:gd name="T61" fmla="*/ 24 h 148"/>
                    <a:gd name="T62" fmla="*/ 61 w 148"/>
                    <a:gd name="T63" fmla="*/ 49 h 148"/>
                    <a:gd name="T64" fmla="*/ 47 w 148"/>
                    <a:gd name="T65" fmla="*/ 74 h 148"/>
                    <a:gd name="T66" fmla="*/ 55 w 148"/>
                    <a:gd name="T67" fmla="*/ 93 h 148"/>
                    <a:gd name="T68" fmla="*/ 76 w 148"/>
                    <a:gd name="T69"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 h="148">
                      <a:moveTo>
                        <a:pt x="76" y="101"/>
                      </a:moveTo>
                      <a:lnTo>
                        <a:pt x="85" y="99"/>
                      </a:lnTo>
                      <a:lnTo>
                        <a:pt x="95" y="93"/>
                      </a:lnTo>
                      <a:lnTo>
                        <a:pt x="101" y="83"/>
                      </a:lnTo>
                      <a:lnTo>
                        <a:pt x="103" y="74"/>
                      </a:lnTo>
                      <a:lnTo>
                        <a:pt x="101" y="62"/>
                      </a:lnTo>
                      <a:lnTo>
                        <a:pt x="95" y="53"/>
                      </a:lnTo>
                      <a:lnTo>
                        <a:pt x="85" y="45"/>
                      </a:lnTo>
                      <a:lnTo>
                        <a:pt x="76" y="45"/>
                      </a:lnTo>
                      <a:lnTo>
                        <a:pt x="72" y="45"/>
                      </a:lnTo>
                      <a:lnTo>
                        <a:pt x="68" y="34"/>
                      </a:lnTo>
                      <a:lnTo>
                        <a:pt x="68" y="23"/>
                      </a:lnTo>
                      <a:lnTo>
                        <a:pt x="68" y="9"/>
                      </a:lnTo>
                      <a:lnTo>
                        <a:pt x="68" y="0"/>
                      </a:lnTo>
                      <a:lnTo>
                        <a:pt x="70" y="0"/>
                      </a:lnTo>
                      <a:lnTo>
                        <a:pt x="76" y="0"/>
                      </a:lnTo>
                      <a:lnTo>
                        <a:pt x="82" y="0"/>
                      </a:lnTo>
                      <a:lnTo>
                        <a:pt x="89" y="0"/>
                      </a:lnTo>
                      <a:lnTo>
                        <a:pt x="95" y="0"/>
                      </a:lnTo>
                      <a:lnTo>
                        <a:pt x="103" y="4"/>
                      </a:lnTo>
                      <a:lnTo>
                        <a:pt x="114" y="11"/>
                      </a:lnTo>
                      <a:lnTo>
                        <a:pt x="127" y="21"/>
                      </a:lnTo>
                      <a:lnTo>
                        <a:pt x="135" y="30"/>
                      </a:lnTo>
                      <a:lnTo>
                        <a:pt x="143" y="43"/>
                      </a:lnTo>
                      <a:lnTo>
                        <a:pt x="144" y="49"/>
                      </a:lnTo>
                      <a:lnTo>
                        <a:pt x="146" y="57"/>
                      </a:lnTo>
                      <a:lnTo>
                        <a:pt x="148" y="64"/>
                      </a:lnTo>
                      <a:lnTo>
                        <a:pt x="148" y="74"/>
                      </a:lnTo>
                      <a:lnTo>
                        <a:pt x="148" y="80"/>
                      </a:lnTo>
                      <a:lnTo>
                        <a:pt x="146" y="87"/>
                      </a:lnTo>
                      <a:lnTo>
                        <a:pt x="144" y="93"/>
                      </a:lnTo>
                      <a:lnTo>
                        <a:pt x="143" y="101"/>
                      </a:lnTo>
                      <a:lnTo>
                        <a:pt x="135" y="114"/>
                      </a:lnTo>
                      <a:lnTo>
                        <a:pt x="127" y="125"/>
                      </a:lnTo>
                      <a:lnTo>
                        <a:pt x="114" y="135"/>
                      </a:lnTo>
                      <a:lnTo>
                        <a:pt x="103" y="142"/>
                      </a:lnTo>
                      <a:lnTo>
                        <a:pt x="95" y="142"/>
                      </a:lnTo>
                      <a:lnTo>
                        <a:pt x="89" y="146"/>
                      </a:lnTo>
                      <a:lnTo>
                        <a:pt x="82" y="146"/>
                      </a:lnTo>
                      <a:lnTo>
                        <a:pt x="76" y="148"/>
                      </a:lnTo>
                      <a:lnTo>
                        <a:pt x="68" y="146"/>
                      </a:lnTo>
                      <a:lnTo>
                        <a:pt x="61" y="146"/>
                      </a:lnTo>
                      <a:lnTo>
                        <a:pt x="53" y="142"/>
                      </a:lnTo>
                      <a:lnTo>
                        <a:pt x="46" y="142"/>
                      </a:lnTo>
                      <a:lnTo>
                        <a:pt x="32" y="135"/>
                      </a:lnTo>
                      <a:lnTo>
                        <a:pt x="21" y="125"/>
                      </a:lnTo>
                      <a:lnTo>
                        <a:pt x="11" y="114"/>
                      </a:lnTo>
                      <a:lnTo>
                        <a:pt x="6" y="101"/>
                      </a:lnTo>
                      <a:lnTo>
                        <a:pt x="2" y="93"/>
                      </a:lnTo>
                      <a:lnTo>
                        <a:pt x="0" y="87"/>
                      </a:lnTo>
                      <a:lnTo>
                        <a:pt x="0" y="80"/>
                      </a:lnTo>
                      <a:lnTo>
                        <a:pt x="0" y="74"/>
                      </a:lnTo>
                      <a:lnTo>
                        <a:pt x="0" y="59"/>
                      </a:lnTo>
                      <a:lnTo>
                        <a:pt x="4" y="47"/>
                      </a:lnTo>
                      <a:lnTo>
                        <a:pt x="8" y="34"/>
                      </a:lnTo>
                      <a:lnTo>
                        <a:pt x="15" y="26"/>
                      </a:lnTo>
                      <a:lnTo>
                        <a:pt x="23" y="15"/>
                      </a:lnTo>
                      <a:lnTo>
                        <a:pt x="34" y="9"/>
                      </a:lnTo>
                      <a:lnTo>
                        <a:pt x="44" y="4"/>
                      </a:lnTo>
                      <a:lnTo>
                        <a:pt x="59" y="0"/>
                      </a:lnTo>
                      <a:lnTo>
                        <a:pt x="59" y="11"/>
                      </a:lnTo>
                      <a:lnTo>
                        <a:pt x="59" y="24"/>
                      </a:lnTo>
                      <a:lnTo>
                        <a:pt x="59" y="38"/>
                      </a:lnTo>
                      <a:lnTo>
                        <a:pt x="61" y="49"/>
                      </a:lnTo>
                      <a:lnTo>
                        <a:pt x="49" y="59"/>
                      </a:lnTo>
                      <a:lnTo>
                        <a:pt x="47" y="74"/>
                      </a:lnTo>
                      <a:lnTo>
                        <a:pt x="47" y="83"/>
                      </a:lnTo>
                      <a:lnTo>
                        <a:pt x="55" y="93"/>
                      </a:lnTo>
                      <a:lnTo>
                        <a:pt x="65" y="99"/>
                      </a:lnTo>
                      <a:lnTo>
                        <a:pt x="76" y="101"/>
                      </a:lnTo>
                      <a:lnTo>
                        <a:pt x="76" y="1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46" name="Freeform 86">
                  <a:extLst>
                    <a:ext uri="{FF2B5EF4-FFF2-40B4-BE49-F238E27FC236}">
                      <a16:creationId xmlns:a16="http://schemas.microsoft.com/office/drawing/2014/main" id="{EED69F4C-FDC0-6D13-6251-660A200C9269}"/>
                    </a:ext>
                  </a:extLst>
                </p:cNvPr>
                <p:cNvSpPr>
                  <a:spLocks/>
                </p:cNvSpPr>
                <p:nvPr/>
              </p:nvSpPr>
              <p:spPr bwMode="auto">
                <a:xfrm>
                  <a:off x="1023" y="2178"/>
                  <a:ext cx="26" cy="32"/>
                </a:xfrm>
                <a:custGeom>
                  <a:avLst/>
                  <a:gdLst>
                    <a:gd name="T0" fmla="*/ 17 w 42"/>
                    <a:gd name="T1" fmla="*/ 0 h 51"/>
                    <a:gd name="T2" fmla="*/ 26 w 42"/>
                    <a:gd name="T3" fmla="*/ 0 h 51"/>
                    <a:gd name="T4" fmla="*/ 42 w 42"/>
                    <a:gd name="T5" fmla="*/ 19 h 51"/>
                    <a:gd name="T6" fmla="*/ 30 w 42"/>
                    <a:gd name="T7" fmla="*/ 45 h 51"/>
                    <a:gd name="T8" fmla="*/ 17 w 42"/>
                    <a:gd name="T9" fmla="*/ 51 h 51"/>
                    <a:gd name="T10" fmla="*/ 0 w 42"/>
                    <a:gd name="T11" fmla="*/ 36 h 51"/>
                    <a:gd name="T12" fmla="*/ 17 w 42"/>
                    <a:gd name="T13" fmla="*/ 0 h 51"/>
                    <a:gd name="T14" fmla="*/ 17 w 42"/>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51">
                      <a:moveTo>
                        <a:pt x="17" y="0"/>
                      </a:moveTo>
                      <a:lnTo>
                        <a:pt x="26" y="0"/>
                      </a:lnTo>
                      <a:lnTo>
                        <a:pt x="42" y="19"/>
                      </a:lnTo>
                      <a:lnTo>
                        <a:pt x="30" y="45"/>
                      </a:lnTo>
                      <a:lnTo>
                        <a:pt x="17" y="51"/>
                      </a:lnTo>
                      <a:lnTo>
                        <a:pt x="0" y="36"/>
                      </a:lnTo>
                      <a:lnTo>
                        <a:pt x="17"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50" name="Freeform 90">
                  <a:extLst>
                    <a:ext uri="{FF2B5EF4-FFF2-40B4-BE49-F238E27FC236}">
                      <a16:creationId xmlns:a16="http://schemas.microsoft.com/office/drawing/2014/main" id="{17FD68E3-4ED1-EFEE-BDFF-CA91A0B0CAC7}"/>
                    </a:ext>
                  </a:extLst>
                </p:cNvPr>
                <p:cNvSpPr>
                  <a:spLocks/>
                </p:cNvSpPr>
                <p:nvPr/>
              </p:nvSpPr>
              <p:spPr bwMode="auto">
                <a:xfrm>
                  <a:off x="291" y="2173"/>
                  <a:ext cx="61" cy="60"/>
                </a:xfrm>
                <a:custGeom>
                  <a:avLst/>
                  <a:gdLst>
                    <a:gd name="T0" fmla="*/ 17 w 97"/>
                    <a:gd name="T1" fmla="*/ 0 h 95"/>
                    <a:gd name="T2" fmla="*/ 0 w 97"/>
                    <a:gd name="T3" fmla="*/ 91 h 95"/>
                    <a:gd name="T4" fmla="*/ 93 w 97"/>
                    <a:gd name="T5" fmla="*/ 95 h 95"/>
                    <a:gd name="T6" fmla="*/ 97 w 97"/>
                    <a:gd name="T7" fmla="*/ 0 h 95"/>
                    <a:gd name="T8" fmla="*/ 17 w 97"/>
                    <a:gd name="T9" fmla="*/ 0 h 95"/>
                    <a:gd name="T10" fmla="*/ 17 w 97"/>
                    <a:gd name="T11" fmla="*/ 0 h 95"/>
                  </a:gdLst>
                  <a:ahLst/>
                  <a:cxnLst>
                    <a:cxn ang="0">
                      <a:pos x="T0" y="T1"/>
                    </a:cxn>
                    <a:cxn ang="0">
                      <a:pos x="T2" y="T3"/>
                    </a:cxn>
                    <a:cxn ang="0">
                      <a:pos x="T4" y="T5"/>
                    </a:cxn>
                    <a:cxn ang="0">
                      <a:pos x="T6" y="T7"/>
                    </a:cxn>
                    <a:cxn ang="0">
                      <a:pos x="T8" y="T9"/>
                    </a:cxn>
                    <a:cxn ang="0">
                      <a:pos x="T10" y="T11"/>
                    </a:cxn>
                  </a:cxnLst>
                  <a:rect l="0" t="0" r="r" b="b"/>
                  <a:pathLst>
                    <a:path w="97" h="95">
                      <a:moveTo>
                        <a:pt x="17" y="0"/>
                      </a:moveTo>
                      <a:lnTo>
                        <a:pt x="0" y="91"/>
                      </a:lnTo>
                      <a:lnTo>
                        <a:pt x="93" y="95"/>
                      </a:lnTo>
                      <a:lnTo>
                        <a:pt x="97" y="0"/>
                      </a:lnTo>
                      <a:lnTo>
                        <a:pt x="17" y="0"/>
                      </a:lnTo>
                      <a:lnTo>
                        <a:pt x="17" y="0"/>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51" name="Freeform 91">
                  <a:extLst>
                    <a:ext uri="{FF2B5EF4-FFF2-40B4-BE49-F238E27FC236}">
                      <a16:creationId xmlns:a16="http://schemas.microsoft.com/office/drawing/2014/main" id="{7EDBB7DE-215B-0DB6-BB9B-AA36F32F1A9F}"/>
                    </a:ext>
                  </a:extLst>
                </p:cNvPr>
                <p:cNvSpPr>
                  <a:spLocks/>
                </p:cNvSpPr>
                <p:nvPr/>
              </p:nvSpPr>
              <p:spPr bwMode="auto">
                <a:xfrm>
                  <a:off x="400" y="2178"/>
                  <a:ext cx="63" cy="60"/>
                </a:xfrm>
                <a:custGeom>
                  <a:avLst/>
                  <a:gdLst>
                    <a:gd name="T0" fmla="*/ 19 w 99"/>
                    <a:gd name="T1" fmla="*/ 0 h 97"/>
                    <a:gd name="T2" fmla="*/ 0 w 99"/>
                    <a:gd name="T3" fmla="*/ 93 h 97"/>
                    <a:gd name="T4" fmla="*/ 93 w 99"/>
                    <a:gd name="T5" fmla="*/ 97 h 97"/>
                    <a:gd name="T6" fmla="*/ 99 w 99"/>
                    <a:gd name="T7" fmla="*/ 0 h 97"/>
                    <a:gd name="T8" fmla="*/ 19 w 99"/>
                    <a:gd name="T9" fmla="*/ 0 h 97"/>
                    <a:gd name="T10" fmla="*/ 19 w 99"/>
                    <a:gd name="T11" fmla="*/ 0 h 97"/>
                  </a:gdLst>
                  <a:ahLst/>
                  <a:cxnLst>
                    <a:cxn ang="0">
                      <a:pos x="T0" y="T1"/>
                    </a:cxn>
                    <a:cxn ang="0">
                      <a:pos x="T2" y="T3"/>
                    </a:cxn>
                    <a:cxn ang="0">
                      <a:pos x="T4" y="T5"/>
                    </a:cxn>
                    <a:cxn ang="0">
                      <a:pos x="T6" y="T7"/>
                    </a:cxn>
                    <a:cxn ang="0">
                      <a:pos x="T8" y="T9"/>
                    </a:cxn>
                    <a:cxn ang="0">
                      <a:pos x="T10" y="T11"/>
                    </a:cxn>
                  </a:cxnLst>
                  <a:rect l="0" t="0" r="r" b="b"/>
                  <a:pathLst>
                    <a:path w="99" h="97">
                      <a:moveTo>
                        <a:pt x="19" y="0"/>
                      </a:moveTo>
                      <a:lnTo>
                        <a:pt x="0" y="93"/>
                      </a:lnTo>
                      <a:lnTo>
                        <a:pt x="93" y="97"/>
                      </a:lnTo>
                      <a:lnTo>
                        <a:pt x="99" y="0"/>
                      </a:lnTo>
                      <a:lnTo>
                        <a:pt x="19" y="0"/>
                      </a:lnTo>
                      <a:lnTo>
                        <a:pt x="19" y="0"/>
                      </a:lnTo>
                      <a:close/>
                    </a:path>
                  </a:pathLst>
                </a:custGeom>
                <a:solidFill>
                  <a:srgbClr val="C7FF4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52" name="Freeform 92">
                  <a:extLst>
                    <a:ext uri="{FF2B5EF4-FFF2-40B4-BE49-F238E27FC236}">
                      <a16:creationId xmlns:a16="http://schemas.microsoft.com/office/drawing/2014/main" id="{EA89F591-C214-8345-CD40-292FC4A234F7}"/>
                    </a:ext>
                  </a:extLst>
                </p:cNvPr>
                <p:cNvSpPr>
                  <a:spLocks/>
                </p:cNvSpPr>
                <p:nvPr/>
              </p:nvSpPr>
              <p:spPr bwMode="auto">
                <a:xfrm>
                  <a:off x="516" y="2183"/>
                  <a:ext cx="61" cy="60"/>
                </a:xfrm>
                <a:custGeom>
                  <a:avLst/>
                  <a:gdLst>
                    <a:gd name="T0" fmla="*/ 18 w 97"/>
                    <a:gd name="T1" fmla="*/ 0 h 97"/>
                    <a:gd name="T2" fmla="*/ 0 w 97"/>
                    <a:gd name="T3" fmla="*/ 94 h 97"/>
                    <a:gd name="T4" fmla="*/ 92 w 97"/>
                    <a:gd name="T5" fmla="*/ 97 h 97"/>
                    <a:gd name="T6" fmla="*/ 97 w 97"/>
                    <a:gd name="T7" fmla="*/ 0 h 97"/>
                    <a:gd name="T8" fmla="*/ 18 w 97"/>
                    <a:gd name="T9" fmla="*/ 0 h 97"/>
                    <a:gd name="T10" fmla="*/ 18 w 97"/>
                    <a:gd name="T11" fmla="*/ 0 h 97"/>
                  </a:gdLst>
                  <a:ahLst/>
                  <a:cxnLst>
                    <a:cxn ang="0">
                      <a:pos x="T0" y="T1"/>
                    </a:cxn>
                    <a:cxn ang="0">
                      <a:pos x="T2" y="T3"/>
                    </a:cxn>
                    <a:cxn ang="0">
                      <a:pos x="T4" y="T5"/>
                    </a:cxn>
                    <a:cxn ang="0">
                      <a:pos x="T6" y="T7"/>
                    </a:cxn>
                    <a:cxn ang="0">
                      <a:pos x="T8" y="T9"/>
                    </a:cxn>
                    <a:cxn ang="0">
                      <a:pos x="T10" y="T11"/>
                    </a:cxn>
                  </a:cxnLst>
                  <a:rect l="0" t="0" r="r" b="b"/>
                  <a:pathLst>
                    <a:path w="97" h="97">
                      <a:moveTo>
                        <a:pt x="18" y="0"/>
                      </a:moveTo>
                      <a:lnTo>
                        <a:pt x="0" y="94"/>
                      </a:lnTo>
                      <a:lnTo>
                        <a:pt x="92" y="97"/>
                      </a:lnTo>
                      <a:lnTo>
                        <a:pt x="97" y="0"/>
                      </a:lnTo>
                      <a:lnTo>
                        <a:pt x="18" y="0"/>
                      </a:lnTo>
                      <a:lnTo>
                        <a:pt x="18" y="0"/>
                      </a:lnTo>
                      <a:close/>
                    </a:path>
                  </a:pathLst>
                </a:custGeom>
                <a:solidFill>
                  <a:srgbClr val="E64D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53" name="Freeform 93">
                  <a:extLst>
                    <a:ext uri="{FF2B5EF4-FFF2-40B4-BE49-F238E27FC236}">
                      <a16:creationId xmlns:a16="http://schemas.microsoft.com/office/drawing/2014/main" id="{4A2474C7-89EC-ABBD-432B-AFD0D83EC9D1}"/>
                    </a:ext>
                  </a:extLst>
                </p:cNvPr>
                <p:cNvSpPr>
                  <a:spLocks/>
                </p:cNvSpPr>
                <p:nvPr/>
              </p:nvSpPr>
              <p:spPr bwMode="auto">
                <a:xfrm>
                  <a:off x="614" y="2180"/>
                  <a:ext cx="61" cy="58"/>
                </a:xfrm>
                <a:custGeom>
                  <a:avLst/>
                  <a:gdLst>
                    <a:gd name="T0" fmla="*/ 16 w 97"/>
                    <a:gd name="T1" fmla="*/ 0 h 93"/>
                    <a:gd name="T2" fmla="*/ 0 w 97"/>
                    <a:gd name="T3" fmla="*/ 93 h 93"/>
                    <a:gd name="T4" fmla="*/ 90 w 97"/>
                    <a:gd name="T5" fmla="*/ 93 h 93"/>
                    <a:gd name="T6" fmla="*/ 97 w 97"/>
                    <a:gd name="T7" fmla="*/ 0 h 93"/>
                    <a:gd name="T8" fmla="*/ 16 w 97"/>
                    <a:gd name="T9" fmla="*/ 0 h 93"/>
                    <a:gd name="T10" fmla="*/ 16 w 97"/>
                    <a:gd name="T11" fmla="*/ 0 h 93"/>
                  </a:gdLst>
                  <a:ahLst/>
                  <a:cxnLst>
                    <a:cxn ang="0">
                      <a:pos x="T0" y="T1"/>
                    </a:cxn>
                    <a:cxn ang="0">
                      <a:pos x="T2" y="T3"/>
                    </a:cxn>
                    <a:cxn ang="0">
                      <a:pos x="T4" y="T5"/>
                    </a:cxn>
                    <a:cxn ang="0">
                      <a:pos x="T6" y="T7"/>
                    </a:cxn>
                    <a:cxn ang="0">
                      <a:pos x="T8" y="T9"/>
                    </a:cxn>
                    <a:cxn ang="0">
                      <a:pos x="T10" y="T11"/>
                    </a:cxn>
                  </a:cxnLst>
                  <a:rect l="0" t="0" r="r" b="b"/>
                  <a:pathLst>
                    <a:path w="97" h="93">
                      <a:moveTo>
                        <a:pt x="16" y="0"/>
                      </a:moveTo>
                      <a:lnTo>
                        <a:pt x="0" y="93"/>
                      </a:lnTo>
                      <a:lnTo>
                        <a:pt x="90" y="93"/>
                      </a:lnTo>
                      <a:lnTo>
                        <a:pt x="97" y="0"/>
                      </a:lnTo>
                      <a:lnTo>
                        <a:pt x="16" y="0"/>
                      </a:lnTo>
                      <a:lnTo>
                        <a:pt x="16" y="0"/>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54" name="Freeform 94">
                  <a:extLst>
                    <a:ext uri="{FF2B5EF4-FFF2-40B4-BE49-F238E27FC236}">
                      <a16:creationId xmlns:a16="http://schemas.microsoft.com/office/drawing/2014/main" id="{44A5AAAA-8808-929D-1F32-671EA735D05D}"/>
                    </a:ext>
                  </a:extLst>
                </p:cNvPr>
                <p:cNvSpPr>
                  <a:spLocks/>
                </p:cNvSpPr>
                <p:nvPr/>
              </p:nvSpPr>
              <p:spPr bwMode="auto">
                <a:xfrm>
                  <a:off x="716" y="2175"/>
                  <a:ext cx="62" cy="60"/>
                </a:xfrm>
                <a:custGeom>
                  <a:avLst/>
                  <a:gdLst>
                    <a:gd name="T0" fmla="*/ 15 w 97"/>
                    <a:gd name="T1" fmla="*/ 0 h 97"/>
                    <a:gd name="T2" fmla="*/ 0 w 97"/>
                    <a:gd name="T3" fmla="*/ 93 h 97"/>
                    <a:gd name="T4" fmla="*/ 91 w 97"/>
                    <a:gd name="T5" fmla="*/ 97 h 97"/>
                    <a:gd name="T6" fmla="*/ 97 w 97"/>
                    <a:gd name="T7" fmla="*/ 0 h 97"/>
                    <a:gd name="T8" fmla="*/ 15 w 97"/>
                    <a:gd name="T9" fmla="*/ 0 h 97"/>
                    <a:gd name="T10" fmla="*/ 15 w 97"/>
                    <a:gd name="T11" fmla="*/ 0 h 97"/>
                  </a:gdLst>
                  <a:ahLst/>
                  <a:cxnLst>
                    <a:cxn ang="0">
                      <a:pos x="T0" y="T1"/>
                    </a:cxn>
                    <a:cxn ang="0">
                      <a:pos x="T2" y="T3"/>
                    </a:cxn>
                    <a:cxn ang="0">
                      <a:pos x="T4" y="T5"/>
                    </a:cxn>
                    <a:cxn ang="0">
                      <a:pos x="T6" y="T7"/>
                    </a:cxn>
                    <a:cxn ang="0">
                      <a:pos x="T8" y="T9"/>
                    </a:cxn>
                    <a:cxn ang="0">
                      <a:pos x="T10" y="T11"/>
                    </a:cxn>
                  </a:cxnLst>
                  <a:rect l="0" t="0" r="r" b="b"/>
                  <a:pathLst>
                    <a:path w="97" h="97">
                      <a:moveTo>
                        <a:pt x="15" y="0"/>
                      </a:moveTo>
                      <a:lnTo>
                        <a:pt x="0" y="93"/>
                      </a:lnTo>
                      <a:lnTo>
                        <a:pt x="91" y="97"/>
                      </a:lnTo>
                      <a:lnTo>
                        <a:pt x="97" y="0"/>
                      </a:lnTo>
                      <a:lnTo>
                        <a:pt x="15" y="0"/>
                      </a:lnTo>
                      <a:lnTo>
                        <a:pt x="15" y="0"/>
                      </a:lnTo>
                      <a:close/>
                    </a:path>
                  </a:pathLst>
                </a:custGeom>
                <a:solidFill>
                  <a:srgbClr val="AD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55" name="Freeform 95">
                  <a:extLst>
                    <a:ext uri="{FF2B5EF4-FFF2-40B4-BE49-F238E27FC236}">
                      <a16:creationId xmlns:a16="http://schemas.microsoft.com/office/drawing/2014/main" id="{409F074B-91CB-FC0E-8B86-C6E7E8FF70A0}"/>
                    </a:ext>
                  </a:extLst>
                </p:cNvPr>
                <p:cNvSpPr>
                  <a:spLocks/>
                </p:cNvSpPr>
                <p:nvPr/>
              </p:nvSpPr>
              <p:spPr bwMode="auto">
                <a:xfrm>
                  <a:off x="817" y="2171"/>
                  <a:ext cx="62" cy="60"/>
                </a:xfrm>
                <a:custGeom>
                  <a:avLst/>
                  <a:gdLst>
                    <a:gd name="T0" fmla="*/ 17 w 97"/>
                    <a:gd name="T1" fmla="*/ 0 h 95"/>
                    <a:gd name="T2" fmla="*/ 0 w 97"/>
                    <a:gd name="T3" fmla="*/ 93 h 95"/>
                    <a:gd name="T4" fmla="*/ 93 w 97"/>
                    <a:gd name="T5" fmla="*/ 95 h 95"/>
                    <a:gd name="T6" fmla="*/ 97 w 97"/>
                    <a:gd name="T7" fmla="*/ 2 h 95"/>
                    <a:gd name="T8" fmla="*/ 17 w 97"/>
                    <a:gd name="T9" fmla="*/ 0 h 95"/>
                    <a:gd name="T10" fmla="*/ 17 w 97"/>
                    <a:gd name="T11" fmla="*/ 0 h 95"/>
                  </a:gdLst>
                  <a:ahLst/>
                  <a:cxnLst>
                    <a:cxn ang="0">
                      <a:pos x="T0" y="T1"/>
                    </a:cxn>
                    <a:cxn ang="0">
                      <a:pos x="T2" y="T3"/>
                    </a:cxn>
                    <a:cxn ang="0">
                      <a:pos x="T4" y="T5"/>
                    </a:cxn>
                    <a:cxn ang="0">
                      <a:pos x="T6" y="T7"/>
                    </a:cxn>
                    <a:cxn ang="0">
                      <a:pos x="T8" y="T9"/>
                    </a:cxn>
                    <a:cxn ang="0">
                      <a:pos x="T10" y="T11"/>
                    </a:cxn>
                  </a:cxnLst>
                  <a:rect l="0" t="0" r="r" b="b"/>
                  <a:pathLst>
                    <a:path w="97" h="95">
                      <a:moveTo>
                        <a:pt x="17" y="0"/>
                      </a:moveTo>
                      <a:lnTo>
                        <a:pt x="0" y="93"/>
                      </a:lnTo>
                      <a:lnTo>
                        <a:pt x="93" y="95"/>
                      </a:lnTo>
                      <a:lnTo>
                        <a:pt x="97" y="2"/>
                      </a:lnTo>
                      <a:lnTo>
                        <a:pt x="17" y="0"/>
                      </a:lnTo>
                      <a:lnTo>
                        <a:pt x="17" y="0"/>
                      </a:lnTo>
                      <a:close/>
                    </a:path>
                  </a:pathLst>
                </a:custGeom>
                <a:solidFill>
                  <a:srgbClr val="96DE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2" name="Freeform 122">
                  <a:extLst>
                    <a:ext uri="{FF2B5EF4-FFF2-40B4-BE49-F238E27FC236}">
                      <a16:creationId xmlns:a16="http://schemas.microsoft.com/office/drawing/2014/main" id="{F35F1D0C-BBBB-DAA8-90EB-75E9A740CC0A}"/>
                    </a:ext>
                  </a:extLst>
                </p:cNvPr>
                <p:cNvSpPr>
                  <a:spLocks/>
                </p:cNvSpPr>
                <p:nvPr/>
              </p:nvSpPr>
              <p:spPr bwMode="auto">
                <a:xfrm>
                  <a:off x="277" y="2166"/>
                  <a:ext cx="92" cy="74"/>
                </a:xfrm>
                <a:custGeom>
                  <a:avLst/>
                  <a:gdLst>
                    <a:gd name="T0" fmla="*/ 32 w 146"/>
                    <a:gd name="T1" fmla="*/ 2 h 118"/>
                    <a:gd name="T2" fmla="*/ 0 w 146"/>
                    <a:gd name="T3" fmla="*/ 118 h 118"/>
                    <a:gd name="T4" fmla="*/ 146 w 146"/>
                    <a:gd name="T5" fmla="*/ 118 h 118"/>
                    <a:gd name="T6" fmla="*/ 143 w 146"/>
                    <a:gd name="T7" fmla="*/ 2 h 118"/>
                    <a:gd name="T8" fmla="*/ 112 w 146"/>
                    <a:gd name="T9" fmla="*/ 2 h 118"/>
                    <a:gd name="T10" fmla="*/ 116 w 146"/>
                    <a:gd name="T11" fmla="*/ 85 h 118"/>
                    <a:gd name="T12" fmla="*/ 44 w 146"/>
                    <a:gd name="T13" fmla="*/ 87 h 118"/>
                    <a:gd name="T14" fmla="*/ 65 w 146"/>
                    <a:gd name="T15" fmla="*/ 0 h 118"/>
                    <a:gd name="T16" fmla="*/ 32 w 146"/>
                    <a:gd name="T17" fmla="*/ 2 h 118"/>
                    <a:gd name="T18" fmla="*/ 32 w 146"/>
                    <a:gd name="T19" fmla="*/ 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18">
                      <a:moveTo>
                        <a:pt x="32" y="2"/>
                      </a:moveTo>
                      <a:lnTo>
                        <a:pt x="0" y="118"/>
                      </a:lnTo>
                      <a:lnTo>
                        <a:pt x="146" y="118"/>
                      </a:lnTo>
                      <a:lnTo>
                        <a:pt x="143" y="2"/>
                      </a:lnTo>
                      <a:lnTo>
                        <a:pt x="112" y="2"/>
                      </a:lnTo>
                      <a:lnTo>
                        <a:pt x="116" y="85"/>
                      </a:lnTo>
                      <a:lnTo>
                        <a:pt x="44" y="87"/>
                      </a:lnTo>
                      <a:lnTo>
                        <a:pt x="65" y="0"/>
                      </a:lnTo>
                      <a:lnTo>
                        <a:pt x="32" y="2"/>
                      </a:lnTo>
                      <a:lnTo>
                        <a:pt x="3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3" name="Freeform 123">
                  <a:extLst>
                    <a:ext uri="{FF2B5EF4-FFF2-40B4-BE49-F238E27FC236}">
                      <a16:creationId xmlns:a16="http://schemas.microsoft.com/office/drawing/2014/main" id="{F2EDD4B6-6404-56D0-EC7A-B02FBD2F60CE}"/>
                    </a:ext>
                  </a:extLst>
                </p:cNvPr>
                <p:cNvSpPr>
                  <a:spLocks/>
                </p:cNvSpPr>
                <p:nvPr/>
              </p:nvSpPr>
              <p:spPr bwMode="auto">
                <a:xfrm>
                  <a:off x="297" y="2168"/>
                  <a:ext cx="70" cy="18"/>
                </a:xfrm>
                <a:custGeom>
                  <a:avLst/>
                  <a:gdLst>
                    <a:gd name="T0" fmla="*/ 0 w 111"/>
                    <a:gd name="T1" fmla="*/ 0 h 30"/>
                    <a:gd name="T2" fmla="*/ 111 w 111"/>
                    <a:gd name="T3" fmla="*/ 0 h 30"/>
                    <a:gd name="T4" fmla="*/ 109 w 111"/>
                    <a:gd name="T5" fmla="*/ 26 h 30"/>
                    <a:gd name="T6" fmla="*/ 8 w 111"/>
                    <a:gd name="T7" fmla="*/ 30 h 30"/>
                    <a:gd name="T8" fmla="*/ 0 w 111"/>
                    <a:gd name="T9" fmla="*/ 0 h 30"/>
                    <a:gd name="T10" fmla="*/ 0 w 111"/>
                    <a:gd name="T11" fmla="*/ 0 h 30"/>
                  </a:gdLst>
                  <a:ahLst/>
                  <a:cxnLst>
                    <a:cxn ang="0">
                      <a:pos x="T0" y="T1"/>
                    </a:cxn>
                    <a:cxn ang="0">
                      <a:pos x="T2" y="T3"/>
                    </a:cxn>
                    <a:cxn ang="0">
                      <a:pos x="T4" y="T5"/>
                    </a:cxn>
                    <a:cxn ang="0">
                      <a:pos x="T6" y="T7"/>
                    </a:cxn>
                    <a:cxn ang="0">
                      <a:pos x="T8" y="T9"/>
                    </a:cxn>
                    <a:cxn ang="0">
                      <a:pos x="T10" y="T11"/>
                    </a:cxn>
                  </a:cxnLst>
                  <a:rect l="0" t="0" r="r" b="b"/>
                  <a:pathLst>
                    <a:path w="111" h="30">
                      <a:moveTo>
                        <a:pt x="0" y="0"/>
                      </a:moveTo>
                      <a:lnTo>
                        <a:pt x="111" y="0"/>
                      </a:lnTo>
                      <a:lnTo>
                        <a:pt x="109" y="26"/>
                      </a:lnTo>
                      <a:lnTo>
                        <a:pt x="8" y="30"/>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4" name="Freeform 124">
                  <a:extLst>
                    <a:ext uri="{FF2B5EF4-FFF2-40B4-BE49-F238E27FC236}">
                      <a16:creationId xmlns:a16="http://schemas.microsoft.com/office/drawing/2014/main" id="{BA5038EE-BFEE-6439-C358-26F8E1FD78A6}"/>
                    </a:ext>
                  </a:extLst>
                </p:cNvPr>
                <p:cNvSpPr>
                  <a:spLocks/>
                </p:cNvSpPr>
                <p:nvPr/>
              </p:nvSpPr>
              <p:spPr bwMode="auto">
                <a:xfrm>
                  <a:off x="395" y="2168"/>
                  <a:ext cx="91" cy="75"/>
                </a:xfrm>
                <a:custGeom>
                  <a:avLst/>
                  <a:gdLst>
                    <a:gd name="T0" fmla="*/ 4 w 145"/>
                    <a:gd name="T1" fmla="*/ 5 h 119"/>
                    <a:gd name="T2" fmla="*/ 0 w 145"/>
                    <a:gd name="T3" fmla="*/ 119 h 119"/>
                    <a:gd name="T4" fmla="*/ 145 w 145"/>
                    <a:gd name="T5" fmla="*/ 119 h 119"/>
                    <a:gd name="T6" fmla="*/ 111 w 145"/>
                    <a:gd name="T7" fmla="*/ 0 h 119"/>
                    <a:gd name="T8" fmla="*/ 88 w 145"/>
                    <a:gd name="T9" fmla="*/ 30 h 119"/>
                    <a:gd name="T10" fmla="*/ 105 w 145"/>
                    <a:gd name="T11" fmla="*/ 89 h 119"/>
                    <a:gd name="T12" fmla="*/ 33 w 145"/>
                    <a:gd name="T13" fmla="*/ 89 h 119"/>
                    <a:gd name="T14" fmla="*/ 35 w 145"/>
                    <a:gd name="T15" fmla="*/ 34 h 119"/>
                    <a:gd name="T16" fmla="*/ 4 w 145"/>
                    <a:gd name="T17" fmla="*/ 5 h 119"/>
                    <a:gd name="T18" fmla="*/ 4 w 145"/>
                    <a:gd name="T19" fmla="*/ 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19">
                      <a:moveTo>
                        <a:pt x="4" y="5"/>
                      </a:moveTo>
                      <a:lnTo>
                        <a:pt x="0" y="119"/>
                      </a:lnTo>
                      <a:lnTo>
                        <a:pt x="145" y="119"/>
                      </a:lnTo>
                      <a:lnTo>
                        <a:pt x="111" y="0"/>
                      </a:lnTo>
                      <a:lnTo>
                        <a:pt x="88" y="30"/>
                      </a:lnTo>
                      <a:lnTo>
                        <a:pt x="105" y="89"/>
                      </a:lnTo>
                      <a:lnTo>
                        <a:pt x="33" y="89"/>
                      </a:lnTo>
                      <a:lnTo>
                        <a:pt x="35" y="34"/>
                      </a:lnTo>
                      <a:lnTo>
                        <a:pt x="4" y="5"/>
                      </a:lnTo>
                      <a:lnTo>
                        <a:pt x="4"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5" name="Freeform 125">
                  <a:extLst>
                    <a:ext uri="{FF2B5EF4-FFF2-40B4-BE49-F238E27FC236}">
                      <a16:creationId xmlns:a16="http://schemas.microsoft.com/office/drawing/2014/main" id="{E3D7A507-D250-5965-5DE4-0178E17CF244}"/>
                    </a:ext>
                  </a:extLst>
                </p:cNvPr>
                <p:cNvSpPr>
                  <a:spLocks/>
                </p:cNvSpPr>
                <p:nvPr/>
              </p:nvSpPr>
              <p:spPr bwMode="auto">
                <a:xfrm>
                  <a:off x="397" y="2168"/>
                  <a:ext cx="67" cy="22"/>
                </a:xfrm>
                <a:custGeom>
                  <a:avLst/>
                  <a:gdLst>
                    <a:gd name="T0" fmla="*/ 29 w 107"/>
                    <a:gd name="T1" fmla="*/ 34 h 36"/>
                    <a:gd name="T2" fmla="*/ 84 w 107"/>
                    <a:gd name="T3" fmla="*/ 30 h 36"/>
                    <a:gd name="T4" fmla="*/ 84 w 107"/>
                    <a:gd name="T5" fmla="*/ 30 h 36"/>
                    <a:gd name="T6" fmla="*/ 88 w 107"/>
                    <a:gd name="T7" fmla="*/ 32 h 36"/>
                    <a:gd name="T8" fmla="*/ 93 w 107"/>
                    <a:gd name="T9" fmla="*/ 32 h 36"/>
                    <a:gd name="T10" fmla="*/ 97 w 107"/>
                    <a:gd name="T11" fmla="*/ 34 h 36"/>
                    <a:gd name="T12" fmla="*/ 99 w 107"/>
                    <a:gd name="T13" fmla="*/ 26 h 36"/>
                    <a:gd name="T14" fmla="*/ 103 w 107"/>
                    <a:gd name="T15" fmla="*/ 15 h 36"/>
                    <a:gd name="T16" fmla="*/ 105 w 107"/>
                    <a:gd name="T17" fmla="*/ 3 h 36"/>
                    <a:gd name="T18" fmla="*/ 107 w 107"/>
                    <a:gd name="T19" fmla="*/ 0 h 36"/>
                    <a:gd name="T20" fmla="*/ 0 w 107"/>
                    <a:gd name="T21" fmla="*/ 5 h 36"/>
                    <a:gd name="T22" fmla="*/ 10 w 107"/>
                    <a:gd name="T23" fmla="*/ 36 h 36"/>
                    <a:gd name="T24" fmla="*/ 29 w 107"/>
                    <a:gd name="T25" fmla="*/ 34 h 36"/>
                    <a:gd name="T26" fmla="*/ 29 w 107"/>
                    <a:gd name="T2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36">
                      <a:moveTo>
                        <a:pt x="29" y="34"/>
                      </a:moveTo>
                      <a:lnTo>
                        <a:pt x="84" y="30"/>
                      </a:lnTo>
                      <a:lnTo>
                        <a:pt x="84" y="30"/>
                      </a:lnTo>
                      <a:lnTo>
                        <a:pt x="88" y="32"/>
                      </a:lnTo>
                      <a:lnTo>
                        <a:pt x="93" y="32"/>
                      </a:lnTo>
                      <a:lnTo>
                        <a:pt x="97" y="34"/>
                      </a:lnTo>
                      <a:lnTo>
                        <a:pt x="99" y="26"/>
                      </a:lnTo>
                      <a:lnTo>
                        <a:pt x="103" y="15"/>
                      </a:lnTo>
                      <a:lnTo>
                        <a:pt x="105" y="3"/>
                      </a:lnTo>
                      <a:lnTo>
                        <a:pt x="107" y="0"/>
                      </a:lnTo>
                      <a:lnTo>
                        <a:pt x="0" y="5"/>
                      </a:lnTo>
                      <a:lnTo>
                        <a:pt x="10" y="36"/>
                      </a:lnTo>
                      <a:lnTo>
                        <a:pt x="29" y="34"/>
                      </a:lnTo>
                      <a:lnTo>
                        <a:pt x="29"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6" name="Freeform 126">
                  <a:extLst>
                    <a:ext uri="{FF2B5EF4-FFF2-40B4-BE49-F238E27FC236}">
                      <a16:creationId xmlns:a16="http://schemas.microsoft.com/office/drawing/2014/main" id="{3187AD5A-CDAB-0CA7-C341-1A0348699C17}"/>
                    </a:ext>
                  </a:extLst>
                </p:cNvPr>
                <p:cNvSpPr>
                  <a:spLocks/>
                </p:cNvSpPr>
                <p:nvPr/>
              </p:nvSpPr>
              <p:spPr bwMode="auto">
                <a:xfrm>
                  <a:off x="500" y="2173"/>
                  <a:ext cx="94" cy="77"/>
                </a:xfrm>
                <a:custGeom>
                  <a:avLst/>
                  <a:gdLst>
                    <a:gd name="T0" fmla="*/ 0 w 146"/>
                    <a:gd name="T1" fmla="*/ 0 h 124"/>
                    <a:gd name="T2" fmla="*/ 3 w 146"/>
                    <a:gd name="T3" fmla="*/ 116 h 124"/>
                    <a:gd name="T4" fmla="*/ 112 w 146"/>
                    <a:gd name="T5" fmla="*/ 124 h 124"/>
                    <a:gd name="T6" fmla="*/ 146 w 146"/>
                    <a:gd name="T7" fmla="*/ 0 h 124"/>
                    <a:gd name="T8" fmla="*/ 102 w 146"/>
                    <a:gd name="T9" fmla="*/ 31 h 124"/>
                    <a:gd name="T10" fmla="*/ 85 w 146"/>
                    <a:gd name="T11" fmla="*/ 90 h 124"/>
                    <a:gd name="T12" fmla="*/ 36 w 146"/>
                    <a:gd name="T13" fmla="*/ 88 h 124"/>
                    <a:gd name="T14" fmla="*/ 32 w 146"/>
                    <a:gd name="T15" fmla="*/ 32 h 124"/>
                    <a:gd name="T16" fmla="*/ 0 w 146"/>
                    <a:gd name="T17" fmla="*/ 0 h 124"/>
                    <a:gd name="T18" fmla="*/ 0 w 146"/>
                    <a:gd name="T1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24">
                      <a:moveTo>
                        <a:pt x="0" y="0"/>
                      </a:moveTo>
                      <a:lnTo>
                        <a:pt x="3" y="116"/>
                      </a:lnTo>
                      <a:lnTo>
                        <a:pt x="112" y="124"/>
                      </a:lnTo>
                      <a:lnTo>
                        <a:pt x="146" y="0"/>
                      </a:lnTo>
                      <a:lnTo>
                        <a:pt x="102" y="31"/>
                      </a:lnTo>
                      <a:lnTo>
                        <a:pt x="85" y="90"/>
                      </a:lnTo>
                      <a:lnTo>
                        <a:pt x="36" y="88"/>
                      </a:lnTo>
                      <a:lnTo>
                        <a:pt x="32" y="32"/>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7" name="Freeform 127">
                  <a:extLst>
                    <a:ext uri="{FF2B5EF4-FFF2-40B4-BE49-F238E27FC236}">
                      <a16:creationId xmlns:a16="http://schemas.microsoft.com/office/drawing/2014/main" id="{8A7F0121-4206-9EE3-3EA1-5CDDD5A9F236}"/>
                    </a:ext>
                  </a:extLst>
                </p:cNvPr>
                <p:cNvSpPr>
                  <a:spLocks/>
                </p:cNvSpPr>
                <p:nvPr/>
              </p:nvSpPr>
              <p:spPr bwMode="auto">
                <a:xfrm>
                  <a:off x="500" y="2173"/>
                  <a:ext cx="94" cy="20"/>
                </a:xfrm>
                <a:custGeom>
                  <a:avLst/>
                  <a:gdLst>
                    <a:gd name="T0" fmla="*/ 0 w 146"/>
                    <a:gd name="T1" fmla="*/ 0 h 32"/>
                    <a:gd name="T2" fmla="*/ 146 w 146"/>
                    <a:gd name="T3" fmla="*/ 0 h 32"/>
                    <a:gd name="T4" fmla="*/ 127 w 146"/>
                    <a:gd name="T5" fmla="*/ 27 h 32"/>
                    <a:gd name="T6" fmla="*/ 102 w 146"/>
                    <a:gd name="T7" fmla="*/ 31 h 32"/>
                    <a:gd name="T8" fmla="*/ 28 w 146"/>
                    <a:gd name="T9" fmla="*/ 32 h 32"/>
                    <a:gd name="T10" fmla="*/ 7 w 146"/>
                    <a:gd name="T11" fmla="*/ 19 h 32"/>
                    <a:gd name="T12" fmla="*/ 0 w 146"/>
                    <a:gd name="T13" fmla="*/ 0 h 32"/>
                    <a:gd name="T14" fmla="*/ 0 w 146"/>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 h="32">
                      <a:moveTo>
                        <a:pt x="0" y="0"/>
                      </a:moveTo>
                      <a:lnTo>
                        <a:pt x="146" y="0"/>
                      </a:lnTo>
                      <a:lnTo>
                        <a:pt x="127" y="27"/>
                      </a:lnTo>
                      <a:lnTo>
                        <a:pt x="102" y="31"/>
                      </a:lnTo>
                      <a:lnTo>
                        <a:pt x="28" y="32"/>
                      </a:lnTo>
                      <a:lnTo>
                        <a:pt x="7" y="1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8" name="Freeform 128">
                  <a:extLst>
                    <a:ext uri="{FF2B5EF4-FFF2-40B4-BE49-F238E27FC236}">
                      <a16:creationId xmlns:a16="http://schemas.microsoft.com/office/drawing/2014/main" id="{E6B648EA-0FD6-3282-8A07-4AD1E73AAF2B}"/>
                    </a:ext>
                  </a:extLst>
                </p:cNvPr>
                <p:cNvSpPr>
                  <a:spLocks/>
                </p:cNvSpPr>
                <p:nvPr/>
              </p:nvSpPr>
              <p:spPr bwMode="auto">
                <a:xfrm>
                  <a:off x="591" y="2171"/>
                  <a:ext cx="93" cy="77"/>
                </a:xfrm>
                <a:custGeom>
                  <a:avLst/>
                  <a:gdLst>
                    <a:gd name="T0" fmla="*/ 33 w 147"/>
                    <a:gd name="T1" fmla="*/ 2 h 122"/>
                    <a:gd name="T2" fmla="*/ 0 w 147"/>
                    <a:gd name="T3" fmla="*/ 122 h 122"/>
                    <a:gd name="T4" fmla="*/ 147 w 147"/>
                    <a:gd name="T5" fmla="*/ 122 h 122"/>
                    <a:gd name="T6" fmla="*/ 145 w 147"/>
                    <a:gd name="T7" fmla="*/ 2 h 122"/>
                    <a:gd name="T8" fmla="*/ 112 w 147"/>
                    <a:gd name="T9" fmla="*/ 2 h 122"/>
                    <a:gd name="T10" fmla="*/ 116 w 147"/>
                    <a:gd name="T11" fmla="*/ 86 h 122"/>
                    <a:gd name="T12" fmla="*/ 44 w 147"/>
                    <a:gd name="T13" fmla="*/ 86 h 122"/>
                    <a:gd name="T14" fmla="*/ 65 w 147"/>
                    <a:gd name="T15" fmla="*/ 0 h 122"/>
                    <a:gd name="T16" fmla="*/ 33 w 147"/>
                    <a:gd name="T17" fmla="*/ 2 h 122"/>
                    <a:gd name="T18" fmla="*/ 33 w 147"/>
                    <a:gd name="T19" fmla="*/ 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22">
                      <a:moveTo>
                        <a:pt x="33" y="2"/>
                      </a:moveTo>
                      <a:lnTo>
                        <a:pt x="0" y="122"/>
                      </a:lnTo>
                      <a:lnTo>
                        <a:pt x="147" y="122"/>
                      </a:lnTo>
                      <a:lnTo>
                        <a:pt x="145" y="2"/>
                      </a:lnTo>
                      <a:lnTo>
                        <a:pt x="112" y="2"/>
                      </a:lnTo>
                      <a:lnTo>
                        <a:pt x="116" y="86"/>
                      </a:lnTo>
                      <a:lnTo>
                        <a:pt x="44" y="86"/>
                      </a:lnTo>
                      <a:lnTo>
                        <a:pt x="65" y="0"/>
                      </a:lnTo>
                      <a:lnTo>
                        <a:pt x="33" y="2"/>
                      </a:lnTo>
                      <a:lnTo>
                        <a:pt x="33"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89" name="Freeform 129">
                  <a:extLst>
                    <a:ext uri="{FF2B5EF4-FFF2-40B4-BE49-F238E27FC236}">
                      <a16:creationId xmlns:a16="http://schemas.microsoft.com/office/drawing/2014/main" id="{5949E9C1-FC95-EAF1-0600-4FC0871C4E10}"/>
                    </a:ext>
                  </a:extLst>
                </p:cNvPr>
                <p:cNvSpPr>
                  <a:spLocks/>
                </p:cNvSpPr>
                <p:nvPr/>
              </p:nvSpPr>
              <p:spPr bwMode="auto">
                <a:xfrm>
                  <a:off x="612" y="2173"/>
                  <a:ext cx="71" cy="17"/>
                </a:xfrm>
                <a:custGeom>
                  <a:avLst/>
                  <a:gdLst>
                    <a:gd name="T0" fmla="*/ 0 w 112"/>
                    <a:gd name="T1" fmla="*/ 0 h 29"/>
                    <a:gd name="T2" fmla="*/ 112 w 112"/>
                    <a:gd name="T3" fmla="*/ 0 h 29"/>
                    <a:gd name="T4" fmla="*/ 108 w 112"/>
                    <a:gd name="T5" fmla="*/ 27 h 29"/>
                    <a:gd name="T6" fmla="*/ 7 w 112"/>
                    <a:gd name="T7" fmla="*/ 29 h 29"/>
                    <a:gd name="T8" fmla="*/ 0 w 112"/>
                    <a:gd name="T9" fmla="*/ 0 h 29"/>
                    <a:gd name="T10" fmla="*/ 0 w 112"/>
                    <a:gd name="T11" fmla="*/ 0 h 29"/>
                  </a:gdLst>
                  <a:ahLst/>
                  <a:cxnLst>
                    <a:cxn ang="0">
                      <a:pos x="T0" y="T1"/>
                    </a:cxn>
                    <a:cxn ang="0">
                      <a:pos x="T2" y="T3"/>
                    </a:cxn>
                    <a:cxn ang="0">
                      <a:pos x="T4" y="T5"/>
                    </a:cxn>
                    <a:cxn ang="0">
                      <a:pos x="T6" y="T7"/>
                    </a:cxn>
                    <a:cxn ang="0">
                      <a:pos x="T8" y="T9"/>
                    </a:cxn>
                    <a:cxn ang="0">
                      <a:pos x="T10" y="T11"/>
                    </a:cxn>
                  </a:cxnLst>
                  <a:rect l="0" t="0" r="r" b="b"/>
                  <a:pathLst>
                    <a:path w="112" h="29">
                      <a:moveTo>
                        <a:pt x="0" y="0"/>
                      </a:moveTo>
                      <a:lnTo>
                        <a:pt x="112" y="0"/>
                      </a:lnTo>
                      <a:lnTo>
                        <a:pt x="108" y="27"/>
                      </a:lnTo>
                      <a:lnTo>
                        <a:pt x="7" y="2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90" name="Freeform 130">
                  <a:extLst>
                    <a:ext uri="{FF2B5EF4-FFF2-40B4-BE49-F238E27FC236}">
                      <a16:creationId xmlns:a16="http://schemas.microsoft.com/office/drawing/2014/main" id="{7DC6E07B-F1C5-4348-5E33-9FE21DE7036F}"/>
                    </a:ext>
                  </a:extLst>
                </p:cNvPr>
                <p:cNvSpPr>
                  <a:spLocks/>
                </p:cNvSpPr>
                <p:nvPr/>
              </p:nvSpPr>
              <p:spPr bwMode="auto">
                <a:xfrm>
                  <a:off x="709" y="2173"/>
                  <a:ext cx="93" cy="77"/>
                </a:xfrm>
                <a:custGeom>
                  <a:avLst/>
                  <a:gdLst>
                    <a:gd name="T0" fmla="*/ 3 w 146"/>
                    <a:gd name="T1" fmla="*/ 4 h 124"/>
                    <a:gd name="T2" fmla="*/ 0 w 146"/>
                    <a:gd name="T3" fmla="*/ 124 h 124"/>
                    <a:gd name="T4" fmla="*/ 146 w 146"/>
                    <a:gd name="T5" fmla="*/ 120 h 124"/>
                    <a:gd name="T6" fmla="*/ 112 w 146"/>
                    <a:gd name="T7" fmla="*/ 0 h 124"/>
                    <a:gd name="T8" fmla="*/ 87 w 146"/>
                    <a:gd name="T9" fmla="*/ 31 h 124"/>
                    <a:gd name="T10" fmla="*/ 104 w 146"/>
                    <a:gd name="T11" fmla="*/ 91 h 124"/>
                    <a:gd name="T12" fmla="*/ 30 w 146"/>
                    <a:gd name="T13" fmla="*/ 90 h 124"/>
                    <a:gd name="T14" fmla="*/ 34 w 146"/>
                    <a:gd name="T15" fmla="*/ 32 h 124"/>
                    <a:gd name="T16" fmla="*/ 3 w 146"/>
                    <a:gd name="T17" fmla="*/ 4 h 124"/>
                    <a:gd name="T18" fmla="*/ 3 w 146"/>
                    <a:gd name="T19"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24">
                      <a:moveTo>
                        <a:pt x="3" y="4"/>
                      </a:moveTo>
                      <a:lnTo>
                        <a:pt x="0" y="124"/>
                      </a:lnTo>
                      <a:lnTo>
                        <a:pt x="146" y="120"/>
                      </a:lnTo>
                      <a:lnTo>
                        <a:pt x="112" y="0"/>
                      </a:lnTo>
                      <a:lnTo>
                        <a:pt x="87" y="31"/>
                      </a:lnTo>
                      <a:lnTo>
                        <a:pt x="104" y="91"/>
                      </a:lnTo>
                      <a:lnTo>
                        <a:pt x="30" y="90"/>
                      </a:lnTo>
                      <a:lnTo>
                        <a:pt x="34" y="32"/>
                      </a:lnTo>
                      <a:lnTo>
                        <a:pt x="3" y="4"/>
                      </a:lnTo>
                      <a:lnTo>
                        <a:pt x="3"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91" name="Freeform 131">
                  <a:extLst>
                    <a:ext uri="{FF2B5EF4-FFF2-40B4-BE49-F238E27FC236}">
                      <a16:creationId xmlns:a16="http://schemas.microsoft.com/office/drawing/2014/main" id="{B703816D-D114-3B56-B56D-D35149008447}"/>
                    </a:ext>
                  </a:extLst>
                </p:cNvPr>
                <p:cNvSpPr>
                  <a:spLocks/>
                </p:cNvSpPr>
                <p:nvPr/>
              </p:nvSpPr>
              <p:spPr bwMode="auto">
                <a:xfrm>
                  <a:off x="712" y="2173"/>
                  <a:ext cx="68" cy="22"/>
                </a:xfrm>
                <a:custGeom>
                  <a:avLst/>
                  <a:gdLst>
                    <a:gd name="T0" fmla="*/ 27 w 109"/>
                    <a:gd name="T1" fmla="*/ 36 h 36"/>
                    <a:gd name="T2" fmla="*/ 84 w 109"/>
                    <a:gd name="T3" fmla="*/ 31 h 36"/>
                    <a:gd name="T4" fmla="*/ 84 w 109"/>
                    <a:gd name="T5" fmla="*/ 31 h 36"/>
                    <a:gd name="T6" fmla="*/ 90 w 109"/>
                    <a:gd name="T7" fmla="*/ 31 h 36"/>
                    <a:gd name="T8" fmla="*/ 93 w 109"/>
                    <a:gd name="T9" fmla="*/ 31 h 36"/>
                    <a:gd name="T10" fmla="*/ 95 w 109"/>
                    <a:gd name="T11" fmla="*/ 32 h 36"/>
                    <a:gd name="T12" fmla="*/ 99 w 109"/>
                    <a:gd name="T13" fmla="*/ 27 h 36"/>
                    <a:gd name="T14" fmla="*/ 103 w 109"/>
                    <a:gd name="T15" fmla="*/ 15 h 36"/>
                    <a:gd name="T16" fmla="*/ 105 w 109"/>
                    <a:gd name="T17" fmla="*/ 4 h 36"/>
                    <a:gd name="T18" fmla="*/ 109 w 109"/>
                    <a:gd name="T19" fmla="*/ 0 h 36"/>
                    <a:gd name="T20" fmla="*/ 0 w 109"/>
                    <a:gd name="T21" fmla="*/ 4 h 36"/>
                    <a:gd name="T22" fmla="*/ 12 w 109"/>
                    <a:gd name="T23" fmla="*/ 36 h 36"/>
                    <a:gd name="T24" fmla="*/ 27 w 109"/>
                    <a:gd name="T25" fmla="*/ 36 h 36"/>
                    <a:gd name="T26" fmla="*/ 27 w 109"/>
                    <a:gd name="T2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 h="36">
                      <a:moveTo>
                        <a:pt x="27" y="36"/>
                      </a:moveTo>
                      <a:lnTo>
                        <a:pt x="84" y="31"/>
                      </a:lnTo>
                      <a:lnTo>
                        <a:pt x="84" y="31"/>
                      </a:lnTo>
                      <a:lnTo>
                        <a:pt x="90" y="31"/>
                      </a:lnTo>
                      <a:lnTo>
                        <a:pt x="93" y="31"/>
                      </a:lnTo>
                      <a:lnTo>
                        <a:pt x="95" y="32"/>
                      </a:lnTo>
                      <a:lnTo>
                        <a:pt x="99" y="27"/>
                      </a:lnTo>
                      <a:lnTo>
                        <a:pt x="103" y="15"/>
                      </a:lnTo>
                      <a:lnTo>
                        <a:pt x="105" y="4"/>
                      </a:lnTo>
                      <a:lnTo>
                        <a:pt x="109" y="0"/>
                      </a:lnTo>
                      <a:lnTo>
                        <a:pt x="0" y="4"/>
                      </a:lnTo>
                      <a:lnTo>
                        <a:pt x="12" y="36"/>
                      </a:lnTo>
                      <a:lnTo>
                        <a:pt x="27" y="36"/>
                      </a:lnTo>
                      <a:lnTo>
                        <a:pt x="27"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92" name="Freeform 132">
                  <a:extLst>
                    <a:ext uri="{FF2B5EF4-FFF2-40B4-BE49-F238E27FC236}">
                      <a16:creationId xmlns:a16="http://schemas.microsoft.com/office/drawing/2014/main" id="{387CAEDC-6990-46FF-82DE-FAA12727F699}"/>
                    </a:ext>
                  </a:extLst>
                </p:cNvPr>
                <p:cNvSpPr>
                  <a:spLocks/>
                </p:cNvSpPr>
                <p:nvPr/>
              </p:nvSpPr>
              <p:spPr bwMode="auto">
                <a:xfrm>
                  <a:off x="815" y="2178"/>
                  <a:ext cx="92" cy="77"/>
                </a:xfrm>
                <a:custGeom>
                  <a:avLst/>
                  <a:gdLst>
                    <a:gd name="T0" fmla="*/ 0 w 144"/>
                    <a:gd name="T1" fmla="*/ 0 h 123"/>
                    <a:gd name="T2" fmla="*/ 4 w 144"/>
                    <a:gd name="T3" fmla="*/ 116 h 123"/>
                    <a:gd name="T4" fmla="*/ 112 w 144"/>
                    <a:gd name="T5" fmla="*/ 123 h 123"/>
                    <a:gd name="T6" fmla="*/ 144 w 144"/>
                    <a:gd name="T7" fmla="*/ 0 h 123"/>
                    <a:gd name="T8" fmla="*/ 102 w 144"/>
                    <a:gd name="T9" fmla="*/ 30 h 123"/>
                    <a:gd name="T10" fmla="*/ 85 w 144"/>
                    <a:gd name="T11" fmla="*/ 89 h 123"/>
                    <a:gd name="T12" fmla="*/ 36 w 144"/>
                    <a:gd name="T13" fmla="*/ 87 h 123"/>
                    <a:gd name="T14" fmla="*/ 32 w 144"/>
                    <a:gd name="T15" fmla="*/ 32 h 123"/>
                    <a:gd name="T16" fmla="*/ 0 w 144"/>
                    <a:gd name="T17" fmla="*/ 0 h 123"/>
                    <a:gd name="T18" fmla="*/ 0 w 144"/>
                    <a:gd name="T1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23">
                      <a:moveTo>
                        <a:pt x="0" y="0"/>
                      </a:moveTo>
                      <a:lnTo>
                        <a:pt x="4" y="116"/>
                      </a:lnTo>
                      <a:lnTo>
                        <a:pt x="112" y="123"/>
                      </a:lnTo>
                      <a:lnTo>
                        <a:pt x="144" y="0"/>
                      </a:lnTo>
                      <a:lnTo>
                        <a:pt x="102" y="30"/>
                      </a:lnTo>
                      <a:lnTo>
                        <a:pt x="85" y="89"/>
                      </a:lnTo>
                      <a:lnTo>
                        <a:pt x="36" y="87"/>
                      </a:lnTo>
                      <a:lnTo>
                        <a:pt x="32" y="32"/>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093" name="Freeform 133">
                  <a:extLst>
                    <a:ext uri="{FF2B5EF4-FFF2-40B4-BE49-F238E27FC236}">
                      <a16:creationId xmlns:a16="http://schemas.microsoft.com/office/drawing/2014/main" id="{B9161906-A64D-42AF-6575-7C235E989CAA}"/>
                    </a:ext>
                  </a:extLst>
                </p:cNvPr>
                <p:cNvSpPr>
                  <a:spLocks/>
                </p:cNvSpPr>
                <p:nvPr/>
              </p:nvSpPr>
              <p:spPr bwMode="auto">
                <a:xfrm>
                  <a:off x="815" y="2178"/>
                  <a:ext cx="92" cy="20"/>
                </a:xfrm>
                <a:custGeom>
                  <a:avLst/>
                  <a:gdLst>
                    <a:gd name="T0" fmla="*/ 0 w 144"/>
                    <a:gd name="T1" fmla="*/ 0 h 32"/>
                    <a:gd name="T2" fmla="*/ 144 w 144"/>
                    <a:gd name="T3" fmla="*/ 0 h 32"/>
                    <a:gd name="T4" fmla="*/ 127 w 144"/>
                    <a:gd name="T5" fmla="*/ 24 h 32"/>
                    <a:gd name="T6" fmla="*/ 102 w 144"/>
                    <a:gd name="T7" fmla="*/ 30 h 32"/>
                    <a:gd name="T8" fmla="*/ 28 w 144"/>
                    <a:gd name="T9" fmla="*/ 32 h 32"/>
                    <a:gd name="T10" fmla="*/ 7 w 144"/>
                    <a:gd name="T11" fmla="*/ 19 h 32"/>
                    <a:gd name="T12" fmla="*/ 0 w 144"/>
                    <a:gd name="T13" fmla="*/ 0 h 32"/>
                    <a:gd name="T14" fmla="*/ 0 w 144"/>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2">
                      <a:moveTo>
                        <a:pt x="0" y="0"/>
                      </a:moveTo>
                      <a:lnTo>
                        <a:pt x="144" y="0"/>
                      </a:lnTo>
                      <a:lnTo>
                        <a:pt x="127" y="24"/>
                      </a:lnTo>
                      <a:lnTo>
                        <a:pt x="102" y="30"/>
                      </a:lnTo>
                      <a:lnTo>
                        <a:pt x="28" y="32"/>
                      </a:lnTo>
                      <a:lnTo>
                        <a:pt x="7" y="1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grpSp>
        <p:sp>
          <p:nvSpPr>
            <p:cNvPr id="425100" name="Rectangle 140">
              <a:extLst>
                <a:ext uri="{FF2B5EF4-FFF2-40B4-BE49-F238E27FC236}">
                  <a16:creationId xmlns:a16="http://schemas.microsoft.com/office/drawing/2014/main" id="{7BBA455D-508B-33F4-6A8C-287FE831F382}"/>
                </a:ext>
              </a:extLst>
            </p:cNvPr>
            <p:cNvSpPr>
              <a:spLocks noChangeArrowheads="1"/>
            </p:cNvSpPr>
            <p:nvPr/>
          </p:nvSpPr>
          <p:spPr bwMode="auto">
            <a:xfrm>
              <a:off x="0" y="2228"/>
              <a:ext cx="104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solidFill>
                    <a:srgbClr val="000066"/>
                  </a:solidFill>
                  <a:latin typeface="Verdana" panose="020B0604030504040204" pitchFamily="34" charset="0"/>
                </a:rPr>
                <a:t>specialized </a:t>
              </a:r>
              <a:br>
                <a:rPr lang="en-US" altLang="LID4096" sz="2000">
                  <a:solidFill>
                    <a:srgbClr val="000066"/>
                  </a:solidFill>
                  <a:latin typeface="Verdana" panose="020B0604030504040204" pitchFamily="34" charset="0"/>
                </a:rPr>
              </a:br>
              <a:r>
                <a:rPr lang="en-US" altLang="LID4096" sz="2000">
                  <a:solidFill>
                    <a:srgbClr val="000066"/>
                  </a:solidFill>
                  <a:latin typeface="Verdana" panose="020B0604030504040204" pitchFamily="34" charset="0"/>
                </a:rPr>
                <a:t>controls</a:t>
              </a:r>
            </a:p>
          </p:txBody>
        </p:sp>
      </p:grpSp>
      <p:grpSp>
        <p:nvGrpSpPr>
          <p:cNvPr id="425198" name="Group 238">
            <a:extLst>
              <a:ext uri="{FF2B5EF4-FFF2-40B4-BE49-F238E27FC236}">
                <a16:creationId xmlns:a16="http://schemas.microsoft.com/office/drawing/2014/main" id="{41622150-0BD0-A83E-EC08-CE0EC916252A}"/>
              </a:ext>
            </a:extLst>
          </p:cNvPr>
          <p:cNvGrpSpPr>
            <a:grpSpLocks/>
          </p:cNvGrpSpPr>
          <p:nvPr/>
        </p:nvGrpSpPr>
        <p:grpSpPr bwMode="auto">
          <a:xfrm>
            <a:off x="0" y="4760913"/>
            <a:ext cx="2595563" cy="1773237"/>
            <a:chOff x="0" y="3203"/>
            <a:chExt cx="1635" cy="1117"/>
          </a:xfrm>
        </p:grpSpPr>
        <p:pic>
          <p:nvPicPr>
            <p:cNvPr id="424971" name="Picture 11">
              <a:extLst>
                <a:ext uri="{FF2B5EF4-FFF2-40B4-BE49-F238E27FC236}">
                  <a16:creationId xmlns:a16="http://schemas.microsoft.com/office/drawing/2014/main" id="{43590AB0-F871-2241-3B73-84090C771B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 y="3203"/>
              <a:ext cx="819" cy="996"/>
            </a:xfrm>
            <a:prstGeom prst="rect">
              <a:avLst/>
            </a:prstGeom>
            <a:noFill/>
            <a:extLst>
              <a:ext uri="{909E8E84-426E-40DD-AFC4-6F175D3DCCD1}">
                <a14:hiddenFill xmlns:a14="http://schemas.microsoft.com/office/drawing/2010/main">
                  <a:solidFill>
                    <a:srgbClr val="FFFFFF"/>
                  </a:solidFill>
                </a14:hiddenFill>
              </a:ext>
            </a:extLst>
          </p:spPr>
        </p:pic>
        <p:sp>
          <p:nvSpPr>
            <p:cNvPr id="425101" name="Rectangle 141">
              <a:extLst>
                <a:ext uri="{FF2B5EF4-FFF2-40B4-BE49-F238E27FC236}">
                  <a16:creationId xmlns:a16="http://schemas.microsoft.com/office/drawing/2014/main" id="{0EAB11CC-9876-1A8D-F411-856123550E68}"/>
                </a:ext>
              </a:extLst>
            </p:cNvPr>
            <p:cNvSpPr>
              <a:spLocks noChangeArrowheads="1"/>
            </p:cNvSpPr>
            <p:nvPr/>
          </p:nvSpPr>
          <p:spPr bwMode="auto">
            <a:xfrm>
              <a:off x="0" y="3878"/>
              <a:ext cx="104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solidFill>
                    <a:srgbClr val="000066"/>
                  </a:solidFill>
                  <a:latin typeface="Verdana" panose="020B0604030504040204" pitchFamily="34" charset="0"/>
                </a:rPr>
                <a:t>universal</a:t>
              </a:r>
              <a:br>
                <a:rPr lang="en-US" altLang="LID4096" sz="2000">
                  <a:solidFill>
                    <a:srgbClr val="000066"/>
                  </a:solidFill>
                  <a:latin typeface="Verdana" panose="020B0604030504040204" pitchFamily="34" charset="0"/>
                </a:rPr>
              </a:br>
              <a:r>
                <a:rPr lang="en-US" altLang="LID4096" sz="2000">
                  <a:solidFill>
                    <a:srgbClr val="000066"/>
                  </a:solidFill>
                  <a:latin typeface="Verdana" panose="020B0604030504040204" pitchFamily="34" charset="0"/>
                </a:rPr>
                <a:t>remotes</a:t>
              </a:r>
            </a:p>
          </p:txBody>
        </p:sp>
      </p:grpSp>
      <p:grpSp>
        <p:nvGrpSpPr>
          <p:cNvPr id="425200" name="Group 240">
            <a:extLst>
              <a:ext uri="{FF2B5EF4-FFF2-40B4-BE49-F238E27FC236}">
                <a16:creationId xmlns:a16="http://schemas.microsoft.com/office/drawing/2014/main" id="{DA40F1BE-278A-07F9-2622-A26E7C8B67A6}"/>
              </a:ext>
            </a:extLst>
          </p:cNvPr>
          <p:cNvGrpSpPr>
            <a:grpSpLocks/>
          </p:cNvGrpSpPr>
          <p:nvPr/>
        </p:nvGrpSpPr>
        <p:grpSpPr bwMode="auto">
          <a:xfrm>
            <a:off x="6084888" y="4797425"/>
            <a:ext cx="3059112" cy="1592263"/>
            <a:chOff x="3833" y="1933"/>
            <a:chExt cx="1927" cy="1003"/>
          </a:xfrm>
        </p:grpSpPr>
        <p:pic>
          <p:nvPicPr>
            <p:cNvPr id="424973" name="Picture 13">
              <a:extLst>
                <a:ext uri="{FF2B5EF4-FFF2-40B4-BE49-F238E27FC236}">
                  <a16:creationId xmlns:a16="http://schemas.microsoft.com/office/drawing/2014/main" id="{0A5F5AFB-6AC4-67FD-9655-778DB161AC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3" y="1933"/>
              <a:ext cx="987" cy="1003"/>
            </a:xfrm>
            <a:prstGeom prst="rect">
              <a:avLst/>
            </a:prstGeom>
            <a:noFill/>
            <a:extLst>
              <a:ext uri="{909E8E84-426E-40DD-AFC4-6F175D3DCCD1}">
                <a14:hiddenFill xmlns:a14="http://schemas.microsoft.com/office/drawing/2010/main">
                  <a:solidFill>
                    <a:srgbClr val="FFFFFF"/>
                  </a:solidFill>
                </a14:hiddenFill>
              </a:ext>
            </a:extLst>
          </p:spPr>
        </p:pic>
        <p:sp>
          <p:nvSpPr>
            <p:cNvPr id="425102" name="Rectangle 142">
              <a:extLst>
                <a:ext uri="{FF2B5EF4-FFF2-40B4-BE49-F238E27FC236}">
                  <a16:creationId xmlns:a16="http://schemas.microsoft.com/office/drawing/2014/main" id="{44FF99A1-EFD6-9D7E-C6BC-419424178E6C}"/>
                </a:ext>
              </a:extLst>
            </p:cNvPr>
            <p:cNvSpPr>
              <a:spLocks noChangeArrowheads="1"/>
            </p:cNvSpPr>
            <p:nvPr/>
          </p:nvSpPr>
          <p:spPr bwMode="auto">
            <a:xfrm>
              <a:off x="4720" y="2494"/>
              <a:ext cx="104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solidFill>
                    <a:srgbClr val="000066"/>
                  </a:solidFill>
                  <a:latin typeface="Verdana" panose="020B0604030504040204" pitchFamily="34" charset="0"/>
                </a:rPr>
                <a:t>physical</a:t>
              </a:r>
              <a:br>
                <a:rPr lang="en-US" altLang="LID4096" sz="2000">
                  <a:solidFill>
                    <a:srgbClr val="000066"/>
                  </a:solidFill>
                  <a:latin typeface="Verdana" panose="020B0604030504040204" pitchFamily="34" charset="0"/>
                </a:rPr>
              </a:br>
              <a:r>
                <a:rPr lang="en-US" altLang="LID4096" sz="2000">
                  <a:solidFill>
                    <a:srgbClr val="000066"/>
                  </a:solidFill>
                  <a:latin typeface="Verdana" panose="020B0604030504040204" pitchFamily="34" charset="0"/>
                </a:rPr>
                <a:t>metaphors</a:t>
              </a:r>
            </a:p>
          </p:txBody>
        </p:sp>
      </p:grpSp>
      <p:grpSp>
        <p:nvGrpSpPr>
          <p:cNvPr id="425201" name="Group 241">
            <a:extLst>
              <a:ext uri="{FF2B5EF4-FFF2-40B4-BE49-F238E27FC236}">
                <a16:creationId xmlns:a16="http://schemas.microsoft.com/office/drawing/2014/main" id="{3C07EF91-718F-425B-1F38-B67219A1D331}"/>
              </a:ext>
            </a:extLst>
          </p:cNvPr>
          <p:cNvGrpSpPr>
            <a:grpSpLocks/>
          </p:cNvGrpSpPr>
          <p:nvPr/>
        </p:nvGrpSpPr>
        <p:grpSpPr bwMode="auto">
          <a:xfrm>
            <a:off x="6665913" y="2276475"/>
            <a:ext cx="2478087" cy="1881188"/>
            <a:chOff x="4014" y="3135"/>
            <a:chExt cx="1561" cy="1185"/>
          </a:xfrm>
        </p:grpSpPr>
        <p:sp>
          <p:nvSpPr>
            <p:cNvPr id="425103" name="Rectangle 143">
              <a:extLst>
                <a:ext uri="{FF2B5EF4-FFF2-40B4-BE49-F238E27FC236}">
                  <a16:creationId xmlns:a16="http://schemas.microsoft.com/office/drawing/2014/main" id="{F0586660-08E8-93CA-D42A-040F6B1B59D0}"/>
                </a:ext>
              </a:extLst>
            </p:cNvPr>
            <p:cNvSpPr>
              <a:spLocks noChangeArrowheads="1"/>
            </p:cNvSpPr>
            <p:nvPr/>
          </p:nvSpPr>
          <p:spPr bwMode="auto">
            <a:xfrm>
              <a:off x="4830" y="3878"/>
              <a:ext cx="745"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solidFill>
                    <a:srgbClr val="000066"/>
                  </a:solidFill>
                  <a:latin typeface="Verdana" panose="020B0604030504040204" pitchFamily="34" charset="0"/>
                </a:rPr>
                <a:t>special needs</a:t>
              </a:r>
            </a:p>
          </p:txBody>
        </p:sp>
        <p:grpSp>
          <p:nvGrpSpPr>
            <p:cNvPr id="425196" name="Group 236">
              <a:extLst>
                <a:ext uri="{FF2B5EF4-FFF2-40B4-BE49-F238E27FC236}">
                  <a16:creationId xmlns:a16="http://schemas.microsoft.com/office/drawing/2014/main" id="{DDF12FFB-0F43-716D-F339-2A2709B186F3}"/>
                </a:ext>
              </a:extLst>
            </p:cNvPr>
            <p:cNvGrpSpPr>
              <a:grpSpLocks/>
            </p:cNvGrpSpPr>
            <p:nvPr/>
          </p:nvGrpSpPr>
          <p:grpSpPr bwMode="auto">
            <a:xfrm>
              <a:off x="4014" y="3135"/>
              <a:ext cx="998" cy="1185"/>
              <a:chOff x="3969" y="210"/>
              <a:chExt cx="1078" cy="1248"/>
            </a:xfrm>
          </p:grpSpPr>
          <p:sp>
            <p:nvSpPr>
              <p:cNvPr id="425106" name="AutoShape 146">
                <a:extLst>
                  <a:ext uri="{FF2B5EF4-FFF2-40B4-BE49-F238E27FC236}">
                    <a16:creationId xmlns:a16="http://schemas.microsoft.com/office/drawing/2014/main" id="{F1057CD2-1C6E-8A21-5598-2782AD0E27C6}"/>
                  </a:ext>
                </a:extLst>
              </p:cNvPr>
              <p:cNvSpPr>
                <a:spLocks noChangeAspect="1" noChangeArrowheads="1" noTextEdit="1"/>
              </p:cNvSpPr>
              <p:nvPr/>
            </p:nvSpPr>
            <p:spPr bwMode="auto">
              <a:xfrm>
                <a:off x="3969" y="210"/>
                <a:ext cx="107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ID4096"/>
              </a:p>
            </p:txBody>
          </p:sp>
          <p:sp>
            <p:nvSpPr>
              <p:cNvPr id="425108" name="Freeform 148">
                <a:extLst>
                  <a:ext uri="{FF2B5EF4-FFF2-40B4-BE49-F238E27FC236}">
                    <a16:creationId xmlns:a16="http://schemas.microsoft.com/office/drawing/2014/main" id="{7E9A9C10-1BAC-D83B-CAFE-0BC8E8F3F2CB}"/>
                  </a:ext>
                </a:extLst>
              </p:cNvPr>
              <p:cNvSpPr>
                <a:spLocks/>
              </p:cNvSpPr>
              <p:nvPr/>
            </p:nvSpPr>
            <p:spPr bwMode="auto">
              <a:xfrm>
                <a:off x="3969" y="210"/>
                <a:ext cx="1078" cy="1248"/>
              </a:xfrm>
              <a:custGeom>
                <a:avLst/>
                <a:gdLst>
                  <a:gd name="T0" fmla="*/ 316 w 2156"/>
                  <a:gd name="T1" fmla="*/ 538 h 2496"/>
                  <a:gd name="T2" fmla="*/ 304 w 2156"/>
                  <a:gd name="T3" fmla="*/ 530 h 2496"/>
                  <a:gd name="T4" fmla="*/ 292 w 2156"/>
                  <a:gd name="T5" fmla="*/ 525 h 2496"/>
                  <a:gd name="T6" fmla="*/ 278 w 2156"/>
                  <a:gd name="T7" fmla="*/ 522 h 2496"/>
                  <a:gd name="T8" fmla="*/ 264 w 2156"/>
                  <a:gd name="T9" fmla="*/ 523 h 2496"/>
                  <a:gd name="T10" fmla="*/ 250 w 2156"/>
                  <a:gd name="T11" fmla="*/ 531 h 2496"/>
                  <a:gd name="T12" fmla="*/ 244 w 2156"/>
                  <a:gd name="T13" fmla="*/ 533 h 2496"/>
                  <a:gd name="T14" fmla="*/ 225 w 2156"/>
                  <a:gd name="T15" fmla="*/ 530 h 2496"/>
                  <a:gd name="T16" fmla="*/ 208 w 2156"/>
                  <a:gd name="T17" fmla="*/ 527 h 2496"/>
                  <a:gd name="T18" fmla="*/ 187 w 2156"/>
                  <a:gd name="T19" fmla="*/ 526 h 2496"/>
                  <a:gd name="T20" fmla="*/ 166 w 2156"/>
                  <a:gd name="T21" fmla="*/ 533 h 2496"/>
                  <a:gd name="T22" fmla="*/ 147 w 2156"/>
                  <a:gd name="T23" fmla="*/ 551 h 2496"/>
                  <a:gd name="T24" fmla="*/ 132 w 2156"/>
                  <a:gd name="T25" fmla="*/ 588 h 2496"/>
                  <a:gd name="T26" fmla="*/ 136 w 2156"/>
                  <a:gd name="T27" fmla="*/ 624 h 2496"/>
                  <a:gd name="T28" fmla="*/ 151 w 2156"/>
                  <a:gd name="T29" fmla="*/ 647 h 2496"/>
                  <a:gd name="T30" fmla="*/ 170 w 2156"/>
                  <a:gd name="T31" fmla="*/ 659 h 2496"/>
                  <a:gd name="T32" fmla="*/ 190 w 2156"/>
                  <a:gd name="T33" fmla="*/ 666 h 2496"/>
                  <a:gd name="T34" fmla="*/ 208 w 2156"/>
                  <a:gd name="T35" fmla="*/ 667 h 2496"/>
                  <a:gd name="T36" fmla="*/ 211 w 2156"/>
                  <a:gd name="T37" fmla="*/ 667 h 2496"/>
                  <a:gd name="T38" fmla="*/ 215 w 2156"/>
                  <a:gd name="T39" fmla="*/ 667 h 2496"/>
                  <a:gd name="T40" fmla="*/ 225 w 2156"/>
                  <a:gd name="T41" fmla="*/ 786 h 2496"/>
                  <a:gd name="T42" fmla="*/ 245 w 2156"/>
                  <a:gd name="T43" fmla="*/ 900 h 2496"/>
                  <a:gd name="T44" fmla="*/ 259 w 2156"/>
                  <a:gd name="T45" fmla="*/ 971 h 2496"/>
                  <a:gd name="T46" fmla="*/ 269 w 2156"/>
                  <a:gd name="T47" fmla="*/ 1044 h 2496"/>
                  <a:gd name="T48" fmla="*/ 245 w 2156"/>
                  <a:gd name="T49" fmla="*/ 1122 h 2496"/>
                  <a:gd name="T50" fmla="*/ 225 w 2156"/>
                  <a:gd name="T51" fmla="*/ 1209 h 2496"/>
                  <a:gd name="T52" fmla="*/ 221 w 2156"/>
                  <a:gd name="T53" fmla="*/ 1301 h 2496"/>
                  <a:gd name="T54" fmla="*/ 244 w 2156"/>
                  <a:gd name="T55" fmla="*/ 1390 h 2496"/>
                  <a:gd name="T56" fmla="*/ 245 w 2156"/>
                  <a:gd name="T57" fmla="*/ 1407 h 2496"/>
                  <a:gd name="T58" fmla="*/ 253 w 2156"/>
                  <a:gd name="T59" fmla="*/ 1419 h 2496"/>
                  <a:gd name="T60" fmla="*/ 253 w 2156"/>
                  <a:gd name="T61" fmla="*/ 1420 h 2496"/>
                  <a:gd name="T62" fmla="*/ 253 w 2156"/>
                  <a:gd name="T63" fmla="*/ 1420 h 2496"/>
                  <a:gd name="T64" fmla="*/ 268 w 2156"/>
                  <a:gd name="T65" fmla="*/ 1442 h 2496"/>
                  <a:gd name="T66" fmla="*/ 278 w 2156"/>
                  <a:gd name="T67" fmla="*/ 1452 h 2496"/>
                  <a:gd name="T68" fmla="*/ 278 w 2156"/>
                  <a:gd name="T69" fmla="*/ 1478 h 2496"/>
                  <a:gd name="T70" fmla="*/ 278 w 2156"/>
                  <a:gd name="T71" fmla="*/ 1486 h 2496"/>
                  <a:gd name="T72" fmla="*/ 277 w 2156"/>
                  <a:gd name="T73" fmla="*/ 1495 h 2496"/>
                  <a:gd name="T74" fmla="*/ 250 w 2156"/>
                  <a:gd name="T75" fmla="*/ 1508 h 2496"/>
                  <a:gd name="T76" fmla="*/ 216 w 2156"/>
                  <a:gd name="T77" fmla="*/ 1526 h 2496"/>
                  <a:gd name="T78" fmla="*/ 177 w 2156"/>
                  <a:gd name="T79" fmla="*/ 1547 h 2496"/>
                  <a:gd name="T80" fmla="*/ 138 w 2156"/>
                  <a:gd name="T81" fmla="*/ 1569 h 2496"/>
                  <a:gd name="T82" fmla="*/ 99 w 2156"/>
                  <a:gd name="T83" fmla="*/ 1590 h 2496"/>
                  <a:gd name="T84" fmla="*/ 65 w 2156"/>
                  <a:gd name="T85" fmla="*/ 1609 h 2496"/>
                  <a:gd name="T86" fmla="*/ 40 w 2156"/>
                  <a:gd name="T87" fmla="*/ 1623 h 2496"/>
                  <a:gd name="T88" fmla="*/ 25 w 2156"/>
                  <a:gd name="T89" fmla="*/ 1630 h 2496"/>
                  <a:gd name="T90" fmla="*/ 16 w 2156"/>
                  <a:gd name="T91" fmla="*/ 1668 h 2496"/>
                  <a:gd name="T92" fmla="*/ 59 w 2156"/>
                  <a:gd name="T93" fmla="*/ 1716 h 2496"/>
                  <a:gd name="T94" fmla="*/ 146 w 2156"/>
                  <a:gd name="T95" fmla="*/ 1808 h 2496"/>
                  <a:gd name="T96" fmla="*/ 262 w 2156"/>
                  <a:gd name="T97" fmla="*/ 1929 h 2496"/>
                  <a:gd name="T98" fmla="*/ 394 w 2156"/>
                  <a:gd name="T99" fmla="*/ 2064 h 2496"/>
                  <a:gd name="T100" fmla="*/ 528 w 2156"/>
                  <a:gd name="T101" fmla="*/ 2202 h 2496"/>
                  <a:gd name="T102" fmla="*/ 650 w 2156"/>
                  <a:gd name="T103" fmla="*/ 2326 h 2496"/>
                  <a:gd name="T104" fmla="*/ 748 w 2156"/>
                  <a:gd name="T105" fmla="*/ 2424 h 2496"/>
                  <a:gd name="T106" fmla="*/ 808 w 2156"/>
                  <a:gd name="T107" fmla="*/ 2481 h 2496"/>
                  <a:gd name="T108" fmla="*/ 2058 w 2156"/>
                  <a:gd name="T109" fmla="*/ 1554 h 2496"/>
                  <a:gd name="T110" fmla="*/ 316 w 2156"/>
                  <a:gd name="T111" fmla="*/ 5 h 2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56" h="2496">
                    <a:moveTo>
                      <a:pt x="316" y="5"/>
                    </a:moveTo>
                    <a:lnTo>
                      <a:pt x="316" y="538"/>
                    </a:lnTo>
                    <a:lnTo>
                      <a:pt x="311" y="533"/>
                    </a:lnTo>
                    <a:lnTo>
                      <a:pt x="304" y="530"/>
                    </a:lnTo>
                    <a:lnTo>
                      <a:pt x="299" y="527"/>
                    </a:lnTo>
                    <a:lnTo>
                      <a:pt x="292" y="525"/>
                    </a:lnTo>
                    <a:lnTo>
                      <a:pt x="286" y="523"/>
                    </a:lnTo>
                    <a:lnTo>
                      <a:pt x="278" y="522"/>
                    </a:lnTo>
                    <a:lnTo>
                      <a:pt x="272" y="522"/>
                    </a:lnTo>
                    <a:lnTo>
                      <a:pt x="264" y="523"/>
                    </a:lnTo>
                    <a:lnTo>
                      <a:pt x="255" y="525"/>
                    </a:lnTo>
                    <a:lnTo>
                      <a:pt x="250" y="531"/>
                    </a:lnTo>
                    <a:lnTo>
                      <a:pt x="248" y="533"/>
                    </a:lnTo>
                    <a:lnTo>
                      <a:pt x="244" y="533"/>
                    </a:lnTo>
                    <a:lnTo>
                      <a:pt x="236" y="532"/>
                    </a:lnTo>
                    <a:lnTo>
                      <a:pt x="225" y="530"/>
                    </a:lnTo>
                    <a:lnTo>
                      <a:pt x="218" y="528"/>
                    </a:lnTo>
                    <a:lnTo>
                      <a:pt x="208" y="527"/>
                    </a:lnTo>
                    <a:lnTo>
                      <a:pt x="197" y="526"/>
                    </a:lnTo>
                    <a:lnTo>
                      <a:pt x="187" y="526"/>
                    </a:lnTo>
                    <a:lnTo>
                      <a:pt x="177" y="528"/>
                    </a:lnTo>
                    <a:lnTo>
                      <a:pt x="166" y="533"/>
                    </a:lnTo>
                    <a:lnTo>
                      <a:pt x="156" y="540"/>
                    </a:lnTo>
                    <a:lnTo>
                      <a:pt x="147" y="551"/>
                    </a:lnTo>
                    <a:lnTo>
                      <a:pt x="138" y="569"/>
                    </a:lnTo>
                    <a:lnTo>
                      <a:pt x="132" y="588"/>
                    </a:lnTo>
                    <a:lnTo>
                      <a:pt x="132" y="606"/>
                    </a:lnTo>
                    <a:lnTo>
                      <a:pt x="136" y="624"/>
                    </a:lnTo>
                    <a:lnTo>
                      <a:pt x="142" y="637"/>
                    </a:lnTo>
                    <a:lnTo>
                      <a:pt x="151" y="647"/>
                    </a:lnTo>
                    <a:lnTo>
                      <a:pt x="160" y="654"/>
                    </a:lnTo>
                    <a:lnTo>
                      <a:pt x="170" y="659"/>
                    </a:lnTo>
                    <a:lnTo>
                      <a:pt x="180" y="663"/>
                    </a:lnTo>
                    <a:lnTo>
                      <a:pt x="190" y="666"/>
                    </a:lnTo>
                    <a:lnTo>
                      <a:pt x="199" y="667"/>
                    </a:lnTo>
                    <a:lnTo>
                      <a:pt x="208" y="667"/>
                    </a:lnTo>
                    <a:lnTo>
                      <a:pt x="210" y="667"/>
                    </a:lnTo>
                    <a:lnTo>
                      <a:pt x="211" y="667"/>
                    </a:lnTo>
                    <a:lnTo>
                      <a:pt x="214" y="667"/>
                    </a:lnTo>
                    <a:lnTo>
                      <a:pt x="215" y="667"/>
                    </a:lnTo>
                    <a:lnTo>
                      <a:pt x="219" y="727"/>
                    </a:lnTo>
                    <a:lnTo>
                      <a:pt x="225" y="786"/>
                    </a:lnTo>
                    <a:lnTo>
                      <a:pt x="235" y="843"/>
                    </a:lnTo>
                    <a:lnTo>
                      <a:pt x="245" y="900"/>
                    </a:lnTo>
                    <a:lnTo>
                      <a:pt x="252" y="935"/>
                    </a:lnTo>
                    <a:lnTo>
                      <a:pt x="259" y="971"/>
                    </a:lnTo>
                    <a:lnTo>
                      <a:pt x="264" y="1008"/>
                    </a:lnTo>
                    <a:lnTo>
                      <a:pt x="269" y="1044"/>
                    </a:lnTo>
                    <a:lnTo>
                      <a:pt x="257" y="1082"/>
                    </a:lnTo>
                    <a:lnTo>
                      <a:pt x="245" y="1122"/>
                    </a:lnTo>
                    <a:lnTo>
                      <a:pt x="234" y="1165"/>
                    </a:lnTo>
                    <a:lnTo>
                      <a:pt x="225" y="1209"/>
                    </a:lnTo>
                    <a:lnTo>
                      <a:pt x="221" y="1256"/>
                    </a:lnTo>
                    <a:lnTo>
                      <a:pt x="221" y="1301"/>
                    </a:lnTo>
                    <a:lnTo>
                      <a:pt x="229" y="1346"/>
                    </a:lnTo>
                    <a:lnTo>
                      <a:pt x="244" y="1390"/>
                    </a:lnTo>
                    <a:lnTo>
                      <a:pt x="244" y="1399"/>
                    </a:lnTo>
                    <a:lnTo>
                      <a:pt x="245" y="1407"/>
                    </a:lnTo>
                    <a:lnTo>
                      <a:pt x="249" y="1414"/>
                    </a:lnTo>
                    <a:lnTo>
                      <a:pt x="253" y="1419"/>
                    </a:lnTo>
                    <a:lnTo>
                      <a:pt x="253" y="1420"/>
                    </a:lnTo>
                    <a:lnTo>
                      <a:pt x="253" y="1420"/>
                    </a:lnTo>
                    <a:lnTo>
                      <a:pt x="253" y="1420"/>
                    </a:lnTo>
                    <a:lnTo>
                      <a:pt x="253" y="1420"/>
                    </a:lnTo>
                    <a:lnTo>
                      <a:pt x="252" y="1433"/>
                    </a:lnTo>
                    <a:lnTo>
                      <a:pt x="268" y="1442"/>
                    </a:lnTo>
                    <a:lnTo>
                      <a:pt x="274" y="1446"/>
                    </a:lnTo>
                    <a:lnTo>
                      <a:pt x="278" y="1452"/>
                    </a:lnTo>
                    <a:lnTo>
                      <a:pt x="279" y="1462"/>
                    </a:lnTo>
                    <a:lnTo>
                      <a:pt x="278" y="1478"/>
                    </a:lnTo>
                    <a:lnTo>
                      <a:pt x="278" y="1482"/>
                    </a:lnTo>
                    <a:lnTo>
                      <a:pt x="278" y="1486"/>
                    </a:lnTo>
                    <a:lnTo>
                      <a:pt x="277" y="1490"/>
                    </a:lnTo>
                    <a:lnTo>
                      <a:pt x="277" y="1495"/>
                    </a:lnTo>
                    <a:lnTo>
                      <a:pt x="265" y="1501"/>
                    </a:lnTo>
                    <a:lnTo>
                      <a:pt x="250" y="1508"/>
                    </a:lnTo>
                    <a:lnTo>
                      <a:pt x="234" y="1517"/>
                    </a:lnTo>
                    <a:lnTo>
                      <a:pt x="216" y="1526"/>
                    </a:lnTo>
                    <a:lnTo>
                      <a:pt x="197" y="1536"/>
                    </a:lnTo>
                    <a:lnTo>
                      <a:pt x="177" y="1547"/>
                    </a:lnTo>
                    <a:lnTo>
                      <a:pt x="157" y="1559"/>
                    </a:lnTo>
                    <a:lnTo>
                      <a:pt x="138" y="1569"/>
                    </a:lnTo>
                    <a:lnTo>
                      <a:pt x="118" y="1580"/>
                    </a:lnTo>
                    <a:lnTo>
                      <a:pt x="99" y="1590"/>
                    </a:lnTo>
                    <a:lnTo>
                      <a:pt x="82" y="1600"/>
                    </a:lnTo>
                    <a:lnTo>
                      <a:pt x="65" y="1609"/>
                    </a:lnTo>
                    <a:lnTo>
                      <a:pt x="52" y="1617"/>
                    </a:lnTo>
                    <a:lnTo>
                      <a:pt x="40" y="1623"/>
                    </a:lnTo>
                    <a:lnTo>
                      <a:pt x="31" y="1628"/>
                    </a:lnTo>
                    <a:lnTo>
                      <a:pt x="25" y="1630"/>
                    </a:lnTo>
                    <a:lnTo>
                      <a:pt x="0" y="1644"/>
                    </a:lnTo>
                    <a:lnTo>
                      <a:pt x="16" y="1668"/>
                    </a:lnTo>
                    <a:lnTo>
                      <a:pt x="31" y="1686"/>
                    </a:lnTo>
                    <a:lnTo>
                      <a:pt x="59" y="1716"/>
                    </a:lnTo>
                    <a:lnTo>
                      <a:pt x="98" y="1758"/>
                    </a:lnTo>
                    <a:lnTo>
                      <a:pt x="146" y="1808"/>
                    </a:lnTo>
                    <a:lnTo>
                      <a:pt x="200" y="1866"/>
                    </a:lnTo>
                    <a:lnTo>
                      <a:pt x="262" y="1929"/>
                    </a:lnTo>
                    <a:lnTo>
                      <a:pt x="326" y="1995"/>
                    </a:lnTo>
                    <a:lnTo>
                      <a:pt x="394" y="2064"/>
                    </a:lnTo>
                    <a:lnTo>
                      <a:pt x="462" y="2134"/>
                    </a:lnTo>
                    <a:lnTo>
                      <a:pt x="528" y="2202"/>
                    </a:lnTo>
                    <a:lnTo>
                      <a:pt x="591" y="2267"/>
                    </a:lnTo>
                    <a:lnTo>
                      <a:pt x="650" y="2326"/>
                    </a:lnTo>
                    <a:lnTo>
                      <a:pt x="703" y="2379"/>
                    </a:lnTo>
                    <a:lnTo>
                      <a:pt x="748" y="2424"/>
                    </a:lnTo>
                    <a:lnTo>
                      <a:pt x="784" y="2458"/>
                    </a:lnTo>
                    <a:lnTo>
                      <a:pt x="808" y="2481"/>
                    </a:lnTo>
                    <a:lnTo>
                      <a:pt x="824" y="2496"/>
                    </a:lnTo>
                    <a:lnTo>
                      <a:pt x="2058" y="1554"/>
                    </a:lnTo>
                    <a:lnTo>
                      <a:pt x="2156" y="0"/>
                    </a:lnTo>
                    <a:lnTo>
                      <a:pt x="316" y="5"/>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09" name="Freeform 149">
                <a:extLst>
                  <a:ext uri="{FF2B5EF4-FFF2-40B4-BE49-F238E27FC236}">
                    <a16:creationId xmlns:a16="http://schemas.microsoft.com/office/drawing/2014/main" id="{6F66F7B3-D499-339A-184B-4C48ADA795DE}"/>
                  </a:ext>
                </a:extLst>
              </p:cNvPr>
              <p:cNvSpPr>
                <a:spLocks/>
              </p:cNvSpPr>
              <p:nvPr/>
            </p:nvSpPr>
            <p:spPr bwMode="auto">
              <a:xfrm>
                <a:off x="3993" y="229"/>
                <a:ext cx="1035" cy="1206"/>
              </a:xfrm>
              <a:custGeom>
                <a:avLst/>
                <a:gdLst>
                  <a:gd name="T0" fmla="*/ 1976 w 2070"/>
                  <a:gd name="T1" fmla="*/ 1501 h 2413"/>
                  <a:gd name="T2" fmla="*/ 757 w 2070"/>
                  <a:gd name="T3" fmla="*/ 2390 h 2413"/>
                  <a:gd name="T4" fmla="*/ 678 w 2070"/>
                  <a:gd name="T5" fmla="*/ 2312 h 2413"/>
                  <a:gd name="T6" fmla="*/ 567 w 2070"/>
                  <a:gd name="T7" fmla="*/ 2200 h 2413"/>
                  <a:gd name="T8" fmla="*/ 438 w 2070"/>
                  <a:gd name="T9" fmla="*/ 2069 h 2413"/>
                  <a:gd name="T10" fmla="*/ 304 w 2070"/>
                  <a:gd name="T11" fmla="*/ 1932 h 2413"/>
                  <a:gd name="T12" fmla="*/ 180 w 2070"/>
                  <a:gd name="T13" fmla="*/ 1804 h 2413"/>
                  <a:gd name="T14" fmla="*/ 79 w 2070"/>
                  <a:gd name="T15" fmla="*/ 1698 h 2413"/>
                  <a:gd name="T16" fmla="*/ 14 w 2070"/>
                  <a:gd name="T17" fmla="*/ 1629 h 2413"/>
                  <a:gd name="T18" fmla="*/ 2 w 2070"/>
                  <a:gd name="T19" fmla="*/ 1610 h 2413"/>
                  <a:gd name="T20" fmla="*/ 22 w 2070"/>
                  <a:gd name="T21" fmla="*/ 1599 h 2413"/>
                  <a:gd name="T22" fmla="*/ 56 w 2070"/>
                  <a:gd name="T23" fmla="*/ 1580 h 2413"/>
                  <a:gd name="T24" fmla="*/ 99 w 2070"/>
                  <a:gd name="T25" fmla="*/ 1556 h 2413"/>
                  <a:gd name="T26" fmla="*/ 147 w 2070"/>
                  <a:gd name="T27" fmla="*/ 1531 h 2413"/>
                  <a:gd name="T28" fmla="*/ 192 w 2070"/>
                  <a:gd name="T29" fmla="*/ 1506 h 2413"/>
                  <a:gd name="T30" fmla="*/ 230 w 2070"/>
                  <a:gd name="T31" fmla="*/ 1486 h 2413"/>
                  <a:gd name="T32" fmla="*/ 256 w 2070"/>
                  <a:gd name="T33" fmla="*/ 1472 h 2413"/>
                  <a:gd name="T34" fmla="*/ 263 w 2070"/>
                  <a:gd name="T35" fmla="*/ 1457 h 2413"/>
                  <a:gd name="T36" fmla="*/ 264 w 2070"/>
                  <a:gd name="T37" fmla="*/ 1431 h 2413"/>
                  <a:gd name="T38" fmla="*/ 263 w 2070"/>
                  <a:gd name="T39" fmla="*/ 1408 h 2413"/>
                  <a:gd name="T40" fmla="*/ 251 w 2070"/>
                  <a:gd name="T41" fmla="*/ 1387 h 2413"/>
                  <a:gd name="T42" fmla="*/ 238 w 2070"/>
                  <a:gd name="T43" fmla="*/ 1372 h 2413"/>
                  <a:gd name="T44" fmla="*/ 229 w 2070"/>
                  <a:gd name="T45" fmla="*/ 1356 h 2413"/>
                  <a:gd name="T46" fmla="*/ 215 w 2070"/>
                  <a:gd name="T47" fmla="*/ 1309 h 2413"/>
                  <a:gd name="T48" fmla="*/ 206 w 2070"/>
                  <a:gd name="T49" fmla="*/ 1224 h 2413"/>
                  <a:gd name="T50" fmla="*/ 217 w 2070"/>
                  <a:gd name="T51" fmla="*/ 1136 h 2413"/>
                  <a:gd name="T52" fmla="*/ 241 w 2070"/>
                  <a:gd name="T53" fmla="*/ 1050 h 2413"/>
                  <a:gd name="T54" fmla="*/ 249 w 2070"/>
                  <a:gd name="T55" fmla="*/ 962 h 2413"/>
                  <a:gd name="T56" fmla="*/ 231 w 2070"/>
                  <a:gd name="T57" fmla="*/ 864 h 2413"/>
                  <a:gd name="T58" fmla="*/ 214 w 2070"/>
                  <a:gd name="T59" fmla="*/ 766 h 2413"/>
                  <a:gd name="T60" fmla="*/ 202 w 2070"/>
                  <a:gd name="T61" fmla="*/ 667 h 2413"/>
                  <a:gd name="T62" fmla="*/ 191 w 2070"/>
                  <a:gd name="T63" fmla="*/ 611 h 2413"/>
                  <a:gd name="T64" fmla="*/ 167 w 2070"/>
                  <a:gd name="T65" fmla="*/ 610 h 2413"/>
                  <a:gd name="T66" fmla="*/ 146 w 2070"/>
                  <a:gd name="T67" fmla="*/ 606 h 2413"/>
                  <a:gd name="T68" fmla="*/ 127 w 2070"/>
                  <a:gd name="T69" fmla="*/ 595 h 2413"/>
                  <a:gd name="T70" fmla="*/ 118 w 2070"/>
                  <a:gd name="T71" fmla="*/ 571 h 2413"/>
                  <a:gd name="T72" fmla="*/ 122 w 2070"/>
                  <a:gd name="T73" fmla="*/ 546 h 2413"/>
                  <a:gd name="T74" fmla="*/ 139 w 2070"/>
                  <a:gd name="T75" fmla="*/ 524 h 2413"/>
                  <a:gd name="T76" fmla="*/ 165 w 2070"/>
                  <a:gd name="T77" fmla="*/ 521 h 2413"/>
                  <a:gd name="T78" fmla="*/ 192 w 2070"/>
                  <a:gd name="T79" fmla="*/ 527 h 2413"/>
                  <a:gd name="T80" fmla="*/ 217 w 2070"/>
                  <a:gd name="T81" fmla="*/ 526 h 2413"/>
                  <a:gd name="T82" fmla="*/ 239 w 2070"/>
                  <a:gd name="T83" fmla="*/ 517 h 2413"/>
                  <a:gd name="T84" fmla="*/ 256 w 2070"/>
                  <a:gd name="T85" fmla="*/ 523 h 2413"/>
                  <a:gd name="T86" fmla="*/ 266 w 2070"/>
                  <a:gd name="T87" fmla="*/ 542 h 2413"/>
                  <a:gd name="T88" fmla="*/ 274 w 2070"/>
                  <a:gd name="T89" fmla="*/ 570 h 2413"/>
                  <a:gd name="T90" fmla="*/ 300 w 2070"/>
                  <a:gd name="T91" fmla="*/ 576 h 2413"/>
                  <a:gd name="T92" fmla="*/ 2070 w 2070"/>
                  <a:gd name="T93" fmla="*/ 0 h 2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70" h="2413">
                    <a:moveTo>
                      <a:pt x="2070" y="0"/>
                    </a:moveTo>
                    <a:lnTo>
                      <a:pt x="1976" y="1501"/>
                    </a:lnTo>
                    <a:lnTo>
                      <a:pt x="780" y="2413"/>
                    </a:lnTo>
                    <a:lnTo>
                      <a:pt x="757" y="2390"/>
                    </a:lnTo>
                    <a:lnTo>
                      <a:pt x="722" y="2356"/>
                    </a:lnTo>
                    <a:lnTo>
                      <a:pt x="678" y="2312"/>
                    </a:lnTo>
                    <a:lnTo>
                      <a:pt x="625" y="2259"/>
                    </a:lnTo>
                    <a:lnTo>
                      <a:pt x="567" y="2200"/>
                    </a:lnTo>
                    <a:lnTo>
                      <a:pt x="504" y="2136"/>
                    </a:lnTo>
                    <a:lnTo>
                      <a:pt x="438" y="2069"/>
                    </a:lnTo>
                    <a:lnTo>
                      <a:pt x="371" y="2000"/>
                    </a:lnTo>
                    <a:lnTo>
                      <a:pt x="304" y="1932"/>
                    </a:lnTo>
                    <a:lnTo>
                      <a:pt x="240" y="1867"/>
                    </a:lnTo>
                    <a:lnTo>
                      <a:pt x="180" y="1804"/>
                    </a:lnTo>
                    <a:lnTo>
                      <a:pt x="126" y="1747"/>
                    </a:lnTo>
                    <a:lnTo>
                      <a:pt x="79" y="1698"/>
                    </a:lnTo>
                    <a:lnTo>
                      <a:pt x="41" y="1658"/>
                    </a:lnTo>
                    <a:lnTo>
                      <a:pt x="14" y="1629"/>
                    </a:lnTo>
                    <a:lnTo>
                      <a:pt x="0" y="1611"/>
                    </a:lnTo>
                    <a:lnTo>
                      <a:pt x="2" y="1610"/>
                    </a:lnTo>
                    <a:lnTo>
                      <a:pt x="10" y="1605"/>
                    </a:lnTo>
                    <a:lnTo>
                      <a:pt x="22" y="1599"/>
                    </a:lnTo>
                    <a:lnTo>
                      <a:pt x="38" y="1590"/>
                    </a:lnTo>
                    <a:lnTo>
                      <a:pt x="56" y="1580"/>
                    </a:lnTo>
                    <a:lnTo>
                      <a:pt x="77" y="1569"/>
                    </a:lnTo>
                    <a:lnTo>
                      <a:pt x="99" y="1556"/>
                    </a:lnTo>
                    <a:lnTo>
                      <a:pt x="123" y="1543"/>
                    </a:lnTo>
                    <a:lnTo>
                      <a:pt x="147" y="1531"/>
                    </a:lnTo>
                    <a:lnTo>
                      <a:pt x="170" y="1518"/>
                    </a:lnTo>
                    <a:lnTo>
                      <a:pt x="192" y="1506"/>
                    </a:lnTo>
                    <a:lnTo>
                      <a:pt x="212" y="1496"/>
                    </a:lnTo>
                    <a:lnTo>
                      <a:pt x="230" y="1486"/>
                    </a:lnTo>
                    <a:lnTo>
                      <a:pt x="245" y="1478"/>
                    </a:lnTo>
                    <a:lnTo>
                      <a:pt x="256" y="1472"/>
                    </a:lnTo>
                    <a:lnTo>
                      <a:pt x="263" y="1469"/>
                    </a:lnTo>
                    <a:lnTo>
                      <a:pt x="263" y="1457"/>
                    </a:lnTo>
                    <a:lnTo>
                      <a:pt x="263" y="1444"/>
                    </a:lnTo>
                    <a:lnTo>
                      <a:pt x="264" y="1431"/>
                    </a:lnTo>
                    <a:lnTo>
                      <a:pt x="264" y="1419"/>
                    </a:lnTo>
                    <a:lnTo>
                      <a:pt x="263" y="1408"/>
                    </a:lnTo>
                    <a:lnTo>
                      <a:pt x="259" y="1396"/>
                    </a:lnTo>
                    <a:lnTo>
                      <a:pt x="251" y="1387"/>
                    </a:lnTo>
                    <a:lnTo>
                      <a:pt x="239" y="1379"/>
                    </a:lnTo>
                    <a:lnTo>
                      <a:pt x="238" y="1372"/>
                    </a:lnTo>
                    <a:lnTo>
                      <a:pt x="233" y="1363"/>
                    </a:lnTo>
                    <a:lnTo>
                      <a:pt x="229" y="1356"/>
                    </a:lnTo>
                    <a:lnTo>
                      <a:pt x="231" y="1351"/>
                    </a:lnTo>
                    <a:lnTo>
                      <a:pt x="215" y="1309"/>
                    </a:lnTo>
                    <a:lnTo>
                      <a:pt x="207" y="1267"/>
                    </a:lnTo>
                    <a:lnTo>
                      <a:pt x="206" y="1224"/>
                    </a:lnTo>
                    <a:lnTo>
                      <a:pt x="210" y="1179"/>
                    </a:lnTo>
                    <a:lnTo>
                      <a:pt x="217" y="1136"/>
                    </a:lnTo>
                    <a:lnTo>
                      <a:pt x="229" y="1092"/>
                    </a:lnTo>
                    <a:lnTo>
                      <a:pt x="241" y="1050"/>
                    </a:lnTo>
                    <a:lnTo>
                      <a:pt x="255" y="1011"/>
                    </a:lnTo>
                    <a:lnTo>
                      <a:pt x="249" y="962"/>
                    </a:lnTo>
                    <a:lnTo>
                      <a:pt x="240" y="913"/>
                    </a:lnTo>
                    <a:lnTo>
                      <a:pt x="231" y="864"/>
                    </a:lnTo>
                    <a:lnTo>
                      <a:pt x="221" y="815"/>
                    </a:lnTo>
                    <a:lnTo>
                      <a:pt x="214" y="766"/>
                    </a:lnTo>
                    <a:lnTo>
                      <a:pt x="206" y="717"/>
                    </a:lnTo>
                    <a:lnTo>
                      <a:pt x="202" y="667"/>
                    </a:lnTo>
                    <a:lnTo>
                      <a:pt x="201" y="615"/>
                    </a:lnTo>
                    <a:lnTo>
                      <a:pt x="191" y="611"/>
                    </a:lnTo>
                    <a:lnTo>
                      <a:pt x="180" y="610"/>
                    </a:lnTo>
                    <a:lnTo>
                      <a:pt x="167" y="610"/>
                    </a:lnTo>
                    <a:lnTo>
                      <a:pt x="156" y="609"/>
                    </a:lnTo>
                    <a:lnTo>
                      <a:pt x="146" y="606"/>
                    </a:lnTo>
                    <a:lnTo>
                      <a:pt x="136" y="601"/>
                    </a:lnTo>
                    <a:lnTo>
                      <a:pt x="127" y="595"/>
                    </a:lnTo>
                    <a:lnTo>
                      <a:pt x="121" y="583"/>
                    </a:lnTo>
                    <a:lnTo>
                      <a:pt x="118" y="571"/>
                    </a:lnTo>
                    <a:lnTo>
                      <a:pt x="119" y="558"/>
                    </a:lnTo>
                    <a:lnTo>
                      <a:pt x="122" y="546"/>
                    </a:lnTo>
                    <a:lnTo>
                      <a:pt x="128" y="534"/>
                    </a:lnTo>
                    <a:lnTo>
                      <a:pt x="139" y="524"/>
                    </a:lnTo>
                    <a:lnTo>
                      <a:pt x="152" y="521"/>
                    </a:lnTo>
                    <a:lnTo>
                      <a:pt x="165" y="521"/>
                    </a:lnTo>
                    <a:lnTo>
                      <a:pt x="178" y="523"/>
                    </a:lnTo>
                    <a:lnTo>
                      <a:pt x="192" y="527"/>
                    </a:lnTo>
                    <a:lnTo>
                      <a:pt x="205" y="528"/>
                    </a:lnTo>
                    <a:lnTo>
                      <a:pt x="217" y="526"/>
                    </a:lnTo>
                    <a:lnTo>
                      <a:pt x="229" y="517"/>
                    </a:lnTo>
                    <a:lnTo>
                      <a:pt x="239" y="517"/>
                    </a:lnTo>
                    <a:lnTo>
                      <a:pt x="249" y="518"/>
                    </a:lnTo>
                    <a:lnTo>
                      <a:pt x="256" y="523"/>
                    </a:lnTo>
                    <a:lnTo>
                      <a:pt x="263" y="529"/>
                    </a:lnTo>
                    <a:lnTo>
                      <a:pt x="266" y="542"/>
                    </a:lnTo>
                    <a:lnTo>
                      <a:pt x="269" y="557"/>
                    </a:lnTo>
                    <a:lnTo>
                      <a:pt x="274" y="570"/>
                    </a:lnTo>
                    <a:lnTo>
                      <a:pt x="288" y="576"/>
                    </a:lnTo>
                    <a:lnTo>
                      <a:pt x="300" y="576"/>
                    </a:lnTo>
                    <a:lnTo>
                      <a:pt x="300" y="5"/>
                    </a:lnTo>
                    <a:lnTo>
                      <a:pt x="20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0" name="Freeform 150">
                <a:extLst>
                  <a:ext uri="{FF2B5EF4-FFF2-40B4-BE49-F238E27FC236}">
                    <a16:creationId xmlns:a16="http://schemas.microsoft.com/office/drawing/2014/main" id="{CE6BB590-EC28-F97E-1182-1B869F7A0AB1}"/>
                  </a:ext>
                </a:extLst>
              </p:cNvPr>
              <p:cNvSpPr>
                <a:spLocks/>
              </p:cNvSpPr>
              <p:nvPr/>
            </p:nvSpPr>
            <p:spPr bwMode="auto">
              <a:xfrm>
                <a:off x="4153" y="245"/>
                <a:ext cx="861" cy="659"/>
              </a:xfrm>
              <a:custGeom>
                <a:avLst/>
                <a:gdLst>
                  <a:gd name="T0" fmla="*/ 106 w 1722"/>
                  <a:gd name="T1" fmla="*/ 524 h 1318"/>
                  <a:gd name="T2" fmla="*/ 75 w 1722"/>
                  <a:gd name="T3" fmla="*/ 492 h 1318"/>
                  <a:gd name="T4" fmla="*/ 73 w 1722"/>
                  <a:gd name="T5" fmla="*/ 385 h 1318"/>
                  <a:gd name="T6" fmla="*/ 130 w 1722"/>
                  <a:gd name="T7" fmla="*/ 281 h 1318"/>
                  <a:gd name="T8" fmla="*/ 106 w 1722"/>
                  <a:gd name="T9" fmla="*/ 233 h 1318"/>
                  <a:gd name="T10" fmla="*/ 127 w 1722"/>
                  <a:gd name="T11" fmla="*/ 155 h 1318"/>
                  <a:gd name="T12" fmla="*/ 201 w 1722"/>
                  <a:gd name="T13" fmla="*/ 96 h 1318"/>
                  <a:gd name="T14" fmla="*/ 264 w 1722"/>
                  <a:gd name="T15" fmla="*/ 107 h 1318"/>
                  <a:gd name="T16" fmla="*/ 347 w 1722"/>
                  <a:gd name="T17" fmla="*/ 90 h 1318"/>
                  <a:gd name="T18" fmla="*/ 456 w 1722"/>
                  <a:gd name="T19" fmla="*/ 46 h 1318"/>
                  <a:gd name="T20" fmla="*/ 533 w 1722"/>
                  <a:gd name="T21" fmla="*/ 42 h 1318"/>
                  <a:gd name="T22" fmla="*/ 591 w 1722"/>
                  <a:gd name="T23" fmla="*/ 36 h 1318"/>
                  <a:gd name="T24" fmla="*/ 660 w 1722"/>
                  <a:gd name="T25" fmla="*/ 58 h 1318"/>
                  <a:gd name="T26" fmla="*/ 698 w 1722"/>
                  <a:gd name="T27" fmla="*/ 97 h 1318"/>
                  <a:gd name="T28" fmla="*/ 727 w 1722"/>
                  <a:gd name="T29" fmla="*/ 125 h 1318"/>
                  <a:gd name="T30" fmla="*/ 732 w 1722"/>
                  <a:gd name="T31" fmla="*/ 206 h 1318"/>
                  <a:gd name="T32" fmla="*/ 751 w 1722"/>
                  <a:gd name="T33" fmla="*/ 353 h 1318"/>
                  <a:gd name="T34" fmla="*/ 740 w 1722"/>
                  <a:gd name="T35" fmla="*/ 419 h 1318"/>
                  <a:gd name="T36" fmla="*/ 723 w 1722"/>
                  <a:gd name="T37" fmla="*/ 448 h 1318"/>
                  <a:gd name="T38" fmla="*/ 715 w 1722"/>
                  <a:gd name="T39" fmla="*/ 491 h 1318"/>
                  <a:gd name="T40" fmla="*/ 676 w 1722"/>
                  <a:gd name="T41" fmla="*/ 549 h 1318"/>
                  <a:gd name="T42" fmla="*/ 632 w 1722"/>
                  <a:gd name="T43" fmla="*/ 567 h 1318"/>
                  <a:gd name="T44" fmla="*/ 690 w 1722"/>
                  <a:gd name="T45" fmla="*/ 602 h 1318"/>
                  <a:gd name="T46" fmla="*/ 734 w 1722"/>
                  <a:gd name="T47" fmla="*/ 632 h 1318"/>
                  <a:gd name="T48" fmla="*/ 825 w 1722"/>
                  <a:gd name="T49" fmla="*/ 713 h 1318"/>
                  <a:gd name="T50" fmla="*/ 901 w 1722"/>
                  <a:gd name="T51" fmla="*/ 802 h 1318"/>
                  <a:gd name="T52" fmla="*/ 973 w 1722"/>
                  <a:gd name="T53" fmla="*/ 896 h 1318"/>
                  <a:gd name="T54" fmla="*/ 1029 w 1722"/>
                  <a:gd name="T55" fmla="*/ 851 h 1318"/>
                  <a:gd name="T56" fmla="*/ 1090 w 1722"/>
                  <a:gd name="T57" fmla="*/ 777 h 1318"/>
                  <a:gd name="T58" fmla="*/ 1163 w 1722"/>
                  <a:gd name="T59" fmla="*/ 711 h 1318"/>
                  <a:gd name="T60" fmla="*/ 1213 w 1722"/>
                  <a:gd name="T61" fmla="*/ 655 h 1318"/>
                  <a:gd name="T62" fmla="*/ 1240 w 1722"/>
                  <a:gd name="T63" fmla="*/ 597 h 1318"/>
                  <a:gd name="T64" fmla="*/ 1318 w 1722"/>
                  <a:gd name="T65" fmla="*/ 497 h 1318"/>
                  <a:gd name="T66" fmla="*/ 1381 w 1722"/>
                  <a:gd name="T67" fmla="*/ 438 h 1318"/>
                  <a:gd name="T68" fmla="*/ 1434 w 1722"/>
                  <a:gd name="T69" fmla="*/ 418 h 1318"/>
                  <a:gd name="T70" fmla="*/ 1499 w 1722"/>
                  <a:gd name="T71" fmla="*/ 356 h 1318"/>
                  <a:gd name="T72" fmla="*/ 1498 w 1722"/>
                  <a:gd name="T73" fmla="*/ 422 h 1318"/>
                  <a:gd name="T74" fmla="*/ 1461 w 1722"/>
                  <a:gd name="T75" fmla="*/ 475 h 1318"/>
                  <a:gd name="T76" fmla="*/ 1491 w 1722"/>
                  <a:gd name="T77" fmla="*/ 514 h 1318"/>
                  <a:gd name="T78" fmla="*/ 1508 w 1722"/>
                  <a:gd name="T79" fmla="*/ 553 h 1318"/>
                  <a:gd name="T80" fmla="*/ 1484 w 1722"/>
                  <a:gd name="T81" fmla="*/ 606 h 1318"/>
                  <a:gd name="T82" fmla="*/ 1435 w 1722"/>
                  <a:gd name="T83" fmla="*/ 642 h 1318"/>
                  <a:gd name="T84" fmla="*/ 1402 w 1722"/>
                  <a:gd name="T85" fmla="*/ 682 h 1318"/>
                  <a:gd name="T86" fmla="*/ 1495 w 1722"/>
                  <a:gd name="T87" fmla="*/ 752 h 1318"/>
                  <a:gd name="T88" fmla="*/ 1337 w 1722"/>
                  <a:gd name="T89" fmla="*/ 734 h 1318"/>
                  <a:gd name="T90" fmla="*/ 1508 w 1722"/>
                  <a:gd name="T91" fmla="*/ 808 h 1318"/>
                  <a:gd name="T92" fmla="*/ 1314 w 1722"/>
                  <a:gd name="T93" fmla="*/ 774 h 1318"/>
                  <a:gd name="T94" fmla="*/ 1519 w 1722"/>
                  <a:gd name="T95" fmla="*/ 866 h 1318"/>
                  <a:gd name="T96" fmla="*/ 1296 w 1722"/>
                  <a:gd name="T97" fmla="*/ 836 h 1318"/>
                  <a:gd name="T98" fmla="*/ 1283 w 1722"/>
                  <a:gd name="T99" fmla="*/ 879 h 1318"/>
                  <a:gd name="T100" fmla="*/ 1266 w 1722"/>
                  <a:gd name="T101" fmla="*/ 921 h 1318"/>
                  <a:gd name="T102" fmla="*/ 1250 w 1722"/>
                  <a:gd name="T103" fmla="*/ 967 h 1318"/>
                  <a:gd name="T104" fmla="*/ 1230 w 1722"/>
                  <a:gd name="T105" fmla="*/ 1013 h 1318"/>
                  <a:gd name="T106" fmla="*/ 1581 w 1722"/>
                  <a:gd name="T107" fmla="*/ 1155 h 1318"/>
                  <a:gd name="T108" fmla="*/ 1205 w 1722"/>
                  <a:gd name="T109" fmla="*/ 1070 h 1318"/>
                  <a:gd name="T110" fmla="*/ 1183 w 1722"/>
                  <a:gd name="T111" fmla="*/ 1114 h 1318"/>
                  <a:gd name="T112" fmla="*/ 1289 w 1722"/>
                  <a:gd name="T113" fmla="*/ 1196 h 1318"/>
                  <a:gd name="T114" fmla="*/ 1457 w 1722"/>
                  <a:gd name="T115" fmla="*/ 1253 h 1318"/>
                  <a:gd name="T116" fmla="*/ 1600 w 1722"/>
                  <a:gd name="T117" fmla="*/ 1303 h 1318"/>
                  <a:gd name="T118" fmla="*/ 1722 w 1722"/>
                  <a:gd name="T119" fmla="*/ 0 h 1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2" h="1318">
                    <a:moveTo>
                      <a:pt x="0" y="2"/>
                    </a:moveTo>
                    <a:lnTo>
                      <a:pt x="5" y="548"/>
                    </a:lnTo>
                    <a:lnTo>
                      <a:pt x="114" y="538"/>
                    </a:lnTo>
                    <a:lnTo>
                      <a:pt x="110" y="531"/>
                    </a:lnTo>
                    <a:lnTo>
                      <a:pt x="106" y="524"/>
                    </a:lnTo>
                    <a:lnTo>
                      <a:pt x="100" y="518"/>
                    </a:lnTo>
                    <a:lnTo>
                      <a:pt x="94" y="511"/>
                    </a:lnTo>
                    <a:lnTo>
                      <a:pt x="88" y="506"/>
                    </a:lnTo>
                    <a:lnTo>
                      <a:pt x="81" y="500"/>
                    </a:lnTo>
                    <a:lnTo>
                      <a:pt x="75" y="492"/>
                    </a:lnTo>
                    <a:lnTo>
                      <a:pt x="69" y="486"/>
                    </a:lnTo>
                    <a:lnTo>
                      <a:pt x="60" y="460"/>
                    </a:lnTo>
                    <a:lnTo>
                      <a:pt x="59" y="434"/>
                    </a:lnTo>
                    <a:lnTo>
                      <a:pt x="62" y="409"/>
                    </a:lnTo>
                    <a:lnTo>
                      <a:pt x="73" y="385"/>
                    </a:lnTo>
                    <a:lnTo>
                      <a:pt x="84" y="362"/>
                    </a:lnTo>
                    <a:lnTo>
                      <a:pt x="98" y="338"/>
                    </a:lnTo>
                    <a:lnTo>
                      <a:pt x="112" y="315"/>
                    </a:lnTo>
                    <a:lnTo>
                      <a:pt x="124" y="292"/>
                    </a:lnTo>
                    <a:lnTo>
                      <a:pt x="130" y="281"/>
                    </a:lnTo>
                    <a:lnTo>
                      <a:pt x="129" y="270"/>
                    </a:lnTo>
                    <a:lnTo>
                      <a:pt x="125" y="261"/>
                    </a:lnTo>
                    <a:lnTo>
                      <a:pt x="119" y="252"/>
                    </a:lnTo>
                    <a:lnTo>
                      <a:pt x="112" y="243"/>
                    </a:lnTo>
                    <a:lnTo>
                      <a:pt x="106" y="233"/>
                    </a:lnTo>
                    <a:lnTo>
                      <a:pt x="104" y="222"/>
                    </a:lnTo>
                    <a:lnTo>
                      <a:pt x="106" y="209"/>
                    </a:lnTo>
                    <a:lnTo>
                      <a:pt x="110" y="192"/>
                    </a:lnTo>
                    <a:lnTo>
                      <a:pt x="118" y="173"/>
                    </a:lnTo>
                    <a:lnTo>
                      <a:pt x="127" y="155"/>
                    </a:lnTo>
                    <a:lnTo>
                      <a:pt x="139" y="139"/>
                    </a:lnTo>
                    <a:lnTo>
                      <a:pt x="152" y="125"/>
                    </a:lnTo>
                    <a:lnTo>
                      <a:pt x="167" y="112"/>
                    </a:lnTo>
                    <a:lnTo>
                      <a:pt x="183" y="102"/>
                    </a:lnTo>
                    <a:lnTo>
                      <a:pt x="201" y="96"/>
                    </a:lnTo>
                    <a:lnTo>
                      <a:pt x="215" y="92"/>
                    </a:lnTo>
                    <a:lnTo>
                      <a:pt x="228" y="94"/>
                    </a:lnTo>
                    <a:lnTo>
                      <a:pt x="241" y="97"/>
                    </a:lnTo>
                    <a:lnTo>
                      <a:pt x="252" y="104"/>
                    </a:lnTo>
                    <a:lnTo>
                      <a:pt x="264" y="107"/>
                    </a:lnTo>
                    <a:lnTo>
                      <a:pt x="276" y="111"/>
                    </a:lnTo>
                    <a:lnTo>
                      <a:pt x="288" y="110"/>
                    </a:lnTo>
                    <a:lnTo>
                      <a:pt x="300" y="104"/>
                    </a:lnTo>
                    <a:lnTo>
                      <a:pt x="324" y="99"/>
                    </a:lnTo>
                    <a:lnTo>
                      <a:pt x="347" y="90"/>
                    </a:lnTo>
                    <a:lnTo>
                      <a:pt x="368" y="80"/>
                    </a:lnTo>
                    <a:lnTo>
                      <a:pt x="389" y="68"/>
                    </a:lnTo>
                    <a:lnTo>
                      <a:pt x="411" y="58"/>
                    </a:lnTo>
                    <a:lnTo>
                      <a:pt x="432" y="51"/>
                    </a:lnTo>
                    <a:lnTo>
                      <a:pt x="456" y="46"/>
                    </a:lnTo>
                    <a:lnTo>
                      <a:pt x="481" y="46"/>
                    </a:lnTo>
                    <a:lnTo>
                      <a:pt x="499" y="47"/>
                    </a:lnTo>
                    <a:lnTo>
                      <a:pt x="512" y="46"/>
                    </a:lnTo>
                    <a:lnTo>
                      <a:pt x="523" y="44"/>
                    </a:lnTo>
                    <a:lnTo>
                      <a:pt x="533" y="42"/>
                    </a:lnTo>
                    <a:lnTo>
                      <a:pt x="542" y="39"/>
                    </a:lnTo>
                    <a:lnTo>
                      <a:pt x="552" y="38"/>
                    </a:lnTo>
                    <a:lnTo>
                      <a:pt x="564" y="36"/>
                    </a:lnTo>
                    <a:lnTo>
                      <a:pt x="579" y="36"/>
                    </a:lnTo>
                    <a:lnTo>
                      <a:pt x="591" y="36"/>
                    </a:lnTo>
                    <a:lnTo>
                      <a:pt x="605" y="38"/>
                    </a:lnTo>
                    <a:lnTo>
                      <a:pt x="620" y="41"/>
                    </a:lnTo>
                    <a:lnTo>
                      <a:pt x="634" y="46"/>
                    </a:lnTo>
                    <a:lnTo>
                      <a:pt x="647" y="51"/>
                    </a:lnTo>
                    <a:lnTo>
                      <a:pt x="660" y="58"/>
                    </a:lnTo>
                    <a:lnTo>
                      <a:pt x="669" y="66"/>
                    </a:lnTo>
                    <a:lnTo>
                      <a:pt x="676" y="73"/>
                    </a:lnTo>
                    <a:lnTo>
                      <a:pt x="685" y="82"/>
                    </a:lnTo>
                    <a:lnTo>
                      <a:pt x="691" y="91"/>
                    </a:lnTo>
                    <a:lnTo>
                      <a:pt x="698" y="97"/>
                    </a:lnTo>
                    <a:lnTo>
                      <a:pt x="704" y="102"/>
                    </a:lnTo>
                    <a:lnTo>
                      <a:pt x="709" y="107"/>
                    </a:lnTo>
                    <a:lnTo>
                      <a:pt x="714" y="112"/>
                    </a:lnTo>
                    <a:lnTo>
                      <a:pt x="720" y="119"/>
                    </a:lnTo>
                    <a:lnTo>
                      <a:pt x="727" y="125"/>
                    </a:lnTo>
                    <a:lnTo>
                      <a:pt x="738" y="141"/>
                    </a:lnTo>
                    <a:lnTo>
                      <a:pt x="737" y="151"/>
                    </a:lnTo>
                    <a:lnTo>
                      <a:pt x="730" y="164"/>
                    </a:lnTo>
                    <a:lnTo>
                      <a:pt x="724" y="183"/>
                    </a:lnTo>
                    <a:lnTo>
                      <a:pt x="732" y="206"/>
                    </a:lnTo>
                    <a:lnTo>
                      <a:pt x="738" y="233"/>
                    </a:lnTo>
                    <a:lnTo>
                      <a:pt x="740" y="262"/>
                    </a:lnTo>
                    <a:lnTo>
                      <a:pt x="735" y="289"/>
                    </a:lnTo>
                    <a:lnTo>
                      <a:pt x="742" y="321"/>
                    </a:lnTo>
                    <a:lnTo>
                      <a:pt x="751" y="353"/>
                    </a:lnTo>
                    <a:lnTo>
                      <a:pt x="759" y="380"/>
                    </a:lnTo>
                    <a:lnTo>
                      <a:pt x="767" y="406"/>
                    </a:lnTo>
                    <a:lnTo>
                      <a:pt x="761" y="416"/>
                    </a:lnTo>
                    <a:lnTo>
                      <a:pt x="752" y="418"/>
                    </a:lnTo>
                    <a:lnTo>
                      <a:pt x="740" y="419"/>
                    </a:lnTo>
                    <a:lnTo>
                      <a:pt x="730" y="423"/>
                    </a:lnTo>
                    <a:lnTo>
                      <a:pt x="732" y="429"/>
                    </a:lnTo>
                    <a:lnTo>
                      <a:pt x="733" y="434"/>
                    </a:lnTo>
                    <a:lnTo>
                      <a:pt x="730" y="441"/>
                    </a:lnTo>
                    <a:lnTo>
                      <a:pt x="723" y="448"/>
                    </a:lnTo>
                    <a:lnTo>
                      <a:pt x="723" y="462"/>
                    </a:lnTo>
                    <a:lnTo>
                      <a:pt x="719" y="467"/>
                    </a:lnTo>
                    <a:lnTo>
                      <a:pt x="715" y="468"/>
                    </a:lnTo>
                    <a:lnTo>
                      <a:pt x="713" y="472"/>
                    </a:lnTo>
                    <a:lnTo>
                      <a:pt x="715" y="491"/>
                    </a:lnTo>
                    <a:lnTo>
                      <a:pt x="718" y="509"/>
                    </a:lnTo>
                    <a:lnTo>
                      <a:pt x="713" y="525"/>
                    </a:lnTo>
                    <a:lnTo>
                      <a:pt x="695" y="541"/>
                    </a:lnTo>
                    <a:lnTo>
                      <a:pt x="688" y="546"/>
                    </a:lnTo>
                    <a:lnTo>
                      <a:pt x="676" y="549"/>
                    </a:lnTo>
                    <a:lnTo>
                      <a:pt x="665" y="550"/>
                    </a:lnTo>
                    <a:lnTo>
                      <a:pt x="655" y="551"/>
                    </a:lnTo>
                    <a:lnTo>
                      <a:pt x="644" y="554"/>
                    </a:lnTo>
                    <a:lnTo>
                      <a:pt x="636" y="558"/>
                    </a:lnTo>
                    <a:lnTo>
                      <a:pt x="632" y="567"/>
                    </a:lnTo>
                    <a:lnTo>
                      <a:pt x="632" y="580"/>
                    </a:lnTo>
                    <a:lnTo>
                      <a:pt x="657" y="590"/>
                    </a:lnTo>
                    <a:lnTo>
                      <a:pt x="667" y="596"/>
                    </a:lnTo>
                    <a:lnTo>
                      <a:pt x="679" y="599"/>
                    </a:lnTo>
                    <a:lnTo>
                      <a:pt x="690" y="602"/>
                    </a:lnTo>
                    <a:lnTo>
                      <a:pt x="701" y="606"/>
                    </a:lnTo>
                    <a:lnTo>
                      <a:pt x="712" y="609"/>
                    </a:lnTo>
                    <a:lnTo>
                      <a:pt x="720" y="614"/>
                    </a:lnTo>
                    <a:lnTo>
                      <a:pt x="729" y="622"/>
                    </a:lnTo>
                    <a:lnTo>
                      <a:pt x="734" y="632"/>
                    </a:lnTo>
                    <a:lnTo>
                      <a:pt x="754" y="647"/>
                    </a:lnTo>
                    <a:lnTo>
                      <a:pt x="773" y="662"/>
                    </a:lnTo>
                    <a:lnTo>
                      <a:pt x="791" y="679"/>
                    </a:lnTo>
                    <a:lnTo>
                      <a:pt x="808" y="695"/>
                    </a:lnTo>
                    <a:lnTo>
                      <a:pt x="825" y="713"/>
                    </a:lnTo>
                    <a:lnTo>
                      <a:pt x="841" y="730"/>
                    </a:lnTo>
                    <a:lnTo>
                      <a:pt x="856" y="748"/>
                    </a:lnTo>
                    <a:lnTo>
                      <a:pt x="873" y="765"/>
                    </a:lnTo>
                    <a:lnTo>
                      <a:pt x="886" y="784"/>
                    </a:lnTo>
                    <a:lnTo>
                      <a:pt x="901" y="802"/>
                    </a:lnTo>
                    <a:lnTo>
                      <a:pt x="915" y="821"/>
                    </a:lnTo>
                    <a:lnTo>
                      <a:pt x="930" y="840"/>
                    </a:lnTo>
                    <a:lnTo>
                      <a:pt x="944" y="858"/>
                    </a:lnTo>
                    <a:lnTo>
                      <a:pt x="958" y="877"/>
                    </a:lnTo>
                    <a:lnTo>
                      <a:pt x="973" y="896"/>
                    </a:lnTo>
                    <a:lnTo>
                      <a:pt x="987" y="915"/>
                    </a:lnTo>
                    <a:lnTo>
                      <a:pt x="997" y="899"/>
                    </a:lnTo>
                    <a:lnTo>
                      <a:pt x="1007" y="882"/>
                    </a:lnTo>
                    <a:lnTo>
                      <a:pt x="1017" y="866"/>
                    </a:lnTo>
                    <a:lnTo>
                      <a:pt x="1029" y="851"/>
                    </a:lnTo>
                    <a:lnTo>
                      <a:pt x="1040" y="836"/>
                    </a:lnTo>
                    <a:lnTo>
                      <a:pt x="1052" y="821"/>
                    </a:lnTo>
                    <a:lnTo>
                      <a:pt x="1065" y="806"/>
                    </a:lnTo>
                    <a:lnTo>
                      <a:pt x="1078" y="791"/>
                    </a:lnTo>
                    <a:lnTo>
                      <a:pt x="1090" y="777"/>
                    </a:lnTo>
                    <a:lnTo>
                      <a:pt x="1104" y="763"/>
                    </a:lnTo>
                    <a:lnTo>
                      <a:pt x="1119" y="749"/>
                    </a:lnTo>
                    <a:lnTo>
                      <a:pt x="1133" y="736"/>
                    </a:lnTo>
                    <a:lnTo>
                      <a:pt x="1148" y="724"/>
                    </a:lnTo>
                    <a:lnTo>
                      <a:pt x="1163" y="711"/>
                    </a:lnTo>
                    <a:lnTo>
                      <a:pt x="1178" y="699"/>
                    </a:lnTo>
                    <a:lnTo>
                      <a:pt x="1193" y="687"/>
                    </a:lnTo>
                    <a:lnTo>
                      <a:pt x="1201" y="677"/>
                    </a:lnTo>
                    <a:lnTo>
                      <a:pt x="1207" y="666"/>
                    </a:lnTo>
                    <a:lnTo>
                      <a:pt x="1213" y="655"/>
                    </a:lnTo>
                    <a:lnTo>
                      <a:pt x="1218" y="643"/>
                    </a:lnTo>
                    <a:lnTo>
                      <a:pt x="1225" y="632"/>
                    </a:lnTo>
                    <a:lnTo>
                      <a:pt x="1230" y="619"/>
                    </a:lnTo>
                    <a:lnTo>
                      <a:pt x="1235" y="608"/>
                    </a:lnTo>
                    <a:lnTo>
                      <a:pt x="1240" y="597"/>
                    </a:lnTo>
                    <a:lnTo>
                      <a:pt x="1249" y="573"/>
                    </a:lnTo>
                    <a:lnTo>
                      <a:pt x="1262" y="551"/>
                    </a:lnTo>
                    <a:lnTo>
                      <a:pt x="1279" y="533"/>
                    </a:lnTo>
                    <a:lnTo>
                      <a:pt x="1298" y="515"/>
                    </a:lnTo>
                    <a:lnTo>
                      <a:pt x="1318" y="497"/>
                    </a:lnTo>
                    <a:lnTo>
                      <a:pt x="1337" y="480"/>
                    </a:lnTo>
                    <a:lnTo>
                      <a:pt x="1354" y="461"/>
                    </a:lnTo>
                    <a:lnTo>
                      <a:pt x="1369" y="441"/>
                    </a:lnTo>
                    <a:lnTo>
                      <a:pt x="1376" y="437"/>
                    </a:lnTo>
                    <a:lnTo>
                      <a:pt x="1381" y="438"/>
                    </a:lnTo>
                    <a:lnTo>
                      <a:pt x="1386" y="441"/>
                    </a:lnTo>
                    <a:lnTo>
                      <a:pt x="1391" y="446"/>
                    </a:lnTo>
                    <a:lnTo>
                      <a:pt x="1406" y="438"/>
                    </a:lnTo>
                    <a:lnTo>
                      <a:pt x="1420" y="429"/>
                    </a:lnTo>
                    <a:lnTo>
                      <a:pt x="1434" y="418"/>
                    </a:lnTo>
                    <a:lnTo>
                      <a:pt x="1447" y="407"/>
                    </a:lnTo>
                    <a:lnTo>
                      <a:pt x="1460" y="394"/>
                    </a:lnTo>
                    <a:lnTo>
                      <a:pt x="1473" y="380"/>
                    </a:lnTo>
                    <a:lnTo>
                      <a:pt x="1485" y="368"/>
                    </a:lnTo>
                    <a:lnTo>
                      <a:pt x="1499" y="356"/>
                    </a:lnTo>
                    <a:lnTo>
                      <a:pt x="1506" y="362"/>
                    </a:lnTo>
                    <a:lnTo>
                      <a:pt x="1506" y="378"/>
                    </a:lnTo>
                    <a:lnTo>
                      <a:pt x="1505" y="393"/>
                    </a:lnTo>
                    <a:lnTo>
                      <a:pt x="1503" y="408"/>
                    </a:lnTo>
                    <a:lnTo>
                      <a:pt x="1498" y="422"/>
                    </a:lnTo>
                    <a:lnTo>
                      <a:pt x="1491" y="436"/>
                    </a:lnTo>
                    <a:lnTo>
                      <a:pt x="1483" y="447"/>
                    </a:lnTo>
                    <a:lnTo>
                      <a:pt x="1471" y="458"/>
                    </a:lnTo>
                    <a:lnTo>
                      <a:pt x="1459" y="468"/>
                    </a:lnTo>
                    <a:lnTo>
                      <a:pt x="1461" y="475"/>
                    </a:lnTo>
                    <a:lnTo>
                      <a:pt x="1467" y="479"/>
                    </a:lnTo>
                    <a:lnTo>
                      <a:pt x="1474" y="482"/>
                    </a:lnTo>
                    <a:lnTo>
                      <a:pt x="1479" y="489"/>
                    </a:lnTo>
                    <a:lnTo>
                      <a:pt x="1483" y="502"/>
                    </a:lnTo>
                    <a:lnTo>
                      <a:pt x="1491" y="514"/>
                    </a:lnTo>
                    <a:lnTo>
                      <a:pt x="1499" y="526"/>
                    </a:lnTo>
                    <a:lnTo>
                      <a:pt x="1499" y="543"/>
                    </a:lnTo>
                    <a:lnTo>
                      <a:pt x="1503" y="545"/>
                    </a:lnTo>
                    <a:lnTo>
                      <a:pt x="1506" y="549"/>
                    </a:lnTo>
                    <a:lnTo>
                      <a:pt x="1508" y="553"/>
                    </a:lnTo>
                    <a:lnTo>
                      <a:pt x="1506" y="558"/>
                    </a:lnTo>
                    <a:lnTo>
                      <a:pt x="1503" y="570"/>
                    </a:lnTo>
                    <a:lnTo>
                      <a:pt x="1498" y="582"/>
                    </a:lnTo>
                    <a:lnTo>
                      <a:pt x="1491" y="594"/>
                    </a:lnTo>
                    <a:lnTo>
                      <a:pt x="1484" y="606"/>
                    </a:lnTo>
                    <a:lnTo>
                      <a:pt x="1475" y="616"/>
                    </a:lnTo>
                    <a:lnTo>
                      <a:pt x="1465" y="624"/>
                    </a:lnTo>
                    <a:lnTo>
                      <a:pt x="1454" y="631"/>
                    </a:lnTo>
                    <a:lnTo>
                      <a:pt x="1441" y="635"/>
                    </a:lnTo>
                    <a:lnTo>
                      <a:pt x="1435" y="642"/>
                    </a:lnTo>
                    <a:lnTo>
                      <a:pt x="1429" y="651"/>
                    </a:lnTo>
                    <a:lnTo>
                      <a:pt x="1421" y="658"/>
                    </a:lnTo>
                    <a:lnTo>
                      <a:pt x="1415" y="667"/>
                    </a:lnTo>
                    <a:lnTo>
                      <a:pt x="1483" y="694"/>
                    </a:lnTo>
                    <a:lnTo>
                      <a:pt x="1402" y="682"/>
                    </a:lnTo>
                    <a:lnTo>
                      <a:pt x="1397" y="687"/>
                    </a:lnTo>
                    <a:lnTo>
                      <a:pt x="1392" y="694"/>
                    </a:lnTo>
                    <a:lnTo>
                      <a:pt x="1386" y="699"/>
                    </a:lnTo>
                    <a:lnTo>
                      <a:pt x="1381" y="705"/>
                    </a:lnTo>
                    <a:lnTo>
                      <a:pt x="1495" y="752"/>
                    </a:lnTo>
                    <a:lnTo>
                      <a:pt x="1356" y="724"/>
                    </a:lnTo>
                    <a:lnTo>
                      <a:pt x="1351" y="726"/>
                    </a:lnTo>
                    <a:lnTo>
                      <a:pt x="1347" y="729"/>
                    </a:lnTo>
                    <a:lnTo>
                      <a:pt x="1342" y="731"/>
                    </a:lnTo>
                    <a:lnTo>
                      <a:pt x="1337" y="734"/>
                    </a:lnTo>
                    <a:lnTo>
                      <a:pt x="1335" y="736"/>
                    </a:lnTo>
                    <a:lnTo>
                      <a:pt x="1333" y="738"/>
                    </a:lnTo>
                    <a:lnTo>
                      <a:pt x="1332" y="740"/>
                    </a:lnTo>
                    <a:lnTo>
                      <a:pt x="1329" y="743"/>
                    </a:lnTo>
                    <a:lnTo>
                      <a:pt x="1508" y="808"/>
                    </a:lnTo>
                    <a:lnTo>
                      <a:pt x="1315" y="773"/>
                    </a:lnTo>
                    <a:lnTo>
                      <a:pt x="1315" y="774"/>
                    </a:lnTo>
                    <a:lnTo>
                      <a:pt x="1315" y="774"/>
                    </a:lnTo>
                    <a:lnTo>
                      <a:pt x="1314" y="774"/>
                    </a:lnTo>
                    <a:lnTo>
                      <a:pt x="1314" y="774"/>
                    </a:lnTo>
                    <a:lnTo>
                      <a:pt x="1313" y="778"/>
                    </a:lnTo>
                    <a:lnTo>
                      <a:pt x="1312" y="782"/>
                    </a:lnTo>
                    <a:lnTo>
                      <a:pt x="1310" y="785"/>
                    </a:lnTo>
                    <a:lnTo>
                      <a:pt x="1309" y="789"/>
                    </a:lnTo>
                    <a:lnTo>
                      <a:pt x="1519" y="866"/>
                    </a:lnTo>
                    <a:lnTo>
                      <a:pt x="1301" y="821"/>
                    </a:lnTo>
                    <a:lnTo>
                      <a:pt x="1300" y="824"/>
                    </a:lnTo>
                    <a:lnTo>
                      <a:pt x="1299" y="828"/>
                    </a:lnTo>
                    <a:lnTo>
                      <a:pt x="1298" y="832"/>
                    </a:lnTo>
                    <a:lnTo>
                      <a:pt x="1296" y="836"/>
                    </a:lnTo>
                    <a:lnTo>
                      <a:pt x="1532" y="924"/>
                    </a:lnTo>
                    <a:lnTo>
                      <a:pt x="1286" y="866"/>
                    </a:lnTo>
                    <a:lnTo>
                      <a:pt x="1285" y="870"/>
                    </a:lnTo>
                    <a:lnTo>
                      <a:pt x="1284" y="874"/>
                    </a:lnTo>
                    <a:lnTo>
                      <a:pt x="1283" y="879"/>
                    </a:lnTo>
                    <a:lnTo>
                      <a:pt x="1281" y="882"/>
                    </a:lnTo>
                    <a:lnTo>
                      <a:pt x="1544" y="982"/>
                    </a:lnTo>
                    <a:lnTo>
                      <a:pt x="1270" y="911"/>
                    </a:lnTo>
                    <a:lnTo>
                      <a:pt x="1269" y="916"/>
                    </a:lnTo>
                    <a:lnTo>
                      <a:pt x="1266" y="921"/>
                    </a:lnTo>
                    <a:lnTo>
                      <a:pt x="1265" y="926"/>
                    </a:lnTo>
                    <a:lnTo>
                      <a:pt x="1262" y="931"/>
                    </a:lnTo>
                    <a:lnTo>
                      <a:pt x="1556" y="1040"/>
                    </a:lnTo>
                    <a:lnTo>
                      <a:pt x="1251" y="963"/>
                    </a:lnTo>
                    <a:lnTo>
                      <a:pt x="1250" y="967"/>
                    </a:lnTo>
                    <a:lnTo>
                      <a:pt x="1247" y="970"/>
                    </a:lnTo>
                    <a:lnTo>
                      <a:pt x="1246" y="974"/>
                    </a:lnTo>
                    <a:lnTo>
                      <a:pt x="1245" y="978"/>
                    </a:lnTo>
                    <a:lnTo>
                      <a:pt x="1568" y="1097"/>
                    </a:lnTo>
                    <a:lnTo>
                      <a:pt x="1230" y="1013"/>
                    </a:lnTo>
                    <a:lnTo>
                      <a:pt x="1229" y="1016"/>
                    </a:lnTo>
                    <a:lnTo>
                      <a:pt x="1227" y="1018"/>
                    </a:lnTo>
                    <a:lnTo>
                      <a:pt x="1226" y="1022"/>
                    </a:lnTo>
                    <a:lnTo>
                      <a:pt x="1225" y="1025"/>
                    </a:lnTo>
                    <a:lnTo>
                      <a:pt x="1581" y="1155"/>
                    </a:lnTo>
                    <a:lnTo>
                      <a:pt x="1208" y="1062"/>
                    </a:lnTo>
                    <a:lnTo>
                      <a:pt x="1207" y="1064"/>
                    </a:lnTo>
                    <a:lnTo>
                      <a:pt x="1207" y="1066"/>
                    </a:lnTo>
                    <a:lnTo>
                      <a:pt x="1206" y="1067"/>
                    </a:lnTo>
                    <a:lnTo>
                      <a:pt x="1205" y="1070"/>
                    </a:lnTo>
                    <a:lnTo>
                      <a:pt x="1592" y="1212"/>
                    </a:lnTo>
                    <a:lnTo>
                      <a:pt x="1184" y="1110"/>
                    </a:lnTo>
                    <a:lnTo>
                      <a:pt x="1184" y="1111"/>
                    </a:lnTo>
                    <a:lnTo>
                      <a:pt x="1184" y="1113"/>
                    </a:lnTo>
                    <a:lnTo>
                      <a:pt x="1183" y="1114"/>
                    </a:lnTo>
                    <a:lnTo>
                      <a:pt x="1183" y="1115"/>
                    </a:lnTo>
                    <a:lnTo>
                      <a:pt x="1605" y="1270"/>
                    </a:lnTo>
                    <a:lnTo>
                      <a:pt x="1231" y="1177"/>
                    </a:lnTo>
                    <a:lnTo>
                      <a:pt x="1259" y="1186"/>
                    </a:lnTo>
                    <a:lnTo>
                      <a:pt x="1289" y="1196"/>
                    </a:lnTo>
                    <a:lnTo>
                      <a:pt x="1322" y="1207"/>
                    </a:lnTo>
                    <a:lnTo>
                      <a:pt x="1356" y="1218"/>
                    </a:lnTo>
                    <a:lnTo>
                      <a:pt x="1390" y="1230"/>
                    </a:lnTo>
                    <a:lnTo>
                      <a:pt x="1423" y="1242"/>
                    </a:lnTo>
                    <a:lnTo>
                      <a:pt x="1457" y="1253"/>
                    </a:lnTo>
                    <a:lnTo>
                      <a:pt x="1491" y="1265"/>
                    </a:lnTo>
                    <a:lnTo>
                      <a:pt x="1522" y="1275"/>
                    </a:lnTo>
                    <a:lnTo>
                      <a:pt x="1551" y="1285"/>
                    </a:lnTo>
                    <a:lnTo>
                      <a:pt x="1577" y="1294"/>
                    </a:lnTo>
                    <a:lnTo>
                      <a:pt x="1600" y="1303"/>
                    </a:lnTo>
                    <a:lnTo>
                      <a:pt x="1618" y="1309"/>
                    </a:lnTo>
                    <a:lnTo>
                      <a:pt x="1632" y="1314"/>
                    </a:lnTo>
                    <a:lnTo>
                      <a:pt x="1642" y="1316"/>
                    </a:lnTo>
                    <a:lnTo>
                      <a:pt x="1645" y="1318"/>
                    </a:lnTo>
                    <a:lnTo>
                      <a:pt x="1722" y="0"/>
                    </a:lnTo>
                    <a:lnTo>
                      <a:pt x="0" y="2"/>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1" name="Freeform 151">
                <a:extLst>
                  <a:ext uri="{FF2B5EF4-FFF2-40B4-BE49-F238E27FC236}">
                    <a16:creationId xmlns:a16="http://schemas.microsoft.com/office/drawing/2014/main" id="{B2719B56-C582-D628-000B-F7E5EF19E5A7}"/>
                  </a:ext>
                </a:extLst>
              </p:cNvPr>
              <p:cNvSpPr>
                <a:spLocks/>
              </p:cNvSpPr>
              <p:nvPr/>
            </p:nvSpPr>
            <p:spPr bwMode="auto">
              <a:xfrm>
                <a:off x="4735" y="803"/>
                <a:ext cx="221" cy="77"/>
              </a:xfrm>
              <a:custGeom>
                <a:avLst/>
                <a:gdLst>
                  <a:gd name="T0" fmla="*/ 20 w 442"/>
                  <a:gd name="T1" fmla="*/ 0 h 155"/>
                  <a:gd name="T2" fmla="*/ 15 w 442"/>
                  <a:gd name="T3" fmla="*/ 10 h 155"/>
                  <a:gd name="T4" fmla="*/ 10 w 442"/>
                  <a:gd name="T5" fmla="*/ 19 h 155"/>
                  <a:gd name="T6" fmla="*/ 5 w 442"/>
                  <a:gd name="T7" fmla="*/ 29 h 155"/>
                  <a:gd name="T8" fmla="*/ 0 w 442"/>
                  <a:gd name="T9" fmla="*/ 39 h 155"/>
                  <a:gd name="T10" fmla="*/ 5 w 442"/>
                  <a:gd name="T11" fmla="*/ 42 h 155"/>
                  <a:gd name="T12" fmla="*/ 13 w 442"/>
                  <a:gd name="T13" fmla="*/ 43 h 155"/>
                  <a:gd name="T14" fmla="*/ 20 w 442"/>
                  <a:gd name="T15" fmla="*/ 45 h 155"/>
                  <a:gd name="T16" fmla="*/ 28 w 442"/>
                  <a:gd name="T17" fmla="*/ 48 h 155"/>
                  <a:gd name="T18" fmla="*/ 37 w 442"/>
                  <a:gd name="T19" fmla="*/ 52 h 155"/>
                  <a:gd name="T20" fmla="*/ 47 w 442"/>
                  <a:gd name="T21" fmla="*/ 54 h 155"/>
                  <a:gd name="T22" fmla="*/ 57 w 442"/>
                  <a:gd name="T23" fmla="*/ 58 h 155"/>
                  <a:gd name="T24" fmla="*/ 68 w 442"/>
                  <a:gd name="T25" fmla="*/ 62 h 155"/>
                  <a:gd name="T26" fmla="*/ 442 w 442"/>
                  <a:gd name="T27" fmla="*/ 155 h 155"/>
                  <a:gd name="T28" fmla="*/ 20 w 442"/>
                  <a:gd name="T2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2" h="155">
                    <a:moveTo>
                      <a:pt x="20" y="0"/>
                    </a:moveTo>
                    <a:lnTo>
                      <a:pt x="15" y="10"/>
                    </a:lnTo>
                    <a:lnTo>
                      <a:pt x="10" y="19"/>
                    </a:lnTo>
                    <a:lnTo>
                      <a:pt x="5" y="29"/>
                    </a:lnTo>
                    <a:lnTo>
                      <a:pt x="0" y="39"/>
                    </a:lnTo>
                    <a:lnTo>
                      <a:pt x="5" y="42"/>
                    </a:lnTo>
                    <a:lnTo>
                      <a:pt x="13" y="43"/>
                    </a:lnTo>
                    <a:lnTo>
                      <a:pt x="20" y="45"/>
                    </a:lnTo>
                    <a:lnTo>
                      <a:pt x="28" y="48"/>
                    </a:lnTo>
                    <a:lnTo>
                      <a:pt x="37" y="52"/>
                    </a:lnTo>
                    <a:lnTo>
                      <a:pt x="47" y="54"/>
                    </a:lnTo>
                    <a:lnTo>
                      <a:pt x="57" y="58"/>
                    </a:lnTo>
                    <a:lnTo>
                      <a:pt x="68" y="62"/>
                    </a:lnTo>
                    <a:lnTo>
                      <a:pt x="442" y="155"/>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2" name="Freeform 152">
                <a:extLst>
                  <a:ext uri="{FF2B5EF4-FFF2-40B4-BE49-F238E27FC236}">
                    <a16:creationId xmlns:a16="http://schemas.microsoft.com/office/drawing/2014/main" id="{B9E48E3F-6915-3D9B-EF27-1C6F26903AAA}"/>
                  </a:ext>
                </a:extLst>
              </p:cNvPr>
              <p:cNvSpPr>
                <a:spLocks/>
              </p:cNvSpPr>
              <p:nvPr/>
            </p:nvSpPr>
            <p:spPr bwMode="auto">
              <a:xfrm>
                <a:off x="4746" y="780"/>
                <a:ext cx="204" cy="71"/>
              </a:xfrm>
              <a:custGeom>
                <a:avLst/>
                <a:gdLst>
                  <a:gd name="T0" fmla="*/ 408 w 408"/>
                  <a:gd name="T1" fmla="*/ 142 h 142"/>
                  <a:gd name="T2" fmla="*/ 21 w 408"/>
                  <a:gd name="T3" fmla="*/ 0 h 142"/>
                  <a:gd name="T4" fmla="*/ 16 w 408"/>
                  <a:gd name="T5" fmla="*/ 10 h 142"/>
                  <a:gd name="T6" fmla="*/ 11 w 408"/>
                  <a:gd name="T7" fmla="*/ 20 h 142"/>
                  <a:gd name="T8" fmla="*/ 6 w 408"/>
                  <a:gd name="T9" fmla="*/ 30 h 142"/>
                  <a:gd name="T10" fmla="*/ 0 w 408"/>
                  <a:gd name="T11" fmla="*/ 40 h 142"/>
                  <a:gd name="T12" fmla="*/ 408 w 408"/>
                  <a:gd name="T13" fmla="*/ 142 h 142"/>
                </a:gdLst>
                <a:ahLst/>
                <a:cxnLst>
                  <a:cxn ang="0">
                    <a:pos x="T0" y="T1"/>
                  </a:cxn>
                  <a:cxn ang="0">
                    <a:pos x="T2" y="T3"/>
                  </a:cxn>
                  <a:cxn ang="0">
                    <a:pos x="T4" y="T5"/>
                  </a:cxn>
                  <a:cxn ang="0">
                    <a:pos x="T6" y="T7"/>
                  </a:cxn>
                  <a:cxn ang="0">
                    <a:pos x="T8" y="T9"/>
                  </a:cxn>
                  <a:cxn ang="0">
                    <a:pos x="T10" y="T11"/>
                  </a:cxn>
                  <a:cxn ang="0">
                    <a:pos x="T12" y="T13"/>
                  </a:cxn>
                </a:cxnLst>
                <a:rect l="0" t="0" r="r" b="b"/>
                <a:pathLst>
                  <a:path w="408" h="142">
                    <a:moveTo>
                      <a:pt x="408" y="142"/>
                    </a:moveTo>
                    <a:lnTo>
                      <a:pt x="21" y="0"/>
                    </a:lnTo>
                    <a:lnTo>
                      <a:pt x="16" y="10"/>
                    </a:lnTo>
                    <a:lnTo>
                      <a:pt x="11" y="20"/>
                    </a:lnTo>
                    <a:lnTo>
                      <a:pt x="6" y="30"/>
                    </a:lnTo>
                    <a:lnTo>
                      <a:pt x="0" y="40"/>
                    </a:lnTo>
                    <a:lnTo>
                      <a:pt x="408" y="1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3" name="Freeform 153">
                <a:extLst>
                  <a:ext uri="{FF2B5EF4-FFF2-40B4-BE49-F238E27FC236}">
                    <a16:creationId xmlns:a16="http://schemas.microsoft.com/office/drawing/2014/main" id="{A82F67D0-CEE1-D7A4-266B-A09C31F9627B}"/>
                  </a:ext>
                </a:extLst>
              </p:cNvPr>
              <p:cNvSpPr>
                <a:spLocks/>
              </p:cNvSpPr>
              <p:nvPr/>
            </p:nvSpPr>
            <p:spPr bwMode="auto">
              <a:xfrm>
                <a:off x="4758" y="757"/>
                <a:ext cx="186" cy="66"/>
              </a:xfrm>
              <a:custGeom>
                <a:avLst/>
                <a:gdLst>
                  <a:gd name="T0" fmla="*/ 373 w 373"/>
                  <a:gd name="T1" fmla="*/ 130 h 130"/>
                  <a:gd name="T2" fmla="*/ 17 w 373"/>
                  <a:gd name="T3" fmla="*/ 0 h 130"/>
                  <a:gd name="T4" fmla="*/ 13 w 373"/>
                  <a:gd name="T5" fmla="*/ 8 h 130"/>
                  <a:gd name="T6" fmla="*/ 9 w 373"/>
                  <a:gd name="T7" fmla="*/ 18 h 130"/>
                  <a:gd name="T8" fmla="*/ 4 w 373"/>
                  <a:gd name="T9" fmla="*/ 27 h 130"/>
                  <a:gd name="T10" fmla="*/ 0 w 373"/>
                  <a:gd name="T11" fmla="*/ 37 h 130"/>
                  <a:gd name="T12" fmla="*/ 373 w 373"/>
                  <a:gd name="T13" fmla="*/ 130 h 130"/>
                </a:gdLst>
                <a:ahLst/>
                <a:cxnLst>
                  <a:cxn ang="0">
                    <a:pos x="T0" y="T1"/>
                  </a:cxn>
                  <a:cxn ang="0">
                    <a:pos x="T2" y="T3"/>
                  </a:cxn>
                  <a:cxn ang="0">
                    <a:pos x="T4" y="T5"/>
                  </a:cxn>
                  <a:cxn ang="0">
                    <a:pos x="T6" y="T7"/>
                  </a:cxn>
                  <a:cxn ang="0">
                    <a:pos x="T8" y="T9"/>
                  </a:cxn>
                  <a:cxn ang="0">
                    <a:pos x="T10" y="T11"/>
                  </a:cxn>
                  <a:cxn ang="0">
                    <a:pos x="T12" y="T13"/>
                  </a:cxn>
                </a:cxnLst>
                <a:rect l="0" t="0" r="r" b="b"/>
                <a:pathLst>
                  <a:path w="373" h="130">
                    <a:moveTo>
                      <a:pt x="373" y="130"/>
                    </a:moveTo>
                    <a:lnTo>
                      <a:pt x="17" y="0"/>
                    </a:lnTo>
                    <a:lnTo>
                      <a:pt x="13" y="8"/>
                    </a:lnTo>
                    <a:lnTo>
                      <a:pt x="9" y="18"/>
                    </a:lnTo>
                    <a:lnTo>
                      <a:pt x="4" y="27"/>
                    </a:lnTo>
                    <a:lnTo>
                      <a:pt x="0" y="37"/>
                    </a:lnTo>
                    <a:lnTo>
                      <a:pt x="373"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4" name="Freeform 154">
                <a:extLst>
                  <a:ext uri="{FF2B5EF4-FFF2-40B4-BE49-F238E27FC236}">
                    <a16:creationId xmlns:a16="http://schemas.microsoft.com/office/drawing/2014/main" id="{9BA46D01-DB7C-5AF6-F12F-B64225BB50FD}"/>
                  </a:ext>
                </a:extLst>
              </p:cNvPr>
              <p:cNvSpPr>
                <a:spLocks/>
              </p:cNvSpPr>
              <p:nvPr/>
            </p:nvSpPr>
            <p:spPr bwMode="auto">
              <a:xfrm>
                <a:off x="4768" y="734"/>
                <a:ext cx="170" cy="60"/>
              </a:xfrm>
              <a:custGeom>
                <a:avLst/>
                <a:gdLst>
                  <a:gd name="T0" fmla="*/ 338 w 338"/>
                  <a:gd name="T1" fmla="*/ 119 h 119"/>
                  <a:gd name="T2" fmla="*/ 15 w 338"/>
                  <a:gd name="T3" fmla="*/ 0 h 119"/>
                  <a:gd name="T4" fmla="*/ 11 w 338"/>
                  <a:gd name="T5" fmla="*/ 9 h 119"/>
                  <a:gd name="T6" fmla="*/ 7 w 338"/>
                  <a:gd name="T7" fmla="*/ 18 h 119"/>
                  <a:gd name="T8" fmla="*/ 4 w 338"/>
                  <a:gd name="T9" fmla="*/ 26 h 119"/>
                  <a:gd name="T10" fmla="*/ 0 w 338"/>
                  <a:gd name="T11" fmla="*/ 35 h 119"/>
                  <a:gd name="T12" fmla="*/ 338 w 338"/>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338" h="119">
                    <a:moveTo>
                      <a:pt x="338" y="119"/>
                    </a:moveTo>
                    <a:lnTo>
                      <a:pt x="15" y="0"/>
                    </a:lnTo>
                    <a:lnTo>
                      <a:pt x="11" y="9"/>
                    </a:lnTo>
                    <a:lnTo>
                      <a:pt x="7" y="18"/>
                    </a:lnTo>
                    <a:lnTo>
                      <a:pt x="4" y="26"/>
                    </a:lnTo>
                    <a:lnTo>
                      <a:pt x="0" y="35"/>
                    </a:lnTo>
                    <a:lnTo>
                      <a:pt x="338" y="1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5" name="Freeform 155">
                <a:extLst>
                  <a:ext uri="{FF2B5EF4-FFF2-40B4-BE49-F238E27FC236}">
                    <a16:creationId xmlns:a16="http://schemas.microsoft.com/office/drawing/2014/main" id="{7EA798EC-A1D5-9D9C-A120-9530CFDE79D6}"/>
                  </a:ext>
                </a:extLst>
              </p:cNvPr>
              <p:cNvSpPr>
                <a:spLocks/>
              </p:cNvSpPr>
              <p:nvPr/>
            </p:nvSpPr>
            <p:spPr bwMode="auto">
              <a:xfrm>
                <a:off x="4779" y="711"/>
                <a:ext cx="152" cy="54"/>
              </a:xfrm>
              <a:custGeom>
                <a:avLst/>
                <a:gdLst>
                  <a:gd name="T0" fmla="*/ 305 w 305"/>
                  <a:gd name="T1" fmla="*/ 109 h 109"/>
                  <a:gd name="T2" fmla="*/ 11 w 305"/>
                  <a:gd name="T3" fmla="*/ 0 h 109"/>
                  <a:gd name="T4" fmla="*/ 9 w 305"/>
                  <a:gd name="T5" fmla="*/ 9 h 109"/>
                  <a:gd name="T6" fmla="*/ 6 w 305"/>
                  <a:gd name="T7" fmla="*/ 17 h 109"/>
                  <a:gd name="T8" fmla="*/ 3 w 305"/>
                  <a:gd name="T9" fmla="*/ 24 h 109"/>
                  <a:gd name="T10" fmla="*/ 0 w 305"/>
                  <a:gd name="T11" fmla="*/ 32 h 109"/>
                  <a:gd name="T12" fmla="*/ 305 w 305"/>
                  <a:gd name="T13" fmla="*/ 109 h 109"/>
                </a:gdLst>
                <a:ahLst/>
                <a:cxnLst>
                  <a:cxn ang="0">
                    <a:pos x="T0" y="T1"/>
                  </a:cxn>
                  <a:cxn ang="0">
                    <a:pos x="T2" y="T3"/>
                  </a:cxn>
                  <a:cxn ang="0">
                    <a:pos x="T4" y="T5"/>
                  </a:cxn>
                  <a:cxn ang="0">
                    <a:pos x="T6" y="T7"/>
                  </a:cxn>
                  <a:cxn ang="0">
                    <a:pos x="T8" y="T9"/>
                  </a:cxn>
                  <a:cxn ang="0">
                    <a:pos x="T10" y="T11"/>
                  </a:cxn>
                  <a:cxn ang="0">
                    <a:pos x="T12" y="T13"/>
                  </a:cxn>
                </a:cxnLst>
                <a:rect l="0" t="0" r="r" b="b"/>
                <a:pathLst>
                  <a:path w="305" h="109">
                    <a:moveTo>
                      <a:pt x="305" y="109"/>
                    </a:moveTo>
                    <a:lnTo>
                      <a:pt x="11" y="0"/>
                    </a:lnTo>
                    <a:lnTo>
                      <a:pt x="9" y="9"/>
                    </a:lnTo>
                    <a:lnTo>
                      <a:pt x="6" y="17"/>
                    </a:lnTo>
                    <a:lnTo>
                      <a:pt x="3" y="24"/>
                    </a:lnTo>
                    <a:lnTo>
                      <a:pt x="0" y="32"/>
                    </a:lnTo>
                    <a:lnTo>
                      <a:pt x="305"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6" name="Freeform 156">
                <a:extLst>
                  <a:ext uri="{FF2B5EF4-FFF2-40B4-BE49-F238E27FC236}">
                    <a16:creationId xmlns:a16="http://schemas.microsoft.com/office/drawing/2014/main" id="{957C7E4B-79CC-3505-94DC-D0B881B70C1B}"/>
                  </a:ext>
                </a:extLst>
              </p:cNvPr>
              <p:cNvSpPr>
                <a:spLocks/>
              </p:cNvSpPr>
              <p:nvPr/>
            </p:nvSpPr>
            <p:spPr bwMode="auto">
              <a:xfrm>
                <a:off x="4789" y="686"/>
                <a:ext cx="137" cy="50"/>
              </a:xfrm>
              <a:custGeom>
                <a:avLst/>
                <a:gdLst>
                  <a:gd name="T0" fmla="*/ 11 w 274"/>
                  <a:gd name="T1" fmla="*/ 0 h 100"/>
                  <a:gd name="T2" fmla="*/ 9 w 274"/>
                  <a:gd name="T3" fmla="*/ 7 h 100"/>
                  <a:gd name="T4" fmla="*/ 6 w 274"/>
                  <a:gd name="T5" fmla="*/ 14 h 100"/>
                  <a:gd name="T6" fmla="*/ 3 w 274"/>
                  <a:gd name="T7" fmla="*/ 22 h 100"/>
                  <a:gd name="T8" fmla="*/ 0 w 274"/>
                  <a:gd name="T9" fmla="*/ 29 h 100"/>
                  <a:gd name="T10" fmla="*/ 274 w 274"/>
                  <a:gd name="T11" fmla="*/ 100 h 100"/>
                  <a:gd name="T12" fmla="*/ 11 w 274"/>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274" h="100">
                    <a:moveTo>
                      <a:pt x="11" y="0"/>
                    </a:moveTo>
                    <a:lnTo>
                      <a:pt x="9" y="7"/>
                    </a:lnTo>
                    <a:lnTo>
                      <a:pt x="6" y="14"/>
                    </a:lnTo>
                    <a:lnTo>
                      <a:pt x="3" y="22"/>
                    </a:lnTo>
                    <a:lnTo>
                      <a:pt x="0" y="29"/>
                    </a:lnTo>
                    <a:lnTo>
                      <a:pt x="274" y="100"/>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7" name="Freeform 157">
                <a:extLst>
                  <a:ext uri="{FF2B5EF4-FFF2-40B4-BE49-F238E27FC236}">
                    <a16:creationId xmlns:a16="http://schemas.microsoft.com/office/drawing/2014/main" id="{56FB19D7-9E76-D65F-38F6-34875B61A4D2}"/>
                  </a:ext>
                </a:extLst>
              </p:cNvPr>
              <p:cNvSpPr>
                <a:spLocks/>
              </p:cNvSpPr>
              <p:nvPr/>
            </p:nvSpPr>
            <p:spPr bwMode="auto">
              <a:xfrm>
                <a:off x="4797" y="663"/>
                <a:ext cx="122" cy="44"/>
              </a:xfrm>
              <a:custGeom>
                <a:avLst/>
                <a:gdLst>
                  <a:gd name="T0" fmla="*/ 246 w 246"/>
                  <a:gd name="T1" fmla="*/ 88 h 88"/>
                  <a:gd name="T2" fmla="*/ 10 w 246"/>
                  <a:gd name="T3" fmla="*/ 0 h 88"/>
                  <a:gd name="T4" fmla="*/ 8 w 246"/>
                  <a:gd name="T5" fmla="*/ 7 h 88"/>
                  <a:gd name="T6" fmla="*/ 5 w 246"/>
                  <a:gd name="T7" fmla="*/ 15 h 88"/>
                  <a:gd name="T8" fmla="*/ 3 w 246"/>
                  <a:gd name="T9" fmla="*/ 22 h 88"/>
                  <a:gd name="T10" fmla="*/ 0 w 246"/>
                  <a:gd name="T11" fmla="*/ 30 h 88"/>
                  <a:gd name="T12" fmla="*/ 246 w 246"/>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246" h="88">
                    <a:moveTo>
                      <a:pt x="246" y="88"/>
                    </a:moveTo>
                    <a:lnTo>
                      <a:pt x="10" y="0"/>
                    </a:lnTo>
                    <a:lnTo>
                      <a:pt x="8" y="7"/>
                    </a:lnTo>
                    <a:lnTo>
                      <a:pt x="5" y="15"/>
                    </a:lnTo>
                    <a:lnTo>
                      <a:pt x="3" y="22"/>
                    </a:lnTo>
                    <a:lnTo>
                      <a:pt x="0" y="30"/>
                    </a:lnTo>
                    <a:lnTo>
                      <a:pt x="246"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8" name="Freeform 158">
                <a:extLst>
                  <a:ext uri="{FF2B5EF4-FFF2-40B4-BE49-F238E27FC236}">
                    <a16:creationId xmlns:a16="http://schemas.microsoft.com/office/drawing/2014/main" id="{49E7C408-B517-B995-2AA7-3BCBA7393D48}"/>
                  </a:ext>
                </a:extLst>
              </p:cNvPr>
              <p:cNvSpPr>
                <a:spLocks/>
              </p:cNvSpPr>
              <p:nvPr/>
            </p:nvSpPr>
            <p:spPr bwMode="auto">
              <a:xfrm>
                <a:off x="4804" y="640"/>
                <a:ext cx="109" cy="38"/>
              </a:xfrm>
              <a:custGeom>
                <a:avLst/>
                <a:gdLst>
                  <a:gd name="T0" fmla="*/ 218 w 218"/>
                  <a:gd name="T1" fmla="*/ 77 h 77"/>
                  <a:gd name="T2" fmla="*/ 8 w 218"/>
                  <a:gd name="T3" fmla="*/ 0 h 77"/>
                  <a:gd name="T4" fmla="*/ 7 w 218"/>
                  <a:gd name="T5" fmla="*/ 9 h 77"/>
                  <a:gd name="T6" fmla="*/ 4 w 218"/>
                  <a:gd name="T7" fmla="*/ 17 h 77"/>
                  <a:gd name="T8" fmla="*/ 3 w 218"/>
                  <a:gd name="T9" fmla="*/ 24 h 77"/>
                  <a:gd name="T10" fmla="*/ 0 w 218"/>
                  <a:gd name="T11" fmla="*/ 32 h 77"/>
                  <a:gd name="T12" fmla="*/ 218 w 21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218" h="77">
                    <a:moveTo>
                      <a:pt x="218" y="77"/>
                    </a:moveTo>
                    <a:lnTo>
                      <a:pt x="8" y="0"/>
                    </a:lnTo>
                    <a:lnTo>
                      <a:pt x="7" y="9"/>
                    </a:lnTo>
                    <a:lnTo>
                      <a:pt x="4" y="17"/>
                    </a:lnTo>
                    <a:lnTo>
                      <a:pt x="3" y="24"/>
                    </a:lnTo>
                    <a:lnTo>
                      <a:pt x="0" y="32"/>
                    </a:lnTo>
                    <a:lnTo>
                      <a:pt x="218"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19" name="Freeform 159">
                <a:extLst>
                  <a:ext uri="{FF2B5EF4-FFF2-40B4-BE49-F238E27FC236}">
                    <a16:creationId xmlns:a16="http://schemas.microsoft.com/office/drawing/2014/main" id="{19B20A1B-4B69-6D7A-13CE-DC106F09A58B}"/>
                  </a:ext>
                </a:extLst>
              </p:cNvPr>
              <p:cNvSpPr>
                <a:spLocks/>
              </p:cNvSpPr>
              <p:nvPr/>
            </p:nvSpPr>
            <p:spPr bwMode="auto">
              <a:xfrm>
                <a:off x="4811" y="616"/>
                <a:ext cx="96" cy="33"/>
              </a:xfrm>
              <a:custGeom>
                <a:avLst/>
                <a:gdLst>
                  <a:gd name="T0" fmla="*/ 193 w 193"/>
                  <a:gd name="T1" fmla="*/ 65 h 65"/>
                  <a:gd name="T2" fmla="*/ 14 w 193"/>
                  <a:gd name="T3" fmla="*/ 0 h 65"/>
                  <a:gd name="T4" fmla="*/ 12 w 193"/>
                  <a:gd name="T5" fmla="*/ 7 h 65"/>
                  <a:gd name="T6" fmla="*/ 9 w 193"/>
                  <a:gd name="T7" fmla="*/ 16 h 65"/>
                  <a:gd name="T8" fmla="*/ 5 w 193"/>
                  <a:gd name="T9" fmla="*/ 24 h 65"/>
                  <a:gd name="T10" fmla="*/ 0 w 193"/>
                  <a:gd name="T11" fmla="*/ 30 h 65"/>
                  <a:gd name="T12" fmla="*/ 193 w 193"/>
                  <a:gd name="T13" fmla="*/ 65 h 65"/>
                </a:gdLst>
                <a:ahLst/>
                <a:cxnLst>
                  <a:cxn ang="0">
                    <a:pos x="T0" y="T1"/>
                  </a:cxn>
                  <a:cxn ang="0">
                    <a:pos x="T2" y="T3"/>
                  </a:cxn>
                  <a:cxn ang="0">
                    <a:pos x="T4" y="T5"/>
                  </a:cxn>
                  <a:cxn ang="0">
                    <a:pos x="T6" y="T7"/>
                  </a:cxn>
                  <a:cxn ang="0">
                    <a:pos x="T8" y="T9"/>
                  </a:cxn>
                  <a:cxn ang="0">
                    <a:pos x="T10" y="T11"/>
                  </a:cxn>
                  <a:cxn ang="0">
                    <a:pos x="T12" y="T13"/>
                  </a:cxn>
                </a:cxnLst>
                <a:rect l="0" t="0" r="r" b="b"/>
                <a:pathLst>
                  <a:path w="193" h="65">
                    <a:moveTo>
                      <a:pt x="193" y="65"/>
                    </a:moveTo>
                    <a:lnTo>
                      <a:pt x="14" y="0"/>
                    </a:lnTo>
                    <a:lnTo>
                      <a:pt x="12" y="7"/>
                    </a:lnTo>
                    <a:lnTo>
                      <a:pt x="9" y="16"/>
                    </a:lnTo>
                    <a:lnTo>
                      <a:pt x="5" y="24"/>
                    </a:lnTo>
                    <a:lnTo>
                      <a:pt x="0" y="30"/>
                    </a:lnTo>
                    <a:lnTo>
                      <a:pt x="193"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0" name="Freeform 160">
                <a:extLst>
                  <a:ext uri="{FF2B5EF4-FFF2-40B4-BE49-F238E27FC236}">
                    <a16:creationId xmlns:a16="http://schemas.microsoft.com/office/drawing/2014/main" id="{45C227DA-662A-0A8C-6C63-DD4B795AA454}"/>
                  </a:ext>
                </a:extLst>
              </p:cNvPr>
              <p:cNvSpPr>
                <a:spLocks/>
              </p:cNvSpPr>
              <p:nvPr/>
            </p:nvSpPr>
            <p:spPr bwMode="auto">
              <a:xfrm>
                <a:off x="4831" y="597"/>
                <a:ext cx="70" cy="24"/>
              </a:xfrm>
              <a:custGeom>
                <a:avLst/>
                <a:gdLst>
                  <a:gd name="T0" fmla="*/ 25 w 139"/>
                  <a:gd name="T1" fmla="*/ 0 h 47"/>
                  <a:gd name="T2" fmla="*/ 18 w 139"/>
                  <a:gd name="T3" fmla="*/ 5 h 47"/>
                  <a:gd name="T4" fmla="*/ 12 w 139"/>
                  <a:gd name="T5" fmla="*/ 10 h 47"/>
                  <a:gd name="T6" fmla="*/ 6 w 139"/>
                  <a:gd name="T7" fmla="*/ 15 h 47"/>
                  <a:gd name="T8" fmla="*/ 0 w 139"/>
                  <a:gd name="T9" fmla="*/ 19 h 47"/>
                  <a:gd name="T10" fmla="*/ 139 w 139"/>
                  <a:gd name="T11" fmla="*/ 47 h 47"/>
                  <a:gd name="T12" fmla="*/ 25 w 139"/>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39" h="47">
                    <a:moveTo>
                      <a:pt x="25" y="0"/>
                    </a:moveTo>
                    <a:lnTo>
                      <a:pt x="18" y="5"/>
                    </a:lnTo>
                    <a:lnTo>
                      <a:pt x="12" y="10"/>
                    </a:lnTo>
                    <a:lnTo>
                      <a:pt x="6" y="15"/>
                    </a:lnTo>
                    <a:lnTo>
                      <a:pt x="0" y="19"/>
                    </a:lnTo>
                    <a:lnTo>
                      <a:pt x="139" y="47"/>
                    </a:lnTo>
                    <a:lnTo>
                      <a:pt x="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1" name="Freeform 161">
                <a:extLst>
                  <a:ext uri="{FF2B5EF4-FFF2-40B4-BE49-F238E27FC236}">
                    <a16:creationId xmlns:a16="http://schemas.microsoft.com/office/drawing/2014/main" id="{7FEB1D68-E2B7-3115-EB0C-1E9602C284B3}"/>
                  </a:ext>
                </a:extLst>
              </p:cNvPr>
              <p:cNvSpPr>
                <a:spLocks/>
              </p:cNvSpPr>
              <p:nvPr/>
            </p:nvSpPr>
            <p:spPr bwMode="auto">
              <a:xfrm>
                <a:off x="4855" y="579"/>
                <a:ext cx="40" cy="13"/>
              </a:xfrm>
              <a:custGeom>
                <a:avLst/>
                <a:gdLst>
                  <a:gd name="T0" fmla="*/ 81 w 81"/>
                  <a:gd name="T1" fmla="*/ 27 h 27"/>
                  <a:gd name="T2" fmla="*/ 13 w 81"/>
                  <a:gd name="T3" fmla="*/ 0 h 27"/>
                  <a:gd name="T4" fmla="*/ 10 w 81"/>
                  <a:gd name="T5" fmla="*/ 4 h 27"/>
                  <a:gd name="T6" fmla="*/ 6 w 81"/>
                  <a:gd name="T7" fmla="*/ 8 h 27"/>
                  <a:gd name="T8" fmla="*/ 3 w 81"/>
                  <a:gd name="T9" fmla="*/ 12 h 27"/>
                  <a:gd name="T10" fmla="*/ 0 w 81"/>
                  <a:gd name="T11" fmla="*/ 15 h 27"/>
                  <a:gd name="T12" fmla="*/ 81 w 81"/>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81" h="27">
                    <a:moveTo>
                      <a:pt x="81" y="27"/>
                    </a:moveTo>
                    <a:lnTo>
                      <a:pt x="13" y="0"/>
                    </a:lnTo>
                    <a:lnTo>
                      <a:pt x="10" y="4"/>
                    </a:lnTo>
                    <a:lnTo>
                      <a:pt x="6" y="8"/>
                    </a:lnTo>
                    <a:lnTo>
                      <a:pt x="3" y="12"/>
                    </a:lnTo>
                    <a:lnTo>
                      <a:pt x="0" y="15"/>
                    </a:lnTo>
                    <a:lnTo>
                      <a:pt x="8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2" name="Freeform 162">
                <a:extLst>
                  <a:ext uri="{FF2B5EF4-FFF2-40B4-BE49-F238E27FC236}">
                    <a16:creationId xmlns:a16="http://schemas.microsoft.com/office/drawing/2014/main" id="{D8A8BA77-866A-E6CD-5CB3-C1215DD0F103}"/>
                  </a:ext>
                </a:extLst>
              </p:cNvPr>
              <p:cNvSpPr>
                <a:spLocks/>
              </p:cNvSpPr>
              <p:nvPr/>
            </p:nvSpPr>
            <p:spPr bwMode="auto">
              <a:xfrm>
                <a:off x="4375" y="289"/>
                <a:ext cx="96" cy="17"/>
              </a:xfrm>
              <a:custGeom>
                <a:avLst/>
                <a:gdLst>
                  <a:gd name="T0" fmla="*/ 193 w 193"/>
                  <a:gd name="T1" fmla="*/ 18 h 35"/>
                  <a:gd name="T2" fmla="*/ 186 w 193"/>
                  <a:gd name="T3" fmla="*/ 18 h 35"/>
                  <a:gd name="T4" fmla="*/ 179 w 193"/>
                  <a:gd name="T5" fmla="*/ 17 h 35"/>
                  <a:gd name="T6" fmla="*/ 171 w 193"/>
                  <a:gd name="T7" fmla="*/ 14 h 35"/>
                  <a:gd name="T8" fmla="*/ 165 w 193"/>
                  <a:gd name="T9" fmla="*/ 12 h 35"/>
                  <a:gd name="T10" fmla="*/ 156 w 193"/>
                  <a:gd name="T11" fmla="*/ 9 h 35"/>
                  <a:gd name="T12" fmla="*/ 149 w 193"/>
                  <a:gd name="T13" fmla="*/ 8 h 35"/>
                  <a:gd name="T14" fmla="*/ 141 w 193"/>
                  <a:gd name="T15" fmla="*/ 8 h 35"/>
                  <a:gd name="T16" fmla="*/ 132 w 193"/>
                  <a:gd name="T17" fmla="*/ 10 h 35"/>
                  <a:gd name="T18" fmla="*/ 124 w 193"/>
                  <a:gd name="T19" fmla="*/ 14 h 35"/>
                  <a:gd name="T20" fmla="*/ 116 w 193"/>
                  <a:gd name="T21" fmla="*/ 18 h 35"/>
                  <a:gd name="T22" fmla="*/ 107 w 193"/>
                  <a:gd name="T23" fmla="*/ 24 h 35"/>
                  <a:gd name="T24" fmla="*/ 100 w 193"/>
                  <a:gd name="T25" fmla="*/ 29 h 35"/>
                  <a:gd name="T26" fmla="*/ 91 w 193"/>
                  <a:gd name="T27" fmla="*/ 33 h 35"/>
                  <a:gd name="T28" fmla="*/ 82 w 193"/>
                  <a:gd name="T29" fmla="*/ 35 h 35"/>
                  <a:gd name="T30" fmla="*/ 73 w 193"/>
                  <a:gd name="T31" fmla="*/ 34 h 35"/>
                  <a:gd name="T32" fmla="*/ 63 w 193"/>
                  <a:gd name="T33" fmla="*/ 30 h 35"/>
                  <a:gd name="T34" fmla="*/ 57 w 193"/>
                  <a:gd name="T35" fmla="*/ 27 h 35"/>
                  <a:gd name="T36" fmla="*/ 51 w 193"/>
                  <a:gd name="T37" fmla="*/ 24 h 35"/>
                  <a:gd name="T38" fmla="*/ 43 w 193"/>
                  <a:gd name="T39" fmla="*/ 23 h 35"/>
                  <a:gd name="T40" fmla="*/ 34 w 193"/>
                  <a:gd name="T41" fmla="*/ 23 h 35"/>
                  <a:gd name="T42" fmla="*/ 27 w 193"/>
                  <a:gd name="T43" fmla="*/ 23 h 35"/>
                  <a:gd name="T44" fmla="*/ 19 w 193"/>
                  <a:gd name="T45" fmla="*/ 24 h 35"/>
                  <a:gd name="T46" fmla="*/ 12 w 193"/>
                  <a:gd name="T47" fmla="*/ 27 h 35"/>
                  <a:gd name="T48" fmla="*/ 4 w 193"/>
                  <a:gd name="T49" fmla="*/ 28 h 35"/>
                  <a:gd name="T50" fmla="*/ 3 w 193"/>
                  <a:gd name="T51" fmla="*/ 24 h 35"/>
                  <a:gd name="T52" fmla="*/ 0 w 193"/>
                  <a:gd name="T53" fmla="*/ 22 h 35"/>
                  <a:gd name="T54" fmla="*/ 0 w 193"/>
                  <a:gd name="T55" fmla="*/ 18 h 35"/>
                  <a:gd name="T56" fmla="*/ 4 w 193"/>
                  <a:gd name="T57" fmla="*/ 15 h 35"/>
                  <a:gd name="T58" fmla="*/ 13 w 193"/>
                  <a:gd name="T59" fmla="*/ 17 h 35"/>
                  <a:gd name="T60" fmla="*/ 22 w 193"/>
                  <a:gd name="T61" fmla="*/ 15 h 35"/>
                  <a:gd name="T62" fmla="*/ 31 w 193"/>
                  <a:gd name="T63" fmla="*/ 15 h 35"/>
                  <a:gd name="T64" fmla="*/ 39 w 193"/>
                  <a:gd name="T65" fmla="*/ 14 h 35"/>
                  <a:gd name="T66" fmla="*/ 47 w 193"/>
                  <a:gd name="T67" fmla="*/ 15 h 35"/>
                  <a:gd name="T68" fmla="*/ 56 w 193"/>
                  <a:gd name="T69" fmla="*/ 17 h 35"/>
                  <a:gd name="T70" fmla="*/ 63 w 193"/>
                  <a:gd name="T71" fmla="*/ 19 h 35"/>
                  <a:gd name="T72" fmla="*/ 71 w 193"/>
                  <a:gd name="T73" fmla="*/ 25 h 35"/>
                  <a:gd name="T74" fmla="*/ 80 w 193"/>
                  <a:gd name="T75" fmla="*/ 25 h 35"/>
                  <a:gd name="T76" fmla="*/ 87 w 193"/>
                  <a:gd name="T77" fmla="*/ 23 h 35"/>
                  <a:gd name="T78" fmla="*/ 93 w 193"/>
                  <a:gd name="T79" fmla="*/ 19 h 35"/>
                  <a:gd name="T80" fmla="*/ 101 w 193"/>
                  <a:gd name="T81" fmla="*/ 14 h 35"/>
                  <a:gd name="T82" fmla="*/ 107 w 193"/>
                  <a:gd name="T83" fmla="*/ 9 h 35"/>
                  <a:gd name="T84" fmla="*/ 115 w 193"/>
                  <a:gd name="T85" fmla="*/ 5 h 35"/>
                  <a:gd name="T86" fmla="*/ 122 w 193"/>
                  <a:gd name="T87" fmla="*/ 2 h 35"/>
                  <a:gd name="T88" fmla="*/ 130 w 193"/>
                  <a:gd name="T89" fmla="*/ 0 h 35"/>
                  <a:gd name="T90" fmla="*/ 139 w 193"/>
                  <a:gd name="T91" fmla="*/ 0 h 35"/>
                  <a:gd name="T92" fmla="*/ 148 w 193"/>
                  <a:gd name="T93" fmla="*/ 0 h 35"/>
                  <a:gd name="T94" fmla="*/ 156 w 193"/>
                  <a:gd name="T95" fmla="*/ 0 h 35"/>
                  <a:gd name="T96" fmla="*/ 164 w 193"/>
                  <a:gd name="T97" fmla="*/ 2 h 35"/>
                  <a:gd name="T98" fmla="*/ 171 w 193"/>
                  <a:gd name="T99" fmla="*/ 4 h 35"/>
                  <a:gd name="T100" fmla="*/ 179 w 193"/>
                  <a:gd name="T101" fmla="*/ 8 h 35"/>
                  <a:gd name="T102" fmla="*/ 186 w 193"/>
                  <a:gd name="T103" fmla="*/ 12 h 35"/>
                  <a:gd name="T104" fmla="*/ 193 w 193"/>
                  <a:gd name="T105"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3" h="35">
                    <a:moveTo>
                      <a:pt x="193" y="18"/>
                    </a:moveTo>
                    <a:lnTo>
                      <a:pt x="186" y="18"/>
                    </a:lnTo>
                    <a:lnTo>
                      <a:pt x="179" y="17"/>
                    </a:lnTo>
                    <a:lnTo>
                      <a:pt x="171" y="14"/>
                    </a:lnTo>
                    <a:lnTo>
                      <a:pt x="165" y="12"/>
                    </a:lnTo>
                    <a:lnTo>
                      <a:pt x="156" y="9"/>
                    </a:lnTo>
                    <a:lnTo>
                      <a:pt x="149" y="8"/>
                    </a:lnTo>
                    <a:lnTo>
                      <a:pt x="141" y="8"/>
                    </a:lnTo>
                    <a:lnTo>
                      <a:pt x="132" y="10"/>
                    </a:lnTo>
                    <a:lnTo>
                      <a:pt x="124" y="14"/>
                    </a:lnTo>
                    <a:lnTo>
                      <a:pt x="116" y="18"/>
                    </a:lnTo>
                    <a:lnTo>
                      <a:pt x="107" y="24"/>
                    </a:lnTo>
                    <a:lnTo>
                      <a:pt x="100" y="29"/>
                    </a:lnTo>
                    <a:lnTo>
                      <a:pt x="91" y="33"/>
                    </a:lnTo>
                    <a:lnTo>
                      <a:pt x="82" y="35"/>
                    </a:lnTo>
                    <a:lnTo>
                      <a:pt x="73" y="34"/>
                    </a:lnTo>
                    <a:lnTo>
                      <a:pt x="63" y="30"/>
                    </a:lnTo>
                    <a:lnTo>
                      <a:pt x="57" y="27"/>
                    </a:lnTo>
                    <a:lnTo>
                      <a:pt x="51" y="24"/>
                    </a:lnTo>
                    <a:lnTo>
                      <a:pt x="43" y="23"/>
                    </a:lnTo>
                    <a:lnTo>
                      <a:pt x="34" y="23"/>
                    </a:lnTo>
                    <a:lnTo>
                      <a:pt x="27" y="23"/>
                    </a:lnTo>
                    <a:lnTo>
                      <a:pt x="19" y="24"/>
                    </a:lnTo>
                    <a:lnTo>
                      <a:pt x="12" y="27"/>
                    </a:lnTo>
                    <a:lnTo>
                      <a:pt x="4" y="28"/>
                    </a:lnTo>
                    <a:lnTo>
                      <a:pt x="3" y="24"/>
                    </a:lnTo>
                    <a:lnTo>
                      <a:pt x="0" y="22"/>
                    </a:lnTo>
                    <a:lnTo>
                      <a:pt x="0" y="18"/>
                    </a:lnTo>
                    <a:lnTo>
                      <a:pt x="4" y="15"/>
                    </a:lnTo>
                    <a:lnTo>
                      <a:pt x="13" y="17"/>
                    </a:lnTo>
                    <a:lnTo>
                      <a:pt x="22" y="15"/>
                    </a:lnTo>
                    <a:lnTo>
                      <a:pt x="31" y="15"/>
                    </a:lnTo>
                    <a:lnTo>
                      <a:pt x="39" y="14"/>
                    </a:lnTo>
                    <a:lnTo>
                      <a:pt x="47" y="15"/>
                    </a:lnTo>
                    <a:lnTo>
                      <a:pt x="56" y="17"/>
                    </a:lnTo>
                    <a:lnTo>
                      <a:pt x="63" y="19"/>
                    </a:lnTo>
                    <a:lnTo>
                      <a:pt x="71" y="25"/>
                    </a:lnTo>
                    <a:lnTo>
                      <a:pt x="80" y="25"/>
                    </a:lnTo>
                    <a:lnTo>
                      <a:pt x="87" y="23"/>
                    </a:lnTo>
                    <a:lnTo>
                      <a:pt x="93" y="19"/>
                    </a:lnTo>
                    <a:lnTo>
                      <a:pt x="101" y="14"/>
                    </a:lnTo>
                    <a:lnTo>
                      <a:pt x="107" y="9"/>
                    </a:lnTo>
                    <a:lnTo>
                      <a:pt x="115" y="5"/>
                    </a:lnTo>
                    <a:lnTo>
                      <a:pt x="122" y="2"/>
                    </a:lnTo>
                    <a:lnTo>
                      <a:pt x="130" y="0"/>
                    </a:lnTo>
                    <a:lnTo>
                      <a:pt x="139" y="0"/>
                    </a:lnTo>
                    <a:lnTo>
                      <a:pt x="148" y="0"/>
                    </a:lnTo>
                    <a:lnTo>
                      <a:pt x="156" y="0"/>
                    </a:lnTo>
                    <a:lnTo>
                      <a:pt x="164" y="2"/>
                    </a:lnTo>
                    <a:lnTo>
                      <a:pt x="171" y="4"/>
                    </a:lnTo>
                    <a:lnTo>
                      <a:pt x="179" y="8"/>
                    </a:lnTo>
                    <a:lnTo>
                      <a:pt x="186" y="12"/>
                    </a:lnTo>
                    <a:lnTo>
                      <a:pt x="193" y="18"/>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3" name="Freeform 163">
                <a:extLst>
                  <a:ext uri="{FF2B5EF4-FFF2-40B4-BE49-F238E27FC236}">
                    <a16:creationId xmlns:a16="http://schemas.microsoft.com/office/drawing/2014/main" id="{87F3BCB5-1D7A-CAFD-5911-2CAB88255678}"/>
                  </a:ext>
                </a:extLst>
              </p:cNvPr>
              <p:cNvSpPr>
                <a:spLocks/>
              </p:cNvSpPr>
              <p:nvPr/>
            </p:nvSpPr>
            <p:spPr bwMode="auto">
              <a:xfrm>
                <a:off x="4280" y="305"/>
                <a:ext cx="12" cy="40"/>
              </a:xfrm>
              <a:custGeom>
                <a:avLst/>
                <a:gdLst>
                  <a:gd name="T0" fmla="*/ 26 w 26"/>
                  <a:gd name="T1" fmla="*/ 0 h 79"/>
                  <a:gd name="T2" fmla="*/ 22 w 26"/>
                  <a:gd name="T3" fmla="*/ 19 h 79"/>
                  <a:gd name="T4" fmla="*/ 17 w 26"/>
                  <a:gd name="T5" fmla="*/ 38 h 79"/>
                  <a:gd name="T6" fmla="*/ 12 w 26"/>
                  <a:gd name="T7" fmla="*/ 59 h 79"/>
                  <a:gd name="T8" fmla="*/ 15 w 26"/>
                  <a:gd name="T9" fmla="*/ 79 h 79"/>
                  <a:gd name="T10" fmla="*/ 9 w 26"/>
                  <a:gd name="T11" fmla="*/ 77 h 79"/>
                  <a:gd name="T12" fmla="*/ 5 w 26"/>
                  <a:gd name="T13" fmla="*/ 73 h 79"/>
                  <a:gd name="T14" fmla="*/ 3 w 26"/>
                  <a:gd name="T15" fmla="*/ 67 h 79"/>
                  <a:gd name="T16" fmla="*/ 0 w 26"/>
                  <a:gd name="T17" fmla="*/ 60 h 79"/>
                  <a:gd name="T18" fmla="*/ 0 w 26"/>
                  <a:gd name="T19" fmla="*/ 41 h 79"/>
                  <a:gd name="T20" fmla="*/ 5 w 26"/>
                  <a:gd name="T21" fmla="*/ 26 h 79"/>
                  <a:gd name="T22" fmla="*/ 14 w 26"/>
                  <a:gd name="T23" fmla="*/ 13 h 79"/>
                  <a:gd name="T24" fmla="*/ 26 w 26"/>
                  <a:gd name="T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79">
                    <a:moveTo>
                      <a:pt x="26" y="0"/>
                    </a:moveTo>
                    <a:lnTo>
                      <a:pt x="22" y="19"/>
                    </a:lnTo>
                    <a:lnTo>
                      <a:pt x="17" y="38"/>
                    </a:lnTo>
                    <a:lnTo>
                      <a:pt x="12" y="59"/>
                    </a:lnTo>
                    <a:lnTo>
                      <a:pt x="15" y="79"/>
                    </a:lnTo>
                    <a:lnTo>
                      <a:pt x="9" y="77"/>
                    </a:lnTo>
                    <a:lnTo>
                      <a:pt x="5" y="73"/>
                    </a:lnTo>
                    <a:lnTo>
                      <a:pt x="3" y="67"/>
                    </a:lnTo>
                    <a:lnTo>
                      <a:pt x="0" y="60"/>
                    </a:lnTo>
                    <a:lnTo>
                      <a:pt x="0" y="41"/>
                    </a:lnTo>
                    <a:lnTo>
                      <a:pt x="5" y="26"/>
                    </a:lnTo>
                    <a:lnTo>
                      <a:pt x="14" y="13"/>
                    </a:lnTo>
                    <a:lnTo>
                      <a:pt x="26"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4" name="Freeform 164">
                <a:extLst>
                  <a:ext uri="{FF2B5EF4-FFF2-40B4-BE49-F238E27FC236}">
                    <a16:creationId xmlns:a16="http://schemas.microsoft.com/office/drawing/2014/main" id="{F38284F3-FE89-BDA6-36EC-08376249A08C}"/>
                  </a:ext>
                </a:extLst>
              </p:cNvPr>
              <p:cNvSpPr>
                <a:spLocks/>
              </p:cNvSpPr>
              <p:nvPr/>
            </p:nvSpPr>
            <p:spPr bwMode="auto">
              <a:xfrm>
                <a:off x="4367" y="324"/>
                <a:ext cx="66" cy="19"/>
              </a:xfrm>
              <a:custGeom>
                <a:avLst/>
                <a:gdLst>
                  <a:gd name="T0" fmla="*/ 132 w 132"/>
                  <a:gd name="T1" fmla="*/ 24 h 39"/>
                  <a:gd name="T2" fmla="*/ 126 w 132"/>
                  <a:gd name="T3" fmla="*/ 24 h 39"/>
                  <a:gd name="T4" fmla="*/ 120 w 132"/>
                  <a:gd name="T5" fmla="*/ 20 h 39"/>
                  <a:gd name="T6" fmla="*/ 113 w 132"/>
                  <a:gd name="T7" fmla="*/ 16 h 39"/>
                  <a:gd name="T8" fmla="*/ 106 w 132"/>
                  <a:gd name="T9" fmla="*/ 11 h 39"/>
                  <a:gd name="T10" fmla="*/ 100 w 132"/>
                  <a:gd name="T11" fmla="*/ 9 h 39"/>
                  <a:gd name="T12" fmla="*/ 93 w 132"/>
                  <a:gd name="T13" fmla="*/ 6 h 39"/>
                  <a:gd name="T14" fmla="*/ 87 w 132"/>
                  <a:gd name="T15" fmla="*/ 9 h 39"/>
                  <a:gd name="T16" fmla="*/ 79 w 132"/>
                  <a:gd name="T17" fmla="*/ 15 h 39"/>
                  <a:gd name="T18" fmla="*/ 76 w 132"/>
                  <a:gd name="T19" fmla="*/ 21 h 39"/>
                  <a:gd name="T20" fmla="*/ 71 w 132"/>
                  <a:gd name="T21" fmla="*/ 26 h 39"/>
                  <a:gd name="T22" fmla="*/ 66 w 132"/>
                  <a:gd name="T23" fmla="*/ 31 h 39"/>
                  <a:gd name="T24" fmla="*/ 61 w 132"/>
                  <a:gd name="T25" fmla="*/ 35 h 39"/>
                  <a:gd name="T26" fmla="*/ 54 w 132"/>
                  <a:gd name="T27" fmla="*/ 37 h 39"/>
                  <a:gd name="T28" fmla="*/ 49 w 132"/>
                  <a:gd name="T29" fmla="*/ 39 h 39"/>
                  <a:gd name="T30" fmla="*/ 42 w 132"/>
                  <a:gd name="T31" fmla="*/ 37 h 39"/>
                  <a:gd name="T32" fmla="*/ 35 w 132"/>
                  <a:gd name="T33" fmla="*/ 34 h 39"/>
                  <a:gd name="T34" fmla="*/ 27 w 132"/>
                  <a:gd name="T35" fmla="*/ 26 h 39"/>
                  <a:gd name="T36" fmla="*/ 17 w 132"/>
                  <a:gd name="T37" fmla="*/ 21 h 39"/>
                  <a:gd name="T38" fmla="*/ 8 w 132"/>
                  <a:gd name="T39" fmla="*/ 16 h 39"/>
                  <a:gd name="T40" fmla="*/ 0 w 132"/>
                  <a:gd name="T41" fmla="*/ 10 h 39"/>
                  <a:gd name="T42" fmla="*/ 10 w 132"/>
                  <a:gd name="T43" fmla="*/ 9 h 39"/>
                  <a:gd name="T44" fmla="*/ 20 w 132"/>
                  <a:gd name="T45" fmla="*/ 12 h 39"/>
                  <a:gd name="T46" fmla="*/ 29 w 132"/>
                  <a:gd name="T47" fmla="*/ 19 h 39"/>
                  <a:gd name="T48" fmla="*/ 39 w 132"/>
                  <a:gd name="T49" fmla="*/ 25 h 39"/>
                  <a:gd name="T50" fmla="*/ 48 w 132"/>
                  <a:gd name="T51" fmla="*/ 29 h 39"/>
                  <a:gd name="T52" fmla="*/ 57 w 132"/>
                  <a:gd name="T53" fmla="*/ 29 h 39"/>
                  <a:gd name="T54" fmla="*/ 64 w 132"/>
                  <a:gd name="T55" fmla="*/ 22 h 39"/>
                  <a:gd name="T56" fmla="*/ 71 w 132"/>
                  <a:gd name="T57" fmla="*/ 7 h 39"/>
                  <a:gd name="T58" fmla="*/ 78 w 132"/>
                  <a:gd name="T59" fmla="*/ 3 h 39"/>
                  <a:gd name="T60" fmla="*/ 87 w 132"/>
                  <a:gd name="T61" fmla="*/ 1 h 39"/>
                  <a:gd name="T62" fmla="*/ 96 w 132"/>
                  <a:gd name="T63" fmla="*/ 0 h 39"/>
                  <a:gd name="T64" fmla="*/ 105 w 132"/>
                  <a:gd name="T65" fmla="*/ 2 h 39"/>
                  <a:gd name="T66" fmla="*/ 111 w 132"/>
                  <a:gd name="T67" fmla="*/ 9 h 39"/>
                  <a:gd name="T68" fmla="*/ 118 w 132"/>
                  <a:gd name="T69" fmla="*/ 12 h 39"/>
                  <a:gd name="T70" fmla="*/ 126 w 132"/>
                  <a:gd name="T71" fmla="*/ 16 h 39"/>
                  <a:gd name="T72" fmla="*/ 132 w 132"/>
                  <a:gd name="T73"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2" h="39">
                    <a:moveTo>
                      <a:pt x="132" y="24"/>
                    </a:moveTo>
                    <a:lnTo>
                      <a:pt x="126" y="24"/>
                    </a:lnTo>
                    <a:lnTo>
                      <a:pt x="120" y="20"/>
                    </a:lnTo>
                    <a:lnTo>
                      <a:pt x="113" y="16"/>
                    </a:lnTo>
                    <a:lnTo>
                      <a:pt x="106" y="11"/>
                    </a:lnTo>
                    <a:lnTo>
                      <a:pt x="100" y="9"/>
                    </a:lnTo>
                    <a:lnTo>
                      <a:pt x="93" y="6"/>
                    </a:lnTo>
                    <a:lnTo>
                      <a:pt x="87" y="9"/>
                    </a:lnTo>
                    <a:lnTo>
                      <a:pt x="79" y="15"/>
                    </a:lnTo>
                    <a:lnTo>
                      <a:pt x="76" y="21"/>
                    </a:lnTo>
                    <a:lnTo>
                      <a:pt x="71" y="26"/>
                    </a:lnTo>
                    <a:lnTo>
                      <a:pt x="66" y="31"/>
                    </a:lnTo>
                    <a:lnTo>
                      <a:pt x="61" y="35"/>
                    </a:lnTo>
                    <a:lnTo>
                      <a:pt x="54" y="37"/>
                    </a:lnTo>
                    <a:lnTo>
                      <a:pt x="49" y="39"/>
                    </a:lnTo>
                    <a:lnTo>
                      <a:pt x="42" y="37"/>
                    </a:lnTo>
                    <a:lnTo>
                      <a:pt x="35" y="34"/>
                    </a:lnTo>
                    <a:lnTo>
                      <a:pt x="27" y="26"/>
                    </a:lnTo>
                    <a:lnTo>
                      <a:pt x="17" y="21"/>
                    </a:lnTo>
                    <a:lnTo>
                      <a:pt x="8" y="16"/>
                    </a:lnTo>
                    <a:lnTo>
                      <a:pt x="0" y="10"/>
                    </a:lnTo>
                    <a:lnTo>
                      <a:pt x="10" y="9"/>
                    </a:lnTo>
                    <a:lnTo>
                      <a:pt x="20" y="12"/>
                    </a:lnTo>
                    <a:lnTo>
                      <a:pt x="29" y="19"/>
                    </a:lnTo>
                    <a:lnTo>
                      <a:pt x="39" y="25"/>
                    </a:lnTo>
                    <a:lnTo>
                      <a:pt x="48" y="29"/>
                    </a:lnTo>
                    <a:lnTo>
                      <a:pt x="57" y="29"/>
                    </a:lnTo>
                    <a:lnTo>
                      <a:pt x="64" y="22"/>
                    </a:lnTo>
                    <a:lnTo>
                      <a:pt x="71" y="7"/>
                    </a:lnTo>
                    <a:lnTo>
                      <a:pt x="78" y="3"/>
                    </a:lnTo>
                    <a:lnTo>
                      <a:pt x="87" y="1"/>
                    </a:lnTo>
                    <a:lnTo>
                      <a:pt x="96" y="0"/>
                    </a:lnTo>
                    <a:lnTo>
                      <a:pt x="105" y="2"/>
                    </a:lnTo>
                    <a:lnTo>
                      <a:pt x="111" y="9"/>
                    </a:lnTo>
                    <a:lnTo>
                      <a:pt x="118" y="12"/>
                    </a:lnTo>
                    <a:lnTo>
                      <a:pt x="126" y="16"/>
                    </a:lnTo>
                    <a:lnTo>
                      <a:pt x="132" y="24"/>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5" name="Freeform 165">
                <a:extLst>
                  <a:ext uri="{FF2B5EF4-FFF2-40B4-BE49-F238E27FC236}">
                    <a16:creationId xmlns:a16="http://schemas.microsoft.com/office/drawing/2014/main" id="{FDB16B13-113D-136F-EE74-72A01288025B}"/>
                  </a:ext>
                </a:extLst>
              </p:cNvPr>
              <p:cNvSpPr>
                <a:spLocks/>
              </p:cNvSpPr>
              <p:nvPr/>
            </p:nvSpPr>
            <p:spPr bwMode="auto">
              <a:xfrm>
                <a:off x="4347" y="360"/>
                <a:ext cx="45" cy="15"/>
              </a:xfrm>
              <a:custGeom>
                <a:avLst/>
                <a:gdLst>
                  <a:gd name="T0" fmla="*/ 89 w 89"/>
                  <a:gd name="T1" fmla="*/ 19 h 29"/>
                  <a:gd name="T2" fmla="*/ 82 w 89"/>
                  <a:gd name="T3" fmla="*/ 20 h 29"/>
                  <a:gd name="T4" fmla="*/ 73 w 89"/>
                  <a:gd name="T5" fmla="*/ 19 h 29"/>
                  <a:gd name="T6" fmla="*/ 63 w 89"/>
                  <a:gd name="T7" fmla="*/ 15 h 29"/>
                  <a:gd name="T8" fmla="*/ 54 w 89"/>
                  <a:gd name="T9" fmla="*/ 11 h 29"/>
                  <a:gd name="T10" fmla="*/ 45 w 89"/>
                  <a:gd name="T11" fmla="*/ 8 h 29"/>
                  <a:gd name="T12" fmla="*/ 39 w 89"/>
                  <a:gd name="T13" fmla="*/ 10 h 29"/>
                  <a:gd name="T14" fmla="*/ 34 w 89"/>
                  <a:gd name="T15" fmla="*/ 16 h 29"/>
                  <a:gd name="T16" fmla="*/ 31 w 89"/>
                  <a:gd name="T17" fmla="*/ 29 h 29"/>
                  <a:gd name="T18" fmla="*/ 24 w 89"/>
                  <a:gd name="T19" fmla="*/ 26 h 29"/>
                  <a:gd name="T20" fmla="*/ 15 w 89"/>
                  <a:gd name="T21" fmla="*/ 26 h 29"/>
                  <a:gd name="T22" fmla="*/ 6 w 89"/>
                  <a:gd name="T23" fmla="*/ 24 h 29"/>
                  <a:gd name="T24" fmla="*/ 0 w 89"/>
                  <a:gd name="T25" fmla="*/ 19 h 29"/>
                  <a:gd name="T26" fmla="*/ 10 w 89"/>
                  <a:gd name="T27" fmla="*/ 21 h 29"/>
                  <a:gd name="T28" fmla="*/ 19 w 89"/>
                  <a:gd name="T29" fmla="*/ 19 h 29"/>
                  <a:gd name="T30" fmla="*/ 25 w 89"/>
                  <a:gd name="T31" fmla="*/ 14 h 29"/>
                  <a:gd name="T32" fmla="*/ 31 w 89"/>
                  <a:gd name="T33" fmla="*/ 8 h 29"/>
                  <a:gd name="T34" fmla="*/ 38 w 89"/>
                  <a:gd name="T35" fmla="*/ 2 h 29"/>
                  <a:gd name="T36" fmla="*/ 44 w 89"/>
                  <a:gd name="T37" fmla="*/ 0 h 29"/>
                  <a:gd name="T38" fmla="*/ 52 w 89"/>
                  <a:gd name="T39" fmla="*/ 0 h 29"/>
                  <a:gd name="T40" fmla="*/ 62 w 89"/>
                  <a:gd name="T41" fmla="*/ 6 h 29"/>
                  <a:gd name="T42" fmla="*/ 69 w 89"/>
                  <a:gd name="T43" fmla="*/ 8 h 29"/>
                  <a:gd name="T44" fmla="*/ 77 w 89"/>
                  <a:gd name="T45" fmla="*/ 10 h 29"/>
                  <a:gd name="T46" fmla="*/ 83 w 89"/>
                  <a:gd name="T47" fmla="*/ 14 h 29"/>
                  <a:gd name="T48" fmla="*/ 89 w 89"/>
                  <a:gd name="T49"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29">
                    <a:moveTo>
                      <a:pt x="89" y="19"/>
                    </a:moveTo>
                    <a:lnTo>
                      <a:pt x="82" y="20"/>
                    </a:lnTo>
                    <a:lnTo>
                      <a:pt x="73" y="19"/>
                    </a:lnTo>
                    <a:lnTo>
                      <a:pt x="63" y="15"/>
                    </a:lnTo>
                    <a:lnTo>
                      <a:pt x="54" y="11"/>
                    </a:lnTo>
                    <a:lnTo>
                      <a:pt x="45" y="8"/>
                    </a:lnTo>
                    <a:lnTo>
                      <a:pt x="39" y="10"/>
                    </a:lnTo>
                    <a:lnTo>
                      <a:pt x="34" y="16"/>
                    </a:lnTo>
                    <a:lnTo>
                      <a:pt x="31" y="29"/>
                    </a:lnTo>
                    <a:lnTo>
                      <a:pt x="24" y="26"/>
                    </a:lnTo>
                    <a:lnTo>
                      <a:pt x="15" y="26"/>
                    </a:lnTo>
                    <a:lnTo>
                      <a:pt x="6" y="24"/>
                    </a:lnTo>
                    <a:lnTo>
                      <a:pt x="0" y="19"/>
                    </a:lnTo>
                    <a:lnTo>
                      <a:pt x="10" y="21"/>
                    </a:lnTo>
                    <a:lnTo>
                      <a:pt x="19" y="19"/>
                    </a:lnTo>
                    <a:lnTo>
                      <a:pt x="25" y="14"/>
                    </a:lnTo>
                    <a:lnTo>
                      <a:pt x="31" y="8"/>
                    </a:lnTo>
                    <a:lnTo>
                      <a:pt x="38" y="2"/>
                    </a:lnTo>
                    <a:lnTo>
                      <a:pt x="44" y="0"/>
                    </a:lnTo>
                    <a:lnTo>
                      <a:pt x="52" y="0"/>
                    </a:lnTo>
                    <a:lnTo>
                      <a:pt x="62" y="6"/>
                    </a:lnTo>
                    <a:lnTo>
                      <a:pt x="69" y="8"/>
                    </a:lnTo>
                    <a:lnTo>
                      <a:pt x="77" y="10"/>
                    </a:lnTo>
                    <a:lnTo>
                      <a:pt x="83" y="14"/>
                    </a:lnTo>
                    <a:lnTo>
                      <a:pt x="89" y="19"/>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6" name="Freeform 166">
                <a:extLst>
                  <a:ext uri="{FF2B5EF4-FFF2-40B4-BE49-F238E27FC236}">
                    <a16:creationId xmlns:a16="http://schemas.microsoft.com/office/drawing/2014/main" id="{4AB46FDC-CC24-F670-1A5B-FA574E965E8D}"/>
                  </a:ext>
                </a:extLst>
              </p:cNvPr>
              <p:cNvSpPr>
                <a:spLocks/>
              </p:cNvSpPr>
              <p:nvPr/>
            </p:nvSpPr>
            <p:spPr bwMode="auto">
              <a:xfrm>
                <a:off x="4220" y="369"/>
                <a:ext cx="32" cy="90"/>
              </a:xfrm>
              <a:custGeom>
                <a:avLst/>
                <a:gdLst>
                  <a:gd name="T0" fmla="*/ 58 w 64"/>
                  <a:gd name="T1" fmla="*/ 8 h 181"/>
                  <a:gd name="T2" fmla="*/ 50 w 64"/>
                  <a:gd name="T3" fmla="*/ 10 h 181"/>
                  <a:gd name="T4" fmla="*/ 45 w 64"/>
                  <a:gd name="T5" fmla="*/ 16 h 181"/>
                  <a:gd name="T6" fmla="*/ 41 w 64"/>
                  <a:gd name="T7" fmla="*/ 24 h 181"/>
                  <a:gd name="T8" fmla="*/ 38 w 64"/>
                  <a:gd name="T9" fmla="*/ 30 h 181"/>
                  <a:gd name="T10" fmla="*/ 36 w 64"/>
                  <a:gd name="T11" fmla="*/ 40 h 181"/>
                  <a:gd name="T12" fmla="*/ 40 w 64"/>
                  <a:gd name="T13" fmla="*/ 49 h 181"/>
                  <a:gd name="T14" fmla="*/ 46 w 64"/>
                  <a:gd name="T15" fmla="*/ 57 h 181"/>
                  <a:gd name="T16" fmla="*/ 54 w 64"/>
                  <a:gd name="T17" fmla="*/ 64 h 181"/>
                  <a:gd name="T18" fmla="*/ 60 w 64"/>
                  <a:gd name="T19" fmla="*/ 70 h 181"/>
                  <a:gd name="T20" fmla="*/ 64 w 64"/>
                  <a:gd name="T21" fmla="*/ 78 h 181"/>
                  <a:gd name="T22" fmla="*/ 63 w 64"/>
                  <a:gd name="T23" fmla="*/ 87 h 181"/>
                  <a:gd name="T24" fmla="*/ 55 w 64"/>
                  <a:gd name="T25" fmla="*/ 97 h 181"/>
                  <a:gd name="T26" fmla="*/ 50 w 64"/>
                  <a:gd name="T27" fmla="*/ 103 h 181"/>
                  <a:gd name="T28" fmla="*/ 44 w 64"/>
                  <a:gd name="T29" fmla="*/ 109 h 181"/>
                  <a:gd name="T30" fmla="*/ 36 w 64"/>
                  <a:gd name="T31" fmla="*/ 115 h 181"/>
                  <a:gd name="T32" fmla="*/ 30 w 64"/>
                  <a:gd name="T33" fmla="*/ 121 h 181"/>
                  <a:gd name="T34" fmla="*/ 25 w 64"/>
                  <a:gd name="T35" fmla="*/ 127 h 181"/>
                  <a:gd name="T36" fmla="*/ 19 w 64"/>
                  <a:gd name="T37" fmla="*/ 133 h 181"/>
                  <a:gd name="T38" fmla="*/ 15 w 64"/>
                  <a:gd name="T39" fmla="*/ 141 h 181"/>
                  <a:gd name="T40" fmla="*/ 12 w 64"/>
                  <a:gd name="T41" fmla="*/ 150 h 181"/>
                  <a:gd name="T42" fmla="*/ 15 w 64"/>
                  <a:gd name="T43" fmla="*/ 160 h 181"/>
                  <a:gd name="T44" fmla="*/ 20 w 64"/>
                  <a:gd name="T45" fmla="*/ 166 h 181"/>
                  <a:gd name="T46" fmla="*/ 25 w 64"/>
                  <a:gd name="T47" fmla="*/ 172 h 181"/>
                  <a:gd name="T48" fmla="*/ 28 w 64"/>
                  <a:gd name="T49" fmla="*/ 181 h 181"/>
                  <a:gd name="T50" fmla="*/ 19 w 64"/>
                  <a:gd name="T51" fmla="*/ 181 h 181"/>
                  <a:gd name="T52" fmla="*/ 12 w 64"/>
                  <a:gd name="T53" fmla="*/ 176 h 181"/>
                  <a:gd name="T54" fmla="*/ 7 w 64"/>
                  <a:gd name="T55" fmla="*/ 167 h 181"/>
                  <a:gd name="T56" fmla="*/ 1 w 64"/>
                  <a:gd name="T57" fmla="*/ 160 h 181"/>
                  <a:gd name="T58" fmla="*/ 0 w 64"/>
                  <a:gd name="T59" fmla="*/ 142 h 181"/>
                  <a:gd name="T60" fmla="*/ 9 w 64"/>
                  <a:gd name="T61" fmla="*/ 127 h 181"/>
                  <a:gd name="T62" fmla="*/ 21 w 64"/>
                  <a:gd name="T63" fmla="*/ 113 h 181"/>
                  <a:gd name="T64" fmla="*/ 35 w 64"/>
                  <a:gd name="T65" fmla="*/ 101 h 181"/>
                  <a:gd name="T66" fmla="*/ 48 w 64"/>
                  <a:gd name="T67" fmla="*/ 88 h 181"/>
                  <a:gd name="T68" fmla="*/ 53 w 64"/>
                  <a:gd name="T69" fmla="*/ 76 h 181"/>
                  <a:gd name="T70" fmla="*/ 46 w 64"/>
                  <a:gd name="T71" fmla="*/ 63 h 181"/>
                  <a:gd name="T72" fmla="*/ 28 w 64"/>
                  <a:gd name="T73" fmla="*/ 48 h 181"/>
                  <a:gd name="T74" fmla="*/ 26 w 64"/>
                  <a:gd name="T75" fmla="*/ 34 h 181"/>
                  <a:gd name="T76" fmla="*/ 30 w 64"/>
                  <a:gd name="T77" fmla="*/ 21 h 181"/>
                  <a:gd name="T78" fmla="*/ 38 w 64"/>
                  <a:gd name="T79" fmla="*/ 9 h 181"/>
                  <a:gd name="T80" fmla="*/ 48 w 64"/>
                  <a:gd name="T81" fmla="*/ 0 h 181"/>
                  <a:gd name="T82" fmla="*/ 51 w 64"/>
                  <a:gd name="T83" fmla="*/ 0 h 181"/>
                  <a:gd name="T84" fmla="*/ 55 w 64"/>
                  <a:gd name="T85" fmla="*/ 1 h 181"/>
                  <a:gd name="T86" fmla="*/ 58 w 64"/>
                  <a:gd name="T87" fmla="*/ 4 h 181"/>
                  <a:gd name="T88" fmla="*/ 58 w 64"/>
                  <a:gd name="T89" fmla="*/ 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 h="181">
                    <a:moveTo>
                      <a:pt x="58" y="8"/>
                    </a:moveTo>
                    <a:lnTo>
                      <a:pt x="50" y="10"/>
                    </a:lnTo>
                    <a:lnTo>
                      <a:pt x="45" y="16"/>
                    </a:lnTo>
                    <a:lnTo>
                      <a:pt x="41" y="24"/>
                    </a:lnTo>
                    <a:lnTo>
                      <a:pt x="38" y="30"/>
                    </a:lnTo>
                    <a:lnTo>
                      <a:pt x="36" y="40"/>
                    </a:lnTo>
                    <a:lnTo>
                      <a:pt x="40" y="49"/>
                    </a:lnTo>
                    <a:lnTo>
                      <a:pt x="46" y="57"/>
                    </a:lnTo>
                    <a:lnTo>
                      <a:pt x="54" y="64"/>
                    </a:lnTo>
                    <a:lnTo>
                      <a:pt x="60" y="70"/>
                    </a:lnTo>
                    <a:lnTo>
                      <a:pt x="64" y="78"/>
                    </a:lnTo>
                    <a:lnTo>
                      <a:pt x="63" y="87"/>
                    </a:lnTo>
                    <a:lnTo>
                      <a:pt x="55" y="97"/>
                    </a:lnTo>
                    <a:lnTo>
                      <a:pt x="50" y="103"/>
                    </a:lnTo>
                    <a:lnTo>
                      <a:pt x="44" y="109"/>
                    </a:lnTo>
                    <a:lnTo>
                      <a:pt x="36" y="115"/>
                    </a:lnTo>
                    <a:lnTo>
                      <a:pt x="30" y="121"/>
                    </a:lnTo>
                    <a:lnTo>
                      <a:pt x="25" y="127"/>
                    </a:lnTo>
                    <a:lnTo>
                      <a:pt x="19" y="133"/>
                    </a:lnTo>
                    <a:lnTo>
                      <a:pt x="15" y="141"/>
                    </a:lnTo>
                    <a:lnTo>
                      <a:pt x="12" y="150"/>
                    </a:lnTo>
                    <a:lnTo>
                      <a:pt x="15" y="160"/>
                    </a:lnTo>
                    <a:lnTo>
                      <a:pt x="20" y="166"/>
                    </a:lnTo>
                    <a:lnTo>
                      <a:pt x="25" y="172"/>
                    </a:lnTo>
                    <a:lnTo>
                      <a:pt x="28" y="181"/>
                    </a:lnTo>
                    <a:lnTo>
                      <a:pt x="19" y="181"/>
                    </a:lnTo>
                    <a:lnTo>
                      <a:pt x="12" y="176"/>
                    </a:lnTo>
                    <a:lnTo>
                      <a:pt x="7" y="167"/>
                    </a:lnTo>
                    <a:lnTo>
                      <a:pt x="1" y="160"/>
                    </a:lnTo>
                    <a:lnTo>
                      <a:pt x="0" y="142"/>
                    </a:lnTo>
                    <a:lnTo>
                      <a:pt x="9" y="127"/>
                    </a:lnTo>
                    <a:lnTo>
                      <a:pt x="21" y="113"/>
                    </a:lnTo>
                    <a:lnTo>
                      <a:pt x="35" y="101"/>
                    </a:lnTo>
                    <a:lnTo>
                      <a:pt x="48" y="88"/>
                    </a:lnTo>
                    <a:lnTo>
                      <a:pt x="53" y="76"/>
                    </a:lnTo>
                    <a:lnTo>
                      <a:pt x="46" y="63"/>
                    </a:lnTo>
                    <a:lnTo>
                      <a:pt x="28" y="48"/>
                    </a:lnTo>
                    <a:lnTo>
                      <a:pt x="26" y="34"/>
                    </a:lnTo>
                    <a:lnTo>
                      <a:pt x="30" y="21"/>
                    </a:lnTo>
                    <a:lnTo>
                      <a:pt x="38" y="9"/>
                    </a:lnTo>
                    <a:lnTo>
                      <a:pt x="48" y="0"/>
                    </a:lnTo>
                    <a:lnTo>
                      <a:pt x="51" y="0"/>
                    </a:lnTo>
                    <a:lnTo>
                      <a:pt x="55" y="1"/>
                    </a:lnTo>
                    <a:lnTo>
                      <a:pt x="58" y="4"/>
                    </a:lnTo>
                    <a:lnTo>
                      <a:pt x="58" y="8"/>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7" name="Freeform 167">
                <a:extLst>
                  <a:ext uri="{FF2B5EF4-FFF2-40B4-BE49-F238E27FC236}">
                    <a16:creationId xmlns:a16="http://schemas.microsoft.com/office/drawing/2014/main" id="{09A29D76-6AE3-4C21-351B-1A3AC992CFF4}"/>
                  </a:ext>
                </a:extLst>
              </p:cNvPr>
              <p:cNvSpPr>
                <a:spLocks/>
              </p:cNvSpPr>
              <p:nvPr/>
            </p:nvSpPr>
            <p:spPr bwMode="auto">
              <a:xfrm>
                <a:off x="4385" y="406"/>
                <a:ext cx="32" cy="59"/>
              </a:xfrm>
              <a:custGeom>
                <a:avLst/>
                <a:gdLst>
                  <a:gd name="T0" fmla="*/ 24 w 65"/>
                  <a:gd name="T1" fmla="*/ 5 h 119"/>
                  <a:gd name="T2" fmla="*/ 19 w 65"/>
                  <a:gd name="T3" fmla="*/ 7 h 119"/>
                  <a:gd name="T4" fmla="*/ 14 w 65"/>
                  <a:gd name="T5" fmla="*/ 9 h 119"/>
                  <a:gd name="T6" fmla="*/ 11 w 65"/>
                  <a:gd name="T7" fmla="*/ 14 h 119"/>
                  <a:gd name="T8" fmla="*/ 8 w 65"/>
                  <a:gd name="T9" fmla="*/ 18 h 119"/>
                  <a:gd name="T10" fmla="*/ 13 w 65"/>
                  <a:gd name="T11" fmla="*/ 33 h 119"/>
                  <a:gd name="T12" fmla="*/ 23 w 65"/>
                  <a:gd name="T13" fmla="*/ 48 h 119"/>
                  <a:gd name="T14" fmla="*/ 27 w 65"/>
                  <a:gd name="T15" fmla="*/ 63 h 119"/>
                  <a:gd name="T16" fmla="*/ 19 w 65"/>
                  <a:gd name="T17" fmla="*/ 78 h 119"/>
                  <a:gd name="T18" fmla="*/ 19 w 65"/>
                  <a:gd name="T19" fmla="*/ 87 h 119"/>
                  <a:gd name="T20" fmla="*/ 24 w 65"/>
                  <a:gd name="T21" fmla="*/ 95 h 119"/>
                  <a:gd name="T22" fmla="*/ 32 w 65"/>
                  <a:gd name="T23" fmla="*/ 101 h 119"/>
                  <a:gd name="T24" fmla="*/ 39 w 65"/>
                  <a:gd name="T25" fmla="*/ 105 h 119"/>
                  <a:gd name="T26" fmla="*/ 46 w 65"/>
                  <a:gd name="T27" fmla="*/ 105 h 119"/>
                  <a:gd name="T28" fmla="*/ 52 w 65"/>
                  <a:gd name="T29" fmla="*/ 106 h 119"/>
                  <a:gd name="T30" fmla="*/ 58 w 65"/>
                  <a:gd name="T31" fmla="*/ 107 h 119"/>
                  <a:gd name="T32" fmla="*/ 65 w 65"/>
                  <a:gd name="T33" fmla="*/ 107 h 119"/>
                  <a:gd name="T34" fmla="*/ 65 w 65"/>
                  <a:gd name="T35" fmla="*/ 111 h 119"/>
                  <a:gd name="T36" fmla="*/ 63 w 65"/>
                  <a:gd name="T37" fmla="*/ 112 h 119"/>
                  <a:gd name="T38" fmla="*/ 62 w 65"/>
                  <a:gd name="T39" fmla="*/ 115 h 119"/>
                  <a:gd name="T40" fmla="*/ 60 w 65"/>
                  <a:gd name="T41" fmla="*/ 117 h 119"/>
                  <a:gd name="T42" fmla="*/ 53 w 65"/>
                  <a:gd name="T43" fmla="*/ 119 h 119"/>
                  <a:gd name="T44" fmla="*/ 48 w 65"/>
                  <a:gd name="T45" fmla="*/ 117 h 119"/>
                  <a:gd name="T46" fmla="*/ 43 w 65"/>
                  <a:gd name="T47" fmla="*/ 117 h 119"/>
                  <a:gd name="T48" fmla="*/ 38 w 65"/>
                  <a:gd name="T49" fmla="*/ 115 h 119"/>
                  <a:gd name="T50" fmla="*/ 33 w 65"/>
                  <a:gd name="T51" fmla="*/ 113 h 119"/>
                  <a:gd name="T52" fmla="*/ 28 w 65"/>
                  <a:gd name="T53" fmla="*/ 111 h 119"/>
                  <a:gd name="T54" fmla="*/ 24 w 65"/>
                  <a:gd name="T55" fmla="*/ 108 h 119"/>
                  <a:gd name="T56" fmla="*/ 19 w 65"/>
                  <a:gd name="T57" fmla="*/ 107 h 119"/>
                  <a:gd name="T58" fmla="*/ 9 w 65"/>
                  <a:gd name="T59" fmla="*/ 98 h 119"/>
                  <a:gd name="T60" fmla="*/ 5 w 65"/>
                  <a:gd name="T61" fmla="*/ 90 h 119"/>
                  <a:gd name="T62" fmla="*/ 8 w 65"/>
                  <a:gd name="T63" fmla="*/ 81 h 119"/>
                  <a:gd name="T64" fmla="*/ 12 w 65"/>
                  <a:gd name="T65" fmla="*/ 72 h 119"/>
                  <a:gd name="T66" fmla="*/ 16 w 65"/>
                  <a:gd name="T67" fmla="*/ 63 h 119"/>
                  <a:gd name="T68" fmla="*/ 17 w 65"/>
                  <a:gd name="T69" fmla="*/ 54 h 119"/>
                  <a:gd name="T70" fmla="*/ 13 w 65"/>
                  <a:gd name="T71" fmla="*/ 46 h 119"/>
                  <a:gd name="T72" fmla="*/ 2 w 65"/>
                  <a:gd name="T73" fmla="*/ 38 h 119"/>
                  <a:gd name="T74" fmla="*/ 0 w 65"/>
                  <a:gd name="T75" fmla="*/ 27 h 119"/>
                  <a:gd name="T76" fmla="*/ 2 w 65"/>
                  <a:gd name="T77" fmla="*/ 15 h 119"/>
                  <a:gd name="T78" fmla="*/ 7 w 65"/>
                  <a:gd name="T79" fmla="*/ 7 h 119"/>
                  <a:gd name="T80" fmla="*/ 17 w 65"/>
                  <a:gd name="T81" fmla="*/ 0 h 119"/>
                  <a:gd name="T82" fmla="*/ 24 w 65"/>
                  <a:gd name="T83" fmla="*/ 0 h 119"/>
                  <a:gd name="T84" fmla="*/ 24 w 65"/>
                  <a:gd name="T85" fmla="*/ 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 h="119">
                    <a:moveTo>
                      <a:pt x="24" y="5"/>
                    </a:moveTo>
                    <a:lnTo>
                      <a:pt x="19" y="7"/>
                    </a:lnTo>
                    <a:lnTo>
                      <a:pt x="14" y="9"/>
                    </a:lnTo>
                    <a:lnTo>
                      <a:pt x="11" y="14"/>
                    </a:lnTo>
                    <a:lnTo>
                      <a:pt x="8" y="18"/>
                    </a:lnTo>
                    <a:lnTo>
                      <a:pt x="13" y="33"/>
                    </a:lnTo>
                    <a:lnTo>
                      <a:pt x="23" y="48"/>
                    </a:lnTo>
                    <a:lnTo>
                      <a:pt x="27" y="63"/>
                    </a:lnTo>
                    <a:lnTo>
                      <a:pt x="19" y="78"/>
                    </a:lnTo>
                    <a:lnTo>
                      <a:pt x="19" y="87"/>
                    </a:lnTo>
                    <a:lnTo>
                      <a:pt x="24" y="95"/>
                    </a:lnTo>
                    <a:lnTo>
                      <a:pt x="32" y="101"/>
                    </a:lnTo>
                    <a:lnTo>
                      <a:pt x="39" y="105"/>
                    </a:lnTo>
                    <a:lnTo>
                      <a:pt x="46" y="105"/>
                    </a:lnTo>
                    <a:lnTo>
                      <a:pt x="52" y="106"/>
                    </a:lnTo>
                    <a:lnTo>
                      <a:pt x="58" y="107"/>
                    </a:lnTo>
                    <a:lnTo>
                      <a:pt x="65" y="107"/>
                    </a:lnTo>
                    <a:lnTo>
                      <a:pt x="65" y="111"/>
                    </a:lnTo>
                    <a:lnTo>
                      <a:pt x="63" y="112"/>
                    </a:lnTo>
                    <a:lnTo>
                      <a:pt x="62" y="115"/>
                    </a:lnTo>
                    <a:lnTo>
                      <a:pt x="60" y="117"/>
                    </a:lnTo>
                    <a:lnTo>
                      <a:pt x="53" y="119"/>
                    </a:lnTo>
                    <a:lnTo>
                      <a:pt x="48" y="117"/>
                    </a:lnTo>
                    <a:lnTo>
                      <a:pt x="43" y="117"/>
                    </a:lnTo>
                    <a:lnTo>
                      <a:pt x="38" y="115"/>
                    </a:lnTo>
                    <a:lnTo>
                      <a:pt x="33" y="113"/>
                    </a:lnTo>
                    <a:lnTo>
                      <a:pt x="28" y="111"/>
                    </a:lnTo>
                    <a:lnTo>
                      <a:pt x="24" y="108"/>
                    </a:lnTo>
                    <a:lnTo>
                      <a:pt x="19" y="107"/>
                    </a:lnTo>
                    <a:lnTo>
                      <a:pt x="9" y="98"/>
                    </a:lnTo>
                    <a:lnTo>
                      <a:pt x="5" y="90"/>
                    </a:lnTo>
                    <a:lnTo>
                      <a:pt x="8" y="81"/>
                    </a:lnTo>
                    <a:lnTo>
                      <a:pt x="12" y="72"/>
                    </a:lnTo>
                    <a:lnTo>
                      <a:pt x="16" y="63"/>
                    </a:lnTo>
                    <a:lnTo>
                      <a:pt x="17" y="54"/>
                    </a:lnTo>
                    <a:lnTo>
                      <a:pt x="13" y="46"/>
                    </a:lnTo>
                    <a:lnTo>
                      <a:pt x="2" y="38"/>
                    </a:lnTo>
                    <a:lnTo>
                      <a:pt x="0" y="27"/>
                    </a:lnTo>
                    <a:lnTo>
                      <a:pt x="2" y="15"/>
                    </a:lnTo>
                    <a:lnTo>
                      <a:pt x="7" y="7"/>
                    </a:lnTo>
                    <a:lnTo>
                      <a:pt x="17" y="0"/>
                    </a:lnTo>
                    <a:lnTo>
                      <a:pt x="24" y="0"/>
                    </a:lnTo>
                    <a:lnTo>
                      <a:pt x="24" y="5"/>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8" name="Freeform 168">
                <a:extLst>
                  <a:ext uri="{FF2B5EF4-FFF2-40B4-BE49-F238E27FC236}">
                    <a16:creationId xmlns:a16="http://schemas.microsoft.com/office/drawing/2014/main" id="{0861474F-81BF-5FAC-2DBE-9FEC6E74127E}"/>
                  </a:ext>
                </a:extLst>
              </p:cNvPr>
              <p:cNvSpPr>
                <a:spLocks/>
              </p:cNvSpPr>
              <p:nvPr/>
            </p:nvSpPr>
            <p:spPr bwMode="auto">
              <a:xfrm>
                <a:off x="4760" y="441"/>
                <a:ext cx="137" cy="189"/>
              </a:xfrm>
              <a:custGeom>
                <a:avLst/>
                <a:gdLst>
                  <a:gd name="T0" fmla="*/ 208 w 274"/>
                  <a:gd name="T1" fmla="*/ 94 h 376"/>
                  <a:gd name="T2" fmla="*/ 196 w 274"/>
                  <a:gd name="T3" fmla="*/ 122 h 376"/>
                  <a:gd name="T4" fmla="*/ 181 w 274"/>
                  <a:gd name="T5" fmla="*/ 147 h 376"/>
                  <a:gd name="T6" fmla="*/ 164 w 274"/>
                  <a:gd name="T7" fmla="*/ 170 h 376"/>
                  <a:gd name="T8" fmla="*/ 149 w 274"/>
                  <a:gd name="T9" fmla="*/ 184 h 376"/>
                  <a:gd name="T10" fmla="*/ 151 w 274"/>
                  <a:gd name="T11" fmla="*/ 191 h 376"/>
                  <a:gd name="T12" fmla="*/ 159 w 274"/>
                  <a:gd name="T13" fmla="*/ 203 h 376"/>
                  <a:gd name="T14" fmla="*/ 175 w 274"/>
                  <a:gd name="T15" fmla="*/ 211 h 376"/>
                  <a:gd name="T16" fmla="*/ 189 w 274"/>
                  <a:gd name="T17" fmla="*/ 216 h 376"/>
                  <a:gd name="T18" fmla="*/ 199 w 274"/>
                  <a:gd name="T19" fmla="*/ 224 h 376"/>
                  <a:gd name="T20" fmla="*/ 209 w 274"/>
                  <a:gd name="T21" fmla="*/ 230 h 376"/>
                  <a:gd name="T22" fmla="*/ 210 w 274"/>
                  <a:gd name="T23" fmla="*/ 239 h 376"/>
                  <a:gd name="T24" fmla="*/ 195 w 274"/>
                  <a:gd name="T25" fmla="*/ 258 h 376"/>
                  <a:gd name="T26" fmla="*/ 175 w 274"/>
                  <a:gd name="T27" fmla="*/ 283 h 376"/>
                  <a:gd name="T28" fmla="*/ 154 w 274"/>
                  <a:gd name="T29" fmla="*/ 307 h 376"/>
                  <a:gd name="T30" fmla="*/ 128 w 274"/>
                  <a:gd name="T31" fmla="*/ 323 h 376"/>
                  <a:gd name="T32" fmla="*/ 106 w 274"/>
                  <a:gd name="T33" fmla="*/ 335 h 376"/>
                  <a:gd name="T34" fmla="*/ 94 w 274"/>
                  <a:gd name="T35" fmla="*/ 355 h 376"/>
                  <a:gd name="T36" fmla="*/ 84 w 274"/>
                  <a:gd name="T37" fmla="*/ 372 h 376"/>
                  <a:gd name="T38" fmla="*/ 68 w 274"/>
                  <a:gd name="T39" fmla="*/ 375 h 376"/>
                  <a:gd name="T40" fmla="*/ 47 w 274"/>
                  <a:gd name="T41" fmla="*/ 360 h 376"/>
                  <a:gd name="T42" fmla="*/ 29 w 274"/>
                  <a:gd name="T43" fmla="*/ 345 h 376"/>
                  <a:gd name="T44" fmla="*/ 11 w 274"/>
                  <a:gd name="T45" fmla="*/ 327 h 376"/>
                  <a:gd name="T46" fmla="*/ 1 w 274"/>
                  <a:gd name="T47" fmla="*/ 307 h 376"/>
                  <a:gd name="T48" fmla="*/ 17 w 274"/>
                  <a:gd name="T49" fmla="*/ 268 h 376"/>
                  <a:gd name="T50" fmla="*/ 45 w 274"/>
                  <a:gd name="T51" fmla="*/ 209 h 376"/>
                  <a:gd name="T52" fmla="*/ 77 w 274"/>
                  <a:gd name="T53" fmla="*/ 153 h 376"/>
                  <a:gd name="T54" fmla="*/ 122 w 274"/>
                  <a:gd name="T55" fmla="*/ 103 h 376"/>
                  <a:gd name="T56" fmla="*/ 157 w 274"/>
                  <a:gd name="T57" fmla="*/ 78 h 376"/>
                  <a:gd name="T58" fmla="*/ 151 w 274"/>
                  <a:gd name="T59" fmla="*/ 103 h 376"/>
                  <a:gd name="T60" fmla="*/ 139 w 274"/>
                  <a:gd name="T61" fmla="*/ 127 h 376"/>
                  <a:gd name="T62" fmla="*/ 122 w 274"/>
                  <a:gd name="T63" fmla="*/ 147 h 376"/>
                  <a:gd name="T64" fmla="*/ 102 w 274"/>
                  <a:gd name="T65" fmla="*/ 162 h 376"/>
                  <a:gd name="T66" fmla="*/ 113 w 274"/>
                  <a:gd name="T67" fmla="*/ 170 h 376"/>
                  <a:gd name="T68" fmla="*/ 125 w 274"/>
                  <a:gd name="T69" fmla="*/ 165 h 376"/>
                  <a:gd name="T70" fmla="*/ 146 w 274"/>
                  <a:gd name="T71" fmla="*/ 145 h 376"/>
                  <a:gd name="T72" fmla="*/ 162 w 274"/>
                  <a:gd name="T73" fmla="*/ 122 h 376"/>
                  <a:gd name="T74" fmla="*/ 174 w 274"/>
                  <a:gd name="T75" fmla="*/ 96 h 376"/>
                  <a:gd name="T76" fmla="*/ 179 w 274"/>
                  <a:gd name="T77" fmla="*/ 68 h 376"/>
                  <a:gd name="T78" fmla="*/ 205 w 274"/>
                  <a:gd name="T79" fmla="*/ 58 h 376"/>
                  <a:gd name="T80" fmla="*/ 229 w 274"/>
                  <a:gd name="T81" fmla="*/ 41 h 376"/>
                  <a:gd name="T82" fmla="*/ 252 w 274"/>
                  <a:gd name="T83" fmla="*/ 20 h 376"/>
                  <a:gd name="T84" fmla="*/ 274 w 274"/>
                  <a:gd name="T85" fmla="*/ 0 h 376"/>
                  <a:gd name="T86" fmla="*/ 268 w 274"/>
                  <a:gd name="T87" fmla="*/ 25 h 376"/>
                  <a:gd name="T88" fmla="*/ 254 w 274"/>
                  <a:gd name="T89" fmla="*/ 48 h 376"/>
                  <a:gd name="T90" fmla="*/ 234 w 274"/>
                  <a:gd name="T91" fmla="*/ 67 h 376"/>
                  <a:gd name="T92" fmla="*/ 211 w 274"/>
                  <a:gd name="T93" fmla="*/ 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4" h="376">
                    <a:moveTo>
                      <a:pt x="211" y="80"/>
                    </a:moveTo>
                    <a:lnTo>
                      <a:pt x="208" y="94"/>
                    </a:lnTo>
                    <a:lnTo>
                      <a:pt x="203" y="108"/>
                    </a:lnTo>
                    <a:lnTo>
                      <a:pt x="196" y="122"/>
                    </a:lnTo>
                    <a:lnTo>
                      <a:pt x="190" y="135"/>
                    </a:lnTo>
                    <a:lnTo>
                      <a:pt x="181" y="147"/>
                    </a:lnTo>
                    <a:lnTo>
                      <a:pt x="172" y="158"/>
                    </a:lnTo>
                    <a:lnTo>
                      <a:pt x="164" y="170"/>
                    </a:lnTo>
                    <a:lnTo>
                      <a:pt x="152" y="180"/>
                    </a:lnTo>
                    <a:lnTo>
                      <a:pt x="149" y="184"/>
                    </a:lnTo>
                    <a:lnTo>
                      <a:pt x="149" y="187"/>
                    </a:lnTo>
                    <a:lnTo>
                      <a:pt x="151" y="191"/>
                    </a:lnTo>
                    <a:lnTo>
                      <a:pt x="152" y="195"/>
                    </a:lnTo>
                    <a:lnTo>
                      <a:pt x="159" y="203"/>
                    </a:lnTo>
                    <a:lnTo>
                      <a:pt x="167" y="209"/>
                    </a:lnTo>
                    <a:lnTo>
                      <a:pt x="175" y="211"/>
                    </a:lnTo>
                    <a:lnTo>
                      <a:pt x="185" y="211"/>
                    </a:lnTo>
                    <a:lnTo>
                      <a:pt x="189" y="216"/>
                    </a:lnTo>
                    <a:lnTo>
                      <a:pt x="194" y="220"/>
                    </a:lnTo>
                    <a:lnTo>
                      <a:pt x="199" y="224"/>
                    </a:lnTo>
                    <a:lnTo>
                      <a:pt x="205" y="226"/>
                    </a:lnTo>
                    <a:lnTo>
                      <a:pt x="209" y="230"/>
                    </a:lnTo>
                    <a:lnTo>
                      <a:pt x="211" y="234"/>
                    </a:lnTo>
                    <a:lnTo>
                      <a:pt x="210" y="239"/>
                    </a:lnTo>
                    <a:lnTo>
                      <a:pt x="205" y="247"/>
                    </a:lnTo>
                    <a:lnTo>
                      <a:pt x="195" y="258"/>
                    </a:lnTo>
                    <a:lnTo>
                      <a:pt x="185" y="270"/>
                    </a:lnTo>
                    <a:lnTo>
                      <a:pt x="175" y="283"/>
                    </a:lnTo>
                    <a:lnTo>
                      <a:pt x="165" y="296"/>
                    </a:lnTo>
                    <a:lnTo>
                      <a:pt x="154" y="307"/>
                    </a:lnTo>
                    <a:lnTo>
                      <a:pt x="142" y="317"/>
                    </a:lnTo>
                    <a:lnTo>
                      <a:pt x="128" y="323"/>
                    </a:lnTo>
                    <a:lnTo>
                      <a:pt x="115" y="328"/>
                    </a:lnTo>
                    <a:lnTo>
                      <a:pt x="106" y="335"/>
                    </a:lnTo>
                    <a:lnTo>
                      <a:pt x="100" y="343"/>
                    </a:lnTo>
                    <a:lnTo>
                      <a:pt x="94" y="355"/>
                    </a:lnTo>
                    <a:lnTo>
                      <a:pt x="89" y="364"/>
                    </a:lnTo>
                    <a:lnTo>
                      <a:pt x="84" y="372"/>
                    </a:lnTo>
                    <a:lnTo>
                      <a:pt x="77" y="376"/>
                    </a:lnTo>
                    <a:lnTo>
                      <a:pt x="68" y="375"/>
                    </a:lnTo>
                    <a:lnTo>
                      <a:pt x="55" y="366"/>
                    </a:lnTo>
                    <a:lnTo>
                      <a:pt x="47" y="360"/>
                    </a:lnTo>
                    <a:lnTo>
                      <a:pt x="38" y="352"/>
                    </a:lnTo>
                    <a:lnTo>
                      <a:pt x="29" y="345"/>
                    </a:lnTo>
                    <a:lnTo>
                      <a:pt x="19" y="336"/>
                    </a:lnTo>
                    <a:lnTo>
                      <a:pt x="11" y="327"/>
                    </a:lnTo>
                    <a:lnTo>
                      <a:pt x="5" y="317"/>
                    </a:lnTo>
                    <a:lnTo>
                      <a:pt x="1" y="307"/>
                    </a:lnTo>
                    <a:lnTo>
                      <a:pt x="0" y="297"/>
                    </a:lnTo>
                    <a:lnTo>
                      <a:pt x="17" y="268"/>
                    </a:lnTo>
                    <a:lnTo>
                      <a:pt x="30" y="239"/>
                    </a:lnTo>
                    <a:lnTo>
                      <a:pt x="45" y="209"/>
                    </a:lnTo>
                    <a:lnTo>
                      <a:pt x="61" y="180"/>
                    </a:lnTo>
                    <a:lnTo>
                      <a:pt x="77" y="153"/>
                    </a:lnTo>
                    <a:lnTo>
                      <a:pt x="98" y="127"/>
                    </a:lnTo>
                    <a:lnTo>
                      <a:pt x="122" y="103"/>
                    </a:lnTo>
                    <a:lnTo>
                      <a:pt x="152" y="83"/>
                    </a:lnTo>
                    <a:lnTo>
                      <a:pt x="157" y="78"/>
                    </a:lnTo>
                    <a:lnTo>
                      <a:pt x="155" y="91"/>
                    </a:lnTo>
                    <a:lnTo>
                      <a:pt x="151" y="103"/>
                    </a:lnTo>
                    <a:lnTo>
                      <a:pt x="145" y="116"/>
                    </a:lnTo>
                    <a:lnTo>
                      <a:pt x="139" y="127"/>
                    </a:lnTo>
                    <a:lnTo>
                      <a:pt x="131" y="137"/>
                    </a:lnTo>
                    <a:lnTo>
                      <a:pt x="122" y="147"/>
                    </a:lnTo>
                    <a:lnTo>
                      <a:pt x="112" y="155"/>
                    </a:lnTo>
                    <a:lnTo>
                      <a:pt x="102" y="162"/>
                    </a:lnTo>
                    <a:lnTo>
                      <a:pt x="107" y="169"/>
                    </a:lnTo>
                    <a:lnTo>
                      <a:pt x="113" y="170"/>
                    </a:lnTo>
                    <a:lnTo>
                      <a:pt x="120" y="169"/>
                    </a:lnTo>
                    <a:lnTo>
                      <a:pt x="125" y="165"/>
                    </a:lnTo>
                    <a:lnTo>
                      <a:pt x="136" y="155"/>
                    </a:lnTo>
                    <a:lnTo>
                      <a:pt x="146" y="145"/>
                    </a:lnTo>
                    <a:lnTo>
                      <a:pt x="155" y="133"/>
                    </a:lnTo>
                    <a:lnTo>
                      <a:pt x="162" y="122"/>
                    </a:lnTo>
                    <a:lnTo>
                      <a:pt x="169" y="109"/>
                    </a:lnTo>
                    <a:lnTo>
                      <a:pt x="174" y="96"/>
                    </a:lnTo>
                    <a:lnTo>
                      <a:pt x="178" y="82"/>
                    </a:lnTo>
                    <a:lnTo>
                      <a:pt x="179" y="68"/>
                    </a:lnTo>
                    <a:lnTo>
                      <a:pt x="193" y="64"/>
                    </a:lnTo>
                    <a:lnTo>
                      <a:pt x="205" y="58"/>
                    </a:lnTo>
                    <a:lnTo>
                      <a:pt x="218" y="50"/>
                    </a:lnTo>
                    <a:lnTo>
                      <a:pt x="229" y="41"/>
                    </a:lnTo>
                    <a:lnTo>
                      <a:pt x="240" y="31"/>
                    </a:lnTo>
                    <a:lnTo>
                      <a:pt x="252" y="20"/>
                    </a:lnTo>
                    <a:lnTo>
                      <a:pt x="263" y="10"/>
                    </a:lnTo>
                    <a:lnTo>
                      <a:pt x="274" y="0"/>
                    </a:lnTo>
                    <a:lnTo>
                      <a:pt x="273" y="13"/>
                    </a:lnTo>
                    <a:lnTo>
                      <a:pt x="268" y="25"/>
                    </a:lnTo>
                    <a:lnTo>
                      <a:pt x="262" y="36"/>
                    </a:lnTo>
                    <a:lnTo>
                      <a:pt x="254" y="48"/>
                    </a:lnTo>
                    <a:lnTo>
                      <a:pt x="245" y="58"/>
                    </a:lnTo>
                    <a:lnTo>
                      <a:pt x="234" y="67"/>
                    </a:lnTo>
                    <a:lnTo>
                      <a:pt x="223" y="74"/>
                    </a:lnTo>
                    <a:lnTo>
                      <a:pt x="211" y="8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29" name="Freeform 169">
                <a:extLst>
                  <a:ext uri="{FF2B5EF4-FFF2-40B4-BE49-F238E27FC236}">
                    <a16:creationId xmlns:a16="http://schemas.microsoft.com/office/drawing/2014/main" id="{EE2D92FD-E436-E82A-C14E-81BA995A9312}"/>
                  </a:ext>
                </a:extLst>
              </p:cNvPr>
              <p:cNvSpPr>
                <a:spLocks/>
              </p:cNvSpPr>
              <p:nvPr/>
            </p:nvSpPr>
            <p:spPr bwMode="auto">
              <a:xfrm>
                <a:off x="4246" y="443"/>
                <a:ext cx="25" cy="62"/>
              </a:xfrm>
              <a:custGeom>
                <a:avLst/>
                <a:gdLst>
                  <a:gd name="T0" fmla="*/ 44 w 49"/>
                  <a:gd name="T1" fmla="*/ 4 h 125"/>
                  <a:gd name="T2" fmla="*/ 34 w 49"/>
                  <a:gd name="T3" fmla="*/ 9 h 125"/>
                  <a:gd name="T4" fmla="*/ 27 w 49"/>
                  <a:gd name="T5" fmla="*/ 17 h 125"/>
                  <a:gd name="T6" fmla="*/ 21 w 49"/>
                  <a:gd name="T7" fmla="*/ 24 h 125"/>
                  <a:gd name="T8" fmla="*/ 15 w 49"/>
                  <a:gd name="T9" fmla="*/ 33 h 125"/>
                  <a:gd name="T10" fmla="*/ 12 w 49"/>
                  <a:gd name="T11" fmla="*/ 47 h 125"/>
                  <a:gd name="T12" fmla="*/ 16 w 49"/>
                  <a:gd name="T13" fmla="*/ 58 h 125"/>
                  <a:gd name="T14" fmla="*/ 25 w 49"/>
                  <a:gd name="T15" fmla="*/ 67 h 125"/>
                  <a:gd name="T16" fmla="*/ 35 w 49"/>
                  <a:gd name="T17" fmla="*/ 76 h 125"/>
                  <a:gd name="T18" fmla="*/ 44 w 49"/>
                  <a:gd name="T19" fmla="*/ 84 h 125"/>
                  <a:gd name="T20" fmla="*/ 49 w 49"/>
                  <a:gd name="T21" fmla="*/ 92 h 125"/>
                  <a:gd name="T22" fmla="*/ 48 w 49"/>
                  <a:gd name="T23" fmla="*/ 104 h 125"/>
                  <a:gd name="T24" fmla="*/ 36 w 49"/>
                  <a:gd name="T25" fmla="*/ 117 h 125"/>
                  <a:gd name="T26" fmla="*/ 32 w 49"/>
                  <a:gd name="T27" fmla="*/ 121 h 125"/>
                  <a:gd name="T28" fmla="*/ 27 w 49"/>
                  <a:gd name="T29" fmla="*/ 124 h 125"/>
                  <a:gd name="T30" fmla="*/ 22 w 49"/>
                  <a:gd name="T31" fmla="*/ 125 h 125"/>
                  <a:gd name="T32" fmla="*/ 17 w 49"/>
                  <a:gd name="T33" fmla="*/ 123 h 125"/>
                  <a:gd name="T34" fmla="*/ 21 w 49"/>
                  <a:gd name="T35" fmla="*/ 114 h 125"/>
                  <a:gd name="T36" fmla="*/ 29 w 49"/>
                  <a:gd name="T37" fmla="*/ 105 h 125"/>
                  <a:gd name="T38" fmla="*/ 35 w 49"/>
                  <a:gd name="T39" fmla="*/ 96 h 125"/>
                  <a:gd name="T40" fmla="*/ 36 w 49"/>
                  <a:gd name="T41" fmla="*/ 86 h 125"/>
                  <a:gd name="T42" fmla="*/ 29 w 49"/>
                  <a:gd name="T43" fmla="*/ 81 h 125"/>
                  <a:gd name="T44" fmla="*/ 22 w 49"/>
                  <a:gd name="T45" fmla="*/ 76 h 125"/>
                  <a:gd name="T46" fmla="*/ 15 w 49"/>
                  <a:gd name="T47" fmla="*/ 71 h 125"/>
                  <a:gd name="T48" fmla="*/ 9 w 49"/>
                  <a:gd name="T49" fmla="*/ 65 h 125"/>
                  <a:gd name="T50" fmla="*/ 3 w 49"/>
                  <a:gd name="T51" fmla="*/ 58 h 125"/>
                  <a:gd name="T52" fmla="*/ 0 w 49"/>
                  <a:gd name="T53" fmla="*/ 51 h 125"/>
                  <a:gd name="T54" fmla="*/ 0 w 49"/>
                  <a:gd name="T55" fmla="*/ 42 h 125"/>
                  <a:gd name="T56" fmla="*/ 2 w 49"/>
                  <a:gd name="T57" fmla="*/ 33 h 125"/>
                  <a:gd name="T58" fmla="*/ 6 w 49"/>
                  <a:gd name="T59" fmla="*/ 28 h 125"/>
                  <a:gd name="T60" fmla="*/ 11 w 49"/>
                  <a:gd name="T61" fmla="*/ 22 h 125"/>
                  <a:gd name="T62" fmla="*/ 15 w 49"/>
                  <a:gd name="T63" fmla="*/ 14 h 125"/>
                  <a:gd name="T64" fmla="*/ 20 w 49"/>
                  <a:gd name="T65" fmla="*/ 8 h 125"/>
                  <a:gd name="T66" fmla="*/ 25 w 49"/>
                  <a:gd name="T67" fmla="*/ 3 h 125"/>
                  <a:gd name="T68" fmla="*/ 30 w 49"/>
                  <a:gd name="T69" fmla="*/ 0 h 125"/>
                  <a:gd name="T70" fmla="*/ 36 w 49"/>
                  <a:gd name="T71" fmla="*/ 0 h 125"/>
                  <a:gd name="T72" fmla="*/ 44 w 49"/>
                  <a:gd name="T73" fmla="*/ 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125">
                    <a:moveTo>
                      <a:pt x="44" y="4"/>
                    </a:moveTo>
                    <a:lnTo>
                      <a:pt x="34" y="9"/>
                    </a:lnTo>
                    <a:lnTo>
                      <a:pt x="27" y="17"/>
                    </a:lnTo>
                    <a:lnTo>
                      <a:pt x="21" y="24"/>
                    </a:lnTo>
                    <a:lnTo>
                      <a:pt x="15" y="33"/>
                    </a:lnTo>
                    <a:lnTo>
                      <a:pt x="12" y="47"/>
                    </a:lnTo>
                    <a:lnTo>
                      <a:pt x="16" y="58"/>
                    </a:lnTo>
                    <a:lnTo>
                      <a:pt x="25" y="67"/>
                    </a:lnTo>
                    <a:lnTo>
                      <a:pt x="35" y="76"/>
                    </a:lnTo>
                    <a:lnTo>
                      <a:pt x="44" y="84"/>
                    </a:lnTo>
                    <a:lnTo>
                      <a:pt x="49" y="92"/>
                    </a:lnTo>
                    <a:lnTo>
                      <a:pt x="48" y="104"/>
                    </a:lnTo>
                    <a:lnTo>
                      <a:pt x="36" y="117"/>
                    </a:lnTo>
                    <a:lnTo>
                      <a:pt x="32" y="121"/>
                    </a:lnTo>
                    <a:lnTo>
                      <a:pt x="27" y="124"/>
                    </a:lnTo>
                    <a:lnTo>
                      <a:pt x="22" y="125"/>
                    </a:lnTo>
                    <a:lnTo>
                      <a:pt x="17" y="123"/>
                    </a:lnTo>
                    <a:lnTo>
                      <a:pt x="21" y="114"/>
                    </a:lnTo>
                    <a:lnTo>
                      <a:pt x="29" y="105"/>
                    </a:lnTo>
                    <a:lnTo>
                      <a:pt x="35" y="96"/>
                    </a:lnTo>
                    <a:lnTo>
                      <a:pt x="36" y="86"/>
                    </a:lnTo>
                    <a:lnTo>
                      <a:pt x="29" y="81"/>
                    </a:lnTo>
                    <a:lnTo>
                      <a:pt x="22" y="76"/>
                    </a:lnTo>
                    <a:lnTo>
                      <a:pt x="15" y="71"/>
                    </a:lnTo>
                    <a:lnTo>
                      <a:pt x="9" y="65"/>
                    </a:lnTo>
                    <a:lnTo>
                      <a:pt x="3" y="58"/>
                    </a:lnTo>
                    <a:lnTo>
                      <a:pt x="0" y="51"/>
                    </a:lnTo>
                    <a:lnTo>
                      <a:pt x="0" y="42"/>
                    </a:lnTo>
                    <a:lnTo>
                      <a:pt x="2" y="33"/>
                    </a:lnTo>
                    <a:lnTo>
                      <a:pt x="6" y="28"/>
                    </a:lnTo>
                    <a:lnTo>
                      <a:pt x="11" y="22"/>
                    </a:lnTo>
                    <a:lnTo>
                      <a:pt x="15" y="14"/>
                    </a:lnTo>
                    <a:lnTo>
                      <a:pt x="20" y="8"/>
                    </a:lnTo>
                    <a:lnTo>
                      <a:pt x="25" y="3"/>
                    </a:lnTo>
                    <a:lnTo>
                      <a:pt x="30" y="0"/>
                    </a:lnTo>
                    <a:lnTo>
                      <a:pt x="36" y="0"/>
                    </a:lnTo>
                    <a:lnTo>
                      <a:pt x="44" y="4"/>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0" name="Freeform 170">
                <a:extLst>
                  <a:ext uri="{FF2B5EF4-FFF2-40B4-BE49-F238E27FC236}">
                    <a16:creationId xmlns:a16="http://schemas.microsoft.com/office/drawing/2014/main" id="{76A5CB85-6633-C931-80E8-83B0D043C5D4}"/>
                  </a:ext>
                </a:extLst>
              </p:cNvPr>
              <p:cNvSpPr>
                <a:spLocks/>
              </p:cNvSpPr>
              <p:nvPr/>
            </p:nvSpPr>
            <p:spPr bwMode="auto">
              <a:xfrm>
                <a:off x="4844" y="487"/>
                <a:ext cx="53" cy="66"/>
              </a:xfrm>
              <a:custGeom>
                <a:avLst/>
                <a:gdLst>
                  <a:gd name="T0" fmla="*/ 79 w 106"/>
                  <a:gd name="T1" fmla="*/ 11 h 133"/>
                  <a:gd name="T2" fmla="*/ 80 w 106"/>
                  <a:gd name="T3" fmla="*/ 26 h 133"/>
                  <a:gd name="T4" fmla="*/ 89 w 106"/>
                  <a:gd name="T5" fmla="*/ 36 h 133"/>
                  <a:gd name="T6" fmla="*/ 97 w 106"/>
                  <a:gd name="T7" fmla="*/ 45 h 133"/>
                  <a:gd name="T8" fmla="*/ 97 w 106"/>
                  <a:gd name="T9" fmla="*/ 61 h 133"/>
                  <a:gd name="T10" fmla="*/ 104 w 106"/>
                  <a:gd name="T11" fmla="*/ 66 h 133"/>
                  <a:gd name="T12" fmla="*/ 106 w 106"/>
                  <a:gd name="T13" fmla="*/ 74 h 133"/>
                  <a:gd name="T14" fmla="*/ 104 w 106"/>
                  <a:gd name="T15" fmla="*/ 83 h 133"/>
                  <a:gd name="T16" fmla="*/ 102 w 106"/>
                  <a:gd name="T17" fmla="*/ 89 h 133"/>
                  <a:gd name="T18" fmla="*/ 98 w 106"/>
                  <a:gd name="T19" fmla="*/ 95 h 133"/>
                  <a:gd name="T20" fmla="*/ 93 w 106"/>
                  <a:gd name="T21" fmla="*/ 101 h 133"/>
                  <a:gd name="T22" fmla="*/ 89 w 106"/>
                  <a:gd name="T23" fmla="*/ 108 h 133"/>
                  <a:gd name="T24" fmla="*/ 84 w 106"/>
                  <a:gd name="T25" fmla="*/ 114 h 133"/>
                  <a:gd name="T26" fmla="*/ 78 w 106"/>
                  <a:gd name="T27" fmla="*/ 122 h 133"/>
                  <a:gd name="T28" fmla="*/ 73 w 106"/>
                  <a:gd name="T29" fmla="*/ 127 h 133"/>
                  <a:gd name="T30" fmla="*/ 65 w 106"/>
                  <a:gd name="T31" fmla="*/ 130 h 133"/>
                  <a:gd name="T32" fmla="*/ 59 w 106"/>
                  <a:gd name="T33" fmla="*/ 133 h 133"/>
                  <a:gd name="T34" fmla="*/ 58 w 106"/>
                  <a:gd name="T35" fmla="*/ 129 h 133"/>
                  <a:gd name="T36" fmla="*/ 55 w 106"/>
                  <a:gd name="T37" fmla="*/ 125 h 133"/>
                  <a:gd name="T38" fmla="*/ 52 w 106"/>
                  <a:gd name="T39" fmla="*/ 123 h 133"/>
                  <a:gd name="T40" fmla="*/ 49 w 106"/>
                  <a:gd name="T41" fmla="*/ 120 h 133"/>
                  <a:gd name="T42" fmla="*/ 45 w 106"/>
                  <a:gd name="T43" fmla="*/ 120 h 133"/>
                  <a:gd name="T44" fmla="*/ 41 w 106"/>
                  <a:gd name="T45" fmla="*/ 119 h 133"/>
                  <a:gd name="T46" fmla="*/ 38 w 106"/>
                  <a:gd name="T47" fmla="*/ 117 h 133"/>
                  <a:gd name="T48" fmla="*/ 35 w 106"/>
                  <a:gd name="T49" fmla="*/ 114 h 133"/>
                  <a:gd name="T50" fmla="*/ 35 w 106"/>
                  <a:gd name="T51" fmla="*/ 112 h 133"/>
                  <a:gd name="T52" fmla="*/ 36 w 106"/>
                  <a:gd name="T53" fmla="*/ 110 h 133"/>
                  <a:gd name="T54" fmla="*/ 36 w 106"/>
                  <a:gd name="T55" fmla="*/ 108 h 133"/>
                  <a:gd name="T56" fmla="*/ 39 w 106"/>
                  <a:gd name="T57" fmla="*/ 106 h 133"/>
                  <a:gd name="T58" fmla="*/ 34 w 106"/>
                  <a:gd name="T59" fmla="*/ 101 h 133"/>
                  <a:gd name="T60" fmla="*/ 30 w 106"/>
                  <a:gd name="T61" fmla="*/ 99 h 133"/>
                  <a:gd name="T62" fmla="*/ 25 w 106"/>
                  <a:gd name="T63" fmla="*/ 100 h 133"/>
                  <a:gd name="T64" fmla="*/ 20 w 106"/>
                  <a:gd name="T65" fmla="*/ 101 h 133"/>
                  <a:gd name="T66" fmla="*/ 15 w 106"/>
                  <a:gd name="T67" fmla="*/ 104 h 133"/>
                  <a:gd name="T68" fmla="*/ 10 w 106"/>
                  <a:gd name="T69" fmla="*/ 105 h 133"/>
                  <a:gd name="T70" fmla="*/ 5 w 106"/>
                  <a:gd name="T71" fmla="*/ 104 h 133"/>
                  <a:gd name="T72" fmla="*/ 0 w 106"/>
                  <a:gd name="T73" fmla="*/ 100 h 133"/>
                  <a:gd name="T74" fmla="*/ 9 w 106"/>
                  <a:gd name="T75" fmla="*/ 89 h 133"/>
                  <a:gd name="T76" fmla="*/ 16 w 106"/>
                  <a:gd name="T77" fmla="*/ 78 h 133"/>
                  <a:gd name="T78" fmla="*/ 25 w 106"/>
                  <a:gd name="T79" fmla="*/ 66 h 133"/>
                  <a:gd name="T80" fmla="*/ 33 w 106"/>
                  <a:gd name="T81" fmla="*/ 55 h 133"/>
                  <a:gd name="T82" fmla="*/ 39 w 106"/>
                  <a:gd name="T83" fmla="*/ 42 h 133"/>
                  <a:gd name="T84" fmla="*/ 45 w 106"/>
                  <a:gd name="T85" fmla="*/ 30 h 133"/>
                  <a:gd name="T86" fmla="*/ 49 w 106"/>
                  <a:gd name="T87" fmla="*/ 16 h 133"/>
                  <a:gd name="T88" fmla="*/ 52 w 106"/>
                  <a:gd name="T89" fmla="*/ 2 h 133"/>
                  <a:gd name="T90" fmla="*/ 59 w 106"/>
                  <a:gd name="T91" fmla="*/ 0 h 133"/>
                  <a:gd name="T92" fmla="*/ 67 w 106"/>
                  <a:gd name="T93" fmla="*/ 1 h 133"/>
                  <a:gd name="T94" fmla="*/ 73 w 106"/>
                  <a:gd name="T95" fmla="*/ 5 h 133"/>
                  <a:gd name="T96" fmla="*/ 79 w 106"/>
                  <a:gd name="T97" fmla="*/ 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33">
                    <a:moveTo>
                      <a:pt x="79" y="11"/>
                    </a:moveTo>
                    <a:lnTo>
                      <a:pt x="80" y="26"/>
                    </a:lnTo>
                    <a:lnTo>
                      <a:pt x="89" y="36"/>
                    </a:lnTo>
                    <a:lnTo>
                      <a:pt x="97" y="45"/>
                    </a:lnTo>
                    <a:lnTo>
                      <a:pt x="97" y="61"/>
                    </a:lnTo>
                    <a:lnTo>
                      <a:pt x="104" y="66"/>
                    </a:lnTo>
                    <a:lnTo>
                      <a:pt x="106" y="74"/>
                    </a:lnTo>
                    <a:lnTo>
                      <a:pt x="104" y="83"/>
                    </a:lnTo>
                    <a:lnTo>
                      <a:pt x="102" y="89"/>
                    </a:lnTo>
                    <a:lnTo>
                      <a:pt x="98" y="95"/>
                    </a:lnTo>
                    <a:lnTo>
                      <a:pt x="93" y="101"/>
                    </a:lnTo>
                    <a:lnTo>
                      <a:pt x="89" y="108"/>
                    </a:lnTo>
                    <a:lnTo>
                      <a:pt x="84" y="114"/>
                    </a:lnTo>
                    <a:lnTo>
                      <a:pt x="78" y="122"/>
                    </a:lnTo>
                    <a:lnTo>
                      <a:pt x="73" y="127"/>
                    </a:lnTo>
                    <a:lnTo>
                      <a:pt x="65" y="130"/>
                    </a:lnTo>
                    <a:lnTo>
                      <a:pt x="59" y="133"/>
                    </a:lnTo>
                    <a:lnTo>
                      <a:pt x="58" y="129"/>
                    </a:lnTo>
                    <a:lnTo>
                      <a:pt x="55" y="125"/>
                    </a:lnTo>
                    <a:lnTo>
                      <a:pt x="52" y="123"/>
                    </a:lnTo>
                    <a:lnTo>
                      <a:pt x="49" y="120"/>
                    </a:lnTo>
                    <a:lnTo>
                      <a:pt x="45" y="120"/>
                    </a:lnTo>
                    <a:lnTo>
                      <a:pt x="41" y="119"/>
                    </a:lnTo>
                    <a:lnTo>
                      <a:pt x="38" y="117"/>
                    </a:lnTo>
                    <a:lnTo>
                      <a:pt x="35" y="114"/>
                    </a:lnTo>
                    <a:lnTo>
                      <a:pt x="35" y="112"/>
                    </a:lnTo>
                    <a:lnTo>
                      <a:pt x="36" y="110"/>
                    </a:lnTo>
                    <a:lnTo>
                      <a:pt x="36" y="108"/>
                    </a:lnTo>
                    <a:lnTo>
                      <a:pt x="39" y="106"/>
                    </a:lnTo>
                    <a:lnTo>
                      <a:pt x="34" y="101"/>
                    </a:lnTo>
                    <a:lnTo>
                      <a:pt x="30" y="99"/>
                    </a:lnTo>
                    <a:lnTo>
                      <a:pt x="25" y="100"/>
                    </a:lnTo>
                    <a:lnTo>
                      <a:pt x="20" y="101"/>
                    </a:lnTo>
                    <a:lnTo>
                      <a:pt x="15" y="104"/>
                    </a:lnTo>
                    <a:lnTo>
                      <a:pt x="10" y="105"/>
                    </a:lnTo>
                    <a:lnTo>
                      <a:pt x="5" y="104"/>
                    </a:lnTo>
                    <a:lnTo>
                      <a:pt x="0" y="100"/>
                    </a:lnTo>
                    <a:lnTo>
                      <a:pt x="9" y="89"/>
                    </a:lnTo>
                    <a:lnTo>
                      <a:pt x="16" y="78"/>
                    </a:lnTo>
                    <a:lnTo>
                      <a:pt x="25" y="66"/>
                    </a:lnTo>
                    <a:lnTo>
                      <a:pt x="33" y="55"/>
                    </a:lnTo>
                    <a:lnTo>
                      <a:pt x="39" y="42"/>
                    </a:lnTo>
                    <a:lnTo>
                      <a:pt x="45" y="30"/>
                    </a:lnTo>
                    <a:lnTo>
                      <a:pt x="49" y="16"/>
                    </a:lnTo>
                    <a:lnTo>
                      <a:pt x="52" y="2"/>
                    </a:lnTo>
                    <a:lnTo>
                      <a:pt x="59" y="0"/>
                    </a:lnTo>
                    <a:lnTo>
                      <a:pt x="67" y="1"/>
                    </a:lnTo>
                    <a:lnTo>
                      <a:pt x="73" y="5"/>
                    </a:lnTo>
                    <a:lnTo>
                      <a:pt x="79" y="11"/>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1" name="Freeform 171">
                <a:extLst>
                  <a:ext uri="{FF2B5EF4-FFF2-40B4-BE49-F238E27FC236}">
                    <a16:creationId xmlns:a16="http://schemas.microsoft.com/office/drawing/2014/main" id="{E5E70D2F-DB99-717B-A8AA-345A344AB4E7}"/>
                  </a:ext>
                </a:extLst>
              </p:cNvPr>
              <p:cNvSpPr>
                <a:spLocks/>
              </p:cNvSpPr>
              <p:nvPr/>
            </p:nvSpPr>
            <p:spPr bwMode="auto">
              <a:xfrm>
                <a:off x="4290" y="530"/>
                <a:ext cx="113" cy="138"/>
              </a:xfrm>
              <a:custGeom>
                <a:avLst/>
                <a:gdLst>
                  <a:gd name="T0" fmla="*/ 0 w 226"/>
                  <a:gd name="T1" fmla="*/ 72 h 276"/>
                  <a:gd name="T2" fmla="*/ 5 w 226"/>
                  <a:gd name="T3" fmla="*/ 105 h 276"/>
                  <a:gd name="T4" fmla="*/ 13 w 226"/>
                  <a:gd name="T5" fmla="*/ 136 h 276"/>
                  <a:gd name="T6" fmla="*/ 28 w 226"/>
                  <a:gd name="T7" fmla="*/ 166 h 276"/>
                  <a:gd name="T8" fmla="*/ 47 w 226"/>
                  <a:gd name="T9" fmla="*/ 195 h 276"/>
                  <a:gd name="T10" fmla="*/ 69 w 226"/>
                  <a:gd name="T11" fmla="*/ 221 h 276"/>
                  <a:gd name="T12" fmla="*/ 95 w 226"/>
                  <a:gd name="T13" fmla="*/ 243 h 276"/>
                  <a:gd name="T14" fmla="*/ 123 w 226"/>
                  <a:gd name="T15" fmla="*/ 262 h 276"/>
                  <a:gd name="T16" fmla="*/ 153 w 226"/>
                  <a:gd name="T17" fmla="*/ 276 h 276"/>
                  <a:gd name="T18" fmla="*/ 161 w 226"/>
                  <a:gd name="T19" fmla="*/ 267 h 276"/>
                  <a:gd name="T20" fmla="*/ 168 w 226"/>
                  <a:gd name="T21" fmla="*/ 262 h 276"/>
                  <a:gd name="T22" fmla="*/ 178 w 226"/>
                  <a:gd name="T23" fmla="*/ 258 h 276"/>
                  <a:gd name="T24" fmla="*/ 188 w 226"/>
                  <a:gd name="T25" fmla="*/ 256 h 276"/>
                  <a:gd name="T26" fmla="*/ 198 w 226"/>
                  <a:gd name="T27" fmla="*/ 256 h 276"/>
                  <a:gd name="T28" fmla="*/ 208 w 226"/>
                  <a:gd name="T29" fmla="*/ 256 h 276"/>
                  <a:gd name="T30" fmla="*/ 217 w 226"/>
                  <a:gd name="T31" fmla="*/ 256 h 276"/>
                  <a:gd name="T32" fmla="*/ 226 w 226"/>
                  <a:gd name="T33" fmla="*/ 256 h 276"/>
                  <a:gd name="T34" fmla="*/ 221 w 226"/>
                  <a:gd name="T35" fmla="*/ 252 h 276"/>
                  <a:gd name="T36" fmla="*/ 215 w 226"/>
                  <a:gd name="T37" fmla="*/ 249 h 276"/>
                  <a:gd name="T38" fmla="*/ 210 w 226"/>
                  <a:gd name="T39" fmla="*/ 248 h 276"/>
                  <a:gd name="T40" fmla="*/ 203 w 226"/>
                  <a:gd name="T41" fmla="*/ 246 h 276"/>
                  <a:gd name="T42" fmla="*/ 179 w 226"/>
                  <a:gd name="T43" fmla="*/ 221 h 276"/>
                  <a:gd name="T44" fmla="*/ 155 w 226"/>
                  <a:gd name="T45" fmla="*/ 193 h 276"/>
                  <a:gd name="T46" fmla="*/ 135 w 226"/>
                  <a:gd name="T47" fmla="*/ 165 h 276"/>
                  <a:gd name="T48" fmla="*/ 118 w 226"/>
                  <a:gd name="T49" fmla="*/ 135 h 276"/>
                  <a:gd name="T50" fmla="*/ 103 w 226"/>
                  <a:gd name="T51" fmla="*/ 104 h 276"/>
                  <a:gd name="T52" fmla="*/ 93 w 226"/>
                  <a:gd name="T53" fmla="*/ 71 h 276"/>
                  <a:gd name="T54" fmla="*/ 88 w 226"/>
                  <a:gd name="T55" fmla="*/ 37 h 276"/>
                  <a:gd name="T56" fmla="*/ 89 w 226"/>
                  <a:gd name="T57" fmla="*/ 0 h 276"/>
                  <a:gd name="T58" fmla="*/ 85 w 226"/>
                  <a:gd name="T59" fmla="*/ 9 h 276"/>
                  <a:gd name="T60" fmla="*/ 79 w 226"/>
                  <a:gd name="T61" fmla="*/ 36 h 276"/>
                  <a:gd name="T62" fmla="*/ 79 w 226"/>
                  <a:gd name="T63" fmla="*/ 83 h 276"/>
                  <a:gd name="T64" fmla="*/ 94 w 226"/>
                  <a:gd name="T65" fmla="*/ 154 h 276"/>
                  <a:gd name="T66" fmla="*/ 93 w 226"/>
                  <a:gd name="T67" fmla="*/ 151 h 276"/>
                  <a:gd name="T68" fmla="*/ 88 w 226"/>
                  <a:gd name="T69" fmla="*/ 144 h 276"/>
                  <a:gd name="T70" fmla="*/ 81 w 226"/>
                  <a:gd name="T71" fmla="*/ 131 h 276"/>
                  <a:gd name="T72" fmla="*/ 74 w 226"/>
                  <a:gd name="T73" fmla="*/ 116 h 276"/>
                  <a:gd name="T74" fmla="*/ 65 w 226"/>
                  <a:gd name="T75" fmla="*/ 100 h 276"/>
                  <a:gd name="T76" fmla="*/ 59 w 226"/>
                  <a:gd name="T77" fmla="*/ 81 h 276"/>
                  <a:gd name="T78" fmla="*/ 52 w 226"/>
                  <a:gd name="T79" fmla="*/ 61 h 276"/>
                  <a:gd name="T80" fmla="*/ 50 w 226"/>
                  <a:gd name="T81" fmla="*/ 42 h 276"/>
                  <a:gd name="T82" fmla="*/ 49 w 226"/>
                  <a:gd name="T83" fmla="*/ 51 h 276"/>
                  <a:gd name="T84" fmla="*/ 46 w 226"/>
                  <a:gd name="T85" fmla="*/ 75 h 276"/>
                  <a:gd name="T86" fmla="*/ 50 w 226"/>
                  <a:gd name="T87" fmla="*/ 110 h 276"/>
                  <a:gd name="T88" fmla="*/ 62 w 226"/>
                  <a:gd name="T89" fmla="*/ 154 h 276"/>
                  <a:gd name="T90" fmla="*/ 61 w 226"/>
                  <a:gd name="T91" fmla="*/ 154 h 276"/>
                  <a:gd name="T92" fmla="*/ 56 w 226"/>
                  <a:gd name="T93" fmla="*/ 151 h 276"/>
                  <a:gd name="T94" fmla="*/ 50 w 226"/>
                  <a:gd name="T95" fmla="*/ 148 h 276"/>
                  <a:gd name="T96" fmla="*/ 41 w 226"/>
                  <a:gd name="T97" fmla="*/ 140 h 276"/>
                  <a:gd name="T98" fmla="*/ 32 w 226"/>
                  <a:gd name="T99" fmla="*/ 130 h 276"/>
                  <a:gd name="T100" fmla="*/ 22 w 226"/>
                  <a:gd name="T101" fmla="*/ 116 h 276"/>
                  <a:gd name="T102" fmla="*/ 13 w 226"/>
                  <a:gd name="T103" fmla="*/ 98 h 276"/>
                  <a:gd name="T104" fmla="*/ 5 w 226"/>
                  <a:gd name="T105" fmla="*/ 76 h 276"/>
                  <a:gd name="T106" fmla="*/ 0 w 226"/>
                  <a:gd name="T107" fmla="*/ 72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6" h="276">
                    <a:moveTo>
                      <a:pt x="0" y="72"/>
                    </a:moveTo>
                    <a:lnTo>
                      <a:pt x="5" y="105"/>
                    </a:lnTo>
                    <a:lnTo>
                      <a:pt x="13" y="136"/>
                    </a:lnTo>
                    <a:lnTo>
                      <a:pt x="28" y="166"/>
                    </a:lnTo>
                    <a:lnTo>
                      <a:pt x="47" y="195"/>
                    </a:lnTo>
                    <a:lnTo>
                      <a:pt x="69" y="221"/>
                    </a:lnTo>
                    <a:lnTo>
                      <a:pt x="95" y="243"/>
                    </a:lnTo>
                    <a:lnTo>
                      <a:pt x="123" y="262"/>
                    </a:lnTo>
                    <a:lnTo>
                      <a:pt x="153" y="276"/>
                    </a:lnTo>
                    <a:lnTo>
                      <a:pt x="161" y="267"/>
                    </a:lnTo>
                    <a:lnTo>
                      <a:pt x="168" y="262"/>
                    </a:lnTo>
                    <a:lnTo>
                      <a:pt x="178" y="258"/>
                    </a:lnTo>
                    <a:lnTo>
                      <a:pt x="188" y="256"/>
                    </a:lnTo>
                    <a:lnTo>
                      <a:pt x="198" y="256"/>
                    </a:lnTo>
                    <a:lnTo>
                      <a:pt x="208" y="256"/>
                    </a:lnTo>
                    <a:lnTo>
                      <a:pt x="217" y="256"/>
                    </a:lnTo>
                    <a:lnTo>
                      <a:pt x="226" y="256"/>
                    </a:lnTo>
                    <a:lnTo>
                      <a:pt x="221" y="252"/>
                    </a:lnTo>
                    <a:lnTo>
                      <a:pt x="215" y="249"/>
                    </a:lnTo>
                    <a:lnTo>
                      <a:pt x="210" y="248"/>
                    </a:lnTo>
                    <a:lnTo>
                      <a:pt x="203" y="246"/>
                    </a:lnTo>
                    <a:lnTo>
                      <a:pt x="179" y="221"/>
                    </a:lnTo>
                    <a:lnTo>
                      <a:pt x="155" y="193"/>
                    </a:lnTo>
                    <a:lnTo>
                      <a:pt x="135" y="165"/>
                    </a:lnTo>
                    <a:lnTo>
                      <a:pt x="118" y="135"/>
                    </a:lnTo>
                    <a:lnTo>
                      <a:pt x="103" y="104"/>
                    </a:lnTo>
                    <a:lnTo>
                      <a:pt x="93" y="71"/>
                    </a:lnTo>
                    <a:lnTo>
                      <a:pt x="88" y="37"/>
                    </a:lnTo>
                    <a:lnTo>
                      <a:pt x="89" y="0"/>
                    </a:lnTo>
                    <a:lnTo>
                      <a:pt x="85" y="9"/>
                    </a:lnTo>
                    <a:lnTo>
                      <a:pt x="79" y="36"/>
                    </a:lnTo>
                    <a:lnTo>
                      <a:pt x="79" y="83"/>
                    </a:lnTo>
                    <a:lnTo>
                      <a:pt x="94" y="154"/>
                    </a:lnTo>
                    <a:lnTo>
                      <a:pt x="93" y="151"/>
                    </a:lnTo>
                    <a:lnTo>
                      <a:pt x="88" y="144"/>
                    </a:lnTo>
                    <a:lnTo>
                      <a:pt x="81" y="131"/>
                    </a:lnTo>
                    <a:lnTo>
                      <a:pt x="74" y="116"/>
                    </a:lnTo>
                    <a:lnTo>
                      <a:pt x="65" y="100"/>
                    </a:lnTo>
                    <a:lnTo>
                      <a:pt x="59" y="81"/>
                    </a:lnTo>
                    <a:lnTo>
                      <a:pt x="52" y="61"/>
                    </a:lnTo>
                    <a:lnTo>
                      <a:pt x="50" y="42"/>
                    </a:lnTo>
                    <a:lnTo>
                      <a:pt x="49" y="51"/>
                    </a:lnTo>
                    <a:lnTo>
                      <a:pt x="46" y="75"/>
                    </a:lnTo>
                    <a:lnTo>
                      <a:pt x="50" y="110"/>
                    </a:lnTo>
                    <a:lnTo>
                      <a:pt x="62" y="154"/>
                    </a:lnTo>
                    <a:lnTo>
                      <a:pt x="61" y="154"/>
                    </a:lnTo>
                    <a:lnTo>
                      <a:pt x="56" y="151"/>
                    </a:lnTo>
                    <a:lnTo>
                      <a:pt x="50" y="148"/>
                    </a:lnTo>
                    <a:lnTo>
                      <a:pt x="41" y="140"/>
                    </a:lnTo>
                    <a:lnTo>
                      <a:pt x="32" y="130"/>
                    </a:lnTo>
                    <a:lnTo>
                      <a:pt x="22" y="116"/>
                    </a:lnTo>
                    <a:lnTo>
                      <a:pt x="13" y="98"/>
                    </a:lnTo>
                    <a:lnTo>
                      <a:pt x="5" y="76"/>
                    </a:lnTo>
                    <a:lnTo>
                      <a:pt x="0" y="72"/>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2" name="Freeform 172">
                <a:extLst>
                  <a:ext uri="{FF2B5EF4-FFF2-40B4-BE49-F238E27FC236}">
                    <a16:creationId xmlns:a16="http://schemas.microsoft.com/office/drawing/2014/main" id="{90E8028B-735F-0CB7-67BB-B6ECE5D365FB}"/>
                  </a:ext>
                </a:extLst>
              </p:cNvPr>
              <p:cNvSpPr>
                <a:spLocks/>
              </p:cNvSpPr>
              <p:nvPr/>
            </p:nvSpPr>
            <p:spPr bwMode="auto">
              <a:xfrm>
                <a:off x="4443" y="544"/>
                <a:ext cx="69" cy="115"/>
              </a:xfrm>
              <a:custGeom>
                <a:avLst/>
                <a:gdLst>
                  <a:gd name="T0" fmla="*/ 128 w 139"/>
                  <a:gd name="T1" fmla="*/ 26 h 229"/>
                  <a:gd name="T2" fmla="*/ 135 w 139"/>
                  <a:gd name="T3" fmla="*/ 50 h 229"/>
                  <a:gd name="T4" fmla="*/ 137 w 139"/>
                  <a:gd name="T5" fmla="*/ 74 h 229"/>
                  <a:gd name="T6" fmla="*/ 139 w 139"/>
                  <a:gd name="T7" fmla="*/ 99 h 229"/>
                  <a:gd name="T8" fmla="*/ 136 w 139"/>
                  <a:gd name="T9" fmla="*/ 125 h 229"/>
                  <a:gd name="T10" fmla="*/ 132 w 139"/>
                  <a:gd name="T11" fmla="*/ 148 h 229"/>
                  <a:gd name="T12" fmla="*/ 125 w 139"/>
                  <a:gd name="T13" fmla="*/ 172 h 229"/>
                  <a:gd name="T14" fmla="*/ 116 w 139"/>
                  <a:gd name="T15" fmla="*/ 195 h 229"/>
                  <a:gd name="T16" fmla="*/ 105 w 139"/>
                  <a:gd name="T17" fmla="*/ 215 h 229"/>
                  <a:gd name="T18" fmla="*/ 92 w 139"/>
                  <a:gd name="T19" fmla="*/ 216 h 229"/>
                  <a:gd name="T20" fmla="*/ 79 w 139"/>
                  <a:gd name="T21" fmla="*/ 219 h 229"/>
                  <a:gd name="T22" fmla="*/ 67 w 139"/>
                  <a:gd name="T23" fmla="*/ 221 h 229"/>
                  <a:gd name="T24" fmla="*/ 54 w 139"/>
                  <a:gd name="T25" fmla="*/ 225 h 229"/>
                  <a:gd name="T26" fmla="*/ 40 w 139"/>
                  <a:gd name="T27" fmla="*/ 228 h 229"/>
                  <a:gd name="T28" fmla="*/ 28 w 139"/>
                  <a:gd name="T29" fmla="*/ 229 h 229"/>
                  <a:gd name="T30" fmla="*/ 14 w 139"/>
                  <a:gd name="T31" fmla="*/ 229 h 229"/>
                  <a:gd name="T32" fmla="*/ 0 w 139"/>
                  <a:gd name="T33" fmla="*/ 228 h 229"/>
                  <a:gd name="T34" fmla="*/ 18 w 139"/>
                  <a:gd name="T35" fmla="*/ 204 h 229"/>
                  <a:gd name="T36" fmla="*/ 33 w 139"/>
                  <a:gd name="T37" fmla="*/ 177 h 229"/>
                  <a:gd name="T38" fmla="*/ 45 w 139"/>
                  <a:gd name="T39" fmla="*/ 150 h 229"/>
                  <a:gd name="T40" fmla="*/ 54 w 139"/>
                  <a:gd name="T41" fmla="*/ 121 h 229"/>
                  <a:gd name="T42" fmla="*/ 61 w 139"/>
                  <a:gd name="T43" fmla="*/ 92 h 229"/>
                  <a:gd name="T44" fmla="*/ 63 w 139"/>
                  <a:gd name="T45" fmla="*/ 62 h 229"/>
                  <a:gd name="T46" fmla="*/ 61 w 139"/>
                  <a:gd name="T47" fmla="*/ 30 h 229"/>
                  <a:gd name="T48" fmla="*/ 54 w 139"/>
                  <a:gd name="T49" fmla="*/ 0 h 229"/>
                  <a:gd name="T50" fmla="*/ 63 w 139"/>
                  <a:gd name="T51" fmla="*/ 4 h 229"/>
                  <a:gd name="T52" fmla="*/ 72 w 139"/>
                  <a:gd name="T53" fmla="*/ 9 h 229"/>
                  <a:gd name="T54" fmla="*/ 81 w 139"/>
                  <a:gd name="T55" fmla="*/ 11 h 229"/>
                  <a:gd name="T56" fmla="*/ 91 w 139"/>
                  <a:gd name="T57" fmla="*/ 15 h 229"/>
                  <a:gd name="T58" fmla="*/ 100 w 139"/>
                  <a:gd name="T59" fmla="*/ 18 h 229"/>
                  <a:gd name="T60" fmla="*/ 110 w 139"/>
                  <a:gd name="T61" fmla="*/ 20 h 229"/>
                  <a:gd name="T62" fmla="*/ 118 w 139"/>
                  <a:gd name="T63" fmla="*/ 23 h 229"/>
                  <a:gd name="T64" fmla="*/ 128 w 139"/>
                  <a:gd name="T65" fmla="*/ 2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 h="229">
                    <a:moveTo>
                      <a:pt x="128" y="26"/>
                    </a:moveTo>
                    <a:lnTo>
                      <a:pt x="135" y="50"/>
                    </a:lnTo>
                    <a:lnTo>
                      <a:pt x="137" y="74"/>
                    </a:lnTo>
                    <a:lnTo>
                      <a:pt x="139" y="99"/>
                    </a:lnTo>
                    <a:lnTo>
                      <a:pt x="136" y="125"/>
                    </a:lnTo>
                    <a:lnTo>
                      <a:pt x="132" y="148"/>
                    </a:lnTo>
                    <a:lnTo>
                      <a:pt x="125" y="172"/>
                    </a:lnTo>
                    <a:lnTo>
                      <a:pt x="116" y="195"/>
                    </a:lnTo>
                    <a:lnTo>
                      <a:pt x="105" y="215"/>
                    </a:lnTo>
                    <a:lnTo>
                      <a:pt x="92" y="216"/>
                    </a:lnTo>
                    <a:lnTo>
                      <a:pt x="79" y="219"/>
                    </a:lnTo>
                    <a:lnTo>
                      <a:pt x="67" y="221"/>
                    </a:lnTo>
                    <a:lnTo>
                      <a:pt x="54" y="225"/>
                    </a:lnTo>
                    <a:lnTo>
                      <a:pt x="40" y="228"/>
                    </a:lnTo>
                    <a:lnTo>
                      <a:pt x="28" y="229"/>
                    </a:lnTo>
                    <a:lnTo>
                      <a:pt x="14" y="229"/>
                    </a:lnTo>
                    <a:lnTo>
                      <a:pt x="0" y="228"/>
                    </a:lnTo>
                    <a:lnTo>
                      <a:pt x="18" y="204"/>
                    </a:lnTo>
                    <a:lnTo>
                      <a:pt x="33" y="177"/>
                    </a:lnTo>
                    <a:lnTo>
                      <a:pt x="45" y="150"/>
                    </a:lnTo>
                    <a:lnTo>
                      <a:pt x="54" y="121"/>
                    </a:lnTo>
                    <a:lnTo>
                      <a:pt x="61" y="92"/>
                    </a:lnTo>
                    <a:lnTo>
                      <a:pt x="63" y="62"/>
                    </a:lnTo>
                    <a:lnTo>
                      <a:pt x="61" y="30"/>
                    </a:lnTo>
                    <a:lnTo>
                      <a:pt x="54" y="0"/>
                    </a:lnTo>
                    <a:lnTo>
                      <a:pt x="63" y="4"/>
                    </a:lnTo>
                    <a:lnTo>
                      <a:pt x="72" y="9"/>
                    </a:lnTo>
                    <a:lnTo>
                      <a:pt x="81" y="11"/>
                    </a:lnTo>
                    <a:lnTo>
                      <a:pt x="91" y="15"/>
                    </a:lnTo>
                    <a:lnTo>
                      <a:pt x="100" y="18"/>
                    </a:lnTo>
                    <a:lnTo>
                      <a:pt x="110" y="20"/>
                    </a:lnTo>
                    <a:lnTo>
                      <a:pt x="118" y="23"/>
                    </a:lnTo>
                    <a:lnTo>
                      <a:pt x="128" y="26"/>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3" name="Freeform 173">
                <a:extLst>
                  <a:ext uri="{FF2B5EF4-FFF2-40B4-BE49-F238E27FC236}">
                    <a16:creationId xmlns:a16="http://schemas.microsoft.com/office/drawing/2014/main" id="{7705646F-3096-329C-0260-08A7D244C0F0}"/>
                  </a:ext>
                </a:extLst>
              </p:cNvPr>
              <p:cNvSpPr>
                <a:spLocks/>
              </p:cNvSpPr>
              <p:nvPr/>
            </p:nvSpPr>
            <p:spPr bwMode="auto">
              <a:xfrm>
                <a:off x="4459" y="660"/>
                <a:ext cx="48" cy="66"/>
              </a:xfrm>
              <a:custGeom>
                <a:avLst/>
                <a:gdLst>
                  <a:gd name="T0" fmla="*/ 19 w 95"/>
                  <a:gd name="T1" fmla="*/ 125 h 133"/>
                  <a:gd name="T2" fmla="*/ 28 w 95"/>
                  <a:gd name="T3" fmla="*/ 130 h 133"/>
                  <a:gd name="T4" fmla="*/ 36 w 95"/>
                  <a:gd name="T5" fmla="*/ 133 h 133"/>
                  <a:gd name="T6" fmla="*/ 45 w 95"/>
                  <a:gd name="T7" fmla="*/ 133 h 133"/>
                  <a:gd name="T8" fmla="*/ 55 w 95"/>
                  <a:gd name="T9" fmla="*/ 133 h 133"/>
                  <a:gd name="T10" fmla="*/ 65 w 95"/>
                  <a:gd name="T11" fmla="*/ 132 h 133"/>
                  <a:gd name="T12" fmla="*/ 75 w 95"/>
                  <a:gd name="T13" fmla="*/ 129 h 133"/>
                  <a:gd name="T14" fmla="*/ 84 w 95"/>
                  <a:gd name="T15" fmla="*/ 127 h 133"/>
                  <a:gd name="T16" fmla="*/ 93 w 95"/>
                  <a:gd name="T17" fmla="*/ 123 h 133"/>
                  <a:gd name="T18" fmla="*/ 95 w 95"/>
                  <a:gd name="T19" fmla="*/ 110 h 133"/>
                  <a:gd name="T20" fmla="*/ 94 w 95"/>
                  <a:gd name="T21" fmla="*/ 98 h 133"/>
                  <a:gd name="T22" fmla="*/ 92 w 95"/>
                  <a:gd name="T23" fmla="*/ 86 h 133"/>
                  <a:gd name="T24" fmla="*/ 87 w 95"/>
                  <a:gd name="T25" fmla="*/ 75 h 133"/>
                  <a:gd name="T26" fmla="*/ 80 w 95"/>
                  <a:gd name="T27" fmla="*/ 64 h 133"/>
                  <a:gd name="T28" fmla="*/ 77 w 95"/>
                  <a:gd name="T29" fmla="*/ 50 h 133"/>
                  <a:gd name="T30" fmla="*/ 75 w 95"/>
                  <a:gd name="T31" fmla="*/ 33 h 133"/>
                  <a:gd name="T32" fmla="*/ 77 w 95"/>
                  <a:gd name="T33" fmla="*/ 13 h 133"/>
                  <a:gd name="T34" fmla="*/ 72 w 95"/>
                  <a:gd name="T35" fmla="*/ 7 h 133"/>
                  <a:gd name="T36" fmla="*/ 65 w 95"/>
                  <a:gd name="T37" fmla="*/ 3 h 133"/>
                  <a:gd name="T38" fmla="*/ 59 w 95"/>
                  <a:gd name="T39" fmla="*/ 0 h 133"/>
                  <a:gd name="T40" fmla="*/ 51 w 95"/>
                  <a:gd name="T41" fmla="*/ 1 h 133"/>
                  <a:gd name="T42" fmla="*/ 45 w 95"/>
                  <a:gd name="T43" fmla="*/ 3 h 133"/>
                  <a:gd name="T44" fmla="*/ 39 w 95"/>
                  <a:gd name="T45" fmla="*/ 6 h 133"/>
                  <a:gd name="T46" fmla="*/ 33 w 95"/>
                  <a:gd name="T47" fmla="*/ 7 h 133"/>
                  <a:gd name="T48" fmla="*/ 25 w 95"/>
                  <a:gd name="T49" fmla="*/ 8 h 133"/>
                  <a:gd name="T50" fmla="*/ 19 w 95"/>
                  <a:gd name="T51" fmla="*/ 10 h 133"/>
                  <a:gd name="T52" fmla="*/ 11 w 95"/>
                  <a:gd name="T53" fmla="*/ 12 h 133"/>
                  <a:gd name="T54" fmla="*/ 5 w 95"/>
                  <a:gd name="T55" fmla="*/ 13 h 133"/>
                  <a:gd name="T56" fmla="*/ 0 w 95"/>
                  <a:gd name="T57" fmla="*/ 16 h 133"/>
                  <a:gd name="T58" fmla="*/ 54 w 95"/>
                  <a:gd name="T59" fmla="*/ 17 h 133"/>
                  <a:gd name="T60" fmla="*/ 11 w 95"/>
                  <a:gd name="T61" fmla="*/ 35 h 133"/>
                  <a:gd name="T62" fmla="*/ 58 w 95"/>
                  <a:gd name="T63" fmla="*/ 30 h 133"/>
                  <a:gd name="T64" fmla="*/ 17 w 95"/>
                  <a:gd name="T65" fmla="*/ 55 h 133"/>
                  <a:gd name="T66" fmla="*/ 62 w 95"/>
                  <a:gd name="T67" fmla="*/ 55 h 133"/>
                  <a:gd name="T68" fmla="*/ 21 w 95"/>
                  <a:gd name="T69" fmla="*/ 71 h 133"/>
                  <a:gd name="T70" fmla="*/ 64 w 95"/>
                  <a:gd name="T71" fmla="*/ 76 h 133"/>
                  <a:gd name="T72" fmla="*/ 26 w 95"/>
                  <a:gd name="T73" fmla="*/ 91 h 133"/>
                  <a:gd name="T74" fmla="*/ 70 w 95"/>
                  <a:gd name="T75" fmla="*/ 100 h 133"/>
                  <a:gd name="T76" fmla="*/ 28 w 95"/>
                  <a:gd name="T77" fmla="*/ 111 h 133"/>
                  <a:gd name="T78" fmla="*/ 63 w 95"/>
                  <a:gd name="T79" fmla="*/ 118 h 133"/>
                  <a:gd name="T80" fmla="*/ 62 w 95"/>
                  <a:gd name="T81" fmla="*/ 118 h 133"/>
                  <a:gd name="T82" fmla="*/ 60 w 95"/>
                  <a:gd name="T83" fmla="*/ 120 h 133"/>
                  <a:gd name="T84" fmla="*/ 56 w 95"/>
                  <a:gd name="T85" fmla="*/ 122 h 133"/>
                  <a:gd name="T86" fmla="*/ 51 w 95"/>
                  <a:gd name="T87" fmla="*/ 124 h 133"/>
                  <a:gd name="T88" fmla="*/ 45 w 95"/>
                  <a:gd name="T89" fmla="*/ 125 h 133"/>
                  <a:gd name="T90" fmla="*/ 38 w 95"/>
                  <a:gd name="T91" fmla="*/ 127 h 133"/>
                  <a:gd name="T92" fmla="*/ 29 w 95"/>
                  <a:gd name="T93" fmla="*/ 127 h 133"/>
                  <a:gd name="T94" fmla="*/ 19 w 95"/>
                  <a:gd name="T95" fmla="*/ 12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5" h="133">
                    <a:moveTo>
                      <a:pt x="19" y="125"/>
                    </a:moveTo>
                    <a:lnTo>
                      <a:pt x="28" y="130"/>
                    </a:lnTo>
                    <a:lnTo>
                      <a:pt x="36" y="133"/>
                    </a:lnTo>
                    <a:lnTo>
                      <a:pt x="45" y="133"/>
                    </a:lnTo>
                    <a:lnTo>
                      <a:pt x="55" y="133"/>
                    </a:lnTo>
                    <a:lnTo>
                      <a:pt x="65" y="132"/>
                    </a:lnTo>
                    <a:lnTo>
                      <a:pt x="75" y="129"/>
                    </a:lnTo>
                    <a:lnTo>
                      <a:pt x="84" y="127"/>
                    </a:lnTo>
                    <a:lnTo>
                      <a:pt x="93" y="123"/>
                    </a:lnTo>
                    <a:lnTo>
                      <a:pt x="95" y="110"/>
                    </a:lnTo>
                    <a:lnTo>
                      <a:pt x="94" y="98"/>
                    </a:lnTo>
                    <a:lnTo>
                      <a:pt x="92" y="86"/>
                    </a:lnTo>
                    <a:lnTo>
                      <a:pt x="87" y="75"/>
                    </a:lnTo>
                    <a:lnTo>
                      <a:pt x="80" y="64"/>
                    </a:lnTo>
                    <a:lnTo>
                      <a:pt x="77" y="50"/>
                    </a:lnTo>
                    <a:lnTo>
                      <a:pt x="75" y="33"/>
                    </a:lnTo>
                    <a:lnTo>
                      <a:pt x="77" y="13"/>
                    </a:lnTo>
                    <a:lnTo>
                      <a:pt x="72" y="7"/>
                    </a:lnTo>
                    <a:lnTo>
                      <a:pt x="65" y="3"/>
                    </a:lnTo>
                    <a:lnTo>
                      <a:pt x="59" y="0"/>
                    </a:lnTo>
                    <a:lnTo>
                      <a:pt x="51" y="1"/>
                    </a:lnTo>
                    <a:lnTo>
                      <a:pt x="45" y="3"/>
                    </a:lnTo>
                    <a:lnTo>
                      <a:pt x="39" y="6"/>
                    </a:lnTo>
                    <a:lnTo>
                      <a:pt x="33" y="7"/>
                    </a:lnTo>
                    <a:lnTo>
                      <a:pt x="25" y="8"/>
                    </a:lnTo>
                    <a:lnTo>
                      <a:pt x="19" y="10"/>
                    </a:lnTo>
                    <a:lnTo>
                      <a:pt x="11" y="12"/>
                    </a:lnTo>
                    <a:lnTo>
                      <a:pt x="5" y="13"/>
                    </a:lnTo>
                    <a:lnTo>
                      <a:pt x="0" y="16"/>
                    </a:lnTo>
                    <a:lnTo>
                      <a:pt x="54" y="17"/>
                    </a:lnTo>
                    <a:lnTo>
                      <a:pt x="11" y="35"/>
                    </a:lnTo>
                    <a:lnTo>
                      <a:pt x="58" y="30"/>
                    </a:lnTo>
                    <a:lnTo>
                      <a:pt x="17" y="55"/>
                    </a:lnTo>
                    <a:lnTo>
                      <a:pt x="62" y="55"/>
                    </a:lnTo>
                    <a:lnTo>
                      <a:pt x="21" y="71"/>
                    </a:lnTo>
                    <a:lnTo>
                      <a:pt x="64" y="76"/>
                    </a:lnTo>
                    <a:lnTo>
                      <a:pt x="26" y="91"/>
                    </a:lnTo>
                    <a:lnTo>
                      <a:pt x="70" y="100"/>
                    </a:lnTo>
                    <a:lnTo>
                      <a:pt x="28" y="111"/>
                    </a:lnTo>
                    <a:lnTo>
                      <a:pt x="63" y="118"/>
                    </a:lnTo>
                    <a:lnTo>
                      <a:pt x="62" y="118"/>
                    </a:lnTo>
                    <a:lnTo>
                      <a:pt x="60" y="120"/>
                    </a:lnTo>
                    <a:lnTo>
                      <a:pt x="56" y="122"/>
                    </a:lnTo>
                    <a:lnTo>
                      <a:pt x="51" y="124"/>
                    </a:lnTo>
                    <a:lnTo>
                      <a:pt x="45" y="125"/>
                    </a:lnTo>
                    <a:lnTo>
                      <a:pt x="38" y="127"/>
                    </a:lnTo>
                    <a:lnTo>
                      <a:pt x="29" y="127"/>
                    </a:lnTo>
                    <a:lnTo>
                      <a:pt x="19" y="125"/>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4" name="Freeform 174">
                <a:extLst>
                  <a:ext uri="{FF2B5EF4-FFF2-40B4-BE49-F238E27FC236}">
                    <a16:creationId xmlns:a16="http://schemas.microsoft.com/office/drawing/2014/main" id="{2E0BACA7-3ED8-27F4-7D90-7711F16E0B54}"/>
                  </a:ext>
                </a:extLst>
              </p:cNvPr>
              <p:cNvSpPr>
                <a:spLocks/>
              </p:cNvSpPr>
              <p:nvPr/>
            </p:nvSpPr>
            <p:spPr bwMode="auto">
              <a:xfrm>
                <a:off x="4374" y="665"/>
                <a:ext cx="57" cy="75"/>
              </a:xfrm>
              <a:custGeom>
                <a:avLst/>
                <a:gdLst>
                  <a:gd name="T0" fmla="*/ 25 w 113"/>
                  <a:gd name="T1" fmla="*/ 148 h 151"/>
                  <a:gd name="T2" fmla="*/ 49 w 113"/>
                  <a:gd name="T3" fmla="*/ 151 h 151"/>
                  <a:gd name="T4" fmla="*/ 74 w 113"/>
                  <a:gd name="T5" fmla="*/ 143 h 151"/>
                  <a:gd name="T6" fmla="*/ 98 w 113"/>
                  <a:gd name="T7" fmla="*/ 133 h 151"/>
                  <a:gd name="T8" fmla="*/ 112 w 113"/>
                  <a:gd name="T9" fmla="*/ 112 h 151"/>
                  <a:gd name="T10" fmla="*/ 111 w 113"/>
                  <a:gd name="T11" fmla="*/ 79 h 151"/>
                  <a:gd name="T12" fmla="*/ 101 w 113"/>
                  <a:gd name="T13" fmla="*/ 46 h 151"/>
                  <a:gd name="T14" fmla="*/ 86 w 113"/>
                  <a:gd name="T15" fmla="*/ 17 h 151"/>
                  <a:gd name="T16" fmla="*/ 67 w 113"/>
                  <a:gd name="T17" fmla="*/ 3 h 151"/>
                  <a:gd name="T18" fmla="*/ 47 w 113"/>
                  <a:gd name="T19" fmla="*/ 1 h 151"/>
                  <a:gd name="T20" fmla="*/ 25 w 113"/>
                  <a:gd name="T21" fmla="*/ 1 h 151"/>
                  <a:gd name="T22" fmla="*/ 6 w 113"/>
                  <a:gd name="T23" fmla="*/ 8 h 151"/>
                  <a:gd name="T24" fmla="*/ 1 w 113"/>
                  <a:gd name="T25" fmla="*/ 16 h 151"/>
                  <a:gd name="T26" fmla="*/ 14 w 113"/>
                  <a:gd name="T27" fmla="*/ 13 h 151"/>
                  <a:gd name="T28" fmla="*/ 33 w 113"/>
                  <a:gd name="T29" fmla="*/ 12 h 151"/>
                  <a:gd name="T30" fmla="*/ 53 w 113"/>
                  <a:gd name="T31" fmla="*/ 15 h 151"/>
                  <a:gd name="T32" fmla="*/ 62 w 113"/>
                  <a:gd name="T33" fmla="*/ 20 h 151"/>
                  <a:gd name="T34" fmla="*/ 54 w 113"/>
                  <a:gd name="T35" fmla="*/ 25 h 151"/>
                  <a:gd name="T36" fmla="*/ 39 w 113"/>
                  <a:gd name="T37" fmla="*/ 32 h 151"/>
                  <a:gd name="T38" fmla="*/ 21 w 113"/>
                  <a:gd name="T39" fmla="*/ 40 h 151"/>
                  <a:gd name="T40" fmla="*/ 13 w 113"/>
                  <a:gd name="T41" fmla="*/ 44 h 151"/>
                  <a:gd name="T42" fmla="*/ 23 w 113"/>
                  <a:gd name="T43" fmla="*/ 46 h 151"/>
                  <a:gd name="T44" fmla="*/ 39 w 113"/>
                  <a:gd name="T45" fmla="*/ 49 h 151"/>
                  <a:gd name="T46" fmla="*/ 58 w 113"/>
                  <a:gd name="T47" fmla="*/ 49 h 151"/>
                  <a:gd name="T48" fmla="*/ 67 w 113"/>
                  <a:gd name="T49" fmla="*/ 47 h 151"/>
                  <a:gd name="T50" fmla="*/ 64 w 113"/>
                  <a:gd name="T51" fmla="*/ 52 h 151"/>
                  <a:gd name="T52" fmla="*/ 55 w 113"/>
                  <a:gd name="T53" fmla="*/ 62 h 151"/>
                  <a:gd name="T54" fmla="*/ 39 w 113"/>
                  <a:gd name="T55" fmla="*/ 74 h 151"/>
                  <a:gd name="T56" fmla="*/ 28 w 113"/>
                  <a:gd name="T57" fmla="*/ 80 h 151"/>
                  <a:gd name="T58" fmla="*/ 34 w 113"/>
                  <a:gd name="T59" fmla="*/ 81 h 151"/>
                  <a:gd name="T60" fmla="*/ 48 w 113"/>
                  <a:gd name="T61" fmla="*/ 81 h 151"/>
                  <a:gd name="T62" fmla="*/ 65 w 113"/>
                  <a:gd name="T63" fmla="*/ 78 h 151"/>
                  <a:gd name="T64" fmla="*/ 76 w 113"/>
                  <a:gd name="T65" fmla="*/ 74 h 151"/>
                  <a:gd name="T66" fmla="*/ 77 w 113"/>
                  <a:gd name="T67" fmla="*/ 79 h 151"/>
                  <a:gd name="T68" fmla="*/ 72 w 113"/>
                  <a:gd name="T69" fmla="*/ 88 h 151"/>
                  <a:gd name="T70" fmla="*/ 52 w 113"/>
                  <a:gd name="T71" fmla="*/ 99 h 151"/>
                  <a:gd name="T72" fmla="*/ 35 w 113"/>
                  <a:gd name="T73" fmla="*/ 108 h 151"/>
                  <a:gd name="T74" fmla="*/ 40 w 113"/>
                  <a:gd name="T75" fmla="*/ 113 h 151"/>
                  <a:gd name="T76" fmla="*/ 52 w 113"/>
                  <a:gd name="T77" fmla="*/ 118 h 151"/>
                  <a:gd name="T78" fmla="*/ 71 w 113"/>
                  <a:gd name="T79" fmla="*/ 118 h 151"/>
                  <a:gd name="T80" fmla="*/ 82 w 113"/>
                  <a:gd name="T81" fmla="*/ 115 h 151"/>
                  <a:gd name="T82" fmla="*/ 76 w 113"/>
                  <a:gd name="T83" fmla="*/ 123 h 151"/>
                  <a:gd name="T84" fmla="*/ 59 w 113"/>
                  <a:gd name="T85" fmla="*/ 133 h 151"/>
                  <a:gd name="T86" fmla="*/ 33 w 113"/>
                  <a:gd name="T87" fmla="*/ 13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51">
                    <a:moveTo>
                      <a:pt x="15" y="139"/>
                    </a:moveTo>
                    <a:lnTo>
                      <a:pt x="25" y="148"/>
                    </a:lnTo>
                    <a:lnTo>
                      <a:pt x="37" y="151"/>
                    </a:lnTo>
                    <a:lnTo>
                      <a:pt x="49" y="151"/>
                    </a:lnTo>
                    <a:lnTo>
                      <a:pt x="62" y="148"/>
                    </a:lnTo>
                    <a:lnTo>
                      <a:pt x="74" y="143"/>
                    </a:lnTo>
                    <a:lnTo>
                      <a:pt x="87" y="138"/>
                    </a:lnTo>
                    <a:lnTo>
                      <a:pt x="98" y="133"/>
                    </a:lnTo>
                    <a:lnTo>
                      <a:pt x="110" y="128"/>
                    </a:lnTo>
                    <a:lnTo>
                      <a:pt x="112" y="112"/>
                    </a:lnTo>
                    <a:lnTo>
                      <a:pt x="113" y="95"/>
                    </a:lnTo>
                    <a:lnTo>
                      <a:pt x="111" y="79"/>
                    </a:lnTo>
                    <a:lnTo>
                      <a:pt x="107" y="62"/>
                    </a:lnTo>
                    <a:lnTo>
                      <a:pt x="101" y="46"/>
                    </a:lnTo>
                    <a:lnTo>
                      <a:pt x="93" y="31"/>
                    </a:lnTo>
                    <a:lnTo>
                      <a:pt x="86" y="17"/>
                    </a:lnTo>
                    <a:lnTo>
                      <a:pt x="76" y="3"/>
                    </a:lnTo>
                    <a:lnTo>
                      <a:pt x="67" y="3"/>
                    </a:lnTo>
                    <a:lnTo>
                      <a:pt x="58" y="2"/>
                    </a:lnTo>
                    <a:lnTo>
                      <a:pt x="47" y="1"/>
                    </a:lnTo>
                    <a:lnTo>
                      <a:pt x="37" y="0"/>
                    </a:lnTo>
                    <a:lnTo>
                      <a:pt x="25" y="1"/>
                    </a:lnTo>
                    <a:lnTo>
                      <a:pt x="15" y="3"/>
                    </a:lnTo>
                    <a:lnTo>
                      <a:pt x="6" y="8"/>
                    </a:lnTo>
                    <a:lnTo>
                      <a:pt x="0" y="16"/>
                    </a:lnTo>
                    <a:lnTo>
                      <a:pt x="1" y="16"/>
                    </a:lnTo>
                    <a:lnTo>
                      <a:pt x="6" y="15"/>
                    </a:lnTo>
                    <a:lnTo>
                      <a:pt x="14" y="13"/>
                    </a:lnTo>
                    <a:lnTo>
                      <a:pt x="23" y="12"/>
                    </a:lnTo>
                    <a:lnTo>
                      <a:pt x="33" y="12"/>
                    </a:lnTo>
                    <a:lnTo>
                      <a:pt x="43" y="12"/>
                    </a:lnTo>
                    <a:lnTo>
                      <a:pt x="53" y="15"/>
                    </a:lnTo>
                    <a:lnTo>
                      <a:pt x="63" y="18"/>
                    </a:lnTo>
                    <a:lnTo>
                      <a:pt x="62" y="20"/>
                    </a:lnTo>
                    <a:lnTo>
                      <a:pt x="59" y="21"/>
                    </a:lnTo>
                    <a:lnTo>
                      <a:pt x="54" y="25"/>
                    </a:lnTo>
                    <a:lnTo>
                      <a:pt x="47" y="29"/>
                    </a:lnTo>
                    <a:lnTo>
                      <a:pt x="39" y="32"/>
                    </a:lnTo>
                    <a:lnTo>
                      <a:pt x="30" y="36"/>
                    </a:lnTo>
                    <a:lnTo>
                      <a:pt x="21" y="40"/>
                    </a:lnTo>
                    <a:lnTo>
                      <a:pt x="11" y="44"/>
                    </a:lnTo>
                    <a:lnTo>
                      <a:pt x="13" y="44"/>
                    </a:lnTo>
                    <a:lnTo>
                      <a:pt x="16" y="45"/>
                    </a:lnTo>
                    <a:lnTo>
                      <a:pt x="23" y="46"/>
                    </a:lnTo>
                    <a:lnTo>
                      <a:pt x="30" y="49"/>
                    </a:lnTo>
                    <a:lnTo>
                      <a:pt x="39" y="49"/>
                    </a:lnTo>
                    <a:lnTo>
                      <a:pt x="48" y="50"/>
                    </a:lnTo>
                    <a:lnTo>
                      <a:pt x="58" y="49"/>
                    </a:lnTo>
                    <a:lnTo>
                      <a:pt x="67" y="46"/>
                    </a:lnTo>
                    <a:lnTo>
                      <a:pt x="67" y="47"/>
                    </a:lnTo>
                    <a:lnTo>
                      <a:pt x="65" y="49"/>
                    </a:lnTo>
                    <a:lnTo>
                      <a:pt x="64" y="52"/>
                    </a:lnTo>
                    <a:lnTo>
                      <a:pt x="60" y="57"/>
                    </a:lnTo>
                    <a:lnTo>
                      <a:pt x="55" y="62"/>
                    </a:lnTo>
                    <a:lnTo>
                      <a:pt x="49" y="68"/>
                    </a:lnTo>
                    <a:lnTo>
                      <a:pt x="39" y="74"/>
                    </a:lnTo>
                    <a:lnTo>
                      <a:pt x="26" y="80"/>
                    </a:lnTo>
                    <a:lnTo>
                      <a:pt x="28" y="80"/>
                    </a:lnTo>
                    <a:lnTo>
                      <a:pt x="30" y="81"/>
                    </a:lnTo>
                    <a:lnTo>
                      <a:pt x="34" y="81"/>
                    </a:lnTo>
                    <a:lnTo>
                      <a:pt x="40" y="83"/>
                    </a:lnTo>
                    <a:lnTo>
                      <a:pt x="48" y="81"/>
                    </a:lnTo>
                    <a:lnTo>
                      <a:pt x="55" y="80"/>
                    </a:lnTo>
                    <a:lnTo>
                      <a:pt x="65" y="78"/>
                    </a:lnTo>
                    <a:lnTo>
                      <a:pt x="76" y="74"/>
                    </a:lnTo>
                    <a:lnTo>
                      <a:pt x="76" y="74"/>
                    </a:lnTo>
                    <a:lnTo>
                      <a:pt x="77" y="76"/>
                    </a:lnTo>
                    <a:lnTo>
                      <a:pt x="77" y="79"/>
                    </a:lnTo>
                    <a:lnTo>
                      <a:pt x="76" y="83"/>
                    </a:lnTo>
                    <a:lnTo>
                      <a:pt x="72" y="88"/>
                    </a:lnTo>
                    <a:lnTo>
                      <a:pt x="64" y="93"/>
                    </a:lnTo>
                    <a:lnTo>
                      <a:pt x="52" y="99"/>
                    </a:lnTo>
                    <a:lnTo>
                      <a:pt x="35" y="107"/>
                    </a:lnTo>
                    <a:lnTo>
                      <a:pt x="35" y="108"/>
                    </a:lnTo>
                    <a:lnTo>
                      <a:pt x="38" y="109"/>
                    </a:lnTo>
                    <a:lnTo>
                      <a:pt x="40" y="113"/>
                    </a:lnTo>
                    <a:lnTo>
                      <a:pt x="45" y="115"/>
                    </a:lnTo>
                    <a:lnTo>
                      <a:pt x="52" y="118"/>
                    </a:lnTo>
                    <a:lnTo>
                      <a:pt x="59" y="119"/>
                    </a:lnTo>
                    <a:lnTo>
                      <a:pt x="71" y="118"/>
                    </a:lnTo>
                    <a:lnTo>
                      <a:pt x="83" y="114"/>
                    </a:lnTo>
                    <a:lnTo>
                      <a:pt x="82" y="115"/>
                    </a:lnTo>
                    <a:lnTo>
                      <a:pt x="79" y="119"/>
                    </a:lnTo>
                    <a:lnTo>
                      <a:pt x="76" y="123"/>
                    </a:lnTo>
                    <a:lnTo>
                      <a:pt x="68" y="128"/>
                    </a:lnTo>
                    <a:lnTo>
                      <a:pt x="59" y="133"/>
                    </a:lnTo>
                    <a:lnTo>
                      <a:pt x="48" y="137"/>
                    </a:lnTo>
                    <a:lnTo>
                      <a:pt x="33" y="139"/>
                    </a:lnTo>
                    <a:lnTo>
                      <a:pt x="15" y="139"/>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5" name="Freeform 175">
                <a:extLst>
                  <a:ext uri="{FF2B5EF4-FFF2-40B4-BE49-F238E27FC236}">
                    <a16:creationId xmlns:a16="http://schemas.microsoft.com/office/drawing/2014/main" id="{600ECACA-A901-8B7F-F0FE-7F1BE35EEEE2}"/>
                  </a:ext>
                </a:extLst>
              </p:cNvPr>
              <p:cNvSpPr>
                <a:spLocks/>
              </p:cNvSpPr>
              <p:nvPr/>
            </p:nvSpPr>
            <p:spPr bwMode="auto">
              <a:xfrm>
                <a:off x="4422" y="665"/>
                <a:ext cx="41" cy="60"/>
              </a:xfrm>
              <a:custGeom>
                <a:avLst/>
                <a:gdLst>
                  <a:gd name="T0" fmla="*/ 35 w 82"/>
                  <a:gd name="T1" fmla="*/ 117 h 118"/>
                  <a:gd name="T2" fmla="*/ 41 w 82"/>
                  <a:gd name="T3" fmla="*/ 118 h 118"/>
                  <a:gd name="T4" fmla="*/ 48 w 82"/>
                  <a:gd name="T5" fmla="*/ 118 h 118"/>
                  <a:gd name="T6" fmla="*/ 54 w 82"/>
                  <a:gd name="T7" fmla="*/ 117 h 118"/>
                  <a:gd name="T8" fmla="*/ 59 w 82"/>
                  <a:gd name="T9" fmla="*/ 116 h 118"/>
                  <a:gd name="T10" fmla="*/ 64 w 82"/>
                  <a:gd name="T11" fmla="*/ 113 h 118"/>
                  <a:gd name="T12" fmla="*/ 69 w 82"/>
                  <a:gd name="T13" fmla="*/ 111 h 118"/>
                  <a:gd name="T14" fmla="*/ 74 w 82"/>
                  <a:gd name="T15" fmla="*/ 107 h 118"/>
                  <a:gd name="T16" fmla="*/ 79 w 82"/>
                  <a:gd name="T17" fmla="*/ 102 h 118"/>
                  <a:gd name="T18" fmla="*/ 82 w 82"/>
                  <a:gd name="T19" fmla="*/ 77 h 118"/>
                  <a:gd name="T20" fmla="*/ 78 w 82"/>
                  <a:gd name="T21" fmla="*/ 51 h 118"/>
                  <a:gd name="T22" fmla="*/ 68 w 82"/>
                  <a:gd name="T23" fmla="*/ 29 h 118"/>
                  <a:gd name="T24" fmla="*/ 55 w 82"/>
                  <a:gd name="T25" fmla="*/ 7 h 118"/>
                  <a:gd name="T26" fmla="*/ 49 w 82"/>
                  <a:gd name="T27" fmla="*/ 5 h 118"/>
                  <a:gd name="T28" fmla="*/ 43 w 82"/>
                  <a:gd name="T29" fmla="*/ 4 h 118"/>
                  <a:gd name="T30" fmla="*/ 36 w 82"/>
                  <a:gd name="T31" fmla="*/ 2 h 118"/>
                  <a:gd name="T32" fmla="*/ 29 w 82"/>
                  <a:gd name="T33" fmla="*/ 1 h 118"/>
                  <a:gd name="T34" fmla="*/ 23 w 82"/>
                  <a:gd name="T35" fmla="*/ 0 h 118"/>
                  <a:gd name="T36" fmla="*/ 15 w 82"/>
                  <a:gd name="T37" fmla="*/ 0 h 118"/>
                  <a:gd name="T38" fmla="*/ 7 w 82"/>
                  <a:gd name="T39" fmla="*/ 0 h 118"/>
                  <a:gd name="T40" fmla="*/ 0 w 82"/>
                  <a:gd name="T41" fmla="*/ 0 h 118"/>
                  <a:gd name="T42" fmla="*/ 45 w 82"/>
                  <a:gd name="T43" fmla="*/ 17 h 118"/>
                  <a:gd name="T44" fmla="*/ 11 w 82"/>
                  <a:gd name="T45" fmla="*/ 28 h 118"/>
                  <a:gd name="T46" fmla="*/ 44 w 82"/>
                  <a:gd name="T47" fmla="*/ 28 h 118"/>
                  <a:gd name="T48" fmla="*/ 23 w 82"/>
                  <a:gd name="T49" fmla="*/ 45 h 118"/>
                  <a:gd name="T50" fmla="*/ 54 w 82"/>
                  <a:gd name="T51" fmla="*/ 46 h 118"/>
                  <a:gd name="T52" fmla="*/ 31 w 82"/>
                  <a:gd name="T53" fmla="*/ 68 h 118"/>
                  <a:gd name="T54" fmla="*/ 59 w 82"/>
                  <a:gd name="T55" fmla="*/ 69 h 118"/>
                  <a:gd name="T56" fmla="*/ 36 w 82"/>
                  <a:gd name="T57" fmla="*/ 88 h 118"/>
                  <a:gd name="T58" fmla="*/ 64 w 82"/>
                  <a:gd name="T59" fmla="*/ 90 h 118"/>
                  <a:gd name="T60" fmla="*/ 64 w 82"/>
                  <a:gd name="T61" fmla="*/ 90 h 118"/>
                  <a:gd name="T62" fmla="*/ 65 w 82"/>
                  <a:gd name="T63" fmla="*/ 92 h 118"/>
                  <a:gd name="T64" fmla="*/ 65 w 82"/>
                  <a:gd name="T65" fmla="*/ 94 h 118"/>
                  <a:gd name="T66" fmla="*/ 65 w 82"/>
                  <a:gd name="T67" fmla="*/ 98 h 118"/>
                  <a:gd name="T68" fmla="*/ 63 w 82"/>
                  <a:gd name="T69" fmla="*/ 102 h 118"/>
                  <a:gd name="T70" fmla="*/ 58 w 82"/>
                  <a:gd name="T71" fmla="*/ 106 h 118"/>
                  <a:gd name="T72" fmla="*/ 48 w 82"/>
                  <a:gd name="T73" fmla="*/ 111 h 118"/>
                  <a:gd name="T74" fmla="*/ 35 w 82"/>
                  <a:gd name="T75" fmla="*/ 1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118">
                    <a:moveTo>
                      <a:pt x="35" y="117"/>
                    </a:moveTo>
                    <a:lnTo>
                      <a:pt x="41" y="118"/>
                    </a:lnTo>
                    <a:lnTo>
                      <a:pt x="48" y="118"/>
                    </a:lnTo>
                    <a:lnTo>
                      <a:pt x="54" y="117"/>
                    </a:lnTo>
                    <a:lnTo>
                      <a:pt x="59" y="116"/>
                    </a:lnTo>
                    <a:lnTo>
                      <a:pt x="64" y="113"/>
                    </a:lnTo>
                    <a:lnTo>
                      <a:pt x="69" y="111"/>
                    </a:lnTo>
                    <a:lnTo>
                      <a:pt x="74" y="107"/>
                    </a:lnTo>
                    <a:lnTo>
                      <a:pt x="79" y="102"/>
                    </a:lnTo>
                    <a:lnTo>
                      <a:pt x="82" y="77"/>
                    </a:lnTo>
                    <a:lnTo>
                      <a:pt x="78" y="51"/>
                    </a:lnTo>
                    <a:lnTo>
                      <a:pt x="68" y="29"/>
                    </a:lnTo>
                    <a:lnTo>
                      <a:pt x="55" y="7"/>
                    </a:lnTo>
                    <a:lnTo>
                      <a:pt x="49" y="5"/>
                    </a:lnTo>
                    <a:lnTo>
                      <a:pt x="43" y="4"/>
                    </a:lnTo>
                    <a:lnTo>
                      <a:pt x="36" y="2"/>
                    </a:lnTo>
                    <a:lnTo>
                      <a:pt x="29" y="1"/>
                    </a:lnTo>
                    <a:lnTo>
                      <a:pt x="23" y="0"/>
                    </a:lnTo>
                    <a:lnTo>
                      <a:pt x="15" y="0"/>
                    </a:lnTo>
                    <a:lnTo>
                      <a:pt x="7" y="0"/>
                    </a:lnTo>
                    <a:lnTo>
                      <a:pt x="0" y="0"/>
                    </a:lnTo>
                    <a:lnTo>
                      <a:pt x="45" y="17"/>
                    </a:lnTo>
                    <a:lnTo>
                      <a:pt x="11" y="28"/>
                    </a:lnTo>
                    <a:lnTo>
                      <a:pt x="44" y="28"/>
                    </a:lnTo>
                    <a:lnTo>
                      <a:pt x="23" y="45"/>
                    </a:lnTo>
                    <a:lnTo>
                      <a:pt x="54" y="46"/>
                    </a:lnTo>
                    <a:lnTo>
                      <a:pt x="31" y="68"/>
                    </a:lnTo>
                    <a:lnTo>
                      <a:pt x="59" y="69"/>
                    </a:lnTo>
                    <a:lnTo>
                      <a:pt x="36" y="88"/>
                    </a:lnTo>
                    <a:lnTo>
                      <a:pt x="64" y="90"/>
                    </a:lnTo>
                    <a:lnTo>
                      <a:pt x="64" y="90"/>
                    </a:lnTo>
                    <a:lnTo>
                      <a:pt x="65" y="92"/>
                    </a:lnTo>
                    <a:lnTo>
                      <a:pt x="65" y="94"/>
                    </a:lnTo>
                    <a:lnTo>
                      <a:pt x="65" y="98"/>
                    </a:lnTo>
                    <a:lnTo>
                      <a:pt x="63" y="102"/>
                    </a:lnTo>
                    <a:lnTo>
                      <a:pt x="58" y="106"/>
                    </a:lnTo>
                    <a:lnTo>
                      <a:pt x="48" y="111"/>
                    </a:lnTo>
                    <a:lnTo>
                      <a:pt x="35" y="117"/>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6" name="Freeform 176">
                <a:extLst>
                  <a:ext uri="{FF2B5EF4-FFF2-40B4-BE49-F238E27FC236}">
                    <a16:creationId xmlns:a16="http://schemas.microsoft.com/office/drawing/2014/main" id="{DCE46EDA-82B8-FAFE-C391-63A3A099213F}"/>
                  </a:ext>
                </a:extLst>
              </p:cNvPr>
              <p:cNvSpPr>
                <a:spLocks/>
              </p:cNvSpPr>
              <p:nvPr/>
            </p:nvSpPr>
            <p:spPr bwMode="auto">
              <a:xfrm>
                <a:off x="4675" y="830"/>
                <a:ext cx="287" cy="118"/>
              </a:xfrm>
              <a:custGeom>
                <a:avLst/>
                <a:gdLst>
                  <a:gd name="T0" fmla="*/ 0 w 573"/>
                  <a:gd name="T1" fmla="*/ 107 h 238"/>
                  <a:gd name="T2" fmla="*/ 22 w 573"/>
                  <a:gd name="T3" fmla="*/ 116 h 238"/>
                  <a:gd name="T4" fmla="*/ 49 w 573"/>
                  <a:gd name="T5" fmla="*/ 125 h 238"/>
                  <a:gd name="T6" fmla="*/ 76 w 573"/>
                  <a:gd name="T7" fmla="*/ 135 h 238"/>
                  <a:gd name="T8" fmla="*/ 105 w 573"/>
                  <a:gd name="T9" fmla="*/ 146 h 238"/>
                  <a:gd name="T10" fmla="*/ 135 w 573"/>
                  <a:gd name="T11" fmla="*/ 156 h 238"/>
                  <a:gd name="T12" fmla="*/ 167 w 573"/>
                  <a:gd name="T13" fmla="*/ 168 h 238"/>
                  <a:gd name="T14" fmla="*/ 197 w 573"/>
                  <a:gd name="T15" fmla="*/ 178 h 238"/>
                  <a:gd name="T16" fmla="*/ 226 w 573"/>
                  <a:gd name="T17" fmla="*/ 189 h 238"/>
                  <a:gd name="T18" fmla="*/ 254 w 573"/>
                  <a:gd name="T19" fmla="*/ 199 h 238"/>
                  <a:gd name="T20" fmla="*/ 280 w 573"/>
                  <a:gd name="T21" fmla="*/ 208 h 238"/>
                  <a:gd name="T22" fmla="*/ 304 w 573"/>
                  <a:gd name="T23" fmla="*/ 217 h 238"/>
                  <a:gd name="T24" fmla="*/ 324 w 573"/>
                  <a:gd name="T25" fmla="*/ 224 h 238"/>
                  <a:gd name="T26" fmla="*/ 342 w 573"/>
                  <a:gd name="T27" fmla="*/ 229 h 238"/>
                  <a:gd name="T28" fmla="*/ 354 w 573"/>
                  <a:gd name="T29" fmla="*/ 234 h 238"/>
                  <a:gd name="T30" fmla="*/ 363 w 573"/>
                  <a:gd name="T31" fmla="*/ 237 h 238"/>
                  <a:gd name="T32" fmla="*/ 366 w 573"/>
                  <a:gd name="T33" fmla="*/ 238 h 238"/>
                  <a:gd name="T34" fmla="*/ 573 w 573"/>
                  <a:gd name="T35" fmla="*/ 164 h 238"/>
                  <a:gd name="T36" fmla="*/ 569 w 573"/>
                  <a:gd name="T37" fmla="*/ 162 h 238"/>
                  <a:gd name="T38" fmla="*/ 557 w 573"/>
                  <a:gd name="T39" fmla="*/ 157 h 238"/>
                  <a:gd name="T40" fmla="*/ 538 w 573"/>
                  <a:gd name="T41" fmla="*/ 151 h 238"/>
                  <a:gd name="T42" fmla="*/ 513 w 573"/>
                  <a:gd name="T43" fmla="*/ 141 h 238"/>
                  <a:gd name="T44" fmla="*/ 483 w 573"/>
                  <a:gd name="T45" fmla="*/ 131 h 238"/>
                  <a:gd name="T46" fmla="*/ 450 w 573"/>
                  <a:gd name="T47" fmla="*/ 118 h 238"/>
                  <a:gd name="T48" fmla="*/ 412 w 573"/>
                  <a:gd name="T49" fmla="*/ 106 h 238"/>
                  <a:gd name="T50" fmla="*/ 374 w 573"/>
                  <a:gd name="T51" fmla="*/ 91 h 238"/>
                  <a:gd name="T52" fmla="*/ 334 w 573"/>
                  <a:gd name="T53" fmla="*/ 77 h 238"/>
                  <a:gd name="T54" fmla="*/ 294 w 573"/>
                  <a:gd name="T55" fmla="*/ 63 h 238"/>
                  <a:gd name="T56" fmla="*/ 255 w 573"/>
                  <a:gd name="T57" fmla="*/ 49 h 238"/>
                  <a:gd name="T58" fmla="*/ 217 w 573"/>
                  <a:gd name="T59" fmla="*/ 37 h 238"/>
                  <a:gd name="T60" fmla="*/ 183 w 573"/>
                  <a:gd name="T61" fmla="*/ 24 h 238"/>
                  <a:gd name="T62" fmla="*/ 153 w 573"/>
                  <a:gd name="T63" fmla="*/ 14 h 238"/>
                  <a:gd name="T64" fmla="*/ 127 w 573"/>
                  <a:gd name="T65" fmla="*/ 6 h 238"/>
                  <a:gd name="T66" fmla="*/ 107 w 573"/>
                  <a:gd name="T67" fmla="*/ 0 h 238"/>
                  <a:gd name="T68" fmla="*/ 474 w 573"/>
                  <a:gd name="T69" fmla="*/ 156 h 238"/>
                  <a:gd name="T70" fmla="*/ 89 w 573"/>
                  <a:gd name="T71" fmla="*/ 30 h 238"/>
                  <a:gd name="T72" fmla="*/ 435 w 573"/>
                  <a:gd name="T73" fmla="*/ 175 h 238"/>
                  <a:gd name="T74" fmla="*/ 68 w 573"/>
                  <a:gd name="T75" fmla="*/ 63 h 238"/>
                  <a:gd name="T76" fmla="*/ 378 w 573"/>
                  <a:gd name="T77" fmla="*/ 191 h 238"/>
                  <a:gd name="T78" fmla="*/ 50 w 573"/>
                  <a:gd name="T79" fmla="*/ 90 h 238"/>
                  <a:gd name="T80" fmla="*/ 339 w 573"/>
                  <a:gd name="T81" fmla="*/ 209 h 238"/>
                  <a:gd name="T82" fmla="*/ 0 w 573"/>
                  <a:gd name="T83" fmla="*/ 1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3" h="238">
                    <a:moveTo>
                      <a:pt x="0" y="107"/>
                    </a:moveTo>
                    <a:lnTo>
                      <a:pt x="22" y="116"/>
                    </a:lnTo>
                    <a:lnTo>
                      <a:pt x="49" y="125"/>
                    </a:lnTo>
                    <a:lnTo>
                      <a:pt x="76" y="135"/>
                    </a:lnTo>
                    <a:lnTo>
                      <a:pt x="105" y="146"/>
                    </a:lnTo>
                    <a:lnTo>
                      <a:pt x="135" y="156"/>
                    </a:lnTo>
                    <a:lnTo>
                      <a:pt x="167" y="168"/>
                    </a:lnTo>
                    <a:lnTo>
                      <a:pt x="197" y="178"/>
                    </a:lnTo>
                    <a:lnTo>
                      <a:pt x="226" y="189"/>
                    </a:lnTo>
                    <a:lnTo>
                      <a:pt x="254" y="199"/>
                    </a:lnTo>
                    <a:lnTo>
                      <a:pt x="280" y="208"/>
                    </a:lnTo>
                    <a:lnTo>
                      <a:pt x="304" y="217"/>
                    </a:lnTo>
                    <a:lnTo>
                      <a:pt x="324" y="224"/>
                    </a:lnTo>
                    <a:lnTo>
                      <a:pt x="342" y="229"/>
                    </a:lnTo>
                    <a:lnTo>
                      <a:pt x="354" y="234"/>
                    </a:lnTo>
                    <a:lnTo>
                      <a:pt x="363" y="237"/>
                    </a:lnTo>
                    <a:lnTo>
                      <a:pt x="366" y="238"/>
                    </a:lnTo>
                    <a:lnTo>
                      <a:pt x="573" y="164"/>
                    </a:lnTo>
                    <a:lnTo>
                      <a:pt x="569" y="162"/>
                    </a:lnTo>
                    <a:lnTo>
                      <a:pt x="557" y="157"/>
                    </a:lnTo>
                    <a:lnTo>
                      <a:pt x="538" y="151"/>
                    </a:lnTo>
                    <a:lnTo>
                      <a:pt x="513" y="141"/>
                    </a:lnTo>
                    <a:lnTo>
                      <a:pt x="483" y="131"/>
                    </a:lnTo>
                    <a:lnTo>
                      <a:pt x="450" y="118"/>
                    </a:lnTo>
                    <a:lnTo>
                      <a:pt x="412" y="106"/>
                    </a:lnTo>
                    <a:lnTo>
                      <a:pt x="374" y="91"/>
                    </a:lnTo>
                    <a:lnTo>
                      <a:pt x="334" y="77"/>
                    </a:lnTo>
                    <a:lnTo>
                      <a:pt x="294" y="63"/>
                    </a:lnTo>
                    <a:lnTo>
                      <a:pt x="255" y="49"/>
                    </a:lnTo>
                    <a:lnTo>
                      <a:pt x="217" y="37"/>
                    </a:lnTo>
                    <a:lnTo>
                      <a:pt x="183" y="24"/>
                    </a:lnTo>
                    <a:lnTo>
                      <a:pt x="153" y="14"/>
                    </a:lnTo>
                    <a:lnTo>
                      <a:pt x="127" y="6"/>
                    </a:lnTo>
                    <a:lnTo>
                      <a:pt x="107" y="0"/>
                    </a:lnTo>
                    <a:lnTo>
                      <a:pt x="474" y="156"/>
                    </a:lnTo>
                    <a:lnTo>
                      <a:pt x="89" y="30"/>
                    </a:lnTo>
                    <a:lnTo>
                      <a:pt x="435" y="175"/>
                    </a:lnTo>
                    <a:lnTo>
                      <a:pt x="68" y="63"/>
                    </a:lnTo>
                    <a:lnTo>
                      <a:pt x="378" y="191"/>
                    </a:lnTo>
                    <a:lnTo>
                      <a:pt x="50" y="90"/>
                    </a:lnTo>
                    <a:lnTo>
                      <a:pt x="339" y="209"/>
                    </a:lnTo>
                    <a:lnTo>
                      <a:pt x="0" y="107"/>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7" name="Freeform 177">
                <a:extLst>
                  <a:ext uri="{FF2B5EF4-FFF2-40B4-BE49-F238E27FC236}">
                    <a16:creationId xmlns:a16="http://schemas.microsoft.com/office/drawing/2014/main" id="{B9AE92D5-1C7F-22D8-8DB8-C1B46F2F9E20}"/>
                  </a:ext>
                </a:extLst>
              </p:cNvPr>
              <p:cNvSpPr>
                <a:spLocks/>
              </p:cNvSpPr>
              <p:nvPr/>
            </p:nvSpPr>
            <p:spPr bwMode="auto">
              <a:xfrm>
                <a:off x="4577" y="1038"/>
                <a:ext cx="150" cy="41"/>
              </a:xfrm>
              <a:custGeom>
                <a:avLst/>
                <a:gdLst>
                  <a:gd name="T0" fmla="*/ 301 w 301"/>
                  <a:gd name="T1" fmla="*/ 15 h 83"/>
                  <a:gd name="T2" fmla="*/ 281 w 301"/>
                  <a:gd name="T3" fmla="*/ 16 h 83"/>
                  <a:gd name="T4" fmla="*/ 261 w 301"/>
                  <a:gd name="T5" fmla="*/ 17 h 83"/>
                  <a:gd name="T6" fmla="*/ 241 w 301"/>
                  <a:gd name="T7" fmla="*/ 18 h 83"/>
                  <a:gd name="T8" fmla="*/ 220 w 301"/>
                  <a:gd name="T9" fmla="*/ 20 h 83"/>
                  <a:gd name="T10" fmla="*/ 202 w 301"/>
                  <a:gd name="T11" fmla="*/ 22 h 83"/>
                  <a:gd name="T12" fmla="*/ 182 w 301"/>
                  <a:gd name="T13" fmla="*/ 26 h 83"/>
                  <a:gd name="T14" fmla="*/ 163 w 301"/>
                  <a:gd name="T15" fmla="*/ 29 h 83"/>
                  <a:gd name="T16" fmla="*/ 144 w 301"/>
                  <a:gd name="T17" fmla="*/ 32 h 83"/>
                  <a:gd name="T18" fmla="*/ 125 w 301"/>
                  <a:gd name="T19" fmla="*/ 37 h 83"/>
                  <a:gd name="T20" fmla="*/ 106 w 301"/>
                  <a:gd name="T21" fmla="*/ 41 h 83"/>
                  <a:gd name="T22" fmla="*/ 88 w 301"/>
                  <a:gd name="T23" fmla="*/ 47 h 83"/>
                  <a:gd name="T24" fmla="*/ 71 w 301"/>
                  <a:gd name="T25" fmla="*/ 52 h 83"/>
                  <a:gd name="T26" fmla="*/ 53 w 301"/>
                  <a:gd name="T27" fmla="*/ 60 h 83"/>
                  <a:gd name="T28" fmla="*/ 36 w 301"/>
                  <a:gd name="T29" fmla="*/ 66 h 83"/>
                  <a:gd name="T30" fmla="*/ 18 w 301"/>
                  <a:gd name="T31" fmla="*/ 74 h 83"/>
                  <a:gd name="T32" fmla="*/ 2 w 301"/>
                  <a:gd name="T33" fmla="*/ 83 h 83"/>
                  <a:gd name="T34" fmla="*/ 0 w 301"/>
                  <a:gd name="T35" fmla="*/ 83 h 83"/>
                  <a:gd name="T36" fmla="*/ 2 w 301"/>
                  <a:gd name="T37" fmla="*/ 80 h 83"/>
                  <a:gd name="T38" fmla="*/ 3 w 301"/>
                  <a:gd name="T39" fmla="*/ 79 h 83"/>
                  <a:gd name="T40" fmla="*/ 5 w 301"/>
                  <a:gd name="T41" fmla="*/ 75 h 83"/>
                  <a:gd name="T42" fmla="*/ 10 w 301"/>
                  <a:gd name="T43" fmla="*/ 71 h 83"/>
                  <a:gd name="T44" fmla="*/ 17 w 301"/>
                  <a:gd name="T45" fmla="*/ 68 h 83"/>
                  <a:gd name="T46" fmla="*/ 27 w 301"/>
                  <a:gd name="T47" fmla="*/ 61 h 83"/>
                  <a:gd name="T48" fmla="*/ 38 w 301"/>
                  <a:gd name="T49" fmla="*/ 56 h 83"/>
                  <a:gd name="T50" fmla="*/ 54 w 301"/>
                  <a:gd name="T51" fmla="*/ 50 h 83"/>
                  <a:gd name="T52" fmla="*/ 73 w 301"/>
                  <a:gd name="T53" fmla="*/ 44 h 83"/>
                  <a:gd name="T54" fmla="*/ 96 w 301"/>
                  <a:gd name="T55" fmla="*/ 36 h 83"/>
                  <a:gd name="T56" fmla="*/ 122 w 301"/>
                  <a:gd name="T57" fmla="*/ 30 h 83"/>
                  <a:gd name="T58" fmla="*/ 155 w 301"/>
                  <a:gd name="T59" fmla="*/ 22 h 83"/>
                  <a:gd name="T60" fmla="*/ 192 w 301"/>
                  <a:gd name="T61" fmla="*/ 15 h 83"/>
                  <a:gd name="T62" fmla="*/ 233 w 301"/>
                  <a:gd name="T63" fmla="*/ 7 h 83"/>
                  <a:gd name="T64" fmla="*/ 281 w 301"/>
                  <a:gd name="T65" fmla="*/ 0 h 83"/>
                  <a:gd name="T66" fmla="*/ 301 w 301"/>
                  <a:gd name="T67" fmla="*/ 1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1" h="83">
                    <a:moveTo>
                      <a:pt x="301" y="15"/>
                    </a:moveTo>
                    <a:lnTo>
                      <a:pt x="281" y="16"/>
                    </a:lnTo>
                    <a:lnTo>
                      <a:pt x="261" y="17"/>
                    </a:lnTo>
                    <a:lnTo>
                      <a:pt x="241" y="18"/>
                    </a:lnTo>
                    <a:lnTo>
                      <a:pt x="220" y="20"/>
                    </a:lnTo>
                    <a:lnTo>
                      <a:pt x="202" y="22"/>
                    </a:lnTo>
                    <a:lnTo>
                      <a:pt x="182" y="26"/>
                    </a:lnTo>
                    <a:lnTo>
                      <a:pt x="163" y="29"/>
                    </a:lnTo>
                    <a:lnTo>
                      <a:pt x="144" y="32"/>
                    </a:lnTo>
                    <a:lnTo>
                      <a:pt x="125" y="37"/>
                    </a:lnTo>
                    <a:lnTo>
                      <a:pt x="106" y="41"/>
                    </a:lnTo>
                    <a:lnTo>
                      <a:pt x="88" y="47"/>
                    </a:lnTo>
                    <a:lnTo>
                      <a:pt x="71" y="52"/>
                    </a:lnTo>
                    <a:lnTo>
                      <a:pt x="53" y="60"/>
                    </a:lnTo>
                    <a:lnTo>
                      <a:pt x="36" y="66"/>
                    </a:lnTo>
                    <a:lnTo>
                      <a:pt x="18" y="74"/>
                    </a:lnTo>
                    <a:lnTo>
                      <a:pt x="2" y="83"/>
                    </a:lnTo>
                    <a:lnTo>
                      <a:pt x="0" y="83"/>
                    </a:lnTo>
                    <a:lnTo>
                      <a:pt x="2" y="80"/>
                    </a:lnTo>
                    <a:lnTo>
                      <a:pt x="3" y="79"/>
                    </a:lnTo>
                    <a:lnTo>
                      <a:pt x="5" y="75"/>
                    </a:lnTo>
                    <a:lnTo>
                      <a:pt x="10" y="71"/>
                    </a:lnTo>
                    <a:lnTo>
                      <a:pt x="17" y="68"/>
                    </a:lnTo>
                    <a:lnTo>
                      <a:pt x="27" y="61"/>
                    </a:lnTo>
                    <a:lnTo>
                      <a:pt x="38" y="56"/>
                    </a:lnTo>
                    <a:lnTo>
                      <a:pt x="54" y="50"/>
                    </a:lnTo>
                    <a:lnTo>
                      <a:pt x="73" y="44"/>
                    </a:lnTo>
                    <a:lnTo>
                      <a:pt x="96" y="36"/>
                    </a:lnTo>
                    <a:lnTo>
                      <a:pt x="122" y="30"/>
                    </a:lnTo>
                    <a:lnTo>
                      <a:pt x="155" y="22"/>
                    </a:lnTo>
                    <a:lnTo>
                      <a:pt x="192" y="15"/>
                    </a:lnTo>
                    <a:lnTo>
                      <a:pt x="233" y="7"/>
                    </a:lnTo>
                    <a:lnTo>
                      <a:pt x="281" y="0"/>
                    </a:lnTo>
                    <a:lnTo>
                      <a:pt x="301" y="15"/>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8" name="Freeform 178">
                <a:extLst>
                  <a:ext uri="{FF2B5EF4-FFF2-40B4-BE49-F238E27FC236}">
                    <a16:creationId xmlns:a16="http://schemas.microsoft.com/office/drawing/2014/main" id="{133424BA-6CDB-749F-BBAF-87EE1EE0C21C}"/>
                  </a:ext>
                </a:extLst>
              </p:cNvPr>
              <p:cNvSpPr>
                <a:spLocks/>
              </p:cNvSpPr>
              <p:nvPr/>
            </p:nvSpPr>
            <p:spPr bwMode="auto">
              <a:xfrm>
                <a:off x="4153" y="1047"/>
                <a:ext cx="63" cy="172"/>
              </a:xfrm>
              <a:custGeom>
                <a:avLst/>
                <a:gdLst>
                  <a:gd name="T0" fmla="*/ 126 w 126"/>
                  <a:gd name="T1" fmla="*/ 7 h 344"/>
                  <a:gd name="T2" fmla="*/ 124 w 126"/>
                  <a:gd name="T3" fmla="*/ 94 h 344"/>
                  <a:gd name="T4" fmla="*/ 121 w 126"/>
                  <a:gd name="T5" fmla="*/ 175 h 344"/>
                  <a:gd name="T6" fmla="*/ 120 w 126"/>
                  <a:gd name="T7" fmla="*/ 255 h 344"/>
                  <a:gd name="T8" fmla="*/ 120 w 126"/>
                  <a:gd name="T9" fmla="*/ 336 h 344"/>
                  <a:gd name="T10" fmla="*/ 111 w 126"/>
                  <a:gd name="T11" fmla="*/ 338 h 344"/>
                  <a:gd name="T12" fmla="*/ 101 w 126"/>
                  <a:gd name="T13" fmla="*/ 340 h 344"/>
                  <a:gd name="T14" fmla="*/ 93 w 126"/>
                  <a:gd name="T15" fmla="*/ 343 h 344"/>
                  <a:gd name="T16" fmla="*/ 90 w 126"/>
                  <a:gd name="T17" fmla="*/ 344 h 344"/>
                  <a:gd name="T18" fmla="*/ 87 w 126"/>
                  <a:gd name="T19" fmla="*/ 334 h 344"/>
                  <a:gd name="T20" fmla="*/ 80 w 126"/>
                  <a:gd name="T21" fmla="*/ 307 h 344"/>
                  <a:gd name="T22" fmla="*/ 69 w 126"/>
                  <a:gd name="T23" fmla="*/ 268 h 344"/>
                  <a:gd name="T24" fmla="*/ 56 w 126"/>
                  <a:gd name="T25" fmla="*/ 221 h 344"/>
                  <a:gd name="T26" fmla="*/ 42 w 126"/>
                  <a:gd name="T27" fmla="*/ 168 h 344"/>
                  <a:gd name="T28" fmla="*/ 27 w 126"/>
                  <a:gd name="T29" fmla="*/ 115 h 344"/>
                  <a:gd name="T30" fmla="*/ 13 w 126"/>
                  <a:gd name="T31" fmla="*/ 65 h 344"/>
                  <a:gd name="T32" fmla="*/ 0 w 126"/>
                  <a:gd name="T33" fmla="*/ 22 h 344"/>
                  <a:gd name="T34" fmla="*/ 13 w 126"/>
                  <a:gd name="T35" fmla="*/ 17 h 344"/>
                  <a:gd name="T36" fmla="*/ 27 w 126"/>
                  <a:gd name="T37" fmla="*/ 12 h 344"/>
                  <a:gd name="T38" fmla="*/ 42 w 126"/>
                  <a:gd name="T39" fmla="*/ 7 h 344"/>
                  <a:gd name="T40" fmla="*/ 59 w 126"/>
                  <a:gd name="T41" fmla="*/ 3 h 344"/>
                  <a:gd name="T42" fmla="*/ 76 w 126"/>
                  <a:gd name="T43" fmla="*/ 2 h 344"/>
                  <a:gd name="T44" fmla="*/ 93 w 126"/>
                  <a:gd name="T45" fmla="*/ 0 h 344"/>
                  <a:gd name="T46" fmla="*/ 110 w 126"/>
                  <a:gd name="T47" fmla="*/ 3 h 344"/>
                  <a:gd name="T48" fmla="*/ 126 w 126"/>
                  <a:gd name="T49" fmla="*/ 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344">
                    <a:moveTo>
                      <a:pt x="126" y="7"/>
                    </a:moveTo>
                    <a:lnTo>
                      <a:pt x="124" y="94"/>
                    </a:lnTo>
                    <a:lnTo>
                      <a:pt x="121" y="175"/>
                    </a:lnTo>
                    <a:lnTo>
                      <a:pt x="120" y="255"/>
                    </a:lnTo>
                    <a:lnTo>
                      <a:pt x="120" y="336"/>
                    </a:lnTo>
                    <a:lnTo>
                      <a:pt x="111" y="338"/>
                    </a:lnTo>
                    <a:lnTo>
                      <a:pt x="101" y="340"/>
                    </a:lnTo>
                    <a:lnTo>
                      <a:pt x="93" y="343"/>
                    </a:lnTo>
                    <a:lnTo>
                      <a:pt x="90" y="344"/>
                    </a:lnTo>
                    <a:lnTo>
                      <a:pt x="87" y="334"/>
                    </a:lnTo>
                    <a:lnTo>
                      <a:pt x="80" y="307"/>
                    </a:lnTo>
                    <a:lnTo>
                      <a:pt x="69" y="268"/>
                    </a:lnTo>
                    <a:lnTo>
                      <a:pt x="56" y="221"/>
                    </a:lnTo>
                    <a:lnTo>
                      <a:pt x="42" y="168"/>
                    </a:lnTo>
                    <a:lnTo>
                      <a:pt x="27" y="115"/>
                    </a:lnTo>
                    <a:lnTo>
                      <a:pt x="13" y="65"/>
                    </a:lnTo>
                    <a:lnTo>
                      <a:pt x="0" y="22"/>
                    </a:lnTo>
                    <a:lnTo>
                      <a:pt x="13" y="17"/>
                    </a:lnTo>
                    <a:lnTo>
                      <a:pt x="27" y="12"/>
                    </a:lnTo>
                    <a:lnTo>
                      <a:pt x="42" y="7"/>
                    </a:lnTo>
                    <a:lnTo>
                      <a:pt x="59" y="3"/>
                    </a:lnTo>
                    <a:lnTo>
                      <a:pt x="76" y="2"/>
                    </a:lnTo>
                    <a:lnTo>
                      <a:pt x="93" y="0"/>
                    </a:lnTo>
                    <a:lnTo>
                      <a:pt x="110" y="3"/>
                    </a:lnTo>
                    <a:lnTo>
                      <a:pt x="126" y="7"/>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39" name="Freeform 179">
                <a:extLst>
                  <a:ext uri="{FF2B5EF4-FFF2-40B4-BE49-F238E27FC236}">
                    <a16:creationId xmlns:a16="http://schemas.microsoft.com/office/drawing/2014/main" id="{EAE8D918-C904-8D37-9DD0-C8E44F1823F0}"/>
                  </a:ext>
                </a:extLst>
              </p:cNvPr>
              <p:cNvSpPr>
                <a:spLocks/>
              </p:cNvSpPr>
              <p:nvPr/>
            </p:nvSpPr>
            <p:spPr bwMode="auto">
              <a:xfrm>
                <a:off x="4588" y="1055"/>
                <a:ext cx="136" cy="31"/>
              </a:xfrm>
              <a:custGeom>
                <a:avLst/>
                <a:gdLst>
                  <a:gd name="T0" fmla="*/ 271 w 271"/>
                  <a:gd name="T1" fmla="*/ 7 h 60"/>
                  <a:gd name="T2" fmla="*/ 254 w 271"/>
                  <a:gd name="T3" fmla="*/ 6 h 60"/>
                  <a:gd name="T4" fmla="*/ 237 w 271"/>
                  <a:gd name="T5" fmla="*/ 6 h 60"/>
                  <a:gd name="T6" fmla="*/ 221 w 271"/>
                  <a:gd name="T7" fmla="*/ 7 h 60"/>
                  <a:gd name="T8" fmla="*/ 205 w 271"/>
                  <a:gd name="T9" fmla="*/ 9 h 60"/>
                  <a:gd name="T10" fmla="*/ 188 w 271"/>
                  <a:gd name="T11" fmla="*/ 10 h 60"/>
                  <a:gd name="T12" fmla="*/ 172 w 271"/>
                  <a:gd name="T13" fmla="*/ 11 h 60"/>
                  <a:gd name="T14" fmla="*/ 156 w 271"/>
                  <a:gd name="T15" fmla="*/ 14 h 60"/>
                  <a:gd name="T16" fmla="*/ 141 w 271"/>
                  <a:gd name="T17" fmla="*/ 17 h 60"/>
                  <a:gd name="T18" fmla="*/ 124 w 271"/>
                  <a:gd name="T19" fmla="*/ 21 h 60"/>
                  <a:gd name="T20" fmla="*/ 108 w 271"/>
                  <a:gd name="T21" fmla="*/ 25 h 60"/>
                  <a:gd name="T22" fmla="*/ 92 w 271"/>
                  <a:gd name="T23" fmla="*/ 30 h 60"/>
                  <a:gd name="T24" fmla="*/ 74 w 271"/>
                  <a:gd name="T25" fmla="*/ 35 h 60"/>
                  <a:gd name="T26" fmla="*/ 56 w 271"/>
                  <a:gd name="T27" fmla="*/ 40 h 60"/>
                  <a:gd name="T28" fmla="*/ 39 w 271"/>
                  <a:gd name="T29" fmla="*/ 46 h 60"/>
                  <a:gd name="T30" fmla="*/ 21 w 271"/>
                  <a:gd name="T31" fmla="*/ 53 h 60"/>
                  <a:gd name="T32" fmla="*/ 2 w 271"/>
                  <a:gd name="T33" fmla="*/ 60 h 60"/>
                  <a:gd name="T34" fmla="*/ 0 w 271"/>
                  <a:gd name="T35" fmla="*/ 58 h 60"/>
                  <a:gd name="T36" fmla="*/ 10 w 271"/>
                  <a:gd name="T37" fmla="*/ 53 h 60"/>
                  <a:gd name="T38" fmla="*/ 20 w 271"/>
                  <a:gd name="T39" fmla="*/ 48 h 60"/>
                  <a:gd name="T40" fmla="*/ 31 w 271"/>
                  <a:gd name="T41" fmla="*/ 41 h 60"/>
                  <a:gd name="T42" fmla="*/ 44 w 271"/>
                  <a:gd name="T43" fmla="*/ 36 h 60"/>
                  <a:gd name="T44" fmla="*/ 56 w 271"/>
                  <a:gd name="T45" fmla="*/ 31 h 60"/>
                  <a:gd name="T46" fmla="*/ 70 w 271"/>
                  <a:gd name="T47" fmla="*/ 26 h 60"/>
                  <a:gd name="T48" fmla="*/ 84 w 271"/>
                  <a:gd name="T49" fmla="*/ 22 h 60"/>
                  <a:gd name="T50" fmla="*/ 100 w 271"/>
                  <a:gd name="T51" fmla="*/ 17 h 60"/>
                  <a:gd name="T52" fmla="*/ 117 w 271"/>
                  <a:gd name="T53" fmla="*/ 14 h 60"/>
                  <a:gd name="T54" fmla="*/ 134 w 271"/>
                  <a:gd name="T55" fmla="*/ 10 h 60"/>
                  <a:gd name="T56" fmla="*/ 153 w 271"/>
                  <a:gd name="T57" fmla="*/ 6 h 60"/>
                  <a:gd name="T58" fmla="*/ 173 w 271"/>
                  <a:gd name="T59" fmla="*/ 4 h 60"/>
                  <a:gd name="T60" fmla="*/ 193 w 271"/>
                  <a:gd name="T61" fmla="*/ 2 h 60"/>
                  <a:gd name="T62" fmla="*/ 216 w 271"/>
                  <a:gd name="T63" fmla="*/ 0 h 60"/>
                  <a:gd name="T64" fmla="*/ 239 w 271"/>
                  <a:gd name="T65" fmla="*/ 0 h 60"/>
                  <a:gd name="T66" fmla="*/ 264 w 271"/>
                  <a:gd name="T67" fmla="*/ 0 h 60"/>
                  <a:gd name="T68" fmla="*/ 271 w 271"/>
                  <a:gd name="T69" fmla="*/ 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1" h="60">
                    <a:moveTo>
                      <a:pt x="271" y="7"/>
                    </a:moveTo>
                    <a:lnTo>
                      <a:pt x="254" y="6"/>
                    </a:lnTo>
                    <a:lnTo>
                      <a:pt x="237" y="6"/>
                    </a:lnTo>
                    <a:lnTo>
                      <a:pt x="221" y="7"/>
                    </a:lnTo>
                    <a:lnTo>
                      <a:pt x="205" y="9"/>
                    </a:lnTo>
                    <a:lnTo>
                      <a:pt x="188" y="10"/>
                    </a:lnTo>
                    <a:lnTo>
                      <a:pt x="172" y="11"/>
                    </a:lnTo>
                    <a:lnTo>
                      <a:pt x="156" y="14"/>
                    </a:lnTo>
                    <a:lnTo>
                      <a:pt x="141" y="17"/>
                    </a:lnTo>
                    <a:lnTo>
                      <a:pt x="124" y="21"/>
                    </a:lnTo>
                    <a:lnTo>
                      <a:pt x="108" y="25"/>
                    </a:lnTo>
                    <a:lnTo>
                      <a:pt x="92" y="30"/>
                    </a:lnTo>
                    <a:lnTo>
                      <a:pt x="74" y="35"/>
                    </a:lnTo>
                    <a:lnTo>
                      <a:pt x="56" y="40"/>
                    </a:lnTo>
                    <a:lnTo>
                      <a:pt x="39" y="46"/>
                    </a:lnTo>
                    <a:lnTo>
                      <a:pt x="21" y="53"/>
                    </a:lnTo>
                    <a:lnTo>
                      <a:pt x="2" y="60"/>
                    </a:lnTo>
                    <a:lnTo>
                      <a:pt x="0" y="58"/>
                    </a:lnTo>
                    <a:lnTo>
                      <a:pt x="10" y="53"/>
                    </a:lnTo>
                    <a:lnTo>
                      <a:pt x="20" y="48"/>
                    </a:lnTo>
                    <a:lnTo>
                      <a:pt x="31" y="41"/>
                    </a:lnTo>
                    <a:lnTo>
                      <a:pt x="44" y="36"/>
                    </a:lnTo>
                    <a:lnTo>
                      <a:pt x="56" y="31"/>
                    </a:lnTo>
                    <a:lnTo>
                      <a:pt x="70" y="26"/>
                    </a:lnTo>
                    <a:lnTo>
                      <a:pt x="84" y="22"/>
                    </a:lnTo>
                    <a:lnTo>
                      <a:pt x="100" y="17"/>
                    </a:lnTo>
                    <a:lnTo>
                      <a:pt x="117" y="14"/>
                    </a:lnTo>
                    <a:lnTo>
                      <a:pt x="134" y="10"/>
                    </a:lnTo>
                    <a:lnTo>
                      <a:pt x="153" y="6"/>
                    </a:lnTo>
                    <a:lnTo>
                      <a:pt x="173" y="4"/>
                    </a:lnTo>
                    <a:lnTo>
                      <a:pt x="193" y="2"/>
                    </a:lnTo>
                    <a:lnTo>
                      <a:pt x="216" y="0"/>
                    </a:lnTo>
                    <a:lnTo>
                      <a:pt x="239" y="0"/>
                    </a:lnTo>
                    <a:lnTo>
                      <a:pt x="264" y="0"/>
                    </a:lnTo>
                    <a:lnTo>
                      <a:pt x="271" y="7"/>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0" name="Freeform 180">
                <a:extLst>
                  <a:ext uri="{FF2B5EF4-FFF2-40B4-BE49-F238E27FC236}">
                    <a16:creationId xmlns:a16="http://schemas.microsoft.com/office/drawing/2014/main" id="{927B995A-B349-946B-C6A3-5AF8A5A8FDAE}"/>
                  </a:ext>
                </a:extLst>
              </p:cNvPr>
              <p:cNvSpPr>
                <a:spLocks/>
              </p:cNvSpPr>
              <p:nvPr/>
            </p:nvSpPr>
            <p:spPr bwMode="auto">
              <a:xfrm>
                <a:off x="4221" y="1059"/>
                <a:ext cx="83" cy="167"/>
              </a:xfrm>
              <a:custGeom>
                <a:avLst/>
                <a:gdLst>
                  <a:gd name="T0" fmla="*/ 165 w 165"/>
                  <a:gd name="T1" fmla="*/ 166 h 335"/>
                  <a:gd name="T2" fmla="*/ 149 w 165"/>
                  <a:gd name="T3" fmla="*/ 189 h 335"/>
                  <a:gd name="T4" fmla="*/ 134 w 165"/>
                  <a:gd name="T5" fmla="*/ 210 h 335"/>
                  <a:gd name="T6" fmla="*/ 117 w 165"/>
                  <a:gd name="T7" fmla="*/ 232 h 335"/>
                  <a:gd name="T8" fmla="*/ 102 w 165"/>
                  <a:gd name="T9" fmla="*/ 252 h 335"/>
                  <a:gd name="T10" fmla="*/ 86 w 165"/>
                  <a:gd name="T11" fmla="*/ 272 h 335"/>
                  <a:gd name="T12" fmla="*/ 70 w 165"/>
                  <a:gd name="T13" fmla="*/ 293 h 335"/>
                  <a:gd name="T14" fmla="*/ 54 w 165"/>
                  <a:gd name="T15" fmla="*/ 313 h 335"/>
                  <a:gd name="T16" fmla="*/ 38 w 165"/>
                  <a:gd name="T17" fmla="*/ 335 h 335"/>
                  <a:gd name="T18" fmla="*/ 34 w 165"/>
                  <a:gd name="T19" fmla="*/ 332 h 335"/>
                  <a:gd name="T20" fmla="*/ 29 w 165"/>
                  <a:gd name="T21" fmla="*/ 328 h 335"/>
                  <a:gd name="T22" fmla="*/ 24 w 165"/>
                  <a:gd name="T23" fmla="*/ 325 h 335"/>
                  <a:gd name="T24" fmla="*/ 19 w 165"/>
                  <a:gd name="T25" fmla="*/ 321 h 335"/>
                  <a:gd name="T26" fmla="*/ 13 w 165"/>
                  <a:gd name="T27" fmla="*/ 318 h 335"/>
                  <a:gd name="T28" fmla="*/ 8 w 165"/>
                  <a:gd name="T29" fmla="*/ 316 h 335"/>
                  <a:gd name="T30" fmla="*/ 4 w 165"/>
                  <a:gd name="T31" fmla="*/ 313 h 335"/>
                  <a:gd name="T32" fmla="*/ 0 w 165"/>
                  <a:gd name="T33" fmla="*/ 312 h 335"/>
                  <a:gd name="T34" fmla="*/ 4 w 165"/>
                  <a:gd name="T35" fmla="*/ 232 h 335"/>
                  <a:gd name="T36" fmla="*/ 8 w 165"/>
                  <a:gd name="T37" fmla="*/ 155 h 335"/>
                  <a:gd name="T38" fmla="*/ 13 w 165"/>
                  <a:gd name="T39" fmla="*/ 79 h 335"/>
                  <a:gd name="T40" fmla="*/ 21 w 165"/>
                  <a:gd name="T41" fmla="*/ 0 h 335"/>
                  <a:gd name="T42" fmla="*/ 46 w 165"/>
                  <a:gd name="T43" fmla="*/ 11 h 335"/>
                  <a:gd name="T44" fmla="*/ 70 w 165"/>
                  <a:gd name="T45" fmla="*/ 28 h 335"/>
                  <a:gd name="T46" fmla="*/ 91 w 165"/>
                  <a:gd name="T47" fmla="*/ 48 h 335"/>
                  <a:gd name="T48" fmla="*/ 110 w 165"/>
                  <a:gd name="T49" fmla="*/ 71 h 335"/>
                  <a:gd name="T50" fmla="*/ 127 w 165"/>
                  <a:gd name="T51" fmla="*/ 94 h 335"/>
                  <a:gd name="T52" fmla="*/ 143 w 165"/>
                  <a:gd name="T53" fmla="*/ 120 h 335"/>
                  <a:gd name="T54" fmla="*/ 155 w 165"/>
                  <a:gd name="T55" fmla="*/ 144 h 335"/>
                  <a:gd name="T56" fmla="*/ 165 w 165"/>
                  <a:gd name="T57" fmla="*/ 166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5" h="335">
                    <a:moveTo>
                      <a:pt x="165" y="166"/>
                    </a:moveTo>
                    <a:lnTo>
                      <a:pt x="149" y="189"/>
                    </a:lnTo>
                    <a:lnTo>
                      <a:pt x="134" y="210"/>
                    </a:lnTo>
                    <a:lnTo>
                      <a:pt x="117" y="232"/>
                    </a:lnTo>
                    <a:lnTo>
                      <a:pt x="102" y="252"/>
                    </a:lnTo>
                    <a:lnTo>
                      <a:pt x="86" y="272"/>
                    </a:lnTo>
                    <a:lnTo>
                      <a:pt x="70" y="293"/>
                    </a:lnTo>
                    <a:lnTo>
                      <a:pt x="54" y="313"/>
                    </a:lnTo>
                    <a:lnTo>
                      <a:pt x="38" y="335"/>
                    </a:lnTo>
                    <a:lnTo>
                      <a:pt x="34" y="332"/>
                    </a:lnTo>
                    <a:lnTo>
                      <a:pt x="29" y="328"/>
                    </a:lnTo>
                    <a:lnTo>
                      <a:pt x="24" y="325"/>
                    </a:lnTo>
                    <a:lnTo>
                      <a:pt x="19" y="321"/>
                    </a:lnTo>
                    <a:lnTo>
                      <a:pt x="13" y="318"/>
                    </a:lnTo>
                    <a:lnTo>
                      <a:pt x="8" y="316"/>
                    </a:lnTo>
                    <a:lnTo>
                      <a:pt x="4" y="313"/>
                    </a:lnTo>
                    <a:lnTo>
                      <a:pt x="0" y="312"/>
                    </a:lnTo>
                    <a:lnTo>
                      <a:pt x="4" y="232"/>
                    </a:lnTo>
                    <a:lnTo>
                      <a:pt x="8" y="155"/>
                    </a:lnTo>
                    <a:lnTo>
                      <a:pt x="13" y="79"/>
                    </a:lnTo>
                    <a:lnTo>
                      <a:pt x="21" y="0"/>
                    </a:lnTo>
                    <a:lnTo>
                      <a:pt x="46" y="11"/>
                    </a:lnTo>
                    <a:lnTo>
                      <a:pt x="70" y="28"/>
                    </a:lnTo>
                    <a:lnTo>
                      <a:pt x="91" y="48"/>
                    </a:lnTo>
                    <a:lnTo>
                      <a:pt x="110" y="71"/>
                    </a:lnTo>
                    <a:lnTo>
                      <a:pt x="127" y="94"/>
                    </a:lnTo>
                    <a:lnTo>
                      <a:pt x="143" y="120"/>
                    </a:lnTo>
                    <a:lnTo>
                      <a:pt x="155" y="144"/>
                    </a:lnTo>
                    <a:lnTo>
                      <a:pt x="165" y="166"/>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1" name="Freeform 181">
                <a:extLst>
                  <a:ext uri="{FF2B5EF4-FFF2-40B4-BE49-F238E27FC236}">
                    <a16:creationId xmlns:a16="http://schemas.microsoft.com/office/drawing/2014/main" id="{3FBEB6BC-9816-A401-E015-6E327ECA2F06}"/>
                  </a:ext>
                </a:extLst>
              </p:cNvPr>
              <p:cNvSpPr>
                <a:spLocks/>
              </p:cNvSpPr>
              <p:nvPr/>
            </p:nvSpPr>
            <p:spPr bwMode="auto">
              <a:xfrm>
                <a:off x="4147" y="1060"/>
                <a:ext cx="3" cy="9"/>
              </a:xfrm>
              <a:custGeom>
                <a:avLst/>
                <a:gdLst>
                  <a:gd name="T0" fmla="*/ 0 w 5"/>
                  <a:gd name="T1" fmla="*/ 0 h 18"/>
                  <a:gd name="T2" fmla="*/ 5 w 5"/>
                  <a:gd name="T3" fmla="*/ 18 h 18"/>
                  <a:gd name="T4" fmla="*/ 0 w 5"/>
                  <a:gd name="T5" fmla="*/ 0 h 18"/>
                </a:gdLst>
                <a:ahLst/>
                <a:cxnLst>
                  <a:cxn ang="0">
                    <a:pos x="T0" y="T1"/>
                  </a:cxn>
                  <a:cxn ang="0">
                    <a:pos x="T2" y="T3"/>
                  </a:cxn>
                  <a:cxn ang="0">
                    <a:pos x="T4" y="T5"/>
                  </a:cxn>
                </a:cxnLst>
                <a:rect l="0" t="0" r="r" b="b"/>
                <a:pathLst>
                  <a:path w="5" h="18">
                    <a:moveTo>
                      <a:pt x="0" y="0"/>
                    </a:moveTo>
                    <a:lnTo>
                      <a:pt x="5" y="18"/>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2" name="Freeform 182">
                <a:extLst>
                  <a:ext uri="{FF2B5EF4-FFF2-40B4-BE49-F238E27FC236}">
                    <a16:creationId xmlns:a16="http://schemas.microsoft.com/office/drawing/2014/main" id="{E2B15BAE-36D8-5B66-AA96-8AC9D29C0293}"/>
                  </a:ext>
                </a:extLst>
              </p:cNvPr>
              <p:cNvSpPr>
                <a:spLocks/>
              </p:cNvSpPr>
              <p:nvPr/>
            </p:nvSpPr>
            <p:spPr bwMode="auto">
              <a:xfrm>
                <a:off x="4099" y="1064"/>
                <a:ext cx="93" cy="161"/>
              </a:xfrm>
              <a:custGeom>
                <a:avLst/>
                <a:gdLst>
                  <a:gd name="T0" fmla="*/ 82 w 188"/>
                  <a:gd name="T1" fmla="*/ 0 h 323"/>
                  <a:gd name="T2" fmla="*/ 93 w 188"/>
                  <a:gd name="T3" fmla="*/ 42 h 323"/>
                  <a:gd name="T4" fmla="*/ 108 w 188"/>
                  <a:gd name="T5" fmla="*/ 90 h 323"/>
                  <a:gd name="T6" fmla="*/ 125 w 188"/>
                  <a:gd name="T7" fmla="*/ 143 h 323"/>
                  <a:gd name="T8" fmla="*/ 144 w 188"/>
                  <a:gd name="T9" fmla="*/ 193 h 323"/>
                  <a:gd name="T10" fmla="*/ 160 w 188"/>
                  <a:gd name="T11" fmla="*/ 241 h 323"/>
                  <a:gd name="T12" fmla="*/ 174 w 188"/>
                  <a:gd name="T13" fmla="*/ 278 h 323"/>
                  <a:gd name="T14" fmla="*/ 184 w 188"/>
                  <a:gd name="T15" fmla="*/ 304 h 323"/>
                  <a:gd name="T16" fmla="*/ 188 w 188"/>
                  <a:gd name="T17" fmla="*/ 314 h 323"/>
                  <a:gd name="T18" fmla="*/ 180 w 188"/>
                  <a:gd name="T19" fmla="*/ 323 h 323"/>
                  <a:gd name="T20" fmla="*/ 0 w 188"/>
                  <a:gd name="T21" fmla="*/ 133 h 323"/>
                  <a:gd name="T22" fmla="*/ 5 w 188"/>
                  <a:gd name="T23" fmla="*/ 114 h 323"/>
                  <a:gd name="T24" fmla="*/ 11 w 188"/>
                  <a:gd name="T25" fmla="*/ 96 h 323"/>
                  <a:gd name="T26" fmla="*/ 19 w 188"/>
                  <a:gd name="T27" fmla="*/ 77 h 323"/>
                  <a:gd name="T28" fmla="*/ 28 w 188"/>
                  <a:gd name="T29" fmla="*/ 60 h 323"/>
                  <a:gd name="T30" fmla="*/ 38 w 188"/>
                  <a:gd name="T31" fmla="*/ 43 h 323"/>
                  <a:gd name="T32" fmla="*/ 50 w 188"/>
                  <a:gd name="T33" fmla="*/ 27 h 323"/>
                  <a:gd name="T34" fmla="*/ 64 w 188"/>
                  <a:gd name="T35" fmla="*/ 13 h 323"/>
                  <a:gd name="T36" fmla="*/ 82 w 188"/>
                  <a:gd name="T37"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323">
                    <a:moveTo>
                      <a:pt x="82" y="0"/>
                    </a:moveTo>
                    <a:lnTo>
                      <a:pt x="93" y="42"/>
                    </a:lnTo>
                    <a:lnTo>
                      <a:pt x="108" y="90"/>
                    </a:lnTo>
                    <a:lnTo>
                      <a:pt x="125" y="143"/>
                    </a:lnTo>
                    <a:lnTo>
                      <a:pt x="144" y="193"/>
                    </a:lnTo>
                    <a:lnTo>
                      <a:pt x="160" y="241"/>
                    </a:lnTo>
                    <a:lnTo>
                      <a:pt x="174" y="278"/>
                    </a:lnTo>
                    <a:lnTo>
                      <a:pt x="184" y="304"/>
                    </a:lnTo>
                    <a:lnTo>
                      <a:pt x="188" y="314"/>
                    </a:lnTo>
                    <a:lnTo>
                      <a:pt x="180" y="323"/>
                    </a:lnTo>
                    <a:lnTo>
                      <a:pt x="0" y="133"/>
                    </a:lnTo>
                    <a:lnTo>
                      <a:pt x="5" y="114"/>
                    </a:lnTo>
                    <a:lnTo>
                      <a:pt x="11" y="96"/>
                    </a:lnTo>
                    <a:lnTo>
                      <a:pt x="19" y="77"/>
                    </a:lnTo>
                    <a:lnTo>
                      <a:pt x="28" y="60"/>
                    </a:lnTo>
                    <a:lnTo>
                      <a:pt x="38" y="43"/>
                    </a:lnTo>
                    <a:lnTo>
                      <a:pt x="50" y="27"/>
                    </a:lnTo>
                    <a:lnTo>
                      <a:pt x="64" y="13"/>
                    </a:lnTo>
                    <a:lnTo>
                      <a:pt x="82"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3" name="Freeform 183">
                <a:extLst>
                  <a:ext uri="{FF2B5EF4-FFF2-40B4-BE49-F238E27FC236}">
                    <a16:creationId xmlns:a16="http://schemas.microsoft.com/office/drawing/2014/main" id="{27EAB372-96A5-DAC8-6371-55A8FA132E1D}"/>
                  </a:ext>
                </a:extLst>
              </p:cNvPr>
              <p:cNvSpPr>
                <a:spLocks/>
              </p:cNvSpPr>
              <p:nvPr/>
            </p:nvSpPr>
            <p:spPr bwMode="auto">
              <a:xfrm>
                <a:off x="4552" y="1091"/>
                <a:ext cx="31" cy="10"/>
              </a:xfrm>
              <a:custGeom>
                <a:avLst/>
                <a:gdLst>
                  <a:gd name="T0" fmla="*/ 62 w 62"/>
                  <a:gd name="T1" fmla="*/ 12 h 22"/>
                  <a:gd name="T2" fmla="*/ 58 w 62"/>
                  <a:gd name="T3" fmla="*/ 15 h 22"/>
                  <a:gd name="T4" fmla="*/ 53 w 62"/>
                  <a:gd name="T5" fmla="*/ 18 h 22"/>
                  <a:gd name="T6" fmla="*/ 48 w 62"/>
                  <a:gd name="T7" fmla="*/ 19 h 22"/>
                  <a:gd name="T8" fmla="*/ 43 w 62"/>
                  <a:gd name="T9" fmla="*/ 20 h 22"/>
                  <a:gd name="T10" fmla="*/ 37 w 62"/>
                  <a:gd name="T11" fmla="*/ 22 h 22"/>
                  <a:gd name="T12" fmla="*/ 31 w 62"/>
                  <a:gd name="T13" fmla="*/ 22 h 22"/>
                  <a:gd name="T14" fmla="*/ 26 w 62"/>
                  <a:gd name="T15" fmla="*/ 20 h 22"/>
                  <a:gd name="T16" fmla="*/ 21 w 62"/>
                  <a:gd name="T17" fmla="*/ 19 h 22"/>
                  <a:gd name="T18" fmla="*/ 15 w 62"/>
                  <a:gd name="T19" fmla="*/ 15 h 22"/>
                  <a:gd name="T20" fmla="*/ 9 w 62"/>
                  <a:gd name="T21" fmla="*/ 12 h 22"/>
                  <a:gd name="T22" fmla="*/ 4 w 62"/>
                  <a:gd name="T23" fmla="*/ 7 h 22"/>
                  <a:gd name="T24" fmla="*/ 0 w 62"/>
                  <a:gd name="T25" fmla="*/ 0 h 22"/>
                  <a:gd name="T26" fmla="*/ 9 w 62"/>
                  <a:gd name="T27" fmla="*/ 2 h 22"/>
                  <a:gd name="T28" fmla="*/ 15 w 62"/>
                  <a:gd name="T29" fmla="*/ 4 h 22"/>
                  <a:gd name="T30" fmla="*/ 20 w 62"/>
                  <a:gd name="T31" fmla="*/ 7 h 22"/>
                  <a:gd name="T32" fmla="*/ 25 w 62"/>
                  <a:gd name="T33" fmla="*/ 9 h 22"/>
                  <a:gd name="T34" fmla="*/ 31 w 62"/>
                  <a:gd name="T35" fmla="*/ 12 h 22"/>
                  <a:gd name="T36" fmla="*/ 39 w 62"/>
                  <a:gd name="T37" fmla="*/ 13 h 22"/>
                  <a:gd name="T38" fmla="*/ 49 w 62"/>
                  <a:gd name="T39" fmla="*/ 13 h 22"/>
                  <a:gd name="T40" fmla="*/ 62 w 62"/>
                  <a:gd name="T41"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22">
                    <a:moveTo>
                      <a:pt x="62" y="12"/>
                    </a:moveTo>
                    <a:lnTo>
                      <a:pt x="58" y="15"/>
                    </a:lnTo>
                    <a:lnTo>
                      <a:pt x="53" y="18"/>
                    </a:lnTo>
                    <a:lnTo>
                      <a:pt x="48" y="19"/>
                    </a:lnTo>
                    <a:lnTo>
                      <a:pt x="43" y="20"/>
                    </a:lnTo>
                    <a:lnTo>
                      <a:pt x="37" y="22"/>
                    </a:lnTo>
                    <a:lnTo>
                      <a:pt x="31" y="22"/>
                    </a:lnTo>
                    <a:lnTo>
                      <a:pt x="26" y="20"/>
                    </a:lnTo>
                    <a:lnTo>
                      <a:pt x="21" y="19"/>
                    </a:lnTo>
                    <a:lnTo>
                      <a:pt x="15" y="15"/>
                    </a:lnTo>
                    <a:lnTo>
                      <a:pt x="9" y="12"/>
                    </a:lnTo>
                    <a:lnTo>
                      <a:pt x="4" y="7"/>
                    </a:lnTo>
                    <a:lnTo>
                      <a:pt x="0" y="0"/>
                    </a:lnTo>
                    <a:lnTo>
                      <a:pt x="9" y="2"/>
                    </a:lnTo>
                    <a:lnTo>
                      <a:pt x="15" y="4"/>
                    </a:lnTo>
                    <a:lnTo>
                      <a:pt x="20" y="7"/>
                    </a:lnTo>
                    <a:lnTo>
                      <a:pt x="25" y="9"/>
                    </a:lnTo>
                    <a:lnTo>
                      <a:pt x="31" y="12"/>
                    </a:lnTo>
                    <a:lnTo>
                      <a:pt x="39" y="13"/>
                    </a:lnTo>
                    <a:lnTo>
                      <a:pt x="49" y="13"/>
                    </a:lnTo>
                    <a:lnTo>
                      <a:pt x="62" y="12"/>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4" name="Freeform 184">
                <a:extLst>
                  <a:ext uri="{FF2B5EF4-FFF2-40B4-BE49-F238E27FC236}">
                    <a16:creationId xmlns:a16="http://schemas.microsoft.com/office/drawing/2014/main" id="{FA7C1DA9-D3BD-B59A-749C-C0B01BD764C5}"/>
                  </a:ext>
                </a:extLst>
              </p:cNvPr>
              <p:cNvSpPr>
                <a:spLocks/>
              </p:cNvSpPr>
              <p:nvPr/>
            </p:nvSpPr>
            <p:spPr bwMode="auto">
              <a:xfrm>
                <a:off x="4175" y="1148"/>
                <a:ext cx="3" cy="7"/>
              </a:xfrm>
              <a:custGeom>
                <a:avLst/>
                <a:gdLst>
                  <a:gd name="T0" fmla="*/ 0 w 5"/>
                  <a:gd name="T1" fmla="*/ 0 h 15"/>
                  <a:gd name="T2" fmla="*/ 5 w 5"/>
                  <a:gd name="T3" fmla="*/ 15 h 15"/>
                  <a:gd name="T4" fmla="*/ 0 w 5"/>
                  <a:gd name="T5" fmla="*/ 0 h 15"/>
                </a:gdLst>
                <a:ahLst/>
                <a:cxnLst>
                  <a:cxn ang="0">
                    <a:pos x="T0" y="T1"/>
                  </a:cxn>
                  <a:cxn ang="0">
                    <a:pos x="T2" y="T3"/>
                  </a:cxn>
                  <a:cxn ang="0">
                    <a:pos x="T4" y="T5"/>
                  </a:cxn>
                </a:cxnLst>
                <a:rect l="0" t="0" r="r" b="b"/>
                <a:pathLst>
                  <a:path w="5" h="15">
                    <a:moveTo>
                      <a:pt x="0" y="0"/>
                    </a:moveTo>
                    <a:lnTo>
                      <a:pt x="5" y="15"/>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5" name="Freeform 185">
                <a:extLst>
                  <a:ext uri="{FF2B5EF4-FFF2-40B4-BE49-F238E27FC236}">
                    <a16:creationId xmlns:a16="http://schemas.microsoft.com/office/drawing/2014/main" id="{517B2A1D-D85B-799A-77CF-598894DDC3AE}"/>
                  </a:ext>
                </a:extLst>
              </p:cNvPr>
              <p:cNvSpPr>
                <a:spLocks/>
              </p:cNvSpPr>
              <p:nvPr/>
            </p:nvSpPr>
            <p:spPr bwMode="auto">
              <a:xfrm>
                <a:off x="4246" y="1164"/>
                <a:ext cx="88" cy="101"/>
              </a:xfrm>
              <a:custGeom>
                <a:avLst/>
                <a:gdLst>
                  <a:gd name="T0" fmla="*/ 128 w 176"/>
                  <a:gd name="T1" fmla="*/ 0 h 203"/>
                  <a:gd name="T2" fmla="*/ 137 w 176"/>
                  <a:gd name="T3" fmla="*/ 22 h 203"/>
                  <a:gd name="T4" fmla="*/ 144 w 176"/>
                  <a:gd name="T5" fmla="*/ 47 h 203"/>
                  <a:gd name="T6" fmla="*/ 152 w 176"/>
                  <a:gd name="T7" fmla="*/ 72 h 203"/>
                  <a:gd name="T8" fmla="*/ 158 w 176"/>
                  <a:gd name="T9" fmla="*/ 100 h 203"/>
                  <a:gd name="T10" fmla="*/ 165 w 176"/>
                  <a:gd name="T11" fmla="*/ 126 h 203"/>
                  <a:gd name="T12" fmla="*/ 170 w 176"/>
                  <a:gd name="T13" fmla="*/ 154 h 203"/>
                  <a:gd name="T14" fmla="*/ 173 w 176"/>
                  <a:gd name="T15" fmla="*/ 179 h 203"/>
                  <a:gd name="T16" fmla="*/ 176 w 176"/>
                  <a:gd name="T17" fmla="*/ 203 h 203"/>
                  <a:gd name="T18" fmla="*/ 153 w 176"/>
                  <a:gd name="T19" fmla="*/ 203 h 203"/>
                  <a:gd name="T20" fmla="*/ 129 w 176"/>
                  <a:gd name="T21" fmla="*/ 200 h 203"/>
                  <a:gd name="T22" fmla="*/ 104 w 176"/>
                  <a:gd name="T23" fmla="*/ 199 h 203"/>
                  <a:gd name="T24" fmla="*/ 79 w 176"/>
                  <a:gd name="T25" fmla="*/ 196 h 203"/>
                  <a:gd name="T26" fmla="*/ 56 w 176"/>
                  <a:gd name="T27" fmla="*/ 194 h 203"/>
                  <a:gd name="T28" fmla="*/ 39 w 176"/>
                  <a:gd name="T29" fmla="*/ 193 h 203"/>
                  <a:gd name="T30" fmla="*/ 26 w 176"/>
                  <a:gd name="T31" fmla="*/ 190 h 203"/>
                  <a:gd name="T32" fmla="*/ 22 w 176"/>
                  <a:gd name="T33" fmla="*/ 190 h 203"/>
                  <a:gd name="T34" fmla="*/ 0 w 176"/>
                  <a:gd name="T35" fmla="*/ 141 h 203"/>
                  <a:gd name="T36" fmla="*/ 128 w 176"/>
                  <a:gd name="T3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03">
                    <a:moveTo>
                      <a:pt x="128" y="0"/>
                    </a:moveTo>
                    <a:lnTo>
                      <a:pt x="137" y="22"/>
                    </a:lnTo>
                    <a:lnTo>
                      <a:pt x="144" y="47"/>
                    </a:lnTo>
                    <a:lnTo>
                      <a:pt x="152" y="72"/>
                    </a:lnTo>
                    <a:lnTo>
                      <a:pt x="158" y="100"/>
                    </a:lnTo>
                    <a:lnTo>
                      <a:pt x="165" y="126"/>
                    </a:lnTo>
                    <a:lnTo>
                      <a:pt x="170" y="154"/>
                    </a:lnTo>
                    <a:lnTo>
                      <a:pt x="173" y="179"/>
                    </a:lnTo>
                    <a:lnTo>
                      <a:pt x="176" y="203"/>
                    </a:lnTo>
                    <a:lnTo>
                      <a:pt x="153" y="203"/>
                    </a:lnTo>
                    <a:lnTo>
                      <a:pt x="129" y="200"/>
                    </a:lnTo>
                    <a:lnTo>
                      <a:pt x="104" y="199"/>
                    </a:lnTo>
                    <a:lnTo>
                      <a:pt x="79" y="196"/>
                    </a:lnTo>
                    <a:lnTo>
                      <a:pt x="56" y="194"/>
                    </a:lnTo>
                    <a:lnTo>
                      <a:pt x="39" y="193"/>
                    </a:lnTo>
                    <a:lnTo>
                      <a:pt x="26" y="190"/>
                    </a:lnTo>
                    <a:lnTo>
                      <a:pt x="22" y="190"/>
                    </a:lnTo>
                    <a:lnTo>
                      <a:pt x="0" y="141"/>
                    </a:lnTo>
                    <a:lnTo>
                      <a:pt x="128"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6" name="Freeform 186">
                <a:extLst>
                  <a:ext uri="{FF2B5EF4-FFF2-40B4-BE49-F238E27FC236}">
                    <a16:creationId xmlns:a16="http://schemas.microsoft.com/office/drawing/2014/main" id="{D6AFAAD1-4F26-F5E8-E161-B7F694934FAF}"/>
                  </a:ext>
                </a:extLst>
              </p:cNvPr>
              <p:cNvSpPr>
                <a:spLocks/>
              </p:cNvSpPr>
              <p:nvPr/>
            </p:nvSpPr>
            <p:spPr bwMode="auto">
              <a:xfrm>
                <a:off x="4195" y="1225"/>
                <a:ext cx="53" cy="58"/>
              </a:xfrm>
              <a:custGeom>
                <a:avLst/>
                <a:gdLst>
                  <a:gd name="T0" fmla="*/ 104 w 105"/>
                  <a:gd name="T1" fmla="*/ 114 h 114"/>
                  <a:gd name="T2" fmla="*/ 0 w 105"/>
                  <a:gd name="T3" fmla="*/ 8 h 114"/>
                  <a:gd name="T4" fmla="*/ 35 w 105"/>
                  <a:gd name="T5" fmla="*/ 0 h 114"/>
                  <a:gd name="T6" fmla="*/ 61 w 105"/>
                  <a:gd name="T7" fmla="*/ 5 h 114"/>
                  <a:gd name="T8" fmla="*/ 80 w 105"/>
                  <a:gd name="T9" fmla="*/ 17 h 114"/>
                  <a:gd name="T10" fmla="*/ 94 w 105"/>
                  <a:gd name="T11" fmla="*/ 36 h 114"/>
                  <a:gd name="T12" fmla="*/ 102 w 105"/>
                  <a:gd name="T13" fmla="*/ 59 h 114"/>
                  <a:gd name="T14" fmla="*/ 105 w 105"/>
                  <a:gd name="T15" fmla="*/ 81 h 114"/>
                  <a:gd name="T16" fmla="*/ 105 w 105"/>
                  <a:gd name="T17" fmla="*/ 101 h 114"/>
                  <a:gd name="T18" fmla="*/ 104 w 105"/>
                  <a:gd name="T1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14">
                    <a:moveTo>
                      <a:pt x="104" y="114"/>
                    </a:moveTo>
                    <a:lnTo>
                      <a:pt x="0" y="8"/>
                    </a:lnTo>
                    <a:lnTo>
                      <a:pt x="35" y="0"/>
                    </a:lnTo>
                    <a:lnTo>
                      <a:pt x="61" y="5"/>
                    </a:lnTo>
                    <a:lnTo>
                      <a:pt x="80" y="17"/>
                    </a:lnTo>
                    <a:lnTo>
                      <a:pt x="94" y="36"/>
                    </a:lnTo>
                    <a:lnTo>
                      <a:pt x="102" y="59"/>
                    </a:lnTo>
                    <a:lnTo>
                      <a:pt x="105" y="81"/>
                    </a:lnTo>
                    <a:lnTo>
                      <a:pt x="105" y="101"/>
                    </a:lnTo>
                    <a:lnTo>
                      <a:pt x="104" y="114"/>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7" name="Freeform 187">
                <a:extLst>
                  <a:ext uri="{FF2B5EF4-FFF2-40B4-BE49-F238E27FC236}">
                    <a16:creationId xmlns:a16="http://schemas.microsoft.com/office/drawing/2014/main" id="{F49D98B1-7052-9206-34CE-F22350CE2DFB}"/>
                  </a:ext>
                </a:extLst>
              </p:cNvPr>
              <p:cNvSpPr>
                <a:spLocks/>
              </p:cNvSpPr>
              <p:nvPr/>
            </p:nvSpPr>
            <p:spPr bwMode="auto">
              <a:xfrm>
                <a:off x="4259" y="1269"/>
                <a:ext cx="82" cy="104"/>
              </a:xfrm>
              <a:custGeom>
                <a:avLst/>
                <a:gdLst>
                  <a:gd name="T0" fmla="*/ 153 w 163"/>
                  <a:gd name="T1" fmla="*/ 21 h 207"/>
                  <a:gd name="T2" fmla="*/ 161 w 163"/>
                  <a:gd name="T3" fmla="*/ 69 h 207"/>
                  <a:gd name="T4" fmla="*/ 163 w 163"/>
                  <a:gd name="T5" fmla="*/ 118 h 207"/>
                  <a:gd name="T6" fmla="*/ 162 w 163"/>
                  <a:gd name="T7" fmla="*/ 166 h 207"/>
                  <a:gd name="T8" fmla="*/ 161 w 163"/>
                  <a:gd name="T9" fmla="*/ 207 h 207"/>
                  <a:gd name="T10" fmla="*/ 141 w 163"/>
                  <a:gd name="T11" fmla="*/ 188 h 207"/>
                  <a:gd name="T12" fmla="*/ 121 w 163"/>
                  <a:gd name="T13" fmla="*/ 168 h 207"/>
                  <a:gd name="T14" fmla="*/ 101 w 163"/>
                  <a:gd name="T15" fmla="*/ 147 h 207"/>
                  <a:gd name="T16" fmla="*/ 80 w 163"/>
                  <a:gd name="T17" fmla="*/ 124 h 207"/>
                  <a:gd name="T18" fmla="*/ 59 w 163"/>
                  <a:gd name="T19" fmla="*/ 103 h 207"/>
                  <a:gd name="T20" fmla="*/ 39 w 163"/>
                  <a:gd name="T21" fmla="*/ 81 h 207"/>
                  <a:gd name="T22" fmla="*/ 19 w 163"/>
                  <a:gd name="T23" fmla="*/ 61 h 207"/>
                  <a:gd name="T24" fmla="*/ 0 w 163"/>
                  <a:gd name="T25" fmla="*/ 42 h 207"/>
                  <a:gd name="T26" fmla="*/ 0 w 163"/>
                  <a:gd name="T27" fmla="*/ 0 h 207"/>
                  <a:gd name="T28" fmla="*/ 20 w 163"/>
                  <a:gd name="T29" fmla="*/ 2 h 207"/>
                  <a:gd name="T30" fmla="*/ 40 w 163"/>
                  <a:gd name="T31" fmla="*/ 6 h 207"/>
                  <a:gd name="T32" fmla="*/ 60 w 163"/>
                  <a:gd name="T33" fmla="*/ 8 h 207"/>
                  <a:gd name="T34" fmla="*/ 80 w 163"/>
                  <a:gd name="T35" fmla="*/ 12 h 207"/>
                  <a:gd name="T36" fmla="*/ 99 w 163"/>
                  <a:gd name="T37" fmla="*/ 15 h 207"/>
                  <a:gd name="T38" fmla="*/ 118 w 163"/>
                  <a:gd name="T39" fmla="*/ 17 h 207"/>
                  <a:gd name="T40" fmla="*/ 136 w 163"/>
                  <a:gd name="T41" fmla="*/ 20 h 207"/>
                  <a:gd name="T42" fmla="*/ 153 w 163"/>
                  <a:gd name="T43" fmla="*/ 2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3" h="207">
                    <a:moveTo>
                      <a:pt x="153" y="21"/>
                    </a:moveTo>
                    <a:lnTo>
                      <a:pt x="161" y="69"/>
                    </a:lnTo>
                    <a:lnTo>
                      <a:pt x="163" y="118"/>
                    </a:lnTo>
                    <a:lnTo>
                      <a:pt x="162" y="166"/>
                    </a:lnTo>
                    <a:lnTo>
                      <a:pt x="161" y="207"/>
                    </a:lnTo>
                    <a:lnTo>
                      <a:pt x="141" y="188"/>
                    </a:lnTo>
                    <a:lnTo>
                      <a:pt x="121" y="168"/>
                    </a:lnTo>
                    <a:lnTo>
                      <a:pt x="101" y="147"/>
                    </a:lnTo>
                    <a:lnTo>
                      <a:pt x="80" y="124"/>
                    </a:lnTo>
                    <a:lnTo>
                      <a:pt x="59" y="103"/>
                    </a:lnTo>
                    <a:lnTo>
                      <a:pt x="39" y="81"/>
                    </a:lnTo>
                    <a:lnTo>
                      <a:pt x="19" y="61"/>
                    </a:lnTo>
                    <a:lnTo>
                      <a:pt x="0" y="42"/>
                    </a:lnTo>
                    <a:lnTo>
                      <a:pt x="0" y="0"/>
                    </a:lnTo>
                    <a:lnTo>
                      <a:pt x="20" y="2"/>
                    </a:lnTo>
                    <a:lnTo>
                      <a:pt x="40" y="6"/>
                    </a:lnTo>
                    <a:lnTo>
                      <a:pt x="60" y="8"/>
                    </a:lnTo>
                    <a:lnTo>
                      <a:pt x="80" y="12"/>
                    </a:lnTo>
                    <a:lnTo>
                      <a:pt x="99" y="15"/>
                    </a:lnTo>
                    <a:lnTo>
                      <a:pt x="118" y="17"/>
                    </a:lnTo>
                    <a:lnTo>
                      <a:pt x="136" y="20"/>
                    </a:lnTo>
                    <a:lnTo>
                      <a:pt x="153" y="21"/>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8" name="Freeform 188">
                <a:extLst>
                  <a:ext uri="{FF2B5EF4-FFF2-40B4-BE49-F238E27FC236}">
                    <a16:creationId xmlns:a16="http://schemas.microsoft.com/office/drawing/2014/main" id="{EB967C13-13DE-0541-EF0B-928B1E131563}"/>
                  </a:ext>
                </a:extLst>
              </p:cNvPr>
              <p:cNvSpPr>
                <a:spLocks/>
              </p:cNvSpPr>
              <p:nvPr/>
            </p:nvSpPr>
            <p:spPr bwMode="auto">
              <a:xfrm>
                <a:off x="4458" y="336"/>
                <a:ext cx="73" cy="113"/>
              </a:xfrm>
              <a:custGeom>
                <a:avLst/>
                <a:gdLst>
                  <a:gd name="T0" fmla="*/ 117 w 146"/>
                  <a:gd name="T1" fmla="*/ 102 h 225"/>
                  <a:gd name="T2" fmla="*/ 125 w 146"/>
                  <a:gd name="T3" fmla="*/ 77 h 225"/>
                  <a:gd name="T4" fmla="*/ 121 w 146"/>
                  <a:gd name="T5" fmla="*/ 51 h 225"/>
                  <a:gd name="T6" fmla="*/ 112 w 146"/>
                  <a:gd name="T7" fmla="*/ 26 h 225"/>
                  <a:gd name="T8" fmla="*/ 106 w 146"/>
                  <a:gd name="T9" fmla="*/ 0 h 225"/>
                  <a:gd name="T10" fmla="*/ 98 w 146"/>
                  <a:gd name="T11" fmla="*/ 4 h 225"/>
                  <a:gd name="T12" fmla="*/ 92 w 146"/>
                  <a:gd name="T13" fmla="*/ 9 h 225"/>
                  <a:gd name="T14" fmla="*/ 86 w 146"/>
                  <a:gd name="T15" fmla="*/ 15 h 225"/>
                  <a:gd name="T16" fmla="*/ 78 w 146"/>
                  <a:gd name="T17" fmla="*/ 20 h 225"/>
                  <a:gd name="T18" fmla="*/ 70 w 146"/>
                  <a:gd name="T19" fmla="*/ 23 h 225"/>
                  <a:gd name="T20" fmla="*/ 61 w 146"/>
                  <a:gd name="T21" fmla="*/ 24 h 225"/>
                  <a:gd name="T22" fmla="*/ 51 w 146"/>
                  <a:gd name="T23" fmla="*/ 25 h 225"/>
                  <a:gd name="T24" fmla="*/ 42 w 146"/>
                  <a:gd name="T25" fmla="*/ 26 h 225"/>
                  <a:gd name="T26" fmla="*/ 33 w 146"/>
                  <a:gd name="T27" fmla="*/ 30 h 225"/>
                  <a:gd name="T28" fmla="*/ 28 w 146"/>
                  <a:gd name="T29" fmla="*/ 34 h 225"/>
                  <a:gd name="T30" fmla="*/ 24 w 146"/>
                  <a:gd name="T31" fmla="*/ 41 h 225"/>
                  <a:gd name="T32" fmla="*/ 24 w 146"/>
                  <a:gd name="T33" fmla="*/ 51 h 225"/>
                  <a:gd name="T34" fmla="*/ 18 w 146"/>
                  <a:gd name="T35" fmla="*/ 55 h 225"/>
                  <a:gd name="T36" fmla="*/ 13 w 146"/>
                  <a:gd name="T37" fmla="*/ 60 h 225"/>
                  <a:gd name="T38" fmla="*/ 7 w 146"/>
                  <a:gd name="T39" fmla="*/ 64 h 225"/>
                  <a:gd name="T40" fmla="*/ 0 w 146"/>
                  <a:gd name="T41" fmla="*/ 69 h 225"/>
                  <a:gd name="T42" fmla="*/ 12 w 146"/>
                  <a:gd name="T43" fmla="*/ 70 h 225"/>
                  <a:gd name="T44" fmla="*/ 24 w 146"/>
                  <a:gd name="T45" fmla="*/ 72 h 225"/>
                  <a:gd name="T46" fmla="*/ 36 w 146"/>
                  <a:gd name="T47" fmla="*/ 74 h 225"/>
                  <a:gd name="T48" fmla="*/ 47 w 146"/>
                  <a:gd name="T49" fmla="*/ 75 h 225"/>
                  <a:gd name="T50" fmla="*/ 57 w 146"/>
                  <a:gd name="T51" fmla="*/ 79 h 225"/>
                  <a:gd name="T52" fmla="*/ 67 w 146"/>
                  <a:gd name="T53" fmla="*/ 83 h 225"/>
                  <a:gd name="T54" fmla="*/ 76 w 146"/>
                  <a:gd name="T55" fmla="*/ 89 h 225"/>
                  <a:gd name="T56" fmla="*/ 85 w 146"/>
                  <a:gd name="T57" fmla="*/ 97 h 225"/>
                  <a:gd name="T58" fmla="*/ 116 w 146"/>
                  <a:gd name="T59" fmla="*/ 202 h 225"/>
                  <a:gd name="T60" fmla="*/ 111 w 146"/>
                  <a:gd name="T61" fmla="*/ 209 h 225"/>
                  <a:gd name="T62" fmla="*/ 102 w 146"/>
                  <a:gd name="T63" fmla="*/ 212 h 225"/>
                  <a:gd name="T64" fmla="*/ 95 w 146"/>
                  <a:gd name="T65" fmla="*/ 216 h 225"/>
                  <a:gd name="T66" fmla="*/ 92 w 146"/>
                  <a:gd name="T67" fmla="*/ 225 h 225"/>
                  <a:gd name="T68" fmla="*/ 98 w 146"/>
                  <a:gd name="T69" fmla="*/ 224 h 225"/>
                  <a:gd name="T70" fmla="*/ 104 w 146"/>
                  <a:gd name="T71" fmla="*/ 223 h 225"/>
                  <a:gd name="T72" fmla="*/ 110 w 146"/>
                  <a:gd name="T73" fmla="*/ 223 h 225"/>
                  <a:gd name="T74" fmla="*/ 115 w 146"/>
                  <a:gd name="T75" fmla="*/ 223 h 225"/>
                  <a:gd name="T76" fmla="*/ 121 w 146"/>
                  <a:gd name="T77" fmla="*/ 223 h 225"/>
                  <a:gd name="T78" fmla="*/ 127 w 146"/>
                  <a:gd name="T79" fmla="*/ 224 h 225"/>
                  <a:gd name="T80" fmla="*/ 135 w 146"/>
                  <a:gd name="T81" fmla="*/ 225 h 225"/>
                  <a:gd name="T82" fmla="*/ 141 w 146"/>
                  <a:gd name="T83" fmla="*/ 225 h 225"/>
                  <a:gd name="T84" fmla="*/ 146 w 146"/>
                  <a:gd name="T85" fmla="*/ 219 h 225"/>
                  <a:gd name="T86" fmla="*/ 117 w 146"/>
                  <a:gd name="T87" fmla="*/ 10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225">
                    <a:moveTo>
                      <a:pt x="117" y="102"/>
                    </a:moveTo>
                    <a:lnTo>
                      <a:pt x="125" y="77"/>
                    </a:lnTo>
                    <a:lnTo>
                      <a:pt x="121" y="51"/>
                    </a:lnTo>
                    <a:lnTo>
                      <a:pt x="112" y="26"/>
                    </a:lnTo>
                    <a:lnTo>
                      <a:pt x="106" y="0"/>
                    </a:lnTo>
                    <a:lnTo>
                      <a:pt x="98" y="4"/>
                    </a:lnTo>
                    <a:lnTo>
                      <a:pt x="92" y="9"/>
                    </a:lnTo>
                    <a:lnTo>
                      <a:pt x="86" y="15"/>
                    </a:lnTo>
                    <a:lnTo>
                      <a:pt x="78" y="20"/>
                    </a:lnTo>
                    <a:lnTo>
                      <a:pt x="70" y="23"/>
                    </a:lnTo>
                    <a:lnTo>
                      <a:pt x="61" y="24"/>
                    </a:lnTo>
                    <a:lnTo>
                      <a:pt x="51" y="25"/>
                    </a:lnTo>
                    <a:lnTo>
                      <a:pt x="42" y="26"/>
                    </a:lnTo>
                    <a:lnTo>
                      <a:pt x="33" y="30"/>
                    </a:lnTo>
                    <a:lnTo>
                      <a:pt x="28" y="34"/>
                    </a:lnTo>
                    <a:lnTo>
                      <a:pt x="24" y="41"/>
                    </a:lnTo>
                    <a:lnTo>
                      <a:pt x="24" y="51"/>
                    </a:lnTo>
                    <a:lnTo>
                      <a:pt x="18" y="55"/>
                    </a:lnTo>
                    <a:lnTo>
                      <a:pt x="13" y="60"/>
                    </a:lnTo>
                    <a:lnTo>
                      <a:pt x="7" y="64"/>
                    </a:lnTo>
                    <a:lnTo>
                      <a:pt x="0" y="69"/>
                    </a:lnTo>
                    <a:lnTo>
                      <a:pt x="12" y="70"/>
                    </a:lnTo>
                    <a:lnTo>
                      <a:pt x="24" y="72"/>
                    </a:lnTo>
                    <a:lnTo>
                      <a:pt x="36" y="74"/>
                    </a:lnTo>
                    <a:lnTo>
                      <a:pt x="47" y="75"/>
                    </a:lnTo>
                    <a:lnTo>
                      <a:pt x="57" y="79"/>
                    </a:lnTo>
                    <a:lnTo>
                      <a:pt x="67" y="83"/>
                    </a:lnTo>
                    <a:lnTo>
                      <a:pt x="76" y="89"/>
                    </a:lnTo>
                    <a:lnTo>
                      <a:pt x="85" y="97"/>
                    </a:lnTo>
                    <a:lnTo>
                      <a:pt x="116" y="202"/>
                    </a:lnTo>
                    <a:lnTo>
                      <a:pt x="111" y="209"/>
                    </a:lnTo>
                    <a:lnTo>
                      <a:pt x="102" y="212"/>
                    </a:lnTo>
                    <a:lnTo>
                      <a:pt x="95" y="216"/>
                    </a:lnTo>
                    <a:lnTo>
                      <a:pt x="92" y="225"/>
                    </a:lnTo>
                    <a:lnTo>
                      <a:pt x="98" y="224"/>
                    </a:lnTo>
                    <a:lnTo>
                      <a:pt x="104" y="223"/>
                    </a:lnTo>
                    <a:lnTo>
                      <a:pt x="110" y="223"/>
                    </a:lnTo>
                    <a:lnTo>
                      <a:pt x="115" y="223"/>
                    </a:lnTo>
                    <a:lnTo>
                      <a:pt x="121" y="223"/>
                    </a:lnTo>
                    <a:lnTo>
                      <a:pt x="127" y="224"/>
                    </a:lnTo>
                    <a:lnTo>
                      <a:pt x="135" y="225"/>
                    </a:lnTo>
                    <a:lnTo>
                      <a:pt x="141" y="225"/>
                    </a:lnTo>
                    <a:lnTo>
                      <a:pt x="146" y="219"/>
                    </a:lnTo>
                    <a:lnTo>
                      <a:pt x="117" y="102"/>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49" name="Freeform 189">
                <a:extLst>
                  <a:ext uri="{FF2B5EF4-FFF2-40B4-BE49-F238E27FC236}">
                    <a16:creationId xmlns:a16="http://schemas.microsoft.com/office/drawing/2014/main" id="{09B176EA-61DC-547C-9861-735D5AD6CD00}"/>
                  </a:ext>
                </a:extLst>
              </p:cNvPr>
              <p:cNvSpPr>
                <a:spLocks/>
              </p:cNvSpPr>
              <p:nvPr/>
            </p:nvSpPr>
            <p:spPr bwMode="auto">
              <a:xfrm>
                <a:off x="4435" y="409"/>
                <a:ext cx="82" cy="105"/>
              </a:xfrm>
              <a:custGeom>
                <a:avLst/>
                <a:gdLst>
                  <a:gd name="T0" fmla="*/ 147 w 165"/>
                  <a:gd name="T1" fmla="*/ 92 h 209"/>
                  <a:gd name="T2" fmla="*/ 135 w 165"/>
                  <a:gd name="T3" fmla="*/ 90 h 209"/>
                  <a:gd name="T4" fmla="*/ 125 w 165"/>
                  <a:gd name="T5" fmla="*/ 80 h 209"/>
                  <a:gd name="T6" fmla="*/ 127 w 165"/>
                  <a:gd name="T7" fmla="*/ 63 h 209"/>
                  <a:gd name="T8" fmla="*/ 125 w 165"/>
                  <a:gd name="T9" fmla="*/ 40 h 209"/>
                  <a:gd name="T10" fmla="*/ 112 w 165"/>
                  <a:gd name="T11" fmla="*/ 12 h 209"/>
                  <a:gd name="T12" fmla="*/ 89 w 165"/>
                  <a:gd name="T13" fmla="*/ 5 h 209"/>
                  <a:gd name="T14" fmla="*/ 74 w 165"/>
                  <a:gd name="T15" fmla="*/ 6 h 209"/>
                  <a:gd name="T16" fmla="*/ 59 w 165"/>
                  <a:gd name="T17" fmla="*/ 6 h 209"/>
                  <a:gd name="T18" fmla="*/ 45 w 165"/>
                  <a:gd name="T19" fmla="*/ 4 h 209"/>
                  <a:gd name="T20" fmla="*/ 23 w 165"/>
                  <a:gd name="T21" fmla="*/ 26 h 209"/>
                  <a:gd name="T22" fmla="*/ 8 w 165"/>
                  <a:gd name="T23" fmla="*/ 56 h 209"/>
                  <a:gd name="T24" fmla="*/ 18 w 165"/>
                  <a:gd name="T25" fmla="*/ 94 h 209"/>
                  <a:gd name="T26" fmla="*/ 38 w 165"/>
                  <a:gd name="T27" fmla="*/ 123 h 209"/>
                  <a:gd name="T28" fmla="*/ 59 w 165"/>
                  <a:gd name="T29" fmla="*/ 152 h 209"/>
                  <a:gd name="T30" fmla="*/ 84 w 165"/>
                  <a:gd name="T31" fmla="*/ 176 h 209"/>
                  <a:gd name="T32" fmla="*/ 121 w 165"/>
                  <a:gd name="T33" fmla="*/ 191 h 209"/>
                  <a:gd name="T34" fmla="*/ 113 w 165"/>
                  <a:gd name="T35" fmla="*/ 197 h 209"/>
                  <a:gd name="T36" fmla="*/ 101 w 165"/>
                  <a:gd name="T37" fmla="*/ 200 h 209"/>
                  <a:gd name="T38" fmla="*/ 88 w 165"/>
                  <a:gd name="T39" fmla="*/ 200 h 209"/>
                  <a:gd name="T40" fmla="*/ 77 w 165"/>
                  <a:gd name="T41" fmla="*/ 199 h 209"/>
                  <a:gd name="T42" fmla="*/ 13 w 165"/>
                  <a:gd name="T43" fmla="*/ 186 h 209"/>
                  <a:gd name="T44" fmla="*/ 34 w 165"/>
                  <a:gd name="T45" fmla="*/ 197 h 209"/>
                  <a:gd name="T46" fmla="*/ 53 w 165"/>
                  <a:gd name="T47" fmla="*/ 202 h 209"/>
                  <a:gd name="T48" fmla="*/ 72 w 165"/>
                  <a:gd name="T49" fmla="*/ 206 h 209"/>
                  <a:gd name="T50" fmla="*/ 97 w 165"/>
                  <a:gd name="T51" fmla="*/ 209 h 209"/>
                  <a:gd name="T52" fmla="*/ 120 w 165"/>
                  <a:gd name="T53" fmla="*/ 205 h 209"/>
                  <a:gd name="T54" fmla="*/ 135 w 165"/>
                  <a:gd name="T55" fmla="*/ 197 h 209"/>
                  <a:gd name="T56" fmla="*/ 141 w 165"/>
                  <a:gd name="T57" fmla="*/ 192 h 209"/>
                  <a:gd name="T58" fmla="*/ 149 w 165"/>
                  <a:gd name="T59" fmla="*/ 183 h 209"/>
                  <a:gd name="T60" fmla="*/ 143 w 165"/>
                  <a:gd name="T61" fmla="*/ 166 h 209"/>
                  <a:gd name="T62" fmla="*/ 136 w 165"/>
                  <a:gd name="T63" fmla="*/ 148 h 209"/>
                  <a:gd name="T64" fmla="*/ 142 w 165"/>
                  <a:gd name="T65" fmla="*/ 134 h 209"/>
                  <a:gd name="T66" fmla="*/ 155 w 165"/>
                  <a:gd name="T67" fmla="*/ 127 h 209"/>
                  <a:gd name="T68" fmla="*/ 145 w 165"/>
                  <a:gd name="T69" fmla="*/ 124 h 209"/>
                  <a:gd name="T70" fmla="*/ 131 w 165"/>
                  <a:gd name="T71" fmla="*/ 124 h 209"/>
                  <a:gd name="T72" fmla="*/ 126 w 165"/>
                  <a:gd name="T73" fmla="*/ 121 h 209"/>
                  <a:gd name="T74" fmla="*/ 138 w 165"/>
                  <a:gd name="T75" fmla="*/ 113 h 209"/>
                  <a:gd name="T76" fmla="*/ 156 w 165"/>
                  <a:gd name="T77" fmla="*/ 111 h 209"/>
                  <a:gd name="T78" fmla="*/ 162 w 165"/>
                  <a:gd name="T79" fmla="*/ 102 h 209"/>
                  <a:gd name="T80" fmla="*/ 159 w 165"/>
                  <a:gd name="T81" fmla="*/ 8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5" h="209">
                    <a:moveTo>
                      <a:pt x="152" y="89"/>
                    </a:moveTo>
                    <a:lnTo>
                      <a:pt x="147" y="92"/>
                    </a:lnTo>
                    <a:lnTo>
                      <a:pt x="141" y="92"/>
                    </a:lnTo>
                    <a:lnTo>
                      <a:pt x="135" y="90"/>
                    </a:lnTo>
                    <a:lnTo>
                      <a:pt x="130" y="88"/>
                    </a:lnTo>
                    <a:lnTo>
                      <a:pt x="125" y="80"/>
                    </a:lnTo>
                    <a:lnTo>
                      <a:pt x="126" y="72"/>
                    </a:lnTo>
                    <a:lnTo>
                      <a:pt x="127" y="63"/>
                    </a:lnTo>
                    <a:lnTo>
                      <a:pt x="128" y="54"/>
                    </a:lnTo>
                    <a:lnTo>
                      <a:pt x="125" y="40"/>
                    </a:lnTo>
                    <a:lnTo>
                      <a:pt x="120" y="25"/>
                    </a:lnTo>
                    <a:lnTo>
                      <a:pt x="112" y="12"/>
                    </a:lnTo>
                    <a:lnTo>
                      <a:pt x="97" y="4"/>
                    </a:lnTo>
                    <a:lnTo>
                      <a:pt x="89" y="5"/>
                    </a:lnTo>
                    <a:lnTo>
                      <a:pt x="83" y="6"/>
                    </a:lnTo>
                    <a:lnTo>
                      <a:pt x="74" y="6"/>
                    </a:lnTo>
                    <a:lnTo>
                      <a:pt x="67" y="7"/>
                    </a:lnTo>
                    <a:lnTo>
                      <a:pt x="59" y="6"/>
                    </a:lnTo>
                    <a:lnTo>
                      <a:pt x="52" y="5"/>
                    </a:lnTo>
                    <a:lnTo>
                      <a:pt x="45" y="4"/>
                    </a:lnTo>
                    <a:lnTo>
                      <a:pt x="39" y="0"/>
                    </a:lnTo>
                    <a:lnTo>
                      <a:pt x="23" y="26"/>
                    </a:lnTo>
                    <a:lnTo>
                      <a:pt x="14" y="40"/>
                    </a:lnTo>
                    <a:lnTo>
                      <a:pt x="8" y="56"/>
                    </a:lnTo>
                    <a:lnTo>
                      <a:pt x="8" y="75"/>
                    </a:lnTo>
                    <a:lnTo>
                      <a:pt x="18" y="94"/>
                    </a:lnTo>
                    <a:lnTo>
                      <a:pt x="29" y="108"/>
                    </a:lnTo>
                    <a:lnTo>
                      <a:pt x="38" y="123"/>
                    </a:lnTo>
                    <a:lnTo>
                      <a:pt x="48" y="137"/>
                    </a:lnTo>
                    <a:lnTo>
                      <a:pt x="59" y="152"/>
                    </a:lnTo>
                    <a:lnTo>
                      <a:pt x="71" y="165"/>
                    </a:lnTo>
                    <a:lnTo>
                      <a:pt x="84" y="176"/>
                    </a:lnTo>
                    <a:lnTo>
                      <a:pt x="101" y="185"/>
                    </a:lnTo>
                    <a:lnTo>
                      <a:pt x="121" y="191"/>
                    </a:lnTo>
                    <a:lnTo>
                      <a:pt x="117" y="195"/>
                    </a:lnTo>
                    <a:lnTo>
                      <a:pt x="113" y="197"/>
                    </a:lnTo>
                    <a:lnTo>
                      <a:pt x="107" y="200"/>
                    </a:lnTo>
                    <a:lnTo>
                      <a:pt x="101" y="200"/>
                    </a:lnTo>
                    <a:lnTo>
                      <a:pt x="94" y="200"/>
                    </a:lnTo>
                    <a:lnTo>
                      <a:pt x="88" y="200"/>
                    </a:lnTo>
                    <a:lnTo>
                      <a:pt x="82" y="199"/>
                    </a:lnTo>
                    <a:lnTo>
                      <a:pt x="77" y="199"/>
                    </a:lnTo>
                    <a:lnTo>
                      <a:pt x="0" y="178"/>
                    </a:lnTo>
                    <a:lnTo>
                      <a:pt x="13" y="186"/>
                    </a:lnTo>
                    <a:lnTo>
                      <a:pt x="24" y="192"/>
                    </a:lnTo>
                    <a:lnTo>
                      <a:pt x="34" y="197"/>
                    </a:lnTo>
                    <a:lnTo>
                      <a:pt x="44" y="200"/>
                    </a:lnTo>
                    <a:lnTo>
                      <a:pt x="53" y="202"/>
                    </a:lnTo>
                    <a:lnTo>
                      <a:pt x="63" y="204"/>
                    </a:lnTo>
                    <a:lnTo>
                      <a:pt x="72" y="206"/>
                    </a:lnTo>
                    <a:lnTo>
                      <a:pt x="82" y="207"/>
                    </a:lnTo>
                    <a:lnTo>
                      <a:pt x="97" y="209"/>
                    </a:lnTo>
                    <a:lnTo>
                      <a:pt x="108" y="207"/>
                    </a:lnTo>
                    <a:lnTo>
                      <a:pt x="120" y="205"/>
                    </a:lnTo>
                    <a:lnTo>
                      <a:pt x="127" y="201"/>
                    </a:lnTo>
                    <a:lnTo>
                      <a:pt x="135" y="197"/>
                    </a:lnTo>
                    <a:lnTo>
                      <a:pt x="138" y="195"/>
                    </a:lnTo>
                    <a:lnTo>
                      <a:pt x="141" y="192"/>
                    </a:lnTo>
                    <a:lnTo>
                      <a:pt x="142" y="191"/>
                    </a:lnTo>
                    <a:lnTo>
                      <a:pt x="149" y="183"/>
                    </a:lnTo>
                    <a:lnTo>
                      <a:pt x="147" y="176"/>
                    </a:lnTo>
                    <a:lnTo>
                      <a:pt x="143" y="166"/>
                    </a:lnTo>
                    <a:lnTo>
                      <a:pt x="140" y="157"/>
                    </a:lnTo>
                    <a:lnTo>
                      <a:pt x="136" y="148"/>
                    </a:lnTo>
                    <a:lnTo>
                      <a:pt x="136" y="141"/>
                    </a:lnTo>
                    <a:lnTo>
                      <a:pt x="142" y="134"/>
                    </a:lnTo>
                    <a:lnTo>
                      <a:pt x="156" y="132"/>
                    </a:lnTo>
                    <a:lnTo>
                      <a:pt x="155" y="127"/>
                    </a:lnTo>
                    <a:lnTo>
                      <a:pt x="151" y="124"/>
                    </a:lnTo>
                    <a:lnTo>
                      <a:pt x="145" y="124"/>
                    </a:lnTo>
                    <a:lnTo>
                      <a:pt x="137" y="124"/>
                    </a:lnTo>
                    <a:lnTo>
                      <a:pt x="131" y="124"/>
                    </a:lnTo>
                    <a:lnTo>
                      <a:pt x="127" y="124"/>
                    </a:lnTo>
                    <a:lnTo>
                      <a:pt x="126" y="121"/>
                    </a:lnTo>
                    <a:lnTo>
                      <a:pt x="128" y="114"/>
                    </a:lnTo>
                    <a:lnTo>
                      <a:pt x="138" y="113"/>
                    </a:lnTo>
                    <a:lnTo>
                      <a:pt x="147" y="112"/>
                    </a:lnTo>
                    <a:lnTo>
                      <a:pt x="156" y="111"/>
                    </a:lnTo>
                    <a:lnTo>
                      <a:pt x="165" y="108"/>
                    </a:lnTo>
                    <a:lnTo>
                      <a:pt x="162" y="102"/>
                    </a:lnTo>
                    <a:lnTo>
                      <a:pt x="161" y="94"/>
                    </a:lnTo>
                    <a:lnTo>
                      <a:pt x="159" y="89"/>
                    </a:lnTo>
                    <a:lnTo>
                      <a:pt x="152" y="89"/>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0" name="Freeform 190">
                <a:extLst>
                  <a:ext uri="{FF2B5EF4-FFF2-40B4-BE49-F238E27FC236}">
                    <a16:creationId xmlns:a16="http://schemas.microsoft.com/office/drawing/2014/main" id="{F8599A9C-93AF-ED21-F7A7-374C97AFE83A}"/>
                  </a:ext>
                </a:extLst>
              </p:cNvPr>
              <p:cNvSpPr>
                <a:spLocks/>
              </p:cNvSpPr>
              <p:nvPr/>
            </p:nvSpPr>
            <p:spPr bwMode="auto">
              <a:xfrm>
                <a:off x="4449" y="386"/>
                <a:ext cx="38" cy="15"/>
              </a:xfrm>
              <a:custGeom>
                <a:avLst/>
                <a:gdLst>
                  <a:gd name="T0" fmla="*/ 51 w 76"/>
                  <a:gd name="T1" fmla="*/ 2 h 29"/>
                  <a:gd name="T2" fmla="*/ 43 w 76"/>
                  <a:gd name="T3" fmla="*/ 0 h 29"/>
                  <a:gd name="T4" fmla="*/ 35 w 76"/>
                  <a:gd name="T5" fmla="*/ 0 h 29"/>
                  <a:gd name="T6" fmla="*/ 26 w 76"/>
                  <a:gd name="T7" fmla="*/ 0 h 29"/>
                  <a:gd name="T8" fmla="*/ 19 w 76"/>
                  <a:gd name="T9" fmla="*/ 2 h 29"/>
                  <a:gd name="T10" fmla="*/ 11 w 76"/>
                  <a:gd name="T11" fmla="*/ 4 h 29"/>
                  <a:gd name="T12" fmla="*/ 5 w 76"/>
                  <a:gd name="T13" fmla="*/ 9 h 29"/>
                  <a:gd name="T14" fmla="*/ 1 w 76"/>
                  <a:gd name="T15" fmla="*/ 15 h 29"/>
                  <a:gd name="T16" fmla="*/ 0 w 76"/>
                  <a:gd name="T17" fmla="*/ 23 h 29"/>
                  <a:gd name="T18" fmla="*/ 0 w 76"/>
                  <a:gd name="T19" fmla="*/ 29 h 29"/>
                  <a:gd name="T20" fmla="*/ 9 w 76"/>
                  <a:gd name="T21" fmla="*/ 25 h 29"/>
                  <a:gd name="T22" fmla="*/ 19 w 76"/>
                  <a:gd name="T23" fmla="*/ 22 h 29"/>
                  <a:gd name="T24" fmla="*/ 27 w 76"/>
                  <a:gd name="T25" fmla="*/ 18 h 29"/>
                  <a:gd name="T26" fmla="*/ 37 w 76"/>
                  <a:gd name="T27" fmla="*/ 15 h 29"/>
                  <a:gd name="T28" fmla="*/ 46 w 76"/>
                  <a:gd name="T29" fmla="*/ 13 h 29"/>
                  <a:gd name="T30" fmla="*/ 56 w 76"/>
                  <a:gd name="T31" fmla="*/ 12 h 29"/>
                  <a:gd name="T32" fmla="*/ 66 w 76"/>
                  <a:gd name="T33" fmla="*/ 14 h 29"/>
                  <a:gd name="T34" fmla="*/ 76 w 76"/>
                  <a:gd name="T35" fmla="*/ 18 h 29"/>
                  <a:gd name="T36" fmla="*/ 74 w 76"/>
                  <a:gd name="T37" fmla="*/ 12 h 29"/>
                  <a:gd name="T38" fmla="*/ 66 w 76"/>
                  <a:gd name="T39" fmla="*/ 8 h 29"/>
                  <a:gd name="T40" fmla="*/ 59 w 76"/>
                  <a:gd name="T41" fmla="*/ 5 h 29"/>
                  <a:gd name="T42" fmla="*/ 51 w 76"/>
                  <a:gd name="T43"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29">
                    <a:moveTo>
                      <a:pt x="51" y="2"/>
                    </a:moveTo>
                    <a:lnTo>
                      <a:pt x="43" y="0"/>
                    </a:lnTo>
                    <a:lnTo>
                      <a:pt x="35" y="0"/>
                    </a:lnTo>
                    <a:lnTo>
                      <a:pt x="26" y="0"/>
                    </a:lnTo>
                    <a:lnTo>
                      <a:pt x="19" y="2"/>
                    </a:lnTo>
                    <a:lnTo>
                      <a:pt x="11" y="4"/>
                    </a:lnTo>
                    <a:lnTo>
                      <a:pt x="5" y="9"/>
                    </a:lnTo>
                    <a:lnTo>
                      <a:pt x="1" y="15"/>
                    </a:lnTo>
                    <a:lnTo>
                      <a:pt x="0" y="23"/>
                    </a:lnTo>
                    <a:lnTo>
                      <a:pt x="0" y="29"/>
                    </a:lnTo>
                    <a:lnTo>
                      <a:pt x="9" y="25"/>
                    </a:lnTo>
                    <a:lnTo>
                      <a:pt x="19" y="22"/>
                    </a:lnTo>
                    <a:lnTo>
                      <a:pt x="27" y="18"/>
                    </a:lnTo>
                    <a:lnTo>
                      <a:pt x="37" y="15"/>
                    </a:lnTo>
                    <a:lnTo>
                      <a:pt x="46" y="13"/>
                    </a:lnTo>
                    <a:lnTo>
                      <a:pt x="56" y="12"/>
                    </a:lnTo>
                    <a:lnTo>
                      <a:pt x="66" y="14"/>
                    </a:lnTo>
                    <a:lnTo>
                      <a:pt x="76" y="18"/>
                    </a:lnTo>
                    <a:lnTo>
                      <a:pt x="74" y="12"/>
                    </a:lnTo>
                    <a:lnTo>
                      <a:pt x="66" y="8"/>
                    </a:lnTo>
                    <a:lnTo>
                      <a:pt x="59" y="5"/>
                    </a:lnTo>
                    <a:lnTo>
                      <a:pt x="51" y="2"/>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1" name="Freeform 191">
                <a:extLst>
                  <a:ext uri="{FF2B5EF4-FFF2-40B4-BE49-F238E27FC236}">
                    <a16:creationId xmlns:a16="http://schemas.microsoft.com/office/drawing/2014/main" id="{01A91304-D36E-930A-FCFA-36AC1C0F35DF}"/>
                  </a:ext>
                </a:extLst>
              </p:cNvPr>
              <p:cNvSpPr>
                <a:spLocks/>
              </p:cNvSpPr>
              <p:nvPr/>
            </p:nvSpPr>
            <p:spPr bwMode="auto">
              <a:xfrm>
                <a:off x="4358" y="518"/>
                <a:ext cx="108" cy="136"/>
              </a:xfrm>
              <a:custGeom>
                <a:avLst/>
                <a:gdLst>
                  <a:gd name="T0" fmla="*/ 218 w 218"/>
                  <a:gd name="T1" fmla="*/ 6 h 273"/>
                  <a:gd name="T2" fmla="*/ 215 w 218"/>
                  <a:gd name="T3" fmla="*/ 12 h 273"/>
                  <a:gd name="T4" fmla="*/ 210 w 218"/>
                  <a:gd name="T5" fmla="*/ 28 h 273"/>
                  <a:gd name="T6" fmla="*/ 209 w 218"/>
                  <a:gd name="T7" fmla="*/ 57 h 273"/>
                  <a:gd name="T8" fmla="*/ 217 w 218"/>
                  <a:gd name="T9" fmla="*/ 103 h 273"/>
                  <a:gd name="T10" fmla="*/ 217 w 218"/>
                  <a:gd name="T11" fmla="*/ 108 h 273"/>
                  <a:gd name="T12" fmla="*/ 217 w 218"/>
                  <a:gd name="T13" fmla="*/ 122 h 273"/>
                  <a:gd name="T14" fmla="*/ 214 w 218"/>
                  <a:gd name="T15" fmla="*/ 142 h 273"/>
                  <a:gd name="T16" fmla="*/ 212 w 218"/>
                  <a:gd name="T17" fmla="*/ 166 h 273"/>
                  <a:gd name="T18" fmla="*/ 204 w 218"/>
                  <a:gd name="T19" fmla="*/ 194 h 273"/>
                  <a:gd name="T20" fmla="*/ 194 w 218"/>
                  <a:gd name="T21" fmla="*/ 222 h 273"/>
                  <a:gd name="T22" fmla="*/ 180 w 218"/>
                  <a:gd name="T23" fmla="*/ 247 h 273"/>
                  <a:gd name="T24" fmla="*/ 160 w 218"/>
                  <a:gd name="T25" fmla="*/ 269 h 273"/>
                  <a:gd name="T26" fmla="*/ 155 w 218"/>
                  <a:gd name="T27" fmla="*/ 269 h 273"/>
                  <a:gd name="T28" fmla="*/ 145 w 218"/>
                  <a:gd name="T29" fmla="*/ 268 h 273"/>
                  <a:gd name="T30" fmla="*/ 134 w 218"/>
                  <a:gd name="T31" fmla="*/ 268 h 273"/>
                  <a:gd name="T32" fmla="*/ 126 w 218"/>
                  <a:gd name="T33" fmla="*/ 268 h 273"/>
                  <a:gd name="T34" fmla="*/ 124 w 218"/>
                  <a:gd name="T35" fmla="*/ 269 h 273"/>
                  <a:gd name="T36" fmla="*/ 117 w 218"/>
                  <a:gd name="T37" fmla="*/ 272 h 273"/>
                  <a:gd name="T38" fmla="*/ 109 w 218"/>
                  <a:gd name="T39" fmla="*/ 273 h 273"/>
                  <a:gd name="T40" fmla="*/ 97 w 218"/>
                  <a:gd name="T41" fmla="*/ 269 h 273"/>
                  <a:gd name="T42" fmla="*/ 81 w 218"/>
                  <a:gd name="T43" fmla="*/ 259 h 273"/>
                  <a:gd name="T44" fmla="*/ 59 w 218"/>
                  <a:gd name="T45" fmla="*/ 240 h 273"/>
                  <a:gd name="T46" fmla="*/ 33 w 218"/>
                  <a:gd name="T47" fmla="*/ 210 h 273"/>
                  <a:gd name="T48" fmla="*/ 0 w 218"/>
                  <a:gd name="T49" fmla="*/ 166 h 273"/>
                  <a:gd name="T50" fmla="*/ 0 w 218"/>
                  <a:gd name="T51" fmla="*/ 165 h 273"/>
                  <a:gd name="T52" fmla="*/ 3 w 218"/>
                  <a:gd name="T53" fmla="*/ 160 h 273"/>
                  <a:gd name="T54" fmla="*/ 5 w 218"/>
                  <a:gd name="T55" fmla="*/ 154 h 273"/>
                  <a:gd name="T56" fmla="*/ 10 w 218"/>
                  <a:gd name="T57" fmla="*/ 146 h 273"/>
                  <a:gd name="T58" fmla="*/ 18 w 218"/>
                  <a:gd name="T59" fmla="*/ 140 h 273"/>
                  <a:gd name="T60" fmla="*/ 28 w 218"/>
                  <a:gd name="T61" fmla="*/ 134 h 273"/>
                  <a:gd name="T62" fmla="*/ 41 w 218"/>
                  <a:gd name="T63" fmla="*/ 129 h 273"/>
                  <a:gd name="T64" fmla="*/ 57 w 218"/>
                  <a:gd name="T65" fmla="*/ 127 h 273"/>
                  <a:gd name="T66" fmla="*/ 75 w 218"/>
                  <a:gd name="T67" fmla="*/ 126 h 273"/>
                  <a:gd name="T68" fmla="*/ 90 w 218"/>
                  <a:gd name="T69" fmla="*/ 121 h 273"/>
                  <a:gd name="T70" fmla="*/ 102 w 218"/>
                  <a:gd name="T71" fmla="*/ 113 h 273"/>
                  <a:gd name="T72" fmla="*/ 112 w 218"/>
                  <a:gd name="T73" fmla="*/ 105 h 273"/>
                  <a:gd name="T74" fmla="*/ 121 w 218"/>
                  <a:gd name="T75" fmla="*/ 96 h 273"/>
                  <a:gd name="T76" fmla="*/ 127 w 218"/>
                  <a:gd name="T77" fmla="*/ 86 h 273"/>
                  <a:gd name="T78" fmla="*/ 131 w 218"/>
                  <a:gd name="T79" fmla="*/ 77 h 273"/>
                  <a:gd name="T80" fmla="*/ 132 w 218"/>
                  <a:gd name="T81" fmla="*/ 69 h 273"/>
                  <a:gd name="T82" fmla="*/ 135 w 218"/>
                  <a:gd name="T83" fmla="*/ 53 h 273"/>
                  <a:gd name="T84" fmla="*/ 137 w 218"/>
                  <a:gd name="T85" fmla="*/ 34 h 273"/>
                  <a:gd name="T86" fmla="*/ 145 w 218"/>
                  <a:gd name="T87" fmla="*/ 18 h 273"/>
                  <a:gd name="T88" fmla="*/ 156 w 218"/>
                  <a:gd name="T89" fmla="*/ 8 h 273"/>
                  <a:gd name="T90" fmla="*/ 164 w 218"/>
                  <a:gd name="T91" fmla="*/ 5 h 273"/>
                  <a:gd name="T92" fmla="*/ 173 w 218"/>
                  <a:gd name="T93" fmla="*/ 3 h 273"/>
                  <a:gd name="T94" fmla="*/ 183 w 218"/>
                  <a:gd name="T95" fmla="*/ 1 h 273"/>
                  <a:gd name="T96" fmla="*/ 192 w 218"/>
                  <a:gd name="T97" fmla="*/ 0 h 273"/>
                  <a:gd name="T98" fmla="*/ 200 w 218"/>
                  <a:gd name="T99" fmla="*/ 0 h 273"/>
                  <a:gd name="T100" fmla="*/ 208 w 218"/>
                  <a:gd name="T101" fmla="*/ 1 h 273"/>
                  <a:gd name="T102" fmla="*/ 214 w 218"/>
                  <a:gd name="T103" fmla="*/ 3 h 273"/>
                  <a:gd name="T104" fmla="*/ 218 w 218"/>
                  <a:gd name="T105" fmla="*/ 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8" h="273">
                    <a:moveTo>
                      <a:pt x="218" y="6"/>
                    </a:moveTo>
                    <a:lnTo>
                      <a:pt x="215" y="12"/>
                    </a:lnTo>
                    <a:lnTo>
                      <a:pt x="210" y="28"/>
                    </a:lnTo>
                    <a:lnTo>
                      <a:pt x="209" y="57"/>
                    </a:lnTo>
                    <a:lnTo>
                      <a:pt x="217" y="103"/>
                    </a:lnTo>
                    <a:lnTo>
                      <a:pt x="217" y="108"/>
                    </a:lnTo>
                    <a:lnTo>
                      <a:pt x="217" y="122"/>
                    </a:lnTo>
                    <a:lnTo>
                      <a:pt x="214" y="142"/>
                    </a:lnTo>
                    <a:lnTo>
                      <a:pt x="212" y="166"/>
                    </a:lnTo>
                    <a:lnTo>
                      <a:pt x="204" y="194"/>
                    </a:lnTo>
                    <a:lnTo>
                      <a:pt x="194" y="222"/>
                    </a:lnTo>
                    <a:lnTo>
                      <a:pt x="180" y="247"/>
                    </a:lnTo>
                    <a:lnTo>
                      <a:pt x="160" y="269"/>
                    </a:lnTo>
                    <a:lnTo>
                      <a:pt x="155" y="269"/>
                    </a:lnTo>
                    <a:lnTo>
                      <a:pt x="145" y="268"/>
                    </a:lnTo>
                    <a:lnTo>
                      <a:pt x="134" y="268"/>
                    </a:lnTo>
                    <a:lnTo>
                      <a:pt x="126" y="268"/>
                    </a:lnTo>
                    <a:lnTo>
                      <a:pt x="124" y="269"/>
                    </a:lnTo>
                    <a:lnTo>
                      <a:pt x="117" y="272"/>
                    </a:lnTo>
                    <a:lnTo>
                      <a:pt x="109" y="273"/>
                    </a:lnTo>
                    <a:lnTo>
                      <a:pt x="97" y="269"/>
                    </a:lnTo>
                    <a:lnTo>
                      <a:pt x="81" y="259"/>
                    </a:lnTo>
                    <a:lnTo>
                      <a:pt x="59" y="240"/>
                    </a:lnTo>
                    <a:lnTo>
                      <a:pt x="33" y="210"/>
                    </a:lnTo>
                    <a:lnTo>
                      <a:pt x="0" y="166"/>
                    </a:lnTo>
                    <a:lnTo>
                      <a:pt x="0" y="165"/>
                    </a:lnTo>
                    <a:lnTo>
                      <a:pt x="3" y="160"/>
                    </a:lnTo>
                    <a:lnTo>
                      <a:pt x="5" y="154"/>
                    </a:lnTo>
                    <a:lnTo>
                      <a:pt x="10" y="146"/>
                    </a:lnTo>
                    <a:lnTo>
                      <a:pt x="18" y="140"/>
                    </a:lnTo>
                    <a:lnTo>
                      <a:pt x="28" y="134"/>
                    </a:lnTo>
                    <a:lnTo>
                      <a:pt x="41" y="129"/>
                    </a:lnTo>
                    <a:lnTo>
                      <a:pt x="57" y="127"/>
                    </a:lnTo>
                    <a:lnTo>
                      <a:pt x="75" y="126"/>
                    </a:lnTo>
                    <a:lnTo>
                      <a:pt x="90" y="121"/>
                    </a:lnTo>
                    <a:lnTo>
                      <a:pt x="102" y="113"/>
                    </a:lnTo>
                    <a:lnTo>
                      <a:pt x="112" y="105"/>
                    </a:lnTo>
                    <a:lnTo>
                      <a:pt x="121" y="96"/>
                    </a:lnTo>
                    <a:lnTo>
                      <a:pt x="127" y="86"/>
                    </a:lnTo>
                    <a:lnTo>
                      <a:pt x="131" y="77"/>
                    </a:lnTo>
                    <a:lnTo>
                      <a:pt x="132" y="69"/>
                    </a:lnTo>
                    <a:lnTo>
                      <a:pt x="135" y="53"/>
                    </a:lnTo>
                    <a:lnTo>
                      <a:pt x="137" y="34"/>
                    </a:lnTo>
                    <a:lnTo>
                      <a:pt x="145" y="18"/>
                    </a:lnTo>
                    <a:lnTo>
                      <a:pt x="156" y="8"/>
                    </a:lnTo>
                    <a:lnTo>
                      <a:pt x="164" y="5"/>
                    </a:lnTo>
                    <a:lnTo>
                      <a:pt x="173" y="3"/>
                    </a:lnTo>
                    <a:lnTo>
                      <a:pt x="183" y="1"/>
                    </a:lnTo>
                    <a:lnTo>
                      <a:pt x="192" y="0"/>
                    </a:lnTo>
                    <a:lnTo>
                      <a:pt x="200" y="0"/>
                    </a:lnTo>
                    <a:lnTo>
                      <a:pt x="208" y="1"/>
                    </a:lnTo>
                    <a:lnTo>
                      <a:pt x="214" y="3"/>
                    </a:lnTo>
                    <a:lnTo>
                      <a:pt x="218" y="6"/>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2" name="Freeform 192">
                <a:extLst>
                  <a:ext uri="{FF2B5EF4-FFF2-40B4-BE49-F238E27FC236}">
                    <a16:creationId xmlns:a16="http://schemas.microsoft.com/office/drawing/2014/main" id="{6CD29199-CF6A-9654-059A-F9348DC393E7}"/>
                  </a:ext>
                </a:extLst>
              </p:cNvPr>
              <p:cNvSpPr>
                <a:spLocks/>
              </p:cNvSpPr>
              <p:nvPr/>
            </p:nvSpPr>
            <p:spPr bwMode="auto">
              <a:xfrm>
                <a:off x="4327" y="908"/>
                <a:ext cx="154" cy="118"/>
              </a:xfrm>
              <a:custGeom>
                <a:avLst/>
                <a:gdLst>
                  <a:gd name="T0" fmla="*/ 99 w 307"/>
                  <a:gd name="T1" fmla="*/ 17 h 236"/>
                  <a:gd name="T2" fmla="*/ 170 w 307"/>
                  <a:gd name="T3" fmla="*/ 0 h 236"/>
                  <a:gd name="T4" fmla="*/ 230 w 307"/>
                  <a:gd name="T5" fmla="*/ 22 h 236"/>
                  <a:gd name="T6" fmla="*/ 263 w 307"/>
                  <a:gd name="T7" fmla="*/ 55 h 236"/>
                  <a:gd name="T8" fmla="*/ 289 w 307"/>
                  <a:gd name="T9" fmla="*/ 90 h 236"/>
                  <a:gd name="T10" fmla="*/ 306 w 307"/>
                  <a:gd name="T11" fmla="*/ 135 h 236"/>
                  <a:gd name="T12" fmla="*/ 288 w 307"/>
                  <a:gd name="T13" fmla="*/ 195 h 236"/>
                  <a:gd name="T14" fmla="*/ 296 w 307"/>
                  <a:gd name="T15" fmla="*/ 133 h 236"/>
                  <a:gd name="T16" fmla="*/ 284 w 307"/>
                  <a:gd name="T17" fmla="*/ 105 h 236"/>
                  <a:gd name="T18" fmla="*/ 253 w 307"/>
                  <a:gd name="T19" fmla="*/ 66 h 236"/>
                  <a:gd name="T20" fmla="*/ 233 w 307"/>
                  <a:gd name="T21" fmla="*/ 50 h 236"/>
                  <a:gd name="T22" fmla="*/ 248 w 307"/>
                  <a:gd name="T23" fmla="*/ 73 h 236"/>
                  <a:gd name="T24" fmla="*/ 275 w 307"/>
                  <a:gd name="T25" fmla="*/ 107 h 236"/>
                  <a:gd name="T26" fmla="*/ 287 w 307"/>
                  <a:gd name="T27" fmla="*/ 129 h 236"/>
                  <a:gd name="T28" fmla="*/ 283 w 307"/>
                  <a:gd name="T29" fmla="*/ 161 h 236"/>
                  <a:gd name="T30" fmla="*/ 283 w 307"/>
                  <a:gd name="T31" fmla="*/ 188 h 236"/>
                  <a:gd name="T32" fmla="*/ 283 w 307"/>
                  <a:gd name="T33" fmla="*/ 208 h 236"/>
                  <a:gd name="T34" fmla="*/ 279 w 307"/>
                  <a:gd name="T35" fmla="*/ 211 h 236"/>
                  <a:gd name="T36" fmla="*/ 277 w 307"/>
                  <a:gd name="T37" fmla="*/ 206 h 236"/>
                  <a:gd name="T38" fmla="*/ 270 w 307"/>
                  <a:gd name="T39" fmla="*/ 143 h 236"/>
                  <a:gd name="T40" fmla="*/ 260 w 307"/>
                  <a:gd name="T41" fmla="*/ 120 h 236"/>
                  <a:gd name="T42" fmla="*/ 235 w 307"/>
                  <a:gd name="T43" fmla="*/ 91 h 236"/>
                  <a:gd name="T44" fmla="*/ 220 w 307"/>
                  <a:gd name="T45" fmla="*/ 77 h 236"/>
                  <a:gd name="T46" fmla="*/ 230 w 307"/>
                  <a:gd name="T47" fmla="*/ 96 h 236"/>
                  <a:gd name="T48" fmla="*/ 250 w 307"/>
                  <a:gd name="T49" fmla="*/ 119 h 236"/>
                  <a:gd name="T50" fmla="*/ 260 w 307"/>
                  <a:gd name="T51" fmla="*/ 140 h 236"/>
                  <a:gd name="T52" fmla="*/ 262 w 307"/>
                  <a:gd name="T53" fmla="*/ 173 h 236"/>
                  <a:gd name="T54" fmla="*/ 270 w 307"/>
                  <a:gd name="T55" fmla="*/ 213 h 236"/>
                  <a:gd name="T56" fmla="*/ 274 w 307"/>
                  <a:gd name="T57" fmla="*/ 231 h 236"/>
                  <a:gd name="T58" fmla="*/ 267 w 307"/>
                  <a:gd name="T59" fmla="*/ 236 h 236"/>
                  <a:gd name="T60" fmla="*/ 265 w 307"/>
                  <a:gd name="T61" fmla="*/ 236 h 236"/>
                  <a:gd name="T62" fmla="*/ 248 w 307"/>
                  <a:gd name="T63" fmla="*/ 167 h 236"/>
                  <a:gd name="T64" fmla="*/ 220 w 307"/>
                  <a:gd name="T65" fmla="*/ 128 h 236"/>
                  <a:gd name="T66" fmla="*/ 205 w 307"/>
                  <a:gd name="T67" fmla="*/ 119 h 236"/>
                  <a:gd name="T68" fmla="*/ 203 w 307"/>
                  <a:gd name="T69" fmla="*/ 121 h 236"/>
                  <a:gd name="T70" fmla="*/ 235 w 307"/>
                  <a:gd name="T71" fmla="*/ 156 h 236"/>
                  <a:gd name="T72" fmla="*/ 244 w 307"/>
                  <a:gd name="T73" fmla="*/ 190 h 236"/>
                  <a:gd name="T74" fmla="*/ 250 w 307"/>
                  <a:gd name="T75" fmla="*/ 231 h 236"/>
                  <a:gd name="T76" fmla="*/ 228 w 307"/>
                  <a:gd name="T77" fmla="*/ 202 h 236"/>
                  <a:gd name="T78" fmla="*/ 206 w 307"/>
                  <a:gd name="T79" fmla="*/ 170 h 236"/>
                  <a:gd name="T80" fmla="*/ 185 w 307"/>
                  <a:gd name="T81" fmla="*/ 153 h 236"/>
                  <a:gd name="T82" fmla="*/ 166 w 307"/>
                  <a:gd name="T83" fmla="*/ 148 h 236"/>
                  <a:gd name="T84" fmla="*/ 146 w 307"/>
                  <a:gd name="T85" fmla="*/ 145 h 236"/>
                  <a:gd name="T86" fmla="*/ 119 w 307"/>
                  <a:gd name="T87" fmla="*/ 141 h 236"/>
                  <a:gd name="T88" fmla="*/ 99 w 307"/>
                  <a:gd name="T89" fmla="*/ 129 h 236"/>
                  <a:gd name="T90" fmla="*/ 78 w 307"/>
                  <a:gd name="T91" fmla="*/ 120 h 236"/>
                  <a:gd name="T92" fmla="*/ 52 w 307"/>
                  <a:gd name="T93" fmla="*/ 116 h 236"/>
                  <a:gd name="T94" fmla="*/ 18 w 307"/>
                  <a:gd name="T95" fmla="*/ 109 h 236"/>
                  <a:gd name="T96" fmla="*/ 0 w 307"/>
                  <a:gd name="T97" fmla="*/ 94 h 236"/>
                  <a:gd name="T98" fmla="*/ 21 w 307"/>
                  <a:gd name="T99" fmla="*/ 55 h 236"/>
                  <a:gd name="T100" fmla="*/ 62 w 307"/>
                  <a:gd name="T101" fmla="*/ 2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7" h="236">
                    <a:moveTo>
                      <a:pt x="62" y="27"/>
                    </a:moveTo>
                    <a:lnTo>
                      <a:pt x="79" y="23"/>
                    </a:lnTo>
                    <a:lnTo>
                      <a:pt x="99" y="17"/>
                    </a:lnTo>
                    <a:lnTo>
                      <a:pt x="122" y="9"/>
                    </a:lnTo>
                    <a:lnTo>
                      <a:pt x="146" y="3"/>
                    </a:lnTo>
                    <a:lnTo>
                      <a:pt x="170" y="0"/>
                    </a:lnTo>
                    <a:lnTo>
                      <a:pt x="192" y="0"/>
                    </a:lnTo>
                    <a:lnTo>
                      <a:pt x="213" y="8"/>
                    </a:lnTo>
                    <a:lnTo>
                      <a:pt x="230" y="22"/>
                    </a:lnTo>
                    <a:lnTo>
                      <a:pt x="242" y="32"/>
                    </a:lnTo>
                    <a:lnTo>
                      <a:pt x="253" y="43"/>
                    </a:lnTo>
                    <a:lnTo>
                      <a:pt x="263" y="55"/>
                    </a:lnTo>
                    <a:lnTo>
                      <a:pt x="272" y="66"/>
                    </a:lnTo>
                    <a:lnTo>
                      <a:pt x="280" y="77"/>
                    </a:lnTo>
                    <a:lnTo>
                      <a:pt x="289" y="90"/>
                    </a:lnTo>
                    <a:lnTo>
                      <a:pt x="298" y="102"/>
                    </a:lnTo>
                    <a:lnTo>
                      <a:pt x="307" y="115"/>
                    </a:lnTo>
                    <a:lnTo>
                      <a:pt x="306" y="135"/>
                    </a:lnTo>
                    <a:lnTo>
                      <a:pt x="302" y="156"/>
                    </a:lnTo>
                    <a:lnTo>
                      <a:pt x="296" y="177"/>
                    </a:lnTo>
                    <a:lnTo>
                      <a:pt x="288" y="195"/>
                    </a:lnTo>
                    <a:lnTo>
                      <a:pt x="291" y="178"/>
                    </a:lnTo>
                    <a:lnTo>
                      <a:pt x="294" y="155"/>
                    </a:lnTo>
                    <a:lnTo>
                      <a:pt x="296" y="133"/>
                    </a:lnTo>
                    <a:lnTo>
                      <a:pt x="296" y="120"/>
                    </a:lnTo>
                    <a:lnTo>
                      <a:pt x="292" y="115"/>
                    </a:lnTo>
                    <a:lnTo>
                      <a:pt x="284" y="105"/>
                    </a:lnTo>
                    <a:lnTo>
                      <a:pt x="275" y="92"/>
                    </a:lnTo>
                    <a:lnTo>
                      <a:pt x="264" y="78"/>
                    </a:lnTo>
                    <a:lnTo>
                      <a:pt x="253" y="66"/>
                    </a:lnTo>
                    <a:lnTo>
                      <a:pt x="243" y="56"/>
                    </a:lnTo>
                    <a:lnTo>
                      <a:pt x="235" y="50"/>
                    </a:lnTo>
                    <a:lnTo>
                      <a:pt x="233" y="50"/>
                    </a:lnTo>
                    <a:lnTo>
                      <a:pt x="234" y="55"/>
                    </a:lnTo>
                    <a:lnTo>
                      <a:pt x="240" y="63"/>
                    </a:lnTo>
                    <a:lnTo>
                      <a:pt x="248" y="73"/>
                    </a:lnTo>
                    <a:lnTo>
                      <a:pt x="258" y="86"/>
                    </a:lnTo>
                    <a:lnTo>
                      <a:pt x="267" y="97"/>
                    </a:lnTo>
                    <a:lnTo>
                      <a:pt x="275" y="107"/>
                    </a:lnTo>
                    <a:lnTo>
                      <a:pt x="282" y="116"/>
                    </a:lnTo>
                    <a:lnTo>
                      <a:pt x="286" y="120"/>
                    </a:lnTo>
                    <a:lnTo>
                      <a:pt x="287" y="129"/>
                    </a:lnTo>
                    <a:lnTo>
                      <a:pt x="287" y="141"/>
                    </a:lnTo>
                    <a:lnTo>
                      <a:pt x="284" y="154"/>
                    </a:lnTo>
                    <a:lnTo>
                      <a:pt x="283" y="161"/>
                    </a:lnTo>
                    <a:lnTo>
                      <a:pt x="282" y="168"/>
                    </a:lnTo>
                    <a:lnTo>
                      <a:pt x="282" y="178"/>
                    </a:lnTo>
                    <a:lnTo>
                      <a:pt x="283" y="188"/>
                    </a:lnTo>
                    <a:lnTo>
                      <a:pt x="284" y="198"/>
                    </a:lnTo>
                    <a:lnTo>
                      <a:pt x="284" y="203"/>
                    </a:lnTo>
                    <a:lnTo>
                      <a:pt x="283" y="208"/>
                    </a:lnTo>
                    <a:lnTo>
                      <a:pt x="282" y="211"/>
                    </a:lnTo>
                    <a:lnTo>
                      <a:pt x="280" y="212"/>
                    </a:lnTo>
                    <a:lnTo>
                      <a:pt x="279" y="211"/>
                    </a:lnTo>
                    <a:lnTo>
                      <a:pt x="278" y="209"/>
                    </a:lnTo>
                    <a:lnTo>
                      <a:pt x="277" y="207"/>
                    </a:lnTo>
                    <a:lnTo>
                      <a:pt x="277" y="206"/>
                    </a:lnTo>
                    <a:lnTo>
                      <a:pt x="272" y="187"/>
                    </a:lnTo>
                    <a:lnTo>
                      <a:pt x="270" y="163"/>
                    </a:lnTo>
                    <a:lnTo>
                      <a:pt x="270" y="143"/>
                    </a:lnTo>
                    <a:lnTo>
                      <a:pt x="269" y="131"/>
                    </a:lnTo>
                    <a:lnTo>
                      <a:pt x="267" y="128"/>
                    </a:lnTo>
                    <a:lnTo>
                      <a:pt x="260" y="120"/>
                    </a:lnTo>
                    <a:lnTo>
                      <a:pt x="253" y="110"/>
                    </a:lnTo>
                    <a:lnTo>
                      <a:pt x="244" y="100"/>
                    </a:lnTo>
                    <a:lnTo>
                      <a:pt x="235" y="91"/>
                    </a:lnTo>
                    <a:lnTo>
                      <a:pt x="228" y="83"/>
                    </a:lnTo>
                    <a:lnTo>
                      <a:pt x="223" y="78"/>
                    </a:lnTo>
                    <a:lnTo>
                      <a:pt x="220" y="77"/>
                    </a:lnTo>
                    <a:lnTo>
                      <a:pt x="221" y="82"/>
                    </a:lnTo>
                    <a:lnTo>
                      <a:pt x="224" y="89"/>
                    </a:lnTo>
                    <a:lnTo>
                      <a:pt x="230" y="96"/>
                    </a:lnTo>
                    <a:lnTo>
                      <a:pt x="236" y="104"/>
                    </a:lnTo>
                    <a:lnTo>
                      <a:pt x="244" y="111"/>
                    </a:lnTo>
                    <a:lnTo>
                      <a:pt x="250" y="119"/>
                    </a:lnTo>
                    <a:lnTo>
                      <a:pt x="255" y="125"/>
                    </a:lnTo>
                    <a:lnTo>
                      <a:pt x="258" y="130"/>
                    </a:lnTo>
                    <a:lnTo>
                      <a:pt x="260" y="140"/>
                    </a:lnTo>
                    <a:lnTo>
                      <a:pt x="262" y="153"/>
                    </a:lnTo>
                    <a:lnTo>
                      <a:pt x="262" y="165"/>
                    </a:lnTo>
                    <a:lnTo>
                      <a:pt x="262" y="173"/>
                    </a:lnTo>
                    <a:lnTo>
                      <a:pt x="263" y="182"/>
                    </a:lnTo>
                    <a:lnTo>
                      <a:pt x="267" y="197"/>
                    </a:lnTo>
                    <a:lnTo>
                      <a:pt x="270" y="213"/>
                    </a:lnTo>
                    <a:lnTo>
                      <a:pt x="273" y="222"/>
                    </a:lnTo>
                    <a:lnTo>
                      <a:pt x="274" y="226"/>
                    </a:lnTo>
                    <a:lnTo>
                      <a:pt x="274" y="231"/>
                    </a:lnTo>
                    <a:lnTo>
                      <a:pt x="272" y="233"/>
                    </a:lnTo>
                    <a:lnTo>
                      <a:pt x="267" y="236"/>
                    </a:lnTo>
                    <a:lnTo>
                      <a:pt x="267" y="236"/>
                    </a:lnTo>
                    <a:lnTo>
                      <a:pt x="267" y="236"/>
                    </a:lnTo>
                    <a:lnTo>
                      <a:pt x="265" y="236"/>
                    </a:lnTo>
                    <a:lnTo>
                      <a:pt x="265" y="236"/>
                    </a:lnTo>
                    <a:lnTo>
                      <a:pt x="259" y="221"/>
                    </a:lnTo>
                    <a:lnTo>
                      <a:pt x="253" y="193"/>
                    </a:lnTo>
                    <a:lnTo>
                      <a:pt x="248" y="167"/>
                    </a:lnTo>
                    <a:lnTo>
                      <a:pt x="244" y="153"/>
                    </a:lnTo>
                    <a:lnTo>
                      <a:pt x="230" y="138"/>
                    </a:lnTo>
                    <a:lnTo>
                      <a:pt x="220" y="128"/>
                    </a:lnTo>
                    <a:lnTo>
                      <a:pt x="213" y="122"/>
                    </a:lnTo>
                    <a:lnTo>
                      <a:pt x="209" y="120"/>
                    </a:lnTo>
                    <a:lnTo>
                      <a:pt x="205" y="119"/>
                    </a:lnTo>
                    <a:lnTo>
                      <a:pt x="204" y="120"/>
                    </a:lnTo>
                    <a:lnTo>
                      <a:pt x="203" y="121"/>
                    </a:lnTo>
                    <a:lnTo>
                      <a:pt x="203" y="121"/>
                    </a:lnTo>
                    <a:lnTo>
                      <a:pt x="215" y="139"/>
                    </a:lnTo>
                    <a:lnTo>
                      <a:pt x="226" y="149"/>
                    </a:lnTo>
                    <a:lnTo>
                      <a:pt x="235" y="156"/>
                    </a:lnTo>
                    <a:lnTo>
                      <a:pt x="238" y="161"/>
                    </a:lnTo>
                    <a:lnTo>
                      <a:pt x="239" y="172"/>
                    </a:lnTo>
                    <a:lnTo>
                      <a:pt x="244" y="190"/>
                    </a:lnTo>
                    <a:lnTo>
                      <a:pt x="250" y="214"/>
                    </a:lnTo>
                    <a:lnTo>
                      <a:pt x="262" y="236"/>
                    </a:lnTo>
                    <a:lnTo>
                      <a:pt x="250" y="231"/>
                    </a:lnTo>
                    <a:lnTo>
                      <a:pt x="242" y="222"/>
                    </a:lnTo>
                    <a:lnTo>
                      <a:pt x="234" y="213"/>
                    </a:lnTo>
                    <a:lnTo>
                      <a:pt x="228" y="202"/>
                    </a:lnTo>
                    <a:lnTo>
                      <a:pt x="221" y="190"/>
                    </a:lnTo>
                    <a:lnTo>
                      <a:pt x="214" y="180"/>
                    </a:lnTo>
                    <a:lnTo>
                      <a:pt x="206" y="170"/>
                    </a:lnTo>
                    <a:lnTo>
                      <a:pt x="197" y="161"/>
                    </a:lnTo>
                    <a:lnTo>
                      <a:pt x="191" y="156"/>
                    </a:lnTo>
                    <a:lnTo>
                      <a:pt x="185" y="153"/>
                    </a:lnTo>
                    <a:lnTo>
                      <a:pt x="179" y="150"/>
                    </a:lnTo>
                    <a:lnTo>
                      <a:pt x="172" y="149"/>
                    </a:lnTo>
                    <a:lnTo>
                      <a:pt x="166" y="148"/>
                    </a:lnTo>
                    <a:lnTo>
                      <a:pt x="158" y="146"/>
                    </a:lnTo>
                    <a:lnTo>
                      <a:pt x="152" y="146"/>
                    </a:lnTo>
                    <a:lnTo>
                      <a:pt x="146" y="145"/>
                    </a:lnTo>
                    <a:lnTo>
                      <a:pt x="136" y="145"/>
                    </a:lnTo>
                    <a:lnTo>
                      <a:pt x="127" y="144"/>
                    </a:lnTo>
                    <a:lnTo>
                      <a:pt x="119" y="141"/>
                    </a:lnTo>
                    <a:lnTo>
                      <a:pt x="112" y="138"/>
                    </a:lnTo>
                    <a:lnTo>
                      <a:pt x="106" y="134"/>
                    </a:lnTo>
                    <a:lnTo>
                      <a:pt x="99" y="129"/>
                    </a:lnTo>
                    <a:lnTo>
                      <a:pt x="92" y="125"/>
                    </a:lnTo>
                    <a:lnTo>
                      <a:pt x="86" y="120"/>
                    </a:lnTo>
                    <a:lnTo>
                      <a:pt x="78" y="120"/>
                    </a:lnTo>
                    <a:lnTo>
                      <a:pt x="70" y="120"/>
                    </a:lnTo>
                    <a:lnTo>
                      <a:pt x="62" y="119"/>
                    </a:lnTo>
                    <a:lnTo>
                      <a:pt x="52" y="116"/>
                    </a:lnTo>
                    <a:lnTo>
                      <a:pt x="40" y="115"/>
                    </a:lnTo>
                    <a:lnTo>
                      <a:pt x="29" y="112"/>
                    </a:lnTo>
                    <a:lnTo>
                      <a:pt x="18" y="109"/>
                    </a:lnTo>
                    <a:lnTo>
                      <a:pt x="6" y="106"/>
                    </a:lnTo>
                    <a:lnTo>
                      <a:pt x="0" y="102"/>
                    </a:lnTo>
                    <a:lnTo>
                      <a:pt x="0" y="94"/>
                    </a:lnTo>
                    <a:lnTo>
                      <a:pt x="4" y="82"/>
                    </a:lnTo>
                    <a:lnTo>
                      <a:pt x="11" y="68"/>
                    </a:lnTo>
                    <a:lnTo>
                      <a:pt x="21" y="55"/>
                    </a:lnTo>
                    <a:lnTo>
                      <a:pt x="34" y="42"/>
                    </a:lnTo>
                    <a:lnTo>
                      <a:pt x="48" y="33"/>
                    </a:lnTo>
                    <a:lnTo>
                      <a:pt x="62" y="27"/>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3" name="Freeform 193">
                <a:extLst>
                  <a:ext uri="{FF2B5EF4-FFF2-40B4-BE49-F238E27FC236}">
                    <a16:creationId xmlns:a16="http://schemas.microsoft.com/office/drawing/2014/main" id="{2385FC60-D34F-3DDF-B96E-8E2E5FAF3708}"/>
                  </a:ext>
                </a:extLst>
              </p:cNvPr>
              <p:cNvSpPr>
                <a:spLocks/>
              </p:cNvSpPr>
              <p:nvPr/>
            </p:nvSpPr>
            <p:spPr bwMode="auto">
              <a:xfrm>
                <a:off x="4135" y="605"/>
                <a:ext cx="128" cy="242"/>
              </a:xfrm>
              <a:custGeom>
                <a:avLst/>
                <a:gdLst>
                  <a:gd name="T0" fmla="*/ 137 w 255"/>
                  <a:gd name="T1" fmla="*/ 1 h 484"/>
                  <a:gd name="T2" fmla="*/ 171 w 255"/>
                  <a:gd name="T3" fmla="*/ 15 h 484"/>
                  <a:gd name="T4" fmla="*/ 216 w 255"/>
                  <a:gd name="T5" fmla="*/ 58 h 484"/>
                  <a:gd name="T6" fmla="*/ 250 w 255"/>
                  <a:gd name="T7" fmla="*/ 145 h 484"/>
                  <a:gd name="T8" fmla="*/ 253 w 255"/>
                  <a:gd name="T9" fmla="*/ 214 h 484"/>
                  <a:gd name="T10" fmla="*/ 242 w 255"/>
                  <a:gd name="T11" fmla="*/ 259 h 484"/>
                  <a:gd name="T12" fmla="*/ 225 w 255"/>
                  <a:gd name="T13" fmla="*/ 327 h 484"/>
                  <a:gd name="T14" fmla="*/ 214 w 255"/>
                  <a:gd name="T15" fmla="*/ 394 h 484"/>
                  <a:gd name="T16" fmla="*/ 210 w 255"/>
                  <a:gd name="T17" fmla="*/ 420 h 484"/>
                  <a:gd name="T18" fmla="*/ 199 w 255"/>
                  <a:gd name="T19" fmla="*/ 422 h 484"/>
                  <a:gd name="T20" fmla="*/ 180 w 255"/>
                  <a:gd name="T21" fmla="*/ 424 h 484"/>
                  <a:gd name="T22" fmla="*/ 154 w 255"/>
                  <a:gd name="T23" fmla="*/ 428 h 484"/>
                  <a:gd name="T24" fmla="*/ 122 w 255"/>
                  <a:gd name="T25" fmla="*/ 435 h 484"/>
                  <a:gd name="T26" fmla="*/ 87 w 255"/>
                  <a:gd name="T27" fmla="*/ 444 h 484"/>
                  <a:gd name="T28" fmla="*/ 52 w 255"/>
                  <a:gd name="T29" fmla="*/ 458 h 484"/>
                  <a:gd name="T30" fmla="*/ 16 w 255"/>
                  <a:gd name="T31" fmla="*/ 474 h 484"/>
                  <a:gd name="T32" fmla="*/ 4 w 255"/>
                  <a:gd name="T33" fmla="*/ 482 h 484"/>
                  <a:gd name="T34" fmla="*/ 28 w 255"/>
                  <a:gd name="T35" fmla="*/ 462 h 484"/>
                  <a:gd name="T36" fmla="*/ 72 w 255"/>
                  <a:gd name="T37" fmla="*/ 435 h 484"/>
                  <a:gd name="T38" fmla="*/ 135 w 255"/>
                  <a:gd name="T39" fmla="*/ 415 h 484"/>
                  <a:gd name="T40" fmla="*/ 169 w 255"/>
                  <a:gd name="T41" fmla="*/ 410 h 484"/>
                  <a:gd name="T42" fmla="*/ 152 w 255"/>
                  <a:gd name="T43" fmla="*/ 403 h 484"/>
                  <a:gd name="T44" fmla="*/ 126 w 255"/>
                  <a:gd name="T45" fmla="*/ 393 h 484"/>
                  <a:gd name="T46" fmla="*/ 96 w 255"/>
                  <a:gd name="T47" fmla="*/ 386 h 484"/>
                  <a:gd name="T48" fmla="*/ 82 w 255"/>
                  <a:gd name="T49" fmla="*/ 386 h 484"/>
                  <a:gd name="T50" fmla="*/ 94 w 255"/>
                  <a:gd name="T51" fmla="*/ 381 h 484"/>
                  <a:gd name="T52" fmla="*/ 120 w 255"/>
                  <a:gd name="T53" fmla="*/ 375 h 484"/>
                  <a:gd name="T54" fmla="*/ 156 w 255"/>
                  <a:gd name="T55" fmla="*/ 374 h 484"/>
                  <a:gd name="T56" fmla="*/ 179 w 255"/>
                  <a:gd name="T57" fmla="*/ 375 h 484"/>
                  <a:gd name="T58" fmla="*/ 170 w 255"/>
                  <a:gd name="T59" fmla="*/ 362 h 484"/>
                  <a:gd name="T60" fmla="*/ 154 w 255"/>
                  <a:gd name="T61" fmla="*/ 345 h 484"/>
                  <a:gd name="T62" fmla="*/ 128 w 255"/>
                  <a:gd name="T63" fmla="*/ 326 h 484"/>
                  <a:gd name="T64" fmla="*/ 116 w 255"/>
                  <a:gd name="T65" fmla="*/ 317 h 484"/>
                  <a:gd name="T66" fmla="*/ 127 w 255"/>
                  <a:gd name="T67" fmla="*/ 312 h 484"/>
                  <a:gd name="T68" fmla="*/ 147 w 255"/>
                  <a:gd name="T69" fmla="*/ 308 h 484"/>
                  <a:gd name="T70" fmla="*/ 175 w 255"/>
                  <a:gd name="T71" fmla="*/ 312 h 484"/>
                  <a:gd name="T72" fmla="*/ 190 w 255"/>
                  <a:gd name="T73" fmla="*/ 311 h 484"/>
                  <a:gd name="T74" fmla="*/ 176 w 255"/>
                  <a:gd name="T75" fmla="*/ 268 h 484"/>
                  <a:gd name="T76" fmla="*/ 157 w 255"/>
                  <a:gd name="T77" fmla="*/ 242 h 484"/>
                  <a:gd name="T78" fmla="*/ 164 w 255"/>
                  <a:gd name="T79" fmla="*/ 237 h 484"/>
                  <a:gd name="T80" fmla="*/ 177 w 255"/>
                  <a:gd name="T81" fmla="*/ 234 h 484"/>
                  <a:gd name="T82" fmla="*/ 198 w 255"/>
                  <a:gd name="T83" fmla="*/ 244 h 484"/>
                  <a:gd name="T84" fmla="*/ 213 w 255"/>
                  <a:gd name="T85" fmla="*/ 249 h 484"/>
                  <a:gd name="T86" fmla="*/ 226 w 255"/>
                  <a:gd name="T87" fmla="*/ 204 h 484"/>
                  <a:gd name="T88" fmla="*/ 226 w 255"/>
                  <a:gd name="T89" fmla="*/ 131 h 484"/>
                  <a:gd name="T90" fmla="*/ 181 w 255"/>
                  <a:gd name="T91" fmla="*/ 44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5" h="484">
                    <a:moveTo>
                      <a:pt x="132" y="0"/>
                    </a:moveTo>
                    <a:lnTo>
                      <a:pt x="137" y="1"/>
                    </a:lnTo>
                    <a:lnTo>
                      <a:pt x="151" y="6"/>
                    </a:lnTo>
                    <a:lnTo>
                      <a:pt x="171" y="15"/>
                    </a:lnTo>
                    <a:lnTo>
                      <a:pt x="194" y="33"/>
                    </a:lnTo>
                    <a:lnTo>
                      <a:pt x="216" y="58"/>
                    </a:lnTo>
                    <a:lnTo>
                      <a:pt x="237" y="96"/>
                    </a:lnTo>
                    <a:lnTo>
                      <a:pt x="250" y="145"/>
                    </a:lnTo>
                    <a:lnTo>
                      <a:pt x="255" y="208"/>
                    </a:lnTo>
                    <a:lnTo>
                      <a:pt x="253" y="214"/>
                    </a:lnTo>
                    <a:lnTo>
                      <a:pt x="249" y="233"/>
                    </a:lnTo>
                    <a:lnTo>
                      <a:pt x="242" y="259"/>
                    </a:lnTo>
                    <a:lnTo>
                      <a:pt x="234" y="292"/>
                    </a:lnTo>
                    <a:lnTo>
                      <a:pt x="225" y="327"/>
                    </a:lnTo>
                    <a:lnTo>
                      <a:pt x="218" y="362"/>
                    </a:lnTo>
                    <a:lnTo>
                      <a:pt x="214" y="394"/>
                    </a:lnTo>
                    <a:lnTo>
                      <a:pt x="211" y="420"/>
                    </a:lnTo>
                    <a:lnTo>
                      <a:pt x="210" y="420"/>
                    </a:lnTo>
                    <a:lnTo>
                      <a:pt x="206" y="420"/>
                    </a:lnTo>
                    <a:lnTo>
                      <a:pt x="199" y="422"/>
                    </a:lnTo>
                    <a:lnTo>
                      <a:pt x="190" y="423"/>
                    </a:lnTo>
                    <a:lnTo>
                      <a:pt x="180" y="424"/>
                    </a:lnTo>
                    <a:lnTo>
                      <a:pt x="167" y="425"/>
                    </a:lnTo>
                    <a:lnTo>
                      <a:pt x="154" y="428"/>
                    </a:lnTo>
                    <a:lnTo>
                      <a:pt x="138" y="432"/>
                    </a:lnTo>
                    <a:lnTo>
                      <a:pt x="122" y="435"/>
                    </a:lnTo>
                    <a:lnTo>
                      <a:pt x="104" y="439"/>
                    </a:lnTo>
                    <a:lnTo>
                      <a:pt x="87" y="444"/>
                    </a:lnTo>
                    <a:lnTo>
                      <a:pt x="69" y="450"/>
                    </a:lnTo>
                    <a:lnTo>
                      <a:pt x="52" y="458"/>
                    </a:lnTo>
                    <a:lnTo>
                      <a:pt x="34" y="466"/>
                    </a:lnTo>
                    <a:lnTo>
                      <a:pt x="16" y="474"/>
                    </a:lnTo>
                    <a:lnTo>
                      <a:pt x="0" y="484"/>
                    </a:lnTo>
                    <a:lnTo>
                      <a:pt x="4" y="482"/>
                    </a:lnTo>
                    <a:lnTo>
                      <a:pt x="13" y="473"/>
                    </a:lnTo>
                    <a:lnTo>
                      <a:pt x="28" y="462"/>
                    </a:lnTo>
                    <a:lnTo>
                      <a:pt x="48" y="448"/>
                    </a:lnTo>
                    <a:lnTo>
                      <a:pt x="72" y="435"/>
                    </a:lnTo>
                    <a:lnTo>
                      <a:pt x="102" y="423"/>
                    </a:lnTo>
                    <a:lnTo>
                      <a:pt x="135" y="415"/>
                    </a:lnTo>
                    <a:lnTo>
                      <a:pt x="171" y="411"/>
                    </a:lnTo>
                    <a:lnTo>
                      <a:pt x="169" y="410"/>
                    </a:lnTo>
                    <a:lnTo>
                      <a:pt x="162" y="406"/>
                    </a:lnTo>
                    <a:lnTo>
                      <a:pt x="152" y="403"/>
                    </a:lnTo>
                    <a:lnTo>
                      <a:pt x="140" y="398"/>
                    </a:lnTo>
                    <a:lnTo>
                      <a:pt x="126" y="393"/>
                    </a:lnTo>
                    <a:lnTo>
                      <a:pt x="111" y="389"/>
                    </a:lnTo>
                    <a:lnTo>
                      <a:pt x="96" y="386"/>
                    </a:lnTo>
                    <a:lnTo>
                      <a:pt x="81" y="388"/>
                    </a:lnTo>
                    <a:lnTo>
                      <a:pt x="82" y="386"/>
                    </a:lnTo>
                    <a:lnTo>
                      <a:pt x="87" y="384"/>
                    </a:lnTo>
                    <a:lnTo>
                      <a:pt x="94" y="381"/>
                    </a:lnTo>
                    <a:lnTo>
                      <a:pt x="106" y="377"/>
                    </a:lnTo>
                    <a:lnTo>
                      <a:pt x="120" y="375"/>
                    </a:lnTo>
                    <a:lnTo>
                      <a:pt x="136" y="374"/>
                    </a:lnTo>
                    <a:lnTo>
                      <a:pt x="156" y="374"/>
                    </a:lnTo>
                    <a:lnTo>
                      <a:pt x="180" y="376"/>
                    </a:lnTo>
                    <a:lnTo>
                      <a:pt x="179" y="375"/>
                    </a:lnTo>
                    <a:lnTo>
                      <a:pt x="175" y="370"/>
                    </a:lnTo>
                    <a:lnTo>
                      <a:pt x="170" y="362"/>
                    </a:lnTo>
                    <a:lnTo>
                      <a:pt x="162" y="354"/>
                    </a:lnTo>
                    <a:lnTo>
                      <a:pt x="154" y="345"/>
                    </a:lnTo>
                    <a:lnTo>
                      <a:pt x="142" y="335"/>
                    </a:lnTo>
                    <a:lnTo>
                      <a:pt x="128" y="326"/>
                    </a:lnTo>
                    <a:lnTo>
                      <a:pt x="115" y="318"/>
                    </a:lnTo>
                    <a:lnTo>
                      <a:pt x="116" y="317"/>
                    </a:lnTo>
                    <a:lnTo>
                      <a:pt x="121" y="315"/>
                    </a:lnTo>
                    <a:lnTo>
                      <a:pt x="127" y="312"/>
                    </a:lnTo>
                    <a:lnTo>
                      <a:pt x="136" y="310"/>
                    </a:lnTo>
                    <a:lnTo>
                      <a:pt x="147" y="308"/>
                    </a:lnTo>
                    <a:lnTo>
                      <a:pt x="160" y="308"/>
                    </a:lnTo>
                    <a:lnTo>
                      <a:pt x="175" y="312"/>
                    </a:lnTo>
                    <a:lnTo>
                      <a:pt x="190" y="318"/>
                    </a:lnTo>
                    <a:lnTo>
                      <a:pt x="190" y="311"/>
                    </a:lnTo>
                    <a:lnTo>
                      <a:pt x="186" y="293"/>
                    </a:lnTo>
                    <a:lnTo>
                      <a:pt x="176" y="268"/>
                    </a:lnTo>
                    <a:lnTo>
                      <a:pt x="156" y="243"/>
                    </a:lnTo>
                    <a:lnTo>
                      <a:pt x="157" y="242"/>
                    </a:lnTo>
                    <a:lnTo>
                      <a:pt x="160" y="239"/>
                    </a:lnTo>
                    <a:lnTo>
                      <a:pt x="164" y="237"/>
                    </a:lnTo>
                    <a:lnTo>
                      <a:pt x="170" y="234"/>
                    </a:lnTo>
                    <a:lnTo>
                      <a:pt x="177" y="234"/>
                    </a:lnTo>
                    <a:lnTo>
                      <a:pt x="186" y="237"/>
                    </a:lnTo>
                    <a:lnTo>
                      <a:pt x="198" y="244"/>
                    </a:lnTo>
                    <a:lnTo>
                      <a:pt x="209" y="255"/>
                    </a:lnTo>
                    <a:lnTo>
                      <a:pt x="213" y="249"/>
                    </a:lnTo>
                    <a:lnTo>
                      <a:pt x="219" y="232"/>
                    </a:lnTo>
                    <a:lnTo>
                      <a:pt x="226" y="204"/>
                    </a:lnTo>
                    <a:lnTo>
                      <a:pt x="230" y="170"/>
                    </a:lnTo>
                    <a:lnTo>
                      <a:pt x="226" y="131"/>
                    </a:lnTo>
                    <a:lnTo>
                      <a:pt x="211" y="88"/>
                    </a:lnTo>
                    <a:lnTo>
                      <a:pt x="181" y="44"/>
                    </a:lnTo>
                    <a:lnTo>
                      <a:pt x="132"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4" name="Freeform 194">
                <a:extLst>
                  <a:ext uri="{FF2B5EF4-FFF2-40B4-BE49-F238E27FC236}">
                    <a16:creationId xmlns:a16="http://schemas.microsoft.com/office/drawing/2014/main" id="{2FDBDBCD-F063-131C-70AF-284ACAE6C64D}"/>
                  </a:ext>
                </a:extLst>
              </p:cNvPr>
              <p:cNvSpPr>
                <a:spLocks/>
              </p:cNvSpPr>
              <p:nvPr/>
            </p:nvSpPr>
            <p:spPr bwMode="auto">
              <a:xfrm>
                <a:off x="4157" y="824"/>
                <a:ext cx="194" cy="145"/>
              </a:xfrm>
              <a:custGeom>
                <a:avLst/>
                <a:gdLst>
                  <a:gd name="T0" fmla="*/ 169 w 388"/>
                  <a:gd name="T1" fmla="*/ 0 h 289"/>
                  <a:gd name="T2" fmla="*/ 179 w 388"/>
                  <a:gd name="T3" fmla="*/ 2 h 289"/>
                  <a:gd name="T4" fmla="*/ 191 w 388"/>
                  <a:gd name="T5" fmla="*/ 7 h 289"/>
                  <a:gd name="T6" fmla="*/ 206 w 388"/>
                  <a:gd name="T7" fmla="*/ 16 h 289"/>
                  <a:gd name="T8" fmla="*/ 223 w 388"/>
                  <a:gd name="T9" fmla="*/ 28 h 289"/>
                  <a:gd name="T10" fmla="*/ 240 w 388"/>
                  <a:gd name="T11" fmla="*/ 41 h 289"/>
                  <a:gd name="T12" fmla="*/ 259 w 388"/>
                  <a:gd name="T13" fmla="*/ 56 h 289"/>
                  <a:gd name="T14" fmla="*/ 278 w 388"/>
                  <a:gd name="T15" fmla="*/ 73 h 289"/>
                  <a:gd name="T16" fmla="*/ 296 w 388"/>
                  <a:gd name="T17" fmla="*/ 89 h 289"/>
                  <a:gd name="T18" fmla="*/ 315 w 388"/>
                  <a:gd name="T19" fmla="*/ 106 h 289"/>
                  <a:gd name="T20" fmla="*/ 331 w 388"/>
                  <a:gd name="T21" fmla="*/ 122 h 289"/>
                  <a:gd name="T22" fmla="*/ 346 w 388"/>
                  <a:gd name="T23" fmla="*/ 137 h 289"/>
                  <a:gd name="T24" fmla="*/ 360 w 388"/>
                  <a:gd name="T25" fmla="*/ 151 h 289"/>
                  <a:gd name="T26" fmla="*/ 371 w 388"/>
                  <a:gd name="T27" fmla="*/ 162 h 289"/>
                  <a:gd name="T28" fmla="*/ 380 w 388"/>
                  <a:gd name="T29" fmla="*/ 171 h 289"/>
                  <a:gd name="T30" fmla="*/ 385 w 388"/>
                  <a:gd name="T31" fmla="*/ 176 h 289"/>
                  <a:gd name="T32" fmla="*/ 388 w 388"/>
                  <a:gd name="T33" fmla="*/ 179 h 289"/>
                  <a:gd name="T34" fmla="*/ 366 w 388"/>
                  <a:gd name="T35" fmla="*/ 197 h 289"/>
                  <a:gd name="T36" fmla="*/ 349 w 388"/>
                  <a:gd name="T37" fmla="*/ 216 h 289"/>
                  <a:gd name="T38" fmla="*/ 335 w 388"/>
                  <a:gd name="T39" fmla="*/ 235 h 289"/>
                  <a:gd name="T40" fmla="*/ 323 w 388"/>
                  <a:gd name="T41" fmla="*/ 251 h 289"/>
                  <a:gd name="T42" fmla="*/ 316 w 388"/>
                  <a:gd name="T43" fmla="*/ 267 h 289"/>
                  <a:gd name="T44" fmla="*/ 311 w 388"/>
                  <a:gd name="T45" fmla="*/ 279 h 289"/>
                  <a:gd name="T46" fmla="*/ 308 w 388"/>
                  <a:gd name="T47" fmla="*/ 287 h 289"/>
                  <a:gd name="T48" fmla="*/ 307 w 388"/>
                  <a:gd name="T49" fmla="*/ 289 h 289"/>
                  <a:gd name="T50" fmla="*/ 298 w 388"/>
                  <a:gd name="T51" fmla="*/ 244 h 289"/>
                  <a:gd name="T52" fmla="*/ 298 w 388"/>
                  <a:gd name="T53" fmla="*/ 195 h 289"/>
                  <a:gd name="T54" fmla="*/ 302 w 388"/>
                  <a:gd name="T55" fmla="*/ 155 h 289"/>
                  <a:gd name="T56" fmla="*/ 305 w 388"/>
                  <a:gd name="T57" fmla="*/ 138 h 289"/>
                  <a:gd name="T58" fmla="*/ 253 w 388"/>
                  <a:gd name="T59" fmla="*/ 147 h 289"/>
                  <a:gd name="T60" fmla="*/ 244 w 388"/>
                  <a:gd name="T61" fmla="*/ 119 h 289"/>
                  <a:gd name="T62" fmla="*/ 243 w 388"/>
                  <a:gd name="T63" fmla="*/ 99 h 289"/>
                  <a:gd name="T64" fmla="*/ 243 w 388"/>
                  <a:gd name="T65" fmla="*/ 87 h 289"/>
                  <a:gd name="T66" fmla="*/ 244 w 388"/>
                  <a:gd name="T67" fmla="*/ 82 h 289"/>
                  <a:gd name="T68" fmla="*/ 193 w 388"/>
                  <a:gd name="T69" fmla="*/ 82 h 289"/>
                  <a:gd name="T70" fmla="*/ 186 w 388"/>
                  <a:gd name="T71" fmla="*/ 34 h 289"/>
                  <a:gd name="T72" fmla="*/ 110 w 388"/>
                  <a:gd name="T73" fmla="*/ 41 h 289"/>
                  <a:gd name="T74" fmla="*/ 144 w 388"/>
                  <a:gd name="T75" fmla="*/ 11 h 289"/>
                  <a:gd name="T76" fmla="*/ 140 w 388"/>
                  <a:gd name="T77" fmla="*/ 11 h 289"/>
                  <a:gd name="T78" fmla="*/ 131 w 388"/>
                  <a:gd name="T79" fmla="*/ 11 h 289"/>
                  <a:gd name="T80" fmla="*/ 117 w 388"/>
                  <a:gd name="T81" fmla="*/ 12 h 289"/>
                  <a:gd name="T82" fmla="*/ 98 w 388"/>
                  <a:gd name="T83" fmla="*/ 15 h 289"/>
                  <a:gd name="T84" fmla="*/ 77 w 388"/>
                  <a:gd name="T85" fmla="*/ 19 h 289"/>
                  <a:gd name="T86" fmla="*/ 52 w 388"/>
                  <a:gd name="T87" fmla="*/ 24 h 289"/>
                  <a:gd name="T88" fmla="*/ 27 w 388"/>
                  <a:gd name="T89" fmla="*/ 31 h 289"/>
                  <a:gd name="T90" fmla="*/ 0 w 388"/>
                  <a:gd name="T91" fmla="*/ 41 h 289"/>
                  <a:gd name="T92" fmla="*/ 1 w 388"/>
                  <a:gd name="T93" fmla="*/ 40 h 289"/>
                  <a:gd name="T94" fmla="*/ 6 w 388"/>
                  <a:gd name="T95" fmla="*/ 35 h 289"/>
                  <a:gd name="T96" fmla="*/ 16 w 388"/>
                  <a:gd name="T97" fmla="*/ 29 h 289"/>
                  <a:gd name="T98" fmla="*/ 32 w 388"/>
                  <a:gd name="T99" fmla="*/ 20 h 289"/>
                  <a:gd name="T100" fmla="*/ 54 w 388"/>
                  <a:gd name="T101" fmla="*/ 12 h 289"/>
                  <a:gd name="T102" fmla="*/ 83 w 388"/>
                  <a:gd name="T103" fmla="*/ 6 h 289"/>
                  <a:gd name="T104" fmla="*/ 121 w 388"/>
                  <a:gd name="T105" fmla="*/ 1 h 289"/>
                  <a:gd name="T106" fmla="*/ 169 w 388"/>
                  <a:gd name="T107"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8" h="289">
                    <a:moveTo>
                      <a:pt x="169" y="0"/>
                    </a:moveTo>
                    <a:lnTo>
                      <a:pt x="179" y="2"/>
                    </a:lnTo>
                    <a:lnTo>
                      <a:pt x="191" y="7"/>
                    </a:lnTo>
                    <a:lnTo>
                      <a:pt x="206" y="16"/>
                    </a:lnTo>
                    <a:lnTo>
                      <a:pt x="223" y="28"/>
                    </a:lnTo>
                    <a:lnTo>
                      <a:pt x="240" y="41"/>
                    </a:lnTo>
                    <a:lnTo>
                      <a:pt x="259" y="56"/>
                    </a:lnTo>
                    <a:lnTo>
                      <a:pt x="278" y="73"/>
                    </a:lnTo>
                    <a:lnTo>
                      <a:pt x="296" y="89"/>
                    </a:lnTo>
                    <a:lnTo>
                      <a:pt x="315" y="106"/>
                    </a:lnTo>
                    <a:lnTo>
                      <a:pt x="331" y="122"/>
                    </a:lnTo>
                    <a:lnTo>
                      <a:pt x="346" y="137"/>
                    </a:lnTo>
                    <a:lnTo>
                      <a:pt x="360" y="151"/>
                    </a:lnTo>
                    <a:lnTo>
                      <a:pt x="371" y="162"/>
                    </a:lnTo>
                    <a:lnTo>
                      <a:pt x="380" y="171"/>
                    </a:lnTo>
                    <a:lnTo>
                      <a:pt x="385" y="176"/>
                    </a:lnTo>
                    <a:lnTo>
                      <a:pt x="388" y="179"/>
                    </a:lnTo>
                    <a:lnTo>
                      <a:pt x="366" y="197"/>
                    </a:lnTo>
                    <a:lnTo>
                      <a:pt x="349" y="216"/>
                    </a:lnTo>
                    <a:lnTo>
                      <a:pt x="335" y="235"/>
                    </a:lnTo>
                    <a:lnTo>
                      <a:pt x="323" y="251"/>
                    </a:lnTo>
                    <a:lnTo>
                      <a:pt x="316" y="267"/>
                    </a:lnTo>
                    <a:lnTo>
                      <a:pt x="311" y="279"/>
                    </a:lnTo>
                    <a:lnTo>
                      <a:pt x="308" y="287"/>
                    </a:lnTo>
                    <a:lnTo>
                      <a:pt x="307" y="289"/>
                    </a:lnTo>
                    <a:lnTo>
                      <a:pt x="298" y="244"/>
                    </a:lnTo>
                    <a:lnTo>
                      <a:pt x="298" y="195"/>
                    </a:lnTo>
                    <a:lnTo>
                      <a:pt x="302" y="155"/>
                    </a:lnTo>
                    <a:lnTo>
                      <a:pt x="305" y="138"/>
                    </a:lnTo>
                    <a:lnTo>
                      <a:pt x="253" y="147"/>
                    </a:lnTo>
                    <a:lnTo>
                      <a:pt x="244" y="119"/>
                    </a:lnTo>
                    <a:lnTo>
                      <a:pt x="243" y="99"/>
                    </a:lnTo>
                    <a:lnTo>
                      <a:pt x="243" y="87"/>
                    </a:lnTo>
                    <a:lnTo>
                      <a:pt x="244" y="82"/>
                    </a:lnTo>
                    <a:lnTo>
                      <a:pt x="193" y="82"/>
                    </a:lnTo>
                    <a:lnTo>
                      <a:pt x="186" y="34"/>
                    </a:lnTo>
                    <a:lnTo>
                      <a:pt x="110" y="41"/>
                    </a:lnTo>
                    <a:lnTo>
                      <a:pt x="144" y="11"/>
                    </a:lnTo>
                    <a:lnTo>
                      <a:pt x="140" y="11"/>
                    </a:lnTo>
                    <a:lnTo>
                      <a:pt x="131" y="11"/>
                    </a:lnTo>
                    <a:lnTo>
                      <a:pt x="117" y="12"/>
                    </a:lnTo>
                    <a:lnTo>
                      <a:pt x="98" y="15"/>
                    </a:lnTo>
                    <a:lnTo>
                      <a:pt x="77" y="19"/>
                    </a:lnTo>
                    <a:lnTo>
                      <a:pt x="52" y="24"/>
                    </a:lnTo>
                    <a:lnTo>
                      <a:pt x="27" y="31"/>
                    </a:lnTo>
                    <a:lnTo>
                      <a:pt x="0" y="41"/>
                    </a:lnTo>
                    <a:lnTo>
                      <a:pt x="1" y="40"/>
                    </a:lnTo>
                    <a:lnTo>
                      <a:pt x="6" y="35"/>
                    </a:lnTo>
                    <a:lnTo>
                      <a:pt x="16" y="29"/>
                    </a:lnTo>
                    <a:lnTo>
                      <a:pt x="32" y="20"/>
                    </a:lnTo>
                    <a:lnTo>
                      <a:pt x="54" y="12"/>
                    </a:lnTo>
                    <a:lnTo>
                      <a:pt x="83" y="6"/>
                    </a:lnTo>
                    <a:lnTo>
                      <a:pt x="121" y="1"/>
                    </a:lnTo>
                    <a:lnTo>
                      <a:pt x="169"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5" name="Freeform 195">
                <a:extLst>
                  <a:ext uri="{FF2B5EF4-FFF2-40B4-BE49-F238E27FC236}">
                    <a16:creationId xmlns:a16="http://schemas.microsoft.com/office/drawing/2014/main" id="{5B7D333D-C85B-396D-2534-FFFF9FDA5BF5}"/>
                  </a:ext>
                </a:extLst>
              </p:cNvPr>
              <p:cNvSpPr>
                <a:spLocks/>
              </p:cNvSpPr>
              <p:nvPr/>
            </p:nvSpPr>
            <p:spPr bwMode="auto">
              <a:xfrm>
                <a:off x="4613" y="602"/>
                <a:ext cx="182" cy="159"/>
              </a:xfrm>
              <a:custGeom>
                <a:avLst/>
                <a:gdLst>
                  <a:gd name="T0" fmla="*/ 365 w 365"/>
                  <a:gd name="T1" fmla="*/ 77 h 318"/>
                  <a:gd name="T2" fmla="*/ 361 w 365"/>
                  <a:gd name="T3" fmla="*/ 75 h 318"/>
                  <a:gd name="T4" fmla="*/ 351 w 365"/>
                  <a:gd name="T5" fmla="*/ 70 h 318"/>
                  <a:gd name="T6" fmla="*/ 336 w 365"/>
                  <a:gd name="T7" fmla="*/ 63 h 318"/>
                  <a:gd name="T8" fmla="*/ 320 w 365"/>
                  <a:gd name="T9" fmla="*/ 54 h 318"/>
                  <a:gd name="T10" fmla="*/ 302 w 365"/>
                  <a:gd name="T11" fmla="*/ 43 h 318"/>
                  <a:gd name="T12" fmla="*/ 287 w 365"/>
                  <a:gd name="T13" fmla="*/ 29 h 318"/>
                  <a:gd name="T14" fmla="*/ 274 w 365"/>
                  <a:gd name="T15" fmla="*/ 15 h 318"/>
                  <a:gd name="T16" fmla="*/ 268 w 365"/>
                  <a:gd name="T17" fmla="*/ 0 h 318"/>
                  <a:gd name="T18" fmla="*/ 265 w 365"/>
                  <a:gd name="T19" fmla="*/ 2 h 318"/>
                  <a:gd name="T20" fmla="*/ 260 w 365"/>
                  <a:gd name="T21" fmla="*/ 7 h 318"/>
                  <a:gd name="T22" fmla="*/ 252 w 365"/>
                  <a:gd name="T23" fmla="*/ 16 h 318"/>
                  <a:gd name="T24" fmla="*/ 239 w 365"/>
                  <a:gd name="T25" fmla="*/ 29 h 318"/>
                  <a:gd name="T26" fmla="*/ 225 w 365"/>
                  <a:gd name="T27" fmla="*/ 44 h 318"/>
                  <a:gd name="T28" fmla="*/ 209 w 365"/>
                  <a:gd name="T29" fmla="*/ 61 h 318"/>
                  <a:gd name="T30" fmla="*/ 190 w 365"/>
                  <a:gd name="T31" fmla="*/ 80 h 318"/>
                  <a:gd name="T32" fmla="*/ 170 w 365"/>
                  <a:gd name="T33" fmla="*/ 103 h 318"/>
                  <a:gd name="T34" fmla="*/ 148 w 365"/>
                  <a:gd name="T35" fmla="*/ 127 h 318"/>
                  <a:gd name="T36" fmla="*/ 127 w 365"/>
                  <a:gd name="T37" fmla="*/ 152 h 318"/>
                  <a:gd name="T38" fmla="*/ 104 w 365"/>
                  <a:gd name="T39" fmla="*/ 178 h 318"/>
                  <a:gd name="T40" fmla="*/ 82 w 365"/>
                  <a:gd name="T41" fmla="*/ 205 h 318"/>
                  <a:gd name="T42" fmla="*/ 60 w 365"/>
                  <a:gd name="T43" fmla="*/ 233 h 318"/>
                  <a:gd name="T44" fmla="*/ 39 w 365"/>
                  <a:gd name="T45" fmla="*/ 261 h 318"/>
                  <a:gd name="T46" fmla="*/ 19 w 365"/>
                  <a:gd name="T47" fmla="*/ 290 h 318"/>
                  <a:gd name="T48" fmla="*/ 0 w 365"/>
                  <a:gd name="T49" fmla="*/ 318 h 318"/>
                  <a:gd name="T50" fmla="*/ 5 w 365"/>
                  <a:gd name="T51" fmla="*/ 313 h 318"/>
                  <a:gd name="T52" fmla="*/ 16 w 365"/>
                  <a:gd name="T53" fmla="*/ 299 h 318"/>
                  <a:gd name="T54" fmla="*/ 34 w 365"/>
                  <a:gd name="T55" fmla="*/ 280 h 318"/>
                  <a:gd name="T56" fmla="*/ 57 w 365"/>
                  <a:gd name="T57" fmla="*/ 258 h 318"/>
                  <a:gd name="T58" fmla="*/ 81 w 365"/>
                  <a:gd name="T59" fmla="*/ 234 h 318"/>
                  <a:gd name="T60" fmla="*/ 106 w 365"/>
                  <a:gd name="T61" fmla="*/ 211 h 318"/>
                  <a:gd name="T62" fmla="*/ 128 w 365"/>
                  <a:gd name="T63" fmla="*/ 194 h 318"/>
                  <a:gd name="T64" fmla="*/ 148 w 365"/>
                  <a:gd name="T65" fmla="*/ 181 h 318"/>
                  <a:gd name="T66" fmla="*/ 154 w 365"/>
                  <a:gd name="T67" fmla="*/ 224 h 318"/>
                  <a:gd name="T68" fmla="*/ 155 w 365"/>
                  <a:gd name="T69" fmla="*/ 219 h 318"/>
                  <a:gd name="T70" fmla="*/ 161 w 365"/>
                  <a:gd name="T71" fmla="*/ 206 h 318"/>
                  <a:gd name="T72" fmla="*/ 169 w 365"/>
                  <a:gd name="T73" fmla="*/ 188 h 318"/>
                  <a:gd name="T74" fmla="*/ 179 w 365"/>
                  <a:gd name="T75" fmla="*/ 166 h 318"/>
                  <a:gd name="T76" fmla="*/ 190 w 365"/>
                  <a:gd name="T77" fmla="*/ 142 h 318"/>
                  <a:gd name="T78" fmla="*/ 201 w 365"/>
                  <a:gd name="T79" fmla="*/ 119 h 318"/>
                  <a:gd name="T80" fmla="*/ 214 w 365"/>
                  <a:gd name="T81" fmla="*/ 100 h 318"/>
                  <a:gd name="T82" fmla="*/ 226 w 365"/>
                  <a:gd name="T83" fmla="*/ 85 h 318"/>
                  <a:gd name="T84" fmla="*/ 243 w 365"/>
                  <a:gd name="T85" fmla="*/ 109 h 318"/>
                  <a:gd name="T86" fmla="*/ 253 w 365"/>
                  <a:gd name="T87" fmla="*/ 54 h 318"/>
                  <a:gd name="T88" fmla="*/ 257 w 365"/>
                  <a:gd name="T89" fmla="*/ 55 h 318"/>
                  <a:gd name="T90" fmla="*/ 267 w 365"/>
                  <a:gd name="T91" fmla="*/ 60 h 318"/>
                  <a:gd name="T92" fmla="*/ 281 w 365"/>
                  <a:gd name="T93" fmla="*/ 66 h 318"/>
                  <a:gd name="T94" fmla="*/ 298 w 365"/>
                  <a:gd name="T95" fmla="*/ 73 h 318"/>
                  <a:gd name="T96" fmla="*/ 316 w 365"/>
                  <a:gd name="T97" fmla="*/ 79 h 318"/>
                  <a:gd name="T98" fmla="*/ 335 w 365"/>
                  <a:gd name="T99" fmla="*/ 82 h 318"/>
                  <a:gd name="T100" fmla="*/ 351 w 365"/>
                  <a:gd name="T101" fmla="*/ 82 h 318"/>
                  <a:gd name="T102" fmla="*/ 365 w 365"/>
                  <a:gd name="T103" fmla="*/ 7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5" h="318">
                    <a:moveTo>
                      <a:pt x="365" y="77"/>
                    </a:moveTo>
                    <a:lnTo>
                      <a:pt x="361" y="75"/>
                    </a:lnTo>
                    <a:lnTo>
                      <a:pt x="351" y="70"/>
                    </a:lnTo>
                    <a:lnTo>
                      <a:pt x="336" y="63"/>
                    </a:lnTo>
                    <a:lnTo>
                      <a:pt x="320" y="54"/>
                    </a:lnTo>
                    <a:lnTo>
                      <a:pt x="302" y="43"/>
                    </a:lnTo>
                    <a:lnTo>
                      <a:pt x="287" y="29"/>
                    </a:lnTo>
                    <a:lnTo>
                      <a:pt x="274" y="15"/>
                    </a:lnTo>
                    <a:lnTo>
                      <a:pt x="268" y="0"/>
                    </a:lnTo>
                    <a:lnTo>
                      <a:pt x="265" y="2"/>
                    </a:lnTo>
                    <a:lnTo>
                      <a:pt x="260" y="7"/>
                    </a:lnTo>
                    <a:lnTo>
                      <a:pt x="252" y="16"/>
                    </a:lnTo>
                    <a:lnTo>
                      <a:pt x="239" y="29"/>
                    </a:lnTo>
                    <a:lnTo>
                      <a:pt x="225" y="44"/>
                    </a:lnTo>
                    <a:lnTo>
                      <a:pt x="209" y="61"/>
                    </a:lnTo>
                    <a:lnTo>
                      <a:pt x="190" y="80"/>
                    </a:lnTo>
                    <a:lnTo>
                      <a:pt x="170" y="103"/>
                    </a:lnTo>
                    <a:lnTo>
                      <a:pt x="148" y="127"/>
                    </a:lnTo>
                    <a:lnTo>
                      <a:pt x="127" y="152"/>
                    </a:lnTo>
                    <a:lnTo>
                      <a:pt x="104" y="178"/>
                    </a:lnTo>
                    <a:lnTo>
                      <a:pt x="82" y="205"/>
                    </a:lnTo>
                    <a:lnTo>
                      <a:pt x="60" y="233"/>
                    </a:lnTo>
                    <a:lnTo>
                      <a:pt x="39" y="261"/>
                    </a:lnTo>
                    <a:lnTo>
                      <a:pt x="19" y="290"/>
                    </a:lnTo>
                    <a:lnTo>
                      <a:pt x="0" y="318"/>
                    </a:lnTo>
                    <a:lnTo>
                      <a:pt x="5" y="313"/>
                    </a:lnTo>
                    <a:lnTo>
                      <a:pt x="16" y="299"/>
                    </a:lnTo>
                    <a:lnTo>
                      <a:pt x="34" y="280"/>
                    </a:lnTo>
                    <a:lnTo>
                      <a:pt x="57" y="258"/>
                    </a:lnTo>
                    <a:lnTo>
                      <a:pt x="81" y="234"/>
                    </a:lnTo>
                    <a:lnTo>
                      <a:pt x="106" y="211"/>
                    </a:lnTo>
                    <a:lnTo>
                      <a:pt x="128" y="194"/>
                    </a:lnTo>
                    <a:lnTo>
                      <a:pt x="148" y="181"/>
                    </a:lnTo>
                    <a:lnTo>
                      <a:pt x="154" y="224"/>
                    </a:lnTo>
                    <a:lnTo>
                      <a:pt x="155" y="219"/>
                    </a:lnTo>
                    <a:lnTo>
                      <a:pt x="161" y="206"/>
                    </a:lnTo>
                    <a:lnTo>
                      <a:pt x="169" y="188"/>
                    </a:lnTo>
                    <a:lnTo>
                      <a:pt x="179" y="166"/>
                    </a:lnTo>
                    <a:lnTo>
                      <a:pt x="190" y="142"/>
                    </a:lnTo>
                    <a:lnTo>
                      <a:pt x="201" y="119"/>
                    </a:lnTo>
                    <a:lnTo>
                      <a:pt x="214" y="100"/>
                    </a:lnTo>
                    <a:lnTo>
                      <a:pt x="226" y="85"/>
                    </a:lnTo>
                    <a:lnTo>
                      <a:pt x="243" y="109"/>
                    </a:lnTo>
                    <a:lnTo>
                      <a:pt x="253" y="54"/>
                    </a:lnTo>
                    <a:lnTo>
                      <a:pt x="257" y="55"/>
                    </a:lnTo>
                    <a:lnTo>
                      <a:pt x="267" y="60"/>
                    </a:lnTo>
                    <a:lnTo>
                      <a:pt x="281" y="66"/>
                    </a:lnTo>
                    <a:lnTo>
                      <a:pt x="298" y="73"/>
                    </a:lnTo>
                    <a:lnTo>
                      <a:pt x="316" y="79"/>
                    </a:lnTo>
                    <a:lnTo>
                      <a:pt x="335" y="82"/>
                    </a:lnTo>
                    <a:lnTo>
                      <a:pt x="351" y="82"/>
                    </a:lnTo>
                    <a:lnTo>
                      <a:pt x="365" y="77"/>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6" name="Freeform 196">
                <a:extLst>
                  <a:ext uri="{FF2B5EF4-FFF2-40B4-BE49-F238E27FC236}">
                    <a16:creationId xmlns:a16="http://schemas.microsoft.com/office/drawing/2014/main" id="{9238B3F7-9498-F0E1-CEF1-30EE4A508964}"/>
                  </a:ext>
                </a:extLst>
              </p:cNvPr>
              <p:cNvSpPr>
                <a:spLocks/>
              </p:cNvSpPr>
              <p:nvPr/>
            </p:nvSpPr>
            <p:spPr bwMode="auto">
              <a:xfrm>
                <a:off x="4538" y="589"/>
                <a:ext cx="101" cy="167"/>
              </a:xfrm>
              <a:custGeom>
                <a:avLst/>
                <a:gdLst>
                  <a:gd name="T0" fmla="*/ 0 w 202"/>
                  <a:gd name="T1" fmla="*/ 0 h 333"/>
                  <a:gd name="T2" fmla="*/ 2 w 202"/>
                  <a:gd name="T3" fmla="*/ 1 h 333"/>
                  <a:gd name="T4" fmla="*/ 7 w 202"/>
                  <a:gd name="T5" fmla="*/ 5 h 333"/>
                  <a:gd name="T6" fmla="*/ 13 w 202"/>
                  <a:gd name="T7" fmla="*/ 11 h 333"/>
                  <a:gd name="T8" fmla="*/ 22 w 202"/>
                  <a:gd name="T9" fmla="*/ 20 h 333"/>
                  <a:gd name="T10" fmla="*/ 33 w 202"/>
                  <a:gd name="T11" fmla="*/ 31 h 333"/>
                  <a:gd name="T12" fmla="*/ 46 w 202"/>
                  <a:gd name="T13" fmla="*/ 44 h 333"/>
                  <a:gd name="T14" fmla="*/ 59 w 202"/>
                  <a:gd name="T15" fmla="*/ 57 h 333"/>
                  <a:gd name="T16" fmla="*/ 75 w 202"/>
                  <a:gd name="T17" fmla="*/ 74 h 333"/>
                  <a:gd name="T18" fmla="*/ 91 w 202"/>
                  <a:gd name="T19" fmla="*/ 91 h 333"/>
                  <a:gd name="T20" fmla="*/ 107 w 202"/>
                  <a:gd name="T21" fmla="*/ 110 h 333"/>
                  <a:gd name="T22" fmla="*/ 124 w 202"/>
                  <a:gd name="T23" fmla="*/ 130 h 333"/>
                  <a:gd name="T24" fmla="*/ 140 w 202"/>
                  <a:gd name="T25" fmla="*/ 152 h 333"/>
                  <a:gd name="T26" fmla="*/ 156 w 202"/>
                  <a:gd name="T27" fmla="*/ 174 h 333"/>
                  <a:gd name="T28" fmla="*/ 173 w 202"/>
                  <a:gd name="T29" fmla="*/ 197 h 333"/>
                  <a:gd name="T30" fmla="*/ 188 w 202"/>
                  <a:gd name="T31" fmla="*/ 220 h 333"/>
                  <a:gd name="T32" fmla="*/ 202 w 202"/>
                  <a:gd name="T33" fmla="*/ 244 h 333"/>
                  <a:gd name="T34" fmla="*/ 199 w 202"/>
                  <a:gd name="T35" fmla="*/ 245 h 333"/>
                  <a:gd name="T36" fmla="*/ 194 w 202"/>
                  <a:gd name="T37" fmla="*/ 250 h 333"/>
                  <a:gd name="T38" fmla="*/ 187 w 202"/>
                  <a:gd name="T39" fmla="*/ 259 h 333"/>
                  <a:gd name="T40" fmla="*/ 178 w 202"/>
                  <a:gd name="T41" fmla="*/ 269 h 333"/>
                  <a:gd name="T42" fmla="*/ 168 w 202"/>
                  <a:gd name="T43" fmla="*/ 283 h 333"/>
                  <a:gd name="T44" fmla="*/ 159 w 202"/>
                  <a:gd name="T45" fmla="*/ 298 h 333"/>
                  <a:gd name="T46" fmla="*/ 150 w 202"/>
                  <a:gd name="T47" fmla="*/ 314 h 333"/>
                  <a:gd name="T48" fmla="*/ 144 w 202"/>
                  <a:gd name="T49" fmla="*/ 333 h 333"/>
                  <a:gd name="T50" fmla="*/ 143 w 202"/>
                  <a:gd name="T51" fmla="*/ 325 h 333"/>
                  <a:gd name="T52" fmla="*/ 140 w 202"/>
                  <a:gd name="T53" fmla="*/ 305 h 333"/>
                  <a:gd name="T54" fmla="*/ 143 w 202"/>
                  <a:gd name="T55" fmla="*/ 278 h 333"/>
                  <a:gd name="T56" fmla="*/ 155 w 202"/>
                  <a:gd name="T57" fmla="*/ 249 h 333"/>
                  <a:gd name="T58" fmla="*/ 154 w 202"/>
                  <a:gd name="T59" fmla="*/ 249 h 333"/>
                  <a:gd name="T60" fmla="*/ 149 w 202"/>
                  <a:gd name="T61" fmla="*/ 249 h 333"/>
                  <a:gd name="T62" fmla="*/ 141 w 202"/>
                  <a:gd name="T63" fmla="*/ 249 h 333"/>
                  <a:gd name="T64" fmla="*/ 134 w 202"/>
                  <a:gd name="T65" fmla="*/ 250 h 333"/>
                  <a:gd name="T66" fmla="*/ 124 w 202"/>
                  <a:gd name="T67" fmla="*/ 252 h 333"/>
                  <a:gd name="T68" fmla="*/ 115 w 202"/>
                  <a:gd name="T69" fmla="*/ 256 h 333"/>
                  <a:gd name="T70" fmla="*/ 107 w 202"/>
                  <a:gd name="T71" fmla="*/ 263 h 333"/>
                  <a:gd name="T72" fmla="*/ 101 w 202"/>
                  <a:gd name="T73" fmla="*/ 271 h 333"/>
                  <a:gd name="T74" fmla="*/ 100 w 202"/>
                  <a:gd name="T75" fmla="*/ 270 h 333"/>
                  <a:gd name="T76" fmla="*/ 98 w 202"/>
                  <a:gd name="T77" fmla="*/ 266 h 333"/>
                  <a:gd name="T78" fmla="*/ 97 w 202"/>
                  <a:gd name="T79" fmla="*/ 260 h 333"/>
                  <a:gd name="T80" fmla="*/ 97 w 202"/>
                  <a:gd name="T81" fmla="*/ 251 h 333"/>
                  <a:gd name="T82" fmla="*/ 100 w 202"/>
                  <a:gd name="T83" fmla="*/ 241 h 333"/>
                  <a:gd name="T84" fmla="*/ 105 w 202"/>
                  <a:gd name="T85" fmla="*/ 229 h 333"/>
                  <a:gd name="T86" fmla="*/ 115 w 202"/>
                  <a:gd name="T87" fmla="*/ 216 h 333"/>
                  <a:gd name="T88" fmla="*/ 130 w 202"/>
                  <a:gd name="T89" fmla="*/ 202 h 333"/>
                  <a:gd name="T90" fmla="*/ 130 w 202"/>
                  <a:gd name="T91" fmla="*/ 198 h 333"/>
                  <a:gd name="T92" fmla="*/ 126 w 202"/>
                  <a:gd name="T93" fmla="*/ 187 h 333"/>
                  <a:gd name="T94" fmla="*/ 121 w 202"/>
                  <a:gd name="T95" fmla="*/ 169 h 333"/>
                  <a:gd name="T96" fmla="*/ 111 w 202"/>
                  <a:gd name="T97" fmla="*/ 146 h 333"/>
                  <a:gd name="T98" fmla="*/ 95 w 202"/>
                  <a:gd name="T99" fmla="*/ 117 h 333"/>
                  <a:gd name="T100" fmla="*/ 72 w 202"/>
                  <a:gd name="T101" fmla="*/ 81 h 333"/>
                  <a:gd name="T102" fmla="*/ 41 w 202"/>
                  <a:gd name="T103" fmla="*/ 42 h 333"/>
                  <a:gd name="T104" fmla="*/ 0 w 202"/>
                  <a:gd name="T105"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2" h="333">
                    <a:moveTo>
                      <a:pt x="0" y="0"/>
                    </a:moveTo>
                    <a:lnTo>
                      <a:pt x="2" y="1"/>
                    </a:lnTo>
                    <a:lnTo>
                      <a:pt x="7" y="5"/>
                    </a:lnTo>
                    <a:lnTo>
                      <a:pt x="13" y="11"/>
                    </a:lnTo>
                    <a:lnTo>
                      <a:pt x="22" y="20"/>
                    </a:lnTo>
                    <a:lnTo>
                      <a:pt x="33" y="31"/>
                    </a:lnTo>
                    <a:lnTo>
                      <a:pt x="46" y="44"/>
                    </a:lnTo>
                    <a:lnTo>
                      <a:pt x="59" y="57"/>
                    </a:lnTo>
                    <a:lnTo>
                      <a:pt x="75" y="74"/>
                    </a:lnTo>
                    <a:lnTo>
                      <a:pt x="91" y="91"/>
                    </a:lnTo>
                    <a:lnTo>
                      <a:pt x="107" y="110"/>
                    </a:lnTo>
                    <a:lnTo>
                      <a:pt x="124" y="130"/>
                    </a:lnTo>
                    <a:lnTo>
                      <a:pt x="140" y="152"/>
                    </a:lnTo>
                    <a:lnTo>
                      <a:pt x="156" y="174"/>
                    </a:lnTo>
                    <a:lnTo>
                      <a:pt x="173" y="197"/>
                    </a:lnTo>
                    <a:lnTo>
                      <a:pt x="188" y="220"/>
                    </a:lnTo>
                    <a:lnTo>
                      <a:pt x="202" y="244"/>
                    </a:lnTo>
                    <a:lnTo>
                      <a:pt x="199" y="245"/>
                    </a:lnTo>
                    <a:lnTo>
                      <a:pt x="194" y="250"/>
                    </a:lnTo>
                    <a:lnTo>
                      <a:pt x="187" y="259"/>
                    </a:lnTo>
                    <a:lnTo>
                      <a:pt x="178" y="269"/>
                    </a:lnTo>
                    <a:lnTo>
                      <a:pt x="168" y="283"/>
                    </a:lnTo>
                    <a:lnTo>
                      <a:pt x="159" y="298"/>
                    </a:lnTo>
                    <a:lnTo>
                      <a:pt x="150" y="314"/>
                    </a:lnTo>
                    <a:lnTo>
                      <a:pt x="144" y="333"/>
                    </a:lnTo>
                    <a:lnTo>
                      <a:pt x="143" y="325"/>
                    </a:lnTo>
                    <a:lnTo>
                      <a:pt x="140" y="305"/>
                    </a:lnTo>
                    <a:lnTo>
                      <a:pt x="143" y="278"/>
                    </a:lnTo>
                    <a:lnTo>
                      <a:pt x="155" y="249"/>
                    </a:lnTo>
                    <a:lnTo>
                      <a:pt x="154" y="249"/>
                    </a:lnTo>
                    <a:lnTo>
                      <a:pt x="149" y="249"/>
                    </a:lnTo>
                    <a:lnTo>
                      <a:pt x="141" y="249"/>
                    </a:lnTo>
                    <a:lnTo>
                      <a:pt x="134" y="250"/>
                    </a:lnTo>
                    <a:lnTo>
                      <a:pt x="124" y="252"/>
                    </a:lnTo>
                    <a:lnTo>
                      <a:pt x="115" y="256"/>
                    </a:lnTo>
                    <a:lnTo>
                      <a:pt x="107" y="263"/>
                    </a:lnTo>
                    <a:lnTo>
                      <a:pt x="101" y="271"/>
                    </a:lnTo>
                    <a:lnTo>
                      <a:pt x="100" y="270"/>
                    </a:lnTo>
                    <a:lnTo>
                      <a:pt x="98" y="266"/>
                    </a:lnTo>
                    <a:lnTo>
                      <a:pt x="97" y="260"/>
                    </a:lnTo>
                    <a:lnTo>
                      <a:pt x="97" y="251"/>
                    </a:lnTo>
                    <a:lnTo>
                      <a:pt x="100" y="241"/>
                    </a:lnTo>
                    <a:lnTo>
                      <a:pt x="105" y="229"/>
                    </a:lnTo>
                    <a:lnTo>
                      <a:pt x="115" y="216"/>
                    </a:lnTo>
                    <a:lnTo>
                      <a:pt x="130" y="202"/>
                    </a:lnTo>
                    <a:lnTo>
                      <a:pt x="130" y="198"/>
                    </a:lnTo>
                    <a:lnTo>
                      <a:pt x="126" y="187"/>
                    </a:lnTo>
                    <a:lnTo>
                      <a:pt x="121" y="169"/>
                    </a:lnTo>
                    <a:lnTo>
                      <a:pt x="111" y="146"/>
                    </a:lnTo>
                    <a:lnTo>
                      <a:pt x="95" y="117"/>
                    </a:lnTo>
                    <a:lnTo>
                      <a:pt x="72" y="81"/>
                    </a:lnTo>
                    <a:lnTo>
                      <a:pt x="41" y="42"/>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7" name="Freeform 197">
                <a:extLst>
                  <a:ext uri="{FF2B5EF4-FFF2-40B4-BE49-F238E27FC236}">
                    <a16:creationId xmlns:a16="http://schemas.microsoft.com/office/drawing/2014/main" id="{69ED0328-0C67-E3BD-D1CB-34ECB4513F6B}"/>
                  </a:ext>
                </a:extLst>
              </p:cNvPr>
              <p:cNvSpPr>
                <a:spLocks/>
              </p:cNvSpPr>
              <p:nvPr/>
            </p:nvSpPr>
            <p:spPr bwMode="auto">
              <a:xfrm>
                <a:off x="4294" y="365"/>
                <a:ext cx="62" cy="156"/>
              </a:xfrm>
              <a:custGeom>
                <a:avLst/>
                <a:gdLst>
                  <a:gd name="T0" fmla="*/ 4 w 125"/>
                  <a:gd name="T1" fmla="*/ 0 h 314"/>
                  <a:gd name="T2" fmla="*/ 3 w 125"/>
                  <a:gd name="T3" fmla="*/ 8 h 314"/>
                  <a:gd name="T4" fmla="*/ 0 w 125"/>
                  <a:gd name="T5" fmla="*/ 27 h 314"/>
                  <a:gd name="T6" fmla="*/ 0 w 125"/>
                  <a:gd name="T7" fmla="*/ 55 h 314"/>
                  <a:gd name="T8" fmla="*/ 3 w 125"/>
                  <a:gd name="T9" fmla="*/ 89 h 314"/>
                  <a:gd name="T10" fmla="*/ 13 w 125"/>
                  <a:gd name="T11" fmla="*/ 126 h 314"/>
                  <a:gd name="T12" fmla="*/ 30 w 125"/>
                  <a:gd name="T13" fmla="*/ 164 h 314"/>
                  <a:gd name="T14" fmla="*/ 58 w 125"/>
                  <a:gd name="T15" fmla="*/ 199 h 314"/>
                  <a:gd name="T16" fmla="*/ 99 w 125"/>
                  <a:gd name="T17" fmla="*/ 229 h 314"/>
                  <a:gd name="T18" fmla="*/ 103 w 125"/>
                  <a:gd name="T19" fmla="*/ 238 h 314"/>
                  <a:gd name="T20" fmla="*/ 112 w 125"/>
                  <a:gd name="T21" fmla="*/ 260 h 314"/>
                  <a:gd name="T22" fmla="*/ 117 w 125"/>
                  <a:gd name="T23" fmla="*/ 287 h 314"/>
                  <a:gd name="T24" fmla="*/ 116 w 125"/>
                  <a:gd name="T25" fmla="*/ 314 h 314"/>
                  <a:gd name="T26" fmla="*/ 120 w 125"/>
                  <a:gd name="T27" fmla="*/ 310 h 314"/>
                  <a:gd name="T28" fmla="*/ 125 w 125"/>
                  <a:gd name="T29" fmla="*/ 296 h 314"/>
                  <a:gd name="T30" fmla="*/ 125 w 125"/>
                  <a:gd name="T31" fmla="*/ 270 h 314"/>
                  <a:gd name="T32" fmla="*/ 112 w 125"/>
                  <a:gd name="T33" fmla="*/ 227 h 314"/>
                  <a:gd name="T34" fmla="*/ 107 w 125"/>
                  <a:gd name="T35" fmla="*/ 224 h 314"/>
                  <a:gd name="T36" fmla="*/ 94 w 125"/>
                  <a:gd name="T37" fmla="*/ 217 h 314"/>
                  <a:gd name="T38" fmla="*/ 77 w 125"/>
                  <a:gd name="T39" fmla="*/ 204 h 314"/>
                  <a:gd name="T40" fmla="*/ 57 w 125"/>
                  <a:gd name="T41" fmla="*/ 183 h 314"/>
                  <a:gd name="T42" fmla="*/ 37 w 125"/>
                  <a:gd name="T43" fmla="*/ 153 h 314"/>
                  <a:gd name="T44" fmla="*/ 20 w 125"/>
                  <a:gd name="T45" fmla="*/ 114 h 314"/>
                  <a:gd name="T46" fmla="*/ 8 w 125"/>
                  <a:gd name="T47" fmla="*/ 63 h 314"/>
                  <a:gd name="T48" fmla="*/ 4 w 125"/>
                  <a:gd name="T49"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5" h="314">
                    <a:moveTo>
                      <a:pt x="4" y="0"/>
                    </a:moveTo>
                    <a:lnTo>
                      <a:pt x="3" y="8"/>
                    </a:lnTo>
                    <a:lnTo>
                      <a:pt x="0" y="27"/>
                    </a:lnTo>
                    <a:lnTo>
                      <a:pt x="0" y="55"/>
                    </a:lnTo>
                    <a:lnTo>
                      <a:pt x="3" y="89"/>
                    </a:lnTo>
                    <a:lnTo>
                      <a:pt x="13" y="126"/>
                    </a:lnTo>
                    <a:lnTo>
                      <a:pt x="30" y="164"/>
                    </a:lnTo>
                    <a:lnTo>
                      <a:pt x="58" y="199"/>
                    </a:lnTo>
                    <a:lnTo>
                      <a:pt x="99" y="229"/>
                    </a:lnTo>
                    <a:lnTo>
                      <a:pt x="103" y="238"/>
                    </a:lnTo>
                    <a:lnTo>
                      <a:pt x="112" y="260"/>
                    </a:lnTo>
                    <a:lnTo>
                      <a:pt x="117" y="287"/>
                    </a:lnTo>
                    <a:lnTo>
                      <a:pt x="116" y="314"/>
                    </a:lnTo>
                    <a:lnTo>
                      <a:pt x="120" y="310"/>
                    </a:lnTo>
                    <a:lnTo>
                      <a:pt x="125" y="296"/>
                    </a:lnTo>
                    <a:lnTo>
                      <a:pt x="125" y="270"/>
                    </a:lnTo>
                    <a:lnTo>
                      <a:pt x="112" y="227"/>
                    </a:lnTo>
                    <a:lnTo>
                      <a:pt x="107" y="224"/>
                    </a:lnTo>
                    <a:lnTo>
                      <a:pt x="94" y="217"/>
                    </a:lnTo>
                    <a:lnTo>
                      <a:pt x="77" y="204"/>
                    </a:lnTo>
                    <a:lnTo>
                      <a:pt x="57" y="183"/>
                    </a:lnTo>
                    <a:lnTo>
                      <a:pt x="37" y="153"/>
                    </a:lnTo>
                    <a:lnTo>
                      <a:pt x="20" y="114"/>
                    </a:lnTo>
                    <a:lnTo>
                      <a:pt x="8" y="63"/>
                    </a:lnTo>
                    <a:lnTo>
                      <a:pt x="4"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8" name="Freeform 198">
                <a:extLst>
                  <a:ext uri="{FF2B5EF4-FFF2-40B4-BE49-F238E27FC236}">
                    <a16:creationId xmlns:a16="http://schemas.microsoft.com/office/drawing/2014/main" id="{1C927F25-7374-E53A-B7C9-7B89ADACB38D}"/>
                  </a:ext>
                </a:extLst>
              </p:cNvPr>
              <p:cNvSpPr>
                <a:spLocks/>
              </p:cNvSpPr>
              <p:nvPr/>
            </p:nvSpPr>
            <p:spPr bwMode="auto">
              <a:xfrm>
                <a:off x="4538" y="650"/>
                <a:ext cx="261" cy="236"/>
              </a:xfrm>
              <a:custGeom>
                <a:avLst/>
                <a:gdLst>
                  <a:gd name="T0" fmla="*/ 520 w 521"/>
                  <a:gd name="T1" fmla="*/ 5 h 473"/>
                  <a:gd name="T2" fmla="*/ 509 w 521"/>
                  <a:gd name="T3" fmla="*/ 42 h 473"/>
                  <a:gd name="T4" fmla="*/ 488 w 521"/>
                  <a:gd name="T5" fmla="*/ 106 h 473"/>
                  <a:gd name="T6" fmla="*/ 458 w 521"/>
                  <a:gd name="T7" fmla="*/ 185 h 473"/>
                  <a:gd name="T8" fmla="*/ 418 w 521"/>
                  <a:gd name="T9" fmla="*/ 272 h 473"/>
                  <a:gd name="T10" fmla="*/ 370 w 521"/>
                  <a:gd name="T11" fmla="*/ 354 h 473"/>
                  <a:gd name="T12" fmla="*/ 315 w 521"/>
                  <a:gd name="T13" fmla="*/ 422 h 473"/>
                  <a:gd name="T14" fmla="*/ 252 w 521"/>
                  <a:gd name="T15" fmla="*/ 465 h 473"/>
                  <a:gd name="T16" fmla="*/ 217 w 521"/>
                  <a:gd name="T17" fmla="*/ 473 h 473"/>
                  <a:gd name="T18" fmla="*/ 207 w 521"/>
                  <a:gd name="T19" fmla="*/ 470 h 473"/>
                  <a:gd name="T20" fmla="*/ 188 w 521"/>
                  <a:gd name="T21" fmla="*/ 461 h 473"/>
                  <a:gd name="T22" fmla="*/ 161 w 521"/>
                  <a:gd name="T23" fmla="*/ 448 h 473"/>
                  <a:gd name="T24" fmla="*/ 130 w 521"/>
                  <a:gd name="T25" fmla="*/ 428 h 473"/>
                  <a:gd name="T26" fmla="*/ 95 w 521"/>
                  <a:gd name="T27" fmla="*/ 402 h 473"/>
                  <a:gd name="T28" fmla="*/ 57 w 521"/>
                  <a:gd name="T29" fmla="*/ 366 h 473"/>
                  <a:gd name="T30" fmla="*/ 19 w 521"/>
                  <a:gd name="T31" fmla="*/ 322 h 473"/>
                  <a:gd name="T32" fmla="*/ 2 w 521"/>
                  <a:gd name="T33" fmla="*/ 299 h 473"/>
                  <a:gd name="T34" fmla="*/ 13 w 521"/>
                  <a:gd name="T35" fmla="*/ 312 h 473"/>
                  <a:gd name="T36" fmla="*/ 34 w 521"/>
                  <a:gd name="T37" fmla="*/ 335 h 473"/>
                  <a:gd name="T38" fmla="*/ 63 w 521"/>
                  <a:gd name="T39" fmla="*/ 363 h 473"/>
                  <a:gd name="T40" fmla="*/ 96 w 521"/>
                  <a:gd name="T41" fmla="*/ 393 h 473"/>
                  <a:gd name="T42" fmla="*/ 132 w 521"/>
                  <a:gd name="T43" fmla="*/ 422 h 473"/>
                  <a:gd name="T44" fmla="*/ 169 w 521"/>
                  <a:gd name="T45" fmla="*/ 444 h 473"/>
                  <a:gd name="T46" fmla="*/ 203 w 521"/>
                  <a:gd name="T47" fmla="*/ 457 h 473"/>
                  <a:gd name="T48" fmla="*/ 221 w 521"/>
                  <a:gd name="T49" fmla="*/ 458 h 473"/>
                  <a:gd name="T50" fmla="*/ 234 w 521"/>
                  <a:gd name="T51" fmla="*/ 453 h 473"/>
                  <a:gd name="T52" fmla="*/ 260 w 521"/>
                  <a:gd name="T53" fmla="*/ 441 h 473"/>
                  <a:gd name="T54" fmla="*/ 295 w 521"/>
                  <a:gd name="T55" fmla="*/ 414 h 473"/>
                  <a:gd name="T56" fmla="*/ 336 w 521"/>
                  <a:gd name="T57" fmla="*/ 370 h 473"/>
                  <a:gd name="T58" fmla="*/ 385 w 521"/>
                  <a:gd name="T59" fmla="*/ 302 h 473"/>
                  <a:gd name="T60" fmla="*/ 438 w 521"/>
                  <a:gd name="T61" fmla="*/ 207 h 473"/>
                  <a:gd name="T62" fmla="*/ 493 w 521"/>
                  <a:gd name="T63" fmla="*/ 78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473">
                    <a:moveTo>
                      <a:pt x="521" y="0"/>
                    </a:moveTo>
                    <a:lnTo>
                      <a:pt x="520" y="5"/>
                    </a:lnTo>
                    <a:lnTo>
                      <a:pt x="516" y="19"/>
                    </a:lnTo>
                    <a:lnTo>
                      <a:pt x="509" y="42"/>
                    </a:lnTo>
                    <a:lnTo>
                      <a:pt x="500" y="71"/>
                    </a:lnTo>
                    <a:lnTo>
                      <a:pt x="488" y="106"/>
                    </a:lnTo>
                    <a:lnTo>
                      <a:pt x="475" y="144"/>
                    </a:lnTo>
                    <a:lnTo>
                      <a:pt x="458" y="185"/>
                    </a:lnTo>
                    <a:lnTo>
                      <a:pt x="439" y="228"/>
                    </a:lnTo>
                    <a:lnTo>
                      <a:pt x="418" y="272"/>
                    </a:lnTo>
                    <a:lnTo>
                      <a:pt x="395" y="314"/>
                    </a:lnTo>
                    <a:lnTo>
                      <a:pt x="370" y="354"/>
                    </a:lnTo>
                    <a:lnTo>
                      <a:pt x="344" y="390"/>
                    </a:lnTo>
                    <a:lnTo>
                      <a:pt x="315" y="422"/>
                    </a:lnTo>
                    <a:lnTo>
                      <a:pt x="285" y="447"/>
                    </a:lnTo>
                    <a:lnTo>
                      <a:pt x="252" y="465"/>
                    </a:lnTo>
                    <a:lnTo>
                      <a:pt x="218" y="473"/>
                    </a:lnTo>
                    <a:lnTo>
                      <a:pt x="217" y="473"/>
                    </a:lnTo>
                    <a:lnTo>
                      <a:pt x="213" y="472"/>
                    </a:lnTo>
                    <a:lnTo>
                      <a:pt x="207" y="470"/>
                    </a:lnTo>
                    <a:lnTo>
                      <a:pt x="198" y="466"/>
                    </a:lnTo>
                    <a:lnTo>
                      <a:pt x="188" y="461"/>
                    </a:lnTo>
                    <a:lnTo>
                      <a:pt x="175" y="455"/>
                    </a:lnTo>
                    <a:lnTo>
                      <a:pt x="161" y="448"/>
                    </a:lnTo>
                    <a:lnTo>
                      <a:pt x="146" y="438"/>
                    </a:lnTo>
                    <a:lnTo>
                      <a:pt x="130" y="428"/>
                    </a:lnTo>
                    <a:lnTo>
                      <a:pt x="112" y="416"/>
                    </a:lnTo>
                    <a:lnTo>
                      <a:pt x="95" y="402"/>
                    </a:lnTo>
                    <a:lnTo>
                      <a:pt x="76" y="385"/>
                    </a:lnTo>
                    <a:lnTo>
                      <a:pt x="57" y="366"/>
                    </a:lnTo>
                    <a:lnTo>
                      <a:pt x="38" y="345"/>
                    </a:lnTo>
                    <a:lnTo>
                      <a:pt x="19" y="322"/>
                    </a:lnTo>
                    <a:lnTo>
                      <a:pt x="0" y="297"/>
                    </a:lnTo>
                    <a:lnTo>
                      <a:pt x="2" y="299"/>
                    </a:lnTo>
                    <a:lnTo>
                      <a:pt x="7" y="305"/>
                    </a:lnTo>
                    <a:lnTo>
                      <a:pt x="13" y="312"/>
                    </a:lnTo>
                    <a:lnTo>
                      <a:pt x="23" y="322"/>
                    </a:lnTo>
                    <a:lnTo>
                      <a:pt x="34" y="335"/>
                    </a:lnTo>
                    <a:lnTo>
                      <a:pt x="48" y="349"/>
                    </a:lnTo>
                    <a:lnTo>
                      <a:pt x="63" y="363"/>
                    </a:lnTo>
                    <a:lnTo>
                      <a:pt x="80" y="378"/>
                    </a:lnTo>
                    <a:lnTo>
                      <a:pt x="96" y="393"/>
                    </a:lnTo>
                    <a:lnTo>
                      <a:pt x="114" y="408"/>
                    </a:lnTo>
                    <a:lnTo>
                      <a:pt x="132" y="422"/>
                    </a:lnTo>
                    <a:lnTo>
                      <a:pt x="150" y="433"/>
                    </a:lnTo>
                    <a:lnTo>
                      <a:pt x="169" y="444"/>
                    </a:lnTo>
                    <a:lnTo>
                      <a:pt x="187" y="452"/>
                    </a:lnTo>
                    <a:lnTo>
                      <a:pt x="203" y="457"/>
                    </a:lnTo>
                    <a:lnTo>
                      <a:pt x="219" y="458"/>
                    </a:lnTo>
                    <a:lnTo>
                      <a:pt x="221" y="458"/>
                    </a:lnTo>
                    <a:lnTo>
                      <a:pt x="226" y="457"/>
                    </a:lnTo>
                    <a:lnTo>
                      <a:pt x="234" y="453"/>
                    </a:lnTo>
                    <a:lnTo>
                      <a:pt x="246" y="448"/>
                    </a:lnTo>
                    <a:lnTo>
                      <a:pt x="260" y="441"/>
                    </a:lnTo>
                    <a:lnTo>
                      <a:pt x="276" y="429"/>
                    </a:lnTo>
                    <a:lnTo>
                      <a:pt x="295" y="414"/>
                    </a:lnTo>
                    <a:lnTo>
                      <a:pt x="315" y="395"/>
                    </a:lnTo>
                    <a:lnTo>
                      <a:pt x="336" y="370"/>
                    </a:lnTo>
                    <a:lnTo>
                      <a:pt x="360" y="339"/>
                    </a:lnTo>
                    <a:lnTo>
                      <a:pt x="385" y="302"/>
                    </a:lnTo>
                    <a:lnTo>
                      <a:pt x="412" y="258"/>
                    </a:lnTo>
                    <a:lnTo>
                      <a:pt x="438" y="207"/>
                    </a:lnTo>
                    <a:lnTo>
                      <a:pt x="466" y="146"/>
                    </a:lnTo>
                    <a:lnTo>
                      <a:pt x="493" y="78"/>
                    </a:lnTo>
                    <a:lnTo>
                      <a:pt x="521"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59" name="Freeform 199">
                <a:extLst>
                  <a:ext uri="{FF2B5EF4-FFF2-40B4-BE49-F238E27FC236}">
                    <a16:creationId xmlns:a16="http://schemas.microsoft.com/office/drawing/2014/main" id="{AA3E98E8-59D7-7714-D2E3-226C445AE6DB}"/>
                  </a:ext>
                </a:extLst>
              </p:cNvPr>
              <p:cNvSpPr>
                <a:spLocks/>
              </p:cNvSpPr>
              <p:nvPr/>
            </p:nvSpPr>
            <p:spPr bwMode="auto">
              <a:xfrm>
                <a:off x="4107" y="613"/>
                <a:ext cx="196" cy="360"/>
              </a:xfrm>
              <a:custGeom>
                <a:avLst/>
                <a:gdLst>
                  <a:gd name="T0" fmla="*/ 177 w 391"/>
                  <a:gd name="T1" fmla="*/ 4 h 721"/>
                  <a:gd name="T2" fmla="*/ 159 w 391"/>
                  <a:gd name="T3" fmla="*/ 28 h 721"/>
                  <a:gd name="T4" fmla="*/ 128 w 391"/>
                  <a:gd name="T5" fmla="*/ 74 h 721"/>
                  <a:gd name="T6" fmla="*/ 92 w 391"/>
                  <a:gd name="T7" fmla="*/ 139 h 721"/>
                  <a:gd name="T8" fmla="*/ 55 w 391"/>
                  <a:gd name="T9" fmla="*/ 218 h 721"/>
                  <a:gd name="T10" fmla="*/ 24 w 391"/>
                  <a:gd name="T11" fmla="*/ 308 h 721"/>
                  <a:gd name="T12" fmla="*/ 4 w 391"/>
                  <a:gd name="T13" fmla="*/ 407 h 721"/>
                  <a:gd name="T14" fmla="*/ 1 w 391"/>
                  <a:gd name="T15" fmla="*/ 510 h 721"/>
                  <a:gd name="T16" fmla="*/ 11 w 391"/>
                  <a:gd name="T17" fmla="*/ 564 h 721"/>
                  <a:gd name="T18" fmla="*/ 27 w 391"/>
                  <a:gd name="T19" fmla="*/ 579 h 721"/>
                  <a:gd name="T20" fmla="*/ 60 w 391"/>
                  <a:gd name="T21" fmla="*/ 605 h 721"/>
                  <a:gd name="T22" fmla="*/ 104 w 391"/>
                  <a:gd name="T23" fmla="*/ 638 h 721"/>
                  <a:gd name="T24" fmla="*/ 158 w 391"/>
                  <a:gd name="T25" fmla="*/ 671 h 721"/>
                  <a:gd name="T26" fmla="*/ 220 w 391"/>
                  <a:gd name="T27" fmla="*/ 700 h 721"/>
                  <a:gd name="T28" fmla="*/ 287 w 391"/>
                  <a:gd name="T29" fmla="*/ 717 h 721"/>
                  <a:gd name="T30" fmla="*/ 356 w 391"/>
                  <a:gd name="T31" fmla="*/ 721 h 721"/>
                  <a:gd name="T32" fmla="*/ 388 w 391"/>
                  <a:gd name="T33" fmla="*/ 716 h 721"/>
                  <a:gd name="T34" fmla="*/ 371 w 391"/>
                  <a:gd name="T35" fmla="*/ 715 h 721"/>
                  <a:gd name="T36" fmla="*/ 339 w 391"/>
                  <a:gd name="T37" fmla="*/ 712 h 721"/>
                  <a:gd name="T38" fmla="*/ 294 w 391"/>
                  <a:gd name="T39" fmla="*/ 703 h 721"/>
                  <a:gd name="T40" fmla="*/ 240 w 391"/>
                  <a:gd name="T41" fmla="*/ 688 h 721"/>
                  <a:gd name="T42" fmla="*/ 180 w 391"/>
                  <a:gd name="T43" fmla="*/ 664 h 721"/>
                  <a:gd name="T44" fmla="*/ 114 w 391"/>
                  <a:gd name="T45" fmla="*/ 630 h 721"/>
                  <a:gd name="T46" fmla="*/ 48 w 391"/>
                  <a:gd name="T47" fmla="*/ 583 h 721"/>
                  <a:gd name="T48" fmla="*/ 15 w 391"/>
                  <a:gd name="T49" fmla="*/ 551 h 721"/>
                  <a:gd name="T50" fmla="*/ 12 w 391"/>
                  <a:gd name="T51" fmla="*/ 531 h 721"/>
                  <a:gd name="T52" fmla="*/ 11 w 391"/>
                  <a:gd name="T53" fmla="*/ 493 h 721"/>
                  <a:gd name="T54" fmla="*/ 14 w 391"/>
                  <a:gd name="T55" fmla="*/ 437 h 721"/>
                  <a:gd name="T56" fmla="*/ 25 w 391"/>
                  <a:gd name="T57" fmla="*/ 364 h 721"/>
                  <a:gd name="T58" fmla="*/ 48 w 391"/>
                  <a:gd name="T59" fmla="*/ 277 h 721"/>
                  <a:gd name="T60" fmla="*/ 87 w 391"/>
                  <a:gd name="T61" fmla="*/ 175 h 721"/>
                  <a:gd name="T62" fmla="*/ 143 w 391"/>
                  <a:gd name="T63" fmla="*/ 62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1" h="721">
                    <a:moveTo>
                      <a:pt x="180" y="0"/>
                    </a:moveTo>
                    <a:lnTo>
                      <a:pt x="177" y="4"/>
                    </a:lnTo>
                    <a:lnTo>
                      <a:pt x="170" y="13"/>
                    </a:lnTo>
                    <a:lnTo>
                      <a:pt x="159" y="28"/>
                    </a:lnTo>
                    <a:lnTo>
                      <a:pt x="144" y="49"/>
                    </a:lnTo>
                    <a:lnTo>
                      <a:pt x="128" y="74"/>
                    </a:lnTo>
                    <a:lnTo>
                      <a:pt x="110" y="105"/>
                    </a:lnTo>
                    <a:lnTo>
                      <a:pt x="92" y="139"/>
                    </a:lnTo>
                    <a:lnTo>
                      <a:pt x="73" y="176"/>
                    </a:lnTo>
                    <a:lnTo>
                      <a:pt x="55" y="218"/>
                    </a:lnTo>
                    <a:lnTo>
                      <a:pt x="37" y="262"/>
                    </a:lnTo>
                    <a:lnTo>
                      <a:pt x="24" y="308"/>
                    </a:lnTo>
                    <a:lnTo>
                      <a:pt x="11" y="356"/>
                    </a:lnTo>
                    <a:lnTo>
                      <a:pt x="4" y="407"/>
                    </a:lnTo>
                    <a:lnTo>
                      <a:pt x="0" y="457"/>
                    </a:lnTo>
                    <a:lnTo>
                      <a:pt x="1" y="510"/>
                    </a:lnTo>
                    <a:lnTo>
                      <a:pt x="9" y="561"/>
                    </a:lnTo>
                    <a:lnTo>
                      <a:pt x="11" y="564"/>
                    </a:lnTo>
                    <a:lnTo>
                      <a:pt x="17" y="570"/>
                    </a:lnTo>
                    <a:lnTo>
                      <a:pt x="27" y="579"/>
                    </a:lnTo>
                    <a:lnTo>
                      <a:pt x="43" y="591"/>
                    </a:lnTo>
                    <a:lnTo>
                      <a:pt x="60" y="605"/>
                    </a:lnTo>
                    <a:lnTo>
                      <a:pt x="80" y="622"/>
                    </a:lnTo>
                    <a:lnTo>
                      <a:pt x="104" y="638"/>
                    </a:lnTo>
                    <a:lnTo>
                      <a:pt x="131" y="654"/>
                    </a:lnTo>
                    <a:lnTo>
                      <a:pt x="158" y="671"/>
                    </a:lnTo>
                    <a:lnTo>
                      <a:pt x="188" y="686"/>
                    </a:lnTo>
                    <a:lnTo>
                      <a:pt x="220" y="700"/>
                    </a:lnTo>
                    <a:lnTo>
                      <a:pt x="253" y="710"/>
                    </a:lnTo>
                    <a:lnTo>
                      <a:pt x="287" y="717"/>
                    </a:lnTo>
                    <a:lnTo>
                      <a:pt x="322" y="721"/>
                    </a:lnTo>
                    <a:lnTo>
                      <a:pt x="356" y="721"/>
                    </a:lnTo>
                    <a:lnTo>
                      <a:pt x="391" y="716"/>
                    </a:lnTo>
                    <a:lnTo>
                      <a:pt x="388" y="716"/>
                    </a:lnTo>
                    <a:lnTo>
                      <a:pt x="382" y="716"/>
                    </a:lnTo>
                    <a:lnTo>
                      <a:pt x="371" y="715"/>
                    </a:lnTo>
                    <a:lnTo>
                      <a:pt x="357" y="713"/>
                    </a:lnTo>
                    <a:lnTo>
                      <a:pt x="339" y="712"/>
                    </a:lnTo>
                    <a:lnTo>
                      <a:pt x="318" y="708"/>
                    </a:lnTo>
                    <a:lnTo>
                      <a:pt x="294" y="703"/>
                    </a:lnTo>
                    <a:lnTo>
                      <a:pt x="269" y="697"/>
                    </a:lnTo>
                    <a:lnTo>
                      <a:pt x="240" y="688"/>
                    </a:lnTo>
                    <a:lnTo>
                      <a:pt x="211" y="678"/>
                    </a:lnTo>
                    <a:lnTo>
                      <a:pt x="180" y="664"/>
                    </a:lnTo>
                    <a:lnTo>
                      <a:pt x="147" y="649"/>
                    </a:lnTo>
                    <a:lnTo>
                      <a:pt x="114" y="630"/>
                    </a:lnTo>
                    <a:lnTo>
                      <a:pt x="81" y="608"/>
                    </a:lnTo>
                    <a:lnTo>
                      <a:pt x="48" y="583"/>
                    </a:lnTo>
                    <a:lnTo>
                      <a:pt x="15" y="554"/>
                    </a:lnTo>
                    <a:lnTo>
                      <a:pt x="15" y="551"/>
                    </a:lnTo>
                    <a:lnTo>
                      <a:pt x="14" y="544"/>
                    </a:lnTo>
                    <a:lnTo>
                      <a:pt x="12" y="531"/>
                    </a:lnTo>
                    <a:lnTo>
                      <a:pt x="11" y="515"/>
                    </a:lnTo>
                    <a:lnTo>
                      <a:pt x="11" y="493"/>
                    </a:lnTo>
                    <a:lnTo>
                      <a:pt x="11" y="467"/>
                    </a:lnTo>
                    <a:lnTo>
                      <a:pt x="14" y="437"/>
                    </a:lnTo>
                    <a:lnTo>
                      <a:pt x="19" y="403"/>
                    </a:lnTo>
                    <a:lnTo>
                      <a:pt x="25" y="364"/>
                    </a:lnTo>
                    <a:lnTo>
                      <a:pt x="35" y="322"/>
                    </a:lnTo>
                    <a:lnTo>
                      <a:pt x="48" y="277"/>
                    </a:lnTo>
                    <a:lnTo>
                      <a:pt x="65" y="228"/>
                    </a:lnTo>
                    <a:lnTo>
                      <a:pt x="87" y="175"/>
                    </a:lnTo>
                    <a:lnTo>
                      <a:pt x="112" y="120"/>
                    </a:lnTo>
                    <a:lnTo>
                      <a:pt x="143" y="62"/>
                    </a:lnTo>
                    <a:lnTo>
                      <a:pt x="18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0" name="Freeform 200">
                <a:extLst>
                  <a:ext uri="{FF2B5EF4-FFF2-40B4-BE49-F238E27FC236}">
                    <a16:creationId xmlns:a16="http://schemas.microsoft.com/office/drawing/2014/main" id="{60F76826-4AFF-A219-F1DA-2F5B768323C9}"/>
                  </a:ext>
                </a:extLst>
              </p:cNvPr>
              <p:cNvSpPr>
                <a:spLocks/>
              </p:cNvSpPr>
              <p:nvPr/>
            </p:nvSpPr>
            <p:spPr bwMode="auto">
              <a:xfrm>
                <a:off x="4424" y="579"/>
                <a:ext cx="114" cy="382"/>
              </a:xfrm>
              <a:custGeom>
                <a:avLst/>
                <a:gdLst>
                  <a:gd name="T0" fmla="*/ 207 w 227"/>
                  <a:gd name="T1" fmla="*/ 0 h 765"/>
                  <a:gd name="T2" fmla="*/ 207 w 227"/>
                  <a:gd name="T3" fmla="*/ 42 h 765"/>
                  <a:gd name="T4" fmla="*/ 210 w 227"/>
                  <a:gd name="T5" fmla="*/ 141 h 765"/>
                  <a:gd name="T6" fmla="*/ 216 w 227"/>
                  <a:gd name="T7" fmla="*/ 259 h 765"/>
                  <a:gd name="T8" fmla="*/ 227 w 227"/>
                  <a:gd name="T9" fmla="*/ 358 h 765"/>
                  <a:gd name="T10" fmla="*/ 222 w 227"/>
                  <a:gd name="T11" fmla="*/ 370 h 765"/>
                  <a:gd name="T12" fmla="*/ 210 w 227"/>
                  <a:gd name="T13" fmla="*/ 405 h 765"/>
                  <a:gd name="T14" fmla="*/ 192 w 227"/>
                  <a:gd name="T15" fmla="*/ 456 h 765"/>
                  <a:gd name="T16" fmla="*/ 172 w 227"/>
                  <a:gd name="T17" fmla="*/ 517 h 765"/>
                  <a:gd name="T18" fmla="*/ 153 w 227"/>
                  <a:gd name="T19" fmla="*/ 585 h 765"/>
                  <a:gd name="T20" fmla="*/ 137 w 227"/>
                  <a:gd name="T21" fmla="*/ 653 h 765"/>
                  <a:gd name="T22" fmla="*/ 127 w 227"/>
                  <a:gd name="T23" fmla="*/ 715 h 765"/>
                  <a:gd name="T24" fmla="*/ 125 w 227"/>
                  <a:gd name="T25" fmla="*/ 765 h 765"/>
                  <a:gd name="T26" fmla="*/ 123 w 227"/>
                  <a:gd name="T27" fmla="*/ 760 h 765"/>
                  <a:gd name="T28" fmla="*/ 114 w 227"/>
                  <a:gd name="T29" fmla="*/ 746 h 765"/>
                  <a:gd name="T30" fmla="*/ 100 w 227"/>
                  <a:gd name="T31" fmla="*/ 727 h 765"/>
                  <a:gd name="T32" fmla="*/ 84 w 227"/>
                  <a:gd name="T33" fmla="*/ 706 h 765"/>
                  <a:gd name="T34" fmla="*/ 64 w 227"/>
                  <a:gd name="T35" fmla="*/ 683 h 765"/>
                  <a:gd name="T36" fmla="*/ 44 w 227"/>
                  <a:gd name="T37" fmla="*/ 664 h 765"/>
                  <a:gd name="T38" fmla="*/ 21 w 227"/>
                  <a:gd name="T39" fmla="*/ 652 h 765"/>
                  <a:gd name="T40" fmla="*/ 0 w 227"/>
                  <a:gd name="T41" fmla="*/ 647 h 765"/>
                  <a:gd name="T42" fmla="*/ 3 w 227"/>
                  <a:gd name="T43" fmla="*/ 646 h 765"/>
                  <a:gd name="T44" fmla="*/ 15 w 227"/>
                  <a:gd name="T45" fmla="*/ 644 h 765"/>
                  <a:gd name="T46" fmla="*/ 31 w 227"/>
                  <a:gd name="T47" fmla="*/ 642 h 765"/>
                  <a:gd name="T48" fmla="*/ 50 w 227"/>
                  <a:gd name="T49" fmla="*/ 639 h 765"/>
                  <a:gd name="T50" fmla="*/ 70 w 227"/>
                  <a:gd name="T51" fmla="*/ 637 h 765"/>
                  <a:gd name="T52" fmla="*/ 89 w 227"/>
                  <a:gd name="T53" fmla="*/ 636 h 765"/>
                  <a:gd name="T54" fmla="*/ 105 w 227"/>
                  <a:gd name="T55" fmla="*/ 636 h 765"/>
                  <a:gd name="T56" fmla="*/ 115 w 227"/>
                  <a:gd name="T57" fmla="*/ 638 h 765"/>
                  <a:gd name="T58" fmla="*/ 115 w 227"/>
                  <a:gd name="T59" fmla="*/ 634 h 765"/>
                  <a:gd name="T60" fmla="*/ 114 w 227"/>
                  <a:gd name="T61" fmla="*/ 625 h 765"/>
                  <a:gd name="T62" fmla="*/ 110 w 227"/>
                  <a:gd name="T63" fmla="*/ 612 h 765"/>
                  <a:gd name="T64" fmla="*/ 105 w 227"/>
                  <a:gd name="T65" fmla="*/ 594 h 765"/>
                  <a:gd name="T66" fmla="*/ 99 w 227"/>
                  <a:gd name="T67" fmla="*/ 576 h 765"/>
                  <a:gd name="T68" fmla="*/ 88 w 227"/>
                  <a:gd name="T69" fmla="*/ 558 h 765"/>
                  <a:gd name="T70" fmla="*/ 75 w 227"/>
                  <a:gd name="T71" fmla="*/ 541 h 765"/>
                  <a:gd name="T72" fmla="*/ 58 w 227"/>
                  <a:gd name="T73" fmla="*/ 529 h 765"/>
                  <a:gd name="T74" fmla="*/ 124 w 227"/>
                  <a:gd name="T75" fmla="*/ 521 h 765"/>
                  <a:gd name="T76" fmla="*/ 76 w 227"/>
                  <a:gd name="T77" fmla="*/ 469 h 765"/>
                  <a:gd name="T78" fmla="*/ 157 w 227"/>
                  <a:gd name="T79" fmla="*/ 451 h 765"/>
                  <a:gd name="T80" fmla="*/ 120 w 227"/>
                  <a:gd name="T81" fmla="*/ 415 h 765"/>
                  <a:gd name="T82" fmla="*/ 182 w 227"/>
                  <a:gd name="T83" fmla="*/ 385 h 765"/>
                  <a:gd name="T84" fmla="*/ 153 w 227"/>
                  <a:gd name="T85" fmla="*/ 355 h 765"/>
                  <a:gd name="T86" fmla="*/ 200 w 227"/>
                  <a:gd name="T87" fmla="*/ 339 h 765"/>
                  <a:gd name="T88" fmla="*/ 196 w 227"/>
                  <a:gd name="T89" fmla="*/ 295 h 765"/>
                  <a:gd name="T90" fmla="*/ 191 w 227"/>
                  <a:gd name="T91" fmla="*/ 191 h 765"/>
                  <a:gd name="T92" fmla="*/ 192 w 227"/>
                  <a:gd name="T93" fmla="*/ 78 h 765"/>
                  <a:gd name="T94" fmla="*/ 207 w 227"/>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7" h="765">
                    <a:moveTo>
                      <a:pt x="207" y="0"/>
                    </a:moveTo>
                    <a:lnTo>
                      <a:pt x="207" y="42"/>
                    </a:lnTo>
                    <a:lnTo>
                      <a:pt x="210" y="141"/>
                    </a:lnTo>
                    <a:lnTo>
                      <a:pt x="216" y="259"/>
                    </a:lnTo>
                    <a:lnTo>
                      <a:pt x="227" y="358"/>
                    </a:lnTo>
                    <a:lnTo>
                      <a:pt x="222" y="370"/>
                    </a:lnTo>
                    <a:lnTo>
                      <a:pt x="210" y="405"/>
                    </a:lnTo>
                    <a:lnTo>
                      <a:pt x="192" y="456"/>
                    </a:lnTo>
                    <a:lnTo>
                      <a:pt x="172" y="517"/>
                    </a:lnTo>
                    <a:lnTo>
                      <a:pt x="153" y="585"/>
                    </a:lnTo>
                    <a:lnTo>
                      <a:pt x="137" y="653"/>
                    </a:lnTo>
                    <a:lnTo>
                      <a:pt x="127" y="715"/>
                    </a:lnTo>
                    <a:lnTo>
                      <a:pt x="125" y="765"/>
                    </a:lnTo>
                    <a:lnTo>
                      <a:pt x="123" y="760"/>
                    </a:lnTo>
                    <a:lnTo>
                      <a:pt x="114" y="746"/>
                    </a:lnTo>
                    <a:lnTo>
                      <a:pt x="100" y="727"/>
                    </a:lnTo>
                    <a:lnTo>
                      <a:pt x="84" y="706"/>
                    </a:lnTo>
                    <a:lnTo>
                      <a:pt x="64" y="683"/>
                    </a:lnTo>
                    <a:lnTo>
                      <a:pt x="44" y="664"/>
                    </a:lnTo>
                    <a:lnTo>
                      <a:pt x="21" y="652"/>
                    </a:lnTo>
                    <a:lnTo>
                      <a:pt x="0" y="647"/>
                    </a:lnTo>
                    <a:lnTo>
                      <a:pt x="3" y="646"/>
                    </a:lnTo>
                    <a:lnTo>
                      <a:pt x="15" y="644"/>
                    </a:lnTo>
                    <a:lnTo>
                      <a:pt x="31" y="642"/>
                    </a:lnTo>
                    <a:lnTo>
                      <a:pt x="50" y="639"/>
                    </a:lnTo>
                    <a:lnTo>
                      <a:pt x="70" y="637"/>
                    </a:lnTo>
                    <a:lnTo>
                      <a:pt x="89" y="636"/>
                    </a:lnTo>
                    <a:lnTo>
                      <a:pt x="105" y="636"/>
                    </a:lnTo>
                    <a:lnTo>
                      <a:pt x="115" y="638"/>
                    </a:lnTo>
                    <a:lnTo>
                      <a:pt x="115" y="634"/>
                    </a:lnTo>
                    <a:lnTo>
                      <a:pt x="114" y="625"/>
                    </a:lnTo>
                    <a:lnTo>
                      <a:pt x="110" y="612"/>
                    </a:lnTo>
                    <a:lnTo>
                      <a:pt x="105" y="594"/>
                    </a:lnTo>
                    <a:lnTo>
                      <a:pt x="99" y="576"/>
                    </a:lnTo>
                    <a:lnTo>
                      <a:pt x="88" y="558"/>
                    </a:lnTo>
                    <a:lnTo>
                      <a:pt x="75" y="541"/>
                    </a:lnTo>
                    <a:lnTo>
                      <a:pt x="58" y="529"/>
                    </a:lnTo>
                    <a:lnTo>
                      <a:pt x="124" y="521"/>
                    </a:lnTo>
                    <a:lnTo>
                      <a:pt x="76" y="469"/>
                    </a:lnTo>
                    <a:lnTo>
                      <a:pt x="157" y="451"/>
                    </a:lnTo>
                    <a:lnTo>
                      <a:pt x="120" y="415"/>
                    </a:lnTo>
                    <a:lnTo>
                      <a:pt x="182" y="385"/>
                    </a:lnTo>
                    <a:lnTo>
                      <a:pt x="153" y="355"/>
                    </a:lnTo>
                    <a:lnTo>
                      <a:pt x="200" y="339"/>
                    </a:lnTo>
                    <a:lnTo>
                      <a:pt x="196" y="295"/>
                    </a:lnTo>
                    <a:lnTo>
                      <a:pt x="191" y="191"/>
                    </a:lnTo>
                    <a:lnTo>
                      <a:pt x="192" y="78"/>
                    </a:lnTo>
                    <a:lnTo>
                      <a:pt x="207"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1" name="Freeform 201">
                <a:extLst>
                  <a:ext uri="{FF2B5EF4-FFF2-40B4-BE49-F238E27FC236}">
                    <a16:creationId xmlns:a16="http://schemas.microsoft.com/office/drawing/2014/main" id="{C556CF5E-9C5D-6287-EF4C-FA9FA407A006}"/>
                  </a:ext>
                </a:extLst>
              </p:cNvPr>
              <p:cNvSpPr>
                <a:spLocks/>
              </p:cNvSpPr>
              <p:nvPr/>
            </p:nvSpPr>
            <p:spPr bwMode="auto">
              <a:xfrm>
                <a:off x="4358" y="675"/>
                <a:ext cx="150" cy="83"/>
              </a:xfrm>
              <a:custGeom>
                <a:avLst/>
                <a:gdLst>
                  <a:gd name="T0" fmla="*/ 8 w 301"/>
                  <a:gd name="T1" fmla="*/ 4 h 165"/>
                  <a:gd name="T2" fmla="*/ 20 w 301"/>
                  <a:gd name="T3" fmla="*/ 33 h 165"/>
                  <a:gd name="T4" fmla="*/ 34 w 301"/>
                  <a:gd name="T5" fmla="*/ 55 h 165"/>
                  <a:gd name="T6" fmla="*/ 39 w 301"/>
                  <a:gd name="T7" fmla="*/ 72 h 165"/>
                  <a:gd name="T8" fmla="*/ 32 w 301"/>
                  <a:gd name="T9" fmla="*/ 101 h 165"/>
                  <a:gd name="T10" fmla="*/ 32 w 301"/>
                  <a:gd name="T11" fmla="*/ 122 h 165"/>
                  <a:gd name="T12" fmla="*/ 39 w 301"/>
                  <a:gd name="T13" fmla="*/ 137 h 165"/>
                  <a:gd name="T14" fmla="*/ 49 w 301"/>
                  <a:gd name="T15" fmla="*/ 145 h 165"/>
                  <a:gd name="T16" fmla="*/ 62 w 301"/>
                  <a:gd name="T17" fmla="*/ 150 h 165"/>
                  <a:gd name="T18" fmla="*/ 73 w 301"/>
                  <a:gd name="T19" fmla="*/ 152 h 165"/>
                  <a:gd name="T20" fmla="*/ 81 w 301"/>
                  <a:gd name="T21" fmla="*/ 150 h 165"/>
                  <a:gd name="T22" fmla="*/ 97 w 301"/>
                  <a:gd name="T23" fmla="*/ 145 h 165"/>
                  <a:gd name="T24" fmla="*/ 115 w 301"/>
                  <a:gd name="T25" fmla="*/ 140 h 165"/>
                  <a:gd name="T26" fmla="*/ 126 w 301"/>
                  <a:gd name="T27" fmla="*/ 136 h 165"/>
                  <a:gd name="T28" fmla="*/ 132 w 301"/>
                  <a:gd name="T29" fmla="*/ 133 h 165"/>
                  <a:gd name="T30" fmla="*/ 154 w 301"/>
                  <a:gd name="T31" fmla="*/ 121 h 165"/>
                  <a:gd name="T32" fmla="*/ 168 w 301"/>
                  <a:gd name="T33" fmla="*/ 118 h 165"/>
                  <a:gd name="T34" fmla="*/ 185 w 301"/>
                  <a:gd name="T35" fmla="*/ 114 h 165"/>
                  <a:gd name="T36" fmla="*/ 198 w 301"/>
                  <a:gd name="T37" fmla="*/ 113 h 165"/>
                  <a:gd name="T38" fmla="*/ 210 w 301"/>
                  <a:gd name="T39" fmla="*/ 113 h 165"/>
                  <a:gd name="T40" fmla="*/ 222 w 301"/>
                  <a:gd name="T41" fmla="*/ 116 h 165"/>
                  <a:gd name="T42" fmla="*/ 242 w 301"/>
                  <a:gd name="T43" fmla="*/ 117 h 165"/>
                  <a:gd name="T44" fmla="*/ 268 w 301"/>
                  <a:gd name="T45" fmla="*/ 116 h 165"/>
                  <a:gd name="T46" fmla="*/ 292 w 301"/>
                  <a:gd name="T47" fmla="*/ 109 h 165"/>
                  <a:gd name="T48" fmla="*/ 301 w 301"/>
                  <a:gd name="T49" fmla="*/ 106 h 165"/>
                  <a:gd name="T50" fmla="*/ 296 w 301"/>
                  <a:gd name="T51" fmla="*/ 113 h 165"/>
                  <a:gd name="T52" fmla="*/ 281 w 301"/>
                  <a:gd name="T53" fmla="*/ 125 h 165"/>
                  <a:gd name="T54" fmla="*/ 252 w 301"/>
                  <a:gd name="T55" fmla="*/ 133 h 165"/>
                  <a:gd name="T56" fmla="*/ 219 w 301"/>
                  <a:gd name="T57" fmla="*/ 133 h 165"/>
                  <a:gd name="T58" fmla="*/ 202 w 301"/>
                  <a:gd name="T59" fmla="*/ 126 h 165"/>
                  <a:gd name="T60" fmla="*/ 190 w 301"/>
                  <a:gd name="T61" fmla="*/ 128 h 165"/>
                  <a:gd name="T62" fmla="*/ 174 w 301"/>
                  <a:gd name="T63" fmla="*/ 132 h 165"/>
                  <a:gd name="T64" fmla="*/ 154 w 301"/>
                  <a:gd name="T65" fmla="*/ 137 h 165"/>
                  <a:gd name="T66" fmla="*/ 137 w 301"/>
                  <a:gd name="T67" fmla="*/ 142 h 165"/>
                  <a:gd name="T68" fmla="*/ 127 w 301"/>
                  <a:gd name="T69" fmla="*/ 148 h 165"/>
                  <a:gd name="T70" fmla="*/ 115 w 301"/>
                  <a:gd name="T71" fmla="*/ 155 h 165"/>
                  <a:gd name="T72" fmla="*/ 100 w 301"/>
                  <a:gd name="T73" fmla="*/ 160 h 165"/>
                  <a:gd name="T74" fmla="*/ 86 w 301"/>
                  <a:gd name="T75" fmla="*/ 164 h 165"/>
                  <a:gd name="T76" fmla="*/ 76 w 301"/>
                  <a:gd name="T77" fmla="*/ 165 h 165"/>
                  <a:gd name="T78" fmla="*/ 65 w 301"/>
                  <a:gd name="T79" fmla="*/ 165 h 165"/>
                  <a:gd name="T80" fmla="*/ 51 w 301"/>
                  <a:gd name="T81" fmla="*/ 162 h 165"/>
                  <a:gd name="T82" fmla="*/ 37 w 301"/>
                  <a:gd name="T83" fmla="*/ 155 h 165"/>
                  <a:gd name="T84" fmla="*/ 20 w 301"/>
                  <a:gd name="T85" fmla="*/ 137 h 165"/>
                  <a:gd name="T86" fmla="*/ 10 w 301"/>
                  <a:gd name="T87" fmla="*/ 116 h 165"/>
                  <a:gd name="T88" fmla="*/ 19 w 301"/>
                  <a:gd name="T89" fmla="*/ 89 h 165"/>
                  <a:gd name="T90" fmla="*/ 26 w 301"/>
                  <a:gd name="T91" fmla="*/ 65 h 165"/>
                  <a:gd name="T92" fmla="*/ 9 w 301"/>
                  <a:gd name="T93" fmla="*/ 45 h 165"/>
                  <a:gd name="T94" fmla="*/ 0 w 301"/>
                  <a:gd name="T95" fmla="*/ 1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1" h="165">
                    <a:moveTo>
                      <a:pt x="7" y="0"/>
                    </a:moveTo>
                    <a:lnTo>
                      <a:pt x="8" y="4"/>
                    </a:lnTo>
                    <a:lnTo>
                      <a:pt x="12" y="15"/>
                    </a:lnTo>
                    <a:lnTo>
                      <a:pt x="20" y="33"/>
                    </a:lnTo>
                    <a:lnTo>
                      <a:pt x="33" y="53"/>
                    </a:lnTo>
                    <a:lnTo>
                      <a:pt x="34" y="55"/>
                    </a:lnTo>
                    <a:lnTo>
                      <a:pt x="38" y="62"/>
                    </a:lnTo>
                    <a:lnTo>
                      <a:pt x="39" y="72"/>
                    </a:lnTo>
                    <a:lnTo>
                      <a:pt x="37" y="86"/>
                    </a:lnTo>
                    <a:lnTo>
                      <a:pt x="32" y="101"/>
                    </a:lnTo>
                    <a:lnTo>
                      <a:pt x="29" y="112"/>
                    </a:lnTo>
                    <a:lnTo>
                      <a:pt x="32" y="122"/>
                    </a:lnTo>
                    <a:lnTo>
                      <a:pt x="36" y="132"/>
                    </a:lnTo>
                    <a:lnTo>
                      <a:pt x="39" y="137"/>
                    </a:lnTo>
                    <a:lnTo>
                      <a:pt x="43" y="141"/>
                    </a:lnTo>
                    <a:lnTo>
                      <a:pt x="49" y="145"/>
                    </a:lnTo>
                    <a:lnTo>
                      <a:pt x="56" y="147"/>
                    </a:lnTo>
                    <a:lnTo>
                      <a:pt x="62" y="150"/>
                    </a:lnTo>
                    <a:lnTo>
                      <a:pt x="68" y="151"/>
                    </a:lnTo>
                    <a:lnTo>
                      <a:pt x="73" y="152"/>
                    </a:lnTo>
                    <a:lnTo>
                      <a:pt x="77" y="151"/>
                    </a:lnTo>
                    <a:lnTo>
                      <a:pt x="81" y="150"/>
                    </a:lnTo>
                    <a:lnTo>
                      <a:pt x="88" y="147"/>
                    </a:lnTo>
                    <a:lnTo>
                      <a:pt x="97" y="145"/>
                    </a:lnTo>
                    <a:lnTo>
                      <a:pt x="106" y="142"/>
                    </a:lnTo>
                    <a:lnTo>
                      <a:pt x="115" y="140"/>
                    </a:lnTo>
                    <a:lnTo>
                      <a:pt x="121" y="137"/>
                    </a:lnTo>
                    <a:lnTo>
                      <a:pt x="126" y="136"/>
                    </a:lnTo>
                    <a:lnTo>
                      <a:pt x="129" y="136"/>
                    </a:lnTo>
                    <a:lnTo>
                      <a:pt x="132" y="133"/>
                    </a:lnTo>
                    <a:lnTo>
                      <a:pt x="143" y="127"/>
                    </a:lnTo>
                    <a:lnTo>
                      <a:pt x="154" y="121"/>
                    </a:lnTo>
                    <a:lnTo>
                      <a:pt x="161" y="118"/>
                    </a:lnTo>
                    <a:lnTo>
                      <a:pt x="168" y="118"/>
                    </a:lnTo>
                    <a:lnTo>
                      <a:pt x="176" y="117"/>
                    </a:lnTo>
                    <a:lnTo>
                      <a:pt x="185" y="114"/>
                    </a:lnTo>
                    <a:lnTo>
                      <a:pt x="192" y="113"/>
                    </a:lnTo>
                    <a:lnTo>
                      <a:pt x="198" y="113"/>
                    </a:lnTo>
                    <a:lnTo>
                      <a:pt x="204" y="112"/>
                    </a:lnTo>
                    <a:lnTo>
                      <a:pt x="210" y="113"/>
                    </a:lnTo>
                    <a:lnTo>
                      <a:pt x="217" y="114"/>
                    </a:lnTo>
                    <a:lnTo>
                      <a:pt x="222" y="116"/>
                    </a:lnTo>
                    <a:lnTo>
                      <a:pt x="231" y="117"/>
                    </a:lnTo>
                    <a:lnTo>
                      <a:pt x="242" y="117"/>
                    </a:lnTo>
                    <a:lnTo>
                      <a:pt x="254" y="117"/>
                    </a:lnTo>
                    <a:lnTo>
                      <a:pt x="268" y="116"/>
                    </a:lnTo>
                    <a:lnTo>
                      <a:pt x="281" y="114"/>
                    </a:lnTo>
                    <a:lnTo>
                      <a:pt x="292" y="109"/>
                    </a:lnTo>
                    <a:lnTo>
                      <a:pt x="301" y="104"/>
                    </a:lnTo>
                    <a:lnTo>
                      <a:pt x="301" y="106"/>
                    </a:lnTo>
                    <a:lnTo>
                      <a:pt x="298" y="109"/>
                    </a:lnTo>
                    <a:lnTo>
                      <a:pt x="296" y="113"/>
                    </a:lnTo>
                    <a:lnTo>
                      <a:pt x="290" y="119"/>
                    </a:lnTo>
                    <a:lnTo>
                      <a:pt x="281" y="125"/>
                    </a:lnTo>
                    <a:lnTo>
                      <a:pt x="268" y="130"/>
                    </a:lnTo>
                    <a:lnTo>
                      <a:pt x="252" y="133"/>
                    </a:lnTo>
                    <a:lnTo>
                      <a:pt x="232" y="136"/>
                    </a:lnTo>
                    <a:lnTo>
                      <a:pt x="219" y="133"/>
                    </a:lnTo>
                    <a:lnTo>
                      <a:pt x="210" y="128"/>
                    </a:lnTo>
                    <a:lnTo>
                      <a:pt x="202" y="126"/>
                    </a:lnTo>
                    <a:lnTo>
                      <a:pt x="195" y="126"/>
                    </a:lnTo>
                    <a:lnTo>
                      <a:pt x="190" y="128"/>
                    </a:lnTo>
                    <a:lnTo>
                      <a:pt x="184" y="131"/>
                    </a:lnTo>
                    <a:lnTo>
                      <a:pt x="174" y="132"/>
                    </a:lnTo>
                    <a:lnTo>
                      <a:pt x="164" y="135"/>
                    </a:lnTo>
                    <a:lnTo>
                      <a:pt x="154" y="137"/>
                    </a:lnTo>
                    <a:lnTo>
                      <a:pt x="145" y="140"/>
                    </a:lnTo>
                    <a:lnTo>
                      <a:pt x="137" y="142"/>
                    </a:lnTo>
                    <a:lnTo>
                      <a:pt x="132" y="145"/>
                    </a:lnTo>
                    <a:lnTo>
                      <a:pt x="127" y="148"/>
                    </a:lnTo>
                    <a:lnTo>
                      <a:pt x="121" y="151"/>
                    </a:lnTo>
                    <a:lnTo>
                      <a:pt x="115" y="155"/>
                    </a:lnTo>
                    <a:lnTo>
                      <a:pt x="107" y="157"/>
                    </a:lnTo>
                    <a:lnTo>
                      <a:pt x="100" y="160"/>
                    </a:lnTo>
                    <a:lnTo>
                      <a:pt x="92" y="162"/>
                    </a:lnTo>
                    <a:lnTo>
                      <a:pt x="86" y="164"/>
                    </a:lnTo>
                    <a:lnTo>
                      <a:pt x="81" y="165"/>
                    </a:lnTo>
                    <a:lnTo>
                      <a:pt x="76" y="165"/>
                    </a:lnTo>
                    <a:lnTo>
                      <a:pt x="71" y="165"/>
                    </a:lnTo>
                    <a:lnTo>
                      <a:pt x="65" y="165"/>
                    </a:lnTo>
                    <a:lnTo>
                      <a:pt x="57" y="164"/>
                    </a:lnTo>
                    <a:lnTo>
                      <a:pt x="51" y="162"/>
                    </a:lnTo>
                    <a:lnTo>
                      <a:pt x="43" y="158"/>
                    </a:lnTo>
                    <a:lnTo>
                      <a:pt x="37" y="155"/>
                    </a:lnTo>
                    <a:lnTo>
                      <a:pt x="31" y="150"/>
                    </a:lnTo>
                    <a:lnTo>
                      <a:pt x="20" y="137"/>
                    </a:lnTo>
                    <a:lnTo>
                      <a:pt x="13" y="127"/>
                    </a:lnTo>
                    <a:lnTo>
                      <a:pt x="10" y="116"/>
                    </a:lnTo>
                    <a:lnTo>
                      <a:pt x="13" y="103"/>
                    </a:lnTo>
                    <a:lnTo>
                      <a:pt x="19" y="89"/>
                    </a:lnTo>
                    <a:lnTo>
                      <a:pt x="24" y="77"/>
                    </a:lnTo>
                    <a:lnTo>
                      <a:pt x="26" y="65"/>
                    </a:lnTo>
                    <a:lnTo>
                      <a:pt x="19" y="57"/>
                    </a:lnTo>
                    <a:lnTo>
                      <a:pt x="9" y="45"/>
                    </a:lnTo>
                    <a:lnTo>
                      <a:pt x="2" y="28"/>
                    </a:lnTo>
                    <a:lnTo>
                      <a:pt x="0" y="11"/>
                    </a:lnTo>
                    <a:lnTo>
                      <a:pt x="7"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2" name="Freeform 202">
                <a:extLst>
                  <a:ext uri="{FF2B5EF4-FFF2-40B4-BE49-F238E27FC236}">
                    <a16:creationId xmlns:a16="http://schemas.microsoft.com/office/drawing/2014/main" id="{E45A32BA-82D7-2D6B-F430-31D403FACF81}"/>
                  </a:ext>
                </a:extLst>
              </p:cNvPr>
              <p:cNvSpPr>
                <a:spLocks/>
              </p:cNvSpPr>
              <p:nvPr/>
            </p:nvSpPr>
            <p:spPr bwMode="auto">
              <a:xfrm>
                <a:off x="4735" y="944"/>
                <a:ext cx="235" cy="56"/>
              </a:xfrm>
              <a:custGeom>
                <a:avLst/>
                <a:gdLst>
                  <a:gd name="T0" fmla="*/ 0 w 471"/>
                  <a:gd name="T1" fmla="*/ 0 h 112"/>
                  <a:gd name="T2" fmla="*/ 260 w 471"/>
                  <a:gd name="T3" fmla="*/ 96 h 112"/>
                  <a:gd name="T4" fmla="*/ 471 w 471"/>
                  <a:gd name="T5" fmla="*/ 15 h 112"/>
                  <a:gd name="T6" fmla="*/ 259 w 471"/>
                  <a:gd name="T7" fmla="*/ 112 h 112"/>
                  <a:gd name="T8" fmla="*/ 0 w 471"/>
                  <a:gd name="T9" fmla="*/ 0 h 112"/>
                </a:gdLst>
                <a:ahLst/>
                <a:cxnLst>
                  <a:cxn ang="0">
                    <a:pos x="T0" y="T1"/>
                  </a:cxn>
                  <a:cxn ang="0">
                    <a:pos x="T2" y="T3"/>
                  </a:cxn>
                  <a:cxn ang="0">
                    <a:pos x="T4" y="T5"/>
                  </a:cxn>
                  <a:cxn ang="0">
                    <a:pos x="T6" y="T7"/>
                  </a:cxn>
                  <a:cxn ang="0">
                    <a:pos x="T8" y="T9"/>
                  </a:cxn>
                </a:cxnLst>
                <a:rect l="0" t="0" r="r" b="b"/>
                <a:pathLst>
                  <a:path w="471" h="112">
                    <a:moveTo>
                      <a:pt x="0" y="0"/>
                    </a:moveTo>
                    <a:lnTo>
                      <a:pt x="260" y="96"/>
                    </a:lnTo>
                    <a:lnTo>
                      <a:pt x="471" y="15"/>
                    </a:lnTo>
                    <a:lnTo>
                      <a:pt x="259" y="112"/>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3" name="Freeform 203">
                <a:extLst>
                  <a:ext uri="{FF2B5EF4-FFF2-40B4-BE49-F238E27FC236}">
                    <a16:creationId xmlns:a16="http://schemas.microsoft.com/office/drawing/2014/main" id="{7D6E81AD-A465-45C3-2437-26D3CAF7023A}"/>
                  </a:ext>
                </a:extLst>
              </p:cNvPr>
              <p:cNvSpPr>
                <a:spLocks/>
              </p:cNvSpPr>
              <p:nvPr/>
            </p:nvSpPr>
            <p:spPr bwMode="auto">
              <a:xfrm>
                <a:off x="4541" y="853"/>
                <a:ext cx="214" cy="144"/>
              </a:xfrm>
              <a:custGeom>
                <a:avLst/>
                <a:gdLst>
                  <a:gd name="T0" fmla="*/ 0 w 429"/>
                  <a:gd name="T1" fmla="*/ 0 h 288"/>
                  <a:gd name="T2" fmla="*/ 429 w 429"/>
                  <a:gd name="T3" fmla="*/ 221 h 288"/>
                  <a:gd name="T4" fmla="*/ 428 w 429"/>
                  <a:gd name="T5" fmla="*/ 222 h 288"/>
                  <a:gd name="T6" fmla="*/ 423 w 429"/>
                  <a:gd name="T7" fmla="*/ 225 h 288"/>
                  <a:gd name="T8" fmla="*/ 416 w 429"/>
                  <a:gd name="T9" fmla="*/ 229 h 288"/>
                  <a:gd name="T10" fmla="*/ 408 w 429"/>
                  <a:gd name="T11" fmla="*/ 235 h 288"/>
                  <a:gd name="T12" fmla="*/ 400 w 429"/>
                  <a:gd name="T13" fmla="*/ 244 h 288"/>
                  <a:gd name="T14" fmla="*/ 394 w 429"/>
                  <a:gd name="T15" fmla="*/ 255 h 288"/>
                  <a:gd name="T16" fmla="*/ 390 w 429"/>
                  <a:gd name="T17" fmla="*/ 270 h 288"/>
                  <a:gd name="T18" fmla="*/ 389 w 429"/>
                  <a:gd name="T19" fmla="*/ 288 h 288"/>
                  <a:gd name="T20" fmla="*/ 387 w 429"/>
                  <a:gd name="T21" fmla="*/ 282 h 288"/>
                  <a:gd name="T22" fmla="*/ 380 w 429"/>
                  <a:gd name="T23" fmla="*/ 266 h 288"/>
                  <a:gd name="T24" fmla="*/ 377 w 429"/>
                  <a:gd name="T25" fmla="*/ 245 h 288"/>
                  <a:gd name="T26" fmla="*/ 379 w 429"/>
                  <a:gd name="T27" fmla="*/ 219 h 288"/>
                  <a:gd name="T28" fmla="*/ 375 w 429"/>
                  <a:gd name="T29" fmla="*/ 220 h 288"/>
                  <a:gd name="T30" fmla="*/ 368 w 429"/>
                  <a:gd name="T31" fmla="*/ 225 h 288"/>
                  <a:gd name="T32" fmla="*/ 359 w 429"/>
                  <a:gd name="T33" fmla="*/ 232 h 288"/>
                  <a:gd name="T34" fmla="*/ 354 w 429"/>
                  <a:gd name="T35" fmla="*/ 243 h 288"/>
                  <a:gd name="T36" fmla="*/ 351 w 429"/>
                  <a:gd name="T37" fmla="*/ 238 h 288"/>
                  <a:gd name="T38" fmla="*/ 346 w 429"/>
                  <a:gd name="T39" fmla="*/ 225 h 288"/>
                  <a:gd name="T40" fmla="*/ 343 w 429"/>
                  <a:gd name="T41" fmla="*/ 212 h 288"/>
                  <a:gd name="T42" fmla="*/ 341 w 429"/>
                  <a:gd name="T43" fmla="*/ 204 h 288"/>
                  <a:gd name="T44" fmla="*/ 338 w 429"/>
                  <a:gd name="T45" fmla="*/ 200 h 288"/>
                  <a:gd name="T46" fmla="*/ 327 w 429"/>
                  <a:gd name="T47" fmla="*/ 192 h 288"/>
                  <a:gd name="T48" fmla="*/ 311 w 429"/>
                  <a:gd name="T49" fmla="*/ 182 h 288"/>
                  <a:gd name="T50" fmla="*/ 290 w 429"/>
                  <a:gd name="T51" fmla="*/ 168 h 288"/>
                  <a:gd name="T52" fmla="*/ 263 w 429"/>
                  <a:gd name="T53" fmla="*/ 153 h 288"/>
                  <a:gd name="T54" fmla="*/ 236 w 429"/>
                  <a:gd name="T55" fmla="*/ 136 h 288"/>
                  <a:gd name="T56" fmla="*/ 204 w 429"/>
                  <a:gd name="T57" fmla="*/ 118 h 288"/>
                  <a:gd name="T58" fmla="*/ 173 w 429"/>
                  <a:gd name="T59" fmla="*/ 99 h 288"/>
                  <a:gd name="T60" fmla="*/ 140 w 429"/>
                  <a:gd name="T61" fmla="*/ 80 h 288"/>
                  <a:gd name="T62" fmla="*/ 110 w 429"/>
                  <a:gd name="T63" fmla="*/ 63 h 288"/>
                  <a:gd name="T64" fmla="*/ 80 w 429"/>
                  <a:gd name="T65" fmla="*/ 45 h 288"/>
                  <a:gd name="T66" fmla="*/ 54 w 429"/>
                  <a:gd name="T67" fmla="*/ 30 h 288"/>
                  <a:gd name="T68" fmla="*/ 32 w 429"/>
                  <a:gd name="T69" fmla="*/ 17 h 288"/>
                  <a:gd name="T70" fmla="*/ 16 w 429"/>
                  <a:gd name="T71" fmla="*/ 9 h 288"/>
                  <a:gd name="T72" fmla="*/ 4 w 429"/>
                  <a:gd name="T73" fmla="*/ 2 h 288"/>
                  <a:gd name="T74" fmla="*/ 0 w 429"/>
                  <a:gd name="T75"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9" h="288">
                    <a:moveTo>
                      <a:pt x="0" y="0"/>
                    </a:moveTo>
                    <a:lnTo>
                      <a:pt x="429" y="221"/>
                    </a:lnTo>
                    <a:lnTo>
                      <a:pt x="428" y="222"/>
                    </a:lnTo>
                    <a:lnTo>
                      <a:pt x="423" y="225"/>
                    </a:lnTo>
                    <a:lnTo>
                      <a:pt x="416" y="229"/>
                    </a:lnTo>
                    <a:lnTo>
                      <a:pt x="408" y="235"/>
                    </a:lnTo>
                    <a:lnTo>
                      <a:pt x="400" y="244"/>
                    </a:lnTo>
                    <a:lnTo>
                      <a:pt x="394" y="255"/>
                    </a:lnTo>
                    <a:lnTo>
                      <a:pt x="390" y="270"/>
                    </a:lnTo>
                    <a:lnTo>
                      <a:pt x="389" y="288"/>
                    </a:lnTo>
                    <a:lnTo>
                      <a:pt x="387" y="282"/>
                    </a:lnTo>
                    <a:lnTo>
                      <a:pt x="380" y="266"/>
                    </a:lnTo>
                    <a:lnTo>
                      <a:pt x="377" y="245"/>
                    </a:lnTo>
                    <a:lnTo>
                      <a:pt x="379" y="219"/>
                    </a:lnTo>
                    <a:lnTo>
                      <a:pt x="375" y="220"/>
                    </a:lnTo>
                    <a:lnTo>
                      <a:pt x="368" y="225"/>
                    </a:lnTo>
                    <a:lnTo>
                      <a:pt x="359" y="232"/>
                    </a:lnTo>
                    <a:lnTo>
                      <a:pt x="354" y="243"/>
                    </a:lnTo>
                    <a:lnTo>
                      <a:pt x="351" y="238"/>
                    </a:lnTo>
                    <a:lnTo>
                      <a:pt x="346" y="225"/>
                    </a:lnTo>
                    <a:lnTo>
                      <a:pt x="343" y="212"/>
                    </a:lnTo>
                    <a:lnTo>
                      <a:pt x="341" y="204"/>
                    </a:lnTo>
                    <a:lnTo>
                      <a:pt x="338" y="200"/>
                    </a:lnTo>
                    <a:lnTo>
                      <a:pt x="327" y="192"/>
                    </a:lnTo>
                    <a:lnTo>
                      <a:pt x="311" y="182"/>
                    </a:lnTo>
                    <a:lnTo>
                      <a:pt x="290" y="168"/>
                    </a:lnTo>
                    <a:lnTo>
                      <a:pt x="263" y="153"/>
                    </a:lnTo>
                    <a:lnTo>
                      <a:pt x="236" y="136"/>
                    </a:lnTo>
                    <a:lnTo>
                      <a:pt x="204" y="118"/>
                    </a:lnTo>
                    <a:lnTo>
                      <a:pt x="173" y="99"/>
                    </a:lnTo>
                    <a:lnTo>
                      <a:pt x="140" y="80"/>
                    </a:lnTo>
                    <a:lnTo>
                      <a:pt x="110" y="63"/>
                    </a:lnTo>
                    <a:lnTo>
                      <a:pt x="80" y="45"/>
                    </a:lnTo>
                    <a:lnTo>
                      <a:pt x="54" y="30"/>
                    </a:lnTo>
                    <a:lnTo>
                      <a:pt x="32" y="17"/>
                    </a:lnTo>
                    <a:lnTo>
                      <a:pt x="16" y="9"/>
                    </a:lnTo>
                    <a:lnTo>
                      <a:pt x="4" y="2"/>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4" name="Freeform 204">
                <a:extLst>
                  <a:ext uri="{FF2B5EF4-FFF2-40B4-BE49-F238E27FC236}">
                    <a16:creationId xmlns:a16="http://schemas.microsoft.com/office/drawing/2014/main" id="{DD8DA09E-659A-974F-C1C2-DFF6247C0B80}"/>
                  </a:ext>
                </a:extLst>
              </p:cNvPr>
              <p:cNvSpPr>
                <a:spLocks/>
              </p:cNvSpPr>
              <p:nvPr/>
            </p:nvSpPr>
            <p:spPr bwMode="auto">
              <a:xfrm>
                <a:off x="4750" y="967"/>
                <a:ext cx="18" cy="37"/>
              </a:xfrm>
              <a:custGeom>
                <a:avLst/>
                <a:gdLst>
                  <a:gd name="T0" fmla="*/ 24 w 37"/>
                  <a:gd name="T1" fmla="*/ 0 h 76"/>
                  <a:gd name="T2" fmla="*/ 25 w 37"/>
                  <a:gd name="T3" fmla="*/ 3 h 76"/>
                  <a:gd name="T4" fmla="*/ 29 w 37"/>
                  <a:gd name="T5" fmla="*/ 11 h 76"/>
                  <a:gd name="T6" fmla="*/ 34 w 37"/>
                  <a:gd name="T7" fmla="*/ 21 h 76"/>
                  <a:gd name="T8" fmla="*/ 37 w 37"/>
                  <a:gd name="T9" fmla="*/ 33 h 76"/>
                  <a:gd name="T10" fmla="*/ 37 w 37"/>
                  <a:gd name="T11" fmla="*/ 47 h 76"/>
                  <a:gd name="T12" fmla="*/ 31 w 37"/>
                  <a:gd name="T13" fmla="*/ 58 h 76"/>
                  <a:gd name="T14" fmla="*/ 20 w 37"/>
                  <a:gd name="T15" fmla="*/ 70 h 76"/>
                  <a:gd name="T16" fmla="*/ 0 w 37"/>
                  <a:gd name="T17" fmla="*/ 76 h 76"/>
                  <a:gd name="T18" fmla="*/ 1 w 37"/>
                  <a:gd name="T19" fmla="*/ 75 h 76"/>
                  <a:gd name="T20" fmla="*/ 6 w 37"/>
                  <a:gd name="T21" fmla="*/ 71 h 76"/>
                  <a:gd name="T22" fmla="*/ 11 w 37"/>
                  <a:gd name="T23" fmla="*/ 65 h 76"/>
                  <a:gd name="T24" fmla="*/ 18 w 37"/>
                  <a:gd name="T25" fmla="*/ 57 h 76"/>
                  <a:gd name="T26" fmla="*/ 23 w 37"/>
                  <a:gd name="T27" fmla="*/ 46 h 76"/>
                  <a:gd name="T28" fmla="*/ 26 w 37"/>
                  <a:gd name="T29" fmla="*/ 33 h 76"/>
                  <a:gd name="T30" fmla="*/ 26 w 37"/>
                  <a:gd name="T31" fmla="*/ 18 h 76"/>
                  <a:gd name="T32" fmla="*/ 24 w 37"/>
                  <a:gd name="T3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76">
                    <a:moveTo>
                      <a:pt x="24" y="0"/>
                    </a:moveTo>
                    <a:lnTo>
                      <a:pt x="25" y="3"/>
                    </a:lnTo>
                    <a:lnTo>
                      <a:pt x="29" y="11"/>
                    </a:lnTo>
                    <a:lnTo>
                      <a:pt x="34" y="21"/>
                    </a:lnTo>
                    <a:lnTo>
                      <a:pt x="37" y="33"/>
                    </a:lnTo>
                    <a:lnTo>
                      <a:pt x="37" y="47"/>
                    </a:lnTo>
                    <a:lnTo>
                      <a:pt x="31" y="58"/>
                    </a:lnTo>
                    <a:lnTo>
                      <a:pt x="20" y="70"/>
                    </a:lnTo>
                    <a:lnTo>
                      <a:pt x="0" y="76"/>
                    </a:lnTo>
                    <a:lnTo>
                      <a:pt x="1" y="75"/>
                    </a:lnTo>
                    <a:lnTo>
                      <a:pt x="6" y="71"/>
                    </a:lnTo>
                    <a:lnTo>
                      <a:pt x="11" y="65"/>
                    </a:lnTo>
                    <a:lnTo>
                      <a:pt x="18" y="57"/>
                    </a:lnTo>
                    <a:lnTo>
                      <a:pt x="23" y="46"/>
                    </a:lnTo>
                    <a:lnTo>
                      <a:pt x="26" y="33"/>
                    </a:lnTo>
                    <a:lnTo>
                      <a:pt x="26" y="18"/>
                    </a:lnTo>
                    <a:lnTo>
                      <a:pt x="24"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5" name="Freeform 205">
                <a:extLst>
                  <a:ext uri="{FF2B5EF4-FFF2-40B4-BE49-F238E27FC236}">
                    <a16:creationId xmlns:a16="http://schemas.microsoft.com/office/drawing/2014/main" id="{7A00A98F-E0DF-6441-B874-1FC90A171C39}"/>
                  </a:ext>
                </a:extLst>
              </p:cNvPr>
              <p:cNvSpPr>
                <a:spLocks/>
              </p:cNvSpPr>
              <p:nvPr/>
            </p:nvSpPr>
            <p:spPr bwMode="auto">
              <a:xfrm>
                <a:off x="4529" y="865"/>
                <a:ext cx="209" cy="141"/>
              </a:xfrm>
              <a:custGeom>
                <a:avLst/>
                <a:gdLst>
                  <a:gd name="T0" fmla="*/ 11 w 417"/>
                  <a:gd name="T1" fmla="*/ 0 h 282"/>
                  <a:gd name="T2" fmla="*/ 10 w 417"/>
                  <a:gd name="T3" fmla="*/ 2 h 282"/>
                  <a:gd name="T4" fmla="*/ 6 w 417"/>
                  <a:gd name="T5" fmla="*/ 7 h 282"/>
                  <a:gd name="T6" fmla="*/ 2 w 417"/>
                  <a:gd name="T7" fmla="*/ 16 h 282"/>
                  <a:gd name="T8" fmla="*/ 0 w 417"/>
                  <a:gd name="T9" fmla="*/ 28 h 282"/>
                  <a:gd name="T10" fmla="*/ 0 w 417"/>
                  <a:gd name="T11" fmla="*/ 40 h 282"/>
                  <a:gd name="T12" fmla="*/ 2 w 417"/>
                  <a:gd name="T13" fmla="*/ 53 h 282"/>
                  <a:gd name="T14" fmla="*/ 11 w 417"/>
                  <a:gd name="T15" fmla="*/ 65 h 282"/>
                  <a:gd name="T16" fmla="*/ 25 w 417"/>
                  <a:gd name="T17" fmla="*/ 78 h 282"/>
                  <a:gd name="T18" fmla="*/ 417 w 417"/>
                  <a:gd name="T19" fmla="*/ 282 h 282"/>
                  <a:gd name="T20" fmla="*/ 39 w 417"/>
                  <a:gd name="T21" fmla="*/ 72 h 282"/>
                  <a:gd name="T22" fmla="*/ 38 w 417"/>
                  <a:gd name="T23" fmla="*/ 72 h 282"/>
                  <a:gd name="T24" fmla="*/ 32 w 417"/>
                  <a:gd name="T25" fmla="*/ 69 h 282"/>
                  <a:gd name="T26" fmla="*/ 26 w 417"/>
                  <a:gd name="T27" fmla="*/ 65 h 282"/>
                  <a:gd name="T28" fmla="*/ 20 w 417"/>
                  <a:gd name="T29" fmla="*/ 59 h 282"/>
                  <a:gd name="T30" fmla="*/ 15 w 417"/>
                  <a:gd name="T31" fmla="*/ 50 h 282"/>
                  <a:gd name="T32" fmla="*/ 10 w 417"/>
                  <a:gd name="T33" fmla="*/ 38 h 282"/>
                  <a:gd name="T34" fmla="*/ 9 w 417"/>
                  <a:gd name="T35" fmla="*/ 21 h 282"/>
                  <a:gd name="T36" fmla="*/ 11 w 417"/>
                  <a:gd name="T37"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7" h="282">
                    <a:moveTo>
                      <a:pt x="11" y="0"/>
                    </a:moveTo>
                    <a:lnTo>
                      <a:pt x="10" y="2"/>
                    </a:lnTo>
                    <a:lnTo>
                      <a:pt x="6" y="7"/>
                    </a:lnTo>
                    <a:lnTo>
                      <a:pt x="2" y="16"/>
                    </a:lnTo>
                    <a:lnTo>
                      <a:pt x="0" y="28"/>
                    </a:lnTo>
                    <a:lnTo>
                      <a:pt x="0" y="40"/>
                    </a:lnTo>
                    <a:lnTo>
                      <a:pt x="2" y="53"/>
                    </a:lnTo>
                    <a:lnTo>
                      <a:pt x="11" y="65"/>
                    </a:lnTo>
                    <a:lnTo>
                      <a:pt x="25" y="78"/>
                    </a:lnTo>
                    <a:lnTo>
                      <a:pt x="417" y="282"/>
                    </a:lnTo>
                    <a:lnTo>
                      <a:pt x="39" y="72"/>
                    </a:lnTo>
                    <a:lnTo>
                      <a:pt x="38" y="72"/>
                    </a:lnTo>
                    <a:lnTo>
                      <a:pt x="32" y="69"/>
                    </a:lnTo>
                    <a:lnTo>
                      <a:pt x="26" y="65"/>
                    </a:lnTo>
                    <a:lnTo>
                      <a:pt x="20" y="59"/>
                    </a:lnTo>
                    <a:lnTo>
                      <a:pt x="15" y="50"/>
                    </a:lnTo>
                    <a:lnTo>
                      <a:pt x="10" y="38"/>
                    </a:lnTo>
                    <a:lnTo>
                      <a:pt x="9" y="21"/>
                    </a:lnTo>
                    <a:lnTo>
                      <a:pt x="11"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6" name="Freeform 206">
                <a:extLst>
                  <a:ext uri="{FF2B5EF4-FFF2-40B4-BE49-F238E27FC236}">
                    <a16:creationId xmlns:a16="http://schemas.microsoft.com/office/drawing/2014/main" id="{BC5C4954-EB4E-DBE1-5039-CF9861FC0A42}"/>
                  </a:ext>
                </a:extLst>
              </p:cNvPr>
              <p:cNvSpPr>
                <a:spLocks/>
              </p:cNvSpPr>
              <p:nvPr/>
            </p:nvSpPr>
            <p:spPr bwMode="auto">
              <a:xfrm>
                <a:off x="4485" y="952"/>
                <a:ext cx="241" cy="117"/>
              </a:xfrm>
              <a:custGeom>
                <a:avLst/>
                <a:gdLst>
                  <a:gd name="T0" fmla="*/ 275 w 481"/>
                  <a:gd name="T1" fmla="*/ 5 h 234"/>
                  <a:gd name="T2" fmla="*/ 276 w 481"/>
                  <a:gd name="T3" fmla="*/ 6 h 234"/>
                  <a:gd name="T4" fmla="*/ 281 w 481"/>
                  <a:gd name="T5" fmla="*/ 7 h 234"/>
                  <a:gd name="T6" fmla="*/ 288 w 481"/>
                  <a:gd name="T7" fmla="*/ 11 h 234"/>
                  <a:gd name="T8" fmla="*/ 297 w 481"/>
                  <a:gd name="T9" fmla="*/ 16 h 234"/>
                  <a:gd name="T10" fmla="*/ 308 w 481"/>
                  <a:gd name="T11" fmla="*/ 21 h 234"/>
                  <a:gd name="T12" fmla="*/ 320 w 481"/>
                  <a:gd name="T13" fmla="*/ 28 h 234"/>
                  <a:gd name="T14" fmla="*/ 336 w 481"/>
                  <a:gd name="T15" fmla="*/ 36 h 234"/>
                  <a:gd name="T16" fmla="*/ 351 w 481"/>
                  <a:gd name="T17" fmla="*/ 46 h 234"/>
                  <a:gd name="T18" fmla="*/ 367 w 481"/>
                  <a:gd name="T19" fmla="*/ 56 h 234"/>
                  <a:gd name="T20" fmla="*/ 383 w 481"/>
                  <a:gd name="T21" fmla="*/ 67 h 234"/>
                  <a:gd name="T22" fmla="*/ 401 w 481"/>
                  <a:gd name="T23" fmla="*/ 79 h 234"/>
                  <a:gd name="T24" fmla="*/ 417 w 481"/>
                  <a:gd name="T25" fmla="*/ 93 h 234"/>
                  <a:gd name="T26" fmla="*/ 435 w 481"/>
                  <a:gd name="T27" fmla="*/ 106 h 234"/>
                  <a:gd name="T28" fmla="*/ 451 w 481"/>
                  <a:gd name="T29" fmla="*/ 120 h 234"/>
                  <a:gd name="T30" fmla="*/ 466 w 481"/>
                  <a:gd name="T31" fmla="*/ 135 h 234"/>
                  <a:gd name="T32" fmla="*/ 481 w 481"/>
                  <a:gd name="T33" fmla="*/ 152 h 234"/>
                  <a:gd name="T34" fmla="*/ 479 w 481"/>
                  <a:gd name="T35" fmla="*/ 152 h 234"/>
                  <a:gd name="T36" fmla="*/ 473 w 481"/>
                  <a:gd name="T37" fmla="*/ 152 h 234"/>
                  <a:gd name="T38" fmla="*/ 463 w 481"/>
                  <a:gd name="T39" fmla="*/ 150 h 234"/>
                  <a:gd name="T40" fmla="*/ 449 w 481"/>
                  <a:gd name="T41" fmla="*/ 150 h 234"/>
                  <a:gd name="T42" fmla="*/ 432 w 481"/>
                  <a:gd name="T43" fmla="*/ 150 h 234"/>
                  <a:gd name="T44" fmla="*/ 412 w 481"/>
                  <a:gd name="T45" fmla="*/ 152 h 234"/>
                  <a:gd name="T46" fmla="*/ 391 w 481"/>
                  <a:gd name="T47" fmla="*/ 153 h 234"/>
                  <a:gd name="T48" fmla="*/ 367 w 481"/>
                  <a:gd name="T49" fmla="*/ 156 h 234"/>
                  <a:gd name="T50" fmla="*/ 343 w 481"/>
                  <a:gd name="T51" fmla="*/ 159 h 234"/>
                  <a:gd name="T52" fmla="*/ 317 w 481"/>
                  <a:gd name="T53" fmla="*/ 164 h 234"/>
                  <a:gd name="T54" fmla="*/ 290 w 481"/>
                  <a:gd name="T55" fmla="*/ 171 h 234"/>
                  <a:gd name="T56" fmla="*/ 264 w 481"/>
                  <a:gd name="T57" fmla="*/ 179 h 234"/>
                  <a:gd name="T58" fmla="*/ 236 w 481"/>
                  <a:gd name="T59" fmla="*/ 189 h 234"/>
                  <a:gd name="T60" fmla="*/ 211 w 481"/>
                  <a:gd name="T61" fmla="*/ 202 h 234"/>
                  <a:gd name="T62" fmla="*/ 186 w 481"/>
                  <a:gd name="T63" fmla="*/ 216 h 234"/>
                  <a:gd name="T64" fmla="*/ 162 w 481"/>
                  <a:gd name="T65" fmla="*/ 234 h 234"/>
                  <a:gd name="T66" fmla="*/ 0 w 481"/>
                  <a:gd name="T67" fmla="*/ 93 h 234"/>
                  <a:gd name="T68" fmla="*/ 2 w 481"/>
                  <a:gd name="T69" fmla="*/ 88 h 234"/>
                  <a:gd name="T70" fmla="*/ 7 w 481"/>
                  <a:gd name="T71" fmla="*/ 75 h 234"/>
                  <a:gd name="T72" fmla="*/ 10 w 481"/>
                  <a:gd name="T73" fmla="*/ 56 h 234"/>
                  <a:gd name="T74" fmla="*/ 10 w 481"/>
                  <a:gd name="T75" fmla="*/ 35 h 234"/>
                  <a:gd name="T76" fmla="*/ 11 w 481"/>
                  <a:gd name="T77" fmla="*/ 31 h 234"/>
                  <a:gd name="T78" fmla="*/ 16 w 481"/>
                  <a:gd name="T79" fmla="*/ 27 h 234"/>
                  <a:gd name="T80" fmla="*/ 24 w 481"/>
                  <a:gd name="T81" fmla="*/ 23 h 234"/>
                  <a:gd name="T82" fmla="*/ 35 w 481"/>
                  <a:gd name="T83" fmla="*/ 20 h 234"/>
                  <a:gd name="T84" fmla="*/ 48 w 481"/>
                  <a:gd name="T85" fmla="*/ 16 h 234"/>
                  <a:gd name="T86" fmla="*/ 64 w 481"/>
                  <a:gd name="T87" fmla="*/ 13 h 234"/>
                  <a:gd name="T88" fmla="*/ 81 w 481"/>
                  <a:gd name="T89" fmla="*/ 11 h 234"/>
                  <a:gd name="T90" fmla="*/ 100 w 481"/>
                  <a:gd name="T91" fmla="*/ 7 h 234"/>
                  <a:gd name="T92" fmla="*/ 120 w 481"/>
                  <a:gd name="T93" fmla="*/ 6 h 234"/>
                  <a:gd name="T94" fmla="*/ 143 w 481"/>
                  <a:gd name="T95" fmla="*/ 3 h 234"/>
                  <a:gd name="T96" fmla="*/ 164 w 481"/>
                  <a:gd name="T97" fmla="*/ 2 h 234"/>
                  <a:gd name="T98" fmla="*/ 187 w 481"/>
                  <a:gd name="T99" fmla="*/ 1 h 234"/>
                  <a:gd name="T100" fmla="*/ 210 w 481"/>
                  <a:gd name="T101" fmla="*/ 0 h 234"/>
                  <a:gd name="T102" fmla="*/ 232 w 481"/>
                  <a:gd name="T103" fmla="*/ 0 h 234"/>
                  <a:gd name="T104" fmla="*/ 254 w 481"/>
                  <a:gd name="T105" fmla="*/ 1 h 234"/>
                  <a:gd name="T106" fmla="*/ 275 w 481"/>
                  <a:gd name="T107" fmla="*/ 2 h 234"/>
                  <a:gd name="T108" fmla="*/ 275 w 481"/>
                  <a:gd name="T109" fmla="*/ 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1" h="234">
                    <a:moveTo>
                      <a:pt x="275" y="5"/>
                    </a:moveTo>
                    <a:lnTo>
                      <a:pt x="276" y="6"/>
                    </a:lnTo>
                    <a:lnTo>
                      <a:pt x="281" y="7"/>
                    </a:lnTo>
                    <a:lnTo>
                      <a:pt x="288" y="11"/>
                    </a:lnTo>
                    <a:lnTo>
                      <a:pt x="297" y="16"/>
                    </a:lnTo>
                    <a:lnTo>
                      <a:pt x="308" y="21"/>
                    </a:lnTo>
                    <a:lnTo>
                      <a:pt x="320" y="28"/>
                    </a:lnTo>
                    <a:lnTo>
                      <a:pt x="336" y="36"/>
                    </a:lnTo>
                    <a:lnTo>
                      <a:pt x="351" y="46"/>
                    </a:lnTo>
                    <a:lnTo>
                      <a:pt x="367" y="56"/>
                    </a:lnTo>
                    <a:lnTo>
                      <a:pt x="383" y="67"/>
                    </a:lnTo>
                    <a:lnTo>
                      <a:pt x="401" y="79"/>
                    </a:lnTo>
                    <a:lnTo>
                      <a:pt x="417" y="93"/>
                    </a:lnTo>
                    <a:lnTo>
                      <a:pt x="435" y="106"/>
                    </a:lnTo>
                    <a:lnTo>
                      <a:pt x="451" y="120"/>
                    </a:lnTo>
                    <a:lnTo>
                      <a:pt x="466" y="135"/>
                    </a:lnTo>
                    <a:lnTo>
                      <a:pt x="481" y="152"/>
                    </a:lnTo>
                    <a:lnTo>
                      <a:pt x="479" y="152"/>
                    </a:lnTo>
                    <a:lnTo>
                      <a:pt x="473" y="152"/>
                    </a:lnTo>
                    <a:lnTo>
                      <a:pt x="463" y="150"/>
                    </a:lnTo>
                    <a:lnTo>
                      <a:pt x="449" y="150"/>
                    </a:lnTo>
                    <a:lnTo>
                      <a:pt x="432" y="150"/>
                    </a:lnTo>
                    <a:lnTo>
                      <a:pt x="412" y="152"/>
                    </a:lnTo>
                    <a:lnTo>
                      <a:pt x="391" y="153"/>
                    </a:lnTo>
                    <a:lnTo>
                      <a:pt x="367" y="156"/>
                    </a:lnTo>
                    <a:lnTo>
                      <a:pt x="343" y="159"/>
                    </a:lnTo>
                    <a:lnTo>
                      <a:pt x="317" y="164"/>
                    </a:lnTo>
                    <a:lnTo>
                      <a:pt x="290" y="171"/>
                    </a:lnTo>
                    <a:lnTo>
                      <a:pt x="264" y="179"/>
                    </a:lnTo>
                    <a:lnTo>
                      <a:pt x="236" y="189"/>
                    </a:lnTo>
                    <a:lnTo>
                      <a:pt x="211" y="202"/>
                    </a:lnTo>
                    <a:lnTo>
                      <a:pt x="186" y="216"/>
                    </a:lnTo>
                    <a:lnTo>
                      <a:pt x="162" y="234"/>
                    </a:lnTo>
                    <a:lnTo>
                      <a:pt x="0" y="93"/>
                    </a:lnTo>
                    <a:lnTo>
                      <a:pt x="2" y="88"/>
                    </a:lnTo>
                    <a:lnTo>
                      <a:pt x="7" y="75"/>
                    </a:lnTo>
                    <a:lnTo>
                      <a:pt x="10" y="56"/>
                    </a:lnTo>
                    <a:lnTo>
                      <a:pt x="10" y="35"/>
                    </a:lnTo>
                    <a:lnTo>
                      <a:pt x="11" y="31"/>
                    </a:lnTo>
                    <a:lnTo>
                      <a:pt x="16" y="27"/>
                    </a:lnTo>
                    <a:lnTo>
                      <a:pt x="24" y="23"/>
                    </a:lnTo>
                    <a:lnTo>
                      <a:pt x="35" y="20"/>
                    </a:lnTo>
                    <a:lnTo>
                      <a:pt x="48" y="16"/>
                    </a:lnTo>
                    <a:lnTo>
                      <a:pt x="64" y="13"/>
                    </a:lnTo>
                    <a:lnTo>
                      <a:pt x="81" y="11"/>
                    </a:lnTo>
                    <a:lnTo>
                      <a:pt x="100" y="7"/>
                    </a:lnTo>
                    <a:lnTo>
                      <a:pt x="120" y="6"/>
                    </a:lnTo>
                    <a:lnTo>
                      <a:pt x="143" y="3"/>
                    </a:lnTo>
                    <a:lnTo>
                      <a:pt x="164" y="2"/>
                    </a:lnTo>
                    <a:lnTo>
                      <a:pt x="187" y="1"/>
                    </a:lnTo>
                    <a:lnTo>
                      <a:pt x="210" y="0"/>
                    </a:lnTo>
                    <a:lnTo>
                      <a:pt x="232" y="0"/>
                    </a:lnTo>
                    <a:lnTo>
                      <a:pt x="254" y="1"/>
                    </a:lnTo>
                    <a:lnTo>
                      <a:pt x="275" y="2"/>
                    </a:lnTo>
                    <a:lnTo>
                      <a:pt x="275" y="5"/>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7" name="Freeform 207">
                <a:extLst>
                  <a:ext uri="{FF2B5EF4-FFF2-40B4-BE49-F238E27FC236}">
                    <a16:creationId xmlns:a16="http://schemas.microsoft.com/office/drawing/2014/main" id="{727F3705-E563-885E-316E-8EE38A4CBD77}"/>
                  </a:ext>
                </a:extLst>
              </p:cNvPr>
              <p:cNvSpPr>
                <a:spLocks/>
              </p:cNvSpPr>
              <p:nvPr/>
            </p:nvSpPr>
            <p:spPr bwMode="auto">
              <a:xfrm>
                <a:off x="4518" y="811"/>
                <a:ext cx="15" cy="136"/>
              </a:xfrm>
              <a:custGeom>
                <a:avLst/>
                <a:gdLst>
                  <a:gd name="T0" fmla="*/ 30 w 30"/>
                  <a:gd name="T1" fmla="*/ 0 h 272"/>
                  <a:gd name="T2" fmla="*/ 29 w 30"/>
                  <a:gd name="T3" fmla="*/ 7 h 272"/>
                  <a:gd name="T4" fmla="*/ 24 w 30"/>
                  <a:gd name="T5" fmla="*/ 26 h 272"/>
                  <a:gd name="T6" fmla="*/ 19 w 30"/>
                  <a:gd name="T7" fmla="*/ 53 h 272"/>
                  <a:gd name="T8" fmla="*/ 15 w 30"/>
                  <a:gd name="T9" fmla="*/ 89 h 272"/>
                  <a:gd name="T10" fmla="*/ 11 w 30"/>
                  <a:gd name="T11" fmla="*/ 131 h 272"/>
                  <a:gd name="T12" fmla="*/ 13 w 30"/>
                  <a:gd name="T13" fmla="*/ 177 h 272"/>
                  <a:gd name="T14" fmla="*/ 19 w 30"/>
                  <a:gd name="T15" fmla="*/ 224 h 272"/>
                  <a:gd name="T16" fmla="*/ 30 w 30"/>
                  <a:gd name="T17" fmla="*/ 272 h 272"/>
                  <a:gd name="T18" fmla="*/ 28 w 30"/>
                  <a:gd name="T19" fmla="*/ 267 h 272"/>
                  <a:gd name="T20" fmla="*/ 20 w 30"/>
                  <a:gd name="T21" fmla="*/ 251 h 272"/>
                  <a:gd name="T22" fmla="*/ 13 w 30"/>
                  <a:gd name="T23" fmla="*/ 227 h 272"/>
                  <a:gd name="T24" fmla="*/ 5 w 30"/>
                  <a:gd name="T25" fmla="*/ 194 h 272"/>
                  <a:gd name="T26" fmla="*/ 0 w 30"/>
                  <a:gd name="T27" fmla="*/ 154 h 272"/>
                  <a:gd name="T28" fmla="*/ 1 w 30"/>
                  <a:gd name="T29" fmla="*/ 107 h 272"/>
                  <a:gd name="T30" fmla="*/ 10 w 30"/>
                  <a:gd name="T31" fmla="*/ 56 h 272"/>
                  <a:gd name="T32" fmla="*/ 30 w 30"/>
                  <a:gd name="T33"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272">
                    <a:moveTo>
                      <a:pt x="30" y="0"/>
                    </a:moveTo>
                    <a:lnTo>
                      <a:pt x="29" y="7"/>
                    </a:lnTo>
                    <a:lnTo>
                      <a:pt x="24" y="26"/>
                    </a:lnTo>
                    <a:lnTo>
                      <a:pt x="19" y="53"/>
                    </a:lnTo>
                    <a:lnTo>
                      <a:pt x="15" y="89"/>
                    </a:lnTo>
                    <a:lnTo>
                      <a:pt x="11" y="131"/>
                    </a:lnTo>
                    <a:lnTo>
                      <a:pt x="13" y="177"/>
                    </a:lnTo>
                    <a:lnTo>
                      <a:pt x="19" y="224"/>
                    </a:lnTo>
                    <a:lnTo>
                      <a:pt x="30" y="272"/>
                    </a:lnTo>
                    <a:lnTo>
                      <a:pt x="28" y="267"/>
                    </a:lnTo>
                    <a:lnTo>
                      <a:pt x="20" y="251"/>
                    </a:lnTo>
                    <a:lnTo>
                      <a:pt x="13" y="227"/>
                    </a:lnTo>
                    <a:lnTo>
                      <a:pt x="5" y="194"/>
                    </a:lnTo>
                    <a:lnTo>
                      <a:pt x="0" y="154"/>
                    </a:lnTo>
                    <a:lnTo>
                      <a:pt x="1" y="107"/>
                    </a:lnTo>
                    <a:lnTo>
                      <a:pt x="10" y="56"/>
                    </a:lnTo>
                    <a:lnTo>
                      <a:pt x="3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8" name="Freeform 208">
                <a:extLst>
                  <a:ext uri="{FF2B5EF4-FFF2-40B4-BE49-F238E27FC236}">
                    <a16:creationId xmlns:a16="http://schemas.microsoft.com/office/drawing/2014/main" id="{332E85CD-41A3-32B4-8268-53AA879363C0}"/>
                  </a:ext>
                </a:extLst>
              </p:cNvPr>
              <p:cNvSpPr>
                <a:spLocks/>
              </p:cNvSpPr>
              <p:nvPr/>
            </p:nvSpPr>
            <p:spPr bwMode="auto">
              <a:xfrm>
                <a:off x="4287" y="968"/>
                <a:ext cx="77" cy="20"/>
              </a:xfrm>
              <a:custGeom>
                <a:avLst/>
                <a:gdLst>
                  <a:gd name="T0" fmla="*/ 0 w 155"/>
                  <a:gd name="T1" fmla="*/ 23 h 40"/>
                  <a:gd name="T2" fmla="*/ 1 w 155"/>
                  <a:gd name="T3" fmla="*/ 23 h 40"/>
                  <a:gd name="T4" fmla="*/ 5 w 155"/>
                  <a:gd name="T5" fmla="*/ 20 h 40"/>
                  <a:gd name="T6" fmla="*/ 12 w 155"/>
                  <a:gd name="T7" fmla="*/ 19 h 40"/>
                  <a:gd name="T8" fmla="*/ 19 w 155"/>
                  <a:gd name="T9" fmla="*/ 18 h 40"/>
                  <a:gd name="T10" fmla="*/ 28 w 155"/>
                  <a:gd name="T11" fmla="*/ 18 h 40"/>
                  <a:gd name="T12" fmla="*/ 38 w 155"/>
                  <a:gd name="T13" fmla="*/ 19 h 40"/>
                  <a:gd name="T14" fmla="*/ 47 w 155"/>
                  <a:gd name="T15" fmla="*/ 23 h 40"/>
                  <a:gd name="T16" fmla="*/ 56 w 155"/>
                  <a:gd name="T17" fmla="*/ 29 h 40"/>
                  <a:gd name="T18" fmla="*/ 58 w 155"/>
                  <a:gd name="T19" fmla="*/ 28 h 40"/>
                  <a:gd name="T20" fmla="*/ 64 w 155"/>
                  <a:gd name="T21" fmla="*/ 21 h 40"/>
                  <a:gd name="T22" fmla="*/ 69 w 155"/>
                  <a:gd name="T23" fmla="*/ 13 h 40"/>
                  <a:gd name="T24" fmla="*/ 71 w 155"/>
                  <a:gd name="T25" fmla="*/ 0 h 40"/>
                  <a:gd name="T26" fmla="*/ 73 w 155"/>
                  <a:gd name="T27" fmla="*/ 0 h 40"/>
                  <a:gd name="T28" fmla="*/ 82 w 155"/>
                  <a:gd name="T29" fmla="*/ 2 h 40"/>
                  <a:gd name="T30" fmla="*/ 93 w 155"/>
                  <a:gd name="T31" fmla="*/ 5 h 40"/>
                  <a:gd name="T32" fmla="*/ 107 w 155"/>
                  <a:gd name="T33" fmla="*/ 8 h 40"/>
                  <a:gd name="T34" fmla="*/ 121 w 155"/>
                  <a:gd name="T35" fmla="*/ 10 h 40"/>
                  <a:gd name="T36" fmla="*/ 135 w 155"/>
                  <a:gd name="T37" fmla="*/ 14 h 40"/>
                  <a:gd name="T38" fmla="*/ 146 w 155"/>
                  <a:gd name="T39" fmla="*/ 16 h 40"/>
                  <a:gd name="T40" fmla="*/ 155 w 155"/>
                  <a:gd name="T41" fmla="*/ 18 h 40"/>
                  <a:gd name="T42" fmla="*/ 78 w 155"/>
                  <a:gd name="T43" fmla="*/ 10 h 40"/>
                  <a:gd name="T44" fmla="*/ 77 w 155"/>
                  <a:gd name="T45" fmla="*/ 14 h 40"/>
                  <a:gd name="T46" fmla="*/ 72 w 155"/>
                  <a:gd name="T47" fmla="*/ 23 h 40"/>
                  <a:gd name="T48" fmla="*/ 66 w 155"/>
                  <a:gd name="T49" fmla="*/ 33 h 40"/>
                  <a:gd name="T50" fmla="*/ 57 w 155"/>
                  <a:gd name="T51" fmla="*/ 40 h 40"/>
                  <a:gd name="T52" fmla="*/ 56 w 155"/>
                  <a:gd name="T53" fmla="*/ 39 h 40"/>
                  <a:gd name="T54" fmla="*/ 52 w 155"/>
                  <a:gd name="T55" fmla="*/ 36 h 40"/>
                  <a:gd name="T56" fmla="*/ 46 w 155"/>
                  <a:gd name="T57" fmla="*/ 34 h 40"/>
                  <a:gd name="T58" fmla="*/ 38 w 155"/>
                  <a:gd name="T59" fmla="*/ 30 h 40"/>
                  <a:gd name="T60" fmla="*/ 29 w 155"/>
                  <a:gd name="T61" fmla="*/ 26 h 40"/>
                  <a:gd name="T62" fmla="*/ 19 w 155"/>
                  <a:gd name="T63" fmla="*/ 24 h 40"/>
                  <a:gd name="T64" fmla="*/ 10 w 155"/>
                  <a:gd name="T65" fmla="*/ 23 h 40"/>
                  <a:gd name="T66" fmla="*/ 0 w 155"/>
                  <a:gd name="T6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5" h="40">
                    <a:moveTo>
                      <a:pt x="0" y="23"/>
                    </a:moveTo>
                    <a:lnTo>
                      <a:pt x="1" y="23"/>
                    </a:lnTo>
                    <a:lnTo>
                      <a:pt x="5" y="20"/>
                    </a:lnTo>
                    <a:lnTo>
                      <a:pt x="12" y="19"/>
                    </a:lnTo>
                    <a:lnTo>
                      <a:pt x="19" y="18"/>
                    </a:lnTo>
                    <a:lnTo>
                      <a:pt x="28" y="18"/>
                    </a:lnTo>
                    <a:lnTo>
                      <a:pt x="38" y="19"/>
                    </a:lnTo>
                    <a:lnTo>
                      <a:pt x="47" y="23"/>
                    </a:lnTo>
                    <a:lnTo>
                      <a:pt x="56" y="29"/>
                    </a:lnTo>
                    <a:lnTo>
                      <a:pt x="58" y="28"/>
                    </a:lnTo>
                    <a:lnTo>
                      <a:pt x="64" y="21"/>
                    </a:lnTo>
                    <a:lnTo>
                      <a:pt x="69" y="13"/>
                    </a:lnTo>
                    <a:lnTo>
                      <a:pt x="71" y="0"/>
                    </a:lnTo>
                    <a:lnTo>
                      <a:pt x="73" y="0"/>
                    </a:lnTo>
                    <a:lnTo>
                      <a:pt x="82" y="2"/>
                    </a:lnTo>
                    <a:lnTo>
                      <a:pt x="93" y="5"/>
                    </a:lnTo>
                    <a:lnTo>
                      <a:pt x="107" y="8"/>
                    </a:lnTo>
                    <a:lnTo>
                      <a:pt x="121" y="10"/>
                    </a:lnTo>
                    <a:lnTo>
                      <a:pt x="135" y="14"/>
                    </a:lnTo>
                    <a:lnTo>
                      <a:pt x="146" y="16"/>
                    </a:lnTo>
                    <a:lnTo>
                      <a:pt x="155" y="18"/>
                    </a:lnTo>
                    <a:lnTo>
                      <a:pt x="78" y="10"/>
                    </a:lnTo>
                    <a:lnTo>
                      <a:pt x="77" y="14"/>
                    </a:lnTo>
                    <a:lnTo>
                      <a:pt x="72" y="23"/>
                    </a:lnTo>
                    <a:lnTo>
                      <a:pt x="66" y="33"/>
                    </a:lnTo>
                    <a:lnTo>
                      <a:pt x="57" y="40"/>
                    </a:lnTo>
                    <a:lnTo>
                      <a:pt x="56" y="39"/>
                    </a:lnTo>
                    <a:lnTo>
                      <a:pt x="52" y="36"/>
                    </a:lnTo>
                    <a:lnTo>
                      <a:pt x="46" y="34"/>
                    </a:lnTo>
                    <a:lnTo>
                      <a:pt x="38" y="30"/>
                    </a:lnTo>
                    <a:lnTo>
                      <a:pt x="29" y="26"/>
                    </a:lnTo>
                    <a:lnTo>
                      <a:pt x="19" y="24"/>
                    </a:lnTo>
                    <a:lnTo>
                      <a:pt x="10" y="23"/>
                    </a:lnTo>
                    <a:lnTo>
                      <a:pt x="0" y="23"/>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69" name="Freeform 209">
                <a:extLst>
                  <a:ext uri="{FF2B5EF4-FFF2-40B4-BE49-F238E27FC236}">
                    <a16:creationId xmlns:a16="http://schemas.microsoft.com/office/drawing/2014/main" id="{8CE51CFF-D913-FF19-AE44-1FFDE2C83502}"/>
                  </a:ext>
                </a:extLst>
              </p:cNvPr>
              <p:cNvSpPr>
                <a:spLocks/>
              </p:cNvSpPr>
              <p:nvPr/>
            </p:nvSpPr>
            <p:spPr bwMode="auto">
              <a:xfrm>
                <a:off x="4328" y="1040"/>
                <a:ext cx="30" cy="42"/>
              </a:xfrm>
              <a:custGeom>
                <a:avLst/>
                <a:gdLst>
                  <a:gd name="T0" fmla="*/ 40 w 59"/>
                  <a:gd name="T1" fmla="*/ 0 h 83"/>
                  <a:gd name="T2" fmla="*/ 44 w 59"/>
                  <a:gd name="T3" fmla="*/ 3 h 83"/>
                  <a:gd name="T4" fmla="*/ 53 w 59"/>
                  <a:gd name="T5" fmla="*/ 15 h 83"/>
                  <a:gd name="T6" fmla="*/ 59 w 59"/>
                  <a:gd name="T7" fmla="*/ 34 h 83"/>
                  <a:gd name="T8" fmla="*/ 58 w 59"/>
                  <a:gd name="T9" fmla="*/ 58 h 83"/>
                  <a:gd name="T10" fmla="*/ 57 w 59"/>
                  <a:gd name="T11" fmla="*/ 59 h 83"/>
                  <a:gd name="T12" fmla="*/ 56 w 59"/>
                  <a:gd name="T13" fmla="*/ 64 h 83"/>
                  <a:gd name="T14" fmla="*/ 52 w 59"/>
                  <a:gd name="T15" fmla="*/ 69 h 83"/>
                  <a:gd name="T16" fmla="*/ 46 w 59"/>
                  <a:gd name="T17" fmla="*/ 75 h 83"/>
                  <a:gd name="T18" fmla="*/ 38 w 59"/>
                  <a:gd name="T19" fmla="*/ 80 h 83"/>
                  <a:gd name="T20" fmla="*/ 28 w 59"/>
                  <a:gd name="T21" fmla="*/ 83 h 83"/>
                  <a:gd name="T22" fmla="*/ 15 w 59"/>
                  <a:gd name="T23" fmla="*/ 83 h 83"/>
                  <a:gd name="T24" fmla="*/ 0 w 59"/>
                  <a:gd name="T25" fmla="*/ 79 h 83"/>
                  <a:gd name="T26" fmla="*/ 3 w 59"/>
                  <a:gd name="T27" fmla="*/ 79 h 83"/>
                  <a:gd name="T28" fmla="*/ 10 w 59"/>
                  <a:gd name="T29" fmla="*/ 79 h 83"/>
                  <a:gd name="T30" fmla="*/ 20 w 59"/>
                  <a:gd name="T31" fmla="*/ 76 h 83"/>
                  <a:gd name="T32" fmla="*/ 32 w 59"/>
                  <a:gd name="T33" fmla="*/ 71 h 83"/>
                  <a:gd name="T34" fmla="*/ 40 w 59"/>
                  <a:gd name="T35" fmla="*/ 61 h 83"/>
                  <a:gd name="T36" fmla="*/ 47 w 59"/>
                  <a:gd name="T37" fmla="*/ 47 h 83"/>
                  <a:gd name="T38" fmla="*/ 48 w 59"/>
                  <a:gd name="T39" fmla="*/ 27 h 83"/>
                  <a:gd name="T40" fmla="*/ 40 w 59"/>
                  <a:gd name="T41"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83">
                    <a:moveTo>
                      <a:pt x="40" y="0"/>
                    </a:moveTo>
                    <a:lnTo>
                      <a:pt x="44" y="3"/>
                    </a:lnTo>
                    <a:lnTo>
                      <a:pt x="53" y="15"/>
                    </a:lnTo>
                    <a:lnTo>
                      <a:pt x="59" y="34"/>
                    </a:lnTo>
                    <a:lnTo>
                      <a:pt x="58" y="58"/>
                    </a:lnTo>
                    <a:lnTo>
                      <a:pt x="57" y="59"/>
                    </a:lnTo>
                    <a:lnTo>
                      <a:pt x="56" y="64"/>
                    </a:lnTo>
                    <a:lnTo>
                      <a:pt x="52" y="69"/>
                    </a:lnTo>
                    <a:lnTo>
                      <a:pt x="46" y="75"/>
                    </a:lnTo>
                    <a:lnTo>
                      <a:pt x="38" y="80"/>
                    </a:lnTo>
                    <a:lnTo>
                      <a:pt x="28" y="83"/>
                    </a:lnTo>
                    <a:lnTo>
                      <a:pt x="15" y="83"/>
                    </a:lnTo>
                    <a:lnTo>
                      <a:pt x="0" y="79"/>
                    </a:lnTo>
                    <a:lnTo>
                      <a:pt x="3" y="79"/>
                    </a:lnTo>
                    <a:lnTo>
                      <a:pt x="10" y="79"/>
                    </a:lnTo>
                    <a:lnTo>
                      <a:pt x="20" y="76"/>
                    </a:lnTo>
                    <a:lnTo>
                      <a:pt x="32" y="71"/>
                    </a:lnTo>
                    <a:lnTo>
                      <a:pt x="40" y="61"/>
                    </a:lnTo>
                    <a:lnTo>
                      <a:pt x="47" y="47"/>
                    </a:lnTo>
                    <a:lnTo>
                      <a:pt x="48" y="27"/>
                    </a:lnTo>
                    <a:lnTo>
                      <a:pt x="4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0" name="Freeform 210">
                <a:extLst>
                  <a:ext uri="{FF2B5EF4-FFF2-40B4-BE49-F238E27FC236}">
                    <a16:creationId xmlns:a16="http://schemas.microsoft.com/office/drawing/2014/main" id="{9ADE35BF-2624-2B2C-DF5C-669F92B36051}"/>
                  </a:ext>
                </a:extLst>
              </p:cNvPr>
              <p:cNvSpPr>
                <a:spLocks/>
              </p:cNvSpPr>
              <p:nvPr/>
            </p:nvSpPr>
            <p:spPr bwMode="auto">
              <a:xfrm>
                <a:off x="4118" y="906"/>
                <a:ext cx="226" cy="165"/>
              </a:xfrm>
              <a:custGeom>
                <a:avLst/>
                <a:gdLst>
                  <a:gd name="T0" fmla="*/ 1 w 452"/>
                  <a:gd name="T1" fmla="*/ 2 h 330"/>
                  <a:gd name="T2" fmla="*/ 15 w 452"/>
                  <a:gd name="T3" fmla="*/ 16 h 330"/>
                  <a:gd name="T4" fmla="*/ 40 w 452"/>
                  <a:gd name="T5" fmla="*/ 38 h 330"/>
                  <a:gd name="T6" fmla="*/ 76 w 452"/>
                  <a:gd name="T7" fmla="*/ 66 h 330"/>
                  <a:gd name="T8" fmla="*/ 120 w 452"/>
                  <a:gd name="T9" fmla="*/ 94 h 330"/>
                  <a:gd name="T10" fmla="*/ 169 w 452"/>
                  <a:gd name="T11" fmla="*/ 120 h 330"/>
                  <a:gd name="T12" fmla="*/ 224 w 452"/>
                  <a:gd name="T13" fmla="*/ 138 h 330"/>
                  <a:gd name="T14" fmla="*/ 282 w 452"/>
                  <a:gd name="T15" fmla="*/ 145 h 330"/>
                  <a:gd name="T16" fmla="*/ 452 w 452"/>
                  <a:gd name="T17" fmla="*/ 260 h 330"/>
                  <a:gd name="T18" fmla="*/ 442 w 452"/>
                  <a:gd name="T19" fmla="*/ 261 h 330"/>
                  <a:gd name="T20" fmla="*/ 422 w 452"/>
                  <a:gd name="T21" fmla="*/ 270 h 330"/>
                  <a:gd name="T22" fmla="*/ 403 w 452"/>
                  <a:gd name="T23" fmla="*/ 291 h 330"/>
                  <a:gd name="T24" fmla="*/ 396 w 452"/>
                  <a:gd name="T25" fmla="*/ 330 h 330"/>
                  <a:gd name="T26" fmla="*/ 389 w 452"/>
                  <a:gd name="T27" fmla="*/ 312 h 330"/>
                  <a:gd name="T28" fmla="*/ 395 w 452"/>
                  <a:gd name="T29" fmla="*/ 250 h 330"/>
                  <a:gd name="T30" fmla="*/ 383 w 452"/>
                  <a:gd name="T31" fmla="*/ 255 h 330"/>
                  <a:gd name="T32" fmla="*/ 362 w 452"/>
                  <a:gd name="T33" fmla="*/ 270 h 330"/>
                  <a:gd name="T34" fmla="*/ 361 w 452"/>
                  <a:gd name="T35" fmla="*/ 253 h 330"/>
                  <a:gd name="T36" fmla="*/ 369 w 452"/>
                  <a:gd name="T37" fmla="*/ 228 h 330"/>
                  <a:gd name="T38" fmla="*/ 357 w 452"/>
                  <a:gd name="T39" fmla="*/ 226 h 330"/>
                  <a:gd name="T40" fmla="*/ 333 w 452"/>
                  <a:gd name="T41" fmla="*/ 232 h 330"/>
                  <a:gd name="T42" fmla="*/ 333 w 452"/>
                  <a:gd name="T43" fmla="*/ 218 h 330"/>
                  <a:gd name="T44" fmla="*/ 340 w 452"/>
                  <a:gd name="T45" fmla="*/ 197 h 330"/>
                  <a:gd name="T46" fmla="*/ 335 w 452"/>
                  <a:gd name="T47" fmla="*/ 195 h 330"/>
                  <a:gd name="T48" fmla="*/ 323 w 452"/>
                  <a:gd name="T49" fmla="*/ 193 h 330"/>
                  <a:gd name="T50" fmla="*/ 308 w 452"/>
                  <a:gd name="T51" fmla="*/ 192 h 330"/>
                  <a:gd name="T52" fmla="*/ 292 w 452"/>
                  <a:gd name="T53" fmla="*/ 197 h 330"/>
                  <a:gd name="T54" fmla="*/ 293 w 452"/>
                  <a:gd name="T55" fmla="*/ 187 h 330"/>
                  <a:gd name="T56" fmla="*/ 305 w 452"/>
                  <a:gd name="T57" fmla="*/ 168 h 330"/>
                  <a:gd name="T58" fmla="*/ 298 w 452"/>
                  <a:gd name="T59" fmla="*/ 168 h 330"/>
                  <a:gd name="T60" fmla="*/ 278 w 452"/>
                  <a:gd name="T61" fmla="*/ 168 h 330"/>
                  <a:gd name="T62" fmla="*/ 248 w 452"/>
                  <a:gd name="T63" fmla="*/ 163 h 330"/>
                  <a:gd name="T64" fmla="*/ 209 w 452"/>
                  <a:gd name="T65" fmla="*/ 153 h 330"/>
                  <a:gd name="T66" fmla="*/ 162 w 452"/>
                  <a:gd name="T67" fmla="*/ 134 h 330"/>
                  <a:gd name="T68" fmla="*/ 111 w 452"/>
                  <a:gd name="T69" fmla="*/ 104 h 330"/>
                  <a:gd name="T70" fmla="*/ 57 w 452"/>
                  <a:gd name="T71" fmla="*/ 60 h 330"/>
                  <a:gd name="T72" fmla="*/ 0 w 452"/>
                  <a:gd name="T73"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2" h="330">
                    <a:moveTo>
                      <a:pt x="0" y="0"/>
                    </a:moveTo>
                    <a:lnTo>
                      <a:pt x="1" y="2"/>
                    </a:lnTo>
                    <a:lnTo>
                      <a:pt x="6" y="8"/>
                    </a:lnTo>
                    <a:lnTo>
                      <a:pt x="15" y="16"/>
                    </a:lnTo>
                    <a:lnTo>
                      <a:pt x="27" y="26"/>
                    </a:lnTo>
                    <a:lnTo>
                      <a:pt x="40" y="38"/>
                    </a:lnTo>
                    <a:lnTo>
                      <a:pt x="57" y="51"/>
                    </a:lnTo>
                    <a:lnTo>
                      <a:pt x="76" y="66"/>
                    </a:lnTo>
                    <a:lnTo>
                      <a:pt x="97" y="80"/>
                    </a:lnTo>
                    <a:lnTo>
                      <a:pt x="120" y="94"/>
                    </a:lnTo>
                    <a:lnTo>
                      <a:pt x="144" y="107"/>
                    </a:lnTo>
                    <a:lnTo>
                      <a:pt x="169" y="120"/>
                    </a:lnTo>
                    <a:lnTo>
                      <a:pt x="196" y="130"/>
                    </a:lnTo>
                    <a:lnTo>
                      <a:pt x="224" y="138"/>
                    </a:lnTo>
                    <a:lnTo>
                      <a:pt x="252" y="144"/>
                    </a:lnTo>
                    <a:lnTo>
                      <a:pt x="282" y="145"/>
                    </a:lnTo>
                    <a:lnTo>
                      <a:pt x="311" y="144"/>
                    </a:lnTo>
                    <a:lnTo>
                      <a:pt x="452" y="260"/>
                    </a:lnTo>
                    <a:lnTo>
                      <a:pt x="449" y="260"/>
                    </a:lnTo>
                    <a:lnTo>
                      <a:pt x="442" y="261"/>
                    </a:lnTo>
                    <a:lnTo>
                      <a:pt x="433" y="265"/>
                    </a:lnTo>
                    <a:lnTo>
                      <a:pt x="422" y="270"/>
                    </a:lnTo>
                    <a:lnTo>
                      <a:pt x="411" y="278"/>
                    </a:lnTo>
                    <a:lnTo>
                      <a:pt x="403" y="291"/>
                    </a:lnTo>
                    <a:lnTo>
                      <a:pt x="396" y="307"/>
                    </a:lnTo>
                    <a:lnTo>
                      <a:pt x="396" y="330"/>
                    </a:lnTo>
                    <a:lnTo>
                      <a:pt x="394" y="326"/>
                    </a:lnTo>
                    <a:lnTo>
                      <a:pt x="389" y="312"/>
                    </a:lnTo>
                    <a:lnTo>
                      <a:pt x="388" y="287"/>
                    </a:lnTo>
                    <a:lnTo>
                      <a:pt x="395" y="250"/>
                    </a:lnTo>
                    <a:lnTo>
                      <a:pt x="391" y="251"/>
                    </a:lnTo>
                    <a:lnTo>
                      <a:pt x="383" y="255"/>
                    </a:lnTo>
                    <a:lnTo>
                      <a:pt x="371" y="261"/>
                    </a:lnTo>
                    <a:lnTo>
                      <a:pt x="362" y="270"/>
                    </a:lnTo>
                    <a:lnTo>
                      <a:pt x="362" y="265"/>
                    </a:lnTo>
                    <a:lnTo>
                      <a:pt x="361" y="253"/>
                    </a:lnTo>
                    <a:lnTo>
                      <a:pt x="362" y="239"/>
                    </a:lnTo>
                    <a:lnTo>
                      <a:pt x="369" y="228"/>
                    </a:lnTo>
                    <a:lnTo>
                      <a:pt x="365" y="227"/>
                    </a:lnTo>
                    <a:lnTo>
                      <a:pt x="357" y="226"/>
                    </a:lnTo>
                    <a:lnTo>
                      <a:pt x="345" y="227"/>
                    </a:lnTo>
                    <a:lnTo>
                      <a:pt x="333" y="232"/>
                    </a:lnTo>
                    <a:lnTo>
                      <a:pt x="333" y="228"/>
                    </a:lnTo>
                    <a:lnTo>
                      <a:pt x="333" y="218"/>
                    </a:lnTo>
                    <a:lnTo>
                      <a:pt x="335" y="207"/>
                    </a:lnTo>
                    <a:lnTo>
                      <a:pt x="340" y="197"/>
                    </a:lnTo>
                    <a:lnTo>
                      <a:pt x="338" y="197"/>
                    </a:lnTo>
                    <a:lnTo>
                      <a:pt x="335" y="195"/>
                    </a:lnTo>
                    <a:lnTo>
                      <a:pt x="330" y="194"/>
                    </a:lnTo>
                    <a:lnTo>
                      <a:pt x="323" y="193"/>
                    </a:lnTo>
                    <a:lnTo>
                      <a:pt x="316" y="192"/>
                    </a:lnTo>
                    <a:lnTo>
                      <a:pt x="308" y="192"/>
                    </a:lnTo>
                    <a:lnTo>
                      <a:pt x="301" y="193"/>
                    </a:lnTo>
                    <a:lnTo>
                      <a:pt x="292" y="197"/>
                    </a:lnTo>
                    <a:lnTo>
                      <a:pt x="292" y="194"/>
                    </a:lnTo>
                    <a:lnTo>
                      <a:pt x="293" y="187"/>
                    </a:lnTo>
                    <a:lnTo>
                      <a:pt x="297" y="177"/>
                    </a:lnTo>
                    <a:lnTo>
                      <a:pt x="305" y="168"/>
                    </a:lnTo>
                    <a:lnTo>
                      <a:pt x="303" y="168"/>
                    </a:lnTo>
                    <a:lnTo>
                      <a:pt x="298" y="168"/>
                    </a:lnTo>
                    <a:lnTo>
                      <a:pt x="289" y="168"/>
                    </a:lnTo>
                    <a:lnTo>
                      <a:pt x="278" y="168"/>
                    </a:lnTo>
                    <a:lnTo>
                      <a:pt x="264" y="165"/>
                    </a:lnTo>
                    <a:lnTo>
                      <a:pt x="248" y="163"/>
                    </a:lnTo>
                    <a:lnTo>
                      <a:pt x="229" y="159"/>
                    </a:lnTo>
                    <a:lnTo>
                      <a:pt x="209" y="153"/>
                    </a:lnTo>
                    <a:lnTo>
                      <a:pt x="186" y="144"/>
                    </a:lnTo>
                    <a:lnTo>
                      <a:pt x="162" y="134"/>
                    </a:lnTo>
                    <a:lnTo>
                      <a:pt x="137" y="120"/>
                    </a:lnTo>
                    <a:lnTo>
                      <a:pt x="111" y="104"/>
                    </a:lnTo>
                    <a:lnTo>
                      <a:pt x="84" y="83"/>
                    </a:lnTo>
                    <a:lnTo>
                      <a:pt x="57" y="60"/>
                    </a:lnTo>
                    <a:lnTo>
                      <a:pt x="28" y="32"/>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1" name="Freeform 211">
                <a:extLst>
                  <a:ext uri="{FF2B5EF4-FFF2-40B4-BE49-F238E27FC236}">
                    <a16:creationId xmlns:a16="http://schemas.microsoft.com/office/drawing/2014/main" id="{F67A3F40-A81C-239B-4B55-97491AA7157D}"/>
                  </a:ext>
                </a:extLst>
              </p:cNvPr>
              <p:cNvSpPr>
                <a:spLocks/>
              </p:cNvSpPr>
              <p:nvPr/>
            </p:nvSpPr>
            <p:spPr bwMode="auto">
              <a:xfrm>
                <a:off x="4555" y="1069"/>
                <a:ext cx="159" cy="151"/>
              </a:xfrm>
              <a:custGeom>
                <a:avLst/>
                <a:gdLst>
                  <a:gd name="T0" fmla="*/ 0 w 318"/>
                  <a:gd name="T1" fmla="*/ 90 h 303"/>
                  <a:gd name="T2" fmla="*/ 3 w 318"/>
                  <a:gd name="T3" fmla="*/ 91 h 303"/>
                  <a:gd name="T4" fmla="*/ 8 w 318"/>
                  <a:gd name="T5" fmla="*/ 92 h 303"/>
                  <a:gd name="T6" fmla="*/ 16 w 318"/>
                  <a:gd name="T7" fmla="*/ 93 h 303"/>
                  <a:gd name="T8" fmla="*/ 28 w 318"/>
                  <a:gd name="T9" fmla="*/ 93 h 303"/>
                  <a:gd name="T10" fmla="*/ 39 w 318"/>
                  <a:gd name="T11" fmla="*/ 91 h 303"/>
                  <a:gd name="T12" fmla="*/ 52 w 318"/>
                  <a:gd name="T13" fmla="*/ 86 h 303"/>
                  <a:gd name="T14" fmla="*/ 63 w 318"/>
                  <a:gd name="T15" fmla="*/ 77 h 303"/>
                  <a:gd name="T16" fmla="*/ 74 w 318"/>
                  <a:gd name="T17" fmla="*/ 63 h 303"/>
                  <a:gd name="T18" fmla="*/ 76 w 318"/>
                  <a:gd name="T19" fmla="*/ 62 h 303"/>
                  <a:gd name="T20" fmla="*/ 81 w 318"/>
                  <a:gd name="T21" fmla="*/ 59 h 303"/>
                  <a:gd name="T22" fmla="*/ 87 w 318"/>
                  <a:gd name="T23" fmla="*/ 54 h 303"/>
                  <a:gd name="T24" fmla="*/ 96 w 318"/>
                  <a:gd name="T25" fmla="*/ 49 h 303"/>
                  <a:gd name="T26" fmla="*/ 107 w 318"/>
                  <a:gd name="T27" fmla="*/ 43 h 303"/>
                  <a:gd name="T28" fmla="*/ 121 w 318"/>
                  <a:gd name="T29" fmla="*/ 35 h 303"/>
                  <a:gd name="T30" fmla="*/ 135 w 318"/>
                  <a:gd name="T31" fmla="*/ 28 h 303"/>
                  <a:gd name="T32" fmla="*/ 151 w 318"/>
                  <a:gd name="T33" fmla="*/ 22 h 303"/>
                  <a:gd name="T34" fmla="*/ 167 w 318"/>
                  <a:gd name="T35" fmla="*/ 15 h 303"/>
                  <a:gd name="T36" fmla="*/ 185 w 318"/>
                  <a:gd name="T37" fmla="*/ 9 h 303"/>
                  <a:gd name="T38" fmla="*/ 204 w 318"/>
                  <a:gd name="T39" fmla="*/ 4 h 303"/>
                  <a:gd name="T40" fmla="*/ 223 w 318"/>
                  <a:gd name="T41" fmla="*/ 2 h 303"/>
                  <a:gd name="T42" fmla="*/ 240 w 318"/>
                  <a:gd name="T43" fmla="*/ 0 h 303"/>
                  <a:gd name="T44" fmla="*/ 259 w 318"/>
                  <a:gd name="T45" fmla="*/ 2 h 303"/>
                  <a:gd name="T46" fmla="*/ 277 w 318"/>
                  <a:gd name="T47" fmla="*/ 5 h 303"/>
                  <a:gd name="T48" fmla="*/ 294 w 318"/>
                  <a:gd name="T49" fmla="*/ 12 h 303"/>
                  <a:gd name="T50" fmla="*/ 296 w 318"/>
                  <a:gd name="T51" fmla="*/ 15 h 303"/>
                  <a:gd name="T52" fmla="*/ 301 w 318"/>
                  <a:gd name="T53" fmla="*/ 24 h 303"/>
                  <a:gd name="T54" fmla="*/ 306 w 318"/>
                  <a:gd name="T55" fmla="*/ 39 h 303"/>
                  <a:gd name="T56" fmla="*/ 312 w 318"/>
                  <a:gd name="T57" fmla="*/ 61 h 303"/>
                  <a:gd name="T58" fmla="*/ 316 w 318"/>
                  <a:gd name="T59" fmla="*/ 86 h 303"/>
                  <a:gd name="T60" fmla="*/ 318 w 318"/>
                  <a:gd name="T61" fmla="*/ 117 h 303"/>
                  <a:gd name="T62" fmla="*/ 317 w 318"/>
                  <a:gd name="T63" fmla="*/ 151 h 303"/>
                  <a:gd name="T64" fmla="*/ 311 w 318"/>
                  <a:gd name="T65" fmla="*/ 189 h 303"/>
                  <a:gd name="T66" fmla="*/ 165 w 318"/>
                  <a:gd name="T67" fmla="*/ 303 h 303"/>
                  <a:gd name="T68" fmla="*/ 283 w 318"/>
                  <a:gd name="T69" fmla="*/ 166 h 303"/>
                  <a:gd name="T70" fmla="*/ 165 w 318"/>
                  <a:gd name="T71" fmla="*/ 234 h 303"/>
                  <a:gd name="T72" fmla="*/ 274 w 318"/>
                  <a:gd name="T73" fmla="*/ 119 h 303"/>
                  <a:gd name="T74" fmla="*/ 154 w 318"/>
                  <a:gd name="T75" fmla="*/ 166 h 303"/>
                  <a:gd name="T76" fmla="*/ 239 w 318"/>
                  <a:gd name="T77" fmla="*/ 83 h 303"/>
                  <a:gd name="T78" fmla="*/ 112 w 318"/>
                  <a:gd name="T79" fmla="*/ 124 h 303"/>
                  <a:gd name="T80" fmla="*/ 131 w 318"/>
                  <a:gd name="T81" fmla="*/ 83 h 303"/>
                  <a:gd name="T82" fmla="*/ 126 w 318"/>
                  <a:gd name="T83" fmla="*/ 86 h 303"/>
                  <a:gd name="T84" fmla="*/ 111 w 318"/>
                  <a:gd name="T85" fmla="*/ 92 h 303"/>
                  <a:gd name="T86" fmla="*/ 91 w 318"/>
                  <a:gd name="T87" fmla="*/ 100 h 303"/>
                  <a:gd name="T88" fmla="*/ 68 w 318"/>
                  <a:gd name="T89" fmla="*/ 107 h 303"/>
                  <a:gd name="T90" fmla="*/ 44 w 318"/>
                  <a:gd name="T91" fmla="*/ 111 h 303"/>
                  <a:gd name="T92" fmla="*/ 23 w 318"/>
                  <a:gd name="T93" fmla="*/ 111 h 303"/>
                  <a:gd name="T94" fmla="*/ 8 w 318"/>
                  <a:gd name="T95" fmla="*/ 105 h 303"/>
                  <a:gd name="T96" fmla="*/ 0 w 318"/>
                  <a:gd name="T97" fmla="*/ 9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8" h="303">
                    <a:moveTo>
                      <a:pt x="0" y="90"/>
                    </a:moveTo>
                    <a:lnTo>
                      <a:pt x="3" y="91"/>
                    </a:lnTo>
                    <a:lnTo>
                      <a:pt x="8" y="92"/>
                    </a:lnTo>
                    <a:lnTo>
                      <a:pt x="16" y="93"/>
                    </a:lnTo>
                    <a:lnTo>
                      <a:pt x="28" y="93"/>
                    </a:lnTo>
                    <a:lnTo>
                      <a:pt x="39" y="91"/>
                    </a:lnTo>
                    <a:lnTo>
                      <a:pt x="52" y="86"/>
                    </a:lnTo>
                    <a:lnTo>
                      <a:pt x="63" y="77"/>
                    </a:lnTo>
                    <a:lnTo>
                      <a:pt x="74" y="63"/>
                    </a:lnTo>
                    <a:lnTo>
                      <a:pt x="76" y="62"/>
                    </a:lnTo>
                    <a:lnTo>
                      <a:pt x="81" y="59"/>
                    </a:lnTo>
                    <a:lnTo>
                      <a:pt x="87" y="54"/>
                    </a:lnTo>
                    <a:lnTo>
                      <a:pt x="96" y="49"/>
                    </a:lnTo>
                    <a:lnTo>
                      <a:pt x="107" y="43"/>
                    </a:lnTo>
                    <a:lnTo>
                      <a:pt x="121" y="35"/>
                    </a:lnTo>
                    <a:lnTo>
                      <a:pt x="135" y="28"/>
                    </a:lnTo>
                    <a:lnTo>
                      <a:pt x="151" y="22"/>
                    </a:lnTo>
                    <a:lnTo>
                      <a:pt x="167" y="15"/>
                    </a:lnTo>
                    <a:lnTo>
                      <a:pt x="185" y="9"/>
                    </a:lnTo>
                    <a:lnTo>
                      <a:pt x="204" y="4"/>
                    </a:lnTo>
                    <a:lnTo>
                      <a:pt x="223" y="2"/>
                    </a:lnTo>
                    <a:lnTo>
                      <a:pt x="240" y="0"/>
                    </a:lnTo>
                    <a:lnTo>
                      <a:pt x="259" y="2"/>
                    </a:lnTo>
                    <a:lnTo>
                      <a:pt x="277" y="5"/>
                    </a:lnTo>
                    <a:lnTo>
                      <a:pt x="294" y="12"/>
                    </a:lnTo>
                    <a:lnTo>
                      <a:pt x="296" y="15"/>
                    </a:lnTo>
                    <a:lnTo>
                      <a:pt x="301" y="24"/>
                    </a:lnTo>
                    <a:lnTo>
                      <a:pt x="306" y="39"/>
                    </a:lnTo>
                    <a:lnTo>
                      <a:pt x="312" y="61"/>
                    </a:lnTo>
                    <a:lnTo>
                      <a:pt x="316" y="86"/>
                    </a:lnTo>
                    <a:lnTo>
                      <a:pt x="318" y="117"/>
                    </a:lnTo>
                    <a:lnTo>
                      <a:pt x="317" y="151"/>
                    </a:lnTo>
                    <a:lnTo>
                      <a:pt x="311" y="189"/>
                    </a:lnTo>
                    <a:lnTo>
                      <a:pt x="165" y="303"/>
                    </a:lnTo>
                    <a:lnTo>
                      <a:pt x="283" y="166"/>
                    </a:lnTo>
                    <a:lnTo>
                      <a:pt x="165" y="234"/>
                    </a:lnTo>
                    <a:lnTo>
                      <a:pt x="274" y="119"/>
                    </a:lnTo>
                    <a:lnTo>
                      <a:pt x="154" y="166"/>
                    </a:lnTo>
                    <a:lnTo>
                      <a:pt x="239" y="83"/>
                    </a:lnTo>
                    <a:lnTo>
                      <a:pt x="112" y="124"/>
                    </a:lnTo>
                    <a:lnTo>
                      <a:pt x="131" y="83"/>
                    </a:lnTo>
                    <a:lnTo>
                      <a:pt x="126" y="86"/>
                    </a:lnTo>
                    <a:lnTo>
                      <a:pt x="111" y="92"/>
                    </a:lnTo>
                    <a:lnTo>
                      <a:pt x="91" y="100"/>
                    </a:lnTo>
                    <a:lnTo>
                      <a:pt x="68" y="107"/>
                    </a:lnTo>
                    <a:lnTo>
                      <a:pt x="44" y="111"/>
                    </a:lnTo>
                    <a:lnTo>
                      <a:pt x="23" y="111"/>
                    </a:lnTo>
                    <a:lnTo>
                      <a:pt x="8" y="105"/>
                    </a:lnTo>
                    <a:lnTo>
                      <a:pt x="0" y="9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2" name="Freeform 212">
                <a:extLst>
                  <a:ext uri="{FF2B5EF4-FFF2-40B4-BE49-F238E27FC236}">
                    <a16:creationId xmlns:a16="http://schemas.microsoft.com/office/drawing/2014/main" id="{1B3CAA09-CE30-4D79-A70C-185D6DE665CF}"/>
                  </a:ext>
                </a:extLst>
              </p:cNvPr>
              <p:cNvSpPr>
                <a:spLocks/>
              </p:cNvSpPr>
              <p:nvPr/>
            </p:nvSpPr>
            <p:spPr bwMode="auto">
              <a:xfrm>
                <a:off x="4440" y="1114"/>
                <a:ext cx="130" cy="254"/>
              </a:xfrm>
              <a:custGeom>
                <a:avLst/>
                <a:gdLst>
                  <a:gd name="T0" fmla="*/ 17 w 259"/>
                  <a:gd name="T1" fmla="*/ 69 h 508"/>
                  <a:gd name="T2" fmla="*/ 23 w 259"/>
                  <a:gd name="T3" fmla="*/ 65 h 508"/>
                  <a:gd name="T4" fmla="*/ 38 w 259"/>
                  <a:gd name="T5" fmla="*/ 54 h 508"/>
                  <a:gd name="T6" fmla="*/ 62 w 259"/>
                  <a:gd name="T7" fmla="*/ 39 h 508"/>
                  <a:gd name="T8" fmla="*/ 91 w 259"/>
                  <a:gd name="T9" fmla="*/ 22 h 508"/>
                  <a:gd name="T10" fmla="*/ 122 w 259"/>
                  <a:gd name="T11" fmla="*/ 9 h 508"/>
                  <a:gd name="T12" fmla="*/ 155 w 259"/>
                  <a:gd name="T13" fmla="*/ 0 h 508"/>
                  <a:gd name="T14" fmla="*/ 184 w 259"/>
                  <a:gd name="T15" fmla="*/ 0 h 508"/>
                  <a:gd name="T16" fmla="*/ 209 w 259"/>
                  <a:gd name="T17" fmla="*/ 10 h 508"/>
                  <a:gd name="T18" fmla="*/ 211 w 259"/>
                  <a:gd name="T19" fmla="*/ 16 h 508"/>
                  <a:gd name="T20" fmla="*/ 219 w 259"/>
                  <a:gd name="T21" fmla="*/ 33 h 508"/>
                  <a:gd name="T22" fmla="*/ 228 w 259"/>
                  <a:gd name="T23" fmla="*/ 59 h 508"/>
                  <a:gd name="T24" fmla="*/ 239 w 259"/>
                  <a:gd name="T25" fmla="*/ 94 h 508"/>
                  <a:gd name="T26" fmla="*/ 248 w 259"/>
                  <a:gd name="T27" fmla="*/ 137 h 508"/>
                  <a:gd name="T28" fmla="*/ 257 w 259"/>
                  <a:gd name="T29" fmla="*/ 185 h 508"/>
                  <a:gd name="T30" fmla="*/ 259 w 259"/>
                  <a:gd name="T31" fmla="*/ 238 h 508"/>
                  <a:gd name="T32" fmla="*/ 258 w 259"/>
                  <a:gd name="T33" fmla="*/ 293 h 508"/>
                  <a:gd name="T34" fmla="*/ 0 w 259"/>
                  <a:gd name="T35" fmla="*/ 508 h 508"/>
                  <a:gd name="T36" fmla="*/ 218 w 259"/>
                  <a:gd name="T37" fmla="*/ 284 h 508"/>
                  <a:gd name="T38" fmla="*/ 59 w 259"/>
                  <a:gd name="T39" fmla="*/ 373 h 508"/>
                  <a:gd name="T40" fmla="*/ 186 w 259"/>
                  <a:gd name="T41" fmla="*/ 253 h 508"/>
                  <a:gd name="T42" fmla="*/ 79 w 259"/>
                  <a:gd name="T43" fmla="*/ 293 h 508"/>
                  <a:gd name="T44" fmla="*/ 184 w 259"/>
                  <a:gd name="T45" fmla="*/ 199 h 508"/>
                  <a:gd name="T46" fmla="*/ 106 w 259"/>
                  <a:gd name="T47" fmla="*/ 219 h 508"/>
                  <a:gd name="T48" fmla="*/ 178 w 259"/>
                  <a:gd name="T49" fmla="*/ 141 h 508"/>
                  <a:gd name="T50" fmla="*/ 117 w 259"/>
                  <a:gd name="T51" fmla="*/ 138 h 508"/>
                  <a:gd name="T52" fmla="*/ 175 w 259"/>
                  <a:gd name="T53" fmla="*/ 78 h 508"/>
                  <a:gd name="T54" fmla="*/ 115 w 259"/>
                  <a:gd name="T55" fmla="*/ 92 h 508"/>
                  <a:gd name="T56" fmla="*/ 160 w 259"/>
                  <a:gd name="T57" fmla="*/ 53 h 508"/>
                  <a:gd name="T58" fmla="*/ 157 w 259"/>
                  <a:gd name="T59" fmla="*/ 51 h 508"/>
                  <a:gd name="T60" fmla="*/ 150 w 259"/>
                  <a:gd name="T61" fmla="*/ 50 h 508"/>
                  <a:gd name="T62" fmla="*/ 139 w 259"/>
                  <a:gd name="T63" fmla="*/ 48 h 508"/>
                  <a:gd name="T64" fmla="*/ 122 w 259"/>
                  <a:gd name="T65" fmla="*/ 48 h 508"/>
                  <a:gd name="T66" fmla="*/ 101 w 259"/>
                  <a:gd name="T67" fmla="*/ 48 h 508"/>
                  <a:gd name="T68" fmla="*/ 77 w 259"/>
                  <a:gd name="T69" fmla="*/ 51 h 508"/>
                  <a:gd name="T70" fmla="*/ 48 w 259"/>
                  <a:gd name="T71" fmla="*/ 58 h 508"/>
                  <a:gd name="T72" fmla="*/ 17 w 259"/>
                  <a:gd name="T73" fmla="*/ 6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9" h="508">
                    <a:moveTo>
                      <a:pt x="17" y="69"/>
                    </a:moveTo>
                    <a:lnTo>
                      <a:pt x="23" y="65"/>
                    </a:lnTo>
                    <a:lnTo>
                      <a:pt x="38" y="54"/>
                    </a:lnTo>
                    <a:lnTo>
                      <a:pt x="62" y="39"/>
                    </a:lnTo>
                    <a:lnTo>
                      <a:pt x="91" y="22"/>
                    </a:lnTo>
                    <a:lnTo>
                      <a:pt x="122" y="9"/>
                    </a:lnTo>
                    <a:lnTo>
                      <a:pt x="155" y="0"/>
                    </a:lnTo>
                    <a:lnTo>
                      <a:pt x="184" y="0"/>
                    </a:lnTo>
                    <a:lnTo>
                      <a:pt x="209" y="10"/>
                    </a:lnTo>
                    <a:lnTo>
                      <a:pt x="211" y="16"/>
                    </a:lnTo>
                    <a:lnTo>
                      <a:pt x="219" y="33"/>
                    </a:lnTo>
                    <a:lnTo>
                      <a:pt x="228" y="59"/>
                    </a:lnTo>
                    <a:lnTo>
                      <a:pt x="239" y="94"/>
                    </a:lnTo>
                    <a:lnTo>
                      <a:pt x="248" y="137"/>
                    </a:lnTo>
                    <a:lnTo>
                      <a:pt x="257" y="185"/>
                    </a:lnTo>
                    <a:lnTo>
                      <a:pt x="259" y="238"/>
                    </a:lnTo>
                    <a:lnTo>
                      <a:pt x="258" y="293"/>
                    </a:lnTo>
                    <a:lnTo>
                      <a:pt x="0" y="508"/>
                    </a:lnTo>
                    <a:lnTo>
                      <a:pt x="218" y="284"/>
                    </a:lnTo>
                    <a:lnTo>
                      <a:pt x="59" y="373"/>
                    </a:lnTo>
                    <a:lnTo>
                      <a:pt x="186" y="253"/>
                    </a:lnTo>
                    <a:lnTo>
                      <a:pt x="79" y="293"/>
                    </a:lnTo>
                    <a:lnTo>
                      <a:pt x="184" y="199"/>
                    </a:lnTo>
                    <a:lnTo>
                      <a:pt x="106" y="219"/>
                    </a:lnTo>
                    <a:lnTo>
                      <a:pt x="178" y="141"/>
                    </a:lnTo>
                    <a:lnTo>
                      <a:pt x="117" y="138"/>
                    </a:lnTo>
                    <a:lnTo>
                      <a:pt x="175" y="78"/>
                    </a:lnTo>
                    <a:lnTo>
                      <a:pt x="115" y="92"/>
                    </a:lnTo>
                    <a:lnTo>
                      <a:pt x="160" y="53"/>
                    </a:lnTo>
                    <a:lnTo>
                      <a:pt x="157" y="51"/>
                    </a:lnTo>
                    <a:lnTo>
                      <a:pt x="150" y="50"/>
                    </a:lnTo>
                    <a:lnTo>
                      <a:pt x="139" y="48"/>
                    </a:lnTo>
                    <a:lnTo>
                      <a:pt x="122" y="48"/>
                    </a:lnTo>
                    <a:lnTo>
                      <a:pt x="101" y="48"/>
                    </a:lnTo>
                    <a:lnTo>
                      <a:pt x="77" y="51"/>
                    </a:lnTo>
                    <a:lnTo>
                      <a:pt x="48" y="58"/>
                    </a:lnTo>
                    <a:lnTo>
                      <a:pt x="17" y="69"/>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3" name="Freeform 213">
                <a:extLst>
                  <a:ext uri="{FF2B5EF4-FFF2-40B4-BE49-F238E27FC236}">
                    <a16:creationId xmlns:a16="http://schemas.microsoft.com/office/drawing/2014/main" id="{7D85B2D0-B4A7-58A1-1E5D-4E5B07C5EF59}"/>
                  </a:ext>
                </a:extLst>
              </p:cNvPr>
              <p:cNvSpPr>
                <a:spLocks/>
              </p:cNvSpPr>
              <p:nvPr/>
            </p:nvSpPr>
            <p:spPr bwMode="auto">
              <a:xfrm>
                <a:off x="4007" y="971"/>
                <a:ext cx="124" cy="130"/>
              </a:xfrm>
              <a:custGeom>
                <a:avLst/>
                <a:gdLst>
                  <a:gd name="T0" fmla="*/ 131 w 248"/>
                  <a:gd name="T1" fmla="*/ 261 h 261"/>
                  <a:gd name="T2" fmla="*/ 0 w 248"/>
                  <a:gd name="T3" fmla="*/ 130 h 261"/>
                  <a:gd name="T4" fmla="*/ 241 w 248"/>
                  <a:gd name="T5" fmla="*/ 0 h 261"/>
                  <a:gd name="T6" fmla="*/ 248 w 248"/>
                  <a:gd name="T7" fmla="*/ 52 h 261"/>
                  <a:gd name="T8" fmla="*/ 213 w 248"/>
                  <a:gd name="T9" fmla="*/ 32 h 261"/>
                  <a:gd name="T10" fmla="*/ 222 w 248"/>
                  <a:gd name="T11" fmla="*/ 76 h 261"/>
                  <a:gd name="T12" fmla="*/ 182 w 248"/>
                  <a:gd name="T13" fmla="*/ 56 h 261"/>
                  <a:gd name="T14" fmla="*/ 198 w 248"/>
                  <a:gd name="T15" fmla="*/ 92 h 261"/>
                  <a:gd name="T16" fmla="*/ 159 w 248"/>
                  <a:gd name="T17" fmla="*/ 69 h 261"/>
                  <a:gd name="T18" fmla="*/ 184 w 248"/>
                  <a:gd name="T19" fmla="*/ 116 h 261"/>
                  <a:gd name="T20" fmla="*/ 182 w 248"/>
                  <a:gd name="T21" fmla="*/ 115 h 261"/>
                  <a:gd name="T22" fmla="*/ 173 w 248"/>
                  <a:gd name="T23" fmla="*/ 111 h 261"/>
                  <a:gd name="T24" fmla="*/ 161 w 248"/>
                  <a:gd name="T25" fmla="*/ 107 h 261"/>
                  <a:gd name="T26" fmla="*/ 149 w 248"/>
                  <a:gd name="T27" fmla="*/ 102 h 261"/>
                  <a:gd name="T28" fmla="*/ 138 w 248"/>
                  <a:gd name="T29" fmla="*/ 97 h 261"/>
                  <a:gd name="T30" fmla="*/ 128 w 248"/>
                  <a:gd name="T31" fmla="*/ 92 h 261"/>
                  <a:gd name="T32" fmla="*/ 121 w 248"/>
                  <a:gd name="T33" fmla="*/ 90 h 261"/>
                  <a:gd name="T34" fmla="*/ 121 w 248"/>
                  <a:gd name="T35" fmla="*/ 90 h 261"/>
                  <a:gd name="T36" fmla="*/ 126 w 248"/>
                  <a:gd name="T37" fmla="*/ 92 h 261"/>
                  <a:gd name="T38" fmla="*/ 133 w 248"/>
                  <a:gd name="T39" fmla="*/ 98 h 261"/>
                  <a:gd name="T40" fmla="*/ 139 w 248"/>
                  <a:gd name="T41" fmla="*/ 107 h 261"/>
                  <a:gd name="T42" fmla="*/ 148 w 248"/>
                  <a:gd name="T43" fmla="*/ 116 h 261"/>
                  <a:gd name="T44" fmla="*/ 154 w 248"/>
                  <a:gd name="T45" fmla="*/ 126 h 261"/>
                  <a:gd name="T46" fmla="*/ 160 w 248"/>
                  <a:gd name="T47" fmla="*/ 134 h 261"/>
                  <a:gd name="T48" fmla="*/ 165 w 248"/>
                  <a:gd name="T49" fmla="*/ 139 h 261"/>
                  <a:gd name="T50" fmla="*/ 167 w 248"/>
                  <a:gd name="T51" fmla="*/ 141 h 261"/>
                  <a:gd name="T52" fmla="*/ 90 w 248"/>
                  <a:gd name="T53" fmla="*/ 107 h 261"/>
                  <a:gd name="T54" fmla="*/ 155 w 248"/>
                  <a:gd name="T55" fmla="*/ 170 h 261"/>
                  <a:gd name="T56" fmla="*/ 150 w 248"/>
                  <a:gd name="T57" fmla="*/ 168 h 261"/>
                  <a:gd name="T58" fmla="*/ 139 w 248"/>
                  <a:gd name="T59" fmla="*/ 163 h 261"/>
                  <a:gd name="T60" fmla="*/ 121 w 248"/>
                  <a:gd name="T61" fmla="*/ 155 h 261"/>
                  <a:gd name="T62" fmla="*/ 102 w 248"/>
                  <a:gd name="T63" fmla="*/ 146 h 261"/>
                  <a:gd name="T64" fmla="*/ 83 w 248"/>
                  <a:gd name="T65" fmla="*/ 137 h 261"/>
                  <a:gd name="T66" fmla="*/ 67 w 248"/>
                  <a:gd name="T67" fmla="*/ 130 h 261"/>
                  <a:gd name="T68" fmla="*/ 57 w 248"/>
                  <a:gd name="T69" fmla="*/ 125 h 261"/>
                  <a:gd name="T70" fmla="*/ 55 w 248"/>
                  <a:gd name="T71" fmla="*/ 124 h 261"/>
                  <a:gd name="T72" fmla="*/ 61 w 248"/>
                  <a:gd name="T73" fmla="*/ 129 h 261"/>
                  <a:gd name="T74" fmla="*/ 71 w 248"/>
                  <a:gd name="T75" fmla="*/ 137 h 261"/>
                  <a:gd name="T76" fmla="*/ 83 w 248"/>
                  <a:gd name="T77" fmla="*/ 150 h 261"/>
                  <a:gd name="T78" fmla="*/ 99 w 248"/>
                  <a:gd name="T79" fmla="*/ 164 h 261"/>
                  <a:gd name="T80" fmla="*/ 112 w 248"/>
                  <a:gd name="T81" fmla="*/ 178 h 261"/>
                  <a:gd name="T82" fmla="*/ 124 w 248"/>
                  <a:gd name="T83" fmla="*/ 190 h 261"/>
                  <a:gd name="T84" fmla="*/ 133 w 248"/>
                  <a:gd name="T85" fmla="*/ 198 h 261"/>
                  <a:gd name="T86" fmla="*/ 135 w 248"/>
                  <a:gd name="T87" fmla="*/ 202 h 261"/>
                  <a:gd name="T88" fmla="*/ 50 w 248"/>
                  <a:gd name="T89" fmla="*/ 150 h 261"/>
                  <a:gd name="T90" fmla="*/ 131 w 248"/>
                  <a:gd name="T91"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61">
                    <a:moveTo>
                      <a:pt x="131" y="261"/>
                    </a:moveTo>
                    <a:lnTo>
                      <a:pt x="0" y="130"/>
                    </a:lnTo>
                    <a:lnTo>
                      <a:pt x="241" y="0"/>
                    </a:lnTo>
                    <a:lnTo>
                      <a:pt x="248" y="52"/>
                    </a:lnTo>
                    <a:lnTo>
                      <a:pt x="213" y="32"/>
                    </a:lnTo>
                    <a:lnTo>
                      <a:pt x="222" y="76"/>
                    </a:lnTo>
                    <a:lnTo>
                      <a:pt x="182" y="56"/>
                    </a:lnTo>
                    <a:lnTo>
                      <a:pt x="198" y="92"/>
                    </a:lnTo>
                    <a:lnTo>
                      <a:pt x="159" y="69"/>
                    </a:lnTo>
                    <a:lnTo>
                      <a:pt x="184" y="116"/>
                    </a:lnTo>
                    <a:lnTo>
                      <a:pt x="182" y="115"/>
                    </a:lnTo>
                    <a:lnTo>
                      <a:pt x="173" y="111"/>
                    </a:lnTo>
                    <a:lnTo>
                      <a:pt x="161" y="107"/>
                    </a:lnTo>
                    <a:lnTo>
                      <a:pt x="149" y="102"/>
                    </a:lnTo>
                    <a:lnTo>
                      <a:pt x="138" y="97"/>
                    </a:lnTo>
                    <a:lnTo>
                      <a:pt x="128" y="92"/>
                    </a:lnTo>
                    <a:lnTo>
                      <a:pt x="121" y="90"/>
                    </a:lnTo>
                    <a:lnTo>
                      <a:pt x="121" y="90"/>
                    </a:lnTo>
                    <a:lnTo>
                      <a:pt x="126" y="92"/>
                    </a:lnTo>
                    <a:lnTo>
                      <a:pt x="133" y="98"/>
                    </a:lnTo>
                    <a:lnTo>
                      <a:pt x="139" y="107"/>
                    </a:lnTo>
                    <a:lnTo>
                      <a:pt x="148" y="116"/>
                    </a:lnTo>
                    <a:lnTo>
                      <a:pt x="154" y="126"/>
                    </a:lnTo>
                    <a:lnTo>
                      <a:pt x="160" y="134"/>
                    </a:lnTo>
                    <a:lnTo>
                      <a:pt x="165" y="139"/>
                    </a:lnTo>
                    <a:lnTo>
                      <a:pt x="167" y="141"/>
                    </a:lnTo>
                    <a:lnTo>
                      <a:pt x="90" y="107"/>
                    </a:lnTo>
                    <a:lnTo>
                      <a:pt x="155" y="170"/>
                    </a:lnTo>
                    <a:lnTo>
                      <a:pt x="150" y="168"/>
                    </a:lnTo>
                    <a:lnTo>
                      <a:pt x="139" y="163"/>
                    </a:lnTo>
                    <a:lnTo>
                      <a:pt x="121" y="155"/>
                    </a:lnTo>
                    <a:lnTo>
                      <a:pt x="102" y="146"/>
                    </a:lnTo>
                    <a:lnTo>
                      <a:pt x="83" y="137"/>
                    </a:lnTo>
                    <a:lnTo>
                      <a:pt x="67" y="130"/>
                    </a:lnTo>
                    <a:lnTo>
                      <a:pt x="57" y="125"/>
                    </a:lnTo>
                    <a:lnTo>
                      <a:pt x="55" y="124"/>
                    </a:lnTo>
                    <a:lnTo>
                      <a:pt x="61" y="129"/>
                    </a:lnTo>
                    <a:lnTo>
                      <a:pt x="71" y="137"/>
                    </a:lnTo>
                    <a:lnTo>
                      <a:pt x="83" y="150"/>
                    </a:lnTo>
                    <a:lnTo>
                      <a:pt x="99" y="164"/>
                    </a:lnTo>
                    <a:lnTo>
                      <a:pt x="112" y="178"/>
                    </a:lnTo>
                    <a:lnTo>
                      <a:pt x="124" y="190"/>
                    </a:lnTo>
                    <a:lnTo>
                      <a:pt x="133" y="198"/>
                    </a:lnTo>
                    <a:lnTo>
                      <a:pt x="135" y="202"/>
                    </a:lnTo>
                    <a:lnTo>
                      <a:pt x="50" y="150"/>
                    </a:lnTo>
                    <a:lnTo>
                      <a:pt x="131" y="261"/>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4" name="Freeform 214">
                <a:extLst>
                  <a:ext uri="{FF2B5EF4-FFF2-40B4-BE49-F238E27FC236}">
                    <a16:creationId xmlns:a16="http://schemas.microsoft.com/office/drawing/2014/main" id="{9359A485-FAC4-72B7-7003-06F31FA13DAA}"/>
                  </a:ext>
                </a:extLst>
              </p:cNvPr>
              <p:cNvSpPr>
                <a:spLocks/>
              </p:cNvSpPr>
              <p:nvPr/>
            </p:nvSpPr>
            <p:spPr bwMode="auto">
              <a:xfrm>
                <a:off x="4117" y="918"/>
                <a:ext cx="193" cy="162"/>
              </a:xfrm>
              <a:custGeom>
                <a:avLst/>
                <a:gdLst>
                  <a:gd name="T0" fmla="*/ 0 w 386"/>
                  <a:gd name="T1" fmla="*/ 0 h 325"/>
                  <a:gd name="T2" fmla="*/ 386 w 386"/>
                  <a:gd name="T3" fmla="*/ 325 h 325"/>
                  <a:gd name="T4" fmla="*/ 381 w 386"/>
                  <a:gd name="T5" fmla="*/ 306 h 325"/>
                  <a:gd name="T6" fmla="*/ 0 w 386"/>
                  <a:gd name="T7" fmla="*/ 0 h 325"/>
                </a:gdLst>
                <a:ahLst/>
                <a:cxnLst>
                  <a:cxn ang="0">
                    <a:pos x="T0" y="T1"/>
                  </a:cxn>
                  <a:cxn ang="0">
                    <a:pos x="T2" y="T3"/>
                  </a:cxn>
                  <a:cxn ang="0">
                    <a:pos x="T4" y="T5"/>
                  </a:cxn>
                  <a:cxn ang="0">
                    <a:pos x="T6" y="T7"/>
                  </a:cxn>
                </a:cxnLst>
                <a:rect l="0" t="0" r="r" b="b"/>
                <a:pathLst>
                  <a:path w="386" h="325">
                    <a:moveTo>
                      <a:pt x="0" y="0"/>
                    </a:moveTo>
                    <a:lnTo>
                      <a:pt x="386" y="325"/>
                    </a:lnTo>
                    <a:lnTo>
                      <a:pt x="381" y="306"/>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5" name="Freeform 215">
                <a:extLst>
                  <a:ext uri="{FF2B5EF4-FFF2-40B4-BE49-F238E27FC236}">
                    <a16:creationId xmlns:a16="http://schemas.microsoft.com/office/drawing/2014/main" id="{419FC801-128D-0C0D-267E-D7264358A0AE}"/>
                  </a:ext>
                </a:extLst>
              </p:cNvPr>
              <p:cNvSpPr>
                <a:spLocks/>
              </p:cNvSpPr>
              <p:nvPr/>
            </p:nvSpPr>
            <p:spPr bwMode="auto">
              <a:xfrm>
                <a:off x="4092" y="1026"/>
                <a:ext cx="188" cy="97"/>
              </a:xfrm>
              <a:custGeom>
                <a:avLst/>
                <a:gdLst>
                  <a:gd name="T0" fmla="*/ 0 w 374"/>
                  <a:gd name="T1" fmla="*/ 193 h 193"/>
                  <a:gd name="T2" fmla="*/ 1 w 374"/>
                  <a:gd name="T3" fmla="*/ 191 h 193"/>
                  <a:gd name="T4" fmla="*/ 2 w 374"/>
                  <a:gd name="T5" fmla="*/ 183 h 193"/>
                  <a:gd name="T6" fmla="*/ 6 w 374"/>
                  <a:gd name="T7" fmla="*/ 171 h 193"/>
                  <a:gd name="T8" fmla="*/ 12 w 374"/>
                  <a:gd name="T9" fmla="*/ 156 h 193"/>
                  <a:gd name="T10" fmla="*/ 20 w 374"/>
                  <a:gd name="T11" fmla="*/ 139 h 193"/>
                  <a:gd name="T12" fmla="*/ 30 w 374"/>
                  <a:gd name="T13" fmla="*/ 120 h 193"/>
                  <a:gd name="T14" fmla="*/ 42 w 374"/>
                  <a:gd name="T15" fmla="*/ 100 h 193"/>
                  <a:gd name="T16" fmla="*/ 57 w 374"/>
                  <a:gd name="T17" fmla="*/ 81 h 193"/>
                  <a:gd name="T18" fmla="*/ 75 w 374"/>
                  <a:gd name="T19" fmla="*/ 63 h 193"/>
                  <a:gd name="T20" fmla="*/ 95 w 374"/>
                  <a:gd name="T21" fmla="*/ 48 h 193"/>
                  <a:gd name="T22" fmla="*/ 119 w 374"/>
                  <a:gd name="T23" fmla="*/ 34 h 193"/>
                  <a:gd name="T24" fmla="*/ 145 w 374"/>
                  <a:gd name="T25" fmla="*/ 24 h 193"/>
                  <a:gd name="T26" fmla="*/ 176 w 374"/>
                  <a:gd name="T27" fmla="*/ 19 h 193"/>
                  <a:gd name="T28" fmla="*/ 210 w 374"/>
                  <a:gd name="T29" fmla="*/ 20 h 193"/>
                  <a:gd name="T30" fmla="*/ 247 w 374"/>
                  <a:gd name="T31" fmla="*/ 26 h 193"/>
                  <a:gd name="T32" fmla="*/ 289 w 374"/>
                  <a:gd name="T33" fmla="*/ 40 h 193"/>
                  <a:gd name="T34" fmla="*/ 291 w 374"/>
                  <a:gd name="T35" fmla="*/ 41 h 193"/>
                  <a:gd name="T36" fmla="*/ 300 w 374"/>
                  <a:gd name="T37" fmla="*/ 46 h 193"/>
                  <a:gd name="T38" fmla="*/ 311 w 374"/>
                  <a:gd name="T39" fmla="*/ 54 h 193"/>
                  <a:gd name="T40" fmla="*/ 325 w 374"/>
                  <a:gd name="T41" fmla="*/ 63 h 193"/>
                  <a:gd name="T42" fmla="*/ 339 w 374"/>
                  <a:gd name="T43" fmla="*/ 73 h 193"/>
                  <a:gd name="T44" fmla="*/ 353 w 374"/>
                  <a:gd name="T45" fmla="*/ 84 h 193"/>
                  <a:gd name="T46" fmla="*/ 366 w 374"/>
                  <a:gd name="T47" fmla="*/ 95 h 193"/>
                  <a:gd name="T48" fmla="*/ 374 w 374"/>
                  <a:gd name="T49" fmla="*/ 105 h 193"/>
                  <a:gd name="T50" fmla="*/ 373 w 374"/>
                  <a:gd name="T51" fmla="*/ 102 h 193"/>
                  <a:gd name="T52" fmla="*/ 368 w 374"/>
                  <a:gd name="T53" fmla="*/ 94 h 193"/>
                  <a:gd name="T54" fmla="*/ 359 w 374"/>
                  <a:gd name="T55" fmla="*/ 80 h 193"/>
                  <a:gd name="T56" fmla="*/ 345 w 374"/>
                  <a:gd name="T57" fmla="*/ 65 h 193"/>
                  <a:gd name="T58" fmla="*/ 325 w 374"/>
                  <a:gd name="T59" fmla="*/ 48 h 193"/>
                  <a:gd name="T60" fmla="*/ 299 w 374"/>
                  <a:gd name="T61" fmla="*/ 31 h 193"/>
                  <a:gd name="T62" fmla="*/ 265 w 374"/>
                  <a:gd name="T63" fmla="*/ 15 h 193"/>
                  <a:gd name="T64" fmla="*/ 223 w 374"/>
                  <a:gd name="T65" fmla="*/ 1 h 193"/>
                  <a:gd name="T66" fmla="*/ 221 w 374"/>
                  <a:gd name="T67" fmla="*/ 1 h 193"/>
                  <a:gd name="T68" fmla="*/ 215 w 374"/>
                  <a:gd name="T69" fmla="*/ 0 h 193"/>
                  <a:gd name="T70" fmla="*/ 206 w 374"/>
                  <a:gd name="T71" fmla="*/ 0 h 193"/>
                  <a:gd name="T72" fmla="*/ 193 w 374"/>
                  <a:gd name="T73" fmla="*/ 0 h 193"/>
                  <a:gd name="T74" fmla="*/ 178 w 374"/>
                  <a:gd name="T75" fmla="*/ 0 h 193"/>
                  <a:gd name="T76" fmla="*/ 161 w 374"/>
                  <a:gd name="T77" fmla="*/ 2 h 193"/>
                  <a:gd name="T78" fmla="*/ 143 w 374"/>
                  <a:gd name="T79" fmla="*/ 6 h 193"/>
                  <a:gd name="T80" fmla="*/ 123 w 374"/>
                  <a:gd name="T81" fmla="*/ 12 h 193"/>
                  <a:gd name="T82" fmla="*/ 104 w 374"/>
                  <a:gd name="T83" fmla="*/ 21 h 193"/>
                  <a:gd name="T84" fmla="*/ 84 w 374"/>
                  <a:gd name="T85" fmla="*/ 34 h 193"/>
                  <a:gd name="T86" fmla="*/ 65 w 374"/>
                  <a:gd name="T87" fmla="*/ 49 h 193"/>
                  <a:gd name="T88" fmla="*/ 47 w 374"/>
                  <a:gd name="T89" fmla="*/ 69 h 193"/>
                  <a:gd name="T90" fmla="*/ 32 w 374"/>
                  <a:gd name="T91" fmla="*/ 92 h 193"/>
                  <a:gd name="T92" fmla="*/ 18 w 374"/>
                  <a:gd name="T93" fmla="*/ 120 h 193"/>
                  <a:gd name="T94" fmla="*/ 7 w 374"/>
                  <a:gd name="T95" fmla="*/ 154 h 193"/>
                  <a:gd name="T96" fmla="*/ 0 w 374"/>
                  <a:gd name="T97"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4" h="193">
                    <a:moveTo>
                      <a:pt x="0" y="193"/>
                    </a:moveTo>
                    <a:lnTo>
                      <a:pt x="1" y="191"/>
                    </a:lnTo>
                    <a:lnTo>
                      <a:pt x="2" y="183"/>
                    </a:lnTo>
                    <a:lnTo>
                      <a:pt x="6" y="171"/>
                    </a:lnTo>
                    <a:lnTo>
                      <a:pt x="12" y="156"/>
                    </a:lnTo>
                    <a:lnTo>
                      <a:pt x="20" y="139"/>
                    </a:lnTo>
                    <a:lnTo>
                      <a:pt x="30" y="120"/>
                    </a:lnTo>
                    <a:lnTo>
                      <a:pt x="42" y="100"/>
                    </a:lnTo>
                    <a:lnTo>
                      <a:pt x="57" y="81"/>
                    </a:lnTo>
                    <a:lnTo>
                      <a:pt x="75" y="63"/>
                    </a:lnTo>
                    <a:lnTo>
                      <a:pt x="95" y="48"/>
                    </a:lnTo>
                    <a:lnTo>
                      <a:pt x="119" y="34"/>
                    </a:lnTo>
                    <a:lnTo>
                      <a:pt x="145" y="24"/>
                    </a:lnTo>
                    <a:lnTo>
                      <a:pt x="176" y="19"/>
                    </a:lnTo>
                    <a:lnTo>
                      <a:pt x="210" y="20"/>
                    </a:lnTo>
                    <a:lnTo>
                      <a:pt x="247" y="26"/>
                    </a:lnTo>
                    <a:lnTo>
                      <a:pt x="289" y="40"/>
                    </a:lnTo>
                    <a:lnTo>
                      <a:pt x="291" y="41"/>
                    </a:lnTo>
                    <a:lnTo>
                      <a:pt x="300" y="46"/>
                    </a:lnTo>
                    <a:lnTo>
                      <a:pt x="311" y="54"/>
                    </a:lnTo>
                    <a:lnTo>
                      <a:pt x="325" y="63"/>
                    </a:lnTo>
                    <a:lnTo>
                      <a:pt x="339" y="73"/>
                    </a:lnTo>
                    <a:lnTo>
                      <a:pt x="353" y="84"/>
                    </a:lnTo>
                    <a:lnTo>
                      <a:pt x="366" y="95"/>
                    </a:lnTo>
                    <a:lnTo>
                      <a:pt x="374" y="105"/>
                    </a:lnTo>
                    <a:lnTo>
                      <a:pt x="373" y="102"/>
                    </a:lnTo>
                    <a:lnTo>
                      <a:pt x="368" y="94"/>
                    </a:lnTo>
                    <a:lnTo>
                      <a:pt x="359" y="80"/>
                    </a:lnTo>
                    <a:lnTo>
                      <a:pt x="345" y="65"/>
                    </a:lnTo>
                    <a:lnTo>
                      <a:pt x="325" y="48"/>
                    </a:lnTo>
                    <a:lnTo>
                      <a:pt x="299" y="31"/>
                    </a:lnTo>
                    <a:lnTo>
                      <a:pt x="265" y="15"/>
                    </a:lnTo>
                    <a:lnTo>
                      <a:pt x="223" y="1"/>
                    </a:lnTo>
                    <a:lnTo>
                      <a:pt x="221" y="1"/>
                    </a:lnTo>
                    <a:lnTo>
                      <a:pt x="215" y="0"/>
                    </a:lnTo>
                    <a:lnTo>
                      <a:pt x="206" y="0"/>
                    </a:lnTo>
                    <a:lnTo>
                      <a:pt x="193" y="0"/>
                    </a:lnTo>
                    <a:lnTo>
                      <a:pt x="178" y="0"/>
                    </a:lnTo>
                    <a:lnTo>
                      <a:pt x="161" y="2"/>
                    </a:lnTo>
                    <a:lnTo>
                      <a:pt x="143" y="6"/>
                    </a:lnTo>
                    <a:lnTo>
                      <a:pt x="123" y="12"/>
                    </a:lnTo>
                    <a:lnTo>
                      <a:pt x="104" y="21"/>
                    </a:lnTo>
                    <a:lnTo>
                      <a:pt x="84" y="34"/>
                    </a:lnTo>
                    <a:lnTo>
                      <a:pt x="65" y="49"/>
                    </a:lnTo>
                    <a:lnTo>
                      <a:pt x="47" y="69"/>
                    </a:lnTo>
                    <a:lnTo>
                      <a:pt x="32" y="92"/>
                    </a:lnTo>
                    <a:lnTo>
                      <a:pt x="18" y="120"/>
                    </a:lnTo>
                    <a:lnTo>
                      <a:pt x="7" y="154"/>
                    </a:lnTo>
                    <a:lnTo>
                      <a:pt x="0" y="193"/>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6" name="Freeform 216">
                <a:extLst>
                  <a:ext uri="{FF2B5EF4-FFF2-40B4-BE49-F238E27FC236}">
                    <a16:creationId xmlns:a16="http://schemas.microsoft.com/office/drawing/2014/main" id="{998559A0-E5F9-ABBE-D248-5EF2187EB896}"/>
                  </a:ext>
                </a:extLst>
              </p:cNvPr>
              <p:cNvSpPr>
                <a:spLocks/>
              </p:cNvSpPr>
              <p:nvPr/>
            </p:nvSpPr>
            <p:spPr bwMode="auto">
              <a:xfrm>
                <a:off x="4078" y="984"/>
                <a:ext cx="111" cy="125"/>
              </a:xfrm>
              <a:custGeom>
                <a:avLst/>
                <a:gdLst>
                  <a:gd name="T0" fmla="*/ 0 w 221"/>
                  <a:gd name="T1" fmla="*/ 249 h 249"/>
                  <a:gd name="T2" fmla="*/ 0 w 221"/>
                  <a:gd name="T3" fmla="*/ 241 h 249"/>
                  <a:gd name="T4" fmla="*/ 4 w 221"/>
                  <a:gd name="T5" fmla="*/ 220 h 249"/>
                  <a:gd name="T6" fmla="*/ 10 w 221"/>
                  <a:gd name="T7" fmla="*/ 188 h 249"/>
                  <a:gd name="T8" fmla="*/ 23 w 221"/>
                  <a:gd name="T9" fmla="*/ 152 h 249"/>
                  <a:gd name="T10" fmla="*/ 41 w 221"/>
                  <a:gd name="T11" fmla="*/ 112 h 249"/>
                  <a:gd name="T12" fmla="*/ 70 w 221"/>
                  <a:gd name="T13" fmla="*/ 71 h 249"/>
                  <a:gd name="T14" fmla="*/ 109 w 221"/>
                  <a:gd name="T15" fmla="*/ 36 h 249"/>
                  <a:gd name="T16" fmla="*/ 160 w 221"/>
                  <a:gd name="T17" fmla="*/ 7 h 249"/>
                  <a:gd name="T18" fmla="*/ 161 w 221"/>
                  <a:gd name="T19" fmla="*/ 7 h 249"/>
                  <a:gd name="T20" fmla="*/ 163 w 221"/>
                  <a:gd name="T21" fmla="*/ 5 h 249"/>
                  <a:gd name="T22" fmla="*/ 170 w 221"/>
                  <a:gd name="T23" fmla="*/ 3 h 249"/>
                  <a:gd name="T24" fmla="*/ 176 w 221"/>
                  <a:gd name="T25" fmla="*/ 1 h 249"/>
                  <a:gd name="T26" fmla="*/ 185 w 221"/>
                  <a:gd name="T27" fmla="*/ 0 h 249"/>
                  <a:gd name="T28" fmla="*/ 196 w 221"/>
                  <a:gd name="T29" fmla="*/ 0 h 249"/>
                  <a:gd name="T30" fmla="*/ 207 w 221"/>
                  <a:gd name="T31" fmla="*/ 1 h 249"/>
                  <a:gd name="T32" fmla="*/ 221 w 221"/>
                  <a:gd name="T33" fmla="*/ 5 h 249"/>
                  <a:gd name="T34" fmla="*/ 220 w 221"/>
                  <a:gd name="T35" fmla="*/ 5 h 249"/>
                  <a:gd name="T36" fmla="*/ 215 w 221"/>
                  <a:gd name="T37" fmla="*/ 5 h 249"/>
                  <a:gd name="T38" fmla="*/ 207 w 221"/>
                  <a:gd name="T39" fmla="*/ 5 h 249"/>
                  <a:gd name="T40" fmla="*/ 196 w 221"/>
                  <a:gd name="T41" fmla="*/ 6 h 249"/>
                  <a:gd name="T42" fmla="*/ 184 w 221"/>
                  <a:gd name="T43" fmla="*/ 8 h 249"/>
                  <a:gd name="T44" fmla="*/ 170 w 221"/>
                  <a:gd name="T45" fmla="*/ 14 h 249"/>
                  <a:gd name="T46" fmla="*/ 155 w 221"/>
                  <a:gd name="T47" fmla="*/ 20 h 249"/>
                  <a:gd name="T48" fmla="*/ 137 w 221"/>
                  <a:gd name="T49" fmla="*/ 29 h 249"/>
                  <a:gd name="T50" fmla="*/ 119 w 221"/>
                  <a:gd name="T51" fmla="*/ 41 h 249"/>
                  <a:gd name="T52" fmla="*/ 101 w 221"/>
                  <a:gd name="T53" fmla="*/ 58 h 249"/>
                  <a:gd name="T54" fmla="*/ 83 w 221"/>
                  <a:gd name="T55" fmla="*/ 76 h 249"/>
                  <a:gd name="T56" fmla="*/ 64 w 221"/>
                  <a:gd name="T57" fmla="*/ 100 h 249"/>
                  <a:gd name="T58" fmla="*/ 46 w 221"/>
                  <a:gd name="T59" fmla="*/ 129 h 249"/>
                  <a:gd name="T60" fmla="*/ 30 w 221"/>
                  <a:gd name="T61" fmla="*/ 163 h 249"/>
                  <a:gd name="T62" fmla="*/ 14 w 221"/>
                  <a:gd name="T63" fmla="*/ 203 h 249"/>
                  <a:gd name="T64" fmla="*/ 0 w 221"/>
                  <a:gd name="T65"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249">
                    <a:moveTo>
                      <a:pt x="0" y="249"/>
                    </a:moveTo>
                    <a:lnTo>
                      <a:pt x="0" y="241"/>
                    </a:lnTo>
                    <a:lnTo>
                      <a:pt x="4" y="220"/>
                    </a:lnTo>
                    <a:lnTo>
                      <a:pt x="10" y="188"/>
                    </a:lnTo>
                    <a:lnTo>
                      <a:pt x="23" y="152"/>
                    </a:lnTo>
                    <a:lnTo>
                      <a:pt x="41" y="112"/>
                    </a:lnTo>
                    <a:lnTo>
                      <a:pt x="70" y="71"/>
                    </a:lnTo>
                    <a:lnTo>
                      <a:pt x="109" y="36"/>
                    </a:lnTo>
                    <a:lnTo>
                      <a:pt x="160" y="7"/>
                    </a:lnTo>
                    <a:lnTo>
                      <a:pt x="161" y="7"/>
                    </a:lnTo>
                    <a:lnTo>
                      <a:pt x="163" y="5"/>
                    </a:lnTo>
                    <a:lnTo>
                      <a:pt x="170" y="3"/>
                    </a:lnTo>
                    <a:lnTo>
                      <a:pt x="176" y="1"/>
                    </a:lnTo>
                    <a:lnTo>
                      <a:pt x="185" y="0"/>
                    </a:lnTo>
                    <a:lnTo>
                      <a:pt x="196" y="0"/>
                    </a:lnTo>
                    <a:lnTo>
                      <a:pt x="207" y="1"/>
                    </a:lnTo>
                    <a:lnTo>
                      <a:pt x="221" y="5"/>
                    </a:lnTo>
                    <a:lnTo>
                      <a:pt x="220" y="5"/>
                    </a:lnTo>
                    <a:lnTo>
                      <a:pt x="215" y="5"/>
                    </a:lnTo>
                    <a:lnTo>
                      <a:pt x="207" y="5"/>
                    </a:lnTo>
                    <a:lnTo>
                      <a:pt x="196" y="6"/>
                    </a:lnTo>
                    <a:lnTo>
                      <a:pt x="184" y="8"/>
                    </a:lnTo>
                    <a:lnTo>
                      <a:pt x="170" y="14"/>
                    </a:lnTo>
                    <a:lnTo>
                      <a:pt x="155" y="20"/>
                    </a:lnTo>
                    <a:lnTo>
                      <a:pt x="137" y="29"/>
                    </a:lnTo>
                    <a:lnTo>
                      <a:pt x="119" y="41"/>
                    </a:lnTo>
                    <a:lnTo>
                      <a:pt x="101" y="58"/>
                    </a:lnTo>
                    <a:lnTo>
                      <a:pt x="83" y="76"/>
                    </a:lnTo>
                    <a:lnTo>
                      <a:pt x="64" y="100"/>
                    </a:lnTo>
                    <a:lnTo>
                      <a:pt x="46" y="129"/>
                    </a:lnTo>
                    <a:lnTo>
                      <a:pt x="30" y="163"/>
                    </a:lnTo>
                    <a:lnTo>
                      <a:pt x="14" y="203"/>
                    </a:lnTo>
                    <a:lnTo>
                      <a:pt x="0" y="249"/>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7" name="Freeform 217">
                <a:extLst>
                  <a:ext uri="{FF2B5EF4-FFF2-40B4-BE49-F238E27FC236}">
                    <a16:creationId xmlns:a16="http://schemas.microsoft.com/office/drawing/2014/main" id="{C84B7ECC-3206-0E77-2E00-62D60ED1F77D}"/>
                  </a:ext>
                </a:extLst>
              </p:cNvPr>
              <p:cNvSpPr>
                <a:spLocks/>
              </p:cNvSpPr>
              <p:nvPr/>
            </p:nvSpPr>
            <p:spPr bwMode="auto">
              <a:xfrm>
                <a:off x="4341" y="1090"/>
                <a:ext cx="63" cy="327"/>
              </a:xfrm>
              <a:custGeom>
                <a:avLst/>
                <a:gdLst>
                  <a:gd name="T0" fmla="*/ 0 w 127"/>
                  <a:gd name="T1" fmla="*/ 0 h 654"/>
                  <a:gd name="T2" fmla="*/ 8 w 127"/>
                  <a:gd name="T3" fmla="*/ 9 h 654"/>
                  <a:gd name="T4" fmla="*/ 26 w 127"/>
                  <a:gd name="T5" fmla="*/ 37 h 654"/>
                  <a:gd name="T6" fmla="*/ 49 w 127"/>
                  <a:gd name="T7" fmla="*/ 83 h 654"/>
                  <a:gd name="T8" fmla="*/ 77 w 127"/>
                  <a:gd name="T9" fmla="*/ 150 h 654"/>
                  <a:gd name="T10" fmla="*/ 101 w 127"/>
                  <a:gd name="T11" fmla="*/ 238 h 654"/>
                  <a:gd name="T12" fmla="*/ 120 w 127"/>
                  <a:gd name="T13" fmla="*/ 346 h 654"/>
                  <a:gd name="T14" fmla="*/ 127 w 127"/>
                  <a:gd name="T15" fmla="*/ 477 h 654"/>
                  <a:gd name="T16" fmla="*/ 120 w 127"/>
                  <a:gd name="T17" fmla="*/ 629 h 654"/>
                  <a:gd name="T18" fmla="*/ 119 w 127"/>
                  <a:gd name="T19" fmla="*/ 632 h 654"/>
                  <a:gd name="T20" fmla="*/ 116 w 127"/>
                  <a:gd name="T21" fmla="*/ 639 h 654"/>
                  <a:gd name="T22" fmla="*/ 110 w 127"/>
                  <a:gd name="T23" fmla="*/ 647 h 654"/>
                  <a:gd name="T24" fmla="*/ 101 w 127"/>
                  <a:gd name="T25" fmla="*/ 653 h 654"/>
                  <a:gd name="T26" fmla="*/ 88 w 127"/>
                  <a:gd name="T27" fmla="*/ 654 h 654"/>
                  <a:gd name="T28" fmla="*/ 72 w 127"/>
                  <a:gd name="T29" fmla="*/ 649 h 654"/>
                  <a:gd name="T30" fmla="*/ 53 w 127"/>
                  <a:gd name="T31" fmla="*/ 634 h 654"/>
                  <a:gd name="T32" fmla="*/ 28 w 127"/>
                  <a:gd name="T33" fmla="*/ 605 h 654"/>
                  <a:gd name="T34" fmla="*/ 31 w 127"/>
                  <a:gd name="T35" fmla="*/ 606 h 654"/>
                  <a:gd name="T36" fmla="*/ 37 w 127"/>
                  <a:gd name="T37" fmla="*/ 611 h 654"/>
                  <a:gd name="T38" fmla="*/ 46 w 127"/>
                  <a:gd name="T39" fmla="*/ 616 h 654"/>
                  <a:gd name="T40" fmla="*/ 56 w 127"/>
                  <a:gd name="T41" fmla="*/ 620 h 654"/>
                  <a:gd name="T42" fmla="*/ 67 w 127"/>
                  <a:gd name="T43" fmla="*/ 624 h 654"/>
                  <a:gd name="T44" fmla="*/ 78 w 127"/>
                  <a:gd name="T45" fmla="*/ 624 h 654"/>
                  <a:gd name="T46" fmla="*/ 88 w 127"/>
                  <a:gd name="T47" fmla="*/ 619 h 654"/>
                  <a:gd name="T48" fmla="*/ 95 w 127"/>
                  <a:gd name="T49" fmla="*/ 609 h 654"/>
                  <a:gd name="T50" fmla="*/ 97 w 127"/>
                  <a:gd name="T51" fmla="*/ 595 h 654"/>
                  <a:gd name="T52" fmla="*/ 101 w 127"/>
                  <a:gd name="T53" fmla="*/ 557 h 654"/>
                  <a:gd name="T54" fmla="*/ 105 w 127"/>
                  <a:gd name="T55" fmla="*/ 498 h 654"/>
                  <a:gd name="T56" fmla="*/ 104 w 127"/>
                  <a:gd name="T57" fmla="*/ 420 h 654"/>
                  <a:gd name="T58" fmla="*/ 96 w 127"/>
                  <a:gd name="T59" fmla="*/ 328 h 654"/>
                  <a:gd name="T60" fmla="*/ 78 w 127"/>
                  <a:gd name="T61" fmla="*/ 225 h 654"/>
                  <a:gd name="T62" fmla="*/ 47 w 127"/>
                  <a:gd name="T63" fmla="*/ 115 h 654"/>
                  <a:gd name="T64" fmla="*/ 0 w 127"/>
                  <a:gd name="T65"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654">
                    <a:moveTo>
                      <a:pt x="0" y="0"/>
                    </a:moveTo>
                    <a:lnTo>
                      <a:pt x="8" y="9"/>
                    </a:lnTo>
                    <a:lnTo>
                      <a:pt x="26" y="37"/>
                    </a:lnTo>
                    <a:lnTo>
                      <a:pt x="49" y="83"/>
                    </a:lnTo>
                    <a:lnTo>
                      <a:pt x="77" y="150"/>
                    </a:lnTo>
                    <a:lnTo>
                      <a:pt x="101" y="238"/>
                    </a:lnTo>
                    <a:lnTo>
                      <a:pt x="120" y="346"/>
                    </a:lnTo>
                    <a:lnTo>
                      <a:pt x="127" y="477"/>
                    </a:lnTo>
                    <a:lnTo>
                      <a:pt x="120" y="629"/>
                    </a:lnTo>
                    <a:lnTo>
                      <a:pt x="119" y="632"/>
                    </a:lnTo>
                    <a:lnTo>
                      <a:pt x="116" y="639"/>
                    </a:lnTo>
                    <a:lnTo>
                      <a:pt x="110" y="647"/>
                    </a:lnTo>
                    <a:lnTo>
                      <a:pt x="101" y="653"/>
                    </a:lnTo>
                    <a:lnTo>
                      <a:pt x="88" y="654"/>
                    </a:lnTo>
                    <a:lnTo>
                      <a:pt x="72" y="649"/>
                    </a:lnTo>
                    <a:lnTo>
                      <a:pt x="53" y="634"/>
                    </a:lnTo>
                    <a:lnTo>
                      <a:pt x="28" y="605"/>
                    </a:lnTo>
                    <a:lnTo>
                      <a:pt x="31" y="606"/>
                    </a:lnTo>
                    <a:lnTo>
                      <a:pt x="37" y="611"/>
                    </a:lnTo>
                    <a:lnTo>
                      <a:pt x="46" y="616"/>
                    </a:lnTo>
                    <a:lnTo>
                      <a:pt x="56" y="620"/>
                    </a:lnTo>
                    <a:lnTo>
                      <a:pt x="67" y="624"/>
                    </a:lnTo>
                    <a:lnTo>
                      <a:pt x="78" y="624"/>
                    </a:lnTo>
                    <a:lnTo>
                      <a:pt x="88" y="619"/>
                    </a:lnTo>
                    <a:lnTo>
                      <a:pt x="95" y="609"/>
                    </a:lnTo>
                    <a:lnTo>
                      <a:pt x="97" y="595"/>
                    </a:lnTo>
                    <a:lnTo>
                      <a:pt x="101" y="557"/>
                    </a:lnTo>
                    <a:lnTo>
                      <a:pt x="105" y="498"/>
                    </a:lnTo>
                    <a:lnTo>
                      <a:pt x="104" y="420"/>
                    </a:lnTo>
                    <a:lnTo>
                      <a:pt x="96" y="328"/>
                    </a:lnTo>
                    <a:lnTo>
                      <a:pt x="78" y="225"/>
                    </a:lnTo>
                    <a:lnTo>
                      <a:pt x="47" y="115"/>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8" name="Freeform 218">
                <a:extLst>
                  <a:ext uri="{FF2B5EF4-FFF2-40B4-BE49-F238E27FC236}">
                    <a16:creationId xmlns:a16="http://schemas.microsoft.com/office/drawing/2014/main" id="{4277A0E4-8DEB-F880-AB51-F2C32965DD7E}"/>
                  </a:ext>
                </a:extLst>
              </p:cNvPr>
              <p:cNvSpPr>
                <a:spLocks/>
              </p:cNvSpPr>
              <p:nvPr/>
            </p:nvSpPr>
            <p:spPr bwMode="auto">
              <a:xfrm>
                <a:off x="4297" y="1101"/>
                <a:ext cx="62" cy="281"/>
              </a:xfrm>
              <a:custGeom>
                <a:avLst/>
                <a:gdLst>
                  <a:gd name="T0" fmla="*/ 0 w 125"/>
                  <a:gd name="T1" fmla="*/ 0 h 561"/>
                  <a:gd name="T2" fmla="*/ 7 w 125"/>
                  <a:gd name="T3" fmla="*/ 11 h 561"/>
                  <a:gd name="T4" fmla="*/ 23 w 125"/>
                  <a:gd name="T5" fmla="*/ 44 h 561"/>
                  <a:gd name="T6" fmla="*/ 44 w 125"/>
                  <a:gd name="T7" fmla="*/ 95 h 561"/>
                  <a:gd name="T8" fmla="*/ 68 w 125"/>
                  <a:gd name="T9" fmla="*/ 162 h 561"/>
                  <a:gd name="T10" fmla="*/ 90 w 125"/>
                  <a:gd name="T11" fmla="*/ 244 h 561"/>
                  <a:gd name="T12" fmla="*/ 106 w 125"/>
                  <a:gd name="T13" fmla="*/ 337 h 561"/>
                  <a:gd name="T14" fmla="*/ 112 w 125"/>
                  <a:gd name="T15" fmla="*/ 439 h 561"/>
                  <a:gd name="T16" fmla="*/ 105 w 125"/>
                  <a:gd name="T17" fmla="*/ 547 h 561"/>
                  <a:gd name="T18" fmla="*/ 114 w 125"/>
                  <a:gd name="T19" fmla="*/ 561 h 561"/>
                  <a:gd name="T20" fmla="*/ 116 w 125"/>
                  <a:gd name="T21" fmla="*/ 547 h 561"/>
                  <a:gd name="T22" fmla="*/ 121 w 125"/>
                  <a:gd name="T23" fmla="*/ 508 h 561"/>
                  <a:gd name="T24" fmla="*/ 125 w 125"/>
                  <a:gd name="T25" fmla="*/ 448 h 561"/>
                  <a:gd name="T26" fmla="*/ 125 w 125"/>
                  <a:gd name="T27" fmla="*/ 372 h 561"/>
                  <a:gd name="T28" fmla="*/ 115 w 125"/>
                  <a:gd name="T29" fmla="*/ 285 h 561"/>
                  <a:gd name="T30" fmla="*/ 93 w 125"/>
                  <a:gd name="T31" fmla="*/ 191 h 561"/>
                  <a:gd name="T32" fmla="*/ 57 w 125"/>
                  <a:gd name="T33" fmla="*/ 94 h 561"/>
                  <a:gd name="T34" fmla="*/ 0 w 125"/>
                  <a:gd name="T35"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561">
                    <a:moveTo>
                      <a:pt x="0" y="0"/>
                    </a:moveTo>
                    <a:lnTo>
                      <a:pt x="7" y="11"/>
                    </a:lnTo>
                    <a:lnTo>
                      <a:pt x="23" y="44"/>
                    </a:lnTo>
                    <a:lnTo>
                      <a:pt x="44" y="95"/>
                    </a:lnTo>
                    <a:lnTo>
                      <a:pt x="68" y="162"/>
                    </a:lnTo>
                    <a:lnTo>
                      <a:pt x="90" y="244"/>
                    </a:lnTo>
                    <a:lnTo>
                      <a:pt x="106" y="337"/>
                    </a:lnTo>
                    <a:lnTo>
                      <a:pt x="112" y="439"/>
                    </a:lnTo>
                    <a:lnTo>
                      <a:pt x="105" y="547"/>
                    </a:lnTo>
                    <a:lnTo>
                      <a:pt x="114" y="561"/>
                    </a:lnTo>
                    <a:lnTo>
                      <a:pt x="116" y="547"/>
                    </a:lnTo>
                    <a:lnTo>
                      <a:pt x="121" y="508"/>
                    </a:lnTo>
                    <a:lnTo>
                      <a:pt x="125" y="448"/>
                    </a:lnTo>
                    <a:lnTo>
                      <a:pt x="125" y="372"/>
                    </a:lnTo>
                    <a:lnTo>
                      <a:pt x="115" y="285"/>
                    </a:lnTo>
                    <a:lnTo>
                      <a:pt x="93" y="191"/>
                    </a:lnTo>
                    <a:lnTo>
                      <a:pt x="57" y="94"/>
                    </a:lnTo>
                    <a:lnTo>
                      <a:pt x="0"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79" name="Freeform 219">
                <a:extLst>
                  <a:ext uri="{FF2B5EF4-FFF2-40B4-BE49-F238E27FC236}">
                    <a16:creationId xmlns:a16="http://schemas.microsoft.com/office/drawing/2014/main" id="{786E10F8-F8A4-5CA5-9BD4-D7D986314C4A}"/>
                  </a:ext>
                </a:extLst>
              </p:cNvPr>
              <p:cNvSpPr>
                <a:spLocks/>
              </p:cNvSpPr>
              <p:nvPr/>
            </p:nvSpPr>
            <p:spPr bwMode="auto">
              <a:xfrm>
                <a:off x="4063" y="497"/>
                <a:ext cx="35" cy="31"/>
              </a:xfrm>
              <a:custGeom>
                <a:avLst/>
                <a:gdLst>
                  <a:gd name="T0" fmla="*/ 10 w 71"/>
                  <a:gd name="T1" fmla="*/ 62 h 62"/>
                  <a:gd name="T2" fmla="*/ 7 w 71"/>
                  <a:gd name="T3" fmla="*/ 55 h 62"/>
                  <a:gd name="T4" fmla="*/ 0 w 71"/>
                  <a:gd name="T5" fmla="*/ 41 h 62"/>
                  <a:gd name="T6" fmla="*/ 0 w 71"/>
                  <a:gd name="T7" fmla="*/ 21 h 62"/>
                  <a:gd name="T8" fmla="*/ 17 w 71"/>
                  <a:gd name="T9" fmla="*/ 0 h 62"/>
                  <a:gd name="T10" fmla="*/ 71 w 71"/>
                  <a:gd name="T11" fmla="*/ 11 h 62"/>
                  <a:gd name="T12" fmla="*/ 70 w 71"/>
                  <a:gd name="T13" fmla="*/ 11 h 62"/>
                  <a:gd name="T14" fmla="*/ 65 w 71"/>
                  <a:gd name="T15" fmla="*/ 11 h 62"/>
                  <a:gd name="T16" fmla="*/ 60 w 71"/>
                  <a:gd name="T17" fmla="*/ 11 h 62"/>
                  <a:gd name="T18" fmla="*/ 52 w 71"/>
                  <a:gd name="T19" fmla="*/ 11 h 62"/>
                  <a:gd name="T20" fmla="*/ 43 w 71"/>
                  <a:gd name="T21" fmla="*/ 13 h 62"/>
                  <a:gd name="T22" fmla="*/ 34 w 71"/>
                  <a:gd name="T23" fmla="*/ 14 h 62"/>
                  <a:gd name="T24" fmla="*/ 27 w 71"/>
                  <a:gd name="T25" fmla="*/ 15 h 62"/>
                  <a:gd name="T26" fmla="*/ 21 w 71"/>
                  <a:gd name="T27" fmla="*/ 18 h 62"/>
                  <a:gd name="T28" fmla="*/ 18 w 71"/>
                  <a:gd name="T29" fmla="*/ 18 h 62"/>
                  <a:gd name="T30" fmla="*/ 14 w 71"/>
                  <a:gd name="T31" fmla="*/ 23 h 62"/>
                  <a:gd name="T32" fmla="*/ 10 w 71"/>
                  <a:gd name="T33" fmla="*/ 35 h 62"/>
                  <a:gd name="T34" fmla="*/ 10 w 71"/>
                  <a:gd name="T3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62">
                    <a:moveTo>
                      <a:pt x="10" y="62"/>
                    </a:moveTo>
                    <a:lnTo>
                      <a:pt x="7" y="55"/>
                    </a:lnTo>
                    <a:lnTo>
                      <a:pt x="0" y="41"/>
                    </a:lnTo>
                    <a:lnTo>
                      <a:pt x="0" y="21"/>
                    </a:lnTo>
                    <a:lnTo>
                      <a:pt x="17" y="0"/>
                    </a:lnTo>
                    <a:lnTo>
                      <a:pt x="71" y="11"/>
                    </a:lnTo>
                    <a:lnTo>
                      <a:pt x="70" y="11"/>
                    </a:lnTo>
                    <a:lnTo>
                      <a:pt x="65" y="11"/>
                    </a:lnTo>
                    <a:lnTo>
                      <a:pt x="60" y="11"/>
                    </a:lnTo>
                    <a:lnTo>
                      <a:pt x="52" y="11"/>
                    </a:lnTo>
                    <a:lnTo>
                      <a:pt x="43" y="13"/>
                    </a:lnTo>
                    <a:lnTo>
                      <a:pt x="34" y="14"/>
                    </a:lnTo>
                    <a:lnTo>
                      <a:pt x="27" y="15"/>
                    </a:lnTo>
                    <a:lnTo>
                      <a:pt x="21" y="18"/>
                    </a:lnTo>
                    <a:lnTo>
                      <a:pt x="18" y="18"/>
                    </a:lnTo>
                    <a:lnTo>
                      <a:pt x="14" y="23"/>
                    </a:lnTo>
                    <a:lnTo>
                      <a:pt x="10" y="35"/>
                    </a:lnTo>
                    <a:lnTo>
                      <a:pt x="10" y="62"/>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80" name="Freeform 220">
                <a:extLst>
                  <a:ext uri="{FF2B5EF4-FFF2-40B4-BE49-F238E27FC236}">
                    <a16:creationId xmlns:a16="http://schemas.microsoft.com/office/drawing/2014/main" id="{F1C2F4BF-763A-DE2C-A189-BF8A328AB2FA}"/>
                  </a:ext>
                </a:extLst>
              </p:cNvPr>
              <p:cNvSpPr>
                <a:spLocks/>
              </p:cNvSpPr>
              <p:nvPr/>
            </p:nvSpPr>
            <p:spPr bwMode="auto">
              <a:xfrm>
                <a:off x="4103" y="496"/>
                <a:ext cx="41" cy="185"/>
              </a:xfrm>
              <a:custGeom>
                <a:avLst/>
                <a:gdLst>
                  <a:gd name="T0" fmla="*/ 0 w 83"/>
                  <a:gd name="T1" fmla="*/ 85 h 369"/>
                  <a:gd name="T2" fmla="*/ 0 w 83"/>
                  <a:gd name="T3" fmla="*/ 71 h 369"/>
                  <a:gd name="T4" fmla="*/ 4 w 83"/>
                  <a:gd name="T5" fmla="*/ 41 h 369"/>
                  <a:gd name="T6" fmla="*/ 10 w 83"/>
                  <a:gd name="T7" fmla="*/ 13 h 369"/>
                  <a:gd name="T8" fmla="*/ 25 w 83"/>
                  <a:gd name="T9" fmla="*/ 2 h 369"/>
                  <a:gd name="T10" fmla="*/ 29 w 83"/>
                  <a:gd name="T11" fmla="*/ 0 h 369"/>
                  <a:gd name="T12" fmla="*/ 38 w 83"/>
                  <a:gd name="T13" fmla="*/ 7 h 369"/>
                  <a:gd name="T14" fmla="*/ 46 w 83"/>
                  <a:gd name="T15" fmla="*/ 32 h 369"/>
                  <a:gd name="T16" fmla="*/ 53 w 83"/>
                  <a:gd name="T17" fmla="*/ 91 h 369"/>
                  <a:gd name="T18" fmla="*/ 83 w 83"/>
                  <a:gd name="T19" fmla="*/ 369 h 369"/>
                  <a:gd name="T20" fmla="*/ 31 w 83"/>
                  <a:gd name="T21" fmla="*/ 80 h 369"/>
                  <a:gd name="T22" fmla="*/ 29 w 83"/>
                  <a:gd name="T23" fmla="*/ 71 h 369"/>
                  <a:gd name="T24" fmla="*/ 21 w 83"/>
                  <a:gd name="T25" fmla="*/ 57 h 369"/>
                  <a:gd name="T26" fmla="*/ 11 w 83"/>
                  <a:gd name="T27" fmla="*/ 56 h 369"/>
                  <a:gd name="T28" fmla="*/ 0 w 83"/>
                  <a:gd name="T29" fmla="*/ 85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369">
                    <a:moveTo>
                      <a:pt x="0" y="85"/>
                    </a:moveTo>
                    <a:lnTo>
                      <a:pt x="0" y="71"/>
                    </a:lnTo>
                    <a:lnTo>
                      <a:pt x="4" y="41"/>
                    </a:lnTo>
                    <a:lnTo>
                      <a:pt x="10" y="13"/>
                    </a:lnTo>
                    <a:lnTo>
                      <a:pt x="25" y="2"/>
                    </a:lnTo>
                    <a:lnTo>
                      <a:pt x="29" y="0"/>
                    </a:lnTo>
                    <a:lnTo>
                      <a:pt x="38" y="7"/>
                    </a:lnTo>
                    <a:lnTo>
                      <a:pt x="46" y="32"/>
                    </a:lnTo>
                    <a:lnTo>
                      <a:pt x="53" y="91"/>
                    </a:lnTo>
                    <a:lnTo>
                      <a:pt x="83" y="369"/>
                    </a:lnTo>
                    <a:lnTo>
                      <a:pt x="31" y="80"/>
                    </a:lnTo>
                    <a:lnTo>
                      <a:pt x="29" y="71"/>
                    </a:lnTo>
                    <a:lnTo>
                      <a:pt x="21" y="57"/>
                    </a:lnTo>
                    <a:lnTo>
                      <a:pt x="11" y="56"/>
                    </a:lnTo>
                    <a:lnTo>
                      <a:pt x="0" y="85"/>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81" name="Freeform 221">
                <a:extLst>
                  <a:ext uri="{FF2B5EF4-FFF2-40B4-BE49-F238E27FC236}">
                    <a16:creationId xmlns:a16="http://schemas.microsoft.com/office/drawing/2014/main" id="{5F7A4A6B-8519-2FF2-369C-A68FAC5D5B94}"/>
                  </a:ext>
                </a:extLst>
              </p:cNvPr>
              <p:cNvSpPr>
                <a:spLocks/>
              </p:cNvSpPr>
              <p:nvPr/>
            </p:nvSpPr>
            <p:spPr bwMode="auto">
              <a:xfrm>
                <a:off x="4136" y="523"/>
                <a:ext cx="99" cy="136"/>
              </a:xfrm>
              <a:custGeom>
                <a:avLst/>
                <a:gdLst>
                  <a:gd name="T0" fmla="*/ 0 w 199"/>
                  <a:gd name="T1" fmla="*/ 5 h 272"/>
                  <a:gd name="T2" fmla="*/ 150 w 199"/>
                  <a:gd name="T3" fmla="*/ 0 h 272"/>
                  <a:gd name="T4" fmla="*/ 146 w 199"/>
                  <a:gd name="T5" fmla="*/ 7 h 272"/>
                  <a:gd name="T6" fmla="*/ 139 w 199"/>
                  <a:gd name="T7" fmla="*/ 23 h 272"/>
                  <a:gd name="T8" fmla="*/ 134 w 199"/>
                  <a:gd name="T9" fmla="*/ 46 h 272"/>
                  <a:gd name="T10" fmla="*/ 137 w 199"/>
                  <a:gd name="T11" fmla="*/ 69 h 272"/>
                  <a:gd name="T12" fmla="*/ 139 w 199"/>
                  <a:gd name="T13" fmla="*/ 71 h 272"/>
                  <a:gd name="T14" fmla="*/ 141 w 199"/>
                  <a:gd name="T15" fmla="*/ 73 h 272"/>
                  <a:gd name="T16" fmla="*/ 146 w 199"/>
                  <a:gd name="T17" fmla="*/ 78 h 272"/>
                  <a:gd name="T18" fmla="*/ 153 w 199"/>
                  <a:gd name="T19" fmla="*/ 83 h 272"/>
                  <a:gd name="T20" fmla="*/ 161 w 199"/>
                  <a:gd name="T21" fmla="*/ 90 h 272"/>
                  <a:gd name="T22" fmla="*/ 171 w 199"/>
                  <a:gd name="T23" fmla="*/ 93 h 272"/>
                  <a:gd name="T24" fmla="*/ 184 w 199"/>
                  <a:gd name="T25" fmla="*/ 97 h 272"/>
                  <a:gd name="T26" fmla="*/ 199 w 199"/>
                  <a:gd name="T27" fmla="*/ 100 h 272"/>
                  <a:gd name="T28" fmla="*/ 194 w 199"/>
                  <a:gd name="T29" fmla="*/ 103 h 272"/>
                  <a:gd name="T30" fmla="*/ 180 w 199"/>
                  <a:gd name="T31" fmla="*/ 113 h 272"/>
                  <a:gd name="T32" fmla="*/ 159 w 199"/>
                  <a:gd name="T33" fmla="*/ 130 h 272"/>
                  <a:gd name="T34" fmla="*/ 135 w 199"/>
                  <a:gd name="T35" fmla="*/ 151 h 272"/>
                  <a:gd name="T36" fmla="*/ 107 w 199"/>
                  <a:gd name="T37" fmla="*/ 178 h 272"/>
                  <a:gd name="T38" fmla="*/ 81 w 199"/>
                  <a:gd name="T39" fmla="*/ 207 h 272"/>
                  <a:gd name="T40" fmla="*/ 57 w 199"/>
                  <a:gd name="T41" fmla="*/ 238 h 272"/>
                  <a:gd name="T42" fmla="*/ 38 w 199"/>
                  <a:gd name="T43" fmla="*/ 272 h 272"/>
                  <a:gd name="T44" fmla="*/ 41 w 199"/>
                  <a:gd name="T45" fmla="*/ 267 h 272"/>
                  <a:gd name="T46" fmla="*/ 48 w 199"/>
                  <a:gd name="T47" fmla="*/ 252 h 272"/>
                  <a:gd name="T48" fmla="*/ 58 w 199"/>
                  <a:gd name="T49" fmla="*/ 232 h 272"/>
                  <a:gd name="T50" fmla="*/ 72 w 199"/>
                  <a:gd name="T51" fmla="*/ 207 h 272"/>
                  <a:gd name="T52" fmla="*/ 87 w 199"/>
                  <a:gd name="T53" fmla="*/ 180 h 272"/>
                  <a:gd name="T54" fmla="*/ 105 w 199"/>
                  <a:gd name="T55" fmla="*/ 154 h 272"/>
                  <a:gd name="T56" fmla="*/ 122 w 199"/>
                  <a:gd name="T57" fmla="*/ 131 h 272"/>
                  <a:gd name="T58" fmla="*/ 139 w 199"/>
                  <a:gd name="T59" fmla="*/ 113 h 272"/>
                  <a:gd name="T60" fmla="*/ 137 w 199"/>
                  <a:gd name="T61" fmla="*/ 112 h 272"/>
                  <a:gd name="T62" fmla="*/ 132 w 199"/>
                  <a:gd name="T63" fmla="*/ 107 h 272"/>
                  <a:gd name="T64" fmla="*/ 126 w 199"/>
                  <a:gd name="T65" fmla="*/ 100 h 272"/>
                  <a:gd name="T66" fmla="*/ 120 w 199"/>
                  <a:gd name="T67" fmla="*/ 90 h 272"/>
                  <a:gd name="T68" fmla="*/ 114 w 199"/>
                  <a:gd name="T69" fmla="*/ 77 h 272"/>
                  <a:gd name="T70" fmla="*/ 111 w 199"/>
                  <a:gd name="T71" fmla="*/ 62 h 272"/>
                  <a:gd name="T72" fmla="*/ 112 w 199"/>
                  <a:gd name="T73" fmla="*/ 46 h 272"/>
                  <a:gd name="T74" fmla="*/ 117 w 199"/>
                  <a:gd name="T75" fmla="*/ 27 h 272"/>
                  <a:gd name="T76" fmla="*/ 0 w 199"/>
                  <a:gd name="T77" fmla="*/ 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9" h="272">
                    <a:moveTo>
                      <a:pt x="0" y="5"/>
                    </a:moveTo>
                    <a:lnTo>
                      <a:pt x="150" y="0"/>
                    </a:lnTo>
                    <a:lnTo>
                      <a:pt x="146" y="7"/>
                    </a:lnTo>
                    <a:lnTo>
                      <a:pt x="139" y="23"/>
                    </a:lnTo>
                    <a:lnTo>
                      <a:pt x="134" y="46"/>
                    </a:lnTo>
                    <a:lnTo>
                      <a:pt x="137" y="69"/>
                    </a:lnTo>
                    <a:lnTo>
                      <a:pt x="139" y="71"/>
                    </a:lnTo>
                    <a:lnTo>
                      <a:pt x="141" y="73"/>
                    </a:lnTo>
                    <a:lnTo>
                      <a:pt x="146" y="78"/>
                    </a:lnTo>
                    <a:lnTo>
                      <a:pt x="153" y="83"/>
                    </a:lnTo>
                    <a:lnTo>
                      <a:pt x="161" y="90"/>
                    </a:lnTo>
                    <a:lnTo>
                      <a:pt x="171" y="93"/>
                    </a:lnTo>
                    <a:lnTo>
                      <a:pt x="184" y="97"/>
                    </a:lnTo>
                    <a:lnTo>
                      <a:pt x="199" y="100"/>
                    </a:lnTo>
                    <a:lnTo>
                      <a:pt x="194" y="103"/>
                    </a:lnTo>
                    <a:lnTo>
                      <a:pt x="180" y="113"/>
                    </a:lnTo>
                    <a:lnTo>
                      <a:pt x="159" y="130"/>
                    </a:lnTo>
                    <a:lnTo>
                      <a:pt x="135" y="151"/>
                    </a:lnTo>
                    <a:lnTo>
                      <a:pt x="107" y="178"/>
                    </a:lnTo>
                    <a:lnTo>
                      <a:pt x="81" y="207"/>
                    </a:lnTo>
                    <a:lnTo>
                      <a:pt x="57" y="238"/>
                    </a:lnTo>
                    <a:lnTo>
                      <a:pt x="38" y="272"/>
                    </a:lnTo>
                    <a:lnTo>
                      <a:pt x="41" y="267"/>
                    </a:lnTo>
                    <a:lnTo>
                      <a:pt x="48" y="252"/>
                    </a:lnTo>
                    <a:lnTo>
                      <a:pt x="58" y="232"/>
                    </a:lnTo>
                    <a:lnTo>
                      <a:pt x="72" y="207"/>
                    </a:lnTo>
                    <a:lnTo>
                      <a:pt x="87" y="180"/>
                    </a:lnTo>
                    <a:lnTo>
                      <a:pt x="105" y="154"/>
                    </a:lnTo>
                    <a:lnTo>
                      <a:pt x="122" y="131"/>
                    </a:lnTo>
                    <a:lnTo>
                      <a:pt x="139" y="113"/>
                    </a:lnTo>
                    <a:lnTo>
                      <a:pt x="137" y="112"/>
                    </a:lnTo>
                    <a:lnTo>
                      <a:pt x="132" y="107"/>
                    </a:lnTo>
                    <a:lnTo>
                      <a:pt x="126" y="100"/>
                    </a:lnTo>
                    <a:lnTo>
                      <a:pt x="120" y="90"/>
                    </a:lnTo>
                    <a:lnTo>
                      <a:pt x="114" y="77"/>
                    </a:lnTo>
                    <a:lnTo>
                      <a:pt x="111" y="62"/>
                    </a:lnTo>
                    <a:lnTo>
                      <a:pt x="112" y="46"/>
                    </a:lnTo>
                    <a:lnTo>
                      <a:pt x="117" y="27"/>
                    </a:lnTo>
                    <a:lnTo>
                      <a:pt x="0" y="5"/>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82" name="Freeform 222">
                <a:extLst>
                  <a:ext uri="{FF2B5EF4-FFF2-40B4-BE49-F238E27FC236}">
                    <a16:creationId xmlns:a16="http://schemas.microsoft.com/office/drawing/2014/main" id="{C64668DE-0F7F-F78A-51DF-6B53DD042ABF}"/>
                  </a:ext>
                </a:extLst>
              </p:cNvPr>
              <p:cNvSpPr>
                <a:spLocks/>
              </p:cNvSpPr>
              <p:nvPr/>
            </p:nvSpPr>
            <p:spPr bwMode="auto">
              <a:xfrm>
                <a:off x="4334" y="989"/>
                <a:ext cx="214" cy="124"/>
              </a:xfrm>
              <a:custGeom>
                <a:avLst/>
                <a:gdLst>
                  <a:gd name="T0" fmla="*/ 305 w 429"/>
                  <a:gd name="T1" fmla="*/ 39 h 248"/>
                  <a:gd name="T2" fmla="*/ 429 w 429"/>
                  <a:gd name="T3" fmla="*/ 166 h 248"/>
                  <a:gd name="T4" fmla="*/ 426 w 429"/>
                  <a:gd name="T5" fmla="*/ 166 h 248"/>
                  <a:gd name="T6" fmla="*/ 420 w 429"/>
                  <a:gd name="T7" fmla="*/ 165 h 248"/>
                  <a:gd name="T8" fmla="*/ 411 w 429"/>
                  <a:gd name="T9" fmla="*/ 162 h 248"/>
                  <a:gd name="T10" fmla="*/ 397 w 429"/>
                  <a:gd name="T11" fmla="*/ 161 h 248"/>
                  <a:gd name="T12" fmla="*/ 381 w 429"/>
                  <a:gd name="T13" fmla="*/ 158 h 248"/>
                  <a:gd name="T14" fmla="*/ 363 w 429"/>
                  <a:gd name="T15" fmla="*/ 157 h 248"/>
                  <a:gd name="T16" fmla="*/ 343 w 429"/>
                  <a:gd name="T17" fmla="*/ 157 h 248"/>
                  <a:gd name="T18" fmla="*/ 320 w 429"/>
                  <a:gd name="T19" fmla="*/ 158 h 248"/>
                  <a:gd name="T20" fmla="*/ 298 w 429"/>
                  <a:gd name="T21" fmla="*/ 161 h 248"/>
                  <a:gd name="T22" fmla="*/ 274 w 429"/>
                  <a:gd name="T23" fmla="*/ 165 h 248"/>
                  <a:gd name="T24" fmla="*/ 249 w 429"/>
                  <a:gd name="T25" fmla="*/ 171 h 248"/>
                  <a:gd name="T26" fmla="*/ 225 w 429"/>
                  <a:gd name="T27" fmla="*/ 180 h 248"/>
                  <a:gd name="T28" fmla="*/ 201 w 429"/>
                  <a:gd name="T29" fmla="*/ 192 h 248"/>
                  <a:gd name="T30" fmla="*/ 178 w 429"/>
                  <a:gd name="T31" fmla="*/ 207 h 248"/>
                  <a:gd name="T32" fmla="*/ 156 w 429"/>
                  <a:gd name="T33" fmla="*/ 225 h 248"/>
                  <a:gd name="T34" fmla="*/ 135 w 429"/>
                  <a:gd name="T35" fmla="*/ 248 h 248"/>
                  <a:gd name="T36" fmla="*/ 60 w 429"/>
                  <a:gd name="T37" fmla="*/ 167 h 248"/>
                  <a:gd name="T38" fmla="*/ 135 w 429"/>
                  <a:gd name="T39" fmla="*/ 220 h 248"/>
                  <a:gd name="T40" fmla="*/ 60 w 429"/>
                  <a:gd name="T41" fmla="*/ 121 h 248"/>
                  <a:gd name="T42" fmla="*/ 142 w 429"/>
                  <a:gd name="T43" fmla="*/ 199 h 248"/>
                  <a:gd name="T44" fmla="*/ 0 w 429"/>
                  <a:gd name="T45" fmla="*/ 24 h 248"/>
                  <a:gd name="T46" fmla="*/ 164 w 429"/>
                  <a:gd name="T47" fmla="*/ 178 h 248"/>
                  <a:gd name="T48" fmla="*/ 35 w 429"/>
                  <a:gd name="T49" fmla="*/ 11 h 248"/>
                  <a:gd name="T50" fmla="*/ 191 w 429"/>
                  <a:gd name="T51" fmla="*/ 163 h 248"/>
                  <a:gd name="T52" fmla="*/ 65 w 429"/>
                  <a:gd name="T53" fmla="*/ 0 h 248"/>
                  <a:gd name="T54" fmla="*/ 220 w 429"/>
                  <a:gd name="T55" fmla="*/ 149 h 248"/>
                  <a:gd name="T56" fmla="*/ 117 w 429"/>
                  <a:gd name="T57" fmla="*/ 11 h 248"/>
                  <a:gd name="T58" fmla="*/ 245 w 429"/>
                  <a:gd name="T59" fmla="*/ 139 h 248"/>
                  <a:gd name="T60" fmla="*/ 156 w 429"/>
                  <a:gd name="T61" fmla="*/ 15 h 248"/>
                  <a:gd name="T62" fmla="*/ 266 w 429"/>
                  <a:gd name="T63" fmla="*/ 133 h 248"/>
                  <a:gd name="T64" fmla="*/ 215 w 429"/>
                  <a:gd name="T65" fmla="*/ 60 h 248"/>
                  <a:gd name="T66" fmla="*/ 288 w 429"/>
                  <a:gd name="T67" fmla="*/ 129 h 248"/>
                  <a:gd name="T68" fmla="*/ 266 w 429"/>
                  <a:gd name="T69" fmla="*/ 90 h 248"/>
                  <a:gd name="T70" fmla="*/ 303 w 429"/>
                  <a:gd name="T71" fmla="*/ 123 h 248"/>
                  <a:gd name="T72" fmla="*/ 280 w 429"/>
                  <a:gd name="T73" fmla="*/ 78 h 248"/>
                  <a:gd name="T74" fmla="*/ 317 w 429"/>
                  <a:gd name="T75" fmla="*/ 113 h 248"/>
                  <a:gd name="T76" fmla="*/ 290 w 429"/>
                  <a:gd name="T77" fmla="*/ 64 h 248"/>
                  <a:gd name="T78" fmla="*/ 330 w 429"/>
                  <a:gd name="T79" fmla="*/ 112 h 248"/>
                  <a:gd name="T80" fmla="*/ 301 w 429"/>
                  <a:gd name="T81" fmla="*/ 50 h 248"/>
                  <a:gd name="T82" fmla="*/ 330 w 429"/>
                  <a:gd name="T83" fmla="*/ 83 h 248"/>
                  <a:gd name="T84" fmla="*/ 305 w 429"/>
                  <a:gd name="T85" fmla="*/ 3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9" h="248">
                    <a:moveTo>
                      <a:pt x="305" y="39"/>
                    </a:moveTo>
                    <a:lnTo>
                      <a:pt x="429" y="166"/>
                    </a:lnTo>
                    <a:lnTo>
                      <a:pt x="426" y="166"/>
                    </a:lnTo>
                    <a:lnTo>
                      <a:pt x="420" y="165"/>
                    </a:lnTo>
                    <a:lnTo>
                      <a:pt x="411" y="162"/>
                    </a:lnTo>
                    <a:lnTo>
                      <a:pt x="397" y="161"/>
                    </a:lnTo>
                    <a:lnTo>
                      <a:pt x="381" y="158"/>
                    </a:lnTo>
                    <a:lnTo>
                      <a:pt x="363" y="157"/>
                    </a:lnTo>
                    <a:lnTo>
                      <a:pt x="343" y="157"/>
                    </a:lnTo>
                    <a:lnTo>
                      <a:pt x="320" y="158"/>
                    </a:lnTo>
                    <a:lnTo>
                      <a:pt x="298" y="161"/>
                    </a:lnTo>
                    <a:lnTo>
                      <a:pt x="274" y="165"/>
                    </a:lnTo>
                    <a:lnTo>
                      <a:pt x="249" y="171"/>
                    </a:lnTo>
                    <a:lnTo>
                      <a:pt x="225" y="180"/>
                    </a:lnTo>
                    <a:lnTo>
                      <a:pt x="201" y="192"/>
                    </a:lnTo>
                    <a:lnTo>
                      <a:pt x="178" y="207"/>
                    </a:lnTo>
                    <a:lnTo>
                      <a:pt x="156" y="225"/>
                    </a:lnTo>
                    <a:lnTo>
                      <a:pt x="135" y="248"/>
                    </a:lnTo>
                    <a:lnTo>
                      <a:pt x="60" y="167"/>
                    </a:lnTo>
                    <a:lnTo>
                      <a:pt x="135" y="220"/>
                    </a:lnTo>
                    <a:lnTo>
                      <a:pt x="60" y="121"/>
                    </a:lnTo>
                    <a:lnTo>
                      <a:pt x="142" y="199"/>
                    </a:lnTo>
                    <a:lnTo>
                      <a:pt x="0" y="24"/>
                    </a:lnTo>
                    <a:lnTo>
                      <a:pt x="164" y="178"/>
                    </a:lnTo>
                    <a:lnTo>
                      <a:pt x="35" y="11"/>
                    </a:lnTo>
                    <a:lnTo>
                      <a:pt x="191" y="163"/>
                    </a:lnTo>
                    <a:lnTo>
                      <a:pt x="65" y="0"/>
                    </a:lnTo>
                    <a:lnTo>
                      <a:pt x="220" y="149"/>
                    </a:lnTo>
                    <a:lnTo>
                      <a:pt x="117" y="11"/>
                    </a:lnTo>
                    <a:lnTo>
                      <a:pt x="245" y="139"/>
                    </a:lnTo>
                    <a:lnTo>
                      <a:pt x="156" y="15"/>
                    </a:lnTo>
                    <a:lnTo>
                      <a:pt x="266" y="133"/>
                    </a:lnTo>
                    <a:lnTo>
                      <a:pt x="215" y="60"/>
                    </a:lnTo>
                    <a:lnTo>
                      <a:pt x="288" y="129"/>
                    </a:lnTo>
                    <a:lnTo>
                      <a:pt x="266" y="90"/>
                    </a:lnTo>
                    <a:lnTo>
                      <a:pt x="303" y="123"/>
                    </a:lnTo>
                    <a:lnTo>
                      <a:pt x="280" y="78"/>
                    </a:lnTo>
                    <a:lnTo>
                      <a:pt x="317" y="113"/>
                    </a:lnTo>
                    <a:lnTo>
                      <a:pt x="290" y="64"/>
                    </a:lnTo>
                    <a:lnTo>
                      <a:pt x="330" y="112"/>
                    </a:lnTo>
                    <a:lnTo>
                      <a:pt x="301" y="50"/>
                    </a:lnTo>
                    <a:lnTo>
                      <a:pt x="330" y="83"/>
                    </a:lnTo>
                    <a:lnTo>
                      <a:pt x="305" y="39"/>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83" name="Freeform 223">
                <a:extLst>
                  <a:ext uri="{FF2B5EF4-FFF2-40B4-BE49-F238E27FC236}">
                    <a16:creationId xmlns:a16="http://schemas.microsoft.com/office/drawing/2014/main" id="{7803541D-4464-CE19-2128-BCD11CD82A99}"/>
                  </a:ext>
                </a:extLst>
              </p:cNvPr>
              <p:cNvSpPr>
                <a:spLocks/>
              </p:cNvSpPr>
              <p:nvPr/>
            </p:nvSpPr>
            <p:spPr bwMode="auto">
              <a:xfrm>
                <a:off x="4407" y="1079"/>
                <a:ext cx="137" cy="42"/>
              </a:xfrm>
              <a:custGeom>
                <a:avLst/>
                <a:gdLst>
                  <a:gd name="T0" fmla="*/ 273 w 273"/>
                  <a:gd name="T1" fmla="*/ 17 h 86"/>
                  <a:gd name="T2" fmla="*/ 271 w 273"/>
                  <a:gd name="T3" fmla="*/ 17 h 86"/>
                  <a:gd name="T4" fmla="*/ 266 w 273"/>
                  <a:gd name="T5" fmla="*/ 14 h 86"/>
                  <a:gd name="T6" fmla="*/ 260 w 273"/>
                  <a:gd name="T7" fmla="*/ 13 h 86"/>
                  <a:gd name="T8" fmla="*/ 250 w 273"/>
                  <a:gd name="T9" fmla="*/ 10 h 86"/>
                  <a:gd name="T10" fmla="*/ 237 w 273"/>
                  <a:gd name="T11" fmla="*/ 8 h 86"/>
                  <a:gd name="T12" fmla="*/ 224 w 273"/>
                  <a:gd name="T13" fmla="*/ 7 h 86"/>
                  <a:gd name="T14" fmla="*/ 209 w 273"/>
                  <a:gd name="T15" fmla="*/ 5 h 86"/>
                  <a:gd name="T16" fmla="*/ 191 w 273"/>
                  <a:gd name="T17" fmla="*/ 5 h 86"/>
                  <a:gd name="T18" fmla="*/ 172 w 273"/>
                  <a:gd name="T19" fmla="*/ 7 h 86"/>
                  <a:gd name="T20" fmla="*/ 152 w 273"/>
                  <a:gd name="T21" fmla="*/ 10 h 86"/>
                  <a:gd name="T22" fmla="*/ 131 w 273"/>
                  <a:gd name="T23" fmla="*/ 15 h 86"/>
                  <a:gd name="T24" fmla="*/ 108 w 273"/>
                  <a:gd name="T25" fmla="*/ 23 h 86"/>
                  <a:gd name="T26" fmla="*/ 85 w 273"/>
                  <a:gd name="T27" fmla="*/ 34 h 86"/>
                  <a:gd name="T28" fmla="*/ 63 w 273"/>
                  <a:gd name="T29" fmla="*/ 48 h 86"/>
                  <a:gd name="T30" fmla="*/ 39 w 273"/>
                  <a:gd name="T31" fmla="*/ 65 h 86"/>
                  <a:gd name="T32" fmla="*/ 16 w 273"/>
                  <a:gd name="T33" fmla="*/ 86 h 86"/>
                  <a:gd name="T34" fmla="*/ 0 w 273"/>
                  <a:gd name="T35" fmla="*/ 70 h 86"/>
                  <a:gd name="T36" fmla="*/ 1 w 273"/>
                  <a:gd name="T37" fmla="*/ 71 h 86"/>
                  <a:gd name="T38" fmla="*/ 7 w 273"/>
                  <a:gd name="T39" fmla="*/ 73 h 86"/>
                  <a:gd name="T40" fmla="*/ 16 w 273"/>
                  <a:gd name="T41" fmla="*/ 72 h 86"/>
                  <a:gd name="T42" fmla="*/ 30 w 273"/>
                  <a:gd name="T43" fmla="*/ 65 h 86"/>
                  <a:gd name="T44" fmla="*/ 31 w 273"/>
                  <a:gd name="T45" fmla="*/ 63 h 86"/>
                  <a:gd name="T46" fmla="*/ 35 w 273"/>
                  <a:gd name="T47" fmla="*/ 61 h 86"/>
                  <a:gd name="T48" fmla="*/ 41 w 273"/>
                  <a:gd name="T49" fmla="*/ 56 h 86"/>
                  <a:gd name="T50" fmla="*/ 49 w 273"/>
                  <a:gd name="T51" fmla="*/ 49 h 86"/>
                  <a:gd name="T52" fmla="*/ 59 w 273"/>
                  <a:gd name="T53" fmla="*/ 42 h 86"/>
                  <a:gd name="T54" fmla="*/ 71 w 273"/>
                  <a:gd name="T55" fmla="*/ 34 h 86"/>
                  <a:gd name="T56" fmla="*/ 85 w 273"/>
                  <a:gd name="T57" fmla="*/ 27 h 86"/>
                  <a:gd name="T58" fmla="*/ 100 w 273"/>
                  <a:gd name="T59" fmla="*/ 19 h 86"/>
                  <a:gd name="T60" fmla="*/ 118 w 273"/>
                  <a:gd name="T61" fmla="*/ 13 h 86"/>
                  <a:gd name="T62" fmla="*/ 136 w 273"/>
                  <a:gd name="T63" fmla="*/ 7 h 86"/>
                  <a:gd name="T64" fmla="*/ 156 w 273"/>
                  <a:gd name="T65" fmla="*/ 3 h 86"/>
                  <a:gd name="T66" fmla="*/ 177 w 273"/>
                  <a:gd name="T67" fmla="*/ 0 h 86"/>
                  <a:gd name="T68" fmla="*/ 200 w 273"/>
                  <a:gd name="T69" fmla="*/ 0 h 86"/>
                  <a:gd name="T70" fmla="*/ 224 w 273"/>
                  <a:gd name="T71" fmla="*/ 3 h 86"/>
                  <a:gd name="T72" fmla="*/ 248 w 273"/>
                  <a:gd name="T73" fmla="*/ 8 h 86"/>
                  <a:gd name="T74" fmla="*/ 273 w 273"/>
                  <a:gd name="T75" fmla="*/ 1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3" h="86">
                    <a:moveTo>
                      <a:pt x="273" y="17"/>
                    </a:moveTo>
                    <a:lnTo>
                      <a:pt x="271" y="17"/>
                    </a:lnTo>
                    <a:lnTo>
                      <a:pt x="266" y="14"/>
                    </a:lnTo>
                    <a:lnTo>
                      <a:pt x="260" y="13"/>
                    </a:lnTo>
                    <a:lnTo>
                      <a:pt x="250" y="10"/>
                    </a:lnTo>
                    <a:lnTo>
                      <a:pt x="237" y="8"/>
                    </a:lnTo>
                    <a:lnTo>
                      <a:pt x="224" y="7"/>
                    </a:lnTo>
                    <a:lnTo>
                      <a:pt x="209" y="5"/>
                    </a:lnTo>
                    <a:lnTo>
                      <a:pt x="191" y="5"/>
                    </a:lnTo>
                    <a:lnTo>
                      <a:pt x="172" y="7"/>
                    </a:lnTo>
                    <a:lnTo>
                      <a:pt x="152" y="10"/>
                    </a:lnTo>
                    <a:lnTo>
                      <a:pt x="131" y="15"/>
                    </a:lnTo>
                    <a:lnTo>
                      <a:pt x="108" y="23"/>
                    </a:lnTo>
                    <a:lnTo>
                      <a:pt x="85" y="34"/>
                    </a:lnTo>
                    <a:lnTo>
                      <a:pt x="63" y="48"/>
                    </a:lnTo>
                    <a:lnTo>
                      <a:pt x="39" y="65"/>
                    </a:lnTo>
                    <a:lnTo>
                      <a:pt x="16" y="86"/>
                    </a:lnTo>
                    <a:lnTo>
                      <a:pt x="0" y="70"/>
                    </a:lnTo>
                    <a:lnTo>
                      <a:pt x="1" y="71"/>
                    </a:lnTo>
                    <a:lnTo>
                      <a:pt x="7" y="73"/>
                    </a:lnTo>
                    <a:lnTo>
                      <a:pt x="16" y="72"/>
                    </a:lnTo>
                    <a:lnTo>
                      <a:pt x="30" y="65"/>
                    </a:lnTo>
                    <a:lnTo>
                      <a:pt x="31" y="63"/>
                    </a:lnTo>
                    <a:lnTo>
                      <a:pt x="35" y="61"/>
                    </a:lnTo>
                    <a:lnTo>
                      <a:pt x="41" y="56"/>
                    </a:lnTo>
                    <a:lnTo>
                      <a:pt x="49" y="49"/>
                    </a:lnTo>
                    <a:lnTo>
                      <a:pt x="59" y="42"/>
                    </a:lnTo>
                    <a:lnTo>
                      <a:pt x="71" y="34"/>
                    </a:lnTo>
                    <a:lnTo>
                      <a:pt x="85" y="27"/>
                    </a:lnTo>
                    <a:lnTo>
                      <a:pt x="100" y="19"/>
                    </a:lnTo>
                    <a:lnTo>
                      <a:pt x="118" y="13"/>
                    </a:lnTo>
                    <a:lnTo>
                      <a:pt x="136" y="7"/>
                    </a:lnTo>
                    <a:lnTo>
                      <a:pt x="156" y="3"/>
                    </a:lnTo>
                    <a:lnTo>
                      <a:pt x="177" y="0"/>
                    </a:lnTo>
                    <a:lnTo>
                      <a:pt x="200" y="0"/>
                    </a:lnTo>
                    <a:lnTo>
                      <a:pt x="224" y="3"/>
                    </a:lnTo>
                    <a:lnTo>
                      <a:pt x="248" y="8"/>
                    </a:lnTo>
                    <a:lnTo>
                      <a:pt x="273" y="17"/>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84" name="Freeform 224">
                <a:extLst>
                  <a:ext uri="{FF2B5EF4-FFF2-40B4-BE49-F238E27FC236}">
                    <a16:creationId xmlns:a16="http://schemas.microsoft.com/office/drawing/2014/main" id="{08E497A4-F86A-6B69-42D8-21465BE52528}"/>
                  </a:ext>
                </a:extLst>
              </p:cNvPr>
              <p:cNvSpPr>
                <a:spLocks/>
              </p:cNvSpPr>
              <p:nvPr/>
            </p:nvSpPr>
            <p:spPr bwMode="auto">
              <a:xfrm>
                <a:off x="4430" y="1092"/>
                <a:ext cx="106" cy="42"/>
              </a:xfrm>
              <a:custGeom>
                <a:avLst/>
                <a:gdLst>
                  <a:gd name="T0" fmla="*/ 211 w 211"/>
                  <a:gd name="T1" fmla="*/ 1 h 84"/>
                  <a:gd name="T2" fmla="*/ 206 w 211"/>
                  <a:gd name="T3" fmla="*/ 1 h 84"/>
                  <a:gd name="T4" fmla="*/ 192 w 211"/>
                  <a:gd name="T5" fmla="*/ 2 h 84"/>
                  <a:gd name="T6" fmla="*/ 171 w 211"/>
                  <a:gd name="T7" fmla="*/ 6 h 84"/>
                  <a:gd name="T8" fmla="*/ 145 w 211"/>
                  <a:gd name="T9" fmla="*/ 12 h 84"/>
                  <a:gd name="T10" fmla="*/ 116 w 211"/>
                  <a:gd name="T11" fmla="*/ 22 h 84"/>
                  <a:gd name="T12" fmla="*/ 86 w 211"/>
                  <a:gd name="T13" fmla="*/ 38 h 84"/>
                  <a:gd name="T14" fmla="*/ 55 w 211"/>
                  <a:gd name="T15" fmla="*/ 58 h 84"/>
                  <a:gd name="T16" fmla="*/ 29 w 211"/>
                  <a:gd name="T17" fmla="*/ 84 h 84"/>
                  <a:gd name="T18" fmla="*/ 0 w 211"/>
                  <a:gd name="T19" fmla="*/ 58 h 84"/>
                  <a:gd name="T20" fmla="*/ 1 w 211"/>
                  <a:gd name="T21" fmla="*/ 59 h 84"/>
                  <a:gd name="T22" fmla="*/ 5 w 211"/>
                  <a:gd name="T23" fmla="*/ 60 h 84"/>
                  <a:gd name="T24" fmla="*/ 10 w 211"/>
                  <a:gd name="T25" fmla="*/ 61 h 84"/>
                  <a:gd name="T26" fmla="*/ 16 w 211"/>
                  <a:gd name="T27" fmla="*/ 63 h 84"/>
                  <a:gd name="T28" fmla="*/ 25 w 211"/>
                  <a:gd name="T29" fmla="*/ 63 h 84"/>
                  <a:gd name="T30" fmla="*/ 34 w 211"/>
                  <a:gd name="T31" fmla="*/ 60 h 84"/>
                  <a:gd name="T32" fmla="*/ 44 w 211"/>
                  <a:gd name="T33" fmla="*/ 55 h 84"/>
                  <a:gd name="T34" fmla="*/ 55 w 211"/>
                  <a:gd name="T35" fmla="*/ 46 h 84"/>
                  <a:gd name="T36" fmla="*/ 59 w 211"/>
                  <a:gd name="T37" fmla="*/ 44 h 84"/>
                  <a:gd name="T38" fmla="*/ 69 w 211"/>
                  <a:gd name="T39" fmla="*/ 38 h 84"/>
                  <a:gd name="T40" fmla="*/ 86 w 211"/>
                  <a:gd name="T41" fmla="*/ 29 h 84"/>
                  <a:gd name="T42" fmla="*/ 106 w 211"/>
                  <a:gd name="T43" fmla="*/ 20 h 84"/>
                  <a:gd name="T44" fmla="*/ 130 w 211"/>
                  <a:gd name="T45" fmla="*/ 10 h 84"/>
                  <a:gd name="T46" fmla="*/ 156 w 211"/>
                  <a:gd name="T47" fmla="*/ 4 h 84"/>
                  <a:gd name="T48" fmla="*/ 184 w 211"/>
                  <a:gd name="T49" fmla="*/ 0 h 84"/>
                  <a:gd name="T50" fmla="*/ 211 w 211"/>
                  <a:gd name="T51"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1" h="84">
                    <a:moveTo>
                      <a:pt x="211" y="1"/>
                    </a:moveTo>
                    <a:lnTo>
                      <a:pt x="206" y="1"/>
                    </a:lnTo>
                    <a:lnTo>
                      <a:pt x="192" y="2"/>
                    </a:lnTo>
                    <a:lnTo>
                      <a:pt x="171" y="6"/>
                    </a:lnTo>
                    <a:lnTo>
                      <a:pt x="145" y="12"/>
                    </a:lnTo>
                    <a:lnTo>
                      <a:pt x="116" y="22"/>
                    </a:lnTo>
                    <a:lnTo>
                      <a:pt x="86" y="38"/>
                    </a:lnTo>
                    <a:lnTo>
                      <a:pt x="55" y="58"/>
                    </a:lnTo>
                    <a:lnTo>
                      <a:pt x="29" y="84"/>
                    </a:lnTo>
                    <a:lnTo>
                      <a:pt x="0" y="58"/>
                    </a:lnTo>
                    <a:lnTo>
                      <a:pt x="1" y="59"/>
                    </a:lnTo>
                    <a:lnTo>
                      <a:pt x="5" y="60"/>
                    </a:lnTo>
                    <a:lnTo>
                      <a:pt x="10" y="61"/>
                    </a:lnTo>
                    <a:lnTo>
                      <a:pt x="16" y="63"/>
                    </a:lnTo>
                    <a:lnTo>
                      <a:pt x="25" y="63"/>
                    </a:lnTo>
                    <a:lnTo>
                      <a:pt x="34" y="60"/>
                    </a:lnTo>
                    <a:lnTo>
                      <a:pt x="44" y="55"/>
                    </a:lnTo>
                    <a:lnTo>
                      <a:pt x="55" y="46"/>
                    </a:lnTo>
                    <a:lnTo>
                      <a:pt x="59" y="44"/>
                    </a:lnTo>
                    <a:lnTo>
                      <a:pt x="69" y="38"/>
                    </a:lnTo>
                    <a:lnTo>
                      <a:pt x="86" y="29"/>
                    </a:lnTo>
                    <a:lnTo>
                      <a:pt x="106" y="20"/>
                    </a:lnTo>
                    <a:lnTo>
                      <a:pt x="130" y="10"/>
                    </a:lnTo>
                    <a:lnTo>
                      <a:pt x="156" y="4"/>
                    </a:lnTo>
                    <a:lnTo>
                      <a:pt x="184" y="0"/>
                    </a:lnTo>
                    <a:lnTo>
                      <a:pt x="211" y="1"/>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94" name="Freeform 234">
                <a:extLst>
                  <a:ext uri="{FF2B5EF4-FFF2-40B4-BE49-F238E27FC236}">
                    <a16:creationId xmlns:a16="http://schemas.microsoft.com/office/drawing/2014/main" id="{A67ED2E5-C45C-2D07-BACF-F36D2466A608}"/>
                  </a:ext>
                </a:extLst>
              </p:cNvPr>
              <p:cNvSpPr>
                <a:spLocks/>
              </p:cNvSpPr>
              <p:nvPr/>
            </p:nvSpPr>
            <p:spPr bwMode="auto">
              <a:xfrm>
                <a:off x="4736" y="1018"/>
                <a:ext cx="40" cy="132"/>
              </a:xfrm>
              <a:custGeom>
                <a:avLst/>
                <a:gdLst>
                  <a:gd name="T0" fmla="*/ 0 w 79"/>
                  <a:gd name="T1" fmla="*/ 98 h 264"/>
                  <a:gd name="T2" fmla="*/ 3 w 79"/>
                  <a:gd name="T3" fmla="*/ 110 h 264"/>
                  <a:gd name="T4" fmla="*/ 11 w 79"/>
                  <a:gd name="T5" fmla="*/ 147 h 264"/>
                  <a:gd name="T6" fmla="*/ 13 w 79"/>
                  <a:gd name="T7" fmla="*/ 200 h 264"/>
                  <a:gd name="T8" fmla="*/ 2 w 79"/>
                  <a:gd name="T9" fmla="*/ 264 h 264"/>
                  <a:gd name="T10" fmla="*/ 68 w 79"/>
                  <a:gd name="T11" fmla="*/ 221 h 264"/>
                  <a:gd name="T12" fmla="*/ 69 w 79"/>
                  <a:gd name="T13" fmla="*/ 216 h 264"/>
                  <a:gd name="T14" fmla="*/ 73 w 79"/>
                  <a:gd name="T15" fmla="*/ 200 h 264"/>
                  <a:gd name="T16" fmla="*/ 76 w 79"/>
                  <a:gd name="T17" fmla="*/ 177 h 264"/>
                  <a:gd name="T18" fmla="*/ 79 w 79"/>
                  <a:gd name="T19" fmla="*/ 147 h 264"/>
                  <a:gd name="T20" fmla="*/ 78 w 79"/>
                  <a:gd name="T21" fmla="*/ 113 h 264"/>
                  <a:gd name="T22" fmla="*/ 71 w 79"/>
                  <a:gd name="T23" fmla="*/ 75 h 264"/>
                  <a:gd name="T24" fmla="*/ 59 w 79"/>
                  <a:gd name="T25" fmla="*/ 37 h 264"/>
                  <a:gd name="T26" fmla="*/ 36 w 79"/>
                  <a:gd name="T27" fmla="*/ 0 h 264"/>
                  <a:gd name="T28" fmla="*/ 37 w 79"/>
                  <a:gd name="T29" fmla="*/ 6 h 264"/>
                  <a:gd name="T30" fmla="*/ 42 w 79"/>
                  <a:gd name="T31" fmla="*/ 21 h 264"/>
                  <a:gd name="T32" fmla="*/ 49 w 79"/>
                  <a:gd name="T33" fmla="*/ 45 h 264"/>
                  <a:gd name="T34" fmla="*/ 55 w 79"/>
                  <a:gd name="T35" fmla="*/ 75 h 264"/>
                  <a:gd name="T36" fmla="*/ 60 w 79"/>
                  <a:gd name="T37" fmla="*/ 108 h 264"/>
                  <a:gd name="T38" fmla="*/ 64 w 79"/>
                  <a:gd name="T39" fmla="*/ 141 h 264"/>
                  <a:gd name="T40" fmla="*/ 63 w 79"/>
                  <a:gd name="T41" fmla="*/ 173 h 264"/>
                  <a:gd name="T42" fmla="*/ 56 w 79"/>
                  <a:gd name="T43" fmla="*/ 201 h 264"/>
                  <a:gd name="T44" fmla="*/ 29 w 79"/>
                  <a:gd name="T45" fmla="*/ 221 h 264"/>
                  <a:gd name="T46" fmla="*/ 29 w 79"/>
                  <a:gd name="T47" fmla="*/ 217 h 264"/>
                  <a:gd name="T48" fmla="*/ 30 w 79"/>
                  <a:gd name="T49" fmla="*/ 206 h 264"/>
                  <a:gd name="T50" fmla="*/ 30 w 79"/>
                  <a:gd name="T51" fmla="*/ 191 h 264"/>
                  <a:gd name="T52" fmla="*/ 29 w 79"/>
                  <a:gd name="T53" fmla="*/ 171 h 264"/>
                  <a:gd name="T54" fmla="*/ 25 w 79"/>
                  <a:gd name="T55" fmla="*/ 151 h 264"/>
                  <a:gd name="T56" fmla="*/ 20 w 79"/>
                  <a:gd name="T57" fmla="*/ 130 h 264"/>
                  <a:gd name="T58" fmla="*/ 12 w 79"/>
                  <a:gd name="T59" fmla="*/ 112 h 264"/>
                  <a:gd name="T60" fmla="*/ 0 w 79"/>
                  <a:gd name="T61" fmla="*/ 9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9" h="264">
                    <a:moveTo>
                      <a:pt x="0" y="98"/>
                    </a:moveTo>
                    <a:lnTo>
                      <a:pt x="3" y="110"/>
                    </a:lnTo>
                    <a:lnTo>
                      <a:pt x="11" y="147"/>
                    </a:lnTo>
                    <a:lnTo>
                      <a:pt x="13" y="200"/>
                    </a:lnTo>
                    <a:lnTo>
                      <a:pt x="2" y="264"/>
                    </a:lnTo>
                    <a:lnTo>
                      <a:pt x="68" y="221"/>
                    </a:lnTo>
                    <a:lnTo>
                      <a:pt x="69" y="216"/>
                    </a:lnTo>
                    <a:lnTo>
                      <a:pt x="73" y="200"/>
                    </a:lnTo>
                    <a:lnTo>
                      <a:pt x="76" y="177"/>
                    </a:lnTo>
                    <a:lnTo>
                      <a:pt x="79" y="147"/>
                    </a:lnTo>
                    <a:lnTo>
                      <a:pt x="78" y="113"/>
                    </a:lnTo>
                    <a:lnTo>
                      <a:pt x="71" y="75"/>
                    </a:lnTo>
                    <a:lnTo>
                      <a:pt x="59" y="37"/>
                    </a:lnTo>
                    <a:lnTo>
                      <a:pt x="36" y="0"/>
                    </a:lnTo>
                    <a:lnTo>
                      <a:pt x="37" y="6"/>
                    </a:lnTo>
                    <a:lnTo>
                      <a:pt x="42" y="21"/>
                    </a:lnTo>
                    <a:lnTo>
                      <a:pt x="49" y="45"/>
                    </a:lnTo>
                    <a:lnTo>
                      <a:pt x="55" y="75"/>
                    </a:lnTo>
                    <a:lnTo>
                      <a:pt x="60" y="108"/>
                    </a:lnTo>
                    <a:lnTo>
                      <a:pt x="64" y="141"/>
                    </a:lnTo>
                    <a:lnTo>
                      <a:pt x="63" y="173"/>
                    </a:lnTo>
                    <a:lnTo>
                      <a:pt x="56" y="201"/>
                    </a:lnTo>
                    <a:lnTo>
                      <a:pt x="29" y="221"/>
                    </a:lnTo>
                    <a:lnTo>
                      <a:pt x="29" y="217"/>
                    </a:lnTo>
                    <a:lnTo>
                      <a:pt x="30" y="206"/>
                    </a:lnTo>
                    <a:lnTo>
                      <a:pt x="30" y="191"/>
                    </a:lnTo>
                    <a:lnTo>
                      <a:pt x="29" y="171"/>
                    </a:lnTo>
                    <a:lnTo>
                      <a:pt x="25" y="151"/>
                    </a:lnTo>
                    <a:lnTo>
                      <a:pt x="20" y="130"/>
                    </a:lnTo>
                    <a:lnTo>
                      <a:pt x="12" y="112"/>
                    </a:lnTo>
                    <a:lnTo>
                      <a:pt x="0" y="98"/>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25195" name="Freeform 235">
                <a:extLst>
                  <a:ext uri="{FF2B5EF4-FFF2-40B4-BE49-F238E27FC236}">
                    <a16:creationId xmlns:a16="http://schemas.microsoft.com/office/drawing/2014/main" id="{5925EF58-23B9-91E3-CDAE-251C966EE4B2}"/>
                  </a:ext>
                </a:extLst>
              </p:cNvPr>
              <p:cNvSpPr>
                <a:spLocks/>
              </p:cNvSpPr>
              <p:nvPr/>
            </p:nvSpPr>
            <p:spPr bwMode="auto">
              <a:xfrm>
                <a:off x="4212" y="525"/>
                <a:ext cx="124" cy="73"/>
              </a:xfrm>
              <a:custGeom>
                <a:avLst/>
                <a:gdLst>
                  <a:gd name="T0" fmla="*/ 247 w 247"/>
                  <a:gd name="T1" fmla="*/ 0 h 146"/>
                  <a:gd name="T2" fmla="*/ 246 w 247"/>
                  <a:gd name="T3" fmla="*/ 0 h 146"/>
                  <a:gd name="T4" fmla="*/ 241 w 247"/>
                  <a:gd name="T5" fmla="*/ 3 h 146"/>
                  <a:gd name="T6" fmla="*/ 234 w 247"/>
                  <a:gd name="T7" fmla="*/ 5 h 146"/>
                  <a:gd name="T8" fmla="*/ 222 w 247"/>
                  <a:gd name="T9" fmla="*/ 10 h 146"/>
                  <a:gd name="T10" fmla="*/ 210 w 247"/>
                  <a:gd name="T11" fmla="*/ 15 h 146"/>
                  <a:gd name="T12" fmla="*/ 196 w 247"/>
                  <a:gd name="T13" fmla="*/ 22 h 146"/>
                  <a:gd name="T14" fmla="*/ 179 w 247"/>
                  <a:gd name="T15" fmla="*/ 29 h 146"/>
                  <a:gd name="T16" fmla="*/ 162 w 247"/>
                  <a:gd name="T17" fmla="*/ 38 h 146"/>
                  <a:gd name="T18" fmla="*/ 142 w 247"/>
                  <a:gd name="T19" fmla="*/ 48 h 146"/>
                  <a:gd name="T20" fmla="*/ 122 w 247"/>
                  <a:gd name="T21" fmla="*/ 58 h 146"/>
                  <a:gd name="T22" fmla="*/ 101 w 247"/>
                  <a:gd name="T23" fmla="*/ 71 h 146"/>
                  <a:gd name="T24" fmla="*/ 81 w 247"/>
                  <a:gd name="T25" fmla="*/ 83 h 146"/>
                  <a:gd name="T26" fmla="*/ 60 w 247"/>
                  <a:gd name="T27" fmla="*/ 97 h 146"/>
                  <a:gd name="T28" fmla="*/ 39 w 247"/>
                  <a:gd name="T29" fmla="*/ 112 h 146"/>
                  <a:gd name="T30" fmla="*/ 18 w 247"/>
                  <a:gd name="T31" fmla="*/ 129 h 146"/>
                  <a:gd name="T32" fmla="*/ 0 w 247"/>
                  <a:gd name="T33" fmla="*/ 146 h 146"/>
                  <a:gd name="T34" fmla="*/ 2 w 247"/>
                  <a:gd name="T35" fmla="*/ 145 h 146"/>
                  <a:gd name="T36" fmla="*/ 7 w 247"/>
                  <a:gd name="T37" fmla="*/ 141 h 146"/>
                  <a:gd name="T38" fmla="*/ 17 w 247"/>
                  <a:gd name="T39" fmla="*/ 135 h 146"/>
                  <a:gd name="T40" fmla="*/ 30 w 247"/>
                  <a:gd name="T41" fmla="*/ 127 h 146"/>
                  <a:gd name="T42" fmla="*/ 45 w 247"/>
                  <a:gd name="T43" fmla="*/ 117 h 146"/>
                  <a:gd name="T44" fmla="*/ 62 w 247"/>
                  <a:gd name="T45" fmla="*/ 106 h 146"/>
                  <a:gd name="T46" fmla="*/ 81 w 247"/>
                  <a:gd name="T47" fmla="*/ 95 h 146"/>
                  <a:gd name="T48" fmla="*/ 101 w 247"/>
                  <a:gd name="T49" fmla="*/ 82 h 146"/>
                  <a:gd name="T50" fmla="*/ 122 w 247"/>
                  <a:gd name="T51" fmla="*/ 69 h 146"/>
                  <a:gd name="T52" fmla="*/ 143 w 247"/>
                  <a:gd name="T53" fmla="*/ 57 h 146"/>
                  <a:gd name="T54" fmla="*/ 163 w 247"/>
                  <a:gd name="T55" fmla="*/ 44 h 146"/>
                  <a:gd name="T56" fmla="*/ 183 w 247"/>
                  <a:gd name="T57" fmla="*/ 33 h 146"/>
                  <a:gd name="T58" fmla="*/ 202 w 247"/>
                  <a:gd name="T59" fmla="*/ 23 h 146"/>
                  <a:gd name="T60" fmla="*/ 220 w 247"/>
                  <a:gd name="T61" fmla="*/ 13 h 146"/>
                  <a:gd name="T62" fmla="*/ 235 w 247"/>
                  <a:gd name="T63" fmla="*/ 5 h 146"/>
                  <a:gd name="T64" fmla="*/ 247 w 247"/>
                  <a:gd name="T6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146">
                    <a:moveTo>
                      <a:pt x="247" y="0"/>
                    </a:moveTo>
                    <a:lnTo>
                      <a:pt x="246" y="0"/>
                    </a:lnTo>
                    <a:lnTo>
                      <a:pt x="241" y="3"/>
                    </a:lnTo>
                    <a:lnTo>
                      <a:pt x="234" y="5"/>
                    </a:lnTo>
                    <a:lnTo>
                      <a:pt x="222" y="10"/>
                    </a:lnTo>
                    <a:lnTo>
                      <a:pt x="210" y="15"/>
                    </a:lnTo>
                    <a:lnTo>
                      <a:pt x="196" y="22"/>
                    </a:lnTo>
                    <a:lnTo>
                      <a:pt x="179" y="29"/>
                    </a:lnTo>
                    <a:lnTo>
                      <a:pt x="162" y="38"/>
                    </a:lnTo>
                    <a:lnTo>
                      <a:pt x="142" y="48"/>
                    </a:lnTo>
                    <a:lnTo>
                      <a:pt x="122" y="58"/>
                    </a:lnTo>
                    <a:lnTo>
                      <a:pt x="101" y="71"/>
                    </a:lnTo>
                    <a:lnTo>
                      <a:pt x="81" y="83"/>
                    </a:lnTo>
                    <a:lnTo>
                      <a:pt x="60" y="97"/>
                    </a:lnTo>
                    <a:lnTo>
                      <a:pt x="39" y="112"/>
                    </a:lnTo>
                    <a:lnTo>
                      <a:pt x="18" y="129"/>
                    </a:lnTo>
                    <a:lnTo>
                      <a:pt x="0" y="146"/>
                    </a:lnTo>
                    <a:lnTo>
                      <a:pt x="2" y="145"/>
                    </a:lnTo>
                    <a:lnTo>
                      <a:pt x="7" y="141"/>
                    </a:lnTo>
                    <a:lnTo>
                      <a:pt x="17" y="135"/>
                    </a:lnTo>
                    <a:lnTo>
                      <a:pt x="30" y="127"/>
                    </a:lnTo>
                    <a:lnTo>
                      <a:pt x="45" y="117"/>
                    </a:lnTo>
                    <a:lnTo>
                      <a:pt x="62" y="106"/>
                    </a:lnTo>
                    <a:lnTo>
                      <a:pt x="81" y="95"/>
                    </a:lnTo>
                    <a:lnTo>
                      <a:pt x="101" y="82"/>
                    </a:lnTo>
                    <a:lnTo>
                      <a:pt x="122" y="69"/>
                    </a:lnTo>
                    <a:lnTo>
                      <a:pt x="143" y="57"/>
                    </a:lnTo>
                    <a:lnTo>
                      <a:pt x="163" y="44"/>
                    </a:lnTo>
                    <a:lnTo>
                      <a:pt x="183" y="33"/>
                    </a:lnTo>
                    <a:lnTo>
                      <a:pt x="202" y="23"/>
                    </a:lnTo>
                    <a:lnTo>
                      <a:pt x="220" y="13"/>
                    </a:lnTo>
                    <a:lnTo>
                      <a:pt x="235" y="5"/>
                    </a:lnTo>
                    <a:lnTo>
                      <a:pt x="247" y="0"/>
                    </a:lnTo>
                    <a:close/>
                  </a:path>
                </a:pathLst>
              </a:custGeom>
              <a:solidFill>
                <a:srgbClr val="D3B2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grpSp>
      <p:grpSp>
        <p:nvGrpSpPr>
          <p:cNvPr id="425207" name="Group 247">
            <a:extLst>
              <a:ext uri="{FF2B5EF4-FFF2-40B4-BE49-F238E27FC236}">
                <a16:creationId xmlns:a16="http://schemas.microsoft.com/office/drawing/2014/main" id="{12C34A3A-E291-7EE2-6515-981130E7BC6B}"/>
              </a:ext>
            </a:extLst>
          </p:cNvPr>
          <p:cNvGrpSpPr>
            <a:grpSpLocks/>
          </p:cNvGrpSpPr>
          <p:nvPr/>
        </p:nvGrpSpPr>
        <p:grpSpPr bwMode="auto">
          <a:xfrm>
            <a:off x="2916238" y="4868863"/>
            <a:ext cx="2592387" cy="1620837"/>
            <a:chOff x="1905" y="3339"/>
            <a:chExt cx="1633" cy="1021"/>
          </a:xfrm>
        </p:grpSpPr>
        <p:sp>
          <p:nvSpPr>
            <p:cNvPr id="425104" name="Rectangle 144">
              <a:extLst>
                <a:ext uri="{FF2B5EF4-FFF2-40B4-BE49-F238E27FC236}">
                  <a16:creationId xmlns:a16="http://schemas.microsoft.com/office/drawing/2014/main" id="{43FBF066-F0A5-E5F1-F128-3D9DD61B6374}"/>
                </a:ext>
              </a:extLst>
            </p:cNvPr>
            <p:cNvSpPr>
              <a:spLocks noChangeArrowheads="1"/>
            </p:cNvSpPr>
            <p:nvPr/>
          </p:nvSpPr>
          <p:spPr bwMode="auto">
            <a:xfrm>
              <a:off x="1905" y="4110"/>
              <a:ext cx="163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2000">
                  <a:solidFill>
                    <a:srgbClr val="000066"/>
                  </a:solidFill>
                  <a:latin typeface="Verdana" panose="020B0604030504040204" pitchFamily="34" charset="0"/>
                </a:rPr>
                <a:t>ambient displays</a:t>
              </a:r>
            </a:p>
          </p:txBody>
        </p:sp>
        <p:graphicFrame>
          <p:nvGraphicFramePr>
            <p:cNvPr id="425206" name="Object 246">
              <a:extLst>
                <a:ext uri="{FF2B5EF4-FFF2-40B4-BE49-F238E27FC236}">
                  <a16:creationId xmlns:a16="http://schemas.microsoft.com/office/drawing/2014/main" id="{B7EDAF08-56E8-502A-E878-ADFDFDDF9DA9}"/>
                </a:ext>
              </a:extLst>
            </p:cNvPr>
            <p:cNvGraphicFramePr>
              <a:graphicFrameLocks noChangeAspect="1"/>
            </p:cNvGraphicFramePr>
            <p:nvPr/>
          </p:nvGraphicFramePr>
          <p:xfrm>
            <a:off x="2154" y="3339"/>
            <a:ext cx="990" cy="810"/>
          </p:xfrm>
          <a:graphic>
            <a:graphicData uri="http://schemas.openxmlformats.org/presentationml/2006/ole">
              <mc:AlternateContent xmlns:mc="http://schemas.openxmlformats.org/markup-compatibility/2006">
                <mc:Choice xmlns:v="urn:schemas-microsoft-com:vml" Requires="v">
                  <p:oleObj name="Photo Editor Photo" r:id="rId6" imgW="1571844" imgH="1286055" progId="MSPhotoEd.3">
                    <p:embed/>
                  </p:oleObj>
                </mc:Choice>
                <mc:Fallback>
                  <p:oleObj name="Photo Editor Photo" r:id="rId6" imgW="1571844" imgH="1286055" progId="MSPhotoEd.3">
                    <p:embed/>
                    <p:pic>
                      <p:nvPicPr>
                        <p:cNvPr id="0" name="Object 246"/>
                        <p:cNvPicPr>
                          <a:picLocks noChangeAspect="1" noChangeArrowheads="1"/>
                        </p:cNvPicPr>
                        <p:nvPr/>
                      </p:nvPicPr>
                      <p:blipFill>
                        <a:blip r:embed="rId7">
                          <a:clrChange>
                            <a:clrFrom>
                              <a:srgbClr val="FEFECC"/>
                            </a:clrFrom>
                            <a:clrTo>
                              <a:srgbClr val="FEFECC">
                                <a:alpha val="0"/>
                              </a:srgbClr>
                            </a:clrTo>
                          </a:clrChange>
                          <a:extLst>
                            <a:ext uri="{28A0092B-C50C-407E-A947-70E740481C1C}">
                              <a14:useLocalDpi xmlns:a14="http://schemas.microsoft.com/office/drawing/2010/main" val="0"/>
                            </a:ext>
                          </a:extLst>
                        </a:blip>
                        <a:srcRect/>
                        <a:stretch>
                          <a:fillRect/>
                        </a:stretch>
                      </p:blipFill>
                      <p:spPr bwMode="auto">
                        <a:xfrm>
                          <a:off x="2154" y="3339"/>
                          <a:ext cx="990" cy="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rctx="PPT">
                                        <p:cTn id="6" dur="indefinite"/>
                                        <p:tgtEl>
                                          <p:spTgt spid="424980"/>
                                        </p:tgtEl>
                                        <p:attrNameLst>
                                          <p:attrName>style.opacity</p:attrName>
                                        </p:attrNameLst>
                                      </p:cBhvr>
                                      <p:to>
                                        <p:strVal val="0.5"/>
                                      </p:to>
                                    </p:set>
                                    <p:animEffect filter="image" prLst="opacity: 0.5">
                                      <p:cBhvr rctx="IE">
                                        <p:cTn id="7" dur="indefinite"/>
                                        <p:tgtEl>
                                          <p:spTgt spid="424980"/>
                                        </p:tgtEl>
                                      </p:cBhvr>
                                    </p:animEffect>
                                  </p:childTnLst>
                                </p:cTn>
                              </p:par>
                              <p:par>
                                <p:cTn id="8" presetID="9" presetClass="entr" presetSubtype="0" fill="hold" nodeType="withEffect">
                                  <p:stCondLst>
                                    <p:cond delay="0"/>
                                  </p:stCondLst>
                                  <p:childTnLst>
                                    <p:set>
                                      <p:cBhvr>
                                        <p:cTn id="9" dur="1" fill="hold">
                                          <p:stCondLst>
                                            <p:cond delay="0"/>
                                          </p:stCondLst>
                                        </p:cTn>
                                        <p:tgtEl>
                                          <p:spTgt spid="425197"/>
                                        </p:tgtEl>
                                        <p:attrNameLst>
                                          <p:attrName>style.visibility</p:attrName>
                                        </p:attrNameLst>
                                      </p:cBhvr>
                                      <p:to>
                                        <p:strVal val="visible"/>
                                      </p:to>
                                    </p:set>
                                    <p:animEffect transition="in" filter="dissolve">
                                      <p:cBhvr>
                                        <p:cTn id="10" dur="500"/>
                                        <p:tgtEl>
                                          <p:spTgt spid="42519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425198"/>
                                        </p:tgtEl>
                                        <p:attrNameLst>
                                          <p:attrName>style.visibility</p:attrName>
                                        </p:attrNameLst>
                                      </p:cBhvr>
                                      <p:to>
                                        <p:strVal val="visible"/>
                                      </p:to>
                                    </p:set>
                                    <p:animEffect transition="in" filter="dissolve">
                                      <p:cBhvr>
                                        <p:cTn id="15" dur="500"/>
                                        <p:tgtEl>
                                          <p:spTgt spid="42519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425207"/>
                                        </p:tgtEl>
                                        <p:attrNameLst>
                                          <p:attrName>style.visibility</p:attrName>
                                        </p:attrNameLst>
                                      </p:cBhvr>
                                      <p:to>
                                        <p:strVal val="visible"/>
                                      </p:to>
                                    </p:set>
                                    <p:animEffect transition="in" filter="dissolve">
                                      <p:cBhvr>
                                        <p:cTn id="20" dur="500"/>
                                        <p:tgtEl>
                                          <p:spTgt spid="42520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425200"/>
                                        </p:tgtEl>
                                        <p:attrNameLst>
                                          <p:attrName>style.visibility</p:attrName>
                                        </p:attrNameLst>
                                      </p:cBhvr>
                                      <p:to>
                                        <p:strVal val="visible"/>
                                      </p:to>
                                    </p:set>
                                    <p:animEffect transition="in" filter="dissolve">
                                      <p:cBhvr>
                                        <p:cTn id="25" dur="500"/>
                                        <p:tgtEl>
                                          <p:spTgt spid="42520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425201"/>
                                        </p:tgtEl>
                                        <p:attrNameLst>
                                          <p:attrName>style.visibility</p:attrName>
                                        </p:attrNameLst>
                                      </p:cBhvr>
                                      <p:to>
                                        <p:strVal val="visible"/>
                                      </p:to>
                                    </p:set>
                                    <p:animEffect transition="in" filter="dissolve">
                                      <p:cBhvr>
                                        <p:cTn id="30" dur="500"/>
                                        <p:tgtEl>
                                          <p:spTgt spid="425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D3DFBB21-E2AC-4C87-BC47-86F542C493BC}"/>
              </a:ext>
            </a:extLst>
          </p:cNvPr>
          <p:cNvSpPr>
            <a:spLocks noGrp="1" noChangeArrowheads="1"/>
          </p:cNvSpPr>
          <p:nvPr>
            <p:ph type="title"/>
          </p:nvPr>
        </p:nvSpPr>
        <p:spPr/>
        <p:txBody>
          <a:bodyPr/>
          <a:lstStyle/>
          <a:p>
            <a:r>
              <a:rPr lang="en-US" altLang="LID4096"/>
              <a:t>The Problem</a:t>
            </a:r>
          </a:p>
        </p:txBody>
      </p:sp>
      <p:sp>
        <p:nvSpPr>
          <p:cNvPr id="297987" name="Rectangle 3">
            <a:extLst>
              <a:ext uri="{FF2B5EF4-FFF2-40B4-BE49-F238E27FC236}">
                <a16:creationId xmlns:a16="http://schemas.microsoft.com/office/drawing/2014/main" id="{268F03F1-F3FB-1D4C-466E-48843BEA4594}"/>
              </a:ext>
            </a:extLst>
          </p:cNvPr>
          <p:cNvSpPr>
            <a:spLocks noGrp="1" noChangeArrowheads="1"/>
          </p:cNvSpPr>
          <p:nvPr>
            <p:ph type="body" idx="1"/>
          </p:nvPr>
        </p:nvSpPr>
        <p:spPr/>
        <p:txBody>
          <a:bodyPr/>
          <a:lstStyle/>
          <a:p>
            <a:r>
              <a:rPr lang="en-US" altLang="LID4096"/>
              <a:t>Current applications recognize only mice and keyboards</a:t>
            </a:r>
          </a:p>
          <a:p>
            <a:pPr lvl="1" indent="-293688"/>
            <a:r>
              <a:rPr lang="en-US" altLang="LID4096"/>
              <a:t>do not understand other devices</a:t>
            </a:r>
          </a:p>
          <a:p>
            <a:pPr lvl="1" indent="-293688"/>
            <a:r>
              <a:rPr lang="en-US" altLang="LID4096"/>
              <a:t>source unavailable for modification</a:t>
            </a:r>
          </a:p>
        </p:txBody>
      </p:sp>
      <p:pic>
        <p:nvPicPr>
          <p:cNvPr id="297994" name="Picture 10">
            <a:extLst>
              <a:ext uri="{FF2B5EF4-FFF2-40B4-BE49-F238E27FC236}">
                <a16:creationId xmlns:a16="http://schemas.microsoft.com/office/drawing/2014/main" id="{620AD6F6-E972-1929-7B85-338DCDEBB2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9850" y="3824288"/>
            <a:ext cx="2724150" cy="30337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a:extLst>
              <a:ext uri="{FF2B5EF4-FFF2-40B4-BE49-F238E27FC236}">
                <a16:creationId xmlns:a16="http://schemas.microsoft.com/office/drawing/2014/main" id="{B1FD1E61-A731-1D94-A0F4-91C2E6FF988D}"/>
              </a:ext>
            </a:extLst>
          </p:cNvPr>
          <p:cNvSpPr>
            <a:spLocks noGrp="1" noChangeArrowheads="1"/>
          </p:cNvSpPr>
          <p:nvPr>
            <p:ph type="title"/>
          </p:nvPr>
        </p:nvSpPr>
        <p:spPr/>
        <p:txBody>
          <a:bodyPr/>
          <a:lstStyle/>
          <a:p>
            <a:r>
              <a:rPr lang="en-US" altLang="LID4096"/>
              <a:t>The Idea</a:t>
            </a:r>
          </a:p>
        </p:txBody>
      </p:sp>
      <p:sp>
        <p:nvSpPr>
          <p:cNvPr id="417795" name="Rectangle 3">
            <a:extLst>
              <a:ext uri="{FF2B5EF4-FFF2-40B4-BE49-F238E27FC236}">
                <a16:creationId xmlns:a16="http://schemas.microsoft.com/office/drawing/2014/main" id="{D310E9AB-4760-8A59-4526-C6DC73A83E5E}"/>
              </a:ext>
            </a:extLst>
          </p:cNvPr>
          <p:cNvSpPr>
            <a:spLocks noGrp="1" noChangeArrowheads="1"/>
          </p:cNvSpPr>
          <p:nvPr>
            <p:ph type="body" idx="1"/>
          </p:nvPr>
        </p:nvSpPr>
        <p:spPr/>
        <p:txBody>
          <a:bodyPr/>
          <a:lstStyle/>
          <a:p>
            <a:pPr>
              <a:tabLst>
                <a:tab pos="714375" algn="l"/>
              </a:tabLst>
            </a:pPr>
            <a:r>
              <a:rPr lang="en-US" altLang="LID4096"/>
              <a:t>With </a:t>
            </a:r>
            <a:r>
              <a:rPr lang="en-US" altLang="LID4096" b="1"/>
              <a:t>customizable physical interfaces</a:t>
            </a:r>
            <a:r>
              <a:rPr lang="en-US" altLang="LID4096"/>
              <a:t>, a person can</a:t>
            </a:r>
            <a:r>
              <a:rPr lang="en-US" altLang="LID4096" b="1"/>
              <a:t> </a:t>
            </a:r>
            <a:br>
              <a:rPr lang="en-US" altLang="LID4096" b="1"/>
            </a:br>
            <a:endParaRPr lang="en-US" altLang="LID4096" b="1"/>
          </a:p>
          <a:p>
            <a:pPr marL="623888" lvl="1" indent="-444500">
              <a:buFontTx/>
              <a:buAutoNum type="arabicPeriod"/>
              <a:tabLst>
                <a:tab pos="714375" algn="l"/>
              </a:tabLst>
            </a:pPr>
            <a:r>
              <a:rPr lang="en-US" altLang="LID4096" b="1"/>
              <a:t>Bind</a:t>
            </a:r>
            <a:r>
              <a:rPr lang="en-US" altLang="LID4096"/>
              <a:t> a</a:t>
            </a:r>
            <a:r>
              <a:rPr lang="en-US" altLang="LID4096" b="1"/>
              <a:t> </a:t>
            </a:r>
            <a:r>
              <a:rPr lang="en-US" altLang="LID4096"/>
              <a:t>GUI widget to a </a:t>
            </a:r>
            <a:br>
              <a:rPr lang="en-US" altLang="LID4096"/>
            </a:br>
            <a:r>
              <a:rPr lang="en-US" altLang="LID4096"/>
              <a:t>physical control</a:t>
            </a:r>
          </a:p>
        </p:txBody>
      </p:sp>
      <p:pic>
        <p:nvPicPr>
          <p:cNvPr id="417796" name="Picture 4">
            <a:extLst>
              <a:ext uri="{FF2B5EF4-FFF2-40B4-BE49-F238E27FC236}">
                <a16:creationId xmlns:a16="http://schemas.microsoft.com/office/drawing/2014/main" id="{A597E1E8-FDF0-8BFE-6B3A-184C4288DE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163" t="18085" r="15514" b="35173"/>
          <a:stretch>
            <a:fillRect/>
          </a:stretch>
        </p:blipFill>
        <p:spPr bwMode="auto">
          <a:xfrm>
            <a:off x="6264275" y="5337175"/>
            <a:ext cx="1296988" cy="1296988"/>
          </a:xfrm>
          <a:prstGeom prst="rect">
            <a:avLst/>
          </a:prstGeom>
          <a:noFill/>
          <a:extLst>
            <a:ext uri="{909E8E84-426E-40DD-AFC4-6F175D3DCCD1}">
              <a14:hiddenFill xmlns:a14="http://schemas.microsoft.com/office/drawing/2010/main">
                <a:solidFill>
                  <a:srgbClr val="FFFFFF"/>
                </a:solidFill>
              </a14:hiddenFill>
            </a:ext>
          </a:extLst>
        </p:spPr>
      </p:pic>
      <p:pic>
        <p:nvPicPr>
          <p:cNvPr id="417799" name="Picture 7">
            <a:extLst>
              <a:ext uri="{FF2B5EF4-FFF2-40B4-BE49-F238E27FC236}">
                <a16:creationId xmlns:a16="http://schemas.microsoft.com/office/drawing/2014/main" id="{690C07E8-80DB-1EDE-B9E4-3128A7E5B0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4275" y="3500438"/>
            <a:ext cx="26289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7798" name="Line 6">
            <a:extLst>
              <a:ext uri="{FF2B5EF4-FFF2-40B4-BE49-F238E27FC236}">
                <a16:creationId xmlns:a16="http://schemas.microsoft.com/office/drawing/2014/main" id="{E2A4463B-AAB1-6494-FA7D-326CC732AD19}"/>
              </a:ext>
            </a:extLst>
          </p:cNvPr>
          <p:cNvSpPr>
            <a:spLocks noChangeShapeType="1"/>
          </p:cNvSpPr>
          <p:nvPr/>
        </p:nvSpPr>
        <p:spPr bwMode="auto">
          <a:xfrm flipH="1">
            <a:off x="7092950" y="4868863"/>
            <a:ext cx="468313" cy="93503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17800" name="Rectangle 8">
            <a:extLst>
              <a:ext uri="{FF2B5EF4-FFF2-40B4-BE49-F238E27FC236}">
                <a16:creationId xmlns:a16="http://schemas.microsoft.com/office/drawing/2014/main" id="{3F43A19C-B021-0088-6300-2CC46A3F26ED}"/>
              </a:ext>
            </a:extLst>
          </p:cNvPr>
          <p:cNvSpPr>
            <a:spLocks noChangeArrowheads="1"/>
          </p:cNvSpPr>
          <p:nvPr/>
        </p:nvSpPr>
        <p:spPr bwMode="auto">
          <a:xfrm>
            <a:off x="7019925" y="4041775"/>
            <a:ext cx="1116013" cy="32385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17801" name="Rectangle 9">
            <a:extLst>
              <a:ext uri="{FF2B5EF4-FFF2-40B4-BE49-F238E27FC236}">
                <a16:creationId xmlns:a16="http://schemas.microsoft.com/office/drawing/2014/main" id="{C8FB34B5-2224-0AD8-0DF1-B788774F728F}"/>
              </a:ext>
            </a:extLst>
          </p:cNvPr>
          <p:cNvSpPr>
            <a:spLocks noChangeArrowheads="1"/>
          </p:cNvSpPr>
          <p:nvPr/>
        </p:nvSpPr>
        <p:spPr bwMode="auto">
          <a:xfrm>
            <a:off x="6372225" y="4041775"/>
            <a:ext cx="576263" cy="358775"/>
          </a:xfrm>
          <a:prstGeom prst="rect">
            <a:avLst/>
          </a:prstGeom>
          <a:solidFill>
            <a:srgbClr val="E2E2E2"/>
          </a:solidFill>
          <a:ln w="9525">
            <a:solidFill>
              <a:srgbClr val="7A7A7A"/>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17802" name="Rectangle 10">
            <a:extLst>
              <a:ext uri="{FF2B5EF4-FFF2-40B4-BE49-F238E27FC236}">
                <a16:creationId xmlns:a16="http://schemas.microsoft.com/office/drawing/2014/main" id="{7C6427A1-5A65-1920-8642-9708B06B075F}"/>
              </a:ext>
            </a:extLst>
          </p:cNvPr>
          <p:cNvSpPr>
            <a:spLocks noChangeArrowheads="1"/>
          </p:cNvSpPr>
          <p:nvPr/>
        </p:nvSpPr>
        <p:spPr bwMode="auto">
          <a:xfrm>
            <a:off x="8208963" y="4041775"/>
            <a:ext cx="576262" cy="358775"/>
          </a:xfrm>
          <a:prstGeom prst="rect">
            <a:avLst/>
          </a:prstGeom>
          <a:solidFill>
            <a:srgbClr val="E2E2E2"/>
          </a:solidFill>
          <a:ln w="9525">
            <a:solidFill>
              <a:srgbClr val="7A7A7A"/>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66D130AF-A317-ABC9-E3E9-FB5AA8403904}"/>
              </a:ext>
            </a:extLst>
          </p:cNvPr>
          <p:cNvSpPr>
            <a:spLocks noGrp="1" noChangeArrowheads="1"/>
          </p:cNvSpPr>
          <p:nvPr>
            <p:ph type="title"/>
          </p:nvPr>
        </p:nvSpPr>
        <p:spPr/>
        <p:txBody>
          <a:bodyPr/>
          <a:lstStyle/>
          <a:p>
            <a:r>
              <a:rPr lang="en-US" altLang="LID4096"/>
              <a:t>The Idea</a:t>
            </a:r>
          </a:p>
        </p:txBody>
      </p:sp>
      <p:sp>
        <p:nvSpPr>
          <p:cNvPr id="421891" name="Rectangle 3">
            <a:extLst>
              <a:ext uri="{FF2B5EF4-FFF2-40B4-BE49-F238E27FC236}">
                <a16:creationId xmlns:a16="http://schemas.microsoft.com/office/drawing/2014/main" id="{DC6E3F3D-DA26-9776-A7C3-009FA6DA31EA}"/>
              </a:ext>
            </a:extLst>
          </p:cNvPr>
          <p:cNvSpPr>
            <a:spLocks noGrp="1" noChangeArrowheads="1"/>
          </p:cNvSpPr>
          <p:nvPr>
            <p:ph type="body" idx="1"/>
          </p:nvPr>
        </p:nvSpPr>
        <p:spPr/>
        <p:txBody>
          <a:bodyPr/>
          <a:lstStyle/>
          <a:p>
            <a:pPr>
              <a:tabLst>
                <a:tab pos="714375" algn="l"/>
              </a:tabLst>
            </a:pPr>
            <a:r>
              <a:rPr lang="en-US" altLang="LID4096"/>
              <a:t>With </a:t>
            </a:r>
            <a:r>
              <a:rPr lang="en-US" altLang="LID4096" b="1"/>
              <a:t>customizable physical interfaces</a:t>
            </a:r>
            <a:r>
              <a:rPr lang="en-US" altLang="LID4096"/>
              <a:t>, a person can</a:t>
            </a:r>
            <a:r>
              <a:rPr lang="en-US" altLang="LID4096" b="1"/>
              <a:t> </a:t>
            </a:r>
            <a:br>
              <a:rPr lang="en-US" altLang="LID4096" b="1"/>
            </a:br>
            <a:endParaRPr lang="en-US" altLang="LID4096" b="1"/>
          </a:p>
          <a:p>
            <a:pPr marL="623888" lvl="1" indent="-444500">
              <a:buFontTx/>
              <a:buAutoNum type="arabicPeriod"/>
              <a:tabLst>
                <a:tab pos="714375" algn="l"/>
              </a:tabLst>
            </a:pPr>
            <a:r>
              <a:rPr lang="en-US" altLang="LID4096" b="1"/>
              <a:t>Bind</a:t>
            </a:r>
            <a:r>
              <a:rPr lang="en-US" altLang="LID4096"/>
              <a:t> a</a:t>
            </a:r>
            <a:r>
              <a:rPr lang="en-US" altLang="LID4096" b="1"/>
              <a:t> </a:t>
            </a:r>
            <a:r>
              <a:rPr lang="en-US" altLang="LID4096"/>
              <a:t>GUI widget to a </a:t>
            </a:r>
            <a:br>
              <a:rPr lang="en-US" altLang="LID4096"/>
            </a:br>
            <a:r>
              <a:rPr lang="en-US" altLang="LID4096"/>
              <a:t>physical control</a:t>
            </a:r>
          </a:p>
          <a:p>
            <a:pPr marL="623888" lvl="1" indent="-444500">
              <a:buFontTx/>
              <a:buNone/>
              <a:tabLst>
                <a:tab pos="714375" algn="l"/>
              </a:tabLst>
            </a:pPr>
            <a:endParaRPr lang="en-US" altLang="LID4096"/>
          </a:p>
          <a:p>
            <a:pPr marL="623888" lvl="1" indent="-444500">
              <a:buFontTx/>
              <a:buNone/>
              <a:tabLst>
                <a:tab pos="714375" algn="l"/>
              </a:tabLst>
            </a:pPr>
            <a:r>
              <a:rPr lang="en-US" altLang="LID4096" b="1"/>
              <a:t>2. Invoke</a:t>
            </a:r>
            <a:r>
              <a:rPr lang="en-US" altLang="LID4096"/>
              <a:t> the widget’s function</a:t>
            </a:r>
          </a:p>
        </p:txBody>
      </p:sp>
      <p:pic>
        <p:nvPicPr>
          <p:cNvPr id="421893" name="Picture 5">
            <a:extLst>
              <a:ext uri="{FF2B5EF4-FFF2-40B4-BE49-F238E27FC236}">
                <a16:creationId xmlns:a16="http://schemas.microsoft.com/office/drawing/2014/main" id="{4CEDE87A-FDD4-2108-5010-5EB951093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275" y="3500438"/>
            <a:ext cx="26289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1895" name="Picture 7">
            <a:extLst>
              <a:ext uri="{FF2B5EF4-FFF2-40B4-BE49-F238E27FC236}">
                <a16:creationId xmlns:a16="http://schemas.microsoft.com/office/drawing/2014/main" id="{4EAF7F6F-0890-E632-EEED-C986E71006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6606"/>
          <a:stretch>
            <a:fillRect/>
          </a:stretch>
        </p:blipFill>
        <p:spPr bwMode="auto">
          <a:xfrm>
            <a:off x="6246813" y="5157788"/>
            <a:ext cx="1277937" cy="1450975"/>
          </a:xfrm>
          <a:prstGeom prst="rect">
            <a:avLst/>
          </a:prstGeom>
          <a:noFill/>
          <a:extLst>
            <a:ext uri="{909E8E84-426E-40DD-AFC4-6F175D3DCCD1}">
              <a14:hiddenFill xmlns:a14="http://schemas.microsoft.com/office/drawing/2010/main">
                <a:solidFill>
                  <a:srgbClr val="FFFFFF"/>
                </a:solidFill>
              </a14:hiddenFill>
            </a:ext>
          </a:extLst>
        </p:spPr>
      </p:pic>
      <p:sp>
        <p:nvSpPr>
          <p:cNvPr id="421894" name="Line 6">
            <a:extLst>
              <a:ext uri="{FF2B5EF4-FFF2-40B4-BE49-F238E27FC236}">
                <a16:creationId xmlns:a16="http://schemas.microsoft.com/office/drawing/2014/main" id="{671A04D3-6C27-EB6E-8CDB-21BA5C8297C5}"/>
              </a:ext>
            </a:extLst>
          </p:cNvPr>
          <p:cNvSpPr>
            <a:spLocks noChangeShapeType="1"/>
          </p:cNvSpPr>
          <p:nvPr/>
        </p:nvSpPr>
        <p:spPr bwMode="auto">
          <a:xfrm flipH="1">
            <a:off x="7092950" y="4868863"/>
            <a:ext cx="468313" cy="935037"/>
          </a:xfrm>
          <a:prstGeom prst="line">
            <a:avLst/>
          </a:prstGeom>
          <a:noFill/>
          <a:ln w="76200">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0929A253-1DF3-3394-132D-43C605DAF9E2}"/>
              </a:ext>
            </a:extLst>
          </p:cNvPr>
          <p:cNvSpPr>
            <a:spLocks noGrp="1" noChangeArrowheads="1"/>
          </p:cNvSpPr>
          <p:nvPr>
            <p:ph type="title"/>
          </p:nvPr>
        </p:nvSpPr>
        <p:spPr/>
        <p:txBody>
          <a:bodyPr/>
          <a:lstStyle/>
          <a:p>
            <a:r>
              <a:rPr lang="en-US" altLang="LID4096"/>
              <a:t>Implementing the idea</a:t>
            </a:r>
          </a:p>
        </p:txBody>
      </p:sp>
      <p:sp>
        <p:nvSpPr>
          <p:cNvPr id="309251" name="Rectangle 3">
            <a:extLst>
              <a:ext uri="{FF2B5EF4-FFF2-40B4-BE49-F238E27FC236}">
                <a16:creationId xmlns:a16="http://schemas.microsoft.com/office/drawing/2014/main" id="{FF50D32C-78ED-D89A-396E-22034CA48E88}"/>
              </a:ext>
            </a:extLst>
          </p:cNvPr>
          <p:cNvSpPr>
            <a:spLocks noGrp="1" noChangeArrowheads="1"/>
          </p:cNvSpPr>
          <p:nvPr>
            <p:ph type="body" idx="1"/>
          </p:nvPr>
        </p:nvSpPr>
        <p:spPr/>
        <p:txBody>
          <a:bodyPr/>
          <a:lstStyle/>
          <a:p>
            <a:r>
              <a:rPr lang="en-US" altLang="LID4096" b="1"/>
              <a:t>Phidgets</a:t>
            </a:r>
          </a:p>
          <a:p>
            <a:pPr lvl="1"/>
            <a:r>
              <a:rPr lang="en-US" altLang="LID4096"/>
              <a:t>easy to program physical devices </a:t>
            </a:r>
            <a:r>
              <a:rPr lang="en-US" altLang="LID4096" sz="1800"/>
              <a:t>[UIST 2001]</a:t>
            </a:r>
          </a:p>
          <a:p>
            <a:pPr lvl="1"/>
            <a:endParaRPr lang="en-US" altLang="LID4096"/>
          </a:p>
          <a:p>
            <a:pPr lvl="1">
              <a:buFontTx/>
              <a:buNone/>
            </a:pPr>
            <a:br>
              <a:rPr lang="en-US" altLang="LID4096"/>
            </a:br>
            <a:br>
              <a:rPr lang="en-US" altLang="LID4096"/>
            </a:br>
            <a:br>
              <a:rPr lang="en-US" altLang="LID4096"/>
            </a:br>
            <a:endParaRPr lang="en-US" altLang="LID4096"/>
          </a:p>
        </p:txBody>
      </p:sp>
      <p:pic>
        <p:nvPicPr>
          <p:cNvPr id="309255" name="Picture 7">
            <a:extLst>
              <a:ext uri="{FF2B5EF4-FFF2-40B4-BE49-F238E27FC236}">
                <a16:creationId xmlns:a16="http://schemas.microsoft.com/office/drawing/2014/main" id="{168FF86B-8DEF-4406-D67B-F57E60B604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997200"/>
            <a:ext cx="2779713" cy="2749550"/>
          </a:xfrm>
          <a:prstGeom prst="rect">
            <a:avLst/>
          </a:prstGeom>
          <a:noFill/>
          <a:extLst>
            <a:ext uri="{909E8E84-426E-40DD-AFC4-6F175D3DCCD1}">
              <a14:hiddenFill xmlns:a14="http://schemas.microsoft.com/office/drawing/2010/main">
                <a:solidFill>
                  <a:srgbClr val="FFFFFF"/>
                </a:solidFill>
              </a14:hiddenFill>
            </a:ext>
          </a:extLst>
        </p:spPr>
      </p:pic>
      <p:pic>
        <p:nvPicPr>
          <p:cNvPr id="309256" name="Picture 8">
            <a:extLst>
              <a:ext uri="{FF2B5EF4-FFF2-40B4-BE49-F238E27FC236}">
                <a16:creationId xmlns:a16="http://schemas.microsoft.com/office/drawing/2014/main" id="{A3098472-72EE-69C5-B961-CAC0A29B50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3033713"/>
            <a:ext cx="3333750" cy="2322512"/>
          </a:xfrm>
          <a:prstGeom prst="rect">
            <a:avLst/>
          </a:prstGeom>
          <a:noFill/>
          <a:extLst>
            <a:ext uri="{909E8E84-426E-40DD-AFC4-6F175D3DCCD1}">
              <a14:hiddenFill xmlns:a14="http://schemas.microsoft.com/office/drawing/2010/main">
                <a:solidFill>
                  <a:srgbClr val="FFFFFF"/>
                </a:solidFill>
              </a14:hiddenFill>
            </a:ext>
          </a:extLst>
        </p:spPr>
      </p:pic>
      <p:pic>
        <p:nvPicPr>
          <p:cNvPr id="309257" name="Picture 9">
            <a:extLst>
              <a:ext uri="{FF2B5EF4-FFF2-40B4-BE49-F238E27FC236}">
                <a16:creationId xmlns:a16="http://schemas.microsoft.com/office/drawing/2014/main" id="{E3795810-3D34-0A8D-F2AC-9B94B95A61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4776788"/>
            <a:ext cx="2124075" cy="20812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a:extLst>
              <a:ext uri="{FF2B5EF4-FFF2-40B4-BE49-F238E27FC236}">
                <a16:creationId xmlns:a16="http://schemas.microsoft.com/office/drawing/2014/main" id="{5A2433FB-12D7-ABC0-2BA9-A5D0E4A4F0DB}"/>
              </a:ext>
            </a:extLst>
          </p:cNvPr>
          <p:cNvSpPr>
            <a:spLocks noGrp="1" noChangeArrowheads="1"/>
          </p:cNvSpPr>
          <p:nvPr>
            <p:ph type="title"/>
          </p:nvPr>
        </p:nvSpPr>
        <p:spPr/>
        <p:txBody>
          <a:bodyPr/>
          <a:lstStyle/>
          <a:p>
            <a:r>
              <a:rPr lang="en-US" altLang="LID4096"/>
              <a:t>Implementing the idea</a:t>
            </a:r>
          </a:p>
        </p:txBody>
      </p:sp>
      <p:sp>
        <p:nvSpPr>
          <p:cNvPr id="349187" name="Rectangle 3">
            <a:extLst>
              <a:ext uri="{FF2B5EF4-FFF2-40B4-BE49-F238E27FC236}">
                <a16:creationId xmlns:a16="http://schemas.microsoft.com/office/drawing/2014/main" id="{F44CB97D-25BA-56BD-3023-8073A302B305}"/>
              </a:ext>
            </a:extLst>
          </p:cNvPr>
          <p:cNvSpPr>
            <a:spLocks noGrp="1" noChangeArrowheads="1"/>
          </p:cNvSpPr>
          <p:nvPr>
            <p:ph type="body" idx="1"/>
          </p:nvPr>
        </p:nvSpPr>
        <p:spPr>
          <a:ln>
            <a:solidFill>
              <a:srgbClr val="FFCC66"/>
            </a:solidFill>
            <a:miter lim="800000"/>
            <a:headEnd/>
            <a:tailEnd/>
          </a:ln>
        </p:spPr>
        <p:txBody>
          <a:bodyPr/>
          <a:lstStyle/>
          <a:p>
            <a:r>
              <a:rPr lang="en-US" altLang="LID4096" b="1"/>
              <a:t>Phidgets</a:t>
            </a:r>
          </a:p>
          <a:p>
            <a:pPr lvl="1"/>
            <a:r>
              <a:rPr lang="en-US" altLang="LID4096"/>
              <a:t>easy to program physical devices </a:t>
            </a:r>
            <a:r>
              <a:rPr lang="en-US" altLang="LID4096" sz="1800"/>
              <a:t>[UIST 2001]</a:t>
            </a:r>
            <a:br>
              <a:rPr lang="en-US" altLang="LID4096"/>
            </a:br>
            <a:r>
              <a:rPr lang="en-US" altLang="LID4096" sz="14400" b="1">
                <a:solidFill>
                  <a:srgbClr val="FFCC00"/>
                </a:solidFill>
                <a:latin typeface="Times New Roman" panose="02020603050405020304" pitchFamily="18" charset="0"/>
                <a:cs typeface="Times New Roman" panose="02020603050405020304" pitchFamily="18" charset="0"/>
              </a:rPr>
              <a:t>+</a:t>
            </a:r>
            <a:endParaRPr lang="en-US" altLang="LID4096" sz="14400">
              <a:solidFill>
                <a:srgbClr val="FFCC00"/>
              </a:solidFill>
            </a:endParaRPr>
          </a:p>
          <a:p>
            <a:r>
              <a:rPr lang="en-US" altLang="LID4096" b="1"/>
              <a:t>Semantic snarfing </a:t>
            </a:r>
            <a:r>
              <a:rPr lang="en-US" altLang="LID4096" sz="2000"/>
              <a:t>[Myers]</a:t>
            </a:r>
            <a:r>
              <a:rPr lang="en-US" altLang="LID4096"/>
              <a:t> </a:t>
            </a:r>
          </a:p>
          <a:p>
            <a:pPr lvl="1"/>
            <a:r>
              <a:rPr lang="en-US" altLang="LID4096"/>
              <a:t>link into functions of GUI widgets</a:t>
            </a:r>
          </a:p>
          <a:p>
            <a:pPr lvl="1"/>
            <a:r>
              <a:rPr lang="en-US" altLang="LID4096"/>
              <a:t>WidgetTap toolkit</a:t>
            </a:r>
            <a:endParaRPr lang="en-US" altLang="LID4096" sz="1800"/>
          </a:p>
        </p:txBody>
      </p:sp>
      <p:pic>
        <p:nvPicPr>
          <p:cNvPr id="349190" name="Picture 6">
            <a:extLst>
              <a:ext uri="{FF2B5EF4-FFF2-40B4-BE49-F238E27FC236}">
                <a16:creationId xmlns:a16="http://schemas.microsoft.com/office/drawing/2014/main" id="{30A350A5-108E-1B84-925C-2F60D5FB3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450" y="3668713"/>
            <a:ext cx="3025775" cy="1743075"/>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9191" name="Oval 7">
            <a:extLst>
              <a:ext uri="{FF2B5EF4-FFF2-40B4-BE49-F238E27FC236}">
                <a16:creationId xmlns:a16="http://schemas.microsoft.com/office/drawing/2014/main" id="{B1C09738-9D3F-6011-9A82-E9608EB2277C}"/>
              </a:ext>
            </a:extLst>
          </p:cNvPr>
          <p:cNvSpPr>
            <a:spLocks noChangeArrowheads="1"/>
          </p:cNvSpPr>
          <p:nvPr/>
        </p:nvSpPr>
        <p:spPr bwMode="auto">
          <a:xfrm>
            <a:off x="8101013" y="4868863"/>
            <a:ext cx="539750" cy="611187"/>
          </a:xfrm>
          <a:prstGeom prst="ellipse">
            <a:avLst/>
          </a:prstGeom>
          <a:noFill/>
          <a:ln w="5715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49192" name="Oval 8">
            <a:extLst>
              <a:ext uri="{FF2B5EF4-FFF2-40B4-BE49-F238E27FC236}">
                <a16:creationId xmlns:a16="http://schemas.microsoft.com/office/drawing/2014/main" id="{B359A9C8-41B6-EFCA-1844-8474DDFF390D}"/>
              </a:ext>
            </a:extLst>
          </p:cNvPr>
          <p:cNvSpPr>
            <a:spLocks noChangeArrowheads="1"/>
          </p:cNvSpPr>
          <p:nvPr/>
        </p:nvSpPr>
        <p:spPr bwMode="auto">
          <a:xfrm>
            <a:off x="5795963" y="4652963"/>
            <a:ext cx="1873250" cy="433387"/>
          </a:xfrm>
          <a:prstGeom prst="ellipse">
            <a:avLst/>
          </a:prstGeom>
          <a:noFill/>
          <a:ln w="5715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49193" name="Oval 9">
            <a:extLst>
              <a:ext uri="{FF2B5EF4-FFF2-40B4-BE49-F238E27FC236}">
                <a16:creationId xmlns:a16="http://schemas.microsoft.com/office/drawing/2014/main" id="{8A885F29-DB80-8D7B-4494-E782FB09415D}"/>
              </a:ext>
            </a:extLst>
          </p:cNvPr>
          <p:cNvSpPr>
            <a:spLocks noChangeArrowheads="1"/>
          </p:cNvSpPr>
          <p:nvPr/>
        </p:nvSpPr>
        <p:spPr bwMode="auto">
          <a:xfrm>
            <a:off x="5651500" y="3860800"/>
            <a:ext cx="1873250" cy="433388"/>
          </a:xfrm>
          <a:prstGeom prst="ellipse">
            <a:avLst/>
          </a:prstGeom>
          <a:noFill/>
          <a:ln w="5715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2002-Customizablepuis.Uist">
            <a:hlinkClick r:id="" action="ppaction://media"/>
            <a:extLst>
              <a:ext uri="{FF2B5EF4-FFF2-40B4-BE49-F238E27FC236}">
                <a16:creationId xmlns:a16="http://schemas.microsoft.com/office/drawing/2014/main" id="{A4C14F68-C907-A18E-49A9-497FEB89007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67544" y="291836"/>
            <a:ext cx="7704856" cy="58890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8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a:extLst>
              <a:ext uri="{FF2B5EF4-FFF2-40B4-BE49-F238E27FC236}">
                <a16:creationId xmlns:a16="http://schemas.microsoft.com/office/drawing/2014/main" id="{C4990284-20FC-321B-C670-5C6DC7228B8D}"/>
              </a:ext>
            </a:extLst>
          </p:cNvPr>
          <p:cNvSpPr>
            <a:spLocks noGrp="1" noChangeArrowheads="1"/>
          </p:cNvSpPr>
          <p:nvPr>
            <p:ph type="title"/>
          </p:nvPr>
        </p:nvSpPr>
        <p:spPr/>
        <p:txBody>
          <a:bodyPr/>
          <a:lstStyle/>
          <a:p>
            <a:r>
              <a:rPr lang="en-CA" altLang="LID4096"/>
              <a:t>Programming</a:t>
            </a:r>
            <a:r>
              <a:rPr lang="en-CA" altLang="LID4096" sz="2400"/>
              <a:t> </a:t>
            </a:r>
            <a:r>
              <a:rPr lang="en-CA" altLang="LID4096"/>
              <a:t>Customizable PUIs</a:t>
            </a:r>
          </a:p>
        </p:txBody>
      </p:sp>
      <p:sp>
        <p:nvSpPr>
          <p:cNvPr id="460803" name="Rectangle 3">
            <a:extLst>
              <a:ext uri="{FF2B5EF4-FFF2-40B4-BE49-F238E27FC236}">
                <a16:creationId xmlns:a16="http://schemas.microsoft.com/office/drawing/2014/main" id="{1F727ED0-D9DC-DF39-280E-33BB030E70F5}"/>
              </a:ext>
            </a:extLst>
          </p:cNvPr>
          <p:cNvSpPr>
            <a:spLocks noGrp="1" noChangeArrowheads="1"/>
          </p:cNvSpPr>
          <p:nvPr>
            <p:ph type="body" idx="1"/>
          </p:nvPr>
        </p:nvSpPr>
        <p:spPr>
          <a:xfrm>
            <a:off x="685800" y="1981200"/>
            <a:ext cx="8242300" cy="4114800"/>
          </a:xfrm>
        </p:spPr>
        <p:txBody>
          <a:bodyPr/>
          <a:lstStyle/>
          <a:p>
            <a:r>
              <a:rPr lang="en-CA" altLang="LID4096"/>
              <a:t>Developers create customizable PUIs through two toolkits</a:t>
            </a:r>
            <a:br>
              <a:rPr lang="en-CA" altLang="LID4096"/>
            </a:br>
            <a:endParaRPr lang="en-CA" altLang="LID4096"/>
          </a:p>
          <a:p>
            <a:pPr lvl="1"/>
            <a:r>
              <a:rPr lang="en-CA" altLang="LID4096" b="1"/>
              <a:t>Phidgets</a:t>
            </a:r>
            <a:r>
              <a:rPr lang="en-CA" altLang="LID4096"/>
              <a:t>: programming physical devices</a:t>
            </a:r>
          </a:p>
          <a:p>
            <a:endParaRPr lang="en-CA" altLang="LID4096"/>
          </a:p>
          <a:p>
            <a:pPr lvl="1"/>
            <a:r>
              <a:rPr lang="en-CA" altLang="LID4096" b="1"/>
              <a:t>WidgetTap</a:t>
            </a:r>
            <a:r>
              <a:rPr lang="en-CA" altLang="LID4096"/>
              <a:t>: accessing GUI widgets</a:t>
            </a:r>
          </a:p>
          <a:p>
            <a:endParaRPr lang="en-CA" altLang="LID4096"/>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Line 2">
            <a:extLst>
              <a:ext uri="{FF2B5EF4-FFF2-40B4-BE49-F238E27FC236}">
                <a16:creationId xmlns:a16="http://schemas.microsoft.com/office/drawing/2014/main" id="{BAF3552F-242B-F743-35E3-610B9F21077F}"/>
              </a:ext>
            </a:extLst>
          </p:cNvPr>
          <p:cNvSpPr>
            <a:spLocks noChangeShapeType="1"/>
          </p:cNvSpPr>
          <p:nvPr/>
        </p:nvSpPr>
        <p:spPr bwMode="auto">
          <a:xfrm>
            <a:off x="1295400" y="5084763"/>
            <a:ext cx="4248150" cy="0"/>
          </a:xfrm>
          <a:prstGeom prst="line">
            <a:avLst/>
          </a:prstGeom>
          <a:noFill/>
          <a:ln w="152400">
            <a:solidFill>
              <a:srgbClr val="FF6600"/>
            </a:solidFill>
            <a:round/>
            <a:headEnd/>
            <a:tailEnd type="triangle" w="med" len="med"/>
          </a:ln>
          <a:effectLst>
            <a:outerShdw dist="107763" dir="135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LID4096"/>
          </a:p>
        </p:txBody>
      </p:sp>
      <p:sp>
        <p:nvSpPr>
          <p:cNvPr id="434179" name="Line 3">
            <a:extLst>
              <a:ext uri="{FF2B5EF4-FFF2-40B4-BE49-F238E27FC236}">
                <a16:creationId xmlns:a16="http://schemas.microsoft.com/office/drawing/2014/main" id="{E37FF802-9223-E8E2-E276-6627CB262277}"/>
              </a:ext>
            </a:extLst>
          </p:cNvPr>
          <p:cNvSpPr>
            <a:spLocks noChangeShapeType="1"/>
          </p:cNvSpPr>
          <p:nvPr/>
        </p:nvSpPr>
        <p:spPr bwMode="auto">
          <a:xfrm>
            <a:off x="1187450" y="4221163"/>
            <a:ext cx="36513" cy="936625"/>
          </a:xfrm>
          <a:prstGeom prst="line">
            <a:avLst/>
          </a:prstGeom>
          <a:noFill/>
          <a:ln w="152400">
            <a:solidFill>
              <a:srgbClr val="FF6600"/>
            </a:solidFill>
            <a:round/>
            <a:headEnd/>
            <a:tailEnd/>
          </a:ln>
          <a:effectLst>
            <a:outerShdw dist="107763" dir="135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LID4096"/>
          </a:p>
        </p:txBody>
      </p:sp>
      <p:sp>
        <p:nvSpPr>
          <p:cNvPr id="434180" name="Rectangle 4">
            <a:extLst>
              <a:ext uri="{FF2B5EF4-FFF2-40B4-BE49-F238E27FC236}">
                <a16:creationId xmlns:a16="http://schemas.microsoft.com/office/drawing/2014/main" id="{CB19E671-085D-7169-3FC3-F237DFE99C58}"/>
              </a:ext>
            </a:extLst>
          </p:cNvPr>
          <p:cNvSpPr>
            <a:spLocks noGrp="1" noChangeArrowheads="1"/>
          </p:cNvSpPr>
          <p:nvPr>
            <p:ph type="title"/>
          </p:nvPr>
        </p:nvSpPr>
        <p:spPr/>
        <p:txBody>
          <a:bodyPr/>
          <a:lstStyle/>
          <a:p>
            <a:r>
              <a:rPr lang="en-CA" altLang="LID4096"/>
              <a:t>A Simple Example</a:t>
            </a:r>
          </a:p>
        </p:txBody>
      </p:sp>
      <p:pic>
        <p:nvPicPr>
          <p:cNvPr id="434181" name="Picture 5">
            <a:extLst>
              <a:ext uri="{FF2B5EF4-FFF2-40B4-BE49-F238E27FC236}">
                <a16:creationId xmlns:a16="http://schemas.microsoft.com/office/drawing/2014/main" id="{CEFF3B97-1AE4-A2EC-7E09-55FB4E0A38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844675"/>
            <a:ext cx="2779713" cy="2381250"/>
          </a:xfrm>
          <a:prstGeom prst="rect">
            <a:avLst/>
          </a:prstGeom>
          <a:noFill/>
          <a:extLst>
            <a:ext uri="{909E8E84-426E-40DD-AFC4-6F175D3DCCD1}">
              <a14:hiddenFill xmlns:a14="http://schemas.microsoft.com/office/drawing/2010/main">
                <a:solidFill>
                  <a:srgbClr val="FFFFFF"/>
                </a:solidFill>
              </a14:hiddenFill>
            </a:ext>
          </a:extLst>
        </p:spPr>
      </p:pic>
      <p:pic>
        <p:nvPicPr>
          <p:cNvPr id="434182" name="Picture 6">
            <a:extLst>
              <a:ext uri="{FF2B5EF4-FFF2-40B4-BE49-F238E27FC236}">
                <a16:creationId xmlns:a16="http://schemas.microsoft.com/office/drawing/2014/main" id="{AB2653CE-56F6-456D-F4F7-A2297B80BD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3068638"/>
            <a:ext cx="3302000" cy="3302000"/>
          </a:xfrm>
          <a:prstGeom prst="rect">
            <a:avLst/>
          </a:prstGeom>
          <a:noFill/>
          <a:extLst>
            <a:ext uri="{909E8E84-426E-40DD-AFC4-6F175D3DCCD1}">
              <a14:hiddenFill xmlns:a14="http://schemas.microsoft.com/office/drawing/2010/main">
                <a:solidFill>
                  <a:srgbClr val="FFFFFF"/>
                </a:solidFill>
              </a14:hiddenFill>
            </a:ext>
          </a:extLst>
        </p:spPr>
      </p:pic>
      <p:sp>
        <p:nvSpPr>
          <p:cNvPr id="434183" name="Rectangle 7">
            <a:extLst>
              <a:ext uri="{FF2B5EF4-FFF2-40B4-BE49-F238E27FC236}">
                <a16:creationId xmlns:a16="http://schemas.microsoft.com/office/drawing/2014/main" id="{F3BCDC8F-BC0D-1DBC-AAA7-3312F7A3F707}"/>
              </a:ext>
            </a:extLst>
          </p:cNvPr>
          <p:cNvSpPr>
            <a:spLocks noChangeArrowheads="1"/>
          </p:cNvSpPr>
          <p:nvPr/>
        </p:nvSpPr>
        <p:spPr bwMode="auto">
          <a:xfrm>
            <a:off x="6624638" y="4905375"/>
            <a:ext cx="684212" cy="611188"/>
          </a:xfrm>
          <a:prstGeom prst="rect">
            <a:avLst/>
          </a:prstGeom>
          <a:noFill/>
          <a:ln w="76200">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4185" name="Rectangle 9">
            <a:extLst>
              <a:ext uri="{FF2B5EF4-FFF2-40B4-BE49-F238E27FC236}">
                <a16:creationId xmlns:a16="http://schemas.microsoft.com/office/drawing/2014/main" id="{E93CDE15-B0F1-9A34-71E7-BC604D66A1D6}"/>
              </a:ext>
            </a:extLst>
          </p:cNvPr>
          <p:cNvSpPr>
            <a:spLocks noChangeArrowheads="1"/>
          </p:cNvSpPr>
          <p:nvPr/>
        </p:nvSpPr>
        <p:spPr bwMode="auto">
          <a:xfrm>
            <a:off x="215900" y="5949950"/>
            <a:ext cx="48244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i="1">
                <a:solidFill>
                  <a:srgbClr val="CC9900"/>
                </a:solidFill>
                <a:latin typeface="Verdana" panose="020B0604030504040204" pitchFamily="34" charset="0"/>
              </a:rPr>
              <a:t>A live demonstration was done 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1BC20B4A-17DD-C8FB-045F-ACFA911C32BD}"/>
              </a:ext>
            </a:extLst>
          </p:cNvPr>
          <p:cNvSpPr>
            <a:spLocks noGrp="1" noChangeArrowheads="1"/>
          </p:cNvSpPr>
          <p:nvPr>
            <p:ph type="title"/>
          </p:nvPr>
        </p:nvSpPr>
        <p:spPr/>
        <p:txBody>
          <a:bodyPr/>
          <a:lstStyle/>
          <a:p>
            <a:r>
              <a:rPr lang="en-CA" altLang="LID4096"/>
              <a:t>Programming the WidgetTap Library</a:t>
            </a:r>
          </a:p>
        </p:txBody>
      </p:sp>
      <p:sp>
        <p:nvSpPr>
          <p:cNvPr id="436227" name="Rectangle 3">
            <a:extLst>
              <a:ext uri="{FF2B5EF4-FFF2-40B4-BE49-F238E27FC236}">
                <a16:creationId xmlns:a16="http://schemas.microsoft.com/office/drawing/2014/main" id="{380A8C54-08A9-707E-FA5C-A28E4ABF8E5A}"/>
              </a:ext>
            </a:extLst>
          </p:cNvPr>
          <p:cNvSpPr>
            <a:spLocks noGrp="1" noChangeArrowheads="1"/>
          </p:cNvSpPr>
          <p:nvPr>
            <p:ph type="body" idx="1"/>
          </p:nvPr>
        </p:nvSpPr>
        <p:spPr/>
        <p:txBody>
          <a:bodyPr/>
          <a:lstStyle/>
          <a:p>
            <a:pPr marL="342900" indent="-342900"/>
            <a:r>
              <a:rPr lang="en-CA" altLang="LID4096" sz="2400" b="1">
                <a:solidFill>
                  <a:srgbClr val="003300"/>
                </a:solidFill>
              </a:rPr>
              <a:t>CommandTap tap = null</a:t>
            </a:r>
          </a:p>
          <a:p>
            <a:pPr marL="342900" indent="-342900"/>
            <a:endParaRPr lang="en-CA" altLang="LID4096" sz="2400" b="1">
              <a:solidFill>
                <a:srgbClr val="003300"/>
              </a:solidFill>
            </a:endParaRPr>
          </a:p>
          <a:p>
            <a:pPr marL="342900" indent="-342900"/>
            <a:r>
              <a:rPr lang="en-CA" altLang="LID4096" sz="2400"/>
              <a:t>phidgetMgr_OnAttach(Phidget </a:t>
            </a:r>
            <a:r>
              <a:rPr lang="en-CA" altLang="LID4096" sz="2400" i="1"/>
              <a:t>p</a:t>
            </a:r>
            <a:r>
              <a:rPr lang="en-CA" altLang="LID4096" sz="2400"/>
              <a:t>)</a:t>
            </a:r>
          </a:p>
          <a:p>
            <a:pPr marL="342900" indent="-342900"/>
            <a:r>
              <a:rPr lang="en-CA" altLang="LID4096" sz="2400"/>
              <a:t>	if </a:t>
            </a:r>
            <a:r>
              <a:rPr lang="en-CA" altLang="LID4096" sz="2400" i="1"/>
              <a:t>p</a:t>
            </a:r>
            <a:r>
              <a:rPr lang="en-CA" altLang="LID4096" sz="2400"/>
              <a:t>.DeviceType = "PhidgetInterfaceKit"</a:t>
            </a:r>
          </a:p>
          <a:p>
            <a:pPr marL="342900" indent="-342900"/>
            <a:r>
              <a:rPr lang="en-CA" altLang="LID4096" sz="2400"/>
              <a:t>		</a:t>
            </a:r>
            <a:r>
              <a:rPr lang="en-CA" altLang="LID4096" sz="2400" b="1">
                <a:solidFill>
                  <a:srgbClr val="003300"/>
                </a:solidFill>
              </a:rPr>
              <a:t>this.tap = CommandTap.Pick()</a:t>
            </a:r>
          </a:p>
          <a:p>
            <a:pPr marL="342900" indent="-342900"/>
            <a:endParaRPr lang="en-CA" altLang="LID4096" sz="2400"/>
          </a:p>
          <a:p>
            <a:pPr marL="342900" indent="-342900"/>
            <a:r>
              <a:rPr lang="en-CA" altLang="LID4096" sz="2400"/>
              <a:t>phidgetIK_OnInputChanged(int </a:t>
            </a:r>
            <a:r>
              <a:rPr lang="en-CA" altLang="LID4096" sz="2400" i="1"/>
              <a:t>i</a:t>
            </a:r>
            <a:r>
              <a:rPr lang="en-CA" altLang="LID4096" sz="2400"/>
              <a:t>, bool </a:t>
            </a:r>
            <a:r>
              <a:rPr lang="en-CA" altLang="LID4096" sz="2400" i="1"/>
              <a:t>state</a:t>
            </a:r>
            <a:r>
              <a:rPr lang="en-CA" altLang="LID4096" sz="2400"/>
              <a:t>)</a:t>
            </a:r>
          </a:p>
          <a:p>
            <a:pPr marL="342900" indent="-342900"/>
            <a:r>
              <a:rPr lang="en-CA" altLang="LID4096" sz="2400"/>
              <a:t>	if </a:t>
            </a:r>
            <a:r>
              <a:rPr lang="en-CA" altLang="LID4096" sz="2400" i="1"/>
              <a:t>state</a:t>
            </a:r>
            <a:r>
              <a:rPr lang="en-CA" altLang="LID4096" sz="2400"/>
              <a:t> = true</a:t>
            </a:r>
          </a:p>
          <a:p>
            <a:pPr marL="342900" indent="-342900"/>
            <a:r>
              <a:rPr lang="en-CA" altLang="LID4096" sz="2400"/>
              <a:t>		</a:t>
            </a:r>
            <a:r>
              <a:rPr lang="en-CA" altLang="LID4096" sz="2400" b="1">
                <a:solidFill>
                  <a:srgbClr val="003300"/>
                </a:solidFill>
              </a:rPr>
              <a:t>this.tap.Click()</a:t>
            </a:r>
            <a:endParaRPr lang="en-CA" altLang="LID4096" sz="2400">
              <a:solidFill>
                <a:srgbClr val="00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36227">
                                            <p:txEl>
                                              <p:pRg st="2" end="2"/>
                                            </p:txEl>
                                          </p:spTgt>
                                        </p:tgtEl>
                                        <p:attrNameLst>
                                          <p:attrName>style.visibility</p:attrName>
                                        </p:attrNameLst>
                                      </p:cBhvr>
                                      <p:to>
                                        <p:strVal val="visible"/>
                                      </p:to>
                                    </p:set>
                                    <p:animEffect transition="in" filter="dissolve">
                                      <p:cBhvr>
                                        <p:cTn id="7" dur="500"/>
                                        <p:tgtEl>
                                          <p:spTgt spid="436227">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436227">
                                            <p:txEl>
                                              <p:pRg st="3" end="3"/>
                                            </p:txEl>
                                          </p:spTgt>
                                        </p:tgtEl>
                                        <p:attrNameLst>
                                          <p:attrName>style.visibility</p:attrName>
                                        </p:attrNameLst>
                                      </p:cBhvr>
                                      <p:to>
                                        <p:strVal val="visible"/>
                                      </p:to>
                                    </p:set>
                                    <p:animEffect transition="in" filter="dissolve">
                                      <p:cBhvr>
                                        <p:cTn id="10" dur="500"/>
                                        <p:tgtEl>
                                          <p:spTgt spid="436227">
                                            <p:txEl>
                                              <p:pRg st="3" end="3"/>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436227">
                                            <p:txEl>
                                              <p:pRg st="4" end="4"/>
                                            </p:txEl>
                                          </p:spTgt>
                                        </p:tgtEl>
                                        <p:attrNameLst>
                                          <p:attrName>style.visibility</p:attrName>
                                        </p:attrNameLst>
                                      </p:cBhvr>
                                      <p:to>
                                        <p:strVal val="visible"/>
                                      </p:to>
                                    </p:set>
                                    <p:animEffect transition="in" filter="dissolve">
                                      <p:cBhvr>
                                        <p:cTn id="13" dur="500"/>
                                        <p:tgtEl>
                                          <p:spTgt spid="436227">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436227">
                                            <p:txEl>
                                              <p:pRg st="6" end="6"/>
                                            </p:txEl>
                                          </p:spTgt>
                                        </p:tgtEl>
                                        <p:attrNameLst>
                                          <p:attrName>style.visibility</p:attrName>
                                        </p:attrNameLst>
                                      </p:cBhvr>
                                      <p:to>
                                        <p:strVal val="visible"/>
                                      </p:to>
                                    </p:set>
                                    <p:animEffect transition="in" filter="dissolve">
                                      <p:cBhvr>
                                        <p:cTn id="18" dur="500"/>
                                        <p:tgtEl>
                                          <p:spTgt spid="436227">
                                            <p:txEl>
                                              <p:pRg st="6" end="6"/>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436227">
                                            <p:txEl>
                                              <p:pRg st="7" end="7"/>
                                            </p:txEl>
                                          </p:spTgt>
                                        </p:tgtEl>
                                        <p:attrNameLst>
                                          <p:attrName>style.visibility</p:attrName>
                                        </p:attrNameLst>
                                      </p:cBhvr>
                                      <p:to>
                                        <p:strVal val="visible"/>
                                      </p:to>
                                    </p:set>
                                    <p:animEffect transition="in" filter="dissolve">
                                      <p:cBhvr>
                                        <p:cTn id="21" dur="500"/>
                                        <p:tgtEl>
                                          <p:spTgt spid="436227">
                                            <p:txEl>
                                              <p:pRg st="7" end="7"/>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436227">
                                            <p:txEl>
                                              <p:pRg st="8" end="8"/>
                                            </p:txEl>
                                          </p:spTgt>
                                        </p:tgtEl>
                                        <p:attrNameLst>
                                          <p:attrName>style.visibility</p:attrName>
                                        </p:attrNameLst>
                                      </p:cBhvr>
                                      <p:to>
                                        <p:strVal val="visible"/>
                                      </p:to>
                                    </p:set>
                                    <p:animEffect transition="in" filter="dissolve">
                                      <p:cBhvr>
                                        <p:cTn id="24" dur="500"/>
                                        <p:tgtEl>
                                          <p:spTgt spid="4362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a:extLst>
              <a:ext uri="{FF2B5EF4-FFF2-40B4-BE49-F238E27FC236}">
                <a16:creationId xmlns:a16="http://schemas.microsoft.com/office/drawing/2014/main" id="{4EF3DA3D-AC6E-BCD4-7968-FC86E4C93F42}"/>
              </a:ext>
            </a:extLst>
          </p:cNvPr>
          <p:cNvSpPr>
            <a:spLocks noGrp="1" noChangeArrowheads="1"/>
          </p:cNvSpPr>
          <p:nvPr>
            <p:ph type="title"/>
          </p:nvPr>
        </p:nvSpPr>
        <p:spPr/>
        <p:txBody>
          <a:bodyPr/>
          <a:lstStyle/>
          <a:p>
            <a:r>
              <a:rPr lang="en-CA" altLang="LID4096"/>
              <a:t>Problem 1: Many kinds of widgets</a:t>
            </a:r>
          </a:p>
        </p:txBody>
      </p:sp>
      <p:pic>
        <p:nvPicPr>
          <p:cNvPr id="438275" name="Picture 3">
            <a:extLst>
              <a:ext uri="{FF2B5EF4-FFF2-40B4-BE49-F238E27FC236}">
                <a16:creationId xmlns:a16="http://schemas.microsoft.com/office/drawing/2014/main" id="{10F33D16-E032-9424-7D1C-BDF6BEAF7C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4638" y="2060575"/>
            <a:ext cx="1728787" cy="2516188"/>
          </a:xfrm>
          <a:prstGeom prst="rect">
            <a:avLst/>
          </a:prstGeom>
          <a:noFill/>
          <a:extLst>
            <a:ext uri="{909E8E84-426E-40DD-AFC4-6F175D3DCCD1}">
              <a14:hiddenFill xmlns:a14="http://schemas.microsoft.com/office/drawing/2010/main">
                <a:solidFill>
                  <a:srgbClr val="FFFFFF"/>
                </a:solidFill>
              </a14:hiddenFill>
            </a:ext>
          </a:extLst>
        </p:spPr>
      </p:pic>
      <p:pic>
        <p:nvPicPr>
          <p:cNvPr id="438276" name="Picture 4">
            <a:extLst>
              <a:ext uri="{FF2B5EF4-FFF2-40B4-BE49-F238E27FC236}">
                <a16:creationId xmlns:a16="http://schemas.microsoft.com/office/drawing/2014/main" id="{A729CBEF-D50F-2F23-9CA4-4B8C21B7E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5275" y="2060575"/>
            <a:ext cx="1701800" cy="2565400"/>
          </a:xfrm>
          <a:prstGeom prst="rect">
            <a:avLst/>
          </a:prstGeom>
          <a:noFill/>
          <a:extLst>
            <a:ext uri="{909E8E84-426E-40DD-AFC4-6F175D3DCCD1}">
              <a14:hiddenFill xmlns:a14="http://schemas.microsoft.com/office/drawing/2010/main">
                <a:solidFill>
                  <a:srgbClr val="FFFFFF"/>
                </a:solidFill>
              </a14:hiddenFill>
            </a:ext>
          </a:extLst>
        </p:spPr>
      </p:pic>
      <p:pic>
        <p:nvPicPr>
          <p:cNvPr id="438277" name="Picture 5">
            <a:extLst>
              <a:ext uri="{FF2B5EF4-FFF2-40B4-BE49-F238E27FC236}">
                <a16:creationId xmlns:a16="http://schemas.microsoft.com/office/drawing/2014/main" id="{B6DD944A-ADD7-A045-045A-FCE9F3A394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25" y="2060575"/>
            <a:ext cx="1701800" cy="3302000"/>
          </a:xfrm>
          <a:prstGeom prst="rect">
            <a:avLst/>
          </a:prstGeom>
          <a:noFill/>
          <a:extLst>
            <a:ext uri="{909E8E84-426E-40DD-AFC4-6F175D3DCCD1}">
              <a14:hiddenFill xmlns:a14="http://schemas.microsoft.com/office/drawing/2010/main">
                <a:solidFill>
                  <a:srgbClr val="FFFFFF"/>
                </a:solidFill>
              </a14:hiddenFill>
            </a:ext>
          </a:extLst>
        </p:spPr>
      </p:pic>
      <p:pic>
        <p:nvPicPr>
          <p:cNvPr id="438278" name="Picture 6">
            <a:extLst>
              <a:ext uri="{FF2B5EF4-FFF2-40B4-BE49-F238E27FC236}">
                <a16:creationId xmlns:a16="http://schemas.microsoft.com/office/drawing/2014/main" id="{7E2D226A-17FD-49C0-9A2B-292E0B18DB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4413" y="2060575"/>
            <a:ext cx="1754187" cy="3025775"/>
          </a:xfrm>
          <a:prstGeom prst="rect">
            <a:avLst/>
          </a:prstGeom>
          <a:noFill/>
          <a:extLst>
            <a:ext uri="{909E8E84-426E-40DD-AFC4-6F175D3DCCD1}">
              <a14:hiddenFill xmlns:a14="http://schemas.microsoft.com/office/drawing/2010/main">
                <a:solidFill>
                  <a:srgbClr val="FFFFFF"/>
                </a:solidFill>
              </a14:hiddenFill>
            </a:ext>
          </a:extLst>
        </p:spPr>
      </p:pic>
      <p:sp>
        <p:nvSpPr>
          <p:cNvPr id="438279" name="Text Box 7">
            <a:extLst>
              <a:ext uri="{FF2B5EF4-FFF2-40B4-BE49-F238E27FC236}">
                <a16:creationId xmlns:a16="http://schemas.microsoft.com/office/drawing/2014/main" id="{8D820743-A7C1-9516-9742-71E2CD023B51}"/>
              </a:ext>
            </a:extLst>
          </p:cNvPr>
          <p:cNvSpPr txBox="1">
            <a:spLocks noChangeArrowheads="1"/>
          </p:cNvSpPr>
          <p:nvPr/>
        </p:nvSpPr>
        <p:spPr bwMode="auto">
          <a:xfrm>
            <a:off x="3321050" y="6461125"/>
            <a:ext cx="582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2000">
                <a:latin typeface="Verdana" panose="020B0604030504040204" pitchFamily="34" charset="0"/>
              </a:rPr>
              <a:t>E.g., stock widget set for Visual Studio .NET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Rectangle 3">
            <a:extLst>
              <a:ext uri="{FF2B5EF4-FFF2-40B4-BE49-F238E27FC236}">
                <a16:creationId xmlns:a16="http://schemas.microsoft.com/office/drawing/2014/main" id="{3A11B262-2FAA-A297-BB7C-EE64403383F4}"/>
              </a:ext>
            </a:extLst>
          </p:cNvPr>
          <p:cNvSpPr>
            <a:spLocks noGrp="1" noChangeArrowheads="1"/>
          </p:cNvSpPr>
          <p:nvPr>
            <p:ph type="title"/>
          </p:nvPr>
        </p:nvSpPr>
        <p:spPr/>
        <p:txBody>
          <a:bodyPr/>
          <a:lstStyle/>
          <a:p>
            <a:r>
              <a:rPr lang="en-CA" altLang="LID4096"/>
              <a:t>Problem 1: Observations</a:t>
            </a:r>
          </a:p>
        </p:txBody>
      </p:sp>
      <p:grpSp>
        <p:nvGrpSpPr>
          <p:cNvPr id="440338" name="Group 18">
            <a:extLst>
              <a:ext uri="{FF2B5EF4-FFF2-40B4-BE49-F238E27FC236}">
                <a16:creationId xmlns:a16="http://schemas.microsoft.com/office/drawing/2014/main" id="{E5C6DACA-E688-A98F-EE68-83B91362C9DC}"/>
              </a:ext>
            </a:extLst>
          </p:cNvPr>
          <p:cNvGrpSpPr>
            <a:grpSpLocks/>
          </p:cNvGrpSpPr>
          <p:nvPr/>
        </p:nvGrpSpPr>
        <p:grpSpPr bwMode="auto">
          <a:xfrm>
            <a:off x="0" y="2024063"/>
            <a:ext cx="4464050" cy="4752975"/>
            <a:chOff x="0" y="1275"/>
            <a:chExt cx="2812" cy="2994"/>
          </a:xfrm>
        </p:grpSpPr>
        <p:sp>
          <p:nvSpPr>
            <p:cNvPr id="440322" name="Rectangle 2">
              <a:extLst>
                <a:ext uri="{FF2B5EF4-FFF2-40B4-BE49-F238E27FC236}">
                  <a16:creationId xmlns:a16="http://schemas.microsoft.com/office/drawing/2014/main" id="{389E1980-85B0-C31D-493D-77C2F6DB74A1}"/>
                </a:ext>
              </a:extLst>
            </p:cNvPr>
            <p:cNvSpPr>
              <a:spLocks noChangeArrowheads="1"/>
            </p:cNvSpPr>
            <p:nvPr/>
          </p:nvSpPr>
          <p:spPr bwMode="auto">
            <a:xfrm>
              <a:off x="0" y="1275"/>
              <a:ext cx="2812" cy="2994"/>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CA" altLang="LID4096"/>
            </a:p>
          </p:txBody>
        </p:sp>
        <p:sp>
          <p:nvSpPr>
            <p:cNvPr id="440324" name="Rectangle 4">
              <a:extLst>
                <a:ext uri="{FF2B5EF4-FFF2-40B4-BE49-F238E27FC236}">
                  <a16:creationId xmlns:a16="http://schemas.microsoft.com/office/drawing/2014/main" id="{6765755E-05F8-D5A7-B430-21F09F74BC16}"/>
                </a:ext>
              </a:extLst>
            </p:cNvPr>
            <p:cNvSpPr>
              <a:spLocks noChangeArrowheads="1"/>
            </p:cNvSpPr>
            <p:nvPr/>
          </p:nvSpPr>
          <p:spPr bwMode="auto">
            <a:xfrm>
              <a:off x="68" y="2659"/>
              <a:ext cx="2676" cy="1066"/>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40325" name="Rectangle 5">
              <a:extLst>
                <a:ext uri="{FF2B5EF4-FFF2-40B4-BE49-F238E27FC236}">
                  <a16:creationId xmlns:a16="http://schemas.microsoft.com/office/drawing/2014/main" id="{E9B970CF-FFB7-DA4A-2DCC-9A610FCF6229}"/>
                </a:ext>
              </a:extLst>
            </p:cNvPr>
            <p:cNvSpPr>
              <a:spLocks noChangeArrowheads="1"/>
            </p:cNvSpPr>
            <p:nvPr/>
          </p:nvSpPr>
          <p:spPr bwMode="auto">
            <a:xfrm>
              <a:off x="68" y="1321"/>
              <a:ext cx="2676" cy="124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40326" name="Text Box 6">
              <a:extLst>
                <a:ext uri="{FF2B5EF4-FFF2-40B4-BE49-F238E27FC236}">
                  <a16:creationId xmlns:a16="http://schemas.microsoft.com/office/drawing/2014/main" id="{AD2472DF-27DE-2D02-A5E7-578A07912D67}"/>
                </a:ext>
              </a:extLst>
            </p:cNvPr>
            <p:cNvSpPr txBox="1">
              <a:spLocks noChangeArrowheads="1"/>
            </p:cNvSpPr>
            <p:nvPr/>
          </p:nvSpPr>
          <p:spPr bwMode="auto">
            <a:xfrm>
              <a:off x="272" y="2115"/>
              <a:ext cx="2267"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2000"/>
                <a:t>Different implementation; same API</a:t>
              </a:r>
            </a:p>
          </p:txBody>
        </p:sp>
        <p:sp>
          <p:nvSpPr>
            <p:cNvPr id="440327" name="Text Box 7">
              <a:extLst>
                <a:ext uri="{FF2B5EF4-FFF2-40B4-BE49-F238E27FC236}">
                  <a16:creationId xmlns:a16="http://schemas.microsoft.com/office/drawing/2014/main" id="{BFB9F19A-367D-3D66-DB84-9C7EEBE05A2A}"/>
                </a:ext>
              </a:extLst>
            </p:cNvPr>
            <p:cNvSpPr txBox="1">
              <a:spLocks noChangeArrowheads="1"/>
            </p:cNvSpPr>
            <p:nvPr/>
          </p:nvSpPr>
          <p:spPr bwMode="auto">
            <a:xfrm>
              <a:off x="0" y="3453"/>
              <a:ext cx="281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2000"/>
                <a:t>Different implementation and API</a:t>
              </a:r>
            </a:p>
          </p:txBody>
        </p:sp>
        <p:pic>
          <p:nvPicPr>
            <p:cNvPr id="440330" name="Picture 10">
              <a:extLst>
                <a:ext uri="{FF2B5EF4-FFF2-40B4-BE49-F238E27FC236}">
                  <a16:creationId xmlns:a16="http://schemas.microsoft.com/office/drawing/2014/main" id="{0A727ECD-9B6B-4EE3-7274-8E2F08198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 y="2704"/>
              <a:ext cx="1177" cy="717"/>
            </a:xfrm>
            <a:prstGeom prst="rect">
              <a:avLst/>
            </a:prstGeom>
            <a:noFill/>
            <a:extLst>
              <a:ext uri="{909E8E84-426E-40DD-AFC4-6F175D3DCCD1}">
                <a14:hiddenFill xmlns:a14="http://schemas.microsoft.com/office/drawing/2010/main">
                  <a:solidFill>
                    <a:srgbClr val="FFFFFF"/>
                  </a:solidFill>
                </a14:hiddenFill>
              </a:ext>
            </a:extLst>
          </p:spPr>
        </p:pic>
        <p:pic>
          <p:nvPicPr>
            <p:cNvPr id="440331" name="Picture 11">
              <a:extLst>
                <a:ext uri="{FF2B5EF4-FFF2-40B4-BE49-F238E27FC236}">
                  <a16:creationId xmlns:a16="http://schemas.microsoft.com/office/drawing/2014/main" id="{F59A0DC9-43F0-EF97-6D3A-DCE09909CF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 y="1389"/>
              <a:ext cx="1177" cy="717"/>
            </a:xfrm>
            <a:prstGeom prst="rect">
              <a:avLst/>
            </a:prstGeom>
            <a:noFill/>
            <a:extLst>
              <a:ext uri="{909E8E84-426E-40DD-AFC4-6F175D3DCCD1}">
                <a14:hiddenFill xmlns:a14="http://schemas.microsoft.com/office/drawing/2010/main">
                  <a:solidFill>
                    <a:srgbClr val="FFFFFF"/>
                  </a:solidFill>
                </a14:hiddenFill>
              </a:ext>
            </a:extLst>
          </p:spPr>
        </p:pic>
        <p:pic>
          <p:nvPicPr>
            <p:cNvPr id="440332" name="Picture 12">
              <a:extLst>
                <a:ext uri="{FF2B5EF4-FFF2-40B4-BE49-F238E27FC236}">
                  <a16:creationId xmlns:a16="http://schemas.microsoft.com/office/drawing/2014/main" id="{25BCC1B5-44B2-CB46-4360-560F9E8E59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7" y="1389"/>
              <a:ext cx="1177" cy="717"/>
            </a:xfrm>
            <a:prstGeom prst="rect">
              <a:avLst/>
            </a:prstGeom>
            <a:noFill/>
            <a:extLst>
              <a:ext uri="{909E8E84-426E-40DD-AFC4-6F175D3DCCD1}">
                <a14:hiddenFill xmlns:a14="http://schemas.microsoft.com/office/drawing/2010/main">
                  <a:solidFill>
                    <a:srgbClr val="FFFFFF"/>
                  </a:solidFill>
                </a14:hiddenFill>
              </a:ext>
            </a:extLst>
          </p:spPr>
        </p:pic>
        <p:sp>
          <p:nvSpPr>
            <p:cNvPr id="440333" name="Text Box 13">
              <a:extLst>
                <a:ext uri="{FF2B5EF4-FFF2-40B4-BE49-F238E27FC236}">
                  <a16:creationId xmlns:a16="http://schemas.microsoft.com/office/drawing/2014/main" id="{525F59C2-7150-3038-8383-91483CD698C5}"/>
                </a:ext>
              </a:extLst>
            </p:cNvPr>
            <p:cNvSpPr txBox="1">
              <a:spLocks noChangeArrowheads="1"/>
            </p:cNvSpPr>
            <p:nvPr/>
          </p:nvSpPr>
          <p:spPr bwMode="auto">
            <a:xfrm>
              <a:off x="0" y="3827"/>
              <a:ext cx="2812"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2000"/>
                <a:t>Same widget, different implementation</a:t>
              </a:r>
            </a:p>
          </p:txBody>
        </p:sp>
      </p:grpSp>
      <p:grpSp>
        <p:nvGrpSpPr>
          <p:cNvPr id="440337" name="Group 17">
            <a:extLst>
              <a:ext uri="{FF2B5EF4-FFF2-40B4-BE49-F238E27FC236}">
                <a16:creationId xmlns:a16="http://schemas.microsoft.com/office/drawing/2014/main" id="{098FB9EB-DCC5-EBF9-DA4A-D25DBC450052}"/>
              </a:ext>
            </a:extLst>
          </p:cNvPr>
          <p:cNvGrpSpPr>
            <a:grpSpLocks/>
          </p:cNvGrpSpPr>
          <p:nvPr/>
        </p:nvGrpSpPr>
        <p:grpSpPr bwMode="auto">
          <a:xfrm>
            <a:off x="4679950" y="2060575"/>
            <a:ext cx="4464050" cy="4716463"/>
            <a:chOff x="2948" y="1298"/>
            <a:chExt cx="2812" cy="2971"/>
          </a:xfrm>
        </p:grpSpPr>
        <p:sp>
          <p:nvSpPr>
            <p:cNvPr id="440328" name="Rectangle 8">
              <a:extLst>
                <a:ext uri="{FF2B5EF4-FFF2-40B4-BE49-F238E27FC236}">
                  <a16:creationId xmlns:a16="http://schemas.microsoft.com/office/drawing/2014/main" id="{44B1C915-0BB4-225B-9CA4-4FB1195EE1D7}"/>
                </a:ext>
              </a:extLst>
            </p:cNvPr>
            <p:cNvSpPr>
              <a:spLocks noChangeArrowheads="1"/>
            </p:cNvSpPr>
            <p:nvPr/>
          </p:nvSpPr>
          <p:spPr bwMode="auto">
            <a:xfrm>
              <a:off x="2948" y="1298"/>
              <a:ext cx="2812" cy="2971"/>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CA" altLang="LID4096"/>
            </a:p>
          </p:txBody>
        </p:sp>
        <p:sp>
          <p:nvSpPr>
            <p:cNvPr id="440329" name="Text Box 9">
              <a:extLst>
                <a:ext uri="{FF2B5EF4-FFF2-40B4-BE49-F238E27FC236}">
                  <a16:creationId xmlns:a16="http://schemas.microsoft.com/office/drawing/2014/main" id="{19315239-A921-216F-C037-EC6B0845350B}"/>
                </a:ext>
              </a:extLst>
            </p:cNvPr>
            <p:cNvSpPr txBox="1">
              <a:spLocks noChangeArrowheads="1"/>
            </p:cNvSpPr>
            <p:nvPr/>
          </p:nvSpPr>
          <p:spPr bwMode="auto">
            <a:xfrm>
              <a:off x="2948" y="3929"/>
              <a:ext cx="281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2000"/>
                <a:t>Different widgets, same semantics</a:t>
              </a:r>
            </a:p>
          </p:txBody>
        </p:sp>
        <p:pic>
          <p:nvPicPr>
            <p:cNvPr id="440334" name="Picture 14">
              <a:extLst>
                <a:ext uri="{FF2B5EF4-FFF2-40B4-BE49-F238E27FC236}">
                  <a16:creationId xmlns:a16="http://schemas.microsoft.com/office/drawing/2014/main" id="{B26E43F7-A503-561D-8B02-9FE5811862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6" y="1366"/>
              <a:ext cx="2676" cy="1919"/>
            </a:xfrm>
            <a:prstGeom prst="rect">
              <a:avLst/>
            </a:prstGeom>
            <a:noFill/>
            <a:extLst>
              <a:ext uri="{909E8E84-426E-40DD-AFC4-6F175D3DCCD1}">
                <a14:hiddenFill xmlns:a14="http://schemas.microsoft.com/office/drawing/2010/main">
                  <a:solidFill>
                    <a:srgbClr val="FFFFFF"/>
                  </a:solidFill>
                </a14:hiddenFill>
              </a:ext>
            </a:extLst>
          </p:spPr>
        </p:pic>
        <p:pic>
          <p:nvPicPr>
            <p:cNvPr id="440335" name="Picture 15">
              <a:extLst>
                <a:ext uri="{FF2B5EF4-FFF2-40B4-BE49-F238E27FC236}">
                  <a16:creationId xmlns:a16="http://schemas.microsoft.com/office/drawing/2014/main" id="{B2A84399-16CA-2066-7F5E-54D681BBD6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6" y="3113"/>
              <a:ext cx="1177" cy="717"/>
            </a:xfrm>
            <a:prstGeom prst="rect">
              <a:avLst/>
            </a:prstGeom>
            <a:noFill/>
            <a:extLst>
              <a:ext uri="{909E8E84-426E-40DD-AFC4-6F175D3DCCD1}">
                <a14:hiddenFill xmlns:a14="http://schemas.microsoft.com/office/drawing/2010/main">
                  <a:solidFill>
                    <a:srgbClr val="FFFFFF"/>
                  </a:solidFill>
                </a14:hiddenFill>
              </a:ext>
            </a:extLst>
          </p:spPr>
        </p:pic>
        <p:sp>
          <p:nvSpPr>
            <p:cNvPr id="440336" name="Rectangle 16">
              <a:extLst>
                <a:ext uri="{FF2B5EF4-FFF2-40B4-BE49-F238E27FC236}">
                  <a16:creationId xmlns:a16="http://schemas.microsoft.com/office/drawing/2014/main" id="{96755267-F66A-514A-237B-974EDED15B51}"/>
                </a:ext>
              </a:extLst>
            </p:cNvPr>
            <p:cNvSpPr>
              <a:spLocks noChangeArrowheads="1"/>
            </p:cNvSpPr>
            <p:nvPr/>
          </p:nvSpPr>
          <p:spPr bwMode="auto">
            <a:xfrm>
              <a:off x="3969" y="3317"/>
              <a:ext cx="1134" cy="499"/>
            </a:xfrm>
            <a:prstGeom prst="rect">
              <a:avLst/>
            </a:prstGeom>
            <a:noFill/>
            <a:ln w="762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rctx="PPT">
                                        <p:cTn id="6" dur="indefinite"/>
                                        <p:tgtEl>
                                          <p:spTgt spid="440338"/>
                                        </p:tgtEl>
                                        <p:attrNameLst>
                                          <p:attrName>style.opacity</p:attrName>
                                        </p:attrNameLst>
                                      </p:cBhvr>
                                      <p:to>
                                        <p:strVal val="0.25"/>
                                      </p:to>
                                    </p:set>
                                    <p:animEffect filter="image" prLst="opacity: 0.25">
                                      <p:cBhvr rctx="IE">
                                        <p:cTn id="7" dur="indefinite"/>
                                        <p:tgtEl>
                                          <p:spTgt spid="440338"/>
                                        </p:tgtEl>
                                      </p:cBhvr>
                                    </p:animEffect>
                                  </p:childTnLst>
                                </p:cTn>
                              </p:par>
                              <p:par>
                                <p:cTn id="8" presetID="9" presetClass="entr" presetSubtype="0" fill="hold" nodeType="withEffect">
                                  <p:stCondLst>
                                    <p:cond delay="0"/>
                                  </p:stCondLst>
                                  <p:childTnLst>
                                    <p:set>
                                      <p:cBhvr>
                                        <p:cTn id="9" dur="1" fill="hold">
                                          <p:stCondLst>
                                            <p:cond delay="0"/>
                                          </p:stCondLst>
                                        </p:cTn>
                                        <p:tgtEl>
                                          <p:spTgt spid="440337"/>
                                        </p:tgtEl>
                                        <p:attrNameLst>
                                          <p:attrName>style.visibility</p:attrName>
                                        </p:attrNameLst>
                                      </p:cBhvr>
                                      <p:to>
                                        <p:strVal val="visible"/>
                                      </p:to>
                                    </p:set>
                                    <p:animEffect transition="in" filter="dissolve">
                                      <p:cBhvr>
                                        <p:cTn id="10" dur="500"/>
                                        <p:tgtEl>
                                          <p:spTgt spid="440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a:extLst>
              <a:ext uri="{FF2B5EF4-FFF2-40B4-BE49-F238E27FC236}">
                <a16:creationId xmlns:a16="http://schemas.microsoft.com/office/drawing/2014/main" id="{35A1D8D4-C48A-0120-D68D-423415FE7158}"/>
              </a:ext>
            </a:extLst>
          </p:cNvPr>
          <p:cNvSpPr>
            <a:spLocks noChangeArrowheads="1"/>
          </p:cNvSpPr>
          <p:nvPr/>
        </p:nvSpPr>
        <p:spPr bwMode="auto">
          <a:xfrm>
            <a:off x="2232025" y="2673350"/>
            <a:ext cx="6048375" cy="2736850"/>
          </a:xfrm>
          <a:prstGeom prst="rect">
            <a:avLst/>
          </a:prstGeom>
          <a:solidFill>
            <a:srgbClr val="FFCC99">
              <a:alpha val="16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aphicFrame>
        <p:nvGraphicFramePr>
          <p:cNvPr id="2" name="Diagram 1">
            <a:extLst>
              <a:ext uri="{FF2B5EF4-FFF2-40B4-BE49-F238E27FC236}">
                <a16:creationId xmlns:a16="http://schemas.microsoft.com/office/drawing/2014/main" id="{47F026F2-B659-82FD-C64C-01F50BA40BDF}"/>
              </a:ext>
            </a:extLst>
          </p:cNvPr>
          <p:cNvGraphicFramePr/>
          <p:nvPr/>
        </p:nvGraphicFramePr>
        <p:xfrm>
          <a:off x="1619250" y="1773238"/>
          <a:ext cx="7380288" cy="6156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2386" name="Rectangle 18">
            <a:extLst>
              <a:ext uri="{FF2B5EF4-FFF2-40B4-BE49-F238E27FC236}">
                <a16:creationId xmlns:a16="http://schemas.microsoft.com/office/drawing/2014/main" id="{5759795E-26CE-2B3B-20E7-C3B03414A20C}"/>
              </a:ext>
            </a:extLst>
          </p:cNvPr>
          <p:cNvSpPr>
            <a:spLocks noGrp="1" noChangeArrowheads="1"/>
          </p:cNvSpPr>
          <p:nvPr>
            <p:ph type="title"/>
          </p:nvPr>
        </p:nvSpPr>
        <p:spPr>
          <a:xfrm>
            <a:off x="457200" y="685800"/>
            <a:ext cx="8291513" cy="533400"/>
          </a:xfrm>
        </p:spPr>
        <p:txBody>
          <a:bodyPr/>
          <a:lstStyle/>
          <a:p>
            <a:r>
              <a:rPr lang="en-CA" altLang="LID4096"/>
              <a:t>Problem 1: Solution</a:t>
            </a:r>
          </a:p>
        </p:txBody>
      </p:sp>
      <p:sp>
        <p:nvSpPr>
          <p:cNvPr id="442387" name="AutoShape 19">
            <a:extLst>
              <a:ext uri="{FF2B5EF4-FFF2-40B4-BE49-F238E27FC236}">
                <a16:creationId xmlns:a16="http://schemas.microsoft.com/office/drawing/2014/main" id="{EEF2635D-2350-7069-F4C2-E60F283A98DC}"/>
              </a:ext>
            </a:extLst>
          </p:cNvPr>
          <p:cNvSpPr>
            <a:spLocks/>
          </p:cNvSpPr>
          <p:nvPr/>
        </p:nvSpPr>
        <p:spPr bwMode="auto">
          <a:xfrm>
            <a:off x="1835150" y="2673350"/>
            <a:ext cx="396875" cy="2735263"/>
          </a:xfrm>
          <a:prstGeom prst="leftBrace">
            <a:avLst>
              <a:gd name="adj1" fmla="val 574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42388" name="Text Box 20">
            <a:extLst>
              <a:ext uri="{FF2B5EF4-FFF2-40B4-BE49-F238E27FC236}">
                <a16:creationId xmlns:a16="http://schemas.microsoft.com/office/drawing/2014/main" id="{713361FC-6083-E21B-AFA3-8CC3906166C9}"/>
              </a:ext>
            </a:extLst>
          </p:cNvPr>
          <p:cNvSpPr txBox="1">
            <a:spLocks noChangeArrowheads="1"/>
          </p:cNvSpPr>
          <p:nvPr/>
        </p:nvSpPr>
        <p:spPr bwMode="auto">
          <a:xfrm>
            <a:off x="0" y="3249613"/>
            <a:ext cx="19272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CA" altLang="LID4096" sz="2000">
                <a:latin typeface="Verdana" panose="020B0604030504040204" pitchFamily="34" charset="0"/>
              </a:rPr>
              <a:t>Programmers</a:t>
            </a:r>
          </a:p>
          <a:p>
            <a:r>
              <a:rPr lang="en-CA" altLang="LID4096" sz="2000">
                <a:latin typeface="Verdana" panose="020B0604030504040204" pitchFamily="34" charset="0"/>
              </a:rPr>
              <a:t>use these base classes</a:t>
            </a:r>
          </a:p>
        </p:txBody>
      </p:sp>
      <p:sp>
        <p:nvSpPr>
          <p:cNvPr id="442389" name="Rectangle 21">
            <a:extLst>
              <a:ext uri="{FF2B5EF4-FFF2-40B4-BE49-F238E27FC236}">
                <a16:creationId xmlns:a16="http://schemas.microsoft.com/office/drawing/2014/main" id="{D34DB54A-F316-90E1-05D6-EC8EC29A197B}"/>
              </a:ext>
            </a:extLst>
          </p:cNvPr>
          <p:cNvSpPr>
            <a:spLocks noGrp="1" noChangeArrowheads="1"/>
          </p:cNvSpPr>
          <p:nvPr>
            <p:ph type="body" idx="1"/>
          </p:nvPr>
        </p:nvSpPr>
        <p:spPr/>
        <p:txBody>
          <a:bodyPr/>
          <a:lstStyle/>
          <a:p>
            <a:r>
              <a:rPr lang="en-CA" altLang="LID4096"/>
              <a:t>Configurable class hierarchy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a:extLst>
              <a:ext uri="{FF2B5EF4-FFF2-40B4-BE49-F238E27FC236}">
                <a16:creationId xmlns:a16="http://schemas.microsoft.com/office/drawing/2014/main" id="{BF893DD7-CB2A-C386-4135-6C011D9C0B38}"/>
              </a:ext>
            </a:extLst>
          </p:cNvPr>
          <p:cNvSpPr>
            <a:spLocks noGrp="1" noChangeArrowheads="1"/>
          </p:cNvSpPr>
          <p:nvPr>
            <p:ph type="title"/>
          </p:nvPr>
        </p:nvSpPr>
        <p:spPr>
          <a:xfrm>
            <a:off x="457200" y="685800"/>
            <a:ext cx="8686800" cy="533400"/>
          </a:xfrm>
        </p:spPr>
        <p:txBody>
          <a:bodyPr/>
          <a:lstStyle/>
          <a:p>
            <a:r>
              <a:rPr lang="en-CA" altLang="LID4096"/>
              <a:t>Problem 2: Finding re-created widgets</a:t>
            </a:r>
          </a:p>
        </p:txBody>
      </p:sp>
      <p:sp>
        <p:nvSpPr>
          <p:cNvPr id="444419" name="Rectangle 3">
            <a:extLst>
              <a:ext uri="{FF2B5EF4-FFF2-40B4-BE49-F238E27FC236}">
                <a16:creationId xmlns:a16="http://schemas.microsoft.com/office/drawing/2014/main" id="{D58FE4F3-FA2F-F91E-8831-B05CA9D678C5}"/>
              </a:ext>
            </a:extLst>
          </p:cNvPr>
          <p:cNvSpPr>
            <a:spLocks noGrp="1" noChangeArrowheads="1"/>
          </p:cNvSpPr>
          <p:nvPr>
            <p:ph type="body" idx="1"/>
          </p:nvPr>
        </p:nvSpPr>
        <p:spPr/>
        <p:txBody>
          <a:bodyPr/>
          <a:lstStyle/>
          <a:p>
            <a:r>
              <a:rPr lang="en-CA" altLang="LID4096"/>
              <a:t>If a tapped widget is destroyed and recreated, we must find it again</a:t>
            </a:r>
          </a:p>
          <a:p>
            <a:endParaRPr lang="en-CA" altLang="LID4096"/>
          </a:p>
        </p:txBody>
      </p:sp>
      <p:pic>
        <p:nvPicPr>
          <p:cNvPr id="444420" name="Picture 4">
            <a:extLst>
              <a:ext uri="{FF2B5EF4-FFF2-40B4-BE49-F238E27FC236}">
                <a16:creationId xmlns:a16="http://schemas.microsoft.com/office/drawing/2014/main" id="{CBA6860E-6BD3-6716-79EF-FC441CAD14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863" y="3968750"/>
            <a:ext cx="2336800" cy="1422400"/>
          </a:xfrm>
          <a:prstGeom prst="rect">
            <a:avLst/>
          </a:prstGeom>
          <a:noFill/>
          <a:extLst>
            <a:ext uri="{909E8E84-426E-40DD-AFC4-6F175D3DCCD1}">
              <a14:hiddenFill xmlns:a14="http://schemas.microsoft.com/office/drawing/2010/main">
                <a:solidFill>
                  <a:srgbClr val="FFFFFF"/>
                </a:solidFill>
              </a14:hiddenFill>
            </a:ext>
          </a:extLst>
        </p:spPr>
      </p:pic>
      <p:pic>
        <p:nvPicPr>
          <p:cNvPr id="444421" name="Picture 5">
            <a:extLst>
              <a:ext uri="{FF2B5EF4-FFF2-40B4-BE49-F238E27FC236}">
                <a16:creationId xmlns:a16="http://schemas.microsoft.com/office/drawing/2014/main" id="{21B4EBEE-69D1-0E71-BEC8-588DB8FA0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3968750"/>
            <a:ext cx="2336800" cy="1422400"/>
          </a:xfrm>
          <a:prstGeom prst="rect">
            <a:avLst/>
          </a:prstGeom>
          <a:noFill/>
          <a:extLst>
            <a:ext uri="{909E8E84-426E-40DD-AFC4-6F175D3DCCD1}">
              <a14:hiddenFill xmlns:a14="http://schemas.microsoft.com/office/drawing/2010/main">
                <a:solidFill>
                  <a:srgbClr val="FFFFFF"/>
                </a:solidFill>
              </a14:hiddenFill>
            </a:ext>
          </a:extLst>
        </p:spPr>
      </p:pic>
      <p:sp>
        <p:nvSpPr>
          <p:cNvPr id="444422" name="Line 6">
            <a:extLst>
              <a:ext uri="{FF2B5EF4-FFF2-40B4-BE49-F238E27FC236}">
                <a16:creationId xmlns:a16="http://schemas.microsoft.com/office/drawing/2014/main" id="{D9C7A13B-DA40-8C59-CA76-1CBB7E13708D}"/>
              </a:ext>
            </a:extLst>
          </p:cNvPr>
          <p:cNvSpPr>
            <a:spLocks noChangeShapeType="1"/>
          </p:cNvSpPr>
          <p:nvPr/>
        </p:nvSpPr>
        <p:spPr bwMode="auto">
          <a:xfrm>
            <a:off x="1476375" y="4005263"/>
            <a:ext cx="2266950" cy="1368425"/>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44423" name="Line 7">
            <a:extLst>
              <a:ext uri="{FF2B5EF4-FFF2-40B4-BE49-F238E27FC236}">
                <a16:creationId xmlns:a16="http://schemas.microsoft.com/office/drawing/2014/main" id="{6BAA4C79-0639-01C6-C1CA-C453AE2A676C}"/>
              </a:ext>
            </a:extLst>
          </p:cNvPr>
          <p:cNvSpPr>
            <a:spLocks noChangeShapeType="1"/>
          </p:cNvSpPr>
          <p:nvPr/>
        </p:nvSpPr>
        <p:spPr bwMode="auto">
          <a:xfrm flipH="1">
            <a:off x="1439863" y="4005263"/>
            <a:ext cx="2303462" cy="1368425"/>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44424" name="AutoShape 8">
            <a:extLst>
              <a:ext uri="{FF2B5EF4-FFF2-40B4-BE49-F238E27FC236}">
                <a16:creationId xmlns:a16="http://schemas.microsoft.com/office/drawing/2014/main" id="{605D8633-D7C9-2E1E-7930-CEBE507DB836}"/>
              </a:ext>
            </a:extLst>
          </p:cNvPr>
          <p:cNvSpPr>
            <a:spLocks noChangeArrowheads="1"/>
          </p:cNvSpPr>
          <p:nvPr/>
        </p:nvSpPr>
        <p:spPr bwMode="auto">
          <a:xfrm>
            <a:off x="3887788" y="4473575"/>
            <a:ext cx="1584325" cy="468313"/>
          </a:xfrm>
          <a:prstGeom prst="rightArrow">
            <a:avLst>
              <a:gd name="adj1" fmla="val 50000"/>
              <a:gd name="adj2" fmla="val 8457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44425" name="Text Box 9">
            <a:extLst>
              <a:ext uri="{FF2B5EF4-FFF2-40B4-BE49-F238E27FC236}">
                <a16:creationId xmlns:a16="http://schemas.microsoft.com/office/drawing/2014/main" id="{239C32A4-50CB-ED91-22E0-115F5B9D34B1}"/>
              </a:ext>
            </a:extLst>
          </p:cNvPr>
          <p:cNvSpPr txBox="1">
            <a:spLocks noChangeArrowheads="1"/>
          </p:cNvSpPr>
          <p:nvPr/>
        </p:nvSpPr>
        <p:spPr bwMode="auto">
          <a:xfrm>
            <a:off x="6264275" y="3681413"/>
            <a:ext cx="10033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2900" b="1">
                <a:solidFill>
                  <a:srgbClr val="000066"/>
                </a:solidFill>
                <a:latin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44423"/>
                                        </p:tgtEl>
                                        <p:attrNameLst>
                                          <p:attrName>style.visibility</p:attrName>
                                        </p:attrNameLst>
                                      </p:cBhvr>
                                      <p:to>
                                        <p:strVal val="visible"/>
                                      </p:to>
                                    </p:set>
                                    <p:animEffect transition="in" filter="wipe(down)">
                                      <p:cBhvr>
                                        <p:cTn id="7" dur="500"/>
                                        <p:tgtEl>
                                          <p:spTgt spid="444423"/>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444422"/>
                                        </p:tgtEl>
                                        <p:attrNameLst>
                                          <p:attrName>style.visibility</p:attrName>
                                        </p:attrNameLst>
                                      </p:cBhvr>
                                      <p:to>
                                        <p:strVal val="visible"/>
                                      </p:to>
                                    </p:set>
                                    <p:animEffect transition="in" filter="wipe(down)">
                                      <p:cBhvr>
                                        <p:cTn id="11" dur="500"/>
                                        <p:tgtEl>
                                          <p:spTgt spid="444422"/>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444424"/>
                                        </p:tgtEl>
                                        <p:attrNameLst>
                                          <p:attrName>style.visibility</p:attrName>
                                        </p:attrNameLst>
                                      </p:cBhvr>
                                      <p:to>
                                        <p:strVal val="visible"/>
                                      </p:to>
                                    </p:set>
                                    <p:animEffect transition="in" filter="wipe(left)">
                                      <p:cBhvr>
                                        <p:cTn id="15" dur="500"/>
                                        <p:tgtEl>
                                          <p:spTgt spid="444424"/>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444421"/>
                                        </p:tgtEl>
                                        <p:attrNameLst>
                                          <p:attrName>style.visibility</p:attrName>
                                        </p:attrNameLst>
                                      </p:cBhvr>
                                      <p:to>
                                        <p:strVal val="visible"/>
                                      </p:to>
                                    </p:set>
                                    <p:animEffect transition="in" filter="dissolve">
                                      <p:cBhvr>
                                        <p:cTn id="19" dur="500"/>
                                        <p:tgtEl>
                                          <p:spTgt spid="444421"/>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444425"/>
                                        </p:tgtEl>
                                        <p:attrNameLst>
                                          <p:attrName>style.visibility</p:attrName>
                                        </p:attrNameLst>
                                      </p:cBhvr>
                                      <p:to>
                                        <p:strVal val="visible"/>
                                      </p:to>
                                    </p:set>
                                    <p:animEffect transition="in" filter="dissolve">
                                      <p:cBhvr>
                                        <p:cTn id="23" dur="500"/>
                                        <p:tgtEl>
                                          <p:spTgt spid="444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a:extLst>
              <a:ext uri="{FF2B5EF4-FFF2-40B4-BE49-F238E27FC236}">
                <a16:creationId xmlns:a16="http://schemas.microsoft.com/office/drawing/2014/main" id="{7F0F1ACA-2CB3-DAA5-149D-3DE823530244}"/>
              </a:ext>
            </a:extLst>
          </p:cNvPr>
          <p:cNvSpPr>
            <a:spLocks noGrp="1" noChangeArrowheads="1"/>
          </p:cNvSpPr>
          <p:nvPr>
            <p:ph type="title"/>
          </p:nvPr>
        </p:nvSpPr>
        <p:spPr/>
        <p:txBody>
          <a:bodyPr/>
          <a:lstStyle/>
          <a:p>
            <a:r>
              <a:rPr lang="en-CA" altLang="LID4096"/>
              <a:t>Problem 2: Observations</a:t>
            </a:r>
          </a:p>
        </p:txBody>
      </p:sp>
      <p:sp>
        <p:nvSpPr>
          <p:cNvPr id="446467" name="Rectangle 3">
            <a:extLst>
              <a:ext uri="{FF2B5EF4-FFF2-40B4-BE49-F238E27FC236}">
                <a16:creationId xmlns:a16="http://schemas.microsoft.com/office/drawing/2014/main" id="{9BC0A15E-2D63-2D4E-6975-DDB346B405D4}"/>
              </a:ext>
            </a:extLst>
          </p:cNvPr>
          <p:cNvSpPr>
            <a:spLocks noGrp="1" noChangeArrowheads="1"/>
          </p:cNvSpPr>
          <p:nvPr>
            <p:ph type="body" idx="1"/>
          </p:nvPr>
        </p:nvSpPr>
        <p:spPr/>
        <p:txBody>
          <a:bodyPr/>
          <a:lstStyle/>
          <a:p>
            <a:r>
              <a:rPr lang="en-CA" altLang="LID4096"/>
              <a:t>Windowing system identifiers for widgets change each time the widget is created</a:t>
            </a:r>
          </a:p>
          <a:p>
            <a:endParaRPr lang="en-CA" altLang="LID4096"/>
          </a:p>
          <a:p>
            <a:r>
              <a:rPr lang="en-CA" altLang="LID4096"/>
              <a:t>Many windowing system properties can be used to distinguish widgets from each 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514" name="Picture 2">
            <a:extLst>
              <a:ext uri="{FF2B5EF4-FFF2-40B4-BE49-F238E27FC236}">
                <a16:creationId xmlns:a16="http://schemas.microsoft.com/office/drawing/2014/main" id="{2DB855A6-AA9C-65CB-206F-FD246C7211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5838" y="2528888"/>
            <a:ext cx="4548187" cy="3671887"/>
          </a:xfrm>
          <a:prstGeom prst="rect">
            <a:avLst/>
          </a:prstGeom>
          <a:noFill/>
          <a:extLst>
            <a:ext uri="{909E8E84-426E-40DD-AFC4-6F175D3DCCD1}">
              <a14:hiddenFill xmlns:a14="http://schemas.microsoft.com/office/drawing/2010/main">
                <a:solidFill>
                  <a:srgbClr val="FFFFFF"/>
                </a:solidFill>
              </a14:hiddenFill>
            </a:ext>
          </a:extLst>
        </p:spPr>
      </p:pic>
      <p:sp>
        <p:nvSpPr>
          <p:cNvPr id="448515" name="Rectangle 3">
            <a:extLst>
              <a:ext uri="{FF2B5EF4-FFF2-40B4-BE49-F238E27FC236}">
                <a16:creationId xmlns:a16="http://schemas.microsoft.com/office/drawing/2014/main" id="{4B929D1A-BA14-C0AB-6530-EF9054F0F98B}"/>
              </a:ext>
            </a:extLst>
          </p:cNvPr>
          <p:cNvSpPr>
            <a:spLocks noGrp="1" noChangeArrowheads="1"/>
          </p:cNvSpPr>
          <p:nvPr>
            <p:ph type="body" idx="1"/>
          </p:nvPr>
        </p:nvSpPr>
        <p:spPr/>
        <p:txBody>
          <a:bodyPr/>
          <a:lstStyle/>
          <a:p>
            <a:pPr marL="342900" indent="-342900"/>
            <a:r>
              <a:rPr lang="en-CA" altLang="LID4096"/>
              <a:t>WidgetTap “paths”</a:t>
            </a:r>
          </a:p>
          <a:p>
            <a:pPr lvl="1"/>
            <a:endParaRPr lang="en-CA" altLang="LID4096"/>
          </a:p>
          <a:p>
            <a:pPr lvl="1"/>
            <a:endParaRPr lang="en-CA" altLang="LID4096"/>
          </a:p>
          <a:p>
            <a:pPr marL="342900" indent="-342900"/>
            <a:r>
              <a:rPr lang="en-CA" altLang="LID4096" sz="2000" b="1">
                <a:latin typeface="Courier New" panose="02070309020205020404" pitchFamily="49" charset="0"/>
              </a:rPr>
              <a:t>	</a:t>
            </a:r>
            <a:endParaRPr lang="en-CA" altLang="LID4096" sz="2000" b="1" i="1">
              <a:latin typeface="Courier New" panose="02070309020205020404" pitchFamily="49" charset="0"/>
            </a:endParaRPr>
          </a:p>
        </p:txBody>
      </p:sp>
      <p:sp>
        <p:nvSpPr>
          <p:cNvPr id="448516" name="Rectangle 4">
            <a:extLst>
              <a:ext uri="{FF2B5EF4-FFF2-40B4-BE49-F238E27FC236}">
                <a16:creationId xmlns:a16="http://schemas.microsoft.com/office/drawing/2014/main" id="{982F9616-6E40-5D3C-A033-57A8E8B19D3A}"/>
              </a:ext>
            </a:extLst>
          </p:cNvPr>
          <p:cNvSpPr>
            <a:spLocks noGrp="1" noChangeArrowheads="1"/>
          </p:cNvSpPr>
          <p:nvPr>
            <p:ph type="title"/>
          </p:nvPr>
        </p:nvSpPr>
        <p:spPr/>
        <p:txBody>
          <a:bodyPr/>
          <a:lstStyle/>
          <a:p>
            <a:r>
              <a:rPr lang="en-CA" altLang="LID4096"/>
              <a:t>Problem 2: Solution</a:t>
            </a:r>
          </a:p>
        </p:txBody>
      </p:sp>
      <p:sp>
        <p:nvSpPr>
          <p:cNvPr id="448517" name="Text Box 5">
            <a:extLst>
              <a:ext uri="{FF2B5EF4-FFF2-40B4-BE49-F238E27FC236}">
                <a16:creationId xmlns:a16="http://schemas.microsoft.com/office/drawing/2014/main" id="{70A66A77-8FE0-B7CE-7396-CCA844B23922}"/>
              </a:ext>
            </a:extLst>
          </p:cNvPr>
          <p:cNvSpPr txBox="1">
            <a:spLocks noChangeArrowheads="1"/>
          </p:cNvSpPr>
          <p:nvPr/>
        </p:nvSpPr>
        <p:spPr bwMode="auto">
          <a:xfrm>
            <a:off x="0" y="6319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t>outlook:</a:t>
            </a:r>
            <a:r>
              <a:rPr lang="en-CA" altLang="LID4096">
                <a:solidFill>
                  <a:srgbClr val="000066"/>
                </a:solidFill>
              </a:rPr>
              <a:t>Standard,MsoCommandBar</a:t>
            </a:r>
            <a:r>
              <a:rPr lang="en-CA" altLang="LID4096"/>
              <a:t>:</a:t>
            </a:r>
            <a:r>
              <a:rPr lang="en-CA" altLang="LID4096">
                <a:solidFill>
                  <a:srgbClr val="FF3300"/>
                </a:solidFill>
              </a:rPr>
              <a:t>New/Mail Message</a:t>
            </a:r>
          </a:p>
        </p:txBody>
      </p:sp>
      <p:grpSp>
        <p:nvGrpSpPr>
          <p:cNvPr id="448518" name="Group 6">
            <a:extLst>
              <a:ext uri="{FF2B5EF4-FFF2-40B4-BE49-F238E27FC236}">
                <a16:creationId xmlns:a16="http://schemas.microsoft.com/office/drawing/2014/main" id="{3F77FFAB-FEF3-562F-3043-594BAF688989}"/>
              </a:ext>
            </a:extLst>
          </p:cNvPr>
          <p:cNvGrpSpPr>
            <a:grpSpLocks/>
          </p:cNvGrpSpPr>
          <p:nvPr/>
        </p:nvGrpSpPr>
        <p:grpSpPr bwMode="auto">
          <a:xfrm>
            <a:off x="1223963" y="2528888"/>
            <a:ext cx="5543550" cy="3816350"/>
            <a:chOff x="771" y="1593"/>
            <a:chExt cx="3492" cy="2404"/>
          </a:xfrm>
        </p:grpSpPr>
        <p:sp>
          <p:nvSpPr>
            <p:cNvPr id="448519" name="Line 7">
              <a:extLst>
                <a:ext uri="{FF2B5EF4-FFF2-40B4-BE49-F238E27FC236}">
                  <a16:creationId xmlns:a16="http://schemas.microsoft.com/office/drawing/2014/main" id="{AE411CF5-2E9F-EFD1-590B-AA090212F0C4}"/>
                </a:ext>
              </a:extLst>
            </p:cNvPr>
            <p:cNvSpPr>
              <a:spLocks noChangeShapeType="1"/>
            </p:cNvSpPr>
            <p:nvPr/>
          </p:nvSpPr>
          <p:spPr bwMode="auto">
            <a:xfrm flipH="1">
              <a:off x="771" y="2795"/>
              <a:ext cx="65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48520" name="Line 8">
              <a:extLst>
                <a:ext uri="{FF2B5EF4-FFF2-40B4-BE49-F238E27FC236}">
                  <a16:creationId xmlns:a16="http://schemas.microsoft.com/office/drawing/2014/main" id="{2E726A29-54A9-76A1-BB81-0B861D680502}"/>
                </a:ext>
              </a:extLst>
            </p:cNvPr>
            <p:cNvSpPr>
              <a:spLocks noChangeShapeType="1"/>
            </p:cNvSpPr>
            <p:nvPr/>
          </p:nvSpPr>
          <p:spPr bwMode="auto">
            <a:xfrm flipV="1">
              <a:off x="771" y="2795"/>
              <a:ext cx="0" cy="120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48521" name="Rectangle 9">
              <a:extLst>
                <a:ext uri="{FF2B5EF4-FFF2-40B4-BE49-F238E27FC236}">
                  <a16:creationId xmlns:a16="http://schemas.microsoft.com/office/drawing/2014/main" id="{AB11EB86-D354-5E63-0B83-BCCD8DDD1CDC}"/>
                </a:ext>
              </a:extLst>
            </p:cNvPr>
            <p:cNvSpPr>
              <a:spLocks noChangeArrowheads="1"/>
            </p:cNvSpPr>
            <p:nvPr/>
          </p:nvSpPr>
          <p:spPr bwMode="auto">
            <a:xfrm>
              <a:off x="1429" y="1593"/>
              <a:ext cx="2834" cy="231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448522" name="Group 10">
            <a:extLst>
              <a:ext uri="{FF2B5EF4-FFF2-40B4-BE49-F238E27FC236}">
                <a16:creationId xmlns:a16="http://schemas.microsoft.com/office/drawing/2014/main" id="{E2967773-625E-A432-FCAC-49643AFA85F1}"/>
              </a:ext>
            </a:extLst>
          </p:cNvPr>
          <p:cNvGrpSpPr>
            <a:grpSpLocks/>
          </p:cNvGrpSpPr>
          <p:nvPr/>
        </p:nvGrpSpPr>
        <p:grpSpPr bwMode="auto">
          <a:xfrm>
            <a:off x="2376488" y="3284538"/>
            <a:ext cx="4787900" cy="3060700"/>
            <a:chOff x="1497" y="2069"/>
            <a:chExt cx="3016" cy="1928"/>
          </a:xfrm>
        </p:grpSpPr>
        <p:sp>
          <p:nvSpPr>
            <p:cNvPr id="448523" name="Rectangle 11">
              <a:extLst>
                <a:ext uri="{FF2B5EF4-FFF2-40B4-BE49-F238E27FC236}">
                  <a16:creationId xmlns:a16="http://schemas.microsoft.com/office/drawing/2014/main" id="{7B5415C2-0315-A32A-6784-1DC67A752515}"/>
                </a:ext>
              </a:extLst>
            </p:cNvPr>
            <p:cNvSpPr>
              <a:spLocks noChangeArrowheads="1"/>
            </p:cNvSpPr>
            <p:nvPr/>
          </p:nvSpPr>
          <p:spPr bwMode="auto">
            <a:xfrm>
              <a:off x="1497" y="2069"/>
              <a:ext cx="1179" cy="159"/>
            </a:xfrm>
            <a:prstGeom prst="rect">
              <a:avLst/>
            </a:prstGeom>
            <a:noFill/>
            <a:ln w="3810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48524" name="Line 12">
              <a:extLst>
                <a:ext uri="{FF2B5EF4-FFF2-40B4-BE49-F238E27FC236}">
                  <a16:creationId xmlns:a16="http://schemas.microsoft.com/office/drawing/2014/main" id="{CADF75EB-65C1-8DE3-74D8-58B1B288EF5A}"/>
                </a:ext>
              </a:extLst>
            </p:cNvPr>
            <p:cNvSpPr>
              <a:spLocks noChangeShapeType="1"/>
            </p:cNvSpPr>
            <p:nvPr/>
          </p:nvSpPr>
          <p:spPr bwMode="auto">
            <a:xfrm>
              <a:off x="2676" y="2137"/>
              <a:ext cx="1837"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48525" name="Line 13">
              <a:extLst>
                <a:ext uri="{FF2B5EF4-FFF2-40B4-BE49-F238E27FC236}">
                  <a16:creationId xmlns:a16="http://schemas.microsoft.com/office/drawing/2014/main" id="{F2F867CD-0D0B-6795-AFBB-394F9C18AE6F}"/>
                </a:ext>
              </a:extLst>
            </p:cNvPr>
            <p:cNvSpPr>
              <a:spLocks noChangeShapeType="1"/>
            </p:cNvSpPr>
            <p:nvPr/>
          </p:nvSpPr>
          <p:spPr bwMode="auto">
            <a:xfrm>
              <a:off x="4513" y="2137"/>
              <a:ext cx="0" cy="186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448526" name="Group 14">
            <a:extLst>
              <a:ext uri="{FF2B5EF4-FFF2-40B4-BE49-F238E27FC236}">
                <a16:creationId xmlns:a16="http://schemas.microsoft.com/office/drawing/2014/main" id="{D8CB09F5-EB26-3C13-303F-D547F7FABFD8}"/>
              </a:ext>
            </a:extLst>
          </p:cNvPr>
          <p:cNvGrpSpPr>
            <a:grpSpLocks/>
          </p:cNvGrpSpPr>
          <p:nvPr/>
        </p:nvGrpSpPr>
        <p:grpSpPr bwMode="auto">
          <a:xfrm>
            <a:off x="2268538" y="3068638"/>
            <a:ext cx="4498975" cy="3313112"/>
            <a:chOff x="1429" y="1933"/>
            <a:chExt cx="2834" cy="2087"/>
          </a:xfrm>
        </p:grpSpPr>
        <p:sp>
          <p:nvSpPr>
            <p:cNvPr id="448527" name="Rectangle 15">
              <a:extLst>
                <a:ext uri="{FF2B5EF4-FFF2-40B4-BE49-F238E27FC236}">
                  <a16:creationId xmlns:a16="http://schemas.microsoft.com/office/drawing/2014/main" id="{8ACBE69F-6BFE-8066-310B-64F095CD27B7}"/>
                </a:ext>
              </a:extLst>
            </p:cNvPr>
            <p:cNvSpPr>
              <a:spLocks noChangeArrowheads="1"/>
            </p:cNvSpPr>
            <p:nvPr/>
          </p:nvSpPr>
          <p:spPr bwMode="auto">
            <a:xfrm>
              <a:off x="1429" y="1933"/>
              <a:ext cx="2834" cy="136"/>
            </a:xfrm>
            <a:prstGeom prst="rect">
              <a:avLst/>
            </a:prstGeom>
            <a:noFill/>
            <a:ln w="38100">
              <a:solidFill>
                <a:srgbClr val="0000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48528" name="Line 16">
              <a:extLst>
                <a:ext uri="{FF2B5EF4-FFF2-40B4-BE49-F238E27FC236}">
                  <a16:creationId xmlns:a16="http://schemas.microsoft.com/office/drawing/2014/main" id="{627C53F1-B009-0EBF-476C-DED4BD768168}"/>
                </a:ext>
              </a:extLst>
            </p:cNvPr>
            <p:cNvSpPr>
              <a:spLocks noChangeShapeType="1"/>
            </p:cNvSpPr>
            <p:nvPr/>
          </p:nvSpPr>
          <p:spPr bwMode="auto">
            <a:xfrm flipV="1">
              <a:off x="2880" y="2069"/>
              <a:ext cx="0" cy="1951"/>
            </a:xfrm>
            <a:prstGeom prst="line">
              <a:avLst/>
            </a:prstGeom>
            <a:noFill/>
            <a:ln w="38100">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48518"/>
                                        </p:tgtEl>
                                        <p:attrNameLst>
                                          <p:attrName>style.visibility</p:attrName>
                                        </p:attrNameLst>
                                      </p:cBhvr>
                                      <p:to>
                                        <p:strVal val="visible"/>
                                      </p:to>
                                    </p:set>
                                    <p:animEffect transition="in" filter="dissolve">
                                      <p:cBhvr>
                                        <p:cTn id="7" dur="500"/>
                                        <p:tgtEl>
                                          <p:spTgt spid="4485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48526"/>
                                        </p:tgtEl>
                                        <p:attrNameLst>
                                          <p:attrName>style.visibility</p:attrName>
                                        </p:attrNameLst>
                                      </p:cBhvr>
                                      <p:to>
                                        <p:strVal val="visible"/>
                                      </p:to>
                                    </p:set>
                                    <p:animEffect transition="in" filter="dissolve">
                                      <p:cBhvr>
                                        <p:cTn id="12" dur="500"/>
                                        <p:tgtEl>
                                          <p:spTgt spid="448526"/>
                                        </p:tgtEl>
                                      </p:cBhvr>
                                    </p:animEffect>
                                  </p:childTnLst>
                                </p:cTn>
                              </p:par>
                              <p:par>
                                <p:cTn id="13" presetID="9" presetClass="exit" presetSubtype="0" fill="hold" nodeType="withEffect">
                                  <p:stCondLst>
                                    <p:cond delay="0"/>
                                  </p:stCondLst>
                                  <p:childTnLst>
                                    <p:animEffect transition="out" filter="dissolve">
                                      <p:cBhvr>
                                        <p:cTn id="14" dur="500"/>
                                        <p:tgtEl>
                                          <p:spTgt spid="448518"/>
                                        </p:tgtEl>
                                      </p:cBhvr>
                                    </p:animEffect>
                                    <p:set>
                                      <p:cBhvr>
                                        <p:cTn id="15" dur="1" fill="hold">
                                          <p:stCondLst>
                                            <p:cond delay="499"/>
                                          </p:stCondLst>
                                        </p:cTn>
                                        <p:tgtEl>
                                          <p:spTgt spid="448518"/>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448522"/>
                                        </p:tgtEl>
                                        <p:attrNameLst>
                                          <p:attrName>style.visibility</p:attrName>
                                        </p:attrNameLst>
                                      </p:cBhvr>
                                      <p:to>
                                        <p:strVal val="visible"/>
                                      </p:to>
                                    </p:set>
                                    <p:animEffect transition="in" filter="dissolve">
                                      <p:cBhvr>
                                        <p:cTn id="20" dur="500"/>
                                        <p:tgtEl>
                                          <p:spTgt spid="448522"/>
                                        </p:tgtEl>
                                      </p:cBhvr>
                                    </p:animEffect>
                                  </p:childTnLst>
                                </p:cTn>
                              </p:par>
                              <p:par>
                                <p:cTn id="21" presetID="9" presetClass="exit" presetSubtype="0" fill="hold" nodeType="withEffect">
                                  <p:stCondLst>
                                    <p:cond delay="0"/>
                                  </p:stCondLst>
                                  <p:childTnLst>
                                    <p:animEffect transition="out" filter="dissolve">
                                      <p:cBhvr>
                                        <p:cTn id="22" dur="500"/>
                                        <p:tgtEl>
                                          <p:spTgt spid="448526"/>
                                        </p:tgtEl>
                                      </p:cBhvr>
                                    </p:animEffect>
                                    <p:set>
                                      <p:cBhvr>
                                        <p:cTn id="23" dur="1" fill="hold">
                                          <p:stCondLst>
                                            <p:cond delay="499"/>
                                          </p:stCondLst>
                                        </p:cTn>
                                        <p:tgtEl>
                                          <p:spTgt spid="4485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a:extLst>
              <a:ext uri="{FF2B5EF4-FFF2-40B4-BE49-F238E27FC236}">
                <a16:creationId xmlns:a16="http://schemas.microsoft.com/office/drawing/2014/main" id="{1B8AE186-804B-350C-ECFB-37FAC915E770}"/>
              </a:ext>
            </a:extLst>
          </p:cNvPr>
          <p:cNvSpPr>
            <a:spLocks noGrp="1" noChangeArrowheads="1"/>
          </p:cNvSpPr>
          <p:nvPr>
            <p:ph type="title"/>
          </p:nvPr>
        </p:nvSpPr>
        <p:spPr/>
        <p:txBody>
          <a:bodyPr/>
          <a:lstStyle/>
          <a:p>
            <a:r>
              <a:rPr lang="en-CA" altLang="LID4096"/>
              <a:t>Where WidgetTap Fails…</a:t>
            </a:r>
          </a:p>
        </p:txBody>
      </p:sp>
      <p:sp>
        <p:nvSpPr>
          <p:cNvPr id="450563" name="Rectangle 3">
            <a:extLst>
              <a:ext uri="{FF2B5EF4-FFF2-40B4-BE49-F238E27FC236}">
                <a16:creationId xmlns:a16="http://schemas.microsoft.com/office/drawing/2014/main" id="{2A6D3844-E58D-C21A-2C51-63C2140E14B4}"/>
              </a:ext>
            </a:extLst>
          </p:cNvPr>
          <p:cNvSpPr>
            <a:spLocks noGrp="1" noChangeArrowheads="1"/>
          </p:cNvSpPr>
          <p:nvPr>
            <p:ph type="body" sz="half" idx="1"/>
          </p:nvPr>
        </p:nvSpPr>
        <p:spPr>
          <a:xfrm>
            <a:off x="685800" y="1981200"/>
            <a:ext cx="3814763" cy="4114800"/>
          </a:xfrm>
        </p:spPr>
        <p:txBody>
          <a:bodyPr/>
          <a:lstStyle/>
          <a:p>
            <a:r>
              <a:rPr lang="en-CA" altLang="LID4096" sz="2400"/>
              <a:t>Some GUI widgets aren’t created when app is first started</a:t>
            </a:r>
          </a:p>
        </p:txBody>
      </p:sp>
      <p:pic>
        <p:nvPicPr>
          <p:cNvPr id="450564" name="Picture 4">
            <a:extLst>
              <a:ext uri="{FF2B5EF4-FFF2-40B4-BE49-F238E27FC236}">
                <a16:creationId xmlns:a16="http://schemas.microsoft.com/office/drawing/2014/main" id="{5BAA7548-DFA6-DAF1-08D9-C8B43074D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60575"/>
            <a:ext cx="4572000" cy="4335463"/>
          </a:xfrm>
          <a:prstGeom prst="rect">
            <a:avLst/>
          </a:prstGeom>
          <a:noFill/>
          <a:extLst>
            <a:ext uri="{909E8E84-426E-40DD-AFC4-6F175D3DCCD1}">
              <a14:hiddenFill xmlns:a14="http://schemas.microsoft.com/office/drawing/2010/main">
                <a:solidFill>
                  <a:srgbClr val="FFFFFF"/>
                </a:solidFill>
              </a14:hiddenFill>
            </a:ext>
          </a:extLst>
        </p:spPr>
      </p:pic>
      <p:sp>
        <p:nvSpPr>
          <p:cNvPr id="450565" name="Text Box 5">
            <a:extLst>
              <a:ext uri="{FF2B5EF4-FFF2-40B4-BE49-F238E27FC236}">
                <a16:creationId xmlns:a16="http://schemas.microsoft.com/office/drawing/2014/main" id="{B19E525D-183A-75EF-5B8F-67880C0A5666}"/>
              </a:ext>
            </a:extLst>
          </p:cNvPr>
          <p:cNvSpPr txBox="1">
            <a:spLocks noChangeArrowheads="1"/>
          </p:cNvSpPr>
          <p:nvPr/>
        </p:nvSpPr>
        <p:spPr bwMode="auto">
          <a:xfrm>
            <a:off x="4572000" y="6416675"/>
            <a:ext cx="4572000" cy="44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CA" altLang="LID4096" sz="2000"/>
              <a:t>E.g., Options dialog box in Outlook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a:extLst>
              <a:ext uri="{FF2B5EF4-FFF2-40B4-BE49-F238E27FC236}">
                <a16:creationId xmlns:a16="http://schemas.microsoft.com/office/drawing/2014/main" id="{02530094-5054-72E7-5988-26544A69EADB}"/>
              </a:ext>
            </a:extLst>
          </p:cNvPr>
          <p:cNvSpPr>
            <a:spLocks noGrp="1" noChangeArrowheads="1"/>
          </p:cNvSpPr>
          <p:nvPr>
            <p:ph type="title"/>
          </p:nvPr>
        </p:nvSpPr>
        <p:spPr/>
        <p:txBody>
          <a:bodyPr/>
          <a:lstStyle/>
          <a:p>
            <a:r>
              <a:rPr lang="en-CA" altLang="LID4096"/>
              <a:t>Where WidgetTap Fails…</a:t>
            </a:r>
          </a:p>
        </p:txBody>
      </p:sp>
      <p:sp>
        <p:nvSpPr>
          <p:cNvPr id="452611" name="Rectangle 3">
            <a:extLst>
              <a:ext uri="{FF2B5EF4-FFF2-40B4-BE49-F238E27FC236}">
                <a16:creationId xmlns:a16="http://schemas.microsoft.com/office/drawing/2014/main" id="{7D0F613A-3B43-33B4-8110-D10E560B0300}"/>
              </a:ext>
            </a:extLst>
          </p:cNvPr>
          <p:cNvSpPr>
            <a:spLocks noGrp="1" noChangeArrowheads="1"/>
          </p:cNvSpPr>
          <p:nvPr>
            <p:ph type="body" sz="half" idx="1"/>
          </p:nvPr>
        </p:nvSpPr>
        <p:spPr>
          <a:xfrm>
            <a:off x="685800" y="1981200"/>
            <a:ext cx="3814763" cy="4114800"/>
          </a:xfrm>
        </p:spPr>
        <p:txBody>
          <a:bodyPr/>
          <a:lstStyle/>
          <a:p>
            <a:r>
              <a:rPr lang="en-CA" altLang="LID4096" sz="2400"/>
              <a:t>Widget APIs often unpublished</a:t>
            </a:r>
          </a:p>
        </p:txBody>
      </p:sp>
      <p:pic>
        <p:nvPicPr>
          <p:cNvPr id="452612" name="Picture 4">
            <a:extLst>
              <a:ext uri="{FF2B5EF4-FFF2-40B4-BE49-F238E27FC236}">
                <a16:creationId xmlns:a16="http://schemas.microsoft.com/office/drawing/2014/main" id="{30162291-D567-580A-3CC7-04F815C46D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9225" y="2060575"/>
            <a:ext cx="5184775" cy="4176713"/>
          </a:xfrm>
          <a:prstGeom prst="rect">
            <a:avLst/>
          </a:prstGeom>
          <a:noFill/>
          <a:extLst>
            <a:ext uri="{909E8E84-426E-40DD-AFC4-6F175D3DCCD1}">
              <a14:hiddenFill xmlns:a14="http://schemas.microsoft.com/office/drawing/2010/main">
                <a:solidFill>
                  <a:srgbClr val="FFFFFF"/>
                </a:solidFill>
              </a14:hiddenFill>
            </a:ext>
          </a:extLst>
        </p:spPr>
      </p:pic>
      <p:sp>
        <p:nvSpPr>
          <p:cNvPr id="452613" name="Text Box 5">
            <a:extLst>
              <a:ext uri="{FF2B5EF4-FFF2-40B4-BE49-F238E27FC236}">
                <a16:creationId xmlns:a16="http://schemas.microsoft.com/office/drawing/2014/main" id="{D77910BC-9837-6CF1-21B6-6D2768102CDB}"/>
              </a:ext>
            </a:extLst>
          </p:cNvPr>
          <p:cNvSpPr txBox="1">
            <a:spLocks noChangeArrowheads="1"/>
          </p:cNvSpPr>
          <p:nvPr/>
        </p:nvSpPr>
        <p:spPr bwMode="auto">
          <a:xfrm>
            <a:off x="4572000" y="6273800"/>
            <a:ext cx="4572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CA" altLang="LID4096" sz="2000">
                <a:latin typeface="Verdana" panose="020B0604030504040204" pitchFamily="34" charset="0"/>
              </a:rPr>
              <a:t>Windows Solitaire game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a:extLst>
              <a:ext uri="{FF2B5EF4-FFF2-40B4-BE49-F238E27FC236}">
                <a16:creationId xmlns:a16="http://schemas.microsoft.com/office/drawing/2014/main" id="{0B162BF5-E69C-E2DA-1F5D-6F68323BBF1E}"/>
              </a:ext>
            </a:extLst>
          </p:cNvPr>
          <p:cNvSpPr>
            <a:spLocks noGrp="1" noChangeArrowheads="1"/>
          </p:cNvSpPr>
          <p:nvPr>
            <p:ph type="title"/>
          </p:nvPr>
        </p:nvSpPr>
        <p:spPr>
          <a:xfrm>
            <a:off x="457200" y="685800"/>
            <a:ext cx="8362950" cy="533400"/>
          </a:xfrm>
        </p:spPr>
        <p:txBody>
          <a:bodyPr/>
          <a:lstStyle/>
          <a:p>
            <a:r>
              <a:rPr lang="en-CA" altLang="LID4096"/>
              <a:t>Summary: Building Customizable PUIs</a:t>
            </a:r>
          </a:p>
        </p:txBody>
      </p:sp>
      <p:sp>
        <p:nvSpPr>
          <p:cNvPr id="454659" name="Rectangle 3">
            <a:extLst>
              <a:ext uri="{FF2B5EF4-FFF2-40B4-BE49-F238E27FC236}">
                <a16:creationId xmlns:a16="http://schemas.microsoft.com/office/drawing/2014/main" id="{D04A54DE-0AC2-1076-558E-54DCCE843AFB}"/>
              </a:ext>
            </a:extLst>
          </p:cNvPr>
          <p:cNvSpPr>
            <a:spLocks noGrp="1" noChangeArrowheads="1"/>
          </p:cNvSpPr>
          <p:nvPr>
            <p:ph type="body" idx="1"/>
          </p:nvPr>
        </p:nvSpPr>
        <p:spPr/>
        <p:txBody>
          <a:bodyPr/>
          <a:lstStyle/>
          <a:p>
            <a:r>
              <a:rPr lang="en-CA" altLang="LID4096"/>
              <a:t>Two toolkits for customizable PUIs:</a:t>
            </a:r>
          </a:p>
          <a:p>
            <a:pPr lvl="1"/>
            <a:r>
              <a:rPr lang="en-CA" altLang="LID4096" b="1"/>
              <a:t>Phidgets</a:t>
            </a:r>
            <a:r>
              <a:rPr lang="en-CA" altLang="LID4096"/>
              <a:t>: programming physical devices</a:t>
            </a:r>
          </a:p>
          <a:p>
            <a:pPr lvl="1"/>
            <a:r>
              <a:rPr lang="en-CA" altLang="LID4096" b="1"/>
              <a:t>WidgetTap</a:t>
            </a:r>
            <a:r>
              <a:rPr lang="en-CA" altLang="LID4096"/>
              <a:t>: accessing GUI widgets</a:t>
            </a:r>
          </a:p>
          <a:p>
            <a:endParaRPr lang="en-CA" altLang="LID4096"/>
          </a:p>
          <a:p>
            <a:br>
              <a:rPr lang="en-CA" altLang="LID4096"/>
            </a:br>
            <a:endParaRPr lang="en-CA" altLang="LID4096"/>
          </a:p>
          <a:p>
            <a:r>
              <a:rPr lang="en-CA" altLang="LID4096"/>
              <a:t>Widget access is </a:t>
            </a:r>
            <a:r>
              <a:rPr lang="en-CA" altLang="LID4096" b="1"/>
              <a:t>impossible in the general case</a:t>
            </a:r>
            <a:r>
              <a:rPr lang="en-CA" altLang="LID4096"/>
              <a:t>, but definitely </a:t>
            </a:r>
            <a:r>
              <a:rPr lang="en-CA" altLang="LID4096" b="1"/>
              <a:t>possible in the majority case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54659">
                                            <p:txEl>
                                              <p:pRg st="5" end="5"/>
                                            </p:txEl>
                                          </p:spTgt>
                                        </p:tgtEl>
                                        <p:attrNameLst>
                                          <p:attrName>style.visibility</p:attrName>
                                        </p:attrNameLst>
                                      </p:cBhvr>
                                      <p:to>
                                        <p:strVal val="visible"/>
                                      </p:to>
                                    </p:set>
                                    <p:animEffect transition="in" filter="dissolve">
                                      <p:cBhvr>
                                        <p:cTn id="7" dur="500"/>
                                        <p:tgtEl>
                                          <p:spTgt spid="4546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a:extLst>
              <a:ext uri="{FF2B5EF4-FFF2-40B4-BE49-F238E27FC236}">
                <a16:creationId xmlns:a16="http://schemas.microsoft.com/office/drawing/2014/main" id="{EAFFB8DB-B185-5712-9234-7AF4A4F063AD}"/>
              </a:ext>
            </a:extLst>
          </p:cNvPr>
          <p:cNvSpPr>
            <a:spLocks noGrp="1" noChangeArrowheads="1"/>
          </p:cNvSpPr>
          <p:nvPr>
            <p:ph type="title"/>
          </p:nvPr>
        </p:nvSpPr>
        <p:spPr/>
        <p:txBody>
          <a:bodyPr/>
          <a:lstStyle/>
          <a:p>
            <a:r>
              <a:rPr lang="en-US" altLang="LID4096"/>
              <a:t>Summary</a:t>
            </a:r>
          </a:p>
        </p:txBody>
      </p:sp>
      <p:sp>
        <p:nvSpPr>
          <p:cNvPr id="350211" name="Rectangle 3">
            <a:extLst>
              <a:ext uri="{FF2B5EF4-FFF2-40B4-BE49-F238E27FC236}">
                <a16:creationId xmlns:a16="http://schemas.microsoft.com/office/drawing/2014/main" id="{CE2FA098-C638-2A66-B547-C853F453B45B}"/>
              </a:ext>
            </a:extLst>
          </p:cNvPr>
          <p:cNvSpPr>
            <a:spLocks noGrp="1" noChangeArrowheads="1"/>
          </p:cNvSpPr>
          <p:nvPr>
            <p:ph type="body" idx="1"/>
          </p:nvPr>
        </p:nvSpPr>
        <p:spPr/>
        <p:txBody>
          <a:bodyPr/>
          <a:lstStyle/>
          <a:p>
            <a:r>
              <a:rPr lang="en-US" altLang="LID4096"/>
              <a:t>With </a:t>
            </a:r>
            <a:r>
              <a:rPr lang="en-US" altLang="LID4096" b="1"/>
              <a:t>customizable physical interfaces</a:t>
            </a:r>
            <a:r>
              <a:rPr lang="en-US" altLang="LID4096"/>
              <a:t>, a person can</a:t>
            </a:r>
            <a:r>
              <a:rPr lang="en-US" altLang="LID4096" b="1"/>
              <a:t> </a:t>
            </a:r>
            <a:r>
              <a:rPr lang="en-US" altLang="LID4096"/>
              <a:t>bind any</a:t>
            </a:r>
            <a:r>
              <a:rPr lang="en-US" altLang="LID4096" b="1"/>
              <a:t> </a:t>
            </a:r>
            <a:r>
              <a:rPr lang="en-US" altLang="LID4096"/>
              <a:t>graphical control to a physical control</a:t>
            </a:r>
            <a:br>
              <a:rPr lang="en-US" altLang="LID4096"/>
            </a:br>
            <a:endParaRPr lang="en-US" altLang="LID4096"/>
          </a:p>
          <a:p>
            <a:pPr lvl="1">
              <a:buFont typeface="Times New Roman" panose="02020603050405020304" pitchFamily="18" charset="0"/>
              <a:buNone/>
            </a:pPr>
            <a:endParaRPr lang="en-US" altLang="LID4096"/>
          </a:p>
        </p:txBody>
      </p:sp>
      <p:pic>
        <p:nvPicPr>
          <p:cNvPr id="350212" name="Picture 4">
            <a:extLst>
              <a:ext uri="{FF2B5EF4-FFF2-40B4-BE49-F238E27FC236}">
                <a16:creationId xmlns:a16="http://schemas.microsoft.com/office/drawing/2014/main" id="{3A3390E4-2DBB-4F58-72AF-92A71D024B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25" y="4041775"/>
            <a:ext cx="26289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0213" name="Picture 5">
            <a:extLst>
              <a:ext uri="{FF2B5EF4-FFF2-40B4-BE49-F238E27FC236}">
                <a16:creationId xmlns:a16="http://schemas.microsoft.com/office/drawing/2014/main" id="{0C339CAC-BDD9-B7BA-343E-EEDC7187A1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6350" y="4005263"/>
            <a:ext cx="1739900" cy="2351087"/>
          </a:xfrm>
          <a:prstGeom prst="rect">
            <a:avLst/>
          </a:prstGeom>
          <a:noFill/>
          <a:extLst>
            <a:ext uri="{909E8E84-426E-40DD-AFC4-6F175D3DCCD1}">
              <a14:hiddenFill xmlns:a14="http://schemas.microsoft.com/office/drawing/2010/main">
                <a:solidFill>
                  <a:srgbClr val="FFFFFF"/>
                </a:solidFill>
              </a14:hiddenFill>
            </a:ext>
          </a:extLst>
        </p:spPr>
      </p:pic>
      <p:sp>
        <p:nvSpPr>
          <p:cNvPr id="350214" name="Line 6">
            <a:extLst>
              <a:ext uri="{FF2B5EF4-FFF2-40B4-BE49-F238E27FC236}">
                <a16:creationId xmlns:a16="http://schemas.microsoft.com/office/drawing/2014/main" id="{46F5982D-4CE8-3F11-FEF1-7181897320D4}"/>
              </a:ext>
            </a:extLst>
          </p:cNvPr>
          <p:cNvSpPr>
            <a:spLocks noChangeShapeType="1"/>
          </p:cNvSpPr>
          <p:nvPr/>
        </p:nvSpPr>
        <p:spPr bwMode="auto">
          <a:xfrm flipV="1">
            <a:off x="5040313" y="5373688"/>
            <a:ext cx="1944687" cy="828675"/>
          </a:xfrm>
          <a:prstGeom prst="line">
            <a:avLst/>
          </a:prstGeom>
          <a:noFill/>
          <a:ln w="762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C7D5D8A0-1159-D317-FA28-F8FC264983A3}"/>
              </a:ext>
            </a:extLst>
          </p:cNvPr>
          <p:cNvSpPr>
            <a:spLocks noGrp="1" noChangeArrowheads="1"/>
          </p:cNvSpPr>
          <p:nvPr>
            <p:ph type="title"/>
          </p:nvPr>
        </p:nvSpPr>
        <p:spPr/>
        <p:txBody>
          <a:bodyPr/>
          <a:lstStyle/>
          <a:p>
            <a:r>
              <a:rPr lang="en-US" altLang="LID4096" sz="3200"/>
              <a:t>For more information</a:t>
            </a:r>
          </a:p>
        </p:txBody>
      </p:sp>
      <p:pic>
        <p:nvPicPr>
          <p:cNvPr id="230403" name="Picture 3">
            <a:extLst>
              <a:ext uri="{FF2B5EF4-FFF2-40B4-BE49-F238E27FC236}">
                <a16:creationId xmlns:a16="http://schemas.microsoft.com/office/drawing/2014/main" id="{59F28E2E-16CD-3EAA-105E-6D08F4412A3A}"/>
              </a:ext>
            </a:extLst>
          </p:cNvPr>
          <p:cNvPicPr>
            <a:picLocks noChangeAspect="1" noChangeArrowheads="1"/>
          </p:cNvPicPr>
          <p:nvPr/>
        </p:nvPicPr>
        <p:blipFill>
          <a:blip r:embed="rId3">
            <a:clrChange>
              <a:clrFrom>
                <a:srgbClr val="3A6EA5"/>
              </a:clrFrom>
              <a:clrTo>
                <a:srgbClr val="3A6EA5">
                  <a:alpha val="0"/>
                </a:srgbClr>
              </a:clrTo>
            </a:clrChange>
            <a:extLst>
              <a:ext uri="{28A0092B-C50C-407E-A947-70E740481C1C}">
                <a14:useLocalDpi xmlns:a14="http://schemas.microsoft.com/office/drawing/2010/main" val="0"/>
              </a:ext>
            </a:extLst>
          </a:blip>
          <a:srcRect/>
          <a:stretch>
            <a:fillRect/>
          </a:stretch>
        </p:blipFill>
        <p:spPr bwMode="auto">
          <a:xfrm>
            <a:off x="533400" y="1981200"/>
            <a:ext cx="6400800" cy="1920875"/>
          </a:xfrm>
          <a:prstGeom prst="rect">
            <a:avLst/>
          </a:prstGeom>
          <a:noFill/>
          <a:extLst>
            <a:ext uri="{909E8E84-426E-40DD-AFC4-6F175D3DCCD1}">
              <a14:hiddenFill xmlns:a14="http://schemas.microsoft.com/office/drawing/2010/main">
                <a:solidFill>
                  <a:srgbClr val="FFFFFF"/>
                </a:solidFill>
              </a14:hiddenFill>
            </a:ext>
          </a:extLst>
        </p:spPr>
      </p:pic>
      <p:sp>
        <p:nvSpPr>
          <p:cNvPr id="230404" name="Rectangle 4">
            <a:extLst>
              <a:ext uri="{FF2B5EF4-FFF2-40B4-BE49-F238E27FC236}">
                <a16:creationId xmlns:a16="http://schemas.microsoft.com/office/drawing/2014/main" id="{4C3E6B6F-FEC7-87C1-F3D7-9003AA7BEB75}"/>
              </a:ext>
            </a:extLst>
          </p:cNvPr>
          <p:cNvSpPr>
            <a:spLocks noChangeArrowheads="1"/>
          </p:cNvSpPr>
          <p:nvPr/>
        </p:nvSpPr>
        <p:spPr bwMode="auto">
          <a:xfrm>
            <a:off x="2057400" y="3479800"/>
            <a:ext cx="4783138"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CA" altLang="LID4096" sz="2200">
                <a:solidFill>
                  <a:schemeClr val="accent2"/>
                </a:solidFill>
                <a:latin typeface="Verdana" panose="020B0604030504040204" pitchFamily="34" charset="0"/>
              </a:rPr>
              <a:t>www.cpsc.ucalgary.ca/grouplab/</a:t>
            </a:r>
          </a:p>
        </p:txBody>
      </p:sp>
      <p:sp>
        <p:nvSpPr>
          <p:cNvPr id="230405" name="Text Box 5">
            <a:extLst>
              <a:ext uri="{FF2B5EF4-FFF2-40B4-BE49-F238E27FC236}">
                <a16:creationId xmlns:a16="http://schemas.microsoft.com/office/drawing/2014/main" id="{2B359AA2-44E9-8238-8C64-8C0078493AB4}"/>
              </a:ext>
            </a:extLst>
          </p:cNvPr>
          <p:cNvSpPr txBox="1">
            <a:spLocks noChangeArrowheads="1"/>
          </p:cNvSpPr>
          <p:nvPr/>
        </p:nvSpPr>
        <p:spPr bwMode="auto">
          <a:xfrm>
            <a:off x="609600" y="6461125"/>
            <a:ext cx="830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CA" altLang="LID4096" sz="2000" i="1">
                <a:latin typeface="Tahoma" panose="020B0604030504040204" pitchFamily="34" charset="0"/>
              </a:rPr>
              <a:t>Thanks to NSERC and Microsoft for funding</a:t>
            </a:r>
          </a:p>
        </p:txBody>
      </p:sp>
    </p:spTree>
  </p:cSld>
  <p:clrMapOvr>
    <a:masterClrMapping/>
  </p:clrMapOvr>
</p:sld>
</file>

<file path=ppt/theme/theme1.xml><?xml version="1.0" encoding="utf-8"?>
<a:theme xmlns:a="http://schemas.openxmlformats.org/drawingml/2006/main" name="phidgets">
  <a:themeElements>
    <a:clrScheme name="">
      <a:dk1>
        <a:srgbClr val="000000"/>
      </a:dk1>
      <a:lt1>
        <a:srgbClr val="FFFFAF"/>
      </a:lt1>
      <a:dk2>
        <a:srgbClr val="000000"/>
      </a:dk2>
      <a:lt2>
        <a:srgbClr val="808080"/>
      </a:lt2>
      <a:accent1>
        <a:srgbClr val="00CC99"/>
      </a:accent1>
      <a:accent2>
        <a:srgbClr val="3333CC"/>
      </a:accent2>
      <a:accent3>
        <a:srgbClr val="FFFFD4"/>
      </a:accent3>
      <a:accent4>
        <a:srgbClr val="000000"/>
      </a:accent4>
      <a:accent5>
        <a:srgbClr val="AAE2CA"/>
      </a:accent5>
      <a:accent6>
        <a:srgbClr val="2D2DB9"/>
      </a:accent6>
      <a:hlink>
        <a:srgbClr val="CCCCFF"/>
      </a:hlink>
      <a:folHlink>
        <a:srgbClr val="B2B2B2"/>
      </a:folHlink>
    </a:clrScheme>
    <a:fontScheme name="phidge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hidget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hidget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hidget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hidget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hidget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hidget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hidget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Phidgets.microsoft</Template>
  <TotalTime>2477</TotalTime>
  <Words>3175</Words>
  <Application>Microsoft Office PowerPoint</Application>
  <PresentationFormat>On-screen Show (4:3)</PresentationFormat>
  <Paragraphs>257</Paragraphs>
  <Slides>27</Slides>
  <Notes>27</Notes>
  <HiddenSlides>0</HiddenSlides>
  <MMClips>3</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6" baseType="lpstr">
      <vt:lpstr>Arial</vt:lpstr>
      <vt:lpstr>Comic Sans MS</vt:lpstr>
      <vt:lpstr>Courier New</vt:lpstr>
      <vt:lpstr>Tahoma</vt:lpstr>
      <vt:lpstr>Times</vt:lpstr>
      <vt:lpstr>Times New Roman</vt:lpstr>
      <vt:lpstr>Verdana</vt:lpstr>
      <vt:lpstr>phidgets</vt:lpstr>
      <vt:lpstr>Photo Editor Photo</vt:lpstr>
      <vt:lpstr>Customizable Physical Interfaces  for interacting with conventional applications</vt:lpstr>
      <vt:lpstr>Customizable Physical Interfaces  for interacting with conventional applications</vt:lpstr>
      <vt:lpstr>The Message</vt:lpstr>
      <vt:lpstr>Historical background</vt:lpstr>
      <vt:lpstr>Historical background</vt:lpstr>
      <vt:lpstr>Historical background</vt:lpstr>
      <vt:lpstr>Getting Real with Physical Interfaces</vt:lpstr>
      <vt:lpstr>The Problem</vt:lpstr>
      <vt:lpstr>The Idea</vt:lpstr>
      <vt:lpstr>The Idea</vt:lpstr>
      <vt:lpstr>Implementing the idea</vt:lpstr>
      <vt:lpstr>Implementing the idea</vt:lpstr>
      <vt:lpstr>PowerPoint Presentation</vt:lpstr>
      <vt:lpstr>Programming Customizable PUIs</vt:lpstr>
      <vt:lpstr>A Simple Example</vt:lpstr>
      <vt:lpstr>Programming the WidgetTap Library</vt:lpstr>
      <vt:lpstr>Problem 1: Many kinds of widgets</vt:lpstr>
      <vt:lpstr>Problem 1: Observations</vt:lpstr>
      <vt:lpstr>Problem 1: Solution</vt:lpstr>
      <vt:lpstr>Problem 2: Finding re-created widgets</vt:lpstr>
      <vt:lpstr>Problem 2: Observations</vt:lpstr>
      <vt:lpstr>Problem 2: Solution</vt:lpstr>
      <vt:lpstr>Where WidgetTap Fails…</vt:lpstr>
      <vt:lpstr>Where WidgetTap Fails…</vt:lpstr>
      <vt:lpstr>Summary: Building Customizable PUIs</vt:lpstr>
      <vt:lpstr>Summary</vt:lpstr>
      <vt:lpstr>For more information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People Recognize Previously Seen Web Pages from Titles, URLs and Thumbnails</dc:title>
  <dc:creator>Shaun Kaasten</dc:creator>
  <cp:lastModifiedBy>Saul Greenberg</cp:lastModifiedBy>
  <cp:revision>397</cp:revision>
  <dcterms:created xsi:type="dcterms:W3CDTF">2002-08-23T06:16:11Z</dcterms:created>
  <dcterms:modified xsi:type="dcterms:W3CDTF">2026-10-11T21:08:24Z</dcterms:modified>
</cp:coreProperties>
</file>