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256" r:id="rId2"/>
    <p:sldId id="257" r:id="rId3"/>
    <p:sldId id="270" r:id="rId4"/>
    <p:sldId id="272" r:id="rId5"/>
    <p:sldId id="268" r:id="rId6"/>
    <p:sldId id="259" r:id="rId7"/>
    <p:sldId id="260" r:id="rId8"/>
    <p:sldId id="264" r:id="rId9"/>
    <p:sldId id="265" r:id="rId10"/>
    <p:sldId id="266" r:id="rId11"/>
    <p:sldId id="262" r:id="rId12"/>
    <p:sldId id="261" r:id="rId13"/>
    <p:sldId id="258" r:id="rId14"/>
    <p:sldId id="269" r:id="rId15"/>
    <p:sldId id="263" r:id="rId16"/>
    <p:sldId id="27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1" autoAdjust="0"/>
    <p:restoredTop sz="89889" autoAdjust="0"/>
  </p:normalViewPr>
  <p:slideViewPr>
    <p:cSldViewPr>
      <p:cViewPr varScale="1">
        <p:scale>
          <a:sx n="89" d="100"/>
          <a:sy n="89" d="100"/>
        </p:scale>
        <p:origin x="64" y="5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868BA49-AAC0-A1CF-5622-1CCCB38B6B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D6DD1FB-C398-2B96-2CEB-286CC9C49D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66358436-7E34-F290-A7D5-1A22B25430F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DA1D4D38-CD76-FC5D-2C08-2D52B8379F2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E1C13109-214A-3E64-3ED1-F4CAA4B486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DAEDEAAE-08C6-D40D-A28E-EE9B549028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A54E28-0072-4D28-A1DF-C3DDCBEE744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3150E6-E3B3-FC0F-FC58-77CEF673AA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8ABA9-E2FA-4CF7-B9DB-B52611C31F09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556A9FCA-9295-209C-3611-CED5C6371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71E13AC-45FB-8B93-438B-CC4CEBD52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2AF8E9-8225-D9EF-44DC-DF94592708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AD0F51-B361-45C7-916A-11B84E2BE685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DDFC64A9-9078-EEDF-ADDB-69D3B76385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A337DEE-3DAC-52C1-3164-449E86C66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6756BF-7F67-165F-B7C0-3ACFDA78ED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065648-A2C7-48D5-9C00-1877DF822182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85D9C914-3B82-87E2-9E61-B355B17AAF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FB8DC6A-4DB0-5F09-7239-BAC097D5EB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37858A-3046-9420-ADAB-7B3155C7B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3C1985-811C-406A-A433-923315A69184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DAFFC47F-0EC4-1C43-E69E-332A7A6CAD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11B2D058-B924-E691-DA22-1505E6F93E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F1C1C02-0A9A-D516-11EC-71BBB313EB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1FF9F-D7B5-477E-9B3C-26D5CBA2F418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0ECAA64C-7B2F-3D31-1170-2E5201DC54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4950EFF9-CFA0-BC4D-A715-3C6274551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 b="1"/>
              <a:t>Phidgets</a:t>
            </a:r>
            <a:r>
              <a:rPr lang="en-US" altLang="LID4096"/>
              <a:t>, or physical widgets, are building blocks that help a developer construct physical user interfaces. The philosophy behind phidgets is: 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… just as widgets make GUIs easy to develop, so could phidgets make the new generation of physical user interfaces easy to develop. 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62AD32-3A58-5C3B-ED46-7D21FCC647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C96C1E-2770-418F-A9F0-08FC89F7BDFA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59AD69A1-EE80-80B9-AF2F-C8AB1A7462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E2747F4-D867-A7E1-9F04-5C2959A7C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BF6AC02-D218-54D6-81CA-6B02D37EE7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C48D40-A8F6-4241-B554-E6ED4F299AC4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B035973A-375D-00E2-D886-409C23E05F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8B1BD292-5357-F33B-E9F0-3CB7AD53D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3C7BD0-4BB1-67AA-1710-1A01B8046B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949143-E4D1-48F7-BE98-009385B9162A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37986A13-DAAF-7B20-892E-CFD964210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553CE91B-44C0-F82E-B839-F775F0957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3A0079-3638-530D-570A-677475B078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337C26-F695-4C03-B3F5-42AE5082A973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5CE34098-5559-F2D9-0E3B-BC7DE78AB4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AAD9EAA1-7FEB-F6A3-8D4C-EC4BB9946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A9165E-80F2-C3CB-C10C-4879F65E7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A28237-16E3-4791-8F0E-3C15A6C24726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46EAE381-B2A1-359D-81B0-F988B1700F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ABE72FD6-4F55-AD20-158C-8B5B3CF6F0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B6357A-E8F7-6273-E9CE-1B7169138D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4E959-9B87-4384-BC07-A4BEF8023090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DAE04640-A06E-BF09-D1BF-96021209FE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028E3599-B11A-77FF-A7B2-597C33CA1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0745D6-B316-D628-9279-2EEC1D6A6E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622B38-483B-4127-82B7-8EC52DBA5956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DB47B1F1-3AD0-5E50-3AB3-2E156A25C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1E9E31C-2E76-39BF-2784-7C6A75D82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C9AA60-4252-0710-7846-E46348192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ACF4CA-7FAE-44AD-AB61-1A4AE8F2AEB9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7D8F3097-2592-DFF9-6AB5-2E5C7247BF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0DAB8BB5-1088-DC3D-603C-B7DD38544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3B3EFF-7DA3-265A-BC2B-65DC01B95D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A8B32-B7C0-46CE-8608-E6DA376C9863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96B2DE78-2819-AB5B-BC63-6706C165E9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83A508A7-BAA9-DD4B-A241-292FBABC8A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3A7A90-4C7E-004D-2570-53C8F5E1C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02F73-730E-454D-BD03-58ADA9C8687D}" type="slidenum">
              <a:rPr lang="en-US" altLang="LID4096"/>
              <a:pPr/>
              <a:t>15</a:t>
            </a:fld>
            <a:endParaRPr lang="en-US" altLang="LID4096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30340D2-2557-0730-64A1-4257D9147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CD50C823-C17E-A8CA-073F-AB1BF4ED2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6696C8-D228-F774-6BBA-B0696090AD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5C8673-9CCF-4F8A-8940-3BE1E25B5F1E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8AECB516-ABD0-E5D4-8285-50F83912D9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78620A6-8DA1-9986-D5AA-3587D5ED8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>
            <a:extLst>
              <a:ext uri="{FF2B5EF4-FFF2-40B4-BE49-F238E27FC236}">
                <a16:creationId xmlns:a16="http://schemas.microsoft.com/office/drawing/2014/main" id="{860BF997-AB83-BA2A-0313-439ED61DAC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303713"/>
            <a:ext cx="32766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2B2299A-F653-5F76-EC2F-6F491D3C7F1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752600"/>
          </a:xfrm>
        </p:spPr>
        <p:txBody>
          <a:bodyPr anchor="t"/>
          <a:lstStyle>
            <a:lvl1pPr algn="ctr">
              <a:lnSpc>
                <a:spcPct val="90000"/>
              </a:lnSpc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9C71F23-00FE-82B9-FC18-4EAD533B402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</p:spPr>
        <p:txBody>
          <a:bodyPr anchor="ctr"/>
          <a:lstStyle>
            <a:lvl1pPr marL="0" indent="0" algn="ctr">
              <a:lnSpc>
                <a:spcPct val="80000"/>
              </a:lnSpc>
              <a:buFont typeface="Wingdings" panose="05000000000000000000" pitchFamily="2" charset="2"/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EA86F9D5-1CD7-B175-2590-421C2647E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6800"/>
            <a:ext cx="86868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grpSp>
        <p:nvGrpSpPr>
          <p:cNvPr id="5126" name="Group 6">
            <a:extLst>
              <a:ext uri="{FF2B5EF4-FFF2-40B4-BE49-F238E27FC236}">
                <a16:creationId xmlns:a16="http://schemas.microsoft.com/office/drawing/2014/main" id="{DDA3F285-665F-8466-158D-F81D22ACE64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0"/>
            <a:ext cx="3276600" cy="2133600"/>
            <a:chOff x="336" y="0"/>
            <a:chExt cx="2064" cy="1344"/>
          </a:xfrm>
        </p:grpSpPr>
        <p:sp>
          <p:nvSpPr>
            <p:cNvPr id="5127" name="Rectangle 7">
              <a:extLst>
                <a:ext uri="{FF2B5EF4-FFF2-40B4-BE49-F238E27FC236}">
                  <a16:creationId xmlns:a16="http://schemas.microsoft.com/office/drawing/2014/main" id="{F6202BA1-E086-4334-3DFE-E3A64288F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672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28" name="Rectangle 8">
              <a:extLst>
                <a:ext uri="{FF2B5EF4-FFF2-40B4-BE49-F238E27FC236}">
                  <a16:creationId xmlns:a16="http://schemas.microsoft.com/office/drawing/2014/main" id="{37A1AA84-7834-2BF2-39C1-57E5A4208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008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29" name="Rectangle 9">
              <a:extLst>
                <a:ext uri="{FF2B5EF4-FFF2-40B4-BE49-F238E27FC236}">
                  <a16:creationId xmlns:a16="http://schemas.microsoft.com/office/drawing/2014/main" id="{666F9E29-D387-B7CE-6C09-F9197BA11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36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0" name="Rectangle 10">
              <a:extLst>
                <a:ext uri="{FF2B5EF4-FFF2-40B4-BE49-F238E27FC236}">
                  <a16:creationId xmlns:a16="http://schemas.microsoft.com/office/drawing/2014/main" id="{91A6EF9C-9B64-86D1-1EDD-E4BD716C3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672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1" name="Rectangle 11">
              <a:extLst>
                <a:ext uri="{FF2B5EF4-FFF2-40B4-BE49-F238E27FC236}">
                  <a16:creationId xmlns:a16="http://schemas.microsoft.com/office/drawing/2014/main" id="{6883339B-2DE3-6E8A-2857-8341BD254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36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2" name="Rectangle 12">
              <a:extLst>
                <a:ext uri="{FF2B5EF4-FFF2-40B4-BE49-F238E27FC236}">
                  <a16:creationId xmlns:a16="http://schemas.microsoft.com/office/drawing/2014/main" id="{50201188-7DB8-6A5B-AE85-6A8221B01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0"/>
              <a:ext cx="336" cy="33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5133" name="Group 13">
            <a:extLst>
              <a:ext uri="{FF2B5EF4-FFF2-40B4-BE49-F238E27FC236}">
                <a16:creationId xmlns:a16="http://schemas.microsoft.com/office/drawing/2014/main" id="{F9FDE621-79BA-1445-B631-300C671A785F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0"/>
            <a:ext cx="3276600" cy="2133600"/>
            <a:chOff x="2736" y="96"/>
            <a:chExt cx="2064" cy="1344"/>
          </a:xfrm>
        </p:grpSpPr>
        <p:sp>
          <p:nvSpPr>
            <p:cNvPr id="5134" name="Rectangle 14">
              <a:extLst>
                <a:ext uri="{FF2B5EF4-FFF2-40B4-BE49-F238E27FC236}">
                  <a16:creationId xmlns:a16="http://schemas.microsoft.com/office/drawing/2014/main" id="{CC77CC25-7BAD-720A-7A57-FAD068D2B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768"/>
              <a:ext cx="336" cy="336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5" name="Rectangle 15">
              <a:extLst>
                <a:ext uri="{FF2B5EF4-FFF2-40B4-BE49-F238E27FC236}">
                  <a16:creationId xmlns:a16="http://schemas.microsoft.com/office/drawing/2014/main" id="{CA711154-988D-9221-1E1F-9240E3C84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104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6" name="Rectangle 16">
              <a:extLst>
                <a:ext uri="{FF2B5EF4-FFF2-40B4-BE49-F238E27FC236}">
                  <a16:creationId xmlns:a16="http://schemas.microsoft.com/office/drawing/2014/main" id="{4152ABEB-C162-7266-BBEB-EAFD62E05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432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7" name="Rectangle 17">
              <a:extLst>
                <a:ext uri="{FF2B5EF4-FFF2-40B4-BE49-F238E27FC236}">
                  <a16:creationId xmlns:a16="http://schemas.microsoft.com/office/drawing/2014/main" id="{A113FA2F-2AFC-1761-A777-31AA21690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768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8" name="Rectangle 18">
              <a:extLst>
                <a:ext uri="{FF2B5EF4-FFF2-40B4-BE49-F238E27FC236}">
                  <a16:creationId xmlns:a16="http://schemas.microsoft.com/office/drawing/2014/main" id="{7D6C510D-D3D4-AA67-EE46-331853279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432"/>
              <a:ext cx="336" cy="336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139" name="Rectangle 19">
              <a:extLst>
                <a:ext uri="{FF2B5EF4-FFF2-40B4-BE49-F238E27FC236}">
                  <a16:creationId xmlns:a16="http://schemas.microsoft.com/office/drawing/2014/main" id="{F84C30D6-562A-2555-7EDA-5477B29E6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96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5140" name="Rectangle 20">
            <a:extLst>
              <a:ext uri="{FF2B5EF4-FFF2-40B4-BE49-F238E27FC236}">
                <a16:creationId xmlns:a16="http://schemas.microsoft.com/office/drawing/2014/main" id="{0161E1D6-DE92-994B-F58A-9B333DA04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191000"/>
            <a:ext cx="211138" cy="211138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5141" name="Rectangle 21">
            <a:extLst>
              <a:ext uri="{FF2B5EF4-FFF2-40B4-BE49-F238E27FC236}">
                <a16:creationId xmlns:a16="http://schemas.microsoft.com/office/drawing/2014/main" id="{022A3A37-5A48-E64D-065C-77DC84BC1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191000"/>
            <a:ext cx="211138" cy="211138"/>
          </a:xfrm>
          <a:prstGeom prst="rect">
            <a:avLst/>
          </a:prstGeom>
          <a:solidFill>
            <a:schemeClr val="bg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5142" name="Rectangle 22">
            <a:extLst>
              <a:ext uri="{FF2B5EF4-FFF2-40B4-BE49-F238E27FC236}">
                <a16:creationId xmlns:a16="http://schemas.microsoft.com/office/drawing/2014/main" id="{C389DEFB-0DE5-0970-B4BF-0CCF8F2CC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191000"/>
            <a:ext cx="211138" cy="211138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5143" name="Rectangle 23">
            <a:extLst>
              <a:ext uri="{FF2B5EF4-FFF2-40B4-BE49-F238E27FC236}">
                <a16:creationId xmlns:a16="http://schemas.microsoft.com/office/drawing/2014/main" id="{FCA84FE7-6912-BAD8-B39F-B3B42B8C37D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144" name="Rectangle 24">
            <a:extLst>
              <a:ext uri="{FF2B5EF4-FFF2-40B4-BE49-F238E27FC236}">
                <a16:creationId xmlns:a16="http://schemas.microsoft.com/office/drawing/2014/main" id="{197FFD79-9D02-521E-C6E5-AD74504AE5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145" name="Rectangle 25">
            <a:extLst>
              <a:ext uri="{FF2B5EF4-FFF2-40B4-BE49-F238E27FC236}">
                <a16:creationId xmlns:a16="http://schemas.microsoft.com/office/drawing/2014/main" id="{74F4F054-5774-BAD0-56CB-C7E644DE370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3200"/>
            </a:lvl1pPr>
          </a:lstStyle>
          <a:p>
            <a:fld id="{7E8A73AB-72DC-47E6-A27C-817C9E96DB2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AB70D-93EB-D4A3-A816-E40E1A84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DB7AA-9144-E398-847B-3D82D6CC3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64267-05CE-68DD-A556-B020624F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73981-A192-8132-001D-416EFE2B7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3B608-96E1-BCDF-9526-844E0272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6061A-42E7-4225-A994-753A5CF2006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99245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93AD7-46E2-0D82-8C10-3EF080F1A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88D5F-C925-7A55-6F1E-7B8473A3B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0559D-D550-1C4F-891B-1E538979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AFC51-357A-BD60-8ECD-4ED2CB97E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AF24D-EDD7-D1DB-A905-C45AE66B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C5B85-E6D7-44C6-A964-213AC7FACFD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0923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A906-F76A-5316-6B8E-CE085DD0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666C2-573A-5087-CA03-16F16F552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0" y="2819400"/>
            <a:ext cx="346710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66B7B-C35B-FA96-BECA-91640B5BA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4900" y="2819400"/>
            <a:ext cx="346710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CA9AA-486F-194B-F7E6-FFFC8A4B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1B55C-D21E-6CE2-5EDA-3A488D69C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DD9AD-4B00-AF2B-2270-273C7659A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6A019-2DBD-49B1-97BD-BE350B8A5A0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98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7F4A-1F7A-3A08-461D-6A603A72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0B774-AD68-FFA3-2664-33A1FA618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F4A69-EB8E-EFB8-954F-F0AFF231C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ABC55-5BBE-1696-D656-2DA91E1457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A186C5-231D-AD87-F6E6-AD37C3B1D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4C545-DD83-DC9E-2AC4-AC0CBD9F5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FE5CFD-AAFE-C4D1-0F35-0DDBBF27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80DC5B-8882-3A5C-4621-0D0C0F15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27790-F8FC-43EB-88EC-70FFAD2EFB9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7437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DD76A-5687-DD50-2E05-85AE2090F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51E5A-7C3C-0D63-A35D-D1BC3A52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9ADCAB-0789-ECC0-381A-3C02840C3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8F7D5-84F3-306A-3ED6-73412A403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E1B0C-6E87-451C-A254-6782E848576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7368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2CFE21-EAAF-7AB6-B2F2-B8E11F492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DC1B37-F58F-8159-1B80-BCA4CD8E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13304-95A9-B8F1-FCC1-268736C18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0BF3F-8EAC-4955-B32A-BD01F4E40AD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145309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7EC7-A80B-E480-9333-283BCB12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51EF2-F4D2-0C3D-9496-8ECB9510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F74DF-FC00-62F5-93D6-68DC56117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9533B-CDA9-995C-CC49-A7EDE237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A0B59B-8E1F-0AB9-CC8B-FB03BFAF9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E0AD8-72F3-85F1-0904-9CD1CF43A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6EA5A-F723-4A06-BFF0-A2A5397BB4E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34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951EB-956D-A6B2-5065-E9E39B521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C7BFC-841F-EED3-2396-18D1780C705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47FDE-7A70-87A9-4E8E-0E1F038EF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674B0D-286F-173E-494F-0293DA46C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23408-00EB-E06A-46D1-DA67A608D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6FBAE-786E-B367-02E4-4954BF91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C862F-5715-4473-948E-2277C62EC5F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33318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4961-5DF7-E0A9-10C2-852D5CAB9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79C0F-51C3-9A8A-23B7-5B751C0FE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E827B-39E4-06F6-E30A-79EA4448E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EB3B4-A6C6-4B31-5806-847FCDF8B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9C25A-4E88-50B8-D401-7C587DF7C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D073B-8127-420E-917E-E193416CC61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3561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EDB792-EBB9-1929-E4EA-9C2E2FC61B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10350" y="1219200"/>
            <a:ext cx="17716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65C1F-3212-D060-D161-FB770B3A4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95400" y="1219200"/>
            <a:ext cx="5162550" cy="4953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4E1C3-6777-C72B-EC9A-B122E401A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2A7A5-7A6E-CC39-A109-C24FE728A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CB168-A1CD-84AE-B825-C4E713A9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945A2-A1F2-4AD6-A98B-B6EF008C074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6550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0249-322F-1B09-9C11-2C1F7092F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219200"/>
            <a:ext cx="7086600" cy="1447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0B3CF-EAB8-AA7C-AB92-A7B60B733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0" y="2819400"/>
            <a:ext cx="346710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93B35-3C9D-9265-C65C-C659961824A8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914900" y="2819400"/>
            <a:ext cx="3467100" cy="160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4A595A-9E72-9412-0E9C-3EDBAF1BD7BE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914900" y="4572000"/>
            <a:ext cx="3467100" cy="160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2D896A-80D6-5083-4FB8-8064D12606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507163"/>
            <a:ext cx="1828800" cy="274637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A5D1C0-F14C-8F11-6B1A-78C5C0E2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0" y="6507163"/>
            <a:ext cx="2895600" cy="274637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1CA398E-3643-39F7-27ED-254D51F0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1200" y="6172200"/>
            <a:ext cx="762000" cy="609600"/>
          </a:xfrm>
        </p:spPr>
        <p:txBody>
          <a:bodyPr/>
          <a:lstStyle>
            <a:lvl1pPr>
              <a:defRPr/>
            </a:lvl1pPr>
          </a:lstStyle>
          <a:p>
            <a:fld id="{DA1D0DC6-55FF-4E8B-A45B-322345A93C5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25359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B4CEE-C7B5-5C36-9F99-4F61A2FEBE30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1295400" y="1219200"/>
            <a:ext cx="7086600" cy="1447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388F5-6A33-A779-CDD1-6A304C2EFA3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95400" y="2819400"/>
            <a:ext cx="3467100" cy="160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4A958-7172-18B9-B89C-726E2A08CB9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914900" y="2819400"/>
            <a:ext cx="3467100" cy="160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A30DEF-451A-86D3-1D7E-A43C4C284793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1295400" y="4572000"/>
            <a:ext cx="3467100" cy="160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DDDE7A-E516-A6E1-C4FF-5225B828A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14900" y="4572000"/>
            <a:ext cx="3467100" cy="160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51100A-479B-A25A-06A9-5DEBAC96B3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507163"/>
            <a:ext cx="1828800" cy="274637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E23D51-004D-6E87-5F15-EB1152B8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0" y="6507163"/>
            <a:ext cx="2895600" cy="274637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517A82-BF29-76B6-A0C2-613EC327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1200" y="6172200"/>
            <a:ext cx="762000" cy="609600"/>
          </a:xfrm>
        </p:spPr>
        <p:txBody>
          <a:bodyPr/>
          <a:lstStyle>
            <a:lvl1pPr>
              <a:defRPr/>
            </a:lvl1pPr>
          </a:lstStyle>
          <a:p>
            <a:fld id="{AAEB06FA-E20C-4D6A-943B-090367C1140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1971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8EB01F-0E7A-D50E-311E-8F9899347408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295400" y="1219200"/>
            <a:ext cx="7086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08DD4-7A3D-08C1-9C84-C80F47DE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507163"/>
            <a:ext cx="1828800" cy="274637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24D644-337B-9115-403B-7432D130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0" y="6507163"/>
            <a:ext cx="2895600" cy="274637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BB34A-0344-C112-0380-3D178E162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91200" y="6172200"/>
            <a:ext cx="762000" cy="609600"/>
          </a:xfrm>
        </p:spPr>
        <p:txBody>
          <a:bodyPr/>
          <a:lstStyle>
            <a:lvl1pPr>
              <a:defRPr/>
            </a:lvl1pPr>
          </a:lstStyle>
          <a:p>
            <a:fld id="{BCC6008D-EE6A-45C2-9ADB-92C2ACB18C5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0345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895546A-4252-73A2-28A3-5E7CDDEA4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819400"/>
            <a:ext cx="7086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7612B1C-43F1-42AF-EC22-9F206221E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5334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E140050F-E368-4888-4477-929519376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819400"/>
            <a:ext cx="533400" cy="5334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7D6EED3-7985-A9E3-1886-BDA476FDA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5334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09107CA-945C-8FD5-7BF4-A2AC9F6DE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668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A52426A8-936E-CFC1-4C2D-2BBC210D8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6858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91DFF78D-9839-05A0-3481-6EA195778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52400"/>
            <a:ext cx="381000" cy="3810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36E223D6-F35E-3A6A-62C5-B431276E8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55650"/>
            <a:ext cx="5867400" cy="76200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8A434224-9133-A739-5E51-726F75D4C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609600"/>
            <a:ext cx="304800" cy="3048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C3E1C356-7BC4-C037-7167-922914A09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57200"/>
            <a:ext cx="304800" cy="304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C26F4950-381F-B809-9DCC-98934E0A7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3962400"/>
            <a:ext cx="381000" cy="38100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C3C3D616-04C2-F48F-0348-B33EB75BC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3657600"/>
            <a:ext cx="381000" cy="381000"/>
          </a:xfrm>
          <a:prstGeom prst="rect">
            <a:avLst/>
          </a:prstGeom>
          <a:solidFill>
            <a:schemeClr val="bg2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LID4096" altLang="LID4096"/>
          </a:p>
        </p:txBody>
      </p:sp>
      <p:grpSp>
        <p:nvGrpSpPr>
          <p:cNvPr id="4110" name="Group 14">
            <a:extLst>
              <a:ext uri="{FF2B5EF4-FFF2-40B4-BE49-F238E27FC236}">
                <a16:creationId xmlns:a16="http://schemas.microsoft.com/office/drawing/2014/main" id="{BB411434-4309-27A6-BEE1-69C743A75BD5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0"/>
            <a:ext cx="1066800" cy="1066800"/>
            <a:chOff x="0" y="2496"/>
            <a:chExt cx="672" cy="672"/>
          </a:xfrm>
        </p:grpSpPr>
        <p:sp>
          <p:nvSpPr>
            <p:cNvPr id="4111" name="Rectangle 15">
              <a:extLst>
                <a:ext uri="{FF2B5EF4-FFF2-40B4-BE49-F238E27FC236}">
                  <a16:creationId xmlns:a16="http://schemas.microsoft.com/office/drawing/2014/main" id="{E6ED846D-335D-180D-BD60-12DF8E905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496"/>
              <a:ext cx="336" cy="336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2" name="Rectangle 16">
              <a:extLst>
                <a:ext uri="{FF2B5EF4-FFF2-40B4-BE49-F238E27FC236}">
                  <a16:creationId xmlns:a16="http://schemas.microsoft.com/office/drawing/2014/main" id="{1DAC2BDD-CED2-EE26-8821-DF45AB7CC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2832"/>
              <a:ext cx="336" cy="336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13" name="Rectangle 17">
            <a:extLst>
              <a:ext uri="{FF2B5EF4-FFF2-40B4-BE49-F238E27FC236}">
                <a16:creationId xmlns:a16="http://schemas.microsoft.com/office/drawing/2014/main" id="{7664B277-2823-7045-478A-EDF07356C2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19200"/>
            <a:ext cx="7086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4114" name="Rectangle 18">
            <a:extLst>
              <a:ext uri="{FF2B5EF4-FFF2-40B4-BE49-F238E27FC236}">
                <a16:creationId xmlns:a16="http://schemas.microsoft.com/office/drawing/2014/main" id="{145AB8BC-AD1A-EDCF-1271-124553CA08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507163"/>
            <a:ext cx="1828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solidFill>
                  <a:schemeClr val="folHlink"/>
                </a:solidFill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4115" name="Rectangle 19">
            <a:extLst>
              <a:ext uri="{FF2B5EF4-FFF2-40B4-BE49-F238E27FC236}">
                <a16:creationId xmlns:a16="http://schemas.microsoft.com/office/drawing/2014/main" id="{BF037D78-DD40-BED6-38DB-0FA76F7A5B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95400" y="6507163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>
                <a:solidFill>
                  <a:schemeClr val="folHlink"/>
                </a:solidFill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4116" name="Rectangle 20">
            <a:extLst>
              <a:ext uri="{FF2B5EF4-FFF2-40B4-BE49-F238E27FC236}">
                <a16:creationId xmlns:a16="http://schemas.microsoft.com/office/drawing/2014/main" id="{B2F79727-A583-5C6C-40C3-A4B4745D81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91200" y="6172200"/>
            <a:ext cx="762000" cy="6096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fld id="{6FF60599-222D-48CF-8F52-FA7D458A6E79}" type="slidenum">
              <a:rPr lang="en-US" altLang="LID4096"/>
              <a:pPr/>
              <a:t>‹#›</a:t>
            </a:fld>
            <a:endParaRPr lang="en-US" altLang="LID4096"/>
          </a:p>
        </p:txBody>
      </p:sp>
      <p:grpSp>
        <p:nvGrpSpPr>
          <p:cNvPr id="4117" name="Group 21">
            <a:extLst>
              <a:ext uri="{FF2B5EF4-FFF2-40B4-BE49-F238E27FC236}">
                <a16:creationId xmlns:a16="http://schemas.microsoft.com/office/drawing/2014/main" id="{7E86D821-A93E-B8FC-F07C-090DB18DF8CE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52400"/>
            <a:ext cx="1981200" cy="1295400"/>
            <a:chOff x="3888" y="96"/>
            <a:chExt cx="1248" cy="816"/>
          </a:xfrm>
        </p:grpSpPr>
        <p:sp>
          <p:nvSpPr>
            <p:cNvPr id="4118" name="Rectangle 22">
              <a:extLst>
                <a:ext uri="{FF2B5EF4-FFF2-40B4-BE49-F238E27FC236}">
                  <a16:creationId xmlns:a16="http://schemas.microsoft.com/office/drawing/2014/main" id="{48492214-D605-7A93-E4F4-63671BCEE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336"/>
              <a:ext cx="240" cy="24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9" name="Rectangle 23">
              <a:extLst>
                <a:ext uri="{FF2B5EF4-FFF2-40B4-BE49-F238E27FC236}">
                  <a16:creationId xmlns:a16="http://schemas.microsoft.com/office/drawing/2014/main" id="{712CD425-60F3-F7D0-4E15-D55EB60B6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672"/>
              <a:ext cx="240" cy="24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0" name="Rectangle 24">
              <a:extLst>
                <a:ext uri="{FF2B5EF4-FFF2-40B4-BE49-F238E27FC236}">
                  <a16:creationId xmlns:a16="http://schemas.microsoft.com/office/drawing/2014/main" id="{940FA7E5-1D1B-E691-E61B-8AC71095E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432"/>
              <a:ext cx="240" cy="24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1" name="Rectangle 25">
              <a:extLst>
                <a:ext uri="{FF2B5EF4-FFF2-40B4-BE49-F238E27FC236}">
                  <a16:creationId xmlns:a16="http://schemas.microsoft.com/office/drawing/2014/main" id="{1B59425F-A45A-E125-52C4-253B6FDDD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96"/>
              <a:ext cx="240" cy="240"/>
            </a:xfrm>
            <a:prstGeom prst="rect">
              <a:avLst/>
            </a:prstGeom>
            <a:solidFill>
              <a:schemeClr val="bg2"/>
            </a:solidFill>
            <a:ln w="571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grouplab/phidget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EF5DFF9-FC85-873D-64D9-65A97B9487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492375"/>
            <a:ext cx="7416800" cy="1512888"/>
          </a:xfrm>
        </p:spPr>
        <p:txBody>
          <a:bodyPr/>
          <a:lstStyle/>
          <a:p>
            <a:pPr algn="l"/>
            <a:r>
              <a:rPr lang="en-US" altLang="LID4096" sz="4800"/>
              <a:t>Buddy Bugs</a:t>
            </a:r>
            <a:br>
              <a:rPr lang="en-US" altLang="LID4096"/>
            </a:br>
            <a:r>
              <a:rPr lang="en-US" altLang="LID4096" sz="2400"/>
              <a:t>A Physical Interface for Windows</a:t>
            </a:r>
            <a:r>
              <a:rPr lang="en-US" altLang="LID4096" sz="2400" baseline="30000"/>
              <a:t>®</a:t>
            </a:r>
            <a:r>
              <a:rPr lang="en-US" altLang="LID4096" sz="2400"/>
              <a:t> Instant Messenger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5A00EFA-3AEC-F48F-CF15-4E18E76B04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27088" y="4508500"/>
            <a:ext cx="6400800" cy="1524000"/>
          </a:xfrm>
        </p:spPr>
        <p:txBody>
          <a:bodyPr/>
          <a:lstStyle/>
          <a:p>
            <a:pPr algn="l"/>
            <a:r>
              <a:rPr lang="en-US" altLang="LID4096"/>
              <a:t>Susannah McPhail</a:t>
            </a:r>
          </a:p>
          <a:p>
            <a:pPr algn="l"/>
            <a:r>
              <a:rPr lang="en-US" altLang="LID4096"/>
              <a:t>University of Calgary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>
            <a:extLst>
              <a:ext uri="{FF2B5EF4-FFF2-40B4-BE49-F238E27FC236}">
                <a16:creationId xmlns:a16="http://schemas.microsoft.com/office/drawing/2014/main" id="{6C7EAF20-9A9F-8CEE-0D43-C302920D76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7182" name="Rectangle 14">
            <a:extLst>
              <a:ext uri="{FF2B5EF4-FFF2-40B4-BE49-F238E27FC236}">
                <a16:creationId xmlns:a16="http://schemas.microsoft.com/office/drawing/2014/main" id="{6EE8E275-C14C-36E1-BDE4-15C0B9564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Buddy Bugs is a peripheral physical user interface that represents a Windows Instant Messenger Contact List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LID409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3B8DC1C7-E7A2-9800-8DA2-FDAF49CD5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Contents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EF437B13-EC0E-CD17-4C8B-71059DF4BF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Why I Made This</a:t>
            </a:r>
          </a:p>
          <a:p>
            <a:r>
              <a:rPr lang="en-US" altLang="LID4096"/>
              <a:t>Motivation</a:t>
            </a:r>
          </a:p>
          <a:p>
            <a:r>
              <a:rPr lang="en-US" altLang="LID4096"/>
              <a:t>Design</a:t>
            </a:r>
          </a:p>
          <a:p>
            <a:r>
              <a:rPr lang="en-US" altLang="LID4096"/>
              <a:t>What I Made</a:t>
            </a:r>
          </a:p>
          <a:p>
            <a:r>
              <a:rPr lang="en-US" altLang="LID4096"/>
              <a:t>Video</a:t>
            </a:r>
          </a:p>
          <a:p>
            <a:r>
              <a:rPr lang="en-US" altLang="LID4096"/>
              <a:t>Conclusion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FF8FB7A-FDD1-7142-3464-24BE6A016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Assignment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BB2F765A-DFA4-F2A3-572B-92D92DADE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To design and implement a physical user interface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>
            <a:extLst>
              <a:ext uri="{FF2B5EF4-FFF2-40B4-BE49-F238E27FC236}">
                <a16:creationId xmlns:a16="http://schemas.microsoft.com/office/drawing/2014/main" id="{0353DCE9-D238-6A9D-3D5E-72E6165BBCC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1341438"/>
            <a:ext cx="4283075" cy="5184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6" name="Picture 6">
            <a:extLst>
              <a:ext uri="{FF2B5EF4-FFF2-40B4-BE49-F238E27FC236}">
                <a16:creationId xmlns:a16="http://schemas.microsoft.com/office/drawing/2014/main" id="{3B89AF51-2909-99AF-E8BB-4F8473F0402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989138"/>
            <a:ext cx="1839912" cy="215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9" name="Picture 9">
            <a:extLst>
              <a:ext uri="{FF2B5EF4-FFF2-40B4-BE49-F238E27FC236}">
                <a16:creationId xmlns:a16="http://schemas.microsoft.com/office/drawing/2014/main" id="{9BB564A2-AD94-232D-6177-30CC31B61639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4292600"/>
            <a:ext cx="3240087" cy="2154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13" name="Rectangle 13">
            <a:extLst>
              <a:ext uri="{FF2B5EF4-FFF2-40B4-BE49-F238E27FC236}">
                <a16:creationId xmlns:a16="http://schemas.microsoft.com/office/drawing/2014/main" id="{CC5014BD-34CD-F464-4D0C-AA41288FDC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1196975"/>
            <a:ext cx="2160587" cy="574675"/>
          </a:xfrm>
          <a:noFill/>
          <a:ln/>
        </p:spPr>
        <p:txBody>
          <a:bodyPr/>
          <a:lstStyle/>
          <a:p>
            <a:r>
              <a:rPr lang="en-US" altLang="LID4096" sz="3600"/>
              <a:t>Phidgets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8">
            <a:extLst>
              <a:ext uri="{FF2B5EF4-FFF2-40B4-BE49-F238E27FC236}">
                <a16:creationId xmlns:a16="http://schemas.microsoft.com/office/drawing/2014/main" id="{DEF6BA39-BAD4-CD0F-A834-639A99066B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pic>
        <p:nvPicPr>
          <p:cNvPr id="19462" name="Picture 6">
            <a:extLst>
              <a:ext uri="{FF2B5EF4-FFF2-40B4-BE49-F238E27FC236}">
                <a16:creationId xmlns:a16="http://schemas.microsoft.com/office/drawing/2014/main" id="{A50C64A2-0C0F-2EE3-D4B4-237D8ADCF14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1125538"/>
            <a:ext cx="3298825" cy="5543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3" name="Picture 7">
            <a:extLst>
              <a:ext uri="{FF2B5EF4-FFF2-40B4-BE49-F238E27FC236}">
                <a16:creationId xmlns:a16="http://schemas.microsoft.com/office/drawing/2014/main" id="{949163A0-490E-DBD0-3BE5-B76FE828046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492375"/>
            <a:ext cx="5194300" cy="3895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Rectangle 8">
            <a:extLst>
              <a:ext uri="{FF2B5EF4-FFF2-40B4-BE49-F238E27FC236}">
                <a16:creationId xmlns:a16="http://schemas.microsoft.com/office/drawing/2014/main" id="{E06521D2-B304-F953-6511-CABE49314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1484313"/>
            <a:ext cx="3708400" cy="1130300"/>
          </a:xfrm>
        </p:spPr>
        <p:txBody>
          <a:bodyPr/>
          <a:lstStyle/>
          <a:p>
            <a:r>
              <a:rPr lang="en-US" altLang="LID4096"/>
              <a:t>Bugs on a Leaf</a:t>
            </a:r>
          </a:p>
        </p:txBody>
      </p:sp>
      <p:pic>
        <p:nvPicPr>
          <p:cNvPr id="22535" name="Picture 7">
            <a:extLst>
              <a:ext uri="{FF2B5EF4-FFF2-40B4-BE49-F238E27FC236}">
                <a16:creationId xmlns:a16="http://schemas.microsoft.com/office/drawing/2014/main" id="{589B5A66-DBAA-32D3-F2EE-6EEE5FE4AB8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341438"/>
            <a:ext cx="4173537" cy="52244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>
            <a:extLst>
              <a:ext uri="{FF2B5EF4-FFF2-40B4-BE49-F238E27FC236}">
                <a16:creationId xmlns:a16="http://schemas.microsoft.com/office/drawing/2014/main" id="{13B63B74-5390-9B24-9C6D-D567B542E4F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514600"/>
            <a:ext cx="4511675" cy="3216275"/>
          </a:xfr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2" name="Rectangle 8">
            <a:extLst>
              <a:ext uri="{FF2B5EF4-FFF2-40B4-BE49-F238E27FC236}">
                <a16:creationId xmlns:a16="http://schemas.microsoft.com/office/drawing/2014/main" id="{AA9F8D44-AD5E-32A7-5722-B576F05A68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1125538"/>
            <a:ext cx="2052638" cy="914400"/>
          </a:xfrm>
        </p:spPr>
        <p:txBody>
          <a:bodyPr/>
          <a:lstStyle/>
          <a:p>
            <a:r>
              <a:rPr lang="en-US" altLang="LID4096"/>
              <a:t>Design</a:t>
            </a:r>
          </a:p>
        </p:txBody>
      </p:sp>
      <p:pic>
        <p:nvPicPr>
          <p:cNvPr id="36871" name="Picture 7">
            <a:extLst>
              <a:ext uri="{FF2B5EF4-FFF2-40B4-BE49-F238E27FC236}">
                <a16:creationId xmlns:a16="http://schemas.microsoft.com/office/drawing/2014/main" id="{95049B48-516F-5133-2CD3-C1BC7D06FD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557338"/>
            <a:ext cx="3722687" cy="4832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8" name="Rectangle 22">
            <a:extLst>
              <a:ext uri="{FF2B5EF4-FFF2-40B4-BE49-F238E27FC236}">
                <a16:creationId xmlns:a16="http://schemas.microsoft.com/office/drawing/2014/main" id="{4B663EF6-DEE2-D2C5-DFD0-5524C814CAF3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What I Made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0653861E-A676-9F2B-DC19-293DC06A28D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3573463"/>
            <a:ext cx="4095750" cy="30718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63" name="Picture 27">
            <a:extLst>
              <a:ext uri="{FF2B5EF4-FFF2-40B4-BE49-F238E27FC236}">
                <a16:creationId xmlns:a16="http://schemas.microsoft.com/office/drawing/2014/main" id="{CB9FE2BB-0F9A-0084-3C46-CF2FAAE8E5B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5100" y="2206625"/>
            <a:ext cx="1773238" cy="1600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64" name="Picture 28">
            <a:extLst>
              <a:ext uri="{FF2B5EF4-FFF2-40B4-BE49-F238E27FC236}">
                <a16:creationId xmlns:a16="http://schemas.microsoft.com/office/drawing/2014/main" id="{FEADEA94-6493-F49A-7D76-2CA23FBBFD9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4581525"/>
            <a:ext cx="2341562" cy="1600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57" name="Picture 21">
            <a:extLst>
              <a:ext uri="{FF2B5EF4-FFF2-40B4-BE49-F238E27FC236}">
                <a16:creationId xmlns:a16="http://schemas.microsoft.com/office/drawing/2014/main" id="{E7233AD4-29B2-CF95-B428-DBD2B84CD16E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3573463"/>
            <a:ext cx="1965325" cy="1766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E56DBE3-B023-20D6-9DB1-C5A88DA8C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1219200"/>
            <a:ext cx="3060700" cy="914400"/>
          </a:xfrm>
        </p:spPr>
        <p:txBody>
          <a:bodyPr/>
          <a:lstStyle/>
          <a:p>
            <a:r>
              <a:rPr lang="en-US" altLang="LID4096" sz="3600"/>
              <a:t>What I Made</a:t>
            </a: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5E630A33-4096-4A19-5F21-12A5EF17F9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2349500"/>
            <a:ext cx="6337300" cy="4037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8">
            <a:extLst>
              <a:ext uri="{FF2B5EF4-FFF2-40B4-BE49-F238E27FC236}">
                <a16:creationId xmlns:a16="http://schemas.microsoft.com/office/drawing/2014/main" id="{84AABB83-58F3-0117-81C1-1066459172D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412875"/>
            <a:ext cx="3719512" cy="5111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9" name="Picture 9">
            <a:extLst>
              <a:ext uri="{FF2B5EF4-FFF2-40B4-BE49-F238E27FC236}">
                <a16:creationId xmlns:a16="http://schemas.microsoft.com/office/drawing/2014/main" id="{1F9B2F77-9A1F-9AF3-08F8-8DC011246FF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268413"/>
            <a:ext cx="2846388" cy="532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4" name="Rectangle 14">
            <a:extLst>
              <a:ext uri="{FF2B5EF4-FFF2-40B4-BE49-F238E27FC236}">
                <a16:creationId xmlns:a16="http://schemas.microsoft.com/office/drawing/2014/main" id="{5AC6CB7E-4FCD-75C9-4E67-A17C7D307072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Icons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03D0E47B-436C-E9EB-5960-C97209161D6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2852738"/>
            <a:ext cx="3340100" cy="2505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7" name="Picture 7">
            <a:extLst>
              <a:ext uri="{FF2B5EF4-FFF2-40B4-BE49-F238E27FC236}">
                <a16:creationId xmlns:a16="http://schemas.microsoft.com/office/drawing/2014/main" id="{8CA95158-D4D9-C3DE-6205-B8C8F600C78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2060575"/>
            <a:ext cx="2808287" cy="2106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0" name="Picture 10">
            <a:extLst>
              <a:ext uri="{FF2B5EF4-FFF2-40B4-BE49-F238E27FC236}">
                <a16:creationId xmlns:a16="http://schemas.microsoft.com/office/drawing/2014/main" id="{B7029255-3A99-751C-F461-06430CA3E19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5300663"/>
            <a:ext cx="685800" cy="695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3" name="Picture 13">
            <a:extLst>
              <a:ext uri="{FF2B5EF4-FFF2-40B4-BE49-F238E27FC236}">
                <a16:creationId xmlns:a16="http://schemas.microsoft.com/office/drawing/2014/main" id="{EBA4A36B-138D-DF88-9741-EB0DC7D325B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8488" y="5661025"/>
            <a:ext cx="619125" cy="676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6" name="Picture 16">
            <a:extLst>
              <a:ext uri="{FF2B5EF4-FFF2-40B4-BE49-F238E27FC236}">
                <a16:creationId xmlns:a16="http://schemas.microsoft.com/office/drawing/2014/main" id="{72B94F1D-B11B-2E33-A1C0-EC79CCCD0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797425"/>
            <a:ext cx="6858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8" name="Rectangle 18">
            <a:extLst>
              <a:ext uri="{FF2B5EF4-FFF2-40B4-BE49-F238E27FC236}">
                <a16:creationId xmlns:a16="http://schemas.microsoft.com/office/drawing/2014/main" id="{19AC75A0-6D8B-DFDA-4A7C-DB62EA448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1196975"/>
            <a:ext cx="1620838" cy="696913"/>
          </a:xfrm>
        </p:spPr>
        <p:txBody>
          <a:bodyPr/>
          <a:lstStyle/>
          <a:p>
            <a:r>
              <a:rPr lang="en-US" altLang="LID4096" sz="3600"/>
              <a:t>States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576BFDB-E402-A5A5-F05C-13378BC29C7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63713" y="2349500"/>
            <a:ext cx="2881312" cy="3527425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Available/Online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endParaRPr lang="en-US" altLang="LID4096" sz="2400" b="1"/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On the Phone</a:t>
            </a:r>
            <a:endParaRPr lang="en-US" altLang="LID4096" sz="2400" b="1"/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Busy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endParaRPr lang="en-US" altLang="LID4096" sz="2400" b="1"/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Be Right Back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Away</a:t>
            </a:r>
            <a:endParaRPr lang="en-US" altLang="LID4096" sz="2400" b="1"/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Out to Lunch</a:t>
            </a:r>
          </a:p>
          <a:p>
            <a:pPr>
              <a:lnSpc>
                <a:spcPct val="90000"/>
              </a:lnSpc>
              <a:buClr>
                <a:schemeClr val="bg1"/>
              </a:buClr>
            </a:pPr>
            <a:endParaRPr lang="en-US" altLang="LID4096" sz="2400"/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 altLang="LID4096" sz="2400"/>
              <a:t>Offline</a:t>
            </a: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ABE42946-E136-D776-EFE3-D6520FE5980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867400" y="2420938"/>
            <a:ext cx="2927350" cy="3640137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Available/Online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endParaRPr lang="en-US" altLang="LID4096" sz="2400" b="1"/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Be Right Back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On the Phone</a:t>
            </a:r>
            <a:endParaRPr lang="en-US" altLang="LID4096" sz="2400" b="1"/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Out to Lunch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endParaRPr lang="en-US" altLang="LID4096" sz="2400" b="1"/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Away</a:t>
            </a:r>
            <a:endParaRPr lang="en-US" altLang="LID4096" sz="2400" b="1"/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Busy</a:t>
            </a:r>
          </a:p>
          <a:p>
            <a:pPr>
              <a:lnSpc>
                <a:spcPct val="80000"/>
              </a:lnSpc>
              <a:buClr>
                <a:schemeClr val="bg1"/>
              </a:buClr>
            </a:pPr>
            <a:endParaRPr lang="en-US" altLang="LID4096" sz="2400"/>
          </a:p>
          <a:p>
            <a:pPr>
              <a:lnSpc>
                <a:spcPct val="80000"/>
              </a:lnSpc>
              <a:buClr>
                <a:schemeClr val="bg1"/>
              </a:buClr>
            </a:pPr>
            <a:r>
              <a:rPr lang="en-US" altLang="LID4096" sz="2400"/>
              <a:t>Offline</a:t>
            </a:r>
          </a:p>
          <a:p>
            <a:pPr>
              <a:lnSpc>
                <a:spcPct val="80000"/>
              </a:lnSpc>
              <a:buClr>
                <a:schemeClr val="bg1"/>
              </a:buClr>
              <a:buFont typeface="Wingdings" panose="05000000000000000000" pitchFamily="2" charset="2"/>
              <a:buNone/>
            </a:pPr>
            <a:endParaRPr lang="en-US" altLang="LID4096" sz="2400"/>
          </a:p>
        </p:txBody>
      </p:sp>
      <p:pic>
        <p:nvPicPr>
          <p:cNvPr id="15374" name="Picture 14">
            <a:extLst>
              <a:ext uri="{FF2B5EF4-FFF2-40B4-BE49-F238E27FC236}">
                <a16:creationId xmlns:a16="http://schemas.microsoft.com/office/drawing/2014/main" id="{97E4EF59-E136-F874-7996-690946C77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949950"/>
            <a:ext cx="461963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5" name="Picture 15">
            <a:extLst>
              <a:ext uri="{FF2B5EF4-FFF2-40B4-BE49-F238E27FC236}">
                <a16:creationId xmlns:a16="http://schemas.microsoft.com/office/drawing/2014/main" id="{57D5BBBA-6EFA-CFBC-7E10-7E450C3F4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724400"/>
            <a:ext cx="496888" cy="50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>
            <a:extLst>
              <a:ext uri="{FF2B5EF4-FFF2-40B4-BE49-F238E27FC236}">
                <a16:creationId xmlns:a16="http://schemas.microsoft.com/office/drawing/2014/main" id="{15EAA79C-D882-43EE-835D-E2D9982F2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8453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7" name="Picture 17">
            <a:extLst>
              <a:ext uri="{FF2B5EF4-FFF2-40B4-BE49-F238E27FC236}">
                <a16:creationId xmlns:a16="http://schemas.microsoft.com/office/drawing/2014/main" id="{6AA862FA-BBFF-3F3C-4761-ABE3051CB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349500"/>
            <a:ext cx="496888" cy="50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>
            <a:extLst>
              <a:ext uri="{FF2B5EF4-FFF2-40B4-BE49-F238E27FC236}">
                <a16:creationId xmlns:a16="http://schemas.microsoft.com/office/drawing/2014/main" id="{D3852AA3-6E1C-560C-4E88-B8F2C3243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284538"/>
            <a:ext cx="704850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1" name="Picture 21">
            <a:extLst>
              <a:ext uri="{FF2B5EF4-FFF2-40B4-BE49-F238E27FC236}">
                <a16:creationId xmlns:a16="http://schemas.microsoft.com/office/drawing/2014/main" id="{7AD1D92A-2233-720C-3341-83B728D5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349500"/>
            <a:ext cx="79216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3" name="Picture 23">
            <a:extLst>
              <a:ext uri="{FF2B5EF4-FFF2-40B4-BE49-F238E27FC236}">
                <a16:creationId xmlns:a16="http://schemas.microsoft.com/office/drawing/2014/main" id="{63DA8E5B-126D-81C6-D330-55E0B6A8B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581525"/>
            <a:ext cx="792163" cy="75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4" name="Picture 24">
            <a:extLst>
              <a:ext uri="{FF2B5EF4-FFF2-40B4-BE49-F238E27FC236}">
                <a16:creationId xmlns:a16="http://schemas.microsoft.com/office/drawing/2014/main" id="{0EC56C27-A564-EADC-D327-FBB54CDDA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661025"/>
            <a:ext cx="936625" cy="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6FDD7FA-CF0D-E7A6-D881-189F53CD1E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8175" y="908720"/>
            <a:ext cx="5035550" cy="985837"/>
          </a:xfrm>
        </p:spPr>
        <p:txBody>
          <a:bodyPr/>
          <a:lstStyle/>
          <a:p>
            <a:r>
              <a:rPr lang="en-US" altLang="LID4096" dirty="0"/>
              <a:t>Buddy Bugs Video</a:t>
            </a:r>
          </a:p>
        </p:txBody>
      </p:sp>
      <p:sp>
        <p:nvSpPr>
          <p:cNvPr id="57350" name="Text Box 6">
            <a:extLst>
              <a:ext uri="{FF2B5EF4-FFF2-40B4-BE49-F238E27FC236}">
                <a16:creationId xmlns:a16="http://schemas.microsoft.com/office/drawing/2014/main" id="{7A56EAF9-3FEE-E4FA-FB9F-B23DCC31A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3644900"/>
            <a:ext cx="35290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i="1"/>
              <a:t>A video of buddy bugs was shown here</a:t>
            </a:r>
          </a:p>
        </p:txBody>
      </p:sp>
      <p:pic>
        <p:nvPicPr>
          <p:cNvPr id="2" name="2002-BuddyBugs-VideoReport">
            <a:hlinkClick r:id="" action="ppaction://media"/>
            <a:extLst>
              <a:ext uri="{FF2B5EF4-FFF2-40B4-BE49-F238E27FC236}">
                <a16:creationId xmlns:a16="http://schemas.microsoft.com/office/drawing/2014/main" id="{D1DB25E4-D2E5-477E-3B3E-A36CEC6D5F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1640" y="1771986"/>
            <a:ext cx="5976664" cy="4568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D73DC68-BBA8-00D9-990F-14FD2AF729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C457028-6AE5-017B-7494-6EE9D431B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Buddy Bugs is a peripheral physical user interface that represents a Windows Instant Messenger Contact List</a:t>
            </a:r>
          </a:p>
          <a:p>
            <a:endParaRPr lang="en-US" altLang="LID4096"/>
          </a:p>
          <a:p>
            <a:pPr>
              <a:buFont typeface="Wingdings" panose="05000000000000000000" pitchFamily="2" charset="2"/>
              <a:buNone/>
            </a:pPr>
            <a:endParaRPr lang="en-US" altLang="LID409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D6EB88D-E3B1-43DD-3F70-5E3BC68E1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References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1BE10E8-BB80-4333-3BEC-FCEB7990E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819400"/>
            <a:ext cx="7237413" cy="3352800"/>
          </a:xfrm>
          <a:noFill/>
        </p:spPr>
        <p:txBody>
          <a:bodyPr wrap="none"/>
          <a:lstStyle/>
          <a:p>
            <a:r>
              <a:rPr lang="en-US" altLang="LID4096" sz="2400">
                <a:hlinkClick r:id="rId3"/>
              </a:rPr>
              <a:t>www.cpsc.ucalgary.ca/grouplab/phidgets</a:t>
            </a:r>
            <a:endParaRPr lang="en-US" altLang="LID4096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ommending A Strategy">
  <a:themeElements>
    <a:clrScheme name="Recommending A Strategy 1">
      <a:dk1>
        <a:srgbClr val="009999"/>
      </a:dk1>
      <a:lt1>
        <a:srgbClr val="FFFFFF"/>
      </a:lt1>
      <a:dk2>
        <a:srgbClr val="000066"/>
      </a:dk2>
      <a:lt2>
        <a:srgbClr val="339966"/>
      </a:lt2>
      <a:accent1>
        <a:srgbClr val="00CC99"/>
      </a:accent1>
      <a:accent2>
        <a:srgbClr val="0099CC"/>
      </a:accent2>
      <a:accent3>
        <a:srgbClr val="AAAAB8"/>
      </a:accent3>
      <a:accent4>
        <a:srgbClr val="DADADA"/>
      </a:accent4>
      <a:accent5>
        <a:srgbClr val="AAE2CA"/>
      </a:accent5>
      <a:accent6>
        <a:srgbClr val="008AB9"/>
      </a:accent6>
      <a:hlink>
        <a:srgbClr val="336699"/>
      </a:hlink>
      <a:folHlink>
        <a:srgbClr val="B2B2B2"/>
      </a:folHlink>
    </a:clrScheme>
    <a:fontScheme name="Recommending A Strategy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ecommending A Strategy 1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2">
        <a:dk1>
          <a:srgbClr val="000000"/>
        </a:dk1>
        <a:lt1>
          <a:srgbClr val="FFFFFF"/>
        </a:lt1>
        <a:dk2>
          <a:srgbClr val="009900"/>
        </a:dk2>
        <a:lt2>
          <a:srgbClr val="CC0000"/>
        </a:lt2>
        <a:accent1>
          <a:srgbClr val="CC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2D2DB9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ommending A Strateg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commending A Strategy 4">
        <a:dk1>
          <a:srgbClr val="333399"/>
        </a:dk1>
        <a:lt1>
          <a:srgbClr val="FFFFCC"/>
        </a:lt1>
        <a:dk2>
          <a:srgbClr val="000000"/>
        </a:dk2>
        <a:lt2>
          <a:srgbClr val="0000FF"/>
        </a:lt2>
        <a:accent1>
          <a:srgbClr val="800000"/>
        </a:accent1>
        <a:accent2>
          <a:srgbClr val="3366CC"/>
        </a:accent2>
        <a:accent3>
          <a:srgbClr val="AAAAAA"/>
        </a:accent3>
        <a:accent4>
          <a:srgbClr val="DADAAE"/>
        </a:accent4>
        <a:accent5>
          <a:srgbClr val="C0AAAA"/>
        </a:accent5>
        <a:accent6>
          <a:srgbClr val="2D5CB9"/>
        </a:accent6>
        <a:hlink>
          <a:srgbClr val="FF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6">
        <a:dk1>
          <a:srgbClr val="66CCFF"/>
        </a:dk1>
        <a:lt1>
          <a:srgbClr val="CCECFF"/>
        </a:lt1>
        <a:dk2>
          <a:srgbClr val="000000"/>
        </a:dk2>
        <a:lt2>
          <a:srgbClr val="9999FF"/>
        </a:lt2>
        <a:accent1>
          <a:srgbClr val="FFFFFF"/>
        </a:accent1>
        <a:accent2>
          <a:srgbClr val="99CCFF"/>
        </a:accent2>
        <a:accent3>
          <a:srgbClr val="AAAAAA"/>
        </a:accent3>
        <a:accent4>
          <a:srgbClr val="AEC9DA"/>
        </a:accent4>
        <a:accent5>
          <a:srgbClr val="FFFFFF"/>
        </a:accent5>
        <a:accent6>
          <a:srgbClr val="8AB9E7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7">
        <a:dk1>
          <a:srgbClr val="993366"/>
        </a:dk1>
        <a:lt1>
          <a:srgbClr val="FFFFCC"/>
        </a:lt1>
        <a:dk2>
          <a:srgbClr val="333399"/>
        </a:dk2>
        <a:lt2>
          <a:srgbClr val="0066FF"/>
        </a:lt2>
        <a:accent1>
          <a:srgbClr val="6600FF"/>
        </a:accent1>
        <a:accent2>
          <a:srgbClr val="0099CC"/>
        </a:accent2>
        <a:accent3>
          <a:srgbClr val="ADADCA"/>
        </a:accent3>
        <a:accent4>
          <a:srgbClr val="DADAAE"/>
        </a:accent4>
        <a:accent5>
          <a:srgbClr val="B8AAFF"/>
        </a:accent5>
        <a:accent6>
          <a:srgbClr val="008AB9"/>
        </a:accent6>
        <a:hlink>
          <a:srgbClr val="66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commending A Strategy 8">
        <a:dk1>
          <a:srgbClr val="993366"/>
        </a:dk1>
        <a:lt1>
          <a:srgbClr val="EAEAEA"/>
        </a:lt1>
        <a:dk2>
          <a:srgbClr val="660066"/>
        </a:dk2>
        <a:lt2>
          <a:srgbClr val="CC0000"/>
        </a:lt2>
        <a:accent1>
          <a:srgbClr val="A50021"/>
        </a:accent1>
        <a:accent2>
          <a:srgbClr val="660033"/>
        </a:accent2>
        <a:accent3>
          <a:srgbClr val="B8AAB8"/>
        </a:accent3>
        <a:accent4>
          <a:srgbClr val="C8C8C8"/>
        </a:accent4>
        <a:accent5>
          <a:srgbClr val="CFAAAB"/>
        </a:accent5>
        <a:accent6>
          <a:srgbClr val="5C00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Recommending A Strategy</Template>
  <TotalTime>602</TotalTime>
  <Words>207</Words>
  <Application>Microsoft Office PowerPoint</Application>
  <PresentationFormat>On-screen Show (4:3)</PresentationFormat>
  <Paragraphs>66</Paragraphs>
  <Slides>16</Slides>
  <Notes>16</Notes>
  <HiddenSlides>1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Tahoma</vt:lpstr>
      <vt:lpstr>Wingdings</vt:lpstr>
      <vt:lpstr>Recommending A Strategy</vt:lpstr>
      <vt:lpstr>Buddy Bugs A Physical Interface for Windows® Instant Messenger</vt:lpstr>
      <vt:lpstr>The Message</vt:lpstr>
      <vt:lpstr>Contents</vt:lpstr>
      <vt:lpstr>Assignment</vt:lpstr>
      <vt:lpstr>Phidgets</vt:lpstr>
      <vt:lpstr>Motivation</vt:lpstr>
      <vt:lpstr>Bugs on a Leaf</vt:lpstr>
      <vt:lpstr>Design</vt:lpstr>
      <vt:lpstr>What I Made</vt:lpstr>
      <vt:lpstr>What I Made</vt:lpstr>
      <vt:lpstr>PowerPoint Presentation</vt:lpstr>
      <vt:lpstr>Icons</vt:lpstr>
      <vt:lpstr>States</vt:lpstr>
      <vt:lpstr>Buddy Bugs Video</vt:lpstr>
      <vt:lpstr>The Message</vt:lpstr>
      <vt:lpstr>References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Buddy Bugs A Physical Interface for Windows® Instant Messenger</dc:title>
  <dc:creator>Saul Greenberg</dc:creator>
  <cp:lastModifiedBy>Saul Greenberg</cp:lastModifiedBy>
  <cp:revision>20</cp:revision>
  <dcterms:created xsi:type="dcterms:W3CDTF">2002-03-15T17:30:57Z</dcterms:created>
  <dcterms:modified xsi:type="dcterms:W3CDTF">2026-10-12T15:19:44Z</dcterms:modified>
</cp:coreProperties>
</file>