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76" r:id="rId3"/>
    <p:sldId id="289" r:id="rId4"/>
    <p:sldId id="258" r:id="rId5"/>
    <p:sldId id="314" r:id="rId6"/>
    <p:sldId id="284" r:id="rId7"/>
    <p:sldId id="313" r:id="rId8"/>
    <p:sldId id="285" r:id="rId9"/>
    <p:sldId id="280" r:id="rId10"/>
    <p:sldId id="318" r:id="rId11"/>
    <p:sldId id="279" r:id="rId12"/>
    <p:sldId id="286" r:id="rId13"/>
    <p:sldId id="287" r:id="rId14"/>
    <p:sldId id="288" r:id="rId15"/>
    <p:sldId id="259" r:id="rId16"/>
    <p:sldId id="290" r:id="rId17"/>
    <p:sldId id="291" r:id="rId18"/>
    <p:sldId id="269" r:id="rId19"/>
    <p:sldId id="274" r:id="rId20"/>
    <p:sldId id="331" r:id="rId21"/>
    <p:sldId id="328" r:id="rId22"/>
    <p:sldId id="330" r:id="rId23"/>
    <p:sldId id="327" r:id="rId24"/>
    <p:sldId id="326" r:id="rId25"/>
    <p:sldId id="324" r:id="rId26"/>
    <p:sldId id="325" r:id="rId27"/>
    <p:sldId id="308" r:id="rId28"/>
    <p:sldId id="311" r:id="rId29"/>
    <p:sldId id="309" r:id="rId30"/>
    <p:sldId id="315" r:id="rId31"/>
    <p:sldId id="310" r:id="rId32"/>
    <p:sldId id="317" r:id="rId33"/>
    <p:sldId id="332" r:id="rId34"/>
    <p:sldId id="271" r:id="rId35"/>
    <p:sldId id="312" r:id="rId36"/>
    <p:sldId id="275" r:id="rId37"/>
    <p:sldId id="321" r:id="rId38"/>
    <p:sldId id="316" r:id="rId39"/>
    <p:sldId id="319" r:id="rId40"/>
    <p:sldId id="320" r:id="rId41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FF99"/>
    <a:srgbClr val="38CBD6"/>
    <a:srgbClr val="CCECFF"/>
    <a:srgbClr val="FF9999"/>
    <a:srgbClr val="CC0000"/>
    <a:srgbClr val="FF006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2" autoAdjust="0"/>
    <p:restoredTop sz="82551" autoAdjust="0"/>
  </p:normalViewPr>
  <p:slideViewPr>
    <p:cSldViewPr>
      <p:cViewPr varScale="1">
        <p:scale>
          <a:sx n="86" d="100"/>
          <a:sy n="86" d="100"/>
        </p:scale>
        <p:origin x="64" y="436"/>
      </p:cViewPr>
      <p:guideLst>
        <p:guide orient="horz" pos="2064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119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>
            <a:extLst>
              <a:ext uri="{FF2B5EF4-FFF2-40B4-BE49-F238E27FC236}">
                <a16:creationId xmlns:a16="http://schemas.microsoft.com/office/drawing/2014/main" id="{45B736DA-927E-E39E-2BFC-AE6048A30A8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0E490B9D-748D-459C-862C-40A0A4EBC01E}" type="slidenum">
              <a:rPr lang="en-CA" altLang="LID4096"/>
              <a:pPr/>
              <a:t>‹#›</a:t>
            </a:fld>
            <a:endParaRPr lang="en-CA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22F9273-1160-02B8-E3D9-91A5DA2781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CA" alt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7DA19F-019A-0E5B-C049-BFAF14DD5B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CA" altLang="LID4096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EF2F5F11-8FD3-B801-C603-D44F4236D6B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739B3059-A54D-6B7C-0737-7B95F64944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text styles</a:t>
            </a:r>
          </a:p>
          <a:p>
            <a:pPr lvl="1"/>
            <a:r>
              <a:rPr lang="en-CA" altLang="LID4096"/>
              <a:t>Second level</a:t>
            </a:r>
          </a:p>
          <a:p>
            <a:pPr lvl="2"/>
            <a:r>
              <a:rPr lang="en-CA" altLang="LID4096"/>
              <a:t>Third level</a:t>
            </a:r>
          </a:p>
          <a:p>
            <a:pPr lvl="3"/>
            <a:r>
              <a:rPr lang="en-CA" altLang="LID4096"/>
              <a:t>Fourth level</a:t>
            </a:r>
          </a:p>
          <a:p>
            <a:pPr lvl="4"/>
            <a:r>
              <a:rPr lang="en-CA" altLang="LID4096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74F3E87-2FC3-A620-E4B6-62B794626B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CA" altLang="LID4096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4152815D-DCC5-A6C5-5ADF-4C85AB90D7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AC17068A-067E-4C01-B39E-ECB963A32B77}" type="slidenum">
              <a:rPr lang="en-CA" altLang="LID4096"/>
              <a:pPr/>
              <a:t>‹#›</a:t>
            </a:fld>
            <a:endParaRPr lang="en-CA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1C5194-8F47-14D6-0ABC-3EC1E2C8DD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58BAA-6443-40C6-B12F-4C96DC8EED39}" type="slidenum">
              <a:rPr lang="en-CA" altLang="LID4096"/>
              <a:pPr/>
              <a:t>1</a:t>
            </a:fld>
            <a:endParaRPr lang="en-CA" altLang="LID4096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2E5AC7CD-BE14-9508-A3AF-100714EA9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C866AFA-80C7-97EB-1017-30661326C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These notes roughly paraphrase my presentation at the UIST conference.</a:t>
            </a:r>
          </a:p>
          <a:p>
            <a:r>
              <a:rPr lang="en-US" altLang="LID4096"/>
              <a:t>Saul Greenberg</a:t>
            </a:r>
          </a:p>
          <a:p>
            <a:r>
              <a:rPr lang="en-US" altLang="LID4096"/>
              <a:t>U Calgary</a:t>
            </a:r>
          </a:p>
          <a:p>
            <a:r>
              <a:rPr lang="en-US" altLang="LID4096"/>
              <a:t>Talking about…</a:t>
            </a:r>
          </a:p>
          <a:p>
            <a:r>
              <a:rPr lang="en-US" altLang="LID4096"/>
              <a:t>&lt;ANIMATE&gt;</a:t>
            </a:r>
          </a:p>
          <a:p>
            <a:r>
              <a:rPr lang="en-US" altLang="LID4096"/>
              <a:t>My collaborator… worked very hard on h/w design/build/manufacturing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8C541C-B5DF-4182-8488-5ECC16FFCD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5B6B1F-8C04-44A0-BC9E-AAB13BED5726}" type="slidenum">
              <a:rPr lang="en-CA" altLang="LID4096"/>
              <a:pPr/>
              <a:t>2</a:t>
            </a:fld>
            <a:endParaRPr lang="en-CA" altLang="LID4096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6FF9D0B1-56FF-6548-E8B3-8462A6DC2A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6C29C90B-6BD0-B0ED-B2F5-086A294D2D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message of my presentation is…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1ADDB0C-C04C-BDE1-1F40-7981E2F471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C8A79-8580-45DC-9F6E-9C04955228C7}" type="slidenum">
              <a:rPr lang="en-CA" altLang="LID4096"/>
              <a:pPr/>
              <a:t>3</a:t>
            </a:fld>
            <a:endParaRPr lang="en-CA" altLang="LID4096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11B2580D-106C-13A1-A115-86DB4902F3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4A5CC52E-69C5-533F-5933-CC3D28BEE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Now wide interest in HCI in physical user interfaces</a:t>
            </a:r>
          </a:p>
          <a:p>
            <a:r>
              <a:rPr lang="en-US" altLang="LID4096"/>
              <a:t>Many subfields have sprung up…</a:t>
            </a:r>
          </a:p>
          <a:p>
            <a:r>
              <a:rPr lang="en-US" altLang="LID4096"/>
              <a:t>While there are differences, all have in common the goal of moving beyond the graphical desktop interface and into our physical environment through physical interfaces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DA2A9D-2732-6EF5-F79A-72E7FD91B2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E652B-4B38-45F0-B85C-7AD98204E6B1}" type="slidenum">
              <a:rPr lang="en-CA" altLang="LID4096"/>
              <a:pPr/>
              <a:t>4</a:t>
            </a:fld>
            <a:endParaRPr lang="en-CA" altLang="LID4096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B5700CBA-56AE-E243-26AF-43EC9E63E8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70A986E-878B-5565-BD91-9F8C2F3B03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Several years ago, Hideaki Kuzuoka (an engineer) and I built a ubiquitous media space. </a:t>
            </a:r>
          </a:p>
          <a:p>
            <a:r>
              <a:rPr lang="en-US" altLang="LID4096"/>
              <a:t>It was a reactive environment, and included proximity and light sensors as well as a servo motor to move one of the figurines. </a:t>
            </a:r>
          </a:p>
          <a:p>
            <a:r>
              <a:rPr lang="en-US" altLang="LID4096"/>
              <a:t>He built the hardware, and I concentrated on the software side. </a:t>
            </a:r>
          </a:p>
          <a:p>
            <a:r>
              <a:rPr lang="en-US" altLang="LID4096"/>
              <a:t>It tooks several months of full time effort for Hideaki to build this, but we ended up using the system for around 3 months. </a:t>
            </a:r>
          </a:p>
          <a:p>
            <a:r>
              <a:rPr lang="en-US" altLang="LID4096"/>
              <a:t>After Hideaki returned to Japan, we found the system impossible to extend or maintain. </a:t>
            </a:r>
          </a:p>
          <a:p>
            <a:r>
              <a:rPr lang="en-US" altLang="LID4096"/>
              <a:t>This was because Hideaki did not build the system to be reusable (it was a ‘one of’ design), and as computer scientists specializing in software, we had no expertise in hardware. </a:t>
            </a:r>
          </a:p>
          <a:p>
            <a:r>
              <a:rPr lang="en-US" altLang="LID4096"/>
              <a:t>The result is that the system is now a pile of wires and components.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9BCCC2-0359-C34D-5332-DD44E0D6C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D1272-2AE2-45D6-8E5D-708161A9F12E}" type="slidenum">
              <a:rPr lang="en-CA" altLang="LID4096"/>
              <a:pPr/>
              <a:t>5</a:t>
            </a:fld>
            <a:endParaRPr lang="en-CA" altLang="LID4096"/>
          </a:p>
        </p:txBody>
      </p:sp>
      <p:sp>
        <p:nvSpPr>
          <p:cNvPr id="191490" name="Rectangle 2">
            <a:extLst>
              <a:ext uri="{FF2B5EF4-FFF2-40B4-BE49-F238E27FC236}">
                <a16:creationId xmlns:a16="http://schemas.microsoft.com/office/drawing/2014/main" id="{E6D2DBA1-0BBB-3B34-9DA0-D5FE96439A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05030573-9E4B-06AE-BC58-B3330FE39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Several years ago, Hideaki Kuzuoka (an engineer) and I built a ubiquitous media space. </a:t>
            </a:r>
          </a:p>
          <a:p>
            <a:r>
              <a:rPr lang="en-US" altLang="LID4096"/>
              <a:t>It was a reactive environment, and included proximity and light sensors as well as a servo motor to move one of the figurines. </a:t>
            </a:r>
          </a:p>
          <a:p>
            <a:r>
              <a:rPr lang="en-US" altLang="LID4096"/>
              <a:t>He built the hardware, and I concentrated on the software side. </a:t>
            </a:r>
          </a:p>
          <a:p>
            <a:r>
              <a:rPr lang="en-US" altLang="LID4096"/>
              <a:t>It tooks several months of full time effort for Hideaki to build this, but we ended up using the system for around 3 months. </a:t>
            </a:r>
          </a:p>
          <a:p>
            <a:r>
              <a:rPr lang="en-US" altLang="LID4096"/>
              <a:t>After Hideaki returned to Japan, we found the system impossible to extend or maintain. </a:t>
            </a:r>
          </a:p>
          <a:p>
            <a:r>
              <a:rPr lang="en-US" altLang="LID4096"/>
              <a:t>This was because Hideaki did not build the system to be reusable (it was a ‘one of’ design), and as computer scientists specializing in software, we had no expertise in hardware. </a:t>
            </a:r>
          </a:p>
          <a:p>
            <a:r>
              <a:rPr lang="en-US" altLang="LID4096"/>
              <a:t>&lt;ANIMATE&gt;</a:t>
            </a:r>
            <a:br>
              <a:rPr lang="en-US" altLang="LID4096"/>
            </a:br>
            <a:r>
              <a:rPr lang="en-US" altLang="LID4096"/>
              <a:t>The result is that the system is now a pile of wires and components.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6004B63-700E-1314-7443-610DCCDDE0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3965D-2F82-4F3E-A0DA-9D91E33AD14E}" type="slidenum">
              <a:rPr lang="en-CA" altLang="LID4096"/>
              <a:pPr/>
              <a:t>6</a:t>
            </a:fld>
            <a:endParaRPr lang="en-CA" altLang="LID4096"/>
          </a:p>
        </p:txBody>
      </p:sp>
      <p:sp>
        <p:nvSpPr>
          <p:cNvPr id="226306" name="Rectangle 2">
            <a:extLst>
              <a:ext uri="{FF2B5EF4-FFF2-40B4-BE49-F238E27FC236}">
                <a16:creationId xmlns:a16="http://schemas.microsoft.com/office/drawing/2014/main" id="{D58E417A-D53D-04B9-FEF5-37346CB62B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9BC175F4-99CC-D66B-D0DB-1C89C858DE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Because we wanted to continue our work in reactive enviroments,</a:t>
            </a:r>
          </a:p>
          <a:p>
            <a:r>
              <a:rPr lang="en-US" altLang="LID4096"/>
              <a:t>I spent time looking around the web for things I could buy that would help me easily develop physical user interface. </a:t>
            </a:r>
          </a:p>
          <a:p>
            <a:r>
              <a:rPr lang="en-US" altLang="LID4096"/>
              <a:t>To my surprise, there was little out that that was in a form I could use.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8EB7FD-8A85-340E-696F-F1E62AE5B8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31E2C-9710-458B-8B44-973017AEDAB4}" type="slidenum">
              <a:rPr lang="en-CA" altLang="LID4096"/>
              <a:pPr/>
              <a:t>7</a:t>
            </a:fld>
            <a:endParaRPr lang="en-CA" altLang="LID4096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AE15751C-DEB0-9FAA-DFCF-9CE3FD967C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0821A02D-BA8C-6B1A-0542-7266BAC7D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basic problem is that while there where many things out there, none were suitable as building blocks for my skill set and what I wanted to do.</a:t>
            </a:r>
          </a:p>
          <a:p>
            <a:r>
              <a:rPr lang="en-US" altLang="LID4096"/>
              <a:t>For example, its very easy to find low level parts, but unless you are an E Engineer or hobbyist, the learning curve is too high.</a:t>
            </a:r>
          </a:p>
          <a:p>
            <a:r>
              <a:rPr lang="en-US" altLang="LID4096"/>
              <a:t>You have to select appropriate devices, create circuti boards, write microcode, etc.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3076B2C-9C03-E581-CA35-30B2A869A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52DC55-FB50-490A-9BB8-5C7F9FF7DA65}" type="slidenum">
              <a:rPr lang="en-CA" altLang="LID4096"/>
              <a:pPr/>
              <a:t>8</a:t>
            </a:fld>
            <a:endParaRPr lang="en-CA" altLang="LID4096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91C58D2E-4E9B-3BEA-A306-50174D6E17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9AFE53C6-9F54-1243-A390-58F17A0F0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Others things were premanufactured devices under computer control, like Microsoft Actimates (Barney).</a:t>
            </a:r>
          </a:p>
          <a:p>
            <a:r>
              <a:rPr lang="en-US" altLang="LID4096"/>
              <a:t>These, however, had no public API and the only way to get into it is by hacking it (e.g., Dourish)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0A046F4-DAC5-C39E-1EBB-272B772091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2028EC-B377-45AA-9FEC-A2AD2CCBB6D9}" type="slidenum">
              <a:rPr lang="en-CA" altLang="LID4096"/>
              <a:pPr/>
              <a:t>9</a:t>
            </a:fld>
            <a:endParaRPr lang="en-CA" altLang="LID4096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731F4ECC-86D5-F9BC-8A87-25D2AD5F74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C449B590-75B3-12C8-E303-D9F45A5D4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There are, of course, many one-off pieces created by both academics as proof of concepts and artists as interactive installations.</a:t>
            </a:r>
          </a:p>
          <a:p>
            <a:r>
              <a:rPr lang="en-US" altLang="LID4096"/>
              <a:t>But these are neither obtainable nor reusable to others.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3A79D1-C3BC-106F-CCE6-2647B4585B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554306-C0C0-4D3E-ABE6-43D7DBDBB583}" type="slidenum">
              <a:rPr lang="en-CA" altLang="LID4096"/>
              <a:pPr/>
              <a:t>10</a:t>
            </a:fld>
            <a:endParaRPr lang="en-CA" altLang="LID4096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62738A6A-815A-EEEC-925A-86D156E1CF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64C8AEFF-EF8B-93C7-1A9A-181978BA0A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closest thing out there are robotic kits, usually produced for kids or for hobbyists. </a:t>
            </a:r>
          </a:p>
          <a:p>
            <a:r>
              <a:rPr lang="en-US" altLang="LID4096"/>
              <a:t>Unfortunately, these are usually intended for stand-alone operation (robots). </a:t>
            </a:r>
          </a:p>
          <a:p>
            <a:r>
              <a:rPr lang="en-US" altLang="LID4096"/>
              <a:t>The coding is either to simplistic (Mindstorms) or too low level (handyboard – coding microprocess)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1752CE-2AF7-E350-B300-03D0D2BC4A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370BE2-B5D4-413E-AF52-EE202808B732}" type="slidenum">
              <a:rPr lang="en-CA" altLang="LID4096"/>
              <a:pPr/>
              <a:t>11</a:t>
            </a:fld>
            <a:endParaRPr lang="en-CA" altLang="LID4096"/>
          </a:p>
        </p:txBody>
      </p:sp>
      <p:sp>
        <p:nvSpPr>
          <p:cNvPr id="231426" name="Rectangle 2">
            <a:extLst>
              <a:ext uri="{FF2B5EF4-FFF2-40B4-BE49-F238E27FC236}">
                <a16:creationId xmlns:a16="http://schemas.microsoft.com/office/drawing/2014/main" id="{7E860EB7-8D3E-2622-E68B-562D740C9C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1219827F-CFFF-136E-CB01-F900C63C02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 did find X10, a protocol that works over a home’s standard electric wiring. </a:t>
            </a:r>
          </a:p>
          <a:p>
            <a:r>
              <a:rPr lang="en-US" altLang="LID4096"/>
              <a:t>However, what I found were appliances e.g., security devices and so on that are somewhat too high level to adapt to my purposes. 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9E444D-7DD9-EAD7-E4FA-ED880F0B3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A581B3-0781-4E50-BD4A-8CAC12E6577E}" type="slidenum">
              <a:rPr lang="en-CA" altLang="LID4096"/>
              <a:pPr/>
              <a:t>12</a:t>
            </a:fld>
            <a:endParaRPr lang="en-CA" altLang="LID4096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CF8B949B-9C23-AFAF-A553-DC6FF1227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ACA1E195-B3CE-A014-E776-998F214EC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Even if we did try some of these, a frustrating thing was that </a:t>
            </a:r>
          </a:p>
          <a:p>
            <a:r>
              <a:rPr lang="en-US" altLang="LID4096"/>
              <a:t>we could not start programming/working on the design until the hardware arrived and was assembled.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945CB8-A168-6C94-394B-4DE7373686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6CEC23-E847-4C17-932D-4218880AB359}" type="slidenum">
              <a:rPr lang="en-CA" altLang="LID4096"/>
              <a:pPr/>
              <a:t>13</a:t>
            </a:fld>
            <a:endParaRPr lang="en-CA" altLang="LID4096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A231A084-6776-CBF1-C417-F2494D8C8B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5E67EB22-B547-05B6-1D0E-488F78B282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After thinking about these problems, we set ourselves a new research goal</a:t>
            </a:r>
          </a:p>
          <a:p>
            <a:r>
              <a:rPr lang="en-US" altLang="LID4096"/>
              <a:t>…</a:t>
            </a:r>
          </a:p>
          <a:p>
            <a:r>
              <a:rPr lang="en-US" altLang="LID4096"/>
              <a:t>Or, as my students like to rephrase this…</a:t>
            </a:r>
          </a:p>
          <a:p>
            <a:r>
              <a:rPr lang="en-US" altLang="LID4096"/>
              <a:t>&lt;animate&gt;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692D8B-90D7-48DC-AC45-2BB8A9C4B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129B5A-565E-423A-A43A-915476F8FEB5}" type="slidenum">
              <a:rPr lang="en-CA" altLang="LID4096"/>
              <a:pPr/>
              <a:t>14</a:t>
            </a:fld>
            <a:endParaRPr lang="en-CA" altLang="LID4096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389F3951-8956-67E8-2542-F5CE07B1DC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103888DF-9C12-C218-1015-5D89B7B159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03871EF-8643-8116-7779-89F0CCCCDD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77B894-9FCB-4F0E-B92D-C7C0C84BA122}" type="slidenum">
              <a:rPr lang="en-CA" altLang="LID4096"/>
              <a:pPr/>
              <a:t>15</a:t>
            </a:fld>
            <a:endParaRPr lang="en-CA" altLang="LID4096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87C3275A-1EAC-DBF4-5E69-9B733D8ED1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A51E629-F465-C877-525B-69634B2801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insight we had came from how we already use graphical user interface widgets. </a:t>
            </a:r>
          </a:p>
          <a:p>
            <a:r>
              <a:rPr lang="en-US" altLang="LID4096"/>
              <a:t>Stock widget sets are available in virtually every user interface development package (e.g., buttons, listboxes, etc.),</a:t>
            </a:r>
          </a:p>
          <a:p>
            <a:r>
              <a:rPr lang="en-US" altLang="LID4096"/>
              <a:t>As well, most interact with interface builders, where a programmer can just select and drop it into a program.</a:t>
            </a:r>
            <a:endParaRPr lang="en-CA" altLang="LID4096"/>
          </a:p>
          <a:p>
            <a:r>
              <a:rPr lang="en-US" altLang="LID4096"/>
              <a:t>Each one is presented as an abstraction: each has a well-defined API that lets a programmer easily track and manipulate it. </a:t>
            </a:r>
          </a:p>
          <a:p>
            <a:r>
              <a:rPr lang="en-US" altLang="LID4096"/>
              <a:t>They are very easy to try and test: just drop it in, write a bit of code, and execute.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FAD149-8B6B-9347-E140-F8641A76C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50864A-5D1D-4EE5-AC0F-02B558DCDE9B}" type="slidenum">
              <a:rPr lang="en-CA" altLang="LID4096"/>
              <a:pPr/>
              <a:t>16</a:t>
            </a:fld>
            <a:endParaRPr lang="en-CA" altLang="LID4096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84493866-0C40-4CCC-D615-F16A33DF86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BCF845A8-CB85-EA6D-0D06-45F06E3FAE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Phdigets, or physical widgets, should be just as easy to program.</a:t>
            </a:r>
            <a:br>
              <a:rPr lang="en-US" altLang="LID4096"/>
            </a:br>
            <a:r>
              <a:rPr lang="en-US" altLang="LID4096"/>
              <a:t>One would program and use  it in exactly the same way as widgets!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8E8D820-191A-1ED2-765B-6FD06ABBA8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0AABF4-883D-481A-BFDF-B53C1D4F9DB2}" type="slidenum">
              <a:rPr lang="en-CA" altLang="LID4096"/>
              <a:pPr/>
              <a:t>17</a:t>
            </a:fld>
            <a:endParaRPr lang="en-CA" altLang="LID4096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F9F29210-4B9C-880F-7263-09468A4529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E19D7EFB-2050-86A7-73E6-0DED2F5E7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5F1FB1-2E3C-451B-491D-1F673B9012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DDEE6-05D2-465B-B989-B26EABAD7597}" type="slidenum">
              <a:rPr lang="en-CA" altLang="LID4096"/>
              <a:pPr/>
              <a:t>18</a:t>
            </a:fld>
            <a:endParaRPr lang="en-CA" altLang="LID4096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809C455D-E569-8E11-19FF-7DBF3D52FA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352B69C-3685-43AA-4891-E21DE5D68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 hired Chester Fitchett, one of the few undergraduate computer science students keenly interested in hardware. </a:t>
            </a:r>
          </a:p>
          <a:p>
            <a:r>
              <a:rPr lang="en-US" altLang="LID4096"/>
              <a:t>His job was to build a phidget infrastructure, as well as several phidget components.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94F18D-3B93-D8AE-6E63-36BF2EE542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F7CDC3-6803-4E0B-8048-89CF5980CFB6}" type="slidenum">
              <a:rPr lang="en-CA" altLang="LID4096"/>
              <a:pPr/>
              <a:t>19</a:t>
            </a:fld>
            <a:endParaRPr lang="en-CA" altLang="LID4096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8B9CB37F-3FDF-3DEB-3F70-7B40BC5D05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ACB5E15-7607-932A-FB18-BB5CE9E297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LID4096" sz="1800"/>
              <a:t>So far, we have built several phidgets. This includes…</a:t>
            </a:r>
          </a:p>
          <a:p>
            <a:endParaRPr lang="en-CA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F4D2AF-E574-B0FD-F36C-146A29420D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592954-4E76-4222-8526-31974E274E2D}" type="slidenum">
              <a:rPr lang="en-CA" altLang="LID4096"/>
              <a:pPr/>
              <a:t>20</a:t>
            </a:fld>
            <a:endParaRPr lang="en-CA" altLang="LID4096"/>
          </a:p>
        </p:txBody>
      </p:sp>
      <p:sp>
        <p:nvSpPr>
          <p:cNvPr id="224258" name="Rectangle 2">
            <a:extLst>
              <a:ext uri="{FF2B5EF4-FFF2-40B4-BE49-F238E27FC236}">
                <a16:creationId xmlns:a16="http://schemas.microsoft.com/office/drawing/2014/main" id="{0A9A6302-6842-0754-7349-088A8E8735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3F25A4BB-D31F-E0CE-6AE0-C3534965C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What we came up with is shown above.</a:t>
            </a:r>
          </a:p>
          <a:p>
            <a:r>
              <a:rPr lang="en-US" altLang="LID4096"/>
              <a:t> Every phidget has two parts: a ‘Phidget Device’ and matching ‘Phidget Software’. </a:t>
            </a:r>
          </a:p>
          <a:p>
            <a:r>
              <a:rPr lang="en-US" altLang="LID4096"/>
              <a:t>The phidget device is presented to the programmer as a black box: </a:t>
            </a:r>
          </a:p>
          <a:p>
            <a:r>
              <a:rPr lang="en-US" altLang="LID4096"/>
              <a:t>the programmer does not need to consider how it is assembled internally </a:t>
            </a:r>
          </a:p>
          <a:p>
            <a:r>
              <a:rPr lang="en-US" altLang="LID4096"/>
              <a:t>(just as a GUI programmer does not need to know how the graphics of (say) a listbox is internally coded). 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27060B-E42E-4238-DF6B-392FACEC80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B555B1-8FEA-4A26-AEBB-ED3B04D2CB74}" type="slidenum">
              <a:rPr lang="en-CA" altLang="LID4096"/>
              <a:pPr/>
              <a:t>21</a:t>
            </a:fld>
            <a:endParaRPr lang="en-CA" altLang="LID4096"/>
          </a:p>
        </p:txBody>
      </p:sp>
      <p:sp>
        <p:nvSpPr>
          <p:cNvPr id="218114" name="Rectangle 2">
            <a:extLst>
              <a:ext uri="{FF2B5EF4-FFF2-40B4-BE49-F238E27FC236}">
                <a16:creationId xmlns:a16="http://schemas.microsoft.com/office/drawing/2014/main" id="{36D7B63C-AAE7-0D8C-BC8A-F812026D6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F01B5270-7351-7818-D58D-A7E0D1910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B03021-402C-9E9F-0D84-D4DB2B20F5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2214D-9DD1-4CB2-A358-49E0FA61A5C0}" type="slidenum">
              <a:rPr lang="en-CA" altLang="LID4096"/>
              <a:pPr/>
              <a:t>22</a:t>
            </a:fld>
            <a:endParaRPr lang="en-CA" altLang="LID4096"/>
          </a:p>
        </p:txBody>
      </p:sp>
      <p:sp>
        <p:nvSpPr>
          <p:cNvPr id="222210" name="Rectangle 2">
            <a:extLst>
              <a:ext uri="{FF2B5EF4-FFF2-40B4-BE49-F238E27FC236}">
                <a16:creationId xmlns:a16="http://schemas.microsoft.com/office/drawing/2014/main" id="{CC844989-0B37-EC97-A765-DBA1DC32AB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A6AB30B0-D851-9C60-A5B0-EB908E02B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31F896-F1F5-92B1-7ECF-4836617454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AA7A-E73E-483C-B4CC-2FCF75C2B346}" type="slidenum">
              <a:rPr lang="en-CA" altLang="LID4096"/>
              <a:pPr/>
              <a:t>23</a:t>
            </a:fld>
            <a:endParaRPr lang="en-CA" altLang="LID4096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6476824A-5CE1-FF7B-48A7-CEC91E921A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8A0CD185-67C6-9FBA-BC9F-89520DEC7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B00A96-A788-F9A6-AF83-620AA0864B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32028-EBB9-4872-9E4A-C298F74F57CF}" type="slidenum">
              <a:rPr lang="en-CA" altLang="LID4096"/>
              <a:pPr/>
              <a:t>24</a:t>
            </a:fld>
            <a:endParaRPr lang="en-CA" altLang="LID4096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7C496F3C-9DCA-D9E5-3633-55FB2EEA47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2B3E5D92-7E7C-2E8E-2687-93E514B08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FD4819-9A76-BBCD-3190-0373337F7A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FA7C2D-FE46-4BE5-9F51-53D158BFA38D}" type="slidenum">
              <a:rPr lang="en-CA" altLang="LID4096"/>
              <a:pPr/>
              <a:t>25</a:t>
            </a:fld>
            <a:endParaRPr lang="en-CA" altLang="LID4096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E792197C-92DF-79A9-B534-C2E4A1B88B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00A2AC0A-2DAB-54F9-5DF9-B9146106E5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A4D41B9-3DAE-25F9-0951-0E26E79D47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7C461-E6B6-4BDD-8900-DC3E7B50230F}" type="slidenum">
              <a:rPr lang="en-CA" altLang="LID4096"/>
              <a:pPr/>
              <a:t>26</a:t>
            </a:fld>
            <a:endParaRPr lang="en-CA" altLang="LID4096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191DF6E3-B29C-7ABA-ACD6-06695E8D32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9C103B44-ADF0-44D1-342D-CDC2235290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8349F4-7B00-4594-A0F2-1D2562ED4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4C8398-6CFA-43E3-9BA1-A5EB5BEC0BD0}" type="slidenum">
              <a:rPr lang="en-CA" altLang="LID4096"/>
              <a:pPr/>
              <a:t>27</a:t>
            </a:fld>
            <a:endParaRPr lang="en-CA" altLang="LID4096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F4B94F2D-6560-B475-3704-62737C3229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7371A0D4-250A-4051-39BD-BD11163E71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CA" altLang="LID4096" sz="1800"/>
              <a:t>What I would like to do now is demonstrate one of the phidgets, the Servo, to show you how easy it is to program.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B76371D-20FD-ECB3-5D2A-4A74A3CFC8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2F7ED2-B4EF-4495-AACB-D6012A6C3B12}" type="slidenum">
              <a:rPr lang="en-CA" altLang="LID4096"/>
              <a:pPr/>
              <a:t>32</a:t>
            </a:fld>
            <a:endParaRPr lang="en-CA" altLang="LID4096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55F26F1B-5C38-6F5B-A3AE-6E7B5718C9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FB17C393-A062-1BA7-B83F-E7AB3EB0B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C54DFD-CAFA-D6DA-1EB7-B4BE51971B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CCFAA-5F2F-4356-BF3A-F2AF8F38F31F}" type="slidenum">
              <a:rPr lang="en-CA" altLang="LID4096"/>
              <a:pPr/>
              <a:t>33</a:t>
            </a:fld>
            <a:endParaRPr lang="en-CA" altLang="LID4096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3EE7AF1A-CFED-5EBE-E21E-0E0EC4929B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DC43BBE3-9965-5543-A70F-664690115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F17734-2C41-42B1-F191-308D8C1BD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E497BC-4075-4058-A247-0B43480CC768}" type="slidenum">
              <a:rPr lang="en-CA" altLang="LID4096"/>
              <a:pPr/>
              <a:t>35</a:t>
            </a:fld>
            <a:endParaRPr lang="en-CA" altLang="LID4096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2F16B359-018F-BE4B-C0D6-443168C21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FFB7A8D2-CA05-FA04-AD09-94935C10ED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 sz="1800"/>
              <a:t>Thanks for your interest in our work, and if you’d like more information, feel free to visit our website and contact us!  </a:t>
            </a:r>
            <a:endParaRPr lang="en-US" altLang="LID4096" sz="1800"/>
          </a:p>
          <a:p>
            <a:r>
              <a:rPr lang="en-US" altLang="LID4096" sz="1800"/>
              <a:t>The new version of the software should be ready in a month or two. I would also like to acknowledge suppport by Microsoft Research.</a:t>
            </a:r>
          </a:p>
          <a:p>
            <a:r>
              <a:rPr lang="en-CA" altLang="LID4096" sz="1800"/>
              <a:t>Thanks again,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4629412-B701-1F7E-9CC1-93C4F5F0F3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FA7F0-00FB-4F1D-958B-612341900FDE}" type="slidenum">
              <a:rPr lang="en-CA" altLang="LID4096"/>
              <a:pPr/>
              <a:t>36</a:t>
            </a:fld>
            <a:endParaRPr lang="en-CA" altLang="LID4096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A55CFCAA-E0BA-2E66-7F72-01F1799CA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94B66E4-D2A6-5F9E-FE59-208ABA373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This slide was not shown at the workshop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4433150-2FE8-FA16-53DE-F55CA340FE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4762B4-0B62-4BB2-A636-DF98CFAA27BD}" type="slidenum">
              <a:rPr lang="en-CA" altLang="LID4096"/>
              <a:pPr/>
              <a:t>37</a:t>
            </a:fld>
            <a:endParaRPr lang="en-CA" altLang="LID4096"/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0C15B5EB-810B-DB47-D2E3-D74F63C7F4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064ED8B5-8FCD-7118-B871-C1FB07896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There is still lots left to be done.</a:t>
            </a:r>
          </a:p>
          <a:p>
            <a:r>
              <a:rPr lang="en-US" altLang="LID4096"/>
              <a:t>1) tech (wireless, ethernet…) (distributed data structure – ubicom platform)</a:t>
            </a:r>
          </a:p>
          <a:p>
            <a:r>
              <a:rPr lang="en-US" altLang="LID4096"/>
              <a:t>2) we do not yet know the right 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r>
              <a:rPr lang="en-US" altLang="LID4096"/>
              <a:t>What is a useful widget set?</a:t>
            </a:r>
          </a:p>
          <a:p>
            <a:r>
              <a:rPr lang="en-US" altLang="LID4096"/>
              <a:t>3) Critcal mass for deployment, defacto standards</a:t>
            </a:r>
          </a:p>
          <a:p>
            <a:r>
              <a:rPr lang="en-US" altLang="LID4096"/>
              <a:t>4, Eval (georgia tech, banff center</a:t>
            </a:r>
          </a:p>
          <a:p>
            <a:r>
              <a:rPr lang="en-US" altLang="LID4096"/>
              <a:t>5 Standards –existing/new protocols, universal platform access, etc, defacto vs dejure,</a:t>
            </a:r>
          </a:p>
          <a:p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675B9F7-8DC1-537B-14B3-6D025DDE19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CA" altLang="LID4096" noProof="0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A745754-13F9-B275-C1CE-59C936B7E1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CA" altLang="LID4096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93A3-8CB0-ADB3-D4D5-E365271D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AC088-4FAB-3DF4-C1E4-AF21B9EE2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0447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E2BB3-F885-478B-5F47-2629B31D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AE19D-81CF-F11E-5A05-6C86C7415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812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98E86-6D07-5990-33AC-E065444F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514A-1A94-836E-0977-359D61FFC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B36F7-889B-F477-CAFA-0AB42C092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5279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F799-7C07-F2AB-2663-BD5965164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50E2B-532C-52A9-2DB2-87DD44BFC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8FA8A-D4B2-D44B-55C2-81E9B8A48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13C2F4-9BEF-F5BB-E421-C8A8134DA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5507E1-CD14-FAAE-6B82-FCC2BA779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6296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2E50-1547-BF5B-742B-256B0EF65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906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16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7765-0C50-B637-1BC1-E379C4C7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CB183-42E6-C198-02BA-CD23204A9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06E79-50E4-F566-0220-0F22D441F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330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F2E6D-302B-8BFD-F04D-DF7D76B7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5D37AE-306D-D60E-A744-A1C3315105A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0B049-1841-5203-66DC-4D66F0023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896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B1CAC-F440-CE77-D975-B599DAAC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50B949-806C-82A3-86F6-2A25DA18A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2176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9636A2-AEEA-FD55-8196-D9B1D7782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685800"/>
            <a:ext cx="200025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1F01A-D337-321A-09AC-3D6F45378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84835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56468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749D-2CF0-6F68-2C1F-8DC1439E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B7A85-D467-DC13-9048-CCA8F752162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E0E27-2180-A45D-C450-99E237C17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6792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43A364-A2FB-59FB-CA3F-554C65430D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BBD53B-3EAB-126D-B2F1-DD869AB01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text styles</a:t>
            </a:r>
          </a:p>
          <a:p>
            <a:pPr lvl="1"/>
            <a:r>
              <a:rPr lang="en-CA" altLang="LID4096"/>
              <a:t>Second level</a:t>
            </a:r>
          </a:p>
          <a:p>
            <a:pPr lvl="2"/>
            <a:r>
              <a:rPr lang="en-CA" altLang="LID4096"/>
              <a:t>Third level</a:t>
            </a:r>
          </a:p>
          <a:p>
            <a:pPr lvl="3"/>
            <a:r>
              <a:rPr lang="en-CA" altLang="LID4096"/>
              <a:t>Fourth level</a:t>
            </a:r>
          </a:p>
          <a:p>
            <a:pPr lvl="4"/>
            <a:r>
              <a:rPr lang="en-CA" altLang="LID4096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0D4D3E4B-FCF5-F399-86DE-0B6FCB7BC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800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saul\My%20Documents\Talks\@Talks%20-%202001\Phidgets-UIST\digital-surrogates-uist-320.wmv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9.pn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wm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wm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3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saul\My%20Documents\Talks\@Talks%20-%202001\Phidgets-UIST\phidgets.UIST01.for-talk.wmv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saul\My%20Documents\Talks\@Talks%20-%202001\Phidgets-UIST\privacy-media-space-uist.wmv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saul\My%20Documents\Talks\@Talks%20-%202001\Phidgets-UIST\pumpkin-phidget.wmv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233A178-FE2E-A2C1-2B68-E5B63B7FADB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l"/>
            <a:r>
              <a:rPr lang="en-CA" altLang="LID4096" sz="4800"/>
              <a:t>Phidgets</a:t>
            </a:r>
            <a:br>
              <a:rPr lang="en-US" altLang="LID4096" sz="4800"/>
            </a:br>
            <a:r>
              <a:rPr lang="en-US" altLang="LID4096" sz="1800" b="0" i="1"/>
              <a:t>Easy development of physical interfaces through physical widgets</a:t>
            </a:r>
            <a:endParaRPr lang="en-CA" altLang="LID4096" sz="1800" b="0" i="1" dirty="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597BE4B-8E45-5C98-E09D-2A661F1012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2286000"/>
            <a:ext cx="7239000" cy="1143000"/>
          </a:xfrm>
        </p:spPr>
        <p:txBody>
          <a:bodyPr/>
          <a:lstStyle/>
          <a:p>
            <a:pPr algn="l"/>
            <a:r>
              <a:rPr lang="en-US" altLang="LID4096" sz="2400" b="1"/>
              <a:t>Saul Greenberg </a:t>
            </a:r>
            <a:br>
              <a:rPr lang="en-US" altLang="LID4096" sz="2400" b="1"/>
            </a:br>
            <a:r>
              <a:rPr lang="en-US" altLang="LID4096" sz="2400" b="1"/>
              <a:t>Chester Fitchett</a:t>
            </a:r>
            <a:br>
              <a:rPr lang="en-US" altLang="LID4096" sz="2400" b="1"/>
            </a:br>
            <a:r>
              <a:rPr lang="en-US" altLang="LID4096" sz="2400" i="1"/>
              <a:t>University of Calgary</a:t>
            </a:r>
            <a:endParaRPr lang="en-CA" altLang="LID4096" sz="2400" i="1"/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13F6B513-62ED-A7BD-9A22-2784FD953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578475"/>
            <a:ext cx="48768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Object 9">
            <a:extLst>
              <a:ext uri="{FF2B5EF4-FFF2-40B4-BE49-F238E27FC236}">
                <a16:creationId xmlns:a16="http://schemas.microsoft.com/office/drawing/2014/main" id="{94258F25-DEBA-00B2-0F47-4A34B971C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29000"/>
            <a:ext cx="2357438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>
            <a:extLst>
              <a:ext uri="{FF2B5EF4-FFF2-40B4-BE49-F238E27FC236}">
                <a16:creationId xmlns:a16="http://schemas.microsoft.com/office/drawing/2014/main" id="{F132AB20-060E-2999-E36D-42B286CB7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038600"/>
            <a:ext cx="2286000" cy="139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3" name="Picture 15">
            <a:extLst>
              <a:ext uri="{FF2B5EF4-FFF2-40B4-BE49-F238E27FC236}">
                <a16:creationId xmlns:a16="http://schemas.microsoft.com/office/drawing/2014/main" id="{517735DA-B6E6-902E-4BB8-A227B3F86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5257800" cy="325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5AFC36-A45D-9743-1BE6-B98A6FE90DF5}"/>
              </a:ext>
            </a:extLst>
          </p:cNvPr>
          <p:cNvSpPr txBox="1"/>
          <p:nvPr/>
        </p:nvSpPr>
        <p:spPr>
          <a:xfrm>
            <a:off x="4076700" y="193560"/>
            <a:ext cx="4652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Note: This slide deck does not include the live </a:t>
            </a:r>
            <a:br>
              <a:rPr lang="en-CA" sz="1600" dirty="0"/>
            </a:br>
            <a:r>
              <a:rPr lang="en-CA" sz="1600" dirty="0"/>
              <a:t>demonstrations and videos shown during the </a:t>
            </a:r>
            <a:br>
              <a:rPr lang="en-CA" sz="1600" dirty="0"/>
            </a:br>
            <a:r>
              <a:rPr lang="en-CA" sz="1600" dirty="0"/>
              <a:t>actual presentation</a:t>
            </a:r>
            <a:endParaRPr lang="LID4096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FAED1FF-6A48-2C03-4CD0-C36009D07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F9D81E5-D4F6-1422-EE9F-83551B0DFC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indent="1588"/>
            <a:r>
              <a:rPr lang="en-US" altLang="LID4096"/>
              <a:t>Just as graphical </a:t>
            </a:r>
            <a:r>
              <a:rPr lang="en-US" altLang="LID4096" b="1"/>
              <a:t>Widgets</a:t>
            </a:r>
            <a:r>
              <a:rPr lang="en-US" altLang="LID4096"/>
              <a:t> make GUIs easy to develop…</a:t>
            </a:r>
          </a:p>
          <a:p>
            <a:pPr indent="1588"/>
            <a:endParaRPr lang="en-US" altLang="LID4096" b="1"/>
          </a:p>
          <a:p>
            <a:pPr indent="1588"/>
            <a:r>
              <a:rPr lang="en-US" altLang="LID4096"/>
              <a:t>…so could</a:t>
            </a:r>
            <a:r>
              <a:rPr lang="en-US" altLang="LID4096" b="1"/>
              <a:t> Phidgets</a:t>
            </a:r>
            <a:r>
              <a:rPr lang="en-US" altLang="LID4096"/>
              <a:t> make the new generation of physical interfaces easy to develop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F0D32A2C-B97A-3565-3F2B-FE81F090C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Physical User Interfaces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58DEE6C8-7588-7B54-DC60-165598539F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lvl="1">
              <a:buFontTx/>
              <a:buNone/>
            </a:pPr>
            <a:r>
              <a:rPr lang="en-US" altLang="LID4096"/>
              <a:t>ubiquitous computing </a:t>
            </a:r>
          </a:p>
          <a:p>
            <a:pPr marL="514350" lvl="1">
              <a:buFontTx/>
              <a:buNone/>
            </a:pPr>
            <a:r>
              <a:rPr lang="en-US" altLang="LID4096"/>
              <a:t>pervasive computing </a:t>
            </a:r>
          </a:p>
          <a:p>
            <a:pPr marL="514350" lvl="1">
              <a:buFontTx/>
              <a:buNone/>
            </a:pPr>
            <a:r>
              <a:rPr lang="en-US" altLang="LID4096"/>
              <a:t>tangible user interfaces </a:t>
            </a:r>
          </a:p>
          <a:p>
            <a:pPr marL="514350" lvl="1">
              <a:buFontTx/>
              <a:buNone/>
            </a:pPr>
            <a:r>
              <a:rPr lang="en-US" altLang="LID4096"/>
              <a:t>information appliances </a:t>
            </a:r>
          </a:p>
          <a:p>
            <a:pPr marL="514350" lvl="1">
              <a:buFontTx/>
              <a:buNone/>
            </a:pPr>
            <a:r>
              <a:rPr lang="en-US" altLang="LID4096"/>
              <a:t>context-aware computing</a:t>
            </a:r>
          </a:p>
          <a:p>
            <a:pPr marL="514350" lvl="1">
              <a:buFontTx/>
              <a:buNone/>
            </a:pPr>
            <a:r>
              <a:rPr lang="en-US" altLang="LID4096"/>
              <a:t>interactive art</a:t>
            </a:r>
          </a:p>
          <a:p>
            <a:pPr marL="514350" lvl="1">
              <a:buFontTx/>
              <a:buNone/>
            </a:pPr>
            <a:r>
              <a:rPr lang="en-US" altLang="LID4096"/>
              <a:t>ambient displays</a:t>
            </a:r>
          </a:p>
          <a:p>
            <a:pPr marL="514350" lvl="1">
              <a:buFontTx/>
              <a:buNone/>
            </a:pPr>
            <a:r>
              <a:rPr lang="en-US" altLang="LID4096"/>
              <a:t>…</a:t>
            </a:r>
          </a:p>
        </p:txBody>
      </p:sp>
      <p:grpSp>
        <p:nvGrpSpPr>
          <p:cNvPr id="106576" name="Group 80">
            <a:extLst>
              <a:ext uri="{FF2B5EF4-FFF2-40B4-BE49-F238E27FC236}">
                <a16:creationId xmlns:a16="http://schemas.microsoft.com/office/drawing/2014/main" id="{08F76979-6865-BD50-9B4E-8B7B2973CD4C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295400"/>
            <a:ext cx="2347913" cy="2286000"/>
            <a:chOff x="3648" y="1200"/>
            <a:chExt cx="1743" cy="1632"/>
          </a:xfrm>
        </p:grpSpPr>
        <p:sp>
          <p:nvSpPr>
            <p:cNvPr id="106508" name="AutoShape 12">
              <a:extLst>
                <a:ext uri="{FF2B5EF4-FFF2-40B4-BE49-F238E27FC236}">
                  <a16:creationId xmlns:a16="http://schemas.microsoft.com/office/drawing/2014/main" id="{0DD61D39-E449-8E0C-0AEB-557C2443CB2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48" y="1248"/>
              <a:ext cx="1584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1" name="Freeform 15">
              <a:extLst>
                <a:ext uri="{FF2B5EF4-FFF2-40B4-BE49-F238E27FC236}">
                  <a16:creationId xmlns:a16="http://schemas.microsoft.com/office/drawing/2014/main" id="{73829A43-E13A-52CC-F185-16EA2C340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1425"/>
              <a:ext cx="1460" cy="1357"/>
            </a:xfrm>
            <a:custGeom>
              <a:avLst/>
              <a:gdLst>
                <a:gd name="T0" fmla="*/ 603 w 1460"/>
                <a:gd name="T1" fmla="*/ 9 h 1357"/>
                <a:gd name="T2" fmla="*/ 546 w 1460"/>
                <a:gd name="T3" fmla="*/ 25 h 1357"/>
                <a:gd name="T4" fmla="*/ 498 w 1460"/>
                <a:gd name="T5" fmla="*/ 42 h 1357"/>
                <a:gd name="T6" fmla="*/ 457 w 1460"/>
                <a:gd name="T7" fmla="*/ 59 h 1357"/>
                <a:gd name="T8" fmla="*/ 422 w 1460"/>
                <a:gd name="T9" fmla="*/ 81 h 1357"/>
                <a:gd name="T10" fmla="*/ 391 w 1460"/>
                <a:gd name="T11" fmla="*/ 111 h 1357"/>
                <a:gd name="T12" fmla="*/ 363 w 1460"/>
                <a:gd name="T13" fmla="*/ 150 h 1357"/>
                <a:gd name="T14" fmla="*/ 337 w 1460"/>
                <a:gd name="T15" fmla="*/ 202 h 1357"/>
                <a:gd name="T16" fmla="*/ 12 w 1460"/>
                <a:gd name="T17" fmla="*/ 429 h 1357"/>
                <a:gd name="T18" fmla="*/ 0 w 1460"/>
                <a:gd name="T19" fmla="*/ 586 h 1357"/>
                <a:gd name="T20" fmla="*/ 5 w 1460"/>
                <a:gd name="T21" fmla="*/ 751 h 1357"/>
                <a:gd name="T22" fmla="*/ 19 w 1460"/>
                <a:gd name="T23" fmla="*/ 908 h 1357"/>
                <a:gd name="T24" fmla="*/ 38 w 1460"/>
                <a:gd name="T25" fmla="*/ 1045 h 1357"/>
                <a:gd name="T26" fmla="*/ 494 w 1460"/>
                <a:gd name="T27" fmla="*/ 1150 h 1357"/>
                <a:gd name="T28" fmla="*/ 448 w 1460"/>
                <a:gd name="T29" fmla="*/ 1167 h 1357"/>
                <a:gd name="T30" fmla="*/ 410 w 1460"/>
                <a:gd name="T31" fmla="*/ 1187 h 1357"/>
                <a:gd name="T32" fmla="*/ 382 w 1460"/>
                <a:gd name="T33" fmla="*/ 1207 h 1357"/>
                <a:gd name="T34" fmla="*/ 364 w 1460"/>
                <a:gd name="T35" fmla="*/ 1228 h 1357"/>
                <a:gd name="T36" fmla="*/ 360 w 1460"/>
                <a:gd name="T37" fmla="*/ 1250 h 1357"/>
                <a:gd name="T38" fmla="*/ 369 w 1460"/>
                <a:gd name="T39" fmla="*/ 1273 h 1357"/>
                <a:gd name="T40" fmla="*/ 393 w 1460"/>
                <a:gd name="T41" fmla="*/ 1295 h 1357"/>
                <a:gd name="T42" fmla="*/ 433 w 1460"/>
                <a:gd name="T43" fmla="*/ 1317 h 1357"/>
                <a:gd name="T44" fmla="*/ 865 w 1460"/>
                <a:gd name="T45" fmla="*/ 1332 h 1357"/>
                <a:gd name="T46" fmla="*/ 908 w 1460"/>
                <a:gd name="T47" fmla="*/ 1331 h 1357"/>
                <a:gd name="T48" fmla="*/ 958 w 1460"/>
                <a:gd name="T49" fmla="*/ 1329 h 1357"/>
                <a:gd name="T50" fmla="*/ 1012 w 1460"/>
                <a:gd name="T51" fmla="*/ 1328 h 1357"/>
                <a:gd name="T52" fmla="*/ 1067 w 1460"/>
                <a:gd name="T53" fmla="*/ 1325 h 1357"/>
                <a:gd name="T54" fmla="*/ 1119 w 1460"/>
                <a:gd name="T55" fmla="*/ 1318 h 1357"/>
                <a:gd name="T56" fmla="*/ 1168 w 1460"/>
                <a:gd name="T57" fmla="*/ 1307 h 1357"/>
                <a:gd name="T58" fmla="*/ 1208 w 1460"/>
                <a:gd name="T59" fmla="*/ 1288 h 1357"/>
                <a:gd name="T60" fmla="*/ 1238 w 1460"/>
                <a:gd name="T61" fmla="*/ 1262 h 1357"/>
                <a:gd name="T62" fmla="*/ 1133 w 1460"/>
                <a:gd name="T63" fmla="*/ 1223 h 1357"/>
                <a:gd name="T64" fmla="*/ 1119 w 1460"/>
                <a:gd name="T65" fmla="*/ 1158 h 1357"/>
                <a:gd name="T66" fmla="*/ 1195 w 1460"/>
                <a:gd name="T67" fmla="*/ 1113 h 1357"/>
                <a:gd name="T68" fmla="*/ 1221 w 1460"/>
                <a:gd name="T69" fmla="*/ 1109 h 1357"/>
                <a:gd name="T70" fmla="*/ 1250 w 1460"/>
                <a:gd name="T71" fmla="*/ 1102 h 1357"/>
                <a:gd name="T72" fmla="*/ 1280 w 1460"/>
                <a:gd name="T73" fmla="*/ 1095 h 1357"/>
                <a:gd name="T74" fmla="*/ 1313 w 1460"/>
                <a:gd name="T75" fmla="*/ 1086 h 1357"/>
                <a:gd name="T76" fmla="*/ 1348 w 1460"/>
                <a:gd name="T77" fmla="*/ 1073 h 1357"/>
                <a:gd name="T78" fmla="*/ 1385 w 1460"/>
                <a:gd name="T79" fmla="*/ 1059 h 1357"/>
                <a:gd name="T80" fmla="*/ 1423 w 1460"/>
                <a:gd name="T81" fmla="*/ 1040 h 1357"/>
                <a:gd name="T82" fmla="*/ 1458 w 1460"/>
                <a:gd name="T83" fmla="*/ 917 h 1357"/>
                <a:gd name="T84" fmla="*/ 1460 w 1460"/>
                <a:gd name="T85" fmla="*/ 709 h 1357"/>
                <a:gd name="T86" fmla="*/ 1455 w 1460"/>
                <a:gd name="T87" fmla="*/ 513 h 1357"/>
                <a:gd name="T88" fmla="*/ 1436 w 1460"/>
                <a:gd name="T89" fmla="*/ 318 h 1357"/>
                <a:gd name="T90" fmla="*/ 1399 w 1460"/>
                <a:gd name="T91" fmla="*/ 113 h 1357"/>
                <a:gd name="T92" fmla="*/ 1352 w 1460"/>
                <a:gd name="T93" fmla="*/ 104 h 1357"/>
                <a:gd name="T94" fmla="*/ 1304 w 1460"/>
                <a:gd name="T95" fmla="*/ 95 h 1357"/>
                <a:gd name="T96" fmla="*/ 1257 w 1460"/>
                <a:gd name="T97" fmla="*/ 86 h 1357"/>
                <a:gd name="T98" fmla="*/ 1208 w 1460"/>
                <a:gd name="T99" fmla="*/ 78 h 1357"/>
                <a:gd name="T100" fmla="*/ 1161 w 1460"/>
                <a:gd name="T101" fmla="*/ 71 h 1357"/>
                <a:gd name="T102" fmla="*/ 1113 w 1460"/>
                <a:gd name="T103" fmla="*/ 64 h 1357"/>
                <a:gd name="T104" fmla="*/ 1066 w 1460"/>
                <a:gd name="T105" fmla="*/ 56 h 1357"/>
                <a:gd name="T106" fmla="*/ 1017 w 1460"/>
                <a:gd name="T107" fmla="*/ 50 h 1357"/>
                <a:gd name="T108" fmla="*/ 969 w 1460"/>
                <a:gd name="T109" fmla="*/ 43 h 1357"/>
                <a:gd name="T110" fmla="*/ 922 w 1460"/>
                <a:gd name="T111" fmla="*/ 37 h 1357"/>
                <a:gd name="T112" fmla="*/ 874 w 1460"/>
                <a:gd name="T113" fmla="*/ 31 h 1357"/>
                <a:gd name="T114" fmla="*/ 826 w 1460"/>
                <a:gd name="T115" fmla="*/ 24 h 1357"/>
                <a:gd name="T116" fmla="*/ 778 w 1460"/>
                <a:gd name="T117" fmla="*/ 18 h 1357"/>
                <a:gd name="T118" fmla="*/ 731 w 1460"/>
                <a:gd name="T119" fmla="*/ 12 h 1357"/>
                <a:gd name="T120" fmla="*/ 682 w 1460"/>
                <a:gd name="T121" fmla="*/ 6 h 1357"/>
                <a:gd name="T122" fmla="*/ 635 w 1460"/>
                <a:gd name="T123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0" h="1357">
                  <a:moveTo>
                    <a:pt x="635" y="0"/>
                  </a:moveTo>
                  <a:lnTo>
                    <a:pt x="603" y="9"/>
                  </a:lnTo>
                  <a:lnTo>
                    <a:pt x="573" y="18"/>
                  </a:lnTo>
                  <a:lnTo>
                    <a:pt x="546" y="25"/>
                  </a:lnTo>
                  <a:lnTo>
                    <a:pt x="521" y="34"/>
                  </a:lnTo>
                  <a:lnTo>
                    <a:pt x="498" y="42"/>
                  </a:lnTo>
                  <a:lnTo>
                    <a:pt x="477" y="50"/>
                  </a:lnTo>
                  <a:lnTo>
                    <a:pt x="457" y="59"/>
                  </a:lnTo>
                  <a:lnTo>
                    <a:pt x="439" y="70"/>
                  </a:lnTo>
                  <a:lnTo>
                    <a:pt x="422" y="81"/>
                  </a:lnTo>
                  <a:lnTo>
                    <a:pt x="406" y="96"/>
                  </a:lnTo>
                  <a:lnTo>
                    <a:pt x="391" y="111"/>
                  </a:lnTo>
                  <a:lnTo>
                    <a:pt x="377" y="129"/>
                  </a:lnTo>
                  <a:lnTo>
                    <a:pt x="363" y="150"/>
                  </a:lnTo>
                  <a:lnTo>
                    <a:pt x="350" y="174"/>
                  </a:lnTo>
                  <a:lnTo>
                    <a:pt x="337" y="202"/>
                  </a:lnTo>
                  <a:lnTo>
                    <a:pt x="324" y="233"/>
                  </a:lnTo>
                  <a:lnTo>
                    <a:pt x="12" y="429"/>
                  </a:lnTo>
                  <a:lnTo>
                    <a:pt x="4" y="506"/>
                  </a:lnTo>
                  <a:lnTo>
                    <a:pt x="0" y="586"/>
                  </a:lnTo>
                  <a:lnTo>
                    <a:pt x="0" y="669"/>
                  </a:lnTo>
                  <a:lnTo>
                    <a:pt x="5" y="751"/>
                  </a:lnTo>
                  <a:lnTo>
                    <a:pt x="11" y="832"/>
                  </a:lnTo>
                  <a:lnTo>
                    <a:pt x="19" y="908"/>
                  </a:lnTo>
                  <a:lnTo>
                    <a:pt x="28" y="980"/>
                  </a:lnTo>
                  <a:lnTo>
                    <a:pt x="38" y="1045"/>
                  </a:lnTo>
                  <a:lnTo>
                    <a:pt x="335" y="1092"/>
                  </a:lnTo>
                  <a:lnTo>
                    <a:pt x="494" y="1150"/>
                  </a:lnTo>
                  <a:lnTo>
                    <a:pt x="469" y="1158"/>
                  </a:lnTo>
                  <a:lnTo>
                    <a:pt x="448" y="1167"/>
                  </a:lnTo>
                  <a:lnTo>
                    <a:pt x="427" y="1177"/>
                  </a:lnTo>
                  <a:lnTo>
                    <a:pt x="410" y="1187"/>
                  </a:lnTo>
                  <a:lnTo>
                    <a:pt x="394" y="1196"/>
                  </a:lnTo>
                  <a:lnTo>
                    <a:pt x="382" y="1207"/>
                  </a:lnTo>
                  <a:lnTo>
                    <a:pt x="371" y="1218"/>
                  </a:lnTo>
                  <a:lnTo>
                    <a:pt x="364" y="1228"/>
                  </a:lnTo>
                  <a:lnTo>
                    <a:pt x="360" y="1240"/>
                  </a:lnTo>
                  <a:lnTo>
                    <a:pt x="360" y="1250"/>
                  </a:lnTo>
                  <a:lnTo>
                    <a:pt x="362" y="1261"/>
                  </a:lnTo>
                  <a:lnTo>
                    <a:pt x="369" y="1273"/>
                  </a:lnTo>
                  <a:lnTo>
                    <a:pt x="379" y="1284"/>
                  </a:lnTo>
                  <a:lnTo>
                    <a:pt x="393" y="1295"/>
                  </a:lnTo>
                  <a:lnTo>
                    <a:pt x="411" y="1306"/>
                  </a:lnTo>
                  <a:lnTo>
                    <a:pt x="433" y="1317"/>
                  </a:lnTo>
                  <a:lnTo>
                    <a:pt x="593" y="1357"/>
                  </a:lnTo>
                  <a:lnTo>
                    <a:pt x="865" y="1332"/>
                  </a:lnTo>
                  <a:lnTo>
                    <a:pt x="886" y="1331"/>
                  </a:lnTo>
                  <a:lnTo>
                    <a:pt x="908" y="1331"/>
                  </a:lnTo>
                  <a:lnTo>
                    <a:pt x="932" y="1331"/>
                  </a:lnTo>
                  <a:lnTo>
                    <a:pt x="958" y="1329"/>
                  </a:lnTo>
                  <a:lnTo>
                    <a:pt x="985" y="1329"/>
                  </a:lnTo>
                  <a:lnTo>
                    <a:pt x="1012" y="1328"/>
                  </a:lnTo>
                  <a:lnTo>
                    <a:pt x="1039" y="1327"/>
                  </a:lnTo>
                  <a:lnTo>
                    <a:pt x="1067" y="1325"/>
                  </a:lnTo>
                  <a:lnTo>
                    <a:pt x="1093" y="1322"/>
                  </a:lnTo>
                  <a:lnTo>
                    <a:pt x="1119" y="1318"/>
                  </a:lnTo>
                  <a:lnTo>
                    <a:pt x="1144" y="1313"/>
                  </a:lnTo>
                  <a:lnTo>
                    <a:pt x="1168" y="1307"/>
                  </a:lnTo>
                  <a:lnTo>
                    <a:pt x="1188" y="1299"/>
                  </a:lnTo>
                  <a:lnTo>
                    <a:pt x="1208" y="1288"/>
                  </a:lnTo>
                  <a:lnTo>
                    <a:pt x="1225" y="1277"/>
                  </a:lnTo>
                  <a:lnTo>
                    <a:pt x="1238" y="1262"/>
                  </a:lnTo>
                  <a:lnTo>
                    <a:pt x="1204" y="1245"/>
                  </a:lnTo>
                  <a:lnTo>
                    <a:pt x="1133" y="1223"/>
                  </a:lnTo>
                  <a:lnTo>
                    <a:pt x="1082" y="1188"/>
                  </a:lnTo>
                  <a:lnTo>
                    <a:pt x="1119" y="1158"/>
                  </a:lnTo>
                  <a:lnTo>
                    <a:pt x="1182" y="1115"/>
                  </a:lnTo>
                  <a:lnTo>
                    <a:pt x="1195" y="1113"/>
                  </a:lnTo>
                  <a:lnTo>
                    <a:pt x="1208" y="1111"/>
                  </a:lnTo>
                  <a:lnTo>
                    <a:pt x="1221" y="1109"/>
                  </a:lnTo>
                  <a:lnTo>
                    <a:pt x="1236" y="1105"/>
                  </a:lnTo>
                  <a:lnTo>
                    <a:pt x="1250" y="1102"/>
                  </a:lnTo>
                  <a:lnTo>
                    <a:pt x="1265" y="1099"/>
                  </a:lnTo>
                  <a:lnTo>
                    <a:pt x="1280" y="1095"/>
                  </a:lnTo>
                  <a:lnTo>
                    <a:pt x="1297" y="1091"/>
                  </a:lnTo>
                  <a:lnTo>
                    <a:pt x="1313" y="1086"/>
                  </a:lnTo>
                  <a:lnTo>
                    <a:pt x="1330" y="1081"/>
                  </a:lnTo>
                  <a:lnTo>
                    <a:pt x="1348" y="1073"/>
                  </a:lnTo>
                  <a:lnTo>
                    <a:pt x="1366" y="1067"/>
                  </a:lnTo>
                  <a:lnTo>
                    <a:pt x="1385" y="1059"/>
                  </a:lnTo>
                  <a:lnTo>
                    <a:pt x="1403" y="1051"/>
                  </a:lnTo>
                  <a:lnTo>
                    <a:pt x="1423" y="1040"/>
                  </a:lnTo>
                  <a:lnTo>
                    <a:pt x="1444" y="1030"/>
                  </a:lnTo>
                  <a:lnTo>
                    <a:pt x="1458" y="917"/>
                  </a:lnTo>
                  <a:lnTo>
                    <a:pt x="1460" y="811"/>
                  </a:lnTo>
                  <a:lnTo>
                    <a:pt x="1460" y="709"/>
                  </a:lnTo>
                  <a:lnTo>
                    <a:pt x="1459" y="610"/>
                  </a:lnTo>
                  <a:lnTo>
                    <a:pt x="1455" y="513"/>
                  </a:lnTo>
                  <a:lnTo>
                    <a:pt x="1448" y="416"/>
                  </a:lnTo>
                  <a:lnTo>
                    <a:pt x="1436" y="318"/>
                  </a:lnTo>
                  <a:lnTo>
                    <a:pt x="1421" y="217"/>
                  </a:lnTo>
                  <a:lnTo>
                    <a:pt x="1399" y="113"/>
                  </a:lnTo>
                  <a:lnTo>
                    <a:pt x="1375" y="108"/>
                  </a:lnTo>
                  <a:lnTo>
                    <a:pt x="1352" y="104"/>
                  </a:lnTo>
                  <a:lnTo>
                    <a:pt x="1328" y="100"/>
                  </a:lnTo>
                  <a:lnTo>
                    <a:pt x="1304" y="95"/>
                  </a:lnTo>
                  <a:lnTo>
                    <a:pt x="1280" y="90"/>
                  </a:lnTo>
                  <a:lnTo>
                    <a:pt x="1257" y="86"/>
                  </a:lnTo>
                  <a:lnTo>
                    <a:pt x="1232" y="82"/>
                  </a:lnTo>
                  <a:lnTo>
                    <a:pt x="1208" y="78"/>
                  </a:lnTo>
                  <a:lnTo>
                    <a:pt x="1184" y="75"/>
                  </a:lnTo>
                  <a:lnTo>
                    <a:pt x="1161" y="71"/>
                  </a:lnTo>
                  <a:lnTo>
                    <a:pt x="1137" y="67"/>
                  </a:lnTo>
                  <a:lnTo>
                    <a:pt x="1113" y="64"/>
                  </a:lnTo>
                  <a:lnTo>
                    <a:pt x="1089" y="60"/>
                  </a:lnTo>
                  <a:lnTo>
                    <a:pt x="1066" y="56"/>
                  </a:lnTo>
                  <a:lnTo>
                    <a:pt x="1042" y="53"/>
                  </a:lnTo>
                  <a:lnTo>
                    <a:pt x="1017" y="50"/>
                  </a:lnTo>
                  <a:lnTo>
                    <a:pt x="993" y="46"/>
                  </a:lnTo>
                  <a:lnTo>
                    <a:pt x="969" y="43"/>
                  </a:lnTo>
                  <a:lnTo>
                    <a:pt x="946" y="40"/>
                  </a:lnTo>
                  <a:lnTo>
                    <a:pt x="922" y="37"/>
                  </a:lnTo>
                  <a:lnTo>
                    <a:pt x="898" y="34"/>
                  </a:lnTo>
                  <a:lnTo>
                    <a:pt x="874" y="31"/>
                  </a:lnTo>
                  <a:lnTo>
                    <a:pt x="850" y="27"/>
                  </a:lnTo>
                  <a:lnTo>
                    <a:pt x="826" y="24"/>
                  </a:lnTo>
                  <a:lnTo>
                    <a:pt x="802" y="21"/>
                  </a:lnTo>
                  <a:lnTo>
                    <a:pt x="778" y="18"/>
                  </a:lnTo>
                  <a:lnTo>
                    <a:pt x="755" y="15"/>
                  </a:lnTo>
                  <a:lnTo>
                    <a:pt x="731" y="12"/>
                  </a:lnTo>
                  <a:lnTo>
                    <a:pt x="706" y="9"/>
                  </a:lnTo>
                  <a:lnTo>
                    <a:pt x="682" y="6"/>
                  </a:lnTo>
                  <a:lnTo>
                    <a:pt x="658" y="3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473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2" name="Freeform 16">
              <a:extLst>
                <a:ext uri="{FF2B5EF4-FFF2-40B4-BE49-F238E27FC236}">
                  <a16:creationId xmlns:a16="http://schemas.microsoft.com/office/drawing/2014/main" id="{90A0C86D-C025-C0D2-436C-8C91A14F3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425"/>
              <a:ext cx="834" cy="1083"/>
            </a:xfrm>
            <a:custGeom>
              <a:avLst/>
              <a:gdLst>
                <a:gd name="T0" fmla="*/ 754 w 834"/>
                <a:gd name="T1" fmla="*/ 90 h 1083"/>
                <a:gd name="T2" fmla="*/ 705 w 834"/>
                <a:gd name="T3" fmla="*/ 79 h 1083"/>
                <a:gd name="T4" fmla="*/ 658 w 834"/>
                <a:gd name="T5" fmla="*/ 69 h 1083"/>
                <a:gd name="T6" fmla="*/ 609 w 834"/>
                <a:gd name="T7" fmla="*/ 59 h 1083"/>
                <a:gd name="T8" fmla="*/ 561 w 834"/>
                <a:gd name="T9" fmla="*/ 51 h 1083"/>
                <a:gd name="T10" fmla="*/ 512 w 834"/>
                <a:gd name="T11" fmla="*/ 43 h 1083"/>
                <a:gd name="T12" fmla="*/ 465 w 834"/>
                <a:gd name="T13" fmla="*/ 35 h 1083"/>
                <a:gd name="T14" fmla="*/ 416 w 834"/>
                <a:gd name="T15" fmla="*/ 28 h 1083"/>
                <a:gd name="T16" fmla="*/ 367 w 834"/>
                <a:gd name="T17" fmla="*/ 22 h 1083"/>
                <a:gd name="T18" fmla="*/ 319 w 834"/>
                <a:gd name="T19" fmla="*/ 17 h 1083"/>
                <a:gd name="T20" fmla="*/ 269 w 834"/>
                <a:gd name="T21" fmla="*/ 12 h 1083"/>
                <a:gd name="T22" fmla="*/ 221 w 834"/>
                <a:gd name="T23" fmla="*/ 8 h 1083"/>
                <a:gd name="T24" fmla="*/ 172 w 834"/>
                <a:gd name="T25" fmla="*/ 5 h 1083"/>
                <a:gd name="T26" fmla="*/ 123 w 834"/>
                <a:gd name="T27" fmla="*/ 3 h 1083"/>
                <a:gd name="T28" fmla="*/ 74 w 834"/>
                <a:gd name="T29" fmla="*/ 1 h 1083"/>
                <a:gd name="T30" fmla="*/ 24 w 834"/>
                <a:gd name="T31" fmla="*/ 0 h 1083"/>
                <a:gd name="T32" fmla="*/ 11 w 834"/>
                <a:gd name="T33" fmla="*/ 133 h 1083"/>
                <a:gd name="T34" fmla="*/ 30 w 834"/>
                <a:gd name="T35" fmla="*/ 397 h 1083"/>
                <a:gd name="T36" fmla="*/ 42 w 834"/>
                <a:gd name="T37" fmla="*/ 659 h 1083"/>
                <a:gd name="T38" fmla="*/ 48 w 834"/>
                <a:gd name="T39" fmla="*/ 925 h 1083"/>
                <a:gd name="T40" fmla="*/ 64 w 834"/>
                <a:gd name="T41" fmla="*/ 1062 h 1083"/>
                <a:gd name="T42" fmla="*/ 101 w 834"/>
                <a:gd name="T43" fmla="*/ 1068 h 1083"/>
                <a:gd name="T44" fmla="*/ 143 w 834"/>
                <a:gd name="T45" fmla="*/ 1073 h 1083"/>
                <a:gd name="T46" fmla="*/ 189 w 834"/>
                <a:gd name="T47" fmla="*/ 1078 h 1083"/>
                <a:gd name="T48" fmla="*/ 237 w 834"/>
                <a:gd name="T49" fmla="*/ 1081 h 1083"/>
                <a:gd name="T50" fmla="*/ 289 w 834"/>
                <a:gd name="T51" fmla="*/ 1082 h 1083"/>
                <a:gd name="T52" fmla="*/ 343 w 834"/>
                <a:gd name="T53" fmla="*/ 1083 h 1083"/>
                <a:gd name="T54" fmla="*/ 396 w 834"/>
                <a:gd name="T55" fmla="*/ 1082 h 1083"/>
                <a:gd name="T56" fmla="*/ 451 w 834"/>
                <a:gd name="T57" fmla="*/ 1079 h 1083"/>
                <a:gd name="T58" fmla="*/ 506 w 834"/>
                <a:gd name="T59" fmla="*/ 1075 h 1083"/>
                <a:gd name="T60" fmla="*/ 560 w 834"/>
                <a:gd name="T61" fmla="*/ 1070 h 1083"/>
                <a:gd name="T62" fmla="*/ 612 w 834"/>
                <a:gd name="T63" fmla="*/ 1064 h 1083"/>
                <a:gd name="T64" fmla="*/ 662 w 834"/>
                <a:gd name="T65" fmla="*/ 1056 h 1083"/>
                <a:gd name="T66" fmla="*/ 709 w 834"/>
                <a:gd name="T67" fmla="*/ 1047 h 1083"/>
                <a:gd name="T68" fmla="*/ 753 w 834"/>
                <a:gd name="T69" fmla="*/ 1036 h 1083"/>
                <a:gd name="T70" fmla="*/ 792 w 834"/>
                <a:gd name="T71" fmla="*/ 1025 h 1083"/>
                <a:gd name="T72" fmla="*/ 823 w 834"/>
                <a:gd name="T73" fmla="*/ 902 h 1083"/>
                <a:gd name="T74" fmla="*/ 834 w 834"/>
                <a:gd name="T75" fmla="*/ 676 h 1083"/>
                <a:gd name="T76" fmla="*/ 826 w 834"/>
                <a:gd name="T77" fmla="*/ 450 h 1083"/>
                <a:gd name="T78" fmla="*/ 798 w 834"/>
                <a:gd name="T79" fmla="*/ 217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34" h="1083">
                  <a:moveTo>
                    <a:pt x="778" y="96"/>
                  </a:moveTo>
                  <a:lnTo>
                    <a:pt x="754" y="90"/>
                  </a:lnTo>
                  <a:lnTo>
                    <a:pt x="729" y="84"/>
                  </a:lnTo>
                  <a:lnTo>
                    <a:pt x="705" y="79"/>
                  </a:lnTo>
                  <a:lnTo>
                    <a:pt x="682" y="74"/>
                  </a:lnTo>
                  <a:lnTo>
                    <a:pt x="658" y="69"/>
                  </a:lnTo>
                  <a:lnTo>
                    <a:pt x="633" y="65"/>
                  </a:lnTo>
                  <a:lnTo>
                    <a:pt x="609" y="59"/>
                  </a:lnTo>
                  <a:lnTo>
                    <a:pt x="585" y="55"/>
                  </a:lnTo>
                  <a:lnTo>
                    <a:pt x="561" y="51"/>
                  </a:lnTo>
                  <a:lnTo>
                    <a:pt x="537" y="46"/>
                  </a:lnTo>
                  <a:lnTo>
                    <a:pt x="512" y="43"/>
                  </a:lnTo>
                  <a:lnTo>
                    <a:pt x="488" y="39"/>
                  </a:lnTo>
                  <a:lnTo>
                    <a:pt x="465" y="35"/>
                  </a:lnTo>
                  <a:lnTo>
                    <a:pt x="440" y="32"/>
                  </a:lnTo>
                  <a:lnTo>
                    <a:pt x="416" y="28"/>
                  </a:lnTo>
                  <a:lnTo>
                    <a:pt x="391" y="25"/>
                  </a:lnTo>
                  <a:lnTo>
                    <a:pt x="367" y="22"/>
                  </a:lnTo>
                  <a:lnTo>
                    <a:pt x="343" y="19"/>
                  </a:lnTo>
                  <a:lnTo>
                    <a:pt x="319" y="17"/>
                  </a:lnTo>
                  <a:lnTo>
                    <a:pt x="294" y="14"/>
                  </a:lnTo>
                  <a:lnTo>
                    <a:pt x="269" y="12"/>
                  </a:lnTo>
                  <a:lnTo>
                    <a:pt x="246" y="10"/>
                  </a:lnTo>
                  <a:lnTo>
                    <a:pt x="221" y="8"/>
                  </a:lnTo>
                  <a:lnTo>
                    <a:pt x="196" y="7"/>
                  </a:lnTo>
                  <a:lnTo>
                    <a:pt x="172" y="5"/>
                  </a:lnTo>
                  <a:lnTo>
                    <a:pt x="147" y="4"/>
                  </a:lnTo>
                  <a:lnTo>
                    <a:pt x="123" y="3"/>
                  </a:lnTo>
                  <a:lnTo>
                    <a:pt x="98" y="2"/>
                  </a:lnTo>
                  <a:lnTo>
                    <a:pt x="74" y="1"/>
                  </a:lnTo>
                  <a:lnTo>
                    <a:pt x="49" y="1"/>
                  </a:lnTo>
                  <a:lnTo>
                    <a:pt x="24" y="0"/>
                  </a:lnTo>
                  <a:lnTo>
                    <a:pt x="0" y="0"/>
                  </a:lnTo>
                  <a:lnTo>
                    <a:pt x="11" y="133"/>
                  </a:lnTo>
                  <a:lnTo>
                    <a:pt x="20" y="265"/>
                  </a:lnTo>
                  <a:lnTo>
                    <a:pt x="30" y="397"/>
                  </a:lnTo>
                  <a:lnTo>
                    <a:pt x="37" y="528"/>
                  </a:lnTo>
                  <a:lnTo>
                    <a:pt x="42" y="659"/>
                  </a:lnTo>
                  <a:lnTo>
                    <a:pt x="46" y="792"/>
                  </a:lnTo>
                  <a:lnTo>
                    <a:pt x="48" y="925"/>
                  </a:lnTo>
                  <a:lnTo>
                    <a:pt x="47" y="1058"/>
                  </a:lnTo>
                  <a:lnTo>
                    <a:pt x="64" y="1062"/>
                  </a:lnTo>
                  <a:lnTo>
                    <a:pt x="82" y="1065"/>
                  </a:lnTo>
                  <a:lnTo>
                    <a:pt x="101" y="1068"/>
                  </a:lnTo>
                  <a:lnTo>
                    <a:pt x="122" y="1071"/>
                  </a:lnTo>
                  <a:lnTo>
                    <a:pt x="143" y="1073"/>
                  </a:lnTo>
                  <a:lnTo>
                    <a:pt x="166" y="1075"/>
                  </a:lnTo>
                  <a:lnTo>
                    <a:pt x="189" y="1078"/>
                  </a:lnTo>
                  <a:lnTo>
                    <a:pt x="212" y="1080"/>
                  </a:lnTo>
                  <a:lnTo>
                    <a:pt x="237" y="1081"/>
                  </a:lnTo>
                  <a:lnTo>
                    <a:pt x="263" y="1082"/>
                  </a:lnTo>
                  <a:lnTo>
                    <a:pt x="289" y="1082"/>
                  </a:lnTo>
                  <a:lnTo>
                    <a:pt x="316" y="1083"/>
                  </a:lnTo>
                  <a:lnTo>
                    <a:pt x="343" y="1083"/>
                  </a:lnTo>
                  <a:lnTo>
                    <a:pt x="370" y="1082"/>
                  </a:lnTo>
                  <a:lnTo>
                    <a:pt x="396" y="1082"/>
                  </a:lnTo>
                  <a:lnTo>
                    <a:pt x="424" y="1080"/>
                  </a:lnTo>
                  <a:lnTo>
                    <a:pt x="451" y="1079"/>
                  </a:lnTo>
                  <a:lnTo>
                    <a:pt x="479" y="1078"/>
                  </a:lnTo>
                  <a:lnTo>
                    <a:pt x="506" y="1075"/>
                  </a:lnTo>
                  <a:lnTo>
                    <a:pt x="533" y="1072"/>
                  </a:lnTo>
                  <a:lnTo>
                    <a:pt x="560" y="1070"/>
                  </a:lnTo>
                  <a:lnTo>
                    <a:pt x="586" y="1067"/>
                  </a:lnTo>
                  <a:lnTo>
                    <a:pt x="612" y="1064"/>
                  </a:lnTo>
                  <a:lnTo>
                    <a:pt x="637" y="1060"/>
                  </a:lnTo>
                  <a:lnTo>
                    <a:pt x="662" y="1056"/>
                  </a:lnTo>
                  <a:lnTo>
                    <a:pt x="686" y="1052"/>
                  </a:lnTo>
                  <a:lnTo>
                    <a:pt x="709" y="1047"/>
                  </a:lnTo>
                  <a:lnTo>
                    <a:pt x="731" y="1042"/>
                  </a:lnTo>
                  <a:lnTo>
                    <a:pt x="753" y="1036"/>
                  </a:lnTo>
                  <a:lnTo>
                    <a:pt x="772" y="1031"/>
                  </a:lnTo>
                  <a:lnTo>
                    <a:pt x="792" y="1025"/>
                  </a:lnTo>
                  <a:lnTo>
                    <a:pt x="810" y="1019"/>
                  </a:lnTo>
                  <a:lnTo>
                    <a:pt x="823" y="902"/>
                  </a:lnTo>
                  <a:lnTo>
                    <a:pt x="831" y="788"/>
                  </a:lnTo>
                  <a:lnTo>
                    <a:pt x="834" y="676"/>
                  </a:lnTo>
                  <a:lnTo>
                    <a:pt x="832" y="563"/>
                  </a:lnTo>
                  <a:lnTo>
                    <a:pt x="826" y="450"/>
                  </a:lnTo>
                  <a:lnTo>
                    <a:pt x="815" y="335"/>
                  </a:lnTo>
                  <a:lnTo>
                    <a:pt x="798" y="217"/>
                  </a:lnTo>
                  <a:lnTo>
                    <a:pt x="778" y="96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3" name="Freeform 17">
              <a:extLst>
                <a:ext uri="{FF2B5EF4-FFF2-40B4-BE49-F238E27FC236}">
                  <a16:creationId xmlns:a16="http://schemas.microsoft.com/office/drawing/2014/main" id="{8ACDE6E9-6EA5-FA0F-7FB9-A322E5AB5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" y="1426"/>
              <a:ext cx="813" cy="1042"/>
            </a:xfrm>
            <a:custGeom>
              <a:avLst/>
              <a:gdLst>
                <a:gd name="T0" fmla="*/ 736 w 813"/>
                <a:gd name="T1" fmla="*/ 90 h 1042"/>
                <a:gd name="T2" fmla="*/ 689 w 813"/>
                <a:gd name="T3" fmla="*/ 79 h 1042"/>
                <a:gd name="T4" fmla="*/ 642 w 813"/>
                <a:gd name="T5" fmla="*/ 70 h 1042"/>
                <a:gd name="T6" fmla="*/ 595 w 813"/>
                <a:gd name="T7" fmla="*/ 61 h 1042"/>
                <a:gd name="T8" fmla="*/ 548 w 813"/>
                <a:gd name="T9" fmla="*/ 51 h 1042"/>
                <a:gd name="T10" fmla="*/ 501 w 813"/>
                <a:gd name="T11" fmla="*/ 43 h 1042"/>
                <a:gd name="T12" fmla="*/ 454 w 813"/>
                <a:gd name="T13" fmla="*/ 36 h 1042"/>
                <a:gd name="T14" fmla="*/ 406 w 813"/>
                <a:gd name="T15" fmla="*/ 30 h 1042"/>
                <a:gd name="T16" fmla="*/ 359 w 813"/>
                <a:gd name="T17" fmla="*/ 23 h 1042"/>
                <a:gd name="T18" fmla="*/ 310 w 813"/>
                <a:gd name="T19" fmla="*/ 17 h 1042"/>
                <a:gd name="T20" fmla="*/ 263 w 813"/>
                <a:gd name="T21" fmla="*/ 13 h 1042"/>
                <a:gd name="T22" fmla="*/ 215 w 813"/>
                <a:gd name="T23" fmla="*/ 9 h 1042"/>
                <a:gd name="T24" fmla="*/ 168 w 813"/>
                <a:gd name="T25" fmla="*/ 6 h 1042"/>
                <a:gd name="T26" fmla="*/ 119 w 813"/>
                <a:gd name="T27" fmla="*/ 3 h 1042"/>
                <a:gd name="T28" fmla="*/ 72 w 813"/>
                <a:gd name="T29" fmla="*/ 1 h 1042"/>
                <a:gd name="T30" fmla="*/ 24 w 813"/>
                <a:gd name="T31" fmla="*/ 0 h 1042"/>
                <a:gd name="T32" fmla="*/ 11 w 813"/>
                <a:gd name="T33" fmla="*/ 129 h 1042"/>
                <a:gd name="T34" fmla="*/ 28 w 813"/>
                <a:gd name="T35" fmla="*/ 382 h 1042"/>
                <a:gd name="T36" fmla="*/ 42 w 813"/>
                <a:gd name="T37" fmla="*/ 635 h 1042"/>
                <a:gd name="T38" fmla="*/ 48 w 813"/>
                <a:gd name="T39" fmla="*/ 888 h 1042"/>
                <a:gd name="T40" fmla="*/ 64 w 813"/>
                <a:gd name="T41" fmla="*/ 1021 h 1042"/>
                <a:gd name="T42" fmla="*/ 100 w 813"/>
                <a:gd name="T43" fmla="*/ 1027 h 1042"/>
                <a:gd name="T44" fmla="*/ 141 w 813"/>
                <a:gd name="T45" fmla="*/ 1032 h 1042"/>
                <a:gd name="T46" fmla="*/ 185 w 813"/>
                <a:gd name="T47" fmla="*/ 1037 h 1042"/>
                <a:gd name="T48" fmla="*/ 233 w 813"/>
                <a:gd name="T49" fmla="*/ 1040 h 1042"/>
                <a:gd name="T50" fmla="*/ 283 w 813"/>
                <a:gd name="T51" fmla="*/ 1041 h 1042"/>
                <a:gd name="T52" fmla="*/ 335 w 813"/>
                <a:gd name="T53" fmla="*/ 1042 h 1042"/>
                <a:gd name="T54" fmla="*/ 388 w 813"/>
                <a:gd name="T55" fmla="*/ 1042 h 1042"/>
                <a:gd name="T56" fmla="*/ 441 w 813"/>
                <a:gd name="T57" fmla="*/ 1040 h 1042"/>
                <a:gd name="T58" fmla="*/ 494 w 813"/>
                <a:gd name="T59" fmla="*/ 1037 h 1042"/>
                <a:gd name="T60" fmla="*/ 547 w 813"/>
                <a:gd name="T61" fmla="*/ 1033 h 1042"/>
                <a:gd name="T62" fmla="*/ 597 w 813"/>
                <a:gd name="T63" fmla="*/ 1027 h 1042"/>
                <a:gd name="T64" fmla="*/ 646 w 813"/>
                <a:gd name="T65" fmla="*/ 1020 h 1042"/>
                <a:gd name="T66" fmla="*/ 691 w 813"/>
                <a:gd name="T67" fmla="*/ 1011 h 1042"/>
                <a:gd name="T68" fmla="*/ 734 w 813"/>
                <a:gd name="T69" fmla="*/ 1002 h 1042"/>
                <a:gd name="T70" fmla="*/ 772 w 813"/>
                <a:gd name="T71" fmla="*/ 991 h 1042"/>
                <a:gd name="T72" fmla="*/ 803 w 813"/>
                <a:gd name="T73" fmla="*/ 872 h 1042"/>
                <a:gd name="T74" fmla="*/ 813 w 813"/>
                <a:gd name="T75" fmla="*/ 654 h 1042"/>
                <a:gd name="T76" fmla="*/ 805 w 813"/>
                <a:gd name="T77" fmla="*/ 436 h 1042"/>
                <a:gd name="T78" fmla="*/ 778 w 813"/>
                <a:gd name="T79" fmla="*/ 21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3" h="1042">
                  <a:moveTo>
                    <a:pt x="759" y="96"/>
                  </a:moveTo>
                  <a:lnTo>
                    <a:pt x="736" y="90"/>
                  </a:lnTo>
                  <a:lnTo>
                    <a:pt x="712" y="84"/>
                  </a:lnTo>
                  <a:lnTo>
                    <a:pt x="689" y="79"/>
                  </a:lnTo>
                  <a:lnTo>
                    <a:pt x="666" y="74"/>
                  </a:lnTo>
                  <a:lnTo>
                    <a:pt x="642" y="70"/>
                  </a:lnTo>
                  <a:lnTo>
                    <a:pt x="619" y="65"/>
                  </a:lnTo>
                  <a:lnTo>
                    <a:pt x="595" y="61"/>
                  </a:lnTo>
                  <a:lnTo>
                    <a:pt x="572" y="55"/>
                  </a:lnTo>
                  <a:lnTo>
                    <a:pt x="548" y="51"/>
                  </a:lnTo>
                  <a:lnTo>
                    <a:pt x="524" y="47"/>
                  </a:lnTo>
                  <a:lnTo>
                    <a:pt x="501" y="43"/>
                  </a:lnTo>
                  <a:lnTo>
                    <a:pt x="478" y="40"/>
                  </a:lnTo>
                  <a:lnTo>
                    <a:pt x="454" y="36"/>
                  </a:lnTo>
                  <a:lnTo>
                    <a:pt x="430" y="33"/>
                  </a:lnTo>
                  <a:lnTo>
                    <a:pt x="406" y="30"/>
                  </a:lnTo>
                  <a:lnTo>
                    <a:pt x="383" y="25"/>
                  </a:lnTo>
                  <a:lnTo>
                    <a:pt x="359" y="23"/>
                  </a:lnTo>
                  <a:lnTo>
                    <a:pt x="335" y="20"/>
                  </a:lnTo>
                  <a:lnTo>
                    <a:pt x="310" y="17"/>
                  </a:lnTo>
                  <a:lnTo>
                    <a:pt x="286" y="15"/>
                  </a:lnTo>
                  <a:lnTo>
                    <a:pt x="263" y="13"/>
                  </a:lnTo>
                  <a:lnTo>
                    <a:pt x="239" y="11"/>
                  </a:lnTo>
                  <a:lnTo>
                    <a:pt x="215" y="9"/>
                  </a:lnTo>
                  <a:lnTo>
                    <a:pt x="191" y="7"/>
                  </a:lnTo>
                  <a:lnTo>
                    <a:pt x="168" y="6"/>
                  </a:lnTo>
                  <a:lnTo>
                    <a:pt x="144" y="4"/>
                  </a:lnTo>
                  <a:lnTo>
                    <a:pt x="119" y="3"/>
                  </a:lnTo>
                  <a:lnTo>
                    <a:pt x="95" y="2"/>
                  </a:lnTo>
                  <a:lnTo>
                    <a:pt x="72" y="1"/>
                  </a:lnTo>
                  <a:lnTo>
                    <a:pt x="48" y="1"/>
                  </a:lnTo>
                  <a:lnTo>
                    <a:pt x="24" y="0"/>
                  </a:lnTo>
                  <a:lnTo>
                    <a:pt x="0" y="0"/>
                  </a:lnTo>
                  <a:lnTo>
                    <a:pt x="11" y="129"/>
                  </a:lnTo>
                  <a:lnTo>
                    <a:pt x="20" y="256"/>
                  </a:lnTo>
                  <a:lnTo>
                    <a:pt x="28" y="382"/>
                  </a:lnTo>
                  <a:lnTo>
                    <a:pt x="36" y="508"/>
                  </a:lnTo>
                  <a:lnTo>
                    <a:pt x="42" y="635"/>
                  </a:lnTo>
                  <a:lnTo>
                    <a:pt x="46" y="761"/>
                  </a:lnTo>
                  <a:lnTo>
                    <a:pt x="48" y="888"/>
                  </a:lnTo>
                  <a:lnTo>
                    <a:pt x="48" y="1017"/>
                  </a:lnTo>
                  <a:lnTo>
                    <a:pt x="64" y="1021"/>
                  </a:lnTo>
                  <a:lnTo>
                    <a:pt x="82" y="1024"/>
                  </a:lnTo>
                  <a:lnTo>
                    <a:pt x="100" y="1027"/>
                  </a:lnTo>
                  <a:lnTo>
                    <a:pt x="120" y="1030"/>
                  </a:lnTo>
                  <a:lnTo>
                    <a:pt x="141" y="1032"/>
                  </a:lnTo>
                  <a:lnTo>
                    <a:pt x="162" y="1035"/>
                  </a:lnTo>
                  <a:lnTo>
                    <a:pt x="185" y="1037"/>
                  </a:lnTo>
                  <a:lnTo>
                    <a:pt x="209" y="1038"/>
                  </a:lnTo>
                  <a:lnTo>
                    <a:pt x="233" y="1040"/>
                  </a:lnTo>
                  <a:lnTo>
                    <a:pt x="258" y="1041"/>
                  </a:lnTo>
                  <a:lnTo>
                    <a:pt x="283" y="1041"/>
                  </a:lnTo>
                  <a:lnTo>
                    <a:pt x="309" y="1042"/>
                  </a:lnTo>
                  <a:lnTo>
                    <a:pt x="335" y="1042"/>
                  </a:lnTo>
                  <a:lnTo>
                    <a:pt x="361" y="1042"/>
                  </a:lnTo>
                  <a:lnTo>
                    <a:pt x="388" y="1042"/>
                  </a:lnTo>
                  <a:lnTo>
                    <a:pt x="415" y="1041"/>
                  </a:lnTo>
                  <a:lnTo>
                    <a:pt x="441" y="1040"/>
                  </a:lnTo>
                  <a:lnTo>
                    <a:pt x="468" y="1039"/>
                  </a:lnTo>
                  <a:lnTo>
                    <a:pt x="494" y="1037"/>
                  </a:lnTo>
                  <a:lnTo>
                    <a:pt x="521" y="1035"/>
                  </a:lnTo>
                  <a:lnTo>
                    <a:pt x="547" y="1033"/>
                  </a:lnTo>
                  <a:lnTo>
                    <a:pt x="573" y="1030"/>
                  </a:lnTo>
                  <a:lnTo>
                    <a:pt x="597" y="1027"/>
                  </a:lnTo>
                  <a:lnTo>
                    <a:pt x="622" y="1024"/>
                  </a:lnTo>
                  <a:lnTo>
                    <a:pt x="646" y="1020"/>
                  </a:lnTo>
                  <a:lnTo>
                    <a:pt x="670" y="1016"/>
                  </a:lnTo>
                  <a:lnTo>
                    <a:pt x="691" y="1011"/>
                  </a:lnTo>
                  <a:lnTo>
                    <a:pt x="713" y="1007"/>
                  </a:lnTo>
                  <a:lnTo>
                    <a:pt x="734" y="1002"/>
                  </a:lnTo>
                  <a:lnTo>
                    <a:pt x="753" y="996"/>
                  </a:lnTo>
                  <a:lnTo>
                    <a:pt x="772" y="991"/>
                  </a:lnTo>
                  <a:lnTo>
                    <a:pt x="790" y="985"/>
                  </a:lnTo>
                  <a:lnTo>
                    <a:pt x="803" y="872"/>
                  </a:lnTo>
                  <a:lnTo>
                    <a:pt x="810" y="763"/>
                  </a:lnTo>
                  <a:lnTo>
                    <a:pt x="813" y="654"/>
                  </a:lnTo>
                  <a:lnTo>
                    <a:pt x="811" y="546"/>
                  </a:lnTo>
                  <a:lnTo>
                    <a:pt x="805" y="436"/>
                  </a:lnTo>
                  <a:lnTo>
                    <a:pt x="794" y="326"/>
                  </a:lnTo>
                  <a:lnTo>
                    <a:pt x="778" y="212"/>
                  </a:lnTo>
                  <a:lnTo>
                    <a:pt x="759" y="96"/>
                  </a:lnTo>
                  <a:close/>
                </a:path>
              </a:pathLst>
            </a:custGeom>
            <a:solidFill>
              <a:srgbClr val="AF9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4" name="Freeform 18">
              <a:extLst>
                <a:ext uri="{FF2B5EF4-FFF2-40B4-BE49-F238E27FC236}">
                  <a16:creationId xmlns:a16="http://schemas.microsoft.com/office/drawing/2014/main" id="{7C2D6D71-7445-67CE-4CEC-0B4FC83D5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1428"/>
              <a:ext cx="791" cy="1001"/>
            </a:xfrm>
            <a:custGeom>
              <a:avLst/>
              <a:gdLst>
                <a:gd name="T0" fmla="*/ 716 w 791"/>
                <a:gd name="T1" fmla="*/ 89 h 1001"/>
                <a:gd name="T2" fmla="*/ 671 w 791"/>
                <a:gd name="T3" fmla="*/ 79 h 1001"/>
                <a:gd name="T4" fmla="*/ 626 w 791"/>
                <a:gd name="T5" fmla="*/ 69 h 1001"/>
                <a:gd name="T6" fmla="*/ 580 w 791"/>
                <a:gd name="T7" fmla="*/ 61 h 1001"/>
                <a:gd name="T8" fmla="*/ 534 w 791"/>
                <a:gd name="T9" fmla="*/ 51 h 1001"/>
                <a:gd name="T10" fmla="*/ 487 w 791"/>
                <a:gd name="T11" fmla="*/ 43 h 1001"/>
                <a:gd name="T12" fmla="*/ 441 w 791"/>
                <a:gd name="T13" fmla="*/ 36 h 1001"/>
                <a:gd name="T14" fmla="*/ 395 w 791"/>
                <a:gd name="T15" fmla="*/ 30 h 1001"/>
                <a:gd name="T16" fmla="*/ 348 w 791"/>
                <a:gd name="T17" fmla="*/ 23 h 1001"/>
                <a:gd name="T18" fmla="*/ 302 w 791"/>
                <a:gd name="T19" fmla="*/ 18 h 1001"/>
                <a:gd name="T20" fmla="*/ 255 w 791"/>
                <a:gd name="T21" fmla="*/ 13 h 1001"/>
                <a:gd name="T22" fmla="*/ 208 w 791"/>
                <a:gd name="T23" fmla="*/ 9 h 1001"/>
                <a:gd name="T24" fmla="*/ 161 w 791"/>
                <a:gd name="T25" fmla="*/ 6 h 1001"/>
                <a:gd name="T26" fmla="*/ 115 w 791"/>
                <a:gd name="T27" fmla="*/ 3 h 1001"/>
                <a:gd name="T28" fmla="*/ 69 w 791"/>
                <a:gd name="T29" fmla="*/ 1 h 1001"/>
                <a:gd name="T30" fmla="*/ 23 w 791"/>
                <a:gd name="T31" fmla="*/ 0 h 1001"/>
                <a:gd name="T32" fmla="*/ 10 w 791"/>
                <a:gd name="T33" fmla="*/ 124 h 1001"/>
                <a:gd name="T34" fmla="*/ 28 w 791"/>
                <a:gd name="T35" fmla="*/ 366 h 1001"/>
                <a:gd name="T36" fmla="*/ 41 w 791"/>
                <a:gd name="T37" fmla="*/ 607 h 1001"/>
                <a:gd name="T38" fmla="*/ 47 w 791"/>
                <a:gd name="T39" fmla="*/ 849 h 1001"/>
                <a:gd name="T40" fmla="*/ 63 w 791"/>
                <a:gd name="T41" fmla="*/ 977 h 1001"/>
                <a:gd name="T42" fmla="*/ 99 w 791"/>
                <a:gd name="T43" fmla="*/ 984 h 1001"/>
                <a:gd name="T44" fmla="*/ 138 w 791"/>
                <a:gd name="T45" fmla="*/ 989 h 1001"/>
                <a:gd name="T46" fmla="*/ 182 w 791"/>
                <a:gd name="T47" fmla="*/ 994 h 1001"/>
                <a:gd name="T48" fmla="*/ 228 w 791"/>
                <a:gd name="T49" fmla="*/ 997 h 1001"/>
                <a:gd name="T50" fmla="*/ 277 w 791"/>
                <a:gd name="T51" fmla="*/ 1000 h 1001"/>
                <a:gd name="T52" fmla="*/ 326 w 791"/>
                <a:gd name="T53" fmla="*/ 1001 h 1001"/>
                <a:gd name="T54" fmla="*/ 378 w 791"/>
                <a:gd name="T55" fmla="*/ 1001 h 1001"/>
                <a:gd name="T56" fmla="*/ 430 w 791"/>
                <a:gd name="T57" fmla="*/ 1000 h 1001"/>
                <a:gd name="T58" fmla="*/ 481 w 791"/>
                <a:gd name="T59" fmla="*/ 998 h 1001"/>
                <a:gd name="T60" fmla="*/ 533 w 791"/>
                <a:gd name="T61" fmla="*/ 994 h 1001"/>
                <a:gd name="T62" fmla="*/ 581 w 791"/>
                <a:gd name="T63" fmla="*/ 990 h 1001"/>
                <a:gd name="T64" fmla="*/ 629 w 791"/>
                <a:gd name="T65" fmla="*/ 983 h 1001"/>
                <a:gd name="T66" fmla="*/ 673 w 791"/>
                <a:gd name="T67" fmla="*/ 975 h 1001"/>
                <a:gd name="T68" fmla="*/ 715 w 791"/>
                <a:gd name="T69" fmla="*/ 966 h 1001"/>
                <a:gd name="T70" fmla="*/ 752 w 791"/>
                <a:gd name="T71" fmla="*/ 956 h 1001"/>
                <a:gd name="T72" fmla="*/ 781 w 791"/>
                <a:gd name="T73" fmla="*/ 842 h 1001"/>
                <a:gd name="T74" fmla="*/ 791 w 791"/>
                <a:gd name="T75" fmla="*/ 633 h 1001"/>
                <a:gd name="T76" fmla="*/ 783 w 791"/>
                <a:gd name="T77" fmla="*/ 423 h 1001"/>
                <a:gd name="T78" fmla="*/ 758 w 791"/>
                <a:gd name="T79" fmla="*/ 207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1" h="1001">
                  <a:moveTo>
                    <a:pt x="739" y="95"/>
                  </a:moveTo>
                  <a:lnTo>
                    <a:pt x="716" y="89"/>
                  </a:lnTo>
                  <a:lnTo>
                    <a:pt x="694" y="84"/>
                  </a:lnTo>
                  <a:lnTo>
                    <a:pt x="671" y="79"/>
                  </a:lnTo>
                  <a:lnTo>
                    <a:pt x="649" y="74"/>
                  </a:lnTo>
                  <a:lnTo>
                    <a:pt x="626" y="69"/>
                  </a:lnTo>
                  <a:lnTo>
                    <a:pt x="603" y="65"/>
                  </a:lnTo>
                  <a:lnTo>
                    <a:pt x="580" y="61"/>
                  </a:lnTo>
                  <a:lnTo>
                    <a:pt x="557" y="55"/>
                  </a:lnTo>
                  <a:lnTo>
                    <a:pt x="534" y="51"/>
                  </a:lnTo>
                  <a:lnTo>
                    <a:pt x="511" y="47"/>
                  </a:lnTo>
                  <a:lnTo>
                    <a:pt x="487" y="43"/>
                  </a:lnTo>
                  <a:lnTo>
                    <a:pt x="465" y="40"/>
                  </a:lnTo>
                  <a:lnTo>
                    <a:pt x="441" y="36"/>
                  </a:lnTo>
                  <a:lnTo>
                    <a:pt x="418" y="33"/>
                  </a:lnTo>
                  <a:lnTo>
                    <a:pt x="395" y="30"/>
                  </a:lnTo>
                  <a:lnTo>
                    <a:pt x="372" y="27"/>
                  </a:lnTo>
                  <a:lnTo>
                    <a:pt x="348" y="23"/>
                  </a:lnTo>
                  <a:lnTo>
                    <a:pt x="325" y="20"/>
                  </a:lnTo>
                  <a:lnTo>
                    <a:pt x="302" y="18"/>
                  </a:lnTo>
                  <a:lnTo>
                    <a:pt x="278" y="15"/>
                  </a:lnTo>
                  <a:lnTo>
                    <a:pt x="255" y="13"/>
                  </a:lnTo>
                  <a:lnTo>
                    <a:pt x="231" y="11"/>
                  </a:lnTo>
                  <a:lnTo>
                    <a:pt x="208" y="9"/>
                  </a:lnTo>
                  <a:lnTo>
                    <a:pt x="185" y="7"/>
                  </a:lnTo>
                  <a:lnTo>
                    <a:pt x="161" y="6"/>
                  </a:lnTo>
                  <a:lnTo>
                    <a:pt x="138" y="4"/>
                  </a:lnTo>
                  <a:lnTo>
                    <a:pt x="115" y="3"/>
                  </a:lnTo>
                  <a:lnTo>
                    <a:pt x="92" y="2"/>
                  </a:lnTo>
                  <a:lnTo>
                    <a:pt x="69" y="1"/>
                  </a:lnTo>
                  <a:lnTo>
                    <a:pt x="45" y="1"/>
                  </a:lnTo>
                  <a:lnTo>
                    <a:pt x="23" y="0"/>
                  </a:lnTo>
                  <a:lnTo>
                    <a:pt x="0" y="0"/>
                  </a:lnTo>
                  <a:lnTo>
                    <a:pt x="10" y="124"/>
                  </a:lnTo>
                  <a:lnTo>
                    <a:pt x="20" y="245"/>
                  </a:lnTo>
                  <a:lnTo>
                    <a:pt x="28" y="366"/>
                  </a:lnTo>
                  <a:lnTo>
                    <a:pt x="35" y="486"/>
                  </a:lnTo>
                  <a:lnTo>
                    <a:pt x="41" y="607"/>
                  </a:lnTo>
                  <a:lnTo>
                    <a:pt x="45" y="728"/>
                  </a:lnTo>
                  <a:lnTo>
                    <a:pt x="47" y="849"/>
                  </a:lnTo>
                  <a:lnTo>
                    <a:pt x="47" y="973"/>
                  </a:lnTo>
                  <a:lnTo>
                    <a:pt x="63" y="977"/>
                  </a:lnTo>
                  <a:lnTo>
                    <a:pt x="80" y="981"/>
                  </a:lnTo>
                  <a:lnTo>
                    <a:pt x="99" y="984"/>
                  </a:lnTo>
                  <a:lnTo>
                    <a:pt x="118" y="987"/>
                  </a:lnTo>
                  <a:lnTo>
                    <a:pt x="138" y="989"/>
                  </a:lnTo>
                  <a:lnTo>
                    <a:pt x="159" y="992"/>
                  </a:lnTo>
                  <a:lnTo>
                    <a:pt x="182" y="994"/>
                  </a:lnTo>
                  <a:lnTo>
                    <a:pt x="204" y="996"/>
                  </a:lnTo>
                  <a:lnTo>
                    <a:pt x="228" y="997"/>
                  </a:lnTo>
                  <a:lnTo>
                    <a:pt x="252" y="999"/>
                  </a:lnTo>
                  <a:lnTo>
                    <a:pt x="277" y="1000"/>
                  </a:lnTo>
                  <a:lnTo>
                    <a:pt x="302" y="1000"/>
                  </a:lnTo>
                  <a:lnTo>
                    <a:pt x="326" y="1001"/>
                  </a:lnTo>
                  <a:lnTo>
                    <a:pt x="352" y="1001"/>
                  </a:lnTo>
                  <a:lnTo>
                    <a:pt x="378" y="1001"/>
                  </a:lnTo>
                  <a:lnTo>
                    <a:pt x="404" y="1001"/>
                  </a:lnTo>
                  <a:lnTo>
                    <a:pt x="430" y="1000"/>
                  </a:lnTo>
                  <a:lnTo>
                    <a:pt x="455" y="999"/>
                  </a:lnTo>
                  <a:lnTo>
                    <a:pt x="481" y="998"/>
                  </a:lnTo>
                  <a:lnTo>
                    <a:pt x="507" y="996"/>
                  </a:lnTo>
                  <a:lnTo>
                    <a:pt x="533" y="994"/>
                  </a:lnTo>
                  <a:lnTo>
                    <a:pt x="558" y="992"/>
                  </a:lnTo>
                  <a:lnTo>
                    <a:pt x="581" y="990"/>
                  </a:lnTo>
                  <a:lnTo>
                    <a:pt x="606" y="987"/>
                  </a:lnTo>
                  <a:lnTo>
                    <a:pt x="629" y="983"/>
                  </a:lnTo>
                  <a:lnTo>
                    <a:pt x="652" y="980"/>
                  </a:lnTo>
                  <a:lnTo>
                    <a:pt x="673" y="975"/>
                  </a:lnTo>
                  <a:lnTo>
                    <a:pt x="695" y="971"/>
                  </a:lnTo>
                  <a:lnTo>
                    <a:pt x="715" y="966"/>
                  </a:lnTo>
                  <a:lnTo>
                    <a:pt x="733" y="961"/>
                  </a:lnTo>
                  <a:lnTo>
                    <a:pt x="752" y="956"/>
                  </a:lnTo>
                  <a:lnTo>
                    <a:pt x="768" y="950"/>
                  </a:lnTo>
                  <a:lnTo>
                    <a:pt x="781" y="842"/>
                  </a:lnTo>
                  <a:lnTo>
                    <a:pt x="788" y="737"/>
                  </a:lnTo>
                  <a:lnTo>
                    <a:pt x="791" y="633"/>
                  </a:lnTo>
                  <a:lnTo>
                    <a:pt x="789" y="528"/>
                  </a:lnTo>
                  <a:lnTo>
                    <a:pt x="783" y="423"/>
                  </a:lnTo>
                  <a:lnTo>
                    <a:pt x="773" y="317"/>
                  </a:lnTo>
                  <a:lnTo>
                    <a:pt x="758" y="207"/>
                  </a:lnTo>
                  <a:lnTo>
                    <a:pt x="739" y="95"/>
                  </a:lnTo>
                  <a:close/>
                </a:path>
              </a:pathLst>
            </a:custGeom>
            <a:solidFill>
              <a:srgbClr val="B296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5" name="Freeform 19">
              <a:extLst>
                <a:ext uri="{FF2B5EF4-FFF2-40B4-BE49-F238E27FC236}">
                  <a16:creationId xmlns:a16="http://schemas.microsoft.com/office/drawing/2014/main" id="{BB3E2394-12E0-647E-C80F-743EDBE86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" y="1430"/>
              <a:ext cx="770" cy="961"/>
            </a:xfrm>
            <a:custGeom>
              <a:avLst/>
              <a:gdLst>
                <a:gd name="T0" fmla="*/ 698 w 770"/>
                <a:gd name="T1" fmla="*/ 89 h 961"/>
                <a:gd name="T2" fmla="*/ 654 w 770"/>
                <a:gd name="T3" fmla="*/ 78 h 961"/>
                <a:gd name="T4" fmla="*/ 611 w 770"/>
                <a:gd name="T5" fmla="*/ 69 h 961"/>
                <a:gd name="T6" fmla="*/ 567 w 770"/>
                <a:gd name="T7" fmla="*/ 60 h 961"/>
                <a:gd name="T8" fmla="*/ 521 w 770"/>
                <a:gd name="T9" fmla="*/ 51 h 961"/>
                <a:gd name="T10" fmla="*/ 476 w 770"/>
                <a:gd name="T11" fmla="*/ 43 h 961"/>
                <a:gd name="T12" fmla="*/ 431 w 770"/>
                <a:gd name="T13" fmla="*/ 36 h 961"/>
                <a:gd name="T14" fmla="*/ 385 w 770"/>
                <a:gd name="T15" fmla="*/ 29 h 961"/>
                <a:gd name="T16" fmla="*/ 339 w 770"/>
                <a:gd name="T17" fmla="*/ 22 h 961"/>
                <a:gd name="T18" fmla="*/ 294 w 770"/>
                <a:gd name="T19" fmla="*/ 17 h 961"/>
                <a:gd name="T20" fmla="*/ 248 w 770"/>
                <a:gd name="T21" fmla="*/ 13 h 961"/>
                <a:gd name="T22" fmla="*/ 202 w 770"/>
                <a:gd name="T23" fmla="*/ 9 h 961"/>
                <a:gd name="T24" fmla="*/ 156 w 770"/>
                <a:gd name="T25" fmla="*/ 5 h 961"/>
                <a:gd name="T26" fmla="*/ 112 w 770"/>
                <a:gd name="T27" fmla="*/ 3 h 961"/>
                <a:gd name="T28" fmla="*/ 67 w 770"/>
                <a:gd name="T29" fmla="*/ 1 h 961"/>
                <a:gd name="T30" fmla="*/ 22 w 770"/>
                <a:gd name="T31" fmla="*/ 0 h 961"/>
                <a:gd name="T32" fmla="*/ 10 w 770"/>
                <a:gd name="T33" fmla="*/ 118 h 961"/>
                <a:gd name="T34" fmla="*/ 27 w 770"/>
                <a:gd name="T35" fmla="*/ 350 h 961"/>
                <a:gd name="T36" fmla="*/ 41 w 770"/>
                <a:gd name="T37" fmla="*/ 580 h 961"/>
                <a:gd name="T38" fmla="*/ 47 w 770"/>
                <a:gd name="T39" fmla="*/ 812 h 961"/>
                <a:gd name="T40" fmla="*/ 62 w 770"/>
                <a:gd name="T41" fmla="*/ 934 h 961"/>
                <a:gd name="T42" fmla="*/ 97 w 770"/>
                <a:gd name="T43" fmla="*/ 941 h 961"/>
                <a:gd name="T44" fmla="*/ 136 w 770"/>
                <a:gd name="T45" fmla="*/ 947 h 961"/>
                <a:gd name="T46" fmla="*/ 177 w 770"/>
                <a:gd name="T47" fmla="*/ 952 h 961"/>
                <a:gd name="T48" fmla="*/ 223 w 770"/>
                <a:gd name="T49" fmla="*/ 956 h 961"/>
                <a:gd name="T50" fmla="*/ 270 w 770"/>
                <a:gd name="T51" fmla="*/ 959 h 961"/>
                <a:gd name="T52" fmla="*/ 319 w 770"/>
                <a:gd name="T53" fmla="*/ 960 h 961"/>
                <a:gd name="T54" fmla="*/ 369 w 770"/>
                <a:gd name="T55" fmla="*/ 961 h 961"/>
                <a:gd name="T56" fmla="*/ 420 w 770"/>
                <a:gd name="T57" fmla="*/ 961 h 961"/>
                <a:gd name="T58" fmla="*/ 469 w 770"/>
                <a:gd name="T59" fmla="*/ 960 h 961"/>
                <a:gd name="T60" fmla="*/ 519 w 770"/>
                <a:gd name="T61" fmla="*/ 957 h 961"/>
                <a:gd name="T62" fmla="*/ 568 w 770"/>
                <a:gd name="T63" fmla="*/ 953 h 961"/>
                <a:gd name="T64" fmla="*/ 613 w 770"/>
                <a:gd name="T65" fmla="*/ 947 h 961"/>
                <a:gd name="T66" fmla="*/ 656 w 770"/>
                <a:gd name="T67" fmla="*/ 940 h 961"/>
                <a:gd name="T68" fmla="*/ 696 w 770"/>
                <a:gd name="T69" fmla="*/ 931 h 961"/>
                <a:gd name="T70" fmla="*/ 732 w 770"/>
                <a:gd name="T71" fmla="*/ 922 h 961"/>
                <a:gd name="T72" fmla="*/ 761 w 770"/>
                <a:gd name="T73" fmla="*/ 812 h 961"/>
                <a:gd name="T74" fmla="*/ 770 w 770"/>
                <a:gd name="T75" fmla="*/ 610 h 961"/>
                <a:gd name="T76" fmla="*/ 763 w 770"/>
                <a:gd name="T77" fmla="*/ 409 h 961"/>
                <a:gd name="T78" fmla="*/ 738 w 770"/>
                <a:gd name="T79" fmla="*/ 202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0" h="961">
                  <a:moveTo>
                    <a:pt x="719" y="94"/>
                  </a:moveTo>
                  <a:lnTo>
                    <a:pt x="698" y="89"/>
                  </a:lnTo>
                  <a:lnTo>
                    <a:pt x="676" y="83"/>
                  </a:lnTo>
                  <a:lnTo>
                    <a:pt x="654" y="78"/>
                  </a:lnTo>
                  <a:lnTo>
                    <a:pt x="633" y="73"/>
                  </a:lnTo>
                  <a:lnTo>
                    <a:pt x="611" y="69"/>
                  </a:lnTo>
                  <a:lnTo>
                    <a:pt x="588" y="64"/>
                  </a:lnTo>
                  <a:lnTo>
                    <a:pt x="567" y="60"/>
                  </a:lnTo>
                  <a:lnTo>
                    <a:pt x="544" y="55"/>
                  </a:lnTo>
                  <a:lnTo>
                    <a:pt x="521" y="51"/>
                  </a:lnTo>
                  <a:lnTo>
                    <a:pt x="498" y="47"/>
                  </a:lnTo>
                  <a:lnTo>
                    <a:pt x="476" y="43"/>
                  </a:lnTo>
                  <a:lnTo>
                    <a:pt x="454" y="39"/>
                  </a:lnTo>
                  <a:lnTo>
                    <a:pt x="431" y="36"/>
                  </a:lnTo>
                  <a:lnTo>
                    <a:pt x="407" y="32"/>
                  </a:lnTo>
                  <a:lnTo>
                    <a:pt x="385" y="29"/>
                  </a:lnTo>
                  <a:lnTo>
                    <a:pt x="362" y="26"/>
                  </a:lnTo>
                  <a:lnTo>
                    <a:pt x="339" y="22"/>
                  </a:lnTo>
                  <a:lnTo>
                    <a:pt x="317" y="20"/>
                  </a:lnTo>
                  <a:lnTo>
                    <a:pt x="294" y="17"/>
                  </a:lnTo>
                  <a:lnTo>
                    <a:pt x="271" y="15"/>
                  </a:lnTo>
                  <a:lnTo>
                    <a:pt x="248" y="13"/>
                  </a:lnTo>
                  <a:lnTo>
                    <a:pt x="226" y="10"/>
                  </a:lnTo>
                  <a:lnTo>
                    <a:pt x="202" y="9"/>
                  </a:lnTo>
                  <a:lnTo>
                    <a:pt x="179" y="7"/>
                  </a:lnTo>
                  <a:lnTo>
                    <a:pt x="156" y="5"/>
                  </a:lnTo>
                  <a:lnTo>
                    <a:pt x="135" y="4"/>
                  </a:lnTo>
                  <a:lnTo>
                    <a:pt x="112" y="3"/>
                  </a:lnTo>
                  <a:lnTo>
                    <a:pt x="89" y="2"/>
                  </a:lnTo>
                  <a:lnTo>
                    <a:pt x="67" y="1"/>
                  </a:lnTo>
                  <a:lnTo>
                    <a:pt x="45" y="1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0" y="118"/>
                  </a:lnTo>
                  <a:lnTo>
                    <a:pt x="19" y="234"/>
                  </a:lnTo>
                  <a:lnTo>
                    <a:pt x="27" y="350"/>
                  </a:lnTo>
                  <a:lnTo>
                    <a:pt x="35" y="465"/>
                  </a:lnTo>
                  <a:lnTo>
                    <a:pt x="41" y="580"/>
                  </a:lnTo>
                  <a:lnTo>
                    <a:pt x="45" y="696"/>
                  </a:lnTo>
                  <a:lnTo>
                    <a:pt x="47" y="812"/>
                  </a:lnTo>
                  <a:lnTo>
                    <a:pt x="47" y="931"/>
                  </a:lnTo>
                  <a:lnTo>
                    <a:pt x="62" y="934"/>
                  </a:lnTo>
                  <a:lnTo>
                    <a:pt x="79" y="938"/>
                  </a:lnTo>
                  <a:lnTo>
                    <a:pt x="97" y="941"/>
                  </a:lnTo>
                  <a:lnTo>
                    <a:pt x="115" y="943"/>
                  </a:lnTo>
                  <a:lnTo>
                    <a:pt x="136" y="947"/>
                  </a:lnTo>
                  <a:lnTo>
                    <a:pt x="156" y="950"/>
                  </a:lnTo>
                  <a:lnTo>
                    <a:pt x="177" y="952"/>
                  </a:lnTo>
                  <a:lnTo>
                    <a:pt x="200" y="954"/>
                  </a:lnTo>
                  <a:lnTo>
                    <a:pt x="223" y="956"/>
                  </a:lnTo>
                  <a:lnTo>
                    <a:pt x="246" y="957"/>
                  </a:lnTo>
                  <a:lnTo>
                    <a:pt x="270" y="959"/>
                  </a:lnTo>
                  <a:lnTo>
                    <a:pt x="294" y="960"/>
                  </a:lnTo>
                  <a:lnTo>
                    <a:pt x="319" y="960"/>
                  </a:lnTo>
                  <a:lnTo>
                    <a:pt x="343" y="961"/>
                  </a:lnTo>
                  <a:lnTo>
                    <a:pt x="369" y="961"/>
                  </a:lnTo>
                  <a:lnTo>
                    <a:pt x="394" y="961"/>
                  </a:lnTo>
                  <a:lnTo>
                    <a:pt x="420" y="961"/>
                  </a:lnTo>
                  <a:lnTo>
                    <a:pt x="445" y="960"/>
                  </a:lnTo>
                  <a:lnTo>
                    <a:pt x="469" y="960"/>
                  </a:lnTo>
                  <a:lnTo>
                    <a:pt x="494" y="958"/>
                  </a:lnTo>
                  <a:lnTo>
                    <a:pt x="519" y="957"/>
                  </a:lnTo>
                  <a:lnTo>
                    <a:pt x="544" y="955"/>
                  </a:lnTo>
                  <a:lnTo>
                    <a:pt x="568" y="953"/>
                  </a:lnTo>
                  <a:lnTo>
                    <a:pt x="590" y="950"/>
                  </a:lnTo>
                  <a:lnTo>
                    <a:pt x="613" y="947"/>
                  </a:lnTo>
                  <a:lnTo>
                    <a:pt x="635" y="943"/>
                  </a:lnTo>
                  <a:lnTo>
                    <a:pt x="656" y="940"/>
                  </a:lnTo>
                  <a:lnTo>
                    <a:pt x="677" y="936"/>
                  </a:lnTo>
                  <a:lnTo>
                    <a:pt x="696" y="931"/>
                  </a:lnTo>
                  <a:lnTo>
                    <a:pt x="714" y="927"/>
                  </a:lnTo>
                  <a:lnTo>
                    <a:pt x="732" y="922"/>
                  </a:lnTo>
                  <a:lnTo>
                    <a:pt x="748" y="916"/>
                  </a:lnTo>
                  <a:lnTo>
                    <a:pt x="761" y="812"/>
                  </a:lnTo>
                  <a:lnTo>
                    <a:pt x="768" y="710"/>
                  </a:lnTo>
                  <a:lnTo>
                    <a:pt x="770" y="610"/>
                  </a:lnTo>
                  <a:lnTo>
                    <a:pt x="769" y="510"/>
                  </a:lnTo>
                  <a:lnTo>
                    <a:pt x="763" y="409"/>
                  </a:lnTo>
                  <a:lnTo>
                    <a:pt x="753" y="306"/>
                  </a:lnTo>
                  <a:lnTo>
                    <a:pt x="738" y="202"/>
                  </a:lnTo>
                  <a:lnTo>
                    <a:pt x="719" y="94"/>
                  </a:lnTo>
                  <a:close/>
                </a:path>
              </a:pathLst>
            </a:custGeom>
            <a:solidFill>
              <a:srgbClr val="B79B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6" name="Freeform 20">
              <a:extLst>
                <a:ext uri="{FF2B5EF4-FFF2-40B4-BE49-F238E27FC236}">
                  <a16:creationId xmlns:a16="http://schemas.microsoft.com/office/drawing/2014/main" id="{8627A7CF-011A-A6B6-E8D6-9433F2C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" y="1432"/>
              <a:ext cx="749" cy="922"/>
            </a:xfrm>
            <a:custGeom>
              <a:avLst/>
              <a:gdLst>
                <a:gd name="T0" fmla="*/ 679 w 749"/>
                <a:gd name="T1" fmla="*/ 89 h 922"/>
                <a:gd name="T2" fmla="*/ 637 w 749"/>
                <a:gd name="T3" fmla="*/ 78 h 922"/>
                <a:gd name="T4" fmla="*/ 595 w 749"/>
                <a:gd name="T5" fmla="*/ 69 h 922"/>
                <a:gd name="T6" fmla="*/ 552 w 749"/>
                <a:gd name="T7" fmla="*/ 60 h 922"/>
                <a:gd name="T8" fmla="*/ 508 w 749"/>
                <a:gd name="T9" fmla="*/ 51 h 922"/>
                <a:gd name="T10" fmla="*/ 464 w 749"/>
                <a:gd name="T11" fmla="*/ 43 h 922"/>
                <a:gd name="T12" fmla="*/ 419 w 749"/>
                <a:gd name="T13" fmla="*/ 36 h 922"/>
                <a:gd name="T14" fmla="*/ 374 w 749"/>
                <a:gd name="T15" fmla="*/ 30 h 922"/>
                <a:gd name="T16" fmla="*/ 330 w 749"/>
                <a:gd name="T17" fmla="*/ 24 h 922"/>
                <a:gd name="T18" fmla="*/ 285 w 749"/>
                <a:gd name="T19" fmla="*/ 17 h 922"/>
                <a:gd name="T20" fmla="*/ 240 w 749"/>
                <a:gd name="T21" fmla="*/ 13 h 922"/>
                <a:gd name="T22" fmla="*/ 195 w 749"/>
                <a:gd name="T23" fmla="*/ 9 h 922"/>
                <a:gd name="T24" fmla="*/ 151 w 749"/>
                <a:gd name="T25" fmla="*/ 6 h 922"/>
                <a:gd name="T26" fmla="*/ 108 w 749"/>
                <a:gd name="T27" fmla="*/ 3 h 922"/>
                <a:gd name="T28" fmla="*/ 64 w 749"/>
                <a:gd name="T29" fmla="*/ 1 h 922"/>
                <a:gd name="T30" fmla="*/ 21 w 749"/>
                <a:gd name="T31" fmla="*/ 0 h 922"/>
                <a:gd name="T32" fmla="*/ 9 w 749"/>
                <a:gd name="T33" fmla="*/ 113 h 922"/>
                <a:gd name="T34" fmla="*/ 27 w 749"/>
                <a:gd name="T35" fmla="*/ 334 h 922"/>
                <a:gd name="T36" fmla="*/ 40 w 749"/>
                <a:gd name="T37" fmla="*/ 553 h 922"/>
                <a:gd name="T38" fmla="*/ 47 w 749"/>
                <a:gd name="T39" fmla="*/ 775 h 922"/>
                <a:gd name="T40" fmla="*/ 62 w 749"/>
                <a:gd name="T41" fmla="*/ 892 h 922"/>
                <a:gd name="T42" fmla="*/ 95 w 749"/>
                <a:gd name="T43" fmla="*/ 899 h 922"/>
                <a:gd name="T44" fmla="*/ 132 w 749"/>
                <a:gd name="T45" fmla="*/ 904 h 922"/>
                <a:gd name="T46" fmla="*/ 174 w 749"/>
                <a:gd name="T47" fmla="*/ 909 h 922"/>
                <a:gd name="T48" fmla="*/ 217 w 749"/>
                <a:gd name="T49" fmla="*/ 914 h 922"/>
                <a:gd name="T50" fmla="*/ 263 w 749"/>
                <a:gd name="T51" fmla="*/ 918 h 922"/>
                <a:gd name="T52" fmla="*/ 311 w 749"/>
                <a:gd name="T53" fmla="*/ 920 h 922"/>
                <a:gd name="T54" fmla="*/ 360 w 749"/>
                <a:gd name="T55" fmla="*/ 921 h 922"/>
                <a:gd name="T56" fmla="*/ 408 w 749"/>
                <a:gd name="T57" fmla="*/ 922 h 922"/>
                <a:gd name="T58" fmla="*/ 457 w 749"/>
                <a:gd name="T59" fmla="*/ 921 h 922"/>
                <a:gd name="T60" fmla="*/ 505 w 749"/>
                <a:gd name="T61" fmla="*/ 919 h 922"/>
                <a:gd name="T62" fmla="*/ 552 w 749"/>
                <a:gd name="T63" fmla="*/ 915 h 922"/>
                <a:gd name="T64" fmla="*/ 596 w 749"/>
                <a:gd name="T65" fmla="*/ 910 h 922"/>
                <a:gd name="T66" fmla="*/ 639 w 749"/>
                <a:gd name="T67" fmla="*/ 903 h 922"/>
                <a:gd name="T68" fmla="*/ 677 w 749"/>
                <a:gd name="T69" fmla="*/ 896 h 922"/>
                <a:gd name="T70" fmla="*/ 712 w 749"/>
                <a:gd name="T71" fmla="*/ 886 h 922"/>
                <a:gd name="T72" fmla="*/ 739 w 749"/>
                <a:gd name="T73" fmla="*/ 781 h 922"/>
                <a:gd name="T74" fmla="*/ 749 w 749"/>
                <a:gd name="T75" fmla="*/ 588 h 922"/>
                <a:gd name="T76" fmla="*/ 742 w 749"/>
                <a:gd name="T77" fmla="*/ 395 h 922"/>
                <a:gd name="T78" fmla="*/ 718 w 749"/>
                <a:gd name="T79" fmla="*/ 197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9" h="922">
                  <a:moveTo>
                    <a:pt x="699" y="94"/>
                  </a:moveTo>
                  <a:lnTo>
                    <a:pt x="679" y="89"/>
                  </a:lnTo>
                  <a:lnTo>
                    <a:pt x="658" y="83"/>
                  </a:lnTo>
                  <a:lnTo>
                    <a:pt x="637" y="78"/>
                  </a:lnTo>
                  <a:lnTo>
                    <a:pt x="616" y="74"/>
                  </a:lnTo>
                  <a:lnTo>
                    <a:pt x="595" y="69"/>
                  </a:lnTo>
                  <a:lnTo>
                    <a:pt x="573" y="65"/>
                  </a:lnTo>
                  <a:lnTo>
                    <a:pt x="552" y="60"/>
                  </a:lnTo>
                  <a:lnTo>
                    <a:pt x="530" y="56"/>
                  </a:lnTo>
                  <a:lnTo>
                    <a:pt x="508" y="51"/>
                  </a:lnTo>
                  <a:lnTo>
                    <a:pt x="486" y="47"/>
                  </a:lnTo>
                  <a:lnTo>
                    <a:pt x="464" y="43"/>
                  </a:lnTo>
                  <a:lnTo>
                    <a:pt x="441" y="40"/>
                  </a:lnTo>
                  <a:lnTo>
                    <a:pt x="419" y="36"/>
                  </a:lnTo>
                  <a:lnTo>
                    <a:pt x="397" y="33"/>
                  </a:lnTo>
                  <a:lnTo>
                    <a:pt x="374" y="30"/>
                  </a:lnTo>
                  <a:lnTo>
                    <a:pt x="352" y="27"/>
                  </a:lnTo>
                  <a:lnTo>
                    <a:pt x="330" y="24"/>
                  </a:lnTo>
                  <a:lnTo>
                    <a:pt x="307" y="20"/>
                  </a:lnTo>
                  <a:lnTo>
                    <a:pt x="285" y="17"/>
                  </a:lnTo>
                  <a:lnTo>
                    <a:pt x="262" y="15"/>
                  </a:lnTo>
                  <a:lnTo>
                    <a:pt x="240" y="13"/>
                  </a:lnTo>
                  <a:lnTo>
                    <a:pt x="218" y="11"/>
                  </a:lnTo>
                  <a:lnTo>
                    <a:pt x="195" y="9"/>
                  </a:lnTo>
                  <a:lnTo>
                    <a:pt x="174" y="7"/>
                  </a:lnTo>
                  <a:lnTo>
                    <a:pt x="151" y="6"/>
                  </a:lnTo>
                  <a:lnTo>
                    <a:pt x="129" y="4"/>
                  </a:lnTo>
                  <a:lnTo>
                    <a:pt x="108" y="3"/>
                  </a:lnTo>
                  <a:lnTo>
                    <a:pt x="86" y="2"/>
                  </a:lnTo>
                  <a:lnTo>
                    <a:pt x="64" y="1"/>
                  </a:lnTo>
                  <a:lnTo>
                    <a:pt x="42" y="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9" y="113"/>
                  </a:lnTo>
                  <a:lnTo>
                    <a:pt x="19" y="224"/>
                  </a:lnTo>
                  <a:lnTo>
                    <a:pt x="27" y="334"/>
                  </a:lnTo>
                  <a:lnTo>
                    <a:pt x="34" y="444"/>
                  </a:lnTo>
                  <a:lnTo>
                    <a:pt x="40" y="553"/>
                  </a:lnTo>
                  <a:lnTo>
                    <a:pt x="44" y="664"/>
                  </a:lnTo>
                  <a:lnTo>
                    <a:pt x="47" y="775"/>
                  </a:lnTo>
                  <a:lnTo>
                    <a:pt x="47" y="889"/>
                  </a:lnTo>
                  <a:lnTo>
                    <a:pt x="62" y="892"/>
                  </a:lnTo>
                  <a:lnTo>
                    <a:pt x="78" y="895"/>
                  </a:lnTo>
                  <a:lnTo>
                    <a:pt x="95" y="899"/>
                  </a:lnTo>
                  <a:lnTo>
                    <a:pt x="114" y="901"/>
                  </a:lnTo>
                  <a:lnTo>
                    <a:pt x="132" y="904"/>
                  </a:lnTo>
                  <a:lnTo>
                    <a:pt x="153" y="907"/>
                  </a:lnTo>
                  <a:lnTo>
                    <a:pt x="174" y="909"/>
                  </a:lnTo>
                  <a:lnTo>
                    <a:pt x="195" y="912"/>
                  </a:lnTo>
                  <a:lnTo>
                    <a:pt x="217" y="914"/>
                  </a:lnTo>
                  <a:lnTo>
                    <a:pt x="240" y="916"/>
                  </a:lnTo>
                  <a:lnTo>
                    <a:pt x="263" y="918"/>
                  </a:lnTo>
                  <a:lnTo>
                    <a:pt x="287" y="919"/>
                  </a:lnTo>
                  <a:lnTo>
                    <a:pt x="311" y="920"/>
                  </a:lnTo>
                  <a:lnTo>
                    <a:pt x="335" y="921"/>
                  </a:lnTo>
                  <a:lnTo>
                    <a:pt x="360" y="921"/>
                  </a:lnTo>
                  <a:lnTo>
                    <a:pt x="384" y="922"/>
                  </a:lnTo>
                  <a:lnTo>
                    <a:pt x="408" y="922"/>
                  </a:lnTo>
                  <a:lnTo>
                    <a:pt x="433" y="921"/>
                  </a:lnTo>
                  <a:lnTo>
                    <a:pt x="457" y="921"/>
                  </a:lnTo>
                  <a:lnTo>
                    <a:pt x="481" y="920"/>
                  </a:lnTo>
                  <a:lnTo>
                    <a:pt x="505" y="919"/>
                  </a:lnTo>
                  <a:lnTo>
                    <a:pt x="529" y="917"/>
                  </a:lnTo>
                  <a:lnTo>
                    <a:pt x="552" y="915"/>
                  </a:lnTo>
                  <a:lnTo>
                    <a:pt x="574" y="913"/>
                  </a:lnTo>
                  <a:lnTo>
                    <a:pt x="596" y="910"/>
                  </a:lnTo>
                  <a:lnTo>
                    <a:pt x="618" y="907"/>
                  </a:lnTo>
                  <a:lnTo>
                    <a:pt x="639" y="903"/>
                  </a:lnTo>
                  <a:lnTo>
                    <a:pt x="658" y="900"/>
                  </a:lnTo>
                  <a:lnTo>
                    <a:pt x="677" y="896"/>
                  </a:lnTo>
                  <a:lnTo>
                    <a:pt x="694" y="891"/>
                  </a:lnTo>
                  <a:lnTo>
                    <a:pt x="712" y="886"/>
                  </a:lnTo>
                  <a:lnTo>
                    <a:pt x="727" y="881"/>
                  </a:lnTo>
                  <a:lnTo>
                    <a:pt x="739" y="781"/>
                  </a:lnTo>
                  <a:lnTo>
                    <a:pt x="746" y="684"/>
                  </a:lnTo>
                  <a:lnTo>
                    <a:pt x="749" y="588"/>
                  </a:lnTo>
                  <a:lnTo>
                    <a:pt x="747" y="492"/>
                  </a:lnTo>
                  <a:lnTo>
                    <a:pt x="742" y="395"/>
                  </a:lnTo>
                  <a:lnTo>
                    <a:pt x="731" y="297"/>
                  </a:lnTo>
                  <a:lnTo>
                    <a:pt x="718" y="197"/>
                  </a:lnTo>
                  <a:lnTo>
                    <a:pt x="699" y="94"/>
                  </a:lnTo>
                  <a:close/>
                </a:path>
              </a:pathLst>
            </a:custGeom>
            <a:solidFill>
              <a:srgbClr val="BCA0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7" name="Freeform 21">
              <a:extLst>
                <a:ext uri="{FF2B5EF4-FFF2-40B4-BE49-F238E27FC236}">
                  <a16:creationId xmlns:a16="http://schemas.microsoft.com/office/drawing/2014/main" id="{229E9DCB-1107-7314-C344-564E2B584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1" y="1434"/>
              <a:ext cx="727" cy="882"/>
            </a:xfrm>
            <a:custGeom>
              <a:avLst/>
              <a:gdLst>
                <a:gd name="T0" fmla="*/ 660 w 727"/>
                <a:gd name="T1" fmla="*/ 88 h 882"/>
                <a:gd name="T2" fmla="*/ 620 w 727"/>
                <a:gd name="T3" fmla="*/ 78 h 882"/>
                <a:gd name="T4" fmla="*/ 578 w 727"/>
                <a:gd name="T5" fmla="*/ 69 h 882"/>
                <a:gd name="T6" fmla="*/ 537 w 727"/>
                <a:gd name="T7" fmla="*/ 60 h 882"/>
                <a:gd name="T8" fmla="*/ 494 w 727"/>
                <a:gd name="T9" fmla="*/ 51 h 882"/>
                <a:gd name="T10" fmla="*/ 451 w 727"/>
                <a:gd name="T11" fmla="*/ 44 h 882"/>
                <a:gd name="T12" fmla="*/ 408 w 727"/>
                <a:gd name="T13" fmla="*/ 36 h 882"/>
                <a:gd name="T14" fmla="*/ 363 w 727"/>
                <a:gd name="T15" fmla="*/ 30 h 882"/>
                <a:gd name="T16" fmla="*/ 320 w 727"/>
                <a:gd name="T17" fmla="*/ 24 h 882"/>
                <a:gd name="T18" fmla="*/ 277 w 727"/>
                <a:gd name="T19" fmla="*/ 18 h 882"/>
                <a:gd name="T20" fmla="*/ 232 w 727"/>
                <a:gd name="T21" fmla="*/ 13 h 882"/>
                <a:gd name="T22" fmla="*/ 189 w 727"/>
                <a:gd name="T23" fmla="*/ 9 h 882"/>
                <a:gd name="T24" fmla="*/ 145 w 727"/>
                <a:gd name="T25" fmla="*/ 6 h 882"/>
                <a:gd name="T26" fmla="*/ 103 w 727"/>
                <a:gd name="T27" fmla="*/ 3 h 882"/>
                <a:gd name="T28" fmla="*/ 61 w 727"/>
                <a:gd name="T29" fmla="*/ 1 h 882"/>
                <a:gd name="T30" fmla="*/ 20 w 727"/>
                <a:gd name="T31" fmla="*/ 0 h 882"/>
                <a:gd name="T32" fmla="*/ 9 w 727"/>
                <a:gd name="T33" fmla="*/ 108 h 882"/>
                <a:gd name="T34" fmla="*/ 25 w 727"/>
                <a:gd name="T35" fmla="*/ 318 h 882"/>
                <a:gd name="T36" fmla="*/ 39 w 727"/>
                <a:gd name="T37" fmla="*/ 526 h 882"/>
                <a:gd name="T38" fmla="*/ 46 w 727"/>
                <a:gd name="T39" fmla="*/ 737 h 882"/>
                <a:gd name="T40" fmla="*/ 76 w 727"/>
                <a:gd name="T41" fmla="*/ 852 h 882"/>
                <a:gd name="T42" fmla="*/ 148 w 727"/>
                <a:gd name="T43" fmla="*/ 864 h 882"/>
                <a:gd name="T44" fmla="*/ 233 w 727"/>
                <a:gd name="T45" fmla="*/ 873 h 882"/>
                <a:gd name="T46" fmla="*/ 326 w 727"/>
                <a:gd name="T47" fmla="*/ 880 h 882"/>
                <a:gd name="T48" fmla="*/ 420 w 727"/>
                <a:gd name="T49" fmla="*/ 882 h 882"/>
                <a:gd name="T50" fmla="*/ 513 w 727"/>
                <a:gd name="T51" fmla="*/ 879 h 882"/>
                <a:gd name="T52" fmla="*/ 600 w 727"/>
                <a:gd name="T53" fmla="*/ 870 h 882"/>
                <a:gd name="T54" fmla="*/ 674 w 727"/>
                <a:gd name="T55" fmla="*/ 856 h 882"/>
                <a:gd name="T56" fmla="*/ 718 w 727"/>
                <a:gd name="T57" fmla="*/ 751 h 882"/>
                <a:gd name="T58" fmla="*/ 727 w 727"/>
                <a:gd name="T59" fmla="*/ 566 h 882"/>
                <a:gd name="T60" fmla="*/ 720 w 727"/>
                <a:gd name="T61" fmla="*/ 382 h 882"/>
                <a:gd name="T62" fmla="*/ 697 w 727"/>
                <a:gd name="T63" fmla="*/ 192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7" h="882">
                  <a:moveTo>
                    <a:pt x="679" y="93"/>
                  </a:moveTo>
                  <a:lnTo>
                    <a:pt x="660" y="88"/>
                  </a:lnTo>
                  <a:lnTo>
                    <a:pt x="640" y="82"/>
                  </a:lnTo>
                  <a:lnTo>
                    <a:pt x="620" y="78"/>
                  </a:lnTo>
                  <a:lnTo>
                    <a:pt x="599" y="73"/>
                  </a:lnTo>
                  <a:lnTo>
                    <a:pt x="578" y="69"/>
                  </a:lnTo>
                  <a:lnTo>
                    <a:pt x="558" y="64"/>
                  </a:lnTo>
                  <a:lnTo>
                    <a:pt x="537" y="60"/>
                  </a:lnTo>
                  <a:lnTo>
                    <a:pt x="515" y="56"/>
                  </a:lnTo>
                  <a:lnTo>
                    <a:pt x="494" y="51"/>
                  </a:lnTo>
                  <a:lnTo>
                    <a:pt x="473" y="47"/>
                  </a:lnTo>
                  <a:lnTo>
                    <a:pt x="451" y="44"/>
                  </a:lnTo>
                  <a:lnTo>
                    <a:pt x="429" y="40"/>
                  </a:lnTo>
                  <a:lnTo>
                    <a:pt x="408" y="36"/>
                  </a:lnTo>
                  <a:lnTo>
                    <a:pt x="386" y="33"/>
                  </a:lnTo>
                  <a:lnTo>
                    <a:pt x="363" y="30"/>
                  </a:lnTo>
                  <a:lnTo>
                    <a:pt x="342" y="27"/>
                  </a:lnTo>
                  <a:lnTo>
                    <a:pt x="320" y="24"/>
                  </a:lnTo>
                  <a:lnTo>
                    <a:pt x="298" y="21"/>
                  </a:lnTo>
                  <a:lnTo>
                    <a:pt x="277" y="18"/>
                  </a:lnTo>
                  <a:lnTo>
                    <a:pt x="254" y="15"/>
                  </a:lnTo>
                  <a:lnTo>
                    <a:pt x="232" y="13"/>
                  </a:lnTo>
                  <a:lnTo>
                    <a:pt x="210" y="11"/>
                  </a:lnTo>
                  <a:lnTo>
                    <a:pt x="189" y="9"/>
                  </a:lnTo>
                  <a:lnTo>
                    <a:pt x="167" y="7"/>
                  </a:lnTo>
                  <a:lnTo>
                    <a:pt x="145" y="6"/>
                  </a:lnTo>
                  <a:lnTo>
                    <a:pt x="125" y="4"/>
                  </a:lnTo>
                  <a:lnTo>
                    <a:pt x="103" y="3"/>
                  </a:lnTo>
                  <a:lnTo>
                    <a:pt x="82" y="2"/>
                  </a:lnTo>
                  <a:lnTo>
                    <a:pt x="61" y="1"/>
                  </a:lnTo>
                  <a:lnTo>
                    <a:pt x="40" y="1"/>
                  </a:lnTo>
                  <a:lnTo>
                    <a:pt x="20" y="0"/>
                  </a:lnTo>
                  <a:lnTo>
                    <a:pt x="0" y="0"/>
                  </a:lnTo>
                  <a:lnTo>
                    <a:pt x="9" y="108"/>
                  </a:lnTo>
                  <a:lnTo>
                    <a:pt x="17" y="214"/>
                  </a:lnTo>
                  <a:lnTo>
                    <a:pt x="25" y="318"/>
                  </a:lnTo>
                  <a:lnTo>
                    <a:pt x="33" y="422"/>
                  </a:lnTo>
                  <a:lnTo>
                    <a:pt x="39" y="526"/>
                  </a:lnTo>
                  <a:lnTo>
                    <a:pt x="43" y="631"/>
                  </a:lnTo>
                  <a:lnTo>
                    <a:pt x="46" y="737"/>
                  </a:lnTo>
                  <a:lnTo>
                    <a:pt x="46" y="846"/>
                  </a:lnTo>
                  <a:lnTo>
                    <a:pt x="76" y="852"/>
                  </a:lnTo>
                  <a:lnTo>
                    <a:pt x="111" y="858"/>
                  </a:lnTo>
                  <a:lnTo>
                    <a:pt x="148" y="864"/>
                  </a:lnTo>
                  <a:lnTo>
                    <a:pt x="190" y="869"/>
                  </a:lnTo>
                  <a:lnTo>
                    <a:pt x="233" y="873"/>
                  </a:lnTo>
                  <a:lnTo>
                    <a:pt x="279" y="876"/>
                  </a:lnTo>
                  <a:lnTo>
                    <a:pt x="326" y="880"/>
                  </a:lnTo>
                  <a:lnTo>
                    <a:pt x="374" y="881"/>
                  </a:lnTo>
                  <a:lnTo>
                    <a:pt x="420" y="882"/>
                  </a:lnTo>
                  <a:lnTo>
                    <a:pt x="468" y="881"/>
                  </a:lnTo>
                  <a:lnTo>
                    <a:pt x="513" y="879"/>
                  </a:lnTo>
                  <a:lnTo>
                    <a:pt x="558" y="875"/>
                  </a:lnTo>
                  <a:lnTo>
                    <a:pt x="600" y="870"/>
                  </a:lnTo>
                  <a:lnTo>
                    <a:pt x="639" y="864"/>
                  </a:lnTo>
                  <a:lnTo>
                    <a:pt x="674" y="856"/>
                  </a:lnTo>
                  <a:lnTo>
                    <a:pt x="706" y="846"/>
                  </a:lnTo>
                  <a:lnTo>
                    <a:pt x="718" y="751"/>
                  </a:lnTo>
                  <a:lnTo>
                    <a:pt x="724" y="658"/>
                  </a:lnTo>
                  <a:lnTo>
                    <a:pt x="727" y="566"/>
                  </a:lnTo>
                  <a:lnTo>
                    <a:pt x="725" y="474"/>
                  </a:lnTo>
                  <a:lnTo>
                    <a:pt x="720" y="382"/>
                  </a:lnTo>
                  <a:lnTo>
                    <a:pt x="710" y="288"/>
                  </a:lnTo>
                  <a:lnTo>
                    <a:pt x="697" y="192"/>
                  </a:lnTo>
                  <a:lnTo>
                    <a:pt x="679" y="93"/>
                  </a:lnTo>
                  <a:close/>
                </a:path>
              </a:pathLst>
            </a:custGeom>
            <a:solidFill>
              <a:srgbClr val="C1A5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8" name="Freeform 22">
              <a:extLst>
                <a:ext uri="{FF2B5EF4-FFF2-40B4-BE49-F238E27FC236}">
                  <a16:creationId xmlns:a16="http://schemas.microsoft.com/office/drawing/2014/main" id="{50C892E2-AE46-3707-5969-94E05BD0E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1435"/>
              <a:ext cx="706" cy="845"/>
            </a:xfrm>
            <a:custGeom>
              <a:avLst/>
              <a:gdLst>
                <a:gd name="T0" fmla="*/ 660 w 706"/>
                <a:gd name="T1" fmla="*/ 93 h 845"/>
                <a:gd name="T2" fmla="*/ 622 w 706"/>
                <a:gd name="T3" fmla="*/ 84 h 845"/>
                <a:gd name="T4" fmla="*/ 583 w 706"/>
                <a:gd name="T5" fmla="*/ 74 h 845"/>
                <a:gd name="T6" fmla="*/ 543 w 706"/>
                <a:gd name="T7" fmla="*/ 65 h 845"/>
                <a:gd name="T8" fmla="*/ 502 w 706"/>
                <a:gd name="T9" fmla="*/ 57 h 845"/>
                <a:gd name="T10" fmla="*/ 460 w 706"/>
                <a:gd name="T11" fmla="*/ 48 h 845"/>
                <a:gd name="T12" fmla="*/ 418 w 706"/>
                <a:gd name="T13" fmla="*/ 41 h 845"/>
                <a:gd name="T14" fmla="*/ 375 w 706"/>
                <a:gd name="T15" fmla="*/ 34 h 845"/>
                <a:gd name="T16" fmla="*/ 333 w 706"/>
                <a:gd name="T17" fmla="*/ 28 h 845"/>
                <a:gd name="T18" fmla="*/ 290 w 706"/>
                <a:gd name="T19" fmla="*/ 22 h 845"/>
                <a:gd name="T20" fmla="*/ 247 w 706"/>
                <a:gd name="T21" fmla="*/ 16 h 845"/>
                <a:gd name="T22" fmla="*/ 205 w 706"/>
                <a:gd name="T23" fmla="*/ 11 h 845"/>
                <a:gd name="T24" fmla="*/ 162 w 706"/>
                <a:gd name="T25" fmla="*/ 8 h 845"/>
                <a:gd name="T26" fmla="*/ 120 w 706"/>
                <a:gd name="T27" fmla="*/ 5 h 845"/>
                <a:gd name="T28" fmla="*/ 80 w 706"/>
                <a:gd name="T29" fmla="*/ 2 h 845"/>
                <a:gd name="T30" fmla="*/ 40 w 706"/>
                <a:gd name="T31" fmla="*/ 1 h 845"/>
                <a:gd name="T32" fmla="*/ 0 w 706"/>
                <a:gd name="T33" fmla="*/ 0 h 845"/>
                <a:gd name="T34" fmla="*/ 9 w 706"/>
                <a:gd name="T35" fmla="*/ 103 h 845"/>
                <a:gd name="T36" fmla="*/ 18 w 706"/>
                <a:gd name="T37" fmla="*/ 204 h 845"/>
                <a:gd name="T38" fmla="*/ 26 w 706"/>
                <a:gd name="T39" fmla="*/ 303 h 845"/>
                <a:gd name="T40" fmla="*/ 33 w 706"/>
                <a:gd name="T41" fmla="*/ 402 h 845"/>
                <a:gd name="T42" fmla="*/ 40 w 706"/>
                <a:gd name="T43" fmla="*/ 501 h 845"/>
                <a:gd name="T44" fmla="*/ 44 w 706"/>
                <a:gd name="T45" fmla="*/ 600 h 845"/>
                <a:gd name="T46" fmla="*/ 46 w 706"/>
                <a:gd name="T47" fmla="*/ 701 h 845"/>
                <a:gd name="T48" fmla="*/ 46 w 706"/>
                <a:gd name="T49" fmla="*/ 804 h 845"/>
                <a:gd name="T50" fmla="*/ 76 w 706"/>
                <a:gd name="T51" fmla="*/ 810 h 845"/>
                <a:gd name="T52" fmla="*/ 109 w 706"/>
                <a:gd name="T53" fmla="*/ 817 h 845"/>
                <a:gd name="T54" fmla="*/ 146 w 706"/>
                <a:gd name="T55" fmla="*/ 823 h 845"/>
                <a:gd name="T56" fmla="*/ 186 w 706"/>
                <a:gd name="T57" fmla="*/ 828 h 845"/>
                <a:gd name="T58" fmla="*/ 229 w 706"/>
                <a:gd name="T59" fmla="*/ 833 h 845"/>
                <a:gd name="T60" fmla="*/ 273 w 706"/>
                <a:gd name="T61" fmla="*/ 837 h 845"/>
                <a:gd name="T62" fmla="*/ 318 w 706"/>
                <a:gd name="T63" fmla="*/ 840 h 845"/>
                <a:gd name="T64" fmla="*/ 364 w 706"/>
                <a:gd name="T65" fmla="*/ 842 h 845"/>
                <a:gd name="T66" fmla="*/ 410 w 706"/>
                <a:gd name="T67" fmla="*/ 845 h 845"/>
                <a:gd name="T68" fmla="*/ 456 w 706"/>
                <a:gd name="T69" fmla="*/ 845 h 845"/>
                <a:gd name="T70" fmla="*/ 500 w 706"/>
                <a:gd name="T71" fmla="*/ 842 h 845"/>
                <a:gd name="T72" fmla="*/ 543 w 706"/>
                <a:gd name="T73" fmla="*/ 840 h 845"/>
                <a:gd name="T74" fmla="*/ 584 w 706"/>
                <a:gd name="T75" fmla="*/ 836 h 845"/>
                <a:gd name="T76" fmla="*/ 621 w 706"/>
                <a:gd name="T77" fmla="*/ 830 h 845"/>
                <a:gd name="T78" fmla="*/ 656 w 706"/>
                <a:gd name="T79" fmla="*/ 822 h 845"/>
                <a:gd name="T80" fmla="*/ 686 w 706"/>
                <a:gd name="T81" fmla="*/ 813 h 845"/>
                <a:gd name="T82" fmla="*/ 697 w 706"/>
                <a:gd name="T83" fmla="*/ 722 h 845"/>
                <a:gd name="T84" fmla="*/ 703 w 706"/>
                <a:gd name="T85" fmla="*/ 633 h 845"/>
                <a:gd name="T86" fmla="*/ 706 w 706"/>
                <a:gd name="T87" fmla="*/ 545 h 845"/>
                <a:gd name="T88" fmla="*/ 704 w 706"/>
                <a:gd name="T89" fmla="*/ 457 h 845"/>
                <a:gd name="T90" fmla="*/ 699 w 706"/>
                <a:gd name="T91" fmla="*/ 369 h 845"/>
                <a:gd name="T92" fmla="*/ 689 w 706"/>
                <a:gd name="T93" fmla="*/ 280 h 845"/>
                <a:gd name="T94" fmla="*/ 677 w 706"/>
                <a:gd name="T95" fmla="*/ 188 h 845"/>
                <a:gd name="T96" fmla="*/ 660 w 706"/>
                <a:gd name="T97" fmla="*/ 93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6" h="845">
                  <a:moveTo>
                    <a:pt x="660" y="93"/>
                  </a:moveTo>
                  <a:lnTo>
                    <a:pt x="622" y="84"/>
                  </a:lnTo>
                  <a:lnTo>
                    <a:pt x="583" y="74"/>
                  </a:lnTo>
                  <a:lnTo>
                    <a:pt x="543" y="65"/>
                  </a:lnTo>
                  <a:lnTo>
                    <a:pt x="502" y="57"/>
                  </a:lnTo>
                  <a:lnTo>
                    <a:pt x="460" y="48"/>
                  </a:lnTo>
                  <a:lnTo>
                    <a:pt x="418" y="41"/>
                  </a:lnTo>
                  <a:lnTo>
                    <a:pt x="375" y="34"/>
                  </a:lnTo>
                  <a:lnTo>
                    <a:pt x="333" y="28"/>
                  </a:lnTo>
                  <a:lnTo>
                    <a:pt x="290" y="22"/>
                  </a:lnTo>
                  <a:lnTo>
                    <a:pt x="247" y="16"/>
                  </a:lnTo>
                  <a:lnTo>
                    <a:pt x="205" y="11"/>
                  </a:lnTo>
                  <a:lnTo>
                    <a:pt x="162" y="8"/>
                  </a:lnTo>
                  <a:lnTo>
                    <a:pt x="120" y="5"/>
                  </a:lnTo>
                  <a:lnTo>
                    <a:pt x="80" y="2"/>
                  </a:lnTo>
                  <a:lnTo>
                    <a:pt x="40" y="1"/>
                  </a:lnTo>
                  <a:lnTo>
                    <a:pt x="0" y="0"/>
                  </a:lnTo>
                  <a:lnTo>
                    <a:pt x="9" y="103"/>
                  </a:lnTo>
                  <a:lnTo>
                    <a:pt x="18" y="204"/>
                  </a:lnTo>
                  <a:lnTo>
                    <a:pt x="26" y="303"/>
                  </a:lnTo>
                  <a:lnTo>
                    <a:pt x="33" y="402"/>
                  </a:lnTo>
                  <a:lnTo>
                    <a:pt x="40" y="501"/>
                  </a:lnTo>
                  <a:lnTo>
                    <a:pt x="44" y="600"/>
                  </a:lnTo>
                  <a:lnTo>
                    <a:pt x="46" y="701"/>
                  </a:lnTo>
                  <a:lnTo>
                    <a:pt x="46" y="804"/>
                  </a:lnTo>
                  <a:lnTo>
                    <a:pt x="76" y="810"/>
                  </a:lnTo>
                  <a:lnTo>
                    <a:pt x="109" y="817"/>
                  </a:lnTo>
                  <a:lnTo>
                    <a:pt x="146" y="823"/>
                  </a:lnTo>
                  <a:lnTo>
                    <a:pt x="186" y="828"/>
                  </a:lnTo>
                  <a:lnTo>
                    <a:pt x="229" y="833"/>
                  </a:lnTo>
                  <a:lnTo>
                    <a:pt x="273" y="837"/>
                  </a:lnTo>
                  <a:lnTo>
                    <a:pt x="318" y="840"/>
                  </a:lnTo>
                  <a:lnTo>
                    <a:pt x="364" y="842"/>
                  </a:lnTo>
                  <a:lnTo>
                    <a:pt x="410" y="845"/>
                  </a:lnTo>
                  <a:lnTo>
                    <a:pt x="456" y="845"/>
                  </a:lnTo>
                  <a:lnTo>
                    <a:pt x="500" y="842"/>
                  </a:lnTo>
                  <a:lnTo>
                    <a:pt x="543" y="840"/>
                  </a:lnTo>
                  <a:lnTo>
                    <a:pt x="584" y="836"/>
                  </a:lnTo>
                  <a:lnTo>
                    <a:pt x="621" y="830"/>
                  </a:lnTo>
                  <a:lnTo>
                    <a:pt x="656" y="822"/>
                  </a:lnTo>
                  <a:lnTo>
                    <a:pt x="686" y="813"/>
                  </a:lnTo>
                  <a:lnTo>
                    <a:pt x="697" y="722"/>
                  </a:lnTo>
                  <a:lnTo>
                    <a:pt x="703" y="633"/>
                  </a:lnTo>
                  <a:lnTo>
                    <a:pt x="706" y="545"/>
                  </a:lnTo>
                  <a:lnTo>
                    <a:pt x="704" y="457"/>
                  </a:lnTo>
                  <a:lnTo>
                    <a:pt x="699" y="369"/>
                  </a:lnTo>
                  <a:lnTo>
                    <a:pt x="689" y="280"/>
                  </a:lnTo>
                  <a:lnTo>
                    <a:pt x="677" y="188"/>
                  </a:lnTo>
                  <a:lnTo>
                    <a:pt x="660" y="93"/>
                  </a:lnTo>
                  <a:close/>
                </a:path>
              </a:pathLst>
            </a:custGeom>
            <a:solidFill>
              <a:srgbClr val="C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9" name="Freeform 23">
              <a:extLst>
                <a:ext uri="{FF2B5EF4-FFF2-40B4-BE49-F238E27FC236}">
                  <a16:creationId xmlns:a16="http://schemas.microsoft.com/office/drawing/2014/main" id="{143CCC54-3F6B-C0C6-8FBD-7C8112853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1437"/>
              <a:ext cx="684" cy="805"/>
            </a:xfrm>
            <a:custGeom>
              <a:avLst/>
              <a:gdLst>
                <a:gd name="T0" fmla="*/ 640 w 684"/>
                <a:gd name="T1" fmla="*/ 92 h 805"/>
                <a:gd name="T2" fmla="*/ 604 w 684"/>
                <a:gd name="T3" fmla="*/ 83 h 805"/>
                <a:gd name="T4" fmla="*/ 566 w 684"/>
                <a:gd name="T5" fmla="*/ 73 h 805"/>
                <a:gd name="T6" fmla="*/ 528 w 684"/>
                <a:gd name="T7" fmla="*/ 65 h 805"/>
                <a:gd name="T8" fmla="*/ 487 w 684"/>
                <a:gd name="T9" fmla="*/ 57 h 805"/>
                <a:gd name="T10" fmla="*/ 447 w 684"/>
                <a:gd name="T11" fmla="*/ 48 h 805"/>
                <a:gd name="T12" fmla="*/ 406 w 684"/>
                <a:gd name="T13" fmla="*/ 41 h 805"/>
                <a:gd name="T14" fmla="*/ 363 w 684"/>
                <a:gd name="T15" fmla="*/ 34 h 805"/>
                <a:gd name="T16" fmla="*/ 322 w 684"/>
                <a:gd name="T17" fmla="*/ 27 h 805"/>
                <a:gd name="T18" fmla="*/ 280 w 684"/>
                <a:gd name="T19" fmla="*/ 22 h 805"/>
                <a:gd name="T20" fmla="*/ 238 w 684"/>
                <a:gd name="T21" fmla="*/ 16 h 805"/>
                <a:gd name="T22" fmla="*/ 196 w 684"/>
                <a:gd name="T23" fmla="*/ 11 h 805"/>
                <a:gd name="T24" fmla="*/ 156 w 684"/>
                <a:gd name="T25" fmla="*/ 7 h 805"/>
                <a:gd name="T26" fmla="*/ 116 w 684"/>
                <a:gd name="T27" fmla="*/ 4 h 805"/>
                <a:gd name="T28" fmla="*/ 75 w 684"/>
                <a:gd name="T29" fmla="*/ 2 h 805"/>
                <a:gd name="T30" fmla="*/ 37 w 684"/>
                <a:gd name="T31" fmla="*/ 1 h 805"/>
                <a:gd name="T32" fmla="*/ 0 w 684"/>
                <a:gd name="T33" fmla="*/ 0 h 805"/>
                <a:gd name="T34" fmla="*/ 8 w 684"/>
                <a:gd name="T35" fmla="*/ 98 h 805"/>
                <a:gd name="T36" fmla="*/ 16 w 684"/>
                <a:gd name="T37" fmla="*/ 193 h 805"/>
                <a:gd name="T38" fmla="*/ 25 w 684"/>
                <a:gd name="T39" fmla="*/ 287 h 805"/>
                <a:gd name="T40" fmla="*/ 32 w 684"/>
                <a:gd name="T41" fmla="*/ 380 h 805"/>
                <a:gd name="T42" fmla="*/ 38 w 684"/>
                <a:gd name="T43" fmla="*/ 474 h 805"/>
                <a:gd name="T44" fmla="*/ 42 w 684"/>
                <a:gd name="T45" fmla="*/ 568 h 805"/>
                <a:gd name="T46" fmla="*/ 45 w 684"/>
                <a:gd name="T47" fmla="*/ 663 h 805"/>
                <a:gd name="T48" fmla="*/ 45 w 684"/>
                <a:gd name="T49" fmla="*/ 761 h 805"/>
                <a:gd name="T50" fmla="*/ 74 w 684"/>
                <a:gd name="T51" fmla="*/ 767 h 805"/>
                <a:gd name="T52" fmla="*/ 106 w 684"/>
                <a:gd name="T53" fmla="*/ 773 h 805"/>
                <a:gd name="T54" fmla="*/ 142 w 684"/>
                <a:gd name="T55" fmla="*/ 780 h 805"/>
                <a:gd name="T56" fmla="*/ 181 w 684"/>
                <a:gd name="T57" fmla="*/ 786 h 805"/>
                <a:gd name="T58" fmla="*/ 222 w 684"/>
                <a:gd name="T59" fmla="*/ 791 h 805"/>
                <a:gd name="T60" fmla="*/ 264 w 684"/>
                <a:gd name="T61" fmla="*/ 796 h 805"/>
                <a:gd name="T62" fmla="*/ 309 w 684"/>
                <a:gd name="T63" fmla="*/ 799 h 805"/>
                <a:gd name="T64" fmla="*/ 353 w 684"/>
                <a:gd name="T65" fmla="*/ 802 h 805"/>
                <a:gd name="T66" fmla="*/ 398 w 684"/>
                <a:gd name="T67" fmla="*/ 804 h 805"/>
                <a:gd name="T68" fmla="*/ 442 w 684"/>
                <a:gd name="T69" fmla="*/ 805 h 805"/>
                <a:gd name="T70" fmla="*/ 485 w 684"/>
                <a:gd name="T71" fmla="*/ 804 h 805"/>
                <a:gd name="T72" fmla="*/ 527 w 684"/>
                <a:gd name="T73" fmla="*/ 802 h 805"/>
                <a:gd name="T74" fmla="*/ 566 w 684"/>
                <a:gd name="T75" fmla="*/ 799 h 805"/>
                <a:gd name="T76" fmla="*/ 602 w 684"/>
                <a:gd name="T77" fmla="*/ 794 h 805"/>
                <a:gd name="T78" fmla="*/ 636 w 684"/>
                <a:gd name="T79" fmla="*/ 787 h 805"/>
                <a:gd name="T80" fmla="*/ 665 w 684"/>
                <a:gd name="T81" fmla="*/ 777 h 805"/>
                <a:gd name="T82" fmla="*/ 675 w 684"/>
                <a:gd name="T83" fmla="*/ 691 h 805"/>
                <a:gd name="T84" fmla="*/ 682 w 684"/>
                <a:gd name="T85" fmla="*/ 606 h 805"/>
                <a:gd name="T86" fmla="*/ 684 w 684"/>
                <a:gd name="T87" fmla="*/ 522 h 805"/>
                <a:gd name="T88" fmla="*/ 682 w 684"/>
                <a:gd name="T89" fmla="*/ 439 h 805"/>
                <a:gd name="T90" fmla="*/ 677 w 684"/>
                <a:gd name="T91" fmla="*/ 355 h 805"/>
                <a:gd name="T92" fmla="*/ 668 w 684"/>
                <a:gd name="T93" fmla="*/ 269 h 805"/>
                <a:gd name="T94" fmla="*/ 656 w 684"/>
                <a:gd name="T95" fmla="*/ 182 h 805"/>
                <a:gd name="T96" fmla="*/ 640 w 684"/>
                <a:gd name="T97" fmla="*/ 92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4" h="805">
                  <a:moveTo>
                    <a:pt x="640" y="92"/>
                  </a:moveTo>
                  <a:lnTo>
                    <a:pt x="604" y="83"/>
                  </a:lnTo>
                  <a:lnTo>
                    <a:pt x="566" y="73"/>
                  </a:lnTo>
                  <a:lnTo>
                    <a:pt x="528" y="65"/>
                  </a:lnTo>
                  <a:lnTo>
                    <a:pt x="487" y="57"/>
                  </a:lnTo>
                  <a:lnTo>
                    <a:pt x="447" y="48"/>
                  </a:lnTo>
                  <a:lnTo>
                    <a:pt x="406" y="41"/>
                  </a:lnTo>
                  <a:lnTo>
                    <a:pt x="363" y="34"/>
                  </a:lnTo>
                  <a:lnTo>
                    <a:pt x="322" y="27"/>
                  </a:lnTo>
                  <a:lnTo>
                    <a:pt x="280" y="22"/>
                  </a:lnTo>
                  <a:lnTo>
                    <a:pt x="238" y="16"/>
                  </a:lnTo>
                  <a:lnTo>
                    <a:pt x="196" y="11"/>
                  </a:lnTo>
                  <a:lnTo>
                    <a:pt x="156" y="7"/>
                  </a:lnTo>
                  <a:lnTo>
                    <a:pt x="116" y="4"/>
                  </a:lnTo>
                  <a:lnTo>
                    <a:pt x="75" y="2"/>
                  </a:lnTo>
                  <a:lnTo>
                    <a:pt x="37" y="1"/>
                  </a:lnTo>
                  <a:lnTo>
                    <a:pt x="0" y="0"/>
                  </a:lnTo>
                  <a:lnTo>
                    <a:pt x="8" y="98"/>
                  </a:lnTo>
                  <a:lnTo>
                    <a:pt x="16" y="193"/>
                  </a:lnTo>
                  <a:lnTo>
                    <a:pt x="25" y="287"/>
                  </a:lnTo>
                  <a:lnTo>
                    <a:pt x="32" y="380"/>
                  </a:lnTo>
                  <a:lnTo>
                    <a:pt x="38" y="474"/>
                  </a:lnTo>
                  <a:lnTo>
                    <a:pt x="42" y="568"/>
                  </a:lnTo>
                  <a:lnTo>
                    <a:pt x="45" y="663"/>
                  </a:lnTo>
                  <a:lnTo>
                    <a:pt x="45" y="761"/>
                  </a:lnTo>
                  <a:lnTo>
                    <a:pt x="74" y="767"/>
                  </a:lnTo>
                  <a:lnTo>
                    <a:pt x="106" y="773"/>
                  </a:lnTo>
                  <a:lnTo>
                    <a:pt x="142" y="780"/>
                  </a:lnTo>
                  <a:lnTo>
                    <a:pt x="181" y="786"/>
                  </a:lnTo>
                  <a:lnTo>
                    <a:pt x="222" y="791"/>
                  </a:lnTo>
                  <a:lnTo>
                    <a:pt x="264" y="796"/>
                  </a:lnTo>
                  <a:lnTo>
                    <a:pt x="309" y="799"/>
                  </a:lnTo>
                  <a:lnTo>
                    <a:pt x="353" y="802"/>
                  </a:lnTo>
                  <a:lnTo>
                    <a:pt x="398" y="804"/>
                  </a:lnTo>
                  <a:lnTo>
                    <a:pt x="442" y="805"/>
                  </a:lnTo>
                  <a:lnTo>
                    <a:pt x="485" y="804"/>
                  </a:lnTo>
                  <a:lnTo>
                    <a:pt x="527" y="802"/>
                  </a:lnTo>
                  <a:lnTo>
                    <a:pt x="566" y="799"/>
                  </a:lnTo>
                  <a:lnTo>
                    <a:pt x="602" y="794"/>
                  </a:lnTo>
                  <a:lnTo>
                    <a:pt x="636" y="787"/>
                  </a:lnTo>
                  <a:lnTo>
                    <a:pt x="665" y="777"/>
                  </a:lnTo>
                  <a:lnTo>
                    <a:pt x="675" y="691"/>
                  </a:lnTo>
                  <a:lnTo>
                    <a:pt x="682" y="606"/>
                  </a:lnTo>
                  <a:lnTo>
                    <a:pt x="684" y="522"/>
                  </a:lnTo>
                  <a:lnTo>
                    <a:pt x="682" y="439"/>
                  </a:lnTo>
                  <a:lnTo>
                    <a:pt x="677" y="355"/>
                  </a:lnTo>
                  <a:lnTo>
                    <a:pt x="668" y="269"/>
                  </a:lnTo>
                  <a:lnTo>
                    <a:pt x="656" y="182"/>
                  </a:lnTo>
                  <a:lnTo>
                    <a:pt x="640" y="92"/>
                  </a:lnTo>
                  <a:close/>
                </a:path>
              </a:pathLst>
            </a:custGeom>
            <a:solidFill>
              <a:srgbClr val="C9A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0" name="Freeform 24">
              <a:extLst>
                <a:ext uri="{FF2B5EF4-FFF2-40B4-BE49-F238E27FC236}">
                  <a16:creationId xmlns:a16="http://schemas.microsoft.com/office/drawing/2014/main" id="{488348B9-9E19-61A3-A3EC-3D0FA6EF3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" y="1439"/>
              <a:ext cx="663" cy="767"/>
            </a:xfrm>
            <a:custGeom>
              <a:avLst/>
              <a:gdLst>
                <a:gd name="T0" fmla="*/ 621 w 663"/>
                <a:gd name="T1" fmla="*/ 91 h 767"/>
                <a:gd name="T2" fmla="*/ 587 w 663"/>
                <a:gd name="T3" fmla="*/ 82 h 767"/>
                <a:gd name="T4" fmla="*/ 551 w 663"/>
                <a:gd name="T5" fmla="*/ 72 h 767"/>
                <a:gd name="T6" fmla="*/ 513 w 663"/>
                <a:gd name="T7" fmla="*/ 64 h 767"/>
                <a:gd name="T8" fmla="*/ 475 w 663"/>
                <a:gd name="T9" fmla="*/ 56 h 767"/>
                <a:gd name="T10" fmla="*/ 435 w 663"/>
                <a:gd name="T11" fmla="*/ 49 h 767"/>
                <a:gd name="T12" fmla="*/ 395 w 663"/>
                <a:gd name="T13" fmla="*/ 40 h 767"/>
                <a:gd name="T14" fmla="*/ 354 w 663"/>
                <a:gd name="T15" fmla="*/ 34 h 767"/>
                <a:gd name="T16" fmla="*/ 313 w 663"/>
                <a:gd name="T17" fmla="*/ 27 h 767"/>
                <a:gd name="T18" fmla="*/ 272 w 663"/>
                <a:gd name="T19" fmla="*/ 22 h 767"/>
                <a:gd name="T20" fmla="*/ 231 w 663"/>
                <a:gd name="T21" fmla="*/ 17 h 767"/>
                <a:gd name="T22" fmla="*/ 191 w 663"/>
                <a:gd name="T23" fmla="*/ 11 h 767"/>
                <a:gd name="T24" fmla="*/ 150 w 663"/>
                <a:gd name="T25" fmla="*/ 7 h 767"/>
                <a:gd name="T26" fmla="*/ 111 w 663"/>
                <a:gd name="T27" fmla="*/ 4 h 767"/>
                <a:gd name="T28" fmla="*/ 73 w 663"/>
                <a:gd name="T29" fmla="*/ 2 h 767"/>
                <a:gd name="T30" fmla="*/ 37 w 663"/>
                <a:gd name="T31" fmla="*/ 1 h 767"/>
                <a:gd name="T32" fmla="*/ 0 w 663"/>
                <a:gd name="T33" fmla="*/ 0 h 767"/>
                <a:gd name="T34" fmla="*/ 9 w 663"/>
                <a:gd name="T35" fmla="*/ 93 h 767"/>
                <a:gd name="T36" fmla="*/ 17 w 663"/>
                <a:gd name="T37" fmla="*/ 183 h 767"/>
                <a:gd name="T38" fmla="*/ 25 w 663"/>
                <a:gd name="T39" fmla="*/ 272 h 767"/>
                <a:gd name="T40" fmla="*/ 32 w 663"/>
                <a:gd name="T41" fmla="*/ 359 h 767"/>
                <a:gd name="T42" fmla="*/ 39 w 663"/>
                <a:gd name="T43" fmla="*/ 446 h 767"/>
                <a:gd name="T44" fmla="*/ 43 w 663"/>
                <a:gd name="T45" fmla="*/ 535 h 767"/>
                <a:gd name="T46" fmla="*/ 46 w 663"/>
                <a:gd name="T47" fmla="*/ 626 h 767"/>
                <a:gd name="T48" fmla="*/ 46 w 663"/>
                <a:gd name="T49" fmla="*/ 719 h 767"/>
                <a:gd name="T50" fmla="*/ 74 w 663"/>
                <a:gd name="T51" fmla="*/ 725 h 767"/>
                <a:gd name="T52" fmla="*/ 105 w 663"/>
                <a:gd name="T53" fmla="*/ 731 h 767"/>
                <a:gd name="T54" fmla="*/ 140 w 663"/>
                <a:gd name="T55" fmla="*/ 737 h 767"/>
                <a:gd name="T56" fmla="*/ 177 w 663"/>
                <a:gd name="T57" fmla="*/ 743 h 767"/>
                <a:gd name="T58" fmla="*/ 217 w 663"/>
                <a:gd name="T59" fmla="*/ 750 h 767"/>
                <a:gd name="T60" fmla="*/ 259 w 663"/>
                <a:gd name="T61" fmla="*/ 755 h 767"/>
                <a:gd name="T62" fmla="*/ 301 w 663"/>
                <a:gd name="T63" fmla="*/ 759 h 767"/>
                <a:gd name="T64" fmla="*/ 344 w 663"/>
                <a:gd name="T65" fmla="*/ 763 h 767"/>
                <a:gd name="T66" fmla="*/ 388 w 663"/>
                <a:gd name="T67" fmla="*/ 765 h 767"/>
                <a:gd name="T68" fmla="*/ 430 w 663"/>
                <a:gd name="T69" fmla="*/ 767 h 767"/>
                <a:gd name="T70" fmla="*/ 472 w 663"/>
                <a:gd name="T71" fmla="*/ 767 h 767"/>
                <a:gd name="T72" fmla="*/ 512 w 663"/>
                <a:gd name="T73" fmla="*/ 766 h 767"/>
                <a:gd name="T74" fmla="*/ 550 w 663"/>
                <a:gd name="T75" fmla="*/ 763 h 767"/>
                <a:gd name="T76" fmla="*/ 585 w 663"/>
                <a:gd name="T77" fmla="*/ 758 h 767"/>
                <a:gd name="T78" fmla="*/ 617 w 663"/>
                <a:gd name="T79" fmla="*/ 752 h 767"/>
                <a:gd name="T80" fmla="*/ 645 w 663"/>
                <a:gd name="T81" fmla="*/ 742 h 767"/>
                <a:gd name="T82" fmla="*/ 654 w 663"/>
                <a:gd name="T83" fmla="*/ 660 h 767"/>
                <a:gd name="T84" fmla="*/ 661 w 663"/>
                <a:gd name="T85" fmla="*/ 579 h 767"/>
                <a:gd name="T86" fmla="*/ 663 w 663"/>
                <a:gd name="T87" fmla="*/ 500 h 767"/>
                <a:gd name="T88" fmla="*/ 661 w 663"/>
                <a:gd name="T89" fmla="*/ 420 h 767"/>
                <a:gd name="T90" fmla="*/ 655 w 663"/>
                <a:gd name="T91" fmla="*/ 341 h 767"/>
                <a:gd name="T92" fmla="*/ 647 w 663"/>
                <a:gd name="T93" fmla="*/ 259 h 767"/>
                <a:gd name="T94" fmla="*/ 636 w 663"/>
                <a:gd name="T95" fmla="*/ 177 h 767"/>
                <a:gd name="T96" fmla="*/ 621 w 663"/>
                <a:gd name="T97" fmla="*/ 91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3" h="767">
                  <a:moveTo>
                    <a:pt x="621" y="91"/>
                  </a:moveTo>
                  <a:lnTo>
                    <a:pt x="587" y="82"/>
                  </a:lnTo>
                  <a:lnTo>
                    <a:pt x="551" y="72"/>
                  </a:lnTo>
                  <a:lnTo>
                    <a:pt x="513" y="64"/>
                  </a:lnTo>
                  <a:lnTo>
                    <a:pt x="475" y="56"/>
                  </a:lnTo>
                  <a:lnTo>
                    <a:pt x="435" y="49"/>
                  </a:lnTo>
                  <a:lnTo>
                    <a:pt x="395" y="40"/>
                  </a:lnTo>
                  <a:lnTo>
                    <a:pt x="354" y="34"/>
                  </a:lnTo>
                  <a:lnTo>
                    <a:pt x="313" y="27"/>
                  </a:lnTo>
                  <a:lnTo>
                    <a:pt x="272" y="22"/>
                  </a:lnTo>
                  <a:lnTo>
                    <a:pt x="231" y="17"/>
                  </a:lnTo>
                  <a:lnTo>
                    <a:pt x="191" y="11"/>
                  </a:lnTo>
                  <a:lnTo>
                    <a:pt x="150" y="7"/>
                  </a:lnTo>
                  <a:lnTo>
                    <a:pt x="111" y="4"/>
                  </a:lnTo>
                  <a:lnTo>
                    <a:pt x="73" y="2"/>
                  </a:lnTo>
                  <a:lnTo>
                    <a:pt x="37" y="1"/>
                  </a:lnTo>
                  <a:lnTo>
                    <a:pt x="0" y="0"/>
                  </a:lnTo>
                  <a:lnTo>
                    <a:pt x="9" y="93"/>
                  </a:lnTo>
                  <a:lnTo>
                    <a:pt x="17" y="183"/>
                  </a:lnTo>
                  <a:lnTo>
                    <a:pt x="25" y="272"/>
                  </a:lnTo>
                  <a:lnTo>
                    <a:pt x="32" y="359"/>
                  </a:lnTo>
                  <a:lnTo>
                    <a:pt x="39" y="446"/>
                  </a:lnTo>
                  <a:lnTo>
                    <a:pt x="43" y="535"/>
                  </a:lnTo>
                  <a:lnTo>
                    <a:pt x="46" y="626"/>
                  </a:lnTo>
                  <a:lnTo>
                    <a:pt x="46" y="719"/>
                  </a:lnTo>
                  <a:lnTo>
                    <a:pt x="74" y="725"/>
                  </a:lnTo>
                  <a:lnTo>
                    <a:pt x="105" y="731"/>
                  </a:lnTo>
                  <a:lnTo>
                    <a:pt x="140" y="737"/>
                  </a:lnTo>
                  <a:lnTo>
                    <a:pt x="177" y="743"/>
                  </a:lnTo>
                  <a:lnTo>
                    <a:pt x="217" y="750"/>
                  </a:lnTo>
                  <a:lnTo>
                    <a:pt x="259" y="755"/>
                  </a:lnTo>
                  <a:lnTo>
                    <a:pt x="301" y="759"/>
                  </a:lnTo>
                  <a:lnTo>
                    <a:pt x="344" y="763"/>
                  </a:lnTo>
                  <a:lnTo>
                    <a:pt x="388" y="765"/>
                  </a:lnTo>
                  <a:lnTo>
                    <a:pt x="430" y="767"/>
                  </a:lnTo>
                  <a:lnTo>
                    <a:pt x="472" y="767"/>
                  </a:lnTo>
                  <a:lnTo>
                    <a:pt x="512" y="766"/>
                  </a:lnTo>
                  <a:lnTo>
                    <a:pt x="550" y="763"/>
                  </a:lnTo>
                  <a:lnTo>
                    <a:pt x="585" y="758"/>
                  </a:lnTo>
                  <a:lnTo>
                    <a:pt x="617" y="752"/>
                  </a:lnTo>
                  <a:lnTo>
                    <a:pt x="645" y="742"/>
                  </a:lnTo>
                  <a:lnTo>
                    <a:pt x="654" y="660"/>
                  </a:lnTo>
                  <a:lnTo>
                    <a:pt x="661" y="579"/>
                  </a:lnTo>
                  <a:lnTo>
                    <a:pt x="663" y="500"/>
                  </a:lnTo>
                  <a:lnTo>
                    <a:pt x="661" y="420"/>
                  </a:lnTo>
                  <a:lnTo>
                    <a:pt x="655" y="341"/>
                  </a:lnTo>
                  <a:lnTo>
                    <a:pt x="647" y="259"/>
                  </a:lnTo>
                  <a:lnTo>
                    <a:pt x="636" y="177"/>
                  </a:lnTo>
                  <a:lnTo>
                    <a:pt x="621" y="91"/>
                  </a:lnTo>
                  <a:close/>
                </a:path>
              </a:pathLst>
            </a:custGeom>
            <a:solidFill>
              <a:srgbClr val="CC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1" name="Freeform 25">
              <a:extLst>
                <a:ext uri="{FF2B5EF4-FFF2-40B4-BE49-F238E27FC236}">
                  <a16:creationId xmlns:a16="http://schemas.microsoft.com/office/drawing/2014/main" id="{0BCD7570-52ED-DD3A-9331-4570CD597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" y="1441"/>
              <a:ext cx="640" cy="729"/>
            </a:xfrm>
            <a:custGeom>
              <a:avLst/>
              <a:gdLst>
                <a:gd name="T0" fmla="*/ 602 w 640"/>
                <a:gd name="T1" fmla="*/ 90 h 729"/>
                <a:gd name="T2" fmla="*/ 569 w 640"/>
                <a:gd name="T3" fmla="*/ 81 h 729"/>
                <a:gd name="T4" fmla="*/ 534 w 640"/>
                <a:gd name="T5" fmla="*/ 72 h 729"/>
                <a:gd name="T6" fmla="*/ 498 w 640"/>
                <a:gd name="T7" fmla="*/ 64 h 729"/>
                <a:gd name="T8" fmla="*/ 460 w 640"/>
                <a:gd name="T9" fmla="*/ 56 h 729"/>
                <a:gd name="T10" fmla="*/ 422 w 640"/>
                <a:gd name="T11" fmla="*/ 49 h 729"/>
                <a:gd name="T12" fmla="*/ 382 w 640"/>
                <a:gd name="T13" fmla="*/ 41 h 729"/>
                <a:gd name="T14" fmla="*/ 342 w 640"/>
                <a:gd name="T15" fmla="*/ 34 h 729"/>
                <a:gd name="T16" fmla="*/ 303 w 640"/>
                <a:gd name="T17" fmla="*/ 28 h 729"/>
                <a:gd name="T18" fmla="*/ 262 w 640"/>
                <a:gd name="T19" fmla="*/ 22 h 729"/>
                <a:gd name="T20" fmla="*/ 222 w 640"/>
                <a:gd name="T21" fmla="*/ 17 h 729"/>
                <a:gd name="T22" fmla="*/ 183 w 640"/>
                <a:gd name="T23" fmla="*/ 11 h 729"/>
                <a:gd name="T24" fmla="*/ 144 w 640"/>
                <a:gd name="T25" fmla="*/ 8 h 729"/>
                <a:gd name="T26" fmla="*/ 106 w 640"/>
                <a:gd name="T27" fmla="*/ 4 h 729"/>
                <a:gd name="T28" fmla="*/ 69 w 640"/>
                <a:gd name="T29" fmla="*/ 2 h 729"/>
                <a:gd name="T30" fmla="*/ 34 w 640"/>
                <a:gd name="T31" fmla="*/ 1 h 729"/>
                <a:gd name="T32" fmla="*/ 0 w 640"/>
                <a:gd name="T33" fmla="*/ 0 h 729"/>
                <a:gd name="T34" fmla="*/ 7 w 640"/>
                <a:gd name="T35" fmla="*/ 88 h 729"/>
                <a:gd name="T36" fmla="*/ 16 w 640"/>
                <a:gd name="T37" fmla="*/ 173 h 729"/>
                <a:gd name="T38" fmla="*/ 24 w 640"/>
                <a:gd name="T39" fmla="*/ 255 h 729"/>
                <a:gd name="T40" fmla="*/ 31 w 640"/>
                <a:gd name="T41" fmla="*/ 338 h 729"/>
                <a:gd name="T42" fmla="*/ 37 w 640"/>
                <a:gd name="T43" fmla="*/ 419 h 729"/>
                <a:gd name="T44" fmla="*/ 42 w 640"/>
                <a:gd name="T45" fmla="*/ 502 h 729"/>
                <a:gd name="T46" fmla="*/ 44 w 640"/>
                <a:gd name="T47" fmla="*/ 588 h 729"/>
                <a:gd name="T48" fmla="*/ 45 w 640"/>
                <a:gd name="T49" fmla="*/ 675 h 729"/>
                <a:gd name="T50" fmla="*/ 72 w 640"/>
                <a:gd name="T51" fmla="*/ 682 h 729"/>
                <a:gd name="T52" fmla="*/ 102 w 640"/>
                <a:gd name="T53" fmla="*/ 688 h 729"/>
                <a:gd name="T54" fmla="*/ 136 w 640"/>
                <a:gd name="T55" fmla="*/ 695 h 729"/>
                <a:gd name="T56" fmla="*/ 173 w 640"/>
                <a:gd name="T57" fmla="*/ 701 h 729"/>
                <a:gd name="T58" fmla="*/ 211 w 640"/>
                <a:gd name="T59" fmla="*/ 707 h 729"/>
                <a:gd name="T60" fmla="*/ 250 w 640"/>
                <a:gd name="T61" fmla="*/ 714 h 729"/>
                <a:gd name="T62" fmla="*/ 291 w 640"/>
                <a:gd name="T63" fmla="*/ 719 h 729"/>
                <a:gd name="T64" fmla="*/ 333 w 640"/>
                <a:gd name="T65" fmla="*/ 723 h 729"/>
                <a:gd name="T66" fmla="*/ 375 w 640"/>
                <a:gd name="T67" fmla="*/ 726 h 729"/>
                <a:gd name="T68" fmla="*/ 415 w 640"/>
                <a:gd name="T69" fmla="*/ 728 h 729"/>
                <a:gd name="T70" fmla="*/ 456 w 640"/>
                <a:gd name="T71" fmla="*/ 729 h 729"/>
                <a:gd name="T72" fmla="*/ 495 w 640"/>
                <a:gd name="T73" fmla="*/ 729 h 729"/>
                <a:gd name="T74" fmla="*/ 531 w 640"/>
                <a:gd name="T75" fmla="*/ 726 h 729"/>
                <a:gd name="T76" fmla="*/ 565 w 640"/>
                <a:gd name="T77" fmla="*/ 722 h 729"/>
                <a:gd name="T78" fmla="*/ 596 w 640"/>
                <a:gd name="T79" fmla="*/ 716 h 729"/>
                <a:gd name="T80" fmla="*/ 623 w 640"/>
                <a:gd name="T81" fmla="*/ 707 h 729"/>
                <a:gd name="T82" fmla="*/ 632 w 640"/>
                <a:gd name="T83" fmla="*/ 630 h 729"/>
                <a:gd name="T84" fmla="*/ 637 w 640"/>
                <a:gd name="T85" fmla="*/ 554 h 729"/>
                <a:gd name="T86" fmla="*/ 640 w 640"/>
                <a:gd name="T87" fmla="*/ 478 h 729"/>
                <a:gd name="T88" fmla="*/ 638 w 640"/>
                <a:gd name="T89" fmla="*/ 403 h 729"/>
                <a:gd name="T90" fmla="*/ 634 w 640"/>
                <a:gd name="T91" fmla="*/ 327 h 729"/>
                <a:gd name="T92" fmla="*/ 627 w 640"/>
                <a:gd name="T93" fmla="*/ 250 h 729"/>
                <a:gd name="T94" fmla="*/ 616 w 640"/>
                <a:gd name="T95" fmla="*/ 171 h 729"/>
                <a:gd name="T96" fmla="*/ 602 w 640"/>
                <a:gd name="T97" fmla="*/ 9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0" h="729">
                  <a:moveTo>
                    <a:pt x="602" y="90"/>
                  </a:moveTo>
                  <a:lnTo>
                    <a:pt x="569" y="81"/>
                  </a:lnTo>
                  <a:lnTo>
                    <a:pt x="534" y="72"/>
                  </a:lnTo>
                  <a:lnTo>
                    <a:pt x="498" y="64"/>
                  </a:lnTo>
                  <a:lnTo>
                    <a:pt x="460" y="56"/>
                  </a:lnTo>
                  <a:lnTo>
                    <a:pt x="422" y="49"/>
                  </a:lnTo>
                  <a:lnTo>
                    <a:pt x="382" y="41"/>
                  </a:lnTo>
                  <a:lnTo>
                    <a:pt x="342" y="34"/>
                  </a:lnTo>
                  <a:lnTo>
                    <a:pt x="303" y="28"/>
                  </a:lnTo>
                  <a:lnTo>
                    <a:pt x="262" y="22"/>
                  </a:lnTo>
                  <a:lnTo>
                    <a:pt x="222" y="17"/>
                  </a:lnTo>
                  <a:lnTo>
                    <a:pt x="183" y="11"/>
                  </a:lnTo>
                  <a:lnTo>
                    <a:pt x="144" y="8"/>
                  </a:lnTo>
                  <a:lnTo>
                    <a:pt x="106" y="4"/>
                  </a:lnTo>
                  <a:lnTo>
                    <a:pt x="69" y="2"/>
                  </a:lnTo>
                  <a:lnTo>
                    <a:pt x="34" y="1"/>
                  </a:lnTo>
                  <a:lnTo>
                    <a:pt x="0" y="0"/>
                  </a:lnTo>
                  <a:lnTo>
                    <a:pt x="7" y="88"/>
                  </a:lnTo>
                  <a:lnTo>
                    <a:pt x="16" y="173"/>
                  </a:lnTo>
                  <a:lnTo>
                    <a:pt x="24" y="255"/>
                  </a:lnTo>
                  <a:lnTo>
                    <a:pt x="31" y="338"/>
                  </a:lnTo>
                  <a:lnTo>
                    <a:pt x="37" y="419"/>
                  </a:lnTo>
                  <a:lnTo>
                    <a:pt x="42" y="502"/>
                  </a:lnTo>
                  <a:lnTo>
                    <a:pt x="44" y="588"/>
                  </a:lnTo>
                  <a:lnTo>
                    <a:pt x="45" y="675"/>
                  </a:lnTo>
                  <a:lnTo>
                    <a:pt x="72" y="682"/>
                  </a:lnTo>
                  <a:lnTo>
                    <a:pt x="102" y="688"/>
                  </a:lnTo>
                  <a:lnTo>
                    <a:pt x="136" y="695"/>
                  </a:lnTo>
                  <a:lnTo>
                    <a:pt x="173" y="701"/>
                  </a:lnTo>
                  <a:lnTo>
                    <a:pt x="211" y="707"/>
                  </a:lnTo>
                  <a:lnTo>
                    <a:pt x="250" y="714"/>
                  </a:lnTo>
                  <a:lnTo>
                    <a:pt x="291" y="719"/>
                  </a:lnTo>
                  <a:lnTo>
                    <a:pt x="333" y="723"/>
                  </a:lnTo>
                  <a:lnTo>
                    <a:pt x="375" y="726"/>
                  </a:lnTo>
                  <a:lnTo>
                    <a:pt x="415" y="728"/>
                  </a:lnTo>
                  <a:lnTo>
                    <a:pt x="456" y="729"/>
                  </a:lnTo>
                  <a:lnTo>
                    <a:pt x="495" y="729"/>
                  </a:lnTo>
                  <a:lnTo>
                    <a:pt x="531" y="726"/>
                  </a:lnTo>
                  <a:lnTo>
                    <a:pt x="565" y="722"/>
                  </a:lnTo>
                  <a:lnTo>
                    <a:pt x="596" y="716"/>
                  </a:lnTo>
                  <a:lnTo>
                    <a:pt x="623" y="707"/>
                  </a:lnTo>
                  <a:lnTo>
                    <a:pt x="632" y="630"/>
                  </a:lnTo>
                  <a:lnTo>
                    <a:pt x="637" y="554"/>
                  </a:lnTo>
                  <a:lnTo>
                    <a:pt x="640" y="478"/>
                  </a:lnTo>
                  <a:lnTo>
                    <a:pt x="638" y="403"/>
                  </a:lnTo>
                  <a:lnTo>
                    <a:pt x="634" y="327"/>
                  </a:lnTo>
                  <a:lnTo>
                    <a:pt x="627" y="250"/>
                  </a:lnTo>
                  <a:lnTo>
                    <a:pt x="616" y="171"/>
                  </a:lnTo>
                  <a:lnTo>
                    <a:pt x="602" y="90"/>
                  </a:lnTo>
                  <a:close/>
                </a:path>
              </a:pathLst>
            </a:custGeom>
            <a:solidFill>
              <a:srgbClr val="D1BA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2" name="Freeform 26">
              <a:extLst>
                <a:ext uri="{FF2B5EF4-FFF2-40B4-BE49-F238E27FC236}">
                  <a16:creationId xmlns:a16="http://schemas.microsoft.com/office/drawing/2014/main" id="{DAB51594-6EA3-189A-9D3A-DF234FDAD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" y="1442"/>
              <a:ext cx="617" cy="693"/>
            </a:xfrm>
            <a:custGeom>
              <a:avLst/>
              <a:gdLst>
                <a:gd name="T0" fmla="*/ 582 w 617"/>
                <a:gd name="T1" fmla="*/ 91 h 693"/>
                <a:gd name="T2" fmla="*/ 551 w 617"/>
                <a:gd name="T3" fmla="*/ 82 h 693"/>
                <a:gd name="T4" fmla="*/ 517 w 617"/>
                <a:gd name="T5" fmla="*/ 73 h 693"/>
                <a:gd name="T6" fmla="*/ 482 w 617"/>
                <a:gd name="T7" fmla="*/ 65 h 693"/>
                <a:gd name="T8" fmla="*/ 446 w 617"/>
                <a:gd name="T9" fmla="*/ 57 h 693"/>
                <a:gd name="T10" fmla="*/ 409 w 617"/>
                <a:gd name="T11" fmla="*/ 50 h 693"/>
                <a:gd name="T12" fmla="*/ 371 w 617"/>
                <a:gd name="T13" fmla="*/ 41 h 693"/>
                <a:gd name="T14" fmla="*/ 331 w 617"/>
                <a:gd name="T15" fmla="*/ 35 h 693"/>
                <a:gd name="T16" fmla="*/ 293 w 617"/>
                <a:gd name="T17" fmla="*/ 28 h 693"/>
                <a:gd name="T18" fmla="*/ 254 w 617"/>
                <a:gd name="T19" fmla="*/ 23 h 693"/>
                <a:gd name="T20" fmla="*/ 215 w 617"/>
                <a:gd name="T21" fmla="*/ 18 h 693"/>
                <a:gd name="T22" fmla="*/ 176 w 617"/>
                <a:gd name="T23" fmla="*/ 13 h 693"/>
                <a:gd name="T24" fmla="*/ 138 w 617"/>
                <a:gd name="T25" fmla="*/ 8 h 693"/>
                <a:gd name="T26" fmla="*/ 101 w 617"/>
                <a:gd name="T27" fmla="*/ 5 h 693"/>
                <a:gd name="T28" fmla="*/ 66 w 617"/>
                <a:gd name="T29" fmla="*/ 2 h 693"/>
                <a:gd name="T30" fmla="*/ 32 w 617"/>
                <a:gd name="T31" fmla="*/ 1 h 693"/>
                <a:gd name="T32" fmla="*/ 0 w 617"/>
                <a:gd name="T33" fmla="*/ 0 h 693"/>
                <a:gd name="T34" fmla="*/ 7 w 617"/>
                <a:gd name="T35" fmla="*/ 83 h 693"/>
                <a:gd name="T36" fmla="*/ 15 w 617"/>
                <a:gd name="T37" fmla="*/ 163 h 693"/>
                <a:gd name="T38" fmla="*/ 22 w 617"/>
                <a:gd name="T39" fmla="*/ 241 h 693"/>
                <a:gd name="T40" fmla="*/ 30 w 617"/>
                <a:gd name="T41" fmla="*/ 317 h 693"/>
                <a:gd name="T42" fmla="*/ 36 w 617"/>
                <a:gd name="T43" fmla="*/ 394 h 693"/>
                <a:gd name="T44" fmla="*/ 41 w 617"/>
                <a:gd name="T45" fmla="*/ 471 h 693"/>
                <a:gd name="T46" fmla="*/ 44 w 617"/>
                <a:gd name="T47" fmla="*/ 551 h 693"/>
                <a:gd name="T48" fmla="*/ 44 w 617"/>
                <a:gd name="T49" fmla="*/ 634 h 693"/>
                <a:gd name="T50" fmla="*/ 70 w 617"/>
                <a:gd name="T51" fmla="*/ 640 h 693"/>
                <a:gd name="T52" fmla="*/ 100 w 617"/>
                <a:gd name="T53" fmla="*/ 646 h 693"/>
                <a:gd name="T54" fmla="*/ 132 w 617"/>
                <a:gd name="T55" fmla="*/ 653 h 693"/>
                <a:gd name="T56" fmla="*/ 167 w 617"/>
                <a:gd name="T57" fmla="*/ 660 h 693"/>
                <a:gd name="T58" fmla="*/ 204 w 617"/>
                <a:gd name="T59" fmla="*/ 666 h 693"/>
                <a:gd name="T60" fmla="*/ 242 w 617"/>
                <a:gd name="T61" fmla="*/ 672 h 693"/>
                <a:gd name="T62" fmla="*/ 283 w 617"/>
                <a:gd name="T63" fmla="*/ 679 h 693"/>
                <a:gd name="T64" fmla="*/ 323 w 617"/>
                <a:gd name="T65" fmla="*/ 684 h 693"/>
                <a:gd name="T66" fmla="*/ 363 w 617"/>
                <a:gd name="T67" fmla="*/ 688 h 693"/>
                <a:gd name="T68" fmla="*/ 403 w 617"/>
                <a:gd name="T69" fmla="*/ 691 h 693"/>
                <a:gd name="T70" fmla="*/ 441 w 617"/>
                <a:gd name="T71" fmla="*/ 693 h 693"/>
                <a:gd name="T72" fmla="*/ 478 w 617"/>
                <a:gd name="T73" fmla="*/ 693 h 693"/>
                <a:gd name="T74" fmla="*/ 513 w 617"/>
                <a:gd name="T75" fmla="*/ 691 h 693"/>
                <a:gd name="T76" fmla="*/ 546 w 617"/>
                <a:gd name="T77" fmla="*/ 688 h 693"/>
                <a:gd name="T78" fmla="*/ 576 w 617"/>
                <a:gd name="T79" fmla="*/ 683 h 693"/>
                <a:gd name="T80" fmla="*/ 602 w 617"/>
                <a:gd name="T81" fmla="*/ 674 h 693"/>
                <a:gd name="T82" fmla="*/ 610 w 617"/>
                <a:gd name="T83" fmla="*/ 601 h 693"/>
                <a:gd name="T84" fmla="*/ 615 w 617"/>
                <a:gd name="T85" fmla="*/ 529 h 693"/>
                <a:gd name="T86" fmla="*/ 617 w 617"/>
                <a:gd name="T87" fmla="*/ 457 h 693"/>
                <a:gd name="T88" fmla="*/ 616 w 617"/>
                <a:gd name="T89" fmla="*/ 385 h 693"/>
                <a:gd name="T90" fmla="*/ 612 w 617"/>
                <a:gd name="T91" fmla="*/ 314 h 693"/>
                <a:gd name="T92" fmla="*/ 605 w 617"/>
                <a:gd name="T93" fmla="*/ 242 h 693"/>
                <a:gd name="T94" fmla="*/ 596 w 617"/>
                <a:gd name="T95" fmla="*/ 167 h 693"/>
                <a:gd name="T96" fmla="*/ 582 w 617"/>
                <a:gd name="T97" fmla="*/ 91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7" h="693">
                  <a:moveTo>
                    <a:pt x="582" y="91"/>
                  </a:moveTo>
                  <a:lnTo>
                    <a:pt x="551" y="82"/>
                  </a:lnTo>
                  <a:lnTo>
                    <a:pt x="517" y="73"/>
                  </a:lnTo>
                  <a:lnTo>
                    <a:pt x="482" y="65"/>
                  </a:lnTo>
                  <a:lnTo>
                    <a:pt x="446" y="57"/>
                  </a:lnTo>
                  <a:lnTo>
                    <a:pt x="409" y="50"/>
                  </a:lnTo>
                  <a:lnTo>
                    <a:pt x="371" y="41"/>
                  </a:lnTo>
                  <a:lnTo>
                    <a:pt x="331" y="35"/>
                  </a:lnTo>
                  <a:lnTo>
                    <a:pt x="293" y="28"/>
                  </a:lnTo>
                  <a:lnTo>
                    <a:pt x="254" y="23"/>
                  </a:lnTo>
                  <a:lnTo>
                    <a:pt x="215" y="18"/>
                  </a:lnTo>
                  <a:lnTo>
                    <a:pt x="176" y="13"/>
                  </a:lnTo>
                  <a:lnTo>
                    <a:pt x="138" y="8"/>
                  </a:lnTo>
                  <a:lnTo>
                    <a:pt x="101" y="5"/>
                  </a:lnTo>
                  <a:lnTo>
                    <a:pt x="66" y="2"/>
                  </a:lnTo>
                  <a:lnTo>
                    <a:pt x="32" y="1"/>
                  </a:lnTo>
                  <a:lnTo>
                    <a:pt x="0" y="0"/>
                  </a:lnTo>
                  <a:lnTo>
                    <a:pt x="7" y="83"/>
                  </a:lnTo>
                  <a:lnTo>
                    <a:pt x="15" y="163"/>
                  </a:lnTo>
                  <a:lnTo>
                    <a:pt x="22" y="241"/>
                  </a:lnTo>
                  <a:lnTo>
                    <a:pt x="30" y="317"/>
                  </a:lnTo>
                  <a:lnTo>
                    <a:pt x="36" y="394"/>
                  </a:lnTo>
                  <a:lnTo>
                    <a:pt x="41" y="471"/>
                  </a:lnTo>
                  <a:lnTo>
                    <a:pt x="44" y="551"/>
                  </a:lnTo>
                  <a:lnTo>
                    <a:pt x="44" y="634"/>
                  </a:lnTo>
                  <a:lnTo>
                    <a:pt x="70" y="640"/>
                  </a:lnTo>
                  <a:lnTo>
                    <a:pt x="100" y="646"/>
                  </a:lnTo>
                  <a:lnTo>
                    <a:pt x="132" y="653"/>
                  </a:lnTo>
                  <a:lnTo>
                    <a:pt x="167" y="660"/>
                  </a:lnTo>
                  <a:lnTo>
                    <a:pt x="204" y="666"/>
                  </a:lnTo>
                  <a:lnTo>
                    <a:pt x="242" y="672"/>
                  </a:lnTo>
                  <a:lnTo>
                    <a:pt x="283" y="679"/>
                  </a:lnTo>
                  <a:lnTo>
                    <a:pt x="323" y="684"/>
                  </a:lnTo>
                  <a:lnTo>
                    <a:pt x="363" y="688"/>
                  </a:lnTo>
                  <a:lnTo>
                    <a:pt x="403" y="691"/>
                  </a:lnTo>
                  <a:lnTo>
                    <a:pt x="441" y="693"/>
                  </a:lnTo>
                  <a:lnTo>
                    <a:pt x="478" y="693"/>
                  </a:lnTo>
                  <a:lnTo>
                    <a:pt x="513" y="691"/>
                  </a:lnTo>
                  <a:lnTo>
                    <a:pt x="546" y="688"/>
                  </a:lnTo>
                  <a:lnTo>
                    <a:pt x="576" y="683"/>
                  </a:lnTo>
                  <a:lnTo>
                    <a:pt x="602" y="674"/>
                  </a:lnTo>
                  <a:lnTo>
                    <a:pt x="610" y="601"/>
                  </a:lnTo>
                  <a:lnTo>
                    <a:pt x="615" y="529"/>
                  </a:lnTo>
                  <a:lnTo>
                    <a:pt x="617" y="457"/>
                  </a:lnTo>
                  <a:lnTo>
                    <a:pt x="616" y="385"/>
                  </a:lnTo>
                  <a:lnTo>
                    <a:pt x="612" y="314"/>
                  </a:lnTo>
                  <a:lnTo>
                    <a:pt x="605" y="242"/>
                  </a:lnTo>
                  <a:lnTo>
                    <a:pt x="596" y="167"/>
                  </a:lnTo>
                  <a:lnTo>
                    <a:pt x="582" y="91"/>
                  </a:lnTo>
                  <a:close/>
                </a:path>
              </a:pathLst>
            </a:custGeom>
            <a:solidFill>
              <a:srgbClr val="D3B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3" name="Freeform 27">
              <a:extLst>
                <a:ext uri="{FF2B5EF4-FFF2-40B4-BE49-F238E27FC236}">
                  <a16:creationId xmlns:a16="http://schemas.microsoft.com/office/drawing/2014/main" id="{37C1AC87-3224-66BD-AC36-4F6102B32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" y="1444"/>
              <a:ext cx="597" cy="656"/>
            </a:xfrm>
            <a:custGeom>
              <a:avLst/>
              <a:gdLst>
                <a:gd name="T0" fmla="*/ 563 w 597"/>
                <a:gd name="T1" fmla="*/ 90 h 656"/>
                <a:gd name="T2" fmla="*/ 533 w 597"/>
                <a:gd name="T3" fmla="*/ 82 h 656"/>
                <a:gd name="T4" fmla="*/ 501 w 597"/>
                <a:gd name="T5" fmla="*/ 73 h 656"/>
                <a:gd name="T6" fmla="*/ 468 w 597"/>
                <a:gd name="T7" fmla="*/ 65 h 656"/>
                <a:gd name="T8" fmla="*/ 433 w 597"/>
                <a:gd name="T9" fmla="*/ 57 h 656"/>
                <a:gd name="T10" fmla="*/ 397 w 597"/>
                <a:gd name="T11" fmla="*/ 50 h 656"/>
                <a:gd name="T12" fmla="*/ 360 w 597"/>
                <a:gd name="T13" fmla="*/ 41 h 656"/>
                <a:gd name="T14" fmla="*/ 322 w 597"/>
                <a:gd name="T15" fmla="*/ 35 h 656"/>
                <a:gd name="T16" fmla="*/ 283 w 597"/>
                <a:gd name="T17" fmla="*/ 28 h 656"/>
                <a:gd name="T18" fmla="*/ 245 w 597"/>
                <a:gd name="T19" fmla="*/ 23 h 656"/>
                <a:gd name="T20" fmla="*/ 207 w 597"/>
                <a:gd name="T21" fmla="*/ 17 h 656"/>
                <a:gd name="T22" fmla="*/ 170 w 597"/>
                <a:gd name="T23" fmla="*/ 13 h 656"/>
                <a:gd name="T24" fmla="*/ 132 w 597"/>
                <a:gd name="T25" fmla="*/ 8 h 656"/>
                <a:gd name="T26" fmla="*/ 97 w 597"/>
                <a:gd name="T27" fmla="*/ 5 h 656"/>
                <a:gd name="T28" fmla="*/ 63 w 597"/>
                <a:gd name="T29" fmla="*/ 2 h 656"/>
                <a:gd name="T30" fmla="*/ 31 w 597"/>
                <a:gd name="T31" fmla="*/ 1 h 656"/>
                <a:gd name="T32" fmla="*/ 0 w 597"/>
                <a:gd name="T33" fmla="*/ 0 h 656"/>
                <a:gd name="T34" fmla="*/ 7 w 597"/>
                <a:gd name="T35" fmla="*/ 78 h 656"/>
                <a:gd name="T36" fmla="*/ 15 w 597"/>
                <a:gd name="T37" fmla="*/ 152 h 656"/>
                <a:gd name="T38" fmla="*/ 23 w 597"/>
                <a:gd name="T39" fmla="*/ 224 h 656"/>
                <a:gd name="T40" fmla="*/ 30 w 597"/>
                <a:gd name="T41" fmla="*/ 295 h 656"/>
                <a:gd name="T42" fmla="*/ 36 w 597"/>
                <a:gd name="T43" fmla="*/ 367 h 656"/>
                <a:gd name="T44" fmla="*/ 42 w 597"/>
                <a:gd name="T45" fmla="*/ 439 h 656"/>
                <a:gd name="T46" fmla="*/ 45 w 597"/>
                <a:gd name="T47" fmla="*/ 513 h 656"/>
                <a:gd name="T48" fmla="*/ 45 w 597"/>
                <a:gd name="T49" fmla="*/ 592 h 656"/>
                <a:gd name="T50" fmla="*/ 69 w 597"/>
                <a:gd name="T51" fmla="*/ 598 h 656"/>
                <a:gd name="T52" fmla="*/ 98 w 597"/>
                <a:gd name="T53" fmla="*/ 604 h 656"/>
                <a:gd name="T54" fmla="*/ 129 w 597"/>
                <a:gd name="T55" fmla="*/ 611 h 656"/>
                <a:gd name="T56" fmla="*/ 163 w 597"/>
                <a:gd name="T57" fmla="*/ 618 h 656"/>
                <a:gd name="T58" fmla="*/ 199 w 597"/>
                <a:gd name="T59" fmla="*/ 625 h 656"/>
                <a:gd name="T60" fmla="*/ 236 w 597"/>
                <a:gd name="T61" fmla="*/ 632 h 656"/>
                <a:gd name="T62" fmla="*/ 274 w 597"/>
                <a:gd name="T63" fmla="*/ 638 h 656"/>
                <a:gd name="T64" fmla="*/ 313 w 597"/>
                <a:gd name="T65" fmla="*/ 644 h 656"/>
                <a:gd name="T66" fmla="*/ 351 w 597"/>
                <a:gd name="T67" fmla="*/ 649 h 656"/>
                <a:gd name="T68" fmla="*/ 390 w 597"/>
                <a:gd name="T69" fmla="*/ 653 h 656"/>
                <a:gd name="T70" fmla="*/ 427 w 597"/>
                <a:gd name="T71" fmla="*/ 655 h 656"/>
                <a:gd name="T72" fmla="*/ 463 w 597"/>
                <a:gd name="T73" fmla="*/ 656 h 656"/>
                <a:gd name="T74" fmla="*/ 497 w 597"/>
                <a:gd name="T75" fmla="*/ 655 h 656"/>
                <a:gd name="T76" fmla="*/ 528 w 597"/>
                <a:gd name="T77" fmla="*/ 652 h 656"/>
                <a:gd name="T78" fmla="*/ 557 w 597"/>
                <a:gd name="T79" fmla="*/ 647 h 656"/>
                <a:gd name="T80" fmla="*/ 582 w 597"/>
                <a:gd name="T81" fmla="*/ 639 h 656"/>
                <a:gd name="T82" fmla="*/ 590 w 597"/>
                <a:gd name="T83" fmla="*/ 570 h 656"/>
                <a:gd name="T84" fmla="*/ 595 w 597"/>
                <a:gd name="T85" fmla="*/ 502 h 656"/>
                <a:gd name="T86" fmla="*/ 597 w 597"/>
                <a:gd name="T87" fmla="*/ 435 h 656"/>
                <a:gd name="T88" fmla="*/ 596 w 597"/>
                <a:gd name="T89" fmla="*/ 368 h 656"/>
                <a:gd name="T90" fmla="*/ 592 w 597"/>
                <a:gd name="T91" fmla="*/ 301 h 656"/>
                <a:gd name="T92" fmla="*/ 585 w 597"/>
                <a:gd name="T93" fmla="*/ 233 h 656"/>
                <a:gd name="T94" fmla="*/ 576 w 597"/>
                <a:gd name="T95" fmla="*/ 162 h 656"/>
                <a:gd name="T96" fmla="*/ 563 w 597"/>
                <a:gd name="T97" fmla="*/ 9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7" h="656">
                  <a:moveTo>
                    <a:pt x="563" y="90"/>
                  </a:moveTo>
                  <a:lnTo>
                    <a:pt x="533" y="82"/>
                  </a:lnTo>
                  <a:lnTo>
                    <a:pt x="501" y="73"/>
                  </a:lnTo>
                  <a:lnTo>
                    <a:pt x="468" y="65"/>
                  </a:lnTo>
                  <a:lnTo>
                    <a:pt x="433" y="57"/>
                  </a:lnTo>
                  <a:lnTo>
                    <a:pt x="397" y="50"/>
                  </a:lnTo>
                  <a:lnTo>
                    <a:pt x="360" y="41"/>
                  </a:lnTo>
                  <a:lnTo>
                    <a:pt x="322" y="35"/>
                  </a:lnTo>
                  <a:lnTo>
                    <a:pt x="283" y="28"/>
                  </a:lnTo>
                  <a:lnTo>
                    <a:pt x="245" y="23"/>
                  </a:lnTo>
                  <a:lnTo>
                    <a:pt x="207" y="17"/>
                  </a:lnTo>
                  <a:lnTo>
                    <a:pt x="170" y="13"/>
                  </a:lnTo>
                  <a:lnTo>
                    <a:pt x="132" y="8"/>
                  </a:lnTo>
                  <a:lnTo>
                    <a:pt x="97" y="5"/>
                  </a:lnTo>
                  <a:lnTo>
                    <a:pt x="63" y="2"/>
                  </a:lnTo>
                  <a:lnTo>
                    <a:pt x="31" y="1"/>
                  </a:lnTo>
                  <a:lnTo>
                    <a:pt x="0" y="0"/>
                  </a:lnTo>
                  <a:lnTo>
                    <a:pt x="7" y="78"/>
                  </a:lnTo>
                  <a:lnTo>
                    <a:pt x="15" y="152"/>
                  </a:lnTo>
                  <a:lnTo>
                    <a:pt x="23" y="224"/>
                  </a:lnTo>
                  <a:lnTo>
                    <a:pt x="30" y="295"/>
                  </a:lnTo>
                  <a:lnTo>
                    <a:pt x="36" y="367"/>
                  </a:lnTo>
                  <a:lnTo>
                    <a:pt x="42" y="439"/>
                  </a:lnTo>
                  <a:lnTo>
                    <a:pt x="45" y="513"/>
                  </a:lnTo>
                  <a:lnTo>
                    <a:pt x="45" y="592"/>
                  </a:lnTo>
                  <a:lnTo>
                    <a:pt x="69" y="598"/>
                  </a:lnTo>
                  <a:lnTo>
                    <a:pt x="98" y="604"/>
                  </a:lnTo>
                  <a:lnTo>
                    <a:pt x="129" y="611"/>
                  </a:lnTo>
                  <a:lnTo>
                    <a:pt x="163" y="618"/>
                  </a:lnTo>
                  <a:lnTo>
                    <a:pt x="199" y="625"/>
                  </a:lnTo>
                  <a:lnTo>
                    <a:pt x="236" y="632"/>
                  </a:lnTo>
                  <a:lnTo>
                    <a:pt x="274" y="638"/>
                  </a:lnTo>
                  <a:lnTo>
                    <a:pt x="313" y="644"/>
                  </a:lnTo>
                  <a:lnTo>
                    <a:pt x="351" y="649"/>
                  </a:lnTo>
                  <a:lnTo>
                    <a:pt x="390" y="653"/>
                  </a:lnTo>
                  <a:lnTo>
                    <a:pt x="427" y="655"/>
                  </a:lnTo>
                  <a:lnTo>
                    <a:pt x="463" y="656"/>
                  </a:lnTo>
                  <a:lnTo>
                    <a:pt x="497" y="655"/>
                  </a:lnTo>
                  <a:lnTo>
                    <a:pt x="528" y="652"/>
                  </a:lnTo>
                  <a:lnTo>
                    <a:pt x="557" y="647"/>
                  </a:lnTo>
                  <a:lnTo>
                    <a:pt x="582" y="639"/>
                  </a:lnTo>
                  <a:lnTo>
                    <a:pt x="590" y="570"/>
                  </a:lnTo>
                  <a:lnTo>
                    <a:pt x="595" y="502"/>
                  </a:lnTo>
                  <a:lnTo>
                    <a:pt x="597" y="435"/>
                  </a:lnTo>
                  <a:lnTo>
                    <a:pt x="596" y="368"/>
                  </a:lnTo>
                  <a:lnTo>
                    <a:pt x="592" y="301"/>
                  </a:lnTo>
                  <a:lnTo>
                    <a:pt x="585" y="233"/>
                  </a:lnTo>
                  <a:lnTo>
                    <a:pt x="576" y="162"/>
                  </a:lnTo>
                  <a:lnTo>
                    <a:pt x="563" y="90"/>
                  </a:lnTo>
                  <a:close/>
                </a:path>
              </a:pathLst>
            </a:custGeom>
            <a:solidFill>
              <a:srgbClr val="D8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4" name="Freeform 28">
              <a:extLst>
                <a:ext uri="{FF2B5EF4-FFF2-40B4-BE49-F238E27FC236}">
                  <a16:creationId xmlns:a16="http://schemas.microsoft.com/office/drawing/2014/main" id="{69FBE959-5C33-CD73-6300-1E96CBB9A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" y="1446"/>
              <a:ext cx="574" cy="619"/>
            </a:xfrm>
            <a:custGeom>
              <a:avLst/>
              <a:gdLst>
                <a:gd name="T0" fmla="*/ 543 w 574"/>
                <a:gd name="T1" fmla="*/ 89 h 619"/>
                <a:gd name="T2" fmla="*/ 515 w 574"/>
                <a:gd name="T3" fmla="*/ 81 h 619"/>
                <a:gd name="T4" fmla="*/ 484 w 574"/>
                <a:gd name="T5" fmla="*/ 73 h 619"/>
                <a:gd name="T6" fmla="*/ 452 w 574"/>
                <a:gd name="T7" fmla="*/ 65 h 619"/>
                <a:gd name="T8" fmla="*/ 418 w 574"/>
                <a:gd name="T9" fmla="*/ 57 h 619"/>
                <a:gd name="T10" fmla="*/ 383 w 574"/>
                <a:gd name="T11" fmla="*/ 50 h 619"/>
                <a:gd name="T12" fmla="*/ 347 w 574"/>
                <a:gd name="T13" fmla="*/ 43 h 619"/>
                <a:gd name="T14" fmla="*/ 310 w 574"/>
                <a:gd name="T15" fmla="*/ 35 h 619"/>
                <a:gd name="T16" fmla="*/ 273 w 574"/>
                <a:gd name="T17" fmla="*/ 29 h 619"/>
                <a:gd name="T18" fmla="*/ 235 w 574"/>
                <a:gd name="T19" fmla="*/ 23 h 619"/>
                <a:gd name="T20" fmla="*/ 198 w 574"/>
                <a:gd name="T21" fmla="*/ 18 h 619"/>
                <a:gd name="T22" fmla="*/ 162 w 574"/>
                <a:gd name="T23" fmla="*/ 13 h 619"/>
                <a:gd name="T24" fmla="*/ 127 w 574"/>
                <a:gd name="T25" fmla="*/ 9 h 619"/>
                <a:gd name="T26" fmla="*/ 92 w 574"/>
                <a:gd name="T27" fmla="*/ 5 h 619"/>
                <a:gd name="T28" fmla="*/ 60 w 574"/>
                <a:gd name="T29" fmla="*/ 2 h 619"/>
                <a:gd name="T30" fmla="*/ 29 w 574"/>
                <a:gd name="T31" fmla="*/ 1 h 619"/>
                <a:gd name="T32" fmla="*/ 0 w 574"/>
                <a:gd name="T33" fmla="*/ 0 h 619"/>
                <a:gd name="T34" fmla="*/ 7 w 574"/>
                <a:gd name="T35" fmla="*/ 73 h 619"/>
                <a:gd name="T36" fmla="*/ 14 w 574"/>
                <a:gd name="T37" fmla="*/ 142 h 619"/>
                <a:gd name="T38" fmla="*/ 22 w 574"/>
                <a:gd name="T39" fmla="*/ 209 h 619"/>
                <a:gd name="T40" fmla="*/ 29 w 574"/>
                <a:gd name="T41" fmla="*/ 274 h 619"/>
                <a:gd name="T42" fmla="*/ 35 w 574"/>
                <a:gd name="T43" fmla="*/ 340 h 619"/>
                <a:gd name="T44" fmla="*/ 40 w 574"/>
                <a:gd name="T45" fmla="*/ 406 h 619"/>
                <a:gd name="T46" fmla="*/ 43 w 574"/>
                <a:gd name="T47" fmla="*/ 475 h 619"/>
                <a:gd name="T48" fmla="*/ 44 w 574"/>
                <a:gd name="T49" fmla="*/ 549 h 619"/>
                <a:gd name="T50" fmla="*/ 68 w 574"/>
                <a:gd name="T51" fmla="*/ 555 h 619"/>
                <a:gd name="T52" fmla="*/ 96 w 574"/>
                <a:gd name="T53" fmla="*/ 561 h 619"/>
                <a:gd name="T54" fmla="*/ 126 w 574"/>
                <a:gd name="T55" fmla="*/ 568 h 619"/>
                <a:gd name="T56" fmla="*/ 158 w 574"/>
                <a:gd name="T57" fmla="*/ 575 h 619"/>
                <a:gd name="T58" fmla="*/ 193 w 574"/>
                <a:gd name="T59" fmla="*/ 583 h 619"/>
                <a:gd name="T60" fmla="*/ 228 w 574"/>
                <a:gd name="T61" fmla="*/ 591 h 619"/>
                <a:gd name="T62" fmla="*/ 265 w 574"/>
                <a:gd name="T63" fmla="*/ 597 h 619"/>
                <a:gd name="T64" fmla="*/ 303 w 574"/>
                <a:gd name="T65" fmla="*/ 604 h 619"/>
                <a:gd name="T66" fmla="*/ 340 w 574"/>
                <a:gd name="T67" fmla="*/ 609 h 619"/>
                <a:gd name="T68" fmla="*/ 377 w 574"/>
                <a:gd name="T69" fmla="*/ 614 h 619"/>
                <a:gd name="T70" fmla="*/ 412 w 574"/>
                <a:gd name="T71" fmla="*/ 617 h 619"/>
                <a:gd name="T72" fmla="*/ 447 w 574"/>
                <a:gd name="T73" fmla="*/ 619 h 619"/>
                <a:gd name="T74" fmla="*/ 479 w 574"/>
                <a:gd name="T75" fmla="*/ 619 h 619"/>
                <a:gd name="T76" fmla="*/ 509 w 574"/>
                <a:gd name="T77" fmla="*/ 616 h 619"/>
                <a:gd name="T78" fmla="*/ 537 w 574"/>
                <a:gd name="T79" fmla="*/ 612 h 619"/>
                <a:gd name="T80" fmla="*/ 561 w 574"/>
                <a:gd name="T81" fmla="*/ 604 h 619"/>
                <a:gd name="T82" fmla="*/ 568 w 574"/>
                <a:gd name="T83" fmla="*/ 539 h 619"/>
                <a:gd name="T84" fmla="*/ 573 w 574"/>
                <a:gd name="T85" fmla="*/ 475 h 619"/>
                <a:gd name="T86" fmla="*/ 574 w 574"/>
                <a:gd name="T87" fmla="*/ 412 h 619"/>
                <a:gd name="T88" fmla="*/ 574 w 574"/>
                <a:gd name="T89" fmla="*/ 349 h 619"/>
                <a:gd name="T90" fmla="*/ 570 w 574"/>
                <a:gd name="T91" fmla="*/ 286 h 619"/>
                <a:gd name="T92" fmla="*/ 564 w 574"/>
                <a:gd name="T93" fmla="*/ 222 h 619"/>
                <a:gd name="T94" fmla="*/ 555 w 574"/>
                <a:gd name="T95" fmla="*/ 157 h 619"/>
                <a:gd name="T96" fmla="*/ 543 w 574"/>
                <a:gd name="T97" fmla="*/ 8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4" h="619">
                  <a:moveTo>
                    <a:pt x="543" y="89"/>
                  </a:moveTo>
                  <a:lnTo>
                    <a:pt x="515" y="81"/>
                  </a:lnTo>
                  <a:lnTo>
                    <a:pt x="484" y="73"/>
                  </a:lnTo>
                  <a:lnTo>
                    <a:pt x="452" y="65"/>
                  </a:lnTo>
                  <a:lnTo>
                    <a:pt x="418" y="57"/>
                  </a:lnTo>
                  <a:lnTo>
                    <a:pt x="383" y="50"/>
                  </a:lnTo>
                  <a:lnTo>
                    <a:pt x="347" y="43"/>
                  </a:lnTo>
                  <a:lnTo>
                    <a:pt x="310" y="35"/>
                  </a:lnTo>
                  <a:lnTo>
                    <a:pt x="273" y="29"/>
                  </a:lnTo>
                  <a:lnTo>
                    <a:pt x="235" y="23"/>
                  </a:lnTo>
                  <a:lnTo>
                    <a:pt x="198" y="18"/>
                  </a:lnTo>
                  <a:lnTo>
                    <a:pt x="162" y="13"/>
                  </a:lnTo>
                  <a:lnTo>
                    <a:pt x="127" y="9"/>
                  </a:lnTo>
                  <a:lnTo>
                    <a:pt x="92" y="5"/>
                  </a:lnTo>
                  <a:lnTo>
                    <a:pt x="60" y="2"/>
                  </a:lnTo>
                  <a:lnTo>
                    <a:pt x="29" y="1"/>
                  </a:lnTo>
                  <a:lnTo>
                    <a:pt x="0" y="0"/>
                  </a:lnTo>
                  <a:lnTo>
                    <a:pt x="7" y="73"/>
                  </a:lnTo>
                  <a:lnTo>
                    <a:pt x="14" y="142"/>
                  </a:lnTo>
                  <a:lnTo>
                    <a:pt x="22" y="209"/>
                  </a:lnTo>
                  <a:lnTo>
                    <a:pt x="29" y="274"/>
                  </a:lnTo>
                  <a:lnTo>
                    <a:pt x="35" y="340"/>
                  </a:lnTo>
                  <a:lnTo>
                    <a:pt x="40" y="406"/>
                  </a:lnTo>
                  <a:lnTo>
                    <a:pt x="43" y="475"/>
                  </a:lnTo>
                  <a:lnTo>
                    <a:pt x="44" y="549"/>
                  </a:lnTo>
                  <a:lnTo>
                    <a:pt x="68" y="555"/>
                  </a:lnTo>
                  <a:lnTo>
                    <a:pt x="96" y="561"/>
                  </a:lnTo>
                  <a:lnTo>
                    <a:pt x="126" y="568"/>
                  </a:lnTo>
                  <a:lnTo>
                    <a:pt x="158" y="575"/>
                  </a:lnTo>
                  <a:lnTo>
                    <a:pt x="193" y="583"/>
                  </a:lnTo>
                  <a:lnTo>
                    <a:pt x="228" y="591"/>
                  </a:lnTo>
                  <a:lnTo>
                    <a:pt x="265" y="597"/>
                  </a:lnTo>
                  <a:lnTo>
                    <a:pt x="303" y="604"/>
                  </a:lnTo>
                  <a:lnTo>
                    <a:pt x="340" y="609"/>
                  </a:lnTo>
                  <a:lnTo>
                    <a:pt x="377" y="614"/>
                  </a:lnTo>
                  <a:lnTo>
                    <a:pt x="412" y="617"/>
                  </a:lnTo>
                  <a:lnTo>
                    <a:pt x="447" y="619"/>
                  </a:lnTo>
                  <a:lnTo>
                    <a:pt x="479" y="619"/>
                  </a:lnTo>
                  <a:lnTo>
                    <a:pt x="509" y="616"/>
                  </a:lnTo>
                  <a:lnTo>
                    <a:pt x="537" y="612"/>
                  </a:lnTo>
                  <a:lnTo>
                    <a:pt x="561" y="604"/>
                  </a:lnTo>
                  <a:lnTo>
                    <a:pt x="568" y="539"/>
                  </a:lnTo>
                  <a:lnTo>
                    <a:pt x="573" y="475"/>
                  </a:lnTo>
                  <a:lnTo>
                    <a:pt x="574" y="412"/>
                  </a:lnTo>
                  <a:lnTo>
                    <a:pt x="574" y="349"/>
                  </a:lnTo>
                  <a:lnTo>
                    <a:pt x="570" y="286"/>
                  </a:lnTo>
                  <a:lnTo>
                    <a:pt x="564" y="222"/>
                  </a:lnTo>
                  <a:lnTo>
                    <a:pt x="555" y="157"/>
                  </a:lnTo>
                  <a:lnTo>
                    <a:pt x="543" y="89"/>
                  </a:lnTo>
                  <a:close/>
                </a:path>
              </a:pathLst>
            </a:custGeom>
            <a:solidFill>
              <a:srgbClr val="DDC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5" name="Freeform 29">
              <a:extLst>
                <a:ext uri="{FF2B5EF4-FFF2-40B4-BE49-F238E27FC236}">
                  <a16:creationId xmlns:a16="http://schemas.microsoft.com/office/drawing/2014/main" id="{A72D980E-FA6F-A9B8-CDA6-FFD2E4944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" y="1448"/>
              <a:ext cx="554" cy="582"/>
            </a:xfrm>
            <a:custGeom>
              <a:avLst/>
              <a:gdLst>
                <a:gd name="T0" fmla="*/ 524 w 554"/>
                <a:gd name="T1" fmla="*/ 88 h 582"/>
                <a:gd name="T2" fmla="*/ 498 w 554"/>
                <a:gd name="T3" fmla="*/ 80 h 582"/>
                <a:gd name="T4" fmla="*/ 469 w 554"/>
                <a:gd name="T5" fmla="*/ 73 h 582"/>
                <a:gd name="T6" fmla="*/ 438 w 554"/>
                <a:gd name="T7" fmla="*/ 64 h 582"/>
                <a:gd name="T8" fmla="*/ 405 w 554"/>
                <a:gd name="T9" fmla="*/ 57 h 582"/>
                <a:gd name="T10" fmla="*/ 371 w 554"/>
                <a:gd name="T11" fmla="*/ 49 h 582"/>
                <a:gd name="T12" fmla="*/ 336 w 554"/>
                <a:gd name="T13" fmla="*/ 42 h 582"/>
                <a:gd name="T14" fmla="*/ 300 w 554"/>
                <a:gd name="T15" fmla="*/ 35 h 582"/>
                <a:gd name="T16" fmla="*/ 264 w 554"/>
                <a:gd name="T17" fmla="*/ 28 h 582"/>
                <a:gd name="T18" fmla="*/ 228 w 554"/>
                <a:gd name="T19" fmla="*/ 23 h 582"/>
                <a:gd name="T20" fmla="*/ 192 w 554"/>
                <a:gd name="T21" fmla="*/ 18 h 582"/>
                <a:gd name="T22" fmla="*/ 156 w 554"/>
                <a:gd name="T23" fmla="*/ 13 h 582"/>
                <a:gd name="T24" fmla="*/ 121 w 554"/>
                <a:gd name="T25" fmla="*/ 9 h 582"/>
                <a:gd name="T26" fmla="*/ 88 w 554"/>
                <a:gd name="T27" fmla="*/ 5 h 582"/>
                <a:gd name="T28" fmla="*/ 57 w 554"/>
                <a:gd name="T29" fmla="*/ 2 h 582"/>
                <a:gd name="T30" fmla="*/ 27 w 554"/>
                <a:gd name="T31" fmla="*/ 1 h 582"/>
                <a:gd name="T32" fmla="*/ 0 w 554"/>
                <a:gd name="T33" fmla="*/ 0 h 582"/>
                <a:gd name="T34" fmla="*/ 7 w 554"/>
                <a:gd name="T35" fmla="*/ 67 h 582"/>
                <a:gd name="T36" fmla="*/ 14 w 554"/>
                <a:gd name="T37" fmla="*/ 131 h 582"/>
                <a:gd name="T38" fmla="*/ 22 w 554"/>
                <a:gd name="T39" fmla="*/ 192 h 582"/>
                <a:gd name="T40" fmla="*/ 29 w 554"/>
                <a:gd name="T41" fmla="*/ 253 h 582"/>
                <a:gd name="T42" fmla="*/ 36 w 554"/>
                <a:gd name="T43" fmla="*/ 313 h 582"/>
                <a:gd name="T44" fmla="*/ 41 w 554"/>
                <a:gd name="T45" fmla="*/ 374 h 582"/>
                <a:gd name="T46" fmla="*/ 44 w 554"/>
                <a:gd name="T47" fmla="*/ 438 h 582"/>
                <a:gd name="T48" fmla="*/ 44 w 554"/>
                <a:gd name="T49" fmla="*/ 506 h 582"/>
                <a:gd name="T50" fmla="*/ 67 w 554"/>
                <a:gd name="T51" fmla="*/ 511 h 582"/>
                <a:gd name="T52" fmla="*/ 93 w 554"/>
                <a:gd name="T53" fmla="*/ 519 h 582"/>
                <a:gd name="T54" fmla="*/ 122 w 554"/>
                <a:gd name="T55" fmla="*/ 526 h 582"/>
                <a:gd name="T56" fmla="*/ 154 w 554"/>
                <a:gd name="T57" fmla="*/ 533 h 582"/>
                <a:gd name="T58" fmla="*/ 187 w 554"/>
                <a:gd name="T59" fmla="*/ 541 h 582"/>
                <a:gd name="T60" fmla="*/ 221 w 554"/>
                <a:gd name="T61" fmla="*/ 549 h 582"/>
                <a:gd name="T62" fmla="*/ 258 w 554"/>
                <a:gd name="T63" fmla="*/ 557 h 582"/>
                <a:gd name="T64" fmla="*/ 293 w 554"/>
                <a:gd name="T65" fmla="*/ 564 h 582"/>
                <a:gd name="T66" fmla="*/ 329 w 554"/>
                <a:gd name="T67" fmla="*/ 570 h 582"/>
                <a:gd name="T68" fmla="*/ 364 w 554"/>
                <a:gd name="T69" fmla="*/ 575 h 582"/>
                <a:gd name="T70" fmla="*/ 399 w 554"/>
                <a:gd name="T71" fmla="*/ 579 h 582"/>
                <a:gd name="T72" fmla="*/ 432 w 554"/>
                <a:gd name="T73" fmla="*/ 582 h 582"/>
                <a:gd name="T74" fmla="*/ 463 w 554"/>
                <a:gd name="T75" fmla="*/ 582 h 582"/>
                <a:gd name="T76" fmla="*/ 492 w 554"/>
                <a:gd name="T77" fmla="*/ 580 h 582"/>
                <a:gd name="T78" fmla="*/ 519 w 554"/>
                <a:gd name="T79" fmla="*/ 576 h 582"/>
                <a:gd name="T80" fmla="*/ 542 w 554"/>
                <a:gd name="T81" fmla="*/ 569 h 582"/>
                <a:gd name="T82" fmla="*/ 549 w 554"/>
                <a:gd name="T83" fmla="*/ 508 h 582"/>
                <a:gd name="T84" fmla="*/ 553 w 554"/>
                <a:gd name="T85" fmla="*/ 449 h 582"/>
                <a:gd name="T86" fmla="*/ 554 w 554"/>
                <a:gd name="T87" fmla="*/ 391 h 582"/>
                <a:gd name="T88" fmla="*/ 553 w 554"/>
                <a:gd name="T89" fmla="*/ 332 h 582"/>
                <a:gd name="T90" fmla="*/ 550 w 554"/>
                <a:gd name="T91" fmla="*/ 273 h 582"/>
                <a:gd name="T92" fmla="*/ 544 w 554"/>
                <a:gd name="T93" fmla="*/ 213 h 582"/>
                <a:gd name="T94" fmla="*/ 535 w 554"/>
                <a:gd name="T95" fmla="*/ 151 h 582"/>
                <a:gd name="T96" fmla="*/ 524 w 554"/>
                <a:gd name="T97" fmla="*/ 88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4" h="582">
                  <a:moveTo>
                    <a:pt x="524" y="88"/>
                  </a:moveTo>
                  <a:lnTo>
                    <a:pt x="498" y="80"/>
                  </a:lnTo>
                  <a:lnTo>
                    <a:pt x="469" y="73"/>
                  </a:lnTo>
                  <a:lnTo>
                    <a:pt x="438" y="64"/>
                  </a:lnTo>
                  <a:lnTo>
                    <a:pt x="405" y="57"/>
                  </a:lnTo>
                  <a:lnTo>
                    <a:pt x="371" y="49"/>
                  </a:lnTo>
                  <a:lnTo>
                    <a:pt x="336" y="42"/>
                  </a:lnTo>
                  <a:lnTo>
                    <a:pt x="300" y="35"/>
                  </a:lnTo>
                  <a:lnTo>
                    <a:pt x="264" y="28"/>
                  </a:lnTo>
                  <a:lnTo>
                    <a:pt x="228" y="23"/>
                  </a:lnTo>
                  <a:lnTo>
                    <a:pt x="192" y="18"/>
                  </a:lnTo>
                  <a:lnTo>
                    <a:pt x="156" y="13"/>
                  </a:lnTo>
                  <a:lnTo>
                    <a:pt x="121" y="9"/>
                  </a:lnTo>
                  <a:lnTo>
                    <a:pt x="88" y="5"/>
                  </a:lnTo>
                  <a:lnTo>
                    <a:pt x="57" y="2"/>
                  </a:lnTo>
                  <a:lnTo>
                    <a:pt x="27" y="1"/>
                  </a:lnTo>
                  <a:lnTo>
                    <a:pt x="0" y="0"/>
                  </a:lnTo>
                  <a:lnTo>
                    <a:pt x="7" y="67"/>
                  </a:lnTo>
                  <a:lnTo>
                    <a:pt x="14" y="131"/>
                  </a:lnTo>
                  <a:lnTo>
                    <a:pt x="22" y="192"/>
                  </a:lnTo>
                  <a:lnTo>
                    <a:pt x="29" y="253"/>
                  </a:lnTo>
                  <a:lnTo>
                    <a:pt x="36" y="313"/>
                  </a:lnTo>
                  <a:lnTo>
                    <a:pt x="41" y="374"/>
                  </a:lnTo>
                  <a:lnTo>
                    <a:pt x="44" y="438"/>
                  </a:lnTo>
                  <a:lnTo>
                    <a:pt x="44" y="506"/>
                  </a:lnTo>
                  <a:lnTo>
                    <a:pt x="67" y="511"/>
                  </a:lnTo>
                  <a:lnTo>
                    <a:pt x="93" y="519"/>
                  </a:lnTo>
                  <a:lnTo>
                    <a:pt x="122" y="526"/>
                  </a:lnTo>
                  <a:lnTo>
                    <a:pt x="154" y="533"/>
                  </a:lnTo>
                  <a:lnTo>
                    <a:pt x="187" y="541"/>
                  </a:lnTo>
                  <a:lnTo>
                    <a:pt x="221" y="549"/>
                  </a:lnTo>
                  <a:lnTo>
                    <a:pt x="258" y="557"/>
                  </a:lnTo>
                  <a:lnTo>
                    <a:pt x="293" y="564"/>
                  </a:lnTo>
                  <a:lnTo>
                    <a:pt x="329" y="570"/>
                  </a:lnTo>
                  <a:lnTo>
                    <a:pt x="364" y="575"/>
                  </a:lnTo>
                  <a:lnTo>
                    <a:pt x="399" y="579"/>
                  </a:lnTo>
                  <a:lnTo>
                    <a:pt x="432" y="582"/>
                  </a:lnTo>
                  <a:lnTo>
                    <a:pt x="463" y="582"/>
                  </a:lnTo>
                  <a:lnTo>
                    <a:pt x="492" y="580"/>
                  </a:lnTo>
                  <a:lnTo>
                    <a:pt x="519" y="576"/>
                  </a:lnTo>
                  <a:lnTo>
                    <a:pt x="542" y="569"/>
                  </a:lnTo>
                  <a:lnTo>
                    <a:pt x="549" y="508"/>
                  </a:lnTo>
                  <a:lnTo>
                    <a:pt x="553" y="449"/>
                  </a:lnTo>
                  <a:lnTo>
                    <a:pt x="554" y="391"/>
                  </a:lnTo>
                  <a:lnTo>
                    <a:pt x="553" y="332"/>
                  </a:lnTo>
                  <a:lnTo>
                    <a:pt x="550" y="273"/>
                  </a:lnTo>
                  <a:lnTo>
                    <a:pt x="544" y="213"/>
                  </a:lnTo>
                  <a:lnTo>
                    <a:pt x="535" y="151"/>
                  </a:lnTo>
                  <a:lnTo>
                    <a:pt x="524" y="88"/>
                  </a:lnTo>
                  <a:close/>
                </a:path>
              </a:pathLst>
            </a:custGeom>
            <a:solidFill>
              <a:srgbClr val="E2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6" name="Freeform 30">
              <a:extLst>
                <a:ext uri="{FF2B5EF4-FFF2-40B4-BE49-F238E27FC236}">
                  <a16:creationId xmlns:a16="http://schemas.microsoft.com/office/drawing/2014/main" id="{BBFE6DE4-E4E7-7833-319E-3F7DED3DE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1450"/>
              <a:ext cx="532" cy="547"/>
            </a:xfrm>
            <a:custGeom>
              <a:avLst/>
              <a:gdLst>
                <a:gd name="T0" fmla="*/ 504 w 532"/>
                <a:gd name="T1" fmla="*/ 87 h 547"/>
                <a:gd name="T2" fmla="*/ 479 w 532"/>
                <a:gd name="T3" fmla="*/ 80 h 547"/>
                <a:gd name="T4" fmla="*/ 451 w 532"/>
                <a:gd name="T5" fmla="*/ 72 h 547"/>
                <a:gd name="T6" fmla="*/ 423 w 532"/>
                <a:gd name="T7" fmla="*/ 64 h 547"/>
                <a:gd name="T8" fmla="*/ 391 w 532"/>
                <a:gd name="T9" fmla="*/ 56 h 547"/>
                <a:gd name="T10" fmla="*/ 357 w 532"/>
                <a:gd name="T11" fmla="*/ 49 h 547"/>
                <a:gd name="T12" fmla="*/ 323 w 532"/>
                <a:gd name="T13" fmla="*/ 42 h 547"/>
                <a:gd name="T14" fmla="*/ 288 w 532"/>
                <a:gd name="T15" fmla="*/ 35 h 547"/>
                <a:gd name="T16" fmla="*/ 253 w 532"/>
                <a:gd name="T17" fmla="*/ 28 h 547"/>
                <a:gd name="T18" fmla="*/ 217 w 532"/>
                <a:gd name="T19" fmla="*/ 23 h 547"/>
                <a:gd name="T20" fmla="*/ 183 w 532"/>
                <a:gd name="T21" fmla="*/ 17 h 547"/>
                <a:gd name="T22" fmla="*/ 148 w 532"/>
                <a:gd name="T23" fmla="*/ 13 h 547"/>
                <a:gd name="T24" fmla="*/ 115 w 532"/>
                <a:gd name="T25" fmla="*/ 9 h 547"/>
                <a:gd name="T26" fmla="*/ 83 w 532"/>
                <a:gd name="T27" fmla="*/ 5 h 547"/>
                <a:gd name="T28" fmla="*/ 53 w 532"/>
                <a:gd name="T29" fmla="*/ 2 h 547"/>
                <a:gd name="T30" fmla="*/ 25 w 532"/>
                <a:gd name="T31" fmla="*/ 1 h 547"/>
                <a:gd name="T32" fmla="*/ 0 w 532"/>
                <a:gd name="T33" fmla="*/ 0 h 547"/>
                <a:gd name="T34" fmla="*/ 6 w 532"/>
                <a:gd name="T35" fmla="*/ 62 h 547"/>
                <a:gd name="T36" fmla="*/ 12 w 532"/>
                <a:gd name="T37" fmla="*/ 121 h 547"/>
                <a:gd name="T38" fmla="*/ 21 w 532"/>
                <a:gd name="T39" fmla="*/ 177 h 547"/>
                <a:gd name="T40" fmla="*/ 28 w 532"/>
                <a:gd name="T41" fmla="*/ 232 h 547"/>
                <a:gd name="T42" fmla="*/ 34 w 532"/>
                <a:gd name="T43" fmla="*/ 285 h 547"/>
                <a:gd name="T44" fmla="*/ 39 w 532"/>
                <a:gd name="T45" fmla="*/ 342 h 547"/>
                <a:gd name="T46" fmla="*/ 42 w 532"/>
                <a:gd name="T47" fmla="*/ 400 h 547"/>
                <a:gd name="T48" fmla="*/ 43 w 532"/>
                <a:gd name="T49" fmla="*/ 463 h 547"/>
                <a:gd name="T50" fmla="*/ 66 w 532"/>
                <a:gd name="T51" fmla="*/ 468 h 547"/>
                <a:gd name="T52" fmla="*/ 91 w 532"/>
                <a:gd name="T53" fmla="*/ 475 h 547"/>
                <a:gd name="T54" fmla="*/ 119 w 532"/>
                <a:gd name="T55" fmla="*/ 483 h 547"/>
                <a:gd name="T56" fmla="*/ 150 w 532"/>
                <a:gd name="T57" fmla="*/ 491 h 547"/>
                <a:gd name="T58" fmla="*/ 181 w 532"/>
                <a:gd name="T59" fmla="*/ 499 h 547"/>
                <a:gd name="T60" fmla="*/ 214 w 532"/>
                <a:gd name="T61" fmla="*/ 508 h 547"/>
                <a:gd name="T62" fmla="*/ 248 w 532"/>
                <a:gd name="T63" fmla="*/ 517 h 547"/>
                <a:gd name="T64" fmla="*/ 283 w 532"/>
                <a:gd name="T65" fmla="*/ 524 h 547"/>
                <a:gd name="T66" fmla="*/ 317 w 532"/>
                <a:gd name="T67" fmla="*/ 531 h 547"/>
                <a:gd name="T68" fmla="*/ 351 w 532"/>
                <a:gd name="T69" fmla="*/ 537 h 547"/>
                <a:gd name="T70" fmla="*/ 384 w 532"/>
                <a:gd name="T71" fmla="*/ 542 h 547"/>
                <a:gd name="T72" fmla="*/ 415 w 532"/>
                <a:gd name="T73" fmla="*/ 545 h 547"/>
                <a:gd name="T74" fmla="*/ 445 w 532"/>
                <a:gd name="T75" fmla="*/ 547 h 547"/>
                <a:gd name="T76" fmla="*/ 473 w 532"/>
                <a:gd name="T77" fmla="*/ 546 h 547"/>
                <a:gd name="T78" fmla="*/ 498 w 532"/>
                <a:gd name="T79" fmla="*/ 541 h 547"/>
                <a:gd name="T80" fmla="*/ 520 w 532"/>
                <a:gd name="T81" fmla="*/ 535 h 547"/>
                <a:gd name="T82" fmla="*/ 526 w 532"/>
                <a:gd name="T83" fmla="*/ 478 h 547"/>
                <a:gd name="T84" fmla="*/ 530 w 532"/>
                <a:gd name="T85" fmla="*/ 424 h 547"/>
                <a:gd name="T86" fmla="*/ 532 w 532"/>
                <a:gd name="T87" fmla="*/ 369 h 547"/>
                <a:gd name="T88" fmla="*/ 531 w 532"/>
                <a:gd name="T89" fmla="*/ 314 h 547"/>
                <a:gd name="T90" fmla="*/ 528 w 532"/>
                <a:gd name="T91" fmla="*/ 259 h 547"/>
                <a:gd name="T92" fmla="*/ 522 w 532"/>
                <a:gd name="T93" fmla="*/ 203 h 547"/>
                <a:gd name="T94" fmla="*/ 514 w 532"/>
                <a:gd name="T95" fmla="*/ 146 h 547"/>
                <a:gd name="T96" fmla="*/ 504 w 532"/>
                <a:gd name="T97" fmla="*/ 8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2" h="547">
                  <a:moveTo>
                    <a:pt x="504" y="87"/>
                  </a:moveTo>
                  <a:lnTo>
                    <a:pt x="479" y="80"/>
                  </a:lnTo>
                  <a:lnTo>
                    <a:pt x="451" y="72"/>
                  </a:lnTo>
                  <a:lnTo>
                    <a:pt x="423" y="64"/>
                  </a:lnTo>
                  <a:lnTo>
                    <a:pt x="391" y="56"/>
                  </a:lnTo>
                  <a:lnTo>
                    <a:pt x="357" y="49"/>
                  </a:lnTo>
                  <a:lnTo>
                    <a:pt x="323" y="42"/>
                  </a:lnTo>
                  <a:lnTo>
                    <a:pt x="288" y="35"/>
                  </a:lnTo>
                  <a:lnTo>
                    <a:pt x="253" y="28"/>
                  </a:lnTo>
                  <a:lnTo>
                    <a:pt x="217" y="23"/>
                  </a:lnTo>
                  <a:lnTo>
                    <a:pt x="183" y="17"/>
                  </a:lnTo>
                  <a:lnTo>
                    <a:pt x="148" y="13"/>
                  </a:lnTo>
                  <a:lnTo>
                    <a:pt x="115" y="9"/>
                  </a:lnTo>
                  <a:lnTo>
                    <a:pt x="83" y="5"/>
                  </a:lnTo>
                  <a:lnTo>
                    <a:pt x="53" y="2"/>
                  </a:lnTo>
                  <a:lnTo>
                    <a:pt x="25" y="1"/>
                  </a:lnTo>
                  <a:lnTo>
                    <a:pt x="0" y="0"/>
                  </a:lnTo>
                  <a:lnTo>
                    <a:pt x="6" y="62"/>
                  </a:lnTo>
                  <a:lnTo>
                    <a:pt x="12" y="121"/>
                  </a:lnTo>
                  <a:lnTo>
                    <a:pt x="21" y="177"/>
                  </a:lnTo>
                  <a:lnTo>
                    <a:pt x="28" y="232"/>
                  </a:lnTo>
                  <a:lnTo>
                    <a:pt x="34" y="285"/>
                  </a:lnTo>
                  <a:lnTo>
                    <a:pt x="39" y="342"/>
                  </a:lnTo>
                  <a:lnTo>
                    <a:pt x="42" y="400"/>
                  </a:lnTo>
                  <a:lnTo>
                    <a:pt x="43" y="463"/>
                  </a:lnTo>
                  <a:lnTo>
                    <a:pt x="66" y="468"/>
                  </a:lnTo>
                  <a:lnTo>
                    <a:pt x="91" y="475"/>
                  </a:lnTo>
                  <a:lnTo>
                    <a:pt x="119" y="483"/>
                  </a:lnTo>
                  <a:lnTo>
                    <a:pt x="150" y="491"/>
                  </a:lnTo>
                  <a:lnTo>
                    <a:pt x="181" y="499"/>
                  </a:lnTo>
                  <a:lnTo>
                    <a:pt x="214" y="508"/>
                  </a:lnTo>
                  <a:lnTo>
                    <a:pt x="248" y="517"/>
                  </a:lnTo>
                  <a:lnTo>
                    <a:pt x="283" y="524"/>
                  </a:lnTo>
                  <a:lnTo>
                    <a:pt x="317" y="531"/>
                  </a:lnTo>
                  <a:lnTo>
                    <a:pt x="351" y="537"/>
                  </a:lnTo>
                  <a:lnTo>
                    <a:pt x="384" y="542"/>
                  </a:lnTo>
                  <a:lnTo>
                    <a:pt x="415" y="545"/>
                  </a:lnTo>
                  <a:lnTo>
                    <a:pt x="445" y="547"/>
                  </a:lnTo>
                  <a:lnTo>
                    <a:pt x="473" y="546"/>
                  </a:lnTo>
                  <a:lnTo>
                    <a:pt x="498" y="541"/>
                  </a:lnTo>
                  <a:lnTo>
                    <a:pt x="520" y="535"/>
                  </a:lnTo>
                  <a:lnTo>
                    <a:pt x="526" y="478"/>
                  </a:lnTo>
                  <a:lnTo>
                    <a:pt x="530" y="424"/>
                  </a:lnTo>
                  <a:lnTo>
                    <a:pt x="532" y="369"/>
                  </a:lnTo>
                  <a:lnTo>
                    <a:pt x="531" y="314"/>
                  </a:lnTo>
                  <a:lnTo>
                    <a:pt x="528" y="259"/>
                  </a:lnTo>
                  <a:lnTo>
                    <a:pt x="522" y="203"/>
                  </a:lnTo>
                  <a:lnTo>
                    <a:pt x="514" y="146"/>
                  </a:lnTo>
                  <a:lnTo>
                    <a:pt x="504" y="87"/>
                  </a:lnTo>
                  <a:close/>
                </a:path>
              </a:pathLst>
            </a:custGeom>
            <a:solidFill>
              <a:srgbClr val="E5CE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7" name="Freeform 31">
              <a:extLst>
                <a:ext uri="{FF2B5EF4-FFF2-40B4-BE49-F238E27FC236}">
                  <a16:creationId xmlns:a16="http://schemas.microsoft.com/office/drawing/2014/main" id="{EDE0CB3D-335F-C3AB-1FF1-E749E75CE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1451"/>
              <a:ext cx="509" cy="510"/>
            </a:xfrm>
            <a:custGeom>
              <a:avLst/>
              <a:gdLst>
                <a:gd name="T0" fmla="*/ 484 w 509"/>
                <a:gd name="T1" fmla="*/ 87 h 510"/>
                <a:gd name="T2" fmla="*/ 461 w 509"/>
                <a:gd name="T3" fmla="*/ 80 h 510"/>
                <a:gd name="T4" fmla="*/ 435 w 509"/>
                <a:gd name="T5" fmla="*/ 73 h 510"/>
                <a:gd name="T6" fmla="*/ 407 w 509"/>
                <a:gd name="T7" fmla="*/ 64 h 510"/>
                <a:gd name="T8" fmla="*/ 377 w 509"/>
                <a:gd name="T9" fmla="*/ 57 h 510"/>
                <a:gd name="T10" fmla="*/ 345 w 509"/>
                <a:gd name="T11" fmla="*/ 50 h 510"/>
                <a:gd name="T12" fmla="*/ 311 w 509"/>
                <a:gd name="T13" fmla="*/ 43 h 510"/>
                <a:gd name="T14" fmla="*/ 278 w 509"/>
                <a:gd name="T15" fmla="*/ 36 h 510"/>
                <a:gd name="T16" fmla="*/ 242 w 509"/>
                <a:gd name="T17" fmla="*/ 29 h 510"/>
                <a:gd name="T18" fmla="*/ 208 w 509"/>
                <a:gd name="T19" fmla="*/ 23 h 510"/>
                <a:gd name="T20" fmla="*/ 174 w 509"/>
                <a:gd name="T21" fmla="*/ 18 h 510"/>
                <a:gd name="T22" fmla="*/ 141 w 509"/>
                <a:gd name="T23" fmla="*/ 13 h 510"/>
                <a:gd name="T24" fmla="*/ 109 w 509"/>
                <a:gd name="T25" fmla="*/ 9 h 510"/>
                <a:gd name="T26" fmla="*/ 78 w 509"/>
                <a:gd name="T27" fmla="*/ 6 h 510"/>
                <a:gd name="T28" fmla="*/ 49 w 509"/>
                <a:gd name="T29" fmla="*/ 2 h 510"/>
                <a:gd name="T30" fmla="*/ 23 w 509"/>
                <a:gd name="T31" fmla="*/ 1 h 510"/>
                <a:gd name="T32" fmla="*/ 0 w 509"/>
                <a:gd name="T33" fmla="*/ 0 h 510"/>
                <a:gd name="T34" fmla="*/ 5 w 509"/>
                <a:gd name="T35" fmla="*/ 58 h 510"/>
                <a:gd name="T36" fmla="*/ 12 w 509"/>
                <a:gd name="T37" fmla="*/ 111 h 510"/>
                <a:gd name="T38" fmla="*/ 19 w 509"/>
                <a:gd name="T39" fmla="*/ 161 h 510"/>
                <a:gd name="T40" fmla="*/ 26 w 509"/>
                <a:gd name="T41" fmla="*/ 211 h 510"/>
                <a:gd name="T42" fmla="*/ 34 w 509"/>
                <a:gd name="T43" fmla="*/ 260 h 510"/>
                <a:gd name="T44" fmla="*/ 39 w 509"/>
                <a:gd name="T45" fmla="*/ 310 h 510"/>
                <a:gd name="T46" fmla="*/ 42 w 509"/>
                <a:gd name="T47" fmla="*/ 364 h 510"/>
                <a:gd name="T48" fmla="*/ 43 w 509"/>
                <a:gd name="T49" fmla="*/ 422 h 510"/>
                <a:gd name="T50" fmla="*/ 65 w 509"/>
                <a:gd name="T51" fmla="*/ 427 h 510"/>
                <a:gd name="T52" fmla="*/ 88 w 509"/>
                <a:gd name="T53" fmla="*/ 433 h 510"/>
                <a:gd name="T54" fmla="*/ 115 w 509"/>
                <a:gd name="T55" fmla="*/ 441 h 510"/>
                <a:gd name="T56" fmla="*/ 144 w 509"/>
                <a:gd name="T57" fmla="*/ 450 h 510"/>
                <a:gd name="T58" fmla="*/ 175 w 509"/>
                <a:gd name="T59" fmla="*/ 459 h 510"/>
                <a:gd name="T60" fmla="*/ 206 w 509"/>
                <a:gd name="T61" fmla="*/ 467 h 510"/>
                <a:gd name="T62" fmla="*/ 239 w 509"/>
                <a:gd name="T63" fmla="*/ 476 h 510"/>
                <a:gd name="T64" fmla="*/ 272 w 509"/>
                <a:gd name="T65" fmla="*/ 485 h 510"/>
                <a:gd name="T66" fmla="*/ 304 w 509"/>
                <a:gd name="T67" fmla="*/ 493 h 510"/>
                <a:gd name="T68" fmla="*/ 337 w 509"/>
                <a:gd name="T69" fmla="*/ 499 h 510"/>
                <a:gd name="T70" fmla="*/ 368 w 509"/>
                <a:gd name="T71" fmla="*/ 505 h 510"/>
                <a:gd name="T72" fmla="*/ 399 w 509"/>
                <a:gd name="T73" fmla="*/ 508 h 510"/>
                <a:gd name="T74" fmla="*/ 427 w 509"/>
                <a:gd name="T75" fmla="*/ 510 h 510"/>
                <a:gd name="T76" fmla="*/ 454 w 509"/>
                <a:gd name="T77" fmla="*/ 510 h 510"/>
                <a:gd name="T78" fmla="*/ 478 w 509"/>
                <a:gd name="T79" fmla="*/ 507 h 510"/>
                <a:gd name="T80" fmla="*/ 499 w 509"/>
                <a:gd name="T81" fmla="*/ 501 h 510"/>
                <a:gd name="T82" fmla="*/ 505 w 509"/>
                <a:gd name="T83" fmla="*/ 450 h 510"/>
                <a:gd name="T84" fmla="*/ 508 w 509"/>
                <a:gd name="T85" fmla="*/ 398 h 510"/>
                <a:gd name="T86" fmla="*/ 509 w 509"/>
                <a:gd name="T87" fmla="*/ 347 h 510"/>
                <a:gd name="T88" fmla="*/ 509 w 509"/>
                <a:gd name="T89" fmla="*/ 297 h 510"/>
                <a:gd name="T90" fmla="*/ 506 w 509"/>
                <a:gd name="T91" fmla="*/ 246 h 510"/>
                <a:gd name="T92" fmla="*/ 501 w 509"/>
                <a:gd name="T93" fmla="*/ 195 h 510"/>
                <a:gd name="T94" fmla="*/ 493 w 509"/>
                <a:gd name="T95" fmla="*/ 142 h 510"/>
                <a:gd name="T96" fmla="*/ 484 w 509"/>
                <a:gd name="T97" fmla="*/ 8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9" h="510">
                  <a:moveTo>
                    <a:pt x="484" y="87"/>
                  </a:moveTo>
                  <a:lnTo>
                    <a:pt x="461" y="80"/>
                  </a:lnTo>
                  <a:lnTo>
                    <a:pt x="435" y="73"/>
                  </a:lnTo>
                  <a:lnTo>
                    <a:pt x="407" y="64"/>
                  </a:lnTo>
                  <a:lnTo>
                    <a:pt x="377" y="57"/>
                  </a:lnTo>
                  <a:lnTo>
                    <a:pt x="345" y="50"/>
                  </a:lnTo>
                  <a:lnTo>
                    <a:pt x="311" y="43"/>
                  </a:lnTo>
                  <a:lnTo>
                    <a:pt x="278" y="36"/>
                  </a:lnTo>
                  <a:lnTo>
                    <a:pt x="242" y="29"/>
                  </a:lnTo>
                  <a:lnTo>
                    <a:pt x="208" y="23"/>
                  </a:lnTo>
                  <a:lnTo>
                    <a:pt x="174" y="18"/>
                  </a:lnTo>
                  <a:lnTo>
                    <a:pt x="141" y="13"/>
                  </a:lnTo>
                  <a:lnTo>
                    <a:pt x="109" y="9"/>
                  </a:lnTo>
                  <a:lnTo>
                    <a:pt x="78" y="6"/>
                  </a:lnTo>
                  <a:lnTo>
                    <a:pt x="49" y="2"/>
                  </a:lnTo>
                  <a:lnTo>
                    <a:pt x="23" y="1"/>
                  </a:lnTo>
                  <a:lnTo>
                    <a:pt x="0" y="0"/>
                  </a:lnTo>
                  <a:lnTo>
                    <a:pt x="5" y="58"/>
                  </a:lnTo>
                  <a:lnTo>
                    <a:pt x="12" y="111"/>
                  </a:lnTo>
                  <a:lnTo>
                    <a:pt x="19" y="161"/>
                  </a:lnTo>
                  <a:lnTo>
                    <a:pt x="26" y="211"/>
                  </a:lnTo>
                  <a:lnTo>
                    <a:pt x="34" y="260"/>
                  </a:lnTo>
                  <a:lnTo>
                    <a:pt x="39" y="310"/>
                  </a:lnTo>
                  <a:lnTo>
                    <a:pt x="42" y="364"/>
                  </a:lnTo>
                  <a:lnTo>
                    <a:pt x="43" y="422"/>
                  </a:lnTo>
                  <a:lnTo>
                    <a:pt x="65" y="427"/>
                  </a:lnTo>
                  <a:lnTo>
                    <a:pt x="88" y="433"/>
                  </a:lnTo>
                  <a:lnTo>
                    <a:pt x="115" y="441"/>
                  </a:lnTo>
                  <a:lnTo>
                    <a:pt x="144" y="450"/>
                  </a:lnTo>
                  <a:lnTo>
                    <a:pt x="175" y="459"/>
                  </a:lnTo>
                  <a:lnTo>
                    <a:pt x="206" y="467"/>
                  </a:lnTo>
                  <a:lnTo>
                    <a:pt x="239" y="476"/>
                  </a:lnTo>
                  <a:lnTo>
                    <a:pt x="272" y="485"/>
                  </a:lnTo>
                  <a:lnTo>
                    <a:pt x="304" y="493"/>
                  </a:lnTo>
                  <a:lnTo>
                    <a:pt x="337" y="499"/>
                  </a:lnTo>
                  <a:lnTo>
                    <a:pt x="368" y="505"/>
                  </a:lnTo>
                  <a:lnTo>
                    <a:pt x="399" y="508"/>
                  </a:lnTo>
                  <a:lnTo>
                    <a:pt x="427" y="510"/>
                  </a:lnTo>
                  <a:lnTo>
                    <a:pt x="454" y="510"/>
                  </a:lnTo>
                  <a:lnTo>
                    <a:pt x="478" y="507"/>
                  </a:lnTo>
                  <a:lnTo>
                    <a:pt x="499" y="501"/>
                  </a:lnTo>
                  <a:lnTo>
                    <a:pt x="505" y="450"/>
                  </a:lnTo>
                  <a:lnTo>
                    <a:pt x="508" y="398"/>
                  </a:lnTo>
                  <a:lnTo>
                    <a:pt x="509" y="347"/>
                  </a:lnTo>
                  <a:lnTo>
                    <a:pt x="509" y="297"/>
                  </a:lnTo>
                  <a:lnTo>
                    <a:pt x="506" y="246"/>
                  </a:lnTo>
                  <a:lnTo>
                    <a:pt x="501" y="195"/>
                  </a:lnTo>
                  <a:lnTo>
                    <a:pt x="493" y="142"/>
                  </a:lnTo>
                  <a:lnTo>
                    <a:pt x="484" y="87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8" name="Freeform 32">
              <a:extLst>
                <a:ext uri="{FF2B5EF4-FFF2-40B4-BE49-F238E27FC236}">
                  <a16:creationId xmlns:a16="http://schemas.microsoft.com/office/drawing/2014/main" id="{945B6CAF-9800-303F-5108-A1E3E1263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8" y="1512"/>
              <a:ext cx="742" cy="117"/>
            </a:xfrm>
            <a:custGeom>
              <a:avLst/>
              <a:gdLst>
                <a:gd name="T0" fmla="*/ 742 w 742"/>
                <a:gd name="T1" fmla="*/ 92 h 117"/>
                <a:gd name="T2" fmla="*/ 542 w 742"/>
                <a:gd name="T3" fmla="*/ 62 h 117"/>
                <a:gd name="T4" fmla="*/ 206 w 742"/>
                <a:gd name="T5" fmla="*/ 24 h 117"/>
                <a:gd name="T6" fmla="*/ 65 w 742"/>
                <a:gd name="T7" fmla="*/ 17 h 117"/>
                <a:gd name="T8" fmla="*/ 0 w 742"/>
                <a:gd name="T9" fmla="*/ 0 h 117"/>
                <a:gd name="T10" fmla="*/ 78 w 742"/>
                <a:gd name="T11" fmla="*/ 40 h 117"/>
                <a:gd name="T12" fmla="*/ 708 w 742"/>
                <a:gd name="T13" fmla="*/ 117 h 117"/>
                <a:gd name="T14" fmla="*/ 742 w 742"/>
                <a:gd name="T15" fmla="*/ 9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2" h="117">
                  <a:moveTo>
                    <a:pt x="742" y="92"/>
                  </a:moveTo>
                  <a:lnTo>
                    <a:pt x="542" y="62"/>
                  </a:lnTo>
                  <a:lnTo>
                    <a:pt x="206" y="24"/>
                  </a:lnTo>
                  <a:lnTo>
                    <a:pt x="65" y="17"/>
                  </a:lnTo>
                  <a:lnTo>
                    <a:pt x="0" y="0"/>
                  </a:lnTo>
                  <a:lnTo>
                    <a:pt x="78" y="40"/>
                  </a:lnTo>
                  <a:lnTo>
                    <a:pt x="708" y="117"/>
                  </a:lnTo>
                  <a:lnTo>
                    <a:pt x="742" y="92"/>
                  </a:lnTo>
                  <a:close/>
                </a:path>
              </a:pathLst>
            </a:custGeom>
            <a:solidFill>
              <a:srgbClr val="5B66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9" name="Freeform 33">
              <a:extLst>
                <a:ext uri="{FF2B5EF4-FFF2-40B4-BE49-F238E27FC236}">
                  <a16:creationId xmlns:a16="http://schemas.microsoft.com/office/drawing/2014/main" id="{9F68B9B0-768F-3C0B-6F14-479D7AB88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" y="1548"/>
              <a:ext cx="662" cy="764"/>
            </a:xfrm>
            <a:custGeom>
              <a:avLst/>
              <a:gdLst>
                <a:gd name="T0" fmla="*/ 0 w 662"/>
                <a:gd name="T1" fmla="*/ 0 h 764"/>
                <a:gd name="T2" fmla="*/ 9 w 662"/>
                <a:gd name="T3" fmla="*/ 174 h 764"/>
                <a:gd name="T4" fmla="*/ 16 w 662"/>
                <a:gd name="T5" fmla="*/ 364 h 764"/>
                <a:gd name="T6" fmla="*/ 20 w 662"/>
                <a:gd name="T7" fmla="*/ 561 h 764"/>
                <a:gd name="T8" fmla="*/ 20 w 662"/>
                <a:gd name="T9" fmla="*/ 755 h 764"/>
                <a:gd name="T10" fmla="*/ 60 w 662"/>
                <a:gd name="T11" fmla="*/ 758 h 764"/>
                <a:gd name="T12" fmla="*/ 98 w 662"/>
                <a:gd name="T13" fmla="*/ 761 h 764"/>
                <a:gd name="T14" fmla="*/ 137 w 662"/>
                <a:gd name="T15" fmla="*/ 762 h 764"/>
                <a:gd name="T16" fmla="*/ 176 w 662"/>
                <a:gd name="T17" fmla="*/ 764 h 764"/>
                <a:gd name="T18" fmla="*/ 216 w 662"/>
                <a:gd name="T19" fmla="*/ 764 h 764"/>
                <a:gd name="T20" fmla="*/ 256 w 662"/>
                <a:gd name="T21" fmla="*/ 764 h 764"/>
                <a:gd name="T22" fmla="*/ 295 w 662"/>
                <a:gd name="T23" fmla="*/ 762 h 764"/>
                <a:gd name="T24" fmla="*/ 335 w 662"/>
                <a:gd name="T25" fmla="*/ 760 h 764"/>
                <a:gd name="T26" fmla="*/ 374 w 662"/>
                <a:gd name="T27" fmla="*/ 759 h 764"/>
                <a:gd name="T28" fmla="*/ 413 w 662"/>
                <a:gd name="T29" fmla="*/ 757 h 764"/>
                <a:gd name="T30" fmla="*/ 453 w 662"/>
                <a:gd name="T31" fmla="*/ 755 h 764"/>
                <a:gd name="T32" fmla="*/ 493 w 662"/>
                <a:gd name="T33" fmla="*/ 752 h 764"/>
                <a:gd name="T34" fmla="*/ 532 w 662"/>
                <a:gd name="T35" fmla="*/ 750 h 764"/>
                <a:gd name="T36" fmla="*/ 571 w 662"/>
                <a:gd name="T37" fmla="*/ 748 h 764"/>
                <a:gd name="T38" fmla="*/ 609 w 662"/>
                <a:gd name="T39" fmla="*/ 746 h 764"/>
                <a:gd name="T40" fmla="*/ 649 w 662"/>
                <a:gd name="T41" fmla="*/ 744 h 764"/>
                <a:gd name="T42" fmla="*/ 657 w 662"/>
                <a:gd name="T43" fmla="*/ 645 h 764"/>
                <a:gd name="T44" fmla="*/ 662 w 662"/>
                <a:gd name="T45" fmla="*/ 551 h 764"/>
                <a:gd name="T46" fmla="*/ 662 w 662"/>
                <a:gd name="T47" fmla="*/ 463 h 764"/>
                <a:gd name="T48" fmla="*/ 659 w 662"/>
                <a:gd name="T49" fmla="*/ 378 h 764"/>
                <a:gd name="T50" fmla="*/ 654 w 662"/>
                <a:gd name="T51" fmla="*/ 297 h 764"/>
                <a:gd name="T52" fmla="*/ 647 w 662"/>
                <a:gd name="T53" fmla="*/ 218 h 764"/>
                <a:gd name="T54" fmla="*/ 638 w 662"/>
                <a:gd name="T55" fmla="*/ 140 h 764"/>
                <a:gd name="T56" fmla="*/ 629 w 662"/>
                <a:gd name="T57" fmla="*/ 62 h 764"/>
                <a:gd name="T58" fmla="*/ 591 w 662"/>
                <a:gd name="T59" fmla="*/ 56 h 764"/>
                <a:gd name="T60" fmla="*/ 551 w 662"/>
                <a:gd name="T61" fmla="*/ 50 h 764"/>
                <a:gd name="T62" fmla="*/ 513 w 662"/>
                <a:gd name="T63" fmla="*/ 44 h 764"/>
                <a:gd name="T64" fmla="*/ 474 w 662"/>
                <a:gd name="T65" fmla="*/ 39 h 764"/>
                <a:gd name="T66" fmla="*/ 435 w 662"/>
                <a:gd name="T67" fmla="*/ 34 h 764"/>
                <a:gd name="T68" fmla="*/ 395 w 662"/>
                <a:gd name="T69" fmla="*/ 28 h 764"/>
                <a:gd name="T70" fmla="*/ 355 w 662"/>
                <a:gd name="T71" fmla="*/ 23 h 764"/>
                <a:gd name="T72" fmla="*/ 316 w 662"/>
                <a:gd name="T73" fmla="*/ 19 h 764"/>
                <a:gd name="T74" fmla="*/ 277 w 662"/>
                <a:gd name="T75" fmla="*/ 16 h 764"/>
                <a:gd name="T76" fmla="*/ 236 w 662"/>
                <a:gd name="T77" fmla="*/ 12 h 764"/>
                <a:gd name="T78" fmla="*/ 197 w 662"/>
                <a:gd name="T79" fmla="*/ 9 h 764"/>
                <a:gd name="T80" fmla="*/ 158 w 662"/>
                <a:gd name="T81" fmla="*/ 7 h 764"/>
                <a:gd name="T82" fmla="*/ 118 w 662"/>
                <a:gd name="T83" fmla="*/ 5 h 764"/>
                <a:gd name="T84" fmla="*/ 78 w 662"/>
                <a:gd name="T85" fmla="*/ 3 h 764"/>
                <a:gd name="T86" fmla="*/ 39 w 662"/>
                <a:gd name="T87" fmla="*/ 2 h 764"/>
                <a:gd name="T88" fmla="*/ 0 w 662"/>
                <a:gd name="T89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2" h="764">
                  <a:moveTo>
                    <a:pt x="0" y="0"/>
                  </a:moveTo>
                  <a:lnTo>
                    <a:pt x="9" y="174"/>
                  </a:lnTo>
                  <a:lnTo>
                    <a:pt x="16" y="364"/>
                  </a:lnTo>
                  <a:lnTo>
                    <a:pt x="20" y="561"/>
                  </a:lnTo>
                  <a:lnTo>
                    <a:pt x="20" y="755"/>
                  </a:lnTo>
                  <a:lnTo>
                    <a:pt x="60" y="758"/>
                  </a:lnTo>
                  <a:lnTo>
                    <a:pt x="98" y="761"/>
                  </a:lnTo>
                  <a:lnTo>
                    <a:pt x="137" y="762"/>
                  </a:lnTo>
                  <a:lnTo>
                    <a:pt x="176" y="764"/>
                  </a:lnTo>
                  <a:lnTo>
                    <a:pt x="216" y="764"/>
                  </a:lnTo>
                  <a:lnTo>
                    <a:pt x="256" y="764"/>
                  </a:lnTo>
                  <a:lnTo>
                    <a:pt x="295" y="762"/>
                  </a:lnTo>
                  <a:lnTo>
                    <a:pt x="335" y="760"/>
                  </a:lnTo>
                  <a:lnTo>
                    <a:pt x="374" y="759"/>
                  </a:lnTo>
                  <a:lnTo>
                    <a:pt x="413" y="757"/>
                  </a:lnTo>
                  <a:lnTo>
                    <a:pt x="453" y="755"/>
                  </a:lnTo>
                  <a:lnTo>
                    <a:pt x="493" y="752"/>
                  </a:lnTo>
                  <a:lnTo>
                    <a:pt x="532" y="750"/>
                  </a:lnTo>
                  <a:lnTo>
                    <a:pt x="571" y="748"/>
                  </a:lnTo>
                  <a:lnTo>
                    <a:pt x="609" y="746"/>
                  </a:lnTo>
                  <a:lnTo>
                    <a:pt x="649" y="744"/>
                  </a:lnTo>
                  <a:lnTo>
                    <a:pt x="657" y="645"/>
                  </a:lnTo>
                  <a:lnTo>
                    <a:pt x="662" y="551"/>
                  </a:lnTo>
                  <a:lnTo>
                    <a:pt x="662" y="463"/>
                  </a:lnTo>
                  <a:lnTo>
                    <a:pt x="659" y="378"/>
                  </a:lnTo>
                  <a:lnTo>
                    <a:pt x="654" y="297"/>
                  </a:lnTo>
                  <a:lnTo>
                    <a:pt x="647" y="218"/>
                  </a:lnTo>
                  <a:lnTo>
                    <a:pt x="638" y="140"/>
                  </a:lnTo>
                  <a:lnTo>
                    <a:pt x="629" y="62"/>
                  </a:lnTo>
                  <a:lnTo>
                    <a:pt x="591" y="56"/>
                  </a:lnTo>
                  <a:lnTo>
                    <a:pt x="551" y="50"/>
                  </a:lnTo>
                  <a:lnTo>
                    <a:pt x="513" y="44"/>
                  </a:lnTo>
                  <a:lnTo>
                    <a:pt x="474" y="39"/>
                  </a:lnTo>
                  <a:lnTo>
                    <a:pt x="435" y="34"/>
                  </a:lnTo>
                  <a:lnTo>
                    <a:pt x="395" y="28"/>
                  </a:lnTo>
                  <a:lnTo>
                    <a:pt x="355" y="23"/>
                  </a:lnTo>
                  <a:lnTo>
                    <a:pt x="316" y="19"/>
                  </a:lnTo>
                  <a:lnTo>
                    <a:pt x="277" y="16"/>
                  </a:lnTo>
                  <a:lnTo>
                    <a:pt x="236" y="12"/>
                  </a:lnTo>
                  <a:lnTo>
                    <a:pt x="197" y="9"/>
                  </a:lnTo>
                  <a:lnTo>
                    <a:pt x="158" y="7"/>
                  </a:lnTo>
                  <a:lnTo>
                    <a:pt x="118" y="5"/>
                  </a:lnTo>
                  <a:lnTo>
                    <a:pt x="78" y="3"/>
                  </a:lnTo>
                  <a:lnTo>
                    <a:pt x="39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0" name="Freeform 34">
              <a:extLst>
                <a:ext uri="{FF2B5EF4-FFF2-40B4-BE49-F238E27FC236}">
                  <a16:creationId xmlns:a16="http://schemas.microsoft.com/office/drawing/2014/main" id="{60E7C1E2-109F-B2C9-3E35-B019653C7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" y="1564"/>
              <a:ext cx="634" cy="731"/>
            </a:xfrm>
            <a:custGeom>
              <a:avLst/>
              <a:gdLst>
                <a:gd name="T0" fmla="*/ 0 w 634"/>
                <a:gd name="T1" fmla="*/ 0 h 731"/>
                <a:gd name="T2" fmla="*/ 7 w 634"/>
                <a:gd name="T3" fmla="*/ 166 h 731"/>
                <a:gd name="T4" fmla="*/ 12 w 634"/>
                <a:gd name="T5" fmla="*/ 347 h 731"/>
                <a:gd name="T6" fmla="*/ 17 w 634"/>
                <a:gd name="T7" fmla="*/ 534 h 731"/>
                <a:gd name="T8" fmla="*/ 20 w 634"/>
                <a:gd name="T9" fmla="*/ 719 h 731"/>
                <a:gd name="T10" fmla="*/ 57 w 634"/>
                <a:gd name="T11" fmla="*/ 723 h 731"/>
                <a:gd name="T12" fmla="*/ 94 w 634"/>
                <a:gd name="T13" fmla="*/ 726 h 731"/>
                <a:gd name="T14" fmla="*/ 132 w 634"/>
                <a:gd name="T15" fmla="*/ 728 h 731"/>
                <a:gd name="T16" fmla="*/ 169 w 634"/>
                <a:gd name="T17" fmla="*/ 730 h 731"/>
                <a:gd name="T18" fmla="*/ 206 w 634"/>
                <a:gd name="T19" fmla="*/ 731 h 731"/>
                <a:gd name="T20" fmla="*/ 243 w 634"/>
                <a:gd name="T21" fmla="*/ 731 h 731"/>
                <a:gd name="T22" fmla="*/ 281 w 634"/>
                <a:gd name="T23" fmla="*/ 730 h 731"/>
                <a:gd name="T24" fmla="*/ 319 w 634"/>
                <a:gd name="T25" fmla="*/ 729 h 731"/>
                <a:gd name="T26" fmla="*/ 356 w 634"/>
                <a:gd name="T27" fmla="*/ 728 h 731"/>
                <a:gd name="T28" fmla="*/ 394 w 634"/>
                <a:gd name="T29" fmla="*/ 726 h 731"/>
                <a:gd name="T30" fmla="*/ 431 w 634"/>
                <a:gd name="T31" fmla="*/ 723 h 731"/>
                <a:gd name="T32" fmla="*/ 468 w 634"/>
                <a:gd name="T33" fmla="*/ 721 h 731"/>
                <a:gd name="T34" fmla="*/ 506 w 634"/>
                <a:gd name="T35" fmla="*/ 718 h 731"/>
                <a:gd name="T36" fmla="*/ 543 w 634"/>
                <a:gd name="T37" fmla="*/ 714 h 731"/>
                <a:gd name="T38" fmla="*/ 580 w 634"/>
                <a:gd name="T39" fmla="*/ 710 h 731"/>
                <a:gd name="T40" fmla="*/ 617 w 634"/>
                <a:gd name="T41" fmla="*/ 707 h 731"/>
                <a:gd name="T42" fmla="*/ 627 w 634"/>
                <a:gd name="T43" fmla="*/ 612 h 731"/>
                <a:gd name="T44" fmla="*/ 633 w 634"/>
                <a:gd name="T45" fmla="*/ 523 h 731"/>
                <a:gd name="T46" fmla="*/ 634 w 634"/>
                <a:gd name="T47" fmla="*/ 440 h 731"/>
                <a:gd name="T48" fmla="*/ 632 w 634"/>
                <a:gd name="T49" fmla="*/ 359 h 731"/>
                <a:gd name="T50" fmla="*/ 626 w 634"/>
                <a:gd name="T51" fmla="*/ 282 h 731"/>
                <a:gd name="T52" fmla="*/ 618 w 634"/>
                <a:gd name="T53" fmla="*/ 208 h 731"/>
                <a:gd name="T54" fmla="*/ 609 w 634"/>
                <a:gd name="T55" fmla="*/ 133 h 731"/>
                <a:gd name="T56" fmla="*/ 599 w 634"/>
                <a:gd name="T57" fmla="*/ 60 h 731"/>
                <a:gd name="T58" fmla="*/ 561 w 634"/>
                <a:gd name="T59" fmla="*/ 53 h 731"/>
                <a:gd name="T60" fmla="*/ 525 w 634"/>
                <a:gd name="T61" fmla="*/ 45 h 731"/>
                <a:gd name="T62" fmla="*/ 488 w 634"/>
                <a:gd name="T63" fmla="*/ 39 h 731"/>
                <a:gd name="T64" fmla="*/ 451 w 634"/>
                <a:gd name="T65" fmla="*/ 33 h 731"/>
                <a:gd name="T66" fmla="*/ 413 w 634"/>
                <a:gd name="T67" fmla="*/ 28 h 731"/>
                <a:gd name="T68" fmla="*/ 375 w 634"/>
                <a:gd name="T69" fmla="*/ 23 h 731"/>
                <a:gd name="T70" fmla="*/ 338 w 634"/>
                <a:gd name="T71" fmla="*/ 19 h 731"/>
                <a:gd name="T72" fmla="*/ 300 w 634"/>
                <a:gd name="T73" fmla="*/ 14 h 731"/>
                <a:gd name="T74" fmla="*/ 263 w 634"/>
                <a:gd name="T75" fmla="*/ 11 h 731"/>
                <a:gd name="T76" fmla="*/ 225 w 634"/>
                <a:gd name="T77" fmla="*/ 8 h 731"/>
                <a:gd name="T78" fmla="*/ 187 w 634"/>
                <a:gd name="T79" fmla="*/ 6 h 731"/>
                <a:gd name="T80" fmla="*/ 149 w 634"/>
                <a:gd name="T81" fmla="*/ 4 h 731"/>
                <a:gd name="T82" fmla="*/ 112 w 634"/>
                <a:gd name="T83" fmla="*/ 2 h 731"/>
                <a:gd name="T84" fmla="*/ 75 w 634"/>
                <a:gd name="T85" fmla="*/ 1 h 731"/>
                <a:gd name="T86" fmla="*/ 38 w 634"/>
                <a:gd name="T87" fmla="*/ 0 h 731"/>
                <a:gd name="T88" fmla="*/ 0 w 634"/>
                <a:gd name="T89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34" h="731">
                  <a:moveTo>
                    <a:pt x="0" y="0"/>
                  </a:moveTo>
                  <a:lnTo>
                    <a:pt x="7" y="166"/>
                  </a:lnTo>
                  <a:lnTo>
                    <a:pt x="12" y="347"/>
                  </a:lnTo>
                  <a:lnTo>
                    <a:pt x="17" y="534"/>
                  </a:lnTo>
                  <a:lnTo>
                    <a:pt x="20" y="719"/>
                  </a:lnTo>
                  <a:lnTo>
                    <a:pt x="57" y="723"/>
                  </a:lnTo>
                  <a:lnTo>
                    <a:pt x="94" y="726"/>
                  </a:lnTo>
                  <a:lnTo>
                    <a:pt x="132" y="728"/>
                  </a:lnTo>
                  <a:lnTo>
                    <a:pt x="169" y="730"/>
                  </a:lnTo>
                  <a:lnTo>
                    <a:pt x="206" y="731"/>
                  </a:lnTo>
                  <a:lnTo>
                    <a:pt x="243" y="731"/>
                  </a:lnTo>
                  <a:lnTo>
                    <a:pt x="281" y="730"/>
                  </a:lnTo>
                  <a:lnTo>
                    <a:pt x="319" y="729"/>
                  </a:lnTo>
                  <a:lnTo>
                    <a:pt x="356" y="728"/>
                  </a:lnTo>
                  <a:lnTo>
                    <a:pt x="394" y="726"/>
                  </a:lnTo>
                  <a:lnTo>
                    <a:pt x="431" y="723"/>
                  </a:lnTo>
                  <a:lnTo>
                    <a:pt x="468" y="721"/>
                  </a:lnTo>
                  <a:lnTo>
                    <a:pt x="506" y="718"/>
                  </a:lnTo>
                  <a:lnTo>
                    <a:pt x="543" y="714"/>
                  </a:lnTo>
                  <a:lnTo>
                    <a:pt x="580" y="710"/>
                  </a:lnTo>
                  <a:lnTo>
                    <a:pt x="617" y="707"/>
                  </a:lnTo>
                  <a:lnTo>
                    <a:pt x="627" y="612"/>
                  </a:lnTo>
                  <a:lnTo>
                    <a:pt x="633" y="523"/>
                  </a:lnTo>
                  <a:lnTo>
                    <a:pt x="634" y="440"/>
                  </a:lnTo>
                  <a:lnTo>
                    <a:pt x="632" y="359"/>
                  </a:lnTo>
                  <a:lnTo>
                    <a:pt x="626" y="282"/>
                  </a:lnTo>
                  <a:lnTo>
                    <a:pt x="618" y="208"/>
                  </a:lnTo>
                  <a:lnTo>
                    <a:pt x="609" y="133"/>
                  </a:lnTo>
                  <a:lnTo>
                    <a:pt x="599" y="60"/>
                  </a:lnTo>
                  <a:lnTo>
                    <a:pt x="561" y="53"/>
                  </a:lnTo>
                  <a:lnTo>
                    <a:pt x="525" y="45"/>
                  </a:lnTo>
                  <a:lnTo>
                    <a:pt x="488" y="39"/>
                  </a:lnTo>
                  <a:lnTo>
                    <a:pt x="451" y="33"/>
                  </a:lnTo>
                  <a:lnTo>
                    <a:pt x="413" y="28"/>
                  </a:lnTo>
                  <a:lnTo>
                    <a:pt x="375" y="23"/>
                  </a:lnTo>
                  <a:lnTo>
                    <a:pt x="338" y="19"/>
                  </a:lnTo>
                  <a:lnTo>
                    <a:pt x="300" y="14"/>
                  </a:lnTo>
                  <a:lnTo>
                    <a:pt x="263" y="11"/>
                  </a:lnTo>
                  <a:lnTo>
                    <a:pt x="225" y="8"/>
                  </a:lnTo>
                  <a:lnTo>
                    <a:pt x="187" y="6"/>
                  </a:lnTo>
                  <a:lnTo>
                    <a:pt x="149" y="4"/>
                  </a:lnTo>
                  <a:lnTo>
                    <a:pt x="112" y="2"/>
                  </a:lnTo>
                  <a:lnTo>
                    <a:pt x="75" y="1"/>
                  </a:lnTo>
                  <a:lnTo>
                    <a:pt x="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1" name="Freeform 35">
              <a:extLst>
                <a:ext uri="{FF2B5EF4-FFF2-40B4-BE49-F238E27FC236}">
                  <a16:creationId xmlns:a16="http://schemas.microsoft.com/office/drawing/2014/main" id="{331B36E0-DDCB-CDEF-9D40-5F1F8F407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1580"/>
              <a:ext cx="605" cy="700"/>
            </a:xfrm>
            <a:custGeom>
              <a:avLst/>
              <a:gdLst>
                <a:gd name="T0" fmla="*/ 0 w 605"/>
                <a:gd name="T1" fmla="*/ 0 h 700"/>
                <a:gd name="T2" fmla="*/ 4 w 605"/>
                <a:gd name="T3" fmla="*/ 158 h 700"/>
                <a:gd name="T4" fmla="*/ 9 w 605"/>
                <a:gd name="T5" fmla="*/ 330 h 700"/>
                <a:gd name="T6" fmla="*/ 14 w 605"/>
                <a:gd name="T7" fmla="*/ 507 h 700"/>
                <a:gd name="T8" fmla="*/ 18 w 605"/>
                <a:gd name="T9" fmla="*/ 682 h 700"/>
                <a:gd name="T10" fmla="*/ 54 w 605"/>
                <a:gd name="T11" fmla="*/ 687 h 700"/>
                <a:gd name="T12" fmla="*/ 89 w 605"/>
                <a:gd name="T13" fmla="*/ 691 h 700"/>
                <a:gd name="T14" fmla="*/ 124 w 605"/>
                <a:gd name="T15" fmla="*/ 694 h 700"/>
                <a:gd name="T16" fmla="*/ 159 w 605"/>
                <a:gd name="T17" fmla="*/ 696 h 700"/>
                <a:gd name="T18" fmla="*/ 195 w 605"/>
                <a:gd name="T19" fmla="*/ 698 h 700"/>
                <a:gd name="T20" fmla="*/ 230 w 605"/>
                <a:gd name="T21" fmla="*/ 700 h 700"/>
                <a:gd name="T22" fmla="*/ 266 w 605"/>
                <a:gd name="T23" fmla="*/ 700 h 700"/>
                <a:gd name="T24" fmla="*/ 302 w 605"/>
                <a:gd name="T25" fmla="*/ 698 h 700"/>
                <a:gd name="T26" fmla="*/ 337 w 605"/>
                <a:gd name="T27" fmla="*/ 696 h 700"/>
                <a:gd name="T28" fmla="*/ 373 w 605"/>
                <a:gd name="T29" fmla="*/ 694 h 700"/>
                <a:gd name="T30" fmla="*/ 408 w 605"/>
                <a:gd name="T31" fmla="*/ 692 h 700"/>
                <a:gd name="T32" fmla="*/ 444 w 605"/>
                <a:gd name="T33" fmla="*/ 689 h 700"/>
                <a:gd name="T34" fmla="*/ 479 w 605"/>
                <a:gd name="T35" fmla="*/ 685 h 700"/>
                <a:gd name="T36" fmla="*/ 514 w 605"/>
                <a:gd name="T37" fmla="*/ 681 h 700"/>
                <a:gd name="T38" fmla="*/ 549 w 605"/>
                <a:gd name="T39" fmla="*/ 676 h 700"/>
                <a:gd name="T40" fmla="*/ 585 w 605"/>
                <a:gd name="T41" fmla="*/ 671 h 700"/>
                <a:gd name="T42" fmla="*/ 596 w 605"/>
                <a:gd name="T43" fmla="*/ 581 h 700"/>
                <a:gd name="T44" fmla="*/ 603 w 605"/>
                <a:gd name="T45" fmla="*/ 497 h 700"/>
                <a:gd name="T46" fmla="*/ 605 w 605"/>
                <a:gd name="T47" fmla="*/ 417 h 700"/>
                <a:gd name="T48" fmla="*/ 603 w 605"/>
                <a:gd name="T49" fmla="*/ 341 h 700"/>
                <a:gd name="T50" fmla="*/ 598 w 605"/>
                <a:gd name="T51" fmla="*/ 268 h 700"/>
                <a:gd name="T52" fmla="*/ 590 w 605"/>
                <a:gd name="T53" fmla="*/ 197 h 700"/>
                <a:gd name="T54" fmla="*/ 579 w 605"/>
                <a:gd name="T55" fmla="*/ 126 h 700"/>
                <a:gd name="T56" fmla="*/ 568 w 605"/>
                <a:gd name="T57" fmla="*/ 56 h 700"/>
                <a:gd name="T58" fmla="*/ 533 w 605"/>
                <a:gd name="T59" fmla="*/ 48 h 700"/>
                <a:gd name="T60" fmla="*/ 498 w 605"/>
                <a:gd name="T61" fmla="*/ 40 h 700"/>
                <a:gd name="T62" fmla="*/ 463 w 605"/>
                <a:gd name="T63" fmla="*/ 34 h 700"/>
                <a:gd name="T64" fmla="*/ 428 w 605"/>
                <a:gd name="T65" fmla="*/ 27 h 700"/>
                <a:gd name="T66" fmla="*/ 391 w 605"/>
                <a:gd name="T67" fmla="*/ 21 h 700"/>
                <a:gd name="T68" fmla="*/ 356 w 605"/>
                <a:gd name="T69" fmla="*/ 17 h 700"/>
                <a:gd name="T70" fmla="*/ 320 w 605"/>
                <a:gd name="T71" fmla="*/ 13 h 700"/>
                <a:gd name="T72" fmla="*/ 285 w 605"/>
                <a:gd name="T73" fmla="*/ 10 h 700"/>
                <a:gd name="T74" fmla="*/ 249 w 605"/>
                <a:gd name="T75" fmla="*/ 7 h 700"/>
                <a:gd name="T76" fmla="*/ 214 w 605"/>
                <a:gd name="T77" fmla="*/ 5 h 700"/>
                <a:gd name="T78" fmla="*/ 178 w 605"/>
                <a:gd name="T79" fmla="*/ 3 h 700"/>
                <a:gd name="T80" fmla="*/ 141 w 605"/>
                <a:gd name="T81" fmla="*/ 2 h 700"/>
                <a:gd name="T82" fmla="*/ 106 w 605"/>
                <a:gd name="T83" fmla="*/ 0 h 700"/>
                <a:gd name="T84" fmla="*/ 71 w 605"/>
                <a:gd name="T85" fmla="*/ 0 h 700"/>
                <a:gd name="T86" fmla="*/ 35 w 605"/>
                <a:gd name="T87" fmla="*/ 0 h 700"/>
                <a:gd name="T88" fmla="*/ 0 w 605"/>
                <a:gd name="T89" fmla="*/ 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5" h="700">
                  <a:moveTo>
                    <a:pt x="0" y="0"/>
                  </a:moveTo>
                  <a:lnTo>
                    <a:pt x="4" y="158"/>
                  </a:lnTo>
                  <a:lnTo>
                    <a:pt x="9" y="330"/>
                  </a:lnTo>
                  <a:lnTo>
                    <a:pt x="14" y="507"/>
                  </a:lnTo>
                  <a:lnTo>
                    <a:pt x="18" y="682"/>
                  </a:lnTo>
                  <a:lnTo>
                    <a:pt x="54" y="687"/>
                  </a:lnTo>
                  <a:lnTo>
                    <a:pt x="89" y="691"/>
                  </a:lnTo>
                  <a:lnTo>
                    <a:pt x="124" y="694"/>
                  </a:lnTo>
                  <a:lnTo>
                    <a:pt x="159" y="696"/>
                  </a:lnTo>
                  <a:lnTo>
                    <a:pt x="195" y="698"/>
                  </a:lnTo>
                  <a:lnTo>
                    <a:pt x="230" y="700"/>
                  </a:lnTo>
                  <a:lnTo>
                    <a:pt x="266" y="700"/>
                  </a:lnTo>
                  <a:lnTo>
                    <a:pt x="302" y="698"/>
                  </a:lnTo>
                  <a:lnTo>
                    <a:pt x="337" y="696"/>
                  </a:lnTo>
                  <a:lnTo>
                    <a:pt x="373" y="694"/>
                  </a:lnTo>
                  <a:lnTo>
                    <a:pt x="408" y="692"/>
                  </a:lnTo>
                  <a:lnTo>
                    <a:pt x="444" y="689"/>
                  </a:lnTo>
                  <a:lnTo>
                    <a:pt x="479" y="685"/>
                  </a:lnTo>
                  <a:lnTo>
                    <a:pt x="514" y="681"/>
                  </a:lnTo>
                  <a:lnTo>
                    <a:pt x="549" y="676"/>
                  </a:lnTo>
                  <a:lnTo>
                    <a:pt x="585" y="671"/>
                  </a:lnTo>
                  <a:lnTo>
                    <a:pt x="596" y="581"/>
                  </a:lnTo>
                  <a:lnTo>
                    <a:pt x="603" y="497"/>
                  </a:lnTo>
                  <a:lnTo>
                    <a:pt x="605" y="417"/>
                  </a:lnTo>
                  <a:lnTo>
                    <a:pt x="603" y="341"/>
                  </a:lnTo>
                  <a:lnTo>
                    <a:pt x="598" y="268"/>
                  </a:lnTo>
                  <a:lnTo>
                    <a:pt x="590" y="197"/>
                  </a:lnTo>
                  <a:lnTo>
                    <a:pt x="579" y="126"/>
                  </a:lnTo>
                  <a:lnTo>
                    <a:pt x="568" y="56"/>
                  </a:lnTo>
                  <a:lnTo>
                    <a:pt x="533" y="48"/>
                  </a:lnTo>
                  <a:lnTo>
                    <a:pt x="498" y="40"/>
                  </a:lnTo>
                  <a:lnTo>
                    <a:pt x="463" y="34"/>
                  </a:lnTo>
                  <a:lnTo>
                    <a:pt x="428" y="27"/>
                  </a:lnTo>
                  <a:lnTo>
                    <a:pt x="391" y="21"/>
                  </a:lnTo>
                  <a:lnTo>
                    <a:pt x="356" y="17"/>
                  </a:lnTo>
                  <a:lnTo>
                    <a:pt x="320" y="13"/>
                  </a:lnTo>
                  <a:lnTo>
                    <a:pt x="285" y="10"/>
                  </a:lnTo>
                  <a:lnTo>
                    <a:pt x="249" y="7"/>
                  </a:lnTo>
                  <a:lnTo>
                    <a:pt x="214" y="5"/>
                  </a:lnTo>
                  <a:lnTo>
                    <a:pt x="178" y="3"/>
                  </a:lnTo>
                  <a:lnTo>
                    <a:pt x="141" y="2"/>
                  </a:lnTo>
                  <a:lnTo>
                    <a:pt x="106" y="0"/>
                  </a:lnTo>
                  <a:lnTo>
                    <a:pt x="71" y="0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2" name="Freeform 36">
              <a:extLst>
                <a:ext uri="{FF2B5EF4-FFF2-40B4-BE49-F238E27FC236}">
                  <a16:creationId xmlns:a16="http://schemas.microsoft.com/office/drawing/2014/main" id="{65927CD0-C603-4022-36CE-87C8AB8DE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" y="1594"/>
              <a:ext cx="578" cy="669"/>
            </a:xfrm>
            <a:custGeom>
              <a:avLst/>
              <a:gdLst>
                <a:gd name="T0" fmla="*/ 0 w 578"/>
                <a:gd name="T1" fmla="*/ 2 h 669"/>
                <a:gd name="T2" fmla="*/ 1 w 578"/>
                <a:gd name="T3" fmla="*/ 153 h 669"/>
                <a:gd name="T4" fmla="*/ 6 w 578"/>
                <a:gd name="T5" fmla="*/ 315 h 669"/>
                <a:gd name="T6" fmla="*/ 12 w 578"/>
                <a:gd name="T7" fmla="*/ 482 h 669"/>
                <a:gd name="T8" fmla="*/ 18 w 578"/>
                <a:gd name="T9" fmla="*/ 646 h 669"/>
                <a:gd name="T10" fmla="*/ 51 w 578"/>
                <a:gd name="T11" fmla="*/ 652 h 669"/>
                <a:gd name="T12" fmla="*/ 84 w 578"/>
                <a:gd name="T13" fmla="*/ 658 h 669"/>
                <a:gd name="T14" fmla="*/ 118 w 578"/>
                <a:gd name="T15" fmla="*/ 662 h 669"/>
                <a:gd name="T16" fmla="*/ 151 w 578"/>
                <a:gd name="T17" fmla="*/ 665 h 669"/>
                <a:gd name="T18" fmla="*/ 185 w 578"/>
                <a:gd name="T19" fmla="*/ 667 h 669"/>
                <a:gd name="T20" fmla="*/ 219 w 578"/>
                <a:gd name="T21" fmla="*/ 669 h 669"/>
                <a:gd name="T22" fmla="*/ 253 w 578"/>
                <a:gd name="T23" fmla="*/ 669 h 669"/>
                <a:gd name="T24" fmla="*/ 287 w 578"/>
                <a:gd name="T25" fmla="*/ 669 h 669"/>
                <a:gd name="T26" fmla="*/ 321 w 578"/>
                <a:gd name="T27" fmla="*/ 667 h 669"/>
                <a:gd name="T28" fmla="*/ 355 w 578"/>
                <a:gd name="T29" fmla="*/ 665 h 669"/>
                <a:gd name="T30" fmla="*/ 388 w 578"/>
                <a:gd name="T31" fmla="*/ 663 h 669"/>
                <a:gd name="T32" fmla="*/ 422 w 578"/>
                <a:gd name="T33" fmla="*/ 659 h 669"/>
                <a:gd name="T34" fmla="*/ 455 w 578"/>
                <a:gd name="T35" fmla="*/ 655 h 669"/>
                <a:gd name="T36" fmla="*/ 488 w 578"/>
                <a:gd name="T37" fmla="*/ 648 h 669"/>
                <a:gd name="T38" fmla="*/ 521 w 578"/>
                <a:gd name="T39" fmla="*/ 643 h 669"/>
                <a:gd name="T40" fmla="*/ 554 w 578"/>
                <a:gd name="T41" fmla="*/ 636 h 669"/>
                <a:gd name="T42" fmla="*/ 568 w 578"/>
                <a:gd name="T43" fmla="*/ 551 h 669"/>
                <a:gd name="T44" fmla="*/ 575 w 578"/>
                <a:gd name="T45" fmla="*/ 472 h 669"/>
                <a:gd name="T46" fmla="*/ 578 w 578"/>
                <a:gd name="T47" fmla="*/ 396 h 669"/>
                <a:gd name="T48" fmla="*/ 576 w 578"/>
                <a:gd name="T49" fmla="*/ 324 h 669"/>
                <a:gd name="T50" fmla="*/ 571 w 578"/>
                <a:gd name="T51" fmla="*/ 255 h 669"/>
                <a:gd name="T52" fmla="*/ 562 w 578"/>
                <a:gd name="T53" fmla="*/ 188 h 669"/>
                <a:gd name="T54" fmla="*/ 551 w 578"/>
                <a:gd name="T55" fmla="*/ 122 h 669"/>
                <a:gd name="T56" fmla="*/ 538 w 578"/>
                <a:gd name="T57" fmla="*/ 56 h 669"/>
                <a:gd name="T58" fmla="*/ 504 w 578"/>
                <a:gd name="T59" fmla="*/ 46 h 669"/>
                <a:gd name="T60" fmla="*/ 471 w 578"/>
                <a:gd name="T61" fmla="*/ 38 h 669"/>
                <a:gd name="T62" fmla="*/ 438 w 578"/>
                <a:gd name="T63" fmla="*/ 30 h 669"/>
                <a:gd name="T64" fmla="*/ 404 w 578"/>
                <a:gd name="T65" fmla="*/ 24 h 669"/>
                <a:gd name="T66" fmla="*/ 371 w 578"/>
                <a:gd name="T67" fmla="*/ 18 h 669"/>
                <a:gd name="T68" fmla="*/ 337 w 578"/>
                <a:gd name="T69" fmla="*/ 13 h 669"/>
                <a:gd name="T70" fmla="*/ 303 w 578"/>
                <a:gd name="T71" fmla="*/ 10 h 669"/>
                <a:gd name="T72" fmla="*/ 270 w 578"/>
                <a:gd name="T73" fmla="*/ 7 h 669"/>
                <a:gd name="T74" fmla="*/ 236 w 578"/>
                <a:gd name="T75" fmla="*/ 4 h 669"/>
                <a:gd name="T76" fmla="*/ 202 w 578"/>
                <a:gd name="T77" fmla="*/ 3 h 669"/>
                <a:gd name="T78" fmla="*/ 169 w 578"/>
                <a:gd name="T79" fmla="*/ 1 h 669"/>
                <a:gd name="T80" fmla="*/ 135 w 578"/>
                <a:gd name="T81" fmla="*/ 1 h 669"/>
                <a:gd name="T82" fmla="*/ 101 w 578"/>
                <a:gd name="T83" fmla="*/ 0 h 669"/>
                <a:gd name="T84" fmla="*/ 67 w 578"/>
                <a:gd name="T85" fmla="*/ 1 h 669"/>
                <a:gd name="T86" fmla="*/ 33 w 578"/>
                <a:gd name="T87" fmla="*/ 1 h 669"/>
                <a:gd name="T88" fmla="*/ 0 w 578"/>
                <a:gd name="T89" fmla="*/ 2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8" h="669">
                  <a:moveTo>
                    <a:pt x="0" y="2"/>
                  </a:moveTo>
                  <a:lnTo>
                    <a:pt x="1" y="153"/>
                  </a:lnTo>
                  <a:lnTo>
                    <a:pt x="6" y="315"/>
                  </a:lnTo>
                  <a:lnTo>
                    <a:pt x="12" y="482"/>
                  </a:lnTo>
                  <a:lnTo>
                    <a:pt x="18" y="646"/>
                  </a:lnTo>
                  <a:lnTo>
                    <a:pt x="51" y="652"/>
                  </a:lnTo>
                  <a:lnTo>
                    <a:pt x="84" y="658"/>
                  </a:lnTo>
                  <a:lnTo>
                    <a:pt x="118" y="662"/>
                  </a:lnTo>
                  <a:lnTo>
                    <a:pt x="151" y="665"/>
                  </a:lnTo>
                  <a:lnTo>
                    <a:pt x="185" y="667"/>
                  </a:lnTo>
                  <a:lnTo>
                    <a:pt x="219" y="669"/>
                  </a:lnTo>
                  <a:lnTo>
                    <a:pt x="253" y="669"/>
                  </a:lnTo>
                  <a:lnTo>
                    <a:pt x="287" y="669"/>
                  </a:lnTo>
                  <a:lnTo>
                    <a:pt x="321" y="667"/>
                  </a:lnTo>
                  <a:lnTo>
                    <a:pt x="355" y="665"/>
                  </a:lnTo>
                  <a:lnTo>
                    <a:pt x="388" y="663"/>
                  </a:lnTo>
                  <a:lnTo>
                    <a:pt x="422" y="659"/>
                  </a:lnTo>
                  <a:lnTo>
                    <a:pt x="455" y="655"/>
                  </a:lnTo>
                  <a:lnTo>
                    <a:pt x="488" y="648"/>
                  </a:lnTo>
                  <a:lnTo>
                    <a:pt x="521" y="643"/>
                  </a:lnTo>
                  <a:lnTo>
                    <a:pt x="554" y="636"/>
                  </a:lnTo>
                  <a:lnTo>
                    <a:pt x="568" y="551"/>
                  </a:lnTo>
                  <a:lnTo>
                    <a:pt x="575" y="472"/>
                  </a:lnTo>
                  <a:lnTo>
                    <a:pt x="578" y="396"/>
                  </a:lnTo>
                  <a:lnTo>
                    <a:pt x="576" y="324"/>
                  </a:lnTo>
                  <a:lnTo>
                    <a:pt x="571" y="255"/>
                  </a:lnTo>
                  <a:lnTo>
                    <a:pt x="562" y="188"/>
                  </a:lnTo>
                  <a:lnTo>
                    <a:pt x="551" y="122"/>
                  </a:lnTo>
                  <a:lnTo>
                    <a:pt x="538" y="56"/>
                  </a:lnTo>
                  <a:lnTo>
                    <a:pt x="504" y="46"/>
                  </a:lnTo>
                  <a:lnTo>
                    <a:pt x="471" y="38"/>
                  </a:lnTo>
                  <a:lnTo>
                    <a:pt x="438" y="30"/>
                  </a:lnTo>
                  <a:lnTo>
                    <a:pt x="404" y="24"/>
                  </a:lnTo>
                  <a:lnTo>
                    <a:pt x="371" y="18"/>
                  </a:lnTo>
                  <a:lnTo>
                    <a:pt x="337" y="13"/>
                  </a:lnTo>
                  <a:lnTo>
                    <a:pt x="303" y="10"/>
                  </a:lnTo>
                  <a:lnTo>
                    <a:pt x="270" y="7"/>
                  </a:lnTo>
                  <a:lnTo>
                    <a:pt x="236" y="4"/>
                  </a:lnTo>
                  <a:lnTo>
                    <a:pt x="202" y="3"/>
                  </a:lnTo>
                  <a:lnTo>
                    <a:pt x="169" y="1"/>
                  </a:lnTo>
                  <a:lnTo>
                    <a:pt x="135" y="1"/>
                  </a:lnTo>
                  <a:lnTo>
                    <a:pt x="101" y="0"/>
                  </a:lnTo>
                  <a:lnTo>
                    <a:pt x="67" y="1"/>
                  </a:lnTo>
                  <a:lnTo>
                    <a:pt x="33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2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3" name="Freeform 37">
              <a:extLst>
                <a:ext uri="{FF2B5EF4-FFF2-40B4-BE49-F238E27FC236}">
                  <a16:creationId xmlns:a16="http://schemas.microsoft.com/office/drawing/2014/main" id="{A571B9A4-670F-893C-225A-64EFF203C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" y="1608"/>
              <a:ext cx="549" cy="640"/>
            </a:xfrm>
            <a:custGeom>
              <a:avLst/>
              <a:gdLst>
                <a:gd name="T0" fmla="*/ 1 w 549"/>
                <a:gd name="T1" fmla="*/ 4 h 640"/>
                <a:gd name="T2" fmla="*/ 0 w 549"/>
                <a:gd name="T3" fmla="*/ 147 h 640"/>
                <a:gd name="T4" fmla="*/ 3 w 549"/>
                <a:gd name="T5" fmla="*/ 300 h 640"/>
                <a:gd name="T6" fmla="*/ 9 w 549"/>
                <a:gd name="T7" fmla="*/ 457 h 640"/>
                <a:gd name="T8" fmla="*/ 18 w 549"/>
                <a:gd name="T9" fmla="*/ 612 h 640"/>
                <a:gd name="T10" fmla="*/ 49 w 549"/>
                <a:gd name="T11" fmla="*/ 619 h 640"/>
                <a:gd name="T12" fmla="*/ 81 w 549"/>
                <a:gd name="T13" fmla="*/ 625 h 640"/>
                <a:gd name="T14" fmla="*/ 112 w 549"/>
                <a:gd name="T15" fmla="*/ 630 h 640"/>
                <a:gd name="T16" fmla="*/ 144 w 549"/>
                <a:gd name="T17" fmla="*/ 634 h 640"/>
                <a:gd name="T18" fmla="*/ 175 w 549"/>
                <a:gd name="T19" fmla="*/ 636 h 640"/>
                <a:gd name="T20" fmla="*/ 207 w 549"/>
                <a:gd name="T21" fmla="*/ 638 h 640"/>
                <a:gd name="T22" fmla="*/ 239 w 549"/>
                <a:gd name="T23" fmla="*/ 640 h 640"/>
                <a:gd name="T24" fmla="*/ 270 w 549"/>
                <a:gd name="T25" fmla="*/ 640 h 640"/>
                <a:gd name="T26" fmla="*/ 302 w 549"/>
                <a:gd name="T27" fmla="*/ 638 h 640"/>
                <a:gd name="T28" fmla="*/ 335 w 549"/>
                <a:gd name="T29" fmla="*/ 636 h 640"/>
                <a:gd name="T30" fmla="*/ 366 w 549"/>
                <a:gd name="T31" fmla="*/ 633 h 640"/>
                <a:gd name="T32" fmla="*/ 398 w 549"/>
                <a:gd name="T33" fmla="*/ 629 h 640"/>
                <a:gd name="T34" fmla="*/ 429 w 549"/>
                <a:gd name="T35" fmla="*/ 624 h 640"/>
                <a:gd name="T36" fmla="*/ 461 w 549"/>
                <a:gd name="T37" fmla="*/ 618 h 640"/>
                <a:gd name="T38" fmla="*/ 492 w 549"/>
                <a:gd name="T39" fmla="*/ 611 h 640"/>
                <a:gd name="T40" fmla="*/ 523 w 549"/>
                <a:gd name="T41" fmla="*/ 602 h 640"/>
                <a:gd name="T42" fmla="*/ 537 w 549"/>
                <a:gd name="T43" fmla="*/ 522 h 640"/>
                <a:gd name="T44" fmla="*/ 545 w 549"/>
                <a:gd name="T45" fmla="*/ 446 h 640"/>
                <a:gd name="T46" fmla="*/ 549 w 549"/>
                <a:gd name="T47" fmla="*/ 375 h 640"/>
                <a:gd name="T48" fmla="*/ 548 w 549"/>
                <a:gd name="T49" fmla="*/ 308 h 640"/>
                <a:gd name="T50" fmla="*/ 543 w 549"/>
                <a:gd name="T51" fmla="*/ 243 h 640"/>
                <a:gd name="T52" fmla="*/ 534 w 549"/>
                <a:gd name="T53" fmla="*/ 179 h 640"/>
                <a:gd name="T54" fmla="*/ 522 w 549"/>
                <a:gd name="T55" fmla="*/ 117 h 640"/>
                <a:gd name="T56" fmla="*/ 507 w 549"/>
                <a:gd name="T57" fmla="*/ 55 h 640"/>
                <a:gd name="T58" fmla="*/ 476 w 549"/>
                <a:gd name="T59" fmla="*/ 45 h 640"/>
                <a:gd name="T60" fmla="*/ 445 w 549"/>
                <a:gd name="T61" fmla="*/ 35 h 640"/>
                <a:gd name="T62" fmla="*/ 414 w 549"/>
                <a:gd name="T63" fmla="*/ 27 h 640"/>
                <a:gd name="T64" fmla="*/ 382 w 549"/>
                <a:gd name="T65" fmla="*/ 20 h 640"/>
                <a:gd name="T66" fmla="*/ 351 w 549"/>
                <a:gd name="T67" fmla="*/ 15 h 640"/>
                <a:gd name="T68" fmla="*/ 319 w 549"/>
                <a:gd name="T69" fmla="*/ 10 h 640"/>
                <a:gd name="T70" fmla="*/ 287 w 549"/>
                <a:gd name="T71" fmla="*/ 7 h 640"/>
                <a:gd name="T72" fmla="*/ 255 w 549"/>
                <a:gd name="T73" fmla="*/ 3 h 640"/>
                <a:gd name="T74" fmla="*/ 223 w 549"/>
                <a:gd name="T75" fmla="*/ 2 h 640"/>
                <a:gd name="T76" fmla="*/ 191 w 549"/>
                <a:gd name="T77" fmla="*/ 0 h 640"/>
                <a:gd name="T78" fmla="*/ 159 w 549"/>
                <a:gd name="T79" fmla="*/ 0 h 640"/>
                <a:gd name="T80" fmla="*/ 128 w 549"/>
                <a:gd name="T81" fmla="*/ 0 h 640"/>
                <a:gd name="T82" fmla="*/ 96 w 549"/>
                <a:gd name="T83" fmla="*/ 0 h 640"/>
                <a:gd name="T84" fmla="*/ 64 w 549"/>
                <a:gd name="T85" fmla="*/ 1 h 640"/>
                <a:gd name="T86" fmla="*/ 32 w 549"/>
                <a:gd name="T87" fmla="*/ 3 h 640"/>
                <a:gd name="T88" fmla="*/ 1 w 549"/>
                <a:gd name="T89" fmla="*/ 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9" h="640">
                  <a:moveTo>
                    <a:pt x="1" y="4"/>
                  </a:moveTo>
                  <a:lnTo>
                    <a:pt x="0" y="147"/>
                  </a:lnTo>
                  <a:lnTo>
                    <a:pt x="3" y="300"/>
                  </a:lnTo>
                  <a:lnTo>
                    <a:pt x="9" y="457"/>
                  </a:lnTo>
                  <a:lnTo>
                    <a:pt x="18" y="612"/>
                  </a:lnTo>
                  <a:lnTo>
                    <a:pt x="49" y="619"/>
                  </a:lnTo>
                  <a:lnTo>
                    <a:pt x="81" y="625"/>
                  </a:lnTo>
                  <a:lnTo>
                    <a:pt x="112" y="630"/>
                  </a:lnTo>
                  <a:lnTo>
                    <a:pt x="144" y="634"/>
                  </a:lnTo>
                  <a:lnTo>
                    <a:pt x="175" y="636"/>
                  </a:lnTo>
                  <a:lnTo>
                    <a:pt x="207" y="638"/>
                  </a:lnTo>
                  <a:lnTo>
                    <a:pt x="239" y="640"/>
                  </a:lnTo>
                  <a:lnTo>
                    <a:pt x="270" y="640"/>
                  </a:lnTo>
                  <a:lnTo>
                    <a:pt x="302" y="638"/>
                  </a:lnTo>
                  <a:lnTo>
                    <a:pt x="335" y="636"/>
                  </a:lnTo>
                  <a:lnTo>
                    <a:pt x="366" y="633"/>
                  </a:lnTo>
                  <a:lnTo>
                    <a:pt x="398" y="629"/>
                  </a:lnTo>
                  <a:lnTo>
                    <a:pt x="429" y="624"/>
                  </a:lnTo>
                  <a:lnTo>
                    <a:pt x="461" y="618"/>
                  </a:lnTo>
                  <a:lnTo>
                    <a:pt x="492" y="611"/>
                  </a:lnTo>
                  <a:lnTo>
                    <a:pt x="523" y="602"/>
                  </a:lnTo>
                  <a:lnTo>
                    <a:pt x="537" y="522"/>
                  </a:lnTo>
                  <a:lnTo>
                    <a:pt x="545" y="446"/>
                  </a:lnTo>
                  <a:lnTo>
                    <a:pt x="549" y="375"/>
                  </a:lnTo>
                  <a:lnTo>
                    <a:pt x="548" y="308"/>
                  </a:lnTo>
                  <a:lnTo>
                    <a:pt x="543" y="243"/>
                  </a:lnTo>
                  <a:lnTo>
                    <a:pt x="534" y="179"/>
                  </a:lnTo>
                  <a:lnTo>
                    <a:pt x="522" y="117"/>
                  </a:lnTo>
                  <a:lnTo>
                    <a:pt x="507" y="55"/>
                  </a:lnTo>
                  <a:lnTo>
                    <a:pt x="476" y="45"/>
                  </a:lnTo>
                  <a:lnTo>
                    <a:pt x="445" y="35"/>
                  </a:lnTo>
                  <a:lnTo>
                    <a:pt x="414" y="27"/>
                  </a:lnTo>
                  <a:lnTo>
                    <a:pt x="382" y="20"/>
                  </a:lnTo>
                  <a:lnTo>
                    <a:pt x="351" y="15"/>
                  </a:lnTo>
                  <a:lnTo>
                    <a:pt x="319" y="10"/>
                  </a:lnTo>
                  <a:lnTo>
                    <a:pt x="287" y="7"/>
                  </a:lnTo>
                  <a:lnTo>
                    <a:pt x="255" y="3"/>
                  </a:lnTo>
                  <a:lnTo>
                    <a:pt x="223" y="2"/>
                  </a:lnTo>
                  <a:lnTo>
                    <a:pt x="191" y="0"/>
                  </a:lnTo>
                  <a:lnTo>
                    <a:pt x="159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64" y="1"/>
                  </a:lnTo>
                  <a:lnTo>
                    <a:pt x="32" y="3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0F7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4" name="Freeform 38">
              <a:extLst>
                <a:ext uri="{FF2B5EF4-FFF2-40B4-BE49-F238E27FC236}">
                  <a16:creationId xmlns:a16="http://schemas.microsoft.com/office/drawing/2014/main" id="{15FC7912-9B02-4389-16FD-9C0A309E6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1621"/>
              <a:ext cx="523" cy="611"/>
            </a:xfrm>
            <a:custGeom>
              <a:avLst/>
              <a:gdLst>
                <a:gd name="T0" fmla="*/ 3 w 523"/>
                <a:gd name="T1" fmla="*/ 7 h 611"/>
                <a:gd name="T2" fmla="*/ 0 w 523"/>
                <a:gd name="T3" fmla="*/ 141 h 611"/>
                <a:gd name="T4" fmla="*/ 1 w 523"/>
                <a:gd name="T5" fmla="*/ 285 h 611"/>
                <a:gd name="T6" fmla="*/ 8 w 523"/>
                <a:gd name="T7" fmla="*/ 432 h 611"/>
                <a:gd name="T8" fmla="*/ 19 w 523"/>
                <a:gd name="T9" fmla="*/ 578 h 611"/>
                <a:gd name="T10" fmla="*/ 49 w 523"/>
                <a:gd name="T11" fmla="*/ 586 h 611"/>
                <a:gd name="T12" fmla="*/ 78 w 523"/>
                <a:gd name="T13" fmla="*/ 592 h 611"/>
                <a:gd name="T14" fmla="*/ 108 w 523"/>
                <a:gd name="T15" fmla="*/ 599 h 611"/>
                <a:gd name="T16" fmla="*/ 138 w 523"/>
                <a:gd name="T17" fmla="*/ 603 h 611"/>
                <a:gd name="T18" fmla="*/ 168 w 523"/>
                <a:gd name="T19" fmla="*/ 607 h 611"/>
                <a:gd name="T20" fmla="*/ 197 w 523"/>
                <a:gd name="T21" fmla="*/ 610 h 611"/>
                <a:gd name="T22" fmla="*/ 227 w 523"/>
                <a:gd name="T23" fmla="*/ 611 h 611"/>
                <a:gd name="T24" fmla="*/ 256 w 523"/>
                <a:gd name="T25" fmla="*/ 611 h 611"/>
                <a:gd name="T26" fmla="*/ 286 w 523"/>
                <a:gd name="T27" fmla="*/ 610 h 611"/>
                <a:gd name="T28" fmla="*/ 316 w 523"/>
                <a:gd name="T29" fmla="*/ 608 h 611"/>
                <a:gd name="T30" fmla="*/ 346 w 523"/>
                <a:gd name="T31" fmla="*/ 605 h 611"/>
                <a:gd name="T32" fmla="*/ 375 w 523"/>
                <a:gd name="T33" fmla="*/ 601 h 611"/>
                <a:gd name="T34" fmla="*/ 405 w 523"/>
                <a:gd name="T35" fmla="*/ 594 h 611"/>
                <a:gd name="T36" fmla="*/ 434 w 523"/>
                <a:gd name="T37" fmla="*/ 587 h 611"/>
                <a:gd name="T38" fmla="*/ 464 w 523"/>
                <a:gd name="T39" fmla="*/ 579 h 611"/>
                <a:gd name="T40" fmla="*/ 493 w 523"/>
                <a:gd name="T41" fmla="*/ 569 h 611"/>
                <a:gd name="T42" fmla="*/ 510 w 523"/>
                <a:gd name="T43" fmla="*/ 493 h 611"/>
                <a:gd name="T44" fmla="*/ 519 w 523"/>
                <a:gd name="T45" fmla="*/ 423 h 611"/>
                <a:gd name="T46" fmla="*/ 523 w 523"/>
                <a:gd name="T47" fmla="*/ 356 h 611"/>
                <a:gd name="T48" fmla="*/ 523 w 523"/>
                <a:gd name="T49" fmla="*/ 292 h 611"/>
                <a:gd name="T50" fmla="*/ 518 w 523"/>
                <a:gd name="T51" fmla="*/ 231 h 611"/>
                <a:gd name="T52" fmla="*/ 509 w 523"/>
                <a:gd name="T53" fmla="*/ 171 h 611"/>
                <a:gd name="T54" fmla="*/ 495 w 523"/>
                <a:gd name="T55" fmla="*/ 113 h 611"/>
                <a:gd name="T56" fmla="*/ 480 w 523"/>
                <a:gd name="T57" fmla="*/ 54 h 611"/>
                <a:gd name="T58" fmla="*/ 450 w 523"/>
                <a:gd name="T59" fmla="*/ 43 h 611"/>
                <a:gd name="T60" fmla="*/ 421 w 523"/>
                <a:gd name="T61" fmla="*/ 33 h 611"/>
                <a:gd name="T62" fmla="*/ 391 w 523"/>
                <a:gd name="T63" fmla="*/ 25 h 611"/>
                <a:gd name="T64" fmla="*/ 361 w 523"/>
                <a:gd name="T65" fmla="*/ 17 h 611"/>
                <a:gd name="T66" fmla="*/ 331 w 523"/>
                <a:gd name="T67" fmla="*/ 11 h 611"/>
                <a:gd name="T68" fmla="*/ 301 w 523"/>
                <a:gd name="T69" fmla="*/ 7 h 611"/>
                <a:gd name="T70" fmla="*/ 271 w 523"/>
                <a:gd name="T71" fmla="*/ 4 h 611"/>
                <a:gd name="T72" fmla="*/ 242 w 523"/>
                <a:gd name="T73" fmla="*/ 1 h 611"/>
                <a:gd name="T74" fmla="*/ 212 w 523"/>
                <a:gd name="T75" fmla="*/ 0 h 611"/>
                <a:gd name="T76" fmla="*/ 182 w 523"/>
                <a:gd name="T77" fmla="*/ 0 h 611"/>
                <a:gd name="T78" fmla="*/ 152 w 523"/>
                <a:gd name="T79" fmla="*/ 0 h 611"/>
                <a:gd name="T80" fmla="*/ 122 w 523"/>
                <a:gd name="T81" fmla="*/ 0 h 611"/>
                <a:gd name="T82" fmla="*/ 92 w 523"/>
                <a:gd name="T83" fmla="*/ 2 h 611"/>
                <a:gd name="T84" fmla="*/ 62 w 523"/>
                <a:gd name="T85" fmla="*/ 3 h 611"/>
                <a:gd name="T86" fmla="*/ 33 w 523"/>
                <a:gd name="T87" fmla="*/ 5 h 611"/>
                <a:gd name="T88" fmla="*/ 3 w 523"/>
                <a:gd name="T89" fmla="*/ 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3" h="611">
                  <a:moveTo>
                    <a:pt x="3" y="7"/>
                  </a:moveTo>
                  <a:lnTo>
                    <a:pt x="0" y="141"/>
                  </a:lnTo>
                  <a:lnTo>
                    <a:pt x="1" y="285"/>
                  </a:lnTo>
                  <a:lnTo>
                    <a:pt x="8" y="432"/>
                  </a:lnTo>
                  <a:lnTo>
                    <a:pt x="19" y="578"/>
                  </a:lnTo>
                  <a:lnTo>
                    <a:pt x="49" y="586"/>
                  </a:lnTo>
                  <a:lnTo>
                    <a:pt x="78" y="592"/>
                  </a:lnTo>
                  <a:lnTo>
                    <a:pt x="108" y="599"/>
                  </a:lnTo>
                  <a:lnTo>
                    <a:pt x="138" y="603"/>
                  </a:lnTo>
                  <a:lnTo>
                    <a:pt x="168" y="607"/>
                  </a:lnTo>
                  <a:lnTo>
                    <a:pt x="197" y="610"/>
                  </a:lnTo>
                  <a:lnTo>
                    <a:pt x="227" y="611"/>
                  </a:lnTo>
                  <a:lnTo>
                    <a:pt x="256" y="611"/>
                  </a:lnTo>
                  <a:lnTo>
                    <a:pt x="286" y="610"/>
                  </a:lnTo>
                  <a:lnTo>
                    <a:pt x="316" y="608"/>
                  </a:lnTo>
                  <a:lnTo>
                    <a:pt x="346" y="605"/>
                  </a:lnTo>
                  <a:lnTo>
                    <a:pt x="375" y="601"/>
                  </a:lnTo>
                  <a:lnTo>
                    <a:pt x="405" y="594"/>
                  </a:lnTo>
                  <a:lnTo>
                    <a:pt x="434" y="587"/>
                  </a:lnTo>
                  <a:lnTo>
                    <a:pt x="464" y="579"/>
                  </a:lnTo>
                  <a:lnTo>
                    <a:pt x="493" y="569"/>
                  </a:lnTo>
                  <a:lnTo>
                    <a:pt x="510" y="493"/>
                  </a:lnTo>
                  <a:lnTo>
                    <a:pt x="519" y="423"/>
                  </a:lnTo>
                  <a:lnTo>
                    <a:pt x="523" y="356"/>
                  </a:lnTo>
                  <a:lnTo>
                    <a:pt x="523" y="292"/>
                  </a:lnTo>
                  <a:lnTo>
                    <a:pt x="518" y="231"/>
                  </a:lnTo>
                  <a:lnTo>
                    <a:pt x="509" y="171"/>
                  </a:lnTo>
                  <a:lnTo>
                    <a:pt x="495" y="113"/>
                  </a:lnTo>
                  <a:lnTo>
                    <a:pt x="480" y="54"/>
                  </a:lnTo>
                  <a:lnTo>
                    <a:pt x="450" y="43"/>
                  </a:lnTo>
                  <a:lnTo>
                    <a:pt x="421" y="33"/>
                  </a:lnTo>
                  <a:lnTo>
                    <a:pt x="391" y="25"/>
                  </a:lnTo>
                  <a:lnTo>
                    <a:pt x="361" y="17"/>
                  </a:lnTo>
                  <a:lnTo>
                    <a:pt x="331" y="11"/>
                  </a:lnTo>
                  <a:lnTo>
                    <a:pt x="301" y="7"/>
                  </a:lnTo>
                  <a:lnTo>
                    <a:pt x="271" y="4"/>
                  </a:lnTo>
                  <a:lnTo>
                    <a:pt x="242" y="1"/>
                  </a:lnTo>
                  <a:lnTo>
                    <a:pt x="212" y="0"/>
                  </a:lnTo>
                  <a:lnTo>
                    <a:pt x="182" y="0"/>
                  </a:lnTo>
                  <a:lnTo>
                    <a:pt x="152" y="0"/>
                  </a:lnTo>
                  <a:lnTo>
                    <a:pt x="122" y="0"/>
                  </a:lnTo>
                  <a:lnTo>
                    <a:pt x="92" y="2"/>
                  </a:lnTo>
                  <a:lnTo>
                    <a:pt x="62" y="3"/>
                  </a:lnTo>
                  <a:lnTo>
                    <a:pt x="33" y="5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197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5" name="Freeform 39">
              <a:extLst>
                <a:ext uri="{FF2B5EF4-FFF2-40B4-BE49-F238E27FC236}">
                  <a16:creationId xmlns:a16="http://schemas.microsoft.com/office/drawing/2014/main" id="{6A3C020C-EBDD-2C31-D80D-B696BE1E0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6" y="1633"/>
              <a:ext cx="497" cy="584"/>
            </a:xfrm>
            <a:custGeom>
              <a:avLst/>
              <a:gdLst>
                <a:gd name="T0" fmla="*/ 5 w 497"/>
                <a:gd name="T1" fmla="*/ 11 h 584"/>
                <a:gd name="T2" fmla="*/ 0 w 497"/>
                <a:gd name="T3" fmla="*/ 139 h 584"/>
                <a:gd name="T4" fmla="*/ 0 w 497"/>
                <a:gd name="T5" fmla="*/ 272 h 584"/>
                <a:gd name="T6" fmla="*/ 6 w 497"/>
                <a:gd name="T7" fmla="*/ 409 h 584"/>
                <a:gd name="T8" fmla="*/ 19 w 497"/>
                <a:gd name="T9" fmla="*/ 544 h 584"/>
                <a:gd name="T10" fmla="*/ 47 w 497"/>
                <a:gd name="T11" fmla="*/ 554 h 584"/>
                <a:gd name="T12" fmla="*/ 75 w 497"/>
                <a:gd name="T13" fmla="*/ 561 h 584"/>
                <a:gd name="T14" fmla="*/ 102 w 497"/>
                <a:gd name="T15" fmla="*/ 568 h 584"/>
                <a:gd name="T16" fmla="*/ 130 w 497"/>
                <a:gd name="T17" fmla="*/ 573 h 584"/>
                <a:gd name="T18" fmla="*/ 158 w 497"/>
                <a:gd name="T19" fmla="*/ 577 h 584"/>
                <a:gd name="T20" fmla="*/ 186 w 497"/>
                <a:gd name="T21" fmla="*/ 580 h 584"/>
                <a:gd name="T22" fmla="*/ 215 w 497"/>
                <a:gd name="T23" fmla="*/ 582 h 584"/>
                <a:gd name="T24" fmla="*/ 242 w 497"/>
                <a:gd name="T25" fmla="*/ 584 h 584"/>
                <a:gd name="T26" fmla="*/ 270 w 497"/>
                <a:gd name="T27" fmla="*/ 582 h 584"/>
                <a:gd name="T28" fmla="*/ 298 w 497"/>
                <a:gd name="T29" fmla="*/ 580 h 584"/>
                <a:gd name="T30" fmla="*/ 326 w 497"/>
                <a:gd name="T31" fmla="*/ 577 h 584"/>
                <a:gd name="T32" fmla="*/ 353 w 497"/>
                <a:gd name="T33" fmla="*/ 572 h 584"/>
                <a:gd name="T34" fmla="*/ 381 w 497"/>
                <a:gd name="T35" fmla="*/ 566 h 584"/>
                <a:gd name="T36" fmla="*/ 408 w 497"/>
                <a:gd name="T37" fmla="*/ 558 h 584"/>
                <a:gd name="T38" fmla="*/ 436 w 497"/>
                <a:gd name="T39" fmla="*/ 547 h 584"/>
                <a:gd name="T40" fmla="*/ 463 w 497"/>
                <a:gd name="T41" fmla="*/ 536 h 584"/>
                <a:gd name="T42" fmla="*/ 480 w 497"/>
                <a:gd name="T43" fmla="*/ 466 h 584"/>
                <a:gd name="T44" fmla="*/ 491 w 497"/>
                <a:gd name="T45" fmla="*/ 400 h 584"/>
                <a:gd name="T46" fmla="*/ 497 w 497"/>
                <a:gd name="T47" fmla="*/ 337 h 584"/>
                <a:gd name="T48" fmla="*/ 497 w 497"/>
                <a:gd name="T49" fmla="*/ 277 h 584"/>
                <a:gd name="T50" fmla="*/ 490 w 497"/>
                <a:gd name="T51" fmla="*/ 220 h 584"/>
                <a:gd name="T52" fmla="*/ 481 w 497"/>
                <a:gd name="T53" fmla="*/ 164 h 584"/>
                <a:gd name="T54" fmla="*/ 467 w 497"/>
                <a:gd name="T55" fmla="*/ 110 h 584"/>
                <a:gd name="T56" fmla="*/ 449 w 497"/>
                <a:gd name="T57" fmla="*/ 56 h 584"/>
                <a:gd name="T58" fmla="*/ 421 w 497"/>
                <a:gd name="T59" fmla="*/ 44 h 584"/>
                <a:gd name="T60" fmla="*/ 394 w 497"/>
                <a:gd name="T61" fmla="*/ 32 h 584"/>
                <a:gd name="T62" fmla="*/ 366 w 497"/>
                <a:gd name="T63" fmla="*/ 23 h 584"/>
                <a:gd name="T64" fmla="*/ 339 w 497"/>
                <a:gd name="T65" fmla="*/ 16 h 584"/>
                <a:gd name="T66" fmla="*/ 311 w 497"/>
                <a:gd name="T67" fmla="*/ 10 h 584"/>
                <a:gd name="T68" fmla="*/ 283 w 497"/>
                <a:gd name="T69" fmla="*/ 6 h 584"/>
                <a:gd name="T70" fmla="*/ 255 w 497"/>
                <a:gd name="T71" fmla="*/ 3 h 584"/>
                <a:gd name="T72" fmla="*/ 227 w 497"/>
                <a:gd name="T73" fmla="*/ 1 h 584"/>
                <a:gd name="T74" fmla="*/ 199 w 497"/>
                <a:gd name="T75" fmla="*/ 0 h 584"/>
                <a:gd name="T76" fmla="*/ 171 w 497"/>
                <a:gd name="T77" fmla="*/ 0 h 584"/>
                <a:gd name="T78" fmla="*/ 143 w 497"/>
                <a:gd name="T79" fmla="*/ 0 h 584"/>
                <a:gd name="T80" fmla="*/ 115 w 497"/>
                <a:gd name="T81" fmla="*/ 2 h 584"/>
                <a:gd name="T82" fmla="*/ 88 w 497"/>
                <a:gd name="T83" fmla="*/ 4 h 584"/>
                <a:gd name="T84" fmla="*/ 60 w 497"/>
                <a:gd name="T85" fmla="*/ 6 h 584"/>
                <a:gd name="T86" fmla="*/ 33 w 497"/>
                <a:gd name="T87" fmla="*/ 8 h 584"/>
                <a:gd name="T88" fmla="*/ 5 w 497"/>
                <a:gd name="T89" fmla="*/ 11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584">
                  <a:moveTo>
                    <a:pt x="5" y="11"/>
                  </a:moveTo>
                  <a:lnTo>
                    <a:pt x="0" y="139"/>
                  </a:lnTo>
                  <a:lnTo>
                    <a:pt x="0" y="272"/>
                  </a:lnTo>
                  <a:lnTo>
                    <a:pt x="6" y="409"/>
                  </a:lnTo>
                  <a:lnTo>
                    <a:pt x="19" y="544"/>
                  </a:lnTo>
                  <a:lnTo>
                    <a:pt x="47" y="554"/>
                  </a:lnTo>
                  <a:lnTo>
                    <a:pt x="75" y="561"/>
                  </a:lnTo>
                  <a:lnTo>
                    <a:pt x="102" y="568"/>
                  </a:lnTo>
                  <a:lnTo>
                    <a:pt x="130" y="573"/>
                  </a:lnTo>
                  <a:lnTo>
                    <a:pt x="158" y="577"/>
                  </a:lnTo>
                  <a:lnTo>
                    <a:pt x="186" y="580"/>
                  </a:lnTo>
                  <a:lnTo>
                    <a:pt x="215" y="582"/>
                  </a:lnTo>
                  <a:lnTo>
                    <a:pt x="242" y="584"/>
                  </a:lnTo>
                  <a:lnTo>
                    <a:pt x="270" y="582"/>
                  </a:lnTo>
                  <a:lnTo>
                    <a:pt x="298" y="580"/>
                  </a:lnTo>
                  <a:lnTo>
                    <a:pt x="326" y="577"/>
                  </a:lnTo>
                  <a:lnTo>
                    <a:pt x="353" y="572"/>
                  </a:lnTo>
                  <a:lnTo>
                    <a:pt x="381" y="566"/>
                  </a:lnTo>
                  <a:lnTo>
                    <a:pt x="408" y="558"/>
                  </a:lnTo>
                  <a:lnTo>
                    <a:pt x="436" y="547"/>
                  </a:lnTo>
                  <a:lnTo>
                    <a:pt x="463" y="536"/>
                  </a:lnTo>
                  <a:lnTo>
                    <a:pt x="480" y="466"/>
                  </a:lnTo>
                  <a:lnTo>
                    <a:pt x="491" y="400"/>
                  </a:lnTo>
                  <a:lnTo>
                    <a:pt x="497" y="337"/>
                  </a:lnTo>
                  <a:lnTo>
                    <a:pt x="497" y="277"/>
                  </a:lnTo>
                  <a:lnTo>
                    <a:pt x="490" y="220"/>
                  </a:lnTo>
                  <a:lnTo>
                    <a:pt x="481" y="164"/>
                  </a:lnTo>
                  <a:lnTo>
                    <a:pt x="467" y="110"/>
                  </a:lnTo>
                  <a:lnTo>
                    <a:pt x="449" y="56"/>
                  </a:lnTo>
                  <a:lnTo>
                    <a:pt x="421" y="44"/>
                  </a:lnTo>
                  <a:lnTo>
                    <a:pt x="394" y="32"/>
                  </a:lnTo>
                  <a:lnTo>
                    <a:pt x="366" y="23"/>
                  </a:lnTo>
                  <a:lnTo>
                    <a:pt x="339" y="16"/>
                  </a:lnTo>
                  <a:lnTo>
                    <a:pt x="311" y="10"/>
                  </a:lnTo>
                  <a:lnTo>
                    <a:pt x="283" y="6"/>
                  </a:lnTo>
                  <a:lnTo>
                    <a:pt x="255" y="3"/>
                  </a:lnTo>
                  <a:lnTo>
                    <a:pt x="227" y="1"/>
                  </a:lnTo>
                  <a:lnTo>
                    <a:pt x="199" y="0"/>
                  </a:lnTo>
                  <a:lnTo>
                    <a:pt x="171" y="0"/>
                  </a:lnTo>
                  <a:lnTo>
                    <a:pt x="143" y="0"/>
                  </a:lnTo>
                  <a:lnTo>
                    <a:pt x="115" y="2"/>
                  </a:lnTo>
                  <a:lnTo>
                    <a:pt x="88" y="4"/>
                  </a:lnTo>
                  <a:lnTo>
                    <a:pt x="60" y="6"/>
                  </a:lnTo>
                  <a:lnTo>
                    <a:pt x="33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2887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6" name="Freeform 40">
              <a:extLst>
                <a:ext uri="{FF2B5EF4-FFF2-40B4-BE49-F238E27FC236}">
                  <a16:creationId xmlns:a16="http://schemas.microsoft.com/office/drawing/2014/main" id="{AA5FFD46-43A5-6A69-0C9A-5FFC536CF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" y="1644"/>
              <a:ext cx="472" cy="558"/>
            </a:xfrm>
            <a:custGeom>
              <a:avLst/>
              <a:gdLst>
                <a:gd name="T0" fmla="*/ 8 w 472"/>
                <a:gd name="T1" fmla="*/ 16 h 558"/>
                <a:gd name="T2" fmla="*/ 0 w 472"/>
                <a:gd name="T3" fmla="*/ 136 h 558"/>
                <a:gd name="T4" fmla="*/ 0 w 472"/>
                <a:gd name="T5" fmla="*/ 260 h 558"/>
                <a:gd name="T6" fmla="*/ 7 w 472"/>
                <a:gd name="T7" fmla="*/ 387 h 558"/>
                <a:gd name="T8" fmla="*/ 23 w 472"/>
                <a:gd name="T9" fmla="*/ 513 h 558"/>
                <a:gd name="T10" fmla="*/ 49 w 472"/>
                <a:gd name="T11" fmla="*/ 522 h 558"/>
                <a:gd name="T12" fmla="*/ 74 w 472"/>
                <a:gd name="T13" fmla="*/ 531 h 558"/>
                <a:gd name="T14" fmla="*/ 100 w 472"/>
                <a:gd name="T15" fmla="*/ 538 h 558"/>
                <a:gd name="T16" fmla="*/ 126 w 472"/>
                <a:gd name="T17" fmla="*/ 546 h 558"/>
                <a:gd name="T18" fmla="*/ 152 w 472"/>
                <a:gd name="T19" fmla="*/ 551 h 558"/>
                <a:gd name="T20" fmla="*/ 178 w 472"/>
                <a:gd name="T21" fmla="*/ 554 h 558"/>
                <a:gd name="T22" fmla="*/ 204 w 472"/>
                <a:gd name="T23" fmla="*/ 557 h 558"/>
                <a:gd name="T24" fmla="*/ 229 w 472"/>
                <a:gd name="T25" fmla="*/ 558 h 558"/>
                <a:gd name="T26" fmla="*/ 255 w 472"/>
                <a:gd name="T27" fmla="*/ 557 h 558"/>
                <a:gd name="T28" fmla="*/ 281 w 472"/>
                <a:gd name="T29" fmla="*/ 555 h 558"/>
                <a:gd name="T30" fmla="*/ 307 w 472"/>
                <a:gd name="T31" fmla="*/ 551 h 558"/>
                <a:gd name="T32" fmla="*/ 333 w 472"/>
                <a:gd name="T33" fmla="*/ 546 h 558"/>
                <a:gd name="T34" fmla="*/ 359 w 472"/>
                <a:gd name="T35" fmla="*/ 538 h 558"/>
                <a:gd name="T36" fmla="*/ 384 w 472"/>
                <a:gd name="T37" fmla="*/ 529 h 558"/>
                <a:gd name="T38" fmla="*/ 410 w 472"/>
                <a:gd name="T39" fmla="*/ 518 h 558"/>
                <a:gd name="T40" fmla="*/ 435 w 472"/>
                <a:gd name="T41" fmla="*/ 504 h 558"/>
                <a:gd name="T42" fmla="*/ 454 w 472"/>
                <a:gd name="T43" fmla="*/ 439 h 558"/>
                <a:gd name="T44" fmla="*/ 466 w 472"/>
                <a:gd name="T45" fmla="*/ 377 h 558"/>
                <a:gd name="T46" fmla="*/ 471 w 472"/>
                <a:gd name="T47" fmla="*/ 320 h 558"/>
                <a:gd name="T48" fmla="*/ 472 w 472"/>
                <a:gd name="T49" fmla="*/ 264 h 558"/>
                <a:gd name="T50" fmla="*/ 467 w 472"/>
                <a:gd name="T51" fmla="*/ 210 h 558"/>
                <a:gd name="T52" fmla="*/ 457 w 472"/>
                <a:gd name="T53" fmla="*/ 158 h 558"/>
                <a:gd name="T54" fmla="*/ 441 w 472"/>
                <a:gd name="T55" fmla="*/ 108 h 558"/>
                <a:gd name="T56" fmla="*/ 423 w 472"/>
                <a:gd name="T57" fmla="*/ 57 h 558"/>
                <a:gd name="T58" fmla="*/ 397 w 472"/>
                <a:gd name="T59" fmla="*/ 44 h 558"/>
                <a:gd name="T60" fmla="*/ 371 w 472"/>
                <a:gd name="T61" fmla="*/ 33 h 558"/>
                <a:gd name="T62" fmla="*/ 345 w 472"/>
                <a:gd name="T63" fmla="*/ 22 h 558"/>
                <a:gd name="T64" fmla="*/ 319 w 472"/>
                <a:gd name="T65" fmla="*/ 15 h 558"/>
                <a:gd name="T66" fmla="*/ 293 w 472"/>
                <a:gd name="T67" fmla="*/ 9 h 558"/>
                <a:gd name="T68" fmla="*/ 268 w 472"/>
                <a:gd name="T69" fmla="*/ 5 h 558"/>
                <a:gd name="T70" fmla="*/ 242 w 472"/>
                <a:gd name="T71" fmla="*/ 3 h 558"/>
                <a:gd name="T72" fmla="*/ 216 w 472"/>
                <a:gd name="T73" fmla="*/ 0 h 558"/>
                <a:gd name="T74" fmla="*/ 189 w 472"/>
                <a:gd name="T75" fmla="*/ 0 h 558"/>
                <a:gd name="T76" fmla="*/ 163 w 472"/>
                <a:gd name="T77" fmla="*/ 0 h 558"/>
                <a:gd name="T78" fmla="*/ 137 w 472"/>
                <a:gd name="T79" fmla="*/ 3 h 558"/>
                <a:gd name="T80" fmla="*/ 112 w 472"/>
                <a:gd name="T81" fmla="*/ 5 h 558"/>
                <a:gd name="T82" fmla="*/ 86 w 472"/>
                <a:gd name="T83" fmla="*/ 7 h 558"/>
                <a:gd name="T84" fmla="*/ 60 w 472"/>
                <a:gd name="T85" fmla="*/ 10 h 558"/>
                <a:gd name="T86" fmla="*/ 34 w 472"/>
                <a:gd name="T87" fmla="*/ 13 h 558"/>
                <a:gd name="T88" fmla="*/ 8 w 472"/>
                <a:gd name="T89" fmla="*/ 16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2" h="558">
                  <a:moveTo>
                    <a:pt x="8" y="16"/>
                  </a:moveTo>
                  <a:lnTo>
                    <a:pt x="0" y="136"/>
                  </a:lnTo>
                  <a:lnTo>
                    <a:pt x="0" y="260"/>
                  </a:lnTo>
                  <a:lnTo>
                    <a:pt x="7" y="387"/>
                  </a:lnTo>
                  <a:lnTo>
                    <a:pt x="23" y="513"/>
                  </a:lnTo>
                  <a:lnTo>
                    <a:pt x="49" y="522"/>
                  </a:lnTo>
                  <a:lnTo>
                    <a:pt x="74" y="531"/>
                  </a:lnTo>
                  <a:lnTo>
                    <a:pt x="100" y="538"/>
                  </a:lnTo>
                  <a:lnTo>
                    <a:pt x="126" y="546"/>
                  </a:lnTo>
                  <a:lnTo>
                    <a:pt x="152" y="551"/>
                  </a:lnTo>
                  <a:lnTo>
                    <a:pt x="178" y="554"/>
                  </a:lnTo>
                  <a:lnTo>
                    <a:pt x="204" y="557"/>
                  </a:lnTo>
                  <a:lnTo>
                    <a:pt x="229" y="558"/>
                  </a:lnTo>
                  <a:lnTo>
                    <a:pt x="255" y="557"/>
                  </a:lnTo>
                  <a:lnTo>
                    <a:pt x="281" y="555"/>
                  </a:lnTo>
                  <a:lnTo>
                    <a:pt x="307" y="551"/>
                  </a:lnTo>
                  <a:lnTo>
                    <a:pt x="333" y="546"/>
                  </a:lnTo>
                  <a:lnTo>
                    <a:pt x="359" y="538"/>
                  </a:lnTo>
                  <a:lnTo>
                    <a:pt x="384" y="529"/>
                  </a:lnTo>
                  <a:lnTo>
                    <a:pt x="410" y="518"/>
                  </a:lnTo>
                  <a:lnTo>
                    <a:pt x="435" y="504"/>
                  </a:lnTo>
                  <a:lnTo>
                    <a:pt x="454" y="439"/>
                  </a:lnTo>
                  <a:lnTo>
                    <a:pt x="466" y="377"/>
                  </a:lnTo>
                  <a:lnTo>
                    <a:pt x="471" y="320"/>
                  </a:lnTo>
                  <a:lnTo>
                    <a:pt x="472" y="264"/>
                  </a:lnTo>
                  <a:lnTo>
                    <a:pt x="467" y="210"/>
                  </a:lnTo>
                  <a:lnTo>
                    <a:pt x="457" y="158"/>
                  </a:lnTo>
                  <a:lnTo>
                    <a:pt x="441" y="108"/>
                  </a:lnTo>
                  <a:lnTo>
                    <a:pt x="423" y="57"/>
                  </a:lnTo>
                  <a:lnTo>
                    <a:pt x="397" y="44"/>
                  </a:lnTo>
                  <a:lnTo>
                    <a:pt x="371" y="33"/>
                  </a:lnTo>
                  <a:lnTo>
                    <a:pt x="345" y="22"/>
                  </a:lnTo>
                  <a:lnTo>
                    <a:pt x="319" y="15"/>
                  </a:lnTo>
                  <a:lnTo>
                    <a:pt x="293" y="9"/>
                  </a:lnTo>
                  <a:lnTo>
                    <a:pt x="268" y="5"/>
                  </a:lnTo>
                  <a:lnTo>
                    <a:pt x="242" y="3"/>
                  </a:lnTo>
                  <a:lnTo>
                    <a:pt x="216" y="0"/>
                  </a:lnTo>
                  <a:lnTo>
                    <a:pt x="189" y="0"/>
                  </a:lnTo>
                  <a:lnTo>
                    <a:pt x="163" y="0"/>
                  </a:lnTo>
                  <a:lnTo>
                    <a:pt x="137" y="3"/>
                  </a:lnTo>
                  <a:lnTo>
                    <a:pt x="112" y="5"/>
                  </a:lnTo>
                  <a:lnTo>
                    <a:pt x="86" y="7"/>
                  </a:lnTo>
                  <a:lnTo>
                    <a:pt x="60" y="10"/>
                  </a:lnTo>
                  <a:lnTo>
                    <a:pt x="34" y="13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rgbClr val="338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7" name="Freeform 41">
              <a:extLst>
                <a:ext uri="{FF2B5EF4-FFF2-40B4-BE49-F238E27FC236}">
                  <a16:creationId xmlns:a16="http://schemas.microsoft.com/office/drawing/2014/main" id="{4A60F3A5-2232-D4BD-854E-EDB3238EF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0" y="1656"/>
              <a:ext cx="448" cy="531"/>
            </a:xfrm>
            <a:custGeom>
              <a:avLst/>
              <a:gdLst>
                <a:gd name="T0" fmla="*/ 13 w 448"/>
                <a:gd name="T1" fmla="*/ 19 h 531"/>
                <a:gd name="T2" fmla="*/ 7 w 448"/>
                <a:gd name="T3" fmla="*/ 74 h 531"/>
                <a:gd name="T4" fmla="*/ 3 w 448"/>
                <a:gd name="T5" fmla="*/ 131 h 531"/>
                <a:gd name="T6" fmla="*/ 0 w 448"/>
                <a:gd name="T7" fmla="*/ 189 h 531"/>
                <a:gd name="T8" fmla="*/ 0 w 448"/>
                <a:gd name="T9" fmla="*/ 247 h 531"/>
                <a:gd name="T10" fmla="*/ 3 w 448"/>
                <a:gd name="T11" fmla="*/ 305 h 531"/>
                <a:gd name="T12" fmla="*/ 8 w 448"/>
                <a:gd name="T13" fmla="*/ 364 h 531"/>
                <a:gd name="T14" fmla="*/ 15 w 448"/>
                <a:gd name="T15" fmla="*/ 422 h 531"/>
                <a:gd name="T16" fmla="*/ 25 w 448"/>
                <a:gd name="T17" fmla="*/ 480 h 531"/>
                <a:gd name="T18" fmla="*/ 49 w 448"/>
                <a:gd name="T19" fmla="*/ 490 h 531"/>
                <a:gd name="T20" fmla="*/ 73 w 448"/>
                <a:gd name="T21" fmla="*/ 500 h 531"/>
                <a:gd name="T22" fmla="*/ 98 w 448"/>
                <a:gd name="T23" fmla="*/ 509 h 531"/>
                <a:gd name="T24" fmla="*/ 121 w 448"/>
                <a:gd name="T25" fmla="*/ 515 h 531"/>
                <a:gd name="T26" fmla="*/ 145 w 448"/>
                <a:gd name="T27" fmla="*/ 521 h 531"/>
                <a:gd name="T28" fmla="*/ 169 w 448"/>
                <a:gd name="T29" fmla="*/ 525 h 531"/>
                <a:gd name="T30" fmla="*/ 194 w 448"/>
                <a:gd name="T31" fmla="*/ 529 h 531"/>
                <a:gd name="T32" fmla="*/ 217 w 448"/>
                <a:gd name="T33" fmla="*/ 531 h 531"/>
                <a:gd name="T34" fmla="*/ 241 w 448"/>
                <a:gd name="T35" fmla="*/ 530 h 531"/>
                <a:gd name="T36" fmla="*/ 265 w 448"/>
                <a:gd name="T37" fmla="*/ 527 h 531"/>
                <a:gd name="T38" fmla="*/ 289 w 448"/>
                <a:gd name="T39" fmla="*/ 523 h 531"/>
                <a:gd name="T40" fmla="*/ 312 w 448"/>
                <a:gd name="T41" fmla="*/ 518 h 531"/>
                <a:gd name="T42" fmla="*/ 336 w 448"/>
                <a:gd name="T43" fmla="*/ 510 h 531"/>
                <a:gd name="T44" fmla="*/ 360 w 448"/>
                <a:gd name="T45" fmla="*/ 500 h 531"/>
                <a:gd name="T46" fmla="*/ 384 w 448"/>
                <a:gd name="T47" fmla="*/ 487 h 531"/>
                <a:gd name="T48" fmla="*/ 406 w 448"/>
                <a:gd name="T49" fmla="*/ 473 h 531"/>
                <a:gd name="T50" fmla="*/ 427 w 448"/>
                <a:gd name="T51" fmla="*/ 412 h 531"/>
                <a:gd name="T52" fmla="*/ 441 w 448"/>
                <a:gd name="T53" fmla="*/ 354 h 531"/>
                <a:gd name="T54" fmla="*/ 447 w 448"/>
                <a:gd name="T55" fmla="*/ 300 h 531"/>
                <a:gd name="T56" fmla="*/ 448 w 448"/>
                <a:gd name="T57" fmla="*/ 249 h 531"/>
                <a:gd name="T58" fmla="*/ 443 w 448"/>
                <a:gd name="T59" fmla="*/ 200 h 531"/>
                <a:gd name="T60" fmla="*/ 431 w 448"/>
                <a:gd name="T61" fmla="*/ 152 h 531"/>
                <a:gd name="T62" fmla="*/ 416 w 448"/>
                <a:gd name="T63" fmla="*/ 105 h 531"/>
                <a:gd name="T64" fmla="*/ 395 w 448"/>
                <a:gd name="T65" fmla="*/ 59 h 531"/>
                <a:gd name="T66" fmla="*/ 371 w 448"/>
                <a:gd name="T67" fmla="*/ 44 h 531"/>
                <a:gd name="T68" fmla="*/ 348 w 448"/>
                <a:gd name="T69" fmla="*/ 32 h 531"/>
                <a:gd name="T70" fmla="*/ 324 w 448"/>
                <a:gd name="T71" fmla="*/ 22 h 531"/>
                <a:gd name="T72" fmla="*/ 300 w 448"/>
                <a:gd name="T73" fmla="*/ 13 h 531"/>
                <a:gd name="T74" fmla="*/ 275 w 448"/>
                <a:gd name="T75" fmla="*/ 8 h 531"/>
                <a:gd name="T76" fmla="*/ 252 w 448"/>
                <a:gd name="T77" fmla="*/ 3 h 531"/>
                <a:gd name="T78" fmla="*/ 228 w 448"/>
                <a:gd name="T79" fmla="*/ 1 h 531"/>
                <a:gd name="T80" fmla="*/ 204 w 448"/>
                <a:gd name="T81" fmla="*/ 0 h 531"/>
                <a:gd name="T82" fmla="*/ 179 w 448"/>
                <a:gd name="T83" fmla="*/ 0 h 531"/>
                <a:gd name="T84" fmla="*/ 155 w 448"/>
                <a:gd name="T85" fmla="*/ 1 h 531"/>
                <a:gd name="T86" fmla="*/ 132 w 448"/>
                <a:gd name="T87" fmla="*/ 3 h 531"/>
                <a:gd name="T88" fmla="*/ 108 w 448"/>
                <a:gd name="T89" fmla="*/ 5 h 531"/>
                <a:gd name="T90" fmla="*/ 84 w 448"/>
                <a:gd name="T91" fmla="*/ 8 h 531"/>
                <a:gd name="T92" fmla="*/ 60 w 448"/>
                <a:gd name="T93" fmla="*/ 12 h 531"/>
                <a:gd name="T94" fmla="*/ 37 w 448"/>
                <a:gd name="T95" fmla="*/ 15 h 531"/>
                <a:gd name="T96" fmla="*/ 13 w 448"/>
                <a:gd name="T97" fmla="*/ 1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8" h="531">
                  <a:moveTo>
                    <a:pt x="13" y="19"/>
                  </a:moveTo>
                  <a:lnTo>
                    <a:pt x="7" y="74"/>
                  </a:lnTo>
                  <a:lnTo>
                    <a:pt x="3" y="131"/>
                  </a:lnTo>
                  <a:lnTo>
                    <a:pt x="0" y="189"/>
                  </a:lnTo>
                  <a:lnTo>
                    <a:pt x="0" y="247"/>
                  </a:lnTo>
                  <a:lnTo>
                    <a:pt x="3" y="305"/>
                  </a:lnTo>
                  <a:lnTo>
                    <a:pt x="8" y="364"/>
                  </a:lnTo>
                  <a:lnTo>
                    <a:pt x="15" y="422"/>
                  </a:lnTo>
                  <a:lnTo>
                    <a:pt x="25" y="480"/>
                  </a:lnTo>
                  <a:lnTo>
                    <a:pt x="49" y="490"/>
                  </a:lnTo>
                  <a:lnTo>
                    <a:pt x="73" y="500"/>
                  </a:lnTo>
                  <a:lnTo>
                    <a:pt x="98" y="509"/>
                  </a:lnTo>
                  <a:lnTo>
                    <a:pt x="121" y="515"/>
                  </a:lnTo>
                  <a:lnTo>
                    <a:pt x="145" y="521"/>
                  </a:lnTo>
                  <a:lnTo>
                    <a:pt x="169" y="525"/>
                  </a:lnTo>
                  <a:lnTo>
                    <a:pt x="194" y="529"/>
                  </a:lnTo>
                  <a:lnTo>
                    <a:pt x="217" y="531"/>
                  </a:lnTo>
                  <a:lnTo>
                    <a:pt x="241" y="530"/>
                  </a:lnTo>
                  <a:lnTo>
                    <a:pt x="265" y="527"/>
                  </a:lnTo>
                  <a:lnTo>
                    <a:pt x="289" y="523"/>
                  </a:lnTo>
                  <a:lnTo>
                    <a:pt x="312" y="518"/>
                  </a:lnTo>
                  <a:lnTo>
                    <a:pt x="336" y="510"/>
                  </a:lnTo>
                  <a:lnTo>
                    <a:pt x="360" y="500"/>
                  </a:lnTo>
                  <a:lnTo>
                    <a:pt x="384" y="487"/>
                  </a:lnTo>
                  <a:lnTo>
                    <a:pt x="406" y="473"/>
                  </a:lnTo>
                  <a:lnTo>
                    <a:pt x="427" y="412"/>
                  </a:lnTo>
                  <a:lnTo>
                    <a:pt x="441" y="354"/>
                  </a:lnTo>
                  <a:lnTo>
                    <a:pt x="447" y="300"/>
                  </a:lnTo>
                  <a:lnTo>
                    <a:pt x="448" y="249"/>
                  </a:lnTo>
                  <a:lnTo>
                    <a:pt x="443" y="200"/>
                  </a:lnTo>
                  <a:lnTo>
                    <a:pt x="431" y="152"/>
                  </a:lnTo>
                  <a:lnTo>
                    <a:pt x="416" y="105"/>
                  </a:lnTo>
                  <a:lnTo>
                    <a:pt x="395" y="59"/>
                  </a:lnTo>
                  <a:lnTo>
                    <a:pt x="371" y="44"/>
                  </a:lnTo>
                  <a:lnTo>
                    <a:pt x="348" y="32"/>
                  </a:lnTo>
                  <a:lnTo>
                    <a:pt x="324" y="22"/>
                  </a:lnTo>
                  <a:lnTo>
                    <a:pt x="300" y="13"/>
                  </a:lnTo>
                  <a:lnTo>
                    <a:pt x="275" y="8"/>
                  </a:lnTo>
                  <a:lnTo>
                    <a:pt x="252" y="3"/>
                  </a:lnTo>
                  <a:lnTo>
                    <a:pt x="228" y="1"/>
                  </a:lnTo>
                  <a:lnTo>
                    <a:pt x="204" y="0"/>
                  </a:lnTo>
                  <a:lnTo>
                    <a:pt x="179" y="0"/>
                  </a:lnTo>
                  <a:lnTo>
                    <a:pt x="155" y="1"/>
                  </a:lnTo>
                  <a:lnTo>
                    <a:pt x="132" y="3"/>
                  </a:lnTo>
                  <a:lnTo>
                    <a:pt x="108" y="5"/>
                  </a:lnTo>
                  <a:lnTo>
                    <a:pt x="84" y="8"/>
                  </a:lnTo>
                  <a:lnTo>
                    <a:pt x="60" y="12"/>
                  </a:lnTo>
                  <a:lnTo>
                    <a:pt x="37" y="15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3F8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8" name="Freeform 42">
              <a:extLst>
                <a:ext uri="{FF2B5EF4-FFF2-40B4-BE49-F238E27FC236}">
                  <a16:creationId xmlns:a16="http://schemas.microsoft.com/office/drawing/2014/main" id="{1D65649E-7F2E-2320-2041-416DC0CBE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" y="1666"/>
              <a:ext cx="422" cy="505"/>
            </a:xfrm>
            <a:custGeom>
              <a:avLst/>
              <a:gdLst>
                <a:gd name="T0" fmla="*/ 15 w 422"/>
                <a:gd name="T1" fmla="*/ 26 h 505"/>
                <a:gd name="T2" fmla="*/ 8 w 422"/>
                <a:gd name="T3" fmla="*/ 78 h 505"/>
                <a:gd name="T4" fmla="*/ 2 w 422"/>
                <a:gd name="T5" fmla="*/ 129 h 505"/>
                <a:gd name="T6" fmla="*/ 0 w 422"/>
                <a:gd name="T7" fmla="*/ 182 h 505"/>
                <a:gd name="T8" fmla="*/ 0 w 422"/>
                <a:gd name="T9" fmla="*/ 236 h 505"/>
                <a:gd name="T10" fmla="*/ 2 w 422"/>
                <a:gd name="T11" fmla="*/ 288 h 505"/>
                <a:gd name="T12" fmla="*/ 7 w 422"/>
                <a:gd name="T13" fmla="*/ 342 h 505"/>
                <a:gd name="T14" fmla="*/ 15 w 422"/>
                <a:gd name="T15" fmla="*/ 396 h 505"/>
                <a:gd name="T16" fmla="*/ 27 w 422"/>
                <a:gd name="T17" fmla="*/ 448 h 505"/>
                <a:gd name="T18" fmla="*/ 48 w 422"/>
                <a:gd name="T19" fmla="*/ 460 h 505"/>
                <a:gd name="T20" fmla="*/ 71 w 422"/>
                <a:gd name="T21" fmla="*/ 471 h 505"/>
                <a:gd name="T22" fmla="*/ 93 w 422"/>
                <a:gd name="T23" fmla="*/ 480 h 505"/>
                <a:gd name="T24" fmla="*/ 115 w 422"/>
                <a:gd name="T25" fmla="*/ 488 h 505"/>
                <a:gd name="T26" fmla="*/ 137 w 422"/>
                <a:gd name="T27" fmla="*/ 495 h 505"/>
                <a:gd name="T28" fmla="*/ 159 w 422"/>
                <a:gd name="T29" fmla="*/ 500 h 505"/>
                <a:gd name="T30" fmla="*/ 182 w 422"/>
                <a:gd name="T31" fmla="*/ 503 h 505"/>
                <a:gd name="T32" fmla="*/ 204 w 422"/>
                <a:gd name="T33" fmla="*/ 505 h 505"/>
                <a:gd name="T34" fmla="*/ 226 w 422"/>
                <a:gd name="T35" fmla="*/ 505 h 505"/>
                <a:gd name="T36" fmla="*/ 248 w 422"/>
                <a:gd name="T37" fmla="*/ 502 h 505"/>
                <a:gd name="T38" fmla="*/ 271 w 422"/>
                <a:gd name="T39" fmla="*/ 498 h 505"/>
                <a:gd name="T40" fmla="*/ 292 w 422"/>
                <a:gd name="T41" fmla="*/ 492 h 505"/>
                <a:gd name="T42" fmla="*/ 314 w 422"/>
                <a:gd name="T43" fmla="*/ 483 h 505"/>
                <a:gd name="T44" fmla="*/ 336 w 422"/>
                <a:gd name="T45" fmla="*/ 472 h 505"/>
                <a:gd name="T46" fmla="*/ 356 w 422"/>
                <a:gd name="T47" fmla="*/ 459 h 505"/>
                <a:gd name="T48" fmla="*/ 378 w 422"/>
                <a:gd name="T49" fmla="*/ 442 h 505"/>
                <a:gd name="T50" fmla="*/ 400 w 422"/>
                <a:gd name="T51" fmla="*/ 386 h 505"/>
                <a:gd name="T52" fmla="*/ 414 w 422"/>
                <a:gd name="T53" fmla="*/ 334 h 505"/>
                <a:gd name="T54" fmla="*/ 421 w 422"/>
                <a:gd name="T55" fmla="*/ 284 h 505"/>
                <a:gd name="T56" fmla="*/ 422 w 422"/>
                <a:gd name="T57" fmla="*/ 237 h 505"/>
                <a:gd name="T58" fmla="*/ 417 w 422"/>
                <a:gd name="T59" fmla="*/ 191 h 505"/>
                <a:gd name="T60" fmla="*/ 406 w 422"/>
                <a:gd name="T61" fmla="*/ 147 h 505"/>
                <a:gd name="T62" fmla="*/ 388 w 422"/>
                <a:gd name="T63" fmla="*/ 104 h 505"/>
                <a:gd name="T64" fmla="*/ 367 w 422"/>
                <a:gd name="T65" fmla="*/ 61 h 505"/>
                <a:gd name="T66" fmla="*/ 345 w 422"/>
                <a:gd name="T67" fmla="*/ 46 h 505"/>
                <a:gd name="T68" fmla="*/ 323 w 422"/>
                <a:gd name="T69" fmla="*/ 32 h 505"/>
                <a:gd name="T70" fmla="*/ 302 w 422"/>
                <a:gd name="T71" fmla="*/ 22 h 505"/>
                <a:gd name="T72" fmla="*/ 279 w 422"/>
                <a:gd name="T73" fmla="*/ 14 h 505"/>
                <a:gd name="T74" fmla="*/ 257 w 422"/>
                <a:gd name="T75" fmla="*/ 7 h 505"/>
                <a:gd name="T76" fmla="*/ 235 w 422"/>
                <a:gd name="T77" fmla="*/ 3 h 505"/>
                <a:gd name="T78" fmla="*/ 213 w 422"/>
                <a:gd name="T79" fmla="*/ 1 h 505"/>
                <a:gd name="T80" fmla="*/ 191 w 422"/>
                <a:gd name="T81" fmla="*/ 0 h 505"/>
                <a:gd name="T82" fmla="*/ 169 w 422"/>
                <a:gd name="T83" fmla="*/ 1 h 505"/>
                <a:gd name="T84" fmla="*/ 147 w 422"/>
                <a:gd name="T85" fmla="*/ 3 h 505"/>
                <a:gd name="T86" fmla="*/ 125 w 422"/>
                <a:gd name="T87" fmla="*/ 5 h 505"/>
                <a:gd name="T88" fmla="*/ 103 w 422"/>
                <a:gd name="T89" fmla="*/ 9 h 505"/>
                <a:gd name="T90" fmla="*/ 80 w 422"/>
                <a:gd name="T91" fmla="*/ 13 h 505"/>
                <a:gd name="T92" fmla="*/ 59 w 422"/>
                <a:gd name="T93" fmla="*/ 17 h 505"/>
                <a:gd name="T94" fmla="*/ 37 w 422"/>
                <a:gd name="T95" fmla="*/ 22 h 505"/>
                <a:gd name="T96" fmla="*/ 15 w 422"/>
                <a:gd name="T97" fmla="*/ 2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2" h="505">
                  <a:moveTo>
                    <a:pt x="15" y="26"/>
                  </a:moveTo>
                  <a:lnTo>
                    <a:pt x="8" y="78"/>
                  </a:lnTo>
                  <a:lnTo>
                    <a:pt x="2" y="129"/>
                  </a:lnTo>
                  <a:lnTo>
                    <a:pt x="0" y="182"/>
                  </a:lnTo>
                  <a:lnTo>
                    <a:pt x="0" y="236"/>
                  </a:lnTo>
                  <a:lnTo>
                    <a:pt x="2" y="288"/>
                  </a:lnTo>
                  <a:lnTo>
                    <a:pt x="7" y="342"/>
                  </a:lnTo>
                  <a:lnTo>
                    <a:pt x="15" y="396"/>
                  </a:lnTo>
                  <a:lnTo>
                    <a:pt x="27" y="448"/>
                  </a:lnTo>
                  <a:lnTo>
                    <a:pt x="48" y="460"/>
                  </a:lnTo>
                  <a:lnTo>
                    <a:pt x="71" y="471"/>
                  </a:lnTo>
                  <a:lnTo>
                    <a:pt x="93" y="480"/>
                  </a:lnTo>
                  <a:lnTo>
                    <a:pt x="115" y="488"/>
                  </a:lnTo>
                  <a:lnTo>
                    <a:pt x="137" y="495"/>
                  </a:lnTo>
                  <a:lnTo>
                    <a:pt x="159" y="500"/>
                  </a:lnTo>
                  <a:lnTo>
                    <a:pt x="182" y="503"/>
                  </a:lnTo>
                  <a:lnTo>
                    <a:pt x="204" y="505"/>
                  </a:lnTo>
                  <a:lnTo>
                    <a:pt x="226" y="505"/>
                  </a:lnTo>
                  <a:lnTo>
                    <a:pt x="248" y="502"/>
                  </a:lnTo>
                  <a:lnTo>
                    <a:pt x="271" y="498"/>
                  </a:lnTo>
                  <a:lnTo>
                    <a:pt x="292" y="492"/>
                  </a:lnTo>
                  <a:lnTo>
                    <a:pt x="314" y="483"/>
                  </a:lnTo>
                  <a:lnTo>
                    <a:pt x="336" y="472"/>
                  </a:lnTo>
                  <a:lnTo>
                    <a:pt x="356" y="459"/>
                  </a:lnTo>
                  <a:lnTo>
                    <a:pt x="378" y="442"/>
                  </a:lnTo>
                  <a:lnTo>
                    <a:pt x="400" y="386"/>
                  </a:lnTo>
                  <a:lnTo>
                    <a:pt x="414" y="334"/>
                  </a:lnTo>
                  <a:lnTo>
                    <a:pt x="421" y="284"/>
                  </a:lnTo>
                  <a:lnTo>
                    <a:pt x="422" y="237"/>
                  </a:lnTo>
                  <a:lnTo>
                    <a:pt x="417" y="191"/>
                  </a:lnTo>
                  <a:lnTo>
                    <a:pt x="406" y="147"/>
                  </a:lnTo>
                  <a:lnTo>
                    <a:pt x="388" y="104"/>
                  </a:lnTo>
                  <a:lnTo>
                    <a:pt x="367" y="61"/>
                  </a:lnTo>
                  <a:lnTo>
                    <a:pt x="345" y="46"/>
                  </a:lnTo>
                  <a:lnTo>
                    <a:pt x="323" y="32"/>
                  </a:lnTo>
                  <a:lnTo>
                    <a:pt x="302" y="22"/>
                  </a:lnTo>
                  <a:lnTo>
                    <a:pt x="279" y="14"/>
                  </a:lnTo>
                  <a:lnTo>
                    <a:pt x="257" y="7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lnTo>
                    <a:pt x="169" y="1"/>
                  </a:lnTo>
                  <a:lnTo>
                    <a:pt x="147" y="3"/>
                  </a:lnTo>
                  <a:lnTo>
                    <a:pt x="125" y="5"/>
                  </a:lnTo>
                  <a:lnTo>
                    <a:pt x="103" y="9"/>
                  </a:lnTo>
                  <a:lnTo>
                    <a:pt x="80" y="13"/>
                  </a:lnTo>
                  <a:lnTo>
                    <a:pt x="59" y="17"/>
                  </a:lnTo>
                  <a:lnTo>
                    <a:pt x="37" y="22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4C8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9" name="Freeform 43">
              <a:extLst>
                <a:ext uri="{FF2B5EF4-FFF2-40B4-BE49-F238E27FC236}">
                  <a16:creationId xmlns:a16="http://schemas.microsoft.com/office/drawing/2014/main" id="{648C5D12-56EE-5451-C95D-24DB34A2C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" y="1678"/>
              <a:ext cx="398" cy="478"/>
            </a:xfrm>
            <a:custGeom>
              <a:avLst/>
              <a:gdLst>
                <a:gd name="T0" fmla="*/ 19 w 398"/>
                <a:gd name="T1" fmla="*/ 29 h 478"/>
                <a:gd name="T2" fmla="*/ 10 w 398"/>
                <a:gd name="T3" fmla="*/ 77 h 478"/>
                <a:gd name="T4" fmla="*/ 3 w 398"/>
                <a:gd name="T5" fmla="*/ 126 h 478"/>
                <a:gd name="T6" fmla="*/ 0 w 398"/>
                <a:gd name="T7" fmla="*/ 174 h 478"/>
                <a:gd name="T8" fmla="*/ 0 w 398"/>
                <a:gd name="T9" fmla="*/ 223 h 478"/>
                <a:gd name="T10" fmla="*/ 2 w 398"/>
                <a:gd name="T11" fmla="*/ 271 h 478"/>
                <a:gd name="T12" fmla="*/ 9 w 398"/>
                <a:gd name="T13" fmla="*/ 320 h 478"/>
                <a:gd name="T14" fmla="*/ 18 w 398"/>
                <a:gd name="T15" fmla="*/ 367 h 478"/>
                <a:gd name="T16" fmla="*/ 30 w 398"/>
                <a:gd name="T17" fmla="*/ 416 h 478"/>
                <a:gd name="T18" fmla="*/ 50 w 398"/>
                <a:gd name="T19" fmla="*/ 428 h 478"/>
                <a:gd name="T20" fmla="*/ 71 w 398"/>
                <a:gd name="T21" fmla="*/ 439 h 478"/>
                <a:gd name="T22" fmla="*/ 90 w 398"/>
                <a:gd name="T23" fmla="*/ 450 h 478"/>
                <a:gd name="T24" fmla="*/ 111 w 398"/>
                <a:gd name="T25" fmla="*/ 459 h 478"/>
                <a:gd name="T26" fmla="*/ 130 w 398"/>
                <a:gd name="T27" fmla="*/ 466 h 478"/>
                <a:gd name="T28" fmla="*/ 151 w 398"/>
                <a:gd name="T29" fmla="*/ 471 h 478"/>
                <a:gd name="T30" fmla="*/ 172 w 398"/>
                <a:gd name="T31" fmla="*/ 476 h 478"/>
                <a:gd name="T32" fmla="*/ 191 w 398"/>
                <a:gd name="T33" fmla="*/ 478 h 478"/>
                <a:gd name="T34" fmla="*/ 212 w 398"/>
                <a:gd name="T35" fmla="*/ 478 h 478"/>
                <a:gd name="T36" fmla="*/ 232 w 398"/>
                <a:gd name="T37" fmla="*/ 476 h 478"/>
                <a:gd name="T38" fmla="*/ 252 w 398"/>
                <a:gd name="T39" fmla="*/ 471 h 478"/>
                <a:gd name="T40" fmla="*/ 272 w 398"/>
                <a:gd name="T41" fmla="*/ 464 h 478"/>
                <a:gd name="T42" fmla="*/ 292 w 398"/>
                <a:gd name="T43" fmla="*/ 455 h 478"/>
                <a:gd name="T44" fmla="*/ 311 w 398"/>
                <a:gd name="T45" fmla="*/ 443 h 478"/>
                <a:gd name="T46" fmla="*/ 331 w 398"/>
                <a:gd name="T47" fmla="*/ 427 h 478"/>
                <a:gd name="T48" fmla="*/ 350 w 398"/>
                <a:gd name="T49" fmla="*/ 409 h 478"/>
                <a:gd name="T50" fmla="*/ 373 w 398"/>
                <a:gd name="T51" fmla="*/ 358 h 478"/>
                <a:gd name="T52" fmla="*/ 389 w 398"/>
                <a:gd name="T53" fmla="*/ 310 h 478"/>
                <a:gd name="T54" fmla="*/ 397 w 398"/>
                <a:gd name="T55" fmla="*/ 265 h 478"/>
                <a:gd name="T56" fmla="*/ 398 w 398"/>
                <a:gd name="T57" fmla="*/ 222 h 478"/>
                <a:gd name="T58" fmla="*/ 393 w 398"/>
                <a:gd name="T59" fmla="*/ 180 h 478"/>
                <a:gd name="T60" fmla="*/ 381 w 398"/>
                <a:gd name="T61" fmla="*/ 140 h 478"/>
                <a:gd name="T62" fmla="*/ 363 w 398"/>
                <a:gd name="T63" fmla="*/ 102 h 478"/>
                <a:gd name="T64" fmla="*/ 340 w 398"/>
                <a:gd name="T65" fmla="*/ 63 h 478"/>
                <a:gd name="T66" fmla="*/ 320 w 398"/>
                <a:gd name="T67" fmla="*/ 46 h 478"/>
                <a:gd name="T68" fmla="*/ 300 w 398"/>
                <a:gd name="T69" fmla="*/ 32 h 478"/>
                <a:gd name="T70" fmla="*/ 279 w 398"/>
                <a:gd name="T71" fmla="*/ 21 h 478"/>
                <a:gd name="T72" fmla="*/ 260 w 398"/>
                <a:gd name="T73" fmla="*/ 13 h 478"/>
                <a:gd name="T74" fmla="*/ 239 w 398"/>
                <a:gd name="T75" fmla="*/ 7 h 478"/>
                <a:gd name="T76" fmla="*/ 219 w 398"/>
                <a:gd name="T77" fmla="*/ 3 h 478"/>
                <a:gd name="T78" fmla="*/ 199 w 398"/>
                <a:gd name="T79" fmla="*/ 1 h 478"/>
                <a:gd name="T80" fmla="*/ 179 w 398"/>
                <a:gd name="T81" fmla="*/ 0 h 478"/>
                <a:gd name="T82" fmla="*/ 158 w 398"/>
                <a:gd name="T83" fmla="*/ 1 h 478"/>
                <a:gd name="T84" fmla="*/ 139 w 398"/>
                <a:gd name="T85" fmla="*/ 4 h 478"/>
                <a:gd name="T86" fmla="*/ 118 w 398"/>
                <a:gd name="T87" fmla="*/ 7 h 478"/>
                <a:gd name="T88" fmla="*/ 98 w 398"/>
                <a:gd name="T89" fmla="*/ 11 h 478"/>
                <a:gd name="T90" fmla="*/ 79 w 398"/>
                <a:gd name="T91" fmla="*/ 15 h 478"/>
                <a:gd name="T92" fmla="*/ 58 w 398"/>
                <a:gd name="T93" fmla="*/ 20 h 478"/>
                <a:gd name="T94" fmla="*/ 39 w 398"/>
                <a:gd name="T95" fmla="*/ 24 h 478"/>
                <a:gd name="T96" fmla="*/ 19 w 398"/>
                <a:gd name="T97" fmla="*/ 29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8" h="478">
                  <a:moveTo>
                    <a:pt x="19" y="29"/>
                  </a:moveTo>
                  <a:lnTo>
                    <a:pt x="10" y="77"/>
                  </a:lnTo>
                  <a:lnTo>
                    <a:pt x="3" y="126"/>
                  </a:lnTo>
                  <a:lnTo>
                    <a:pt x="0" y="174"/>
                  </a:lnTo>
                  <a:lnTo>
                    <a:pt x="0" y="223"/>
                  </a:lnTo>
                  <a:lnTo>
                    <a:pt x="2" y="271"/>
                  </a:lnTo>
                  <a:lnTo>
                    <a:pt x="9" y="320"/>
                  </a:lnTo>
                  <a:lnTo>
                    <a:pt x="18" y="367"/>
                  </a:lnTo>
                  <a:lnTo>
                    <a:pt x="30" y="416"/>
                  </a:lnTo>
                  <a:lnTo>
                    <a:pt x="50" y="428"/>
                  </a:lnTo>
                  <a:lnTo>
                    <a:pt x="71" y="439"/>
                  </a:lnTo>
                  <a:lnTo>
                    <a:pt x="90" y="450"/>
                  </a:lnTo>
                  <a:lnTo>
                    <a:pt x="111" y="459"/>
                  </a:lnTo>
                  <a:lnTo>
                    <a:pt x="130" y="466"/>
                  </a:lnTo>
                  <a:lnTo>
                    <a:pt x="151" y="471"/>
                  </a:lnTo>
                  <a:lnTo>
                    <a:pt x="172" y="476"/>
                  </a:lnTo>
                  <a:lnTo>
                    <a:pt x="191" y="478"/>
                  </a:lnTo>
                  <a:lnTo>
                    <a:pt x="212" y="478"/>
                  </a:lnTo>
                  <a:lnTo>
                    <a:pt x="232" y="476"/>
                  </a:lnTo>
                  <a:lnTo>
                    <a:pt x="252" y="471"/>
                  </a:lnTo>
                  <a:lnTo>
                    <a:pt x="272" y="464"/>
                  </a:lnTo>
                  <a:lnTo>
                    <a:pt x="292" y="455"/>
                  </a:lnTo>
                  <a:lnTo>
                    <a:pt x="311" y="443"/>
                  </a:lnTo>
                  <a:lnTo>
                    <a:pt x="331" y="427"/>
                  </a:lnTo>
                  <a:lnTo>
                    <a:pt x="350" y="409"/>
                  </a:lnTo>
                  <a:lnTo>
                    <a:pt x="373" y="358"/>
                  </a:lnTo>
                  <a:lnTo>
                    <a:pt x="389" y="310"/>
                  </a:lnTo>
                  <a:lnTo>
                    <a:pt x="397" y="265"/>
                  </a:lnTo>
                  <a:lnTo>
                    <a:pt x="398" y="222"/>
                  </a:lnTo>
                  <a:lnTo>
                    <a:pt x="393" y="180"/>
                  </a:lnTo>
                  <a:lnTo>
                    <a:pt x="381" y="140"/>
                  </a:lnTo>
                  <a:lnTo>
                    <a:pt x="363" y="102"/>
                  </a:lnTo>
                  <a:lnTo>
                    <a:pt x="340" y="63"/>
                  </a:lnTo>
                  <a:lnTo>
                    <a:pt x="320" y="46"/>
                  </a:lnTo>
                  <a:lnTo>
                    <a:pt x="300" y="32"/>
                  </a:lnTo>
                  <a:lnTo>
                    <a:pt x="279" y="21"/>
                  </a:lnTo>
                  <a:lnTo>
                    <a:pt x="260" y="13"/>
                  </a:lnTo>
                  <a:lnTo>
                    <a:pt x="239" y="7"/>
                  </a:lnTo>
                  <a:lnTo>
                    <a:pt x="219" y="3"/>
                  </a:lnTo>
                  <a:lnTo>
                    <a:pt x="199" y="1"/>
                  </a:lnTo>
                  <a:lnTo>
                    <a:pt x="179" y="0"/>
                  </a:lnTo>
                  <a:lnTo>
                    <a:pt x="158" y="1"/>
                  </a:lnTo>
                  <a:lnTo>
                    <a:pt x="139" y="4"/>
                  </a:lnTo>
                  <a:lnTo>
                    <a:pt x="118" y="7"/>
                  </a:lnTo>
                  <a:lnTo>
                    <a:pt x="98" y="11"/>
                  </a:lnTo>
                  <a:lnTo>
                    <a:pt x="79" y="15"/>
                  </a:lnTo>
                  <a:lnTo>
                    <a:pt x="58" y="20"/>
                  </a:lnTo>
                  <a:lnTo>
                    <a:pt x="39" y="24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599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0" name="Freeform 44">
              <a:extLst>
                <a:ext uri="{FF2B5EF4-FFF2-40B4-BE49-F238E27FC236}">
                  <a16:creationId xmlns:a16="http://schemas.microsoft.com/office/drawing/2014/main" id="{EEC1ADF6-CC22-8B88-D878-15CDF015C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1689"/>
              <a:ext cx="374" cy="451"/>
            </a:xfrm>
            <a:custGeom>
              <a:avLst/>
              <a:gdLst>
                <a:gd name="T0" fmla="*/ 22 w 374"/>
                <a:gd name="T1" fmla="*/ 35 h 451"/>
                <a:gd name="T2" fmla="*/ 12 w 374"/>
                <a:gd name="T3" fmla="*/ 78 h 451"/>
                <a:gd name="T4" fmla="*/ 5 w 374"/>
                <a:gd name="T5" fmla="*/ 123 h 451"/>
                <a:gd name="T6" fmla="*/ 1 w 374"/>
                <a:gd name="T7" fmla="*/ 166 h 451"/>
                <a:gd name="T8" fmla="*/ 0 w 374"/>
                <a:gd name="T9" fmla="*/ 210 h 451"/>
                <a:gd name="T10" fmla="*/ 3 w 374"/>
                <a:gd name="T11" fmla="*/ 254 h 451"/>
                <a:gd name="T12" fmla="*/ 9 w 374"/>
                <a:gd name="T13" fmla="*/ 297 h 451"/>
                <a:gd name="T14" fmla="*/ 19 w 374"/>
                <a:gd name="T15" fmla="*/ 341 h 451"/>
                <a:gd name="T16" fmla="*/ 33 w 374"/>
                <a:gd name="T17" fmla="*/ 384 h 451"/>
                <a:gd name="T18" fmla="*/ 51 w 374"/>
                <a:gd name="T19" fmla="*/ 397 h 451"/>
                <a:gd name="T20" fmla="*/ 69 w 374"/>
                <a:gd name="T21" fmla="*/ 410 h 451"/>
                <a:gd name="T22" fmla="*/ 87 w 374"/>
                <a:gd name="T23" fmla="*/ 421 h 451"/>
                <a:gd name="T24" fmla="*/ 106 w 374"/>
                <a:gd name="T25" fmla="*/ 430 h 451"/>
                <a:gd name="T26" fmla="*/ 125 w 374"/>
                <a:gd name="T27" fmla="*/ 439 h 451"/>
                <a:gd name="T28" fmla="*/ 142 w 374"/>
                <a:gd name="T29" fmla="*/ 445 h 451"/>
                <a:gd name="T30" fmla="*/ 161 w 374"/>
                <a:gd name="T31" fmla="*/ 449 h 451"/>
                <a:gd name="T32" fmla="*/ 179 w 374"/>
                <a:gd name="T33" fmla="*/ 451 h 451"/>
                <a:gd name="T34" fmla="*/ 198 w 374"/>
                <a:gd name="T35" fmla="*/ 451 h 451"/>
                <a:gd name="T36" fmla="*/ 216 w 374"/>
                <a:gd name="T37" fmla="*/ 449 h 451"/>
                <a:gd name="T38" fmla="*/ 234 w 374"/>
                <a:gd name="T39" fmla="*/ 445 h 451"/>
                <a:gd name="T40" fmla="*/ 252 w 374"/>
                <a:gd name="T41" fmla="*/ 437 h 451"/>
                <a:gd name="T42" fmla="*/ 269 w 374"/>
                <a:gd name="T43" fmla="*/ 427 h 451"/>
                <a:gd name="T44" fmla="*/ 287 w 374"/>
                <a:gd name="T45" fmla="*/ 414 h 451"/>
                <a:gd name="T46" fmla="*/ 304 w 374"/>
                <a:gd name="T47" fmla="*/ 397 h 451"/>
                <a:gd name="T48" fmla="*/ 322 w 374"/>
                <a:gd name="T49" fmla="*/ 378 h 451"/>
                <a:gd name="T50" fmla="*/ 347 w 374"/>
                <a:gd name="T51" fmla="*/ 331 h 451"/>
                <a:gd name="T52" fmla="*/ 363 w 374"/>
                <a:gd name="T53" fmla="*/ 288 h 451"/>
                <a:gd name="T54" fmla="*/ 373 w 374"/>
                <a:gd name="T55" fmla="*/ 247 h 451"/>
                <a:gd name="T56" fmla="*/ 374 w 374"/>
                <a:gd name="T57" fmla="*/ 208 h 451"/>
                <a:gd name="T58" fmla="*/ 368 w 374"/>
                <a:gd name="T59" fmla="*/ 171 h 451"/>
                <a:gd name="T60" fmla="*/ 356 w 374"/>
                <a:gd name="T61" fmla="*/ 135 h 451"/>
                <a:gd name="T62" fmla="*/ 337 w 374"/>
                <a:gd name="T63" fmla="*/ 100 h 451"/>
                <a:gd name="T64" fmla="*/ 313 w 374"/>
                <a:gd name="T65" fmla="*/ 65 h 451"/>
                <a:gd name="T66" fmla="*/ 294 w 374"/>
                <a:gd name="T67" fmla="*/ 47 h 451"/>
                <a:gd name="T68" fmla="*/ 277 w 374"/>
                <a:gd name="T69" fmla="*/ 32 h 451"/>
                <a:gd name="T70" fmla="*/ 258 w 374"/>
                <a:gd name="T71" fmla="*/ 21 h 451"/>
                <a:gd name="T72" fmla="*/ 239 w 374"/>
                <a:gd name="T73" fmla="*/ 11 h 451"/>
                <a:gd name="T74" fmla="*/ 222 w 374"/>
                <a:gd name="T75" fmla="*/ 5 h 451"/>
                <a:gd name="T76" fmla="*/ 203 w 374"/>
                <a:gd name="T77" fmla="*/ 2 h 451"/>
                <a:gd name="T78" fmla="*/ 185 w 374"/>
                <a:gd name="T79" fmla="*/ 0 h 451"/>
                <a:gd name="T80" fmla="*/ 167 w 374"/>
                <a:gd name="T81" fmla="*/ 0 h 451"/>
                <a:gd name="T82" fmla="*/ 148 w 374"/>
                <a:gd name="T83" fmla="*/ 1 h 451"/>
                <a:gd name="T84" fmla="*/ 131 w 374"/>
                <a:gd name="T85" fmla="*/ 4 h 451"/>
                <a:gd name="T86" fmla="*/ 112 w 374"/>
                <a:gd name="T87" fmla="*/ 8 h 451"/>
                <a:gd name="T88" fmla="*/ 95 w 374"/>
                <a:gd name="T89" fmla="*/ 12 h 451"/>
                <a:gd name="T90" fmla="*/ 76 w 374"/>
                <a:gd name="T91" fmla="*/ 18 h 451"/>
                <a:gd name="T92" fmla="*/ 59 w 374"/>
                <a:gd name="T93" fmla="*/ 24 h 451"/>
                <a:gd name="T94" fmla="*/ 40 w 374"/>
                <a:gd name="T95" fmla="*/ 30 h 451"/>
                <a:gd name="T96" fmla="*/ 22 w 374"/>
                <a:gd name="T97" fmla="*/ 3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4" h="451">
                  <a:moveTo>
                    <a:pt x="22" y="35"/>
                  </a:moveTo>
                  <a:lnTo>
                    <a:pt x="12" y="78"/>
                  </a:lnTo>
                  <a:lnTo>
                    <a:pt x="5" y="123"/>
                  </a:lnTo>
                  <a:lnTo>
                    <a:pt x="1" y="166"/>
                  </a:lnTo>
                  <a:lnTo>
                    <a:pt x="0" y="210"/>
                  </a:lnTo>
                  <a:lnTo>
                    <a:pt x="3" y="254"/>
                  </a:lnTo>
                  <a:lnTo>
                    <a:pt x="9" y="297"/>
                  </a:lnTo>
                  <a:lnTo>
                    <a:pt x="19" y="341"/>
                  </a:lnTo>
                  <a:lnTo>
                    <a:pt x="33" y="384"/>
                  </a:lnTo>
                  <a:lnTo>
                    <a:pt x="51" y="397"/>
                  </a:lnTo>
                  <a:lnTo>
                    <a:pt x="69" y="410"/>
                  </a:lnTo>
                  <a:lnTo>
                    <a:pt x="87" y="421"/>
                  </a:lnTo>
                  <a:lnTo>
                    <a:pt x="106" y="430"/>
                  </a:lnTo>
                  <a:lnTo>
                    <a:pt x="125" y="439"/>
                  </a:lnTo>
                  <a:lnTo>
                    <a:pt x="142" y="445"/>
                  </a:lnTo>
                  <a:lnTo>
                    <a:pt x="161" y="449"/>
                  </a:lnTo>
                  <a:lnTo>
                    <a:pt x="179" y="451"/>
                  </a:lnTo>
                  <a:lnTo>
                    <a:pt x="198" y="451"/>
                  </a:lnTo>
                  <a:lnTo>
                    <a:pt x="216" y="449"/>
                  </a:lnTo>
                  <a:lnTo>
                    <a:pt x="234" y="445"/>
                  </a:lnTo>
                  <a:lnTo>
                    <a:pt x="252" y="437"/>
                  </a:lnTo>
                  <a:lnTo>
                    <a:pt x="269" y="427"/>
                  </a:lnTo>
                  <a:lnTo>
                    <a:pt x="287" y="414"/>
                  </a:lnTo>
                  <a:lnTo>
                    <a:pt x="304" y="397"/>
                  </a:lnTo>
                  <a:lnTo>
                    <a:pt x="322" y="378"/>
                  </a:lnTo>
                  <a:lnTo>
                    <a:pt x="347" y="331"/>
                  </a:lnTo>
                  <a:lnTo>
                    <a:pt x="363" y="288"/>
                  </a:lnTo>
                  <a:lnTo>
                    <a:pt x="373" y="247"/>
                  </a:lnTo>
                  <a:lnTo>
                    <a:pt x="374" y="208"/>
                  </a:lnTo>
                  <a:lnTo>
                    <a:pt x="368" y="171"/>
                  </a:lnTo>
                  <a:lnTo>
                    <a:pt x="356" y="135"/>
                  </a:lnTo>
                  <a:lnTo>
                    <a:pt x="337" y="100"/>
                  </a:lnTo>
                  <a:lnTo>
                    <a:pt x="313" y="65"/>
                  </a:lnTo>
                  <a:lnTo>
                    <a:pt x="294" y="47"/>
                  </a:lnTo>
                  <a:lnTo>
                    <a:pt x="277" y="32"/>
                  </a:lnTo>
                  <a:lnTo>
                    <a:pt x="258" y="21"/>
                  </a:lnTo>
                  <a:lnTo>
                    <a:pt x="239" y="11"/>
                  </a:lnTo>
                  <a:lnTo>
                    <a:pt x="222" y="5"/>
                  </a:lnTo>
                  <a:lnTo>
                    <a:pt x="203" y="2"/>
                  </a:lnTo>
                  <a:lnTo>
                    <a:pt x="185" y="0"/>
                  </a:lnTo>
                  <a:lnTo>
                    <a:pt x="167" y="0"/>
                  </a:lnTo>
                  <a:lnTo>
                    <a:pt x="148" y="1"/>
                  </a:lnTo>
                  <a:lnTo>
                    <a:pt x="131" y="4"/>
                  </a:lnTo>
                  <a:lnTo>
                    <a:pt x="112" y="8"/>
                  </a:lnTo>
                  <a:lnTo>
                    <a:pt x="95" y="12"/>
                  </a:lnTo>
                  <a:lnTo>
                    <a:pt x="76" y="18"/>
                  </a:lnTo>
                  <a:lnTo>
                    <a:pt x="59" y="24"/>
                  </a:lnTo>
                  <a:lnTo>
                    <a:pt x="40" y="30"/>
                  </a:lnTo>
                  <a:lnTo>
                    <a:pt x="22" y="35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1" name="Freeform 45">
              <a:extLst>
                <a:ext uri="{FF2B5EF4-FFF2-40B4-BE49-F238E27FC236}">
                  <a16:creationId xmlns:a16="http://schemas.microsoft.com/office/drawing/2014/main" id="{B78311DC-D09B-4E63-831C-6C3EDB358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" y="2412"/>
              <a:ext cx="493" cy="51"/>
            </a:xfrm>
            <a:custGeom>
              <a:avLst/>
              <a:gdLst>
                <a:gd name="T0" fmla="*/ 489 w 493"/>
                <a:gd name="T1" fmla="*/ 0 h 51"/>
                <a:gd name="T2" fmla="*/ 0 w 493"/>
                <a:gd name="T3" fmla="*/ 28 h 51"/>
                <a:gd name="T4" fmla="*/ 1 w 493"/>
                <a:gd name="T5" fmla="*/ 51 h 51"/>
                <a:gd name="T6" fmla="*/ 485 w 493"/>
                <a:gd name="T7" fmla="*/ 29 h 51"/>
                <a:gd name="T8" fmla="*/ 493 w 493"/>
                <a:gd name="T9" fmla="*/ 48 h 51"/>
                <a:gd name="T10" fmla="*/ 489 w 493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3" h="51">
                  <a:moveTo>
                    <a:pt x="489" y="0"/>
                  </a:moveTo>
                  <a:lnTo>
                    <a:pt x="0" y="28"/>
                  </a:lnTo>
                  <a:lnTo>
                    <a:pt x="1" y="51"/>
                  </a:lnTo>
                  <a:lnTo>
                    <a:pt x="485" y="29"/>
                  </a:lnTo>
                  <a:lnTo>
                    <a:pt x="493" y="4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2" name="Freeform 46">
              <a:extLst>
                <a:ext uri="{FF2B5EF4-FFF2-40B4-BE49-F238E27FC236}">
                  <a16:creationId xmlns:a16="http://schemas.microsoft.com/office/drawing/2014/main" id="{ECEFB53A-BF2A-C800-80B1-2A80D535F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" y="2441"/>
              <a:ext cx="486" cy="37"/>
            </a:xfrm>
            <a:custGeom>
              <a:avLst/>
              <a:gdLst>
                <a:gd name="T0" fmla="*/ 482 w 486"/>
                <a:gd name="T1" fmla="*/ 0 h 37"/>
                <a:gd name="T2" fmla="*/ 0 w 486"/>
                <a:gd name="T3" fmla="*/ 22 h 37"/>
                <a:gd name="T4" fmla="*/ 0 w 486"/>
                <a:gd name="T5" fmla="*/ 37 h 37"/>
                <a:gd name="T6" fmla="*/ 486 w 486"/>
                <a:gd name="T7" fmla="*/ 10 h 37"/>
                <a:gd name="T8" fmla="*/ 482 w 486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" h="37">
                  <a:moveTo>
                    <a:pt x="482" y="0"/>
                  </a:moveTo>
                  <a:lnTo>
                    <a:pt x="0" y="22"/>
                  </a:lnTo>
                  <a:lnTo>
                    <a:pt x="0" y="37"/>
                  </a:lnTo>
                  <a:lnTo>
                    <a:pt x="486" y="10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3" name="Freeform 47">
              <a:extLst>
                <a:ext uri="{FF2B5EF4-FFF2-40B4-BE49-F238E27FC236}">
                  <a16:creationId xmlns:a16="http://schemas.microsoft.com/office/drawing/2014/main" id="{8E33C36D-2ECB-BB48-647B-645330CD8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419"/>
              <a:ext cx="92" cy="18"/>
            </a:xfrm>
            <a:custGeom>
              <a:avLst/>
              <a:gdLst>
                <a:gd name="T0" fmla="*/ 92 w 92"/>
                <a:gd name="T1" fmla="*/ 0 h 18"/>
                <a:gd name="T2" fmla="*/ 0 w 92"/>
                <a:gd name="T3" fmla="*/ 4 h 18"/>
                <a:gd name="T4" fmla="*/ 0 w 92"/>
                <a:gd name="T5" fmla="*/ 18 h 18"/>
                <a:gd name="T6" fmla="*/ 92 w 92"/>
                <a:gd name="T7" fmla="*/ 14 h 18"/>
                <a:gd name="T8" fmla="*/ 92 w 9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8">
                  <a:moveTo>
                    <a:pt x="92" y="0"/>
                  </a:moveTo>
                  <a:lnTo>
                    <a:pt x="0" y="4"/>
                  </a:lnTo>
                  <a:lnTo>
                    <a:pt x="0" y="18"/>
                  </a:lnTo>
                  <a:lnTo>
                    <a:pt x="92" y="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4" name="Freeform 48">
              <a:extLst>
                <a:ext uri="{FF2B5EF4-FFF2-40B4-BE49-F238E27FC236}">
                  <a16:creationId xmlns:a16="http://schemas.microsoft.com/office/drawing/2014/main" id="{466DF99D-BBF1-DA66-FA64-D2428F865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423"/>
              <a:ext cx="92" cy="19"/>
            </a:xfrm>
            <a:custGeom>
              <a:avLst/>
              <a:gdLst>
                <a:gd name="T0" fmla="*/ 92 w 92"/>
                <a:gd name="T1" fmla="*/ 0 h 19"/>
                <a:gd name="T2" fmla="*/ 0 w 92"/>
                <a:gd name="T3" fmla="*/ 4 h 19"/>
                <a:gd name="T4" fmla="*/ 0 w 92"/>
                <a:gd name="T5" fmla="*/ 19 h 19"/>
                <a:gd name="T6" fmla="*/ 92 w 92"/>
                <a:gd name="T7" fmla="*/ 13 h 19"/>
                <a:gd name="T8" fmla="*/ 92 w 92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9">
                  <a:moveTo>
                    <a:pt x="92" y="0"/>
                  </a:moveTo>
                  <a:lnTo>
                    <a:pt x="0" y="4"/>
                  </a:lnTo>
                  <a:lnTo>
                    <a:pt x="0" y="19"/>
                  </a:lnTo>
                  <a:lnTo>
                    <a:pt x="92" y="1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5" name="Freeform 49">
              <a:extLst>
                <a:ext uri="{FF2B5EF4-FFF2-40B4-BE49-F238E27FC236}">
                  <a16:creationId xmlns:a16="http://schemas.microsoft.com/office/drawing/2014/main" id="{D474D43A-09D5-6262-3F7A-34DDB4BE0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" y="2428"/>
              <a:ext cx="93" cy="19"/>
            </a:xfrm>
            <a:custGeom>
              <a:avLst/>
              <a:gdLst>
                <a:gd name="T0" fmla="*/ 92 w 93"/>
                <a:gd name="T1" fmla="*/ 0 h 19"/>
                <a:gd name="T2" fmla="*/ 0 w 93"/>
                <a:gd name="T3" fmla="*/ 4 h 19"/>
                <a:gd name="T4" fmla="*/ 1 w 93"/>
                <a:gd name="T5" fmla="*/ 19 h 19"/>
                <a:gd name="T6" fmla="*/ 93 w 93"/>
                <a:gd name="T7" fmla="*/ 14 h 19"/>
                <a:gd name="T8" fmla="*/ 92 w 9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9">
                  <a:moveTo>
                    <a:pt x="92" y="0"/>
                  </a:moveTo>
                  <a:lnTo>
                    <a:pt x="0" y="4"/>
                  </a:lnTo>
                  <a:lnTo>
                    <a:pt x="1" y="19"/>
                  </a:lnTo>
                  <a:lnTo>
                    <a:pt x="93" y="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6" name="Freeform 50">
              <a:extLst>
                <a:ext uri="{FF2B5EF4-FFF2-40B4-BE49-F238E27FC236}">
                  <a16:creationId xmlns:a16="http://schemas.microsoft.com/office/drawing/2014/main" id="{2AC7051C-204F-4C6E-3C83-22AFD2375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" y="2435"/>
              <a:ext cx="92" cy="20"/>
            </a:xfrm>
            <a:custGeom>
              <a:avLst/>
              <a:gdLst>
                <a:gd name="T0" fmla="*/ 92 w 92"/>
                <a:gd name="T1" fmla="*/ 0 h 20"/>
                <a:gd name="T2" fmla="*/ 0 w 92"/>
                <a:gd name="T3" fmla="*/ 6 h 20"/>
                <a:gd name="T4" fmla="*/ 0 w 92"/>
                <a:gd name="T5" fmla="*/ 20 h 20"/>
                <a:gd name="T6" fmla="*/ 92 w 92"/>
                <a:gd name="T7" fmla="*/ 15 h 20"/>
                <a:gd name="T8" fmla="*/ 92 w 9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0">
                  <a:moveTo>
                    <a:pt x="92" y="0"/>
                  </a:moveTo>
                  <a:lnTo>
                    <a:pt x="0" y="6"/>
                  </a:lnTo>
                  <a:lnTo>
                    <a:pt x="0" y="20"/>
                  </a:lnTo>
                  <a:lnTo>
                    <a:pt x="92" y="1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7" name="Freeform 51">
              <a:extLst>
                <a:ext uri="{FF2B5EF4-FFF2-40B4-BE49-F238E27FC236}">
                  <a16:creationId xmlns:a16="http://schemas.microsoft.com/office/drawing/2014/main" id="{A06E7B83-F6F8-7F70-DBB9-7EA410286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423"/>
              <a:ext cx="92" cy="10"/>
            </a:xfrm>
            <a:custGeom>
              <a:avLst/>
              <a:gdLst>
                <a:gd name="T0" fmla="*/ 92 w 92"/>
                <a:gd name="T1" fmla="*/ 0 h 10"/>
                <a:gd name="T2" fmla="*/ 0 w 92"/>
                <a:gd name="T3" fmla="*/ 5 h 10"/>
                <a:gd name="T4" fmla="*/ 0 w 92"/>
                <a:gd name="T5" fmla="*/ 10 h 10"/>
                <a:gd name="T6" fmla="*/ 92 w 92"/>
                <a:gd name="T7" fmla="*/ 6 h 10"/>
                <a:gd name="T8" fmla="*/ 92 w 9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">
                  <a:moveTo>
                    <a:pt x="92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92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8" name="Freeform 52">
              <a:extLst>
                <a:ext uri="{FF2B5EF4-FFF2-40B4-BE49-F238E27FC236}">
                  <a16:creationId xmlns:a16="http://schemas.microsoft.com/office/drawing/2014/main" id="{3631186B-BDAF-042B-5DCC-C4A40DD16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427"/>
              <a:ext cx="92" cy="10"/>
            </a:xfrm>
            <a:custGeom>
              <a:avLst/>
              <a:gdLst>
                <a:gd name="T0" fmla="*/ 92 w 92"/>
                <a:gd name="T1" fmla="*/ 0 h 10"/>
                <a:gd name="T2" fmla="*/ 0 w 92"/>
                <a:gd name="T3" fmla="*/ 5 h 10"/>
                <a:gd name="T4" fmla="*/ 0 w 92"/>
                <a:gd name="T5" fmla="*/ 10 h 10"/>
                <a:gd name="T6" fmla="*/ 92 w 92"/>
                <a:gd name="T7" fmla="*/ 6 h 10"/>
                <a:gd name="T8" fmla="*/ 92 w 9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">
                  <a:moveTo>
                    <a:pt x="92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92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9" name="Freeform 53">
              <a:extLst>
                <a:ext uri="{FF2B5EF4-FFF2-40B4-BE49-F238E27FC236}">
                  <a16:creationId xmlns:a16="http://schemas.microsoft.com/office/drawing/2014/main" id="{BA68DD54-C666-841C-4748-11E1D32AF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" y="2432"/>
              <a:ext cx="92" cy="11"/>
            </a:xfrm>
            <a:custGeom>
              <a:avLst/>
              <a:gdLst>
                <a:gd name="T0" fmla="*/ 92 w 92"/>
                <a:gd name="T1" fmla="*/ 0 h 11"/>
                <a:gd name="T2" fmla="*/ 0 w 92"/>
                <a:gd name="T3" fmla="*/ 5 h 11"/>
                <a:gd name="T4" fmla="*/ 0 w 92"/>
                <a:gd name="T5" fmla="*/ 11 h 11"/>
                <a:gd name="T6" fmla="*/ 92 w 92"/>
                <a:gd name="T7" fmla="*/ 7 h 11"/>
                <a:gd name="T8" fmla="*/ 92 w 9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">
                  <a:moveTo>
                    <a:pt x="92" y="0"/>
                  </a:moveTo>
                  <a:lnTo>
                    <a:pt x="0" y="5"/>
                  </a:lnTo>
                  <a:lnTo>
                    <a:pt x="0" y="11"/>
                  </a:lnTo>
                  <a:lnTo>
                    <a:pt x="92" y="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0" name="Freeform 54">
              <a:extLst>
                <a:ext uri="{FF2B5EF4-FFF2-40B4-BE49-F238E27FC236}">
                  <a16:creationId xmlns:a16="http://schemas.microsoft.com/office/drawing/2014/main" id="{F184004A-6B8B-51CC-BA4E-2B01D57E7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" y="2441"/>
              <a:ext cx="92" cy="10"/>
            </a:xfrm>
            <a:custGeom>
              <a:avLst/>
              <a:gdLst>
                <a:gd name="T0" fmla="*/ 92 w 92"/>
                <a:gd name="T1" fmla="*/ 0 h 10"/>
                <a:gd name="T2" fmla="*/ 0 w 92"/>
                <a:gd name="T3" fmla="*/ 5 h 10"/>
                <a:gd name="T4" fmla="*/ 0 w 92"/>
                <a:gd name="T5" fmla="*/ 10 h 10"/>
                <a:gd name="T6" fmla="*/ 92 w 92"/>
                <a:gd name="T7" fmla="*/ 6 h 10"/>
                <a:gd name="T8" fmla="*/ 92 w 9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">
                  <a:moveTo>
                    <a:pt x="92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92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1" name="Freeform 55">
              <a:extLst>
                <a:ext uri="{FF2B5EF4-FFF2-40B4-BE49-F238E27FC236}">
                  <a16:creationId xmlns:a16="http://schemas.microsoft.com/office/drawing/2014/main" id="{62534A39-9ED3-8C84-49CA-7BD2817C4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" y="1548"/>
              <a:ext cx="81" cy="979"/>
            </a:xfrm>
            <a:custGeom>
              <a:avLst/>
              <a:gdLst>
                <a:gd name="T0" fmla="*/ 13 w 81"/>
                <a:gd name="T1" fmla="*/ 89 h 979"/>
                <a:gd name="T2" fmla="*/ 0 w 81"/>
                <a:gd name="T3" fmla="*/ 133 h 979"/>
                <a:gd name="T4" fmla="*/ 23 w 81"/>
                <a:gd name="T5" fmla="*/ 937 h 979"/>
                <a:gd name="T6" fmla="*/ 81 w 81"/>
                <a:gd name="T7" fmla="*/ 979 h 979"/>
                <a:gd name="T8" fmla="*/ 54 w 81"/>
                <a:gd name="T9" fmla="*/ 0 h 979"/>
                <a:gd name="T10" fmla="*/ 13 w 81"/>
                <a:gd name="T11" fmla="*/ 89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79">
                  <a:moveTo>
                    <a:pt x="13" y="89"/>
                  </a:moveTo>
                  <a:lnTo>
                    <a:pt x="0" y="133"/>
                  </a:lnTo>
                  <a:lnTo>
                    <a:pt x="23" y="937"/>
                  </a:lnTo>
                  <a:lnTo>
                    <a:pt x="81" y="979"/>
                  </a:lnTo>
                  <a:lnTo>
                    <a:pt x="54" y="0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3A4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2" name="Freeform 56">
              <a:extLst>
                <a:ext uri="{FF2B5EF4-FFF2-40B4-BE49-F238E27FC236}">
                  <a16:creationId xmlns:a16="http://schemas.microsoft.com/office/drawing/2014/main" id="{8BCBE8DF-5735-C552-1947-484030B59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1823"/>
              <a:ext cx="104" cy="654"/>
            </a:xfrm>
            <a:custGeom>
              <a:avLst/>
              <a:gdLst>
                <a:gd name="T0" fmla="*/ 80 w 104"/>
                <a:gd name="T1" fmla="*/ 0 h 654"/>
                <a:gd name="T2" fmla="*/ 10 w 104"/>
                <a:gd name="T3" fmla="*/ 46 h 654"/>
                <a:gd name="T4" fmla="*/ 3 w 104"/>
                <a:gd name="T5" fmla="*/ 118 h 654"/>
                <a:gd name="T6" fmla="*/ 0 w 104"/>
                <a:gd name="T7" fmla="*/ 196 h 654"/>
                <a:gd name="T8" fmla="*/ 0 w 104"/>
                <a:gd name="T9" fmla="*/ 277 h 654"/>
                <a:gd name="T10" fmla="*/ 5 w 104"/>
                <a:gd name="T11" fmla="*/ 359 h 654"/>
                <a:gd name="T12" fmla="*/ 10 w 104"/>
                <a:gd name="T13" fmla="*/ 440 h 654"/>
                <a:gd name="T14" fmla="*/ 17 w 104"/>
                <a:gd name="T15" fmla="*/ 515 h 654"/>
                <a:gd name="T16" fmla="*/ 26 w 104"/>
                <a:gd name="T17" fmla="*/ 585 h 654"/>
                <a:gd name="T18" fmla="*/ 37 w 104"/>
                <a:gd name="T19" fmla="*/ 644 h 654"/>
                <a:gd name="T20" fmla="*/ 104 w 104"/>
                <a:gd name="T21" fmla="*/ 654 h 654"/>
                <a:gd name="T22" fmla="*/ 95 w 104"/>
                <a:gd name="T23" fmla="*/ 561 h 654"/>
                <a:gd name="T24" fmla="*/ 85 w 104"/>
                <a:gd name="T25" fmla="*/ 480 h 654"/>
                <a:gd name="T26" fmla="*/ 76 w 104"/>
                <a:gd name="T27" fmla="*/ 409 h 654"/>
                <a:gd name="T28" fmla="*/ 69 w 104"/>
                <a:gd name="T29" fmla="*/ 341 h 654"/>
                <a:gd name="T30" fmla="*/ 63 w 104"/>
                <a:gd name="T31" fmla="*/ 271 h 654"/>
                <a:gd name="T32" fmla="*/ 63 w 104"/>
                <a:gd name="T33" fmla="*/ 194 h 654"/>
                <a:gd name="T34" fmla="*/ 69 w 104"/>
                <a:gd name="T35" fmla="*/ 105 h 654"/>
                <a:gd name="T36" fmla="*/ 80 w 104"/>
                <a:gd name="T37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654">
                  <a:moveTo>
                    <a:pt x="80" y="0"/>
                  </a:moveTo>
                  <a:lnTo>
                    <a:pt x="10" y="46"/>
                  </a:lnTo>
                  <a:lnTo>
                    <a:pt x="3" y="118"/>
                  </a:lnTo>
                  <a:lnTo>
                    <a:pt x="0" y="196"/>
                  </a:lnTo>
                  <a:lnTo>
                    <a:pt x="0" y="277"/>
                  </a:lnTo>
                  <a:lnTo>
                    <a:pt x="5" y="359"/>
                  </a:lnTo>
                  <a:lnTo>
                    <a:pt x="10" y="440"/>
                  </a:lnTo>
                  <a:lnTo>
                    <a:pt x="17" y="515"/>
                  </a:lnTo>
                  <a:lnTo>
                    <a:pt x="26" y="585"/>
                  </a:lnTo>
                  <a:lnTo>
                    <a:pt x="37" y="644"/>
                  </a:lnTo>
                  <a:lnTo>
                    <a:pt x="104" y="654"/>
                  </a:lnTo>
                  <a:lnTo>
                    <a:pt x="95" y="561"/>
                  </a:lnTo>
                  <a:lnTo>
                    <a:pt x="85" y="480"/>
                  </a:lnTo>
                  <a:lnTo>
                    <a:pt x="76" y="409"/>
                  </a:lnTo>
                  <a:lnTo>
                    <a:pt x="69" y="341"/>
                  </a:lnTo>
                  <a:lnTo>
                    <a:pt x="63" y="271"/>
                  </a:lnTo>
                  <a:lnTo>
                    <a:pt x="63" y="194"/>
                  </a:lnTo>
                  <a:lnTo>
                    <a:pt x="69" y="105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056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3" name="Freeform 57">
              <a:extLst>
                <a:ext uri="{FF2B5EF4-FFF2-40B4-BE49-F238E27FC236}">
                  <a16:creationId xmlns:a16="http://schemas.microsoft.com/office/drawing/2014/main" id="{B6605360-DEF0-FAEF-5BE8-05DD1F70F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" y="1816"/>
              <a:ext cx="104" cy="661"/>
            </a:xfrm>
            <a:custGeom>
              <a:avLst/>
              <a:gdLst>
                <a:gd name="T0" fmla="*/ 77 w 104"/>
                <a:gd name="T1" fmla="*/ 0 h 661"/>
                <a:gd name="T2" fmla="*/ 68 w 104"/>
                <a:gd name="T3" fmla="*/ 6 h 661"/>
                <a:gd name="T4" fmla="*/ 60 w 104"/>
                <a:gd name="T5" fmla="*/ 11 h 661"/>
                <a:gd name="T6" fmla="*/ 50 w 104"/>
                <a:gd name="T7" fmla="*/ 17 h 661"/>
                <a:gd name="T8" fmla="*/ 42 w 104"/>
                <a:gd name="T9" fmla="*/ 23 h 661"/>
                <a:gd name="T10" fmla="*/ 33 w 104"/>
                <a:gd name="T11" fmla="*/ 28 h 661"/>
                <a:gd name="T12" fmla="*/ 25 w 104"/>
                <a:gd name="T13" fmla="*/ 34 h 661"/>
                <a:gd name="T14" fmla="*/ 15 w 104"/>
                <a:gd name="T15" fmla="*/ 39 h 661"/>
                <a:gd name="T16" fmla="*/ 7 w 104"/>
                <a:gd name="T17" fmla="*/ 45 h 661"/>
                <a:gd name="T18" fmla="*/ 2 w 104"/>
                <a:gd name="T19" fmla="*/ 118 h 661"/>
                <a:gd name="T20" fmla="*/ 0 w 104"/>
                <a:gd name="T21" fmla="*/ 196 h 661"/>
                <a:gd name="T22" fmla="*/ 1 w 104"/>
                <a:gd name="T23" fmla="*/ 279 h 661"/>
                <a:gd name="T24" fmla="*/ 4 w 104"/>
                <a:gd name="T25" fmla="*/ 361 h 661"/>
                <a:gd name="T26" fmla="*/ 9 w 104"/>
                <a:gd name="T27" fmla="*/ 443 h 661"/>
                <a:gd name="T28" fmla="*/ 16 w 104"/>
                <a:gd name="T29" fmla="*/ 520 h 661"/>
                <a:gd name="T30" fmla="*/ 25 w 104"/>
                <a:gd name="T31" fmla="*/ 591 h 661"/>
                <a:gd name="T32" fmla="*/ 35 w 104"/>
                <a:gd name="T33" fmla="*/ 650 h 661"/>
                <a:gd name="T34" fmla="*/ 43 w 104"/>
                <a:gd name="T35" fmla="*/ 651 h 661"/>
                <a:gd name="T36" fmla="*/ 53 w 104"/>
                <a:gd name="T37" fmla="*/ 652 h 661"/>
                <a:gd name="T38" fmla="*/ 61 w 104"/>
                <a:gd name="T39" fmla="*/ 654 h 661"/>
                <a:gd name="T40" fmla="*/ 69 w 104"/>
                <a:gd name="T41" fmla="*/ 656 h 661"/>
                <a:gd name="T42" fmla="*/ 77 w 104"/>
                <a:gd name="T43" fmla="*/ 657 h 661"/>
                <a:gd name="T44" fmla="*/ 87 w 104"/>
                <a:gd name="T45" fmla="*/ 658 h 661"/>
                <a:gd name="T46" fmla="*/ 95 w 104"/>
                <a:gd name="T47" fmla="*/ 660 h 661"/>
                <a:gd name="T48" fmla="*/ 104 w 104"/>
                <a:gd name="T49" fmla="*/ 661 h 661"/>
                <a:gd name="T50" fmla="*/ 96 w 104"/>
                <a:gd name="T51" fmla="*/ 567 h 661"/>
                <a:gd name="T52" fmla="*/ 86 w 104"/>
                <a:gd name="T53" fmla="*/ 486 h 661"/>
                <a:gd name="T54" fmla="*/ 75 w 104"/>
                <a:gd name="T55" fmla="*/ 414 h 661"/>
                <a:gd name="T56" fmla="*/ 68 w 104"/>
                <a:gd name="T57" fmla="*/ 344 h 661"/>
                <a:gd name="T58" fmla="*/ 62 w 104"/>
                <a:gd name="T59" fmla="*/ 272 h 661"/>
                <a:gd name="T60" fmla="*/ 61 w 104"/>
                <a:gd name="T61" fmla="*/ 195 h 661"/>
                <a:gd name="T62" fmla="*/ 66 w 104"/>
                <a:gd name="T63" fmla="*/ 105 h 661"/>
                <a:gd name="T64" fmla="*/ 77 w 104"/>
                <a:gd name="T65" fmla="*/ 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4" h="661">
                  <a:moveTo>
                    <a:pt x="77" y="0"/>
                  </a:moveTo>
                  <a:lnTo>
                    <a:pt x="68" y="6"/>
                  </a:lnTo>
                  <a:lnTo>
                    <a:pt x="60" y="11"/>
                  </a:lnTo>
                  <a:lnTo>
                    <a:pt x="50" y="17"/>
                  </a:lnTo>
                  <a:lnTo>
                    <a:pt x="42" y="23"/>
                  </a:lnTo>
                  <a:lnTo>
                    <a:pt x="33" y="28"/>
                  </a:lnTo>
                  <a:lnTo>
                    <a:pt x="25" y="34"/>
                  </a:lnTo>
                  <a:lnTo>
                    <a:pt x="15" y="39"/>
                  </a:lnTo>
                  <a:lnTo>
                    <a:pt x="7" y="45"/>
                  </a:lnTo>
                  <a:lnTo>
                    <a:pt x="2" y="118"/>
                  </a:lnTo>
                  <a:lnTo>
                    <a:pt x="0" y="196"/>
                  </a:lnTo>
                  <a:lnTo>
                    <a:pt x="1" y="279"/>
                  </a:lnTo>
                  <a:lnTo>
                    <a:pt x="4" y="361"/>
                  </a:lnTo>
                  <a:lnTo>
                    <a:pt x="9" y="443"/>
                  </a:lnTo>
                  <a:lnTo>
                    <a:pt x="16" y="520"/>
                  </a:lnTo>
                  <a:lnTo>
                    <a:pt x="25" y="591"/>
                  </a:lnTo>
                  <a:lnTo>
                    <a:pt x="35" y="650"/>
                  </a:lnTo>
                  <a:lnTo>
                    <a:pt x="43" y="651"/>
                  </a:lnTo>
                  <a:lnTo>
                    <a:pt x="53" y="652"/>
                  </a:lnTo>
                  <a:lnTo>
                    <a:pt x="61" y="654"/>
                  </a:lnTo>
                  <a:lnTo>
                    <a:pt x="69" y="656"/>
                  </a:lnTo>
                  <a:lnTo>
                    <a:pt x="77" y="657"/>
                  </a:lnTo>
                  <a:lnTo>
                    <a:pt x="87" y="658"/>
                  </a:lnTo>
                  <a:lnTo>
                    <a:pt x="95" y="660"/>
                  </a:lnTo>
                  <a:lnTo>
                    <a:pt x="104" y="661"/>
                  </a:lnTo>
                  <a:lnTo>
                    <a:pt x="96" y="567"/>
                  </a:lnTo>
                  <a:lnTo>
                    <a:pt x="86" y="486"/>
                  </a:lnTo>
                  <a:lnTo>
                    <a:pt x="75" y="414"/>
                  </a:lnTo>
                  <a:lnTo>
                    <a:pt x="68" y="344"/>
                  </a:lnTo>
                  <a:lnTo>
                    <a:pt x="62" y="272"/>
                  </a:lnTo>
                  <a:lnTo>
                    <a:pt x="61" y="195"/>
                  </a:lnTo>
                  <a:lnTo>
                    <a:pt x="66" y="105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6B5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4" name="Freeform 58">
              <a:extLst>
                <a:ext uri="{FF2B5EF4-FFF2-40B4-BE49-F238E27FC236}">
                  <a16:creationId xmlns:a16="http://schemas.microsoft.com/office/drawing/2014/main" id="{AD997FC3-7546-5C9D-3FCC-E3A0C5F5B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1" y="1808"/>
              <a:ext cx="106" cy="669"/>
            </a:xfrm>
            <a:custGeom>
              <a:avLst/>
              <a:gdLst>
                <a:gd name="T0" fmla="*/ 77 w 106"/>
                <a:gd name="T1" fmla="*/ 0 h 669"/>
                <a:gd name="T2" fmla="*/ 67 w 106"/>
                <a:gd name="T3" fmla="*/ 6 h 669"/>
                <a:gd name="T4" fmla="*/ 59 w 106"/>
                <a:gd name="T5" fmla="*/ 12 h 669"/>
                <a:gd name="T6" fmla="*/ 50 w 106"/>
                <a:gd name="T7" fmla="*/ 18 h 669"/>
                <a:gd name="T8" fmla="*/ 42 w 106"/>
                <a:gd name="T9" fmla="*/ 23 h 669"/>
                <a:gd name="T10" fmla="*/ 32 w 106"/>
                <a:gd name="T11" fmla="*/ 30 h 669"/>
                <a:gd name="T12" fmla="*/ 23 w 106"/>
                <a:gd name="T13" fmla="*/ 36 h 669"/>
                <a:gd name="T14" fmla="*/ 15 w 106"/>
                <a:gd name="T15" fmla="*/ 41 h 669"/>
                <a:gd name="T16" fmla="*/ 5 w 106"/>
                <a:gd name="T17" fmla="*/ 47 h 669"/>
                <a:gd name="T18" fmla="*/ 1 w 106"/>
                <a:gd name="T19" fmla="*/ 119 h 669"/>
                <a:gd name="T20" fmla="*/ 0 w 106"/>
                <a:gd name="T21" fmla="*/ 199 h 669"/>
                <a:gd name="T22" fmla="*/ 1 w 106"/>
                <a:gd name="T23" fmla="*/ 282 h 669"/>
                <a:gd name="T24" fmla="*/ 4 w 106"/>
                <a:gd name="T25" fmla="*/ 365 h 669"/>
                <a:gd name="T26" fmla="*/ 10 w 106"/>
                <a:gd name="T27" fmla="*/ 448 h 669"/>
                <a:gd name="T28" fmla="*/ 17 w 106"/>
                <a:gd name="T29" fmla="*/ 525 h 669"/>
                <a:gd name="T30" fmla="*/ 25 w 106"/>
                <a:gd name="T31" fmla="*/ 595 h 669"/>
                <a:gd name="T32" fmla="*/ 35 w 106"/>
                <a:gd name="T33" fmla="*/ 656 h 669"/>
                <a:gd name="T34" fmla="*/ 45 w 106"/>
                <a:gd name="T35" fmla="*/ 657 h 669"/>
                <a:gd name="T36" fmla="*/ 53 w 106"/>
                <a:gd name="T37" fmla="*/ 659 h 669"/>
                <a:gd name="T38" fmla="*/ 62 w 106"/>
                <a:gd name="T39" fmla="*/ 660 h 669"/>
                <a:gd name="T40" fmla="*/ 71 w 106"/>
                <a:gd name="T41" fmla="*/ 663 h 669"/>
                <a:gd name="T42" fmla="*/ 80 w 106"/>
                <a:gd name="T43" fmla="*/ 664 h 669"/>
                <a:gd name="T44" fmla="*/ 88 w 106"/>
                <a:gd name="T45" fmla="*/ 666 h 669"/>
                <a:gd name="T46" fmla="*/ 97 w 106"/>
                <a:gd name="T47" fmla="*/ 667 h 669"/>
                <a:gd name="T48" fmla="*/ 106 w 106"/>
                <a:gd name="T49" fmla="*/ 669 h 669"/>
                <a:gd name="T50" fmla="*/ 96 w 106"/>
                <a:gd name="T51" fmla="*/ 575 h 669"/>
                <a:gd name="T52" fmla="*/ 86 w 106"/>
                <a:gd name="T53" fmla="*/ 493 h 669"/>
                <a:gd name="T54" fmla="*/ 77 w 106"/>
                <a:gd name="T55" fmla="*/ 419 h 669"/>
                <a:gd name="T56" fmla="*/ 67 w 106"/>
                <a:gd name="T57" fmla="*/ 348 h 669"/>
                <a:gd name="T58" fmla="*/ 62 w 106"/>
                <a:gd name="T59" fmla="*/ 275 h 669"/>
                <a:gd name="T60" fmla="*/ 60 w 106"/>
                <a:gd name="T61" fmla="*/ 196 h 669"/>
                <a:gd name="T62" fmla="*/ 65 w 106"/>
                <a:gd name="T63" fmla="*/ 106 h 669"/>
                <a:gd name="T64" fmla="*/ 77 w 106"/>
                <a:gd name="T6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669">
                  <a:moveTo>
                    <a:pt x="77" y="0"/>
                  </a:moveTo>
                  <a:lnTo>
                    <a:pt x="67" y="6"/>
                  </a:lnTo>
                  <a:lnTo>
                    <a:pt x="59" y="12"/>
                  </a:lnTo>
                  <a:lnTo>
                    <a:pt x="50" y="18"/>
                  </a:lnTo>
                  <a:lnTo>
                    <a:pt x="42" y="23"/>
                  </a:lnTo>
                  <a:lnTo>
                    <a:pt x="32" y="30"/>
                  </a:lnTo>
                  <a:lnTo>
                    <a:pt x="23" y="36"/>
                  </a:lnTo>
                  <a:lnTo>
                    <a:pt x="15" y="41"/>
                  </a:lnTo>
                  <a:lnTo>
                    <a:pt x="5" y="47"/>
                  </a:lnTo>
                  <a:lnTo>
                    <a:pt x="1" y="119"/>
                  </a:lnTo>
                  <a:lnTo>
                    <a:pt x="0" y="199"/>
                  </a:lnTo>
                  <a:lnTo>
                    <a:pt x="1" y="282"/>
                  </a:lnTo>
                  <a:lnTo>
                    <a:pt x="4" y="365"/>
                  </a:lnTo>
                  <a:lnTo>
                    <a:pt x="10" y="448"/>
                  </a:lnTo>
                  <a:lnTo>
                    <a:pt x="17" y="525"/>
                  </a:lnTo>
                  <a:lnTo>
                    <a:pt x="25" y="595"/>
                  </a:lnTo>
                  <a:lnTo>
                    <a:pt x="35" y="656"/>
                  </a:lnTo>
                  <a:lnTo>
                    <a:pt x="45" y="657"/>
                  </a:lnTo>
                  <a:lnTo>
                    <a:pt x="53" y="659"/>
                  </a:lnTo>
                  <a:lnTo>
                    <a:pt x="62" y="660"/>
                  </a:lnTo>
                  <a:lnTo>
                    <a:pt x="71" y="663"/>
                  </a:lnTo>
                  <a:lnTo>
                    <a:pt x="80" y="664"/>
                  </a:lnTo>
                  <a:lnTo>
                    <a:pt x="88" y="666"/>
                  </a:lnTo>
                  <a:lnTo>
                    <a:pt x="97" y="667"/>
                  </a:lnTo>
                  <a:lnTo>
                    <a:pt x="106" y="669"/>
                  </a:lnTo>
                  <a:lnTo>
                    <a:pt x="96" y="575"/>
                  </a:lnTo>
                  <a:lnTo>
                    <a:pt x="86" y="493"/>
                  </a:lnTo>
                  <a:lnTo>
                    <a:pt x="77" y="419"/>
                  </a:lnTo>
                  <a:lnTo>
                    <a:pt x="67" y="348"/>
                  </a:lnTo>
                  <a:lnTo>
                    <a:pt x="62" y="275"/>
                  </a:lnTo>
                  <a:lnTo>
                    <a:pt x="60" y="196"/>
                  </a:lnTo>
                  <a:lnTo>
                    <a:pt x="65" y="10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685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5" name="Freeform 59">
              <a:extLst>
                <a:ext uri="{FF2B5EF4-FFF2-40B4-BE49-F238E27FC236}">
                  <a16:creationId xmlns:a16="http://schemas.microsoft.com/office/drawing/2014/main" id="{F7E2BF4C-A67E-821A-3EFE-029B53F40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1800"/>
              <a:ext cx="107" cy="676"/>
            </a:xfrm>
            <a:custGeom>
              <a:avLst/>
              <a:gdLst>
                <a:gd name="T0" fmla="*/ 75 w 107"/>
                <a:gd name="T1" fmla="*/ 0 h 676"/>
                <a:gd name="T2" fmla="*/ 66 w 107"/>
                <a:gd name="T3" fmla="*/ 7 h 676"/>
                <a:gd name="T4" fmla="*/ 57 w 107"/>
                <a:gd name="T5" fmla="*/ 12 h 676"/>
                <a:gd name="T6" fmla="*/ 47 w 107"/>
                <a:gd name="T7" fmla="*/ 18 h 676"/>
                <a:gd name="T8" fmla="*/ 39 w 107"/>
                <a:gd name="T9" fmla="*/ 24 h 676"/>
                <a:gd name="T10" fmla="*/ 30 w 107"/>
                <a:gd name="T11" fmla="*/ 30 h 676"/>
                <a:gd name="T12" fmla="*/ 20 w 107"/>
                <a:gd name="T13" fmla="*/ 37 h 676"/>
                <a:gd name="T14" fmla="*/ 12 w 107"/>
                <a:gd name="T15" fmla="*/ 42 h 676"/>
                <a:gd name="T16" fmla="*/ 3 w 107"/>
                <a:gd name="T17" fmla="*/ 48 h 676"/>
                <a:gd name="T18" fmla="*/ 1 w 107"/>
                <a:gd name="T19" fmla="*/ 120 h 676"/>
                <a:gd name="T20" fmla="*/ 0 w 107"/>
                <a:gd name="T21" fmla="*/ 200 h 676"/>
                <a:gd name="T22" fmla="*/ 2 w 107"/>
                <a:gd name="T23" fmla="*/ 283 h 676"/>
                <a:gd name="T24" fmla="*/ 5 w 107"/>
                <a:gd name="T25" fmla="*/ 369 h 676"/>
                <a:gd name="T26" fmla="*/ 10 w 107"/>
                <a:gd name="T27" fmla="*/ 452 h 676"/>
                <a:gd name="T28" fmla="*/ 17 w 107"/>
                <a:gd name="T29" fmla="*/ 530 h 676"/>
                <a:gd name="T30" fmla="*/ 26 w 107"/>
                <a:gd name="T31" fmla="*/ 601 h 676"/>
                <a:gd name="T32" fmla="*/ 35 w 107"/>
                <a:gd name="T33" fmla="*/ 662 h 676"/>
                <a:gd name="T34" fmla="*/ 44 w 107"/>
                <a:gd name="T35" fmla="*/ 664 h 676"/>
                <a:gd name="T36" fmla="*/ 52 w 107"/>
                <a:gd name="T37" fmla="*/ 666 h 676"/>
                <a:gd name="T38" fmla="*/ 62 w 107"/>
                <a:gd name="T39" fmla="*/ 667 h 676"/>
                <a:gd name="T40" fmla="*/ 71 w 107"/>
                <a:gd name="T41" fmla="*/ 670 h 676"/>
                <a:gd name="T42" fmla="*/ 80 w 107"/>
                <a:gd name="T43" fmla="*/ 671 h 676"/>
                <a:gd name="T44" fmla="*/ 90 w 107"/>
                <a:gd name="T45" fmla="*/ 673 h 676"/>
                <a:gd name="T46" fmla="*/ 98 w 107"/>
                <a:gd name="T47" fmla="*/ 674 h 676"/>
                <a:gd name="T48" fmla="*/ 107 w 107"/>
                <a:gd name="T49" fmla="*/ 676 h 676"/>
                <a:gd name="T50" fmla="*/ 98 w 107"/>
                <a:gd name="T51" fmla="*/ 582 h 676"/>
                <a:gd name="T52" fmla="*/ 88 w 107"/>
                <a:gd name="T53" fmla="*/ 499 h 676"/>
                <a:gd name="T54" fmla="*/ 77 w 107"/>
                <a:gd name="T55" fmla="*/ 425 h 676"/>
                <a:gd name="T56" fmla="*/ 68 w 107"/>
                <a:gd name="T57" fmla="*/ 351 h 676"/>
                <a:gd name="T58" fmla="*/ 62 w 107"/>
                <a:gd name="T59" fmla="*/ 278 h 676"/>
                <a:gd name="T60" fmla="*/ 60 w 107"/>
                <a:gd name="T61" fmla="*/ 198 h 676"/>
                <a:gd name="T62" fmla="*/ 64 w 107"/>
                <a:gd name="T63" fmla="*/ 107 h 676"/>
                <a:gd name="T64" fmla="*/ 75 w 107"/>
                <a:gd name="T65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676">
                  <a:moveTo>
                    <a:pt x="75" y="0"/>
                  </a:moveTo>
                  <a:lnTo>
                    <a:pt x="66" y="7"/>
                  </a:lnTo>
                  <a:lnTo>
                    <a:pt x="57" y="12"/>
                  </a:lnTo>
                  <a:lnTo>
                    <a:pt x="47" y="18"/>
                  </a:lnTo>
                  <a:lnTo>
                    <a:pt x="39" y="24"/>
                  </a:lnTo>
                  <a:lnTo>
                    <a:pt x="30" y="30"/>
                  </a:lnTo>
                  <a:lnTo>
                    <a:pt x="20" y="37"/>
                  </a:lnTo>
                  <a:lnTo>
                    <a:pt x="12" y="42"/>
                  </a:lnTo>
                  <a:lnTo>
                    <a:pt x="3" y="48"/>
                  </a:lnTo>
                  <a:lnTo>
                    <a:pt x="1" y="120"/>
                  </a:lnTo>
                  <a:lnTo>
                    <a:pt x="0" y="200"/>
                  </a:lnTo>
                  <a:lnTo>
                    <a:pt x="2" y="283"/>
                  </a:lnTo>
                  <a:lnTo>
                    <a:pt x="5" y="369"/>
                  </a:lnTo>
                  <a:lnTo>
                    <a:pt x="10" y="452"/>
                  </a:lnTo>
                  <a:lnTo>
                    <a:pt x="17" y="530"/>
                  </a:lnTo>
                  <a:lnTo>
                    <a:pt x="26" y="601"/>
                  </a:lnTo>
                  <a:lnTo>
                    <a:pt x="35" y="662"/>
                  </a:lnTo>
                  <a:lnTo>
                    <a:pt x="44" y="664"/>
                  </a:lnTo>
                  <a:lnTo>
                    <a:pt x="52" y="666"/>
                  </a:lnTo>
                  <a:lnTo>
                    <a:pt x="62" y="667"/>
                  </a:lnTo>
                  <a:lnTo>
                    <a:pt x="71" y="670"/>
                  </a:lnTo>
                  <a:lnTo>
                    <a:pt x="80" y="671"/>
                  </a:lnTo>
                  <a:lnTo>
                    <a:pt x="90" y="673"/>
                  </a:lnTo>
                  <a:lnTo>
                    <a:pt x="98" y="674"/>
                  </a:lnTo>
                  <a:lnTo>
                    <a:pt x="107" y="676"/>
                  </a:lnTo>
                  <a:lnTo>
                    <a:pt x="98" y="582"/>
                  </a:lnTo>
                  <a:lnTo>
                    <a:pt x="88" y="499"/>
                  </a:lnTo>
                  <a:lnTo>
                    <a:pt x="77" y="425"/>
                  </a:lnTo>
                  <a:lnTo>
                    <a:pt x="68" y="351"/>
                  </a:lnTo>
                  <a:lnTo>
                    <a:pt x="62" y="278"/>
                  </a:lnTo>
                  <a:lnTo>
                    <a:pt x="60" y="198"/>
                  </a:lnTo>
                  <a:lnTo>
                    <a:pt x="64" y="107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634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6" name="Freeform 60">
              <a:extLst>
                <a:ext uri="{FF2B5EF4-FFF2-40B4-BE49-F238E27FC236}">
                  <a16:creationId xmlns:a16="http://schemas.microsoft.com/office/drawing/2014/main" id="{45106724-0D5B-A666-5EE9-6C8BB0094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8" y="1793"/>
              <a:ext cx="110" cy="683"/>
            </a:xfrm>
            <a:custGeom>
              <a:avLst/>
              <a:gdLst>
                <a:gd name="T0" fmla="*/ 73 w 110"/>
                <a:gd name="T1" fmla="*/ 0 h 683"/>
                <a:gd name="T2" fmla="*/ 64 w 110"/>
                <a:gd name="T3" fmla="*/ 6 h 683"/>
                <a:gd name="T4" fmla="*/ 56 w 110"/>
                <a:gd name="T5" fmla="*/ 12 h 683"/>
                <a:gd name="T6" fmla="*/ 47 w 110"/>
                <a:gd name="T7" fmla="*/ 18 h 683"/>
                <a:gd name="T8" fmla="*/ 37 w 110"/>
                <a:gd name="T9" fmla="*/ 24 h 683"/>
                <a:gd name="T10" fmla="*/ 28 w 110"/>
                <a:gd name="T11" fmla="*/ 30 h 683"/>
                <a:gd name="T12" fmla="*/ 19 w 110"/>
                <a:gd name="T13" fmla="*/ 36 h 683"/>
                <a:gd name="T14" fmla="*/ 10 w 110"/>
                <a:gd name="T15" fmla="*/ 41 h 683"/>
                <a:gd name="T16" fmla="*/ 1 w 110"/>
                <a:gd name="T17" fmla="*/ 48 h 683"/>
                <a:gd name="T18" fmla="*/ 0 w 110"/>
                <a:gd name="T19" fmla="*/ 121 h 683"/>
                <a:gd name="T20" fmla="*/ 0 w 110"/>
                <a:gd name="T21" fmla="*/ 202 h 683"/>
                <a:gd name="T22" fmla="*/ 2 w 110"/>
                <a:gd name="T23" fmla="*/ 286 h 683"/>
                <a:gd name="T24" fmla="*/ 6 w 110"/>
                <a:gd name="T25" fmla="*/ 372 h 683"/>
                <a:gd name="T26" fmla="*/ 10 w 110"/>
                <a:gd name="T27" fmla="*/ 456 h 683"/>
                <a:gd name="T28" fmla="*/ 18 w 110"/>
                <a:gd name="T29" fmla="*/ 535 h 683"/>
                <a:gd name="T30" fmla="*/ 26 w 110"/>
                <a:gd name="T31" fmla="*/ 606 h 683"/>
                <a:gd name="T32" fmla="*/ 35 w 110"/>
                <a:gd name="T33" fmla="*/ 667 h 683"/>
                <a:gd name="T34" fmla="*/ 45 w 110"/>
                <a:gd name="T35" fmla="*/ 669 h 683"/>
                <a:gd name="T36" fmla="*/ 54 w 110"/>
                <a:gd name="T37" fmla="*/ 671 h 683"/>
                <a:gd name="T38" fmla="*/ 63 w 110"/>
                <a:gd name="T39" fmla="*/ 673 h 683"/>
                <a:gd name="T40" fmla="*/ 72 w 110"/>
                <a:gd name="T41" fmla="*/ 674 h 683"/>
                <a:gd name="T42" fmla="*/ 82 w 110"/>
                <a:gd name="T43" fmla="*/ 677 h 683"/>
                <a:gd name="T44" fmla="*/ 91 w 110"/>
                <a:gd name="T45" fmla="*/ 679 h 683"/>
                <a:gd name="T46" fmla="*/ 100 w 110"/>
                <a:gd name="T47" fmla="*/ 681 h 683"/>
                <a:gd name="T48" fmla="*/ 110 w 110"/>
                <a:gd name="T49" fmla="*/ 683 h 683"/>
                <a:gd name="T50" fmla="*/ 100 w 110"/>
                <a:gd name="T51" fmla="*/ 589 h 683"/>
                <a:gd name="T52" fmla="*/ 89 w 110"/>
                <a:gd name="T53" fmla="*/ 505 h 683"/>
                <a:gd name="T54" fmla="*/ 79 w 110"/>
                <a:gd name="T55" fmla="*/ 429 h 683"/>
                <a:gd name="T56" fmla="*/ 68 w 110"/>
                <a:gd name="T57" fmla="*/ 355 h 683"/>
                <a:gd name="T58" fmla="*/ 61 w 110"/>
                <a:gd name="T59" fmla="*/ 280 h 683"/>
                <a:gd name="T60" fmla="*/ 59 w 110"/>
                <a:gd name="T61" fmla="*/ 198 h 683"/>
                <a:gd name="T62" fmla="*/ 62 w 110"/>
                <a:gd name="T63" fmla="*/ 107 h 683"/>
                <a:gd name="T64" fmla="*/ 73 w 110"/>
                <a:gd name="T6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683">
                  <a:moveTo>
                    <a:pt x="73" y="0"/>
                  </a:moveTo>
                  <a:lnTo>
                    <a:pt x="64" y="6"/>
                  </a:lnTo>
                  <a:lnTo>
                    <a:pt x="56" y="12"/>
                  </a:lnTo>
                  <a:lnTo>
                    <a:pt x="47" y="18"/>
                  </a:lnTo>
                  <a:lnTo>
                    <a:pt x="37" y="24"/>
                  </a:lnTo>
                  <a:lnTo>
                    <a:pt x="28" y="30"/>
                  </a:lnTo>
                  <a:lnTo>
                    <a:pt x="19" y="36"/>
                  </a:lnTo>
                  <a:lnTo>
                    <a:pt x="10" y="41"/>
                  </a:lnTo>
                  <a:lnTo>
                    <a:pt x="1" y="48"/>
                  </a:lnTo>
                  <a:lnTo>
                    <a:pt x="0" y="121"/>
                  </a:lnTo>
                  <a:lnTo>
                    <a:pt x="0" y="202"/>
                  </a:lnTo>
                  <a:lnTo>
                    <a:pt x="2" y="286"/>
                  </a:lnTo>
                  <a:lnTo>
                    <a:pt x="6" y="372"/>
                  </a:lnTo>
                  <a:lnTo>
                    <a:pt x="10" y="456"/>
                  </a:lnTo>
                  <a:lnTo>
                    <a:pt x="18" y="535"/>
                  </a:lnTo>
                  <a:lnTo>
                    <a:pt x="26" y="606"/>
                  </a:lnTo>
                  <a:lnTo>
                    <a:pt x="35" y="667"/>
                  </a:lnTo>
                  <a:lnTo>
                    <a:pt x="45" y="669"/>
                  </a:lnTo>
                  <a:lnTo>
                    <a:pt x="54" y="671"/>
                  </a:lnTo>
                  <a:lnTo>
                    <a:pt x="63" y="673"/>
                  </a:lnTo>
                  <a:lnTo>
                    <a:pt x="72" y="674"/>
                  </a:lnTo>
                  <a:lnTo>
                    <a:pt x="82" y="677"/>
                  </a:lnTo>
                  <a:lnTo>
                    <a:pt x="91" y="679"/>
                  </a:lnTo>
                  <a:lnTo>
                    <a:pt x="100" y="681"/>
                  </a:lnTo>
                  <a:lnTo>
                    <a:pt x="110" y="683"/>
                  </a:lnTo>
                  <a:lnTo>
                    <a:pt x="100" y="589"/>
                  </a:lnTo>
                  <a:lnTo>
                    <a:pt x="89" y="505"/>
                  </a:lnTo>
                  <a:lnTo>
                    <a:pt x="79" y="429"/>
                  </a:lnTo>
                  <a:lnTo>
                    <a:pt x="68" y="355"/>
                  </a:lnTo>
                  <a:lnTo>
                    <a:pt x="61" y="280"/>
                  </a:lnTo>
                  <a:lnTo>
                    <a:pt x="59" y="198"/>
                  </a:lnTo>
                  <a:lnTo>
                    <a:pt x="62" y="10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604C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7" name="Freeform 61">
              <a:extLst>
                <a:ext uri="{FF2B5EF4-FFF2-40B4-BE49-F238E27FC236}">
                  <a16:creationId xmlns:a16="http://schemas.microsoft.com/office/drawing/2014/main" id="{CB17C42F-E60B-0F3B-B9D7-3D160FA7C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1785"/>
              <a:ext cx="111" cy="691"/>
            </a:xfrm>
            <a:custGeom>
              <a:avLst/>
              <a:gdLst>
                <a:gd name="T0" fmla="*/ 73 w 111"/>
                <a:gd name="T1" fmla="*/ 0 h 691"/>
                <a:gd name="T2" fmla="*/ 64 w 111"/>
                <a:gd name="T3" fmla="*/ 6 h 691"/>
                <a:gd name="T4" fmla="*/ 55 w 111"/>
                <a:gd name="T5" fmla="*/ 12 h 691"/>
                <a:gd name="T6" fmla="*/ 46 w 111"/>
                <a:gd name="T7" fmla="*/ 19 h 691"/>
                <a:gd name="T8" fmla="*/ 37 w 111"/>
                <a:gd name="T9" fmla="*/ 25 h 691"/>
                <a:gd name="T10" fmla="*/ 27 w 111"/>
                <a:gd name="T11" fmla="*/ 31 h 691"/>
                <a:gd name="T12" fmla="*/ 18 w 111"/>
                <a:gd name="T13" fmla="*/ 37 h 691"/>
                <a:gd name="T14" fmla="*/ 9 w 111"/>
                <a:gd name="T15" fmla="*/ 43 h 691"/>
                <a:gd name="T16" fmla="*/ 0 w 111"/>
                <a:gd name="T17" fmla="*/ 49 h 691"/>
                <a:gd name="T18" fmla="*/ 0 w 111"/>
                <a:gd name="T19" fmla="*/ 123 h 691"/>
                <a:gd name="T20" fmla="*/ 2 w 111"/>
                <a:gd name="T21" fmla="*/ 203 h 691"/>
                <a:gd name="T22" fmla="*/ 4 w 111"/>
                <a:gd name="T23" fmla="*/ 289 h 691"/>
                <a:gd name="T24" fmla="*/ 7 w 111"/>
                <a:gd name="T25" fmla="*/ 376 h 691"/>
                <a:gd name="T26" fmla="*/ 12 w 111"/>
                <a:gd name="T27" fmla="*/ 460 h 691"/>
                <a:gd name="T28" fmla="*/ 18 w 111"/>
                <a:gd name="T29" fmla="*/ 541 h 691"/>
                <a:gd name="T30" fmla="*/ 26 w 111"/>
                <a:gd name="T31" fmla="*/ 613 h 691"/>
                <a:gd name="T32" fmla="*/ 36 w 111"/>
                <a:gd name="T33" fmla="*/ 674 h 691"/>
                <a:gd name="T34" fmla="*/ 45 w 111"/>
                <a:gd name="T35" fmla="*/ 676 h 691"/>
                <a:gd name="T36" fmla="*/ 54 w 111"/>
                <a:gd name="T37" fmla="*/ 678 h 691"/>
                <a:gd name="T38" fmla="*/ 64 w 111"/>
                <a:gd name="T39" fmla="*/ 680 h 691"/>
                <a:gd name="T40" fmla="*/ 74 w 111"/>
                <a:gd name="T41" fmla="*/ 682 h 691"/>
                <a:gd name="T42" fmla="*/ 83 w 111"/>
                <a:gd name="T43" fmla="*/ 685 h 691"/>
                <a:gd name="T44" fmla="*/ 93 w 111"/>
                <a:gd name="T45" fmla="*/ 687 h 691"/>
                <a:gd name="T46" fmla="*/ 102 w 111"/>
                <a:gd name="T47" fmla="*/ 689 h 691"/>
                <a:gd name="T48" fmla="*/ 111 w 111"/>
                <a:gd name="T49" fmla="*/ 691 h 691"/>
                <a:gd name="T50" fmla="*/ 102 w 111"/>
                <a:gd name="T51" fmla="*/ 596 h 691"/>
                <a:gd name="T52" fmla="*/ 90 w 111"/>
                <a:gd name="T53" fmla="*/ 512 h 691"/>
                <a:gd name="T54" fmla="*/ 79 w 111"/>
                <a:gd name="T55" fmla="*/ 435 h 691"/>
                <a:gd name="T56" fmla="*/ 69 w 111"/>
                <a:gd name="T57" fmla="*/ 359 h 691"/>
                <a:gd name="T58" fmla="*/ 62 w 111"/>
                <a:gd name="T59" fmla="*/ 283 h 691"/>
                <a:gd name="T60" fmla="*/ 58 w 111"/>
                <a:gd name="T61" fmla="*/ 199 h 691"/>
                <a:gd name="T62" fmla="*/ 62 w 111"/>
                <a:gd name="T63" fmla="*/ 107 h 691"/>
                <a:gd name="T64" fmla="*/ 73 w 111"/>
                <a:gd name="T65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1" h="691">
                  <a:moveTo>
                    <a:pt x="73" y="0"/>
                  </a:moveTo>
                  <a:lnTo>
                    <a:pt x="64" y="6"/>
                  </a:lnTo>
                  <a:lnTo>
                    <a:pt x="55" y="12"/>
                  </a:lnTo>
                  <a:lnTo>
                    <a:pt x="46" y="19"/>
                  </a:lnTo>
                  <a:lnTo>
                    <a:pt x="37" y="25"/>
                  </a:lnTo>
                  <a:lnTo>
                    <a:pt x="27" y="31"/>
                  </a:lnTo>
                  <a:lnTo>
                    <a:pt x="18" y="37"/>
                  </a:lnTo>
                  <a:lnTo>
                    <a:pt x="9" y="43"/>
                  </a:lnTo>
                  <a:lnTo>
                    <a:pt x="0" y="49"/>
                  </a:lnTo>
                  <a:lnTo>
                    <a:pt x="0" y="123"/>
                  </a:lnTo>
                  <a:lnTo>
                    <a:pt x="2" y="203"/>
                  </a:lnTo>
                  <a:lnTo>
                    <a:pt x="4" y="289"/>
                  </a:lnTo>
                  <a:lnTo>
                    <a:pt x="7" y="376"/>
                  </a:lnTo>
                  <a:lnTo>
                    <a:pt x="12" y="460"/>
                  </a:lnTo>
                  <a:lnTo>
                    <a:pt x="18" y="541"/>
                  </a:lnTo>
                  <a:lnTo>
                    <a:pt x="26" y="613"/>
                  </a:lnTo>
                  <a:lnTo>
                    <a:pt x="36" y="674"/>
                  </a:lnTo>
                  <a:lnTo>
                    <a:pt x="45" y="676"/>
                  </a:lnTo>
                  <a:lnTo>
                    <a:pt x="54" y="678"/>
                  </a:lnTo>
                  <a:lnTo>
                    <a:pt x="64" y="680"/>
                  </a:lnTo>
                  <a:lnTo>
                    <a:pt x="74" y="682"/>
                  </a:lnTo>
                  <a:lnTo>
                    <a:pt x="83" y="685"/>
                  </a:lnTo>
                  <a:lnTo>
                    <a:pt x="93" y="687"/>
                  </a:lnTo>
                  <a:lnTo>
                    <a:pt x="102" y="689"/>
                  </a:lnTo>
                  <a:lnTo>
                    <a:pt x="111" y="691"/>
                  </a:lnTo>
                  <a:lnTo>
                    <a:pt x="102" y="596"/>
                  </a:lnTo>
                  <a:lnTo>
                    <a:pt x="90" y="512"/>
                  </a:lnTo>
                  <a:lnTo>
                    <a:pt x="79" y="435"/>
                  </a:lnTo>
                  <a:lnTo>
                    <a:pt x="69" y="359"/>
                  </a:lnTo>
                  <a:lnTo>
                    <a:pt x="62" y="283"/>
                  </a:lnTo>
                  <a:lnTo>
                    <a:pt x="58" y="199"/>
                  </a:lnTo>
                  <a:lnTo>
                    <a:pt x="62" y="10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5B49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8" name="Freeform 62">
              <a:extLst>
                <a:ext uri="{FF2B5EF4-FFF2-40B4-BE49-F238E27FC236}">
                  <a16:creationId xmlns:a16="http://schemas.microsoft.com/office/drawing/2014/main" id="{55669707-DC36-B030-5BD5-FBBA00B54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1778"/>
              <a:ext cx="116" cy="698"/>
            </a:xfrm>
            <a:custGeom>
              <a:avLst/>
              <a:gdLst>
                <a:gd name="T0" fmla="*/ 74 w 116"/>
                <a:gd name="T1" fmla="*/ 0 h 698"/>
                <a:gd name="T2" fmla="*/ 65 w 116"/>
                <a:gd name="T3" fmla="*/ 6 h 698"/>
                <a:gd name="T4" fmla="*/ 56 w 116"/>
                <a:gd name="T5" fmla="*/ 12 h 698"/>
                <a:gd name="T6" fmla="*/ 46 w 116"/>
                <a:gd name="T7" fmla="*/ 18 h 698"/>
                <a:gd name="T8" fmla="*/ 37 w 116"/>
                <a:gd name="T9" fmla="*/ 24 h 698"/>
                <a:gd name="T10" fmla="*/ 28 w 116"/>
                <a:gd name="T11" fmla="*/ 31 h 698"/>
                <a:gd name="T12" fmla="*/ 18 w 116"/>
                <a:gd name="T13" fmla="*/ 37 h 698"/>
                <a:gd name="T14" fmla="*/ 9 w 116"/>
                <a:gd name="T15" fmla="*/ 43 h 698"/>
                <a:gd name="T16" fmla="*/ 0 w 116"/>
                <a:gd name="T17" fmla="*/ 49 h 698"/>
                <a:gd name="T18" fmla="*/ 2 w 116"/>
                <a:gd name="T19" fmla="*/ 123 h 698"/>
                <a:gd name="T20" fmla="*/ 4 w 116"/>
                <a:gd name="T21" fmla="*/ 204 h 698"/>
                <a:gd name="T22" fmla="*/ 6 w 116"/>
                <a:gd name="T23" fmla="*/ 290 h 698"/>
                <a:gd name="T24" fmla="*/ 10 w 116"/>
                <a:gd name="T25" fmla="*/ 378 h 698"/>
                <a:gd name="T26" fmla="*/ 14 w 116"/>
                <a:gd name="T27" fmla="*/ 463 h 698"/>
                <a:gd name="T28" fmla="*/ 21 w 116"/>
                <a:gd name="T29" fmla="*/ 545 h 698"/>
                <a:gd name="T30" fmla="*/ 29 w 116"/>
                <a:gd name="T31" fmla="*/ 618 h 698"/>
                <a:gd name="T32" fmla="*/ 38 w 116"/>
                <a:gd name="T33" fmla="*/ 679 h 698"/>
                <a:gd name="T34" fmla="*/ 47 w 116"/>
                <a:gd name="T35" fmla="*/ 681 h 698"/>
                <a:gd name="T36" fmla="*/ 58 w 116"/>
                <a:gd name="T37" fmla="*/ 683 h 698"/>
                <a:gd name="T38" fmla="*/ 67 w 116"/>
                <a:gd name="T39" fmla="*/ 686 h 698"/>
                <a:gd name="T40" fmla="*/ 77 w 116"/>
                <a:gd name="T41" fmla="*/ 688 h 698"/>
                <a:gd name="T42" fmla="*/ 87 w 116"/>
                <a:gd name="T43" fmla="*/ 690 h 698"/>
                <a:gd name="T44" fmla="*/ 96 w 116"/>
                <a:gd name="T45" fmla="*/ 693 h 698"/>
                <a:gd name="T46" fmla="*/ 106 w 116"/>
                <a:gd name="T47" fmla="*/ 696 h 698"/>
                <a:gd name="T48" fmla="*/ 116 w 116"/>
                <a:gd name="T49" fmla="*/ 698 h 698"/>
                <a:gd name="T50" fmla="*/ 106 w 116"/>
                <a:gd name="T51" fmla="*/ 603 h 698"/>
                <a:gd name="T52" fmla="*/ 95 w 116"/>
                <a:gd name="T53" fmla="*/ 518 h 698"/>
                <a:gd name="T54" fmla="*/ 83 w 116"/>
                <a:gd name="T55" fmla="*/ 440 h 698"/>
                <a:gd name="T56" fmla="*/ 71 w 116"/>
                <a:gd name="T57" fmla="*/ 362 h 698"/>
                <a:gd name="T58" fmla="*/ 63 w 116"/>
                <a:gd name="T59" fmla="*/ 285 h 698"/>
                <a:gd name="T60" fmla="*/ 60 w 116"/>
                <a:gd name="T61" fmla="*/ 200 h 698"/>
                <a:gd name="T62" fmla="*/ 63 w 116"/>
                <a:gd name="T63" fmla="*/ 107 h 698"/>
                <a:gd name="T64" fmla="*/ 74 w 116"/>
                <a:gd name="T6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698">
                  <a:moveTo>
                    <a:pt x="74" y="0"/>
                  </a:moveTo>
                  <a:lnTo>
                    <a:pt x="65" y="6"/>
                  </a:lnTo>
                  <a:lnTo>
                    <a:pt x="56" y="12"/>
                  </a:lnTo>
                  <a:lnTo>
                    <a:pt x="46" y="18"/>
                  </a:lnTo>
                  <a:lnTo>
                    <a:pt x="37" y="24"/>
                  </a:lnTo>
                  <a:lnTo>
                    <a:pt x="28" y="31"/>
                  </a:lnTo>
                  <a:lnTo>
                    <a:pt x="18" y="37"/>
                  </a:lnTo>
                  <a:lnTo>
                    <a:pt x="9" y="43"/>
                  </a:lnTo>
                  <a:lnTo>
                    <a:pt x="0" y="49"/>
                  </a:lnTo>
                  <a:lnTo>
                    <a:pt x="2" y="123"/>
                  </a:lnTo>
                  <a:lnTo>
                    <a:pt x="4" y="204"/>
                  </a:lnTo>
                  <a:lnTo>
                    <a:pt x="6" y="290"/>
                  </a:lnTo>
                  <a:lnTo>
                    <a:pt x="10" y="378"/>
                  </a:lnTo>
                  <a:lnTo>
                    <a:pt x="14" y="463"/>
                  </a:lnTo>
                  <a:lnTo>
                    <a:pt x="21" y="545"/>
                  </a:lnTo>
                  <a:lnTo>
                    <a:pt x="29" y="618"/>
                  </a:lnTo>
                  <a:lnTo>
                    <a:pt x="38" y="679"/>
                  </a:lnTo>
                  <a:lnTo>
                    <a:pt x="47" y="681"/>
                  </a:lnTo>
                  <a:lnTo>
                    <a:pt x="58" y="683"/>
                  </a:lnTo>
                  <a:lnTo>
                    <a:pt x="67" y="686"/>
                  </a:lnTo>
                  <a:lnTo>
                    <a:pt x="77" y="688"/>
                  </a:lnTo>
                  <a:lnTo>
                    <a:pt x="87" y="690"/>
                  </a:lnTo>
                  <a:lnTo>
                    <a:pt x="96" y="693"/>
                  </a:lnTo>
                  <a:lnTo>
                    <a:pt x="106" y="696"/>
                  </a:lnTo>
                  <a:lnTo>
                    <a:pt x="116" y="698"/>
                  </a:lnTo>
                  <a:lnTo>
                    <a:pt x="106" y="603"/>
                  </a:lnTo>
                  <a:lnTo>
                    <a:pt x="95" y="518"/>
                  </a:lnTo>
                  <a:lnTo>
                    <a:pt x="83" y="440"/>
                  </a:lnTo>
                  <a:lnTo>
                    <a:pt x="71" y="362"/>
                  </a:lnTo>
                  <a:lnTo>
                    <a:pt x="63" y="285"/>
                  </a:lnTo>
                  <a:lnTo>
                    <a:pt x="60" y="200"/>
                  </a:lnTo>
                  <a:lnTo>
                    <a:pt x="63" y="107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5B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9" name="Freeform 63">
              <a:extLst>
                <a:ext uri="{FF2B5EF4-FFF2-40B4-BE49-F238E27FC236}">
                  <a16:creationId xmlns:a16="http://schemas.microsoft.com/office/drawing/2014/main" id="{38E21445-6B71-FC05-B2CC-D16A2B76D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1770"/>
              <a:ext cx="120" cy="706"/>
            </a:xfrm>
            <a:custGeom>
              <a:avLst/>
              <a:gdLst>
                <a:gd name="T0" fmla="*/ 76 w 120"/>
                <a:gd name="T1" fmla="*/ 0 h 706"/>
                <a:gd name="T2" fmla="*/ 66 w 120"/>
                <a:gd name="T3" fmla="*/ 7 h 706"/>
                <a:gd name="T4" fmla="*/ 57 w 120"/>
                <a:gd name="T5" fmla="*/ 13 h 706"/>
                <a:gd name="T6" fmla="*/ 48 w 120"/>
                <a:gd name="T7" fmla="*/ 19 h 706"/>
                <a:gd name="T8" fmla="*/ 38 w 120"/>
                <a:gd name="T9" fmla="*/ 25 h 706"/>
                <a:gd name="T10" fmla="*/ 29 w 120"/>
                <a:gd name="T11" fmla="*/ 31 h 706"/>
                <a:gd name="T12" fmla="*/ 20 w 120"/>
                <a:gd name="T13" fmla="*/ 38 h 706"/>
                <a:gd name="T14" fmla="*/ 10 w 120"/>
                <a:gd name="T15" fmla="*/ 44 h 706"/>
                <a:gd name="T16" fmla="*/ 0 w 120"/>
                <a:gd name="T17" fmla="*/ 50 h 706"/>
                <a:gd name="T18" fmla="*/ 3 w 120"/>
                <a:gd name="T19" fmla="*/ 123 h 706"/>
                <a:gd name="T20" fmla="*/ 6 w 120"/>
                <a:gd name="T21" fmla="*/ 206 h 706"/>
                <a:gd name="T22" fmla="*/ 10 w 120"/>
                <a:gd name="T23" fmla="*/ 293 h 706"/>
                <a:gd name="T24" fmla="*/ 14 w 120"/>
                <a:gd name="T25" fmla="*/ 381 h 706"/>
                <a:gd name="T26" fmla="*/ 18 w 120"/>
                <a:gd name="T27" fmla="*/ 468 h 706"/>
                <a:gd name="T28" fmla="*/ 24 w 120"/>
                <a:gd name="T29" fmla="*/ 551 h 706"/>
                <a:gd name="T30" fmla="*/ 31 w 120"/>
                <a:gd name="T31" fmla="*/ 624 h 706"/>
                <a:gd name="T32" fmla="*/ 41 w 120"/>
                <a:gd name="T33" fmla="*/ 685 h 706"/>
                <a:gd name="T34" fmla="*/ 51 w 120"/>
                <a:gd name="T35" fmla="*/ 688 h 706"/>
                <a:gd name="T36" fmla="*/ 60 w 120"/>
                <a:gd name="T37" fmla="*/ 690 h 706"/>
                <a:gd name="T38" fmla="*/ 71 w 120"/>
                <a:gd name="T39" fmla="*/ 693 h 706"/>
                <a:gd name="T40" fmla="*/ 81 w 120"/>
                <a:gd name="T41" fmla="*/ 695 h 706"/>
                <a:gd name="T42" fmla="*/ 90 w 120"/>
                <a:gd name="T43" fmla="*/ 697 h 706"/>
                <a:gd name="T44" fmla="*/ 100 w 120"/>
                <a:gd name="T45" fmla="*/ 701 h 706"/>
                <a:gd name="T46" fmla="*/ 110 w 120"/>
                <a:gd name="T47" fmla="*/ 703 h 706"/>
                <a:gd name="T48" fmla="*/ 120 w 120"/>
                <a:gd name="T49" fmla="*/ 706 h 706"/>
                <a:gd name="T50" fmla="*/ 111 w 120"/>
                <a:gd name="T51" fmla="*/ 611 h 706"/>
                <a:gd name="T52" fmla="*/ 98 w 120"/>
                <a:gd name="T53" fmla="*/ 525 h 706"/>
                <a:gd name="T54" fmla="*/ 86 w 120"/>
                <a:gd name="T55" fmla="*/ 444 h 706"/>
                <a:gd name="T56" fmla="*/ 75 w 120"/>
                <a:gd name="T57" fmla="*/ 367 h 706"/>
                <a:gd name="T58" fmla="*/ 65 w 120"/>
                <a:gd name="T59" fmla="*/ 288 h 706"/>
                <a:gd name="T60" fmla="*/ 62 w 120"/>
                <a:gd name="T61" fmla="*/ 203 h 706"/>
                <a:gd name="T62" fmla="*/ 64 w 120"/>
                <a:gd name="T63" fmla="*/ 108 h 706"/>
                <a:gd name="T64" fmla="*/ 76 w 120"/>
                <a:gd name="T65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706">
                  <a:moveTo>
                    <a:pt x="76" y="0"/>
                  </a:moveTo>
                  <a:lnTo>
                    <a:pt x="66" y="7"/>
                  </a:lnTo>
                  <a:lnTo>
                    <a:pt x="57" y="13"/>
                  </a:lnTo>
                  <a:lnTo>
                    <a:pt x="48" y="19"/>
                  </a:lnTo>
                  <a:lnTo>
                    <a:pt x="38" y="25"/>
                  </a:lnTo>
                  <a:lnTo>
                    <a:pt x="29" y="31"/>
                  </a:lnTo>
                  <a:lnTo>
                    <a:pt x="20" y="38"/>
                  </a:lnTo>
                  <a:lnTo>
                    <a:pt x="10" y="44"/>
                  </a:lnTo>
                  <a:lnTo>
                    <a:pt x="0" y="50"/>
                  </a:lnTo>
                  <a:lnTo>
                    <a:pt x="3" y="123"/>
                  </a:lnTo>
                  <a:lnTo>
                    <a:pt x="6" y="206"/>
                  </a:lnTo>
                  <a:lnTo>
                    <a:pt x="10" y="293"/>
                  </a:lnTo>
                  <a:lnTo>
                    <a:pt x="14" y="381"/>
                  </a:lnTo>
                  <a:lnTo>
                    <a:pt x="18" y="468"/>
                  </a:lnTo>
                  <a:lnTo>
                    <a:pt x="24" y="551"/>
                  </a:lnTo>
                  <a:lnTo>
                    <a:pt x="31" y="624"/>
                  </a:lnTo>
                  <a:lnTo>
                    <a:pt x="41" y="685"/>
                  </a:lnTo>
                  <a:lnTo>
                    <a:pt x="51" y="688"/>
                  </a:lnTo>
                  <a:lnTo>
                    <a:pt x="60" y="690"/>
                  </a:lnTo>
                  <a:lnTo>
                    <a:pt x="71" y="693"/>
                  </a:lnTo>
                  <a:lnTo>
                    <a:pt x="81" y="695"/>
                  </a:lnTo>
                  <a:lnTo>
                    <a:pt x="90" y="697"/>
                  </a:lnTo>
                  <a:lnTo>
                    <a:pt x="100" y="701"/>
                  </a:lnTo>
                  <a:lnTo>
                    <a:pt x="110" y="703"/>
                  </a:lnTo>
                  <a:lnTo>
                    <a:pt x="120" y="706"/>
                  </a:lnTo>
                  <a:lnTo>
                    <a:pt x="111" y="611"/>
                  </a:lnTo>
                  <a:lnTo>
                    <a:pt x="98" y="525"/>
                  </a:lnTo>
                  <a:lnTo>
                    <a:pt x="86" y="444"/>
                  </a:lnTo>
                  <a:lnTo>
                    <a:pt x="75" y="367"/>
                  </a:lnTo>
                  <a:lnTo>
                    <a:pt x="65" y="288"/>
                  </a:lnTo>
                  <a:lnTo>
                    <a:pt x="62" y="203"/>
                  </a:lnTo>
                  <a:lnTo>
                    <a:pt x="64" y="10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56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0" name="Freeform 64">
              <a:extLst>
                <a:ext uri="{FF2B5EF4-FFF2-40B4-BE49-F238E27FC236}">
                  <a16:creationId xmlns:a16="http://schemas.microsoft.com/office/drawing/2014/main" id="{FD924065-F54E-DE25-AA00-304FDD854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1762"/>
              <a:ext cx="123" cy="714"/>
            </a:xfrm>
            <a:custGeom>
              <a:avLst/>
              <a:gdLst>
                <a:gd name="T0" fmla="*/ 74 w 123"/>
                <a:gd name="T1" fmla="*/ 0 h 714"/>
                <a:gd name="T2" fmla="*/ 65 w 123"/>
                <a:gd name="T3" fmla="*/ 6 h 714"/>
                <a:gd name="T4" fmla="*/ 55 w 123"/>
                <a:gd name="T5" fmla="*/ 14 h 714"/>
                <a:gd name="T6" fmla="*/ 46 w 123"/>
                <a:gd name="T7" fmla="*/ 20 h 714"/>
                <a:gd name="T8" fmla="*/ 37 w 123"/>
                <a:gd name="T9" fmla="*/ 26 h 714"/>
                <a:gd name="T10" fmla="*/ 28 w 123"/>
                <a:gd name="T11" fmla="*/ 32 h 714"/>
                <a:gd name="T12" fmla="*/ 18 w 123"/>
                <a:gd name="T13" fmla="*/ 38 h 714"/>
                <a:gd name="T14" fmla="*/ 9 w 123"/>
                <a:gd name="T15" fmla="*/ 46 h 714"/>
                <a:gd name="T16" fmla="*/ 0 w 123"/>
                <a:gd name="T17" fmla="*/ 52 h 714"/>
                <a:gd name="T18" fmla="*/ 4 w 123"/>
                <a:gd name="T19" fmla="*/ 125 h 714"/>
                <a:gd name="T20" fmla="*/ 8 w 123"/>
                <a:gd name="T21" fmla="*/ 208 h 714"/>
                <a:gd name="T22" fmla="*/ 11 w 123"/>
                <a:gd name="T23" fmla="*/ 296 h 714"/>
                <a:gd name="T24" fmla="*/ 15 w 123"/>
                <a:gd name="T25" fmla="*/ 385 h 714"/>
                <a:gd name="T26" fmla="*/ 19 w 123"/>
                <a:gd name="T27" fmla="*/ 473 h 714"/>
                <a:gd name="T28" fmla="*/ 24 w 123"/>
                <a:gd name="T29" fmla="*/ 556 h 714"/>
                <a:gd name="T30" fmla="*/ 32 w 123"/>
                <a:gd name="T31" fmla="*/ 630 h 714"/>
                <a:gd name="T32" fmla="*/ 41 w 123"/>
                <a:gd name="T33" fmla="*/ 692 h 714"/>
                <a:gd name="T34" fmla="*/ 51 w 123"/>
                <a:gd name="T35" fmla="*/ 695 h 714"/>
                <a:gd name="T36" fmla="*/ 62 w 123"/>
                <a:gd name="T37" fmla="*/ 697 h 714"/>
                <a:gd name="T38" fmla="*/ 71 w 123"/>
                <a:gd name="T39" fmla="*/ 700 h 714"/>
                <a:gd name="T40" fmla="*/ 81 w 123"/>
                <a:gd name="T41" fmla="*/ 702 h 714"/>
                <a:gd name="T42" fmla="*/ 92 w 123"/>
                <a:gd name="T43" fmla="*/ 705 h 714"/>
                <a:gd name="T44" fmla="*/ 102 w 123"/>
                <a:gd name="T45" fmla="*/ 709 h 714"/>
                <a:gd name="T46" fmla="*/ 112 w 123"/>
                <a:gd name="T47" fmla="*/ 711 h 714"/>
                <a:gd name="T48" fmla="*/ 123 w 123"/>
                <a:gd name="T49" fmla="*/ 714 h 714"/>
                <a:gd name="T50" fmla="*/ 113 w 123"/>
                <a:gd name="T51" fmla="*/ 618 h 714"/>
                <a:gd name="T52" fmla="*/ 101 w 123"/>
                <a:gd name="T53" fmla="*/ 531 h 714"/>
                <a:gd name="T54" fmla="*/ 87 w 123"/>
                <a:gd name="T55" fmla="*/ 449 h 714"/>
                <a:gd name="T56" fmla="*/ 75 w 123"/>
                <a:gd name="T57" fmla="*/ 371 h 714"/>
                <a:gd name="T58" fmla="*/ 66 w 123"/>
                <a:gd name="T59" fmla="*/ 289 h 714"/>
                <a:gd name="T60" fmla="*/ 62 w 123"/>
                <a:gd name="T61" fmla="*/ 204 h 714"/>
                <a:gd name="T62" fmla="*/ 64 w 123"/>
                <a:gd name="T63" fmla="*/ 108 h 714"/>
                <a:gd name="T64" fmla="*/ 74 w 123"/>
                <a:gd name="T6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714">
                  <a:moveTo>
                    <a:pt x="74" y="0"/>
                  </a:moveTo>
                  <a:lnTo>
                    <a:pt x="65" y="6"/>
                  </a:lnTo>
                  <a:lnTo>
                    <a:pt x="55" y="14"/>
                  </a:lnTo>
                  <a:lnTo>
                    <a:pt x="46" y="20"/>
                  </a:lnTo>
                  <a:lnTo>
                    <a:pt x="37" y="26"/>
                  </a:lnTo>
                  <a:lnTo>
                    <a:pt x="28" y="32"/>
                  </a:lnTo>
                  <a:lnTo>
                    <a:pt x="18" y="38"/>
                  </a:lnTo>
                  <a:lnTo>
                    <a:pt x="9" y="46"/>
                  </a:lnTo>
                  <a:lnTo>
                    <a:pt x="0" y="52"/>
                  </a:lnTo>
                  <a:lnTo>
                    <a:pt x="4" y="125"/>
                  </a:lnTo>
                  <a:lnTo>
                    <a:pt x="8" y="208"/>
                  </a:lnTo>
                  <a:lnTo>
                    <a:pt x="11" y="296"/>
                  </a:lnTo>
                  <a:lnTo>
                    <a:pt x="15" y="385"/>
                  </a:lnTo>
                  <a:lnTo>
                    <a:pt x="19" y="473"/>
                  </a:lnTo>
                  <a:lnTo>
                    <a:pt x="24" y="556"/>
                  </a:lnTo>
                  <a:lnTo>
                    <a:pt x="32" y="630"/>
                  </a:lnTo>
                  <a:lnTo>
                    <a:pt x="41" y="692"/>
                  </a:lnTo>
                  <a:lnTo>
                    <a:pt x="51" y="695"/>
                  </a:lnTo>
                  <a:lnTo>
                    <a:pt x="62" y="697"/>
                  </a:lnTo>
                  <a:lnTo>
                    <a:pt x="71" y="700"/>
                  </a:lnTo>
                  <a:lnTo>
                    <a:pt x="81" y="702"/>
                  </a:lnTo>
                  <a:lnTo>
                    <a:pt x="92" y="705"/>
                  </a:lnTo>
                  <a:lnTo>
                    <a:pt x="102" y="709"/>
                  </a:lnTo>
                  <a:lnTo>
                    <a:pt x="112" y="711"/>
                  </a:lnTo>
                  <a:lnTo>
                    <a:pt x="123" y="714"/>
                  </a:lnTo>
                  <a:lnTo>
                    <a:pt x="113" y="618"/>
                  </a:lnTo>
                  <a:lnTo>
                    <a:pt x="101" y="531"/>
                  </a:lnTo>
                  <a:lnTo>
                    <a:pt x="87" y="449"/>
                  </a:lnTo>
                  <a:lnTo>
                    <a:pt x="75" y="371"/>
                  </a:lnTo>
                  <a:lnTo>
                    <a:pt x="66" y="289"/>
                  </a:lnTo>
                  <a:lnTo>
                    <a:pt x="62" y="204"/>
                  </a:lnTo>
                  <a:lnTo>
                    <a:pt x="64" y="10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5442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1" name="Freeform 65">
              <a:extLst>
                <a:ext uri="{FF2B5EF4-FFF2-40B4-BE49-F238E27FC236}">
                  <a16:creationId xmlns:a16="http://schemas.microsoft.com/office/drawing/2014/main" id="{25D6A411-C8CF-6026-B043-628F6BA91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" y="1755"/>
              <a:ext cx="126" cy="720"/>
            </a:xfrm>
            <a:custGeom>
              <a:avLst/>
              <a:gdLst>
                <a:gd name="T0" fmla="*/ 75 w 126"/>
                <a:gd name="T1" fmla="*/ 0 h 720"/>
                <a:gd name="T2" fmla="*/ 66 w 126"/>
                <a:gd name="T3" fmla="*/ 6 h 720"/>
                <a:gd name="T4" fmla="*/ 57 w 126"/>
                <a:gd name="T5" fmla="*/ 13 h 720"/>
                <a:gd name="T6" fmla="*/ 48 w 126"/>
                <a:gd name="T7" fmla="*/ 20 h 720"/>
                <a:gd name="T8" fmla="*/ 38 w 126"/>
                <a:gd name="T9" fmla="*/ 26 h 720"/>
                <a:gd name="T10" fmla="*/ 28 w 126"/>
                <a:gd name="T11" fmla="*/ 32 h 720"/>
                <a:gd name="T12" fmla="*/ 19 w 126"/>
                <a:gd name="T13" fmla="*/ 38 h 720"/>
                <a:gd name="T14" fmla="*/ 9 w 126"/>
                <a:gd name="T15" fmla="*/ 45 h 720"/>
                <a:gd name="T16" fmla="*/ 0 w 126"/>
                <a:gd name="T17" fmla="*/ 52 h 720"/>
                <a:gd name="T18" fmla="*/ 6 w 126"/>
                <a:gd name="T19" fmla="*/ 126 h 720"/>
                <a:gd name="T20" fmla="*/ 10 w 126"/>
                <a:gd name="T21" fmla="*/ 209 h 720"/>
                <a:gd name="T22" fmla="*/ 14 w 126"/>
                <a:gd name="T23" fmla="*/ 297 h 720"/>
                <a:gd name="T24" fmla="*/ 18 w 126"/>
                <a:gd name="T25" fmla="*/ 388 h 720"/>
                <a:gd name="T26" fmla="*/ 22 w 126"/>
                <a:gd name="T27" fmla="*/ 477 h 720"/>
                <a:gd name="T28" fmla="*/ 27 w 126"/>
                <a:gd name="T29" fmla="*/ 561 h 720"/>
                <a:gd name="T30" fmla="*/ 34 w 126"/>
                <a:gd name="T31" fmla="*/ 635 h 720"/>
                <a:gd name="T32" fmla="*/ 43 w 126"/>
                <a:gd name="T33" fmla="*/ 697 h 720"/>
                <a:gd name="T34" fmla="*/ 54 w 126"/>
                <a:gd name="T35" fmla="*/ 700 h 720"/>
                <a:gd name="T36" fmla="*/ 64 w 126"/>
                <a:gd name="T37" fmla="*/ 702 h 720"/>
                <a:gd name="T38" fmla="*/ 74 w 126"/>
                <a:gd name="T39" fmla="*/ 705 h 720"/>
                <a:gd name="T40" fmla="*/ 85 w 126"/>
                <a:gd name="T41" fmla="*/ 708 h 720"/>
                <a:gd name="T42" fmla="*/ 95 w 126"/>
                <a:gd name="T43" fmla="*/ 711 h 720"/>
                <a:gd name="T44" fmla="*/ 105 w 126"/>
                <a:gd name="T45" fmla="*/ 715 h 720"/>
                <a:gd name="T46" fmla="*/ 116 w 126"/>
                <a:gd name="T47" fmla="*/ 717 h 720"/>
                <a:gd name="T48" fmla="*/ 126 w 126"/>
                <a:gd name="T49" fmla="*/ 720 h 720"/>
                <a:gd name="T50" fmla="*/ 117 w 126"/>
                <a:gd name="T51" fmla="*/ 624 h 720"/>
                <a:gd name="T52" fmla="*/ 103 w 126"/>
                <a:gd name="T53" fmla="*/ 536 h 720"/>
                <a:gd name="T54" fmla="*/ 90 w 126"/>
                <a:gd name="T55" fmla="*/ 454 h 720"/>
                <a:gd name="T56" fmla="*/ 77 w 126"/>
                <a:gd name="T57" fmla="*/ 374 h 720"/>
                <a:gd name="T58" fmla="*/ 68 w 126"/>
                <a:gd name="T59" fmla="*/ 291 h 720"/>
                <a:gd name="T60" fmla="*/ 63 w 126"/>
                <a:gd name="T61" fmla="*/ 204 h 720"/>
                <a:gd name="T62" fmla="*/ 65 w 126"/>
                <a:gd name="T63" fmla="*/ 108 h 720"/>
                <a:gd name="T64" fmla="*/ 75 w 126"/>
                <a:gd name="T65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720">
                  <a:moveTo>
                    <a:pt x="75" y="0"/>
                  </a:moveTo>
                  <a:lnTo>
                    <a:pt x="66" y="6"/>
                  </a:lnTo>
                  <a:lnTo>
                    <a:pt x="57" y="13"/>
                  </a:lnTo>
                  <a:lnTo>
                    <a:pt x="48" y="20"/>
                  </a:lnTo>
                  <a:lnTo>
                    <a:pt x="38" y="26"/>
                  </a:lnTo>
                  <a:lnTo>
                    <a:pt x="28" y="32"/>
                  </a:lnTo>
                  <a:lnTo>
                    <a:pt x="19" y="38"/>
                  </a:lnTo>
                  <a:lnTo>
                    <a:pt x="9" y="45"/>
                  </a:lnTo>
                  <a:lnTo>
                    <a:pt x="0" y="52"/>
                  </a:lnTo>
                  <a:lnTo>
                    <a:pt x="6" y="126"/>
                  </a:lnTo>
                  <a:lnTo>
                    <a:pt x="10" y="209"/>
                  </a:lnTo>
                  <a:lnTo>
                    <a:pt x="14" y="297"/>
                  </a:lnTo>
                  <a:lnTo>
                    <a:pt x="18" y="388"/>
                  </a:lnTo>
                  <a:lnTo>
                    <a:pt x="22" y="477"/>
                  </a:lnTo>
                  <a:lnTo>
                    <a:pt x="27" y="561"/>
                  </a:lnTo>
                  <a:lnTo>
                    <a:pt x="34" y="635"/>
                  </a:lnTo>
                  <a:lnTo>
                    <a:pt x="43" y="697"/>
                  </a:lnTo>
                  <a:lnTo>
                    <a:pt x="54" y="700"/>
                  </a:lnTo>
                  <a:lnTo>
                    <a:pt x="64" y="702"/>
                  </a:lnTo>
                  <a:lnTo>
                    <a:pt x="74" y="705"/>
                  </a:lnTo>
                  <a:lnTo>
                    <a:pt x="85" y="708"/>
                  </a:lnTo>
                  <a:lnTo>
                    <a:pt x="95" y="711"/>
                  </a:lnTo>
                  <a:lnTo>
                    <a:pt x="105" y="715"/>
                  </a:lnTo>
                  <a:lnTo>
                    <a:pt x="116" y="717"/>
                  </a:lnTo>
                  <a:lnTo>
                    <a:pt x="126" y="720"/>
                  </a:lnTo>
                  <a:lnTo>
                    <a:pt x="117" y="624"/>
                  </a:lnTo>
                  <a:lnTo>
                    <a:pt x="103" y="536"/>
                  </a:lnTo>
                  <a:lnTo>
                    <a:pt x="90" y="454"/>
                  </a:lnTo>
                  <a:lnTo>
                    <a:pt x="77" y="374"/>
                  </a:lnTo>
                  <a:lnTo>
                    <a:pt x="68" y="291"/>
                  </a:lnTo>
                  <a:lnTo>
                    <a:pt x="63" y="204"/>
                  </a:lnTo>
                  <a:lnTo>
                    <a:pt x="65" y="10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4F3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2" name="Freeform 66">
              <a:extLst>
                <a:ext uri="{FF2B5EF4-FFF2-40B4-BE49-F238E27FC236}">
                  <a16:creationId xmlns:a16="http://schemas.microsoft.com/office/drawing/2014/main" id="{1CEB2023-7D18-1A56-5697-06584A608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" y="1748"/>
              <a:ext cx="131" cy="727"/>
            </a:xfrm>
            <a:custGeom>
              <a:avLst/>
              <a:gdLst>
                <a:gd name="T0" fmla="*/ 77 w 131"/>
                <a:gd name="T1" fmla="*/ 0 h 727"/>
                <a:gd name="T2" fmla="*/ 68 w 131"/>
                <a:gd name="T3" fmla="*/ 6 h 727"/>
                <a:gd name="T4" fmla="*/ 57 w 131"/>
                <a:gd name="T5" fmla="*/ 13 h 727"/>
                <a:gd name="T6" fmla="*/ 48 w 131"/>
                <a:gd name="T7" fmla="*/ 19 h 727"/>
                <a:gd name="T8" fmla="*/ 39 w 131"/>
                <a:gd name="T9" fmla="*/ 26 h 727"/>
                <a:gd name="T10" fmla="*/ 29 w 131"/>
                <a:gd name="T11" fmla="*/ 32 h 727"/>
                <a:gd name="T12" fmla="*/ 20 w 131"/>
                <a:gd name="T13" fmla="*/ 38 h 727"/>
                <a:gd name="T14" fmla="*/ 10 w 131"/>
                <a:gd name="T15" fmla="*/ 45 h 727"/>
                <a:gd name="T16" fmla="*/ 0 w 131"/>
                <a:gd name="T17" fmla="*/ 51 h 727"/>
                <a:gd name="T18" fmla="*/ 8 w 131"/>
                <a:gd name="T19" fmla="*/ 126 h 727"/>
                <a:gd name="T20" fmla="*/ 13 w 131"/>
                <a:gd name="T21" fmla="*/ 209 h 727"/>
                <a:gd name="T22" fmla="*/ 17 w 131"/>
                <a:gd name="T23" fmla="*/ 299 h 727"/>
                <a:gd name="T24" fmla="*/ 21 w 131"/>
                <a:gd name="T25" fmla="*/ 390 h 727"/>
                <a:gd name="T26" fmla="*/ 25 w 131"/>
                <a:gd name="T27" fmla="*/ 480 h 727"/>
                <a:gd name="T28" fmla="*/ 30 w 131"/>
                <a:gd name="T29" fmla="*/ 565 h 727"/>
                <a:gd name="T30" fmla="*/ 37 w 131"/>
                <a:gd name="T31" fmla="*/ 640 h 727"/>
                <a:gd name="T32" fmla="*/ 46 w 131"/>
                <a:gd name="T33" fmla="*/ 702 h 727"/>
                <a:gd name="T34" fmla="*/ 56 w 131"/>
                <a:gd name="T35" fmla="*/ 705 h 727"/>
                <a:gd name="T36" fmla="*/ 66 w 131"/>
                <a:gd name="T37" fmla="*/ 708 h 727"/>
                <a:gd name="T38" fmla="*/ 78 w 131"/>
                <a:gd name="T39" fmla="*/ 711 h 727"/>
                <a:gd name="T40" fmla="*/ 88 w 131"/>
                <a:gd name="T41" fmla="*/ 714 h 727"/>
                <a:gd name="T42" fmla="*/ 99 w 131"/>
                <a:gd name="T43" fmla="*/ 717 h 727"/>
                <a:gd name="T44" fmla="*/ 110 w 131"/>
                <a:gd name="T45" fmla="*/ 720 h 727"/>
                <a:gd name="T46" fmla="*/ 120 w 131"/>
                <a:gd name="T47" fmla="*/ 724 h 727"/>
                <a:gd name="T48" fmla="*/ 131 w 131"/>
                <a:gd name="T49" fmla="*/ 727 h 727"/>
                <a:gd name="T50" fmla="*/ 120 w 131"/>
                <a:gd name="T51" fmla="*/ 631 h 727"/>
                <a:gd name="T52" fmla="*/ 108 w 131"/>
                <a:gd name="T53" fmla="*/ 542 h 727"/>
                <a:gd name="T54" fmla="*/ 93 w 131"/>
                <a:gd name="T55" fmla="*/ 459 h 727"/>
                <a:gd name="T56" fmla="*/ 80 w 131"/>
                <a:gd name="T57" fmla="*/ 377 h 727"/>
                <a:gd name="T58" fmla="*/ 70 w 131"/>
                <a:gd name="T59" fmla="*/ 294 h 727"/>
                <a:gd name="T60" fmla="*/ 64 w 131"/>
                <a:gd name="T61" fmla="*/ 205 h 727"/>
                <a:gd name="T62" fmla="*/ 66 w 131"/>
                <a:gd name="T63" fmla="*/ 108 h 727"/>
                <a:gd name="T64" fmla="*/ 77 w 131"/>
                <a:gd name="T65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727">
                  <a:moveTo>
                    <a:pt x="77" y="0"/>
                  </a:moveTo>
                  <a:lnTo>
                    <a:pt x="68" y="6"/>
                  </a:lnTo>
                  <a:lnTo>
                    <a:pt x="57" y="13"/>
                  </a:lnTo>
                  <a:lnTo>
                    <a:pt x="48" y="19"/>
                  </a:lnTo>
                  <a:lnTo>
                    <a:pt x="39" y="26"/>
                  </a:lnTo>
                  <a:lnTo>
                    <a:pt x="29" y="32"/>
                  </a:lnTo>
                  <a:lnTo>
                    <a:pt x="20" y="38"/>
                  </a:lnTo>
                  <a:lnTo>
                    <a:pt x="10" y="45"/>
                  </a:lnTo>
                  <a:lnTo>
                    <a:pt x="0" y="51"/>
                  </a:lnTo>
                  <a:lnTo>
                    <a:pt x="8" y="126"/>
                  </a:lnTo>
                  <a:lnTo>
                    <a:pt x="13" y="209"/>
                  </a:lnTo>
                  <a:lnTo>
                    <a:pt x="17" y="299"/>
                  </a:lnTo>
                  <a:lnTo>
                    <a:pt x="21" y="390"/>
                  </a:lnTo>
                  <a:lnTo>
                    <a:pt x="25" y="480"/>
                  </a:lnTo>
                  <a:lnTo>
                    <a:pt x="30" y="565"/>
                  </a:lnTo>
                  <a:lnTo>
                    <a:pt x="37" y="640"/>
                  </a:lnTo>
                  <a:lnTo>
                    <a:pt x="46" y="702"/>
                  </a:lnTo>
                  <a:lnTo>
                    <a:pt x="56" y="705"/>
                  </a:lnTo>
                  <a:lnTo>
                    <a:pt x="66" y="708"/>
                  </a:lnTo>
                  <a:lnTo>
                    <a:pt x="78" y="711"/>
                  </a:lnTo>
                  <a:lnTo>
                    <a:pt x="88" y="714"/>
                  </a:lnTo>
                  <a:lnTo>
                    <a:pt x="99" y="717"/>
                  </a:lnTo>
                  <a:lnTo>
                    <a:pt x="110" y="720"/>
                  </a:lnTo>
                  <a:lnTo>
                    <a:pt x="120" y="724"/>
                  </a:lnTo>
                  <a:lnTo>
                    <a:pt x="131" y="727"/>
                  </a:lnTo>
                  <a:lnTo>
                    <a:pt x="120" y="631"/>
                  </a:lnTo>
                  <a:lnTo>
                    <a:pt x="108" y="542"/>
                  </a:lnTo>
                  <a:lnTo>
                    <a:pt x="93" y="459"/>
                  </a:lnTo>
                  <a:lnTo>
                    <a:pt x="80" y="377"/>
                  </a:lnTo>
                  <a:lnTo>
                    <a:pt x="70" y="294"/>
                  </a:lnTo>
                  <a:lnTo>
                    <a:pt x="64" y="205"/>
                  </a:lnTo>
                  <a:lnTo>
                    <a:pt x="66" y="10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4C3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3" name="Freeform 67">
              <a:extLst>
                <a:ext uri="{FF2B5EF4-FFF2-40B4-BE49-F238E27FC236}">
                  <a16:creationId xmlns:a16="http://schemas.microsoft.com/office/drawing/2014/main" id="{5DC57BE5-FA4D-BB0B-DA9C-88D15DD27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741"/>
              <a:ext cx="134" cy="734"/>
            </a:xfrm>
            <a:custGeom>
              <a:avLst/>
              <a:gdLst>
                <a:gd name="T0" fmla="*/ 77 w 134"/>
                <a:gd name="T1" fmla="*/ 0 h 734"/>
                <a:gd name="T2" fmla="*/ 0 w 134"/>
                <a:gd name="T3" fmla="*/ 52 h 734"/>
                <a:gd name="T4" fmla="*/ 8 w 134"/>
                <a:gd name="T5" fmla="*/ 127 h 734"/>
                <a:gd name="T6" fmla="*/ 14 w 134"/>
                <a:gd name="T7" fmla="*/ 210 h 734"/>
                <a:gd name="T8" fmla="*/ 19 w 134"/>
                <a:gd name="T9" fmla="*/ 301 h 734"/>
                <a:gd name="T10" fmla="*/ 24 w 134"/>
                <a:gd name="T11" fmla="*/ 393 h 734"/>
                <a:gd name="T12" fmla="*/ 27 w 134"/>
                <a:gd name="T13" fmla="*/ 484 h 734"/>
                <a:gd name="T14" fmla="*/ 32 w 134"/>
                <a:gd name="T15" fmla="*/ 568 h 734"/>
                <a:gd name="T16" fmla="*/ 38 w 134"/>
                <a:gd name="T17" fmla="*/ 645 h 734"/>
                <a:gd name="T18" fmla="*/ 47 w 134"/>
                <a:gd name="T19" fmla="*/ 707 h 734"/>
                <a:gd name="T20" fmla="*/ 134 w 134"/>
                <a:gd name="T21" fmla="*/ 734 h 734"/>
                <a:gd name="T22" fmla="*/ 124 w 134"/>
                <a:gd name="T23" fmla="*/ 637 h 734"/>
                <a:gd name="T24" fmla="*/ 110 w 134"/>
                <a:gd name="T25" fmla="*/ 548 h 734"/>
                <a:gd name="T26" fmla="*/ 96 w 134"/>
                <a:gd name="T27" fmla="*/ 463 h 734"/>
                <a:gd name="T28" fmla="*/ 82 w 134"/>
                <a:gd name="T29" fmla="*/ 381 h 734"/>
                <a:gd name="T30" fmla="*/ 71 w 134"/>
                <a:gd name="T31" fmla="*/ 295 h 734"/>
                <a:gd name="T32" fmla="*/ 65 w 134"/>
                <a:gd name="T33" fmla="*/ 206 h 734"/>
                <a:gd name="T34" fmla="*/ 67 w 134"/>
                <a:gd name="T35" fmla="*/ 108 h 734"/>
                <a:gd name="T36" fmla="*/ 77 w 134"/>
                <a:gd name="T37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4" h="734">
                  <a:moveTo>
                    <a:pt x="77" y="0"/>
                  </a:moveTo>
                  <a:lnTo>
                    <a:pt x="0" y="52"/>
                  </a:lnTo>
                  <a:lnTo>
                    <a:pt x="8" y="127"/>
                  </a:lnTo>
                  <a:lnTo>
                    <a:pt x="14" y="210"/>
                  </a:lnTo>
                  <a:lnTo>
                    <a:pt x="19" y="301"/>
                  </a:lnTo>
                  <a:lnTo>
                    <a:pt x="24" y="393"/>
                  </a:lnTo>
                  <a:lnTo>
                    <a:pt x="27" y="484"/>
                  </a:lnTo>
                  <a:lnTo>
                    <a:pt x="32" y="568"/>
                  </a:lnTo>
                  <a:lnTo>
                    <a:pt x="38" y="645"/>
                  </a:lnTo>
                  <a:lnTo>
                    <a:pt x="47" y="707"/>
                  </a:lnTo>
                  <a:lnTo>
                    <a:pt x="134" y="734"/>
                  </a:lnTo>
                  <a:lnTo>
                    <a:pt x="124" y="637"/>
                  </a:lnTo>
                  <a:lnTo>
                    <a:pt x="110" y="548"/>
                  </a:lnTo>
                  <a:lnTo>
                    <a:pt x="96" y="463"/>
                  </a:lnTo>
                  <a:lnTo>
                    <a:pt x="82" y="381"/>
                  </a:lnTo>
                  <a:lnTo>
                    <a:pt x="71" y="295"/>
                  </a:lnTo>
                  <a:lnTo>
                    <a:pt x="65" y="206"/>
                  </a:lnTo>
                  <a:lnTo>
                    <a:pt x="67" y="10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473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4" name="Freeform 68">
              <a:extLst>
                <a:ext uri="{FF2B5EF4-FFF2-40B4-BE49-F238E27FC236}">
                  <a16:creationId xmlns:a16="http://schemas.microsoft.com/office/drawing/2014/main" id="{DCBD90D4-F9A9-9260-3F2D-78CB99764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5" y="2461"/>
              <a:ext cx="951" cy="93"/>
            </a:xfrm>
            <a:custGeom>
              <a:avLst/>
              <a:gdLst>
                <a:gd name="T0" fmla="*/ 926 w 951"/>
                <a:gd name="T1" fmla="*/ 6 h 93"/>
                <a:gd name="T2" fmla="*/ 884 w 951"/>
                <a:gd name="T3" fmla="*/ 17 h 93"/>
                <a:gd name="T4" fmla="*/ 842 w 951"/>
                <a:gd name="T5" fmla="*/ 27 h 93"/>
                <a:gd name="T6" fmla="*/ 801 w 951"/>
                <a:gd name="T7" fmla="*/ 34 h 93"/>
                <a:gd name="T8" fmla="*/ 762 w 951"/>
                <a:gd name="T9" fmla="*/ 42 h 93"/>
                <a:gd name="T10" fmla="*/ 722 w 951"/>
                <a:gd name="T11" fmla="*/ 47 h 93"/>
                <a:gd name="T12" fmla="*/ 683 w 951"/>
                <a:gd name="T13" fmla="*/ 51 h 93"/>
                <a:gd name="T14" fmla="*/ 642 w 951"/>
                <a:gd name="T15" fmla="*/ 55 h 93"/>
                <a:gd name="T16" fmla="*/ 601 w 951"/>
                <a:gd name="T17" fmla="*/ 57 h 93"/>
                <a:gd name="T18" fmla="*/ 558 w 951"/>
                <a:gd name="T19" fmla="*/ 58 h 93"/>
                <a:gd name="T20" fmla="*/ 513 w 951"/>
                <a:gd name="T21" fmla="*/ 58 h 93"/>
                <a:gd name="T22" fmla="*/ 467 w 951"/>
                <a:gd name="T23" fmla="*/ 57 h 93"/>
                <a:gd name="T24" fmla="*/ 417 w 951"/>
                <a:gd name="T25" fmla="*/ 56 h 93"/>
                <a:gd name="T26" fmla="*/ 364 w 951"/>
                <a:gd name="T27" fmla="*/ 53 h 93"/>
                <a:gd name="T28" fmla="*/ 308 w 951"/>
                <a:gd name="T29" fmla="*/ 51 h 93"/>
                <a:gd name="T30" fmla="*/ 248 w 951"/>
                <a:gd name="T31" fmla="*/ 47 h 93"/>
                <a:gd name="T32" fmla="*/ 177 w 951"/>
                <a:gd name="T33" fmla="*/ 38 h 93"/>
                <a:gd name="T34" fmla="*/ 0 w 951"/>
                <a:gd name="T35" fmla="*/ 61 h 93"/>
                <a:gd name="T36" fmla="*/ 212 w 951"/>
                <a:gd name="T37" fmla="*/ 83 h 93"/>
                <a:gd name="T38" fmla="*/ 289 w 951"/>
                <a:gd name="T39" fmla="*/ 89 h 93"/>
                <a:gd name="T40" fmla="*/ 364 w 951"/>
                <a:gd name="T41" fmla="*/ 92 h 93"/>
                <a:gd name="T42" fmla="*/ 438 w 951"/>
                <a:gd name="T43" fmla="*/ 93 h 93"/>
                <a:gd name="T44" fmla="*/ 508 w 951"/>
                <a:gd name="T45" fmla="*/ 90 h 93"/>
                <a:gd name="T46" fmla="*/ 574 w 951"/>
                <a:gd name="T47" fmla="*/ 86 h 93"/>
                <a:gd name="T48" fmla="*/ 637 w 951"/>
                <a:gd name="T49" fmla="*/ 80 h 93"/>
                <a:gd name="T50" fmla="*/ 696 w 951"/>
                <a:gd name="T51" fmla="*/ 71 h 93"/>
                <a:gd name="T52" fmla="*/ 750 w 951"/>
                <a:gd name="T53" fmla="*/ 63 h 93"/>
                <a:gd name="T54" fmla="*/ 798 w 951"/>
                <a:gd name="T55" fmla="*/ 53 h 93"/>
                <a:gd name="T56" fmla="*/ 842 w 951"/>
                <a:gd name="T57" fmla="*/ 44 h 93"/>
                <a:gd name="T58" fmla="*/ 878 w 951"/>
                <a:gd name="T59" fmla="*/ 34 h 93"/>
                <a:gd name="T60" fmla="*/ 908 w 951"/>
                <a:gd name="T61" fmla="*/ 25 h 93"/>
                <a:gd name="T62" fmla="*/ 931 w 951"/>
                <a:gd name="T63" fmla="*/ 17 h 93"/>
                <a:gd name="T64" fmla="*/ 945 w 951"/>
                <a:gd name="T65" fmla="*/ 10 h 93"/>
                <a:gd name="T66" fmla="*/ 951 w 951"/>
                <a:gd name="T67" fmla="*/ 3 h 93"/>
                <a:gd name="T68" fmla="*/ 949 w 951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1" h="93">
                  <a:moveTo>
                    <a:pt x="949" y="0"/>
                  </a:moveTo>
                  <a:lnTo>
                    <a:pt x="926" y="6"/>
                  </a:lnTo>
                  <a:lnTo>
                    <a:pt x="905" y="12"/>
                  </a:lnTo>
                  <a:lnTo>
                    <a:pt x="884" y="17"/>
                  </a:lnTo>
                  <a:lnTo>
                    <a:pt x="862" y="22"/>
                  </a:lnTo>
                  <a:lnTo>
                    <a:pt x="842" y="27"/>
                  </a:lnTo>
                  <a:lnTo>
                    <a:pt x="822" y="31"/>
                  </a:lnTo>
                  <a:lnTo>
                    <a:pt x="801" y="34"/>
                  </a:lnTo>
                  <a:lnTo>
                    <a:pt x="782" y="38"/>
                  </a:lnTo>
                  <a:lnTo>
                    <a:pt x="762" y="42"/>
                  </a:lnTo>
                  <a:lnTo>
                    <a:pt x="742" y="45"/>
                  </a:lnTo>
                  <a:lnTo>
                    <a:pt x="722" y="47"/>
                  </a:lnTo>
                  <a:lnTo>
                    <a:pt x="702" y="50"/>
                  </a:lnTo>
                  <a:lnTo>
                    <a:pt x="683" y="51"/>
                  </a:lnTo>
                  <a:lnTo>
                    <a:pt x="662" y="53"/>
                  </a:lnTo>
                  <a:lnTo>
                    <a:pt x="642" y="55"/>
                  </a:lnTo>
                  <a:lnTo>
                    <a:pt x="622" y="56"/>
                  </a:lnTo>
                  <a:lnTo>
                    <a:pt x="601" y="57"/>
                  </a:lnTo>
                  <a:lnTo>
                    <a:pt x="579" y="57"/>
                  </a:lnTo>
                  <a:lnTo>
                    <a:pt x="558" y="58"/>
                  </a:lnTo>
                  <a:lnTo>
                    <a:pt x="536" y="58"/>
                  </a:lnTo>
                  <a:lnTo>
                    <a:pt x="513" y="58"/>
                  </a:lnTo>
                  <a:lnTo>
                    <a:pt x="490" y="58"/>
                  </a:lnTo>
                  <a:lnTo>
                    <a:pt x="467" y="57"/>
                  </a:lnTo>
                  <a:lnTo>
                    <a:pt x="442" y="57"/>
                  </a:lnTo>
                  <a:lnTo>
                    <a:pt x="417" y="56"/>
                  </a:lnTo>
                  <a:lnTo>
                    <a:pt x="391" y="55"/>
                  </a:lnTo>
                  <a:lnTo>
                    <a:pt x="364" y="53"/>
                  </a:lnTo>
                  <a:lnTo>
                    <a:pt x="337" y="52"/>
                  </a:lnTo>
                  <a:lnTo>
                    <a:pt x="308" y="51"/>
                  </a:lnTo>
                  <a:lnTo>
                    <a:pt x="278" y="49"/>
                  </a:lnTo>
                  <a:lnTo>
                    <a:pt x="248" y="47"/>
                  </a:lnTo>
                  <a:lnTo>
                    <a:pt x="216" y="45"/>
                  </a:lnTo>
                  <a:lnTo>
                    <a:pt x="177" y="38"/>
                  </a:lnTo>
                  <a:lnTo>
                    <a:pt x="107" y="45"/>
                  </a:lnTo>
                  <a:lnTo>
                    <a:pt x="0" y="61"/>
                  </a:lnTo>
                  <a:lnTo>
                    <a:pt x="121" y="73"/>
                  </a:lnTo>
                  <a:lnTo>
                    <a:pt x="212" y="83"/>
                  </a:lnTo>
                  <a:lnTo>
                    <a:pt x="251" y="87"/>
                  </a:lnTo>
                  <a:lnTo>
                    <a:pt x="289" y="89"/>
                  </a:lnTo>
                  <a:lnTo>
                    <a:pt x="327" y="91"/>
                  </a:lnTo>
                  <a:lnTo>
                    <a:pt x="364" y="92"/>
                  </a:lnTo>
                  <a:lnTo>
                    <a:pt x="401" y="93"/>
                  </a:lnTo>
                  <a:lnTo>
                    <a:pt x="438" y="93"/>
                  </a:lnTo>
                  <a:lnTo>
                    <a:pt x="473" y="92"/>
                  </a:lnTo>
                  <a:lnTo>
                    <a:pt x="508" y="90"/>
                  </a:lnTo>
                  <a:lnTo>
                    <a:pt x="541" y="88"/>
                  </a:lnTo>
                  <a:lnTo>
                    <a:pt x="574" y="86"/>
                  </a:lnTo>
                  <a:lnTo>
                    <a:pt x="606" y="83"/>
                  </a:lnTo>
                  <a:lnTo>
                    <a:pt x="637" y="80"/>
                  </a:lnTo>
                  <a:lnTo>
                    <a:pt x="667" y="76"/>
                  </a:lnTo>
                  <a:lnTo>
                    <a:pt x="696" y="71"/>
                  </a:lnTo>
                  <a:lnTo>
                    <a:pt x="724" y="67"/>
                  </a:lnTo>
                  <a:lnTo>
                    <a:pt x="750" y="63"/>
                  </a:lnTo>
                  <a:lnTo>
                    <a:pt x="775" y="58"/>
                  </a:lnTo>
                  <a:lnTo>
                    <a:pt x="798" y="53"/>
                  </a:lnTo>
                  <a:lnTo>
                    <a:pt x="821" y="49"/>
                  </a:lnTo>
                  <a:lnTo>
                    <a:pt x="842" y="44"/>
                  </a:lnTo>
                  <a:lnTo>
                    <a:pt x="860" y="38"/>
                  </a:lnTo>
                  <a:lnTo>
                    <a:pt x="878" y="34"/>
                  </a:lnTo>
                  <a:lnTo>
                    <a:pt x="893" y="29"/>
                  </a:lnTo>
                  <a:lnTo>
                    <a:pt x="908" y="25"/>
                  </a:lnTo>
                  <a:lnTo>
                    <a:pt x="920" y="20"/>
                  </a:lnTo>
                  <a:lnTo>
                    <a:pt x="931" y="17"/>
                  </a:lnTo>
                  <a:lnTo>
                    <a:pt x="939" y="13"/>
                  </a:lnTo>
                  <a:lnTo>
                    <a:pt x="945" y="10"/>
                  </a:lnTo>
                  <a:lnTo>
                    <a:pt x="949" y="6"/>
                  </a:lnTo>
                  <a:lnTo>
                    <a:pt x="951" y="3"/>
                  </a:lnTo>
                  <a:lnTo>
                    <a:pt x="951" y="1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99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5" name="Freeform 69">
              <a:extLst>
                <a:ext uri="{FF2B5EF4-FFF2-40B4-BE49-F238E27FC236}">
                  <a16:creationId xmlns:a16="http://schemas.microsoft.com/office/drawing/2014/main" id="{0A8ED728-B254-5FFD-6A66-638BA4ECD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2547"/>
              <a:ext cx="351" cy="102"/>
            </a:xfrm>
            <a:custGeom>
              <a:avLst/>
              <a:gdLst>
                <a:gd name="T0" fmla="*/ 351 w 351"/>
                <a:gd name="T1" fmla="*/ 0 h 102"/>
                <a:gd name="T2" fmla="*/ 305 w 351"/>
                <a:gd name="T3" fmla="*/ 8 h 102"/>
                <a:gd name="T4" fmla="*/ 223 w 351"/>
                <a:gd name="T5" fmla="*/ 10 h 102"/>
                <a:gd name="T6" fmla="*/ 161 w 351"/>
                <a:gd name="T7" fmla="*/ 12 h 102"/>
                <a:gd name="T8" fmla="*/ 96 w 351"/>
                <a:gd name="T9" fmla="*/ 12 h 102"/>
                <a:gd name="T10" fmla="*/ 90 w 351"/>
                <a:gd name="T11" fmla="*/ 34 h 102"/>
                <a:gd name="T12" fmla="*/ 73 w 351"/>
                <a:gd name="T13" fmla="*/ 63 h 102"/>
                <a:gd name="T14" fmla="*/ 32 w 351"/>
                <a:gd name="T15" fmla="*/ 82 h 102"/>
                <a:gd name="T16" fmla="*/ 0 w 351"/>
                <a:gd name="T17" fmla="*/ 102 h 102"/>
                <a:gd name="T18" fmla="*/ 59 w 351"/>
                <a:gd name="T19" fmla="*/ 100 h 102"/>
                <a:gd name="T20" fmla="*/ 141 w 351"/>
                <a:gd name="T21" fmla="*/ 91 h 102"/>
                <a:gd name="T22" fmla="*/ 217 w 351"/>
                <a:gd name="T23" fmla="*/ 78 h 102"/>
                <a:gd name="T24" fmla="*/ 269 w 351"/>
                <a:gd name="T25" fmla="*/ 67 h 102"/>
                <a:gd name="T26" fmla="*/ 334 w 351"/>
                <a:gd name="T27" fmla="*/ 25 h 102"/>
                <a:gd name="T28" fmla="*/ 351 w 351"/>
                <a:gd name="T2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1" h="102">
                  <a:moveTo>
                    <a:pt x="351" y="0"/>
                  </a:moveTo>
                  <a:lnTo>
                    <a:pt x="305" y="8"/>
                  </a:lnTo>
                  <a:lnTo>
                    <a:pt x="223" y="10"/>
                  </a:lnTo>
                  <a:lnTo>
                    <a:pt x="161" y="12"/>
                  </a:lnTo>
                  <a:lnTo>
                    <a:pt x="96" y="12"/>
                  </a:lnTo>
                  <a:lnTo>
                    <a:pt x="90" y="34"/>
                  </a:lnTo>
                  <a:lnTo>
                    <a:pt x="73" y="63"/>
                  </a:lnTo>
                  <a:lnTo>
                    <a:pt x="32" y="82"/>
                  </a:lnTo>
                  <a:lnTo>
                    <a:pt x="0" y="102"/>
                  </a:lnTo>
                  <a:lnTo>
                    <a:pt x="59" y="100"/>
                  </a:lnTo>
                  <a:lnTo>
                    <a:pt x="141" y="91"/>
                  </a:lnTo>
                  <a:lnTo>
                    <a:pt x="217" y="78"/>
                  </a:lnTo>
                  <a:lnTo>
                    <a:pt x="269" y="67"/>
                  </a:lnTo>
                  <a:lnTo>
                    <a:pt x="334" y="25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7C4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6" name="Freeform 70">
              <a:extLst>
                <a:ext uri="{FF2B5EF4-FFF2-40B4-BE49-F238E27FC236}">
                  <a16:creationId xmlns:a16="http://schemas.microsoft.com/office/drawing/2014/main" id="{EDB8B331-AF76-53C0-51C0-2ADBCFF1E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" y="2629"/>
              <a:ext cx="623" cy="164"/>
            </a:xfrm>
            <a:custGeom>
              <a:avLst/>
              <a:gdLst>
                <a:gd name="T0" fmla="*/ 447 w 623"/>
                <a:gd name="T1" fmla="*/ 1 h 164"/>
                <a:gd name="T2" fmla="*/ 484 w 623"/>
                <a:gd name="T3" fmla="*/ 0 h 164"/>
                <a:gd name="T4" fmla="*/ 544 w 623"/>
                <a:gd name="T5" fmla="*/ 18 h 164"/>
                <a:gd name="T6" fmla="*/ 607 w 623"/>
                <a:gd name="T7" fmla="*/ 46 h 164"/>
                <a:gd name="T8" fmla="*/ 620 w 623"/>
                <a:gd name="T9" fmla="*/ 58 h 164"/>
                <a:gd name="T10" fmla="*/ 623 w 623"/>
                <a:gd name="T11" fmla="*/ 70 h 164"/>
                <a:gd name="T12" fmla="*/ 619 w 623"/>
                <a:gd name="T13" fmla="*/ 81 h 164"/>
                <a:gd name="T14" fmla="*/ 607 w 623"/>
                <a:gd name="T15" fmla="*/ 90 h 164"/>
                <a:gd name="T16" fmla="*/ 591 w 623"/>
                <a:gd name="T17" fmla="*/ 100 h 164"/>
                <a:gd name="T18" fmla="*/ 570 w 623"/>
                <a:gd name="T19" fmla="*/ 108 h 164"/>
                <a:gd name="T20" fmla="*/ 545 w 623"/>
                <a:gd name="T21" fmla="*/ 116 h 164"/>
                <a:gd name="T22" fmla="*/ 517 w 623"/>
                <a:gd name="T23" fmla="*/ 122 h 164"/>
                <a:gd name="T24" fmla="*/ 489 w 623"/>
                <a:gd name="T25" fmla="*/ 129 h 164"/>
                <a:gd name="T26" fmla="*/ 459 w 623"/>
                <a:gd name="T27" fmla="*/ 134 h 164"/>
                <a:gd name="T28" fmla="*/ 432 w 623"/>
                <a:gd name="T29" fmla="*/ 139 h 164"/>
                <a:gd name="T30" fmla="*/ 404 w 623"/>
                <a:gd name="T31" fmla="*/ 142 h 164"/>
                <a:gd name="T32" fmla="*/ 379 w 623"/>
                <a:gd name="T33" fmla="*/ 145 h 164"/>
                <a:gd name="T34" fmla="*/ 358 w 623"/>
                <a:gd name="T35" fmla="*/ 148 h 164"/>
                <a:gd name="T36" fmla="*/ 342 w 623"/>
                <a:gd name="T37" fmla="*/ 150 h 164"/>
                <a:gd name="T38" fmla="*/ 331 w 623"/>
                <a:gd name="T39" fmla="*/ 151 h 164"/>
                <a:gd name="T40" fmla="*/ 142 w 623"/>
                <a:gd name="T41" fmla="*/ 164 h 164"/>
                <a:gd name="T42" fmla="*/ 0 w 623"/>
                <a:gd name="T43" fmla="*/ 150 h 164"/>
                <a:gd name="T44" fmla="*/ 12 w 623"/>
                <a:gd name="T45" fmla="*/ 143 h 164"/>
                <a:gd name="T46" fmla="*/ 25 w 623"/>
                <a:gd name="T47" fmla="*/ 137 h 164"/>
                <a:gd name="T48" fmla="*/ 36 w 623"/>
                <a:gd name="T49" fmla="*/ 131 h 164"/>
                <a:gd name="T50" fmla="*/ 47 w 623"/>
                <a:gd name="T51" fmla="*/ 124 h 164"/>
                <a:gd name="T52" fmla="*/ 59 w 623"/>
                <a:gd name="T53" fmla="*/ 118 h 164"/>
                <a:gd name="T54" fmla="*/ 70 w 623"/>
                <a:gd name="T55" fmla="*/ 112 h 164"/>
                <a:gd name="T56" fmla="*/ 80 w 623"/>
                <a:gd name="T57" fmla="*/ 106 h 164"/>
                <a:gd name="T58" fmla="*/ 92 w 623"/>
                <a:gd name="T59" fmla="*/ 100 h 164"/>
                <a:gd name="T60" fmla="*/ 102 w 623"/>
                <a:gd name="T61" fmla="*/ 93 h 164"/>
                <a:gd name="T62" fmla="*/ 112 w 623"/>
                <a:gd name="T63" fmla="*/ 87 h 164"/>
                <a:gd name="T64" fmla="*/ 123 w 623"/>
                <a:gd name="T65" fmla="*/ 80 h 164"/>
                <a:gd name="T66" fmla="*/ 133 w 623"/>
                <a:gd name="T67" fmla="*/ 74 h 164"/>
                <a:gd name="T68" fmla="*/ 144 w 623"/>
                <a:gd name="T69" fmla="*/ 67 h 164"/>
                <a:gd name="T70" fmla="*/ 155 w 623"/>
                <a:gd name="T71" fmla="*/ 59 h 164"/>
                <a:gd name="T72" fmla="*/ 165 w 623"/>
                <a:gd name="T73" fmla="*/ 51 h 164"/>
                <a:gd name="T74" fmla="*/ 176 w 623"/>
                <a:gd name="T75" fmla="*/ 43 h 164"/>
                <a:gd name="T76" fmla="*/ 204 w 623"/>
                <a:gd name="T77" fmla="*/ 41 h 164"/>
                <a:gd name="T78" fmla="*/ 217 w 623"/>
                <a:gd name="T79" fmla="*/ 40 h 164"/>
                <a:gd name="T80" fmla="*/ 231 w 623"/>
                <a:gd name="T81" fmla="*/ 39 h 164"/>
                <a:gd name="T82" fmla="*/ 247 w 623"/>
                <a:gd name="T83" fmla="*/ 39 h 164"/>
                <a:gd name="T84" fmla="*/ 262 w 623"/>
                <a:gd name="T85" fmla="*/ 38 h 164"/>
                <a:gd name="T86" fmla="*/ 279 w 623"/>
                <a:gd name="T87" fmla="*/ 36 h 164"/>
                <a:gd name="T88" fmla="*/ 295 w 623"/>
                <a:gd name="T89" fmla="*/ 35 h 164"/>
                <a:gd name="T90" fmla="*/ 313 w 623"/>
                <a:gd name="T91" fmla="*/ 33 h 164"/>
                <a:gd name="T92" fmla="*/ 330 w 623"/>
                <a:gd name="T93" fmla="*/ 32 h 164"/>
                <a:gd name="T94" fmla="*/ 347 w 623"/>
                <a:gd name="T95" fmla="*/ 28 h 164"/>
                <a:gd name="T96" fmla="*/ 363 w 623"/>
                <a:gd name="T97" fmla="*/ 26 h 164"/>
                <a:gd name="T98" fmla="*/ 380 w 623"/>
                <a:gd name="T99" fmla="*/ 23 h 164"/>
                <a:gd name="T100" fmla="*/ 395 w 623"/>
                <a:gd name="T101" fmla="*/ 20 h 164"/>
                <a:gd name="T102" fmla="*/ 410 w 623"/>
                <a:gd name="T103" fmla="*/ 16 h 164"/>
                <a:gd name="T104" fmla="*/ 424 w 623"/>
                <a:gd name="T105" fmla="*/ 11 h 164"/>
                <a:gd name="T106" fmla="*/ 436 w 623"/>
                <a:gd name="T107" fmla="*/ 7 h 164"/>
                <a:gd name="T108" fmla="*/ 447 w 623"/>
                <a:gd name="T109" fmla="*/ 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3" h="164">
                  <a:moveTo>
                    <a:pt x="447" y="1"/>
                  </a:moveTo>
                  <a:lnTo>
                    <a:pt x="484" y="0"/>
                  </a:lnTo>
                  <a:lnTo>
                    <a:pt x="544" y="18"/>
                  </a:lnTo>
                  <a:lnTo>
                    <a:pt x="607" y="46"/>
                  </a:lnTo>
                  <a:lnTo>
                    <a:pt x="620" y="58"/>
                  </a:lnTo>
                  <a:lnTo>
                    <a:pt x="623" y="70"/>
                  </a:lnTo>
                  <a:lnTo>
                    <a:pt x="619" y="81"/>
                  </a:lnTo>
                  <a:lnTo>
                    <a:pt x="607" y="90"/>
                  </a:lnTo>
                  <a:lnTo>
                    <a:pt x="591" y="100"/>
                  </a:lnTo>
                  <a:lnTo>
                    <a:pt x="570" y="108"/>
                  </a:lnTo>
                  <a:lnTo>
                    <a:pt x="545" y="116"/>
                  </a:lnTo>
                  <a:lnTo>
                    <a:pt x="517" y="122"/>
                  </a:lnTo>
                  <a:lnTo>
                    <a:pt x="489" y="129"/>
                  </a:lnTo>
                  <a:lnTo>
                    <a:pt x="459" y="134"/>
                  </a:lnTo>
                  <a:lnTo>
                    <a:pt x="432" y="139"/>
                  </a:lnTo>
                  <a:lnTo>
                    <a:pt x="404" y="142"/>
                  </a:lnTo>
                  <a:lnTo>
                    <a:pt x="379" y="145"/>
                  </a:lnTo>
                  <a:lnTo>
                    <a:pt x="358" y="148"/>
                  </a:lnTo>
                  <a:lnTo>
                    <a:pt x="342" y="150"/>
                  </a:lnTo>
                  <a:lnTo>
                    <a:pt x="331" y="151"/>
                  </a:lnTo>
                  <a:lnTo>
                    <a:pt x="142" y="164"/>
                  </a:lnTo>
                  <a:lnTo>
                    <a:pt x="0" y="150"/>
                  </a:lnTo>
                  <a:lnTo>
                    <a:pt x="12" y="143"/>
                  </a:lnTo>
                  <a:lnTo>
                    <a:pt x="25" y="137"/>
                  </a:lnTo>
                  <a:lnTo>
                    <a:pt x="36" y="131"/>
                  </a:lnTo>
                  <a:lnTo>
                    <a:pt x="47" y="124"/>
                  </a:lnTo>
                  <a:lnTo>
                    <a:pt x="59" y="118"/>
                  </a:lnTo>
                  <a:lnTo>
                    <a:pt x="70" y="112"/>
                  </a:lnTo>
                  <a:lnTo>
                    <a:pt x="80" y="106"/>
                  </a:lnTo>
                  <a:lnTo>
                    <a:pt x="92" y="100"/>
                  </a:lnTo>
                  <a:lnTo>
                    <a:pt x="102" y="93"/>
                  </a:lnTo>
                  <a:lnTo>
                    <a:pt x="112" y="87"/>
                  </a:lnTo>
                  <a:lnTo>
                    <a:pt x="123" y="80"/>
                  </a:lnTo>
                  <a:lnTo>
                    <a:pt x="133" y="74"/>
                  </a:lnTo>
                  <a:lnTo>
                    <a:pt x="144" y="67"/>
                  </a:lnTo>
                  <a:lnTo>
                    <a:pt x="155" y="59"/>
                  </a:lnTo>
                  <a:lnTo>
                    <a:pt x="165" y="51"/>
                  </a:lnTo>
                  <a:lnTo>
                    <a:pt x="176" y="43"/>
                  </a:lnTo>
                  <a:lnTo>
                    <a:pt x="204" y="41"/>
                  </a:lnTo>
                  <a:lnTo>
                    <a:pt x="217" y="40"/>
                  </a:lnTo>
                  <a:lnTo>
                    <a:pt x="231" y="39"/>
                  </a:lnTo>
                  <a:lnTo>
                    <a:pt x="247" y="39"/>
                  </a:lnTo>
                  <a:lnTo>
                    <a:pt x="262" y="38"/>
                  </a:lnTo>
                  <a:lnTo>
                    <a:pt x="279" y="36"/>
                  </a:lnTo>
                  <a:lnTo>
                    <a:pt x="295" y="35"/>
                  </a:lnTo>
                  <a:lnTo>
                    <a:pt x="313" y="33"/>
                  </a:lnTo>
                  <a:lnTo>
                    <a:pt x="330" y="32"/>
                  </a:lnTo>
                  <a:lnTo>
                    <a:pt x="347" y="28"/>
                  </a:lnTo>
                  <a:lnTo>
                    <a:pt x="363" y="26"/>
                  </a:lnTo>
                  <a:lnTo>
                    <a:pt x="380" y="23"/>
                  </a:lnTo>
                  <a:lnTo>
                    <a:pt x="395" y="20"/>
                  </a:lnTo>
                  <a:lnTo>
                    <a:pt x="410" y="16"/>
                  </a:lnTo>
                  <a:lnTo>
                    <a:pt x="424" y="11"/>
                  </a:lnTo>
                  <a:lnTo>
                    <a:pt x="436" y="7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rgbClr val="7C4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7" name="Freeform 71">
              <a:extLst>
                <a:ext uri="{FF2B5EF4-FFF2-40B4-BE49-F238E27FC236}">
                  <a16:creationId xmlns:a16="http://schemas.microsoft.com/office/drawing/2014/main" id="{CBDC1A7C-5CF2-A16B-60BB-A2B51C505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2543"/>
              <a:ext cx="235" cy="100"/>
            </a:xfrm>
            <a:custGeom>
              <a:avLst/>
              <a:gdLst>
                <a:gd name="T0" fmla="*/ 235 w 235"/>
                <a:gd name="T1" fmla="*/ 0 h 100"/>
                <a:gd name="T2" fmla="*/ 222 w 235"/>
                <a:gd name="T3" fmla="*/ 14 h 100"/>
                <a:gd name="T4" fmla="*/ 208 w 235"/>
                <a:gd name="T5" fmla="*/ 27 h 100"/>
                <a:gd name="T6" fmla="*/ 195 w 235"/>
                <a:gd name="T7" fmla="*/ 39 h 100"/>
                <a:gd name="T8" fmla="*/ 181 w 235"/>
                <a:gd name="T9" fmla="*/ 49 h 100"/>
                <a:gd name="T10" fmla="*/ 169 w 235"/>
                <a:gd name="T11" fmla="*/ 58 h 100"/>
                <a:gd name="T12" fmla="*/ 156 w 235"/>
                <a:gd name="T13" fmla="*/ 66 h 100"/>
                <a:gd name="T14" fmla="*/ 143 w 235"/>
                <a:gd name="T15" fmla="*/ 73 h 100"/>
                <a:gd name="T16" fmla="*/ 130 w 235"/>
                <a:gd name="T17" fmla="*/ 79 h 100"/>
                <a:gd name="T18" fmla="*/ 115 w 235"/>
                <a:gd name="T19" fmla="*/ 83 h 100"/>
                <a:gd name="T20" fmla="*/ 102 w 235"/>
                <a:gd name="T21" fmla="*/ 89 h 100"/>
                <a:gd name="T22" fmla="*/ 86 w 235"/>
                <a:gd name="T23" fmla="*/ 92 h 100"/>
                <a:gd name="T24" fmla="*/ 71 w 235"/>
                <a:gd name="T25" fmla="*/ 95 h 100"/>
                <a:gd name="T26" fmla="*/ 54 w 235"/>
                <a:gd name="T27" fmla="*/ 97 h 100"/>
                <a:gd name="T28" fmla="*/ 38 w 235"/>
                <a:gd name="T29" fmla="*/ 98 h 100"/>
                <a:gd name="T30" fmla="*/ 19 w 235"/>
                <a:gd name="T31" fmla="*/ 99 h 100"/>
                <a:gd name="T32" fmla="*/ 0 w 235"/>
                <a:gd name="T33" fmla="*/ 100 h 100"/>
                <a:gd name="T34" fmla="*/ 14 w 235"/>
                <a:gd name="T35" fmla="*/ 91 h 100"/>
                <a:gd name="T36" fmla="*/ 26 w 235"/>
                <a:gd name="T37" fmla="*/ 81 h 100"/>
                <a:gd name="T38" fmla="*/ 37 w 235"/>
                <a:gd name="T39" fmla="*/ 73 h 100"/>
                <a:gd name="T40" fmla="*/ 45 w 235"/>
                <a:gd name="T41" fmla="*/ 65 h 100"/>
                <a:gd name="T42" fmla="*/ 53 w 235"/>
                <a:gd name="T43" fmla="*/ 56 h 100"/>
                <a:gd name="T44" fmla="*/ 61 w 235"/>
                <a:gd name="T45" fmla="*/ 45 h 100"/>
                <a:gd name="T46" fmla="*/ 71 w 235"/>
                <a:gd name="T47" fmla="*/ 33 h 100"/>
                <a:gd name="T48" fmla="*/ 80 w 235"/>
                <a:gd name="T49" fmla="*/ 18 h 100"/>
                <a:gd name="T50" fmla="*/ 135 w 235"/>
                <a:gd name="T51" fmla="*/ 17 h 100"/>
                <a:gd name="T52" fmla="*/ 235 w 235"/>
                <a:gd name="T5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5" h="100">
                  <a:moveTo>
                    <a:pt x="235" y="0"/>
                  </a:moveTo>
                  <a:lnTo>
                    <a:pt x="222" y="14"/>
                  </a:lnTo>
                  <a:lnTo>
                    <a:pt x="208" y="27"/>
                  </a:lnTo>
                  <a:lnTo>
                    <a:pt x="195" y="39"/>
                  </a:lnTo>
                  <a:lnTo>
                    <a:pt x="181" y="49"/>
                  </a:lnTo>
                  <a:lnTo>
                    <a:pt x="169" y="58"/>
                  </a:lnTo>
                  <a:lnTo>
                    <a:pt x="156" y="66"/>
                  </a:lnTo>
                  <a:lnTo>
                    <a:pt x="143" y="73"/>
                  </a:lnTo>
                  <a:lnTo>
                    <a:pt x="130" y="79"/>
                  </a:lnTo>
                  <a:lnTo>
                    <a:pt x="115" y="83"/>
                  </a:lnTo>
                  <a:lnTo>
                    <a:pt x="102" y="89"/>
                  </a:lnTo>
                  <a:lnTo>
                    <a:pt x="86" y="92"/>
                  </a:lnTo>
                  <a:lnTo>
                    <a:pt x="71" y="95"/>
                  </a:lnTo>
                  <a:lnTo>
                    <a:pt x="54" y="97"/>
                  </a:lnTo>
                  <a:lnTo>
                    <a:pt x="38" y="98"/>
                  </a:lnTo>
                  <a:lnTo>
                    <a:pt x="19" y="99"/>
                  </a:lnTo>
                  <a:lnTo>
                    <a:pt x="0" y="100"/>
                  </a:lnTo>
                  <a:lnTo>
                    <a:pt x="14" y="91"/>
                  </a:lnTo>
                  <a:lnTo>
                    <a:pt x="26" y="81"/>
                  </a:lnTo>
                  <a:lnTo>
                    <a:pt x="37" y="73"/>
                  </a:lnTo>
                  <a:lnTo>
                    <a:pt x="45" y="65"/>
                  </a:lnTo>
                  <a:lnTo>
                    <a:pt x="53" y="56"/>
                  </a:lnTo>
                  <a:lnTo>
                    <a:pt x="61" y="45"/>
                  </a:lnTo>
                  <a:lnTo>
                    <a:pt x="71" y="33"/>
                  </a:lnTo>
                  <a:lnTo>
                    <a:pt x="80" y="18"/>
                  </a:lnTo>
                  <a:lnTo>
                    <a:pt x="135" y="17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96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8" name="Freeform 72">
              <a:extLst>
                <a:ext uri="{FF2B5EF4-FFF2-40B4-BE49-F238E27FC236}">
                  <a16:creationId xmlns:a16="http://schemas.microsoft.com/office/drawing/2014/main" id="{79F0DEEC-A211-BF54-8F1D-E042C2F3C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2617"/>
              <a:ext cx="499" cy="177"/>
            </a:xfrm>
            <a:custGeom>
              <a:avLst/>
              <a:gdLst>
                <a:gd name="T0" fmla="*/ 358 w 499"/>
                <a:gd name="T1" fmla="*/ 0 h 177"/>
                <a:gd name="T2" fmla="*/ 372 w 499"/>
                <a:gd name="T3" fmla="*/ 1 h 177"/>
                <a:gd name="T4" fmla="*/ 389 w 499"/>
                <a:gd name="T5" fmla="*/ 4 h 177"/>
                <a:gd name="T6" fmla="*/ 410 w 499"/>
                <a:gd name="T7" fmla="*/ 10 h 177"/>
                <a:gd name="T8" fmla="*/ 431 w 499"/>
                <a:gd name="T9" fmla="*/ 18 h 177"/>
                <a:gd name="T10" fmla="*/ 451 w 499"/>
                <a:gd name="T11" fmla="*/ 28 h 177"/>
                <a:gd name="T12" fmla="*/ 470 w 499"/>
                <a:gd name="T13" fmla="*/ 39 h 177"/>
                <a:gd name="T14" fmla="*/ 485 w 499"/>
                <a:gd name="T15" fmla="*/ 53 h 177"/>
                <a:gd name="T16" fmla="*/ 497 w 499"/>
                <a:gd name="T17" fmla="*/ 68 h 177"/>
                <a:gd name="T18" fmla="*/ 499 w 499"/>
                <a:gd name="T19" fmla="*/ 81 h 177"/>
                <a:gd name="T20" fmla="*/ 493 w 499"/>
                <a:gd name="T21" fmla="*/ 93 h 177"/>
                <a:gd name="T22" fmla="*/ 480 w 499"/>
                <a:gd name="T23" fmla="*/ 104 h 177"/>
                <a:gd name="T24" fmla="*/ 462 w 499"/>
                <a:gd name="T25" fmla="*/ 115 h 177"/>
                <a:gd name="T26" fmla="*/ 439 w 499"/>
                <a:gd name="T27" fmla="*/ 124 h 177"/>
                <a:gd name="T28" fmla="*/ 412 w 499"/>
                <a:gd name="T29" fmla="*/ 133 h 177"/>
                <a:gd name="T30" fmla="*/ 382 w 499"/>
                <a:gd name="T31" fmla="*/ 142 h 177"/>
                <a:gd name="T32" fmla="*/ 351 w 499"/>
                <a:gd name="T33" fmla="*/ 150 h 177"/>
                <a:gd name="T34" fmla="*/ 318 w 499"/>
                <a:gd name="T35" fmla="*/ 156 h 177"/>
                <a:gd name="T36" fmla="*/ 285 w 499"/>
                <a:gd name="T37" fmla="*/ 162 h 177"/>
                <a:gd name="T38" fmla="*/ 253 w 499"/>
                <a:gd name="T39" fmla="*/ 167 h 177"/>
                <a:gd name="T40" fmla="*/ 223 w 499"/>
                <a:gd name="T41" fmla="*/ 172 h 177"/>
                <a:gd name="T42" fmla="*/ 195 w 499"/>
                <a:gd name="T43" fmla="*/ 174 h 177"/>
                <a:gd name="T44" fmla="*/ 171 w 499"/>
                <a:gd name="T45" fmla="*/ 176 h 177"/>
                <a:gd name="T46" fmla="*/ 152 w 499"/>
                <a:gd name="T47" fmla="*/ 177 h 177"/>
                <a:gd name="T48" fmla="*/ 137 w 499"/>
                <a:gd name="T49" fmla="*/ 177 h 177"/>
                <a:gd name="T50" fmla="*/ 0 w 499"/>
                <a:gd name="T51" fmla="*/ 174 h 177"/>
                <a:gd name="T52" fmla="*/ 68 w 499"/>
                <a:gd name="T53" fmla="*/ 126 h 177"/>
                <a:gd name="T54" fmla="*/ 116 w 499"/>
                <a:gd name="T55" fmla="*/ 46 h 177"/>
                <a:gd name="T56" fmla="*/ 132 w 499"/>
                <a:gd name="T57" fmla="*/ 46 h 177"/>
                <a:gd name="T58" fmla="*/ 149 w 499"/>
                <a:gd name="T59" fmla="*/ 45 h 177"/>
                <a:gd name="T60" fmla="*/ 165 w 499"/>
                <a:gd name="T61" fmla="*/ 45 h 177"/>
                <a:gd name="T62" fmla="*/ 182 w 499"/>
                <a:gd name="T63" fmla="*/ 44 h 177"/>
                <a:gd name="T64" fmla="*/ 198 w 499"/>
                <a:gd name="T65" fmla="*/ 42 h 177"/>
                <a:gd name="T66" fmla="*/ 214 w 499"/>
                <a:gd name="T67" fmla="*/ 40 h 177"/>
                <a:gd name="T68" fmla="*/ 230 w 499"/>
                <a:gd name="T69" fmla="*/ 39 h 177"/>
                <a:gd name="T70" fmla="*/ 246 w 499"/>
                <a:gd name="T71" fmla="*/ 37 h 177"/>
                <a:gd name="T72" fmla="*/ 261 w 499"/>
                <a:gd name="T73" fmla="*/ 34 h 177"/>
                <a:gd name="T74" fmla="*/ 276 w 499"/>
                <a:gd name="T75" fmla="*/ 32 h 177"/>
                <a:gd name="T76" fmla="*/ 290 w 499"/>
                <a:gd name="T77" fmla="*/ 28 h 177"/>
                <a:gd name="T78" fmla="*/ 305 w 499"/>
                <a:gd name="T79" fmla="*/ 24 h 177"/>
                <a:gd name="T80" fmla="*/ 319 w 499"/>
                <a:gd name="T81" fmla="*/ 19 h 177"/>
                <a:gd name="T82" fmla="*/ 333 w 499"/>
                <a:gd name="T83" fmla="*/ 14 h 177"/>
                <a:gd name="T84" fmla="*/ 346 w 499"/>
                <a:gd name="T85" fmla="*/ 7 h 177"/>
                <a:gd name="T86" fmla="*/ 358 w 499"/>
                <a:gd name="T8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9" h="177">
                  <a:moveTo>
                    <a:pt x="358" y="0"/>
                  </a:moveTo>
                  <a:lnTo>
                    <a:pt x="372" y="1"/>
                  </a:lnTo>
                  <a:lnTo>
                    <a:pt x="389" y="4"/>
                  </a:lnTo>
                  <a:lnTo>
                    <a:pt x="410" y="10"/>
                  </a:lnTo>
                  <a:lnTo>
                    <a:pt x="431" y="18"/>
                  </a:lnTo>
                  <a:lnTo>
                    <a:pt x="451" y="28"/>
                  </a:lnTo>
                  <a:lnTo>
                    <a:pt x="470" y="39"/>
                  </a:lnTo>
                  <a:lnTo>
                    <a:pt x="485" y="53"/>
                  </a:lnTo>
                  <a:lnTo>
                    <a:pt x="497" y="68"/>
                  </a:lnTo>
                  <a:lnTo>
                    <a:pt x="499" y="81"/>
                  </a:lnTo>
                  <a:lnTo>
                    <a:pt x="493" y="93"/>
                  </a:lnTo>
                  <a:lnTo>
                    <a:pt x="480" y="104"/>
                  </a:lnTo>
                  <a:lnTo>
                    <a:pt x="462" y="115"/>
                  </a:lnTo>
                  <a:lnTo>
                    <a:pt x="439" y="124"/>
                  </a:lnTo>
                  <a:lnTo>
                    <a:pt x="412" y="133"/>
                  </a:lnTo>
                  <a:lnTo>
                    <a:pt x="382" y="142"/>
                  </a:lnTo>
                  <a:lnTo>
                    <a:pt x="351" y="150"/>
                  </a:lnTo>
                  <a:lnTo>
                    <a:pt x="318" y="156"/>
                  </a:lnTo>
                  <a:lnTo>
                    <a:pt x="285" y="162"/>
                  </a:lnTo>
                  <a:lnTo>
                    <a:pt x="253" y="167"/>
                  </a:lnTo>
                  <a:lnTo>
                    <a:pt x="223" y="172"/>
                  </a:lnTo>
                  <a:lnTo>
                    <a:pt x="195" y="174"/>
                  </a:lnTo>
                  <a:lnTo>
                    <a:pt x="171" y="176"/>
                  </a:lnTo>
                  <a:lnTo>
                    <a:pt x="152" y="177"/>
                  </a:lnTo>
                  <a:lnTo>
                    <a:pt x="137" y="177"/>
                  </a:lnTo>
                  <a:lnTo>
                    <a:pt x="0" y="174"/>
                  </a:lnTo>
                  <a:lnTo>
                    <a:pt x="68" y="126"/>
                  </a:lnTo>
                  <a:lnTo>
                    <a:pt x="116" y="46"/>
                  </a:lnTo>
                  <a:lnTo>
                    <a:pt x="132" y="46"/>
                  </a:lnTo>
                  <a:lnTo>
                    <a:pt x="149" y="45"/>
                  </a:lnTo>
                  <a:lnTo>
                    <a:pt x="165" y="45"/>
                  </a:lnTo>
                  <a:lnTo>
                    <a:pt x="182" y="44"/>
                  </a:lnTo>
                  <a:lnTo>
                    <a:pt x="198" y="42"/>
                  </a:lnTo>
                  <a:lnTo>
                    <a:pt x="214" y="40"/>
                  </a:lnTo>
                  <a:lnTo>
                    <a:pt x="230" y="39"/>
                  </a:lnTo>
                  <a:lnTo>
                    <a:pt x="246" y="37"/>
                  </a:lnTo>
                  <a:lnTo>
                    <a:pt x="261" y="34"/>
                  </a:lnTo>
                  <a:lnTo>
                    <a:pt x="276" y="32"/>
                  </a:lnTo>
                  <a:lnTo>
                    <a:pt x="290" y="28"/>
                  </a:lnTo>
                  <a:lnTo>
                    <a:pt x="305" y="24"/>
                  </a:lnTo>
                  <a:lnTo>
                    <a:pt x="319" y="19"/>
                  </a:lnTo>
                  <a:lnTo>
                    <a:pt x="333" y="14"/>
                  </a:lnTo>
                  <a:lnTo>
                    <a:pt x="346" y="7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96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9" name="Freeform 73">
              <a:extLst>
                <a:ext uri="{FF2B5EF4-FFF2-40B4-BE49-F238E27FC236}">
                  <a16:creationId xmlns:a16="http://schemas.microsoft.com/office/drawing/2014/main" id="{6130AAD2-D132-DE81-AB3C-2A09F3AFC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" y="1536"/>
              <a:ext cx="66" cy="777"/>
            </a:xfrm>
            <a:custGeom>
              <a:avLst/>
              <a:gdLst>
                <a:gd name="T0" fmla="*/ 66 w 66"/>
                <a:gd name="T1" fmla="*/ 770 h 777"/>
                <a:gd name="T2" fmla="*/ 0 w 66"/>
                <a:gd name="T3" fmla="*/ 777 h 777"/>
                <a:gd name="T4" fmla="*/ 50 w 66"/>
                <a:gd name="T5" fmla="*/ 755 h 777"/>
                <a:gd name="T6" fmla="*/ 47 w 66"/>
                <a:gd name="T7" fmla="*/ 661 h 777"/>
                <a:gd name="T8" fmla="*/ 43 w 66"/>
                <a:gd name="T9" fmla="*/ 567 h 777"/>
                <a:gd name="T10" fmla="*/ 39 w 66"/>
                <a:gd name="T11" fmla="*/ 472 h 777"/>
                <a:gd name="T12" fmla="*/ 34 w 66"/>
                <a:gd name="T13" fmla="*/ 377 h 777"/>
                <a:gd name="T14" fmla="*/ 29 w 66"/>
                <a:gd name="T15" fmla="*/ 282 h 777"/>
                <a:gd name="T16" fmla="*/ 22 w 66"/>
                <a:gd name="T17" fmla="*/ 187 h 777"/>
                <a:gd name="T18" fmla="*/ 15 w 66"/>
                <a:gd name="T19" fmla="*/ 93 h 777"/>
                <a:gd name="T20" fmla="*/ 8 w 66"/>
                <a:gd name="T21" fmla="*/ 0 h 777"/>
                <a:gd name="T22" fmla="*/ 34 w 66"/>
                <a:gd name="T23" fmla="*/ 20 h 777"/>
                <a:gd name="T24" fmla="*/ 36 w 66"/>
                <a:gd name="T25" fmla="*/ 114 h 777"/>
                <a:gd name="T26" fmla="*/ 40 w 66"/>
                <a:gd name="T27" fmla="*/ 208 h 777"/>
                <a:gd name="T28" fmla="*/ 45 w 66"/>
                <a:gd name="T29" fmla="*/ 302 h 777"/>
                <a:gd name="T30" fmla="*/ 50 w 66"/>
                <a:gd name="T31" fmla="*/ 395 h 777"/>
                <a:gd name="T32" fmla="*/ 56 w 66"/>
                <a:gd name="T33" fmla="*/ 488 h 777"/>
                <a:gd name="T34" fmla="*/ 61 w 66"/>
                <a:gd name="T35" fmla="*/ 582 h 777"/>
                <a:gd name="T36" fmla="*/ 64 w 66"/>
                <a:gd name="T37" fmla="*/ 676 h 777"/>
                <a:gd name="T38" fmla="*/ 66 w 66"/>
                <a:gd name="T39" fmla="*/ 77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777">
                  <a:moveTo>
                    <a:pt x="66" y="770"/>
                  </a:moveTo>
                  <a:lnTo>
                    <a:pt x="0" y="777"/>
                  </a:lnTo>
                  <a:lnTo>
                    <a:pt x="50" y="755"/>
                  </a:lnTo>
                  <a:lnTo>
                    <a:pt x="47" y="661"/>
                  </a:lnTo>
                  <a:lnTo>
                    <a:pt x="43" y="567"/>
                  </a:lnTo>
                  <a:lnTo>
                    <a:pt x="39" y="472"/>
                  </a:lnTo>
                  <a:lnTo>
                    <a:pt x="34" y="377"/>
                  </a:lnTo>
                  <a:lnTo>
                    <a:pt x="29" y="282"/>
                  </a:lnTo>
                  <a:lnTo>
                    <a:pt x="22" y="187"/>
                  </a:lnTo>
                  <a:lnTo>
                    <a:pt x="15" y="93"/>
                  </a:lnTo>
                  <a:lnTo>
                    <a:pt x="8" y="0"/>
                  </a:lnTo>
                  <a:lnTo>
                    <a:pt x="34" y="20"/>
                  </a:lnTo>
                  <a:lnTo>
                    <a:pt x="36" y="114"/>
                  </a:lnTo>
                  <a:lnTo>
                    <a:pt x="40" y="208"/>
                  </a:lnTo>
                  <a:lnTo>
                    <a:pt x="45" y="302"/>
                  </a:lnTo>
                  <a:lnTo>
                    <a:pt x="50" y="395"/>
                  </a:lnTo>
                  <a:lnTo>
                    <a:pt x="56" y="488"/>
                  </a:lnTo>
                  <a:lnTo>
                    <a:pt x="61" y="582"/>
                  </a:lnTo>
                  <a:lnTo>
                    <a:pt x="64" y="676"/>
                  </a:lnTo>
                  <a:lnTo>
                    <a:pt x="66" y="770"/>
                  </a:lnTo>
                  <a:close/>
                </a:path>
              </a:pathLst>
            </a:custGeom>
            <a:solidFill>
              <a:srgbClr val="E0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70" name="Freeform 74">
              <a:extLst>
                <a:ext uri="{FF2B5EF4-FFF2-40B4-BE49-F238E27FC236}">
                  <a16:creationId xmlns:a16="http://schemas.microsoft.com/office/drawing/2014/main" id="{07895748-28FA-3C8B-B452-A46B37361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" y="2526"/>
              <a:ext cx="542" cy="130"/>
            </a:xfrm>
            <a:custGeom>
              <a:avLst/>
              <a:gdLst>
                <a:gd name="T0" fmla="*/ 0 w 542"/>
                <a:gd name="T1" fmla="*/ 0 h 130"/>
                <a:gd name="T2" fmla="*/ 194 w 542"/>
                <a:gd name="T3" fmla="*/ 19 h 130"/>
                <a:gd name="T4" fmla="*/ 273 w 542"/>
                <a:gd name="T5" fmla="*/ 43 h 130"/>
                <a:gd name="T6" fmla="*/ 278 w 542"/>
                <a:gd name="T7" fmla="*/ 76 h 130"/>
                <a:gd name="T8" fmla="*/ 295 w 542"/>
                <a:gd name="T9" fmla="*/ 84 h 130"/>
                <a:gd name="T10" fmla="*/ 311 w 542"/>
                <a:gd name="T11" fmla="*/ 92 h 130"/>
                <a:gd name="T12" fmla="*/ 328 w 542"/>
                <a:gd name="T13" fmla="*/ 98 h 130"/>
                <a:gd name="T14" fmla="*/ 343 w 542"/>
                <a:gd name="T15" fmla="*/ 104 h 130"/>
                <a:gd name="T16" fmla="*/ 359 w 542"/>
                <a:gd name="T17" fmla="*/ 108 h 130"/>
                <a:gd name="T18" fmla="*/ 374 w 542"/>
                <a:gd name="T19" fmla="*/ 112 h 130"/>
                <a:gd name="T20" fmla="*/ 390 w 542"/>
                <a:gd name="T21" fmla="*/ 114 h 130"/>
                <a:gd name="T22" fmla="*/ 405 w 542"/>
                <a:gd name="T23" fmla="*/ 117 h 130"/>
                <a:gd name="T24" fmla="*/ 422 w 542"/>
                <a:gd name="T25" fmla="*/ 119 h 130"/>
                <a:gd name="T26" fmla="*/ 437 w 542"/>
                <a:gd name="T27" fmla="*/ 120 h 130"/>
                <a:gd name="T28" fmla="*/ 453 w 542"/>
                <a:gd name="T29" fmla="*/ 121 h 130"/>
                <a:gd name="T30" fmla="*/ 469 w 542"/>
                <a:gd name="T31" fmla="*/ 123 h 130"/>
                <a:gd name="T32" fmla="*/ 487 w 542"/>
                <a:gd name="T33" fmla="*/ 124 h 130"/>
                <a:gd name="T34" fmla="*/ 505 w 542"/>
                <a:gd name="T35" fmla="*/ 125 h 130"/>
                <a:gd name="T36" fmla="*/ 523 w 542"/>
                <a:gd name="T37" fmla="*/ 126 h 130"/>
                <a:gd name="T38" fmla="*/ 542 w 542"/>
                <a:gd name="T39" fmla="*/ 128 h 130"/>
                <a:gd name="T40" fmla="*/ 522 w 542"/>
                <a:gd name="T41" fmla="*/ 129 h 130"/>
                <a:gd name="T42" fmla="*/ 502 w 542"/>
                <a:gd name="T43" fmla="*/ 129 h 130"/>
                <a:gd name="T44" fmla="*/ 483 w 542"/>
                <a:gd name="T45" fmla="*/ 130 h 130"/>
                <a:gd name="T46" fmla="*/ 464 w 542"/>
                <a:gd name="T47" fmla="*/ 130 h 130"/>
                <a:gd name="T48" fmla="*/ 447 w 542"/>
                <a:gd name="T49" fmla="*/ 130 h 130"/>
                <a:gd name="T50" fmla="*/ 428 w 542"/>
                <a:gd name="T51" fmla="*/ 130 h 130"/>
                <a:gd name="T52" fmla="*/ 411 w 542"/>
                <a:gd name="T53" fmla="*/ 129 h 130"/>
                <a:gd name="T54" fmla="*/ 393 w 542"/>
                <a:gd name="T55" fmla="*/ 128 h 130"/>
                <a:gd name="T56" fmla="*/ 375 w 542"/>
                <a:gd name="T57" fmla="*/ 128 h 130"/>
                <a:gd name="T58" fmla="*/ 358 w 542"/>
                <a:gd name="T59" fmla="*/ 126 h 130"/>
                <a:gd name="T60" fmla="*/ 340 w 542"/>
                <a:gd name="T61" fmla="*/ 125 h 130"/>
                <a:gd name="T62" fmla="*/ 322 w 542"/>
                <a:gd name="T63" fmla="*/ 123 h 130"/>
                <a:gd name="T64" fmla="*/ 303 w 542"/>
                <a:gd name="T65" fmla="*/ 121 h 130"/>
                <a:gd name="T66" fmla="*/ 284 w 542"/>
                <a:gd name="T67" fmla="*/ 119 h 130"/>
                <a:gd name="T68" fmla="*/ 265 w 542"/>
                <a:gd name="T69" fmla="*/ 117 h 130"/>
                <a:gd name="T70" fmla="*/ 245 w 542"/>
                <a:gd name="T71" fmla="*/ 114 h 130"/>
                <a:gd name="T72" fmla="*/ 225 w 542"/>
                <a:gd name="T73" fmla="*/ 111 h 130"/>
                <a:gd name="T74" fmla="*/ 206 w 542"/>
                <a:gd name="T75" fmla="*/ 108 h 130"/>
                <a:gd name="T76" fmla="*/ 188 w 542"/>
                <a:gd name="T77" fmla="*/ 104 h 130"/>
                <a:gd name="T78" fmla="*/ 172 w 542"/>
                <a:gd name="T79" fmla="*/ 99 h 130"/>
                <a:gd name="T80" fmla="*/ 156 w 542"/>
                <a:gd name="T81" fmla="*/ 94 h 130"/>
                <a:gd name="T82" fmla="*/ 142 w 542"/>
                <a:gd name="T83" fmla="*/ 89 h 130"/>
                <a:gd name="T84" fmla="*/ 127 w 542"/>
                <a:gd name="T85" fmla="*/ 83 h 130"/>
                <a:gd name="T86" fmla="*/ 114 w 542"/>
                <a:gd name="T87" fmla="*/ 77 h 130"/>
                <a:gd name="T88" fmla="*/ 101 w 542"/>
                <a:gd name="T89" fmla="*/ 69 h 130"/>
                <a:gd name="T90" fmla="*/ 87 w 542"/>
                <a:gd name="T91" fmla="*/ 62 h 130"/>
                <a:gd name="T92" fmla="*/ 75 w 542"/>
                <a:gd name="T93" fmla="*/ 53 h 130"/>
                <a:gd name="T94" fmla="*/ 60 w 542"/>
                <a:gd name="T95" fmla="*/ 45 h 130"/>
                <a:gd name="T96" fmla="*/ 47 w 542"/>
                <a:gd name="T97" fmla="*/ 34 h 130"/>
                <a:gd name="T98" fmla="*/ 32 w 542"/>
                <a:gd name="T99" fmla="*/ 24 h 130"/>
                <a:gd name="T100" fmla="*/ 17 w 542"/>
                <a:gd name="T101" fmla="*/ 13 h 130"/>
                <a:gd name="T102" fmla="*/ 0 w 542"/>
                <a:gd name="T10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2" h="130">
                  <a:moveTo>
                    <a:pt x="0" y="0"/>
                  </a:moveTo>
                  <a:lnTo>
                    <a:pt x="194" y="19"/>
                  </a:lnTo>
                  <a:lnTo>
                    <a:pt x="273" y="43"/>
                  </a:lnTo>
                  <a:lnTo>
                    <a:pt x="278" y="76"/>
                  </a:lnTo>
                  <a:lnTo>
                    <a:pt x="295" y="84"/>
                  </a:lnTo>
                  <a:lnTo>
                    <a:pt x="311" y="92"/>
                  </a:lnTo>
                  <a:lnTo>
                    <a:pt x="328" y="98"/>
                  </a:lnTo>
                  <a:lnTo>
                    <a:pt x="343" y="104"/>
                  </a:lnTo>
                  <a:lnTo>
                    <a:pt x="359" y="108"/>
                  </a:lnTo>
                  <a:lnTo>
                    <a:pt x="374" y="112"/>
                  </a:lnTo>
                  <a:lnTo>
                    <a:pt x="390" y="114"/>
                  </a:lnTo>
                  <a:lnTo>
                    <a:pt x="405" y="117"/>
                  </a:lnTo>
                  <a:lnTo>
                    <a:pt x="422" y="119"/>
                  </a:lnTo>
                  <a:lnTo>
                    <a:pt x="437" y="120"/>
                  </a:lnTo>
                  <a:lnTo>
                    <a:pt x="453" y="121"/>
                  </a:lnTo>
                  <a:lnTo>
                    <a:pt x="469" y="123"/>
                  </a:lnTo>
                  <a:lnTo>
                    <a:pt x="487" y="124"/>
                  </a:lnTo>
                  <a:lnTo>
                    <a:pt x="505" y="125"/>
                  </a:lnTo>
                  <a:lnTo>
                    <a:pt x="523" y="126"/>
                  </a:lnTo>
                  <a:lnTo>
                    <a:pt x="542" y="128"/>
                  </a:lnTo>
                  <a:lnTo>
                    <a:pt x="522" y="129"/>
                  </a:lnTo>
                  <a:lnTo>
                    <a:pt x="502" y="129"/>
                  </a:lnTo>
                  <a:lnTo>
                    <a:pt x="483" y="130"/>
                  </a:lnTo>
                  <a:lnTo>
                    <a:pt x="464" y="130"/>
                  </a:lnTo>
                  <a:lnTo>
                    <a:pt x="447" y="130"/>
                  </a:lnTo>
                  <a:lnTo>
                    <a:pt x="428" y="130"/>
                  </a:lnTo>
                  <a:lnTo>
                    <a:pt x="411" y="129"/>
                  </a:lnTo>
                  <a:lnTo>
                    <a:pt x="393" y="128"/>
                  </a:lnTo>
                  <a:lnTo>
                    <a:pt x="375" y="128"/>
                  </a:lnTo>
                  <a:lnTo>
                    <a:pt x="358" y="126"/>
                  </a:lnTo>
                  <a:lnTo>
                    <a:pt x="340" y="125"/>
                  </a:lnTo>
                  <a:lnTo>
                    <a:pt x="322" y="123"/>
                  </a:lnTo>
                  <a:lnTo>
                    <a:pt x="303" y="121"/>
                  </a:lnTo>
                  <a:lnTo>
                    <a:pt x="284" y="119"/>
                  </a:lnTo>
                  <a:lnTo>
                    <a:pt x="265" y="117"/>
                  </a:lnTo>
                  <a:lnTo>
                    <a:pt x="245" y="114"/>
                  </a:lnTo>
                  <a:lnTo>
                    <a:pt x="225" y="111"/>
                  </a:lnTo>
                  <a:lnTo>
                    <a:pt x="206" y="108"/>
                  </a:lnTo>
                  <a:lnTo>
                    <a:pt x="188" y="104"/>
                  </a:lnTo>
                  <a:lnTo>
                    <a:pt x="172" y="99"/>
                  </a:lnTo>
                  <a:lnTo>
                    <a:pt x="156" y="94"/>
                  </a:lnTo>
                  <a:lnTo>
                    <a:pt x="142" y="89"/>
                  </a:lnTo>
                  <a:lnTo>
                    <a:pt x="127" y="83"/>
                  </a:lnTo>
                  <a:lnTo>
                    <a:pt x="114" y="77"/>
                  </a:lnTo>
                  <a:lnTo>
                    <a:pt x="101" y="69"/>
                  </a:lnTo>
                  <a:lnTo>
                    <a:pt x="87" y="62"/>
                  </a:lnTo>
                  <a:lnTo>
                    <a:pt x="75" y="53"/>
                  </a:lnTo>
                  <a:lnTo>
                    <a:pt x="60" y="45"/>
                  </a:lnTo>
                  <a:lnTo>
                    <a:pt x="47" y="34"/>
                  </a:lnTo>
                  <a:lnTo>
                    <a:pt x="32" y="24"/>
                  </a:lnTo>
                  <a:lnTo>
                    <a:pt x="1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72" name="Text Box 76">
              <a:extLst>
                <a:ext uri="{FF2B5EF4-FFF2-40B4-BE49-F238E27FC236}">
                  <a16:creationId xmlns:a16="http://schemas.microsoft.com/office/drawing/2014/main" id="{051B95E4-051B-A7C5-CC4C-F706C2E0A9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1" y="1200"/>
              <a:ext cx="1120" cy="1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14400">
                  <a:solidFill>
                    <a:srgbClr val="CC0000"/>
                  </a:solidFill>
                </a:rPr>
                <a:t>X</a:t>
              </a:r>
            </a:p>
          </p:txBody>
        </p:sp>
      </p:grpSp>
      <p:pic>
        <p:nvPicPr>
          <p:cNvPr id="106573" name="Picture 77">
            <a:extLst>
              <a:ext uri="{FF2B5EF4-FFF2-40B4-BE49-F238E27FC236}">
                <a16:creationId xmlns:a16="http://schemas.microsoft.com/office/drawing/2014/main" id="{5509666C-2CE2-A5C4-1B1C-9675F4132105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4205288"/>
            <a:ext cx="3200400" cy="2266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577" name="Text Box 81">
            <a:extLst>
              <a:ext uri="{FF2B5EF4-FFF2-40B4-BE49-F238E27FC236}">
                <a16:creationId xmlns:a16="http://schemas.microsoft.com/office/drawing/2014/main" id="{1BD47618-D610-B0F9-664D-FD8AF2FCA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8438" y="6491288"/>
            <a:ext cx="3865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1800" i="1">
                <a:solidFill>
                  <a:srgbClr val="000099"/>
                </a:solidFill>
                <a:latin typeface="Verdana" panose="020B0604030504040204" pitchFamily="34" charset="0"/>
              </a:rPr>
              <a:t>Heiner, Hudson,Tanaka UIST’99</a:t>
            </a:r>
          </a:p>
        </p:txBody>
      </p:sp>
      <p:sp>
        <p:nvSpPr>
          <p:cNvPr id="106578" name="AutoShape 82">
            <a:extLst>
              <a:ext uri="{FF2B5EF4-FFF2-40B4-BE49-F238E27FC236}">
                <a16:creationId xmlns:a16="http://schemas.microsoft.com/office/drawing/2014/main" id="{E25592AE-9C4E-339D-9EAE-3F7B6027A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5334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78" name="Object 18">
            <a:extLst>
              <a:ext uri="{FF2B5EF4-FFF2-40B4-BE49-F238E27FC236}">
                <a16:creationId xmlns:a16="http://schemas.microsoft.com/office/drawing/2014/main" id="{CA7EB841-43A0-3792-FBBA-442CCE6196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676400"/>
          <a:ext cx="36576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734057" imgH="3238952" progId="MSPhotoEd.3">
                  <p:embed/>
                </p:oleObj>
              </mc:Choice>
              <mc:Fallback>
                <p:oleObj r:id="rId4" imgW="2734057" imgH="3238952" progId="MSPhotoEd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657600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2" name="Rectangle 2">
            <a:extLst>
              <a:ext uri="{FF2B5EF4-FFF2-40B4-BE49-F238E27FC236}">
                <a16:creationId xmlns:a16="http://schemas.microsoft.com/office/drawing/2014/main" id="{6782E525-8C33-FB69-6ADB-48C68C1E6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  <a:endParaRPr lang="en-CA" altLang="LID4096"/>
          </a:p>
        </p:txBody>
      </p:sp>
      <p:sp>
        <p:nvSpPr>
          <p:cNvPr id="15374" name="Text Box 14">
            <a:extLst>
              <a:ext uri="{FF2B5EF4-FFF2-40B4-BE49-F238E27FC236}">
                <a16:creationId xmlns:a16="http://schemas.microsoft.com/office/drawing/2014/main" id="{1AAE1383-75AB-AA2E-34AC-2F834ADAD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62400"/>
            <a:ext cx="895350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en-US" altLang="LID4096" sz="900">
                <a:latin typeface="Arial" panose="020B0604020202020204" pitchFamily="34" charset="0"/>
              </a:rPr>
              <a:t>Rotating figurine </a:t>
            </a:r>
            <a:br>
              <a:rPr lang="en-US" altLang="LID4096" sz="900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servo motor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5375" name="Text Box 15">
            <a:extLst>
              <a:ext uri="{FF2B5EF4-FFF2-40B4-BE49-F238E27FC236}">
                <a16:creationId xmlns:a16="http://schemas.microsoft.com/office/drawing/2014/main" id="{58FE8380-A0A8-AD3C-DA7F-53E4CC98B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257800"/>
            <a:ext cx="885825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spcAft>
                <a:spcPts val="400"/>
              </a:spcAft>
            </a:pPr>
            <a:r>
              <a:rPr lang="en-US" altLang="LID4096" sz="900">
                <a:latin typeface="Arial" panose="020B0604020202020204" pitchFamily="34" charset="0"/>
              </a:rPr>
              <a:t>Tippable figurine </a:t>
            </a:r>
            <a:r>
              <a:rPr lang="en-US" altLang="LID4096" sz="900" i="1">
                <a:latin typeface="Arial" panose="020B0604020202020204" pitchFamily="34" charset="0"/>
              </a:rPr>
              <a:t>light sensors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3D68619C-9E41-3D1E-45A1-2E58D5DDF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524000"/>
            <a:ext cx="1143000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en-US" altLang="LID4096" sz="900">
                <a:latin typeface="Arial" panose="020B0604020202020204" pitchFamily="34" charset="0"/>
              </a:rPr>
              <a:t>Proximity detector  </a:t>
            </a:r>
            <a:br>
              <a:rPr lang="en-US" altLang="LID4096" sz="900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ultrasonic sensor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D75C455A-D0E7-6EFB-3065-908F3CBAF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200400"/>
            <a:ext cx="1217613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en-US" altLang="LID4096" sz="900">
                <a:latin typeface="Arial" panose="020B0604020202020204" pitchFamily="34" charset="0"/>
              </a:rPr>
              <a:t>Hydra unit</a:t>
            </a:r>
            <a:br>
              <a:rPr lang="en-US" altLang="LID4096" sz="900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video, camera, </a:t>
            </a:r>
            <a:br>
              <a:rPr lang="en-US" altLang="LID4096" sz="900" i="1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speakers, microphone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A7F4907C-6A8A-6621-20E8-EDACC43E0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15387" name="digital-surrogates-uist-320.wmv">
            <a:hlinkClick r:id="" action="ppaction://media"/>
            <a:extLst>
              <a:ext uri="{FF2B5EF4-FFF2-40B4-BE49-F238E27FC236}">
                <a16:creationId xmlns:a16="http://schemas.microsoft.com/office/drawing/2014/main" id="{8E1F9993-BA63-0121-F8BE-398732B86621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338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6" fill="hold"/>
                                        <p:tgtEl>
                                          <p:spTgt spid="153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38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3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3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466" name="Object 2">
            <a:extLst>
              <a:ext uri="{FF2B5EF4-FFF2-40B4-BE49-F238E27FC236}">
                <a16:creationId xmlns:a16="http://schemas.microsoft.com/office/drawing/2014/main" id="{D2939FE5-6222-2FAE-DE97-8B66646090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676400"/>
          <a:ext cx="36576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734057" imgH="3238952" progId="MSPhotoEd.3">
                  <p:embed/>
                </p:oleObj>
              </mc:Choice>
              <mc:Fallback>
                <p:oleObj r:id="rId3" imgW="2734057" imgH="3238952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0"/>
                        <a:ext cx="3657600" cy="434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67" name="Rectangle 3">
            <a:extLst>
              <a:ext uri="{FF2B5EF4-FFF2-40B4-BE49-F238E27FC236}">
                <a16:creationId xmlns:a16="http://schemas.microsoft.com/office/drawing/2014/main" id="{2C8557DF-B49A-76B7-5C81-679FAD670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  <a:endParaRPr lang="en-CA" altLang="LID4096"/>
          </a:p>
        </p:txBody>
      </p:sp>
      <p:sp>
        <p:nvSpPr>
          <p:cNvPr id="190468" name="Text Box 4">
            <a:extLst>
              <a:ext uri="{FF2B5EF4-FFF2-40B4-BE49-F238E27FC236}">
                <a16:creationId xmlns:a16="http://schemas.microsoft.com/office/drawing/2014/main" id="{8564257E-159F-C82F-4DFD-B62BD7DE5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62400"/>
            <a:ext cx="895350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en-US" altLang="LID4096" sz="900">
                <a:latin typeface="Arial" panose="020B0604020202020204" pitchFamily="34" charset="0"/>
              </a:rPr>
              <a:t>Rotating figurine </a:t>
            </a:r>
            <a:br>
              <a:rPr lang="en-US" altLang="LID4096" sz="900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servo motor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90469" name="Text Box 5">
            <a:extLst>
              <a:ext uri="{FF2B5EF4-FFF2-40B4-BE49-F238E27FC236}">
                <a16:creationId xmlns:a16="http://schemas.microsoft.com/office/drawing/2014/main" id="{5A3DE3CA-2159-E786-826F-E2B21765A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257800"/>
            <a:ext cx="885825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spcAft>
                <a:spcPts val="400"/>
              </a:spcAft>
            </a:pPr>
            <a:r>
              <a:rPr lang="en-US" altLang="LID4096" sz="900">
                <a:latin typeface="Arial" panose="020B0604020202020204" pitchFamily="34" charset="0"/>
              </a:rPr>
              <a:t>Tippable figurine </a:t>
            </a:r>
            <a:r>
              <a:rPr lang="en-US" altLang="LID4096" sz="900" i="1">
                <a:latin typeface="Arial" panose="020B0604020202020204" pitchFamily="34" charset="0"/>
              </a:rPr>
              <a:t>light sensors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90470" name="Text Box 6">
            <a:extLst>
              <a:ext uri="{FF2B5EF4-FFF2-40B4-BE49-F238E27FC236}">
                <a16:creationId xmlns:a16="http://schemas.microsoft.com/office/drawing/2014/main" id="{0D53962A-FB11-65FB-C066-5981562FF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524000"/>
            <a:ext cx="1143000" cy="28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en-US" altLang="LID4096" sz="900">
                <a:latin typeface="Arial" panose="020B0604020202020204" pitchFamily="34" charset="0"/>
              </a:rPr>
              <a:t>Proximity detector  </a:t>
            </a:r>
            <a:br>
              <a:rPr lang="en-US" altLang="LID4096" sz="900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ultrasonic sensor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90471" name="Text Box 7">
            <a:extLst>
              <a:ext uri="{FF2B5EF4-FFF2-40B4-BE49-F238E27FC236}">
                <a16:creationId xmlns:a16="http://schemas.microsoft.com/office/drawing/2014/main" id="{D7509D8F-B3B9-589E-ECCF-EEA78895A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200400"/>
            <a:ext cx="1217613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en-US" altLang="LID4096" sz="900">
                <a:latin typeface="Arial" panose="020B0604020202020204" pitchFamily="34" charset="0"/>
              </a:rPr>
              <a:t>Hydra unit</a:t>
            </a:r>
            <a:br>
              <a:rPr lang="en-US" altLang="LID4096" sz="900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video, camera, </a:t>
            </a:r>
            <a:br>
              <a:rPr lang="en-US" altLang="LID4096" sz="900" i="1">
                <a:latin typeface="Arial" panose="020B0604020202020204" pitchFamily="34" charset="0"/>
              </a:rPr>
            </a:br>
            <a:r>
              <a:rPr lang="en-US" altLang="LID4096" sz="900" i="1">
                <a:latin typeface="Arial" panose="020B0604020202020204" pitchFamily="34" charset="0"/>
              </a:rPr>
              <a:t>speakers, microphone</a:t>
            </a:r>
            <a:endParaRPr lang="en-US" altLang="LID4096" sz="900">
              <a:latin typeface="Arial" panose="020B0604020202020204" pitchFamily="34" charset="0"/>
            </a:endParaRPr>
          </a:p>
        </p:txBody>
      </p:sp>
      <p:sp>
        <p:nvSpPr>
          <p:cNvPr id="190472" name="Rectangle 8">
            <a:extLst>
              <a:ext uri="{FF2B5EF4-FFF2-40B4-BE49-F238E27FC236}">
                <a16:creationId xmlns:a16="http://schemas.microsoft.com/office/drawing/2014/main" id="{0ACB6B40-FACF-6869-5093-8AABE1D32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190473" name="Object 9">
            <a:extLst>
              <a:ext uri="{FF2B5EF4-FFF2-40B4-BE49-F238E27FC236}">
                <a16:creationId xmlns:a16="http://schemas.microsoft.com/office/drawing/2014/main" id="{AB0D2772-C4E5-7BF1-9BD6-F9DA6CB7B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3338513" cy="43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60EE68C7-EF67-4674-98D6-0AEC3D2B30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7289B4F-F517-8466-50D3-3D5960832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for the</a:t>
            </a:r>
            <a:br>
              <a:rPr lang="en-US" altLang="LID4096"/>
            </a:br>
            <a:r>
              <a:rPr lang="en-US" altLang="LID4096"/>
              <a:t>average programmer</a:t>
            </a:r>
          </a:p>
        </p:txBody>
      </p:sp>
      <p:pic>
        <p:nvPicPr>
          <p:cNvPr id="80904" name="Picture 8">
            <a:extLst>
              <a:ext uri="{FF2B5EF4-FFF2-40B4-BE49-F238E27FC236}">
                <a16:creationId xmlns:a16="http://schemas.microsoft.com/office/drawing/2014/main" id="{4A0E7240-F925-4159-19D0-D13A5709D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6248400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14" name="Picture 18">
            <a:extLst>
              <a:ext uri="{FF2B5EF4-FFF2-40B4-BE49-F238E27FC236}">
                <a16:creationId xmlns:a16="http://schemas.microsoft.com/office/drawing/2014/main" id="{EF396F21-CFF5-47A3-0404-4D9470178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43200"/>
            <a:ext cx="4295775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745603D2-AED9-055B-CDF6-7382F2EB9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5E6FB0DC-FF90-7868-D788-881AADB8C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pic>
        <p:nvPicPr>
          <p:cNvPr id="185348" name="Picture 4">
            <a:extLst>
              <a:ext uri="{FF2B5EF4-FFF2-40B4-BE49-F238E27FC236}">
                <a16:creationId xmlns:a16="http://schemas.microsoft.com/office/drawing/2014/main" id="{52978CA2-A1E4-A0F6-5E32-5946CD4DDD2E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5" b="15790"/>
          <a:stretch>
            <a:fillRect/>
          </a:stretch>
        </p:blipFill>
        <p:spPr>
          <a:xfrm>
            <a:off x="4724400" y="3886200"/>
            <a:ext cx="3124200" cy="2538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5349" name="Text Box 5">
            <a:extLst>
              <a:ext uri="{FF2B5EF4-FFF2-40B4-BE49-F238E27FC236}">
                <a16:creationId xmlns:a16="http://schemas.microsoft.com/office/drawing/2014/main" id="{03895F90-0E26-1195-50E4-244ACF358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4274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Low level parts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(electrical engineers)</a:t>
            </a:r>
          </a:p>
          <a:p>
            <a:endParaRPr lang="en-US" altLang="LID4096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pic>
        <p:nvPicPr>
          <p:cNvPr id="185350" name="Picture 6">
            <a:extLst>
              <a:ext uri="{FF2B5EF4-FFF2-40B4-BE49-F238E27FC236}">
                <a16:creationId xmlns:a16="http://schemas.microsoft.com/office/drawing/2014/main" id="{03382315-8FB9-E9BB-EDF7-8C0FE4520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800600"/>
            <a:ext cx="7620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1" name="Picture 7">
            <a:extLst>
              <a:ext uri="{FF2B5EF4-FFF2-40B4-BE49-F238E27FC236}">
                <a16:creationId xmlns:a16="http://schemas.microsoft.com/office/drawing/2014/main" id="{924F98D0-A26D-1556-EF57-38A49DC2A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6248400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2" name="Picture 8">
            <a:extLst>
              <a:ext uri="{FF2B5EF4-FFF2-40B4-BE49-F238E27FC236}">
                <a16:creationId xmlns:a16="http://schemas.microsoft.com/office/drawing/2014/main" id="{86CFCBCF-C93A-0C3A-8307-E8B39269B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62000" cy="71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3" name="Picture 9">
            <a:extLst>
              <a:ext uri="{FF2B5EF4-FFF2-40B4-BE49-F238E27FC236}">
                <a16:creationId xmlns:a16="http://schemas.microsoft.com/office/drawing/2014/main" id="{0A547A67-B403-9FD9-5280-C84808485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7432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4" name="Picture 10">
            <a:extLst>
              <a:ext uri="{FF2B5EF4-FFF2-40B4-BE49-F238E27FC236}">
                <a16:creationId xmlns:a16="http://schemas.microsoft.com/office/drawing/2014/main" id="{1C82C565-3E8A-6B64-6C18-46448DF27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r="3999" b="9334"/>
          <a:stretch>
            <a:fillRect/>
          </a:stretch>
        </p:blipFill>
        <p:spPr bwMode="auto">
          <a:xfrm>
            <a:off x="4724400" y="2722563"/>
            <a:ext cx="12954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5" name="Picture 11">
            <a:extLst>
              <a:ext uri="{FF2B5EF4-FFF2-40B4-BE49-F238E27FC236}">
                <a16:creationId xmlns:a16="http://schemas.microsoft.com/office/drawing/2014/main" id="{29161732-E46B-0031-D08E-C5882507AA92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3981450"/>
            <a:ext cx="762000" cy="76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5356" name="Picture 12">
            <a:extLst>
              <a:ext uri="{FF2B5EF4-FFF2-40B4-BE49-F238E27FC236}">
                <a16:creationId xmlns:a16="http://schemas.microsoft.com/office/drawing/2014/main" id="{E5CBFB3E-C232-9942-F02B-CB6DA24FE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43200"/>
            <a:ext cx="1295400" cy="106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992E9405-A55D-8DE8-1521-288CBABC6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8924C83F-3B06-AD28-FF4E-997ACC5E1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888BE7B8-239C-86BC-BB8B-6AD95A399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16462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No API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(hackers)</a:t>
            </a:r>
          </a:p>
          <a:p>
            <a:endParaRPr lang="en-US" altLang="LID4096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pic>
        <p:nvPicPr>
          <p:cNvPr id="84999" name="Picture 7">
            <a:extLst>
              <a:ext uri="{FF2B5EF4-FFF2-40B4-BE49-F238E27FC236}">
                <a16:creationId xmlns:a16="http://schemas.microsoft.com/office/drawing/2014/main" id="{834C4DC8-7B59-04D8-8092-A9B50FD6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6248400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5" name="Text Box 13">
            <a:extLst>
              <a:ext uri="{FF2B5EF4-FFF2-40B4-BE49-F238E27FC236}">
                <a16:creationId xmlns:a16="http://schemas.microsoft.com/office/drawing/2014/main" id="{879B50F9-F045-D95E-1B8F-89F948C48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2627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ActiMates         </a:t>
            </a:r>
          </a:p>
        </p:txBody>
      </p:sp>
      <p:pic>
        <p:nvPicPr>
          <p:cNvPr id="85012" name="Picture 20">
            <a:extLst>
              <a:ext uri="{FF2B5EF4-FFF2-40B4-BE49-F238E27FC236}">
                <a16:creationId xmlns:a16="http://schemas.microsoft.com/office/drawing/2014/main" id="{8F5033DC-79AD-64F6-E20F-D707E1E135E9}"/>
              </a:ext>
            </a:extLst>
          </p:cNvPr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9163" y="3657600"/>
            <a:ext cx="2205037" cy="2752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624183D-D5DF-2A28-B443-5A8623204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39A896C9-8672-0698-0F4F-05E55FC29D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69637" name="Text Box 5">
            <a:extLst>
              <a:ext uri="{FF2B5EF4-FFF2-40B4-BE49-F238E27FC236}">
                <a16:creationId xmlns:a16="http://schemas.microsoft.com/office/drawing/2014/main" id="{6AEDF0D7-0A98-F588-FED7-735E6C2F7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148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One-off pieces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(academics/artists)</a:t>
            </a:r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B79BB04E-E621-B3E5-E43E-160B66FF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371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inTouch </a:t>
            </a:r>
            <a:r>
              <a:rPr lang="en-US" altLang="LID4096" sz="1600" i="1">
                <a:solidFill>
                  <a:srgbClr val="000099"/>
                </a:solidFill>
                <a:latin typeface="Verdana" panose="020B0604030504040204" pitchFamily="34" charset="0"/>
              </a:rPr>
              <a:t>Tangible Media Group</a:t>
            </a:r>
            <a:endParaRPr lang="en-US" altLang="LID4096" i="1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pic>
        <p:nvPicPr>
          <p:cNvPr id="69639" name="Picture 7">
            <a:extLst>
              <a:ext uri="{FF2B5EF4-FFF2-40B4-BE49-F238E27FC236}">
                <a16:creationId xmlns:a16="http://schemas.microsoft.com/office/drawing/2014/main" id="{7B72407D-21CD-6A99-126D-3FF88E5639E7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657600"/>
            <a:ext cx="3200400" cy="2736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EB3DB488-A79A-7F9F-B220-6A7FBCD8F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CF586730-E2EC-DBCD-869B-30CE3EC71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199685" name="Text Box 5">
            <a:extLst>
              <a:ext uri="{FF2B5EF4-FFF2-40B4-BE49-F238E27FC236}">
                <a16:creationId xmlns:a16="http://schemas.microsoft.com/office/drawing/2014/main" id="{6171D0FB-6AB6-5A2A-D0B6-0A1AE6DAB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3210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Robotics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(kids and hobbyists)</a:t>
            </a:r>
          </a:p>
        </p:txBody>
      </p:sp>
      <p:sp>
        <p:nvSpPr>
          <p:cNvPr id="199686" name="Text Box 6">
            <a:extLst>
              <a:ext uri="{FF2B5EF4-FFF2-40B4-BE49-F238E27FC236}">
                <a16:creationId xmlns:a16="http://schemas.microsoft.com/office/drawing/2014/main" id="{08A40EC2-264A-7821-F138-11C0D3010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2795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Lego Mindstorms</a:t>
            </a:r>
          </a:p>
        </p:txBody>
      </p:sp>
      <p:pic>
        <p:nvPicPr>
          <p:cNvPr id="199687" name="Picture 7">
            <a:extLst>
              <a:ext uri="{FF2B5EF4-FFF2-40B4-BE49-F238E27FC236}">
                <a16:creationId xmlns:a16="http://schemas.microsoft.com/office/drawing/2014/main" id="{86A626FE-94B9-FA7D-BDC5-AE3F4C16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0"/>
            <a:ext cx="2667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8" name="Text Box 8">
            <a:extLst>
              <a:ext uri="{FF2B5EF4-FFF2-40B4-BE49-F238E27FC236}">
                <a16:creationId xmlns:a16="http://schemas.microsoft.com/office/drawing/2014/main" id="{7FEF083B-E583-1846-284A-815D656F3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Handy Board</a:t>
            </a:r>
          </a:p>
        </p:txBody>
      </p:sp>
      <p:pic>
        <p:nvPicPr>
          <p:cNvPr id="199684" name="Picture 4">
            <a:extLst>
              <a:ext uri="{FF2B5EF4-FFF2-40B4-BE49-F238E27FC236}">
                <a16:creationId xmlns:a16="http://schemas.microsoft.com/office/drawing/2014/main" id="{739E013C-1E36-173E-48B4-2C222349E04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4222750"/>
            <a:ext cx="3200400" cy="2208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0AA09FC8-E43A-D9A2-BC40-8F69708CB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8453E30-8EE5-A1E0-1F5D-99F32F6B7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65541" name="Text Box 5">
            <a:extLst>
              <a:ext uri="{FF2B5EF4-FFF2-40B4-BE49-F238E27FC236}">
                <a16:creationId xmlns:a16="http://schemas.microsoft.com/office/drawing/2014/main" id="{CAE3FA33-A4E4-0985-98FD-4ADF9DCCC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25511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Appliances-X10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(smart homes)</a:t>
            </a:r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55544722-55F0-5802-9E93-3347481BB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348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Indoor motion sensor</a:t>
            </a:r>
          </a:p>
        </p:txBody>
      </p:sp>
      <p:pic>
        <p:nvPicPr>
          <p:cNvPr id="65547" name="Picture 11">
            <a:extLst>
              <a:ext uri="{FF2B5EF4-FFF2-40B4-BE49-F238E27FC236}">
                <a16:creationId xmlns:a16="http://schemas.microsoft.com/office/drawing/2014/main" id="{A6D3CCAA-31F7-852A-6A4E-240D947B7979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1" t="5423" r="7152" b="5084"/>
          <a:stretch>
            <a:fillRect/>
          </a:stretch>
        </p:blipFill>
        <p:spPr>
          <a:xfrm>
            <a:off x="4572000" y="3657600"/>
            <a:ext cx="2493963" cy="274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51" name="Line 15">
            <a:extLst>
              <a:ext uri="{FF2B5EF4-FFF2-40B4-BE49-F238E27FC236}">
                <a16:creationId xmlns:a16="http://schemas.microsoft.com/office/drawing/2014/main" id="{4FFC5F99-6D4B-16E8-9FF7-C5D6DA1F54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6400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7DCB103-8C29-7D03-3AC1-DDE1D9DFDE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98B42334-A7B5-CC99-73AB-8AB8351C4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Even if you went through the effort… </a:t>
            </a:r>
          </a:p>
        </p:txBody>
      </p:sp>
      <p:pic>
        <p:nvPicPr>
          <p:cNvPr id="90123" name="Picture 11">
            <a:extLst>
              <a:ext uri="{FF2B5EF4-FFF2-40B4-BE49-F238E27FC236}">
                <a16:creationId xmlns:a16="http://schemas.microsoft.com/office/drawing/2014/main" id="{50207756-88C5-9124-7262-A1AE5CEC7CF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657600"/>
            <a:ext cx="3581400" cy="300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0116" name="Text Box 4">
            <a:extLst>
              <a:ext uri="{FF2B5EF4-FFF2-40B4-BE49-F238E27FC236}">
                <a16:creationId xmlns:a16="http://schemas.microsoft.com/office/drawing/2014/main" id="{65BB5220-7B7C-83F7-8F92-CFBFA5C2B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2773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On critical path…</a:t>
            </a:r>
          </a:p>
        </p:txBody>
      </p:sp>
      <p:grpSp>
        <p:nvGrpSpPr>
          <p:cNvPr id="90152" name="Group 40">
            <a:extLst>
              <a:ext uri="{FF2B5EF4-FFF2-40B4-BE49-F238E27FC236}">
                <a16:creationId xmlns:a16="http://schemas.microsoft.com/office/drawing/2014/main" id="{DA65819B-E23F-58B3-FD0B-D85D9321798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391400" y="4267200"/>
            <a:ext cx="1447800" cy="2395538"/>
            <a:chOff x="1368" y="2688"/>
            <a:chExt cx="817" cy="1029"/>
          </a:xfrm>
        </p:grpSpPr>
        <p:sp>
          <p:nvSpPr>
            <p:cNvPr id="90132" name="Freeform 20">
              <a:extLst>
                <a:ext uri="{FF2B5EF4-FFF2-40B4-BE49-F238E27FC236}">
                  <a16:creationId xmlns:a16="http://schemas.microsoft.com/office/drawing/2014/main" id="{A1FD43A0-6DA1-B334-C15E-6E5F093B6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7" y="3130"/>
              <a:ext cx="728" cy="587"/>
            </a:xfrm>
            <a:custGeom>
              <a:avLst/>
              <a:gdLst>
                <a:gd name="T0" fmla="*/ 221 w 1458"/>
                <a:gd name="T1" fmla="*/ 389 h 1173"/>
                <a:gd name="T2" fmla="*/ 0 w 1458"/>
                <a:gd name="T3" fmla="*/ 707 h 1173"/>
                <a:gd name="T4" fmla="*/ 160 w 1458"/>
                <a:gd name="T5" fmla="*/ 999 h 1173"/>
                <a:gd name="T6" fmla="*/ 1165 w 1458"/>
                <a:gd name="T7" fmla="*/ 1173 h 1173"/>
                <a:gd name="T8" fmla="*/ 1458 w 1458"/>
                <a:gd name="T9" fmla="*/ 274 h 1173"/>
                <a:gd name="T10" fmla="*/ 1437 w 1458"/>
                <a:gd name="T11" fmla="*/ 7 h 1173"/>
                <a:gd name="T12" fmla="*/ 1179 w 1458"/>
                <a:gd name="T13" fmla="*/ 0 h 1173"/>
                <a:gd name="T14" fmla="*/ 221 w 1458"/>
                <a:gd name="T15" fmla="*/ 389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8" h="1173">
                  <a:moveTo>
                    <a:pt x="221" y="389"/>
                  </a:moveTo>
                  <a:lnTo>
                    <a:pt x="0" y="707"/>
                  </a:lnTo>
                  <a:lnTo>
                    <a:pt x="160" y="999"/>
                  </a:lnTo>
                  <a:lnTo>
                    <a:pt x="1165" y="1173"/>
                  </a:lnTo>
                  <a:lnTo>
                    <a:pt x="1458" y="274"/>
                  </a:lnTo>
                  <a:lnTo>
                    <a:pt x="1437" y="7"/>
                  </a:lnTo>
                  <a:lnTo>
                    <a:pt x="1179" y="0"/>
                  </a:lnTo>
                  <a:lnTo>
                    <a:pt x="221" y="3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3" name="Freeform 21">
              <a:extLst>
                <a:ext uri="{FF2B5EF4-FFF2-40B4-BE49-F238E27FC236}">
                  <a16:creationId xmlns:a16="http://schemas.microsoft.com/office/drawing/2014/main" id="{64D3E742-3455-AD7D-8166-68ABDF4D4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" y="3158"/>
              <a:ext cx="610" cy="385"/>
            </a:xfrm>
            <a:custGeom>
              <a:avLst/>
              <a:gdLst>
                <a:gd name="T0" fmla="*/ 0 w 1221"/>
                <a:gd name="T1" fmla="*/ 637 h 770"/>
                <a:gd name="T2" fmla="*/ 923 w 1221"/>
                <a:gd name="T3" fmla="*/ 770 h 770"/>
                <a:gd name="T4" fmla="*/ 1221 w 1221"/>
                <a:gd name="T5" fmla="*/ 7 h 770"/>
                <a:gd name="T6" fmla="*/ 1005 w 1221"/>
                <a:gd name="T7" fmla="*/ 0 h 770"/>
                <a:gd name="T8" fmla="*/ 215 w 1221"/>
                <a:gd name="T9" fmla="*/ 319 h 770"/>
                <a:gd name="T10" fmla="*/ 0 w 1221"/>
                <a:gd name="T11" fmla="*/ 637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1" h="770">
                  <a:moveTo>
                    <a:pt x="0" y="637"/>
                  </a:moveTo>
                  <a:lnTo>
                    <a:pt x="923" y="770"/>
                  </a:lnTo>
                  <a:lnTo>
                    <a:pt x="1221" y="7"/>
                  </a:lnTo>
                  <a:lnTo>
                    <a:pt x="1005" y="0"/>
                  </a:lnTo>
                  <a:lnTo>
                    <a:pt x="215" y="319"/>
                  </a:lnTo>
                  <a:lnTo>
                    <a:pt x="0" y="637"/>
                  </a:lnTo>
                  <a:close/>
                </a:path>
              </a:pathLst>
            </a:custGeom>
            <a:solidFill>
              <a:srgbClr val="38C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4" name="Freeform 22">
              <a:extLst>
                <a:ext uri="{FF2B5EF4-FFF2-40B4-BE49-F238E27FC236}">
                  <a16:creationId xmlns:a16="http://schemas.microsoft.com/office/drawing/2014/main" id="{B97CC535-6A90-FA14-9D96-C8E80BF17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" y="2688"/>
              <a:ext cx="757" cy="757"/>
            </a:xfrm>
            <a:custGeom>
              <a:avLst/>
              <a:gdLst>
                <a:gd name="T0" fmla="*/ 1462 w 1512"/>
                <a:gd name="T1" fmla="*/ 374 h 1514"/>
                <a:gd name="T2" fmla="*/ 1404 w 1512"/>
                <a:gd name="T3" fmla="*/ 0 h 1514"/>
                <a:gd name="T4" fmla="*/ 890 w 1512"/>
                <a:gd name="T5" fmla="*/ 60 h 1514"/>
                <a:gd name="T6" fmla="*/ 823 w 1512"/>
                <a:gd name="T7" fmla="*/ 140 h 1514"/>
                <a:gd name="T8" fmla="*/ 729 w 1512"/>
                <a:gd name="T9" fmla="*/ 248 h 1514"/>
                <a:gd name="T10" fmla="*/ 316 w 1512"/>
                <a:gd name="T11" fmla="*/ 364 h 1514"/>
                <a:gd name="T12" fmla="*/ 0 w 1512"/>
                <a:gd name="T13" fmla="*/ 889 h 1514"/>
                <a:gd name="T14" fmla="*/ 156 w 1512"/>
                <a:gd name="T15" fmla="*/ 1323 h 1514"/>
                <a:gd name="T16" fmla="*/ 567 w 1512"/>
                <a:gd name="T17" fmla="*/ 1392 h 1514"/>
                <a:gd name="T18" fmla="*/ 750 w 1512"/>
                <a:gd name="T19" fmla="*/ 1498 h 1514"/>
                <a:gd name="T20" fmla="*/ 1273 w 1512"/>
                <a:gd name="T21" fmla="*/ 1514 h 1514"/>
                <a:gd name="T22" fmla="*/ 1512 w 1512"/>
                <a:gd name="T23" fmla="*/ 709 h 1514"/>
                <a:gd name="T24" fmla="*/ 1462 w 1512"/>
                <a:gd name="T25" fmla="*/ 374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2" h="1514">
                  <a:moveTo>
                    <a:pt x="1462" y="374"/>
                  </a:moveTo>
                  <a:lnTo>
                    <a:pt x="1404" y="0"/>
                  </a:lnTo>
                  <a:lnTo>
                    <a:pt x="890" y="60"/>
                  </a:lnTo>
                  <a:lnTo>
                    <a:pt x="823" y="140"/>
                  </a:lnTo>
                  <a:lnTo>
                    <a:pt x="729" y="248"/>
                  </a:lnTo>
                  <a:lnTo>
                    <a:pt x="316" y="364"/>
                  </a:lnTo>
                  <a:lnTo>
                    <a:pt x="0" y="889"/>
                  </a:lnTo>
                  <a:lnTo>
                    <a:pt x="156" y="1323"/>
                  </a:lnTo>
                  <a:lnTo>
                    <a:pt x="567" y="1392"/>
                  </a:lnTo>
                  <a:lnTo>
                    <a:pt x="750" y="1498"/>
                  </a:lnTo>
                  <a:lnTo>
                    <a:pt x="1273" y="1514"/>
                  </a:lnTo>
                  <a:lnTo>
                    <a:pt x="1512" y="709"/>
                  </a:lnTo>
                  <a:lnTo>
                    <a:pt x="1462" y="3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5" name="Freeform 23">
              <a:extLst>
                <a:ext uri="{FF2B5EF4-FFF2-40B4-BE49-F238E27FC236}">
                  <a16:creationId xmlns:a16="http://schemas.microsoft.com/office/drawing/2014/main" id="{F19F909B-97D8-6BF3-63CE-B40E35877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2727"/>
              <a:ext cx="351" cy="372"/>
            </a:xfrm>
            <a:custGeom>
              <a:avLst/>
              <a:gdLst>
                <a:gd name="T0" fmla="*/ 0 w 702"/>
                <a:gd name="T1" fmla="*/ 744 h 744"/>
                <a:gd name="T2" fmla="*/ 305 w 702"/>
                <a:gd name="T3" fmla="*/ 75 h 744"/>
                <a:gd name="T4" fmla="*/ 316 w 702"/>
                <a:gd name="T5" fmla="*/ 51 h 744"/>
                <a:gd name="T6" fmla="*/ 702 w 702"/>
                <a:gd name="T7" fmla="*/ 0 h 744"/>
                <a:gd name="T8" fmla="*/ 626 w 702"/>
                <a:gd name="T9" fmla="*/ 170 h 744"/>
                <a:gd name="T10" fmla="*/ 392 w 702"/>
                <a:gd name="T11" fmla="*/ 699 h 744"/>
                <a:gd name="T12" fmla="*/ 0 w 702"/>
                <a:gd name="T13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2" h="744">
                  <a:moveTo>
                    <a:pt x="0" y="744"/>
                  </a:moveTo>
                  <a:lnTo>
                    <a:pt x="305" y="75"/>
                  </a:lnTo>
                  <a:lnTo>
                    <a:pt x="316" y="51"/>
                  </a:lnTo>
                  <a:lnTo>
                    <a:pt x="702" y="0"/>
                  </a:lnTo>
                  <a:lnTo>
                    <a:pt x="626" y="170"/>
                  </a:lnTo>
                  <a:lnTo>
                    <a:pt x="392" y="699"/>
                  </a:lnTo>
                  <a:lnTo>
                    <a:pt x="0" y="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6" name="Freeform 24">
              <a:extLst>
                <a:ext uri="{FF2B5EF4-FFF2-40B4-BE49-F238E27FC236}">
                  <a16:creationId xmlns:a16="http://schemas.microsoft.com/office/drawing/2014/main" id="{A32C6270-AAAD-17A6-A31B-3A8AA437C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773"/>
              <a:ext cx="160" cy="593"/>
            </a:xfrm>
            <a:custGeom>
              <a:avLst/>
              <a:gdLst>
                <a:gd name="T0" fmla="*/ 130 w 321"/>
                <a:gd name="T1" fmla="*/ 1185 h 1185"/>
                <a:gd name="T2" fmla="*/ 0 w 321"/>
                <a:gd name="T3" fmla="*/ 617 h 1185"/>
                <a:gd name="T4" fmla="*/ 203 w 321"/>
                <a:gd name="T5" fmla="*/ 115 h 1185"/>
                <a:gd name="T6" fmla="*/ 249 w 321"/>
                <a:gd name="T7" fmla="*/ 0 h 1185"/>
                <a:gd name="T8" fmla="*/ 269 w 321"/>
                <a:gd name="T9" fmla="*/ 152 h 1185"/>
                <a:gd name="T10" fmla="*/ 321 w 321"/>
                <a:gd name="T11" fmla="*/ 538 h 1185"/>
                <a:gd name="T12" fmla="*/ 130 w 321"/>
                <a:gd name="T13" fmla="*/ 1185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1185">
                  <a:moveTo>
                    <a:pt x="130" y="1185"/>
                  </a:moveTo>
                  <a:lnTo>
                    <a:pt x="0" y="617"/>
                  </a:lnTo>
                  <a:lnTo>
                    <a:pt x="203" y="115"/>
                  </a:lnTo>
                  <a:lnTo>
                    <a:pt x="249" y="0"/>
                  </a:lnTo>
                  <a:lnTo>
                    <a:pt x="269" y="152"/>
                  </a:lnTo>
                  <a:lnTo>
                    <a:pt x="321" y="538"/>
                  </a:lnTo>
                  <a:lnTo>
                    <a:pt x="130" y="1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8" name="Freeform 26">
              <a:extLst>
                <a:ext uri="{FF2B5EF4-FFF2-40B4-BE49-F238E27FC236}">
                  <a16:creationId xmlns:a16="http://schemas.microsoft.com/office/drawing/2014/main" id="{D34FA1A4-807A-428D-B7DE-1473739C8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3522"/>
              <a:ext cx="479" cy="153"/>
            </a:xfrm>
            <a:custGeom>
              <a:avLst/>
              <a:gdLst>
                <a:gd name="T0" fmla="*/ 0 w 958"/>
                <a:gd name="T1" fmla="*/ 0 h 305"/>
                <a:gd name="T2" fmla="*/ 77 w 958"/>
                <a:gd name="T3" fmla="*/ 152 h 305"/>
                <a:gd name="T4" fmla="*/ 958 w 958"/>
                <a:gd name="T5" fmla="*/ 305 h 305"/>
                <a:gd name="T6" fmla="*/ 916 w 958"/>
                <a:gd name="T7" fmla="*/ 131 h 305"/>
                <a:gd name="T8" fmla="*/ 0 w 958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8" h="305">
                  <a:moveTo>
                    <a:pt x="0" y="0"/>
                  </a:moveTo>
                  <a:lnTo>
                    <a:pt x="77" y="152"/>
                  </a:lnTo>
                  <a:lnTo>
                    <a:pt x="958" y="305"/>
                  </a:lnTo>
                  <a:lnTo>
                    <a:pt x="916" y="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C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9" name="Freeform 27">
              <a:extLst>
                <a:ext uri="{FF2B5EF4-FFF2-40B4-BE49-F238E27FC236}">
                  <a16:creationId xmlns:a16="http://schemas.microsoft.com/office/drawing/2014/main" id="{E0FECBCF-ABF6-6419-0B78-3F240C918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3213"/>
              <a:ext cx="38" cy="111"/>
            </a:xfrm>
            <a:custGeom>
              <a:avLst/>
              <a:gdLst>
                <a:gd name="T0" fmla="*/ 70 w 77"/>
                <a:gd name="T1" fmla="*/ 0 h 223"/>
                <a:gd name="T2" fmla="*/ 77 w 77"/>
                <a:gd name="T3" fmla="*/ 49 h 223"/>
                <a:gd name="T4" fmla="*/ 14 w 77"/>
                <a:gd name="T5" fmla="*/ 223 h 223"/>
                <a:gd name="T6" fmla="*/ 0 w 77"/>
                <a:gd name="T7" fmla="*/ 202 h 223"/>
                <a:gd name="T8" fmla="*/ 70 w 77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23">
                  <a:moveTo>
                    <a:pt x="70" y="0"/>
                  </a:moveTo>
                  <a:lnTo>
                    <a:pt x="77" y="49"/>
                  </a:lnTo>
                  <a:lnTo>
                    <a:pt x="14" y="223"/>
                  </a:lnTo>
                  <a:lnTo>
                    <a:pt x="0" y="202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9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0" name="Freeform 28">
              <a:extLst>
                <a:ext uri="{FF2B5EF4-FFF2-40B4-BE49-F238E27FC236}">
                  <a16:creationId xmlns:a16="http://schemas.microsoft.com/office/drawing/2014/main" id="{E0CF7A81-BB7C-2E8B-88D5-86F419EF4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3133"/>
              <a:ext cx="210" cy="203"/>
            </a:xfrm>
            <a:custGeom>
              <a:avLst/>
              <a:gdLst>
                <a:gd name="T0" fmla="*/ 312 w 420"/>
                <a:gd name="T1" fmla="*/ 0 h 408"/>
                <a:gd name="T2" fmla="*/ 0 w 420"/>
                <a:gd name="T3" fmla="*/ 30 h 408"/>
                <a:gd name="T4" fmla="*/ 109 w 420"/>
                <a:gd name="T5" fmla="*/ 369 h 408"/>
                <a:gd name="T6" fmla="*/ 420 w 420"/>
                <a:gd name="T7" fmla="*/ 408 h 408"/>
                <a:gd name="T8" fmla="*/ 312 w 420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408">
                  <a:moveTo>
                    <a:pt x="312" y="0"/>
                  </a:moveTo>
                  <a:lnTo>
                    <a:pt x="0" y="30"/>
                  </a:lnTo>
                  <a:lnTo>
                    <a:pt x="109" y="369"/>
                  </a:lnTo>
                  <a:lnTo>
                    <a:pt x="420" y="408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1" name="Freeform 29">
              <a:extLst>
                <a:ext uri="{FF2B5EF4-FFF2-40B4-BE49-F238E27FC236}">
                  <a16:creationId xmlns:a16="http://schemas.microsoft.com/office/drawing/2014/main" id="{1CD01152-CF3F-BD0C-5D77-F0C2547DD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855"/>
              <a:ext cx="270" cy="242"/>
            </a:xfrm>
            <a:custGeom>
              <a:avLst/>
              <a:gdLst>
                <a:gd name="T0" fmla="*/ 0 w 540"/>
                <a:gd name="T1" fmla="*/ 483 h 483"/>
                <a:gd name="T2" fmla="*/ 235 w 540"/>
                <a:gd name="T3" fmla="*/ 84 h 483"/>
                <a:gd name="T4" fmla="*/ 540 w 540"/>
                <a:gd name="T5" fmla="*/ 0 h 483"/>
                <a:gd name="T6" fmla="*/ 319 w 540"/>
                <a:gd name="T7" fmla="*/ 452 h 483"/>
                <a:gd name="T8" fmla="*/ 0 w 540"/>
                <a:gd name="T9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483">
                  <a:moveTo>
                    <a:pt x="0" y="483"/>
                  </a:moveTo>
                  <a:lnTo>
                    <a:pt x="235" y="84"/>
                  </a:lnTo>
                  <a:lnTo>
                    <a:pt x="540" y="0"/>
                  </a:lnTo>
                  <a:lnTo>
                    <a:pt x="319" y="452"/>
                  </a:lnTo>
                  <a:lnTo>
                    <a:pt x="0" y="483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2" name="Freeform 30">
              <a:extLst>
                <a:ext uri="{FF2B5EF4-FFF2-40B4-BE49-F238E27FC236}">
                  <a16:creationId xmlns:a16="http://schemas.microsoft.com/office/drawing/2014/main" id="{2758D1DE-5EE8-8557-ED40-556B14A35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" y="3114"/>
              <a:ext cx="269" cy="287"/>
            </a:xfrm>
            <a:custGeom>
              <a:avLst/>
              <a:gdLst>
                <a:gd name="T0" fmla="*/ 0 w 536"/>
                <a:gd name="T1" fmla="*/ 45 h 573"/>
                <a:gd name="T2" fmla="*/ 140 w 536"/>
                <a:gd name="T3" fmla="*/ 561 h 573"/>
                <a:gd name="T4" fmla="*/ 536 w 536"/>
                <a:gd name="T5" fmla="*/ 573 h 573"/>
                <a:gd name="T6" fmla="*/ 399 w 536"/>
                <a:gd name="T7" fmla="*/ 0 h 573"/>
                <a:gd name="T8" fmla="*/ 0 w 536"/>
                <a:gd name="T9" fmla="*/ 45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6" h="573">
                  <a:moveTo>
                    <a:pt x="0" y="45"/>
                  </a:moveTo>
                  <a:lnTo>
                    <a:pt x="140" y="561"/>
                  </a:lnTo>
                  <a:lnTo>
                    <a:pt x="536" y="573"/>
                  </a:lnTo>
                  <a:lnTo>
                    <a:pt x="399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6" name="Freeform 34">
              <a:extLst>
                <a:ext uri="{FF2B5EF4-FFF2-40B4-BE49-F238E27FC236}">
                  <a16:creationId xmlns:a16="http://schemas.microsoft.com/office/drawing/2014/main" id="{837329F9-F9EE-8847-4296-B9FAC88B3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2727"/>
              <a:ext cx="351" cy="372"/>
            </a:xfrm>
            <a:custGeom>
              <a:avLst/>
              <a:gdLst>
                <a:gd name="T0" fmla="*/ 316 w 702"/>
                <a:gd name="T1" fmla="*/ 51 h 744"/>
                <a:gd name="T2" fmla="*/ 0 w 702"/>
                <a:gd name="T3" fmla="*/ 744 h 744"/>
                <a:gd name="T4" fmla="*/ 392 w 702"/>
                <a:gd name="T5" fmla="*/ 699 h 744"/>
                <a:gd name="T6" fmla="*/ 702 w 702"/>
                <a:gd name="T7" fmla="*/ 0 h 744"/>
                <a:gd name="T8" fmla="*/ 316 w 702"/>
                <a:gd name="T9" fmla="*/ 51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2" h="744">
                  <a:moveTo>
                    <a:pt x="316" y="51"/>
                  </a:moveTo>
                  <a:lnTo>
                    <a:pt x="0" y="744"/>
                  </a:lnTo>
                  <a:lnTo>
                    <a:pt x="392" y="699"/>
                  </a:lnTo>
                  <a:lnTo>
                    <a:pt x="702" y="0"/>
                  </a:lnTo>
                  <a:lnTo>
                    <a:pt x="316" y="51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7" name="Freeform 35">
              <a:extLst>
                <a:ext uri="{FF2B5EF4-FFF2-40B4-BE49-F238E27FC236}">
                  <a16:creationId xmlns:a16="http://schemas.microsoft.com/office/drawing/2014/main" id="{1E4E221C-D41F-3913-D1FF-6E3DB9751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773"/>
              <a:ext cx="168" cy="600"/>
            </a:xfrm>
            <a:custGeom>
              <a:avLst/>
              <a:gdLst>
                <a:gd name="T0" fmla="*/ 269 w 336"/>
                <a:gd name="T1" fmla="*/ 152 h 1200"/>
                <a:gd name="T2" fmla="*/ 249 w 336"/>
                <a:gd name="T3" fmla="*/ 0 h 1200"/>
                <a:gd name="T4" fmla="*/ 203 w 336"/>
                <a:gd name="T5" fmla="*/ 115 h 1200"/>
                <a:gd name="T6" fmla="*/ 0 w 336"/>
                <a:gd name="T7" fmla="*/ 617 h 1200"/>
                <a:gd name="T8" fmla="*/ 139 w 336"/>
                <a:gd name="T9" fmla="*/ 1200 h 1200"/>
                <a:gd name="T10" fmla="*/ 336 w 336"/>
                <a:gd name="T11" fmla="*/ 584 h 1200"/>
                <a:gd name="T12" fmla="*/ 269 w 336"/>
                <a:gd name="T13" fmla="*/ 152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1200">
                  <a:moveTo>
                    <a:pt x="269" y="152"/>
                  </a:moveTo>
                  <a:lnTo>
                    <a:pt x="249" y="0"/>
                  </a:lnTo>
                  <a:lnTo>
                    <a:pt x="203" y="115"/>
                  </a:lnTo>
                  <a:lnTo>
                    <a:pt x="0" y="617"/>
                  </a:lnTo>
                  <a:lnTo>
                    <a:pt x="139" y="1200"/>
                  </a:lnTo>
                  <a:lnTo>
                    <a:pt x="336" y="584"/>
                  </a:lnTo>
                  <a:lnTo>
                    <a:pt x="269" y="152"/>
                  </a:lnTo>
                  <a:close/>
                </a:path>
              </a:pathLst>
            </a:custGeom>
            <a:solidFill>
              <a:srgbClr val="38C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51" name="Freeform 39">
              <a:extLst>
                <a:ext uri="{FF2B5EF4-FFF2-40B4-BE49-F238E27FC236}">
                  <a16:creationId xmlns:a16="http://schemas.microsoft.com/office/drawing/2014/main" id="{87F130FF-06DE-8E1D-8C8F-7C306FCDB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2880"/>
              <a:ext cx="105" cy="372"/>
            </a:xfrm>
            <a:custGeom>
              <a:avLst/>
              <a:gdLst>
                <a:gd name="T0" fmla="*/ 0 w 210"/>
                <a:gd name="T1" fmla="*/ 393 h 745"/>
                <a:gd name="T2" fmla="*/ 157 w 210"/>
                <a:gd name="T3" fmla="*/ 0 h 745"/>
                <a:gd name="T4" fmla="*/ 210 w 210"/>
                <a:gd name="T5" fmla="*/ 343 h 745"/>
                <a:gd name="T6" fmla="*/ 81 w 210"/>
                <a:gd name="T7" fmla="*/ 745 h 745"/>
                <a:gd name="T8" fmla="*/ 0 w 210"/>
                <a:gd name="T9" fmla="*/ 393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745">
                  <a:moveTo>
                    <a:pt x="0" y="393"/>
                  </a:moveTo>
                  <a:lnTo>
                    <a:pt x="157" y="0"/>
                  </a:lnTo>
                  <a:lnTo>
                    <a:pt x="210" y="343"/>
                  </a:lnTo>
                  <a:lnTo>
                    <a:pt x="81" y="745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90153" name="AutoShape 41">
            <a:extLst>
              <a:ext uri="{FF2B5EF4-FFF2-40B4-BE49-F238E27FC236}">
                <a16:creationId xmlns:a16="http://schemas.microsoft.com/office/drawing/2014/main" id="{01E363A5-0164-715B-FDD1-F119102A4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667000"/>
            <a:ext cx="2514600" cy="1371600"/>
          </a:xfrm>
          <a:prstGeom prst="cloudCallout">
            <a:avLst>
              <a:gd name="adj1" fmla="val -65782"/>
              <a:gd name="adj2" fmla="val 12153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LID4096" sz="1800" b="1" i="1">
                <a:solidFill>
                  <a:srgbClr val="CC0000"/>
                </a:solidFill>
              </a:rPr>
              <a:t>Will those parts ever arrive?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B7B0F6DE-8D6D-C340-F094-A151A529C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8001000" algn="r"/>
              </a:tabLst>
            </a:pPr>
            <a:r>
              <a:rPr lang="en-US" altLang="LID4096"/>
              <a:t>Research Goal</a:t>
            </a:r>
            <a:endParaRPr lang="en-CA" altLang="LID4096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CAFFC2FE-3EC1-1EC2-3254-03E10BCD03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Create physical devices and software so:</a:t>
            </a:r>
            <a:br>
              <a:rPr lang="en-US" altLang="LID4096"/>
            </a:br>
            <a:endParaRPr lang="en-US" altLang="LID4096" sz="1600"/>
          </a:p>
          <a:p>
            <a:pPr marL="762000" lvl="1"/>
            <a:r>
              <a:rPr lang="en-US" altLang="LID4096"/>
              <a:t>developers concentrate on physical interface </a:t>
            </a:r>
            <a:r>
              <a:rPr lang="en-US" altLang="LID4096" b="1" i="1"/>
              <a:t>design</a:t>
            </a:r>
          </a:p>
          <a:p>
            <a:pPr marL="1181100" lvl="2"/>
            <a:r>
              <a:rPr lang="en-US" altLang="LID4096"/>
              <a:t>use, recombine, and modify devices as needed</a:t>
            </a:r>
            <a:br>
              <a:rPr lang="en-US" altLang="LID4096"/>
            </a:br>
            <a:endParaRPr lang="en-US" altLang="LID4096"/>
          </a:p>
          <a:p>
            <a:pPr marL="762000" lvl="1"/>
            <a:r>
              <a:rPr lang="en-US" altLang="LID4096"/>
              <a:t>appropriate for the </a:t>
            </a:r>
            <a:r>
              <a:rPr lang="en-US" altLang="LID4096" b="1"/>
              <a:t>average programmer</a:t>
            </a:r>
            <a:r>
              <a:rPr lang="en-US" altLang="LID4096"/>
              <a:t> </a:t>
            </a:r>
          </a:p>
          <a:p>
            <a:pPr marL="1181100" lvl="2"/>
            <a:r>
              <a:rPr lang="en-US" altLang="LID4096"/>
              <a:t>easy to program and extend</a:t>
            </a:r>
          </a:p>
          <a:p>
            <a:endParaRPr lang="en-CA" alt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47DC5388-6DA1-68B8-3476-3025CBC05D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8001000" algn="r"/>
              </a:tabLst>
            </a:pPr>
            <a:r>
              <a:rPr lang="en-US" altLang="LID4096"/>
              <a:t>Research Goal</a:t>
            </a:r>
            <a:endParaRPr lang="en-CA" altLang="LID4096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8745308C-BB11-899B-9B24-4C8101A18C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Create physical devices and software so:|</a:t>
            </a:r>
            <a:br>
              <a:rPr lang="en-US" altLang="LID4096"/>
            </a:br>
            <a:endParaRPr lang="en-US" altLang="LID4096" sz="1600"/>
          </a:p>
          <a:p>
            <a:pPr marL="762000" lvl="1"/>
            <a:r>
              <a:rPr lang="en-US" altLang="LID4096"/>
              <a:t>simple enough for Saul to use</a:t>
            </a:r>
          </a:p>
          <a:p>
            <a:pPr marL="762000" lvl="1">
              <a:buFontTx/>
              <a:buNone/>
            </a:pPr>
            <a:endParaRPr lang="en-US" altLang="LID4096"/>
          </a:p>
          <a:p>
            <a:endParaRPr lang="en-CA" altLang="LID4096"/>
          </a:p>
        </p:txBody>
      </p:sp>
      <p:pic>
        <p:nvPicPr>
          <p:cNvPr id="104452" name="Picture 4">
            <a:extLst>
              <a:ext uri="{FF2B5EF4-FFF2-40B4-BE49-F238E27FC236}">
                <a16:creationId xmlns:a16="http://schemas.microsoft.com/office/drawing/2014/main" id="{1ABC9CAA-600E-C5DD-6874-16E9DFE44AC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4419600"/>
            <a:ext cx="2743200" cy="2111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27A8622-0987-19CE-4123-62DBEC33C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b"/>
          <a:lstStyle/>
          <a:p>
            <a:pPr>
              <a:tabLst>
                <a:tab pos="8001000" algn="r"/>
              </a:tabLst>
            </a:pPr>
            <a:r>
              <a:rPr lang="en-US" altLang="LID4096" sz="1400"/>
              <a:t>Insight</a:t>
            </a:r>
            <a:br>
              <a:rPr lang="en-US" altLang="LID4096" sz="1400"/>
            </a:br>
            <a:r>
              <a:rPr lang="en-US" altLang="LID4096" sz="2400"/>
              <a:t>GUI Widgets</a:t>
            </a:r>
            <a:endParaRPr lang="en-CA" altLang="LID4096" sz="2400"/>
          </a:p>
        </p:txBody>
      </p:sp>
      <p:pic>
        <p:nvPicPr>
          <p:cNvPr id="17420" name="Picture 12">
            <a:extLst>
              <a:ext uri="{FF2B5EF4-FFF2-40B4-BE49-F238E27FC236}">
                <a16:creationId xmlns:a16="http://schemas.microsoft.com/office/drawing/2014/main" id="{619AA715-DCF4-BBC7-3792-B7E470575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46250"/>
            <a:ext cx="60198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447" name="Group 39">
            <a:extLst>
              <a:ext uri="{FF2B5EF4-FFF2-40B4-BE49-F238E27FC236}">
                <a16:creationId xmlns:a16="http://schemas.microsoft.com/office/drawing/2014/main" id="{DFF8ECB2-CEB7-3DA3-34DA-40BE0F548F94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667000"/>
            <a:ext cx="5943600" cy="2095500"/>
            <a:chOff x="432" y="1680"/>
            <a:chExt cx="3744" cy="1320"/>
          </a:xfrm>
        </p:grpSpPr>
        <p:sp>
          <p:nvSpPr>
            <p:cNvPr id="17426" name="Freeform 18">
              <a:extLst>
                <a:ext uri="{FF2B5EF4-FFF2-40B4-BE49-F238E27FC236}">
                  <a16:creationId xmlns:a16="http://schemas.microsoft.com/office/drawing/2014/main" id="{EF5EBB5D-FA90-1F94-F7ED-776909344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064"/>
              <a:ext cx="336" cy="296"/>
            </a:xfrm>
            <a:custGeom>
              <a:avLst/>
              <a:gdLst>
                <a:gd name="T0" fmla="*/ 56 w 200"/>
                <a:gd name="T1" fmla="*/ 0 h 248"/>
                <a:gd name="T2" fmla="*/ 152 w 200"/>
                <a:gd name="T3" fmla="*/ 48 h 248"/>
                <a:gd name="T4" fmla="*/ 152 w 200"/>
                <a:gd name="T5" fmla="*/ 144 h 248"/>
                <a:gd name="T6" fmla="*/ 104 w 200"/>
                <a:gd name="T7" fmla="*/ 240 h 248"/>
                <a:gd name="T8" fmla="*/ 8 w 200"/>
                <a:gd name="T9" fmla="*/ 192 h 248"/>
                <a:gd name="T10" fmla="*/ 56 w 200"/>
                <a:gd name="T11" fmla="*/ 96 h 248"/>
                <a:gd name="T12" fmla="*/ 200 w 200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48">
                  <a:moveTo>
                    <a:pt x="56" y="0"/>
                  </a:moveTo>
                  <a:cubicBezTo>
                    <a:pt x="96" y="12"/>
                    <a:pt x="136" y="24"/>
                    <a:pt x="152" y="48"/>
                  </a:cubicBezTo>
                  <a:cubicBezTo>
                    <a:pt x="168" y="72"/>
                    <a:pt x="160" y="112"/>
                    <a:pt x="152" y="144"/>
                  </a:cubicBezTo>
                  <a:cubicBezTo>
                    <a:pt x="144" y="176"/>
                    <a:pt x="128" y="232"/>
                    <a:pt x="104" y="240"/>
                  </a:cubicBezTo>
                  <a:cubicBezTo>
                    <a:pt x="80" y="248"/>
                    <a:pt x="16" y="216"/>
                    <a:pt x="8" y="192"/>
                  </a:cubicBezTo>
                  <a:cubicBezTo>
                    <a:pt x="0" y="168"/>
                    <a:pt x="24" y="128"/>
                    <a:pt x="56" y="96"/>
                  </a:cubicBezTo>
                  <a:cubicBezTo>
                    <a:pt x="88" y="64"/>
                    <a:pt x="168" y="16"/>
                    <a:pt x="20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428" name="Freeform 20">
              <a:extLst>
                <a:ext uri="{FF2B5EF4-FFF2-40B4-BE49-F238E27FC236}">
                  <a16:creationId xmlns:a16="http://schemas.microsoft.com/office/drawing/2014/main" id="{A57E1B0C-F0FE-5370-8561-46E4F679F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2520"/>
              <a:ext cx="1544" cy="480"/>
            </a:xfrm>
            <a:custGeom>
              <a:avLst/>
              <a:gdLst>
                <a:gd name="T0" fmla="*/ 824 w 1544"/>
                <a:gd name="T1" fmla="*/ 120 h 480"/>
                <a:gd name="T2" fmla="*/ 440 w 1544"/>
                <a:gd name="T3" fmla="*/ 168 h 480"/>
                <a:gd name="T4" fmla="*/ 56 w 1544"/>
                <a:gd name="T5" fmla="*/ 216 h 480"/>
                <a:gd name="T6" fmla="*/ 104 w 1544"/>
                <a:gd name="T7" fmla="*/ 408 h 480"/>
                <a:gd name="T8" fmla="*/ 680 w 1544"/>
                <a:gd name="T9" fmla="*/ 456 h 480"/>
                <a:gd name="T10" fmla="*/ 1352 w 1544"/>
                <a:gd name="T11" fmla="*/ 456 h 480"/>
                <a:gd name="T12" fmla="*/ 1496 w 1544"/>
                <a:gd name="T13" fmla="*/ 312 h 480"/>
                <a:gd name="T14" fmla="*/ 1064 w 1544"/>
                <a:gd name="T15" fmla="*/ 168 h 480"/>
                <a:gd name="T16" fmla="*/ 872 w 1544"/>
                <a:gd name="T17" fmla="*/ 168 h 480"/>
                <a:gd name="T18" fmla="*/ 632 w 1544"/>
                <a:gd name="T19" fmla="*/ 72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4" h="480">
                  <a:moveTo>
                    <a:pt x="824" y="120"/>
                  </a:moveTo>
                  <a:cubicBezTo>
                    <a:pt x="696" y="136"/>
                    <a:pt x="568" y="152"/>
                    <a:pt x="440" y="168"/>
                  </a:cubicBezTo>
                  <a:cubicBezTo>
                    <a:pt x="312" y="184"/>
                    <a:pt x="112" y="176"/>
                    <a:pt x="56" y="216"/>
                  </a:cubicBezTo>
                  <a:cubicBezTo>
                    <a:pt x="0" y="256"/>
                    <a:pt x="0" y="368"/>
                    <a:pt x="104" y="408"/>
                  </a:cubicBezTo>
                  <a:cubicBezTo>
                    <a:pt x="208" y="448"/>
                    <a:pt x="472" y="448"/>
                    <a:pt x="680" y="456"/>
                  </a:cubicBezTo>
                  <a:cubicBezTo>
                    <a:pt x="888" y="464"/>
                    <a:pt x="1216" y="480"/>
                    <a:pt x="1352" y="456"/>
                  </a:cubicBezTo>
                  <a:cubicBezTo>
                    <a:pt x="1488" y="432"/>
                    <a:pt x="1544" y="360"/>
                    <a:pt x="1496" y="312"/>
                  </a:cubicBezTo>
                  <a:cubicBezTo>
                    <a:pt x="1448" y="264"/>
                    <a:pt x="1168" y="192"/>
                    <a:pt x="1064" y="168"/>
                  </a:cubicBezTo>
                  <a:cubicBezTo>
                    <a:pt x="960" y="144"/>
                    <a:pt x="944" y="184"/>
                    <a:pt x="872" y="168"/>
                  </a:cubicBezTo>
                  <a:cubicBezTo>
                    <a:pt x="800" y="152"/>
                    <a:pt x="736" y="0"/>
                    <a:pt x="632" y="7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439" name="Rectangle 31">
              <a:extLst>
                <a:ext uri="{FF2B5EF4-FFF2-40B4-BE49-F238E27FC236}">
                  <a16:creationId xmlns:a16="http://schemas.microsoft.com/office/drawing/2014/main" id="{A4775B56-2565-7E3B-4C49-F4758B6D7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680"/>
              <a:ext cx="20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Easy to add to </a:t>
              </a:r>
              <a:br>
                <a:rPr lang="en-US" altLang="LID4096" sz="2000"/>
              </a:br>
              <a:r>
                <a:rPr lang="en-US" altLang="LID4096" sz="2000"/>
                <a:t>program</a:t>
              </a:r>
            </a:p>
          </p:txBody>
        </p:sp>
      </p:grpSp>
      <p:grpSp>
        <p:nvGrpSpPr>
          <p:cNvPr id="17448" name="Group 40">
            <a:extLst>
              <a:ext uri="{FF2B5EF4-FFF2-40B4-BE49-F238E27FC236}">
                <a16:creationId xmlns:a16="http://schemas.microsoft.com/office/drawing/2014/main" id="{0E85A504-66DF-4D64-4A99-6E4D5CAD6E1C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276600"/>
            <a:ext cx="8458200" cy="3429000"/>
            <a:chOff x="432" y="2064"/>
            <a:chExt cx="5328" cy="2160"/>
          </a:xfrm>
        </p:grpSpPr>
        <p:sp>
          <p:nvSpPr>
            <p:cNvPr id="17429" name="Freeform 21">
              <a:extLst>
                <a:ext uri="{FF2B5EF4-FFF2-40B4-BE49-F238E27FC236}">
                  <a16:creationId xmlns:a16="http://schemas.microsoft.com/office/drawing/2014/main" id="{0D651C7D-119E-86FF-B48F-1399AED9D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2064"/>
              <a:ext cx="960" cy="2160"/>
            </a:xfrm>
            <a:custGeom>
              <a:avLst/>
              <a:gdLst>
                <a:gd name="T0" fmla="*/ 960 w 1448"/>
                <a:gd name="T1" fmla="*/ 0 h 904"/>
                <a:gd name="T2" fmla="*/ 384 w 1448"/>
                <a:gd name="T3" fmla="*/ 144 h 904"/>
                <a:gd name="T4" fmla="*/ 48 w 1448"/>
                <a:gd name="T5" fmla="*/ 336 h 904"/>
                <a:gd name="T6" fmla="*/ 96 w 1448"/>
                <a:gd name="T7" fmla="*/ 624 h 904"/>
                <a:gd name="T8" fmla="*/ 240 w 1448"/>
                <a:gd name="T9" fmla="*/ 864 h 904"/>
                <a:gd name="T10" fmla="*/ 1152 w 1448"/>
                <a:gd name="T11" fmla="*/ 864 h 904"/>
                <a:gd name="T12" fmla="*/ 1344 w 1448"/>
                <a:gd name="T13" fmla="*/ 720 h 904"/>
                <a:gd name="T14" fmla="*/ 1392 w 1448"/>
                <a:gd name="T15" fmla="*/ 336 h 904"/>
                <a:gd name="T16" fmla="*/ 1008 w 1448"/>
                <a:gd name="T17" fmla="*/ 144 h 904"/>
                <a:gd name="T18" fmla="*/ 576 w 1448"/>
                <a:gd name="T19" fmla="*/ 96 h 904"/>
                <a:gd name="T20" fmla="*/ 288 w 1448"/>
                <a:gd name="T21" fmla="*/ 96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8" h="904">
                  <a:moveTo>
                    <a:pt x="960" y="0"/>
                  </a:moveTo>
                  <a:cubicBezTo>
                    <a:pt x="748" y="44"/>
                    <a:pt x="536" y="88"/>
                    <a:pt x="384" y="144"/>
                  </a:cubicBezTo>
                  <a:cubicBezTo>
                    <a:pt x="232" y="200"/>
                    <a:pt x="96" y="256"/>
                    <a:pt x="48" y="336"/>
                  </a:cubicBezTo>
                  <a:cubicBezTo>
                    <a:pt x="0" y="416"/>
                    <a:pt x="64" y="536"/>
                    <a:pt x="96" y="624"/>
                  </a:cubicBezTo>
                  <a:cubicBezTo>
                    <a:pt x="128" y="712"/>
                    <a:pt x="64" y="824"/>
                    <a:pt x="240" y="864"/>
                  </a:cubicBezTo>
                  <a:cubicBezTo>
                    <a:pt x="416" y="904"/>
                    <a:pt x="968" y="888"/>
                    <a:pt x="1152" y="864"/>
                  </a:cubicBezTo>
                  <a:cubicBezTo>
                    <a:pt x="1336" y="840"/>
                    <a:pt x="1304" y="808"/>
                    <a:pt x="1344" y="720"/>
                  </a:cubicBezTo>
                  <a:cubicBezTo>
                    <a:pt x="1384" y="632"/>
                    <a:pt x="1448" y="432"/>
                    <a:pt x="1392" y="336"/>
                  </a:cubicBezTo>
                  <a:cubicBezTo>
                    <a:pt x="1336" y="240"/>
                    <a:pt x="1144" y="184"/>
                    <a:pt x="1008" y="144"/>
                  </a:cubicBezTo>
                  <a:cubicBezTo>
                    <a:pt x="872" y="104"/>
                    <a:pt x="696" y="104"/>
                    <a:pt x="576" y="96"/>
                  </a:cubicBezTo>
                  <a:cubicBezTo>
                    <a:pt x="456" y="88"/>
                    <a:pt x="372" y="92"/>
                    <a:pt x="288" y="96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438" name="Rectangle 30">
              <a:extLst>
                <a:ext uri="{FF2B5EF4-FFF2-40B4-BE49-F238E27FC236}">
                  <a16:creationId xmlns:a16="http://schemas.microsoft.com/office/drawing/2014/main" id="{3BAE869B-88B9-50A0-B0FE-B0933C834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304"/>
              <a:ext cx="1872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Well defined API</a:t>
              </a:r>
              <a:br>
                <a:rPr lang="en-US" altLang="LID4096" sz="2000"/>
              </a:br>
              <a:endParaRPr lang="en-CA" altLang="LID4096" sz="2000"/>
            </a:p>
          </p:txBody>
        </p:sp>
        <p:sp>
          <p:nvSpPr>
            <p:cNvPr id="17446" name="Freeform 38">
              <a:extLst>
                <a:ext uri="{FF2B5EF4-FFF2-40B4-BE49-F238E27FC236}">
                  <a16:creationId xmlns:a16="http://schemas.microsoft.com/office/drawing/2014/main" id="{AF97A1CC-ECD9-5CFB-E841-2D21E650A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3120"/>
              <a:ext cx="1544" cy="480"/>
            </a:xfrm>
            <a:custGeom>
              <a:avLst/>
              <a:gdLst>
                <a:gd name="T0" fmla="*/ 824 w 1544"/>
                <a:gd name="T1" fmla="*/ 120 h 480"/>
                <a:gd name="T2" fmla="*/ 440 w 1544"/>
                <a:gd name="T3" fmla="*/ 168 h 480"/>
                <a:gd name="T4" fmla="*/ 56 w 1544"/>
                <a:gd name="T5" fmla="*/ 216 h 480"/>
                <a:gd name="T6" fmla="*/ 104 w 1544"/>
                <a:gd name="T7" fmla="*/ 408 h 480"/>
                <a:gd name="T8" fmla="*/ 680 w 1544"/>
                <a:gd name="T9" fmla="*/ 456 h 480"/>
                <a:gd name="T10" fmla="*/ 1352 w 1544"/>
                <a:gd name="T11" fmla="*/ 456 h 480"/>
                <a:gd name="T12" fmla="*/ 1496 w 1544"/>
                <a:gd name="T13" fmla="*/ 312 h 480"/>
                <a:gd name="T14" fmla="*/ 1064 w 1544"/>
                <a:gd name="T15" fmla="*/ 168 h 480"/>
                <a:gd name="T16" fmla="*/ 872 w 1544"/>
                <a:gd name="T17" fmla="*/ 168 h 480"/>
                <a:gd name="T18" fmla="*/ 632 w 1544"/>
                <a:gd name="T19" fmla="*/ 72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4" h="480">
                  <a:moveTo>
                    <a:pt x="824" y="120"/>
                  </a:moveTo>
                  <a:cubicBezTo>
                    <a:pt x="696" y="136"/>
                    <a:pt x="568" y="152"/>
                    <a:pt x="440" y="168"/>
                  </a:cubicBezTo>
                  <a:cubicBezTo>
                    <a:pt x="312" y="184"/>
                    <a:pt x="112" y="176"/>
                    <a:pt x="56" y="216"/>
                  </a:cubicBezTo>
                  <a:cubicBezTo>
                    <a:pt x="0" y="256"/>
                    <a:pt x="0" y="368"/>
                    <a:pt x="104" y="408"/>
                  </a:cubicBezTo>
                  <a:cubicBezTo>
                    <a:pt x="208" y="448"/>
                    <a:pt x="472" y="448"/>
                    <a:pt x="680" y="456"/>
                  </a:cubicBezTo>
                  <a:cubicBezTo>
                    <a:pt x="888" y="464"/>
                    <a:pt x="1216" y="480"/>
                    <a:pt x="1352" y="456"/>
                  </a:cubicBezTo>
                  <a:cubicBezTo>
                    <a:pt x="1488" y="432"/>
                    <a:pt x="1544" y="360"/>
                    <a:pt x="1496" y="312"/>
                  </a:cubicBezTo>
                  <a:cubicBezTo>
                    <a:pt x="1448" y="264"/>
                    <a:pt x="1168" y="192"/>
                    <a:pt x="1064" y="168"/>
                  </a:cubicBezTo>
                  <a:cubicBezTo>
                    <a:pt x="960" y="144"/>
                    <a:pt x="944" y="184"/>
                    <a:pt x="872" y="168"/>
                  </a:cubicBezTo>
                  <a:cubicBezTo>
                    <a:pt x="800" y="152"/>
                    <a:pt x="736" y="0"/>
                    <a:pt x="632" y="7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7455" name="Group 47">
            <a:extLst>
              <a:ext uri="{FF2B5EF4-FFF2-40B4-BE49-F238E27FC236}">
                <a16:creationId xmlns:a16="http://schemas.microsoft.com/office/drawing/2014/main" id="{18384E45-BDEA-A68F-928F-41260E3AA8FB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981200"/>
            <a:ext cx="2438400" cy="4038600"/>
            <a:chOff x="432" y="1248"/>
            <a:chExt cx="1536" cy="2544"/>
          </a:xfrm>
        </p:grpSpPr>
        <p:sp>
          <p:nvSpPr>
            <p:cNvPr id="17452" name="Rectangle 44">
              <a:extLst>
                <a:ext uri="{FF2B5EF4-FFF2-40B4-BE49-F238E27FC236}">
                  <a16:creationId xmlns:a16="http://schemas.microsoft.com/office/drawing/2014/main" id="{4D3286A8-2D1B-135F-14B7-0883263EC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248"/>
              <a:ext cx="1488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Stock widget set</a:t>
              </a:r>
              <a:endParaRPr lang="en-CA" altLang="LID4096" sz="2000"/>
            </a:p>
          </p:txBody>
        </p:sp>
        <p:sp>
          <p:nvSpPr>
            <p:cNvPr id="17451" name="AutoShape 43">
              <a:extLst>
                <a:ext uri="{FF2B5EF4-FFF2-40B4-BE49-F238E27FC236}">
                  <a16:creationId xmlns:a16="http://schemas.microsoft.com/office/drawing/2014/main" id="{6C92CF79-FC50-1D3B-EA3D-A3A276F9D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1728"/>
              <a:ext cx="144" cy="2064"/>
            </a:xfrm>
            <a:prstGeom prst="leftBrace">
              <a:avLst>
                <a:gd name="adj1" fmla="val 119444"/>
                <a:gd name="adj2" fmla="val 49708"/>
              </a:avLst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17460" name="Group 52">
            <a:extLst>
              <a:ext uri="{FF2B5EF4-FFF2-40B4-BE49-F238E27FC236}">
                <a16:creationId xmlns:a16="http://schemas.microsoft.com/office/drawing/2014/main" id="{B3699DF4-047E-DC87-6371-3F4B1AC6B672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133600"/>
            <a:ext cx="6019800" cy="2667000"/>
            <a:chOff x="432" y="1344"/>
            <a:chExt cx="3792" cy="1680"/>
          </a:xfrm>
        </p:grpSpPr>
        <p:sp>
          <p:nvSpPr>
            <p:cNvPr id="17440" name="Rectangle 32">
              <a:extLst>
                <a:ext uri="{FF2B5EF4-FFF2-40B4-BE49-F238E27FC236}">
                  <a16:creationId xmlns:a16="http://schemas.microsoft.com/office/drawing/2014/main" id="{38C39DDF-B2D1-538F-6C2A-1C651DD1B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736"/>
              <a:ext cx="20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Easy to try</a:t>
              </a:r>
              <a:endParaRPr lang="en-CA" altLang="LID4096" sz="2000"/>
            </a:p>
          </p:txBody>
        </p:sp>
        <p:sp>
          <p:nvSpPr>
            <p:cNvPr id="17457" name="Freeform 49">
              <a:extLst>
                <a:ext uri="{FF2B5EF4-FFF2-40B4-BE49-F238E27FC236}">
                  <a16:creationId xmlns:a16="http://schemas.microsoft.com/office/drawing/2014/main" id="{0DD8EB28-42E3-1821-B388-4B4DEAB91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1344"/>
              <a:ext cx="336" cy="296"/>
            </a:xfrm>
            <a:custGeom>
              <a:avLst/>
              <a:gdLst>
                <a:gd name="T0" fmla="*/ 56 w 200"/>
                <a:gd name="T1" fmla="*/ 0 h 248"/>
                <a:gd name="T2" fmla="*/ 152 w 200"/>
                <a:gd name="T3" fmla="*/ 48 h 248"/>
                <a:gd name="T4" fmla="*/ 152 w 200"/>
                <a:gd name="T5" fmla="*/ 144 h 248"/>
                <a:gd name="T6" fmla="*/ 104 w 200"/>
                <a:gd name="T7" fmla="*/ 240 h 248"/>
                <a:gd name="T8" fmla="*/ 8 w 200"/>
                <a:gd name="T9" fmla="*/ 192 h 248"/>
                <a:gd name="T10" fmla="*/ 56 w 200"/>
                <a:gd name="T11" fmla="*/ 96 h 248"/>
                <a:gd name="T12" fmla="*/ 200 w 200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48">
                  <a:moveTo>
                    <a:pt x="56" y="0"/>
                  </a:moveTo>
                  <a:cubicBezTo>
                    <a:pt x="96" y="12"/>
                    <a:pt x="136" y="24"/>
                    <a:pt x="152" y="48"/>
                  </a:cubicBezTo>
                  <a:cubicBezTo>
                    <a:pt x="168" y="72"/>
                    <a:pt x="160" y="112"/>
                    <a:pt x="152" y="144"/>
                  </a:cubicBezTo>
                  <a:cubicBezTo>
                    <a:pt x="144" y="176"/>
                    <a:pt x="128" y="232"/>
                    <a:pt x="104" y="240"/>
                  </a:cubicBezTo>
                  <a:cubicBezTo>
                    <a:pt x="80" y="248"/>
                    <a:pt x="16" y="216"/>
                    <a:pt x="8" y="192"/>
                  </a:cubicBezTo>
                  <a:cubicBezTo>
                    <a:pt x="0" y="168"/>
                    <a:pt x="24" y="128"/>
                    <a:pt x="56" y="96"/>
                  </a:cubicBezTo>
                  <a:cubicBezTo>
                    <a:pt x="88" y="64"/>
                    <a:pt x="168" y="16"/>
                    <a:pt x="20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665BD04B-7436-1282-AB3D-0699277F6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b"/>
          <a:lstStyle/>
          <a:p>
            <a:pPr>
              <a:tabLst>
                <a:tab pos="8001000" algn="r"/>
              </a:tabLst>
            </a:pPr>
            <a:r>
              <a:rPr lang="en-US" altLang="LID4096" sz="1400"/>
              <a:t>Insight</a:t>
            </a:r>
            <a:br>
              <a:rPr lang="en-US" altLang="LID4096" sz="1400"/>
            </a:br>
            <a:r>
              <a:rPr lang="en-US" altLang="LID4096" sz="2400"/>
              <a:t>Phidgets - Physical Widgets</a:t>
            </a:r>
            <a:endParaRPr lang="en-CA" altLang="LID4096" sz="2400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FB5B7949-C0BB-2A16-77C1-67A4F09FBD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000"/>
              <a:t>Stock widget set</a:t>
            </a:r>
            <a:br>
              <a:rPr lang="en-US" altLang="LID4096" sz="2000"/>
            </a:br>
            <a:endParaRPr lang="en-US" altLang="LID4096" sz="2000"/>
          </a:p>
          <a:p>
            <a:r>
              <a:rPr lang="en-US" altLang="LID4096" sz="2000"/>
              <a:t>Well defined API</a:t>
            </a:r>
            <a:br>
              <a:rPr lang="en-US" altLang="LID4096" sz="2000"/>
            </a:br>
            <a:endParaRPr lang="en-US" altLang="LID4096" sz="2000"/>
          </a:p>
          <a:p>
            <a:r>
              <a:rPr lang="en-US" altLang="LID4096" sz="2000"/>
              <a:t>Easy to add to </a:t>
            </a:r>
            <a:br>
              <a:rPr lang="en-US" altLang="LID4096" sz="2000"/>
            </a:br>
            <a:r>
              <a:rPr lang="en-US" altLang="LID4096" sz="2000"/>
              <a:t>program</a:t>
            </a:r>
          </a:p>
          <a:p>
            <a:endParaRPr lang="en-US" altLang="LID4096" sz="2000"/>
          </a:p>
          <a:p>
            <a:r>
              <a:rPr lang="en-US" altLang="LID4096" sz="2000"/>
              <a:t>Easy to try</a:t>
            </a:r>
            <a:endParaRPr lang="en-CA" altLang="LID4096" sz="2000"/>
          </a:p>
        </p:txBody>
      </p:sp>
      <p:pic>
        <p:nvPicPr>
          <p:cNvPr id="119813" name="Picture 5">
            <a:extLst>
              <a:ext uri="{FF2B5EF4-FFF2-40B4-BE49-F238E27FC236}">
                <a16:creationId xmlns:a16="http://schemas.microsoft.com/office/drawing/2014/main" id="{D93AFFC6-351C-3F65-1BC5-03731AE6F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46250"/>
            <a:ext cx="60198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817" name="Freeform 9">
            <a:extLst>
              <a:ext uri="{FF2B5EF4-FFF2-40B4-BE49-F238E27FC236}">
                <a16:creationId xmlns:a16="http://schemas.microsoft.com/office/drawing/2014/main" id="{EAC90AFD-DF48-484F-F6BC-6A3080C0DA98}"/>
              </a:ext>
            </a:extLst>
          </p:cNvPr>
          <p:cNvSpPr>
            <a:spLocks/>
          </p:cNvSpPr>
          <p:nvPr/>
        </p:nvSpPr>
        <p:spPr bwMode="auto">
          <a:xfrm>
            <a:off x="3352800" y="5562600"/>
            <a:ext cx="533400" cy="469900"/>
          </a:xfrm>
          <a:custGeom>
            <a:avLst/>
            <a:gdLst>
              <a:gd name="T0" fmla="*/ 56 w 200"/>
              <a:gd name="T1" fmla="*/ 0 h 248"/>
              <a:gd name="T2" fmla="*/ 152 w 200"/>
              <a:gd name="T3" fmla="*/ 48 h 248"/>
              <a:gd name="T4" fmla="*/ 152 w 200"/>
              <a:gd name="T5" fmla="*/ 144 h 248"/>
              <a:gd name="T6" fmla="*/ 104 w 200"/>
              <a:gd name="T7" fmla="*/ 240 h 248"/>
              <a:gd name="T8" fmla="*/ 8 w 200"/>
              <a:gd name="T9" fmla="*/ 192 h 248"/>
              <a:gd name="T10" fmla="*/ 56 w 200"/>
              <a:gd name="T11" fmla="*/ 96 h 248"/>
              <a:gd name="T12" fmla="*/ 200 w 200"/>
              <a:gd name="T13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0" h="248">
                <a:moveTo>
                  <a:pt x="56" y="0"/>
                </a:moveTo>
                <a:cubicBezTo>
                  <a:pt x="96" y="12"/>
                  <a:pt x="136" y="24"/>
                  <a:pt x="152" y="48"/>
                </a:cubicBezTo>
                <a:cubicBezTo>
                  <a:pt x="168" y="72"/>
                  <a:pt x="160" y="112"/>
                  <a:pt x="152" y="144"/>
                </a:cubicBezTo>
                <a:cubicBezTo>
                  <a:pt x="144" y="176"/>
                  <a:pt x="128" y="232"/>
                  <a:pt x="104" y="240"/>
                </a:cubicBezTo>
                <a:cubicBezTo>
                  <a:pt x="80" y="248"/>
                  <a:pt x="16" y="216"/>
                  <a:pt x="8" y="192"/>
                </a:cubicBezTo>
                <a:cubicBezTo>
                  <a:pt x="0" y="168"/>
                  <a:pt x="24" y="128"/>
                  <a:pt x="56" y="96"/>
                </a:cubicBezTo>
                <a:cubicBezTo>
                  <a:pt x="88" y="64"/>
                  <a:pt x="168" y="16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18" name="Freeform 10">
            <a:extLst>
              <a:ext uri="{FF2B5EF4-FFF2-40B4-BE49-F238E27FC236}">
                <a16:creationId xmlns:a16="http://schemas.microsoft.com/office/drawing/2014/main" id="{8B84546E-522A-8040-EC0F-9FB909A2098E}"/>
              </a:ext>
            </a:extLst>
          </p:cNvPr>
          <p:cNvSpPr>
            <a:spLocks/>
          </p:cNvSpPr>
          <p:nvPr/>
        </p:nvSpPr>
        <p:spPr bwMode="auto">
          <a:xfrm>
            <a:off x="4267200" y="2971800"/>
            <a:ext cx="2298700" cy="1435100"/>
          </a:xfrm>
          <a:custGeom>
            <a:avLst/>
            <a:gdLst>
              <a:gd name="T0" fmla="*/ 960 w 1448"/>
              <a:gd name="T1" fmla="*/ 0 h 904"/>
              <a:gd name="T2" fmla="*/ 384 w 1448"/>
              <a:gd name="T3" fmla="*/ 144 h 904"/>
              <a:gd name="T4" fmla="*/ 48 w 1448"/>
              <a:gd name="T5" fmla="*/ 336 h 904"/>
              <a:gd name="T6" fmla="*/ 96 w 1448"/>
              <a:gd name="T7" fmla="*/ 624 h 904"/>
              <a:gd name="T8" fmla="*/ 240 w 1448"/>
              <a:gd name="T9" fmla="*/ 864 h 904"/>
              <a:gd name="T10" fmla="*/ 1152 w 1448"/>
              <a:gd name="T11" fmla="*/ 864 h 904"/>
              <a:gd name="T12" fmla="*/ 1344 w 1448"/>
              <a:gd name="T13" fmla="*/ 720 h 904"/>
              <a:gd name="T14" fmla="*/ 1392 w 1448"/>
              <a:gd name="T15" fmla="*/ 336 h 904"/>
              <a:gd name="T16" fmla="*/ 1008 w 1448"/>
              <a:gd name="T17" fmla="*/ 144 h 904"/>
              <a:gd name="T18" fmla="*/ 576 w 1448"/>
              <a:gd name="T19" fmla="*/ 96 h 904"/>
              <a:gd name="T20" fmla="*/ 288 w 1448"/>
              <a:gd name="T21" fmla="*/ 96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8" h="904">
                <a:moveTo>
                  <a:pt x="960" y="0"/>
                </a:moveTo>
                <a:cubicBezTo>
                  <a:pt x="748" y="44"/>
                  <a:pt x="536" y="88"/>
                  <a:pt x="384" y="144"/>
                </a:cubicBezTo>
                <a:cubicBezTo>
                  <a:pt x="232" y="200"/>
                  <a:pt x="96" y="256"/>
                  <a:pt x="48" y="336"/>
                </a:cubicBezTo>
                <a:cubicBezTo>
                  <a:pt x="0" y="416"/>
                  <a:pt x="64" y="536"/>
                  <a:pt x="96" y="624"/>
                </a:cubicBezTo>
                <a:cubicBezTo>
                  <a:pt x="128" y="712"/>
                  <a:pt x="64" y="824"/>
                  <a:pt x="240" y="864"/>
                </a:cubicBezTo>
                <a:cubicBezTo>
                  <a:pt x="416" y="904"/>
                  <a:pt x="968" y="888"/>
                  <a:pt x="1152" y="864"/>
                </a:cubicBezTo>
                <a:cubicBezTo>
                  <a:pt x="1336" y="840"/>
                  <a:pt x="1304" y="808"/>
                  <a:pt x="1344" y="720"/>
                </a:cubicBezTo>
                <a:cubicBezTo>
                  <a:pt x="1384" y="632"/>
                  <a:pt x="1448" y="432"/>
                  <a:pt x="1392" y="336"/>
                </a:cubicBezTo>
                <a:cubicBezTo>
                  <a:pt x="1336" y="240"/>
                  <a:pt x="1144" y="184"/>
                  <a:pt x="1008" y="144"/>
                </a:cubicBezTo>
                <a:cubicBezTo>
                  <a:pt x="872" y="104"/>
                  <a:pt x="696" y="104"/>
                  <a:pt x="576" y="96"/>
                </a:cubicBezTo>
                <a:cubicBezTo>
                  <a:pt x="456" y="88"/>
                  <a:pt x="372" y="92"/>
                  <a:pt x="288" y="9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19" name="Freeform 11">
            <a:extLst>
              <a:ext uri="{FF2B5EF4-FFF2-40B4-BE49-F238E27FC236}">
                <a16:creationId xmlns:a16="http://schemas.microsoft.com/office/drawing/2014/main" id="{F6B374B8-F8F2-83BB-FB62-2BE222173CDA}"/>
              </a:ext>
            </a:extLst>
          </p:cNvPr>
          <p:cNvSpPr>
            <a:spLocks/>
          </p:cNvSpPr>
          <p:nvPr/>
        </p:nvSpPr>
        <p:spPr bwMode="auto">
          <a:xfrm>
            <a:off x="7620000" y="3276600"/>
            <a:ext cx="1524000" cy="3429000"/>
          </a:xfrm>
          <a:custGeom>
            <a:avLst/>
            <a:gdLst>
              <a:gd name="T0" fmla="*/ 960 w 1448"/>
              <a:gd name="T1" fmla="*/ 0 h 904"/>
              <a:gd name="T2" fmla="*/ 384 w 1448"/>
              <a:gd name="T3" fmla="*/ 144 h 904"/>
              <a:gd name="T4" fmla="*/ 48 w 1448"/>
              <a:gd name="T5" fmla="*/ 336 h 904"/>
              <a:gd name="T6" fmla="*/ 96 w 1448"/>
              <a:gd name="T7" fmla="*/ 624 h 904"/>
              <a:gd name="T8" fmla="*/ 240 w 1448"/>
              <a:gd name="T9" fmla="*/ 864 h 904"/>
              <a:gd name="T10" fmla="*/ 1152 w 1448"/>
              <a:gd name="T11" fmla="*/ 864 h 904"/>
              <a:gd name="T12" fmla="*/ 1344 w 1448"/>
              <a:gd name="T13" fmla="*/ 720 h 904"/>
              <a:gd name="T14" fmla="*/ 1392 w 1448"/>
              <a:gd name="T15" fmla="*/ 336 h 904"/>
              <a:gd name="T16" fmla="*/ 1008 w 1448"/>
              <a:gd name="T17" fmla="*/ 144 h 904"/>
              <a:gd name="T18" fmla="*/ 576 w 1448"/>
              <a:gd name="T19" fmla="*/ 96 h 904"/>
              <a:gd name="T20" fmla="*/ 288 w 1448"/>
              <a:gd name="T21" fmla="*/ 96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8" h="904">
                <a:moveTo>
                  <a:pt x="960" y="0"/>
                </a:moveTo>
                <a:cubicBezTo>
                  <a:pt x="748" y="44"/>
                  <a:pt x="536" y="88"/>
                  <a:pt x="384" y="144"/>
                </a:cubicBezTo>
                <a:cubicBezTo>
                  <a:pt x="232" y="200"/>
                  <a:pt x="96" y="256"/>
                  <a:pt x="48" y="336"/>
                </a:cubicBezTo>
                <a:cubicBezTo>
                  <a:pt x="0" y="416"/>
                  <a:pt x="64" y="536"/>
                  <a:pt x="96" y="624"/>
                </a:cubicBezTo>
                <a:cubicBezTo>
                  <a:pt x="128" y="712"/>
                  <a:pt x="64" y="824"/>
                  <a:pt x="240" y="864"/>
                </a:cubicBezTo>
                <a:cubicBezTo>
                  <a:pt x="416" y="904"/>
                  <a:pt x="968" y="888"/>
                  <a:pt x="1152" y="864"/>
                </a:cubicBezTo>
                <a:cubicBezTo>
                  <a:pt x="1336" y="840"/>
                  <a:pt x="1304" y="808"/>
                  <a:pt x="1344" y="720"/>
                </a:cubicBezTo>
                <a:cubicBezTo>
                  <a:pt x="1384" y="632"/>
                  <a:pt x="1448" y="432"/>
                  <a:pt x="1392" y="336"/>
                </a:cubicBezTo>
                <a:cubicBezTo>
                  <a:pt x="1336" y="240"/>
                  <a:pt x="1144" y="184"/>
                  <a:pt x="1008" y="144"/>
                </a:cubicBezTo>
                <a:cubicBezTo>
                  <a:pt x="872" y="104"/>
                  <a:pt x="696" y="104"/>
                  <a:pt x="576" y="96"/>
                </a:cubicBezTo>
                <a:cubicBezTo>
                  <a:pt x="456" y="88"/>
                  <a:pt x="372" y="92"/>
                  <a:pt x="288" y="9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119821" name="Picture 13">
            <a:extLst>
              <a:ext uri="{FF2B5EF4-FFF2-40B4-BE49-F238E27FC236}">
                <a16:creationId xmlns:a16="http://schemas.microsoft.com/office/drawing/2014/main" id="{52B8450D-1B51-3E43-D755-989B6DB39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1413"/>
            <a:ext cx="3124200" cy="190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5" name="Rectangle 11">
            <a:extLst>
              <a:ext uri="{FF2B5EF4-FFF2-40B4-BE49-F238E27FC236}">
                <a16:creationId xmlns:a16="http://schemas.microsoft.com/office/drawing/2014/main" id="{C90E63E2-1FB4-0800-A3BD-116F6BF8F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b"/>
          <a:lstStyle/>
          <a:p>
            <a:r>
              <a:rPr lang="en-US" altLang="LID4096" sz="1400"/>
              <a:t>Insight</a:t>
            </a:r>
            <a:br>
              <a:rPr lang="en-US" altLang="LID4096" sz="1400"/>
            </a:br>
            <a:r>
              <a:rPr lang="en-US" altLang="LID4096" sz="2400"/>
              <a:t>Phidgets - Physical Widgets</a:t>
            </a:r>
            <a:endParaRPr lang="en-CA" altLang="LID4096" sz="2400"/>
          </a:p>
        </p:txBody>
      </p:sp>
      <p:sp>
        <p:nvSpPr>
          <p:cNvPr id="123916" name="Rectangle 12">
            <a:extLst>
              <a:ext uri="{FF2B5EF4-FFF2-40B4-BE49-F238E27FC236}">
                <a16:creationId xmlns:a16="http://schemas.microsoft.com/office/drawing/2014/main" id="{55641E89-7DBB-3735-1B13-47B02DC7E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Requirements beyond widgets</a:t>
            </a:r>
          </a:p>
          <a:p>
            <a:endParaRPr lang="en-US" altLang="LID4096" sz="1600"/>
          </a:p>
          <a:p>
            <a:pPr lvl="1"/>
            <a:r>
              <a:rPr lang="en-CA" altLang="LID4096"/>
              <a:t>Connection manager</a:t>
            </a:r>
          </a:p>
          <a:p>
            <a:pPr lvl="2"/>
            <a:r>
              <a:rPr lang="en-CA" altLang="LID4096"/>
              <a:t>device appearance / disappearance</a:t>
            </a:r>
          </a:p>
          <a:p>
            <a:pPr lvl="2"/>
            <a:endParaRPr lang="en-CA" altLang="LID4096"/>
          </a:p>
          <a:p>
            <a:pPr lvl="1"/>
            <a:r>
              <a:rPr lang="en-CA" altLang="LID4096"/>
              <a:t>Identification</a:t>
            </a:r>
          </a:p>
          <a:p>
            <a:pPr lvl="2"/>
            <a:r>
              <a:rPr lang="en-CA" altLang="LID4096"/>
              <a:t>link software with device type / particular devices</a:t>
            </a:r>
          </a:p>
          <a:p>
            <a:pPr lvl="2"/>
            <a:endParaRPr lang="en-CA" altLang="LID4096"/>
          </a:p>
          <a:p>
            <a:pPr lvl="1"/>
            <a:r>
              <a:rPr lang="en-CA" altLang="LID4096"/>
              <a:t>Simulation mode</a:t>
            </a:r>
          </a:p>
          <a:p>
            <a:pPr lvl="2"/>
            <a:r>
              <a:rPr lang="en-CA" altLang="LID4096"/>
              <a:t>program, test, debug without the device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6" name="Object 4">
            <a:extLst>
              <a:ext uri="{FF2B5EF4-FFF2-40B4-BE49-F238E27FC236}">
                <a16:creationId xmlns:a16="http://schemas.microsoft.com/office/drawing/2014/main" id="{736BC181-CB91-962F-C924-910262B95C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6095238" imgH="4571429" progId="MSPhotoEd.3">
                  <p:embed/>
                </p:oleObj>
              </mc:Choice>
              <mc:Fallback>
                <p:oleObj name="Photo Editor Photo" r:id="rId3" imgW="6095238" imgH="457142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378296A-459A-7100-DBAB-1F02CE949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 we built</a:t>
            </a:r>
            <a:endParaRPr lang="en-CA" altLang="LID4096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7442FA9-67CA-983E-E5AF-0118392E8EC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200400"/>
            <a:ext cx="22098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LID4096" sz="2200"/>
              <a:t>Servo</a:t>
            </a:r>
            <a:br>
              <a:rPr lang="en-US" altLang="LID4096" sz="2200"/>
            </a:br>
            <a:r>
              <a:rPr lang="en-US" altLang="LID4096" sz="1600"/>
              <a:t>1-4  servo motors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C7D74B9E-96C0-CA99-7E03-BFCBE23BA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200400"/>
            <a:ext cx="2514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InterfaceKit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8 inputs</a:t>
            </a:r>
            <a:b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4 sensors</a:t>
            </a:r>
            <a:b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8 outputs </a:t>
            </a:r>
            <a:b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</a:br>
            <a:endParaRPr lang="en-US" altLang="LID4096" sz="1600">
              <a:solidFill>
                <a:srgbClr val="000066"/>
              </a:solidFill>
              <a:latin typeface="Verdana" panose="020B0604030504040204" pitchFamily="34" charset="0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2AC4C6AD-52F8-D4F4-BAA5-B49819BE5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72200"/>
            <a:ext cx="3124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Powerbar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6 120 volt outlets</a:t>
            </a:r>
          </a:p>
        </p:txBody>
      </p:sp>
      <p:graphicFrame>
        <p:nvGraphicFramePr>
          <p:cNvPr id="41990" name="Object 6">
            <a:extLst>
              <a:ext uri="{FF2B5EF4-FFF2-40B4-BE49-F238E27FC236}">
                <a16:creationId xmlns:a16="http://schemas.microsoft.com/office/drawing/2014/main" id="{4E50A0B9-5DDA-0D0D-3B43-64EF35D20B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1323975"/>
          <a:ext cx="220980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5020376" imgH="4296375" progId="MSPhotoEd.3">
                  <p:embed/>
                </p:oleObj>
              </mc:Choice>
              <mc:Fallback>
                <p:oleObj name="Photo Editor Photo" r:id="rId3" imgW="5020376" imgH="4296375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323975"/>
                        <a:ext cx="220980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1" name="Picture 7">
            <a:extLst>
              <a:ext uri="{FF2B5EF4-FFF2-40B4-BE49-F238E27FC236}">
                <a16:creationId xmlns:a16="http://schemas.microsoft.com/office/drawing/2014/main" id="{639947C5-5FB4-170C-C7F2-8C0310B43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2" name="Picture 8">
            <a:extLst>
              <a:ext uri="{FF2B5EF4-FFF2-40B4-BE49-F238E27FC236}">
                <a16:creationId xmlns:a16="http://schemas.microsoft.com/office/drawing/2014/main" id="{05BB4DC6-3D25-FD80-D057-0C98A3FAC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229225"/>
            <a:ext cx="72390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1994" name="Object 10">
            <a:extLst>
              <a:ext uri="{FF2B5EF4-FFF2-40B4-BE49-F238E27FC236}">
                <a16:creationId xmlns:a16="http://schemas.microsoft.com/office/drawing/2014/main" id="{B0DF5E45-845D-1DF0-E96D-8257BC96B9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1371600"/>
          <a:ext cx="24098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7" imgW="6800000" imgH="4161905" progId="MSPhotoEd.3">
                  <p:embed/>
                </p:oleObj>
              </mc:Choice>
              <mc:Fallback>
                <p:oleObj name="Photo Editor Photo" r:id="rId7" imgW="6800000" imgH="4161905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371600"/>
                        <a:ext cx="24098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5" name="Rectangle 11">
            <a:extLst>
              <a:ext uri="{FF2B5EF4-FFF2-40B4-BE49-F238E27FC236}">
                <a16:creationId xmlns:a16="http://schemas.microsoft.com/office/drawing/2014/main" id="{7D9C1799-5279-7D0B-E29C-3D140ED57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00400"/>
            <a:ext cx="2514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Power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DC devices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>
            <a:extLst>
              <a:ext uri="{FF2B5EF4-FFF2-40B4-BE49-F238E27FC236}">
                <a16:creationId xmlns:a16="http://schemas.microsoft.com/office/drawing/2014/main" id="{C3D02EA6-119F-7FA8-EB11-852EA8566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85271F30-C948-8FEA-EB2D-1A9C88990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23236" name="Rectangle 4">
            <a:extLst>
              <a:ext uri="{FF2B5EF4-FFF2-40B4-BE49-F238E27FC236}">
                <a16:creationId xmlns:a16="http://schemas.microsoft.com/office/drawing/2014/main" id="{AD5B6C8D-8958-FD4F-0A49-727C6D4C4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23237" name="Freeform 5">
            <a:extLst>
              <a:ext uri="{FF2B5EF4-FFF2-40B4-BE49-F238E27FC236}">
                <a16:creationId xmlns:a16="http://schemas.microsoft.com/office/drawing/2014/main" id="{F5CFFE11-C95F-4750-CB0B-19A36EF3187C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23238" name="Text Box 6">
            <a:extLst>
              <a:ext uri="{FF2B5EF4-FFF2-40B4-BE49-F238E27FC236}">
                <a16:creationId xmlns:a16="http://schemas.microsoft.com/office/drawing/2014/main" id="{11E92556-D721-E76D-D7BD-69BB00A6C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23239" name="Rectangle 7">
            <a:extLst>
              <a:ext uri="{FF2B5EF4-FFF2-40B4-BE49-F238E27FC236}">
                <a16:creationId xmlns:a16="http://schemas.microsoft.com/office/drawing/2014/main" id="{D6DBFF83-FB87-E5A7-DB61-44DC689F5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81200"/>
            <a:ext cx="4953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/>
                    </a:gs>
                    <a:gs pos="100000">
                      <a:srgbClr val="99CCFF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3242" name="Rectangle 10">
            <a:extLst>
              <a:ext uri="{FF2B5EF4-FFF2-40B4-BE49-F238E27FC236}">
                <a16:creationId xmlns:a16="http://schemas.microsoft.com/office/drawing/2014/main" id="{B9B8B988-A8D0-C230-A9D9-090E5CC93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23250" name="Rectangle 18">
            <a:extLst>
              <a:ext uri="{FF2B5EF4-FFF2-40B4-BE49-F238E27FC236}">
                <a16:creationId xmlns:a16="http://schemas.microsoft.com/office/drawing/2014/main" id="{A4B1EE28-A458-7852-8940-5FFB05731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23251" name="Rectangle 19">
            <a:extLst>
              <a:ext uri="{FF2B5EF4-FFF2-40B4-BE49-F238E27FC236}">
                <a16:creationId xmlns:a16="http://schemas.microsoft.com/office/drawing/2014/main" id="{C953F576-640C-A2CC-B24F-905B38175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23262" name="Rectangle 30">
            <a:extLst>
              <a:ext uri="{FF2B5EF4-FFF2-40B4-BE49-F238E27FC236}">
                <a16:creationId xmlns:a16="http://schemas.microsoft.com/office/drawing/2014/main" id="{E08D766C-4504-A7BD-0D9B-3183738AD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23263" name="Picture 31">
            <a:extLst>
              <a:ext uri="{FF2B5EF4-FFF2-40B4-BE49-F238E27FC236}">
                <a16:creationId xmlns:a16="http://schemas.microsoft.com/office/drawing/2014/main" id="{4CC5A9CC-97C2-317E-B36B-E50BF00CAD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81200"/>
            <a:ext cx="2590800" cy="3200400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3261" name="AutoShape 29">
            <a:extLst>
              <a:ext uri="{FF2B5EF4-FFF2-40B4-BE49-F238E27FC236}">
                <a16:creationId xmlns:a16="http://schemas.microsoft.com/office/drawing/2014/main" id="{B1C90B94-250A-8FEE-6745-EB9BF570AC33}"/>
              </a:ext>
            </a:extLst>
          </p:cNvPr>
          <p:cNvSpPr>
            <a:spLocks noChangeArrowheads="1"/>
          </p:cNvSpPr>
          <p:nvPr/>
        </p:nvSpPr>
        <p:spPr bwMode="auto">
          <a:xfrm rot="4073846">
            <a:off x="2329657" y="5325269"/>
            <a:ext cx="1905000" cy="300037"/>
          </a:xfrm>
          <a:prstGeom prst="leftRightArrow">
            <a:avLst>
              <a:gd name="adj1" fmla="val 50000"/>
              <a:gd name="adj2" fmla="val 126984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223264" name="Picture 32">
            <a:extLst>
              <a:ext uri="{FF2B5EF4-FFF2-40B4-BE49-F238E27FC236}">
                <a16:creationId xmlns:a16="http://schemas.microsoft.com/office/drawing/2014/main" id="{C3E8B0D9-F8CD-0954-01BA-E312D7746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11400"/>
            <a:ext cx="43434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265" name="AutoShape 33">
            <a:extLst>
              <a:ext uri="{FF2B5EF4-FFF2-40B4-BE49-F238E27FC236}">
                <a16:creationId xmlns:a16="http://schemas.microsoft.com/office/drawing/2014/main" id="{ACE64F70-6DAE-6C61-5127-94F15CC3E59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614193" y="5511007"/>
            <a:ext cx="658813" cy="304800"/>
          </a:xfrm>
          <a:prstGeom prst="rightArrow">
            <a:avLst>
              <a:gd name="adj1" fmla="val 50000"/>
              <a:gd name="adj2" fmla="val 54036"/>
            </a:avLst>
          </a:prstGeom>
          <a:gradFill rotWithShape="1">
            <a:gsLst>
              <a:gs pos="0">
                <a:srgbClr val="CC0000"/>
              </a:gs>
              <a:gs pos="100000">
                <a:srgbClr val="CC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1" name="Rectangle 3">
            <a:extLst>
              <a:ext uri="{FF2B5EF4-FFF2-40B4-BE49-F238E27FC236}">
                <a16:creationId xmlns:a16="http://schemas.microsoft.com/office/drawing/2014/main" id="{B9C7AC22-3B7B-7986-14DD-6B7992A67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7092" name="Rectangle 4">
            <a:extLst>
              <a:ext uri="{FF2B5EF4-FFF2-40B4-BE49-F238E27FC236}">
                <a16:creationId xmlns:a16="http://schemas.microsoft.com/office/drawing/2014/main" id="{08E5B010-E219-BA09-07F4-0D6ACA2AE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7093" name="Freeform 5">
            <a:extLst>
              <a:ext uri="{FF2B5EF4-FFF2-40B4-BE49-F238E27FC236}">
                <a16:creationId xmlns:a16="http://schemas.microsoft.com/office/drawing/2014/main" id="{EADEABD6-C04B-3CE5-0B8C-46660CD10ECD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7094" name="Text Box 6">
            <a:extLst>
              <a:ext uri="{FF2B5EF4-FFF2-40B4-BE49-F238E27FC236}">
                <a16:creationId xmlns:a16="http://schemas.microsoft.com/office/drawing/2014/main" id="{FEF90DB0-E6F3-695E-DFF5-BF982FF92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7095" name="Rectangle 7">
            <a:extLst>
              <a:ext uri="{FF2B5EF4-FFF2-40B4-BE49-F238E27FC236}">
                <a16:creationId xmlns:a16="http://schemas.microsoft.com/office/drawing/2014/main" id="{62EEDAC5-FCC0-3B5D-FFC5-2D14023C9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sp>
        <p:nvSpPr>
          <p:cNvPr id="217097" name="Rectangle 9">
            <a:extLst>
              <a:ext uri="{FF2B5EF4-FFF2-40B4-BE49-F238E27FC236}">
                <a16:creationId xmlns:a16="http://schemas.microsoft.com/office/drawing/2014/main" id="{EDED1F93-438C-E246-B54E-306D8EEA4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7098" name="Text Box 10">
            <a:extLst>
              <a:ext uri="{FF2B5EF4-FFF2-40B4-BE49-F238E27FC236}">
                <a16:creationId xmlns:a16="http://schemas.microsoft.com/office/drawing/2014/main" id="{37867FEE-343C-31CD-97E5-35126E7EB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7099" name="Picture 11">
            <a:extLst>
              <a:ext uri="{FF2B5EF4-FFF2-40B4-BE49-F238E27FC236}">
                <a16:creationId xmlns:a16="http://schemas.microsoft.com/office/drawing/2014/main" id="{E54BFD39-5D88-877A-A5E6-3D32A1E6F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7109" name="Rectangle 21">
            <a:extLst>
              <a:ext uri="{FF2B5EF4-FFF2-40B4-BE49-F238E27FC236}">
                <a16:creationId xmlns:a16="http://schemas.microsoft.com/office/drawing/2014/main" id="{44C7CDD6-667C-606B-4A10-B7792D32B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600200"/>
            <a:ext cx="2393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1800">
                <a:latin typeface="Verdana" panose="020B0604030504040204" pitchFamily="34" charset="0"/>
              </a:rPr>
              <a:t>device components</a:t>
            </a:r>
            <a:endParaRPr lang="en-CA" altLang="LID4096" sz="1800">
              <a:latin typeface="Verdana" panose="020B0604030504040204" pitchFamily="34" charset="0"/>
            </a:endParaRPr>
          </a:p>
        </p:txBody>
      </p:sp>
      <p:pic>
        <p:nvPicPr>
          <p:cNvPr id="217110" name="Picture 22">
            <a:extLst>
              <a:ext uri="{FF2B5EF4-FFF2-40B4-BE49-F238E27FC236}">
                <a16:creationId xmlns:a16="http://schemas.microsoft.com/office/drawing/2014/main" id="{53AEE1A2-778A-8FDF-F958-CF0B05A887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905000"/>
            <a:ext cx="1733550" cy="3590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D954539B-7E28-64BB-7352-1CED06D89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66031360-3C2B-3280-0E38-AC83726F5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21188" name="Freeform 4">
            <a:extLst>
              <a:ext uri="{FF2B5EF4-FFF2-40B4-BE49-F238E27FC236}">
                <a16:creationId xmlns:a16="http://schemas.microsoft.com/office/drawing/2014/main" id="{6F8D7756-C3FE-597A-5667-D2AC27BE6B10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21189" name="Text Box 5">
            <a:extLst>
              <a:ext uri="{FF2B5EF4-FFF2-40B4-BE49-F238E27FC236}">
                <a16:creationId xmlns:a16="http://schemas.microsoft.com/office/drawing/2014/main" id="{9A5544AE-43C5-2F66-6F15-47CB609DF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21190" name="Rectangle 6">
            <a:extLst>
              <a:ext uri="{FF2B5EF4-FFF2-40B4-BE49-F238E27FC236}">
                <a16:creationId xmlns:a16="http://schemas.microsoft.com/office/drawing/2014/main" id="{693575A9-0C02-B6B2-D66D-D8AE626A5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sp>
        <p:nvSpPr>
          <p:cNvPr id="221191" name="Rectangle 7">
            <a:extLst>
              <a:ext uri="{FF2B5EF4-FFF2-40B4-BE49-F238E27FC236}">
                <a16:creationId xmlns:a16="http://schemas.microsoft.com/office/drawing/2014/main" id="{F4213222-A6CC-8D33-F0FE-E81800796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21192" name="Text Box 8">
            <a:extLst>
              <a:ext uri="{FF2B5EF4-FFF2-40B4-BE49-F238E27FC236}">
                <a16:creationId xmlns:a16="http://schemas.microsoft.com/office/drawing/2014/main" id="{C10877E5-18BE-D3D1-8AE3-9BD0C912E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21193" name="Picture 9">
            <a:extLst>
              <a:ext uri="{FF2B5EF4-FFF2-40B4-BE49-F238E27FC236}">
                <a16:creationId xmlns:a16="http://schemas.microsoft.com/office/drawing/2014/main" id="{70A36C6B-E5A1-AC12-42E9-98922A862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1194" name="Text Box 10">
            <a:extLst>
              <a:ext uri="{FF2B5EF4-FFF2-40B4-BE49-F238E27FC236}">
                <a16:creationId xmlns:a16="http://schemas.microsoft.com/office/drawing/2014/main" id="{8AD885DE-C738-0C39-6EB4-5E91277CC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21195" name="Picture 11">
            <a:extLst>
              <a:ext uri="{FF2B5EF4-FFF2-40B4-BE49-F238E27FC236}">
                <a16:creationId xmlns:a16="http://schemas.microsoft.com/office/drawing/2014/main" id="{44AC9E43-E0B3-273A-54A1-2852FCAD1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1196" name="AutoShape 12">
            <a:extLst>
              <a:ext uri="{FF2B5EF4-FFF2-40B4-BE49-F238E27FC236}">
                <a16:creationId xmlns:a16="http://schemas.microsoft.com/office/drawing/2014/main" id="{1990FC6A-88CA-ACF9-47AF-BFA0AEF86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1198" name="Rectangle 14">
            <a:extLst>
              <a:ext uri="{FF2B5EF4-FFF2-40B4-BE49-F238E27FC236}">
                <a16:creationId xmlns:a16="http://schemas.microsoft.com/office/drawing/2014/main" id="{C22841E9-CF41-FAEC-3377-DC20CE62B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600200"/>
            <a:ext cx="161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1800">
                <a:latin typeface="Verdana" panose="020B0604030504040204" pitchFamily="34" charset="0"/>
              </a:rPr>
              <a:t>circuit board</a:t>
            </a:r>
            <a:endParaRPr lang="en-CA" altLang="LID4096" sz="1800">
              <a:latin typeface="Verdana" panose="020B0604030504040204" pitchFamily="34" charset="0"/>
            </a:endParaRPr>
          </a:p>
        </p:txBody>
      </p:sp>
      <p:pic>
        <p:nvPicPr>
          <p:cNvPr id="221199" name="Picture 15">
            <a:extLst>
              <a:ext uri="{FF2B5EF4-FFF2-40B4-BE49-F238E27FC236}">
                <a16:creationId xmlns:a16="http://schemas.microsoft.com/office/drawing/2014/main" id="{80D8B4EE-7419-F637-8F06-D6370CF5A6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981200"/>
            <a:ext cx="3233738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F8CB768D-8851-9B2B-8493-3F2F9ACB1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B91D911B-42E3-6D06-038C-5408D7E61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5044" name="Rectangle 4">
            <a:extLst>
              <a:ext uri="{FF2B5EF4-FFF2-40B4-BE49-F238E27FC236}">
                <a16:creationId xmlns:a16="http://schemas.microsoft.com/office/drawing/2014/main" id="{66309A9E-3D2A-5D30-8AD4-71C475E44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5045" name="Freeform 5">
            <a:extLst>
              <a:ext uri="{FF2B5EF4-FFF2-40B4-BE49-F238E27FC236}">
                <a16:creationId xmlns:a16="http://schemas.microsoft.com/office/drawing/2014/main" id="{215146B3-E730-DA79-D39D-A196291D5C6A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5046" name="Text Box 6">
            <a:extLst>
              <a:ext uri="{FF2B5EF4-FFF2-40B4-BE49-F238E27FC236}">
                <a16:creationId xmlns:a16="http://schemas.microsoft.com/office/drawing/2014/main" id="{F06571A8-5D21-8DC0-C746-6CCDBAE26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5047" name="Rectangle 7">
            <a:extLst>
              <a:ext uri="{FF2B5EF4-FFF2-40B4-BE49-F238E27FC236}">
                <a16:creationId xmlns:a16="http://schemas.microsoft.com/office/drawing/2014/main" id="{487E1084-F26F-7787-5B62-55E791A81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15048" name="Picture 8">
            <a:extLst>
              <a:ext uri="{FF2B5EF4-FFF2-40B4-BE49-F238E27FC236}">
                <a16:creationId xmlns:a16="http://schemas.microsoft.com/office/drawing/2014/main" id="{FD17CC03-F9F1-2FE2-C4B6-49319BDAE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9" name="Rectangle 9">
            <a:extLst>
              <a:ext uri="{FF2B5EF4-FFF2-40B4-BE49-F238E27FC236}">
                <a16:creationId xmlns:a16="http://schemas.microsoft.com/office/drawing/2014/main" id="{A645CBA5-848A-C9FB-B193-E5802F10B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5050" name="Text Box 10">
            <a:extLst>
              <a:ext uri="{FF2B5EF4-FFF2-40B4-BE49-F238E27FC236}">
                <a16:creationId xmlns:a16="http://schemas.microsoft.com/office/drawing/2014/main" id="{9715E328-2BA7-6F11-162A-A10630215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5051" name="Picture 11">
            <a:extLst>
              <a:ext uri="{FF2B5EF4-FFF2-40B4-BE49-F238E27FC236}">
                <a16:creationId xmlns:a16="http://schemas.microsoft.com/office/drawing/2014/main" id="{A9A57F8D-CE3A-BA3B-AC5E-C1EF9E075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52" name="Text Box 12">
            <a:extLst>
              <a:ext uri="{FF2B5EF4-FFF2-40B4-BE49-F238E27FC236}">
                <a16:creationId xmlns:a16="http://schemas.microsoft.com/office/drawing/2014/main" id="{90B96CDC-F983-B777-F078-B047F47D1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5053" name="Picture 13">
            <a:extLst>
              <a:ext uri="{FF2B5EF4-FFF2-40B4-BE49-F238E27FC236}">
                <a16:creationId xmlns:a16="http://schemas.microsoft.com/office/drawing/2014/main" id="{ED47AED0-1443-5D75-5F4B-7E7CF5D8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54" name="Text Box 14">
            <a:extLst>
              <a:ext uri="{FF2B5EF4-FFF2-40B4-BE49-F238E27FC236}">
                <a16:creationId xmlns:a16="http://schemas.microsoft.com/office/drawing/2014/main" id="{6050838D-4C4C-4C52-B91D-A015D5C5E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5055" name="AutoShape 15">
            <a:extLst>
              <a:ext uri="{FF2B5EF4-FFF2-40B4-BE49-F238E27FC236}">
                <a16:creationId xmlns:a16="http://schemas.microsoft.com/office/drawing/2014/main" id="{E49C1182-3EAE-66F5-A1D1-D2EBC0C94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5057" name="Rectangle 17">
            <a:extLst>
              <a:ext uri="{FF2B5EF4-FFF2-40B4-BE49-F238E27FC236}">
                <a16:creationId xmlns:a16="http://schemas.microsoft.com/office/drawing/2014/main" id="{73DEB797-ED15-FA67-35AF-7DA9E1ECB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5058" name="Rectangle 18">
            <a:extLst>
              <a:ext uri="{FF2B5EF4-FFF2-40B4-BE49-F238E27FC236}">
                <a16:creationId xmlns:a16="http://schemas.microsoft.com/office/drawing/2014/main" id="{2DD98D29-4734-FF58-0C62-586F02C79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15064" name="Rectangle 24">
            <a:extLst>
              <a:ext uri="{FF2B5EF4-FFF2-40B4-BE49-F238E27FC236}">
                <a16:creationId xmlns:a16="http://schemas.microsoft.com/office/drawing/2014/main" id="{1606F5DB-6D25-C124-D130-38AC216DD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1242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CA" altLang="LID4096" sz="1800">
                <a:latin typeface="Verdana" panose="020B0604030504040204" pitchFamily="34" charset="0"/>
              </a:rPr>
              <a:t>wire protocol</a:t>
            </a:r>
            <a:endParaRPr lang="en-US" altLang="LID4096" sz="3600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pic>
        <p:nvPicPr>
          <p:cNvPr id="215065" name="Picture 25">
            <a:extLst>
              <a:ext uri="{FF2B5EF4-FFF2-40B4-BE49-F238E27FC236}">
                <a16:creationId xmlns:a16="http://schemas.microsoft.com/office/drawing/2014/main" id="{3D9B8C1C-505A-7B5F-DBCA-28C50874A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14800"/>
            <a:ext cx="6810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6" name="Picture 26">
            <a:extLst>
              <a:ext uri="{FF2B5EF4-FFF2-40B4-BE49-F238E27FC236}">
                <a16:creationId xmlns:a16="http://schemas.microsoft.com/office/drawing/2014/main" id="{18CA942E-055B-2CBC-2BCF-48B89AFD0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581400"/>
            <a:ext cx="13906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8" name="Rectangle 28">
            <a:extLst>
              <a:ext uri="{FF2B5EF4-FFF2-40B4-BE49-F238E27FC236}">
                <a16:creationId xmlns:a16="http://schemas.microsoft.com/office/drawing/2014/main" id="{085F122A-46C8-A7A6-7732-8FC168C60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5056" name="AutoShape 16">
            <a:extLst>
              <a:ext uri="{FF2B5EF4-FFF2-40B4-BE49-F238E27FC236}">
                <a16:creationId xmlns:a16="http://schemas.microsoft.com/office/drawing/2014/main" id="{2025920E-C251-AC01-686A-ADF7573235C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5062" name="AutoShape 22">
            <a:extLst>
              <a:ext uri="{FF2B5EF4-FFF2-40B4-BE49-F238E27FC236}">
                <a16:creationId xmlns:a16="http://schemas.microsoft.com/office/drawing/2014/main" id="{8C06902E-F62E-03AE-B826-053B2EC1637A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B8CC8D77-7E69-D8C5-0D9B-FFEED1E9C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B668DDF7-AA18-5CA3-939B-2F17DC31F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2996" name="Rectangle 4">
            <a:extLst>
              <a:ext uri="{FF2B5EF4-FFF2-40B4-BE49-F238E27FC236}">
                <a16:creationId xmlns:a16="http://schemas.microsoft.com/office/drawing/2014/main" id="{4F1119B0-C0D9-7BB8-B71A-1211F2EB6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2997" name="Freeform 5">
            <a:extLst>
              <a:ext uri="{FF2B5EF4-FFF2-40B4-BE49-F238E27FC236}">
                <a16:creationId xmlns:a16="http://schemas.microsoft.com/office/drawing/2014/main" id="{FFCCAFED-EC77-73C7-BF05-5BF0755B9B0B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2998" name="Text Box 6">
            <a:extLst>
              <a:ext uri="{FF2B5EF4-FFF2-40B4-BE49-F238E27FC236}">
                <a16:creationId xmlns:a16="http://schemas.microsoft.com/office/drawing/2014/main" id="{6B3D6918-62EE-80B2-B9E2-C385C4410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2999" name="Rectangle 7">
            <a:extLst>
              <a:ext uri="{FF2B5EF4-FFF2-40B4-BE49-F238E27FC236}">
                <a16:creationId xmlns:a16="http://schemas.microsoft.com/office/drawing/2014/main" id="{789FA167-C138-ADC0-CDB1-B77114656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13000" name="Picture 8">
            <a:extLst>
              <a:ext uri="{FF2B5EF4-FFF2-40B4-BE49-F238E27FC236}">
                <a16:creationId xmlns:a16="http://schemas.microsoft.com/office/drawing/2014/main" id="{6A8F9B81-8C8B-C121-B69C-2135F7BCB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3001" name="Rectangle 9">
            <a:extLst>
              <a:ext uri="{FF2B5EF4-FFF2-40B4-BE49-F238E27FC236}">
                <a16:creationId xmlns:a16="http://schemas.microsoft.com/office/drawing/2014/main" id="{20C1401E-6828-B26C-C929-A411DE89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3002" name="Text Box 10">
            <a:extLst>
              <a:ext uri="{FF2B5EF4-FFF2-40B4-BE49-F238E27FC236}">
                <a16:creationId xmlns:a16="http://schemas.microsoft.com/office/drawing/2014/main" id="{4AB2D19E-5632-5EB8-B080-37B4CA769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3003" name="Picture 11">
            <a:extLst>
              <a:ext uri="{FF2B5EF4-FFF2-40B4-BE49-F238E27FC236}">
                <a16:creationId xmlns:a16="http://schemas.microsoft.com/office/drawing/2014/main" id="{C3777374-34D6-70CD-AC6D-49B72B1A1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004" name="Text Box 12">
            <a:extLst>
              <a:ext uri="{FF2B5EF4-FFF2-40B4-BE49-F238E27FC236}">
                <a16:creationId xmlns:a16="http://schemas.microsoft.com/office/drawing/2014/main" id="{73030000-84B5-AC0A-D0C6-184343F07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3005" name="Picture 13">
            <a:extLst>
              <a:ext uri="{FF2B5EF4-FFF2-40B4-BE49-F238E27FC236}">
                <a16:creationId xmlns:a16="http://schemas.microsoft.com/office/drawing/2014/main" id="{B0973668-8F6B-B7BF-9F63-D2A5AAC53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006" name="Text Box 14">
            <a:extLst>
              <a:ext uri="{FF2B5EF4-FFF2-40B4-BE49-F238E27FC236}">
                <a16:creationId xmlns:a16="http://schemas.microsoft.com/office/drawing/2014/main" id="{56271A9E-F770-02A4-02F3-1EFE82F9A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3007" name="AutoShape 15">
            <a:extLst>
              <a:ext uri="{FF2B5EF4-FFF2-40B4-BE49-F238E27FC236}">
                <a16:creationId xmlns:a16="http://schemas.microsoft.com/office/drawing/2014/main" id="{3DDA9B4A-3A40-5256-6B09-C8C90FFE2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3008" name="AutoShape 16">
            <a:extLst>
              <a:ext uri="{FF2B5EF4-FFF2-40B4-BE49-F238E27FC236}">
                <a16:creationId xmlns:a16="http://schemas.microsoft.com/office/drawing/2014/main" id="{FEA5448A-BD3F-C3F6-A509-FF1AE56F172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3009" name="Rectangle 17">
            <a:extLst>
              <a:ext uri="{FF2B5EF4-FFF2-40B4-BE49-F238E27FC236}">
                <a16:creationId xmlns:a16="http://schemas.microsoft.com/office/drawing/2014/main" id="{F33916C1-6BCC-8C66-5DCF-CF9FC855F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3010" name="Rectangle 18">
            <a:extLst>
              <a:ext uri="{FF2B5EF4-FFF2-40B4-BE49-F238E27FC236}">
                <a16:creationId xmlns:a16="http://schemas.microsoft.com/office/drawing/2014/main" id="{6BA06C5F-26FB-1106-D8AF-B7B812EEA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13011" name="Rectangle 19">
            <a:extLst>
              <a:ext uri="{FF2B5EF4-FFF2-40B4-BE49-F238E27FC236}">
                <a16:creationId xmlns:a16="http://schemas.microsoft.com/office/drawing/2014/main" id="{3F6EAA19-CAD9-8E13-A33C-E99ABC65D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4953000" cy="12954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3012" name="Rectangle 20">
            <a:extLst>
              <a:ext uri="{FF2B5EF4-FFF2-40B4-BE49-F238E27FC236}">
                <a16:creationId xmlns:a16="http://schemas.microsoft.com/office/drawing/2014/main" id="{34573768-D542-9C5C-1381-70CFF5A42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phidgetManager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3013" name="Text Box 21">
            <a:extLst>
              <a:ext uri="{FF2B5EF4-FFF2-40B4-BE49-F238E27FC236}">
                <a16:creationId xmlns:a16="http://schemas.microsoft.com/office/drawing/2014/main" id="{52246F11-E78A-30F0-6C4C-95668C1CA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pm.OnAttach(phidget)	pm.DeviceType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pm.OnDetach(phidget)	pm.SerialNumber…</a:t>
            </a:r>
            <a:r>
              <a:rPr lang="en-US" altLang="LID4096" sz="1800">
                <a:latin typeface="Courier New" panose="02070309020205020404" pitchFamily="49" charset="0"/>
              </a:rPr>
              <a:t>  </a:t>
            </a:r>
            <a:endParaRPr lang="en-CA" altLang="LID4096" sz="1800">
              <a:latin typeface="Courier New" panose="02070309020205020404" pitchFamily="49" charset="0"/>
            </a:endParaRPr>
          </a:p>
        </p:txBody>
      </p:sp>
      <p:sp>
        <p:nvSpPr>
          <p:cNvPr id="213017" name="AutoShape 25">
            <a:extLst>
              <a:ext uri="{FF2B5EF4-FFF2-40B4-BE49-F238E27FC236}">
                <a16:creationId xmlns:a16="http://schemas.microsoft.com/office/drawing/2014/main" id="{37A35E4C-66B9-8A7F-A3BA-DA7CA15759D5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3018" name="Rectangle 26">
            <a:extLst>
              <a:ext uri="{FF2B5EF4-FFF2-40B4-BE49-F238E27FC236}">
                <a16:creationId xmlns:a16="http://schemas.microsoft.com/office/drawing/2014/main" id="{627B2C89-B67C-3451-E296-097E958A8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13019" name="Picture 27">
            <a:extLst>
              <a:ext uri="{FF2B5EF4-FFF2-40B4-BE49-F238E27FC236}">
                <a16:creationId xmlns:a16="http://schemas.microsoft.com/office/drawing/2014/main" id="{6E7F304D-E6FB-ED63-CDC7-340B58C1B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933825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26" name="Rectangle 30">
            <a:extLst>
              <a:ext uri="{FF2B5EF4-FFF2-40B4-BE49-F238E27FC236}">
                <a16:creationId xmlns:a16="http://schemas.microsoft.com/office/drawing/2014/main" id="{5F706AD4-82FC-9A46-4362-C48AADC13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75F040DE-489F-CD8C-4D4B-28C2BE6E1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55CF64E0-9D30-2859-3106-06FA2EFFD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08900" name="Freeform 4">
            <a:extLst>
              <a:ext uri="{FF2B5EF4-FFF2-40B4-BE49-F238E27FC236}">
                <a16:creationId xmlns:a16="http://schemas.microsoft.com/office/drawing/2014/main" id="{A62A7AE1-0B83-A236-CCC3-1BDF449887A9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8901" name="Text Box 5">
            <a:extLst>
              <a:ext uri="{FF2B5EF4-FFF2-40B4-BE49-F238E27FC236}">
                <a16:creationId xmlns:a16="http://schemas.microsoft.com/office/drawing/2014/main" id="{76B436BF-7761-CE22-6299-A2C3AB346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08903" name="Rectangle 7">
            <a:extLst>
              <a:ext uri="{FF2B5EF4-FFF2-40B4-BE49-F238E27FC236}">
                <a16:creationId xmlns:a16="http://schemas.microsoft.com/office/drawing/2014/main" id="{7E1D1D7F-A7C6-0EFA-89B4-BEFB3760F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08904" name="Picture 8">
            <a:extLst>
              <a:ext uri="{FF2B5EF4-FFF2-40B4-BE49-F238E27FC236}">
                <a16:creationId xmlns:a16="http://schemas.microsoft.com/office/drawing/2014/main" id="{61CC52B4-92E4-7174-77C6-4E5844EB7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905" name="Rectangle 9">
            <a:extLst>
              <a:ext uri="{FF2B5EF4-FFF2-40B4-BE49-F238E27FC236}">
                <a16:creationId xmlns:a16="http://schemas.microsoft.com/office/drawing/2014/main" id="{33FA3A48-5D24-1451-B035-C62ED1A18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08906" name="Text Box 10">
            <a:extLst>
              <a:ext uri="{FF2B5EF4-FFF2-40B4-BE49-F238E27FC236}">
                <a16:creationId xmlns:a16="http://schemas.microsoft.com/office/drawing/2014/main" id="{DBC24C40-BA70-DDE2-BEC1-293A360BD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08907" name="Picture 11">
            <a:extLst>
              <a:ext uri="{FF2B5EF4-FFF2-40B4-BE49-F238E27FC236}">
                <a16:creationId xmlns:a16="http://schemas.microsoft.com/office/drawing/2014/main" id="{F7F65582-636E-0695-7BFC-AE61DBCD1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908" name="Text Box 12">
            <a:extLst>
              <a:ext uri="{FF2B5EF4-FFF2-40B4-BE49-F238E27FC236}">
                <a16:creationId xmlns:a16="http://schemas.microsoft.com/office/drawing/2014/main" id="{6DA958D0-FBE6-93C0-AD57-7804B8D7E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08909" name="Picture 13">
            <a:extLst>
              <a:ext uri="{FF2B5EF4-FFF2-40B4-BE49-F238E27FC236}">
                <a16:creationId xmlns:a16="http://schemas.microsoft.com/office/drawing/2014/main" id="{FB471C4A-B45E-D77C-D5B7-D7FF74A68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910" name="Text Box 14">
            <a:extLst>
              <a:ext uri="{FF2B5EF4-FFF2-40B4-BE49-F238E27FC236}">
                <a16:creationId xmlns:a16="http://schemas.microsoft.com/office/drawing/2014/main" id="{C01A6718-EDA1-C211-4D86-7B0DC0D4A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08911" name="AutoShape 15">
            <a:extLst>
              <a:ext uri="{FF2B5EF4-FFF2-40B4-BE49-F238E27FC236}">
                <a16:creationId xmlns:a16="http://schemas.microsoft.com/office/drawing/2014/main" id="{F77A8BDC-83C5-1DA9-9B02-3D9D804E3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912" name="AutoShape 16">
            <a:extLst>
              <a:ext uri="{FF2B5EF4-FFF2-40B4-BE49-F238E27FC236}">
                <a16:creationId xmlns:a16="http://schemas.microsoft.com/office/drawing/2014/main" id="{D5481E8E-9EE3-CF0A-3467-8092A49589C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913" name="Rectangle 17">
            <a:extLst>
              <a:ext uri="{FF2B5EF4-FFF2-40B4-BE49-F238E27FC236}">
                <a16:creationId xmlns:a16="http://schemas.microsoft.com/office/drawing/2014/main" id="{26364EFC-80EE-BC9F-45D2-3313E6FAF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08914" name="Rectangle 18">
            <a:extLst>
              <a:ext uri="{FF2B5EF4-FFF2-40B4-BE49-F238E27FC236}">
                <a16:creationId xmlns:a16="http://schemas.microsoft.com/office/drawing/2014/main" id="{5434E38E-6422-3008-D2D4-A358A177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08915" name="Rectangle 19">
            <a:extLst>
              <a:ext uri="{FF2B5EF4-FFF2-40B4-BE49-F238E27FC236}">
                <a16:creationId xmlns:a16="http://schemas.microsoft.com/office/drawing/2014/main" id="{AADAEAB0-07F9-6195-BAED-FF925F9F7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4953000" cy="12954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08916" name="Rectangle 20">
            <a:extLst>
              <a:ext uri="{FF2B5EF4-FFF2-40B4-BE49-F238E27FC236}">
                <a16:creationId xmlns:a16="http://schemas.microsoft.com/office/drawing/2014/main" id="{80568E61-49E8-8128-9481-0AA9D0996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phidgetManager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08920" name="Text Box 24">
            <a:extLst>
              <a:ext uri="{FF2B5EF4-FFF2-40B4-BE49-F238E27FC236}">
                <a16:creationId xmlns:a16="http://schemas.microsoft.com/office/drawing/2014/main" id="{F7401216-5A70-8DA6-E063-7AC693E7C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pm.OnAttach(phidget)	pm.DeviceType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pm.OnDetach(phidget)	pm.SerialNumber…</a:t>
            </a:r>
            <a:r>
              <a:rPr lang="en-US" altLang="LID4096" sz="1800">
                <a:latin typeface="Courier New" panose="02070309020205020404" pitchFamily="49" charset="0"/>
              </a:rPr>
              <a:t>  </a:t>
            </a:r>
            <a:endParaRPr lang="en-CA" altLang="LID4096" sz="1800">
              <a:latin typeface="Courier New" panose="02070309020205020404" pitchFamily="49" charset="0"/>
            </a:endParaRPr>
          </a:p>
        </p:txBody>
      </p:sp>
      <p:sp>
        <p:nvSpPr>
          <p:cNvPr id="208921" name="Rectangle 25">
            <a:extLst>
              <a:ext uri="{FF2B5EF4-FFF2-40B4-BE49-F238E27FC236}">
                <a16:creationId xmlns:a16="http://schemas.microsoft.com/office/drawing/2014/main" id="{1E6D7FC1-19A3-20D7-8C82-8CB3A95F4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4953000" cy="1066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08922" name="Rectangle 26">
            <a:extLst>
              <a:ext uri="{FF2B5EF4-FFF2-40B4-BE49-F238E27FC236}">
                <a16:creationId xmlns:a16="http://schemas.microsoft.com/office/drawing/2014/main" id="{C39A95D3-BD01-49B7-34D1-897BBF943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phidgetServo 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08923" name="Text Box 27">
            <a:extLst>
              <a:ext uri="{FF2B5EF4-FFF2-40B4-BE49-F238E27FC236}">
                <a16:creationId xmlns:a16="http://schemas.microsoft.com/office/drawing/2014/main" id="{624925D2-D989-4343-C231-49519B8E2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62400"/>
            <a:ext cx="4953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servo.OnPositionChanged	servo.MotorPosition=90 </a:t>
            </a:r>
            <a:endParaRPr lang="en-CA" altLang="LID4096" sz="1800">
              <a:solidFill>
                <a:schemeClr val="bg2"/>
              </a:solidFill>
              <a:latin typeface="Courier New" panose="02070309020205020404" pitchFamily="49" charset="0"/>
            </a:endParaRPr>
          </a:p>
        </p:txBody>
      </p:sp>
      <p:sp>
        <p:nvSpPr>
          <p:cNvPr id="208924" name="AutoShape 28">
            <a:extLst>
              <a:ext uri="{FF2B5EF4-FFF2-40B4-BE49-F238E27FC236}">
                <a16:creationId xmlns:a16="http://schemas.microsoft.com/office/drawing/2014/main" id="{12354055-8493-58D9-B518-12FBC49C1E2F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925" name="Rectangle 29">
            <a:extLst>
              <a:ext uri="{FF2B5EF4-FFF2-40B4-BE49-F238E27FC236}">
                <a16:creationId xmlns:a16="http://schemas.microsoft.com/office/drawing/2014/main" id="{F5C255F6-77F2-16A8-E4C4-A2CB5E995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08927" name="Picture 31">
            <a:extLst>
              <a:ext uri="{FF2B5EF4-FFF2-40B4-BE49-F238E27FC236}">
                <a16:creationId xmlns:a16="http://schemas.microsoft.com/office/drawing/2014/main" id="{6A58D734-85E9-D7A4-A2FF-2BE4AA6B8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81940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D4E3E6C9-2FE2-D666-EB7F-BD3D66241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7F503219-4661-588F-2BFE-CFFC78B2C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0948" name="Rectangle 4">
            <a:extLst>
              <a:ext uri="{FF2B5EF4-FFF2-40B4-BE49-F238E27FC236}">
                <a16:creationId xmlns:a16="http://schemas.microsoft.com/office/drawing/2014/main" id="{36C92018-039F-AB2A-F108-AD3A2E26E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0949" name="Freeform 5">
            <a:extLst>
              <a:ext uri="{FF2B5EF4-FFF2-40B4-BE49-F238E27FC236}">
                <a16:creationId xmlns:a16="http://schemas.microsoft.com/office/drawing/2014/main" id="{6227ADE6-B805-E356-A860-49EF4BB82ADA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0950" name="Text Box 6">
            <a:extLst>
              <a:ext uri="{FF2B5EF4-FFF2-40B4-BE49-F238E27FC236}">
                <a16:creationId xmlns:a16="http://schemas.microsoft.com/office/drawing/2014/main" id="{3D33E434-E628-295E-814E-5405B5373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0951" name="Rectangle 7">
            <a:extLst>
              <a:ext uri="{FF2B5EF4-FFF2-40B4-BE49-F238E27FC236}">
                <a16:creationId xmlns:a16="http://schemas.microsoft.com/office/drawing/2014/main" id="{DDE311BC-CAEF-D786-8C08-1B97AC45A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81200"/>
            <a:ext cx="4953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/>
                    </a:gs>
                    <a:gs pos="100000">
                      <a:srgbClr val="99CCFF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52" name="Rectangle 8">
            <a:extLst>
              <a:ext uri="{FF2B5EF4-FFF2-40B4-BE49-F238E27FC236}">
                <a16:creationId xmlns:a16="http://schemas.microsoft.com/office/drawing/2014/main" id="{A0614332-4251-7558-94D2-BAF93EB87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10953" name="Picture 9">
            <a:extLst>
              <a:ext uri="{FF2B5EF4-FFF2-40B4-BE49-F238E27FC236}">
                <a16:creationId xmlns:a16="http://schemas.microsoft.com/office/drawing/2014/main" id="{2AFC9BD6-907C-87E4-261E-927EB3DBF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4" name="Rectangle 10">
            <a:extLst>
              <a:ext uri="{FF2B5EF4-FFF2-40B4-BE49-F238E27FC236}">
                <a16:creationId xmlns:a16="http://schemas.microsoft.com/office/drawing/2014/main" id="{42E92C57-557F-F444-1269-4B899DD8E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0955" name="Text Box 11">
            <a:extLst>
              <a:ext uri="{FF2B5EF4-FFF2-40B4-BE49-F238E27FC236}">
                <a16:creationId xmlns:a16="http://schemas.microsoft.com/office/drawing/2014/main" id="{3A554EB3-0FAD-610C-F1E0-3141CE870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0956" name="Picture 12">
            <a:extLst>
              <a:ext uri="{FF2B5EF4-FFF2-40B4-BE49-F238E27FC236}">
                <a16:creationId xmlns:a16="http://schemas.microsoft.com/office/drawing/2014/main" id="{2EF1A6B5-A50C-2BF5-141A-6FA965FFC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957" name="Text Box 13">
            <a:extLst>
              <a:ext uri="{FF2B5EF4-FFF2-40B4-BE49-F238E27FC236}">
                <a16:creationId xmlns:a16="http://schemas.microsoft.com/office/drawing/2014/main" id="{B7FC463F-2717-12DA-E226-807D7C388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0958" name="Picture 14">
            <a:extLst>
              <a:ext uri="{FF2B5EF4-FFF2-40B4-BE49-F238E27FC236}">
                <a16:creationId xmlns:a16="http://schemas.microsoft.com/office/drawing/2014/main" id="{35F02E23-9974-3D21-D6CC-7AC7167E6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959" name="Text Box 15">
            <a:extLst>
              <a:ext uri="{FF2B5EF4-FFF2-40B4-BE49-F238E27FC236}">
                <a16:creationId xmlns:a16="http://schemas.microsoft.com/office/drawing/2014/main" id="{80F25676-2ED4-5C37-CF77-C28BCB345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0960" name="AutoShape 16">
            <a:extLst>
              <a:ext uri="{FF2B5EF4-FFF2-40B4-BE49-F238E27FC236}">
                <a16:creationId xmlns:a16="http://schemas.microsoft.com/office/drawing/2014/main" id="{65A0DF4F-A34E-76AE-72BB-940751424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61" name="AutoShape 17">
            <a:extLst>
              <a:ext uri="{FF2B5EF4-FFF2-40B4-BE49-F238E27FC236}">
                <a16:creationId xmlns:a16="http://schemas.microsoft.com/office/drawing/2014/main" id="{83BF5C07-E0FA-549A-DE5B-11B6BFB9E62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62" name="Rectangle 18">
            <a:extLst>
              <a:ext uri="{FF2B5EF4-FFF2-40B4-BE49-F238E27FC236}">
                <a16:creationId xmlns:a16="http://schemas.microsoft.com/office/drawing/2014/main" id="{6615AA5E-D141-52A7-DC4A-F4B1B7A5B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63" name="Rectangle 19">
            <a:extLst>
              <a:ext uri="{FF2B5EF4-FFF2-40B4-BE49-F238E27FC236}">
                <a16:creationId xmlns:a16="http://schemas.microsoft.com/office/drawing/2014/main" id="{3027A0CC-5E9E-2045-FB6B-07F659FB6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10964" name="Rectangle 20">
            <a:extLst>
              <a:ext uri="{FF2B5EF4-FFF2-40B4-BE49-F238E27FC236}">
                <a16:creationId xmlns:a16="http://schemas.microsoft.com/office/drawing/2014/main" id="{A4CF5088-AA90-01FE-CD3C-36FD2C7A4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4953000" cy="12954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65" name="Rectangle 21">
            <a:extLst>
              <a:ext uri="{FF2B5EF4-FFF2-40B4-BE49-F238E27FC236}">
                <a16:creationId xmlns:a16="http://schemas.microsoft.com/office/drawing/2014/main" id="{2F44C873-7632-CB3B-3E78-93D47ECA7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phidgetManager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0966" name="Rectangle 22">
            <a:extLst>
              <a:ext uri="{FF2B5EF4-FFF2-40B4-BE49-F238E27FC236}">
                <a16:creationId xmlns:a16="http://schemas.microsoft.com/office/drawing/2014/main" id="{D3576ED6-BB6F-4F50-7D1D-B2BE4D82E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81200"/>
            <a:ext cx="4953000" cy="16002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67" name="Rectangle 23">
            <a:extLst>
              <a:ext uri="{FF2B5EF4-FFF2-40B4-BE49-F238E27FC236}">
                <a16:creationId xmlns:a16="http://schemas.microsoft.com/office/drawing/2014/main" id="{EF325071-DD30-5426-A645-1241CACC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057400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phidgetServo control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210968" name="Object 24">
            <a:extLst>
              <a:ext uri="{FF2B5EF4-FFF2-40B4-BE49-F238E27FC236}">
                <a16:creationId xmlns:a16="http://schemas.microsoft.com/office/drawing/2014/main" id="{6D802D1E-23F1-DEA2-186B-64E83B793B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7550" y="2057400"/>
          <a:ext cx="137477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6" imgW="790476" imgH="866896" progId="MSPhotoEd.3">
                  <p:embed/>
                </p:oleObj>
              </mc:Choice>
              <mc:Fallback>
                <p:oleObj name="Photo Editor Photo" r:id="rId6" imgW="790476" imgH="866896" progId="MSPhotoEd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7550" y="2057400"/>
                        <a:ext cx="137477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69" name="Text Box 25">
            <a:extLst>
              <a:ext uri="{FF2B5EF4-FFF2-40B4-BE49-F238E27FC236}">
                <a16:creationId xmlns:a16="http://schemas.microsoft.com/office/drawing/2014/main" id="{EA7BE4DB-B889-69BA-CEA4-C8BFBEBCA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pm.OnAttach(phidget)	pm.DeviceType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pm.OnDetach(phidget)	pm.SerialNumber…</a:t>
            </a:r>
            <a:r>
              <a:rPr lang="en-US" altLang="LID4096" sz="1800">
                <a:latin typeface="Courier New" panose="02070309020205020404" pitchFamily="49" charset="0"/>
              </a:rPr>
              <a:t>  </a:t>
            </a:r>
            <a:endParaRPr lang="en-CA" altLang="LID4096" sz="1800">
              <a:latin typeface="Courier New" panose="02070309020205020404" pitchFamily="49" charset="0"/>
            </a:endParaRPr>
          </a:p>
        </p:txBody>
      </p:sp>
      <p:sp>
        <p:nvSpPr>
          <p:cNvPr id="210970" name="Rectangle 26">
            <a:extLst>
              <a:ext uri="{FF2B5EF4-FFF2-40B4-BE49-F238E27FC236}">
                <a16:creationId xmlns:a16="http://schemas.microsoft.com/office/drawing/2014/main" id="{0C9E252D-D2AF-EBC8-74E6-9F3E06493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4953000" cy="1066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71" name="Rectangle 27">
            <a:extLst>
              <a:ext uri="{FF2B5EF4-FFF2-40B4-BE49-F238E27FC236}">
                <a16:creationId xmlns:a16="http://schemas.microsoft.com/office/drawing/2014/main" id="{64D76C4C-DCCA-3B3A-2A9E-69FE37257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phidgetServo 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0972" name="Text Box 28">
            <a:extLst>
              <a:ext uri="{FF2B5EF4-FFF2-40B4-BE49-F238E27FC236}">
                <a16:creationId xmlns:a16="http://schemas.microsoft.com/office/drawing/2014/main" id="{3F326B19-730C-14A4-74D7-1C8AC00A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62400"/>
            <a:ext cx="4953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servo.OnPositionChanged	servo.MotorPosition=90 </a:t>
            </a:r>
            <a:endParaRPr lang="en-CA" altLang="LID4096" sz="1800">
              <a:solidFill>
                <a:schemeClr val="bg2"/>
              </a:solidFill>
              <a:latin typeface="Courier New" panose="02070309020205020404" pitchFamily="49" charset="0"/>
            </a:endParaRPr>
          </a:p>
        </p:txBody>
      </p:sp>
      <p:sp>
        <p:nvSpPr>
          <p:cNvPr id="210973" name="AutoShape 29">
            <a:extLst>
              <a:ext uri="{FF2B5EF4-FFF2-40B4-BE49-F238E27FC236}">
                <a16:creationId xmlns:a16="http://schemas.microsoft.com/office/drawing/2014/main" id="{F6A90265-7AB5-1928-729C-DDA7856AC2B0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74" name="Rectangle 30">
            <a:extLst>
              <a:ext uri="{FF2B5EF4-FFF2-40B4-BE49-F238E27FC236}">
                <a16:creationId xmlns:a16="http://schemas.microsoft.com/office/drawing/2014/main" id="{8481FBF8-7BE1-6E95-6352-95155130B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10975" name="Picture 31">
            <a:extLst>
              <a:ext uri="{FF2B5EF4-FFF2-40B4-BE49-F238E27FC236}">
                <a16:creationId xmlns:a16="http://schemas.microsoft.com/office/drawing/2014/main" id="{CDB7310F-DE2D-9F50-4B34-BEE101D75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6220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8" name="Rectangle 8">
            <a:extLst>
              <a:ext uri="{FF2B5EF4-FFF2-40B4-BE49-F238E27FC236}">
                <a16:creationId xmlns:a16="http://schemas.microsoft.com/office/drawing/2014/main" id="{8F2CF4A7-F3C8-6384-88F1-2AF1065C0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Demonstration</a:t>
            </a:r>
          </a:p>
        </p:txBody>
      </p:sp>
      <p:sp>
        <p:nvSpPr>
          <p:cNvPr id="168969" name="Rectangle 9">
            <a:extLst>
              <a:ext uri="{FF2B5EF4-FFF2-40B4-BE49-F238E27FC236}">
                <a16:creationId xmlns:a16="http://schemas.microsoft.com/office/drawing/2014/main" id="{C5A164CF-FAC5-82C2-78ED-3895BD2B9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Phidget-Servo</a:t>
            </a:r>
          </a:p>
        </p:txBody>
      </p:sp>
      <p:pic>
        <p:nvPicPr>
          <p:cNvPr id="168964" name="Picture 4">
            <a:extLst>
              <a:ext uri="{FF2B5EF4-FFF2-40B4-BE49-F238E27FC236}">
                <a16:creationId xmlns:a16="http://schemas.microsoft.com/office/drawing/2014/main" id="{00F03E00-985F-38FC-2E85-27B0C8D5AE7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1263" y="2057400"/>
            <a:ext cx="3698875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7" name="Rectangle 11">
            <a:extLst>
              <a:ext uri="{FF2B5EF4-FFF2-40B4-BE49-F238E27FC236}">
                <a16:creationId xmlns:a16="http://schemas.microsoft.com/office/drawing/2014/main" id="{3158B9EC-01EA-B106-6997-A77DA5025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Evaluation</a:t>
            </a:r>
          </a:p>
        </p:txBody>
      </p:sp>
      <p:sp>
        <p:nvSpPr>
          <p:cNvPr id="178188" name="Rectangle 12">
            <a:extLst>
              <a:ext uri="{FF2B5EF4-FFF2-40B4-BE49-F238E27FC236}">
                <a16:creationId xmlns:a16="http://schemas.microsoft.com/office/drawing/2014/main" id="{A6A6A83A-0224-AF99-F8A7-3F9E3F8CD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Phidget assignment</a:t>
            </a:r>
          </a:p>
          <a:p>
            <a:pPr lvl="1"/>
            <a:r>
              <a:rPr lang="en-US" altLang="LID4096"/>
              <a:t>undergrad HCI design class</a:t>
            </a:r>
          </a:p>
          <a:p>
            <a:pPr lvl="1"/>
            <a:r>
              <a:rPr lang="en-US" altLang="LID4096"/>
              <a:t>minimal instruction</a:t>
            </a:r>
          </a:p>
          <a:p>
            <a:pPr lvl="1"/>
            <a:r>
              <a:rPr lang="en-US" altLang="LID4096" sz="2000"/>
              <a:t>1.5</a:t>
            </a:r>
            <a:r>
              <a:rPr lang="en-US" altLang="LID4096"/>
              <a:t> weeks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Goal: </a:t>
            </a:r>
          </a:p>
          <a:p>
            <a:pPr lvl="1"/>
            <a:r>
              <a:rPr lang="en-US" altLang="LID4096"/>
              <a:t>design an imaginative physical interface that I can demonstrate at a conference</a:t>
            </a:r>
          </a:p>
        </p:txBody>
      </p:sp>
      <p:pic>
        <p:nvPicPr>
          <p:cNvPr id="178189" name="Picture 13">
            <a:extLst>
              <a:ext uri="{FF2B5EF4-FFF2-40B4-BE49-F238E27FC236}">
                <a16:creationId xmlns:a16="http://schemas.microsoft.com/office/drawing/2014/main" id="{4E7D9275-7961-555A-F6C7-36492F3D5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71600"/>
            <a:ext cx="2925763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7" name="Rectangle 11">
            <a:extLst>
              <a:ext uri="{FF2B5EF4-FFF2-40B4-BE49-F238E27FC236}">
                <a16:creationId xmlns:a16="http://schemas.microsoft.com/office/drawing/2014/main" id="{BB28626F-BBA0-EC4F-17A1-8B0709F32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632460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project demonstrations</a:t>
            </a:r>
          </a:p>
        </p:txBody>
      </p:sp>
      <p:pic>
        <p:nvPicPr>
          <p:cNvPr id="173068" name="phidgets.UIST01.for-talk.wmv">
            <a:hlinkClick r:id="" action="ppaction://media"/>
            <a:extLst>
              <a:ext uri="{FF2B5EF4-FFF2-40B4-BE49-F238E27FC236}">
                <a16:creationId xmlns:a16="http://schemas.microsoft.com/office/drawing/2014/main" id="{891CAE66-C978-43C7-00C7-94678AE4E0E6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30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30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06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3068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301A1448-C41B-C1E5-58B8-B9381BF6B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324600"/>
            <a:ext cx="548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Privacy preserving media space, Mike Boyle</a:t>
            </a:r>
          </a:p>
        </p:txBody>
      </p:sp>
      <p:pic>
        <p:nvPicPr>
          <p:cNvPr id="192518" name="privacy-media-space-uist.wmv">
            <a:hlinkClick r:id="" action="ppaction://media"/>
            <a:extLst>
              <a:ext uri="{FF2B5EF4-FFF2-40B4-BE49-F238E27FC236}">
                <a16:creationId xmlns:a16="http://schemas.microsoft.com/office/drawing/2014/main" id="{2890DC54-5DB4-F30B-340E-E843B2F481EA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25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25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51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2518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>
            <a:extLst>
              <a:ext uri="{FF2B5EF4-FFF2-40B4-BE49-F238E27FC236}">
                <a16:creationId xmlns:a16="http://schemas.microsoft.com/office/drawing/2014/main" id="{984769DB-077B-2587-3C8D-183D4B5EC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324600"/>
            <a:ext cx="548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Halloween Pumpkin Phidget, Chester Fitchett</a:t>
            </a:r>
          </a:p>
        </p:txBody>
      </p:sp>
      <p:pic>
        <p:nvPicPr>
          <p:cNvPr id="177160" name="pumpkin-phidget.wmv">
            <a:hlinkClick r:id="" action="ppaction://media"/>
            <a:extLst>
              <a:ext uri="{FF2B5EF4-FFF2-40B4-BE49-F238E27FC236}">
                <a16:creationId xmlns:a16="http://schemas.microsoft.com/office/drawing/2014/main" id="{661EB634-7078-72F3-13FA-2A84AB223307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7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7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16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7160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4B0615D1-E7B8-F7EC-6568-779AA0DAE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 is next…</a:t>
            </a:r>
            <a:endParaRPr lang="en-CA" altLang="LID4096"/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C551F043-0B18-1B7B-4DB6-C67A2CAA9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Phidgets</a:t>
            </a:r>
          </a:p>
          <a:p>
            <a:pPr lvl="1"/>
            <a:r>
              <a:rPr lang="en-US" altLang="LID4096"/>
              <a:t>technical factors</a:t>
            </a:r>
          </a:p>
          <a:p>
            <a:pPr lvl="1"/>
            <a:endParaRPr lang="en-US" altLang="LID4096" sz="1400"/>
          </a:p>
          <a:p>
            <a:pPr lvl="1"/>
            <a:r>
              <a:rPr lang="en-US" altLang="LID4096"/>
              <a:t>phidget &amp; phidget set design</a:t>
            </a:r>
          </a:p>
          <a:p>
            <a:pPr lvl="1"/>
            <a:endParaRPr lang="en-US" altLang="LID4096" sz="1400"/>
          </a:p>
          <a:p>
            <a:pPr lvl="1"/>
            <a:r>
              <a:rPr lang="en-US" altLang="LID4096"/>
              <a:t>achieving critical mass</a:t>
            </a:r>
          </a:p>
          <a:p>
            <a:endParaRPr lang="en-US" altLang="LID4096" sz="160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FFB9CA70-2824-F2F1-FA01-162F90397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 is next…</a:t>
            </a:r>
            <a:endParaRPr lang="en-CA" altLang="LID4096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26BE22BB-5690-7936-90C5-931542BCE8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Physical user interfaces</a:t>
            </a:r>
          </a:p>
          <a:p>
            <a:pPr lvl="1"/>
            <a:r>
              <a:rPr lang="en-US" altLang="LID4096"/>
              <a:t>getting back to design!</a:t>
            </a:r>
          </a:p>
          <a:p>
            <a:pPr lvl="1">
              <a:buFontTx/>
              <a:buNone/>
            </a:pPr>
            <a:endParaRPr lang="en-US" altLang="LID4096"/>
          </a:p>
          <a:p>
            <a:endParaRPr lang="en-US" altLang="LID4096" sz="1600"/>
          </a:p>
        </p:txBody>
      </p:sp>
    </p:spTree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00B930F-A8B7-93B9-E632-E7E66E8DD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  <a:endParaRPr lang="en-CA" altLang="LID4096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F4FC246-4FF8-9B60-6A4E-1844261F6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LID4096" sz="2400"/>
              <a:t>Just as graphical </a:t>
            </a:r>
            <a:r>
              <a:rPr lang="en-US" altLang="LID4096" sz="2400" b="1"/>
              <a:t>Widgets</a:t>
            </a:r>
            <a:r>
              <a:rPr lang="en-US" altLang="LID4096" sz="2400"/>
              <a:t> make GUIs easy to develop so could</a:t>
            </a:r>
            <a:r>
              <a:rPr lang="en-US" altLang="LID4096" sz="2400" b="1"/>
              <a:t> Phidgets</a:t>
            </a:r>
            <a:r>
              <a:rPr lang="en-US" altLang="LID4096" sz="2400"/>
              <a:t> make the new generation of physical interfaces easy to develop</a:t>
            </a:r>
          </a:p>
          <a:p>
            <a:pPr>
              <a:lnSpc>
                <a:spcPct val="90000"/>
              </a:lnSpc>
            </a:pPr>
            <a:endParaRPr lang="en-US" altLang="LID4096" sz="240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LID4096" sz="2400">
                <a:cs typeface="Times New Roman" panose="02020603050405020304" pitchFamily="18" charset="0"/>
              </a:rPr>
              <a:t>Phidgets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hide device implementation details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use API to expose device functionality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include on-screen visual representation 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simulate unavailable device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6B52886D-91A0-5EC7-34C8-03CC68CC1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For more information</a:t>
            </a:r>
          </a:p>
        </p:txBody>
      </p:sp>
      <p:pic>
        <p:nvPicPr>
          <p:cNvPr id="183299" name="Picture 3">
            <a:extLst>
              <a:ext uri="{FF2B5EF4-FFF2-40B4-BE49-F238E27FC236}">
                <a16:creationId xmlns:a16="http://schemas.microsoft.com/office/drawing/2014/main" id="{A5DF2861-8A52-2761-53A1-62A6C3BA9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A6EA5"/>
              </a:clrFrom>
              <a:clrTo>
                <a:srgbClr val="3A6EA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6400800" cy="192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300" name="Rectangle 4">
            <a:extLst>
              <a:ext uri="{FF2B5EF4-FFF2-40B4-BE49-F238E27FC236}">
                <a16:creationId xmlns:a16="http://schemas.microsoft.com/office/drawing/2014/main" id="{7F1B0A36-3C3E-392A-D7D4-35EF0880F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479800"/>
            <a:ext cx="47831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CA" altLang="LID4096" sz="2200">
                <a:solidFill>
                  <a:schemeClr val="accent2"/>
                </a:solidFill>
                <a:latin typeface="Verdana" panose="020B0604030504040204" pitchFamily="34" charset="0"/>
              </a:rPr>
              <a:t>www.cpsc.ucalgary.ca/grouplab/</a:t>
            </a:r>
          </a:p>
        </p:txBody>
      </p:sp>
      <p:sp>
        <p:nvSpPr>
          <p:cNvPr id="183301" name="Text Box 5">
            <a:extLst>
              <a:ext uri="{FF2B5EF4-FFF2-40B4-BE49-F238E27FC236}">
                <a16:creationId xmlns:a16="http://schemas.microsoft.com/office/drawing/2014/main" id="{1351F145-CB5B-054D-D93F-3DA210386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400800"/>
            <a:ext cx="830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CA" altLang="LID4096" sz="2000" i="1">
                <a:latin typeface="Tahoma" panose="020B0604030504040204" pitchFamily="34" charset="0"/>
              </a:rPr>
              <a:t>Thanks to NSERC, Microsoft Research, ASERC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A57F2E09-8502-5939-B8E4-A0453A6B2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Phidgets we are revising</a:t>
            </a:r>
            <a:endParaRPr lang="en-CA" altLang="LID4096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AFEA86E-0E28-941C-F97B-80F81FB545A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4267200"/>
            <a:ext cx="2667000" cy="45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100"/>
              <a:t>Proximity Sensor</a:t>
            </a:r>
            <a:endParaRPr lang="en-US" altLang="LID4096" sz="1600"/>
          </a:p>
        </p:txBody>
      </p:sp>
      <p:pic>
        <p:nvPicPr>
          <p:cNvPr id="51204" name="Picture 4">
            <a:extLst>
              <a:ext uri="{FF2B5EF4-FFF2-40B4-BE49-F238E27FC236}">
                <a16:creationId xmlns:a16="http://schemas.microsoft.com/office/drawing/2014/main" id="{3DA99329-9C4A-7F10-C634-62022CBF4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209550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5" name="Picture 5">
            <a:extLst>
              <a:ext uri="{FF2B5EF4-FFF2-40B4-BE49-F238E27FC236}">
                <a16:creationId xmlns:a16="http://schemas.microsoft.com/office/drawing/2014/main" id="{C4F0EEB5-FA11-A76E-F77F-EF7DD56C4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16891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Rectangle 6">
            <a:extLst>
              <a:ext uri="{FF2B5EF4-FFF2-40B4-BE49-F238E27FC236}">
                <a16:creationId xmlns:a16="http://schemas.microsoft.com/office/drawing/2014/main" id="{3F32D1EC-4B68-D47E-AFD2-F90F68AAB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267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Uncle Touch</a:t>
            </a:r>
            <a:endParaRPr lang="en-US" altLang="LID4096" sz="1600">
              <a:solidFill>
                <a:srgbClr val="000066"/>
              </a:solidFill>
              <a:latin typeface="Verdana" panose="020B0604030504040204" pitchFamily="34" charset="0"/>
            </a:endParaRPr>
          </a:p>
        </p:txBody>
      </p:sp>
      <p:pic>
        <p:nvPicPr>
          <p:cNvPr id="51207" name="Picture 7">
            <a:extLst>
              <a:ext uri="{FF2B5EF4-FFF2-40B4-BE49-F238E27FC236}">
                <a16:creationId xmlns:a16="http://schemas.microsoft.com/office/drawing/2014/main" id="{19FF4C4F-9BC8-608F-B39E-E1595B9EC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3581400" cy="284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8" name="Rectangle 8">
            <a:extLst>
              <a:ext uri="{FF2B5EF4-FFF2-40B4-BE49-F238E27FC236}">
                <a16:creationId xmlns:a16="http://schemas.microsoft.com/office/drawing/2014/main" id="{6A6D79D2-B87A-455A-3FCB-4574B37C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267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Motion detector</a:t>
            </a:r>
            <a:endParaRPr lang="en-US" altLang="LID4096" sz="1600">
              <a:solidFill>
                <a:srgbClr val="000066"/>
              </a:solidFill>
              <a:latin typeface="Verdana" panose="020B0604030504040204" pitchFamily="34" charset="0"/>
            </a:endParaRPr>
          </a:p>
        </p:txBody>
      </p:sp>
      <p:sp>
        <p:nvSpPr>
          <p:cNvPr id="51209" name="Rectangle 9">
            <a:extLst>
              <a:ext uri="{FF2B5EF4-FFF2-40B4-BE49-F238E27FC236}">
                <a16:creationId xmlns:a16="http://schemas.microsoft.com/office/drawing/2014/main" id="{0FE98987-6A0B-0E28-9649-7F61FB20A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47638"/>
            <a:ext cx="2819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LID4096" sz="1800" i="1">
                <a:latin typeface="Verdana" panose="020B0604030504040204" pitchFamily="34" charset="0"/>
              </a:rPr>
              <a:t>This slide was not shown at the workshop</a:t>
            </a:r>
            <a:endParaRPr lang="en-CA" altLang="LID4096" sz="18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07871187-3B7D-F744-9DB4-181E66F31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Current / future work</a:t>
            </a:r>
            <a:endParaRPr lang="en-CA" altLang="LID4096"/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59BBAADA-AD24-59CF-EF1F-5912F0D01ED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400"/>
              <a:t>Technical</a:t>
            </a:r>
          </a:p>
          <a:p>
            <a:pPr lvl="1"/>
            <a:r>
              <a:rPr lang="en-US" altLang="LID4096" sz="2000"/>
              <a:t>other wire protocols</a:t>
            </a:r>
          </a:p>
          <a:p>
            <a:pPr lvl="1"/>
            <a:r>
              <a:rPr lang="en-US" altLang="LID4096" sz="2000"/>
              <a:t>shared dictionary</a:t>
            </a:r>
          </a:p>
          <a:p>
            <a:endParaRPr lang="en-US" altLang="LID4096" sz="1400"/>
          </a:p>
          <a:p>
            <a:r>
              <a:rPr lang="en-US" altLang="LID4096" sz="2400"/>
              <a:t>Phidget design </a:t>
            </a:r>
          </a:p>
          <a:p>
            <a:pPr lvl="1"/>
            <a:r>
              <a:rPr lang="en-US" altLang="LID4096" sz="2000"/>
              <a:t>level of abstraction</a:t>
            </a:r>
          </a:p>
          <a:p>
            <a:pPr lvl="1"/>
            <a:r>
              <a:rPr lang="en-US" altLang="LID4096" sz="2000"/>
              <a:t>phidget set</a:t>
            </a:r>
          </a:p>
          <a:p>
            <a:pPr lvl="2"/>
            <a:r>
              <a:rPr lang="en-US" altLang="LID4096" sz="1600"/>
              <a:t>RFID tags</a:t>
            </a:r>
          </a:p>
          <a:p>
            <a:pPr lvl="2"/>
            <a:r>
              <a:rPr lang="en-US" altLang="LID4096" sz="1600"/>
              <a:t>DC Power </a:t>
            </a:r>
          </a:p>
          <a:p>
            <a:pPr lvl="2"/>
            <a:r>
              <a:rPr lang="en-US" altLang="LID4096" sz="1600"/>
              <a:t>proximity</a:t>
            </a:r>
          </a:p>
          <a:p>
            <a:pPr lvl="2"/>
            <a:r>
              <a:rPr lang="en-US" altLang="LID4096" sz="1600"/>
              <a:t>motion detectors </a:t>
            </a:r>
          </a:p>
          <a:p>
            <a:endParaRPr lang="en-US" altLang="LID4096" sz="1400"/>
          </a:p>
        </p:txBody>
      </p:sp>
      <p:sp>
        <p:nvSpPr>
          <p:cNvPr id="202756" name="Rectangle 4">
            <a:extLst>
              <a:ext uri="{FF2B5EF4-FFF2-40B4-BE49-F238E27FC236}">
                <a16:creationId xmlns:a16="http://schemas.microsoft.com/office/drawing/2014/main" id="{6CEE726D-0F25-12EF-1A4A-A1235BB2B4C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LID4096" sz="2400"/>
              <a:t>Critical mass</a:t>
            </a:r>
          </a:p>
          <a:p>
            <a:pPr lvl="1"/>
            <a:r>
              <a:rPr lang="en-US" altLang="LID4096" sz="2000"/>
              <a:t>~300 for research use</a:t>
            </a:r>
          </a:p>
          <a:p>
            <a:pPr lvl="1"/>
            <a:r>
              <a:rPr lang="en-US" altLang="LID4096" sz="2000"/>
              <a:t>industrial licenses</a:t>
            </a:r>
          </a:p>
          <a:p>
            <a:endParaRPr lang="en-US" altLang="LID4096" sz="1400"/>
          </a:p>
          <a:p>
            <a:r>
              <a:rPr lang="en-US" altLang="LID4096" sz="2400"/>
              <a:t>Evaluation</a:t>
            </a:r>
          </a:p>
          <a:p>
            <a:pPr lvl="1"/>
            <a:r>
              <a:rPr lang="en-US" altLang="LID4096" sz="2000"/>
              <a:t>other universities</a:t>
            </a:r>
          </a:p>
          <a:p>
            <a:pPr lvl="1"/>
            <a:r>
              <a:rPr lang="en-US" altLang="LID4096" sz="2000"/>
              <a:t>artists</a:t>
            </a:r>
          </a:p>
          <a:p>
            <a:endParaRPr lang="en-US" altLang="LID4096" sz="1400"/>
          </a:p>
          <a:p>
            <a:r>
              <a:rPr lang="en-US" altLang="LID4096" sz="2400"/>
              <a:t>Standardization</a:t>
            </a:r>
          </a:p>
          <a:p>
            <a:endParaRPr lang="en-US" altLang="LID4096"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079DAFF7-9FB1-093F-18FD-EBCFA0C83C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A8236BBE-569C-CA95-B5BE-0766388EE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196612" name="Text Box 4">
            <a:extLst>
              <a:ext uri="{FF2B5EF4-FFF2-40B4-BE49-F238E27FC236}">
                <a16:creationId xmlns:a16="http://schemas.microsoft.com/office/drawing/2014/main" id="{A5E029A4-0BBE-ACF0-DF8A-9A22166B2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1497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One-offs</a:t>
            </a:r>
          </a:p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(art)</a:t>
            </a:r>
          </a:p>
        </p:txBody>
      </p:sp>
      <p:sp>
        <p:nvSpPr>
          <p:cNvPr id="196613" name="Text Box 5">
            <a:extLst>
              <a:ext uri="{FF2B5EF4-FFF2-40B4-BE49-F238E27FC236}">
                <a16:creationId xmlns:a16="http://schemas.microsoft.com/office/drawing/2014/main" id="{0D790A2F-4CCB-98F7-B619-E402D21DD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319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Trimpin </a:t>
            </a:r>
            <a:r>
              <a:rPr lang="en-US" altLang="LID4096" sz="1600" i="1">
                <a:solidFill>
                  <a:srgbClr val="000099"/>
                </a:solidFill>
                <a:latin typeface="Verdana" panose="020B0604030504040204" pitchFamily="34" charset="0"/>
              </a:rPr>
              <a:t>Leonardo Gallery</a:t>
            </a:r>
            <a:endParaRPr lang="en-US" altLang="LID4096" i="1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pic>
        <p:nvPicPr>
          <p:cNvPr id="196614" name="Picture 6">
            <a:extLst>
              <a:ext uri="{FF2B5EF4-FFF2-40B4-BE49-F238E27FC236}">
                <a16:creationId xmlns:a16="http://schemas.microsoft.com/office/drawing/2014/main" id="{64B5612F-5EEC-E274-6091-7E972BB6F08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90800"/>
            <a:ext cx="2838450" cy="3886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327A16B7-E601-1C06-EF77-E3D4F64046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D078C479-F7F7-5BDF-9666-F45621924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pic>
        <p:nvPicPr>
          <p:cNvPr id="200708" name="Picture 4">
            <a:extLst>
              <a:ext uri="{FF2B5EF4-FFF2-40B4-BE49-F238E27FC236}">
                <a16:creationId xmlns:a16="http://schemas.microsoft.com/office/drawing/2014/main" id="{8376EE32-310E-3D3A-E93C-646DD435F63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657600"/>
            <a:ext cx="4019550" cy="2773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0709" name="Text Box 5">
            <a:extLst>
              <a:ext uri="{FF2B5EF4-FFF2-40B4-BE49-F238E27FC236}">
                <a16:creationId xmlns:a16="http://schemas.microsoft.com/office/drawing/2014/main" id="{CE57AA3E-1CF9-A9D1-1515-7362292EF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5925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Robotics - educational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(kids)</a:t>
            </a:r>
          </a:p>
        </p:txBody>
      </p:sp>
      <p:sp>
        <p:nvSpPr>
          <p:cNvPr id="200710" name="Text Box 6">
            <a:extLst>
              <a:ext uri="{FF2B5EF4-FFF2-40B4-BE49-F238E27FC236}">
                <a16:creationId xmlns:a16="http://schemas.microsoft.com/office/drawing/2014/main" id="{40A76057-04E0-367C-9B1A-44A7814C0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2795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Lego Mindstorms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F441C867-8E93-B357-ED71-EFC26C8EF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DF59E475-2428-37C3-7EE9-DE8657D38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pic>
        <p:nvPicPr>
          <p:cNvPr id="201732" name="Picture 4">
            <a:extLst>
              <a:ext uri="{FF2B5EF4-FFF2-40B4-BE49-F238E27FC236}">
                <a16:creationId xmlns:a16="http://schemas.microsoft.com/office/drawing/2014/main" id="{76EF6853-1DC5-E2DB-F1C7-739841BFAD39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657600"/>
            <a:ext cx="4038600" cy="27447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1733" name="Text Box 5">
            <a:extLst>
              <a:ext uri="{FF2B5EF4-FFF2-40B4-BE49-F238E27FC236}">
                <a16:creationId xmlns:a16="http://schemas.microsoft.com/office/drawing/2014/main" id="{A4271EE5-A370-CA0D-3744-D8B8C5073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140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Robotics - hobbyist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(adults)</a:t>
            </a:r>
          </a:p>
        </p:txBody>
      </p:sp>
      <p:sp>
        <p:nvSpPr>
          <p:cNvPr id="201734" name="Text Box 6">
            <a:extLst>
              <a:ext uri="{FF2B5EF4-FFF2-40B4-BE49-F238E27FC236}">
                <a16:creationId xmlns:a16="http://schemas.microsoft.com/office/drawing/2014/main" id="{9A302AE4-AFAA-57CC-F71E-14471A5EB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Handy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idgets">
  <a:themeElements>
    <a:clrScheme name="">
      <a:dk1>
        <a:srgbClr val="000000"/>
      </a:dk1>
      <a:lt1>
        <a:srgbClr val="FFFFA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D4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hidge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hidget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hidget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Settings\saul\My Documents\@Archives\@Talks\@Talks - 2001\Phidgets.CHIWOrkshop2001\phidgets.ppt.pot</Template>
  <TotalTime>1726</TotalTime>
  <Words>2323</Words>
  <Application>Microsoft Office PowerPoint</Application>
  <PresentationFormat>On-screen Show (4:3)</PresentationFormat>
  <Paragraphs>341</Paragraphs>
  <Slides>40</Slides>
  <Notes>32</Notes>
  <HiddenSlides>0</HiddenSlides>
  <MMClips>4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Comic Sans MS</vt:lpstr>
      <vt:lpstr>Courier New</vt:lpstr>
      <vt:lpstr>Tahoma</vt:lpstr>
      <vt:lpstr>Times New Roman</vt:lpstr>
      <vt:lpstr>Verdana</vt:lpstr>
      <vt:lpstr>phidgets</vt:lpstr>
      <vt:lpstr>MSPhotoEd.3</vt:lpstr>
      <vt:lpstr>Photo Editor Photo</vt:lpstr>
      <vt:lpstr>Phidgets Easy development of physical interfaces through physical widgets</vt:lpstr>
      <vt:lpstr>The Message</vt:lpstr>
      <vt:lpstr>Physical User Interfaces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Research Goal</vt:lpstr>
      <vt:lpstr>Research Goal</vt:lpstr>
      <vt:lpstr>Insight GUI Widgets</vt:lpstr>
      <vt:lpstr>Insight Phidgets - Physical Widgets</vt:lpstr>
      <vt:lpstr>Insight Phidgets - Physical Widgets</vt:lpstr>
      <vt:lpstr>PowerPoint Presentation</vt:lpstr>
      <vt:lpstr>What we built</vt:lpstr>
      <vt:lpstr>Phidget architecture</vt:lpstr>
      <vt:lpstr>Phidget architecture</vt:lpstr>
      <vt:lpstr>Phidget architecture</vt:lpstr>
      <vt:lpstr>Phidget architecture</vt:lpstr>
      <vt:lpstr>Phidget architecture</vt:lpstr>
      <vt:lpstr>Phidget architecture</vt:lpstr>
      <vt:lpstr>Phidget architecture</vt:lpstr>
      <vt:lpstr>Demonstration</vt:lpstr>
      <vt:lpstr>Evaluation</vt:lpstr>
      <vt:lpstr>PowerPoint Presentation</vt:lpstr>
      <vt:lpstr>PowerPoint Presentation</vt:lpstr>
      <vt:lpstr>PowerPoint Presentation</vt:lpstr>
      <vt:lpstr>What is next…</vt:lpstr>
      <vt:lpstr>What is next…</vt:lpstr>
      <vt:lpstr>Summary</vt:lpstr>
      <vt:lpstr>For more information</vt:lpstr>
      <vt:lpstr>Phidgets we are revising</vt:lpstr>
      <vt:lpstr>Current / future work</vt:lpstr>
      <vt:lpstr>Motivation</vt:lpstr>
      <vt:lpstr>Motivation</vt:lpstr>
      <vt:lpstr>Motivation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Saul Greenberg</dc:creator>
  <cp:lastModifiedBy>Saul Greenberg</cp:lastModifiedBy>
  <cp:revision>169</cp:revision>
  <dcterms:created xsi:type="dcterms:W3CDTF">2001-03-22T16:07:03Z</dcterms:created>
  <dcterms:modified xsi:type="dcterms:W3CDTF">2026-10-10T17:42:24Z</dcterms:modified>
</cp:coreProperties>
</file>