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58" r:id="rId3"/>
    <p:sldId id="259" r:id="rId4"/>
    <p:sldId id="273" r:id="rId5"/>
    <p:sldId id="269" r:id="rId6"/>
    <p:sldId id="270" r:id="rId7"/>
    <p:sldId id="274" r:id="rId8"/>
    <p:sldId id="268" r:id="rId9"/>
    <p:sldId id="271" r:id="rId10"/>
    <p:sldId id="275" r:id="rId11"/>
  </p:sldIdLst>
  <p:sldSz cx="9144000" cy="6858000" type="screen4x3"/>
  <p:notesSz cx="6858000" cy="9144000"/>
  <p:defaultTextStyle>
    <a:defPPr>
      <a:defRPr lang="en-CA"/>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064">
          <p15:clr>
            <a:srgbClr val="A4A3A4"/>
          </p15:clr>
        </p15:guide>
        <p15:guide id="2" pos="2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CC0000"/>
    <a:srgbClr val="CCFFFF"/>
    <a:srgbClr val="FFFF99"/>
    <a:srgbClr val="000066"/>
    <a:srgbClr val="000099"/>
    <a:srgbClr val="FF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2" autoAdjust="0"/>
    <p:restoredTop sz="82670" autoAdjust="0"/>
  </p:normalViewPr>
  <p:slideViewPr>
    <p:cSldViewPr>
      <p:cViewPr varScale="1">
        <p:scale>
          <a:sx n="86" d="100"/>
          <a:sy n="86" d="100"/>
        </p:scale>
        <p:origin x="64" y="440"/>
      </p:cViewPr>
      <p:guideLst>
        <p:guide orient="horz" pos="2064"/>
        <p:guide pos="2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A47247B-F2B7-B89A-D8F4-F24D0AEF22E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CA" altLang="LID4096"/>
          </a:p>
        </p:txBody>
      </p:sp>
      <p:sp>
        <p:nvSpPr>
          <p:cNvPr id="32771" name="Rectangle 3">
            <a:extLst>
              <a:ext uri="{FF2B5EF4-FFF2-40B4-BE49-F238E27FC236}">
                <a16:creationId xmlns:a16="http://schemas.microsoft.com/office/drawing/2014/main" id="{19E972E4-4A30-68EB-8B1C-99A9CCAFBF95}"/>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CA" altLang="LID4096"/>
          </a:p>
        </p:txBody>
      </p:sp>
      <p:sp>
        <p:nvSpPr>
          <p:cNvPr id="32772" name="Rectangle 4">
            <a:extLst>
              <a:ext uri="{FF2B5EF4-FFF2-40B4-BE49-F238E27FC236}">
                <a16:creationId xmlns:a16="http://schemas.microsoft.com/office/drawing/2014/main" id="{D569DEC7-9723-F88A-42A9-9D401F054081}"/>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CA" altLang="LID4096"/>
          </a:p>
        </p:txBody>
      </p:sp>
      <p:sp>
        <p:nvSpPr>
          <p:cNvPr id="32773" name="Rectangle 5">
            <a:extLst>
              <a:ext uri="{FF2B5EF4-FFF2-40B4-BE49-F238E27FC236}">
                <a16:creationId xmlns:a16="http://schemas.microsoft.com/office/drawing/2014/main" id="{A0F0C8AD-9317-FC98-D841-27DA671348BA}"/>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2B7AD29-5D50-4ADF-AEA1-F43C6FD3C309}" type="slidenum">
              <a:rPr lang="en-CA" altLang="LID4096"/>
              <a:pPr/>
              <a:t>‹#›</a:t>
            </a:fld>
            <a:endParaRPr lang="en-CA" altLang="LID4096"/>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4D27D23-9C2B-9B30-CB31-FD1D14D82F2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CA" altLang="LID4096"/>
          </a:p>
        </p:txBody>
      </p:sp>
      <p:sp>
        <p:nvSpPr>
          <p:cNvPr id="6147" name="Rectangle 3">
            <a:extLst>
              <a:ext uri="{FF2B5EF4-FFF2-40B4-BE49-F238E27FC236}">
                <a16:creationId xmlns:a16="http://schemas.microsoft.com/office/drawing/2014/main" id="{FBB9D73A-D87B-5145-CB4E-0E36AD0CF13C}"/>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CA" altLang="LID4096"/>
          </a:p>
        </p:txBody>
      </p:sp>
      <p:sp>
        <p:nvSpPr>
          <p:cNvPr id="6148" name="Rectangle 4">
            <a:extLst>
              <a:ext uri="{FF2B5EF4-FFF2-40B4-BE49-F238E27FC236}">
                <a16:creationId xmlns:a16="http://schemas.microsoft.com/office/drawing/2014/main" id="{4793F130-B05E-3CAD-2749-DED9268E4AF7}"/>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a:extLst>
              <a:ext uri="{FF2B5EF4-FFF2-40B4-BE49-F238E27FC236}">
                <a16:creationId xmlns:a16="http://schemas.microsoft.com/office/drawing/2014/main" id="{519B6318-DF0B-9B7A-23CF-23C47FB7D04F}"/>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CA" altLang="LID4096"/>
              <a:t>Click to edit Master text styles</a:t>
            </a:r>
          </a:p>
          <a:p>
            <a:pPr lvl="1"/>
            <a:r>
              <a:rPr lang="en-CA" altLang="LID4096"/>
              <a:t>Second level</a:t>
            </a:r>
          </a:p>
          <a:p>
            <a:pPr lvl="2"/>
            <a:r>
              <a:rPr lang="en-CA" altLang="LID4096"/>
              <a:t>Third level</a:t>
            </a:r>
          </a:p>
          <a:p>
            <a:pPr lvl="3"/>
            <a:r>
              <a:rPr lang="en-CA" altLang="LID4096"/>
              <a:t>Fourth level</a:t>
            </a:r>
          </a:p>
          <a:p>
            <a:pPr lvl="4"/>
            <a:r>
              <a:rPr lang="en-CA" altLang="LID4096"/>
              <a:t>Fifth level</a:t>
            </a:r>
          </a:p>
        </p:txBody>
      </p:sp>
      <p:sp>
        <p:nvSpPr>
          <p:cNvPr id="6150" name="Rectangle 6">
            <a:extLst>
              <a:ext uri="{FF2B5EF4-FFF2-40B4-BE49-F238E27FC236}">
                <a16:creationId xmlns:a16="http://schemas.microsoft.com/office/drawing/2014/main" id="{B19521D2-9FA6-9BDD-1F27-1884C32C02C3}"/>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CA" altLang="LID4096"/>
          </a:p>
        </p:txBody>
      </p:sp>
      <p:sp>
        <p:nvSpPr>
          <p:cNvPr id="6151" name="Rectangle 7">
            <a:extLst>
              <a:ext uri="{FF2B5EF4-FFF2-40B4-BE49-F238E27FC236}">
                <a16:creationId xmlns:a16="http://schemas.microsoft.com/office/drawing/2014/main" id="{D2C1E72B-3A86-787D-D5A4-A94E8BC2081E}"/>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B026384-C89C-4C91-9A5B-12DF84835A62}" type="slidenum">
              <a:rPr lang="en-CA" altLang="LID4096"/>
              <a:pPr/>
              <a:t>‹#›</a:t>
            </a:fld>
            <a:endParaRPr lang="en-CA"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5469D85-322B-3E25-C4BC-912E36A14C46}"/>
              </a:ext>
            </a:extLst>
          </p:cNvPr>
          <p:cNvSpPr>
            <a:spLocks noGrp="1" noChangeArrowheads="1"/>
          </p:cNvSpPr>
          <p:nvPr>
            <p:ph type="sldNum" sz="quarter" idx="5"/>
          </p:nvPr>
        </p:nvSpPr>
        <p:spPr>
          <a:ln/>
        </p:spPr>
        <p:txBody>
          <a:bodyPr/>
          <a:lstStyle/>
          <a:p>
            <a:fld id="{AEDC22D9-C5B9-4FB8-ACA4-5CACDE9B7F49}" type="slidenum">
              <a:rPr lang="en-CA" altLang="LID4096"/>
              <a:pPr/>
              <a:t>1</a:t>
            </a:fld>
            <a:endParaRPr lang="en-CA" altLang="LID4096"/>
          </a:p>
        </p:txBody>
      </p:sp>
      <p:sp>
        <p:nvSpPr>
          <p:cNvPr id="50178" name="Rectangle 2">
            <a:extLst>
              <a:ext uri="{FF2B5EF4-FFF2-40B4-BE49-F238E27FC236}">
                <a16:creationId xmlns:a16="http://schemas.microsoft.com/office/drawing/2014/main" id="{77B54F49-4595-8308-5A06-B1245ECB25F0}"/>
              </a:ext>
            </a:extLst>
          </p:cNvPr>
          <p:cNvSpPr>
            <a:spLocks noChangeArrowheads="1" noTextEdit="1"/>
          </p:cNvSpPr>
          <p:nvPr>
            <p:ph type="sldImg"/>
          </p:nvPr>
        </p:nvSpPr>
        <p:spPr>
          <a:ln/>
        </p:spPr>
      </p:sp>
      <p:sp>
        <p:nvSpPr>
          <p:cNvPr id="50179" name="Rectangle 3">
            <a:extLst>
              <a:ext uri="{FF2B5EF4-FFF2-40B4-BE49-F238E27FC236}">
                <a16:creationId xmlns:a16="http://schemas.microsoft.com/office/drawing/2014/main" id="{35061DDD-9215-4F2D-9B7E-F31DA5E05F01}"/>
              </a:ext>
            </a:extLst>
          </p:cNvPr>
          <p:cNvSpPr>
            <a:spLocks noGrp="1" noChangeArrowheads="1"/>
          </p:cNvSpPr>
          <p:nvPr>
            <p:ph type="body" idx="1"/>
          </p:nvPr>
        </p:nvSpPr>
        <p:spPr/>
        <p:txBody>
          <a:bodyPr/>
          <a:lstStyle/>
          <a:p>
            <a:r>
              <a:rPr lang="en-US" altLang="LID4096"/>
              <a:t>These notes roughly paraphrase my presentation at this workshop. </a:t>
            </a:r>
            <a:endParaRPr lang="en-CA" altLang="LID4096"/>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F6ABFBA-2111-E3DE-2616-6FC8398994E0}"/>
              </a:ext>
            </a:extLst>
          </p:cNvPr>
          <p:cNvSpPr>
            <a:spLocks noGrp="1" noChangeArrowheads="1"/>
          </p:cNvSpPr>
          <p:nvPr>
            <p:ph type="sldNum" sz="quarter" idx="5"/>
          </p:nvPr>
        </p:nvSpPr>
        <p:spPr>
          <a:ln/>
        </p:spPr>
        <p:txBody>
          <a:bodyPr/>
          <a:lstStyle/>
          <a:p>
            <a:fld id="{8C142DDF-D666-41E2-9FC0-F786E31FD56B}" type="slidenum">
              <a:rPr lang="en-CA" altLang="LID4096"/>
              <a:pPr/>
              <a:t>2</a:t>
            </a:fld>
            <a:endParaRPr lang="en-CA" altLang="LID4096"/>
          </a:p>
        </p:txBody>
      </p:sp>
      <p:sp>
        <p:nvSpPr>
          <p:cNvPr id="43010" name="Rectangle 2">
            <a:extLst>
              <a:ext uri="{FF2B5EF4-FFF2-40B4-BE49-F238E27FC236}">
                <a16:creationId xmlns:a16="http://schemas.microsoft.com/office/drawing/2014/main" id="{2C88915B-A2F8-2A1F-F5C7-0444ACF73533}"/>
              </a:ext>
            </a:extLst>
          </p:cNvPr>
          <p:cNvSpPr>
            <a:spLocks noChangeArrowheads="1" noTextEdit="1"/>
          </p:cNvSpPr>
          <p:nvPr>
            <p:ph type="sldImg"/>
          </p:nvPr>
        </p:nvSpPr>
        <p:spPr>
          <a:ln/>
        </p:spPr>
      </p:sp>
      <p:sp>
        <p:nvSpPr>
          <p:cNvPr id="43011" name="Rectangle 3">
            <a:extLst>
              <a:ext uri="{FF2B5EF4-FFF2-40B4-BE49-F238E27FC236}">
                <a16:creationId xmlns:a16="http://schemas.microsoft.com/office/drawing/2014/main" id="{647D72FC-A086-7321-2D8C-FB7DEDF826D4}"/>
              </a:ext>
            </a:extLst>
          </p:cNvPr>
          <p:cNvSpPr>
            <a:spLocks noGrp="1" noChangeArrowheads="1"/>
          </p:cNvSpPr>
          <p:nvPr>
            <p:ph type="body" idx="1"/>
          </p:nvPr>
        </p:nvSpPr>
        <p:spPr/>
        <p:txBody>
          <a:bodyPr/>
          <a:lstStyle/>
          <a:p>
            <a:r>
              <a:rPr lang="en-US" altLang="LID4096"/>
              <a:t>Several years ago, Hideaki Kuzuoka (an engineer) and I built a ubiquitous media space. It was a reactive environment, and included proximity and light sensors as well as a servo motor to move one of the figurines. He built the hardware, and I concentrated on the software side. It tooks several months of full time effort for Hideaki to build this, but we ended up using the system for around 3 months. After Hideaki returned to Japan, we found the system impossible to extend or maintain. This was because Hideaki did not build the system to be reusable (it was a ‘one of’ design), and as computer scientists specializing in software, we had no expertise in hardware. The result is that the system is now a pile of wires and components.</a:t>
            </a:r>
            <a:endParaRPr lang="en-CA" altLang="LID4096"/>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232F129-6CE8-44D3-4561-A43B0AB57E27}"/>
              </a:ext>
            </a:extLst>
          </p:cNvPr>
          <p:cNvSpPr>
            <a:spLocks noGrp="1" noChangeArrowheads="1"/>
          </p:cNvSpPr>
          <p:nvPr>
            <p:ph type="sldNum" sz="quarter" idx="5"/>
          </p:nvPr>
        </p:nvSpPr>
        <p:spPr>
          <a:ln/>
        </p:spPr>
        <p:txBody>
          <a:bodyPr/>
          <a:lstStyle/>
          <a:p>
            <a:fld id="{98560FFD-57C2-4B9A-8B91-CE4071981FCF}" type="slidenum">
              <a:rPr lang="en-CA" altLang="LID4096"/>
              <a:pPr/>
              <a:t>3</a:t>
            </a:fld>
            <a:endParaRPr lang="en-CA" altLang="LID4096"/>
          </a:p>
        </p:txBody>
      </p:sp>
      <p:sp>
        <p:nvSpPr>
          <p:cNvPr id="44034" name="Rectangle 2">
            <a:extLst>
              <a:ext uri="{FF2B5EF4-FFF2-40B4-BE49-F238E27FC236}">
                <a16:creationId xmlns:a16="http://schemas.microsoft.com/office/drawing/2014/main" id="{DEAE2740-7753-0ACC-9FE6-9C9109644111}"/>
              </a:ext>
            </a:extLst>
          </p:cNvPr>
          <p:cNvSpPr>
            <a:spLocks noChangeArrowheads="1" noTextEdit="1"/>
          </p:cNvSpPr>
          <p:nvPr>
            <p:ph type="sldImg"/>
          </p:nvPr>
        </p:nvSpPr>
        <p:spPr>
          <a:ln/>
        </p:spPr>
      </p:sp>
      <p:sp>
        <p:nvSpPr>
          <p:cNvPr id="44035" name="Rectangle 3">
            <a:extLst>
              <a:ext uri="{FF2B5EF4-FFF2-40B4-BE49-F238E27FC236}">
                <a16:creationId xmlns:a16="http://schemas.microsoft.com/office/drawing/2014/main" id="{6405EEBA-3707-0889-1556-3F07972F052A}"/>
              </a:ext>
            </a:extLst>
          </p:cNvPr>
          <p:cNvSpPr>
            <a:spLocks noGrp="1" noChangeArrowheads="1"/>
          </p:cNvSpPr>
          <p:nvPr>
            <p:ph type="body" idx="1"/>
          </p:nvPr>
        </p:nvSpPr>
        <p:spPr/>
        <p:txBody>
          <a:bodyPr/>
          <a:lstStyle/>
          <a:p>
            <a:r>
              <a:rPr lang="en-US" altLang="LID4096"/>
              <a:t>Because we wanted to continue our work in reactive environments, we began to think about how we could make hardware such as what we had built before reusable. The insight we had came from how we already use graphical user interface widgets. Stock widget sets are available in virtually every user interface development package (e.g., buttons, listboxes, etc.), and each one is presented as an abstraction: each has a well-defined API that lets a programmer easily track and manipulate it. As well, most interact with interface builders, where a programmer can just select and drop it into a program.</a:t>
            </a:r>
            <a:endParaRPr lang="en-CA" altLang="LID4096"/>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9485ABC-9F02-8EA3-3A1A-23BE254F1855}"/>
              </a:ext>
            </a:extLst>
          </p:cNvPr>
          <p:cNvSpPr>
            <a:spLocks noGrp="1" noChangeArrowheads="1"/>
          </p:cNvSpPr>
          <p:nvPr>
            <p:ph type="sldNum" sz="quarter" idx="5"/>
          </p:nvPr>
        </p:nvSpPr>
        <p:spPr>
          <a:ln/>
        </p:spPr>
        <p:txBody>
          <a:bodyPr/>
          <a:lstStyle/>
          <a:p>
            <a:fld id="{88827481-8E9B-4B41-853A-56C15941751B}" type="slidenum">
              <a:rPr lang="en-CA" altLang="LID4096"/>
              <a:pPr/>
              <a:t>4</a:t>
            </a:fld>
            <a:endParaRPr lang="en-CA" altLang="LID4096"/>
          </a:p>
        </p:txBody>
      </p:sp>
      <p:sp>
        <p:nvSpPr>
          <p:cNvPr id="45058" name="Rectangle 2">
            <a:extLst>
              <a:ext uri="{FF2B5EF4-FFF2-40B4-BE49-F238E27FC236}">
                <a16:creationId xmlns:a16="http://schemas.microsoft.com/office/drawing/2014/main" id="{4E198F30-7399-4A76-3383-6AD6B85990A2}"/>
              </a:ext>
            </a:extLst>
          </p:cNvPr>
          <p:cNvSpPr>
            <a:spLocks noChangeArrowheads="1" noTextEdit="1"/>
          </p:cNvSpPr>
          <p:nvPr>
            <p:ph type="sldImg"/>
          </p:nvPr>
        </p:nvSpPr>
        <p:spPr>
          <a:ln/>
        </p:spPr>
      </p:sp>
      <p:sp>
        <p:nvSpPr>
          <p:cNvPr id="45059" name="Rectangle 3">
            <a:extLst>
              <a:ext uri="{FF2B5EF4-FFF2-40B4-BE49-F238E27FC236}">
                <a16:creationId xmlns:a16="http://schemas.microsoft.com/office/drawing/2014/main" id="{F8CF73FB-03AA-B6EA-145B-0F4B17AADDFA}"/>
              </a:ext>
            </a:extLst>
          </p:cNvPr>
          <p:cNvSpPr>
            <a:spLocks noGrp="1" noChangeArrowheads="1"/>
          </p:cNvSpPr>
          <p:nvPr>
            <p:ph type="body" idx="1"/>
          </p:nvPr>
        </p:nvSpPr>
        <p:spPr/>
        <p:txBody>
          <a:bodyPr/>
          <a:lstStyle/>
          <a:p>
            <a:r>
              <a:rPr lang="en-US" altLang="LID4096"/>
              <a:t>We wanted to do the same thing with physical devices. Therefore, we came up with the notion of a phidget, or physical widget. As with graphical widgets, there would be a stock phidget set, each would have a well defined API, and they would be very easy to add to a program.</a:t>
            </a:r>
            <a:endParaRPr lang="en-CA" altLang="LID4096"/>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78F3827-4692-F437-E4DC-EE24D111CAB9}"/>
              </a:ext>
            </a:extLst>
          </p:cNvPr>
          <p:cNvSpPr>
            <a:spLocks noGrp="1" noChangeArrowheads="1"/>
          </p:cNvSpPr>
          <p:nvPr>
            <p:ph type="sldNum" sz="quarter" idx="5"/>
          </p:nvPr>
        </p:nvSpPr>
        <p:spPr>
          <a:ln/>
        </p:spPr>
        <p:txBody>
          <a:bodyPr/>
          <a:lstStyle/>
          <a:p>
            <a:fld id="{EB2196B8-23CA-47F4-85C3-ADBDF0A1F41A}" type="slidenum">
              <a:rPr lang="en-CA" altLang="LID4096"/>
              <a:pPr/>
              <a:t>5</a:t>
            </a:fld>
            <a:endParaRPr lang="en-CA" altLang="LID4096"/>
          </a:p>
        </p:txBody>
      </p:sp>
      <p:sp>
        <p:nvSpPr>
          <p:cNvPr id="46082" name="Rectangle 2">
            <a:extLst>
              <a:ext uri="{FF2B5EF4-FFF2-40B4-BE49-F238E27FC236}">
                <a16:creationId xmlns:a16="http://schemas.microsoft.com/office/drawing/2014/main" id="{BCC6AF56-8873-4A4D-C177-6CCC010EC4A2}"/>
              </a:ext>
            </a:extLst>
          </p:cNvPr>
          <p:cNvSpPr>
            <a:spLocks noChangeArrowheads="1" noTextEdit="1"/>
          </p:cNvSpPr>
          <p:nvPr>
            <p:ph type="sldImg"/>
          </p:nvPr>
        </p:nvSpPr>
        <p:spPr>
          <a:ln/>
        </p:spPr>
      </p:sp>
      <p:sp>
        <p:nvSpPr>
          <p:cNvPr id="46083" name="Rectangle 3">
            <a:extLst>
              <a:ext uri="{FF2B5EF4-FFF2-40B4-BE49-F238E27FC236}">
                <a16:creationId xmlns:a16="http://schemas.microsoft.com/office/drawing/2014/main" id="{BFEB9AF0-8CAA-A4BE-29C1-E6785DC2A0E7}"/>
              </a:ext>
            </a:extLst>
          </p:cNvPr>
          <p:cNvSpPr>
            <a:spLocks noGrp="1" noChangeArrowheads="1"/>
          </p:cNvSpPr>
          <p:nvPr>
            <p:ph type="body" idx="1"/>
          </p:nvPr>
        </p:nvSpPr>
        <p:spPr/>
        <p:txBody>
          <a:bodyPr/>
          <a:lstStyle/>
          <a:p>
            <a:r>
              <a:rPr lang="en-US" altLang="LID4096"/>
              <a:t>I hired Chester Fitchett, one of the few undergraduate computer science students keenly interested in hardware. He job was to build a phidget infrastructure, as well as several phidget components.</a:t>
            </a:r>
            <a:endParaRPr lang="en-CA" altLang="LID4096"/>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98170F1-60F9-857D-9377-748A3F7F3371}"/>
              </a:ext>
            </a:extLst>
          </p:cNvPr>
          <p:cNvSpPr>
            <a:spLocks noGrp="1" noChangeArrowheads="1"/>
          </p:cNvSpPr>
          <p:nvPr>
            <p:ph type="sldNum" sz="quarter" idx="5"/>
          </p:nvPr>
        </p:nvSpPr>
        <p:spPr>
          <a:ln/>
        </p:spPr>
        <p:txBody>
          <a:bodyPr/>
          <a:lstStyle/>
          <a:p>
            <a:fld id="{C8F6904B-99EB-4746-B457-A481243CC7AF}" type="slidenum">
              <a:rPr lang="en-CA" altLang="LID4096"/>
              <a:pPr/>
              <a:t>6</a:t>
            </a:fld>
            <a:endParaRPr lang="en-CA" altLang="LID4096"/>
          </a:p>
        </p:txBody>
      </p:sp>
      <p:sp>
        <p:nvSpPr>
          <p:cNvPr id="47106" name="Rectangle 2">
            <a:extLst>
              <a:ext uri="{FF2B5EF4-FFF2-40B4-BE49-F238E27FC236}">
                <a16:creationId xmlns:a16="http://schemas.microsoft.com/office/drawing/2014/main" id="{BC806879-F32B-6F3C-EA63-D384E25CCF75}"/>
              </a:ext>
            </a:extLst>
          </p:cNvPr>
          <p:cNvSpPr>
            <a:spLocks noChangeArrowheads="1" noTextEdit="1"/>
          </p:cNvSpPr>
          <p:nvPr>
            <p:ph type="sldImg"/>
          </p:nvPr>
        </p:nvSpPr>
        <p:spPr>
          <a:ln/>
        </p:spPr>
      </p:sp>
      <p:sp>
        <p:nvSpPr>
          <p:cNvPr id="47107" name="Rectangle 3">
            <a:extLst>
              <a:ext uri="{FF2B5EF4-FFF2-40B4-BE49-F238E27FC236}">
                <a16:creationId xmlns:a16="http://schemas.microsoft.com/office/drawing/2014/main" id="{6475E2E6-F1AF-EE20-E535-AEE2FBBA7C1C}"/>
              </a:ext>
            </a:extLst>
          </p:cNvPr>
          <p:cNvSpPr>
            <a:spLocks noGrp="1" noChangeArrowheads="1"/>
          </p:cNvSpPr>
          <p:nvPr>
            <p:ph type="body" idx="1"/>
          </p:nvPr>
        </p:nvSpPr>
        <p:spPr/>
        <p:txBody>
          <a:bodyPr/>
          <a:lstStyle/>
          <a:p>
            <a:r>
              <a:rPr lang="en-US" altLang="LID4096"/>
              <a:t>What we came up with is shown above. Every phidget has two parts: a ‘Phidget Device’ and matching ‘Phidget Software’. The phidget device is presented to the programmer as a black box: the programmer does not need to consider how it is assembled internally (just as a GUI programmer does not need to know how the graphics of (say) a listbox is internally coded). The device contains the things being controlled (e.g., a servo motor), the circuit board for interacting with this piece of hardware (e.g., microprocessor, AtoD convertor), and the hardware/software wire protocol (e.g., USB connector plus protocol). On the actual computer, there is low level software for detecting and interacting with the phidget device (e.g., USB software that talks to the hardware). The programmer sees only the higher-level Phidget Software. This includes a phidgetManager (which raises events whenever a new phidget is detected (or attached) and when one leaves), and an API specific to the phidget (e.g., a method for rotating the servo motor). It optionally includes a graphical representation for the phidget. This can be used to give on-screen feedback of the phidget state (e.g., the current position of the servo motor) or to interact with it directly (one can interactively rotate the graphics to rotate the actual device). If a phidget property is set, it can also optionally simulate the phidget. That is, the programmer can program and use the simulated graphics device even if no corresponding physical device is available.</a:t>
            </a:r>
            <a:endParaRPr lang="en-CA" altLang="LID4096"/>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6F5114D-FFF2-5EEF-E08F-CC03806D1CF0}"/>
              </a:ext>
            </a:extLst>
          </p:cNvPr>
          <p:cNvSpPr>
            <a:spLocks noGrp="1" noChangeArrowheads="1"/>
          </p:cNvSpPr>
          <p:nvPr>
            <p:ph type="sldNum" sz="quarter" idx="5"/>
          </p:nvPr>
        </p:nvSpPr>
        <p:spPr>
          <a:ln/>
        </p:spPr>
        <p:txBody>
          <a:bodyPr/>
          <a:lstStyle/>
          <a:p>
            <a:fld id="{669A9EDC-9305-4D5F-AB9E-C31927BE0494}" type="slidenum">
              <a:rPr lang="en-CA" altLang="LID4096"/>
              <a:pPr/>
              <a:t>7</a:t>
            </a:fld>
            <a:endParaRPr lang="en-CA" altLang="LID4096"/>
          </a:p>
        </p:txBody>
      </p:sp>
      <p:sp>
        <p:nvSpPr>
          <p:cNvPr id="48130" name="Rectangle 2">
            <a:extLst>
              <a:ext uri="{FF2B5EF4-FFF2-40B4-BE49-F238E27FC236}">
                <a16:creationId xmlns:a16="http://schemas.microsoft.com/office/drawing/2014/main" id="{0EF9E4EC-0371-1895-EE76-54650D3FEFD0}"/>
              </a:ext>
            </a:extLst>
          </p:cNvPr>
          <p:cNvSpPr>
            <a:spLocks noChangeArrowheads="1" noTextEdit="1"/>
          </p:cNvSpPr>
          <p:nvPr>
            <p:ph type="sldImg"/>
          </p:nvPr>
        </p:nvSpPr>
        <p:spPr>
          <a:ln/>
        </p:spPr>
      </p:sp>
      <p:sp>
        <p:nvSpPr>
          <p:cNvPr id="48131" name="Rectangle 3">
            <a:extLst>
              <a:ext uri="{FF2B5EF4-FFF2-40B4-BE49-F238E27FC236}">
                <a16:creationId xmlns:a16="http://schemas.microsoft.com/office/drawing/2014/main" id="{8F11BF4C-CF8A-2430-9F5B-9F1E5EF73253}"/>
              </a:ext>
            </a:extLst>
          </p:cNvPr>
          <p:cNvSpPr>
            <a:spLocks noGrp="1" noChangeArrowheads="1"/>
          </p:cNvSpPr>
          <p:nvPr>
            <p:ph type="body" idx="1"/>
          </p:nvPr>
        </p:nvSpPr>
        <p:spPr/>
        <p:txBody>
          <a:bodyPr/>
          <a:lstStyle/>
          <a:p>
            <a:pPr>
              <a:spcBef>
                <a:spcPct val="0"/>
              </a:spcBef>
            </a:pPr>
            <a:r>
              <a:rPr lang="en-US" altLang="LID4096" sz="1400">
                <a:latin typeface="Verdana" panose="020B0604030504040204" pitchFamily="34" charset="0"/>
              </a:rPr>
              <a:t>I did not show this slide, as I demonstrated these phidgets live at the workshop. This included showing how a servo phidget can be quickly dropped into a Visual Basic program.</a:t>
            </a:r>
            <a:endParaRPr lang="en-CA" altLang="LID4096" sz="1400">
              <a:latin typeface="Verdana" panose="020B0604030504040204" pitchFamily="34" charset="0"/>
            </a:endParaRPr>
          </a:p>
          <a:p>
            <a:endParaRPr lang="en-CA" altLang="LID4096"/>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1EF5D5E-FD4C-F0F8-F210-535610DEACF3}"/>
              </a:ext>
            </a:extLst>
          </p:cNvPr>
          <p:cNvSpPr>
            <a:spLocks noGrp="1" noChangeArrowheads="1"/>
          </p:cNvSpPr>
          <p:nvPr>
            <p:ph type="sldNum" sz="quarter" idx="5"/>
          </p:nvPr>
        </p:nvSpPr>
        <p:spPr>
          <a:ln/>
        </p:spPr>
        <p:txBody>
          <a:bodyPr/>
          <a:lstStyle/>
          <a:p>
            <a:fld id="{A2F18E8E-B82D-4221-8874-8551C327AF17}" type="slidenum">
              <a:rPr lang="en-CA" altLang="LID4096"/>
              <a:pPr/>
              <a:t>8</a:t>
            </a:fld>
            <a:endParaRPr lang="en-CA" altLang="LID4096"/>
          </a:p>
        </p:txBody>
      </p:sp>
      <p:sp>
        <p:nvSpPr>
          <p:cNvPr id="49154" name="Rectangle 2">
            <a:extLst>
              <a:ext uri="{FF2B5EF4-FFF2-40B4-BE49-F238E27FC236}">
                <a16:creationId xmlns:a16="http://schemas.microsoft.com/office/drawing/2014/main" id="{4C2A4A94-949D-468E-88F4-D8581BB6C2E1}"/>
              </a:ext>
            </a:extLst>
          </p:cNvPr>
          <p:cNvSpPr>
            <a:spLocks noChangeArrowheads="1" noTextEdit="1"/>
          </p:cNvSpPr>
          <p:nvPr>
            <p:ph type="sldImg"/>
          </p:nvPr>
        </p:nvSpPr>
        <p:spPr>
          <a:ln/>
        </p:spPr>
      </p:sp>
      <p:sp>
        <p:nvSpPr>
          <p:cNvPr id="49155" name="Rectangle 3">
            <a:extLst>
              <a:ext uri="{FF2B5EF4-FFF2-40B4-BE49-F238E27FC236}">
                <a16:creationId xmlns:a16="http://schemas.microsoft.com/office/drawing/2014/main" id="{9E3F5247-67F7-2B8D-696E-0E5B2FB9B490}"/>
              </a:ext>
            </a:extLst>
          </p:cNvPr>
          <p:cNvSpPr>
            <a:spLocks noGrp="1" noChangeArrowheads="1"/>
          </p:cNvSpPr>
          <p:nvPr>
            <p:ph type="body" idx="1"/>
          </p:nvPr>
        </p:nvSpPr>
        <p:spPr/>
        <p:txBody>
          <a:bodyPr/>
          <a:lstStyle/>
          <a:p>
            <a:r>
              <a:rPr lang="en-US" altLang="LID4096"/>
              <a:t>There are, of course, several outstanding research questions. The first is that we do not know what a standard phidget set comprises. GUIs have evolved so that virtually everyone of them has a standard set: buttons, labels, text boxes, etc, but its still unclear what a standard phidget set should be. The second question is that we do not yet know the right level of abstraction. If we make phidgets too high-level, they become appliances that may not be flexible enough to assemble into new directions. If they are too low-level, they may be too hard to program and manage. The third question is that that making phidgets easy to program introduces risk. While current work in ubicomp is done by just a few researchers well aware of ubicomp issues, putting this into the hands of joe programmer may make it just too easy to create bad ubicomp environments.</a:t>
            </a:r>
            <a:endParaRPr lang="en-CA" altLang="LID4096"/>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6B397D1-2253-4013-7C21-FDC0CDB38FFB}"/>
              </a:ext>
            </a:extLst>
          </p:cNvPr>
          <p:cNvSpPr>
            <a:spLocks noGrp="1" noChangeArrowheads="1"/>
          </p:cNvSpPr>
          <p:nvPr>
            <p:ph type="sldNum" sz="quarter" idx="5"/>
          </p:nvPr>
        </p:nvSpPr>
        <p:spPr>
          <a:ln/>
        </p:spPr>
        <p:txBody>
          <a:bodyPr/>
          <a:lstStyle/>
          <a:p>
            <a:fld id="{8B8CC48C-D61B-4D0B-B62F-876BC2558DA6}" type="slidenum">
              <a:rPr lang="en-CA" altLang="LID4096"/>
              <a:pPr/>
              <a:t>10</a:t>
            </a:fld>
            <a:endParaRPr lang="en-CA" altLang="LID4096"/>
          </a:p>
        </p:txBody>
      </p:sp>
      <p:sp>
        <p:nvSpPr>
          <p:cNvPr id="52226" name="Rectangle 2">
            <a:extLst>
              <a:ext uri="{FF2B5EF4-FFF2-40B4-BE49-F238E27FC236}">
                <a16:creationId xmlns:a16="http://schemas.microsoft.com/office/drawing/2014/main" id="{97711D59-1EDE-CD02-86D4-1BA2AFA82011}"/>
              </a:ext>
            </a:extLst>
          </p:cNvPr>
          <p:cNvSpPr>
            <a:spLocks noChangeArrowheads="1" noTextEdit="1"/>
          </p:cNvSpPr>
          <p:nvPr>
            <p:ph type="sldImg"/>
          </p:nvPr>
        </p:nvSpPr>
        <p:spPr>
          <a:ln/>
        </p:spPr>
      </p:sp>
      <p:sp>
        <p:nvSpPr>
          <p:cNvPr id="52227" name="Rectangle 3">
            <a:extLst>
              <a:ext uri="{FF2B5EF4-FFF2-40B4-BE49-F238E27FC236}">
                <a16:creationId xmlns:a16="http://schemas.microsoft.com/office/drawing/2014/main" id="{CFBFFE98-404A-E733-4332-BF5AAC29F8B9}"/>
              </a:ext>
            </a:extLst>
          </p:cNvPr>
          <p:cNvSpPr>
            <a:spLocks noGrp="1" noChangeArrowheads="1"/>
          </p:cNvSpPr>
          <p:nvPr>
            <p:ph type="body" idx="1"/>
          </p:nvPr>
        </p:nvSpPr>
        <p:spPr/>
        <p:txBody>
          <a:bodyPr/>
          <a:lstStyle/>
          <a:p>
            <a:r>
              <a:rPr lang="en-US" altLang="LID4096"/>
              <a:t>This slide was not shown at the workshop</a:t>
            </a:r>
            <a:endParaRPr lang="en-CA" altLang="LID4096"/>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792C261-64D2-3965-EB66-BE1F8BF8F571}"/>
              </a:ext>
            </a:extLst>
          </p:cNvPr>
          <p:cNvSpPr>
            <a:spLocks noGrp="1" noChangeArrowheads="1"/>
          </p:cNvSpPr>
          <p:nvPr>
            <p:ph type="ctrTitle"/>
          </p:nvPr>
        </p:nvSpPr>
        <p:spPr>
          <a:xfrm>
            <a:off x="685800" y="2286000"/>
            <a:ext cx="7772400" cy="1143000"/>
          </a:xfrm>
        </p:spPr>
        <p:txBody>
          <a:bodyPr/>
          <a:lstStyle>
            <a:lvl1pPr algn="ctr">
              <a:defRPr sz="3600"/>
            </a:lvl1pPr>
          </a:lstStyle>
          <a:p>
            <a:pPr lvl="0"/>
            <a:r>
              <a:rPr lang="en-CA" altLang="LID4096" noProof="0"/>
              <a:t>Click to edit Master title style</a:t>
            </a:r>
          </a:p>
        </p:txBody>
      </p:sp>
      <p:sp>
        <p:nvSpPr>
          <p:cNvPr id="13315" name="Rectangle 3">
            <a:extLst>
              <a:ext uri="{FF2B5EF4-FFF2-40B4-BE49-F238E27FC236}">
                <a16:creationId xmlns:a16="http://schemas.microsoft.com/office/drawing/2014/main" id="{CB8CBFBF-7726-7324-D15C-FED60E7B303D}"/>
              </a:ext>
            </a:extLst>
          </p:cNvPr>
          <p:cNvSpPr>
            <a:spLocks noGrp="1" noChangeArrowheads="1"/>
          </p:cNvSpPr>
          <p:nvPr>
            <p:ph type="subTitle" idx="1"/>
          </p:nvPr>
        </p:nvSpPr>
        <p:spPr>
          <a:xfrm>
            <a:off x="1371600" y="3886200"/>
            <a:ext cx="6400800" cy="1752600"/>
          </a:xfrm>
        </p:spPr>
        <p:txBody>
          <a:bodyPr/>
          <a:lstStyle>
            <a:lvl1pPr marL="0" indent="0" algn="ctr">
              <a:defRPr/>
            </a:lvl1pPr>
          </a:lstStyle>
          <a:p>
            <a:pPr lvl="0"/>
            <a:r>
              <a:rPr lang="en-CA" altLang="LID4096" noProof="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0C04D-7D46-4870-323D-6458F71765BA}"/>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456E368-2859-C87D-DE44-FD1C4D1561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353488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F78A1-7126-0B71-2590-A5FF6D12F04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D026C9C6-F865-856F-8ECE-99A99CDFB8B6}"/>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047702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F6726-8C99-E5D9-0DEB-FE3F29FBAF2E}"/>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D4F03D-3C61-B487-9E8C-53B406C07AD2}"/>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406720B9-538C-8C4E-44B8-7B129DADB781}"/>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750811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F8015-85D6-6112-1F8C-82823B75152F}"/>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7F7DAFF8-87EE-35C3-92DD-9EECFAA99D9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D0D283-28C8-3973-E45C-9C024C42B79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BACF0A29-047B-75EA-BB37-479D892F31B7}"/>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700674-11A1-8C90-3773-9A8D436BED6C}"/>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597345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B17A4-1C2C-17CD-103C-B3A6078E3437}"/>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4074749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9994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AD398-E8D4-6C95-9B76-A5F73D3FAA2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441FC39C-9148-18B7-D881-5EC25E65BCA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DA5DC2A8-87CD-7EBE-0654-E9080A1CB6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98392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E30C8-D49B-FB6A-0DE5-0E7D92F3F19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3E4A3643-020B-857D-85C5-4036BE859A09}"/>
              </a:ext>
            </a:extLst>
          </p:cNvPr>
          <p:cNvSpPr>
            <a:spLocks noGrp="1" noChangeAspect="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059321D9-75D6-B9E5-2501-F225392D831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208084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F89E4-0501-3D33-A883-3503AE3C16A6}"/>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EEA4E6ED-1F14-CC2A-6A96-85FB7DA692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550173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975532-00A4-B02B-5A81-120D7B820F6E}"/>
              </a:ext>
            </a:extLst>
          </p:cNvPr>
          <p:cNvSpPr>
            <a:spLocks noGrp="1"/>
          </p:cNvSpPr>
          <p:nvPr>
            <p:ph type="title" orient="vert"/>
          </p:nvPr>
        </p:nvSpPr>
        <p:spPr>
          <a:xfrm>
            <a:off x="6457950" y="685800"/>
            <a:ext cx="2000250" cy="54102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A3054D42-29C1-AB7F-3C1A-7A69D508DE3D}"/>
              </a:ext>
            </a:extLst>
          </p:cNvPr>
          <p:cNvSpPr>
            <a:spLocks noGrp="1"/>
          </p:cNvSpPr>
          <p:nvPr>
            <p:ph type="body" orient="vert" idx="1"/>
          </p:nvPr>
        </p:nvSpPr>
        <p:spPr>
          <a:xfrm>
            <a:off x="457200" y="685800"/>
            <a:ext cx="584835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068051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60155B4-F514-84C7-D88D-75A17A7AEE28}"/>
              </a:ext>
            </a:extLst>
          </p:cNvPr>
          <p:cNvSpPr>
            <a:spLocks noGrp="1" noChangeArrowheads="1"/>
          </p:cNvSpPr>
          <p:nvPr>
            <p:ph type="title"/>
          </p:nvPr>
        </p:nvSpPr>
        <p:spPr bwMode="auto">
          <a:xfrm>
            <a:off x="457200" y="685800"/>
            <a:ext cx="7772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CA" altLang="LID4096"/>
              <a:t>Click to edit Master title style</a:t>
            </a:r>
          </a:p>
        </p:txBody>
      </p:sp>
      <p:sp>
        <p:nvSpPr>
          <p:cNvPr id="1027" name="Rectangle 3">
            <a:extLst>
              <a:ext uri="{FF2B5EF4-FFF2-40B4-BE49-F238E27FC236}">
                <a16:creationId xmlns:a16="http://schemas.microsoft.com/office/drawing/2014/main" id="{C7F40A9A-2B24-61B7-A3A2-21C535109C07}"/>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CA" altLang="LID4096"/>
              <a:t>Click to edit Master text styles</a:t>
            </a:r>
          </a:p>
          <a:p>
            <a:pPr lvl="1"/>
            <a:r>
              <a:rPr lang="en-CA" altLang="LID4096"/>
              <a:t>Second level</a:t>
            </a:r>
          </a:p>
          <a:p>
            <a:pPr lvl="2"/>
            <a:r>
              <a:rPr lang="en-CA" altLang="LID4096"/>
              <a:t>Third level</a:t>
            </a:r>
          </a:p>
          <a:p>
            <a:pPr lvl="3"/>
            <a:r>
              <a:rPr lang="en-CA" altLang="LID4096"/>
              <a:t>Fourth level</a:t>
            </a:r>
          </a:p>
          <a:p>
            <a:pPr lvl="4"/>
            <a:r>
              <a:rPr lang="en-CA" altLang="LID4096"/>
              <a:t>Fifth level</a:t>
            </a:r>
          </a:p>
        </p:txBody>
      </p:sp>
      <p:sp>
        <p:nvSpPr>
          <p:cNvPr id="1031" name="Line 7">
            <a:extLst>
              <a:ext uri="{FF2B5EF4-FFF2-40B4-BE49-F238E27FC236}">
                <a16:creationId xmlns:a16="http://schemas.microsoft.com/office/drawing/2014/main" id="{AFF55D68-B9FC-F791-FCAE-0C2321B905A2}"/>
              </a:ext>
            </a:extLst>
          </p:cNvPr>
          <p:cNvSpPr>
            <a:spLocks noChangeShapeType="1"/>
          </p:cNvSpPr>
          <p:nvPr/>
        </p:nvSpPr>
        <p:spPr bwMode="auto">
          <a:xfrm>
            <a:off x="457200" y="1219200"/>
            <a:ext cx="8305800" cy="0"/>
          </a:xfrm>
          <a:prstGeom prst="line">
            <a:avLst/>
          </a:prstGeom>
          <a:noFill/>
          <a:ln w="57150">
            <a:solidFill>
              <a:srgbClr val="CC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spcBef>
          <a:spcPct val="0"/>
        </a:spcBef>
        <a:spcAft>
          <a:spcPct val="0"/>
        </a:spcAft>
        <a:defRPr sz="2800" b="1" kern="1200">
          <a:solidFill>
            <a:srgbClr val="000066"/>
          </a:solidFill>
          <a:latin typeface="+mj-lt"/>
          <a:ea typeface="+mj-ea"/>
          <a:cs typeface="+mj-cs"/>
        </a:defRPr>
      </a:lvl1pPr>
      <a:lvl2pPr algn="l" rtl="0" fontAlgn="base">
        <a:spcBef>
          <a:spcPct val="0"/>
        </a:spcBef>
        <a:spcAft>
          <a:spcPct val="0"/>
        </a:spcAft>
        <a:defRPr sz="2800" b="1">
          <a:solidFill>
            <a:srgbClr val="000066"/>
          </a:solidFill>
          <a:latin typeface="Verdana" panose="020B0604030504040204" pitchFamily="34" charset="0"/>
        </a:defRPr>
      </a:lvl2pPr>
      <a:lvl3pPr algn="l" rtl="0" fontAlgn="base">
        <a:spcBef>
          <a:spcPct val="0"/>
        </a:spcBef>
        <a:spcAft>
          <a:spcPct val="0"/>
        </a:spcAft>
        <a:defRPr sz="2800" b="1">
          <a:solidFill>
            <a:srgbClr val="000066"/>
          </a:solidFill>
          <a:latin typeface="Verdana" panose="020B0604030504040204" pitchFamily="34" charset="0"/>
        </a:defRPr>
      </a:lvl3pPr>
      <a:lvl4pPr algn="l" rtl="0" fontAlgn="base">
        <a:spcBef>
          <a:spcPct val="0"/>
        </a:spcBef>
        <a:spcAft>
          <a:spcPct val="0"/>
        </a:spcAft>
        <a:defRPr sz="2800" b="1">
          <a:solidFill>
            <a:srgbClr val="000066"/>
          </a:solidFill>
          <a:latin typeface="Verdana" panose="020B0604030504040204" pitchFamily="34" charset="0"/>
        </a:defRPr>
      </a:lvl4pPr>
      <a:lvl5pPr algn="l" rtl="0" fontAlgn="base">
        <a:spcBef>
          <a:spcPct val="0"/>
        </a:spcBef>
        <a:spcAft>
          <a:spcPct val="0"/>
        </a:spcAft>
        <a:defRPr sz="2800" b="1">
          <a:solidFill>
            <a:srgbClr val="000066"/>
          </a:solidFill>
          <a:latin typeface="Verdana" panose="020B0604030504040204" pitchFamily="34" charset="0"/>
        </a:defRPr>
      </a:lvl5pPr>
      <a:lvl6pPr marL="457200" algn="l" rtl="0" fontAlgn="base">
        <a:spcBef>
          <a:spcPct val="0"/>
        </a:spcBef>
        <a:spcAft>
          <a:spcPct val="0"/>
        </a:spcAft>
        <a:defRPr sz="2800" b="1">
          <a:solidFill>
            <a:srgbClr val="000066"/>
          </a:solidFill>
          <a:latin typeface="Verdana" panose="020B0604030504040204" pitchFamily="34" charset="0"/>
        </a:defRPr>
      </a:lvl6pPr>
      <a:lvl7pPr marL="914400" algn="l" rtl="0" fontAlgn="base">
        <a:spcBef>
          <a:spcPct val="0"/>
        </a:spcBef>
        <a:spcAft>
          <a:spcPct val="0"/>
        </a:spcAft>
        <a:defRPr sz="2800" b="1">
          <a:solidFill>
            <a:srgbClr val="000066"/>
          </a:solidFill>
          <a:latin typeface="Verdana" panose="020B0604030504040204" pitchFamily="34" charset="0"/>
        </a:defRPr>
      </a:lvl7pPr>
      <a:lvl8pPr marL="1371600" algn="l" rtl="0" fontAlgn="base">
        <a:spcBef>
          <a:spcPct val="0"/>
        </a:spcBef>
        <a:spcAft>
          <a:spcPct val="0"/>
        </a:spcAft>
        <a:defRPr sz="2800" b="1">
          <a:solidFill>
            <a:srgbClr val="000066"/>
          </a:solidFill>
          <a:latin typeface="Verdana" panose="020B0604030504040204" pitchFamily="34" charset="0"/>
        </a:defRPr>
      </a:lvl8pPr>
      <a:lvl9pPr marL="1828800" algn="l" rtl="0" fontAlgn="base">
        <a:spcBef>
          <a:spcPct val="0"/>
        </a:spcBef>
        <a:spcAft>
          <a:spcPct val="0"/>
        </a:spcAft>
        <a:defRPr sz="2800" b="1">
          <a:solidFill>
            <a:srgbClr val="000066"/>
          </a:solidFill>
          <a:latin typeface="Verdana" panose="020B0604030504040204" pitchFamily="34" charset="0"/>
        </a:defRPr>
      </a:lvl9pPr>
    </p:titleStyle>
    <p:bodyStyle>
      <a:lvl1pPr marL="342900" indent="-342900" algn="l" rtl="0" fontAlgn="base">
        <a:spcBef>
          <a:spcPct val="20000"/>
        </a:spcBef>
        <a:spcAft>
          <a:spcPct val="0"/>
        </a:spcAft>
        <a:defRPr sz="2400" kern="1200">
          <a:solidFill>
            <a:srgbClr val="000066"/>
          </a:solidFill>
          <a:latin typeface="+mn-lt"/>
          <a:ea typeface="+mn-ea"/>
          <a:cs typeface="+mn-cs"/>
        </a:defRPr>
      </a:lvl1pPr>
      <a:lvl2pPr marL="742950" indent="-285750" algn="l" rtl="0" fontAlgn="base">
        <a:spcBef>
          <a:spcPct val="20000"/>
        </a:spcBef>
        <a:spcAft>
          <a:spcPct val="0"/>
        </a:spcAft>
        <a:buChar char="–"/>
        <a:defRPr sz="2000" kern="1200">
          <a:solidFill>
            <a:srgbClr val="000066"/>
          </a:solidFill>
          <a:latin typeface="+mn-lt"/>
          <a:ea typeface="+mn-ea"/>
          <a:cs typeface="+mn-cs"/>
        </a:defRPr>
      </a:lvl2pPr>
      <a:lvl3pPr marL="1143000" indent="-228600" algn="l" rtl="0" fontAlgn="base">
        <a:spcBef>
          <a:spcPct val="20000"/>
        </a:spcBef>
        <a:spcAft>
          <a:spcPct val="0"/>
        </a:spcAft>
        <a:buChar char="•"/>
        <a:defRPr kern="1200">
          <a:solidFill>
            <a:srgbClr val="000066"/>
          </a:solidFill>
          <a:latin typeface="+mn-lt"/>
          <a:ea typeface="+mn-ea"/>
          <a:cs typeface="+mn-cs"/>
        </a:defRPr>
      </a:lvl3pPr>
      <a:lvl4pPr marL="1600200" indent="-228600" algn="l" rtl="0" fontAlgn="base">
        <a:spcBef>
          <a:spcPct val="20000"/>
        </a:spcBef>
        <a:spcAft>
          <a:spcPct val="0"/>
        </a:spcAft>
        <a:buChar char="–"/>
        <a:defRPr sz="1600" kern="1200">
          <a:solidFill>
            <a:srgbClr val="000066"/>
          </a:solidFill>
          <a:latin typeface="+mn-lt"/>
          <a:ea typeface="+mn-ea"/>
          <a:cs typeface="+mn-cs"/>
        </a:defRPr>
      </a:lvl4pPr>
      <a:lvl5pPr marL="2057400" indent="-228600" algn="l" rtl="0" fontAlgn="base">
        <a:spcBef>
          <a:spcPct val="20000"/>
        </a:spcBef>
        <a:spcAft>
          <a:spcPct val="0"/>
        </a:spcAft>
        <a:buChar char="»"/>
        <a:defRPr sz="1600" kern="1200">
          <a:solidFill>
            <a:srgbClr val="00006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demo_software/Powerbar-timer.exe"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oleObject" Target="../embeddings/oleObject3.bin"/><Relationship Id="rId7" Type="http://schemas.openxmlformats.org/officeDocument/2006/relationships/image" Target="../media/image11.wmf"/><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oleObject" Target="../embeddings/oleObject4.bin"/><Relationship Id="rId10" Type="http://schemas.openxmlformats.org/officeDocument/2006/relationships/image" Target="../media/image13.wmf"/><Relationship Id="rId4" Type="http://schemas.openxmlformats.org/officeDocument/2006/relationships/image" Target="../media/image9.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DFC81C91-61DF-AEF3-E100-4791611C640A}"/>
              </a:ext>
            </a:extLst>
          </p:cNvPr>
          <p:cNvSpPr>
            <a:spLocks noGrp="1" noChangeArrowheads="1"/>
          </p:cNvSpPr>
          <p:nvPr>
            <p:ph type="ctrTitle"/>
          </p:nvPr>
        </p:nvSpPr>
        <p:spPr>
          <a:xfrm>
            <a:off x="381000" y="228600"/>
            <a:ext cx="8229600" cy="1143000"/>
          </a:xfrm>
        </p:spPr>
        <p:txBody>
          <a:bodyPr/>
          <a:lstStyle/>
          <a:p>
            <a:pPr algn="l"/>
            <a:r>
              <a:rPr lang="en-CA" altLang="LID4096" sz="4800"/>
              <a:t>Phidgets</a:t>
            </a:r>
            <a:br>
              <a:rPr lang="en-US" altLang="LID4096" sz="4800"/>
            </a:br>
            <a:r>
              <a:rPr lang="en-CA" altLang="LID4096" sz="2000" b="0" i="1"/>
              <a:t>Incorporating Physical Devices into the Interface</a:t>
            </a:r>
          </a:p>
        </p:txBody>
      </p:sp>
      <p:sp>
        <p:nvSpPr>
          <p:cNvPr id="12291" name="Rectangle 3">
            <a:extLst>
              <a:ext uri="{FF2B5EF4-FFF2-40B4-BE49-F238E27FC236}">
                <a16:creationId xmlns:a16="http://schemas.microsoft.com/office/drawing/2014/main" id="{F7953616-1448-AF2D-3816-476CC87C87F6}"/>
              </a:ext>
            </a:extLst>
          </p:cNvPr>
          <p:cNvSpPr>
            <a:spLocks noGrp="1" noChangeArrowheads="1"/>
          </p:cNvSpPr>
          <p:nvPr>
            <p:ph type="subTitle" idx="1"/>
          </p:nvPr>
        </p:nvSpPr>
        <p:spPr>
          <a:xfrm>
            <a:off x="381000" y="1600200"/>
            <a:ext cx="7239000" cy="1143000"/>
          </a:xfrm>
        </p:spPr>
        <p:txBody>
          <a:bodyPr/>
          <a:lstStyle/>
          <a:p>
            <a:pPr algn="l"/>
            <a:r>
              <a:rPr lang="en-US" altLang="LID4096" sz="2000" b="1"/>
              <a:t>Saul Greenberg </a:t>
            </a:r>
            <a:br>
              <a:rPr lang="en-US" altLang="LID4096" sz="2000" b="1"/>
            </a:br>
            <a:r>
              <a:rPr lang="en-US" altLang="LID4096" sz="2000" b="1"/>
              <a:t>Chester Fitchett</a:t>
            </a:r>
            <a:br>
              <a:rPr lang="en-US" altLang="LID4096" sz="2000" b="1"/>
            </a:br>
            <a:r>
              <a:rPr lang="en-US" altLang="LID4096" sz="2000" i="1"/>
              <a:t>University of Calgary</a:t>
            </a:r>
            <a:endParaRPr lang="en-CA" altLang="LID4096" sz="2000" i="1"/>
          </a:p>
        </p:txBody>
      </p:sp>
      <p:pic>
        <p:nvPicPr>
          <p:cNvPr id="12296" name="Picture 8">
            <a:extLst>
              <a:ext uri="{FF2B5EF4-FFF2-40B4-BE49-F238E27FC236}">
                <a16:creationId xmlns:a16="http://schemas.microsoft.com/office/drawing/2014/main" id="{E3D4D949-906A-3432-9885-549EC3E67F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5715000"/>
            <a:ext cx="4114800" cy="73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7" name="Object 9">
            <a:extLst>
              <a:ext uri="{FF2B5EF4-FFF2-40B4-BE49-F238E27FC236}">
                <a16:creationId xmlns:a16="http://schemas.microsoft.com/office/drawing/2014/main" id="{20A2AFF7-FC5B-665F-C8CA-43F6D80B00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3962400"/>
            <a:ext cx="1976438" cy="169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8" name="Picture 10">
            <a:extLst>
              <a:ext uri="{FF2B5EF4-FFF2-40B4-BE49-F238E27FC236}">
                <a16:creationId xmlns:a16="http://schemas.microsoft.com/office/drawing/2014/main" id="{01DD9A08-6507-A32B-8922-000DB3AD63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4495800"/>
            <a:ext cx="1905000" cy="1162050"/>
          </a:xfrm>
          <a:prstGeom prst="rect">
            <a:avLst/>
          </a:prstGeom>
          <a:noFill/>
          <a:extLst>
            <a:ext uri="{909E8E84-426E-40DD-AFC4-6F175D3DCCD1}">
              <a14:hiddenFill xmlns:a14="http://schemas.microsoft.com/office/drawing/2010/main">
                <a:solidFill>
                  <a:srgbClr val="FFFFFF"/>
                </a:solidFill>
              </a14:hiddenFill>
            </a:ext>
          </a:extLst>
        </p:spPr>
      </p:pic>
      <p:sp>
        <p:nvSpPr>
          <p:cNvPr id="12300" name="Rectangle 12">
            <a:extLst>
              <a:ext uri="{FF2B5EF4-FFF2-40B4-BE49-F238E27FC236}">
                <a16:creationId xmlns:a16="http://schemas.microsoft.com/office/drawing/2014/main" id="{ACE9E56B-5EA8-F7F7-936A-06EF316F9C97}"/>
              </a:ext>
            </a:extLst>
          </p:cNvPr>
          <p:cNvSpPr>
            <a:spLocks noChangeArrowheads="1"/>
          </p:cNvSpPr>
          <p:nvPr/>
        </p:nvSpPr>
        <p:spPr bwMode="auto">
          <a:xfrm>
            <a:off x="457200" y="4419600"/>
            <a:ext cx="42672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endParaRPr lang="en-US" altLang="LID4096" sz="2000" b="1">
              <a:solidFill>
                <a:srgbClr val="000066"/>
              </a:solidFill>
              <a:latin typeface="Verdana" panose="020B0604030504040204" pitchFamily="34" charset="0"/>
              <a:cs typeface="Times New Roman" panose="02020603050405020304" pitchFamily="18" charset="0"/>
            </a:endParaRPr>
          </a:p>
          <a:p>
            <a:pPr>
              <a:spcBef>
                <a:spcPct val="20000"/>
              </a:spcBef>
            </a:pPr>
            <a:r>
              <a:rPr lang="en-US" altLang="LID4096" sz="2000" b="1">
                <a:solidFill>
                  <a:srgbClr val="000066"/>
                </a:solidFill>
                <a:latin typeface="Verdana" panose="020B0604030504040204" pitchFamily="34" charset="0"/>
                <a:cs typeface="Times New Roman" panose="02020603050405020304" pitchFamily="18" charset="0"/>
              </a:rPr>
              <a:t>The Message</a:t>
            </a:r>
            <a:br>
              <a:rPr lang="en-US" altLang="LID4096" sz="2000" b="1" i="1">
                <a:solidFill>
                  <a:srgbClr val="000066"/>
                </a:solidFill>
                <a:latin typeface="Verdana" panose="020B0604030504040204" pitchFamily="34" charset="0"/>
                <a:cs typeface="Times New Roman" panose="02020603050405020304" pitchFamily="18" charset="0"/>
              </a:rPr>
            </a:br>
            <a:r>
              <a:rPr lang="en-US" altLang="LID4096" sz="2000">
                <a:solidFill>
                  <a:srgbClr val="000066"/>
                </a:solidFill>
                <a:latin typeface="Verdana" panose="020B0604030504040204" pitchFamily="34" charset="0"/>
                <a:cs typeface="Times New Roman" panose="02020603050405020304" pitchFamily="18" charset="0"/>
              </a:rPr>
              <a:t>Just as widgets make GUIs easy to develop, </a:t>
            </a:r>
            <a:r>
              <a:rPr lang="en-US" altLang="LID4096" sz="2000" b="1">
                <a:solidFill>
                  <a:srgbClr val="000066"/>
                </a:solidFill>
                <a:latin typeface="Verdana" panose="020B0604030504040204" pitchFamily="34" charset="0"/>
                <a:cs typeface="Times New Roman" panose="02020603050405020304" pitchFamily="18" charset="0"/>
              </a:rPr>
              <a:t>Phidgets</a:t>
            </a:r>
            <a:r>
              <a:rPr lang="en-US" altLang="LID4096" sz="2000">
                <a:solidFill>
                  <a:srgbClr val="000066"/>
                </a:solidFill>
                <a:latin typeface="Verdana" panose="020B0604030504040204" pitchFamily="34" charset="0"/>
                <a:cs typeface="Times New Roman" panose="02020603050405020304" pitchFamily="18" charset="0"/>
              </a:rPr>
              <a:t> (physical widgets) make </a:t>
            </a:r>
            <a:br>
              <a:rPr lang="en-US" altLang="LID4096" sz="2000">
                <a:solidFill>
                  <a:srgbClr val="000066"/>
                </a:solidFill>
                <a:latin typeface="Verdana" panose="020B0604030504040204" pitchFamily="34" charset="0"/>
                <a:cs typeface="Times New Roman" panose="02020603050405020304" pitchFamily="18" charset="0"/>
              </a:rPr>
            </a:br>
            <a:r>
              <a:rPr lang="en-US" altLang="LID4096" sz="2000">
                <a:solidFill>
                  <a:srgbClr val="000066"/>
                </a:solidFill>
                <a:latin typeface="Verdana" panose="020B0604030504040204" pitchFamily="34" charset="0"/>
                <a:cs typeface="Times New Roman" panose="02020603050405020304" pitchFamily="18" charset="0"/>
              </a:rPr>
              <a:t>UbiComp easy to develop.</a:t>
            </a:r>
            <a:endParaRPr lang="en-CA" altLang="LID4096" sz="2000">
              <a:solidFill>
                <a:srgbClr val="000066"/>
              </a:solidFill>
              <a:latin typeface="Verdana" panose="020B0604030504040204" pitchFamily="34" charset="0"/>
              <a:cs typeface="Times New Roman" panose="02020603050405020304" pitchFamily="18" charset="0"/>
            </a:endParaRPr>
          </a:p>
        </p:txBody>
      </p:sp>
      <p:sp>
        <p:nvSpPr>
          <p:cNvPr id="12302" name="AutoShape 14">
            <a:hlinkClick r:id="rId6" action="ppaction://program" highlightClick="1"/>
            <a:extLst>
              <a:ext uri="{FF2B5EF4-FFF2-40B4-BE49-F238E27FC236}">
                <a16:creationId xmlns:a16="http://schemas.microsoft.com/office/drawing/2014/main" id="{23F6F33E-82D1-F57A-961A-ADE6802B4929}"/>
              </a:ext>
            </a:extLst>
          </p:cNvPr>
          <p:cNvSpPr>
            <a:spLocks noChangeArrowheads="1"/>
          </p:cNvSpPr>
          <p:nvPr/>
        </p:nvSpPr>
        <p:spPr bwMode="auto">
          <a:xfrm>
            <a:off x="8839200" y="6553200"/>
            <a:ext cx="304800" cy="304800"/>
          </a:xfrm>
          <a:prstGeom prst="actionButtonBlank">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300">
                                            <p:txEl>
                                              <p:pRg st="1" end="1"/>
                                            </p:txEl>
                                          </p:spTgt>
                                        </p:tgtEl>
                                        <p:attrNameLst>
                                          <p:attrName>style.visibility</p:attrName>
                                        </p:attrNameLst>
                                      </p:cBhvr>
                                      <p:to>
                                        <p:strVal val="visible"/>
                                      </p:to>
                                    </p:set>
                                    <p:animEffect transition="in" filter="dissolve">
                                      <p:cBhvr>
                                        <p:cTn id="7" dur="500"/>
                                        <p:tgtEl>
                                          <p:spTgt spid="1230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0"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15378" name="Object 18">
            <a:extLst>
              <a:ext uri="{FF2B5EF4-FFF2-40B4-BE49-F238E27FC236}">
                <a16:creationId xmlns:a16="http://schemas.microsoft.com/office/drawing/2014/main" id="{FB2FDA01-1E3F-A28C-EFF5-BDFB5FF01F81}"/>
              </a:ext>
            </a:extLst>
          </p:cNvPr>
          <p:cNvGraphicFramePr>
            <a:graphicFrameLocks noChangeAspect="1"/>
          </p:cNvGraphicFramePr>
          <p:nvPr/>
        </p:nvGraphicFramePr>
        <p:xfrm>
          <a:off x="685800" y="1676400"/>
          <a:ext cx="3657600" cy="4343400"/>
        </p:xfrm>
        <a:graphic>
          <a:graphicData uri="http://schemas.openxmlformats.org/presentationml/2006/ole">
            <mc:AlternateContent xmlns:mc="http://schemas.openxmlformats.org/markup-compatibility/2006">
              <mc:Choice xmlns:v="urn:schemas-microsoft-com:vml" Requires="v">
                <p:oleObj r:id="rId3" imgW="2734057" imgH="3238952" progId="MSPhotoEd.3">
                  <p:embed/>
                </p:oleObj>
              </mc:Choice>
              <mc:Fallback>
                <p:oleObj r:id="rId3" imgW="2734057" imgH="3238952" progId="MSPhotoEd.3">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676400"/>
                        <a:ext cx="3657600" cy="4343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2" name="Rectangle 2">
            <a:extLst>
              <a:ext uri="{FF2B5EF4-FFF2-40B4-BE49-F238E27FC236}">
                <a16:creationId xmlns:a16="http://schemas.microsoft.com/office/drawing/2014/main" id="{0CDA8F2C-CFF4-50FC-BD93-2412F3F3F9A5}"/>
              </a:ext>
            </a:extLst>
          </p:cNvPr>
          <p:cNvSpPr>
            <a:spLocks noGrp="1" noChangeArrowheads="1"/>
          </p:cNvSpPr>
          <p:nvPr>
            <p:ph type="title"/>
          </p:nvPr>
        </p:nvSpPr>
        <p:spPr/>
        <p:txBody>
          <a:bodyPr/>
          <a:lstStyle/>
          <a:p>
            <a:r>
              <a:rPr lang="en-US" altLang="LID4096"/>
              <a:t>Motivation</a:t>
            </a:r>
            <a:endParaRPr lang="en-CA" altLang="LID4096"/>
          </a:p>
        </p:txBody>
      </p:sp>
      <p:sp>
        <p:nvSpPr>
          <p:cNvPr id="15374" name="Text Box 14">
            <a:extLst>
              <a:ext uri="{FF2B5EF4-FFF2-40B4-BE49-F238E27FC236}">
                <a16:creationId xmlns:a16="http://schemas.microsoft.com/office/drawing/2014/main" id="{44DC23EA-A68F-FE52-B046-33A5913DB103}"/>
              </a:ext>
            </a:extLst>
          </p:cNvPr>
          <p:cNvSpPr txBox="1">
            <a:spLocks noChangeArrowheads="1"/>
          </p:cNvSpPr>
          <p:nvPr/>
        </p:nvSpPr>
        <p:spPr bwMode="auto">
          <a:xfrm>
            <a:off x="381000" y="3962400"/>
            <a:ext cx="895350" cy="285750"/>
          </a:xfrm>
          <a:prstGeom prst="rect">
            <a:avLst/>
          </a:prstGeom>
          <a:solidFill>
            <a:srgbClr val="FFFFFF"/>
          </a:solidFill>
          <a:ln w="9525">
            <a:solidFill>
              <a:srgbClr val="000000"/>
            </a:solidFill>
            <a:miter lim="800000"/>
            <a:headEnd/>
            <a:tailEnd/>
          </a:ln>
        </p:spPr>
        <p:txBody>
          <a:bodyPr lIns="0" tIns="0" rIns="0" bIns="0"/>
          <a:lstStyle/>
          <a:p>
            <a:pPr eaLnBrk="0" hangingPunct="0"/>
            <a:r>
              <a:rPr lang="en-US" altLang="LID4096" sz="900">
                <a:latin typeface="Arial" panose="020B0604020202020204" pitchFamily="34" charset="0"/>
              </a:rPr>
              <a:t>Rotating figurine </a:t>
            </a:r>
            <a:br>
              <a:rPr lang="en-US" altLang="LID4096" sz="900">
                <a:latin typeface="Arial" panose="020B0604020202020204" pitchFamily="34" charset="0"/>
              </a:rPr>
            </a:br>
            <a:r>
              <a:rPr lang="en-US" altLang="LID4096" sz="900" i="1">
                <a:latin typeface="Arial" panose="020B0604020202020204" pitchFamily="34" charset="0"/>
              </a:rPr>
              <a:t>servo motor</a:t>
            </a:r>
            <a:endParaRPr lang="en-US" altLang="LID4096" sz="900">
              <a:latin typeface="Arial" panose="020B0604020202020204" pitchFamily="34" charset="0"/>
            </a:endParaRPr>
          </a:p>
        </p:txBody>
      </p:sp>
      <p:sp>
        <p:nvSpPr>
          <p:cNvPr id="15375" name="Text Box 15">
            <a:extLst>
              <a:ext uri="{FF2B5EF4-FFF2-40B4-BE49-F238E27FC236}">
                <a16:creationId xmlns:a16="http://schemas.microsoft.com/office/drawing/2014/main" id="{5E1CD0D2-D001-F54C-A4FB-D7219D44BCBC}"/>
              </a:ext>
            </a:extLst>
          </p:cNvPr>
          <p:cNvSpPr txBox="1">
            <a:spLocks noChangeArrowheads="1"/>
          </p:cNvSpPr>
          <p:nvPr/>
        </p:nvSpPr>
        <p:spPr bwMode="auto">
          <a:xfrm>
            <a:off x="914400" y="5257800"/>
            <a:ext cx="885825" cy="285750"/>
          </a:xfrm>
          <a:prstGeom prst="rect">
            <a:avLst/>
          </a:prstGeom>
          <a:solidFill>
            <a:srgbClr val="FFFFFF"/>
          </a:solidFill>
          <a:ln w="9525">
            <a:solidFill>
              <a:srgbClr val="000000"/>
            </a:solidFill>
            <a:miter lim="800000"/>
            <a:headEnd/>
            <a:tailEnd/>
          </a:ln>
        </p:spPr>
        <p:txBody>
          <a:bodyPr lIns="0" tIns="0" rIns="0" bIns="0"/>
          <a:lstStyle/>
          <a:p>
            <a:pPr eaLnBrk="0" hangingPunct="0">
              <a:spcAft>
                <a:spcPts val="400"/>
              </a:spcAft>
            </a:pPr>
            <a:r>
              <a:rPr lang="en-US" altLang="LID4096" sz="900">
                <a:latin typeface="Arial" panose="020B0604020202020204" pitchFamily="34" charset="0"/>
              </a:rPr>
              <a:t>Tippable figurine </a:t>
            </a:r>
            <a:r>
              <a:rPr lang="en-US" altLang="LID4096" sz="900" i="1">
                <a:latin typeface="Arial" panose="020B0604020202020204" pitchFamily="34" charset="0"/>
              </a:rPr>
              <a:t>light sensors</a:t>
            </a:r>
            <a:endParaRPr lang="en-US" altLang="LID4096" sz="900">
              <a:latin typeface="Arial" panose="020B0604020202020204" pitchFamily="34" charset="0"/>
            </a:endParaRPr>
          </a:p>
        </p:txBody>
      </p:sp>
      <p:sp>
        <p:nvSpPr>
          <p:cNvPr id="15376" name="Text Box 16">
            <a:extLst>
              <a:ext uri="{FF2B5EF4-FFF2-40B4-BE49-F238E27FC236}">
                <a16:creationId xmlns:a16="http://schemas.microsoft.com/office/drawing/2014/main" id="{0099CFB5-A7C6-2D5D-CB88-65B944BF64D9}"/>
              </a:ext>
            </a:extLst>
          </p:cNvPr>
          <p:cNvSpPr txBox="1">
            <a:spLocks noChangeArrowheads="1"/>
          </p:cNvSpPr>
          <p:nvPr/>
        </p:nvSpPr>
        <p:spPr bwMode="auto">
          <a:xfrm>
            <a:off x="2362200" y="1524000"/>
            <a:ext cx="1143000" cy="285750"/>
          </a:xfrm>
          <a:prstGeom prst="rect">
            <a:avLst/>
          </a:prstGeom>
          <a:solidFill>
            <a:srgbClr val="FFFFFF"/>
          </a:solidFill>
          <a:ln w="9525">
            <a:solidFill>
              <a:srgbClr val="000000"/>
            </a:solidFill>
            <a:miter lim="800000"/>
            <a:headEnd/>
            <a:tailEnd/>
          </a:ln>
        </p:spPr>
        <p:txBody>
          <a:bodyPr lIns="0" tIns="0" rIns="0" bIns="0"/>
          <a:lstStyle/>
          <a:p>
            <a:pPr eaLnBrk="0" hangingPunct="0"/>
            <a:r>
              <a:rPr lang="en-US" altLang="LID4096" sz="900">
                <a:latin typeface="Arial" panose="020B0604020202020204" pitchFamily="34" charset="0"/>
              </a:rPr>
              <a:t>Proximity detector  </a:t>
            </a:r>
            <a:br>
              <a:rPr lang="en-US" altLang="LID4096" sz="900">
                <a:latin typeface="Arial" panose="020B0604020202020204" pitchFamily="34" charset="0"/>
              </a:rPr>
            </a:br>
            <a:r>
              <a:rPr lang="en-US" altLang="LID4096" sz="900" i="1">
                <a:latin typeface="Arial" panose="020B0604020202020204" pitchFamily="34" charset="0"/>
              </a:rPr>
              <a:t>ultrasonic sensor</a:t>
            </a:r>
            <a:endParaRPr lang="en-US" altLang="LID4096" sz="900">
              <a:latin typeface="Arial" panose="020B0604020202020204" pitchFamily="34" charset="0"/>
            </a:endParaRPr>
          </a:p>
        </p:txBody>
      </p:sp>
      <p:sp>
        <p:nvSpPr>
          <p:cNvPr id="15377" name="Text Box 17">
            <a:extLst>
              <a:ext uri="{FF2B5EF4-FFF2-40B4-BE49-F238E27FC236}">
                <a16:creationId xmlns:a16="http://schemas.microsoft.com/office/drawing/2014/main" id="{92061934-FDCF-3A9C-4D96-59C6D5B64149}"/>
              </a:ext>
            </a:extLst>
          </p:cNvPr>
          <p:cNvSpPr txBox="1">
            <a:spLocks noChangeArrowheads="1"/>
          </p:cNvSpPr>
          <p:nvPr/>
        </p:nvSpPr>
        <p:spPr bwMode="auto">
          <a:xfrm>
            <a:off x="2743200" y="3200400"/>
            <a:ext cx="1217613" cy="438150"/>
          </a:xfrm>
          <a:prstGeom prst="rect">
            <a:avLst/>
          </a:prstGeom>
          <a:solidFill>
            <a:srgbClr val="FFFFFF"/>
          </a:solidFill>
          <a:ln w="9525">
            <a:solidFill>
              <a:srgbClr val="000000"/>
            </a:solidFill>
            <a:miter lim="800000"/>
            <a:headEnd/>
            <a:tailEnd/>
          </a:ln>
        </p:spPr>
        <p:txBody>
          <a:bodyPr lIns="0" tIns="0" rIns="0" bIns="0"/>
          <a:lstStyle/>
          <a:p>
            <a:pPr eaLnBrk="0" hangingPunct="0"/>
            <a:r>
              <a:rPr lang="en-US" altLang="LID4096" sz="900">
                <a:latin typeface="Arial" panose="020B0604020202020204" pitchFamily="34" charset="0"/>
              </a:rPr>
              <a:t>Hydra unit</a:t>
            </a:r>
            <a:br>
              <a:rPr lang="en-US" altLang="LID4096" sz="900">
                <a:latin typeface="Arial" panose="020B0604020202020204" pitchFamily="34" charset="0"/>
              </a:rPr>
            </a:br>
            <a:r>
              <a:rPr lang="en-US" altLang="LID4096" sz="900" i="1">
                <a:latin typeface="Arial" panose="020B0604020202020204" pitchFamily="34" charset="0"/>
              </a:rPr>
              <a:t>video, camera, </a:t>
            </a:r>
            <a:br>
              <a:rPr lang="en-US" altLang="LID4096" sz="900" i="1">
                <a:latin typeface="Arial" panose="020B0604020202020204" pitchFamily="34" charset="0"/>
              </a:rPr>
            </a:br>
            <a:r>
              <a:rPr lang="en-US" altLang="LID4096" sz="900" i="1">
                <a:latin typeface="Arial" panose="020B0604020202020204" pitchFamily="34" charset="0"/>
              </a:rPr>
              <a:t>speakers, microphone</a:t>
            </a:r>
            <a:endParaRPr lang="en-US" altLang="LID4096" sz="900">
              <a:latin typeface="Arial" panose="020B0604020202020204" pitchFamily="34" charset="0"/>
            </a:endParaRPr>
          </a:p>
        </p:txBody>
      </p:sp>
      <p:sp>
        <p:nvSpPr>
          <p:cNvPr id="15379" name="Rectangle 19">
            <a:extLst>
              <a:ext uri="{FF2B5EF4-FFF2-40B4-BE49-F238E27FC236}">
                <a16:creationId xmlns:a16="http://schemas.microsoft.com/office/drawing/2014/main" id="{0806CA79-F861-BB9E-10E0-13B5EDF60716}"/>
              </a:ext>
            </a:extLst>
          </p:cNvPr>
          <p:cNvSpPr>
            <a:spLocks noChangeArrowheads="1"/>
          </p:cNvSpPr>
          <p:nvPr/>
        </p:nvSpPr>
        <p:spPr bwMode="auto">
          <a:xfrm>
            <a:off x="3071813" y="16478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LID4096"/>
          </a:p>
        </p:txBody>
      </p:sp>
      <p:pic>
        <p:nvPicPr>
          <p:cNvPr id="15382" name="Object 22">
            <a:extLst>
              <a:ext uri="{FF2B5EF4-FFF2-40B4-BE49-F238E27FC236}">
                <a16:creationId xmlns:a16="http://schemas.microsoft.com/office/drawing/2014/main" id="{508D2308-A4CE-51CF-8DCF-2CE282924B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1676400"/>
            <a:ext cx="3338513" cy="436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15382"/>
                                        </p:tgtEl>
                                        <p:attrNameLst>
                                          <p:attrName>style.visibility</p:attrName>
                                        </p:attrNameLst>
                                      </p:cBhvr>
                                      <p:to>
                                        <p:strVal val="visible"/>
                                      </p:to>
                                    </p:set>
                                    <p:anim calcmode="lin" valueType="num">
                                      <p:cBhvr>
                                        <p:cTn id="7" dur="500" fill="hold"/>
                                        <p:tgtEl>
                                          <p:spTgt spid="15382"/>
                                        </p:tgtEl>
                                        <p:attrNameLst>
                                          <p:attrName>ppt_w</p:attrName>
                                        </p:attrNameLst>
                                      </p:cBhvr>
                                      <p:tavLst>
                                        <p:tav tm="0">
                                          <p:val>
                                            <p:fltVal val="0"/>
                                          </p:val>
                                        </p:tav>
                                        <p:tav tm="100000">
                                          <p:val>
                                            <p:strVal val="#ppt_w"/>
                                          </p:val>
                                        </p:tav>
                                      </p:tavLst>
                                    </p:anim>
                                    <p:anim calcmode="lin" valueType="num">
                                      <p:cBhvr>
                                        <p:cTn id="8" dur="500" fill="hold"/>
                                        <p:tgtEl>
                                          <p:spTgt spid="1538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0A8E1C73-E501-68BF-7C67-870103F5FD88}"/>
              </a:ext>
            </a:extLst>
          </p:cNvPr>
          <p:cNvSpPr>
            <a:spLocks noGrp="1" noChangeArrowheads="1"/>
          </p:cNvSpPr>
          <p:nvPr>
            <p:ph type="title"/>
          </p:nvPr>
        </p:nvSpPr>
        <p:spPr/>
        <p:txBody>
          <a:bodyPr/>
          <a:lstStyle/>
          <a:p>
            <a:pPr>
              <a:tabLst>
                <a:tab pos="8001000" algn="r"/>
              </a:tabLst>
            </a:pPr>
            <a:r>
              <a:rPr lang="en-US" altLang="LID4096"/>
              <a:t>GUI Widgets</a:t>
            </a:r>
            <a:endParaRPr lang="en-CA" altLang="LID4096"/>
          </a:p>
        </p:txBody>
      </p:sp>
      <p:sp>
        <p:nvSpPr>
          <p:cNvPr id="17425" name="Rectangle 17">
            <a:extLst>
              <a:ext uri="{FF2B5EF4-FFF2-40B4-BE49-F238E27FC236}">
                <a16:creationId xmlns:a16="http://schemas.microsoft.com/office/drawing/2014/main" id="{73EEED4E-5C6F-6008-4DE6-DCD05A3D7DAE}"/>
              </a:ext>
            </a:extLst>
          </p:cNvPr>
          <p:cNvSpPr>
            <a:spLocks noGrp="1" noChangeArrowheads="1"/>
          </p:cNvSpPr>
          <p:nvPr>
            <p:ph type="body" idx="1"/>
          </p:nvPr>
        </p:nvSpPr>
        <p:spPr/>
        <p:txBody>
          <a:bodyPr/>
          <a:lstStyle/>
          <a:p>
            <a:pPr marL="0" indent="0"/>
            <a:r>
              <a:rPr lang="en-US" altLang="LID4096" sz="2000"/>
              <a:t>Stock widget set</a:t>
            </a:r>
            <a:br>
              <a:rPr lang="en-US" altLang="LID4096" sz="2000"/>
            </a:br>
            <a:endParaRPr lang="en-US" altLang="LID4096" sz="2000"/>
          </a:p>
          <a:p>
            <a:pPr marL="0" indent="0"/>
            <a:r>
              <a:rPr lang="en-US" altLang="LID4096" sz="2000"/>
              <a:t>Well defined API</a:t>
            </a:r>
            <a:br>
              <a:rPr lang="en-US" altLang="LID4096" sz="2000"/>
            </a:br>
            <a:endParaRPr lang="en-US" altLang="LID4096" sz="2000"/>
          </a:p>
          <a:p>
            <a:pPr marL="0" indent="0"/>
            <a:r>
              <a:rPr lang="en-US" altLang="LID4096" sz="2000"/>
              <a:t>Easy to add to </a:t>
            </a:r>
            <a:br>
              <a:rPr lang="en-US" altLang="LID4096" sz="2000"/>
            </a:br>
            <a:r>
              <a:rPr lang="en-US" altLang="LID4096" sz="2000"/>
              <a:t>program</a:t>
            </a:r>
            <a:endParaRPr lang="en-CA" altLang="LID4096" sz="2000"/>
          </a:p>
        </p:txBody>
      </p:sp>
      <p:pic>
        <p:nvPicPr>
          <p:cNvPr id="17420" name="Picture 12">
            <a:extLst>
              <a:ext uri="{FF2B5EF4-FFF2-40B4-BE49-F238E27FC236}">
                <a16:creationId xmlns:a16="http://schemas.microsoft.com/office/drawing/2014/main" id="{EB2382C6-1A7F-65DA-1AB6-75E8275D52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746250"/>
            <a:ext cx="6019800" cy="511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26" name="Freeform 18">
            <a:extLst>
              <a:ext uri="{FF2B5EF4-FFF2-40B4-BE49-F238E27FC236}">
                <a16:creationId xmlns:a16="http://schemas.microsoft.com/office/drawing/2014/main" id="{2E391C1C-1EB9-0DE1-E82B-52D806EF4A49}"/>
              </a:ext>
            </a:extLst>
          </p:cNvPr>
          <p:cNvSpPr>
            <a:spLocks/>
          </p:cNvSpPr>
          <p:nvPr/>
        </p:nvSpPr>
        <p:spPr bwMode="auto">
          <a:xfrm>
            <a:off x="3352800" y="3276600"/>
            <a:ext cx="533400" cy="469900"/>
          </a:xfrm>
          <a:custGeom>
            <a:avLst/>
            <a:gdLst>
              <a:gd name="T0" fmla="*/ 56 w 200"/>
              <a:gd name="T1" fmla="*/ 0 h 248"/>
              <a:gd name="T2" fmla="*/ 152 w 200"/>
              <a:gd name="T3" fmla="*/ 48 h 248"/>
              <a:gd name="T4" fmla="*/ 152 w 200"/>
              <a:gd name="T5" fmla="*/ 144 h 248"/>
              <a:gd name="T6" fmla="*/ 104 w 200"/>
              <a:gd name="T7" fmla="*/ 240 h 248"/>
              <a:gd name="T8" fmla="*/ 8 w 200"/>
              <a:gd name="T9" fmla="*/ 192 h 248"/>
              <a:gd name="T10" fmla="*/ 56 w 200"/>
              <a:gd name="T11" fmla="*/ 96 h 248"/>
              <a:gd name="T12" fmla="*/ 200 w 200"/>
              <a:gd name="T13" fmla="*/ 0 h 248"/>
            </a:gdLst>
            <a:ahLst/>
            <a:cxnLst>
              <a:cxn ang="0">
                <a:pos x="T0" y="T1"/>
              </a:cxn>
              <a:cxn ang="0">
                <a:pos x="T2" y="T3"/>
              </a:cxn>
              <a:cxn ang="0">
                <a:pos x="T4" y="T5"/>
              </a:cxn>
              <a:cxn ang="0">
                <a:pos x="T6" y="T7"/>
              </a:cxn>
              <a:cxn ang="0">
                <a:pos x="T8" y="T9"/>
              </a:cxn>
              <a:cxn ang="0">
                <a:pos x="T10" y="T11"/>
              </a:cxn>
              <a:cxn ang="0">
                <a:pos x="T12" y="T13"/>
              </a:cxn>
            </a:cxnLst>
            <a:rect l="0" t="0" r="r" b="b"/>
            <a:pathLst>
              <a:path w="200" h="248">
                <a:moveTo>
                  <a:pt x="56" y="0"/>
                </a:moveTo>
                <a:cubicBezTo>
                  <a:pt x="96" y="12"/>
                  <a:pt x="136" y="24"/>
                  <a:pt x="152" y="48"/>
                </a:cubicBezTo>
                <a:cubicBezTo>
                  <a:pt x="168" y="72"/>
                  <a:pt x="160" y="112"/>
                  <a:pt x="152" y="144"/>
                </a:cubicBezTo>
                <a:cubicBezTo>
                  <a:pt x="144" y="176"/>
                  <a:pt x="128" y="232"/>
                  <a:pt x="104" y="240"/>
                </a:cubicBezTo>
                <a:cubicBezTo>
                  <a:pt x="80" y="248"/>
                  <a:pt x="16" y="216"/>
                  <a:pt x="8" y="192"/>
                </a:cubicBezTo>
                <a:cubicBezTo>
                  <a:pt x="0" y="168"/>
                  <a:pt x="24" y="128"/>
                  <a:pt x="56" y="96"/>
                </a:cubicBezTo>
                <a:cubicBezTo>
                  <a:pt x="88" y="64"/>
                  <a:pt x="168" y="16"/>
                  <a:pt x="200" y="0"/>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7428" name="Freeform 20">
            <a:extLst>
              <a:ext uri="{FF2B5EF4-FFF2-40B4-BE49-F238E27FC236}">
                <a16:creationId xmlns:a16="http://schemas.microsoft.com/office/drawing/2014/main" id="{EA155CF9-C3D1-EF2F-0C78-D2F9666B1E59}"/>
              </a:ext>
            </a:extLst>
          </p:cNvPr>
          <p:cNvSpPr>
            <a:spLocks/>
          </p:cNvSpPr>
          <p:nvPr/>
        </p:nvSpPr>
        <p:spPr bwMode="auto">
          <a:xfrm>
            <a:off x="4178300" y="4000500"/>
            <a:ext cx="2451100" cy="762000"/>
          </a:xfrm>
          <a:custGeom>
            <a:avLst/>
            <a:gdLst>
              <a:gd name="T0" fmla="*/ 824 w 1544"/>
              <a:gd name="T1" fmla="*/ 120 h 480"/>
              <a:gd name="T2" fmla="*/ 440 w 1544"/>
              <a:gd name="T3" fmla="*/ 168 h 480"/>
              <a:gd name="T4" fmla="*/ 56 w 1544"/>
              <a:gd name="T5" fmla="*/ 216 h 480"/>
              <a:gd name="T6" fmla="*/ 104 w 1544"/>
              <a:gd name="T7" fmla="*/ 408 h 480"/>
              <a:gd name="T8" fmla="*/ 680 w 1544"/>
              <a:gd name="T9" fmla="*/ 456 h 480"/>
              <a:gd name="T10" fmla="*/ 1352 w 1544"/>
              <a:gd name="T11" fmla="*/ 456 h 480"/>
              <a:gd name="T12" fmla="*/ 1496 w 1544"/>
              <a:gd name="T13" fmla="*/ 312 h 480"/>
              <a:gd name="T14" fmla="*/ 1064 w 1544"/>
              <a:gd name="T15" fmla="*/ 168 h 480"/>
              <a:gd name="T16" fmla="*/ 872 w 1544"/>
              <a:gd name="T17" fmla="*/ 168 h 480"/>
              <a:gd name="T18" fmla="*/ 632 w 1544"/>
              <a:gd name="T19" fmla="*/ 72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4" h="480">
                <a:moveTo>
                  <a:pt x="824" y="120"/>
                </a:moveTo>
                <a:cubicBezTo>
                  <a:pt x="696" y="136"/>
                  <a:pt x="568" y="152"/>
                  <a:pt x="440" y="168"/>
                </a:cubicBezTo>
                <a:cubicBezTo>
                  <a:pt x="312" y="184"/>
                  <a:pt x="112" y="176"/>
                  <a:pt x="56" y="216"/>
                </a:cubicBezTo>
                <a:cubicBezTo>
                  <a:pt x="0" y="256"/>
                  <a:pt x="0" y="368"/>
                  <a:pt x="104" y="408"/>
                </a:cubicBezTo>
                <a:cubicBezTo>
                  <a:pt x="208" y="448"/>
                  <a:pt x="472" y="448"/>
                  <a:pt x="680" y="456"/>
                </a:cubicBezTo>
                <a:cubicBezTo>
                  <a:pt x="888" y="464"/>
                  <a:pt x="1216" y="480"/>
                  <a:pt x="1352" y="456"/>
                </a:cubicBezTo>
                <a:cubicBezTo>
                  <a:pt x="1488" y="432"/>
                  <a:pt x="1544" y="360"/>
                  <a:pt x="1496" y="312"/>
                </a:cubicBezTo>
                <a:cubicBezTo>
                  <a:pt x="1448" y="264"/>
                  <a:pt x="1168" y="192"/>
                  <a:pt x="1064" y="168"/>
                </a:cubicBezTo>
                <a:cubicBezTo>
                  <a:pt x="960" y="144"/>
                  <a:pt x="944" y="184"/>
                  <a:pt x="872" y="168"/>
                </a:cubicBezTo>
                <a:cubicBezTo>
                  <a:pt x="800" y="152"/>
                  <a:pt x="736" y="0"/>
                  <a:pt x="632" y="72"/>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17429" name="Freeform 21">
            <a:extLst>
              <a:ext uri="{FF2B5EF4-FFF2-40B4-BE49-F238E27FC236}">
                <a16:creationId xmlns:a16="http://schemas.microsoft.com/office/drawing/2014/main" id="{7C1D7FE2-A056-D045-F0AD-2CA2D9F6FB46}"/>
              </a:ext>
            </a:extLst>
          </p:cNvPr>
          <p:cNvSpPr>
            <a:spLocks/>
          </p:cNvSpPr>
          <p:nvPr/>
        </p:nvSpPr>
        <p:spPr bwMode="auto">
          <a:xfrm>
            <a:off x="7620000" y="3276600"/>
            <a:ext cx="1524000" cy="3429000"/>
          </a:xfrm>
          <a:custGeom>
            <a:avLst/>
            <a:gdLst>
              <a:gd name="T0" fmla="*/ 960 w 1448"/>
              <a:gd name="T1" fmla="*/ 0 h 904"/>
              <a:gd name="T2" fmla="*/ 384 w 1448"/>
              <a:gd name="T3" fmla="*/ 144 h 904"/>
              <a:gd name="T4" fmla="*/ 48 w 1448"/>
              <a:gd name="T5" fmla="*/ 336 h 904"/>
              <a:gd name="T6" fmla="*/ 96 w 1448"/>
              <a:gd name="T7" fmla="*/ 624 h 904"/>
              <a:gd name="T8" fmla="*/ 240 w 1448"/>
              <a:gd name="T9" fmla="*/ 864 h 904"/>
              <a:gd name="T10" fmla="*/ 1152 w 1448"/>
              <a:gd name="T11" fmla="*/ 864 h 904"/>
              <a:gd name="T12" fmla="*/ 1344 w 1448"/>
              <a:gd name="T13" fmla="*/ 720 h 904"/>
              <a:gd name="T14" fmla="*/ 1392 w 1448"/>
              <a:gd name="T15" fmla="*/ 336 h 904"/>
              <a:gd name="T16" fmla="*/ 1008 w 1448"/>
              <a:gd name="T17" fmla="*/ 144 h 904"/>
              <a:gd name="T18" fmla="*/ 576 w 1448"/>
              <a:gd name="T19" fmla="*/ 96 h 904"/>
              <a:gd name="T20" fmla="*/ 288 w 1448"/>
              <a:gd name="T21" fmla="*/ 96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904">
                <a:moveTo>
                  <a:pt x="960" y="0"/>
                </a:moveTo>
                <a:cubicBezTo>
                  <a:pt x="748" y="44"/>
                  <a:pt x="536" y="88"/>
                  <a:pt x="384" y="144"/>
                </a:cubicBezTo>
                <a:cubicBezTo>
                  <a:pt x="232" y="200"/>
                  <a:pt x="96" y="256"/>
                  <a:pt x="48" y="336"/>
                </a:cubicBezTo>
                <a:cubicBezTo>
                  <a:pt x="0" y="416"/>
                  <a:pt x="64" y="536"/>
                  <a:pt x="96" y="624"/>
                </a:cubicBezTo>
                <a:cubicBezTo>
                  <a:pt x="128" y="712"/>
                  <a:pt x="64" y="824"/>
                  <a:pt x="240" y="864"/>
                </a:cubicBezTo>
                <a:cubicBezTo>
                  <a:pt x="416" y="904"/>
                  <a:pt x="968" y="888"/>
                  <a:pt x="1152" y="864"/>
                </a:cubicBezTo>
                <a:cubicBezTo>
                  <a:pt x="1336" y="840"/>
                  <a:pt x="1304" y="808"/>
                  <a:pt x="1344" y="720"/>
                </a:cubicBezTo>
                <a:cubicBezTo>
                  <a:pt x="1384" y="632"/>
                  <a:pt x="1448" y="432"/>
                  <a:pt x="1392" y="336"/>
                </a:cubicBezTo>
                <a:cubicBezTo>
                  <a:pt x="1336" y="240"/>
                  <a:pt x="1144" y="184"/>
                  <a:pt x="1008" y="144"/>
                </a:cubicBezTo>
                <a:cubicBezTo>
                  <a:pt x="872" y="104"/>
                  <a:pt x="696" y="104"/>
                  <a:pt x="576" y="96"/>
                </a:cubicBezTo>
                <a:cubicBezTo>
                  <a:pt x="456" y="88"/>
                  <a:pt x="372" y="92"/>
                  <a:pt x="288" y="9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AE918D0A-580B-D62B-4E0B-F4F5D9FE64FA}"/>
              </a:ext>
            </a:extLst>
          </p:cNvPr>
          <p:cNvSpPr>
            <a:spLocks noGrp="1" noChangeArrowheads="1"/>
          </p:cNvSpPr>
          <p:nvPr>
            <p:ph type="title"/>
          </p:nvPr>
        </p:nvSpPr>
        <p:spPr/>
        <p:txBody>
          <a:bodyPr/>
          <a:lstStyle/>
          <a:p>
            <a:pPr>
              <a:tabLst>
                <a:tab pos="8001000" algn="r"/>
              </a:tabLst>
            </a:pPr>
            <a:r>
              <a:rPr lang="en-US" altLang="LID4096"/>
              <a:t>Phidgets</a:t>
            </a:r>
            <a:endParaRPr lang="en-CA" altLang="LID4096"/>
          </a:p>
        </p:txBody>
      </p:sp>
      <p:sp>
        <p:nvSpPr>
          <p:cNvPr id="40963" name="Rectangle 3">
            <a:extLst>
              <a:ext uri="{FF2B5EF4-FFF2-40B4-BE49-F238E27FC236}">
                <a16:creationId xmlns:a16="http://schemas.microsoft.com/office/drawing/2014/main" id="{6A176C27-EECA-54EE-833E-36C16E078C10}"/>
              </a:ext>
            </a:extLst>
          </p:cNvPr>
          <p:cNvSpPr>
            <a:spLocks noGrp="1" noChangeArrowheads="1"/>
          </p:cNvSpPr>
          <p:nvPr>
            <p:ph type="body" idx="1"/>
          </p:nvPr>
        </p:nvSpPr>
        <p:spPr/>
        <p:txBody>
          <a:bodyPr/>
          <a:lstStyle/>
          <a:p>
            <a:pPr marL="0" indent="0"/>
            <a:r>
              <a:rPr lang="en-US" altLang="LID4096" sz="2000"/>
              <a:t>Stock widget set</a:t>
            </a:r>
            <a:br>
              <a:rPr lang="en-US" altLang="LID4096" sz="2000"/>
            </a:br>
            <a:endParaRPr lang="en-US" altLang="LID4096" sz="2000"/>
          </a:p>
          <a:p>
            <a:pPr marL="0" indent="0"/>
            <a:r>
              <a:rPr lang="en-US" altLang="LID4096" sz="2000"/>
              <a:t>Well defined API</a:t>
            </a:r>
            <a:br>
              <a:rPr lang="en-US" altLang="LID4096" sz="2000"/>
            </a:br>
            <a:endParaRPr lang="en-US" altLang="LID4096" sz="2000"/>
          </a:p>
          <a:p>
            <a:pPr marL="0" indent="0"/>
            <a:r>
              <a:rPr lang="en-US" altLang="LID4096" sz="2000"/>
              <a:t>Easy to add to </a:t>
            </a:r>
            <a:br>
              <a:rPr lang="en-US" altLang="LID4096" sz="2000"/>
            </a:br>
            <a:r>
              <a:rPr lang="en-US" altLang="LID4096" sz="2000"/>
              <a:t>program</a:t>
            </a:r>
            <a:endParaRPr lang="en-CA" altLang="LID4096" sz="2000"/>
          </a:p>
        </p:txBody>
      </p:sp>
      <p:pic>
        <p:nvPicPr>
          <p:cNvPr id="40964" name="Picture 4">
            <a:extLst>
              <a:ext uri="{FF2B5EF4-FFF2-40B4-BE49-F238E27FC236}">
                <a16:creationId xmlns:a16="http://schemas.microsoft.com/office/drawing/2014/main" id="{042530D1-DEB2-1B59-0767-5DF2A9D44C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752600"/>
            <a:ext cx="6019800" cy="511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6" name="Freeform 6">
            <a:extLst>
              <a:ext uri="{FF2B5EF4-FFF2-40B4-BE49-F238E27FC236}">
                <a16:creationId xmlns:a16="http://schemas.microsoft.com/office/drawing/2014/main" id="{FFCAFB85-3962-DB80-867F-C1282E7F58A4}"/>
              </a:ext>
            </a:extLst>
          </p:cNvPr>
          <p:cNvSpPr>
            <a:spLocks/>
          </p:cNvSpPr>
          <p:nvPr/>
        </p:nvSpPr>
        <p:spPr bwMode="auto">
          <a:xfrm>
            <a:off x="3352800" y="5562600"/>
            <a:ext cx="533400" cy="469900"/>
          </a:xfrm>
          <a:custGeom>
            <a:avLst/>
            <a:gdLst>
              <a:gd name="T0" fmla="*/ 56 w 200"/>
              <a:gd name="T1" fmla="*/ 0 h 248"/>
              <a:gd name="T2" fmla="*/ 152 w 200"/>
              <a:gd name="T3" fmla="*/ 48 h 248"/>
              <a:gd name="T4" fmla="*/ 152 w 200"/>
              <a:gd name="T5" fmla="*/ 144 h 248"/>
              <a:gd name="T6" fmla="*/ 104 w 200"/>
              <a:gd name="T7" fmla="*/ 240 h 248"/>
              <a:gd name="T8" fmla="*/ 8 w 200"/>
              <a:gd name="T9" fmla="*/ 192 h 248"/>
              <a:gd name="T10" fmla="*/ 56 w 200"/>
              <a:gd name="T11" fmla="*/ 96 h 248"/>
              <a:gd name="T12" fmla="*/ 200 w 200"/>
              <a:gd name="T13" fmla="*/ 0 h 248"/>
            </a:gdLst>
            <a:ahLst/>
            <a:cxnLst>
              <a:cxn ang="0">
                <a:pos x="T0" y="T1"/>
              </a:cxn>
              <a:cxn ang="0">
                <a:pos x="T2" y="T3"/>
              </a:cxn>
              <a:cxn ang="0">
                <a:pos x="T4" y="T5"/>
              </a:cxn>
              <a:cxn ang="0">
                <a:pos x="T6" y="T7"/>
              </a:cxn>
              <a:cxn ang="0">
                <a:pos x="T8" y="T9"/>
              </a:cxn>
              <a:cxn ang="0">
                <a:pos x="T10" y="T11"/>
              </a:cxn>
              <a:cxn ang="0">
                <a:pos x="T12" y="T13"/>
              </a:cxn>
            </a:cxnLst>
            <a:rect l="0" t="0" r="r" b="b"/>
            <a:pathLst>
              <a:path w="200" h="248">
                <a:moveTo>
                  <a:pt x="56" y="0"/>
                </a:moveTo>
                <a:cubicBezTo>
                  <a:pt x="96" y="12"/>
                  <a:pt x="136" y="24"/>
                  <a:pt x="152" y="48"/>
                </a:cubicBezTo>
                <a:cubicBezTo>
                  <a:pt x="168" y="72"/>
                  <a:pt x="160" y="112"/>
                  <a:pt x="152" y="144"/>
                </a:cubicBezTo>
                <a:cubicBezTo>
                  <a:pt x="144" y="176"/>
                  <a:pt x="128" y="232"/>
                  <a:pt x="104" y="240"/>
                </a:cubicBezTo>
                <a:cubicBezTo>
                  <a:pt x="80" y="248"/>
                  <a:pt x="16" y="216"/>
                  <a:pt x="8" y="192"/>
                </a:cubicBezTo>
                <a:cubicBezTo>
                  <a:pt x="0" y="168"/>
                  <a:pt x="24" y="128"/>
                  <a:pt x="56" y="96"/>
                </a:cubicBezTo>
                <a:cubicBezTo>
                  <a:pt x="88" y="64"/>
                  <a:pt x="168" y="16"/>
                  <a:pt x="200" y="0"/>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0968" name="Freeform 8">
            <a:extLst>
              <a:ext uri="{FF2B5EF4-FFF2-40B4-BE49-F238E27FC236}">
                <a16:creationId xmlns:a16="http://schemas.microsoft.com/office/drawing/2014/main" id="{F6257AF5-4ED1-2F3D-F249-7A73DAFF40F1}"/>
              </a:ext>
            </a:extLst>
          </p:cNvPr>
          <p:cNvSpPr>
            <a:spLocks/>
          </p:cNvSpPr>
          <p:nvPr/>
        </p:nvSpPr>
        <p:spPr bwMode="auto">
          <a:xfrm>
            <a:off x="4267200" y="2971800"/>
            <a:ext cx="2298700" cy="1435100"/>
          </a:xfrm>
          <a:custGeom>
            <a:avLst/>
            <a:gdLst>
              <a:gd name="T0" fmla="*/ 960 w 1448"/>
              <a:gd name="T1" fmla="*/ 0 h 904"/>
              <a:gd name="T2" fmla="*/ 384 w 1448"/>
              <a:gd name="T3" fmla="*/ 144 h 904"/>
              <a:gd name="T4" fmla="*/ 48 w 1448"/>
              <a:gd name="T5" fmla="*/ 336 h 904"/>
              <a:gd name="T6" fmla="*/ 96 w 1448"/>
              <a:gd name="T7" fmla="*/ 624 h 904"/>
              <a:gd name="T8" fmla="*/ 240 w 1448"/>
              <a:gd name="T9" fmla="*/ 864 h 904"/>
              <a:gd name="T10" fmla="*/ 1152 w 1448"/>
              <a:gd name="T11" fmla="*/ 864 h 904"/>
              <a:gd name="T12" fmla="*/ 1344 w 1448"/>
              <a:gd name="T13" fmla="*/ 720 h 904"/>
              <a:gd name="T14" fmla="*/ 1392 w 1448"/>
              <a:gd name="T15" fmla="*/ 336 h 904"/>
              <a:gd name="T16" fmla="*/ 1008 w 1448"/>
              <a:gd name="T17" fmla="*/ 144 h 904"/>
              <a:gd name="T18" fmla="*/ 576 w 1448"/>
              <a:gd name="T19" fmla="*/ 96 h 904"/>
              <a:gd name="T20" fmla="*/ 288 w 1448"/>
              <a:gd name="T21" fmla="*/ 96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904">
                <a:moveTo>
                  <a:pt x="960" y="0"/>
                </a:moveTo>
                <a:cubicBezTo>
                  <a:pt x="748" y="44"/>
                  <a:pt x="536" y="88"/>
                  <a:pt x="384" y="144"/>
                </a:cubicBezTo>
                <a:cubicBezTo>
                  <a:pt x="232" y="200"/>
                  <a:pt x="96" y="256"/>
                  <a:pt x="48" y="336"/>
                </a:cubicBezTo>
                <a:cubicBezTo>
                  <a:pt x="0" y="416"/>
                  <a:pt x="64" y="536"/>
                  <a:pt x="96" y="624"/>
                </a:cubicBezTo>
                <a:cubicBezTo>
                  <a:pt x="128" y="712"/>
                  <a:pt x="64" y="824"/>
                  <a:pt x="240" y="864"/>
                </a:cubicBezTo>
                <a:cubicBezTo>
                  <a:pt x="416" y="904"/>
                  <a:pt x="968" y="888"/>
                  <a:pt x="1152" y="864"/>
                </a:cubicBezTo>
                <a:cubicBezTo>
                  <a:pt x="1336" y="840"/>
                  <a:pt x="1304" y="808"/>
                  <a:pt x="1344" y="720"/>
                </a:cubicBezTo>
                <a:cubicBezTo>
                  <a:pt x="1384" y="632"/>
                  <a:pt x="1448" y="432"/>
                  <a:pt x="1392" y="336"/>
                </a:cubicBezTo>
                <a:cubicBezTo>
                  <a:pt x="1336" y="240"/>
                  <a:pt x="1144" y="184"/>
                  <a:pt x="1008" y="144"/>
                </a:cubicBezTo>
                <a:cubicBezTo>
                  <a:pt x="872" y="104"/>
                  <a:pt x="696" y="104"/>
                  <a:pt x="576" y="96"/>
                </a:cubicBezTo>
                <a:cubicBezTo>
                  <a:pt x="456" y="88"/>
                  <a:pt x="372" y="92"/>
                  <a:pt x="288" y="9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0969" name="Freeform 9">
            <a:extLst>
              <a:ext uri="{FF2B5EF4-FFF2-40B4-BE49-F238E27FC236}">
                <a16:creationId xmlns:a16="http://schemas.microsoft.com/office/drawing/2014/main" id="{4A9E750D-BA8E-A44C-199A-B26827B617DE}"/>
              </a:ext>
            </a:extLst>
          </p:cNvPr>
          <p:cNvSpPr>
            <a:spLocks/>
          </p:cNvSpPr>
          <p:nvPr/>
        </p:nvSpPr>
        <p:spPr bwMode="auto">
          <a:xfrm>
            <a:off x="7620000" y="3276600"/>
            <a:ext cx="1524000" cy="3429000"/>
          </a:xfrm>
          <a:custGeom>
            <a:avLst/>
            <a:gdLst>
              <a:gd name="T0" fmla="*/ 960 w 1448"/>
              <a:gd name="T1" fmla="*/ 0 h 904"/>
              <a:gd name="T2" fmla="*/ 384 w 1448"/>
              <a:gd name="T3" fmla="*/ 144 h 904"/>
              <a:gd name="T4" fmla="*/ 48 w 1448"/>
              <a:gd name="T5" fmla="*/ 336 h 904"/>
              <a:gd name="T6" fmla="*/ 96 w 1448"/>
              <a:gd name="T7" fmla="*/ 624 h 904"/>
              <a:gd name="T8" fmla="*/ 240 w 1448"/>
              <a:gd name="T9" fmla="*/ 864 h 904"/>
              <a:gd name="T10" fmla="*/ 1152 w 1448"/>
              <a:gd name="T11" fmla="*/ 864 h 904"/>
              <a:gd name="T12" fmla="*/ 1344 w 1448"/>
              <a:gd name="T13" fmla="*/ 720 h 904"/>
              <a:gd name="T14" fmla="*/ 1392 w 1448"/>
              <a:gd name="T15" fmla="*/ 336 h 904"/>
              <a:gd name="T16" fmla="*/ 1008 w 1448"/>
              <a:gd name="T17" fmla="*/ 144 h 904"/>
              <a:gd name="T18" fmla="*/ 576 w 1448"/>
              <a:gd name="T19" fmla="*/ 96 h 904"/>
              <a:gd name="T20" fmla="*/ 288 w 1448"/>
              <a:gd name="T21" fmla="*/ 96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904">
                <a:moveTo>
                  <a:pt x="960" y="0"/>
                </a:moveTo>
                <a:cubicBezTo>
                  <a:pt x="748" y="44"/>
                  <a:pt x="536" y="88"/>
                  <a:pt x="384" y="144"/>
                </a:cubicBezTo>
                <a:cubicBezTo>
                  <a:pt x="232" y="200"/>
                  <a:pt x="96" y="256"/>
                  <a:pt x="48" y="336"/>
                </a:cubicBezTo>
                <a:cubicBezTo>
                  <a:pt x="0" y="416"/>
                  <a:pt x="64" y="536"/>
                  <a:pt x="96" y="624"/>
                </a:cubicBezTo>
                <a:cubicBezTo>
                  <a:pt x="128" y="712"/>
                  <a:pt x="64" y="824"/>
                  <a:pt x="240" y="864"/>
                </a:cubicBezTo>
                <a:cubicBezTo>
                  <a:pt x="416" y="904"/>
                  <a:pt x="968" y="888"/>
                  <a:pt x="1152" y="864"/>
                </a:cubicBezTo>
                <a:cubicBezTo>
                  <a:pt x="1336" y="840"/>
                  <a:pt x="1304" y="808"/>
                  <a:pt x="1344" y="720"/>
                </a:cubicBezTo>
                <a:cubicBezTo>
                  <a:pt x="1384" y="632"/>
                  <a:pt x="1448" y="432"/>
                  <a:pt x="1392" y="336"/>
                </a:cubicBezTo>
                <a:cubicBezTo>
                  <a:pt x="1336" y="240"/>
                  <a:pt x="1144" y="184"/>
                  <a:pt x="1008" y="144"/>
                </a:cubicBezTo>
                <a:cubicBezTo>
                  <a:pt x="872" y="104"/>
                  <a:pt x="696" y="104"/>
                  <a:pt x="576" y="96"/>
                </a:cubicBezTo>
                <a:cubicBezTo>
                  <a:pt x="456" y="88"/>
                  <a:pt x="372" y="92"/>
                  <a:pt x="288" y="96"/>
                </a:cubicBezTo>
              </a:path>
            </a:pathLst>
          </a:custGeom>
          <a:noFill/>
          <a:ln w="381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aphicFrame>
        <p:nvGraphicFramePr>
          <p:cNvPr id="40970" name="Object 10">
            <a:extLst>
              <a:ext uri="{FF2B5EF4-FFF2-40B4-BE49-F238E27FC236}">
                <a16:creationId xmlns:a16="http://schemas.microsoft.com/office/drawing/2014/main" id="{A05FF124-FB91-8CDF-798D-03E59A59A5F0}"/>
              </a:ext>
            </a:extLst>
          </p:cNvPr>
          <p:cNvGraphicFramePr>
            <a:graphicFrameLocks noChangeAspect="1"/>
          </p:cNvGraphicFramePr>
          <p:nvPr/>
        </p:nvGraphicFramePr>
        <p:xfrm>
          <a:off x="533400" y="4267200"/>
          <a:ext cx="2500313" cy="1525588"/>
        </p:xfrm>
        <a:graphic>
          <a:graphicData uri="http://schemas.openxmlformats.org/presentationml/2006/ole">
            <mc:AlternateContent xmlns:mc="http://schemas.openxmlformats.org/markup-compatibility/2006">
              <mc:Choice xmlns:v="urn:schemas-microsoft-com:vml" Requires="v">
                <p:oleObj name="Photo Editor Photo" r:id="rId4" imgW="3933333" imgH="2400635" progId="MSPhotoEd.3">
                  <p:embed/>
                </p:oleObj>
              </mc:Choice>
              <mc:Fallback>
                <p:oleObj name="Photo Editor Photo" r:id="rId4" imgW="3933333" imgH="2400635" progId="MSPhotoEd.3">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4267200"/>
                        <a:ext cx="2500313" cy="1525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3795" name="Object 3">
            <a:extLst>
              <a:ext uri="{FF2B5EF4-FFF2-40B4-BE49-F238E27FC236}">
                <a16:creationId xmlns:a16="http://schemas.microsoft.com/office/drawing/2014/main" id="{1E3D8169-7955-D8B7-548B-3E4F9D580C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0"/>
            <a:ext cx="56657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9E656DE5-239A-4690-D475-AF17C5E8AD1B}"/>
              </a:ext>
            </a:extLst>
          </p:cNvPr>
          <p:cNvSpPr>
            <a:spLocks noGrp="1" noChangeArrowheads="1"/>
          </p:cNvSpPr>
          <p:nvPr>
            <p:ph type="title"/>
          </p:nvPr>
        </p:nvSpPr>
        <p:spPr/>
        <p:txBody>
          <a:bodyPr/>
          <a:lstStyle/>
          <a:p>
            <a:r>
              <a:rPr lang="en-US" altLang="LID4096"/>
              <a:t>Phidget architecture</a:t>
            </a:r>
            <a:endParaRPr lang="en-CA" altLang="LID4096"/>
          </a:p>
        </p:txBody>
      </p:sp>
      <p:sp>
        <p:nvSpPr>
          <p:cNvPr id="35843" name="Rectangle 3">
            <a:extLst>
              <a:ext uri="{FF2B5EF4-FFF2-40B4-BE49-F238E27FC236}">
                <a16:creationId xmlns:a16="http://schemas.microsoft.com/office/drawing/2014/main" id="{7293AC98-25E8-1AF8-79BD-08BDA9529047}"/>
              </a:ext>
            </a:extLst>
          </p:cNvPr>
          <p:cNvSpPr>
            <a:spLocks noChangeArrowheads="1"/>
          </p:cNvSpPr>
          <p:nvPr/>
        </p:nvSpPr>
        <p:spPr bwMode="auto">
          <a:xfrm>
            <a:off x="2976563" y="2462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LID4096"/>
          </a:p>
        </p:txBody>
      </p:sp>
      <p:grpSp>
        <p:nvGrpSpPr>
          <p:cNvPr id="35844" name="Group 4">
            <a:extLst>
              <a:ext uri="{FF2B5EF4-FFF2-40B4-BE49-F238E27FC236}">
                <a16:creationId xmlns:a16="http://schemas.microsoft.com/office/drawing/2014/main" id="{4CEDFA72-DD75-2491-0C10-F625DCD42898}"/>
              </a:ext>
            </a:extLst>
          </p:cNvPr>
          <p:cNvGrpSpPr>
            <a:grpSpLocks/>
          </p:cNvGrpSpPr>
          <p:nvPr/>
        </p:nvGrpSpPr>
        <p:grpSpPr bwMode="auto">
          <a:xfrm>
            <a:off x="1295400" y="2057400"/>
            <a:ext cx="2701925" cy="3352800"/>
            <a:chOff x="192" y="912"/>
            <a:chExt cx="2592" cy="3216"/>
          </a:xfrm>
        </p:grpSpPr>
        <p:sp>
          <p:nvSpPr>
            <p:cNvPr id="35845" name="Text Box 5">
              <a:extLst>
                <a:ext uri="{FF2B5EF4-FFF2-40B4-BE49-F238E27FC236}">
                  <a16:creationId xmlns:a16="http://schemas.microsoft.com/office/drawing/2014/main" id="{883D26AD-9814-9BE1-BBDF-F4541B350910}"/>
                </a:ext>
              </a:extLst>
            </p:cNvPr>
            <p:cNvSpPr txBox="1">
              <a:spLocks noChangeArrowheads="1"/>
            </p:cNvSpPr>
            <p:nvPr/>
          </p:nvSpPr>
          <p:spPr bwMode="auto">
            <a:xfrm>
              <a:off x="576" y="2400"/>
              <a:ext cx="720" cy="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a:latin typeface="Verdana" panose="020B0604030504040204" pitchFamily="34" charset="0"/>
                </a:rPr>
                <a:t>device</a:t>
              </a:r>
              <a:endParaRPr lang="en-CA" altLang="LID4096" sz="1200">
                <a:latin typeface="Verdana" panose="020B0604030504040204" pitchFamily="34" charset="0"/>
              </a:endParaRPr>
            </a:p>
          </p:txBody>
        </p:sp>
        <p:graphicFrame>
          <p:nvGraphicFramePr>
            <p:cNvPr id="35846" name="Object 6">
              <a:extLst>
                <a:ext uri="{FF2B5EF4-FFF2-40B4-BE49-F238E27FC236}">
                  <a16:creationId xmlns:a16="http://schemas.microsoft.com/office/drawing/2014/main" id="{6DD2F45D-4F6A-8CE4-12D0-A72AC0E79E21}"/>
                </a:ext>
              </a:extLst>
            </p:cNvPr>
            <p:cNvGraphicFramePr>
              <a:graphicFrameLocks noChangeAspect="1"/>
            </p:cNvGraphicFramePr>
            <p:nvPr/>
          </p:nvGraphicFramePr>
          <p:xfrm>
            <a:off x="624" y="1056"/>
            <a:ext cx="638" cy="1321"/>
          </p:xfrm>
          <a:graphic>
            <a:graphicData uri="http://schemas.openxmlformats.org/presentationml/2006/ole">
              <mc:AlternateContent xmlns:mc="http://schemas.openxmlformats.org/markup-compatibility/2006">
                <mc:Choice xmlns:v="urn:schemas-microsoft-com:vml" Requires="v">
                  <p:oleObj name="Photo Editor Photo" r:id="rId3" imgW="1733333" imgH="3591426" progId="MSPhotoEd.3">
                    <p:embed/>
                  </p:oleObj>
                </mc:Choice>
                <mc:Fallback>
                  <p:oleObj name="Photo Editor Photo" r:id="rId3" imgW="1733333" imgH="3591426" progId="MSPhotoEd.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 y="1056"/>
                          <a:ext cx="638" cy="1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7" name="Object 7">
              <a:extLst>
                <a:ext uri="{FF2B5EF4-FFF2-40B4-BE49-F238E27FC236}">
                  <a16:creationId xmlns:a16="http://schemas.microsoft.com/office/drawing/2014/main" id="{3D1859F1-968E-57A5-C256-078112E122CA}"/>
                </a:ext>
              </a:extLst>
            </p:cNvPr>
            <p:cNvGraphicFramePr>
              <a:graphicFrameLocks noChangeAspect="1"/>
            </p:cNvGraphicFramePr>
            <p:nvPr/>
          </p:nvGraphicFramePr>
          <p:xfrm>
            <a:off x="624" y="3024"/>
            <a:ext cx="905" cy="960"/>
          </p:xfrm>
          <a:graphic>
            <a:graphicData uri="http://schemas.openxmlformats.org/presentationml/2006/ole">
              <mc:AlternateContent xmlns:mc="http://schemas.openxmlformats.org/markup-compatibility/2006">
                <mc:Choice xmlns:v="urn:schemas-microsoft-com:vml" Requires="v">
                  <p:oleObj name="Photo Editor Photo" r:id="rId5" imgW="4563112" imgH="4839375" progId="MSPhotoEd.3">
                    <p:embed/>
                  </p:oleObj>
                </mc:Choice>
                <mc:Fallback>
                  <p:oleObj name="Photo Editor Photo" r:id="rId5" imgW="4563112" imgH="4839375" progId="MSPhotoEd.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 y="3024"/>
                          <a:ext cx="905" cy="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48" name="Text Box 8">
              <a:extLst>
                <a:ext uri="{FF2B5EF4-FFF2-40B4-BE49-F238E27FC236}">
                  <a16:creationId xmlns:a16="http://schemas.microsoft.com/office/drawing/2014/main" id="{0F987A97-16FB-CBDD-4DBC-6DE46465B995}"/>
                </a:ext>
              </a:extLst>
            </p:cNvPr>
            <p:cNvSpPr txBox="1">
              <a:spLocks noChangeArrowheads="1"/>
            </p:cNvSpPr>
            <p:nvPr/>
          </p:nvSpPr>
          <p:spPr bwMode="auto">
            <a:xfrm>
              <a:off x="1825" y="2783"/>
              <a:ext cx="959" cy="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a:latin typeface="Verdana" panose="020B0604030504040204" pitchFamily="34" charset="0"/>
                </a:rPr>
                <a:t>wire </a:t>
              </a:r>
              <a:br>
                <a:rPr lang="en-US" altLang="LID4096" sz="1200">
                  <a:latin typeface="Verdana" panose="020B0604030504040204" pitchFamily="34" charset="0"/>
                </a:rPr>
              </a:br>
              <a:r>
                <a:rPr lang="en-US" altLang="LID4096" sz="1200">
                  <a:latin typeface="Verdana" panose="020B0604030504040204" pitchFamily="34" charset="0"/>
                </a:rPr>
                <a:t>protocol</a:t>
              </a:r>
              <a:endParaRPr lang="en-CA" altLang="LID4096" sz="1200">
                <a:latin typeface="Verdana" panose="020B0604030504040204" pitchFamily="34" charset="0"/>
              </a:endParaRPr>
            </a:p>
          </p:txBody>
        </p:sp>
        <p:sp>
          <p:nvSpPr>
            <p:cNvPr id="35849" name="Text Box 9">
              <a:extLst>
                <a:ext uri="{FF2B5EF4-FFF2-40B4-BE49-F238E27FC236}">
                  <a16:creationId xmlns:a16="http://schemas.microsoft.com/office/drawing/2014/main" id="{042490EE-4154-2CBA-04A8-A95DE1F021B9}"/>
                </a:ext>
              </a:extLst>
            </p:cNvPr>
            <p:cNvSpPr txBox="1">
              <a:spLocks noChangeArrowheads="1"/>
            </p:cNvSpPr>
            <p:nvPr/>
          </p:nvSpPr>
          <p:spPr bwMode="auto">
            <a:xfrm>
              <a:off x="625" y="2832"/>
              <a:ext cx="718" cy="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200">
                  <a:latin typeface="Verdana" panose="020B0604030504040204" pitchFamily="34" charset="0"/>
                </a:rPr>
                <a:t>circuit</a:t>
              </a:r>
              <a:endParaRPr lang="en-CA" altLang="LID4096" sz="1200">
                <a:latin typeface="Verdana" panose="020B0604030504040204" pitchFamily="34" charset="0"/>
              </a:endParaRPr>
            </a:p>
          </p:txBody>
        </p:sp>
        <p:pic>
          <p:nvPicPr>
            <p:cNvPr id="35850" name="Picture 10">
              <a:extLst>
                <a:ext uri="{FF2B5EF4-FFF2-40B4-BE49-F238E27FC236}">
                  <a16:creationId xmlns:a16="http://schemas.microsoft.com/office/drawing/2014/main" id="{07A33124-D2DC-18EA-401B-4E233CFC75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6" y="1440"/>
              <a:ext cx="612" cy="1008"/>
            </a:xfrm>
            <a:prstGeom prst="rect">
              <a:avLst/>
            </a:prstGeom>
            <a:noFill/>
            <a:extLst>
              <a:ext uri="{909E8E84-426E-40DD-AFC4-6F175D3DCCD1}">
                <a14:hiddenFill xmlns:a14="http://schemas.microsoft.com/office/drawing/2010/main">
                  <a:solidFill>
                    <a:srgbClr val="FFFFFF"/>
                  </a:solidFill>
                </a14:hiddenFill>
              </a:ext>
            </a:extLst>
          </p:spPr>
        </p:pic>
        <p:sp>
          <p:nvSpPr>
            <p:cNvPr id="35851" name="Text Box 11">
              <a:extLst>
                <a:ext uri="{FF2B5EF4-FFF2-40B4-BE49-F238E27FC236}">
                  <a16:creationId xmlns:a16="http://schemas.microsoft.com/office/drawing/2014/main" id="{C3EC3D04-A677-D6EE-6BAC-E5CD76D2411E}"/>
                </a:ext>
              </a:extLst>
            </p:cNvPr>
            <p:cNvSpPr txBox="1">
              <a:spLocks noChangeArrowheads="1"/>
            </p:cNvSpPr>
            <p:nvPr/>
          </p:nvSpPr>
          <p:spPr bwMode="auto">
            <a:xfrm>
              <a:off x="1439" y="2400"/>
              <a:ext cx="1008" cy="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LID4096" sz="1200">
                  <a:latin typeface="Verdana" panose="020B0604030504040204" pitchFamily="34" charset="0"/>
                </a:rPr>
                <a:t>low-level s/w</a:t>
              </a:r>
              <a:endParaRPr lang="en-CA" altLang="LID4096" sz="1200">
                <a:latin typeface="Verdana" panose="020B0604030504040204" pitchFamily="34" charset="0"/>
              </a:endParaRPr>
            </a:p>
          </p:txBody>
        </p:sp>
        <p:grpSp>
          <p:nvGrpSpPr>
            <p:cNvPr id="35852" name="Group 12">
              <a:extLst>
                <a:ext uri="{FF2B5EF4-FFF2-40B4-BE49-F238E27FC236}">
                  <a16:creationId xmlns:a16="http://schemas.microsoft.com/office/drawing/2014/main" id="{FE401EC0-4748-9B3B-6C02-5F5EF5AA25A5}"/>
                </a:ext>
              </a:extLst>
            </p:cNvPr>
            <p:cNvGrpSpPr>
              <a:grpSpLocks/>
            </p:cNvGrpSpPr>
            <p:nvPr/>
          </p:nvGrpSpPr>
          <p:grpSpPr bwMode="auto">
            <a:xfrm>
              <a:off x="1968" y="3072"/>
              <a:ext cx="331" cy="915"/>
              <a:chOff x="2687" y="1390"/>
              <a:chExt cx="331" cy="1203"/>
            </a:xfrm>
          </p:grpSpPr>
          <p:sp>
            <p:nvSpPr>
              <p:cNvPr id="35853" name="Freeform 13">
                <a:extLst>
                  <a:ext uri="{FF2B5EF4-FFF2-40B4-BE49-F238E27FC236}">
                    <a16:creationId xmlns:a16="http://schemas.microsoft.com/office/drawing/2014/main" id="{E8773223-8361-058A-5A01-25060F4EBF97}"/>
                  </a:ext>
                </a:extLst>
              </p:cNvPr>
              <p:cNvSpPr>
                <a:spLocks/>
              </p:cNvSpPr>
              <p:nvPr/>
            </p:nvSpPr>
            <p:spPr bwMode="auto">
              <a:xfrm rot="16200000" flipV="1">
                <a:off x="2499" y="1578"/>
                <a:ext cx="693" cy="317"/>
              </a:xfrm>
              <a:custGeom>
                <a:avLst/>
                <a:gdLst>
                  <a:gd name="T0" fmla="*/ 652 w 665"/>
                  <a:gd name="T1" fmla="*/ 81 h 304"/>
                  <a:gd name="T2" fmla="*/ 625 w 665"/>
                  <a:gd name="T3" fmla="*/ 61 h 304"/>
                  <a:gd name="T4" fmla="*/ 590 w 665"/>
                  <a:gd name="T5" fmla="*/ 40 h 304"/>
                  <a:gd name="T6" fmla="*/ 553 w 665"/>
                  <a:gd name="T7" fmla="*/ 21 h 304"/>
                  <a:gd name="T8" fmla="*/ 517 w 665"/>
                  <a:gd name="T9" fmla="*/ 7 h 304"/>
                  <a:gd name="T10" fmla="*/ 485 w 665"/>
                  <a:gd name="T11" fmla="*/ 0 h 304"/>
                  <a:gd name="T12" fmla="*/ 461 w 665"/>
                  <a:gd name="T13" fmla="*/ 5 h 304"/>
                  <a:gd name="T14" fmla="*/ 448 w 665"/>
                  <a:gd name="T15" fmla="*/ 25 h 304"/>
                  <a:gd name="T16" fmla="*/ 453 w 665"/>
                  <a:gd name="T17" fmla="*/ 82 h 304"/>
                  <a:gd name="T18" fmla="*/ 456 w 665"/>
                  <a:gd name="T19" fmla="*/ 156 h 304"/>
                  <a:gd name="T20" fmla="*/ 439 w 665"/>
                  <a:gd name="T21" fmla="*/ 209 h 304"/>
                  <a:gd name="T22" fmla="*/ 387 w 665"/>
                  <a:gd name="T23" fmla="*/ 236 h 304"/>
                  <a:gd name="T24" fmla="*/ 305 w 665"/>
                  <a:gd name="T25" fmla="*/ 235 h 304"/>
                  <a:gd name="T26" fmla="*/ 239 w 665"/>
                  <a:gd name="T27" fmla="*/ 227 h 304"/>
                  <a:gd name="T28" fmla="*/ 184 w 665"/>
                  <a:gd name="T29" fmla="*/ 217 h 304"/>
                  <a:gd name="T30" fmla="*/ 141 w 665"/>
                  <a:gd name="T31" fmla="*/ 205 h 304"/>
                  <a:gd name="T32" fmla="*/ 105 w 665"/>
                  <a:gd name="T33" fmla="*/ 192 h 304"/>
                  <a:gd name="T34" fmla="*/ 76 w 665"/>
                  <a:gd name="T35" fmla="*/ 179 h 304"/>
                  <a:gd name="T36" fmla="*/ 51 w 665"/>
                  <a:gd name="T37" fmla="*/ 166 h 304"/>
                  <a:gd name="T38" fmla="*/ 27 w 665"/>
                  <a:gd name="T39" fmla="*/ 155 h 304"/>
                  <a:gd name="T40" fmla="*/ 0 w 665"/>
                  <a:gd name="T41" fmla="*/ 205 h 304"/>
                  <a:gd name="T42" fmla="*/ 9 w 665"/>
                  <a:gd name="T43" fmla="*/ 212 h 304"/>
                  <a:gd name="T44" fmla="*/ 36 w 665"/>
                  <a:gd name="T45" fmla="*/ 228 h 304"/>
                  <a:gd name="T46" fmla="*/ 77 w 665"/>
                  <a:gd name="T47" fmla="*/ 250 h 304"/>
                  <a:gd name="T48" fmla="*/ 134 w 665"/>
                  <a:gd name="T49" fmla="*/ 273 h 304"/>
                  <a:gd name="T50" fmla="*/ 203 w 665"/>
                  <a:gd name="T51" fmla="*/ 292 h 304"/>
                  <a:gd name="T52" fmla="*/ 284 w 665"/>
                  <a:gd name="T53" fmla="*/ 303 h 304"/>
                  <a:gd name="T54" fmla="*/ 373 w 665"/>
                  <a:gd name="T55" fmla="*/ 301 h 304"/>
                  <a:gd name="T56" fmla="*/ 472 w 665"/>
                  <a:gd name="T57" fmla="*/ 283 h 304"/>
                  <a:gd name="T58" fmla="*/ 530 w 665"/>
                  <a:gd name="T59" fmla="*/ 242 h 304"/>
                  <a:gd name="T60" fmla="*/ 550 w 665"/>
                  <a:gd name="T61" fmla="*/ 184 h 304"/>
                  <a:gd name="T62" fmla="*/ 550 w 665"/>
                  <a:gd name="T63" fmla="*/ 125 h 304"/>
                  <a:gd name="T64" fmla="*/ 547 w 665"/>
                  <a:gd name="T65" fmla="*/ 88 h 304"/>
                  <a:gd name="T66" fmla="*/ 566 w 665"/>
                  <a:gd name="T67" fmla="*/ 80 h 304"/>
                  <a:gd name="T68" fmla="*/ 603 w 665"/>
                  <a:gd name="T69" fmla="*/ 90 h 304"/>
                  <a:gd name="T70" fmla="*/ 636 w 665"/>
                  <a:gd name="T71" fmla="*/ 108 h 304"/>
                  <a:gd name="T72" fmla="*/ 646 w 665"/>
                  <a:gd name="T73" fmla="*/ 121 h 304"/>
                  <a:gd name="T74" fmla="*/ 665 w 665"/>
                  <a:gd name="T75" fmla="*/ 103 h 304"/>
                  <a:gd name="T76" fmla="*/ 663 w 665"/>
                  <a:gd name="T77" fmla="*/ 9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65" h="304">
                    <a:moveTo>
                      <a:pt x="663" y="90"/>
                    </a:moveTo>
                    <a:lnTo>
                      <a:pt x="652" y="81"/>
                    </a:lnTo>
                    <a:lnTo>
                      <a:pt x="639" y="72"/>
                    </a:lnTo>
                    <a:lnTo>
                      <a:pt x="625" y="61"/>
                    </a:lnTo>
                    <a:lnTo>
                      <a:pt x="608" y="51"/>
                    </a:lnTo>
                    <a:lnTo>
                      <a:pt x="590" y="40"/>
                    </a:lnTo>
                    <a:lnTo>
                      <a:pt x="572" y="30"/>
                    </a:lnTo>
                    <a:lnTo>
                      <a:pt x="553" y="21"/>
                    </a:lnTo>
                    <a:lnTo>
                      <a:pt x="535" y="13"/>
                    </a:lnTo>
                    <a:lnTo>
                      <a:pt x="517" y="7"/>
                    </a:lnTo>
                    <a:lnTo>
                      <a:pt x="500" y="3"/>
                    </a:lnTo>
                    <a:lnTo>
                      <a:pt x="485" y="0"/>
                    </a:lnTo>
                    <a:lnTo>
                      <a:pt x="471" y="2"/>
                    </a:lnTo>
                    <a:lnTo>
                      <a:pt x="461" y="5"/>
                    </a:lnTo>
                    <a:lnTo>
                      <a:pt x="453" y="13"/>
                    </a:lnTo>
                    <a:lnTo>
                      <a:pt x="448" y="25"/>
                    </a:lnTo>
                    <a:lnTo>
                      <a:pt x="448" y="40"/>
                    </a:lnTo>
                    <a:lnTo>
                      <a:pt x="453" y="82"/>
                    </a:lnTo>
                    <a:lnTo>
                      <a:pt x="455" y="121"/>
                    </a:lnTo>
                    <a:lnTo>
                      <a:pt x="456" y="156"/>
                    </a:lnTo>
                    <a:lnTo>
                      <a:pt x="452" y="185"/>
                    </a:lnTo>
                    <a:lnTo>
                      <a:pt x="439" y="209"/>
                    </a:lnTo>
                    <a:lnTo>
                      <a:pt x="419" y="226"/>
                    </a:lnTo>
                    <a:lnTo>
                      <a:pt x="387" y="236"/>
                    </a:lnTo>
                    <a:lnTo>
                      <a:pt x="343" y="238"/>
                    </a:lnTo>
                    <a:lnTo>
                      <a:pt x="305" y="235"/>
                    </a:lnTo>
                    <a:lnTo>
                      <a:pt x="270" y="232"/>
                    </a:lnTo>
                    <a:lnTo>
                      <a:pt x="239" y="227"/>
                    </a:lnTo>
                    <a:lnTo>
                      <a:pt x="210" y="223"/>
                    </a:lnTo>
                    <a:lnTo>
                      <a:pt x="184" y="217"/>
                    </a:lnTo>
                    <a:lnTo>
                      <a:pt x="161" y="211"/>
                    </a:lnTo>
                    <a:lnTo>
                      <a:pt x="141" y="205"/>
                    </a:lnTo>
                    <a:lnTo>
                      <a:pt x="122" y="198"/>
                    </a:lnTo>
                    <a:lnTo>
                      <a:pt x="105" y="192"/>
                    </a:lnTo>
                    <a:lnTo>
                      <a:pt x="90" y="186"/>
                    </a:lnTo>
                    <a:lnTo>
                      <a:pt x="76" y="179"/>
                    </a:lnTo>
                    <a:lnTo>
                      <a:pt x="62" y="172"/>
                    </a:lnTo>
                    <a:lnTo>
                      <a:pt x="51" y="166"/>
                    </a:lnTo>
                    <a:lnTo>
                      <a:pt x="38" y="160"/>
                    </a:lnTo>
                    <a:lnTo>
                      <a:pt x="27" y="155"/>
                    </a:lnTo>
                    <a:lnTo>
                      <a:pt x="15" y="150"/>
                    </a:lnTo>
                    <a:lnTo>
                      <a:pt x="0" y="205"/>
                    </a:lnTo>
                    <a:lnTo>
                      <a:pt x="2" y="207"/>
                    </a:lnTo>
                    <a:lnTo>
                      <a:pt x="9" y="212"/>
                    </a:lnTo>
                    <a:lnTo>
                      <a:pt x="21" y="219"/>
                    </a:lnTo>
                    <a:lnTo>
                      <a:pt x="36" y="228"/>
                    </a:lnTo>
                    <a:lnTo>
                      <a:pt x="54" y="239"/>
                    </a:lnTo>
                    <a:lnTo>
                      <a:pt x="77" y="250"/>
                    </a:lnTo>
                    <a:lnTo>
                      <a:pt x="104" y="262"/>
                    </a:lnTo>
                    <a:lnTo>
                      <a:pt x="134" y="273"/>
                    </a:lnTo>
                    <a:lnTo>
                      <a:pt x="167" y="284"/>
                    </a:lnTo>
                    <a:lnTo>
                      <a:pt x="203" y="292"/>
                    </a:lnTo>
                    <a:lnTo>
                      <a:pt x="242" y="299"/>
                    </a:lnTo>
                    <a:lnTo>
                      <a:pt x="284" y="303"/>
                    </a:lnTo>
                    <a:lnTo>
                      <a:pt x="327" y="304"/>
                    </a:lnTo>
                    <a:lnTo>
                      <a:pt x="373" y="301"/>
                    </a:lnTo>
                    <a:lnTo>
                      <a:pt x="422" y="294"/>
                    </a:lnTo>
                    <a:lnTo>
                      <a:pt x="472" y="283"/>
                    </a:lnTo>
                    <a:lnTo>
                      <a:pt x="507" y="266"/>
                    </a:lnTo>
                    <a:lnTo>
                      <a:pt x="530" y="242"/>
                    </a:lnTo>
                    <a:lnTo>
                      <a:pt x="544" y="215"/>
                    </a:lnTo>
                    <a:lnTo>
                      <a:pt x="550" y="184"/>
                    </a:lnTo>
                    <a:lnTo>
                      <a:pt x="551" y="152"/>
                    </a:lnTo>
                    <a:lnTo>
                      <a:pt x="550" y="125"/>
                    </a:lnTo>
                    <a:lnTo>
                      <a:pt x="547" y="103"/>
                    </a:lnTo>
                    <a:lnTo>
                      <a:pt x="547" y="88"/>
                    </a:lnTo>
                    <a:lnTo>
                      <a:pt x="553" y="81"/>
                    </a:lnTo>
                    <a:lnTo>
                      <a:pt x="566" y="80"/>
                    </a:lnTo>
                    <a:lnTo>
                      <a:pt x="583" y="83"/>
                    </a:lnTo>
                    <a:lnTo>
                      <a:pt x="603" y="90"/>
                    </a:lnTo>
                    <a:lnTo>
                      <a:pt x="621" y="98"/>
                    </a:lnTo>
                    <a:lnTo>
                      <a:pt x="636" y="108"/>
                    </a:lnTo>
                    <a:lnTo>
                      <a:pt x="645" y="116"/>
                    </a:lnTo>
                    <a:lnTo>
                      <a:pt x="646" y="121"/>
                    </a:lnTo>
                    <a:lnTo>
                      <a:pt x="660" y="113"/>
                    </a:lnTo>
                    <a:lnTo>
                      <a:pt x="665" y="103"/>
                    </a:lnTo>
                    <a:lnTo>
                      <a:pt x="664" y="94"/>
                    </a:lnTo>
                    <a:lnTo>
                      <a:pt x="663" y="9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54" name="Freeform 14">
                <a:extLst>
                  <a:ext uri="{FF2B5EF4-FFF2-40B4-BE49-F238E27FC236}">
                    <a16:creationId xmlns:a16="http://schemas.microsoft.com/office/drawing/2014/main" id="{D01E362A-4E2D-838F-F098-A72FE40ACCA4}"/>
                  </a:ext>
                </a:extLst>
              </p:cNvPr>
              <p:cNvSpPr>
                <a:spLocks/>
              </p:cNvSpPr>
              <p:nvPr/>
            </p:nvSpPr>
            <p:spPr bwMode="auto">
              <a:xfrm rot="16200000" flipV="1">
                <a:off x="2774" y="2055"/>
                <a:ext cx="113" cy="132"/>
              </a:xfrm>
              <a:custGeom>
                <a:avLst/>
                <a:gdLst>
                  <a:gd name="T0" fmla="*/ 45 w 107"/>
                  <a:gd name="T1" fmla="*/ 0 h 127"/>
                  <a:gd name="T2" fmla="*/ 92 w 107"/>
                  <a:gd name="T3" fmla="*/ 14 h 127"/>
                  <a:gd name="T4" fmla="*/ 103 w 107"/>
                  <a:gd name="T5" fmla="*/ 28 h 127"/>
                  <a:gd name="T6" fmla="*/ 107 w 107"/>
                  <a:gd name="T7" fmla="*/ 44 h 127"/>
                  <a:gd name="T8" fmla="*/ 107 w 107"/>
                  <a:gd name="T9" fmla="*/ 61 h 127"/>
                  <a:gd name="T10" fmla="*/ 103 w 107"/>
                  <a:gd name="T11" fmla="*/ 80 h 127"/>
                  <a:gd name="T12" fmla="*/ 94 w 107"/>
                  <a:gd name="T13" fmla="*/ 96 h 127"/>
                  <a:gd name="T14" fmla="*/ 82 w 107"/>
                  <a:gd name="T15" fmla="*/ 111 h 127"/>
                  <a:gd name="T16" fmla="*/ 68 w 107"/>
                  <a:gd name="T17" fmla="*/ 121 h 127"/>
                  <a:gd name="T18" fmla="*/ 53 w 107"/>
                  <a:gd name="T19" fmla="*/ 127 h 127"/>
                  <a:gd name="T20" fmla="*/ 0 w 107"/>
                  <a:gd name="T21" fmla="*/ 116 h 127"/>
                  <a:gd name="T22" fmla="*/ 12 w 107"/>
                  <a:gd name="T23" fmla="*/ 98 h 127"/>
                  <a:gd name="T24" fmla="*/ 21 w 107"/>
                  <a:gd name="T25" fmla="*/ 81 h 127"/>
                  <a:gd name="T26" fmla="*/ 27 w 107"/>
                  <a:gd name="T27" fmla="*/ 65 h 127"/>
                  <a:gd name="T28" fmla="*/ 31 w 107"/>
                  <a:gd name="T29" fmla="*/ 50 h 127"/>
                  <a:gd name="T30" fmla="*/ 34 w 107"/>
                  <a:gd name="T31" fmla="*/ 36 h 127"/>
                  <a:gd name="T32" fmla="*/ 37 w 107"/>
                  <a:gd name="T33" fmla="*/ 23 h 127"/>
                  <a:gd name="T34" fmla="*/ 41 w 107"/>
                  <a:gd name="T35" fmla="*/ 10 h 127"/>
                  <a:gd name="T36" fmla="*/ 45 w 107"/>
                  <a:gd name="T3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127">
                    <a:moveTo>
                      <a:pt x="45" y="0"/>
                    </a:moveTo>
                    <a:lnTo>
                      <a:pt x="92" y="14"/>
                    </a:lnTo>
                    <a:lnTo>
                      <a:pt x="103" y="28"/>
                    </a:lnTo>
                    <a:lnTo>
                      <a:pt x="107" y="44"/>
                    </a:lnTo>
                    <a:lnTo>
                      <a:pt x="107" y="61"/>
                    </a:lnTo>
                    <a:lnTo>
                      <a:pt x="103" y="80"/>
                    </a:lnTo>
                    <a:lnTo>
                      <a:pt x="94" y="96"/>
                    </a:lnTo>
                    <a:lnTo>
                      <a:pt x="82" y="111"/>
                    </a:lnTo>
                    <a:lnTo>
                      <a:pt x="68" y="121"/>
                    </a:lnTo>
                    <a:lnTo>
                      <a:pt x="53" y="127"/>
                    </a:lnTo>
                    <a:lnTo>
                      <a:pt x="0" y="116"/>
                    </a:lnTo>
                    <a:lnTo>
                      <a:pt x="12" y="98"/>
                    </a:lnTo>
                    <a:lnTo>
                      <a:pt x="21" y="81"/>
                    </a:lnTo>
                    <a:lnTo>
                      <a:pt x="27" y="65"/>
                    </a:lnTo>
                    <a:lnTo>
                      <a:pt x="31" y="50"/>
                    </a:lnTo>
                    <a:lnTo>
                      <a:pt x="34" y="36"/>
                    </a:lnTo>
                    <a:lnTo>
                      <a:pt x="37" y="23"/>
                    </a:lnTo>
                    <a:lnTo>
                      <a:pt x="41" y="10"/>
                    </a:lnTo>
                    <a:lnTo>
                      <a:pt x="4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55" name="Freeform 15">
                <a:extLst>
                  <a:ext uri="{FF2B5EF4-FFF2-40B4-BE49-F238E27FC236}">
                    <a16:creationId xmlns:a16="http://schemas.microsoft.com/office/drawing/2014/main" id="{E72B47D7-7245-32C6-328F-151983D26340}"/>
                  </a:ext>
                </a:extLst>
              </p:cNvPr>
              <p:cNvSpPr>
                <a:spLocks/>
              </p:cNvSpPr>
              <p:nvPr/>
            </p:nvSpPr>
            <p:spPr bwMode="auto">
              <a:xfrm rot="16200000" flipV="1">
                <a:off x="2762" y="2266"/>
                <a:ext cx="228" cy="268"/>
              </a:xfrm>
              <a:custGeom>
                <a:avLst/>
                <a:gdLst>
                  <a:gd name="T0" fmla="*/ 0 w 218"/>
                  <a:gd name="T1" fmla="*/ 167 h 254"/>
                  <a:gd name="T2" fmla="*/ 5 w 218"/>
                  <a:gd name="T3" fmla="*/ 170 h 254"/>
                  <a:gd name="T4" fmla="*/ 16 w 218"/>
                  <a:gd name="T5" fmla="*/ 178 h 254"/>
                  <a:gd name="T6" fmla="*/ 32 w 218"/>
                  <a:gd name="T7" fmla="*/ 191 h 254"/>
                  <a:gd name="T8" fmla="*/ 52 w 218"/>
                  <a:gd name="T9" fmla="*/ 205 h 254"/>
                  <a:gd name="T10" fmla="*/ 73 w 218"/>
                  <a:gd name="T11" fmla="*/ 220 h 254"/>
                  <a:gd name="T12" fmla="*/ 91 w 218"/>
                  <a:gd name="T13" fmla="*/ 234 h 254"/>
                  <a:gd name="T14" fmla="*/ 106 w 218"/>
                  <a:gd name="T15" fmla="*/ 244 h 254"/>
                  <a:gd name="T16" fmla="*/ 115 w 218"/>
                  <a:gd name="T17" fmla="*/ 251 h 254"/>
                  <a:gd name="T18" fmla="*/ 122 w 218"/>
                  <a:gd name="T19" fmla="*/ 254 h 254"/>
                  <a:gd name="T20" fmla="*/ 129 w 218"/>
                  <a:gd name="T21" fmla="*/ 254 h 254"/>
                  <a:gd name="T22" fmla="*/ 134 w 218"/>
                  <a:gd name="T23" fmla="*/ 252 h 254"/>
                  <a:gd name="T24" fmla="*/ 138 w 218"/>
                  <a:gd name="T25" fmla="*/ 248 h 254"/>
                  <a:gd name="T26" fmla="*/ 143 w 218"/>
                  <a:gd name="T27" fmla="*/ 242 h 254"/>
                  <a:gd name="T28" fmla="*/ 146 w 218"/>
                  <a:gd name="T29" fmla="*/ 235 h 254"/>
                  <a:gd name="T30" fmla="*/ 151 w 218"/>
                  <a:gd name="T31" fmla="*/ 229 h 254"/>
                  <a:gd name="T32" fmla="*/ 154 w 218"/>
                  <a:gd name="T33" fmla="*/ 222 h 254"/>
                  <a:gd name="T34" fmla="*/ 189 w 218"/>
                  <a:gd name="T35" fmla="*/ 172 h 254"/>
                  <a:gd name="T36" fmla="*/ 210 w 218"/>
                  <a:gd name="T37" fmla="*/ 130 h 254"/>
                  <a:gd name="T38" fmla="*/ 218 w 218"/>
                  <a:gd name="T39" fmla="*/ 98 h 254"/>
                  <a:gd name="T40" fmla="*/ 218 w 218"/>
                  <a:gd name="T41" fmla="*/ 73 h 254"/>
                  <a:gd name="T42" fmla="*/ 210 w 218"/>
                  <a:gd name="T43" fmla="*/ 53 h 254"/>
                  <a:gd name="T44" fmla="*/ 198 w 218"/>
                  <a:gd name="T45" fmla="*/ 39 h 254"/>
                  <a:gd name="T46" fmla="*/ 184 w 218"/>
                  <a:gd name="T47" fmla="*/ 28 h 254"/>
                  <a:gd name="T48" fmla="*/ 170 w 218"/>
                  <a:gd name="T49" fmla="*/ 17 h 254"/>
                  <a:gd name="T50" fmla="*/ 160 w 218"/>
                  <a:gd name="T51" fmla="*/ 12 h 254"/>
                  <a:gd name="T52" fmla="*/ 150 w 218"/>
                  <a:gd name="T53" fmla="*/ 7 h 254"/>
                  <a:gd name="T54" fmla="*/ 139 w 218"/>
                  <a:gd name="T55" fmla="*/ 3 h 254"/>
                  <a:gd name="T56" fmla="*/ 128 w 218"/>
                  <a:gd name="T57" fmla="*/ 1 h 254"/>
                  <a:gd name="T58" fmla="*/ 116 w 218"/>
                  <a:gd name="T59" fmla="*/ 0 h 254"/>
                  <a:gd name="T60" fmla="*/ 105 w 218"/>
                  <a:gd name="T61" fmla="*/ 1 h 254"/>
                  <a:gd name="T62" fmla="*/ 92 w 218"/>
                  <a:gd name="T63" fmla="*/ 3 h 254"/>
                  <a:gd name="T64" fmla="*/ 78 w 218"/>
                  <a:gd name="T65" fmla="*/ 9 h 254"/>
                  <a:gd name="T66" fmla="*/ 94 w 218"/>
                  <a:gd name="T67" fmla="*/ 15 h 254"/>
                  <a:gd name="T68" fmla="*/ 112 w 218"/>
                  <a:gd name="T69" fmla="*/ 22 h 254"/>
                  <a:gd name="T70" fmla="*/ 129 w 218"/>
                  <a:gd name="T71" fmla="*/ 31 h 254"/>
                  <a:gd name="T72" fmla="*/ 144 w 218"/>
                  <a:gd name="T73" fmla="*/ 41 h 254"/>
                  <a:gd name="T74" fmla="*/ 157 w 218"/>
                  <a:gd name="T75" fmla="*/ 53 h 254"/>
                  <a:gd name="T76" fmla="*/ 165 w 218"/>
                  <a:gd name="T77" fmla="*/ 67 h 254"/>
                  <a:gd name="T78" fmla="*/ 168 w 218"/>
                  <a:gd name="T79" fmla="*/ 83 h 254"/>
                  <a:gd name="T80" fmla="*/ 166 w 218"/>
                  <a:gd name="T81" fmla="*/ 101 h 254"/>
                  <a:gd name="T82" fmla="*/ 160 w 218"/>
                  <a:gd name="T83" fmla="*/ 120 h 254"/>
                  <a:gd name="T84" fmla="*/ 157 w 218"/>
                  <a:gd name="T85" fmla="*/ 139 h 254"/>
                  <a:gd name="T86" fmla="*/ 150 w 218"/>
                  <a:gd name="T87" fmla="*/ 155 h 254"/>
                  <a:gd name="T88" fmla="*/ 139 w 218"/>
                  <a:gd name="T89" fmla="*/ 170 h 254"/>
                  <a:gd name="T90" fmla="*/ 121 w 218"/>
                  <a:gd name="T91" fmla="*/ 180 h 254"/>
                  <a:gd name="T92" fmla="*/ 94 w 218"/>
                  <a:gd name="T93" fmla="*/ 183 h 254"/>
                  <a:gd name="T94" fmla="*/ 54 w 218"/>
                  <a:gd name="T95" fmla="*/ 180 h 254"/>
                  <a:gd name="T96" fmla="*/ 0 w 218"/>
                  <a:gd name="T97" fmla="*/ 167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8" h="254">
                    <a:moveTo>
                      <a:pt x="0" y="167"/>
                    </a:moveTo>
                    <a:lnTo>
                      <a:pt x="5" y="170"/>
                    </a:lnTo>
                    <a:lnTo>
                      <a:pt x="16" y="178"/>
                    </a:lnTo>
                    <a:lnTo>
                      <a:pt x="32" y="191"/>
                    </a:lnTo>
                    <a:lnTo>
                      <a:pt x="52" y="205"/>
                    </a:lnTo>
                    <a:lnTo>
                      <a:pt x="73" y="220"/>
                    </a:lnTo>
                    <a:lnTo>
                      <a:pt x="91" y="234"/>
                    </a:lnTo>
                    <a:lnTo>
                      <a:pt x="106" y="244"/>
                    </a:lnTo>
                    <a:lnTo>
                      <a:pt x="115" y="251"/>
                    </a:lnTo>
                    <a:lnTo>
                      <a:pt x="122" y="254"/>
                    </a:lnTo>
                    <a:lnTo>
                      <a:pt x="129" y="254"/>
                    </a:lnTo>
                    <a:lnTo>
                      <a:pt x="134" y="252"/>
                    </a:lnTo>
                    <a:lnTo>
                      <a:pt x="138" y="248"/>
                    </a:lnTo>
                    <a:lnTo>
                      <a:pt x="143" y="242"/>
                    </a:lnTo>
                    <a:lnTo>
                      <a:pt x="146" y="235"/>
                    </a:lnTo>
                    <a:lnTo>
                      <a:pt x="151" y="229"/>
                    </a:lnTo>
                    <a:lnTo>
                      <a:pt x="154" y="222"/>
                    </a:lnTo>
                    <a:lnTo>
                      <a:pt x="189" y="172"/>
                    </a:lnTo>
                    <a:lnTo>
                      <a:pt x="210" y="130"/>
                    </a:lnTo>
                    <a:lnTo>
                      <a:pt x="218" y="98"/>
                    </a:lnTo>
                    <a:lnTo>
                      <a:pt x="218" y="73"/>
                    </a:lnTo>
                    <a:lnTo>
                      <a:pt x="210" y="53"/>
                    </a:lnTo>
                    <a:lnTo>
                      <a:pt x="198" y="39"/>
                    </a:lnTo>
                    <a:lnTo>
                      <a:pt x="184" y="28"/>
                    </a:lnTo>
                    <a:lnTo>
                      <a:pt x="170" y="17"/>
                    </a:lnTo>
                    <a:lnTo>
                      <a:pt x="160" y="12"/>
                    </a:lnTo>
                    <a:lnTo>
                      <a:pt x="150" y="7"/>
                    </a:lnTo>
                    <a:lnTo>
                      <a:pt x="139" y="3"/>
                    </a:lnTo>
                    <a:lnTo>
                      <a:pt x="128" y="1"/>
                    </a:lnTo>
                    <a:lnTo>
                      <a:pt x="116" y="0"/>
                    </a:lnTo>
                    <a:lnTo>
                      <a:pt x="105" y="1"/>
                    </a:lnTo>
                    <a:lnTo>
                      <a:pt x="92" y="3"/>
                    </a:lnTo>
                    <a:lnTo>
                      <a:pt x="78" y="9"/>
                    </a:lnTo>
                    <a:lnTo>
                      <a:pt x="94" y="15"/>
                    </a:lnTo>
                    <a:lnTo>
                      <a:pt x="112" y="22"/>
                    </a:lnTo>
                    <a:lnTo>
                      <a:pt x="129" y="31"/>
                    </a:lnTo>
                    <a:lnTo>
                      <a:pt x="144" y="41"/>
                    </a:lnTo>
                    <a:lnTo>
                      <a:pt x="157" y="53"/>
                    </a:lnTo>
                    <a:lnTo>
                      <a:pt x="165" y="67"/>
                    </a:lnTo>
                    <a:lnTo>
                      <a:pt x="168" y="83"/>
                    </a:lnTo>
                    <a:lnTo>
                      <a:pt x="166" y="101"/>
                    </a:lnTo>
                    <a:lnTo>
                      <a:pt x="160" y="120"/>
                    </a:lnTo>
                    <a:lnTo>
                      <a:pt x="157" y="139"/>
                    </a:lnTo>
                    <a:lnTo>
                      <a:pt x="150" y="155"/>
                    </a:lnTo>
                    <a:lnTo>
                      <a:pt x="139" y="170"/>
                    </a:lnTo>
                    <a:lnTo>
                      <a:pt x="121" y="180"/>
                    </a:lnTo>
                    <a:lnTo>
                      <a:pt x="94" y="183"/>
                    </a:lnTo>
                    <a:lnTo>
                      <a:pt x="54" y="180"/>
                    </a:lnTo>
                    <a:lnTo>
                      <a:pt x="0" y="16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56" name="Freeform 16">
                <a:extLst>
                  <a:ext uri="{FF2B5EF4-FFF2-40B4-BE49-F238E27FC236}">
                    <a16:creationId xmlns:a16="http://schemas.microsoft.com/office/drawing/2014/main" id="{A0E1DF29-6288-C652-A326-988C69109881}"/>
                  </a:ext>
                </a:extLst>
              </p:cNvPr>
              <p:cNvSpPr>
                <a:spLocks/>
              </p:cNvSpPr>
              <p:nvPr/>
            </p:nvSpPr>
            <p:spPr bwMode="auto">
              <a:xfrm rot="16200000" flipV="1">
                <a:off x="2801" y="2327"/>
                <a:ext cx="217" cy="197"/>
              </a:xfrm>
              <a:custGeom>
                <a:avLst/>
                <a:gdLst>
                  <a:gd name="T0" fmla="*/ 31 w 209"/>
                  <a:gd name="T1" fmla="*/ 169 h 188"/>
                  <a:gd name="T2" fmla="*/ 45 w 209"/>
                  <a:gd name="T3" fmla="*/ 173 h 188"/>
                  <a:gd name="T4" fmla="*/ 62 w 209"/>
                  <a:gd name="T5" fmla="*/ 175 h 188"/>
                  <a:gd name="T6" fmla="*/ 80 w 209"/>
                  <a:gd name="T7" fmla="*/ 179 h 188"/>
                  <a:gd name="T8" fmla="*/ 97 w 209"/>
                  <a:gd name="T9" fmla="*/ 182 h 188"/>
                  <a:gd name="T10" fmla="*/ 113 w 209"/>
                  <a:gd name="T11" fmla="*/ 184 h 188"/>
                  <a:gd name="T12" fmla="*/ 127 w 209"/>
                  <a:gd name="T13" fmla="*/ 186 h 188"/>
                  <a:gd name="T14" fmla="*/ 135 w 209"/>
                  <a:gd name="T15" fmla="*/ 188 h 188"/>
                  <a:gd name="T16" fmla="*/ 138 w 209"/>
                  <a:gd name="T17" fmla="*/ 188 h 188"/>
                  <a:gd name="T18" fmla="*/ 154 w 209"/>
                  <a:gd name="T19" fmla="*/ 186 h 188"/>
                  <a:gd name="T20" fmla="*/ 173 w 209"/>
                  <a:gd name="T21" fmla="*/ 175 h 188"/>
                  <a:gd name="T22" fmla="*/ 189 w 209"/>
                  <a:gd name="T23" fmla="*/ 158 h 188"/>
                  <a:gd name="T24" fmla="*/ 202 w 209"/>
                  <a:gd name="T25" fmla="*/ 136 h 188"/>
                  <a:gd name="T26" fmla="*/ 209 w 209"/>
                  <a:gd name="T27" fmla="*/ 112 h 188"/>
                  <a:gd name="T28" fmla="*/ 206 w 209"/>
                  <a:gd name="T29" fmla="*/ 84 h 188"/>
                  <a:gd name="T30" fmla="*/ 192 w 209"/>
                  <a:gd name="T31" fmla="*/ 57 h 188"/>
                  <a:gd name="T32" fmla="*/ 165 w 209"/>
                  <a:gd name="T33" fmla="*/ 30 h 188"/>
                  <a:gd name="T34" fmla="*/ 70 w 209"/>
                  <a:gd name="T35" fmla="*/ 0 h 188"/>
                  <a:gd name="T36" fmla="*/ 61 w 209"/>
                  <a:gd name="T37" fmla="*/ 2 h 188"/>
                  <a:gd name="T38" fmla="*/ 47 w 209"/>
                  <a:gd name="T39" fmla="*/ 12 h 188"/>
                  <a:gd name="T40" fmla="*/ 30 w 209"/>
                  <a:gd name="T41" fmla="*/ 25 h 188"/>
                  <a:gd name="T42" fmla="*/ 14 w 209"/>
                  <a:gd name="T43" fmla="*/ 45 h 188"/>
                  <a:gd name="T44" fmla="*/ 2 w 209"/>
                  <a:gd name="T45" fmla="*/ 69 h 188"/>
                  <a:gd name="T46" fmla="*/ 0 w 209"/>
                  <a:gd name="T47" fmla="*/ 98 h 188"/>
                  <a:gd name="T48" fmla="*/ 8 w 209"/>
                  <a:gd name="T49" fmla="*/ 131 h 188"/>
                  <a:gd name="T50" fmla="*/ 31 w 209"/>
                  <a:gd name="T51" fmla="*/ 16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9" h="188">
                    <a:moveTo>
                      <a:pt x="31" y="169"/>
                    </a:moveTo>
                    <a:lnTo>
                      <a:pt x="45" y="173"/>
                    </a:lnTo>
                    <a:lnTo>
                      <a:pt x="62" y="175"/>
                    </a:lnTo>
                    <a:lnTo>
                      <a:pt x="80" y="179"/>
                    </a:lnTo>
                    <a:lnTo>
                      <a:pt x="97" y="182"/>
                    </a:lnTo>
                    <a:lnTo>
                      <a:pt x="113" y="184"/>
                    </a:lnTo>
                    <a:lnTo>
                      <a:pt x="127" y="186"/>
                    </a:lnTo>
                    <a:lnTo>
                      <a:pt x="135" y="188"/>
                    </a:lnTo>
                    <a:lnTo>
                      <a:pt x="138" y="188"/>
                    </a:lnTo>
                    <a:lnTo>
                      <a:pt x="154" y="186"/>
                    </a:lnTo>
                    <a:lnTo>
                      <a:pt x="173" y="175"/>
                    </a:lnTo>
                    <a:lnTo>
                      <a:pt x="189" y="158"/>
                    </a:lnTo>
                    <a:lnTo>
                      <a:pt x="202" y="136"/>
                    </a:lnTo>
                    <a:lnTo>
                      <a:pt x="209" y="112"/>
                    </a:lnTo>
                    <a:lnTo>
                      <a:pt x="206" y="84"/>
                    </a:lnTo>
                    <a:lnTo>
                      <a:pt x="192" y="57"/>
                    </a:lnTo>
                    <a:lnTo>
                      <a:pt x="165" y="30"/>
                    </a:lnTo>
                    <a:lnTo>
                      <a:pt x="70" y="0"/>
                    </a:lnTo>
                    <a:lnTo>
                      <a:pt x="61" y="2"/>
                    </a:lnTo>
                    <a:lnTo>
                      <a:pt x="47" y="12"/>
                    </a:lnTo>
                    <a:lnTo>
                      <a:pt x="30" y="25"/>
                    </a:lnTo>
                    <a:lnTo>
                      <a:pt x="14" y="45"/>
                    </a:lnTo>
                    <a:lnTo>
                      <a:pt x="2" y="69"/>
                    </a:lnTo>
                    <a:lnTo>
                      <a:pt x="0" y="98"/>
                    </a:lnTo>
                    <a:lnTo>
                      <a:pt x="8" y="131"/>
                    </a:lnTo>
                    <a:lnTo>
                      <a:pt x="31" y="169"/>
                    </a:lnTo>
                    <a:close/>
                  </a:path>
                </a:pathLst>
              </a:custGeom>
              <a:solidFill>
                <a:srgbClr val="4263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57" name="Freeform 17">
                <a:extLst>
                  <a:ext uri="{FF2B5EF4-FFF2-40B4-BE49-F238E27FC236}">
                    <a16:creationId xmlns:a16="http://schemas.microsoft.com/office/drawing/2014/main" id="{93E2ABE2-7CF8-3CEE-3702-3183602A8071}"/>
                  </a:ext>
                </a:extLst>
              </p:cNvPr>
              <p:cNvSpPr>
                <a:spLocks/>
              </p:cNvSpPr>
              <p:nvPr/>
            </p:nvSpPr>
            <p:spPr bwMode="auto">
              <a:xfrm rot="16200000" flipV="1">
                <a:off x="2825" y="2385"/>
                <a:ext cx="194" cy="192"/>
              </a:xfrm>
              <a:custGeom>
                <a:avLst/>
                <a:gdLst>
                  <a:gd name="T0" fmla="*/ 65 w 186"/>
                  <a:gd name="T1" fmla="*/ 0 h 184"/>
                  <a:gd name="T2" fmla="*/ 72 w 186"/>
                  <a:gd name="T3" fmla="*/ 14 h 184"/>
                  <a:gd name="T4" fmla="*/ 68 w 186"/>
                  <a:gd name="T5" fmla="*/ 29 h 184"/>
                  <a:gd name="T6" fmla="*/ 58 w 186"/>
                  <a:gd name="T7" fmla="*/ 45 h 184"/>
                  <a:gd name="T8" fmla="*/ 51 w 186"/>
                  <a:gd name="T9" fmla="*/ 64 h 184"/>
                  <a:gd name="T10" fmla="*/ 49 w 186"/>
                  <a:gd name="T11" fmla="*/ 77 h 184"/>
                  <a:gd name="T12" fmla="*/ 47 w 186"/>
                  <a:gd name="T13" fmla="*/ 93 h 184"/>
                  <a:gd name="T14" fmla="*/ 45 w 186"/>
                  <a:gd name="T15" fmla="*/ 110 h 184"/>
                  <a:gd name="T16" fmla="*/ 41 w 186"/>
                  <a:gd name="T17" fmla="*/ 128 h 184"/>
                  <a:gd name="T18" fmla="*/ 34 w 186"/>
                  <a:gd name="T19" fmla="*/ 143 h 184"/>
                  <a:gd name="T20" fmla="*/ 26 w 186"/>
                  <a:gd name="T21" fmla="*/ 155 h 184"/>
                  <a:gd name="T22" fmla="*/ 15 w 186"/>
                  <a:gd name="T23" fmla="*/ 164 h 184"/>
                  <a:gd name="T24" fmla="*/ 0 w 186"/>
                  <a:gd name="T25" fmla="*/ 167 h 184"/>
                  <a:gd name="T26" fmla="*/ 13 w 186"/>
                  <a:gd name="T27" fmla="*/ 170 h 184"/>
                  <a:gd name="T28" fmla="*/ 31 w 186"/>
                  <a:gd name="T29" fmla="*/ 172 h 184"/>
                  <a:gd name="T30" fmla="*/ 49 w 186"/>
                  <a:gd name="T31" fmla="*/ 176 h 184"/>
                  <a:gd name="T32" fmla="*/ 66 w 186"/>
                  <a:gd name="T33" fmla="*/ 178 h 184"/>
                  <a:gd name="T34" fmla="*/ 84 w 186"/>
                  <a:gd name="T35" fmla="*/ 181 h 184"/>
                  <a:gd name="T36" fmla="*/ 96 w 186"/>
                  <a:gd name="T37" fmla="*/ 183 h 184"/>
                  <a:gd name="T38" fmla="*/ 106 w 186"/>
                  <a:gd name="T39" fmla="*/ 184 h 184"/>
                  <a:gd name="T40" fmla="*/ 109 w 186"/>
                  <a:gd name="T41" fmla="*/ 184 h 184"/>
                  <a:gd name="T42" fmla="*/ 129 w 186"/>
                  <a:gd name="T43" fmla="*/ 182 h 184"/>
                  <a:gd name="T44" fmla="*/ 149 w 186"/>
                  <a:gd name="T45" fmla="*/ 170 h 184"/>
                  <a:gd name="T46" fmla="*/ 167 w 186"/>
                  <a:gd name="T47" fmla="*/ 152 h 184"/>
                  <a:gd name="T48" fmla="*/ 179 w 186"/>
                  <a:gd name="T49" fmla="*/ 128 h 184"/>
                  <a:gd name="T50" fmla="*/ 186 w 186"/>
                  <a:gd name="T51" fmla="*/ 101 h 184"/>
                  <a:gd name="T52" fmla="*/ 184 w 186"/>
                  <a:gd name="T53" fmla="*/ 72 h 184"/>
                  <a:gd name="T54" fmla="*/ 170 w 186"/>
                  <a:gd name="T55" fmla="*/ 44 h 184"/>
                  <a:gd name="T56" fmla="*/ 142 w 186"/>
                  <a:gd name="T57" fmla="*/ 17 h 184"/>
                  <a:gd name="T58" fmla="*/ 65 w 186"/>
                  <a:gd name="T59"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6" h="184">
                    <a:moveTo>
                      <a:pt x="65" y="0"/>
                    </a:moveTo>
                    <a:lnTo>
                      <a:pt x="72" y="14"/>
                    </a:lnTo>
                    <a:lnTo>
                      <a:pt x="68" y="29"/>
                    </a:lnTo>
                    <a:lnTo>
                      <a:pt x="58" y="45"/>
                    </a:lnTo>
                    <a:lnTo>
                      <a:pt x="51" y="64"/>
                    </a:lnTo>
                    <a:lnTo>
                      <a:pt x="49" y="77"/>
                    </a:lnTo>
                    <a:lnTo>
                      <a:pt x="47" y="93"/>
                    </a:lnTo>
                    <a:lnTo>
                      <a:pt x="45" y="110"/>
                    </a:lnTo>
                    <a:lnTo>
                      <a:pt x="41" y="128"/>
                    </a:lnTo>
                    <a:lnTo>
                      <a:pt x="34" y="143"/>
                    </a:lnTo>
                    <a:lnTo>
                      <a:pt x="26" y="155"/>
                    </a:lnTo>
                    <a:lnTo>
                      <a:pt x="15" y="164"/>
                    </a:lnTo>
                    <a:lnTo>
                      <a:pt x="0" y="167"/>
                    </a:lnTo>
                    <a:lnTo>
                      <a:pt x="13" y="170"/>
                    </a:lnTo>
                    <a:lnTo>
                      <a:pt x="31" y="172"/>
                    </a:lnTo>
                    <a:lnTo>
                      <a:pt x="49" y="176"/>
                    </a:lnTo>
                    <a:lnTo>
                      <a:pt x="66" y="178"/>
                    </a:lnTo>
                    <a:lnTo>
                      <a:pt x="84" y="181"/>
                    </a:lnTo>
                    <a:lnTo>
                      <a:pt x="96" y="183"/>
                    </a:lnTo>
                    <a:lnTo>
                      <a:pt x="106" y="184"/>
                    </a:lnTo>
                    <a:lnTo>
                      <a:pt x="109" y="184"/>
                    </a:lnTo>
                    <a:lnTo>
                      <a:pt x="129" y="182"/>
                    </a:lnTo>
                    <a:lnTo>
                      <a:pt x="149" y="170"/>
                    </a:lnTo>
                    <a:lnTo>
                      <a:pt x="167" y="152"/>
                    </a:lnTo>
                    <a:lnTo>
                      <a:pt x="179" y="128"/>
                    </a:lnTo>
                    <a:lnTo>
                      <a:pt x="186" y="101"/>
                    </a:lnTo>
                    <a:lnTo>
                      <a:pt x="184" y="72"/>
                    </a:lnTo>
                    <a:lnTo>
                      <a:pt x="170" y="44"/>
                    </a:lnTo>
                    <a:lnTo>
                      <a:pt x="142" y="17"/>
                    </a:lnTo>
                    <a:lnTo>
                      <a:pt x="6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58" name="Freeform 18">
                <a:extLst>
                  <a:ext uri="{FF2B5EF4-FFF2-40B4-BE49-F238E27FC236}">
                    <a16:creationId xmlns:a16="http://schemas.microsoft.com/office/drawing/2014/main" id="{CE922921-72EC-CCA9-3AF8-3E1256F76BCB}"/>
                  </a:ext>
                </a:extLst>
              </p:cNvPr>
              <p:cNvSpPr>
                <a:spLocks/>
              </p:cNvSpPr>
              <p:nvPr/>
            </p:nvSpPr>
            <p:spPr bwMode="auto">
              <a:xfrm rot="16200000" flipV="1">
                <a:off x="2847" y="2382"/>
                <a:ext cx="146" cy="188"/>
              </a:xfrm>
              <a:custGeom>
                <a:avLst/>
                <a:gdLst>
                  <a:gd name="T0" fmla="*/ 65 w 141"/>
                  <a:gd name="T1" fmla="*/ 0 h 181"/>
                  <a:gd name="T2" fmla="*/ 76 w 141"/>
                  <a:gd name="T3" fmla="*/ 16 h 181"/>
                  <a:gd name="T4" fmla="*/ 85 w 141"/>
                  <a:gd name="T5" fmla="*/ 36 h 181"/>
                  <a:gd name="T6" fmla="*/ 90 w 141"/>
                  <a:gd name="T7" fmla="*/ 58 h 181"/>
                  <a:gd name="T8" fmla="*/ 89 w 141"/>
                  <a:gd name="T9" fmla="*/ 80 h 181"/>
                  <a:gd name="T10" fmla="*/ 85 w 141"/>
                  <a:gd name="T11" fmla="*/ 91 h 181"/>
                  <a:gd name="T12" fmla="*/ 79 w 141"/>
                  <a:gd name="T13" fmla="*/ 105 h 181"/>
                  <a:gd name="T14" fmla="*/ 70 w 141"/>
                  <a:gd name="T15" fmla="*/ 121 h 181"/>
                  <a:gd name="T16" fmla="*/ 59 w 141"/>
                  <a:gd name="T17" fmla="*/ 135 h 181"/>
                  <a:gd name="T18" fmla="*/ 46 w 141"/>
                  <a:gd name="T19" fmla="*/ 149 h 181"/>
                  <a:gd name="T20" fmla="*/ 32 w 141"/>
                  <a:gd name="T21" fmla="*/ 160 h 181"/>
                  <a:gd name="T22" fmla="*/ 16 w 141"/>
                  <a:gd name="T23" fmla="*/ 168 h 181"/>
                  <a:gd name="T24" fmla="*/ 0 w 141"/>
                  <a:gd name="T25" fmla="*/ 171 h 181"/>
                  <a:gd name="T26" fmla="*/ 13 w 141"/>
                  <a:gd name="T27" fmla="*/ 173 h 181"/>
                  <a:gd name="T28" fmla="*/ 24 w 141"/>
                  <a:gd name="T29" fmla="*/ 175 h 181"/>
                  <a:gd name="T30" fmla="*/ 36 w 141"/>
                  <a:gd name="T31" fmla="*/ 176 h 181"/>
                  <a:gd name="T32" fmla="*/ 46 w 141"/>
                  <a:gd name="T33" fmla="*/ 179 h 181"/>
                  <a:gd name="T34" fmla="*/ 54 w 141"/>
                  <a:gd name="T35" fmla="*/ 180 h 181"/>
                  <a:gd name="T36" fmla="*/ 61 w 141"/>
                  <a:gd name="T37" fmla="*/ 180 h 181"/>
                  <a:gd name="T38" fmla="*/ 66 w 141"/>
                  <a:gd name="T39" fmla="*/ 181 h 181"/>
                  <a:gd name="T40" fmla="*/ 67 w 141"/>
                  <a:gd name="T41" fmla="*/ 181 h 181"/>
                  <a:gd name="T42" fmla="*/ 87 w 141"/>
                  <a:gd name="T43" fmla="*/ 179 h 181"/>
                  <a:gd name="T44" fmla="*/ 105 w 141"/>
                  <a:gd name="T45" fmla="*/ 167 h 181"/>
                  <a:gd name="T46" fmla="*/ 122 w 141"/>
                  <a:gd name="T47" fmla="*/ 148 h 181"/>
                  <a:gd name="T48" fmla="*/ 135 w 141"/>
                  <a:gd name="T49" fmla="*/ 123 h 181"/>
                  <a:gd name="T50" fmla="*/ 141 w 141"/>
                  <a:gd name="T51" fmla="*/ 96 h 181"/>
                  <a:gd name="T52" fmla="*/ 138 w 141"/>
                  <a:gd name="T53" fmla="*/ 67 h 181"/>
                  <a:gd name="T54" fmla="*/ 125 w 141"/>
                  <a:gd name="T55" fmla="*/ 38 h 181"/>
                  <a:gd name="T56" fmla="*/ 99 w 141"/>
                  <a:gd name="T57" fmla="*/ 13 h 181"/>
                  <a:gd name="T58" fmla="*/ 65 w 141"/>
                  <a:gd name="T59"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1" h="181">
                    <a:moveTo>
                      <a:pt x="65" y="0"/>
                    </a:moveTo>
                    <a:lnTo>
                      <a:pt x="76" y="16"/>
                    </a:lnTo>
                    <a:lnTo>
                      <a:pt x="85" y="36"/>
                    </a:lnTo>
                    <a:lnTo>
                      <a:pt x="90" y="58"/>
                    </a:lnTo>
                    <a:lnTo>
                      <a:pt x="89" y="80"/>
                    </a:lnTo>
                    <a:lnTo>
                      <a:pt x="85" y="91"/>
                    </a:lnTo>
                    <a:lnTo>
                      <a:pt x="79" y="105"/>
                    </a:lnTo>
                    <a:lnTo>
                      <a:pt x="70" y="121"/>
                    </a:lnTo>
                    <a:lnTo>
                      <a:pt x="59" y="135"/>
                    </a:lnTo>
                    <a:lnTo>
                      <a:pt x="46" y="149"/>
                    </a:lnTo>
                    <a:lnTo>
                      <a:pt x="32" y="160"/>
                    </a:lnTo>
                    <a:lnTo>
                      <a:pt x="16" y="168"/>
                    </a:lnTo>
                    <a:lnTo>
                      <a:pt x="0" y="171"/>
                    </a:lnTo>
                    <a:lnTo>
                      <a:pt x="13" y="173"/>
                    </a:lnTo>
                    <a:lnTo>
                      <a:pt x="24" y="175"/>
                    </a:lnTo>
                    <a:lnTo>
                      <a:pt x="36" y="176"/>
                    </a:lnTo>
                    <a:lnTo>
                      <a:pt x="46" y="179"/>
                    </a:lnTo>
                    <a:lnTo>
                      <a:pt x="54" y="180"/>
                    </a:lnTo>
                    <a:lnTo>
                      <a:pt x="61" y="180"/>
                    </a:lnTo>
                    <a:lnTo>
                      <a:pt x="66" y="181"/>
                    </a:lnTo>
                    <a:lnTo>
                      <a:pt x="67" y="181"/>
                    </a:lnTo>
                    <a:lnTo>
                      <a:pt x="87" y="179"/>
                    </a:lnTo>
                    <a:lnTo>
                      <a:pt x="105" y="167"/>
                    </a:lnTo>
                    <a:lnTo>
                      <a:pt x="122" y="148"/>
                    </a:lnTo>
                    <a:lnTo>
                      <a:pt x="135" y="123"/>
                    </a:lnTo>
                    <a:lnTo>
                      <a:pt x="141" y="96"/>
                    </a:lnTo>
                    <a:lnTo>
                      <a:pt x="138" y="67"/>
                    </a:lnTo>
                    <a:lnTo>
                      <a:pt x="125" y="38"/>
                    </a:lnTo>
                    <a:lnTo>
                      <a:pt x="99" y="13"/>
                    </a:lnTo>
                    <a:lnTo>
                      <a:pt x="6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59" name="Freeform 19">
                <a:extLst>
                  <a:ext uri="{FF2B5EF4-FFF2-40B4-BE49-F238E27FC236}">
                    <a16:creationId xmlns:a16="http://schemas.microsoft.com/office/drawing/2014/main" id="{9BF56098-6850-3885-B0F4-FCF5A39DC0F7}"/>
                  </a:ext>
                </a:extLst>
              </p:cNvPr>
              <p:cNvSpPr>
                <a:spLocks/>
              </p:cNvSpPr>
              <p:nvPr/>
            </p:nvSpPr>
            <p:spPr bwMode="auto">
              <a:xfrm rot="16200000" flipV="1">
                <a:off x="2857" y="2432"/>
                <a:ext cx="140" cy="182"/>
              </a:xfrm>
              <a:custGeom>
                <a:avLst/>
                <a:gdLst>
                  <a:gd name="T0" fmla="*/ 92 w 134"/>
                  <a:gd name="T1" fmla="*/ 0 h 174"/>
                  <a:gd name="T2" fmla="*/ 72 w 134"/>
                  <a:gd name="T3" fmla="*/ 0 h 174"/>
                  <a:gd name="T4" fmla="*/ 54 w 134"/>
                  <a:gd name="T5" fmla="*/ 6 h 174"/>
                  <a:gd name="T6" fmla="*/ 37 w 134"/>
                  <a:gd name="T7" fmla="*/ 17 h 174"/>
                  <a:gd name="T8" fmla="*/ 23 w 134"/>
                  <a:gd name="T9" fmla="*/ 33 h 174"/>
                  <a:gd name="T10" fmla="*/ 11 w 134"/>
                  <a:gd name="T11" fmla="*/ 53 h 174"/>
                  <a:gd name="T12" fmla="*/ 5 w 134"/>
                  <a:gd name="T13" fmla="*/ 73 h 174"/>
                  <a:gd name="T14" fmla="*/ 0 w 134"/>
                  <a:gd name="T15" fmla="*/ 94 h 174"/>
                  <a:gd name="T16" fmla="*/ 0 w 134"/>
                  <a:gd name="T17" fmla="*/ 114 h 174"/>
                  <a:gd name="T18" fmla="*/ 5 w 134"/>
                  <a:gd name="T19" fmla="*/ 136 h 174"/>
                  <a:gd name="T20" fmla="*/ 11 w 134"/>
                  <a:gd name="T21" fmla="*/ 153 h 174"/>
                  <a:gd name="T22" fmla="*/ 19 w 134"/>
                  <a:gd name="T23" fmla="*/ 166 h 174"/>
                  <a:gd name="T24" fmla="*/ 31 w 134"/>
                  <a:gd name="T25" fmla="*/ 172 h 174"/>
                  <a:gd name="T26" fmla="*/ 45 w 134"/>
                  <a:gd name="T27" fmla="*/ 174 h 174"/>
                  <a:gd name="T28" fmla="*/ 60 w 134"/>
                  <a:gd name="T29" fmla="*/ 171 h 174"/>
                  <a:gd name="T30" fmla="*/ 76 w 134"/>
                  <a:gd name="T31" fmla="*/ 163 h 174"/>
                  <a:gd name="T32" fmla="*/ 94 w 134"/>
                  <a:gd name="T33" fmla="*/ 149 h 174"/>
                  <a:gd name="T34" fmla="*/ 110 w 134"/>
                  <a:gd name="T35" fmla="*/ 131 h 174"/>
                  <a:gd name="T36" fmla="*/ 123 w 134"/>
                  <a:gd name="T37" fmla="*/ 109 h 174"/>
                  <a:gd name="T38" fmla="*/ 130 w 134"/>
                  <a:gd name="T39" fmla="*/ 85 h 174"/>
                  <a:gd name="T40" fmla="*/ 134 w 134"/>
                  <a:gd name="T41" fmla="*/ 62 h 174"/>
                  <a:gd name="T42" fmla="*/ 131 w 134"/>
                  <a:gd name="T43" fmla="*/ 40 h 174"/>
                  <a:gd name="T44" fmla="*/ 123 w 134"/>
                  <a:gd name="T45" fmla="*/ 22 h 174"/>
                  <a:gd name="T46" fmla="*/ 110 w 134"/>
                  <a:gd name="T47" fmla="*/ 8 h 174"/>
                  <a:gd name="T48" fmla="*/ 92 w 134"/>
                  <a:gd name="T4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4" h="174">
                    <a:moveTo>
                      <a:pt x="92" y="0"/>
                    </a:moveTo>
                    <a:lnTo>
                      <a:pt x="72" y="0"/>
                    </a:lnTo>
                    <a:lnTo>
                      <a:pt x="54" y="6"/>
                    </a:lnTo>
                    <a:lnTo>
                      <a:pt x="37" y="17"/>
                    </a:lnTo>
                    <a:lnTo>
                      <a:pt x="23" y="33"/>
                    </a:lnTo>
                    <a:lnTo>
                      <a:pt x="11" y="53"/>
                    </a:lnTo>
                    <a:lnTo>
                      <a:pt x="5" y="73"/>
                    </a:lnTo>
                    <a:lnTo>
                      <a:pt x="0" y="94"/>
                    </a:lnTo>
                    <a:lnTo>
                      <a:pt x="0" y="114"/>
                    </a:lnTo>
                    <a:lnTo>
                      <a:pt x="5" y="136"/>
                    </a:lnTo>
                    <a:lnTo>
                      <a:pt x="11" y="153"/>
                    </a:lnTo>
                    <a:lnTo>
                      <a:pt x="19" y="166"/>
                    </a:lnTo>
                    <a:lnTo>
                      <a:pt x="31" y="172"/>
                    </a:lnTo>
                    <a:lnTo>
                      <a:pt x="45" y="174"/>
                    </a:lnTo>
                    <a:lnTo>
                      <a:pt x="60" y="171"/>
                    </a:lnTo>
                    <a:lnTo>
                      <a:pt x="76" y="163"/>
                    </a:lnTo>
                    <a:lnTo>
                      <a:pt x="94" y="149"/>
                    </a:lnTo>
                    <a:lnTo>
                      <a:pt x="110" y="131"/>
                    </a:lnTo>
                    <a:lnTo>
                      <a:pt x="123" y="109"/>
                    </a:lnTo>
                    <a:lnTo>
                      <a:pt x="130" y="85"/>
                    </a:lnTo>
                    <a:lnTo>
                      <a:pt x="134" y="62"/>
                    </a:lnTo>
                    <a:lnTo>
                      <a:pt x="131" y="40"/>
                    </a:lnTo>
                    <a:lnTo>
                      <a:pt x="123" y="22"/>
                    </a:lnTo>
                    <a:lnTo>
                      <a:pt x="110" y="8"/>
                    </a:lnTo>
                    <a:lnTo>
                      <a:pt x="92" y="0"/>
                    </a:lnTo>
                    <a:close/>
                  </a:path>
                </a:pathLst>
              </a:custGeom>
              <a:solidFill>
                <a:srgbClr val="4263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60" name="Freeform 20">
                <a:extLst>
                  <a:ext uri="{FF2B5EF4-FFF2-40B4-BE49-F238E27FC236}">
                    <a16:creationId xmlns:a16="http://schemas.microsoft.com/office/drawing/2014/main" id="{43565D4F-F45C-65D9-B06E-913B0362739B}"/>
                  </a:ext>
                </a:extLst>
              </p:cNvPr>
              <p:cNvSpPr>
                <a:spLocks/>
              </p:cNvSpPr>
              <p:nvPr/>
            </p:nvSpPr>
            <p:spPr bwMode="auto">
              <a:xfrm rot="16200000" flipV="1">
                <a:off x="2945" y="2512"/>
                <a:ext cx="18" cy="21"/>
              </a:xfrm>
              <a:custGeom>
                <a:avLst/>
                <a:gdLst>
                  <a:gd name="T0" fmla="*/ 4 w 18"/>
                  <a:gd name="T1" fmla="*/ 17 h 18"/>
                  <a:gd name="T2" fmla="*/ 8 w 18"/>
                  <a:gd name="T3" fmla="*/ 18 h 18"/>
                  <a:gd name="T4" fmla="*/ 11 w 18"/>
                  <a:gd name="T5" fmla="*/ 18 h 18"/>
                  <a:gd name="T6" fmla="*/ 14 w 18"/>
                  <a:gd name="T7" fmla="*/ 16 h 18"/>
                  <a:gd name="T8" fmla="*/ 17 w 18"/>
                  <a:gd name="T9" fmla="*/ 14 h 18"/>
                  <a:gd name="T10" fmla="*/ 18 w 18"/>
                  <a:gd name="T11" fmla="*/ 10 h 18"/>
                  <a:gd name="T12" fmla="*/ 18 w 18"/>
                  <a:gd name="T13" fmla="*/ 7 h 18"/>
                  <a:gd name="T14" fmla="*/ 16 w 18"/>
                  <a:gd name="T15" fmla="*/ 3 h 18"/>
                  <a:gd name="T16" fmla="*/ 13 w 18"/>
                  <a:gd name="T17" fmla="*/ 1 h 18"/>
                  <a:gd name="T18" fmla="*/ 10 w 18"/>
                  <a:gd name="T19" fmla="*/ 0 h 18"/>
                  <a:gd name="T20" fmla="*/ 6 w 18"/>
                  <a:gd name="T21" fmla="*/ 0 h 18"/>
                  <a:gd name="T22" fmla="*/ 3 w 18"/>
                  <a:gd name="T23" fmla="*/ 2 h 18"/>
                  <a:gd name="T24" fmla="*/ 1 w 18"/>
                  <a:gd name="T25" fmla="*/ 4 h 18"/>
                  <a:gd name="T26" fmla="*/ 0 w 18"/>
                  <a:gd name="T27" fmla="*/ 8 h 18"/>
                  <a:gd name="T28" fmla="*/ 0 w 18"/>
                  <a:gd name="T29" fmla="*/ 11 h 18"/>
                  <a:gd name="T30" fmla="*/ 2 w 18"/>
                  <a:gd name="T31" fmla="*/ 15 h 18"/>
                  <a:gd name="T32" fmla="*/ 4 w 18"/>
                  <a:gd name="T33"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18">
                    <a:moveTo>
                      <a:pt x="4" y="17"/>
                    </a:moveTo>
                    <a:lnTo>
                      <a:pt x="8" y="18"/>
                    </a:lnTo>
                    <a:lnTo>
                      <a:pt x="11" y="18"/>
                    </a:lnTo>
                    <a:lnTo>
                      <a:pt x="14" y="16"/>
                    </a:lnTo>
                    <a:lnTo>
                      <a:pt x="17" y="14"/>
                    </a:lnTo>
                    <a:lnTo>
                      <a:pt x="18" y="10"/>
                    </a:lnTo>
                    <a:lnTo>
                      <a:pt x="18" y="7"/>
                    </a:lnTo>
                    <a:lnTo>
                      <a:pt x="16" y="3"/>
                    </a:lnTo>
                    <a:lnTo>
                      <a:pt x="13" y="1"/>
                    </a:lnTo>
                    <a:lnTo>
                      <a:pt x="10" y="0"/>
                    </a:lnTo>
                    <a:lnTo>
                      <a:pt x="6" y="0"/>
                    </a:lnTo>
                    <a:lnTo>
                      <a:pt x="3" y="2"/>
                    </a:lnTo>
                    <a:lnTo>
                      <a:pt x="1" y="4"/>
                    </a:lnTo>
                    <a:lnTo>
                      <a:pt x="0" y="8"/>
                    </a:lnTo>
                    <a:lnTo>
                      <a:pt x="0" y="11"/>
                    </a:lnTo>
                    <a:lnTo>
                      <a:pt x="2" y="15"/>
                    </a:lnTo>
                    <a:lnTo>
                      <a:pt x="4" y="17"/>
                    </a:lnTo>
                    <a:close/>
                  </a:path>
                </a:pathLst>
              </a:custGeom>
              <a:solidFill>
                <a:srgbClr val="A3BA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61" name="Freeform 21">
                <a:extLst>
                  <a:ext uri="{FF2B5EF4-FFF2-40B4-BE49-F238E27FC236}">
                    <a16:creationId xmlns:a16="http://schemas.microsoft.com/office/drawing/2014/main" id="{A10146BF-4EB2-26B0-9EBF-8703EC0ED43C}"/>
                  </a:ext>
                </a:extLst>
              </p:cNvPr>
              <p:cNvSpPr>
                <a:spLocks/>
              </p:cNvSpPr>
              <p:nvPr/>
            </p:nvSpPr>
            <p:spPr bwMode="auto">
              <a:xfrm rot="16200000" flipV="1">
                <a:off x="2943" y="2546"/>
                <a:ext cx="19" cy="19"/>
              </a:xfrm>
              <a:custGeom>
                <a:avLst/>
                <a:gdLst>
                  <a:gd name="T0" fmla="*/ 5 w 19"/>
                  <a:gd name="T1" fmla="*/ 17 h 18"/>
                  <a:gd name="T2" fmla="*/ 8 w 19"/>
                  <a:gd name="T3" fmla="*/ 18 h 18"/>
                  <a:gd name="T4" fmla="*/ 12 w 19"/>
                  <a:gd name="T5" fmla="*/ 17 h 18"/>
                  <a:gd name="T6" fmla="*/ 15 w 19"/>
                  <a:gd name="T7" fmla="*/ 16 h 18"/>
                  <a:gd name="T8" fmla="*/ 18 w 19"/>
                  <a:gd name="T9" fmla="*/ 14 h 18"/>
                  <a:gd name="T10" fmla="*/ 19 w 19"/>
                  <a:gd name="T11" fmla="*/ 10 h 18"/>
                  <a:gd name="T12" fmla="*/ 19 w 19"/>
                  <a:gd name="T13" fmla="*/ 7 h 18"/>
                  <a:gd name="T14" fmla="*/ 16 w 19"/>
                  <a:gd name="T15" fmla="*/ 3 h 18"/>
                  <a:gd name="T16" fmla="*/ 14 w 19"/>
                  <a:gd name="T17" fmla="*/ 1 h 18"/>
                  <a:gd name="T18" fmla="*/ 11 w 19"/>
                  <a:gd name="T19" fmla="*/ 0 h 18"/>
                  <a:gd name="T20" fmla="*/ 7 w 19"/>
                  <a:gd name="T21" fmla="*/ 0 h 18"/>
                  <a:gd name="T22" fmla="*/ 4 w 19"/>
                  <a:gd name="T23" fmla="*/ 2 h 18"/>
                  <a:gd name="T24" fmla="*/ 1 w 19"/>
                  <a:gd name="T25" fmla="*/ 5 h 18"/>
                  <a:gd name="T26" fmla="*/ 0 w 19"/>
                  <a:gd name="T27" fmla="*/ 8 h 18"/>
                  <a:gd name="T28" fmla="*/ 1 w 19"/>
                  <a:gd name="T29" fmla="*/ 11 h 18"/>
                  <a:gd name="T30" fmla="*/ 3 w 19"/>
                  <a:gd name="T31" fmla="*/ 15 h 18"/>
                  <a:gd name="T32" fmla="*/ 5 w 19"/>
                  <a:gd name="T33"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8">
                    <a:moveTo>
                      <a:pt x="5" y="17"/>
                    </a:moveTo>
                    <a:lnTo>
                      <a:pt x="8" y="18"/>
                    </a:lnTo>
                    <a:lnTo>
                      <a:pt x="12" y="17"/>
                    </a:lnTo>
                    <a:lnTo>
                      <a:pt x="15" y="16"/>
                    </a:lnTo>
                    <a:lnTo>
                      <a:pt x="18" y="14"/>
                    </a:lnTo>
                    <a:lnTo>
                      <a:pt x="19" y="10"/>
                    </a:lnTo>
                    <a:lnTo>
                      <a:pt x="19" y="7"/>
                    </a:lnTo>
                    <a:lnTo>
                      <a:pt x="16" y="3"/>
                    </a:lnTo>
                    <a:lnTo>
                      <a:pt x="14" y="1"/>
                    </a:lnTo>
                    <a:lnTo>
                      <a:pt x="11" y="0"/>
                    </a:lnTo>
                    <a:lnTo>
                      <a:pt x="7" y="0"/>
                    </a:lnTo>
                    <a:lnTo>
                      <a:pt x="4" y="2"/>
                    </a:lnTo>
                    <a:lnTo>
                      <a:pt x="1" y="5"/>
                    </a:lnTo>
                    <a:lnTo>
                      <a:pt x="0" y="8"/>
                    </a:lnTo>
                    <a:lnTo>
                      <a:pt x="1" y="11"/>
                    </a:lnTo>
                    <a:lnTo>
                      <a:pt x="3" y="15"/>
                    </a:lnTo>
                    <a:lnTo>
                      <a:pt x="5" y="17"/>
                    </a:lnTo>
                    <a:close/>
                  </a:path>
                </a:pathLst>
              </a:custGeom>
              <a:solidFill>
                <a:srgbClr val="A3BA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62" name="Freeform 22">
                <a:extLst>
                  <a:ext uri="{FF2B5EF4-FFF2-40B4-BE49-F238E27FC236}">
                    <a16:creationId xmlns:a16="http://schemas.microsoft.com/office/drawing/2014/main" id="{96541DE4-2F99-6C39-8B4B-08DC4A3C8CDE}"/>
                  </a:ext>
                </a:extLst>
              </p:cNvPr>
              <p:cNvSpPr>
                <a:spLocks/>
              </p:cNvSpPr>
              <p:nvPr/>
            </p:nvSpPr>
            <p:spPr bwMode="auto">
              <a:xfrm rot="16200000" flipV="1">
                <a:off x="2910" y="2497"/>
                <a:ext cx="19" cy="21"/>
              </a:xfrm>
              <a:custGeom>
                <a:avLst/>
                <a:gdLst>
                  <a:gd name="T0" fmla="*/ 5 w 19"/>
                  <a:gd name="T1" fmla="*/ 17 h 18"/>
                  <a:gd name="T2" fmla="*/ 8 w 19"/>
                  <a:gd name="T3" fmla="*/ 18 h 18"/>
                  <a:gd name="T4" fmla="*/ 12 w 19"/>
                  <a:gd name="T5" fmla="*/ 17 h 18"/>
                  <a:gd name="T6" fmla="*/ 15 w 19"/>
                  <a:gd name="T7" fmla="*/ 16 h 18"/>
                  <a:gd name="T8" fmla="*/ 17 w 19"/>
                  <a:gd name="T9" fmla="*/ 13 h 18"/>
                  <a:gd name="T10" fmla="*/ 19 w 19"/>
                  <a:gd name="T11" fmla="*/ 9 h 18"/>
                  <a:gd name="T12" fmla="*/ 19 w 19"/>
                  <a:gd name="T13" fmla="*/ 6 h 18"/>
                  <a:gd name="T14" fmla="*/ 16 w 19"/>
                  <a:gd name="T15" fmla="*/ 3 h 18"/>
                  <a:gd name="T16" fmla="*/ 14 w 19"/>
                  <a:gd name="T17" fmla="*/ 1 h 18"/>
                  <a:gd name="T18" fmla="*/ 11 w 19"/>
                  <a:gd name="T19" fmla="*/ 0 h 18"/>
                  <a:gd name="T20" fmla="*/ 7 w 19"/>
                  <a:gd name="T21" fmla="*/ 0 h 18"/>
                  <a:gd name="T22" fmla="*/ 4 w 19"/>
                  <a:gd name="T23" fmla="*/ 1 h 18"/>
                  <a:gd name="T24" fmla="*/ 1 w 19"/>
                  <a:gd name="T25" fmla="*/ 5 h 18"/>
                  <a:gd name="T26" fmla="*/ 0 w 19"/>
                  <a:gd name="T27" fmla="*/ 8 h 18"/>
                  <a:gd name="T28" fmla="*/ 0 w 19"/>
                  <a:gd name="T29" fmla="*/ 11 h 18"/>
                  <a:gd name="T30" fmla="*/ 2 w 19"/>
                  <a:gd name="T31" fmla="*/ 15 h 18"/>
                  <a:gd name="T32" fmla="*/ 5 w 19"/>
                  <a:gd name="T33"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8">
                    <a:moveTo>
                      <a:pt x="5" y="17"/>
                    </a:moveTo>
                    <a:lnTo>
                      <a:pt x="8" y="18"/>
                    </a:lnTo>
                    <a:lnTo>
                      <a:pt x="12" y="17"/>
                    </a:lnTo>
                    <a:lnTo>
                      <a:pt x="15" y="16"/>
                    </a:lnTo>
                    <a:lnTo>
                      <a:pt x="17" y="13"/>
                    </a:lnTo>
                    <a:lnTo>
                      <a:pt x="19" y="9"/>
                    </a:lnTo>
                    <a:lnTo>
                      <a:pt x="19" y="6"/>
                    </a:lnTo>
                    <a:lnTo>
                      <a:pt x="16" y="3"/>
                    </a:lnTo>
                    <a:lnTo>
                      <a:pt x="14" y="1"/>
                    </a:lnTo>
                    <a:lnTo>
                      <a:pt x="11" y="0"/>
                    </a:lnTo>
                    <a:lnTo>
                      <a:pt x="7" y="0"/>
                    </a:lnTo>
                    <a:lnTo>
                      <a:pt x="4" y="1"/>
                    </a:lnTo>
                    <a:lnTo>
                      <a:pt x="1" y="5"/>
                    </a:lnTo>
                    <a:lnTo>
                      <a:pt x="0" y="8"/>
                    </a:lnTo>
                    <a:lnTo>
                      <a:pt x="0" y="11"/>
                    </a:lnTo>
                    <a:lnTo>
                      <a:pt x="2" y="15"/>
                    </a:lnTo>
                    <a:lnTo>
                      <a:pt x="5" y="17"/>
                    </a:lnTo>
                    <a:close/>
                  </a:path>
                </a:pathLst>
              </a:custGeom>
              <a:solidFill>
                <a:srgbClr val="A3BA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63" name="Freeform 23">
                <a:extLst>
                  <a:ext uri="{FF2B5EF4-FFF2-40B4-BE49-F238E27FC236}">
                    <a16:creationId xmlns:a16="http://schemas.microsoft.com/office/drawing/2014/main" id="{3A9A8400-D531-BB16-DC30-F65C98CD79B7}"/>
                  </a:ext>
                </a:extLst>
              </p:cNvPr>
              <p:cNvSpPr>
                <a:spLocks/>
              </p:cNvSpPr>
              <p:nvPr/>
            </p:nvSpPr>
            <p:spPr bwMode="auto">
              <a:xfrm rot="16200000" flipV="1">
                <a:off x="2908" y="2536"/>
                <a:ext cx="18" cy="19"/>
              </a:xfrm>
              <a:custGeom>
                <a:avLst/>
                <a:gdLst>
                  <a:gd name="T0" fmla="*/ 5 w 19"/>
                  <a:gd name="T1" fmla="*/ 18 h 19"/>
                  <a:gd name="T2" fmla="*/ 9 w 19"/>
                  <a:gd name="T3" fmla="*/ 19 h 19"/>
                  <a:gd name="T4" fmla="*/ 12 w 19"/>
                  <a:gd name="T5" fmla="*/ 19 h 19"/>
                  <a:gd name="T6" fmla="*/ 15 w 19"/>
                  <a:gd name="T7" fmla="*/ 16 h 19"/>
                  <a:gd name="T8" fmla="*/ 18 w 19"/>
                  <a:gd name="T9" fmla="*/ 14 h 19"/>
                  <a:gd name="T10" fmla="*/ 19 w 19"/>
                  <a:gd name="T11" fmla="*/ 11 h 19"/>
                  <a:gd name="T12" fmla="*/ 19 w 19"/>
                  <a:gd name="T13" fmla="*/ 7 h 19"/>
                  <a:gd name="T14" fmla="*/ 17 w 19"/>
                  <a:gd name="T15" fmla="*/ 4 h 19"/>
                  <a:gd name="T16" fmla="*/ 14 w 19"/>
                  <a:gd name="T17" fmla="*/ 1 h 19"/>
                  <a:gd name="T18" fmla="*/ 11 w 19"/>
                  <a:gd name="T19" fmla="*/ 0 h 19"/>
                  <a:gd name="T20" fmla="*/ 7 w 19"/>
                  <a:gd name="T21" fmla="*/ 0 h 19"/>
                  <a:gd name="T22" fmla="*/ 4 w 19"/>
                  <a:gd name="T23" fmla="*/ 3 h 19"/>
                  <a:gd name="T24" fmla="*/ 2 w 19"/>
                  <a:gd name="T25" fmla="*/ 5 h 19"/>
                  <a:gd name="T26" fmla="*/ 0 w 19"/>
                  <a:gd name="T27" fmla="*/ 8 h 19"/>
                  <a:gd name="T28" fmla="*/ 0 w 19"/>
                  <a:gd name="T29" fmla="*/ 12 h 19"/>
                  <a:gd name="T30" fmla="*/ 3 w 19"/>
                  <a:gd name="T31" fmla="*/ 15 h 19"/>
                  <a:gd name="T32" fmla="*/ 5 w 19"/>
                  <a:gd name="T3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5" y="18"/>
                    </a:moveTo>
                    <a:lnTo>
                      <a:pt x="9" y="19"/>
                    </a:lnTo>
                    <a:lnTo>
                      <a:pt x="12" y="19"/>
                    </a:lnTo>
                    <a:lnTo>
                      <a:pt x="15" y="16"/>
                    </a:lnTo>
                    <a:lnTo>
                      <a:pt x="18" y="14"/>
                    </a:lnTo>
                    <a:lnTo>
                      <a:pt x="19" y="11"/>
                    </a:lnTo>
                    <a:lnTo>
                      <a:pt x="19" y="7"/>
                    </a:lnTo>
                    <a:lnTo>
                      <a:pt x="17" y="4"/>
                    </a:lnTo>
                    <a:lnTo>
                      <a:pt x="14" y="1"/>
                    </a:lnTo>
                    <a:lnTo>
                      <a:pt x="11" y="0"/>
                    </a:lnTo>
                    <a:lnTo>
                      <a:pt x="7" y="0"/>
                    </a:lnTo>
                    <a:lnTo>
                      <a:pt x="4" y="3"/>
                    </a:lnTo>
                    <a:lnTo>
                      <a:pt x="2" y="5"/>
                    </a:lnTo>
                    <a:lnTo>
                      <a:pt x="0" y="8"/>
                    </a:lnTo>
                    <a:lnTo>
                      <a:pt x="0" y="12"/>
                    </a:lnTo>
                    <a:lnTo>
                      <a:pt x="3" y="15"/>
                    </a:lnTo>
                    <a:lnTo>
                      <a:pt x="5" y="18"/>
                    </a:lnTo>
                    <a:close/>
                  </a:path>
                </a:pathLst>
              </a:custGeom>
              <a:solidFill>
                <a:srgbClr val="A3BA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64" name="Freeform 24">
                <a:extLst>
                  <a:ext uri="{FF2B5EF4-FFF2-40B4-BE49-F238E27FC236}">
                    <a16:creationId xmlns:a16="http://schemas.microsoft.com/office/drawing/2014/main" id="{7BA0AA25-C559-EB80-7A41-05FB8BC715CD}"/>
                  </a:ext>
                </a:extLst>
              </p:cNvPr>
              <p:cNvSpPr>
                <a:spLocks/>
              </p:cNvSpPr>
              <p:nvPr/>
            </p:nvSpPr>
            <p:spPr bwMode="auto">
              <a:xfrm rot="16200000" flipV="1">
                <a:off x="2880" y="2510"/>
                <a:ext cx="18" cy="21"/>
              </a:xfrm>
              <a:custGeom>
                <a:avLst/>
                <a:gdLst>
                  <a:gd name="T0" fmla="*/ 5 w 18"/>
                  <a:gd name="T1" fmla="*/ 18 h 19"/>
                  <a:gd name="T2" fmla="*/ 9 w 18"/>
                  <a:gd name="T3" fmla="*/ 19 h 19"/>
                  <a:gd name="T4" fmla="*/ 12 w 18"/>
                  <a:gd name="T5" fmla="*/ 18 h 19"/>
                  <a:gd name="T6" fmla="*/ 15 w 18"/>
                  <a:gd name="T7" fmla="*/ 17 h 19"/>
                  <a:gd name="T8" fmla="*/ 17 w 18"/>
                  <a:gd name="T9" fmla="*/ 14 h 19"/>
                  <a:gd name="T10" fmla="*/ 18 w 18"/>
                  <a:gd name="T11" fmla="*/ 10 h 19"/>
                  <a:gd name="T12" fmla="*/ 18 w 18"/>
                  <a:gd name="T13" fmla="*/ 7 h 19"/>
                  <a:gd name="T14" fmla="*/ 17 w 18"/>
                  <a:gd name="T15" fmla="*/ 3 h 19"/>
                  <a:gd name="T16" fmla="*/ 13 w 18"/>
                  <a:gd name="T17" fmla="*/ 1 h 19"/>
                  <a:gd name="T18" fmla="*/ 10 w 18"/>
                  <a:gd name="T19" fmla="*/ 0 h 19"/>
                  <a:gd name="T20" fmla="*/ 7 w 18"/>
                  <a:gd name="T21" fmla="*/ 1 h 19"/>
                  <a:gd name="T22" fmla="*/ 3 w 18"/>
                  <a:gd name="T23" fmla="*/ 2 h 19"/>
                  <a:gd name="T24" fmla="*/ 1 w 18"/>
                  <a:gd name="T25" fmla="*/ 6 h 19"/>
                  <a:gd name="T26" fmla="*/ 0 w 18"/>
                  <a:gd name="T27" fmla="*/ 9 h 19"/>
                  <a:gd name="T28" fmla="*/ 1 w 18"/>
                  <a:gd name="T29" fmla="*/ 12 h 19"/>
                  <a:gd name="T30" fmla="*/ 2 w 18"/>
                  <a:gd name="T31" fmla="*/ 16 h 19"/>
                  <a:gd name="T32" fmla="*/ 5 w 18"/>
                  <a:gd name="T3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19">
                    <a:moveTo>
                      <a:pt x="5" y="18"/>
                    </a:moveTo>
                    <a:lnTo>
                      <a:pt x="9" y="19"/>
                    </a:lnTo>
                    <a:lnTo>
                      <a:pt x="12" y="18"/>
                    </a:lnTo>
                    <a:lnTo>
                      <a:pt x="15" y="17"/>
                    </a:lnTo>
                    <a:lnTo>
                      <a:pt x="17" y="14"/>
                    </a:lnTo>
                    <a:lnTo>
                      <a:pt x="18" y="10"/>
                    </a:lnTo>
                    <a:lnTo>
                      <a:pt x="18" y="7"/>
                    </a:lnTo>
                    <a:lnTo>
                      <a:pt x="17" y="3"/>
                    </a:lnTo>
                    <a:lnTo>
                      <a:pt x="13" y="1"/>
                    </a:lnTo>
                    <a:lnTo>
                      <a:pt x="10" y="0"/>
                    </a:lnTo>
                    <a:lnTo>
                      <a:pt x="7" y="1"/>
                    </a:lnTo>
                    <a:lnTo>
                      <a:pt x="3" y="2"/>
                    </a:lnTo>
                    <a:lnTo>
                      <a:pt x="1" y="6"/>
                    </a:lnTo>
                    <a:lnTo>
                      <a:pt x="0" y="9"/>
                    </a:lnTo>
                    <a:lnTo>
                      <a:pt x="1" y="12"/>
                    </a:lnTo>
                    <a:lnTo>
                      <a:pt x="2" y="16"/>
                    </a:lnTo>
                    <a:lnTo>
                      <a:pt x="5" y="18"/>
                    </a:lnTo>
                    <a:close/>
                  </a:path>
                </a:pathLst>
              </a:custGeom>
              <a:solidFill>
                <a:srgbClr val="A3BA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65" name="Freeform 25">
                <a:extLst>
                  <a:ext uri="{FF2B5EF4-FFF2-40B4-BE49-F238E27FC236}">
                    <a16:creationId xmlns:a16="http://schemas.microsoft.com/office/drawing/2014/main" id="{97F08795-7D08-B9FA-4725-5C97C3D546CA}"/>
                  </a:ext>
                </a:extLst>
              </p:cNvPr>
              <p:cNvSpPr>
                <a:spLocks/>
              </p:cNvSpPr>
              <p:nvPr/>
            </p:nvSpPr>
            <p:spPr bwMode="auto">
              <a:xfrm rot="16200000" flipV="1">
                <a:off x="2871" y="2543"/>
                <a:ext cx="19" cy="21"/>
              </a:xfrm>
              <a:custGeom>
                <a:avLst/>
                <a:gdLst>
                  <a:gd name="T0" fmla="*/ 6 w 20"/>
                  <a:gd name="T1" fmla="*/ 18 h 20"/>
                  <a:gd name="T2" fmla="*/ 10 w 20"/>
                  <a:gd name="T3" fmla="*/ 20 h 20"/>
                  <a:gd name="T4" fmla="*/ 13 w 20"/>
                  <a:gd name="T5" fmla="*/ 18 h 20"/>
                  <a:gd name="T6" fmla="*/ 17 w 20"/>
                  <a:gd name="T7" fmla="*/ 17 h 20"/>
                  <a:gd name="T8" fmla="*/ 19 w 20"/>
                  <a:gd name="T9" fmla="*/ 14 h 20"/>
                  <a:gd name="T10" fmla="*/ 20 w 20"/>
                  <a:gd name="T11" fmla="*/ 10 h 20"/>
                  <a:gd name="T12" fmla="*/ 19 w 20"/>
                  <a:gd name="T13" fmla="*/ 7 h 20"/>
                  <a:gd name="T14" fmla="*/ 18 w 20"/>
                  <a:gd name="T15" fmla="*/ 3 h 20"/>
                  <a:gd name="T16" fmla="*/ 14 w 20"/>
                  <a:gd name="T17" fmla="*/ 1 h 20"/>
                  <a:gd name="T18" fmla="*/ 11 w 20"/>
                  <a:gd name="T19" fmla="*/ 0 h 20"/>
                  <a:gd name="T20" fmla="*/ 7 w 20"/>
                  <a:gd name="T21" fmla="*/ 1 h 20"/>
                  <a:gd name="T22" fmla="*/ 4 w 20"/>
                  <a:gd name="T23" fmla="*/ 2 h 20"/>
                  <a:gd name="T24" fmla="*/ 2 w 20"/>
                  <a:gd name="T25" fmla="*/ 6 h 20"/>
                  <a:gd name="T26" fmla="*/ 0 w 20"/>
                  <a:gd name="T27" fmla="*/ 9 h 20"/>
                  <a:gd name="T28" fmla="*/ 2 w 20"/>
                  <a:gd name="T29" fmla="*/ 13 h 20"/>
                  <a:gd name="T30" fmla="*/ 3 w 20"/>
                  <a:gd name="T31" fmla="*/ 16 h 20"/>
                  <a:gd name="T32" fmla="*/ 6 w 20"/>
                  <a:gd name="T33"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20">
                    <a:moveTo>
                      <a:pt x="6" y="18"/>
                    </a:moveTo>
                    <a:lnTo>
                      <a:pt x="10" y="20"/>
                    </a:lnTo>
                    <a:lnTo>
                      <a:pt x="13" y="18"/>
                    </a:lnTo>
                    <a:lnTo>
                      <a:pt x="17" y="17"/>
                    </a:lnTo>
                    <a:lnTo>
                      <a:pt x="19" y="14"/>
                    </a:lnTo>
                    <a:lnTo>
                      <a:pt x="20" y="10"/>
                    </a:lnTo>
                    <a:lnTo>
                      <a:pt x="19" y="7"/>
                    </a:lnTo>
                    <a:lnTo>
                      <a:pt x="18" y="3"/>
                    </a:lnTo>
                    <a:lnTo>
                      <a:pt x="14" y="1"/>
                    </a:lnTo>
                    <a:lnTo>
                      <a:pt x="11" y="0"/>
                    </a:lnTo>
                    <a:lnTo>
                      <a:pt x="7" y="1"/>
                    </a:lnTo>
                    <a:lnTo>
                      <a:pt x="4" y="2"/>
                    </a:lnTo>
                    <a:lnTo>
                      <a:pt x="2" y="6"/>
                    </a:lnTo>
                    <a:lnTo>
                      <a:pt x="0" y="9"/>
                    </a:lnTo>
                    <a:lnTo>
                      <a:pt x="2" y="13"/>
                    </a:lnTo>
                    <a:lnTo>
                      <a:pt x="3" y="16"/>
                    </a:lnTo>
                    <a:lnTo>
                      <a:pt x="6" y="18"/>
                    </a:lnTo>
                    <a:close/>
                  </a:path>
                </a:pathLst>
              </a:custGeom>
              <a:solidFill>
                <a:srgbClr val="A3BA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66" name="Freeform 26">
                <a:extLst>
                  <a:ext uri="{FF2B5EF4-FFF2-40B4-BE49-F238E27FC236}">
                    <a16:creationId xmlns:a16="http://schemas.microsoft.com/office/drawing/2014/main" id="{28D6BC3D-60F6-6C3D-184D-0B16ECD07865}"/>
                  </a:ext>
                </a:extLst>
              </p:cNvPr>
              <p:cNvSpPr>
                <a:spLocks/>
              </p:cNvSpPr>
              <p:nvPr/>
            </p:nvSpPr>
            <p:spPr bwMode="auto">
              <a:xfrm rot="16200000" flipV="1">
                <a:off x="2928" y="2473"/>
                <a:ext cx="19" cy="19"/>
              </a:xfrm>
              <a:custGeom>
                <a:avLst/>
                <a:gdLst>
                  <a:gd name="T0" fmla="*/ 4 w 18"/>
                  <a:gd name="T1" fmla="*/ 17 h 18"/>
                  <a:gd name="T2" fmla="*/ 8 w 18"/>
                  <a:gd name="T3" fmla="*/ 18 h 18"/>
                  <a:gd name="T4" fmla="*/ 11 w 18"/>
                  <a:gd name="T5" fmla="*/ 18 h 18"/>
                  <a:gd name="T6" fmla="*/ 14 w 18"/>
                  <a:gd name="T7" fmla="*/ 16 h 18"/>
                  <a:gd name="T8" fmla="*/ 17 w 18"/>
                  <a:gd name="T9" fmla="*/ 14 h 18"/>
                  <a:gd name="T10" fmla="*/ 18 w 18"/>
                  <a:gd name="T11" fmla="*/ 10 h 18"/>
                  <a:gd name="T12" fmla="*/ 17 w 18"/>
                  <a:gd name="T13" fmla="*/ 7 h 18"/>
                  <a:gd name="T14" fmla="*/ 16 w 18"/>
                  <a:gd name="T15" fmla="*/ 3 h 18"/>
                  <a:gd name="T16" fmla="*/ 13 w 18"/>
                  <a:gd name="T17" fmla="*/ 1 h 18"/>
                  <a:gd name="T18" fmla="*/ 10 w 18"/>
                  <a:gd name="T19" fmla="*/ 0 h 18"/>
                  <a:gd name="T20" fmla="*/ 6 w 18"/>
                  <a:gd name="T21" fmla="*/ 1 h 18"/>
                  <a:gd name="T22" fmla="*/ 3 w 18"/>
                  <a:gd name="T23" fmla="*/ 2 h 18"/>
                  <a:gd name="T24" fmla="*/ 1 w 18"/>
                  <a:gd name="T25" fmla="*/ 4 h 18"/>
                  <a:gd name="T26" fmla="*/ 0 w 18"/>
                  <a:gd name="T27" fmla="*/ 8 h 18"/>
                  <a:gd name="T28" fmla="*/ 0 w 18"/>
                  <a:gd name="T29" fmla="*/ 11 h 18"/>
                  <a:gd name="T30" fmla="*/ 2 w 18"/>
                  <a:gd name="T31" fmla="*/ 15 h 18"/>
                  <a:gd name="T32" fmla="*/ 4 w 18"/>
                  <a:gd name="T33"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 h="18">
                    <a:moveTo>
                      <a:pt x="4" y="17"/>
                    </a:moveTo>
                    <a:lnTo>
                      <a:pt x="8" y="18"/>
                    </a:lnTo>
                    <a:lnTo>
                      <a:pt x="11" y="18"/>
                    </a:lnTo>
                    <a:lnTo>
                      <a:pt x="14" y="16"/>
                    </a:lnTo>
                    <a:lnTo>
                      <a:pt x="17" y="14"/>
                    </a:lnTo>
                    <a:lnTo>
                      <a:pt x="18" y="10"/>
                    </a:lnTo>
                    <a:lnTo>
                      <a:pt x="17" y="7"/>
                    </a:lnTo>
                    <a:lnTo>
                      <a:pt x="16" y="3"/>
                    </a:lnTo>
                    <a:lnTo>
                      <a:pt x="13" y="1"/>
                    </a:lnTo>
                    <a:lnTo>
                      <a:pt x="10" y="0"/>
                    </a:lnTo>
                    <a:lnTo>
                      <a:pt x="6" y="1"/>
                    </a:lnTo>
                    <a:lnTo>
                      <a:pt x="3" y="2"/>
                    </a:lnTo>
                    <a:lnTo>
                      <a:pt x="1" y="4"/>
                    </a:lnTo>
                    <a:lnTo>
                      <a:pt x="0" y="8"/>
                    </a:lnTo>
                    <a:lnTo>
                      <a:pt x="0" y="11"/>
                    </a:lnTo>
                    <a:lnTo>
                      <a:pt x="2" y="15"/>
                    </a:lnTo>
                    <a:lnTo>
                      <a:pt x="4" y="17"/>
                    </a:lnTo>
                    <a:close/>
                  </a:path>
                </a:pathLst>
              </a:custGeom>
              <a:solidFill>
                <a:srgbClr val="A3BA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67" name="Freeform 27">
                <a:extLst>
                  <a:ext uri="{FF2B5EF4-FFF2-40B4-BE49-F238E27FC236}">
                    <a16:creationId xmlns:a16="http://schemas.microsoft.com/office/drawing/2014/main" id="{6D940454-2FCF-CE2F-8396-C7BF8D859539}"/>
                  </a:ext>
                </a:extLst>
              </p:cNvPr>
              <p:cNvSpPr>
                <a:spLocks/>
              </p:cNvSpPr>
              <p:nvPr/>
            </p:nvSpPr>
            <p:spPr bwMode="auto">
              <a:xfrm rot="16200000" flipV="1">
                <a:off x="2965" y="2480"/>
                <a:ext cx="19" cy="21"/>
              </a:xfrm>
              <a:custGeom>
                <a:avLst/>
                <a:gdLst>
                  <a:gd name="T0" fmla="*/ 5 w 19"/>
                  <a:gd name="T1" fmla="*/ 18 h 20"/>
                  <a:gd name="T2" fmla="*/ 9 w 19"/>
                  <a:gd name="T3" fmla="*/ 20 h 20"/>
                  <a:gd name="T4" fmla="*/ 12 w 19"/>
                  <a:gd name="T5" fmla="*/ 18 h 20"/>
                  <a:gd name="T6" fmla="*/ 15 w 19"/>
                  <a:gd name="T7" fmla="*/ 17 h 20"/>
                  <a:gd name="T8" fmla="*/ 18 w 19"/>
                  <a:gd name="T9" fmla="*/ 14 h 20"/>
                  <a:gd name="T10" fmla="*/ 19 w 19"/>
                  <a:gd name="T11" fmla="*/ 10 h 20"/>
                  <a:gd name="T12" fmla="*/ 18 w 19"/>
                  <a:gd name="T13" fmla="*/ 7 h 20"/>
                  <a:gd name="T14" fmla="*/ 17 w 19"/>
                  <a:gd name="T15" fmla="*/ 3 h 20"/>
                  <a:gd name="T16" fmla="*/ 14 w 19"/>
                  <a:gd name="T17" fmla="*/ 1 h 20"/>
                  <a:gd name="T18" fmla="*/ 11 w 19"/>
                  <a:gd name="T19" fmla="*/ 0 h 20"/>
                  <a:gd name="T20" fmla="*/ 7 w 19"/>
                  <a:gd name="T21" fmla="*/ 1 h 20"/>
                  <a:gd name="T22" fmla="*/ 4 w 19"/>
                  <a:gd name="T23" fmla="*/ 2 h 20"/>
                  <a:gd name="T24" fmla="*/ 2 w 19"/>
                  <a:gd name="T25" fmla="*/ 6 h 20"/>
                  <a:gd name="T26" fmla="*/ 0 w 19"/>
                  <a:gd name="T27" fmla="*/ 9 h 20"/>
                  <a:gd name="T28" fmla="*/ 0 w 19"/>
                  <a:gd name="T29" fmla="*/ 13 h 20"/>
                  <a:gd name="T30" fmla="*/ 3 w 19"/>
                  <a:gd name="T31" fmla="*/ 16 h 20"/>
                  <a:gd name="T32" fmla="*/ 5 w 19"/>
                  <a:gd name="T33"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20">
                    <a:moveTo>
                      <a:pt x="5" y="18"/>
                    </a:moveTo>
                    <a:lnTo>
                      <a:pt x="9" y="20"/>
                    </a:lnTo>
                    <a:lnTo>
                      <a:pt x="12" y="18"/>
                    </a:lnTo>
                    <a:lnTo>
                      <a:pt x="15" y="17"/>
                    </a:lnTo>
                    <a:lnTo>
                      <a:pt x="18" y="14"/>
                    </a:lnTo>
                    <a:lnTo>
                      <a:pt x="19" y="10"/>
                    </a:lnTo>
                    <a:lnTo>
                      <a:pt x="18" y="7"/>
                    </a:lnTo>
                    <a:lnTo>
                      <a:pt x="17" y="3"/>
                    </a:lnTo>
                    <a:lnTo>
                      <a:pt x="14" y="1"/>
                    </a:lnTo>
                    <a:lnTo>
                      <a:pt x="11" y="0"/>
                    </a:lnTo>
                    <a:lnTo>
                      <a:pt x="7" y="1"/>
                    </a:lnTo>
                    <a:lnTo>
                      <a:pt x="4" y="2"/>
                    </a:lnTo>
                    <a:lnTo>
                      <a:pt x="2" y="6"/>
                    </a:lnTo>
                    <a:lnTo>
                      <a:pt x="0" y="9"/>
                    </a:lnTo>
                    <a:lnTo>
                      <a:pt x="0" y="13"/>
                    </a:lnTo>
                    <a:lnTo>
                      <a:pt x="3" y="16"/>
                    </a:lnTo>
                    <a:lnTo>
                      <a:pt x="5" y="18"/>
                    </a:lnTo>
                    <a:close/>
                  </a:path>
                </a:pathLst>
              </a:custGeom>
              <a:solidFill>
                <a:srgbClr val="A3BA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68" name="Freeform 28">
                <a:extLst>
                  <a:ext uri="{FF2B5EF4-FFF2-40B4-BE49-F238E27FC236}">
                    <a16:creationId xmlns:a16="http://schemas.microsoft.com/office/drawing/2014/main" id="{1B95E93F-F1D7-FD5B-BDA3-548519929061}"/>
                  </a:ext>
                </a:extLst>
              </p:cNvPr>
              <p:cNvSpPr>
                <a:spLocks/>
              </p:cNvSpPr>
              <p:nvPr/>
            </p:nvSpPr>
            <p:spPr bwMode="auto">
              <a:xfrm rot="16200000" flipV="1">
                <a:off x="2977" y="2518"/>
                <a:ext cx="21" cy="19"/>
              </a:xfrm>
              <a:custGeom>
                <a:avLst/>
                <a:gdLst>
                  <a:gd name="T0" fmla="*/ 5 w 19"/>
                  <a:gd name="T1" fmla="*/ 18 h 19"/>
                  <a:gd name="T2" fmla="*/ 9 w 19"/>
                  <a:gd name="T3" fmla="*/ 19 h 19"/>
                  <a:gd name="T4" fmla="*/ 12 w 19"/>
                  <a:gd name="T5" fmla="*/ 19 h 19"/>
                  <a:gd name="T6" fmla="*/ 16 w 19"/>
                  <a:gd name="T7" fmla="*/ 16 h 19"/>
                  <a:gd name="T8" fmla="*/ 18 w 19"/>
                  <a:gd name="T9" fmla="*/ 14 h 19"/>
                  <a:gd name="T10" fmla="*/ 19 w 19"/>
                  <a:gd name="T11" fmla="*/ 11 h 19"/>
                  <a:gd name="T12" fmla="*/ 18 w 19"/>
                  <a:gd name="T13" fmla="*/ 7 h 19"/>
                  <a:gd name="T14" fmla="*/ 17 w 19"/>
                  <a:gd name="T15" fmla="*/ 4 h 19"/>
                  <a:gd name="T16" fmla="*/ 13 w 19"/>
                  <a:gd name="T17" fmla="*/ 2 h 19"/>
                  <a:gd name="T18" fmla="*/ 10 w 19"/>
                  <a:gd name="T19" fmla="*/ 0 h 19"/>
                  <a:gd name="T20" fmla="*/ 7 w 19"/>
                  <a:gd name="T21" fmla="*/ 0 h 19"/>
                  <a:gd name="T22" fmla="*/ 3 w 19"/>
                  <a:gd name="T23" fmla="*/ 3 h 19"/>
                  <a:gd name="T24" fmla="*/ 1 w 19"/>
                  <a:gd name="T25" fmla="*/ 5 h 19"/>
                  <a:gd name="T26" fmla="*/ 0 w 19"/>
                  <a:gd name="T27" fmla="*/ 8 h 19"/>
                  <a:gd name="T28" fmla="*/ 1 w 19"/>
                  <a:gd name="T29" fmla="*/ 12 h 19"/>
                  <a:gd name="T30" fmla="*/ 2 w 19"/>
                  <a:gd name="T31" fmla="*/ 15 h 19"/>
                  <a:gd name="T32" fmla="*/ 5 w 19"/>
                  <a:gd name="T33"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5" y="18"/>
                    </a:moveTo>
                    <a:lnTo>
                      <a:pt x="9" y="19"/>
                    </a:lnTo>
                    <a:lnTo>
                      <a:pt x="12" y="19"/>
                    </a:lnTo>
                    <a:lnTo>
                      <a:pt x="16" y="16"/>
                    </a:lnTo>
                    <a:lnTo>
                      <a:pt x="18" y="14"/>
                    </a:lnTo>
                    <a:lnTo>
                      <a:pt x="19" y="11"/>
                    </a:lnTo>
                    <a:lnTo>
                      <a:pt x="18" y="7"/>
                    </a:lnTo>
                    <a:lnTo>
                      <a:pt x="17" y="4"/>
                    </a:lnTo>
                    <a:lnTo>
                      <a:pt x="13" y="2"/>
                    </a:lnTo>
                    <a:lnTo>
                      <a:pt x="10" y="0"/>
                    </a:lnTo>
                    <a:lnTo>
                      <a:pt x="7" y="0"/>
                    </a:lnTo>
                    <a:lnTo>
                      <a:pt x="3" y="3"/>
                    </a:lnTo>
                    <a:lnTo>
                      <a:pt x="1" y="5"/>
                    </a:lnTo>
                    <a:lnTo>
                      <a:pt x="0" y="8"/>
                    </a:lnTo>
                    <a:lnTo>
                      <a:pt x="1" y="12"/>
                    </a:lnTo>
                    <a:lnTo>
                      <a:pt x="2" y="15"/>
                    </a:lnTo>
                    <a:lnTo>
                      <a:pt x="5" y="18"/>
                    </a:lnTo>
                    <a:close/>
                  </a:path>
                </a:pathLst>
              </a:custGeom>
              <a:solidFill>
                <a:srgbClr val="A3BA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69" name="Freeform 29">
                <a:extLst>
                  <a:ext uri="{FF2B5EF4-FFF2-40B4-BE49-F238E27FC236}">
                    <a16:creationId xmlns:a16="http://schemas.microsoft.com/office/drawing/2014/main" id="{AF2F6EB5-7710-9632-F261-6B9FF166E31D}"/>
                  </a:ext>
                </a:extLst>
              </p:cNvPr>
              <p:cNvSpPr>
                <a:spLocks/>
              </p:cNvSpPr>
              <p:nvPr/>
            </p:nvSpPr>
            <p:spPr bwMode="auto">
              <a:xfrm rot="16200000" flipV="1">
                <a:off x="2735" y="2307"/>
                <a:ext cx="77" cy="67"/>
              </a:xfrm>
              <a:custGeom>
                <a:avLst/>
                <a:gdLst>
                  <a:gd name="T0" fmla="*/ 46 w 72"/>
                  <a:gd name="T1" fmla="*/ 0 h 65"/>
                  <a:gd name="T2" fmla="*/ 40 w 72"/>
                  <a:gd name="T3" fmla="*/ 10 h 65"/>
                  <a:gd name="T4" fmla="*/ 33 w 72"/>
                  <a:gd name="T5" fmla="*/ 19 h 65"/>
                  <a:gd name="T6" fmla="*/ 27 w 72"/>
                  <a:gd name="T7" fmla="*/ 28 h 65"/>
                  <a:gd name="T8" fmla="*/ 22 w 72"/>
                  <a:gd name="T9" fmla="*/ 36 h 65"/>
                  <a:gd name="T10" fmla="*/ 15 w 72"/>
                  <a:gd name="T11" fmla="*/ 43 h 65"/>
                  <a:gd name="T12" fmla="*/ 10 w 72"/>
                  <a:gd name="T13" fmla="*/ 50 h 65"/>
                  <a:gd name="T14" fmla="*/ 4 w 72"/>
                  <a:gd name="T15" fmla="*/ 57 h 65"/>
                  <a:gd name="T16" fmla="*/ 0 w 72"/>
                  <a:gd name="T17" fmla="*/ 61 h 65"/>
                  <a:gd name="T18" fmla="*/ 72 w 72"/>
                  <a:gd name="T19" fmla="*/ 65 h 65"/>
                  <a:gd name="T20" fmla="*/ 71 w 72"/>
                  <a:gd name="T21" fmla="*/ 64 h 65"/>
                  <a:gd name="T22" fmla="*/ 71 w 72"/>
                  <a:gd name="T23" fmla="*/ 63 h 65"/>
                  <a:gd name="T24" fmla="*/ 71 w 72"/>
                  <a:gd name="T25" fmla="*/ 61 h 65"/>
                  <a:gd name="T26" fmla="*/ 70 w 72"/>
                  <a:gd name="T27" fmla="*/ 60 h 65"/>
                  <a:gd name="T28" fmla="*/ 64 w 72"/>
                  <a:gd name="T29" fmla="*/ 48 h 65"/>
                  <a:gd name="T30" fmla="*/ 59 w 72"/>
                  <a:gd name="T31" fmla="*/ 34 h 65"/>
                  <a:gd name="T32" fmla="*/ 52 w 72"/>
                  <a:gd name="T33" fmla="*/ 18 h 65"/>
                  <a:gd name="T34" fmla="*/ 46 w 72"/>
                  <a:gd name="T3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65">
                    <a:moveTo>
                      <a:pt x="46" y="0"/>
                    </a:moveTo>
                    <a:lnTo>
                      <a:pt x="40" y="10"/>
                    </a:lnTo>
                    <a:lnTo>
                      <a:pt x="33" y="19"/>
                    </a:lnTo>
                    <a:lnTo>
                      <a:pt x="27" y="28"/>
                    </a:lnTo>
                    <a:lnTo>
                      <a:pt x="22" y="36"/>
                    </a:lnTo>
                    <a:lnTo>
                      <a:pt x="15" y="43"/>
                    </a:lnTo>
                    <a:lnTo>
                      <a:pt x="10" y="50"/>
                    </a:lnTo>
                    <a:lnTo>
                      <a:pt x="4" y="57"/>
                    </a:lnTo>
                    <a:lnTo>
                      <a:pt x="0" y="61"/>
                    </a:lnTo>
                    <a:lnTo>
                      <a:pt x="72" y="65"/>
                    </a:lnTo>
                    <a:lnTo>
                      <a:pt x="71" y="64"/>
                    </a:lnTo>
                    <a:lnTo>
                      <a:pt x="71" y="63"/>
                    </a:lnTo>
                    <a:lnTo>
                      <a:pt x="71" y="61"/>
                    </a:lnTo>
                    <a:lnTo>
                      <a:pt x="70" y="60"/>
                    </a:lnTo>
                    <a:lnTo>
                      <a:pt x="64" y="48"/>
                    </a:lnTo>
                    <a:lnTo>
                      <a:pt x="59" y="34"/>
                    </a:lnTo>
                    <a:lnTo>
                      <a:pt x="52" y="18"/>
                    </a:lnTo>
                    <a:lnTo>
                      <a:pt x="46"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70" name="Freeform 30">
                <a:extLst>
                  <a:ext uri="{FF2B5EF4-FFF2-40B4-BE49-F238E27FC236}">
                    <a16:creationId xmlns:a16="http://schemas.microsoft.com/office/drawing/2014/main" id="{D939C24E-47F7-4C9A-D777-330CAC1CD531}"/>
                  </a:ext>
                </a:extLst>
              </p:cNvPr>
              <p:cNvSpPr>
                <a:spLocks/>
              </p:cNvSpPr>
              <p:nvPr/>
            </p:nvSpPr>
            <p:spPr bwMode="auto">
              <a:xfrm rot="16200000" flipV="1">
                <a:off x="2767" y="2080"/>
                <a:ext cx="182" cy="248"/>
              </a:xfrm>
              <a:custGeom>
                <a:avLst/>
                <a:gdLst>
                  <a:gd name="T0" fmla="*/ 1 w 174"/>
                  <a:gd name="T1" fmla="*/ 36 h 240"/>
                  <a:gd name="T2" fmla="*/ 3 w 174"/>
                  <a:gd name="T3" fmla="*/ 43 h 240"/>
                  <a:gd name="T4" fmla="*/ 4 w 174"/>
                  <a:gd name="T5" fmla="*/ 51 h 240"/>
                  <a:gd name="T6" fmla="*/ 5 w 174"/>
                  <a:gd name="T7" fmla="*/ 59 h 240"/>
                  <a:gd name="T8" fmla="*/ 5 w 174"/>
                  <a:gd name="T9" fmla="*/ 67 h 240"/>
                  <a:gd name="T10" fmla="*/ 10 w 174"/>
                  <a:gd name="T11" fmla="*/ 89 h 240"/>
                  <a:gd name="T12" fmla="*/ 16 w 174"/>
                  <a:gd name="T13" fmla="*/ 111 h 240"/>
                  <a:gd name="T14" fmla="*/ 23 w 174"/>
                  <a:gd name="T15" fmla="*/ 133 h 240"/>
                  <a:gd name="T16" fmla="*/ 31 w 174"/>
                  <a:gd name="T17" fmla="*/ 154 h 240"/>
                  <a:gd name="T18" fmla="*/ 40 w 174"/>
                  <a:gd name="T19" fmla="*/ 175 h 240"/>
                  <a:gd name="T20" fmla="*/ 49 w 174"/>
                  <a:gd name="T21" fmla="*/ 197 h 240"/>
                  <a:gd name="T22" fmla="*/ 59 w 174"/>
                  <a:gd name="T23" fmla="*/ 218 h 240"/>
                  <a:gd name="T24" fmla="*/ 71 w 174"/>
                  <a:gd name="T25" fmla="*/ 238 h 240"/>
                  <a:gd name="T26" fmla="*/ 96 w 174"/>
                  <a:gd name="T27" fmla="*/ 240 h 240"/>
                  <a:gd name="T28" fmla="*/ 100 w 174"/>
                  <a:gd name="T29" fmla="*/ 238 h 240"/>
                  <a:gd name="T30" fmla="*/ 103 w 174"/>
                  <a:gd name="T31" fmla="*/ 237 h 240"/>
                  <a:gd name="T32" fmla="*/ 107 w 174"/>
                  <a:gd name="T33" fmla="*/ 235 h 240"/>
                  <a:gd name="T34" fmla="*/ 114 w 174"/>
                  <a:gd name="T35" fmla="*/ 227 h 240"/>
                  <a:gd name="T36" fmla="*/ 124 w 174"/>
                  <a:gd name="T37" fmla="*/ 213 h 240"/>
                  <a:gd name="T38" fmla="*/ 134 w 174"/>
                  <a:gd name="T39" fmla="*/ 197 h 240"/>
                  <a:gd name="T40" fmla="*/ 146 w 174"/>
                  <a:gd name="T41" fmla="*/ 180 h 240"/>
                  <a:gd name="T42" fmla="*/ 156 w 174"/>
                  <a:gd name="T43" fmla="*/ 161 h 240"/>
                  <a:gd name="T44" fmla="*/ 165 w 174"/>
                  <a:gd name="T45" fmla="*/ 142 h 240"/>
                  <a:gd name="T46" fmla="*/ 171 w 174"/>
                  <a:gd name="T47" fmla="*/ 121 h 240"/>
                  <a:gd name="T48" fmla="*/ 174 w 174"/>
                  <a:gd name="T49" fmla="*/ 98 h 240"/>
                  <a:gd name="T50" fmla="*/ 171 w 174"/>
                  <a:gd name="T51" fmla="*/ 75 h 240"/>
                  <a:gd name="T52" fmla="*/ 168 w 174"/>
                  <a:gd name="T53" fmla="*/ 67 h 240"/>
                  <a:gd name="T54" fmla="*/ 160 w 174"/>
                  <a:gd name="T55" fmla="*/ 57 h 240"/>
                  <a:gd name="T56" fmla="*/ 150 w 174"/>
                  <a:gd name="T57" fmla="*/ 46 h 240"/>
                  <a:gd name="T58" fmla="*/ 140 w 174"/>
                  <a:gd name="T59" fmla="*/ 38 h 240"/>
                  <a:gd name="T60" fmla="*/ 132 w 174"/>
                  <a:gd name="T61" fmla="*/ 37 h 240"/>
                  <a:gd name="T62" fmla="*/ 121 w 174"/>
                  <a:gd name="T63" fmla="*/ 34 h 240"/>
                  <a:gd name="T64" fmla="*/ 103 w 174"/>
                  <a:gd name="T65" fmla="*/ 29 h 240"/>
                  <a:gd name="T66" fmla="*/ 85 w 174"/>
                  <a:gd name="T67" fmla="*/ 24 h 240"/>
                  <a:gd name="T68" fmla="*/ 63 w 174"/>
                  <a:gd name="T69" fmla="*/ 19 h 240"/>
                  <a:gd name="T70" fmla="*/ 42 w 174"/>
                  <a:gd name="T71" fmla="*/ 12 h 240"/>
                  <a:gd name="T72" fmla="*/ 20 w 174"/>
                  <a:gd name="T73" fmla="*/ 6 h 240"/>
                  <a:gd name="T74" fmla="*/ 0 w 174"/>
                  <a:gd name="T75" fmla="*/ 0 h 240"/>
                  <a:gd name="T76" fmla="*/ 0 w 174"/>
                  <a:gd name="T77" fmla="*/ 9 h 240"/>
                  <a:gd name="T78" fmla="*/ 0 w 174"/>
                  <a:gd name="T79" fmla="*/ 17 h 240"/>
                  <a:gd name="T80" fmla="*/ 0 w 174"/>
                  <a:gd name="T81" fmla="*/ 27 h 240"/>
                  <a:gd name="T82" fmla="*/ 1 w 174"/>
                  <a:gd name="T83" fmla="*/ 3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4" h="240">
                    <a:moveTo>
                      <a:pt x="1" y="36"/>
                    </a:moveTo>
                    <a:lnTo>
                      <a:pt x="3" y="43"/>
                    </a:lnTo>
                    <a:lnTo>
                      <a:pt x="4" y="51"/>
                    </a:lnTo>
                    <a:lnTo>
                      <a:pt x="5" y="59"/>
                    </a:lnTo>
                    <a:lnTo>
                      <a:pt x="5" y="67"/>
                    </a:lnTo>
                    <a:lnTo>
                      <a:pt x="10" y="89"/>
                    </a:lnTo>
                    <a:lnTo>
                      <a:pt x="16" y="111"/>
                    </a:lnTo>
                    <a:lnTo>
                      <a:pt x="23" y="133"/>
                    </a:lnTo>
                    <a:lnTo>
                      <a:pt x="31" y="154"/>
                    </a:lnTo>
                    <a:lnTo>
                      <a:pt x="40" y="175"/>
                    </a:lnTo>
                    <a:lnTo>
                      <a:pt x="49" y="197"/>
                    </a:lnTo>
                    <a:lnTo>
                      <a:pt x="59" y="218"/>
                    </a:lnTo>
                    <a:lnTo>
                      <a:pt x="71" y="238"/>
                    </a:lnTo>
                    <a:lnTo>
                      <a:pt x="96" y="240"/>
                    </a:lnTo>
                    <a:lnTo>
                      <a:pt x="100" y="238"/>
                    </a:lnTo>
                    <a:lnTo>
                      <a:pt x="103" y="237"/>
                    </a:lnTo>
                    <a:lnTo>
                      <a:pt x="107" y="235"/>
                    </a:lnTo>
                    <a:lnTo>
                      <a:pt x="114" y="227"/>
                    </a:lnTo>
                    <a:lnTo>
                      <a:pt x="124" y="213"/>
                    </a:lnTo>
                    <a:lnTo>
                      <a:pt x="134" y="197"/>
                    </a:lnTo>
                    <a:lnTo>
                      <a:pt x="146" y="180"/>
                    </a:lnTo>
                    <a:lnTo>
                      <a:pt x="156" y="161"/>
                    </a:lnTo>
                    <a:lnTo>
                      <a:pt x="165" y="142"/>
                    </a:lnTo>
                    <a:lnTo>
                      <a:pt x="171" y="121"/>
                    </a:lnTo>
                    <a:lnTo>
                      <a:pt x="174" y="98"/>
                    </a:lnTo>
                    <a:lnTo>
                      <a:pt x="171" y="75"/>
                    </a:lnTo>
                    <a:lnTo>
                      <a:pt x="168" y="67"/>
                    </a:lnTo>
                    <a:lnTo>
                      <a:pt x="160" y="57"/>
                    </a:lnTo>
                    <a:lnTo>
                      <a:pt x="150" y="46"/>
                    </a:lnTo>
                    <a:lnTo>
                      <a:pt x="140" y="38"/>
                    </a:lnTo>
                    <a:lnTo>
                      <a:pt x="132" y="37"/>
                    </a:lnTo>
                    <a:lnTo>
                      <a:pt x="121" y="34"/>
                    </a:lnTo>
                    <a:lnTo>
                      <a:pt x="103" y="29"/>
                    </a:lnTo>
                    <a:lnTo>
                      <a:pt x="85" y="24"/>
                    </a:lnTo>
                    <a:lnTo>
                      <a:pt x="63" y="19"/>
                    </a:lnTo>
                    <a:lnTo>
                      <a:pt x="42" y="12"/>
                    </a:lnTo>
                    <a:lnTo>
                      <a:pt x="20" y="6"/>
                    </a:lnTo>
                    <a:lnTo>
                      <a:pt x="0" y="0"/>
                    </a:lnTo>
                    <a:lnTo>
                      <a:pt x="0" y="9"/>
                    </a:lnTo>
                    <a:lnTo>
                      <a:pt x="0" y="17"/>
                    </a:lnTo>
                    <a:lnTo>
                      <a:pt x="0" y="27"/>
                    </a:lnTo>
                    <a:lnTo>
                      <a:pt x="1" y="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71" name="Freeform 31">
                <a:extLst>
                  <a:ext uri="{FF2B5EF4-FFF2-40B4-BE49-F238E27FC236}">
                    <a16:creationId xmlns:a16="http://schemas.microsoft.com/office/drawing/2014/main" id="{0BA2B16F-0B2C-978B-673B-FE7A906C930B}"/>
                  </a:ext>
                </a:extLst>
              </p:cNvPr>
              <p:cNvSpPr>
                <a:spLocks/>
              </p:cNvSpPr>
              <p:nvPr/>
            </p:nvSpPr>
            <p:spPr bwMode="auto">
              <a:xfrm rot="16200000" flipV="1">
                <a:off x="2945" y="2293"/>
                <a:ext cx="55" cy="52"/>
              </a:xfrm>
              <a:custGeom>
                <a:avLst/>
                <a:gdLst>
                  <a:gd name="T0" fmla="*/ 52 w 52"/>
                  <a:gd name="T1" fmla="*/ 51 h 51"/>
                  <a:gd name="T2" fmla="*/ 51 w 52"/>
                  <a:gd name="T3" fmla="*/ 42 h 51"/>
                  <a:gd name="T4" fmla="*/ 51 w 52"/>
                  <a:gd name="T5" fmla="*/ 32 h 51"/>
                  <a:gd name="T6" fmla="*/ 51 w 52"/>
                  <a:gd name="T7" fmla="*/ 24 h 51"/>
                  <a:gd name="T8" fmla="*/ 51 w 52"/>
                  <a:gd name="T9" fmla="*/ 15 h 51"/>
                  <a:gd name="T10" fmla="*/ 40 w 52"/>
                  <a:gd name="T11" fmla="*/ 12 h 51"/>
                  <a:gd name="T12" fmla="*/ 31 w 52"/>
                  <a:gd name="T13" fmla="*/ 9 h 51"/>
                  <a:gd name="T14" fmla="*/ 22 w 52"/>
                  <a:gd name="T15" fmla="*/ 7 h 51"/>
                  <a:gd name="T16" fmla="*/ 15 w 52"/>
                  <a:gd name="T17" fmla="*/ 5 h 51"/>
                  <a:gd name="T18" fmla="*/ 8 w 52"/>
                  <a:gd name="T19" fmla="*/ 3 h 51"/>
                  <a:gd name="T20" fmla="*/ 3 w 52"/>
                  <a:gd name="T21" fmla="*/ 1 h 51"/>
                  <a:gd name="T22" fmla="*/ 1 w 52"/>
                  <a:gd name="T23" fmla="*/ 0 h 51"/>
                  <a:gd name="T24" fmla="*/ 0 w 52"/>
                  <a:gd name="T25" fmla="*/ 0 h 51"/>
                  <a:gd name="T26" fmla="*/ 10 w 52"/>
                  <a:gd name="T27" fmla="*/ 5 h 51"/>
                  <a:gd name="T28" fmla="*/ 19 w 52"/>
                  <a:gd name="T29" fmla="*/ 11 h 51"/>
                  <a:gd name="T30" fmla="*/ 28 w 52"/>
                  <a:gd name="T31" fmla="*/ 16 h 51"/>
                  <a:gd name="T32" fmla="*/ 34 w 52"/>
                  <a:gd name="T33" fmla="*/ 23 h 51"/>
                  <a:gd name="T34" fmla="*/ 40 w 52"/>
                  <a:gd name="T35" fmla="*/ 30 h 51"/>
                  <a:gd name="T36" fmla="*/ 45 w 52"/>
                  <a:gd name="T37" fmla="*/ 36 h 51"/>
                  <a:gd name="T38" fmla="*/ 48 w 52"/>
                  <a:gd name="T39" fmla="*/ 44 h 51"/>
                  <a:gd name="T40" fmla="*/ 52 w 52"/>
                  <a:gd name="T41"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51">
                    <a:moveTo>
                      <a:pt x="52" y="51"/>
                    </a:moveTo>
                    <a:lnTo>
                      <a:pt x="51" y="42"/>
                    </a:lnTo>
                    <a:lnTo>
                      <a:pt x="51" y="32"/>
                    </a:lnTo>
                    <a:lnTo>
                      <a:pt x="51" y="24"/>
                    </a:lnTo>
                    <a:lnTo>
                      <a:pt x="51" y="15"/>
                    </a:lnTo>
                    <a:lnTo>
                      <a:pt x="40" y="12"/>
                    </a:lnTo>
                    <a:lnTo>
                      <a:pt x="31" y="9"/>
                    </a:lnTo>
                    <a:lnTo>
                      <a:pt x="22" y="7"/>
                    </a:lnTo>
                    <a:lnTo>
                      <a:pt x="15" y="5"/>
                    </a:lnTo>
                    <a:lnTo>
                      <a:pt x="8" y="3"/>
                    </a:lnTo>
                    <a:lnTo>
                      <a:pt x="3" y="1"/>
                    </a:lnTo>
                    <a:lnTo>
                      <a:pt x="1" y="0"/>
                    </a:lnTo>
                    <a:lnTo>
                      <a:pt x="0" y="0"/>
                    </a:lnTo>
                    <a:lnTo>
                      <a:pt x="10" y="5"/>
                    </a:lnTo>
                    <a:lnTo>
                      <a:pt x="19" y="11"/>
                    </a:lnTo>
                    <a:lnTo>
                      <a:pt x="28" y="16"/>
                    </a:lnTo>
                    <a:lnTo>
                      <a:pt x="34" y="23"/>
                    </a:lnTo>
                    <a:lnTo>
                      <a:pt x="40" y="30"/>
                    </a:lnTo>
                    <a:lnTo>
                      <a:pt x="45" y="36"/>
                    </a:lnTo>
                    <a:lnTo>
                      <a:pt x="48" y="44"/>
                    </a:lnTo>
                    <a:lnTo>
                      <a:pt x="52" y="5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72" name="Freeform 32">
                <a:extLst>
                  <a:ext uri="{FF2B5EF4-FFF2-40B4-BE49-F238E27FC236}">
                    <a16:creationId xmlns:a16="http://schemas.microsoft.com/office/drawing/2014/main" id="{C28DF034-ECCF-B748-444B-F0C01E68629E}"/>
                  </a:ext>
                </a:extLst>
              </p:cNvPr>
              <p:cNvSpPr>
                <a:spLocks/>
              </p:cNvSpPr>
              <p:nvPr/>
            </p:nvSpPr>
            <p:spPr bwMode="auto">
              <a:xfrm rot="16200000" flipV="1">
                <a:off x="2767" y="2185"/>
                <a:ext cx="113" cy="180"/>
              </a:xfrm>
              <a:custGeom>
                <a:avLst/>
                <a:gdLst>
                  <a:gd name="T0" fmla="*/ 41 w 107"/>
                  <a:gd name="T1" fmla="*/ 0 h 171"/>
                  <a:gd name="T2" fmla="*/ 40 w 107"/>
                  <a:gd name="T3" fmla="*/ 13 h 171"/>
                  <a:gd name="T4" fmla="*/ 37 w 107"/>
                  <a:gd name="T5" fmla="*/ 26 h 171"/>
                  <a:gd name="T6" fmla="*/ 33 w 107"/>
                  <a:gd name="T7" fmla="*/ 39 h 171"/>
                  <a:gd name="T8" fmla="*/ 28 w 107"/>
                  <a:gd name="T9" fmla="*/ 53 h 171"/>
                  <a:gd name="T10" fmla="*/ 22 w 107"/>
                  <a:gd name="T11" fmla="*/ 66 h 171"/>
                  <a:gd name="T12" fmla="*/ 15 w 107"/>
                  <a:gd name="T13" fmla="*/ 78 h 171"/>
                  <a:gd name="T14" fmla="*/ 8 w 107"/>
                  <a:gd name="T15" fmla="*/ 91 h 171"/>
                  <a:gd name="T16" fmla="*/ 0 w 107"/>
                  <a:gd name="T17" fmla="*/ 102 h 171"/>
                  <a:gd name="T18" fmla="*/ 6 w 107"/>
                  <a:gd name="T19" fmla="*/ 120 h 171"/>
                  <a:gd name="T20" fmla="*/ 13 w 107"/>
                  <a:gd name="T21" fmla="*/ 136 h 171"/>
                  <a:gd name="T22" fmla="*/ 18 w 107"/>
                  <a:gd name="T23" fmla="*/ 150 h 171"/>
                  <a:gd name="T24" fmla="*/ 24 w 107"/>
                  <a:gd name="T25" fmla="*/ 162 h 171"/>
                  <a:gd name="T26" fmla="*/ 25 w 107"/>
                  <a:gd name="T27" fmla="*/ 163 h 171"/>
                  <a:gd name="T28" fmla="*/ 25 w 107"/>
                  <a:gd name="T29" fmla="*/ 165 h 171"/>
                  <a:gd name="T30" fmla="*/ 25 w 107"/>
                  <a:gd name="T31" fmla="*/ 166 h 171"/>
                  <a:gd name="T32" fmla="*/ 26 w 107"/>
                  <a:gd name="T33" fmla="*/ 167 h 171"/>
                  <a:gd name="T34" fmla="*/ 107 w 107"/>
                  <a:gd name="T35" fmla="*/ 171 h 171"/>
                  <a:gd name="T36" fmla="*/ 95 w 107"/>
                  <a:gd name="T37" fmla="*/ 151 h 171"/>
                  <a:gd name="T38" fmla="*/ 85 w 107"/>
                  <a:gd name="T39" fmla="*/ 130 h 171"/>
                  <a:gd name="T40" fmla="*/ 76 w 107"/>
                  <a:gd name="T41" fmla="*/ 108 h 171"/>
                  <a:gd name="T42" fmla="*/ 67 w 107"/>
                  <a:gd name="T43" fmla="*/ 87 h 171"/>
                  <a:gd name="T44" fmla="*/ 59 w 107"/>
                  <a:gd name="T45" fmla="*/ 66 h 171"/>
                  <a:gd name="T46" fmla="*/ 52 w 107"/>
                  <a:gd name="T47" fmla="*/ 44 h 171"/>
                  <a:gd name="T48" fmla="*/ 46 w 107"/>
                  <a:gd name="T49" fmla="*/ 22 h 171"/>
                  <a:gd name="T50" fmla="*/ 41 w 107"/>
                  <a:gd name="T51"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 h="171">
                    <a:moveTo>
                      <a:pt x="41" y="0"/>
                    </a:moveTo>
                    <a:lnTo>
                      <a:pt x="40" y="13"/>
                    </a:lnTo>
                    <a:lnTo>
                      <a:pt x="37" y="26"/>
                    </a:lnTo>
                    <a:lnTo>
                      <a:pt x="33" y="39"/>
                    </a:lnTo>
                    <a:lnTo>
                      <a:pt x="28" y="53"/>
                    </a:lnTo>
                    <a:lnTo>
                      <a:pt x="22" y="66"/>
                    </a:lnTo>
                    <a:lnTo>
                      <a:pt x="15" y="78"/>
                    </a:lnTo>
                    <a:lnTo>
                      <a:pt x="8" y="91"/>
                    </a:lnTo>
                    <a:lnTo>
                      <a:pt x="0" y="102"/>
                    </a:lnTo>
                    <a:lnTo>
                      <a:pt x="6" y="120"/>
                    </a:lnTo>
                    <a:lnTo>
                      <a:pt x="13" y="136"/>
                    </a:lnTo>
                    <a:lnTo>
                      <a:pt x="18" y="150"/>
                    </a:lnTo>
                    <a:lnTo>
                      <a:pt x="24" y="162"/>
                    </a:lnTo>
                    <a:lnTo>
                      <a:pt x="25" y="163"/>
                    </a:lnTo>
                    <a:lnTo>
                      <a:pt x="25" y="165"/>
                    </a:lnTo>
                    <a:lnTo>
                      <a:pt x="25" y="166"/>
                    </a:lnTo>
                    <a:lnTo>
                      <a:pt x="26" y="167"/>
                    </a:lnTo>
                    <a:lnTo>
                      <a:pt x="107" y="171"/>
                    </a:lnTo>
                    <a:lnTo>
                      <a:pt x="95" y="151"/>
                    </a:lnTo>
                    <a:lnTo>
                      <a:pt x="85" y="130"/>
                    </a:lnTo>
                    <a:lnTo>
                      <a:pt x="76" y="108"/>
                    </a:lnTo>
                    <a:lnTo>
                      <a:pt x="67" y="87"/>
                    </a:lnTo>
                    <a:lnTo>
                      <a:pt x="59" y="66"/>
                    </a:lnTo>
                    <a:lnTo>
                      <a:pt x="52" y="44"/>
                    </a:lnTo>
                    <a:lnTo>
                      <a:pt x="46" y="22"/>
                    </a:lnTo>
                    <a:lnTo>
                      <a:pt x="4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grpSp>
        <p:sp>
          <p:nvSpPr>
            <p:cNvPr id="35873" name="Freeform 33">
              <a:extLst>
                <a:ext uri="{FF2B5EF4-FFF2-40B4-BE49-F238E27FC236}">
                  <a16:creationId xmlns:a16="http://schemas.microsoft.com/office/drawing/2014/main" id="{19DE3FBE-D5BF-B551-07DF-ABAFAF4D4ED1}"/>
                </a:ext>
              </a:extLst>
            </p:cNvPr>
            <p:cNvSpPr>
              <a:spLocks/>
            </p:cNvSpPr>
            <p:nvPr/>
          </p:nvSpPr>
          <p:spPr bwMode="auto">
            <a:xfrm>
              <a:off x="2400" y="1254"/>
              <a:ext cx="1" cy="1"/>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lnTo>
                    <a:pt x="1" y="0"/>
                  </a:lnTo>
                  <a:lnTo>
                    <a:pt x="0" y="0"/>
                  </a:lnTo>
                  <a:lnTo>
                    <a:pt x="0" y="0"/>
                  </a:lnTo>
                  <a:lnTo>
                    <a:pt x="0" y="0"/>
                  </a:lnTo>
                  <a:lnTo>
                    <a:pt x="1" y="0"/>
                  </a:lnTo>
                  <a:close/>
                </a:path>
              </a:pathLst>
            </a:custGeom>
            <a:solidFill>
              <a:srgbClr val="B25B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LID4096"/>
            </a:p>
          </p:txBody>
        </p:sp>
        <p:sp>
          <p:nvSpPr>
            <p:cNvPr id="35874" name="Rectangle 34">
              <a:extLst>
                <a:ext uri="{FF2B5EF4-FFF2-40B4-BE49-F238E27FC236}">
                  <a16:creationId xmlns:a16="http://schemas.microsoft.com/office/drawing/2014/main" id="{2402B94C-C464-5A3F-DA3B-B1FC92A7F39B}"/>
                </a:ext>
              </a:extLst>
            </p:cNvPr>
            <p:cNvSpPr>
              <a:spLocks noChangeArrowheads="1"/>
            </p:cNvSpPr>
            <p:nvPr/>
          </p:nvSpPr>
          <p:spPr bwMode="auto">
            <a:xfrm>
              <a:off x="192" y="912"/>
              <a:ext cx="2592" cy="3216"/>
            </a:xfrm>
            <a:prstGeom prst="rect">
              <a:avLst/>
            </a:prstGeom>
            <a:noFill/>
            <a:ln w="12700">
              <a:solidFill>
                <a:srgbClr val="FFCC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LID4096" sz="1200"/>
            </a:p>
          </p:txBody>
        </p:sp>
        <p:sp>
          <p:nvSpPr>
            <p:cNvPr id="35875" name="AutoShape 35">
              <a:extLst>
                <a:ext uri="{FF2B5EF4-FFF2-40B4-BE49-F238E27FC236}">
                  <a16:creationId xmlns:a16="http://schemas.microsoft.com/office/drawing/2014/main" id="{78373C03-BF75-8A22-6CC6-3DF8548630D9}"/>
                </a:ext>
              </a:extLst>
            </p:cNvPr>
            <p:cNvSpPr>
              <a:spLocks noChangeArrowheads="1"/>
            </p:cNvSpPr>
            <p:nvPr/>
          </p:nvSpPr>
          <p:spPr bwMode="auto">
            <a:xfrm>
              <a:off x="288" y="2448"/>
              <a:ext cx="288" cy="720"/>
            </a:xfrm>
            <a:prstGeom prst="curvedRightArrow">
              <a:avLst>
                <a:gd name="adj1" fmla="val 50000"/>
                <a:gd name="adj2" fmla="val 100000"/>
                <a:gd name="adj3" fmla="val 33333"/>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5876" name="AutoShape 36">
              <a:extLst>
                <a:ext uri="{FF2B5EF4-FFF2-40B4-BE49-F238E27FC236}">
                  <a16:creationId xmlns:a16="http://schemas.microsoft.com/office/drawing/2014/main" id="{541408AB-435B-3303-D093-0C8AE9017B55}"/>
                </a:ext>
              </a:extLst>
            </p:cNvPr>
            <p:cNvSpPr>
              <a:spLocks noChangeArrowheads="1"/>
            </p:cNvSpPr>
            <p:nvPr/>
          </p:nvSpPr>
          <p:spPr bwMode="auto">
            <a:xfrm>
              <a:off x="1392" y="2832"/>
              <a:ext cx="480" cy="288"/>
            </a:xfrm>
            <a:prstGeom prst="rightArrow">
              <a:avLst>
                <a:gd name="adj1" fmla="val 50000"/>
                <a:gd name="adj2" fmla="val 41667"/>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5877" name="AutoShape 37">
              <a:extLst>
                <a:ext uri="{FF2B5EF4-FFF2-40B4-BE49-F238E27FC236}">
                  <a16:creationId xmlns:a16="http://schemas.microsoft.com/office/drawing/2014/main" id="{69C81E70-F320-B39C-4E32-6781F99E2F25}"/>
                </a:ext>
              </a:extLst>
            </p:cNvPr>
            <p:cNvSpPr>
              <a:spLocks noChangeArrowheads="1"/>
            </p:cNvSpPr>
            <p:nvPr/>
          </p:nvSpPr>
          <p:spPr bwMode="auto">
            <a:xfrm flipH="1" flipV="1">
              <a:off x="2448" y="2400"/>
              <a:ext cx="288" cy="672"/>
            </a:xfrm>
            <a:prstGeom prst="curvedRightArrow">
              <a:avLst>
                <a:gd name="adj1" fmla="val 46667"/>
                <a:gd name="adj2" fmla="val 93333"/>
                <a:gd name="adj3" fmla="val 33333"/>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sp>
        <p:nvSpPr>
          <p:cNvPr id="35878" name="Rectangle 38">
            <a:extLst>
              <a:ext uri="{FF2B5EF4-FFF2-40B4-BE49-F238E27FC236}">
                <a16:creationId xmlns:a16="http://schemas.microsoft.com/office/drawing/2014/main" id="{B08F370D-A162-902D-90CA-C3D9EF4F5F76}"/>
              </a:ext>
            </a:extLst>
          </p:cNvPr>
          <p:cNvSpPr>
            <a:spLocks noChangeArrowheads="1"/>
          </p:cNvSpPr>
          <p:nvPr/>
        </p:nvSpPr>
        <p:spPr bwMode="auto">
          <a:xfrm>
            <a:off x="1295400" y="16002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LID4096">
                <a:latin typeface="Verdana" panose="020B0604030504040204" pitchFamily="34" charset="0"/>
              </a:rPr>
              <a:t>Phidget Device</a:t>
            </a:r>
            <a:endParaRPr lang="en-CA" altLang="LID4096">
              <a:latin typeface="Verdana" panose="020B0604030504040204" pitchFamily="34" charset="0"/>
            </a:endParaRPr>
          </a:p>
        </p:txBody>
      </p:sp>
      <p:grpSp>
        <p:nvGrpSpPr>
          <p:cNvPr id="35900" name="Group 60">
            <a:extLst>
              <a:ext uri="{FF2B5EF4-FFF2-40B4-BE49-F238E27FC236}">
                <a16:creationId xmlns:a16="http://schemas.microsoft.com/office/drawing/2014/main" id="{F6D05962-12D0-7D52-7FF4-05881010E766}"/>
              </a:ext>
            </a:extLst>
          </p:cNvPr>
          <p:cNvGrpSpPr>
            <a:grpSpLocks/>
          </p:cNvGrpSpPr>
          <p:nvPr/>
        </p:nvGrpSpPr>
        <p:grpSpPr bwMode="auto">
          <a:xfrm>
            <a:off x="4114800" y="1447800"/>
            <a:ext cx="4876800" cy="5105400"/>
            <a:chOff x="2592" y="912"/>
            <a:chExt cx="3072" cy="3216"/>
          </a:xfrm>
        </p:grpSpPr>
        <p:grpSp>
          <p:nvGrpSpPr>
            <p:cNvPr id="35879" name="Group 39">
              <a:extLst>
                <a:ext uri="{FF2B5EF4-FFF2-40B4-BE49-F238E27FC236}">
                  <a16:creationId xmlns:a16="http://schemas.microsoft.com/office/drawing/2014/main" id="{042C9DD5-1DC9-EDBF-1F6D-FBF4E4751951}"/>
                </a:ext>
              </a:extLst>
            </p:cNvPr>
            <p:cNvGrpSpPr>
              <a:grpSpLocks/>
            </p:cNvGrpSpPr>
            <p:nvPr/>
          </p:nvGrpSpPr>
          <p:grpSpPr bwMode="auto">
            <a:xfrm>
              <a:off x="2592" y="912"/>
              <a:ext cx="3072" cy="3216"/>
              <a:chOff x="2592" y="912"/>
              <a:chExt cx="3072" cy="3216"/>
            </a:xfrm>
          </p:grpSpPr>
          <p:grpSp>
            <p:nvGrpSpPr>
              <p:cNvPr id="35880" name="Group 40">
                <a:extLst>
                  <a:ext uri="{FF2B5EF4-FFF2-40B4-BE49-F238E27FC236}">
                    <a16:creationId xmlns:a16="http://schemas.microsoft.com/office/drawing/2014/main" id="{B80A153C-8C7C-2115-7E64-9EAF0B4502EC}"/>
                  </a:ext>
                </a:extLst>
              </p:cNvPr>
              <p:cNvGrpSpPr>
                <a:grpSpLocks/>
              </p:cNvGrpSpPr>
              <p:nvPr/>
            </p:nvGrpSpPr>
            <p:grpSpPr bwMode="auto">
              <a:xfrm>
                <a:off x="2592" y="912"/>
                <a:ext cx="3072" cy="3216"/>
                <a:chOff x="2592" y="912"/>
                <a:chExt cx="3072" cy="3216"/>
              </a:xfrm>
            </p:grpSpPr>
            <p:grpSp>
              <p:nvGrpSpPr>
                <p:cNvPr id="35881" name="Group 41">
                  <a:extLst>
                    <a:ext uri="{FF2B5EF4-FFF2-40B4-BE49-F238E27FC236}">
                      <a16:creationId xmlns:a16="http://schemas.microsoft.com/office/drawing/2014/main" id="{C6C4505C-3AFC-85C3-C8BC-AAD053CD9371}"/>
                    </a:ext>
                  </a:extLst>
                </p:cNvPr>
                <p:cNvGrpSpPr>
                  <a:grpSpLocks/>
                </p:cNvGrpSpPr>
                <p:nvPr/>
              </p:nvGrpSpPr>
              <p:grpSpPr bwMode="auto">
                <a:xfrm>
                  <a:off x="2592" y="1872"/>
                  <a:ext cx="672" cy="384"/>
                  <a:chOff x="2496" y="1536"/>
                  <a:chExt cx="912" cy="384"/>
                </a:xfrm>
              </p:grpSpPr>
              <p:sp>
                <p:nvSpPr>
                  <p:cNvPr id="35882" name="AutoShape 42">
                    <a:extLst>
                      <a:ext uri="{FF2B5EF4-FFF2-40B4-BE49-F238E27FC236}">
                        <a16:creationId xmlns:a16="http://schemas.microsoft.com/office/drawing/2014/main" id="{75209BFF-42F8-6BB4-707E-214883B2FAEE}"/>
                      </a:ext>
                    </a:extLst>
                  </p:cNvPr>
                  <p:cNvSpPr>
                    <a:spLocks noChangeArrowheads="1"/>
                  </p:cNvSpPr>
                  <p:nvPr/>
                </p:nvSpPr>
                <p:spPr bwMode="auto">
                  <a:xfrm>
                    <a:off x="2640" y="1536"/>
                    <a:ext cx="768" cy="384"/>
                  </a:xfrm>
                  <a:prstGeom prst="rightArrow">
                    <a:avLst>
                      <a:gd name="adj1" fmla="val 50519"/>
                      <a:gd name="adj2" fmla="val 48176"/>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5883" name="Rectangle 43">
                    <a:extLst>
                      <a:ext uri="{FF2B5EF4-FFF2-40B4-BE49-F238E27FC236}">
                        <a16:creationId xmlns:a16="http://schemas.microsoft.com/office/drawing/2014/main" id="{57582126-999F-E743-3922-1A5F2B7431F8}"/>
                      </a:ext>
                    </a:extLst>
                  </p:cNvPr>
                  <p:cNvSpPr>
                    <a:spLocks noChangeArrowheads="1"/>
                  </p:cNvSpPr>
                  <p:nvPr/>
                </p:nvSpPr>
                <p:spPr bwMode="auto">
                  <a:xfrm>
                    <a:off x="2496" y="1632"/>
                    <a:ext cx="720" cy="204"/>
                  </a:xfrm>
                  <a:prstGeom prst="rect">
                    <a:avLst/>
                  </a:prstGeom>
                  <a:gradFill rotWithShape="0">
                    <a:gsLst>
                      <a:gs pos="0">
                        <a:srgbClr val="FFCC00"/>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5884" name="Line 44">
                    <a:extLst>
                      <a:ext uri="{FF2B5EF4-FFF2-40B4-BE49-F238E27FC236}">
                        <a16:creationId xmlns:a16="http://schemas.microsoft.com/office/drawing/2014/main" id="{5813C8AD-5002-B3E6-FAA4-6701B289A25E}"/>
                      </a:ext>
                    </a:extLst>
                  </p:cNvPr>
                  <p:cNvSpPr>
                    <a:spLocks noChangeShapeType="1"/>
                  </p:cNvSpPr>
                  <p:nvPr/>
                </p:nvSpPr>
                <p:spPr bwMode="auto">
                  <a:xfrm>
                    <a:off x="2496" y="1632"/>
                    <a:ext cx="7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35885" name="Line 45">
                    <a:extLst>
                      <a:ext uri="{FF2B5EF4-FFF2-40B4-BE49-F238E27FC236}">
                        <a16:creationId xmlns:a16="http://schemas.microsoft.com/office/drawing/2014/main" id="{4CB09247-EC8E-76C7-6D63-795803056140}"/>
                      </a:ext>
                    </a:extLst>
                  </p:cNvPr>
                  <p:cNvSpPr>
                    <a:spLocks noChangeShapeType="1"/>
                  </p:cNvSpPr>
                  <p:nvPr/>
                </p:nvSpPr>
                <p:spPr bwMode="auto">
                  <a:xfrm>
                    <a:off x="2496" y="1836"/>
                    <a:ext cx="72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35886" name="Line 46">
                    <a:extLst>
                      <a:ext uri="{FF2B5EF4-FFF2-40B4-BE49-F238E27FC236}">
                        <a16:creationId xmlns:a16="http://schemas.microsoft.com/office/drawing/2014/main" id="{EC5A16D1-D6E1-B263-577D-84F7ADD79961}"/>
                      </a:ext>
                    </a:extLst>
                  </p:cNvPr>
                  <p:cNvSpPr>
                    <a:spLocks noChangeShapeType="1"/>
                  </p:cNvSpPr>
                  <p:nvPr/>
                </p:nvSpPr>
                <p:spPr bwMode="auto">
                  <a:xfrm>
                    <a:off x="2496" y="1632"/>
                    <a:ext cx="0" cy="192"/>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grpSp>
            <p:grpSp>
              <p:nvGrpSpPr>
                <p:cNvPr id="35887" name="Group 47">
                  <a:extLst>
                    <a:ext uri="{FF2B5EF4-FFF2-40B4-BE49-F238E27FC236}">
                      <a16:creationId xmlns:a16="http://schemas.microsoft.com/office/drawing/2014/main" id="{74166BDA-3829-BE5D-BA52-22D8316F9B3B}"/>
                    </a:ext>
                  </a:extLst>
                </p:cNvPr>
                <p:cNvGrpSpPr>
                  <a:grpSpLocks/>
                </p:cNvGrpSpPr>
                <p:nvPr/>
              </p:nvGrpSpPr>
              <p:grpSpPr bwMode="auto">
                <a:xfrm>
                  <a:off x="3024" y="912"/>
                  <a:ext cx="2640" cy="3216"/>
                  <a:chOff x="3024" y="912"/>
                  <a:chExt cx="2640" cy="3216"/>
                </a:xfrm>
              </p:grpSpPr>
              <p:sp>
                <p:nvSpPr>
                  <p:cNvPr id="35888" name="Text Box 48">
                    <a:extLst>
                      <a:ext uri="{FF2B5EF4-FFF2-40B4-BE49-F238E27FC236}">
                        <a16:creationId xmlns:a16="http://schemas.microsoft.com/office/drawing/2014/main" id="{8992B3CC-4F8B-879A-01D1-501AF08F25EA}"/>
                      </a:ext>
                    </a:extLst>
                  </p:cNvPr>
                  <p:cNvSpPr txBox="1">
                    <a:spLocks noChangeArrowheads="1"/>
                  </p:cNvSpPr>
                  <p:nvPr/>
                </p:nvSpPr>
                <p:spPr bwMode="auto">
                  <a:xfrm>
                    <a:off x="3312" y="2880"/>
                    <a:ext cx="96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600">
                        <a:latin typeface="Verdana" panose="020B0604030504040204" pitchFamily="34" charset="0"/>
                      </a:rPr>
                      <a:t>phidget </a:t>
                    </a:r>
                    <a:r>
                      <a:rPr lang="en-US" altLang="LID4096" sz="1400">
                        <a:latin typeface="Verdana" panose="020B0604030504040204" pitchFamily="34" charset="0"/>
                      </a:rPr>
                      <a:t>API</a:t>
                    </a:r>
                    <a:endParaRPr lang="en-CA" altLang="LID4096" sz="1600">
                      <a:latin typeface="Verdana" panose="020B0604030504040204" pitchFamily="34" charset="0"/>
                    </a:endParaRPr>
                  </a:p>
                </p:txBody>
              </p:sp>
              <p:sp>
                <p:nvSpPr>
                  <p:cNvPr id="35889" name="Text Box 49">
                    <a:extLst>
                      <a:ext uri="{FF2B5EF4-FFF2-40B4-BE49-F238E27FC236}">
                        <a16:creationId xmlns:a16="http://schemas.microsoft.com/office/drawing/2014/main" id="{398F52FC-A280-E4BF-CDA2-06A8CBFAE7CB}"/>
                      </a:ext>
                    </a:extLst>
                  </p:cNvPr>
                  <p:cNvSpPr txBox="1">
                    <a:spLocks noChangeArrowheads="1"/>
                  </p:cNvSpPr>
                  <p:nvPr/>
                </p:nvSpPr>
                <p:spPr bwMode="auto">
                  <a:xfrm>
                    <a:off x="3360" y="3072"/>
                    <a:ext cx="1296" cy="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US" altLang="LID4096" sz="1000" b="1">
                        <a:latin typeface="Courier New" panose="02070309020205020404" pitchFamily="49" charset="0"/>
                      </a:rPr>
                      <a:t>Events:</a:t>
                    </a:r>
                    <a:br>
                      <a:rPr lang="en-US" altLang="LID4096" sz="1000" b="1">
                        <a:latin typeface="Courier New" panose="02070309020205020404" pitchFamily="49" charset="0"/>
                      </a:rPr>
                    </a:br>
                    <a:r>
                      <a:rPr lang="en-US" altLang="LID4096" sz="1000">
                        <a:latin typeface="Courier New" panose="02070309020205020404" pitchFamily="49" charset="0"/>
                      </a:rPr>
                      <a:t>  OnPositionChanged*(I)</a:t>
                    </a:r>
                    <a:r>
                      <a:rPr lang="en-US" altLang="LID4096" sz="1000" b="1">
                        <a:latin typeface="Courier New" panose="02070309020205020404" pitchFamily="49" charset="0"/>
                      </a:rPr>
                      <a:t> Properties:</a:t>
                    </a:r>
                    <a:br>
                      <a:rPr lang="en-US" altLang="LID4096" sz="1000">
                        <a:latin typeface="Courier New" panose="02070309020205020404" pitchFamily="49" charset="0"/>
                      </a:rPr>
                    </a:br>
                    <a:r>
                      <a:rPr lang="en-US" altLang="LID4096" sz="1000">
                        <a:latin typeface="Courier New" panose="02070309020205020404" pitchFamily="49" charset="0"/>
                      </a:rPr>
                      <a:t>  MotorPosition(I)</a:t>
                    </a:r>
                    <a:br>
                      <a:rPr lang="en-US" altLang="LID4096" sz="1000">
                        <a:latin typeface="Courier New" panose="02070309020205020404" pitchFamily="49" charset="0"/>
                      </a:rPr>
                    </a:br>
                    <a:r>
                      <a:rPr lang="en-US" altLang="LID4096" sz="1000">
                        <a:latin typeface="Courier New" panose="02070309020205020404" pitchFamily="49" charset="0"/>
                      </a:rPr>
                      <a:t>  NumMotors</a:t>
                    </a:r>
                    <a:endParaRPr lang="en-CA" altLang="LID4096" sz="1000">
                      <a:latin typeface="Courier New" panose="02070309020205020404" pitchFamily="49" charset="0"/>
                    </a:endParaRPr>
                  </a:p>
                </p:txBody>
              </p:sp>
              <p:graphicFrame>
                <p:nvGraphicFramePr>
                  <p:cNvPr id="35890" name="Object 50">
                    <a:extLst>
                      <a:ext uri="{FF2B5EF4-FFF2-40B4-BE49-F238E27FC236}">
                        <a16:creationId xmlns:a16="http://schemas.microsoft.com/office/drawing/2014/main" id="{959005D6-441A-2DB2-EDA2-641697066625}"/>
                      </a:ext>
                    </a:extLst>
                  </p:cNvPr>
                  <p:cNvGraphicFramePr>
                    <a:graphicFrameLocks noChangeAspect="1"/>
                  </p:cNvGraphicFramePr>
                  <p:nvPr/>
                </p:nvGraphicFramePr>
                <p:xfrm>
                  <a:off x="4848" y="1392"/>
                  <a:ext cx="761" cy="834"/>
                </p:xfrm>
                <a:graphic>
                  <a:graphicData uri="http://schemas.openxmlformats.org/presentationml/2006/ole">
                    <mc:AlternateContent xmlns:mc="http://schemas.openxmlformats.org/markup-compatibility/2006">
                      <mc:Choice xmlns:v="urn:schemas-microsoft-com:vml" Requires="v">
                        <p:oleObj name="Photo Editor Photo" r:id="rId8" imgW="790476" imgH="866896" progId="MSPhotoEd.3">
                          <p:embed/>
                        </p:oleObj>
                      </mc:Choice>
                      <mc:Fallback>
                        <p:oleObj name="Photo Editor Photo" r:id="rId8" imgW="790476" imgH="866896" progId="MSPhotoEd.3">
                          <p:embed/>
                          <p:pic>
                            <p:nvPicPr>
                              <p:cNvPr id="0" name="Object 5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48" y="1392"/>
                                <a:ext cx="761" cy="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891" name="Text Box 51">
                    <a:extLst>
                      <a:ext uri="{FF2B5EF4-FFF2-40B4-BE49-F238E27FC236}">
                        <a16:creationId xmlns:a16="http://schemas.microsoft.com/office/drawing/2014/main" id="{C1FF470E-967D-E6AA-1787-C565F6AA3029}"/>
                      </a:ext>
                    </a:extLst>
                  </p:cNvPr>
                  <p:cNvSpPr txBox="1">
                    <a:spLocks noChangeArrowheads="1"/>
                  </p:cNvSpPr>
                  <p:nvPr/>
                </p:nvSpPr>
                <p:spPr bwMode="auto">
                  <a:xfrm>
                    <a:off x="4800" y="2256"/>
                    <a:ext cx="72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600">
                        <a:latin typeface="Verdana" panose="020B0604030504040204" pitchFamily="34" charset="0"/>
                      </a:rPr>
                      <a:t>Graphics</a:t>
                    </a:r>
                    <a:endParaRPr lang="en-CA" altLang="LID4096" sz="1200">
                      <a:latin typeface="Verdana" panose="020B0604030504040204" pitchFamily="34" charset="0"/>
                    </a:endParaRPr>
                  </a:p>
                </p:txBody>
              </p:sp>
              <p:sp>
                <p:nvSpPr>
                  <p:cNvPr id="35892" name="Rectangle 52">
                    <a:extLst>
                      <a:ext uri="{FF2B5EF4-FFF2-40B4-BE49-F238E27FC236}">
                        <a16:creationId xmlns:a16="http://schemas.microsoft.com/office/drawing/2014/main" id="{F4F3BEB2-434A-43E1-BA7C-F4A6A971B4EC}"/>
                      </a:ext>
                    </a:extLst>
                  </p:cNvPr>
                  <p:cNvSpPr>
                    <a:spLocks noChangeArrowheads="1"/>
                  </p:cNvSpPr>
                  <p:nvPr/>
                </p:nvSpPr>
                <p:spPr bwMode="auto">
                  <a:xfrm>
                    <a:off x="3024" y="912"/>
                    <a:ext cx="2640" cy="3216"/>
                  </a:xfrm>
                  <a:prstGeom prst="rect">
                    <a:avLst/>
                  </a:prstGeom>
                  <a:noFill/>
                  <a:ln w="127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LID4096"/>
                  </a:p>
                </p:txBody>
              </p:sp>
              <p:sp>
                <p:nvSpPr>
                  <p:cNvPr id="35893" name="Text Box 53">
                    <a:extLst>
                      <a:ext uri="{FF2B5EF4-FFF2-40B4-BE49-F238E27FC236}">
                        <a16:creationId xmlns:a16="http://schemas.microsoft.com/office/drawing/2014/main" id="{A769F7E9-ED0B-70F0-D536-CF6876048FD7}"/>
                      </a:ext>
                    </a:extLst>
                  </p:cNvPr>
                  <p:cNvSpPr txBox="1">
                    <a:spLocks noChangeArrowheads="1"/>
                  </p:cNvSpPr>
                  <p:nvPr/>
                </p:nvSpPr>
                <p:spPr bwMode="auto">
                  <a:xfrm>
                    <a:off x="3312" y="2256"/>
                    <a:ext cx="139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LID4096" sz="1600">
                        <a:latin typeface="Verdana" panose="020B0604030504040204" pitchFamily="34" charset="0"/>
                      </a:rPr>
                      <a:t>phidgetManager </a:t>
                    </a:r>
                    <a:r>
                      <a:rPr lang="en-US" altLang="LID4096" sz="1400">
                        <a:latin typeface="Verdana" panose="020B0604030504040204" pitchFamily="34" charset="0"/>
                      </a:rPr>
                      <a:t>API</a:t>
                    </a:r>
                    <a:endParaRPr lang="en-CA" altLang="LID4096" sz="1400">
                      <a:latin typeface="Verdana" panose="020B0604030504040204" pitchFamily="34" charset="0"/>
                    </a:endParaRPr>
                  </a:p>
                </p:txBody>
              </p:sp>
              <p:sp>
                <p:nvSpPr>
                  <p:cNvPr id="35894" name="Text Box 54">
                    <a:extLst>
                      <a:ext uri="{FF2B5EF4-FFF2-40B4-BE49-F238E27FC236}">
                        <a16:creationId xmlns:a16="http://schemas.microsoft.com/office/drawing/2014/main" id="{27C47F3C-5E48-CECE-6198-771104D261FD}"/>
                      </a:ext>
                    </a:extLst>
                  </p:cNvPr>
                  <p:cNvSpPr txBox="1">
                    <a:spLocks noChangeArrowheads="1"/>
                  </p:cNvSpPr>
                  <p:nvPr/>
                </p:nvSpPr>
                <p:spPr bwMode="auto">
                  <a:xfrm>
                    <a:off x="3360" y="1584"/>
                    <a:ext cx="1056"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50000"/>
                      </a:spcBef>
                    </a:pPr>
                    <a:r>
                      <a:rPr lang="en-US" altLang="LID4096" sz="1000" b="1">
                        <a:latin typeface="Courier New" panose="02070309020205020404" pitchFamily="49" charset="0"/>
                      </a:rPr>
                      <a:t>Events:</a:t>
                    </a:r>
                    <a:br>
                      <a:rPr lang="en-US" altLang="LID4096" sz="1000" b="1">
                        <a:latin typeface="Courier New" panose="02070309020205020404" pitchFamily="49" charset="0"/>
                      </a:rPr>
                    </a:br>
                    <a:r>
                      <a:rPr lang="en-US" altLang="LID4096" sz="1000">
                        <a:latin typeface="Courier New" panose="02070309020205020404" pitchFamily="49" charset="0"/>
                      </a:rPr>
                      <a:t>  OnAttach(P)</a:t>
                    </a:r>
                    <a:br>
                      <a:rPr lang="en-US" altLang="LID4096" sz="1000">
                        <a:latin typeface="Courier New" panose="02070309020205020404" pitchFamily="49" charset="0"/>
                      </a:rPr>
                    </a:br>
                    <a:r>
                      <a:rPr lang="en-US" altLang="LID4096" sz="1000">
                        <a:latin typeface="Courier New" panose="02070309020205020404" pitchFamily="49" charset="0"/>
                      </a:rPr>
                      <a:t>  OnDetach(P)</a:t>
                    </a:r>
                    <a:br>
                      <a:rPr lang="en-US" altLang="LID4096" sz="1000">
                        <a:latin typeface="Courier New" panose="02070309020205020404" pitchFamily="49" charset="0"/>
                      </a:rPr>
                    </a:br>
                    <a:r>
                      <a:rPr lang="en-US" altLang="LID4096" sz="1000" b="1">
                        <a:latin typeface="Courier New" panose="02070309020205020404" pitchFamily="49" charset="0"/>
                      </a:rPr>
                      <a:t>Properties:</a:t>
                    </a:r>
                    <a:br>
                      <a:rPr lang="en-US" altLang="LID4096" sz="1000">
                        <a:latin typeface="Courier New" panose="02070309020205020404" pitchFamily="49" charset="0"/>
                      </a:rPr>
                    </a:br>
                    <a:r>
                      <a:rPr lang="en-US" altLang="LID4096" sz="1000">
                        <a:latin typeface="Courier New" panose="02070309020205020404" pitchFamily="49" charset="0"/>
                      </a:rPr>
                      <a:t>  P.DeviceType</a:t>
                    </a:r>
                    <a:br>
                      <a:rPr lang="en-US" altLang="LID4096" sz="1000">
                        <a:latin typeface="Courier New" panose="02070309020205020404" pitchFamily="49" charset="0"/>
                      </a:rPr>
                    </a:br>
                    <a:r>
                      <a:rPr lang="en-US" altLang="LID4096" sz="1000">
                        <a:latin typeface="Courier New" panose="02070309020205020404" pitchFamily="49" charset="0"/>
                      </a:rPr>
                      <a:t>  P.SerialNumber</a:t>
                    </a:r>
                    <a:br>
                      <a:rPr lang="en-US" altLang="LID4096" sz="1000">
                        <a:latin typeface="Courier New" panose="02070309020205020404" pitchFamily="49" charset="0"/>
                      </a:rPr>
                    </a:br>
                    <a:r>
                      <a:rPr lang="en-US" altLang="LID4096" sz="1000">
                        <a:latin typeface="Courier New" panose="02070309020205020404" pitchFamily="49" charset="0"/>
                      </a:rPr>
                      <a:t>  P.IsAttached </a:t>
                    </a:r>
                    <a:endParaRPr lang="en-CA" altLang="LID4096" sz="1000">
                      <a:latin typeface="Courier New" panose="02070309020205020404" pitchFamily="49" charset="0"/>
                    </a:endParaRPr>
                  </a:p>
                </p:txBody>
              </p:sp>
              <p:sp>
                <p:nvSpPr>
                  <p:cNvPr id="35895" name="AutoShape 55">
                    <a:extLst>
                      <a:ext uri="{FF2B5EF4-FFF2-40B4-BE49-F238E27FC236}">
                        <a16:creationId xmlns:a16="http://schemas.microsoft.com/office/drawing/2014/main" id="{B94DADD2-41DA-5D34-AAF7-2709A2C168BC}"/>
                      </a:ext>
                    </a:extLst>
                  </p:cNvPr>
                  <p:cNvSpPr>
                    <a:spLocks noChangeArrowheads="1"/>
                  </p:cNvSpPr>
                  <p:nvPr/>
                </p:nvSpPr>
                <p:spPr bwMode="auto">
                  <a:xfrm>
                    <a:off x="3072" y="2352"/>
                    <a:ext cx="288" cy="816"/>
                  </a:xfrm>
                  <a:prstGeom prst="curvedRightArrow">
                    <a:avLst>
                      <a:gd name="adj1" fmla="val 56667"/>
                      <a:gd name="adj2" fmla="val 113333"/>
                      <a:gd name="adj3"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5896" name="AutoShape 56">
                    <a:extLst>
                      <a:ext uri="{FF2B5EF4-FFF2-40B4-BE49-F238E27FC236}">
                        <a16:creationId xmlns:a16="http://schemas.microsoft.com/office/drawing/2014/main" id="{BB1C12A5-F7D5-E54C-12C3-A9D55F6EF028}"/>
                      </a:ext>
                    </a:extLst>
                  </p:cNvPr>
                  <p:cNvSpPr>
                    <a:spLocks noChangeArrowheads="1"/>
                  </p:cNvSpPr>
                  <p:nvPr/>
                </p:nvSpPr>
                <p:spPr bwMode="auto">
                  <a:xfrm rot="16200000" flipV="1">
                    <a:off x="4536" y="2136"/>
                    <a:ext cx="624" cy="1248"/>
                  </a:xfrm>
                  <a:custGeom>
                    <a:avLst/>
                    <a:gdLst>
                      <a:gd name="G0" fmla="+- 12427 0 0"/>
                      <a:gd name="G1" fmla="+- 4050 0 0"/>
                      <a:gd name="G2" fmla="+- 12158 0 4050"/>
                      <a:gd name="G3" fmla="+- G2 0 4050"/>
                      <a:gd name="G4" fmla="*/ G3 32768 32059"/>
                      <a:gd name="G5" fmla="*/ G4 1 2"/>
                      <a:gd name="G6" fmla="+- 21600 0 12427"/>
                      <a:gd name="G7" fmla="*/ G6 4050 6079"/>
                      <a:gd name="G8" fmla="+- G7 12427 0"/>
                      <a:gd name="T0" fmla="*/ 12427 w 21600"/>
                      <a:gd name="T1" fmla="*/ 0 h 21600"/>
                      <a:gd name="T2" fmla="*/ 12427 w 21600"/>
                      <a:gd name="T3" fmla="*/ 12158 h 21600"/>
                      <a:gd name="T4" fmla="*/ 2074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2427" y="0"/>
                        </a:lnTo>
                        <a:lnTo>
                          <a:pt x="12427" y="4050"/>
                        </a:lnTo>
                        <a:cubicBezTo>
                          <a:pt x="5564" y="4050"/>
                          <a:pt x="0" y="7680"/>
                          <a:pt x="0" y="12158"/>
                        </a:cubicBezTo>
                        <a:lnTo>
                          <a:pt x="0" y="21600"/>
                        </a:lnTo>
                        <a:lnTo>
                          <a:pt x="4148" y="21600"/>
                        </a:lnTo>
                        <a:lnTo>
                          <a:pt x="4148" y="12158"/>
                        </a:lnTo>
                        <a:cubicBezTo>
                          <a:pt x="4148" y="9921"/>
                          <a:pt x="7855" y="8108"/>
                          <a:pt x="12427" y="8108"/>
                        </a:cubicBezTo>
                        <a:lnTo>
                          <a:pt x="12427" y="12158"/>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sp>
            <p:nvSpPr>
              <p:cNvPr id="35897" name="Rectangle 57">
                <a:extLst>
                  <a:ext uri="{FF2B5EF4-FFF2-40B4-BE49-F238E27FC236}">
                    <a16:creationId xmlns:a16="http://schemas.microsoft.com/office/drawing/2014/main" id="{7D96CC57-845A-0008-E622-7E447759532B}"/>
                  </a:ext>
                </a:extLst>
              </p:cNvPr>
              <p:cNvSpPr>
                <a:spLocks noChangeArrowheads="1"/>
              </p:cNvSpPr>
              <p:nvPr/>
            </p:nvSpPr>
            <p:spPr bwMode="auto">
              <a:xfrm>
                <a:off x="3072" y="960"/>
                <a:ext cx="1214"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LID4096" sz="1600">
                    <a:latin typeface="Verdana" panose="020B0604030504040204" pitchFamily="34" charset="0"/>
                  </a:rPr>
                  <a:t>Phidget Software</a:t>
                </a:r>
                <a:endParaRPr lang="en-CA" altLang="LID4096" sz="1600">
                  <a:latin typeface="Verdana" panose="020B0604030504040204" pitchFamily="34" charset="0"/>
                </a:endParaRPr>
              </a:p>
            </p:txBody>
          </p:sp>
        </p:grpSp>
        <p:pic>
          <p:nvPicPr>
            <p:cNvPr id="35898" name="Picture 58">
              <a:extLst>
                <a:ext uri="{FF2B5EF4-FFF2-40B4-BE49-F238E27FC236}">
                  <a16:creationId xmlns:a16="http://schemas.microsoft.com/office/drawing/2014/main" id="{1ADA417E-F92E-01D7-7325-731ABF50F95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12" y="3312"/>
              <a:ext cx="1140" cy="779"/>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5900"/>
                                        </p:tgtEl>
                                        <p:attrNameLst>
                                          <p:attrName>style.visibility</p:attrName>
                                        </p:attrNameLst>
                                      </p:cBhvr>
                                      <p:to>
                                        <p:strVal val="visible"/>
                                      </p:to>
                                    </p:set>
                                    <p:animEffect transition="in" filter="dissolve">
                                      <p:cBhvr>
                                        <p:cTn id="7" dur="500"/>
                                        <p:tgtEl>
                                          <p:spTgt spid="359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677F4AA-5855-A36D-05EB-83A70434AF8B}"/>
              </a:ext>
            </a:extLst>
          </p:cNvPr>
          <p:cNvSpPr>
            <a:spLocks noGrp="1" noChangeArrowheads="1"/>
          </p:cNvSpPr>
          <p:nvPr>
            <p:ph type="title"/>
          </p:nvPr>
        </p:nvSpPr>
        <p:spPr/>
        <p:txBody>
          <a:bodyPr/>
          <a:lstStyle/>
          <a:p>
            <a:r>
              <a:rPr lang="en-US" altLang="LID4096"/>
              <a:t>Demonstrations</a:t>
            </a:r>
            <a:endParaRPr lang="en-CA" altLang="LID4096"/>
          </a:p>
        </p:txBody>
      </p:sp>
      <p:sp>
        <p:nvSpPr>
          <p:cNvPr id="41987" name="Rectangle 3">
            <a:extLst>
              <a:ext uri="{FF2B5EF4-FFF2-40B4-BE49-F238E27FC236}">
                <a16:creationId xmlns:a16="http://schemas.microsoft.com/office/drawing/2014/main" id="{4B5D6EC5-443E-1BD8-44A9-83BAEDB15EDA}"/>
              </a:ext>
            </a:extLst>
          </p:cNvPr>
          <p:cNvSpPr>
            <a:spLocks noGrp="1" noChangeArrowheads="1"/>
          </p:cNvSpPr>
          <p:nvPr>
            <p:ph type="body" idx="4294967295"/>
          </p:nvPr>
        </p:nvSpPr>
        <p:spPr>
          <a:xfrm>
            <a:off x="457200" y="3124200"/>
            <a:ext cx="2209800" cy="685800"/>
          </a:xfrm>
        </p:spPr>
        <p:txBody>
          <a:bodyPr/>
          <a:lstStyle/>
          <a:p>
            <a:r>
              <a:rPr lang="en-US" altLang="LID4096" sz="2200"/>
              <a:t>Servo</a:t>
            </a:r>
            <a:br>
              <a:rPr lang="en-US" altLang="LID4096" sz="2200"/>
            </a:br>
            <a:r>
              <a:rPr lang="en-US" altLang="LID4096" sz="1600"/>
              <a:t>-2 servo motors</a:t>
            </a:r>
          </a:p>
        </p:txBody>
      </p:sp>
      <p:sp>
        <p:nvSpPr>
          <p:cNvPr id="41988" name="Rectangle 4">
            <a:extLst>
              <a:ext uri="{FF2B5EF4-FFF2-40B4-BE49-F238E27FC236}">
                <a16:creationId xmlns:a16="http://schemas.microsoft.com/office/drawing/2014/main" id="{23FCB34F-60FA-B0E5-A010-3065B6640B3B}"/>
              </a:ext>
            </a:extLst>
          </p:cNvPr>
          <p:cNvSpPr>
            <a:spLocks noChangeArrowheads="1"/>
          </p:cNvSpPr>
          <p:nvPr/>
        </p:nvSpPr>
        <p:spPr bwMode="auto">
          <a:xfrm>
            <a:off x="4419600" y="3200400"/>
            <a:ext cx="2057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pPr>
            <a:r>
              <a:rPr lang="en-US" altLang="LID4096" sz="2200">
                <a:solidFill>
                  <a:srgbClr val="000066"/>
                </a:solidFill>
                <a:latin typeface="Verdana" panose="020B0604030504040204" pitchFamily="34" charset="0"/>
              </a:rPr>
              <a:t>InterfaceKit</a:t>
            </a:r>
            <a:br>
              <a:rPr lang="en-US" altLang="LID4096" sz="2200">
                <a:solidFill>
                  <a:srgbClr val="000066"/>
                </a:solidFill>
                <a:latin typeface="Verdana" panose="020B0604030504040204" pitchFamily="34" charset="0"/>
              </a:rPr>
            </a:br>
            <a:r>
              <a:rPr lang="en-US" altLang="LID4096" sz="1600">
                <a:solidFill>
                  <a:srgbClr val="000066"/>
                </a:solidFill>
                <a:latin typeface="Verdana" panose="020B0604030504040204" pitchFamily="34" charset="0"/>
              </a:rPr>
              <a:t>-8 inputs</a:t>
            </a:r>
            <a:br>
              <a:rPr lang="en-US" altLang="LID4096" sz="1600">
                <a:solidFill>
                  <a:srgbClr val="000066"/>
                </a:solidFill>
                <a:latin typeface="Verdana" panose="020B0604030504040204" pitchFamily="34" charset="0"/>
              </a:rPr>
            </a:br>
            <a:r>
              <a:rPr lang="en-US" altLang="LID4096" sz="1600">
                <a:solidFill>
                  <a:srgbClr val="000066"/>
                </a:solidFill>
                <a:latin typeface="Verdana" panose="020B0604030504040204" pitchFamily="34" charset="0"/>
              </a:rPr>
              <a:t>-2 sensors</a:t>
            </a:r>
            <a:br>
              <a:rPr lang="en-US" altLang="LID4096" sz="1600">
                <a:solidFill>
                  <a:srgbClr val="000066"/>
                </a:solidFill>
                <a:latin typeface="Verdana" panose="020B0604030504040204" pitchFamily="34" charset="0"/>
              </a:rPr>
            </a:br>
            <a:r>
              <a:rPr lang="en-US" altLang="LID4096" sz="1600">
                <a:solidFill>
                  <a:srgbClr val="000066"/>
                </a:solidFill>
                <a:latin typeface="Verdana" panose="020B0604030504040204" pitchFamily="34" charset="0"/>
              </a:rPr>
              <a:t>-8 outputs </a:t>
            </a:r>
            <a:br>
              <a:rPr lang="en-US" altLang="LID4096" sz="1600">
                <a:solidFill>
                  <a:srgbClr val="000066"/>
                </a:solidFill>
                <a:latin typeface="Verdana" panose="020B0604030504040204" pitchFamily="34" charset="0"/>
              </a:rPr>
            </a:br>
            <a:endParaRPr lang="en-US" altLang="LID4096" sz="1600">
              <a:solidFill>
                <a:srgbClr val="000066"/>
              </a:solidFill>
              <a:latin typeface="Verdana" panose="020B0604030504040204" pitchFamily="34" charset="0"/>
            </a:endParaRPr>
          </a:p>
        </p:txBody>
      </p:sp>
      <p:sp>
        <p:nvSpPr>
          <p:cNvPr id="41989" name="Rectangle 5">
            <a:extLst>
              <a:ext uri="{FF2B5EF4-FFF2-40B4-BE49-F238E27FC236}">
                <a16:creationId xmlns:a16="http://schemas.microsoft.com/office/drawing/2014/main" id="{ED6737F5-B9BE-A9FA-4B09-F18F763FBD6A}"/>
              </a:ext>
            </a:extLst>
          </p:cNvPr>
          <p:cNvSpPr>
            <a:spLocks noChangeArrowheads="1"/>
          </p:cNvSpPr>
          <p:nvPr/>
        </p:nvSpPr>
        <p:spPr bwMode="auto">
          <a:xfrm>
            <a:off x="152400" y="6172200"/>
            <a:ext cx="3124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pPr>
            <a:r>
              <a:rPr lang="en-US" altLang="LID4096" sz="2200">
                <a:solidFill>
                  <a:srgbClr val="000066"/>
                </a:solidFill>
                <a:latin typeface="Verdana" panose="020B0604030504040204" pitchFamily="34" charset="0"/>
              </a:rPr>
              <a:t>Powerbar</a:t>
            </a:r>
            <a:br>
              <a:rPr lang="en-US" altLang="LID4096" sz="2200">
                <a:solidFill>
                  <a:srgbClr val="000066"/>
                </a:solidFill>
                <a:latin typeface="Verdana" panose="020B0604030504040204" pitchFamily="34" charset="0"/>
              </a:rPr>
            </a:br>
            <a:r>
              <a:rPr lang="en-US" altLang="LID4096" sz="1600">
                <a:solidFill>
                  <a:srgbClr val="000066"/>
                </a:solidFill>
                <a:latin typeface="Verdana" panose="020B0604030504040204" pitchFamily="34" charset="0"/>
              </a:rPr>
              <a:t>-4 120 volt outlets</a:t>
            </a:r>
          </a:p>
        </p:txBody>
      </p:sp>
      <p:graphicFrame>
        <p:nvGraphicFramePr>
          <p:cNvPr id="41990" name="Object 6">
            <a:extLst>
              <a:ext uri="{FF2B5EF4-FFF2-40B4-BE49-F238E27FC236}">
                <a16:creationId xmlns:a16="http://schemas.microsoft.com/office/drawing/2014/main" id="{1383E075-D3C4-EB61-088A-2FEA4E7F0A2C}"/>
              </a:ext>
            </a:extLst>
          </p:cNvPr>
          <p:cNvGraphicFramePr>
            <a:graphicFrameLocks noChangeAspect="1"/>
          </p:cNvGraphicFramePr>
          <p:nvPr/>
        </p:nvGraphicFramePr>
        <p:xfrm>
          <a:off x="4572000" y="1323975"/>
          <a:ext cx="2209800" cy="1892300"/>
        </p:xfrm>
        <a:graphic>
          <a:graphicData uri="http://schemas.openxmlformats.org/presentationml/2006/ole">
            <mc:AlternateContent xmlns:mc="http://schemas.openxmlformats.org/markup-compatibility/2006">
              <mc:Choice xmlns:v="urn:schemas-microsoft-com:vml" Requires="v">
                <p:oleObj name="Photo Editor Photo" r:id="rId3" imgW="5020376" imgH="4296375" progId="MSPhotoEd.3">
                  <p:embed/>
                </p:oleObj>
              </mc:Choice>
              <mc:Fallback>
                <p:oleObj name="Photo Editor Photo" r:id="rId3" imgW="5020376" imgH="4296375" progId="MSPhotoEd.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323975"/>
                        <a:ext cx="2209800"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991" name="Picture 7">
            <a:extLst>
              <a:ext uri="{FF2B5EF4-FFF2-40B4-BE49-F238E27FC236}">
                <a16:creationId xmlns:a16="http://schemas.microsoft.com/office/drawing/2014/main" id="{D87143BD-F01C-35D0-9C90-453D79C3F8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371600"/>
            <a:ext cx="2971800" cy="1812925"/>
          </a:xfrm>
          <a:prstGeom prst="rect">
            <a:avLst/>
          </a:prstGeom>
          <a:noFill/>
          <a:extLst>
            <a:ext uri="{909E8E84-426E-40DD-AFC4-6F175D3DCCD1}">
              <a14:hiddenFill xmlns:a14="http://schemas.microsoft.com/office/drawing/2010/main">
                <a:solidFill>
                  <a:srgbClr val="FFFFFF"/>
                </a:solidFill>
              </a14:hiddenFill>
            </a:ext>
          </a:extLst>
        </p:spPr>
      </p:pic>
      <p:pic>
        <p:nvPicPr>
          <p:cNvPr id="41992" name="Picture 8">
            <a:extLst>
              <a:ext uri="{FF2B5EF4-FFF2-40B4-BE49-F238E27FC236}">
                <a16:creationId xmlns:a16="http://schemas.microsoft.com/office/drawing/2014/main" id="{015949E5-0086-47D0-5552-121610CF9E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6400" y="5229225"/>
            <a:ext cx="7239000" cy="130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C9440A78-01E8-E32A-1E33-BE540730F4CC}"/>
              </a:ext>
            </a:extLst>
          </p:cNvPr>
          <p:cNvSpPr>
            <a:spLocks noGrp="1" noChangeArrowheads="1"/>
          </p:cNvSpPr>
          <p:nvPr>
            <p:ph type="title"/>
          </p:nvPr>
        </p:nvSpPr>
        <p:spPr/>
        <p:txBody>
          <a:bodyPr/>
          <a:lstStyle/>
          <a:p>
            <a:r>
              <a:rPr lang="en-US" altLang="LID4096"/>
              <a:t>Phidget Questions</a:t>
            </a:r>
            <a:endParaRPr lang="en-CA" altLang="LID4096"/>
          </a:p>
        </p:txBody>
      </p:sp>
      <p:sp>
        <p:nvSpPr>
          <p:cNvPr id="30723" name="Rectangle 3">
            <a:extLst>
              <a:ext uri="{FF2B5EF4-FFF2-40B4-BE49-F238E27FC236}">
                <a16:creationId xmlns:a16="http://schemas.microsoft.com/office/drawing/2014/main" id="{1BC39B50-03CC-E772-593C-86AADD66FA95}"/>
              </a:ext>
            </a:extLst>
          </p:cNvPr>
          <p:cNvSpPr>
            <a:spLocks noGrp="1" noChangeArrowheads="1"/>
          </p:cNvSpPr>
          <p:nvPr>
            <p:ph type="body" idx="1"/>
          </p:nvPr>
        </p:nvSpPr>
        <p:spPr/>
        <p:txBody>
          <a:bodyPr/>
          <a:lstStyle/>
          <a:p>
            <a:pPr marL="0" indent="0"/>
            <a:r>
              <a:rPr lang="en-US" altLang="LID4096" b="1">
                <a:cs typeface="Times New Roman" panose="02020603050405020304" pitchFamily="18" charset="0"/>
              </a:rPr>
              <a:t>What is a ‘standard’ phidget set?</a:t>
            </a:r>
          </a:p>
          <a:p>
            <a:pPr marL="0" indent="0"/>
            <a:endParaRPr lang="en-US" altLang="LID4096" b="1">
              <a:cs typeface="Times New Roman" panose="02020603050405020304" pitchFamily="18" charset="0"/>
            </a:endParaRPr>
          </a:p>
          <a:p>
            <a:pPr marL="0" indent="0"/>
            <a:r>
              <a:rPr lang="en-US" altLang="LID4096" b="1">
                <a:cs typeface="Times New Roman" panose="02020603050405020304" pitchFamily="18" charset="0"/>
              </a:rPr>
              <a:t>What is the right level of abstraction?</a:t>
            </a:r>
          </a:p>
          <a:p>
            <a:pPr marL="0" indent="0"/>
            <a:endParaRPr lang="en-US" altLang="LID4096" b="1">
              <a:cs typeface="Times New Roman" panose="02020603050405020304" pitchFamily="18" charset="0"/>
            </a:endParaRPr>
          </a:p>
          <a:p>
            <a:pPr marL="0" indent="0"/>
            <a:r>
              <a:rPr lang="en-US" altLang="LID4096" b="1">
                <a:cs typeface="Times New Roman" panose="02020603050405020304" pitchFamily="18" charset="0"/>
              </a:rPr>
              <a:t>What is the risk of creating ‘poor’ Ubicomp?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07921EBF-E9A0-B93A-6CDB-F14834A57FF1}"/>
              </a:ext>
            </a:extLst>
          </p:cNvPr>
          <p:cNvSpPr>
            <a:spLocks noGrp="1" noChangeArrowheads="1"/>
          </p:cNvSpPr>
          <p:nvPr>
            <p:ph type="title"/>
          </p:nvPr>
        </p:nvSpPr>
        <p:spPr/>
        <p:txBody>
          <a:bodyPr/>
          <a:lstStyle/>
          <a:p>
            <a:r>
              <a:rPr lang="en-US" altLang="LID4096"/>
              <a:t>Summary</a:t>
            </a:r>
            <a:endParaRPr lang="en-CA" altLang="LID4096"/>
          </a:p>
        </p:txBody>
      </p:sp>
      <p:sp>
        <p:nvSpPr>
          <p:cNvPr id="36867" name="Rectangle 3">
            <a:extLst>
              <a:ext uri="{FF2B5EF4-FFF2-40B4-BE49-F238E27FC236}">
                <a16:creationId xmlns:a16="http://schemas.microsoft.com/office/drawing/2014/main" id="{EF8D9189-0E69-4AB1-5A10-442FBFBE46AB}"/>
              </a:ext>
            </a:extLst>
          </p:cNvPr>
          <p:cNvSpPr>
            <a:spLocks noGrp="1" noChangeArrowheads="1"/>
          </p:cNvSpPr>
          <p:nvPr>
            <p:ph type="body" idx="1"/>
          </p:nvPr>
        </p:nvSpPr>
        <p:spPr/>
        <p:txBody>
          <a:bodyPr/>
          <a:lstStyle/>
          <a:p>
            <a:pPr marL="0" indent="0">
              <a:lnSpc>
                <a:spcPct val="90000"/>
              </a:lnSpc>
            </a:pPr>
            <a:r>
              <a:rPr lang="en-US" altLang="LID4096">
                <a:cs typeface="Times New Roman" panose="02020603050405020304" pitchFamily="18" charset="0"/>
              </a:rPr>
              <a:t>Just as widgets make GUIs easy to develop, </a:t>
            </a:r>
            <a:r>
              <a:rPr lang="en-US" altLang="LID4096" b="1">
                <a:cs typeface="Times New Roman" panose="02020603050405020304" pitchFamily="18" charset="0"/>
              </a:rPr>
              <a:t>Phidgets</a:t>
            </a:r>
            <a:r>
              <a:rPr lang="en-US" altLang="LID4096">
                <a:cs typeface="Times New Roman" panose="02020603050405020304" pitchFamily="18" charset="0"/>
              </a:rPr>
              <a:t> (physical widgets) make UbiComp easy to develop</a:t>
            </a:r>
          </a:p>
          <a:p>
            <a:pPr marL="0" indent="0">
              <a:lnSpc>
                <a:spcPct val="90000"/>
              </a:lnSpc>
            </a:pPr>
            <a:endParaRPr lang="en-US" altLang="LID4096">
              <a:cs typeface="Times New Roman" panose="02020603050405020304" pitchFamily="18" charset="0"/>
            </a:endParaRPr>
          </a:p>
          <a:p>
            <a:pPr marL="0" indent="0">
              <a:lnSpc>
                <a:spcPct val="90000"/>
              </a:lnSpc>
            </a:pPr>
            <a:r>
              <a:rPr lang="en-US" altLang="LID4096">
                <a:cs typeface="Times New Roman" panose="02020603050405020304" pitchFamily="18" charset="0"/>
              </a:rPr>
              <a:t>Phidgets</a:t>
            </a:r>
          </a:p>
          <a:p>
            <a:pPr lvl="1">
              <a:lnSpc>
                <a:spcPct val="90000"/>
              </a:lnSpc>
            </a:pPr>
            <a:r>
              <a:rPr lang="en-US" altLang="LID4096">
                <a:cs typeface="Times New Roman" panose="02020603050405020304" pitchFamily="18" charset="0"/>
              </a:rPr>
              <a:t>hide device implementation details</a:t>
            </a:r>
          </a:p>
          <a:p>
            <a:pPr lvl="1">
              <a:lnSpc>
                <a:spcPct val="90000"/>
              </a:lnSpc>
            </a:pPr>
            <a:r>
              <a:rPr lang="en-US" altLang="LID4096">
                <a:cs typeface="Times New Roman" panose="02020603050405020304" pitchFamily="18" charset="0"/>
              </a:rPr>
              <a:t>use API to expose device functionality</a:t>
            </a:r>
          </a:p>
          <a:p>
            <a:pPr lvl="1">
              <a:lnSpc>
                <a:spcPct val="90000"/>
              </a:lnSpc>
            </a:pPr>
            <a:r>
              <a:rPr lang="en-US" altLang="LID4096">
                <a:cs typeface="Times New Roman" panose="02020603050405020304" pitchFamily="18" charset="0"/>
              </a:rPr>
              <a:t>include on-screen visual representation </a:t>
            </a:r>
          </a:p>
          <a:p>
            <a:pPr lvl="1">
              <a:lnSpc>
                <a:spcPct val="90000"/>
              </a:lnSpc>
            </a:pPr>
            <a:r>
              <a:rPr lang="en-US" altLang="LID4096">
                <a:cs typeface="Times New Roman" panose="02020603050405020304" pitchFamily="18" charset="0"/>
              </a:rPr>
              <a:t>simulate unavailable device </a:t>
            </a:r>
          </a:p>
          <a:p>
            <a:pPr lvl="1">
              <a:lnSpc>
                <a:spcPct val="90000"/>
              </a:lnSpc>
              <a:buFontTx/>
              <a:buNone/>
            </a:pPr>
            <a:endParaRPr lang="en-US" altLang="LID4096">
              <a:cs typeface="Times New Roman" panose="02020603050405020304" pitchFamily="18" charset="0"/>
            </a:endParaRPr>
          </a:p>
          <a:p>
            <a:pPr marL="0" indent="0">
              <a:lnSpc>
                <a:spcPct val="90000"/>
              </a:lnSpc>
            </a:pPr>
            <a:r>
              <a:rPr lang="en-US" altLang="LID4096" sz="2000">
                <a:solidFill>
                  <a:srgbClr val="000099"/>
                </a:solidFill>
                <a:cs typeface="Times New Roman" panose="02020603050405020304" pitchFamily="18" charset="0"/>
              </a:rPr>
              <a:t>www.cpsc.ucalgary.ca/grouplab/developers/USBPhidgets</a:t>
            </a:r>
            <a:endParaRPr lang="en-CA" altLang="LID4096">
              <a:solidFill>
                <a:srgbClr val="000099"/>
              </a:solidFill>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928CF1A3-80C9-C07B-5A1B-E3E3C5F76DD3}"/>
              </a:ext>
            </a:extLst>
          </p:cNvPr>
          <p:cNvSpPr>
            <a:spLocks noGrp="1" noChangeArrowheads="1"/>
          </p:cNvSpPr>
          <p:nvPr>
            <p:ph type="title"/>
          </p:nvPr>
        </p:nvSpPr>
        <p:spPr/>
        <p:txBody>
          <a:bodyPr/>
          <a:lstStyle/>
          <a:p>
            <a:r>
              <a:rPr lang="en-US" altLang="LID4096"/>
              <a:t>Phidgets we are revising</a:t>
            </a:r>
            <a:endParaRPr lang="en-CA" altLang="LID4096"/>
          </a:p>
        </p:txBody>
      </p:sp>
      <p:sp>
        <p:nvSpPr>
          <p:cNvPr id="51203" name="Rectangle 3">
            <a:extLst>
              <a:ext uri="{FF2B5EF4-FFF2-40B4-BE49-F238E27FC236}">
                <a16:creationId xmlns:a16="http://schemas.microsoft.com/office/drawing/2014/main" id="{52D77FC9-DBCC-6A45-36FF-097988EF07E2}"/>
              </a:ext>
            </a:extLst>
          </p:cNvPr>
          <p:cNvSpPr>
            <a:spLocks noGrp="1" noChangeArrowheads="1"/>
          </p:cNvSpPr>
          <p:nvPr>
            <p:ph type="body" idx="4294967295"/>
          </p:nvPr>
        </p:nvSpPr>
        <p:spPr>
          <a:xfrm>
            <a:off x="381000" y="4267200"/>
            <a:ext cx="2667000" cy="457200"/>
          </a:xfrm>
        </p:spPr>
        <p:txBody>
          <a:bodyPr/>
          <a:lstStyle/>
          <a:p>
            <a:r>
              <a:rPr lang="en-US" altLang="LID4096" sz="2200"/>
              <a:t>Proximity Sensor</a:t>
            </a:r>
            <a:endParaRPr lang="en-US" altLang="LID4096" sz="1600"/>
          </a:p>
        </p:txBody>
      </p:sp>
      <p:pic>
        <p:nvPicPr>
          <p:cNvPr id="51204" name="Picture 4">
            <a:extLst>
              <a:ext uri="{FF2B5EF4-FFF2-40B4-BE49-F238E27FC236}">
                <a16:creationId xmlns:a16="http://schemas.microsoft.com/office/drawing/2014/main" id="{2529834B-BFEE-3C5E-6A56-81970D9F41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371600"/>
            <a:ext cx="2095500" cy="2981325"/>
          </a:xfrm>
          <a:prstGeom prst="rect">
            <a:avLst/>
          </a:prstGeom>
          <a:noFill/>
          <a:extLst>
            <a:ext uri="{909E8E84-426E-40DD-AFC4-6F175D3DCCD1}">
              <a14:hiddenFill xmlns:a14="http://schemas.microsoft.com/office/drawing/2010/main">
                <a:solidFill>
                  <a:srgbClr val="FFFFFF"/>
                </a:solidFill>
              </a14:hiddenFill>
            </a:ext>
          </a:extLst>
        </p:spPr>
      </p:pic>
      <p:pic>
        <p:nvPicPr>
          <p:cNvPr id="51205" name="Picture 5">
            <a:extLst>
              <a:ext uri="{FF2B5EF4-FFF2-40B4-BE49-F238E27FC236}">
                <a16:creationId xmlns:a16="http://schemas.microsoft.com/office/drawing/2014/main" id="{28685689-100D-AFE4-E1BB-D0236CBB0C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1371600"/>
            <a:ext cx="1689100" cy="2971800"/>
          </a:xfrm>
          <a:prstGeom prst="rect">
            <a:avLst/>
          </a:prstGeom>
          <a:noFill/>
          <a:extLst>
            <a:ext uri="{909E8E84-426E-40DD-AFC4-6F175D3DCCD1}">
              <a14:hiddenFill xmlns:a14="http://schemas.microsoft.com/office/drawing/2010/main">
                <a:solidFill>
                  <a:srgbClr val="FFFFFF"/>
                </a:solidFill>
              </a14:hiddenFill>
            </a:ext>
          </a:extLst>
        </p:spPr>
      </p:pic>
      <p:sp>
        <p:nvSpPr>
          <p:cNvPr id="51206" name="Rectangle 6">
            <a:extLst>
              <a:ext uri="{FF2B5EF4-FFF2-40B4-BE49-F238E27FC236}">
                <a16:creationId xmlns:a16="http://schemas.microsoft.com/office/drawing/2014/main" id="{FF42EA02-A490-BBC8-0642-76A919E1872A}"/>
              </a:ext>
            </a:extLst>
          </p:cNvPr>
          <p:cNvSpPr>
            <a:spLocks noChangeArrowheads="1"/>
          </p:cNvSpPr>
          <p:nvPr/>
        </p:nvSpPr>
        <p:spPr bwMode="auto">
          <a:xfrm>
            <a:off x="3200400" y="4267200"/>
            <a:ext cx="2667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pPr>
            <a:r>
              <a:rPr lang="en-US" altLang="LID4096" sz="2200">
                <a:solidFill>
                  <a:srgbClr val="000066"/>
                </a:solidFill>
                <a:latin typeface="Verdana" panose="020B0604030504040204" pitchFamily="34" charset="0"/>
              </a:rPr>
              <a:t>Uncle Touch</a:t>
            </a:r>
            <a:endParaRPr lang="en-US" altLang="LID4096" sz="1600">
              <a:solidFill>
                <a:srgbClr val="000066"/>
              </a:solidFill>
              <a:latin typeface="Verdana" panose="020B0604030504040204" pitchFamily="34" charset="0"/>
            </a:endParaRPr>
          </a:p>
        </p:txBody>
      </p:sp>
      <p:pic>
        <p:nvPicPr>
          <p:cNvPr id="51207" name="Picture 7">
            <a:extLst>
              <a:ext uri="{FF2B5EF4-FFF2-40B4-BE49-F238E27FC236}">
                <a16:creationId xmlns:a16="http://schemas.microsoft.com/office/drawing/2014/main" id="{1A176553-9947-436C-B066-F3ACE9C20C14}"/>
              </a:ext>
            </a:extLst>
          </p:cNvPr>
          <p:cNvPicPr>
            <a:picLocks noChangeAspect="1" noChangeArrowheads="1"/>
          </p:cNvPicPr>
          <p:nvPr/>
        </p:nvPicPr>
        <p:blipFill>
          <a:blip r:embed="rId5">
            <a:lum bright="36000"/>
            <a:extLst>
              <a:ext uri="{28A0092B-C50C-407E-A947-70E740481C1C}">
                <a14:useLocalDpi xmlns:a14="http://schemas.microsoft.com/office/drawing/2010/main" val="0"/>
              </a:ext>
            </a:extLst>
          </a:blip>
          <a:srcRect/>
          <a:stretch>
            <a:fillRect/>
          </a:stretch>
        </p:blipFill>
        <p:spPr bwMode="auto">
          <a:xfrm>
            <a:off x="5334000" y="1524000"/>
            <a:ext cx="3581400" cy="2841625"/>
          </a:xfrm>
          <a:prstGeom prst="rect">
            <a:avLst/>
          </a:prstGeom>
          <a:noFill/>
          <a:extLst>
            <a:ext uri="{909E8E84-426E-40DD-AFC4-6F175D3DCCD1}">
              <a14:hiddenFill xmlns:a14="http://schemas.microsoft.com/office/drawing/2010/main">
                <a:solidFill>
                  <a:srgbClr val="FFFFFF"/>
                </a:solidFill>
              </a14:hiddenFill>
            </a:ext>
          </a:extLst>
        </p:spPr>
      </p:pic>
      <p:sp>
        <p:nvSpPr>
          <p:cNvPr id="51208" name="Rectangle 8">
            <a:extLst>
              <a:ext uri="{FF2B5EF4-FFF2-40B4-BE49-F238E27FC236}">
                <a16:creationId xmlns:a16="http://schemas.microsoft.com/office/drawing/2014/main" id="{948EB8FD-2A6C-162F-A09F-13108BD06243}"/>
              </a:ext>
            </a:extLst>
          </p:cNvPr>
          <p:cNvSpPr>
            <a:spLocks noChangeArrowheads="1"/>
          </p:cNvSpPr>
          <p:nvPr/>
        </p:nvSpPr>
        <p:spPr bwMode="auto">
          <a:xfrm>
            <a:off x="5257800" y="4267200"/>
            <a:ext cx="2667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spcBef>
                <a:spcPct val="20000"/>
              </a:spcBef>
            </a:pPr>
            <a:r>
              <a:rPr lang="en-US" altLang="LID4096" sz="2200">
                <a:solidFill>
                  <a:srgbClr val="000066"/>
                </a:solidFill>
                <a:latin typeface="Verdana" panose="020B0604030504040204" pitchFamily="34" charset="0"/>
              </a:rPr>
              <a:t>Motion detector</a:t>
            </a:r>
            <a:endParaRPr lang="en-US" altLang="LID4096" sz="1600">
              <a:solidFill>
                <a:srgbClr val="000066"/>
              </a:solidFill>
              <a:latin typeface="Verdana" panose="020B0604030504040204" pitchFamily="34" charset="0"/>
            </a:endParaRPr>
          </a:p>
        </p:txBody>
      </p:sp>
      <p:sp>
        <p:nvSpPr>
          <p:cNvPr id="51209" name="Rectangle 9">
            <a:extLst>
              <a:ext uri="{FF2B5EF4-FFF2-40B4-BE49-F238E27FC236}">
                <a16:creationId xmlns:a16="http://schemas.microsoft.com/office/drawing/2014/main" id="{A73232F3-E948-8848-C66D-937D43D7B9B9}"/>
              </a:ext>
            </a:extLst>
          </p:cNvPr>
          <p:cNvSpPr>
            <a:spLocks noChangeArrowheads="1"/>
          </p:cNvSpPr>
          <p:nvPr/>
        </p:nvSpPr>
        <p:spPr bwMode="auto">
          <a:xfrm>
            <a:off x="5867400" y="147638"/>
            <a:ext cx="281940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30000"/>
              </a:spcBef>
            </a:pPr>
            <a:r>
              <a:rPr lang="en-US" altLang="LID4096" sz="1800" i="1">
                <a:latin typeface="Verdana" panose="020B0604030504040204" pitchFamily="34" charset="0"/>
              </a:rPr>
              <a:t>This slide was not shown at the workshop</a:t>
            </a:r>
            <a:endParaRPr lang="en-CA" altLang="LID4096" sz="1800" i="1">
              <a:latin typeface="Verdana" panose="020B0604030504040204" pitchFamily="34" charset="0"/>
            </a:endParaRPr>
          </a:p>
        </p:txBody>
      </p:sp>
    </p:spTree>
  </p:cSld>
  <p:clrMapOvr>
    <a:masterClrMapping/>
  </p:clrMapOvr>
</p:sld>
</file>

<file path=ppt/theme/theme1.xml><?xml version="1.0" encoding="utf-8"?>
<a:theme xmlns:a="http://schemas.openxmlformats.org/drawingml/2006/main" name="phidgets">
  <a:themeElements>
    <a:clrScheme name="">
      <a:dk1>
        <a:srgbClr val="000000"/>
      </a:dk1>
      <a:lt1>
        <a:srgbClr val="FFFFAF"/>
      </a:lt1>
      <a:dk2>
        <a:srgbClr val="000000"/>
      </a:dk2>
      <a:lt2>
        <a:srgbClr val="808080"/>
      </a:lt2>
      <a:accent1>
        <a:srgbClr val="00CC99"/>
      </a:accent1>
      <a:accent2>
        <a:srgbClr val="3333CC"/>
      </a:accent2>
      <a:accent3>
        <a:srgbClr val="FFFFD4"/>
      </a:accent3>
      <a:accent4>
        <a:srgbClr val="000000"/>
      </a:accent4>
      <a:accent5>
        <a:srgbClr val="AAE2CA"/>
      </a:accent5>
      <a:accent6>
        <a:srgbClr val="2D2DB9"/>
      </a:accent6>
      <a:hlink>
        <a:srgbClr val="CCCCFF"/>
      </a:hlink>
      <a:folHlink>
        <a:srgbClr val="B2B2B2"/>
      </a:folHlink>
    </a:clrScheme>
    <a:fontScheme name="phidge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phidget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hidget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hidget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hidget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hidget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hidget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hidget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C:\Documents and Settings\saul\My Documents\@Archives\@Talks\@Talks - 2001\Phidgets.CHIWOrkshop2001\phidgets.ppt.pot</Template>
  <TotalTime>564</TotalTime>
  <Words>1184</Words>
  <Application>Microsoft Office PowerPoint</Application>
  <PresentationFormat>On-screen Show (4:3)</PresentationFormat>
  <Paragraphs>72</Paragraphs>
  <Slides>10</Slides>
  <Notes>9</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6" baseType="lpstr">
      <vt:lpstr>Times New Roman</vt:lpstr>
      <vt:lpstr>Verdana</vt:lpstr>
      <vt:lpstr>Arial</vt:lpstr>
      <vt:lpstr>Courier New</vt:lpstr>
      <vt:lpstr>phidgets</vt:lpstr>
      <vt:lpstr>Microsoft Photo Editor 3.0 Photo</vt:lpstr>
      <vt:lpstr>Phidgets Incorporating Physical Devices into the Interface</vt:lpstr>
      <vt:lpstr>Motivation</vt:lpstr>
      <vt:lpstr>GUI Widgets</vt:lpstr>
      <vt:lpstr>Phidgets</vt:lpstr>
      <vt:lpstr>PowerPoint Presentation</vt:lpstr>
      <vt:lpstr>Phidget architecture</vt:lpstr>
      <vt:lpstr>Demonstrations</vt:lpstr>
      <vt:lpstr>Phidget Questions</vt:lpstr>
      <vt:lpstr>Summary</vt:lpstr>
      <vt:lpstr>Phidgets we are revising</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Saul Greenberg</dc:creator>
  <cp:lastModifiedBy>Saul Greenberg</cp:lastModifiedBy>
  <cp:revision>61</cp:revision>
  <dcterms:created xsi:type="dcterms:W3CDTF">2001-03-22T16:07:03Z</dcterms:created>
  <dcterms:modified xsi:type="dcterms:W3CDTF">2026-10-10T16:38:45Z</dcterms:modified>
</cp:coreProperties>
</file>